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8" r:id="rId1"/>
  </p:sldMasterIdLst>
  <p:notesMasterIdLst>
    <p:notesMasterId r:id="rId16"/>
  </p:notesMasterIdLst>
  <p:handoutMasterIdLst>
    <p:handoutMasterId r:id="rId17"/>
  </p:handoutMasterIdLst>
  <p:sldIdLst>
    <p:sldId id="346" r:id="rId2"/>
    <p:sldId id="465" r:id="rId3"/>
    <p:sldId id="356" r:id="rId4"/>
    <p:sldId id="481" r:id="rId5"/>
    <p:sldId id="351" r:id="rId6"/>
    <p:sldId id="422" r:id="rId7"/>
    <p:sldId id="424" r:id="rId8"/>
    <p:sldId id="341" r:id="rId9"/>
    <p:sldId id="464" r:id="rId10"/>
    <p:sldId id="463" r:id="rId11"/>
    <p:sldId id="466" r:id="rId12"/>
    <p:sldId id="478" r:id="rId13"/>
    <p:sldId id="479" r:id="rId14"/>
    <p:sldId id="480" r:id="rId1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990000"/>
    <a:srgbClr val="CBD5EB"/>
    <a:srgbClr val="EAEAEA"/>
    <a:srgbClr val="47547D"/>
    <a:srgbClr val="009900"/>
    <a:srgbClr val="006600"/>
    <a:srgbClr val="8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64" autoAdjust="0"/>
    <p:restoredTop sz="96201" autoAdjust="0"/>
  </p:normalViewPr>
  <p:slideViewPr>
    <p:cSldViewPr>
      <p:cViewPr varScale="1">
        <p:scale>
          <a:sx n="62" d="100"/>
          <a:sy n="62" d="100"/>
        </p:scale>
        <p:origin x="748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2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1962" y="-90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4"/>
            <a:ext cx="3063804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9578" y="4"/>
            <a:ext cx="3063804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47138"/>
            <a:ext cx="3063804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9578" y="8847138"/>
            <a:ext cx="3063804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8233A8C3-9ABB-41D9-802A-585EBA32FB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4240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t" anchorCtr="0" compatLnSpc="1">
            <a:prstTxWarp prst="textNoShape">
              <a:avLst/>
            </a:prstTxWarp>
          </a:bodyPr>
          <a:lstStyle>
            <a:lvl1pPr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41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t" anchorCtr="0" compatLnSpc="1">
            <a:prstTxWarp prst="textNoShape">
              <a:avLst/>
            </a:prstTxWarp>
          </a:bodyPr>
          <a:lstStyle>
            <a:lvl1pPr algn="r"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1" y="4414838"/>
            <a:ext cx="560832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29676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b" anchorCtr="0" compatLnSpc="1">
            <a:prstTxWarp prst="textNoShape">
              <a:avLst/>
            </a:prstTxWarp>
          </a:bodyPr>
          <a:lstStyle>
            <a:lvl1pPr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41" y="8829676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b" anchorCtr="0" compatLnSpc="1">
            <a:prstTxWarp prst="textNoShape">
              <a:avLst/>
            </a:prstTxWarp>
          </a:bodyPr>
          <a:lstStyle>
            <a:lvl1pPr algn="r"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F5125E81-4266-4040-BB55-20874AD8B3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6811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5125E81-4266-4040-BB55-20874AD8B37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889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125E81-4266-4040-BB55-20874AD8B37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125E81-4266-4040-BB55-20874AD8B37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400" baseline="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November 7,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20691-4379-4593-B082-E8FABDA850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9" descr="usdabmp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1219200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8E5AC-F7EE-4997-A5F6-97A18D1867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B042B-A094-492C-B7A0-6884865518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1219200" y="3810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00" dirty="0">
                <a:cs typeface="Arial" charset="0"/>
              </a:rPr>
              <a:t>United States Department of Labor</a:t>
            </a:r>
            <a:br>
              <a:rPr lang="en-US" sz="1000" dirty="0">
                <a:cs typeface="Arial" charset="0"/>
              </a:rPr>
            </a:br>
            <a:r>
              <a:rPr lang="en-US" sz="1000" dirty="0">
                <a:cs typeface="Arial" charset="0"/>
              </a:rPr>
              <a:t>HRLOB Shared Service Center </a:t>
            </a:r>
            <a:br>
              <a:rPr lang="en-US" sz="1000" dirty="0">
                <a:cs typeface="Arial" charset="0"/>
              </a:rPr>
            </a:br>
            <a:r>
              <a:rPr lang="en-US" sz="1000" dirty="0">
                <a:cs typeface="Arial" charset="0"/>
              </a:rPr>
              <a:t>Operational Capabilities Demonstration (OCD)</a:t>
            </a:r>
            <a:r>
              <a:rPr lang="en-US" sz="1400" dirty="0"/>
              <a:t> 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1219200" y="3810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00" dirty="0">
                <a:cs typeface="Arial" charset="0"/>
              </a:rPr>
              <a:t>United States Department of Labor</a:t>
            </a:r>
            <a:br>
              <a:rPr lang="en-US" sz="1000" dirty="0">
                <a:cs typeface="Arial" charset="0"/>
              </a:rPr>
            </a:br>
            <a:r>
              <a:rPr lang="en-US" sz="1000" dirty="0">
                <a:cs typeface="Arial" charset="0"/>
              </a:rPr>
              <a:t>HRLOB Shared Service Center </a:t>
            </a:r>
            <a:br>
              <a:rPr lang="en-US" sz="1000" dirty="0">
                <a:cs typeface="Arial" charset="0"/>
              </a:rPr>
            </a:br>
            <a:r>
              <a:rPr lang="en-US" sz="1000" dirty="0">
                <a:cs typeface="Arial" charset="0"/>
              </a:rPr>
              <a:t>Operational Capabilities Demonstration (OCD)</a:t>
            </a:r>
            <a:r>
              <a:rPr lang="en-US" sz="1400" dirty="0"/>
              <a:t> 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12B63-BD43-4D59-A178-F00D6D0A62A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1219200" y="3810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00" dirty="0">
                <a:cs typeface="Arial" charset="0"/>
              </a:rPr>
              <a:t>United States Department of Labor</a:t>
            </a:r>
            <a:br>
              <a:rPr lang="en-US" sz="1000" dirty="0">
                <a:cs typeface="Arial" charset="0"/>
              </a:rPr>
            </a:br>
            <a:r>
              <a:rPr lang="en-US" sz="1000" dirty="0">
                <a:cs typeface="Arial" charset="0"/>
              </a:rPr>
              <a:t>HRLOB Shared Service Center </a:t>
            </a:r>
            <a:br>
              <a:rPr lang="en-US" sz="1000" dirty="0">
                <a:cs typeface="Arial" charset="0"/>
              </a:rPr>
            </a:br>
            <a:r>
              <a:rPr lang="en-US" sz="1000" dirty="0">
                <a:cs typeface="Arial" charset="0"/>
              </a:rPr>
              <a:t>Operational Capabilities Demonstration (OCD)</a:t>
            </a:r>
            <a:r>
              <a:rPr lang="en-US" sz="1400" dirty="0"/>
              <a:t> 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B89A0-98A7-4D25-9177-A247F3356A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60AE6-51A8-4341-938E-2B94F869AC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CD56F-B593-450C-B135-B321405365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45262"/>
            <a:ext cx="4040188" cy="5780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85024"/>
            <a:ext cx="4040188" cy="3570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45262"/>
            <a:ext cx="4041775" cy="578073"/>
          </a:xfrm>
        </p:spPr>
        <p:txBody>
          <a:bodyPr anchor="b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85024"/>
            <a:ext cx="4041775" cy="3570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133F7-B728-4027-89DF-DB6DFF0D15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4D503-DC96-4BEA-B5C0-A07FDB18C4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50E934-C789-48D4-B3AC-7606BFAB63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EEDC6-1B83-4FBE-A74B-07398BC854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C2655-2B39-4B5C-9179-3DD6740825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6C12B63-BD43-4D59-A178-F00D6D0A62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11695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  <a:cs typeface="Arial" charset="0"/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  <a:cs typeface="Arial" charset="0"/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  <a:cs typeface="Arial" charset="0"/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  <a:cs typeface="Arial" charset="0"/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  <a:cs typeface="Arial" charset="0"/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  <a:cs typeface="Arial" charset="0"/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  <a:cs typeface="Arial" charset="0"/>
            </a:endParaRPr>
          </a:p>
        </p:txBody>
      </p:sp>
      <p:pic>
        <p:nvPicPr>
          <p:cNvPr id="2055" name="Picture 9" descr="..\..\..\nfclogocolorai.jpg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026145" y="152400"/>
            <a:ext cx="979487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 userDrawn="1"/>
        </p:nvCxnSpPr>
        <p:spPr>
          <a:xfrm>
            <a:off x="0" y="1143000"/>
            <a:ext cx="9144000" cy="0"/>
          </a:xfrm>
          <a:prstGeom prst="line">
            <a:avLst/>
          </a:prstGeom>
          <a:ln w="69850" cmpd="thickThin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&quot;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1238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639762"/>
          </a:xfrm>
        </p:spPr>
        <p:txBody>
          <a:bodyPr/>
          <a:lstStyle/>
          <a:p>
            <a:pPr algn="ctr">
              <a:defRPr/>
            </a:pPr>
            <a: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USDA, National Finance Center</a:t>
            </a:r>
            <a:b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PRT Meeting</a:t>
            </a:r>
            <a:b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May 11, 2022</a:t>
            </a:r>
          </a:p>
        </p:txBody>
      </p:sp>
      <p:sp>
        <p:nvSpPr>
          <p:cNvPr id="4099" name="Content Placeholder 2" descr="Payroll/Personnel System (PPS),  &#10; EmpowHR &amp; webTA Statistics&#10;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pPr algn="ctr">
              <a:buNone/>
            </a:pPr>
            <a:endParaRPr lang="en-US" b="0" dirty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sz="3100" b="0" dirty="0"/>
              <a:t>Payroll/Personnel System (PPS),  </a:t>
            </a:r>
          </a:p>
          <a:p>
            <a:pPr algn="ctr">
              <a:buNone/>
            </a:pPr>
            <a:r>
              <a:rPr lang="en-US" sz="3100" b="0" i="1" dirty="0"/>
              <a:t> </a:t>
            </a:r>
            <a:r>
              <a:rPr lang="en-US" sz="3100" b="0" dirty="0"/>
              <a:t>EmpowHR &amp; webTA Statistics</a:t>
            </a:r>
          </a:p>
          <a:p>
            <a:pPr lvl="1">
              <a:buNone/>
            </a:pPr>
            <a:endParaRPr lang="en-US" b="0" dirty="0"/>
          </a:p>
          <a:p>
            <a:pPr lvl="1">
              <a:buFontTx/>
              <a:buNone/>
            </a:pPr>
            <a:endParaRPr lang="en-US" sz="3100" dirty="0"/>
          </a:p>
          <a:p>
            <a:pPr lvl="1">
              <a:buFontTx/>
              <a:buNone/>
            </a:pPr>
            <a:endParaRPr lang="en-US" dirty="0"/>
          </a:p>
          <a:p>
            <a:pPr lvl="1">
              <a:buFontTx/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B89A0-98A7-4D25-9177-A247F3356AEE}" type="slidenum">
              <a:rPr lang="en-US" sz="1800" smtClean="0">
                <a:latin typeface="+mj-lt"/>
              </a:rPr>
              <a:pPr>
                <a:defRPr/>
              </a:pPr>
              <a:t>1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7772400" cy="533400"/>
          </a:xfrm>
        </p:spPr>
        <p:txBody>
          <a:bodyPr/>
          <a:lstStyle/>
          <a:p>
            <a:pPr algn="ctr">
              <a:defRPr/>
            </a:pPr>
            <a:r>
              <a:rPr lang="en-US" sz="2800" b="1" i="1" dirty="0">
                <a:solidFill>
                  <a:srgbClr val="C00000"/>
                </a:solidFill>
              </a:rPr>
              <a:t> </a:t>
            </a:r>
            <a:r>
              <a:rPr lang="en-US" sz="2800" b="1" dirty="0">
                <a:solidFill>
                  <a:srgbClr val="C00000"/>
                </a:solidFill>
              </a:rPr>
              <a:t>EmpowHR IR Average Days at Closure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May 11, 2022 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5" name="TextBox 4" descr="EmpowHR IR Average Days at Closure&#10;"/>
          <p:cNvSpPr txBox="1"/>
          <p:nvPr/>
        </p:nvSpPr>
        <p:spPr>
          <a:xfrm>
            <a:off x="990600" y="1524000"/>
            <a:ext cx="7696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>
                <a:latin typeface="+mn-lt"/>
              </a:rPr>
              <a:t>EmpowHR IR Average Days at Closure</a:t>
            </a:r>
            <a:endParaRPr lang="en-US" sz="2700" dirty="0">
              <a:latin typeface="+mn-lt"/>
            </a:endParaRPr>
          </a:p>
        </p:txBody>
      </p:sp>
      <p:graphicFrame>
        <p:nvGraphicFramePr>
          <p:cNvPr id="6" name="Table 5" descr="Table to show EmpowHR IR Average Days at Closure for the Priority Category for February, March, and April.  Critical: February 4, March 0, April 1.  Non Critical: February 30, March 75, April 42. 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9440501"/>
              </p:ext>
            </p:extLst>
          </p:nvPr>
        </p:nvGraphicFramePr>
        <p:xfrm>
          <a:off x="1143000" y="2286000"/>
          <a:ext cx="6934202" cy="172212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0345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0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43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43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Priority</a:t>
                      </a:r>
                      <a:r>
                        <a:rPr lang="en-US" baseline="0" dirty="0"/>
                        <a:t> Category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February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March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April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Critical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Non Critical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945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2645FB-5B25-4BF7-B559-54A1F963B028}" type="slidenum">
              <a:rPr lang="en-US" sz="1800" smtClean="0">
                <a:latin typeface="+mj-lt"/>
              </a:rPr>
              <a:pPr>
                <a:defRPr/>
              </a:pPr>
              <a:t>10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52400" y="274638"/>
            <a:ext cx="8077200" cy="639762"/>
          </a:xfrm>
        </p:spPr>
        <p:txBody>
          <a:bodyPr/>
          <a:lstStyle/>
          <a:p>
            <a:pPr algn="ctr">
              <a:defRPr/>
            </a:pPr>
            <a:r>
              <a:rPr lang="en-US" sz="2800" b="1" dirty="0">
                <a:solidFill>
                  <a:srgbClr val="C00000"/>
                </a:solidFill>
              </a:rPr>
              <a:t> Completed EmpowHR IR Totals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May 11, 2022 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7" name="TextBox 6" descr="Completed EmpowHR IR Totals&#10;"/>
          <p:cNvSpPr txBox="1"/>
          <p:nvPr/>
        </p:nvSpPr>
        <p:spPr>
          <a:xfrm>
            <a:off x="1143000" y="1524000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+mn-lt"/>
              </a:rPr>
              <a:t>Completed EmpowHR IR Totals</a:t>
            </a:r>
            <a:endParaRPr lang="en-US" sz="2800" dirty="0">
              <a:latin typeface="+mn-lt"/>
            </a:endParaRPr>
          </a:p>
        </p:txBody>
      </p:sp>
      <p:sp>
        <p:nvSpPr>
          <p:cNvPr id="14339" name="Content Placeholder 10" descr="2022  201&#10;2021  481&#10;&#10; &#10;"/>
          <p:cNvSpPr>
            <a:spLocks noGrp="1"/>
          </p:cNvSpPr>
          <p:nvPr>
            <p:ph idx="1"/>
          </p:nvPr>
        </p:nvSpPr>
        <p:spPr>
          <a:xfrm>
            <a:off x="1143000" y="2209800"/>
            <a:ext cx="7315200" cy="2667000"/>
          </a:xfrm>
        </p:spPr>
        <p:txBody>
          <a:bodyPr/>
          <a:lstStyle/>
          <a:p>
            <a:pPr lvl="1"/>
            <a:r>
              <a:rPr lang="en-US" dirty="0"/>
              <a:t>2022  201</a:t>
            </a:r>
          </a:p>
          <a:p>
            <a:pPr lvl="1"/>
            <a:r>
              <a:rPr lang="en-US" dirty="0"/>
              <a:t>2021  481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B89A0-98A7-4D25-9177-A247F3356AEE}" type="slidenum">
              <a:rPr lang="en-US" sz="1800" smtClean="0">
                <a:latin typeface="+mj-lt"/>
              </a:rPr>
              <a:pPr>
                <a:defRPr/>
              </a:pPr>
              <a:t>11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 descr="webTA IR Statistics"/>
          <p:cNvSpPr>
            <a:spLocks noGrp="1"/>
          </p:cNvSpPr>
          <p:nvPr>
            <p:ph type="title"/>
          </p:nvPr>
        </p:nvSpPr>
        <p:spPr bwMode="auto">
          <a:xfrm>
            <a:off x="152400" y="-76200"/>
            <a:ext cx="8534400" cy="914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webTA IR Statistics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May 11, 2022 </a:t>
            </a:r>
          </a:p>
        </p:txBody>
      </p:sp>
      <p:sp>
        <p:nvSpPr>
          <p:cNvPr id="7" name="TextBox 6" descr="webTA IR Statistics&#10;&#10;">
            <a:extLst>
              <a:ext uri="{FF2B5EF4-FFF2-40B4-BE49-F238E27FC236}">
                <a16:creationId xmlns:a16="http://schemas.microsoft.com/office/drawing/2014/main" id="{EBC1625F-99C7-4E20-A386-2474975217C2}"/>
              </a:ext>
            </a:extLst>
          </p:cNvPr>
          <p:cNvSpPr txBox="1"/>
          <p:nvPr/>
        </p:nvSpPr>
        <p:spPr>
          <a:xfrm>
            <a:off x="1257300" y="1772620"/>
            <a:ext cx="7696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err="1">
                <a:latin typeface="+mn-lt"/>
              </a:rPr>
              <a:t>webTA</a:t>
            </a:r>
            <a:r>
              <a:rPr lang="en-US" sz="2700" b="1" dirty="0">
                <a:latin typeface="+mn-lt"/>
              </a:rPr>
              <a:t> IR Statistics</a:t>
            </a:r>
            <a:endParaRPr lang="en-US" sz="2700" dirty="0">
              <a:latin typeface="+mn-lt"/>
            </a:endParaRPr>
          </a:p>
        </p:txBody>
      </p:sp>
      <p:graphicFrame>
        <p:nvGraphicFramePr>
          <p:cNvPr id="6" name="Table 5" descr="Table to show webTA IR Statistics for the Number of IRs for February, March, and April. Beginning Balance: February 31, March 18, April 22.  Received: February 12, March 12, April 10.  Closed:  February 25, March 8, April 8.  Ending Balance: February 18, March 22, April 24.  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9269647"/>
              </p:ext>
            </p:extLst>
          </p:nvPr>
        </p:nvGraphicFramePr>
        <p:xfrm>
          <a:off x="1257300" y="2578106"/>
          <a:ext cx="6629400" cy="2567152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616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7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95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12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686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Number of IRs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February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March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April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134">
                <a:tc>
                  <a:txBody>
                    <a:bodyPr/>
                    <a:lstStyle/>
                    <a:p>
                      <a:r>
                        <a:rPr lang="en-US" dirty="0"/>
                        <a:t>Beginning Balance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/>
                        <a:t>Received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3476">
                <a:tc>
                  <a:txBody>
                    <a:bodyPr/>
                    <a:lstStyle/>
                    <a:p>
                      <a:r>
                        <a:rPr lang="en-US" dirty="0"/>
                        <a:t>Closed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3476">
                <a:tc>
                  <a:txBody>
                    <a:bodyPr/>
                    <a:lstStyle/>
                    <a:p>
                      <a:r>
                        <a:rPr lang="en-US" dirty="0"/>
                        <a:t>Ending Balance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484D4A-21D7-495F-9D32-74593ACD99F5}" type="slidenum">
              <a:rPr lang="en-US" sz="1800" smtClean="0">
                <a:latin typeface="+mj-lt"/>
              </a:rPr>
              <a:pPr>
                <a:defRPr/>
              </a:pPr>
              <a:t>12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 descr="webTA IR - Average Days at Closure"/>
          <p:cNvSpPr>
            <a:spLocks noGrp="1"/>
          </p:cNvSpPr>
          <p:nvPr>
            <p:ph type="title"/>
          </p:nvPr>
        </p:nvSpPr>
        <p:spPr bwMode="auto">
          <a:xfrm>
            <a:off x="152400" y="0"/>
            <a:ext cx="8534400" cy="914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webTA IR - Average Days at Closure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May 11, 2022 </a:t>
            </a:r>
          </a:p>
        </p:txBody>
      </p:sp>
      <p:sp>
        <p:nvSpPr>
          <p:cNvPr id="7" name="TextBox 6" descr="webTA IR - Average Days at Closure&#10;&#10;">
            <a:extLst>
              <a:ext uri="{FF2B5EF4-FFF2-40B4-BE49-F238E27FC236}">
                <a16:creationId xmlns:a16="http://schemas.microsoft.com/office/drawing/2014/main" id="{802CCFF4-DD5B-4AB6-813A-4083CEDDC88D}"/>
              </a:ext>
            </a:extLst>
          </p:cNvPr>
          <p:cNvSpPr txBox="1"/>
          <p:nvPr/>
        </p:nvSpPr>
        <p:spPr>
          <a:xfrm>
            <a:off x="1295400" y="1828800"/>
            <a:ext cx="7696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err="1">
                <a:latin typeface="+mn-lt"/>
              </a:rPr>
              <a:t>webTA</a:t>
            </a:r>
            <a:r>
              <a:rPr lang="en-US" sz="2700" b="1" dirty="0">
                <a:latin typeface="+mn-lt"/>
              </a:rPr>
              <a:t> IR - Average Days at Closure</a:t>
            </a:r>
            <a:endParaRPr lang="en-US" sz="2700" dirty="0">
              <a:latin typeface="+mn-lt"/>
            </a:endParaRPr>
          </a:p>
        </p:txBody>
      </p:sp>
      <p:graphicFrame>
        <p:nvGraphicFramePr>
          <p:cNvPr id="6" name="Table 5" descr="Table to show webTA IR - Average Days at Closure for Priority Category for  for &#10;February, March, and April.  Critical: February 0, March 0, April 0.  Non Critical: February 25, March 8, April 8.   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2054915"/>
              </p:ext>
            </p:extLst>
          </p:nvPr>
        </p:nvGraphicFramePr>
        <p:xfrm>
          <a:off x="1295400" y="2699603"/>
          <a:ext cx="6019799" cy="1923097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754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75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62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12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Priority Category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February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March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April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1497">
                <a:tc>
                  <a:txBody>
                    <a:bodyPr/>
                    <a:lstStyle/>
                    <a:p>
                      <a:r>
                        <a:rPr lang="en-US" dirty="0"/>
                        <a:t>Critical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/>
                        <a:t>Non</a:t>
                      </a:r>
                      <a:r>
                        <a:rPr lang="en-US" baseline="0" dirty="0"/>
                        <a:t> Critical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71F9E2-38B9-408A-9CFC-3CA7AF29ADD8}" type="slidenum">
              <a:rPr lang="en-US" sz="1800" smtClean="0">
                <a:latin typeface="+mj-lt"/>
              </a:rPr>
              <a:pPr>
                <a:defRPr/>
              </a:pPr>
              <a:t>13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14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webTA IR Summary 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May 11, 2022 </a:t>
            </a:r>
          </a:p>
        </p:txBody>
      </p:sp>
      <p:sp>
        <p:nvSpPr>
          <p:cNvPr id="27651" name="Content Placeholder 2" descr="2022    67&#10;2021    149&#10;&#10;"/>
          <p:cNvSpPr>
            <a:spLocks noGrp="1"/>
          </p:cNvSpPr>
          <p:nvPr>
            <p:ph idx="1"/>
          </p:nvPr>
        </p:nvSpPr>
        <p:spPr>
          <a:xfrm>
            <a:off x="685800" y="2590800"/>
            <a:ext cx="7772400" cy="4114800"/>
          </a:xfrm>
        </p:spPr>
        <p:txBody>
          <a:bodyPr/>
          <a:lstStyle/>
          <a:p>
            <a:pPr lvl="1"/>
            <a:r>
              <a:rPr lang="en-US" dirty="0"/>
              <a:t>2022    67</a:t>
            </a:r>
          </a:p>
          <a:p>
            <a:pPr lvl="1"/>
            <a:r>
              <a:rPr lang="en-US" dirty="0"/>
              <a:t>2021    149</a:t>
            </a:r>
          </a:p>
          <a:p>
            <a:pPr lvl="1">
              <a:buFontTx/>
              <a:buNone/>
            </a:pPr>
            <a:endParaRPr lang="en-US" dirty="0"/>
          </a:p>
          <a:p>
            <a:pPr>
              <a:buFont typeface="Times New Roman" pitchFamily="18" charset="0"/>
              <a:buChar char="―"/>
            </a:pP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endParaRPr lang="en-US" b="1" dirty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22288F-7524-4CF1-9B83-99A723BD8D21}" type="slidenum">
              <a:rPr lang="en-US" smtClean="0">
                <a:latin typeface="+mj-lt"/>
              </a:rPr>
              <a:pPr/>
              <a:t>14</a:t>
            </a:fld>
            <a:endParaRPr lang="en-US" dirty="0">
              <a:latin typeface="+mj-lt"/>
            </a:endParaRPr>
          </a:p>
        </p:txBody>
      </p:sp>
      <p:sp>
        <p:nvSpPr>
          <p:cNvPr id="5" name="TextBox 4" descr="Completed webTA IR Totals&#10;&#10;">
            <a:extLst>
              <a:ext uri="{FF2B5EF4-FFF2-40B4-BE49-F238E27FC236}">
                <a16:creationId xmlns:a16="http://schemas.microsoft.com/office/drawing/2014/main" id="{6149257B-9F89-41F6-9D97-7F72BFE15125}"/>
              </a:ext>
            </a:extLst>
          </p:cNvPr>
          <p:cNvSpPr txBox="1"/>
          <p:nvPr/>
        </p:nvSpPr>
        <p:spPr>
          <a:xfrm>
            <a:off x="735037" y="1820372"/>
            <a:ext cx="7696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>
                <a:latin typeface="+mn-lt"/>
              </a:rPr>
              <a:t>Completed </a:t>
            </a:r>
            <a:r>
              <a:rPr lang="en-US" sz="2700" b="1" dirty="0" err="1">
                <a:latin typeface="+mn-lt"/>
              </a:rPr>
              <a:t>webTA</a:t>
            </a:r>
            <a:r>
              <a:rPr lang="en-US" sz="2700" b="1" dirty="0">
                <a:latin typeface="+mn-lt"/>
              </a:rPr>
              <a:t> IR Totals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639762"/>
          </a:xfrm>
        </p:spPr>
        <p:txBody>
          <a:bodyPr/>
          <a:lstStyle/>
          <a:p>
            <a:pPr algn="ctr">
              <a:defRPr/>
            </a:pPr>
            <a:r>
              <a:rPr lang="en-US" sz="2800" b="1" dirty="0">
                <a:solidFill>
                  <a:srgbClr val="C00000"/>
                </a:solidFill>
              </a:rPr>
              <a:t>Software Change Requests (SCR)  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May 11, 2022 </a:t>
            </a:r>
          </a:p>
        </p:txBody>
      </p:sp>
      <p:sp>
        <p:nvSpPr>
          <p:cNvPr id="4099" name="Content Placeholder 2" descr="Scheduled Release Summary &#10;&#10;GESD Projects Scheduled&#10; 88 Open Projects Scheduled &#10;&#10;GESD Projects Unscheduled Breakdown By Status&#10;10 Pending (HOLD/RESP)&#10;135 FRD Assigned&#10;335 TBD&#10;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/>
          <a:lstStyle/>
          <a:p>
            <a:pPr>
              <a:buNone/>
            </a:pPr>
            <a:r>
              <a:rPr lang="en-US" sz="2800" b="1" dirty="0"/>
              <a:t>Scheduled Release Summary </a:t>
            </a:r>
            <a:br>
              <a:rPr lang="en-US" sz="2800" b="1" dirty="0">
                <a:solidFill>
                  <a:srgbClr val="C00000"/>
                </a:solidFill>
              </a:rPr>
            </a:br>
            <a:endParaRPr lang="en-US" sz="2800" dirty="0"/>
          </a:p>
          <a:p>
            <a:r>
              <a:rPr lang="en-US" sz="2600" dirty="0"/>
              <a:t>GESD Projects Scheduled</a:t>
            </a:r>
          </a:p>
          <a:p>
            <a:pPr lvl="1"/>
            <a:r>
              <a:rPr lang="en-US" sz="2600" dirty="0"/>
              <a:t> 88 </a:t>
            </a:r>
            <a:r>
              <a:rPr lang="en-US" sz="2600" b="0" dirty="0"/>
              <a:t>Open Projects Scheduled </a:t>
            </a:r>
          </a:p>
          <a:p>
            <a:pPr lvl="1">
              <a:buNone/>
            </a:pPr>
            <a:endParaRPr lang="en-US" sz="2600" b="0" dirty="0"/>
          </a:p>
          <a:p>
            <a:r>
              <a:rPr lang="en-US" sz="2600" dirty="0"/>
              <a:t>GESD Projects Unscheduled Breakdown By Status</a:t>
            </a:r>
          </a:p>
          <a:p>
            <a:pPr lvl="1"/>
            <a:r>
              <a:rPr lang="en-US" sz="2600" b="0" dirty="0"/>
              <a:t>    10 Pending (HOLD/RESP)</a:t>
            </a:r>
          </a:p>
          <a:p>
            <a:pPr lvl="1"/>
            <a:r>
              <a:rPr lang="en-US" sz="2600" dirty="0"/>
              <a:t>135</a:t>
            </a:r>
            <a:r>
              <a:rPr lang="en-US" sz="2600" b="0" dirty="0"/>
              <a:t> FRD Assigned</a:t>
            </a:r>
          </a:p>
          <a:p>
            <a:pPr lvl="1"/>
            <a:r>
              <a:rPr lang="en-US" sz="2600" dirty="0"/>
              <a:t>335</a:t>
            </a:r>
            <a:r>
              <a:rPr lang="en-US" sz="2600" b="0" dirty="0"/>
              <a:t> TBD</a:t>
            </a:r>
          </a:p>
          <a:p>
            <a:pPr lvl="1">
              <a:buNone/>
            </a:pPr>
            <a:endParaRPr lang="en-US" sz="2600" dirty="0"/>
          </a:p>
          <a:p>
            <a:pPr lvl="1">
              <a:buNone/>
            </a:pPr>
            <a:endParaRPr lang="en-US" b="0" dirty="0"/>
          </a:p>
          <a:p>
            <a:pPr lvl="1">
              <a:buFontTx/>
              <a:buNone/>
            </a:pPr>
            <a:endParaRPr lang="en-US" dirty="0"/>
          </a:p>
          <a:p>
            <a:pPr lvl="1">
              <a:buFontTx/>
              <a:buNone/>
            </a:pPr>
            <a:endParaRPr lang="en-US" dirty="0"/>
          </a:p>
          <a:p>
            <a:pPr lvl="1">
              <a:buFontTx/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B89A0-98A7-4D25-9177-A247F3356AEE}" type="slidenum">
              <a:rPr lang="en-US" sz="1800" smtClean="0">
                <a:latin typeface="+mj-lt"/>
              </a:rPr>
              <a:pPr>
                <a:defRPr/>
              </a:pPr>
              <a:t>2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721" y="422953"/>
            <a:ext cx="8534400" cy="639762"/>
          </a:xfrm>
        </p:spPr>
        <p:txBody>
          <a:bodyPr/>
          <a:lstStyle/>
          <a:p>
            <a:pPr algn="ctr">
              <a:defRPr/>
            </a:pPr>
            <a:r>
              <a:rPr lang="en-US" sz="2800" b="1" dirty="0">
                <a:solidFill>
                  <a:srgbClr val="C00000"/>
                </a:solidFill>
              </a:rPr>
              <a:t>SCR by LOB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May 11, 2022 </a:t>
            </a:r>
          </a:p>
        </p:txBody>
      </p:sp>
      <p:sp>
        <p:nvSpPr>
          <p:cNvPr id="5123" name="Content Placeholder 2" descr="Unscheduled Project Breakdown         By Line of Business (LOB)&#10;&#10;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pPr indent="0">
              <a:spcBef>
                <a:spcPts val="0"/>
              </a:spcBef>
              <a:buNone/>
            </a:pPr>
            <a:r>
              <a:rPr lang="en-US" sz="2800" b="1" dirty="0">
                <a:solidFill>
                  <a:schemeClr val="tx1"/>
                </a:solidFill>
              </a:rPr>
              <a:t>         Unscheduled Project Breakdown </a:t>
            </a:r>
          </a:p>
          <a:p>
            <a:pPr indent="0">
              <a:spcBef>
                <a:spcPts val="0"/>
              </a:spcBef>
              <a:buNone/>
            </a:pPr>
            <a:r>
              <a:rPr lang="en-US" sz="2800" b="1" dirty="0">
                <a:solidFill>
                  <a:schemeClr val="tx1"/>
                </a:solidFill>
              </a:rPr>
              <a:t>            By Line of Business (LOB</a:t>
            </a:r>
            <a:r>
              <a:rPr lang="en-US" sz="2800" b="1" dirty="0"/>
              <a:t>)</a:t>
            </a:r>
            <a:endParaRPr lang="en-US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ble 4" descr="Table to show  the Unscheduled Project Breakdown by Line of Business (LOB) and Total by LOB.  PPS 282, EmpowHR 50, HRLOB (PPS/EmpowHR) 56, Non-Core 0, webTA 24, Other 82.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1987421"/>
              </p:ext>
            </p:extLst>
          </p:nvPr>
        </p:nvGraphicFramePr>
        <p:xfrm>
          <a:off x="1752600" y="2743200"/>
          <a:ext cx="5334000" cy="2706186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181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28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Line of Business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 by LOB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531">
                <a:tc>
                  <a:txBody>
                    <a:bodyPr/>
                    <a:lstStyle/>
                    <a:p>
                      <a:r>
                        <a:rPr lang="en-US" i="0" dirty="0"/>
                        <a:t>PPS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282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531">
                <a:tc>
                  <a:txBody>
                    <a:bodyPr/>
                    <a:lstStyle/>
                    <a:p>
                      <a:r>
                        <a:rPr lang="en-US" b="0" i="0" dirty="0"/>
                        <a:t>EmpowHR</a:t>
                      </a:r>
                      <a:r>
                        <a:rPr lang="en-US" b="1" i="0" dirty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 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531">
                <a:tc>
                  <a:txBody>
                    <a:bodyPr/>
                    <a:lstStyle/>
                    <a:p>
                      <a:r>
                        <a:rPr lang="en-US" i="0" dirty="0"/>
                        <a:t>HRLOB (PPS/</a:t>
                      </a:r>
                      <a:r>
                        <a:rPr lang="en-US" b="0" i="0" dirty="0"/>
                        <a:t>EmpowHR</a:t>
                      </a:r>
                      <a:r>
                        <a:rPr lang="en-US" i="0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 56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531">
                <a:tc>
                  <a:txBody>
                    <a:bodyPr/>
                    <a:lstStyle/>
                    <a:p>
                      <a:r>
                        <a:rPr lang="en-US" i="0" dirty="0"/>
                        <a:t>NON-CORE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  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531">
                <a:tc>
                  <a:txBody>
                    <a:bodyPr/>
                    <a:lstStyle/>
                    <a:p>
                      <a:r>
                        <a:rPr lang="en-US" i="0" dirty="0"/>
                        <a:t>webTA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 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75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Other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 82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B89A0-98A7-4D25-9177-A247F3356AEE}" type="slidenum">
              <a:rPr lang="en-US" sz="1800" smtClean="0">
                <a:latin typeface="+mj-lt"/>
              </a:rPr>
              <a:pPr>
                <a:defRPr/>
              </a:pPr>
              <a:t>3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71504-BB33-4D92-8776-1024F50F3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SCR Scheduled Release Summary 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May 11, 2022 </a:t>
            </a:r>
            <a:endParaRPr lang="en-US" sz="2000" dirty="0"/>
          </a:p>
        </p:txBody>
      </p:sp>
      <p:sp>
        <p:nvSpPr>
          <p:cNvPr id="7171" name="Content Placeholder 10" descr="Scheduled Release Summary&#10;&#10;CY 2022 Pay Period 13 Projects&#10;11 Projects Scheduled&#10;&#10;CY 2022 Off Release Pay Periods 9-12 Projects&#10;24 Projects Scheduled&#10;&#10;Note - Projects remain open 2 pay periods after implementation&#10;&#10;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038600"/>
          </a:xfrm>
        </p:spPr>
        <p:txBody>
          <a:bodyPr/>
          <a:lstStyle/>
          <a:p>
            <a:pPr lvl="1" algn="ctr">
              <a:buNone/>
            </a:pPr>
            <a:r>
              <a:rPr lang="en-US" b="1" dirty="0"/>
              <a:t>Scheduled Release Summary</a:t>
            </a:r>
          </a:p>
          <a:p>
            <a:pPr lvl="1" algn="ctr">
              <a:buNone/>
            </a:pPr>
            <a:endParaRPr lang="en-US" sz="1800" b="1" dirty="0"/>
          </a:p>
          <a:p>
            <a:pPr lvl="0">
              <a:defRPr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CY 2022 Pay Period 13 Projects</a:t>
            </a:r>
          </a:p>
          <a:p>
            <a:pPr lvl="1">
              <a:defRPr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11 Projects Scheduled</a:t>
            </a:r>
          </a:p>
          <a:p>
            <a:pPr lvl="1">
              <a:defRPr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CY 2022 Off Release Pay Periods 9-12 Projects</a:t>
            </a:r>
          </a:p>
          <a:p>
            <a:pPr lvl="1">
              <a:defRPr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24 Projects Scheduled</a:t>
            </a:r>
          </a:p>
          <a:p>
            <a:pPr marL="800100" lvl="1" indent="-342900">
              <a:defRPr/>
            </a:pP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defRPr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Note - Projects remain open 2 pay periods after implementation</a:t>
            </a:r>
          </a:p>
          <a:p>
            <a:pPr lvl="1"/>
            <a:endParaRPr lang="en-US" b="0" dirty="0"/>
          </a:p>
          <a:p>
            <a:pPr lvl="1">
              <a:buNone/>
            </a:pPr>
            <a:endParaRPr lang="en-US" dirty="0"/>
          </a:p>
          <a:p>
            <a:pPr lvl="1">
              <a:buFontTx/>
              <a:buNone/>
            </a:pP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B89A0-98A7-4D25-9177-A247F3356AEE}" type="slidenum">
              <a:rPr lang="en-US" sz="1800" smtClean="0">
                <a:latin typeface="+mj-lt"/>
              </a:rPr>
              <a:pPr>
                <a:defRPr/>
              </a:pPr>
              <a:t>4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52400" y="152400"/>
            <a:ext cx="8534400" cy="762000"/>
          </a:xfrm>
        </p:spPr>
        <p:txBody>
          <a:bodyPr/>
          <a:lstStyle/>
          <a:p>
            <a:pPr algn="ctr">
              <a:defRPr/>
            </a:pPr>
            <a:r>
              <a:rPr lang="en-US" sz="2800" b="1" dirty="0">
                <a:solidFill>
                  <a:srgbClr val="C00000"/>
                </a:solidFill>
              </a:rPr>
              <a:t>Completed SCR Totals 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May 11, 2022 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7171" name="Content Placeholder 10" descr="Completed SCR Totals&#10;&#10;2022   132&#10;2021   311&#10;&#10;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038600"/>
          </a:xfrm>
        </p:spPr>
        <p:txBody>
          <a:bodyPr/>
          <a:lstStyle/>
          <a:p>
            <a:pPr lvl="1">
              <a:buNone/>
            </a:pPr>
            <a:r>
              <a:rPr lang="en-US" b="1" dirty="0"/>
              <a:t>Completed SCR Totals</a:t>
            </a:r>
          </a:p>
          <a:p>
            <a:pPr lvl="1">
              <a:buNone/>
            </a:pPr>
            <a:endParaRPr lang="en-US" sz="1800" b="1" dirty="0"/>
          </a:p>
          <a:p>
            <a:pPr lvl="1"/>
            <a:r>
              <a:rPr lang="en-US" dirty="0"/>
              <a:t>2022   132</a:t>
            </a:r>
          </a:p>
          <a:p>
            <a:pPr lvl="1"/>
            <a:r>
              <a:rPr lang="en-US" dirty="0"/>
              <a:t>2021   311</a:t>
            </a:r>
          </a:p>
          <a:p>
            <a:pPr marL="457200" lvl="1" indent="0">
              <a:buNone/>
            </a:pPr>
            <a:endParaRPr lang="en-US" b="0" dirty="0"/>
          </a:p>
          <a:p>
            <a:pPr lvl="1">
              <a:buNone/>
            </a:pPr>
            <a:endParaRPr lang="en-US" dirty="0"/>
          </a:p>
          <a:p>
            <a:pPr lvl="1">
              <a:buFontTx/>
              <a:buNone/>
            </a:pP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B89A0-98A7-4D25-9177-A247F3356AEE}" type="slidenum">
              <a:rPr lang="en-US" sz="1800" smtClean="0">
                <a:latin typeface="+mj-lt"/>
              </a:rPr>
              <a:pPr>
                <a:defRPr/>
              </a:pPr>
              <a:t>5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76962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 Incident Report (IR) Summary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May 11, 2022 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9" name="TextBox 8" descr="PPS IR Summary&#10;"/>
          <p:cNvSpPr txBox="1"/>
          <p:nvPr/>
        </p:nvSpPr>
        <p:spPr>
          <a:xfrm>
            <a:off x="1039721" y="1403200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+mj-lt"/>
              </a:rPr>
              <a:t>PPS IR Summary</a:t>
            </a:r>
          </a:p>
        </p:txBody>
      </p:sp>
      <p:graphicFrame>
        <p:nvGraphicFramePr>
          <p:cNvPr id="6" name="Table 5" descr="Table to show PPS IR Summary Number for February, March, and April.  Beginning Balance: February 105, March 101, April 98.  Received: February 117, March 125, April 86.  Closed:  February 121, March 128, April 99.  Ending Balance: February 101, March 98, April 85.  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3632407"/>
              </p:ext>
            </p:extLst>
          </p:nvPr>
        </p:nvGraphicFramePr>
        <p:xfrm>
          <a:off x="1143000" y="2415221"/>
          <a:ext cx="6934200" cy="341473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0050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Number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February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March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April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9076">
                <a:tc>
                  <a:txBody>
                    <a:bodyPr/>
                    <a:lstStyle/>
                    <a:p>
                      <a:r>
                        <a:rPr lang="en-US" dirty="0"/>
                        <a:t>Beginning Balance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 105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717">
                <a:tc>
                  <a:txBody>
                    <a:bodyPr/>
                    <a:lstStyle/>
                    <a:p>
                      <a:r>
                        <a:rPr lang="en-US" dirty="0"/>
                        <a:t>Received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717">
                <a:tc>
                  <a:txBody>
                    <a:bodyPr/>
                    <a:lstStyle/>
                    <a:p>
                      <a:r>
                        <a:rPr lang="en-US" dirty="0"/>
                        <a:t>Closed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1717">
                <a:tc>
                  <a:txBody>
                    <a:bodyPr/>
                    <a:lstStyle/>
                    <a:p>
                      <a:r>
                        <a:rPr lang="en-US" dirty="0"/>
                        <a:t>Ending Balance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B89A0-98A7-4D25-9177-A247F3356AEE}" type="slidenum">
              <a:rPr lang="en-US" sz="1800" smtClean="0">
                <a:latin typeface="+mj-lt"/>
              </a:rPr>
              <a:pPr>
                <a:defRPr/>
              </a:pPr>
              <a:t>6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 bwMode="auto">
          <a:xfrm>
            <a:off x="152400" y="274638"/>
            <a:ext cx="8077200" cy="6397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 IR Average Days at Closure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May 11, 2022 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7" name="TextBox 6" descr="PPS IR Average Days at Closure &#10;"/>
          <p:cNvSpPr txBox="1"/>
          <p:nvPr/>
        </p:nvSpPr>
        <p:spPr>
          <a:xfrm>
            <a:off x="1295400" y="1524000"/>
            <a:ext cx="716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+mn-lt"/>
              </a:rPr>
              <a:t>PPS IR Average Days at Closure </a:t>
            </a:r>
            <a:endParaRPr lang="en-US" sz="2800" dirty="0">
              <a:latin typeface="+mn-lt"/>
            </a:endParaRPr>
          </a:p>
        </p:txBody>
      </p:sp>
      <p:graphicFrame>
        <p:nvGraphicFramePr>
          <p:cNvPr id="6" name="Table 5" descr="Table to show PPS IR Average Days at Closure for the Priority Category for February, March , and April.  Priority Category Critical: February 2, March 3, April 5.  Non Critical: February 119, March 125, April 94. 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1794586"/>
              </p:ext>
            </p:extLst>
          </p:nvPr>
        </p:nvGraphicFramePr>
        <p:xfrm>
          <a:off x="1447800" y="2743200"/>
          <a:ext cx="6324600" cy="1618297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Priority Category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February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March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April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1497">
                <a:tc>
                  <a:txBody>
                    <a:bodyPr/>
                    <a:lstStyle/>
                    <a:p>
                      <a:r>
                        <a:rPr lang="en-US" dirty="0"/>
                        <a:t>Critical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/>
                        <a:t>Non Critical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B89A0-98A7-4D25-9177-A247F3356AEE}" type="slidenum">
              <a:rPr lang="en-US" sz="1800" smtClean="0">
                <a:latin typeface="+mj-lt"/>
              </a:rPr>
              <a:pPr>
                <a:defRPr/>
              </a:pPr>
              <a:t>7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52400" y="274638"/>
            <a:ext cx="8077200" cy="639762"/>
          </a:xfrm>
        </p:spPr>
        <p:txBody>
          <a:bodyPr/>
          <a:lstStyle/>
          <a:p>
            <a:pPr algn="ctr">
              <a:defRPr/>
            </a:pPr>
            <a:r>
              <a:rPr lang="en-US" sz="2800" b="1" dirty="0">
                <a:solidFill>
                  <a:srgbClr val="C00000"/>
                </a:solidFill>
              </a:rPr>
              <a:t> Completed PPS IR Totals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May 11, 2022 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7" name="TextBox 6" descr="Completed PPS IR Totals&#10;"/>
          <p:cNvSpPr txBox="1"/>
          <p:nvPr/>
        </p:nvSpPr>
        <p:spPr>
          <a:xfrm>
            <a:off x="1143000" y="1524000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+mn-lt"/>
              </a:rPr>
              <a:t>Completed PPS IR Totals</a:t>
            </a:r>
            <a:endParaRPr lang="en-US" sz="2800" dirty="0">
              <a:latin typeface="+mn-lt"/>
            </a:endParaRPr>
          </a:p>
        </p:txBody>
      </p:sp>
      <p:sp>
        <p:nvSpPr>
          <p:cNvPr id="14339" name="Content Placeholder 10" descr="2022  461&#10;2021 1438 &#10;&#10;"/>
          <p:cNvSpPr>
            <a:spLocks noGrp="1"/>
          </p:cNvSpPr>
          <p:nvPr>
            <p:ph idx="1"/>
          </p:nvPr>
        </p:nvSpPr>
        <p:spPr>
          <a:xfrm>
            <a:off x="1143000" y="2209800"/>
            <a:ext cx="7315200" cy="2667000"/>
          </a:xfrm>
        </p:spPr>
        <p:txBody>
          <a:bodyPr/>
          <a:lstStyle/>
          <a:p>
            <a:pPr lvl="1"/>
            <a:r>
              <a:rPr lang="en-US" dirty="0"/>
              <a:t>2022  461</a:t>
            </a:r>
          </a:p>
          <a:p>
            <a:pPr lvl="1"/>
            <a:r>
              <a:rPr lang="en-US" dirty="0"/>
              <a:t>2021 1438 </a:t>
            </a:r>
          </a:p>
          <a:p>
            <a:pPr lvl="1">
              <a:buNone/>
            </a:pPr>
            <a:endParaRPr lang="en-US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B89A0-98A7-4D25-9177-A247F3356AEE}" type="slidenum">
              <a:rPr lang="en-US" sz="1800" smtClean="0">
                <a:latin typeface="+mj-lt"/>
              </a:rPr>
              <a:pPr>
                <a:defRPr/>
              </a:pPr>
              <a:t>8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639762"/>
          </a:xfrm>
        </p:spPr>
        <p:txBody>
          <a:bodyPr/>
          <a:lstStyle/>
          <a:p>
            <a:pPr algn="ctr">
              <a:defRPr/>
            </a:pPr>
            <a:r>
              <a:rPr lang="en-US" sz="2800" b="1" dirty="0">
                <a:solidFill>
                  <a:srgbClr val="C00000"/>
                </a:solidFill>
              </a:rPr>
              <a:t> EmpowHR IR Summary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May 11, 2022 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5" name="TextBox 4" descr="EmpowHR IR Summary&#10;"/>
          <p:cNvSpPr txBox="1"/>
          <p:nvPr/>
        </p:nvSpPr>
        <p:spPr>
          <a:xfrm>
            <a:off x="1219200" y="15240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+mn-lt"/>
              </a:rPr>
              <a:t>EmpowHR IR Summary</a:t>
            </a:r>
            <a:endParaRPr lang="en-US" sz="2800" dirty="0">
              <a:latin typeface="+mn-lt"/>
            </a:endParaRPr>
          </a:p>
        </p:txBody>
      </p:sp>
      <p:graphicFrame>
        <p:nvGraphicFramePr>
          <p:cNvPr id="6" name="Table 5" descr="Table to show EmpowHR IR Summary Number for February, March, and April. Beginning Balance: February 42, March 53, April 33.  Received: February 45, March 55, April 40.  Closed: February 34, March 75, April 43.  Ending Balance: February 53, March 33, April 30.  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2244741"/>
              </p:ext>
            </p:extLst>
          </p:nvPr>
        </p:nvGraphicFramePr>
        <p:xfrm>
          <a:off x="1371600" y="2362200"/>
          <a:ext cx="6324600" cy="3128274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1870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03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86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86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Number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February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March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April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404">
                <a:tc>
                  <a:txBody>
                    <a:bodyPr/>
                    <a:lstStyle/>
                    <a:p>
                      <a:r>
                        <a:rPr lang="en-US" dirty="0"/>
                        <a:t>Beginning Balance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33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US" dirty="0"/>
                        <a:t>Received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US" dirty="0"/>
                        <a:t>Closed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9394">
                <a:tc>
                  <a:txBody>
                    <a:bodyPr/>
                    <a:lstStyle/>
                    <a:p>
                      <a:r>
                        <a:rPr lang="en-US" dirty="0"/>
                        <a:t>Ending Balance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843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39ACCC-E1C9-43B5-9B83-EC9E74DE4B13}" type="slidenum">
              <a:rPr lang="en-US" sz="1800" smtClean="0">
                <a:latin typeface="+mj-lt"/>
              </a:rPr>
              <a:pPr>
                <a:defRPr/>
              </a:pPr>
              <a:t>9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12088</TotalTime>
  <Words>471</Words>
  <Application>Microsoft Office PowerPoint</Application>
  <PresentationFormat>On-screen Show (4:3)</PresentationFormat>
  <Paragraphs>193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Times New Roman</vt:lpstr>
      <vt:lpstr>1_Default Design</vt:lpstr>
      <vt:lpstr>USDA, National Finance Center PRT Meeting May 11, 2022</vt:lpstr>
      <vt:lpstr>Software Change Requests (SCR)   as of May 11, 2022 </vt:lpstr>
      <vt:lpstr>SCR by LOB as of May 11, 2022 </vt:lpstr>
      <vt:lpstr>SCR Scheduled Release Summary  as of May 11, 2022 </vt:lpstr>
      <vt:lpstr>Completed SCR Totals  as of May 11, 2022 </vt:lpstr>
      <vt:lpstr> Incident Report (IR) Summary as of May 11, 2022 </vt:lpstr>
      <vt:lpstr> IR Average Days at Closure as of May 11, 2022 </vt:lpstr>
      <vt:lpstr> Completed PPS IR Totals as of May 11, 2022 </vt:lpstr>
      <vt:lpstr> EmpowHR IR Summary as of May 11, 2022 </vt:lpstr>
      <vt:lpstr> EmpowHR IR Average Days at Closure as of May 11, 2022 </vt:lpstr>
      <vt:lpstr> Completed EmpowHR IR Totals as of May 11, 2022 </vt:lpstr>
      <vt:lpstr>webTA IR Statistics as of May 11, 2022 </vt:lpstr>
      <vt:lpstr>webTA IR - Average Days at Closure as of May 11, 2022 </vt:lpstr>
      <vt:lpstr>webTA IR Summary  as of May 11, 2022 </vt:lpstr>
    </vt:vector>
  </TitlesOfParts>
  <Company>USDA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PRT Meeting Presentation for May PRT</dc:title>
  <dc:subject>Meeting presentation document for August 2016 PRT Meeting.</dc:subject>
  <dc:creator>National Finance Center</dc:creator>
  <cp:lastModifiedBy>Adams, Tasha - OCFO</cp:lastModifiedBy>
  <cp:revision>887</cp:revision>
  <cp:lastPrinted>2020-02-04T20:42:27Z</cp:lastPrinted>
  <dcterms:created xsi:type="dcterms:W3CDTF">2006-10-24T17:39:02Z</dcterms:created>
  <dcterms:modified xsi:type="dcterms:W3CDTF">2022-05-11T17:34:03Z</dcterms:modified>
</cp:coreProperties>
</file>