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8"/>
  </p:notesMasterIdLst>
  <p:sldIdLst>
    <p:sldId id="2147468735" r:id="rId5"/>
    <p:sldId id="2147468747" r:id="rId6"/>
    <p:sldId id="2147468805" r:id="rId7"/>
    <p:sldId id="2147468806" r:id="rId8"/>
    <p:sldId id="2147468807" r:id="rId9"/>
    <p:sldId id="2147468829" r:id="rId10"/>
    <p:sldId id="2147468832" r:id="rId11"/>
    <p:sldId id="2147468830" r:id="rId12"/>
    <p:sldId id="2147468831" r:id="rId13"/>
    <p:sldId id="2147468827" r:id="rId14"/>
    <p:sldId id="2147468826" r:id="rId15"/>
    <p:sldId id="2147468833" r:id="rId16"/>
    <p:sldId id="214746882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iori Log In Quick Reference Guide" id="{9D17B643-207E-4629-B6B7-469EF3B7BDC9}">
          <p14:sldIdLst>
            <p14:sldId id="2147468735"/>
            <p14:sldId id="2147468747"/>
          </p14:sldIdLst>
        </p14:section>
        <p14:section name="Logging in" id="{D29F495D-2633-47D5-8975-56171F369BB4}">
          <p14:sldIdLst>
            <p14:sldId id="2147468805"/>
          </p14:sldIdLst>
        </p14:section>
        <p14:section name="Navigating the Fiori Launchpad" id="{5635C565-BFE3-4F7B-B15A-1211BB50C579}">
          <p14:sldIdLst>
            <p14:sldId id="2147468806"/>
          </p14:sldIdLst>
        </p14:section>
        <p14:section name="Understanding the Mapping" id="{3CD4175C-8657-441E-887B-0E9F3CFD32CB}">
          <p14:sldIdLst>
            <p14:sldId id="2147468807"/>
          </p14:sldIdLst>
        </p14:section>
        <p14:section name="Navigating to a Transaction" id="{050F35F9-4458-49BD-988E-C531C875A311}">
          <p14:sldIdLst>
            <p14:sldId id="2147468829"/>
            <p14:sldId id="2147468832"/>
            <p14:sldId id="2147468830"/>
            <p14:sldId id="2147468831"/>
          </p14:sldIdLst>
        </p14:section>
        <p14:section name="Customizing the Fiori Launchpad" id="{38A2EAC0-1F9E-4425-A72C-473CE4FB4EFC}">
          <p14:sldIdLst>
            <p14:sldId id="2147468827"/>
            <p14:sldId id="2147468826"/>
            <p14:sldId id="2147468833"/>
            <p14:sldId id="2147468828"/>
          </p14:sldIdLst>
        </p14:section>
      </p14:sectionLst>
    </p:ext>
    <p:ext uri="{EFAFB233-063F-42B5-8137-9DF3F51BA10A}">
      <p15:sldGuideLst xmlns:p15="http://schemas.microsoft.com/office/powerpoint/2012/main">
        <p15:guide id="1" pos="72" userDrawn="1">
          <p15:clr>
            <a:srgbClr val="A4A3A4"/>
          </p15:clr>
        </p15:guide>
        <p15:guide id="2" pos="7584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  <p15:guide id="4" orient="horz" pos="816" userDrawn="1">
          <p15:clr>
            <a:srgbClr val="A4A3A4"/>
          </p15:clr>
        </p15:guide>
        <p15:guide id="5" pos="432" userDrawn="1">
          <p15:clr>
            <a:srgbClr val="A4A3A4"/>
          </p15:clr>
        </p15:guide>
        <p15:guide id="6" orient="horz" pos="7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FF6D9004-BE30-EAAE-15CA-E2AB66A87D57}" name="Martino, Rae Ann - OCFO-FMS, New Orleans, LA" initials="ML" userId="S::raeann.martino@usda.gov::7a379871-7742-418a-afc2-bb94b19d123c" providerId="AD"/>
  <p188:author id="{8750D13C-DD6D-22EE-135D-2C0ADB3E17C3}" name="Schaefer, Brian (CTR) - OCFO-FMS, Baton Rouge, LA" initials="BS" userId="S::Brian.Schaefer@usda.gov::772e9d63-97bc-4d33-879f-1a67414e7eaa" providerId="AD"/>
  <p188:author id="{71AD8E4F-2E4A-B207-C071-A0B2B7521AD9}" name="Evans, Thomas (CTR) - OCFO-OCFO" initials="EO" userId="S::thomas.evans@usda.gov::9b35b24f-489d-498a-9b71-f31503163e26" providerId="AD"/>
  <p188:author id="{3736F155-0B8A-4F49-4B24-8547E50C9341}" name="Rees, Heidi (CTR) - OCFO-FMS, Park City, UT" initials="RH(OFPCU" userId="S::Heidi.Rees@usda.gov::55130a9a-ffe9-4300-aa08-1bac1a4654e5" providerId="AD"/>
  <p188:author id="{8E17EA5E-A6B7-886E-9168-80EFA70424EC}" name="Eckersley, Sara" initials="ES" userId="S::sara.eckersley@accenturefederal.com::58a7039e-b4ab-48b8-878d-a39ad9ca8d86" providerId="AD"/>
  <p188:author id="{4D746DAF-F814-9DC5-7876-5BD5A4630842}" name="Cranston, David" initials="CD" userId="S::david.cranston@accenturefederal.com::5e72a003-7a87-492e-825a-aaf69319a4af" providerId="AD"/>
  <p188:author id="{BB34E6C7-B89E-A67B-C13D-E1F2033E1F91}" name="Kane, Annie" initials="KA" userId="S::anne.kane@accenturefederal.com::018c9d17-6e35-4d17-a10e-47564e2b756f" providerId="AD"/>
  <p188:author id="{559925D7-1793-D1DA-F4B7-8E83195F9C0A}" name="Evans, Thomas (CTR) - OCFO-OCFO" initials="TE" userId="S::Thomas.Evans@usda.gov::9b35b24f-489d-498a-9b71-f31503163e2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EFF2"/>
    <a:srgbClr val="003082"/>
    <a:srgbClr val="006600"/>
    <a:srgbClr val="663300"/>
    <a:srgbClr val="315598"/>
    <a:srgbClr val="E6E6E6"/>
    <a:srgbClr val="004E3A"/>
    <a:srgbClr val="000000"/>
    <a:srgbClr val="DDFBDD"/>
    <a:srgbClr val="DDFB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88" y="268"/>
      </p:cViewPr>
      <p:guideLst>
        <p:guide pos="72"/>
        <p:guide pos="7584"/>
        <p:guide orient="horz" pos="2160"/>
        <p:guide orient="horz" pos="816"/>
        <p:guide pos="432"/>
        <p:guide orient="horz" pos="7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259CDB-9186-4E90-981E-24671874A61A}" type="datetimeFigureOut">
              <a:rPr lang="en-US" smtClean="0"/>
              <a:t>1/22/2025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83EB8F-891A-4874-8B8C-B6F861E975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691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83EB8F-891A-4874-8B8C-B6F861E9751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039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83EB8F-891A-4874-8B8C-B6F861E9751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164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83EB8F-891A-4874-8B8C-B6F861E9751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183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83EB8F-891A-4874-8B8C-B6F861E9751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731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4694" y="2733675"/>
            <a:ext cx="10502612" cy="776288"/>
          </a:xfrm>
          <a:noFill/>
        </p:spPr>
        <p:txBody>
          <a:bodyPr anchor="ctr">
            <a:normAutofit/>
          </a:bodyPr>
          <a:lstStyle>
            <a:lvl1pPr algn="ctr">
              <a:defRPr sz="4000" b="1" i="0" u="none" spc="167" baseline="0">
                <a:solidFill>
                  <a:schemeClr val="tx1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6883" y="3602039"/>
            <a:ext cx="10398235" cy="526616"/>
          </a:xfrm>
        </p:spPr>
        <p:txBody>
          <a:bodyPr>
            <a:normAutofit/>
          </a:bodyPr>
          <a:lstStyle>
            <a:lvl1pPr marL="0" indent="0" algn="ctr">
              <a:buNone/>
              <a:defRPr sz="2400" b="1" i="0" cap="all" spc="167" baseline="0">
                <a:solidFill>
                  <a:schemeClr val="tx1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</a:defRPr>
            </a:lvl1pPr>
            <a:lvl2pPr marL="457182" indent="0" algn="ctr">
              <a:buNone/>
              <a:defRPr sz="2000"/>
            </a:lvl2pPr>
            <a:lvl3pPr marL="914363" indent="0" algn="ctr">
              <a:buNone/>
              <a:defRPr sz="1800"/>
            </a:lvl3pPr>
            <a:lvl4pPr marL="1371545" indent="0" algn="ctr">
              <a:buNone/>
              <a:defRPr sz="1600"/>
            </a:lvl4pPr>
            <a:lvl5pPr marL="1828727" indent="0" algn="ctr">
              <a:buNone/>
              <a:defRPr sz="1600"/>
            </a:lvl5pPr>
            <a:lvl6pPr marL="2285909" indent="0" algn="ctr">
              <a:buNone/>
              <a:defRPr sz="1600"/>
            </a:lvl6pPr>
            <a:lvl7pPr marL="2743090" indent="0" algn="ctr">
              <a:buNone/>
              <a:defRPr sz="1600"/>
            </a:lvl7pPr>
            <a:lvl8pPr marL="3200272" indent="0" algn="ctr">
              <a:buNone/>
              <a:defRPr sz="1600"/>
            </a:lvl8pPr>
            <a:lvl9pPr marL="3657454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9F972D9C-9055-57D1-86D4-F11D2F103D58}"/>
              </a:ext>
            </a:extLst>
          </p:cNvPr>
          <p:cNvSpPr/>
          <p:nvPr userDrawn="1"/>
        </p:nvSpPr>
        <p:spPr>
          <a:xfrm>
            <a:off x="0" y="21264"/>
            <a:ext cx="12192000" cy="6836735"/>
          </a:xfrm>
          <a:prstGeom prst="frame">
            <a:avLst>
              <a:gd name="adj1" fmla="val 1613"/>
            </a:avLst>
          </a:prstGeom>
          <a:solidFill>
            <a:srgbClr val="315598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C1839F-DA08-6C22-0CEB-B1F4944CA3B1}"/>
              </a:ext>
            </a:extLst>
          </p:cNvPr>
          <p:cNvSpPr/>
          <p:nvPr userDrawn="1"/>
        </p:nvSpPr>
        <p:spPr>
          <a:xfrm>
            <a:off x="38100" y="68580"/>
            <a:ext cx="12115800" cy="672084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2000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pos="4608">
          <p15:clr>
            <a:srgbClr val="FBAE40"/>
          </p15:clr>
        </p15:guide>
        <p15:guide id="3" pos="552">
          <p15:clr>
            <a:srgbClr val="FBAE40"/>
          </p15:clr>
        </p15:guide>
        <p15:guide id="4" pos="8664">
          <p15:clr>
            <a:srgbClr val="FBAE40"/>
          </p15:clr>
        </p15:guide>
        <p15:guide id="5" orient="horz" pos="552">
          <p15:clr>
            <a:srgbClr val="FBAE40"/>
          </p15:clr>
        </p15:guide>
        <p15:guide id="6" orient="horz" pos="460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374" y="1373525"/>
            <a:ext cx="10846375" cy="4803438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5FCAD386-D13C-08F4-A642-514B7DAD1E81}"/>
              </a:ext>
            </a:extLst>
          </p:cNvPr>
          <p:cNvSpPr/>
          <p:nvPr userDrawn="1"/>
        </p:nvSpPr>
        <p:spPr>
          <a:xfrm>
            <a:off x="0" y="21264"/>
            <a:ext cx="12192000" cy="6836735"/>
          </a:xfrm>
          <a:prstGeom prst="frame">
            <a:avLst>
              <a:gd name="adj1" fmla="val 1613"/>
            </a:avLst>
          </a:prstGeom>
          <a:solidFill>
            <a:srgbClr val="315598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2A1D3D-3A11-FE6E-797D-E0489E805B7D}"/>
              </a:ext>
            </a:extLst>
          </p:cNvPr>
          <p:cNvSpPr/>
          <p:nvPr userDrawn="1"/>
        </p:nvSpPr>
        <p:spPr>
          <a:xfrm>
            <a:off x="38100" y="68580"/>
            <a:ext cx="12115800" cy="672084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421BA16-9CF5-2FC9-01A8-36C3F6D48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5697" y="1046611"/>
            <a:ext cx="1197864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AA128AE8-3C9A-6FB3-91F6-B6D989526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510" y="352569"/>
            <a:ext cx="9101960" cy="693533"/>
          </a:xfrm>
        </p:spPr>
        <p:txBody>
          <a:bodyPr anchor="b">
            <a:no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191206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pos="4608">
          <p15:clr>
            <a:srgbClr val="FBAE40"/>
          </p15:clr>
        </p15:guide>
        <p15:guide id="3" orient="horz" pos="552">
          <p15:clr>
            <a:srgbClr val="FBAE40"/>
          </p15:clr>
        </p15:guide>
        <p15:guide id="4" pos="528">
          <p15:clr>
            <a:srgbClr val="FBAE40"/>
          </p15:clr>
        </p15:guide>
        <p15:guide id="5" pos="866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0708" y="2733675"/>
            <a:ext cx="10810585" cy="776288"/>
          </a:xfrm>
          <a:noFill/>
        </p:spPr>
        <p:txBody>
          <a:bodyPr anchor="ctr">
            <a:noAutofit/>
          </a:bodyPr>
          <a:lstStyle>
            <a:lvl1pPr algn="ctr">
              <a:defRPr sz="4000" b="1" i="0" u="none" spc="167" baseline="0">
                <a:solidFill>
                  <a:schemeClr val="tx1"/>
                </a:solidFill>
                <a:latin typeface="Helvetica Neue" panose="02000503000000020004"/>
                <a:ea typeface="Helvetica Neue" panose="02000503000000020004"/>
                <a:cs typeface="Helvetica Neue" panose="02000503000000020004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B34AB449-9CCF-0FAF-6624-195B2D4F3363}"/>
              </a:ext>
            </a:extLst>
          </p:cNvPr>
          <p:cNvSpPr/>
          <p:nvPr userDrawn="1"/>
        </p:nvSpPr>
        <p:spPr>
          <a:xfrm>
            <a:off x="0" y="21264"/>
            <a:ext cx="12192000" cy="6836735"/>
          </a:xfrm>
          <a:prstGeom prst="frame">
            <a:avLst>
              <a:gd name="adj1" fmla="val 1613"/>
            </a:avLst>
          </a:prstGeom>
          <a:solidFill>
            <a:srgbClr val="315598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DDF200-93EB-B90B-CF1E-A8D067F3FB21}"/>
              </a:ext>
            </a:extLst>
          </p:cNvPr>
          <p:cNvSpPr/>
          <p:nvPr userDrawn="1"/>
        </p:nvSpPr>
        <p:spPr>
          <a:xfrm>
            <a:off x="38100" y="68580"/>
            <a:ext cx="12115800" cy="672084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391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pos="4608">
          <p15:clr>
            <a:srgbClr val="FBAE40"/>
          </p15:clr>
        </p15:guide>
        <p15:guide id="3" pos="552">
          <p15:clr>
            <a:srgbClr val="FBAE40"/>
          </p15:clr>
        </p15:guide>
        <p15:guide id="4" pos="8664">
          <p15:clr>
            <a:srgbClr val="FBAE40"/>
          </p15:clr>
        </p15:guide>
        <p15:guide id="5" orient="horz" pos="552">
          <p15:clr>
            <a:srgbClr val="FBAE40"/>
          </p15:clr>
        </p15:guide>
        <p15:guide id="6" orient="horz" pos="460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10" y="352569"/>
            <a:ext cx="9101960" cy="693533"/>
          </a:xfrm>
        </p:spPr>
        <p:txBody>
          <a:bodyPr anchor="b">
            <a:no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374" y="1373525"/>
            <a:ext cx="10846375" cy="48034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F7C1699-0C87-030E-875B-FB80BD3C97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1046611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4273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pos="4608">
          <p15:clr>
            <a:srgbClr val="FBAE40"/>
          </p15:clr>
        </p15:guide>
        <p15:guide id="3" orient="horz" pos="552">
          <p15:clr>
            <a:srgbClr val="FBAE40"/>
          </p15:clr>
        </p15:guide>
        <p15:guide id="4" pos="528">
          <p15:clr>
            <a:srgbClr val="FBAE40"/>
          </p15:clr>
        </p15:guide>
        <p15:guide id="5" pos="866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4273" y="1362075"/>
            <a:ext cx="5157787" cy="838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8500" y="2200668"/>
            <a:ext cx="5157787" cy="39889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0666" y="1362075"/>
            <a:ext cx="5183188" cy="838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0666" y="2200668"/>
            <a:ext cx="5183188" cy="39889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0D4134A-F6B7-2C39-C879-EDC579EF4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510" y="352569"/>
            <a:ext cx="9101960" cy="693533"/>
          </a:xfrm>
        </p:spPr>
        <p:txBody>
          <a:bodyPr anchor="b">
            <a:no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2C26066-4298-ABC4-913A-E09A0BD26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1046611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55968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pos="4608">
          <p15:clr>
            <a:srgbClr val="FBAE40"/>
          </p15:clr>
        </p15:guide>
        <p15:guide id="3" orient="horz" pos="552">
          <p15:clr>
            <a:srgbClr val="FBAE40"/>
          </p15:clr>
        </p15:guide>
        <p15:guide id="4" pos="528">
          <p15:clr>
            <a:srgbClr val="FBAE40"/>
          </p15:clr>
        </p15:guide>
        <p15:guide id="5" pos="866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076" y="1301967"/>
            <a:ext cx="4483441" cy="1574583"/>
          </a:xfrm>
        </p:spPr>
        <p:txBody>
          <a:bodyPr bIns="45720" anchor="b">
            <a:noAutofit/>
          </a:bodyPr>
          <a:lstStyle>
            <a:lvl1pPr>
              <a:defRPr sz="3200" u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9362" y="1301967"/>
            <a:ext cx="6278562" cy="4873625"/>
          </a:xfrm>
        </p:spPr>
        <p:txBody>
          <a:bodyPr/>
          <a:lstStyle>
            <a:lvl1pPr marL="228591" indent="-228591">
              <a:buFont typeface="Wingdings" panose="05000000000000000000" pitchFamily="2" charset="2"/>
              <a:buChar char="§"/>
              <a:defRPr sz="2800"/>
            </a:lvl1pPr>
            <a:lvl2pPr marL="685773" indent="-228591">
              <a:buFont typeface="Wingdings" panose="05000000000000000000" pitchFamily="2" charset="2"/>
              <a:buChar char="§"/>
              <a:defRPr sz="2400"/>
            </a:lvl2pPr>
            <a:lvl3pPr marL="1142954" indent="-228591">
              <a:buFont typeface="Wingdings" panose="05000000000000000000" pitchFamily="2" charset="2"/>
              <a:buChar char="§"/>
              <a:defRPr sz="2000"/>
            </a:lvl3pPr>
            <a:lvl4pPr marL="1600136" indent="-228591">
              <a:buFont typeface="Wingdings" panose="05000000000000000000" pitchFamily="2" charset="2"/>
              <a:buChar char="§"/>
              <a:defRPr sz="1800"/>
            </a:lvl4pPr>
            <a:lvl5pPr marL="2057318" indent="-228591">
              <a:buFont typeface="Wingdings" panose="05000000000000000000" pitchFamily="2" charset="2"/>
              <a:buChar char="§"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4076" y="2876550"/>
            <a:ext cx="4483441" cy="329904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182" indent="0">
              <a:buNone/>
              <a:defRPr sz="1400"/>
            </a:lvl2pPr>
            <a:lvl3pPr marL="914363" indent="0">
              <a:buNone/>
              <a:defRPr sz="1200"/>
            </a:lvl3pPr>
            <a:lvl4pPr marL="1371545" indent="0">
              <a:buNone/>
              <a:defRPr sz="1000"/>
            </a:lvl4pPr>
            <a:lvl5pPr marL="1828727" indent="0">
              <a:buNone/>
              <a:defRPr sz="1000"/>
            </a:lvl5pPr>
            <a:lvl6pPr marL="2285909" indent="0">
              <a:buNone/>
              <a:defRPr sz="1000"/>
            </a:lvl6pPr>
            <a:lvl7pPr marL="2743090" indent="0">
              <a:buNone/>
              <a:defRPr sz="1000"/>
            </a:lvl7pPr>
            <a:lvl8pPr marL="3200272" indent="0">
              <a:buNone/>
              <a:defRPr sz="1000"/>
            </a:lvl8pPr>
            <a:lvl9pPr marL="365745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8FA7282-7514-ADF8-36FF-1E6A46745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1046611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6666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pos="4608">
          <p15:clr>
            <a:srgbClr val="FBAE40"/>
          </p15:clr>
        </p15:guide>
        <p15:guide id="3" pos="528">
          <p15:clr>
            <a:srgbClr val="FBAE40"/>
          </p15:clr>
        </p15:guide>
        <p15:guide id="4" pos="866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2862D1A-9070-E029-997E-1AF4CFED4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510" y="352569"/>
            <a:ext cx="9101960" cy="693533"/>
          </a:xfrm>
        </p:spPr>
        <p:txBody>
          <a:bodyPr anchor="b">
            <a:no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A89B31C-7A58-307F-82D4-F74B5C9B8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1046611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62801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pos="4608">
          <p15:clr>
            <a:srgbClr val="FBAE40"/>
          </p15:clr>
        </p15:guide>
        <p15:guide id="3" orient="horz" pos="552">
          <p15:clr>
            <a:srgbClr val="FBAE40"/>
          </p15:clr>
        </p15:guide>
        <p15:guide id="4" pos="528">
          <p15:clr>
            <a:srgbClr val="FBAE40"/>
          </p15:clr>
        </p15:guide>
        <p15:guide id="5" pos="866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0929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4849" y="351503"/>
            <a:ext cx="9122303" cy="12145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39614"/>
            <a:ext cx="10515600" cy="4537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F4E79D-D9DA-40B0-5816-638E7EC459B1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57" y="240749"/>
            <a:ext cx="1018803" cy="697880"/>
          </a:xfrm>
          <a:prstGeom prst="rect">
            <a:avLst/>
          </a:prstGeom>
        </p:spPr>
      </p:pic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B86B90C2-4EC2-DDF1-5E3E-1FD1970380D1}"/>
              </a:ext>
            </a:extLst>
          </p:cNvPr>
          <p:cNvSpPr txBox="1">
            <a:spLocks/>
          </p:cNvSpPr>
          <p:nvPr userDrawn="1"/>
        </p:nvSpPr>
        <p:spPr>
          <a:xfrm>
            <a:off x="11461748" y="6362787"/>
            <a:ext cx="581313" cy="35868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6F3F5BF-4E78-4648-AD00-5AB874996B23}" type="slidenum">
              <a:rPr lang="en-US" sz="1400" smtClean="0">
                <a:solidFill>
                  <a:schemeClr val="tx1"/>
                </a:solidFill>
                <a:latin typeface="Helvetica Neue" panose="02000503000000020004"/>
              </a:rPr>
              <a:pPr algn="r"/>
              <a:t>‹#›</a:t>
            </a:fld>
            <a:endParaRPr lang="en-US" sz="1400" dirty="0">
              <a:solidFill>
                <a:schemeClr val="tx1"/>
              </a:solidFill>
              <a:latin typeface="Helvetica Neue" panose="02000503000000020004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BEE5847-F635-E29C-DB06-17015218F3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/>
          <a:srcRect l="38910" t="53008" r="34358" b="22316"/>
          <a:stretch/>
        </p:blipFill>
        <p:spPr>
          <a:xfrm>
            <a:off x="10731582" y="288082"/>
            <a:ext cx="1252906" cy="65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545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8" r:id="rId2"/>
    <p:sldLayoutId id="2147483697" r:id="rId3"/>
    <p:sldLayoutId id="2147483693" r:id="rId4"/>
    <p:sldLayoutId id="2147483677" r:id="rId5"/>
    <p:sldLayoutId id="2147483680" r:id="rId6"/>
    <p:sldLayoutId id="2147483695" r:id="rId7"/>
    <p:sldLayoutId id="2147483679" r:id="rId8"/>
  </p:sldLayoutIdLst>
  <p:hf hdr="0" ftr="0" dt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sz="3600" b="1" i="0" u="none" kern="1200" cap="all" baseline="0">
          <a:solidFill>
            <a:schemeClr val="tx1"/>
          </a:solidFill>
          <a:latin typeface="Helvetica Neue" panose="02000503000000020004"/>
          <a:ea typeface="Helvetica Neue" panose="02000503000000020004"/>
          <a:cs typeface="Helvetica Neue" panose="02000503000000020004"/>
        </a:defRPr>
      </a:lvl1pPr>
    </p:titleStyle>
    <p:bodyStyle>
      <a:lvl1pPr marL="228591" indent="-228591" algn="l" defTabSz="914363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1pPr>
      <a:lvl2pPr marL="685773" indent="-228591" algn="l" defTabSz="914363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2pPr>
      <a:lvl3pPr marL="1142954" indent="-228591" algn="l" defTabSz="914363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3pPr>
      <a:lvl4pPr marL="1600136" indent="-228591" algn="l" defTabSz="914363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4pPr>
      <a:lvl5pPr marL="2057318" indent="-228591" algn="l" defTabSz="914363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5pPr>
      <a:lvl6pPr marL="2514499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portal.fms.usda.gov/sen/wa/fmmi_wa/~tag/published/index.html?library=library.txt&amp;show=group!GR_0A2B1698ADBB7FADA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portal.fms.usda.gov/sen/wa/fmmi_wa/~tag/published/index.html?library=library.txt&amp;show=group!GR_0A2B1698ADBB7FAD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portal.fms.usda.gov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493E5-72E8-0683-1822-F14B50339A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FIORI Log-in Quick Reference Guide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838CEE-4755-2A88-0B82-CEE0B6A829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sz="2400" cap="none" dirty="0" err="1"/>
              <a:t>FMMI</a:t>
            </a:r>
            <a:r>
              <a:rPr lang="en-US" sz="2400" cap="none" dirty="0"/>
              <a:t> Intelligent Enterprise Transformation (</a:t>
            </a:r>
            <a:r>
              <a:rPr lang="en-US" sz="2400" cap="none" dirty="0" err="1"/>
              <a:t>FIET</a:t>
            </a:r>
            <a:r>
              <a:rPr lang="en-US" sz="2400" cap="none" dirty="0"/>
              <a:t>) Project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35E59B-8EAA-8E5B-B6A6-48796A8341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901440" y="3414924"/>
            <a:ext cx="438912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9646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D317564-6E08-B39E-97EA-F6E6235E3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Customizing the Fiori Launchpad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D703B4F-7738-EA3A-371E-17A087E895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5374" y="1373525"/>
            <a:ext cx="10846375" cy="1936603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Users can customize which apps they want to display on their launchpad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If a user has not already added tiles to their launchpad, they can select </a:t>
            </a:r>
            <a:r>
              <a:rPr lang="en-US" b="1" dirty="0"/>
              <a:t>Edit Page </a:t>
            </a:r>
            <a:r>
              <a:rPr lang="en-US" dirty="0"/>
              <a:t>in the center of the screen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Or users can select </a:t>
            </a:r>
            <a:r>
              <a:rPr lang="en-US" b="1" dirty="0"/>
              <a:t>User Profile </a:t>
            </a:r>
            <a:r>
              <a:rPr lang="en-US" dirty="0"/>
              <a:t>at the top right of the screen, then select</a:t>
            </a:r>
            <a:r>
              <a:rPr lang="en-US" b="1" dirty="0"/>
              <a:t> Edit Current Page</a:t>
            </a:r>
          </a:p>
        </p:txBody>
      </p:sp>
      <p:grpSp>
        <p:nvGrpSpPr>
          <p:cNvPr id="4" name="Group 3" descr="Fiori Launchpad User Profile - Edit Current Page menu">
            <a:extLst>
              <a:ext uri="{FF2B5EF4-FFF2-40B4-BE49-F238E27FC236}">
                <a16:creationId xmlns:a16="http://schemas.microsoft.com/office/drawing/2014/main" id="{593B50CB-1504-5424-2365-A2EED87C907B}"/>
              </a:ext>
            </a:extLst>
          </p:cNvPr>
          <p:cNvGrpSpPr/>
          <p:nvPr/>
        </p:nvGrpSpPr>
        <p:grpSpPr>
          <a:xfrm>
            <a:off x="1836894" y="2903087"/>
            <a:ext cx="8799576" cy="3601299"/>
            <a:chOff x="1836894" y="2903087"/>
            <a:chExt cx="8799576" cy="360129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2202974-435C-50C0-6C61-5BC0759A04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36894" y="2903087"/>
              <a:ext cx="8799576" cy="3601299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347ABDD-0CB1-42D1-9274-15E2CBD38C6A}"/>
                </a:ext>
              </a:extLst>
            </p:cNvPr>
            <p:cNvSpPr/>
            <p:nvPr/>
          </p:nvSpPr>
          <p:spPr>
            <a:xfrm>
              <a:off x="9379242" y="4473588"/>
              <a:ext cx="1179577" cy="23144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A0D39D7-38A1-FCDA-FD30-238282A9F3FF}"/>
                </a:ext>
              </a:extLst>
            </p:cNvPr>
            <p:cNvSpPr/>
            <p:nvPr/>
          </p:nvSpPr>
          <p:spPr>
            <a:xfrm>
              <a:off x="10133352" y="2903087"/>
              <a:ext cx="491472" cy="31147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28719D3-3CC9-4912-92C2-8EB98918F221}"/>
                </a:ext>
              </a:extLst>
            </p:cNvPr>
            <p:cNvSpPr/>
            <p:nvPr/>
          </p:nvSpPr>
          <p:spPr>
            <a:xfrm>
              <a:off x="5956339" y="6229192"/>
              <a:ext cx="524256" cy="18576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89331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6CF5E91-D3A2-B07E-7F10-4E4C1946D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1534" y="-222631"/>
            <a:ext cx="9594054" cy="1188720"/>
          </a:xfrm>
        </p:spPr>
        <p:txBody>
          <a:bodyPr/>
          <a:lstStyle/>
          <a:p>
            <a:r>
              <a:rPr lang="en-US" sz="3200" dirty="0"/>
              <a:t>Customizing the Fiori Launchpad, Cont’d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78715C7-EF3A-1F5E-FE2F-27EE0A7622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5374" y="1373524"/>
            <a:ext cx="10846375" cy="5244989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Users have the option to add or remove a tile, rename a section, or add a section; detailed instructions on how to do this can be found in the Fiori Log-In &amp; Navigation course on </a:t>
            </a:r>
            <a:r>
              <a:rPr lang="en-US" b="1" dirty="0">
                <a:solidFill>
                  <a:schemeClr val="bg1"/>
                </a:solidFill>
                <a:hlinkClick r:id="rId2"/>
              </a:rPr>
              <a:t>FMMI Online Help</a:t>
            </a:r>
            <a:endParaRPr lang="en-US" b="1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Selecting Add Tile will take users to a catalog where they can select tiles to add to their launchpad home page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/>
          </a:p>
        </p:txBody>
      </p:sp>
      <p:grpSp>
        <p:nvGrpSpPr>
          <p:cNvPr id="6" name="Group 5" descr="Edit Current Page - Add Tile screen">
            <a:extLst>
              <a:ext uri="{FF2B5EF4-FFF2-40B4-BE49-F238E27FC236}">
                <a16:creationId xmlns:a16="http://schemas.microsoft.com/office/drawing/2014/main" id="{00576B65-9A0B-8C91-6376-BBF57960415C}"/>
              </a:ext>
            </a:extLst>
          </p:cNvPr>
          <p:cNvGrpSpPr/>
          <p:nvPr/>
        </p:nvGrpSpPr>
        <p:grpSpPr>
          <a:xfrm>
            <a:off x="615374" y="3301181"/>
            <a:ext cx="11013440" cy="2765027"/>
            <a:chOff x="589280" y="2452095"/>
            <a:chExt cx="11013440" cy="276502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8894890-D2FE-9797-FFCE-5942636D09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9280" y="2452095"/>
              <a:ext cx="11013440" cy="2765027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AEB7E4F-1A2C-365B-1284-1E36867D0AD7}"/>
                </a:ext>
              </a:extLst>
            </p:cNvPr>
            <p:cNvSpPr/>
            <p:nvPr/>
          </p:nvSpPr>
          <p:spPr>
            <a:xfrm>
              <a:off x="813068" y="3338394"/>
              <a:ext cx="6508570" cy="25254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A70A2FB-3CF6-F9F4-7C58-23FB16BC3558}"/>
                </a:ext>
              </a:extLst>
            </p:cNvPr>
            <p:cNvSpPr/>
            <p:nvPr/>
          </p:nvSpPr>
          <p:spPr>
            <a:xfrm>
              <a:off x="10687354" y="3329405"/>
              <a:ext cx="717888" cy="29040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419AD0F-1F2D-7989-0040-A0F2BBABA890}"/>
                </a:ext>
              </a:extLst>
            </p:cNvPr>
            <p:cNvSpPr/>
            <p:nvPr/>
          </p:nvSpPr>
          <p:spPr>
            <a:xfrm>
              <a:off x="5505477" y="4405806"/>
              <a:ext cx="1160026" cy="23969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96640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6CF5E91-D3A2-B07E-7F10-4E4C1946D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Customizing using the app finder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78715C7-EF3A-1F5E-FE2F-27EE0A76220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/>
              <a:t>Users can select tiles within the App Finder to add to their launchpad home page</a:t>
            </a:r>
          </a:p>
        </p:txBody>
      </p:sp>
      <p:pic>
        <p:nvPicPr>
          <p:cNvPr id="5" name="Picture 4" descr="Fiori App Finder">
            <a:extLst>
              <a:ext uri="{FF2B5EF4-FFF2-40B4-BE49-F238E27FC236}">
                <a16:creationId xmlns:a16="http://schemas.microsoft.com/office/drawing/2014/main" id="{476927FD-D6F9-E1FF-A84B-B0AAD3A42B4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8852"/>
          <a:stretch/>
        </p:blipFill>
        <p:spPr>
          <a:xfrm>
            <a:off x="659412" y="2041743"/>
            <a:ext cx="10873176" cy="413522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9600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6CF5E91-D3A2-B07E-7F10-4E4C1946D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Successful customization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78715C7-EF3A-1F5E-FE2F-27EE0A7622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9127" y="1373525"/>
            <a:ext cx="10752622" cy="387939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/>
              <a:t>Once finished customizing the launchpad, select </a:t>
            </a:r>
            <a:r>
              <a:rPr lang="en-US" b="1"/>
              <a:t>Close</a:t>
            </a:r>
            <a:r>
              <a:rPr lang="en-US"/>
              <a:t> or </a:t>
            </a:r>
            <a:r>
              <a:rPr lang="en-US" b="1"/>
              <a:t>Exit Edit Mode</a:t>
            </a:r>
          </a:p>
        </p:txBody>
      </p:sp>
      <p:grpSp>
        <p:nvGrpSpPr>
          <p:cNvPr id="4" name="Group 3" descr="Exit Edit Mode menu option">
            <a:extLst>
              <a:ext uri="{FF2B5EF4-FFF2-40B4-BE49-F238E27FC236}">
                <a16:creationId xmlns:a16="http://schemas.microsoft.com/office/drawing/2014/main" id="{A48C40AA-5ED1-5B29-83BD-9F167DC74059}"/>
              </a:ext>
            </a:extLst>
          </p:cNvPr>
          <p:cNvGrpSpPr/>
          <p:nvPr/>
        </p:nvGrpSpPr>
        <p:grpSpPr>
          <a:xfrm>
            <a:off x="881633" y="1852843"/>
            <a:ext cx="9912263" cy="4652588"/>
            <a:chOff x="934109" y="1852843"/>
            <a:chExt cx="9912263" cy="465258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1E94061-D7D5-341E-D8AB-0C61457CFB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34109" y="1852843"/>
              <a:ext cx="9912263" cy="4652588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AEB7E4F-1A2C-365B-1284-1E36867D0AD7}"/>
                </a:ext>
              </a:extLst>
            </p:cNvPr>
            <p:cNvSpPr/>
            <p:nvPr/>
          </p:nvSpPr>
          <p:spPr>
            <a:xfrm>
              <a:off x="9529165" y="3627122"/>
              <a:ext cx="1317207" cy="23969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Rectangle 9" descr="Close button&#10;">
            <a:extLst>
              <a:ext uri="{FF2B5EF4-FFF2-40B4-BE49-F238E27FC236}">
                <a16:creationId xmlns:a16="http://schemas.microsoft.com/office/drawing/2014/main" id="{26DDF54D-84BA-E761-B2DC-989ED52ADFBA}"/>
              </a:ext>
            </a:extLst>
          </p:cNvPr>
          <p:cNvSpPr/>
          <p:nvPr/>
        </p:nvSpPr>
        <p:spPr>
          <a:xfrm>
            <a:off x="10365367" y="6212337"/>
            <a:ext cx="428529" cy="20171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078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6CF5E91-D3A2-B07E-7F10-4E4C1946D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Contents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78715C7-EF3A-1F5E-FE2F-27EE0A76220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/>
              <a:t>Logging In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/>
              <a:t>Navigating the Fiori Launchpad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/>
              <a:t>Understanding the Mapping of Process Areas and Transactions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/>
              <a:t>Navigating to a Transaction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/>
              <a:t>Customizing the Fiori Launchpad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7E2070B-CE60-64C2-13CA-B763C5900D89}"/>
              </a:ext>
            </a:extLst>
          </p:cNvPr>
          <p:cNvSpPr/>
          <p:nvPr/>
        </p:nvSpPr>
        <p:spPr>
          <a:xfrm>
            <a:off x="615373" y="5484475"/>
            <a:ext cx="10846375" cy="5478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For more information, please review the Fiori Log-In &amp; Navigation course on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FMMI Online Help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832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6CF5E91-D3A2-B07E-7F10-4E4C1946D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LOGGING IN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78715C7-EF3A-1F5E-FE2F-27EE0A76220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/>
              <a:t>Navigate to </a:t>
            </a:r>
            <a:r>
              <a:rPr lang="en-US">
                <a:hlinkClick r:id="rId2"/>
              </a:rPr>
              <a:t>Portal</a:t>
            </a:r>
            <a:endParaRPr lang="en-US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/>
              <a:t>Select the </a:t>
            </a:r>
            <a:r>
              <a:rPr lang="en-US" b="1"/>
              <a:t>Fiori</a:t>
            </a:r>
            <a:r>
              <a:rPr lang="en-US"/>
              <a:t> button to be taken to Fiori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/>
              <a:t>You will be automatically logged in thanks to SSO</a:t>
            </a:r>
          </a:p>
        </p:txBody>
      </p:sp>
      <p:grpSp>
        <p:nvGrpSpPr>
          <p:cNvPr id="9" name="Group 8" descr="FMMI Portal Home Screen">
            <a:extLst>
              <a:ext uri="{FF2B5EF4-FFF2-40B4-BE49-F238E27FC236}">
                <a16:creationId xmlns:a16="http://schemas.microsoft.com/office/drawing/2014/main" id="{40BBECDE-1871-AFEB-B2D6-36E0050B891C}"/>
              </a:ext>
            </a:extLst>
          </p:cNvPr>
          <p:cNvGrpSpPr/>
          <p:nvPr/>
        </p:nvGrpSpPr>
        <p:grpSpPr>
          <a:xfrm>
            <a:off x="507444" y="2994082"/>
            <a:ext cx="10954305" cy="2490393"/>
            <a:chOff x="507444" y="2994082"/>
            <a:chExt cx="10954305" cy="2490393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6D173B9F-33EA-65C7-78B5-DDA9D6315E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444" y="2994082"/>
              <a:ext cx="10954305" cy="2490393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5952E8C-8A25-FE1C-F496-E1332D1EA72B}"/>
                </a:ext>
              </a:extLst>
            </p:cNvPr>
            <p:cNvSpPr/>
            <p:nvPr/>
          </p:nvSpPr>
          <p:spPr>
            <a:xfrm>
              <a:off x="521353" y="4854682"/>
              <a:ext cx="615564" cy="565659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3A1A390-7D82-B1CF-DEC8-12EEA70BD09D}"/>
                </a:ext>
              </a:extLst>
            </p:cNvPr>
            <p:cNvSpPr/>
            <p:nvPr/>
          </p:nvSpPr>
          <p:spPr>
            <a:xfrm>
              <a:off x="7347349" y="4228620"/>
              <a:ext cx="1913882" cy="257211"/>
            </a:xfrm>
            <a:prstGeom prst="rect">
              <a:avLst/>
            </a:prstGeom>
            <a:solidFill>
              <a:srgbClr val="EBEFF2"/>
            </a:solidFill>
            <a:ln>
              <a:solidFill>
                <a:srgbClr val="EBEFF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0C33484-95CA-8D88-7C97-8AFD47246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7444" y="4179281"/>
              <a:ext cx="6839905" cy="2572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41681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6CF5E91-D3A2-B07E-7F10-4E4C1946D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Navigating the Fiori Launchpad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78715C7-EF3A-1F5E-FE2F-27EE0A76220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Welcome to the Fiori Launchpad!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The launchpad is the landing page; the first screen you will see when you log in from Portal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Note: The FMMI Help tab is the first tab you will see; you can go there at any time to access training materials</a:t>
            </a:r>
          </a:p>
        </p:txBody>
      </p:sp>
      <p:grpSp>
        <p:nvGrpSpPr>
          <p:cNvPr id="4" name="Group 3" descr="Fiori Launchpad home screen with FMMI Help tab highlighted&#10;">
            <a:extLst>
              <a:ext uri="{FF2B5EF4-FFF2-40B4-BE49-F238E27FC236}">
                <a16:creationId xmlns:a16="http://schemas.microsoft.com/office/drawing/2014/main" id="{88FF486E-2B80-00A3-EC12-6E6F7FF8BBCF}"/>
              </a:ext>
            </a:extLst>
          </p:cNvPr>
          <p:cNvGrpSpPr/>
          <p:nvPr/>
        </p:nvGrpSpPr>
        <p:grpSpPr>
          <a:xfrm>
            <a:off x="1838324" y="2943227"/>
            <a:ext cx="8030561" cy="3561159"/>
            <a:chOff x="1838324" y="2943227"/>
            <a:chExt cx="8030561" cy="3561159"/>
          </a:xfrm>
        </p:grpSpPr>
        <p:pic>
          <p:nvPicPr>
            <p:cNvPr id="6" name="Picture 5" descr="Fiori Launchpad Home Screen with FMMI Help tab highlighted">
              <a:extLst>
                <a:ext uri="{FF2B5EF4-FFF2-40B4-BE49-F238E27FC236}">
                  <a16:creationId xmlns:a16="http://schemas.microsoft.com/office/drawing/2014/main" id="{8D26950A-90A8-66A7-B512-B6D7DFDE8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38324" y="2943227"/>
              <a:ext cx="8030561" cy="3561159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" name="Rectangle 6" descr="FMMI Help tab">
              <a:extLst>
                <a:ext uri="{FF2B5EF4-FFF2-40B4-BE49-F238E27FC236}">
                  <a16:creationId xmlns:a16="http://schemas.microsoft.com/office/drawing/2014/main" id="{DF562269-55B1-6808-5BF3-C7F7FC200C99}"/>
                </a:ext>
              </a:extLst>
            </p:cNvPr>
            <p:cNvSpPr/>
            <p:nvPr/>
          </p:nvSpPr>
          <p:spPr>
            <a:xfrm>
              <a:off x="2554179" y="3204591"/>
              <a:ext cx="560496" cy="29108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05124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6CF5E91-D3A2-B07E-7F10-4E4C1946D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Understanding the Mapping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78715C7-EF3A-1F5E-FE2F-27EE0A7622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5374" y="1373525"/>
            <a:ext cx="10846375" cy="1416328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The process areas and transactions under each are extremely similar to what was seen in Portal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Just as a user would go to </a:t>
            </a:r>
            <a:r>
              <a:rPr lang="en-US" b="1" dirty="0"/>
              <a:t>Accounts Payable </a:t>
            </a:r>
            <a:r>
              <a:rPr lang="en-US" dirty="0"/>
              <a:t>&gt; </a:t>
            </a:r>
            <a:r>
              <a:rPr lang="en-US" b="1" dirty="0"/>
              <a:t>Invoice Approval </a:t>
            </a:r>
            <a:r>
              <a:rPr lang="en-US" dirty="0"/>
              <a:t>to approve invoices in the Portal, they will do the same in Fiori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grpSp>
        <p:nvGrpSpPr>
          <p:cNvPr id="4" name="Group 3" descr="FMMI Portal home screen showing Accounts Payable &gt; Invoice Approval menu path">
            <a:extLst>
              <a:ext uri="{FF2B5EF4-FFF2-40B4-BE49-F238E27FC236}">
                <a16:creationId xmlns:a16="http://schemas.microsoft.com/office/drawing/2014/main" id="{6240F076-8D83-6D96-3DF8-257672D2D1ED}"/>
              </a:ext>
            </a:extLst>
          </p:cNvPr>
          <p:cNvGrpSpPr/>
          <p:nvPr/>
        </p:nvGrpSpPr>
        <p:grpSpPr>
          <a:xfrm>
            <a:off x="615374" y="2915422"/>
            <a:ext cx="7210425" cy="1719643"/>
            <a:chOff x="615374" y="2915422"/>
            <a:chExt cx="7210425" cy="1719643"/>
          </a:xfrm>
        </p:grpSpPr>
        <p:pic>
          <p:nvPicPr>
            <p:cNvPr id="7" name="Picture 6" descr="FMMI Portal home screen showing Accounts Payable &gt; Invoice Approval menu path">
              <a:extLst>
                <a:ext uri="{FF2B5EF4-FFF2-40B4-BE49-F238E27FC236}">
                  <a16:creationId xmlns:a16="http://schemas.microsoft.com/office/drawing/2014/main" id="{05A182EF-955D-99B4-675D-3EE359DC77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40859"/>
            <a:stretch/>
          </p:blipFill>
          <p:spPr>
            <a:xfrm>
              <a:off x="615374" y="2915422"/>
              <a:ext cx="7210425" cy="1719643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Rectangle 7" descr="Accounts Payable tab&#10;">
              <a:extLst>
                <a:ext uri="{FF2B5EF4-FFF2-40B4-BE49-F238E27FC236}">
                  <a16:creationId xmlns:a16="http://schemas.microsoft.com/office/drawing/2014/main" id="{A5B3413E-F905-E47C-8184-8D48543F485E}"/>
                </a:ext>
              </a:extLst>
            </p:cNvPr>
            <p:cNvSpPr/>
            <p:nvPr/>
          </p:nvSpPr>
          <p:spPr>
            <a:xfrm>
              <a:off x="4419598" y="3535546"/>
              <a:ext cx="1228727" cy="65545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BFB91D4-E341-9AA6-F1A1-086C89887131}"/>
                </a:ext>
              </a:extLst>
            </p:cNvPr>
            <p:cNvSpPr/>
            <p:nvPr/>
          </p:nvSpPr>
          <p:spPr>
            <a:xfrm>
              <a:off x="3518507" y="4202296"/>
              <a:ext cx="1072544" cy="226829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B8A84716-7A8B-1F75-43C1-4023A2650FE8}"/>
              </a:ext>
            </a:extLst>
          </p:cNvPr>
          <p:cNvSpPr txBox="1">
            <a:spLocks/>
          </p:cNvSpPr>
          <p:nvPr/>
        </p:nvSpPr>
        <p:spPr>
          <a:xfrm>
            <a:off x="730252" y="4875994"/>
            <a:ext cx="7279757" cy="1523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363" rtl="0" eaLnBrk="1" latinLnBrk="0" hangingPunct="1">
              <a:lnSpc>
                <a:spcPct val="90000"/>
              </a:lnSpc>
              <a:spcBef>
                <a:spcPts val="1000"/>
              </a:spcBef>
              <a:buFont typeface="+mj-lt"/>
              <a:buNone/>
              <a:defRPr sz="20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685773" indent="-228591" algn="l" defTabSz="914363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2pPr>
            <a:lvl3pPr marL="1142954" indent="-228591" algn="l" defTabSz="914363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3pPr>
            <a:lvl4pPr marL="1600136" indent="-228591" algn="l" defTabSz="914363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4pPr>
            <a:lvl5pPr marL="2057318" indent="-228591" algn="l" defTabSz="914363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5pPr>
            <a:lvl6pPr marL="2514499" indent="-228591" algn="l" defTabSz="91436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The process areas and transactions that each user can access will be determined by their individual role profile; the role(s) they have in Portal will inform the role(s) that they have in Fiori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grpSp>
        <p:nvGrpSpPr>
          <p:cNvPr id="13" name="Group 12" descr="Fiori home screen showing Accounts Payable &gt; Invoice Approval menu path">
            <a:extLst>
              <a:ext uri="{FF2B5EF4-FFF2-40B4-BE49-F238E27FC236}">
                <a16:creationId xmlns:a16="http://schemas.microsoft.com/office/drawing/2014/main" id="{8742C475-39A9-7C6B-6822-DB9AA8109744}"/>
              </a:ext>
            </a:extLst>
          </p:cNvPr>
          <p:cNvGrpSpPr/>
          <p:nvPr/>
        </p:nvGrpSpPr>
        <p:grpSpPr>
          <a:xfrm>
            <a:off x="8224881" y="2915423"/>
            <a:ext cx="3451740" cy="3084760"/>
            <a:chOff x="8224881" y="2915423"/>
            <a:chExt cx="3451740" cy="308476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96E81EE-0F9A-36FE-7DFD-842360D4BC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24881" y="2915423"/>
              <a:ext cx="3451740" cy="308476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90CC5D0-2745-F752-E442-0338E50243E5}"/>
                </a:ext>
              </a:extLst>
            </p:cNvPr>
            <p:cNvSpPr/>
            <p:nvPr/>
          </p:nvSpPr>
          <p:spPr>
            <a:xfrm>
              <a:off x="9474321" y="3661681"/>
              <a:ext cx="1803279" cy="246289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0B2B046-22ED-1C18-2101-D4147287FBA4}"/>
                </a:ext>
              </a:extLst>
            </p:cNvPr>
            <p:cNvSpPr/>
            <p:nvPr/>
          </p:nvSpPr>
          <p:spPr>
            <a:xfrm>
              <a:off x="9942209" y="3311123"/>
              <a:ext cx="1227899" cy="29350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53007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6CF5E91-D3A2-B07E-7F10-4E4C1946D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Navigating to a Transaction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78715C7-EF3A-1F5E-FE2F-27EE0A76220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To find a transaction, users have multiple options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Option 1 is to select the relevant process area, and then select the transaction you want to complete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grpSp>
        <p:nvGrpSpPr>
          <p:cNvPr id="4" name="Group 3" descr="Fiori home screen showing Accounts Payable &gt; Invoice Approval menu path">
            <a:extLst>
              <a:ext uri="{FF2B5EF4-FFF2-40B4-BE49-F238E27FC236}">
                <a16:creationId xmlns:a16="http://schemas.microsoft.com/office/drawing/2014/main" id="{B9FA171D-A215-1F45-6CDB-A66856DE541F}"/>
              </a:ext>
            </a:extLst>
          </p:cNvPr>
          <p:cNvGrpSpPr/>
          <p:nvPr/>
        </p:nvGrpSpPr>
        <p:grpSpPr>
          <a:xfrm>
            <a:off x="1816823" y="2693377"/>
            <a:ext cx="8558354" cy="3786038"/>
            <a:chOff x="1816823" y="2693377"/>
            <a:chExt cx="8558354" cy="378603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1422926-B022-22FD-D0A5-EF095BC5E4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16823" y="2693377"/>
              <a:ext cx="8558354" cy="3786038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0B2B046-22ED-1C18-2101-D4147287FBA4}"/>
                </a:ext>
              </a:extLst>
            </p:cNvPr>
            <p:cNvSpPr/>
            <p:nvPr/>
          </p:nvSpPr>
          <p:spPr>
            <a:xfrm>
              <a:off x="3196617" y="2988744"/>
              <a:ext cx="1227899" cy="29350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90CC5D0-2745-F752-E442-0338E50243E5}"/>
                </a:ext>
              </a:extLst>
            </p:cNvPr>
            <p:cNvSpPr/>
            <p:nvPr/>
          </p:nvSpPr>
          <p:spPr>
            <a:xfrm>
              <a:off x="2870617" y="3282248"/>
              <a:ext cx="1553899" cy="2377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76925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6CF5E91-D3A2-B07E-7F10-4E4C1946D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314012"/>
            <a:ext cx="9373389" cy="734049"/>
          </a:xfrm>
        </p:spPr>
        <p:txBody>
          <a:bodyPr/>
          <a:lstStyle/>
          <a:p>
            <a:r>
              <a:rPr lang="en-US" sz="3200" dirty="0"/>
              <a:t>Navigating to a Transaction – Option 2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78715C7-EF3A-1F5E-FE2F-27EE0A76220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Option 2 is to select the relevant process area. This will take users to a page that shows all transactions available to them in that process area. The user can then select the desired transaction tile.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grpSp>
        <p:nvGrpSpPr>
          <p:cNvPr id="4" name="Group 3" descr="Fiori launchpad with Display Invoice Overview tile selected">
            <a:extLst>
              <a:ext uri="{FF2B5EF4-FFF2-40B4-BE49-F238E27FC236}">
                <a16:creationId xmlns:a16="http://schemas.microsoft.com/office/drawing/2014/main" id="{A45037F3-7554-01AF-FF3C-B38F95D62AC7}"/>
              </a:ext>
            </a:extLst>
          </p:cNvPr>
          <p:cNvGrpSpPr/>
          <p:nvPr/>
        </p:nvGrpSpPr>
        <p:grpSpPr>
          <a:xfrm>
            <a:off x="2063992" y="2275716"/>
            <a:ext cx="8374912" cy="3901247"/>
            <a:chOff x="1908544" y="2356791"/>
            <a:chExt cx="8374912" cy="390124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81B87D8-01D4-4991-19A2-BC02B6107D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08544" y="2356791"/>
              <a:ext cx="8374912" cy="3901247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1E5C763-4954-90F5-E2A2-5EC09C35F569}"/>
                </a:ext>
              </a:extLst>
            </p:cNvPr>
            <p:cNvSpPr/>
            <p:nvPr/>
          </p:nvSpPr>
          <p:spPr>
            <a:xfrm>
              <a:off x="3281678" y="2605972"/>
              <a:ext cx="1147710" cy="29350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345623E-DC5B-A78C-DA70-EB80D1299D01}"/>
                </a:ext>
              </a:extLst>
            </p:cNvPr>
            <p:cNvSpPr/>
            <p:nvPr/>
          </p:nvSpPr>
          <p:spPr>
            <a:xfrm>
              <a:off x="2079779" y="3537543"/>
              <a:ext cx="1201900" cy="117883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4229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6CF5E91-D3A2-B07E-7F10-4E4C1946D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744" y="317825"/>
            <a:ext cx="9145998" cy="726423"/>
          </a:xfrm>
        </p:spPr>
        <p:txBody>
          <a:bodyPr/>
          <a:lstStyle/>
          <a:p>
            <a:r>
              <a:rPr lang="en-US" sz="3200" dirty="0"/>
              <a:t>Navigating to a Transaction – option 3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78715C7-EF3A-1F5E-FE2F-27EE0A76220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Option 3 is to utilize the search function: Select the </a:t>
            </a:r>
            <a:r>
              <a:rPr lang="en-US" b="1" dirty="0"/>
              <a:t>magnifying glass</a:t>
            </a:r>
            <a:r>
              <a:rPr lang="en-US" dirty="0"/>
              <a:t>, then type in the name of the transaction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Note: “App,” “tile,” and “transaction” are used interchangeably in Fiori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grpSp>
        <p:nvGrpSpPr>
          <p:cNvPr id="4" name="Group 3" descr="Fiori launchpad search bar">
            <a:extLst>
              <a:ext uri="{FF2B5EF4-FFF2-40B4-BE49-F238E27FC236}">
                <a16:creationId xmlns:a16="http://schemas.microsoft.com/office/drawing/2014/main" id="{05772A08-6259-2E81-2740-0040B011460B}"/>
              </a:ext>
            </a:extLst>
          </p:cNvPr>
          <p:cNvGrpSpPr/>
          <p:nvPr/>
        </p:nvGrpSpPr>
        <p:grpSpPr>
          <a:xfrm>
            <a:off x="1761351" y="2601217"/>
            <a:ext cx="8669299" cy="3747762"/>
            <a:chOff x="1761351" y="2601217"/>
            <a:chExt cx="8669299" cy="374776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D53BC58-4C80-D9C7-9253-3E70CFD085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61351" y="2601217"/>
              <a:ext cx="8669299" cy="3747762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A8AD7B8-4143-D8AB-7208-2C6251991F47}"/>
                </a:ext>
              </a:extLst>
            </p:cNvPr>
            <p:cNvSpPr/>
            <p:nvPr/>
          </p:nvSpPr>
          <p:spPr>
            <a:xfrm>
              <a:off x="9132994" y="2607713"/>
              <a:ext cx="320237" cy="29350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19326E9-EC74-126D-01EC-F00DCD139F06}"/>
                </a:ext>
              </a:extLst>
            </p:cNvPr>
            <p:cNvSpPr/>
            <p:nvPr/>
          </p:nvSpPr>
          <p:spPr>
            <a:xfrm>
              <a:off x="6139113" y="2601217"/>
              <a:ext cx="1605181" cy="29350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77530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6CF5E91-D3A2-B07E-7F10-4E4C1946D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Successful Navigation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78715C7-EF3A-1F5E-FE2F-27EE0A76220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Once the user successfully navigates to the transaction and selects the tile, 90% of transactions will operate exactly the same as they did in Portal.</a:t>
            </a:r>
          </a:p>
        </p:txBody>
      </p:sp>
    </p:spTree>
    <p:extLst>
      <p:ext uri="{BB962C8B-B14F-4D97-AF65-F5344CB8AC3E}">
        <p14:creationId xmlns:p14="http://schemas.microsoft.com/office/powerpoint/2010/main" val="13529668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SDA 1">
      <a:dk1>
        <a:srgbClr val="112E50"/>
      </a:dk1>
      <a:lt1>
        <a:srgbClr val="FFFFFF"/>
      </a:lt1>
      <a:dk2>
        <a:srgbClr val="89A5C9"/>
      </a:dk2>
      <a:lt2>
        <a:srgbClr val="C6D6E5"/>
      </a:lt2>
      <a:accent1>
        <a:srgbClr val="16B58E"/>
      </a:accent1>
      <a:accent2>
        <a:srgbClr val="007579"/>
      </a:accent2>
      <a:accent3>
        <a:srgbClr val="BAD847"/>
      </a:accent3>
      <a:accent4>
        <a:srgbClr val="5560C3"/>
      </a:accent4>
      <a:accent5>
        <a:srgbClr val="EB9527"/>
      </a:accent5>
      <a:accent6>
        <a:srgbClr val="BD2879"/>
      </a:accent6>
      <a:hlink>
        <a:srgbClr val="D6BC00"/>
      </a:hlink>
      <a:folHlink>
        <a:srgbClr val="26CCF7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6D016AD10E4343902B3607B884D9B7" ma:contentTypeVersion="17" ma:contentTypeDescription="Create a new document." ma:contentTypeScope="" ma:versionID="1e7759769014e369e73c12c494345eec">
  <xsd:schema xmlns:xsd="http://www.w3.org/2001/XMLSchema" xmlns:xs="http://www.w3.org/2001/XMLSchema" xmlns:p="http://schemas.microsoft.com/office/2006/metadata/properties" xmlns:ns1="http://schemas.microsoft.com/sharepoint/v3" xmlns:ns2="441f886c-6db1-4fdc-b509-443ba11cd69a" xmlns:ns3="7a6aef3c-fe11-40ae-8306-2fafaaad5016" targetNamespace="http://schemas.microsoft.com/office/2006/metadata/properties" ma:root="true" ma:fieldsID="2bc1e9056657837db7d71621918fde8b" ns1:_="" ns2:_="" ns3:_="">
    <xsd:import namespace="http://schemas.microsoft.com/sharepoint/v3"/>
    <xsd:import namespace="441f886c-6db1-4fdc-b509-443ba11cd69a"/>
    <xsd:import namespace="7a6aef3c-fe11-40ae-8306-2fafaaad50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PersonResponsible" minOccurs="0"/>
                <xsd:element ref="ns2:MediaServiceDateTaken" minOccurs="0"/>
                <xsd:element ref="ns2:MediaLengthInSeconds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1f886c-6db1-4fdc-b509-443ba11cd6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8ff62593-b918-4deb-ac08-0d74ac0cc7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PersonResponsible" ma:index="19" nillable="true" ma:displayName="Person Responsible" ma:description="Owner of Document" ma:format="Dropdown" ma:list="UserInfo" ma:SharePointGroup="0" ma:internalName="PersonResponsib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6aef3c-fe11-40ae-8306-2fafaaad5016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d5d53598-9519-46b8-99dd-9276fc12033e}" ma:internalName="TaxCatchAll" ma:showField="CatchAllData" ma:web="7a6aef3c-fe11-40ae-8306-2fafaaad501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a6aef3c-fe11-40ae-8306-2fafaaad5016">
      <UserInfo>
        <DisplayName>Everyone</DisplayName>
        <AccountId>10</AccountId>
        <AccountType/>
      </UserInfo>
      <UserInfo>
        <DisplayName>Howell, Timothy - OCFO-FMS, New Orleans, LA</DisplayName>
        <AccountId>17</AccountId>
        <AccountType/>
      </UserInfo>
      <UserInfo>
        <DisplayName>Frye, Barbara - OCFO-FMS, New Orleans, LA</DisplayName>
        <AccountId>19</AccountId>
        <AccountType/>
      </UserInfo>
    </SharedWithUsers>
    <TaxCatchAll xmlns="7a6aef3c-fe11-40ae-8306-2fafaaad5016" xsi:nil="true"/>
    <lcf76f155ced4ddcb4097134ff3c332f xmlns="441f886c-6db1-4fdc-b509-443ba11cd69a">
      <Terms xmlns="http://schemas.microsoft.com/office/infopath/2007/PartnerControls"/>
    </lcf76f155ced4ddcb4097134ff3c332f>
    <PersonResponsible xmlns="441f886c-6db1-4fdc-b509-443ba11cd69a">
      <UserInfo>
        <DisplayName/>
        <AccountId xsi:nil="true"/>
        <AccountType/>
      </UserInfo>
    </PersonResponsible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0D859CF-E150-4931-8CA9-3DDFDD066789}">
  <ds:schemaRefs>
    <ds:schemaRef ds:uri="441f886c-6db1-4fdc-b509-443ba11cd69a"/>
    <ds:schemaRef ds:uri="7a6aef3c-fe11-40ae-8306-2fafaaad501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81FD79E-49B8-4717-B1C0-736C059141E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78B341C-8655-4283-B533-012E3B359994}">
  <ds:schemaRefs>
    <ds:schemaRef ds:uri="http://schemas.openxmlformats.org/package/2006/metadata/core-properties"/>
    <ds:schemaRef ds:uri="441f886c-6db1-4fdc-b509-443ba11cd69a"/>
    <ds:schemaRef ds:uri="http://schemas.microsoft.com/office/2006/documentManagement/types"/>
    <ds:schemaRef ds:uri="http://purl.org/dc/elements/1.1/"/>
    <ds:schemaRef ds:uri="http://www.w3.org/XML/1998/namespace"/>
    <ds:schemaRef ds:uri="7a6aef3c-fe11-40ae-8306-2fafaaad5016"/>
    <ds:schemaRef ds:uri="http://purl.org/dc/dcmitype/"/>
    <ds:schemaRef ds:uri="http://purl.org/dc/terms/"/>
    <ds:schemaRef ds:uri="http://schemas.microsoft.com/office/infopath/2007/PartnerControls"/>
    <ds:schemaRef ds:uri="http://schemas.microsoft.com/sharepoint/v3"/>
    <ds:schemaRef ds:uri="http://schemas.microsoft.com/office/2006/metadata/properties"/>
  </ds:schemaRefs>
</ds:datastoreItem>
</file>

<file path=docMetadata/LabelInfo.xml><?xml version="1.0" encoding="utf-8"?>
<clbl:labelList xmlns:clbl="http://schemas.microsoft.com/office/2020/mipLabelMetadata">
  <clbl:label id="{6c9b68e5-0371-4f27-93af-8d15f794dc29}" enabled="1" method="Privileged" siteId="{a01f407a-85cb-4a16-98bb-f28e6384bd28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</TotalTime>
  <Words>532</Words>
  <Application>Microsoft Office PowerPoint</Application>
  <PresentationFormat>Widescreen</PresentationFormat>
  <Paragraphs>53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Helvetica Neue</vt:lpstr>
      <vt:lpstr>Wingdings</vt:lpstr>
      <vt:lpstr>Office Theme</vt:lpstr>
      <vt:lpstr>FIORI Log-in Quick Reference Guide</vt:lpstr>
      <vt:lpstr>Contents</vt:lpstr>
      <vt:lpstr>LOGGING IN</vt:lpstr>
      <vt:lpstr>Navigating the Fiori Launchpad</vt:lpstr>
      <vt:lpstr>Understanding the Mapping</vt:lpstr>
      <vt:lpstr>Navigating to a Transaction</vt:lpstr>
      <vt:lpstr>Navigating to a Transaction – Option 2</vt:lpstr>
      <vt:lpstr>Navigating to a Transaction – option 3</vt:lpstr>
      <vt:lpstr>Successful Navigation </vt:lpstr>
      <vt:lpstr>Customizing the Fiori Launchpad</vt:lpstr>
      <vt:lpstr>Customizing the Fiori Launchpad, Cont’d</vt:lpstr>
      <vt:lpstr>Customizing using the app finder</vt:lpstr>
      <vt:lpstr>Successful customization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Fiori Log-In Quick Reference Guide</dc:title>
  <dc:creator>Financial Management Services</dc:creator>
  <cp:lastModifiedBy>Erminger, Wyatt - OCFO-NFC</cp:lastModifiedBy>
  <cp:revision>4</cp:revision>
  <cp:lastPrinted>2024-05-03T17:13:15Z</cp:lastPrinted>
  <dcterms:created xsi:type="dcterms:W3CDTF">2022-06-13T13:53:06Z</dcterms:created>
  <dcterms:modified xsi:type="dcterms:W3CDTF">2025-01-22T20:08:05Z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0x010100D46D016AD10E4343902B3607B884D9B7</vt:lpwstr>
  </property>
  <property fmtid="{D5CDD505-2E9C-101B-9397-08002B2CF9AE}" pid="3" name="MediaServiceImageTags">
    <vt:lpwstr/>
  </property>
  <property fmtid="{D5CDD505-2E9C-101B-9397-08002B2CF9AE}" pid="4" name="Order">
    <vt:r8>4785300</vt:r8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xd_Signature">
    <vt:lpwstr/>
  </property>
</Properties>
</file>