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4"/>
  </p:sldMasterIdLst>
  <p:notesMasterIdLst>
    <p:notesMasterId r:id="rId41"/>
  </p:notesMasterIdLst>
  <p:sldIdLst>
    <p:sldId id="2147468734" r:id="rId5"/>
    <p:sldId id="2147468815" r:id="rId6"/>
    <p:sldId id="2147468739" r:id="rId7"/>
    <p:sldId id="2147468781" r:id="rId8"/>
    <p:sldId id="256" r:id="rId9"/>
    <p:sldId id="2147468814" r:id="rId10"/>
    <p:sldId id="2147468780" r:id="rId11"/>
    <p:sldId id="2147468813" r:id="rId12"/>
    <p:sldId id="2147468762" r:id="rId13"/>
    <p:sldId id="2147468785" r:id="rId14"/>
    <p:sldId id="2146847622" r:id="rId15"/>
    <p:sldId id="2146847624" r:id="rId16"/>
    <p:sldId id="2147468819" r:id="rId17"/>
    <p:sldId id="2147468821" r:id="rId18"/>
    <p:sldId id="2147468824" r:id="rId19"/>
    <p:sldId id="2146847619" r:id="rId20"/>
    <p:sldId id="2146847627" r:id="rId21"/>
    <p:sldId id="2147468756" r:id="rId22"/>
    <p:sldId id="2147468818" r:id="rId23"/>
    <p:sldId id="2146847625" r:id="rId24"/>
    <p:sldId id="2147468817" r:id="rId25"/>
    <p:sldId id="2147468741" r:id="rId26"/>
    <p:sldId id="2147468820" r:id="rId27"/>
    <p:sldId id="2147468822" r:id="rId28"/>
    <p:sldId id="2147468782" r:id="rId29"/>
    <p:sldId id="2147468823" r:id="rId30"/>
    <p:sldId id="2147468786" r:id="rId31"/>
    <p:sldId id="2147468787" r:id="rId32"/>
    <p:sldId id="2147468783" r:id="rId33"/>
    <p:sldId id="2147468784" r:id="rId34"/>
    <p:sldId id="2146847620" r:id="rId35"/>
    <p:sldId id="2146847626" r:id="rId36"/>
    <p:sldId id="2147468755" r:id="rId37"/>
    <p:sldId id="2147468825" r:id="rId38"/>
    <p:sldId id="2146847623" r:id="rId39"/>
    <p:sldId id="214746874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able of Contents" id="{85222DF2-77A6-4DB8-BEEA-AB3603935B26}">
          <p14:sldIdLst>
            <p14:sldId id="2147468734"/>
            <p14:sldId id="2147468815"/>
          </p14:sldIdLst>
        </p14:section>
        <p14:section name="FIET Basics" id="{93B32546-445E-4362-A827-6A4CF3534F00}">
          <p14:sldIdLst>
            <p14:sldId id="2147468739"/>
            <p14:sldId id="2147468781"/>
            <p14:sldId id="256"/>
            <p14:sldId id="2147468814"/>
            <p14:sldId id="2147468780"/>
            <p14:sldId id="2147468813"/>
          </p14:sldIdLst>
        </p14:section>
        <p14:section name="Key Changes to FMMI" id="{8E17C679-B0BD-40DF-A060-C7276022F43A}">
          <p14:sldIdLst>
            <p14:sldId id="2147468762"/>
            <p14:sldId id="2147468785"/>
          </p14:sldIdLst>
        </p14:section>
        <p14:section name="Training &amp; Resources" id="{4A7D9360-90D2-4C5A-A457-F1D590AE9468}">
          <p14:sldIdLst>
            <p14:sldId id="2146847622"/>
            <p14:sldId id="2146847624"/>
            <p14:sldId id="2147468819"/>
            <p14:sldId id="2147468821"/>
            <p14:sldId id="2147468824"/>
          </p14:sldIdLst>
        </p14:section>
        <p14:section name="Agency Involvement" id="{835DE01C-47B6-4D23-8D2E-24CDA5A6F836}">
          <p14:sldIdLst>
            <p14:sldId id="2146847619"/>
            <p14:sldId id="2146847627"/>
            <p14:sldId id="2147468756"/>
            <p14:sldId id="2147468818"/>
          </p14:sldIdLst>
        </p14:section>
        <p14:section name="Testing and Interfaces" id="{40B00946-C102-4E1A-90CB-9FC14F533DAD}">
          <p14:sldIdLst>
            <p14:sldId id="2146847625"/>
            <p14:sldId id="2147468817"/>
            <p14:sldId id="2147468741"/>
            <p14:sldId id="2147468820"/>
            <p14:sldId id="2147468822"/>
          </p14:sldIdLst>
        </p14:section>
        <p14:section name="Reports" id="{38663CB1-BD8A-4CD7-A6F5-30F7A5CEAB0F}">
          <p14:sldIdLst>
            <p14:sldId id="2147468782"/>
            <p14:sldId id="2147468823"/>
            <p14:sldId id="2147468786"/>
            <p14:sldId id="2147468787"/>
            <p14:sldId id="2147468783"/>
            <p14:sldId id="2147468784"/>
          </p14:sldIdLst>
        </p14:section>
        <p14:section name="Behind the Scenes: Security and Conversion" id="{1D1F8A2B-952C-4849-9FC4-F5BF4CF28DC0}">
          <p14:sldIdLst>
            <p14:sldId id="2146847620"/>
            <p14:sldId id="2146847626"/>
            <p14:sldId id="2147468755"/>
            <p14:sldId id="2147468825"/>
          </p14:sldIdLst>
        </p14:section>
        <p14:section name="Next Steps" id="{ECF3BF9E-A82A-4DEE-9FD1-63584A637BC5}">
          <p14:sldIdLst>
            <p14:sldId id="2146847623"/>
            <p14:sldId id="214746874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4363711-7B7D-DA09-5F29-730D32091451}" name="Bradford, Julie B - OCFO-FMS, New Orleans, LA" initials="BL" userId="S::julie.bradford@usda.gov::bb8207ed-b669-4542-bf76-d8648e9d1615" providerId="AD"/>
  <p188:author id="{3736F155-0B8A-4F49-4B24-8547E50C9341}" name="Rees, Heidi (CTR) - OCFO-FMS, Park City, UT" initials="HR" userId="S::Heidi.Rees@usda.gov::55130a9a-ffe9-4300-aa08-1bac1a4654e5" providerId="AD"/>
  <p188:author id="{ACE3B889-5A7C-75C7-85CC-A1F88211D535}" name="Anthony, Nina (CTR) - OCFO-FMS, Ashburn, VA" initials="AN(OFAV" userId="S::Nina.Anthony@usda.gov::f97f954e-ae74-4120-86f3-56696957993d" providerId="AD"/>
  <p188:author id="{F9903B9F-0C04-7C82-A314-27A5FF7DFADD}" name="Peters, Kourtney - OCFO-FMS, New Orleans, LA" initials="PL" userId="S::kourtney.peters@usda.gov::5991cb82-c45c-4515-b937-8db88a1a2e4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DF9"/>
    <a:srgbClr val="E8FCF7"/>
    <a:srgbClr val="10886A"/>
    <a:srgbClr val="000000"/>
    <a:srgbClr val="F8F8F8"/>
    <a:srgbClr val="DEFEEE"/>
    <a:srgbClr val="003082"/>
    <a:srgbClr val="005440"/>
    <a:srgbClr val="D3D3C2"/>
    <a:srgbClr val="112E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BB4EF2-B8AD-4F9F-8A30-0667B1B2C150}" v="1" dt="2024-09-30T17:14:45.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9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A89C0-1646-4B4C-8E7F-FE9E58B5963C}" type="doc">
      <dgm:prSet loTypeId="urn:microsoft.com/office/officeart/2005/8/layout/venn1" loCatId="relationship" qsTypeId="urn:microsoft.com/office/officeart/2005/8/quickstyle/simple1" qsCatId="simple" csTypeId="urn:microsoft.com/office/officeart/2005/8/colors/accent1_2" csCatId="accent1" phldr="1"/>
      <dgm:spPr/>
    </dgm:pt>
    <dgm:pt modelId="{02D5E8A8-BA19-4606-AA37-159D1881B9C6}">
      <dgm:prSet phldrT="[Text]" custT="1"/>
      <dgm:spPr/>
      <dgm:t>
        <a:bodyPr/>
        <a:lstStyle/>
        <a:p>
          <a:r>
            <a:rPr lang="en-US" sz="1800" b="0" dirty="0">
              <a:latin typeface="Helvetica Neue" panose="02000503000000020004"/>
            </a:rPr>
            <a:t>Agency </a:t>
          </a:r>
          <a:br>
            <a:rPr lang="en-US" sz="1800" b="0" dirty="0">
              <a:latin typeface="Helvetica Neue" panose="02000503000000020004"/>
            </a:rPr>
          </a:br>
          <a:r>
            <a:rPr lang="en-US" sz="1800" b="0" dirty="0">
              <a:latin typeface="Helvetica Neue" panose="02000503000000020004"/>
            </a:rPr>
            <a:t>business processes</a:t>
          </a:r>
        </a:p>
      </dgm:t>
      <dgm:extLst>
        <a:ext uri="{E40237B7-FDA0-4F09-8148-C483321AD2D9}">
          <dgm14:cNvPr xmlns:dgm14="http://schemas.microsoft.com/office/drawing/2010/diagram" id="0" name="" descr="This is a VENN diagram showing how some aspects of Agency Business processes and SAP A/4HANA best practices and standard processes overlap and how there are gaps between the two. "/>
        </a:ext>
      </dgm:extLst>
    </dgm:pt>
    <dgm:pt modelId="{2BECF46E-0E08-4C94-B2FA-E80A7B18EC3F}" type="parTrans" cxnId="{CF8D0A43-5E50-4E79-8705-3A30BAEA19CF}">
      <dgm:prSet/>
      <dgm:spPr/>
      <dgm:t>
        <a:bodyPr/>
        <a:lstStyle/>
        <a:p>
          <a:endParaRPr lang="en-US" sz="1800" b="0">
            <a:latin typeface="Helvetica Neue" panose="02000503000000020004"/>
          </a:endParaRPr>
        </a:p>
      </dgm:t>
    </dgm:pt>
    <dgm:pt modelId="{A563DD22-F220-40B5-8780-FF0C7126D0D6}" type="sibTrans" cxnId="{CF8D0A43-5E50-4E79-8705-3A30BAEA19CF}">
      <dgm:prSet/>
      <dgm:spPr/>
      <dgm:t>
        <a:bodyPr/>
        <a:lstStyle/>
        <a:p>
          <a:endParaRPr lang="en-US" sz="1800" b="0">
            <a:latin typeface="Helvetica Neue" panose="02000503000000020004"/>
          </a:endParaRPr>
        </a:p>
      </dgm:t>
    </dgm:pt>
    <dgm:pt modelId="{AB15315C-CF01-47EB-9782-F55B5ED927C7}">
      <dgm:prSet phldrT="[Text]" custT="1"/>
      <dgm:spPr/>
      <dgm:t>
        <a:bodyPr/>
        <a:lstStyle/>
        <a:p>
          <a:r>
            <a:rPr lang="en-US" sz="1800" b="0" dirty="0">
              <a:latin typeface="Helvetica Neue" panose="02000503000000020004"/>
            </a:rPr>
            <a:t>SAP S/4HANA best practices </a:t>
          </a:r>
          <a:br>
            <a:rPr lang="en-US" sz="1800" b="0" dirty="0">
              <a:latin typeface="Helvetica Neue" panose="02000503000000020004"/>
            </a:rPr>
          </a:br>
          <a:r>
            <a:rPr lang="en-US" sz="1800" b="0" dirty="0">
              <a:latin typeface="Helvetica Neue" panose="02000503000000020004"/>
            </a:rPr>
            <a:t>and standard processes</a:t>
          </a:r>
        </a:p>
      </dgm:t>
    </dgm:pt>
    <dgm:pt modelId="{75CA36B7-4E36-4073-A3DE-57DDD9E25C54}" type="parTrans" cxnId="{49EA73BF-B54F-4DF9-9E3F-3428533EFB37}">
      <dgm:prSet/>
      <dgm:spPr/>
      <dgm:t>
        <a:bodyPr/>
        <a:lstStyle/>
        <a:p>
          <a:endParaRPr lang="en-US" sz="1800" b="0">
            <a:latin typeface="Helvetica Neue" panose="02000503000000020004"/>
          </a:endParaRPr>
        </a:p>
      </dgm:t>
    </dgm:pt>
    <dgm:pt modelId="{E25766BB-1204-4169-827B-FD528DF65224}" type="sibTrans" cxnId="{49EA73BF-B54F-4DF9-9E3F-3428533EFB37}">
      <dgm:prSet/>
      <dgm:spPr/>
      <dgm:t>
        <a:bodyPr/>
        <a:lstStyle/>
        <a:p>
          <a:endParaRPr lang="en-US" sz="1800" b="0">
            <a:latin typeface="Helvetica Neue" panose="02000503000000020004"/>
          </a:endParaRPr>
        </a:p>
      </dgm:t>
    </dgm:pt>
    <dgm:pt modelId="{230C0DB9-6E0B-4970-B274-71E96306C908}" type="pres">
      <dgm:prSet presAssocID="{BF3A89C0-1646-4B4C-8E7F-FE9E58B5963C}" presName="compositeShape" presStyleCnt="0">
        <dgm:presLayoutVars>
          <dgm:chMax val="7"/>
          <dgm:dir/>
          <dgm:resizeHandles val="exact"/>
        </dgm:presLayoutVars>
      </dgm:prSet>
      <dgm:spPr/>
    </dgm:pt>
    <dgm:pt modelId="{CA16F094-66F7-415F-9BAD-E3B575AFCCF5}" type="pres">
      <dgm:prSet presAssocID="{02D5E8A8-BA19-4606-AA37-159D1881B9C6}" presName="circ1" presStyleLbl="vennNode1" presStyleIdx="0" presStyleCnt="2"/>
      <dgm:spPr/>
    </dgm:pt>
    <dgm:pt modelId="{6152DCA2-CAA4-488E-9880-9686203275A9}" type="pres">
      <dgm:prSet presAssocID="{02D5E8A8-BA19-4606-AA37-159D1881B9C6}" presName="circ1Tx" presStyleLbl="revTx" presStyleIdx="0" presStyleCnt="0">
        <dgm:presLayoutVars>
          <dgm:chMax val="0"/>
          <dgm:chPref val="0"/>
          <dgm:bulletEnabled val="1"/>
        </dgm:presLayoutVars>
      </dgm:prSet>
      <dgm:spPr/>
    </dgm:pt>
    <dgm:pt modelId="{932606C0-3C33-490C-B9D1-034830C5B750}" type="pres">
      <dgm:prSet presAssocID="{AB15315C-CF01-47EB-9782-F55B5ED927C7}" presName="circ2" presStyleLbl="vennNode1" presStyleIdx="1" presStyleCnt="2"/>
      <dgm:spPr/>
    </dgm:pt>
    <dgm:pt modelId="{915C16E9-2E6A-470F-A143-D3FE9DD823FC}" type="pres">
      <dgm:prSet presAssocID="{AB15315C-CF01-47EB-9782-F55B5ED927C7}" presName="circ2Tx" presStyleLbl="revTx" presStyleIdx="0" presStyleCnt="0">
        <dgm:presLayoutVars>
          <dgm:chMax val="0"/>
          <dgm:chPref val="0"/>
          <dgm:bulletEnabled val="1"/>
        </dgm:presLayoutVars>
      </dgm:prSet>
      <dgm:spPr/>
    </dgm:pt>
  </dgm:ptLst>
  <dgm:cxnLst>
    <dgm:cxn modelId="{E691681F-1CBD-4174-A964-A5E97B742FBF}" type="presOf" srcId="{AB15315C-CF01-47EB-9782-F55B5ED927C7}" destId="{915C16E9-2E6A-470F-A143-D3FE9DD823FC}" srcOrd="1" destOrd="0" presId="urn:microsoft.com/office/officeart/2005/8/layout/venn1"/>
    <dgm:cxn modelId="{4BF19F32-FB39-47B8-9300-4EA909514CB3}" type="presOf" srcId="{02D5E8A8-BA19-4606-AA37-159D1881B9C6}" destId="{CA16F094-66F7-415F-9BAD-E3B575AFCCF5}" srcOrd="0" destOrd="0" presId="urn:microsoft.com/office/officeart/2005/8/layout/venn1"/>
    <dgm:cxn modelId="{CB242636-E873-4B4B-9181-6A833A02715C}" type="presOf" srcId="{AB15315C-CF01-47EB-9782-F55B5ED927C7}" destId="{932606C0-3C33-490C-B9D1-034830C5B750}" srcOrd="0" destOrd="0" presId="urn:microsoft.com/office/officeart/2005/8/layout/venn1"/>
    <dgm:cxn modelId="{CF8D0A43-5E50-4E79-8705-3A30BAEA19CF}" srcId="{BF3A89C0-1646-4B4C-8E7F-FE9E58B5963C}" destId="{02D5E8A8-BA19-4606-AA37-159D1881B9C6}" srcOrd="0" destOrd="0" parTransId="{2BECF46E-0E08-4C94-B2FA-E80A7B18EC3F}" sibTransId="{A563DD22-F220-40B5-8780-FF0C7126D0D6}"/>
    <dgm:cxn modelId="{16AFFFB7-7E74-44B7-BE79-2BCE28E952C5}" type="presOf" srcId="{02D5E8A8-BA19-4606-AA37-159D1881B9C6}" destId="{6152DCA2-CAA4-488E-9880-9686203275A9}" srcOrd="1" destOrd="0" presId="urn:microsoft.com/office/officeart/2005/8/layout/venn1"/>
    <dgm:cxn modelId="{49EA73BF-B54F-4DF9-9E3F-3428533EFB37}" srcId="{BF3A89C0-1646-4B4C-8E7F-FE9E58B5963C}" destId="{AB15315C-CF01-47EB-9782-F55B5ED927C7}" srcOrd="1" destOrd="0" parTransId="{75CA36B7-4E36-4073-A3DE-57DDD9E25C54}" sibTransId="{E25766BB-1204-4169-827B-FD528DF65224}"/>
    <dgm:cxn modelId="{9B3F3CC7-047A-4D81-A461-00EBA9DF1115}" type="presOf" srcId="{BF3A89C0-1646-4B4C-8E7F-FE9E58B5963C}" destId="{230C0DB9-6E0B-4970-B274-71E96306C908}" srcOrd="0" destOrd="0" presId="urn:microsoft.com/office/officeart/2005/8/layout/venn1"/>
    <dgm:cxn modelId="{664E9AA5-0183-431E-814E-879DBA409F2F}" type="presParOf" srcId="{230C0DB9-6E0B-4970-B274-71E96306C908}" destId="{CA16F094-66F7-415F-9BAD-E3B575AFCCF5}" srcOrd="0" destOrd="0" presId="urn:microsoft.com/office/officeart/2005/8/layout/venn1"/>
    <dgm:cxn modelId="{234E297B-A39A-4233-AE5C-1CDA1E78038D}" type="presParOf" srcId="{230C0DB9-6E0B-4970-B274-71E96306C908}" destId="{6152DCA2-CAA4-488E-9880-9686203275A9}" srcOrd="1" destOrd="0" presId="urn:microsoft.com/office/officeart/2005/8/layout/venn1"/>
    <dgm:cxn modelId="{3AB788DC-B381-4242-A021-0BF30ACDF44F}" type="presParOf" srcId="{230C0DB9-6E0B-4970-B274-71E96306C908}" destId="{932606C0-3C33-490C-B9D1-034830C5B750}" srcOrd="2" destOrd="0" presId="urn:microsoft.com/office/officeart/2005/8/layout/venn1"/>
    <dgm:cxn modelId="{38867FEA-7B2B-40CE-9397-C59877F597E1}" type="presParOf" srcId="{230C0DB9-6E0B-4970-B274-71E96306C908}" destId="{915C16E9-2E6A-470F-A143-D3FE9DD823FC}" srcOrd="3"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6F094-66F7-415F-9BAD-E3B575AFCCF5}">
      <dsp:nvSpPr>
        <dsp:cNvPr id="0" name=""/>
        <dsp:cNvSpPr/>
      </dsp:nvSpPr>
      <dsp:spPr>
        <a:xfrm>
          <a:off x="366365" y="8961"/>
          <a:ext cx="3276902" cy="32769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Helvetica Neue" panose="02000503000000020004"/>
            </a:rPr>
            <a:t>Agency </a:t>
          </a:r>
          <a:br>
            <a:rPr lang="en-US" sz="1800" b="0" kern="1200" dirty="0">
              <a:latin typeface="Helvetica Neue" panose="02000503000000020004"/>
            </a:rPr>
          </a:br>
          <a:r>
            <a:rPr lang="en-US" sz="1800" b="0" kern="1200" dirty="0">
              <a:latin typeface="Helvetica Neue" panose="02000503000000020004"/>
            </a:rPr>
            <a:t>business processes</a:t>
          </a:r>
        </a:p>
      </dsp:txBody>
      <dsp:txXfrm>
        <a:off x="823950" y="395379"/>
        <a:ext cx="1889385" cy="2504067"/>
      </dsp:txXfrm>
    </dsp:sp>
    <dsp:sp modelId="{932606C0-3C33-490C-B9D1-034830C5B750}">
      <dsp:nvSpPr>
        <dsp:cNvPr id="0" name=""/>
        <dsp:cNvSpPr/>
      </dsp:nvSpPr>
      <dsp:spPr>
        <a:xfrm>
          <a:off x="2728096" y="8961"/>
          <a:ext cx="3276902" cy="327690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US" sz="1800" b="0" kern="1200" dirty="0">
              <a:latin typeface="Helvetica Neue" panose="02000503000000020004"/>
            </a:rPr>
            <a:t>SAP S/4HANA best practices </a:t>
          </a:r>
          <a:br>
            <a:rPr lang="en-US" sz="1800" b="0" kern="1200" dirty="0">
              <a:latin typeface="Helvetica Neue" panose="02000503000000020004"/>
            </a:rPr>
          </a:br>
          <a:r>
            <a:rPr lang="en-US" sz="1800" b="0" kern="1200" dirty="0">
              <a:latin typeface="Helvetica Neue" panose="02000503000000020004"/>
            </a:rPr>
            <a:t>and standard processes</a:t>
          </a:r>
        </a:p>
      </dsp:txBody>
      <dsp:txXfrm>
        <a:off x="3658028" y="395379"/>
        <a:ext cx="1889385" cy="25040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raphik" panose="020B0503030202060203"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raphik" panose="020B0503030202060203" pitchFamily="34" charset="0"/>
              </a:defRPr>
            </a:lvl1pPr>
          </a:lstStyle>
          <a:p>
            <a:fld id="{1DE7078C-3525-4C9B-BF62-C9FD13B9A875}" type="datetimeFigureOut">
              <a:rPr lang="en-US" smtClean="0"/>
              <a:pPr/>
              <a:t>9/30/2024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raphik" panose="020B050303020206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raphik" panose="020B0503030202060203" pitchFamily="34" charset="0"/>
              </a:defRPr>
            </a:lvl1pPr>
          </a:lstStyle>
          <a:p>
            <a:fld id="{436E8A87-18DA-4CCE-A8C2-BDBC489258C6}" type="slidenum">
              <a:rPr lang="en-US" smtClean="0"/>
              <a:pPr/>
              <a:t>‹#›</a:t>
            </a:fld>
            <a:endParaRPr lang="en-US" dirty="0"/>
          </a:p>
        </p:txBody>
      </p:sp>
    </p:spTree>
    <p:extLst>
      <p:ext uri="{BB962C8B-B14F-4D97-AF65-F5344CB8AC3E}">
        <p14:creationId xmlns:p14="http://schemas.microsoft.com/office/powerpoint/2010/main" val="667384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raphik" panose="020B050303020206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83EB8F-891A-4874-8B8C-B6F861E9751F}" type="slidenum">
              <a:rPr lang="en-US" smtClean="0"/>
              <a:t>4</a:t>
            </a:fld>
            <a:endParaRPr lang="en-US" dirty="0"/>
          </a:p>
        </p:txBody>
      </p:sp>
    </p:spTree>
    <p:extLst>
      <p:ext uri="{BB962C8B-B14F-4D97-AF65-F5344CB8AC3E}">
        <p14:creationId xmlns:p14="http://schemas.microsoft.com/office/powerpoint/2010/main" val="189095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43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57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686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439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26</a:t>
            </a:fld>
            <a:endParaRPr lang="en-US" dirty="0"/>
          </a:p>
        </p:txBody>
      </p:sp>
    </p:spTree>
    <p:extLst>
      <p:ext uri="{BB962C8B-B14F-4D97-AF65-F5344CB8AC3E}">
        <p14:creationId xmlns:p14="http://schemas.microsoft.com/office/powerpoint/2010/main" val="1765547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166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69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7120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613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6E8A87-18DA-4CCE-A8C2-BDBC489258C6}" type="slidenum">
              <a:rPr lang="en-US" smtClean="0"/>
              <a:pPr/>
              <a:t>6</a:t>
            </a:fld>
            <a:endParaRPr lang="en-US" dirty="0"/>
          </a:p>
        </p:txBody>
      </p:sp>
    </p:spTree>
    <p:extLst>
      <p:ext uri="{BB962C8B-B14F-4D97-AF65-F5344CB8AC3E}">
        <p14:creationId xmlns:p14="http://schemas.microsoft.com/office/powerpoint/2010/main" val="359032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Kourtney</a:t>
            </a:r>
          </a:p>
        </p:txBody>
      </p:sp>
      <p:sp>
        <p:nvSpPr>
          <p:cNvPr id="4" name="Slide Number Placeholder 3"/>
          <p:cNvSpPr>
            <a:spLocks noGrp="1"/>
          </p:cNvSpPr>
          <p:nvPr>
            <p:ph type="sldNum" sz="quarter" idx="5"/>
          </p:nvPr>
        </p:nvSpPr>
        <p:spPr/>
        <p:txBody>
          <a:bodyPr/>
          <a:lstStyle/>
          <a:p>
            <a:fld id="{B083EB8F-891A-4874-8B8C-B6F861E9751F}" type="slidenum">
              <a:rPr lang="en-US" smtClean="0"/>
              <a:t>8</a:t>
            </a:fld>
            <a:endParaRPr lang="en-US" dirty="0"/>
          </a:p>
        </p:txBody>
      </p:sp>
    </p:spTree>
    <p:extLst>
      <p:ext uri="{BB962C8B-B14F-4D97-AF65-F5344CB8AC3E}">
        <p14:creationId xmlns:p14="http://schemas.microsoft.com/office/powerpoint/2010/main" val="64549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55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294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714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1692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293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1307D1-CEEA-4A62-A6A3-60B5306A7D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067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651162" y="2733675"/>
            <a:ext cx="10810585" cy="776288"/>
          </a:xfrm>
          <a:prstGeom prst="rect">
            <a:avLst/>
          </a:prstGeom>
          <a:noFill/>
        </p:spPr>
        <p:txBody>
          <a:bodyPr anchor="ctr">
            <a:no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14" name="Slide Number Placeholder 6">
            <a:extLst>
              <a:ext uri="{FF2B5EF4-FFF2-40B4-BE49-F238E27FC236}">
                <a16:creationId xmlns:a16="http://schemas.microsoft.com/office/drawing/2014/main" id="{4B4DC339-BA0F-6D40-083C-07714BD6E43F}"/>
              </a:ext>
            </a:extLst>
          </p:cNvPr>
          <p:cNvSpPr>
            <a:spLocks noGrp="1"/>
          </p:cNvSpPr>
          <p:nvPr>
            <p:ph type="sldNum" sz="quarter" idx="12"/>
          </p:nvPr>
        </p:nvSpPr>
        <p:spPr>
          <a:xfrm>
            <a:off x="11461748" y="6362787"/>
            <a:ext cx="581313" cy="358689"/>
          </a:xfrm>
          <a:prstGeom prst="rect">
            <a:avLst/>
          </a:prstGeom>
        </p:spPr>
        <p:txBody>
          <a:bodyPr/>
          <a:lstStyle>
            <a:lvl1pPr algn="r">
              <a:defRPr sz="1600">
                <a:solidFill>
                  <a:schemeClr val="tx1"/>
                </a:solidFill>
                <a:latin typeface="Helvetica Neue" panose="02000503000000020004"/>
                <a:cs typeface="Arial" panose="020B0604020202020204" pitchFamily="34" charset="0"/>
              </a:defRPr>
            </a:lvl1pPr>
          </a:lstStyle>
          <a:p>
            <a:fld id="{D6F3F5BF-4E78-4648-AD00-5AB874996B23}" type="slidenum">
              <a:rPr lang="en-US" smtClean="0"/>
              <a:pPr/>
              <a:t>‹#›</a:t>
            </a:fld>
            <a:endParaRPr lang="en-US" dirty="0"/>
          </a:p>
        </p:txBody>
      </p:sp>
      <p:sp>
        <p:nvSpPr>
          <p:cNvPr id="4" name="Frame 3">
            <a:extLst>
              <a:ext uri="{FF2B5EF4-FFF2-40B4-BE49-F238E27FC236}">
                <a16:creationId xmlns:a16="http://schemas.microsoft.com/office/drawing/2014/main" id="{B34AB449-9CCF-0FAF-6624-195B2D4F3363}"/>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2DDF200-93EB-B90B-CF1E-A8D067F3FB2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483160"/>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163" y="2733675"/>
            <a:ext cx="10502612" cy="776288"/>
          </a:xfrm>
          <a:prstGeom prst="rect">
            <a:avLst/>
          </a:prstGeom>
          <a:noFill/>
        </p:spPr>
        <p:txBody>
          <a:bodyPr anchor="ctr">
            <a:normAutofit/>
          </a:bodyPr>
          <a:lstStyle>
            <a:lvl1pPr algn="l">
              <a:defRPr sz="4000" b="1" i="0" u="none" spc="167" baseline="0">
                <a:solidFill>
                  <a:schemeClr val="tx1"/>
                </a:solidFill>
                <a:latin typeface="Helvetica Neue" panose="02000503000000020004"/>
                <a:ea typeface="Helvetica Neue" panose="02000503000000020004"/>
                <a:cs typeface="Helvetica Neue" panose="02000503000000020004"/>
              </a:defRPr>
            </a:lvl1pPr>
          </a:lstStyle>
          <a:p>
            <a:r>
              <a:rPr lang="en-US"/>
              <a:t>Click to edit Master title style</a:t>
            </a:r>
          </a:p>
        </p:txBody>
      </p:sp>
      <p:sp>
        <p:nvSpPr>
          <p:cNvPr id="3" name="Subtitle 2"/>
          <p:cNvSpPr>
            <a:spLocks noGrp="1"/>
          </p:cNvSpPr>
          <p:nvPr>
            <p:ph type="subTitle" idx="1"/>
          </p:nvPr>
        </p:nvSpPr>
        <p:spPr>
          <a:xfrm>
            <a:off x="660978" y="3602039"/>
            <a:ext cx="10398235" cy="526616"/>
          </a:xfrm>
        </p:spPr>
        <p:txBody>
          <a:bodyPr>
            <a:normAutofit/>
          </a:bodyPr>
          <a:lstStyle>
            <a:lvl1pPr marL="0" indent="0" algn="l">
              <a:buNone/>
              <a:defRPr sz="2400" b="1" i="0" cap="all" spc="167" baseline="0">
                <a:solidFill>
                  <a:schemeClr val="tx1"/>
                </a:solidFill>
                <a:latin typeface="Helvetica Neue" panose="02000503000000020004"/>
                <a:ea typeface="Helvetica Neue" panose="02000503000000020004"/>
                <a:cs typeface="Helvetica Neue" panose="02000503000000020004"/>
              </a:defRPr>
            </a:lvl1pPr>
            <a:lvl2pPr marL="457182" indent="0" algn="ctr">
              <a:buNone/>
              <a:defRPr sz="2000"/>
            </a:lvl2pPr>
            <a:lvl3pPr marL="914363" indent="0" algn="ctr">
              <a:buNone/>
              <a:defRPr sz="1800"/>
            </a:lvl3pPr>
            <a:lvl4pPr marL="1371545" indent="0" algn="ctr">
              <a:buNone/>
              <a:defRPr sz="1600"/>
            </a:lvl4pPr>
            <a:lvl5pPr marL="1828727" indent="0" algn="ctr">
              <a:buNone/>
              <a:defRPr sz="1600"/>
            </a:lvl5pPr>
            <a:lvl6pPr marL="2285909" indent="0" algn="ctr">
              <a:buNone/>
              <a:defRPr sz="1600"/>
            </a:lvl6pPr>
            <a:lvl7pPr marL="2743090" indent="0" algn="ctr">
              <a:buNone/>
              <a:defRPr sz="1600"/>
            </a:lvl7pPr>
            <a:lvl8pPr marL="3200272" indent="0" algn="ctr">
              <a:buNone/>
              <a:defRPr sz="1600"/>
            </a:lvl8pPr>
            <a:lvl9pPr marL="3657454" indent="0" algn="ctr">
              <a:buNone/>
              <a:defRPr sz="1600"/>
            </a:lvl9pPr>
          </a:lstStyle>
          <a:p>
            <a:r>
              <a:rPr lang="en-US"/>
              <a:t>Click to edit Master subtitle style</a:t>
            </a:r>
          </a:p>
        </p:txBody>
      </p:sp>
      <p:sp>
        <p:nvSpPr>
          <p:cNvPr id="23" name="Text Placeholder 22">
            <a:extLst>
              <a:ext uri="{FF2B5EF4-FFF2-40B4-BE49-F238E27FC236}">
                <a16:creationId xmlns:a16="http://schemas.microsoft.com/office/drawing/2014/main" id="{AA7B0E89-3895-AF75-0A56-D290AA3A5C5C}"/>
              </a:ext>
            </a:extLst>
          </p:cNvPr>
          <p:cNvSpPr>
            <a:spLocks noGrp="1"/>
          </p:cNvSpPr>
          <p:nvPr>
            <p:ph type="body" sz="quarter" idx="10" hasCustomPrompt="1"/>
          </p:nvPr>
        </p:nvSpPr>
        <p:spPr>
          <a:xfrm>
            <a:off x="668413" y="4594848"/>
            <a:ext cx="6721206" cy="914400"/>
          </a:xfrm>
        </p:spPr>
        <p:txBody>
          <a:bodyPr>
            <a:normAutofit/>
          </a:bodyPr>
          <a:lstStyle>
            <a:lvl1pPr marL="0" indent="0">
              <a:buNone/>
              <a:defRPr sz="1800">
                <a:solidFill>
                  <a:schemeClr val="tx1"/>
                </a:solidFill>
                <a:latin typeface="Helvetica Neue" panose="02000503000000020004"/>
              </a:defRPr>
            </a:lvl1pPr>
          </a:lstStyle>
          <a:p>
            <a:pPr lvl="0"/>
            <a:r>
              <a:rPr lang="en-US"/>
              <a:t>Click to edit Master date style</a:t>
            </a:r>
          </a:p>
        </p:txBody>
      </p:sp>
      <p:sp>
        <p:nvSpPr>
          <p:cNvPr id="14" name="Slide Number Placeholder 6">
            <a:extLst>
              <a:ext uri="{FF2B5EF4-FFF2-40B4-BE49-F238E27FC236}">
                <a16:creationId xmlns:a16="http://schemas.microsoft.com/office/drawing/2014/main" id="{4B4DC339-BA0F-6D40-083C-07714BD6E43F}"/>
              </a:ext>
            </a:extLst>
          </p:cNvPr>
          <p:cNvSpPr>
            <a:spLocks noGrp="1"/>
          </p:cNvSpPr>
          <p:nvPr>
            <p:ph type="sldNum" sz="quarter" idx="12"/>
          </p:nvPr>
        </p:nvSpPr>
        <p:spPr>
          <a:xfrm>
            <a:off x="11461748" y="6362787"/>
            <a:ext cx="581313" cy="358689"/>
          </a:xfrm>
          <a:prstGeom prst="rect">
            <a:avLst/>
          </a:prstGeom>
        </p:spPr>
        <p:txBody>
          <a:bodyPr/>
          <a:lstStyle>
            <a:lvl1pPr algn="r">
              <a:defRPr sz="1600">
                <a:solidFill>
                  <a:schemeClr val="tx1"/>
                </a:solidFill>
                <a:latin typeface="Helvetica Neue" panose="02000503000000020004"/>
              </a:defRPr>
            </a:lvl1pPr>
          </a:lstStyle>
          <a:p>
            <a:endParaRPr lang="en-US" dirty="0"/>
          </a:p>
        </p:txBody>
      </p:sp>
      <p:sp>
        <p:nvSpPr>
          <p:cNvPr id="4" name="Frame 3">
            <a:extLst>
              <a:ext uri="{FF2B5EF4-FFF2-40B4-BE49-F238E27FC236}">
                <a16:creationId xmlns:a16="http://schemas.microsoft.com/office/drawing/2014/main" id="{9F972D9C-9055-57D1-86D4-F11D2F103D58}"/>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30C1839F-DA08-6C22-0CEB-B1F4944CA3B1}"/>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20660"/>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52">
          <p15:clr>
            <a:srgbClr val="FBAE40"/>
          </p15:clr>
        </p15:guide>
        <p15:guide id="4" pos="8664">
          <p15:clr>
            <a:srgbClr val="FBAE40"/>
          </p15:clr>
        </p15:guide>
        <p15:guide id="5" orient="horz" pos="552">
          <p15:clr>
            <a:srgbClr val="FBAE40"/>
          </p15:clr>
        </p15:guide>
        <p15:guide id="6" orient="horz" pos="460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7" name="Slide Number Placeholder 6"/>
          <p:cNvSpPr>
            <a:spLocks noGrp="1"/>
          </p:cNvSpPr>
          <p:nvPr>
            <p:ph type="sldNum" sz="quarter" idx="12"/>
          </p:nvPr>
        </p:nvSpPr>
        <p:spPr>
          <a:xfrm>
            <a:off x="11461748" y="6362787"/>
            <a:ext cx="581313" cy="358689"/>
          </a:xfrm>
          <a:prstGeom prst="rect">
            <a:avLst/>
          </a:prstGeom>
        </p:spPr>
        <p:txBody>
          <a:bodyPr/>
          <a:lstStyle>
            <a:lvl1pPr algn="r">
              <a:defRPr sz="1600">
                <a:solidFill>
                  <a:schemeClr val="tx1"/>
                </a:solidFill>
                <a:latin typeface="Helvetica Neue" panose="02000503000000020004"/>
                <a:cs typeface="Arial" panose="020B0604020202020204" pitchFamily="34" charset="0"/>
              </a:defRPr>
            </a:lvl1pPr>
          </a:lstStyle>
          <a:p>
            <a:fld id="{D6F3F5BF-4E78-4648-AD00-5AB874996B23}" type="slidenum">
              <a:rPr lang="en-US" smtClean="0"/>
              <a:pPr/>
              <a:t>‹#›</a:t>
            </a:fld>
            <a:endParaRPr lang="en-US" dirty="0"/>
          </a:p>
        </p:txBody>
      </p:sp>
      <p:cxnSp>
        <p:nvCxnSpPr>
          <p:cNvPr id="4" name="Straight Connector 3">
            <a:extLst>
              <a:ext uri="{FF2B5EF4-FFF2-40B4-BE49-F238E27FC236}">
                <a16:creationId xmlns:a16="http://schemas.microsoft.com/office/drawing/2014/main" id="{DF7C1699-0C87-030E-875B-FB80BD3C976E}"/>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0D842BFB-6EA3-76C2-ED16-3FF27A417706}"/>
              </a:ext>
            </a:extLst>
          </p:cNvPr>
          <p:cNvSpPr>
            <a:spLocks noGrp="1"/>
          </p:cNvSpPr>
          <p:nvPr>
            <p:ph type="title"/>
          </p:nvPr>
        </p:nvSpPr>
        <p:spPr>
          <a:xfrm>
            <a:off x="1524000" y="319235"/>
            <a:ext cx="9144000" cy="693533"/>
          </a:xfrm>
          <a:prstGeom prst="rect">
            <a:avLst/>
          </a:prstGeom>
        </p:spPr>
        <p:txBody>
          <a:bodyPr>
            <a:normAutofit/>
          </a:bodyPr>
          <a:lstStyle/>
          <a:p>
            <a:endParaRPr lang="en-US"/>
          </a:p>
        </p:txBody>
      </p:sp>
    </p:spTree>
    <p:extLst>
      <p:ext uri="{BB962C8B-B14F-4D97-AF65-F5344CB8AC3E}">
        <p14:creationId xmlns:p14="http://schemas.microsoft.com/office/powerpoint/2010/main" val="1491818724"/>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5374" y="1373525"/>
            <a:ext cx="10846375" cy="4803438"/>
          </a:xfrm>
        </p:spPr>
        <p:txBody>
          <a:bodyPr>
            <a:normAutofit/>
          </a:bodyPr>
          <a:lstStyle>
            <a:lvl1pPr marL="457200" indent="-457200">
              <a:buFont typeface="+mj-lt"/>
              <a:buAutoNum type="arabicPeriod"/>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5" name="Frame 4">
            <a:extLst>
              <a:ext uri="{FF2B5EF4-FFF2-40B4-BE49-F238E27FC236}">
                <a16:creationId xmlns:a16="http://schemas.microsoft.com/office/drawing/2014/main" id="{5FCAD386-D13C-08F4-A642-514B7DAD1E81}"/>
              </a:ext>
            </a:extLst>
          </p:cNvPr>
          <p:cNvSpPr/>
          <p:nvPr userDrawn="1"/>
        </p:nvSpPr>
        <p:spPr>
          <a:xfrm>
            <a:off x="0" y="21264"/>
            <a:ext cx="12192000" cy="6836735"/>
          </a:xfrm>
          <a:prstGeom prst="frame">
            <a:avLst>
              <a:gd name="adj1" fmla="val 1613"/>
            </a:avLst>
          </a:prstGeom>
          <a:solidFill>
            <a:srgbClr val="315598"/>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92A1D3D-3A11-FE6E-797D-E0489E805B7D}"/>
              </a:ext>
            </a:extLst>
          </p:cNvPr>
          <p:cNvSpPr/>
          <p:nvPr userDrawn="1"/>
        </p:nvSpPr>
        <p:spPr>
          <a:xfrm>
            <a:off x="38100" y="68580"/>
            <a:ext cx="12115800" cy="6720840"/>
          </a:xfrm>
          <a:prstGeom prst="rect">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4421BA16-9CF5-2FC9-01A8-36C3F6D48279}"/>
              </a:ext>
              <a:ext uri="{C183D7F6-B498-43B3-948B-1728B52AA6E4}">
                <adec:decorative xmlns:adec="http://schemas.microsoft.com/office/drawing/2017/decorative" val="1"/>
              </a:ext>
            </a:extLst>
          </p:cNvPr>
          <p:cNvCxnSpPr>
            <a:cxnSpLocks/>
          </p:cNvCxnSpPr>
          <p:nvPr userDrawn="1"/>
        </p:nvCxnSpPr>
        <p:spPr>
          <a:xfrm>
            <a:off x="95697" y="1046611"/>
            <a:ext cx="119786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793A5B7-7165-DB53-9864-D2AFEDCCDBFC}"/>
              </a:ext>
            </a:extLst>
          </p:cNvPr>
          <p:cNvSpPr>
            <a:spLocks noGrp="1"/>
          </p:cNvSpPr>
          <p:nvPr>
            <p:ph type="title"/>
          </p:nvPr>
        </p:nvSpPr>
        <p:spPr>
          <a:xfrm>
            <a:off x="1524000" y="319235"/>
            <a:ext cx="9144000" cy="693533"/>
          </a:xfrm>
          <a:prstGeom prst="rect">
            <a:avLst/>
          </a:prstGeom>
        </p:spPr>
        <p:txBody>
          <a:bodyPr>
            <a:normAutofit/>
          </a:bodyPr>
          <a:lstStyle/>
          <a:p>
            <a:endParaRPr lang="en-US"/>
          </a:p>
        </p:txBody>
      </p:sp>
    </p:spTree>
    <p:extLst>
      <p:ext uri="{BB962C8B-B14F-4D97-AF65-F5344CB8AC3E}">
        <p14:creationId xmlns:p14="http://schemas.microsoft.com/office/powerpoint/2010/main" val="4059476008"/>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4273" y="1362075"/>
            <a:ext cx="5157787"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698500" y="2200668"/>
            <a:ext cx="5157787"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60666" y="1362075"/>
            <a:ext cx="5183188" cy="838593"/>
          </a:xfrm>
        </p:spPr>
        <p:txBody>
          <a:bodyPr anchor="b"/>
          <a:lstStyle>
            <a:lvl1pPr marL="0" indent="0">
              <a:buNone/>
              <a:defRPr sz="24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0666" y="2200668"/>
            <a:ext cx="5183188" cy="3988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D2C26066-4298-ABC4-913A-E09A0BD267BC}"/>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D06F838-9EF9-334C-8953-0A2DD185A82F}"/>
              </a:ext>
            </a:extLst>
          </p:cNvPr>
          <p:cNvSpPr>
            <a:spLocks noGrp="1"/>
          </p:cNvSpPr>
          <p:nvPr>
            <p:ph type="title"/>
          </p:nvPr>
        </p:nvSpPr>
        <p:spPr>
          <a:xfrm>
            <a:off x="1524000" y="319235"/>
            <a:ext cx="9144000" cy="693533"/>
          </a:xfrm>
          <a:prstGeom prst="rect">
            <a:avLst/>
          </a:prstGeom>
        </p:spPr>
        <p:txBody>
          <a:bodyPr>
            <a:normAutofit/>
          </a:bodyPr>
          <a:lstStyle/>
          <a:p>
            <a:endParaRPr lang="en-US"/>
          </a:p>
        </p:txBody>
      </p:sp>
    </p:spTree>
    <p:extLst>
      <p:ext uri="{BB962C8B-B14F-4D97-AF65-F5344CB8AC3E}">
        <p14:creationId xmlns:p14="http://schemas.microsoft.com/office/powerpoint/2010/main" val="3019915069"/>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A89B31C-7A58-307F-82D4-F74B5C9B81FA}"/>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0AA31DB-1574-62EE-2744-1CDBA6D4CB8B}"/>
              </a:ext>
            </a:extLst>
          </p:cNvPr>
          <p:cNvSpPr>
            <a:spLocks noGrp="1"/>
          </p:cNvSpPr>
          <p:nvPr>
            <p:ph type="title"/>
          </p:nvPr>
        </p:nvSpPr>
        <p:spPr>
          <a:xfrm>
            <a:off x="1524000" y="319235"/>
            <a:ext cx="9144000" cy="693533"/>
          </a:xfrm>
          <a:prstGeom prst="rect">
            <a:avLst/>
          </a:prstGeom>
        </p:spPr>
        <p:txBody>
          <a:bodyPr>
            <a:normAutofit/>
          </a:bodyPr>
          <a:lstStyle/>
          <a:p>
            <a:endParaRPr lang="en-US"/>
          </a:p>
        </p:txBody>
      </p:sp>
    </p:spTree>
    <p:extLst>
      <p:ext uri="{BB962C8B-B14F-4D97-AF65-F5344CB8AC3E}">
        <p14:creationId xmlns:p14="http://schemas.microsoft.com/office/powerpoint/2010/main" val="2643454385"/>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orient="horz" pos="552">
          <p15:clr>
            <a:srgbClr val="FBAE40"/>
          </p15:clr>
        </p15:guide>
        <p15:guide id="4" pos="528">
          <p15:clr>
            <a:srgbClr val="FBAE40"/>
          </p15:clr>
        </p15:guide>
        <p15:guide id="5" pos="86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152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4076" y="1301967"/>
            <a:ext cx="4483441" cy="1574583"/>
          </a:xfrm>
          <a:prstGeom prst="rect">
            <a:avLst/>
          </a:prstGeom>
        </p:spPr>
        <p:txBody>
          <a:bodyPr bIns="45720" anchor="b">
            <a:noAutofit/>
          </a:bodyPr>
          <a:lstStyle>
            <a:lvl1pPr>
              <a:defRPr sz="3200" u="none"/>
            </a:lvl1pPr>
          </a:lstStyle>
          <a:p>
            <a:r>
              <a:rPr lang="en-US"/>
              <a:t>Click to edit Master title style</a:t>
            </a:r>
          </a:p>
        </p:txBody>
      </p:sp>
      <p:sp>
        <p:nvSpPr>
          <p:cNvPr id="3" name="Content Placeholder 2"/>
          <p:cNvSpPr>
            <a:spLocks noGrp="1"/>
          </p:cNvSpPr>
          <p:nvPr>
            <p:ph idx="1"/>
          </p:nvPr>
        </p:nvSpPr>
        <p:spPr>
          <a:xfrm>
            <a:off x="5299362" y="1301967"/>
            <a:ext cx="6278562" cy="4873625"/>
          </a:xfrm>
        </p:spPr>
        <p:txBody>
          <a:bodyPr/>
          <a:lstStyle>
            <a:lvl1pPr marL="228591" indent="-228591">
              <a:buFont typeface="Wingdings" panose="05000000000000000000" pitchFamily="2" charset="2"/>
              <a:buChar char="§"/>
              <a:defRPr sz="2800"/>
            </a:lvl1pPr>
            <a:lvl2pPr marL="685773" indent="-228591">
              <a:buFont typeface="Wingdings" panose="05000000000000000000" pitchFamily="2" charset="2"/>
              <a:buChar char="§"/>
              <a:defRPr sz="2400"/>
            </a:lvl2pPr>
            <a:lvl3pPr marL="1142954" indent="-228591">
              <a:buFont typeface="Wingdings" panose="05000000000000000000" pitchFamily="2" charset="2"/>
              <a:buChar char="§"/>
              <a:defRPr sz="2000"/>
            </a:lvl3pPr>
            <a:lvl4pPr marL="1600136" indent="-228591">
              <a:buFont typeface="Wingdings" panose="05000000000000000000" pitchFamily="2" charset="2"/>
              <a:buChar char="§"/>
              <a:defRPr sz="1800"/>
            </a:lvl4pPr>
            <a:lvl5pPr marL="2057318" indent="-228591">
              <a:buFont typeface="Wingdings" panose="05000000000000000000" pitchFamily="2" charset="2"/>
              <a:buChar cha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076" y="2876550"/>
            <a:ext cx="4483441" cy="3299042"/>
          </a:xfrm>
        </p:spPr>
        <p:txBody>
          <a:bodyPr>
            <a:normAutofit/>
          </a:bodyPr>
          <a:lstStyle>
            <a:lvl1pPr marL="0" indent="0">
              <a:buNone/>
              <a:defRPr sz="2000"/>
            </a:lvl1pPr>
            <a:lvl2pPr marL="457182" indent="0">
              <a:buNone/>
              <a:defRPr sz="1400"/>
            </a:lvl2pPr>
            <a:lvl3pPr marL="914363" indent="0">
              <a:buNone/>
              <a:defRPr sz="1200"/>
            </a:lvl3pPr>
            <a:lvl4pPr marL="1371545" indent="0">
              <a:buNone/>
              <a:defRPr sz="1000"/>
            </a:lvl4pPr>
            <a:lvl5pPr marL="1828727" indent="0">
              <a:buNone/>
              <a:defRPr sz="1000"/>
            </a:lvl5pPr>
            <a:lvl6pPr marL="2285909" indent="0">
              <a:buNone/>
              <a:defRPr sz="1000"/>
            </a:lvl6pPr>
            <a:lvl7pPr marL="2743090" indent="0">
              <a:buNone/>
              <a:defRPr sz="1000"/>
            </a:lvl7pPr>
            <a:lvl8pPr marL="3200272" indent="0">
              <a:buNone/>
              <a:defRPr sz="1000"/>
            </a:lvl8pPr>
            <a:lvl9pPr marL="3657454" indent="0">
              <a:buNone/>
              <a:defRPr sz="1000"/>
            </a:lvl9pPr>
          </a:lstStyle>
          <a:p>
            <a:pPr lvl="0"/>
            <a:r>
              <a:rPr lang="en-US"/>
              <a:t>Click to edit Master text styles</a:t>
            </a:r>
          </a:p>
        </p:txBody>
      </p:sp>
      <p:cxnSp>
        <p:nvCxnSpPr>
          <p:cNvPr id="6" name="Straight Connector 5">
            <a:extLst>
              <a:ext uri="{FF2B5EF4-FFF2-40B4-BE49-F238E27FC236}">
                <a16:creationId xmlns:a16="http://schemas.microsoft.com/office/drawing/2014/main" id="{48FA7282-7514-ADF8-36FF-1E6A46745129}"/>
              </a:ext>
              <a:ext uri="{C183D7F6-B498-43B3-948B-1728B52AA6E4}">
                <adec:decorative xmlns:adec="http://schemas.microsoft.com/office/drawing/2017/decorative" val="1"/>
              </a:ext>
            </a:extLst>
          </p:cNvPr>
          <p:cNvCxnSpPr>
            <a:cxnSpLocks/>
          </p:cNvCxnSpPr>
          <p:nvPr userDrawn="1"/>
        </p:nvCxnSpPr>
        <p:spPr>
          <a:xfrm>
            <a:off x="0" y="1046611"/>
            <a:ext cx="1219200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447342"/>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guide id="3" pos="528">
          <p15:clr>
            <a:srgbClr val="FBAE40"/>
          </p15:clr>
        </p15:guide>
        <p15:guide id="4" pos="86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6375" y="351503"/>
            <a:ext cx="9144000" cy="65054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639614"/>
            <a:ext cx="10515600" cy="45373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9DF4E79D-D9DA-40B0-5816-638E7EC459B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31557" y="240749"/>
            <a:ext cx="1018803" cy="697880"/>
          </a:xfrm>
          <a:prstGeom prst="rect">
            <a:avLst/>
          </a:prstGeom>
        </p:spPr>
      </p:pic>
      <p:pic>
        <p:nvPicPr>
          <p:cNvPr id="18" name="Picture 17">
            <a:extLst>
              <a:ext uri="{FF2B5EF4-FFF2-40B4-BE49-F238E27FC236}">
                <a16:creationId xmlns:a16="http://schemas.microsoft.com/office/drawing/2014/main" id="{7BEE5847-F635-E29C-DB06-17015218F3B2}"/>
              </a:ext>
            </a:extLst>
          </p:cNvPr>
          <p:cNvPicPr>
            <a:picLocks noChangeAspect="1"/>
          </p:cNvPicPr>
          <p:nvPr userDrawn="1"/>
        </p:nvPicPr>
        <p:blipFill rotWithShape="1">
          <a:blip r:embed="rId11"/>
          <a:srcRect l="38910" t="53008" r="34358" b="22316"/>
          <a:stretch/>
        </p:blipFill>
        <p:spPr>
          <a:xfrm>
            <a:off x="10731582" y="288082"/>
            <a:ext cx="1252906" cy="650547"/>
          </a:xfrm>
          <a:prstGeom prst="rect">
            <a:avLst/>
          </a:prstGeom>
        </p:spPr>
      </p:pic>
    </p:spTree>
    <p:extLst>
      <p:ext uri="{BB962C8B-B14F-4D97-AF65-F5344CB8AC3E}">
        <p14:creationId xmlns:p14="http://schemas.microsoft.com/office/powerpoint/2010/main" val="291450271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p:hf sldNum="0" hdr="0" ftr="0" dt="0"/>
  <p:txStyles>
    <p:title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p:titleStyle>
    <p:bodyStyle>
      <a:lvl1pPr marL="228591" indent="-228591" algn="l" defTabSz="914363" rtl="0" eaLnBrk="1" latinLnBrk="0" hangingPunct="1">
        <a:lnSpc>
          <a:spcPct val="90000"/>
        </a:lnSpc>
        <a:spcBef>
          <a:spcPts val="1000"/>
        </a:spcBef>
        <a:buFont typeface="Wingdings" panose="05000000000000000000" pitchFamily="2" charset="2"/>
        <a:buChar char="§"/>
        <a:defRPr sz="2400"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Wingdings" panose="05000000000000000000" pitchFamily="2" charset="2"/>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Wingdings" panose="05000000000000000000" pitchFamily="2" charset="2"/>
        <a:buChar char="§"/>
        <a:defRPr sz="1800"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Wingdings" panose="05000000000000000000" pitchFamily="2" charset="2"/>
        <a:buChar char="§"/>
        <a:defRPr sz="1600"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Wingdings" panose="05000000000000000000" pitchFamily="2" charset="2"/>
        <a:buChar char="§"/>
        <a:defRPr sz="14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slide" Target="slide4.xml"/><Relationship Id="rId21" Type="http://schemas.openxmlformats.org/officeDocument/2006/relationships/slide" Target="slide22.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slide" Target="slide3.xml"/><Relationship Id="rId16" Type="http://schemas.openxmlformats.org/officeDocument/2006/relationships/slide" Target="slide17.xml"/><Relationship Id="rId20" Type="http://schemas.openxmlformats.org/officeDocument/2006/relationships/slide" Target="slide21.xml"/><Relationship Id="rId1" Type="http://schemas.openxmlformats.org/officeDocument/2006/relationships/slideLayout" Target="../slideLayouts/slideLayout4.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5" Type="http://schemas.openxmlformats.org/officeDocument/2006/relationships/slide" Target="slide16.xml"/><Relationship Id="rId23" Type="http://schemas.openxmlformats.org/officeDocument/2006/relationships/slide" Target="slide24.xml"/><Relationship Id="rId10" Type="http://schemas.openxmlformats.org/officeDocument/2006/relationships/slide" Target="slide11.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15.xml"/><Relationship Id="rId22" Type="http://schemas.openxmlformats.org/officeDocument/2006/relationships/slide" Target="slide23.xml"/></Relationships>
</file>

<file path=ppt/slides/_rels/slide10.xml.rels><?xml version="1.0" encoding="UTF-8" standalone="yes"?>
<Relationships xmlns="http://schemas.openxmlformats.org/package/2006/relationships"><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30.png"/><Relationship Id="rId7" Type="http://schemas.openxmlformats.org/officeDocument/2006/relationships/image" Target="../media/image33.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slide" Target="slide17.xml"/><Relationship Id="rId5" Type="http://schemas.openxmlformats.org/officeDocument/2006/relationships/hyperlink" Target="https://nfc.usda.gov/FSS/ClientServices/FMS/FIET/index.php?utm_medium=email&amp;utm_source=govdelivery" TargetMode="External"/><Relationship Id="rId10" Type="http://schemas.openxmlformats.org/officeDocument/2006/relationships/image" Target="../media/image35.svg"/><Relationship Id="rId4" Type="http://schemas.openxmlformats.org/officeDocument/2006/relationships/image" Target="../media/image31.sv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nfc.usda.gov/FSS/ClientServices/FMS/FMMI/Reference_Material/index.php" TargetMode="External"/><Relationship Id="rId2" Type="http://schemas.openxmlformats.org/officeDocument/2006/relationships/hyperlink" Target="https://portal.fms.usda.gov/sen/wa/fmmi_wa/~tag/published/index.html?library=library.txt&amp;show=group!GR_0A2B1698ADBB7FADA" TargetMode="External"/><Relationship Id="rId1" Type="http://schemas.openxmlformats.org/officeDocument/2006/relationships/slideLayout" Target="../slideLayouts/slideLayout3.xml"/><Relationship Id="rId4" Type="http://schemas.openxmlformats.org/officeDocument/2006/relationships/hyperlink" Target="https://nfc.usda.gov/FSS/ClientServices/FMS/FIET/FIET_Training.php"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hyperlink" Target="mailto:FMSC.Help@usda.gov" TargetMode="External"/><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hyperlink" Target="https://nfc.usda.gov/FSS/contact/FMS/CAM_Agency_Assignments.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usdagcc.sharepoint.com/:w:/r/sites/OCFO-FIETProjectTeam/Shared%20Documents/General/02.%20OCM%20%26%20Training/01.%20OCM/03.%20Communications%20Plan/Change%20Champions_Super%20Users%20List.docx?d=wdb1c87792f374b049a9028f72186315a&amp;csf=1&amp;web=1&amp;e=wLVO4f" TargetMode="External"/><Relationship Id="rId4" Type="http://schemas.openxmlformats.org/officeDocument/2006/relationships/image" Target="../media/image47.emf"/></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3.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36.xml"/><Relationship Id="rId3" Type="http://schemas.openxmlformats.org/officeDocument/2006/relationships/slide" Target="slide26.xml"/><Relationship Id="rId7" Type="http://schemas.openxmlformats.org/officeDocument/2006/relationships/slide" Target="slide30.xml"/><Relationship Id="rId12" Type="http://schemas.openxmlformats.org/officeDocument/2006/relationships/slide" Target="slide35.xml"/><Relationship Id="rId2" Type="http://schemas.openxmlformats.org/officeDocument/2006/relationships/slide" Target="slide25.xml"/><Relationship Id="rId1" Type="http://schemas.openxmlformats.org/officeDocument/2006/relationships/slideLayout" Target="../slideLayouts/slideLayout4.xml"/><Relationship Id="rId6" Type="http://schemas.openxmlformats.org/officeDocument/2006/relationships/slide" Target="slide29.xml"/><Relationship Id="rId11" Type="http://schemas.openxmlformats.org/officeDocument/2006/relationships/slide" Target="slide34.xml"/><Relationship Id="rId5" Type="http://schemas.openxmlformats.org/officeDocument/2006/relationships/slide" Target="slide28.xml"/><Relationship Id="rId10" Type="http://schemas.openxmlformats.org/officeDocument/2006/relationships/slide" Target="slide33.xml"/><Relationship Id="rId4" Type="http://schemas.openxmlformats.org/officeDocument/2006/relationships/slide" Target="slide27.xml"/><Relationship Id="rId9" Type="http://schemas.openxmlformats.org/officeDocument/2006/relationships/slide" Target="slide32.xm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17.xml"/><Relationship Id="rId7" Type="http://schemas.openxmlformats.org/officeDocument/2006/relationships/diagramLayout" Target="../diagrams/layout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Data" Target="../diagrams/data1.xml"/><Relationship Id="rId5" Type="http://schemas.openxmlformats.org/officeDocument/2006/relationships/slide" Target="slide12.xml"/><Relationship Id="rId10" Type="http://schemas.microsoft.com/office/2007/relationships/diagramDrawing" Target="../diagrams/drawing1.xml"/><Relationship Id="rId4" Type="http://schemas.openxmlformats.org/officeDocument/2006/relationships/slide" Target="slide22.xml"/><Relationship Id="rId9" Type="http://schemas.openxmlformats.org/officeDocument/2006/relationships/diagramColors" Target="../diagrams/colors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71.svg"/><Relationship Id="rId5" Type="http://schemas.openxmlformats.org/officeDocument/2006/relationships/image" Target="../media/image70.png"/><Relationship Id="rId10" Type="http://schemas.openxmlformats.org/officeDocument/2006/relationships/image" Target="../media/image75.svg"/><Relationship Id="rId4" Type="http://schemas.openxmlformats.org/officeDocument/2006/relationships/image" Target="../media/image69.svg"/><Relationship Id="rId9" Type="http://schemas.openxmlformats.org/officeDocument/2006/relationships/image" Target="../media/image74.png"/></Relationships>
</file>

<file path=ppt/slides/_rels/slide33.xml.rels><?xml version="1.0" encoding="UTF-8" standalone="yes"?>
<Relationships xmlns="http://schemas.openxmlformats.org/package/2006/relationships"><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76.png"/><Relationship Id="rId1" Type="http://schemas.openxmlformats.org/officeDocument/2006/relationships/slideLayout" Target="../slideLayouts/slideLayout3.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nfc.usda.gov/FSS/ClientServices/FMS/FIET/FIET_Communications.php"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public.govdelivery.com/accounts/USDAOCFO/subscriber/new"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hyperlink" Target="mailto:FMSC.Help@usda.gov" TargetMode="External"/><Relationship Id="rId7" Type="http://schemas.openxmlformats.org/officeDocument/2006/relationships/image" Target="../media/image83.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hyperlink" Target="https://nfc.usda.gov/FSS/ClientServices/FMS/FIET/index.php?utm_medium=email&amp;utm_source=govdelivery" TargetMode="External"/><Relationship Id="rId4" Type="http://schemas.openxmlformats.org/officeDocument/2006/relationships/hyperlink" Target="https://nfc.usda.gov/FSS/contact/FMS/CAM_Agency_Assignments.pdf" TargetMode="External"/><Relationship Id="rId9" Type="http://schemas.openxmlformats.org/officeDocument/2006/relationships/image" Target="../media/image85.sv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https://nfc.usda.gov/FSS/ClientServices/FMS/FIET/index.php?utm_medium=email&amp;utm_source=govdelivery" TargetMode="External"/><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hyperlink" Target="https://view.officeapps.live.com/op/view.aspx?src=https%3A%2F%2Fnfc.usda.gov%2FFSS%2FClientServices%2FFMS%2FFIET%2Fdocs%2FUSDA_FIET_Whats_Changing_Guide.pptx&amp;wdOrigin=BROWSELINK"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33CCBFB-98B9-9041-D680-06948B63DC82}"/>
              </a:ext>
            </a:extLst>
          </p:cNvPr>
          <p:cNvSpPr>
            <a:spLocks noGrp="1"/>
          </p:cNvSpPr>
          <p:nvPr>
            <p:ph type="title"/>
          </p:nvPr>
        </p:nvSpPr>
        <p:spPr>
          <a:xfrm>
            <a:off x="1524000" y="319235"/>
            <a:ext cx="9144000" cy="693533"/>
          </a:xfrm>
        </p:spPr>
        <p:txBody>
          <a:bodyPr>
            <a:normAutofit/>
          </a:bodyPr>
          <a:lstStyle/>
          <a:p>
            <a:r>
              <a:rPr lang="en-US" dirty="0">
                <a:cs typeface="Arial" panose="020B0604020202020204" pitchFamily="34" charset="0"/>
              </a:rPr>
              <a:t>FIET FAQ TABLE OF CONTENTS </a:t>
            </a:r>
            <a:r>
              <a:rPr lang="en-US" sz="2000" b="0" dirty="0">
                <a:cs typeface="Arial" panose="020B0604020202020204" pitchFamily="34" charset="0"/>
              </a:rPr>
              <a:t>(1 of 2)</a:t>
            </a:r>
            <a:endParaRPr lang="en-US" dirty="0"/>
          </a:p>
        </p:txBody>
      </p:sp>
      <p:sp>
        <p:nvSpPr>
          <p:cNvPr id="7" name="TextBox 6">
            <a:extLst>
              <a:ext uri="{FF2B5EF4-FFF2-40B4-BE49-F238E27FC236}">
                <a16:creationId xmlns:a16="http://schemas.microsoft.com/office/drawing/2014/main" id="{36AA3804-7721-2A7B-A6E9-E99318D30D66}"/>
              </a:ext>
            </a:extLst>
          </p:cNvPr>
          <p:cNvSpPr txBox="1"/>
          <p:nvPr/>
        </p:nvSpPr>
        <p:spPr>
          <a:xfrm>
            <a:off x="352806" y="1235245"/>
            <a:ext cx="11486387" cy="5303520"/>
          </a:xfrm>
          <a:prstGeom prst="rect">
            <a:avLst/>
          </a:prstGeom>
          <a:noFill/>
        </p:spPr>
        <p:txBody>
          <a:bodyPr wrap="square" numCol="2">
            <a:noAutofit/>
          </a:bodyPr>
          <a:lstStyle/>
          <a:p>
            <a:pPr lvl="0">
              <a:defRPr/>
            </a:pPr>
            <a:r>
              <a:rPr kumimoji="0" lang="en-US" sz="1800" b="1" i="0" u="none" strike="noStrike" kern="1200" cap="none" spc="0" normalizeH="0" baseline="0" noProof="0" dirty="0">
                <a:ln>
                  <a:noFill/>
                </a:ln>
                <a:effectLst/>
                <a:uLnTx/>
                <a:uFillTx/>
                <a:latin typeface="Helvetica Neue" panose="02000503000000020004"/>
                <a:cs typeface="Arial" panose="020B0604020202020204" pitchFamily="34" charset="0"/>
              </a:rPr>
              <a:t>FIET Basics</a:t>
            </a:r>
            <a:endParaRPr kumimoji="0" lang="en-US" sz="1800" b="1" i="0" u="none" strike="noStrike" kern="1200" cap="none" spc="0" normalizeH="0" baseline="0" noProof="0" dirty="0">
              <a:ln>
                <a:noFill/>
              </a:ln>
              <a:effectLst/>
              <a:uLnTx/>
              <a:uFillTx/>
              <a:latin typeface="Helvetica Neue" panose="02000503000000020004"/>
              <a:cs typeface="Arial" panose="020B0604020202020204" pitchFamily="34" charset="0"/>
              <a:hlinkClick r:id="rId2" action="ppaction://hlinksldjump">
                <a:extLst>
                  <a:ext uri="{A12FA001-AC4F-418D-AE19-62706E023703}">
                    <ahyp:hlinkClr xmlns:ahyp="http://schemas.microsoft.com/office/drawing/2018/hyperlinkcolor" val="tx"/>
                  </a:ext>
                </a:extLst>
              </a:hlinkClick>
            </a:endParaRPr>
          </a:p>
          <a:p>
            <a:pPr marL="342900" lvl="0" indent="-342900">
              <a:buFont typeface="+mj-lt"/>
              <a:buAutoNum type="arabicPeriod"/>
              <a:defRPr/>
            </a:pPr>
            <a:r>
              <a:rPr kumimoji="0" lang="en-US" sz="1800" b="0"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What is FIET?</a:t>
            </a:r>
            <a:endParaRPr kumimoji="0" lang="en-US" sz="1800" b="0"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endParaRPr>
          </a:p>
          <a:p>
            <a:pPr marL="342900" indent="-342900">
              <a:buFont typeface="+mj-lt"/>
              <a:buAutoNum type="arabicPeriod"/>
              <a:defRPr/>
            </a:pPr>
            <a:r>
              <a:rPr lang="en-US" dirty="0">
                <a:solidFill>
                  <a:schemeClr val="tx1">
                    <a:lumMod val="75000"/>
                    <a:lumOff val="25000"/>
                  </a:schemeClr>
                </a:solidFill>
                <a:latin typeface="Helvetica Neue" panose="02000503000000020004"/>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Why upgrade FMMI?</a:t>
            </a:r>
            <a:endParaRPr lang="en-US" dirty="0">
              <a:solidFill>
                <a:schemeClr val="tx1">
                  <a:lumMod val="75000"/>
                  <a:lumOff val="25000"/>
                </a:schemeClr>
              </a:solidFill>
              <a:latin typeface="Helvetica Neue" panose="02000503000000020004"/>
              <a:cs typeface="Arial" panose="020B0604020202020204" pitchFamily="34" charset="0"/>
              <a:hlinkClick r:id="rId4" action="ppaction://hlinksldjump">
                <a:extLst>
                  <a:ext uri="{A12FA001-AC4F-418D-AE19-62706E023703}">
                    <ahyp:hlinkClr xmlns:ahyp="http://schemas.microsoft.com/office/drawing/2018/hyperlinkcolor" val="tx"/>
                  </a:ext>
                </a:extLst>
              </a:hlinkClick>
            </a:endParaRPr>
          </a:p>
          <a:p>
            <a:pPr marL="342900" lvl="0" indent="-342900">
              <a:buFont typeface="+mj-lt"/>
              <a:buAutoNum type="arabicPeriod"/>
              <a:defRPr/>
            </a:pPr>
            <a:r>
              <a:rPr lang="en-US" dirty="0">
                <a:solidFill>
                  <a:schemeClr val="tx1">
                    <a:lumMod val="75000"/>
                    <a:lumOff val="25000"/>
                  </a:schemeClr>
                </a:solidFill>
                <a:latin typeface="Helvetica Neue" panose="02000503000000020004"/>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How are SAP, FMMI, FIET, Portal, and Fiori </a:t>
            </a:r>
            <a:br>
              <a:rPr lang="en-US" dirty="0">
                <a:solidFill>
                  <a:schemeClr val="tx1">
                    <a:lumMod val="75000"/>
                    <a:lumOff val="25000"/>
                  </a:schemeClr>
                </a:solidFill>
                <a:latin typeface="Helvetica Neue" panose="02000503000000020004"/>
                <a:cs typeface="Arial" panose="020B0604020202020204" pitchFamily="34" charset="0"/>
                <a:hlinkClick r:id="rId4" action="ppaction://hlinksldjump">
                  <a:extLst>
                    <a:ext uri="{A12FA001-AC4F-418D-AE19-62706E023703}">
                      <ahyp:hlinkClr xmlns:ahyp="http://schemas.microsoft.com/office/drawing/2018/hyperlinkcolor" val="tx"/>
                    </a:ext>
                  </a:extLst>
                </a:hlinkClick>
              </a:rPr>
            </a:br>
            <a:r>
              <a:rPr lang="en-US" dirty="0">
                <a:solidFill>
                  <a:schemeClr val="tx1">
                    <a:lumMod val="75000"/>
                    <a:lumOff val="25000"/>
                  </a:schemeClr>
                </a:solidFill>
                <a:latin typeface="Helvetica Neue" panose="02000503000000020004"/>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related to each other?</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a:defRPr/>
            </a:pPr>
            <a:r>
              <a:rPr lang="en-US" dirty="0">
                <a:solidFill>
                  <a:schemeClr val="tx1">
                    <a:lumMod val="75000"/>
                    <a:lumOff val="25000"/>
                  </a:schemeClr>
                </a:solidFill>
                <a:latin typeface="Helvetica Neue" panose="02000503000000020004"/>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Who will have access to the upgraded version of FMMI and when?</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a:defRPr/>
            </a:pPr>
            <a:r>
              <a:rPr kumimoji="0" lang="en-US" sz="1800" b="0"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What is the project timeline?</a:t>
            </a:r>
            <a:endParaRPr kumimoji="0" lang="en-US" sz="1800" b="0"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endParaRPr>
          </a:p>
          <a:p>
            <a:pPr marL="342900" indent="-342900">
              <a:buFont typeface="+mj-lt"/>
              <a:buAutoNum type="arabicPeriod"/>
              <a:defRPr/>
            </a:pPr>
            <a:r>
              <a:rPr lang="en-US" dirty="0">
                <a:solidFill>
                  <a:schemeClr val="tx1">
                    <a:lumMod val="75000"/>
                    <a:lumOff val="25000"/>
                  </a:schemeClr>
                </a:solidFill>
                <a:latin typeface="Helvetica Neue" panose="02000503000000020004"/>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Where can I find the FIET webpage?</a:t>
            </a:r>
            <a:endParaRPr lang="en-US" dirty="0">
              <a:solidFill>
                <a:schemeClr val="tx1">
                  <a:lumMod val="75000"/>
                  <a:lumOff val="25000"/>
                </a:schemeClr>
              </a:solidFill>
              <a:latin typeface="Helvetica Neue" panose="02000503000000020004"/>
              <a:cs typeface="Arial" panose="020B0604020202020204" pitchFamily="34" charset="0"/>
            </a:endParaRPr>
          </a:p>
          <a:p>
            <a:pPr lvl="0">
              <a:spcBef>
                <a:spcPts val="600"/>
              </a:spcBef>
              <a:defRPr/>
            </a:pPr>
            <a:r>
              <a:rPr kumimoji="0" lang="en-US" sz="1800" b="1" i="0" u="none" strike="noStrike" kern="1200" cap="none" spc="0" normalizeH="0" baseline="0" noProof="0" dirty="0">
                <a:ln>
                  <a:noFill/>
                </a:ln>
                <a:effectLst/>
                <a:uLnTx/>
                <a:uFillTx/>
                <a:latin typeface="Helvetica Neue" panose="02000503000000020004"/>
                <a:cs typeface="Arial" panose="020B0604020202020204" pitchFamily="34" charset="0"/>
              </a:rPr>
              <a:t>Key Changes to FMMI</a:t>
            </a:r>
          </a:p>
          <a:p>
            <a:pPr marL="342900" lvl="0" indent="-342900">
              <a:buFont typeface="+mj-lt"/>
              <a:buAutoNum type="arabicPeriod" startAt="7"/>
              <a:defRPr/>
            </a:pPr>
            <a:r>
              <a:rPr lang="en-US" dirty="0">
                <a:solidFill>
                  <a:schemeClr val="tx1">
                    <a:lumMod val="75000"/>
                    <a:lumOff val="25000"/>
                  </a:schemeClr>
                </a:solidFill>
                <a:latin typeface="Helvetica Neue" panose="02000503000000020004"/>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What are the key changes for end users?</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7"/>
              <a:defRPr/>
            </a:pPr>
            <a:r>
              <a:rPr lang="en-US" dirty="0">
                <a:solidFill>
                  <a:schemeClr val="tx1">
                    <a:lumMod val="75000"/>
                    <a:lumOff val="25000"/>
                  </a:schemeClr>
                </a:solidFill>
                <a:latin typeface="Helvetica Neue" panose="02000503000000020004"/>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degree of change will end users experience?</a:t>
            </a:r>
            <a:endParaRPr lang="en-US" dirty="0">
              <a:solidFill>
                <a:schemeClr val="tx1">
                  <a:lumMod val="75000"/>
                  <a:lumOff val="25000"/>
                </a:schemeClr>
              </a:solidFill>
              <a:latin typeface="Helvetica Neue" panose="02000503000000020004"/>
              <a:cs typeface="Arial" panose="020B0604020202020204" pitchFamily="34" charset="0"/>
            </a:endParaRPr>
          </a:p>
          <a:p>
            <a:pPr>
              <a:spcBef>
                <a:spcPts val="600"/>
              </a:spcBef>
              <a:defRPr/>
            </a:pPr>
            <a:r>
              <a:rPr lang="en-US" b="1" dirty="0">
                <a:latin typeface="Helvetica Neue" panose="02000503000000020004"/>
                <a:cs typeface="Arial" panose="020B0604020202020204" pitchFamily="34" charset="0"/>
              </a:rPr>
              <a:t>Training &amp; Resources</a:t>
            </a:r>
          </a:p>
          <a:p>
            <a:pPr marL="342900" lvl="0" indent="-342900">
              <a:buFont typeface="+mj-lt"/>
              <a:buAutoNum type="arabicPeriod" startAt="9"/>
              <a:defRPr/>
            </a:pPr>
            <a:r>
              <a:rPr lang="en-US" dirty="0">
                <a:solidFill>
                  <a:schemeClr val="tx1">
                    <a:lumMod val="75000"/>
                    <a:lumOff val="25000"/>
                  </a:schemeClr>
                </a:solidFill>
                <a:latin typeface="Helvetica Neue" panose="02000503000000020004"/>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Will support be available to end users to prepare them for the change?</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9"/>
              <a:defRPr/>
            </a:pPr>
            <a:r>
              <a:rPr lang="en-US" dirty="0">
                <a:solidFill>
                  <a:schemeClr val="tx1">
                    <a:lumMod val="75000"/>
                    <a:lumOff val="25000"/>
                  </a:schemeClr>
                </a:solidFill>
                <a:latin typeface="Helvetica Neue" panose="02000503000000020004"/>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What is the training plan?</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9"/>
              <a:defRPr/>
            </a:pPr>
            <a:r>
              <a:rPr lang="en-US" dirty="0">
                <a:solidFill>
                  <a:schemeClr val="tx1">
                    <a:lumMod val="75000"/>
                    <a:lumOff val="25000"/>
                  </a:schemeClr>
                </a:solidFill>
                <a:latin typeface="Helvetica Neue" panose="02000503000000020004"/>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Who can take training and what will it look like?</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9"/>
              <a:defRPr/>
            </a:pPr>
            <a:r>
              <a:rPr lang="en-US" dirty="0">
                <a:solidFill>
                  <a:schemeClr val="tx1">
                    <a:lumMod val="75000"/>
                    <a:lumOff val="25000"/>
                  </a:schemeClr>
                </a:solidFill>
                <a:latin typeface="Helvetica Neue" panose="02000503000000020004"/>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What training will be available for Fiori?</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9"/>
              <a:defRPr/>
            </a:pPr>
            <a:r>
              <a:rPr lang="en-US" dirty="0">
                <a:solidFill>
                  <a:schemeClr val="tx1">
                    <a:lumMod val="75000"/>
                    <a:lumOff val="25000"/>
                  </a:schemeClr>
                </a:solidFill>
                <a:latin typeface="Helvetica Neue" panose="02000503000000020004"/>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What FMMI training &amp; resources are available now?</a:t>
            </a:r>
            <a:endParaRPr lang="en-US" dirty="0">
              <a:solidFill>
                <a:schemeClr val="tx1">
                  <a:lumMod val="75000"/>
                  <a:lumOff val="25000"/>
                </a:schemeClr>
              </a:solidFill>
              <a:latin typeface="Helvetica Neue" panose="02000503000000020004"/>
              <a:cs typeface="Arial" panose="020B0604020202020204" pitchFamily="34" charset="0"/>
            </a:endParaRPr>
          </a:p>
          <a:p>
            <a:pPr lvl="0">
              <a:spcBef>
                <a:spcPts val="600"/>
              </a:spcBef>
              <a:defRPr/>
            </a:pPr>
            <a:r>
              <a:rPr kumimoji="0" lang="en-US" sz="1800" b="1" i="0" u="none" strike="noStrike" kern="1200" cap="none" spc="0" normalizeH="0" baseline="0" noProof="0" dirty="0">
                <a:ln>
                  <a:noFill/>
                </a:ln>
                <a:effectLst/>
                <a:uLnTx/>
                <a:uFillTx/>
                <a:latin typeface="Helvetica Neue" panose="02000503000000020004"/>
                <a:cs typeface="Arial" panose="020B0604020202020204" pitchFamily="34" charset="0"/>
              </a:rPr>
              <a:t>Agency Involvement</a:t>
            </a:r>
          </a:p>
          <a:p>
            <a:pPr marL="342900" lvl="0" indent="-342900">
              <a:buFont typeface="+mj-lt"/>
              <a:buAutoNum type="arabicPeriod" startAt="14"/>
              <a:defRPr/>
            </a:pPr>
            <a:r>
              <a:rPr lang="en-US" dirty="0">
                <a:solidFill>
                  <a:schemeClr val="tx1">
                    <a:lumMod val="75000"/>
                    <a:lumOff val="25000"/>
                  </a:schemeClr>
                </a:solidFill>
                <a:latin typeface="Helvetica Neue" panose="02000503000000020004"/>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What is my role as a stakeholder?</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14"/>
              <a:defRPr/>
            </a:pPr>
            <a:r>
              <a:rPr lang="en-US" dirty="0">
                <a:solidFill>
                  <a:schemeClr val="tx1">
                    <a:lumMod val="75000"/>
                    <a:lumOff val="25000"/>
                  </a:schemeClr>
                </a:solidFill>
                <a:latin typeface="Helvetica Neue" panose="02000503000000020004"/>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What is a Change Champion and a Super User?</a:t>
            </a:r>
            <a:endParaRPr lang="en-US" dirty="0">
              <a:solidFill>
                <a:schemeClr val="tx1">
                  <a:lumMod val="75000"/>
                  <a:lumOff val="25000"/>
                </a:schemeClr>
              </a:solidFill>
              <a:latin typeface="Helvetica Neue" panose="02000503000000020004"/>
              <a:cs typeface="Arial" panose="020B0604020202020204" pitchFamily="34" charset="0"/>
              <a:hlinkClick r:id="rId17" action="ppaction://hlinksldjump">
                <a:extLst>
                  <a:ext uri="{A12FA001-AC4F-418D-AE19-62706E023703}">
                    <ahyp:hlinkClr xmlns:ahyp="http://schemas.microsoft.com/office/drawing/2018/hyperlinkcolor" val="tx"/>
                  </a:ext>
                </a:extLst>
              </a:hlinkClick>
            </a:endParaRPr>
          </a:p>
          <a:p>
            <a:pPr marL="342900" lvl="0" indent="-342900">
              <a:buFont typeface="+mj-lt"/>
              <a:buAutoNum type="arabicPeriod" startAt="14"/>
              <a:defRPr/>
            </a:pPr>
            <a:r>
              <a:rPr lang="en-US" dirty="0">
                <a:solidFill>
                  <a:schemeClr val="tx1">
                    <a:lumMod val="75000"/>
                    <a:lumOff val="25000"/>
                  </a:schemeClr>
                </a:solidFill>
                <a:latin typeface="Helvetica Neue" panose="02000503000000020004"/>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How are agencies involved in FIET?</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14"/>
              <a:defRPr/>
            </a:pPr>
            <a:r>
              <a:rPr lang="en-US" dirty="0">
                <a:solidFill>
                  <a:schemeClr val="tx1">
                    <a:lumMod val="75000"/>
                    <a:lumOff val="25000"/>
                  </a:schemeClr>
                </a:solidFill>
                <a:latin typeface="Helvetica Neue" panose="02000503000000020004"/>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Will users have access to the new environment before go-live?</a:t>
            </a:r>
            <a:endParaRPr lang="en-US" dirty="0">
              <a:solidFill>
                <a:schemeClr val="tx1">
                  <a:lumMod val="75000"/>
                  <a:lumOff val="25000"/>
                </a:schemeClr>
              </a:solidFill>
              <a:latin typeface="Helvetica Neue" panose="02000503000000020004"/>
              <a:cs typeface="Arial" panose="020B0604020202020204" pitchFamily="34" charset="0"/>
            </a:endParaRPr>
          </a:p>
          <a:p>
            <a:pPr>
              <a:spcBef>
                <a:spcPts val="600"/>
              </a:spcBef>
              <a:defRPr/>
            </a:pPr>
            <a:r>
              <a:rPr lang="en-US" b="1" dirty="0">
                <a:latin typeface="Helvetica Neue" panose="02000503000000020004"/>
                <a:cs typeface="Arial" panose="020B0604020202020204" pitchFamily="34" charset="0"/>
              </a:rPr>
              <a:t>Testing &amp; Interfaces</a:t>
            </a:r>
          </a:p>
          <a:p>
            <a:pPr marL="342900" lvl="0" indent="-342900">
              <a:buFont typeface="+mj-lt"/>
              <a:buAutoNum type="arabicPeriod" startAt="18"/>
              <a:defRPr/>
            </a:pPr>
            <a:r>
              <a:rPr lang="en-US" dirty="0">
                <a:solidFill>
                  <a:schemeClr val="tx1">
                    <a:lumMod val="75000"/>
                    <a:lumOff val="25000"/>
                  </a:schemeClr>
                </a:solidFill>
                <a:latin typeface="Helvetica Neue" panose="02000503000000020004"/>
                <a:cs typeface="Arial" panose="020B0604020202020204" pitchFamily="34" charset="0"/>
                <a:hlinkClick r:id="rId19" action="ppaction://hlinksldjump">
                  <a:extLst>
                    <a:ext uri="{A12FA001-AC4F-418D-AE19-62706E023703}">
                      <ahyp:hlinkClr xmlns:ahyp="http://schemas.microsoft.com/office/drawing/2018/hyperlinkcolor" val="tx"/>
                    </a:ext>
                  </a:extLst>
                </a:hlinkClick>
              </a:rPr>
              <a:t>Will a fit gap analysis be performed with processes and interfaces?</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18"/>
              <a:defRPr/>
            </a:pPr>
            <a:r>
              <a:rPr lang="en-US" dirty="0">
                <a:solidFill>
                  <a:schemeClr val="tx1">
                    <a:lumMod val="75000"/>
                    <a:lumOff val="25000"/>
                  </a:schemeClr>
                </a:solidFill>
                <a:latin typeface="Helvetica Neue" panose="02000503000000020004"/>
                <a:cs typeface="Arial" panose="020B0604020202020204" pitchFamily="34" charset="0"/>
                <a:hlinkClick r:id="rId20" action="ppaction://hlinksldjump">
                  <a:extLst>
                    <a:ext uri="{A12FA001-AC4F-418D-AE19-62706E023703}">
                      <ahyp:hlinkClr xmlns:ahyp="http://schemas.microsoft.com/office/drawing/2018/hyperlinkcolor" val="tx"/>
                    </a:ext>
                  </a:extLst>
                </a:hlinkClick>
              </a:rPr>
              <a:t>Who will be involved in testing?</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18"/>
              <a:defRPr/>
            </a:pPr>
            <a:r>
              <a:rPr lang="en-US" dirty="0">
                <a:solidFill>
                  <a:schemeClr val="tx1">
                    <a:lumMod val="75000"/>
                    <a:lumOff val="25000"/>
                  </a:schemeClr>
                </a:solidFill>
                <a:latin typeface="Helvetica Neue" panose="02000503000000020004"/>
                <a:cs typeface="Arial" panose="020B0604020202020204" pitchFamily="34" charset="0"/>
                <a:hlinkClick r:id="rId21" action="ppaction://hlinksldjump">
                  <a:extLst>
                    <a:ext uri="{A12FA001-AC4F-418D-AE19-62706E023703}">
                      <ahyp:hlinkClr xmlns:ahyp="http://schemas.microsoft.com/office/drawing/2018/hyperlinkcolor" val="tx"/>
                    </a:ext>
                  </a:extLst>
                </a:hlinkClick>
              </a:rPr>
              <a:t>Will impacts to agency-specific interfaces be identified and reconciled?</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18"/>
              <a:defRPr/>
            </a:pPr>
            <a:r>
              <a:rPr lang="en-US" dirty="0">
                <a:solidFill>
                  <a:schemeClr val="tx1">
                    <a:lumMod val="75000"/>
                    <a:lumOff val="25000"/>
                  </a:schemeClr>
                </a:solidFill>
                <a:latin typeface="Helvetica Neue" panose="02000503000000020004"/>
                <a:cs typeface="Arial" panose="020B0604020202020204" pitchFamily="34" charset="0"/>
                <a:hlinkClick r:id="rId22" action="ppaction://hlinksldjump">
                  <a:extLst>
                    <a:ext uri="{A12FA001-AC4F-418D-AE19-62706E023703}">
                      <ahyp:hlinkClr xmlns:ahyp="http://schemas.microsoft.com/office/drawing/2018/hyperlinkcolor" val="tx"/>
                    </a:ext>
                  </a:extLst>
                </a:hlinkClick>
              </a:rPr>
              <a:t>Will BVAS or MOST be impacted?</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18"/>
              <a:defRPr/>
            </a:pPr>
            <a:r>
              <a:rPr lang="en-US" dirty="0">
                <a:solidFill>
                  <a:schemeClr val="tx1">
                    <a:lumMod val="75000"/>
                    <a:lumOff val="25000"/>
                  </a:schemeClr>
                </a:solidFill>
                <a:latin typeface="Helvetica Neue" panose="02000503000000020004"/>
                <a:cs typeface="Arial" panose="020B0604020202020204" pitchFamily="34" charset="0"/>
                <a:hlinkClick r:id="rId23" action="ppaction://hlinksldjump">
                  <a:extLst>
                    <a:ext uri="{A12FA001-AC4F-418D-AE19-62706E023703}">
                      <ahyp:hlinkClr xmlns:ahyp="http://schemas.microsoft.com/office/drawing/2018/hyperlinkcolor" val="tx"/>
                    </a:ext>
                  </a:extLst>
                </a:hlinkClick>
              </a:rPr>
              <a:t>Can users access data using PowerBI, Tableau, or ArcGIS apps?</a:t>
            </a:r>
            <a:endParaRPr lang="en-US" dirty="0">
              <a:solidFill>
                <a:schemeClr val="tx1">
                  <a:lumMod val="75000"/>
                  <a:lumOff val="25000"/>
                </a:schemeClr>
              </a:solidFill>
              <a:latin typeface="Helvetica Neue" panose="02000503000000020004"/>
              <a:cs typeface="Arial" panose="020B0604020202020204" pitchFamily="34" charset="0"/>
            </a:endParaRPr>
          </a:p>
        </p:txBody>
      </p:sp>
      <p:sp>
        <p:nvSpPr>
          <p:cNvPr id="2" name="Explosion: 8 Points 1">
            <a:extLst>
              <a:ext uri="{FF2B5EF4-FFF2-40B4-BE49-F238E27FC236}">
                <a16:creationId xmlns:a16="http://schemas.microsoft.com/office/drawing/2014/main" id="{84126C5F-E716-A67E-E57E-86CFE6A2FA98}"/>
              </a:ext>
            </a:extLst>
          </p:cNvPr>
          <p:cNvSpPr/>
          <p:nvPr/>
        </p:nvSpPr>
        <p:spPr>
          <a:xfrm rot="21354834">
            <a:off x="2753640" y="909673"/>
            <a:ext cx="1972369" cy="1191778"/>
          </a:xfrm>
          <a:prstGeom prst="star10">
            <a:avLst>
              <a:gd name="adj" fmla="val 32420"/>
              <a:gd name="hf" fmla="val 10514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0"/>
          <a:lstStyle/>
          <a:p>
            <a:pPr algn="ctr">
              <a:spcAft>
                <a:spcPts val="600"/>
              </a:spcAft>
            </a:pPr>
            <a:r>
              <a:rPr lang="en-US" sz="1600" i="1" dirty="0">
                <a:solidFill>
                  <a:schemeClr val="tx1"/>
                </a:solidFill>
                <a:latin typeface="Helvetica Neue" panose="02000503000000020004"/>
              </a:rPr>
              <a:t>Interactive </a:t>
            </a:r>
            <a:br>
              <a:rPr lang="en-US" sz="1600" i="1" dirty="0">
                <a:solidFill>
                  <a:schemeClr val="tx1"/>
                </a:solidFill>
                <a:latin typeface="Helvetica Neue" panose="02000503000000020004"/>
              </a:rPr>
            </a:br>
            <a:r>
              <a:rPr lang="en-US" sz="1600" i="1" dirty="0">
                <a:solidFill>
                  <a:schemeClr val="tx1"/>
                </a:solidFill>
                <a:latin typeface="Helvetica Neue" panose="02000503000000020004"/>
              </a:rPr>
              <a:t>menu! Click to </a:t>
            </a:r>
            <a:br>
              <a:rPr lang="en-US" sz="1600" i="1" dirty="0">
                <a:solidFill>
                  <a:schemeClr val="tx1"/>
                </a:solidFill>
                <a:latin typeface="Helvetica Neue" panose="02000503000000020004"/>
              </a:rPr>
            </a:br>
            <a:r>
              <a:rPr lang="en-US" sz="1600" i="1" dirty="0">
                <a:solidFill>
                  <a:schemeClr val="tx1"/>
                </a:solidFill>
                <a:latin typeface="Helvetica Neue" panose="02000503000000020004"/>
              </a:rPr>
              <a:t>navigate</a:t>
            </a:r>
          </a:p>
        </p:txBody>
      </p:sp>
    </p:spTree>
    <p:extLst>
      <p:ext uri="{BB962C8B-B14F-4D97-AF65-F5344CB8AC3E}">
        <p14:creationId xmlns:p14="http://schemas.microsoft.com/office/powerpoint/2010/main" val="151778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fontScale="90000"/>
          </a:bodyPr>
          <a:lstStyle/>
          <a:p>
            <a:r>
              <a:rPr lang="en-US" dirty="0"/>
              <a:t>WHAT DEGREE OF CHANGE WILL END USERS EXPERIENCE?</a:t>
            </a:r>
          </a:p>
        </p:txBody>
      </p:sp>
      <p:sp>
        <p:nvSpPr>
          <p:cNvPr id="3" name="TextBox 2">
            <a:extLst>
              <a:ext uri="{FF2B5EF4-FFF2-40B4-BE49-F238E27FC236}">
                <a16:creationId xmlns:a16="http://schemas.microsoft.com/office/drawing/2014/main" id="{4193B7D5-C406-2493-FD7B-C0927BDA73D6}"/>
              </a:ext>
            </a:extLst>
          </p:cNvPr>
          <p:cNvSpPr txBox="1"/>
          <p:nvPr/>
        </p:nvSpPr>
        <p:spPr>
          <a:xfrm>
            <a:off x="529995" y="1286648"/>
            <a:ext cx="11063291" cy="856175"/>
          </a:xfrm>
          <a:prstGeom prst="rect">
            <a:avLst/>
          </a:prstGeom>
          <a:noFill/>
        </p:spPr>
        <p:txBody>
          <a:bodyPr wrap="square">
            <a:noAutofit/>
          </a:bodyPr>
          <a:lstStyle/>
          <a:p>
            <a:pPr marR="0" lvl="0" algn="l" defTabSz="914400" rtl="0" eaLnBrk="1" fontAlgn="auto" latinLnBrk="0" hangingPunct="1">
              <a:lnSpc>
                <a:spcPct val="90000"/>
              </a:lnSpc>
              <a:spcBef>
                <a:spcPts val="0"/>
              </a:spcBef>
              <a:spcAft>
                <a:spcPts val="600"/>
              </a:spcAft>
              <a:buClr>
                <a:srgbClr val="1F3D7C"/>
              </a:buClr>
              <a:buSzTx/>
              <a:tabLst/>
              <a:defRPr/>
            </a:pPr>
            <a:r>
              <a:rPr lang="en-US" dirty="0">
                <a:latin typeface="Helvetica Neue" panose="02000503000000020004"/>
              </a:rPr>
              <a:t>FMMI users will face varying degrees of change in the transition based on their individual role and usage of FMMI. The FMMI upgrade will be a much smaller shift than the FFIS-to-FMMI transition.</a:t>
            </a:r>
            <a:endParaRPr kumimoji="0" lang="en-US" b="0" i="0" u="none" strike="noStrike" kern="1200" cap="none" spc="0" normalizeH="0" baseline="0" noProof="0" dirty="0">
              <a:ln>
                <a:noFill/>
              </a:ln>
              <a:effectLst/>
              <a:uLnTx/>
              <a:uFillTx/>
              <a:latin typeface="Helvetica Neue" panose="02000503000000020004"/>
            </a:endParaRPr>
          </a:p>
        </p:txBody>
      </p:sp>
      <p:sp>
        <p:nvSpPr>
          <p:cNvPr id="107" name="Rectangle 106">
            <a:extLst>
              <a:ext uri="{FF2B5EF4-FFF2-40B4-BE49-F238E27FC236}">
                <a16:creationId xmlns:a16="http://schemas.microsoft.com/office/drawing/2014/main" id="{99F5D268-F9B2-8D79-E44C-38D762E915D3}"/>
              </a:ext>
            </a:extLst>
          </p:cNvPr>
          <p:cNvSpPr/>
          <p:nvPr/>
        </p:nvSpPr>
        <p:spPr>
          <a:xfrm>
            <a:off x="520682" y="1947662"/>
            <a:ext cx="4377889" cy="503396"/>
          </a:xfrm>
          <a:prstGeom prst="rect">
            <a:avLst/>
          </a:prstGeom>
          <a:noFill/>
          <a:ln w="19050" cap="flat" cmpd="sng" algn="ctr">
            <a:noFill/>
            <a:prstDash val="sysDash"/>
          </a:ln>
          <a:effectLst/>
        </p:spPr>
        <p:txBody>
          <a:bodyPr lIns="91440" tIns="91440" rIns="91440" bIns="91440" rtlCol="0" anchor="t"/>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dirty="0">
                <a:ln>
                  <a:noFill/>
                </a:ln>
                <a:effectLst/>
                <a:uLnTx/>
                <a:uFillTx/>
                <a:latin typeface="Helvetica Neue" panose="02000503000000020004"/>
              </a:rPr>
              <a:t>Degree of change by category:</a:t>
            </a:r>
          </a:p>
        </p:txBody>
      </p:sp>
      <p:sp>
        <p:nvSpPr>
          <p:cNvPr id="25" name="Oval 24">
            <a:extLst>
              <a:ext uri="{FF2B5EF4-FFF2-40B4-BE49-F238E27FC236}">
                <a16:creationId xmlns:a16="http://schemas.microsoft.com/office/drawing/2014/main" id="{02490859-E420-09DA-4042-3F905F9D7D6B}"/>
              </a:ext>
            </a:extLst>
          </p:cNvPr>
          <p:cNvSpPr/>
          <p:nvPr/>
        </p:nvSpPr>
        <p:spPr>
          <a:xfrm>
            <a:off x="672513" y="3121578"/>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1</a:t>
            </a:r>
          </a:p>
        </p:txBody>
      </p:sp>
      <p:sp>
        <p:nvSpPr>
          <p:cNvPr id="86" name="Rectangle 85">
            <a:extLst>
              <a:ext uri="{FF2B5EF4-FFF2-40B4-BE49-F238E27FC236}">
                <a16:creationId xmlns:a16="http://schemas.microsoft.com/office/drawing/2014/main" id="{2F662B63-2D22-D888-2101-BE7D7AED116E}"/>
              </a:ext>
            </a:extLst>
          </p:cNvPr>
          <p:cNvSpPr/>
          <p:nvPr/>
        </p:nvSpPr>
        <p:spPr>
          <a:xfrm>
            <a:off x="1139047" y="3128616"/>
            <a:ext cx="1242940" cy="443125"/>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dirty="0">
                <a:ln>
                  <a:noFill/>
                </a:ln>
                <a:effectLst/>
                <a:uLnTx/>
                <a:uFillTx/>
                <a:latin typeface="Helvetica Neue" panose="02000503000000020004"/>
              </a:rPr>
              <a:t>Fiori</a:t>
            </a:r>
          </a:p>
        </p:txBody>
      </p:sp>
      <p:grpSp>
        <p:nvGrpSpPr>
          <p:cNvPr id="241" name="Group 240" descr="Degree of change gauge showing a high degree of change">
            <a:extLst>
              <a:ext uri="{FF2B5EF4-FFF2-40B4-BE49-F238E27FC236}">
                <a16:creationId xmlns:a16="http://schemas.microsoft.com/office/drawing/2014/main" id="{4CF00AE9-7E19-E79D-13A7-B2E1B278D0A4}"/>
              </a:ext>
            </a:extLst>
          </p:cNvPr>
          <p:cNvGrpSpPr>
            <a:grpSpLocks noChangeAspect="1"/>
          </p:cNvGrpSpPr>
          <p:nvPr/>
        </p:nvGrpSpPr>
        <p:grpSpPr>
          <a:xfrm>
            <a:off x="2955155" y="2561440"/>
            <a:ext cx="2524986" cy="1395949"/>
            <a:chOff x="1680110" y="2401803"/>
            <a:chExt cx="2016636" cy="1114905"/>
          </a:xfrm>
        </p:grpSpPr>
        <p:sp>
          <p:nvSpPr>
            <p:cNvPr id="226" name="Freeform: Shape 225">
              <a:extLst>
                <a:ext uri="{FF2B5EF4-FFF2-40B4-BE49-F238E27FC236}">
                  <a16:creationId xmlns:a16="http://schemas.microsoft.com/office/drawing/2014/main" id="{31018FF3-E112-CA4F-F672-8E594F78B6A1}"/>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27" name="Freeform: Shape 226">
              <a:extLst>
                <a:ext uri="{FF2B5EF4-FFF2-40B4-BE49-F238E27FC236}">
                  <a16:creationId xmlns:a16="http://schemas.microsoft.com/office/drawing/2014/main" id="{7D75976D-699A-EC53-43FF-0707BFEAA389}"/>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28" name="Freeform: Shape 227">
              <a:extLst>
                <a:ext uri="{FF2B5EF4-FFF2-40B4-BE49-F238E27FC236}">
                  <a16:creationId xmlns:a16="http://schemas.microsoft.com/office/drawing/2014/main" id="{0F19377B-59B8-B766-1963-CE1A383A1B33}"/>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29" name="Freeform: Shape 228">
              <a:extLst>
                <a:ext uri="{FF2B5EF4-FFF2-40B4-BE49-F238E27FC236}">
                  <a16:creationId xmlns:a16="http://schemas.microsoft.com/office/drawing/2014/main" id="{6FC52306-E6D0-B681-B3DD-672EC728F1C7}"/>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30" name="Freeform: Shape 229">
              <a:extLst>
                <a:ext uri="{FF2B5EF4-FFF2-40B4-BE49-F238E27FC236}">
                  <a16:creationId xmlns:a16="http://schemas.microsoft.com/office/drawing/2014/main" id="{DCF745E4-2EFA-434E-1A2E-64C0C54F0774}"/>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B050"/>
                </a:solidFill>
                <a:effectLst/>
                <a:uLnTx/>
                <a:uFillTx/>
                <a:latin typeface="Google Sans"/>
                <a:ea typeface="+mn-ea"/>
                <a:cs typeface="+mn-cs"/>
              </a:endParaRPr>
            </a:p>
          </p:txBody>
        </p:sp>
        <p:sp>
          <p:nvSpPr>
            <p:cNvPr id="231" name="Freeform: Shape 230">
              <a:extLst>
                <a:ext uri="{FF2B5EF4-FFF2-40B4-BE49-F238E27FC236}">
                  <a16:creationId xmlns:a16="http://schemas.microsoft.com/office/drawing/2014/main" id="{75192E43-0352-F238-AB6E-85F1A16714CE}"/>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40" name="Isosceles Triangle 239">
              <a:extLst>
                <a:ext uri="{FF2B5EF4-FFF2-40B4-BE49-F238E27FC236}">
                  <a16:creationId xmlns:a16="http://schemas.microsoft.com/office/drawing/2014/main" id="{01C171EB-C3D1-BD37-4F33-0806D0A4ED57}"/>
                </a:ext>
              </a:extLst>
            </p:cNvPr>
            <p:cNvSpPr/>
            <p:nvPr/>
          </p:nvSpPr>
          <p:spPr>
            <a:xfrm rot="5400000" flipH="1">
              <a:off x="2797568" y="2913393"/>
              <a:ext cx="75282" cy="306482"/>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nvGrpSpPr>
            <p:cNvPr id="233" name="Group 232">
              <a:extLst>
                <a:ext uri="{FF2B5EF4-FFF2-40B4-BE49-F238E27FC236}">
                  <a16:creationId xmlns:a16="http://schemas.microsoft.com/office/drawing/2014/main" id="{AA232C0B-FABC-0439-DD48-A2C46C6183C0}"/>
                </a:ext>
              </a:extLst>
            </p:cNvPr>
            <p:cNvGrpSpPr/>
            <p:nvPr/>
          </p:nvGrpSpPr>
          <p:grpSpPr>
            <a:xfrm>
              <a:off x="2589674" y="3011221"/>
              <a:ext cx="107847" cy="107847"/>
              <a:chOff x="6036469" y="4605718"/>
              <a:chExt cx="303610" cy="303610"/>
            </a:xfrm>
          </p:grpSpPr>
          <p:sp>
            <p:nvSpPr>
              <p:cNvPr id="234" name="Oval 233">
                <a:extLst>
                  <a:ext uri="{FF2B5EF4-FFF2-40B4-BE49-F238E27FC236}">
                    <a16:creationId xmlns:a16="http://schemas.microsoft.com/office/drawing/2014/main" id="{E48EBC57-34FB-7136-9F21-AE72AFB738D0}"/>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35" name="Oval 234">
                <a:extLst>
                  <a:ext uri="{FF2B5EF4-FFF2-40B4-BE49-F238E27FC236}">
                    <a16:creationId xmlns:a16="http://schemas.microsoft.com/office/drawing/2014/main" id="{0AC3C2B9-E6A2-9435-BE08-CD21E2A3B92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sp>
          <p:nvSpPr>
            <p:cNvPr id="236" name="Rectangle 235">
              <a:extLst>
                <a:ext uri="{FF2B5EF4-FFF2-40B4-BE49-F238E27FC236}">
                  <a16:creationId xmlns:a16="http://schemas.microsoft.com/office/drawing/2014/main" id="{7B20E31E-EB0C-7D27-233C-0AAC6B6016DF}"/>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LOW</a:t>
              </a:r>
            </a:p>
          </p:txBody>
        </p:sp>
        <p:sp>
          <p:nvSpPr>
            <p:cNvPr id="237" name="Rectangle 236">
              <a:extLst>
                <a:ext uri="{FF2B5EF4-FFF2-40B4-BE49-F238E27FC236}">
                  <a16:creationId xmlns:a16="http://schemas.microsoft.com/office/drawing/2014/main" id="{28A7BAE0-6715-CFD9-91E1-85C9483807F9}"/>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E4211F"/>
                  </a:solidFill>
                  <a:effectLst/>
                  <a:uLnTx/>
                  <a:uFillTx/>
                  <a:latin typeface="Helvetica Neue" panose="02000503000000020004"/>
                </a:rPr>
                <a:t>HIGH</a:t>
              </a:r>
            </a:p>
          </p:txBody>
        </p:sp>
        <p:sp>
          <p:nvSpPr>
            <p:cNvPr id="238" name="Rectangle 237">
              <a:extLst>
                <a:ext uri="{FF2B5EF4-FFF2-40B4-BE49-F238E27FC236}">
                  <a16:creationId xmlns:a16="http://schemas.microsoft.com/office/drawing/2014/main" id="{F1744B05-926B-74F1-D328-94EFDE0F2C4A}"/>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MODERATE</a:t>
              </a:r>
            </a:p>
          </p:txBody>
        </p:sp>
        <p:sp>
          <p:nvSpPr>
            <p:cNvPr id="239" name="Rectangle 238">
              <a:extLst>
                <a:ext uri="{FF2B5EF4-FFF2-40B4-BE49-F238E27FC236}">
                  <a16:creationId xmlns:a16="http://schemas.microsoft.com/office/drawing/2014/main" id="{B44CBFCB-CB46-DFF8-CABD-61C2A99C83CD}"/>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Helvetica Neue" panose="02000503000000020004"/>
                </a:rPr>
                <a:t>Degree of Change</a:t>
              </a:r>
            </a:p>
          </p:txBody>
        </p:sp>
      </p:grpSp>
      <p:sp>
        <p:nvSpPr>
          <p:cNvPr id="26" name="Oval 25">
            <a:extLst>
              <a:ext uri="{FF2B5EF4-FFF2-40B4-BE49-F238E27FC236}">
                <a16:creationId xmlns:a16="http://schemas.microsoft.com/office/drawing/2014/main" id="{E68EA141-0C98-3C11-5B13-67B15CA1922A}"/>
              </a:ext>
            </a:extLst>
          </p:cNvPr>
          <p:cNvSpPr/>
          <p:nvPr/>
        </p:nvSpPr>
        <p:spPr>
          <a:xfrm>
            <a:off x="672513" y="5001319"/>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2</a:t>
            </a:r>
          </a:p>
        </p:txBody>
      </p:sp>
      <p:sp>
        <p:nvSpPr>
          <p:cNvPr id="87" name="Rectangle 86">
            <a:extLst>
              <a:ext uri="{FF2B5EF4-FFF2-40B4-BE49-F238E27FC236}">
                <a16:creationId xmlns:a16="http://schemas.microsoft.com/office/drawing/2014/main" id="{19BE055E-4B89-6B85-F3CD-6512305F335F}"/>
              </a:ext>
            </a:extLst>
          </p:cNvPr>
          <p:cNvSpPr/>
          <p:nvPr/>
        </p:nvSpPr>
        <p:spPr>
          <a:xfrm>
            <a:off x="1139047" y="4909766"/>
            <a:ext cx="2035681" cy="640306"/>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dirty="0">
                <a:ln>
                  <a:noFill/>
                </a:ln>
                <a:effectLst/>
                <a:uLnTx/>
                <a:uFillTx/>
                <a:latin typeface="Helvetica Neue" panose="02000503000000020004"/>
              </a:rPr>
              <a:t>Simplified Data Model</a:t>
            </a:r>
          </a:p>
        </p:txBody>
      </p:sp>
      <p:grpSp>
        <p:nvGrpSpPr>
          <p:cNvPr id="243" name="Group 242" descr="Degree of change gauge showing a moderate degree of change">
            <a:extLst>
              <a:ext uri="{FF2B5EF4-FFF2-40B4-BE49-F238E27FC236}">
                <a16:creationId xmlns:a16="http://schemas.microsoft.com/office/drawing/2014/main" id="{A6F512A2-DE7F-FE68-EFFE-3D2681540A00}"/>
              </a:ext>
            </a:extLst>
          </p:cNvPr>
          <p:cNvGrpSpPr>
            <a:grpSpLocks noChangeAspect="1"/>
          </p:cNvGrpSpPr>
          <p:nvPr/>
        </p:nvGrpSpPr>
        <p:grpSpPr>
          <a:xfrm>
            <a:off x="2955155" y="4532675"/>
            <a:ext cx="2524986" cy="1395949"/>
            <a:chOff x="1680110" y="2401803"/>
            <a:chExt cx="2016636" cy="1114905"/>
          </a:xfrm>
        </p:grpSpPr>
        <p:sp>
          <p:nvSpPr>
            <p:cNvPr id="244" name="Freeform: Shape 243">
              <a:extLst>
                <a:ext uri="{FF2B5EF4-FFF2-40B4-BE49-F238E27FC236}">
                  <a16:creationId xmlns:a16="http://schemas.microsoft.com/office/drawing/2014/main" id="{2D2E9A29-C1AA-8488-0893-A928FB428825}"/>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45" name="Freeform: Shape 244">
              <a:extLst>
                <a:ext uri="{FF2B5EF4-FFF2-40B4-BE49-F238E27FC236}">
                  <a16:creationId xmlns:a16="http://schemas.microsoft.com/office/drawing/2014/main" id="{DAE12B61-1D57-58A6-EBEC-29D2A27C3780}"/>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46" name="Freeform: Shape 245">
              <a:extLst>
                <a:ext uri="{FF2B5EF4-FFF2-40B4-BE49-F238E27FC236}">
                  <a16:creationId xmlns:a16="http://schemas.microsoft.com/office/drawing/2014/main" id="{D136767B-4D13-9D11-7F25-297E73BDC03A}"/>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47" name="Freeform: Shape 246">
              <a:extLst>
                <a:ext uri="{FF2B5EF4-FFF2-40B4-BE49-F238E27FC236}">
                  <a16:creationId xmlns:a16="http://schemas.microsoft.com/office/drawing/2014/main" id="{F488015B-6DAB-89E8-DDF5-DBAFC813D33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48" name="Freeform: Shape 247">
              <a:extLst>
                <a:ext uri="{FF2B5EF4-FFF2-40B4-BE49-F238E27FC236}">
                  <a16:creationId xmlns:a16="http://schemas.microsoft.com/office/drawing/2014/main" id="{52566A60-8A53-2AA8-C1AE-3E5E642706C9}"/>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B050"/>
                </a:solidFill>
                <a:effectLst/>
                <a:uLnTx/>
                <a:uFillTx/>
                <a:latin typeface="Google Sans"/>
                <a:ea typeface="+mn-ea"/>
                <a:cs typeface="+mn-cs"/>
              </a:endParaRPr>
            </a:p>
          </p:txBody>
        </p:sp>
        <p:sp>
          <p:nvSpPr>
            <p:cNvPr id="249" name="Freeform: Shape 248">
              <a:extLst>
                <a:ext uri="{FF2B5EF4-FFF2-40B4-BE49-F238E27FC236}">
                  <a16:creationId xmlns:a16="http://schemas.microsoft.com/office/drawing/2014/main" id="{FA0BB8D6-FA17-1FF9-CA5D-4576F80B9D9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50" name="Isosceles Triangle 249">
              <a:extLst>
                <a:ext uri="{FF2B5EF4-FFF2-40B4-BE49-F238E27FC236}">
                  <a16:creationId xmlns:a16="http://schemas.microsoft.com/office/drawing/2014/main" id="{45F0C2DB-0D8A-7EA1-EEE7-92BBAAFE0735}"/>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nvGrpSpPr>
            <p:cNvPr id="251" name="Group 250">
              <a:extLst>
                <a:ext uri="{FF2B5EF4-FFF2-40B4-BE49-F238E27FC236}">
                  <a16:creationId xmlns:a16="http://schemas.microsoft.com/office/drawing/2014/main" id="{285985C8-CE5C-62B2-536F-2F7801B32D1F}"/>
                </a:ext>
              </a:extLst>
            </p:cNvPr>
            <p:cNvGrpSpPr/>
            <p:nvPr/>
          </p:nvGrpSpPr>
          <p:grpSpPr>
            <a:xfrm>
              <a:off x="2589674" y="3011221"/>
              <a:ext cx="107847" cy="107847"/>
              <a:chOff x="6036469" y="4605718"/>
              <a:chExt cx="303610" cy="303610"/>
            </a:xfrm>
          </p:grpSpPr>
          <p:sp>
            <p:nvSpPr>
              <p:cNvPr id="256" name="Oval 255">
                <a:extLst>
                  <a:ext uri="{FF2B5EF4-FFF2-40B4-BE49-F238E27FC236}">
                    <a16:creationId xmlns:a16="http://schemas.microsoft.com/office/drawing/2014/main" id="{BD0377F9-57C3-4179-C850-A986EBFD0828}"/>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57" name="Oval 256">
                <a:extLst>
                  <a:ext uri="{FF2B5EF4-FFF2-40B4-BE49-F238E27FC236}">
                    <a16:creationId xmlns:a16="http://schemas.microsoft.com/office/drawing/2014/main" id="{94ADE402-1D55-D653-86EA-86B0D8F6A54A}"/>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sp>
          <p:nvSpPr>
            <p:cNvPr id="252" name="Rectangle 251">
              <a:extLst>
                <a:ext uri="{FF2B5EF4-FFF2-40B4-BE49-F238E27FC236}">
                  <a16:creationId xmlns:a16="http://schemas.microsoft.com/office/drawing/2014/main" id="{4CB3D96F-BE68-CAE1-1084-8FDA61141B07}"/>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LOW</a:t>
              </a:r>
            </a:p>
          </p:txBody>
        </p:sp>
        <p:sp>
          <p:nvSpPr>
            <p:cNvPr id="253" name="Rectangle 252">
              <a:extLst>
                <a:ext uri="{FF2B5EF4-FFF2-40B4-BE49-F238E27FC236}">
                  <a16:creationId xmlns:a16="http://schemas.microsoft.com/office/drawing/2014/main" id="{AC5CDE68-D112-A707-CA9E-45566CC99194}"/>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HIGH</a:t>
              </a:r>
            </a:p>
          </p:txBody>
        </p:sp>
        <p:sp>
          <p:nvSpPr>
            <p:cNvPr id="254" name="Rectangle 253">
              <a:extLst>
                <a:ext uri="{FF2B5EF4-FFF2-40B4-BE49-F238E27FC236}">
                  <a16:creationId xmlns:a16="http://schemas.microsoft.com/office/drawing/2014/main" id="{0DFE28CA-E50E-F66C-0F70-0D25DA4F1BF0}"/>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B903"/>
                  </a:solidFill>
                  <a:effectLst/>
                  <a:uLnTx/>
                  <a:uFillTx/>
                  <a:latin typeface="Helvetica Neue" panose="02000503000000020004"/>
                </a:rPr>
                <a:t>MODERATE</a:t>
              </a:r>
            </a:p>
          </p:txBody>
        </p:sp>
        <p:sp>
          <p:nvSpPr>
            <p:cNvPr id="255" name="Rectangle 254">
              <a:extLst>
                <a:ext uri="{FF2B5EF4-FFF2-40B4-BE49-F238E27FC236}">
                  <a16:creationId xmlns:a16="http://schemas.microsoft.com/office/drawing/2014/main" id="{A7FE6393-3801-140A-4973-DB535FF64BA5}"/>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Helvetica Neue" panose="02000503000000020004"/>
                </a:rPr>
                <a:t>Degree of Change</a:t>
              </a:r>
            </a:p>
          </p:txBody>
        </p:sp>
      </p:grpSp>
      <p:sp>
        <p:nvSpPr>
          <p:cNvPr id="27" name="Oval 26">
            <a:extLst>
              <a:ext uri="{FF2B5EF4-FFF2-40B4-BE49-F238E27FC236}">
                <a16:creationId xmlns:a16="http://schemas.microsoft.com/office/drawing/2014/main" id="{68014C4D-6980-3B5A-1AAF-800BAA142A92}"/>
              </a:ext>
            </a:extLst>
          </p:cNvPr>
          <p:cNvSpPr/>
          <p:nvPr/>
        </p:nvSpPr>
        <p:spPr>
          <a:xfrm>
            <a:off x="6273704" y="3121578"/>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3</a:t>
            </a:r>
          </a:p>
        </p:txBody>
      </p:sp>
      <p:sp>
        <p:nvSpPr>
          <p:cNvPr id="88" name="Rectangle 87">
            <a:extLst>
              <a:ext uri="{FF2B5EF4-FFF2-40B4-BE49-F238E27FC236}">
                <a16:creationId xmlns:a16="http://schemas.microsoft.com/office/drawing/2014/main" id="{54EE9E8D-CA3F-C6A9-2752-C0861CD370AB}"/>
              </a:ext>
            </a:extLst>
          </p:cNvPr>
          <p:cNvSpPr/>
          <p:nvPr/>
        </p:nvSpPr>
        <p:spPr>
          <a:xfrm>
            <a:off x="6742862" y="3026253"/>
            <a:ext cx="2301392" cy="647851"/>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dirty="0">
                <a:ln>
                  <a:noFill/>
                </a:ln>
                <a:effectLst/>
                <a:uLnTx/>
                <a:uFillTx/>
                <a:latin typeface="Helvetica Neue" panose="02000503000000020004"/>
              </a:rPr>
              <a:t>Business Partner Records</a:t>
            </a:r>
          </a:p>
        </p:txBody>
      </p:sp>
      <p:grpSp>
        <p:nvGrpSpPr>
          <p:cNvPr id="258" name="Group 257" descr="Degree of change gauge showing a moderate degree of change">
            <a:extLst>
              <a:ext uri="{FF2B5EF4-FFF2-40B4-BE49-F238E27FC236}">
                <a16:creationId xmlns:a16="http://schemas.microsoft.com/office/drawing/2014/main" id="{784777BC-6649-2DF5-A241-3F836C003471}"/>
              </a:ext>
            </a:extLst>
          </p:cNvPr>
          <p:cNvGrpSpPr>
            <a:grpSpLocks noChangeAspect="1"/>
          </p:cNvGrpSpPr>
          <p:nvPr/>
        </p:nvGrpSpPr>
        <p:grpSpPr>
          <a:xfrm>
            <a:off x="8905197" y="2561440"/>
            <a:ext cx="2524986" cy="1395949"/>
            <a:chOff x="1680110" y="2401803"/>
            <a:chExt cx="2016636" cy="1114905"/>
          </a:xfrm>
        </p:grpSpPr>
        <p:sp>
          <p:nvSpPr>
            <p:cNvPr id="259" name="Freeform: Shape 258">
              <a:extLst>
                <a:ext uri="{FF2B5EF4-FFF2-40B4-BE49-F238E27FC236}">
                  <a16:creationId xmlns:a16="http://schemas.microsoft.com/office/drawing/2014/main" id="{4187CD07-0999-84D8-E1ED-076F570D4592}"/>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60" name="Freeform: Shape 259">
              <a:extLst>
                <a:ext uri="{FF2B5EF4-FFF2-40B4-BE49-F238E27FC236}">
                  <a16:creationId xmlns:a16="http://schemas.microsoft.com/office/drawing/2014/main" id="{FB852A45-7839-B618-7D60-51018247F811}"/>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61" name="Freeform: Shape 260">
              <a:extLst>
                <a:ext uri="{FF2B5EF4-FFF2-40B4-BE49-F238E27FC236}">
                  <a16:creationId xmlns:a16="http://schemas.microsoft.com/office/drawing/2014/main" id="{F52987BB-E3FE-9725-D7E7-5673F701D78B}"/>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62" name="Freeform: Shape 261">
              <a:extLst>
                <a:ext uri="{FF2B5EF4-FFF2-40B4-BE49-F238E27FC236}">
                  <a16:creationId xmlns:a16="http://schemas.microsoft.com/office/drawing/2014/main" id="{240876EB-54DA-519B-C37E-FFEE9B2E02F9}"/>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63" name="Freeform: Shape 262">
              <a:extLst>
                <a:ext uri="{FF2B5EF4-FFF2-40B4-BE49-F238E27FC236}">
                  <a16:creationId xmlns:a16="http://schemas.microsoft.com/office/drawing/2014/main" id="{955619B1-3C87-FA19-4930-8156442F258E}"/>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B050"/>
                </a:solidFill>
                <a:effectLst/>
                <a:uLnTx/>
                <a:uFillTx/>
                <a:latin typeface="Google Sans"/>
                <a:ea typeface="+mn-ea"/>
                <a:cs typeface="+mn-cs"/>
              </a:endParaRPr>
            </a:p>
          </p:txBody>
        </p:sp>
        <p:sp>
          <p:nvSpPr>
            <p:cNvPr id="264" name="Freeform: Shape 263">
              <a:extLst>
                <a:ext uri="{FF2B5EF4-FFF2-40B4-BE49-F238E27FC236}">
                  <a16:creationId xmlns:a16="http://schemas.microsoft.com/office/drawing/2014/main" id="{F2724AF6-8EFF-6773-D39F-9ABA63524C01}"/>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65" name="Isosceles Triangle 264">
              <a:extLst>
                <a:ext uri="{FF2B5EF4-FFF2-40B4-BE49-F238E27FC236}">
                  <a16:creationId xmlns:a16="http://schemas.microsoft.com/office/drawing/2014/main" id="{CBEFAAF6-51A3-D444-8F30-B95434FB8C7B}"/>
                </a:ext>
              </a:extLst>
            </p:cNvPr>
            <p:cNvSpPr/>
            <p:nvPr/>
          </p:nvSpPr>
          <p:spPr>
            <a:xfrm flipH="1">
              <a:off x="2603571" y="2730817"/>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nvGrpSpPr>
            <p:cNvPr id="266" name="Group 265">
              <a:extLst>
                <a:ext uri="{FF2B5EF4-FFF2-40B4-BE49-F238E27FC236}">
                  <a16:creationId xmlns:a16="http://schemas.microsoft.com/office/drawing/2014/main" id="{CE4C2304-5E90-5943-000F-45538DAC8ED8}"/>
                </a:ext>
              </a:extLst>
            </p:cNvPr>
            <p:cNvGrpSpPr/>
            <p:nvPr/>
          </p:nvGrpSpPr>
          <p:grpSpPr>
            <a:xfrm>
              <a:off x="2589674" y="3011221"/>
              <a:ext cx="107847" cy="107847"/>
              <a:chOff x="6036469" y="4605718"/>
              <a:chExt cx="303610" cy="303610"/>
            </a:xfrm>
          </p:grpSpPr>
          <p:sp>
            <p:nvSpPr>
              <p:cNvPr id="271" name="Oval 270">
                <a:extLst>
                  <a:ext uri="{FF2B5EF4-FFF2-40B4-BE49-F238E27FC236}">
                    <a16:creationId xmlns:a16="http://schemas.microsoft.com/office/drawing/2014/main" id="{85CA2A02-9DB3-033A-6DCF-5597EDB52A3F}"/>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72" name="Oval 271">
                <a:extLst>
                  <a:ext uri="{FF2B5EF4-FFF2-40B4-BE49-F238E27FC236}">
                    <a16:creationId xmlns:a16="http://schemas.microsoft.com/office/drawing/2014/main" id="{3505F59B-8B1B-B45C-5CC1-1AACD53FAABC}"/>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sp>
          <p:nvSpPr>
            <p:cNvPr id="267" name="Rectangle 266">
              <a:extLst>
                <a:ext uri="{FF2B5EF4-FFF2-40B4-BE49-F238E27FC236}">
                  <a16:creationId xmlns:a16="http://schemas.microsoft.com/office/drawing/2014/main" id="{588C685D-BD88-E303-ECFE-61832F441EFE}"/>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LOW</a:t>
              </a:r>
            </a:p>
          </p:txBody>
        </p:sp>
        <p:sp>
          <p:nvSpPr>
            <p:cNvPr id="268" name="Rectangle 267">
              <a:extLst>
                <a:ext uri="{FF2B5EF4-FFF2-40B4-BE49-F238E27FC236}">
                  <a16:creationId xmlns:a16="http://schemas.microsoft.com/office/drawing/2014/main" id="{91EB2FF7-5195-FCF5-5724-86D29B5186AD}"/>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HIGH</a:t>
              </a:r>
            </a:p>
          </p:txBody>
        </p:sp>
        <p:sp>
          <p:nvSpPr>
            <p:cNvPr id="269" name="Rectangle 268">
              <a:extLst>
                <a:ext uri="{FF2B5EF4-FFF2-40B4-BE49-F238E27FC236}">
                  <a16:creationId xmlns:a16="http://schemas.microsoft.com/office/drawing/2014/main" id="{EFF0F290-0B28-D42F-4B00-E0D58E9A1F11}"/>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BB903"/>
                  </a:solidFill>
                  <a:effectLst/>
                  <a:uLnTx/>
                  <a:uFillTx/>
                  <a:latin typeface="Helvetica Neue" panose="02000503000000020004"/>
                </a:rPr>
                <a:t>MODERATE</a:t>
              </a:r>
            </a:p>
          </p:txBody>
        </p:sp>
        <p:sp>
          <p:nvSpPr>
            <p:cNvPr id="270" name="Rectangle 269">
              <a:extLst>
                <a:ext uri="{FF2B5EF4-FFF2-40B4-BE49-F238E27FC236}">
                  <a16:creationId xmlns:a16="http://schemas.microsoft.com/office/drawing/2014/main" id="{7B6CD41E-B0E9-6D07-AEFF-05A756C4BFAB}"/>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Helvetica Neue" panose="02000503000000020004"/>
                </a:rPr>
                <a:t>Degree of Change</a:t>
              </a:r>
            </a:p>
          </p:txBody>
        </p:sp>
      </p:grpSp>
      <p:sp>
        <p:nvSpPr>
          <p:cNvPr id="28" name="Oval 27">
            <a:extLst>
              <a:ext uri="{FF2B5EF4-FFF2-40B4-BE49-F238E27FC236}">
                <a16:creationId xmlns:a16="http://schemas.microsoft.com/office/drawing/2014/main" id="{0D3E4502-9CB8-994A-34F7-85D52547DA58}"/>
              </a:ext>
            </a:extLst>
          </p:cNvPr>
          <p:cNvSpPr/>
          <p:nvPr/>
        </p:nvSpPr>
        <p:spPr>
          <a:xfrm>
            <a:off x="6273704" y="5001319"/>
            <a:ext cx="457200" cy="457200"/>
          </a:xfrm>
          <a:prstGeom prst="ellipse">
            <a:avLst/>
          </a:prstGeom>
          <a:solidFill>
            <a:schemeClr val="tx1">
              <a:lumMod val="90000"/>
              <a:lumOff val="10000"/>
            </a:schemeClr>
          </a:solidFill>
          <a:ln w="28575">
            <a:solidFill>
              <a:schemeClr val="tx1">
                <a:lumMod val="10000"/>
                <a:lumOff val="90000"/>
              </a:schemeClr>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Helvetica Neue" panose="02000503000000020004"/>
              </a:rPr>
              <a:t>4</a:t>
            </a:r>
          </a:p>
        </p:txBody>
      </p:sp>
      <p:sp>
        <p:nvSpPr>
          <p:cNvPr id="89" name="Rectangle 88">
            <a:extLst>
              <a:ext uri="{FF2B5EF4-FFF2-40B4-BE49-F238E27FC236}">
                <a16:creationId xmlns:a16="http://schemas.microsoft.com/office/drawing/2014/main" id="{8984086B-015D-77FB-E376-66F4A30F185A}"/>
              </a:ext>
            </a:extLst>
          </p:cNvPr>
          <p:cNvSpPr/>
          <p:nvPr/>
        </p:nvSpPr>
        <p:spPr>
          <a:xfrm>
            <a:off x="6742862" y="4981645"/>
            <a:ext cx="1939246" cy="496548"/>
          </a:xfrm>
          <a:prstGeom prst="rect">
            <a:avLst/>
          </a:prstGeom>
          <a:noFill/>
          <a:ln w="19050" cap="flat" cmpd="sng" algn="ctr">
            <a:noFill/>
            <a:prstDash val="sysDash"/>
          </a:ln>
          <a:effectLst/>
        </p:spPr>
        <p:txBody>
          <a:bodyPr lIns="91440" tIns="91440" rIns="91440" bIns="91440" rtlCol="0" anchor="ctr"/>
          <a:lstStyle/>
          <a:p>
            <a:pPr marL="0" marR="0" lvl="0" indent="0" algn="l" defTabSz="914400" rtl="0" eaLnBrk="1" fontAlgn="auto" latinLnBrk="0" hangingPunct="1">
              <a:lnSpc>
                <a:spcPct val="90000"/>
              </a:lnSpc>
              <a:spcBef>
                <a:spcPts val="0"/>
              </a:spcBef>
              <a:spcAft>
                <a:spcPts val="600"/>
              </a:spcAft>
              <a:buClr>
                <a:srgbClr val="1F3D7C"/>
              </a:buClr>
              <a:buSzTx/>
              <a:buFontTx/>
              <a:buNone/>
              <a:tabLst/>
              <a:defRPr/>
            </a:pPr>
            <a:r>
              <a:rPr kumimoji="0" lang="en-US" b="1" i="0" u="none" strike="noStrike" kern="1200" cap="none" spc="0" normalizeH="0" baseline="0" noProof="0" dirty="0">
                <a:ln>
                  <a:noFill/>
                </a:ln>
                <a:effectLst/>
                <a:uLnTx/>
                <a:uFillTx/>
                <a:latin typeface="Helvetica Neue" panose="02000503000000020004"/>
              </a:rPr>
              <a:t>Reporting</a:t>
            </a:r>
          </a:p>
        </p:txBody>
      </p:sp>
      <p:grpSp>
        <p:nvGrpSpPr>
          <p:cNvPr id="273" name="Group 272" descr="Degree of change gauge showing a low degree of change">
            <a:extLst>
              <a:ext uri="{FF2B5EF4-FFF2-40B4-BE49-F238E27FC236}">
                <a16:creationId xmlns:a16="http://schemas.microsoft.com/office/drawing/2014/main" id="{7B4451EB-9ED2-95FB-47FF-CDD682077E7A}"/>
              </a:ext>
            </a:extLst>
          </p:cNvPr>
          <p:cNvGrpSpPr>
            <a:grpSpLocks noChangeAspect="1"/>
          </p:cNvGrpSpPr>
          <p:nvPr/>
        </p:nvGrpSpPr>
        <p:grpSpPr>
          <a:xfrm>
            <a:off x="8905197" y="4532675"/>
            <a:ext cx="2524986" cy="1395949"/>
            <a:chOff x="1680110" y="2401803"/>
            <a:chExt cx="2016636" cy="1114905"/>
          </a:xfrm>
        </p:grpSpPr>
        <p:sp>
          <p:nvSpPr>
            <p:cNvPr id="274" name="Freeform: Shape 273">
              <a:extLst>
                <a:ext uri="{FF2B5EF4-FFF2-40B4-BE49-F238E27FC236}">
                  <a16:creationId xmlns:a16="http://schemas.microsoft.com/office/drawing/2014/main" id="{F69FC3AB-445C-2192-E781-40FB2171D80F}"/>
                </a:ext>
              </a:extLst>
            </p:cNvPr>
            <p:cNvSpPr/>
            <p:nvPr/>
          </p:nvSpPr>
          <p:spPr>
            <a:xfrm>
              <a:off x="2204228" y="2639064"/>
              <a:ext cx="842223" cy="600172"/>
            </a:xfrm>
            <a:custGeom>
              <a:avLst/>
              <a:gdLst>
                <a:gd name="connsiteX0" fmla="*/ 1236900 w 2371027"/>
                <a:gd name="connsiteY0" fmla="*/ 0 h 1689608"/>
                <a:gd name="connsiteX1" fmla="*/ 2324513 w 2371027"/>
                <a:gd name="connsiteY1" fmla="*/ 647320 h 1689608"/>
                <a:gd name="connsiteX2" fmla="*/ 2371027 w 2371027"/>
                <a:gd name="connsiteY2" fmla="*/ 743878 h 1689608"/>
                <a:gd name="connsiteX3" fmla="*/ 1235179 w 2371027"/>
                <a:gd name="connsiteY3" fmla="*/ 1212877 h 1689608"/>
                <a:gd name="connsiteX4" fmla="*/ 1234859 w 2371027"/>
                <a:gd name="connsiteY4" fmla="*/ 1212108 h 1689608"/>
                <a:gd name="connsiteX5" fmla="*/ 86680 w 2371027"/>
                <a:gd name="connsiteY5" fmla="*/ 1689608 h 1689608"/>
                <a:gd name="connsiteX6" fmla="*/ 55609 w 2371027"/>
                <a:gd name="connsiteY6" fmla="*/ 1604717 h 1689608"/>
                <a:gd name="connsiteX7" fmla="*/ 0 w 2371027"/>
                <a:gd name="connsiteY7" fmla="*/ 1236900 h 1689608"/>
                <a:gd name="connsiteX8" fmla="*/ 1236900 w 2371027"/>
                <a:gd name="connsiteY8" fmla="*/ 0 h 168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1027" h="1689608">
                  <a:moveTo>
                    <a:pt x="1236900" y="0"/>
                  </a:moveTo>
                  <a:cubicBezTo>
                    <a:pt x="1706546" y="0"/>
                    <a:pt x="2115057" y="261747"/>
                    <a:pt x="2324513" y="647320"/>
                  </a:cubicBezTo>
                  <a:lnTo>
                    <a:pt x="2371027" y="743878"/>
                  </a:lnTo>
                  <a:lnTo>
                    <a:pt x="1235179" y="1212877"/>
                  </a:lnTo>
                  <a:lnTo>
                    <a:pt x="1234859" y="1212108"/>
                  </a:lnTo>
                  <a:lnTo>
                    <a:pt x="86680" y="1689608"/>
                  </a:lnTo>
                  <a:lnTo>
                    <a:pt x="55609" y="1604717"/>
                  </a:lnTo>
                  <a:cubicBezTo>
                    <a:pt x="19469" y="1488523"/>
                    <a:pt x="0" y="1364985"/>
                    <a:pt x="0" y="1236900"/>
                  </a:cubicBezTo>
                  <a:cubicBezTo>
                    <a:pt x="0" y="553779"/>
                    <a:pt x="553779" y="0"/>
                    <a:pt x="1236900" y="0"/>
                  </a:cubicBezTo>
                  <a:close/>
                </a:path>
              </a:pathLst>
            </a:custGeom>
            <a:solidFill>
              <a:srgbClr val="F96F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75" name="Freeform: Shape 274">
              <a:extLst>
                <a:ext uri="{FF2B5EF4-FFF2-40B4-BE49-F238E27FC236}">
                  <a16:creationId xmlns:a16="http://schemas.microsoft.com/office/drawing/2014/main" id="{E70CBA00-80F6-A9F7-FC3C-F04CB2CFB06E}"/>
                </a:ext>
              </a:extLst>
            </p:cNvPr>
            <p:cNvSpPr/>
            <p:nvPr/>
          </p:nvSpPr>
          <p:spPr>
            <a:xfrm rot="17566426">
              <a:off x="2092074" y="2713576"/>
              <a:ext cx="745679" cy="435623"/>
            </a:xfrm>
            <a:custGeom>
              <a:avLst/>
              <a:gdLst>
                <a:gd name="connsiteX0" fmla="*/ 2003130 w 2099240"/>
                <a:gd name="connsiteY0" fmla="*/ 758426 h 1226366"/>
                <a:gd name="connsiteX1" fmla="*/ 2094235 w 2099240"/>
                <a:gd name="connsiteY1" fmla="*/ 1119093 h 1226366"/>
                <a:gd name="connsiteX2" fmla="*/ 2099240 w 2099240"/>
                <a:gd name="connsiteY2" fmla="*/ 1226366 h 1226366"/>
                <a:gd name="connsiteX3" fmla="*/ 884112 w 2099240"/>
                <a:gd name="connsiteY3" fmla="*/ 1226366 h 1226366"/>
                <a:gd name="connsiteX4" fmla="*/ 884727 w 2099240"/>
                <a:gd name="connsiteY4" fmla="*/ 1225743 h 1226366"/>
                <a:gd name="connsiteX5" fmla="*/ 0 w 2099240"/>
                <a:gd name="connsiteY5" fmla="*/ 351913 h 1226366"/>
                <a:gd name="connsiteX6" fmla="*/ 66246 w 2099240"/>
                <a:gd name="connsiteY6" fmla="*/ 290403 h 1226366"/>
                <a:gd name="connsiteX7" fmla="*/ 383862 w 2099240"/>
                <a:gd name="connsiteY7" fmla="*/ 96750 h 1226366"/>
                <a:gd name="connsiteX8" fmla="*/ 2003130 w 2099240"/>
                <a:gd name="connsiteY8" fmla="*/ 758426 h 12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9240" h="1226366">
                  <a:moveTo>
                    <a:pt x="2003130" y="758426"/>
                  </a:moveTo>
                  <a:cubicBezTo>
                    <a:pt x="2052711" y="876526"/>
                    <a:pt x="2082580" y="997969"/>
                    <a:pt x="2094235" y="1119093"/>
                  </a:cubicBezTo>
                  <a:lnTo>
                    <a:pt x="2099240" y="1226366"/>
                  </a:lnTo>
                  <a:lnTo>
                    <a:pt x="884112" y="1226366"/>
                  </a:lnTo>
                  <a:lnTo>
                    <a:pt x="884727" y="1225743"/>
                  </a:lnTo>
                  <a:lnTo>
                    <a:pt x="0" y="351913"/>
                  </a:lnTo>
                  <a:lnTo>
                    <a:pt x="66246" y="290403"/>
                  </a:lnTo>
                  <a:cubicBezTo>
                    <a:pt x="159392" y="212103"/>
                    <a:pt x="265762" y="146331"/>
                    <a:pt x="383862" y="96750"/>
                  </a:cubicBezTo>
                  <a:cubicBezTo>
                    <a:pt x="1013727" y="-167682"/>
                    <a:pt x="1738698" y="128561"/>
                    <a:pt x="2003130" y="758426"/>
                  </a:cubicBezTo>
                  <a:close/>
                </a:path>
              </a:pathLst>
            </a:custGeom>
            <a:solidFill>
              <a:srgbClr val="FBB903"/>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76" name="Freeform: Shape 275">
              <a:extLst>
                <a:ext uri="{FF2B5EF4-FFF2-40B4-BE49-F238E27FC236}">
                  <a16:creationId xmlns:a16="http://schemas.microsoft.com/office/drawing/2014/main" id="{49195595-FBEB-76C8-4078-C0B09B552011}"/>
                </a:ext>
              </a:extLst>
            </p:cNvPr>
            <p:cNvSpPr/>
            <p:nvPr/>
          </p:nvSpPr>
          <p:spPr>
            <a:xfrm>
              <a:off x="2204228" y="2671885"/>
              <a:ext cx="440038" cy="567351"/>
            </a:xfrm>
            <a:custGeom>
              <a:avLst/>
              <a:gdLst>
                <a:gd name="connsiteX0" fmla="*/ 768568 w 1238795"/>
                <a:gd name="connsiteY0" fmla="*/ 0 h 1597210"/>
                <a:gd name="connsiteX1" fmla="*/ 1238795 w 1238795"/>
                <a:gd name="connsiteY1" fmla="*/ 1120063 h 1597210"/>
                <a:gd name="connsiteX2" fmla="*/ 1236900 w 1238795"/>
                <a:gd name="connsiteY2" fmla="*/ 1124618 h 1597210"/>
                <a:gd name="connsiteX3" fmla="*/ 1234859 w 1238795"/>
                <a:gd name="connsiteY3" fmla="*/ 1119710 h 1597210"/>
                <a:gd name="connsiteX4" fmla="*/ 86680 w 1238795"/>
                <a:gd name="connsiteY4" fmla="*/ 1597210 h 1597210"/>
                <a:gd name="connsiteX5" fmla="*/ 55609 w 1238795"/>
                <a:gd name="connsiteY5" fmla="*/ 1512319 h 1597210"/>
                <a:gd name="connsiteX6" fmla="*/ 0 w 1238795"/>
                <a:gd name="connsiteY6" fmla="*/ 1144502 h 1597210"/>
                <a:gd name="connsiteX7" fmla="*/ 755443 w 1238795"/>
                <a:gd name="connsiteY7" fmla="*/ 4804 h 1597210"/>
                <a:gd name="connsiteX8" fmla="*/ 768568 w 1238795"/>
                <a:gd name="connsiteY8" fmla="*/ 0 h 159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795" h="1597210">
                  <a:moveTo>
                    <a:pt x="768568" y="0"/>
                  </a:moveTo>
                  <a:lnTo>
                    <a:pt x="1238795" y="1120063"/>
                  </a:lnTo>
                  <a:lnTo>
                    <a:pt x="1236900" y="1124618"/>
                  </a:lnTo>
                  <a:lnTo>
                    <a:pt x="1234859" y="1119710"/>
                  </a:lnTo>
                  <a:lnTo>
                    <a:pt x="86680" y="1597210"/>
                  </a:lnTo>
                  <a:lnTo>
                    <a:pt x="55609" y="1512319"/>
                  </a:lnTo>
                  <a:cubicBezTo>
                    <a:pt x="19469" y="1396125"/>
                    <a:pt x="0" y="1272587"/>
                    <a:pt x="0" y="1144502"/>
                  </a:cubicBezTo>
                  <a:cubicBezTo>
                    <a:pt x="0" y="632161"/>
                    <a:pt x="311501" y="192576"/>
                    <a:pt x="755443" y="4804"/>
                  </a:cubicBezTo>
                  <a:lnTo>
                    <a:pt x="768568" y="0"/>
                  </a:lnTo>
                  <a:close/>
                </a:path>
              </a:pathLst>
            </a:custGeom>
            <a:solidFill>
              <a:srgbClr val="C2D40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77" name="Freeform: Shape 276">
              <a:extLst>
                <a:ext uri="{FF2B5EF4-FFF2-40B4-BE49-F238E27FC236}">
                  <a16:creationId xmlns:a16="http://schemas.microsoft.com/office/drawing/2014/main" id="{B5E98B9C-0E3C-8814-067A-2C4A83393784}"/>
                </a:ext>
              </a:extLst>
            </p:cNvPr>
            <p:cNvSpPr/>
            <p:nvPr/>
          </p:nvSpPr>
          <p:spPr>
            <a:xfrm>
              <a:off x="2642981" y="2903300"/>
              <a:ext cx="439976" cy="335783"/>
            </a:xfrm>
            <a:custGeom>
              <a:avLst/>
              <a:gdLst>
                <a:gd name="connsiteX0" fmla="*/ 1135848 w 1238621"/>
                <a:gd name="connsiteY0" fmla="*/ 0 h 945299"/>
                <a:gd name="connsiteX1" fmla="*/ 1141419 w 1238621"/>
                <a:gd name="connsiteY1" fmla="*/ 11565 h 945299"/>
                <a:gd name="connsiteX2" fmla="*/ 1238621 w 1238621"/>
                <a:gd name="connsiteY2" fmla="*/ 493022 h 945299"/>
                <a:gd name="connsiteX3" fmla="*/ 1191699 w 1238621"/>
                <a:gd name="connsiteY3" fmla="*/ 831639 h 945299"/>
                <a:gd name="connsiteX4" fmla="*/ 1150906 w 1238621"/>
                <a:gd name="connsiteY4" fmla="*/ 945299 h 945299"/>
                <a:gd name="connsiteX5" fmla="*/ 3763 w 1238621"/>
                <a:gd name="connsiteY5" fmla="*/ 468229 h 945299"/>
                <a:gd name="connsiteX6" fmla="*/ 1721 w 1238621"/>
                <a:gd name="connsiteY6" fmla="*/ 473138 h 945299"/>
                <a:gd name="connsiteX7" fmla="*/ 0 w 1238621"/>
                <a:gd name="connsiteY7" fmla="*/ 468999 h 945299"/>
                <a:gd name="connsiteX8" fmla="*/ 1135848 w 1238621"/>
                <a:gd name="connsiteY8" fmla="*/ 0 h 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621" h="945299">
                  <a:moveTo>
                    <a:pt x="1135848" y="0"/>
                  </a:moveTo>
                  <a:lnTo>
                    <a:pt x="1141419" y="11565"/>
                  </a:lnTo>
                  <a:cubicBezTo>
                    <a:pt x="1204010" y="159546"/>
                    <a:pt x="1238621" y="322242"/>
                    <a:pt x="1238621" y="493022"/>
                  </a:cubicBezTo>
                  <a:cubicBezTo>
                    <a:pt x="1238621" y="610434"/>
                    <a:pt x="1222262" y="724024"/>
                    <a:pt x="1191699" y="831639"/>
                  </a:cubicBezTo>
                  <a:lnTo>
                    <a:pt x="1150906" y="945299"/>
                  </a:lnTo>
                  <a:lnTo>
                    <a:pt x="3763" y="468229"/>
                  </a:lnTo>
                  <a:lnTo>
                    <a:pt x="1721" y="473138"/>
                  </a:lnTo>
                  <a:lnTo>
                    <a:pt x="0" y="468999"/>
                  </a:lnTo>
                  <a:lnTo>
                    <a:pt x="1135848" y="0"/>
                  </a:lnTo>
                  <a:close/>
                </a:path>
              </a:pathLst>
            </a:custGeom>
            <a:solidFill>
              <a:srgbClr val="E4211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78" name="Freeform: Shape 277">
              <a:extLst>
                <a:ext uri="{FF2B5EF4-FFF2-40B4-BE49-F238E27FC236}">
                  <a16:creationId xmlns:a16="http://schemas.microsoft.com/office/drawing/2014/main" id="{DC154CD4-39E1-B79D-CB38-5A0C35FC4E71}"/>
                </a:ext>
              </a:extLst>
            </p:cNvPr>
            <p:cNvSpPr/>
            <p:nvPr/>
          </p:nvSpPr>
          <p:spPr>
            <a:xfrm>
              <a:off x="2204228" y="2903962"/>
              <a:ext cx="438018" cy="335274"/>
            </a:xfrm>
            <a:custGeom>
              <a:avLst/>
              <a:gdLst>
                <a:gd name="connsiteX0" fmla="*/ 101875 w 1233109"/>
                <a:gd name="connsiteY0" fmla="*/ 0 h 943865"/>
                <a:gd name="connsiteX1" fmla="*/ 1233109 w 1233109"/>
                <a:gd name="connsiteY1" fmla="*/ 467093 h 943865"/>
                <a:gd name="connsiteX2" fmla="*/ 86680 w 1233109"/>
                <a:gd name="connsiteY2" fmla="*/ 943865 h 943865"/>
                <a:gd name="connsiteX3" fmla="*/ 55609 w 1233109"/>
                <a:gd name="connsiteY3" fmla="*/ 858974 h 943865"/>
                <a:gd name="connsiteX4" fmla="*/ 0 w 1233109"/>
                <a:gd name="connsiteY4" fmla="*/ 491157 h 943865"/>
                <a:gd name="connsiteX5" fmla="*/ 97202 w 1233109"/>
                <a:gd name="connsiteY5" fmla="*/ 9700 h 943865"/>
                <a:gd name="connsiteX6" fmla="*/ 101875 w 1233109"/>
                <a:gd name="connsiteY6" fmla="*/ 0 h 94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3109" h="943865">
                  <a:moveTo>
                    <a:pt x="101875" y="0"/>
                  </a:moveTo>
                  <a:lnTo>
                    <a:pt x="1233109" y="467093"/>
                  </a:lnTo>
                  <a:lnTo>
                    <a:pt x="86680" y="943865"/>
                  </a:lnTo>
                  <a:lnTo>
                    <a:pt x="55609" y="858974"/>
                  </a:lnTo>
                  <a:cubicBezTo>
                    <a:pt x="19469" y="742780"/>
                    <a:pt x="0" y="619242"/>
                    <a:pt x="0" y="491157"/>
                  </a:cubicBezTo>
                  <a:cubicBezTo>
                    <a:pt x="0" y="320377"/>
                    <a:pt x="34611" y="157681"/>
                    <a:pt x="97202" y="9700"/>
                  </a:cubicBezTo>
                  <a:lnTo>
                    <a:pt x="101875" y="0"/>
                  </a:lnTo>
                  <a:close/>
                </a:path>
              </a:pathLst>
            </a:custGeom>
            <a:solidFill>
              <a:srgbClr val="00B05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B050"/>
                </a:solidFill>
                <a:effectLst/>
                <a:uLnTx/>
                <a:uFillTx/>
                <a:latin typeface="Google Sans"/>
                <a:ea typeface="+mn-ea"/>
                <a:cs typeface="+mn-cs"/>
              </a:endParaRPr>
            </a:p>
          </p:txBody>
        </p:sp>
        <p:sp>
          <p:nvSpPr>
            <p:cNvPr id="279" name="Freeform: Shape 278">
              <a:extLst>
                <a:ext uri="{FF2B5EF4-FFF2-40B4-BE49-F238E27FC236}">
                  <a16:creationId xmlns:a16="http://schemas.microsoft.com/office/drawing/2014/main" id="{12C4391F-9B8D-7E09-613B-DD6B7255BAB0}"/>
                </a:ext>
              </a:extLst>
            </p:cNvPr>
            <p:cNvSpPr/>
            <p:nvPr/>
          </p:nvSpPr>
          <p:spPr>
            <a:xfrm>
              <a:off x="2233032" y="2669217"/>
              <a:ext cx="821501" cy="560570"/>
            </a:xfrm>
            <a:custGeom>
              <a:avLst/>
              <a:gdLst>
                <a:gd name="connsiteX0" fmla="*/ 1156346 w 2312692"/>
                <a:gd name="connsiteY0" fmla="*/ 0 h 1578121"/>
                <a:gd name="connsiteX1" fmla="*/ 2312692 w 2312692"/>
                <a:gd name="connsiteY1" fmla="*/ 1156346 h 1578121"/>
                <a:gd name="connsiteX2" fmla="*/ 2260705 w 2312692"/>
                <a:gd name="connsiteY2" fmla="*/ 1500208 h 1578121"/>
                <a:gd name="connsiteX3" fmla="*/ 2232189 w 2312692"/>
                <a:gd name="connsiteY3" fmla="*/ 1578121 h 1578121"/>
                <a:gd name="connsiteX4" fmla="*/ 2150296 w 2312692"/>
                <a:gd name="connsiteY4" fmla="*/ 1544064 h 1578121"/>
                <a:gd name="connsiteX5" fmla="*/ 2176000 w 2312692"/>
                <a:gd name="connsiteY5" fmla="*/ 1473834 h 1578121"/>
                <a:gd name="connsiteX6" fmla="*/ 2224000 w 2312692"/>
                <a:gd name="connsiteY6" fmla="*/ 1156346 h 1578121"/>
                <a:gd name="connsiteX7" fmla="*/ 1156346 w 2312692"/>
                <a:gd name="connsiteY7" fmla="*/ 88692 h 1578121"/>
                <a:gd name="connsiteX8" fmla="*/ 88692 w 2312692"/>
                <a:gd name="connsiteY8" fmla="*/ 1156346 h 1578121"/>
                <a:gd name="connsiteX9" fmla="*/ 136692 w 2312692"/>
                <a:gd name="connsiteY9" fmla="*/ 1473834 h 1578121"/>
                <a:gd name="connsiteX10" fmla="*/ 162397 w 2312692"/>
                <a:gd name="connsiteY10" fmla="*/ 1544064 h 1578121"/>
                <a:gd name="connsiteX11" fmla="*/ 80503 w 2312692"/>
                <a:gd name="connsiteY11" fmla="*/ 1578121 h 1578121"/>
                <a:gd name="connsiteX12" fmla="*/ 51987 w 2312692"/>
                <a:gd name="connsiteY12" fmla="*/ 1500208 h 1578121"/>
                <a:gd name="connsiteX13" fmla="*/ 0 w 2312692"/>
                <a:gd name="connsiteY13" fmla="*/ 1156346 h 1578121"/>
                <a:gd name="connsiteX14" fmla="*/ 1156346 w 2312692"/>
                <a:gd name="connsiteY14" fmla="*/ 0 h 157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12692" h="1578121">
                  <a:moveTo>
                    <a:pt x="1156346" y="0"/>
                  </a:moveTo>
                  <a:cubicBezTo>
                    <a:pt x="1794978" y="0"/>
                    <a:pt x="2312692" y="517714"/>
                    <a:pt x="2312692" y="1156346"/>
                  </a:cubicBezTo>
                  <a:cubicBezTo>
                    <a:pt x="2312692" y="1276090"/>
                    <a:pt x="2294491" y="1391582"/>
                    <a:pt x="2260705" y="1500208"/>
                  </a:cubicBezTo>
                  <a:lnTo>
                    <a:pt x="2232189" y="1578121"/>
                  </a:lnTo>
                  <a:lnTo>
                    <a:pt x="2150296" y="1544064"/>
                  </a:lnTo>
                  <a:lnTo>
                    <a:pt x="2176000" y="1473834"/>
                  </a:lnTo>
                  <a:cubicBezTo>
                    <a:pt x="2207195" y="1373540"/>
                    <a:pt x="2224000" y="1266905"/>
                    <a:pt x="2224000" y="1156346"/>
                  </a:cubicBezTo>
                  <a:cubicBezTo>
                    <a:pt x="2224000" y="566697"/>
                    <a:pt x="1745995" y="88692"/>
                    <a:pt x="1156346" y="88692"/>
                  </a:cubicBezTo>
                  <a:cubicBezTo>
                    <a:pt x="566697" y="88692"/>
                    <a:pt x="88692" y="566697"/>
                    <a:pt x="88692" y="1156346"/>
                  </a:cubicBezTo>
                  <a:cubicBezTo>
                    <a:pt x="88692" y="1266905"/>
                    <a:pt x="105497" y="1373540"/>
                    <a:pt x="136692" y="1473834"/>
                  </a:cubicBezTo>
                  <a:lnTo>
                    <a:pt x="162397" y="1544064"/>
                  </a:lnTo>
                  <a:lnTo>
                    <a:pt x="80503" y="1578121"/>
                  </a:lnTo>
                  <a:lnTo>
                    <a:pt x="51987" y="1500208"/>
                  </a:lnTo>
                  <a:cubicBezTo>
                    <a:pt x="18201" y="1391582"/>
                    <a:pt x="0" y="1276090"/>
                    <a:pt x="0" y="1156346"/>
                  </a:cubicBezTo>
                  <a:cubicBezTo>
                    <a:pt x="0" y="517714"/>
                    <a:pt x="517714" y="0"/>
                    <a:pt x="1156346" y="0"/>
                  </a:cubicBezTo>
                  <a:close/>
                </a:path>
              </a:pathLst>
            </a:custGeom>
            <a:solidFill>
              <a:srgbClr val="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80" name="Isosceles Triangle 279">
              <a:extLst>
                <a:ext uri="{FF2B5EF4-FFF2-40B4-BE49-F238E27FC236}">
                  <a16:creationId xmlns:a16="http://schemas.microsoft.com/office/drawing/2014/main" id="{4BCC40FB-8B3C-4A94-6A07-0A14643ACCC4}"/>
                </a:ext>
              </a:extLst>
            </p:cNvPr>
            <p:cNvSpPr/>
            <p:nvPr/>
          </p:nvSpPr>
          <p:spPr>
            <a:xfrm rot="16200000" flipH="1">
              <a:off x="2414646" y="2914104"/>
              <a:ext cx="75282" cy="306481"/>
            </a:xfrm>
            <a:prstGeom prst="triangl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nvGrpSpPr>
            <p:cNvPr id="281" name="Group 280">
              <a:extLst>
                <a:ext uri="{FF2B5EF4-FFF2-40B4-BE49-F238E27FC236}">
                  <a16:creationId xmlns:a16="http://schemas.microsoft.com/office/drawing/2014/main" id="{6EAC298B-6158-6334-8B1D-575BC6A5E185}"/>
                </a:ext>
              </a:extLst>
            </p:cNvPr>
            <p:cNvGrpSpPr/>
            <p:nvPr/>
          </p:nvGrpSpPr>
          <p:grpSpPr>
            <a:xfrm>
              <a:off x="2589674" y="3011221"/>
              <a:ext cx="107847" cy="107847"/>
              <a:chOff x="6036469" y="4605718"/>
              <a:chExt cx="303610" cy="303610"/>
            </a:xfrm>
          </p:grpSpPr>
          <p:sp>
            <p:nvSpPr>
              <p:cNvPr id="286" name="Oval 285">
                <a:extLst>
                  <a:ext uri="{FF2B5EF4-FFF2-40B4-BE49-F238E27FC236}">
                    <a16:creationId xmlns:a16="http://schemas.microsoft.com/office/drawing/2014/main" id="{D8461573-9821-74B3-7EEF-2C1AE9A042FD}"/>
                  </a:ext>
                </a:extLst>
              </p:cNvPr>
              <p:cNvSpPr/>
              <p:nvPr/>
            </p:nvSpPr>
            <p:spPr>
              <a:xfrm>
                <a:off x="6036469" y="4605718"/>
                <a:ext cx="303610" cy="303610"/>
              </a:xfrm>
              <a:prstGeom prst="ellipse">
                <a:avLst/>
              </a:prstGeom>
              <a:solidFill>
                <a:srgbClr val="1D558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sp>
            <p:nvSpPr>
              <p:cNvPr id="287" name="Oval 286">
                <a:extLst>
                  <a:ext uri="{FF2B5EF4-FFF2-40B4-BE49-F238E27FC236}">
                    <a16:creationId xmlns:a16="http://schemas.microsoft.com/office/drawing/2014/main" id="{8925C490-E56C-E371-12D6-60A955FF0F13}"/>
                  </a:ext>
                </a:extLst>
              </p:cNvPr>
              <p:cNvSpPr/>
              <p:nvPr/>
            </p:nvSpPr>
            <p:spPr>
              <a:xfrm>
                <a:off x="6120410" y="4689656"/>
                <a:ext cx="135732" cy="135732"/>
              </a:xfrm>
              <a:prstGeom prst="ellipse">
                <a:avLst/>
              </a:prstGeom>
              <a:solidFill>
                <a:srgbClr val="142E5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FFFFFF"/>
                  </a:solidFill>
                  <a:effectLst/>
                  <a:uLnTx/>
                  <a:uFillTx/>
                  <a:latin typeface="Google Sans"/>
                  <a:ea typeface="+mn-ea"/>
                  <a:cs typeface="+mn-cs"/>
                </a:endParaRPr>
              </a:p>
            </p:txBody>
          </p:sp>
        </p:grpSp>
        <p:sp>
          <p:nvSpPr>
            <p:cNvPr id="282" name="Rectangle 281">
              <a:extLst>
                <a:ext uri="{FF2B5EF4-FFF2-40B4-BE49-F238E27FC236}">
                  <a16:creationId xmlns:a16="http://schemas.microsoft.com/office/drawing/2014/main" id="{5D4C6230-7F94-E217-A397-4071EA91A3D0}"/>
                </a:ext>
              </a:extLst>
            </p:cNvPr>
            <p:cNvSpPr/>
            <p:nvPr/>
          </p:nvSpPr>
          <p:spPr>
            <a:xfrm>
              <a:off x="1680110" y="2969479"/>
              <a:ext cx="548640" cy="219092"/>
            </a:xfrm>
            <a:prstGeom prst="rect">
              <a:avLst/>
            </a:prstGeom>
            <a:noFill/>
            <a:ln w="12700" cap="flat" cmpd="sng" algn="ctr">
              <a:noFill/>
              <a:prstDash val="solid"/>
              <a:miter lim="800000"/>
            </a:ln>
            <a:effectLst/>
          </p:spPr>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B050"/>
                  </a:solidFill>
                  <a:effectLst/>
                  <a:uLnTx/>
                  <a:uFillTx/>
                  <a:latin typeface="Helvetica Neue" panose="02000503000000020004"/>
                </a:rPr>
                <a:t>LOW</a:t>
              </a:r>
            </a:p>
          </p:txBody>
        </p:sp>
        <p:sp>
          <p:nvSpPr>
            <p:cNvPr id="283" name="Rectangle 282">
              <a:extLst>
                <a:ext uri="{FF2B5EF4-FFF2-40B4-BE49-F238E27FC236}">
                  <a16:creationId xmlns:a16="http://schemas.microsoft.com/office/drawing/2014/main" id="{1E3F7FCE-44B3-69CC-B6E7-3861D98094C5}"/>
                </a:ext>
              </a:extLst>
            </p:cNvPr>
            <p:cNvSpPr/>
            <p:nvPr/>
          </p:nvSpPr>
          <p:spPr>
            <a:xfrm>
              <a:off x="3072813" y="2969479"/>
              <a:ext cx="623933" cy="219092"/>
            </a:xfrm>
            <a:prstGeom prst="rect">
              <a:avLst/>
            </a:prstGeom>
            <a:no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HIGH</a:t>
              </a:r>
            </a:p>
          </p:txBody>
        </p:sp>
        <p:sp>
          <p:nvSpPr>
            <p:cNvPr id="284" name="Rectangle 283">
              <a:extLst>
                <a:ext uri="{FF2B5EF4-FFF2-40B4-BE49-F238E27FC236}">
                  <a16:creationId xmlns:a16="http://schemas.microsoft.com/office/drawing/2014/main" id="{9905D0E9-9993-EDEE-D6A5-01A2E784F47D}"/>
                </a:ext>
              </a:extLst>
            </p:cNvPr>
            <p:cNvSpPr/>
            <p:nvPr/>
          </p:nvSpPr>
          <p:spPr>
            <a:xfrm>
              <a:off x="2105636" y="2401803"/>
              <a:ext cx="1071014" cy="21909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5F5F5F"/>
                  </a:solidFill>
                  <a:effectLst/>
                  <a:uLnTx/>
                  <a:uFillTx/>
                  <a:latin typeface="Helvetica Neue" panose="02000503000000020004"/>
                </a:rPr>
                <a:t>MODERATE</a:t>
              </a:r>
            </a:p>
          </p:txBody>
        </p:sp>
        <p:sp>
          <p:nvSpPr>
            <p:cNvPr id="285" name="Rectangle 284">
              <a:extLst>
                <a:ext uri="{FF2B5EF4-FFF2-40B4-BE49-F238E27FC236}">
                  <a16:creationId xmlns:a16="http://schemas.microsoft.com/office/drawing/2014/main" id="{1BCA87F0-E630-079D-B6A7-7F96ED11E54A}"/>
                </a:ext>
              </a:extLst>
            </p:cNvPr>
            <p:cNvSpPr/>
            <p:nvPr/>
          </p:nvSpPr>
          <p:spPr>
            <a:xfrm>
              <a:off x="1791171" y="3274866"/>
              <a:ext cx="1702822" cy="241842"/>
            </a:xfrm>
            <a:prstGeom prst="rect">
              <a:avLst/>
            </a:prstGeom>
            <a:noFill/>
            <a:ln w="12700" cap="flat" cmpd="sng" algn="ctr">
              <a:noFill/>
              <a:prstDash val="solid"/>
              <a:miter lim="800000"/>
            </a:ln>
            <a:effectLst/>
          </p:spPr>
          <p:txBody>
            <a:bodyPr rtlCol="0" anchor="ct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Helvetica Neue" panose="02000503000000020004"/>
                </a:rPr>
                <a:t>Degree of Change</a:t>
              </a:r>
            </a:p>
          </p:txBody>
        </p:sp>
      </p:grpSp>
      <p:cxnSp>
        <p:nvCxnSpPr>
          <p:cNvPr id="200" name="Straight Connector 199">
            <a:extLst>
              <a:ext uri="{FF2B5EF4-FFF2-40B4-BE49-F238E27FC236}">
                <a16:creationId xmlns:a16="http://schemas.microsoft.com/office/drawing/2014/main" id="{A151AAE0-432F-3F5E-44FC-93B39B8CFA67}"/>
              </a:ext>
              <a:ext uri="{C183D7F6-B498-43B3-948B-1728B52AA6E4}">
                <adec:decorative xmlns:adec="http://schemas.microsoft.com/office/drawing/2017/decorative" val="1"/>
              </a:ext>
            </a:extLst>
          </p:cNvPr>
          <p:cNvCxnSpPr/>
          <p:nvPr/>
        </p:nvCxnSpPr>
        <p:spPr>
          <a:xfrm>
            <a:off x="5816600" y="2496460"/>
            <a:ext cx="0" cy="356616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88F0C90C-3C43-622E-6FF1-589324F4EE68}"/>
              </a:ext>
              <a:ext uri="{C183D7F6-B498-43B3-948B-1728B52AA6E4}">
                <adec:decorative xmlns:adec="http://schemas.microsoft.com/office/drawing/2017/decorative" val="1"/>
              </a:ext>
            </a:extLst>
          </p:cNvPr>
          <p:cNvCxnSpPr>
            <a:cxnSpLocks/>
          </p:cNvCxnSpPr>
          <p:nvPr/>
        </p:nvCxnSpPr>
        <p:spPr>
          <a:xfrm flipH="1">
            <a:off x="507412" y="4272644"/>
            <a:ext cx="1088136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8A77544-6FAB-CF17-8457-A3C715E3F2B0}"/>
              </a:ext>
            </a:extLst>
          </p:cNvPr>
          <p:cNvSpPr txBox="1"/>
          <p:nvPr/>
        </p:nvSpPr>
        <p:spPr>
          <a:xfrm>
            <a:off x="507411" y="6323317"/>
            <a:ext cx="8536839" cy="369332"/>
          </a:xfrm>
          <a:prstGeom prst="rect">
            <a:avLst/>
          </a:prstGeom>
          <a:noFill/>
        </p:spPr>
        <p:txBody>
          <a:bodyPr wrap="square">
            <a:spAutoFit/>
          </a:bodyPr>
          <a:lstStyle/>
          <a:p>
            <a:r>
              <a:rPr lang="en-US" dirty="0">
                <a:latin typeface="Helvetica Neue" panose="02000503000000020004"/>
              </a:rPr>
              <a:t>Visit the </a:t>
            </a:r>
            <a:r>
              <a:rPr lang="en-US" dirty="0">
                <a:solidFill>
                  <a:schemeClr val="tx1">
                    <a:lumMod val="75000"/>
                    <a:lumOff val="25000"/>
                  </a:schemeClr>
                </a:solidFill>
                <a:latin typeface="Helvetica Neue" panose="02000503000000020004"/>
                <a:hlinkClick r:id="rId2">
                  <a:extLst>
                    <a:ext uri="{A12FA001-AC4F-418D-AE19-62706E023703}">
                      <ahyp:hlinkClr xmlns:ahyp="http://schemas.microsoft.com/office/drawing/2018/hyperlinkcolor" val="tx"/>
                    </a:ext>
                  </a:extLst>
                </a:hlinkClick>
              </a:rPr>
              <a:t>What’s Changing Guide </a:t>
            </a:r>
            <a:r>
              <a:rPr lang="en-US" dirty="0">
                <a:latin typeface="Helvetica Neue" panose="02000503000000020004"/>
              </a:rPr>
              <a:t>for details on all changes by category.</a:t>
            </a:r>
            <a:endParaRPr lang="en-US" dirty="0"/>
          </a:p>
        </p:txBody>
      </p:sp>
      <p:sp>
        <p:nvSpPr>
          <p:cNvPr id="4" name="TextBox 3">
            <a:extLst>
              <a:ext uri="{FF2B5EF4-FFF2-40B4-BE49-F238E27FC236}">
                <a16:creationId xmlns:a16="http://schemas.microsoft.com/office/drawing/2014/main" id="{3A225111-E1D9-1621-2983-C193A4BD0011}"/>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#8</a:t>
            </a:r>
          </a:p>
        </p:txBody>
      </p:sp>
    </p:spTree>
    <p:extLst>
      <p:ext uri="{BB962C8B-B14F-4D97-AF65-F5344CB8AC3E}">
        <p14:creationId xmlns:p14="http://schemas.microsoft.com/office/powerpoint/2010/main" val="380903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10F599-C77C-FD26-CBD2-12D2C7B02AC3}"/>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WILL SUPPORT BE AVAILABLE TO END USERS TO PREPARE THEM FOR THE CHANGE?</a:t>
            </a:r>
            <a:endParaRPr kumimoji="0" lang="en-US" sz="28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406995" y="1278289"/>
            <a:ext cx="11381053" cy="64633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Yes, support is available throughout this transition to make the process as smooth as possible. There are three main ways we are helping end users navigate this change:</a:t>
            </a:r>
          </a:p>
        </p:txBody>
      </p:sp>
      <p:grpSp>
        <p:nvGrpSpPr>
          <p:cNvPr id="42" name="Group 41">
            <a:extLst>
              <a:ext uri="{FF2B5EF4-FFF2-40B4-BE49-F238E27FC236}">
                <a16:creationId xmlns:a16="http://schemas.microsoft.com/office/drawing/2014/main" id="{367D6BDB-5FFD-84EB-4CF5-AF304C49DF10}"/>
              </a:ext>
              <a:ext uri="{C183D7F6-B498-43B3-948B-1728B52AA6E4}">
                <adec:decorative xmlns:adec="http://schemas.microsoft.com/office/drawing/2017/decorative" val="1"/>
              </a:ext>
            </a:extLst>
          </p:cNvPr>
          <p:cNvGrpSpPr>
            <a:grpSpLocks noChangeAspect="1"/>
          </p:cNvGrpSpPr>
          <p:nvPr/>
        </p:nvGrpSpPr>
        <p:grpSpPr>
          <a:xfrm>
            <a:off x="1545328" y="2201867"/>
            <a:ext cx="1371599" cy="1371600"/>
            <a:chOff x="1362448" y="1902995"/>
            <a:chExt cx="1463039" cy="1463040"/>
          </a:xfrm>
        </p:grpSpPr>
        <p:sp>
          <p:nvSpPr>
            <p:cNvPr id="8" name="Oval 82">
              <a:extLst>
                <a:ext uri="{FF2B5EF4-FFF2-40B4-BE49-F238E27FC236}">
                  <a16:creationId xmlns:a16="http://schemas.microsoft.com/office/drawing/2014/main" id="{C5D3CA88-7658-69BA-9E70-9FDA19C09139}"/>
                </a:ext>
              </a:extLst>
            </p:cNvPr>
            <p:cNvSpPr>
              <a:spLocks noChangeArrowheads="1"/>
            </p:cNvSpPr>
            <p:nvPr/>
          </p:nvSpPr>
          <p:spPr bwMode="auto">
            <a:xfrm>
              <a:off x="1362448" y="1902995"/>
              <a:ext cx="1463039" cy="1463040"/>
            </a:xfrm>
            <a:prstGeom prst="ellipse">
              <a:avLst/>
            </a:prstGeom>
            <a:solidFill>
              <a:schemeClr val="tx2"/>
            </a:solidFill>
            <a:ln w="180975">
              <a:solidFill>
                <a:schemeClr val="tx2">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latin typeface="Helvetica Neue" panose="02000503000000020004"/>
              </a:endParaRPr>
            </a:p>
          </p:txBody>
        </p:sp>
        <p:pic>
          <p:nvPicPr>
            <p:cNvPr id="35" name="Graphic 34" descr="Open envelope outline">
              <a:extLst>
                <a:ext uri="{FF2B5EF4-FFF2-40B4-BE49-F238E27FC236}">
                  <a16:creationId xmlns:a16="http://schemas.microsoft.com/office/drawing/2014/main" id="{2FE37459-59DE-185D-58C0-512FFB3897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6767" y="2177315"/>
              <a:ext cx="914400" cy="914400"/>
            </a:xfrm>
            <a:prstGeom prst="rect">
              <a:avLst/>
            </a:prstGeom>
          </p:spPr>
        </p:pic>
      </p:grpSp>
      <p:sp>
        <p:nvSpPr>
          <p:cNvPr id="6" name="TextBox 5">
            <a:extLst>
              <a:ext uri="{FF2B5EF4-FFF2-40B4-BE49-F238E27FC236}">
                <a16:creationId xmlns:a16="http://schemas.microsoft.com/office/drawing/2014/main" id="{C5C8DB12-6299-0777-2421-2805A99602EF}"/>
              </a:ext>
            </a:extLst>
          </p:cNvPr>
          <p:cNvSpPr txBox="1"/>
          <p:nvPr/>
        </p:nvSpPr>
        <p:spPr>
          <a:xfrm>
            <a:off x="1012228" y="3759195"/>
            <a:ext cx="2437799" cy="375483"/>
          </a:xfrm>
          <a:prstGeom prst="rect">
            <a:avLst/>
          </a:prstGeom>
          <a:noFill/>
        </p:spPr>
        <p:txBody>
          <a:bodyPr wrap="square" lIns="97534" tIns="48766" rIns="97534" bIns="48766" rtlCol="0">
            <a:spAutoFit/>
          </a:bodyPr>
          <a:lstStyle/>
          <a:p>
            <a:pPr algn="ctr" defTabSz="975299"/>
            <a:r>
              <a:rPr lang="en-US" b="1" dirty="0">
                <a:latin typeface="Helvetica Neue" panose="02000503000000020004"/>
                <a:ea typeface="Lato Regular" panose="020F0502020204030203" pitchFamily="34" charset="0"/>
                <a:cs typeface="Arial" panose="020B0604020202020204" pitchFamily="34" charset="0"/>
              </a:rPr>
              <a:t>COMMUNICATIONS </a:t>
            </a:r>
            <a:endParaRPr lang="id-ID" b="1">
              <a:latin typeface="Helvetica Neue" panose="02000503000000020004"/>
              <a:ea typeface="Lato Regular" panose="020F0502020204030203" pitchFamily="34" charset="0"/>
              <a:cs typeface="Arial" panose="020B0604020202020204" pitchFamily="34" charset="0"/>
            </a:endParaRPr>
          </a:p>
        </p:txBody>
      </p:sp>
      <p:sp>
        <p:nvSpPr>
          <p:cNvPr id="28" name="TextBox 27">
            <a:extLst>
              <a:ext uri="{FF2B5EF4-FFF2-40B4-BE49-F238E27FC236}">
                <a16:creationId xmlns:a16="http://schemas.microsoft.com/office/drawing/2014/main" id="{93723B44-3BFE-C563-B7F9-81AEECCF2864}"/>
              </a:ext>
            </a:extLst>
          </p:cNvPr>
          <p:cNvSpPr txBox="1"/>
          <p:nvPr/>
        </p:nvSpPr>
        <p:spPr>
          <a:xfrm>
            <a:off x="493767" y="4203700"/>
            <a:ext cx="3474720" cy="1733284"/>
          </a:xfrm>
          <a:prstGeom prst="rect">
            <a:avLst/>
          </a:prstGeom>
          <a:noFill/>
        </p:spPr>
        <p:txBody>
          <a:bodyPr wrap="square" lIns="97534" tIns="48766" rIns="97534" bIns="48766" rtlCol="0">
            <a:noAutofit/>
          </a:bodyPr>
          <a:lstStyle/>
          <a:p>
            <a:pPr lvl="0" algn="ctr">
              <a:defRPr/>
            </a:pPr>
            <a:r>
              <a:rPr lang="en-US" sz="1600" b="0" cap="none" dirty="0">
                <a:latin typeface="Helvetica Neue" panose="02000503000000020004"/>
                <a:cs typeface="Arial" panose="020B0604020202020204" pitchFamily="34" charset="0"/>
              </a:rPr>
              <a:t>We share regular, iterative updates in O&amp;M calls, emailed bulletins, and on the </a:t>
            </a:r>
            <a:r>
              <a:rPr lang="en-US" sz="1600" b="0" cap="none" dirty="0">
                <a:solidFill>
                  <a:schemeClr val="tx1">
                    <a:lumMod val="75000"/>
                    <a:lumOff val="25000"/>
                  </a:schemeClr>
                </a:solidFill>
                <a:latin typeface="Helvetica Neue" panose="02000503000000020004"/>
                <a:cs typeface="Arial" panose="020B0604020202020204" pitchFamily="34" charset="0"/>
                <a:hlinkClick r:id="rId5">
                  <a:extLst>
                    <a:ext uri="{A12FA001-AC4F-418D-AE19-62706E023703}">
                      <ahyp:hlinkClr xmlns:ahyp="http://schemas.microsoft.com/office/drawing/2018/hyperlinkcolor" val="tx"/>
                    </a:ext>
                  </a:extLst>
                </a:hlinkClick>
              </a:rPr>
              <a:t>FIET Webpage </a:t>
            </a:r>
            <a:r>
              <a:rPr lang="en-US" sz="1600" b="0" cap="none" dirty="0">
                <a:latin typeface="Helvetica Neue" panose="02000503000000020004"/>
                <a:cs typeface="Arial" panose="020B0604020202020204" pitchFamily="34" charset="0"/>
              </a:rPr>
              <a:t>to ensure that end users receive frequent updates on project progress, change impacts, and more.</a:t>
            </a:r>
          </a:p>
        </p:txBody>
      </p:sp>
      <p:grpSp>
        <p:nvGrpSpPr>
          <p:cNvPr id="41" name="Group 40">
            <a:extLst>
              <a:ext uri="{FF2B5EF4-FFF2-40B4-BE49-F238E27FC236}">
                <a16:creationId xmlns:a16="http://schemas.microsoft.com/office/drawing/2014/main" id="{094A816C-3F6B-1F9A-8824-DFF871825C1C}"/>
              </a:ext>
              <a:ext uri="{C183D7F6-B498-43B3-948B-1728B52AA6E4}">
                <adec:decorative xmlns:adec="http://schemas.microsoft.com/office/drawing/2017/decorative" val="1"/>
              </a:ext>
            </a:extLst>
          </p:cNvPr>
          <p:cNvGrpSpPr>
            <a:grpSpLocks noChangeAspect="1"/>
          </p:cNvGrpSpPr>
          <p:nvPr/>
        </p:nvGrpSpPr>
        <p:grpSpPr>
          <a:xfrm>
            <a:off x="5331577" y="2201867"/>
            <a:ext cx="1371602" cy="1371600"/>
            <a:chOff x="5168827" y="1902995"/>
            <a:chExt cx="1463042" cy="1463040"/>
          </a:xfrm>
        </p:grpSpPr>
        <p:sp>
          <p:nvSpPr>
            <p:cNvPr id="14" name="Oval 82">
              <a:extLst>
                <a:ext uri="{FF2B5EF4-FFF2-40B4-BE49-F238E27FC236}">
                  <a16:creationId xmlns:a16="http://schemas.microsoft.com/office/drawing/2014/main" id="{5A4DCECA-A960-E277-F50C-9A21BD235030}"/>
                </a:ext>
              </a:extLst>
            </p:cNvPr>
            <p:cNvSpPr>
              <a:spLocks noChangeArrowheads="1"/>
            </p:cNvSpPr>
            <p:nvPr/>
          </p:nvSpPr>
          <p:spPr bwMode="auto">
            <a:xfrm>
              <a:off x="5168827" y="1902995"/>
              <a:ext cx="1463042" cy="1463040"/>
            </a:xfrm>
            <a:prstGeom prst="ellipse">
              <a:avLst/>
            </a:prstGeom>
            <a:solidFill>
              <a:schemeClr val="accent1"/>
            </a:solidFill>
            <a:ln w="180975">
              <a:solidFill>
                <a:schemeClr val="accent1">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latin typeface="Helvetica Neue" panose="02000503000000020004"/>
              </a:endParaRPr>
            </a:p>
          </p:txBody>
        </p:sp>
        <p:pic>
          <p:nvPicPr>
            <p:cNvPr id="39" name="Graphic 38" descr="Lights On outline">
              <a:extLst>
                <a:ext uri="{FF2B5EF4-FFF2-40B4-BE49-F238E27FC236}">
                  <a16:creationId xmlns:a16="http://schemas.microsoft.com/office/drawing/2014/main" id="{C9F24174-CF6A-20A6-573A-E0691601373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3148" y="2177315"/>
              <a:ext cx="914400" cy="914400"/>
            </a:xfrm>
            <a:prstGeom prst="rect">
              <a:avLst/>
            </a:prstGeom>
          </p:spPr>
        </p:pic>
      </p:grpSp>
      <p:sp>
        <p:nvSpPr>
          <p:cNvPr id="12" name="TextBox 11">
            <a:extLst>
              <a:ext uri="{FF2B5EF4-FFF2-40B4-BE49-F238E27FC236}">
                <a16:creationId xmlns:a16="http://schemas.microsoft.com/office/drawing/2014/main" id="{72E2A6DC-4AE4-676D-5676-1CC0F1A3BFD6}"/>
              </a:ext>
            </a:extLst>
          </p:cNvPr>
          <p:cNvSpPr txBox="1"/>
          <p:nvPr/>
        </p:nvSpPr>
        <p:spPr>
          <a:xfrm>
            <a:off x="5124357" y="3759195"/>
            <a:ext cx="1877483" cy="375483"/>
          </a:xfrm>
          <a:prstGeom prst="rect">
            <a:avLst/>
          </a:prstGeom>
          <a:noFill/>
        </p:spPr>
        <p:txBody>
          <a:bodyPr wrap="square" lIns="97534" tIns="48766" rIns="97534" bIns="48766" rtlCol="0">
            <a:spAutoFit/>
          </a:bodyPr>
          <a:lstStyle/>
          <a:p>
            <a:pPr algn="ctr" defTabSz="975299"/>
            <a:r>
              <a:rPr lang="en-US" b="1" dirty="0">
                <a:latin typeface="Helvetica Neue" panose="02000503000000020004"/>
                <a:ea typeface="Lato Regular" panose="020F0502020204030203" pitchFamily="34" charset="0"/>
                <a:cs typeface="Arial" panose="020B0604020202020204" pitchFamily="34" charset="0"/>
              </a:rPr>
              <a:t>TRAINING</a:t>
            </a:r>
            <a:endParaRPr lang="id-ID" b="1">
              <a:latin typeface="Helvetica Neue" panose="02000503000000020004"/>
              <a:ea typeface="Lato Regular" panose="020F0502020204030203" pitchFamily="34" charset="0"/>
              <a:cs typeface="Arial" panose="020B0604020202020204" pitchFamily="34" charset="0"/>
            </a:endParaRPr>
          </a:p>
        </p:txBody>
      </p:sp>
      <p:sp>
        <p:nvSpPr>
          <p:cNvPr id="29" name="TextBox 28">
            <a:extLst>
              <a:ext uri="{FF2B5EF4-FFF2-40B4-BE49-F238E27FC236}">
                <a16:creationId xmlns:a16="http://schemas.microsoft.com/office/drawing/2014/main" id="{8058CEDA-B2BB-7B7B-CD3A-05F1772BBD02}"/>
              </a:ext>
            </a:extLst>
          </p:cNvPr>
          <p:cNvSpPr txBox="1"/>
          <p:nvPr/>
        </p:nvSpPr>
        <p:spPr>
          <a:xfrm>
            <a:off x="4358640" y="4203699"/>
            <a:ext cx="3474720" cy="1329591"/>
          </a:xfrm>
          <a:prstGeom prst="rect">
            <a:avLst/>
          </a:prstGeom>
          <a:noFill/>
        </p:spPr>
        <p:txBody>
          <a:bodyPr wrap="square" lIns="97534" tIns="48766" rIns="97534" bIns="48766" rtlCol="0">
            <a:spAutoFit/>
          </a:bodyPr>
          <a:lstStyle/>
          <a:p>
            <a:pPr lvl="0" algn="ctr">
              <a:defRPr/>
            </a:pPr>
            <a:r>
              <a:rPr lang="en-US" sz="1600" dirty="0">
                <a:solidFill>
                  <a:schemeClr val="tx1">
                    <a:lumMod val="75000"/>
                    <a:lumOff val="25000"/>
                  </a:schemeClr>
                </a:solidFill>
                <a:latin typeface="Helvetica Neue" panose="02000503000000020004"/>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E</a:t>
            </a:r>
            <a:r>
              <a:rPr lang="en-US" sz="1600" b="0" cap="none" dirty="0">
                <a:solidFill>
                  <a:schemeClr val="tx1">
                    <a:lumMod val="75000"/>
                    <a:lumOff val="25000"/>
                  </a:schemeClr>
                </a:solidFill>
                <a:latin typeface="Helvetica Neue" panose="02000503000000020004"/>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nd user training </a:t>
            </a:r>
            <a:r>
              <a:rPr lang="en-US" sz="1600" b="0" cap="none" dirty="0">
                <a:latin typeface="Helvetica Neue" panose="02000503000000020004"/>
                <a:cs typeface="Arial" panose="020B0604020202020204" pitchFamily="34" charset="0"/>
              </a:rPr>
              <a:t>will ensure users are prepared to do their jobs</a:t>
            </a:r>
            <a:r>
              <a:rPr lang="en-US" sz="1600" dirty="0">
                <a:latin typeface="Helvetica Neue" panose="02000503000000020004"/>
                <a:cs typeface="Arial" panose="020B0604020202020204" pitchFamily="34" charset="0"/>
              </a:rPr>
              <a:t> </a:t>
            </a:r>
            <a:r>
              <a:rPr lang="en-US" sz="1600" b="0" cap="none" dirty="0">
                <a:latin typeface="Helvetica Neue" panose="02000503000000020004"/>
                <a:cs typeface="Arial" panose="020B0604020202020204" pitchFamily="34" charset="0"/>
              </a:rPr>
              <a:t>in the upgraded system at go-live. Training is targeted to run from November 2024 to February 2025.</a:t>
            </a:r>
          </a:p>
        </p:txBody>
      </p:sp>
      <p:grpSp>
        <p:nvGrpSpPr>
          <p:cNvPr id="40" name="Group 39">
            <a:extLst>
              <a:ext uri="{FF2B5EF4-FFF2-40B4-BE49-F238E27FC236}">
                <a16:creationId xmlns:a16="http://schemas.microsoft.com/office/drawing/2014/main" id="{A079D1E9-A1BE-EAA9-CB7C-A93CE7069FAF}"/>
              </a:ext>
              <a:ext uri="{C183D7F6-B498-43B3-948B-1728B52AA6E4}">
                <adec:decorative xmlns:adec="http://schemas.microsoft.com/office/drawing/2017/decorative" val="1"/>
              </a:ext>
            </a:extLst>
          </p:cNvPr>
          <p:cNvGrpSpPr>
            <a:grpSpLocks noChangeAspect="1"/>
          </p:cNvGrpSpPr>
          <p:nvPr/>
        </p:nvGrpSpPr>
        <p:grpSpPr>
          <a:xfrm>
            <a:off x="9209270" y="2201867"/>
            <a:ext cx="1371599" cy="1371600"/>
            <a:chOff x="9163550" y="1902995"/>
            <a:chExt cx="1463039" cy="1463040"/>
          </a:xfrm>
        </p:grpSpPr>
        <p:sp>
          <p:nvSpPr>
            <p:cNvPr id="22" name="Oval 82">
              <a:extLst>
                <a:ext uri="{FF2B5EF4-FFF2-40B4-BE49-F238E27FC236}">
                  <a16:creationId xmlns:a16="http://schemas.microsoft.com/office/drawing/2014/main" id="{277ED341-A059-4252-360F-AF678629A1A9}"/>
                </a:ext>
              </a:extLst>
            </p:cNvPr>
            <p:cNvSpPr>
              <a:spLocks noChangeArrowheads="1"/>
            </p:cNvSpPr>
            <p:nvPr/>
          </p:nvSpPr>
          <p:spPr bwMode="auto">
            <a:xfrm>
              <a:off x="9163550" y="1902995"/>
              <a:ext cx="1463039" cy="1463040"/>
            </a:xfrm>
            <a:prstGeom prst="ellipse">
              <a:avLst/>
            </a:prstGeom>
            <a:solidFill>
              <a:schemeClr val="bg2"/>
            </a:solidFill>
            <a:ln w="180975">
              <a:solidFill>
                <a:schemeClr val="bg2">
                  <a:alpha val="45000"/>
                </a:schemeClr>
              </a:solidFill>
            </a:ln>
          </p:spPr>
          <p:txBody>
            <a:bodyPr vert="horz" wrap="square" lIns="48768" tIns="24384" rIns="48768" bIns="24384" numCol="1" anchor="t" anchorCtr="0" compatLnSpc="1">
              <a:prstTxWarp prst="textNoShape">
                <a:avLst/>
              </a:prstTxWarp>
            </a:bodyPr>
            <a:lstStyle/>
            <a:p>
              <a:pPr defTabSz="975299"/>
              <a:endParaRPr lang="en-US" sz="1920" dirty="0">
                <a:latin typeface="Helvetica Neue" panose="02000503000000020004"/>
              </a:endParaRPr>
            </a:p>
          </p:txBody>
        </p:sp>
        <p:pic>
          <p:nvPicPr>
            <p:cNvPr id="37" name="Graphic 36" descr="Mouse outline">
              <a:extLst>
                <a:ext uri="{FF2B5EF4-FFF2-40B4-BE49-F238E27FC236}">
                  <a16:creationId xmlns:a16="http://schemas.microsoft.com/office/drawing/2014/main" id="{82CC286E-8A4E-3E04-A7A9-86829BAA90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37869" y="2177315"/>
              <a:ext cx="914400" cy="914400"/>
            </a:xfrm>
            <a:prstGeom prst="rect">
              <a:avLst/>
            </a:prstGeom>
          </p:spPr>
        </p:pic>
      </p:grpSp>
      <p:sp>
        <p:nvSpPr>
          <p:cNvPr id="20" name="TextBox 19">
            <a:extLst>
              <a:ext uri="{FF2B5EF4-FFF2-40B4-BE49-F238E27FC236}">
                <a16:creationId xmlns:a16="http://schemas.microsoft.com/office/drawing/2014/main" id="{7656007D-4F2C-CC87-49A8-C09AC542B26D}"/>
              </a:ext>
            </a:extLst>
          </p:cNvPr>
          <p:cNvSpPr txBox="1"/>
          <p:nvPr/>
        </p:nvSpPr>
        <p:spPr>
          <a:xfrm>
            <a:off x="8444847" y="3759195"/>
            <a:ext cx="2900444" cy="652482"/>
          </a:xfrm>
          <a:prstGeom prst="rect">
            <a:avLst/>
          </a:prstGeom>
          <a:noFill/>
        </p:spPr>
        <p:txBody>
          <a:bodyPr wrap="square" lIns="97534" tIns="48766" rIns="97534" bIns="48766" rtlCol="0">
            <a:spAutoFit/>
          </a:bodyPr>
          <a:lstStyle/>
          <a:p>
            <a:pPr algn="ctr" defTabSz="975299"/>
            <a:r>
              <a:rPr lang="en-US" b="1" dirty="0">
                <a:latin typeface="Helvetica Neue" panose="02000503000000020004"/>
                <a:cs typeface="Arial" panose="020B0604020202020204" pitchFamily="34" charset="0"/>
              </a:rPr>
              <a:t>SYSTEM INTEGRATION TESTING INVOLVEMENT</a:t>
            </a:r>
            <a:endParaRPr lang="id-ID" b="1">
              <a:latin typeface="Helvetica Neue" panose="02000503000000020004"/>
              <a:cs typeface="Arial" panose="020B0604020202020204" pitchFamily="34" charset="0"/>
            </a:endParaRPr>
          </a:p>
        </p:txBody>
      </p:sp>
      <p:sp>
        <p:nvSpPr>
          <p:cNvPr id="30" name="TextBox 29">
            <a:extLst>
              <a:ext uri="{FF2B5EF4-FFF2-40B4-BE49-F238E27FC236}">
                <a16:creationId xmlns:a16="http://schemas.microsoft.com/office/drawing/2014/main" id="{3EEDE3C2-07B3-3004-ADCF-EA5754F0DD2D}"/>
              </a:ext>
            </a:extLst>
          </p:cNvPr>
          <p:cNvSpPr txBox="1"/>
          <p:nvPr/>
        </p:nvSpPr>
        <p:spPr>
          <a:xfrm>
            <a:off x="8157709" y="4435056"/>
            <a:ext cx="3474720" cy="1206485"/>
          </a:xfrm>
          <a:prstGeom prst="rect">
            <a:avLst/>
          </a:prstGeom>
          <a:noFill/>
        </p:spPr>
        <p:txBody>
          <a:bodyPr wrap="square" lIns="97534" tIns="48766" rIns="97534" bIns="48766" rtlCol="0">
            <a:noAutofit/>
          </a:bodyPr>
          <a:lstStyle/>
          <a:p>
            <a:pPr algn="ctr" defTabSz="487650"/>
            <a:r>
              <a:rPr lang="en-US" sz="1600" b="0" cap="none" dirty="0">
                <a:latin typeface="Helvetica Neue" panose="02000503000000020004"/>
                <a:cs typeface="Arial" panose="020B0604020202020204" pitchFamily="34" charset="0"/>
              </a:rPr>
              <a:t>We are engaging </a:t>
            </a:r>
            <a:r>
              <a:rPr lang="en-US" sz="1600" b="0" cap="none" dirty="0">
                <a:solidFill>
                  <a:schemeClr val="tx1">
                    <a:lumMod val="75000"/>
                    <a:lumOff val="25000"/>
                  </a:schemeClr>
                </a:solidFill>
                <a:latin typeface="Helvetica Neue" panose="02000503000000020004"/>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Super Users </a:t>
            </a:r>
            <a:r>
              <a:rPr lang="en-US" sz="1600" b="0" cap="none" dirty="0">
                <a:latin typeface="Helvetica Neue" panose="02000503000000020004"/>
                <a:cs typeface="Arial" panose="020B0604020202020204" pitchFamily="34" charset="0"/>
              </a:rPr>
              <a:t>in testing the system to ensure it works as expected and as needed to complete business processes.</a:t>
            </a:r>
            <a:endParaRPr lang="en-US" sz="1600" dirty="0">
              <a:latin typeface="Helvetica Neue" panose="02000503000000020004"/>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F9CC80DD-1D91-9637-164D-B4ACE1923B23}"/>
              </a:ext>
            </a:extLst>
          </p:cNvPr>
          <p:cNvSpPr txBox="1"/>
          <p:nvPr/>
        </p:nvSpPr>
        <p:spPr>
          <a:xfrm>
            <a:off x="406996" y="6064052"/>
            <a:ext cx="11480204" cy="646331"/>
          </a:xfrm>
          <a:prstGeom prst="rect">
            <a:avLst/>
          </a:prstGeom>
          <a:noFill/>
        </p:spPr>
        <p:txBody>
          <a:bodyPr wrap="square" lIns="91440" tIns="45720" rIns="91440" bIns="45720" anchor="t">
            <a:spAutoFit/>
          </a:bodyPr>
          <a:lstStyle/>
          <a:p>
            <a:pPr lvl="0">
              <a:defRPr/>
            </a:pPr>
            <a:r>
              <a:rPr lang="en-US" sz="1800" b="0" cap="none" dirty="0">
                <a:latin typeface="Helvetica Neue" panose="02000503000000020004"/>
                <a:cs typeface="Arial"/>
              </a:rPr>
              <a:t>Our goal is to over-communicate to ensure all end users are familiar with the FIET Project, are prepared for the transition, and are </a:t>
            </a:r>
            <a:r>
              <a:rPr lang="en-US" dirty="0">
                <a:latin typeface="Helvetica Neue" panose="02000503000000020004"/>
                <a:cs typeface="Arial"/>
              </a:rPr>
              <a:t>able</a:t>
            </a:r>
            <a:r>
              <a:rPr lang="en-US" sz="1800" b="0" cap="none" dirty="0">
                <a:latin typeface="Helvetica Neue" panose="02000503000000020004"/>
                <a:cs typeface="Arial"/>
              </a:rPr>
              <a:t> to do their jobs in the upgraded system.</a:t>
            </a:r>
          </a:p>
        </p:txBody>
      </p:sp>
      <p:sp>
        <p:nvSpPr>
          <p:cNvPr id="2" name="TextBox 1">
            <a:extLst>
              <a:ext uri="{FF2B5EF4-FFF2-40B4-BE49-F238E27FC236}">
                <a16:creationId xmlns:a16="http://schemas.microsoft.com/office/drawing/2014/main" id="{B1DFB30D-9D23-C205-D920-986740F18B2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#9</a:t>
            </a:r>
          </a:p>
        </p:txBody>
      </p:sp>
    </p:spTree>
    <p:extLst>
      <p:ext uri="{BB962C8B-B14F-4D97-AF65-F5344CB8AC3E}">
        <p14:creationId xmlns:p14="http://schemas.microsoft.com/office/powerpoint/2010/main" val="2275122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3B22BBF-A825-6398-E100-6D9D8E2DD0D7}"/>
              </a:ext>
              <a:ext uri="{C183D7F6-B498-43B3-948B-1728B52AA6E4}">
                <adec:decorative xmlns:adec="http://schemas.microsoft.com/office/drawing/2017/decorative" val="1"/>
              </a:ext>
            </a:extLst>
          </p:cNvPr>
          <p:cNvCxnSpPr>
            <a:stCxn id="33" idx="3"/>
            <a:endCxn id="54" idx="1"/>
          </p:cNvCxnSpPr>
          <p:nvPr/>
        </p:nvCxnSpPr>
        <p:spPr>
          <a:xfrm>
            <a:off x="2105244" y="3243407"/>
            <a:ext cx="8010319" cy="0"/>
          </a:xfrm>
          <a:prstGeom prst="line">
            <a:avLst/>
          </a:prstGeom>
          <a:ln w="57150">
            <a:solidFill>
              <a:schemeClr val="bg2"/>
            </a:solidFill>
            <a:prstDash val="solid"/>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51F608C7-A094-259B-9BA8-B3C5EB6A5662}"/>
              </a:ext>
            </a:extLst>
          </p:cNvPr>
          <p:cNvSpPr>
            <a:spLocks noGrp="1"/>
          </p:cNvSpPr>
          <p:nvPr>
            <p:ph type="title"/>
          </p:nvPr>
        </p:nvSpPr>
        <p:spPr>
          <a:xfrm>
            <a:off x="1524000" y="319235"/>
            <a:ext cx="9144000" cy="693533"/>
          </a:xfrm>
        </p:spPr>
        <p:txBody>
          <a:bodyPr>
            <a:normAutofit/>
          </a:bodyPr>
          <a:lstStyle/>
          <a:p>
            <a:r>
              <a:rPr lang="en-US" dirty="0">
                <a:cs typeface="Arial" panose="020B0604020202020204" pitchFamily="34" charset="0"/>
              </a:rPr>
              <a:t>WHAT IS THE TRAINING PLAN?</a:t>
            </a:r>
            <a:endParaRPr lang="en-US" dirty="0"/>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327083" y="1290619"/>
            <a:ext cx="11525840" cy="71824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The FIET training team conducted a training needs analysis to determine </a:t>
            </a:r>
            <a:r>
              <a:rPr lang="en-US" sz="1800" cap="none" dirty="0">
                <a:latin typeface="Helvetica Neue" panose="02000503000000020004"/>
                <a:cs typeface="Arial" panose="020B0604020202020204" pitchFamily="34" charset="0"/>
              </a:rPr>
              <a:t>what</a:t>
            </a:r>
            <a:r>
              <a:rPr lang="en-US" sz="1800" b="0" cap="none" dirty="0">
                <a:latin typeface="Helvetica Neue" panose="02000503000000020004"/>
                <a:cs typeface="Arial" panose="020B0604020202020204" pitchFamily="34" charset="0"/>
              </a:rPr>
              <a:t> FMMI users need to be trained on and </a:t>
            </a:r>
            <a:r>
              <a:rPr lang="en-US" sz="1800" cap="none" dirty="0">
                <a:latin typeface="Helvetica Neue" panose="02000503000000020004"/>
                <a:cs typeface="Arial" panose="020B0604020202020204" pitchFamily="34" charset="0"/>
              </a:rPr>
              <a:t>how</a:t>
            </a:r>
            <a:r>
              <a:rPr lang="en-US" sz="1800" b="0" cap="none" dirty="0">
                <a:latin typeface="Helvetica Neue" panose="02000503000000020004"/>
                <a:cs typeface="Arial" panose="020B0604020202020204" pitchFamily="34" charset="0"/>
              </a:rPr>
              <a:t> they will be trained to maximize training effectiveness.</a:t>
            </a:r>
          </a:p>
        </p:txBody>
      </p:sp>
      <p:pic>
        <p:nvPicPr>
          <p:cNvPr id="31" name="Picture 30">
            <a:extLst>
              <a:ext uri="{FF2B5EF4-FFF2-40B4-BE49-F238E27FC236}">
                <a16:creationId xmlns:a16="http://schemas.microsoft.com/office/drawing/2014/main" id="{A3B2F5F7-9823-1839-7C26-A084F58E602B}"/>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blip>
          <a:stretch>
            <a:fillRect/>
          </a:stretch>
        </p:blipFill>
        <p:spPr>
          <a:xfrm>
            <a:off x="855133" y="2033864"/>
            <a:ext cx="753687" cy="731520"/>
          </a:xfrm>
          <a:prstGeom prst="rect">
            <a:avLst/>
          </a:prstGeom>
        </p:spPr>
      </p:pic>
      <p:sp>
        <p:nvSpPr>
          <p:cNvPr id="33" name="Rectangle 32">
            <a:extLst>
              <a:ext uri="{FF2B5EF4-FFF2-40B4-BE49-F238E27FC236}">
                <a16:creationId xmlns:a16="http://schemas.microsoft.com/office/drawing/2014/main" id="{CC9594FB-2C31-861A-2ED8-13B853A7013A}"/>
              </a:ext>
            </a:extLst>
          </p:cNvPr>
          <p:cNvSpPr/>
          <p:nvPr/>
        </p:nvSpPr>
        <p:spPr>
          <a:xfrm>
            <a:off x="367884"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Create a Learning Strategy</a:t>
            </a:r>
            <a:endParaRPr lang="en-US" sz="1400" kern="1200" dirty="0">
              <a:solidFill>
                <a:schemeClr val="tx1"/>
              </a:solidFill>
              <a:latin typeface="Helvetica Neue" panose="02000503000000020004"/>
              <a:cs typeface="Arial" panose="020B0604020202020204" pitchFamily="34" charset="0"/>
            </a:endParaRPr>
          </a:p>
        </p:txBody>
      </p:sp>
      <p:sp>
        <p:nvSpPr>
          <p:cNvPr id="42" name="Rectangle 41">
            <a:extLst>
              <a:ext uri="{FF2B5EF4-FFF2-40B4-BE49-F238E27FC236}">
                <a16:creationId xmlns:a16="http://schemas.microsoft.com/office/drawing/2014/main" id="{4B60E9C4-FEEA-3B48-8CCC-63C2D5479215}"/>
              </a:ext>
            </a:extLst>
          </p:cNvPr>
          <p:cNvSpPr/>
          <p:nvPr/>
        </p:nvSpPr>
        <p:spPr>
          <a:xfrm>
            <a:off x="302568" y="3677165"/>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kern="1200" dirty="0">
                <a:solidFill>
                  <a:schemeClr val="tx1"/>
                </a:solidFill>
                <a:latin typeface="Helvetica Neue" panose="02000503000000020004"/>
                <a:cs typeface="Arial" panose="020B0604020202020204" pitchFamily="34" charset="0"/>
              </a:rPr>
              <a:t>Identify learning challenges, opportunities, and vision to develop an effective S/4HANA learning strategy. Identify </a:t>
            </a:r>
            <a:r>
              <a:rPr lang="en-US" sz="1400" dirty="0">
                <a:solidFill>
                  <a:schemeClr val="tx1"/>
                </a:solidFill>
                <a:latin typeface="Helvetica Neue" panose="02000503000000020004"/>
                <a:cs typeface="Arial" panose="020B0604020202020204" pitchFamily="34" charset="0"/>
              </a:rPr>
              <a:t>the major areas of upcoming change where end users will most benefit from training support.</a:t>
            </a:r>
            <a:endParaRPr lang="en-US" sz="1400" kern="1200" dirty="0">
              <a:solidFill>
                <a:schemeClr val="tx1"/>
              </a:solidFill>
              <a:latin typeface="Helvetica Neue" panose="02000503000000020004"/>
              <a:cs typeface="Arial" panose="020B0604020202020204" pitchFamily="34" charset="0"/>
            </a:endParaRPr>
          </a:p>
        </p:txBody>
      </p:sp>
      <p:pic>
        <p:nvPicPr>
          <p:cNvPr id="21" name="Picture 20">
            <a:extLst>
              <a:ext uri="{FF2B5EF4-FFF2-40B4-BE49-F238E27FC236}">
                <a16:creationId xmlns:a16="http://schemas.microsoft.com/office/drawing/2014/main" id="{6A4D953C-F35E-8983-9C8C-AA0A1571C8C2}"/>
              </a:ext>
              <a:ext uri="{C183D7F6-B498-43B3-948B-1728B52AA6E4}">
                <adec:decorative xmlns:adec="http://schemas.microsoft.com/office/drawing/2017/decorative" val="1"/>
              </a:ext>
            </a:extLst>
          </p:cNvPr>
          <p:cNvPicPr>
            <a:picLocks noChangeAspect="1"/>
          </p:cNvPicPr>
          <p:nvPr/>
        </p:nvPicPr>
        <p:blipFill>
          <a:blip r:embed="rId4">
            <a:duotone>
              <a:schemeClr val="accent1">
                <a:shade val="45000"/>
                <a:satMod val="135000"/>
              </a:schemeClr>
              <a:prstClr val="white"/>
            </a:duotone>
          </a:blip>
          <a:stretch>
            <a:fillRect/>
          </a:stretch>
        </p:blipFill>
        <p:spPr>
          <a:xfrm>
            <a:off x="2816856" y="2033864"/>
            <a:ext cx="738488" cy="731520"/>
          </a:xfrm>
          <a:prstGeom prst="rect">
            <a:avLst/>
          </a:prstGeom>
        </p:spPr>
      </p:pic>
      <p:sp>
        <p:nvSpPr>
          <p:cNvPr id="50" name="Rectangle 49">
            <a:extLst>
              <a:ext uri="{FF2B5EF4-FFF2-40B4-BE49-F238E27FC236}">
                <a16:creationId xmlns:a16="http://schemas.microsoft.com/office/drawing/2014/main" id="{4ECC7892-31F4-1361-DA0D-800F4F69E27D}"/>
              </a:ext>
            </a:extLst>
          </p:cNvPr>
          <p:cNvSpPr/>
          <p:nvPr/>
        </p:nvSpPr>
        <p:spPr>
          <a:xfrm>
            <a:off x="2317420"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Perform Learning Needs Assessment</a:t>
            </a:r>
            <a:endParaRPr lang="en-US" sz="1400" kern="1200" dirty="0">
              <a:solidFill>
                <a:schemeClr val="tx1"/>
              </a:solidFill>
              <a:latin typeface="Helvetica Neue" panose="02000503000000020004"/>
              <a:cs typeface="Arial" panose="020B0604020202020204" pitchFamily="34" charset="0"/>
            </a:endParaRPr>
          </a:p>
        </p:txBody>
      </p:sp>
      <p:sp>
        <p:nvSpPr>
          <p:cNvPr id="43" name="Rectangle 42">
            <a:extLst>
              <a:ext uri="{FF2B5EF4-FFF2-40B4-BE49-F238E27FC236}">
                <a16:creationId xmlns:a16="http://schemas.microsoft.com/office/drawing/2014/main" id="{ED5DB6E5-B656-032F-1396-F97B4EE23535}"/>
              </a:ext>
            </a:extLst>
          </p:cNvPr>
          <p:cNvSpPr/>
          <p:nvPr/>
        </p:nvSpPr>
        <p:spPr>
          <a:xfrm>
            <a:off x="2252104" y="3686320"/>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dirty="0">
                <a:solidFill>
                  <a:schemeClr val="tx1"/>
                </a:solidFill>
                <a:latin typeface="Helvetica Neue" panose="02000503000000020004"/>
                <a:cs typeface="Arial" panose="020B0604020202020204" pitchFamily="34" charset="0"/>
              </a:rPr>
              <a:t>Perform Learning Needs Analysis for insights, analyzing learning needs for end users as a result of S/4HANA deployment and ensuring that the learning program addresses specific needs of the learners and improves user adoption.</a:t>
            </a:r>
            <a:endParaRPr lang="en-US" sz="1400" kern="1200" dirty="0">
              <a:solidFill>
                <a:schemeClr val="tx1"/>
              </a:solidFill>
              <a:latin typeface="Helvetica Neue" panose="02000503000000020004"/>
              <a:cs typeface="Arial" panose="020B0604020202020204" pitchFamily="34" charset="0"/>
            </a:endParaRPr>
          </a:p>
        </p:txBody>
      </p:sp>
      <p:pic>
        <p:nvPicPr>
          <p:cNvPr id="22" name="Picture 21">
            <a:extLst>
              <a:ext uri="{FF2B5EF4-FFF2-40B4-BE49-F238E27FC236}">
                <a16:creationId xmlns:a16="http://schemas.microsoft.com/office/drawing/2014/main" id="{FC8F98DF-95BE-99B4-EC82-D5CCD7D9F458}"/>
              </a:ex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blip>
          <a:stretch>
            <a:fillRect/>
          </a:stretch>
        </p:blipFill>
        <p:spPr>
          <a:xfrm>
            <a:off x="4769876" y="2033864"/>
            <a:ext cx="731520" cy="731520"/>
          </a:xfrm>
          <a:prstGeom prst="rect">
            <a:avLst/>
          </a:prstGeom>
        </p:spPr>
      </p:pic>
      <p:sp>
        <p:nvSpPr>
          <p:cNvPr id="51" name="Rectangle 50">
            <a:extLst>
              <a:ext uri="{FF2B5EF4-FFF2-40B4-BE49-F238E27FC236}">
                <a16:creationId xmlns:a16="http://schemas.microsoft.com/office/drawing/2014/main" id="{7F1B7750-80A0-5EF8-2B67-32AA88983281}"/>
              </a:ext>
            </a:extLst>
          </p:cNvPr>
          <p:cNvSpPr/>
          <p:nvPr/>
        </p:nvSpPr>
        <p:spPr>
          <a:xfrm>
            <a:off x="4266956"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Design Learning Curriculum and Plan</a:t>
            </a:r>
            <a:endParaRPr lang="en-US" sz="1400" kern="1200" dirty="0">
              <a:solidFill>
                <a:schemeClr val="tx1"/>
              </a:solidFill>
              <a:latin typeface="Helvetica Neue" panose="02000503000000020004"/>
              <a:cs typeface="Arial" panose="020B0604020202020204" pitchFamily="34" charset="0"/>
            </a:endParaRPr>
          </a:p>
        </p:txBody>
      </p:sp>
      <p:sp>
        <p:nvSpPr>
          <p:cNvPr id="44" name="Rectangle 43">
            <a:extLst>
              <a:ext uri="{FF2B5EF4-FFF2-40B4-BE49-F238E27FC236}">
                <a16:creationId xmlns:a16="http://schemas.microsoft.com/office/drawing/2014/main" id="{0BB19C72-AB6B-2F84-BB3D-63D684240F65}"/>
              </a:ext>
            </a:extLst>
          </p:cNvPr>
          <p:cNvSpPr/>
          <p:nvPr/>
        </p:nvSpPr>
        <p:spPr>
          <a:xfrm>
            <a:off x="4201640" y="3686320"/>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dirty="0">
                <a:solidFill>
                  <a:schemeClr val="tx1"/>
                </a:solidFill>
                <a:latin typeface="Helvetica Neue" panose="02000503000000020004"/>
                <a:cs typeface="Arial" panose="020B0604020202020204" pitchFamily="34" charset="0"/>
              </a:rPr>
              <a:t>Design</a:t>
            </a:r>
            <a:r>
              <a:rPr lang="en-US" sz="1400" b="0" i="0" kern="1200" dirty="0">
                <a:solidFill>
                  <a:schemeClr val="tx1"/>
                </a:solidFill>
                <a:latin typeface="Helvetica Neue" panose="02000503000000020004"/>
                <a:cs typeface="Arial" panose="020B0604020202020204" pitchFamily="34" charset="0"/>
              </a:rPr>
              <a:t> a Learning Curriculum and Plan that aligns with project goals and meets learners' needs. Map business roles to ensure learning materials are aligned with their role in the system.</a:t>
            </a:r>
          </a:p>
        </p:txBody>
      </p:sp>
      <p:pic>
        <p:nvPicPr>
          <p:cNvPr id="23" name="Picture 22">
            <a:extLst>
              <a:ext uri="{FF2B5EF4-FFF2-40B4-BE49-F238E27FC236}">
                <a16:creationId xmlns:a16="http://schemas.microsoft.com/office/drawing/2014/main" id="{5FD0E6E4-F179-A8C2-AD39-60A2AF04B433}"/>
              </a:ext>
              <a:ext uri="{C183D7F6-B498-43B3-948B-1728B52AA6E4}">
                <adec:decorative xmlns:adec="http://schemas.microsoft.com/office/drawing/2017/decorative" val="1"/>
              </a:ext>
            </a:extLst>
          </p:cNvPr>
          <p:cNvPicPr>
            <a:picLocks noChangeAspect="1"/>
          </p:cNvPicPr>
          <p:nvPr/>
        </p:nvPicPr>
        <p:blipFill>
          <a:blip r:embed="rId6">
            <a:duotone>
              <a:schemeClr val="accent1">
                <a:shade val="45000"/>
                <a:satMod val="135000"/>
              </a:schemeClr>
              <a:prstClr val="white"/>
            </a:duotone>
          </a:blip>
          <a:stretch>
            <a:fillRect/>
          </a:stretch>
        </p:blipFill>
        <p:spPr>
          <a:xfrm>
            <a:off x="6673692" y="1988144"/>
            <a:ext cx="822960" cy="822960"/>
          </a:xfrm>
          <a:prstGeom prst="rect">
            <a:avLst/>
          </a:prstGeom>
        </p:spPr>
      </p:pic>
      <p:sp>
        <p:nvSpPr>
          <p:cNvPr id="52" name="Rectangle 51">
            <a:extLst>
              <a:ext uri="{FF2B5EF4-FFF2-40B4-BE49-F238E27FC236}">
                <a16:creationId xmlns:a16="http://schemas.microsoft.com/office/drawing/2014/main" id="{F6556B97-BE73-95AF-D1B0-7613DB3A0F20}"/>
              </a:ext>
            </a:extLst>
          </p:cNvPr>
          <p:cNvSpPr/>
          <p:nvPr/>
        </p:nvSpPr>
        <p:spPr>
          <a:xfrm>
            <a:off x="6216492"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Develop the Learning Materials</a:t>
            </a:r>
            <a:endParaRPr lang="en-US" sz="1400" kern="1200" dirty="0">
              <a:solidFill>
                <a:schemeClr val="tx1"/>
              </a:solidFill>
              <a:latin typeface="Helvetica Neue" panose="02000503000000020004"/>
              <a:cs typeface="Arial" panose="020B0604020202020204" pitchFamily="34" charset="0"/>
            </a:endParaRPr>
          </a:p>
        </p:txBody>
      </p:sp>
      <p:sp>
        <p:nvSpPr>
          <p:cNvPr id="45" name="Rectangle 44">
            <a:extLst>
              <a:ext uri="{FF2B5EF4-FFF2-40B4-BE49-F238E27FC236}">
                <a16:creationId xmlns:a16="http://schemas.microsoft.com/office/drawing/2014/main" id="{6FCBBD22-A9D4-5B0B-36E2-87AE4DC8BBB2}"/>
              </a:ext>
            </a:extLst>
          </p:cNvPr>
          <p:cNvSpPr/>
          <p:nvPr/>
        </p:nvSpPr>
        <p:spPr>
          <a:xfrm>
            <a:off x="6151176" y="3677165"/>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b="0" i="0" kern="1200" dirty="0">
                <a:solidFill>
                  <a:schemeClr val="tx1"/>
                </a:solidFill>
                <a:latin typeface="Helvetica Neue" panose="02000503000000020004"/>
                <a:cs typeface="Arial" panose="020B0604020202020204" pitchFamily="34" charset="0"/>
              </a:rPr>
              <a:t>Develop EnableNow simulations and Quick Reference Guides to support end user just-in-time learning models.</a:t>
            </a:r>
          </a:p>
        </p:txBody>
      </p:sp>
      <p:pic>
        <p:nvPicPr>
          <p:cNvPr id="24" name="Picture 23">
            <a:extLst>
              <a:ext uri="{FF2B5EF4-FFF2-40B4-BE49-F238E27FC236}">
                <a16:creationId xmlns:a16="http://schemas.microsoft.com/office/drawing/2014/main" id="{06B9CA3A-E570-4836-0153-9DA3704E4B8F}"/>
              </a:ext>
              <a:ext uri="{C183D7F6-B498-43B3-948B-1728B52AA6E4}">
                <adec:decorative xmlns:adec="http://schemas.microsoft.com/office/drawing/2017/decorative" val="1"/>
              </a:ext>
            </a:extLst>
          </p:cNvPr>
          <p:cNvPicPr>
            <a:picLocks noChangeAspect="1"/>
          </p:cNvPicPr>
          <p:nvPr/>
        </p:nvPicPr>
        <p:blipFill>
          <a:blip r:embed="rId7">
            <a:duotone>
              <a:schemeClr val="accent1">
                <a:shade val="45000"/>
                <a:satMod val="135000"/>
              </a:schemeClr>
              <a:prstClr val="white"/>
            </a:duotone>
          </a:blip>
          <a:stretch>
            <a:fillRect/>
          </a:stretch>
        </p:blipFill>
        <p:spPr>
          <a:xfrm>
            <a:off x="8662452" y="2033864"/>
            <a:ext cx="738693" cy="731520"/>
          </a:xfrm>
          <a:prstGeom prst="rect">
            <a:avLst/>
          </a:prstGeom>
        </p:spPr>
      </p:pic>
      <p:sp>
        <p:nvSpPr>
          <p:cNvPr id="53" name="Rectangle 52">
            <a:extLst>
              <a:ext uri="{FF2B5EF4-FFF2-40B4-BE49-F238E27FC236}">
                <a16:creationId xmlns:a16="http://schemas.microsoft.com/office/drawing/2014/main" id="{869E6701-67E0-2A82-C8CC-74907F0684BD}"/>
              </a:ext>
            </a:extLst>
          </p:cNvPr>
          <p:cNvSpPr/>
          <p:nvPr/>
        </p:nvSpPr>
        <p:spPr>
          <a:xfrm>
            <a:off x="8166028"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Deliver and Deploy Learning</a:t>
            </a:r>
            <a:endParaRPr lang="en-US" sz="1400" kern="1200" dirty="0">
              <a:solidFill>
                <a:schemeClr val="tx1"/>
              </a:solidFill>
              <a:latin typeface="Helvetica Neue" panose="02000503000000020004"/>
              <a:cs typeface="Arial" panose="020B0604020202020204" pitchFamily="34" charset="0"/>
            </a:endParaRPr>
          </a:p>
        </p:txBody>
      </p:sp>
      <p:sp>
        <p:nvSpPr>
          <p:cNvPr id="46" name="Rectangle 45">
            <a:extLst>
              <a:ext uri="{FF2B5EF4-FFF2-40B4-BE49-F238E27FC236}">
                <a16:creationId xmlns:a16="http://schemas.microsoft.com/office/drawing/2014/main" id="{CAAF01A9-BF2B-589D-A3AF-D54233B5FADC}"/>
              </a:ext>
            </a:extLst>
          </p:cNvPr>
          <p:cNvSpPr/>
          <p:nvPr/>
        </p:nvSpPr>
        <p:spPr>
          <a:xfrm>
            <a:off x="8100712" y="3667032"/>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b="0" i="0" kern="1200" dirty="0">
                <a:solidFill>
                  <a:schemeClr val="tx1"/>
                </a:solidFill>
                <a:latin typeface="Helvetica Neue" panose="02000503000000020004"/>
                <a:cs typeface="Arial" panose="020B0604020202020204" pitchFamily="34" charset="0"/>
              </a:rPr>
              <a:t>Deliver Train-the-Trainer sessions to USDA trainers to prepare them to deliver training to end users. Schedule training just-in-time, shortly before go-live, to ensure that learning is fresh in users’ minds before go-live.</a:t>
            </a:r>
            <a:endParaRPr lang="en-US" sz="1400" kern="1200" dirty="0">
              <a:solidFill>
                <a:schemeClr val="tx1"/>
              </a:solidFill>
              <a:latin typeface="Helvetica Neue" panose="02000503000000020004"/>
              <a:cs typeface="Arial" panose="020B0604020202020204" pitchFamily="34" charset="0"/>
            </a:endParaRPr>
          </a:p>
        </p:txBody>
      </p:sp>
      <p:pic>
        <p:nvPicPr>
          <p:cNvPr id="26" name="Picture 25">
            <a:extLst>
              <a:ext uri="{FF2B5EF4-FFF2-40B4-BE49-F238E27FC236}">
                <a16:creationId xmlns:a16="http://schemas.microsoft.com/office/drawing/2014/main" id="{F32309BB-28CC-14C7-87CC-859D8DE095D5}"/>
              </a:ext>
              <a:ext uri="{C183D7F6-B498-43B3-948B-1728B52AA6E4}">
                <adec:decorative xmlns:adec="http://schemas.microsoft.com/office/drawing/2017/decorative" val="1"/>
              </a:ext>
            </a:extLst>
          </p:cNvPr>
          <p:cNvPicPr>
            <a:picLocks noChangeAspect="1"/>
          </p:cNvPicPr>
          <p:nvPr/>
        </p:nvPicPr>
        <p:blipFill>
          <a:blip r:embed="rId8">
            <a:duotone>
              <a:schemeClr val="accent1">
                <a:shade val="45000"/>
                <a:satMod val="135000"/>
              </a:schemeClr>
              <a:prstClr val="white"/>
            </a:duotone>
          </a:blip>
          <a:stretch>
            <a:fillRect/>
          </a:stretch>
        </p:blipFill>
        <p:spPr>
          <a:xfrm>
            <a:off x="10585621" y="1988144"/>
            <a:ext cx="797243" cy="822960"/>
          </a:xfrm>
          <a:prstGeom prst="rect">
            <a:avLst/>
          </a:prstGeom>
        </p:spPr>
      </p:pic>
      <p:sp>
        <p:nvSpPr>
          <p:cNvPr id="54" name="Rectangle 53">
            <a:extLst>
              <a:ext uri="{FF2B5EF4-FFF2-40B4-BE49-F238E27FC236}">
                <a16:creationId xmlns:a16="http://schemas.microsoft.com/office/drawing/2014/main" id="{79D88AF7-34A7-BFAB-D4F7-B07823179106}"/>
              </a:ext>
            </a:extLst>
          </p:cNvPr>
          <p:cNvSpPr/>
          <p:nvPr/>
        </p:nvSpPr>
        <p:spPr>
          <a:xfrm>
            <a:off x="10115563" y="2900507"/>
            <a:ext cx="1737360" cy="685800"/>
          </a:xfrm>
          <a:prstGeom prst="rect">
            <a:avLst/>
          </a:prstGeom>
          <a:solidFill>
            <a:schemeClr val="accent1"/>
          </a:solidFill>
          <a:ln w="28575">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2270" tIns="34650" rIns="42270" bIns="34650" numCol="1" spcCol="1270" anchor="ctr" anchorCtr="0">
            <a:noAutofit/>
          </a:bodyPr>
          <a:lstStyle/>
          <a:p>
            <a:pPr algn="ctr" defTabSz="533400">
              <a:lnSpc>
                <a:spcPct val="90000"/>
              </a:lnSpc>
              <a:spcBef>
                <a:spcPct val="0"/>
              </a:spcBef>
              <a:spcAft>
                <a:spcPct val="35000"/>
              </a:spcAft>
            </a:pPr>
            <a:r>
              <a:rPr lang="en-US" sz="1400" b="1" kern="1200" dirty="0">
                <a:solidFill>
                  <a:schemeClr val="tx1"/>
                </a:solidFill>
                <a:latin typeface="Helvetica Neue" panose="02000503000000020004"/>
                <a:cs typeface="Arial" panose="020B0604020202020204" pitchFamily="34" charset="0"/>
              </a:rPr>
              <a:t>Evaluate the Learning Program</a:t>
            </a:r>
            <a:endParaRPr lang="en-US" sz="1400" kern="1200" dirty="0">
              <a:solidFill>
                <a:schemeClr val="tx1"/>
              </a:solidFill>
              <a:latin typeface="Helvetica Neue" panose="02000503000000020004"/>
              <a:cs typeface="Arial" panose="020B0604020202020204" pitchFamily="34" charset="0"/>
            </a:endParaRPr>
          </a:p>
        </p:txBody>
      </p:sp>
      <p:sp>
        <p:nvSpPr>
          <p:cNvPr id="47" name="Rectangle 46">
            <a:extLst>
              <a:ext uri="{FF2B5EF4-FFF2-40B4-BE49-F238E27FC236}">
                <a16:creationId xmlns:a16="http://schemas.microsoft.com/office/drawing/2014/main" id="{1D451024-24A9-7C2D-CC6C-C3BE255539F5}"/>
              </a:ext>
            </a:extLst>
          </p:cNvPr>
          <p:cNvSpPr/>
          <p:nvPr/>
        </p:nvSpPr>
        <p:spPr>
          <a:xfrm>
            <a:off x="10050247" y="3667031"/>
            <a:ext cx="1871377" cy="2926080"/>
          </a:xfrm>
          <a:prstGeom prst="rect">
            <a:avLst/>
          </a:prstGeom>
          <a:no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lvl="1" defTabSz="533400">
              <a:lnSpc>
                <a:spcPct val="90000"/>
              </a:lnSpc>
              <a:spcBef>
                <a:spcPct val="0"/>
              </a:spcBef>
              <a:spcAft>
                <a:spcPct val="15000"/>
              </a:spcAft>
            </a:pPr>
            <a:r>
              <a:rPr lang="en-US" sz="1400" dirty="0">
                <a:solidFill>
                  <a:schemeClr val="tx1"/>
                </a:solidFill>
                <a:latin typeface="Helvetica Neue" panose="02000503000000020004"/>
                <a:cs typeface="Arial" panose="020B0604020202020204" pitchFamily="34" charset="0"/>
              </a:rPr>
              <a:t>Evaluate the learning program to determine its effectiveness and identify any areas for improvement. Gather feedback from the workforce, assess adoption rates of new S/4HANA technologies, and/or measure the impact of the learning program on business outcomes.</a:t>
            </a:r>
          </a:p>
        </p:txBody>
      </p:sp>
      <p:sp>
        <p:nvSpPr>
          <p:cNvPr id="2" name="TextBox 1">
            <a:extLst>
              <a:ext uri="{FF2B5EF4-FFF2-40B4-BE49-F238E27FC236}">
                <a16:creationId xmlns:a16="http://schemas.microsoft.com/office/drawing/2014/main" id="{D2EC00F9-E590-1B0F-5500-1D0F8EDDA0F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#10</a:t>
            </a:r>
          </a:p>
        </p:txBody>
      </p:sp>
    </p:spTree>
    <p:extLst>
      <p:ext uri="{BB962C8B-B14F-4D97-AF65-F5344CB8AC3E}">
        <p14:creationId xmlns:p14="http://schemas.microsoft.com/office/powerpoint/2010/main" val="2099977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F608C7-A094-259B-9BA8-B3C5EB6A5662}"/>
              </a:ext>
            </a:extLst>
          </p:cNvPr>
          <p:cNvSpPr>
            <a:spLocks noGrp="1"/>
          </p:cNvSpPr>
          <p:nvPr>
            <p:ph type="title"/>
          </p:nvPr>
        </p:nvSpPr>
        <p:spPr>
          <a:xfrm>
            <a:off x="1524000" y="319235"/>
            <a:ext cx="9144000" cy="693533"/>
          </a:xfrm>
        </p:spPr>
        <p:txBody>
          <a:bodyPr>
            <a:normAutofit fontScale="90000"/>
          </a:bodyPr>
          <a:lstStyle/>
          <a:p>
            <a:r>
              <a:rPr lang="en-US" dirty="0">
                <a:cs typeface="Arial" panose="020B0604020202020204" pitchFamily="34" charset="0"/>
              </a:rPr>
              <a:t>WHO CAN TAKE TRAINING AND WHAT WILL TRAINING LOOK LIKE?</a:t>
            </a:r>
            <a:endParaRPr lang="en-US" dirty="0"/>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336565" y="1301634"/>
            <a:ext cx="11518870" cy="3325450"/>
          </a:xfrm>
          <a:prstGeom prst="rect">
            <a:avLst/>
          </a:prstGeom>
          <a:ln w="28575">
            <a:solidFill>
              <a:schemeClr val="tx2"/>
            </a:solidFill>
          </a:ln>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defRPr/>
            </a:pPr>
            <a:r>
              <a:rPr lang="en-US" sz="1800" b="0" cap="none" dirty="0">
                <a:latin typeface="Helvetica Neue" panose="02000503000000020004"/>
                <a:cs typeface="Arial" panose="020B0604020202020204" pitchFamily="34" charset="0"/>
              </a:rPr>
              <a:t>Training is available to </a:t>
            </a:r>
            <a:r>
              <a:rPr lang="en-US" sz="1800" cap="none" dirty="0">
                <a:latin typeface="Helvetica Neue" panose="02000503000000020004"/>
                <a:cs typeface="Arial" panose="020B0604020202020204" pitchFamily="34" charset="0"/>
              </a:rPr>
              <a:t>all USDA employees</a:t>
            </a:r>
            <a:r>
              <a:rPr lang="en-US" sz="1800" b="0" cap="none" dirty="0">
                <a:latin typeface="Helvetica Neue" panose="02000503000000020004"/>
                <a:cs typeface="Arial" panose="020B0604020202020204" pitchFamily="34" charset="0"/>
              </a:rPr>
              <a:t>! We highly encourage all FMMI users to take training, but training is not limited to FMMI users. Here’s what you need to know about training:</a:t>
            </a:r>
          </a:p>
          <a:p>
            <a:pPr marL="461963" indent="-285750">
              <a:buFont typeface="Wingdings" panose="05000000000000000000" pitchFamily="2" charset="2"/>
              <a:buChar char="§"/>
              <a:defRPr/>
            </a:pPr>
            <a:r>
              <a:rPr lang="en-US" sz="1800" b="0" cap="none" dirty="0">
                <a:latin typeface="Helvetica Neue" panose="02000503000000020004"/>
                <a:cs typeface="Arial" panose="020B0604020202020204" pitchFamily="34" charset="0"/>
              </a:rPr>
              <a:t>Users should first complete “Fiori Log-In &amp; Navigation,” a self-paced eLearning course that will be available before training sessions begin</a:t>
            </a:r>
          </a:p>
          <a:p>
            <a:pPr marL="461963" indent="-285750">
              <a:buFont typeface="Wingdings" panose="05000000000000000000" pitchFamily="2" charset="2"/>
              <a:buChar char="§"/>
              <a:defRPr/>
            </a:pPr>
            <a:r>
              <a:rPr lang="en-US" sz="1800" b="0" cap="none" dirty="0">
                <a:latin typeface="Helvetica Neue" panose="02000503000000020004"/>
                <a:cs typeface="Arial" panose="020B0604020202020204" pitchFamily="34" charset="0"/>
              </a:rPr>
              <a:t>Each training session will be offered multiple times</a:t>
            </a:r>
          </a:p>
          <a:p>
            <a:pPr marL="461963" indent="-285750">
              <a:buFont typeface="Wingdings" panose="05000000000000000000" pitchFamily="2" charset="2"/>
              <a:buChar char="§"/>
              <a:defRPr/>
            </a:pPr>
            <a:r>
              <a:rPr lang="en-US" sz="1800" b="0" cap="none" dirty="0">
                <a:latin typeface="Helvetica Neue" panose="02000503000000020004"/>
                <a:cs typeface="Arial" panose="020B0604020202020204" pitchFamily="34" charset="0"/>
              </a:rPr>
              <a:t>Training is free to attend and will be conducted virtually</a:t>
            </a:r>
          </a:p>
          <a:p>
            <a:pPr marL="461963" indent="-285750">
              <a:buFont typeface="Wingdings" panose="05000000000000000000" pitchFamily="2" charset="2"/>
              <a:buChar char="§"/>
              <a:defRPr/>
            </a:pPr>
            <a:r>
              <a:rPr lang="en-US" sz="1800" b="0" cap="none" dirty="0">
                <a:latin typeface="Helvetica Neue" panose="02000503000000020004"/>
                <a:cs typeface="Arial" panose="020B0604020202020204" pitchFamily="34" charset="0"/>
              </a:rPr>
              <a:t>Trainers will be selected from FMMI experts experienced in the new environment</a:t>
            </a:r>
          </a:p>
          <a:p>
            <a:pPr lvl="0">
              <a:spcBef>
                <a:spcPts val="1000"/>
              </a:spcBef>
              <a:defRPr/>
            </a:pPr>
            <a:r>
              <a:rPr lang="en-US" sz="1800" b="0" cap="none" dirty="0">
                <a:latin typeface="Helvetica Neue" panose="02000503000000020004"/>
                <a:cs typeface="Arial" panose="020B0604020202020204" pitchFamily="34" charset="0"/>
              </a:rPr>
              <a:t>Additional training resources to prepare users for the transition:</a:t>
            </a:r>
          </a:p>
          <a:p>
            <a:pPr marL="461963" lvl="0" indent="-285750">
              <a:buFont typeface="Wingdings" panose="05000000000000000000" pitchFamily="2" charset="2"/>
              <a:buChar char="§"/>
              <a:defRPr/>
            </a:pPr>
            <a:r>
              <a:rPr lang="en-US" sz="1800" cap="none" dirty="0">
                <a:latin typeface="Helvetica Neue" panose="02000503000000020004"/>
                <a:cs typeface="Arial" panose="020B0604020202020204" pitchFamily="34" charset="0"/>
              </a:rPr>
              <a:t>eLearning</a:t>
            </a:r>
            <a:r>
              <a:rPr lang="en-US" sz="1800" b="0" cap="none" dirty="0">
                <a:latin typeface="Helvetica Neue" panose="02000503000000020004"/>
                <a:cs typeface="Arial" panose="020B0604020202020204" pitchFamily="34" charset="0"/>
              </a:rPr>
              <a:t> – self-paced and virtual instructor-led learning courses</a:t>
            </a:r>
          </a:p>
          <a:p>
            <a:pPr marL="461963" lvl="0" indent="-285750">
              <a:buFont typeface="Wingdings" panose="05000000000000000000" pitchFamily="2" charset="2"/>
              <a:buChar char="§"/>
              <a:defRPr/>
            </a:pPr>
            <a:r>
              <a:rPr lang="en-US" sz="1800" cap="none" dirty="0">
                <a:latin typeface="Helvetica Neue" panose="02000503000000020004"/>
                <a:cs typeface="Arial" panose="020B0604020202020204" pitchFamily="34" charset="0"/>
              </a:rPr>
              <a:t>Online Help Procedures </a:t>
            </a:r>
            <a:r>
              <a:rPr lang="en-US" sz="1800" b="0" cap="none" dirty="0">
                <a:latin typeface="Helvetica Neue" panose="02000503000000020004"/>
                <a:cs typeface="Arial" panose="020B0604020202020204" pitchFamily="34" charset="0"/>
              </a:rPr>
              <a:t>– step-by-step guides for completing a process or task</a:t>
            </a:r>
          </a:p>
          <a:p>
            <a:pPr marL="461963" lvl="0" indent="-285750">
              <a:buFont typeface="Wingdings" panose="05000000000000000000" pitchFamily="2" charset="2"/>
              <a:buChar char="§"/>
              <a:defRPr/>
            </a:pPr>
            <a:r>
              <a:rPr lang="en-US" sz="1800" cap="none" dirty="0">
                <a:latin typeface="Helvetica Neue" panose="02000503000000020004"/>
                <a:cs typeface="Arial" panose="020B0604020202020204" pitchFamily="34" charset="0"/>
              </a:rPr>
              <a:t>Job Aids </a:t>
            </a:r>
            <a:r>
              <a:rPr lang="en-US" sz="1800" b="0" cap="none" dirty="0">
                <a:latin typeface="Helvetica Neue" panose="02000503000000020004"/>
                <a:cs typeface="Arial" panose="020B0604020202020204" pitchFamily="34" charset="0"/>
              </a:rPr>
              <a:t>– quick reference guides, one-page instructions, and templates</a:t>
            </a:r>
          </a:p>
        </p:txBody>
      </p:sp>
      <p:sp>
        <p:nvSpPr>
          <p:cNvPr id="5" name="TextBox 4">
            <a:extLst>
              <a:ext uri="{FF2B5EF4-FFF2-40B4-BE49-F238E27FC236}">
                <a16:creationId xmlns:a16="http://schemas.microsoft.com/office/drawing/2014/main" id="{3ACF1494-7079-8FF7-ED32-86D73075CC58}"/>
              </a:ext>
            </a:extLst>
          </p:cNvPr>
          <p:cNvSpPr txBox="1"/>
          <p:nvPr/>
        </p:nvSpPr>
        <p:spPr>
          <a:xfrm>
            <a:off x="336565" y="4775616"/>
            <a:ext cx="11518870" cy="1697901"/>
          </a:xfrm>
          <a:prstGeom prst="rect">
            <a:avLst/>
          </a:prstGeom>
          <a:noFill/>
          <a:ln w="28575">
            <a:solidFill>
              <a:schemeClr val="accent5"/>
            </a:solidFill>
          </a:ln>
        </p:spPr>
        <p:txBody>
          <a:bodyPr wrap="square" lIns="91440" tIns="91440" bIns="91440" anchor="ctr">
            <a:spAutoFit/>
          </a:bodyPr>
          <a:lstStyle/>
          <a:p>
            <a:pPr lvl="0">
              <a:spcBef>
                <a:spcPts val="1000"/>
              </a:spcBef>
              <a:defRPr/>
            </a:pPr>
            <a:r>
              <a:rPr lang="en-US" b="0" cap="none" dirty="0">
                <a:latin typeface="Helvetica Neue" panose="02000503000000020004"/>
                <a:cs typeface="Arial" panose="020B0604020202020204" pitchFamily="34" charset="0"/>
              </a:rPr>
              <a:t>Please note that FIET training will </a:t>
            </a:r>
            <a:r>
              <a:rPr lang="en-US" b="0" i="1" cap="none" dirty="0">
                <a:latin typeface="Helvetica Neue" panose="02000503000000020004"/>
                <a:cs typeface="Arial" panose="020B0604020202020204" pitchFamily="34" charset="0"/>
              </a:rPr>
              <a:t>not</a:t>
            </a:r>
            <a:r>
              <a:rPr lang="en-US" b="0" cap="none" dirty="0">
                <a:latin typeface="Helvetica Neue" panose="02000503000000020004"/>
                <a:cs typeface="Arial" panose="020B0604020202020204" pitchFamily="34" charset="0"/>
              </a:rPr>
              <a:t> include side-by-side comparisons of the old and new FMMI, as information regarding the old system will no longer be needed beyond February 2025.</a:t>
            </a:r>
          </a:p>
          <a:p>
            <a:pPr lvl="0">
              <a:spcBef>
                <a:spcPts val="1000"/>
              </a:spcBef>
              <a:defRPr/>
            </a:pPr>
            <a:r>
              <a:rPr lang="en-US" b="0" cap="none" dirty="0">
                <a:latin typeface="Helvetica Neue" panose="02000503000000020004"/>
                <a:cs typeface="Arial" panose="020B0604020202020204" pitchFamily="34" charset="0"/>
              </a:rPr>
              <a:t>Note also that FIET training is intended to focus only on the changes that end users will experience as they shift from the Portal to Fiori. It is not intended to be end-to-end role-based training. For more detailed role-based training, users can refer to </a:t>
            </a:r>
            <a:r>
              <a:rPr lang="en-US" b="0" cap="none" dirty="0">
                <a:solidFill>
                  <a:schemeClr val="tx1">
                    <a:lumMod val="75000"/>
                    <a:lumOff val="25000"/>
                  </a:schemeClr>
                </a:solidFill>
                <a:latin typeface="Helvetica Neue" panose="02000503000000020004"/>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existing FMMI training materials</a:t>
            </a:r>
            <a:r>
              <a:rPr lang="en-US" b="0" cap="none" dirty="0">
                <a:latin typeface="Helvetica Neue" panose="02000503000000020004"/>
                <a:cs typeface="Arial" panose="020B0604020202020204" pitchFamily="34" charset="0"/>
              </a:rPr>
              <a:t>.</a:t>
            </a:r>
          </a:p>
        </p:txBody>
      </p:sp>
      <p:sp>
        <p:nvSpPr>
          <p:cNvPr id="2" name="TextBox 1">
            <a:extLst>
              <a:ext uri="{FF2B5EF4-FFF2-40B4-BE49-F238E27FC236}">
                <a16:creationId xmlns:a16="http://schemas.microsoft.com/office/drawing/2014/main" id="{D2EC00F9-E590-1B0F-5500-1D0F8EDDA0F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#11</a:t>
            </a:r>
          </a:p>
        </p:txBody>
      </p:sp>
    </p:spTree>
    <p:extLst>
      <p:ext uri="{BB962C8B-B14F-4D97-AF65-F5344CB8AC3E}">
        <p14:creationId xmlns:p14="http://schemas.microsoft.com/office/powerpoint/2010/main" val="2735239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9A33C0-A43C-5254-AC0E-7088D705E2BA}"/>
              </a:ext>
            </a:extLst>
          </p:cNvPr>
          <p:cNvSpPr>
            <a:spLocks noGrp="1"/>
          </p:cNvSpPr>
          <p:nvPr>
            <p:ph type="title"/>
          </p:nvPr>
        </p:nvSpPr>
        <p:spPr/>
        <p:txBody>
          <a:bodyPr>
            <a:normAutofit fontScale="90000"/>
          </a:bodyPr>
          <a:lstStyle/>
          <a:p>
            <a:r>
              <a:rPr lang="en-US" dirty="0"/>
              <a:t>WHAT TRAINING WILL BE AVAILABLE FOR FIORI?</a:t>
            </a:r>
          </a:p>
        </p:txBody>
      </p:sp>
      <p:sp>
        <p:nvSpPr>
          <p:cNvPr id="2" name="Content Placeholder 1">
            <a:extLst>
              <a:ext uri="{FF2B5EF4-FFF2-40B4-BE49-F238E27FC236}">
                <a16:creationId xmlns:a16="http://schemas.microsoft.com/office/drawing/2014/main" id="{6007CC93-B866-9E65-F576-7B4BB6AAA91F}"/>
              </a:ext>
            </a:extLst>
          </p:cNvPr>
          <p:cNvSpPr>
            <a:spLocks noGrp="1"/>
          </p:cNvSpPr>
          <p:nvPr>
            <p:ph sz="half" idx="1"/>
          </p:nvPr>
        </p:nvSpPr>
        <p:spPr>
          <a:xfrm>
            <a:off x="615374" y="1307424"/>
            <a:ext cx="10846375" cy="693534"/>
          </a:xfrm>
        </p:spPr>
        <p:txBody>
          <a:bodyPr>
            <a:normAutofit/>
          </a:bodyPr>
          <a:lstStyle/>
          <a:p>
            <a:pPr marL="0" indent="0">
              <a:buNone/>
            </a:pPr>
            <a:r>
              <a:rPr lang="en-US" sz="1800" dirty="0"/>
              <a:t>Fiori training opportunities will be communicated before go-live and will focus on the functional changes resulting from the S/4HANA upgrade. Users can learn about Fiori using a variety of resources:</a:t>
            </a:r>
          </a:p>
        </p:txBody>
      </p:sp>
      <p:sp>
        <p:nvSpPr>
          <p:cNvPr id="4" name="TextBox 3">
            <a:extLst>
              <a:ext uri="{FF2B5EF4-FFF2-40B4-BE49-F238E27FC236}">
                <a16:creationId xmlns:a16="http://schemas.microsoft.com/office/drawing/2014/main" id="{4A8551B3-86BC-E391-A65F-F0A2BE65F42F}"/>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#12</a:t>
            </a:r>
          </a:p>
        </p:txBody>
      </p:sp>
      <p:sp>
        <p:nvSpPr>
          <p:cNvPr id="63" name="Rectangle: Rounded Corners 62">
            <a:extLst>
              <a:ext uri="{FF2B5EF4-FFF2-40B4-BE49-F238E27FC236}">
                <a16:creationId xmlns:a16="http://schemas.microsoft.com/office/drawing/2014/main" id="{60C3C7DE-F990-4906-6CD6-CF4090C377B2}"/>
              </a:ext>
              <a:ext uri="{C183D7F6-B498-43B3-948B-1728B52AA6E4}">
                <adec:decorative xmlns:adec="http://schemas.microsoft.com/office/drawing/2017/decorative" val="1"/>
              </a:ext>
            </a:extLst>
          </p:cNvPr>
          <p:cNvSpPr/>
          <p:nvPr/>
        </p:nvSpPr>
        <p:spPr>
          <a:xfrm>
            <a:off x="1215529" y="2057094"/>
            <a:ext cx="10246220" cy="914400"/>
          </a:xfrm>
          <a:prstGeom prst="roundRect">
            <a:avLst/>
          </a:prstGeom>
          <a:noFill/>
          <a:ln w="38100" cap="flat" cmpd="sng" algn="ctr">
            <a:solidFill>
              <a:schemeClr val="accent1"/>
            </a:solidFill>
            <a:prstDash val="solid"/>
            <a:miter lim="800000"/>
          </a:ln>
          <a:effectLst/>
        </p:spPr>
        <p:txBody>
          <a:bodyPr lIns="457200" rtlCol="0" anchor="ctr"/>
          <a:lstStyle/>
          <a:p>
            <a:pPr marL="0" marR="0" lvl="0" indent="0" defTabSz="975299"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effectLst/>
                <a:uLnTx/>
                <a:uFillTx/>
                <a:latin typeface="Helvetica Neue" panose="02000503000000020004"/>
              </a:rPr>
              <a:t>An </a:t>
            </a:r>
            <a:r>
              <a:rPr kumimoji="0" lang="en-US" b="1" i="0" u="none" strike="noStrike" kern="0" cap="none" spc="0" normalizeH="0" baseline="0" noProof="0" dirty="0">
                <a:ln>
                  <a:noFill/>
                </a:ln>
                <a:effectLst/>
                <a:uLnTx/>
                <a:uFillTx/>
                <a:latin typeface="Helvetica Neue" panose="02000503000000020004"/>
              </a:rPr>
              <a:t>eLearning course </a:t>
            </a:r>
            <a:r>
              <a:rPr kumimoji="0" lang="en-US" b="0" i="0" u="none" strike="noStrike" kern="0" cap="none" spc="0" normalizeH="0" baseline="0" noProof="0" dirty="0">
                <a:ln>
                  <a:noFill/>
                </a:ln>
                <a:effectLst/>
                <a:uLnTx/>
                <a:uFillTx/>
                <a:latin typeface="Helvetica Neue" panose="02000503000000020004"/>
              </a:rPr>
              <a:t>and </a:t>
            </a:r>
            <a:r>
              <a:rPr kumimoji="0" lang="en-US" b="1" i="0" u="none" strike="noStrike" kern="0" cap="none" spc="0" normalizeH="0" baseline="0" noProof="0" dirty="0">
                <a:ln>
                  <a:noFill/>
                </a:ln>
                <a:effectLst/>
                <a:uLnTx/>
                <a:uFillTx/>
                <a:latin typeface="Helvetica Neue" panose="02000503000000020004"/>
              </a:rPr>
              <a:t>recorded simulations </a:t>
            </a:r>
            <a:r>
              <a:rPr kumimoji="0" lang="en-US" b="0" i="0" u="none" strike="noStrike" kern="0" cap="none" spc="0" normalizeH="0" baseline="0" noProof="0" dirty="0">
                <a:ln>
                  <a:noFill/>
                </a:ln>
                <a:effectLst/>
                <a:uLnTx/>
                <a:uFillTx/>
                <a:latin typeface="Helvetica Neue" panose="02000503000000020004"/>
              </a:rPr>
              <a:t>will familiarize users with the new look and feel of the Fiori Launchpad.</a:t>
            </a:r>
          </a:p>
        </p:txBody>
      </p:sp>
      <p:sp>
        <p:nvSpPr>
          <p:cNvPr id="64" name="Rectangle: Rounded Corners 63">
            <a:extLst>
              <a:ext uri="{FF2B5EF4-FFF2-40B4-BE49-F238E27FC236}">
                <a16:creationId xmlns:a16="http://schemas.microsoft.com/office/drawing/2014/main" id="{9FF15298-D19C-B27A-A973-131A621CD9DA}"/>
              </a:ext>
              <a:ext uri="{C183D7F6-B498-43B3-948B-1728B52AA6E4}">
                <adec:decorative xmlns:adec="http://schemas.microsoft.com/office/drawing/2017/decorative" val="1"/>
              </a:ext>
            </a:extLst>
          </p:cNvPr>
          <p:cNvSpPr/>
          <p:nvPr/>
        </p:nvSpPr>
        <p:spPr>
          <a:xfrm>
            <a:off x="1215529" y="3199037"/>
            <a:ext cx="10246220" cy="914400"/>
          </a:xfrm>
          <a:prstGeom prst="roundRect">
            <a:avLst/>
          </a:prstGeom>
          <a:noFill/>
          <a:ln w="38100" cap="flat" cmpd="sng" algn="ctr">
            <a:solidFill>
              <a:schemeClr val="tx1">
                <a:lumMod val="50000"/>
                <a:lumOff val="50000"/>
              </a:schemeClr>
            </a:solidFill>
            <a:prstDash val="solid"/>
            <a:miter lim="800000"/>
          </a:ln>
          <a:effectLst/>
        </p:spPr>
        <p:txBody>
          <a:bodyPr lIns="457200" rtlCol="0" anchor="ctr"/>
          <a:lstStyle/>
          <a:p>
            <a:pPr marL="0" marR="0" lvl="0" indent="0" defTabSz="97529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Helvetica Neue" panose="02000503000000020004"/>
              </a:rPr>
              <a:t>Fiori online help</a:t>
            </a:r>
            <a:r>
              <a:rPr kumimoji="0" lang="en-US" b="0" i="0" u="none" strike="noStrike" kern="0" cap="none" spc="0" normalizeH="0" baseline="0" noProof="0" dirty="0">
                <a:ln>
                  <a:noFill/>
                </a:ln>
                <a:effectLst/>
                <a:uLnTx/>
                <a:uFillTx/>
                <a:latin typeface="Helvetica Neue" panose="02000503000000020004"/>
              </a:rPr>
              <a:t>, developed by SAP, provides a wealth of information on functionality, navigation, and more. Please note that Fiori online help is not specific to USDA or FMMI.</a:t>
            </a:r>
          </a:p>
        </p:txBody>
      </p:sp>
      <p:sp>
        <p:nvSpPr>
          <p:cNvPr id="65" name="Rectangle: Rounded Corners 64">
            <a:extLst>
              <a:ext uri="{FF2B5EF4-FFF2-40B4-BE49-F238E27FC236}">
                <a16:creationId xmlns:a16="http://schemas.microsoft.com/office/drawing/2014/main" id="{D40A435B-FC9E-521D-9445-E236456547A9}"/>
              </a:ext>
              <a:ext uri="{C183D7F6-B498-43B3-948B-1728B52AA6E4}">
                <adec:decorative xmlns:adec="http://schemas.microsoft.com/office/drawing/2017/decorative" val="1"/>
              </a:ext>
            </a:extLst>
          </p:cNvPr>
          <p:cNvSpPr/>
          <p:nvPr/>
        </p:nvSpPr>
        <p:spPr>
          <a:xfrm>
            <a:off x="1215529" y="4340980"/>
            <a:ext cx="10246220" cy="914400"/>
          </a:xfrm>
          <a:prstGeom prst="roundRect">
            <a:avLst/>
          </a:prstGeom>
          <a:noFill/>
          <a:ln w="38100" cap="flat" cmpd="sng" algn="ctr">
            <a:solidFill>
              <a:schemeClr val="accent5"/>
            </a:solidFill>
            <a:prstDash val="solid"/>
            <a:miter lim="800000"/>
          </a:ln>
          <a:effectLst/>
        </p:spPr>
        <p:txBody>
          <a:bodyPr lIns="457200" rtlCol="0" anchor="ctr"/>
          <a:lstStyle/>
          <a:p>
            <a:pPr marL="0" marR="0" lvl="0" indent="0" defTabSz="975299" eaLnBrk="1" fontAlgn="auto" latinLnBrk="0" hangingPunct="1">
              <a:lnSpc>
                <a:spcPct val="100000"/>
              </a:lnSpc>
              <a:spcBef>
                <a:spcPts val="0"/>
              </a:spcBef>
              <a:spcAft>
                <a:spcPts val="0"/>
              </a:spcAft>
              <a:buClrTx/>
              <a:buSzTx/>
              <a:buFontTx/>
              <a:buNone/>
              <a:tabLst/>
              <a:defRPr/>
            </a:pPr>
            <a:r>
              <a:rPr kumimoji="0" lang="en-US" i="0" u="none" strike="noStrike" kern="0" cap="none" spc="0" normalizeH="0" baseline="0" noProof="0" dirty="0">
                <a:ln>
                  <a:noFill/>
                </a:ln>
                <a:effectLst/>
                <a:uLnTx/>
                <a:uFillTx/>
                <a:latin typeface="Helvetica Neue" panose="02000503000000020004"/>
              </a:rPr>
              <a:t>The Fiori Launchpad will include a </a:t>
            </a:r>
            <a:r>
              <a:rPr kumimoji="0" lang="en-US" b="1" i="0" u="none" strike="noStrike" kern="0" cap="none" spc="0" normalizeH="0" baseline="0" noProof="0" dirty="0">
                <a:ln>
                  <a:noFill/>
                </a:ln>
                <a:effectLst/>
                <a:uLnTx/>
                <a:uFillTx/>
                <a:latin typeface="Helvetica Neue" panose="02000503000000020004"/>
              </a:rPr>
              <a:t>FMMI Help button </a:t>
            </a:r>
            <a:r>
              <a:rPr kumimoji="0" lang="en-US" i="0" u="none" strike="noStrike" kern="0" cap="none" spc="0" normalizeH="0" baseline="0" noProof="0" dirty="0">
                <a:ln>
                  <a:noFill/>
                </a:ln>
                <a:effectLst/>
                <a:uLnTx/>
                <a:uFillTx/>
                <a:latin typeface="Helvetica Neue" panose="02000503000000020004"/>
              </a:rPr>
              <a:t>linked to the FMS training library published by the FMS Directives and Training Branch (DTB).</a:t>
            </a:r>
          </a:p>
        </p:txBody>
      </p:sp>
      <p:sp>
        <p:nvSpPr>
          <p:cNvPr id="66" name="Rectangle: Rounded Corners 65">
            <a:extLst>
              <a:ext uri="{FF2B5EF4-FFF2-40B4-BE49-F238E27FC236}">
                <a16:creationId xmlns:a16="http://schemas.microsoft.com/office/drawing/2014/main" id="{8A7E196D-980B-188F-E536-E1049B99E251}"/>
              </a:ext>
              <a:ext uri="{C183D7F6-B498-43B3-948B-1728B52AA6E4}">
                <adec:decorative xmlns:adec="http://schemas.microsoft.com/office/drawing/2017/decorative" val="1"/>
              </a:ext>
            </a:extLst>
          </p:cNvPr>
          <p:cNvSpPr/>
          <p:nvPr/>
        </p:nvSpPr>
        <p:spPr>
          <a:xfrm>
            <a:off x="1215529" y="5482923"/>
            <a:ext cx="10246220" cy="914400"/>
          </a:xfrm>
          <a:prstGeom prst="roundRect">
            <a:avLst/>
          </a:prstGeom>
          <a:noFill/>
          <a:ln w="38100" cap="flat" cmpd="sng" algn="ctr">
            <a:solidFill>
              <a:schemeClr val="tx2"/>
            </a:solidFill>
            <a:prstDash val="solid"/>
            <a:miter lim="800000"/>
          </a:ln>
          <a:effectLst/>
        </p:spPr>
        <p:txBody>
          <a:bodyPr lIns="457200" rtlCol="0" anchor="ctr"/>
          <a:lstStyle/>
          <a:p>
            <a:pPr marL="0" marR="0" lvl="0" indent="0" defTabSz="97529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effectLst/>
                <a:uLnTx/>
                <a:uFillTx/>
                <a:latin typeface="Helvetica Neue" panose="02000503000000020004"/>
              </a:rPr>
              <a:t>Live demos </a:t>
            </a:r>
            <a:r>
              <a:rPr kumimoji="0" lang="en-US" i="0" u="none" strike="noStrike" kern="0" cap="none" spc="0" normalizeH="0" baseline="0" noProof="0" dirty="0">
                <a:ln>
                  <a:noFill/>
                </a:ln>
                <a:effectLst/>
                <a:uLnTx/>
                <a:uFillTx/>
                <a:latin typeface="Helvetica Neue" panose="02000503000000020004"/>
              </a:rPr>
              <a:t>as well as </a:t>
            </a:r>
            <a:r>
              <a:rPr kumimoji="0" lang="en-US" b="1" i="0" u="none" strike="noStrike" kern="0" cap="none" spc="0" normalizeH="0" baseline="0" noProof="0" dirty="0">
                <a:ln>
                  <a:noFill/>
                </a:ln>
                <a:effectLst/>
                <a:uLnTx/>
                <a:uFillTx/>
                <a:latin typeface="Helvetica Neue" panose="02000503000000020004"/>
              </a:rPr>
              <a:t>recorded simulations </a:t>
            </a:r>
            <a:r>
              <a:rPr kumimoji="0" lang="en-US" i="0" u="none" strike="noStrike" kern="0" cap="none" spc="0" normalizeH="0" baseline="0" noProof="0" dirty="0">
                <a:ln>
                  <a:noFill/>
                </a:ln>
                <a:effectLst/>
                <a:uLnTx/>
                <a:uFillTx/>
                <a:latin typeface="Helvetica Neue" panose="02000503000000020004"/>
              </a:rPr>
              <a:t>will walk through transactions in Fiori.</a:t>
            </a:r>
          </a:p>
        </p:txBody>
      </p:sp>
      <p:grpSp>
        <p:nvGrpSpPr>
          <p:cNvPr id="99" name="Group 98">
            <a:extLst>
              <a:ext uri="{FF2B5EF4-FFF2-40B4-BE49-F238E27FC236}">
                <a16:creationId xmlns:a16="http://schemas.microsoft.com/office/drawing/2014/main" id="{04273FB5-7679-375A-7E9A-74B946643902}"/>
              </a:ext>
              <a:ext uri="{C183D7F6-B498-43B3-948B-1728B52AA6E4}">
                <adec:decorative xmlns:adec="http://schemas.microsoft.com/office/drawing/2017/decorative" val="1"/>
              </a:ext>
            </a:extLst>
          </p:cNvPr>
          <p:cNvGrpSpPr/>
          <p:nvPr/>
        </p:nvGrpSpPr>
        <p:grpSpPr>
          <a:xfrm>
            <a:off x="701458" y="4383027"/>
            <a:ext cx="822960" cy="822960"/>
            <a:chOff x="1009929" y="4360993"/>
            <a:chExt cx="822960" cy="822960"/>
          </a:xfrm>
        </p:grpSpPr>
        <p:sp>
          <p:nvSpPr>
            <p:cNvPr id="71" name="Oval 70">
              <a:extLst>
                <a:ext uri="{FF2B5EF4-FFF2-40B4-BE49-F238E27FC236}">
                  <a16:creationId xmlns:a16="http://schemas.microsoft.com/office/drawing/2014/main" id="{01CD6F84-745A-6125-EF9A-72A393F28E96}"/>
                </a:ext>
              </a:extLst>
            </p:cNvPr>
            <p:cNvSpPr>
              <a:spLocks noChangeAspect="1"/>
            </p:cNvSpPr>
            <p:nvPr/>
          </p:nvSpPr>
          <p:spPr>
            <a:xfrm>
              <a:off x="1009929" y="4360993"/>
              <a:ext cx="822960" cy="822960"/>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4">
              <a:extLst>
                <a:ext uri="{FF2B5EF4-FFF2-40B4-BE49-F238E27FC236}">
                  <a16:creationId xmlns:a16="http://schemas.microsoft.com/office/drawing/2014/main" id="{62998FCD-5EB2-DD6B-8DD3-667408BE3F45}"/>
                </a:ext>
              </a:extLst>
            </p:cNvPr>
            <p:cNvGrpSpPr>
              <a:grpSpLocks noChangeAspect="1"/>
            </p:cNvGrpSpPr>
            <p:nvPr/>
          </p:nvGrpSpPr>
          <p:grpSpPr bwMode="auto">
            <a:xfrm>
              <a:off x="1183306" y="4533786"/>
              <a:ext cx="476206" cy="477375"/>
              <a:chOff x="359" y="448"/>
              <a:chExt cx="408" cy="409"/>
            </a:xfrm>
            <a:solidFill>
              <a:schemeClr val="bg1"/>
            </a:solidFill>
          </p:grpSpPr>
          <p:sp>
            <p:nvSpPr>
              <p:cNvPr id="68" name="Freeform 5">
                <a:extLst>
                  <a:ext uri="{FF2B5EF4-FFF2-40B4-BE49-F238E27FC236}">
                    <a16:creationId xmlns:a16="http://schemas.microsoft.com/office/drawing/2014/main" id="{5BC5DE17-532E-E8D0-92A3-84A7733DBA7E}"/>
                  </a:ext>
                </a:extLst>
              </p:cNvPr>
              <p:cNvSpPr>
                <a:spLocks noEditPoints="1"/>
              </p:cNvSpPr>
              <p:nvPr/>
            </p:nvSpPr>
            <p:spPr bwMode="auto">
              <a:xfrm>
                <a:off x="359" y="448"/>
                <a:ext cx="408" cy="409"/>
              </a:xfrm>
              <a:custGeom>
                <a:avLst/>
                <a:gdLst>
                  <a:gd name="T0" fmla="*/ 138 w 276"/>
                  <a:gd name="T1" fmla="*/ 276 h 276"/>
                  <a:gd name="T2" fmla="*/ 0 w 276"/>
                  <a:gd name="T3" fmla="*/ 138 h 276"/>
                  <a:gd name="T4" fmla="*/ 138 w 276"/>
                  <a:gd name="T5" fmla="*/ 0 h 276"/>
                  <a:gd name="T6" fmla="*/ 276 w 276"/>
                  <a:gd name="T7" fmla="*/ 138 h 276"/>
                  <a:gd name="T8" fmla="*/ 138 w 276"/>
                  <a:gd name="T9" fmla="*/ 276 h 276"/>
                  <a:gd name="T10" fmla="*/ 138 w 276"/>
                  <a:gd name="T11" fmla="*/ 12 h 276"/>
                  <a:gd name="T12" fmla="*/ 12 w 276"/>
                  <a:gd name="T13" fmla="*/ 138 h 276"/>
                  <a:gd name="T14" fmla="*/ 138 w 276"/>
                  <a:gd name="T15" fmla="*/ 264 h 276"/>
                  <a:gd name="T16" fmla="*/ 264 w 276"/>
                  <a:gd name="T17" fmla="*/ 138 h 276"/>
                  <a:gd name="T18" fmla="*/ 138 w 276"/>
                  <a:gd name="T19" fmla="*/ 1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276">
                    <a:moveTo>
                      <a:pt x="138" y="276"/>
                    </a:moveTo>
                    <a:cubicBezTo>
                      <a:pt x="62" y="276"/>
                      <a:pt x="0" y="214"/>
                      <a:pt x="0" y="138"/>
                    </a:cubicBezTo>
                    <a:cubicBezTo>
                      <a:pt x="0" y="62"/>
                      <a:pt x="62" y="0"/>
                      <a:pt x="138" y="0"/>
                    </a:cubicBezTo>
                    <a:cubicBezTo>
                      <a:pt x="214" y="0"/>
                      <a:pt x="276" y="62"/>
                      <a:pt x="276" y="138"/>
                    </a:cubicBezTo>
                    <a:cubicBezTo>
                      <a:pt x="276" y="214"/>
                      <a:pt x="214" y="276"/>
                      <a:pt x="138" y="276"/>
                    </a:cubicBezTo>
                    <a:close/>
                    <a:moveTo>
                      <a:pt x="138" y="12"/>
                    </a:moveTo>
                    <a:cubicBezTo>
                      <a:pt x="69" y="12"/>
                      <a:pt x="12" y="68"/>
                      <a:pt x="12" y="138"/>
                    </a:cubicBezTo>
                    <a:cubicBezTo>
                      <a:pt x="12" y="207"/>
                      <a:pt x="69" y="264"/>
                      <a:pt x="138" y="264"/>
                    </a:cubicBezTo>
                    <a:cubicBezTo>
                      <a:pt x="208" y="264"/>
                      <a:pt x="264" y="207"/>
                      <a:pt x="264" y="138"/>
                    </a:cubicBezTo>
                    <a:cubicBezTo>
                      <a:pt x="264" y="68"/>
                      <a:pt x="208" y="12"/>
                      <a:pt x="13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solidFill>
                    <a:schemeClr val="bg2"/>
                  </a:solidFill>
                </a:endParaRPr>
              </a:p>
            </p:txBody>
          </p:sp>
          <p:sp>
            <p:nvSpPr>
              <p:cNvPr id="69" name="Freeform 6">
                <a:extLst>
                  <a:ext uri="{FF2B5EF4-FFF2-40B4-BE49-F238E27FC236}">
                    <a16:creationId xmlns:a16="http://schemas.microsoft.com/office/drawing/2014/main" id="{26CA5028-D6CA-1F26-0457-028A17A96637}"/>
                  </a:ext>
                </a:extLst>
              </p:cNvPr>
              <p:cNvSpPr>
                <a:spLocks/>
              </p:cNvSpPr>
              <p:nvPr/>
            </p:nvSpPr>
            <p:spPr bwMode="auto">
              <a:xfrm>
                <a:off x="501" y="546"/>
                <a:ext cx="124" cy="177"/>
              </a:xfrm>
              <a:custGeom>
                <a:avLst/>
                <a:gdLst>
                  <a:gd name="T0" fmla="*/ 42 w 84"/>
                  <a:gd name="T1" fmla="*/ 120 h 120"/>
                  <a:gd name="T2" fmla="*/ 36 w 84"/>
                  <a:gd name="T3" fmla="*/ 114 h 120"/>
                  <a:gd name="T4" fmla="*/ 36 w 84"/>
                  <a:gd name="T5" fmla="*/ 78 h 120"/>
                  <a:gd name="T6" fmla="*/ 42 w 84"/>
                  <a:gd name="T7" fmla="*/ 72 h 120"/>
                  <a:gd name="T8" fmla="*/ 72 w 84"/>
                  <a:gd name="T9" fmla="*/ 42 h 120"/>
                  <a:gd name="T10" fmla="*/ 42 w 84"/>
                  <a:gd name="T11" fmla="*/ 12 h 120"/>
                  <a:gd name="T12" fmla="*/ 12 w 84"/>
                  <a:gd name="T13" fmla="*/ 42 h 120"/>
                  <a:gd name="T14" fmla="*/ 6 w 84"/>
                  <a:gd name="T15" fmla="*/ 48 h 120"/>
                  <a:gd name="T16" fmla="*/ 0 w 84"/>
                  <a:gd name="T17" fmla="*/ 42 h 120"/>
                  <a:gd name="T18" fmla="*/ 42 w 84"/>
                  <a:gd name="T19" fmla="*/ 0 h 120"/>
                  <a:gd name="T20" fmla="*/ 84 w 84"/>
                  <a:gd name="T21" fmla="*/ 42 h 120"/>
                  <a:gd name="T22" fmla="*/ 48 w 84"/>
                  <a:gd name="T23" fmla="*/ 83 h 120"/>
                  <a:gd name="T24" fmla="*/ 48 w 84"/>
                  <a:gd name="T25" fmla="*/ 114 h 120"/>
                  <a:gd name="T26" fmla="*/ 42 w 84"/>
                  <a:gd name="T27"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120">
                    <a:moveTo>
                      <a:pt x="42" y="120"/>
                    </a:moveTo>
                    <a:cubicBezTo>
                      <a:pt x="39" y="120"/>
                      <a:pt x="36" y="117"/>
                      <a:pt x="36" y="114"/>
                    </a:cubicBezTo>
                    <a:cubicBezTo>
                      <a:pt x="36" y="78"/>
                      <a:pt x="36" y="78"/>
                      <a:pt x="36" y="78"/>
                    </a:cubicBezTo>
                    <a:cubicBezTo>
                      <a:pt x="36" y="75"/>
                      <a:pt x="39" y="72"/>
                      <a:pt x="42" y="72"/>
                    </a:cubicBezTo>
                    <a:cubicBezTo>
                      <a:pt x="59" y="72"/>
                      <a:pt x="72" y="58"/>
                      <a:pt x="72" y="42"/>
                    </a:cubicBezTo>
                    <a:cubicBezTo>
                      <a:pt x="72" y="25"/>
                      <a:pt x="59" y="12"/>
                      <a:pt x="42" y="12"/>
                    </a:cubicBezTo>
                    <a:cubicBezTo>
                      <a:pt x="26" y="12"/>
                      <a:pt x="12" y="25"/>
                      <a:pt x="12" y="42"/>
                    </a:cubicBezTo>
                    <a:cubicBezTo>
                      <a:pt x="12" y="45"/>
                      <a:pt x="10" y="48"/>
                      <a:pt x="6" y="48"/>
                    </a:cubicBezTo>
                    <a:cubicBezTo>
                      <a:pt x="3" y="48"/>
                      <a:pt x="0" y="45"/>
                      <a:pt x="0" y="42"/>
                    </a:cubicBezTo>
                    <a:cubicBezTo>
                      <a:pt x="0" y="19"/>
                      <a:pt x="19" y="0"/>
                      <a:pt x="42" y="0"/>
                    </a:cubicBezTo>
                    <a:cubicBezTo>
                      <a:pt x="65" y="0"/>
                      <a:pt x="84" y="19"/>
                      <a:pt x="84" y="42"/>
                    </a:cubicBezTo>
                    <a:cubicBezTo>
                      <a:pt x="84" y="63"/>
                      <a:pt x="69" y="80"/>
                      <a:pt x="48" y="83"/>
                    </a:cubicBezTo>
                    <a:cubicBezTo>
                      <a:pt x="48" y="114"/>
                      <a:pt x="48" y="114"/>
                      <a:pt x="48" y="114"/>
                    </a:cubicBezTo>
                    <a:cubicBezTo>
                      <a:pt x="48" y="117"/>
                      <a:pt x="46" y="120"/>
                      <a:pt x="42"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solidFill>
                    <a:schemeClr val="bg2"/>
                  </a:solidFill>
                </a:endParaRPr>
              </a:p>
            </p:txBody>
          </p:sp>
          <p:sp>
            <p:nvSpPr>
              <p:cNvPr id="70" name="Freeform 7">
                <a:extLst>
                  <a:ext uri="{FF2B5EF4-FFF2-40B4-BE49-F238E27FC236}">
                    <a16:creationId xmlns:a16="http://schemas.microsoft.com/office/drawing/2014/main" id="{34A6AED5-8A83-5F7A-9CEF-43C9E24C5BF1}"/>
                  </a:ext>
                </a:extLst>
              </p:cNvPr>
              <p:cNvSpPr>
                <a:spLocks noEditPoints="1"/>
              </p:cNvSpPr>
              <p:nvPr/>
            </p:nvSpPr>
            <p:spPr bwMode="auto">
              <a:xfrm>
                <a:off x="545" y="741"/>
                <a:ext cx="36" cy="36"/>
              </a:xfrm>
              <a:custGeom>
                <a:avLst/>
                <a:gdLst>
                  <a:gd name="T0" fmla="*/ 12 w 24"/>
                  <a:gd name="T1" fmla="*/ 24 h 24"/>
                  <a:gd name="T2" fmla="*/ 0 w 24"/>
                  <a:gd name="T3" fmla="*/ 12 h 24"/>
                  <a:gd name="T4" fmla="*/ 12 w 24"/>
                  <a:gd name="T5" fmla="*/ 0 h 24"/>
                  <a:gd name="T6" fmla="*/ 24 w 24"/>
                  <a:gd name="T7" fmla="*/ 12 h 24"/>
                  <a:gd name="T8" fmla="*/ 12 w 24"/>
                  <a:gd name="T9" fmla="*/ 24 h 24"/>
                  <a:gd name="T10" fmla="*/ 12 w 24"/>
                  <a:gd name="T11" fmla="*/ 12 h 24"/>
                  <a:gd name="T12" fmla="*/ 12 w 24"/>
                  <a:gd name="T13" fmla="*/ 12 h 24"/>
                  <a:gd name="T14" fmla="*/ 18 w 24"/>
                  <a:gd name="T15" fmla="*/ 12 h 24"/>
                  <a:gd name="T16" fmla="*/ 12 w 24"/>
                  <a:gd name="T1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4">
                    <a:moveTo>
                      <a:pt x="12" y="24"/>
                    </a:moveTo>
                    <a:cubicBezTo>
                      <a:pt x="6" y="24"/>
                      <a:pt x="0" y="18"/>
                      <a:pt x="0" y="12"/>
                    </a:cubicBezTo>
                    <a:cubicBezTo>
                      <a:pt x="0" y="5"/>
                      <a:pt x="6" y="0"/>
                      <a:pt x="12" y="0"/>
                    </a:cubicBezTo>
                    <a:cubicBezTo>
                      <a:pt x="19" y="0"/>
                      <a:pt x="24" y="5"/>
                      <a:pt x="24" y="12"/>
                    </a:cubicBezTo>
                    <a:cubicBezTo>
                      <a:pt x="24" y="18"/>
                      <a:pt x="19" y="24"/>
                      <a:pt x="12" y="24"/>
                    </a:cubicBezTo>
                    <a:close/>
                    <a:moveTo>
                      <a:pt x="12" y="12"/>
                    </a:moveTo>
                    <a:cubicBezTo>
                      <a:pt x="12" y="12"/>
                      <a:pt x="12" y="12"/>
                      <a:pt x="12" y="12"/>
                    </a:cubicBezTo>
                    <a:cubicBezTo>
                      <a:pt x="18" y="12"/>
                      <a:pt x="18" y="12"/>
                      <a:pt x="18" y="12"/>
                    </a:cubicBezTo>
                    <a:lnTo>
                      <a:pt x="1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endParaRPr lang="en-AU" dirty="0">
                  <a:solidFill>
                    <a:schemeClr val="bg2"/>
                  </a:solidFill>
                </a:endParaRPr>
              </a:p>
            </p:txBody>
          </p:sp>
        </p:grpSp>
      </p:grpSp>
      <p:grpSp>
        <p:nvGrpSpPr>
          <p:cNvPr id="102" name="Group 101">
            <a:extLst>
              <a:ext uri="{FF2B5EF4-FFF2-40B4-BE49-F238E27FC236}">
                <a16:creationId xmlns:a16="http://schemas.microsoft.com/office/drawing/2014/main" id="{545381FD-B34B-7D0A-66D3-5B5F3C9CE6B0}"/>
              </a:ext>
              <a:ext uri="{C183D7F6-B498-43B3-948B-1728B52AA6E4}">
                <adec:decorative xmlns:adec="http://schemas.microsoft.com/office/drawing/2017/decorative" val="1"/>
              </a:ext>
            </a:extLst>
          </p:cNvPr>
          <p:cNvGrpSpPr/>
          <p:nvPr/>
        </p:nvGrpSpPr>
        <p:grpSpPr>
          <a:xfrm>
            <a:off x="701458" y="2080780"/>
            <a:ext cx="822960" cy="822960"/>
            <a:chOff x="701458" y="2135865"/>
            <a:chExt cx="822960" cy="822960"/>
          </a:xfrm>
        </p:grpSpPr>
        <p:sp>
          <p:nvSpPr>
            <p:cNvPr id="88" name="Oval 87">
              <a:extLst>
                <a:ext uri="{FF2B5EF4-FFF2-40B4-BE49-F238E27FC236}">
                  <a16:creationId xmlns:a16="http://schemas.microsoft.com/office/drawing/2014/main" id="{DFA89AF8-852C-EDA5-7834-A46391C069CA}"/>
                </a:ext>
              </a:extLst>
            </p:cNvPr>
            <p:cNvSpPr>
              <a:spLocks noChangeAspect="1"/>
            </p:cNvSpPr>
            <p:nvPr/>
          </p:nvSpPr>
          <p:spPr>
            <a:xfrm>
              <a:off x="701458" y="2135865"/>
              <a:ext cx="822960" cy="82296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oup 77">
              <a:extLst>
                <a:ext uri="{FF2B5EF4-FFF2-40B4-BE49-F238E27FC236}">
                  <a16:creationId xmlns:a16="http://schemas.microsoft.com/office/drawing/2014/main" id="{1D483C16-B1DC-9DEA-5A29-C5F2986453CD}"/>
                </a:ext>
              </a:extLst>
            </p:cNvPr>
            <p:cNvGrpSpPr>
              <a:grpSpLocks noChangeAspect="1"/>
            </p:cNvGrpSpPr>
            <p:nvPr/>
          </p:nvGrpSpPr>
          <p:grpSpPr bwMode="auto">
            <a:xfrm>
              <a:off x="872261" y="2341605"/>
              <a:ext cx="481354" cy="411480"/>
              <a:chOff x="3613" y="1954"/>
              <a:chExt cx="434" cy="371"/>
            </a:xfrm>
            <a:solidFill>
              <a:schemeClr val="bg1"/>
            </a:solidFill>
          </p:grpSpPr>
          <p:sp>
            <p:nvSpPr>
              <p:cNvPr id="85" name="Freeform 78">
                <a:extLst>
                  <a:ext uri="{FF2B5EF4-FFF2-40B4-BE49-F238E27FC236}">
                    <a16:creationId xmlns:a16="http://schemas.microsoft.com/office/drawing/2014/main" id="{C1E4F37E-5067-F6FB-91B3-091E0AA62C53}"/>
                  </a:ext>
                </a:extLst>
              </p:cNvPr>
              <p:cNvSpPr>
                <a:spLocks noEditPoints="1"/>
              </p:cNvSpPr>
              <p:nvPr/>
            </p:nvSpPr>
            <p:spPr bwMode="auto">
              <a:xfrm>
                <a:off x="3614" y="2078"/>
                <a:ext cx="343" cy="247"/>
              </a:xfrm>
              <a:custGeom>
                <a:avLst/>
                <a:gdLst>
                  <a:gd name="T0" fmla="*/ 224 w 224"/>
                  <a:gd name="T1" fmla="*/ 109 h 165"/>
                  <a:gd name="T2" fmla="*/ 224 w 224"/>
                  <a:gd name="T3" fmla="*/ 108 h 165"/>
                  <a:gd name="T4" fmla="*/ 224 w 224"/>
                  <a:gd name="T5" fmla="*/ 107 h 165"/>
                  <a:gd name="T6" fmla="*/ 223 w 224"/>
                  <a:gd name="T7" fmla="*/ 107 h 165"/>
                  <a:gd name="T8" fmla="*/ 223 w 224"/>
                  <a:gd name="T9" fmla="*/ 106 h 165"/>
                  <a:gd name="T10" fmla="*/ 175 w 224"/>
                  <a:gd name="T11" fmla="*/ 58 h 165"/>
                  <a:gd name="T12" fmla="*/ 170 w 224"/>
                  <a:gd name="T13" fmla="*/ 56 h 165"/>
                  <a:gd name="T14" fmla="*/ 166 w 224"/>
                  <a:gd name="T15" fmla="*/ 58 h 165"/>
                  <a:gd name="T16" fmla="*/ 166 w 224"/>
                  <a:gd name="T17" fmla="*/ 67 h 165"/>
                  <a:gd name="T18" fmla="*/ 204 w 224"/>
                  <a:gd name="T19" fmla="*/ 104 h 165"/>
                  <a:gd name="T20" fmla="*/ 48 w 224"/>
                  <a:gd name="T21" fmla="*/ 104 h 165"/>
                  <a:gd name="T22" fmla="*/ 12 w 224"/>
                  <a:gd name="T23" fmla="*/ 68 h 165"/>
                  <a:gd name="T24" fmla="*/ 48 w 224"/>
                  <a:gd name="T25" fmla="*/ 32 h 165"/>
                  <a:gd name="T26" fmla="*/ 111 w 224"/>
                  <a:gd name="T27" fmla="*/ 32 h 165"/>
                  <a:gd name="T28" fmla="*/ 111 w 224"/>
                  <a:gd name="T29" fmla="*/ 44 h 165"/>
                  <a:gd name="T30" fmla="*/ 117 w 224"/>
                  <a:gd name="T31" fmla="*/ 50 h 165"/>
                  <a:gd name="T32" fmla="*/ 155 w 224"/>
                  <a:gd name="T33" fmla="*/ 50 h 165"/>
                  <a:gd name="T34" fmla="*/ 161 w 224"/>
                  <a:gd name="T35" fmla="*/ 44 h 165"/>
                  <a:gd name="T36" fmla="*/ 161 w 224"/>
                  <a:gd name="T37" fmla="*/ 6 h 165"/>
                  <a:gd name="T38" fmla="*/ 155 w 224"/>
                  <a:gd name="T39" fmla="*/ 0 h 165"/>
                  <a:gd name="T40" fmla="*/ 117 w 224"/>
                  <a:gd name="T41" fmla="*/ 0 h 165"/>
                  <a:gd name="T42" fmla="*/ 111 w 224"/>
                  <a:gd name="T43" fmla="*/ 6 h 165"/>
                  <a:gd name="T44" fmla="*/ 111 w 224"/>
                  <a:gd name="T45" fmla="*/ 21 h 165"/>
                  <a:gd name="T46" fmla="*/ 48 w 224"/>
                  <a:gd name="T47" fmla="*/ 21 h 165"/>
                  <a:gd name="T48" fmla="*/ 0 w 224"/>
                  <a:gd name="T49" fmla="*/ 68 h 165"/>
                  <a:gd name="T50" fmla="*/ 48 w 224"/>
                  <a:gd name="T51" fmla="*/ 116 h 165"/>
                  <a:gd name="T52" fmla="*/ 204 w 224"/>
                  <a:gd name="T53" fmla="*/ 116 h 165"/>
                  <a:gd name="T54" fmla="*/ 166 w 224"/>
                  <a:gd name="T55" fmla="*/ 154 h 165"/>
                  <a:gd name="T56" fmla="*/ 166 w 224"/>
                  <a:gd name="T57" fmla="*/ 163 h 165"/>
                  <a:gd name="T58" fmla="*/ 175 w 224"/>
                  <a:gd name="T59" fmla="*/ 163 h 165"/>
                  <a:gd name="T60" fmla="*/ 223 w 224"/>
                  <a:gd name="T61" fmla="*/ 115 h 165"/>
                  <a:gd name="T62" fmla="*/ 223 w 224"/>
                  <a:gd name="T63" fmla="*/ 114 h 165"/>
                  <a:gd name="T64" fmla="*/ 224 w 224"/>
                  <a:gd name="T65" fmla="*/ 113 h 165"/>
                  <a:gd name="T66" fmla="*/ 224 w 224"/>
                  <a:gd name="T67" fmla="*/ 113 h 165"/>
                  <a:gd name="T68" fmla="*/ 224 w 224"/>
                  <a:gd name="T69" fmla="*/ 112 h 165"/>
                  <a:gd name="T70" fmla="*/ 224 w 224"/>
                  <a:gd name="T71" fmla="*/ 112 h 165"/>
                  <a:gd name="T72" fmla="*/ 224 w 224"/>
                  <a:gd name="T73" fmla="*/ 109 h 165"/>
                  <a:gd name="T74" fmla="*/ 224 w 224"/>
                  <a:gd name="T75" fmla="*/ 109 h 165"/>
                  <a:gd name="T76" fmla="*/ 122 w 224"/>
                  <a:gd name="T77" fmla="*/ 12 h 165"/>
                  <a:gd name="T78" fmla="*/ 149 w 224"/>
                  <a:gd name="T79" fmla="*/ 12 h 165"/>
                  <a:gd name="T80" fmla="*/ 149 w 224"/>
                  <a:gd name="T81" fmla="*/ 38 h 165"/>
                  <a:gd name="T82" fmla="*/ 122 w 224"/>
                  <a:gd name="T83" fmla="*/ 38 h 165"/>
                  <a:gd name="T84" fmla="*/ 122 w 224"/>
                  <a:gd name="T85" fmla="*/ 1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165">
                    <a:moveTo>
                      <a:pt x="224" y="109"/>
                    </a:moveTo>
                    <a:cubicBezTo>
                      <a:pt x="224" y="108"/>
                      <a:pt x="224" y="108"/>
                      <a:pt x="224" y="108"/>
                    </a:cubicBezTo>
                    <a:cubicBezTo>
                      <a:pt x="224" y="108"/>
                      <a:pt x="224" y="108"/>
                      <a:pt x="224" y="107"/>
                    </a:cubicBezTo>
                    <a:cubicBezTo>
                      <a:pt x="224" y="107"/>
                      <a:pt x="223" y="107"/>
                      <a:pt x="223" y="107"/>
                    </a:cubicBezTo>
                    <a:cubicBezTo>
                      <a:pt x="223" y="107"/>
                      <a:pt x="223" y="106"/>
                      <a:pt x="223" y="106"/>
                    </a:cubicBezTo>
                    <a:cubicBezTo>
                      <a:pt x="175" y="58"/>
                      <a:pt x="175" y="58"/>
                      <a:pt x="175" y="58"/>
                    </a:cubicBezTo>
                    <a:cubicBezTo>
                      <a:pt x="174" y="57"/>
                      <a:pt x="172" y="56"/>
                      <a:pt x="170" y="56"/>
                    </a:cubicBezTo>
                    <a:cubicBezTo>
                      <a:pt x="169" y="56"/>
                      <a:pt x="167" y="57"/>
                      <a:pt x="166" y="58"/>
                    </a:cubicBezTo>
                    <a:cubicBezTo>
                      <a:pt x="164" y="61"/>
                      <a:pt x="164" y="64"/>
                      <a:pt x="166" y="67"/>
                    </a:cubicBezTo>
                    <a:cubicBezTo>
                      <a:pt x="204" y="104"/>
                      <a:pt x="204" y="104"/>
                      <a:pt x="204" y="104"/>
                    </a:cubicBezTo>
                    <a:cubicBezTo>
                      <a:pt x="48" y="104"/>
                      <a:pt x="48" y="104"/>
                      <a:pt x="48" y="104"/>
                    </a:cubicBezTo>
                    <a:cubicBezTo>
                      <a:pt x="28" y="104"/>
                      <a:pt x="12" y="88"/>
                      <a:pt x="12" y="68"/>
                    </a:cubicBezTo>
                    <a:cubicBezTo>
                      <a:pt x="12" y="49"/>
                      <a:pt x="28" y="32"/>
                      <a:pt x="48" y="32"/>
                    </a:cubicBezTo>
                    <a:cubicBezTo>
                      <a:pt x="111" y="32"/>
                      <a:pt x="111" y="32"/>
                      <a:pt x="111" y="32"/>
                    </a:cubicBezTo>
                    <a:cubicBezTo>
                      <a:pt x="111" y="44"/>
                      <a:pt x="111" y="44"/>
                      <a:pt x="111" y="44"/>
                    </a:cubicBezTo>
                    <a:cubicBezTo>
                      <a:pt x="111" y="48"/>
                      <a:pt x="113" y="50"/>
                      <a:pt x="117" y="50"/>
                    </a:cubicBezTo>
                    <a:cubicBezTo>
                      <a:pt x="155" y="50"/>
                      <a:pt x="155" y="50"/>
                      <a:pt x="155" y="50"/>
                    </a:cubicBezTo>
                    <a:cubicBezTo>
                      <a:pt x="158" y="50"/>
                      <a:pt x="161" y="48"/>
                      <a:pt x="161" y="44"/>
                    </a:cubicBezTo>
                    <a:cubicBezTo>
                      <a:pt x="161" y="6"/>
                      <a:pt x="161" y="6"/>
                      <a:pt x="161" y="6"/>
                    </a:cubicBezTo>
                    <a:cubicBezTo>
                      <a:pt x="161" y="3"/>
                      <a:pt x="158" y="0"/>
                      <a:pt x="155" y="0"/>
                    </a:cubicBezTo>
                    <a:cubicBezTo>
                      <a:pt x="117" y="0"/>
                      <a:pt x="117" y="0"/>
                      <a:pt x="117" y="0"/>
                    </a:cubicBezTo>
                    <a:cubicBezTo>
                      <a:pt x="113" y="0"/>
                      <a:pt x="111" y="3"/>
                      <a:pt x="111" y="6"/>
                    </a:cubicBezTo>
                    <a:cubicBezTo>
                      <a:pt x="111" y="21"/>
                      <a:pt x="111" y="21"/>
                      <a:pt x="111" y="21"/>
                    </a:cubicBezTo>
                    <a:cubicBezTo>
                      <a:pt x="48" y="21"/>
                      <a:pt x="48" y="21"/>
                      <a:pt x="48" y="21"/>
                    </a:cubicBezTo>
                    <a:cubicBezTo>
                      <a:pt x="21" y="21"/>
                      <a:pt x="0" y="42"/>
                      <a:pt x="0" y="68"/>
                    </a:cubicBezTo>
                    <a:cubicBezTo>
                      <a:pt x="0" y="95"/>
                      <a:pt x="21" y="116"/>
                      <a:pt x="48" y="116"/>
                    </a:cubicBezTo>
                    <a:cubicBezTo>
                      <a:pt x="204" y="116"/>
                      <a:pt x="204" y="116"/>
                      <a:pt x="204" y="116"/>
                    </a:cubicBezTo>
                    <a:cubicBezTo>
                      <a:pt x="166" y="154"/>
                      <a:pt x="166" y="154"/>
                      <a:pt x="166" y="154"/>
                    </a:cubicBezTo>
                    <a:cubicBezTo>
                      <a:pt x="164" y="156"/>
                      <a:pt x="164" y="160"/>
                      <a:pt x="166" y="163"/>
                    </a:cubicBezTo>
                    <a:cubicBezTo>
                      <a:pt x="169" y="165"/>
                      <a:pt x="172" y="165"/>
                      <a:pt x="175" y="163"/>
                    </a:cubicBezTo>
                    <a:cubicBezTo>
                      <a:pt x="223" y="115"/>
                      <a:pt x="223" y="115"/>
                      <a:pt x="223" y="115"/>
                    </a:cubicBezTo>
                    <a:cubicBezTo>
                      <a:pt x="223" y="114"/>
                      <a:pt x="223" y="114"/>
                      <a:pt x="223" y="114"/>
                    </a:cubicBezTo>
                    <a:cubicBezTo>
                      <a:pt x="223" y="114"/>
                      <a:pt x="224" y="113"/>
                      <a:pt x="224" y="113"/>
                    </a:cubicBezTo>
                    <a:cubicBezTo>
                      <a:pt x="224" y="113"/>
                      <a:pt x="224" y="113"/>
                      <a:pt x="224" y="113"/>
                    </a:cubicBezTo>
                    <a:cubicBezTo>
                      <a:pt x="224" y="113"/>
                      <a:pt x="224" y="112"/>
                      <a:pt x="224" y="112"/>
                    </a:cubicBezTo>
                    <a:cubicBezTo>
                      <a:pt x="224" y="112"/>
                      <a:pt x="224" y="112"/>
                      <a:pt x="224" y="112"/>
                    </a:cubicBezTo>
                    <a:cubicBezTo>
                      <a:pt x="224" y="111"/>
                      <a:pt x="224" y="110"/>
                      <a:pt x="224" y="109"/>
                    </a:cubicBezTo>
                    <a:cubicBezTo>
                      <a:pt x="224" y="109"/>
                      <a:pt x="224" y="109"/>
                      <a:pt x="224" y="109"/>
                    </a:cubicBezTo>
                    <a:close/>
                    <a:moveTo>
                      <a:pt x="122" y="12"/>
                    </a:moveTo>
                    <a:cubicBezTo>
                      <a:pt x="149" y="12"/>
                      <a:pt x="149" y="12"/>
                      <a:pt x="149" y="12"/>
                    </a:cubicBezTo>
                    <a:cubicBezTo>
                      <a:pt x="149" y="38"/>
                      <a:pt x="149" y="38"/>
                      <a:pt x="149" y="38"/>
                    </a:cubicBezTo>
                    <a:cubicBezTo>
                      <a:pt x="122" y="38"/>
                      <a:pt x="122" y="38"/>
                      <a:pt x="122" y="38"/>
                    </a:cubicBezTo>
                    <a:lnTo>
                      <a:pt x="122"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US" dirty="0">
                  <a:solidFill>
                    <a:srgbClr val="000000"/>
                  </a:solidFill>
                  <a:latin typeface="Arial" charset="0"/>
                  <a:cs typeface="Arial" charset="0"/>
                </a:endParaRPr>
              </a:p>
            </p:txBody>
          </p:sp>
          <p:sp>
            <p:nvSpPr>
              <p:cNvPr id="86" name="Freeform 79">
                <a:extLst>
                  <a:ext uri="{FF2B5EF4-FFF2-40B4-BE49-F238E27FC236}">
                    <a16:creationId xmlns:a16="http://schemas.microsoft.com/office/drawing/2014/main" id="{2510AA49-4438-7FE3-1389-311C465F57A4}"/>
                  </a:ext>
                </a:extLst>
              </p:cNvPr>
              <p:cNvSpPr>
                <a:spLocks noEditPoints="1"/>
              </p:cNvSpPr>
              <p:nvPr/>
            </p:nvSpPr>
            <p:spPr bwMode="auto">
              <a:xfrm>
                <a:off x="3971" y="2203"/>
                <a:ext cx="76" cy="75"/>
              </a:xfrm>
              <a:custGeom>
                <a:avLst/>
                <a:gdLst>
                  <a:gd name="T0" fmla="*/ 44 w 50"/>
                  <a:gd name="T1" fmla="*/ 0 h 50"/>
                  <a:gd name="T2" fmla="*/ 6 w 50"/>
                  <a:gd name="T3" fmla="*/ 0 h 50"/>
                  <a:gd name="T4" fmla="*/ 0 w 50"/>
                  <a:gd name="T5" fmla="*/ 6 h 50"/>
                  <a:gd name="T6" fmla="*/ 0 w 50"/>
                  <a:gd name="T7" fmla="*/ 44 h 50"/>
                  <a:gd name="T8" fmla="*/ 6 w 50"/>
                  <a:gd name="T9" fmla="*/ 50 h 50"/>
                  <a:gd name="T10" fmla="*/ 44 w 50"/>
                  <a:gd name="T11" fmla="*/ 50 h 50"/>
                  <a:gd name="T12" fmla="*/ 50 w 50"/>
                  <a:gd name="T13" fmla="*/ 44 h 50"/>
                  <a:gd name="T14" fmla="*/ 50 w 50"/>
                  <a:gd name="T15" fmla="*/ 6 h 50"/>
                  <a:gd name="T16" fmla="*/ 44 w 50"/>
                  <a:gd name="T17" fmla="*/ 0 h 50"/>
                  <a:gd name="T18" fmla="*/ 38 w 50"/>
                  <a:gd name="T19" fmla="*/ 38 h 50"/>
                  <a:gd name="T20" fmla="*/ 12 w 50"/>
                  <a:gd name="T21" fmla="*/ 38 h 50"/>
                  <a:gd name="T22" fmla="*/ 12 w 50"/>
                  <a:gd name="T23" fmla="*/ 12 h 50"/>
                  <a:gd name="T24" fmla="*/ 38 w 50"/>
                  <a:gd name="T25" fmla="*/ 12 h 50"/>
                  <a:gd name="T26" fmla="*/ 38 w 50"/>
                  <a:gd name="T27"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50">
                    <a:moveTo>
                      <a:pt x="44" y="0"/>
                    </a:moveTo>
                    <a:cubicBezTo>
                      <a:pt x="6" y="0"/>
                      <a:pt x="6" y="0"/>
                      <a:pt x="6" y="0"/>
                    </a:cubicBezTo>
                    <a:cubicBezTo>
                      <a:pt x="3" y="0"/>
                      <a:pt x="0" y="3"/>
                      <a:pt x="0" y="6"/>
                    </a:cubicBezTo>
                    <a:cubicBezTo>
                      <a:pt x="0" y="44"/>
                      <a:pt x="0" y="44"/>
                      <a:pt x="0" y="44"/>
                    </a:cubicBezTo>
                    <a:cubicBezTo>
                      <a:pt x="0" y="47"/>
                      <a:pt x="3" y="50"/>
                      <a:pt x="6" y="50"/>
                    </a:cubicBezTo>
                    <a:cubicBezTo>
                      <a:pt x="44" y="50"/>
                      <a:pt x="44" y="50"/>
                      <a:pt x="44" y="50"/>
                    </a:cubicBezTo>
                    <a:cubicBezTo>
                      <a:pt x="48" y="50"/>
                      <a:pt x="50" y="47"/>
                      <a:pt x="50" y="44"/>
                    </a:cubicBezTo>
                    <a:cubicBezTo>
                      <a:pt x="50" y="6"/>
                      <a:pt x="50" y="6"/>
                      <a:pt x="50" y="6"/>
                    </a:cubicBezTo>
                    <a:cubicBezTo>
                      <a:pt x="50" y="3"/>
                      <a:pt x="48" y="0"/>
                      <a:pt x="44" y="0"/>
                    </a:cubicBezTo>
                    <a:close/>
                    <a:moveTo>
                      <a:pt x="38" y="38"/>
                    </a:moveTo>
                    <a:cubicBezTo>
                      <a:pt x="12" y="38"/>
                      <a:pt x="12" y="38"/>
                      <a:pt x="12" y="38"/>
                    </a:cubicBezTo>
                    <a:cubicBezTo>
                      <a:pt x="12" y="12"/>
                      <a:pt x="12" y="12"/>
                      <a:pt x="12" y="12"/>
                    </a:cubicBezTo>
                    <a:cubicBezTo>
                      <a:pt x="38" y="12"/>
                      <a:pt x="38" y="12"/>
                      <a:pt x="38" y="12"/>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US" dirty="0">
                  <a:solidFill>
                    <a:srgbClr val="000000"/>
                  </a:solidFill>
                  <a:latin typeface="Arial" charset="0"/>
                  <a:cs typeface="Arial" charset="0"/>
                </a:endParaRPr>
              </a:p>
            </p:txBody>
          </p:sp>
          <p:sp>
            <p:nvSpPr>
              <p:cNvPr id="87" name="Freeform 80">
                <a:extLst>
                  <a:ext uri="{FF2B5EF4-FFF2-40B4-BE49-F238E27FC236}">
                    <a16:creationId xmlns:a16="http://schemas.microsoft.com/office/drawing/2014/main" id="{1E4C4297-FD6A-BD49-826F-636772C1E604}"/>
                  </a:ext>
                </a:extLst>
              </p:cNvPr>
              <p:cNvSpPr>
                <a:spLocks noEditPoints="1"/>
              </p:cNvSpPr>
              <p:nvPr/>
            </p:nvSpPr>
            <p:spPr bwMode="auto">
              <a:xfrm>
                <a:off x="3613" y="1954"/>
                <a:ext cx="434" cy="243"/>
              </a:xfrm>
              <a:custGeom>
                <a:avLst/>
                <a:gdLst>
                  <a:gd name="T0" fmla="*/ 193 w 284"/>
                  <a:gd name="T1" fmla="*/ 115 h 163"/>
                  <a:gd name="T2" fmla="*/ 236 w 284"/>
                  <a:gd name="T3" fmla="*/ 115 h 163"/>
                  <a:gd name="T4" fmla="*/ 284 w 284"/>
                  <a:gd name="T5" fmla="*/ 68 h 163"/>
                  <a:gd name="T6" fmla="*/ 236 w 284"/>
                  <a:gd name="T7" fmla="*/ 20 h 163"/>
                  <a:gd name="T8" fmla="*/ 50 w 284"/>
                  <a:gd name="T9" fmla="*/ 20 h 163"/>
                  <a:gd name="T10" fmla="*/ 50 w 284"/>
                  <a:gd name="T11" fmla="*/ 5 h 163"/>
                  <a:gd name="T12" fmla="*/ 44 w 284"/>
                  <a:gd name="T13" fmla="*/ 0 h 163"/>
                  <a:gd name="T14" fmla="*/ 6 w 284"/>
                  <a:gd name="T15" fmla="*/ 0 h 163"/>
                  <a:gd name="T16" fmla="*/ 0 w 284"/>
                  <a:gd name="T17" fmla="*/ 5 h 163"/>
                  <a:gd name="T18" fmla="*/ 0 w 284"/>
                  <a:gd name="T19" fmla="*/ 44 h 163"/>
                  <a:gd name="T20" fmla="*/ 6 w 284"/>
                  <a:gd name="T21" fmla="*/ 49 h 163"/>
                  <a:gd name="T22" fmla="*/ 44 w 284"/>
                  <a:gd name="T23" fmla="*/ 49 h 163"/>
                  <a:gd name="T24" fmla="*/ 50 w 284"/>
                  <a:gd name="T25" fmla="*/ 44 h 163"/>
                  <a:gd name="T26" fmla="*/ 50 w 284"/>
                  <a:gd name="T27" fmla="*/ 32 h 163"/>
                  <a:gd name="T28" fmla="*/ 236 w 284"/>
                  <a:gd name="T29" fmla="*/ 32 h 163"/>
                  <a:gd name="T30" fmla="*/ 272 w 284"/>
                  <a:gd name="T31" fmla="*/ 68 h 163"/>
                  <a:gd name="T32" fmla="*/ 236 w 284"/>
                  <a:gd name="T33" fmla="*/ 104 h 163"/>
                  <a:gd name="T34" fmla="*/ 192 w 284"/>
                  <a:gd name="T35" fmla="*/ 104 h 163"/>
                  <a:gd name="T36" fmla="*/ 192 w 284"/>
                  <a:gd name="T37" fmla="*/ 102 h 163"/>
                  <a:gd name="T38" fmla="*/ 229 w 284"/>
                  <a:gd name="T39" fmla="*/ 65 h 163"/>
                  <a:gd name="T40" fmla="*/ 229 w 284"/>
                  <a:gd name="T41" fmla="*/ 56 h 163"/>
                  <a:gd name="T42" fmla="*/ 225 w 284"/>
                  <a:gd name="T43" fmla="*/ 54 h 163"/>
                  <a:gd name="T44" fmla="*/ 221 w 284"/>
                  <a:gd name="T45" fmla="*/ 56 h 163"/>
                  <a:gd name="T46" fmla="*/ 173 w 284"/>
                  <a:gd name="T47" fmla="*/ 104 h 163"/>
                  <a:gd name="T48" fmla="*/ 172 w 284"/>
                  <a:gd name="T49" fmla="*/ 105 h 163"/>
                  <a:gd name="T50" fmla="*/ 172 w 284"/>
                  <a:gd name="T51" fmla="*/ 105 h 163"/>
                  <a:gd name="T52" fmla="*/ 171 w 284"/>
                  <a:gd name="T53" fmla="*/ 106 h 163"/>
                  <a:gd name="T54" fmla="*/ 171 w 284"/>
                  <a:gd name="T55" fmla="*/ 107 h 163"/>
                  <a:gd name="T56" fmla="*/ 171 w 284"/>
                  <a:gd name="T57" fmla="*/ 107 h 163"/>
                  <a:gd name="T58" fmla="*/ 171 w 284"/>
                  <a:gd name="T59" fmla="*/ 109 h 163"/>
                  <a:gd name="T60" fmla="*/ 171 w 284"/>
                  <a:gd name="T61" fmla="*/ 110 h 163"/>
                  <a:gd name="T62" fmla="*/ 171 w 284"/>
                  <a:gd name="T63" fmla="*/ 111 h 163"/>
                  <a:gd name="T64" fmla="*/ 172 w 284"/>
                  <a:gd name="T65" fmla="*/ 111 h 163"/>
                  <a:gd name="T66" fmla="*/ 172 w 284"/>
                  <a:gd name="T67" fmla="*/ 112 h 163"/>
                  <a:gd name="T68" fmla="*/ 173 w 284"/>
                  <a:gd name="T69" fmla="*/ 113 h 163"/>
                  <a:gd name="T70" fmla="*/ 221 w 284"/>
                  <a:gd name="T71" fmla="*/ 160 h 163"/>
                  <a:gd name="T72" fmla="*/ 229 w 284"/>
                  <a:gd name="T73" fmla="*/ 160 h 163"/>
                  <a:gd name="T74" fmla="*/ 229 w 284"/>
                  <a:gd name="T75" fmla="*/ 152 h 163"/>
                  <a:gd name="T76" fmla="*/ 193 w 284"/>
                  <a:gd name="T77" fmla="*/ 115 h 163"/>
                  <a:gd name="T78" fmla="*/ 38 w 284"/>
                  <a:gd name="T79" fmla="*/ 38 h 163"/>
                  <a:gd name="T80" fmla="*/ 12 w 284"/>
                  <a:gd name="T81" fmla="*/ 38 h 163"/>
                  <a:gd name="T82" fmla="*/ 12 w 284"/>
                  <a:gd name="T83" fmla="*/ 11 h 163"/>
                  <a:gd name="T84" fmla="*/ 38 w 284"/>
                  <a:gd name="T85" fmla="*/ 11 h 163"/>
                  <a:gd name="T86" fmla="*/ 38 w 284"/>
                  <a:gd name="T87" fmla="*/ 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4" h="163">
                    <a:moveTo>
                      <a:pt x="193" y="115"/>
                    </a:moveTo>
                    <a:cubicBezTo>
                      <a:pt x="236" y="115"/>
                      <a:pt x="236" y="115"/>
                      <a:pt x="236" y="115"/>
                    </a:cubicBezTo>
                    <a:cubicBezTo>
                      <a:pt x="262" y="115"/>
                      <a:pt x="284" y="94"/>
                      <a:pt x="284" y="68"/>
                    </a:cubicBezTo>
                    <a:cubicBezTo>
                      <a:pt x="284" y="41"/>
                      <a:pt x="262" y="20"/>
                      <a:pt x="236" y="20"/>
                    </a:cubicBezTo>
                    <a:cubicBezTo>
                      <a:pt x="50" y="20"/>
                      <a:pt x="50" y="20"/>
                      <a:pt x="50" y="20"/>
                    </a:cubicBezTo>
                    <a:cubicBezTo>
                      <a:pt x="50" y="5"/>
                      <a:pt x="50" y="5"/>
                      <a:pt x="50" y="5"/>
                    </a:cubicBezTo>
                    <a:cubicBezTo>
                      <a:pt x="50" y="2"/>
                      <a:pt x="47" y="0"/>
                      <a:pt x="44" y="0"/>
                    </a:cubicBezTo>
                    <a:cubicBezTo>
                      <a:pt x="6" y="0"/>
                      <a:pt x="6" y="0"/>
                      <a:pt x="6" y="0"/>
                    </a:cubicBezTo>
                    <a:cubicBezTo>
                      <a:pt x="3" y="0"/>
                      <a:pt x="0" y="2"/>
                      <a:pt x="0" y="5"/>
                    </a:cubicBezTo>
                    <a:cubicBezTo>
                      <a:pt x="0" y="44"/>
                      <a:pt x="0" y="44"/>
                      <a:pt x="0" y="44"/>
                    </a:cubicBezTo>
                    <a:cubicBezTo>
                      <a:pt x="0" y="47"/>
                      <a:pt x="3" y="49"/>
                      <a:pt x="6" y="49"/>
                    </a:cubicBezTo>
                    <a:cubicBezTo>
                      <a:pt x="44" y="49"/>
                      <a:pt x="44" y="49"/>
                      <a:pt x="44" y="49"/>
                    </a:cubicBezTo>
                    <a:cubicBezTo>
                      <a:pt x="47" y="49"/>
                      <a:pt x="50" y="47"/>
                      <a:pt x="50" y="44"/>
                    </a:cubicBezTo>
                    <a:cubicBezTo>
                      <a:pt x="50" y="32"/>
                      <a:pt x="50" y="32"/>
                      <a:pt x="50" y="32"/>
                    </a:cubicBezTo>
                    <a:cubicBezTo>
                      <a:pt x="236" y="32"/>
                      <a:pt x="236" y="32"/>
                      <a:pt x="236" y="32"/>
                    </a:cubicBezTo>
                    <a:cubicBezTo>
                      <a:pt x="256" y="32"/>
                      <a:pt x="272" y="48"/>
                      <a:pt x="272" y="68"/>
                    </a:cubicBezTo>
                    <a:cubicBezTo>
                      <a:pt x="272" y="87"/>
                      <a:pt x="256" y="104"/>
                      <a:pt x="236" y="104"/>
                    </a:cubicBezTo>
                    <a:cubicBezTo>
                      <a:pt x="192" y="104"/>
                      <a:pt x="192" y="104"/>
                      <a:pt x="192" y="104"/>
                    </a:cubicBezTo>
                    <a:cubicBezTo>
                      <a:pt x="192" y="102"/>
                      <a:pt x="192" y="102"/>
                      <a:pt x="192" y="102"/>
                    </a:cubicBezTo>
                    <a:cubicBezTo>
                      <a:pt x="229" y="65"/>
                      <a:pt x="229" y="65"/>
                      <a:pt x="229" y="65"/>
                    </a:cubicBezTo>
                    <a:cubicBezTo>
                      <a:pt x="232" y="62"/>
                      <a:pt x="232" y="58"/>
                      <a:pt x="229" y="56"/>
                    </a:cubicBezTo>
                    <a:cubicBezTo>
                      <a:pt x="228" y="55"/>
                      <a:pt x="227" y="54"/>
                      <a:pt x="225" y="54"/>
                    </a:cubicBezTo>
                    <a:cubicBezTo>
                      <a:pt x="223" y="54"/>
                      <a:pt x="222" y="55"/>
                      <a:pt x="221" y="56"/>
                    </a:cubicBezTo>
                    <a:cubicBezTo>
                      <a:pt x="173" y="104"/>
                      <a:pt x="173" y="104"/>
                      <a:pt x="173" y="104"/>
                    </a:cubicBezTo>
                    <a:cubicBezTo>
                      <a:pt x="173" y="104"/>
                      <a:pt x="172" y="105"/>
                      <a:pt x="172" y="105"/>
                    </a:cubicBezTo>
                    <a:cubicBezTo>
                      <a:pt x="172" y="105"/>
                      <a:pt x="172" y="105"/>
                      <a:pt x="172" y="105"/>
                    </a:cubicBezTo>
                    <a:cubicBezTo>
                      <a:pt x="172" y="106"/>
                      <a:pt x="172" y="106"/>
                      <a:pt x="171" y="106"/>
                    </a:cubicBezTo>
                    <a:cubicBezTo>
                      <a:pt x="171" y="106"/>
                      <a:pt x="171" y="106"/>
                      <a:pt x="171" y="107"/>
                    </a:cubicBezTo>
                    <a:cubicBezTo>
                      <a:pt x="171" y="107"/>
                      <a:pt x="171" y="107"/>
                      <a:pt x="171" y="107"/>
                    </a:cubicBezTo>
                    <a:cubicBezTo>
                      <a:pt x="171" y="108"/>
                      <a:pt x="171" y="109"/>
                      <a:pt x="171" y="109"/>
                    </a:cubicBezTo>
                    <a:cubicBezTo>
                      <a:pt x="171" y="110"/>
                      <a:pt x="171" y="110"/>
                      <a:pt x="171" y="110"/>
                    </a:cubicBezTo>
                    <a:cubicBezTo>
                      <a:pt x="171" y="110"/>
                      <a:pt x="171" y="110"/>
                      <a:pt x="171" y="111"/>
                    </a:cubicBezTo>
                    <a:cubicBezTo>
                      <a:pt x="172" y="111"/>
                      <a:pt x="172" y="111"/>
                      <a:pt x="172" y="111"/>
                    </a:cubicBezTo>
                    <a:cubicBezTo>
                      <a:pt x="172" y="111"/>
                      <a:pt x="172" y="111"/>
                      <a:pt x="172" y="112"/>
                    </a:cubicBezTo>
                    <a:cubicBezTo>
                      <a:pt x="172" y="112"/>
                      <a:pt x="173" y="112"/>
                      <a:pt x="173" y="113"/>
                    </a:cubicBezTo>
                    <a:cubicBezTo>
                      <a:pt x="221" y="160"/>
                      <a:pt x="221" y="160"/>
                      <a:pt x="221" y="160"/>
                    </a:cubicBezTo>
                    <a:cubicBezTo>
                      <a:pt x="223" y="163"/>
                      <a:pt x="227" y="163"/>
                      <a:pt x="229" y="160"/>
                    </a:cubicBezTo>
                    <a:cubicBezTo>
                      <a:pt x="232" y="158"/>
                      <a:pt x="232" y="154"/>
                      <a:pt x="229" y="152"/>
                    </a:cubicBezTo>
                    <a:lnTo>
                      <a:pt x="193" y="115"/>
                    </a:lnTo>
                    <a:close/>
                    <a:moveTo>
                      <a:pt x="38" y="38"/>
                    </a:moveTo>
                    <a:cubicBezTo>
                      <a:pt x="12" y="38"/>
                      <a:pt x="12" y="38"/>
                      <a:pt x="12" y="38"/>
                    </a:cubicBezTo>
                    <a:cubicBezTo>
                      <a:pt x="12" y="11"/>
                      <a:pt x="12" y="11"/>
                      <a:pt x="12" y="11"/>
                    </a:cubicBezTo>
                    <a:cubicBezTo>
                      <a:pt x="38" y="11"/>
                      <a:pt x="38" y="11"/>
                      <a:pt x="38" y="11"/>
                    </a:cubicBezTo>
                    <a:lnTo>
                      <a:pt x="38" y="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US" dirty="0">
                  <a:solidFill>
                    <a:srgbClr val="000000"/>
                  </a:solidFill>
                  <a:latin typeface="Arial" charset="0"/>
                  <a:cs typeface="Arial" charset="0"/>
                </a:endParaRPr>
              </a:p>
            </p:txBody>
          </p:sp>
        </p:grpSp>
      </p:grpSp>
      <p:grpSp>
        <p:nvGrpSpPr>
          <p:cNvPr id="98" name="Group 97">
            <a:extLst>
              <a:ext uri="{FF2B5EF4-FFF2-40B4-BE49-F238E27FC236}">
                <a16:creationId xmlns:a16="http://schemas.microsoft.com/office/drawing/2014/main" id="{18B003B6-D5AF-16A8-9961-8C14170F2134}"/>
              </a:ext>
              <a:ext uri="{C183D7F6-B498-43B3-948B-1728B52AA6E4}">
                <adec:decorative xmlns:adec="http://schemas.microsoft.com/office/drawing/2017/decorative" val="1"/>
              </a:ext>
            </a:extLst>
          </p:cNvPr>
          <p:cNvGrpSpPr/>
          <p:nvPr/>
        </p:nvGrpSpPr>
        <p:grpSpPr>
          <a:xfrm>
            <a:off x="701458" y="5506609"/>
            <a:ext cx="822960" cy="822960"/>
            <a:chOff x="1009929" y="5484575"/>
            <a:chExt cx="822960" cy="822960"/>
          </a:xfrm>
        </p:grpSpPr>
        <p:sp>
          <p:nvSpPr>
            <p:cNvPr id="72" name="Oval 71">
              <a:extLst>
                <a:ext uri="{FF2B5EF4-FFF2-40B4-BE49-F238E27FC236}">
                  <a16:creationId xmlns:a16="http://schemas.microsoft.com/office/drawing/2014/main" id="{BAC9E336-64AC-8DE4-760F-23F921572128}"/>
                </a:ext>
              </a:extLst>
            </p:cNvPr>
            <p:cNvSpPr>
              <a:spLocks noChangeAspect="1"/>
            </p:cNvSpPr>
            <p:nvPr/>
          </p:nvSpPr>
          <p:spPr>
            <a:xfrm>
              <a:off x="1009929" y="5484575"/>
              <a:ext cx="822960" cy="8229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1" name="Group 90">
              <a:extLst>
                <a:ext uri="{FF2B5EF4-FFF2-40B4-BE49-F238E27FC236}">
                  <a16:creationId xmlns:a16="http://schemas.microsoft.com/office/drawing/2014/main" id="{5249BAD1-4FFE-14B5-A2BE-5F7D62EFBAFC}"/>
                </a:ext>
              </a:extLst>
            </p:cNvPr>
            <p:cNvGrpSpPr/>
            <p:nvPr/>
          </p:nvGrpSpPr>
          <p:grpSpPr>
            <a:xfrm>
              <a:off x="1191004" y="5659298"/>
              <a:ext cx="460810" cy="473514"/>
              <a:chOff x="6175376" y="1368425"/>
              <a:chExt cx="633413" cy="650876"/>
            </a:xfrm>
            <a:solidFill>
              <a:schemeClr val="bg1"/>
            </a:solidFill>
          </p:grpSpPr>
          <p:sp>
            <p:nvSpPr>
              <p:cNvPr id="92" name="Freeform 13">
                <a:extLst>
                  <a:ext uri="{FF2B5EF4-FFF2-40B4-BE49-F238E27FC236}">
                    <a16:creationId xmlns:a16="http://schemas.microsoft.com/office/drawing/2014/main" id="{B1E2BA06-8D79-82EB-BBD8-53BD0F225E1F}"/>
                  </a:ext>
                </a:extLst>
              </p:cNvPr>
              <p:cNvSpPr>
                <a:spLocks noEditPoints="1"/>
              </p:cNvSpPr>
              <p:nvPr/>
            </p:nvSpPr>
            <p:spPr bwMode="auto">
              <a:xfrm>
                <a:off x="6175376" y="1747838"/>
                <a:ext cx="633413" cy="271463"/>
              </a:xfrm>
              <a:custGeom>
                <a:avLst/>
                <a:gdLst>
                  <a:gd name="T0" fmla="*/ 85 w 96"/>
                  <a:gd name="T1" fmla="*/ 22 h 40"/>
                  <a:gd name="T2" fmla="*/ 90 w 96"/>
                  <a:gd name="T3" fmla="*/ 12 h 40"/>
                  <a:gd name="T4" fmla="*/ 78 w 96"/>
                  <a:gd name="T5" fmla="*/ 0 h 40"/>
                  <a:gd name="T6" fmla="*/ 66 w 96"/>
                  <a:gd name="T7" fmla="*/ 12 h 40"/>
                  <a:gd name="T8" fmla="*/ 71 w 96"/>
                  <a:gd name="T9" fmla="*/ 22 h 40"/>
                  <a:gd name="T10" fmla="*/ 63 w 96"/>
                  <a:gd name="T11" fmla="*/ 28 h 40"/>
                  <a:gd name="T12" fmla="*/ 55 w 96"/>
                  <a:gd name="T13" fmla="*/ 22 h 40"/>
                  <a:gd name="T14" fmla="*/ 60 w 96"/>
                  <a:gd name="T15" fmla="*/ 12 h 40"/>
                  <a:gd name="T16" fmla="*/ 48 w 96"/>
                  <a:gd name="T17" fmla="*/ 0 h 40"/>
                  <a:gd name="T18" fmla="*/ 36 w 96"/>
                  <a:gd name="T19" fmla="*/ 12 h 40"/>
                  <a:gd name="T20" fmla="*/ 41 w 96"/>
                  <a:gd name="T21" fmla="*/ 22 h 40"/>
                  <a:gd name="T22" fmla="*/ 33 w 96"/>
                  <a:gd name="T23" fmla="*/ 28 h 40"/>
                  <a:gd name="T24" fmla="*/ 25 w 96"/>
                  <a:gd name="T25" fmla="*/ 22 h 40"/>
                  <a:gd name="T26" fmla="*/ 30 w 96"/>
                  <a:gd name="T27" fmla="*/ 12 h 40"/>
                  <a:gd name="T28" fmla="*/ 18 w 96"/>
                  <a:gd name="T29" fmla="*/ 0 h 40"/>
                  <a:gd name="T30" fmla="*/ 6 w 96"/>
                  <a:gd name="T31" fmla="*/ 12 h 40"/>
                  <a:gd name="T32" fmla="*/ 11 w 96"/>
                  <a:gd name="T33" fmla="*/ 22 h 40"/>
                  <a:gd name="T34" fmla="*/ 0 w 96"/>
                  <a:gd name="T35" fmla="*/ 38 h 40"/>
                  <a:gd name="T36" fmla="*/ 2 w 96"/>
                  <a:gd name="T37" fmla="*/ 40 h 40"/>
                  <a:gd name="T38" fmla="*/ 94 w 96"/>
                  <a:gd name="T39" fmla="*/ 40 h 40"/>
                  <a:gd name="T40" fmla="*/ 96 w 96"/>
                  <a:gd name="T41" fmla="*/ 38 h 40"/>
                  <a:gd name="T42" fmla="*/ 85 w 96"/>
                  <a:gd name="T43" fmla="*/ 22 h 40"/>
                  <a:gd name="T44" fmla="*/ 70 w 96"/>
                  <a:gd name="T45" fmla="*/ 12 h 40"/>
                  <a:gd name="T46" fmla="*/ 78 w 96"/>
                  <a:gd name="T47" fmla="*/ 4 h 40"/>
                  <a:gd name="T48" fmla="*/ 86 w 96"/>
                  <a:gd name="T49" fmla="*/ 12 h 40"/>
                  <a:gd name="T50" fmla="*/ 78 w 96"/>
                  <a:gd name="T51" fmla="*/ 20 h 40"/>
                  <a:gd name="T52" fmla="*/ 78 w 96"/>
                  <a:gd name="T53" fmla="*/ 20 h 40"/>
                  <a:gd name="T54" fmla="*/ 78 w 96"/>
                  <a:gd name="T55" fmla="*/ 20 h 40"/>
                  <a:gd name="T56" fmla="*/ 70 w 96"/>
                  <a:gd name="T57" fmla="*/ 12 h 40"/>
                  <a:gd name="T58" fmla="*/ 40 w 96"/>
                  <a:gd name="T59" fmla="*/ 12 h 40"/>
                  <a:gd name="T60" fmla="*/ 48 w 96"/>
                  <a:gd name="T61" fmla="*/ 4 h 40"/>
                  <a:gd name="T62" fmla="*/ 56 w 96"/>
                  <a:gd name="T63" fmla="*/ 12 h 40"/>
                  <a:gd name="T64" fmla="*/ 48 w 96"/>
                  <a:gd name="T65" fmla="*/ 20 h 40"/>
                  <a:gd name="T66" fmla="*/ 48 w 96"/>
                  <a:gd name="T67" fmla="*/ 20 h 40"/>
                  <a:gd name="T68" fmla="*/ 48 w 96"/>
                  <a:gd name="T69" fmla="*/ 20 h 40"/>
                  <a:gd name="T70" fmla="*/ 40 w 96"/>
                  <a:gd name="T71" fmla="*/ 12 h 40"/>
                  <a:gd name="T72" fmla="*/ 10 w 96"/>
                  <a:gd name="T73" fmla="*/ 12 h 40"/>
                  <a:gd name="T74" fmla="*/ 18 w 96"/>
                  <a:gd name="T75" fmla="*/ 4 h 40"/>
                  <a:gd name="T76" fmla="*/ 26 w 96"/>
                  <a:gd name="T77" fmla="*/ 12 h 40"/>
                  <a:gd name="T78" fmla="*/ 18 w 96"/>
                  <a:gd name="T79" fmla="*/ 20 h 40"/>
                  <a:gd name="T80" fmla="*/ 18 w 96"/>
                  <a:gd name="T81" fmla="*/ 20 h 40"/>
                  <a:gd name="T82" fmla="*/ 18 w 96"/>
                  <a:gd name="T83" fmla="*/ 20 h 40"/>
                  <a:gd name="T84" fmla="*/ 10 w 96"/>
                  <a:gd name="T85" fmla="*/ 12 h 40"/>
                  <a:gd name="T86" fmla="*/ 4 w 96"/>
                  <a:gd name="T87" fmla="*/ 36 h 40"/>
                  <a:gd name="T88" fmla="*/ 18 w 96"/>
                  <a:gd name="T89" fmla="*/ 24 h 40"/>
                  <a:gd name="T90" fmla="*/ 18 w 96"/>
                  <a:gd name="T91" fmla="*/ 24 h 40"/>
                  <a:gd name="T92" fmla="*/ 18 w 96"/>
                  <a:gd name="T93" fmla="*/ 24 h 40"/>
                  <a:gd name="T94" fmla="*/ 31 w 96"/>
                  <a:gd name="T95" fmla="*/ 33 h 40"/>
                  <a:gd name="T96" fmla="*/ 35 w 96"/>
                  <a:gd name="T97" fmla="*/ 33 h 40"/>
                  <a:gd name="T98" fmla="*/ 48 w 96"/>
                  <a:gd name="T99" fmla="*/ 24 h 40"/>
                  <a:gd name="T100" fmla="*/ 48 w 96"/>
                  <a:gd name="T101" fmla="*/ 24 h 40"/>
                  <a:gd name="T102" fmla="*/ 48 w 96"/>
                  <a:gd name="T103" fmla="*/ 24 h 40"/>
                  <a:gd name="T104" fmla="*/ 61 w 96"/>
                  <a:gd name="T105" fmla="*/ 33 h 40"/>
                  <a:gd name="T106" fmla="*/ 65 w 96"/>
                  <a:gd name="T107" fmla="*/ 33 h 40"/>
                  <a:gd name="T108" fmla="*/ 78 w 96"/>
                  <a:gd name="T109" fmla="*/ 24 h 40"/>
                  <a:gd name="T110" fmla="*/ 78 w 96"/>
                  <a:gd name="T111" fmla="*/ 24 h 40"/>
                  <a:gd name="T112" fmla="*/ 78 w 96"/>
                  <a:gd name="T113" fmla="*/ 24 h 40"/>
                  <a:gd name="T114" fmla="*/ 92 w 96"/>
                  <a:gd name="T115" fmla="*/ 36 h 40"/>
                  <a:gd name="T116" fmla="*/ 4 w 96"/>
                  <a:gd name="T11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40">
                    <a:moveTo>
                      <a:pt x="85" y="22"/>
                    </a:moveTo>
                    <a:cubicBezTo>
                      <a:pt x="88" y="19"/>
                      <a:pt x="90" y="16"/>
                      <a:pt x="90" y="12"/>
                    </a:cubicBezTo>
                    <a:cubicBezTo>
                      <a:pt x="90" y="5"/>
                      <a:pt x="85" y="0"/>
                      <a:pt x="78" y="0"/>
                    </a:cubicBezTo>
                    <a:cubicBezTo>
                      <a:pt x="71" y="0"/>
                      <a:pt x="66" y="5"/>
                      <a:pt x="66" y="12"/>
                    </a:cubicBezTo>
                    <a:cubicBezTo>
                      <a:pt x="66" y="16"/>
                      <a:pt x="68" y="19"/>
                      <a:pt x="71" y="22"/>
                    </a:cubicBezTo>
                    <a:cubicBezTo>
                      <a:pt x="68" y="23"/>
                      <a:pt x="65" y="25"/>
                      <a:pt x="63" y="28"/>
                    </a:cubicBezTo>
                    <a:cubicBezTo>
                      <a:pt x="61" y="25"/>
                      <a:pt x="58" y="23"/>
                      <a:pt x="55" y="22"/>
                    </a:cubicBezTo>
                    <a:cubicBezTo>
                      <a:pt x="58" y="19"/>
                      <a:pt x="60" y="16"/>
                      <a:pt x="60" y="12"/>
                    </a:cubicBezTo>
                    <a:cubicBezTo>
                      <a:pt x="60" y="5"/>
                      <a:pt x="55" y="0"/>
                      <a:pt x="48" y="0"/>
                    </a:cubicBezTo>
                    <a:cubicBezTo>
                      <a:pt x="41" y="0"/>
                      <a:pt x="36" y="5"/>
                      <a:pt x="36" y="12"/>
                    </a:cubicBezTo>
                    <a:cubicBezTo>
                      <a:pt x="36" y="16"/>
                      <a:pt x="38" y="19"/>
                      <a:pt x="41" y="22"/>
                    </a:cubicBezTo>
                    <a:cubicBezTo>
                      <a:pt x="38" y="23"/>
                      <a:pt x="35" y="25"/>
                      <a:pt x="33" y="28"/>
                    </a:cubicBezTo>
                    <a:cubicBezTo>
                      <a:pt x="31" y="25"/>
                      <a:pt x="28" y="23"/>
                      <a:pt x="25" y="22"/>
                    </a:cubicBezTo>
                    <a:cubicBezTo>
                      <a:pt x="28" y="19"/>
                      <a:pt x="30" y="16"/>
                      <a:pt x="30" y="12"/>
                    </a:cubicBezTo>
                    <a:cubicBezTo>
                      <a:pt x="30" y="5"/>
                      <a:pt x="25" y="0"/>
                      <a:pt x="18" y="0"/>
                    </a:cubicBezTo>
                    <a:cubicBezTo>
                      <a:pt x="11" y="0"/>
                      <a:pt x="6" y="5"/>
                      <a:pt x="6" y="12"/>
                    </a:cubicBezTo>
                    <a:cubicBezTo>
                      <a:pt x="6" y="16"/>
                      <a:pt x="8" y="19"/>
                      <a:pt x="11" y="22"/>
                    </a:cubicBezTo>
                    <a:cubicBezTo>
                      <a:pt x="5" y="25"/>
                      <a:pt x="0" y="31"/>
                      <a:pt x="0" y="38"/>
                    </a:cubicBezTo>
                    <a:cubicBezTo>
                      <a:pt x="0" y="39"/>
                      <a:pt x="1" y="40"/>
                      <a:pt x="2" y="40"/>
                    </a:cubicBezTo>
                    <a:cubicBezTo>
                      <a:pt x="94" y="40"/>
                      <a:pt x="94" y="40"/>
                      <a:pt x="94" y="40"/>
                    </a:cubicBezTo>
                    <a:cubicBezTo>
                      <a:pt x="95" y="40"/>
                      <a:pt x="96" y="39"/>
                      <a:pt x="96" y="38"/>
                    </a:cubicBezTo>
                    <a:cubicBezTo>
                      <a:pt x="96" y="31"/>
                      <a:pt x="91" y="25"/>
                      <a:pt x="85" y="22"/>
                    </a:cubicBezTo>
                    <a:close/>
                    <a:moveTo>
                      <a:pt x="70" y="12"/>
                    </a:moveTo>
                    <a:cubicBezTo>
                      <a:pt x="70" y="8"/>
                      <a:pt x="74" y="4"/>
                      <a:pt x="78" y="4"/>
                    </a:cubicBezTo>
                    <a:cubicBezTo>
                      <a:pt x="82" y="4"/>
                      <a:pt x="86" y="8"/>
                      <a:pt x="86" y="12"/>
                    </a:cubicBezTo>
                    <a:cubicBezTo>
                      <a:pt x="86" y="16"/>
                      <a:pt x="82" y="20"/>
                      <a:pt x="78" y="20"/>
                    </a:cubicBezTo>
                    <a:cubicBezTo>
                      <a:pt x="78" y="20"/>
                      <a:pt x="78" y="20"/>
                      <a:pt x="78" y="20"/>
                    </a:cubicBezTo>
                    <a:cubicBezTo>
                      <a:pt x="78" y="20"/>
                      <a:pt x="78" y="20"/>
                      <a:pt x="78" y="20"/>
                    </a:cubicBezTo>
                    <a:cubicBezTo>
                      <a:pt x="73" y="20"/>
                      <a:pt x="70" y="16"/>
                      <a:pt x="70" y="12"/>
                    </a:cubicBezTo>
                    <a:close/>
                    <a:moveTo>
                      <a:pt x="40" y="12"/>
                    </a:moveTo>
                    <a:cubicBezTo>
                      <a:pt x="40" y="8"/>
                      <a:pt x="44" y="4"/>
                      <a:pt x="48" y="4"/>
                    </a:cubicBezTo>
                    <a:cubicBezTo>
                      <a:pt x="52" y="4"/>
                      <a:pt x="56" y="8"/>
                      <a:pt x="56" y="12"/>
                    </a:cubicBezTo>
                    <a:cubicBezTo>
                      <a:pt x="56" y="16"/>
                      <a:pt x="52" y="20"/>
                      <a:pt x="48" y="20"/>
                    </a:cubicBezTo>
                    <a:cubicBezTo>
                      <a:pt x="48" y="20"/>
                      <a:pt x="48" y="20"/>
                      <a:pt x="48" y="20"/>
                    </a:cubicBezTo>
                    <a:cubicBezTo>
                      <a:pt x="48" y="20"/>
                      <a:pt x="48" y="20"/>
                      <a:pt x="48" y="20"/>
                    </a:cubicBezTo>
                    <a:cubicBezTo>
                      <a:pt x="44" y="20"/>
                      <a:pt x="40" y="16"/>
                      <a:pt x="40" y="12"/>
                    </a:cubicBezTo>
                    <a:close/>
                    <a:moveTo>
                      <a:pt x="10" y="12"/>
                    </a:moveTo>
                    <a:cubicBezTo>
                      <a:pt x="10" y="8"/>
                      <a:pt x="14" y="4"/>
                      <a:pt x="18" y="4"/>
                    </a:cubicBezTo>
                    <a:cubicBezTo>
                      <a:pt x="22" y="4"/>
                      <a:pt x="26" y="8"/>
                      <a:pt x="26" y="12"/>
                    </a:cubicBezTo>
                    <a:cubicBezTo>
                      <a:pt x="26" y="16"/>
                      <a:pt x="23" y="20"/>
                      <a:pt x="18" y="20"/>
                    </a:cubicBezTo>
                    <a:cubicBezTo>
                      <a:pt x="18" y="20"/>
                      <a:pt x="18" y="20"/>
                      <a:pt x="18" y="20"/>
                    </a:cubicBezTo>
                    <a:cubicBezTo>
                      <a:pt x="18" y="20"/>
                      <a:pt x="18" y="20"/>
                      <a:pt x="18" y="20"/>
                    </a:cubicBezTo>
                    <a:cubicBezTo>
                      <a:pt x="14" y="20"/>
                      <a:pt x="10" y="16"/>
                      <a:pt x="10" y="12"/>
                    </a:cubicBezTo>
                    <a:close/>
                    <a:moveTo>
                      <a:pt x="4" y="36"/>
                    </a:moveTo>
                    <a:cubicBezTo>
                      <a:pt x="5" y="30"/>
                      <a:pt x="11" y="24"/>
                      <a:pt x="18" y="24"/>
                    </a:cubicBezTo>
                    <a:cubicBezTo>
                      <a:pt x="18" y="24"/>
                      <a:pt x="18" y="24"/>
                      <a:pt x="18" y="24"/>
                    </a:cubicBezTo>
                    <a:cubicBezTo>
                      <a:pt x="18" y="24"/>
                      <a:pt x="18" y="24"/>
                      <a:pt x="18" y="24"/>
                    </a:cubicBezTo>
                    <a:cubicBezTo>
                      <a:pt x="24" y="24"/>
                      <a:pt x="29" y="28"/>
                      <a:pt x="31" y="33"/>
                    </a:cubicBezTo>
                    <a:cubicBezTo>
                      <a:pt x="32" y="35"/>
                      <a:pt x="34" y="35"/>
                      <a:pt x="35" y="33"/>
                    </a:cubicBezTo>
                    <a:cubicBezTo>
                      <a:pt x="37" y="28"/>
                      <a:pt x="42" y="24"/>
                      <a:pt x="48" y="24"/>
                    </a:cubicBezTo>
                    <a:cubicBezTo>
                      <a:pt x="48" y="24"/>
                      <a:pt x="48" y="24"/>
                      <a:pt x="48" y="24"/>
                    </a:cubicBezTo>
                    <a:cubicBezTo>
                      <a:pt x="48" y="24"/>
                      <a:pt x="48" y="24"/>
                      <a:pt x="48" y="24"/>
                    </a:cubicBezTo>
                    <a:cubicBezTo>
                      <a:pt x="54" y="24"/>
                      <a:pt x="59" y="28"/>
                      <a:pt x="61" y="33"/>
                    </a:cubicBezTo>
                    <a:cubicBezTo>
                      <a:pt x="62" y="35"/>
                      <a:pt x="64" y="35"/>
                      <a:pt x="65" y="33"/>
                    </a:cubicBezTo>
                    <a:cubicBezTo>
                      <a:pt x="67" y="28"/>
                      <a:pt x="72" y="24"/>
                      <a:pt x="78" y="24"/>
                    </a:cubicBezTo>
                    <a:cubicBezTo>
                      <a:pt x="78" y="24"/>
                      <a:pt x="78" y="24"/>
                      <a:pt x="78" y="24"/>
                    </a:cubicBezTo>
                    <a:cubicBezTo>
                      <a:pt x="78" y="24"/>
                      <a:pt x="78" y="24"/>
                      <a:pt x="78" y="24"/>
                    </a:cubicBezTo>
                    <a:cubicBezTo>
                      <a:pt x="85" y="24"/>
                      <a:pt x="91" y="30"/>
                      <a:pt x="92" y="36"/>
                    </a:cubicBezTo>
                    <a:lnTo>
                      <a:pt x="4"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US" dirty="0">
                  <a:solidFill>
                    <a:srgbClr val="000000"/>
                  </a:solidFill>
                  <a:latin typeface="Arial" charset="0"/>
                  <a:cs typeface="Arial" charset="0"/>
                </a:endParaRPr>
              </a:p>
            </p:txBody>
          </p:sp>
          <p:sp>
            <p:nvSpPr>
              <p:cNvPr id="93" name="Freeform 14">
                <a:extLst>
                  <a:ext uri="{FF2B5EF4-FFF2-40B4-BE49-F238E27FC236}">
                    <a16:creationId xmlns:a16="http://schemas.microsoft.com/office/drawing/2014/main" id="{276C0A4A-3FA1-E709-C0F5-D4AA102F999A}"/>
                  </a:ext>
                </a:extLst>
              </p:cNvPr>
              <p:cNvSpPr>
                <a:spLocks noEditPoints="1"/>
              </p:cNvSpPr>
              <p:nvPr/>
            </p:nvSpPr>
            <p:spPr bwMode="auto">
              <a:xfrm>
                <a:off x="6254751" y="1368425"/>
                <a:ext cx="474663" cy="352425"/>
              </a:xfrm>
              <a:custGeom>
                <a:avLst/>
                <a:gdLst>
                  <a:gd name="T0" fmla="*/ 10 w 72"/>
                  <a:gd name="T1" fmla="*/ 52 h 52"/>
                  <a:gd name="T2" fmla="*/ 62 w 72"/>
                  <a:gd name="T3" fmla="*/ 52 h 52"/>
                  <a:gd name="T4" fmla="*/ 72 w 72"/>
                  <a:gd name="T5" fmla="*/ 42 h 52"/>
                  <a:gd name="T6" fmla="*/ 72 w 72"/>
                  <a:gd name="T7" fmla="*/ 10 h 52"/>
                  <a:gd name="T8" fmla="*/ 62 w 72"/>
                  <a:gd name="T9" fmla="*/ 0 h 52"/>
                  <a:gd name="T10" fmla="*/ 10 w 72"/>
                  <a:gd name="T11" fmla="*/ 0 h 52"/>
                  <a:gd name="T12" fmla="*/ 0 w 72"/>
                  <a:gd name="T13" fmla="*/ 10 h 52"/>
                  <a:gd name="T14" fmla="*/ 0 w 72"/>
                  <a:gd name="T15" fmla="*/ 42 h 52"/>
                  <a:gd name="T16" fmla="*/ 10 w 72"/>
                  <a:gd name="T17" fmla="*/ 52 h 52"/>
                  <a:gd name="T18" fmla="*/ 38 w 72"/>
                  <a:gd name="T19" fmla="*/ 22 h 52"/>
                  <a:gd name="T20" fmla="*/ 43 w 72"/>
                  <a:gd name="T21" fmla="*/ 24 h 52"/>
                  <a:gd name="T22" fmla="*/ 44 w 72"/>
                  <a:gd name="T23" fmla="*/ 24 h 52"/>
                  <a:gd name="T24" fmla="*/ 46 w 72"/>
                  <a:gd name="T25" fmla="*/ 24 h 52"/>
                  <a:gd name="T26" fmla="*/ 36 w 72"/>
                  <a:gd name="T27" fmla="*/ 34 h 52"/>
                  <a:gd name="T28" fmla="*/ 26 w 72"/>
                  <a:gd name="T29" fmla="*/ 23 h 52"/>
                  <a:gd name="T30" fmla="*/ 38 w 72"/>
                  <a:gd name="T31" fmla="*/ 22 h 52"/>
                  <a:gd name="T32" fmla="*/ 27 w 72"/>
                  <a:gd name="T33" fmla="*/ 19 h 52"/>
                  <a:gd name="T34" fmla="*/ 36 w 72"/>
                  <a:gd name="T35" fmla="*/ 12 h 52"/>
                  <a:gd name="T36" fmla="*/ 46 w 72"/>
                  <a:gd name="T37" fmla="*/ 20 h 52"/>
                  <a:gd name="T38" fmla="*/ 43 w 72"/>
                  <a:gd name="T39" fmla="*/ 20 h 52"/>
                  <a:gd name="T40" fmla="*/ 40 w 72"/>
                  <a:gd name="T41" fmla="*/ 18 h 52"/>
                  <a:gd name="T42" fmla="*/ 38 w 72"/>
                  <a:gd name="T43" fmla="*/ 17 h 52"/>
                  <a:gd name="T44" fmla="*/ 37 w 72"/>
                  <a:gd name="T45" fmla="*/ 17 h 52"/>
                  <a:gd name="T46" fmla="*/ 27 w 72"/>
                  <a:gd name="T47" fmla="*/ 19 h 52"/>
                  <a:gd name="T48" fmla="*/ 32 w 72"/>
                  <a:gd name="T49" fmla="*/ 40 h 52"/>
                  <a:gd name="T50" fmla="*/ 32 w 72"/>
                  <a:gd name="T51" fmla="*/ 37 h 52"/>
                  <a:gd name="T52" fmla="*/ 36 w 72"/>
                  <a:gd name="T53" fmla="*/ 38 h 52"/>
                  <a:gd name="T54" fmla="*/ 40 w 72"/>
                  <a:gd name="T55" fmla="*/ 37 h 52"/>
                  <a:gd name="T56" fmla="*/ 40 w 72"/>
                  <a:gd name="T57" fmla="*/ 40 h 52"/>
                  <a:gd name="T58" fmla="*/ 41 w 72"/>
                  <a:gd name="T59" fmla="*/ 42 h 52"/>
                  <a:gd name="T60" fmla="*/ 52 w 72"/>
                  <a:gd name="T61" fmla="*/ 45 h 52"/>
                  <a:gd name="T62" fmla="*/ 54 w 72"/>
                  <a:gd name="T63" fmla="*/ 48 h 52"/>
                  <a:gd name="T64" fmla="*/ 18 w 72"/>
                  <a:gd name="T65" fmla="*/ 48 h 52"/>
                  <a:gd name="T66" fmla="*/ 20 w 72"/>
                  <a:gd name="T67" fmla="*/ 45 h 52"/>
                  <a:gd name="T68" fmla="*/ 31 w 72"/>
                  <a:gd name="T69" fmla="*/ 42 h 52"/>
                  <a:gd name="T70" fmla="*/ 32 w 72"/>
                  <a:gd name="T71" fmla="*/ 40 h 52"/>
                  <a:gd name="T72" fmla="*/ 4 w 72"/>
                  <a:gd name="T73" fmla="*/ 10 h 52"/>
                  <a:gd name="T74" fmla="*/ 10 w 72"/>
                  <a:gd name="T75" fmla="*/ 4 h 52"/>
                  <a:gd name="T76" fmla="*/ 62 w 72"/>
                  <a:gd name="T77" fmla="*/ 4 h 52"/>
                  <a:gd name="T78" fmla="*/ 68 w 72"/>
                  <a:gd name="T79" fmla="*/ 10 h 52"/>
                  <a:gd name="T80" fmla="*/ 68 w 72"/>
                  <a:gd name="T81" fmla="*/ 42 h 52"/>
                  <a:gd name="T82" fmla="*/ 62 w 72"/>
                  <a:gd name="T83" fmla="*/ 48 h 52"/>
                  <a:gd name="T84" fmla="*/ 58 w 72"/>
                  <a:gd name="T85" fmla="*/ 48 h 52"/>
                  <a:gd name="T86" fmla="*/ 53 w 72"/>
                  <a:gd name="T87" fmla="*/ 41 h 52"/>
                  <a:gd name="T88" fmla="*/ 44 w 72"/>
                  <a:gd name="T89" fmla="*/ 38 h 52"/>
                  <a:gd name="T90" fmla="*/ 44 w 72"/>
                  <a:gd name="T91" fmla="*/ 35 h 52"/>
                  <a:gd name="T92" fmla="*/ 50 w 72"/>
                  <a:gd name="T93" fmla="*/ 23 h 52"/>
                  <a:gd name="T94" fmla="*/ 36 w 72"/>
                  <a:gd name="T95" fmla="*/ 8 h 52"/>
                  <a:gd name="T96" fmla="*/ 22 w 72"/>
                  <a:gd name="T97" fmla="*/ 23 h 52"/>
                  <a:gd name="T98" fmla="*/ 28 w 72"/>
                  <a:gd name="T99" fmla="*/ 35 h 52"/>
                  <a:gd name="T100" fmla="*/ 28 w 72"/>
                  <a:gd name="T101" fmla="*/ 38 h 52"/>
                  <a:gd name="T102" fmla="*/ 19 w 72"/>
                  <a:gd name="T103" fmla="*/ 41 h 52"/>
                  <a:gd name="T104" fmla="*/ 14 w 72"/>
                  <a:gd name="T105" fmla="*/ 48 h 52"/>
                  <a:gd name="T106" fmla="*/ 10 w 72"/>
                  <a:gd name="T107" fmla="*/ 48 h 52"/>
                  <a:gd name="T108" fmla="*/ 4 w 72"/>
                  <a:gd name="T109" fmla="*/ 42 h 52"/>
                  <a:gd name="T110" fmla="*/ 4 w 72"/>
                  <a:gd name="T111"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2" h="52">
                    <a:moveTo>
                      <a:pt x="10" y="52"/>
                    </a:moveTo>
                    <a:cubicBezTo>
                      <a:pt x="62" y="52"/>
                      <a:pt x="62" y="52"/>
                      <a:pt x="62" y="52"/>
                    </a:cubicBezTo>
                    <a:cubicBezTo>
                      <a:pt x="68" y="52"/>
                      <a:pt x="72" y="48"/>
                      <a:pt x="72" y="42"/>
                    </a:cubicBezTo>
                    <a:cubicBezTo>
                      <a:pt x="72" y="10"/>
                      <a:pt x="72" y="10"/>
                      <a:pt x="72" y="10"/>
                    </a:cubicBezTo>
                    <a:cubicBezTo>
                      <a:pt x="72" y="4"/>
                      <a:pt x="68" y="0"/>
                      <a:pt x="62" y="0"/>
                    </a:cubicBezTo>
                    <a:cubicBezTo>
                      <a:pt x="10" y="0"/>
                      <a:pt x="10" y="0"/>
                      <a:pt x="10" y="0"/>
                    </a:cubicBezTo>
                    <a:cubicBezTo>
                      <a:pt x="4" y="0"/>
                      <a:pt x="0" y="4"/>
                      <a:pt x="0" y="10"/>
                    </a:cubicBezTo>
                    <a:cubicBezTo>
                      <a:pt x="0" y="42"/>
                      <a:pt x="0" y="42"/>
                      <a:pt x="0" y="42"/>
                    </a:cubicBezTo>
                    <a:cubicBezTo>
                      <a:pt x="0" y="48"/>
                      <a:pt x="4" y="52"/>
                      <a:pt x="10" y="52"/>
                    </a:cubicBezTo>
                    <a:close/>
                    <a:moveTo>
                      <a:pt x="38" y="22"/>
                    </a:moveTo>
                    <a:cubicBezTo>
                      <a:pt x="39" y="23"/>
                      <a:pt x="41" y="24"/>
                      <a:pt x="43" y="24"/>
                    </a:cubicBezTo>
                    <a:cubicBezTo>
                      <a:pt x="43" y="24"/>
                      <a:pt x="44" y="24"/>
                      <a:pt x="44" y="24"/>
                    </a:cubicBezTo>
                    <a:cubicBezTo>
                      <a:pt x="45" y="24"/>
                      <a:pt x="45" y="24"/>
                      <a:pt x="46" y="24"/>
                    </a:cubicBezTo>
                    <a:cubicBezTo>
                      <a:pt x="46" y="30"/>
                      <a:pt x="41" y="34"/>
                      <a:pt x="36" y="34"/>
                    </a:cubicBezTo>
                    <a:cubicBezTo>
                      <a:pt x="31" y="34"/>
                      <a:pt x="26" y="29"/>
                      <a:pt x="26" y="23"/>
                    </a:cubicBezTo>
                    <a:cubicBezTo>
                      <a:pt x="30" y="24"/>
                      <a:pt x="34" y="24"/>
                      <a:pt x="38" y="22"/>
                    </a:cubicBezTo>
                    <a:close/>
                    <a:moveTo>
                      <a:pt x="27" y="19"/>
                    </a:moveTo>
                    <a:cubicBezTo>
                      <a:pt x="28" y="15"/>
                      <a:pt x="32" y="12"/>
                      <a:pt x="36" y="12"/>
                    </a:cubicBezTo>
                    <a:cubicBezTo>
                      <a:pt x="41" y="12"/>
                      <a:pt x="44" y="15"/>
                      <a:pt x="46" y="20"/>
                    </a:cubicBezTo>
                    <a:cubicBezTo>
                      <a:pt x="45" y="20"/>
                      <a:pt x="44" y="20"/>
                      <a:pt x="43" y="20"/>
                    </a:cubicBezTo>
                    <a:cubicBezTo>
                      <a:pt x="42" y="20"/>
                      <a:pt x="41" y="19"/>
                      <a:pt x="40" y="18"/>
                    </a:cubicBezTo>
                    <a:cubicBezTo>
                      <a:pt x="39" y="17"/>
                      <a:pt x="39" y="17"/>
                      <a:pt x="38" y="17"/>
                    </a:cubicBezTo>
                    <a:cubicBezTo>
                      <a:pt x="38" y="17"/>
                      <a:pt x="37" y="17"/>
                      <a:pt x="37" y="17"/>
                    </a:cubicBezTo>
                    <a:cubicBezTo>
                      <a:pt x="34" y="20"/>
                      <a:pt x="29" y="20"/>
                      <a:pt x="27" y="19"/>
                    </a:cubicBezTo>
                    <a:close/>
                    <a:moveTo>
                      <a:pt x="32" y="40"/>
                    </a:moveTo>
                    <a:cubicBezTo>
                      <a:pt x="32" y="37"/>
                      <a:pt x="32" y="37"/>
                      <a:pt x="32" y="37"/>
                    </a:cubicBezTo>
                    <a:cubicBezTo>
                      <a:pt x="33" y="38"/>
                      <a:pt x="35" y="38"/>
                      <a:pt x="36" y="38"/>
                    </a:cubicBezTo>
                    <a:cubicBezTo>
                      <a:pt x="37" y="38"/>
                      <a:pt x="39" y="38"/>
                      <a:pt x="40" y="37"/>
                    </a:cubicBezTo>
                    <a:cubicBezTo>
                      <a:pt x="40" y="40"/>
                      <a:pt x="40" y="40"/>
                      <a:pt x="40" y="40"/>
                    </a:cubicBezTo>
                    <a:cubicBezTo>
                      <a:pt x="40" y="41"/>
                      <a:pt x="41" y="42"/>
                      <a:pt x="41" y="42"/>
                    </a:cubicBezTo>
                    <a:cubicBezTo>
                      <a:pt x="52" y="45"/>
                      <a:pt x="52" y="45"/>
                      <a:pt x="52" y="45"/>
                    </a:cubicBezTo>
                    <a:cubicBezTo>
                      <a:pt x="53" y="45"/>
                      <a:pt x="54" y="47"/>
                      <a:pt x="54" y="48"/>
                    </a:cubicBezTo>
                    <a:cubicBezTo>
                      <a:pt x="18" y="48"/>
                      <a:pt x="18" y="48"/>
                      <a:pt x="18" y="48"/>
                    </a:cubicBezTo>
                    <a:cubicBezTo>
                      <a:pt x="18" y="47"/>
                      <a:pt x="19" y="45"/>
                      <a:pt x="20" y="45"/>
                    </a:cubicBezTo>
                    <a:cubicBezTo>
                      <a:pt x="31" y="42"/>
                      <a:pt x="31" y="42"/>
                      <a:pt x="31" y="42"/>
                    </a:cubicBezTo>
                    <a:cubicBezTo>
                      <a:pt x="31" y="42"/>
                      <a:pt x="32" y="41"/>
                      <a:pt x="32" y="40"/>
                    </a:cubicBezTo>
                    <a:close/>
                    <a:moveTo>
                      <a:pt x="4" y="10"/>
                    </a:moveTo>
                    <a:cubicBezTo>
                      <a:pt x="4" y="7"/>
                      <a:pt x="7" y="4"/>
                      <a:pt x="10" y="4"/>
                    </a:cubicBezTo>
                    <a:cubicBezTo>
                      <a:pt x="62" y="4"/>
                      <a:pt x="62" y="4"/>
                      <a:pt x="62" y="4"/>
                    </a:cubicBezTo>
                    <a:cubicBezTo>
                      <a:pt x="65" y="4"/>
                      <a:pt x="68" y="7"/>
                      <a:pt x="68" y="10"/>
                    </a:cubicBezTo>
                    <a:cubicBezTo>
                      <a:pt x="68" y="42"/>
                      <a:pt x="68" y="42"/>
                      <a:pt x="68" y="42"/>
                    </a:cubicBezTo>
                    <a:cubicBezTo>
                      <a:pt x="68" y="45"/>
                      <a:pt x="65" y="48"/>
                      <a:pt x="62" y="48"/>
                    </a:cubicBezTo>
                    <a:cubicBezTo>
                      <a:pt x="58" y="48"/>
                      <a:pt x="58" y="48"/>
                      <a:pt x="58" y="48"/>
                    </a:cubicBezTo>
                    <a:cubicBezTo>
                      <a:pt x="58" y="45"/>
                      <a:pt x="56" y="42"/>
                      <a:pt x="53" y="41"/>
                    </a:cubicBezTo>
                    <a:cubicBezTo>
                      <a:pt x="44" y="38"/>
                      <a:pt x="44" y="38"/>
                      <a:pt x="44" y="38"/>
                    </a:cubicBezTo>
                    <a:cubicBezTo>
                      <a:pt x="44" y="35"/>
                      <a:pt x="44" y="35"/>
                      <a:pt x="44" y="35"/>
                    </a:cubicBezTo>
                    <a:cubicBezTo>
                      <a:pt x="48" y="33"/>
                      <a:pt x="50" y="28"/>
                      <a:pt x="50" y="23"/>
                    </a:cubicBezTo>
                    <a:cubicBezTo>
                      <a:pt x="50" y="15"/>
                      <a:pt x="44" y="8"/>
                      <a:pt x="36" y="8"/>
                    </a:cubicBezTo>
                    <a:cubicBezTo>
                      <a:pt x="28" y="8"/>
                      <a:pt x="22" y="15"/>
                      <a:pt x="22" y="23"/>
                    </a:cubicBezTo>
                    <a:cubicBezTo>
                      <a:pt x="22" y="28"/>
                      <a:pt x="24" y="33"/>
                      <a:pt x="28" y="35"/>
                    </a:cubicBezTo>
                    <a:cubicBezTo>
                      <a:pt x="28" y="38"/>
                      <a:pt x="28" y="38"/>
                      <a:pt x="28" y="38"/>
                    </a:cubicBezTo>
                    <a:cubicBezTo>
                      <a:pt x="19" y="41"/>
                      <a:pt x="19" y="41"/>
                      <a:pt x="19" y="41"/>
                    </a:cubicBezTo>
                    <a:cubicBezTo>
                      <a:pt x="16" y="42"/>
                      <a:pt x="14" y="45"/>
                      <a:pt x="14" y="48"/>
                    </a:cubicBezTo>
                    <a:cubicBezTo>
                      <a:pt x="10" y="48"/>
                      <a:pt x="10" y="48"/>
                      <a:pt x="10" y="48"/>
                    </a:cubicBezTo>
                    <a:cubicBezTo>
                      <a:pt x="7" y="48"/>
                      <a:pt x="4" y="45"/>
                      <a:pt x="4" y="42"/>
                    </a:cubicBezTo>
                    <a:lnTo>
                      <a:pt x="4"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US" dirty="0">
                  <a:solidFill>
                    <a:srgbClr val="000000"/>
                  </a:solidFill>
                  <a:latin typeface="Arial" charset="0"/>
                  <a:cs typeface="Arial" charset="0"/>
                </a:endParaRPr>
              </a:p>
            </p:txBody>
          </p:sp>
        </p:grpSp>
      </p:grpSp>
      <p:grpSp>
        <p:nvGrpSpPr>
          <p:cNvPr id="100" name="Group 99">
            <a:extLst>
              <a:ext uri="{FF2B5EF4-FFF2-40B4-BE49-F238E27FC236}">
                <a16:creationId xmlns:a16="http://schemas.microsoft.com/office/drawing/2014/main" id="{FED6A0E8-5862-9E22-1FCF-C4170661247F}"/>
              </a:ext>
              <a:ext uri="{C183D7F6-B498-43B3-948B-1728B52AA6E4}">
                <adec:decorative xmlns:adec="http://schemas.microsoft.com/office/drawing/2017/decorative" val="1"/>
              </a:ext>
            </a:extLst>
          </p:cNvPr>
          <p:cNvGrpSpPr/>
          <p:nvPr/>
        </p:nvGrpSpPr>
        <p:grpSpPr>
          <a:xfrm>
            <a:off x="701458" y="3259446"/>
            <a:ext cx="822960" cy="822960"/>
            <a:chOff x="1009929" y="3237412"/>
            <a:chExt cx="822960" cy="822960"/>
          </a:xfrm>
        </p:grpSpPr>
        <p:sp>
          <p:nvSpPr>
            <p:cNvPr id="97" name="Oval 96">
              <a:extLst>
                <a:ext uri="{FF2B5EF4-FFF2-40B4-BE49-F238E27FC236}">
                  <a16:creationId xmlns:a16="http://schemas.microsoft.com/office/drawing/2014/main" id="{F4A5DE7B-78A2-AC5E-AA19-31F5C8AB4E55}"/>
                </a:ext>
              </a:extLst>
            </p:cNvPr>
            <p:cNvSpPr>
              <a:spLocks noChangeAspect="1"/>
            </p:cNvSpPr>
            <p:nvPr/>
          </p:nvSpPr>
          <p:spPr>
            <a:xfrm>
              <a:off x="1009929" y="3237412"/>
              <a:ext cx="822960" cy="822960"/>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113">
              <a:extLst>
                <a:ext uri="{FF2B5EF4-FFF2-40B4-BE49-F238E27FC236}">
                  <a16:creationId xmlns:a16="http://schemas.microsoft.com/office/drawing/2014/main" id="{497E1065-DAA6-8A1D-D626-2E188D00C6E4}"/>
                </a:ext>
              </a:extLst>
            </p:cNvPr>
            <p:cNvGrpSpPr>
              <a:grpSpLocks noChangeAspect="1"/>
            </p:cNvGrpSpPr>
            <p:nvPr/>
          </p:nvGrpSpPr>
          <p:grpSpPr bwMode="auto">
            <a:xfrm>
              <a:off x="1207805" y="3391965"/>
              <a:ext cx="427209" cy="513855"/>
              <a:chOff x="2419" y="2997"/>
              <a:chExt cx="355" cy="427"/>
            </a:xfrm>
            <a:solidFill>
              <a:schemeClr val="bg1"/>
            </a:solidFill>
          </p:grpSpPr>
          <p:sp>
            <p:nvSpPr>
              <p:cNvPr id="95" name="Freeform 114">
                <a:extLst>
                  <a:ext uri="{FF2B5EF4-FFF2-40B4-BE49-F238E27FC236}">
                    <a16:creationId xmlns:a16="http://schemas.microsoft.com/office/drawing/2014/main" id="{871644ED-E83B-680F-EB06-F3ACEB89A855}"/>
                  </a:ext>
                </a:extLst>
              </p:cNvPr>
              <p:cNvSpPr>
                <a:spLocks noEditPoints="1"/>
              </p:cNvSpPr>
              <p:nvPr/>
            </p:nvSpPr>
            <p:spPr bwMode="auto">
              <a:xfrm>
                <a:off x="2472" y="3104"/>
                <a:ext cx="262" cy="320"/>
              </a:xfrm>
              <a:custGeom>
                <a:avLst/>
                <a:gdLst>
                  <a:gd name="T0" fmla="*/ 156 w 177"/>
                  <a:gd name="T1" fmla="*/ 216 h 216"/>
                  <a:gd name="T2" fmla="*/ 60 w 177"/>
                  <a:gd name="T3" fmla="*/ 216 h 216"/>
                  <a:gd name="T4" fmla="*/ 55 w 177"/>
                  <a:gd name="T5" fmla="*/ 213 h 216"/>
                  <a:gd name="T6" fmla="*/ 7 w 177"/>
                  <a:gd name="T7" fmla="*/ 141 h 216"/>
                  <a:gd name="T8" fmla="*/ 4 w 177"/>
                  <a:gd name="T9" fmla="*/ 116 h 216"/>
                  <a:gd name="T10" fmla="*/ 18 w 177"/>
                  <a:gd name="T11" fmla="*/ 108 h 216"/>
                  <a:gd name="T12" fmla="*/ 60 w 177"/>
                  <a:gd name="T13" fmla="*/ 137 h 216"/>
                  <a:gd name="T14" fmla="*/ 60 w 177"/>
                  <a:gd name="T15" fmla="*/ 24 h 216"/>
                  <a:gd name="T16" fmla="*/ 84 w 177"/>
                  <a:gd name="T17" fmla="*/ 0 h 216"/>
                  <a:gd name="T18" fmla="*/ 108 w 177"/>
                  <a:gd name="T19" fmla="*/ 24 h 216"/>
                  <a:gd name="T20" fmla="*/ 108 w 177"/>
                  <a:gd name="T21" fmla="*/ 92 h 216"/>
                  <a:gd name="T22" fmla="*/ 157 w 177"/>
                  <a:gd name="T23" fmla="*/ 108 h 216"/>
                  <a:gd name="T24" fmla="*/ 173 w 177"/>
                  <a:gd name="T25" fmla="*/ 145 h 216"/>
                  <a:gd name="T26" fmla="*/ 161 w 177"/>
                  <a:gd name="T27" fmla="*/ 211 h 216"/>
                  <a:gd name="T28" fmla="*/ 156 w 177"/>
                  <a:gd name="T29" fmla="*/ 216 h 216"/>
                  <a:gd name="T30" fmla="*/ 63 w 177"/>
                  <a:gd name="T31" fmla="*/ 204 h 216"/>
                  <a:gd name="T32" fmla="*/ 151 w 177"/>
                  <a:gd name="T33" fmla="*/ 204 h 216"/>
                  <a:gd name="T34" fmla="*/ 162 w 177"/>
                  <a:gd name="T35" fmla="*/ 143 h 216"/>
                  <a:gd name="T36" fmla="*/ 154 w 177"/>
                  <a:gd name="T37" fmla="*/ 120 h 216"/>
                  <a:gd name="T38" fmla="*/ 100 w 177"/>
                  <a:gd name="T39" fmla="*/ 102 h 216"/>
                  <a:gd name="T40" fmla="*/ 96 w 177"/>
                  <a:gd name="T41" fmla="*/ 96 h 216"/>
                  <a:gd name="T42" fmla="*/ 96 w 177"/>
                  <a:gd name="T43" fmla="*/ 24 h 216"/>
                  <a:gd name="T44" fmla="*/ 84 w 177"/>
                  <a:gd name="T45" fmla="*/ 12 h 216"/>
                  <a:gd name="T46" fmla="*/ 72 w 177"/>
                  <a:gd name="T47" fmla="*/ 24 h 216"/>
                  <a:gd name="T48" fmla="*/ 72 w 177"/>
                  <a:gd name="T49" fmla="*/ 156 h 216"/>
                  <a:gd name="T50" fmla="*/ 67 w 177"/>
                  <a:gd name="T51" fmla="*/ 162 h 216"/>
                  <a:gd name="T52" fmla="*/ 61 w 177"/>
                  <a:gd name="T53" fmla="*/ 159 h 216"/>
                  <a:gd name="T54" fmla="*/ 18 w 177"/>
                  <a:gd name="T55" fmla="*/ 120 h 216"/>
                  <a:gd name="T56" fmla="*/ 15 w 177"/>
                  <a:gd name="T57" fmla="*/ 121 h 216"/>
                  <a:gd name="T58" fmla="*/ 17 w 177"/>
                  <a:gd name="T59" fmla="*/ 135 h 216"/>
                  <a:gd name="T60" fmla="*/ 63 w 177"/>
                  <a:gd name="T61" fmla="*/ 2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7" h="216">
                    <a:moveTo>
                      <a:pt x="156" y="216"/>
                    </a:moveTo>
                    <a:cubicBezTo>
                      <a:pt x="60" y="216"/>
                      <a:pt x="60" y="216"/>
                      <a:pt x="60" y="216"/>
                    </a:cubicBezTo>
                    <a:cubicBezTo>
                      <a:pt x="58" y="216"/>
                      <a:pt x="56" y="215"/>
                      <a:pt x="55" y="213"/>
                    </a:cubicBezTo>
                    <a:cubicBezTo>
                      <a:pt x="7" y="141"/>
                      <a:pt x="7" y="141"/>
                      <a:pt x="7" y="141"/>
                    </a:cubicBezTo>
                    <a:cubicBezTo>
                      <a:pt x="2" y="135"/>
                      <a:pt x="0" y="124"/>
                      <a:pt x="4" y="116"/>
                    </a:cubicBezTo>
                    <a:cubicBezTo>
                      <a:pt x="7" y="111"/>
                      <a:pt x="12" y="108"/>
                      <a:pt x="18" y="108"/>
                    </a:cubicBezTo>
                    <a:cubicBezTo>
                      <a:pt x="30" y="108"/>
                      <a:pt x="42" y="113"/>
                      <a:pt x="60" y="137"/>
                    </a:cubicBezTo>
                    <a:cubicBezTo>
                      <a:pt x="60" y="24"/>
                      <a:pt x="60" y="24"/>
                      <a:pt x="60" y="24"/>
                    </a:cubicBezTo>
                    <a:cubicBezTo>
                      <a:pt x="60" y="11"/>
                      <a:pt x="70" y="0"/>
                      <a:pt x="84" y="0"/>
                    </a:cubicBezTo>
                    <a:cubicBezTo>
                      <a:pt x="97" y="0"/>
                      <a:pt x="108" y="11"/>
                      <a:pt x="108" y="24"/>
                    </a:cubicBezTo>
                    <a:cubicBezTo>
                      <a:pt x="108" y="92"/>
                      <a:pt x="108" y="92"/>
                      <a:pt x="108" y="92"/>
                    </a:cubicBezTo>
                    <a:cubicBezTo>
                      <a:pt x="157" y="108"/>
                      <a:pt x="157" y="108"/>
                      <a:pt x="157" y="108"/>
                    </a:cubicBezTo>
                    <a:cubicBezTo>
                      <a:pt x="173" y="113"/>
                      <a:pt x="177" y="131"/>
                      <a:pt x="173" y="145"/>
                    </a:cubicBezTo>
                    <a:cubicBezTo>
                      <a:pt x="161" y="211"/>
                      <a:pt x="161" y="211"/>
                      <a:pt x="161" y="211"/>
                    </a:cubicBezTo>
                    <a:cubicBezTo>
                      <a:pt x="161" y="214"/>
                      <a:pt x="158" y="216"/>
                      <a:pt x="156" y="216"/>
                    </a:cubicBezTo>
                    <a:close/>
                    <a:moveTo>
                      <a:pt x="63" y="204"/>
                    </a:moveTo>
                    <a:cubicBezTo>
                      <a:pt x="151" y="204"/>
                      <a:pt x="151" y="204"/>
                      <a:pt x="151" y="204"/>
                    </a:cubicBezTo>
                    <a:cubicBezTo>
                      <a:pt x="162" y="143"/>
                      <a:pt x="162" y="143"/>
                      <a:pt x="162" y="143"/>
                    </a:cubicBezTo>
                    <a:cubicBezTo>
                      <a:pt x="164" y="134"/>
                      <a:pt x="162" y="122"/>
                      <a:pt x="154" y="120"/>
                    </a:cubicBezTo>
                    <a:cubicBezTo>
                      <a:pt x="100" y="102"/>
                      <a:pt x="100" y="102"/>
                      <a:pt x="100" y="102"/>
                    </a:cubicBezTo>
                    <a:cubicBezTo>
                      <a:pt x="97" y="101"/>
                      <a:pt x="96" y="99"/>
                      <a:pt x="96" y="96"/>
                    </a:cubicBezTo>
                    <a:cubicBezTo>
                      <a:pt x="96" y="24"/>
                      <a:pt x="96" y="24"/>
                      <a:pt x="96" y="24"/>
                    </a:cubicBezTo>
                    <a:cubicBezTo>
                      <a:pt x="96" y="17"/>
                      <a:pt x="90" y="12"/>
                      <a:pt x="84" y="12"/>
                    </a:cubicBezTo>
                    <a:cubicBezTo>
                      <a:pt x="77" y="12"/>
                      <a:pt x="72" y="18"/>
                      <a:pt x="72" y="24"/>
                    </a:cubicBezTo>
                    <a:cubicBezTo>
                      <a:pt x="72" y="156"/>
                      <a:pt x="72" y="156"/>
                      <a:pt x="72" y="156"/>
                    </a:cubicBezTo>
                    <a:cubicBezTo>
                      <a:pt x="72" y="159"/>
                      <a:pt x="70" y="161"/>
                      <a:pt x="67" y="162"/>
                    </a:cubicBezTo>
                    <a:cubicBezTo>
                      <a:pt x="65" y="163"/>
                      <a:pt x="62" y="162"/>
                      <a:pt x="61" y="159"/>
                    </a:cubicBezTo>
                    <a:cubicBezTo>
                      <a:pt x="37" y="123"/>
                      <a:pt x="26" y="120"/>
                      <a:pt x="18" y="120"/>
                    </a:cubicBezTo>
                    <a:cubicBezTo>
                      <a:pt x="16" y="120"/>
                      <a:pt x="15" y="121"/>
                      <a:pt x="15" y="121"/>
                    </a:cubicBezTo>
                    <a:cubicBezTo>
                      <a:pt x="13" y="124"/>
                      <a:pt x="14" y="131"/>
                      <a:pt x="17" y="135"/>
                    </a:cubicBezTo>
                    <a:lnTo>
                      <a:pt x="63"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AU" dirty="0">
                  <a:solidFill>
                    <a:srgbClr val="000000"/>
                  </a:solidFill>
                  <a:latin typeface="Arial" charset="0"/>
                  <a:cs typeface="Arial" charset="0"/>
                </a:endParaRPr>
              </a:p>
            </p:txBody>
          </p:sp>
          <p:sp>
            <p:nvSpPr>
              <p:cNvPr id="96" name="Freeform 115">
                <a:extLst>
                  <a:ext uri="{FF2B5EF4-FFF2-40B4-BE49-F238E27FC236}">
                    <a16:creationId xmlns:a16="http://schemas.microsoft.com/office/drawing/2014/main" id="{8F6928B6-D45B-85A5-05C6-E1C8482040D4}"/>
                  </a:ext>
                </a:extLst>
              </p:cNvPr>
              <p:cNvSpPr>
                <a:spLocks/>
              </p:cNvSpPr>
              <p:nvPr/>
            </p:nvSpPr>
            <p:spPr bwMode="auto">
              <a:xfrm>
                <a:off x="2419" y="2997"/>
                <a:ext cx="355" cy="231"/>
              </a:xfrm>
              <a:custGeom>
                <a:avLst/>
                <a:gdLst>
                  <a:gd name="T0" fmla="*/ 198 w 240"/>
                  <a:gd name="T1" fmla="*/ 156 h 156"/>
                  <a:gd name="T2" fmla="*/ 180 w 240"/>
                  <a:gd name="T3" fmla="*/ 156 h 156"/>
                  <a:gd name="T4" fmla="*/ 180 w 240"/>
                  <a:gd name="T5" fmla="*/ 144 h 156"/>
                  <a:gd name="T6" fmla="*/ 198 w 240"/>
                  <a:gd name="T7" fmla="*/ 144 h 156"/>
                  <a:gd name="T8" fmla="*/ 228 w 240"/>
                  <a:gd name="T9" fmla="*/ 114 h 156"/>
                  <a:gd name="T10" fmla="*/ 228 w 240"/>
                  <a:gd name="T11" fmla="*/ 42 h 156"/>
                  <a:gd name="T12" fmla="*/ 198 w 240"/>
                  <a:gd name="T13" fmla="*/ 12 h 156"/>
                  <a:gd name="T14" fmla="*/ 42 w 240"/>
                  <a:gd name="T15" fmla="*/ 12 h 156"/>
                  <a:gd name="T16" fmla="*/ 12 w 240"/>
                  <a:gd name="T17" fmla="*/ 42 h 156"/>
                  <a:gd name="T18" fmla="*/ 12 w 240"/>
                  <a:gd name="T19" fmla="*/ 114 h 156"/>
                  <a:gd name="T20" fmla="*/ 42 w 240"/>
                  <a:gd name="T21" fmla="*/ 144 h 156"/>
                  <a:gd name="T22" fmla="*/ 60 w 240"/>
                  <a:gd name="T23" fmla="*/ 144 h 156"/>
                  <a:gd name="T24" fmla="*/ 60 w 240"/>
                  <a:gd name="T25" fmla="*/ 156 h 156"/>
                  <a:gd name="T26" fmla="*/ 42 w 240"/>
                  <a:gd name="T27" fmla="*/ 156 h 156"/>
                  <a:gd name="T28" fmla="*/ 0 w 240"/>
                  <a:gd name="T29" fmla="*/ 114 h 156"/>
                  <a:gd name="T30" fmla="*/ 0 w 240"/>
                  <a:gd name="T31" fmla="*/ 42 h 156"/>
                  <a:gd name="T32" fmla="*/ 42 w 240"/>
                  <a:gd name="T33" fmla="*/ 0 h 156"/>
                  <a:gd name="T34" fmla="*/ 198 w 240"/>
                  <a:gd name="T35" fmla="*/ 0 h 156"/>
                  <a:gd name="T36" fmla="*/ 240 w 240"/>
                  <a:gd name="T37" fmla="*/ 42 h 156"/>
                  <a:gd name="T38" fmla="*/ 240 w 240"/>
                  <a:gd name="T39" fmla="*/ 114 h 156"/>
                  <a:gd name="T40" fmla="*/ 198 w 240"/>
                  <a:gd name="T4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0" h="156">
                    <a:moveTo>
                      <a:pt x="198" y="156"/>
                    </a:moveTo>
                    <a:cubicBezTo>
                      <a:pt x="180" y="156"/>
                      <a:pt x="180" y="156"/>
                      <a:pt x="180" y="156"/>
                    </a:cubicBezTo>
                    <a:cubicBezTo>
                      <a:pt x="180" y="144"/>
                      <a:pt x="180" y="144"/>
                      <a:pt x="180" y="144"/>
                    </a:cubicBezTo>
                    <a:cubicBezTo>
                      <a:pt x="198" y="144"/>
                      <a:pt x="198" y="144"/>
                      <a:pt x="198" y="144"/>
                    </a:cubicBezTo>
                    <a:cubicBezTo>
                      <a:pt x="214" y="144"/>
                      <a:pt x="228" y="131"/>
                      <a:pt x="228" y="114"/>
                    </a:cubicBezTo>
                    <a:cubicBezTo>
                      <a:pt x="228" y="42"/>
                      <a:pt x="228" y="42"/>
                      <a:pt x="228" y="42"/>
                    </a:cubicBezTo>
                    <a:cubicBezTo>
                      <a:pt x="228" y="25"/>
                      <a:pt x="214" y="12"/>
                      <a:pt x="198" y="12"/>
                    </a:cubicBezTo>
                    <a:cubicBezTo>
                      <a:pt x="42" y="12"/>
                      <a:pt x="42" y="12"/>
                      <a:pt x="42" y="12"/>
                    </a:cubicBezTo>
                    <a:cubicBezTo>
                      <a:pt x="25" y="12"/>
                      <a:pt x="12" y="25"/>
                      <a:pt x="12" y="42"/>
                    </a:cubicBezTo>
                    <a:cubicBezTo>
                      <a:pt x="12" y="114"/>
                      <a:pt x="12" y="114"/>
                      <a:pt x="12" y="114"/>
                    </a:cubicBezTo>
                    <a:cubicBezTo>
                      <a:pt x="12" y="131"/>
                      <a:pt x="25" y="144"/>
                      <a:pt x="42" y="144"/>
                    </a:cubicBezTo>
                    <a:cubicBezTo>
                      <a:pt x="60" y="144"/>
                      <a:pt x="60" y="144"/>
                      <a:pt x="60" y="144"/>
                    </a:cubicBezTo>
                    <a:cubicBezTo>
                      <a:pt x="60" y="156"/>
                      <a:pt x="60" y="156"/>
                      <a:pt x="60" y="156"/>
                    </a:cubicBezTo>
                    <a:cubicBezTo>
                      <a:pt x="42" y="156"/>
                      <a:pt x="42" y="156"/>
                      <a:pt x="42" y="156"/>
                    </a:cubicBezTo>
                    <a:cubicBezTo>
                      <a:pt x="18" y="156"/>
                      <a:pt x="0" y="137"/>
                      <a:pt x="0" y="114"/>
                    </a:cubicBezTo>
                    <a:cubicBezTo>
                      <a:pt x="0" y="42"/>
                      <a:pt x="0" y="42"/>
                      <a:pt x="0" y="42"/>
                    </a:cubicBezTo>
                    <a:cubicBezTo>
                      <a:pt x="0" y="19"/>
                      <a:pt x="18" y="0"/>
                      <a:pt x="42" y="0"/>
                    </a:cubicBezTo>
                    <a:cubicBezTo>
                      <a:pt x="198" y="0"/>
                      <a:pt x="198" y="0"/>
                      <a:pt x="198" y="0"/>
                    </a:cubicBezTo>
                    <a:cubicBezTo>
                      <a:pt x="221" y="0"/>
                      <a:pt x="240" y="19"/>
                      <a:pt x="240" y="42"/>
                    </a:cubicBezTo>
                    <a:cubicBezTo>
                      <a:pt x="240" y="114"/>
                      <a:pt x="240" y="114"/>
                      <a:pt x="240" y="114"/>
                    </a:cubicBezTo>
                    <a:cubicBezTo>
                      <a:pt x="240" y="137"/>
                      <a:pt x="221" y="156"/>
                      <a:pt x="19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9" tIns="45709" rIns="91419" bIns="45709" numCol="1" anchor="t" anchorCtr="0" compatLnSpc="1">
                <a:prstTxWarp prst="textNoShape">
                  <a:avLst/>
                </a:prstTxWarp>
              </a:bodyPr>
              <a:lstStyle/>
              <a:p>
                <a:pPr defTabSz="914217" fontAlgn="base">
                  <a:spcBef>
                    <a:spcPct val="0"/>
                  </a:spcBef>
                  <a:spcAft>
                    <a:spcPct val="0"/>
                  </a:spcAft>
                </a:pPr>
                <a:endParaRPr lang="en-AU" dirty="0">
                  <a:solidFill>
                    <a:srgbClr val="000000"/>
                  </a:solidFill>
                  <a:latin typeface="Arial" charset="0"/>
                  <a:cs typeface="Arial" charset="0"/>
                </a:endParaRPr>
              </a:p>
            </p:txBody>
          </p:sp>
        </p:grpSp>
      </p:grpSp>
    </p:spTree>
    <p:extLst>
      <p:ext uri="{BB962C8B-B14F-4D97-AF65-F5344CB8AC3E}">
        <p14:creationId xmlns:p14="http://schemas.microsoft.com/office/powerpoint/2010/main" val="405327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a:xfrm>
            <a:off x="1524000" y="319235"/>
            <a:ext cx="9144000" cy="693533"/>
          </a:xfrm>
        </p:spPr>
        <p:txBody>
          <a:bodyPr>
            <a:normAutofit fontScale="90000"/>
          </a:bodyPr>
          <a:lstStyle/>
          <a:p>
            <a:r>
              <a:rPr lang="en-US" dirty="0">
                <a:cs typeface="Arial" panose="020B0604020202020204" pitchFamily="34" charset="0"/>
              </a:rPr>
              <a:t>WHAT FMMI TRAINING &amp; RESOURCES ARE AVAILABLE NOW?</a:t>
            </a:r>
            <a:endParaRPr lang="en-US" dirty="0"/>
          </a:p>
        </p:txBody>
      </p:sp>
      <p:sp>
        <p:nvSpPr>
          <p:cNvPr id="7" name="TextBox 6">
            <a:extLst>
              <a:ext uri="{FF2B5EF4-FFF2-40B4-BE49-F238E27FC236}">
                <a16:creationId xmlns:a16="http://schemas.microsoft.com/office/drawing/2014/main" id="{2F6B2074-923A-7A1F-0F89-AE97AC7C1E91}"/>
              </a:ext>
            </a:extLst>
          </p:cNvPr>
          <p:cNvSpPr txBox="1"/>
          <p:nvPr/>
        </p:nvSpPr>
        <p:spPr>
          <a:xfrm>
            <a:off x="379793" y="1254940"/>
            <a:ext cx="11411394" cy="3831818"/>
          </a:xfrm>
          <a:prstGeom prst="rect">
            <a:avLst/>
          </a:prstGeom>
          <a:noFill/>
        </p:spPr>
        <p:txBody>
          <a:bodyPr wrap="square">
            <a:spAutoFit/>
          </a:bodyPr>
          <a:lstStyle/>
          <a:p>
            <a:pPr lvl="0">
              <a:defRPr/>
            </a:pPr>
            <a:r>
              <a:rPr lang="en-US" sz="1800" cap="none" dirty="0">
                <a:latin typeface="Helvetica Neue" panose="02000503000000020004"/>
                <a:cs typeface="Arial" panose="020B0604020202020204" pitchFamily="34" charset="0"/>
              </a:rPr>
              <a:t>Check out these existing resources for everything from introductory FMMI material to role-based training!</a:t>
            </a:r>
          </a:p>
          <a:p>
            <a:pPr marL="285750" indent="-285750">
              <a:spcBef>
                <a:spcPts val="600"/>
              </a:spcBef>
              <a:buFont typeface="Wingdings" panose="05000000000000000000" pitchFamily="2" charset="2"/>
              <a:buChar char="§"/>
              <a:defRPr/>
            </a:pPr>
            <a:r>
              <a:rPr kumimoji="0" lang="en-US" b="1" i="0" u="none" strike="noStrike" kern="1200"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hlinkClick r:id="rId2">
                  <a:extLst>
                    <a:ext uri="{A12FA001-AC4F-418D-AE19-62706E023703}">
                      <ahyp:hlinkClr xmlns:ahyp="http://schemas.microsoft.com/office/drawing/2018/hyperlinkcolor" val="tx"/>
                    </a:ext>
                  </a:extLst>
                </a:hlinkClick>
              </a:rPr>
              <a:t>FMMI Online Help</a:t>
            </a:r>
            <a:r>
              <a:rPr kumimoji="0" lang="en-US" b="1" i="0" u="none" strike="noStrike" kern="1200"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rPr>
              <a:t> </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 Covers everything from FMMI basics to role-based training</a:t>
            </a:r>
          </a:p>
          <a:p>
            <a:pPr marL="742950" lvl="1" indent="-285750">
              <a:spcBef>
                <a:spcPts val="600"/>
              </a:spcBef>
              <a:buFont typeface="Wingdings" panose="05000000000000000000" pitchFamily="2" charset="2"/>
              <a:buChar char="§"/>
              <a:defRPr/>
            </a:pPr>
            <a:r>
              <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rPr>
              <a:t>Job Aids </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 quick reference guides, lists, and templates related to </a:t>
            </a:r>
            <a:r>
              <a:rPr lang="en-US" dirty="0">
                <a:latin typeface="Helvetica Neue" panose="02000503000000020004"/>
                <a:cs typeface="Arial" panose="020B0604020202020204" pitchFamily="34" charset="0"/>
              </a:rPr>
              <a:t>F</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MMI processing</a:t>
            </a:r>
            <a:endPar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endParaRPr>
          </a:p>
          <a:p>
            <a:pPr marL="742950" lvl="1" indent="-285750">
              <a:spcBef>
                <a:spcPts val="600"/>
              </a:spcBef>
              <a:buFont typeface="Wingdings" panose="05000000000000000000" pitchFamily="2" charset="2"/>
              <a:buChar char="§"/>
              <a:defRPr/>
            </a:pPr>
            <a:r>
              <a:rPr lang="en-US" dirty="0">
                <a:latin typeface="Helvetica Neue" panose="02000503000000020004"/>
                <a:cs typeface="Arial" panose="020B0604020202020204" pitchFamily="34" charset="0"/>
              </a:rPr>
              <a:t>Online Help Procedures </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 transaction-specific instructions for FMMI processing</a:t>
            </a:r>
            <a:endParaRPr lang="en-US" dirty="0">
              <a:latin typeface="Helvetica Neue" panose="02000503000000020004"/>
              <a:cs typeface="Arial" panose="020B0604020202020204" pitchFamily="34" charset="0"/>
            </a:endParaRPr>
          </a:p>
          <a:p>
            <a:pPr marL="742950" lvl="1" indent="-285750">
              <a:spcBef>
                <a:spcPts val="600"/>
              </a:spcBef>
              <a:buFont typeface="Wingdings" panose="05000000000000000000" pitchFamily="2" charset="2"/>
              <a:buChar char="§"/>
              <a:defRPr/>
            </a:pPr>
            <a:r>
              <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rPr>
              <a:t>Knowledge Articles </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 common processing questions and information designed to help FMMI users avoid or correct common mistakes</a:t>
            </a:r>
            <a:endPar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endParaRPr>
          </a:p>
          <a:p>
            <a:pPr marL="742950" lvl="1" indent="-285750">
              <a:spcBef>
                <a:spcPts val="600"/>
              </a:spcBef>
              <a:buFont typeface="Wingdings" panose="05000000000000000000" pitchFamily="2" charset="2"/>
              <a:buChar char="§"/>
              <a:defRPr/>
            </a:pPr>
            <a:r>
              <a:rPr lang="en-US" dirty="0">
                <a:latin typeface="Helvetica Neue" panose="02000503000000020004"/>
                <a:cs typeface="Arial" panose="020B0604020202020204" pitchFamily="34" charset="0"/>
              </a:rPr>
              <a:t>Training Materials </a:t>
            </a:r>
            <a:r>
              <a:rPr kumimoji="0" lang="en-US" i="0" u="none" strike="noStrike" kern="1200" spc="0" normalizeH="0" baseline="0" noProof="0" dirty="0">
                <a:ln>
                  <a:noFill/>
                </a:ln>
                <a:effectLst/>
                <a:uLnTx/>
                <a:uFillTx/>
                <a:latin typeface="Helvetica Neue" panose="02000503000000020004"/>
                <a:cs typeface="Arial" panose="020B0604020202020204" pitchFamily="34" charset="0"/>
              </a:rPr>
              <a:t>– basic FMMI instruction designed for new users</a:t>
            </a:r>
            <a:endPar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endParaRPr>
          </a:p>
          <a:p>
            <a:pPr marL="285750" indent="-285750">
              <a:spcBef>
                <a:spcPts val="1200"/>
              </a:spcBef>
              <a:buFont typeface="Wingdings" panose="05000000000000000000" pitchFamily="2" charset="2"/>
              <a:buChar char="§"/>
              <a:defRPr/>
            </a:pPr>
            <a:r>
              <a:rPr kumimoji="0" lang="en-US" b="1"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FMMI Reference Material</a:t>
            </a:r>
            <a:r>
              <a:rPr kumimoji="0" lang="en-US" b="1" i="0" u="none" strike="noStrike" kern="1200" cap="none" spc="0" normalizeH="0" baseline="0" noProof="0" dirty="0">
                <a:ln>
                  <a:noFill/>
                </a:ln>
                <a:solidFill>
                  <a:schemeClr val="tx1">
                    <a:lumMod val="75000"/>
                    <a:lumOff val="25000"/>
                  </a:schemeClr>
                </a:solidFill>
                <a:effectLst/>
                <a:uLnTx/>
                <a:uFillTx/>
                <a:latin typeface="Helvetica Neue" panose="02000503000000020004"/>
                <a:cs typeface="Arial" panose="020B0604020202020204" pitchFamily="34" charset="0"/>
              </a:rPr>
              <a:t> </a:t>
            </a:r>
            <a:r>
              <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rPr>
              <a:t>– An array of FMMI resources including a </a:t>
            </a:r>
            <a:r>
              <a:rPr lang="en-US" dirty="0">
                <a:latin typeface="Helvetica Neue" panose="02000503000000020004"/>
                <a:cs typeface="Arial" panose="020B0604020202020204" pitchFamily="34" charset="0"/>
              </a:rPr>
              <a:t>glossary</a:t>
            </a:r>
            <a:r>
              <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rPr>
              <a:t>, BI report descriptions, agency identifiers and codes, USDA Budget Distribution Guide, and more</a:t>
            </a:r>
          </a:p>
          <a:p>
            <a:pPr marL="285750" indent="-285750">
              <a:spcBef>
                <a:spcPts val="1200"/>
              </a:spcBef>
              <a:buFont typeface="Wingdings" panose="05000000000000000000" pitchFamily="2" charset="2"/>
              <a:buChar char="§"/>
              <a:defRPr/>
            </a:pPr>
            <a:r>
              <a:rPr lang="en-US" b="1" dirty="0">
                <a:solidFill>
                  <a:schemeClr val="tx1">
                    <a:lumMod val="75000"/>
                    <a:lumOff val="25000"/>
                  </a:schemeClr>
                </a:solidFill>
                <a:latin typeface="Helvetica Neue" panose="02000503000000020004"/>
                <a:cs typeface="Arial" panose="020B0604020202020204" pitchFamily="34" charset="0"/>
                <a:hlinkClick r:id="rId4">
                  <a:extLst>
                    <a:ext uri="{A12FA001-AC4F-418D-AE19-62706E023703}">
                      <ahyp:hlinkClr xmlns:ahyp="http://schemas.microsoft.com/office/drawing/2018/hyperlinkcolor" val="tx"/>
                    </a:ext>
                  </a:extLst>
                </a:hlinkClick>
              </a:rPr>
              <a:t>FIET Financial Training Forum Sessions</a:t>
            </a:r>
            <a:r>
              <a:rPr lang="en-US" b="1" dirty="0">
                <a:solidFill>
                  <a:schemeClr val="tx1">
                    <a:lumMod val="75000"/>
                    <a:lumOff val="25000"/>
                  </a:schemeClr>
                </a:solidFill>
                <a:latin typeface="Helvetica Neue" panose="02000503000000020004"/>
                <a:cs typeface="Arial" panose="020B0604020202020204" pitchFamily="34" charset="0"/>
              </a:rPr>
              <a:t> </a:t>
            </a:r>
            <a:r>
              <a:rPr kumimoji="0" lang="en-US" b="0" i="0" u="none" strike="noStrike" kern="1200" cap="none" spc="0" normalizeH="0" baseline="0" noProof="0" dirty="0">
                <a:ln>
                  <a:noFill/>
                </a:ln>
                <a:effectLst/>
                <a:uLnTx/>
                <a:uFillTx/>
                <a:latin typeface="Helvetica Neue" panose="02000503000000020004"/>
                <a:cs typeface="Arial" panose="020B0604020202020204" pitchFamily="34" charset="0"/>
              </a:rPr>
              <a:t>– presentation materials and recordings of FMMI upgrade sessions from the 2024 Financial Training Forum (FTF) </a:t>
            </a:r>
          </a:p>
        </p:txBody>
      </p:sp>
      <p:sp>
        <p:nvSpPr>
          <p:cNvPr id="4" name="TextBox 3">
            <a:extLst>
              <a:ext uri="{FF2B5EF4-FFF2-40B4-BE49-F238E27FC236}">
                <a16:creationId xmlns:a16="http://schemas.microsoft.com/office/drawing/2014/main" id="{AC609E3B-C3B7-EAC3-7DA1-09FA93032860}"/>
              </a:ext>
            </a:extLst>
          </p:cNvPr>
          <p:cNvSpPr txBox="1"/>
          <p:nvPr/>
        </p:nvSpPr>
        <p:spPr>
          <a:xfrm>
            <a:off x="390144" y="5358546"/>
            <a:ext cx="11411712" cy="1015663"/>
          </a:xfrm>
          <a:prstGeom prst="rect">
            <a:avLst/>
          </a:prstGeom>
          <a:noFill/>
          <a:ln w="28575">
            <a:solidFill>
              <a:schemeClr val="accent5"/>
            </a:solidFill>
          </a:ln>
        </p:spPr>
        <p:txBody>
          <a:bodyPr wrap="square" lIns="91440" tIns="91440" bIns="91440" anchor="ctr">
            <a:spAutoFit/>
          </a:bodyPr>
          <a:lstStyle/>
          <a:p>
            <a:pPr lvl="0">
              <a:spcBef>
                <a:spcPts val="1000"/>
              </a:spcBef>
              <a:defRPr/>
            </a:pPr>
            <a:r>
              <a:rPr lang="en-US" b="0" cap="none" dirty="0">
                <a:latin typeface="Helvetica Neue" panose="02000503000000020004"/>
                <a:cs typeface="Arial" panose="020B0604020202020204" pitchFamily="34" charset="0"/>
              </a:rPr>
              <a:t>Please note that FIET training is intended to focus only on changes that end users will experience as they shift from the Portal to Fiori. It is not intended to be end-to-end role-based training. For more detailed role-based training, refer to the FMMI Online Help resources above.</a:t>
            </a:r>
          </a:p>
        </p:txBody>
      </p:sp>
      <p:sp>
        <p:nvSpPr>
          <p:cNvPr id="3" name="TextBox 2">
            <a:extLst>
              <a:ext uri="{FF2B5EF4-FFF2-40B4-BE49-F238E27FC236}">
                <a16:creationId xmlns:a16="http://schemas.microsoft.com/office/drawing/2014/main" id="{C709935D-7C7E-D64D-21A7-C4DB7C0820F2}"/>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#13</a:t>
            </a:r>
          </a:p>
        </p:txBody>
      </p:sp>
    </p:spTree>
    <p:extLst>
      <p:ext uri="{BB962C8B-B14F-4D97-AF65-F5344CB8AC3E}">
        <p14:creationId xmlns:p14="http://schemas.microsoft.com/office/powerpoint/2010/main" val="1185048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5DF55D-8F6F-F2D6-A737-48EE337ADC37}"/>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WHAT IS MY ROLE AS A STAKEHOLDER?</a:t>
            </a:r>
            <a:endPar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12139" y="1393146"/>
            <a:ext cx="11209807" cy="2852282"/>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Your role as a stakeholder is to </a:t>
            </a:r>
            <a:r>
              <a:rPr lang="en-US" sz="1800" cap="none" dirty="0">
                <a:latin typeface="Helvetica Neue" panose="02000503000000020004"/>
                <a:cs typeface="Arial" panose="020B0604020202020204" pitchFamily="34" charset="0"/>
              </a:rPr>
              <a:t>provide feedback</a:t>
            </a:r>
            <a:r>
              <a:rPr lang="en-US" sz="1800" b="0" cap="none" dirty="0">
                <a:latin typeface="Helvetica Neue" panose="02000503000000020004"/>
                <a:cs typeface="Arial" panose="020B0604020202020204" pitchFamily="34" charset="0"/>
              </a:rPr>
              <a:t>, which will help us make informed decisions and address any challenges that may arise. </a:t>
            </a:r>
          </a:p>
          <a:p>
            <a:pPr lvl="0">
              <a:defRPr/>
            </a:pPr>
            <a:endParaRPr lang="en-US" sz="1800" b="0" cap="none" dirty="0">
              <a:latin typeface="Helvetica Neue" panose="02000503000000020004"/>
              <a:cs typeface="Arial" panose="020B0604020202020204" pitchFamily="34" charset="0"/>
            </a:endParaRPr>
          </a:p>
          <a:p>
            <a:pPr lvl="0">
              <a:defRPr/>
            </a:pPr>
            <a:r>
              <a:rPr lang="en-US" sz="1800" b="0" cap="none" dirty="0">
                <a:latin typeface="Helvetica Neue" panose="02000503000000020004"/>
                <a:cs typeface="Arial" panose="020B0604020202020204" pitchFamily="34" charset="0"/>
              </a:rPr>
              <a:t>The success of this project is dependent on </a:t>
            </a:r>
            <a:r>
              <a:rPr lang="en-US" sz="1800" cap="none" dirty="0">
                <a:latin typeface="Helvetica Neue" panose="02000503000000020004"/>
                <a:cs typeface="Arial" panose="020B0604020202020204" pitchFamily="34" charset="0"/>
              </a:rPr>
              <a:t>user engagement and support</a:t>
            </a:r>
            <a:r>
              <a:rPr lang="en-US" sz="1800" b="0" cap="none" dirty="0">
                <a:latin typeface="Helvetica Neue" panose="02000503000000020004"/>
                <a:cs typeface="Arial" panose="020B0604020202020204" pitchFamily="34" charset="0"/>
              </a:rPr>
              <a:t>. We encourage open communication, feedback, and collaboration throughout this transition.</a:t>
            </a:r>
          </a:p>
          <a:p>
            <a:pPr lvl="0">
              <a:defRPr/>
            </a:pPr>
            <a:endParaRPr lang="en-US" sz="1800" b="0" cap="none" dirty="0">
              <a:latin typeface="Helvetica Neue" panose="02000503000000020004"/>
              <a:cs typeface="Arial" panose="020B0604020202020204" pitchFamily="34" charset="0"/>
            </a:endParaRPr>
          </a:p>
          <a:p>
            <a:pPr lvl="0">
              <a:defRPr/>
            </a:pPr>
            <a:r>
              <a:rPr lang="en-US" sz="1800" b="0" cap="none" dirty="0">
                <a:latin typeface="Helvetica Neue" panose="02000503000000020004"/>
                <a:cs typeface="Arial" panose="020B0604020202020204" pitchFamily="34" charset="0"/>
              </a:rPr>
              <a:t>Please reach out to the following resources with any FIET-related questions or concerns:</a:t>
            </a:r>
          </a:p>
          <a:p>
            <a:pPr marL="285750" lvl="0" indent="-285750">
              <a:buFont typeface="Wingdings" panose="05000000000000000000" pitchFamily="2" charset="2"/>
              <a:buChar char="§"/>
              <a:defRPr/>
            </a:pPr>
            <a:r>
              <a:rPr lang="en-US" sz="1800" b="0" cap="none" dirty="0">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Help Desk </a:t>
            </a: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marL="285750" lvl="0" indent="-285750">
              <a:lnSpc>
                <a:spcPct val="150000"/>
              </a:lnSpc>
              <a:buFont typeface="Wingdings" panose="05000000000000000000" pitchFamily="2" charset="2"/>
              <a:buChar char="§"/>
              <a:defRPr/>
            </a:pPr>
            <a:r>
              <a:rPr lang="en-US" sz="1800" b="0" u="sng" cap="none" dirty="0">
                <a:solidFill>
                  <a:schemeClr val="tx1">
                    <a:lumMod val="75000"/>
                    <a:lumOff val="25000"/>
                  </a:schemeClr>
                </a:solidFill>
                <a:latin typeface="Helvetica Neue" panose="02000503000000020004"/>
                <a:cs typeface="Arial" panose="020B0604020202020204" pitchFamily="34" charset="0"/>
              </a:rPr>
              <a:t>A</a:t>
            </a:r>
            <a:r>
              <a:rPr lang="en-US" sz="1800" b="0" cap="none" dirty="0">
                <a:solidFill>
                  <a:schemeClr val="tx1">
                    <a:lumMod val="75000"/>
                    <a:lumOff val="25000"/>
                  </a:schemeClr>
                </a:solidFill>
                <a:latin typeface="Helvetica Neue" panose="02000503000000020004"/>
                <a:cs typeface="Arial" panose="020B0604020202020204" pitchFamily="34" charset="0"/>
                <a:hlinkClick r:id="rId4">
                  <a:extLst>
                    <a:ext uri="{A12FA001-AC4F-418D-AE19-62706E023703}">
                      <ahyp:hlinkClr xmlns:ahyp="http://schemas.microsoft.com/office/drawing/2018/hyperlinkcolor" val="tx"/>
                    </a:ext>
                  </a:extLst>
                </a:hlinkClick>
              </a:rPr>
              <a:t>gency CAM</a:t>
            </a: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lvl="0">
              <a:defRPr/>
            </a:pPr>
            <a:endParaRPr lang="en-US" sz="1800" b="0" cap="none" dirty="0">
              <a:latin typeface="Helvetica Neue" panose="02000503000000020004"/>
              <a:cs typeface="Arial" panose="020B0604020202020204" pitchFamily="34" charset="0"/>
            </a:endParaRPr>
          </a:p>
        </p:txBody>
      </p:sp>
      <p:sp>
        <p:nvSpPr>
          <p:cNvPr id="2" name="TextBox 1">
            <a:extLst>
              <a:ext uri="{FF2B5EF4-FFF2-40B4-BE49-F238E27FC236}">
                <a16:creationId xmlns:a16="http://schemas.microsoft.com/office/drawing/2014/main" id="{2D530FE0-F146-8239-426B-EBB19F824F3B}"/>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#14</a:t>
            </a:r>
          </a:p>
        </p:txBody>
      </p:sp>
      <p:pic>
        <p:nvPicPr>
          <p:cNvPr id="5" name="Graphic 4">
            <a:extLst>
              <a:ext uri="{FF2B5EF4-FFF2-40B4-BE49-F238E27FC236}">
                <a16:creationId xmlns:a16="http://schemas.microsoft.com/office/drawing/2014/main" id="{CCB1905F-F462-6ED3-EEBC-83A741D4176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6272590" y="3472670"/>
            <a:ext cx="3026228" cy="3026228"/>
          </a:xfrm>
          <a:prstGeom prst="rect">
            <a:avLst/>
          </a:prstGeom>
        </p:spPr>
      </p:pic>
      <p:pic>
        <p:nvPicPr>
          <p:cNvPr id="7" name="Graphic 6">
            <a:extLst>
              <a:ext uri="{FF2B5EF4-FFF2-40B4-BE49-F238E27FC236}">
                <a16:creationId xmlns:a16="http://schemas.microsoft.com/office/drawing/2014/main" id="{49607AA4-8FF4-FDF7-4511-E743B8E8327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69773" y="3641948"/>
            <a:ext cx="3026227" cy="3026227"/>
          </a:xfrm>
          <a:prstGeom prst="rect">
            <a:avLst/>
          </a:prstGeom>
        </p:spPr>
      </p:pic>
    </p:spTree>
    <p:extLst>
      <p:ext uri="{BB962C8B-B14F-4D97-AF65-F5344CB8AC3E}">
        <p14:creationId xmlns:p14="http://schemas.microsoft.com/office/powerpoint/2010/main" val="397785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718D16-B520-3D97-37FA-824790E82631}"/>
              </a:ext>
            </a:extLst>
          </p:cNvPr>
          <p:cNvSpPr>
            <a:spLocks noGrp="1"/>
          </p:cNvSpPr>
          <p:nvPr>
            <p:ph type="title"/>
          </p:nvPr>
        </p:nvSpPr>
        <p:spPr>
          <a:xfrm>
            <a:off x="1524000" y="319235"/>
            <a:ext cx="9144000" cy="693533"/>
          </a:xfrm>
        </p:spPr>
        <p:txBody>
          <a:bodyPr>
            <a:noAutofit/>
          </a:bodyPr>
          <a:lstStyle/>
          <a:p>
            <a:r>
              <a:rPr lang="en-US" sz="3200" dirty="0">
                <a:cs typeface="Arial" panose="020B0604020202020204" pitchFamily="34" charset="0"/>
              </a:rPr>
              <a:t>WHAT IS A CHANGE CHAMPION AND A SUPER USER?</a:t>
            </a:r>
            <a:endParaRPr lang="en-US" sz="3200" dirty="0"/>
          </a:p>
        </p:txBody>
      </p:sp>
      <p:sp>
        <p:nvSpPr>
          <p:cNvPr id="12" name="Content Placeholder 5">
            <a:extLst>
              <a:ext uri="{FF2B5EF4-FFF2-40B4-BE49-F238E27FC236}">
                <a16:creationId xmlns:a16="http://schemas.microsoft.com/office/drawing/2014/main" id="{2F58D019-42A8-A64B-8329-B2B40BF80BD0}"/>
              </a:ext>
            </a:extLst>
          </p:cNvPr>
          <p:cNvSpPr txBox="1">
            <a:spLocks/>
          </p:cNvSpPr>
          <p:nvPr/>
        </p:nvSpPr>
        <p:spPr>
          <a:xfrm>
            <a:off x="517451" y="1314336"/>
            <a:ext cx="11157098" cy="381863"/>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Change Champions and Super Users are agency representatives who provide support to the FIET Project by:</a:t>
            </a:r>
          </a:p>
        </p:txBody>
      </p:sp>
      <p:graphicFrame>
        <p:nvGraphicFramePr>
          <p:cNvPr id="3" name="Table 17" descr="This table identifies the tasks supported by Change Champions, which are communicating key FIET Project updates to their agency, collecting questions and feedback from end users to share with the FIET Project team, and gauging the effectiveness of FIET communications. It also identifies the tasks supported by Super Users, which include advising how processes are used by agencies, ensuring processes align with business needs, and participating in functional workshops, data validation, system integration testing, etc.">
            <a:extLst>
              <a:ext uri="{FF2B5EF4-FFF2-40B4-BE49-F238E27FC236}">
                <a16:creationId xmlns:a16="http://schemas.microsoft.com/office/drawing/2014/main" id="{01AB3CF4-6BDB-D6F6-A312-0C951AB1FAD1}"/>
              </a:ext>
            </a:extLst>
          </p:cNvPr>
          <p:cNvGraphicFramePr>
            <a:graphicFrameLocks noGrp="1"/>
          </p:cNvGraphicFramePr>
          <p:nvPr>
            <p:extLst>
              <p:ext uri="{D42A27DB-BD31-4B8C-83A1-F6EECF244321}">
                <p14:modId xmlns:p14="http://schemas.microsoft.com/office/powerpoint/2010/main" val="2546182460"/>
              </p:ext>
            </p:extLst>
          </p:nvPr>
        </p:nvGraphicFramePr>
        <p:xfrm>
          <a:off x="724940" y="1768939"/>
          <a:ext cx="10607040" cy="4206240"/>
        </p:xfrm>
        <a:graphic>
          <a:graphicData uri="http://schemas.openxmlformats.org/drawingml/2006/table">
            <a:tbl>
              <a:tblPr firstRow="1" bandRow="1">
                <a:tableStyleId>{2D5ABB26-0587-4C30-8999-92F81FD0307C}</a:tableStyleId>
              </a:tblPr>
              <a:tblGrid>
                <a:gridCol w="6035040">
                  <a:extLst>
                    <a:ext uri="{9D8B030D-6E8A-4147-A177-3AD203B41FA5}">
                      <a16:colId xmlns:a16="http://schemas.microsoft.com/office/drawing/2014/main" val="210994252"/>
                    </a:ext>
                  </a:extLst>
                </a:gridCol>
                <a:gridCol w="2286000">
                  <a:extLst>
                    <a:ext uri="{9D8B030D-6E8A-4147-A177-3AD203B41FA5}">
                      <a16:colId xmlns:a16="http://schemas.microsoft.com/office/drawing/2014/main" val="2634538914"/>
                    </a:ext>
                  </a:extLst>
                </a:gridCol>
                <a:gridCol w="2286000">
                  <a:extLst>
                    <a:ext uri="{9D8B030D-6E8A-4147-A177-3AD203B41FA5}">
                      <a16:colId xmlns:a16="http://schemas.microsoft.com/office/drawing/2014/main" val="4149424833"/>
                    </a:ext>
                  </a:extLst>
                </a:gridCol>
              </a:tblGrid>
              <a:tr h="1097280">
                <a:tc>
                  <a:txBody>
                    <a:bodyPr/>
                    <a:lstStyle/>
                    <a:p>
                      <a:endParaRPr lang="en-US" b="1" dirty="0">
                        <a:solidFill>
                          <a:schemeClr val="tx1"/>
                        </a:solidFill>
                        <a:latin typeface="Helvetica Neue" panose="02000503000000020004"/>
                        <a:cs typeface="Arial" panose="020B0604020202020204" pitchFamily="34" charset="0"/>
                      </a:endParaRPr>
                    </a:p>
                  </a:txBody>
                  <a:tcPr anchor="b">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accent1"/>
                          </a:solidFill>
                          <a:latin typeface="Helvetica Neue" panose="02000503000000020004"/>
                          <a:cs typeface="Arial" panose="020B0604020202020204" pitchFamily="34" charset="0"/>
                        </a:rPr>
                        <a:t>Change Champion</a:t>
                      </a:r>
                    </a:p>
                  </a:txBody>
                  <a:tcPr marB="9144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tx1">
                              <a:lumMod val="75000"/>
                              <a:lumOff val="25000"/>
                            </a:schemeClr>
                          </a:solidFill>
                          <a:latin typeface="Helvetica Neue" panose="02000503000000020004"/>
                          <a:cs typeface="Arial" panose="020B0604020202020204" pitchFamily="34" charset="0"/>
                        </a:rPr>
                        <a:t>Super User</a:t>
                      </a:r>
                    </a:p>
                  </a:txBody>
                  <a:tcPr marB="91440" anchor="b">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14992801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Communicating key FIET Project updates to their agency</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accent1"/>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b="1" dirty="0">
                        <a:solidFill>
                          <a:schemeClr val="tx1">
                            <a:lumMod val="75000"/>
                            <a:lumOff val="25000"/>
                          </a:schemeClr>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45865274"/>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Collecting questions and feedback from end users to share with the FIET Project team</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accent1"/>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b="1" dirty="0">
                        <a:solidFill>
                          <a:schemeClr val="tx1">
                            <a:lumMod val="75000"/>
                            <a:lumOff val="25000"/>
                          </a:schemeClr>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90052134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Gauging the effectiveness of FIET communications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accent1"/>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b="1" dirty="0">
                        <a:solidFill>
                          <a:schemeClr val="tx1">
                            <a:lumMod val="75000"/>
                            <a:lumOff val="25000"/>
                          </a:schemeClr>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83524573"/>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Advising on how processes are used by agencies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b="1" dirty="0">
                        <a:solidFill>
                          <a:schemeClr val="tx1"/>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tx1">
                              <a:lumMod val="75000"/>
                              <a:lumOff val="25000"/>
                            </a:schemeClr>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41029849"/>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Ensuring processes align with business needs</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endParaRPr lang="en-US" b="1" dirty="0">
                        <a:solidFill>
                          <a:schemeClr val="tx1"/>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algn="ctr"/>
                      <a:r>
                        <a:rPr lang="en-US" b="1" dirty="0">
                          <a:solidFill>
                            <a:schemeClr val="tx1">
                              <a:lumMod val="75000"/>
                              <a:lumOff val="25000"/>
                            </a:schemeClr>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556870162"/>
                  </a:ext>
                </a:extLst>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Helvetica Neue" panose="02000503000000020004"/>
                          <a:cs typeface="Arial" panose="020B0604020202020204" pitchFamily="34" charset="0"/>
                        </a:rPr>
                        <a:t>Participating in functional workshops, data validation, system integration testing, etc.</a:t>
                      </a:r>
                    </a:p>
                  </a:txBody>
                  <a:tcPr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solidFill>
                          <a:schemeClr val="tx1"/>
                        </a:solidFill>
                        <a:latin typeface="Helvetica Neue" panose="02000503000000020004"/>
                        <a:cs typeface="Arial" panose="020B060402020202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chemeClr val="tx1">
                              <a:lumMod val="75000"/>
                              <a:lumOff val="25000"/>
                            </a:schemeClr>
                          </a:solidFill>
                          <a:latin typeface="Helvetica Neue" panose="02000503000000020004"/>
                          <a:cs typeface="Arial" panose="020B0604020202020204" pitchFamily="34" charset="0"/>
                        </a:rPr>
                        <a:t>YES</a:t>
                      </a:r>
                    </a:p>
                  </a:txBody>
                  <a:tcPr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2138604"/>
                  </a:ext>
                </a:extLst>
              </a:tr>
            </a:tbl>
          </a:graphicData>
        </a:graphic>
      </p:graphicFrame>
      <p:pic>
        <p:nvPicPr>
          <p:cNvPr id="13" name="Picture 12">
            <a:extLst>
              <a:ext uri="{FF2B5EF4-FFF2-40B4-BE49-F238E27FC236}">
                <a16:creationId xmlns:a16="http://schemas.microsoft.com/office/drawing/2014/main" id="{9DCF3636-DD50-DFD9-FF7C-CAFE6D65DACC}"/>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5553" y="1786218"/>
            <a:ext cx="64008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a:extLst>
              <a:ext uri="{FF2B5EF4-FFF2-40B4-BE49-F238E27FC236}">
                <a16:creationId xmlns:a16="http://schemas.microsoft.com/office/drawing/2014/main" id="{9BF2D70F-63D8-53F1-6759-489A85389E54}"/>
              </a:ext>
              <a:ext uri="{C183D7F6-B498-43B3-948B-1728B52AA6E4}">
                <adec:decorative xmlns:adec="http://schemas.microsoft.com/office/drawing/2017/decorative" val="1"/>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38061" y="1786218"/>
            <a:ext cx="633700" cy="64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5">
            <a:extLst>
              <a:ext uri="{FF2B5EF4-FFF2-40B4-BE49-F238E27FC236}">
                <a16:creationId xmlns:a16="http://schemas.microsoft.com/office/drawing/2014/main" id="{0CB3B0C1-FB97-BB72-3E46-7D62275BC57C}"/>
              </a:ext>
            </a:extLst>
          </p:cNvPr>
          <p:cNvSpPr txBox="1">
            <a:spLocks/>
          </p:cNvSpPr>
          <p:nvPr/>
        </p:nvSpPr>
        <p:spPr>
          <a:xfrm>
            <a:off x="517451" y="6263485"/>
            <a:ext cx="11157098" cy="404690"/>
          </a:xfrm>
          <a:prstGeom prst="rect">
            <a:avLst/>
          </a:prstGeom>
        </p:spPr>
        <p:txBody>
          <a:bodyPr vert="horz" lIns="0" tIns="0" rIns="0" bIns="0" rtlCol="0">
            <a:norm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Check out your agency reps in the </a:t>
            </a:r>
            <a:r>
              <a:rPr lang="en-US" sz="1800" b="0" cap="none" dirty="0">
                <a:solidFill>
                  <a:schemeClr val="tx1">
                    <a:lumMod val="75000"/>
                    <a:lumOff val="25000"/>
                  </a:schemeClr>
                </a:solidFill>
                <a:latin typeface="Helvetica Neue" panose="02000503000000020004"/>
                <a:cs typeface="Arial" panose="020B0604020202020204" pitchFamily="34" charset="0"/>
                <a:hlinkClick r:id="rId5">
                  <a:extLst>
                    <a:ext uri="{A12FA001-AC4F-418D-AE19-62706E023703}">
                      <ahyp:hlinkClr xmlns:ahyp="http://schemas.microsoft.com/office/drawing/2018/hyperlinkcolor" val="tx"/>
                    </a:ext>
                  </a:extLst>
                </a:hlinkClick>
              </a:rPr>
              <a:t>Change Champion &amp; Super User roster</a:t>
            </a:r>
            <a:r>
              <a:rPr lang="en-US" sz="1800" b="0" cap="none" dirty="0">
                <a:latin typeface="Helvetica Neue" panose="02000503000000020004"/>
                <a:cs typeface="Arial" panose="020B0604020202020204" pitchFamily="34" charset="0"/>
              </a:rPr>
              <a:t>.</a:t>
            </a:r>
          </a:p>
        </p:txBody>
      </p:sp>
      <p:sp>
        <p:nvSpPr>
          <p:cNvPr id="2" name="TextBox 1">
            <a:extLst>
              <a:ext uri="{FF2B5EF4-FFF2-40B4-BE49-F238E27FC236}">
                <a16:creationId xmlns:a16="http://schemas.microsoft.com/office/drawing/2014/main" id="{3D3D5552-82D8-405D-6EE4-26FA5E89C1F5}"/>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#15</a:t>
            </a:r>
          </a:p>
        </p:txBody>
      </p:sp>
    </p:spTree>
    <p:extLst>
      <p:ext uri="{BB962C8B-B14F-4D97-AF65-F5344CB8AC3E}">
        <p14:creationId xmlns:p14="http://schemas.microsoft.com/office/powerpoint/2010/main" val="363586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sz="3200" dirty="0"/>
              <a:t>HOW ARE AGENCIES INVOLVED IN FIET?</a:t>
            </a:r>
          </a:p>
        </p:txBody>
      </p:sp>
      <p:grpSp>
        <p:nvGrpSpPr>
          <p:cNvPr id="55" name="Group 54">
            <a:extLst>
              <a:ext uri="{FF2B5EF4-FFF2-40B4-BE49-F238E27FC236}">
                <a16:creationId xmlns:a16="http://schemas.microsoft.com/office/drawing/2014/main" id="{581E54A4-8C09-0BCD-B1F2-9CC60C3D3AB5}"/>
              </a:ext>
              <a:ext uri="{C183D7F6-B498-43B3-948B-1728B52AA6E4}">
                <adec:decorative xmlns:adec="http://schemas.microsoft.com/office/drawing/2017/decorative" val="1"/>
              </a:ext>
            </a:extLst>
          </p:cNvPr>
          <p:cNvGrpSpPr/>
          <p:nvPr/>
        </p:nvGrpSpPr>
        <p:grpSpPr>
          <a:xfrm>
            <a:off x="559775" y="1454257"/>
            <a:ext cx="1737360" cy="1894268"/>
            <a:chOff x="559775" y="1454257"/>
            <a:chExt cx="1737360" cy="1894268"/>
          </a:xfrm>
        </p:grpSpPr>
        <p:sp>
          <p:nvSpPr>
            <p:cNvPr id="30" name="Freeform 29">
              <a:extLst>
                <a:ext uri="{FF2B5EF4-FFF2-40B4-BE49-F238E27FC236}">
                  <a16:creationId xmlns:a16="http://schemas.microsoft.com/office/drawing/2014/main" id="{B614F3A5-511F-D15E-6633-022BF0905279}"/>
                </a:ext>
              </a:extLst>
            </p:cNvPr>
            <p:cNvSpPr>
              <a:spLocks noEditPoints="1"/>
            </p:cNvSpPr>
            <p:nvPr/>
          </p:nvSpPr>
          <p:spPr bwMode="auto">
            <a:xfrm>
              <a:off x="559775"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31" name="Freeform 30">
              <a:extLst>
                <a:ext uri="{FF2B5EF4-FFF2-40B4-BE49-F238E27FC236}">
                  <a16:creationId xmlns:a16="http://schemas.microsoft.com/office/drawing/2014/main" id="{DAA2B2A4-69FC-B105-C1F2-B616B5E10A7E}"/>
                </a:ext>
              </a:extLst>
            </p:cNvPr>
            <p:cNvSpPr>
              <a:spLocks/>
            </p:cNvSpPr>
            <p:nvPr/>
          </p:nvSpPr>
          <p:spPr bwMode="auto">
            <a:xfrm>
              <a:off x="784567"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pic>
          <p:nvPicPr>
            <p:cNvPr id="44" name="Graphic 43" descr="Test tubes with solid fill">
              <a:extLst>
                <a:ext uri="{FF2B5EF4-FFF2-40B4-BE49-F238E27FC236}">
                  <a16:creationId xmlns:a16="http://schemas.microsoft.com/office/drawing/2014/main" id="{ACEB32C9-FFF4-0247-27CA-A4CE168198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71255" y="1944191"/>
              <a:ext cx="914400" cy="914400"/>
            </a:xfrm>
            <a:prstGeom prst="rect">
              <a:avLst/>
            </a:prstGeom>
          </p:spPr>
        </p:pic>
      </p:grpSp>
      <p:sp>
        <p:nvSpPr>
          <p:cNvPr id="8" name="TextBox 19">
            <a:extLst>
              <a:ext uri="{FF2B5EF4-FFF2-40B4-BE49-F238E27FC236}">
                <a16:creationId xmlns:a16="http://schemas.microsoft.com/office/drawing/2014/main" id="{6CF41FE5-8558-CD00-EF78-8F7F779A8958}"/>
              </a:ext>
            </a:extLst>
          </p:cNvPr>
          <p:cNvSpPr txBox="1"/>
          <p:nvPr/>
        </p:nvSpPr>
        <p:spPr>
          <a:xfrm>
            <a:off x="273745" y="3413841"/>
            <a:ext cx="2286000" cy="1938992"/>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System Integration Testing 2 (SIT 2)</a:t>
            </a:r>
          </a:p>
          <a:p>
            <a:r>
              <a:rPr lang="en-US" sz="1400" b="1" i="1" dirty="0">
                <a:latin typeface="Helvetica Neue"/>
              </a:rPr>
              <a:t>Aug. – Sept. 2024</a:t>
            </a:r>
          </a:p>
          <a:p>
            <a:endParaRPr lang="en-US" sz="1400" dirty="0">
              <a:latin typeface="Helvetica Neue"/>
            </a:endParaRPr>
          </a:p>
          <a:p>
            <a:r>
              <a:rPr lang="en-US" sz="1400" dirty="0">
                <a:latin typeface="Helvetica Neue"/>
              </a:rPr>
              <a:t>Agency Super Users are testing all interfaces end-to-end to ensure they are working as planned.</a:t>
            </a:r>
          </a:p>
        </p:txBody>
      </p:sp>
      <p:cxnSp>
        <p:nvCxnSpPr>
          <p:cNvPr id="61" name="Straight Connector 60">
            <a:extLst>
              <a:ext uri="{FF2B5EF4-FFF2-40B4-BE49-F238E27FC236}">
                <a16:creationId xmlns:a16="http://schemas.microsoft.com/office/drawing/2014/main" id="{2139D8E7-2C65-2A20-6A35-A4AEAB5945BC}"/>
              </a:ext>
              <a:ext uri="{C183D7F6-B498-43B3-948B-1728B52AA6E4}">
                <adec:decorative xmlns:adec="http://schemas.microsoft.com/office/drawing/2017/decorative" val="1"/>
              </a:ext>
            </a:extLst>
          </p:cNvPr>
          <p:cNvCxnSpPr>
            <a:cxnSpLocks/>
          </p:cNvCxnSpPr>
          <p:nvPr/>
        </p:nvCxnSpPr>
        <p:spPr>
          <a:xfrm>
            <a:off x="2297135"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0F773A04-0282-6C5C-2F29-7308FE703089}"/>
              </a:ext>
              <a:ext uri="{C183D7F6-B498-43B3-948B-1728B52AA6E4}">
                <adec:decorative xmlns:adec="http://schemas.microsoft.com/office/drawing/2017/decorative" val="1"/>
              </a:ext>
            </a:extLst>
          </p:cNvPr>
          <p:cNvGrpSpPr/>
          <p:nvPr/>
        </p:nvGrpSpPr>
        <p:grpSpPr>
          <a:xfrm>
            <a:off x="2918929" y="1454257"/>
            <a:ext cx="1737360" cy="1894268"/>
            <a:chOff x="2918929" y="1454257"/>
            <a:chExt cx="1737360" cy="1894268"/>
          </a:xfrm>
        </p:grpSpPr>
        <p:sp>
          <p:nvSpPr>
            <p:cNvPr id="39" name="Freeform 29">
              <a:extLst>
                <a:ext uri="{FF2B5EF4-FFF2-40B4-BE49-F238E27FC236}">
                  <a16:creationId xmlns:a16="http://schemas.microsoft.com/office/drawing/2014/main" id="{91A240FB-B1F9-3F54-3E10-33D5801BC832}"/>
                </a:ext>
              </a:extLst>
            </p:cNvPr>
            <p:cNvSpPr>
              <a:spLocks noEditPoints="1"/>
            </p:cNvSpPr>
            <p:nvPr/>
          </p:nvSpPr>
          <p:spPr bwMode="auto">
            <a:xfrm>
              <a:off x="2918929"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40" name="Freeform 30">
              <a:extLst>
                <a:ext uri="{FF2B5EF4-FFF2-40B4-BE49-F238E27FC236}">
                  <a16:creationId xmlns:a16="http://schemas.microsoft.com/office/drawing/2014/main" id="{D84B9A69-21EE-B43D-E2FB-D43AEB5AFB4D}"/>
                </a:ext>
              </a:extLst>
            </p:cNvPr>
            <p:cNvSpPr>
              <a:spLocks/>
            </p:cNvSpPr>
            <p:nvPr/>
          </p:nvSpPr>
          <p:spPr bwMode="auto">
            <a:xfrm>
              <a:off x="3143721"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25000"/>
                <a:lumOff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pic>
          <p:nvPicPr>
            <p:cNvPr id="54" name="Graphic 53" descr="Settings with solid fill">
              <a:extLst>
                <a:ext uri="{FF2B5EF4-FFF2-40B4-BE49-F238E27FC236}">
                  <a16:creationId xmlns:a16="http://schemas.microsoft.com/office/drawing/2014/main" id="{99A24C9E-8FBF-48B6-F3B1-C124DB7CF5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0409" y="1944191"/>
              <a:ext cx="914400" cy="914400"/>
            </a:xfrm>
            <a:prstGeom prst="rect">
              <a:avLst/>
            </a:prstGeom>
          </p:spPr>
        </p:pic>
      </p:grpSp>
      <p:sp>
        <p:nvSpPr>
          <p:cNvPr id="14" name="TextBox 19">
            <a:extLst>
              <a:ext uri="{FF2B5EF4-FFF2-40B4-BE49-F238E27FC236}">
                <a16:creationId xmlns:a16="http://schemas.microsoft.com/office/drawing/2014/main" id="{DE1EBC3D-E7CC-2095-A913-F63CDB19AEFC}"/>
              </a:ext>
            </a:extLst>
          </p:cNvPr>
          <p:cNvSpPr txBox="1"/>
          <p:nvPr/>
        </p:nvSpPr>
        <p:spPr>
          <a:xfrm>
            <a:off x="2644609" y="3413841"/>
            <a:ext cx="2286000" cy="1723549"/>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Production Readiness Testing</a:t>
            </a:r>
          </a:p>
          <a:p>
            <a:r>
              <a:rPr lang="en-US" sz="1400" b="1" i="1" dirty="0">
                <a:latin typeface="Helvetica Neue"/>
              </a:rPr>
              <a:t>Oct. 2024 – Jan. 2025</a:t>
            </a:r>
          </a:p>
          <a:p>
            <a:endParaRPr lang="en-US" sz="1400" dirty="0">
              <a:latin typeface="Helvetica Neue"/>
            </a:endParaRPr>
          </a:p>
          <a:p>
            <a:r>
              <a:rPr lang="en-US" sz="1400" dirty="0">
                <a:latin typeface="Helvetica Neue"/>
              </a:rPr>
              <a:t>Agency business users will conduct end-to-end validation testing.</a:t>
            </a:r>
          </a:p>
        </p:txBody>
      </p:sp>
      <p:cxnSp>
        <p:nvCxnSpPr>
          <p:cNvPr id="62" name="Straight Connector 61">
            <a:extLst>
              <a:ext uri="{FF2B5EF4-FFF2-40B4-BE49-F238E27FC236}">
                <a16:creationId xmlns:a16="http://schemas.microsoft.com/office/drawing/2014/main" id="{F44F21DC-F158-516C-F63C-8B7A4A285B86}"/>
              </a:ext>
              <a:ext uri="{C183D7F6-B498-43B3-948B-1728B52AA6E4}">
                <adec:decorative xmlns:adec="http://schemas.microsoft.com/office/drawing/2017/decorative" val="1"/>
              </a:ext>
            </a:extLst>
          </p:cNvPr>
          <p:cNvCxnSpPr>
            <a:cxnSpLocks/>
          </p:cNvCxnSpPr>
          <p:nvPr/>
        </p:nvCxnSpPr>
        <p:spPr>
          <a:xfrm>
            <a:off x="4656289"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8D47FF24-4E3E-AF29-5BE3-45A535D85436}"/>
              </a:ext>
              <a:ext uri="{C183D7F6-B498-43B3-948B-1728B52AA6E4}">
                <adec:decorative xmlns:adec="http://schemas.microsoft.com/office/drawing/2017/decorative" val="1"/>
              </a:ext>
            </a:extLst>
          </p:cNvPr>
          <p:cNvGrpSpPr/>
          <p:nvPr/>
        </p:nvGrpSpPr>
        <p:grpSpPr>
          <a:xfrm>
            <a:off x="5278083" y="1454257"/>
            <a:ext cx="1737360" cy="1894268"/>
            <a:chOff x="5278083" y="1454257"/>
            <a:chExt cx="1737360" cy="1894268"/>
          </a:xfrm>
        </p:grpSpPr>
        <p:sp>
          <p:nvSpPr>
            <p:cNvPr id="25" name="Freeform 29">
              <a:extLst>
                <a:ext uri="{FF2B5EF4-FFF2-40B4-BE49-F238E27FC236}">
                  <a16:creationId xmlns:a16="http://schemas.microsoft.com/office/drawing/2014/main" id="{DD63AFBE-4ED2-EDE7-9266-CAFD2ECBC83A}"/>
                </a:ext>
              </a:extLst>
            </p:cNvPr>
            <p:cNvSpPr>
              <a:spLocks noEditPoints="1"/>
            </p:cNvSpPr>
            <p:nvPr/>
          </p:nvSpPr>
          <p:spPr bwMode="auto">
            <a:xfrm>
              <a:off x="5278083"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26" name="Freeform 30">
              <a:extLst>
                <a:ext uri="{FF2B5EF4-FFF2-40B4-BE49-F238E27FC236}">
                  <a16:creationId xmlns:a16="http://schemas.microsoft.com/office/drawing/2014/main" id="{4E029742-3FFE-9842-32F5-1C46DAEFFDC1}"/>
                </a:ext>
              </a:extLst>
            </p:cNvPr>
            <p:cNvSpPr>
              <a:spLocks/>
            </p:cNvSpPr>
            <p:nvPr/>
          </p:nvSpPr>
          <p:spPr bwMode="auto">
            <a:xfrm>
              <a:off x="5502875"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pic>
          <p:nvPicPr>
            <p:cNvPr id="50" name="Graphic 49" descr="Playbook with solid fill">
              <a:extLst>
                <a:ext uri="{FF2B5EF4-FFF2-40B4-BE49-F238E27FC236}">
                  <a16:creationId xmlns:a16="http://schemas.microsoft.com/office/drawing/2014/main" id="{0EE8256E-EA70-7D4B-0B43-6E62B843C7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89563" y="1944191"/>
              <a:ext cx="914400" cy="914400"/>
            </a:xfrm>
            <a:prstGeom prst="rect">
              <a:avLst/>
            </a:prstGeom>
          </p:spPr>
        </p:pic>
      </p:grpSp>
      <p:sp>
        <p:nvSpPr>
          <p:cNvPr id="9" name="TextBox 22">
            <a:extLst>
              <a:ext uri="{FF2B5EF4-FFF2-40B4-BE49-F238E27FC236}">
                <a16:creationId xmlns:a16="http://schemas.microsoft.com/office/drawing/2014/main" id="{B2B9EA76-9077-EF3B-48B8-DAC326FE4A74}"/>
              </a:ext>
            </a:extLst>
          </p:cNvPr>
          <p:cNvSpPr txBox="1"/>
          <p:nvPr/>
        </p:nvSpPr>
        <p:spPr>
          <a:xfrm>
            <a:off x="5015473" y="3413841"/>
            <a:ext cx="2286000" cy="2154436"/>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dirty="0">
                <a:latin typeface="Helvetica Neue"/>
              </a:rPr>
              <a:t>End User</a:t>
            </a:r>
          </a:p>
          <a:p>
            <a:r>
              <a:rPr lang="en-US" sz="1800" b="1" dirty="0">
                <a:latin typeface="Helvetica Neue"/>
              </a:rPr>
              <a:t>Training</a:t>
            </a:r>
          </a:p>
          <a:p>
            <a:r>
              <a:rPr lang="en-US" sz="1400" b="1" i="1" dirty="0">
                <a:latin typeface="Helvetica Neue"/>
              </a:rPr>
              <a:t>Nov. 2024 – Feb. 2025</a:t>
            </a:r>
          </a:p>
          <a:p>
            <a:endParaRPr lang="en-US" sz="1400" dirty="0">
              <a:latin typeface="Helvetica Neue"/>
            </a:endParaRPr>
          </a:p>
          <a:p>
            <a:r>
              <a:rPr lang="en-US" sz="1400" dirty="0">
                <a:latin typeface="Helvetica Neue"/>
              </a:rPr>
              <a:t>Agency users will be trained on the new Fiori user interface and any minor application function changes.</a:t>
            </a:r>
          </a:p>
        </p:txBody>
      </p:sp>
      <p:cxnSp>
        <p:nvCxnSpPr>
          <p:cNvPr id="63" name="Straight Connector 62">
            <a:extLst>
              <a:ext uri="{FF2B5EF4-FFF2-40B4-BE49-F238E27FC236}">
                <a16:creationId xmlns:a16="http://schemas.microsoft.com/office/drawing/2014/main" id="{371D7653-2D2F-D3F2-935E-D959450D6FB4}"/>
              </a:ext>
              <a:ext uri="{C183D7F6-B498-43B3-948B-1728B52AA6E4}">
                <adec:decorative xmlns:adec="http://schemas.microsoft.com/office/drawing/2017/decorative" val="1"/>
              </a:ext>
            </a:extLst>
          </p:cNvPr>
          <p:cNvCxnSpPr>
            <a:cxnSpLocks/>
          </p:cNvCxnSpPr>
          <p:nvPr/>
        </p:nvCxnSpPr>
        <p:spPr>
          <a:xfrm>
            <a:off x="7015443"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9D4E0025-7D5C-2C05-CFCA-EA81E96F64C3}"/>
              </a:ext>
              <a:ext uri="{C183D7F6-B498-43B3-948B-1728B52AA6E4}">
                <adec:decorative xmlns:adec="http://schemas.microsoft.com/office/drawing/2017/decorative" val="1"/>
              </a:ext>
            </a:extLst>
          </p:cNvPr>
          <p:cNvGrpSpPr/>
          <p:nvPr/>
        </p:nvGrpSpPr>
        <p:grpSpPr>
          <a:xfrm>
            <a:off x="7637237" y="1454257"/>
            <a:ext cx="1737360" cy="1894268"/>
            <a:chOff x="7637237" y="1454257"/>
            <a:chExt cx="1737360" cy="1894268"/>
          </a:xfrm>
        </p:grpSpPr>
        <p:sp>
          <p:nvSpPr>
            <p:cNvPr id="17" name="Freeform 29">
              <a:extLst>
                <a:ext uri="{FF2B5EF4-FFF2-40B4-BE49-F238E27FC236}">
                  <a16:creationId xmlns:a16="http://schemas.microsoft.com/office/drawing/2014/main" id="{F103A31F-AC5D-A27E-1A75-8B7310D9F135}"/>
                </a:ext>
              </a:extLst>
            </p:cNvPr>
            <p:cNvSpPr>
              <a:spLocks noEditPoints="1"/>
            </p:cNvSpPr>
            <p:nvPr/>
          </p:nvSpPr>
          <p:spPr bwMode="auto">
            <a:xfrm>
              <a:off x="7637237" y="1454257"/>
              <a:ext cx="1737360" cy="1894268"/>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18" name="Freeform 30">
              <a:extLst>
                <a:ext uri="{FF2B5EF4-FFF2-40B4-BE49-F238E27FC236}">
                  <a16:creationId xmlns:a16="http://schemas.microsoft.com/office/drawing/2014/main" id="{19389210-6870-3E43-9777-A03B1EAFE05D}"/>
                </a:ext>
              </a:extLst>
            </p:cNvPr>
            <p:cNvSpPr>
              <a:spLocks/>
            </p:cNvSpPr>
            <p:nvPr/>
          </p:nvSpPr>
          <p:spPr bwMode="auto">
            <a:xfrm>
              <a:off x="7862029" y="1678236"/>
              <a:ext cx="1287776" cy="1446311"/>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pic>
          <p:nvPicPr>
            <p:cNvPr id="52" name="Graphic 51" descr="Race Flag with solid fill">
              <a:extLst>
                <a:ext uri="{FF2B5EF4-FFF2-40B4-BE49-F238E27FC236}">
                  <a16:creationId xmlns:a16="http://schemas.microsoft.com/office/drawing/2014/main" id="{FF766F0E-2219-94B9-5E2A-2AED08F7C76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048717" y="1944191"/>
              <a:ext cx="914400" cy="914400"/>
            </a:xfrm>
            <a:prstGeom prst="rect">
              <a:avLst/>
            </a:prstGeom>
          </p:spPr>
        </p:pic>
      </p:grpSp>
      <p:sp>
        <p:nvSpPr>
          <p:cNvPr id="10" name="TextBox 24">
            <a:extLst>
              <a:ext uri="{FF2B5EF4-FFF2-40B4-BE49-F238E27FC236}">
                <a16:creationId xmlns:a16="http://schemas.microsoft.com/office/drawing/2014/main" id="{8EB76DAF-6440-76E6-9C8D-741310D975C0}"/>
              </a:ext>
            </a:extLst>
          </p:cNvPr>
          <p:cNvSpPr txBox="1"/>
          <p:nvPr/>
        </p:nvSpPr>
        <p:spPr>
          <a:xfrm>
            <a:off x="7362917" y="3413840"/>
            <a:ext cx="2286000" cy="1723549"/>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r>
              <a:rPr lang="en-US" sz="1800" b="1" u="none" strike="noStrike" dirty="0">
                <a:effectLst/>
                <a:latin typeface="Helvetica Neue"/>
              </a:rPr>
              <a:t>Deployment </a:t>
            </a:r>
          </a:p>
          <a:p>
            <a:r>
              <a:rPr lang="en-US" sz="1800" b="1" u="none" strike="noStrike" dirty="0">
                <a:effectLst/>
                <a:latin typeface="Helvetica Neue"/>
              </a:rPr>
              <a:t>Cutover </a:t>
            </a:r>
            <a:r>
              <a:rPr lang="en-US" sz="1800" b="1" dirty="0">
                <a:latin typeface="Helvetica Neue"/>
              </a:rPr>
              <a:t>&amp;</a:t>
            </a:r>
            <a:r>
              <a:rPr lang="en-US" sz="1800" b="1" u="none" strike="noStrike" dirty="0">
                <a:effectLst/>
                <a:latin typeface="Helvetica Neue"/>
              </a:rPr>
              <a:t> Go Live</a:t>
            </a:r>
            <a:endParaRPr lang="en-US" sz="1800" dirty="0">
              <a:latin typeface="Helvetica Neue"/>
            </a:endParaRPr>
          </a:p>
          <a:p>
            <a:r>
              <a:rPr lang="en-US" sz="1400" b="1" i="1" u="none" strike="noStrike" dirty="0">
                <a:effectLst/>
                <a:latin typeface="Helvetica Neue"/>
              </a:rPr>
              <a:t>Feb. 2025</a:t>
            </a:r>
          </a:p>
          <a:p>
            <a:endParaRPr lang="en-US" sz="1400" u="none" strike="noStrike" dirty="0">
              <a:effectLst/>
              <a:latin typeface="Helvetica Neue"/>
            </a:endParaRPr>
          </a:p>
          <a:p>
            <a:r>
              <a:rPr lang="en-US" sz="1400" u="none" strike="noStrike" dirty="0">
                <a:effectLst/>
                <a:latin typeface="Helvetica Neue"/>
              </a:rPr>
              <a:t>Agency</a:t>
            </a:r>
            <a:r>
              <a:rPr lang="en-US" sz="1400" b="1" u="none" strike="noStrike" dirty="0">
                <a:effectLst/>
                <a:latin typeface="Helvetica Neue"/>
              </a:rPr>
              <a:t> </a:t>
            </a:r>
            <a:r>
              <a:rPr lang="en-US" sz="1400" u="none" strike="noStrike" dirty="0">
                <a:effectLst/>
                <a:latin typeface="Helvetica Neue"/>
              </a:rPr>
              <a:t>participation in post go-live validation as required.</a:t>
            </a:r>
            <a:endParaRPr lang="en-US" sz="1400" dirty="0">
              <a:latin typeface="Helvetica Neue"/>
            </a:endParaRPr>
          </a:p>
        </p:txBody>
      </p:sp>
      <p:cxnSp>
        <p:nvCxnSpPr>
          <p:cNvPr id="64" name="Straight Connector 63">
            <a:extLst>
              <a:ext uri="{FF2B5EF4-FFF2-40B4-BE49-F238E27FC236}">
                <a16:creationId xmlns:a16="http://schemas.microsoft.com/office/drawing/2014/main" id="{ED2583E8-182C-B7E8-EAF2-4F6E5B113209}"/>
              </a:ext>
              <a:ext uri="{C183D7F6-B498-43B3-948B-1728B52AA6E4}">
                <adec:decorative xmlns:adec="http://schemas.microsoft.com/office/drawing/2017/decorative" val="1"/>
              </a:ext>
            </a:extLst>
          </p:cNvPr>
          <p:cNvCxnSpPr>
            <a:cxnSpLocks/>
          </p:cNvCxnSpPr>
          <p:nvPr/>
        </p:nvCxnSpPr>
        <p:spPr>
          <a:xfrm>
            <a:off x="9374596" y="2401391"/>
            <a:ext cx="621794"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9791059A-E710-CA12-7766-C9FED604664F}"/>
              </a:ext>
              <a:ext uri="{C183D7F6-B498-43B3-948B-1728B52AA6E4}">
                <adec:decorative xmlns:adec="http://schemas.microsoft.com/office/drawing/2017/decorative" val="1"/>
              </a:ext>
            </a:extLst>
          </p:cNvPr>
          <p:cNvGrpSpPr/>
          <p:nvPr/>
        </p:nvGrpSpPr>
        <p:grpSpPr>
          <a:xfrm>
            <a:off x="9996390" y="1454258"/>
            <a:ext cx="1737360" cy="1894267"/>
            <a:chOff x="9996390" y="1454258"/>
            <a:chExt cx="1737360" cy="1894267"/>
          </a:xfrm>
        </p:grpSpPr>
        <p:sp>
          <p:nvSpPr>
            <p:cNvPr id="4" name="Freeform 29">
              <a:extLst>
                <a:ext uri="{FF2B5EF4-FFF2-40B4-BE49-F238E27FC236}">
                  <a16:creationId xmlns:a16="http://schemas.microsoft.com/office/drawing/2014/main" id="{4CE75D8B-4F0B-9143-143A-6532ABB84016}"/>
                </a:ext>
              </a:extLst>
            </p:cNvPr>
            <p:cNvSpPr>
              <a:spLocks noEditPoints="1"/>
            </p:cNvSpPr>
            <p:nvPr/>
          </p:nvSpPr>
          <p:spPr bwMode="auto">
            <a:xfrm>
              <a:off x="9996390" y="1454258"/>
              <a:ext cx="1737360" cy="1894267"/>
            </a:xfrm>
            <a:custGeom>
              <a:avLst/>
              <a:gdLst>
                <a:gd name="T0" fmla="*/ 120 w 240"/>
                <a:gd name="T1" fmla="*/ 262 h 262"/>
                <a:gd name="T2" fmla="*/ 96 w 240"/>
                <a:gd name="T3" fmla="*/ 255 h 262"/>
                <a:gd name="T4" fmla="*/ 24 w 240"/>
                <a:gd name="T5" fmla="*/ 214 h 262"/>
                <a:gd name="T6" fmla="*/ 0 w 240"/>
                <a:gd name="T7" fmla="*/ 172 h 262"/>
                <a:gd name="T8" fmla="*/ 0 w 240"/>
                <a:gd name="T9" fmla="*/ 89 h 262"/>
                <a:gd name="T10" fmla="*/ 24 w 240"/>
                <a:gd name="T11" fmla="*/ 48 h 262"/>
                <a:gd name="T12" fmla="*/ 96 w 240"/>
                <a:gd name="T13" fmla="*/ 7 h 262"/>
                <a:gd name="T14" fmla="*/ 120 w 240"/>
                <a:gd name="T15" fmla="*/ 0 h 262"/>
                <a:gd name="T16" fmla="*/ 144 w 240"/>
                <a:gd name="T17" fmla="*/ 7 h 262"/>
                <a:gd name="T18" fmla="*/ 216 w 240"/>
                <a:gd name="T19" fmla="*/ 48 h 262"/>
                <a:gd name="T20" fmla="*/ 240 w 240"/>
                <a:gd name="T21" fmla="*/ 89 h 262"/>
                <a:gd name="T22" fmla="*/ 240 w 240"/>
                <a:gd name="T23" fmla="*/ 172 h 262"/>
                <a:gd name="T24" fmla="*/ 216 w 240"/>
                <a:gd name="T25" fmla="*/ 214 h 262"/>
                <a:gd name="T26" fmla="*/ 144 w 240"/>
                <a:gd name="T27" fmla="*/ 255 h 262"/>
                <a:gd name="T28" fmla="*/ 120 w 240"/>
                <a:gd name="T29" fmla="*/ 262 h 262"/>
                <a:gd name="T30" fmla="*/ 120 w 240"/>
                <a:gd name="T31" fmla="*/ 2 h 262"/>
                <a:gd name="T32" fmla="*/ 97 w 240"/>
                <a:gd name="T33" fmla="*/ 8 h 262"/>
                <a:gd name="T34" fmla="*/ 25 w 240"/>
                <a:gd name="T35" fmla="*/ 49 h 262"/>
                <a:gd name="T36" fmla="*/ 2 w 240"/>
                <a:gd name="T37" fmla="*/ 89 h 262"/>
                <a:gd name="T38" fmla="*/ 2 w 240"/>
                <a:gd name="T39" fmla="*/ 172 h 262"/>
                <a:gd name="T40" fmla="*/ 25 w 240"/>
                <a:gd name="T41" fmla="*/ 213 h 262"/>
                <a:gd name="T42" fmla="*/ 97 w 240"/>
                <a:gd name="T43" fmla="*/ 254 h 262"/>
                <a:gd name="T44" fmla="*/ 120 w 240"/>
                <a:gd name="T45" fmla="*/ 260 h 262"/>
                <a:gd name="T46" fmla="*/ 143 w 240"/>
                <a:gd name="T47" fmla="*/ 254 h 262"/>
                <a:gd name="T48" fmla="*/ 215 w 240"/>
                <a:gd name="T49" fmla="*/ 213 h 262"/>
                <a:gd name="T50" fmla="*/ 238 w 240"/>
                <a:gd name="T51" fmla="*/ 172 h 262"/>
                <a:gd name="T52" fmla="*/ 238 w 240"/>
                <a:gd name="T53" fmla="*/ 89 h 262"/>
                <a:gd name="T54" fmla="*/ 215 w 240"/>
                <a:gd name="T55" fmla="*/ 49 h 262"/>
                <a:gd name="T56" fmla="*/ 143 w 240"/>
                <a:gd name="T57" fmla="*/ 8 h 262"/>
                <a:gd name="T58" fmla="*/ 120 w 240"/>
                <a:gd name="T59" fmla="*/ 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0" h="262">
                  <a:moveTo>
                    <a:pt x="120" y="262"/>
                  </a:moveTo>
                  <a:cubicBezTo>
                    <a:pt x="112" y="262"/>
                    <a:pt x="103" y="259"/>
                    <a:pt x="96" y="255"/>
                  </a:cubicBezTo>
                  <a:cubicBezTo>
                    <a:pt x="24" y="214"/>
                    <a:pt x="24" y="214"/>
                    <a:pt x="24" y="214"/>
                  </a:cubicBezTo>
                  <a:cubicBezTo>
                    <a:pt x="10" y="206"/>
                    <a:pt x="0" y="189"/>
                    <a:pt x="0" y="172"/>
                  </a:cubicBezTo>
                  <a:cubicBezTo>
                    <a:pt x="0" y="89"/>
                    <a:pt x="0" y="89"/>
                    <a:pt x="0" y="89"/>
                  </a:cubicBezTo>
                  <a:cubicBezTo>
                    <a:pt x="0" y="73"/>
                    <a:pt x="10" y="56"/>
                    <a:pt x="24" y="48"/>
                  </a:cubicBezTo>
                  <a:cubicBezTo>
                    <a:pt x="96" y="7"/>
                    <a:pt x="96" y="7"/>
                    <a:pt x="96" y="7"/>
                  </a:cubicBezTo>
                  <a:cubicBezTo>
                    <a:pt x="103" y="2"/>
                    <a:pt x="112" y="0"/>
                    <a:pt x="120" y="0"/>
                  </a:cubicBezTo>
                  <a:cubicBezTo>
                    <a:pt x="129" y="0"/>
                    <a:pt x="137" y="2"/>
                    <a:pt x="144" y="7"/>
                  </a:cubicBezTo>
                  <a:cubicBezTo>
                    <a:pt x="216" y="48"/>
                    <a:pt x="216" y="48"/>
                    <a:pt x="216" y="48"/>
                  </a:cubicBezTo>
                  <a:cubicBezTo>
                    <a:pt x="230" y="56"/>
                    <a:pt x="240" y="73"/>
                    <a:pt x="240" y="89"/>
                  </a:cubicBezTo>
                  <a:cubicBezTo>
                    <a:pt x="240" y="172"/>
                    <a:pt x="240" y="172"/>
                    <a:pt x="240" y="172"/>
                  </a:cubicBezTo>
                  <a:cubicBezTo>
                    <a:pt x="240" y="189"/>
                    <a:pt x="230" y="206"/>
                    <a:pt x="216" y="214"/>
                  </a:cubicBezTo>
                  <a:cubicBezTo>
                    <a:pt x="144" y="255"/>
                    <a:pt x="144" y="255"/>
                    <a:pt x="144" y="255"/>
                  </a:cubicBezTo>
                  <a:cubicBezTo>
                    <a:pt x="137" y="259"/>
                    <a:pt x="129" y="262"/>
                    <a:pt x="120" y="262"/>
                  </a:cubicBezTo>
                  <a:close/>
                  <a:moveTo>
                    <a:pt x="120" y="2"/>
                  </a:moveTo>
                  <a:cubicBezTo>
                    <a:pt x="112" y="2"/>
                    <a:pt x="104" y="4"/>
                    <a:pt x="97" y="8"/>
                  </a:cubicBezTo>
                  <a:cubicBezTo>
                    <a:pt x="25" y="49"/>
                    <a:pt x="25" y="49"/>
                    <a:pt x="25" y="49"/>
                  </a:cubicBezTo>
                  <a:cubicBezTo>
                    <a:pt x="11" y="57"/>
                    <a:pt x="2" y="73"/>
                    <a:pt x="2" y="89"/>
                  </a:cubicBezTo>
                  <a:cubicBezTo>
                    <a:pt x="2" y="172"/>
                    <a:pt x="2" y="172"/>
                    <a:pt x="2" y="172"/>
                  </a:cubicBezTo>
                  <a:cubicBezTo>
                    <a:pt x="2" y="188"/>
                    <a:pt x="11" y="205"/>
                    <a:pt x="25" y="213"/>
                  </a:cubicBezTo>
                  <a:cubicBezTo>
                    <a:pt x="97" y="254"/>
                    <a:pt x="97" y="254"/>
                    <a:pt x="97" y="254"/>
                  </a:cubicBezTo>
                  <a:cubicBezTo>
                    <a:pt x="104" y="258"/>
                    <a:pt x="112" y="260"/>
                    <a:pt x="120" y="260"/>
                  </a:cubicBezTo>
                  <a:cubicBezTo>
                    <a:pt x="128" y="260"/>
                    <a:pt x="136" y="258"/>
                    <a:pt x="143" y="254"/>
                  </a:cubicBezTo>
                  <a:cubicBezTo>
                    <a:pt x="215" y="213"/>
                    <a:pt x="215" y="213"/>
                    <a:pt x="215" y="213"/>
                  </a:cubicBezTo>
                  <a:cubicBezTo>
                    <a:pt x="229" y="205"/>
                    <a:pt x="238" y="188"/>
                    <a:pt x="238" y="172"/>
                  </a:cubicBezTo>
                  <a:cubicBezTo>
                    <a:pt x="238" y="89"/>
                    <a:pt x="238" y="89"/>
                    <a:pt x="238" y="89"/>
                  </a:cubicBezTo>
                  <a:cubicBezTo>
                    <a:pt x="238" y="73"/>
                    <a:pt x="229" y="57"/>
                    <a:pt x="215" y="49"/>
                  </a:cubicBezTo>
                  <a:cubicBezTo>
                    <a:pt x="143" y="8"/>
                    <a:pt x="143" y="8"/>
                    <a:pt x="143" y="8"/>
                  </a:cubicBezTo>
                  <a:cubicBezTo>
                    <a:pt x="136" y="4"/>
                    <a:pt x="128" y="2"/>
                    <a:pt x="120" y="2"/>
                  </a:cubicBezTo>
                  <a:close/>
                </a:path>
              </a:pathLst>
            </a:custGeom>
            <a:solidFill>
              <a:srgbClr val="7C7C7B">
                <a:alpha val="50196"/>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sp>
          <p:nvSpPr>
            <p:cNvPr id="5" name="Freeform 30">
              <a:extLst>
                <a:ext uri="{FF2B5EF4-FFF2-40B4-BE49-F238E27FC236}">
                  <a16:creationId xmlns:a16="http://schemas.microsoft.com/office/drawing/2014/main" id="{6C8644C6-86E6-2120-5E2D-A65B2B4803F6}"/>
                </a:ext>
              </a:extLst>
            </p:cNvPr>
            <p:cNvSpPr>
              <a:spLocks/>
            </p:cNvSpPr>
            <p:nvPr/>
          </p:nvSpPr>
          <p:spPr bwMode="auto">
            <a:xfrm>
              <a:off x="10221182" y="1678236"/>
              <a:ext cx="1287776" cy="1446310"/>
            </a:xfrm>
            <a:custGeom>
              <a:avLst/>
              <a:gdLst>
                <a:gd name="T0" fmla="*/ 89 w 178"/>
                <a:gd name="T1" fmla="*/ 200 h 200"/>
                <a:gd name="T2" fmla="*/ 81 w 178"/>
                <a:gd name="T3" fmla="*/ 197 h 200"/>
                <a:gd name="T4" fmla="*/ 9 w 178"/>
                <a:gd name="T5" fmla="*/ 156 h 200"/>
                <a:gd name="T6" fmla="*/ 0 w 178"/>
                <a:gd name="T7" fmla="*/ 141 h 200"/>
                <a:gd name="T8" fmla="*/ 0 w 178"/>
                <a:gd name="T9" fmla="*/ 58 h 200"/>
                <a:gd name="T10" fmla="*/ 9 w 178"/>
                <a:gd name="T11" fmla="*/ 44 h 200"/>
                <a:gd name="T12" fmla="*/ 81 w 178"/>
                <a:gd name="T13" fmla="*/ 2 h 200"/>
                <a:gd name="T14" fmla="*/ 89 w 178"/>
                <a:gd name="T15" fmla="*/ 0 h 200"/>
                <a:gd name="T16" fmla="*/ 97 w 178"/>
                <a:gd name="T17" fmla="*/ 2 h 200"/>
                <a:gd name="T18" fmla="*/ 169 w 178"/>
                <a:gd name="T19" fmla="*/ 44 h 200"/>
                <a:gd name="T20" fmla="*/ 178 w 178"/>
                <a:gd name="T21" fmla="*/ 58 h 200"/>
                <a:gd name="T22" fmla="*/ 178 w 178"/>
                <a:gd name="T23" fmla="*/ 141 h 200"/>
                <a:gd name="T24" fmla="*/ 169 w 178"/>
                <a:gd name="T25" fmla="*/ 156 h 200"/>
                <a:gd name="T26" fmla="*/ 97 w 178"/>
                <a:gd name="T27" fmla="*/ 197 h 200"/>
                <a:gd name="T28" fmla="*/ 89 w 178"/>
                <a:gd name="T2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200">
                  <a:moveTo>
                    <a:pt x="89" y="200"/>
                  </a:moveTo>
                  <a:cubicBezTo>
                    <a:pt x="86" y="200"/>
                    <a:pt x="83" y="199"/>
                    <a:pt x="81" y="197"/>
                  </a:cubicBezTo>
                  <a:cubicBezTo>
                    <a:pt x="9" y="156"/>
                    <a:pt x="9" y="156"/>
                    <a:pt x="9" y="156"/>
                  </a:cubicBezTo>
                  <a:cubicBezTo>
                    <a:pt x="4" y="153"/>
                    <a:pt x="0" y="147"/>
                    <a:pt x="0" y="141"/>
                  </a:cubicBezTo>
                  <a:cubicBezTo>
                    <a:pt x="0" y="58"/>
                    <a:pt x="0" y="58"/>
                    <a:pt x="0" y="58"/>
                  </a:cubicBezTo>
                  <a:cubicBezTo>
                    <a:pt x="0" y="53"/>
                    <a:pt x="4" y="47"/>
                    <a:pt x="9" y="44"/>
                  </a:cubicBezTo>
                  <a:cubicBezTo>
                    <a:pt x="81" y="2"/>
                    <a:pt x="81" y="2"/>
                    <a:pt x="81" y="2"/>
                  </a:cubicBezTo>
                  <a:cubicBezTo>
                    <a:pt x="83" y="1"/>
                    <a:pt x="86" y="0"/>
                    <a:pt x="89" y="0"/>
                  </a:cubicBezTo>
                  <a:cubicBezTo>
                    <a:pt x="92" y="0"/>
                    <a:pt x="95" y="1"/>
                    <a:pt x="97" y="2"/>
                  </a:cubicBezTo>
                  <a:cubicBezTo>
                    <a:pt x="169" y="44"/>
                    <a:pt x="169" y="44"/>
                    <a:pt x="169" y="44"/>
                  </a:cubicBezTo>
                  <a:cubicBezTo>
                    <a:pt x="174" y="47"/>
                    <a:pt x="178" y="53"/>
                    <a:pt x="178" y="58"/>
                  </a:cubicBezTo>
                  <a:cubicBezTo>
                    <a:pt x="178" y="141"/>
                    <a:pt x="178" y="141"/>
                    <a:pt x="178" y="141"/>
                  </a:cubicBezTo>
                  <a:cubicBezTo>
                    <a:pt x="178" y="147"/>
                    <a:pt x="174" y="153"/>
                    <a:pt x="169" y="156"/>
                  </a:cubicBezTo>
                  <a:cubicBezTo>
                    <a:pt x="97" y="197"/>
                    <a:pt x="97" y="197"/>
                    <a:pt x="97" y="197"/>
                  </a:cubicBezTo>
                  <a:cubicBezTo>
                    <a:pt x="95" y="199"/>
                    <a:pt x="92" y="200"/>
                    <a:pt x="89" y="20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8768" tIns="24384" rIns="48768" bIns="24384" numCol="1" anchor="t" anchorCtr="0" compatLnSpc="1">
              <a:prstTxWarp prst="textNoShape">
                <a:avLst/>
              </a:prstTxWarp>
            </a:bodyPr>
            <a:lstStyle/>
            <a:p>
              <a:pPr defTabSz="975299"/>
              <a:endParaRPr lang="en-US" sz="1920" dirty="0">
                <a:solidFill>
                  <a:srgbClr val="FFFFFF"/>
                </a:solidFill>
                <a:latin typeface="Lato" panose="020F0502020204030203" pitchFamily="34" charset="0"/>
              </a:endParaRPr>
            </a:p>
          </p:txBody>
        </p:sp>
        <p:pic>
          <p:nvPicPr>
            <p:cNvPr id="46" name="Graphic 45" descr="Watering Plant with solid fill">
              <a:extLst>
                <a:ext uri="{FF2B5EF4-FFF2-40B4-BE49-F238E27FC236}">
                  <a16:creationId xmlns:a16="http://schemas.microsoft.com/office/drawing/2014/main" id="{1A07B401-27CA-61D5-A7A0-8E4ED957233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07870" y="1944191"/>
              <a:ext cx="914400" cy="914400"/>
            </a:xfrm>
            <a:prstGeom prst="rect">
              <a:avLst/>
            </a:prstGeom>
          </p:spPr>
        </p:pic>
      </p:grpSp>
      <p:sp>
        <p:nvSpPr>
          <p:cNvPr id="11" name="TextBox 27">
            <a:extLst>
              <a:ext uri="{FF2B5EF4-FFF2-40B4-BE49-F238E27FC236}">
                <a16:creationId xmlns:a16="http://schemas.microsoft.com/office/drawing/2014/main" id="{AC6148AD-D94D-C6E7-DE24-022927A0985A}"/>
              </a:ext>
            </a:extLst>
          </p:cNvPr>
          <p:cNvSpPr txBox="1"/>
          <p:nvPr/>
        </p:nvSpPr>
        <p:spPr>
          <a:xfrm>
            <a:off x="9685493" y="3413840"/>
            <a:ext cx="2286000" cy="3016210"/>
          </a:xfrm>
          <a:prstGeom prst="rect">
            <a:avLst/>
          </a:prstGeom>
          <a:solidFill>
            <a:schemeClr val="bg1"/>
          </a:solidFill>
        </p:spPr>
        <p:txBody>
          <a:bodyPr wrap="square">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lvl="1" fontAlgn="b">
              <a:buNone/>
            </a:pPr>
            <a:r>
              <a:rPr lang="en-US" sz="1800" b="1" u="none" strike="noStrike" dirty="0">
                <a:effectLst/>
                <a:latin typeface="Helvetica Neue"/>
              </a:rPr>
              <a:t>Hypercare Post Go </a:t>
            </a:r>
            <a:r>
              <a:rPr lang="en-US" sz="1800" b="1" dirty="0">
                <a:latin typeface="Helvetica Neue"/>
              </a:rPr>
              <a:t>L</a:t>
            </a:r>
            <a:r>
              <a:rPr lang="en-US" sz="1800" b="1" u="none" strike="noStrike" dirty="0">
                <a:effectLst/>
                <a:latin typeface="Helvetica Neue"/>
              </a:rPr>
              <a:t>ive Support</a:t>
            </a:r>
          </a:p>
          <a:p>
            <a:pPr marL="0" lvl="1" fontAlgn="b">
              <a:buNone/>
            </a:pPr>
            <a:r>
              <a:rPr lang="en-US" sz="1400" b="1" i="1" u="none" strike="noStrike" dirty="0">
                <a:effectLst/>
                <a:latin typeface="Helvetica Neue"/>
              </a:rPr>
              <a:t>90 Days Post Go-Live</a:t>
            </a:r>
          </a:p>
          <a:p>
            <a:pPr marL="0" lvl="1" fontAlgn="b">
              <a:buNone/>
            </a:pPr>
            <a:endParaRPr lang="en-US" sz="1400" u="none" strike="noStrike" dirty="0">
              <a:effectLst/>
              <a:latin typeface="Helvetica Neue"/>
            </a:endParaRPr>
          </a:p>
          <a:p>
            <a:pPr marL="0" lvl="1" fontAlgn="b">
              <a:buNone/>
            </a:pPr>
            <a:r>
              <a:rPr lang="en-US" sz="1400" u="none" strike="noStrike" dirty="0">
                <a:effectLst/>
                <a:latin typeface="Helvetica Neue"/>
              </a:rPr>
              <a:t>Our vendor partners will closely monitor the customer service, data integrity, </a:t>
            </a:r>
            <a:r>
              <a:rPr lang="en-US" sz="1400" dirty="0">
                <a:latin typeface="Helvetica Neue"/>
              </a:rPr>
              <a:t>and</a:t>
            </a:r>
            <a:r>
              <a:rPr lang="en-US" sz="1400" u="none" strike="noStrike" dirty="0">
                <a:effectLst/>
                <a:latin typeface="Helvetica Neue"/>
              </a:rPr>
              <a:t> smooth operation of the S/4HANA solution. Agency interaction may be required to troubleshoot agency-specific issues.</a:t>
            </a:r>
            <a:endParaRPr lang="en-US" sz="1400" b="0" i="0" u="none" strike="noStrike" dirty="0">
              <a:effectLst/>
              <a:latin typeface="Helvetica Neue"/>
            </a:endParaRPr>
          </a:p>
        </p:txBody>
      </p:sp>
      <p:sp>
        <p:nvSpPr>
          <p:cNvPr id="12" name="TextBox 55">
            <a:extLst>
              <a:ext uri="{FF2B5EF4-FFF2-40B4-BE49-F238E27FC236}">
                <a16:creationId xmlns:a16="http://schemas.microsoft.com/office/drawing/2014/main" id="{4EEAA9C9-5132-4E3D-4B3A-5015DDD3F119}"/>
              </a:ext>
            </a:extLst>
          </p:cNvPr>
          <p:cNvSpPr txBox="1"/>
          <p:nvPr/>
        </p:nvSpPr>
        <p:spPr>
          <a:xfrm>
            <a:off x="28374" y="6639138"/>
            <a:ext cx="6441897" cy="184666"/>
          </a:xfrm>
          <a:prstGeom prst="rect">
            <a:avLst/>
          </a:prstGeom>
          <a:noFill/>
        </p:spPr>
        <p:txBody>
          <a:bodyPr wrap="square" lIns="0" tIns="0" rIns="0" bIns="0" rtlCol="0">
            <a:no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200" i="1" kern="0" dirty="0">
                <a:latin typeface="Helvetica Neue" panose="02000503000000020004"/>
                <a:ea typeface="Arial Unicode MS" pitchFamily="34" charset="-128"/>
                <a:cs typeface="Arial Unicode MS" pitchFamily="34" charset="-128"/>
              </a:rPr>
              <a:t>*Dates are tentative and will be updated as needed as the project progresses.</a:t>
            </a:r>
          </a:p>
        </p:txBody>
      </p:sp>
      <p:sp>
        <p:nvSpPr>
          <p:cNvPr id="3" name="TextBox 2">
            <a:extLst>
              <a:ext uri="{FF2B5EF4-FFF2-40B4-BE49-F238E27FC236}">
                <a16:creationId xmlns:a16="http://schemas.microsoft.com/office/drawing/2014/main" id="{87109ECF-D309-32D2-B811-9F502B3ED2F7}"/>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#16</a:t>
            </a:r>
          </a:p>
        </p:txBody>
      </p:sp>
    </p:spTree>
    <p:extLst>
      <p:ext uri="{BB962C8B-B14F-4D97-AF65-F5344CB8AC3E}">
        <p14:creationId xmlns:p14="http://schemas.microsoft.com/office/powerpoint/2010/main" val="88735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718D16-B520-3D97-37FA-824790E82631}"/>
              </a:ext>
            </a:extLst>
          </p:cNvPr>
          <p:cNvSpPr>
            <a:spLocks noGrp="1"/>
          </p:cNvSpPr>
          <p:nvPr>
            <p:ph type="title"/>
          </p:nvPr>
        </p:nvSpPr>
        <p:spPr>
          <a:xfrm>
            <a:off x="1524000" y="319235"/>
            <a:ext cx="9144000" cy="693533"/>
          </a:xfrm>
        </p:spPr>
        <p:txBody>
          <a:bodyPr>
            <a:noAutofit/>
          </a:bodyPr>
          <a:lstStyle/>
          <a:p>
            <a:r>
              <a:rPr lang="en-US" sz="3200" dirty="0">
                <a:cs typeface="Arial" panose="020B0604020202020204" pitchFamily="34" charset="0"/>
              </a:rPr>
              <a:t>WILL USERS HAVE ACCESS TO THE NEW ENVIRONMENT BEFORE GO-LIVE?</a:t>
            </a:r>
            <a:endParaRPr lang="en-US" sz="3200" dirty="0"/>
          </a:p>
        </p:txBody>
      </p:sp>
      <p:sp>
        <p:nvSpPr>
          <p:cNvPr id="17" name="Content Placeholder 5">
            <a:extLst>
              <a:ext uri="{FF2B5EF4-FFF2-40B4-BE49-F238E27FC236}">
                <a16:creationId xmlns:a16="http://schemas.microsoft.com/office/drawing/2014/main" id="{932B5448-172B-1AB5-3D25-2E66F00801F2}"/>
              </a:ext>
            </a:extLst>
          </p:cNvPr>
          <p:cNvSpPr txBox="1">
            <a:spLocks/>
          </p:cNvSpPr>
          <p:nvPr/>
        </p:nvSpPr>
        <p:spPr>
          <a:xfrm>
            <a:off x="608411" y="1343946"/>
            <a:ext cx="10975177" cy="142128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Only users identified to participate in </a:t>
            </a:r>
            <a:r>
              <a:rPr lang="en-US" sz="1800" b="0" cap="none" dirty="0">
                <a:solidFill>
                  <a:schemeClr val="tx1">
                    <a:lumMod val="75000"/>
                    <a:lumOff val="25000"/>
                  </a:schemeClr>
                </a:solidFill>
                <a:latin typeface="Helvetica Neue" panose="02000503000000020004"/>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SIT2 and PRT</a:t>
            </a:r>
            <a:r>
              <a:rPr lang="en-US" sz="1800" b="0" cap="none" dirty="0">
                <a:latin typeface="Helvetica Neue" panose="02000503000000020004"/>
                <a:cs typeface="Arial" panose="020B0604020202020204" pitchFamily="34" charset="0"/>
              </a:rPr>
              <a:t> will have access to a testing/sandbox environment. All other users will have access to the new Fiori interface upon go-live. Go-live is currently scheduled for February 2025.</a:t>
            </a:r>
          </a:p>
        </p:txBody>
      </p:sp>
      <p:sp>
        <p:nvSpPr>
          <p:cNvPr id="2" name="TextBox 1">
            <a:extLst>
              <a:ext uri="{FF2B5EF4-FFF2-40B4-BE49-F238E27FC236}">
                <a16:creationId xmlns:a16="http://schemas.microsoft.com/office/drawing/2014/main" id="{3D3D5552-82D8-405D-6EE4-26FA5E89C1F5}"/>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#17</a:t>
            </a:r>
          </a:p>
        </p:txBody>
      </p:sp>
    </p:spTree>
    <p:extLst>
      <p:ext uri="{BB962C8B-B14F-4D97-AF65-F5344CB8AC3E}">
        <p14:creationId xmlns:p14="http://schemas.microsoft.com/office/powerpoint/2010/main" val="306527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33CCBFB-98B9-9041-D680-06948B63DC82}"/>
              </a:ext>
            </a:extLst>
          </p:cNvPr>
          <p:cNvSpPr>
            <a:spLocks noGrp="1"/>
          </p:cNvSpPr>
          <p:nvPr>
            <p:ph type="title"/>
          </p:nvPr>
        </p:nvSpPr>
        <p:spPr>
          <a:xfrm>
            <a:off x="1524000" y="319235"/>
            <a:ext cx="9144000" cy="693533"/>
          </a:xfrm>
        </p:spPr>
        <p:txBody>
          <a:bodyPr>
            <a:normAutofit/>
          </a:bodyPr>
          <a:lstStyle/>
          <a:p>
            <a:r>
              <a:rPr lang="en-US" dirty="0">
                <a:cs typeface="Arial" panose="020B0604020202020204" pitchFamily="34" charset="0"/>
              </a:rPr>
              <a:t>FIET FAQ TABLE OF CONTENTS </a:t>
            </a:r>
            <a:r>
              <a:rPr lang="en-US" sz="2000" b="0" dirty="0">
                <a:cs typeface="Arial" panose="020B0604020202020204" pitchFamily="34" charset="0"/>
              </a:rPr>
              <a:t>(2 of 2)</a:t>
            </a:r>
            <a:endParaRPr lang="en-US" b="0" dirty="0"/>
          </a:p>
        </p:txBody>
      </p:sp>
      <p:sp>
        <p:nvSpPr>
          <p:cNvPr id="7" name="TextBox 6">
            <a:extLst>
              <a:ext uri="{FF2B5EF4-FFF2-40B4-BE49-F238E27FC236}">
                <a16:creationId xmlns:a16="http://schemas.microsoft.com/office/drawing/2014/main" id="{36AA3804-7721-2A7B-A6E9-E99318D30D66}"/>
              </a:ext>
            </a:extLst>
          </p:cNvPr>
          <p:cNvSpPr txBox="1"/>
          <p:nvPr/>
        </p:nvSpPr>
        <p:spPr>
          <a:xfrm>
            <a:off x="352806" y="1235245"/>
            <a:ext cx="11486387" cy="5303520"/>
          </a:xfrm>
          <a:prstGeom prst="rect">
            <a:avLst/>
          </a:prstGeom>
          <a:noFill/>
        </p:spPr>
        <p:txBody>
          <a:bodyPr wrap="square" numCol="2">
            <a:normAutofit/>
          </a:bodyPr>
          <a:lstStyle/>
          <a:p>
            <a:pPr>
              <a:spcBef>
                <a:spcPts val="600"/>
              </a:spcBef>
              <a:defRPr/>
            </a:pPr>
            <a:r>
              <a:rPr lang="en-US" b="1" dirty="0">
                <a:latin typeface="Helvetica Neue" panose="02000503000000020004"/>
                <a:cs typeface="Arial" panose="020B0604020202020204" pitchFamily="34" charset="0"/>
              </a:rPr>
              <a:t>Reports</a:t>
            </a: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How will reports be impacted?</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What new embedded analytics capabilities will be available?</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How will missing Cost Center and WBS Element impact reporting?</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How will missing Special Purpose Ledger impact reporting?</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Will layouts, variants and favorites migrate to Fiori apps?</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3"/>
              <a:defRPr/>
            </a:pPr>
            <a:r>
              <a:rPr lang="en-US" dirty="0">
                <a:solidFill>
                  <a:schemeClr val="tx1">
                    <a:lumMod val="75000"/>
                    <a:lumOff val="25000"/>
                  </a:schemeClr>
                </a:solidFill>
                <a:latin typeface="Helvetica Neue" panose="02000503000000020004"/>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Should we exclude canceled budget periods from HANA trial balances?</a:t>
            </a:r>
            <a:endParaRPr lang="en-US" b="1" dirty="0">
              <a:solidFill>
                <a:schemeClr val="tx1">
                  <a:lumMod val="75000"/>
                  <a:lumOff val="25000"/>
                </a:schemeClr>
              </a:solidFill>
              <a:latin typeface="Helvetica Neue" panose="02000503000000020004"/>
              <a:cs typeface="Arial" panose="020B0604020202020204" pitchFamily="34" charset="0"/>
            </a:endParaRPr>
          </a:p>
          <a:p>
            <a:pPr>
              <a:spcBef>
                <a:spcPts val="600"/>
              </a:spcBef>
              <a:defRPr/>
            </a:pPr>
            <a:r>
              <a:rPr lang="en-US" b="1" dirty="0">
                <a:latin typeface="Helvetica Neue" panose="02000503000000020004"/>
                <a:cs typeface="Arial" panose="020B0604020202020204" pitchFamily="34" charset="0"/>
              </a:rPr>
              <a:t>Behind the Scenes: Security &amp; Conversion</a:t>
            </a:r>
          </a:p>
          <a:p>
            <a:pPr marL="342900" lvl="0" indent="-342900">
              <a:buFont typeface="+mj-lt"/>
              <a:buAutoNum type="arabicPeriod" startAt="29"/>
              <a:defRPr/>
            </a:pPr>
            <a:r>
              <a:rPr lang="en-US" dirty="0">
                <a:solidFill>
                  <a:schemeClr val="tx1">
                    <a:lumMod val="75000"/>
                    <a:lumOff val="25000"/>
                  </a:schemeClr>
                </a:solidFill>
                <a:latin typeface="Helvetica Neue" panose="02000503000000020004"/>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Will the upgrade impact agency-level security?</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29"/>
              <a:defRPr/>
            </a:pPr>
            <a:r>
              <a:rPr lang="en-US" dirty="0">
                <a:solidFill>
                  <a:schemeClr val="tx1">
                    <a:lumMod val="75000"/>
                    <a:lumOff val="25000"/>
                  </a:schemeClr>
                </a:solidFill>
                <a:latin typeface="Helvetica Neue" panose="02000503000000020004"/>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What will the conversion process be?</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9"/>
              <a:defRPr/>
            </a:pPr>
            <a:r>
              <a:rPr lang="en-US" dirty="0">
                <a:solidFill>
                  <a:schemeClr val="tx1">
                    <a:lumMod val="75000"/>
                    <a:lumOff val="25000"/>
                  </a:schemeClr>
                </a:solidFill>
                <a:latin typeface="Helvetica Neue" panose="02000503000000020004"/>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What is a code blackout vs. a code brownout?</a:t>
            </a:r>
            <a:endParaRPr lang="en-US" dirty="0">
              <a:solidFill>
                <a:schemeClr val="tx1">
                  <a:lumMod val="75000"/>
                  <a:lumOff val="25000"/>
                </a:schemeClr>
              </a:solidFill>
              <a:latin typeface="Helvetica Neue" panose="02000503000000020004"/>
              <a:cs typeface="Arial" panose="020B0604020202020204" pitchFamily="34" charset="0"/>
            </a:endParaRPr>
          </a:p>
          <a:p>
            <a:pPr marL="342900" indent="-342900">
              <a:buFont typeface="+mj-lt"/>
              <a:buAutoNum type="arabicPeriod" startAt="29"/>
              <a:defRPr/>
            </a:pPr>
            <a:r>
              <a:rPr lang="en-US" dirty="0">
                <a:solidFill>
                  <a:schemeClr val="tx1">
                    <a:lumMod val="75000"/>
                    <a:lumOff val="25000"/>
                  </a:schemeClr>
                </a:solidFill>
                <a:latin typeface="Helvetica Neue" panose="02000503000000020004"/>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Will there be a system outage at go-live?</a:t>
            </a:r>
            <a:endParaRPr lang="en-US" dirty="0">
              <a:solidFill>
                <a:schemeClr val="tx1">
                  <a:lumMod val="75000"/>
                  <a:lumOff val="25000"/>
                </a:schemeClr>
              </a:solidFill>
              <a:latin typeface="Helvetica Neue" panose="02000503000000020004"/>
              <a:cs typeface="Arial" panose="020B0604020202020204" pitchFamily="34" charset="0"/>
            </a:endParaRPr>
          </a:p>
          <a:p>
            <a:pPr lvl="0">
              <a:spcBef>
                <a:spcPts val="600"/>
              </a:spcBef>
              <a:defRPr/>
            </a:pPr>
            <a:endParaRPr lang="en-US" b="1" dirty="0">
              <a:latin typeface="Helvetica Neue" panose="02000503000000020004"/>
              <a:cs typeface="Arial" panose="020B0604020202020204" pitchFamily="34" charset="0"/>
            </a:endParaRPr>
          </a:p>
          <a:p>
            <a:pPr lvl="0">
              <a:spcBef>
                <a:spcPts val="600"/>
              </a:spcBef>
              <a:defRPr/>
            </a:pPr>
            <a:r>
              <a:rPr lang="en-US" b="1" dirty="0">
                <a:latin typeface="Helvetica Neue" panose="02000503000000020004"/>
                <a:cs typeface="Arial" panose="020B0604020202020204" pitchFamily="34" charset="0"/>
              </a:rPr>
              <a:t>Next Steps</a:t>
            </a:r>
          </a:p>
          <a:p>
            <a:pPr marL="342900" indent="-342900">
              <a:buFont typeface="+mj-lt"/>
              <a:buAutoNum type="arabicPeriod" startAt="33"/>
              <a:defRPr/>
            </a:pPr>
            <a:r>
              <a:rPr lang="en-US" dirty="0">
                <a:solidFill>
                  <a:schemeClr val="tx1">
                    <a:lumMod val="75000"/>
                    <a:lumOff val="25000"/>
                  </a:schemeClr>
                </a:solidFill>
                <a:latin typeface="Helvetica Neue" panose="02000503000000020004"/>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What are the next steps?</a:t>
            </a:r>
            <a:endParaRPr lang="en-US" dirty="0">
              <a:solidFill>
                <a:schemeClr val="tx1">
                  <a:lumMod val="75000"/>
                  <a:lumOff val="25000"/>
                </a:schemeClr>
              </a:solidFill>
              <a:latin typeface="Helvetica Neue" panose="02000503000000020004"/>
              <a:cs typeface="Arial" panose="020B0604020202020204" pitchFamily="34" charset="0"/>
            </a:endParaRPr>
          </a:p>
          <a:p>
            <a:pPr marL="342900" lvl="0" indent="-342900">
              <a:buFont typeface="+mj-lt"/>
              <a:buAutoNum type="arabicPeriod" startAt="33"/>
              <a:defRPr/>
            </a:pPr>
            <a:r>
              <a:rPr lang="en-US" dirty="0">
                <a:solidFill>
                  <a:schemeClr val="tx1">
                    <a:lumMod val="75000"/>
                    <a:lumOff val="25000"/>
                  </a:schemeClr>
                </a:solidFill>
                <a:latin typeface="Helvetica Neue" panose="02000503000000020004"/>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Where can I ask additional questions?</a:t>
            </a:r>
            <a:endParaRPr lang="en-US" dirty="0">
              <a:solidFill>
                <a:schemeClr val="tx1">
                  <a:lumMod val="75000"/>
                  <a:lumOff val="25000"/>
                </a:schemeClr>
              </a:solidFill>
              <a:latin typeface="Helvetica Neue" panose="02000503000000020004"/>
              <a:cs typeface="Arial" panose="020B0604020202020204" pitchFamily="34" charset="0"/>
            </a:endParaRPr>
          </a:p>
        </p:txBody>
      </p:sp>
      <p:sp>
        <p:nvSpPr>
          <p:cNvPr id="4" name="Explosion: 8 Points 1">
            <a:extLst>
              <a:ext uri="{FF2B5EF4-FFF2-40B4-BE49-F238E27FC236}">
                <a16:creationId xmlns:a16="http://schemas.microsoft.com/office/drawing/2014/main" id="{BD77E8FA-55E3-74A9-5491-2A7BF01982EC}"/>
              </a:ext>
            </a:extLst>
          </p:cNvPr>
          <p:cNvSpPr/>
          <p:nvPr/>
        </p:nvSpPr>
        <p:spPr>
          <a:xfrm rot="21354834">
            <a:off x="6034051" y="2361284"/>
            <a:ext cx="1972369" cy="1191778"/>
          </a:xfrm>
          <a:prstGeom prst="star10">
            <a:avLst>
              <a:gd name="adj" fmla="val 32420"/>
              <a:gd name="hf" fmla="val 105146"/>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nchorCtr="0"/>
          <a:lstStyle/>
          <a:p>
            <a:pPr algn="ctr">
              <a:spcAft>
                <a:spcPts val="600"/>
              </a:spcAft>
            </a:pPr>
            <a:r>
              <a:rPr lang="en-US" sz="1600" i="1" dirty="0">
                <a:solidFill>
                  <a:schemeClr val="tx1"/>
                </a:solidFill>
                <a:latin typeface="Helvetica Neue" panose="02000503000000020004"/>
              </a:rPr>
              <a:t>Interactive </a:t>
            </a:r>
            <a:br>
              <a:rPr lang="en-US" sz="1600" i="1" dirty="0">
                <a:solidFill>
                  <a:schemeClr val="tx1"/>
                </a:solidFill>
                <a:latin typeface="Helvetica Neue" panose="02000503000000020004"/>
              </a:rPr>
            </a:br>
            <a:r>
              <a:rPr lang="en-US" sz="1600" i="1" dirty="0">
                <a:solidFill>
                  <a:schemeClr val="tx1"/>
                </a:solidFill>
                <a:latin typeface="Helvetica Neue" panose="02000503000000020004"/>
              </a:rPr>
              <a:t>menu! Click to </a:t>
            </a:r>
            <a:br>
              <a:rPr lang="en-US" sz="1600" i="1" dirty="0">
                <a:solidFill>
                  <a:schemeClr val="tx1"/>
                </a:solidFill>
                <a:latin typeface="Helvetica Neue" panose="02000503000000020004"/>
              </a:rPr>
            </a:br>
            <a:r>
              <a:rPr lang="en-US" sz="1600" i="1" dirty="0">
                <a:solidFill>
                  <a:schemeClr val="tx1"/>
                </a:solidFill>
                <a:latin typeface="Helvetica Neue" panose="02000503000000020004"/>
              </a:rPr>
              <a:t>navigate</a:t>
            </a:r>
          </a:p>
        </p:txBody>
      </p:sp>
    </p:spTree>
    <p:extLst>
      <p:ext uri="{BB962C8B-B14F-4D97-AF65-F5344CB8AC3E}">
        <p14:creationId xmlns:p14="http://schemas.microsoft.com/office/powerpoint/2010/main" val="157540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21C3DF-A63F-C803-F973-063CA62B8617}"/>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WILL A FIT GAP ANALYSIS BE PERFORMED WITH PROCESSES AND INTERFACES?</a:t>
            </a:r>
            <a:endPar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18741" y="1310623"/>
            <a:ext cx="11009784" cy="1137447"/>
          </a:xfrm>
          <a:prstGeom prst="rect">
            <a:avLst/>
          </a:prstGeom>
        </p:spPr>
        <p:txBody>
          <a:bodyPr vert="horz" lIns="0" tIns="0" rIns="0" bIns="0" rtlCol="0" anchor="t">
            <a:norm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defRPr/>
            </a:pPr>
            <a:r>
              <a:rPr lang="en-US" sz="1800" b="0" cap="none" dirty="0">
                <a:latin typeface="Helvetica Neue" panose="02000503000000020004"/>
                <a:cs typeface="Arial"/>
              </a:rPr>
              <a:t>Yes, the FIET functional team has already conducted a fit gap analysis. </a:t>
            </a:r>
            <a:r>
              <a:rPr lang="en-US" sz="1800" b="0" cap="none" dirty="0">
                <a:solidFill>
                  <a:schemeClr val="tx1">
                    <a:lumMod val="75000"/>
                    <a:lumOff val="25000"/>
                  </a:schemeClr>
                </a:solidFill>
                <a:latin typeface="Helvetica Neue" panose="02000503000000020004"/>
                <a:cs typeface="Arial"/>
                <a:hlinkClick r:id="rId3" action="ppaction://hlinksldjump">
                  <a:extLst>
                    <a:ext uri="{A12FA001-AC4F-418D-AE19-62706E023703}">
                      <ahyp:hlinkClr xmlns:ahyp="http://schemas.microsoft.com/office/drawing/2018/hyperlinkcolor" val="tx"/>
                    </a:ext>
                  </a:extLst>
                </a:hlinkClick>
              </a:rPr>
              <a:t>Super Users</a:t>
            </a:r>
            <a:r>
              <a:rPr lang="en-US" sz="1800" b="0" cap="none" dirty="0">
                <a:solidFill>
                  <a:schemeClr val="tx1">
                    <a:lumMod val="75000"/>
                    <a:lumOff val="25000"/>
                  </a:schemeClr>
                </a:solidFill>
                <a:latin typeface="Helvetica Neue" panose="02000503000000020004"/>
                <a:cs typeface="Arial"/>
              </a:rPr>
              <a:t> </a:t>
            </a:r>
            <a:r>
              <a:rPr lang="en-US" sz="1800" b="0" cap="none" dirty="0">
                <a:latin typeface="Helvetica Neue" panose="02000503000000020004"/>
                <a:cs typeface="Arial"/>
              </a:rPr>
              <a:t>actively participated in working sessions with the FIET functional team to determine impact on business processes. Impact on </a:t>
            </a:r>
            <a:r>
              <a:rPr lang="en-US" sz="1800" b="0" cap="none" dirty="0">
                <a:solidFill>
                  <a:schemeClr val="tx1">
                    <a:lumMod val="75000"/>
                    <a:lumOff val="25000"/>
                  </a:schemeClr>
                </a:solidFill>
                <a:latin typeface="Helvetica Neue" panose="02000503000000020004"/>
                <a:cs typeface="Arial"/>
                <a:hlinkClick r:id="rId4" action="ppaction://hlinksldjump">
                  <a:extLst>
                    <a:ext uri="{A12FA001-AC4F-418D-AE19-62706E023703}">
                      <ahyp:hlinkClr xmlns:ahyp="http://schemas.microsoft.com/office/drawing/2018/hyperlinkcolor" val="tx"/>
                    </a:ext>
                  </a:extLst>
                </a:hlinkClick>
              </a:rPr>
              <a:t>agency interfaces </a:t>
            </a:r>
            <a:r>
              <a:rPr lang="en-US" sz="1800" b="0" cap="none" dirty="0">
                <a:latin typeface="Helvetica Neue" panose="02000503000000020004"/>
                <a:cs typeface="Arial"/>
              </a:rPr>
              <a:t>are minimal and were addressed in multiple rounds of testing. Results from the analysis have been factored into the </a:t>
            </a:r>
            <a:r>
              <a:rPr lang="en-US" sz="1800" b="0" cap="none" dirty="0">
                <a:solidFill>
                  <a:schemeClr val="tx1">
                    <a:lumMod val="75000"/>
                    <a:lumOff val="25000"/>
                  </a:schemeClr>
                </a:solidFill>
                <a:latin typeface="Helvetica Neue" panose="02000503000000020004"/>
                <a:cs typeface="Arial"/>
                <a:hlinkClick r:id="rId5" action="ppaction://hlinksldjump">
                  <a:extLst>
                    <a:ext uri="{A12FA001-AC4F-418D-AE19-62706E023703}">
                      <ahyp:hlinkClr xmlns:ahyp="http://schemas.microsoft.com/office/drawing/2018/hyperlinkcolor" val="tx"/>
                    </a:ext>
                  </a:extLst>
                </a:hlinkClick>
              </a:rPr>
              <a:t>training plan</a:t>
            </a:r>
            <a:r>
              <a:rPr lang="en-US" sz="1800" b="0" cap="none" dirty="0">
                <a:latin typeface="Helvetica Neue" panose="02000503000000020004"/>
                <a:cs typeface="Arial"/>
              </a:rPr>
              <a:t>.</a:t>
            </a:r>
          </a:p>
        </p:txBody>
      </p:sp>
      <p:sp>
        <p:nvSpPr>
          <p:cNvPr id="7" name="TextBox 6">
            <a:extLst>
              <a:ext uri="{FF2B5EF4-FFF2-40B4-BE49-F238E27FC236}">
                <a16:creationId xmlns:a16="http://schemas.microsoft.com/office/drawing/2014/main" id="{6517BC1E-DB08-92CE-B086-36833033E579}"/>
              </a:ext>
            </a:extLst>
          </p:cNvPr>
          <p:cNvSpPr txBox="1"/>
          <p:nvPr/>
        </p:nvSpPr>
        <p:spPr>
          <a:xfrm>
            <a:off x="5558072" y="2701493"/>
            <a:ext cx="945222" cy="369332"/>
          </a:xfrm>
          <a:prstGeom prst="rect">
            <a:avLst/>
          </a:prstGeom>
          <a:noFill/>
        </p:spPr>
        <p:txBody>
          <a:bodyPr wrap="square" rtlCol="0">
            <a:spAutoFit/>
          </a:bodyPr>
          <a:lstStyle/>
          <a:p>
            <a:pPr algn="ctr"/>
            <a:r>
              <a:rPr lang="en-US" b="1" dirty="0">
                <a:latin typeface="Helvetica Neue" panose="02000503000000020004"/>
              </a:rPr>
              <a:t>Fits</a:t>
            </a:r>
          </a:p>
        </p:txBody>
      </p:sp>
      <p:graphicFrame>
        <p:nvGraphicFramePr>
          <p:cNvPr id="6" name="Diagram 5" descr="Venn diagram illustrating the fit gap analysis of USDA business processes and SAP S/4HANA best practices and standard processes. USDA is in one circle, and SAP S/4HANA is in another circle. The two circles slightly overlap, representing fits. The non-overlapping sections of the circles represent gaps.">
            <a:extLst>
              <a:ext uri="{FF2B5EF4-FFF2-40B4-BE49-F238E27FC236}">
                <a16:creationId xmlns:a16="http://schemas.microsoft.com/office/drawing/2014/main" id="{D34F9D9E-461F-64B2-AE69-3E533CD26A44}"/>
              </a:ext>
            </a:extLst>
          </p:cNvPr>
          <p:cNvGraphicFramePr/>
          <p:nvPr>
            <p:extLst>
              <p:ext uri="{D42A27DB-BD31-4B8C-83A1-F6EECF244321}">
                <p14:modId xmlns:p14="http://schemas.microsoft.com/office/powerpoint/2010/main" val="701212073"/>
              </p:ext>
            </p:extLst>
          </p:nvPr>
        </p:nvGraphicFramePr>
        <p:xfrm>
          <a:off x="2837951" y="2983139"/>
          <a:ext cx="6371364" cy="32948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cxnSp>
        <p:nvCxnSpPr>
          <p:cNvPr id="10" name="Straight Arrow Connector 9" descr="Arrow pointing out fits in the overlapping section of the Venn diagram">
            <a:extLst>
              <a:ext uri="{FF2B5EF4-FFF2-40B4-BE49-F238E27FC236}">
                <a16:creationId xmlns:a16="http://schemas.microsoft.com/office/drawing/2014/main" id="{E235525E-08A6-59CE-0828-8BF3A57E6FAC}"/>
              </a:ext>
            </a:extLst>
          </p:cNvPr>
          <p:cNvCxnSpPr>
            <a:cxnSpLocks/>
          </p:cNvCxnSpPr>
          <p:nvPr/>
        </p:nvCxnSpPr>
        <p:spPr>
          <a:xfrm>
            <a:off x="6030685" y="3092594"/>
            <a:ext cx="0" cy="73152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descr="Arrow pointing to gaps in the USDA circle of the Venn diagram">
            <a:extLst>
              <a:ext uri="{FF2B5EF4-FFF2-40B4-BE49-F238E27FC236}">
                <a16:creationId xmlns:a16="http://schemas.microsoft.com/office/drawing/2014/main" id="{027B771D-3427-C664-11E9-FFFC2C313B6D}"/>
              </a:ext>
            </a:extLst>
          </p:cNvPr>
          <p:cNvCxnSpPr>
            <a:cxnSpLocks/>
            <a:stCxn id="8" idx="1"/>
          </p:cNvCxnSpPr>
          <p:nvPr/>
        </p:nvCxnSpPr>
        <p:spPr>
          <a:xfrm flipH="1" flipV="1">
            <a:off x="5203371" y="6065944"/>
            <a:ext cx="420017" cy="3693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A85D784-9ECA-EF53-0947-1331E0BE6A15}"/>
              </a:ext>
            </a:extLst>
          </p:cNvPr>
          <p:cNvSpPr txBox="1"/>
          <p:nvPr/>
        </p:nvSpPr>
        <p:spPr>
          <a:xfrm>
            <a:off x="5623388" y="6250610"/>
            <a:ext cx="945222" cy="369332"/>
          </a:xfrm>
          <a:prstGeom prst="rect">
            <a:avLst/>
          </a:prstGeom>
          <a:noFill/>
        </p:spPr>
        <p:txBody>
          <a:bodyPr wrap="square" rtlCol="0">
            <a:spAutoFit/>
          </a:bodyPr>
          <a:lstStyle/>
          <a:p>
            <a:pPr algn="ctr"/>
            <a:r>
              <a:rPr lang="en-US" b="1" dirty="0">
                <a:latin typeface="Helvetica Neue" panose="02000503000000020004"/>
              </a:rPr>
              <a:t>Gaps</a:t>
            </a:r>
          </a:p>
        </p:txBody>
      </p:sp>
      <p:cxnSp>
        <p:nvCxnSpPr>
          <p:cNvPr id="14" name="Straight Arrow Connector 13" descr="Arrow pointing to gaps in the SAP S/4HANA circle of the Venn diagram">
            <a:extLst>
              <a:ext uri="{FF2B5EF4-FFF2-40B4-BE49-F238E27FC236}">
                <a16:creationId xmlns:a16="http://schemas.microsoft.com/office/drawing/2014/main" id="{0F1A4967-F8A2-5234-B9B3-829CF6E05716}"/>
              </a:ext>
            </a:extLst>
          </p:cNvPr>
          <p:cNvCxnSpPr>
            <a:cxnSpLocks/>
            <a:stCxn id="8" idx="3"/>
          </p:cNvCxnSpPr>
          <p:nvPr/>
        </p:nvCxnSpPr>
        <p:spPr>
          <a:xfrm flipV="1">
            <a:off x="6568610" y="6065944"/>
            <a:ext cx="420017" cy="36933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B37DD03-8A78-A812-DD00-37D7D3F07CA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#18</a:t>
            </a:r>
          </a:p>
        </p:txBody>
      </p:sp>
    </p:spTree>
    <p:extLst>
      <p:ext uri="{BB962C8B-B14F-4D97-AF65-F5344CB8AC3E}">
        <p14:creationId xmlns:p14="http://schemas.microsoft.com/office/powerpoint/2010/main" val="3301787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7718D16-B520-3D97-37FA-824790E82631}"/>
              </a:ext>
            </a:extLst>
          </p:cNvPr>
          <p:cNvSpPr>
            <a:spLocks noGrp="1"/>
          </p:cNvSpPr>
          <p:nvPr>
            <p:ph type="title"/>
          </p:nvPr>
        </p:nvSpPr>
        <p:spPr>
          <a:xfrm>
            <a:off x="1524000" y="319235"/>
            <a:ext cx="9144000" cy="693533"/>
          </a:xfrm>
        </p:spPr>
        <p:txBody>
          <a:bodyPr>
            <a:noAutofit/>
          </a:bodyPr>
          <a:lstStyle/>
          <a:p>
            <a:r>
              <a:rPr lang="en-US" sz="3200" dirty="0">
                <a:cs typeface="Arial" panose="020B0604020202020204" pitchFamily="34" charset="0"/>
              </a:rPr>
              <a:t>WHO WILL BE INVOLVED IN TESTING AND HOW ARE TESTERS SELECTED?</a:t>
            </a:r>
            <a:endParaRPr lang="en-US" sz="3200" dirty="0"/>
          </a:p>
        </p:txBody>
      </p:sp>
      <p:sp>
        <p:nvSpPr>
          <p:cNvPr id="4" name="Content Placeholder 5">
            <a:extLst>
              <a:ext uri="{FF2B5EF4-FFF2-40B4-BE49-F238E27FC236}">
                <a16:creationId xmlns:a16="http://schemas.microsoft.com/office/drawing/2014/main" id="{C150118F-D880-9756-4642-CF7B6D6E9580}"/>
              </a:ext>
            </a:extLst>
          </p:cNvPr>
          <p:cNvSpPr txBox="1">
            <a:spLocks/>
          </p:cNvSpPr>
          <p:nvPr/>
        </p:nvSpPr>
        <p:spPr>
          <a:xfrm>
            <a:off x="1798321" y="1426681"/>
            <a:ext cx="4846320" cy="548640"/>
          </a:xfrm>
          <a:prstGeom prst="rect">
            <a:avLst/>
          </a:prstGeom>
          <a:solidFill>
            <a:schemeClr val="accent1">
              <a:lumMod val="75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cap="none" dirty="0">
                <a:solidFill>
                  <a:schemeClr val="bg1"/>
                </a:solidFill>
                <a:latin typeface="Helvetica Neue" panose="02000503000000020004"/>
                <a:cs typeface="Arial" panose="020B0604020202020204" pitchFamily="34" charset="0"/>
              </a:rPr>
              <a:t>System Integration Testing 2 (SIT2)</a:t>
            </a:r>
          </a:p>
        </p:txBody>
      </p:sp>
      <p:sp>
        <p:nvSpPr>
          <p:cNvPr id="6" name="Content Placeholder 5">
            <a:extLst>
              <a:ext uri="{FF2B5EF4-FFF2-40B4-BE49-F238E27FC236}">
                <a16:creationId xmlns:a16="http://schemas.microsoft.com/office/drawing/2014/main" id="{EF6D62ED-DC40-BFB5-2050-1C67A9BC02D3}"/>
              </a:ext>
            </a:extLst>
          </p:cNvPr>
          <p:cNvSpPr txBox="1">
            <a:spLocks/>
          </p:cNvSpPr>
          <p:nvPr/>
        </p:nvSpPr>
        <p:spPr>
          <a:xfrm>
            <a:off x="6820901" y="1426681"/>
            <a:ext cx="4846320" cy="548640"/>
          </a:xfrm>
          <a:prstGeom prst="rect">
            <a:avLst/>
          </a:prstGeom>
          <a:solidFill>
            <a:schemeClr val="tx1">
              <a:lumMod val="75000"/>
              <a:lumOff val="25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cap="none" dirty="0">
                <a:solidFill>
                  <a:schemeClr val="bg1"/>
                </a:solidFill>
                <a:latin typeface="Helvetica Neue" panose="02000503000000020004"/>
                <a:cs typeface="Arial" panose="020B0604020202020204" pitchFamily="34" charset="0"/>
              </a:rPr>
              <a:t>Production Readiness Testing (PRT)</a:t>
            </a:r>
          </a:p>
        </p:txBody>
      </p:sp>
      <p:sp>
        <p:nvSpPr>
          <p:cNvPr id="8" name="Content Placeholder 5">
            <a:extLst>
              <a:ext uri="{FF2B5EF4-FFF2-40B4-BE49-F238E27FC236}">
                <a16:creationId xmlns:a16="http://schemas.microsoft.com/office/drawing/2014/main" id="{4A8E9B73-1855-A503-094D-068515B83C00}"/>
              </a:ext>
            </a:extLst>
          </p:cNvPr>
          <p:cNvSpPr txBox="1">
            <a:spLocks/>
          </p:cNvSpPr>
          <p:nvPr/>
        </p:nvSpPr>
        <p:spPr>
          <a:xfrm>
            <a:off x="524780" y="2154697"/>
            <a:ext cx="1097280" cy="1097280"/>
          </a:xfrm>
          <a:prstGeom prst="rect">
            <a:avLst/>
          </a:prstGeom>
          <a:solidFill>
            <a:schemeClr val="bg1">
              <a:lumMod val="95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cap="none" dirty="0">
                <a:latin typeface="Helvetica Neue" panose="02000503000000020004"/>
                <a:cs typeface="Arial" panose="020B0604020202020204" pitchFamily="34" charset="0"/>
              </a:rPr>
              <a:t>What</a:t>
            </a:r>
          </a:p>
        </p:txBody>
      </p:sp>
      <p:sp>
        <p:nvSpPr>
          <p:cNvPr id="3" name="Content Placeholder 5">
            <a:extLst>
              <a:ext uri="{FF2B5EF4-FFF2-40B4-BE49-F238E27FC236}">
                <a16:creationId xmlns:a16="http://schemas.microsoft.com/office/drawing/2014/main" id="{6366133E-FA11-1774-E5E4-EC1B9205165A}"/>
              </a:ext>
            </a:extLst>
          </p:cNvPr>
          <p:cNvSpPr txBox="1">
            <a:spLocks/>
          </p:cNvSpPr>
          <p:nvPr/>
        </p:nvSpPr>
        <p:spPr>
          <a:xfrm>
            <a:off x="1798321" y="2154697"/>
            <a:ext cx="4846320" cy="1097280"/>
          </a:xfrm>
          <a:prstGeom prst="rect">
            <a:avLst/>
          </a:prstGeom>
          <a:solidFill>
            <a:schemeClr val="accent1">
              <a:lumMod val="20000"/>
              <a:lumOff val="8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End-to-end interface testing conducted by select users to ensure the FMMI upgrade functions as planned</a:t>
            </a:r>
          </a:p>
        </p:txBody>
      </p:sp>
      <p:sp>
        <p:nvSpPr>
          <p:cNvPr id="7" name="Content Placeholder 5">
            <a:extLst>
              <a:ext uri="{FF2B5EF4-FFF2-40B4-BE49-F238E27FC236}">
                <a16:creationId xmlns:a16="http://schemas.microsoft.com/office/drawing/2014/main" id="{DF615702-E5EF-F3E7-D640-1237F14B9033}"/>
              </a:ext>
            </a:extLst>
          </p:cNvPr>
          <p:cNvSpPr txBox="1">
            <a:spLocks/>
          </p:cNvSpPr>
          <p:nvPr/>
        </p:nvSpPr>
        <p:spPr>
          <a:xfrm>
            <a:off x="6820901" y="2154697"/>
            <a:ext cx="4846320" cy="1097280"/>
          </a:xfrm>
          <a:prstGeom prst="rect">
            <a:avLst/>
          </a:prstGeom>
          <a:solidFill>
            <a:schemeClr val="tx1">
              <a:lumMod val="10000"/>
              <a:lumOff val="9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End-to-end validation testing conducted by agency business users to ensure the FMMI upgrade works as designed</a:t>
            </a:r>
          </a:p>
        </p:txBody>
      </p:sp>
      <p:sp>
        <p:nvSpPr>
          <p:cNvPr id="9" name="Content Placeholder 5">
            <a:extLst>
              <a:ext uri="{FF2B5EF4-FFF2-40B4-BE49-F238E27FC236}">
                <a16:creationId xmlns:a16="http://schemas.microsoft.com/office/drawing/2014/main" id="{4B327D67-DB29-9F40-2168-F1CFA1AC81AA}"/>
              </a:ext>
            </a:extLst>
          </p:cNvPr>
          <p:cNvSpPr txBox="1">
            <a:spLocks/>
          </p:cNvSpPr>
          <p:nvPr/>
        </p:nvSpPr>
        <p:spPr>
          <a:xfrm>
            <a:off x="524780" y="3431353"/>
            <a:ext cx="1097280" cy="1097280"/>
          </a:xfrm>
          <a:prstGeom prst="rect">
            <a:avLst/>
          </a:prstGeom>
          <a:solidFill>
            <a:schemeClr val="bg1">
              <a:lumMod val="95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cap="none" dirty="0">
                <a:latin typeface="Helvetica Neue" panose="02000503000000020004"/>
                <a:cs typeface="Arial" panose="020B0604020202020204" pitchFamily="34" charset="0"/>
              </a:rPr>
              <a:t>Who</a:t>
            </a:r>
          </a:p>
        </p:txBody>
      </p:sp>
      <p:sp>
        <p:nvSpPr>
          <p:cNvPr id="11" name="Content Placeholder 5">
            <a:extLst>
              <a:ext uri="{FF2B5EF4-FFF2-40B4-BE49-F238E27FC236}">
                <a16:creationId xmlns:a16="http://schemas.microsoft.com/office/drawing/2014/main" id="{0D888846-70D4-5025-489E-F858A7F1A70F}"/>
              </a:ext>
            </a:extLst>
          </p:cNvPr>
          <p:cNvSpPr txBox="1">
            <a:spLocks/>
          </p:cNvSpPr>
          <p:nvPr/>
        </p:nvSpPr>
        <p:spPr>
          <a:xfrm>
            <a:off x="1798321" y="3431353"/>
            <a:ext cx="4846320" cy="1097280"/>
          </a:xfrm>
          <a:prstGeom prst="rect">
            <a:avLst/>
          </a:prstGeom>
          <a:solidFill>
            <a:schemeClr val="accent1">
              <a:lumMod val="20000"/>
              <a:lumOff val="8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FMS QA </a:t>
            </a:r>
            <a:r>
              <a:rPr lang="en-US" sz="1800" b="0" i="1" cap="none" dirty="0">
                <a:latin typeface="Helvetica Neue" panose="02000503000000020004"/>
                <a:cs typeface="Arial" panose="020B0604020202020204" pitchFamily="34" charset="0"/>
              </a:rPr>
              <a:t>may</a:t>
            </a:r>
            <a:r>
              <a:rPr lang="en-US" sz="1800" b="0" cap="none" dirty="0">
                <a:latin typeface="Helvetica Neue" panose="02000503000000020004"/>
                <a:cs typeface="Arial" panose="020B0604020202020204" pitchFamily="34" charset="0"/>
              </a:rPr>
              <a:t> reach out to select Super Users for support with SIT2 testing</a:t>
            </a:r>
          </a:p>
        </p:txBody>
      </p:sp>
      <p:sp>
        <p:nvSpPr>
          <p:cNvPr id="14" name="Content Placeholder 5">
            <a:extLst>
              <a:ext uri="{FF2B5EF4-FFF2-40B4-BE49-F238E27FC236}">
                <a16:creationId xmlns:a16="http://schemas.microsoft.com/office/drawing/2014/main" id="{D01F118C-CCC7-D4DB-F7F0-73400E4D8444}"/>
              </a:ext>
            </a:extLst>
          </p:cNvPr>
          <p:cNvSpPr txBox="1">
            <a:spLocks/>
          </p:cNvSpPr>
          <p:nvPr/>
        </p:nvSpPr>
        <p:spPr>
          <a:xfrm>
            <a:off x="6820901" y="3431353"/>
            <a:ext cx="4846320" cy="1097280"/>
          </a:xfrm>
          <a:prstGeom prst="rect">
            <a:avLst/>
          </a:prstGeom>
          <a:solidFill>
            <a:schemeClr val="tx1">
              <a:lumMod val="10000"/>
              <a:lumOff val="9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A maximum of seven users per agency will participate in PRT</a:t>
            </a:r>
          </a:p>
        </p:txBody>
      </p:sp>
      <p:sp>
        <p:nvSpPr>
          <p:cNvPr id="10" name="Content Placeholder 5">
            <a:extLst>
              <a:ext uri="{FF2B5EF4-FFF2-40B4-BE49-F238E27FC236}">
                <a16:creationId xmlns:a16="http://schemas.microsoft.com/office/drawing/2014/main" id="{9668B07C-CB64-5C66-CE46-CDD6ED47CCAD}"/>
              </a:ext>
            </a:extLst>
          </p:cNvPr>
          <p:cNvSpPr txBox="1">
            <a:spLocks/>
          </p:cNvSpPr>
          <p:nvPr/>
        </p:nvSpPr>
        <p:spPr>
          <a:xfrm>
            <a:off x="524780" y="4708008"/>
            <a:ext cx="1097280" cy="1097280"/>
          </a:xfrm>
          <a:prstGeom prst="rect">
            <a:avLst/>
          </a:prstGeom>
          <a:solidFill>
            <a:schemeClr val="bg1">
              <a:lumMod val="95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cap="none" dirty="0">
                <a:latin typeface="Helvetica Neue" panose="02000503000000020004"/>
                <a:cs typeface="Arial" panose="020B0604020202020204" pitchFamily="34" charset="0"/>
              </a:rPr>
              <a:t>When</a:t>
            </a:r>
          </a:p>
        </p:txBody>
      </p:sp>
      <p:sp>
        <p:nvSpPr>
          <p:cNvPr id="15" name="Content Placeholder 5">
            <a:extLst>
              <a:ext uri="{FF2B5EF4-FFF2-40B4-BE49-F238E27FC236}">
                <a16:creationId xmlns:a16="http://schemas.microsoft.com/office/drawing/2014/main" id="{DE741B8F-46EA-1160-0100-5117FBA7D67D}"/>
              </a:ext>
            </a:extLst>
          </p:cNvPr>
          <p:cNvSpPr txBox="1">
            <a:spLocks/>
          </p:cNvSpPr>
          <p:nvPr/>
        </p:nvSpPr>
        <p:spPr>
          <a:xfrm>
            <a:off x="1798321" y="4708008"/>
            <a:ext cx="4846320" cy="1097280"/>
          </a:xfrm>
          <a:prstGeom prst="rect">
            <a:avLst/>
          </a:prstGeom>
          <a:solidFill>
            <a:schemeClr val="accent1">
              <a:lumMod val="20000"/>
              <a:lumOff val="8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September through mid-October 2024</a:t>
            </a:r>
          </a:p>
        </p:txBody>
      </p:sp>
      <p:sp>
        <p:nvSpPr>
          <p:cNvPr id="16" name="Content Placeholder 5">
            <a:extLst>
              <a:ext uri="{FF2B5EF4-FFF2-40B4-BE49-F238E27FC236}">
                <a16:creationId xmlns:a16="http://schemas.microsoft.com/office/drawing/2014/main" id="{F38E57C1-3BEC-DF39-D422-74B04CC223F2}"/>
              </a:ext>
            </a:extLst>
          </p:cNvPr>
          <p:cNvSpPr txBox="1">
            <a:spLocks/>
          </p:cNvSpPr>
          <p:nvPr/>
        </p:nvSpPr>
        <p:spPr>
          <a:xfrm>
            <a:off x="6820901" y="4708008"/>
            <a:ext cx="4846320" cy="1097280"/>
          </a:xfrm>
          <a:prstGeom prst="rect">
            <a:avLst/>
          </a:prstGeom>
          <a:solidFill>
            <a:schemeClr val="tx1">
              <a:lumMod val="10000"/>
              <a:lumOff val="90000"/>
            </a:schemeClr>
          </a:solidFill>
        </p:spPr>
        <p:txBody>
          <a:bodyPr vert="horz" lIns="91440" tIns="91440" rIns="91440" bIns="9144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lgn="ctr">
              <a:defRPr/>
            </a:pPr>
            <a:r>
              <a:rPr lang="en-US" sz="1800" b="0" cap="none" dirty="0">
                <a:latin typeface="Helvetica Neue" panose="02000503000000020004"/>
                <a:cs typeface="Arial" panose="020B0604020202020204" pitchFamily="34" charset="0"/>
              </a:rPr>
              <a:t>Targeting November 2024 through January 2025</a:t>
            </a:r>
          </a:p>
        </p:txBody>
      </p:sp>
      <p:sp>
        <p:nvSpPr>
          <p:cNvPr id="17" name="Content Placeholder 5">
            <a:extLst>
              <a:ext uri="{FF2B5EF4-FFF2-40B4-BE49-F238E27FC236}">
                <a16:creationId xmlns:a16="http://schemas.microsoft.com/office/drawing/2014/main" id="{932B5448-172B-1AB5-3D25-2E66F00801F2}"/>
              </a:ext>
            </a:extLst>
          </p:cNvPr>
          <p:cNvSpPr txBox="1">
            <a:spLocks/>
          </p:cNvSpPr>
          <p:nvPr/>
        </p:nvSpPr>
        <p:spPr>
          <a:xfrm>
            <a:off x="559482" y="6015099"/>
            <a:ext cx="10975177" cy="54864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In addition to PRT testers, each agency should also identify a </a:t>
            </a:r>
            <a:r>
              <a:rPr lang="en-US" sz="1800" cap="none" dirty="0">
                <a:latin typeface="Helvetica Neue" panose="02000503000000020004"/>
                <a:cs typeface="Arial" panose="020B0604020202020204" pitchFamily="34" charset="0"/>
              </a:rPr>
              <a:t>Test Coordinator </a:t>
            </a:r>
            <a:r>
              <a:rPr lang="en-US" sz="1800" b="0" cap="none" dirty="0">
                <a:latin typeface="Helvetica Neue" panose="02000503000000020004"/>
                <a:cs typeface="Arial" panose="020B0604020202020204" pitchFamily="34" charset="0"/>
              </a:rPr>
              <a:t>to report issues to the FMS QA team.</a:t>
            </a:r>
          </a:p>
        </p:txBody>
      </p:sp>
      <p:sp>
        <p:nvSpPr>
          <p:cNvPr id="2" name="TextBox 1">
            <a:extLst>
              <a:ext uri="{FF2B5EF4-FFF2-40B4-BE49-F238E27FC236}">
                <a16:creationId xmlns:a16="http://schemas.microsoft.com/office/drawing/2014/main" id="{3D3D5552-82D8-405D-6EE4-26FA5E89C1F5}"/>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#19</a:t>
            </a:r>
          </a:p>
        </p:txBody>
      </p:sp>
    </p:spTree>
    <p:extLst>
      <p:ext uri="{BB962C8B-B14F-4D97-AF65-F5344CB8AC3E}">
        <p14:creationId xmlns:p14="http://schemas.microsoft.com/office/powerpoint/2010/main" val="212361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21C3DF-A63F-C803-F973-063CA62B8617}"/>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28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WILL </a:t>
            </a:r>
            <a:r>
              <a:rPr lang="en-US" sz="2800" dirty="0">
                <a:cs typeface="Arial" panose="020B0604020202020204" pitchFamily="34" charset="0"/>
              </a:rPr>
              <a:t>IMPACTS TO AGENCY-SPECIFIC INTERFACES BE IDENTIFIED AND RECONCILED?</a:t>
            </a:r>
            <a:endParaRPr kumimoji="0" lang="en-US" sz="28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03091" y="1362472"/>
            <a:ext cx="11009784" cy="4388333"/>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defRPr/>
            </a:pPr>
            <a:r>
              <a:rPr lang="en-US" sz="1800" b="0" cap="none" dirty="0">
                <a:latin typeface="Helvetica Neue" panose="02000503000000020004"/>
                <a:cs typeface="Arial"/>
              </a:rPr>
              <a:t>Interfaces in the upgraded FMMI system will work the same as they do today. FMMI-side changes to interfaces are being identified and are minimal. The FIET Project team has only made changes to the FMMI side of the interface, not the agency/outside entity side of the interface.</a:t>
            </a:r>
          </a:p>
          <a:p>
            <a:pPr>
              <a:spcBef>
                <a:spcPts val="600"/>
              </a:spcBef>
              <a:defRPr/>
            </a:pPr>
            <a:r>
              <a:rPr lang="en-US" sz="1800" b="0" cap="none" dirty="0">
                <a:latin typeface="Helvetica Neue" panose="02000503000000020004"/>
                <a:cs typeface="Arial"/>
              </a:rPr>
              <a:t>Multiple rounds of testing will ensure the integrity of FMMI interfaces to other systems. FMS will test all corporate interfaces and direct entry documents in </a:t>
            </a:r>
            <a:r>
              <a:rPr lang="en-US" sz="1800" b="0" cap="none" dirty="0">
                <a:solidFill>
                  <a:schemeClr val="tx1">
                    <a:lumMod val="75000"/>
                    <a:lumOff val="25000"/>
                  </a:schemeClr>
                </a:solidFill>
                <a:latin typeface="Helvetica Neue" panose="02000503000000020004"/>
                <a:cs typeface="Arial"/>
                <a:hlinkClick r:id="rId3" action="ppaction://hlinksldjump">
                  <a:extLst>
                    <a:ext uri="{A12FA001-AC4F-418D-AE19-62706E023703}">
                      <ahyp:hlinkClr xmlns:ahyp="http://schemas.microsoft.com/office/drawing/2018/hyperlinkcolor" val="tx"/>
                    </a:ext>
                  </a:extLst>
                </a:hlinkClick>
              </a:rPr>
              <a:t>System Integration Testing</a:t>
            </a:r>
            <a:r>
              <a:rPr lang="en-US" sz="1800" b="0" cap="none" dirty="0">
                <a:latin typeface="Helvetica Neue" panose="02000503000000020004"/>
                <a:cs typeface="Arial"/>
              </a:rPr>
              <a:t>.</a:t>
            </a:r>
          </a:p>
        </p:txBody>
      </p:sp>
      <p:sp>
        <p:nvSpPr>
          <p:cNvPr id="2" name="TextBox 1">
            <a:extLst>
              <a:ext uri="{FF2B5EF4-FFF2-40B4-BE49-F238E27FC236}">
                <a16:creationId xmlns:a16="http://schemas.microsoft.com/office/drawing/2014/main" id="{1B37DD03-8A78-A812-DD00-37D7D3F07CA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#20</a:t>
            </a:r>
          </a:p>
        </p:txBody>
      </p:sp>
    </p:spTree>
    <p:extLst>
      <p:ext uri="{BB962C8B-B14F-4D97-AF65-F5344CB8AC3E}">
        <p14:creationId xmlns:p14="http://schemas.microsoft.com/office/powerpoint/2010/main" val="2616999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21C3DF-A63F-C803-F973-063CA62B8617}"/>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dirty="0">
                <a:cs typeface="Arial" panose="020B0604020202020204" pitchFamily="34" charset="0"/>
              </a:rPr>
              <a:t>WILL </a:t>
            </a:r>
            <a:r>
              <a:rPr kumimoji="0" lang="en-US"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BVAS </a:t>
            </a:r>
            <a:r>
              <a:rPr lang="en-US" dirty="0">
                <a:cs typeface="Arial" panose="020B0604020202020204" pitchFamily="34" charset="0"/>
              </a:rPr>
              <a:t>OR</a:t>
            </a:r>
            <a:r>
              <a:rPr kumimoji="0" lang="en-US"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 MOST BE IMPACTED?</a:t>
            </a:r>
            <a:endParaRPr kumimoji="0" lang="en-US"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03091" y="1362472"/>
            <a:ext cx="11009784" cy="2526482"/>
          </a:xfrm>
          <a:prstGeom prst="rect">
            <a:avLst/>
          </a:prstGeom>
        </p:spPr>
        <p:txBody>
          <a:bodyPr vert="horz" lIns="0" tIns="0" rIns="0" bIns="0" rtlCol="0" anchor="t">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defRPr/>
            </a:pPr>
            <a:r>
              <a:rPr lang="en-US" sz="1800" b="0" cap="none" dirty="0">
                <a:latin typeface="Helvetica Neue" panose="02000503000000020004"/>
                <a:cs typeface="Arial"/>
              </a:rPr>
              <a:t>There will be no major impacts to BVAS or MOST, and they will still be available.</a:t>
            </a:r>
          </a:p>
          <a:p>
            <a:pPr>
              <a:spcBef>
                <a:spcPts val="600"/>
              </a:spcBef>
              <a:defRPr/>
            </a:pPr>
            <a:r>
              <a:rPr lang="en-US" sz="1800" b="0" cap="none" dirty="0">
                <a:latin typeface="Helvetica Neue" panose="02000503000000020004"/>
                <a:cs typeface="Arial"/>
              </a:rPr>
              <a:t>O&amp;M changes happening behind the scenes will no longer require users to use a specific browser for BVAS or MOST. The new FMMI will include these updated versions of BVAS and MOST.</a:t>
            </a:r>
          </a:p>
          <a:p>
            <a:pPr>
              <a:spcBef>
                <a:spcPts val="600"/>
              </a:spcBef>
              <a:defRPr/>
            </a:pPr>
            <a:endParaRPr lang="en-US" sz="1800" b="0" cap="none" dirty="0">
              <a:latin typeface="Helvetica Neue" panose="02000503000000020004"/>
              <a:cs typeface="Arial"/>
            </a:endParaRPr>
          </a:p>
        </p:txBody>
      </p:sp>
      <p:sp>
        <p:nvSpPr>
          <p:cNvPr id="2" name="TextBox 1">
            <a:extLst>
              <a:ext uri="{FF2B5EF4-FFF2-40B4-BE49-F238E27FC236}">
                <a16:creationId xmlns:a16="http://schemas.microsoft.com/office/drawing/2014/main" id="{1B37DD03-8A78-A812-DD00-37D7D3F07CA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#21</a:t>
            </a:r>
          </a:p>
        </p:txBody>
      </p:sp>
    </p:spTree>
    <p:extLst>
      <p:ext uri="{BB962C8B-B14F-4D97-AF65-F5344CB8AC3E}">
        <p14:creationId xmlns:p14="http://schemas.microsoft.com/office/powerpoint/2010/main" val="3609420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0903C2-6D13-7897-3EA8-D8FCAD389293}"/>
              </a:ext>
            </a:extLst>
          </p:cNvPr>
          <p:cNvSpPr>
            <a:spLocks noGrp="1"/>
          </p:cNvSpPr>
          <p:nvPr>
            <p:ph type="title"/>
          </p:nvPr>
        </p:nvSpPr>
        <p:spPr/>
        <p:txBody>
          <a:bodyPr>
            <a:normAutofit fontScale="90000"/>
          </a:bodyPr>
          <a:lstStyle/>
          <a:p>
            <a:r>
              <a:rPr lang="en-US" dirty="0"/>
              <a:t>CAN USERS ACCESS DATA USING POWERBI, TABLEAU, OR ArcGIS APPS?</a:t>
            </a:r>
          </a:p>
        </p:txBody>
      </p:sp>
      <p:sp>
        <p:nvSpPr>
          <p:cNvPr id="2" name="Content Placeholder 1">
            <a:extLst>
              <a:ext uri="{FF2B5EF4-FFF2-40B4-BE49-F238E27FC236}">
                <a16:creationId xmlns:a16="http://schemas.microsoft.com/office/drawing/2014/main" id="{01A73997-1C59-F07E-9A40-EC1FC7BBDDB6}"/>
              </a:ext>
            </a:extLst>
          </p:cNvPr>
          <p:cNvSpPr>
            <a:spLocks noGrp="1"/>
          </p:cNvSpPr>
          <p:nvPr>
            <p:ph sz="half" idx="1"/>
          </p:nvPr>
        </p:nvSpPr>
        <p:spPr/>
        <p:txBody>
          <a:bodyPr>
            <a:normAutofit/>
          </a:bodyPr>
          <a:lstStyle/>
          <a:p>
            <a:pPr marL="0" indent="0">
              <a:buNone/>
            </a:pPr>
            <a:r>
              <a:rPr lang="en-US" sz="1800" dirty="0"/>
              <a:t>No, our licensing does not allow connection to external systems or tools. There are no plans to directly integrate other analytic tools like Tableau or Power BI beside SAC.</a:t>
            </a:r>
          </a:p>
          <a:p>
            <a:pPr marL="0" indent="0">
              <a:buNone/>
            </a:pPr>
            <a:r>
              <a:rPr lang="en-US" sz="1800" dirty="0"/>
              <a:t>A separate project, SAP Analytics Cloud (SAC), can be utilized for data visualization in place of PowerBI or Tableau. This project is not related to FIET and more details on agency launch and training will be provided through SAC channels.</a:t>
            </a:r>
          </a:p>
        </p:txBody>
      </p:sp>
      <p:sp>
        <p:nvSpPr>
          <p:cNvPr id="4" name="TextBox 3">
            <a:extLst>
              <a:ext uri="{FF2B5EF4-FFF2-40B4-BE49-F238E27FC236}">
                <a16:creationId xmlns:a16="http://schemas.microsoft.com/office/drawing/2014/main" id="{7ECAA751-FF69-36D3-AD51-AC38A9DA9B0B}"/>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#22</a:t>
            </a:r>
          </a:p>
        </p:txBody>
      </p:sp>
    </p:spTree>
    <p:extLst>
      <p:ext uri="{BB962C8B-B14F-4D97-AF65-F5344CB8AC3E}">
        <p14:creationId xmlns:p14="http://schemas.microsoft.com/office/powerpoint/2010/main" val="2650162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480EE6-A1D3-1D1C-87D3-B0084840A26A}"/>
              </a:ext>
            </a:extLst>
          </p:cNvPr>
          <p:cNvSpPr>
            <a:spLocks noGrp="1"/>
          </p:cNvSpPr>
          <p:nvPr>
            <p:ph type="title"/>
          </p:nvPr>
        </p:nvSpPr>
        <p:spPr/>
        <p:txBody>
          <a:bodyPr>
            <a:noAutofit/>
          </a:bodyPr>
          <a:lstStyle/>
          <a:p>
            <a:r>
              <a:rPr lang="en-US" dirty="0"/>
              <a:t>HOW WILL REPORTS BE IMPACTED?</a:t>
            </a:r>
          </a:p>
        </p:txBody>
      </p:sp>
      <p:sp>
        <p:nvSpPr>
          <p:cNvPr id="2" name="Content Placeholder 1">
            <a:extLst>
              <a:ext uri="{FF2B5EF4-FFF2-40B4-BE49-F238E27FC236}">
                <a16:creationId xmlns:a16="http://schemas.microsoft.com/office/drawing/2014/main" id="{994A32E1-F4E5-89FA-3B2F-F689C9435039}"/>
              </a:ext>
            </a:extLst>
          </p:cNvPr>
          <p:cNvSpPr>
            <a:spLocks noGrp="1"/>
          </p:cNvSpPr>
          <p:nvPr>
            <p:ph sz="half" idx="1"/>
          </p:nvPr>
        </p:nvSpPr>
        <p:spPr>
          <a:xfrm>
            <a:off x="506517" y="1384411"/>
            <a:ext cx="10846375" cy="2691829"/>
          </a:xfrm>
        </p:spPr>
        <p:txBody>
          <a:bodyPr vert="horz" lIns="91440" tIns="45720" rIns="91440" bIns="45720" rtlCol="0" anchor="t">
            <a:noAutofit/>
          </a:bodyPr>
          <a:lstStyle/>
          <a:p>
            <a:pPr marL="0" indent="0">
              <a:buNone/>
            </a:pPr>
            <a:r>
              <a:rPr lang="en-US" sz="1800" b="1" dirty="0">
                <a:latin typeface="Helvetica Neue" panose="02000503000000020004"/>
              </a:rPr>
              <a:t>All reports will migrate over </a:t>
            </a:r>
            <a:r>
              <a:rPr lang="en-US" sz="1800" dirty="0">
                <a:latin typeface="Helvetica Neue" panose="02000503000000020004"/>
              </a:rPr>
              <a:t>to the upgraded system automatically, except for BOBJ reports sourced from BI. </a:t>
            </a:r>
            <a:r>
              <a:rPr lang="en-US" sz="1800" b="1" dirty="0">
                <a:latin typeface="Helvetica Neue" panose="02000503000000020004"/>
              </a:rPr>
              <a:t>BI is shutting down</a:t>
            </a:r>
            <a:r>
              <a:rPr lang="en-US" sz="1800" dirty="0">
                <a:latin typeface="Helvetica Neue" panose="02000503000000020004"/>
              </a:rPr>
              <a:t>, therefore all BOBJ reports sourced from BI, via canned or ad hoc, will not be available in the new environment. All other canned and ad hoc reports will still be available.</a:t>
            </a:r>
            <a:endParaRPr lang="en-US" dirty="0">
              <a:solidFill>
                <a:schemeClr val="tx1"/>
              </a:solidFill>
              <a:latin typeface="Helvetica Neue" panose="02000503000000020004"/>
            </a:endParaRPr>
          </a:p>
          <a:p>
            <a:pPr marL="914363" lvl="2" indent="0">
              <a:spcBef>
                <a:spcPts val="1200"/>
              </a:spcBef>
              <a:buNone/>
            </a:pPr>
            <a:r>
              <a:rPr lang="en-US" dirty="0">
                <a:solidFill>
                  <a:schemeClr val="tx1"/>
                </a:solidFill>
                <a:latin typeface="Helvetica Neue" panose="02000503000000020004"/>
              </a:rPr>
              <a:t>Depending on </a:t>
            </a:r>
            <a:r>
              <a:rPr lang="en-US" b="1" dirty="0">
                <a:solidFill>
                  <a:schemeClr val="tx1"/>
                </a:solidFill>
                <a:latin typeface="Helvetica Neue" panose="02000503000000020004"/>
              </a:rPr>
              <a:t>data elements used</a:t>
            </a:r>
            <a:r>
              <a:rPr lang="en-US" dirty="0">
                <a:solidFill>
                  <a:schemeClr val="tx1"/>
                </a:solidFill>
                <a:latin typeface="Helvetica Neue" panose="02000503000000020004"/>
              </a:rPr>
              <a:t>, some reports may need minor adjustments to run smoothly in the new system. The </a:t>
            </a:r>
            <a:r>
              <a:rPr lang="en-US" dirty="0">
                <a:solidFill>
                  <a:schemeClr val="tx1">
                    <a:lumMod val="75000"/>
                    <a:lumOff val="25000"/>
                  </a:schemeClr>
                </a:solidFill>
                <a:latin typeface="Helvetica Neue" panose="02000503000000020004"/>
                <a:hlinkClick r:id="rId2">
                  <a:extLst>
                    <a:ext uri="{A12FA001-AC4F-418D-AE19-62706E023703}">
                      <ahyp:hlinkClr xmlns:ahyp="http://schemas.microsoft.com/office/drawing/2018/hyperlinkcolor" val="tx"/>
                    </a:ext>
                  </a:extLst>
                </a:hlinkClick>
              </a:rPr>
              <a:t>What’s Changing Guide</a:t>
            </a:r>
            <a:r>
              <a:rPr lang="en-US" dirty="0">
                <a:solidFill>
                  <a:schemeClr val="tx1">
                    <a:lumMod val="75000"/>
                    <a:lumOff val="25000"/>
                  </a:schemeClr>
                </a:solidFill>
                <a:latin typeface="Helvetica Neue" panose="02000503000000020004"/>
              </a:rPr>
              <a:t> </a:t>
            </a:r>
            <a:r>
              <a:rPr lang="en-US" dirty="0">
                <a:solidFill>
                  <a:schemeClr val="tx1"/>
                </a:solidFill>
                <a:latin typeface="Helvetica Neue" panose="02000503000000020004"/>
              </a:rPr>
              <a:t>details </a:t>
            </a:r>
            <a:r>
              <a:rPr lang="en-US" i="1" dirty="0">
                <a:solidFill>
                  <a:schemeClr val="tx1"/>
                </a:solidFill>
                <a:latin typeface="Helvetica Neue" panose="02000503000000020004"/>
              </a:rPr>
              <a:t>which</a:t>
            </a:r>
            <a:r>
              <a:rPr lang="en-US" dirty="0">
                <a:solidFill>
                  <a:schemeClr val="tx1"/>
                </a:solidFill>
                <a:latin typeface="Helvetica Neue" panose="02000503000000020004"/>
              </a:rPr>
              <a:t> reports will need to be adjusted and </a:t>
            </a:r>
            <a:r>
              <a:rPr lang="en-US" i="1" dirty="0">
                <a:solidFill>
                  <a:schemeClr val="tx1"/>
                </a:solidFill>
                <a:latin typeface="Helvetica Neue" panose="02000503000000020004"/>
              </a:rPr>
              <a:t>how</a:t>
            </a:r>
            <a:r>
              <a:rPr lang="en-US" dirty="0">
                <a:solidFill>
                  <a:schemeClr val="tx1"/>
                </a:solidFill>
                <a:latin typeface="Helvetica Neue" panose="02000503000000020004"/>
              </a:rPr>
              <a:t>.</a:t>
            </a:r>
          </a:p>
          <a:p>
            <a:pPr marL="914363" lvl="2" indent="0">
              <a:spcBef>
                <a:spcPts val="1200"/>
              </a:spcBef>
              <a:buNone/>
            </a:pPr>
            <a:r>
              <a:rPr lang="en-US" dirty="0">
                <a:solidFill>
                  <a:schemeClr val="tx1"/>
                </a:solidFill>
                <a:latin typeface="Helvetica Neue" panose="02000503000000020004"/>
              </a:rPr>
              <a:t>Additionally, </a:t>
            </a:r>
            <a:r>
              <a:rPr lang="en-US" b="1" dirty="0">
                <a:solidFill>
                  <a:schemeClr val="tx1"/>
                </a:solidFill>
                <a:latin typeface="Helvetica Neue" panose="02000503000000020004"/>
              </a:rPr>
              <a:t>BOBJ Reports </a:t>
            </a:r>
            <a:r>
              <a:rPr lang="en-US" dirty="0">
                <a:solidFill>
                  <a:schemeClr val="tx1"/>
                </a:solidFill>
                <a:latin typeface="Helvetica Neue" panose="02000503000000020004"/>
              </a:rPr>
              <a:t>are being relocated in the new system. Today, BOBJ Reports are accessed via a link in Portal. Tomorrow, BOBJ Reports will be accessed via a Fiori app called </a:t>
            </a:r>
            <a:r>
              <a:rPr lang="en-US" b="1" dirty="0">
                <a:solidFill>
                  <a:schemeClr val="tx1"/>
                </a:solidFill>
                <a:latin typeface="Helvetica Neue" panose="02000503000000020004"/>
              </a:rPr>
              <a:t>BI Launchpad</a:t>
            </a:r>
            <a:r>
              <a:rPr lang="en-US" dirty="0">
                <a:solidFill>
                  <a:schemeClr val="tx1"/>
                </a:solidFill>
                <a:latin typeface="Helvetica Neue" panose="02000503000000020004"/>
              </a:rPr>
              <a:t>.</a:t>
            </a:r>
          </a:p>
          <a:p>
            <a:pPr marL="0" indent="0">
              <a:buNone/>
            </a:pPr>
            <a:endParaRPr lang="en-US" sz="1800" dirty="0">
              <a:latin typeface="Helvetica Neue" panose="02000503000000020004"/>
            </a:endParaRPr>
          </a:p>
        </p:txBody>
      </p:sp>
      <p:pic>
        <p:nvPicPr>
          <p:cNvPr id="6" name="Graphic 5">
            <a:extLst>
              <a:ext uri="{FF2B5EF4-FFF2-40B4-BE49-F238E27FC236}">
                <a16:creationId xmlns:a16="http://schemas.microsoft.com/office/drawing/2014/main" id="{6E7E53DB-72FC-557F-90F7-99B32088194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5850" y="2409656"/>
            <a:ext cx="548640" cy="548640"/>
          </a:xfrm>
          <a:prstGeom prst="rect">
            <a:avLst/>
          </a:prstGeom>
        </p:spPr>
      </p:pic>
      <p:pic>
        <p:nvPicPr>
          <p:cNvPr id="8" name="Graphic 7">
            <a:extLst>
              <a:ext uri="{FF2B5EF4-FFF2-40B4-BE49-F238E27FC236}">
                <a16:creationId xmlns:a16="http://schemas.microsoft.com/office/drawing/2014/main" id="{AEC218CF-7997-2756-39B5-F37063D8636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410" y="3246801"/>
            <a:ext cx="731520" cy="731520"/>
          </a:xfrm>
          <a:prstGeom prst="rect">
            <a:avLst/>
          </a:prstGeom>
        </p:spPr>
      </p:pic>
      <p:sp>
        <p:nvSpPr>
          <p:cNvPr id="4" name="TextBox 3">
            <a:extLst>
              <a:ext uri="{FF2B5EF4-FFF2-40B4-BE49-F238E27FC236}">
                <a16:creationId xmlns:a16="http://schemas.microsoft.com/office/drawing/2014/main" id="{C58DB996-97D6-9BFC-58CD-8706DF893941}"/>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#23</a:t>
            </a:r>
          </a:p>
        </p:txBody>
      </p:sp>
    </p:spTree>
    <p:extLst>
      <p:ext uri="{BB962C8B-B14F-4D97-AF65-F5344CB8AC3E}">
        <p14:creationId xmlns:p14="http://schemas.microsoft.com/office/powerpoint/2010/main" val="1195684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D2F01E-BA87-6597-512A-E98206202D01}"/>
              </a:ext>
            </a:extLst>
          </p:cNvPr>
          <p:cNvSpPr>
            <a:spLocks noGrp="1"/>
          </p:cNvSpPr>
          <p:nvPr>
            <p:ph type="title"/>
          </p:nvPr>
        </p:nvSpPr>
        <p:spPr/>
        <p:txBody>
          <a:bodyPr>
            <a:normAutofit fontScale="90000"/>
          </a:bodyPr>
          <a:lstStyle/>
          <a:p>
            <a:r>
              <a:rPr lang="en-US" dirty="0"/>
              <a:t>WHAT NEW EMBEDDED ANALYTICS CAPABILITIES WILL BE AVAILABLE?</a:t>
            </a:r>
          </a:p>
        </p:txBody>
      </p:sp>
      <p:sp>
        <p:nvSpPr>
          <p:cNvPr id="2" name="Content Placeholder 1">
            <a:extLst>
              <a:ext uri="{FF2B5EF4-FFF2-40B4-BE49-F238E27FC236}">
                <a16:creationId xmlns:a16="http://schemas.microsoft.com/office/drawing/2014/main" id="{AE6FB8F2-233F-C2CF-144F-0D05D22EBEF6}"/>
              </a:ext>
            </a:extLst>
          </p:cNvPr>
          <p:cNvSpPr>
            <a:spLocks noGrp="1"/>
          </p:cNvSpPr>
          <p:nvPr>
            <p:ph sz="half" idx="1"/>
          </p:nvPr>
        </p:nvSpPr>
        <p:spPr>
          <a:xfrm>
            <a:off x="1119247" y="1900411"/>
            <a:ext cx="10184059" cy="2671590"/>
          </a:xfrm>
          <a:solidFill>
            <a:schemeClr val="tx2">
              <a:lumMod val="20000"/>
              <a:lumOff val="80000"/>
            </a:schemeClr>
          </a:solidFill>
          <a:ln w="28575">
            <a:noFill/>
          </a:ln>
          <a:effectLst>
            <a:outerShdw blurRad="50800" dist="38100" dir="2700000" algn="tl" rotWithShape="0">
              <a:prstClr val="black">
                <a:alpha val="40000"/>
              </a:prstClr>
            </a:outerShdw>
          </a:effectLst>
        </p:spPr>
        <p:txBody>
          <a:bodyPr lIns="365760" tIns="365760" bIns="91440">
            <a:noAutofit/>
          </a:bodyPr>
          <a:lstStyle/>
          <a:p>
            <a:pPr marL="0" indent="0">
              <a:spcBef>
                <a:spcPts val="600"/>
              </a:spcBef>
              <a:buNone/>
            </a:pPr>
            <a:r>
              <a:rPr kumimoji="0" lang="en-US" sz="1800" i="0" u="none" strike="noStrike" kern="1200" cap="none" spc="0" normalizeH="0" baseline="0" noProof="0" dirty="0">
                <a:ln>
                  <a:noFill/>
                </a:ln>
                <a:solidFill>
                  <a:srgbClr val="112E50"/>
                </a:solidFill>
                <a:effectLst/>
                <a:uLnTx/>
                <a:uFillTx/>
                <a:latin typeface="Helvetica Neue" charset="0"/>
              </a:rPr>
              <a:t>S/4HANA brings two new embedded analytics capabilities:</a:t>
            </a:r>
            <a:endParaRPr lang="en-US" sz="1800" dirty="0"/>
          </a:p>
          <a:p>
            <a:pPr>
              <a:spcBef>
                <a:spcPts val="600"/>
              </a:spcBef>
            </a:pPr>
            <a:r>
              <a:rPr lang="en-US" sz="1800" b="1" dirty="0"/>
              <a:t>Analytics via the query browser </a:t>
            </a:r>
            <a:r>
              <a:rPr lang="en-US" sz="1800" b="0" cap="none" dirty="0">
                <a:latin typeface="Helvetica Neue" panose="02000503000000020004"/>
                <a:cs typeface="Arial" panose="020B0604020202020204" pitchFamily="34" charset="0"/>
              </a:rPr>
              <a:t>–</a:t>
            </a:r>
            <a:r>
              <a:rPr lang="en-US" sz="1800" dirty="0"/>
              <a:t> Several analytics processes can be run using the query browser. Examples include accounts receivable, accounts payable, spending detail, and status of funds.</a:t>
            </a:r>
            <a:endParaRPr lang="en-US" sz="1800" b="1" dirty="0"/>
          </a:p>
          <a:p>
            <a:pPr>
              <a:spcBef>
                <a:spcPts val="600"/>
              </a:spcBef>
            </a:pPr>
            <a:r>
              <a:rPr lang="en-US" sz="1800" b="1" dirty="0"/>
              <a:t>Stripped down SAP Analytics Cloud (SAC) environment </a:t>
            </a:r>
            <a:r>
              <a:rPr lang="en-US" sz="1800" b="0" cap="none" dirty="0">
                <a:latin typeface="Helvetica Neue" panose="02000503000000020004"/>
                <a:cs typeface="Arial" panose="020B0604020202020204" pitchFamily="34" charset="0"/>
              </a:rPr>
              <a:t>–</a:t>
            </a:r>
            <a:r>
              <a:rPr lang="en-US" sz="1800" dirty="0"/>
              <a:t> Users can build their own KPIs, list pages, overview pages, predictive analytics, and more, all within FMMI.</a:t>
            </a:r>
          </a:p>
          <a:p>
            <a:pPr marL="0" indent="0">
              <a:spcBef>
                <a:spcPts val="0"/>
              </a:spcBef>
              <a:buNone/>
            </a:pPr>
            <a:endParaRPr lang="en-US" sz="1800" dirty="0"/>
          </a:p>
          <a:p>
            <a:pPr marL="0" indent="0">
              <a:spcBef>
                <a:spcPts val="0"/>
              </a:spcBef>
              <a:buNone/>
            </a:pPr>
            <a:r>
              <a:rPr lang="en-US" sz="1800" dirty="0"/>
              <a:t>More information on these features to come from the BI Team.</a:t>
            </a:r>
          </a:p>
        </p:txBody>
      </p:sp>
      <p:sp>
        <p:nvSpPr>
          <p:cNvPr id="4" name="Ribbon: Curved and Tilted Up 3">
            <a:extLst>
              <a:ext uri="{FF2B5EF4-FFF2-40B4-BE49-F238E27FC236}">
                <a16:creationId xmlns:a16="http://schemas.microsoft.com/office/drawing/2014/main" id="{4B9E42AB-65C5-57E2-175E-515FB0D2DE08}"/>
              </a:ext>
            </a:extLst>
          </p:cNvPr>
          <p:cNvSpPr/>
          <p:nvPr/>
        </p:nvSpPr>
        <p:spPr>
          <a:xfrm rot="20644222">
            <a:off x="448566" y="1602711"/>
            <a:ext cx="2159125" cy="727602"/>
          </a:xfrm>
          <a:prstGeom prst="ellipseRibbon2">
            <a:avLst>
              <a:gd name="adj1" fmla="val 39975"/>
              <a:gd name="adj2" fmla="val 66548"/>
              <a:gd name="adj3" fmla="val 24339"/>
            </a:avLst>
          </a:prstGeom>
          <a:solidFill>
            <a:schemeClr val="accent5">
              <a:lumMod val="60000"/>
              <a:lumOff val="40000"/>
            </a:schemeClr>
          </a:solidFill>
          <a:ln w="28575">
            <a:solidFill>
              <a:schemeClr val="accent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Helvetica Neue" panose="02000503000000020004"/>
              </a:rPr>
              <a:t>NEW!</a:t>
            </a:r>
          </a:p>
        </p:txBody>
      </p:sp>
      <p:sp>
        <p:nvSpPr>
          <p:cNvPr id="11" name="TextBox 10">
            <a:extLst>
              <a:ext uri="{FF2B5EF4-FFF2-40B4-BE49-F238E27FC236}">
                <a16:creationId xmlns:a16="http://schemas.microsoft.com/office/drawing/2014/main" id="{9A02D9A0-E265-8A32-216F-DFDAF41AFE3D}"/>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#24</a:t>
            </a:r>
          </a:p>
        </p:txBody>
      </p:sp>
    </p:spTree>
    <p:extLst>
      <p:ext uri="{BB962C8B-B14F-4D97-AF65-F5344CB8AC3E}">
        <p14:creationId xmlns:p14="http://schemas.microsoft.com/office/powerpoint/2010/main" val="2194692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926FAA-1E26-15CD-6D08-5AF3BD74756C}"/>
              </a:ext>
            </a:extLst>
          </p:cNvPr>
          <p:cNvSpPr>
            <a:spLocks noGrp="1"/>
          </p:cNvSpPr>
          <p:nvPr>
            <p:ph type="title"/>
          </p:nvPr>
        </p:nvSpPr>
        <p:spPr/>
        <p:txBody>
          <a:bodyPr>
            <a:normAutofit fontScale="90000"/>
          </a:bodyPr>
          <a:lstStyle/>
          <a:p>
            <a:r>
              <a:rPr lang="en-US" dirty="0"/>
              <a:t>HOW WILL MISSING COST CENTER AND WBS ELEMENT IMPACT REPORTING?</a:t>
            </a:r>
          </a:p>
        </p:txBody>
      </p:sp>
      <p:sp>
        <p:nvSpPr>
          <p:cNvPr id="2" name="Content Placeholder 1">
            <a:extLst>
              <a:ext uri="{FF2B5EF4-FFF2-40B4-BE49-F238E27FC236}">
                <a16:creationId xmlns:a16="http://schemas.microsoft.com/office/drawing/2014/main" id="{6C1A2F22-CE12-239E-9EFA-E583AFE7C519}"/>
              </a:ext>
            </a:extLst>
          </p:cNvPr>
          <p:cNvSpPr>
            <a:spLocks noGrp="1"/>
          </p:cNvSpPr>
          <p:nvPr>
            <p:ph sz="half" idx="1"/>
          </p:nvPr>
        </p:nvSpPr>
        <p:spPr>
          <a:xfrm>
            <a:off x="615374" y="1373525"/>
            <a:ext cx="10846375" cy="1699915"/>
          </a:xfrm>
        </p:spPr>
        <p:txBody>
          <a:bodyPr>
            <a:noAutofit/>
          </a:bodyPr>
          <a:lstStyle/>
          <a:p>
            <a:pPr marL="0" indent="0">
              <a:lnSpc>
                <a:spcPct val="100000"/>
              </a:lnSpc>
              <a:buNone/>
            </a:pPr>
            <a:r>
              <a:rPr lang="en-US" sz="1800" dirty="0"/>
              <a:t>WBS Element and Cost Center fields will </a:t>
            </a:r>
            <a:r>
              <a:rPr lang="en-US" sz="1800" b="1" dirty="0"/>
              <a:t>not be supported </a:t>
            </a:r>
            <a:r>
              <a:rPr lang="en-US" sz="1800" dirty="0"/>
              <a:t>in S/4HANA. The only change related to WBS Element and Cost Center is that they will </a:t>
            </a:r>
            <a:r>
              <a:rPr lang="en-US" sz="1800" b="1" dirty="0"/>
              <a:t>no longer be on proprietary lines </a:t>
            </a:r>
            <a:r>
              <a:rPr lang="en-US" sz="1800" dirty="0"/>
              <a:t>that were not entered. </a:t>
            </a:r>
            <a:r>
              <a:rPr lang="en-US" sz="1800" dirty="0">
                <a:latin typeface="Helvetica Neue" panose="02000503000000020004"/>
              </a:rPr>
              <a:t>The </a:t>
            </a:r>
            <a:r>
              <a:rPr lang="en-US" sz="1800" dirty="0">
                <a:solidFill>
                  <a:schemeClr val="tx1">
                    <a:lumMod val="75000"/>
                    <a:lumOff val="25000"/>
                  </a:schemeClr>
                </a:solidFill>
                <a:latin typeface="Helvetica Neue" panose="02000503000000020004"/>
                <a:hlinkClick r:id="rId2">
                  <a:extLst>
                    <a:ext uri="{A12FA001-AC4F-418D-AE19-62706E023703}">
                      <ahyp:hlinkClr xmlns:ahyp="http://schemas.microsoft.com/office/drawing/2018/hyperlinkcolor" val="tx"/>
                    </a:ext>
                  </a:extLst>
                </a:hlinkClick>
              </a:rPr>
              <a:t>What’s Changing Guide</a:t>
            </a:r>
            <a:r>
              <a:rPr lang="en-US" sz="1800" dirty="0">
                <a:solidFill>
                  <a:schemeClr val="tx1">
                    <a:lumMod val="75000"/>
                    <a:lumOff val="25000"/>
                  </a:schemeClr>
                </a:solidFill>
                <a:latin typeface="Helvetica Neue" panose="02000503000000020004"/>
              </a:rPr>
              <a:t> </a:t>
            </a:r>
            <a:r>
              <a:rPr lang="en-US" sz="1800" dirty="0">
                <a:latin typeface="Helvetica Neue" panose="02000503000000020004"/>
              </a:rPr>
              <a:t>details which reports missing WBS Element and Cost Center will affect and how to modify them.</a:t>
            </a:r>
            <a:endParaRPr lang="en-US" sz="1800" dirty="0"/>
          </a:p>
          <a:p>
            <a:pPr marL="0" indent="0">
              <a:lnSpc>
                <a:spcPct val="100000"/>
              </a:lnSpc>
              <a:buNone/>
            </a:pPr>
            <a:r>
              <a:rPr lang="en-US" sz="1800" dirty="0"/>
              <a:t>There will be </a:t>
            </a:r>
            <a:r>
              <a:rPr lang="en-US" sz="1800" b="1" i="1" dirty="0"/>
              <a:t>no</a:t>
            </a:r>
            <a:r>
              <a:rPr lang="en-US" sz="1800" dirty="0"/>
              <a:t> </a:t>
            </a:r>
            <a:r>
              <a:rPr lang="en-US" sz="1800" b="1" i="1" dirty="0"/>
              <a:t>changes</a:t>
            </a:r>
            <a:r>
              <a:rPr lang="en-US" sz="1800" dirty="0"/>
              <a:t> to the following:</a:t>
            </a:r>
          </a:p>
        </p:txBody>
      </p:sp>
      <p:sp>
        <p:nvSpPr>
          <p:cNvPr id="6" name="Rectangle 5">
            <a:extLst>
              <a:ext uri="{FF2B5EF4-FFF2-40B4-BE49-F238E27FC236}">
                <a16:creationId xmlns:a16="http://schemas.microsoft.com/office/drawing/2014/main" id="{19FBE220-A6C1-52AA-31F4-98966D1A0C71}"/>
              </a:ext>
            </a:extLst>
          </p:cNvPr>
          <p:cNvSpPr/>
          <p:nvPr/>
        </p:nvSpPr>
        <p:spPr>
          <a:xfrm>
            <a:off x="898401" y="3081250"/>
            <a:ext cx="9540997" cy="502920"/>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tlCol="0" anchor="ctr"/>
          <a:lstStyle/>
          <a:p>
            <a:pPr algn="ctr">
              <a:lnSpc>
                <a:spcPct val="100000"/>
              </a:lnSpc>
              <a:spcBef>
                <a:spcPts val="300"/>
              </a:spcBef>
            </a:pPr>
            <a:r>
              <a:rPr lang="en-US" sz="1800" dirty="0">
                <a:solidFill>
                  <a:schemeClr val="tx1"/>
                </a:solidFill>
                <a:latin typeface="Helvetica Neue" panose="02000503000000020004"/>
              </a:rPr>
              <a:t>WBS Element will still derive Funded Program, and Cost Center will still derive Fund Center</a:t>
            </a:r>
          </a:p>
        </p:txBody>
      </p:sp>
      <p:sp>
        <p:nvSpPr>
          <p:cNvPr id="7" name="Rectangle 6">
            <a:extLst>
              <a:ext uri="{FF2B5EF4-FFF2-40B4-BE49-F238E27FC236}">
                <a16:creationId xmlns:a16="http://schemas.microsoft.com/office/drawing/2014/main" id="{C1BF7F88-F70A-5EF4-7FBA-C57D02D04964}"/>
              </a:ext>
            </a:extLst>
          </p:cNvPr>
          <p:cNvSpPr/>
          <p:nvPr/>
        </p:nvSpPr>
        <p:spPr>
          <a:xfrm>
            <a:off x="442585" y="3764783"/>
            <a:ext cx="8962671" cy="502920"/>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tlCol="0" anchor="ctr"/>
          <a:lstStyle/>
          <a:p>
            <a:pPr algn="ctr">
              <a:lnSpc>
                <a:spcPct val="100000"/>
              </a:lnSpc>
              <a:spcBef>
                <a:spcPts val="300"/>
              </a:spcBef>
            </a:pPr>
            <a:r>
              <a:rPr lang="en-US" sz="1800" dirty="0">
                <a:solidFill>
                  <a:schemeClr val="tx1"/>
                </a:solidFill>
                <a:latin typeface="Helvetica Neue" panose="02000503000000020004"/>
              </a:rPr>
              <a:t>WBS Elements and Cost Centers will still be entered where they currently are entered</a:t>
            </a:r>
          </a:p>
        </p:txBody>
      </p:sp>
      <p:sp>
        <p:nvSpPr>
          <p:cNvPr id="5" name="Rectangle 4">
            <a:extLst>
              <a:ext uri="{FF2B5EF4-FFF2-40B4-BE49-F238E27FC236}">
                <a16:creationId xmlns:a16="http://schemas.microsoft.com/office/drawing/2014/main" id="{48411D8D-CE8E-C83B-3C46-E8AA861BE5BD}"/>
              </a:ext>
            </a:extLst>
          </p:cNvPr>
          <p:cNvSpPr/>
          <p:nvPr/>
        </p:nvSpPr>
        <p:spPr>
          <a:xfrm>
            <a:off x="724231" y="4448316"/>
            <a:ext cx="7472712" cy="502920"/>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tlCol="0" anchor="ctr"/>
          <a:lstStyle/>
          <a:p>
            <a:pPr algn="ctr">
              <a:lnSpc>
                <a:spcPct val="100000"/>
              </a:lnSpc>
              <a:spcBef>
                <a:spcPts val="300"/>
              </a:spcBef>
            </a:pPr>
            <a:r>
              <a:rPr lang="en-US" sz="1800" dirty="0">
                <a:solidFill>
                  <a:schemeClr val="tx1"/>
                </a:solidFill>
                <a:latin typeface="Helvetica Neue" panose="02000503000000020004"/>
              </a:rPr>
              <a:t>WBS master data, WBS/Funded Program structure or SHC derivations</a:t>
            </a:r>
          </a:p>
        </p:txBody>
      </p:sp>
      <p:sp>
        <p:nvSpPr>
          <p:cNvPr id="8" name="Rectangle 7">
            <a:extLst>
              <a:ext uri="{FF2B5EF4-FFF2-40B4-BE49-F238E27FC236}">
                <a16:creationId xmlns:a16="http://schemas.microsoft.com/office/drawing/2014/main" id="{00A58233-41DC-5AA8-0B2C-EDF05D4CBA18}"/>
              </a:ext>
            </a:extLst>
          </p:cNvPr>
          <p:cNvSpPr/>
          <p:nvPr/>
        </p:nvSpPr>
        <p:spPr>
          <a:xfrm>
            <a:off x="2150950" y="5131850"/>
            <a:ext cx="6666479" cy="502920"/>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tlCol="0" anchor="ctr"/>
          <a:lstStyle/>
          <a:p>
            <a:pPr algn="ctr">
              <a:lnSpc>
                <a:spcPct val="100000"/>
              </a:lnSpc>
              <a:spcBef>
                <a:spcPts val="300"/>
              </a:spcBef>
            </a:pPr>
            <a:r>
              <a:rPr lang="en-US" sz="1800" dirty="0">
                <a:solidFill>
                  <a:schemeClr val="tx1"/>
                </a:solidFill>
                <a:latin typeface="Helvetica Neue" panose="02000503000000020004"/>
              </a:rPr>
              <a:t>Manual and Interface documents will function in the same way</a:t>
            </a:r>
          </a:p>
        </p:txBody>
      </p:sp>
      <p:sp>
        <p:nvSpPr>
          <p:cNvPr id="9" name="Rectangle 8">
            <a:extLst>
              <a:ext uri="{FF2B5EF4-FFF2-40B4-BE49-F238E27FC236}">
                <a16:creationId xmlns:a16="http://schemas.microsoft.com/office/drawing/2014/main" id="{74FB04DC-40E1-B114-D611-4DF58B08A25B}"/>
              </a:ext>
            </a:extLst>
          </p:cNvPr>
          <p:cNvSpPr/>
          <p:nvPr/>
        </p:nvSpPr>
        <p:spPr>
          <a:xfrm>
            <a:off x="992983" y="5815384"/>
            <a:ext cx="10468765" cy="686577"/>
          </a:xfrm>
          <a:prstGeom prst="rect">
            <a:avLst/>
          </a:prstGeom>
          <a:solidFill>
            <a:schemeClr val="tx1">
              <a:lumMod val="10000"/>
              <a:lumOff val="9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91440" rtlCol="0" anchor="ctr"/>
          <a:lstStyle/>
          <a:p>
            <a:pPr algn="ctr">
              <a:lnSpc>
                <a:spcPct val="100000"/>
              </a:lnSpc>
              <a:spcBef>
                <a:spcPts val="300"/>
              </a:spcBef>
            </a:pPr>
            <a:r>
              <a:rPr lang="en-US" dirty="0">
                <a:solidFill>
                  <a:schemeClr val="tx1"/>
                </a:solidFill>
                <a:latin typeface="Helvetica Neue" panose="02000503000000020004"/>
              </a:rPr>
              <a:t>WBS Element has a 1:1 relationship with Funded Program except for a blank WBS which equals FPDEFAULT Funded Program</a:t>
            </a:r>
          </a:p>
        </p:txBody>
      </p:sp>
      <p:sp>
        <p:nvSpPr>
          <p:cNvPr id="22" name="TextBox 21">
            <a:extLst>
              <a:ext uri="{FF2B5EF4-FFF2-40B4-BE49-F238E27FC236}">
                <a16:creationId xmlns:a16="http://schemas.microsoft.com/office/drawing/2014/main" id="{5CA1C5A1-6686-F4F1-F780-B247F63DC779}"/>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#25</a:t>
            </a:r>
          </a:p>
        </p:txBody>
      </p:sp>
    </p:spTree>
    <p:extLst>
      <p:ext uri="{BB962C8B-B14F-4D97-AF65-F5344CB8AC3E}">
        <p14:creationId xmlns:p14="http://schemas.microsoft.com/office/powerpoint/2010/main" val="2831203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926FAA-1E26-15CD-6D08-5AF3BD74756C}"/>
              </a:ext>
            </a:extLst>
          </p:cNvPr>
          <p:cNvSpPr>
            <a:spLocks noGrp="1"/>
          </p:cNvSpPr>
          <p:nvPr>
            <p:ph type="title"/>
          </p:nvPr>
        </p:nvSpPr>
        <p:spPr/>
        <p:txBody>
          <a:bodyPr>
            <a:normAutofit fontScale="90000"/>
          </a:bodyPr>
          <a:lstStyle/>
          <a:p>
            <a:r>
              <a:rPr lang="en-US" dirty="0"/>
              <a:t>HOW WILL MISSING SPECIAL PURPOSE LEDGER IMPACT REPORTING?</a:t>
            </a:r>
          </a:p>
        </p:txBody>
      </p:sp>
      <p:sp>
        <p:nvSpPr>
          <p:cNvPr id="2" name="Content Placeholder 1">
            <a:extLst>
              <a:ext uri="{FF2B5EF4-FFF2-40B4-BE49-F238E27FC236}">
                <a16:creationId xmlns:a16="http://schemas.microsoft.com/office/drawing/2014/main" id="{6C1A2F22-CE12-239E-9EFA-E583AFE7C519}"/>
              </a:ext>
            </a:extLst>
          </p:cNvPr>
          <p:cNvSpPr>
            <a:spLocks noGrp="1"/>
          </p:cNvSpPr>
          <p:nvPr>
            <p:ph sz="half" idx="1"/>
          </p:nvPr>
        </p:nvSpPr>
        <p:spPr>
          <a:xfrm>
            <a:off x="615374" y="1373525"/>
            <a:ext cx="10846375" cy="993464"/>
          </a:xfrm>
        </p:spPr>
        <p:txBody>
          <a:bodyPr>
            <a:noAutofit/>
          </a:bodyPr>
          <a:lstStyle/>
          <a:p>
            <a:pPr marL="0" indent="0">
              <a:lnSpc>
                <a:spcPct val="100000"/>
              </a:lnSpc>
              <a:buNone/>
            </a:pPr>
            <a:r>
              <a:rPr lang="en-US" sz="1800" dirty="0"/>
              <a:t>The Special Purpose Ledger (SPL) and SPL Document Numbers will </a:t>
            </a:r>
            <a:r>
              <a:rPr lang="en-US" sz="1800" b="1" dirty="0"/>
              <a:t>not be supported </a:t>
            </a:r>
            <a:r>
              <a:rPr lang="en-US" sz="1800" dirty="0"/>
              <a:t>in S/4HANA. Instead, SPL </a:t>
            </a:r>
            <a:r>
              <a:rPr kumimoji="0" lang="en-US" sz="1800" b="0" i="0" u="none" strike="noStrike" kern="1200" cap="none" spc="0" normalizeH="0" baseline="0" dirty="0">
                <a:ln>
                  <a:noFill/>
                </a:ln>
                <a:solidFill>
                  <a:srgbClr val="112E50"/>
                </a:solidFill>
                <a:effectLst/>
                <a:uLnTx/>
                <a:uFillTx/>
                <a:latin typeface="Helvetica Neue" panose="02000503000000020004"/>
                <a:ea typeface="+mn-ea"/>
                <a:cs typeface="+mn-cs"/>
              </a:rPr>
              <a:t>Document Number will have the same value as Accounting Document Number (BELNR). </a:t>
            </a:r>
            <a:r>
              <a:rPr lang="en-US" sz="1800" dirty="0">
                <a:latin typeface="Helvetica Neue" panose="02000503000000020004"/>
              </a:rPr>
              <a:t>The </a:t>
            </a:r>
            <a:r>
              <a:rPr lang="en-US" sz="1800" dirty="0">
                <a:solidFill>
                  <a:schemeClr val="tx1">
                    <a:lumMod val="75000"/>
                    <a:lumOff val="25000"/>
                  </a:schemeClr>
                </a:solidFill>
                <a:latin typeface="Helvetica Neue" panose="02000503000000020004"/>
                <a:hlinkClick r:id="rId2">
                  <a:extLst>
                    <a:ext uri="{A12FA001-AC4F-418D-AE19-62706E023703}">
                      <ahyp:hlinkClr xmlns:ahyp="http://schemas.microsoft.com/office/drawing/2018/hyperlinkcolor" val="tx"/>
                    </a:ext>
                  </a:extLst>
                </a:hlinkClick>
              </a:rPr>
              <a:t>What’s Changing Guide </a:t>
            </a:r>
            <a:r>
              <a:rPr lang="en-US" sz="1800" dirty="0">
                <a:latin typeface="Helvetica Neue" panose="02000503000000020004"/>
              </a:rPr>
              <a:t>details which reports will be affected by this change.</a:t>
            </a:r>
            <a:endParaRPr lang="en-US" sz="1800" dirty="0"/>
          </a:p>
        </p:txBody>
      </p:sp>
      <p:sp>
        <p:nvSpPr>
          <p:cNvPr id="18" name="Arrow: Pentagon 17">
            <a:extLst>
              <a:ext uri="{FF2B5EF4-FFF2-40B4-BE49-F238E27FC236}">
                <a16:creationId xmlns:a16="http://schemas.microsoft.com/office/drawing/2014/main" id="{7D35EC56-25E8-F067-50D9-E3647717DC16}"/>
              </a:ext>
            </a:extLst>
          </p:cNvPr>
          <p:cNvSpPr/>
          <p:nvPr/>
        </p:nvSpPr>
        <p:spPr>
          <a:xfrm flipH="1">
            <a:off x="1238064" y="3331093"/>
            <a:ext cx="4572000" cy="641533"/>
          </a:xfrm>
          <a:prstGeom prst="homePlat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F2F52"/>
                </a:solidFill>
                <a:effectLst/>
                <a:uLnTx/>
                <a:uFillTx/>
                <a:latin typeface="Helvetica Neue" panose="02000503000000020004"/>
              </a:rPr>
              <a:t>Current State</a:t>
            </a:r>
          </a:p>
        </p:txBody>
      </p:sp>
      <p:sp>
        <p:nvSpPr>
          <p:cNvPr id="10" name="TextBox 9">
            <a:extLst>
              <a:ext uri="{FF2B5EF4-FFF2-40B4-BE49-F238E27FC236}">
                <a16:creationId xmlns:a16="http://schemas.microsoft.com/office/drawing/2014/main" id="{214D6BA8-E05E-405B-D46A-D22AC056712C}"/>
              </a:ext>
            </a:extLst>
          </p:cNvPr>
          <p:cNvSpPr txBox="1"/>
          <p:nvPr/>
        </p:nvSpPr>
        <p:spPr>
          <a:xfrm>
            <a:off x="1600200" y="4105026"/>
            <a:ext cx="4145359" cy="1200329"/>
          </a:xfrm>
          <a:prstGeom prst="rect">
            <a:avLst/>
          </a:prstGeom>
          <a:noFill/>
        </p:spPr>
        <p:txBody>
          <a:bodyPr wrap="square">
            <a:spAutoFit/>
          </a:bodyPr>
          <a:lstStyle/>
          <a:p>
            <a:pPr algn="r" rtl="0"/>
            <a:r>
              <a:rPr lang="en-US" dirty="0">
                <a:latin typeface="Helvetica Neue" panose="02000503000000020004"/>
              </a:rPr>
              <a:t>In ECC, when an invoice is created, follow-on documents including two SPL Documents (Proprietary &amp; Budgetary) are created.</a:t>
            </a:r>
          </a:p>
        </p:txBody>
      </p:sp>
      <p:sp>
        <p:nvSpPr>
          <p:cNvPr id="19" name="Arrow: Pentagon 18">
            <a:extLst>
              <a:ext uri="{FF2B5EF4-FFF2-40B4-BE49-F238E27FC236}">
                <a16:creationId xmlns:a16="http://schemas.microsoft.com/office/drawing/2014/main" id="{202BF466-E9B4-5621-962A-074027D6A73D}"/>
              </a:ext>
            </a:extLst>
          </p:cNvPr>
          <p:cNvSpPr/>
          <p:nvPr/>
        </p:nvSpPr>
        <p:spPr>
          <a:xfrm>
            <a:off x="5824693" y="2690857"/>
            <a:ext cx="4572000" cy="641533"/>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latin typeface="Helvetica Neue" panose="02000503000000020004"/>
              </a:rPr>
              <a:t>Future State</a:t>
            </a:r>
          </a:p>
        </p:txBody>
      </p:sp>
      <p:sp>
        <p:nvSpPr>
          <p:cNvPr id="17" name="TextBox 16">
            <a:extLst>
              <a:ext uri="{FF2B5EF4-FFF2-40B4-BE49-F238E27FC236}">
                <a16:creationId xmlns:a16="http://schemas.microsoft.com/office/drawing/2014/main" id="{33FEACE7-4FA3-B65A-E855-EC3A0F7BEE16}"/>
              </a:ext>
            </a:extLst>
          </p:cNvPr>
          <p:cNvSpPr txBox="1"/>
          <p:nvPr/>
        </p:nvSpPr>
        <p:spPr>
          <a:xfrm>
            <a:off x="5940588" y="3445030"/>
            <a:ext cx="4033956" cy="1200329"/>
          </a:xfrm>
          <a:prstGeom prst="rect">
            <a:avLst/>
          </a:prstGeom>
          <a:noFill/>
        </p:spPr>
        <p:txBody>
          <a:bodyPr wrap="square">
            <a:spAutoFit/>
          </a:bodyPr>
          <a:lstStyle/>
          <a:p>
            <a:pPr rtl="0"/>
            <a:r>
              <a:rPr lang="en-US" dirty="0">
                <a:latin typeface="Helvetica Neue" panose="02000503000000020004"/>
              </a:rPr>
              <a:t>In S/4HANA, when an invoice is created, </a:t>
            </a:r>
            <a:r>
              <a:rPr lang="en-US" b="1" dirty="0">
                <a:latin typeface="Helvetica Neue" panose="02000503000000020004"/>
              </a:rPr>
              <a:t>SPL Documents (Proprietary &amp; Budgetary) will no longer be created</a:t>
            </a:r>
            <a:r>
              <a:rPr lang="en-US" dirty="0">
                <a:latin typeface="Helvetica Neue" panose="02000503000000020004"/>
              </a:rPr>
              <a:t>.</a:t>
            </a:r>
          </a:p>
        </p:txBody>
      </p:sp>
      <p:sp>
        <p:nvSpPr>
          <p:cNvPr id="21" name="TextBox 20">
            <a:extLst>
              <a:ext uri="{FF2B5EF4-FFF2-40B4-BE49-F238E27FC236}">
                <a16:creationId xmlns:a16="http://schemas.microsoft.com/office/drawing/2014/main" id="{1DACDA0E-66DC-1603-81D8-8C0E6E29B33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#26</a:t>
            </a:r>
          </a:p>
        </p:txBody>
      </p:sp>
      <p:cxnSp>
        <p:nvCxnSpPr>
          <p:cNvPr id="20" name="Straight Connector 19">
            <a:extLst>
              <a:ext uri="{FF2B5EF4-FFF2-40B4-BE49-F238E27FC236}">
                <a16:creationId xmlns:a16="http://schemas.microsoft.com/office/drawing/2014/main" id="{ADBF9C84-178F-7387-A113-7D692EEAD37D}"/>
              </a:ext>
              <a:ext uri="{C183D7F6-B498-43B3-948B-1728B52AA6E4}">
                <adec:decorative xmlns:adec="http://schemas.microsoft.com/office/drawing/2017/decorative" val="1"/>
              </a:ext>
            </a:extLst>
          </p:cNvPr>
          <p:cNvCxnSpPr>
            <a:cxnSpLocks/>
          </p:cNvCxnSpPr>
          <p:nvPr/>
        </p:nvCxnSpPr>
        <p:spPr>
          <a:xfrm>
            <a:off x="5835535" y="2554474"/>
            <a:ext cx="0" cy="429768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73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7BB62F-59AB-03B6-5F40-740917BDB420}"/>
              </a:ext>
            </a:extLst>
          </p:cNvPr>
          <p:cNvSpPr>
            <a:spLocks noGrp="1"/>
          </p:cNvSpPr>
          <p:nvPr>
            <p:ph type="title"/>
          </p:nvPr>
        </p:nvSpPr>
        <p:spPr/>
        <p:txBody>
          <a:bodyPr>
            <a:noAutofit/>
          </a:bodyPr>
          <a:lstStyle/>
          <a:p>
            <a:pPr>
              <a:defRPr/>
            </a:pPr>
            <a:r>
              <a:rPr lang="en-US" sz="3200" dirty="0">
                <a:cs typeface="Arial" panose="020B0604020202020204" pitchFamily="34" charset="0"/>
              </a:rPr>
              <a:t>WILL LAYOUTS, VARIANTS, AND FAVORITES MIGRATE TO FIORI APPS?</a:t>
            </a:r>
          </a:p>
        </p:txBody>
      </p:sp>
      <p:sp>
        <p:nvSpPr>
          <p:cNvPr id="2" name="Content Placeholder 1">
            <a:extLst>
              <a:ext uri="{FF2B5EF4-FFF2-40B4-BE49-F238E27FC236}">
                <a16:creationId xmlns:a16="http://schemas.microsoft.com/office/drawing/2014/main" id="{A841BBAD-E888-1EE0-2DC1-869C26B6F8FB}"/>
              </a:ext>
            </a:extLst>
          </p:cNvPr>
          <p:cNvSpPr>
            <a:spLocks noGrp="1"/>
          </p:cNvSpPr>
          <p:nvPr>
            <p:ph sz="half" idx="1"/>
          </p:nvPr>
        </p:nvSpPr>
        <p:spPr>
          <a:xfrm>
            <a:off x="615374" y="1373524"/>
            <a:ext cx="10846375" cy="3215186"/>
          </a:xfrm>
        </p:spPr>
        <p:txBody>
          <a:bodyPr>
            <a:noAutofit/>
          </a:bodyPr>
          <a:lstStyle/>
          <a:p>
            <a:pPr marL="0" indent="0">
              <a:lnSpc>
                <a:spcPct val="100000"/>
              </a:lnSpc>
              <a:buNone/>
            </a:pPr>
            <a:r>
              <a:rPr lang="en-US" sz="1800" dirty="0"/>
              <a:t>ECC layouts, program variants, and custom reports and queries will be automatically migrated to Fiori apps. Reporting favorites saved within the BI Launch Pad will also be migrated.</a:t>
            </a:r>
          </a:p>
          <a:p>
            <a:pPr>
              <a:lnSpc>
                <a:spcPct val="100000"/>
              </a:lnSpc>
              <a:spcBef>
                <a:spcPts val="600"/>
              </a:spcBef>
            </a:pPr>
            <a:r>
              <a:rPr lang="en-US" sz="1800" b="1" dirty="0"/>
              <a:t>Variants</a:t>
            </a:r>
            <a:r>
              <a:rPr lang="en-US" sz="1800" dirty="0"/>
              <a:t> created for existing programs will not need to be re-created. The only variants that may need to be created are those involving transactions that will function differently in the new environment. 90% of transactions will NOT function differently and will be accessed through Fiori retaining existing variants. </a:t>
            </a:r>
            <a:r>
              <a:rPr lang="en-US" sz="1800" dirty="0">
                <a:latin typeface="Helvetica Neue" panose="02000503000000020004"/>
              </a:rPr>
              <a:t>The </a:t>
            </a:r>
            <a:r>
              <a:rPr lang="en-US" sz="1800" dirty="0">
                <a:solidFill>
                  <a:schemeClr val="tx1">
                    <a:lumMod val="75000"/>
                    <a:lumOff val="25000"/>
                  </a:schemeClr>
                </a:solidFill>
                <a:latin typeface="Helvetica Neue" panose="02000503000000020004"/>
                <a:hlinkClick r:id="rId2">
                  <a:extLst>
                    <a:ext uri="{A12FA001-AC4F-418D-AE19-62706E023703}">
                      <ahyp:hlinkClr xmlns:ahyp="http://schemas.microsoft.com/office/drawing/2018/hyperlinkcolor" val="tx"/>
                    </a:ext>
                  </a:extLst>
                </a:hlinkClick>
              </a:rPr>
              <a:t>What’s Changing Guide</a:t>
            </a:r>
            <a:r>
              <a:rPr lang="en-US" sz="1800" dirty="0">
                <a:solidFill>
                  <a:schemeClr val="tx1">
                    <a:lumMod val="75000"/>
                    <a:lumOff val="25000"/>
                  </a:schemeClr>
                </a:solidFill>
                <a:latin typeface="Helvetica Neue" panose="02000503000000020004"/>
              </a:rPr>
              <a:t> </a:t>
            </a:r>
            <a:r>
              <a:rPr lang="en-US" sz="1800" dirty="0">
                <a:latin typeface="Helvetica Neue" panose="02000503000000020004"/>
              </a:rPr>
              <a:t>details which transactions are changing.</a:t>
            </a:r>
            <a:endParaRPr lang="en-US" sz="1800" dirty="0"/>
          </a:p>
          <a:p>
            <a:pPr>
              <a:lnSpc>
                <a:spcPct val="100000"/>
              </a:lnSpc>
              <a:spcBef>
                <a:spcPts val="600"/>
              </a:spcBef>
            </a:pPr>
            <a:r>
              <a:rPr lang="en-US" sz="1800" dirty="0"/>
              <a:t>Users will not have to recreate </a:t>
            </a:r>
            <a:r>
              <a:rPr lang="en-US" sz="1800" b="1" dirty="0"/>
              <a:t>custom reports </a:t>
            </a:r>
            <a:r>
              <a:rPr lang="en-US" sz="1800" dirty="0"/>
              <a:t>or </a:t>
            </a:r>
            <a:r>
              <a:rPr lang="en-US" sz="1800" b="1" dirty="0"/>
              <a:t>queries</a:t>
            </a:r>
            <a:r>
              <a:rPr lang="en-US" sz="1800" dirty="0"/>
              <a:t>.</a:t>
            </a:r>
          </a:p>
          <a:p>
            <a:pPr>
              <a:lnSpc>
                <a:spcPct val="100000"/>
              </a:lnSpc>
              <a:spcBef>
                <a:spcPts val="600"/>
              </a:spcBef>
            </a:pPr>
            <a:r>
              <a:rPr lang="en-US" sz="1800" dirty="0"/>
              <a:t>Reporting </a:t>
            </a:r>
            <a:r>
              <a:rPr lang="en-US" sz="1800" b="1" dirty="0"/>
              <a:t>favorites</a:t>
            </a:r>
            <a:r>
              <a:rPr lang="en-US" sz="1800" dirty="0"/>
              <a:t> saved within the BI Launch Pad will be migrated. All other favorites will NOT be copied over. Portal and Fiori utilize different technologies, so there are no standard tools to bring functionality over from Portal to Fiori.</a:t>
            </a:r>
          </a:p>
        </p:txBody>
      </p:sp>
      <p:sp>
        <p:nvSpPr>
          <p:cNvPr id="15" name="TextBox 14">
            <a:extLst>
              <a:ext uri="{FF2B5EF4-FFF2-40B4-BE49-F238E27FC236}">
                <a16:creationId xmlns:a16="http://schemas.microsoft.com/office/drawing/2014/main" id="{8E4E16AF-585F-0C43-C1EE-8FE0D0F0F0F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#27</a:t>
            </a:r>
          </a:p>
        </p:txBody>
      </p:sp>
      <p:grpSp>
        <p:nvGrpSpPr>
          <p:cNvPr id="4" name="Group 3">
            <a:extLst>
              <a:ext uri="{FF2B5EF4-FFF2-40B4-BE49-F238E27FC236}">
                <a16:creationId xmlns:a16="http://schemas.microsoft.com/office/drawing/2014/main" id="{CF1AF6AF-F5E0-5ED8-BEF2-6477C3746487}"/>
              </a:ext>
              <a:ext uri="{C183D7F6-B498-43B3-948B-1728B52AA6E4}">
                <adec:decorative xmlns:adec="http://schemas.microsoft.com/office/drawing/2017/decorative" val="1"/>
              </a:ext>
            </a:extLst>
          </p:cNvPr>
          <p:cNvGrpSpPr/>
          <p:nvPr/>
        </p:nvGrpSpPr>
        <p:grpSpPr>
          <a:xfrm>
            <a:off x="1957883" y="4376057"/>
            <a:ext cx="8263801" cy="2377021"/>
            <a:chOff x="1957883" y="2547257"/>
            <a:chExt cx="8263801" cy="2377021"/>
          </a:xfrm>
        </p:grpSpPr>
        <p:pic>
          <p:nvPicPr>
            <p:cNvPr id="10" name="Graphic 9">
              <a:extLst>
                <a:ext uri="{FF2B5EF4-FFF2-40B4-BE49-F238E27FC236}">
                  <a16:creationId xmlns:a16="http://schemas.microsoft.com/office/drawing/2014/main" id="{95527A93-32AA-57C5-F5C3-A914E3EEE8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57883" y="2646757"/>
              <a:ext cx="2076161" cy="2076161"/>
            </a:xfrm>
            <a:prstGeom prst="rect">
              <a:avLst/>
            </a:prstGeom>
          </p:spPr>
        </p:pic>
        <p:pic>
          <p:nvPicPr>
            <p:cNvPr id="19" name="Graphic 18">
              <a:extLst>
                <a:ext uri="{FF2B5EF4-FFF2-40B4-BE49-F238E27FC236}">
                  <a16:creationId xmlns:a16="http://schemas.microsoft.com/office/drawing/2014/main" id="{1AF4DD8B-3056-A102-D418-E3A5B4776D1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5999" y="2547258"/>
              <a:ext cx="2377020" cy="2377020"/>
            </a:xfrm>
            <a:prstGeom prst="rect">
              <a:avLst/>
            </a:prstGeom>
          </p:spPr>
        </p:pic>
        <p:pic>
          <p:nvPicPr>
            <p:cNvPr id="20" name="Graphic 19">
              <a:extLst>
                <a:ext uri="{FF2B5EF4-FFF2-40B4-BE49-F238E27FC236}">
                  <a16:creationId xmlns:a16="http://schemas.microsoft.com/office/drawing/2014/main" id="{5F905977-6A85-B451-71EF-5CB737A0250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94505" y="2547257"/>
              <a:ext cx="2377020" cy="2377020"/>
            </a:xfrm>
            <a:prstGeom prst="rect">
              <a:avLst/>
            </a:prstGeom>
          </p:spPr>
        </p:pic>
        <p:pic>
          <p:nvPicPr>
            <p:cNvPr id="21" name="Graphic 20">
              <a:extLst>
                <a:ext uri="{FF2B5EF4-FFF2-40B4-BE49-F238E27FC236}">
                  <a16:creationId xmlns:a16="http://schemas.microsoft.com/office/drawing/2014/main" id="{D5AD87F1-5BE9-F52F-F304-0CB83ABC64A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3010" y="2547257"/>
              <a:ext cx="2377020" cy="2377020"/>
            </a:xfrm>
            <a:prstGeom prst="rect">
              <a:avLst/>
            </a:prstGeom>
          </p:spPr>
        </p:pic>
        <p:pic>
          <p:nvPicPr>
            <p:cNvPr id="5" name="Graphic 4">
              <a:extLst>
                <a:ext uri="{FF2B5EF4-FFF2-40B4-BE49-F238E27FC236}">
                  <a16:creationId xmlns:a16="http://schemas.microsoft.com/office/drawing/2014/main" id="{85951CE0-AD23-1A5F-DD77-E083F667261D}"/>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790101" y="3109728"/>
              <a:ext cx="1431583" cy="1431583"/>
            </a:xfrm>
            <a:prstGeom prst="rect">
              <a:avLst/>
            </a:prstGeom>
          </p:spPr>
        </p:pic>
      </p:grpSp>
    </p:spTree>
    <p:extLst>
      <p:ext uri="{BB962C8B-B14F-4D97-AF65-F5344CB8AC3E}">
        <p14:creationId xmlns:p14="http://schemas.microsoft.com/office/powerpoint/2010/main" val="174943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a:xfrm>
            <a:off x="1524000" y="319235"/>
            <a:ext cx="9144000" cy="693533"/>
          </a:xfrm>
        </p:spPr>
        <p:txBody>
          <a:bodyPr>
            <a:normAutofit/>
          </a:bodyPr>
          <a:lstStyle/>
          <a:p>
            <a:r>
              <a:rPr lang="en-US" dirty="0">
                <a:cs typeface="Arial" panose="020B0604020202020204" pitchFamily="34" charset="0"/>
              </a:rPr>
              <a:t>WHAT IS FIET?</a:t>
            </a:r>
            <a:endParaRPr lang="en-US" dirty="0"/>
          </a:p>
        </p:txBody>
      </p:sp>
      <p:sp>
        <p:nvSpPr>
          <p:cNvPr id="7" name="TextBox 6">
            <a:extLst>
              <a:ext uri="{FF2B5EF4-FFF2-40B4-BE49-F238E27FC236}">
                <a16:creationId xmlns:a16="http://schemas.microsoft.com/office/drawing/2014/main" id="{2F6B2074-923A-7A1F-0F89-AE97AC7C1E91}"/>
              </a:ext>
            </a:extLst>
          </p:cNvPr>
          <p:cNvSpPr txBox="1"/>
          <p:nvPr/>
        </p:nvSpPr>
        <p:spPr>
          <a:xfrm>
            <a:off x="379793" y="1254940"/>
            <a:ext cx="11411394" cy="923330"/>
          </a:xfrm>
          <a:prstGeom prst="rect">
            <a:avLst/>
          </a:prstGeom>
          <a:noFill/>
        </p:spPr>
        <p:txBody>
          <a:bodyPr wrap="square">
            <a:spAutoFit/>
          </a:bodyPr>
          <a:lstStyle/>
          <a:p>
            <a:pPr lvl="0">
              <a:defRPr/>
            </a:pPr>
            <a:r>
              <a:rPr lang="en-US" sz="1800" b="0" cap="none" dirty="0">
                <a:latin typeface="Helvetica Neue" panose="02000503000000020004"/>
                <a:cs typeface="Arial" panose="020B0604020202020204" pitchFamily="34" charset="0"/>
              </a:rPr>
              <a:t>FIET (FMMI Intelligent Enterprise Transformation) is the project in which we are migrating the existing FMMI system from SAP ECC to SAP S/4HANA. This project represents a key milestone in our organization's journey towards digital transformation and enhanced efficiency. </a:t>
            </a:r>
            <a:endParaRPr kumimoji="0" lang="en-US" sz="1800" b="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sp>
        <p:nvSpPr>
          <p:cNvPr id="3" name="Oval 2">
            <a:extLst>
              <a:ext uri="{FF2B5EF4-FFF2-40B4-BE49-F238E27FC236}">
                <a16:creationId xmlns:a16="http://schemas.microsoft.com/office/drawing/2014/main" id="{8AA66100-B3E3-6335-DDB2-67FF47BB66B3}"/>
              </a:ext>
            </a:extLst>
          </p:cNvPr>
          <p:cNvSpPr>
            <a:spLocks noChangeAspect="1"/>
          </p:cNvSpPr>
          <p:nvPr/>
        </p:nvSpPr>
        <p:spPr>
          <a:xfrm>
            <a:off x="1607287" y="2671429"/>
            <a:ext cx="2743200" cy="2743200"/>
          </a:xfrm>
          <a:prstGeom prst="ellipse">
            <a:avLst/>
          </a:prstGeom>
          <a:solidFill>
            <a:schemeClr val="tx1">
              <a:lumMod val="90000"/>
              <a:lumOff val="1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Helvetica Neue" panose="02000503000000020004"/>
              </a:rPr>
              <a:t>FMMI</a:t>
            </a:r>
          </a:p>
          <a:p>
            <a:pPr algn="ctr"/>
            <a:r>
              <a:rPr lang="en-US" sz="1600" dirty="0">
                <a:latin typeface="Helvetica Neue" panose="02000503000000020004"/>
              </a:rPr>
              <a:t>SAP ECC version</a:t>
            </a:r>
            <a:endParaRPr lang="en-US" sz="1400" dirty="0">
              <a:latin typeface="Helvetica Neue" panose="02000503000000020004"/>
            </a:endParaRPr>
          </a:p>
        </p:txBody>
      </p:sp>
      <p:sp>
        <p:nvSpPr>
          <p:cNvPr id="6" name="TextBox 5">
            <a:extLst>
              <a:ext uri="{FF2B5EF4-FFF2-40B4-BE49-F238E27FC236}">
                <a16:creationId xmlns:a16="http://schemas.microsoft.com/office/drawing/2014/main" id="{DAF7B331-6D3A-F18D-71F5-A8DDB95CD90A}"/>
              </a:ext>
            </a:extLst>
          </p:cNvPr>
          <p:cNvSpPr txBox="1"/>
          <p:nvPr/>
        </p:nvSpPr>
        <p:spPr>
          <a:xfrm>
            <a:off x="1476152" y="5613398"/>
            <a:ext cx="3005470" cy="338554"/>
          </a:xfrm>
          <a:prstGeom prst="rect">
            <a:avLst/>
          </a:prstGeom>
          <a:noFill/>
        </p:spPr>
        <p:txBody>
          <a:bodyPr wrap="square" rtlCol="0">
            <a:spAutoFit/>
          </a:bodyPr>
          <a:lstStyle/>
          <a:p>
            <a:pPr algn="ctr"/>
            <a:r>
              <a:rPr lang="en-US" sz="1600" i="1" dirty="0">
                <a:latin typeface="Helvetica Neue" panose="02000503000000020004"/>
              </a:rPr>
              <a:t>Current financial system</a:t>
            </a:r>
          </a:p>
        </p:txBody>
      </p:sp>
      <p:sp>
        <p:nvSpPr>
          <p:cNvPr id="5" name="Arrow: Striped Right 4">
            <a:extLst>
              <a:ext uri="{FF2B5EF4-FFF2-40B4-BE49-F238E27FC236}">
                <a16:creationId xmlns:a16="http://schemas.microsoft.com/office/drawing/2014/main" id="{941E7458-4F19-1AEE-C71E-646C3B6D4ED9}"/>
              </a:ext>
            </a:extLst>
          </p:cNvPr>
          <p:cNvSpPr/>
          <p:nvPr/>
        </p:nvSpPr>
        <p:spPr>
          <a:xfrm>
            <a:off x="4642945" y="3402140"/>
            <a:ext cx="2885089" cy="1281778"/>
          </a:xfrm>
          <a:prstGeom prst="stripedRightArrow">
            <a:avLst/>
          </a:prstGeom>
          <a:solidFill>
            <a:schemeClr val="bg1">
              <a:lumMod val="95000"/>
            </a:schemeClr>
          </a:solidFill>
          <a:ln w="9525">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FIET Project</a:t>
            </a:r>
          </a:p>
        </p:txBody>
      </p:sp>
      <p:sp>
        <p:nvSpPr>
          <p:cNvPr id="4" name="Oval 3">
            <a:extLst>
              <a:ext uri="{FF2B5EF4-FFF2-40B4-BE49-F238E27FC236}">
                <a16:creationId xmlns:a16="http://schemas.microsoft.com/office/drawing/2014/main" id="{471432C4-96F3-3F9F-DE79-512C6F646181}"/>
              </a:ext>
            </a:extLst>
          </p:cNvPr>
          <p:cNvSpPr>
            <a:spLocks noChangeAspect="1"/>
          </p:cNvSpPr>
          <p:nvPr/>
        </p:nvSpPr>
        <p:spPr>
          <a:xfrm>
            <a:off x="7841514" y="2671429"/>
            <a:ext cx="2743200" cy="2743200"/>
          </a:xfrm>
          <a:prstGeom prst="ellipse">
            <a:avLst/>
          </a:prstGeom>
          <a:solidFill>
            <a:schemeClr val="bg2"/>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Helvetica Neue" panose="02000503000000020004"/>
              </a:rPr>
              <a:t>FMMI</a:t>
            </a:r>
          </a:p>
          <a:p>
            <a:pPr algn="ctr"/>
            <a:r>
              <a:rPr lang="en-US" sz="1600" dirty="0">
                <a:solidFill>
                  <a:schemeClr val="tx1"/>
                </a:solidFill>
                <a:latin typeface="Helvetica Neue" panose="02000503000000020004"/>
              </a:rPr>
              <a:t>SAP S/4HANA version</a:t>
            </a:r>
            <a:endParaRPr lang="en-US" sz="1400" dirty="0">
              <a:solidFill>
                <a:schemeClr val="tx1"/>
              </a:solidFill>
              <a:latin typeface="Helvetica Neue" panose="02000503000000020004"/>
            </a:endParaRPr>
          </a:p>
        </p:txBody>
      </p:sp>
      <p:sp>
        <p:nvSpPr>
          <p:cNvPr id="9" name="TextBox 8">
            <a:extLst>
              <a:ext uri="{FF2B5EF4-FFF2-40B4-BE49-F238E27FC236}">
                <a16:creationId xmlns:a16="http://schemas.microsoft.com/office/drawing/2014/main" id="{C1B3DA80-3BB4-80D9-D76A-68D8AE15243E}"/>
              </a:ext>
            </a:extLst>
          </p:cNvPr>
          <p:cNvSpPr txBox="1"/>
          <p:nvPr/>
        </p:nvSpPr>
        <p:spPr>
          <a:xfrm>
            <a:off x="7710379" y="5613398"/>
            <a:ext cx="3005470" cy="338554"/>
          </a:xfrm>
          <a:prstGeom prst="rect">
            <a:avLst/>
          </a:prstGeom>
          <a:noFill/>
        </p:spPr>
        <p:txBody>
          <a:bodyPr wrap="square" rtlCol="0">
            <a:spAutoFit/>
          </a:bodyPr>
          <a:lstStyle/>
          <a:p>
            <a:pPr algn="ctr"/>
            <a:r>
              <a:rPr lang="en-US" sz="1600" i="1" dirty="0">
                <a:latin typeface="Helvetica Neue" panose="02000503000000020004"/>
              </a:rPr>
              <a:t>Future financial system</a:t>
            </a:r>
          </a:p>
        </p:txBody>
      </p:sp>
      <p:sp>
        <p:nvSpPr>
          <p:cNvPr id="8" name="TextBox 7">
            <a:extLst>
              <a:ext uri="{FF2B5EF4-FFF2-40B4-BE49-F238E27FC236}">
                <a16:creationId xmlns:a16="http://schemas.microsoft.com/office/drawing/2014/main" id="{B1F6A4B4-7F86-F0D4-66EE-6509757CC1B1}"/>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#1</a:t>
            </a:r>
          </a:p>
        </p:txBody>
      </p:sp>
    </p:spTree>
    <p:extLst>
      <p:ext uri="{BB962C8B-B14F-4D97-AF65-F5344CB8AC3E}">
        <p14:creationId xmlns:p14="http://schemas.microsoft.com/office/powerpoint/2010/main" val="72288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51ED60-0495-2FE9-A00A-BF5D2EC326B8}"/>
              </a:ext>
            </a:extLst>
          </p:cNvPr>
          <p:cNvSpPr>
            <a:spLocks noGrp="1"/>
          </p:cNvSpPr>
          <p:nvPr>
            <p:ph type="title"/>
          </p:nvPr>
        </p:nvSpPr>
        <p:spPr/>
        <p:txBody>
          <a:bodyPr>
            <a:noAutofit/>
          </a:bodyPr>
          <a:lstStyle/>
          <a:p>
            <a:r>
              <a:rPr lang="en-US" sz="2800" dirty="0"/>
              <a:t>SHOULD WE EXCLUDE CANCELED BUDGET PERIODS FROM HANA TRIAL BALANCE REPORTS?</a:t>
            </a:r>
          </a:p>
        </p:txBody>
      </p:sp>
      <p:sp>
        <p:nvSpPr>
          <p:cNvPr id="2" name="Content Placeholder 1">
            <a:extLst>
              <a:ext uri="{FF2B5EF4-FFF2-40B4-BE49-F238E27FC236}">
                <a16:creationId xmlns:a16="http://schemas.microsoft.com/office/drawing/2014/main" id="{561F17D6-3782-E006-E613-4623B17C55FE}"/>
              </a:ext>
            </a:extLst>
          </p:cNvPr>
          <p:cNvSpPr>
            <a:spLocks noGrp="1"/>
          </p:cNvSpPr>
          <p:nvPr>
            <p:ph sz="half" idx="1"/>
          </p:nvPr>
        </p:nvSpPr>
        <p:spPr/>
        <p:txBody>
          <a:bodyPr/>
          <a:lstStyle/>
          <a:p>
            <a:pPr marL="0" indent="0">
              <a:buNone/>
            </a:pPr>
            <a:r>
              <a:rPr lang="en-US" sz="1800" kern="100" dirty="0">
                <a:effectLst/>
                <a:latin typeface="Helvetica Neue" panose="02000503000000020004"/>
                <a:ea typeface="Aptos" panose="020B0004020202020204" pitchFamily="34" charset="0"/>
                <a:cs typeface="Times New Roman" panose="02020603050405020304" pitchFamily="18" charset="0"/>
              </a:rPr>
              <a:t>Yes, excluding cancelled budget periods is an ongoing project. We will continue to archive the identified data after the S/4HANA upgrade.</a:t>
            </a:r>
          </a:p>
        </p:txBody>
      </p:sp>
      <p:sp>
        <p:nvSpPr>
          <p:cNvPr id="4" name="TextBox 3">
            <a:extLst>
              <a:ext uri="{FF2B5EF4-FFF2-40B4-BE49-F238E27FC236}">
                <a16:creationId xmlns:a16="http://schemas.microsoft.com/office/drawing/2014/main" id="{4B3395D5-3CC1-8FB0-5082-FC6F3B17BEE6}"/>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#28</a:t>
            </a:r>
          </a:p>
        </p:txBody>
      </p:sp>
    </p:spTree>
    <p:extLst>
      <p:ext uri="{BB962C8B-B14F-4D97-AF65-F5344CB8AC3E}">
        <p14:creationId xmlns:p14="http://schemas.microsoft.com/office/powerpoint/2010/main" val="9796265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4457958-5801-3CCB-B8FA-42FAD450060C}"/>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WILL THE UPGRADE IMPACT AGENCY-LEVEL SECURITY?</a:t>
            </a:r>
            <a:endPar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3" name="Content Placeholder 1">
            <a:extLst>
              <a:ext uri="{FF2B5EF4-FFF2-40B4-BE49-F238E27FC236}">
                <a16:creationId xmlns:a16="http://schemas.microsoft.com/office/drawing/2014/main" id="{92CAAEB9-B489-E9E3-FD70-29189F9FB811}"/>
              </a:ext>
            </a:extLst>
          </p:cNvPr>
          <p:cNvSpPr>
            <a:spLocks noGrp="1"/>
          </p:cNvSpPr>
          <p:nvPr>
            <p:ph sz="half" idx="1"/>
          </p:nvPr>
        </p:nvSpPr>
        <p:spPr>
          <a:xfrm>
            <a:off x="615374" y="1373525"/>
            <a:ext cx="10846375" cy="4803438"/>
          </a:xfrm>
        </p:spPr>
        <p:txBody>
          <a:bodyPr/>
          <a:lstStyle/>
          <a:p>
            <a:pPr marL="0" lvl="0" indent="0">
              <a:buNone/>
              <a:defRPr/>
            </a:pPr>
            <a:r>
              <a:rPr lang="en-US" sz="1800" b="0" cap="none" dirty="0">
                <a:latin typeface="Helvetica Neue" panose="02000503000000020004"/>
                <a:cs typeface="Arial" panose="020B0604020202020204" pitchFamily="34" charset="0"/>
              </a:rPr>
              <a:t>No, there will be no impact on security administration processes.</a:t>
            </a:r>
          </a:p>
        </p:txBody>
      </p:sp>
      <p:sp>
        <p:nvSpPr>
          <p:cNvPr id="2" name="TextBox 1">
            <a:extLst>
              <a:ext uri="{FF2B5EF4-FFF2-40B4-BE49-F238E27FC236}">
                <a16:creationId xmlns:a16="http://schemas.microsoft.com/office/drawing/2014/main" id="{03E5890A-5C82-66E8-7373-83326524A004}"/>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#29</a:t>
            </a:r>
          </a:p>
        </p:txBody>
      </p:sp>
    </p:spTree>
    <p:extLst>
      <p:ext uri="{BB962C8B-B14F-4D97-AF65-F5344CB8AC3E}">
        <p14:creationId xmlns:p14="http://schemas.microsoft.com/office/powerpoint/2010/main" val="76713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33A28C-A7EF-A33E-25D8-76E32F9CA5C6}"/>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effectLst/>
                <a:uLnTx/>
                <a:uFillTx/>
                <a:latin typeface="Helvetica Neue" panose="02000503000000020004"/>
                <a:ea typeface="Helvetica Neue" panose="02000503000000020004"/>
                <a:cs typeface="Arial" panose="020B0604020202020204" pitchFamily="34" charset="0"/>
              </a:rPr>
              <a:t>WHAT WILL THE CONVERSION PROCESS BE?</a:t>
            </a:r>
            <a:endParaRPr kumimoji="0" lang="en-US" sz="3200" b="1" i="0" u="none" strike="noStrike" kern="1200" cap="all" spc="0" normalizeH="0" baseline="0" noProof="0" dirty="0">
              <a:ln>
                <a:noFill/>
              </a:ln>
              <a:effectLst/>
              <a:uLnTx/>
              <a:uFillTx/>
              <a:latin typeface="Helvetica Neue" panose="02000503000000020004"/>
              <a:ea typeface="Helvetica Neue" panose="02000503000000020004"/>
              <a:cs typeface="Helvetica Neue" panose="02000503000000020004"/>
            </a:endParaRPr>
          </a:p>
        </p:txBody>
      </p:sp>
      <p:sp>
        <p:nvSpPr>
          <p:cNvPr id="49" name="Content Placeholder 5">
            <a:extLst>
              <a:ext uri="{FF2B5EF4-FFF2-40B4-BE49-F238E27FC236}">
                <a16:creationId xmlns:a16="http://schemas.microsoft.com/office/drawing/2014/main" id="{127836A5-B461-4F4E-90D0-31339D4BEF01}"/>
              </a:ext>
            </a:extLst>
          </p:cNvPr>
          <p:cNvSpPr txBox="1">
            <a:spLocks noChangeAspect="1"/>
          </p:cNvSpPr>
          <p:nvPr/>
        </p:nvSpPr>
        <p:spPr>
          <a:xfrm>
            <a:off x="327083" y="1236604"/>
            <a:ext cx="11551366" cy="86214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FMS is using a Selective Data Transition, which migrates only relevant data to the new system. This conversion method is better than a more traditional system conversion because it avoids migrating outdated information.</a:t>
            </a:r>
          </a:p>
        </p:txBody>
      </p:sp>
      <p:sp>
        <p:nvSpPr>
          <p:cNvPr id="2" name="Oval 1">
            <a:extLst>
              <a:ext uri="{FF2B5EF4-FFF2-40B4-BE49-F238E27FC236}">
                <a16:creationId xmlns:a16="http://schemas.microsoft.com/office/drawing/2014/main" id="{19908453-184D-6C20-E815-CB38C2BFCD33}"/>
              </a:ext>
            </a:extLst>
          </p:cNvPr>
          <p:cNvSpPr>
            <a:spLocks noChangeAspect="1"/>
          </p:cNvSpPr>
          <p:nvPr/>
        </p:nvSpPr>
        <p:spPr>
          <a:xfrm>
            <a:off x="578302" y="1969884"/>
            <a:ext cx="1828800" cy="1828800"/>
          </a:xfrm>
          <a:prstGeom prst="ellipse">
            <a:avLst/>
          </a:prstGeom>
          <a:solidFill>
            <a:schemeClr val="tx1">
              <a:lumMod val="90000"/>
              <a:lumOff val="10000"/>
            </a:schemeClr>
          </a:solidFill>
          <a:ln w="38100">
            <a:solidFill>
              <a:schemeClr val="tx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dirty="0">
                <a:latin typeface="Helvetica Neue" panose="02000503000000020004"/>
              </a:rPr>
              <a:t>System </a:t>
            </a:r>
          </a:p>
          <a:p>
            <a:pPr algn="ctr"/>
            <a:r>
              <a:rPr lang="en-US" b="1" dirty="0">
                <a:latin typeface="Helvetica Neue" panose="02000503000000020004"/>
              </a:rPr>
              <a:t>Conversion</a:t>
            </a:r>
            <a:endParaRPr lang="en-US" sz="1000" dirty="0">
              <a:latin typeface="Helvetica Neue" panose="02000503000000020004"/>
            </a:endParaRPr>
          </a:p>
        </p:txBody>
      </p:sp>
      <p:grpSp>
        <p:nvGrpSpPr>
          <p:cNvPr id="22" name="Group 21">
            <a:extLst>
              <a:ext uri="{FF2B5EF4-FFF2-40B4-BE49-F238E27FC236}">
                <a16:creationId xmlns:a16="http://schemas.microsoft.com/office/drawing/2014/main" id="{437ECC68-D50E-44CC-4B15-BFDA423D33F9}"/>
              </a:ext>
              <a:ext uri="{C183D7F6-B498-43B3-948B-1728B52AA6E4}">
                <adec:decorative xmlns:adec="http://schemas.microsoft.com/office/drawing/2017/decorative" val="1"/>
              </a:ext>
            </a:extLst>
          </p:cNvPr>
          <p:cNvGrpSpPr/>
          <p:nvPr/>
        </p:nvGrpSpPr>
        <p:grpSpPr>
          <a:xfrm>
            <a:off x="2895983" y="2172116"/>
            <a:ext cx="909851" cy="914400"/>
            <a:chOff x="4146698" y="2104674"/>
            <a:chExt cx="909851" cy="914400"/>
          </a:xfrm>
        </p:grpSpPr>
        <p:pic>
          <p:nvPicPr>
            <p:cNvPr id="18" name="Graphic 17" descr="Database outline">
              <a:extLst>
                <a:ext uri="{FF2B5EF4-FFF2-40B4-BE49-F238E27FC236}">
                  <a16:creationId xmlns:a16="http://schemas.microsoft.com/office/drawing/2014/main" id="{41568246-17FC-4D90-9F51-E1CD3222AE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513" y="2104674"/>
              <a:ext cx="756036" cy="756036"/>
            </a:xfrm>
            <a:prstGeom prst="rect">
              <a:avLst/>
            </a:prstGeom>
          </p:spPr>
        </p:pic>
        <p:sp>
          <p:nvSpPr>
            <p:cNvPr id="20" name="Rectangle 19">
              <a:extLst>
                <a:ext uri="{FF2B5EF4-FFF2-40B4-BE49-F238E27FC236}">
                  <a16:creationId xmlns:a16="http://schemas.microsoft.com/office/drawing/2014/main" id="{304025C8-5E8E-F3AF-4640-2436115B9AA7}"/>
                </a:ext>
              </a:extLst>
            </p:cNvPr>
            <p:cNvSpPr/>
            <p:nvPr/>
          </p:nvSpPr>
          <p:spPr>
            <a:xfrm>
              <a:off x="4213888" y="2549418"/>
              <a:ext cx="477338" cy="347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Table outline">
              <a:extLst>
                <a:ext uri="{FF2B5EF4-FFF2-40B4-BE49-F238E27FC236}">
                  <a16:creationId xmlns:a16="http://schemas.microsoft.com/office/drawing/2014/main" id="{68269567-2BF6-50F5-9BA1-57AB248A48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6698" y="2426422"/>
              <a:ext cx="589750" cy="592652"/>
            </a:xfrm>
            <a:prstGeom prst="rect">
              <a:avLst/>
            </a:prstGeom>
          </p:spPr>
        </p:pic>
      </p:grpSp>
      <p:sp>
        <p:nvSpPr>
          <p:cNvPr id="4" name="TextBox 3">
            <a:extLst>
              <a:ext uri="{FF2B5EF4-FFF2-40B4-BE49-F238E27FC236}">
                <a16:creationId xmlns:a16="http://schemas.microsoft.com/office/drawing/2014/main" id="{8CD47A44-118E-76BC-FCB2-7DF3E9D91A4F}"/>
              </a:ext>
            </a:extLst>
          </p:cNvPr>
          <p:cNvSpPr txBox="1"/>
          <p:nvPr/>
        </p:nvSpPr>
        <p:spPr>
          <a:xfrm>
            <a:off x="2712533" y="3136003"/>
            <a:ext cx="1259428" cy="584775"/>
          </a:xfrm>
          <a:prstGeom prst="rect">
            <a:avLst/>
          </a:prstGeom>
          <a:noFill/>
        </p:spPr>
        <p:txBody>
          <a:bodyPr wrap="square" rtlCol="0">
            <a:spAutoFit/>
          </a:bodyPr>
          <a:lstStyle/>
          <a:p>
            <a:pPr algn="ctr"/>
            <a:r>
              <a:rPr lang="en-US" sz="1600" dirty="0">
                <a:latin typeface="Helvetica Neue" panose="02000503000000020004"/>
              </a:rPr>
              <a:t>SAP ECC System</a:t>
            </a:r>
          </a:p>
        </p:txBody>
      </p:sp>
      <p:sp>
        <p:nvSpPr>
          <p:cNvPr id="53" name="Arrow: Chevron 52" descr="Arrow pointing from SAP ERP System to SAP S/4HANA">
            <a:extLst>
              <a:ext uri="{FF2B5EF4-FFF2-40B4-BE49-F238E27FC236}">
                <a16:creationId xmlns:a16="http://schemas.microsoft.com/office/drawing/2014/main" id="{251E37E0-1CBD-EE64-B3D7-0293488DA224}"/>
              </a:ext>
              <a:ext uri="{C183D7F6-B498-43B3-948B-1728B52AA6E4}">
                <adec:decorative xmlns:adec="http://schemas.microsoft.com/office/drawing/2017/decorative" val="0"/>
              </a:ext>
            </a:extLst>
          </p:cNvPr>
          <p:cNvSpPr/>
          <p:nvPr/>
        </p:nvSpPr>
        <p:spPr>
          <a:xfrm>
            <a:off x="4188264" y="2020864"/>
            <a:ext cx="490066" cy="1737360"/>
          </a:xfrm>
          <a:prstGeom prst="chevron">
            <a:avLst>
              <a:gd name="adj" fmla="val 7196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Graphic 15">
            <a:extLst>
              <a:ext uri="{FF2B5EF4-FFF2-40B4-BE49-F238E27FC236}">
                <a16:creationId xmlns:a16="http://schemas.microsoft.com/office/drawing/2014/main" id="{EC7559BF-819A-2ED7-4422-27EFEB8CB3B0}"/>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983845" y="2147172"/>
            <a:ext cx="914400" cy="914400"/>
          </a:xfrm>
          <a:prstGeom prst="rect">
            <a:avLst/>
          </a:prstGeom>
        </p:spPr>
      </p:pic>
      <p:sp>
        <p:nvSpPr>
          <p:cNvPr id="43" name="TextBox 42">
            <a:extLst>
              <a:ext uri="{FF2B5EF4-FFF2-40B4-BE49-F238E27FC236}">
                <a16:creationId xmlns:a16="http://schemas.microsoft.com/office/drawing/2014/main" id="{D01B22BB-7B8D-D85C-D72F-63BF87E84563}"/>
              </a:ext>
            </a:extLst>
          </p:cNvPr>
          <p:cNvSpPr txBox="1"/>
          <p:nvPr/>
        </p:nvSpPr>
        <p:spPr>
          <a:xfrm>
            <a:off x="4809013" y="3061572"/>
            <a:ext cx="1259428" cy="584775"/>
          </a:xfrm>
          <a:prstGeom prst="rect">
            <a:avLst/>
          </a:prstGeom>
          <a:noFill/>
        </p:spPr>
        <p:txBody>
          <a:bodyPr wrap="square" rtlCol="0">
            <a:spAutoFit/>
          </a:bodyPr>
          <a:lstStyle/>
          <a:p>
            <a:pPr algn="ctr"/>
            <a:r>
              <a:rPr lang="en-US" sz="1600" dirty="0">
                <a:latin typeface="Helvetica Neue" panose="02000503000000020004"/>
              </a:rPr>
              <a:t>SAP S/4HANA</a:t>
            </a:r>
          </a:p>
        </p:txBody>
      </p:sp>
      <p:sp>
        <p:nvSpPr>
          <p:cNvPr id="46" name="TextBox 45">
            <a:extLst>
              <a:ext uri="{FF2B5EF4-FFF2-40B4-BE49-F238E27FC236}">
                <a16:creationId xmlns:a16="http://schemas.microsoft.com/office/drawing/2014/main" id="{1BF18A39-4D44-3198-ECBD-0AF94C53DC60}"/>
              </a:ext>
            </a:extLst>
          </p:cNvPr>
          <p:cNvSpPr txBox="1"/>
          <p:nvPr/>
        </p:nvSpPr>
        <p:spPr>
          <a:xfrm>
            <a:off x="6425257" y="2090594"/>
            <a:ext cx="5212080" cy="1754326"/>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Helvetica Neue"/>
              </a:rPr>
              <a:t>Bring business processes to the new platform</a:t>
            </a:r>
          </a:p>
          <a:p>
            <a:pPr marL="285750" indent="-285750">
              <a:buFont typeface="Wingdings" panose="05000000000000000000" pitchFamily="2" charset="2"/>
              <a:buChar char="§"/>
            </a:pPr>
            <a:r>
              <a:rPr lang="en-US" dirty="0">
                <a:latin typeface="Helvetica Neue"/>
              </a:rPr>
              <a:t>A complete technical in-place conversion of an existing SAP ECC system, like FMMI, to SAP S/4HANA</a:t>
            </a:r>
          </a:p>
          <a:p>
            <a:pPr marL="285750" indent="-285750">
              <a:buFont typeface="Wingdings" panose="05000000000000000000" pitchFamily="2" charset="2"/>
              <a:buChar char="§"/>
            </a:pPr>
            <a:r>
              <a:rPr lang="en-US" dirty="0">
                <a:latin typeface="Helvetica Neue"/>
              </a:rPr>
              <a:t>Moves everything, the good and the bad, to the new system</a:t>
            </a:r>
          </a:p>
        </p:txBody>
      </p:sp>
      <p:sp>
        <p:nvSpPr>
          <p:cNvPr id="52" name="Rectangle: Rounded Corners 51">
            <a:extLst>
              <a:ext uri="{FF2B5EF4-FFF2-40B4-BE49-F238E27FC236}">
                <a16:creationId xmlns:a16="http://schemas.microsoft.com/office/drawing/2014/main" id="{6AE88E65-603E-2B10-91B9-74FD8BF80F69}"/>
              </a:ext>
              <a:ext uri="{C183D7F6-B498-43B3-948B-1728B52AA6E4}">
                <adec:decorative xmlns:adec="http://schemas.microsoft.com/office/drawing/2017/decorative" val="1"/>
              </a:ext>
            </a:extLst>
          </p:cNvPr>
          <p:cNvSpPr/>
          <p:nvPr/>
        </p:nvSpPr>
        <p:spPr>
          <a:xfrm>
            <a:off x="313551" y="4043360"/>
            <a:ext cx="11564897" cy="2432513"/>
          </a:xfrm>
          <a:prstGeom prst="roundRect">
            <a:avLst/>
          </a:prstGeom>
          <a:noFill/>
          <a:ln w="3810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Helvetica Neue"/>
              </a:rPr>
              <a:t>FMS Approach</a:t>
            </a:r>
          </a:p>
        </p:txBody>
      </p:sp>
      <p:sp>
        <p:nvSpPr>
          <p:cNvPr id="3" name="Oval 2">
            <a:extLst>
              <a:ext uri="{FF2B5EF4-FFF2-40B4-BE49-F238E27FC236}">
                <a16:creationId xmlns:a16="http://schemas.microsoft.com/office/drawing/2014/main" id="{7358F0DA-6302-A745-7275-26331E3FB93C}"/>
              </a:ext>
            </a:extLst>
          </p:cNvPr>
          <p:cNvSpPr>
            <a:spLocks noChangeAspect="1"/>
          </p:cNvSpPr>
          <p:nvPr/>
        </p:nvSpPr>
        <p:spPr>
          <a:xfrm>
            <a:off x="578302" y="4345499"/>
            <a:ext cx="1828800" cy="1828800"/>
          </a:xfrm>
          <a:prstGeom prst="ellipse">
            <a:avLst/>
          </a:prstGeom>
          <a:solidFill>
            <a:schemeClr val="bg2"/>
          </a:solidFill>
          <a:ln w="38100">
            <a:solidFill>
              <a:schemeClr val="bg2">
                <a:lumMod val="9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dirty="0">
                <a:solidFill>
                  <a:schemeClr val="tx1"/>
                </a:solidFill>
                <a:latin typeface="Helvetica Neue" panose="02000503000000020004"/>
              </a:rPr>
              <a:t>Selective Data </a:t>
            </a:r>
          </a:p>
          <a:p>
            <a:pPr algn="ctr"/>
            <a:r>
              <a:rPr lang="en-US" b="1" dirty="0">
                <a:solidFill>
                  <a:schemeClr val="tx1"/>
                </a:solidFill>
                <a:latin typeface="Helvetica Neue" panose="02000503000000020004"/>
              </a:rPr>
              <a:t>Transition</a:t>
            </a:r>
            <a:endParaRPr lang="en-US" sz="1000" dirty="0">
              <a:solidFill>
                <a:schemeClr val="tx1"/>
              </a:solidFill>
              <a:latin typeface="Helvetica Neue" panose="02000503000000020004"/>
            </a:endParaRPr>
          </a:p>
        </p:txBody>
      </p:sp>
      <p:grpSp>
        <p:nvGrpSpPr>
          <p:cNvPr id="31" name="Group 30">
            <a:extLst>
              <a:ext uri="{FF2B5EF4-FFF2-40B4-BE49-F238E27FC236}">
                <a16:creationId xmlns:a16="http://schemas.microsoft.com/office/drawing/2014/main" id="{5CBBB910-D4EE-D304-6155-FBBF2F24869E}"/>
              </a:ext>
              <a:ext uri="{C183D7F6-B498-43B3-948B-1728B52AA6E4}">
                <adec:decorative xmlns:adec="http://schemas.microsoft.com/office/drawing/2017/decorative" val="1"/>
              </a:ext>
            </a:extLst>
          </p:cNvPr>
          <p:cNvGrpSpPr>
            <a:grpSpLocks noChangeAspect="1"/>
          </p:cNvGrpSpPr>
          <p:nvPr/>
        </p:nvGrpSpPr>
        <p:grpSpPr>
          <a:xfrm>
            <a:off x="2737768" y="4688184"/>
            <a:ext cx="646073" cy="649303"/>
            <a:chOff x="4146698" y="2104674"/>
            <a:chExt cx="909851" cy="914400"/>
          </a:xfrm>
        </p:grpSpPr>
        <p:pic>
          <p:nvPicPr>
            <p:cNvPr id="32" name="Graphic 31" descr="Database outline">
              <a:extLst>
                <a:ext uri="{FF2B5EF4-FFF2-40B4-BE49-F238E27FC236}">
                  <a16:creationId xmlns:a16="http://schemas.microsoft.com/office/drawing/2014/main" id="{F0317437-C001-E921-632F-7FD59194A9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513" y="2104674"/>
              <a:ext cx="756036" cy="756036"/>
            </a:xfrm>
            <a:prstGeom prst="rect">
              <a:avLst/>
            </a:prstGeom>
          </p:spPr>
        </p:pic>
        <p:sp>
          <p:nvSpPr>
            <p:cNvPr id="33" name="Rectangle 32">
              <a:extLst>
                <a:ext uri="{FF2B5EF4-FFF2-40B4-BE49-F238E27FC236}">
                  <a16:creationId xmlns:a16="http://schemas.microsoft.com/office/drawing/2014/main" id="{A61FB305-E5CC-37D5-F18F-4ACA46107F4C}"/>
                </a:ext>
              </a:extLst>
            </p:cNvPr>
            <p:cNvSpPr/>
            <p:nvPr/>
          </p:nvSpPr>
          <p:spPr>
            <a:xfrm>
              <a:off x="4213888" y="2549418"/>
              <a:ext cx="477338" cy="347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Table outline">
              <a:extLst>
                <a:ext uri="{FF2B5EF4-FFF2-40B4-BE49-F238E27FC236}">
                  <a16:creationId xmlns:a16="http://schemas.microsoft.com/office/drawing/2014/main" id="{EB02AD43-5041-F353-4A37-8560B1F075A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6698" y="2426422"/>
              <a:ext cx="589750" cy="592652"/>
            </a:xfrm>
            <a:prstGeom prst="rect">
              <a:avLst/>
            </a:prstGeom>
          </p:spPr>
        </p:pic>
      </p:grpSp>
      <p:grpSp>
        <p:nvGrpSpPr>
          <p:cNvPr id="35" name="Group 34">
            <a:extLst>
              <a:ext uri="{FF2B5EF4-FFF2-40B4-BE49-F238E27FC236}">
                <a16:creationId xmlns:a16="http://schemas.microsoft.com/office/drawing/2014/main" id="{23C3B9EC-104B-DC57-5459-D32C0FC87FDE}"/>
              </a:ext>
              <a:ext uri="{C183D7F6-B498-43B3-948B-1728B52AA6E4}">
                <adec:decorative xmlns:adec="http://schemas.microsoft.com/office/drawing/2017/decorative" val="1"/>
              </a:ext>
            </a:extLst>
          </p:cNvPr>
          <p:cNvGrpSpPr>
            <a:grpSpLocks noChangeAspect="1"/>
          </p:cNvGrpSpPr>
          <p:nvPr/>
        </p:nvGrpSpPr>
        <p:grpSpPr>
          <a:xfrm>
            <a:off x="3376460" y="4409382"/>
            <a:ext cx="646073" cy="649303"/>
            <a:chOff x="4146698" y="2104674"/>
            <a:chExt cx="909851" cy="914400"/>
          </a:xfrm>
        </p:grpSpPr>
        <p:pic>
          <p:nvPicPr>
            <p:cNvPr id="36" name="Graphic 35" descr="Database outline">
              <a:extLst>
                <a:ext uri="{FF2B5EF4-FFF2-40B4-BE49-F238E27FC236}">
                  <a16:creationId xmlns:a16="http://schemas.microsoft.com/office/drawing/2014/main" id="{46C44B52-D933-75B6-A086-E24FBB6153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513" y="2104674"/>
              <a:ext cx="756036" cy="756036"/>
            </a:xfrm>
            <a:prstGeom prst="rect">
              <a:avLst/>
            </a:prstGeom>
          </p:spPr>
        </p:pic>
        <p:sp>
          <p:nvSpPr>
            <p:cNvPr id="37" name="Rectangle 36">
              <a:extLst>
                <a:ext uri="{FF2B5EF4-FFF2-40B4-BE49-F238E27FC236}">
                  <a16:creationId xmlns:a16="http://schemas.microsoft.com/office/drawing/2014/main" id="{748B846A-5EFA-2C66-1399-21BBB7C5B697}"/>
                </a:ext>
              </a:extLst>
            </p:cNvPr>
            <p:cNvSpPr/>
            <p:nvPr/>
          </p:nvSpPr>
          <p:spPr>
            <a:xfrm>
              <a:off x="4213888" y="2549418"/>
              <a:ext cx="477338" cy="347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descr="Table outline">
              <a:extLst>
                <a:ext uri="{FF2B5EF4-FFF2-40B4-BE49-F238E27FC236}">
                  <a16:creationId xmlns:a16="http://schemas.microsoft.com/office/drawing/2014/main" id="{5156079F-4580-7448-C266-C0E09D09A2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6698" y="2426422"/>
              <a:ext cx="589750" cy="592652"/>
            </a:xfrm>
            <a:prstGeom prst="rect">
              <a:avLst/>
            </a:prstGeom>
          </p:spPr>
        </p:pic>
      </p:grpSp>
      <p:grpSp>
        <p:nvGrpSpPr>
          <p:cNvPr id="39" name="Group 38">
            <a:extLst>
              <a:ext uri="{FF2B5EF4-FFF2-40B4-BE49-F238E27FC236}">
                <a16:creationId xmlns:a16="http://schemas.microsoft.com/office/drawing/2014/main" id="{50F04E03-DD1C-1DBC-858C-C0BD71BF1D49}"/>
              </a:ext>
              <a:ext uri="{C183D7F6-B498-43B3-948B-1728B52AA6E4}">
                <adec:decorative xmlns:adec="http://schemas.microsoft.com/office/drawing/2017/decorative" val="1"/>
              </a:ext>
            </a:extLst>
          </p:cNvPr>
          <p:cNvGrpSpPr>
            <a:grpSpLocks noChangeAspect="1"/>
          </p:cNvGrpSpPr>
          <p:nvPr/>
        </p:nvGrpSpPr>
        <p:grpSpPr>
          <a:xfrm>
            <a:off x="3191662" y="4953258"/>
            <a:ext cx="646073" cy="649303"/>
            <a:chOff x="4146698" y="2104674"/>
            <a:chExt cx="909851" cy="914400"/>
          </a:xfrm>
        </p:grpSpPr>
        <p:pic>
          <p:nvPicPr>
            <p:cNvPr id="40" name="Graphic 39" descr="Database outline">
              <a:extLst>
                <a:ext uri="{FF2B5EF4-FFF2-40B4-BE49-F238E27FC236}">
                  <a16:creationId xmlns:a16="http://schemas.microsoft.com/office/drawing/2014/main" id="{AEB9D4FA-897A-541D-3729-387AC7FBFB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00513" y="2104674"/>
              <a:ext cx="756036" cy="756036"/>
            </a:xfrm>
            <a:prstGeom prst="rect">
              <a:avLst/>
            </a:prstGeom>
          </p:spPr>
        </p:pic>
        <p:sp>
          <p:nvSpPr>
            <p:cNvPr id="41" name="Rectangle 40">
              <a:extLst>
                <a:ext uri="{FF2B5EF4-FFF2-40B4-BE49-F238E27FC236}">
                  <a16:creationId xmlns:a16="http://schemas.microsoft.com/office/drawing/2014/main" id="{46CD731D-50A8-40AE-2A58-6EB503EE1042}"/>
                </a:ext>
              </a:extLst>
            </p:cNvPr>
            <p:cNvSpPr/>
            <p:nvPr/>
          </p:nvSpPr>
          <p:spPr>
            <a:xfrm>
              <a:off x="4213888" y="2549418"/>
              <a:ext cx="477338" cy="3474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Graphic 41" descr="Table outline">
              <a:extLst>
                <a:ext uri="{FF2B5EF4-FFF2-40B4-BE49-F238E27FC236}">
                  <a16:creationId xmlns:a16="http://schemas.microsoft.com/office/drawing/2014/main" id="{D118A39D-8329-33F3-F5D5-86A87B2E4A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46698" y="2426422"/>
              <a:ext cx="589750" cy="592652"/>
            </a:xfrm>
            <a:prstGeom prst="rect">
              <a:avLst/>
            </a:prstGeom>
          </p:spPr>
        </p:pic>
      </p:grpSp>
      <p:sp>
        <p:nvSpPr>
          <p:cNvPr id="50" name="TextBox 49">
            <a:extLst>
              <a:ext uri="{FF2B5EF4-FFF2-40B4-BE49-F238E27FC236}">
                <a16:creationId xmlns:a16="http://schemas.microsoft.com/office/drawing/2014/main" id="{C94D7305-EF41-431F-4BCB-CAF02CDFE4A0}"/>
              </a:ext>
            </a:extLst>
          </p:cNvPr>
          <p:cNvSpPr txBox="1"/>
          <p:nvPr/>
        </p:nvSpPr>
        <p:spPr>
          <a:xfrm>
            <a:off x="2712533" y="5741095"/>
            <a:ext cx="1259428" cy="584775"/>
          </a:xfrm>
          <a:prstGeom prst="rect">
            <a:avLst/>
          </a:prstGeom>
          <a:noFill/>
        </p:spPr>
        <p:txBody>
          <a:bodyPr wrap="square" rtlCol="0">
            <a:spAutoFit/>
          </a:bodyPr>
          <a:lstStyle/>
          <a:p>
            <a:pPr algn="ctr"/>
            <a:r>
              <a:rPr lang="en-US" sz="1600" dirty="0">
                <a:latin typeface="Helvetica Neue" panose="02000503000000020004"/>
              </a:rPr>
              <a:t>SAP ECC System(s)</a:t>
            </a:r>
          </a:p>
        </p:txBody>
      </p:sp>
      <p:sp>
        <p:nvSpPr>
          <p:cNvPr id="48" name="Arrow: Chevron 47" descr="Arrow pointing from SAP ERP System to SAP S/4HANA">
            <a:extLst>
              <a:ext uri="{FF2B5EF4-FFF2-40B4-BE49-F238E27FC236}">
                <a16:creationId xmlns:a16="http://schemas.microsoft.com/office/drawing/2014/main" id="{B70EB129-10A7-825F-315B-1A66DFBF7976}"/>
              </a:ext>
              <a:ext uri="{C183D7F6-B498-43B3-948B-1728B52AA6E4}">
                <adec:decorative xmlns:adec="http://schemas.microsoft.com/office/drawing/2017/decorative" val="0"/>
              </a:ext>
            </a:extLst>
          </p:cNvPr>
          <p:cNvSpPr/>
          <p:nvPr/>
        </p:nvSpPr>
        <p:spPr>
          <a:xfrm>
            <a:off x="4188264" y="4497071"/>
            <a:ext cx="490066" cy="1737360"/>
          </a:xfrm>
          <a:prstGeom prst="chevron">
            <a:avLst>
              <a:gd name="adj" fmla="val 71966"/>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Graphic 7">
            <a:extLst>
              <a:ext uri="{FF2B5EF4-FFF2-40B4-BE49-F238E27FC236}">
                <a16:creationId xmlns:a16="http://schemas.microsoft.com/office/drawing/2014/main" id="{68920CCB-573A-7727-6577-C5F4AAF3382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88507" y="4797910"/>
            <a:ext cx="597778" cy="597778"/>
          </a:xfrm>
          <a:prstGeom prst="rect">
            <a:avLst/>
          </a:prstGeom>
        </p:spPr>
      </p:pic>
      <p:pic>
        <p:nvPicPr>
          <p:cNvPr id="44" name="Graphic 43">
            <a:extLst>
              <a:ext uri="{FF2B5EF4-FFF2-40B4-BE49-F238E27FC236}">
                <a16:creationId xmlns:a16="http://schemas.microsoft.com/office/drawing/2014/main" id="{84B42AC8-D946-F920-5CC0-73C5D5E0439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5146901" y="4804003"/>
            <a:ext cx="914400" cy="914400"/>
          </a:xfrm>
          <a:prstGeom prst="rect">
            <a:avLst/>
          </a:prstGeom>
        </p:spPr>
      </p:pic>
      <p:sp>
        <p:nvSpPr>
          <p:cNvPr id="51" name="TextBox 50">
            <a:extLst>
              <a:ext uri="{FF2B5EF4-FFF2-40B4-BE49-F238E27FC236}">
                <a16:creationId xmlns:a16="http://schemas.microsoft.com/office/drawing/2014/main" id="{AB9A1287-3E26-67D7-69CD-E55994BDB899}"/>
              </a:ext>
            </a:extLst>
          </p:cNvPr>
          <p:cNvSpPr txBox="1"/>
          <p:nvPr/>
        </p:nvSpPr>
        <p:spPr>
          <a:xfrm>
            <a:off x="4809013" y="5741095"/>
            <a:ext cx="1259428" cy="584775"/>
          </a:xfrm>
          <a:prstGeom prst="rect">
            <a:avLst/>
          </a:prstGeom>
          <a:noFill/>
        </p:spPr>
        <p:txBody>
          <a:bodyPr wrap="square" rtlCol="0">
            <a:spAutoFit/>
          </a:bodyPr>
          <a:lstStyle/>
          <a:p>
            <a:pPr algn="ctr"/>
            <a:r>
              <a:rPr lang="en-US" sz="1600" dirty="0">
                <a:latin typeface="Helvetica Neue" panose="02000503000000020004"/>
              </a:rPr>
              <a:t>SAP S/4HANA</a:t>
            </a:r>
          </a:p>
        </p:txBody>
      </p:sp>
      <p:sp>
        <p:nvSpPr>
          <p:cNvPr id="45" name="TextBox 44">
            <a:extLst>
              <a:ext uri="{FF2B5EF4-FFF2-40B4-BE49-F238E27FC236}">
                <a16:creationId xmlns:a16="http://schemas.microsoft.com/office/drawing/2014/main" id="{5742E86B-DFDF-78AA-FE5A-F8731451F484}"/>
              </a:ext>
            </a:extLst>
          </p:cNvPr>
          <p:cNvSpPr txBox="1"/>
          <p:nvPr/>
        </p:nvSpPr>
        <p:spPr>
          <a:xfrm>
            <a:off x="6425257" y="4730664"/>
            <a:ext cx="5212080" cy="1477328"/>
          </a:xfrm>
          <a:prstGeom prst="rect">
            <a:avLst/>
          </a:prstGeom>
          <a:noFill/>
        </p:spPr>
        <p:txBody>
          <a:bodyPr wrap="square" rtlCol="0">
            <a:spAutoFit/>
          </a:bodyPr>
          <a:lstStyle/>
          <a:p>
            <a:pPr marL="285750" indent="-285750">
              <a:buFont typeface="Wingdings" panose="05000000000000000000" pitchFamily="2" charset="2"/>
              <a:buChar char="§"/>
            </a:pPr>
            <a:r>
              <a:rPr lang="en-US" dirty="0">
                <a:latin typeface="Helvetica Neue"/>
              </a:rPr>
              <a:t>Partly re-use, partly re-implement</a:t>
            </a:r>
          </a:p>
          <a:p>
            <a:pPr marL="285750" indent="-285750">
              <a:buFont typeface="Wingdings" panose="05000000000000000000" pitchFamily="2" charset="2"/>
              <a:buChar char="§"/>
            </a:pPr>
            <a:r>
              <a:rPr lang="en-US" dirty="0">
                <a:latin typeface="Helvetica Neue"/>
              </a:rPr>
              <a:t>Covers the migration of </a:t>
            </a:r>
            <a:r>
              <a:rPr lang="en-US" i="1" dirty="0">
                <a:latin typeface="Helvetica Neue"/>
              </a:rPr>
              <a:t>relevant</a:t>
            </a:r>
            <a:r>
              <a:rPr lang="en-US" dirty="0">
                <a:latin typeface="Helvetica Neue"/>
              </a:rPr>
              <a:t> business data from SAP ECC to SAP S/4HANA</a:t>
            </a:r>
          </a:p>
          <a:p>
            <a:pPr marL="285750" indent="-285750">
              <a:buFont typeface="Wingdings" panose="05000000000000000000" pitchFamily="2" charset="2"/>
              <a:buChar char="§"/>
            </a:pPr>
            <a:r>
              <a:rPr lang="en-US" dirty="0">
                <a:latin typeface="Helvetica Neue"/>
              </a:rPr>
              <a:t>Allows business process redesign while retaining historical data</a:t>
            </a:r>
          </a:p>
        </p:txBody>
      </p:sp>
      <p:sp>
        <p:nvSpPr>
          <p:cNvPr id="5" name="TextBox 4">
            <a:extLst>
              <a:ext uri="{FF2B5EF4-FFF2-40B4-BE49-F238E27FC236}">
                <a16:creationId xmlns:a16="http://schemas.microsoft.com/office/drawing/2014/main" id="{37513DE8-CD3F-74AC-7128-53DA01DED4F8}"/>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#30</a:t>
            </a:r>
          </a:p>
        </p:txBody>
      </p:sp>
    </p:spTree>
    <p:extLst>
      <p:ext uri="{BB962C8B-B14F-4D97-AF65-F5344CB8AC3E}">
        <p14:creationId xmlns:p14="http://schemas.microsoft.com/office/powerpoint/2010/main" val="891580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sz="3200" dirty="0"/>
              <a:t>WHAT IS A CODE BROWNOUT VS. A CODE BLAKOUT?</a:t>
            </a:r>
          </a:p>
        </p:txBody>
      </p:sp>
      <p:sp>
        <p:nvSpPr>
          <p:cNvPr id="5" name="Rectangle 4" descr="Graphic of culture change measurement guidance">
            <a:extLst>
              <a:ext uri="{FF2B5EF4-FFF2-40B4-BE49-F238E27FC236}">
                <a16:creationId xmlns:a16="http://schemas.microsoft.com/office/drawing/2014/main" id="{9022A88D-EBB4-2CB2-0F03-C6E63268A0C9}"/>
              </a:ext>
            </a:extLst>
          </p:cNvPr>
          <p:cNvSpPr/>
          <p:nvPr/>
        </p:nvSpPr>
        <p:spPr>
          <a:xfrm>
            <a:off x="655320" y="1641804"/>
            <a:ext cx="10881360" cy="1920240"/>
          </a:xfrm>
          <a:prstGeom prst="rect">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2" name="Group 51">
            <a:extLst>
              <a:ext uri="{FF2B5EF4-FFF2-40B4-BE49-F238E27FC236}">
                <a16:creationId xmlns:a16="http://schemas.microsoft.com/office/drawing/2014/main" id="{EFA0291E-BE79-3BF8-775F-9D5E747DA14A}"/>
              </a:ext>
              <a:ext uri="{C183D7F6-B498-43B3-948B-1728B52AA6E4}">
                <adec:decorative xmlns:adec="http://schemas.microsoft.com/office/drawing/2017/decorative" val="1"/>
              </a:ext>
            </a:extLst>
          </p:cNvPr>
          <p:cNvGrpSpPr/>
          <p:nvPr/>
        </p:nvGrpSpPr>
        <p:grpSpPr>
          <a:xfrm>
            <a:off x="1025678" y="2016594"/>
            <a:ext cx="1240430" cy="1242327"/>
            <a:chOff x="641610" y="1643108"/>
            <a:chExt cx="1240430" cy="1242327"/>
          </a:xfrm>
        </p:grpSpPr>
        <p:sp>
          <p:nvSpPr>
            <p:cNvPr id="21" name="Oval 20">
              <a:extLst>
                <a:ext uri="{FF2B5EF4-FFF2-40B4-BE49-F238E27FC236}">
                  <a16:creationId xmlns:a16="http://schemas.microsoft.com/office/drawing/2014/main" id="{BCF17688-834B-3182-DC03-436E1A3A7494}"/>
                </a:ext>
              </a:extLst>
            </p:cNvPr>
            <p:cNvSpPr>
              <a:spLocks noChangeAspect="1"/>
            </p:cNvSpPr>
            <p:nvPr/>
          </p:nvSpPr>
          <p:spPr>
            <a:xfrm>
              <a:off x="641610" y="1643108"/>
              <a:ext cx="1240430" cy="1242327"/>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Graphic 26" descr="Close with solid fill">
              <a:extLst>
                <a:ext uri="{FF2B5EF4-FFF2-40B4-BE49-F238E27FC236}">
                  <a16:creationId xmlns:a16="http://schemas.microsoft.com/office/drawing/2014/main" id="{E948926A-5891-7503-A301-9DA3600C47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25" y="1807071"/>
              <a:ext cx="914400" cy="914400"/>
            </a:xfrm>
            <a:prstGeom prst="rect">
              <a:avLst/>
            </a:prstGeom>
          </p:spPr>
        </p:pic>
        <p:grpSp>
          <p:nvGrpSpPr>
            <p:cNvPr id="45" name="Group 44">
              <a:extLst>
                <a:ext uri="{FF2B5EF4-FFF2-40B4-BE49-F238E27FC236}">
                  <a16:creationId xmlns:a16="http://schemas.microsoft.com/office/drawing/2014/main" id="{8F9807E7-6A4F-4EA8-A833-8B4300626F1E}"/>
                </a:ext>
              </a:extLst>
            </p:cNvPr>
            <p:cNvGrpSpPr/>
            <p:nvPr/>
          </p:nvGrpSpPr>
          <p:grpSpPr>
            <a:xfrm>
              <a:off x="809237" y="1832209"/>
              <a:ext cx="905176" cy="864124"/>
              <a:chOff x="8298240" y="5386662"/>
              <a:chExt cx="905176" cy="864124"/>
            </a:xfrm>
          </p:grpSpPr>
          <p:pic>
            <p:nvPicPr>
              <p:cNvPr id="29" name="Graphic 28" descr="Binary with solid fill">
                <a:extLst>
                  <a:ext uri="{FF2B5EF4-FFF2-40B4-BE49-F238E27FC236}">
                    <a16:creationId xmlns:a16="http://schemas.microsoft.com/office/drawing/2014/main" id="{81033D40-53EA-12DE-F4E3-1C63A164CC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8240" y="5460010"/>
                <a:ext cx="365760" cy="365760"/>
              </a:xfrm>
              <a:prstGeom prst="rect">
                <a:avLst/>
              </a:prstGeom>
            </p:spPr>
          </p:pic>
          <p:pic>
            <p:nvPicPr>
              <p:cNvPr id="36" name="Graphic 35" descr="Binary with solid fill">
                <a:extLst>
                  <a:ext uri="{FF2B5EF4-FFF2-40B4-BE49-F238E27FC236}">
                    <a16:creationId xmlns:a16="http://schemas.microsoft.com/office/drawing/2014/main" id="{7FCB79BA-5787-61C6-5CCB-F3F51FC1FB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7434" y="5386662"/>
                <a:ext cx="365760" cy="365760"/>
              </a:xfrm>
              <a:prstGeom prst="rect">
                <a:avLst/>
              </a:prstGeom>
            </p:spPr>
          </p:pic>
          <p:pic>
            <p:nvPicPr>
              <p:cNvPr id="37" name="Graphic 36" descr="Binary with solid fill">
                <a:extLst>
                  <a:ext uri="{FF2B5EF4-FFF2-40B4-BE49-F238E27FC236}">
                    <a16:creationId xmlns:a16="http://schemas.microsoft.com/office/drawing/2014/main" id="{564179C8-35DC-CAE5-1E28-4561D72776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9801" y="5835713"/>
                <a:ext cx="365760" cy="365760"/>
              </a:xfrm>
              <a:prstGeom prst="rect">
                <a:avLst/>
              </a:prstGeom>
            </p:spPr>
          </p:pic>
          <p:pic>
            <p:nvPicPr>
              <p:cNvPr id="39" name="Graphic 38" descr="Binary with solid fill">
                <a:extLst>
                  <a:ext uri="{FF2B5EF4-FFF2-40B4-BE49-F238E27FC236}">
                    <a16:creationId xmlns:a16="http://schemas.microsoft.com/office/drawing/2014/main" id="{8C5061FB-C803-83A9-E5E6-E14AC42CD27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656" y="5885026"/>
                <a:ext cx="365760" cy="365760"/>
              </a:xfrm>
              <a:prstGeom prst="rect">
                <a:avLst/>
              </a:prstGeom>
            </p:spPr>
          </p:pic>
        </p:grpSp>
      </p:grpSp>
      <p:sp>
        <p:nvSpPr>
          <p:cNvPr id="3" name="Rectangle 2">
            <a:extLst>
              <a:ext uri="{FF2B5EF4-FFF2-40B4-BE49-F238E27FC236}">
                <a16:creationId xmlns:a16="http://schemas.microsoft.com/office/drawing/2014/main" id="{3320764B-DD51-828F-FD57-B3D256A8B989}"/>
              </a:ext>
            </a:extLst>
          </p:cNvPr>
          <p:cNvSpPr/>
          <p:nvPr/>
        </p:nvSpPr>
        <p:spPr>
          <a:xfrm>
            <a:off x="2509993" y="2027480"/>
            <a:ext cx="8661818" cy="1200329"/>
          </a:xfrm>
          <a:prstGeom prst="rect">
            <a:avLst/>
          </a:prstGeom>
        </p:spPr>
        <p:txBody>
          <a:bodyPr wrap="square">
            <a:spAutoFit/>
          </a:bodyPr>
          <a:lstStyle/>
          <a:p>
            <a:r>
              <a:rPr lang="en-US" dirty="0">
                <a:latin typeface="Helvetica Neue"/>
                <a:cs typeface="Calibri Light" panose="020F0302020204030204" pitchFamily="34" charset="0"/>
              </a:rPr>
              <a:t>A </a:t>
            </a:r>
            <a:r>
              <a:rPr lang="en-US" b="1" dirty="0">
                <a:solidFill>
                  <a:schemeClr val="tx1">
                    <a:lumMod val="50000"/>
                    <a:lumOff val="50000"/>
                  </a:schemeClr>
                </a:solidFill>
                <a:latin typeface="Helvetica Neue"/>
                <a:cs typeface="Calibri Light" panose="020F0302020204030204" pitchFamily="34" charset="0"/>
              </a:rPr>
              <a:t>brownout </a:t>
            </a:r>
            <a:r>
              <a:rPr lang="en-US" dirty="0">
                <a:latin typeface="Helvetica Neue"/>
                <a:cs typeface="Calibri Light" panose="020F0302020204030204" pitchFamily="34" charset="0"/>
              </a:rPr>
              <a:t>is a period where </a:t>
            </a:r>
            <a:r>
              <a:rPr lang="en-US" b="1" i="1" dirty="0">
                <a:latin typeface="Helvetica Neue"/>
                <a:cs typeface="Calibri Light" panose="020F0302020204030204" pitchFamily="34" charset="0"/>
              </a:rPr>
              <a:t>fewer</a:t>
            </a:r>
            <a:r>
              <a:rPr lang="en-US" b="1" dirty="0">
                <a:latin typeface="Helvetica Neue"/>
                <a:cs typeface="Calibri Light" panose="020F0302020204030204" pitchFamily="34" charset="0"/>
              </a:rPr>
              <a:t> </a:t>
            </a:r>
            <a:r>
              <a:rPr lang="en-US" b="1" i="1" dirty="0">
                <a:latin typeface="Helvetica Neue"/>
                <a:cs typeface="Calibri Light" panose="020F0302020204030204" pitchFamily="34" charset="0"/>
              </a:rPr>
              <a:t>code changes </a:t>
            </a:r>
            <a:r>
              <a:rPr lang="en-US" dirty="0">
                <a:latin typeface="Helvetica Neue"/>
                <a:cs typeface="Calibri Light" panose="020F0302020204030204" pitchFamily="34" charset="0"/>
              </a:rPr>
              <a:t>are made than usual, allowing work to wind down before a blackout.</a:t>
            </a:r>
          </a:p>
          <a:p>
            <a:pPr marL="342900" indent="-342900">
              <a:buFont typeface="Wingdings" panose="05000000000000000000" pitchFamily="2" charset="2"/>
              <a:buChar char="§"/>
            </a:pPr>
            <a:r>
              <a:rPr lang="en-US" dirty="0">
                <a:latin typeface="Helvetica Neue"/>
                <a:cs typeface="Calibri Light" panose="020F0302020204030204" pitchFamily="34" charset="0"/>
              </a:rPr>
              <a:t>FMMI Code Brownout period was September 2023 – May 31, 2024</a:t>
            </a:r>
          </a:p>
          <a:p>
            <a:pPr marL="342900" indent="-342900">
              <a:buFont typeface="Wingdings" panose="05000000000000000000" pitchFamily="2" charset="2"/>
              <a:buChar char="§"/>
            </a:pPr>
            <a:r>
              <a:rPr lang="en-US" dirty="0">
                <a:latin typeface="Helvetica Neue"/>
                <a:cs typeface="Calibri Light" panose="020F0302020204030204" pitchFamily="34" charset="0"/>
              </a:rPr>
              <a:t>FMS only made minor system enhancements (&lt;100 Hours)</a:t>
            </a:r>
          </a:p>
        </p:txBody>
      </p:sp>
      <p:sp>
        <p:nvSpPr>
          <p:cNvPr id="8" name="Rectangle 7" descr="Graphic of culture change measurement guidance">
            <a:extLst>
              <a:ext uri="{FF2B5EF4-FFF2-40B4-BE49-F238E27FC236}">
                <a16:creationId xmlns:a16="http://schemas.microsoft.com/office/drawing/2014/main" id="{7A2308E3-5D09-4109-ACFD-DD5DA7AE12CB}"/>
              </a:ext>
            </a:extLst>
          </p:cNvPr>
          <p:cNvSpPr/>
          <p:nvPr/>
        </p:nvSpPr>
        <p:spPr>
          <a:xfrm>
            <a:off x="655320" y="3911692"/>
            <a:ext cx="10881360" cy="1920240"/>
          </a:xfrm>
          <a:prstGeom prst="rect">
            <a:avLst/>
          </a:prstGeom>
          <a:solidFill>
            <a:schemeClr val="bg1">
              <a:lumMod val="9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547FADF7-5DEF-5196-1DE9-285DE6B9E482}"/>
              </a:ext>
              <a:ext uri="{C183D7F6-B498-43B3-948B-1728B52AA6E4}">
                <adec:decorative xmlns:adec="http://schemas.microsoft.com/office/drawing/2017/decorative" val="1"/>
              </a:ext>
            </a:extLst>
          </p:cNvPr>
          <p:cNvGrpSpPr/>
          <p:nvPr/>
        </p:nvGrpSpPr>
        <p:grpSpPr>
          <a:xfrm>
            <a:off x="1025679" y="4251020"/>
            <a:ext cx="1240430" cy="1242327"/>
            <a:chOff x="641610" y="3579328"/>
            <a:chExt cx="1240430" cy="1242327"/>
          </a:xfrm>
        </p:grpSpPr>
        <p:sp>
          <p:nvSpPr>
            <p:cNvPr id="32" name="Oval 31">
              <a:extLst>
                <a:ext uri="{FF2B5EF4-FFF2-40B4-BE49-F238E27FC236}">
                  <a16:creationId xmlns:a16="http://schemas.microsoft.com/office/drawing/2014/main" id="{D705BF07-6C10-9306-37EE-E6EEC06C2EC3}"/>
                </a:ext>
              </a:extLst>
            </p:cNvPr>
            <p:cNvSpPr>
              <a:spLocks noChangeAspect="1"/>
            </p:cNvSpPr>
            <p:nvPr/>
          </p:nvSpPr>
          <p:spPr>
            <a:xfrm>
              <a:off x="641610" y="3579328"/>
              <a:ext cx="1240430" cy="1242327"/>
            </a:xfrm>
            <a:prstGeom prst="ellips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Graphic 33" descr="Close with solid fill">
              <a:extLst>
                <a:ext uri="{FF2B5EF4-FFF2-40B4-BE49-F238E27FC236}">
                  <a16:creationId xmlns:a16="http://schemas.microsoft.com/office/drawing/2014/main" id="{48036A92-9350-A1AD-49C1-A453F9A1396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625" y="3743291"/>
              <a:ext cx="914400" cy="914400"/>
            </a:xfrm>
            <a:prstGeom prst="rect">
              <a:avLst/>
            </a:prstGeom>
          </p:spPr>
        </p:pic>
        <p:grpSp>
          <p:nvGrpSpPr>
            <p:cNvPr id="46" name="Group 45">
              <a:extLst>
                <a:ext uri="{FF2B5EF4-FFF2-40B4-BE49-F238E27FC236}">
                  <a16:creationId xmlns:a16="http://schemas.microsoft.com/office/drawing/2014/main" id="{45121AE7-475D-CBF1-CA8B-037D4A82F766}"/>
                </a:ext>
              </a:extLst>
            </p:cNvPr>
            <p:cNvGrpSpPr/>
            <p:nvPr/>
          </p:nvGrpSpPr>
          <p:grpSpPr>
            <a:xfrm>
              <a:off x="809237" y="3768429"/>
              <a:ext cx="905176" cy="864124"/>
              <a:chOff x="8298240" y="5386662"/>
              <a:chExt cx="905176" cy="864124"/>
            </a:xfrm>
          </p:grpSpPr>
          <p:pic>
            <p:nvPicPr>
              <p:cNvPr id="47" name="Graphic 46" descr="Binary with solid fill">
                <a:extLst>
                  <a:ext uri="{FF2B5EF4-FFF2-40B4-BE49-F238E27FC236}">
                    <a16:creationId xmlns:a16="http://schemas.microsoft.com/office/drawing/2014/main" id="{8DAD798F-199F-1B5A-8057-F54D70594E0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98240" y="5460010"/>
                <a:ext cx="365760" cy="365760"/>
              </a:xfrm>
              <a:prstGeom prst="rect">
                <a:avLst/>
              </a:prstGeom>
            </p:spPr>
          </p:pic>
          <p:pic>
            <p:nvPicPr>
              <p:cNvPr id="48" name="Graphic 47" descr="Binary with solid fill">
                <a:extLst>
                  <a:ext uri="{FF2B5EF4-FFF2-40B4-BE49-F238E27FC236}">
                    <a16:creationId xmlns:a16="http://schemas.microsoft.com/office/drawing/2014/main" id="{389DBB27-3B4C-4601-44C6-25E9404BCE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7434" y="5386662"/>
                <a:ext cx="365760" cy="365760"/>
              </a:xfrm>
              <a:prstGeom prst="rect">
                <a:avLst/>
              </a:prstGeom>
            </p:spPr>
          </p:pic>
          <p:pic>
            <p:nvPicPr>
              <p:cNvPr id="49" name="Graphic 48" descr="Binary with solid fill">
                <a:extLst>
                  <a:ext uri="{FF2B5EF4-FFF2-40B4-BE49-F238E27FC236}">
                    <a16:creationId xmlns:a16="http://schemas.microsoft.com/office/drawing/2014/main" id="{5DDEB7D3-60D3-5D6D-C0EB-73EAD56C5B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9801" y="5835713"/>
                <a:ext cx="365760" cy="365760"/>
              </a:xfrm>
              <a:prstGeom prst="rect">
                <a:avLst/>
              </a:prstGeom>
            </p:spPr>
          </p:pic>
          <p:pic>
            <p:nvPicPr>
              <p:cNvPr id="50" name="Graphic 49" descr="Binary with solid fill">
                <a:extLst>
                  <a:ext uri="{FF2B5EF4-FFF2-40B4-BE49-F238E27FC236}">
                    <a16:creationId xmlns:a16="http://schemas.microsoft.com/office/drawing/2014/main" id="{351FF2D6-6B46-A5AB-0954-F70506B5FF0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37656" y="5885026"/>
                <a:ext cx="365760" cy="365760"/>
              </a:xfrm>
              <a:prstGeom prst="rect">
                <a:avLst/>
              </a:prstGeom>
            </p:spPr>
          </p:pic>
        </p:grpSp>
      </p:grpSp>
      <p:sp>
        <p:nvSpPr>
          <p:cNvPr id="4" name="Rectangle 3">
            <a:extLst>
              <a:ext uri="{FF2B5EF4-FFF2-40B4-BE49-F238E27FC236}">
                <a16:creationId xmlns:a16="http://schemas.microsoft.com/office/drawing/2014/main" id="{10038C02-FE48-E143-E7F5-FDCEE177F4B9}"/>
              </a:ext>
            </a:extLst>
          </p:cNvPr>
          <p:cNvSpPr/>
          <p:nvPr/>
        </p:nvSpPr>
        <p:spPr>
          <a:xfrm>
            <a:off x="2509993" y="4272792"/>
            <a:ext cx="8542075" cy="1200329"/>
          </a:xfrm>
          <a:prstGeom prst="rect">
            <a:avLst/>
          </a:prstGeom>
        </p:spPr>
        <p:txBody>
          <a:bodyPr wrap="square">
            <a:spAutoFit/>
          </a:bodyPr>
          <a:lstStyle/>
          <a:p>
            <a:r>
              <a:rPr lang="en-US" dirty="0">
                <a:latin typeface="Helvetica Neue"/>
                <a:cs typeface="Calibri Light" panose="020F0302020204030204" pitchFamily="34" charset="0"/>
              </a:rPr>
              <a:t>A </a:t>
            </a:r>
            <a:r>
              <a:rPr lang="en-US" b="1" dirty="0">
                <a:solidFill>
                  <a:schemeClr val="tx1">
                    <a:lumMod val="75000"/>
                    <a:lumOff val="25000"/>
                  </a:schemeClr>
                </a:solidFill>
                <a:latin typeface="Helvetica Neue"/>
                <a:cs typeface="Calibri Light" panose="020F0302020204030204" pitchFamily="34" charset="0"/>
              </a:rPr>
              <a:t>blackout </a:t>
            </a:r>
            <a:r>
              <a:rPr lang="en-US" dirty="0">
                <a:latin typeface="Helvetica Neue"/>
                <a:cs typeface="Calibri Light" panose="020F0302020204030204" pitchFamily="34" charset="0"/>
              </a:rPr>
              <a:t>is period where </a:t>
            </a:r>
            <a:r>
              <a:rPr lang="en-US" b="1" i="1" dirty="0">
                <a:latin typeface="Helvetica Neue"/>
                <a:cs typeface="Calibri Light" panose="020F0302020204030204" pitchFamily="34" charset="0"/>
              </a:rPr>
              <a:t>no code changes </a:t>
            </a:r>
            <a:r>
              <a:rPr lang="en-US" dirty="0">
                <a:latin typeface="Helvetica Neue"/>
                <a:cs typeface="Calibri Light" panose="020F0302020204030204" pitchFamily="34" charset="0"/>
              </a:rPr>
              <a:t>or modifications are allowed. </a:t>
            </a:r>
          </a:p>
          <a:p>
            <a:pPr marL="342900" indent="-342900">
              <a:buFont typeface="Wingdings" panose="05000000000000000000" pitchFamily="2" charset="2"/>
              <a:buChar char="§"/>
            </a:pPr>
            <a:r>
              <a:rPr lang="en-US" dirty="0">
                <a:latin typeface="Helvetica Neue"/>
                <a:cs typeface="Calibri Light" panose="020F0302020204030204" pitchFamily="34" charset="0"/>
              </a:rPr>
              <a:t>FMMI Code Blackout is taking place over June 1, 2024 – January 2025</a:t>
            </a:r>
          </a:p>
          <a:p>
            <a:pPr marL="342900" indent="-342900">
              <a:buFont typeface="Wingdings" panose="05000000000000000000" pitchFamily="2" charset="2"/>
              <a:buChar char="§"/>
            </a:pPr>
            <a:r>
              <a:rPr lang="en-US" dirty="0">
                <a:latin typeface="Helvetica Neue"/>
                <a:cs typeface="Calibri Light" panose="020F0302020204030204" pitchFamily="34" charset="0"/>
              </a:rPr>
              <a:t>FMS will make emergency system changes only. No other system changes will be planned or executed.</a:t>
            </a:r>
          </a:p>
        </p:txBody>
      </p:sp>
      <p:sp>
        <p:nvSpPr>
          <p:cNvPr id="6" name="TextBox 5">
            <a:extLst>
              <a:ext uri="{FF2B5EF4-FFF2-40B4-BE49-F238E27FC236}">
                <a16:creationId xmlns:a16="http://schemas.microsoft.com/office/drawing/2014/main" id="{39B98B4A-7F19-17E3-B6AB-4FCBA5B1D68E}"/>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#31</a:t>
            </a:r>
          </a:p>
        </p:txBody>
      </p:sp>
    </p:spTree>
    <p:extLst>
      <p:ext uri="{BB962C8B-B14F-4D97-AF65-F5344CB8AC3E}">
        <p14:creationId xmlns:p14="http://schemas.microsoft.com/office/powerpoint/2010/main" val="533000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22BC5D-3E3D-7A83-DEC1-2EE044D24DD3}"/>
              </a:ext>
            </a:extLst>
          </p:cNvPr>
          <p:cNvSpPr>
            <a:spLocks noGrp="1"/>
          </p:cNvSpPr>
          <p:nvPr>
            <p:ph type="title"/>
          </p:nvPr>
        </p:nvSpPr>
        <p:spPr/>
        <p:txBody>
          <a:bodyPr>
            <a:normAutofit fontScale="90000"/>
          </a:bodyPr>
          <a:lstStyle/>
          <a:p>
            <a:r>
              <a:rPr lang="en-US" dirty="0"/>
              <a:t>WILL THERE BE A SYSTEM OUTAGE AT GO-LIVE?</a:t>
            </a:r>
          </a:p>
        </p:txBody>
      </p:sp>
      <p:sp>
        <p:nvSpPr>
          <p:cNvPr id="6" name="Content Placeholder 5">
            <a:extLst>
              <a:ext uri="{FF2B5EF4-FFF2-40B4-BE49-F238E27FC236}">
                <a16:creationId xmlns:a16="http://schemas.microsoft.com/office/drawing/2014/main" id="{11AE9794-B4B2-7B77-A018-57DC90BF2C50}"/>
              </a:ext>
            </a:extLst>
          </p:cNvPr>
          <p:cNvSpPr>
            <a:spLocks noGrp="1"/>
          </p:cNvSpPr>
          <p:nvPr>
            <p:ph sz="half" idx="1"/>
          </p:nvPr>
        </p:nvSpPr>
        <p:spPr/>
        <p:txBody>
          <a:bodyPr>
            <a:normAutofit/>
          </a:bodyPr>
          <a:lstStyle/>
          <a:p>
            <a:pPr marL="0" indent="0">
              <a:buNone/>
            </a:pPr>
            <a:r>
              <a:rPr lang="en-US" sz="1800" dirty="0"/>
              <a:t>Yes, there is a planned system outage currently scheduled for Wednesday, February 12, 2025 to Tuesday, February 18, 2025. During this time, FMMI will be unavailable to all users.</a:t>
            </a:r>
          </a:p>
        </p:txBody>
      </p:sp>
      <p:sp>
        <p:nvSpPr>
          <p:cNvPr id="7" name="TextBox 6">
            <a:extLst>
              <a:ext uri="{FF2B5EF4-FFF2-40B4-BE49-F238E27FC236}">
                <a16:creationId xmlns:a16="http://schemas.microsoft.com/office/drawing/2014/main" id="{DEDC725B-DB6A-C964-A6D0-FF4D46F9DD53}"/>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#32</a:t>
            </a:r>
          </a:p>
        </p:txBody>
      </p:sp>
    </p:spTree>
    <p:extLst>
      <p:ext uri="{BB962C8B-B14F-4D97-AF65-F5344CB8AC3E}">
        <p14:creationId xmlns:p14="http://schemas.microsoft.com/office/powerpoint/2010/main" val="3414613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E666D7-40F9-3F5F-35F0-5A96A436B680}"/>
              </a:ext>
            </a:extLst>
          </p:cNvPr>
          <p:cNvSpPr>
            <a:spLocks noGrp="1"/>
          </p:cNvSpPr>
          <p:nvPr>
            <p:ph type="title"/>
          </p:nvPr>
        </p:nvSpPr>
        <p:spPr>
          <a:xfrm>
            <a:off x="1524000" y="319235"/>
            <a:ext cx="9144000" cy="693533"/>
          </a:xfrm>
        </p:spPr>
        <p:txBody>
          <a:bodyPr>
            <a:noAutofit/>
          </a:bodyPr>
          <a:lstStyle/>
          <a:p>
            <a:r>
              <a:rPr lang="en-US" dirty="0">
                <a:cs typeface="Arial" panose="020B0604020202020204" pitchFamily="34" charset="0"/>
              </a:rPr>
              <a:t>WHAT ARE THE NEXT STEPS?</a:t>
            </a:r>
            <a:endParaRPr lang="en-US" dirty="0"/>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61859" y="1362047"/>
            <a:ext cx="10775007" cy="3281208"/>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a:defRPr/>
            </a:pPr>
            <a:r>
              <a:rPr lang="en-US" sz="1800" b="0" cap="none" dirty="0">
                <a:latin typeface="Helvetica Neue" panose="02000503000000020004"/>
                <a:cs typeface="Arial" panose="020B0604020202020204" pitchFamily="34" charset="0"/>
              </a:rPr>
              <a:t>You will receive communication from FMS at every stage of the transition process via emailed bulletins. You will also be notified of opportunities to learn more about FIET as training becomes available.</a:t>
            </a:r>
          </a:p>
          <a:p>
            <a:pPr>
              <a:defRPr/>
            </a:pPr>
            <a:endParaRPr lang="en-US" sz="1800" b="0" cap="none" dirty="0">
              <a:latin typeface="Helvetica Neue" panose="02000503000000020004"/>
              <a:cs typeface="Arial" panose="020B0604020202020204" pitchFamily="34" charset="0"/>
            </a:endParaRPr>
          </a:p>
          <a:p>
            <a:pPr>
              <a:defRPr/>
            </a:pPr>
            <a:r>
              <a:rPr lang="en-US" sz="1800" b="0" cap="none" dirty="0">
                <a:latin typeface="Helvetica Neue" panose="02000503000000020004"/>
                <a:cs typeface="Arial" panose="020B0604020202020204" pitchFamily="34" charset="0"/>
              </a:rPr>
              <a:t>View all historical communications </a:t>
            </a:r>
            <a:r>
              <a:rPr lang="en-US" sz="1800" b="0" cap="none" dirty="0">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here</a:t>
            </a:r>
            <a:r>
              <a:rPr lang="en-US" sz="1800" b="0" cap="none" dirty="0">
                <a:latin typeface="Helvetica Neue" panose="02000503000000020004"/>
                <a:cs typeface="Arial" panose="020B0604020202020204" pitchFamily="34" charset="0"/>
              </a:rPr>
              <a:t>.</a:t>
            </a:r>
          </a:p>
          <a:p>
            <a:pPr lvl="0">
              <a:defRPr/>
            </a:pPr>
            <a:endParaRPr lang="en-US" sz="1800" b="0" cap="none" dirty="0">
              <a:latin typeface="Helvetica Neue" panose="02000503000000020004"/>
              <a:cs typeface="Arial" panose="020B0604020202020204" pitchFamily="34" charset="0"/>
            </a:endParaRPr>
          </a:p>
          <a:p>
            <a:pPr lvl="0">
              <a:defRPr/>
            </a:pPr>
            <a:r>
              <a:rPr lang="en-US" sz="1800" b="0" cap="none" dirty="0">
                <a:latin typeface="Helvetica Neue" panose="02000503000000020004"/>
                <a:cs typeface="Arial" panose="020B0604020202020204" pitchFamily="34" charset="0"/>
              </a:rPr>
              <a:t>Make sure you are subscribed to email updates! </a:t>
            </a:r>
            <a:r>
              <a:rPr lang="en-US" sz="1800" b="0" cap="none" dirty="0">
                <a:solidFill>
                  <a:schemeClr val="tx1">
                    <a:lumMod val="75000"/>
                    <a:lumOff val="25000"/>
                  </a:schemeClr>
                </a:solidFill>
                <a:latin typeface="Helvetica Neue" panose="02000503000000020004"/>
                <a:cs typeface="Arial" panose="020B0604020202020204" pitchFamily="34" charset="0"/>
                <a:hlinkClick r:id="rId4">
                  <a:extLst>
                    <a:ext uri="{A12FA001-AC4F-418D-AE19-62706E023703}">
                      <ahyp:hlinkClr xmlns:ahyp="http://schemas.microsoft.com/office/drawing/2018/hyperlinkcolor" val="tx"/>
                    </a:ext>
                  </a:extLst>
                </a:hlinkClick>
              </a:rPr>
              <a:t>Subscribe here.</a:t>
            </a: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lvl="0">
              <a:defRPr/>
            </a:pPr>
            <a:endParaRPr lang="en-US" sz="1800" b="0" cap="none" dirty="0">
              <a:latin typeface="Helvetica Neue" panose="02000503000000020004"/>
              <a:cs typeface="Arial" panose="020B0604020202020204" pitchFamily="34" charset="0"/>
            </a:endParaRPr>
          </a:p>
        </p:txBody>
      </p:sp>
      <p:sp>
        <p:nvSpPr>
          <p:cNvPr id="11" name="Freeform: Shape 10">
            <a:extLst>
              <a:ext uri="{FF2B5EF4-FFF2-40B4-BE49-F238E27FC236}">
                <a16:creationId xmlns:a16="http://schemas.microsoft.com/office/drawing/2014/main" id="{5EC783C7-91FF-954B-CB9A-E7648C27F905}"/>
              </a:ext>
              <a:ext uri="{C183D7F6-B498-43B3-948B-1728B52AA6E4}">
                <adec:decorative xmlns:adec="http://schemas.microsoft.com/office/drawing/2017/decorative" val="1"/>
              </a:ext>
            </a:extLst>
          </p:cNvPr>
          <p:cNvSpPr/>
          <p:nvPr/>
        </p:nvSpPr>
        <p:spPr>
          <a:xfrm rot="21154822">
            <a:off x="-55119" y="3933687"/>
            <a:ext cx="12388165" cy="1891263"/>
          </a:xfrm>
          <a:custGeom>
            <a:avLst/>
            <a:gdLst>
              <a:gd name="connsiteX0" fmla="*/ 0 w 6343650"/>
              <a:gd name="connsiteY0" fmla="*/ 982988 h 2338433"/>
              <a:gd name="connsiteX1" fmla="*/ 502920 w 6343650"/>
              <a:gd name="connsiteY1" fmla="*/ 2331728 h 2338433"/>
              <a:gd name="connsiteX2" fmla="*/ 1051560 w 6343650"/>
              <a:gd name="connsiteY2" fmla="*/ 480068 h 2338433"/>
              <a:gd name="connsiteX3" fmla="*/ 2034540 w 6343650"/>
              <a:gd name="connsiteY3" fmla="*/ 582938 h 2338433"/>
              <a:gd name="connsiteX4" fmla="*/ 2903220 w 6343650"/>
              <a:gd name="connsiteY4" fmla="*/ 1303028 h 2338433"/>
              <a:gd name="connsiteX5" fmla="*/ 4480560 w 6343650"/>
              <a:gd name="connsiteY5" fmla="*/ 8 h 2338433"/>
              <a:gd name="connsiteX6" fmla="*/ 5314950 w 6343650"/>
              <a:gd name="connsiteY6" fmla="*/ 1325888 h 2338433"/>
              <a:gd name="connsiteX7" fmla="*/ 6343650 w 6343650"/>
              <a:gd name="connsiteY7" fmla="*/ 720098 h 233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3650" h="2338433">
                <a:moveTo>
                  <a:pt x="0" y="982988"/>
                </a:moveTo>
                <a:cubicBezTo>
                  <a:pt x="163830" y="1699268"/>
                  <a:pt x="327660" y="2415548"/>
                  <a:pt x="502920" y="2331728"/>
                </a:cubicBezTo>
                <a:cubicBezTo>
                  <a:pt x="678180" y="2247908"/>
                  <a:pt x="796290" y="771533"/>
                  <a:pt x="1051560" y="480068"/>
                </a:cubicBezTo>
                <a:cubicBezTo>
                  <a:pt x="1306830" y="188603"/>
                  <a:pt x="1725930" y="445778"/>
                  <a:pt x="2034540" y="582938"/>
                </a:cubicBezTo>
                <a:cubicBezTo>
                  <a:pt x="2343150" y="720098"/>
                  <a:pt x="2495550" y="1400183"/>
                  <a:pt x="2903220" y="1303028"/>
                </a:cubicBezTo>
                <a:cubicBezTo>
                  <a:pt x="3310890" y="1205873"/>
                  <a:pt x="4078605" y="-3802"/>
                  <a:pt x="4480560" y="8"/>
                </a:cubicBezTo>
                <a:cubicBezTo>
                  <a:pt x="4882515" y="3818"/>
                  <a:pt x="5004435" y="1205873"/>
                  <a:pt x="5314950" y="1325888"/>
                </a:cubicBezTo>
                <a:cubicBezTo>
                  <a:pt x="5625465" y="1445903"/>
                  <a:pt x="5984557" y="1083000"/>
                  <a:pt x="6343650" y="720098"/>
                </a:cubicBezTo>
              </a:path>
            </a:pathLst>
          </a:custGeom>
          <a:noFill/>
          <a:ln w="38100">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350BF723-2E6D-3FB3-77EE-A165215F2CBB}"/>
              </a:ext>
              <a:ext uri="{C183D7F6-B498-43B3-948B-1728B52AA6E4}">
                <adec:decorative xmlns:adec="http://schemas.microsoft.com/office/drawing/2017/decorative" val="1"/>
              </a:ext>
            </a:extLst>
          </p:cNvPr>
          <p:cNvSpPr>
            <a:spLocks noChangeAspect="1"/>
          </p:cNvSpPr>
          <p:nvPr/>
        </p:nvSpPr>
        <p:spPr>
          <a:xfrm rot="2346686">
            <a:off x="1236270" y="5812783"/>
            <a:ext cx="323009" cy="283645"/>
          </a:xfrm>
          <a:prstGeom prs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a:extLst>
              <a:ext uri="{FF2B5EF4-FFF2-40B4-BE49-F238E27FC236}">
                <a16:creationId xmlns:a16="http://schemas.microsoft.com/office/drawing/2014/main" id="{9678DE7E-5605-42A9-A662-D4E97DF71349}"/>
              </a:ext>
              <a:ext uri="{C183D7F6-B498-43B3-948B-1728B52AA6E4}">
                <adec:decorative xmlns:adec="http://schemas.microsoft.com/office/drawing/2017/decorative" val="1"/>
              </a:ext>
            </a:extLst>
          </p:cNvPr>
          <p:cNvSpPr>
            <a:spLocks noChangeAspect="1"/>
          </p:cNvSpPr>
          <p:nvPr/>
        </p:nvSpPr>
        <p:spPr>
          <a:xfrm rot="19770254">
            <a:off x="2880772" y="4501433"/>
            <a:ext cx="323009" cy="283645"/>
          </a:xfrm>
          <a:prstGeom prs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F7E82FD4-8754-61CD-635C-CBE06EA6C483}"/>
              </a:ext>
              <a:ext uri="{C183D7F6-B498-43B3-948B-1728B52AA6E4}">
                <adec:decorative xmlns:adec="http://schemas.microsoft.com/office/drawing/2017/decorative" val="1"/>
              </a:ext>
            </a:extLst>
          </p:cNvPr>
          <p:cNvSpPr>
            <a:spLocks noChangeAspect="1"/>
          </p:cNvSpPr>
          <p:nvPr/>
        </p:nvSpPr>
        <p:spPr>
          <a:xfrm rot="21169947">
            <a:off x="8849182" y="3498452"/>
            <a:ext cx="323009" cy="283645"/>
          </a:xfrm>
          <a:prstGeom prst="triangl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ultiplication Sign 11">
            <a:extLst>
              <a:ext uri="{FF2B5EF4-FFF2-40B4-BE49-F238E27FC236}">
                <a16:creationId xmlns:a16="http://schemas.microsoft.com/office/drawing/2014/main" id="{B025E5AE-6F92-3328-2028-C3E51A933227}"/>
              </a:ext>
              <a:ext uri="{C183D7F6-B498-43B3-948B-1728B52AA6E4}">
                <adec:decorative xmlns:adec="http://schemas.microsoft.com/office/drawing/2017/decorative" val="1"/>
              </a:ext>
            </a:extLst>
          </p:cNvPr>
          <p:cNvSpPr>
            <a:spLocks noChangeAspect="1"/>
          </p:cNvSpPr>
          <p:nvPr/>
        </p:nvSpPr>
        <p:spPr>
          <a:xfrm>
            <a:off x="10668000" y="4124333"/>
            <a:ext cx="585143" cy="518922"/>
          </a:xfrm>
          <a:prstGeom prst="mathMultiply">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B52E303-0451-4FD5-66E3-BD3AFCA0ABF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#33</a:t>
            </a:r>
          </a:p>
        </p:txBody>
      </p:sp>
    </p:spTree>
    <p:extLst>
      <p:ext uri="{BB962C8B-B14F-4D97-AF65-F5344CB8AC3E}">
        <p14:creationId xmlns:p14="http://schemas.microsoft.com/office/powerpoint/2010/main" val="2690469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E666D7-40F9-3F5F-35F0-5A96A436B680}"/>
              </a:ext>
            </a:extLst>
          </p:cNvPr>
          <p:cNvSpPr>
            <a:spLocks noGrp="1"/>
          </p:cNvSpPr>
          <p:nvPr>
            <p:ph type="title"/>
          </p:nvPr>
        </p:nvSpPr>
        <p:spPr>
          <a:xfrm>
            <a:off x="1524000" y="319235"/>
            <a:ext cx="9144000" cy="693533"/>
          </a:xfrm>
        </p:spPr>
        <p:txBody>
          <a:bodyPr>
            <a:noAutofit/>
          </a:bodyPr>
          <a:lstStyle/>
          <a:p>
            <a:r>
              <a:rPr lang="en-US" sz="3200" dirty="0">
                <a:cs typeface="Arial" panose="020B0604020202020204" pitchFamily="34" charset="0"/>
              </a:rPr>
              <a:t>WHERE CAN I ASK ADDITIONAL QUESTIONS?</a:t>
            </a:r>
            <a:endParaRPr lang="en-US" sz="3200" dirty="0"/>
          </a:p>
        </p:txBody>
      </p:sp>
      <p:sp>
        <p:nvSpPr>
          <p:cNvPr id="49" name="Content Placeholder 5">
            <a:extLst>
              <a:ext uri="{FF2B5EF4-FFF2-40B4-BE49-F238E27FC236}">
                <a16:creationId xmlns:a16="http://schemas.microsoft.com/office/drawing/2014/main" id="{127836A5-B461-4F4E-90D0-31339D4BEF01}"/>
              </a:ext>
            </a:extLst>
          </p:cNvPr>
          <p:cNvSpPr txBox="1">
            <a:spLocks/>
          </p:cNvSpPr>
          <p:nvPr/>
        </p:nvSpPr>
        <p:spPr>
          <a:xfrm>
            <a:off x="512018" y="1382595"/>
            <a:ext cx="6063445" cy="391887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1" kern="1200" cap="all" baseline="0">
                <a:solidFill>
                  <a:schemeClr val="tx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2400" kern="1200">
                <a:solidFill>
                  <a:schemeClr val="tx1"/>
                </a:solidFill>
                <a:latin typeface="+mn-lt"/>
                <a:ea typeface="+mn-ea"/>
                <a:cs typeface="+mn-cs"/>
              </a:defRPr>
            </a:lvl2pPr>
            <a:lvl3pPr marL="57149" indent="0" algn="l" defTabSz="914377" rtl="0" eaLnBrk="1" latinLnBrk="0" hangingPunct="1">
              <a:lnSpc>
                <a:spcPct val="110000"/>
              </a:lnSpc>
              <a:spcBef>
                <a:spcPts val="0"/>
              </a:spcBef>
              <a:spcAft>
                <a:spcPts val="900"/>
              </a:spcAft>
              <a:buFont typeface="Arial" panose="020B0604020202020204" pitchFamily="34" charset="0"/>
              <a:buNone/>
              <a:defRPr sz="1800" kern="1200">
                <a:solidFill>
                  <a:schemeClr val="tx1"/>
                </a:solidFill>
                <a:latin typeface="+mn-lt"/>
                <a:ea typeface="+mn-ea"/>
                <a:cs typeface="+mn-cs"/>
              </a:defRPr>
            </a:lvl3pPr>
            <a:lvl4pPr marL="228594" indent="-169858" algn="l" defTabSz="914377" rtl="0" eaLnBrk="1" latinLnBrk="0" hangingPunct="1">
              <a:lnSpc>
                <a:spcPct val="11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400041" indent="-177796" algn="l" defTabSz="914377" rtl="0" eaLnBrk="1" latinLnBrk="0" hangingPunct="1">
              <a:lnSpc>
                <a:spcPct val="110000"/>
              </a:lnSpc>
              <a:spcBef>
                <a:spcPts val="0"/>
              </a:spcBef>
              <a:spcAft>
                <a:spcPts val="0"/>
              </a:spcAft>
              <a:buFont typeface="Graphik" panose="020B0503030202060203" pitchFamily="34" charset="0"/>
              <a:buChar char="–"/>
              <a:defRPr sz="1400" kern="1200">
                <a:solidFill>
                  <a:schemeClr val="tx1"/>
                </a:solidFill>
                <a:latin typeface="+mn-lt"/>
                <a:ea typeface="+mn-ea"/>
                <a:cs typeface="+mn-cs"/>
              </a:defRPr>
            </a:lvl5pPr>
            <a:lvl6pPr marL="571486" indent="-17303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55561" indent="0" algn="l" defTabSz="914377" rtl="0" eaLnBrk="1" latinLnBrk="0" hangingPunct="1">
              <a:lnSpc>
                <a:spcPct val="90000"/>
              </a:lnSpc>
              <a:spcBef>
                <a:spcPts val="800"/>
              </a:spcBef>
              <a:buFont typeface="Arial" panose="020B0604020202020204" pitchFamily="34" charset="0"/>
              <a:buNone/>
              <a:defRPr sz="1200" b="1" kern="1200" cap="all" baseline="0">
                <a:solidFill>
                  <a:schemeClr val="tx1"/>
                </a:solidFill>
                <a:latin typeface="+mn-lt"/>
                <a:ea typeface="+mn-ea"/>
                <a:cs typeface="+mn-cs"/>
              </a:defRPr>
            </a:lvl7pPr>
            <a:lvl8pPr marL="55561" indent="0" algn="l" defTabSz="914377" rtl="0" eaLnBrk="1" latinLnBrk="0" hangingPunct="1">
              <a:lnSpc>
                <a:spcPct val="100000"/>
              </a:lnSpc>
              <a:spcBef>
                <a:spcPts val="0"/>
              </a:spcBef>
              <a:spcAft>
                <a:spcPts val="800"/>
              </a:spcAft>
              <a:buFont typeface="Arial" panose="020B0604020202020204" pitchFamily="34" charset="0"/>
              <a:buNone/>
              <a:defRPr sz="1800" b="0" kern="1200" baseline="0">
                <a:solidFill>
                  <a:schemeClr val="tx1"/>
                </a:solidFill>
                <a:latin typeface="+mn-lt"/>
                <a:ea typeface="+mn-ea"/>
                <a:cs typeface="+mn-cs"/>
              </a:defRPr>
            </a:lvl8pPr>
            <a:lvl9pPr marL="55561" indent="0" algn="l" defTabSz="914377" rtl="0" eaLnBrk="1" latinLnBrk="0" hangingPunct="1">
              <a:lnSpc>
                <a:spcPct val="11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9pPr>
          </a:lstStyle>
          <a:p>
            <a:pPr lvl="0">
              <a:defRPr/>
            </a:pPr>
            <a:r>
              <a:rPr lang="en-US" sz="1800" b="0" cap="none" dirty="0">
                <a:latin typeface="Helvetica Neue" panose="02000503000000020004"/>
                <a:cs typeface="Arial" panose="020B0604020202020204" pitchFamily="34" charset="0"/>
              </a:rPr>
              <a:t>Now and through go-live, please reach out to the following resources with any FIET-related questions or concerns:</a:t>
            </a:r>
          </a:p>
          <a:p>
            <a:pPr marL="285750" lvl="0" indent="-285750">
              <a:lnSpc>
                <a:spcPct val="150000"/>
              </a:lnSpc>
              <a:buFont typeface="Wingdings" panose="05000000000000000000" pitchFamily="2" charset="2"/>
              <a:buChar char="§"/>
              <a:defRPr/>
            </a:pPr>
            <a:r>
              <a:rPr lang="en-US" sz="1800" b="0" cap="none" dirty="0">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Help Desk </a:t>
            </a: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marL="285750" lvl="0" indent="-285750">
              <a:buFont typeface="Wingdings" panose="05000000000000000000" pitchFamily="2" charset="2"/>
              <a:buChar char="§"/>
              <a:defRPr/>
            </a:pPr>
            <a:r>
              <a:rPr lang="en-US" sz="1800" b="0" u="sng" cap="none" dirty="0">
                <a:solidFill>
                  <a:schemeClr val="tx1">
                    <a:lumMod val="75000"/>
                    <a:lumOff val="25000"/>
                  </a:schemeClr>
                </a:solidFill>
                <a:latin typeface="Helvetica Neue" panose="02000503000000020004"/>
                <a:cs typeface="Arial" panose="020B0604020202020204" pitchFamily="34" charset="0"/>
              </a:rPr>
              <a:t>A</a:t>
            </a:r>
            <a:r>
              <a:rPr lang="en-US" sz="1800" b="0" cap="none" dirty="0">
                <a:solidFill>
                  <a:schemeClr val="tx1">
                    <a:lumMod val="75000"/>
                    <a:lumOff val="25000"/>
                  </a:schemeClr>
                </a:solidFill>
                <a:latin typeface="Helvetica Neue" panose="02000503000000020004"/>
                <a:cs typeface="Arial" panose="020B0604020202020204" pitchFamily="34" charset="0"/>
                <a:hlinkClick r:id="rId4">
                  <a:extLst>
                    <a:ext uri="{A12FA001-AC4F-418D-AE19-62706E023703}">
                      <ahyp:hlinkClr xmlns:ahyp="http://schemas.microsoft.com/office/drawing/2018/hyperlinkcolor" val="tx"/>
                    </a:ext>
                  </a:extLst>
                </a:hlinkClick>
              </a:rPr>
              <a:t>gency CAM</a:t>
            </a: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marL="285750" lvl="0" indent="-285750">
              <a:buFont typeface="Wingdings" panose="05000000000000000000" pitchFamily="2" charset="2"/>
              <a:buChar char="§"/>
              <a:defRPr/>
            </a:pPr>
            <a:endParaRPr lang="en-US" sz="1800" b="0" cap="none" dirty="0">
              <a:solidFill>
                <a:schemeClr val="tx1">
                  <a:lumMod val="75000"/>
                  <a:lumOff val="25000"/>
                </a:schemeClr>
              </a:solidFill>
              <a:latin typeface="Helvetica Neue" panose="02000503000000020004"/>
              <a:cs typeface="Arial" panose="020B0604020202020204" pitchFamily="34" charset="0"/>
            </a:endParaRPr>
          </a:p>
          <a:p>
            <a:pPr lvl="0">
              <a:defRPr/>
            </a:pPr>
            <a:r>
              <a:rPr lang="en-US" sz="1800" b="0" cap="none" dirty="0">
                <a:latin typeface="Helvetica Neue" panose="02000503000000020004"/>
                <a:cs typeface="Arial" panose="020B0604020202020204" pitchFamily="34" charset="0"/>
              </a:rPr>
              <a:t>Visit the </a:t>
            </a:r>
            <a:r>
              <a:rPr lang="en-US" sz="1800" cap="none" dirty="0">
                <a:solidFill>
                  <a:schemeClr val="tx1">
                    <a:lumMod val="75000"/>
                    <a:lumOff val="25000"/>
                  </a:schemeClr>
                </a:solidFill>
                <a:latin typeface="Helvetica Neue" panose="02000503000000020004"/>
                <a:cs typeface="Arial" panose="020B0604020202020204" pitchFamily="34" charset="0"/>
                <a:hlinkClick r:id="rId5">
                  <a:extLst>
                    <a:ext uri="{A12FA001-AC4F-418D-AE19-62706E023703}">
                      <ahyp:hlinkClr xmlns:ahyp="http://schemas.microsoft.com/office/drawing/2018/hyperlinkcolor" val="tx"/>
                    </a:ext>
                  </a:extLst>
                </a:hlinkClick>
              </a:rPr>
              <a:t>FIET webpage </a:t>
            </a:r>
            <a:r>
              <a:rPr lang="en-US" sz="1800" b="0" cap="none" dirty="0">
                <a:latin typeface="Helvetica Neue" panose="02000503000000020004"/>
                <a:cs typeface="Arial" panose="020B0604020202020204" pitchFamily="34" charset="0"/>
              </a:rPr>
              <a:t>for newsletters, training opportunities, and more!</a:t>
            </a:r>
          </a:p>
        </p:txBody>
      </p:sp>
      <p:pic>
        <p:nvPicPr>
          <p:cNvPr id="5" name="Graphic 4">
            <a:extLst>
              <a:ext uri="{FF2B5EF4-FFF2-40B4-BE49-F238E27FC236}">
                <a16:creationId xmlns:a16="http://schemas.microsoft.com/office/drawing/2014/main" id="{DB07D5B6-A24C-8E63-F91C-F2D6DAF092D6}"/>
              </a:ext>
              <a:ext uri="{C183D7F6-B498-43B3-948B-1728B52AA6E4}">
                <adec:decorative xmlns:adec="http://schemas.microsoft.com/office/drawing/2017/decorative" val="1"/>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26668" r="22371"/>
          <a:stretch/>
        </p:blipFill>
        <p:spPr>
          <a:xfrm>
            <a:off x="6575463" y="1089062"/>
            <a:ext cx="2989804" cy="5866786"/>
          </a:xfrm>
          <a:prstGeom prst="rect">
            <a:avLst/>
          </a:prstGeom>
        </p:spPr>
      </p:pic>
      <p:pic>
        <p:nvPicPr>
          <p:cNvPr id="7" name="Graphic 6">
            <a:extLst>
              <a:ext uri="{FF2B5EF4-FFF2-40B4-BE49-F238E27FC236}">
                <a16:creationId xmlns:a16="http://schemas.microsoft.com/office/drawing/2014/main" id="{BC5CA7A4-A85A-EC82-1B5D-213BE49DD354}"/>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43944" y="1382595"/>
            <a:ext cx="796968" cy="796968"/>
          </a:xfrm>
          <a:prstGeom prst="rect">
            <a:avLst/>
          </a:prstGeom>
        </p:spPr>
      </p:pic>
      <p:sp>
        <p:nvSpPr>
          <p:cNvPr id="2" name="TextBox 1">
            <a:extLst>
              <a:ext uri="{FF2B5EF4-FFF2-40B4-BE49-F238E27FC236}">
                <a16:creationId xmlns:a16="http://schemas.microsoft.com/office/drawing/2014/main" id="{38D683D2-9F44-5313-1897-4043267B26B9}"/>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#34</a:t>
            </a:r>
          </a:p>
        </p:txBody>
      </p:sp>
    </p:spTree>
    <p:extLst>
      <p:ext uri="{BB962C8B-B14F-4D97-AF65-F5344CB8AC3E}">
        <p14:creationId xmlns:p14="http://schemas.microsoft.com/office/powerpoint/2010/main" val="320904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rmAutofit/>
          </a:bodyPr>
          <a:lstStyle/>
          <a:p>
            <a:r>
              <a:rPr lang="en-US" dirty="0"/>
              <a:t>WHY UPGRADE FMMI?</a:t>
            </a:r>
          </a:p>
        </p:txBody>
      </p:sp>
      <p:sp>
        <p:nvSpPr>
          <p:cNvPr id="48" name="Freeform 10">
            <a:extLst>
              <a:ext uri="{FF2B5EF4-FFF2-40B4-BE49-F238E27FC236}">
                <a16:creationId xmlns:a16="http://schemas.microsoft.com/office/drawing/2014/main" id="{77071E78-5EB2-C3D6-8E7F-6237922494DB}"/>
              </a:ext>
              <a:ext uri="{C183D7F6-B498-43B3-948B-1728B52AA6E4}">
                <adec:decorative xmlns:adec="http://schemas.microsoft.com/office/drawing/2017/decorative" val="1"/>
              </a:ext>
            </a:extLst>
          </p:cNvPr>
          <p:cNvSpPr>
            <a:spLocks/>
          </p:cNvSpPr>
          <p:nvPr/>
        </p:nvSpPr>
        <p:spPr bwMode="auto">
          <a:xfrm>
            <a:off x="204535" y="1304697"/>
            <a:ext cx="2103120" cy="1926393"/>
          </a:xfrm>
          <a:prstGeom prst="homePlate">
            <a:avLst>
              <a:gd name="adj" fmla="val 14965"/>
            </a:avLst>
          </a:pr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73" name="Graphic 72" descr="Icon of two arrows merging into one">
            <a:extLst>
              <a:ext uri="{FF2B5EF4-FFF2-40B4-BE49-F238E27FC236}">
                <a16:creationId xmlns:a16="http://schemas.microsoft.com/office/drawing/2014/main" id="{A6E44C9A-32FA-B464-BADE-8B4F083E4DDE}"/>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0335" y="1707864"/>
            <a:ext cx="731520" cy="731520"/>
          </a:xfrm>
          <a:prstGeom prst="rect">
            <a:avLst/>
          </a:prstGeom>
        </p:spPr>
      </p:pic>
      <p:sp>
        <p:nvSpPr>
          <p:cNvPr id="49" name="TextBox 48">
            <a:extLst>
              <a:ext uri="{FF2B5EF4-FFF2-40B4-BE49-F238E27FC236}">
                <a16:creationId xmlns:a16="http://schemas.microsoft.com/office/drawing/2014/main" id="{3C9B57B5-BD87-7C65-1EF2-BF5EE4BEF3F3}"/>
              </a:ext>
            </a:extLst>
          </p:cNvPr>
          <p:cNvSpPr txBox="1"/>
          <p:nvPr/>
        </p:nvSpPr>
        <p:spPr>
          <a:xfrm>
            <a:off x="483546" y="2315176"/>
            <a:ext cx="1545099"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Simplification</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39" name="TextBox 38">
            <a:extLst>
              <a:ext uri="{FF2B5EF4-FFF2-40B4-BE49-F238E27FC236}">
                <a16:creationId xmlns:a16="http://schemas.microsoft.com/office/drawing/2014/main" id="{DA5EC9EE-E541-0AF8-A173-7EB4FC161402}"/>
              </a:ext>
            </a:extLst>
          </p:cNvPr>
          <p:cNvSpPr txBox="1"/>
          <p:nvPr/>
        </p:nvSpPr>
        <p:spPr>
          <a:xfrm>
            <a:off x="167523" y="3295133"/>
            <a:ext cx="1861122" cy="2068254"/>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centralizes hardware and network resources and serves as the digital core for business process simplification.</a:t>
            </a:r>
          </a:p>
        </p:txBody>
      </p:sp>
      <p:sp>
        <p:nvSpPr>
          <p:cNvPr id="41" name="Freeform 12">
            <a:extLst>
              <a:ext uri="{FF2B5EF4-FFF2-40B4-BE49-F238E27FC236}">
                <a16:creationId xmlns:a16="http://schemas.microsoft.com/office/drawing/2014/main" id="{0BD27993-C930-7866-21D4-3F1F2250C8D2}"/>
              </a:ext>
              <a:ext uri="{C183D7F6-B498-43B3-948B-1728B52AA6E4}">
                <adec:decorative xmlns:adec="http://schemas.microsoft.com/office/drawing/2017/decorative" val="1"/>
              </a:ext>
            </a:extLst>
          </p:cNvPr>
          <p:cNvSpPr>
            <a:spLocks/>
          </p:cNvSpPr>
          <p:nvPr/>
        </p:nvSpPr>
        <p:spPr bwMode="auto">
          <a:xfrm>
            <a:off x="2139790" y="1304697"/>
            <a:ext cx="2103120" cy="1926394"/>
          </a:xfrm>
          <a:prstGeom prst="chevron">
            <a:avLst>
              <a:gd name="adj" fmla="val 14965"/>
            </a:avLst>
          </a:pr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77" name="Graphic 76" descr="Icon of two gears">
            <a:extLst>
              <a:ext uri="{FF2B5EF4-FFF2-40B4-BE49-F238E27FC236}">
                <a16:creationId xmlns:a16="http://schemas.microsoft.com/office/drawing/2014/main" id="{3A3655E8-01FF-E827-6A21-6C8DE73639DC}"/>
              </a:ext>
              <a:ext uri="{C183D7F6-B498-43B3-948B-1728B52AA6E4}">
                <adec:decorative xmlns:adec="http://schemas.microsoft.com/office/drawing/2017/decorative" val="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936432">
            <a:off x="2825590" y="1707864"/>
            <a:ext cx="731520" cy="731520"/>
          </a:xfrm>
          <a:prstGeom prst="rect">
            <a:avLst/>
          </a:prstGeom>
        </p:spPr>
      </p:pic>
      <p:sp>
        <p:nvSpPr>
          <p:cNvPr id="42" name="TextBox 41">
            <a:extLst>
              <a:ext uri="{FF2B5EF4-FFF2-40B4-BE49-F238E27FC236}">
                <a16:creationId xmlns:a16="http://schemas.microsoft.com/office/drawing/2014/main" id="{A6C39D42-870E-511B-8B7B-7A646B2B1247}"/>
              </a:ext>
            </a:extLst>
          </p:cNvPr>
          <p:cNvSpPr txBox="1"/>
          <p:nvPr/>
        </p:nvSpPr>
        <p:spPr>
          <a:xfrm>
            <a:off x="2402771" y="2315176"/>
            <a:ext cx="1577159"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Supportability</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46" name="TextBox 45">
            <a:extLst>
              <a:ext uri="{FF2B5EF4-FFF2-40B4-BE49-F238E27FC236}">
                <a16:creationId xmlns:a16="http://schemas.microsoft.com/office/drawing/2014/main" id="{89D6357C-4D83-E52C-C932-7EDFF8410410}"/>
              </a:ext>
            </a:extLst>
          </p:cNvPr>
          <p:cNvSpPr txBox="1"/>
          <p:nvPr/>
        </p:nvSpPr>
        <p:spPr>
          <a:xfrm>
            <a:off x="2102779" y="3295133"/>
            <a:ext cx="1828800" cy="1575812"/>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Maintenance and support for SAP ECC will end in 2027. S/4HANA will be supported long-term.</a:t>
            </a:r>
          </a:p>
        </p:txBody>
      </p:sp>
      <p:sp>
        <p:nvSpPr>
          <p:cNvPr id="35" name="Freeform 8">
            <a:extLst>
              <a:ext uri="{FF2B5EF4-FFF2-40B4-BE49-F238E27FC236}">
                <a16:creationId xmlns:a16="http://schemas.microsoft.com/office/drawing/2014/main" id="{0189BBF5-102F-9B9B-5BF4-C9E8FD7356D3}"/>
              </a:ext>
              <a:ext uri="{C183D7F6-B498-43B3-948B-1728B52AA6E4}">
                <adec:decorative xmlns:adec="http://schemas.microsoft.com/office/drawing/2017/decorative" val="1"/>
              </a:ext>
            </a:extLst>
          </p:cNvPr>
          <p:cNvSpPr>
            <a:spLocks/>
          </p:cNvSpPr>
          <p:nvPr/>
        </p:nvSpPr>
        <p:spPr bwMode="auto">
          <a:xfrm>
            <a:off x="4075045" y="1304697"/>
            <a:ext cx="2103120" cy="1926394"/>
          </a:xfrm>
          <a:prstGeom prst="chevron">
            <a:avLst>
              <a:gd name="adj" fmla="val 14400"/>
            </a:avLst>
          </a:pr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85" name="Graphic 84" descr="Icon of finger taping a screen">
            <a:extLst>
              <a:ext uri="{FF2B5EF4-FFF2-40B4-BE49-F238E27FC236}">
                <a16:creationId xmlns:a16="http://schemas.microsoft.com/office/drawing/2014/main" id="{F22D8EEB-D3DE-FD2D-0203-D769F0B27D86}"/>
              </a:ext>
              <a:ext uri="{C183D7F6-B498-43B3-948B-1728B52AA6E4}">
                <adec:decorative xmlns:adec="http://schemas.microsoft.com/office/drawing/2017/decorative" val="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6565" y="1739763"/>
            <a:ext cx="640080" cy="640080"/>
          </a:xfrm>
          <a:prstGeom prst="rect">
            <a:avLst/>
          </a:prstGeom>
        </p:spPr>
      </p:pic>
      <p:sp>
        <p:nvSpPr>
          <p:cNvPr id="36" name="TextBox 35">
            <a:extLst>
              <a:ext uri="{FF2B5EF4-FFF2-40B4-BE49-F238E27FC236}">
                <a16:creationId xmlns:a16="http://schemas.microsoft.com/office/drawing/2014/main" id="{F396CC8B-005B-B0DB-9C4B-96C9BC6D4AEC}"/>
              </a:ext>
            </a:extLst>
          </p:cNvPr>
          <p:cNvSpPr txBox="1"/>
          <p:nvPr/>
        </p:nvSpPr>
        <p:spPr>
          <a:xfrm>
            <a:off x="4447030" y="2315176"/>
            <a:ext cx="1359151"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Ease of Use</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37" name="TextBox 36">
            <a:extLst>
              <a:ext uri="{FF2B5EF4-FFF2-40B4-BE49-F238E27FC236}">
                <a16:creationId xmlns:a16="http://schemas.microsoft.com/office/drawing/2014/main" id="{8A37E53F-1BB5-6434-266D-0E3CD48C29DA}"/>
              </a:ext>
            </a:extLst>
          </p:cNvPr>
          <p:cNvSpPr txBox="1"/>
          <p:nvPr/>
        </p:nvSpPr>
        <p:spPr>
          <a:xfrm>
            <a:off x="4038034" y="3295133"/>
            <a:ext cx="1828800" cy="2806918"/>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The Fiori user interface is designed to be intuitive, personalized, responsive, and simple. It allows users to ask questions and access required details.</a:t>
            </a:r>
          </a:p>
        </p:txBody>
      </p:sp>
      <p:sp>
        <p:nvSpPr>
          <p:cNvPr id="17" name="Freeform 12">
            <a:extLst>
              <a:ext uri="{FF2B5EF4-FFF2-40B4-BE49-F238E27FC236}">
                <a16:creationId xmlns:a16="http://schemas.microsoft.com/office/drawing/2014/main" id="{CC0732F8-3698-4DC4-56D6-B73BE284C1E4}"/>
              </a:ext>
              <a:ext uri="{C183D7F6-B498-43B3-948B-1728B52AA6E4}">
                <adec:decorative xmlns:adec="http://schemas.microsoft.com/office/drawing/2017/decorative" val="1"/>
              </a:ext>
            </a:extLst>
          </p:cNvPr>
          <p:cNvSpPr>
            <a:spLocks/>
          </p:cNvSpPr>
          <p:nvPr/>
        </p:nvSpPr>
        <p:spPr bwMode="auto">
          <a:xfrm>
            <a:off x="6010300" y="1304697"/>
            <a:ext cx="2103120" cy="1926394"/>
          </a:xfrm>
          <a:prstGeom prst="chevron">
            <a:avLst>
              <a:gd name="adj" fmla="val 13835"/>
            </a:avLst>
          </a:prstGeom>
          <a:solidFill>
            <a:schemeClr val="accent1"/>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75" name="Graphic 74" descr="Icon of piggy bank">
            <a:extLst>
              <a:ext uri="{FF2B5EF4-FFF2-40B4-BE49-F238E27FC236}">
                <a16:creationId xmlns:a16="http://schemas.microsoft.com/office/drawing/2014/main" id="{E9E3A1F9-452D-DF19-94F4-43A0BE5629DA}"/>
              </a:ext>
              <a:ext uri="{C183D7F6-B498-43B3-948B-1728B52AA6E4}">
                <adec:decorative xmlns:adec="http://schemas.microsoft.com/office/drawing/2017/decorative" val="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6100" y="1729130"/>
            <a:ext cx="731520" cy="731520"/>
          </a:xfrm>
          <a:prstGeom prst="rect">
            <a:avLst/>
          </a:prstGeom>
        </p:spPr>
      </p:pic>
      <p:sp>
        <p:nvSpPr>
          <p:cNvPr id="18" name="TextBox 17">
            <a:extLst>
              <a:ext uri="{FF2B5EF4-FFF2-40B4-BE49-F238E27FC236}">
                <a16:creationId xmlns:a16="http://schemas.microsoft.com/office/drawing/2014/main" id="{E1E97AF5-7B66-A899-D990-472BD3103DE8}"/>
              </a:ext>
            </a:extLst>
          </p:cNvPr>
          <p:cNvSpPr txBox="1"/>
          <p:nvPr/>
        </p:nvSpPr>
        <p:spPr>
          <a:xfrm>
            <a:off x="6314157" y="2315176"/>
            <a:ext cx="1495406"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Cost Savings</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19" name="TextBox 18">
            <a:extLst>
              <a:ext uri="{FF2B5EF4-FFF2-40B4-BE49-F238E27FC236}">
                <a16:creationId xmlns:a16="http://schemas.microsoft.com/office/drawing/2014/main" id="{84DD1E01-FFED-CC28-1B3D-BCE5DEEAFB45}"/>
              </a:ext>
            </a:extLst>
          </p:cNvPr>
          <p:cNvSpPr txBox="1"/>
          <p:nvPr/>
        </p:nvSpPr>
        <p:spPr>
          <a:xfrm>
            <a:off x="5973289" y="3295133"/>
            <a:ext cx="1828800" cy="2806918"/>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brings together analytical and transactional capabilities of a variety of systems into one location. This enables better decision making and cost efficiency.</a:t>
            </a:r>
          </a:p>
        </p:txBody>
      </p:sp>
      <p:sp>
        <p:nvSpPr>
          <p:cNvPr id="7" name="Freeform 10">
            <a:extLst>
              <a:ext uri="{FF2B5EF4-FFF2-40B4-BE49-F238E27FC236}">
                <a16:creationId xmlns:a16="http://schemas.microsoft.com/office/drawing/2014/main" id="{AF919B5E-B9C0-1933-4099-F8C1EA0FE8F5}"/>
              </a:ext>
              <a:ext uri="{C183D7F6-B498-43B3-948B-1728B52AA6E4}">
                <adec:decorative xmlns:adec="http://schemas.microsoft.com/office/drawing/2017/decorative" val="1"/>
              </a:ext>
            </a:extLst>
          </p:cNvPr>
          <p:cNvSpPr>
            <a:spLocks/>
          </p:cNvSpPr>
          <p:nvPr/>
        </p:nvSpPr>
        <p:spPr bwMode="auto">
          <a:xfrm>
            <a:off x="7945555" y="1304697"/>
            <a:ext cx="2103120" cy="1926394"/>
          </a:xfrm>
          <a:prstGeom prst="chevron">
            <a:avLst>
              <a:gd name="adj" fmla="val 13270"/>
            </a:avLst>
          </a:prstGeom>
          <a:solidFill>
            <a:schemeClr val="tx1">
              <a:lumMod val="10000"/>
              <a:lumOff val="90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81" name="Graphic 80" descr="Icon of a brightly lit lightbulb">
            <a:extLst>
              <a:ext uri="{FF2B5EF4-FFF2-40B4-BE49-F238E27FC236}">
                <a16:creationId xmlns:a16="http://schemas.microsoft.com/office/drawing/2014/main" id="{2D2E9D8D-3EF6-A9D7-D39F-9C49D292C02E}"/>
              </a:ext>
              <a:ext uri="{C183D7F6-B498-43B3-948B-1728B52AA6E4}">
                <adec:decorative xmlns:adec="http://schemas.microsoft.com/office/drawing/2017/decorative" val="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7075" y="1753584"/>
            <a:ext cx="640080" cy="640080"/>
          </a:xfrm>
          <a:prstGeom prst="rect">
            <a:avLst/>
          </a:prstGeom>
        </p:spPr>
      </p:pic>
      <p:sp>
        <p:nvSpPr>
          <p:cNvPr id="9" name="TextBox 8">
            <a:extLst>
              <a:ext uri="{FF2B5EF4-FFF2-40B4-BE49-F238E27FC236}">
                <a16:creationId xmlns:a16="http://schemas.microsoft.com/office/drawing/2014/main" id="{47655A83-3423-67B9-87BD-51CAAB7FC44F}"/>
              </a:ext>
            </a:extLst>
          </p:cNvPr>
          <p:cNvSpPr txBox="1"/>
          <p:nvPr/>
        </p:nvSpPr>
        <p:spPr>
          <a:xfrm>
            <a:off x="8380057" y="2315176"/>
            <a:ext cx="1234116" cy="403696"/>
          </a:xfrm>
          <a:prstGeom prst="rect">
            <a:avLst/>
          </a:prstGeom>
          <a:noFill/>
        </p:spPr>
        <p:txBody>
          <a:bodyPr wrap="none" lIns="97534" tIns="48766" rIns="97534" bIns="48766" rtlCol="0">
            <a:spAutoFit/>
          </a:bodyPr>
          <a:lstStyle/>
          <a:p>
            <a:pPr algn="ctr" defTabSz="975299">
              <a:lnSpc>
                <a:spcPct val="140000"/>
              </a:lnSpc>
            </a:pPr>
            <a:r>
              <a:rPr lang="en-US" sz="1600" b="1" dirty="0">
                <a:latin typeface="Helvetica Neue" panose="02000503000000020004"/>
                <a:ea typeface="Lato Regular" panose="020F0502020204030203" pitchFamily="34" charset="0"/>
                <a:cs typeface="Lato" panose="020F0502020204030203" pitchFamily="34" charset="0"/>
              </a:rPr>
              <a:t>Innovation</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B19C7ED4-12F4-F08D-BFEF-2CE4ECFAA8E4}"/>
              </a:ext>
            </a:extLst>
          </p:cNvPr>
          <p:cNvSpPr txBox="1"/>
          <p:nvPr/>
        </p:nvSpPr>
        <p:spPr>
          <a:xfrm>
            <a:off x="7919429" y="3295133"/>
            <a:ext cx="1828800" cy="3299361"/>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sets the stage for innovation. S/4HANA applications leverage speed, context, and data accessibility allowing an enterprise to make decisions that are future ready.</a:t>
            </a:r>
          </a:p>
        </p:txBody>
      </p:sp>
      <p:sp>
        <p:nvSpPr>
          <p:cNvPr id="56" name="Freeform 10">
            <a:extLst>
              <a:ext uri="{FF2B5EF4-FFF2-40B4-BE49-F238E27FC236}">
                <a16:creationId xmlns:a16="http://schemas.microsoft.com/office/drawing/2014/main" id="{5E39536B-5E6D-157C-7FE3-10AC3E193461}"/>
              </a:ext>
              <a:ext uri="{C183D7F6-B498-43B3-948B-1728B52AA6E4}">
                <adec:decorative xmlns:adec="http://schemas.microsoft.com/office/drawing/2017/decorative" val="1"/>
              </a:ext>
            </a:extLst>
          </p:cNvPr>
          <p:cNvSpPr>
            <a:spLocks/>
          </p:cNvSpPr>
          <p:nvPr/>
        </p:nvSpPr>
        <p:spPr bwMode="auto">
          <a:xfrm>
            <a:off x="9880812" y="1304697"/>
            <a:ext cx="2103120" cy="1926394"/>
          </a:xfrm>
          <a:prstGeom prst="chevron">
            <a:avLst>
              <a:gd name="adj" fmla="val 13835"/>
            </a:avLst>
          </a:prstGeom>
          <a:solidFill>
            <a:schemeClr val="tx1">
              <a:lumMod val="25000"/>
              <a:lumOff val="75000"/>
            </a:schemeClr>
          </a:solidFill>
          <a:ln>
            <a:noFill/>
          </a:ln>
        </p:spPr>
        <p:txBody>
          <a:bodyPr vert="horz" wrap="square" lIns="48768" tIns="24384" rIns="48768" bIns="24384" numCol="1" anchor="t" anchorCtr="0" compatLnSpc="1">
            <a:prstTxWarp prst="textNoShape">
              <a:avLst/>
            </a:prstTxWarp>
          </a:bodyPr>
          <a:lstStyle/>
          <a:p>
            <a:pPr defTabSz="975299"/>
            <a:endParaRPr lang="id-ID" sz="1920">
              <a:latin typeface="Helvetica Neue" panose="02000503000000020004"/>
            </a:endParaRPr>
          </a:p>
        </p:txBody>
      </p:sp>
      <p:pic>
        <p:nvPicPr>
          <p:cNvPr id="83" name="Graphic 82" descr="Icon of a graph with upward-trending data">
            <a:extLst>
              <a:ext uri="{FF2B5EF4-FFF2-40B4-BE49-F238E27FC236}">
                <a16:creationId xmlns:a16="http://schemas.microsoft.com/office/drawing/2014/main" id="{CE92D871-40D6-79E8-293F-1BE99249779D}"/>
              </a:ext>
              <a:ext uri="{C183D7F6-B498-43B3-948B-1728B52AA6E4}">
                <adec:decorative xmlns:adec="http://schemas.microsoft.com/office/drawing/2017/decorative" val="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12332" y="1733077"/>
            <a:ext cx="640080" cy="640080"/>
          </a:xfrm>
          <a:prstGeom prst="rect">
            <a:avLst/>
          </a:prstGeom>
        </p:spPr>
      </p:pic>
      <p:sp>
        <p:nvSpPr>
          <p:cNvPr id="57" name="TextBox 56">
            <a:extLst>
              <a:ext uri="{FF2B5EF4-FFF2-40B4-BE49-F238E27FC236}">
                <a16:creationId xmlns:a16="http://schemas.microsoft.com/office/drawing/2014/main" id="{5EF41777-34B2-8289-327B-4E5883EFA0CF}"/>
              </a:ext>
            </a:extLst>
          </p:cNvPr>
          <p:cNvSpPr txBox="1"/>
          <p:nvPr/>
        </p:nvSpPr>
        <p:spPr>
          <a:xfrm>
            <a:off x="10207111" y="2315176"/>
            <a:ext cx="1450522" cy="590927"/>
          </a:xfrm>
          <a:prstGeom prst="rect">
            <a:avLst/>
          </a:prstGeom>
          <a:noFill/>
        </p:spPr>
        <p:txBody>
          <a:bodyPr wrap="none" lIns="97534" tIns="48766" rIns="97534" bIns="48766" rtlCol="0">
            <a:spAutoFit/>
          </a:bodyPr>
          <a:lstStyle/>
          <a:p>
            <a:pPr algn="ctr" defTabSz="975299"/>
            <a:r>
              <a:rPr lang="en-US" sz="1600" b="1" dirty="0">
                <a:latin typeface="Helvetica Neue" panose="02000503000000020004"/>
                <a:ea typeface="Lato Regular" panose="020F0502020204030203" pitchFamily="34" charset="0"/>
                <a:cs typeface="Lato" panose="020F0502020204030203" pitchFamily="34" charset="0"/>
              </a:rPr>
              <a:t>Improved</a:t>
            </a:r>
          </a:p>
          <a:p>
            <a:pPr algn="ctr" defTabSz="975299"/>
            <a:r>
              <a:rPr lang="en-US" sz="1600" b="1" dirty="0">
                <a:latin typeface="Helvetica Neue" panose="02000503000000020004"/>
                <a:ea typeface="Lato Regular" panose="020F0502020204030203" pitchFamily="34" charset="0"/>
                <a:cs typeface="Lato" panose="020F0502020204030203" pitchFamily="34" charset="0"/>
              </a:rPr>
              <a:t>Performance</a:t>
            </a:r>
            <a:endParaRPr lang="id-ID" sz="1600" b="1">
              <a:latin typeface="Helvetica Neue" panose="02000503000000020004"/>
              <a:ea typeface="Lato Regular" panose="020F0502020204030203" pitchFamily="34" charset="0"/>
              <a:cs typeface="Lato" panose="020F0502020204030203" pitchFamily="34" charset="0"/>
            </a:endParaRPr>
          </a:p>
        </p:txBody>
      </p:sp>
      <p:sp>
        <p:nvSpPr>
          <p:cNvPr id="58" name="TextBox 57">
            <a:extLst>
              <a:ext uri="{FF2B5EF4-FFF2-40B4-BE49-F238E27FC236}">
                <a16:creationId xmlns:a16="http://schemas.microsoft.com/office/drawing/2014/main" id="{92B673E6-5432-07BA-A34C-A4B6CE06160B}"/>
              </a:ext>
            </a:extLst>
          </p:cNvPr>
          <p:cNvSpPr txBox="1"/>
          <p:nvPr/>
        </p:nvSpPr>
        <p:spPr>
          <a:xfrm>
            <a:off x="9876458" y="3295133"/>
            <a:ext cx="1828800" cy="3053139"/>
          </a:xfrm>
          <a:prstGeom prst="rect">
            <a:avLst/>
          </a:prstGeom>
          <a:noFill/>
        </p:spPr>
        <p:txBody>
          <a:bodyPr wrap="square" lIns="97534" tIns="48766" rIns="97534" bIns="48766" rtlCol="0">
            <a:spAutoFit/>
          </a:bodyPr>
          <a:lstStyle/>
          <a:p>
            <a:pPr defTabSz="975299">
              <a:spcBef>
                <a:spcPct val="20000"/>
              </a:spcBef>
              <a:defRPr/>
            </a:pPr>
            <a:r>
              <a:rPr lang="en-US" sz="1600" dirty="0">
                <a:latin typeface="Helvetica Neue" panose="02000503000000020004"/>
                <a:ea typeface="Lato" panose="020F0502020204030203" pitchFamily="34" charset="0"/>
                <a:cs typeface="Lato" panose="020F0502020204030203" pitchFamily="34" charset="0"/>
              </a:rPr>
              <a:t>S/4HANA improves performance by allowing users to develop and generate reports using real-time data. This improves service for customer-centric applications.</a:t>
            </a:r>
          </a:p>
        </p:txBody>
      </p:sp>
      <p:sp>
        <p:nvSpPr>
          <p:cNvPr id="4" name="TextBox 3">
            <a:extLst>
              <a:ext uri="{FF2B5EF4-FFF2-40B4-BE49-F238E27FC236}">
                <a16:creationId xmlns:a16="http://schemas.microsoft.com/office/drawing/2014/main" id="{7E94A248-7DFA-DB36-D1E0-FEAB6A8DF882}"/>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#2</a:t>
            </a:r>
          </a:p>
        </p:txBody>
      </p:sp>
    </p:spTree>
    <p:extLst>
      <p:ext uri="{BB962C8B-B14F-4D97-AF65-F5344CB8AC3E}">
        <p14:creationId xmlns:p14="http://schemas.microsoft.com/office/powerpoint/2010/main" val="1121728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68360A54-B053-34E9-0C3F-A00CF0D6AA79}"/>
              </a:ext>
              <a:ext uri="{C183D7F6-B498-43B3-948B-1728B52AA6E4}">
                <adec:decorative xmlns:adec="http://schemas.microsoft.com/office/drawing/2017/decorative" val="1"/>
              </a:ext>
            </a:extLst>
          </p:cNvPr>
          <p:cNvCxnSpPr>
            <a:cxnSpLocks/>
            <a:stCxn id="11" idx="3"/>
            <a:endCxn id="12" idx="1"/>
          </p:cNvCxnSpPr>
          <p:nvPr/>
        </p:nvCxnSpPr>
        <p:spPr>
          <a:xfrm>
            <a:off x="7476239" y="4655591"/>
            <a:ext cx="617224" cy="0"/>
          </a:xfrm>
          <a:prstGeom prst="line">
            <a:avLst/>
          </a:prstGeom>
          <a:ln w="28575">
            <a:solidFill>
              <a:schemeClr val="tx1">
                <a:lumMod val="50000"/>
                <a:lumOff val="50000"/>
              </a:schemeClr>
            </a:solidFill>
            <a:prstDash val="sysDash"/>
          </a:ln>
          <a:effectLst>
            <a:glow rad="1016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D22EC3CC-FECA-C677-14D7-69A328BBFA57}"/>
              </a:ext>
            </a:extLst>
          </p:cNvPr>
          <p:cNvSpPr txBox="1">
            <a:spLocks noGrp="1"/>
          </p:cNvSpPr>
          <p:nvPr>
            <p:ph type="title"/>
          </p:nvPr>
        </p:nvSpPr>
        <p:spPr>
          <a:xfrm>
            <a:off x="1524000" y="319235"/>
            <a:ext cx="9144000" cy="6935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363" rtl="0" eaLnBrk="1" latinLnBrk="0" hangingPunct="1">
              <a:lnSpc>
                <a:spcPct val="90000"/>
              </a:lnSpc>
              <a:spcBef>
                <a:spcPct val="0"/>
              </a:spcBef>
              <a:buNone/>
              <a:defRPr sz="3600" b="1" i="0" u="none" kern="1200" cap="all" baseline="0">
                <a:solidFill>
                  <a:schemeClr val="tx1"/>
                </a:solidFill>
                <a:latin typeface="Helvetica Neue" panose="02000503000000020004"/>
                <a:ea typeface="Helvetica Neue" panose="02000503000000020004"/>
                <a:cs typeface="Helvetica Neue" panose="02000503000000020004"/>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HOW ARE SAP, FMMI, FIET, </a:t>
            </a:r>
            <a:r>
              <a:rPr lang="en-US" sz="3200" dirty="0">
                <a:cs typeface="Arial" panose="020B0604020202020204" pitchFamily="34" charset="0"/>
              </a:rPr>
              <a:t>PORTAL</a:t>
            </a:r>
            <a:r>
              <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Arial" panose="020B0604020202020204" pitchFamily="34" charset="0"/>
              </a:rPr>
              <a:t>, AND FIORI RELATED TO EACH OTHER?</a:t>
            </a:r>
            <a:endParaRPr kumimoji="0" lang="en-US" sz="3200" b="1" i="0" u="none" strike="noStrike" kern="1200" cap="all" spc="0" normalizeH="0" baseline="0" noProof="0" dirty="0">
              <a:ln>
                <a:noFill/>
              </a:ln>
              <a:solidFill>
                <a:schemeClr val="tx1"/>
              </a:solidFill>
              <a:effectLst/>
              <a:uLnTx/>
              <a:uFillTx/>
              <a:latin typeface="Helvetica Neue" panose="02000503000000020004"/>
              <a:ea typeface="Helvetica Neue" panose="02000503000000020004"/>
              <a:cs typeface="Helvetica Neue" panose="02000503000000020004"/>
            </a:endParaRPr>
          </a:p>
        </p:txBody>
      </p:sp>
      <p:sp>
        <p:nvSpPr>
          <p:cNvPr id="4" name="Rectangle: Rounded Corners 3">
            <a:extLst>
              <a:ext uri="{FF2B5EF4-FFF2-40B4-BE49-F238E27FC236}">
                <a16:creationId xmlns:a16="http://schemas.microsoft.com/office/drawing/2014/main" id="{764AA386-36CD-3B7E-19C2-AEAEEDB0AFFC}"/>
              </a:ext>
              <a:ext uri="{C183D7F6-B498-43B3-948B-1728B52AA6E4}">
                <adec:decorative xmlns:adec="http://schemas.microsoft.com/office/drawing/2017/decorative" val="0"/>
              </a:ext>
            </a:extLst>
          </p:cNvPr>
          <p:cNvSpPr/>
          <p:nvPr/>
        </p:nvSpPr>
        <p:spPr>
          <a:xfrm>
            <a:off x="479372" y="1242507"/>
            <a:ext cx="11322103" cy="5430437"/>
          </a:xfrm>
          <a:prstGeom prst="roundRect">
            <a:avLst>
              <a:gd name="adj" fmla="val 8193"/>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Helvetica Neue" panose="02000503000000020004"/>
                <a:cs typeface="Arial" panose="020B0604020202020204" pitchFamily="34" charset="0"/>
              </a:rPr>
              <a:t>SAP</a:t>
            </a:r>
            <a:r>
              <a:rPr lang="en-US" dirty="0">
                <a:solidFill>
                  <a:schemeClr val="tx1"/>
                </a:solidFill>
                <a:latin typeface="Helvetica Neue" panose="02000503000000020004"/>
                <a:cs typeface="Arial" panose="020B0604020202020204" pitchFamily="34" charset="0"/>
              </a:rPr>
              <a:t> is a company that provides the SAP software platform.</a:t>
            </a:r>
          </a:p>
        </p:txBody>
      </p:sp>
      <p:sp>
        <p:nvSpPr>
          <p:cNvPr id="5" name="Rectangle: Rounded Corners 4">
            <a:extLst>
              <a:ext uri="{FF2B5EF4-FFF2-40B4-BE49-F238E27FC236}">
                <a16:creationId xmlns:a16="http://schemas.microsoft.com/office/drawing/2014/main" id="{4BB0DF55-E2CA-90C7-4D9C-86289B7015B9}"/>
              </a:ext>
              <a:ext uri="{C183D7F6-B498-43B3-948B-1728B52AA6E4}">
                <adec:decorative xmlns:adec="http://schemas.microsoft.com/office/drawing/2017/decorative" val="0"/>
              </a:ext>
            </a:extLst>
          </p:cNvPr>
          <p:cNvSpPr/>
          <p:nvPr/>
        </p:nvSpPr>
        <p:spPr>
          <a:xfrm>
            <a:off x="801661" y="1810188"/>
            <a:ext cx="10677525" cy="4590613"/>
          </a:xfrm>
          <a:prstGeom prst="roundRect">
            <a:avLst>
              <a:gd name="adj" fmla="val 9316"/>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Helvetica Neue" panose="02000503000000020004"/>
                <a:cs typeface="Arial" panose="020B0604020202020204" pitchFamily="34" charset="0"/>
              </a:rPr>
              <a:t>FMMI </a:t>
            </a:r>
            <a:r>
              <a:rPr lang="en-US" dirty="0">
                <a:solidFill>
                  <a:schemeClr val="tx1"/>
                </a:solidFill>
                <a:latin typeface="Helvetica Neue" panose="02000503000000020004"/>
                <a:cs typeface="Arial" panose="020B0604020202020204" pitchFamily="34" charset="0"/>
              </a:rPr>
              <a:t>(Financial Management Modernization Initiative) is</a:t>
            </a:r>
            <a:r>
              <a:rPr lang="en-US" b="1" dirty="0">
                <a:solidFill>
                  <a:schemeClr val="tx1"/>
                </a:solidFill>
                <a:latin typeface="Helvetica Neue" panose="02000503000000020004"/>
                <a:cs typeface="Arial" panose="020B0604020202020204" pitchFamily="34" charset="0"/>
              </a:rPr>
              <a:t> </a:t>
            </a:r>
            <a:r>
              <a:rPr lang="en-US" dirty="0">
                <a:solidFill>
                  <a:schemeClr val="tx1"/>
                </a:solidFill>
                <a:latin typeface="Helvetica Neue" panose="02000503000000020004"/>
                <a:cs typeface="Arial" panose="020B0604020202020204" pitchFamily="34" charset="0"/>
              </a:rPr>
              <a:t>USDA’s department-wide instance of SAP. FMMI will be upgraded via the </a:t>
            </a:r>
            <a:r>
              <a:rPr lang="en-US" b="1" dirty="0">
                <a:solidFill>
                  <a:schemeClr val="tx1"/>
                </a:solidFill>
                <a:latin typeface="Helvetica Neue" panose="02000503000000020004"/>
                <a:cs typeface="Arial" panose="020B0604020202020204" pitchFamily="34" charset="0"/>
              </a:rPr>
              <a:t>FIET</a:t>
            </a:r>
            <a:r>
              <a:rPr lang="en-US" dirty="0">
                <a:solidFill>
                  <a:schemeClr val="tx1"/>
                </a:solidFill>
                <a:latin typeface="Helvetica Neue" panose="02000503000000020004"/>
                <a:cs typeface="Arial" panose="020B0604020202020204" pitchFamily="34" charset="0"/>
              </a:rPr>
              <a:t> (FMMI Intelligent Enterprise Transformation) Project in February 2025.</a:t>
            </a:r>
          </a:p>
        </p:txBody>
      </p:sp>
      <p:sp>
        <p:nvSpPr>
          <p:cNvPr id="6" name="Rectangle: Rounded Corners 5">
            <a:extLst>
              <a:ext uri="{FF2B5EF4-FFF2-40B4-BE49-F238E27FC236}">
                <a16:creationId xmlns:a16="http://schemas.microsoft.com/office/drawing/2014/main" id="{334DF96F-8C27-DA54-0E55-B7CD9058D3FA}"/>
              </a:ext>
              <a:ext uri="{C183D7F6-B498-43B3-948B-1728B52AA6E4}">
                <adec:decorative xmlns:adec="http://schemas.microsoft.com/office/drawing/2017/decorative" val="0"/>
              </a:ext>
            </a:extLst>
          </p:cNvPr>
          <p:cNvSpPr/>
          <p:nvPr/>
        </p:nvSpPr>
        <p:spPr>
          <a:xfrm>
            <a:off x="1110636" y="2929396"/>
            <a:ext cx="10059574" cy="3166605"/>
          </a:xfrm>
          <a:prstGeom prst="roundRect">
            <a:avLst>
              <a:gd name="adj" fmla="val 12065"/>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b="1" dirty="0">
                <a:solidFill>
                  <a:schemeClr val="tx1"/>
                </a:solidFill>
                <a:latin typeface="Helvetica Neue" panose="02000503000000020004"/>
                <a:cs typeface="Arial" panose="020B0604020202020204" pitchFamily="34" charset="0"/>
              </a:rPr>
              <a:t>User Interfaces (UIs) </a:t>
            </a:r>
            <a:r>
              <a:rPr lang="en-US" dirty="0">
                <a:solidFill>
                  <a:schemeClr val="tx1"/>
                </a:solidFill>
                <a:latin typeface="Helvetica Neue" panose="02000503000000020004"/>
                <a:cs typeface="Arial" panose="020B0604020202020204" pitchFamily="34" charset="0"/>
              </a:rPr>
              <a:t>are “front doors” that FMMI users can use to access the system.</a:t>
            </a:r>
          </a:p>
        </p:txBody>
      </p:sp>
      <p:sp>
        <p:nvSpPr>
          <p:cNvPr id="10" name="Rectangle: Rounded Corners 9">
            <a:extLst>
              <a:ext uri="{FF2B5EF4-FFF2-40B4-BE49-F238E27FC236}">
                <a16:creationId xmlns:a16="http://schemas.microsoft.com/office/drawing/2014/main" id="{E1290956-B9FD-536C-132D-F44872579750}"/>
              </a:ext>
            </a:extLst>
          </p:cNvPr>
          <p:cNvSpPr/>
          <p:nvPr/>
        </p:nvSpPr>
        <p:spPr>
          <a:xfrm>
            <a:off x="1555494" y="3608601"/>
            <a:ext cx="2651760" cy="2093980"/>
          </a:xfrm>
          <a:prstGeom prst="roundRect">
            <a:avLst/>
          </a:prstGeom>
          <a:solidFill>
            <a:schemeClr val="bg1">
              <a:lumMod val="95000"/>
            </a:schemeClr>
          </a:solidFill>
          <a:ln w="19050">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Helvetica Neue" panose="02000503000000020004"/>
                <a:cs typeface="Arial" panose="020B0604020202020204" pitchFamily="34" charset="0"/>
              </a:rPr>
              <a:t>SAP GUI </a:t>
            </a:r>
            <a:r>
              <a:rPr lang="en-US" sz="1600" dirty="0">
                <a:solidFill>
                  <a:schemeClr val="tx1"/>
                </a:solidFill>
                <a:latin typeface="Helvetica Neue" panose="02000503000000020004"/>
                <a:cs typeface="Arial" panose="020B0604020202020204" pitchFamily="34" charset="0"/>
              </a:rPr>
              <a:t>(Graphical User Interface) is an interface used by a small set of FMMI users in FMS.</a:t>
            </a:r>
          </a:p>
        </p:txBody>
      </p:sp>
      <p:sp>
        <p:nvSpPr>
          <p:cNvPr id="11" name="Rectangle: Rounded Corners 10">
            <a:extLst>
              <a:ext uri="{FF2B5EF4-FFF2-40B4-BE49-F238E27FC236}">
                <a16:creationId xmlns:a16="http://schemas.microsoft.com/office/drawing/2014/main" id="{1B4F684E-9FA1-F547-62A2-7B493E975166}"/>
              </a:ext>
            </a:extLst>
          </p:cNvPr>
          <p:cNvSpPr/>
          <p:nvPr/>
        </p:nvSpPr>
        <p:spPr>
          <a:xfrm>
            <a:off x="4824479" y="3608601"/>
            <a:ext cx="2651760" cy="2093980"/>
          </a:xfrm>
          <a:prstGeom prst="roundRect">
            <a:avLst/>
          </a:prstGeom>
          <a:solidFill>
            <a:schemeClr val="tx2">
              <a:lumMod val="20000"/>
              <a:lumOff val="80000"/>
            </a:scheme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Helvetica Neue" panose="02000503000000020004"/>
                <a:cs typeface="Arial" panose="020B0604020202020204" pitchFamily="34" charset="0"/>
              </a:rPr>
              <a:t>Portal </a:t>
            </a:r>
            <a:r>
              <a:rPr lang="en-US" sz="1600" dirty="0">
                <a:solidFill>
                  <a:schemeClr val="tx1"/>
                </a:solidFill>
                <a:latin typeface="Helvetica Neue" panose="02000503000000020004"/>
                <a:cs typeface="Arial" panose="020B0604020202020204" pitchFamily="34" charset="0"/>
              </a:rPr>
              <a:t>is USDA’s browser-based GUI that most FMMI users are currently using. </a:t>
            </a:r>
          </a:p>
        </p:txBody>
      </p:sp>
      <p:sp>
        <p:nvSpPr>
          <p:cNvPr id="12" name="Rectangle: Rounded Corners 11">
            <a:extLst>
              <a:ext uri="{FF2B5EF4-FFF2-40B4-BE49-F238E27FC236}">
                <a16:creationId xmlns:a16="http://schemas.microsoft.com/office/drawing/2014/main" id="{412A26BA-F480-C971-0E33-322B7D341CA5}"/>
              </a:ext>
            </a:extLst>
          </p:cNvPr>
          <p:cNvSpPr/>
          <p:nvPr/>
        </p:nvSpPr>
        <p:spPr>
          <a:xfrm>
            <a:off x="8093463" y="3608601"/>
            <a:ext cx="2651760" cy="2093980"/>
          </a:xfrm>
          <a:prstGeom prst="roundRect">
            <a:avLst/>
          </a:prstGeom>
          <a:solidFill>
            <a:schemeClr val="tx2">
              <a:lumMod val="20000"/>
              <a:lumOff val="80000"/>
            </a:scheme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Helvetica Neue" panose="02000503000000020004"/>
                <a:cs typeface="Arial" panose="020B0604020202020204" pitchFamily="34" charset="0"/>
              </a:rPr>
              <a:t>Fiori </a:t>
            </a:r>
            <a:r>
              <a:rPr lang="en-US" sz="1600" dirty="0">
                <a:solidFill>
                  <a:schemeClr val="tx1"/>
                </a:solidFill>
                <a:latin typeface="Helvetica Neue" panose="02000503000000020004"/>
                <a:cs typeface="Arial" panose="020B0604020202020204" pitchFamily="34" charset="0"/>
              </a:rPr>
              <a:t>is a modern, app-based interface that will serve as the new primary UI and will be accessed via the Portal.</a:t>
            </a:r>
          </a:p>
        </p:txBody>
      </p:sp>
      <p:sp>
        <p:nvSpPr>
          <p:cNvPr id="7" name="TextBox 6">
            <a:extLst>
              <a:ext uri="{FF2B5EF4-FFF2-40B4-BE49-F238E27FC236}">
                <a16:creationId xmlns:a16="http://schemas.microsoft.com/office/drawing/2014/main" id="{3F5F63E2-0C23-F374-B149-5C5EA8A2FCEE}"/>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#3</a:t>
            </a:r>
          </a:p>
        </p:txBody>
      </p:sp>
    </p:spTree>
    <p:extLst>
      <p:ext uri="{BB962C8B-B14F-4D97-AF65-F5344CB8AC3E}">
        <p14:creationId xmlns:p14="http://schemas.microsoft.com/office/powerpoint/2010/main" val="2672927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ED7F2-C06E-0CD4-1043-041B59B88E30}"/>
              </a:ext>
            </a:extLst>
          </p:cNvPr>
          <p:cNvSpPr>
            <a:spLocks noGrp="1"/>
          </p:cNvSpPr>
          <p:nvPr>
            <p:ph type="title"/>
          </p:nvPr>
        </p:nvSpPr>
        <p:spPr/>
        <p:txBody>
          <a:bodyPr>
            <a:normAutofit fontScale="90000"/>
          </a:bodyPr>
          <a:lstStyle/>
          <a:p>
            <a:r>
              <a:rPr lang="en-US" dirty="0"/>
              <a:t>WHO WILL HAVE ACCESS TO THE UPGRADED VERSION OF FMMI AND WHEN?</a:t>
            </a:r>
          </a:p>
        </p:txBody>
      </p:sp>
      <p:sp>
        <p:nvSpPr>
          <p:cNvPr id="34" name="Rectangle 33">
            <a:extLst>
              <a:ext uri="{FF2B5EF4-FFF2-40B4-BE49-F238E27FC236}">
                <a16:creationId xmlns:a16="http://schemas.microsoft.com/office/drawing/2014/main" id="{2E12607C-A52C-7675-B624-B500E5BF0365}"/>
              </a:ext>
              <a:ext uri="{C183D7F6-B498-43B3-948B-1728B52AA6E4}">
                <adec:decorative xmlns:adec="http://schemas.microsoft.com/office/drawing/2017/decorative" val="1"/>
              </a:ext>
            </a:extLst>
          </p:cNvPr>
          <p:cNvSpPr/>
          <p:nvPr/>
        </p:nvSpPr>
        <p:spPr>
          <a:xfrm>
            <a:off x="1127126" y="1489828"/>
            <a:ext cx="9937749" cy="25419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0" name="Graphic 39">
            <a:extLst>
              <a:ext uri="{FF2B5EF4-FFF2-40B4-BE49-F238E27FC236}">
                <a16:creationId xmlns:a16="http://schemas.microsoft.com/office/drawing/2014/main" id="{85D6B265-4A68-AED5-71E5-939E705731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41699" y="1824275"/>
            <a:ext cx="914400" cy="914400"/>
          </a:xfrm>
          <a:prstGeom prst="rect">
            <a:avLst/>
          </a:prstGeom>
        </p:spPr>
      </p:pic>
      <p:sp>
        <p:nvSpPr>
          <p:cNvPr id="27" name="TextBox 26">
            <a:extLst>
              <a:ext uri="{FF2B5EF4-FFF2-40B4-BE49-F238E27FC236}">
                <a16:creationId xmlns:a16="http://schemas.microsoft.com/office/drawing/2014/main" id="{A9359DE5-765A-051E-8112-0FEC53DE762E}"/>
              </a:ext>
            </a:extLst>
          </p:cNvPr>
          <p:cNvSpPr txBox="1"/>
          <p:nvPr/>
        </p:nvSpPr>
        <p:spPr>
          <a:xfrm>
            <a:off x="1464459" y="2767625"/>
            <a:ext cx="2468880" cy="954107"/>
          </a:xfrm>
          <a:prstGeom prst="rect">
            <a:avLst/>
          </a:prstGeom>
          <a:noFill/>
        </p:spPr>
        <p:txBody>
          <a:bodyPr wrap="square" rtlCol="0" anchor="t">
            <a:spAutoFit/>
          </a:bodyPr>
          <a:lstStyle/>
          <a:p>
            <a:pPr algn="ctr"/>
            <a:r>
              <a:rPr lang="en-US" sz="2000" b="1" dirty="0">
                <a:latin typeface="Helvetica Neue" panose="02000503000000020004"/>
              </a:rPr>
              <a:t>Ready…</a:t>
            </a:r>
          </a:p>
          <a:p>
            <a:pPr algn="ctr"/>
            <a:r>
              <a:rPr lang="en-US" dirty="0">
                <a:latin typeface="Helvetica Neue" panose="02000503000000020004"/>
              </a:rPr>
              <a:t>September 2023 project kickoff</a:t>
            </a:r>
          </a:p>
        </p:txBody>
      </p:sp>
      <p:pic>
        <p:nvPicPr>
          <p:cNvPr id="24" name="Graphic 23">
            <a:extLst>
              <a:ext uri="{FF2B5EF4-FFF2-40B4-BE49-F238E27FC236}">
                <a16:creationId xmlns:a16="http://schemas.microsoft.com/office/drawing/2014/main" id="{CDF4D0C7-1063-BAA1-863D-E957CF80D3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51322" y="1989530"/>
            <a:ext cx="914400" cy="914400"/>
          </a:xfrm>
          <a:prstGeom prst="rect">
            <a:avLst/>
          </a:prstGeom>
        </p:spPr>
      </p:pic>
      <p:sp>
        <p:nvSpPr>
          <p:cNvPr id="28" name="TextBox 27">
            <a:extLst>
              <a:ext uri="{FF2B5EF4-FFF2-40B4-BE49-F238E27FC236}">
                <a16:creationId xmlns:a16="http://schemas.microsoft.com/office/drawing/2014/main" id="{9FB75D54-8704-2DD4-EEC8-562B8C3F7E8A}"/>
              </a:ext>
            </a:extLst>
          </p:cNvPr>
          <p:cNvSpPr txBox="1"/>
          <p:nvPr/>
        </p:nvSpPr>
        <p:spPr>
          <a:xfrm>
            <a:off x="4874082" y="2767625"/>
            <a:ext cx="2468880" cy="1231106"/>
          </a:xfrm>
          <a:prstGeom prst="rect">
            <a:avLst/>
          </a:prstGeom>
          <a:noFill/>
        </p:spPr>
        <p:txBody>
          <a:bodyPr wrap="square" rtlCol="0" anchor="t">
            <a:spAutoFit/>
          </a:bodyPr>
          <a:lstStyle/>
          <a:p>
            <a:pPr algn="ctr"/>
            <a:r>
              <a:rPr lang="en-US" sz="2000" b="1" dirty="0">
                <a:latin typeface="Helvetica Neue" panose="02000503000000020004"/>
              </a:rPr>
              <a:t>Set…</a:t>
            </a:r>
          </a:p>
          <a:p>
            <a:pPr algn="ctr"/>
            <a:r>
              <a:rPr lang="en-US" dirty="0">
                <a:latin typeface="Helvetica Neue" panose="02000503000000020004"/>
              </a:rPr>
              <a:t>Project execution and end user preparation</a:t>
            </a:r>
          </a:p>
        </p:txBody>
      </p:sp>
      <p:grpSp>
        <p:nvGrpSpPr>
          <p:cNvPr id="44" name="Group 43">
            <a:extLst>
              <a:ext uri="{FF2B5EF4-FFF2-40B4-BE49-F238E27FC236}">
                <a16:creationId xmlns:a16="http://schemas.microsoft.com/office/drawing/2014/main" id="{500D519C-C5E0-98A5-1BD5-4CF3B5859BD2}"/>
              </a:ext>
              <a:ext uri="{C183D7F6-B498-43B3-948B-1728B52AA6E4}">
                <adec:decorative xmlns:adec="http://schemas.microsoft.com/office/drawing/2017/decorative" val="1"/>
              </a:ext>
            </a:extLst>
          </p:cNvPr>
          <p:cNvGrpSpPr/>
          <p:nvPr/>
        </p:nvGrpSpPr>
        <p:grpSpPr>
          <a:xfrm>
            <a:off x="8910585" y="1846309"/>
            <a:ext cx="1165034" cy="914400"/>
            <a:chOff x="8634773" y="2833720"/>
            <a:chExt cx="1165034" cy="914400"/>
          </a:xfrm>
        </p:grpSpPr>
        <p:pic>
          <p:nvPicPr>
            <p:cNvPr id="26" name="Graphic 25" descr="Run">
              <a:extLst>
                <a:ext uri="{FF2B5EF4-FFF2-40B4-BE49-F238E27FC236}">
                  <a16:creationId xmlns:a16="http://schemas.microsoft.com/office/drawing/2014/main" id="{89DD5545-73CD-BDD0-3B5D-F8B9949E939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34773" y="2833720"/>
              <a:ext cx="914400" cy="914400"/>
            </a:xfrm>
            <a:prstGeom prst="rect">
              <a:avLst/>
            </a:prstGeom>
          </p:spPr>
        </p:pic>
        <p:pic>
          <p:nvPicPr>
            <p:cNvPr id="43" name="Graphic 42" descr="Bullseye">
              <a:extLst>
                <a:ext uri="{FF2B5EF4-FFF2-40B4-BE49-F238E27FC236}">
                  <a16:creationId xmlns:a16="http://schemas.microsoft.com/office/drawing/2014/main" id="{B9BFE122-38EE-0DF3-62A9-C9EAE2A9C7F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42607" y="2971800"/>
              <a:ext cx="457200" cy="457200"/>
            </a:xfrm>
            <a:prstGeom prst="rect">
              <a:avLst/>
            </a:prstGeom>
          </p:spPr>
        </p:pic>
      </p:grpSp>
      <p:sp>
        <p:nvSpPr>
          <p:cNvPr id="29" name="TextBox 28">
            <a:extLst>
              <a:ext uri="{FF2B5EF4-FFF2-40B4-BE49-F238E27FC236}">
                <a16:creationId xmlns:a16="http://schemas.microsoft.com/office/drawing/2014/main" id="{49605828-0D17-88C7-7B96-9C27D295F8C9}"/>
              </a:ext>
            </a:extLst>
          </p:cNvPr>
          <p:cNvSpPr txBox="1"/>
          <p:nvPr/>
        </p:nvSpPr>
        <p:spPr>
          <a:xfrm>
            <a:off x="8258662" y="2767625"/>
            <a:ext cx="2468880" cy="954107"/>
          </a:xfrm>
          <a:prstGeom prst="rect">
            <a:avLst/>
          </a:prstGeom>
          <a:noFill/>
        </p:spPr>
        <p:txBody>
          <a:bodyPr wrap="square" rtlCol="0" anchor="t">
            <a:spAutoFit/>
          </a:bodyPr>
          <a:lstStyle/>
          <a:p>
            <a:pPr algn="ctr"/>
            <a:r>
              <a:rPr lang="en-US" sz="2000" b="1" dirty="0">
                <a:latin typeface="Helvetica Neue" panose="02000503000000020004"/>
              </a:rPr>
              <a:t>Go-live!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2E50"/>
                </a:solidFill>
                <a:effectLst/>
                <a:uLnTx/>
                <a:uFillTx/>
                <a:latin typeface="Helvetica Neue" panose="02000503000000020004"/>
                <a:ea typeface="+mn-ea"/>
                <a:cs typeface="+mn-cs"/>
              </a:rPr>
              <a:t>Scheduled for February 19, 2025*</a:t>
            </a:r>
          </a:p>
        </p:txBody>
      </p:sp>
      <p:sp>
        <p:nvSpPr>
          <p:cNvPr id="2" name="Content Placeholder 1">
            <a:extLst>
              <a:ext uri="{FF2B5EF4-FFF2-40B4-BE49-F238E27FC236}">
                <a16:creationId xmlns:a16="http://schemas.microsoft.com/office/drawing/2014/main" id="{76725AD0-8B1A-B506-0E4F-29C95361102D}"/>
              </a:ext>
            </a:extLst>
          </p:cNvPr>
          <p:cNvSpPr>
            <a:spLocks noGrp="1"/>
          </p:cNvSpPr>
          <p:nvPr>
            <p:ph sz="half" idx="1"/>
          </p:nvPr>
        </p:nvSpPr>
        <p:spPr>
          <a:xfrm>
            <a:off x="572878" y="4226557"/>
            <a:ext cx="11070482" cy="2185259"/>
          </a:xfrm>
        </p:spPr>
        <p:txBody>
          <a:bodyPr>
            <a:noAutofit/>
          </a:bodyPr>
          <a:lstStyle/>
          <a:p>
            <a:pPr marL="0" indent="0">
              <a:lnSpc>
                <a:spcPct val="100000"/>
              </a:lnSpc>
              <a:buNone/>
            </a:pPr>
            <a:r>
              <a:rPr lang="en-US" sz="1800" dirty="0"/>
              <a:t>All FMMI users, across all USDA agencies, will be given access to the upgraded version of FMMI (Fiori) in February 2025 at the same time. Users will continue to have access to the ECC version of FMMI (Portal) for some time as a fallback, but users should practice using the new system, so they are prepared for when Portal is retired.</a:t>
            </a:r>
          </a:p>
          <a:p>
            <a:pPr>
              <a:lnSpc>
                <a:spcPct val="100000"/>
              </a:lnSpc>
              <a:spcBef>
                <a:spcPts val="600"/>
              </a:spcBef>
              <a:buSzPct val="100000"/>
            </a:pPr>
            <a:r>
              <a:rPr lang="en-US" sz="1800" dirty="0"/>
              <a:t>Users will still log in to the FMMI Portal in the same way they do today. The Fiori Launchpad, where most transactions will live, will be linked on the front page of the FMMI Portal.</a:t>
            </a:r>
          </a:p>
          <a:p>
            <a:pPr>
              <a:lnSpc>
                <a:spcPct val="100000"/>
              </a:lnSpc>
              <a:spcBef>
                <a:spcPts val="600"/>
              </a:spcBef>
              <a:buSzPct val="100000"/>
            </a:pPr>
            <a:r>
              <a:rPr lang="en-US" sz="1800" dirty="0"/>
              <a:t>Users will maintain the same roles, privileges, and access as they have today.</a:t>
            </a:r>
          </a:p>
        </p:txBody>
      </p:sp>
      <p:sp>
        <p:nvSpPr>
          <p:cNvPr id="21" name="TextBox 20">
            <a:extLst>
              <a:ext uri="{FF2B5EF4-FFF2-40B4-BE49-F238E27FC236}">
                <a16:creationId xmlns:a16="http://schemas.microsoft.com/office/drawing/2014/main" id="{10455BE9-8C0C-14E3-5B78-60C8DA593517}"/>
              </a:ext>
            </a:extLst>
          </p:cNvPr>
          <p:cNvSpPr txBox="1"/>
          <p:nvPr/>
        </p:nvSpPr>
        <p:spPr>
          <a:xfrm>
            <a:off x="2958" y="6587305"/>
            <a:ext cx="3291840" cy="276999"/>
          </a:xfrm>
          <a:prstGeom prst="rect">
            <a:avLst/>
          </a:prstGeom>
          <a:noFill/>
        </p:spPr>
        <p:txBody>
          <a:bodyPr wrap="square">
            <a:spAutoFit/>
          </a:bodyPr>
          <a:lstStyle/>
          <a:p>
            <a:pPr marL="0" indent="0">
              <a:spcBef>
                <a:spcPts val="600"/>
              </a:spcBef>
              <a:spcAft>
                <a:spcPts val="600"/>
              </a:spcAft>
              <a:buNone/>
            </a:pPr>
            <a:r>
              <a:rPr lang="en-US" sz="1200" i="1" dirty="0">
                <a:latin typeface="Helvetica Neue"/>
                <a:cs typeface="Arial"/>
              </a:rPr>
              <a:t>*Cutover date is subject to change</a:t>
            </a:r>
            <a:endParaRPr lang="en-US" sz="900" i="1" dirty="0">
              <a:solidFill>
                <a:srgbClr val="1F497D"/>
              </a:solidFill>
              <a:cs typeface="Arial"/>
            </a:endParaRPr>
          </a:p>
        </p:txBody>
      </p:sp>
      <p:sp>
        <p:nvSpPr>
          <p:cNvPr id="22" name="TextBox 21">
            <a:extLst>
              <a:ext uri="{FF2B5EF4-FFF2-40B4-BE49-F238E27FC236}">
                <a16:creationId xmlns:a16="http://schemas.microsoft.com/office/drawing/2014/main" id="{20174758-6E38-9DC6-84FC-B5F3A3CD237C}"/>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#4</a:t>
            </a:r>
          </a:p>
        </p:txBody>
      </p:sp>
    </p:spTree>
    <p:extLst>
      <p:ext uri="{BB962C8B-B14F-4D97-AF65-F5344CB8AC3E}">
        <p14:creationId xmlns:p14="http://schemas.microsoft.com/office/powerpoint/2010/main" val="369726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F7D83-D1A2-2D79-4820-C555E0700C3C}"/>
              </a:ext>
            </a:extLst>
          </p:cNvPr>
          <p:cNvSpPr>
            <a:spLocks noGrp="1"/>
          </p:cNvSpPr>
          <p:nvPr>
            <p:ph type="title"/>
          </p:nvPr>
        </p:nvSpPr>
        <p:spPr/>
        <p:txBody>
          <a:bodyPr>
            <a:normAutofit/>
          </a:bodyPr>
          <a:lstStyle/>
          <a:p>
            <a:r>
              <a:rPr lang="en-US" dirty="0"/>
              <a:t>WHAT IS THE PROJECT TIMELINE?</a:t>
            </a:r>
          </a:p>
        </p:txBody>
      </p:sp>
      <p:sp>
        <p:nvSpPr>
          <p:cNvPr id="3" name="TextBox 2">
            <a:extLst>
              <a:ext uri="{FF2B5EF4-FFF2-40B4-BE49-F238E27FC236}">
                <a16:creationId xmlns:a16="http://schemas.microsoft.com/office/drawing/2014/main" id="{BF28FB0F-C36E-2CF8-5C52-D028E3BB8D27}"/>
              </a:ext>
              <a:ext uri="{C183D7F6-B498-43B3-948B-1728B52AA6E4}">
                <adec:decorative xmlns:adec="http://schemas.microsoft.com/office/drawing/2017/decorative" val="0"/>
              </a:ext>
            </a:extLst>
          </p:cNvPr>
          <p:cNvSpPr txBox="1"/>
          <p:nvPr/>
        </p:nvSpPr>
        <p:spPr>
          <a:xfrm>
            <a:off x="11741334" y="6509784"/>
            <a:ext cx="548640" cy="338554"/>
          </a:xfrm>
          <a:prstGeom prst="rect">
            <a:avLst/>
          </a:prstGeom>
          <a:noFill/>
        </p:spPr>
        <p:txBody>
          <a:bodyPr wrap="square" rtlCol="0">
            <a:spAutoFit/>
          </a:bodyPr>
          <a:lstStyle/>
          <a:p>
            <a:pPr algn="ctr"/>
            <a:r>
              <a:rPr lang="en-US" sz="1600" dirty="0">
                <a:latin typeface="Helvetica Neue" panose="02000503000000020004"/>
              </a:rPr>
              <a:t>#5</a:t>
            </a:r>
          </a:p>
        </p:txBody>
      </p:sp>
      <p:graphicFrame>
        <p:nvGraphicFramePr>
          <p:cNvPr id="4" name="Table 3">
            <a:extLst>
              <a:ext uri="{FF2B5EF4-FFF2-40B4-BE49-F238E27FC236}">
                <a16:creationId xmlns:a16="http://schemas.microsoft.com/office/drawing/2014/main" id="{49BFE288-F224-356E-9211-BD871DC29C6A}"/>
              </a:ext>
            </a:extLst>
          </p:cNvPr>
          <p:cNvGraphicFramePr>
            <a:graphicFrameLocks noGrp="1"/>
          </p:cNvGraphicFramePr>
          <p:nvPr>
            <p:extLst>
              <p:ext uri="{D42A27DB-BD31-4B8C-83A1-F6EECF244321}">
                <p14:modId xmlns:p14="http://schemas.microsoft.com/office/powerpoint/2010/main" val="595725285"/>
              </p:ext>
            </p:extLst>
          </p:nvPr>
        </p:nvGraphicFramePr>
        <p:xfrm>
          <a:off x="85576" y="1663511"/>
          <a:ext cx="12040392" cy="396240"/>
        </p:xfrm>
        <a:graphic>
          <a:graphicData uri="http://schemas.openxmlformats.org/drawingml/2006/table">
            <a:tbl>
              <a:tblPr firstRow="1" bandRow="1">
                <a:tableStyleId>{5C22544A-7EE6-4342-B048-85BDC9FD1C3A}</a:tableStyleId>
              </a:tblPr>
              <a:tblGrid>
                <a:gridCol w="573352">
                  <a:extLst>
                    <a:ext uri="{9D8B030D-6E8A-4147-A177-3AD203B41FA5}">
                      <a16:colId xmlns:a16="http://schemas.microsoft.com/office/drawing/2014/main" val="1719927804"/>
                    </a:ext>
                  </a:extLst>
                </a:gridCol>
                <a:gridCol w="573352">
                  <a:extLst>
                    <a:ext uri="{9D8B030D-6E8A-4147-A177-3AD203B41FA5}">
                      <a16:colId xmlns:a16="http://schemas.microsoft.com/office/drawing/2014/main" val="1597313394"/>
                    </a:ext>
                  </a:extLst>
                </a:gridCol>
                <a:gridCol w="573352">
                  <a:extLst>
                    <a:ext uri="{9D8B030D-6E8A-4147-A177-3AD203B41FA5}">
                      <a16:colId xmlns:a16="http://schemas.microsoft.com/office/drawing/2014/main" val="1861106805"/>
                    </a:ext>
                  </a:extLst>
                </a:gridCol>
                <a:gridCol w="573352">
                  <a:extLst>
                    <a:ext uri="{9D8B030D-6E8A-4147-A177-3AD203B41FA5}">
                      <a16:colId xmlns:a16="http://schemas.microsoft.com/office/drawing/2014/main" val="1766934257"/>
                    </a:ext>
                  </a:extLst>
                </a:gridCol>
                <a:gridCol w="573352">
                  <a:extLst>
                    <a:ext uri="{9D8B030D-6E8A-4147-A177-3AD203B41FA5}">
                      <a16:colId xmlns:a16="http://schemas.microsoft.com/office/drawing/2014/main" val="2544468580"/>
                    </a:ext>
                  </a:extLst>
                </a:gridCol>
                <a:gridCol w="573352">
                  <a:extLst>
                    <a:ext uri="{9D8B030D-6E8A-4147-A177-3AD203B41FA5}">
                      <a16:colId xmlns:a16="http://schemas.microsoft.com/office/drawing/2014/main" val="1253916034"/>
                    </a:ext>
                  </a:extLst>
                </a:gridCol>
                <a:gridCol w="573352">
                  <a:extLst>
                    <a:ext uri="{9D8B030D-6E8A-4147-A177-3AD203B41FA5}">
                      <a16:colId xmlns:a16="http://schemas.microsoft.com/office/drawing/2014/main" val="3331908237"/>
                    </a:ext>
                  </a:extLst>
                </a:gridCol>
                <a:gridCol w="573352">
                  <a:extLst>
                    <a:ext uri="{9D8B030D-6E8A-4147-A177-3AD203B41FA5}">
                      <a16:colId xmlns:a16="http://schemas.microsoft.com/office/drawing/2014/main" val="3863509630"/>
                    </a:ext>
                  </a:extLst>
                </a:gridCol>
                <a:gridCol w="573352">
                  <a:extLst>
                    <a:ext uri="{9D8B030D-6E8A-4147-A177-3AD203B41FA5}">
                      <a16:colId xmlns:a16="http://schemas.microsoft.com/office/drawing/2014/main" val="1256359956"/>
                    </a:ext>
                  </a:extLst>
                </a:gridCol>
                <a:gridCol w="573352">
                  <a:extLst>
                    <a:ext uri="{9D8B030D-6E8A-4147-A177-3AD203B41FA5}">
                      <a16:colId xmlns:a16="http://schemas.microsoft.com/office/drawing/2014/main" val="3759856226"/>
                    </a:ext>
                  </a:extLst>
                </a:gridCol>
                <a:gridCol w="573352">
                  <a:extLst>
                    <a:ext uri="{9D8B030D-6E8A-4147-A177-3AD203B41FA5}">
                      <a16:colId xmlns:a16="http://schemas.microsoft.com/office/drawing/2014/main" val="1959813217"/>
                    </a:ext>
                  </a:extLst>
                </a:gridCol>
                <a:gridCol w="573352">
                  <a:extLst>
                    <a:ext uri="{9D8B030D-6E8A-4147-A177-3AD203B41FA5}">
                      <a16:colId xmlns:a16="http://schemas.microsoft.com/office/drawing/2014/main" val="1088557093"/>
                    </a:ext>
                  </a:extLst>
                </a:gridCol>
                <a:gridCol w="573352">
                  <a:extLst>
                    <a:ext uri="{9D8B030D-6E8A-4147-A177-3AD203B41FA5}">
                      <a16:colId xmlns:a16="http://schemas.microsoft.com/office/drawing/2014/main" val="2738736491"/>
                    </a:ext>
                  </a:extLst>
                </a:gridCol>
                <a:gridCol w="573352">
                  <a:extLst>
                    <a:ext uri="{9D8B030D-6E8A-4147-A177-3AD203B41FA5}">
                      <a16:colId xmlns:a16="http://schemas.microsoft.com/office/drawing/2014/main" val="3895713280"/>
                    </a:ext>
                  </a:extLst>
                </a:gridCol>
                <a:gridCol w="573352">
                  <a:extLst>
                    <a:ext uri="{9D8B030D-6E8A-4147-A177-3AD203B41FA5}">
                      <a16:colId xmlns:a16="http://schemas.microsoft.com/office/drawing/2014/main" val="2976609099"/>
                    </a:ext>
                  </a:extLst>
                </a:gridCol>
                <a:gridCol w="573352">
                  <a:extLst>
                    <a:ext uri="{9D8B030D-6E8A-4147-A177-3AD203B41FA5}">
                      <a16:colId xmlns:a16="http://schemas.microsoft.com/office/drawing/2014/main" val="3019307122"/>
                    </a:ext>
                  </a:extLst>
                </a:gridCol>
                <a:gridCol w="573352">
                  <a:extLst>
                    <a:ext uri="{9D8B030D-6E8A-4147-A177-3AD203B41FA5}">
                      <a16:colId xmlns:a16="http://schemas.microsoft.com/office/drawing/2014/main" val="4128946685"/>
                    </a:ext>
                  </a:extLst>
                </a:gridCol>
                <a:gridCol w="573352">
                  <a:extLst>
                    <a:ext uri="{9D8B030D-6E8A-4147-A177-3AD203B41FA5}">
                      <a16:colId xmlns:a16="http://schemas.microsoft.com/office/drawing/2014/main" val="1416767686"/>
                    </a:ext>
                  </a:extLst>
                </a:gridCol>
                <a:gridCol w="573352">
                  <a:extLst>
                    <a:ext uri="{9D8B030D-6E8A-4147-A177-3AD203B41FA5}">
                      <a16:colId xmlns:a16="http://schemas.microsoft.com/office/drawing/2014/main" val="3979241773"/>
                    </a:ext>
                  </a:extLst>
                </a:gridCol>
                <a:gridCol w="573352">
                  <a:extLst>
                    <a:ext uri="{9D8B030D-6E8A-4147-A177-3AD203B41FA5}">
                      <a16:colId xmlns:a16="http://schemas.microsoft.com/office/drawing/2014/main" val="2087759273"/>
                    </a:ext>
                  </a:extLst>
                </a:gridCol>
                <a:gridCol w="573352">
                  <a:extLst>
                    <a:ext uri="{9D8B030D-6E8A-4147-A177-3AD203B41FA5}">
                      <a16:colId xmlns:a16="http://schemas.microsoft.com/office/drawing/2014/main" val="4630091"/>
                    </a:ext>
                  </a:extLst>
                </a:gridCol>
              </a:tblGrid>
              <a:tr h="370840">
                <a:tc>
                  <a:txBody>
                    <a:bodyPr/>
                    <a:lstStyle/>
                    <a:p>
                      <a:pPr algn="ctr"/>
                      <a:r>
                        <a:rPr lang="en-US" sz="1000" b="0" dirty="0">
                          <a:solidFill>
                            <a:schemeClr val="bg1"/>
                          </a:solidFill>
                          <a:latin typeface="Arial" panose="020B0604020202020204" pitchFamily="34" charset="0"/>
                          <a:cs typeface="Arial" panose="020B0604020202020204" pitchFamily="34" charset="0"/>
                        </a:rPr>
                        <a:t>SEP 23</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OCT 23</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NOV 23</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DEC 23</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JAN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FEB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MAR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APR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MAY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JUN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JUL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AUG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SEP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OCT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NOV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DEC 24</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JAN 25</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FEB 25</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MAR 25</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APR 25</a:t>
                      </a:r>
                    </a:p>
                  </a:txBody>
                  <a:tcPr anchor="ctr">
                    <a:lnB w="38100" cmpd="sng">
                      <a:noFill/>
                    </a:lnB>
                    <a:solidFill>
                      <a:schemeClr val="tx1"/>
                    </a:solidFill>
                  </a:tcPr>
                </a:tc>
                <a:tc>
                  <a:txBody>
                    <a:bodyPr/>
                    <a:lstStyle/>
                    <a:p>
                      <a:pPr algn="ctr"/>
                      <a:r>
                        <a:rPr lang="en-US" sz="1000" b="0" dirty="0">
                          <a:solidFill>
                            <a:schemeClr val="bg1"/>
                          </a:solidFill>
                          <a:latin typeface="Arial" panose="020B0604020202020204" pitchFamily="34" charset="0"/>
                          <a:cs typeface="Arial" panose="020B0604020202020204" pitchFamily="34" charset="0"/>
                        </a:rPr>
                        <a:t>MAY 25</a:t>
                      </a:r>
                    </a:p>
                  </a:txBody>
                  <a:tcPr anchor="ctr">
                    <a:lnB w="38100" cmpd="sng">
                      <a:noFill/>
                    </a:lnB>
                    <a:solidFill>
                      <a:schemeClr val="tx1"/>
                    </a:solidFill>
                  </a:tcPr>
                </a:tc>
                <a:extLst>
                  <a:ext uri="{0D108BD9-81ED-4DB2-BD59-A6C34878D82A}">
                    <a16:rowId xmlns:a16="http://schemas.microsoft.com/office/drawing/2014/main" val="2539213562"/>
                  </a:ext>
                </a:extLst>
              </a:tr>
            </a:tbl>
          </a:graphicData>
        </a:graphic>
      </p:graphicFrame>
      <p:grpSp>
        <p:nvGrpSpPr>
          <p:cNvPr id="5" name="Group 4" descr="FIET project roadmap from September 2023 through May 2025">
            <a:extLst>
              <a:ext uri="{FF2B5EF4-FFF2-40B4-BE49-F238E27FC236}">
                <a16:creationId xmlns:a16="http://schemas.microsoft.com/office/drawing/2014/main" id="{B8319DCD-16C2-10D3-2722-51CCB869C5A8}"/>
              </a:ext>
            </a:extLst>
          </p:cNvPr>
          <p:cNvGrpSpPr/>
          <p:nvPr/>
        </p:nvGrpSpPr>
        <p:grpSpPr>
          <a:xfrm>
            <a:off x="85567" y="1266258"/>
            <a:ext cx="12050766" cy="5285750"/>
            <a:chOff x="85567" y="1266258"/>
            <a:chExt cx="12050766" cy="5285750"/>
          </a:xfrm>
        </p:grpSpPr>
        <p:sp>
          <p:nvSpPr>
            <p:cNvPr id="7" name="TextBox 6">
              <a:extLst>
                <a:ext uri="{FF2B5EF4-FFF2-40B4-BE49-F238E27FC236}">
                  <a16:creationId xmlns:a16="http://schemas.microsoft.com/office/drawing/2014/main" id="{2E59F121-4872-145D-3446-25DF727EC6DB}"/>
                </a:ext>
              </a:extLst>
            </p:cNvPr>
            <p:cNvSpPr txBox="1"/>
            <p:nvPr/>
          </p:nvSpPr>
          <p:spPr>
            <a:xfrm>
              <a:off x="510142" y="2197811"/>
              <a:ext cx="2011680" cy="484706"/>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FIET Project Kickoff</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latin typeface="Arial" panose="020B0604020202020204" pitchFamily="34" charset="0"/>
                  <a:cs typeface="Arial" panose="020B0604020202020204" pitchFamily="34" charset="0"/>
                </a:rPr>
                <a:t>9-5-23</a:t>
              </a:r>
              <a:endParaRPr kumimoji="0" lang="en-US" sz="105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975B7CC-07D3-3F17-E917-463F425CF1F8}"/>
                </a:ext>
              </a:extLst>
            </p:cNvPr>
            <p:cNvSpPr txBox="1"/>
            <p:nvPr/>
          </p:nvSpPr>
          <p:spPr>
            <a:xfrm>
              <a:off x="10398973" y="5694585"/>
              <a:ext cx="1554480" cy="457199"/>
            </a:xfrm>
            <a:prstGeom prst="rect">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GO LIVE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a:latin typeface="Arial" panose="020B0604020202020204" pitchFamily="34" charset="0"/>
                  <a:cs typeface="Arial" panose="020B0604020202020204" pitchFamily="34" charset="0"/>
                </a:rPr>
                <a:t>Targeted 2-19-25</a:t>
              </a:r>
              <a:endParaRPr kumimoji="0" lang="en-US" sz="120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2" name="Arrow: Pentagon 11">
              <a:extLst>
                <a:ext uri="{FF2B5EF4-FFF2-40B4-BE49-F238E27FC236}">
                  <a16:creationId xmlns:a16="http://schemas.microsoft.com/office/drawing/2014/main" id="{E2EC17FD-A6CD-4D2D-842B-77F9BE412E80}"/>
                </a:ext>
              </a:extLst>
            </p:cNvPr>
            <p:cNvSpPr/>
            <p:nvPr/>
          </p:nvSpPr>
          <p:spPr>
            <a:xfrm>
              <a:off x="85567" y="1266258"/>
              <a:ext cx="1280160" cy="320040"/>
            </a:xfrm>
            <a:prstGeom prst="homePlate">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INITIATE</a:t>
              </a:r>
            </a:p>
          </p:txBody>
        </p:sp>
        <p:sp>
          <p:nvSpPr>
            <p:cNvPr id="17" name="Arrow: Chevron 16">
              <a:extLst>
                <a:ext uri="{FF2B5EF4-FFF2-40B4-BE49-F238E27FC236}">
                  <a16:creationId xmlns:a16="http://schemas.microsoft.com/office/drawing/2014/main" id="{7E000A50-7AE5-1701-BD9C-2659CDD2D1A3}"/>
                </a:ext>
              </a:extLst>
            </p:cNvPr>
            <p:cNvSpPr/>
            <p:nvPr/>
          </p:nvSpPr>
          <p:spPr>
            <a:xfrm>
              <a:off x="1288712"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CONFIRM</a:t>
              </a:r>
            </a:p>
          </p:txBody>
        </p:sp>
        <p:sp>
          <p:nvSpPr>
            <p:cNvPr id="18" name="Arrow: Chevron 17">
              <a:extLst>
                <a:ext uri="{FF2B5EF4-FFF2-40B4-BE49-F238E27FC236}">
                  <a16:creationId xmlns:a16="http://schemas.microsoft.com/office/drawing/2014/main" id="{9C18B04B-B3C2-841C-AAA1-ACCC5F6CBC8C}"/>
                </a:ext>
              </a:extLst>
            </p:cNvPr>
            <p:cNvSpPr/>
            <p:nvPr/>
          </p:nvSpPr>
          <p:spPr>
            <a:xfrm>
              <a:off x="2400417" y="1266258"/>
              <a:ext cx="292608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DESIGN &amp; BUILD</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08E994A-15C6-049F-F121-EC3AE2B42AFF}"/>
                </a:ext>
              </a:extLst>
            </p:cNvPr>
            <p:cNvSpPr txBox="1"/>
            <p:nvPr/>
          </p:nvSpPr>
          <p:spPr>
            <a:xfrm>
              <a:off x="1272994" y="4500453"/>
              <a:ext cx="393192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Design and Build</a:t>
              </a:r>
            </a:p>
          </p:txBody>
        </p:sp>
        <p:sp>
          <p:nvSpPr>
            <p:cNvPr id="22" name="TextBox 21">
              <a:extLst>
                <a:ext uri="{FF2B5EF4-FFF2-40B4-BE49-F238E27FC236}">
                  <a16:creationId xmlns:a16="http://schemas.microsoft.com/office/drawing/2014/main" id="{6874AD9C-6884-726B-6AB3-8AFCEA42AA4D}"/>
                </a:ext>
              </a:extLst>
            </p:cNvPr>
            <p:cNvSpPr txBox="1"/>
            <p:nvPr/>
          </p:nvSpPr>
          <p:spPr>
            <a:xfrm>
              <a:off x="4703685" y="4933331"/>
              <a:ext cx="457200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End-to-End Testing</a:t>
              </a:r>
            </a:p>
          </p:txBody>
        </p:sp>
        <p:sp>
          <p:nvSpPr>
            <p:cNvPr id="23" name="Arrow: Pentagon 22">
              <a:extLst>
                <a:ext uri="{FF2B5EF4-FFF2-40B4-BE49-F238E27FC236}">
                  <a16:creationId xmlns:a16="http://schemas.microsoft.com/office/drawing/2014/main" id="{4D31F0B8-406E-0F05-0330-15A899F020B1}"/>
                </a:ext>
              </a:extLst>
            </p:cNvPr>
            <p:cNvSpPr/>
            <p:nvPr/>
          </p:nvSpPr>
          <p:spPr>
            <a:xfrm>
              <a:off x="85568" y="3201819"/>
              <a:ext cx="333014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Planning &amp; Operationalizing</a:t>
              </a:r>
            </a:p>
          </p:txBody>
        </p:sp>
        <p:sp>
          <p:nvSpPr>
            <p:cNvPr id="28" name="Arrow: Pentagon 27">
              <a:extLst>
                <a:ext uri="{FF2B5EF4-FFF2-40B4-BE49-F238E27FC236}">
                  <a16:creationId xmlns:a16="http://schemas.microsoft.com/office/drawing/2014/main" id="{00CCFDC4-6911-0A52-252C-32B841C2105A}"/>
                </a:ext>
              </a:extLst>
            </p:cNvPr>
            <p:cNvSpPr/>
            <p:nvPr/>
          </p:nvSpPr>
          <p:spPr>
            <a:xfrm>
              <a:off x="85568" y="2768941"/>
              <a:ext cx="2286000"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Process Analysis</a:t>
              </a:r>
            </a:p>
          </p:txBody>
        </p:sp>
        <p:sp>
          <p:nvSpPr>
            <p:cNvPr id="33" name="Arrow: Pentagon 32">
              <a:extLst>
                <a:ext uri="{FF2B5EF4-FFF2-40B4-BE49-F238E27FC236}">
                  <a16:creationId xmlns:a16="http://schemas.microsoft.com/office/drawing/2014/main" id="{0526A5F9-E483-49F3-3B8A-5D67DA88B88F}"/>
                </a:ext>
              </a:extLst>
            </p:cNvPr>
            <p:cNvSpPr/>
            <p:nvPr/>
          </p:nvSpPr>
          <p:spPr>
            <a:xfrm>
              <a:off x="85567" y="3634697"/>
              <a:ext cx="5119344" cy="320040"/>
            </a:xfrm>
            <a:prstGeom prst="homePlate">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Blueprinting</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1A19F893-5C38-973E-E103-F437ECE1F633}"/>
                </a:ext>
              </a:extLst>
            </p:cNvPr>
            <p:cNvSpPr txBox="1"/>
            <p:nvPr/>
          </p:nvSpPr>
          <p:spPr>
            <a:xfrm>
              <a:off x="4703685" y="5366209"/>
              <a:ext cx="4572000" cy="320040"/>
            </a:xfrm>
            <a:prstGeom prst="homePlate">
              <a:avLst/>
            </a:prstGeom>
            <a:solidFill>
              <a:schemeClr val="accent1"/>
            </a:solidFill>
            <a:ln>
              <a:noFill/>
              <a:prstDash val="dash"/>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Data Migration and Verification</a:t>
              </a:r>
            </a:p>
          </p:txBody>
        </p:sp>
        <p:sp>
          <p:nvSpPr>
            <p:cNvPr id="35" name="TextBox 34">
              <a:extLst>
                <a:ext uri="{FF2B5EF4-FFF2-40B4-BE49-F238E27FC236}">
                  <a16:creationId xmlns:a16="http://schemas.microsoft.com/office/drawing/2014/main" id="{A2F89E97-BC47-8887-70D5-C3EA3540CB91}"/>
                </a:ext>
              </a:extLst>
            </p:cNvPr>
            <p:cNvSpPr txBox="1"/>
            <p:nvPr/>
          </p:nvSpPr>
          <p:spPr>
            <a:xfrm>
              <a:off x="8120056" y="5799087"/>
              <a:ext cx="1920240" cy="320040"/>
            </a:xfrm>
            <a:prstGeom prst="homePlate">
              <a:avLst/>
            </a:prstGeom>
            <a:solidFill>
              <a:schemeClr val="accent1"/>
            </a:solid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Training</a:t>
              </a:r>
            </a:p>
          </p:txBody>
        </p:sp>
        <p:sp>
          <p:nvSpPr>
            <p:cNvPr id="39" name="Arrow: Chevron 38">
              <a:extLst>
                <a:ext uri="{FF2B5EF4-FFF2-40B4-BE49-F238E27FC236}">
                  <a16:creationId xmlns:a16="http://schemas.microsoft.com/office/drawing/2014/main" id="{F32FE179-FF45-8E79-6896-8947C17F47D4}"/>
                </a:ext>
              </a:extLst>
            </p:cNvPr>
            <p:cNvSpPr/>
            <p:nvPr/>
          </p:nvSpPr>
          <p:spPr>
            <a:xfrm>
              <a:off x="5249482" y="1266258"/>
              <a:ext cx="411480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INTEGRATE</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0" name="Arrow: Chevron 39">
              <a:extLst>
                <a:ext uri="{FF2B5EF4-FFF2-40B4-BE49-F238E27FC236}">
                  <a16:creationId xmlns:a16="http://schemas.microsoft.com/office/drawing/2014/main" id="{0EC1E68E-CDD8-BF3F-4529-0B3986738E0C}"/>
                </a:ext>
              </a:extLst>
            </p:cNvPr>
            <p:cNvSpPr/>
            <p:nvPr/>
          </p:nvSpPr>
          <p:spPr>
            <a:xfrm>
              <a:off x="9287267" y="1266258"/>
              <a:ext cx="118872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DEPLOY</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1" name="Arrow: Pentagon 40">
              <a:extLst>
                <a:ext uri="{FF2B5EF4-FFF2-40B4-BE49-F238E27FC236}">
                  <a16:creationId xmlns:a16="http://schemas.microsoft.com/office/drawing/2014/main" id="{FBAF11B2-9EFA-77AD-F599-1B3BEFC4CA11}"/>
                </a:ext>
              </a:extLst>
            </p:cNvPr>
            <p:cNvSpPr/>
            <p:nvPr/>
          </p:nvSpPr>
          <p:spPr>
            <a:xfrm>
              <a:off x="85568" y="4067575"/>
              <a:ext cx="5119344" cy="320040"/>
            </a:xfrm>
            <a:prstGeom prst="homePlate">
              <a:avLst/>
            </a:prstGeom>
            <a:solidFill>
              <a:schemeClr val="accent1"/>
            </a:solidFill>
            <a:ln w="12700" cap="flat" cmpd="sng" algn="ctr">
              <a:noFill/>
              <a:prstDash val="solid"/>
              <a:miter lim="800000"/>
            </a:ln>
            <a:effectLst/>
          </p:spPr>
          <p:txBody>
            <a:bodyPr rtlCol="0" anchor="ctr"/>
            <a:lstStyle/>
            <a:p>
              <a:pPr algn="ctr">
                <a:defRPr/>
              </a:pPr>
              <a:r>
                <a:rPr lang="en-US" sz="1400" b="1" kern="0" dirty="0">
                  <a:latin typeface="Arial" panose="020B0604020202020204" pitchFamily="34" charset="0"/>
                  <a:cs typeface="Arial" panose="020B0604020202020204" pitchFamily="34" charset="0"/>
                </a:rPr>
                <a:t>System Conversion</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 name="Star: 5 Points 41">
              <a:extLst>
                <a:ext uri="{FF2B5EF4-FFF2-40B4-BE49-F238E27FC236}">
                  <a16:creationId xmlns:a16="http://schemas.microsoft.com/office/drawing/2014/main" id="{AEEA9BCA-0A06-2755-9F61-AE4E2D203B18}"/>
                </a:ext>
              </a:extLst>
            </p:cNvPr>
            <p:cNvSpPr>
              <a:spLocks noChangeAspect="1"/>
            </p:cNvSpPr>
            <p:nvPr/>
          </p:nvSpPr>
          <p:spPr>
            <a:xfrm>
              <a:off x="9978078" y="5661927"/>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Arrow: Chevron 42">
              <a:extLst>
                <a:ext uri="{FF2B5EF4-FFF2-40B4-BE49-F238E27FC236}">
                  <a16:creationId xmlns:a16="http://schemas.microsoft.com/office/drawing/2014/main" id="{D13A4177-6631-A6C2-E1DE-1260DB81D394}"/>
                </a:ext>
              </a:extLst>
            </p:cNvPr>
            <p:cNvSpPr/>
            <p:nvPr/>
          </p:nvSpPr>
          <p:spPr>
            <a:xfrm>
              <a:off x="10398973" y="1266258"/>
              <a:ext cx="1737360" cy="320040"/>
            </a:xfrm>
            <a:prstGeom prst="chevron">
              <a:avLst/>
            </a:prstGeom>
            <a:solidFill>
              <a:schemeClr val="tx2">
                <a:lumMod val="20000"/>
                <a:lumOff val="80000"/>
              </a:schemeClr>
            </a:solidFill>
            <a:ln w="1905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latin typeface="Arial" panose="020B0604020202020204" pitchFamily="34" charset="0"/>
                  <a:cs typeface="Arial" panose="020B0604020202020204" pitchFamily="34" charset="0"/>
                </a:rPr>
                <a:t>SUPPORT</a:t>
              </a:r>
              <a:endPar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4" name="Star: 5 Points 43">
              <a:extLst>
                <a:ext uri="{FF2B5EF4-FFF2-40B4-BE49-F238E27FC236}">
                  <a16:creationId xmlns:a16="http://schemas.microsoft.com/office/drawing/2014/main" id="{461E5D7D-4007-F13C-DA2B-0122983781CD}"/>
                </a:ext>
              </a:extLst>
            </p:cNvPr>
            <p:cNvSpPr>
              <a:spLocks noChangeAspect="1"/>
            </p:cNvSpPr>
            <p:nvPr/>
          </p:nvSpPr>
          <p:spPr>
            <a:xfrm>
              <a:off x="85568" y="2164752"/>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A07168A3-0540-2DF4-1F88-CCF63B7EB538}"/>
                </a:ext>
              </a:extLst>
            </p:cNvPr>
            <p:cNvSpPr txBox="1"/>
            <p:nvPr/>
          </p:nvSpPr>
          <p:spPr>
            <a:xfrm>
              <a:off x="10168372" y="6231968"/>
              <a:ext cx="1965960" cy="320040"/>
            </a:xfrm>
            <a:prstGeom prst="homePlate">
              <a:avLst/>
            </a:prstGeom>
            <a:solidFill>
              <a:schemeClr val="accent1"/>
            </a:solidFill>
          </p:spPr>
          <p:txBody>
            <a:bodyPr wrap="non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Post Go-Live Support</a:t>
              </a:r>
            </a:p>
          </p:txBody>
        </p:sp>
        <p:sp>
          <p:nvSpPr>
            <p:cNvPr id="47" name="TextBox 46">
              <a:extLst>
                <a:ext uri="{FF2B5EF4-FFF2-40B4-BE49-F238E27FC236}">
                  <a16:creationId xmlns:a16="http://schemas.microsoft.com/office/drawing/2014/main" id="{BCD88E7A-9AC0-B583-635F-265EDA498B39}"/>
                </a:ext>
              </a:extLst>
            </p:cNvPr>
            <p:cNvSpPr txBox="1"/>
            <p:nvPr/>
          </p:nvSpPr>
          <p:spPr>
            <a:xfrm>
              <a:off x="6432665" y="439122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Financial Training Forum</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latin typeface="Arial" panose="020B0604020202020204" pitchFamily="34" charset="0"/>
                  <a:cs typeface="Arial" panose="020B0604020202020204" pitchFamily="34" charset="0"/>
                </a:rPr>
                <a:t>7-22-24</a:t>
              </a:r>
              <a:endParaRPr kumimoji="0" lang="en-US" sz="120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8" name="Star: 5 Points 47">
              <a:extLst>
                <a:ext uri="{FF2B5EF4-FFF2-40B4-BE49-F238E27FC236}">
                  <a16:creationId xmlns:a16="http://schemas.microsoft.com/office/drawing/2014/main" id="{A9F8040A-707A-E4B8-7C45-CAF40326B988}"/>
                </a:ext>
                <a:ext uri="{C183D7F6-B498-43B3-948B-1728B52AA6E4}">
                  <adec:decorative xmlns:adec="http://schemas.microsoft.com/office/drawing/2017/decorative" val="1"/>
                </a:ext>
              </a:extLst>
            </p:cNvPr>
            <p:cNvSpPr>
              <a:spLocks noChangeAspect="1"/>
            </p:cNvSpPr>
            <p:nvPr/>
          </p:nvSpPr>
          <p:spPr>
            <a:xfrm>
              <a:off x="6011770" y="4358566"/>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0E617500-709A-C495-06C9-D923DB5CE8CD}"/>
                </a:ext>
              </a:extLst>
            </p:cNvPr>
            <p:cNvSpPr txBox="1"/>
            <p:nvPr/>
          </p:nvSpPr>
          <p:spPr>
            <a:xfrm>
              <a:off x="5689932" y="3630314"/>
              <a:ext cx="2682574" cy="457199"/>
            </a:xfrm>
            <a:prstGeom prst="homePlate">
              <a:avLst/>
            </a:prstGeom>
            <a:solidFill>
              <a:schemeClr val="bg1"/>
            </a:solidFill>
          </p:spPr>
          <p:txBody>
            <a:bodyPr wrap="square"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effectLst/>
                  <a:uLnTx/>
                  <a:uFillTx/>
                  <a:latin typeface="Arial" panose="020B0604020202020204" pitchFamily="34" charset="0"/>
                  <a:cs typeface="Arial" panose="020B0604020202020204" pitchFamily="34" charset="0"/>
                </a:rPr>
                <a:t>What’s Changing Guide</a:t>
              </a:r>
            </a:p>
            <a:p>
              <a:pPr marL="0" marR="0" lvl="0" indent="0" defTabSz="914400" eaLnBrk="1" fontAlgn="auto" latinLnBrk="0" hangingPunct="1">
                <a:lnSpc>
                  <a:spcPct val="100000"/>
                </a:lnSpc>
                <a:spcBef>
                  <a:spcPts val="0"/>
                </a:spcBef>
                <a:spcAft>
                  <a:spcPts val="0"/>
                </a:spcAft>
                <a:buClrTx/>
                <a:buSzTx/>
                <a:buFontTx/>
                <a:buNone/>
                <a:tabLst/>
                <a:defRPr/>
              </a:pPr>
              <a:r>
                <a:rPr lang="en-US" sz="1200" i="1" kern="0" dirty="0">
                  <a:latin typeface="Arial" panose="020B0604020202020204" pitchFamily="34" charset="0"/>
                  <a:cs typeface="Arial" panose="020B0604020202020204" pitchFamily="34" charset="0"/>
                </a:rPr>
                <a:t>Publication June 2024</a:t>
              </a:r>
              <a:endParaRPr kumimoji="0" lang="en-US" sz="1200" i="1"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50" name="Star: 5 Points 49">
              <a:extLst>
                <a:ext uri="{FF2B5EF4-FFF2-40B4-BE49-F238E27FC236}">
                  <a16:creationId xmlns:a16="http://schemas.microsoft.com/office/drawing/2014/main" id="{433E25C5-F614-C7F4-34B3-B0FE75F96A4D}"/>
                </a:ext>
                <a:ext uri="{C183D7F6-B498-43B3-948B-1728B52AA6E4}">
                  <adec:decorative xmlns:adec="http://schemas.microsoft.com/office/drawing/2017/decorative" val="1"/>
                </a:ext>
              </a:extLst>
            </p:cNvPr>
            <p:cNvSpPr>
              <a:spLocks noChangeAspect="1"/>
            </p:cNvSpPr>
            <p:nvPr/>
          </p:nvSpPr>
          <p:spPr>
            <a:xfrm>
              <a:off x="5269037" y="3597656"/>
              <a:ext cx="457233" cy="457200"/>
            </a:xfrm>
            <a:prstGeom prst="star5">
              <a:avLst/>
            </a:prstGeom>
            <a:solidFill>
              <a:schemeClr val="tx1">
                <a:lumMod val="50000"/>
                <a:lumOff val="5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471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a:xfrm>
            <a:off x="1524000" y="319235"/>
            <a:ext cx="9144000" cy="693533"/>
          </a:xfrm>
        </p:spPr>
        <p:txBody>
          <a:bodyPr>
            <a:normAutofit fontScale="90000"/>
          </a:bodyPr>
          <a:lstStyle/>
          <a:p>
            <a:r>
              <a:rPr lang="en-US" dirty="0">
                <a:cs typeface="Arial" panose="020B0604020202020204" pitchFamily="34" charset="0"/>
              </a:rPr>
              <a:t>WHERE CAN I FIND THE FIET WEBPAGE?</a:t>
            </a:r>
            <a:endParaRPr lang="en-US" dirty="0"/>
          </a:p>
        </p:txBody>
      </p:sp>
      <p:sp>
        <p:nvSpPr>
          <p:cNvPr id="7" name="TextBox 6">
            <a:extLst>
              <a:ext uri="{FF2B5EF4-FFF2-40B4-BE49-F238E27FC236}">
                <a16:creationId xmlns:a16="http://schemas.microsoft.com/office/drawing/2014/main" id="{2F6B2074-923A-7A1F-0F89-AE97AC7C1E91}"/>
              </a:ext>
            </a:extLst>
          </p:cNvPr>
          <p:cNvSpPr txBox="1"/>
          <p:nvPr/>
        </p:nvSpPr>
        <p:spPr>
          <a:xfrm>
            <a:off x="302498" y="1308472"/>
            <a:ext cx="11214588" cy="646331"/>
          </a:xfrm>
          <a:prstGeom prst="rect">
            <a:avLst/>
          </a:prstGeom>
          <a:noFill/>
        </p:spPr>
        <p:txBody>
          <a:bodyPr wrap="square">
            <a:spAutoFit/>
          </a:bodyPr>
          <a:lstStyle/>
          <a:p>
            <a:pPr lvl="0">
              <a:defRPr/>
            </a:pPr>
            <a:r>
              <a:rPr lang="en-US" b="0" cap="none" dirty="0">
                <a:latin typeface="Helvetica Neue" panose="02000503000000020004"/>
                <a:cs typeface="Arial" panose="020B0604020202020204" pitchFamily="34" charset="0"/>
              </a:rPr>
              <a:t>The </a:t>
            </a:r>
            <a:r>
              <a:rPr lang="en-US" b="1" cap="none" dirty="0">
                <a:solidFill>
                  <a:schemeClr val="tx1">
                    <a:lumMod val="75000"/>
                    <a:lumOff val="25000"/>
                  </a:schemeClr>
                </a:solidFill>
                <a:latin typeface="Helvetica Neue" panose="02000503000000020004"/>
                <a:cs typeface="Arial" panose="020B0604020202020204" pitchFamily="34" charset="0"/>
                <a:hlinkClick r:id="rId3">
                  <a:extLst>
                    <a:ext uri="{A12FA001-AC4F-418D-AE19-62706E023703}">
                      <ahyp:hlinkClr xmlns:ahyp="http://schemas.microsoft.com/office/drawing/2018/hyperlinkcolor" val="tx"/>
                    </a:ext>
                  </a:extLst>
                </a:hlinkClick>
              </a:rPr>
              <a:t>FIET Webpage</a:t>
            </a:r>
            <a:r>
              <a:rPr lang="en-US" b="1" cap="none" dirty="0">
                <a:solidFill>
                  <a:schemeClr val="tx1">
                    <a:lumMod val="75000"/>
                    <a:lumOff val="25000"/>
                  </a:schemeClr>
                </a:solidFill>
                <a:latin typeface="Helvetica Neue" panose="02000503000000020004"/>
                <a:cs typeface="Arial" panose="020B0604020202020204" pitchFamily="34" charset="0"/>
              </a:rPr>
              <a:t> </a:t>
            </a:r>
            <a:r>
              <a:rPr lang="en-US" b="0" cap="none" dirty="0">
                <a:latin typeface="Helvetica Neue" panose="02000503000000020004"/>
                <a:cs typeface="Arial" panose="020B0604020202020204" pitchFamily="34" charset="0"/>
              </a:rPr>
              <a:t>serves as a central location for all FIET resources and communications. Visit regularly for the latest updates on project progress, training materials, end user impacts, and more.</a:t>
            </a:r>
          </a:p>
        </p:txBody>
      </p:sp>
      <p:pic>
        <p:nvPicPr>
          <p:cNvPr id="14" name="Graphic 13" descr="Bookmark with solid fill">
            <a:extLst>
              <a:ext uri="{FF2B5EF4-FFF2-40B4-BE49-F238E27FC236}">
                <a16:creationId xmlns:a16="http://schemas.microsoft.com/office/drawing/2014/main" id="{2B13864C-F72E-687B-D49B-9DB80D7BB2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828" y="2719901"/>
            <a:ext cx="731520" cy="731520"/>
          </a:xfrm>
          <a:prstGeom prst="rect">
            <a:avLst/>
          </a:prstGeom>
        </p:spPr>
      </p:pic>
      <p:sp>
        <p:nvSpPr>
          <p:cNvPr id="19" name="TextBox 18">
            <a:extLst>
              <a:ext uri="{FF2B5EF4-FFF2-40B4-BE49-F238E27FC236}">
                <a16:creationId xmlns:a16="http://schemas.microsoft.com/office/drawing/2014/main" id="{3636AC18-694D-A4FD-CE71-C3C5226D612A}"/>
              </a:ext>
            </a:extLst>
          </p:cNvPr>
          <p:cNvSpPr txBox="1"/>
          <p:nvPr/>
        </p:nvSpPr>
        <p:spPr>
          <a:xfrm>
            <a:off x="640015" y="2698129"/>
            <a:ext cx="1797294" cy="923330"/>
          </a:xfrm>
          <a:prstGeom prst="rect">
            <a:avLst/>
          </a:prstGeom>
          <a:noFill/>
        </p:spPr>
        <p:txBody>
          <a:bodyPr wrap="square">
            <a:spAutoFit/>
          </a:bodyPr>
          <a:lstStyle/>
          <a:p>
            <a:pPr marL="53975" lvl="0">
              <a:defRPr/>
            </a:pPr>
            <a:r>
              <a:rPr lang="en-US" sz="1800" b="1" cap="none" dirty="0">
                <a:latin typeface="Helvetica Neue" panose="02000503000000020004"/>
                <a:cs typeface="Arial" panose="020B0604020202020204" pitchFamily="34" charset="0"/>
              </a:rPr>
              <a:t>Bookmark</a:t>
            </a:r>
            <a:r>
              <a:rPr lang="en-US" sz="1800" b="0" cap="none" dirty="0">
                <a:latin typeface="Helvetica Neue" panose="02000503000000020004"/>
                <a:cs typeface="Arial" panose="020B0604020202020204" pitchFamily="34" charset="0"/>
              </a:rPr>
              <a:t> now for easy access!</a:t>
            </a:r>
            <a:endParaRPr kumimoji="0" lang="en-US" sz="1800" b="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pic>
        <p:nvPicPr>
          <p:cNvPr id="10" name="Picture 9" descr="Screenshot of FIET webpage in browser.">
            <a:extLst>
              <a:ext uri="{FF2B5EF4-FFF2-40B4-BE49-F238E27FC236}">
                <a16:creationId xmlns:a16="http://schemas.microsoft.com/office/drawing/2014/main" id="{46A3B0B0-5232-A907-EEB5-ACA0FE37DFC6}"/>
              </a:ext>
            </a:extLst>
          </p:cNvPr>
          <p:cNvPicPr>
            <a:picLocks noChangeAspect="1"/>
          </p:cNvPicPr>
          <p:nvPr/>
        </p:nvPicPr>
        <p:blipFill rotWithShape="1">
          <a:blip r:embed="rId6"/>
          <a:srcRect t="-2064" r="3287" b="6191"/>
          <a:stretch/>
        </p:blipFill>
        <p:spPr>
          <a:xfrm>
            <a:off x="2289833" y="2160622"/>
            <a:ext cx="7822996" cy="4362238"/>
          </a:xfrm>
          <a:prstGeom prst="rect">
            <a:avLst/>
          </a:prstGeom>
          <a:ln>
            <a:noFill/>
          </a:ln>
          <a:effectLst>
            <a:outerShdw blurRad="190500" algn="tl" rotWithShape="0">
              <a:srgbClr val="000000">
                <a:alpha val="70000"/>
              </a:srgbClr>
            </a:outerShdw>
          </a:effectLst>
        </p:spPr>
      </p:pic>
      <p:pic>
        <p:nvPicPr>
          <p:cNvPr id="18" name="Graphic 17" descr="Cursor with solid fill">
            <a:extLst>
              <a:ext uri="{FF2B5EF4-FFF2-40B4-BE49-F238E27FC236}">
                <a16:creationId xmlns:a16="http://schemas.microsoft.com/office/drawing/2014/main" id="{AAC0C08E-6C12-838A-4BFB-5A9D55FC6B6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7653" y="2905794"/>
            <a:ext cx="816106" cy="816106"/>
          </a:xfrm>
          <a:prstGeom prst="rect">
            <a:avLst/>
          </a:prstGeom>
          <a:effectLst>
            <a:outerShdw blurRad="50800" dist="38100" dir="2700000" algn="tl" rotWithShape="0">
              <a:prstClr val="black">
                <a:alpha val="40000"/>
              </a:prstClr>
            </a:outerShdw>
          </a:effectLst>
        </p:spPr>
      </p:pic>
      <p:pic>
        <p:nvPicPr>
          <p:cNvPr id="3" name="Graphic 2" descr="Arrow: Clockwise curve with solid fill">
            <a:extLst>
              <a:ext uri="{FF2B5EF4-FFF2-40B4-BE49-F238E27FC236}">
                <a16:creationId xmlns:a16="http://schemas.microsoft.com/office/drawing/2014/main" id="{320E69F2-8E64-ED7C-8722-1932662564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3963584" flipV="1">
            <a:off x="9204016" y="5264014"/>
            <a:ext cx="1111550" cy="1314037"/>
          </a:xfrm>
          <a:prstGeom prst="rect">
            <a:avLst/>
          </a:prstGeom>
        </p:spPr>
      </p:pic>
      <p:sp>
        <p:nvSpPr>
          <p:cNvPr id="4" name="TextBox 3">
            <a:extLst>
              <a:ext uri="{FF2B5EF4-FFF2-40B4-BE49-F238E27FC236}">
                <a16:creationId xmlns:a16="http://schemas.microsoft.com/office/drawing/2014/main" id="{EEC61238-DCCE-6B1C-2CE8-B90EE876A81A}"/>
              </a:ext>
            </a:extLst>
          </p:cNvPr>
          <p:cNvSpPr txBox="1"/>
          <p:nvPr/>
        </p:nvSpPr>
        <p:spPr>
          <a:xfrm>
            <a:off x="10248353" y="5320869"/>
            <a:ext cx="1943647" cy="1200329"/>
          </a:xfrm>
          <a:prstGeom prst="rect">
            <a:avLst/>
          </a:prstGeom>
          <a:noFill/>
        </p:spPr>
        <p:txBody>
          <a:bodyPr wrap="square">
            <a:spAutoFit/>
          </a:bodyPr>
          <a:lstStyle/>
          <a:p>
            <a:pPr marL="53975" lvl="0">
              <a:defRPr/>
            </a:pPr>
            <a:r>
              <a:rPr lang="en-US" sz="1800" cap="none" dirty="0">
                <a:latin typeface="Helvetica Neue" panose="02000503000000020004"/>
                <a:cs typeface="Arial" panose="020B0604020202020204" pitchFamily="34" charset="0"/>
              </a:rPr>
              <a:t>Use the </a:t>
            </a:r>
          </a:p>
          <a:p>
            <a:pPr marL="53975" lvl="0">
              <a:defRPr/>
            </a:pPr>
            <a:r>
              <a:rPr lang="en-US" sz="1800" b="1" cap="none" dirty="0">
                <a:latin typeface="Helvetica Neue" panose="02000503000000020004"/>
                <a:cs typeface="Arial" panose="020B0604020202020204" pitchFamily="34" charset="0"/>
              </a:rPr>
              <a:t>Got Questions </a:t>
            </a:r>
            <a:r>
              <a:rPr lang="en-US" sz="1800" cap="none" dirty="0">
                <a:latin typeface="Helvetica Neue" panose="02000503000000020004"/>
                <a:cs typeface="Arial" panose="020B0604020202020204" pitchFamily="34" charset="0"/>
              </a:rPr>
              <a:t>button to ask questions</a:t>
            </a:r>
            <a:endParaRPr kumimoji="0" lang="en-US" sz="1800" i="0" u="none" strike="noStrike" kern="1200" cap="none" spc="0" normalizeH="0" baseline="0" noProof="0" dirty="0">
              <a:ln>
                <a:noFill/>
              </a:ln>
              <a:effectLst/>
              <a:uLnTx/>
              <a:uFillTx/>
              <a:latin typeface="Helvetica Neue" panose="02000503000000020004"/>
              <a:cs typeface="Arial" panose="020B0604020202020204" pitchFamily="34" charset="0"/>
            </a:endParaRPr>
          </a:p>
        </p:txBody>
      </p:sp>
      <p:sp>
        <p:nvSpPr>
          <p:cNvPr id="5" name="TextBox 4">
            <a:extLst>
              <a:ext uri="{FF2B5EF4-FFF2-40B4-BE49-F238E27FC236}">
                <a16:creationId xmlns:a16="http://schemas.microsoft.com/office/drawing/2014/main" id="{44507832-F773-ECF9-26E0-FCFA3AEC158D}"/>
              </a:ext>
              <a:ext uri="{C183D7F6-B498-43B3-948B-1728B52AA6E4}">
                <adec:decorative xmlns:adec="http://schemas.microsoft.com/office/drawing/2017/decorative" val="0"/>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#6</a:t>
            </a:r>
          </a:p>
        </p:txBody>
      </p:sp>
    </p:spTree>
    <p:extLst>
      <p:ext uri="{BB962C8B-B14F-4D97-AF65-F5344CB8AC3E}">
        <p14:creationId xmlns:p14="http://schemas.microsoft.com/office/powerpoint/2010/main" val="2286395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0016-1B60-5452-FC72-2FC5324406AF}"/>
              </a:ext>
            </a:extLst>
          </p:cNvPr>
          <p:cNvSpPr>
            <a:spLocks noGrp="1"/>
          </p:cNvSpPr>
          <p:nvPr>
            <p:ph type="title"/>
          </p:nvPr>
        </p:nvSpPr>
        <p:spPr/>
        <p:txBody>
          <a:bodyPr>
            <a:noAutofit/>
          </a:bodyPr>
          <a:lstStyle/>
          <a:p>
            <a:r>
              <a:rPr lang="en-US" sz="3200" dirty="0"/>
              <a:t>WHAT ARE THE KEY CHANGES FOR END USERS?</a:t>
            </a:r>
          </a:p>
        </p:txBody>
      </p:sp>
      <p:sp>
        <p:nvSpPr>
          <p:cNvPr id="4" name="Text Placeholder 2">
            <a:extLst>
              <a:ext uri="{FF2B5EF4-FFF2-40B4-BE49-F238E27FC236}">
                <a16:creationId xmlns:a16="http://schemas.microsoft.com/office/drawing/2014/main" id="{03A3ACB2-D94D-CA5F-3344-DA903A479B8D}"/>
              </a:ext>
            </a:extLst>
          </p:cNvPr>
          <p:cNvSpPr txBox="1">
            <a:spLocks/>
          </p:cNvSpPr>
          <p:nvPr/>
        </p:nvSpPr>
        <p:spPr>
          <a:xfrm>
            <a:off x="363092" y="1271615"/>
            <a:ext cx="9554796" cy="693534"/>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600"/>
              </a:spcAft>
              <a:buNone/>
            </a:pPr>
            <a:r>
              <a:rPr lang="en-US" sz="1800" dirty="0">
                <a:cs typeface="Arial"/>
              </a:rPr>
              <a:t>The most notable changes to FMMI can be grouped into four categories: </a:t>
            </a:r>
            <a:endParaRPr lang="en-US" sz="1800" dirty="0"/>
          </a:p>
        </p:txBody>
      </p:sp>
      <p:sp>
        <p:nvSpPr>
          <p:cNvPr id="6" name="Rectangle 5">
            <a:extLst>
              <a:ext uri="{FF2B5EF4-FFF2-40B4-BE49-F238E27FC236}">
                <a16:creationId xmlns:a16="http://schemas.microsoft.com/office/drawing/2014/main" id="{E119C46B-8692-EB2A-FEC7-6E185D02318A}"/>
              </a:ext>
            </a:extLst>
          </p:cNvPr>
          <p:cNvSpPr/>
          <p:nvPr/>
        </p:nvSpPr>
        <p:spPr>
          <a:xfrm>
            <a:off x="2194673" y="1700915"/>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1. Fiori</a:t>
            </a:r>
          </a:p>
        </p:txBody>
      </p:sp>
      <p:sp>
        <p:nvSpPr>
          <p:cNvPr id="8" name="Rectangle 7">
            <a:extLst>
              <a:ext uri="{FF2B5EF4-FFF2-40B4-BE49-F238E27FC236}">
                <a16:creationId xmlns:a16="http://schemas.microsoft.com/office/drawing/2014/main" id="{D804C8BC-E902-7709-6056-67BE5B9B145A}"/>
              </a:ext>
            </a:extLst>
          </p:cNvPr>
          <p:cNvSpPr/>
          <p:nvPr/>
        </p:nvSpPr>
        <p:spPr>
          <a:xfrm>
            <a:off x="2194673" y="2266448"/>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The fresh, new user interface with a modern look and feel.</a:t>
            </a:r>
          </a:p>
        </p:txBody>
      </p:sp>
      <p:sp>
        <p:nvSpPr>
          <p:cNvPr id="10" name="Rectangle 9">
            <a:extLst>
              <a:ext uri="{FF2B5EF4-FFF2-40B4-BE49-F238E27FC236}">
                <a16:creationId xmlns:a16="http://schemas.microsoft.com/office/drawing/2014/main" id="{E5EBD4A4-131C-892A-DDDA-B6952062D348}"/>
              </a:ext>
            </a:extLst>
          </p:cNvPr>
          <p:cNvSpPr/>
          <p:nvPr/>
        </p:nvSpPr>
        <p:spPr>
          <a:xfrm>
            <a:off x="6271325" y="1700915"/>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2. Simplified Data Model</a:t>
            </a:r>
          </a:p>
        </p:txBody>
      </p:sp>
      <p:sp>
        <p:nvSpPr>
          <p:cNvPr id="16" name="Rectangle 15">
            <a:extLst>
              <a:ext uri="{FF2B5EF4-FFF2-40B4-BE49-F238E27FC236}">
                <a16:creationId xmlns:a16="http://schemas.microsoft.com/office/drawing/2014/main" id="{D943BD4E-057C-45FD-EBAB-A5A55B0AD1B5}"/>
              </a:ext>
            </a:extLst>
          </p:cNvPr>
          <p:cNvSpPr/>
          <p:nvPr/>
        </p:nvSpPr>
        <p:spPr>
          <a:xfrm>
            <a:off x="6271325" y="2266448"/>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Data tables will be combined to improve performance and data accuracy.</a:t>
            </a:r>
          </a:p>
        </p:txBody>
      </p:sp>
      <p:sp>
        <p:nvSpPr>
          <p:cNvPr id="17" name="Rectangle 16">
            <a:extLst>
              <a:ext uri="{FF2B5EF4-FFF2-40B4-BE49-F238E27FC236}">
                <a16:creationId xmlns:a16="http://schemas.microsoft.com/office/drawing/2014/main" id="{1DCDC19D-EE7E-0EE0-C69B-DC9350D319C1}"/>
              </a:ext>
            </a:extLst>
          </p:cNvPr>
          <p:cNvSpPr/>
          <p:nvPr/>
        </p:nvSpPr>
        <p:spPr>
          <a:xfrm>
            <a:off x="2194673" y="3972868"/>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3. Business Partner Records</a:t>
            </a:r>
          </a:p>
        </p:txBody>
      </p:sp>
      <p:sp>
        <p:nvSpPr>
          <p:cNvPr id="18" name="Rectangle 17">
            <a:extLst>
              <a:ext uri="{FF2B5EF4-FFF2-40B4-BE49-F238E27FC236}">
                <a16:creationId xmlns:a16="http://schemas.microsoft.com/office/drawing/2014/main" id="{56425C78-5FEB-4046-F9DC-2E1F2DB59DDA}"/>
              </a:ext>
            </a:extLst>
          </p:cNvPr>
          <p:cNvSpPr/>
          <p:nvPr/>
        </p:nvSpPr>
        <p:spPr>
          <a:xfrm>
            <a:off x="2194673" y="452523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Business Partner records will serve as an umbrella that captures data for related Customer and Vendor records.</a:t>
            </a:r>
          </a:p>
        </p:txBody>
      </p:sp>
      <p:sp>
        <p:nvSpPr>
          <p:cNvPr id="19" name="Rectangle 18">
            <a:extLst>
              <a:ext uri="{FF2B5EF4-FFF2-40B4-BE49-F238E27FC236}">
                <a16:creationId xmlns:a16="http://schemas.microsoft.com/office/drawing/2014/main" id="{00EBA9FA-FE76-B8BE-C154-2E8A944EA629}"/>
              </a:ext>
            </a:extLst>
          </p:cNvPr>
          <p:cNvSpPr/>
          <p:nvPr/>
        </p:nvSpPr>
        <p:spPr>
          <a:xfrm>
            <a:off x="6271325" y="3972868"/>
            <a:ext cx="3474720" cy="548640"/>
          </a:xfrm>
          <a:prstGeom prst="rect">
            <a:avLst/>
          </a:prstGeom>
          <a:solidFill>
            <a:schemeClr val="accent1"/>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Helvetica Neue" panose="02000503000000020004"/>
              </a:rPr>
              <a:t>4. Reporting</a:t>
            </a:r>
          </a:p>
        </p:txBody>
      </p:sp>
      <p:sp>
        <p:nvSpPr>
          <p:cNvPr id="20" name="Rectangle 19">
            <a:extLst>
              <a:ext uri="{FF2B5EF4-FFF2-40B4-BE49-F238E27FC236}">
                <a16:creationId xmlns:a16="http://schemas.microsoft.com/office/drawing/2014/main" id="{84521FBE-2D5E-4626-4517-F5547A9667FD}"/>
              </a:ext>
            </a:extLst>
          </p:cNvPr>
          <p:cNvSpPr/>
          <p:nvPr/>
        </p:nvSpPr>
        <p:spPr>
          <a:xfrm>
            <a:off x="6271325" y="4525234"/>
            <a:ext cx="3474720" cy="1371600"/>
          </a:xfrm>
          <a:prstGeom prst="rect">
            <a:avLst/>
          </a:prstGeom>
          <a:solidFill>
            <a:srgbClr val="F1FDFA"/>
          </a:solidFill>
          <a:ln w="28575">
            <a:solidFill>
              <a:schemeClr val="accent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Helvetica Neue" panose="02000503000000020004"/>
              </a:rPr>
              <a:t>A few fields in reports will be adjusted while the overall process will remain largely the same.</a:t>
            </a:r>
          </a:p>
        </p:txBody>
      </p:sp>
      <p:sp>
        <p:nvSpPr>
          <p:cNvPr id="3" name="Text Placeholder 2">
            <a:extLst>
              <a:ext uri="{FF2B5EF4-FFF2-40B4-BE49-F238E27FC236}">
                <a16:creationId xmlns:a16="http://schemas.microsoft.com/office/drawing/2014/main" id="{625094A6-650B-DF8F-8AA6-EFC95B5EFEEC}"/>
              </a:ext>
            </a:extLst>
          </p:cNvPr>
          <p:cNvSpPr txBox="1">
            <a:spLocks/>
          </p:cNvSpPr>
          <p:nvPr/>
        </p:nvSpPr>
        <p:spPr>
          <a:xfrm>
            <a:off x="363092" y="6177152"/>
            <a:ext cx="9969242" cy="361613"/>
          </a:xfrm>
          <a:prstGeom prst="rect">
            <a:avLst/>
          </a:prstGeom>
        </p:spPr>
        <p:txBody>
          <a:bodyPr vert="horz" lIns="0" tIns="0" rIns="0" bIns="0" rtlCol="0" anchor="t">
            <a:normAutofit/>
          </a:bodyPr>
          <a:lstStyle>
            <a:lvl1pPr marL="228591" indent="-228591" algn="l" defTabSz="914363" rtl="0" eaLnBrk="1" latinLnBrk="0" hangingPunct="1">
              <a:lnSpc>
                <a:spcPct val="90000"/>
              </a:lnSpc>
              <a:spcBef>
                <a:spcPts val="1000"/>
              </a:spcBef>
              <a:buFont typeface="Arial" panose="020B0604020202020204" pitchFamily="34" charset="0"/>
              <a:buChar char="•"/>
              <a:defRPr sz="2333" kern="1200">
                <a:solidFill>
                  <a:schemeClr val="tx1"/>
                </a:solidFill>
                <a:latin typeface="Helvetica Neue" charset="0"/>
                <a:ea typeface="Helvetica Neue" charset="0"/>
                <a:cs typeface="Helvetica Neue" charset="0"/>
              </a:defRPr>
            </a:lvl1pPr>
            <a:lvl2pPr marL="685773" indent="-228591" algn="l" defTabSz="914363" rtl="0" eaLnBrk="1" latinLnBrk="0" hangingPunct="1">
              <a:lnSpc>
                <a:spcPct val="90000"/>
              </a:lnSpc>
              <a:spcBef>
                <a:spcPts val="500"/>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2pPr>
            <a:lvl3pPr marL="1142954" indent="-228591" algn="l" defTabSz="914363" rtl="0" eaLnBrk="1" latinLnBrk="0" hangingPunct="1">
              <a:lnSpc>
                <a:spcPct val="90000"/>
              </a:lnSpc>
              <a:spcBef>
                <a:spcPts val="500"/>
              </a:spcBef>
              <a:buFont typeface="Arial" panose="020B0604020202020204" pitchFamily="34" charset="0"/>
              <a:buChar char="•"/>
              <a:defRPr sz="1667" kern="1200">
                <a:solidFill>
                  <a:schemeClr val="tx1"/>
                </a:solidFill>
                <a:latin typeface="Helvetica Neue" charset="0"/>
                <a:ea typeface="Helvetica Neue" charset="0"/>
                <a:cs typeface="Helvetica Neue" charset="0"/>
              </a:defRPr>
            </a:lvl3pPr>
            <a:lvl4pPr marL="1600136" indent="-228591" algn="l" defTabSz="914363" rtl="0" eaLnBrk="1" latinLnBrk="0" hangingPunct="1">
              <a:lnSpc>
                <a:spcPct val="90000"/>
              </a:lnSpc>
              <a:spcBef>
                <a:spcPts val="500"/>
              </a:spcBef>
              <a:buFont typeface="Arial" panose="020B0604020202020204" pitchFamily="34" charset="0"/>
              <a:buChar char="•"/>
              <a:defRPr sz="1333" kern="1200">
                <a:solidFill>
                  <a:schemeClr val="tx1"/>
                </a:solidFill>
                <a:latin typeface="Helvetica Neue" charset="0"/>
                <a:ea typeface="Helvetica Neue" charset="0"/>
                <a:cs typeface="Helvetica Neue" charset="0"/>
              </a:defRPr>
            </a:lvl4pPr>
            <a:lvl5pPr marL="2057318" indent="-228591" algn="l" defTabSz="914363" rtl="0" eaLnBrk="1" latinLnBrk="0" hangingPunct="1">
              <a:lnSpc>
                <a:spcPct val="90000"/>
              </a:lnSpc>
              <a:spcBef>
                <a:spcPts val="500"/>
              </a:spcBef>
              <a:buFont typeface="Arial" panose="020B0604020202020204" pitchFamily="34" charset="0"/>
              <a:buChar char="•"/>
              <a:defRPr sz="1000" kern="1200">
                <a:solidFill>
                  <a:schemeClr val="tx1"/>
                </a:solidFill>
                <a:latin typeface="Helvetica Neue" charset="0"/>
                <a:ea typeface="Helvetica Neue" charset="0"/>
                <a:cs typeface="Helvetica Neue" charset="0"/>
              </a:defRPr>
            </a:lvl5pPr>
            <a:lvl6pPr marL="2514499"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81"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63"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45" indent="-228591" algn="l" defTabSz="91436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spcAft>
                <a:spcPts val="600"/>
              </a:spcAft>
              <a:buNone/>
            </a:pPr>
            <a:r>
              <a:rPr lang="en-US" sz="1800" dirty="0">
                <a:latin typeface="Helvetica Neue"/>
                <a:cs typeface="Arial"/>
              </a:rPr>
              <a:t>For more information on each of these changes, please refer to the </a:t>
            </a:r>
            <a:r>
              <a:rPr lang="en-US" sz="1800" dirty="0">
                <a:solidFill>
                  <a:schemeClr val="tx1">
                    <a:lumMod val="75000"/>
                    <a:lumOff val="25000"/>
                  </a:schemeClr>
                </a:solidFill>
                <a:latin typeface="Helvetica Neue"/>
                <a:cs typeface="Arial"/>
                <a:hlinkClick r:id="rId2">
                  <a:extLst>
                    <a:ext uri="{A12FA001-AC4F-418D-AE19-62706E023703}">
                      <ahyp:hlinkClr xmlns:ahyp="http://schemas.microsoft.com/office/drawing/2018/hyperlinkcolor" val="tx"/>
                    </a:ext>
                  </a:extLst>
                </a:hlinkClick>
              </a:rPr>
              <a:t>What’s Changing Guide</a:t>
            </a:r>
            <a:r>
              <a:rPr lang="en-US" sz="1800" dirty="0">
                <a:latin typeface="Helvetica Neue"/>
                <a:cs typeface="Arial"/>
              </a:rPr>
              <a:t>. </a:t>
            </a:r>
            <a:endParaRPr lang="en-US" sz="1800" dirty="0"/>
          </a:p>
        </p:txBody>
      </p:sp>
      <p:sp>
        <p:nvSpPr>
          <p:cNvPr id="7" name="TextBox 6">
            <a:extLst>
              <a:ext uri="{FF2B5EF4-FFF2-40B4-BE49-F238E27FC236}">
                <a16:creationId xmlns:a16="http://schemas.microsoft.com/office/drawing/2014/main" id="{14E368DA-F72D-FCBF-6B5B-F2B43FB7F074}"/>
              </a:ext>
            </a:extLst>
          </p:cNvPr>
          <p:cNvSpPr txBox="1"/>
          <p:nvPr/>
        </p:nvSpPr>
        <p:spPr>
          <a:xfrm>
            <a:off x="-41110" y="6576288"/>
            <a:ext cx="10363200" cy="276999"/>
          </a:xfrm>
          <a:prstGeom prst="rect">
            <a:avLst/>
          </a:prstGeom>
          <a:noFill/>
        </p:spPr>
        <p:txBody>
          <a:bodyPr wrap="square">
            <a:spAutoFit/>
          </a:bodyPr>
          <a:lstStyle/>
          <a:p>
            <a:pPr marL="0" indent="0">
              <a:spcBef>
                <a:spcPts val="600"/>
              </a:spcBef>
              <a:spcAft>
                <a:spcPts val="600"/>
              </a:spcAft>
              <a:buNone/>
            </a:pPr>
            <a:r>
              <a:rPr lang="en-US" sz="1200" i="1" dirty="0">
                <a:latin typeface="Helvetica Neue"/>
                <a:cs typeface="Arial"/>
              </a:rPr>
              <a:t>*Business Partner changes will only be visible to the FMS Master Data team.</a:t>
            </a:r>
            <a:endParaRPr lang="en-US" sz="900" i="1" dirty="0">
              <a:solidFill>
                <a:srgbClr val="1F497D"/>
              </a:solidFill>
              <a:cs typeface="Arial"/>
            </a:endParaRPr>
          </a:p>
        </p:txBody>
      </p:sp>
      <p:sp>
        <p:nvSpPr>
          <p:cNvPr id="5" name="TextBox 4">
            <a:extLst>
              <a:ext uri="{FF2B5EF4-FFF2-40B4-BE49-F238E27FC236}">
                <a16:creationId xmlns:a16="http://schemas.microsoft.com/office/drawing/2014/main" id="{5ADA9B3C-ED57-8F84-5D9A-88863778F389}"/>
              </a:ext>
            </a:extLst>
          </p:cNvPr>
          <p:cNvSpPr txBox="1"/>
          <p:nvPr/>
        </p:nvSpPr>
        <p:spPr>
          <a:xfrm>
            <a:off x="11643360" y="6498898"/>
            <a:ext cx="548640" cy="338554"/>
          </a:xfrm>
          <a:prstGeom prst="rect">
            <a:avLst/>
          </a:prstGeom>
          <a:noFill/>
        </p:spPr>
        <p:txBody>
          <a:bodyPr wrap="square" rtlCol="0">
            <a:spAutoFit/>
          </a:bodyPr>
          <a:lstStyle/>
          <a:p>
            <a:pPr algn="ctr"/>
            <a:r>
              <a:rPr lang="en-US" sz="1600" dirty="0">
                <a:latin typeface="Helvetica Neue" panose="02000503000000020004"/>
              </a:rPr>
              <a:t>#7</a:t>
            </a:r>
          </a:p>
        </p:txBody>
      </p:sp>
    </p:spTree>
    <p:extLst>
      <p:ext uri="{BB962C8B-B14F-4D97-AF65-F5344CB8AC3E}">
        <p14:creationId xmlns:p14="http://schemas.microsoft.com/office/powerpoint/2010/main" val="3594039276"/>
      </p:ext>
    </p:extLst>
  </p:cSld>
  <p:clrMapOvr>
    <a:masterClrMapping/>
  </p:clrMapOvr>
</p:sld>
</file>

<file path=ppt/theme/theme1.xml><?xml version="1.0" encoding="utf-8"?>
<a:theme xmlns:a="http://schemas.openxmlformats.org/drawingml/2006/main" name="1_Office Theme">
  <a:themeElements>
    <a:clrScheme name="USDA 1">
      <a:dk1>
        <a:srgbClr val="112E50"/>
      </a:dk1>
      <a:lt1>
        <a:srgbClr val="FFFFFF"/>
      </a:lt1>
      <a:dk2>
        <a:srgbClr val="89A5C9"/>
      </a:dk2>
      <a:lt2>
        <a:srgbClr val="C6D6E5"/>
      </a:lt2>
      <a:accent1>
        <a:srgbClr val="16B58E"/>
      </a:accent1>
      <a:accent2>
        <a:srgbClr val="007579"/>
      </a:accent2>
      <a:accent3>
        <a:srgbClr val="BAD847"/>
      </a:accent3>
      <a:accent4>
        <a:srgbClr val="5560C3"/>
      </a:accent4>
      <a:accent5>
        <a:srgbClr val="EB9527"/>
      </a:accent5>
      <a:accent6>
        <a:srgbClr val="BD2879"/>
      </a:accent6>
      <a:hlink>
        <a:srgbClr val="D6BC00"/>
      </a:hlink>
      <a:folHlink>
        <a:srgbClr val="26CCF7"/>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D016AD10E4343902B3607B884D9B7" ma:contentTypeVersion="17" ma:contentTypeDescription="Create a new document." ma:contentTypeScope="" ma:versionID="1e7759769014e369e73c12c494345eec">
  <xsd:schema xmlns:xsd="http://www.w3.org/2001/XMLSchema" xmlns:xs="http://www.w3.org/2001/XMLSchema" xmlns:p="http://schemas.microsoft.com/office/2006/metadata/properties" xmlns:ns1="http://schemas.microsoft.com/sharepoint/v3" xmlns:ns2="441f886c-6db1-4fdc-b509-443ba11cd69a" xmlns:ns3="7a6aef3c-fe11-40ae-8306-2fafaaad5016" targetNamespace="http://schemas.microsoft.com/office/2006/metadata/properties" ma:root="true" ma:fieldsID="2bc1e9056657837db7d71621918fde8b" ns1:_="" ns2:_="" ns3:_="">
    <xsd:import namespace="http://schemas.microsoft.com/sharepoint/v3"/>
    <xsd:import namespace="441f886c-6db1-4fdc-b509-443ba11cd69a"/>
    <xsd:import namespace="7a6aef3c-fe11-40ae-8306-2fafaaad501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PersonResponsible" minOccurs="0"/>
                <xsd:element ref="ns2:MediaServiceDateTaken" minOccurs="0"/>
                <xsd:element ref="ns2:MediaLengthInSecond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1f886c-6db1-4fdc-b509-443ba11cd6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PersonResponsible" ma:index="19" nillable="true" ma:displayName="Person Responsible" ma:description="Owner of Document" ma:format="Dropdown" ma:list="UserInfo" ma:SharePointGroup="0" ma:internalName="PersonResponsib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6aef3c-fe11-40ae-8306-2fafaaad501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5d53598-9519-46b8-99dd-9276fc12033e}" ma:internalName="TaxCatchAll" ma:showField="CatchAllData" ma:web="7a6aef3c-fe11-40ae-8306-2fafaaad5016">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a6aef3c-fe11-40ae-8306-2fafaaad5016" xsi:nil="true"/>
    <lcf76f155ced4ddcb4097134ff3c332f xmlns="441f886c-6db1-4fdc-b509-443ba11cd69a">
      <Terms xmlns="http://schemas.microsoft.com/office/infopath/2007/PartnerControls"/>
    </lcf76f155ced4ddcb4097134ff3c332f>
    <PersonResponsible xmlns="441f886c-6db1-4fdc-b509-443ba11cd69a">
      <UserInfo>
        <DisplayName/>
        <AccountId xsi:nil="true"/>
        <AccountType/>
      </UserInfo>
    </PersonResponsible>
    <SharedWithUsers xmlns="7a6aef3c-fe11-40ae-8306-2fafaaad5016">
      <UserInfo>
        <DisplayName>Peters, Kourtney - OCFO-FMS, New Orleans, LA</DisplayName>
        <AccountId>20</AccountId>
        <AccountType/>
      </UserInfo>
      <UserInfo>
        <DisplayName>Martino, Rae Ann - OCFO-FMS, New Orleans, LA</DisplayName>
        <AccountId>26</AccountId>
        <AccountType/>
      </UserInfo>
      <UserInfo>
        <DisplayName>Anthony, Nina (CTR) - OCFO-FMS, Ashburn, VA</DisplayName>
        <AccountId>54</AccountId>
        <AccountType/>
      </UserInfo>
      <UserInfo>
        <DisplayName>Bradford, Julie B - OCFO-FMS, New Orleans, LA</DisplayName>
        <AccountId>15</AccountId>
        <AccountType/>
      </UserInfo>
      <UserInfo>
        <DisplayName>Rees, Heidi (CTR) - OCFO-FMS, Park City, UT</DisplayName>
        <AccountId>44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B84E292-75D9-416A-8542-420B13E663D4}">
  <ds:schemaRefs>
    <ds:schemaRef ds:uri="441f886c-6db1-4fdc-b509-443ba11cd69a"/>
    <ds:schemaRef ds:uri="7a6aef3c-fe11-40ae-8306-2fafaaad50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831B46-6CD1-40D2-9FB5-3E58559F90A3}">
  <ds:schemaRefs>
    <ds:schemaRef ds:uri="http://schemas.microsoft.com/sharepoint/v3/contenttype/forms"/>
  </ds:schemaRefs>
</ds:datastoreItem>
</file>

<file path=customXml/itemProps3.xml><?xml version="1.0" encoding="utf-8"?>
<ds:datastoreItem xmlns:ds="http://schemas.openxmlformats.org/officeDocument/2006/customXml" ds:itemID="{46BFFC05-B2F6-4CED-BE65-F75B1EB7AD7B}">
  <ds:schemaRefs>
    <ds:schemaRef ds:uri="http://schemas.microsoft.com/office/2006/documentManagement/types"/>
    <ds:schemaRef ds:uri="http://www.w3.org/XML/1998/namespace"/>
    <ds:schemaRef ds:uri="http://schemas.microsoft.com/office/2006/metadata/properties"/>
    <ds:schemaRef ds:uri="http://purl.org/dc/dcmitype/"/>
    <ds:schemaRef ds:uri="441f886c-6db1-4fdc-b509-443ba11cd69a"/>
    <ds:schemaRef ds:uri="7a6aef3c-fe11-40ae-8306-2fafaaad5016"/>
    <ds:schemaRef ds:uri="http://schemas.microsoft.com/office/infopath/2007/PartnerControls"/>
    <ds:schemaRef ds:uri="http://schemas.openxmlformats.org/package/2006/metadata/core-properties"/>
    <ds:schemaRef ds:uri="http://schemas.microsoft.com/sharepoint/v3"/>
    <ds:schemaRef ds:uri="http://purl.org/dc/terms/"/>
    <ds:schemaRef ds:uri="http://purl.org/dc/elements/1.1/"/>
  </ds:schemaRefs>
</ds:datastoreItem>
</file>

<file path=docMetadata/LabelInfo.xml><?xml version="1.0" encoding="utf-8"?>
<clbl:labelList xmlns:clbl="http://schemas.microsoft.com/office/2020/mipLabelMetadata">
  <clbl:label id="{6c9b68e5-0371-4f27-93af-8d15f794dc29}" enabled="1" method="Privileged" siteId="{a01f407a-85cb-4a16-98bb-f28e6384bd28}" removed="0"/>
  <clbl:label id="{e0793d39-0939-496d-b129-198edd916feb}" enabled="0" method="" siteId="{e0793d39-0939-496d-b129-198edd916feb}" removed="1"/>
</clbl:labelList>
</file>

<file path=docProps/app.xml><?xml version="1.0" encoding="utf-8"?>
<Properties xmlns="http://schemas.openxmlformats.org/officeDocument/2006/extended-properties" xmlns:vt="http://schemas.openxmlformats.org/officeDocument/2006/docPropsVTypes">
  <Template>Acc_StratConsultTemplate_Graphik_100820</Template>
  <TotalTime>66</TotalTime>
  <Words>4312</Words>
  <Application>Microsoft Office PowerPoint</Application>
  <PresentationFormat>Widescreen</PresentationFormat>
  <Paragraphs>433</Paragraphs>
  <Slides>36</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Google Sans</vt:lpstr>
      <vt:lpstr>Graphik</vt:lpstr>
      <vt:lpstr>Helvetica Neue</vt:lpstr>
      <vt:lpstr>Lato</vt:lpstr>
      <vt:lpstr>Wingdings</vt:lpstr>
      <vt:lpstr>1_Office Theme</vt:lpstr>
      <vt:lpstr>FIET FAQ TABLE OF CONTENTS (1 of 2)</vt:lpstr>
      <vt:lpstr>FIET FAQ TABLE OF CONTENTS (2 of 2)</vt:lpstr>
      <vt:lpstr>WHAT IS FIET?</vt:lpstr>
      <vt:lpstr>WHY UPGRADE FMMI?</vt:lpstr>
      <vt:lpstr>HOW ARE SAP, FMMI, FIET, PORTAL, AND FIORI RELATED TO EACH OTHER?</vt:lpstr>
      <vt:lpstr>WHO WILL HAVE ACCESS TO THE UPGRADED VERSION OF FMMI AND WHEN?</vt:lpstr>
      <vt:lpstr>WHAT IS THE PROJECT TIMELINE?</vt:lpstr>
      <vt:lpstr>WHERE CAN I FIND THE FIET WEBPAGE?</vt:lpstr>
      <vt:lpstr>WHAT ARE THE KEY CHANGES FOR END USERS?</vt:lpstr>
      <vt:lpstr>WHAT DEGREE OF CHANGE WILL END USERS EXPERIENCE?</vt:lpstr>
      <vt:lpstr>WILL SUPPORT BE AVAILABLE TO END USERS TO PREPARE THEM FOR THE CHANGE?</vt:lpstr>
      <vt:lpstr>WHAT IS THE TRAINING PLAN?</vt:lpstr>
      <vt:lpstr>WHO CAN TAKE TRAINING AND WHAT WILL TRAINING LOOK LIKE?</vt:lpstr>
      <vt:lpstr>WHAT TRAINING WILL BE AVAILABLE FOR FIORI?</vt:lpstr>
      <vt:lpstr>WHAT FMMI TRAINING &amp; RESOURCES ARE AVAILABLE NOW?</vt:lpstr>
      <vt:lpstr>WHAT IS MY ROLE AS A STAKEHOLDER?</vt:lpstr>
      <vt:lpstr>WHAT IS A CHANGE CHAMPION AND A SUPER USER?</vt:lpstr>
      <vt:lpstr>HOW ARE AGENCIES INVOLVED IN FIET?</vt:lpstr>
      <vt:lpstr>WILL USERS HAVE ACCESS TO THE NEW ENVIRONMENT BEFORE GO-LIVE?</vt:lpstr>
      <vt:lpstr>WILL A FIT GAP ANALYSIS BE PERFORMED WITH PROCESSES AND INTERFACES?</vt:lpstr>
      <vt:lpstr>WHO WILL BE INVOLVED IN TESTING AND HOW ARE TESTERS SELECTED?</vt:lpstr>
      <vt:lpstr>WILL IMPACTS TO AGENCY-SPECIFIC INTERFACES BE IDENTIFIED AND RECONCILED?</vt:lpstr>
      <vt:lpstr>WILL BVAS OR MOST BE IMPACTED?</vt:lpstr>
      <vt:lpstr>CAN USERS ACCESS DATA USING POWERBI, TABLEAU, OR ArcGIS APPS?</vt:lpstr>
      <vt:lpstr>HOW WILL REPORTS BE IMPACTED?</vt:lpstr>
      <vt:lpstr>WHAT NEW EMBEDDED ANALYTICS CAPABILITIES WILL BE AVAILABLE?</vt:lpstr>
      <vt:lpstr>HOW WILL MISSING COST CENTER AND WBS ELEMENT IMPACT REPORTING?</vt:lpstr>
      <vt:lpstr>HOW WILL MISSING SPECIAL PURPOSE LEDGER IMPACT REPORTING?</vt:lpstr>
      <vt:lpstr>WILL LAYOUTS, VARIANTS, AND FAVORITES MIGRATE TO FIORI APPS?</vt:lpstr>
      <vt:lpstr>SHOULD WE EXCLUDE CANCELED BUDGET PERIODS FROM HANA TRIAL BALANCE REPORTS?</vt:lpstr>
      <vt:lpstr>WILL THE UPGRADE IMPACT AGENCY-LEVEL SECURITY?</vt:lpstr>
      <vt:lpstr>WHAT WILL THE CONVERSION PROCESS BE?</vt:lpstr>
      <vt:lpstr>WHAT IS A CODE BROWNOUT VS. A CODE BLAKOUT?</vt:lpstr>
      <vt:lpstr>WILL THERE BE A SYSTEM OUTAGE AT GO-LIVE?</vt:lpstr>
      <vt:lpstr>WHAT ARE THE NEXT STEPS?</vt:lpstr>
      <vt:lpstr>WHERE CAN I ASK ADDITIONAL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FIET - Frequently Asked Questions</dc:title>
  <dc:creator>Financial Management Services</dc:creator>
  <cp:lastModifiedBy>Erminger, Wyatt - OCFO-NFC</cp:lastModifiedBy>
  <cp:revision>2</cp:revision>
  <dcterms:created xsi:type="dcterms:W3CDTF">2020-10-15T13:10:34Z</dcterms:created>
  <dcterms:modified xsi:type="dcterms:W3CDTF">2024-09-30T19:25:04Z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0x010100D46D016AD10E4343902B3607B884D9B7</vt:lpwstr>
  </property>
  <property fmtid="{D5CDD505-2E9C-101B-9397-08002B2CF9AE}" pid="3" name="MediaServiceImageTags">
    <vt:lpwstr/>
  </property>
</Properties>
</file>