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41"/>
  </p:notesMasterIdLst>
  <p:handoutMasterIdLst>
    <p:handoutMasterId r:id="rId42"/>
  </p:handoutMasterIdLst>
  <p:sldIdLst>
    <p:sldId id="374" r:id="rId6"/>
    <p:sldId id="282" r:id="rId7"/>
    <p:sldId id="350" r:id="rId8"/>
    <p:sldId id="287" r:id="rId9"/>
    <p:sldId id="286" r:id="rId10"/>
    <p:sldId id="291" r:id="rId11"/>
    <p:sldId id="292" r:id="rId12"/>
    <p:sldId id="290" r:id="rId13"/>
    <p:sldId id="368" r:id="rId14"/>
    <p:sldId id="369" r:id="rId15"/>
    <p:sldId id="370" r:id="rId16"/>
    <p:sldId id="326" r:id="rId17"/>
    <p:sldId id="354" r:id="rId18"/>
    <p:sldId id="366" r:id="rId19"/>
    <p:sldId id="367" r:id="rId20"/>
    <p:sldId id="325" r:id="rId21"/>
    <p:sldId id="355" r:id="rId22"/>
    <p:sldId id="357" r:id="rId23"/>
    <p:sldId id="361" r:id="rId24"/>
    <p:sldId id="330" r:id="rId25"/>
    <p:sldId id="362" r:id="rId26"/>
    <p:sldId id="331" r:id="rId27"/>
    <p:sldId id="332" r:id="rId28"/>
    <p:sldId id="334" r:id="rId29"/>
    <p:sldId id="335" r:id="rId30"/>
    <p:sldId id="375" r:id="rId31"/>
    <p:sldId id="339" r:id="rId32"/>
    <p:sldId id="341" r:id="rId33"/>
    <p:sldId id="342" r:id="rId34"/>
    <p:sldId id="363" r:id="rId35"/>
    <p:sldId id="348" r:id="rId36"/>
    <p:sldId id="349" r:id="rId37"/>
    <p:sldId id="281" r:id="rId38"/>
    <p:sldId id="365" r:id="rId39"/>
    <p:sldId id="372" r:id="rId40"/>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6D9004-BE30-EAAE-15CA-E2AB66A87D57}" name="Martino, Rae Ann - OCFO-FMS, New Orleans, LA" initials="MRAOFNOL" userId="S::raeann.martino@usda.gov::7a379871-7742-418a-afc2-bb94b19d123c" providerId="AD"/>
  <p188:author id="{62239409-9AE4-E921-1037-BD4E6D8C32A3}" name="Robertson, Ella - OCFO-FMS, New Orleans, LA" initials="REOFNOL" userId="S::ella.robertson@usda.gov::43c29a2f-dbe7-424b-884e-7394c6139c9e" providerId="AD"/>
  <p188:author id="{C4363711-7B7D-DA09-5F29-730D32091451}" name="Bradford, Julie B - OCFO-FMS, New Orleans, LA" initials="BL" userId="S::julie.bradford@usda.gov::bb8207ed-b669-4542-bf76-d8648e9d161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snapToGrid="0">
      <p:cViewPr>
        <p:scale>
          <a:sx n="66" d="100"/>
          <a:sy n="66" d="100"/>
        </p:scale>
        <p:origin x="174" y="1002"/>
      </p:cViewPr>
      <p:guideLst>
        <p:guide orient="horz" pos="288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806"/>
    </p:cViewPr>
  </p:sorterViewPr>
  <p:notesViewPr>
    <p:cSldViewPr snapToGrid="0">
      <p:cViewPr varScale="1">
        <p:scale>
          <a:sx n="168" d="100"/>
          <a:sy n="168" d="100"/>
        </p:scale>
        <p:origin x="1758" y="12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CB6849-5093-E7F1-2ACB-FEDC937B3187}"/>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1EE6498-5E09-601E-5C86-60ECF7E60066}"/>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AFF1CD42-01C4-428E-B9E9-56C7014B4602}" type="datetimeFigureOut">
              <a:rPr lang="en-US" smtClean="0"/>
              <a:t>3/4/2024</a:t>
            </a:fld>
            <a:endParaRPr lang="en-US" dirty="0"/>
          </a:p>
        </p:txBody>
      </p:sp>
      <p:sp>
        <p:nvSpPr>
          <p:cNvPr id="4" name="Footer Placeholder 3">
            <a:extLst>
              <a:ext uri="{FF2B5EF4-FFF2-40B4-BE49-F238E27FC236}">
                <a16:creationId xmlns:a16="http://schemas.microsoft.com/office/drawing/2014/main" id="{AE22A54F-7A52-E2F3-12C7-7A7F43F4080D}"/>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r>
              <a:rPr lang="en-US" dirty="0"/>
              <a:t>Updated 2.2024</a:t>
            </a:r>
          </a:p>
        </p:txBody>
      </p:sp>
      <p:sp>
        <p:nvSpPr>
          <p:cNvPr id="5" name="Slide Number Placeholder 4">
            <a:extLst>
              <a:ext uri="{FF2B5EF4-FFF2-40B4-BE49-F238E27FC236}">
                <a16:creationId xmlns:a16="http://schemas.microsoft.com/office/drawing/2014/main" id="{678F9417-0D7D-BF04-41C5-5E3B32A64A06}"/>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B9DFB50-5EC1-4EB2-A84F-276678708582}" type="slidenum">
              <a:rPr lang="en-US" smtClean="0"/>
              <a:t>‹#›</a:t>
            </a:fld>
            <a:endParaRPr lang="en-US" dirty="0"/>
          </a:p>
        </p:txBody>
      </p:sp>
    </p:spTree>
    <p:extLst>
      <p:ext uri="{BB962C8B-B14F-4D97-AF65-F5344CB8AC3E}">
        <p14:creationId xmlns:p14="http://schemas.microsoft.com/office/powerpoint/2010/main" val="344828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7A898D23-4DA4-4B70-A677-2005C472F033}" type="datetimeFigureOut">
              <a:rPr lang="en-US" smtClean="0"/>
              <a:t>3/4/2024</a:t>
            </a:fld>
            <a:endParaRPr lang="en-US" dirty="0"/>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r>
              <a:rPr lang="en-US" dirty="0"/>
              <a:t>Updated 2.2024</a:t>
            </a:r>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99728E77-74AB-4908-A03E-4DC345966DF0}" type="slidenum">
              <a:rPr lang="en-US" smtClean="0"/>
              <a:t>‹#›</a:t>
            </a:fld>
            <a:endParaRPr lang="en-US" dirty="0"/>
          </a:p>
        </p:txBody>
      </p:sp>
    </p:spTree>
    <p:extLst>
      <p:ext uri="{BB962C8B-B14F-4D97-AF65-F5344CB8AC3E}">
        <p14:creationId xmlns:p14="http://schemas.microsoft.com/office/powerpoint/2010/main" val="39264232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ing.com/ck/a?!&amp;&amp;p=c73a695a5e5f7533JmltdHM9MTcwMjQyNTYwMCZpZ3VpZD0xNWJmOWY3MS0zMWFmLTYxNDctMGU3NS04Yzk3MzBhODYwMTQmaW5zaWQ9NTUzMg&amp;ptn=3&amp;ver=2&amp;hsh=3&amp;fclid=15bf9f71-31af-6147-0e75-8c9730a86014&amp;psq=OMB+A-11&amp;u=a1aHR0cHM6Ly93d3cud2hpdGVob3VzZS5nb3Yvd3AtY29udGVudC91cGxvYWRzLzIwMTgvMDYvYTExLnBkZg&amp;ntb=1"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bing.com/ck/a?!&amp;&amp;p=f0228064bf6c88f6JmltdHM9MTcwMjQyNTYwMCZpZ3VpZD0zZmI3MWE5OS1iZGExLTZmNDktMWJiNS0wOTdmYmMzODZlMzAmaW5zaWQ9NTcwNQ&amp;ptn=3&amp;ver=2&amp;hsh=3&amp;fclid=3fb71a99-bda1-6f49-1bb5-097fbc386e30&amp;psq=What+is+ombs+a11&amp;u=a1aHR0cHM6Ly9lbi53aWtpcGVkaWEub3JnL3dpa2kvT01CX0NpcmN1bGFyX0EtMTE&amp;ntb=1"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28800" y="112713"/>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1</a:t>
            </a:fld>
            <a:endParaRPr lang="en-US" dirty="0"/>
          </a:p>
        </p:txBody>
      </p:sp>
      <p:sp>
        <p:nvSpPr>
          <p:cNvPr id="5" name="Footer Placeholder 4">
            <a:extLst>
              <a:ext uri="{FF2B5EF4-FFF2-40B4-BE49-F238E27FC236}">
                <a16:creationId xmlns:a16="http://schemas.microsoft.com/office/drawing/2014/main" id="{8B300B2F-06CF-F6C7-ACF9-2646E6332123}"/>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456140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65313" y="92075"/>
            <a:ext cx="5478462" cy="3081338"/>
          </a:xfrm>
        </p:spPr>
      </p:sp>
      <p:sp>
        <p:nvSpPr>
          <p:cNvPr id="3" name="Notes Placeholder 2"/>
          <p:cNvSpPr>
            <a:spLocks noGrp="1"/>
          </p:cNvSpPr>
          <p:nvPr>
            <p:ph type="body" idx="1"/>
          </p:nvPr>
        </p:nvSpPr>
        <p:spPr>
          <a:xfrm>
            <a:off x="1522413" y="3300413"/>
            <a:ext cx="7315200" cy="2700337"/>
          </a:xfrm>
        </p:spPr>
        <p:txBody>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This table shows the new BOC’s for personal property equipment. </a:t>
            </a:r>
          </a:p>
          <a:p>
            <a:pPr marL="285750" indent="-285750">
              <a:buFont typeface="Arial" panose="020B0604020202020204" pitchFamily="34" charset="0"/>
              <a:buChar char="•"/>
            </a:pPr>
            <a:r>
              <a:rPr lang="en-US" sz="1400" b="1" dirty="0">
                <a:latin typeface="Calibri" panose="020F0502020204030204" pitchFamily="34" charset="0"/>
                <a:cs typeface="Calibri" panose="020F0502020204030204" pitchFamily="34" charset="0"/>
              </a:rPr>
              <a:t>BOC 3140 will be replaced by the 4 BOC’s in this table.</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10</a:t>
            </a:fld>
            <a:endParaRPr lang="en-US" dirty="0"/>
          </a:p>
        </p:txBody>
      </p:sp>
      <p:sp>
        <p:nvSpPr>
          <p:cNvPr id="5" name="Footer Placeholder 4">
            <a:extLst>
              <a:ext uri="{FF2B5EF4-FFF2-40B4-BE49-F238E27FC236}">
                <a16:creationId xmlns:a16="http://schemas.microsoft.com/office/drawing/2014/main" id="{AA7F0B24-C347-F03B-C8E5-11F805D81445}"/>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4226212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3675" y="149225"/>
            <a:ext cx="6216650" cy="3497263"/>
          </a:xfrm>
        </p:spPr>
      </p:sp>
      <p:sp>
        <p:nvSpPr>
          <p:cNvPr id="3" name="Notes Placeholder 2"/>
          <p:cNvSpPr>
            <a:spLocks noGrp="1"/>
          </p:cNvSpPr>
          <p:nvPr>
            <p:ph type="body" idx="1"/>
          </p:nvPr>
        </p:nvSpPr>
        <p:spPr>
          <a:xfrm>
            <a:off x="955963" y="3809986"/>
            <a:ext cx="7469909" cy="2540029"/>
          </a:xfrm>
        </p:spPr>
        <p:txBody>
          <a:bodyPr/>
          <a:lstStyle/>
          <a:p>
            <a:r>
              <a:rPr lang="en-US" sz="1400" dirty="0">
                <a:latin typeface="Calibri" panose="020F0502020204030204" pitchFamily="34" charset="0"/>
                <a:cs typeface="Calibri" panose="020F0502020204030204" pitchFamily="34" charset="0"/>
              </a:rPr>
              <a:t>Real Property guidelines for using BOC’s in Object Class 3200, </a:t>
            </a:r>
            <a:r>
              <a:rPr lang="en-US" sz="1400" i="1" dirty="0">
                <a:latin typeface="Calibri" panose="020F0502020204030204" pitchFamily="34" charset="0"/>
                <a:cs typeface="Calibri" panose="020F0502020204030204" pitchFamily="34" charset="0"/>
              </a:rPr>
              <a:t>Lands and Structures</a:t>
            </a:r>
            <a:r>
              <a:rPr lang="en-US" sz="1400" dirty="0">
                <a:latin typeface="Calibri" panose="020F0502020204030204" pitchFamily="34" charset="0"/>
                <a:cs typeface="Calibri" panose="020F0502020204030204" pitchFamily="34" charset="0"/>
              </a:rPr>
              <a:t>, follow the same logic as Personal Property, when it comes to thresholds.</a:t>
            </a:r>
            <a:endParaRPr lang="en-US" sz="1400" dirty="0">
              <a:solidFill>
                <a:srgbClr val="FF0000"/>
              </a:solidFill>
              <a:latin typeface="Calibri" panose="020F0502020204030204" pitchFamily="34" charset="0"/>
              <a:cs typeface="Calibri" panose="020F0502020204030204" pitchFamily="34" charset="0"/>
            </a:endParaRPr>
          </a:p>
        </p:txBody>
      </p:sp>
      <p:sp>
        <p:nvSpPr>
          <p:cNvPr id="5" name="Footer Placeholder 4">
            <a:extLst>
              <a:ext uri="{FF2B5EF4-FFF2-40B4-BE49-F238E27FC236}">
                <a16:creationId xmlns:a16="http://schemas.microsoft.com/office/drawing/2014/main" id="{8EE771D9-2F5D-5013-B5AB-3378CBF66D86}"/>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5"/>
          </p:nvPr>
        </p:nvSpPr>
        <p:spPr/>
        <p:txBody>
          <a:bodyPr/>
          <a:lstStyle/>
          <a:p>
            <a:fld id="{99728E77-74AB-4908-A03E-4DC345966DF0}" type="slidenum">
              <a:rPr lang="en-US" smtClean="0"/>
              <a:t>11</a:t>
            </a:fld>
            <a:endParaRPr lang="en-US" dirty="0"/>
          </a:p>
        </p:txBody>
      </p:sp>
    </p:spTree>
    <p:extLst>
      <p:ext uri="{BB962C8B-B14F-4D97-AF65-F5344CB8AC3E}">
        <p14:creationId xmlns:p14="http://schemas.microsoft.com/office/powerpoint/2010/main" val="168096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Improvements to Structures"/>
          <p:cNvSpPr>
            <a:spLocks noGrp="1" noRot="1" noChangeAspect="1"/>
          </p:cNvSpPr>
          <p:nvPr>
            <p:ph type="sldImg"/>
          </p:nvPr>
        </p:nvSpPr>
        <p:spPr>
          <a:xfrm>
            <a:off x="1863725" y="87313"/>
            <a:ext cx="5416550" cy="3048000"/>
          </a:xfrm>
        </p:spPr>
      </p:sp>
      <p:sp>
        <p:nvSpPr>
          <p:cNvPr id="3" name="Notes Placeholder 2"/>
          <p:cNvSpPr>
            <a:spLocks noGrp="1"/>
          </p:cNvSpPr>
          <p:nvPr>
            <p:ph type="body" idx="1"/>
          </p:nvPr>
        </p:nvSpPr>
        <p:spPr>
          <a:xfrm>
            <a:off x="375920" y="3300413"/>
            <a:ext cx="8575040" cy="3090227"/>
          </a:xfrm>
        </p:spPr>
        <p:txBody>
          <a:bodyPr/>
          <a:lstStyle/>
          <a:p>
            <a:pPr marL="285750" indent="-285750">
              <a:buFont typeface="Arial" panose="020B0604020202020204" pitchFamily="34" charset="0"/>
              <a:buChar char="•"/>
            </a:pPr>
            <a:r>
              <a:rPr lang="en-US" sz="1400" dirty="0"/>
              <a:t>OMB A-11 Object Code 32.0 is for reporting land and structure </a:t>
            </a:r>
            <a:r>
              <a:rPr lang="en-US" sz="1400" b="1" dirty="0"/>
              <a:t>purchases and improvements</a:t>
            </a:r>
            <a:r>
              <a:rPr lang="en-US" sz="1400" dirty="0"/>
              <a:t>. It includes additions, alterations, and modifications of land and structures.</a:t>
            </a:r>
          </a:p>
          <a:p>
            <a:pPr marL="285750" indent="-285750">
              <a:buFont typeface="Arial" panose="020B0604020202020204" pitchFamily="34" charset="0"/>
              <a:buChar char="•"/>
            </a:pPr>
            <a:r>
              <a:rPr lang="en-US" sz="1400" dirty="0"/>
              <a:t>According to A-11, as cited in this slide, </a:t>
            </a:r>
            <a:r>
              <a:rPr lang="en-US" sz="1400" b="1" dirty="0"/>
              <a:t>non-structural improvements </a:t>
            </a:r>
            <a:r>
              <a:rPr lang="en-US" sz="1400" dirty="0"/>
              <a:t>of land should be captured within the 3200 series. This includes activities such as landscaping, adding a fence or a well, etc.</a:t>
            </a:r>
          </a:p>
        </p:txBody>
      </p:sp>
      <p:sp>
        <p:nvSpPr>
          <p:cNvPr id="4" name="Slide Number Placeholder 3"/>
          <p:cNvSpPr>
            <a:spLocks noGrp="1"/>
          </p:cNvSpPr>
          <p:nvPr>
            <p:ph type="sldNum" sz="quarter" idx="5"/>
          </p:nvPr>
        </p:nvSpPr>
        <p:spPr/>
        <p:txBody>
          <a:bodyPr/>
          <a:lstStyle/>
          <a:p>
            <a:fld id="{99728E77-74AB-4908-A03E-4DC345966DF0}" type="slidenum">
              <a:rPr lang="en-US" smtClean="0"/>
              <a:t>12</a:t>
            </a:fld>
            <a:endParaRPr lang="en-US" dirty="0"/>
          </a:p>
        </p:txBody>
      </p:sp>
      <p:sp>
        <p:nvSpPr>
          <p:cNvPr id="5" name="Footer Placeholder 4">
            <a:extLst>
              <a:ext uri="{FF2B5EF4-FFF2-40B4-BE49-F238E27FC236}">
                <a16:creationId xmlns:a16="http://schemas.microsoft.com/office/drawing/2014/main" id="{9164EE61-17B7-04C5-D81C-EF438BC56935}"/>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7152466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3613" y="52388"/>
            <a:ext cx="4505325" cy="2533650"/>
          </a:xfrm>
        </p:spPr>
      </p:sp>
      <p:sp>
        <p:nvSpPr>
          <p:cNvPr id="3" name="Notes Placeholder 2"/>
          <p:cNvSpPr>
            <a:spLocks noGrp="1"/>
          </p:cNvSpPr>
          <p:nvPr>
            <p:ph type="body" idx="1"/>
          </p:nvPr>
        </p:nvSpPr>
        <p:spPr>
          <a:xfrm>
            <a:off x="507631" y="2860579"/>
            <a:ext cx="8473440" cy="4219353"/>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When fixed equipment and fixtures acquired under contract become permanently attached to and are a part of the building or structure, you should use a 3200 series BOC which is for </a:t>
            </a:r>
            <a:r>
              <a:rPr lang="en-US" sz="1400" i="1" dirty="0">
                <a:latin typeface="Calibri" panose="020F0502020204030204" pitchFamily="34" charset="0"/>
                <a:cs typeface="Calibri" panose="020F0502020204030204" pitchFamily="34" charset="0"/>
              </a:rPr>
              <a:t>Alterations, Modifications, or Improvements. </a:t>
            </a:r>
            <a:r>
              <a:rPr lang="en-US" sz="1400" dirty="0">
                <a:latin typeface="Calibri" panose="020F0502020204030204" pitchFamily="34" charset="0"/>
                <a:cs typeface="Calibri" panose="020F0502020204030204" pitchFamily="34" charset="0"/>
              </a:rPr>
              <a:t>Examples are elevators, plumbing, fire alarm systems, lighting and heating systems,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However, when the expense is for repair and maintenance, you should use 2533 </a:t>
            </a:r>
            <a:r>
              <a:rPr lang="en-US" sz="1400" i="1" dirty="0">
                <a:latin typeface="Calibri" panose="020F0502020204030204" pitchFamily="34" charset="0"/>
                <a:cs typeface="Calibri" panose="020F0502020204030204" pitchFamily="34" charset="0"/>
              </a:rPr>
              <a:t>Repair, Alteration, or Maintenance of Structures </a:t>
            </a:r>
            <a:r>
              <a:rPr lang="en-US" sz="1400" dirty="0">
                <a:latin typeface="Calibri" panose="020F0502020204030204" pitchFamily="34" charset="0"/>
                <a:cs typeface="Calibri" panose="020F0502020204030204" pitchFamily="34" charset="0"/>
              </a:rPr>
              <a:t>If it is for an </a:t>
            </a:r>
            <a:r>
              <a:rPr lang="en-US" sz="1400" b="1" dirty="0">
                <a:latin typeface="Calibri" panose="020F0502020204030204" pitchFamily="34" charset="0"/>
                <a:cs typeface="Calibri" panose="020F0502020204030204" pitchFamily="34" charset="0"/>
              </a:rPr>
              <a:t>interior </a:t>
            </a:r>
            <a:r>
              <a:rPr lang="en-US" sz="1400" dirty="0">
                <a:latin typeface="Calibri" panose="020F0502020204030204" pitchFamily="34" charset="0"/>
                <a:cs typeface="Calibri" panose="020F0502020204030204" pitchFamily="34" charset="0"/>
              </a:rPr>
              <a:t>space,</a:t>
            </a:r>
            <a:r>
              <a:rPr lang="en-US" sz="1400" b="1" dirty="0">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and 2534  for </a:t>
            </a:r>
            <a:r>
              <a:rPr lang="en-US" sz="1400" b="1" dirty="0">
                <a:latin typeface="Calibri" panose="020F0502020204030204" pitchFamily="34" charset="0"/>
                <a:cs typeface="Calibri" panose="020F0502020204030204" pitchFamily="34" charset="0"/>
              </a:rPr>
              <a:t>external</a:t>
            </a:r>
            <a:r>
              <a:rPr lang="en-US" sz="1400" dirty="0">
                <a:latin typeface="Calibri" panose="020F0502020204030204" pitchFamily="34" charset="0"/>
                <a:cs typeface="Calibri" panose="020F0502020204030204" pitchFamily="34" charset="0"/>
              </a:rPr>
              <a:t> space.</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We are working on revising the configuration and posting logic in FMMI as it relates to improvement / construction-in-progress, which will involve a new BOC in the 3200 series.  More to come…</a:t>
            </a:r>
          </a:p>
        </p:txBody>
      </p:sp>
      <p:sp>
        <p:nvSpPr>
          <p:cNvPr id="4" name="Slide Number Placeholder 3"/>
          <p:cNvSpPr>
            <a:spLocks noGrp="1"/>
          </p:cNvSpPr>
          <p:nvPr>
            <p:ph type="sldNum" sz="quarter" idx="5"/>
          </p:nvPr>
        </p:nvSpPr>
        <p:spPr/>
        <p:txBody>
          <a:bodyPr/>
          <a:lstStyle/>
          <a:p>
            <a:fld id="{99728E77-74AB-4908-A03E-4DC345966DF0}" type="slidenum">
              <a:rPr lang="en-US" smtClean="0"/>
              <a:t>13</a:t>
            </a:fld>
            <a:endParaRPr lang="en-US" dirty="0"/>
          </a:p>
        </p:txBody>
      </p:sp>
      <p:sp>
        <p:nvSpPr>
          <p:cNvPr id="5" name="Footer Placeholder 4">
            <a:extLst>
              <a:ext uri="{FF2B5EF4-FFF2-40B4-BE49-F238E27FC236}">
                <a16:creationId xmlns:a16="http://schemas.microsoft.com/office/drawing/2014/main" id="{80092B4B-D2BF-FEBD-5FFF-C2B9CD0DCD3F}"/>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64995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USDA Real Property Policy"/>
          <p:cNvSpPr>
            <a:spLocks noGrp="1" noRot="1" noChangeAspect="1"/>
          </p:cNvSpPr>
          <p:nvPr>
            <p:ph type="sldImg"/>
          </p:nvPr>
        </p:nvSpPr>
        <p:spPr>
          <a:xfrm>
            <a:off x="1957388" y="141288"/>
            <a:ext cx="5229225" cy="2941637"/>
          </a:xfrm>
        </p:spPr>
      </p:sp>
      <p:sp>
        <p:nvSpPr>
          <p:cNvPr id="3" name="Notes Placeholder 2"/>
          <p:cNvSpPr>
            <a:spLocks noGrp="1"/>
          </p:cNvSpPr>
          <p:nvPr>
            <p:ph type="body" idx="1"/>
          </p:nvPr>
        </p:nvSpPr>
        <p:spPr>
          <a:xfrm>
            <a:off x="1287780" y="3284221"/>
            <a:ext cx="7713980" cy="2701290"/>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Slides 14 and 15 are copied directly from DR2200-02, which provides guidance </a:t>
            </a:r>
            <a:r>
              <a:rPr lang="en-US" sz="1400" kern="100" dirty="0">
                <a:latin typeface="Calibri" panose="020F0502020204030204" pitchFamily="34" charset="0"/>
                <a:ea typeface="Calibri" panose="020F0502020204030204" pitchFamily="34" charset="0"/>
                <a:cs typeface="Calibri" panose="020F0502020204030204" pitchFamily="34" charset="0"/>
              </a:rPr>
              <a:t>for </a:t>
            </a:r>
            <a:r>
              <a:rPr lang="en-US" sz="1400" b="1" kern="100" dirty="0">
                <a:latin typeface="Calibri" panose="020F0502020204030204" pitchFamily="34" charset="0"/>
                <a:ea typeface="Calibri" panose="020F0502020204030204" pitchFamily="34" charset="0"/>
                <a:cs typeface="Calibri" panose="020F0502020204030204" pitchFamily="34" charset="0"/>
              </a:rPr>
              <a:t>major improvement or betterment of an existing capitalized asset.  </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14</a:t>
            </a:fld>
            <a:endParaRPr lang="en-US" dirty="0"/>
          </a:p>
        </p:txBody>
      </p:sp>
      <p:sp>
        <p:nvSpPr>
          <p:cNvPr id="5" name="Footer Placeholder 4">
            <a:extLst>
              <a:ext uri="{FF2B5EF4-FFF2-40B4-BE49-F238E27FC236}">
                <a16:creationId xmlns:a16="http://schemas.microsoft.com/office/drawing/2014/main" id="{D5DC8A53-DD0E-F8E7-4E03-3D0D7A150172}"/>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066349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49213"/>
            <a:ext cx="5803900" cy="3265487"/>
          </a:xfrm>
        </p:spPr>
      </p:sp>
      <p:sp>
        <p:nvSpPr>
          <p:cNvPr id="3" name="Notes Placeholder 2"/>
          <p:cNvSpPr>
            <a:spLocks noGrp="1"/>
          </p:cNvSpPr>
          <p:nvPr>
            <p:ph type="body" idx="1"/>
          </p:nvPr>
        </p:nvSpPr>
        <p:spPr>
          <a:xfrm>
            <a:off x="1264920" y="3543300"/>
            <a:ext cx="6896100" cy="1927860"/>
          </a:xfrm>
        </p:spPr>
        <p:txBody>
          <a:bodyPr/>
          <a:lstStyle/>
          <a:p>
            <a:r>
              <a:rPr lang="en-US" sz="1400" dirty="0"/>
              <a:t>Sub bullet C defines the criteria to be used for improvements and betterments.</a:t>
            </a:r>
          </a:p>
        </p:txBody>
      </p:sp>
      <p:sp>
        <p:nvSpPr>
          <p:cNvPr id="4" name="Slide Number Placeholder 3"/>
          <p:cNvSpPr>
            <a:spLocks noGrp="1"/>
          </p:cNvSpPr>
          <p:nvPr>
            <p:ph type="sldNum" sz="quarter" idx="5"/>
          </p:nvPr>
        </p:nvSpPr>
        <p:spPr/>
        <p:txBody>
          <a:bodyPr/>
          <a:lstStyle/>
          <a:p>
            <a:fld id="{99728E77-74AB-4908-A03E-4DC345966DF0}" type="slidenum">
              <a:rPr lang="en-US" smtClean="0"/>
              <a:t>15</a:t>
            </a:fld>
            <a:endParaRPr lang="en-US" dirty="0"/>
          </a:p>
        </p:txBody>
      </p:sp>
      <p:sp>
        <p:nvSpPr>
          <p:cNvPr id="5" name="Footer Placeholder 4">
            <a:extLst>
              <a:ext uri="{FF2B5EF4-FFF2-40B4-BE49-F238E27FC236}">
                <a16:creationId xmlns:a16="http://schemas.microsoft.com/office/drawing/2014/main" id="{13868FD2-7DE4-10DE-84FD-31408C154EF5}"/>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382549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Repair and Maintenance vs. Improvements to Facilities"/>
          <p:cNvSpPr>
            <a:spLocks noGrp="1" noRot="1" noChangeAspect="1"/>
          </p:cNvSpPr>
          <p:nvPr>
            <p:ph type="sldImg"/>
          </p:nvPr>
        </p:nvSpPr>
        <p:spPr>
          <a:xfrm>
            <a:off x="2154238" y="106363"/>
            <a:ext cx="4835525" cy="2720975"/>
          </a:xfrm>
        </p:spPr>
      </p:sp>
      <p:sp>
        <p:nvSpPr>
          <p:cNvPr id="3" name="Notes Placeholder 2"/>
          <p:cNvSpPr>
            <a:spLocks noGrp="1"/>
          </p:cNvSpPr>
          <p:nvPr>
            <p:ph type="body" idx="1"/>
          </p:nvPr>
        </p:nvSpPr>
        <p:spPr>
          <a:xfrm>
            <a:off x="457200" y="2827021"/>
            <a:ext cx="8602980" cy="3686492"/>
          </a:xfrm>
        </p:spPr>
        <p:txBody>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It is very important to distinguish between what is considered an improvement to a facility as opposed to repair and maintenance of a facility.</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Examples: </a:t>
            </a:r>
          </a:p>
          <a:p>
            <a:pPr marL="1200150" lvl="2"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Fixing a fire alarm system would be repair and maintenance whereas </a:t>
            </a:r>
          </a:p>
          <a:p>
            <a:r>
              <a:rPr lang="en-US" sz="1400" dirty="0">
                <a:latin typeface="Calibri" panose="020F0502020204030204" pitchFamily="34" charset="0"/>
                <a:cs typeface="Calibri" panose="020F0502020204030204" pitchFamily="34" charset="0"/>
              </a:rPr>
              <a:t>	      installing a new alarm system would be an improvement.</a:t>
            </a:r>
          </a:p>
          <a:p>
            <a:pPr marL="1200150" lvl="2"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Fixing a dripping faucet and repairing a window unit are examples of repair and maintenance. Whereas adding a new bathroom, if it meets the criteria as described in the USDA directive, will be considered an improvement. </a:t>
            </a:r>
          </a:p>
          <a:p>
            <a:pPr marL="1200150" lvl="2"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Installing a new central air unit which is permanently attached to the building or structure would also be considered an improvement. </a:t>
            </a:r>
          </a:p>
          <a:p>
            <a:pPr lvl="2"/>
            <a:r>
              <a:rPr lang="en-US" sz="1400" b="1" dirty="0">
                <a:latin typeface="Calibri" panose="020F0502020204030204" pitchFamily="34" charset="0"/>
                <a:cs typeface="Calibri" panose="020F0502020204030204" pitchFamily="34" charset="0"/>
              </a:rPr>
              <a:t>Key is whether it SIGNIFICANTLY CHANGES IT—INCREASES THE VALUE.</a:t>
            </a:r>
          </a:p>
          <a:p>
            <a:pPr marL="1200150" lvl="2" indent="-285750">
              <a:buFont typeface="Courier New" panose="02070309020205020404" pitchFamily="49" charset="0"/>
              <a:buChar char="o"/>
            </a:pPr>
            <a:endParaRPr lang="en-US" sz="1400" dirty="0">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18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16</a:t>
            </a:fld>
            <a:endParaRPr lang="en-US" dirty="0"/>
          </a:p>
        </p:txBody>
      </p:sp>
      <p:sp>
        <p:nvSpPr>
          <p:cNvPr id="5" name="Footer Placeholder 4">
            <a:extLst>
              <a:ext uri="{FF2B5EF4-FFF2-40B4-BE49-F238E27FC236}">
                <a16:creationId xmlns:a16="http://schemas.microsoft.com/office/drawing/2014/main" id="{6EEE4658-82A2-F825-B1A0-A09A202D0D5F}"/>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412127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97050" y="128588"/>
            <a:ext cx="5549900" cy="3122612"/>
          </a:xfrm>
        </p:spPr>
      </p:sp>
      <p:sp>
        <p:nvSpPr>
          <p:cNvPr id="3" name="Notes Placeholder 2"/>
          <p:cNvSpPr>
            <a:spLocks noGrp="1"/>
          </p:cNvSpPr>
          <p:nvPr>
            <p:ph type="body" idx="1"/>
          </p:nvPr>
        </p:nvSpPr>
        <p:spPr>
          <a:xfrm>
            <a:off x="1328896" y="3360420"/>
            <a:ext cx="7312184" cy="2021522"/>
          </a:xfrm>
        </p:spPr>
        <p:txBody>
          <a:bodyPr/>
          <a:lstStyle/>
          <a:p>
            <a:r>
              <a:rPr lang="en-US" sz="1400" dirty="0">
                <a:latin typeface="Calibri" panose="020F0502020204030204" pitchFamily="34" charset="0"/>
                <a:cs typeface="Calibri" panose="020F0502020204030204" pitchFamily="34" charset="0"/>
              </a:rPr>
              <a:t>Please note that BOC 2531 and 2532 is for </a:t>
            </a:r>
            <a:r>
              <a:rPr lang="en-US" sz="1400" b="1" dirty="0">
                <a:latin typeface="Calibri" panose="020F0502020204030204" pitchFamily="34" charset="0"/>
                <a:cs typeface="Calibri" panose="020F0502020204030204" pitchFamily="34" charset="0"/>
              </a:rPr>
              <a:t>repair and maintenance </a:t>
            </a:r>
            <a:r>
              <a:rPr lang="en-US" sz="1400" dirty="0">
                <a:latin typeface="Calibri" panose="020F0502020204030204" pitchFamily="34" charset="0"/>
                <a:cs typeface="Calibri" panose="020F0502020204030204" pitchFamily="34" charset="0"/>
              </a:rPr>
              <a:t>of equipment.</a:t>
            </a:r>
          </a:p>
        </p:txBody>
      </p:sp>
      <p:sp>
        <p:nvSpPr>
          <p:cNvPr id="4" name="Slide Number Placeholder 3"/>
          <p:cNvSpPr>
            <a:spLocks noGrp="1"/>
          </p:cNvSpPr>
          <p:nvPr>
            <p:ph type="sldNum" sz="quarter" idx="5"/>
          </p:nvPr>
        </p:nvSpPr>
        <p:spPr/>
        <p:txBody>
          <a:bodyPr/>
          <a:lstStyle/>
          <a:p>
            <a:fld id="{99728E77-74AB-4908-A03E-4DC345966DF0}" type="slidenum">
              <a:rPr lang="en-US" smtClean="0"/>
              <a:t>17</a:t>
            </a:fld>
            <a:endParaRPr lang="en-US" dirty="0"/>
          </a:p>
        </p:txBody>
      </p:sp>
      <p:sp>
        <p:nvSpPr>
          <p:cNvPr id="5" name="Footer Placeholder 4">
            <a:extLst>
              <a:ext uri="{FF2B5EF4-FFF2-40B4-BE49-F238E27FC236}">
                <a16:creationId xmlns:a16="http://schemas.microsoft.com/office/drawing/2014/main" id="{F91CD355-84B2-385F-B7BD-BBA139BBD18F}"/>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356707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9163" y="0"/>
            <a:ext cx="4765675" cy="2681288"/>
          </a:xfrm>
        </p:spPr>
      </p:sp>
      <p:sp>
        <p:nvSpPr>
          <p:cNvPr id="3" name="Notes Placeholder 2"/>
          <p:cNvSpPr>
            <a:spLocks noGrp="1"/>
          </p:cNvSpPr>
          <p:nvPr>
            <p:ph type="body" idx="1"/>
          </p:nvPr>
        </p:nvSpPr>
        <p:spPr>
          <a:xfrm>
            <a:off x="1055369" y="2744153"/>
            <a:ext cx="7456171" cy="2865120"/>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FMS built a validation table in the FMMI </a:t>
            </a:r>
            <a:r>
              <a:rPr lang="en-US" sz="1400" dirty="0" err="1">
                <a:latin typeface="Calibri" panose="020F0502020204030204" pitchFamily="34" charset="0"/>
                <a:cs typeface="Calibri" panose="020F0502020204030204" pitchFamily="34" charset="0"/>
              </a:rPr>
              <a:t>SmartPay</a:t>
            </a:r>
            <a:r>
              <a:rPr lang="en-US" sz="1400" dirty="0">
                <a:latin typeface="Calibri" panose="020F0502020204030204" pitchFamily="34" charset="0"/>
                <a:cs typeface="Calibri" panose="020F0502020204030204" pitchFamily="34" charset="0"/>
              </a:rPr>
              <a:t> Interface process.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When US Bank sends files to USDA, the FMMI interface logic does a check against this table to validate whether the BOC on the file is valid for processing.  If the BOC is not valid on the table, the transaction fails and is sent to error handling, which is worked by the Processing Services Branch.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Due to extensive errors in mapping the merchant category codes to BOC’s in the US Bank’s Access Online system, FMS worked with the Office of Contracting and Procurement to correct mapping errors to avoid rework based upon improper designation of BOC’s.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FMS will also work with the Office of Property and Equipment Management (OPEM) to ensure that USDA has appropriate BOC’s established to properly account for Fleet card activity processed through WEX, which is administered by </a:t>
            </a:r>
            <a:r>
              <a:rPr lang="en-US" sz="1400" dirty="0" err="1">
                <a:latin typeface="Calibri" panose="020F0502020204030204" pitchFamily="34" charset="0"/>
                <a:cs typeface="Calibri" panose="020F0502020204030204" pitchFamily="34" charset="0"/>
              </a:rPr>
              <a:t>CitiBank</a:t>
            </a:r>
            <a:r>
              <a:rPr lang="en-US" sz="1400" dirty="0">
                <a:latin typeface="Calibri" panose="020F0502020204030204" pitchFamily="34" charset="0"/>
                <a:cs typeface="Calibri" panose="020F0502020204030204" pitchFamily="34" charset="0"/>
              </a:rPr>
              <a:t>.  As we did for </a:t>
            </a:r>
            <a:r>
              <a:rPr lang="en-US" sz="1400" dirty="0" err="1">
                <a:latin typeface="Calibri" panose="020F0502020204030204" pitchFamily="34" charset="0"/>
                <a:cs typeface="Calibri" panose="020F0502020204030204" pitchFamily="34" charset="0"/>
              </a:rPr>
              <a:t>SmartPay</a:t>
            </a:r>
            <a:r>
              <a:rPr lang="en-US" sz="1400" dirty="0">
                <a:latin typeface="Calibri" panose="020F0502020204030204" pitchFamily="34" charset="0"/>
                <a:cs typeface="Calibri" panose="020F0502020204030204" pitchFamily="34" charset="0"/>
              </a:rPr>
              <a:t>, we will also be validating the mapping of the product service codes to BOC’s.</a:t>
            </a:r>
          </a:p>
        </p:txBody>
      </p:sp>
      <p:sp>
        <p:nvSpPr>
          <p:cNvPr id="4" name="Slide Number Placeholder 3"/>
          <p:cNvSpPr>
            <a:spLocks noGrp="1"/>
          </p:cNvSpPr>
          <p:nvPr>
            <p:ph type="sldNum" sz="quarter" idx="5"/>
          </p:nvPr>
        </p:nvSpPr>
        <p:spPr/>
        <p:txBody>
          <a:bodyPr/>
          <a:lstStyle/>
          <a:p>
            <a:fld id="{99728E77-74AB-4908-A03E-4DC345966DF0}" type="slidenum">
              <a:rPr lang="en-US" smtClean="0"/>
              <a:t>18</a:t>
            </a:fld>
            <a:endParaRPr lang="en-US" dirty="0"/>
          </a:p>
        </p:txBody>
      </p:sp>
      <p:sp>
        <p:nvSpPr>
          <p:cNvPr id="5" name="Footer Placeholder 4">
            <a:extLst>
              <a:ext uri="{FF2B5EF4-FFF2-40B4-BE49-F238E27FC236}">
                <a16:creationId xmlns:a16="http://schemas.microsoft.com/office/drawing/2014/main" id="{3118CD96-6D52-00F8-C242-3A3FF8F4F2D1}"/>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a:t>Updated 2.2024</a:t>
            </a:r>
            <a:endParaRPr lang="en-US" dirty="0"/>
          </a:p>
        </p:txBody>
      </p:sp>
    </p:spTree>
    <p:extLst>
      <p:ext uri="{BB962C8B-B14F-4D97-AF65-F5344CB8AC3E}">
        <p14:creationId xmlns:p14="http://schemas.microsoft.com/office/powerpoint/2010/main" val="11792609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SmartPay Validation Table"/>
          <p:cNvSpPr>
            <a:spLocks noGrp="1" noRot="1" noChangeAspect="1"/>
          </p:cNvSpPr>
          <p:nvPr>
            <p:ph type="sldImg"/>
          </p:nvPr>
        </p:nvSpPr>
        <p:spPr>
          <a:xfrm>
            <a:off x="2197100" y="109538"/>
            <a:ext cx="4748213" cy="2671762"/>
          </a:xfrm>
        </p:spPr>
      </p:sp>
      <p:sp>
        <p:nvSpPr>
          <p:cNvPr id="3" name="Notes Placeholder 2"/>
          <p:cNvSpPr>
            <a:spLocks noGrp="1"/>
          </p:cNvSpPr>
          <p:nvPr>
            <p:ph type="body" idx="1"/>
          </p:nvPr>
        </p:nvSpPr>
        <p:spPr>
          <a:xfrm>
            <a:off x="1438102" y="2926080"/>
            <a:ext cx="7523018" cy="3118104"/>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This slide depicts what agencies should do if documents fail during the reallocation process.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If the original transaction or the reallocation transaction fails, and your agency determines there is a legitimate business need to use the BOC in </a:t>
            </a:r>
            <a:r>
              <a:rPr lang="en-US" sz="1400" dirty="0" err="1">
                <a:latin typeface="Calibri" panose="020F0502020204030204" pitchFamily="34" charset="0"/>
                <a:cs typeface="Calibri" panose="020F0502020204030204" pitchFamily="34" charset="0"/>
              </a:rPr>
              <a:t>SmartPay</a:t>
            </a:r>
            <a:r>
              <a:rPr lang="en-US" sz="1400" dirty="0">
                <a:latin typeface="Calibri" panose="020F0502020204030204" pitchFamily="34" charset="0"/>
                <a:cs typeface="Calibri" panose="020F0502020204030204" pitchFamily="34" charset="0"/>
              </a:rPr>
              <a:t>, the agency should follow the instructions in this slide to get it added to the validation table.</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Be aware that there may be BOC’s that are allowed on the validation table that your agency does not allow to be processed through </a:t>
            </a:r>
            <a:r>
              <a:rPr lang="en-US" sz="1400" dirty="0" err="1">
                <a:latin typeface="Calibri" panose="020F0502020204030204" pitchFamily="34" charset="0"/>
                <a:cs typeface="Calibri" panose="020F0502020204030204" pitchFamily="34" charset="0"/>
              </a:rPr>
              <a:t>SmartPay</a:t>
            </a:r>
            <a:r>
              <a:rPr lang="en-US" sz="1400" dirty="0">
                <a:latin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19</a:t>
            </a:fld>
            <a:endParaRPr lang="en-US" dirty="0"/>
          </a:p>
        </p:txBody>
      </p:sp>
      <p:sp>
        <p:nvSpPr>
          <p:cNvPr id="5" name="Footer Placeholder 4">
            <a:extLst>
              <a:ext uri="{FF2B5EF4-FFF2-40B4-BE49-F238E27FC236}">
                <a16:creationId xmlns:a16="http://schemas.microsoft.com/office/drawing/2014/main" id="{36B2E1EB-20A3-8F80-DAD6-AC7E3B9DED0B}"/>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a:t>Updated 2.2024</a:t>
            </a:r>
            <a:endParaRPr lang="en-US" dirty="0"/>
          </a:p>
        </p:txBody>
      </p:sp>
    </p:spTree>
    <p:extLst>
      <p:ext uri="{BB962C8B-B14F-4D97-AF65-F5344CB8AC3E}">
        <p14:creationId xmlns:p14="http://schemas.microsoft.com/office/powerpoint/2010/main" val="391467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03463" y="179388"/>
            <a:ext cx="4943475" cy="2781300"/>
          </a:xfrm>
          <a:noFill/>
          <a:ln w="12700">
            <a:solidFill>
              <a:prstClr val="black"/>
            </a:solidFill>
          </a:ln>
        </p:spPr>
      </p:sp>
      <p:sp>
        <p:nvSpPr>
          <p:cNvPr id="3" name="Notes Placeholder 2"/>
          <p:cNvSpPr>
            <a:spLocks noGrp="1"/>
          </p:cNvSpPr>
          <p:nvPr>
            <p:ph type="body" idx="1"/>
          </p:nvPr>
        </p:nvSpPr>
        <p:spPr>
          <a:xfrm>
            <a:off x="965200" y="3074758"/>
            <a:ext cx="7620000" cy="3448425"/>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Office of Management and Budget (OMB) publishes </a:t>
            </a:r>
            <a:r>
              <a:rPr lang="en-US" sz="1400" u="sng" dirty="0">
                <a:solidFill>
                  <a:srgbClr val="4007A2"/>
                </a:solidFill>
                <a:latin typeface="Calibri" panose="020F0502020204030204" pitchFamily="34" charset="0"/>
                <a:cs typeface="Calibri" panose="020F0502020204030204" pitchFamily="34" charset="0"/>
                <a:hlinkClick r:id="rId3"/>
              </a:rPr>
              <a:t>OMB Circular A-11 – Preparation, Submission and Execution of the Budget</a:t>
            </a:r>
            <a:r>
              <a:rPr lang="en-US" sz="1400" u="sng" dirty="0">
                <a:solidFill>
                  <a:srgbClr val="4007A2"/>
                </a:solidFill>
                <a:latin typeface="Calibri" panose="020F0502020204030204" pitchFamily="34" charset="0"/>
                <a:cs typeface="Calibri" panose="020F0502020204030204" pitchFamily="34" charset="0"/>
              </a:rPr>
              <a:t> </a:t>
            </a:r>
            <a:r>
              <a:rPr lang="en-US" sz="1400" dirty="0">
                <a:latin typeface="Calibri" panose="020F0502020204030204" pitchFamily="34" charset="0"/>
                <a:cs typeface="Calibri" panose="020F0502020204030204" pitchFamily="34" charset="0"/>
              </a:rPr>
              <a:t>which is</a:t>
            </a:r>
            <a:r>
              <a:rPr lang="en-US" sz="1400" b="0" i="0" dirty="0">
                <a:solidFill>
                  <a:srgbClr val="111111"/>
                </a:solidFill>
                <a:effectLst/>
                <a:latin typeface="Calibri" panose="020F0502020204030204" pitchFamily="34" charset="0"/>
                <a:cs typeface="Calibri" panose="020F0502020204030204" pitchFamily="34" charset="0"/>
              </a:rPr>
              <a:t> </a:t>
            </a:r>
            <a:r>
              <a:rPr lang="en-US" sz="1400" b="0" i="0" dirty="0">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"the primary document that instructs agencies how to prepare and submit budget requests for OMB review and approval."</a:t>
            </a:r>
            <a:r>
              <a:rPr lang="en-US" sz="1400" dirty="0">
                <a:latin typeface="Calibri" panose="020F0502020204030204" pitchFamily="34" charset="0"/>
                <a:cs typeface="Calibri" panose="020F0502020204030204" pitchFamily="34" charset="0"/>
              </a:rPr>
              <a:t> The A-11 (section 83) contains </a:t>
            </a:r>
            <a:r>
              <a:rPr lang="en-US" sz="1400" b="1" dirty="0">
                <a:latin typeface="Calibri" panose="020F0502020204030204" pitchFamily="34" charset="0"/>
                <a:cs typeface="Calibri" panose="020F0502020204030204" pitchFamily="34" charset="0"/>
              </a:rPr>
              <a:t>Object Classes, </a:t>
            </a:r>
            <a:r>
              <a:rPr lang="en-US" sz="1400" dirty="0">
                <a:latin typeface="Calibri" panose="020F0502020204030204" pitchFamily="34" charset="0"/>
                <a:cs typeface="Calibri" panose="020F0502020204030204" pitchFamily="34" charset="0"/>
              </a:rPr>
              <a:t>which are categories or accounting identifiers used to code financial obligations. Every August, OMB updates its Object Classes in the A-11.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USDA uses </a:t>
            </a:r>
            <a:r>
              <a:rPr lang="en-US" sz="1400" b="1" dirty="0">
                <a:latin typeface="Calibri" panose="020F0502020204030204" pitchFamily="34" charset="0"/>
                <a:cs typeface="Calibri" panose="020F0502020204030204" pitchFamily="34" charset="0"/>
              </a:rPr>
              <a:t>Budget Object Classifications (BOC’s) </a:t>
            </a:r>
            <a:r>
              <a:rPr lang="en-US" sz="1400" dirty="0">
                <a:latin typeface="Calibri" panose="020F0502020204030204" pitchFamily="34" charset="0"/>
                <a:cs typeface="Calibri" panose="020F0502020204030204" pitchFamily="34" charset="0"/>
              </a:rPr>
              <a:t>as accounting identifiers. Our BOC’s must adhere to OMB’s guidelines and capture the Object Classes correctly for financial reporting.</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2</a:t>
            </a:fld>
            <a:endParaRPr lang="en-US" dirty="0"/>
          </a:p>
        </p:txBody>
      </p:sp>
      <p:sp>
        <p:nvSpPr>
          <p:cNvPr id="5" name="Footer Placeholder 4">
            <a:extLst>
              <a:ext uri="{FF2B5EF4-FFF2-40B4-BE49-F238E27FC236}">
                <a16:creationId xmlns:a16="http://schemas.microsoft.com/office/drawing/2014/main" id="{A3DCD133-576F-B8A9-ACEE-7D8EF2678429}"/>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3746346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84363" y="323850"/>
            <a:ext cx="5375275" cy="3024188"/>
          </a:xfrm>
        </p:spPr>
      </p:sp>
      <p:sp>
        <p:nvSpPr>
          <p:cNvPr id="3" name="Notes Placeholder 2"/>
          <p:cNvSpPr>
            <a:spLocks noGrp="1"/>
          </p:cNvSpPr>
          <p:nvPr>
            <p:ph type="body" idx="1"/>
          </p:nvPr>
        </p:nvSpPr>
        <p:spPr>
          <a:xfrm>
            <a:off x="1522413" y="3547370"/>
            <a:ext cx="7315200" cy="2700337"/>
          </a:xfrm>
        </p:spPr>
        <p:txBody>
          <a:bodyPr/>
          <a:lstStyle/>
          <a:p>
            <a:r>
              <a:rPr lang="en-US" sz="1400" dirty="0">
                <a:latin typeface="Calibri" panose="020F0502020204030204" pitchFamily="34" charset="0"/>
                <a:cs typeface="Calibri" panose="020F0502020204030204" pitchFamily="34" charset="0"/>
              </a:rPr>
              <a:t>FMS worked with the Office of the Chief Information Officer (OCIO) to define new BOC’s that will improve the quality and transparency of IT data to reduce data calls, support regulatory initiatives, and follow reporting requirements.  These new BOC’s will also help drive decisions and support governmentwide financial management practices.</a:t>
            </a:r>
          </a:p>
        </p:txBody>
      </p:sp>
      <p:sp>
        <p:nvSpPr>
          <p:cNvPr id="4" name="Slide Number Placeholder 3"/>
          <p:cNvSpPr>
            <a:spLocks noGrp="1"/>
          </p:cNvSpPr>
          <p:nvPr>
            <p:ph type="sldNum" sz="quarter" idx="5"/>
          </p:nvPr>
        </p:nvSpPr>
        <p:spPr/>
        <p:txBody>
          <a:bodyPr/>
          <a:lstStyle/>
          <a:p>
            <a:fld id="{99728E77-74AB-4908-A03E-4DC345966DF0}" type="slidenum">
              <a:rPr lang="en-US" smtClean="0"/>
              <a:t>20</a:t>
            </a:fld>
            <a:endParaRPr lang="en-US" dirty="0"/>
          </a:p>
        </p:txBody>
      </p:sp>
      <p:sp>
        <p:nvSpPr>
          <p:cNvPr id="5" name="Footer Placeholder 4">
            <a:extLst>
              <a:ext uri="{FF2B5EF4-FFF2-40B4-BE49-F238E27FC236}">
                <a16:creationId xmlns:a16="http://schemas.microsoft.com/office/drawing/2014/main" id="{3D121DAC-4D87-9675-A2BC-9450C2BE74F0}"/>
              </a:ext>
            </a:extLst>
          </p:cNvPr>
          <p:cNvSpPr>
            <a:spLocks noGrp="1"/>
          </p:cNvSpPr>
          <p:nvPr>
            <p:ph type="ftr" sz="quarter" idx="4"/>
          </p:nvPr>
        </p:nvSpPr>
        <p:spPr/>
        <p:txBody>
          <a:bodyPr/>
          <a:lstStyle/>
          <a:p>
            <a:r>
              <a:rPr lang="en-US"/>
              <a:t>Updated 2.2024</a:t>
            </a:r>
            <a:endParaRPr lang="en-US" dirty="0"/>
          </a:p>
        </p:txBody>
      </p:sp>
    </p:spTree>
    <p:extLst>
      <p:ext uri="{BB962C8B-B14F-4D97-AF65-F5344CB8AC3E}">
        <p14:creationId xmlns:p14="http://schemas.microsoft.com/office/powerpoint/2010/main" val="2778240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4188" y="0"/>
            <a:ext cx="5634037" cy="31686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400" dirty="0">
                <a:cs typeface="Arial" panose="020B0604020202020204" pitchFamily="34" charset="0"/>
              </a:rPr>
              <a:t>This table shows the new BOC’s for IT Spend Activity. </a:t>
            </a:r>
          </a:p>
          <a:p>
            <a:pPr marL="285750" indent="-285750">
              <a:buFont typeface="Arial" panose="020B0604020202020204" pitchFamily="34" charset="0"/>
              <a:buChar char="•"/>
            </a:pPr>
            <a:r>
              <a:rPr lang="en-US" sz="1400" dirty="0">
                <a:cs typeface="Arial" panose="020B0604020202020204" pitchFamily="34" charset="0"/>
              </a:rPr>
              <a:t>In June of this year, FMS sent out a GovDelivery bulletin notifying the USDA community of the new BOC’s which were issued June 20, 2023.</a:t>
            </a:r>
          </a:p>
          <a:p>
            <a:pPr marL="285750" indent="-285750">
              <a:buFont typeface="Arial" panose="020B0604020202020204" pitchFamily="34" charset="0"/>
              <a:buChar char="•"/>
            </a:pPr>
            <a:r>
              <a:rPr lang="en-US" sz="1400" b="1" dirty="0"/>
              <a:t>3140 will be blocked and replaced by 3142 – 3145 for various IT-related items. </a:t>
            </a:r>
          </a:p>
          <a:p>
            <a:pPr marL="285750" indent="-285750">
              <a:buFont typeface="Arial" panose="020B0604020202020204" pitchFamily="34" charset="0"/>
              <a:buChar char="•"/>
            </a:pPr>
            <a:r>
              <a:rPr lang="en-US" sz="1400" b="1" dirty="0"/>
              <a:t>3145 is for non-IT related under 5,000.00.</a:t>
            </a:r>
          </a:p>
          <a:p>
            <a:endParaRPr lang="en-US" sz="1400" dirty="0"/>
          </a:p>
          <a:p>
            <a:endParaRPr lang="en-US" sz="1400" dirty="0"/>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21</a:t>
            </a:fld>
            <a:endParaRPr lang="en-US" dirty="0"/>
          </a:p>
        </p:txBody>
      </p:sp>
      <p:sp>
        <p:nvSpPr>
          <p:cNvPr id="5" name="Footer Placeholder 4">
            <a:extLst>
              <a:ext uri="{FF2B5EF4-FFF2-40B4-BE49-F238E27FC236}">
                <a16:creationId xmlns:a16="http://schemas.microsoft.com/office/drawing/2014/main" id="{F0BD8CF0-E2F2-6429-3F6F-3CAFC0ADB971}"/>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281609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IT Spend BOC Classification"/>
          <p:cNvSpPr>
            <a:spLocks noGrp="1" noRot="1" noChangeAspect="1"/>
          </p:cNvSpPr>
          <p:nvPr>
            <p:ph type="sldImg"/>
          </p:nvPr>
        </p:nvSpPr>
        <p:spPr>
          <a:xfrm>
            <a:off x="1782763" y="98425"/>
            <a:ext cx="5024437" cy="2827338"/>
          </a:xfrm>
        </p:spPr>
      </p:sp>
      <p:sp>
        <p:nvSpPr>
          <p:cNvPr id="3" name="Notes Placeholder 2"/>
          <p:cNvSpPr>
            <a:spLocks noGrp="1"/>
          </p:cNvSpPr>
          <p:nvPr>
            <p:ph type="body" idx="1"/>
          </p:nvPr>
        </p:nvSpPr>
        <p:spPr>
          <a:xfrm>
            <a:off x="1178560" y="3032738"/>
            <a:ext cx="7782560" cy="3726837"/>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This table shows a breakdown of IT Spend BOC’s.</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general rule for classifying obligations among the various Object Classes is to focus on the nature of the services, articles, or other items for which obligations are </a:t>
            </a:r>
            <a:r>
              <a:rPr lang="en-US" sz="1400" b="1" dirty="0">
                <a:latin typeface="Calibri" panose="020F0502020204030204" pitchFamily="34" charset="0"/>
                <a:cs typeface="Calibri" panose="020F0502020204030204" pitchFamily="34" charset="0"/>
              </a:rPr>
              <a:t>first incurred.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following tables show examples of the application of this rule and how 4-digit USDA BOC’s map to A-11’s 3-digit Object Classes.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IT Spend can occur under various BOC’s as reflected in the A-11.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Agencies should carefully determine under which BOC category to record IT Spend. </a:t>
            </a:r>
          </a:p>
        </p:txBody>
      </p:sp>
      <p:sp>
        <p:nvSpPr>
          <p:cNvPr id="4" name="Slide Number Placeholder 3"/>
          <p:cNvSpPr>
            <a:spLocks noGrp="1"/>
          </p:cNvSpPr>
          <p:nvPr>
            <p:ph type="sldNum" sz="quarter" idx="5"/>
          </p:nvPr>
        </p:nvSpPr>
        <p:spPr/>
        <p:txBody>
          <a:bodyPr/>
          <a:lstStyle/>
          <a:p>
            <a:fld id="{99728E77-74AB-4908-A03E-4DC345966DF0}" type="slidenum">
              <a:rPr lang="en-US" smtClean="0"/>
              <a:t>22</a:t>
            </a:fld>
            <a:endParaRPr lang="en-US" dirty="0"/>
          </a:p>
        </p:txBody>
      </p:sp>
      <p:sp>
        <p:nvSpPr>
          <p:cNvPr id="5" name="Footer Placeholder 4">
            <a:extLst>
              <a:ext uri="{FF2B5EF4-FFF2-40B4-BE49-F238E27FC236}">
                <a16:creationId xmlns:a16="http://schemas.microsoft.com/office/drawing/2014/main" id="{63C47EDC-9A0A-23AC-2537-3C9702300EB0}"/>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485520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4725" y="598488"/>
            <a:ext cx="4654550" cy="2617787"/>
          </a:xfrm>
        </p:spPr>
      </p:sp>
      <p:sp>
        <p:nvSpPr>
          <p:cNvPr id="3" name="Notes Placeholder 2">
            <a:extLst>
              <a:ext uri="{C183D7F6-B498-43B3-948B-1728B52AA6E4}">
                <adec:decorative xmlns:adec="http://schemas.microsoft.com/office/drawing/2017/decorative" val="1"/>
              </a:ext>
            </a:extLst>
          </p:cNvPr>
          <p:cNvSpPr>
            <a:spLocks noGrp="1"/>
          </p:cNvSpPr>
          <p:nvPr>
            <p:ph type="body" idx="1"/>
          </p:nvPr>
        </p:nvSpPr>
        <p:spPr>
          <a:xfrm>
            <a:off x="1539240" y="3429000"/>
            <a:ext cx="6065520" cy="1786890"/>
          </a:xfrm>
        </p:spPr>
        <p:txBody>
          <a:bodyPr/>
          <a:lstStyle/>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23</a:t>
            </a:fld>
            <a:endParaRPr lang="en-US" dirty="0"/>
          </a:p>
        </p:txBody>
      </p:sp>
      <p:sp>
        <p:nvSpPr>
          <p:cNvPr id="5" name="Footer Placeholder 4">
            <a:extLst>
              <a:ext uri="{FF2B5EF4-FFF2-40B4-BE49-F238E27FC236}">
                <a16:creationId xmlns:a16="http://schemas.microsoft.com/office/drawing/2014/main" id="{A7B60B6E-23D1-F541-2DAC-ED07095DA495}"/>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83353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4200" y="130175"/>
            <a:ext cx="5435600" cy="3057525"/>
          </a:xfrm>
        </p:spPr>
      </p:sp>
      <p:sp>
        <p:nvSpPr>
          <p:cNvPr id="4" name="Slide Number Placeholder 3"/>
          <p:cNvSpPr>
            <a:spLocks noGrp="1"/>
          </p:cNvSpPr>
          <p:nvPr>
            <p:ph type="sldNum" sz="quarter" idx="5"/>
          </p:nvPr>
        </p:nvSpPr>
        <p:spPr/>
        <p:txBody>
          <a:bodyPr/>
          <a:lstStyle/>
          <a:p>
            <a:fld id="{99728E77-74AB-4908-A03E-4DC345966DF0}" type="slidenum">
              <a:rPr lang="en-US" smtClean="0"/>
              <a:t>24</a:t>
            </a:fld>
            <a:endParaRPr lang="en-US" dirty="0"/>
          </a:p>
        </p:txBody>
      </p:sp>
      <p:sp>
        <p:nvSpPr>
          <p:cNvPr id="6" name="Notes Placeholder 5">
            <a:extLst>
              <a:ext uri="{FF2B5EF4-FFF2-40B4-BE49-F238E27FC236}">
                <a16:creationId xmlns:a16="http://schemas.microsoft.com/office/drawing/2014/main" id="{BFB16388-C3F0-5459-8F1F-09F9D4D5DC7B}"/>
              </a:ext>
              <a:ext uri="{C183D7F6-B498-43B3-948B-1728B52AA6E4}">
                <adec:decorative xmlns:adec="http://schemas.microsoft.com/office/drawing/2017/decorative" val="1"/>
              </a:ext>
            </a:extLst>
          </p:cNvPr>
          <p:cNvSpPr>
            <a:spLocks noGrp="1"/>
          </p:cNvSpPr>
          <p:nvPr>
            <p:ph type="body" sz="quarter" idx="3"/>
          </p:nvPr>
        </p:nvSpPr>
        <p:spPr/>
        <p:txBody>
          <a:bodyPr/>
          <a:lstStyle/>
          <a:p>
            <a:endParaRPr lang="en-US" dirty="0"/>
          </a:p>
        </p:txBody>
      </p:sp>
      <p:sp>
        <p:nvSpPr>
          <p:cNvPr id="3" name="Footer Placeholder 2">
            <a:extLst>
              <a:ext uri="{FF2B5EF4-FFF2-40B4-BE49-F238E27FC236}">
                <a16:creationId xmlns:a16="http://schemas.microsoft.com/office/drawing/2014/main" id="{8FE1D5CD-9835-960B-648B-6AFE75639576}"/>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40239036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89138" y="273050"/>
            <a:ext cx="5165725" cy="2906713"/>
          </a:xfrm>
        </p:spPr>
      </p:sp>
      <p:sp>
        <p:nvSpPr>
          <p:cNvPr id="3" name="Notes Placeholder 2"/>
          <p:cNvSpPr>
            <a:spLocks noGrp="1"/>
          </p:cNvSpPr>
          <p:nvPr>
            <p:ph type="body" idx="1"/>
          </p:nvPr>
        </p:nvSpPr>
        <p:spPr>
          <a:xfrm>
            <a:off x="1280160" y="3325091"/>
            <a:ext cx="7248698" cy="2726574"/>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Rental payments are made to different places such as GSA, commercial vendors, and other Federal agencies.</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Each one is recorded under a different sub-object class in the A-11, as shown in the table.</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FMS will update the descriptions in the BOC manual to bring more clarity to aid users in selecting the correct BOC for rental payments.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In addition, FMS is adding new BOCs for such activities as pop-up rentals, storage rentals, rental of airplane hangers, etc.</a:t>
            </a:r>
          </a:p>
          <a:p>
            <a:endParaRPr lang="en-US" dirty="0"/>
          </a:p>
        </p:txBody>
      </p:sp>
      <p:sp>
        <p:nvSpPr>
          <p:cNvPr id="5" name="Footer Placeholder 4">
            <a:extLst>
              <a:ext uri="{FF2B5EF4-FFF2-40B4-BE49-F238E27FC236}">
                <a16:creationId xmlns:a16="http://schemas.microsoft.com/office/drawing/2014/main" id="{EC6A1281-CE09-467E-7B0F-01C4E7253A20}"/>
              </a:ext>
              <a:ext uri="{C183D7F6-B498-43B3-948B-1728B52AA6E4}">
                <adec:decorative xmlns:adec="http://schemas.microsoft.com/office/drawing/2017/decorative" val="1"/>
              </a:ext>
            </a:extLst>
          </p:cNvPr>
          <p:cNvSpPr>
            <a:spLocks noGrp="1"/>
          </p:cNvSpPr>
          <p:nvPr>
            <p:ph type="ftr" sz="quarter" idx="4"/>
          </p:nvPr>
        </p:nvSpPr>
        <p:spPr/>
        <p:txBody>
          <a:bodyPr/>
          <a:lstStyle/>
          <a:p>
            <a:r>
              <a:rPr lang="en-US" dirty="0"/>
              <a:t>Updated 2.2024</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5"/>
          </p:nvPr>
        </p:nvSpPr>
        <p:spPr/>
        <p:txBody>
          <a:bodyPr/>
          <a:lstStyle/>
          <a:p>
            <a:fld id="{99728E77-74AB-4908-A03E-4DC345966DF0}" type="slidenum">
              <a:rPr lang="en-US" smtClean="0"/>
              <a:t>25</a:t>
            </a:fld>
            <a:endParaRPr lang="en-US" dirty="0"/>
          </a:p>
        </p:txBody>
      </p:sp>
    </p:spTree>
    <p:extLst>
      <p:ext uri="{BB962C8B-B14F-4D97-AF65-F5344CB8AC3E}">
        <p14:creationId xmlns:p14="http://schemas.microsoft.com/office/powerpoint/2010/main" val="32171116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45970" y="3512820"/>
            <a:ext cx="5052060" cy="153543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26</a:t>
            </a:fld>
            <a:endParaRPr lang="en-US" dirty="0"/>
          </a:p>
        </p:txBody>
      </p:sp>
      <p:sp>
        <p:nvSpPr>
          <p:cNvPr id="5" name="Footer Placeholder 4">
            <a:extLst>
              <a:ext uri="{FF2B5EF4-FFF2-40B4-BE49-F238E27FC236}">
                <a16:creationId xmlns:a16="http://schemas.microsoft.com/office/drawing/2014/main" id="{C6B4AE4A-C5A5-64B6-A61D-51117C058FA0}"/>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8278281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87575" y="385763"/>
            <a:ext cx="4768850" cy="2682875"/>
          </a:xfrm>
        </p:spPr>
      </p:sp>
      <p:sp>
        <p:nvSpPr>
          <p:cNvPr id="3" name="Notes Placeholder 2"/>
          <p:cNvSpPr>
            <a:spLocks noGrp="1"/>
          </p:cNvSpPr>
          <p:nvPr>
            <p:ph type="body" idx="1"/>
          </p:nvPr>
        </p:nvSpPr>
        <p:spPr>
          <a:xfrm>
            <a:off x="1089660" y="3312795"/>
            <a:ext cx="7315200" cy="2700337"/>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The main point that should be focused on when assigning a BOC to a Motor Pool activity is the </a:t>
            </a:r>
            <a:r>
              <a:rPr lang="en-US" sz="1400" b="1" dirty="0">
                <a:latin typeface="Calibri" panose="020F0502020204030204" pitchFamily="34" charset="0"/>
                <a:cs typeface="Calibri" panose="020F0502020204030204" pitchFamily="34" charset="0"/>
              </a:rPr>
              <a:t>primary purpose </a:t>
            </a:r>
            <a:r>
              <a:rPr lang="en-US" sz="1400" dirty="0">
                <a:latin typeface="Calibri" panose="020F0502020204030204" pitchFamily="34" charset="0"/>
                <a:cs typeface="Calibri" panose="020F0502020204030204" pitchFamily="34" charset="0"/>
              </a:rPr>
              <a:t>of the vehicle. If it is meant to transport people, then you will use 2162, even if you put equipment in the backseat, etc.</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If the vehicle, like a moving truck or van, is meant to transport items, you will use 2232.</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2162 represents non-TDY passenger-carrying vehicle rentals from GSA.</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BOC 2232 should be used for GSA truck rentals when agencies are transporting things. </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27</a:t>
            </a:fld>
            <a:endParaRPr lang="en-US" dirty="0"/>
          </a:p>
        </p:txBody>
      </p:sp>
      <p:sp>
        <p:nvSpPr>
          <p:cNvPr id="5" name="Footer Placeholder 4">
            <a:extLst>
              <a:ext uri="{FF2B5EF4-FFF2-40B4-BE49-F238E27FC236}">
                <a16:creationId xmlns:a16="http://schemas.microsoft.com/office/drawing/2014/main" id="{C6DCCB36-3081-9B14-0A5D-B4D67FFD0DDF}"/>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34858395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5788" y="147638"/>
            <a:ext cx="5430837" cy="3054350"/>
          </a:xfrm>
        </p:spPr>
      </p:sp>
      <p:sp>
        <p:nvSpPr>
          <p:cNvPr id="3" name="Notes Placeholder 2"/>
          <p:cNvSpPr>
            <a:spLocks noGrp="1"/>
          </p:cNvSpPr>
          <p:nvPr>
            <p:ph type="body" idx="1"/>
          </p:nvPr>
        </p:nvSpPr>
        <p:spPr/>
        <p:txBody>
          <a:bodyPr/>
          <a:lstStyle/>
          <a:p>
            <a:r>
              <a:rPr lang="en-US" sz="1400" dirty="0">
                <a:latin typeface="Calibri" panose="020F0502020204030204" pitchFamily="34" charset="0"/>
                <a:cs typeface="Calibri" panose="020F0502020204030204" pitchFamily="34" charset="0"/>
              </a:rPr>
              <a:t>Transportation of things should be classified under BOC 2200; however, regular shipping and handling costs should be classified under the same BOC as the acquisition item, as cited in A-11.</a:t>
            </a:r>
          </a:p>
        </p:txBody>
      </p:sp>
      <p:sp>
        <p:nvSpPr>
          <p:cNvPr id="4" name="Slide Number Placeholder 3"/>
          <p:cNvSpPr>
            <a:spLocks noGrp="1"/>
          </p:cNvSpPr>
          <p:nvPr>
            <p:ph type="sldNum" sz="quarter" idx="5"/>
          </p:nvPr>
        </p:nvSpPr>
        <p:spPr/>
        <p:txBody>
          <a:bodyPr/>
          <a:lstStyle/>
          <a:p>
            <a:fld id="{99728E77-74AB-4908-A03E-4DC345966DF0}" type="slidenum">
              <a:rPr lang="en-US" smtClean="0"/>
              <a:t>28</a:t>
            </a:fld>
            <a:endParaRPr lang="en-US" dirty="0"/>
          </a:p>
        </p:txBody>
      </p:sp>
      <p:sp>
        <p:nvSpPr>
          <p:cNvPr id="5" name="Footer Placeholder 4">
            <a:extLst>
              <a:ext uri="{FF2B5EF4-FFF2-40B4-BE49-F238E27FC236}">
                <a16:creationId xmlns:a16="http://schemas.microsoft.com/office/drawing/2014/main" id="{CF8DC15D-EAE4-F8E2-D69F-6D2342AB6496}"/>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40881151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6725" y="161925"/>
            <a:ext cx="5449888" cy="3065463"/>
          </a:xfrm>
        </p:spPr>
      </p:sp>
      <p:sp>
        <p:nvSpPr>
          <p:cNvPr id="3" name="Notes Placeholder 2"/>
          <p:cNvSpPr>
            <a:spLocks noGrp="1"/>
          </p:cNvSpPr>
          <p:nvPr>
            <p:ph type="body" idx="1"/>
          </p:nvPr>
        </p:nvSpPr>
        <p:spPr>
          <a:xfrm>
            <a:off x="804672" y="3227261"/>
            <a:ext cx="7315200" cy="2700337"/>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Add-on fees should also be classified under the same BOC as the acquisition item.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In contrast to the type of transactions cited on this slide, FSA has fees associated with Lien Searches which is recorded in BOC 258B. This activity should be considered a fee under contractual services and not an add-on fee.</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29</a:t>
            </a:fld>
            <a:endParaRPr lang="en-US" dirty="0"/>
          </a:p>
        </p:txBody>
      </p:sp>
      <p:sp>
        <p:nvSpPr>
          <p:cNvPr id="5" name="Footer Placeholder 4">
            <a:extLst>
              <a:ext uri="{FF2B5EF4-FFF2-40B4-BE49-F238E27FC236}">
                <a16:creationId xmlns:a16="http://schemas.microsoft.com/office/drawing/2014/main" id="{8AFE40B3-B838-C359-3D97-58878FB4F5CC}"/>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799509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6413" y="0"/>
            <a:ext cx="5589587" cy="3144838"/>
          </a:xfrm>
          <a:noFill/>
          <a:ln w="12700">
            <a:solidFill>
              <a:prstClr val="black"/>
            </a:solidFill>
          </a:ln>
        </p:spPr>
      </p:sp>
      <p:sp>
        <p:nvSpPr>
          <p:cNvPr id="3" name="Notes Placeholder 2"/>
          <p:cNvSpPr>
            <a:spLocks noGrp="1"/>
          </p:cNvSpPr>
          <p:nvPr>
            <p:ph type="body" idx="1"/>
          </p:nvPr>
        </p:nvSpPr>
        <p:spPr>
          <a:xfrm>
            <a:off x="914400" y="3300413"/>
            <a:ext cx="7315200" cy="3432896"/>
          </a:xfrm>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cs typeface="Calibri" panose="020F0502020204030204" pitchFamily="34" charset="0"/>
              </a:rPr>
              <a:t>This table displays OMB’s 2-digit major Object </a:t>
            </a:r>
            <a:r>
              <a:rPr lang="en-US" sz="1400" dirty="0">
                <a:latin typeface="Calibri" panose="020F0502020204030204" pitchFamily="34" charset="0"/>
                <a:cs typeface="Calibri" panose="020F0502020204030204" pitchFamily="34" charset="0"/>
              </a:rPr>
              <a:t>C</a:t>
            </a:r>
            <a:r>
              <a:rPr lang="en-US" sz="1400" kern="1200" dirty="0">
                <a:solidFill>
                  <a:schemeClr val="tx1"/>
                </a:solidFill>
                <a:latin typeface="Calibri" panose="020F0502020204030204" pitchFamily="34" charset="0"/>
                <a:cs typeface="Calibri" panose="020F0502020204030204" pitchFamily="34" charset="0"/>
              </a:rPr>
              <a:t>lasses. OMB </a:t>
            </a:r>
            <a:r>
              <a:rPr lang="en-US" sz="1400" dirty="0">
                <a:latin typeface="Calibri" panose="020F0502020204030204" pitchFamily="34" charset="0"/>
                <a:cs typeface="Calibri" panose="020F0502020204030204" pitchFamily="34" charset="0"/>
              </a:rPr>
              <a:t>divides these into smaller classes, which are 3 digits, to identify detailed object class data.</a:t>
            </a:r>
            <a:endParaRPr lang="en-US" sz="1400" kern="1200" dirty="0">
              <a:solidFill>
                <a:schemeClr val="tx1"/>
              </a:solidFill>
              <a:latin typeface="Calibri" panose="020F0502020204030204" pitchFamily="34" charset="0"/>
              <a:cs typeface="Calibri" panose="020F0502020204030204" pitchFamily="34" charset="0"/>
            </a:endParaRPr>
          </a:p>
          <a:p>
            <a:pPr marL="285750" lvl="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For example, the 11 series is for </a:t>
            </a:r>
            <a:r>
              <a:rPr lang="en-US" sz="1400" i="1" dirty="0">
                <a:latin typeface="Calibri" panose="020F0502020204030204" pitchFamily="34" charset="0"/>
                <a:cs typeface="Calibri" panose="020F0502020204030204" pitchFamily="34" charset="0"/>
              </a:rPr>
              <a:t>Personnel Compensation and Benefits</a:t>
            </a:r>
            <a:r>
              <a:rPr lang="en-US" sz="1400" dirty="0">
                <a:latin typeface="Calibri" panose="020F0502020204030204" pitchFamily="34" charset="0"/>
                <a:cs typeface="Calibri" panose="020F0502020204030204" pitchFamily="34" charset="0"/>
              </a:rPr>
              <a:t>. Object Class 11.1 represents </a:t>
            </a:r>
            <a:r>
              <a:rPr lang="en-US" sz="1400" i="1" dirty="0">
                <a:latin typeface="Calibri" panose="020F0502020204030204" pitchFamily="34" charset="0"/>
                <a:cs typeface="Calibri" panose="020F0502020204030204" pitchFamily="34" charset="0"/>
              </a:rPr>
              <a:t>Full-Time Permanent</a:t>
            </a:r>
            <a:r>
              <a:rPr lang="en-US" sz="1400" dirty="0">
                <a:latin typeface="Calibri" panose="020F0502020204030204" pitchFamily="34" charset="0"/>
                <a:cs typeface="Calibri" panose="020F0502020204030204" pitchFamily="34" charset="0"/>
              </a:rPr>
              <a:t>, and 11.3 represents </a:t>
            </a:r>
            <a:r>
              <a:rPr lang="en-US" sz="1400" i="1" dirty="0">
                <a:latin typeface="Calibri" panose="020F0502020204030204" pitchFamily="34" charset="0"/>
                <a:cs typeface="Calibri" panose="020F0502020204030204" pitchFamily="34" charset="0"/>
              </a:rPr>
              <a:t>Other than Full-Time Permanent</a:t>
            </a:r>
            <a:r>
              <a:rPr lang="en-US" sz="1400" dirty="0">
                <a:latin typeface="Calibri" panose="020F0502020204030204" pitchFamily="34" charset="0"/>
                <a:cs typeface="Calibri" panose="020F0502020204030204" pitchFamily="34" charset="0"/>
              </a:rPr>
              <a:t>.</a:t>
            </a:r>
            <a:endParaRPr lang="en-US" sz="1400" kern="1200" dirty="0">
              <a:solidFill>
                <a:schemeClr val="tx1"/>
              </a:solidFill>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99728E77-74AB-4908-A03E-4DC345966DF0}" type="slidenum">
              <a:rPr lang="en-US" smtClean="0"/>
              <a:t>3</a:t>
            </a:fld>
            <a:endParaRPr lang="en-US" dirty="0"/>
          </a:p>
        </p:txBody>
      </p:sp>
      <p:sp>
        <p:nvSpPr>
          <p:cNvPr id="5" name="Footer Placeholder 4">
            <a:extLst>
              <a:ext uri="{FF2B5EF4-FFF2-40B4-BE49-F238E27FC236}">
                <a16:creationId xmlns:a16="http://schemas.microsoft.com/office/drawing/2014/main" id="{8E8A89D5-506F-32E0-0560-953B30E36C32}"/>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2322403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24050" y="255588"/>
            <a:ext cx="5295900" cy="2979737"/>
          </a:xfrm>
        </p:spPr>
      </p:sp>
      <p:sp>
        <p:nvSpPr>
          <p:cNvPr id="3" name="Notes Placeholder 2"/>
          <p:cNvSpPr>
            <a:spLocks noGrp="1"/>
          </p:cNvSpPr>
          <p:nvPr>
            <p:ph type="body" idx="1"/>
          </p:nvPr>
        </p:nvSpPr>
        <p:spPr>
          <a:xfrm>
            <a:off x="1522413" y="3368993"/>
            <a:ext cx="7315200" cy="2700337"/>
          </a:xfrm>
        </p:spPr>
        <p:txBody>
          <a:bodyPr/>
          <a:lstStyle/>
          <a:p>
            <a:pPr marL="171450" marR="0" lvl="1" indent="-171450" fontAlgn="auto">
              <a:lnSpc>
                <a:spcPct val="90000"/>
              </a:lnSpc>
              <a:spcBef>
                <a:spcPts val="100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FPP has updated the website for Greenbook Agreements to include recommended BOC’s.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Although the BOC or Greenbook Activity was changed to 2512, agencies will now have to consider whether any of the newly established IT BOC’s are more appropriate.</a:t>
            </a:r>
          </a:p>
        </p:txBody>
      </p:sp>
      <p:sp>
        <p:nvSpPr>
          <p:cNvPr id="4" name="Slide Number Placeholder 3"/>
          <p:cNvSpPr>
            <a:spLocks noGrp="1"/>
          </p:cNvSpPr>
          <p:nvPr>
            <p:ph type="sldNum" sz="quarter" idx="5"/>
          </p:nvPr>
        </p:nvSpPr>
        <p:spPr/>
        <p:txBody>
          <a:bodyPr/>
          <a:lstStyle/>
          <a:p>
            <a:fld id="{99728E77-74AB-4908-A03E-4DC345966DF0}" type="slidenum">
              <a:rPr lang="en-US" smtClean="0"/>
              <a:t>30</a:t>
            </a:fld>
            <a:endParaRPr lang="en-US" dirty="0"/>
          </a:p>
        </p:txBody>
      </p:sp>
      <p:sp>
        <p:nvSpPr>
          <p:cNvPr id="5" name="Footer Placeholder 4">
            <a:extLst>
              <a:ext uri="{FF2B5EF4-FFF2-40B4-BE49-F238E27FC236}">
                <a16:creationId xmlns:a16="http://schemas.microsoft.com/office/drawing/2014/main" id="{43709D11-5114-F4BF-5003-07D2EF3B7A2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353042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220663"/>
            <a:ext cx="4860925" cy="2735262"/>
          </a:xfrm>
        </p:spPr>
      </p:sp>
      <p:sp>
        <p:nvSpPr>
          <p:cNvPr id="3" name="Notes Placeholder 2"/>
          <p:cNvSpPr>
            <a:spLocks noGrp="1"/>
          </p:cNvSpPr>
          <p:nvPr>
            <p:ph type="body" idx="1"/>
          </p:nvPr>
        </p:nvSpPr>
        <p:spPr>
          <a:xfrm>
            <a:off x="1295400" y="3177540"/>
            <a:ext cx="6084570" cy="2612072"/>
          </a:xfrm>
        </p:spPr>
        <p:txBody>
          <a:bodyPr/>
          <a:lstStyle/>
          <a:p>
            <a:endParaRPr lang="en-US" sz="2000" dirty="0">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31</a:t>
            </a:fld>
            <a:endParaRPr lang="en-US" dirty="0"/>
          </a:p>
        </p:txBody>
      </p:sp>
      <p:sp>
        <p:nvSpPr>
          <p:cNvPr id="5" name="Footer Placeholder 4">
            <a:extLst>
              <a:ext uri="{FF2B5EF4-FFF2-40B4-BE49-F238E27FC236}">
                <a16:creationId xmlns:a16="http://schemas.microsoft.com/office/drawing/2014/main" id="{888AD5D3-A7F9-0D48-05E9-2C0134121E11}"/>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062616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32</a:t>
            </a:fld>
            <a:endParaRPr lang="en-US" dirty="0"/>
          </a:p>
        </p:txBody>
      </p:sp>
      <p:sp>
        <p:nvSpPr>
          <p:cNvPr id="5" name="Footer Placeholder 4">
            <a:extLst>
              <a:ext uri="{FF2B5EF4-FFF2-40B4-BE49-F238E27FC236}">
                <a16:creationId xmlns:a16="http://schemas.microsoft.com/office/drawing/2014/main" id="{2BBB53BC-5475-C89D-FE49-450D3B7E44BE}"/>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41814419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33</a:t>
            </a:fld>
            <a:endParaRPr lang="en-US" dirty="0"/>
          </a:p>
        </p:txBody>
      </p:sp>
      <p:sp>
        <p:nvSpPr>
          <p:cNvPr id="5" name="Footer Placeholder 4">
            <a:extLst>
              <a:ext uri="{FF2B5EF4-FFF2-40B4-BE49-F238E27FC236}">
                <a16:creationId xmlns:a16="http://schemas.microsoft.com/office/drawing/2014/main" id="{CAF897E2-CEE5-D231-D9CB-873F46A418D6}"/>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7807315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34</a:t>
            </a:fld>
            <a:endParaRPr lang="en-US" dirty="0"/>
          </a:p>
        </p:txBody>
      </p:sp>
      <p:sp>
        <p:nvSpPr>
          <p:cNvPr id="5" name="Footer Placeholder 4">
            <a:extLst>
              <a:ext uri="{FF2B5EF4-FFF2-40B4-BE49-F238E27FC236}">
                <a16:creationId xmlns:a16="http://schemas.microsoft.com/office/drawing/2014/main" id="{07B40ED4-6F82-8BE6-9E26-9DA3772ACF30}"/>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32366575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35</a:t>
            </a:fld>
            <a:endParaRPr lang="en-US" dirty="0"/>
          </a:p>
        </p:txBody>
      </p:sp>
      <p:sp>
        <p:nvSpPr>
          <p:cNvPr id="5" name="Footer Placeholder 4">
            <a:extLst>
              <a:ext uri="{FF2B5EF4-FFF2-40B4-BE49-F238E27FC236}">
                <a16:creationId xmlns:a16="http://schemas.microsoft.com/office/drawing/2014/main" id="{0AA5C58B-9C2C-1071-5D88-7C05304B7C79}"/>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130308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8963" y="147638"/>
            <a:ext cx="5426075" cy="3052762"/>
          </a:xfrm>
        </p:spPr>
      </p:sp>
      <p:sp>
        <p:nvSpPr>
          <p:cNvPr id="3" name="Notes Placeholder 2"/>
          <p:cNvSpPr>
            <a:spLocks noGrp="1"/>
          </p:cNvSpPr>
          <p:nvPr>
            <p:ph type="body" idx="1"/>
          </p:nvPr>
        </p:nvSpPr>
        <p:spPr>
          <a:xfrm>
            <a:off x="1190103" y="3429000"/>
            <a:ext cx="7755775" cy="3281362"/>
          </a:xfrm>
        </p:spPr>
        <p:txBody>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USDA’s </a:t>
            </a:r>
            <a:r>
              <a:rPr lang="en-US" sz="1400" b="1" dirty="0">
                <a:latin typeface="Calibri" panose="020F0502020204030204" pitchFamily="34" charset="0"/>
                <a:cs typeface="Calibri" panose="020F0502020204030204" pitchFamily="34" charset="0"/>
              </a:rPr>
              <a:t>Budget</a:t>
            </a:r>
            <a:r>
              <a:rPr lang="en-US" sz="1400" dirty="0">
                <a:latin typeface="Calibri" panose="020F0502020204030204" pitchFamily="34" charset="0"/>
                <a:cs typeface="Calibri" panose="020F0502020204030204" pitchFamily="34" charset="0"/>
              </a:rPr>
              <a:t> </a:t>
            </a:r>
            <a:r>
              <a:rPr lang="en-US" sz="1400" b="1" dirty="0">
                <a:latin typeface="Calibri" panose="020F0502020204030204" pitchFamily="34" charset="0"/>
                <a:cs typeface="Calibri" panose="020F0502020204030204" pitchFamily="34" charset="0"/>
              </a:rPr>
              <a:t>Object Classifications </a:t>
            </a:r>
            <a:r>
              <a:rPr lang="en-US" sz="1400" dirty="0">
                <a:latin typeface="Calibri" panose="020F0502020204030204" pitchFamily="34" charset="0"/>
                <a:cs typeface="Calibri" panose="020F0502020204030204" pitchFamily="34" charset="0"/>
              </a:rPr>
              <a:t>(BOC’s) are 4 digits and provide further detail.</a:t>
            </a:r>
          </a:p>
          <a:p>
            <a:pPr marL="28575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When choosing a BOC, remember that it must define the nature of the service or goods purchased or provided by the Federal government. </a:t>
            </a:r>
          </a:p>
          <a:p>
            <a:pPr marL="28575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Make sure that your obligations are classified by the </a:t>
            </a:r>
            <a:r>
              <a:rPr lang="en-US" sz="1400" b="1" dirty="0">
                <a:latin typeface="Calibri" panose="020F0502020204030204" pitchFamily="34" charset="0"/>
                <a:cs typeface="Calibri" panose="020F0502020204030204" pitchFamily="34" charset="0"/>
              </a:rPr>
              <a:t>initial purpose </a:t>
            </a:r>
            <a:r>
              <a:rPr lang="en-US" sz="1400" dirty="0">
                <a:latin typeface="Calibri" panose="020F0502020204030204" pitchFamily="34" charset="0"/>
                <a:cs typeface="Calibri" panose="020F0502020204030204" pitchFamily="34" charset="0"/>
              </a:rPr>
              <a:t>for which they are incurred, rather than for the end services or products provided.</a:t>
            </a:r>
          </a:p>
          <a:p>
            <a:pPr marL="28575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Pay attention to cost capitalizations and procurement accountability guidelines.</a:t>
            </a:r>
          </a:p>
          <a:p>
            <a:pPr marL="285750" indent="-285750">
              <a:buFont typeface="Arial" panose="020B0604020202020204" pitchFamily="34" charset="0"/>
              <a:buChar char="•"/>
              <a:defRPr/>
            </a:pPr>
            <a:endParaRPr lang="en-US" sz="1800" dirty="0">
              <a:latin typeface="Calibri" panose="020F0502020204030204" pitchFamily="34" charset="0"/>
              <a:cs typeface="Calibri" panose="020F0502020204030204" pitchFamily="34" charset="0"/>
            </a:endParaRPr>
          </a:p>
          <a:p>
            <a:pPr>
              <a:defRPr/>
            </a:pPr>
            <a:endParaRPr lang="en-US" sz="1600" dirty="0">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4</a:t>
            </a:fld>
            <a:endParaRPr lang="en-US" dirty="0"/>
          </a:p>
        </p:txBody>
      </p:sp>
      <p:sp>
        <p:nvSpPr>
          <p:cNvPr id="5" name="Footer Placeholder 4">
            <a:extLst>
              <a:ext uri="{FF2B5EF4-FFF2-40B4-BE49-F238E27FC236}">
                <a16:creationId xmlns:a16="http://schemas.microsoft.com/office/drawing/2014/main" id="{9B9DB5F6-A595-3199-32AF-5B72DC8A659A}"/>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59533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74838" y="0"/>
            <a:ext cx="5391150" cy="3032125"/>
          </a:xfrm>
        </p:spPr>
      </p:sp>
      <p:sp>
        <p:nvSpPr>
          <p:cNvPr id="3" name="Notes Placeholder 2"/>
          <p:cNvSpPr>
            <a:spLocks noGrp="1"/>
          </p:cNvSpPr>
          <p:nvPr>
            <p:ph type="body" idx="1"/>
          </p:nvPr>
        </p:nvSpPr>
        <p:spPr>
          <a:xfrm>
            <a:off x="1230282" y="3177410"/>
            <a:ext cx="7198823" cy="3653631"/>
          </a:xfrm>
        </p:spPr>
        <p:txBody>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Regulatory bodies, such as Treasury and OMB, require </a:t>
            </a:r>
            <a:r>
              <a:rPr lang="en-US" sz="1400" b="1" dirty="0">
                <a:latin typeface="Calibri" panose="020F0502020204030204" pitchFamily="34" charset="0"/>
                <a:cs typeface="Calibri" panose="020F0502020204030204" pitchFamily="34" charset="0"/>
              </a:rPr>
              <a:t>Object Classes (not BOC’s) </a:t>
            </a:r>
            <a:r>
              <a:rPr lang="en-US" sz="1400" dirty="0">
                <a:latin typeface="Calibri" panose="020F0502020204030204" pitchFamily="34" charset="0"/>
                <a:cs typeface="Calibri" panose="020F0502020204030204" pitchFamily="34" charset="0"/>
              </a:rPr>
              <a:t>to be recorded on external reports, so USDA must map our BOC’s to the corresponding OMB Object Codes.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USDA’s BOC’s are loosely based upon OMB’s Object Classes.  They are not a one-for-one match. Because of this, we cannot simply roll our BOC’s to Object Codes, so we are creating a Standard Crosswalk table to map them.</a:t>
            </a:r>
          </a:p>
          <a:p>
            <a:pPr marL="28575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The first two positions of USDA’s BOC’s should agree with the first two positions of OMB’s Object Classes. Positions 3 and 4 provide more detail for USDA’s BOC needs. When these last two digits are added, it identifies more specifically what type of goods and services are being acquired.</a:t>
            </a:r>
          </a:p>
          <a:p>
            <a:pPr marL="28575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For ex. OMB 11.3 is </a:t>
            </a:r>
            <a:r>
              <a:rPr lang="en-US" sz="1400" i="1" dirty="0">
                <a:latin typeface="Calibri" panose="020F0502020204030204" pitchFamily="34" charset="0"/>
                <a:cs typeface="Calibri" panose="020F0502020204030204" pitchFamily="34" charset="0"/>
              </a:rPr>
              <a:t>Other than Full-Time Permanent </a:t>
            </a:r>
            <a:r>
              <a:rPr lang="en-US" sz="1400" dirty="0">
                <a:latin typeface="Calibri" panose="020F0502020204030204" pitchFamily="34" charset="0"/>
                <a:cs typeface="Calibri" panose="020F0502020204030204" pitchFamily="34" charset="0"/>
              </a:rPr>
              <a:t>equates to the BOC 1130 series, which we further define with the 4</a:t>
            </a:r>
            <a:r>
              <a:rPr lang="en-US" sz="1400" baseline="30000" dirty="0">
                <a:latin typeface="Calibri" panose="020F0502020204030204" pitchFamily="34" charset="0"/>
                <a:cs typeface="Calibri" panose="020F0502020204030204" pitchFamily="34" charset="0"/>
              </a:rPr>
              <a:t>th</a:t>
            </a:r>
            <a:r>
              <a:rPr lang="en-US" sz="1400" dirty="0">
                <a:latin typeface="Calibri" panose="020F0502020204030204" pitchFamily="34" charset="0"/>
                <a:cs typeface="Calibri" panose="020F0502020204030204" pitchFamily="34" charset="0"/>
              </a:rPr>
              <a:t> position, using 1131 for </a:t>
            </a:r>
            <a:r>
              <a:rPr lang="en-US" sz="1400" i="1" dirty="0">
                <a:latin typeface="Calibri" panose="020F0502020204030204" pitchFamily="34" charset="0"/>
                <a:cs typeface="Calibri" panose="020F0502020204030204" pitchFamily="34" charset="0"/>
              </a:rPr>
              <a:t>Part-Time, Non-Wage board appointments</a:t>
            </a:r>
            <a:r>
              <a:rPr lang="en-US" sz="1400" dirty="0">
                <a:latin typeface="Calibri" panose="020F0502020204030204" pitchFamily="34" charset="0"/>
                <a:cs typeface="Calibri" panose="020F0502020204030204" pitchFamily="34" charset="0"/>
              </a:rPr>
              <a:t> located in the US and its possessions.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It is very important to choose the correct 4-digit BOC so that it can map to the correct OMB Object Class, and, in turn, GTAS reporting will be accurate.</a:t>
            </a:r>
          </a:p>
          <a:p>
            <a:pPr algn="l" defTabSz="914400" rtl="0" eaLnBrk="1" latinLnBrk="0" hangingPunct="1">
              <a:defRPr/>
            </a:pPr>
            <a:endParaRPr lang="en-US" sz="1600" kern="1200" dirty="0">
              <a:solidFill>
                <a:schemeClr val="tx1"/>
              </a:solidFill>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fld id="{99728E77-74AB-4908-A03E-4DC345966DF0}" type="slidenum">
              <a:rPr lang="en-US" smtClean="0"/>
              <a:t>5</a:t>
            </a:fld>
            <a:endParaRPr lang="en-US" dirty="0"/>
          </a:p>
        </p:txBody>
      </p:sp>
      <p:sp>
        <p:nvSpPr>
          <p:cNvPr id="5" name="Footer Placeholder 4">
            <a:extLst>
              <a:ext uri="{FF2B5EF4-FFF2-40B4-BE49-F238E27FC236}">
                <a16:creationId xmlns:a16="http://schemas.microsoft.com/office/drawing/2014/main" id="{2C4DA027-CBE7-4C54-314C-C1FD12A6E3DC}"/>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83736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6088" y="106363"/>
            <a:ext cx="5511800" cy="3100387"/>
          </a:xfrm>
        </p:spPr>
      </p:sp>
      <p:sp>
        <p:nvSpPr>
          <p:cNvPr id="3" name="Notes Placeholder 2"/>
          <p:cNvSpPr>
            <a:spLocks noGrp="1"/>
          </p:cNvSpPr>
          <p:nvPr>
            <p:ph type="body" idx="1"/>
          </p:nvPr>
        </p:nvSpPr>
        <p:spPr>
          <a:xfrm>
            <a:off x="989214" y="3335898"/>
            <a:ext cx="8030095" cy="3372213"/>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cs typeface="Calibri" panose="020F0502020204030204" pitchFamily="34" charset="0"/>
              </a:rPr>
              <a:t>FMS is publishing a Standard Crosswalk table to the USDA community on the main FMS site.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cs typeface="Calibri" panose="020F0502020204030204" pitchFamily="34" charset="0"/>
              </a:rPr>
              <a:t>Financial data transmitted to Treasury via the GTAS bulk file submission will include the 3-digit OMB object class.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cs typeface="Calibri" panose="020F0502020204030204" pitchFamily="34" charset="0"/>
              </a:rPr>
              <a:t>The DATA Act report’s current crosswalk, which aligns USDA’s BOCs to OMB’s object classes, will be replaced by the Standard Crosswalk Table to allow consistency in reporting.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a:solidFill>
                  <a:schemeClr val="tx1"/>
                </a:solidFill>
                <a:latin typeface="Calibri" panose="020F0502020204030204" pitchFamily="34" charset="0"/>
                <a:cs typeface="Calibri" panose="020F0502020204030204" pitchFamily="34" charset="0"/>
              </a:rPr>
              <a:t>The HANA congressional justification report displays execution or spending at specific BOC levels.  This report will provide information for budget staff to begin compiling information for budget submission and to report final budget execution numbers for the fiscal year.  </a:t>
            </a: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6</a:t>
            </a:fld>
            <a:endParaRPr lang="en-US" dirty="0"/>
          </a:p>
        </p:txBody>
      </p:sp>
      <p:sp>
        <p:nvSpPr>
          <p:cNvPr id="5" name="Footer Placeholder 4">
            <a:extLst>
              <a:ext uri="{FF2B5EF4-FFF2-40B4-BE49-F238E27FC236}">
                <a16:creationId xmlns:a16="http://schemas.microsoft.com/office/drawing/2014/main" id="{585D69E9-0EA3-4E20-20C9-6EAEE2BEFD1F}"/>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017770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57363" y="117475"/>
            <a:ext cx="5240337" cy="2947988"/>
          </a:xfrm>
        </p:spPr>
      </p:sp>
      <p:sp>
        <p:nvSpPr>
          <p:cNvPr id="3" name="Notes Placeholder 2"/>
          <p:cNvSpPr>
            <a:spLocks noGrp="1"/>
          </p:cNvSpPr>
          <p:nvPr>
            <p:ph type="body" idx="1"/>
          </p:nvPr>
        </p:nvSpPr>
        <p:spPr>
          <a:xfrm>
            <a:off x="719138" y="3217862"/>
            <a:ext cx="7315200" cy="2700337"/>
          </a:xfrm>
        </p:spPr>
        <p:txBody>
          <a:bodyPr/>
          <a:lstStyle/>
          <a:p>
            <a:pPr marL="285750" indent="-285750">
              <a:buFont typeface="Arial" panose="020B0604020202020204" pitchFamily="34" charset="0"/>
              <a:buChar char="•"/>
              <a:defRPr/>
            </a:pPr>
            <a:r>
              <a:rPr lang="en-US" sz="1400" dirty="0">
                <a:latin typeface="Calibri" panose="020F0502020204030204" pitchFamily="34" charset="0"/>
                <a:cs typeface="Calibri" panose="020F0502020204030204" pitchFamily="34" charset="0"/>
              </a:rPr>
              <a:t>Some agencies asked the question whether Max will be updated from the GTAS Submission files. FMS reached out to our Treasury contacts and received this response: </a:t>
            </a:r>
            <a:r>
              <a:rPr lang="en-US" sz="1400" b="1" i="1" dirty="0">
                <a:latin typeface="Calibri" panose="020F0502020204030204" pitchFamily="34" charset="0"/>
                <a:cs typeface="Calibri" panose="020F0502020204030204" pitchFamily="34" charset="0"/>
              </a:rPr>
              <a:t>Yes, </a:t>
            </a:r>
            <a:r>
              <a:rPr lang="en-US" sz="1400" b="1" i="1" dirty="0">
                <a:latin typeface="Calibri" panose="020F0502020204030204" pitchFamily="34" charset="0"/>
                <a:ea typeface="Calibri" panose="020F0502020204030204" pitchFamily="34" charset="0"/>
                <a:cs typeface="Calibri" panose="020F0502020204030204" pitchFamily="34" charset="0"/>
              </a:rPr>
              <a:t>MAX, the i</a:t>
            </a:r>
            <a:r>
              <a:rPr lang="en-US" sz="1400" b="1" i="1" dirty="0">
                <a:latin typeface="Calibri" panose="020F0502020204030204" pitchFamily="34" charset="0"/>
                <a:cs typeface="Calibri" panose="020F0502020204030204" pitchFamily="34" charset="0"/>
              </a:rPr>
              <a:t>nformation system used by OMB </a:t>
            </a:r>
            <a:r>
              <a:rPr lang="en-US" sz="1400" b="1" i="1" dirty="0">
                <a:latin typeface="Calibri" panose="020F0502020204030204" pitchFamily="34" charset="0"/>
                <a:ea typeface="Calibri" panose="020F0502020204030204" pitchFamily="34" charset="0"/>
                <a:cs typeface="Calibri" panose="020F0502020204030204" pitchFamily="34" charset="0"/>
              </a:rPr>
              <a:t>to collect and process most of the information required for preparing the budget, </a:t>
            </a:r>
            <a:r>
              <a:rPr lang="en-US" sz="1400" b="1" i="1" dirty="0">
                <a:latin typeface="Calibri" panose="020F0502020204030204" pitchFamily="34" charset="0"/>
                <a:cs typeface="Calibri" panose="020F0502020204030204" pitchFamily="34" charset="0"/>
              </a:rPr>
              <a:t>will be updated from GTAS submission files.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atin typeface="Calibri" panose="020F0502020204030204" pitchFamily="34" charset="0"/>
                <a:cs typeface="Calibri" panose="020F0502020204030204" pitchFamily="34" charset="0"/>
              </a:rPr>
              <a:t>Treasury also noted that this may change if there are any changes in the way data is collected in MAX.</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Plans for the update are included on this slide.</a:t>
            </a:r>
          </a:p>
          <a:p>
            <a:endParaRPr lang="en-US" sz="18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9728E77-74AB-4908-A03E-4DC345966DF0}" type="slidenum">
              <a:rPr lang="en-US" smtClean="0"/>
              <a:t>7</a:t>
            </a:fld>
            <a:endParaRPr lang="en-US" dirty="0"/>
          </a:p>
        </p:txBody>
      </p:sp>
      <p:sp>
        <p:nvSpPr>
          <p:cNvPr id="5" name="Footer Placeholder 4">
            <a:extLst>
              <a:ext uri="{FF2B5EF4-FFF2-40B4-BE49-F238E27FC236}">
                <a16:creationId xmlns:a16="http://schemas.microsoft.com/office/drawing/2014/main" id="{F1C59FB3-215A-A98A-1711-F187E969C2FF}"/>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19783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35163" y="-74613"/>
            <a:ext cx="5273675" cy="2967038"/>
          </a:xfrm>
        </p:spPr>
      </p:sp>
      <p:sp>
        <p:nvSpPr>
          <p:cNvPr id="3" name="Notes Placeholder 2"/>
          <p:cNvSpPr>
            <a:spLocks noGrp="1"/>
          </p:cNvSpPr>
          <p:nvPr>
            <p:ph type="body" idx="1"/>
          </p:nvPr>
        </p:nvSpPr>
        <p:spPr>
          <a:xfrm>
            <a:off x="790539" y="3039286"/>
            <a:ext cx="7750787" cy="3679317"/>
          </a:xfrm>
        </p:spPr>
        <p:txBody>
          <a:bodyPr/>
          <a:lstStyle/>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When agencies move balances at the summary or major BOC level, this may prohibit proper mapping to the A-11. </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Summary level BOC 1100 is for payroll and personnel charges; however, these charges can be comprised of multiple types of payroll activity which are classified by several distinctions such as full time, part-time, other than full-time, and other personnel compensation. Therefore, If costs related to part-time employees, which is 1131, is moved using summary level BOC 1100, USDA will lose the identity of those costs and will not be able to map to the appropriate OMB code, 11.3.</a:t>
            </a:r>
            <a:r>
              <a:rPr lang="en-US" sz="1400" kern="1200" dirty="0">
                <a:solidFill>
                  <a:schemeClr val="tx1"/>
                </a:solidFill>
                <a:latin typeface="Calibri" panose="020F0502020204030204" pitchFamily="34" charset="0"/>
                <a:cs typeface="Calibri" panose="020F0502020204030204" pitchFamily="34" charset="0"/>
              </a:rPr>
              <a:t> </a:t>
            </a:r>
          </a:p>
          <a:p>
            <a:pPr marL="171450" indent="-171450">
              <a:buFont typeface="Arial" panose="020B0604020202020204" pitchFamily="34" charset="0"/>
              <a:buChar char="•"/>
            </a:pPr>
            <a:r>
              <a:rPr lang="en-US" sz="1400" kern="1200" dirty="0">
                <a:solidFill>
                  <a:schemeClr val="tx1"/>
                </a:solidFill>
                <a:latin typeface="Calibri" panose="020F0502020204030204" pitchFamily="34" charset="0"/>
                <a:cs typeface="Calibri" panose="020F0502020204030204" pitchFamily="34" charset="0"/>
              </a:rPr>
              <a:t>Another example is BOC 3140</a:t>
            </a:r>
            <a:r>
              <a:rPr lang="en-US" sz="1400" dirty="0">
                <a:latin typeface="Calibri" panose="020F0502020204030204" pitchFamily="34" charset="0"/>
                <a:cs typeface="Calibri" panose="020F0502020204030204" pitchFamily="34" charset="0"/>
              </a:rPr>
              <a:t>. </a:t>
            </a:r>
            <a:r>
              <a:rPr lang="en-US" sz="1400" b="1" kern="1200" dirty="0">
                <a:latin typeface="Calibri" panose="020F0502020204030204" pitchFamily="34" charset="0"/>
                <a:cs typeface="Calibri" panose="020F0502020204030204" pitchFamily="34" charset="0"/>
              </a:rPr>
              <a:t>This BOC will be replaced by several other BOCs that will be discussed further in this presentation.</a:t>
            </a:r>
          </a:p>
          <a:p>
            <a:pPr marL="171450" indent="-171450">
              <a:buFont typeface="Arial" panose="020B0604020202020204" pitchFamily="34" charset="0"/>
              <a:buChar char="•"/>
            </a:pPr>
            <a:r>
              <a:rPr lang="en-US" sz="1400" dirty="0">
                <a:latin typeface="Calibri" panose="020F0502020204030204" pitchFamily="34" charset="0"/>
                <a:cs typeface="Calibri" panose="020F0502020204030204" pitchFamily="34" charset="0"/>
              </a:rPr>
              <a:t>FMS will block the use of </a:t>
            </a:r>
            <a:r>
              <a:rPr lang="en-US" sz="1400" b="1" dirty="0">
                <a:latin typeface="Calibri" panose="020F0502020204030204" pitchFamily="34" charset="0"/>
                <a:cs typeface="Calibri" panose="020F0502020204030204" pitchFamily="34" charset="0"/>
              </a:rPr>
              <a:t>some</a:t>
            </a:r>
            <a:r>
              <a:rPr lang="en-US" sz="1400" dirty="0">
                <a:latin typeface="Calibri" panose="020F0502020204030204" pitchFamily="34" charset="0"/>
                <a:cs typeface="Calibri" panose="020F0502020204030204" pitchFamily="34" charset="0"/>
              </a:rPr>
              <a:t> other summary level BOC’s as OMB guidance and FMS analysis evolves.</a:t>
            </a:r>
          </a:p>
          <a:p>
            <a:pPr marL="171450" indent="-171450">
              <a:buFont typeface="Arial" panose="020B0604020202020204" pitchFamily="34" charset="0"/>
              <a:buChar char="•"/>
            </a:pPr>
            <a:endParaRPr lang="en-US" sz="14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99728E77-74AB-4908-A03E-4DC345966DF0}" type="slidenum">
              <a:rPr lang="en-US" smtClean="0"/>
              <a:t>8</a:t>
            </a:fld>
            <a:endParaRPr lang="en-US" dirty="0"/>
          </a:p>
        </p:txBody>
      </p:sp>
      <p:sp>
        <p:nvSpPr>
          <p:cNvPr id="5" name="Footer Placeholder 4">
            <a:extLst>
              <a:ext uri="{FF2B5EF4-FFF2-40B4-BE49-F238E27FC236}">
                <a16:creationId xmlns:a16="http://schemas.microsoft.com/office/drawing/2014/main" id="{EF1861C3-617A-3E2D-1E9A-4666F5B65112}"/>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130172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70050" y="73025"/>
            <a:ext cx="5673725" cy="3190875"/>
          </a:xfrm>
        </p:spPr>
      </p:sp>
      <p:sp>
        <p:nvSpPr>
          <p:cNvPr id="3" name="Notes Placeholder 2"/>
          <p:cNvSpPr>
            <a:spLocks noGrp="1"/>
          </p:cNvSpPr>
          <p:nvPr>
            <p:ph type="body" idx="1"/>
          </p:nvPr>
        </p:nvSpPr>
        <p:spPr>
          <a:xfrm>
            <a:off x="527858" y="3429000"/>
            <a:ext cx="8541327" cy="3894200"/>
          </a:xfrm>
        </p:spPr>
        <p:txBody>
          <a:bodyPr/>
          <a:lstStyle/>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This table shows the various thresholds that are related to personal property acquisitions. When determining which BOC to use, you will use the </a:t>
            </a:r>
            <a:r>
              <a:rPr lang="en-US" sz="1400" b="1" dirty="0">
                <a:latin typeface="Calibri" panose="020F0502020204030204" pitchFamily="34" charset="0"/>
                <a:cs typeface="Calibri" panose="020F0502020204030204" pitchFamily="34" charset="0"/>
              </a:rPr>
              <a:t>unit </a:t>
            </a:r>
            <a:r>
              <a:rPr lang="en-US" sz="1400" dirty="0">
                <a:latin typeface="Calibri" panose="020F0502020204030204" pitchFamily="34" charset="0"/>
                <a:cs typeface="Calibri" panose="020F0502020204030204" pitchFamily="34" charset="0"/>
              </a:rPr>
              <a:t>acquisition cost to determine the dollar threshold. </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It is very important to pay attention to </a:t>
            </a:r>
            <a:r>
              <a:rPr lang="en-US" sz="1400" b="1" dirty="0">
                <a:latin typeface="Calibri" panose="020F0502020204030204" pitchFamily="34" charset="0"/>
                <a:cs typeface="Calibri" panose="020F0502020204030204" pitchFamily="34" charset="0"/>
              </a:rPr>
              <a:t>dollar thresholds </a:t>
            </a:r>
            <a:r>
              <a:rPr lang="en-US" sz="1400" dirty="0">
                <a:latin typeface="Calibri" panose="020F0502020204030204" pitchFamily="34" charset="0"/>
                <a:cs typeface="Calibri" panose="020F0502020204030204" pitchFamily="34" charset="0"/>
              </a:rPr>
              <a:t>when choosing a BOC for personal property, because these thresholds determine:</a:t>
            </a: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If an asset is capitalized and reported. </a:t>
            </a:r>
          </a:p>
          <a:p>
            <a:pPr marL="742950" lvl="1"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Whether an asset is considered accountable but does not meet the capitalization threshold, and therefore, should not be reported as an asset on the balance sheet--but should be interfaced to the personal property inventory system, CPAIS.</a:t>
            </a:r>
          </a:p>
          <a:p>
            <a:pPr marL="285750" indent="-285750">
              <a:buFont typeface="Arial" panose="020B0604020202020204" pitchFamily="34" charset="0"/>
              <a:buChar char="•"/>
            </a:pPr>
            <a:r>
              <a:rPr lang="en-US" sz="1400" dirty="0">
                <a:latin typeface="Calibri" panose="020F0502020204030204" pitchFamily="34" charset="0"/>
                <a:cs typeface="Calibri" panose="020F0502020204030204" pitchFamily="34" charset="0"/>
              </a:rPr>
              <a:t>For example, if a BOC that is for an acquisition over 25K is used when an acquisition does not meet the capitalization threshold, the acquisition will erroneously be reported on the balance sheet as an asset and could be erroneously interfaced to the personal property inventory system. This will require rework by the agency property managers to correct the erroneous record.</a:t>
            </a:r>
          </a:p>
          <a:p>
            <a:pPr marL="171450" indent="-1714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728E77-74AB-4908-A03E-4DC345966DF0}" type="slidenum">
              <a:rPr lang="en-US" smtClean="0"/>
              <a:t>9</a:t>
            </a:fld>
            <a:endParaRPr lang="en-US" dirty="0"/>
          </a:p>
        </p:txBody>
      </p:sp>
      <p:sp>
        <p:nvSpPr>
          <p:cNvPr id="5" name="Footer Placeholder 4">
            <a:extLst>
              <a:ext uri="{FF2B5EF4-FFF2-40B4-BE49-F238E27FC236}">
                <a16:creationId xmlns:a16="http://schemas.microsoft.com/office/drawing/2014/main" id="{CF2B68A1-935C-05F6-AE00-2234079C8865}"/>
              </a:ext>
            </a:extLst>
          </p:cNvPr>
          <p:cNvSpPr>
            <a:spLocks noGrp="1"/>
          </p:cNvSpPr>
          <p:nvPr>
            <p:ph type="ftr" sz="quarter" idx="4"/>
          </p:nvPr>
        </p:nvSpPr>
        <p:spPr/>
        <p:txBody>
          <a:bodyPr/>
          <a:lstStyle/>
          <a:p>
            <a:r>
              <a:rPr lang="en-US" dirty="0"/>
              <a:t>Updated 2.2024</a:t>
            </a:r>
          </a:p>
        </p:txBody>
      </p:sp>
    </p:spTree>
    <p:extLst>
      <p:ext uri="{BB962C8B-B14F-4D97-AF65-F5344CB8AC3E}">
        <p14:creationId xmlns:p14="http://schemas.microsoft.com/office/powerpoint/2010/main" val="2922602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67400" y="2133600"/>
            <a:ext cx="5867400" cy="738664"/>
          </a:xfrm>
          <a:prstGeom prst="rect">
            <a:avLst/>
          </a:prstGeom>
        </p:spPr>
        <p:txBody>
          <a:bodyPr wrap="square" lIns="0" tIns="0" rIns="0" bIns="0">
            <a:spAutoFit/>
          </a:bodyPr>
          <a:lstStyle>
            <a:lvl1pPr algn="l">
              <a:defRPr sz="4800">
                <a:solidFill>
                  <a:schemeClr val="bg1"/>
                </a:solidFill>
              </a:defRPr>
            </a:lvl1pPr>
          </a:lstStyle>
          <a:p>
            <a:endParaRPr/>
          </a:p>
        </p:txBody>
      </p:sp>
      <p:pic>
        <p:nvPicPr>
          <p:cNvPr id="4" name="Picture 3">
            <a:extLst>
              <a:ext uri="{FF2B5EF4-FFF2-40B4-BE49-F238E27FC236}">
                <a16:creationId xmlns:a16="http://schemas.microsoft.com/office/drawing/2014/main" id="{DFE4DB89-6460-4992-8FE4-4C3BC6E51F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89"/>
            <a:ext cx="12317860" cy="1193292"/>
          </a:xfrm>
          <a:prstGeom prst="rect">
            <a:avLst/>
          </a:prstGeom>
        </p:spPr>
      </p:pic>
      <p:sp>
        <p:nvSpPr>
          <p:cNvPr id="2" name="Holder 2"/>
          <p:cNvSpPr>
            <a:spLocks noGrp="1"/>
          </p:cNvSpPr>
          <p:nvPr>
            <p:ph type="title"/>
          </p:nvPr>
        </p:nvSpPr>
        <p:spPr>
          <a:xfrm>
            <a:off x="2286000" y="260535"/>
            <a:ext cx="9464040" cy="685800"/>
          </a:xfrm>
        </p:spPr>
        <p:txBody>
          <a:bodyPr lIns="0" tIns="0" rIns="0" bIns="0"/>
          <a:lstStyle>
            <a:lvl1pPr>
              <a:defRPr sz="4400" b="0" i="0">
                <a:solidFill>
                  <a:schemeClr val="tx1"/>
                </a:solidFill>
                <a:effectLst>
                  <a:outerShdw blurRad="38100" dist="38100" dir="2700000" algn="tl">
                    <a:srgbClr val="000000">
                      <a:alpha val="43137"/>
                    </a:srgbClr>
                  </a:outerShdw>
                </a:effectLst>
                <a:latin typeface="Calibri Light"/>
                <a:cs typeface="Calibri Light"/>
              </a:defRPr>
            </a:lvl1pPr>
          </a:lstStyle>
          <a:p>
            <a:endParaRPr/>
          </a:p>
        </p:txBody>
      </p:sp>
      <p:sp>
        <p:nvSpPr>
          <p:cNvPr id="3" name="Holder 3"/>
          <p:cNvSpPr>
            <a:spLocks noGrp="1"/>
          </p:cNvSpPr>
          <p:nvPr>
            <p:ph type="body" idx="1"/>
          </p:nvPr>
        </p:nvSpPr>
        <p:spPr>
          <a:xfrm>
            <a:off x="714588" y="1698123"/>
            <a:ext cx="10762825" cy="359277"/>
          </a:xfrm>
          <a:prstGeom prst="rect">
            <a:avLst/>
          </a:prstGeom>
        </p:spPr>
        <p:txBody>
          <a:bodyPr lIns="0" tIns="0" rIns="0" bIns="0"/>
          <a:lstStyle>
            <a:lvl1pPr>
              <a:defRPr sz="2400"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Updated 2.2024</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DF0697D-E553-43FC-89D1-53020E854BF4}" type="datetime1">
              <a:rPr lang="en-US" smtClean="0"/>
              <a:t>3/4/2024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67400" y="2133600"/>
            <a:ext cx="5867400" cy="738664"/>
          </a:xfrm>
          <a:prstGeom prst="rect">
            <a:avLst/>
          </a:prstGeom>
        </p:spPr>
        <p:txBody>
          <a:bodyPr wrap="square" lIns="0" tIns="0" rIns="0" bIns="0">
            <a:spAutoFit/>
          </a:bodyPr>
          <a:lstStyle>
            <a:lvl1pPr algn="l">
              <a:defRPr sz="4800">
                <a:solidFill>
                  <a:schemeClr val="bg1"/>
                </a:solidFill>
              </a:defRPr>
            </a:lvl1pPr>
          </a:lstStyle>
          <a:p>
            <a:endParaRPr dirty="0"/>
          </a:p>
        </p:txBody>
      </p:sp>
      <p:pic>
        <p:nvPicPr>
          <p:cNvPr id="4" name="Picture 3" descr="Office of the Chief Financial Officer. United States Department of Agriculture. Financial Management and Payroll Summit - The Challenge of Change">
            <a:extLst>
              <a:ext uri="{FF2B5EF4-FFF2-40B4-BE49-F238E27FC236}">
                <a16:creationId xmlns:a16="http://schemas.microsoft.com/office/drawing/2014/main" id="{DFE4DB89-6460-4992-8FE4-4C3BC6E51F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1999" cy="6857999"/>
          </a:xfrm>
          <a:prstGeom prst="rect">
            <a:avLst/>
          </a:prstGeom>
        </p:spPr>
      </p:pic>
    </p:spTree>
    <p:extLst>
      <p:ext uri="{BB962C8B-B14F-4D97-AF65-F5344CB8AC3E}">
        <p14:creationId xmlns:p14="http://schemas.microsoft.com/office/powerpoint/2010/main" val="1333457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FMPS logo"/>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6789"/>
            <a:ext cx="12317860" cy="1193292"/>
          </a:xfrm>
          <a:prstGeom prst="rect">
            <a:avLst/>
          </a:prstGeom>
        </p:spPr>
      </p:pic>
      <p:sp>
        <p:nvSpPr>
          <p:cNvPr id="2" name="Holder 2"/>
          <p:cNvSpPr>
            <a:spLocks noGrp="1"/>
          </p:cNvSpPr>
          <p:nvPr>
            <p:ph type="title"/>
          </p:nvPr>
        </p:nvSpPr>
        <p:spPr>
          <a:xfrm>
            <a:off x="2286000" y="260535"/>
            <a:ext cx="9464040" cy="685800"/>
          </a:xfrm>
        </p:spPr>
        <p:txBody>
          <a:bodyPr lIns="0" tIns="0" rIns="0" bIns="0"/>
          <a:lstStyle>
            <a:lvl1pPr>
              <a:defRPr sz="4400" b="0" i="0">
                <a:solidFill>
                  <a:schemeClr val="tx1"/>
                </a:solidFill>
                <a:effectLst>
                  <a:outerShdw blurRad="38100" dist="38100" dir="2700000" algn="tl">
                    <a:srgbClr val="000000">
                      <a:alpha val="43137"/>
                    </a:srgbClr>
                  </a:outerShdw>
                </a:effectLst>
                <a:latin typeface="Calibri Light"/>
                <a:cs typeface="Calibri Light"/>
              </a:defRPr>
            </a:lvl1pPr>
          </a:lstStyle>
          <a:p>
            <a:endParaRPr dirty="0"/>
          </a:p>
        </p:txBody>
      </p:sp>
      <p:sp>
        <p:nvSpPr>
          <p:cNvPr id="3" name="Holder 3"/>
          <p:cNvSpPr>
            <a:spLocks noGrp="1"/>
          </p:cNvSpPr>
          <p:nvPr>
            <p:ph type="body" idx="1"/>
          </p:nvPr>
        </p:nvSpPr>
        <p:spPr>
          <a:xfrm>
            <a:off x="714588" y="1698123"/>
            <a:ext cx="10762825" cy="359277"/>
          </a:xfrm>
          <a:prstGeom prst="rect">
            <a:avLst/>
          </a:prstGeom>
        </p:spPr>
        <p:txBody>
          <a:bodyPr lIns="0" tIns="0" rIns="0" bIns="0"/>
          <a:lstStyle>
            <a:lvl1pPr>
              <a:defRPr sz="2400"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dirty="0"/>
              <a:t>Updated 2.2024</a:t>
            </a:r>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E337DCA2-C89B-481F-9412-79F5080153D5}" type="datetime1">
              <a:rPr lang="en-US" smtClean="0"/>
              <a:t>3/4/2024</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043099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81600" y="2286000"/>
            <a:ext cx="6629400" cy="615553"/>
          </a:xfrm>
          <a:prstGeom prst="rect">
            <a:avLst/>
          </a:prstGeom>
        </p:spPr>
        <p:txBody>
          <a:bodyPr wrap="square" lIns="0" tIns="0" rIns="0" bIns="0">
            <a:spAutoFit/>
          </a:bodyPr>
          <a:lstStyle>
            <a:lvl1pPr>
              <a:defRPr sz="4000" b="0" i="0">
                <a:solidFill>
                  <a:srgbClr val="002060"/>
                </a:solidFill>
                <a:latin typeface="Calibri Light"/>
                <a:cs typeface="Calibri Light"/>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r>
              <a:rPr lang="en-US" dirty="0"/>
              <a:t>Updated 2.2024</a:t>
            </a:r>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0430889D-A128-4FA5-AA32-C54C116A5B68}" type="datetime1">
              <a:rPr lang="en-US" smtClean="0"/>
              <a:t>3/4/2024</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defRPr sz="54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181600" y="2286000"/>
            <a:ext cx="6629400" cy="615553"/>
          </a:xfrm>
          <a:prstGeom prst="rect">
            <a:avLst/>
          </a:prstGeom>
        </p:spPr>
        <p:txBody>
          <a:bodyPr wrap="square" lIns="0" tIns="0" rIns="0" bIns="0">
            <a:spAutoFit/>
          </a:bodyPr>
          <a:lstStyle>
            <a:lvl1pPr>
              <a:defRPr sz="4000" b="0" i="0">
                <a:solidFill>
                  <a:srgbClr val="002060"/>
                </a:solidFill>
                <a:latin typeface="Calibri Light"/>
                <a:cs typeface="Calibri Light"/>
              </a:defRPr>
            </a:lvl1pPr>
          </a:lstStyle>
          <a:p>
            <a:endParaRPr dirty="0"/>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r>
              <a:rPr lang="en-US" dirty="0"/>
              <a:t>Updated 2.2024</a:t>
            </a:r>
            <a:endParaRPr dirty="0"/>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5920295E-A1A1-4C1C-AC72-3A9C53E7B461}" type="datetime1">
              <a:rPr lang="en-US" smtClean="0"/>
              <a:t>3/4/2024</a:t>
            </a:fld>
            <a:endParaRPr lang="en-US" dirty="0"/>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178309922"/>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ftr="0" dt="0"/>
  <p:txStyles>
    <p:titleStyle>
      <a:lvl1pPr>
        <a:defRPr sz="5400">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usda.gov/directives/dr-2200-0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dm.usda.gov/pmd/docs/AGPMR%20Part%20110-2%20-%20General.pdf"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nfc.usda.gov/FSS/Publications/FMS/SAP_Resources/MasterData/BOC_Codes_Manual.pdf"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nfc.usda.gov/FUN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fmsc.help@usd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s://nfc.usda.gov/FSS/Publications/FMS/SAP_Resources/MasterData/BOC_Request_Template.pdf" TargetMode="Externa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532581" y="2884300"/>
            <a:ext cx="6428509" cy="738664"/>
          </a:xfrm>
        </p:spPr>
        <p:txBody>
          <a:bodyPr/>
          <a:lstStyle/>
          <a:p>
            <a:r>
              <a:rPr lang="en-US" b="1" dirty="0"/>
              <a:t>BOC Compliance Initiative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B297-A63F-B060-FDDE-B38C9AB27F89}"/>
              </a:ext>
            </a:extLst>
          </p:cNvPr>
          <p:cNvSpPr>
            <a:spLocks noGrp="1"/>
          </p:cNvSpPr>
          <p:nvPr>
            <p:ph type="title"/>
          </p:nvPr>
        </p:nvSpPr>
        <p:spPr>
          <a:xfrm>
            <a:off x="2096654" y="331233"/>
            <a:ext cx="9744364" cy="646331"/>
          </a:xfrm>
        </p:spPr>
        <p:txBody>
          <a:bodyPr/>
          <a:lstStyle/>
          <a:p>
            <a:r>
              <a:rPr kumimoji="0" lang="en-US" sz="42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New BOC’s – Personal Property Equipment</a:t>
            </a:r>
            <a:endParaRPr lang="en-US" sz="4200"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E7723E16-EE12-2ECA-98F2-A34235241EA8}"/>
              </a:ext>
            </a:extLst>
          </p:cNvPr>
          <p:cNvSpPr>
            <a:spLocks noGrp="1"/>
          </p:cNvSpPr>
          <p:nvPr>
            <p:ph type="body" idx="1"/>
          </p:nvPr>
        </p:nvSpPr>
        <p:spPr>
          <a:xfrm>
            <a:off x="714587" y="1407600"/>
            <a:ext cx="10762825" cy="517864"/>
          </a:xfrm>
        </p:spPr>
        <p:txBody>
          <a:bodyPr/>
          <a:lstStyle/>
          <a:p>
            <a:pPr algn="ctr"/>
            <a:r>
              <a:rPr lang="en-US" sz="2400" b="1" i="0" u="none" strike="noStrike" dirty="0">
                <a:solidFill>
                  <a:srgbClr val="000000"/>
                </a:solidFill>
                <a:effectLst/>
              </a:rPr>
              <a:t>Guidelines for Using New Sub-Object BOC’s in 3100</a:t>
            </a:r>
            <a:endParaRPr lang="en-US" dirty="0"/>
          </a:p>
        </p:txBody>
      </p:sp>
      <p:graphicFrame>
        <p:nvGraphicFramePr>
          <p:cNvPr id="6" name="Table 5" descr="This table outlines which BOC to use for various IT purchases at 4,999.00 and under.">
            <a:extLst>
              <a:ext uri="{FF2B5EF4-FFF2-40B4-BE49-F238E27FC236}">
                <a16:creationId xmlns:a16="http://schemas.microsoft.com/office/drawing/2014/main" id="{AA917911-5DF5-A473-538D-0D61B0A7C8C2}"/>
              </a:ext>
            </a:extLst>
          </p:cNvPr>
          <p:cNvGraphicFramePr>
            <a:graphicFrameLocks noGrp="1"/>
          </p:cNvGraphicFramePr>
          <p:nvPr>
            <p:extLst>
              <p:ext uri="{D42A27DB-BD31-4B8C-83A1-F6EECF244321}">
                <p14:modId xmlns:p14="http://schemas.microsoft.com/office/powerpoint/2010/main" val="229780194"/>
              </p:ext>
            </p:extLst>
          </p:nvPr>
        </p:nvGraphicFramePr>
        <p:xfrm>
          <a:off x="1033355" y="1925464"/>
          <a:ext cx="10125288" cy="4351340"/>
        </p:xfrm>
        <a:graphic>
          <a:graphicData uri="http://schemas.openxmlformats.org/drawingml/2006/table">
            <a:tbl>
              <a:tblPr firstRow="1"/>
              <a:tblGrid>
                <a:gridCol w="4271761">
                  <a:extLst>
                    <a:ext uri="{9D8B030D-6E8A-4147-A177-3AD203B41FA5}">
                      <a16:colId xmlns:a16="http://schemas.microsoft.com/office/drawing/2014/main" val="1675501903"/>
                    </a:ext>
                  </a:extLst>
                </a:gridCol>
                <a:gridCol w="3262727">
                  <a:extLst>
                    <a:ext uri="{9D8B030D-6E8A-4147-A177-3AD203B41FA5}">
                      <a16:colId xmlns:a16="http://schemas.microsoft.com/office/drawing/2014/main" val="3685583481"/>
                    </a:ext>
                  </a:extLst>
                </a:gridCol>
                <a:gridCol w="2590800">
                  <a:extLst>
                    <a:ext uri="{9D8B030D-6E8A-4147-A177-3AD203B41FA5}">
                      <a16:colId xmlns:a16="http://schemas.microsoft.com/office/drawing/2014/main" val="2514852344"/>
                    </a:ext>
                  </a:extLst>
                </a:gridCol>
              </a:tblGrid>
              <a:tr h="870268">
                <a:tc>
                  <a:txBody>
                    <a:bodyPr/>
                    <a:lstStyle/>
                    <a:p>
                      <a:pPr algn="l" fontAlgn="base"/>
                      <a:r>
                        <a:rPr lang="en-US" sz="1800" b="1" i="0" u="none" strike="noStrike" dirty="0">
                          <a:solidFill>
                            <a:srgbClr val="FFFFFF"/>
                          </a:solidFill>
                          <a:effectLst/>
                          <a:latin typeface="Arial" panose="020B0604020202020204" pitchFamily="34" charset="0"/>
                        </a:rPr>
                        <a:t>If the per unit acquisition cost is...</a:t>
                      </a:r>
                      <a:r>
                        <a:rPr lang="en-US" sz="1800" b="0" i="0" dirty="0">
                          <a:solidFill>
                            <a:srgbClr val="FFFFFF"/>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tc>
                  <a:txBody>
                    <a:bodyPr/>
                    <a:lstStyle/>
                    <a:p>
                      <a:pPr algn="l" fontAlgn="base"/>
                      <a:r>
                        <a:rPr lang="en-US" sz="1800" b="1" i="0" u="none" strike="noStrike" dirty="0">
                          <a:solidFill>
                            <a:srgbClr val="FFFFFF"/>
                          </a:solidFill>
                          <a:effectLst/>
                          <a:latin typeface="Arial" panose="020B0604020202020204" pitchFamily="34" charset="0"/>
                        </a:rPr>
                        <a:t>Use BOC:</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tc>
                  <a:txBody>
                    <a:bodyPr/>
                    <a:lstStyle/>
                    <a:p>
                      <a:pPr algn="l" fontAlgn="base"/>
                      <a:r>
                        <a:rPr lang="en-US" sz="1800" b="1" i="0" u="none" strike="noStrike" dirty="0">
                          <a:solidFill>
                            <a:srgbClr val="FFFFFF"/>
                          </a:solidFill>
                          <a:effectLst/>
                          <a:latin typeface="Arial" panose="020B0604020202020204" pitchFamily="34" charset="0"/>
                        </a:rPr>
                        <a:t>Description</a:t>
                      </a:r>
                      <a:r>
                        <a:rPr lang="en-US" sz="1800" b="0" i="0" dirty="0">
                          <a:solidFill>
                            <a:srgbClr val="FFFFFF"/>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extLst>
                  <a:ext uri="{0D108BD9-81ED-4DB2-BD59-A6C34878D82A}">
                    <a16:rowId xmlns:a16="http://schemas.microsoft.com/office/drawing/2014/main" val="2416075590"/>
                  </a:ext>
                </a:extLst>
              </a:tr>
              <a:tr h="870268">
                <a:tc>
                  <a:txBody>
                    <a:bodyPr/>
                    <a:lstStyle/>
                    <a:p>
                      <a:pPr algn="l" fontAlgn="base"/>
                      <a:r>
                        <a:rPr lang="en-US" sz="1800" b="0" i="0" u="none" strike="noStrike" dirty="0">
                          <a:solidFill>
                            <a:srgbClr val="000000"/>
                          </a:solidFill>
                          <a:effectLst/>
                          <a:latin typeface="Arial" panose="020B0604020202020204" pitchFamily="34" charset="0"/>
                        </a:rPr>
                        <a:t>$0-$4,999 (Not considered high-risk sensitive)</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tcPr>
                </a:tc>
                <a:tc>
                  <a:txBody>
                    <a:bodyPr/>
                    <a:lstStyle/>
                    <a:p>
                      <a:pPr algn="l" fontAlgn="base"/>
                      <a:r>
                        <a:rPr lang="en-US" sz="1800" b="0" i="0" u="none" strike="noStrike" dirty="0">
                          <a:solidFill>
                            <a:srgbClr val="000000"/>
                          </a:solidFill>
                          <a:effectLst/>
                          <a:latin typeface="Arial" panose="020B0604020202020204" pitchFamily="34" charset="0"/>
                        </a:rPr>
                        <a:t>3142</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tcPr>
                </a:tc>
                <a:tc>
                  <a:txBody>
                    <a:bodyPr/>
                    <a:lstStyle/>
                    <a:p>
                      <a:pPr algn="l" fontAlgn="base"/>
                      <a:r>
                        <a:rPr lang="en-US" sz="1800" b="0" i="0" u="none" strike="noStrike" dirty="0">
                          <a:solidFill>
                            <a:srgbClr val="000000"/>
                          </a:solidFill>
                          <a:effectLst/>
                          <a:latin typeface="Arial" panose="020B0604020202020204" pitchFamily="34" charset="0"/>
                        </a:rPr>
                        <a:t>IT Equipment</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191329677"/>
                  </a:ext>
                </a:extLst>
              </a:tr>
              <a:tr h="870268">
                <a:tc>
                  <a:txBody>
                    <a:bodyPr/>
                    <a:lstStyle/>
                    <a:p>
                      <a:pPr algn="l" fontAlgn="base"/>
                      <a:r>
                        <a:rPr lang="en-US" sz="1800" b="0" i="0" u="none" strike="noStrike" dirty="0">
                          <a:solidFill>
                            <a:srgbClr val="000000"/>
                          </a:solidFill>
                          <a:effectLst/>
                          <a:latin typeface="Arial" panose="020B0604020202020204" pitchFamily="34" charset="0"/>
                        </a:rPr>
                        <a:t>$0-$4,999 (Not considered high-risk sensitive)</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tcPr>
                </a:tc>
                <a:tc>
                  <a:txBody>
                    <a:bodyPr/>
                    <a:lstStyle/>
                    <a:p>
                      <a:pPr algn="l" fontAlgn="base"/>
                      <a:r>
                        <a:rPr lang="en-US" sz="1800" b="0" i="0" u="none" strike="noStrike" dirty="0">
                          <a:solidFill>
                            <a:srgbClr val="000000"/>
                          </a:solidFill>
                          <a:effectLst/>
                          <a:latin typeface="Arial" panose="020B0604020202020204" pitchFamily="34" charset="0"/>
                        </a:rPr>
                        <a:t>3143</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tcPr>
                </a:tc>
                <a:tc>
                  <a:txBody>
                    <a:bodyPr/>
                    <a:lstStyle/>
                    <a:p>
                      <a:pPr algn="l" fontAlgn="base"/>
                      <a:r>
                        <a:rPr lang="en-US" sz="1800" b="0" i="0" u="none" strike="noStrike" dirty="0">
                          <a:solidFill>
                            <a:srgbClr val="000000"/>
                          </a:solidFill>
                          <a:effectLst/>
                          <a:latin typeface="Arial" panose="020B0604020202020204" pitchFamily="34" charset="0"/>
                        </a:rPr>
                        <a:t>IT Software</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894768463"/>
                  </a:ext>
                </a:extLst>
              </a:tr>
              <a:tr h="870268">
                <a:tc>
                  <a:txBody>
                    <a:bodyPr/>
                    <a:lstStyle/>
                    <a:p>
                      <a:pPr algn="l" fontAlgn="base"/>
                      <a:r>
                        <a:rPr lang="en-US" sz="1800" b="0" i="0" u="none" strike="noStrike" dirty="0">
                          <a:solidFill>
                            <a:srgbClr val="000000"/>
                          </a:solidFill>
                          <a:effectLst/>
                          <a:latin typeface="Arial" panose="020B0604020202020204" pitchFamily="34" charset="0"/>
                        </a:rPr>
                        <a:t>$0-$4,999 (Not considered high-risk sensitive)</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tcPr>
                </a:tc>
                <a:tc>
                  <a:txBody>
                    <a:bodyPr/>
                    <a:lstStyle/>
                    <a:p>
                      <a:pPr algn="l" fontAlgn="base"/>
                      <a:r>
                        <a:rPr lang="en-US" sz="1800" b="0" i="0" u="none" strike="noStrike" dirty="0">
                          <a:solidFill>
                            <a:srgbClr val="000000"/>
                          </a:solidFill>
                          <a:effectLst/>
                          <a:latin typeface="Arial" panose="020B0604020202020204" pitchFamily="34" charset="0"/>
                        </a:rPr>
                        <a:t>3144</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tcPr>
                </a:tc>
                <a:tc>
                  <a:txBody>
                    <a:bodyPr/>
                    <a:lstStyle/>
                    <a:p>
                      <a:pPr algn="l" fontAlgn="base"/>
                      <a:r>
                        <a:rPr lang="en-US" sz="1800" b="0" i="0" u="none" strike="noStrike" dirty="0">
                          <a:solidFill>
                            <a:srgbClr val="000000"/>
                          </a:solidFill>
                          <a:effectLst/>
                          <a:latin typeface="Arial" panose="020B0604020202020204" pitchFamily="34" charset="0"/>
                        </a:rPr>
                        <a:t>IT Telecommunications</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78689099"/>
                  </a:ext>
                </a:extLst>
              </a:tr>
              <a:tr h="870268">
                <a:tc>
                  <a:txBody>
                    <a:bodyPr/>
                    <a:lstStyle/>
                    <a:p>
                      <a:pPr algn="l" fontAlgn="base"/>
                      <a:r>
                        <a:rPr lang="en-US" sz="1800" b="0" i="0" u="none" strike="noStrike" dirty="0">
                          <a:solidFill>
                            <a:srgbClr val="000000"/>
                          </a:solidFill>
                          <a:effectLst/>
                          <a:latin typeface="Arial" panose="020B0604020202020204" pitchFamily="34" charset="0"/>
                        </a:rPr>
                        <a:t>$0-$4,999 (Not considered high-risk sensitive)</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tcPr>
                </a:tc>
                <a:tc>
                  <a:txBody>
                    <a:bodyPr/>
                    <a:lstStyle/>
                    <a:p>
                      <a:pPr algn="l" fontAlgn="base"/>
                      <a:r>
                        <a:rPr lang="en-US" sz="1800" b="0" i="0" u="none" strike="noStrike" dirty="0">
                          <a:solidFill>
                            <a:srgbClr val="000000"/>
                          </a:solidFill>
                          <a:effectLst/>
                          <a:latin typeface="Arial" panose="020B0604020202020204" pitchFamily="34" charset="0"/>
                        </a:rPr>
                        <a:t>3145</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tcPr>
                </a:tc>
                <a:tc>
                  <a:txBody>
                    <a:bodyPr/>
                    <a:lstStyle/>
                    <a:p>
                      <a:pPr algn="l" fontAlgn="base"/>
                      <a:r>
                        <a:rPr lang="en-US" sz="1800" b="0" i="0" u="none" strike="noStrike" dirty="0">
                          <a:solidFill>
                            <a:srgbClr val="000000"/>
                          </a:solidFill>
                          <a:effectLst/>
                          <a:latin typeface="Arial" panose="020B0604020202020204" pitchFamily="34" charset="0"/>
                        </a:rPr>
                        <a:t>Non-Capitalized/Non-IT</a:t>
                      </a:r>
                      <a:r>
                        <a:rPr lang="en-US" sz="1800" b="0" i="0" dirty="0">
                          <a:solidFill>
                            <a:srgbClr val="000000"/>
                          </a:solidFill>
                          <a:effectLst/>
                          <a:latin typeface="Arial" panose="020B0604020202020204" pitchFamily="34" charset="0"/>
                        </a:rPr>
                        <a:t>​</a:t>
                      </a:r>
                      <a:endParaRPr lang="en-US" sz="1300" b="0" i="0" dirty="0">
                        <a:solidFill>
                          <a:srgbClr val="000000"/>
                        </a:solidFill>
                        <a:effectLst/>
                      </a:endParaRPr>
                    </a:p>
                  </a:txBody>
                  <a:tcPr marL="66944" marR="66944" marT="33472" marB="33472"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4432935"/>
                  </a:ext>
                </a:extLst>
              </a:tr>
            </a:tbl>
          </a:graphicData>
        </a:graphic>
      </p:graphicFrame>
      <p:sp>
        <p:nvSpPr>
          <p:cNvPr id="4" name="Slide Number Placeholder 3">
            <a:extLst>
              <a:ext uri="{FF2B5EF4-FFF2-40B4-BE49-F238E27FC236}">
                <a16:creationId xmlns:a16="http://schemas.microsoft.com/office/drawing/2014/main" id="{75F2FC24-0B29-8CC3-05DE-A34FF410DE4F}"/>
              </a:ext>
            </a:extLst>
          </p:cNvPr>
          <p:cNvSpPr>
            <a:spLocks noGrp="1"/>
          </p:cNvSpPr>
          <p:nvPr>
            <p:ph type="sldNum" sz="quarter" idx="7"/>
          </p:nvPr>
        </p:nvSpPr>
        <p:spPr/>
        <p:txBody>
          <a:bodyPr/>
          <a:lstStyle/>
          <a:p>
            <a:fld id="{B6F15528-21DE-4FAA-801E-634DDDAF4B2B}" type="slidenum">
              <a:rPr lang="en-US" smtClean="0"/>
              <a:t>10</a:t>
            </a:fld>
            <a:endParaRPr lang="en-US" dirty="0"/>
          </a:p>
        </p:txBody>
      </p:sp>
    </p:spTree>
    <p:extLst>
      <p:ext uri="{BB962C8B-B14F-4D97-AF65-F5344CB8AC3E}">
        <p14:creationId xmlns:p14="http://schemas.microsoft.com/office/powerpoint/2010/main" val="2238348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B297-A63F-B060-FDDE-B38C9AB27F89}"/>
              </a:ext>
            </a:extLst>
          </p:cNvPr>
          <p:cNvSpPr>
            <a:spLocks noGrp="1"/>
          </p:cNvSpPr>
          <p:nvPr>
            <p:ph type="title"/>
          </p:nvPr>
        </p:nvSpPr>
        <p:spPr/>
        <p:txBody>
          <a:bodyPr/>
          <a:lstStyle/>
          <a:p>
            <a:r>
              <a:rPr kumimoji="0" lang="en-US"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Real Property BOC’s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E7723E16-EE12-2ECA-98F2-A34235241EA8}"/>
              </a:ext>
            </a:extLst>
          </p:cNvPr>
          <p:cNvSpPr>
            <a:spLocks noGrp="1"/>
          </p:cNvSpPr>
          <p:nvPr>
            <p:ph type="body" idx="1"/>
          </p:nvPr>
        </p:nvSpPr>
        <p:spPr/>
        <p:txBody>
          <a:bodyPr/>
          <a:lstStyle/>
          <a:p>
            <a:pPr algn="ctr"/>
            <a:r>
              <a:rPr lang="en-US" sz="2400" b="1" i="0" u="none" strike="noStrike" dirty="0">
                <a:solidFill>
                  <a:srgbClr val="000000"/>
                </a:solidFill>
                <a:effectLst/>
              </a:rPr>
              <a:t>Guidelines for Using BOC’s in 3200, Lands and Structures</a:t>
            </a:r>
          </a:p>
          <a:p>
            <a:endParaRPr lang="en-US" dirty="0"/>
          </a:p>
        </p:txBody>
      </p:sp>
      <p:graphicFrame>
        <p:nvGraphicFramePr>
          <p:cNvPr id="6" name="Table 5" descr="This table displays which BOC's to use for lands and structures based on propety value.">
            <a:extLst>
              <a:ext uri="{FF2B5EF4-FFF2-40B4-BE49-F238E27FC236}">
                <a16:creationId xmlns:a16="http://schemas.microsoft.com/office/drawing/2014/main" id="{334F4E33-4F7A-025A-5050-53FDD88EE1F9}"/>
              </a:ext>
            </a:extLst>
          </p:cNvPr>
          <p:cNvGraphicFramePr>
            <a:graphicFrameLocks noGrp="1"/>
          </p:cNvGraphicFramePr>
          <p:nvPr>
            <p:extLst>
              <p:ext uri="{D42A27DB-BD31-4B8C-83A1-F6EECF244321}">
                <p14:modId xmlns:p14="http://schemas.microsoft.com/office/powerpoint/2010/main" val="3817991573"/>
              </p:ext>
            </p:extLst>
          </p:nvPr>
        </p:nvGraphicFramePr>
        <p:xfrm>
          <a:off x="1295399" y="2189844"/>
          <a:ext cx="9601200" cy="1785949"/>
        </p:xfrm>
        <a:graphic>
          <a:graphicData uri="http://schemas.openxmlformats.org/drawingml/2006/table">
            <a:tbl>
              <a:tblPr firstRow="1"/>
              <a:tblGrid>
                <a:gridCol w="4953000">
                  <a:extLst>
                    <a:ext uri="{9D8B030D-6E8A-4147-A177-3AD203B41FA5}">
                      <a16:colId xmlns:a16="http://schemas.microsoft.com/office/drawing/2014/main" val="747558429"/>
                    </a:ext>
                  </a:extLst>
                </a:gridCol>
                <a:gridCol w="4648200">
                  <a:extLst>
                    <a:ext uri="{9D8B030D-6E8A-4147-A177-3AD203B41FA5}">
                      <a16:colId xmlns:a16="http://schemas.microsoft.com/office/drawing/2014/main" val="3327804520"/>
                    </a:ext>
                  </a:extLst>
                </a:gridCol>
              </a:tblGrid>
              <a:tr h="505789">
                <a:tc>
                  <a:txBody>
                    <a:bodyPr/>
                    <a:lstStyle/>
                    <a:p>
                      <a:pPr algn="l" fontAlgn="base"/>
                      <a:r>
                        <a:rPr lang="en-US" sz="2400" b="1" i="0" u="none" strike="noStrike" dirty="0">
                          <a:solidFill>
                            <a:srgbClr val="FFFFFF"/>
                          </a:solidFill>
                          <a:effectLst/>
                          <a:latin typeface="Arial" panose="020B0604020202020204" pitchFamily="34" charset="0"/>
                        </a:rPr>
                        <a:t>If the property has a value of...</a:t>
                      </a:r>
                      <a:r>
                        <a:rPr lang="en-US" sz="24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7620" cap="flat" cmpd="sng" algn="ctr">
                      <a:solidFill>
                        <a:srgbClr val="A1A1A1"/>
                      </a:solidFill>
                      <a:prstDash val="solid"/>
                      <a:round/>
                      <a:headEnd type="none" w="med" len="med"/>
                      <a:tailEnd type="none" w="med" len="med"/>
                    </a:lnL>
                    <a:lnR w="7620" cap="flat" cmpd="sng" algn="ctr">
                      <a:solidFill>
                        <a:srgbClr val="A1A1A1"/>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tc>
                  <a:txBody>
                    <a:bodyPr/>
                    <a:lstStyle/>
                    <a:p>
                      <a:pPr algn="l" fontAlgn="base"/>
                      <a:r>
                        <a:rPr lang="en-US" sz="2400" b="1" i="0" u="none" strike="noStrike" dirty="0">
                          <a:solidFill>
                            <a:srgbClr val="FFFFFF"/>
                          </a:solidFill>
                          <a:effectLst/>
                          <a:latin typeface="Arial" panose="020B0604020202020204" pitchFamily="34" charset="0"/>
                        </a:rPr>
                        <a:t>Use budget object class(es):</a:t>
                      </a:r>
                      <a:r>
                        <a:rPr lang="en-US" sz="2400" b="0" i="0" dirty="0">
                          <a:solidFill>
                            <a:srgbClr val="FFFFFF"/>
                          </a:solidFill>
                          <a:effectLst/>
                          <a:latin typeface="Arial" panose="020B0604020202020204" pitchFamily="34" charset="0"/>
                        </a:rPr>
                        <a:t>​</a:t>
                      </a:r>
                      <a:endParaRPr lang="en-US" b="0" i="0" dirty="0">
                        <a:solidFill>
                          <a:srgbClr val="000000"/>
                        </a:solidFill>
                        <a:effectLst/>
                      </a:endParaRPr>
                    </a:p>
                  </a:txBody>
                  <a:tcPr anchor="ctr">
                    <a:lnL w="7620" cap="flat" cmpd="sng" algn="ctr">
                      <a:solidFill>
                        <a:srgbClr val="A1A1A1"/>
                      </a:solidFill>
                      <a:prstDash val="solid"/>
                      <a:round/>
                      <a:headEnd type="none" w="med" len="med"/>
                      <a:tailEnd type="none" w="med" len="med"/>
                    </a:lnL>
                    <a:lnR w="7620" cap="flat" cmpd="sng" algn="ctr">
                      <a:solidFill>
                        <a:srgbClr val="A1A1A1"/>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extLst>
                  <a:ext uri="{0D108BD9-81ED-4DB2-BD59-A6C34878D82A}">
                    <a16:rowId xmlns:a16="http://schemas.microsoft.com/office/drawing/2014/main" val="982907428"/>
                  </a:ext>
                </a:extLst>
              </a:tr>
              <a:tr h="434340">
                <a:tc>
                  <a:txBody>
                    <a:bodyPr/>
                    <a:lstStyle/>
                    <a:p>
                      <a:pPr algn="l" fontAlgn="base"/>
                      <a:r>
                        <a:rPr lang="en-US" sz="2400" b="0" i="0" u="none" strike="noStrike" dirty="0">
                          <a:solidFill>
                            <a:srgbClr val="000000"/>
                          </a:solidFill>
                          <a:effectLst/>
                          <a:latin typeface="Arial" panose="020B0604020202020204" pitchFamily="34" charset="0"/>
                        </a:rPr>
                        <a:t>Less than $25,000</a:t>
                      </a:r>
                      <a:r>
                        <a:rPr lang="en-US" sz="24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r>
                        <a:rPr lang="en-US" sz="2400" b="0" i="0" u="none" strike="noStrike" dirty="0">
                          <a:solidFill>
                            <a:srgbClr val="000000"/>
                          </a:solidFill>
                          <a:effectLst/>
                          <a:latin typeface="Arial" panose="020B0604020202020204" pitchFamily="34" charset="0"/>
                        </a:rPr>
                        <a:t>3290</a:t>
                      </a:r>
                      <a:r>
                        <a:rPr lang="en-US" sz="24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513883942"/>
                  </a:ext>
                </a:extLst>
              </a:tr>
              <a:tr h="365760">
                <a:tc>
                  <a:txBody>
                    <a:bodyPr/>
                    <a:lstStyle/>
                    <a:p>
                      <a:pPr algn="l" fontAlgn="base"/>
                      <a:r>
                        <a:rPr lang="en-US" sz="2400" b="0" i="0" u="none" strike="noStrike" dirty="0">
                          <a:solidFill>
                            <a:srgbClr val="000000"/>
                          </a:solidFill>
                          <a:effectLst/>
                          <a:latin typeface="Arial" panose="020B0604020202020204" pitchFamily="34" charset="0"/>
                        </a:rPr>
                        <a:t>$25,000 or more</a:t>
                      </a:r>
                      <a:r>
                        <a:rPr lang="en-US" sz="24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2400" b="0" i="0" u="none" strike="noStrike" dirty="0">
                          <a:solidFill>
                            <a:srgbClr val="000000"/>
                          </a:solidFill>
                          <a:effectLst/>
                          <a:latin typeface="Arial" panose="020B0604020202020204" pitchFamily="34" charset="0"/>
                        </a:rPr>
                        <a:t>3210, 3211, 3220, 3221, 3222, 3230, 3240, 3250, 3260</a:t>
                      </a:r>
                      <a:r>
                        <a:rPr lang="en-US" sz="24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4088266"/>
                  </a:ext>
                </a:extLst>
              </a:tr>
            </a:tbl>
          </a:graphicData>
        </a:graphic>
      </p:graphicFrame>
      <p:sp>
        <p:nvSpPr>
          <p:cNvPr id="4" name="Slide Number Placeholder 3">
            <a:extLst>
              <a:ext uri="{FF2B5EF4-FFF2-40B4-BE49-F238E27FC236}">
                <a16:creationId xmlns:a16="http://schemas.microsoft.com/office/drawing/2014/main" id="{75F2FC24-0B29-8CC3-05DE-A34FF410DE4F}"/>
              </a:ext>
            </a:extLst>
          </p:cNvPr>
          <p:cNvSpPr>
            <a:spLocks noGrp="1"/>
          </p:cNvSpPr>
          <p:nvPr>
            <p:ph type="sldNum" sz="quarter" idx="7"/>
          </p:nvPr>
        </p:nvSpPr>
        <p:spPr/>
        <p:txBody>
          <a:bodyPr/>
          <a:lstStyle/>
          <a:p>
            <a:fld id="{B6F15528-21DE-4FAA-801E-634DDDAF4B2B}" type="slidenum">
              <a:rPr lang="en-US" smtClean="0"/>
              <a:t>11</a:t>
            </a:fld>
            <a:endParaRPr lang="en-US" dirty="0"/>
          </a:p>
        </p:txBody>
      </p:sp>
    </p:spTree>
    <p:extLst>
      <p:ext uri="{BB962C8B-B14F-4D97-AF65-F5344CB8AC3E}">
        <p14:creationId xmlns:p14="http://schemas.microsoft.com/office/powerpoint/2010/main" val="425335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319E-4ACB-3149-5C2D-F3113D50C718}"/>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Improvements to Structures </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F57B0DFA-D1B0-13C5-8FC5-66EC0484C72E}"/>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OMB A-11, Classification 32.0 - </a:t>
            </a:r>
            <a:r>
              <a:rPr kumimoji="0" lang="en-US" sz="2800" b="1" i="0" u="none" strike="noStrike" kern="1200" cap="none" spc="0" normalizeH="0" baseline="0" noProof="0" dirty="0">
                <a:ln>
                  <a:noFill/>
                </a:ln>
                <a:solidFill>
                  <a:srgbClr val="000000"/>
                </a:solidFill>
                <a:effectLst/>
                <a:uLnTx/>
                <a:uFillTx/>
                <a:ea typeface="+mn-ea"/>
                <a:cs typeface="Arial" panose="020B0604020202020204" pitchFamily="34" charset="0"/>
              </a:rPr>
              <a:t>Alterations, </a:t>
            </a:r>
            <a:r>
              <a:rPr kumimoji="0" lang="en-US" sz="2800" b="1" i="0" u="none" strike="noStrike" kern="1200" cap="none" spc="0" normalizeH="0" baseline="0" noProof="0" dirty="0">
                <a:ln>
                  <a:noFill/>
                </a:ln>
                <a:effectLst/>
                <a:uLnTx/>
                <a:uFillTx/>
                <a:ea typeface="+mn-ea"/>
                <a:cs typeface="Arial" panose="020B0604020202020204" pitchFamily="34" charset="0"/>
              </a:rPr>
              <a:t>m</a:t>
            </a:r>
            <a:r>
              <a:rPr kumimoji="0" lang="en-US" sz="2800" b="1" i="0" u="none" strike="noStrike" kern="1200" cap="none" spc="0" normalizeH="0" baseline="0" noProof="0" dirty="0">
                <a:ln>
                  <a:noFill/>
                </a:ln>
                <a:solidFill>
                  <a:srgbClr val="000000"/>
                </a:solidFill>
                <a:effectLst/>
                <a:uLnTx/>
                <a:uFillTx/>
                <a:ea typeface="+mn-ea"/>
                <a:cs typeface="Arial" panose="020B0604020202020204" pitchFamily="34" charset="0"/>
              </a:rPr>
              <a:t>odifications, or improvements to facilities and land should be used for:</a:t>
            </a:r>
          </a:p>
          <a:p>
            <a:pPr marL="457200" marR="0" lvl="2"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Land and interest in lands, including easements and rights of way.</a:t>
            </a:r>
          </a:p>
          <a:p>
            <a:pPr marL="457200" marR="0" lvl="2"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Buildings and other structures, including principal payments under lease-purchase contracts for construction of buildings.</a:t>
            </a:r>
          </a:p>
          <a:p>
            <a:pPr marL="457200" marR="0" lvl="2"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Nonstructural improvements of land, such as landscaping, fences, sewers, wells, and reservoirs.  </a:t>
            </a:r>
            <a:endParaRPr lang="en-US" dirty="0"/>
          </a:p>
        </p:txBody>
      </p:sp>
      <p:sp>
        <p:nvSpPr>
          <p:cNvPr id="4" name="Slide Number Placeholder 3">
            <a:extLst>
              <a:ext uri="{FF2B5EF4-FFF2-40B4-BE49-F238E27FC236}">
                <a16:creationId xmlns:a16="http://schemas.microsoft.com/office/drawing/2014/main" id="{BA57B172-2097-A85B-4158-F911AA0056A8}"/>
              </a:ext>
            </a:extLst>
          </p:cNvPr>
          <p:cNvSpPr>
            <a:spLocks noGrp="1"/>
          </p:cNvSpPr>
          <p:nvPr>
            <p:ph type="sldNum" sz="quarter" idx="7"/>
          </p:nvPr>
        </p:nvSpPr>
        <p:spPr/>
        <p:txBody>
          <a:bodyPr/>
          <a:lstStyle/>
          <a:p>
            <a:fld id="{B6F15528-21DE-4FAA-801E-634DDDAF4B2B}" type="slidenum">
              <a:rPr lang="en-US" smtClean="0"/>
              <a:t>12</a:t>
            </a:fld>
            <a:endParaRPr lang="en-US" dirty="0"/>
          </a:p>
        </p:txBody>
      </p:sp>
    </p:spTree>
    <p:extLst>
      <p:ext uri="{BB962C8B-B14F-4D97-AF65-F5344CB8AC3E}">
        <p14:creationId xmlns:p14="http://schemas.microsoft.com/office/powerpoint/2010/main" val="106689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42D3-F66B-21D1-B73F-8C96438EE696}"/>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Improvements to Structures (cont’d)</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2BF68A8C-18D4-085D-9C38-173045048A4E}"/>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200" b="1" i="1" dirty="0"/>
              <a:t>In addition –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OMB A-11, Classification 32.0 -  </a:t>
            </a:r>
            <a:r>
              <a:rPr kumimoji="0" lang="en-US" sz="2600" b="1" i="0" u="none" strike="noStrike" kern="1200" cap="none" spc="0" normalizeH="0" baseline="0" noProof="0" dirty="0">
                <a:ln>
                  <a:noFill/>
                </a:ln>
                <a:solidFill>
                  <a:srgbClr val="000000"/>
                </a:solidFill>
                <a:effectLst/>
                <a:uLnTx/>
                <a:uFillTx/>
                <a:ea typeface="+mn-ea"/>
                <a:cs typeface="Arial" panose="020B0604020202020204" pitchFamily="34" charset="0"/>
              </a:rPr>
              <a:t>Alterations, modifications, or improvements to facilities and land should be used for:</a:t>
            </a:r>
          </a:p>
          <a:p>
            <a:pPr marL="457200" marR="0" lvl="2"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Reporting fixed equipment and fixtures when acquired under contract (whether an addition or a replacement) that become permanently attached to and are a part of the building or structure, e.g., elevators, plumbing, powerplant boilers, fire alarm systems, lighting or heating systems, and air conditioning or refrigerating systems </a:t>
            </a:r>
          </a:p>
          <a:p>
            <a:pPr marL="457200" marR="0" lvl="2" indent="-45720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Recording the cost of the initial installation when performed under contract.</a:t>
            </a:r>
          </a:p>
          <a:p>
            <a:pPr marL="457200" marR="0" lvl="2" indent="-45720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1" indent="0" algn="l" defTabSz="914400" rtl="0" eaLnBrk="1" fontAlgn="base" latinLnBrk="0" hangingPunct="1">
              <a:lnSpc>
                <a:spcPct val="100000"/>
              </a:lnSpc>
              <a:spcBef>
                <a:spcPts val="5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000000"/>
                </a:solidFill>
                <a:effectLst/>
                <a:uLnTx/>
                <a:uFillTx/>
                <a:ea typeface="+mn-ea"/>
                <a:cs typeface="Arial" panose="020B0604020202020204" pitchFamily="34" charset="0"/>
              </a:rPr>
              <a:t>NOTE: </a:t>
            </a:r>
            <a:r>
              <a:rPr kumimoji="0" lang="en-US" b="0" i="0" u="none" strike="noStrike" kern="1200" cap="none" spc="0" normalizeH="0" baseline="0" noProof="0" dirty="0">
                <a:ln>
                  <a:noFill/>
                </a:ln>
                <a:solidFill>
                  <a:srgbClr val="000000"/>
                </a:solidFill>
                <a:effectLst/>
                <a:uLnTx/>
                <a:uFillTx/>
                <a:ea typeface="+mn-ea"/>
                <a:cs typeface="Arial" panose="020B0604020202020204" pitchFamily="34" charset="0"/>
              </a:rPr>
              <a:t>This </a:t>
            </a:r>
            <a:r>
              <a:rPr lang="en-US" kern="1200" dirty="0">
                <a:solidFill>
                  <a:srgbClr val="000000"/>
                </a:solidFill>
                <a:cs typeface="Arial" panose="020B0604020202020204" pitchFamily="34" charset="0"/>
              </a:rPr>
              <a:t>work is </a:t>
            </a:r>
            <a:r>
              <a:rPr kumimoji="0" lang="en-US" b="0" i="0" u="none" strike="noStrike" kern="1200" cap="none" spc="0" normalizeH="0" baseline="0" noProof="0" dirty="0">
                <a:ln>
                  <a:noFill/>
                </a:ln>
                <a:solidFill>
                  <a:srgbClr val="000000"/>
                </a:solidFill>
                <a:effectLst/>
                <a:uLnTx/>
                <a:uFillTx/>
                <a:ea typeface="+mn-ea"/>
                <a:cs typeface="Arial" panose="020B0604020202020204" pitchFamily="34" charset="0"/>
              </a:rPr>
              <a:t>not considered routine operations and maintenance, nor is it repair and maintenance.  It is something that substantially increases the value or the life of the asset</a:t>
            </a:r>
            <a:r>
              <a:rPr kumimoji="0" lang="en-US"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lang="en-US" dirty="0"/>
          </a:p>
        </p:txBody>
      </p:sp>
      <p:sp>
        <p:nvSpPr>
          <p:cNvPr id="4" name="Slide Number Placeholder 3">
            <a:extLst>
              <a:ext uri="{FF2B5EF4-FFF2-40B4-BE49-F238E27FC236}">
                <a16:creationId xmlns:a16="http://schemas.microsoft.com/office/drawing/2014/main" id="{589FD54C-1C2B-DAEB-B6FF-C9B5FFBC3DEE}"/>
              </a:ext>
            </a:extLst>
          </p:cNvPr>
          <p:cNvSpPr>
            <a:spLocks noGrp="1"/>
          </p:cNvSpPr>
          <p:nvPr>
            <p:ph type="sldNum" sz="quarter" idx="7"/>
          </p:nvPr>
        </p:nvSpPr>
        <p:spPr/>
        <p:txBody>
          <a:bodyPr/>
          <a:lstStyle/>
          <a:p>
            <a:fld id="{B6F15528-21DE-4FAA-801E-634DDDAF4B2B}" type="slidenum">
              <a:rPr lang="en-US" smtClean="0"/>
              <a:t>13</a:t>
            </a:fld>
            <a:endParaRPr lang="en-US" dirty="0"/>
          </a:p>
        </p:txBody>
      </p:sp>
    </p:spTree>
    <p:extLst>
      <p:ext uri="{BB962C8B-B14F-4D97-AF65-F5344CB8AC3E}">
        <p14:creationId xmlns:p14="http://schemas.microsoft.com/office/powerpoint/2010/main" val="210451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319E-4ACB-3149-5C2D-F3113D50C718}"/>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USDA Real Property Policy</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F57B0DFA-D1B0-13C5-8FC5-66EC0484C72E}"/>
              </a:ext>
            </a:extLst>
          </p:cNvPr>
          <p:cNvSpPr>
            <a:spLocks noGrp="1"/>
          </p:cNvSpPr>
          <p:nvPr>
            <p:ph type="body" idx="1"/>
          </p:nvPr>
        </p:nvSpPr>
        <p:spPr/>
        <p:txBody>
          <a:bodyPr/>
          <a:lstStyle/>
          <a:p>
            <a:pPr>
              <a:lnSpc>
                <a:spcPct val="107000"/>
              </a:lnSpc>
              <a:spcAft>
                <a:spcPts val="800"/>
              </a:spcAft>
            </a:pPr>
            <a:r>
              <a:rPr lang="en-US" b="1" kern="100" dirty="0">
                <a:effectLst/>
                <a:ea typeface="Calibri" panose="020F0502020204030204" pitchFamily="34" charset="0"/>
                <a:cs typeface="Times New Roman" panose="02020603050405020304" pitchFamily="18" charset="0"/>
              </a:rPr>
              <a:t>According</a:t>
            </a:r>
            <a:r>
              <a:rPr lang="en-US" kern="100" dirty="0">
                <a:effectLst/>
                <a:ea typeface="Calibri" panose="020F0502020204030204" pitchFamily="34" charset="0"/>
                <a:cs typeface="Times New Roman" panose="02020603050405020304" pitchFamily="18" charset="0"/>
              </a:rPr>
              <a:t> </a:t>
            </a:r>
            <a:r>
              <a:rPr lang="en-US" b="1" kern="100" dirty="0">
                <a:effectLst/>
                <a:ea typeface="Calibri" panose="020F0502020204030204" pitchFamily="34" charset="0"/>
                <a:cs typeface="Times New Roman" panose="02020603050405020304" pitchFamily="18" charset="0"/>
              </a:rPr>
              <a:t>to </a:t>
            </a:r>
            <a:r>
              <a:rPr lang="en-US" b="1" dirty="0">
                <a:effectLst/>
                <a:hlinkClick r:id="rId3" tooltip="https://www.usda.gov/directives/dr-2200-002"/>
              </a:rPr>
              <a:t>Departmental Regulation Number 2200-002</a:t>
            </a:r>
            <a:r>
              <a:rPr lang="en-US" b="1" dirty="0">
                <a:effectLst/>
              </a:rPr>
              <a:t>, </a:t>
            </a:r>
            <a:r>
              <a:rPr lang="en-US" b="1" dirty="0"/>
              <a:t>Property Plant and Equipment,</a:t>
            </a:r>
            <a:r>
              <a:rPr lang="en-US" b="1" dirty="0">
                <a:effectLst/>
              </a:rPr>
              <a:t> dated July 29, 2022, Section 4. POLICY</a:t>
            </a:r>
          </a:p>
          <a:p>
            <a:pPr>
              <a:lnSpc>
                <a:spcPct val="107000"/>
              </a:lnSpc>
              <a:spcAft>
                <a:spcPts val="800"/>
              </a:spcAft>
            </a:pPr>
            <a:r>
              <a:rPr lang="en-US" kern="100" dirty="0">
                <a:ea typeface="Calibri" panose="020F0502020204030204" pitchFamily="34" charset="0"/>
                <a:cs typeface="Times New Roman" panose="02020603050405020304" pitchFamily="18" charset="0"/>
              </a:rPr>
              <a:t>Real Property includes: land and interest in land; buildings; other structures; additions to buildings; non-structural improvements; and fixed equipment. </a:t>
            </a:r>
          </a:p>
          <a:p>
            <a:pPr marL="457200" indent="-457200">
              <a:lnSpc>
                <a:spcPct val="107000"/>
              </a:lnSpc>
              <a:spcAft>
                <a:spcPts val="800"/>
              </a:spcAft>
              <a:buFont typeface="+mj-lt"/>
              <a:buAutoNum type="arabicParenR"/>
            </a:pPr>
            <a:r>
              <a:rPr lang="en-US" kern="100" dirty="0">
                <a:ea typeface="Calibri" panose="020F0502020204030204" pitchFamily="34" charset="0"/>
                <a:cs typeface="Times New Roman" panose="02020603050405020304" pitchFamily="18" charset="0"/>
              </a:rPr>
              <a:t>The agency or staff office Head will establish criteria for the control, security, valuation, supporting documentation, and tracking of real property, in accordance with the </a:t>
            </a:r>
            <a:r>
              <a:rPr lang="en-US" kern="100" dirty="0">
                <a:ea typeface="Calibri" panose="020F0502020204030204" pitchFamily="34" charset="0"/>
                <a:cs typeface="Times New Roman" panose="02020603050405020304" pitchFamily="18" charset="0"/>
                <a:hlinkClick r:id="rId4"/>
              </a:rPr>
              <a:t>Agriculture Property Management Regulations (AgPMR)</a:t>
            </a:r>
            <a:r>
              <a:rPr lang="en-US" kern="100" dirty="0">
                <a:ea typeface="Calibri" panose="020F0502020204030204" pitchFamily="34"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BA57B172-2097-A85B-4158-F911AA0056A8}"/>
              </a:ext>
            </a:extLst>
          </p:cNvPr>
          <p:cNvSpPr>
            <a:spLocks noGrp="1"/>
          </p:cNvSpPr>
          <p:nvPr>
            <p:ph type="sldNum" sz="quarter" idx="7"/>
          </p:nvPr>
        </p:nvSpPr>
        <p:spPr/>
        <p:txBody>
          <a:bodyPr/>
          <a:lstStyle/>
          <a:p>
            <a:fld id="{B6F15528-21DE-4FAA-801E-634DDDAF4B2B}" type="slidenum">
              <a:rPr lang="en-US" smtClean="0"/>
              <a:t>14</a:t>
            </a:fld>
            <a:endParaRPr lang="en-US" dirty="0"/>
          </a:p>
        </p:txBody>
      </p:sp>
    </p:spTree>
    <p:extLst>
      <p:ext uri="{BB962C8B-B14F-4D97-AF65-F5344CB8AC3E}">
        <p14:creationId xmlns:p14="http://schemas.microsoft.com/office/powerpoint/2010/main" val="1543039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319E-4ACB-3149-5C2D-F3113D50C718}"/>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USDA Real Property Policy (cont’d)</a:t>
            </a:r>
            <a:endParaRPr lang="en-US" dirty="0"/>
          </a:p>
        </p:txBody>
      </p:sp>
      <p:sp>
        <p:nvSpPr>
          <p:cNvPr id="3" name="Text Placeholder 2">
            <a:extLst>
              <a:ext uri="{FF2B5EF4-FFF2-40B4-BE49-F238E27FC236}">
                <a16:creationId xmlns:a16="http://schemas.microsoft.com/office/drawing/2014/main" id="{F57B0DFA-D1B0-13C5-8FC5-66EC0484C72E}"/>
              </a:ext>
            </a:extLst>
          </p:cNvPr>
          <p:cNvSpPr>
            <a:spLocks noGrp="1"/>
          </p:cNvSpPr>
          <p:nvPr>
            <p:ph type="body" idx="1"/>
          </p:nvPr>
        </p:nvSpPr>
        <p:spPr>
          <a:xfrm>
            <a:off x="914934" y="1352874"/>
            <a:ext cx="10762825" cy="5302065"/>
          </a:xfrm>
        </p:spPr>
        <p:txBody>
          <a:bodyPr/>
          <a:lstStyle/>
          <a:p>
            <a:pPr>
              <a:lnSpc>
                <a:spcPct val="107000"/>
              </a:lnSpc>
              <a:spcAft>
                <a:spcPts val="800"/>
              </a:spcAft>
            </a:pPr>
            <a:r>
              <a:rPr lang="en-US" b="1" dirty="0"/>
              <a:t>Section 4, POLICY, of Departmental Regulation Number 2200-002 further states:</a:t>
            </a:r>
            <a:endParaRPr lang="en-US" b="1" dirty="0">
              <a:effectLst/>
            </a:endParaRPr>
          </a:p>
          <a:p>
            <a:pPr>
              <a:lnSpc>
                <a:spcPct val="107000"/>
              </a:lnSpc>
              <a:spcAft>
                <a:spcPts val="800"/>
              </a:spcAft>
            </a:pPr>
            <a:r>
              <a:rPr lang="en-US" kern="100" dirty="0">
                <a:ea typeface="Calibri" panose="020F0502020204030204" pitchFamily="34" charset="0"/>
                <a:cs typeface="Times New Roman" panose="02020603050405020304" pitchFamily="18" charset="0"/>
              </a:rPr>
              <a:t>2) The agency or staff office Head will capitalize, in its accounting records, a tangible real property asset as follows:   </a:t>
            </a:r>
          </a:p>
          <a:p>
            <a:pPr marL="914400" lvl="1" indent="-457200">
              <a:lnSpc>
                <a:spcPct val="107000"/>
              </a:lnSpc>
              <a:spcAft>
                <a:spcPts val="800"/>
              </a:spcAft>
              <a:buFont typeface="+mj-lt"/>
              <a:buAutoNum type="alphaLcParenR"/>
            </a:pPr>
            <a:r>
              <a:rPr lang="en-US" kern="100" dirty="0">
                <a:ea typeface="Calibri" panose="020F0502020204030204" pitchFamily="34" charset="0"/>
                <a:cs typeface="Times New Roman" panose="02020603050405020304" pitchFamily="18" charset="0"/>
              </a:rPr>
              <a:t>All land and interest in land, regardless of value, cost, or purchase price;   </a:t>
            </a:r>
          </a:p>
          <a:p>
            <a:pPr marL="914400" lvl="1" indent="-457200">
              <a:lnSpc>
                <a:spcPct val="107000"/>
              </a:lnSpc>
              <a:spcAft>
                <a:spcPts val="800"/>
              </a:spcAft>
              <a:buFont typeface="+mj-lt"/>
              <a:buAutoNum type="alphaLcParenR"/>
            </a:pPr>
            <a:r>
              <a:rPr lang="en-US" kern="100" dirty="0">
                <a:ea typeface="Calibri" panose="020F0502020204030204" pitchFamily="34" charset="0"/>
                <a:cs typeface="Times New Roman" panose="02020603050405020304" pitchFamily="18" charset="0"/>
              </a:rPr>
              <a:t>All other real property assets when their useful life is:  </a:t>
            </a:r>
          </a:p>
          <a:p>
            <a:pPr marL="1371600" lvl="2" indent="-457200">
              <a:lnSpc>
                <a:spcPct val="107000"/>
              </a:lnSpc>
              <a:spcAft>
                <a:spcPts val="800"/>
              </a:spcAft>
              <a:buFont typeface="+mj-lt"/>
              <a:buAutoNum type="arabicPeriod"/>
            </a:pPr>
            <a:r>
              <a:rPr lang="en-US" kern="100" dirty="0">
                <a:ea typeface="Calibri" panose="020F0502020204030204" pitchFamily="34" charset="0"/>
                <a:cs typeface="Times New Roman" panose="02020603050405020304" pitchFamily="18" charset="0"/>
              </a:rPr>
              <a:t>2 or more years; and  </a:t>
            </a:r>
          </a:p>
          <a:p>
            <a:pPr marL="1371600" lvl="2" indent="-457200">
              <a:lnSpc>
                <a:spcPct val="107000"/>
              </a:lnSpc>
              <a:spcAft>
                <a:spcPts val="800"/>
              </a:spcAft>
              <a:buFont typeface="+mj-lt"/>
              <a:buAutoNum type="arabicPeriod"/>
            </a:pPr>
            <a:r>
              <a:rPr lang="en-US" kern="100" dirty="0">
                <a:ea typeface="Calibri" panose="020F0502020204030204" pitchFamily="34" charset="0"/>
                <a:cs typeface="Times New Roman" panose="02020603050405020304" pitchFamily="18" charset="0"/>
              </a:rPr>
              <a:t>Acquisitions cost or established value, if donated, constructed, or obtained through other agency or staff office activities, is $25,000 or greater; or   </a:t>
            </a:r>
          </a:p>
          <a:p>
            <a:pPr marL="914400" lvl="1" indent="-457200">
              <a:lnSpc>
                <a:spcPct val="107000"/>
              </a:lnSpc>
              <a:spcAft>
                <a:spcPts val="800"/>
              </a:spcAft>
              <a:buFont typeface="+mj-lt"/>
              <a:buAutoNum type="alphaLcParenR"/>
            </a:pPr>
            <a:r>
              <a:rPr lang="en-US" kern="100" dirty="0">
                <a:ea typeface="Calibri" panose="020F0502020204030204" pitchFamily="34" charset="0"/>
                <a:cs typeface="Times New Roman" panose="02020603050405020304" pitchFamily="18" charset="0"/>
              </a:rPr>
              <a:t>Any major improvement or betterment of an existing capitalized asset, when:  </a:t>
            </a:r>
          </a:p>
          <a:p>
            <a:pPr marL="1371600" lvl="2" indent="-457200">
              <a:lnSpc>
                <a:spcPct val="107000"/>
              </a:lnSpc>
              <a:spcAft>
                <a:spcPts val="800"/>
              </a:spcAft>
              <a:buFont typeface="+mj-lt"/>
              <a:buAutoNum type="arabicPeriod"/>
            </a:pPr>
            <a:r>
              <a:rPr lang="en-US" kern="100" dirty="0">
                <a:ea typeface="Calibri" panose="020F0502020204030204" pitchFamily="34" charset="0"/>
                <a:cs typeface="Times New Roman" panose="02020603050405020304" pitchFamily="18" charset="0"/>
              </a:rPr>
              <a:t>The criteria in Section 4a(2)(b) are met; and  </a:t>
            </a:r>
          </a:p>
          <a:p>
            <a:pPr marL="1371600" lvl="2" indent="-457200">
              <a:lnSpc>
                <a:spcPct val="107000"/>
              </a:lnSpc>
              <a:spcAft>
                <a:spcPts val="800"/>
              </a:spcAft>
              <a:buFont typeface="+mj-lt"/>
              <a:buAutoNum type="arabicPeriod"/>
            </a:pPr>
            <a:r>
              <a:rPr lang="en-US" kern="100" dirty="0">
                <a:ea typeface="Calibri" panose="020F0502020204030204" pitchFamily="34" charset="0"/>
                <a:cs typeface="Times New Roman" panose="02020603050405020304" pitchFamily="18" charset="0"/>
              </a:rPr>
              <a:t>The asset’s value is increased; or  </a:t>
            </a:r>
          </a:p>
          <a:p>
            <a:pPr marL="1371600" lvl="2" indent="-457200">
              <a:lnSpc>
                <a:spcPct val="107000"/>
              </a:lnSpc>
              <a:spcAft>
                <a:spcPts val="800"/>
              </a:spcAft>
              <a:buFont typeface="+mj-lt"/>
              <a:buAutoNum type="arabicPeriod"/>
            </a:pPr>
            <a:r>
              <a:rPr lang="en-US" kern="100" dirty="0">
                <a:ea typeface="Calibri" panose="020F0502020204030204" pitchFamily="34" charset="0"/>
                <a:cs typeface="Times New Roman" panose="02020603050405020304" pitchFamily="18" charset="0"/>
              </a:rPr>
              <a:t>Its useful life is extended.</a:t>
            </a:r>
          </a:p>
          <a:p>
            <a:pPr>
              <a:lnSpc>
                <a:spcPct val="107000"/>
              </a:lnSpc>
              <a:spcAft>
                <a:spcPts val="800"/>
              </a:spcAft>
            </a:pPr>
            <a:endParaRPr lang="en-US" b="1" dirty="0">
              <a:effectLst/>
            </a:endParaRPr>
          </a:p>
          <a:p>
            <a:pPr marL="0" marR="0">
              <a:lnSpc>
                <a:spcPct val="107000"/>
              </a:lnSpc>
              <a:spcBef>
                <a:spcPts val="0"/>
              </a:spcBef>
              <a:spcAft>
                <a:spcPts val="800"/>
              </a:spcAft>
            </a:pPr>
            <a:endPar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A57B172-2097-A85B-4158-F911AA0056A8}"/>
              </a:ext>
            </a:extLst>
          </p:cNvPr>
          <p:cNvSpPr>
            <a:spLocks noGrp="1"/>
          </p:cNvSpPr>
          <p:nvPr>
            <p:ph type="sldNum" sz="quarter" idx="7"/>
          </p:nvPr>
        </p:nvSpPr>
        <p:spPr/>
        <p:txBody>
          <a:bodyPr/>
          <a:lstStyle/>
          <a:p>
            <a:fld id="{B6F15528-21DE-4FAA-801E-634DDDAF4B2B}" type="slidenum">
              <a:rPr lang="en-US" smtClean="0"/>
              <a:t>15</a:t>
            </a:fld>
            <a:endParaRPr lang="en-US" dirty="0"/>
          </a:p>
        </p:txBody>
      </p:sp>
    </p:spTree>
    <p:extLst>
      <p:ext uri="{BB962C8B-B14F-4D97-AF65-F5344CB8AC3E}">
        <p14:creationId xmlns:p14="http://schemas.microsoft.com/office/powerpoint/2010/main" val="2714086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5540-620D-381B-9788-8A3BB6104177}"/>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Repair and Maintenance vs. Improvements to </a:t>
            </a:r>
            <a:r>
              <a:rPr lang="en-US" dirty="0">
                <a:latin typeface="Calibri Light" panose="020F0302020204030204" pitchFamily="34" charset="0"/>
                <a:cs typeface="Calibri Light" panose="020F0302020204030204" pitchFamily="34" charset="0"/>
              </a:rPr>
              <a:t>Facilities</a:t>
            </a:r>
          </a:p>
        </p:txBody>
      </p:sp>
      <p:sp>
        <p:nvSpPr>
          <p:cNvPr id="3" name="Text Placeholder 2">
            <a:extLst>
              <a:ext uri="{FF2B5EF4-FFF2-40B4-BE49-F238E27FC236}">
                <a16:creationId xmlns:a16="http://schemas.microsoft.com/office/drawing/2014/main" id="{16B2D11B-CF9C-1CC0-B0CE-062F73EBDC89}"/>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Agencies </a:t>
            </a:r>
            <a:r>
              <a:rPr lang="en-US" sz="2600" b="1" kern="1200" dirty="0">
                <a:solidFill>
                  <a:prstClr val="black"/>
                </a:solidFill>
                <a:cs typeface="Arial" panose="020B0604020202020204" pitchFamily="34" charset="0"/>
              </a:rPr>
              <a:t>should </a:t>
            </a:r>
            <a:r>
              <a:rPr kumimoji="0" lang="en-US" sz="2600" b="1" i="0" u="none" strike="noStrike" kern="1200" cap="none" spc="0" normalizeH="0" baseline="0" noProof="0" dirty="0">
                <a:ln>
                  <a:noFill/>
                </a:ln>
                <a:solidFill>
                  <a:prstClr val="black"/>
                </a:solidFill>
                <a:effectLst/>
                <a:uLnTx/>
                <a:uFillTx/>
                <a:ea typeface="+mn-ea"/>
                <a:cs typeface="Arial" panose="020B0604020202020204" pitchFamily="34" charset="0"/>
              </a:rPr>
              <a:t>ensure that they distinguish between these two categories properly by:</a:t>
            </a:r>
          </a:p>
          <a:p>
            <a:pPr marL="342900" marR="0" lvl="0" indent="-342900" algn="l" defTabSz="914400" rtl="0" eaLnBrk="1" fontAlgn="base" latinLnBrk="0" hangingPunct="1">
              <a:lnSpc>
                <a:spcPct val="10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Reporting repair and maintenance to facilities using the </a:t>
            </a:r>
            <a:r>
              <a:rPr kumimoji="0" lang="en-US" sz="2400" b="0" i="0" u="none" kern="1200" cap="none" spc="0" normalizeH="0" baseline="0" noProof="0" dirty="0">
                <a:ln>
                  <a:noFill/>
                </a:ln>
                <a:solidFill>
                  <a:prstClr val="black"/>
                </a:solidFill>
                <a:effectLst/>
                <a:uLnTx/>
                <a:uFillTx/>
                <a:ea typeface="+mn-ea"/>
                <a:cs typeface="Arial" panose="020B0604020202020204" pitchFamily="34" charset="0"/>
              </a:rPr>
              <a:t>following </a:t>
            </a:r>
            <a:r>
              <a:rPr kumimoji="0" lang="en-US" sz="2400" b="0" i="0" u="none" kern="1200" cap="none" spc="0" normalizeH="0" noProof="0" dirty="0">
                <a:ln>
                  <a:noFill/>
                </a:ln>
                <a:solidFill>
                  <a:prstClr val="black"/>
                </a:solidFill>
                <a:effectLst/>
                <a:uLnTx/>
                <a:uFillTx/>
                <a:ea typeface="+mn-ea"/>
                <a:cs typeface="Arial" panose="020B0604020202020204" pitchFamily="34" charset="0"/>
              </a:rPr>
              <a:t>2530 series of </a:t>
            </a: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BOC’s, which crosswalks to the OMB Class 25.4, Operation and maintenance of facilities for</a:t>
            </a:r>
            <a:r>
              <a:rPr lang="en-US" kern="1200" dirty="0">
                <a:solidFill>
                  <a:prstClr val="black"/>
                </a:solidFill>
                <a:cs typeface="Arial" panose="020B0604020202020204" pitchFamily="34" charset="0"/>
              </a:rPr>
              <a:t> routine work</a:t>
            </a:r>
          </a:p>
          <a:p>
            <a:pPr marL="800100" lvl="1" indent="-342900" algn="l" rtl="0" fontAlgn="base">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USDA BOC 2533 - repair and maintenance of space (i.e., interior).  </a:t>
            </a:r>
            <a:endParaRPr lang="en-US" sz="2400" kern="1200" dirty="0">
              <a:solidFill>
                <a:prstClr val="black"/>
              </a:solidFill>
              <a:cs typeface="Arial" panose="020B0604020202020204" pitchFamily="34" charset="0"/>
            </a:endParaRPr>
          </a:p>
          <a:p>
            <a:pPr marL="800100" lvl="1" indent="-342900" algn="l" rtl="0" fontAlgn="base">
              <a:spcBef>
                <a:spcPts val="1000"/>
              </a:spcBef>
              <a:buFont typeface="Arial" panose="020B0604020202020204" pitchFamily="34" charset="0"/>
              <a:buChar char="•"/>
              <a:defRPr/>
            </a:pPr>
            <a:r>
              <a:rPr lang="en-US" kern="1200" dirty="0">
                <a:solidFill>
                  <a:prstClr val="black"/>
                </a:solidFill>
                <a:cs typeface="Arial" panose="020B0604020202020204" pitchFamily="34" charset="0"/>
              </a:rPr>
              <a:t>USDA BOC 2534 - repair and maintenance of structure (i.e., exterior).  </a:t>
            </a:r>
          </a:p>
          <a:p>
            <a:endParaRPr lang="en-US" dirty="0"/>
          </a:p>
        </p:txBody>
      </p:sp>
      <p:sp>
        <p:nvSpPr>
          <p:cNvPr id="4" name="Slide Number Placeholder 3">
            <a:extLst>
              <a:ext uri="{FF2B5EF4-FFF2-40B4-BE49-F238E27FC236}">
                <a16:creationId xmlns:a16="http://schemas.microsoft.com/office/drawing/2014/main" id="{EA60D309-D874-33A1-5135-093302E5602C}"/>
              </a:ext>
            </a:extLst>
          </p:cNvPr>
          <p:cNvSpPr>
            <a:spLocks noGrp="1"/>
          </p:cNvSpPr>
          <p:nvPr>
            <p:ph type="sldNum" sz="quarter" idx="7"/>
          </p:nvPr>
        </p:nvSpPr>
        <p:spPr/>
        <p:txBody>
          <a:bodyPr/>
          <a:lstStyle/>
          <a:p>
            <a:fld id="{B6F15528-21DE-4FAA-801E-634DDDAF4B2B}" type="slidenum">
              <a:rPr lang="en-US" smtClean="0"/>
              <a:t>16</a:t>
            </a:fld>
            <a:endParaRPr lang="en-US" dirty="0"/>
          </a:p>
        </p:txBody>
      </p:sp>
    </p:spTree>
    <p:extLst>
      <p:ext uri="{BB962C8B-B14F-4D97-AF65-F5344CB8AC3E}">
        <p14:creationId xmlns:p14="http://schemas.microsoft.com/office/powerpoint/2010/main" val="2990545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DEF7-B842-4064-0666-9FD952F18024}"/>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Repair and Maintenance vs. Improvements to </a:t>
            </a:r>
            <a:r>
              <a:rPr lang="en-US" dirty="0">
                <a:latin typeface="Calibri Light" panose="020F0302020204030204" pitchFamily="34" charset="0"/>
                <a:cs typeface="Calibri Light" panose="020F0302020204030204" pitchFamily="34" charset="0"/>
              </a:rPr>
              <a:t>Equipment</a:t>
            </a:r>
          </a:p>
        </p:txBody>
      </p:sp>
      <p:sp>
        <p:nvSpPr>
          <p:cNvPr id="3" name="Text Placeholder 2">
            <a:extLst>
              <a:ext uri="{FF2B5EF4-FFF2-40B4-BE49-F238E27FC236}">
                <a16:creationId xmlns:a16="http://schemas.microsoft.com/office/drawing/2014/main" id="{3EB6E1EA-2190-56DE-757B-4318AD81F35B}"/>
              </a:ext>
            </a:extLst>
          </p:cNvPr>
          <p:cNvSpPr>
            <a:spLocks noGrp="1"/>
          </p:cNvSpPr>
          <p:nvPr>
            <p:ph type="body" idx="1"/>
          </p:nvPr>
        </p:nvSpPr>
        <p:spPr/>
        <p:txBody>
          <a:bodyPr/>
          <a:lstStyle/>
          <a:p>
            <a:pPr algn="l" rtl="0"/>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Agencies</a:t>
            </a: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need to ensure that they distinguish between these two categories properly by:</a:t>
            </a:r>
          </a:p>
          <a:p>
            <a:pPr marL="571500" indent="-342900" algn="l" rtl="0" fontAlgn="base">
              <a:spcBef>
                <a:spcPts val="1000"/>
              </a:spcBef>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Reporting repair and maintenance to equipment using the </a:t>
            </a:r>
            <a:r>
              <a:rPr kumimoji="0" lang="en-US" b="0" i="0" u="non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following </a:t>
            </a:r>
            <a:r>
              <a:rPr kumimoji="0" lang="en-US" b="0" i="0" u="non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2530 series of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BOC’s, which crosswalks to the OMB Object Class </a:t>
            </a:r>
            <a:r>
              <a:rPr lang="en-US" kern="1200" dirty="0">
                <a:solidFill>
                  <a:prstClr val="black"/>
                </a:solidFill>
                <a:latin typeface="Arial" panose="020B0604020202020204" pitchFamily="34" charset="0"/>
                <a:cs typeface="Arial" panose="020B0604020202020204" pitchFamily="34" charset="0"/>
              </a:rPr>
              <a:t>25.7, Operation and maintenance of equipment </a:t>
            </a:r>
          </a:p>
          <a:p>
            <a:pPr marL="914400" lvl="1" indent="-342900" algn="l" rtl="0" fontAlgn="base">
              <a:spcBef>
                <a:spcPts val="1000"/>
              </a:spcBef>
              <a:buFont typeface="Arial" panose="020B0604020202020204" pitchFamily="34" charset="0"/>
              <a:buChar char="•"/>
              <a:defRPr/>
            </a:pPr>
            <a:r>
              <a:rPr lang="en-US" kern="1200" dirty="0">
                <a:solidFill>
                  <a:prstClr val="black"/>
                </a:solidFill>
                <a:latin typeface="Arial" panose="020B0604020202020204" pitchFamily="34" charset="0"/>
                <a:cs typeface="Arial" panose="020B0604020202020204" pitchFamily="34" charset="0"/>
              </a:rPr>
              <a:t>USDA BOC 2531 – Motor vehicles (includes tires, batteries. etc.) </a:t>
            </a:r>
          </a:p>
          <a:p>
            <a:pPr marL="914400" lvl="1" indent="-342900" algn="l" rtl="0" fontAlgn="base">
              <a:spcBef>
                <a:spcPts val="1000"/>
              </a:spcBef>
              <a:buFont typeface="Arial" panose="020B0604020202020204" pitchFamily="34" charset="0"/>
              <a:buChar char="•"/>
              <a:defRPr/>
            </a:pPr>
            <a:r>
              <a:rPr lang="en-US" kern="1200" dirty="0">
                <a:solidFill>
                  <a:prstClr val="black"/>
                </a:solidFill>
                <a:latin typeface="Arial" panose="020B0604020202020204" pitchFamily="34" charset="0"/>
                <a:cs typeface="Arial" panose="020B0604020202020204" pitchFamily="34" charset="0"/>
              </a:rPr>
              <a:t>USDA BOC 2532 - Equipment (includes projection equipment and other non-motor vehicle equipment; excludes office equipment)</a:t>
            </a:r>
          </a:p>
          <a:p>
            <a:pPr marL="914400" lvl="1" indent="-342900" algn="l" rtl="0" fontAlgn="base">
              <a:spcBef>
                <a:spcPts val="1000"/>
              </a:spcBef>
              <a:buFont typeface="Arial" panose="020B0604020202020204" pitchFamily="34" charset="0"/>
              <a:buChar char="•"/>
              <a:defRPr/>
            </a:pPr>
            <a:r>
              <a:rPr lang="en-US" kern="1200" dirty="0">
                <a:solidFill>
                  <a:prstClr val="black"/>
                </a:solidFill>
                <a:latin typeface="Arial" panose="020B0604020202020204" pitchFamily="34" charset="0"/>
                <a:cs typeface="Arial" panose="020B0604020202020204" pitchFamily="34" charset="0"/>
              </a:rPr>
              <a:t>USDA BOC 2535 – Office equipment</a:t>
            </a:r>
          </a:p>
          <a:p>
            <a:pPr marL="914400" lvl="1" indent="-342900" algn="l" rtl="0" fontAlgn="base">
              <a:spcBef>
                <a:spcPts val="1000"/>
              </a:spcBef>
              <a:buFont typeface="Arial" panose="020B0604020202020204" pitchFamily="34" charset="0"/>
              <a:buChar char="•"/>
              <a:defRPr/>
            </a:pPr>
            <a:r>
              <a:rPr lang="en-US" kern="1200" dirty="0">
                <a:solidFill>
                  <a:prstClr val="black"/>
                </a:solidFill>
                <a:latin typeface="Arial" panose="020B0604020202020204" pitchFamily="34" charset="0"/>
                <a:cs typeface="Arial" panose="020B0604020202020204" pitchFamily="34" charset="0"/>
              </a:rPr>
              <a:t>USDA BOC 2538 – Telephone equipment</a:t>
            </a:r>
          </a:p>
          <a:p>
            <a:pPr marL="914400" lvl="1" indent="-342900" algn="l" rtl="0" fontAlgn="base">
              <a:spcBef>
                <a:spcPts val="1000"/>
              </a:spcBef>
              <a:buFont typeface="Arial" panose="020B0604020202020204" pitchFamily="34" charset="0"/>
              <a:buChar char="•"/>
              <a:defRPr/>
            </a:pPr>
            <a:r>
              <a:rPr lang="en-US" kern="1200" dirty="0">
                <a:solidFill>
                  <a:prstClr val="black"/>
                </a:solidFill>
                <a:latin typeface="Arial" panose="020B0604020202020204" pitchFamily="34" charset="0"/>
                <a:cs typeface="Arial" panose="020B0604020202020204" pitchFamily="34" charset="0"/>
              </a:rPr>
              <a:t>USDA BOC 2539 – Office Furniture</a:t>
            </a:r>
          </a:p>
          <a:p>
            <a:pPr marL="685800" lvl="1" indent="-228600" algn="l" rtl="0" fontAlgn="base">
              <a:lnSpc>
                <a:spcPct val="110000"/>
              </a:lnSpc>
              <a:buFont typeface="Arial" panose="020B0604020202020204" pitchFamily="34" charset="0"/>
              <a:buChar char="•"/>
              <a:defRPr/>
            </a:pPr>
            <a:endParaRPr lang="en-US" dirty="0"/>
          </a:p>
        </p:txBody>
      </p:sp>
      <p:sp>
        <p:nvSpPr>
          <p:cNvPr id="4" name="Slide Number Placeholder 3">
            <a:extLst>
              <a:ext uri="{FF2B5EF4-FFF2-40B4-BE49-F238E27FC236}">
                <a16:creationId xmlns:a16="http://schemas.microsoft.com/office/drawing/2014/main" id="{D61A033B-76D8-EED0-8CA2-FE559A76AF13}"/>
              </a:ext>
            </a:extLst>
          </p:cNvPr>
          <p:cNvSpPr>
            <a:spLocks noGrp="1"/>
          </p:cNvSpPr>
          <p:nvPr>
            <p:ph type="sldNum" sz="quarter" idx="7"/>
          </p:nvPr>
        </p:nvSpPr>
        <p:spPr/>
        <p:txBody>
          <a:bodyPr/>
          <a:lstStyle/>
          <a:p>
            <a:fld id="{B6F15528-21DE-4FAA-801E-634DDDAF4B2B}" type="slidenum">
              <a:rPr lang="en-US" smtClean="0"/>
              <a:t>17</a:t>
            </a:fld>
            <a:endParaRPr lang="en-US" dirty="0"/>
          </a:p>
        </p:txBody>
      </p:sp>
    </p:spTree>
    <p:extLst>
      <p:ext uri="{BB962C8B-B14F-4D97-AF65-F5344CB8AC3E}">
        <p14:creationId xmlns:p14="http://schemas.microsoft.com/office/powerpoint/2010/main" val="3521784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7F6A-34A9-642B-6832-696077BFAAC2}"/>
              </a:ext>
            </a:extLst>
          </p:cNvPr>
          <p:cNvSpPr>
            <a:spLocks noGrp="1"/>
          </p:cNvSpPr>
          <p:nvPr>
            <p:ph type="title"/>
          </p:nvPr>
        </p:nvSpPr>
        <p:spPr/>
        <p:txBody>
          <a:bodyPr/>
          <a:lstStyle/>
          <a:p>
            <a:r>
              <a:rPr lang="en-US" dirty="0"/>
              <a:t> </a:t>
            </a:r>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SmartPay and BOC Issues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B0451044-E592-0177-11D0-B3B5CEDBD9F1}"/>
              </a:ext>
            </a:extLst>
          </p:cNvPr>
          <p:cNvSpPr>
            <a:spLocks noGrp="1"/>
          </p:cNvSpPr>
          <p:nvPr>
            <p:ph type="body" idx="1"/>
          </p:nvPr>
        </p:nvSpPr>
        <p:spPr>
          <a:xfrm>
            <a:off x="848363" y="1371600"/>
            <a:ext cx="10762825" cy="5006340"/>
          </a:xfrm>
        </p:spPr>
        <p:txBody>
          <a:bodyPr/>
          <a:lstStyle/>
          <a:p>
            <a:pPr marL="0" indent="0">
              <a:buNone/>
            </a:pPr>
            <a:r>
              <a:rPr lang="en-US" sz="2800" b="1" dirty="0">
                <a:cs typeface="Arial" panose="020B0604020202020204" pitchFamily="34" charset="0"/>
              </a:rPr>
              <a:t>Inappropriate use of BOC’s was extensive</a:t>
            </a:r>
          </a:p>
          <a:p>
            <a:pPr marL="0" indent="0">
              <a:buNone/>
            </a:pPr>
            <a:r>
              <a:rPr lang="en-US" sz="2800" dirty="0">
                <a:cs typeface="Arial" panose="020B0604020202020204" pitchFamily="34" charset="0"/>
              </a:rPr>
              <a:t> </a:t>
            </a:r>
          </a:p>
          <a:p>
            <a:pPr marL="342900" indent="-342900">
              <a:buFont typeface="Arial" panose="020B0604020202020204" pitchFamily="34" charset="0"/>
              <a:buChar char="•"/>
            </a:pPr>
            <a:r>
              <a:rPr lang="en-US" dirty="0">
                <a:cs typeface="Arial" panose="020B0604020202020204" pitchFamily="34" charset="0"/>
              </a:rPr>
              <a:t>Transactions were deemed appropriate, but the BOC’s chosen were often incorrect.  </a:t>
            </a:r>
          </a:p>
          <a:p>
            <a:pPr marL="342900" indent="-342900">
              <a:buFont typeface="Arial" panose="020B0604020202020204" pitchFamily="34" charset="0"/>
              <a:buChar char="•"/>
            </a:pPr>
            <a:r>
              <a:rPr lang="en-US" dirty="0">
                <a:cs typeface="Arial" panose="020B0604020202020204" pitchFamily="34" charset="0"/>
              </a:rPr>
              <a:t>To mitigate these errors, FMS:</a:t>
            </a:r>
          </a:p>
          <a:p>
            <a:pPr marL="914400" lvl="1" indent="-457200">
              <a:buFont typeface="Arial" panose="020B0604020202020204" pitchFamily="34" charset="0"/>
              <a:buChar char="•"/>
            </a:pPr>
            <a:r>
              <a:rPr lang="en-US" b="0" dirty="0">
                <a:cs typeface="Arial" panose="020B0604020202020204" pitchFamily="34" charset="0"/>
              </a:rPr>
              <a:t>Worked with the Office of Contracting and Procurement (OCP) to restrict the use of prohibited BOC’s.</a:t>
            </a:r>
          </a:p>
          <a:p>
            <a:pPr marL="914400" lvl="1" indent="-457200">
              <a:buFont typeface="Arial" panose="020B0604020202020204" pitchFamily="34" charset="0"/>
              <a:buChar char="•"/>
            </a:pPr>
            <a:r>
              <a:rPr lang="en-US" dirty="0">
                <a:cs typeface="Arial" panose="020B0604020202020204" pitchFamily="34" charset="0"/>
              </a:rPr>
              <a:t>B</a:t>
            </a:r>
            <a:r>
              <a:rPr lang="en-US" b="0" dirty="0">
                <a:cs typeface="Arial" panose="020B0604020202020204" pitchFamily="34" charset="0"/>
              </a:rPr>
              <a:t>uilt a validation table to fail any BOC that is not contained in the table. </a:t>
            </a:r>
          </a:p>
          <a:p>
            <a:pPr marL="914400" lvl="1" indent="-457200">
              <a:buFont typeface="Arial" panose="020B0604020202020204" pitchFamily="34" charset="0"/>
              <a:buChar char="•"/>
            </a:pPr>
            <a:r>
              <a:rPr lang="en-US" dirty="0">
                <a:cs typeface="Arial" panose="020B0604020202020204" pitchFamily="34" charset="0"/>
              </a:rPr>
              <a:t>C</a:t>
            </a:r>
            <a:r>
              <a:rPr lang="en-US" b="0" dirty="0">
                <a:cs typeface="Arial" panose="020B0604020202020204" pitchFamily="34" charset="0"/>
              </a:rPr>
              <a:t>orrected the mapping of merchant category codes to more appropriate BOC’s </a:t>
            </a:r>
            <a:r>
              <a:rPr lang="en-US" b="0" dirty="0"/>
              <a:t>within the Access Online System: </a:t>
            </a:r>
          </a:p>
          <a:p>
            <a:pPr marL="1371600" lvl="2" indent="-457200">
              <a:buFont typeface="Arial" panose="020B0604020202020204" pitchFamily="34" charset="0"/>
              <a:buChar char="•"/>
            </a:pPr>
            <a:r>
              <a:rPr lang="en-US" b="0" dirty="0"/>
              <a:t>Very large volume of mapping errors related to merchant category codes and BOC’s</a:t>
            </a:r>
          </a:p>
          <a:p>
            <a:pPr marL="1371600" lvl="2" indent="-457200">
              <a:buFont typeface="Arial" panose="020B0604020202020204" pitchFamily="34" charset="0"/>
              <a:buChar char="•"/>
            </a:pPr>
            <a:r>
              <a:rPr lang="en-US" b="0" dirty="0">
                <a:cs typeface="Arial" panose="020B0604020202020204" pitchFamily="34" charset="0"/>
              </a:rPr>
              <a:t>Worked in cooperation with OCP</a:t>
            </a:r>
          </a:p>
          <a:p>
            <a:pPr marL="1371600" lvl="2" indent="-457200">
              <a:buFont typeface="Arial" panose="020B0604020202020204" pitchFamily="34" charset="0"/>
              <a:buChar char="•"/>
            </a:pPr>
            <a:r>
              <a:rPr lang="en-US" b="0" dirty="0"/>
              <a:t>This change resulted in improving the quality of the data processed in the core accounting system and eliminated some rework.</a:t>
            </a:r>
            <a:endParaRPr lang="en-US" b="0" dirty="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9F52F7C5-6DF5-3872-BF02-6F1DD5B09E78}"/>
              </a:ext>
            </a:extLst>
          </p:cNvPr>
          <p:cNvSpPr>
            <a:spLocks noGrp="1"/>
          </p:cNvSpPr>
          <p:nvPr>
            <p:ph type="sldNum" sz="quarter" idx="7"/>
          </p:nvPr>
        </p:nvSpPr>
        <p:spPr/>
        <p:txBody>
          <a:bodyPr/>
          <a:lstStyle/>
          <a:p>
            <a:fld id="{B6F15528-21DE-4FAA-801E-634DDDAF4B2B}" type="slidenum">
              <a:rPr lang="en-US" smtClean="0"/>
              <a:t>18</a:t>
            </a:fld>
            <a:endParaRPr lang="en-US" dirty="0"/>
          </a:p>
        </p:txBody>
      </p:sp>
    </p:spTree>
    <p:extLst>
      <p:ext uri="{BB962C8B-B14F-4D97-AF65-F5344CB8AC3E}">
        <p14:creationId xmlns:p14="http://schemas.microsoft.com/office/powerpoint/2010/main" val="301001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E66AB-A5A4-C83B-7A22-61412F4110FB}"/>
              </a:ext>
            </a:extLst>
          </p:cNvPr>
          <p:cNvSpPr>
            <a:spLocks noGrp="1"/>
          </p:cNvSpPr>
          <p:nvPr>
            <p:ph type="title"/>
          </p:nvPr>
        </p:nvSpPr>
        <p:spPr/>
        <p:txBody>
          <a:bodyPr/>
          <a:lstStyle/>
          <a:p>
            <a:r>
              <a:rPr kumimoji="0" lang="en-US" sz="4400" i="0" u="none" strike="noStrike" kern="1200" cap="none" spc="0" normalizeH="0" baseline="0" noProof="0" dirty="0" err="1">
                <a:ln>
                  <a:noFill/>
                </a:ln>
                <a:solidFill>
                  <a:prstClr val="black"/>
                </a:solidFill>
                <a:uLnTx/>
                <a:uFillTx/>
                <a:latin typeface="Calibri Light" panose="020F0302020204030204" pitchFamily="34" charset="0"/>
                <a:cs typeface="Calibri Light" panose="020F0302020204030204" pitchFamily="34" charset="0"/>
              </a:rPr>
              <a:t>SmartPay</a:t>
            </a:r>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 Validation Table</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A0A07DFB-E130-39BC-9043-F1A0327841FF}"/>
              </a:ext>
            </a:extLst>
          </p:cNvPr>
          <p:cNvSpPr>
            <a:spLocks noGrp="1"/>
          </p:cNvSpPr>
          <p:nvPr>
            <p:ph type="body" idx="1"/>
          </p:nvPr>
        </p:nvSpPr>
        <p:spPr/>
        <p:txBody>
          <a:bodyPr/>
          <a:lstStyle/>
          <a:p>
            <a:r>
              <a:rPr lang="en-US" sz="2800" b="1" dirty="0">
                <a:cs typeface="Arial" panose="020B0604020202020204" pitchFamily="34" charset="0"/>
              </a:rPr>
              <a:t>If documents fail during the reallocation process, agencies  should:</a:t>
            </a:r>
          </a:p>
          <a:p>
            <a:pPr marL="342900" indent="-342900">
              <a:buFont typeface="Arial" panose="020B0604020202020204" pitchFamily="34" charset="0"/>
              <a:buChar char="•"/>
            </a:pPr>
            <a:r>
              <a:rPr lang="en-US" dirty="0">
                <a:cs typeface="Arial" panose="020B0604020202020204" pitchFamily="34" charset="0"/>
              </a:rPr>
              <a:t>P</a:t>
            </a:r>
            <a:r>
              <a:rPr lang="en-US" b="0" dirty="0">
                <a:cs typeface="Arial" panose="020B0604020202020204" pitchFamily="34" charset="0"/>
              </a:rPr>
              <a:t>erform due </a:t>
            </a:r>
            <a:r>
              <a:rPr lang="en-US" b="0" dirty="0"/>
              <a:t>diligence in identifying an appropriate BOC.</a:t>
            </a:r>
          </a:p>
          <a:p>
            <a:endParaRPr lang="en-US" b="0" dirty="0"/>
          </a:p>
          <a:p>
            <a:pPr marL="342900" indent="-342900">
              <a:buFont typeface="Arial" panose="020B0604020202020204" pitchFamily="34" charset="0"/>
              <a:buChar char="•"/>
            </a:pPr>
            <a:r>
              <a:rPr lang="en-US" dirty="0">
                <a:cs typeface="Arial" panose="020B0604020202020204" pitchFamily="34" charset="0"/>
              </a:rPr>
              <a:t>If BOC is failing inappropriately, p</a:t>
            </a:r>
            <a:r>
              <a:rPr lang="en-US" b="0" dirty="0">
                <a:cs typeface="Arial" panose="020B0604020202020204" pitchFamily="34" charset="0"/>
              </a:rPr>
              <a:t>rovide written justification/business need to have prohibited code(s) </a:t>
            </a:r>
            <a:r>
              <a:rPr lang="en-US" dirty="0">
                <a:cs typeface="Arial" panose="020B0604020202020204" pitchFamily="34" charset="0"/>
              </a:rPr>
              <a:t>added to the validation table. </a:t>
            </a:r>
          </a:p>
          <a:p>
            <a:endParaRPr lang="en-US" dirty="0">
              <a:cs typeface="Arial" panose="020B0604020202020204" pitchFamily="34" charset="0"/>
            </a:endParaRPr>
          </a:p>
          <a:p>
            <a:pPr marL="342900" indent="-342900">
              <a:buFont typeface="Arial" panose="020B0604020202020204" pitchFamily="34" charset="0"/>
              <a:buChar char="•"/>
            </a:pPr>
            <a:r>
              <a:rPr lang="en-US" dirty="0">
                <a:cs typeface="Arial" panose="020B0604020202020204" pitchFamily="34" charset="0"/>
              </a:rPr>
              <a:t>If an agency can’t determine the appropriate BOC, s</a:t>
            </a:r>
            <a:r>
              <a:rPr lang="en-US" b="0" dirty="0">
                <a:cs typeface="Arial" panose="020B0604020202020204" pitchFamily="34" charset="0"/>
              </a:rPr>
              <a:t>ubmit a Service Request (SRQ) via ServiceNow and</a:t>
            </a:r>
            <a:r>
              <a:rPr lang="en-US" b="0" dirty="0">
                <a:solidFill>
                  <a:srgbClr val="FF0000"/>
                </a:solidFill>
                <a:cs typeface="Arial" panose="020B0604020202020204" pitchFamily="34" charset="0"/>
              </a:rPr>
              <a:t> </a:t>
            </a:r>
            <a:r>
              <a:rPr lang="en-US" b="0" dirty="0">
                <a:cs typeface="Arial" panose="020B0604020202020204" pitchFamily="34" charset="0"/>
              </a:rPr>
              <a:t>include analysis or lists of</a:t>
            </a:r>
            <a:r>
              <a:rPr lang="en-US" b="0" dirty="0">
                <a:solidFill>
                  <a:srgbClr val="FF0000"/>
                </a:solidFill>
                <a:cs typeface="Arial" panose="020B0604020202020204" pitchFamily="34" charset="0"/>
              </a:rPr>
              <a:t> </a:t>
            </a:r>
            <a:r>
              <a:rPr lang="en-US" b="0" dirty="0">
                <a:cs typeface="Arial" panose="020B0604020202020204" pitchFamily="34" charset="0"/>
              </a:rPr>
              <a:t>BOC’s that are being considered. </a:t>
            </a:r>
          </a:p>
          <a:p>
            <a:endParaRPr lang="en-US" sz="2200" b="1" dirty="0">
              <a:cs typeface="Arial" panose="020B0604020202020204" pitchFamily="34" charset="0"/>
            </a:endParaRPr>
          </a:p>
          <a:p>
            <a:pPr marL="0" indent="0">
              <a:buNone/>
            </a:pPr>
            <a:r>
              <a:rPr lang="en-US" sz="1800" b="1" dirty="0">
                <a:cs typeface="Arial" panose="020B0604020202020204" pitchFamily="34" charset="0"/>
              </a:rPr>
              <a:t>NOTE: </a:t>
            </a:r>
            <a:r>
              <a:rPr lang="en-US" sz="1800" dirty="0">
                <a:cs typeface="Arial" panose="020B0604020202020204" pitchFamily="34" charset="0"/>
              </a:rPr>
              <a:t>Agency guidance regarding SmartPay purchases can vary. Please review your agency’s policies for specific limitations. For example, FS  does not allow acquisition of capitalized assets using SmartPay.</a:t>
            </a:r>
            <a:endParaRPr lang="en-US" sz="1800" b="1" dirty="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C15EAA7F-F025-1B20-24AC-169F69F8D895}"/>
              </a:ext>
            </a:extLst>
          </p:cNvPr>
          <p:cNvSpPr>
            <a:spLocks noGrp="1"/>
          </p:cNvSpPr>
          <p:nvPr>
            <p:ph type="sldNum" sz="quarter" idx="7"/>
          </p:nvPr>
        </p:nvSpPr>
        <p:spPr/>
        <p:txBody>
          <a:bodyPr/>
          <a:lstStyle/>
          <a:p>
            <a:fld id="{B6F15528-21DE-4FAA-801E-634DDDAF4B2B}" type="slidenum">
              <a:rPr lang="en-US" smtClean="0"/>
              <a:t>19</a:t>
            </a:fld>
            <a:endParaRPr lang="en-US" dirty="0"/>
          </a:p>
        </p:txBody>
      </p:sp>
    </p:spTree>
    <p:extLst>
      <p:ext uri="{BB962C8B-B14F-4D97-AF65-F5344CB8AC3E}">
        <p14:creationId xmlns:p14="http://schemas.microsoft.com/office/powerpoint/2010/main" val="35904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376CC-27A6-4658-968F-756C762A343C}"/>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Course Objectives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48A7AEFA-1ACB-49A5-A3EE-72EDCD4EBAC0}"/>
              </a:ext>
            </a:extLst>
          </p:cNvPr>
          <p:cNvSpPr>
            <a:spLocks noGrp="1"/>
          </p:cNvSpPr>
          <p:nvPr>
            <p:ph type="body" idx="1"/>
          </p:nvPr>
        </p:nvSpPr>
        <p:spPr>
          <a:xfrm>
            <a:off x="714587" y="1407837"/>
            <a:ext cx="10762825" cy="359277"/>
          </a:xfrm>
        </p:spPr>
        <p:txBody>
          <a:bodyPr/>
          <a:lstStyle/>
          <a:p>
            <a:r>
              <a:rPr lang="en-US" sz="2400" b="1" dirty="0">
                <a:solidFill>
                  <a:prstClr val="black"/>
                </a:solidFill>
                <a:cs typeface="Arial" panose="020B0604020202020204" pitchFamily="34" charset="0"/>
              </a:rPr>
              <a:t>The objective of this training is to: </a:t>
            </a:r>
          </a:p>
          <a:p>
            <a:pPr marL="342900" indent="-342900">
              <a:buFont typeface="Arial" panose="020B0604020202020204" pitchFamily="34" charset="0"/>
              <a:buChar char="•"/>
            </a:pPr>
            <a:r>
              <a:rPr lang="en-US" dirty="0"/>
              <a:t>Communicate discrepancies and remedies identified during the BOC Initiative based upon </a:t>
            </a:r>
            <a:r>
              <a:rPr lang="en-US" sz="2400" b="0" dirty="0">
                <a:solidFill>
                  <a:prstClr val="black"/>
                </a:solidFill>
                <a:cs typeface="Arial" panose="020B0604020202020204" pitchFamily="34" charset="0"/>
              </a:rPr>
              <a:t>OMB Circular A-11, Section 83.</a:t>
            </a:r>
          </a:p>
          <a:p>
            <a:endParaRPr lang="en-US" sz="2400" b="1" dirty="0">
              <a:solidFill>
                <a:prstClr val="black"/>
              </a:solidFill>
              <a:cs typeface="Arial" panose="020B0604020202020204" pitchFamily="34" charset="0"/>
            </a:endParaRPr>
          </a:p>
          <a:p>
            <a:r>
              <a:rPr lang="en-US" sz="2400" b="1" dirty="0">
                <a:solidFill>
                  <a:prstClr val="black"/>
                </a:solidFill>
                <a:cs typeface="Arial" panose="020B0604020202020204" pitchFamily="34" charset="0"/>
              </a:rPr>
              <a:t>The background for this training:</a:t>
            </a:r>
            <a:endParaRPr kumimoji="0" lang="en-US" sz="2400" b="1" i="0" u="none" strike="noStrike" kern="1200" cap="none" spc="0" normalizeH="0" baseline="0" noProof="0" dirty="0">
              <a:ln>
                <a:noFill/>
              </a:ln>
              <a:solidFill>
                <a:prstClr val="black"/>
              </a:solidFill>
              <a:effectLst/>
              <a:uLnTx/>
              <a:uFillTx/>
              <a:cs typeface="Arial" panose="020B0604020202020204" pitchFamily="34" charset="0"/>
            </a:endParaRPr>
          </a:p>
          <a:p>
            <a:pPr marL="342900"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cs typeface="Arial" panose="020B0604020202020204" pitchFamily="34" charset="0"/>
              </a:rPr>
              <a:t>OMB issues an updated Circular A-11 every August.  </a:t>
            </a:r>
          </a:p>
          <a:p>
            <a:pPr marL="342900" indent="-342900">
              <a:buFont typeface="Arial" panose="020B0604020202020204" pitchFamily="34" charset="0"/>
              <a:buChar char="•"/>
              <a:defRPr/>
            </a:pPr>
            <a:r>
              <a:rPr kumimoji="0" lang="en-US" b="0" i="0" u="none" strike="noStrike" kern="1200" cap="none" spc="0" normalizeH="0" baseline="0" noProof="0" dirty="0">
                <a:ln>
                  <a:noFill/>
                </a:ln>
                <a:solidFill>
                  <a:prstClr val="black"/>
                </a:solidFill>
                <a:effectLst/>
                <a:uLnTx/>
                <a:uFillTx/>
                <a:ea typeface="Calibri" panose="020F0502020204030204" pitchFamily="34" charset="0"/>
                <a:cs typeface="Arial" panose="020B0604020202020204" pitchFamily="34" charset="0"/>
              </a:rPr>
              <a:t>Object classes are categories in a classification system that present obligations</a:t>
            </a:r>
            <a:r>
              <a:rPr lang="en-US" kern="1200" dirty="0">
                <a:solidFill>
                  <a:prstClr val="black"/>
                </a:solidFill>
                <a:cs typeface="Arial" panose="020B0604020202020204" pitchFamily="34" charset="0"/>
              </a:rPr>
              <a:t> by the items or services purchased by the Federal Government. </a:t>
            </a:r>
          </a:p>
          <a:p>
            <a:pPr marL="342900" indent="-342900">
              <a:buFont typeface="Arial" panose="020B0604020202020204" pitchFamily="34" charset="0"/>
              <a:buChar char="•"/>
              <a:defRPr/>
            </a:pPr>
            <a:r>
              <a:rPr lang="en-US" kern="1200" dirty="0">
                <a:solidFill>
                  <a:prstClr val="black"/>
                </a:solidFill>
                <a:cs typeface="Arial" panose="020B0604020202020204" pitchFamily="34" charset="0"/>
              </a:rPr>
              <a:t>OMB A-11 object classes define categories of spending. </a:t>
            </a:r>
          </a:p>
          <a:p>
            <a:pPr marL="342900" indent="-342900">
              <a:buFont typeface="Arial" panose="020B0604020202020204" pitchFamily="34" charset="0"/>
              <a:buChar char="•"/>
              <a:defRPr/>
            </a:pPr>
            <a:r>
              <a:rPr lang="en-US" sz="2400" b="0" dirty="0">
                <a:solidFill>
                  <a:prstClr val="black"/>
                </a:solidFill>
                <a:cs typeface="Arial" panose="020B0604020202020204" pitchFamily="34" charset="0"/>
              </a:rPr>
              <a:t>USDA Budget Object Classifications (BOC</a:t>
            </a:r>
            <a:r>
              <a:rPr lang="en-US" dirty="0">
                <a:solidFill>
                  <a:prstClr val="black"/>
                </a:solidFill>
                <a:cs typeface="Arial" panose="020B0604020202020204" pitchFamily="34" charset="0"/>
              </a:rPr>
              <a:t>’s</a:t>
            </a:r>
            <a:r>
              <a:rPr lang="en-US" sz="2400" b="0" dirty="0">
                <a:solidFill>
                  <a:prstClr val="black"/>
                </a:solidFill>
                <a:cs typeface="Arial" panose="020B0604020202020204" pitchFamily="34" charset="0"/>
              </a:rPr>
              <a:t>) have more detailed classifications providing internal information for agencies at a more</a:t>
            </a:r>
            <a:br>
              <a:rPr lang="en-US" sz="2400" b="0" dirty="0">
                <a:solidFill>
                  <a:prstClr val="black"/>
                </a:solidFill>
                <a:cs typeface="Arial" panose="020B0604020202020204" pitchFamily="34" charset="0"/>
              </a:rPr>
            </a:br>
            <a:r>
              <a:rPr lang="en-US" sz="2400" b="0" dirty="0">
                <a:solidFill>
                  <a:prstClr val="black"/>
                </a:solidFill>
                <a:cs typeface="Arial" panose="020B0604020202020204" pitchFamily="34" charset="0"/>
              </a:rPr>
              <a:t>in-depth level.  </a:t>
            </a:r>
          </a:p>
          <a:p>
            <a:pPr marL="342900" indent="-342900">
              <a:buFont typeface="Arial" panose="020B0604020202020204" pitchFamily="34" charset="0"/>
              <a:buChar char="•"/>
              <a:defRPr/>
            </a:pPr>
            <a:r>
              <a:rPr lang="en-US" sz="2400" b="0" dirty="0">
                <a:solidFill>
                  <a:prstClr val="black"/>
                </a:solidFill>
                <a:cs typeface="Arial" panose="020B0604020202020204" pitchFamily="34" charset="0"/>
              </a:rPr>
              <a:t>BOCs must roll up to OMB’s object class codes to ensure appropriate external reporting at the Federal level.  </a:t>
            </a:r>
            <a:r>
              <a:rPr lang="en-US" sz="2400" b="0" dirty="0">
                <a:solidFill>
                  <a:srgbClr val="FF0000"/>
                </a:solidFill>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10359291-03BC-427A-BA64-419ABE6DB942}"/>
              </a:ext>
            </a:extLst>
          </p:cNvPr>
          <p:cNvSpPr>
            <a:spLocks noGrp="1"/>
          </p:cNvSpPr>
          <p:nvPr>
            <p:ph type="sldNum" sz="quarter" idx="7"/>
          </p:nvPr>
        </p:nvSpPr>
        <p:spPr/>
        <p:txBody>
          <a:bodyPr/>
          <a:lstStyle/>
          <a:p>
            <a:fld id="{B6F15528-21DE-4FAA-801E-634DDDAF4B2B}" type="slidenum">
              <a:rPr lang="en-US" smtClean="0"/>
              <a:t>2</a:t>
            </a:fld>
            <a:endParaRPr lang="en-US" dirty="0"/>
          </a:p>
        </p:txBody>
      </p:sp>
    </p:spTree>
    <p:extLst>
      <p:ext uri="{BB962C8B-B14F-4D97-AF65-F5344CB8AC3E}">
        <p14:creationId xmlns:p14="http://schemas.microsoft.com/office/powerpoint/2010/main" val="921533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6A1C1-CB06-01D1-CCC4-8D5B3D4725CD}"/>
              </a:ext>
            </a:extLst>
          </p:cNvPr>
          <p:cNvSpPr>
            <a:spLocks noGrp="1"/>
          </p:cNvSpPr>
          <p:nvPr>
            <p:ph type="title"/>
          </p:nvPr>
        </p:nvSpPr>
        <p:spPr>
          <a:xfrm>
            <a:off x="2286000" y="260535"/>
            <a:ext cx="9464040" cy="677108"/>
          </a:xfrm>
        </p:spPr>
        <p:txBody>
          <a:bodyPr/>
          <a:lstStyle/>
          <a:p>
            <a:r>
              <a:rPr lang="en-US" u="none" dirty="0">
                <a:solidFill>
                  <a:prstClr val="black"/>
                </a:solidFill>
                <a:latin typeface="Calibri Light" panose="020F0302020204030204" pitchFamily="34" charset="0"/>
                <a:cs typeface="Calibri Light" panose="020F0302020204030204" pitchFamily="34" charset="0"/>
              </a:rPr>
              <a:t>Classification of </a:t>
            </a:r>
            <a:r>
              <a:rPr kumimoji="0" lang="en-US"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IT Spend Activity</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692161F4-C5DC-2639-7C74-80C3A1C081EB}"/>
              </a:ext>
            </a:extLst>
          </p:cNvPr>
          <p:cNvSpPr>
            <a:spLocks noGrp="1"/>
          </p:cNvSpPr>
          <p:nvPr>
            <p:ph type="body" idx="1"/>
          </p:nvPr>
        </p:nvSpPr>
        <p:spPr>
          <a:xfrm>
            <a:off x="727586" y="1436254"/>
            <a:ext cx="10854814" cy="5421746"/>
          </a:xfrm>
        </p:spPr>
        <p:txBody>
          <a:bodyPr lIns="0" tIns="0" rIns="0" bIns="0" anchor="t"/>
          <a:lstStyle/>
          <a:p>
            <a:pPr algn="l" rtl="0">
              <a:lnSpc>
                <a:spcPts val="2500"/>
              </a:lnSpc>
              <a:defRPr/>
            </a:pPr>
            <a:r>
              <a:rPr lang="en-US" b="1" kern="1200" dirty="0">
                <a:cs typeface="Arial"/>
              </a:rPr>
              <a:t>FMS worked with OCIO to add new and more clearly defined BOC’s to:</a:t>
            </a:r>
            <a:endParaRPr lang="en-US" dirty="0">
              <a:cs typeface="Arial"/>
            </a:endParaRPr>
          </a:p>
          <a:p>
            <a:pPr marL="0" marR="0" lvl="0" indent="0" algn="l" defTabSz="914400" rtl="0" eaLnBrk="1" fontAlgn="auto" latinLnBrk="0" hangingPunct="1">
              <a:lnSpc>
                <a:spcPts val="2500"/>
              </a:lnSpc>
              <a:spcBef>
                <a:spcPts val="0"/>
              </a:spcBef>
              <a:spcAft>
                <a:spcPts val="0"/>
              </a:spcAft>
              <a:buClrTx/>
              <a:buSzTx/>
              <a:buFont typeface="Arial" panose="020B0604020202020204" pitchFamily="34" charset="0"/>
              <a:buNone/>
              <a:tabLst/>
              <a:defRPr/>
            </a:pPr>
            <a:endParaRPr lang="en-US" sz="2600" b="1" kern="1200" dirty="0">
              <a:solidFill>
                <a:prstClr val="black"/>
              </a:solidFill>
              <a:cs typeface="Arial" panose="020B0604020202020204" pitchFamily="34" charset="0"/>
            </a:endParaRPr>
          </a:p>
          <a:p>
            <a:pPr marL="514350" indent="-514350" algn="l" rtl="0">
              <a:lnSpc>
                <a:spcPts val="2500"/>
              </a:lnSpc>
              <a:buFont typeface="Arial" panose="020B0604020202020204" pitchFamily="34" charset="0"/>
              <a:buChar char="•"/>
              <a:defRPr/>
            </a:pPr>
            <a:r>
              <a:rPr lang="en-US" kern="1200" dirty="0">
                <a:cs typeface="Arial"/>
              </a:rPr>
              <a:t>Address challenges in identifying and understanding IT Spend. </a:t>
            </a:r>
          </a:p>
          <a:p>
            <a:pPr marL="514350" marR="0" lvl="0" indent="-514350" algn="l" defTabSz="914400" rtl="0" eaLnBrk="1" fontAlgn="auto" latinLnBrk="0" hangingPunct="1">
              <a:lnSpc>
                <a:spcPts val="2500"/>
              </a:lnSpc>
              <a:spcBef>
                <a:spcPts val="0"/>
              </a:spcBef>
              <a:spcAft>
                <a:spcPts val="0"/>
              </a:spcAft>
              <a:buClrTx/>
              <a:buSzTx/>
              <a:buFont typeface="Arial" panose="020B0604020202020204" pitchFamily="34" charset="0"/>
              <a:buChar char="•"/>
              <a:tabLst/>
              <a:defRPr/>
            </a:pPr>
            <a:r>
              <a:rPr lang="en-US" kern="1200" dirty="0">
                <a:cs typeface="Arial"/>
              </a:rPr>
              <a:t>Improve decision-making to meet IT priorities and business needs. </a:t>
            </a:r>
            <a:endParaRPr lang="en-US" kern="1200" dirty="0">
              <a:cs typeface="Arial" panose="020B0604020202020204" pitchFamily="34" charset="0"/>
            </a:endParaRPr>
          </a:p>
          <a:p>
            <a:pPr marR="0" lvl="0" algn="l" defTabSz="914400" rtl="0" eaLnBrk="1" fontAlgn="auto" latinLnBrk="0" hangingPunct="1">
              <a:lnSpc>
                <a:spcPts val="2500"/>
              </a:lnSpc>
              <a:spcBef>
                <a:spcPts val="0"/>
              </a:spcBef>
              <a:spcAft>
                <a:spcPts val="0"/>
              </a:spcAft>
              <a:buClrTx/>
              <a:buSzTx/>
              <a:tabLst/>
              <a:defRPr/>
            </a:pPr>
            <a:endParaRPr lang="en-US" sz="2800" b="1" kern="1200" dirty="0">
              <a:solidFill>
                <a:prstClr val="black"/>
              </a:solidFill>
              <a:cs typeface="Arial" panose="020B0604020202020204" pitchFamily="34" charset="0"/>
            </a:endParaRPr>
          </a:p>
          <a:p>
            <a:pPr marR="0" lvl="0" algn="l" defTabSz="914400" rtl="0" eaLnBrk="1" fontAlgn="auto" latinLnBrk="0" hangingPunct="1">
              <a:lnSpc>
                <a:spcPts val="2500"/>
              </a:lnSpc>
              <a:spcBef>
                <a:spcPts val="0"/>
              </a:spcBef>
              <a:spcAft>
                <a:spcPts val="0"/>
              </a:spcAft>
              <a:buClrTx/>
              <a:buSzTx/>
              <a:tabLst/>
              <a:defRPr/>
            </a:pPr>
            <a:r>
              <a:rPr lang="en-US" b="1" kern="1200" dirty="0">
                <a:solidFill>
                  <a:prstClr val="black"/>
                </a:solidFill>
                <a:cs typeface="Arial" panose="020B0604020202020204" pitchFamily="34" charset="0"/>
              </a:rPr>
              <a:t>This will</a:t>
            </a:r>
            <a:r>
              <a:rPr kumimoji="0" lang="en-US" b="1" i="0" u="none" strike="noStrike" kern="1200" cap="none" spc="0" normalizeH="0" baseline="0" noProof="0" dirty="0">
                <a:ln>
                  <a:noFill/>
                </a:ln>
                <a:solidFill>
                  <a:prstClr val="black"/>
                </a:solidFill>
                <a:effectLst/>
                <a:uLnTx/>
                <a:uFillTx/>
                <a:ea typeface="+mn-ea"/>
                <a:cs typeface="Arial" panose="020B0604020202020204" pitchFamily="34" charset="0"/>
              </a:rPr>
              <a:t>:</a:t>
            </a:r>
          </a:p>
          <a:p>
            <a:pPr marL="914400" lvl="1" indent="-457200" algn="l" rtl="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Improve cost transparency and the quality of data.</a:t>
            </a:r>
          </a:p>
          <a:p>
            <a:pPr marL="914400" lvl="1" indent="-457200" algn="l" rtl="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Reduce the need for manual classification and data calls (allowing more time for high-value actions and analysis).</a:t>
            </a:r>
          </a:p>
          <a:p>
            <a:pPr marL="914400" lvl="1" indent="-457200" algn="l" rtl="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Support Federal policies and priorities such as the Federal Information Technology Acquisition Reform Act (FITARA), Technology Business Management (TBM), and OMB reporting requirements.</a:t>
            </a:r>
          </a:p>
          <a:p>
            <a:pPr marL="914400" lvl="1" indent="-457200" algn="l" rtl="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Help enable data-driven decisions and support government-wide financial management practices.</a:t>
            </a:r>
            <a:endParaRPr kumimoji="0" lang="en-US" sz="1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457200" algn="l" defTabSz="914400" rtl="0" eaLnBrk="1" fontAlgn="auto" latinLnBrk="0" hangingPunct="1">
              <a:lnSpc>
                <a:spcPts val="23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ea typeface="+mn-ea"/>
                <a:cs typeface="Arial" panose="020B0604020202020204" pitchFamily="34" charset="0"/>
              </a:rPr>
              <a:t>NOTE: </a:t>
            </a:r>
            <a:r>
              <a:rPr kumimoji="0" lang="en-US" sz="1800" b="0" i="0" u="none" strike="noStrike" kern="1200" cap="none" spc="0" normalizeH="0" baseline="0" noProof="0" dirty="0">
                <a:ln>
                  <a:noFill/>
                </a:ln>
                <a:solidFill>
                  <a:prstClr val="black"/>
                </a:solidFill>
                <a:effectLst/>
                <a:uLnTx/>
                <a:uFillTx/>
                <a:ea typeface="+mn-ea"/>
                <a:cs typeface="Arial" panose="020B0604020202020204" pitchFamily="34" charset="0"/>
              </a:rPr>
              <a:t>Please ensure you are using the relevant IT-specific BOC’s for your purchase to guarantee proper identification of IT Spend activity.</a:t>
            </a:r>
          </a:p>
          <a:p>
            <a:endParaRPr lang="en-US" dirty="0"/>
          </a:p>
        </p:txBody>
      </p:sp>
      <p:sp>
        <p:nvSpPr>
          <p:cNvPr id="4" name="Slide Number Placeholder 3">
            <a:extLst>
              <a:ext uri="{FF2B5EF4-FFF2-40B4-BE49-F238E27FC236}">
                <a16:creationId xmlns:a16="http://schemas.microsoft.com/office/drawing/2014/main" id="{A08F25D6-1CF2-2AD1-430B-E782DBF1BC6B}"/>
              </a:ext>
            </a:extLst>
          </p:cNvPr>
          <p:cNvSpPr>
            <a:spLocks noGrp="1"/>
          </p:cNvSpPr>
          <p:nvPr>
            <p:ph type="sldNum" sz="quarter" idx="7"/>
          </p:nvPr>
        </p:nvSpPr>
        <p:spPr/>
        <p:txBody>
          <a:bodyPr/>
          <a:lstStyle/>
          <a:p>
            <a:fld id="{B6F15528-21DE-4FAA-801E-634DDDAF4B2B}" type="slidenum">
              <a:rPr lang="en-US" smtClean="0"/>
              <a:t>20</a:t>
            </a:fld>
            <a:endParaRPr lang="en-US" dirty="0"/>
          </a:p>
        </p:txBody>
      </p:sp>
    </p:spTree>
    <p:extLst>
      <p:ext uri="{BB962C8B-B14F-4D97-AF65-F5344CB8AC3E}">
        <p14:creationId xmlns:p14="http://schemas.microsoft.com/office/powerpoint/2010/main" val="3563250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846D9-5FBA-5CA6-1936-36F6E762A0A8}"/>
              </a:ext>
            </a:extLst>
          </p:cNvPr>
          <p:cNvSpPr>
            <a:spLocks noGrp="1"/>
          </p:cNvSpPr>
          <p:nvPr>
            <p:ph type="title"/>
          </p:nvPr>
        </p:nvSpPr>
        <p:spPr/>
        <p:txBody>
          <a:bodyPr/>
          <a:lstStyle/>
          <a:p>
            <a:r>
              <a:rPr lang="en-US" dirty="0"/>
              <a:t> </a:t>
            </a:r>
            <a:r>
              <a:rPr lang="en-US" dirty="0">
                <a:solidFill>
                  <a:prstClr val="black"/>
                </a:solidFill>
                <a:latin typeface="Calibri Light" panose="020F0302020204030204" pitchFamily="34" charset="0"/>
                <a:cs typeface="Calibri Light" panose="020F0302020204030204" pitchFamily="34" charset="0"/>
              </a:rPr>
              <a:t>New BOC’s for IT Spend Activity</a:t>
            </a:r>
          </a:p>
        </p:txBody>
      </p:sp>
      <p:graphicFrame>
        <p:nvGraphicFramePr>
          <p:cNvPr id="3" name="Table 2">
            <a:extLst>
              <a:ext uri="{FF2B5EF4-FFF2-40B4-BE49-F238E27FC236}">
                <a16:creationId xmlns:a16="http://schemas.microsoft.com/office/drawing/2014/main" id="{2946FF99-6783-D593-C3ED-59662D2C778B}"/>
              </a:ext>
            </a:extLst>
          </p:cNvPr>
          <p:cNvGraphicFramePr>
            <a:graphicFrameLocks noGrp="1"/>
          </p:cNvGraphicFramePr>
          <p:nvPr>
            <p:extLst>
              <p:ext uri="{D42A27DB-BD31-4B8C-83A1-F6EECF244321}">
                <p14:modId xmlns:p14="http://schemas.microsoft.com/office/powerpoint/2010/main" val="1296866743"/>
              </p:ext>
            </p:extLst>
          </p:nvPr>
        </p:nvGraphicFramePr>
        <p:xfrm>
          <a:off x="2971227" y="1422509"/>
          <a:ext cx="6249546" cy="4569199"/>
        </p:xfrm>
        <a:graphic>
          <a:graphicData uri="http://schemas.openxmlformats.org/drawingml/2006/table">
            <a:tbl>
              <a:tblPr firstRow="1" firstCol="1" bandRow="1">
                <a:tableStyleId>{5C22544A-7EE6-4342-B048-85BDC9FD1C3A}</a:tableStyleId>
              </a:tblPr>
              <a:tblGrid>
                <a:gridCol w="1371600">
                  <a:extLst>
                    <a:ext uri="{9D8B030D-6E8A-4147-A177-3AD203B41FA5}">
                      <a16:colId xmlns:a16="http://schemas.microsoft.com/office/drawing/2014/main" val="1465182662"/>
                    </a:ext>
                  </a:extLst>
                </a:gridCol>
                <a:gridCol w="4877946">
                  <a:extLst>
                    <a:ext uri="{9D8B030D-6E8A-4147-A177-3AD203B41FA5}">
                      <a16:colId xmlns:a16="http://schemas.microsoft.com/office/drawing/2014/main" val="3797223404"/>
                    </a:ext>
                  </a:extLst>
                </a:gridCol>
              </a:tblGrid>
              <a:tr h="375179">
                <a:tc>
                  <a:txBody>
                    <a:bodyPr/>
                    <a:lstStyle/>
                    <a:p>
                      <a:pPr marL="0" marR="0">
                        <a:spcBef>
                          <a:spcPts val="0"/>
                        </a:spcBef>
                        <a:spcAft>
                          <a:spcPts val="0"/>
                        </a:spcAft>
                      </a:pPr>
                      <a:r>
                        <a:rPr lang="en-US" sz="1100" dirty="0">
                          <a:effectLst/>
                        </a:rPr>
                        <a:t>Commitment item</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100" dirty="0">
                          <a:effectLst/>
                        </a:rPr>
                        <a:t>Description</a:t>
                      </a:r>
                      <a:endParaRPr lang="en-US" sz="11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472C4"/>
                    </a:solidFill>
                  </a:tcPr>
                </a:tc>
                <a:extLst>
                  <a:ext uri="{0D108BD9-81ED-4DB2-BD59-A6C34878D82A}">
                    <a16:rowId xmlns:a16="http://schemas.microsoft.com/office/drawing/2014/main" val="1989317342"/>
                  </a:ext>
                </a:extLst>
              </a:tr>
              <a:tr h="209701">
                <a:tc>
                  <a:txBody>
                    <a:bodyPr/>
                    <a:lstStyle/>
                    <a:p>
                      <a:pPr marL="0" marR="0">
                        <a:spcBef>
                          <a:spcPts val="0"/>
                        </a:spcBef>
                        <a:spcAft>
                          <a:spcPts val="0"/>
                        </a:spcAft>
                      </a:pPr>
                      <a:r>
                        <a:rPr lang="en-US" sz="1100" b="0" dirty="0">
                          <a:solidFill>
                            <a:schemeClr val="tx1"/>
                          </a:solidFill>
                          <a:effectLst/>
                        </a:rPr>
                        <a:t>251D</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 Other Federal Agencies - IT Data Center</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9622338"/>
                  </a:ext>
                </a:extLst>
              </a:tr>
              <a:tr h="209701">
                <a:tc>
                  <a:txBody>
                    <a:bodyPr/>
                    <a:lstStyle/>
                    <a:p>
                      <a:pPr marL="0" marR="0">
                        <a:spcBef>
                          <a:spcPts val="0"/>
                        </a:spcBef>
                        <a:spcAft>
                          <a:spcPts val="0"/>
                        </a:spcAft>
                      </a:pPr>
                      <a:r>
                        <a:rPr lang="en-US" sz="1100" b="0" dirty="0">
                          <a:solidFill>
                            <a:schemeClr val="tx1"/>
                          </a:solidFill>
                          <a:effectLst/>
                        </a:rPr>
                        <a:t>251E</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 Other Federal Agencies - IT Equipment</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4171443"/>
                  </a:ext>
                </a:extLst>
              </a:tr>
              <a:tr h="209701">
                <a:tc>
                  <a:txBody>
                    <a:bodyPr/>
                    <a:lstStyle/>
                    <a:p>
                      <a:pPr marL="0" marR="0">
                        <a:spcBef>
                          <a:spcPts val="0"/>
                        </a:spcBef>
                        <a:spcAft>
                          <a:spcPts val="0"/>
                        </a:spcAft>
                      </a:pPr>
                      <a:r>
                        <a:rPr lang="en-US" sz="1100" b="0" dirty="0">
                          <a:solidFill>
                            <a:schemeClr val="tx1"/>
                          </a:solidFill>
                          <a:effectLst/>
                        </a:rPr>
                        <a:t>251R</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 Other Fed Agencies - IT Security Resources</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56954167"/>
                  </a:ext>
                </a:extLst>
              </a:tr>
              <a:tr h="209701">
                <a:tc>
                  <a:txBody>
                    <a:bodyPr/>
                    <a:lstStyle/>
                    <a:p>
                      <a:pPr marL="0" marR="0">
                        <a:spcBef>
                          <a:spcPts val="0"/>
                        </a:spcBef>
                        <a:spcAft>
                          <a:spcPts val="0"/>
                        </a:spcAft>
                      </a:pPr>
                      <a:r>
                        <a:rPr lang="en-US" sz="1100" b="0" dirty="0">
                          <a:solidFill>
                            <a:schemeClr val="tx1"/>
                          </a:solidFill>
                          <a:effectLst/>
                        </a:rPr>
                        <a:t>251S</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 Other Federal Agencies - IT Software</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7438525"/>
                  </a:ext>
                </a:extLst>
              </a:tr>
              <a:tr h="209701">
                <a:tc>
                  <a:txBody>
                    <a:bodyPr/>
                    <a:lstStyle/>
                    <a:p>
                      <a:pPr marL="0" marR="0">
                        <a:spcBef>
                          <a:spcPts val="0"/>
                        </a:spcBef>
                        <a:spcAft>
                          <a:spcPts val="0"/>
                        </a:spcAft>
                      </a:pPr>
                      <a:r>
                        <a:rPr lang="en-US" sz="1100" b="0" dirty="0">
                          <a:solidFill>
                            <a:schemeClr val="tx1"/>
                          </a:solidFill>
                          <a:effectLst/>
                        </a:rPr>
                        <a:t>251T</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 Other Federal Agencies - IT Telecom</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8454394"/>
                  </a:ext>
                </a:extLst>
              </a:tr>
              <a:tr h="209701">
                <a:tc>
                  <a:txBody>
                    <a:bodyPr/>
                    <a:lstStyle/>
                    <a:p>
                      <a:pPr marL="0" marR="0">
                        <a:spcBef>
                          <a:spcPts val="0"/>
                        </a:spcBef>
                        <a:spcAft>
                          <a:spcPts val="0"/>
                        </a:spcAft>
                      </a:pPr>
                      <a:r>
                        <a:rPr lang="en-US" sz="1100" b="0" dirty="0">
                          <a:solidFill>
                            <a:schemeClr val="tx1"/>
                          </a:solidFill>
                          <a:effectLst/>
                        </a:rPr>
                        <a:t>251Z</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 Other Federal Agencies - IT All Other</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8113788"/>
                  </a:ext>
                </a:extLst>
              </a:tr>
              <a:tr h="209701">
                <a:tc>
                  <a:txBody>
                    <a:bodyPr/>
                    <a:lstStyle/>
                    <a:p>
                      <a:pPr marL="0" marR="0">
                        <a:spcBef>
                          <a:spcPts val="0"/>
                        </a:spcBef>
                        <a:spcAft>
                          <a:spcPts val="0"/>
                        </a:spcAft>
                      </a:pPr>
                      <a:r>
                        <a:rPr lang="en-US" sz="1100" b="0" dirty="0">
                          <a:solidFill>
                            <a:schemeClr val="tx1"/>
                          </a:solidFill>
                          <a:effectLst/>
                        </a:rPr>
                        <a:t>252D</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Other Services</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4793894"/>
                  </a:ext>
                </a:extLst>
              </a:tr>
              <a:tr h="209701">
                <a:tc>
                  <a:txBody>
                    <a:bodyPr/>
                    <a:lstStyle/>
                    <a:p>
                      <a:pPr marL="0" marR="0">
                        <a:spcBef>
                          <a:spcPts val="0"/>
                        </a:spcBef>
                        <a:spcAft>
                          <a:spcPts val="0"/>
                        </a:spcAft>
                      </a:pPr>
                      <a:r>
                        <a:rPr lang="en-US" sz="1100" b="0" dirty="0">
                          <a:solidFill>
                            <a:schemeClr val="tx1"/>
                          </a:solidFill>
                          <a:effectLst/>
                        </a:rPr>
                        <a:t>252E</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Other Purch - Goods/Services, Govt Acct</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71052"/>
                  </a:ext>
                </a:extLst>
              </a:tr>
              <a:tr h="209701">
                <a:tc>
                  <a:txBody>
                    <a:bodyPr/>
                    <a:lstStyle/>
                    <a:p>
                      <a:pPr marL="0" marR="0">
                        <a:spcBef>
                          <a:spcPts val="0"/>
                        </a:spcBef>
                        <a:spcAft>
                          <a:spcPts val="0"/>
                        </a:spcAft>
                      </a:pPr>
                      <a:r>
                        <a:rPr lang="en-US" sz="1100" b="0" dirty="0">
                          <a:solidFill>
                            <a:schemeClr val="tx1"/>
                          </a:solidFill>
                          <a:effectLst/>
                        </a:rPr>
                        <a:t>252R</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Non-Federal - IT Security Resources</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193263"/>
                  </a:ext>
                </a:extLst>
              </a:tr>
              <a:tr h="209701">
                <a:tc>
                  <a:txBody>
                    <a:bodyPr/>
                    <a:lstStyle/>
                    <a:p>
                      <a:pPr marL="0" marR="0">
                        <a:spcBef>
                          <a:spcPts val="0"/>
                        </a:spcBef>
                        <a:spcAft>
                          <a:spcPts val="0"/>
                        </a:spcAft>
                      </a:pPr>
                      <a:r>
                        <a:rPr lang="en-US" sz="1100" b="0" dirty="0">
                          <a:solidFill>
                            <a:schemeClr val="tx1"/>
                          </a:solidFill>
                          <a:effectLst/>
                        </a:rPr>
                        <a:t>252S</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Non-Federal - IT Software</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2707614"/>
                  </a:ext>
                </a:extLst>
              </a:tr>
              <a:tr h="209701">
                <a:tc>
                  <a:txBody>
                    <a:bodyPr/>
                    <a:lstStyle/>
                    <a:p>
                      <a:pPr marL="0" marR="0">
                        <a:spcBef>
                          <a:spcPts val="0"/>
                        </a:spcBef>
                        <a:spcAft>
                          <a:spcPts val="0"/>
                        </a:spcAft>
                      </a:pPr>
                      <a:r>
                        <a:rPr lang="en-US" sz="1100" b="0" dirty="0">
                          <a:solidFill>
                            <a:schemeClr val="tx1"/>
                          </a:solidFill>
                          <a:effectLst/>
                        </a:rPr>
                        <a:t>252Z</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Services Non-Federal - IT All Other</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24439"/>
                  </a:ext>
                </a:extLst>
              </a:tr>
              <a:tr h="209701">
                <a:tc>
                  <a:txBody>
                    <a:bodyPr/>
                    <a:lstStyle/>
                    <a:p>
                      <a:pPr marL="0" marR="0">
                        <a:spcBef>
                          <a:spcPts val="0"/>
                        </a:spcBef>
                        <a:spcAft>
                          <a:spcPts val="0"/>
                        </a:spcAft>
                      </a:pPr>
                      <a:r>
                        <a:rPr lang="en-US" sz="1100" b="0" dirty="0">
                          <a:solidFill>
                            <a:schemeClr val="tx1"/>
                          </a:solidFill>
                          <a:effectLst/>
                        </a:rPr>
                        <a:t>253D</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Maintenance of IT Data Center</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2326686"/>
                  </a:ext>
                </a:extLst>
              </a:tr>
              <a:tr h="209701">
                <a:tc>
                  <a:txBody>
                    <a:bodyPr/>
                    <a:lstStyle/>
                    <a:p>
                      <a:pPr marL="0" marR="0">
                        <a:spcBef>
                          <a:spcPts val="0"/>
                        </a:spcBef>
                        <a:spcAft>
                          <a:spcPts val="0"/>
                        </a:spcAft>
                      </a:pPr>
                      <a:r>
                        <a:rPr lang="en-US" sz="1100" b="0" dirty="0">
                          <a:solidFill>
                            <a:schemeClr val="tx1"/>
                          </a:solidFill>
                          <a:effectLst/>
                        </a:rPr>
                        <a:t>253E</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Maintenance of IT Equipment</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1593895"/>
                  </a:ext>
                </a:extLst>
              </a:tr>
              <a:tr h="209701">
                <a:tc>
                  <a:txBody>
                    <a:bodyPr/>
                    <a:lstStyle/>
                    <a:p>
                      <a:pPr marL="0" marR="0">
                        <a:spcBef>
                          <a:spcPts val="0"/>
                        </a:spcBef>
                        <a:spcAft>
                          <a:spcPts val="0"/>
                        </a:spcAft>
                      </a:pPr>
                      <a:r>
                        <a:rPr lang="en-US" sz="1100" b="0" dirty="0">
                          <a:solidFill>
                            <a:schemeClr val="tx1"/>
                          </a:solidFill>
                          <a:effectLst/>
                        </a:rPr>
                        <a:t>253T</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Maintenance of IT Telecom</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3295734"/>
                  </a:ext>
                </a:extLst>
              </a:tr>
              <a:tr h="209701">
                <a:tc>
                  <a:txBody>
                    <a:bodyPr/>
                    <a:lstStyle/>
                    <a:p>
                      <a:pPr marL="0" marR="0">
                        <a:spcBef>
                          <a:spcPts val="0"/>
                        </a:spcBef>
                        <a:spcAft>
                          <a:spcPts val="0"/>
                        </a:spcAft>
                      </a:pPr>
                      <a:r>
                        <a:rPr lang="en-US" sz="1100" b="0" dirty="0">
                          <a:solidFill>
                            <a:schemeClr val="tx1"/>
                          </a:solidFill>
                          <a:effectLst/>
                        </a:rPr>
                        <a:t>254E</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Research - IT Equipment</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82449893"/>
                  </a:ext>
                </a:extLst>
              </a:tr>
              <a:tr h="209701">
                <a:tc>
                  <a:txBody>
                    <a:bodyPr/>
                    <a:lstStyle/>
                    <a:p>
                      <a:pPr marL="0" marR="0">
                        <a:spcBef>
                          <a:spcPts val="0"/>
                        </a:spcBef>
                        <a:spcAft>
                          <a:spcPts val="0"/>
                        </a:spcAft>
                      </a:pPr>
                      <a:r>
                        <a:rPr lang="en-US" sz="1100" b="0" dirty="0">
                          <a:solidFill>
                            <a:schemeClr val="tx1"/>
                          </a:solidFill>
                          <a:effectLst/>
                        </a:rPr>
                        <a:t>254S</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Research - IT Software</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5022998"/>
                  </a:ext>
                </a:extLst>
              </a:tr>
              <a:tr h="209701">
                <a:tc>
                  <a:txBody>
                    <a:bodyPr/>
                    <a:lstStyle/>
                    <a:p>
                      <a:pPr marL="0" marR="0">
                        <a:spcBef>
                          <a:spcPts val="0"/>
                        </a:spcBef>
                        <a:spcAft>
                          <a:spcPts val="0"/>
                        </a:spcAft>
                      </a:pPr>
                      <a:r>
                        <a:rPr lang="en-US" sz="1100" b="0" dirty="0">
                          <a:solidFill>
                            <a:schemeClr val="tx1"/>
                          </a:solidFill>
                          <a:effectLst/>
                        </a:rPr>
                        <a:t>254Z</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Research - IT All Other</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5001411"/>
                  </a:ext>
                </a:extLst>
              </a:tr>
              <a:tr h="209701">
                <a:tc>
                  <a:txBody>
                    <a:bodyPr/>
                    <a:lstStyle/>
                    <a:p>
                      <a:pPr marL="0" marR="0">
                        <a:spcBef>
                          <a:spcPts val="0"/>
                        </a:spcBef>
                        <a:spcAft>
                          <a:spcPts val="0"/>
                        </a:spcAft>
                      </a:pPr>
                      <a:r>
                        <a:rPr lang="en-US" sz="1100" b="0" dirty="0">
                          <a:solidFill>
                            <a:schemeClr val="tx1"/>
                          </a:solidFill>
                          <a:effectLst/>
                        </a:rPr>
                        <a:t>3142</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IT Equipment &lt;$5K</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007305"/>
                  </a:ext>
                </a:extLst>
              </a:tr>
              <a:tr h="209701">
                <a:tc>
                  <a:txBody>
                    <a:bodyPr/>
                    <a:lstStyle/>
                    <a:p>
                      <a:pPr marL="0" marR="0">
                        <a:spcBef>
                          <a:spcPts val="0"/>
                        </a:spcBef>
                        <a:spcAft>
                          <a:spcPts val="0"/>
                        </a:spcAft>
                      </a:pPr>
                      <a:r>
                        <a:rPr lang="en-US" sz="1100" b="0" dirty="0">
                          <a:solidFill>
                            <a:schemeClr val="tx1"/>
                          </a:solidFill>
                          <a:effectLst/>
                        </a:rPr>
                        <a:t>3143</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IT Software &lt;$5K</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416487"/>
                  </a:ext>
                </a:extLst>
              </a:tr>
              <a:tr h="209701">
                <a:tc>
                  <a:txBody>
                    <a:bodyPr/>
                    <a:lstStyle/>
                    <a:p>
                      <a:pPr marL="0" marR="0">
                        <a:spcBef>
                          <a:spcPts val="0"/>
                        </a:spcBef>
                        <a:spcAft>
                          <a:spcPts val="0"/>
                        </a:spcAft>
                      </a:pPr>
                      <a:r>
                        <a:rPr lang="en-US" sz="1100" b="0" dirty="0">
                          <a:solidFill>
                            <a:schemeClr val="tx1"/>
                          </a:solidFill>
                          <a:effectLst/>
                        </a:rPr>
                        <a:t>3144</a:t>
                      </a:r>
                      <a:endParaRPr lang="en-US" sz="1100" b="0" dirty="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1100" dirty="0">
                          <a:effectLst/>
                        </a:rPr>
                        <a:t>IT Telecomm Equip &lt;$5K</a:t>
                      </a:r>
                      <a:endParaRPr lang="en-US" sz="1100" dirty="0">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0409016"/>
                  </a:ext>
                </a:extLst>
              </a:tr>
            </a:tbl>
          </a:graphicData>
        </a:graphic>
      </p:graphicFrame>
      <p:sp>
        <p:nvSpPr>
          <p:cNvPr id="4" name="Slide Number Placeholder 3">
            <a:extLst>
              <a:ext uri="{FF2B5EF4-FFF2-40B4-BE49-F238E27FC236}">
                <a16:creationId xmlns:a16="http://schemas.microsoft.com/office/drawing/2014/main" id="{6D3CC044-864C-FA1E-1D45-07CAD750DF56}"/>
              </a:ext>
            </a:extLst>
          </p:cNvPr>
          <p:cNvSpPr>
            <a:spLocks noGrp="1"/>
          </p:cNvSpPr>
          <p:nvPr>
            <p:ph type="sldNum" sz="quarter" idx="7"/>
          </p:nvPr>
        </p:nvSpPr>
        <p:spPr/>
        <p:txBody>
          <a:bodyPr/>
          <a:lstStyle/>
          <a:p>
            <a:fld id="{B6F15528-21DE-4FAA-801E-634DDDAF4B2B}" type="slidenum">
              <a:rPr lang="en-US" smtClean="0"/>
              <a:t>21</a:t>
            </a:fld>
            <a:endParaRPr lang="en-US" dirty="0"/>
          </a:p>
        </p:txBody>
      </p:sp>
    </p:spTree>
    <p:extLst>
      <p:ext uri="{BB962C8B-B14F-4D97-AF65-F5344CB8AC3E}">
        <p14:creationId xmlns:p14="http://schemas.microsoft.com/office/powerpoint/2010/main" val="3645050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2AA56-3E86-FB52-9B29-95D8DCDA95ED}"/>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IT Spend BOC Classification</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86112A9C-6E72-35DF-6A8E-0DE7B5D8BA24}"/>
              </a:ext>
            </a:extLst>
          </p:cNvPr>
          <p:cNvSpPr>
            <a:spLocks noGrp="1"/>
          </p:cNvSpPr>
          <p:nvPr>
            <p:ph type="body" idx="1"/>
          </p:nvPr>
        </p:nvSpPr>
        <p:spPr/>
        <p:txBody>
          <a:bodyPr/>
          <a:lstStyle/>
          <a:p>
            <a:r>
              <a:rPr lang="en-US" dirty="0"/>
              <a:t> </a:t>
            </a:r>
          </a:p>
        </p:txBody>
      </p:sp>
      <p:sp>
        <p:nvSpPr>
          <p:cNvPr id="4" name="Slide Number Placeholder 3">
            <a:extLst>
              <a:ext uri="{FF2B5EF4-FFF2-40B4-BE49-F238E27FC236}">
                <a16:creationId xmlns:a16="http://schemas.microsoft.com/office/drawing/2014/main" id="{CD9F565B-614E-E6B8-457D-455FD52A8B1C}"/>
              </a:ext>
            </a:extLst>
          </p:cNvPr>
          <p:cNvSpPr>
            <a:spLocks noGrp="1"/>
          </p:cNvSpPr>
          <p:nvPr>
            <p:ph type="sldNum" sz="quarter" idx="7"/>
          </p:nvPr>
        </p:nvSpPr>
        <p:spPr/>
        <p:txBody>
          <a:bodyPr/>
          <a:lstStyle/>
          <a:p>
            <a:fld id="{B6F15528-21DE-4FAA-801E-634DDDAF4B2B}" type="slidenum">
              <a:rPr lang="en-US" smtClean="0"/>
              <a:t>22</a:t>
            </a:fld>
            <a:endParaRPr lang="en-US" dirty="0"/>
          </a:p>
        </p:txBody>
      </p:sp>
      <p:graphicFrame>
        <p:nvGraphicFramePr>
          <p:cNvPr id="7" name="Table 6">
            <a:extLst>
              <a:ext uri="{FF2B5EF4-FFF2-40B4-BE49-F238E27FC236}">
                <a16:creationId xmlns:a16="http://schemas.microsoft.com/office/drawing/2014/main" id="{4E079317-AA1D-9631-DA15-503A226AD278}"/>
              </a:ext>
            </a:extLst>
          </p:cNvPr>
          <p:cNvGraphicFramePr>
            <a:graphicFrameLocks noGrp="1"/>
          </p:cNvGraphicFramePr>
          <p:nvPr>
            <p:extLst>
              <p:ext uri="{D42A27DB-BD31-4B8C-83A1-F6EECF244321}">
                <p14:modId xmlns:p14="http://schemas.microsoft.com/office/powerpoint/2010/main" val="2198973490"/>
              </p:ext>
            </p:extLst>
          </p:nvPr>
        </p:nvGraphicFramePr>
        <p:xfrm>
          <a:off x="1755132" y="1189566"/>
          <a:ext cx="8961120" cy="5407899"/>
        </p:xfrm>
        <a:graphic>
          <a:graphicData uri="http://schemas.openxmlformats.org/drawingml/2006/table">
            <a:tbl>
              <a:tblPr firstRow="1"/>
              <a:tblGrid>
                <a:gridCol w="2117635">
                  <a:extLst>
                    <a:ext uri="{9D8B030D-6E8A-4147-A177-3AD203B41FA5}">
                      <a16:colId xmlns:a16="http://schemas.microsoft.com/office/drawing/2014/main" val="2894473523"/>
                    </a:ext>
                  </a:extLst>
                </a:gridCol>
                <a:gridCol w="2281162">
                  <a:extLst>
                    <a:ext uri="{9D8B030D-6E8A-4147-A177-3AD203B41FA5}">
                      <a16:colId xmlns:a16="http://schemas.microsoft.com/office/drawing/2014/main" val="413868037"/>
                    </a:ext>
                  </a:extLst>
                </a:gridCol>
                <a:gridCol w="4562323">
                  <a:extLst>
                    <a:ext uri="{9D8B030D-6E8A-4147-A177-3AD203B41FA5}">
                      <a16:colId xmlns:a16="http://schemas.microsoft.com/office/drawing/2014/main" val="2776870395"/>
                    </a:ext>
                  </a:extLst>
                </a:gridCol>
              </a:tblGrid>
              <a:tr h="463833">
                <a:tc>
                  <a:txBody>
                    <a:bodyPr/>
                    <a:lstStyle/>
                    <a:p>
                      <a:pPr algn="l" fontAlgn="base"/>
                      <a:r>
                        <a:rPr lang="en-US" sz="1200" b="1" i="0" dirty="0">
                          <a:solidFill>
                            <a:srgbClr val="FFFFFF"/>
                          </a:solidFill>
                          <a:effectLst/>
                          <a:latin typeface="Arial" panose="020B0604020202020204" pitchFamily="34" charset="0"/>
                        </a:rPr>
                        <a:t>If the obligations are for…​</a:t>
                      </a:r>
                      <a:endParaRPr lang="en-US" sz="1200" b="1" i="0" dirty="0">
                        <a:solidFill>
                          <a:srgbClr val="FFFFFF"/>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tc>
                  <a:txBody>
                    <a:bodyPr/>
                    <a:lstStyle/>
                    <a:p>
                      <a:pPr algn="l" fontAlgn="base"/>
                      <a:r>
                        <a:rPr lang="en-US" sz="1200" b="1" i="0" dirty="0">
                          <a:solidFill>
                            <a:srgbClr val="FFFFFF"/>
                          </a:solidFill>
                          <a:effectLst/>
                          <a:latin typeface="Arial" panose="020B0604020202020204" pitchFamily="34" charset="0"/>
                        </a:rPr>
                        <a:t>Then classify in object class…​</a:t>
                      </a:r>
                      <a:endParaRPr lang="en-US" sz="1200" b="1" i="0" dirty="0">
                        <a:solidFill>
                          <a:srgbClr val="FFFFFF"/>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tc>
                  <a:txBody>
                    <a:bodyPr/>
                    <a:lstStyle/>
                    <a:p>
                      <a:pPr algn="l" fontAlgn="base"/>
                      <a:r>
                        <a:rPr lang="en-US" sz="1200" b="1" i="0" dirty="0">
                          <a:solidFill>
                            <a:srgbClr val="FFFFFF"/>
                          </a:solidFill>
                          <a:effectLst/>
                          <a:latin typeface="Arial" panose="020B0604020202020204" pitchFamily="34" charset="0"/>
                        </a:rPr>
                        <a:t>USDA 4-Digit BOC​</a:t>
                      </a:r>
                      <a:endParaRPr lang="en-US" sz="1200" b="1" i="0" dirty="0">
                        <a:solidFill>
                          <a:srgbClr val="FFFFFF"/>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914484619"/>
                  </a:ext>
                </a:extLst>
              </a:tr>
              <a:tr h="1530628">
                <a:tc>
                  <a:txBody>
                    <a:bodyPr/>
                    <a:lstStyle/>
                    <a:p>
                      <a:pPr algn="l" fontAlgn="base"/>
                      <a:r>
                        <a:rPr lang="en-US" sz="1200" b="0" i="0" dirty="0">
                          <a:solidFill>
                            <a:srgbClr val="000000"/>
                          </a:solidFill>
                          <a:effectLst/>
                          <a:latin typeface="Arial" panose="020B0604020202020204" pitchFamily="34" charset="0"/>
                        </a:rPr>
                        <a:t>IT Services or the rental of IT Equipment Miscellaneous​</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200" b="1" i="0" dirty="0">
                          <a:solidFill>
                            <a:srgbClr val="000000"/>
                          </a:solidFill>
                          <a:effectLst/>
                          <a:latin typeface="Arial" panose="020B0604020202020204" pitchFamily="34" charset="0"/>
                        </a:rPr>
                        <a:t>23.3</a:t>
                      </a:r>
                      <a:r>
                        <a:rPr lang="en-US" sz="1200" b="0" i="0" dirty="0">
                          <a:solidFill>
                            <a:srgbClr val="000000"/>
                          </a:solidFill>
                          <a:effectLst/>
                          <a:latin typeface="Arial" panose="020B0604020202020204" pitchFamily="34" charset="0"/>
                        </a:rPr>
                        <a:t> -Communication Utilities, and Charges​</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200" b="1" i="0" dirty="0">
                          <a:solidFill>
                            <a:srgbClr val="000000"/>
                          </a:solidFill>
                          <a:effectLst/>
                          <a:latin typeface="Arial" panose="020B0604020202020204" pitchFamily="34" charset="0"/>
                        </a:rPr>
                        <a:t>2331</a:t>
                      </a:r>
                      <a:r>
                        <a:rPr lang="en-US" sz="1200" b="0" i="0" dirty="0">
                          <a:solidFill>
                            <a:srgbClr val="000000"/>
                          </a:solidFill>
                          <a:effectLst/>
                          <a:latin typeface="Arial" panose="020B0604020202020204" pitchFamily="34" charset="0"/>
                        </a:rPr>
                        <a:t> – Intercity and extended service (quarterly)​</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2332</a:t>
                      </a:r>
                      <a:r>
                        <a:rPr lang="en-US" sz="1200" b="0" i="0" dirty="0">
                          <a:solidFill>
                            <a:srgbClr val="000000"/>
                          </a:solidFill>
                          <a:effectLst/>
                          <a:latin typeface="Arial" panose="020B0604020202020204" pitchFamily="34" charset="0"/>
                        </a:rPr>
                        <a:t> – FTS monthly charges​</a:t>
                      </a:r>
                      <a:endParaRPr lang="en-US" sz="1200" b="0" i="0" dirty="0">
                        <a:solidFill>
                          <a:srgbClr val="000000"/>
                        </a:solidFill>
                        <a:effectLst/>
                      </a:endParaRPr>
                    </a:p>
                    <a:p>
                      <a:pPr algn="l" fontAlgn="base"/>
                      <a:r>
                        <a:rPr lang="en-US" sz="1200" b="0" i="0" dirty="0">
                          <a:solidFill>
                            <a:srgbClr val="000000"/>
                          </a:solidFill>
                          <a:effectLst/>
                          <a:latin typeface="Arial" panose="020B0604020202020204" pitchFamily="34" charset="0"/>
                        </a:rPr>
                        <a:t>(GSA-789) – Domestic​</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2334 </a:t>
                      </a:r>
                      <a:r>
                        <a:rPr lang="en-US" sz="1200" b="0" i="0" dirty="0">
                          <a:solidFill>
                            <a:srgbClr val="000000"/>
                          </a:solidFill>
                          <a:effectLst/>
                          <a:latin typeface="Arial" panose="020B0604020202020204" pitchFamily="34" charset="0"/>
                        </a:rPr>
                        <a:t>– Other – refile, advance record system, conference call, mailgram, voice, Telepack​</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2335</a:t>
                      </a:r>
                      <a:r>
                        <a:rPr lang="en-US" sz="1200" b="0" i="0" dirty="0">
                          <a:solidFill>
                            <a:srgbClr val="000000"/>
                          </a:solidFill>
                          <a:effectLst/>
                          <a:latin typeface="Arial" panose="020B0604020202020204" pitchFamily="34" charset="0"/>
                        </a:rPr>
                        <a:t> – Telecommunications Services and Operations – FS-NTSO​</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2336 </a:t>
                      </a:r>
                      <a:r>
                        <a:rPr lang="en-US" sz="1200" b="0" i="0" dirty="0">
                          <a:solidFill>
                            <a:srgbClr val="000000"/>
                          </a:solidFill>
                          <a:effectLst/>
                          <a:latin typeface="Arial" panose="020B0604020202020204" pitchFamily="34" charset="0"/>
                        </a:rPr>
                        <a:t>– Wireless Communications service charges, Includes Cellular/wireless, Pagers, satellites, microwaves, enhanced Specialized Mobile Radio​</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2337 </a:t>
                      </a:r>
                      <a:r>
                        <a:rPr lang="en-US" sz="1200" b="0" i="0" dirty="0">
                          <a:solidFill>
                            <a:srgbClr val="000000"/>
                          </a:solidFill>
                          <a:effectLst/>
                          <a:latin typeface="Arial" panose="020B0604020202020204" pitchFamily="34" charset="0"/>
                        </a:rPr>
                        <a:t>– Commercial telecom service charges​</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2339</a:t>
                      </a:r>
                      <a:r>
                        <a:rPr lang="en-US" sz="1200" b="0" i="0" dirty="0">
                          <a:solidFill>
                            <a:srgbClr val="000000"/>
                          </a:solidFill>
                          <a:effectLst/>
                          <a:latin typeface="Arial" panose="020B0604020202020204" pitchFamily="34" charset="0"/>
                        </a:rPr>
                        <a:t> – IT service charges, Includes service charges for non-GSA voice mail and audio conferencing, non-GSA video conferencing , non-GSA video streaming, field relay (TTY and TDD), telegraph, and Web hosting.​</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2364</a:t>
                      </a:r>
                      <a:r>
                        <a:rPr lang="en-US" sz="1200" b="0" i="0" dirty="0">
                          <a:solidFill>
                            <a:srgbClr val="000000"/>
                          </a:solidFill>
                          <a:effectLst/>
                          <a:latin typeface="Arial" panose="020B0604020202020204" pitchFamily="34" charset="0"/>
                        </a:rPr>
                        <a:t> – IT Equipment​</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33750"/>
                  </a:ext>
                </a:extLst>
              </a:tr>
              <a:tr h="417442">
                <a:tc>
                  <a:txBody>
                    <a:bodyPr/>
                    <a:lstStyle/>
                    <a:p>
                      <a:pPr algn="l" fontAlgn="base"/>
                      <a:r>
                        <a:rPr lang="en-US" sz="1200" b="0" i="0" dirty="0">
                          <a:solidFill>
                            <a:srgbClr val="000000"/>
                          </a:solidFill>
                          <a:effectLst/>
                          <a:latin typeface="Arial" panose="020B0604020202020204" pitchFamily="34" charset="0"/>
                        </a:rPr>
                        <a:t>Operation and maintenance of IT systems by the private sector​</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200" b="1" i="0" dirty="0">
                          <a:solidFill>
                            <a:srgbClr val="000000"/>
                          </a:solidFill>
                          <a:effectLst/>
                          <a:latin typeface="Arial" panose="020B0604020202020204" pitchFamily="34" charset="0"/>
                        </a:rPr>
                        <a:t>25.7</a:t>
                      </a:r>
                      <a:r>
                        <a:rPr lang="en-US" sz="1200" b="0" i="0" dirty="0">
                          <a:solidFill>
                            <a:srgbClr val="000000"/>
                          </a:solidFill>
                          <a:effectLst/>
                          <a:latin typeface="Arial" panose="020B0604020202020204" pitchFamily="34" charset="0"/>
                        </a:rPr>
                        <a:t> - Operation and maintenance of equipment​</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200" b="1" i="0" dirty="0">
                          <a:solidFill>
                            <a:srgbClr val="000000"/>
                          </a:solidFill>
                          <a:effectLst/>
                          <a:latin typeface="Arial" panose="020B0604020202020204" pitchFamily="34" charset="0"/>
                        </a:rPr>
                        <a:t>2568</a:t>
                      </a:r>
                      <a:r>
                        <a:rPr lang="en-US" sz="1200" b="0" i="0" dirty="0">
                          <a:solidFill>
                            <a:srgbClr val="000000"/>
                          </a:solidFill>
                          <a:effectLst/>
                          <a:latin typeface="Arial" panose="020B0604020202020204" pitchFamily="34" charset="0"/>
                        </a:rPr>
                        <a:t> – Maintenance of software​</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364090"/>
                  </a:ext>
                </a:extLst>
              </a:tr>
              <a:tr h="788498">
                <a:tc>
                  <a:txBody>
                    <a:bodyPr/>
                    <a:lstStyle/>
                    <a:p>
                      <a:pPr algn="l" fontAlgn="base"/>
                      <a:r>
                        <a:rPr lang="en-US" sz="1200" b="0" i="0" dirty="0">
                          <a:solidFill>
                            <a:srgbClr val="000000"/>
                          </a:solidFill>
                          <a:effectLst/>
                          <a:latin typeface="Arial" panose="020B0604020202020204" pitchFamily="34" charset="0"/>
                        </a:rPr>
                        <a:t>Operations and maintenance of IT systems by another Federal Government account​</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200" b="1" i="0" dirty="0">
                          <a:solidFill>
                            <a:srgbClr val="000000"/>
                          </a:solidFill>
                          <a:effectLst/>
                          <a:latin typeface="Arial" panose="020B0604020202020204" pitchFamily="34" charset="0"/>
                        </a:rPr>
                        <a:t>25.7 </a:t>
                      </a:r>
                      <a:r>
                        <a:rPr lang="en-US" sz="1200" b="0" i="0" dirty="0">
                          <a:solidFill>
                            <a:srgbClr val="000000"/>
                          </a:solidFill>
                          <a:effectLst/>
                          <a:latin typeface="Arial" panose="020B0604020202020204" pitchFamily="34" charset="0"/>
                        </a:rPr>
                        <a:t>-</a:t>
                      </a:r>
                      <a:r>
                        <a:rPr lang="en-US" sz="1200" b="1" i="0" dirty="0">
                          <a:solidFill>
                            <a:srgbClr val="000000"/>
                          </a:solidFill>
                          <a:effectLst/>
                          <a:latin typeface="Arial" panose="020B0604020202020204" pitchFamily="34" charset="0"/>
                        </a:rPr>
                        <a:t> </a:t>
                      </a:r>
                      <a:r>
                        <a:rPr lang="en-US" sz="1200" b="0" i="0" dirty="0">
                          <a:solidFill>
                            <a:srgbClr val="000000"/>
                          </a:solidFill>
                          <a:effectLst/>
                          <a:latin typeface="Arial" panose="020B0604020202020204" pitchFamily="34" charset="0"/>
                        </a:rPr>
                        <a:t>Operation and maintenance of equipment​</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200" b="1" i="0" dirty="0">
                          <a:solidFill>
                            <a:srgbClr val="000000"/>
                          </a:solidFill>
                          <a:effectLst/>
                          <a:latin typeface="Arial" panose="020B0604020202020204" pitchFamily="34" charset="0"/>
                        </a:rPr>
                        <a:t>2562</a:t>
                      </a:r>
                      <a:r>
                        <a:rPr lang="en-US" sz="1200" b="0" i="0" dirty="0">
                          <a:solidFill>
                            <a:srgbClr val="000000"/>
                          </a:solidFill>
                          <a:effectLst/>
                          <a:latin typeface="Arial" panose="020B0604020202020204" pitchFamily="34" charset="0"/>
                        </a:rPr>
                        <a:t> – Office of the Chief Information Officer (OCIO) – TSO’s CSU​</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2563</a:t>
                      </a:r>
                      <a:r>
                        <a:rPr lang="en-US" sz="1200" b="0" i="0" dirty="0">
                          <a:solidFill>
                            <a:srgbClr val="000000"/>
                          </a:solidFill>
                          <a:effectLst/>
                          <a:latin typeface="Arial" panose="020B0604020202020204" pitchFamily="34" charset="0"/>
                        </a:rPr>
                        <a:t> – National Information Technology Center (NITC) – KC-IT Services​</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2564</a:t>
                      </a:r>
                      <a:r>
                        <a:rPr lang="en-US" sz="1200" b="0" i="0" dirty="0">
                          <a:solidFill>
                            <a:srgbClr val="000000"/>
                          </a:solidFill>
                          <a:effectLst/>
                          <a:latin typeface="Arial" panose="020B0604020202020204" pitchFamily="34" charset="0"/>
                        </a:rPr>
                        <a:t> – Telecommunications Services and Operations – FC-NED​</a:t>
                      </a:r>
                      <a:endParaRPr lang="en-US" sz="1200" b="0" i="0" dirty="0">
                        <a:solidFill>
                          <a:srgbClr val="000000"/>
                        </a:solidFill>
                        <a:effectLst/>
                      </a:endParaRPr>
                    </a:p>
                    <a:p>
                      <a:pPr algn="l" fontAlgn="base"/>
                      <a:r>
                        <a:rPr lang="en-US" sz="1200" b="1" i="0" dirty="0">
                          <a:solidFill>
                            <a:srgbClr val="000000"/>
                          </a:solidFill>
                          <a:effectLst/>
                          <a:latin typeface="Arial" panose="020B0604020202020204" pitchFamily="34" charset="0"/>
                        </a:rPr>
                        <a:t>2566 </a:t>
                      </a:r>
                      <a:r>
                        <a:rPr lang="en-US" sz="1200" b="0" i="0" dirty="0">
                          <a:solidFill>
                            <a:srgbClr val="000000"/>
                          </a:solidFill>
                          <a:effectLst/>
                          <a:latin typeface="Arial" panose="020B0604020202020204" pitchFamily="34" charset="0"/>
                        </a:rPr>
                        <a:t>– NITC – National Information Technology Center (NITC) – FC Applications Services​</a:t>
                      </a:r>
                      <a:endParaRPr lang="en-US" sz="1200" b="0" i="0" dirty="0">
                        <a:solidFill>
                          <a:srgbClr val="000000"/>
                        </a:solidFill>
                        <a:effectLst/>
                      </a:endParaRPr>
                    </a:p>
                  </a:txBody>
                  <a:tcPr marL="63063" marR="63063" marT="31531" marB="3153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7377664"/>
                  </a:ext>
                </a:extLst>
              </a:tr>
            </a:tbl>
          </a:graphicData>
        </a:graphic>
      </p:graphicFrame>
    </p:spTree>
    <p:extLst>
      <p:ext uri="{BB962C8B-B14F-4D97-AF65-F5344CB8AC3E}">
        <p14:creationId xmlns:p14="http://schemas.microsoft.com/office/powerpoint/2010/main" val="309041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38FC-8122-29AD-D1B0-A7BA646FA787}"/>
              </a:ext>
            </a:extLst>
          </p:cNvPr>
          <p:cNvSpPr>
            <a:spLocks noGrp="1"/>
          </p:cNvSpPr>
          <p:nvPr>
            <p:ph type="title"/>
          </p:nvPr>
        </p:nvSpPr>
        <p:spPr>
          <a:xfrm>
            <a:off x="2286000" y="260535"/>
            <a:ext cx="9464040" cy="677108"/>
          </a:xfrm>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ea typeface="Calibri" panose="020F0502020204030204" pitchFamily="34" charset="0"/>
                <a:cs typeface="Calibri Light" panose="020F0302020204030204" pitchFamily="34" charset="0"/>
              </a:rPr>
              <a:t>IT Spend BOC Classification </a:t>
            </a:r>
            <a:r>
              <a:rPr lang="en-US" sz="2800" u="none" dirty="0">
                <a:solidFill>
                  <a:prstClr val="black"/>
                </a:solidFill>
                <a:latin typeface="Calibri Light" panose="020F0302020204030204" pitchFamily="34" charset="0"/>
                <a:ea typeface="Calibri" panose="020F0502020204030204" pitchFamily="34" charset="0"/>
                <a:cs typeface="Calibri Light" panose="020F0302020204030204" pitchFamily="34" charset="0"/>
              </a:rPr>
              <a:t>(cont’d)</a:t>
            </a:r>
            <a:endParaRPr lang="en-US" dirty="0">
              <a:latin typeface="Calibri Light" panose="020F0302020204030204" pitchFamily="34" charset="0"/>
              <a:cs typeface="Calibri Light" panose="020F0302020204030204" pitchFamily="34" charset="0"/>
            </a:endParaRPr>
          </a:p>
        </p:txBody>
      </p:sp>
      <p:graphicFrame>
        <p:nvGraphicFramePr>
          <p:cNvPr id="5" name="Table 4">
            <a:extLst>
              <a:ext uri="{FF2B5EF4-FFF2-40B4-BE49-F238E27FC236}">
                <a16:creationId xmlns:a16="http://schemas.microsoft.com/office/drawing/2014/main" id="{8EC47FA6-9D8D-00D1-C3EC-A7E8920C89E7}"/>
              </a:ext>
            </a:extLst>
          </p:cNvPr>
          <p:cNvGraphicFramePr>
            <a:graphicFrameLocks noGrp="1"/>
          </p:cNvGraphicFramePr>
          <p:nvPr>
            <p:extLst>
              <p:ext uri="{D42A27DB-BD31-4B8C-83A1-F6EECF244321}">
                <p14:modId xmlns:p14="http://schemas.microsoft.com/office/powerpoint/2010/main" val="532400383"/>
              </p:ext>
            </p:extLst>
          </p:nvPr>
        </p:nvGraphicFramePr>
        <p:xfrm>
          <a:off x="1748971" y="1436914"/>
          <a:ext cx="9753600" cy="4669260"/>
        </p:xfrm>
        <a:graphic>
          <a:graphicData uri="http://schemas.openxmlformats.org/drawingml/2006/table">
            <a:tbl>
              <a:tblPr firstRow="1"/>
              <a:tblGrid>
                <a:gridCol w="2623323">
                  <a:extLst>
                    <a:ext uri="{9D8B030D-6E8A-4147-A177-3AD203B41FA5}">
                      <a16:colId xmlns:a16="http://schemas.microsoft.com/office/drawing/2014/main" val="975789663"/>
                    </a:ext>
                  </a:extLst>
                </a:gridCol>
                <a:gridCol w="2587065">
                  <a:extLst>
                    <a:ext uri="{9D8B030D-6E8A-4147-A177-3AD203B41FA5}">
                      <a16:colId xmlns:a16="http://schemas.microsoft.com/office/drawing/2014/main" val="648009477"/>
                    </a:ext>
                  </a:extLst>
                </a:gridCol>
                <a:gridCol w="4543212">
                  <a:extLst>
                    <a:ext uri="{9D8B030D-6E8A-4147-A177-3AD203B41FA5}">
                      <a16:colId xmlns:a16="http://schemas.microsoft.com/office/drawing/2014/main" val="3835886191"/>
                    </a:ext>
                  </a:extLst>
                </a:gridCol>
              </a:tblGrid>
              <a:tr h="427799">
                <a:tc>
                  <a:txBody>
                    <a:bodyPr/>
                    <a:lstStyle/>
                    <a:p>
                      <a:pPr algn="l" fontAlgn="base"/>
                      <a:r>
                        <a:rPr lang="en-US" sz="1400" b="1" i="0" dirty="0">
                          <a:solidFill>
                            <a:srgbClr val="FFFFFF"/>
                          </a:solidFill>
                          <a:effectLst/>
                          <a:latin typeface="Arial" panose="020B0604020202020204" pitchFamily="34" charset="0"/>
                        </a:rPr>
                        <a:t>If obligations are for…​</a:t>
                      </a:r>
                      <a:endParaRPr lang="en-US" sz="1400" b="1" i="0" dirty="0">
                        <a:solidFill>
                          <a:srgbClr val="FFFFFF"/>
                        </a:solidFill>
                        <a:effectLst/>
                      </a:endParaRP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tc>
                  <a:txBody>
                    <a:bodyPr/>
                    <a:lstStyle/>
                    <a:p>
                      <a:pPr algn="l" fontAlgn="base"/>
                      <a:r>
                        <a:rPr lang="en-US" sz="1400" b="1" i="0" dirty="0">
                          <a:solidFill>
                            <a:srgbClr val="FFFFFF"/>
                          </a:solidFill>
                          <a:effectLst/>
                          <a:latin typeface="Arial" panose="020B0604020202020204" pitchFamily="34" charset="0"/>
                        </a:rPr>
                        <a:t>The classify in object class…​</a:t>
                      </a:r>
                      <a:endParaRPr lang="en-US" sz="1400" b="1" i="0" dirty="0">
                        <a:solidFill>
                          <a:srgbClr val="FFFFFF"/>
                        </a:solidFill>
                        <a:effectLst/>
                      </a:endParaRP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tc>
                  <a:txBody>
                    <a:bodyPr/>
                    <a:lstStyle/>
                    <a:p>
                      <a:pPr algn="l" fontAlgn="base"/>
                      <a:r>
                        <a:rPr lang="en-US" sz="1400" b="1" i="0" dirty="0">
                          <a:solidFill>
                            <a:srgbClr val="FFFFFF"/>
                          </a:solidFill>
                          <a:effectLst/>
                          <a:latin typeface="Arial" panose="020B0604020202020204" pitchFamily="34" charset="0"/>
                        </a:rPr>
                        <a:t>USDA 4-Digit BOC​</a:t>
                      </a:r>
                      <a:endParaRPr lang="en-US" sz="1400" b="1" i="0" dirty="0">
                        <a:solidFill>
                          <a:srgbClr val="FFFFFF"/>
                        </a:solidFill>
                        <a:effectLst/>
                      </a:endParaRP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518628341"/>
                  </a:ext>
                </a:extLst>
              </a:tr>
              <a:tr h="1572698">
                <a:tc>
                  <a:txBody>
                    <a:bodyPr/>
                    <a:lstStyle/>
                    <a:p>
                      <a:pPr algn="l" fontAlgn="base"/>
                      <a:r>
                        <a:rPr lang="en-US" sz="1400" b="0" i="0" dirty="0">
                          <a:solidFill>
                            <a:srgbClr val="000000"/>
                          </a:solidFill>
                          <a:effectLst/>
                          <a:latin typeface="+mn-lt"/>
                        </a:rPr>
                        <a:t>IT hardware and software​</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1" i="0" dirty="0">
                          <a:solidFill>
                            <a:srgbClr val="000000"/>
                          </a:solidFill>
                          <a:effectLst/>
                          <a:latin typeface="+mn-lt"/>
                        </a:rPr>
                        <a:t>31.0 </a:t>
                      </a:r>
                      <a:r>
                        <a:rPr lang="en-US" sz="1400" b="0" i="0" dirty="0">
                          <a:solidFill>
                            <a:srgbClr val="000000"/>
                          </a:solidFill>
                          <a:effectLst/>
                          <a:latin typeface="+mn-lt"/>
                        </a:rPr>
                        <a:t>- Equipment​</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1" i="0" dirty="0">
                          <a:solidFill>
                            <a:srgbClr val="000000"/>
                          </a:solidFill>
                          <a:effectLst/>
                          <a:latin typeface="+mn-lt"/>
                        </a:rPr>
                        <a:t>3116 </a:t>
                      </a:r>
                      <a:r>
                        <a:rPr lang="en-US" sz="1400" b="0" i="0" dirty="0">
                          <a:solidFill>
                            <a:srgbClr val="000000"/>
                          </a:solidFill>
                          <a:effectLst/>
                          <a:latin typeface="+mn-lt"/>
                        </a:rPr>
                        <a:t>– IT software​</a:t>
                      </a:r>
                    </a:p>
                    <a:p>
                      <a:pPr algn="l" fontAlgn="base"/>
                      <a:r>
                        <a:rPr lang="en-US" sz="1400" b="1" i="0" dirty="0">
                          <a:solidFill>
                            <a:srgbClr val="000000"/>
                          </a:solidFill>
                          <a:effectLst/>
                          <a:latin typeface="+mn-lt"/>
                        </a:rPr>
                        <a:t>3118 </a:t>
                      </a:r>
                      <a:r>
                        <a:rPr lang="en-US" sz="1400" b="0" i="0" dirty="0">
                          <a:solidFill>
                            <a:srgbClr val="000000"/>
                          </a:solidFill>
                          <a:effectLst/>
                          <a:latin typeface="+mn-lt"/>
                        </a:rPr>
                        <a:t>– Telecommunications Equipment​</a:t>
                      </a:r>
                    </a:p>
                    <a:p>
                      <a:pPr algn="l" fontAlgn="base"/>
                      <a:r>
                        <a:rPr lang="en-US" sz="1400" b="1" i="0" dirty="0">
                          <a:solidFill>
                            <a:srgbClr val="000000"/>
                          </a:solidFill>
                          <a:effectLst/>
                          <a:latin typeface="+mn-lt"/>
                        </a:rPr>
                        <a:t>3123 </a:t>
                      </a:r>
                      <a:r>
                        <a:rPr lang="en-US" sz="1400" b="0" i="0" dirty="0">
                          <a:solidFill>
                            <a:srgbClr val="000000"/>
                          </a:solidFill>
                          <a:effectLst/>
                          <a:latin typeface="+mn-lt"/>
                        </a:rPr>
                        <a:t>– Radio communications​</a:t>
                      </a:r>
                    </a:p>
                    <a:p>
                      <a:pPr algn="l" fontAlgn="base"/>
                      <a:r>
                        <a:rPr lang="en-US" sz="1400" b="1" i="0" dirty="0">
                          <a:solidFill>
                            <a:srgbClr val="000000"/>
                          </a:solidFill>
                          <a:effectLst/>
                          <a:latin typeface="+mn-lt"/>
                        </a:rPr>
                        <a:t>3124</a:t>
                      </a:r>
                      <a:r>
                        <a:rPr lang="en-US" sz="1400" b="0" i="0" dirty="0">
                          <a:solidFill>
                            <a:srgbClr val="000000"/>
                          </a:solidFill>
                          <a:effectLst/>
                          <a:latin typeface="+mn-lt"/>
                        </a:rPr>
                        <a:t> – IT hardware​</a:t>
                      </a:r>
                    </a:p>
                    <a:p>
                      <a:pPr algn="l" fontAlgn="base"/>
                      <a:r>
                        <a:rPr lang="en-US" sz="1400" b="1" i="0" dirty="0">
                          <a:solidFill>
                            <a:srgbClr val="000000"/>
                          </a:solidFill>
                          <a:effectLst/>
                          <a:latin typeface="+mn-lt"/>
                        </a:rPr>
                        <a:t>3152</a:t>
                      </a:r>
                      <a:r>
                        <a:rPr lang="en-US" sz="1400" b="0" i="0" dirty="0">
                          <a:solidFill>
                            <a:srgbClr val="000000"/>
                          </a:solidFill>
                          <a:effectLst/>
                          <a:latin typeface="+mn-lt"/>
                        </a:rPr>
                        <a:t> – IT software, non-capitalized​</a:t>
                      </a:r>
                    </a:p>
                    <a:p>
                      <a:pPr algn="l" fontAlgn="base"/>
                      <a:r>
                        <a:rPr lang="en-US" sz="1400" b="1" i="0" dirty="0">
                          <a:solidFill>
                            <a:srgbClr val="000000"/>
                          </a:solidFill>
                          <a:effectLst/>
                          <a:latin typeface="+mn-lt"/>
                        </a:rPr>
                        <a:t>3156 </a:t>
                      </a:r>
                      <a:r>
                        <a:rPr lang="en-US" sz="1400" b="0" i="0" dirty="0">
                          <a:solidFill>
                            <a:srgbClr val="000000"/>
                          </a:solidFill>
                          <a:effectLst/>
                          <a:latin typeface="+mn-lt"/>
                        </a:rPr>
                        <a:t>– Telecommunications equipment, non-capitalized​</a:t>
                      </a:r>
                    </a:p>
                    <a:p>
                      <a:pPr algn="l" fontAlgn="base"/>
                      <a:r>
                        <a:rPr lang="en-US" sz="1400" b="1" i="0" dirty="0">
                          <a:solidFill>
                            <a:srgbClr val="000000"/>
                          </a:solidFill>
                          <a:effectLst/>
                          <a:latin typeface="+mn-lt"/>
                        </a:rPr>
                        <a:t>3160 </a:t>
                      </a:r>
                      <a:r>
                        <a:rPr lang="en-US" sz="1400" b="0" i="0" dirty="0">
                          <a:solidFill>
                            <a:srgbClr val="000000"/>
                          </a:solidFill>
                          <a:effectLst/>
                          <a:latin typeface="+mn-lt"/>
                        </a:rPr>
                        <a:t>– IT software​</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103040"/>
                  </a:ext>
                </a:extLst>
              </a:tr>
              <a:tr h="900883">
                <a:tc>
                  <a:txBody>
                    <a:bodyPr/>
                    <a:lstStyle/>
                    <a:p>
                      <a:pPr algn="l" fontAlgn="base"/>
                      <a:r>
                        <a:rPr lang="en-US" sz="1400" b="0" i="0" dirty="0">
                          <a:solidFill>
                            <a:srgbClr val="000000"/>
                          </a:solidFill>
                          <a:effectLst/>
                          <a:latin typeface="+mn-lt"/>
                        </a:rPr>
                        <a:t>IT supplies and materials, such as manuals, diskettes, toner cartridge​</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1" i="0" dirty="0">
                          <a:solidFill>
                            <a:srgbClr val="000000"/>
                          </a:solidFill>
                          <a:effectLst/>
                          <a:latin typeface="+mn-lt"/>
                        </a:rPr>
                        <a:t>26.0</a:t>
                      </a:r>
                      <a:r>
                        <a:rPr lang="en-US" sz="1400" b="0" i="0" dirty="0">
                          <a:solidFill>
                            <a:srgbClr val="000000"/>
                          </a:solidFill>
                          <a:effectLst/>
                          <a:latin typeface="+mn-lt"/>
                        </a:rPr>
                        <a:t> – Supplies and materials​</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1" i="0" dirty="0">
                          <a:solidFill>
                            <a:srgbClr val="000000"/>
                          </a:solidFill>
                          <a:effectLst/>
                          <a:latin typeface="+mn-lt"/>
                        </a:rPr>
                        <a:t>2633 </a:t>
                      </a:r>
                      <a:r>
                        <a:rPr lang="en-US" sz="1400" b="0" i="0" dirty="0">
                          <a:solidFill>
                            <a:srgbClr val="000000"/>
                          </a:solidFill>
                          <a:effectLst/>
                          <a:latin typeface="+mn-lt"/>
                        </a:rPr>
                        <a:t>– Magnetic tapes​</a:t>
                      </a:r>
                    </a:p>
                    <a:p>
                      <a:pPr algn="l" fontAlgn="base"/>
                      <a:r>
                        <a:rPr lang="en-US" sz="1400" b="1" i="0" dirty="0">
                          <a:solidFill>
                            <a:srgbClr val="000000"/>
                          </a:solidFill>
                          <a:effectLst/>
                          <a:latin typeface="+mn-lt"/>
                        </a:rPr>
                        <a:t>2634</a:t>
                      </a:r>
                      <a:r>
                        <a:rPr lang="en-US" sz="1400" b="0" i="0" dirty="0">
                          <a:solidFill>
                            <a:srgbClr val="000000"/>
                          </a:solidFill>
                          <a:effectLst/>
                          <a:latin typeface="+mn-lt"/>
                        </a:rPr>
                        <a:t> – IT supplies​</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024513"/>
                  </a:ext>
                </a:extLst>
              </a:tr>
              <a:tr h="1572698">
                <a:tc>
                  <a:txBody>
                    <a:bodyPr/>
                    <a:lstStyle/>
                    <a:p>
                      <a:pPr algn="l" fontAlgn="base"/>
                      <a:r>
                        <a:rPr lang="en-US" sz="1400" b="0" i="0" dirty="0">
                          <a:solidFill>
                            <a:srgbClr val="000000"/>
                          </a:solidFill>
                          <a:effectLst/>
                          <a:latin typeface="+mn-lt"/>
                        </a:rPr>
                        <a:t>IT consulting services in the form of​</a:t>
                      </a:r>
                    </a:p>
                    <a:p>
                      <a:pPr algn="l" fontAlgn="base">
                        <a:buFont typeface="Arial" panose="020B0604020202020204" pitchFamily="34" charset="0"/>
                        <a:buChar char="•"/>
                      </a:pPr>
                      <a:r>
                        <a:rPr lang="en-US" sz="1400" b="0" i="0" dirty="0">
                          <a:solidFill>
                            <a:srgbClr val="000000"/>
                          </a:solidFill>
                          <a:effectLst/>
                          <a:latin typeface="+mn-lt"/>
                        </a:rPr>
                        <a:t>Management and professional support services​</a:t>
                      </a:r>
                    </a:p>
                    <a:p>
                      <a:pPr algn="l" fontAlgn="base">
                        <a:buFont typeface="Arial" panose="020B0604020202020204" pitchFamily="34" charset="0"/>
                        <a:buChar char="•"/>
                      </a:pPr>
                      <a:r>
                        <a:rPr lang="en-US" sz="1400" b="0" i="0" dirty="0">
                          <a:solidFill>
                            <a:srgbClr val="000000"/>
                          </a:solidFill>
                          <a:effectLst/>
                          <a:latin typeface="+mn-lt"/>
                        </a:rPr>
                        <a:t>Studies, analyses, and evaluations​</a:t>
                      </a:r>
                    </a:p>
                    <a:p>
                      <a:pPr algn="l" fontAlgn="base">
                        <a:buFont typeface="Arial" panose="020B0604020202020204" pitchFamily="34" charset="0"/>
                        <a:buChar char="•"/>
                      </a:pPr>
                      <a:r>
                        <a:rPr lang="en-US" sz="1400" b="0" i="0" dirty="0">
                          <a:solidFill>
                            <a:srgbClr val="000000"/>
                          </a:solidFill>
                          <a:effectLst/>
                          <a:latin typeface="+mn-lt"/>
                        </a:rPr>
                        <a:t>Engineering and technical services</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1" i="0" dirty="0">
                          <a:solidFill>
                            <a:srgbClr val="000000"/>
                          </a:solidFill>
                          <a:effectLst/>
                          <a:latin typeface="+mn-lt"/>
                        </a:rPr>
                        <a:t>25.1 </a:t>
                      </a:r>
                      <a:r>
                        <a:rPr lang="en-US" sz="1400" b="0" i="0" dirty="0">
                          <a:solidFill>
                            <a:srgbClr val="000000"/>
                          </a:solidFill>
                          <a:effectLst/>
                          <a:latin typeface="+mn-lt"/>
                        </a:rPr>
                        <a:t>– Advisory and assistance services​</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400" b="1" i="0" dirty="0">
                          <a:solidFill>
                            <a:srgbClr val="000000"/>
                          </a:solidFill>
                          <a:effectLst/>
                          <a:latin typeface="+mn-lt"/>
                        </a:rPr>
                        <a:t>2569 </a:t>
                      </a:r>
                      <a:r>
                        <a:rPr lang="en-US" sz="1400" b="0" i="0" dirty="0">
                          <a:solidFill>
                            <a:srgbClr val="000000"/>
                          </a:solidFill>
                          <a:effectLst/>
                          <a:latin typeface="+mn-lt"/>
                        </a:rPr>
                        <a:t>– IT service contracts non-Federal​</a:t>
                      </a:r>
                    </a:p>
                  </a:txBody>
                  <a:tcPr marL="61000" marR="61000" marT="30500" marB="30500">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3174779"/>
                  </a:ext>
                </a:extLst>
              </a:tr>
            </a:tbl>
          </a:graphicData>
        </a:graphic>
      </p:graphicFrame>
      <p:sp>
        <p:nvSpPr>
          <p:cNvPr id="4" name="Slide Number Placeholder 3">
            <a:extLst>
              <a:ext uri="{FF2B5EF4-FFF2-40B4-BE49-F238E27FC236}">
                <a16:creationId xmlns:a16="http://schemas.microsoft.com/office/drawing/2014/main" id="{269107F0-3A6B-FFBC-23D2-B09DFDF093A4}"/>
              </a:ext>
            </a:extLst>
          </p:cNvPr>
          <p:cNvSpPr>
            <a:spLocks noGrp="1"/>
          </p:cNvSpPr>
          <p:nvPr>
            <p:ph type="sldNum" sz="quarter" idx="7"/>
          </p:nvPr>
        </p:nvSpPr>
        <p:spPr/>
        <p:txBody>
          <a:bodyPr/>
          <a:lstStyle/>
          <a:p>
            <a:fld id="{B6F15528-21DE-4FAA-801E-634DDDAF4B2B}" type="slidenum">
              <a:rPr lang="en-US" smtClean="0"/>
              <a:t>23</a:t>
            </a:fld>
            <a:endParaRPr lang="en-US" dirty="0"/>
          </a:p>
        </p:txBody>
      </p:sp>
    </p:spTree>
    <p:extLst>
      <p:ext uri="{BB962C8B-B14F-4D97-AF65-F5344CB8AC3E}">
        <p14:creationId xmlns:p14="http://schemas.microsoft.com/office/powerpoint/2010/main" val="371135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44D6-A076-0F85-D566-19CA5026DA88}"/>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IAS BOC Issues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69B8A144-33C7-A23D-4C52-B40B5356F6D6}"/>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Specific incorrect practices have been identified related to IAS that are causing a significant amount of rework </a:t>
            </a:r>
            <a:r>
              <a:rPr kumimoji="0" lang="en-US" sz="2800" b="1" i="0" u="none" kern="1200" cap="none" spc="0" normalizeH="0" baseline="0" noProof="0" dirty="0">
                <a:ln>
                  <a:noFill/>
                </a:ln>
                <a:effectLst/>
                <a:uLnTx/>
                <a:uFillTx/>
                <a:ea typeface="+mn-ea"/>
                <a:cs typeface="Arial" panose="020B0604020202020204" pitchFamily="34" charset="0"/>
              </a:rPr>
              <a:t>as it relates to property acquisitions, such as: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1" i="0" u="none" kern="1200" cap="none" spc="0" normalizeH="0" baseline="0" noProof="0" dirty="0">
              <a:ln>
                <a:noFill/>
              </a:ln>
              <a:effectLst/>
              <a:uLnTx/>
              <a:uFillTx/>
              <a:ea typeface="+mn-ea"/>
              <a:cs typeface="Arial" panose="020B0604020202020204" pitchFamily="34" charset="0"/>
            </a:endParaRPr>
          </a:p>
          <a:p>
            <a:pPr marL="457200" marR="0" lvl="0" indent="-457200" algn="l"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Combining separate activities under the same BOC</a:t>
            </a:r>
          </a:p>
          <a:p>
            <a:pPr marL="914400" lvl="3" algn="l" rtl="0">
              <a:lnSpc>
                <a:spcPct val="110000"/>
              </a:lnSpc>
              <a:defRPr/>
            </a:pPr>
            <a:r>
              <a:rPr lang="en-US" sz="2000" b="1" kern="1200" dirty="0">
                <a:solidFill>
                  <a:prstClr val="black"/>
                </a:solidFill>
                <a:cs typeface="Arial" panose="020B0604020202020204" pitchFamily="34" charset="0"/>
              </a:rPr>
              <a:t>Example:</a:t>
            </a:r>
            <a:r>
              <a:rPr kumimoji="0" lang="en-US" sz="2000" b="1" i="0" u="none" strike="noStrike" kern="1200" cap="none" spc="0" normalizeH="0" baseline="0" noProof="0" dirty="0">
                <a:ln>
                  <a:noFill/>
                </a:ln>
                <a:solidFill>
                  <a:prstClr val="black"/>
                </a:solidFill>
                <a:effectLst/>
                <a:uLnTx/>
                <a:uFillTx/>
                <a:ea typeface="+mn-ea"/>
                <a:cs typeface="Arial" panose="020B0604020202020204" pitchFamily="34" charset="0"/>
              </a:rPr>
              <a:t> </a:t>
            </a:r>
            <a:r>
              <a:rPr lang="en-US" sz="2000" kern="1200" dirty="0">
                <a:solidFill>
                  <a:prstClr val="black"/>
                </a:solidFill>
                <a:cs typeface="Arial" panose="020B0604020202020204" pitchFamily="34" charset="0"/>
              </a:rPr>
              <a:t>A</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separate maintenance charge, which is significant and readily identifiable for billing, is on a rental contract. However, when creating the purchase order, the agency does not separate those charges; therefore, an incorrect BOC is being used for the maintenance charge</a:t>
            </a:r>
          </a:p>
          <a:p>
            <a:pPr marL="457200" lvl="0" indent="-457200" algn="l" rtl="0">
              <a:lnSpc>
                <a:spcPct val="110000"/>
              </a:lnSpc>
              <a:buFont typeface="Arial" panose="020B0604020202020204" pitchFamily="34" charset="0"/>
              <a:buChar char="•"/>
              <a:defRPr/>
            </a:pPr>
            <a:r>
              <a:rPr lang="en-US" kern="1200" dirty="0">
                <a:solidFill>
                  <a:prstClr val="black"/>
                </a:solidFill>
                <a:cs typeface="Arial" panose="020B0604020202020204" pitchFamily="34" charset="0"/>
              </a:rPr>
              <a:t>Not considering unit costs and thresholds when choosing BOC’s</a:t>
            </a:r>
          </a:p>
          <a:p>
            <a:pPr marL="914400" lvl="1" algn="l" rtl="0">
              <a:lnSpc>
                <a:spcPct val="110000"/>
              </a:lnSpc>
              <a:buFont typeface="Arial" panose="020B0604020202020204" pitchFamily="34" charset="0"/>
              <a:defRPr/>
            </a:pPr>
            <a:r>
              <a:rPr lang="en-US" sz="2000" b="1" kern="1200" dirty="0">
                <a:solidFill>
                  <a:prstClr val="black"/>
                </a:solidFill>
                <a:cs typeface="Arial" panose="020B0604020202020204" pitchFamily="34" charset="0"/>
              </a:rPr>
              <a:t>Example:</a:t>
            </a:r>
            <a:r>
              <a:rPr lang="en-US" sz="2000" kern="1200" dirty="0">
                <a:solidFill>
                  <a:prstClr val="black"/>
                </a:solidFill>
                <a:cs typeface="Arial" panose="020B0604020202020204" pitchFamily="34" charset="0"/>
              </a:rPr>
              <a:t> Purchased IT Hardware at a cost of $23,000 and incorrectly applied BOC 3124 (capitalized asset) rather than BOC 3153 (non-capitalized asset). </a:t>
            </a:r>
            <a:endParaRPr lang="en-US" sz="2000" dirty="0"/>
          </a:p>
        </p:txBody>
      </p:sp>
      <p:sp>
        <p:nvSpPr>
          <p:cNvPr id="4" name="Slide Number Placeholder 3">
            <a:extLst>
              <a:ext uri="{FF2B5EF4-FFF2-40B4-BE49-F238E27FC236}">
                <a16:creationId xmlns:a16="http://schemas.microsoft.com/office/drawing/2014/main" id="{4BD4AEDD-CACE-37AB-2196-6160ED2F01DF}"/>
              </a:ext>
            </a:extLst>
          </p:cNvPr>
          <p:cNvSpPr>
            <a:spLocks noGrp="1"/>
          </p:cNvSpPr>
          <p:nvPr>
            <p:ph type="sldNum" sz="quarter" idx="7"/>
          </p:nvPr>
        </p:nvSpPr>
        <p:spPr/>
        <p:txBody>
          <a:bodyPr/>
          <a:lstStyle/>
          <a:p>
            <a:fld id="{B6F15528-21DE-4FAA-801E-634DDDAF4B2B}" type="slidenum">
              <a:rPr lang="en-US" smtClean="0"/>
              <a:t>24</a:t>
            </a:fld>
            <a:endParaRPr lang="en-US" dirty="0"/>
          </a:p>
        </p:txBody>
      </p:sp>
    </p:spTree>
    <p:extLst>
      <p:ext uri="{BB962C8B-B14F-4D97-AF65-F5344CB8AC3E}">
        <p14:creationId xmlns:p14="http://schemas.microsoft.com/office/powerpoint/2010/main" val="2661032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A87B9-B6AC-3534-2B29-FD89F5A5E3FD}"/>
              </a:ext>
            </a:extLst>
          </p:cNvPr>
          <p:cNvSpPr>
            <a:spLocks noGrp="1"/>
          </p:cNvSpPr>
          <p:nvPr>
            <p:ph type="title"/>
          </p:nvPr>
        </p:nvSpPr>
        <p:spPr/>
        <p:txBody>
          <a:bodyPr/>
          <a:lstStyle/>
          <a:p>
            <a:r>
              <a:rPr lang="en-US" kern="1200" dirty="0">
                <a:solidFill>
                  <a:prstClr val="black"/>
                </a:solidFill>
                <a:latin typeface="Calibri Light" panose="020F0302020204030204" pitchFamily="34" charset="0"/>
                <a:cs typeface="Calibri Light" panose="020F0302020204030204" pitchFamily="34" charset="0"/>
              </a:rPr>
              <a:t>Rental</a:t>
            </a:r>
            <a:r>
              <a:rPr kumimoji="0" lang="en-US" i="0" u="none"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 </a:t>
            </a:r>
            <a:r>
              <a:rPr lang="en-US" kern="1200" dirty="0">
                <a:solidFill>
                  <a:prstClr val="black"/>
                </a:solidFill>
                <a:latin typeface="Calibri Light" panose="020F0302020204030204" pitchFamily="34" charset="0"/>
                <a:cs typeface="Calibri Light" panose="020F0302020204030204" pitchFamily="34" charset="0"/>
              </a:rPr>
              <a:t>Payments for Buildings </a:t>
            </a:r>
          </a:p>
        </p:txBody>
      </p:sp>
      <p:sp>
        <p:nvSpPr>
          <p:cNvPr id="3" name="Text Placeholder 2">
            <a:extLst>
              <a:ext uri="{FF2B5EF4-FFF2-40B4-BE49-F238E27FC236}">
                <a16:creationId xmlns:a16="http://schemas.microsoft.com/office/drawing/2014/main" id="{F211A101-EA87-327A-9188-23C06723EC5F}"/>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Within USDA, building rental payments have not always been recorded properly. There are several USDA BOC’s related to rental payments for buildings.</a:t>
            </a:r>
          </a:p>
          <a:p>
            <a:endParaRPr lang="en-US" dirty="0"/>
          </a:p>
        </p:txBody>
      </p:sp>
      <p:graphicFrame>
        <p:nvGraphicFramePr>
          <p:cNvPr id="6" name="Table 5">
            <a:extLst>
              <a:ext uri="{FF2B5EF4-FFF2-40B4-BE49-F238E27FC236}">
                <a16:creationId xmlns:a16="http://schemas.microsoft.com/office/drawing/2014/main" id="{36311F22-E9BA-D13F-F8BB-70F582007CC5}"/>
              </a:ext>
            </a:extLst>
          </p:cNvPr>
          <p:cNvGraphicFramePr>
            <a:graphicFrameLocks noGrp="1"/>
          </p:cNvGraphicFramePr>
          <p:nvPr>
            <p:extLst>
              <p:ext uri="{D42A27DB-BD31-4B8C-83A1-F6EECF244321}">
                <p14:modId xmlns:p14="http://schemas.microsoft.com/office/powerpoint/2010/main" val="1922625987"/>
              </p:ext>
            </p:extLst>
          </p:nvPr>
        </p:nvGraphicFramePr>
        <p:xfrm>
          <a:off x="2098887" y="2643696"/>
          <a:ext cx="7994225" cy="2902752"/>
        </p:xfrm>
        <a:graphic>
          <a:graphicData uri="http://schemas.openxmlformats.org/drawingml/2006/table">
            <a:tbl>
              <a:tblPr firstRow="1"/>
              <a:tblGrid>
                <a:gridCol w="3886200">
                  <a:extLst>
                    <a:ext uri="{9D8B030D-6E8A-4147-A177-3AD203B41FA5}">
                      <a16:colId xmlns:a16="http://schemas.microsoft.com/office/drawing/2014/main" val="4112163463"/>
                    </a:ext>
                  </a:extLst>
                </a:gridCol>
                <a:gridCol w="2438400">
                  <a:extLst>
                    <a:ext uri="{9D8B030D-6E8A-4147-A177-3AD203B41FA5}">
                      <a16:colId xmlns:a16="http://schemas.microsoft.com/office/drawing/2014/main" val="3558566579"/>
                    </a:ext>
                  </a:extLst>
                </a:gridCol>
                <a:gridCol w="1669625">
                  <a:extLst>
                    <a:ext uri="{9D8B030D-6E8A-4147-A177-3AD203B41FA5}">
                      <a16:colId xmlns:a16="http://schemas.microsoft.com/office/drawing/2014/main" val="3578070142"/>
                    </a:ext>
                  </a:extLst>
                </a:gridCol>
              </a:tblGrid>
              <a:tr h="658266">
                <a:tc>
                  <a:txBody>
                    <a:bodyPr/>
                    <a:lstStyle/>
                    <a:p>
                      <a:pPr algn="l" fontAlgn="base"/>
                      <a:r>
                        <a:rPr lang="en-US" sz="1900" b="1" i="0" dirty="0">
                          <a:solidFill>
                            <a:srgbClr val="FFFFFF"/>
                          </a:solidFill>
                          <a:effectLst/>
                          <a:latin typeface="Arial" panose="020B0604020202020204" pitchFamily="34" charset="0"/>
                        </a:rPr>
                        <a:t>Category​</a:t>
                      </a:r>
                      <a:endParaRPr lang="en-US" sz="1400" b="1" i="0" dirty="0">
                        <a:solidFill>
                          <a:srgbClr val="FFFFFF"/>
                        </a:solidFill>
                        <a:effectLst/>
                      </a:endParaRPr>
                    </a:p>
                  </a:txBody>
                  <a:tcPr marL="72522" marR="72522" marT="36261" marB="36261"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tc>
                  <a:txBody>
                    <a:bodyPr/>
                    <a:lstStyle/>
                    <a:p>
                      <a:pPr algn="l" fontAlgn="base"/>
                      <a:r>
                        <a:rPr lang="en-US" sz="1900" b="1" i="0" dirty="0">
                          <a:solidFill>
                            <a:srgbClr val="FFFFFF"/>
                          </a:solidFill>
                          <a:effectLst/>
                          <a:latin typeface="Arial" panose="020B0604020202020204" pitchFamily="34" charset="0"/>
                        </a:rPr>
                        <a:t>OMB Circular A-11​</a:t>
                      </a:r>
                      <a:endParaRPr lang="en-US" sz="1400" b="1" i="0" dirty="0">
                        <a:solidFill>
                          <a:srgbClr val="FFFFFF"/>
                        </a:solidFill>
                        <a:effectLst/>
                      </a:endParaRPr>
                    </a:p>
                    <a:p>
                      <a:pPr algn="l" fontAlgn="base"/>
                      <a:r>
                        <a:rPr lang="en-US" sz="1900" b="1" i="0" dirty="0">
                          <a:solidFill>
                            <a:srgbClr val="FFFFFF"/>
                          </a:solidFill>
                          <a:effectLst/>
                          <a:latin typeface="Arial" panose="020B0604020202020204" pitchFamily="34" charset="0"/>
                        </a:rPr>
                        <a:t>Sub-Object Class​</a:t>
                      </a:r>
                      <a:endParaRPr lang="en-US" sz="1400" b="1" i="0" dirty="0">
                        <a:solidFill>
                          <a:srgbClr val="FFFFFF"/>
                        </a:solidFill>
                        <a:effectLs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tc>
                  <a:txBody>
                    <a:bodyPr/>
                    <a:lstStyle/>
                    <a:p>
                      <a:pPr algn="l" fontAlgn="base"/>
                      <a:r>
                        <a:rPr lang="en-US" sz="1900" b="1" i="0" dirty="0">
                          <a:solidFill>
                            <a:srgbClr val="FFFFFF"/>
                          </a:solidFill>
                          <a:effectLst/>
                          <a:latin typeface="Arial" panose="020B0604020202020204" pitchFamily="34" charset="0"/>
                        </a:rPr>
                        <a:t>FMS BOC​</a:t>
                      </a:r>
                      <a:endParaRPr lang="en-US" sz="1400" b="1" i="0" dirty="0">
                        <a:solidFill>
                          <a:srgbClr val="FFFFFF"/>
                        </a:solidFill>
                        <a:effectLst/>
                      </a:endParaRPr>
                    </a:p>
                  </a:txBody>
                  <a:tcPr marL="72522" marR="72522" marT="36261" marB="36261"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3131281875"/>
                  </a:ext>
                </a:extLst>
              </a:tr>
              <a:tr h="606051">
                <a:tc>
                  <a:txBody>
                    <a:bodyPr/>
                    <a:lstStyle/>
                    <a:p>
                      <a:pPr algn="l" fontAlgn="base"/>
                      <a:r>
                        <a:rPr lang="en-US" sz="1900" b="0" i="0" dirty="0">
                          <a:solidFill>
                            <a:srgbClr val="000000"/>
                          </a:solidFill>
                          <a:effectLst/>
                          <a:latin typeface="+mj-lt"/>
                        </a:rPr>
                        <a:t>Rental Payments to GSA​</a:t>
                      </a:r>
                      <a:endParaRPr lang="en-US" sz="1400" b="0" i="0" dirty="0">
                        <a:solidFill>
                          <a:srgbClr val="000000"/>
                        </a:solidFill>
                        <a:effectLst/>
                        <a:latin typeface="+mj-lt"/>
                      </a:endParaRPr>
                    </a:p>
                    <a:p>
                      <a:pPr algn="l" fontAlgn="base"/>
                      <a:r>
                        <a:rPr lang="en-US" sz="1900" b="0" i="0" dirty="0">
                          <a:solidFill>
                            <a:srgbClr val="000000"/>
                          </a:solidFill>
                          <a:effectLst/>
                          <a:latin typeface="+mj-lt"/>
                        </a:rPr>
                        <a:t>​</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4F7FC"/>
                      </a:solidFill>
                      <a:prstDash val="solid"/>
                      <a:round/>
                      <a:headEnd type="none" w="med" len="med"/>
                      <a:tailEnd type="none" w="med" len="med"/>
                    </a:lnB>
                  </a:tcPr>
                </a:tc>
                <a:tc>
                  <a:txBody>
                    <a:bodyPr/>
                    <a:lstStyle/>
                    <a:p>
                      <a:pPr algn="l" fontAlgn="base"/>
                      <a:r>
                        <a:rPr lang="en-US" sz="1900" b="0" i="0" dirty="0">
                          <a:solidFill>
                            <a:srgbClr val="000000"/>
                          </a:solidFill>
                          <a:effectLst/>
                          <a:latin typeface="+mj-lt"/>
                        </a:rPr>
                        <a:t>23.1​</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4F7FC"/>
                      </a:solidFill>
                      <a:prstDash val="solid"/>
                      <a:round/>
                      <a:headEnd type="none" w="med" len="med"/>
                      <a:tailEnd type="none" w="med" len="med"/>
                    </a:lnB>
                  </a:tcPr>
                </a:tc>
                <a:tc>
                  <a:txBody>
                    <a:bodyPr/>
                    <a:lstStyle/>
                    <a:p>
                      <a:pPr algn="l" fontAlgn="base"/>
                      <a:r>
                        <a:rPr lang="en-US" sz="1900" b="0" i="0" dirty="0">
                          <a:solidFill>
                            <a:srgbClr val="000000"/>
                          </a:solidFill>
                          <a:effectLst/>
                          <a:latin typeface="+mj-lt"/>
                        </a:rPr>
                        <a:t>2341​</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F4F7FC"/>
                      </a:solidFill>
                      <a:prstDash val="solid"/>
                      <a:round/>
                      <a:headEnd type="none" w="med" len="med"/>
                      <a:tailEnd type="none" w="med" len="med"/>
                    </a:lnB>
                  </a:tcPr>
                </a:tc>
                <a:extLst>
                  <a:ext uri="{0D108BD9-81ED-4DB2-BD59-A6C34878D82A}">
                    <a16:rowId xmlns:a16="http://schemas.microsoft.com/office/drawing/2014/main" val="3788456627"/>
                  </a:ext>
                </a:extLst>
              </a:tr>
              <a:tr h="606051">
                <a:tc>
                  <a:txBody>
                    <a:bodyPr/>
                    <a:lstStyle/>
                    <a:p>
                      <a:pPr algn="l" fontAlgn="base"/>
                      <a:r>
                        <a:rPr lang="en-US" sz="1900" b="0" i="0" dirty="0">
                          <a:solidFill>
                            <a:srgbClr val="000000"/>
                          </a:solidFill>
                          <a:effectLst/>
                          <a:latin typeface="+mj-lt"/>
                        </a:rPr>
                        <a:t>Rental Payments to Others​</a:t>
                      </a:r>
                      <a:endParaRPr lang="en-US" sz="1400" b="0" i="0" dirty="0">
                        <a:solidFill>
                          <a:srgbClr val="000000"/>
                        </a:solidFill>
                        <a:effectLst/>
                        <a:latin typeface="+mj-lt"/>
                      </a:endParaRPr>
                    </a:p>
                    <a:p>
                      <a:pPr algn="l" fontAlgn="base"/>
                      <a:r>
                        <a:rPr lang="en-US" sz="1900" b="0" i="0" dirty="0">
                          <a:solidFill>
                            <a:srgbClr val="000000"/>
                          </a:solidFill>
                          <a:effectLst/>
                          <a:latin typeface="+mj-lt"/>
                        </a:rPr>
                        <a:t>​</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4F7FC"/>
                      </a:solidFill>
                      <a:prstDash val="solid"/>
                      <a:round/>
                      <a:headEnd type="none" w="med" len="med"/>
                      <a:tailEnd type="none" w="med" len="med"/>
                    </a:lnT>
                    <a:lnB w="7620" cap="flat" cmpd="sng" algn="ctr">
                      <a:solidFill>
                        <a:srgbClr val="F4F7FC"/>
                      </a:solidFill>
                      <a:prstDash val="solid"/>
                      <a:round/>
                      <a:headEnd type="none" w="med" len="med"/>
                      <a:tailEnd type="none" w="med" len="med"/>
                    </a:lnB>
                  </a:tcPr>
                </a:tc>
                <a:tc>
                  <a:txBody>
                    <a:bodyPr/>
                    <a:lstStyle/>
                    <a:p>
                      <a:pPr algn="l" fontAlgn="base"/>
                      <a:r>
                        <a:rPr lang="en-US" sz="1900" b="0" i="0" dirty="0">
                          <a:solidFill>
                            <a:srgbClr val="000000"/>
                          </a:solidFill>
                          <a:effectLst/>
                          <a:latin typeface="+mj-lt"/>
                        </a:rPr>
                        <a:t>23.2​</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4F7FC"/>
                      </a:solidFill>
                      <a:prstDash val="solid"/>
                      <a:round/>
                      <a:headEnd type="none" w="med" len="med"/>
                      <a:tailEnd type="none" w="med" len="med"/>
                    </a:lnT>
                    <a:lnB w="7620" cap="flat" cmpd="sng" algn="ctr">
                      <a:solidFill>
                        <a:srgbClr val="F4F7FC"/>
                      </a:solidFill>
                      <a:prstDash val="solid"/>
                      <a:round/>
                      <a:headEnd type="none" w="med" len="med"/>
                      <a:tailEnd type="none" w="med" len="med"/>
                    </a:lnB>
                  </a:tcPr>
                </a:tc>
                <a:tc>
                  <a:txBody>
                    <a:bodyPr/>
                    <a:lstStyle/>
                    <a:p>
                      <a:pPr algn="l" fontAlgn="base"/>
                      <a:r>
                        <a:rPr lang="en-US" sz="1900" b="0" i="0" dirty="0">
                          <a:solidFill>
                            <a:srgbClr val="000000"/>
                          </a:solidFill>
                          <a:effectLst/>
                          <a:latin typeface="+mj-lt"/>
                        </a:rPr>
                        <a:t>2342, 2343​</a:t>
                      </a:r>
                      <a:endParaRPr lang="en-US" sz="1400" b="0" i="0" dirty="0">
                        <a:solidFill>
                          <a:srgbClr val="000000"/>
                        </a:solidFill>
                        <a:effectLst/>
                        <a:latin typeface="+mj-lt"/>
                      </a:endParaRPr>
                    </a:p>
                    <a:p>
                      <a:pPr algn="l" fontAlgn="base"/>
                      <a:r>
                        <a:rPr lang="en-US" sz="1900" b="0" i="0" dirty="0">
                          <a:solidFill>
                            <a:srgbClr val="000000"/>
                          </a:solidFill>
                          <a:effectLst/>
                          <a:latin typeface="+mj-lt"/>
                        </a:rPr>
                        <a:t>​</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4F7FC"/>
                      </a:solidFill>
                      <a:prstDash val="solid"/>
                      <a:round/>
                      <a:headEnd type="none" w="med" len="med"/>
                      <a:tailEnd type="none" w="med" len="med"/>
                    </a:lnT>
                    <a:lnB w="7620" cap="flat" cmpd="sng" algn="ctr">
                      <a:solidFill>
                        <a:srgbClr val="F4F7FC"/>
                      </a:solidFill>
                      <a:prstDash val="solid"/>
                      <a:round/>
                      <a:headEnd type="none" w="med" len="med"/>
                      <a:tailEnd type="none" w="med" len="med"/>
                    </a:lnB>
                  </a:tcPr>
                </a:tc>
                <a:extLst>
                  <a:ext uri="{0D108BD9-81ED-4DB2-BD59-A6C34878D82A}">
                    <a16:rowId xmlns:a16="http://schemas.microsoft.com/office/drawing/2014/main" val="2817433214"/>
                  </a:ext>
                </a:extLst>
              </a:tr>
              <a:tr h="875353">
                <a:tc>
                  <a:txBody>
                    <a:bodyPr/>
                    <a:lstStyle/>
                    <a:p>
                      <a:pPr algn="l" fontAlgn="base"/>
                      <a:r>
                        <a:rPr lang="en-US" sz="1900" b="0" i="0" dirty="0">
                          <a:solidFill>
                            <a:srgbClr val="000000"/>
                          </a:solidFill>
                          <a:effectLst/>
                          <a:latin typeface="+mj-lt"/>
                        </a:rPr>
                        <a:t>Rental Payments to Other Federal Agencies​</a:t>
                      </a:r>
                      <a:endParaRPr lang="en-US" sz="1400" b="0" i="0" dirty="0">
                        <a:solidFill>
                          <a:srgbClr val="000000"/>
                        </a:solidFill>
                        <a:effectLst/>
                        <a:latin typeface="+mj-lt"/>
                      </a:endParaRPr>
                    </a:p>
                    <a:p>
                      <a:pPr algn="l" fontAlgn="base"/>
                      <a:r>
                        <a:rPr lang="en-US" sz="1900" b="0" i="0" dirty="0">
                          <a:solidFill>
                            <a:srgbClr val="000000"/>
                          </a:solidFill>
                          <a:effectLst/>
                          <a:latin typeface="+mj-lt"/>
                        </a:rPr>
                        <a:t>​</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4F7F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900" b="0" i="0" dirty="0">
                          <a:solidFill>
                            <a:srgbClr val="000000"/>
                          </a:solidFill>
                          <a:effectLst/>
                          <a:latin typeface="+mj-lt"/>
                        </a:rPr>
                        <a:t>25.3​</a:t>
                      </a:r>
                      <a:endParaRPr lang="en-US" sz="1400" b="0" i="0" dirty="0">
                        <a:solidFill>
                          <a:srgbClr val="000000"/>
                        </a:solidFill>
                        <a:effectLst/>
                        <a:latin typeface="+mj-lt"/>
                      </a:endParaRPr>
                    </a:p>
                    <a:p>
                      <a:pPr algn="l" fontAlgn="base"/>
                      <a:r>
                        <a:rPr lang="en-US" sz="1900" b="0" i="0" dirty="0">
                          <a:solidFill>
                            <a:srgbClr val="000000"/>
                          </a:solidFill>
                          <a:effectLst/>
                          <a:latin typeface="+mj-lt"/>
                        </a:rPr>
                        <a:t>​</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4F7F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l" fontAlgn="base"/>
                      <a:r>
                        <a:rPr lang="en-US" sz="1900" b="0" i="0" dirty="0">
                          <a:solidFill>
                            <a:srgbClr val="000000"/>
                          </a:solidFill>
                          <a:effectLst/>
                          <a:latin typeface="+mj-lt"/>
                        </a:rPr>
                        <a:t>2502​</a:t>
                      </a:r>
                      <a:endParaRPr lang="en-US" sz="1400" b="0" i="0" dirty="0">
                        <a:solidFill>
                          <a:srgbClr val="000000"/>
                        </a:solidFill>
                        <a:effectLst/>
                        <a:latin typeface="+mj-lt"/>
                      </a:endParaRPr>
                    </a:p>
                    <a:p>
                      <a:pPr algn="l" fontAlgn="base"/>
                      <a:r>
                        <a:rPr lang="en-US" sz="1900" b="0" i="0" dirty="0">
                          <a:solidFill>
                            <a:srgbClr val="000000"/>
                          </a:solidFill>
                          <a:effectLst/>
                          <a:latin typeface="+mj-lt"/>
                        </a:rPr>
                        <a:t>​</a:t>
                      </a:r>
                      <a:endParaRPr lang="en-US" sz="1400" b="0" i="0" dirty="0">
                        <a:solidFill>
                          <a:srgbClr val="000000"/>
                        </a:solidFill>
                        <a:effectLst/>
                        <a:latin typeface="+mj-lt"/>
                      </a:endParaRPr>
                    </a:p>
                  </a:txBody>
                  <a:tcPr marL="72522" marR="72522" marT="36261" marB="36261">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F4F7F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1906512"/>
                  </a:ext>
                </a:extLst>
              </a:tr>
            </a:tbl>
          </a:graphicData>
        </a:graphic>
      </p:graphicFrame>
      <p:sp>
        <p:nvSpPr>
          <p:cNvPr id="4" name="Slide Number Placeholder 3">
            <a:extLst>
              <a:ext uri="{FF2B5EF4-FFF2-40B4-BE49-F238E27FC236}">
                <a16:creationId xmlns:a16="http://schemas.microsoft.com/office/drawing/2014/main" id="{710C537E-8074-99B6-8D8A-44C1D858630D}"/>
              </a:ext>
            </a:extLst>
          </p:cNvPr>
          <p:cNvSpPr>
            <a:spLocks noGrp="1"/>
          </p:cNvSpPr>
          <p:nvPr>
            <p:ph type="sldNum" sz="quarter" idx="7"/>
          </p:nvPr>
        </p:nvSpPr>
        <p:spPr/>
        <p:txBody>
          <a:bodyPr/>
          <a:lstStyle/>
          <a:p>
            <a:fld id="{B6F15528-21DE-4FAA-801E-634DDDAF4B2B}" type="slidenum">
              <a:rPr lang="en-US" smtClean="0"/>
              <a:t>25</a:t>
            </a:fld>
            <a:endParaRPr lang="en-US" dirty="0"/>
          </a:p>
        </p:txBody>
      </p:sp>
    </p:spTree>
    <p:extLst>
      <p:ext uri="{BB962C8B-B14F-4D97-AF65-F5344CB8AC3E}">
        <p14:creationId xmlns:p14="http://schemas.microsoft.com/office/powerpoint/2010/main" val="1707518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E256-6FC1-9341-CA2D-FA9E6D8DEDCB}"/>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Supplies/Materials vs. Equipment</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B3AC08F7-1658-A20D-F0AF-2874E44C149C}"/>
              </a:ext>
            </a:extLst>
          </p:cNvPr>
          <p:cNvSpPr>
            <a:spLocks noGrp="1"/>
          </p:cNvSpPr>
          <p:nvPr>
            <p:ph type="body" idx="1"/>
          </p:nvPr>
        </p:nvSpPr>
        <p:spPr/>
        <p:txBody>
          <a:bodyPr/>
          <a:lstStyle/>
          <a:p>
            <a:r>
              <a:rPr lang="en-US" dirty="0"/>
              <a:t>It is important to consult the </a:t>
            </a:r>
            <a:r>
              <a:rPr lang="fr-FR" dirty="0">
                <a:hlinkClick r:id="rId3"/>
              </a:rPr>
              <a:t>Budget Object Classification (BOC) Manual</a:t>
            </a:r>
            <a:r>
              <a:rPr lang="fr-FR" dirty="0"/>
              <a:t> </a:t>
            </a:r>
            <a:r>
              <a:rPr lang="en-US" dirty="0"/>
              <a:t>when choosing a BOC.</a:t>
            </a:r>
          </a:p>
        </p:txBody>
      </p:sp>
      <p:sp>
        <p:nvSpPr>
          <p:cNvPr id="4" name="Slide Number Placeholder 3">
            <a:extLst>
              <a:ext uri="{FF2B5EF4-FFF2-40B4-BE49-F238E27FC236}">
                <a16:creationId xmlns:a16="http://schemas.microsoft.com/office/drawing/2014/main" id="{DF2274B5-BF81-E01E-42C5-49C58CB9EB64}"/>
              </a:ext>
            </a:extLst>
          </p:cNvPr>
          <p:cNvSpPr>
            <a:spLocks noGrp="1"/>
          </p:cNvSpPr>
          <p:nvPr>
            <p:ph type="sldNum" sz="quarter" idx="7"/>
          </p:nvPr>
        </p:nvSpPr>
        <p:spPr/>
        <p:txBody>
          <a:bodyPr/>
          <a:lstStyle/>
          <a:p>
            <a:fld id="{B6F15528-21DE-4FAA-801E-634DDDAF4B2B}" type="slidenum">
              <a:rPr lang="en-US" smtClean="0"/>
              <a:t>26</a:t>
            </a:fld>
            <a:endParaRPr lang="en-US" dirty="0"/>
          </a:p>
        </p:txBody>
      </p:sp>
    </p:spTree>
    <p:extLst>
      <p:ext uri="{BB962C8B-B14F-4D97-AF65-F5344CB8AC3E}">
        <p14:creationId xmlns:p14="http://schemas.microsoft.com/office/powerpoint/2010/main" val="3967223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9E256-6FC1-9341-CA2D-FA9E6D8DEDCB}"/>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Motor Pool Activity</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B3AC08F7-1658-A20D-F0AF-2874E44C149C}"/>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Agencies that have MPOL service with GSA should use:</a:t>
            </a:r>
            <a:endParaRPr kumimoji="0" lang="en-US" sz="2800" b="1" i="0" u="none" strike="noStrike" kern="1200" cap="none" spc="0" normalizeH="0" baseline="0" noProof="0" dirty="0">
              <a:ln>
                <a:noFill/>
              </a:ln>
              <a:solidFill>
                <a:srgbClr val="FF0000"/>
              </a:solidFill>
              <a:effectLst/>
              <a:uLnTx/>
              <a:uFillTx/>
              <a:ea typeface="Times New Roman" panose="02020603050405020304" pitchFamily="18" charset="0"/>
              <a:cs typeface="Arial" panose="020B0604020202020204" pitchFamily="34" charset="0"/>
            </a:endParaRP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BOC 2162, Sedan and station wagon rental – GSA, for all passenger-carrying vehicles, i.e., cars, vans, pickup trucks, and sedan rentals</a:t>
            </a:r>
          </a:p>
          <a:p>
            <a:pPr lvl="2" indent="-457200" algn="l" rtl="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A-11 states that rental or lease of all passenger-carrying vehicles is to be charged to object class 21.0, even though such vehicles may be used incidentally for transportation of things</a:t>
            </a: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Arial" panose="020B0604020202020204" pitchFamily="34" charset="0"/>
              </a:rPr>
              <a:t>BOC 2232, Truck rental, which will be mapped to 22.0 for external reporting, for GSA truck rentals related to transportation of things. </a:t>
            </a: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228600" marR="0" lvl="3"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NOTE: </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Since agencies utilize BOC 2574 for </a:t>
            </a:r>
            <a:r>
              <a:rPr lang="en-US" kern="1200" dirty="0">
                <a:solidFill>
                  <a:prstClr val="black"/>
                </a:solidFill>
                <a:ea typeface="Times New Roman" panose="02020603050405020304" pitchFamily="18" charset="0"/>
                <a:cs typeface="Arial" panose="020B0604020202020204" pitchFamily="34" charset="0"/>
              </a:rPr>
              <a:t>GSA </a:t>
            </a:r>
            <a:r>
              <a:rPr kumimoji="0" lang="en-US" b="0" i="0" u="none" strike="noStrike" kern="1200" cap="none" spc="0" normalizeH="0" baseline="0" noProof="0" dirty="0">
                <a:ln>
                  <a:noFill/>
                </a:ln>
                <a:solidFill>
                  <a:prstClr val="black"/>
                </a:solidFill>
                <a:effectLst/>
                <a:uLnTx/>
                <a:uFillTx/>
                <a:ea typeface="Times New Roman" panose="02020603050405020304" pitchFamily="18" charset="0"/>
                <a:cs typeface="Arial" panose="020B0604020202020204" pitchFamily="34" charset="0"/>
              </a:rPr>
              <a:t>MPOL services, USDA will map activity in both BOC 2162 and 2574 to 21.0 for external reporting</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endParaRPr lang="en-US" dirty="0"/>
          </a:p>
        </p:txBody>
      </p:sp>
      <p:sp>
        <p:nvSpPr>
          <p:cNvPr id="4" name="Slide Number Placeholder 3">
            <a:extLst>
              <a:ext uri="{FF2B5EF4-FFF2-40B4-BE49-F238E27FC236}">
                <a16:creationId xmlns:a16="http://schemas.microsoft.com/office/drawing/2014/main" id="{DF2274B5-BF81-E01E-42C5-49C58CB9EB64}"/>
              </a:ext>
            </a:extLst>
          </p:cNvPr>
          <p:cNvSpPr>
            <a:spLocks noGrp="1"/>
          </p:cNvSpPr>
          <p:nvPr>
            <p:ph type="sldNum" sz="quarter" idx="7"/>
          </p:nvPr>
        </p:nvSpPr>
        <p:spPr/>
        <p:txBody>
          <a:bodyPr/>
          <a:lstStyle/>
          <a:p>
            <a:fld id="{B6F15528-21DE-4FAA-801E-634DDDAF4B2B}" type="slidenum">
              <a:rPr lang="en-US" smtClean="0"/>
              <a:t>27</a:t>
            </a:fld>
            <a:endParaRPr lang="en-US" dirty="0"/>
          </a:p>
        </p:txBody>
      </p:sp>
    </p:spTree>
    <p:extLst>
      <p:ext uri="{BB962C8B-B14F-4D97-AF65-F5344CB8AC3E}">
        <p14:creationId xmlns:p14="http://schemas.microsoft.com/office/powerpoint/2010/main" val="124080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D1440-7F46-8A4A-06A9-ED078606B5CE}"/>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Shipping and Handling Costs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75F269DA-507A-8201-51D2-49F41059DB83}"/>
              </a:ext>
            </a:extLst>
          </p:cNvPr>
          <p:cNvSpPr>
            <a:spLocks noGrp="1"/>
          </p:cNvSpPr>
          <p:nvPr>
            <p:ph type="body" idx="1"/>
          </p:nvPr>
        </p:nvSpPr>
        <p:spPr/>
        <p:txBody>
          <a:bodyPr lIns="0" tIns="0" rIns="0" bIns="0" anchor="t"/>
          <a:lstStyle/>
          <a:p>
            <a:pPr algn="l" rtl="0">
              <a:lnSpc>
                <a:spcPct val="110000"/>
              </a:lnSpc>
              <a:spcBef>
                <a:spcPts val="1000"/>
              </a:spcBef>
              <a:defRPr/>
            </a:pPr>
            <a:r>
              <a:rPr kumimoji="0" lang="en-US" sz="2800" b="1" i="0" u="none" strike="noStrike" kern="1200" cap="none" spc="0" normalizeH="0" baseline="0" noProof="0" dirty="0">
                <a:ln>
                  <a:noFill/>
                </a:ln>
                <a:effectLst/>
                <a:uLnTx/>
                <a:uFillTx/>
                <a:ea typeface="+mn-ea"/>
                <a:cs typeface="Arial"/>
              </a:rPr>
              <a:t>Use different BOC’s for the transportation of things versus shipping costs:</a:t>
            </a:r>
            <a:r>
              <a:rPr lang="en-US" sz="2800" b="1" kern="1200" dirty="0">
                <a:cs typeface="Arial"/>
              </a:rPr>
              <a:t> </a:t>
            </a:r>
            <a:endPar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457200" marR="0" lvl="1" indent="-4572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effectLst/>
                <a:uLnTx/>
                <a:uFillTx/>
                <a:ea typeface="+mn-ea"/>
                <a:cs typeface="Arial"/>
              </a:rPr>
              <a:t>The 2200 series is used for transportation of things.</a:t>
            </a:r>
            <a:endParaRPr lang="en-US" sz="2400" b="0" i="0" u="none" strike="noStrike" kern="1200" cap="none" spc="0" normalizeH="0" baseline="0" noProof="0" dirty="0">
              <a:ln>
                <a:noFill/>
              </a:ln>
              <a:effectLst/>
              <a:uLnTx/>
              <a:uFillTx/>
              <a:cs typeface="Arial"/>
            </a:endParaRPr>
          </a:p>
          <a:p>
            <a:pPr lvl="2" indent="-457200" algn="l" rtl="0">
              <a:lnSpc>
                <a:spcPct val="11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effectLst/>
                <a:uLnTx/>
                <a:uFillTx/>
                <a:ea typeface="+mn-ea"/>
                <a:cs typeface="Arial"/>
              </a:rPr>
              <a:t>OMB A-11 states for object class 22.0, exclude transportation </a:t>
            </a:r>
            <a:r>
              <a:rPr lang="en-US" sz="2000" kern="1200" dirty="0">
                <a:cs typeface="Arial"/>
              </a:rPr>
              <a:t>charged </a:t>
            </a:r>
            <a:r>
              <a:rPr kumimoji="0" lang="en-US" sz="2000" b="0" i="0" u="none" strike="noStrike" kern="1200" cap="none" spc="0" normalizeH="0" baseline="0" noProof="0" dirty="0">
                <a:ln>
                  <a:noFill/>
                </a:ln>
                <a:effectLst/>
                <a:uLnTx/>
                <a:uFillTx/>
                <a:ea typeface="+mn-ea"/>
                <a:cs typeface="Arial"/>
              </a:rPr>
              <a:t>by a vendor, regardless of whether the cost is itemized on the bill for the commodities purchased by the Government.</a:t>
            </a:r>
            <a:r>
              <a:rPr lang="en-US" sz="2000" kern="1200" dirty="0">
                <a:cs typeface="Arial"/>
              </a:rPr>
              <a:t> </a:t>
            </a:r>
            <a:endParaRPr lang="en-US" sz="2000" b="0" i="0" u="none" strike="noStrike" kern="1200" cap="none" spc="0" normalizeH="0" baseline="0" noProof="0" dirty="0">
              <a:ln>
                <a:noFill/>
              </a:ln>
              <a:effectLst/>
              <a:uLnTx/>
              <a:uFillTx/>
              <a:cs typeface="Arial" panose="020B0604020202020204" pitchFamily="34" charset="0"/>
            </a:endParaRPr>
          </a:p>
          <a:p>
            <a:pPr lvl="1" indent="-457200" algn="l" rtl="0">
              <a:lnSpc>
                <a:spcPct val="11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effectLst/>
                <a:uLnTx/>
                <a:uFillTx/>
                <a:ea typeface="+mn-ea"/>
                <a:cs typeface="Arial"/>
              </a:rPr>
              <a:t>Shipping costs from a vendor should be classified under the same object class as the acquisition item.</a:t>
            </a:r>
            <a:r>
              <a:rPr lang="en-US" sz="2400" kern="1200" dirty="0">
                <a:cs typeface="Arial"/>
              </a:rPr>
              <a:t>  </a:t>
            </a:r>
            <a:endParaRPr lang="en-US" sz="2400" b="0" i="0" u="none" strike="noStrike" kern="1200" cap="none" spc="0" normalizeH="0" baseline="0" noProof="0" dirty="0">
              <a:ln>
                <a:noFill/>
              </a:ln>
              <a:effectLst/>
              <a:uLnTx/>
              <a:uFillTx/>
              <a:cs typeface="Arial" panose="020B0604020202020204" pitchFamily="34" charset="0"/>
            </a:endParaRPr>
          </a:p>
          <a:p>
            <a:pPr lvl="2" indent="-457200" algn="l" rtl="0">
              <a:lnSpc>
                <a:spcPct val="11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effectLst/>
                <a:uLnTx/>
                <a:uFillTx/>
                <a:ea typeface="+mn-ea"/>
                <a:cs typeface="Arial"/>
              </a:rPr>
              <a:t>Since shipping charges are not consistently separated on bills for commodities purchased, these charges should not be recorded under the 2200 series, even if such a separation is provided.</a:t>
            </a:r>
            <a:r>
              <a:rPr lang="en-US" sz="2000" kern="1200" dirty="0">
                <a:cs typeface="Arial"/>
              </a:rPr>
              <a:t> </a:t>
            </a:r>
            <a:endParaRPr lang="en-US" sz="2000" b="0" i="0" u="none" strike="noStrike" kern="1200" cap="none" spc="0" normalizeH="0" baseline="0" noProof="0" dirty="0">
              <a:ln>
                <a:noFill/>
              </a:ln>
              <a:effectLst/>
              <a:uLnTx/>
              <a:uFillTx/>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86C294E-D63A-C0A9-87A0-6D833D3F872D}"/>
              </a:ext>
            </a:extLst>
          </p:cNvPr>
          <p:cNvSpPr>
            <a:spLocks noGrp="1"/>
          </p:cNvSpPr>
          <p:nvPr>
            <p:ph type="sldNum" sz="quarter" idx="7"/>
          </p:nvPr>
        </p:nvSpPr>
        <p:spPr/>
        <p:txBody>
          <a:bodyPr/>
          <a:lstStyle/>
          <a:p>
            <a:fld id="{B6F15528-21DE-4FAA-801E-634DDDAF4B2B}" type="slidenum">
              <a:rPr lang="en-US" smtClean="0"/>
              <a:t>28</a:t>
            </a:fld>
            <a:endParaRPr lang="en-US" dirty="0"/>
          </a:p>
        </p:txBody>
      </p:sp>
    </p:spTree>
    <p:extLst>
      <p:ext uri="{BB962C8B-B14F-4D97-AF65-F5344CB8AC3E}">
        <p14:creationId xmlns:p14="http://schemas.microsoft.com/office/powerpoint/2010/main" val="12788429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DFDB-B189-7B33-9124-427A2F345557}"/>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How to Charge Add-on Fees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52841ED4-F0F7-CE9D-FB29-0DEE275BC5D4}"/>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ea typeface="+mn-ea"/>
                <a:cs typeface="Arial" panose="020B0604020202020204" pitchFamily="34" charset="0"/>
              </a:rPr>
              <a:t>Add-on fees should be treated like the shipping costs.  It is the cost of doing business. Agencies should:</a:t>
            </a: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Charge fees attached to closing costs (e.g., the associated fees related to easements) to BOC 3215, c</a:t>
            </a:r>
            <a:r>
              <a:rPr lang="en-US" sz="2600" kern="1200" dirty="0">
                <a:solidFill>
                  <a:prstClr val="black"/>
                </a:solidFill>
                <a:cs typeface="Arial" panose="020B0604020202020204" pitchFamily="34" charset="0"/>
              </a:rPr>
              <a:t>losing and related costs, including preliminary title and environmental due diligence record searches sinc</a:t>
            </a: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e it is related to the services being acquired.</a:t>
            </a: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ea typeface="+mn-ea"/>
                <a:cs typeface="Arial" panose="020B0604020202020204" pitchFamily="34" charset="0"/>
              </a:rPr>
              <a:t>Charge a purchase card fee to the same BOC as the purchase. There should be no separation of costs.</a:t>
            </a:r>
          </a:p>
          <a:p>
            <a:endParaRPr lang="en-US" dirty="0"/>
          </a:p>
        </p:txBody>
      </p:sp>
      <p:sp>
        <p:nvSpPr>
          <p:cNvPr id="4" name="Slide Number Placeholder 3">
            <a:extLst>
              <a:ext uri="{FF2B5EF4-FFF2-40B4-BE49-F238E27FC236}">
                <a16:creationId xmlns:a16="http://schemas.microsoft.com/office/drawing/2014/main" id="{129F5ADC-AF06-40A0-FF15-51FA04E437B3}"/>
              </a:ext>
            </a:extLst>
          </p:cNvPr>
          <p:cNvSpPr>
            <a:spLocks noGrp="1"/>
          </p:cNvSpPr>
          <p:nvPr>
            <p:ph type="sldNum" sz="quarter" idx="7"/>
          </p:nvPr>
        </p:nvSpPr>
        <p:spPr/>
        <p:txBody>
          <a:bodyPr/>
          <a:lstStyle/>
          <a:p>
            <a:fld id="{B6F15528-21DE-4FAA-801E-634DDDAF4B2B}" type="slidenum">
              <a:rPr lang="en-US" smtClean="0"/>
              <a:t>29</a:t>
            </a:fld>
            <a:endParaRPr lang="en-US" dirty="0"/>
          </a:p>
        </p:txBody>
      </p:sp>
    </p:spTree>
    <p:extLst>
      <p:ext uri="{BB962C8B-B14F-4D97-AF65-F5344CB8AC3E}">
        <p14:creationId xmlns:p14="http://schemas.microsoft.com/office/powerpoint/2010/main" val="304383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E21F5-288D-53DB-47F0-FEE97945B90B}"/>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OMB A-11 Major Object Classes</a:t>
            </a:r>
            <a:endParaRPr lang="en-US" dirty="0">
              <a:latin typeface="Calibri Light" panose="020F0302020204030204" pitchFamily="34" charset="0"/>
              <a:cs typeface="Calibri Light" panose="020F0302020204030204" pitchFamily="34" charset="0"/>
            </a:endParaRPr>
          </a:p>
        </p:txBody>
      </p:sp>
      <p:graphicFrame>
        <p:nvGraphicFramePr>
          <p:cNvPr id="5" name="Table 5" descr="Table displays OMB's object class descriptions and the correseponding number series.">
            <a:extLst>
              <a:ext uri="{FF2B5EF4-FFF2-40B4-BE49-F238E27FC236}">
                <a16:creationId xmlns:a16="http://schemas.microsoft.com/office/drawing/2014/main" id="{375F2525-B699-A72F-79BB-7801894AB8B3}"/>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23151366"/>
              </p:ext>
            </p:extLst>
          </p:nvPr>
        </p:nvGraphicFramePr>
        <p:xfrm>
          <a:off x="1860755" y="1114104"/>
          <a:ext cx="8128000" cy="56692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408402518"/>
                    </a:ext>
                  </a:extLst>
                </a:gridCol>
                <a:gridCol w="4064000">
                  <a:extLst>
                    <a:ext uri="{9D8B030D-6E8A-4147-A177-3AD203B41FA5}">
                      <a16:colId xmlns:a16="http://schemas.microsoft.com/office/drawing/2014/main" val="3897551799"/>
                    </a:ext>
                  </a:extLst>
                </a:gridCol>
              </a:tblGrid>
              <a:tr h="502920">
                <a:tc>
                  <a:txBody>
                    <a:bodyPr/>
                    <a:lstStyle/>
                    <a:p>
                      <a:r>
                        <a:rPr lang="en-US" b="1" dirty="0">
                          <a:solidFill>
                            <a:schemeClr val="bg1"/>
                          </a:solidFill>
                          <a:latin typeface="+mn-lt"/>
                        </a:rPr>
                        <a:t>OMB Class Description</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OMB Object Class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99977921"/>
                  </a:ext>
                </a:extLst>
              </a:tr>
              <a:tr h="502920">
                <a:tc>
                  <a:txBody>
                    <a:bodyPr/>
                    <a:lstStyle/>
                    <a:p>
                      <a:r>
                        <a:rPr lang="en-US" sz="1800" b="0" dirty="0">
                          <a:solidFill>
                            <a:schemeClr val="tx1"/>
                          </a:solidFill>
                          <a:latin typeface="+mn-lt"/>
                          <a:cs typeface="Arial" panose="020B0604020202020204" pitchFamily="34" charset="0"/>
                        </a:rPr>
                        <a:t>Personnel compensation and benefits</a:t>
                      </a:r>
                      <a:endParaRPr lang="en-US" b="0" dirty="0">
                        <a:solidFill>
                          <a:schemeClr val="tx1"/>
                        </a:solidFill>
                        <a:latin typeface="+mn-lt"/>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11, 12, and 13 series</a:t>
                      </a:r>
                      <a:endParaRPr lang="en-US"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310324"/>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Transportation of people</a:t>
                      </a:r>
                      <a:endParaRPr lang="en-US" dirty="0">
                        <a:latin typeface="+mn-lt"/>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mn-lt"/>
                          <a:cs typeface="Arial" panose="020B0604020202020204" pitchFamily="34" charset="0"/>
                        </a:rPr>
                        <a:t>21 series</a:t>
                      </a:r>
                      <a:endParaRPr lang="en-US" dirty="0">
                        <a:latin typeface="+mn-lt"/>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74938166"/>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Transportation of things </a:t>
                      </a:r>
                      <a:endParaRPr lang="en-US" dirty="0">
                        <a:latin typeface="+mn-lt"/>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mn-lt"/>
                          <a:cs typeface="Arial" panose="020B0604020202020204" pitchFamily="34" charset="0"/>
                        </a:rPr>
                        <a:t>22 series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2674929"/>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Rent, Communication, Utilities, and Miscellaneous charges</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mn-lt"/>
                          <a:cs typeface="Arial" panose="020B0604020202020204" pitchFamily="34" charset="0"/>
                        </a:rPr>
                        <a:t>23 series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4853488"/>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Printing</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mn-lt"/>
                          <a:cs typeface="Arial" panose="020B0604020202020204" pitchFamily="34" charset="0"/>
                        </a:rPr>
                        <a:t>24 series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99775"/>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Contractual services</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dirty="0">
                          <a:latin typeface="+mn-lt"/>
                          <a:cs typeface="Arial" panose="020B0604020202020204" pitchFamily="34" charset="0"/>
                        </a:rPr>
                        <a:t>25 series </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1073195"/>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Supplies</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26 series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8056956"/>
                  </a:ext>
                </a:extLst>
              </a:tr>
              <a:tr h="502920">
                <a:tc>
                  <a:txBody>
                    <a:bodyPr/>
                    <a:lstStyle/>
                    <a:p>
                      <a:r>
                        <a:rPr lang="en-US" sz="1800" dirty="0">
                          <a:latin typeface="+mn-lt"/>
                          <a:cs typeface="Arial" panose="020B0604020202020204" pitchFamily="34" charset="0"/>
                        </a:rPr>
                        <a:t>Acquisition of assets</a:t>
                      </a:r>
                      <a:endParaRPr lang="en-US" dirty="0">
                        <a:latin typeface="+mn-lt"/>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Arial" panose="020B0604020202020204" pitchFamily="34" charset="0"/>
                        </a:rPr>
                        <a:t>31, 32, and 33 series</a:t>
                      </a:r>
                      <a:endParaRPr lang="en-US" dirty="0">
                        <a:latin typeface="+mn-lt"/>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114990"/>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Grants and fixed charges</a:t>
                      </a:r>
                      <a:endParaRPr lang="en-US" dirty="0">
                        <a:latin typeface="+mn-lt"/>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Arial" panose="020B0604020202020204" pitchFamily="34" charset="0"/>
                        </a:rPr>
                        <a:t>41, 42, 43, and 44 series</a:t>
                      </a:r>
                      <a:endParaRPr lang="en-US" dirty="0">
                        <a:latin typeface="+mn-lt"/>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32802687"/>
                  </a:ext>
                </a:extLst>
              </a:tr>
              <a:tr h="50292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latin typeface="+mn-lt"/>
                          <a:cs typeface="Arial" panose="020B0604020202020204" pitchFamily="34" charset="0"/>
                        </a:rPr>
                        <a:t>Other</a:t>
                      </a:r>
                      <a:endParaRPr lang="en-US" dirty="0">
                        <a:latin typeface="+mn-lt"/>
                      </a:endParaRP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r>
                        <a:rPr lang="en-US" sz="1800" b="0" i="0" u="none" strike="noStrike" kern="1200" baseline="0" dirty="0">
                          <a:solidFill>
                            <a:schemeClr val="dk1"/>
                          </a:solidFill>
                          <a:latin typeface="+mn-lt"/>
                          <a:ea typeface="+mn-ea"/>
                          <a:cs typeface="Arial" panose="020B0604020202020204" pitchFamily="34" charset="0"/>
                        </a:rPr>
                        <a:t>91, 92, and 94 series</a:t>
                      </a:r>
                      <a:endParaRPr lang="en-US" dirty="0">
                        <a:latin typeface="+mn-lt"/>
                      </a:endParaRP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545618"/>
                  </a:ext>
                </a:extLst>
              </a:tr>
            </a:tbl>
          </a:graphicData>
        </a:graphic>
      </p:graphicFrame>
      <p:sp>
        <p:nvSpPr>
          <p:cNvPr id="4" name="Slide Number Placeholder 3">
            <a:extLst>
              <a:ext uri="{FF2B5EF4-FFF2-40B4-BE49-F238E27FC236}">
                <a16:creationId xmlns:a16="http://schemas.microsoft.com/office/drawing/2014/main" id="{81791361-0F5A-E771-5473-5480934D3E53}"/>
              </a:ext>
            </a:extLst>
          </p:cNvPr>
          <p:cNvSpPr>
            <a:spLocks noGrp="1"/>
          </p:cNvSpPr>
          <p:nvPr>
            <p:ph type="sldNum" sz="quarter" idx="7"/>
          </p:nvPr>
        </p:nvSpPr>
        <p:spPr/>
        <p:txBody>
          <a:bodyPr/>
          <a:lstStyle/>
          <a:p>
            <a:fld id="{B6F15528-21DE-4FAA-801E-634DDDAF4B2B}" type="slidenum">
              <a:rPr lang="en-US" smtClean="0"/>
              <a:t>3</a:t>
            </a:fld>
            <a:endParaRPr lang="en-US" dirty="0"/>
          </a:p>
        </p:txBody>
      </p:sp>
    </p:spTree>
    <p:extLst>
      <p:ext uri="{BB962C8B-B14F-4D97-AF65-F5344CB8AC3E}">
        <p14:creationId xmlns:p14="http://schemas.microsoft.com/office/powerpoint/2010/main" val="1151838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CB1E5-5913-EACF-1FD6-7FC6E3590617}"/>
              </a:ext>
            </a:extLst>
          </p:cNvPr>
          <p:cNvSpPr>
            <a:spLocks noGrp="1"/>
          </p:cNvSpPr>
          <p:nvPr>
            <p:ph type="title"/>
          </p:nvPr>
        </p:nvSpPr>
        <p:spPr/>
        <p:txBody>
          <a:bodyPr/>
          <a:lstStyle/>
          <a:p>
            <a:r>
              <a:rPr lang="en-US" dirty="0"/>
              <a:t> </a:t>
            </a:r>
            <a:r>
              <a:rPr lang="en-US" sz="4400" u="none" dirty="0">
                <a:latin typeface="Calibri Light" panose="020F0302020204030204" pitchFamily="34" charset="0"/>
                <a:cs typeface="Calibri Light" panose="020F0302020204030204" pitchFamily="34" charset="0"/>
              </a:rPr>
              <a:t>Greenbook Activity</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6370E7C9-2C0A-B3CE-05DB-35B92B3AC726}"/>
              </a:ext>
            </a:extLst>
          </p:cNvPr>
          <p:cNvSpPr>
            <a:spLocks noGrp="1"/>
          </p:cNvSpPr>
          <p:nvPr>
            <p:ph type="body" idx="1"/>
          </p:nvPr>
        </p:nvSpPr>
        <p:spPr/>
        <p:txBody>
          <a:bodyPr/>
          <a:lstStyle/>
          <a:p>
            <a:r>
              <a:rPr lang="en-US" b="1" dirty="0">
                <a:solidFill>
                  <a:prstClr val="black"/>
                </a:solidFill>
                <a:latin typeface="Arial" panose="020B0604020202020204" pitchFamily="34" charset="0"/>
                <a:cs typeface="Arial" panose="020B0604020202020204" pitchFamily="34" charset="0"/>
              </a:rPr>
              <a:t>Fiscal Policy and Planning and FMS have discussed this topic and agreed upon a resolution:</a:t>
            </a: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FMS identified that the BOC’s cited on the Greenbook Fund Website page were inaccurate.  </a:t>
            </a:r>
          </a:p>
          <a:p>
            <a:pPr marL="4572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FPP has updated the website for Greenbook Agreements to include recommended BOC’s.   </a:t>
            </a:r>
          </a:p>
          <a:p>
            <a:pPr lvl="1" indent="-457200" algn="l" rtl="0">
              <a:lnSpc>
                <a:spcPct val="90000"/>
              </a:lnSpc>
              <a:spcBef>
                <a:spcPts val="1000"/>
              </a:spcBef>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FMS changed the description of BOC 2512 from NFC services – Greenbook to Greenbook Activity</a:t>
            </a:r>
          </a:p>
          <a:p>
            <a:pPr marL="914400" lvl="3" algn="l" rtl="0">
              <a:lnSpc>
                <a:spcPct val="90000"/>
              </a:lnSpc>
              <a:spcBef>
                <a:spcPts val="1000"/>
              </a:spcBef>
              <a:defRPr/>
            </a:pPr>
            <a:r>
              <a:rPr kumimoji="0" lang="en-US"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Additional Greenbook data is available from the Reporting Center at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https://nfc.usda.gov/FUND </a:t>
            </a:r>
            <a:r>
              <a:rPr kumimoji="0" lang="en-US"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required).</a:t>
            </a:r>
            <a:endParaRPr lang="en-US" dirty="0"/>
          </a:p>
        </p:txBody>
      </p:sp>
      <p:sp>
        <p:nvSpPr>
          <p:cNvPr id="4" name="Slide Number Placeholder 3">
            <a:extLst>
              <a:ext uri="{FF2B5EF4-FFF2-40B4-BE49-F238E27FC236}">
                <a16:creationId xmlns:a16="http://schemas.microsoft.com/office/drawing/2014/main" id="{761231B0-0F3B-F6DB-9515-0895FF944564}"/>
              </a:ext>
            </a:extLst>
          </p:cNvPr>
          <p:cNvSpPr>
            <a:spLocks noGrp="1"/>
          </p:cNvSpPr>
          <p:nvPr>
            <p:ph type="sldNum" sz="quarter" idx="7"/>
          </p:nvPr>
        </p:nvSpPr>
        <p:spPr/>
        <p:txBody>
          <a:bodyPr/>
          <a:lstStyle/>
          <a:p>
            <a:fld id="{B6F15528-21DE-4FAA-801E-634DDDAF4B2B}" type="slidenum">
              <a:rPr lang="en-US" smtClean="0"/>
              <a:t>30</a:t>
            </a:fld>
            <a:endParaRPr lang="en-US" dirty="0"/>
          </a:p>
        </p:txBody>
      </p:sp>
    </p:spTree>
    <p:extLst>
      <p:ext uri="{BB962C8B-B14F-4D97-AF65-F5344CB8AC3E}">
        <p14:creationId xmlns:p14="http://schemas.microsoft.com/office/powerpoint/2010/main" val="2206656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A9735-9325-5DBF-15A8-F0FFCBD3FAA9}"/>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Summary/Tips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4399E378-D573-0227-A8EE-832DDF9DDD0E}"/>
              </a:ext>
            </a:extLst>
          </p:cNvPr>
          <p:cNvSpPr>
            <a:spLocks noGrp="1"/>
          </p:cNvSpPr>
          <p:nvPr>
            <p:ph type="body" idx="1"/>
          </p:nvPr>
        </p:nvSpPr>
        <p:spPr/>
        <p:txBody>
          <a:bodyPr/>
          <a:lstStyle/>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remember to: </a:t>
            </a:r>
          </a:p>
          <a:p>
            <a:pPr marL="800100" lvl="2" indent="-342900" algn="l" rtl="0">
              <a:lnSpc>
                <a:spcPct val="110000"/>
              </a:lnSpc>
              <a:spcBef>
                <a:spcPts val="1000"/>
              </a:spcBef>
              <a:buFont typeface="Arial" panose="020B0604020202020204" pitchFamily="34" charset="0"/>
              <a:buChar char="•"/>
              <a:defRPr/>
            </a:pPr>
            <a:r>
              <a:rPr lang="en-US" sz="2000" kern="1200" dirty="0">
                <a:solidFill>
                  <a:prstClr val="black"/>
                </a:solidFill>
                <a:latin typeface="Arial" panose="020B0604020202020204" pitchFamily="34" charset="0"/>
                <a:cs typeface="Arial" panose="020B0604020202020204" pitchFamily="34" charset="0"/>
              </a:rPr>
              <a:t>Perform word searches on key words and read all the descriptions to ensure the most accurate BOC is selected.</a:t>
            </a:r>
          </a:p>
          <a:p>
            <a:pPr marL="800100" lvl="2" indent="-342900" algn="l" rtl="0">
              <a:lnSpc>
                <a:spcPct val="11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 attention to dollar thresholds and per unit cost when purchasing property items.</a:t>
            </a:r>
          </a:p>
          <a:p>
            <a:pPr marL="800100" lvl="2" indent="-342900" algn="l" rtl="0">
              <a:lnSpc>
                <a:spcPct val="11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Pay attention to Federal versus non-Federal designations when choosing BOCs.</a:t>
            </a:r>
            <a:endPar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800100" lvl="2" indent="-342900" algn="l" rtl="0">
              <a:lnSpc>
                <a:spcPct val="11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Separate product or service on purchase orders to ensure the proper BOC is used. </a:t>
            </a:r>
            <a:endParaRPr kumimoji="0" lang="en-US"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endParaRPr>
          </a:p>
          <a:p>
            <a:pPr marL="800100" lvl="2" indent="-342900" algn="l" rtl="0">
              <a:lnSpc>
                <a:spcPct val="11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Record activity properly when related to routine repair and maintenance versus improvements.</a:t>
            </a: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20000"/>
              </a:lnSpc>
              <a:spcBef>
                <a:spcPts val="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Note: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FMS is available to assist, when needed. </a:t>
            </a:r>
            <a:endParaRPr lang="en-US" dirty="0"/>
          </a:p>
        </p:txBody>
      </p:sp>
      <p:sp>
        <p:nvSpPr>
          <p:cNvPr id="4" name="Slide Number Placeholder 3">
            <a:extLst>
              <a:ext uri="{FF2B5EF4-FFF2-40B4-BE49-F238E27FC236}">
                <a16:creationId xmlns:a16="http://schemas.microsoft.com/office/drawing/2014/main" id="{E9A678F1-3A3D-47AD-672C-01E7497E428D}"/>
              </a:ext>
            </a:extLst>
          </p:cNvPr>
          <p:cNvSpPr>
            <a:spLocks noGrp="1"/>
          </p:cNvSpPr>
          <p:nvPr>
            <p:ph type="sldNum" sz="quarter" idx="7"/>
          </p:nvPr>
        </p:nvSpPr>
        <p:spPr/>
        <p:txBody>
          <a:bodyPr/>
          <a:lstStyle/>
          <a:p>
            <a:fld id="{B6F15528-21DE-4FAA-801E-634DDDAF4B2B}" type="slidenum">
              <a:rPr lang="en-US" smtClean="0"/>
              <a:t>31</a:t>
            </a:fld>
            <a:endParaRPr lang="en-US" dirty="0"/>
          </a:p>
        </p:txBody>
      </p:sp>
    </p:spTree>
    <p:extLst>
      <p:ext uri="{BB962C8B-B14F-4D97-AF65-F5344CB8AC3E}">
        <p14:creationId xmlns:p14="http://schemas.microsoft.com/office/powerpoint/2010/main" val="3542353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4C16B-D27D-B831-AD3D-05F7956E299B}"/>
              </a:ext>
            </a:extLst>
          </p:cNvPr>
          <p:cNvSpPr>
            <a:spLocks noGrp="1"/>
          </p:cNvSpPr>
          <p:nvPr>
            <p:ph type="title"/>
          </p:nvPr>
        </p:nvSpPr>
        <p:spPr/>
        <p:txBody>
          <a:bodyPr/>
          <a:lstStyle/>
          <a:p>
            <a:r>
              <a:rPr kumimoji="0" lang="en-US" sz="4400" i="0" u="none" strike="noStrike" kern="1200" cap="none" spc="0" normalizeH="0" baseline="0" noProof="0" dirty="0">
                <a:ln>
                  <a:noFill/>
                </a:ln>
                <a:solidFill>
                  <a:srgbClr val="000000"/>
                </a:solidFill>
                <a:uLnTx/>
                <a:uFillTx/>
                <a:latin typeface="Calibri Light" panose="020F0302020204030204" pitchFamily="34" charset="0"/>
                <a:cs typeface="Calibri Light" panose="020F0302020204030204" pitchFamily="34" charset="0"/>
              </a:rPr>
              <a:t>Who To Contact For Help </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17F80529-ECEC-21CF-EDA1-BAB92BFF8A22}"/>
              </a:ext>
            </a:extLst>
          </p:cNvPr>
          <p:cNvSpPr>
            <a:spLocks noGrp="1"/>
          </p:cNvSpPr>
          <p:nvPr>
            <p:ph type="body" idx="1"/>
          </p:nvPr>
        </p:nvSpPr>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Desk Email: </a:t>
            </a: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fmsc.help@usda.gov </a:t>
            </a: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Desk Phone Number: (800) 421-0323</a:t>
            </a:r>
          </a:p>
          <a:p>
            <a:endParaRPr lang="en-US" dirty="0"/>
          </a:p>
        </p:txBody>
      </p:sp>
      <p:sp>
        <p:nvSpPr>
          <p:cNvPr id="4" name="Slide Number Placeholder 3">
            <a:extLst>
              <a:ext uri="{FF2B5EF4-FFF2-40B4-BE49-F238E27FC236}">
                <a16:creationId xmlns:a16="http://schemas.microsoft.com/office/drawing/2014/main" id="{130ADB9A-9146-93C4-8482-3C44047AF5C6}"/>
              </a:ext>
            </a:extLst>
          </p:cNvPr>
          <p:cNvSpPr>
            <a:spLocks noGrp="1"/>
          </p:cNvSpPr>
          <p:nvPr>
            <p:ph type="sldNum" sz="quarter" idx="7"/>
          </p:nvPr>
        </p:nvSpPr>
        <p:spPr/>
        <p:txBody>
          <a:bodyPr/>
          <a:lstStyle/>
          <a:p>
            <a:fld id="{B6F15528-21DE-4FAA-801E-634DDDAF4B2B}" type="slidenum">
              <a:rPr lang="en-US" smtClean="0"/>
              <a:t>32</a:t>
            </a:fld>
            <a:endParaRPr lang="en-US" dirty="0"/>
          </a:p>
        </p:txBody>
      </p:sp>
    </p:spTree>
    <p:extLst>
      <p:ext uri="{BB962C8B-B14F-4D97-AF65-F5344CB8AC3E}">
        <p14:creationId xmlns:p14="http://schemas.microsoft.com/office/powerpoint/2010/main" val="1162512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0" y="304800"/>
            <a:ext cx="6934200" cy="615554"/>
          </a:xfrm>
        </p:spPr>
        <p:txBody>
          <a:bodyPr/>
          <a:lstStyle/>
          <a:p>
            <a:r>
              <a:rPr lang="en-US" dirty="0">
                <a:effectLst>
                  <a:outerShdw blurRad="50800" dist="38100" dir="2700000" algn="tl" rotWithShape="0">
                    <a:prstClr val="black">
                      <a:alpha val="40000"/>
                    </a:prstClr>
                  </a:outerShdw>
                </a:effectLst>
              </a:rPr>
              <a:t>Q&amp;A Session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2438400"/>
            <a:ext cx="7162800" cy="2299170"/>
          </a:xfrm>
          <a:prstGeom prst="rect">
            <a:avLst/>
          </a:prstGeom>
        </p:spPr>
      </p:pic>
      <p:sp>
        <p:nvSpPr>
          <p:cNvPr id="2" name="Slide Number Placeholder 1"/>
          <p:cNvSpPr>
            <a:spLocks noGrp="1"/>
          </p:cNvSpPr>
          <p:nvPr>
            <p:ph type="sldNum" sz="quarter" idx="7"/>
          </p:nvPr>
        </p:nvSpPr>
        <p:spPr/>
        <p:txBody>
          <a:bodyPr/>
          <a:lstStyle/>
          <a:p>
            <a:fld id="{B6F15528-21DE-4FAA-801E-634DDDAF4B2B}" type="slidenum">
              <a:rPr lang="en-US" smtClean="0"/>
              <a:t>33</a:t>
            </a:fld>
            <a:endParaRPr lang="en-US" dirty="0"/>
          </a:p>
        </p:txBody>
      </p:sp>
    </p:spTree>
    <p:extLst>
      <p:ext uri="{BB962C8B-B14F-4D97-AF65-F5344CB8AC3E}">
        <p14:creationId xmlns:p14="http://schemas.microsoft.com/office/powerpoint/2010/main" val="2872534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4B4D7-9DBC-EB58-9A16-0B7648F462DE}"/>
              </a:ext>
            </a:extLst>
          </p:cNvPr>
          <p:cNvSpPr>
            <a:spLocks noGrp="1"/>
          </p:cNvSpPr>
          <p:nvPr>
            <p:ph type="title"/>
          </p:nvPr>
        </p:nvSpPr>
        <p:spPr/>
        <p:txBody>
          <a:bodyPr/>
          <a:lstStyle/>
          <a:p>
            <a:r>
              <a:rPr lang="en-US" dirty="0"/>
              <a:t>Appendix: BOC Template</a:t>
            </a:r>
          </a:p>
        </p:txBody>
      </p:sp>
      <p:sp>
        <p:nvSpPr>
          <p:cNvPr id="3" name="Text Placeholder 2">
            <a:extLst>
              <a:ext uri="{FF2B5EF4-FFF2-40B4-BE49-F238E27FC236}">
                <a16:creationId xmlns:a16="http://schemas.microsoft.com/office/drawing/2014/main" id="{7073B66E-DCE1-25D2-E60F-71C3B247C6F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665E53-0FC3-7440-D43B-D6386B896BFA}"/>
              </a:ext>
            </a:extLst>
          </p:cNvPr>
          <p:cNvSpPr>
            <a:spLocks noGrp="1"/>
          </p:cNvSpPr>
          <p:nvPr>
            <p:ph type="sldNum" sz="quarter" idx="7"/>
          </p:nvPr>
        </p:nvSpPr>
        <p:spPr/>
        <p:txBody>
          <a:bodyPr/>
          <a:lstStyle/>
          <a:p>
            <a:fld id="{B6F15528-21DE-4FAA-801E-634DDDAF4B2B}" type="slidenum">
              <a:rPr lang="en-US" smtClean="0"/>
              <a:t>34</a:t>
            </a:fld>
            <a:endParaRPr lang="en-US" dirty="0"/>
          </a:p>
        </p:txBody>
      </p:sp>
      <p:pic>
        <p:nvPicPr>
          <p:cNvPr id="7170" name="Picture 2">
            <a:extLst>
              <a:ext uri="{FF2B5EF4-FFF2-40B4-BE49-F238E27FC236}">
                <a16:creationId xmlns:a16="http://schemas.microsoft.com/office/drawing/2014/main" id="{A1793751-AD2F-AC7B-9670-3F44E22324B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407983"/>
            <a:ext cx="4038600" cy="50768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E70AD26F-C0DE-5AE2-F25B-EB24AE741C3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374646"/>
            <a:ext cx="4181475" cy="514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B54CB8E8-6D4C-DE55-4326-6E4419C7669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1" y="1374645"/>
            <a:ext cx="4038600" cy="5076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A033469D-F5BC-1120-611F-A8D466B10A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1341308"/>
            <a:ext cx="41814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419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54B36-794D-7624-4B05-3744224A7880}"/>
              </a:ext>
            </a:extLst>
          </p:cNvPr>
          <p:cNvSpPr>
            <a:spLocks noGrp="1"/>
          </p:cNvSpPr>
          <p:nvPr>
            <p:ph type="title"/>
          </p:nvPr>
        </p:nvSpPr>
        <p:spPr/>
        <p:txBody>
          <a:bodyPr/>
          <a:lstStyle/>
          <a:p>
            <a:r>
              <a:rPr lang="en-US" dirty="0"/>
              <a:t>Appendix: BOC Template (cont’d)</a:t>
            </a:r>
          </a:p>
        </p:txBody>
      </p:sp>
      <p:sp>
        <p:nvSpPr>
          <p:cNvPr id="3" name="Text Placeholder 2">
            <a:extLst>
              <a:ext uri="{FF2B5EF4-FFF2-40B4-BE49-F238E27FC236}">
                <a16:creationId xmlns:a16="http://schemas.microsoft.com/office/drawing/2014/main" id="{B95A9B0C-AC56-9EDE-BF9E-609D96671AE7}"/>
              </a:ext>
              <a:ext uri="{C183D7F6-B498-43B3-948B-1728B52AA6E4}">
                <adec:decorative xmlns:adec="http://schemas.microsoft.com/office/drawing/2017/decorative" val="1"/>
              </a:ext>
            </a:extLst>
          </p:cNvPr>
          <p:cNvSpPr>
            <a:spLocks noGrp="1"/>
          </p:cNvSpPr>
          <p:nvPr>
            <p:ph type="body" idx="1"/>
          </p:nvPr>
        </p:nvSpPr>
        <p:spPr/>
        <p:txBody>
          <a:bodyPr/>
          <a:lstStyle/>
          <a:p>
            <a:endParaRPr lang="en-US" dirty="0"/>
          </a:p>
        </p:txBody>
      </p:sp>
      <p:pic>
        <p:nvPicPr>
          <p:cNvPr id="8194" name="Picture 2">
            <a:extLst>
              <a:ext uri="{FF2B5EF4-FFF2-40B4-BE49-F238E27FC236}">
                <a16:creationId xmlns:a16="http://schemas.microsoft.com/office/drawing/2014/main" id="{8E43B194-ED08-70A7-D825-0911123A2D64}"/>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199934"/>
            <a:ext cx="4563697" cy="50825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8F392E75-A53F-876E-FAAD-30406C67AD3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2896" y="1199933"/>
            <a:ext cx="4988896" cy="497693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172C322-A301-BD95-5F03-9EE5378B46F6}"/>
              </a:ext>
            </a:extLst>
          </p:cNvPr>
          <p:cNvSpPr txBox="1"/>
          <p:nvPr/>
        </p:nvSpPr>
        <p:spPr>
          <a:xfrm>
            <a:off x="5638800" y="5641894"/>
            <a:ext cx="5334001" cy="640580"/>
          </a:xfrm>
          <a:prstGeom prst="rect">
            <a:avLst/>
          </a:prstGeom>
          <a:noFill/>
        </p:spPr>
        <p:txBody>
          <a:bodyPr wrap="square">
            <a:spAutoFit/>
          </a:bodyPr>
          <a:lstStyle/>
          <a:p>
            <a:r>
              <a:rPr lang="en-US" b="0" i="0" dirty="0">
                <a:solidFill>
                  <a:srgbClr val="000000"/>
                </a:solidFill>
                <a:effectLst/>
                <a:latin typeface="Segoe UI" panose="020B0502040204020203" pitchFamily="34" charset="0"/>
                <a:hlinkClick r:id="rId5"/>
              </a:rPr>
              <a:t>https://nfc.usda.gov/FSS/Publications/FMS/SAP_Resources/MasterData/BOC_Request_Template.pdf</a:t>
            </a:r>
            <a:endParaRPr lang="en-US" dirty="0"/>
          </a:p>
        </p:txBody>
      </p:sp>
      <p:sp>
        <p:nvSpPr>
          <p:cNvPr id="4" name="Slide Number Placeholder 3">
            <a:extLst>
              <a:ext uri="{FF2B5EF4-FFF2-40B4-BE49-F238E27FC236}">
                <a16:creationId xmlns:a16="http://schemas.microsoft.com/office/drawing/2014/main" id="{9739A1B2-8E94-1182-63DB-A74A4AEEC195}"/>
              </a:ext>
            </a:extLst>
          </p:cNvPr>
          <p:cNvSpPr>
            <a:spLocks noGrp="1"/>
          </p:cNvSpPr>
          <p:nvPr>
            <p:ph type="sldNum" sz="quarter" idx="7"/>
          </p:nvPr>
        </p:nvSpPr>
        <p:spPr/>
        <p:txBody>
          <a:bodyPr/>
          <a:lstStyle/>
          <a:p>
            <a:fld id="{B6F15528-21DE-4FAA-801E-634DDDAF4B2B}" type="slidenum">
              <a:rPr lang="en-US" smtClean="0"/>
              <a:t>35</a:t>
            </a:fld>
            <a:endParaRPr lang="en-US" dirty="0"/>
          </a:p>
        </p:txBody>
      </p:sp>
    </p:spTree>
    <p:extLst>
      <p:ext uri="{BB962C8B-B14F-4D97-AF65-F5344CB8AC3E}">
        <p14:creationId xmlns:p14="http://schemas.microsoft.com/office/powerpoint/2010/main" val="64981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AD8E-7174-7919-E2EA-9CC384FD3EA1}"/>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USDA’s Budget Object Classifications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788510A5-0F6E-0D68-B695-264E8ECFC928}"/>
              </a:ext>
            </a:extLst>
          </p:cNvPr>
          <p:cNvSpPr>
            <a:spLocks noGrp="1"/>
          </p:cNvSpPr>
          <p:nvPr>
            <p:ph type="body" idx="1"/>
          </p:nvPr>
        </p:nvSpPr>
        <p:spPr>
          <a:xfrm>
            <a:off x="1295159" y="1683608"/>
            <a:ext cx="10762825" cy="359277"/>
          </a:xfrm>
        </p:spPr>
        <p:txBody>
          <a:bodyPr lIns="0" tIns="0" rIns="0" bIns="0" anchor="t"/>
          <a:lstStyle/>
          <a:p>
            <a:pPr marL="0" indent="0">
              <a:buNone/>
              <a:defRPr/>
            </a:pPr>
            <a:r>
              <a:rPr lang="en-US" sz="2800" b="1" dirty="0">
                <a:solidFill>
                  <a:prstClr val="black"/>
                </a:solidFill>
                <a:cs typeface="Arial" panose="020B0604020202020204" pitchFamily="34" charset="0"/>
              </a:rPr>
              <a:t>BOCs are:</a:t>
            </a:r>
          </a:p>
          <a:p>
            <a:pPr marL="0" indent="0">
              <a:buNone/>
              <a:defRPr/>
            </a:pPr>
            <a:endParaRPr lang="en-US" sz="2800" b="1" dirty="0">
              <a:solidFill>
                <a:prstClr val="black"/>
              </a:solidFill>
              <a:cs typeface="Arial" panose="020B0604020202020204" pitchFamily="34" charset="0"/>
            </a:endParaRPr>
          </a:p>
          <a:p>
            <a:pPr marL="914400" lvl="1" indent="-457200">
              <a:lnSpc>
                <a:spcPct val="80000"/>
              </a:lnSpc>
              <a:buFont typeface="Arial" panose="020B0604020202020204" pitchFamily="34" charset="0"/>
              <a:buChar char="•"/>
              <a:defRPr/>
            </a:pPr>
            <a:r>
              <a:rPr lang="en-US" sz="2400" dirty="0">
                <a:solidFill>
                  <a:prstClr val="black"/>
                </a:solidFill>
                <a:cs typeface="Arial" panose="020B0604020202020204" pitchFamily="34" charset="0"/>
              </a:rPr>
              <a:t>Four digits.</a:t>
            </a:r>
          </a:p>
          <a:p>
            <a:pPr>
              <a:defRPr/>
            </a:pPr>
            <a:endParaRPr lang="en-US"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A reflection of the goods or services acquired or received by USDA.</a:t>
            </a:r>
          </a:p>
          <a:p>
            <a:pPr marL="800100" lvl="1" indent="-342900">
              <a:buFont typeface="Arial" panose="020B0604020202020204" pitchFamily="34" charset="0"/>
              <a:buChar char="•"/>
              <a:defRPr/>
            </a:pPr>
            <a:endParaRPr lang="en-US" sz="2400"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400" dirty="0">
                <a:solidFill>
                  <a:schemeClr val="tx1"/>
                </a:solidFill>
                <a:latin typeface="Arial" panose="020B0604020202020204" pitchFamily="34" charset="0"/>
                <a:cs typeface="Arial" panose="020B0604020202020204" pitchFamily="34" charset="0"/>
              </a:rPr>
              <a:t>Sometimes</a:t>
            </a:r>
            <a:r>
              <a:rPr lang="en-US" sz="2400" dirty="0">
                <a:solidFill>
                  <a:srgbClr val="FF0000"/>
                </a:solidFill>
                <a:latin typeface="Arial" panose="020B0604020202020204" pitchFamily="34" charset="0"/>
                <a:cs typeface="Arial" panose="020B0604020202020204" pitchFamily="34" charset="0"/>
              </a:rPr>
              <a:t> </a:t>
            </a:r>
            <a:r>
              <a:rPr lang="en-US" sz="2400" b="0" dirty="0">
                <a:solidFill>
                  <a:prstClr val="black"/>
                </a:solidFill>
                <a:latin typeface="Arial" panose="020B0604020202020204" pitchFamily="34" charset="0"/>
                <a:cs typeface="Arial" panose="020B0604020202020204" pitchFamily="34" charset="0"/>
              </a:rPr>
              <a:t>defined by rules such as cost capitalizations, whether work is performed by another government agency.</a:t>
            </a:r>
          </a:p>
          <a:p>
            <a:pPr lvl="1">
              <a:defRPr/>
            </a:pPr>
            <a:endParaRPr lang="en-US" sz="2400" b="0" dirty="0">
              <a:solidFill>
                <a:prstClr val="black"/>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Used on</a:t>
            </a:r>
            <a:r>
              <a:rPr lang="en-US" sz="2400" b="0" dirty="0">
                <a:solidFill>
                  <a:prstClr val="black"/>
                </a:solidFill>
                <a:latin typeface="Arial" panose="020B0604020202020204" pitchFamily="34" charset="0"/>
                <a:cs typeface="Arial" panose="020B0604020202020204" pitchFamily="34" charset="0"/>
              </a:rPr>
              <a:t> precommitments, commitments, and/or obligations.  </a:t>
            </a:r>
          </a:p>
        </p:txBody>
      </p:sp>
      <p:sp>
        <p:nvSpPr>
          <p:cNvPr id="4" name="Slide Number Placeholder 3">
            <a:extLst>
              <a:ext uri="{FF2B5EF4-FFF2-40B4-BE49-F238E27FC236}">
                <a16:creationId xmlns:a16="http://schemas.microsoft.com/office/drawing/2014/main" id="{C1C9A8CF-B722-5401-AA99-ECA28BE433B3}"/>
              </a:ext>
            </a:extLst>
          </p:cNvPr>
          <p:cNvSpPr>
            <a:spLocks noGrp="1"/>
          </p:cNvSpPr>
          <p:nvPr>
            <p:ph type="sldNum" sz="quarter" idx="7"/>
          </p:nvPr>
        </p:nvSpPr>
        <p:spPr/>
        <p:txBody>
          <a:bodyPr/>
          <a:lstStyle/>
          <a:p>
            <a:fld id="{B6F15528-21DE-4FAA-801E-634DDDAF4B2B}" type="slidenum">
              <a:rPr lang="en-US" smtClean="0"/>
              <a:t>4</a:t>
            </a:fld>
            <a:endParaRPr lang="en-US" dirty="0"/>
          </a:p>
        </p:txBody>
      </p:sp>
    </p:spTree>
    <p:extLst>
      <p:ext uri="{BB962C8B-B14F-4D97-AF65-F5344CB8AC3E}">
        <p14:creationId xmlns:p14="http://schemas.microsoft.com/office/powerpoint/2010/main" val="3402425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2BEF1-65B0-A230-535C-22049C05AA17}"/>
              </a:ext>
            </a:extLst>
          </p:cNvPr>
          <p:cNvSpPr>
            <a:spLocks noGrp="1"/>
          </p:cNvSpPr>
          <p:nvPr>
            <p:ph type="title"/>
          </p:nvPr>
        </p:nvSpPr>
        <p:spPr/>
        <p:txBody>
          <a:bodyPr/>
          <a:lstStyle/>
          <a:p>
            <a:r>
              <a:rPr lang="en-US" u="none" dirty="0">
                <a:latin typeface="Calibri Light" panose="020F0302020204030204" pitchFamily="34" charset="0"/>
                <a:cs typeface="Calibri Light" panose="020F0302020204030204" pitchFamily="34" charset="0"/>
              </a:rPr>
              <a:t>Mapping BOC’s to Object Classes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CCD0AF5D-DB77-4818-9F3A-69EBFC0496EA}"/>
              </a:ext>
            </a:extLst>
          </p:cNvPr>
          <p:cNvSpPr>
            <a:spLocks noGrp="1"/>
          </p:cNvSpPr>
          <p:nvPr>
            <p:ph type="body" idx="1"/>
          </p:nvPr>
        </p:nvSpPr>
        <p:spPr/>
        <p:txBody>
          <a:bodyPr/>
          <a:lstStyle/>
          <a:p>
            <a:pPr>
              <a:defRPr/>
            </a:pPr>
            <a:r>
              <a:rPr lang="en-US" sz="2800" b="1" dirty="0">
                <a:solidFill>
                  <a:prstClr val="black"/>
                </a:solidFill>
                <a:latin typeface="Arial" panose="020B0604020202020204" pitchFamily="34" charset="0"/>
                <a:cs typeface="Arial" panose="020B0604020202020204" pitchFamily="34" charset="0"/>
              </a:rPr>
              <a:t>BOC’s: </a:t>
            </a:r>
          </a:p>
          <a:p>
            <a:pPr marL="914400" lvl="1" indent="-457200">
              <a:lnSpc>
                <a:spcPct val="80000"/>
              </a:lnSpc>
              <a:buFont typeface="Arial" panose="020B0604020202020204" pitchFamily="34" charset="0"/>
              <a:buChar char="•"/>
              <a:defRPr/>
            </a:pPr>
            <a:endParaRPr lang="en-US" sz="2400" dirty="0">
              <a:solidFill>
                <a:prstClr val="black"/>
              </a:solidFill>
              <a:cs typeface="Arial" panose="020B0604020202020204" pitchFamily="34" charset="0"/>
            </a:endParaRPr>
          </a:p>
          <a:p>
            <a:pPr marL="914400" lvl="1" indent="-457200">
              <a:lnSpc>
                <a:spcPct val="80000"/>
              </a:lnSpc>
              <a:buFont typeface="Arial" panose="020B0604020202020204" pitchFamily="34" charset="0"/>
              <a:buChar char="•"/>
              <a:defRPr/>
            </a:pPr>
            <a:r>
              <a:rPr lang="en-US" sz="2400" dirty="0">
                <a:solidFill>
                  <a:prstClr val="black"/>
                </a:solidFill>
                <a:cs typeface="Arial" panose="020B0604020202020204" pitchFamily="34" charset="0"/>
              </a:rPr>
              <a:t>Based on OMB classifications, and</a:t>
            </a:r>
          </a:p>
          <a:p>
            <a:pPr marL="914400" lvl="1" indent="-457200">
              <a:lnSpc>
                <a:spcPct val="80000"/>
              </a:lnSpc>
              <a:buFont typeface="Arial" panose="020B0604020202020204" pitchFamily="34" charset="0"/>
              <a:buChar char="•"/>
              <a:defRPr/>
            </a:pPr>
            <a:endParaRPr lang="en-US" sz="2400" dirty="0">
              <a:solidFill>
                <a:prstClr val="black"/>
              </a:solidFill>
              <a:cs typeface="Arial" panose="020B0604020202020204" pitchFamily="34" charset="0"/>
            </a:endParaRPr>
          </a:p>
          <a:p>
            <a:pPr marL="914400" lvl="1" indent="-457200">
              <a:lnSpc>
                <a:spcPct val="80000"/>
              </a:lnSpc>
              <a:buFont typeface="Arial" panose="020B0604020202020204" pitchFamily="34" charset="0"/>
              <a:buChar char="•"/>
              <a:defRPr/>
            </a:pPr>
            <a:r>
              <a:rPr lang="en-US" sz="2400" dirty="0">
                <a:solidFill>
                  <a:prstClr val="black"/>
                </a:solidFill>
                <a:cs typeface="Arial" panose="020B0604020202020204" pitchFamily="34" charset="0"/>
              </a:rPr>
              <a:t>Not a direct match to the 3-digit OMB classifications.</a:t>
            </a:r>
          </a:p>
          <a:p>
            <a:pPr marL="0" lvl="1">
              <a:lnSpc>
                <a:spcPct val="80000"/>
              </a:lnSpc>
              <a:defRPr/>
            </a:pPr>
            <a:endParaRPr lang="en-US" sz="2800" b="1" dirty="0">
              <a:solidFill>
                <a:prstClr val="black"/>
              </a:solidFill>
              <a:cs typeface="Arial" panose="020B0604020202020204" pitchFamily="34" charset="0"/>
            </a:endParaRPr>
          </a:p>
          <a:p>
            <a:pPr marL="0" lvl="1">
              <a:lnSpc>
                <a:spcPct val="80000"/>
              </a:lnSpc>
              <a:defRPr/>
            </a:pPr>
            <a:r>
              <a:rPr lang="en-US" sz="2800" b="1" dirty="0">
                <a:solidFill>
                  <a:prstClr val="black"/>
                </a:solidFill>
                <a:cs typeface="Arial" panose="020B0604020202020204" pitchFamily="34" charset="0"/>
              </a:rPr>
              <a:t>Therefore, BOCs are:</a:t>
            </a:r>
          </a:p>
          <a:p>
            <a:pPr marL="914400" lvl="1" indent="-457200">
              <a:lnSpc>
                <a:spcPct val="80000"/>
              </a:lnSpc>
              <a:buFont typeface="Arial" panose="020B0604020202020204" pitchFamily="34" charset="0"/>
              <a:buChar char="•"/>
              <a:defRPr/>
            </a:pPr>
            <a:endParaRPr lang="en-US" sz="2400" dirty="0">
              <a:solidFill>
                <a:prstClr val="black"/>
              </a:solidFill>
              <a:cs typeface="Arial" panose="020B0604020202020204" pitchFamily="34" charset="0"/>
            </a:endParaRPr>
          </a:p>
          <a:p>
            <a:pPr marL="914400" lvl="1" indent="-457200">
              <a:lnSpc>
                <a:spcPct val="80000"/>
              </a:lnSpc>
              <a:buFont typeface="Arial" panose="020B0604020202020204" pitchFamily="34" charset="0"/>
              <a:buChar char="•"/>
              <a:defRPr/>
            </a:pPr>
            <a:r>
              <a:rPr lang="en-US" sz="2400" dirty="0">
                <a:solidFill>
                  <a:prstClr val="black"/>
                </a:solidFill>
                <a:cs typeface="Arial" panose="020B0604020202020204" pitchFamily="34" charset="0"/>
              </a:rPr>
              <a:t>Mapped to OMB classifications using a crosswalk for external reporting. </a:t>
            </a:r>
          </a:p>
          <a:p>
            <a:pPr lvl="2">
              <a:lnSpc>
                <a:spcPct val="80000"/>
              </a:lnSpc>
              <a:defRPr/>
            </a:pPr>
            <a:r>
              <a:rPr lang="en-US" b="1" dirty="0">
                <a:cs typeface="Arial"/>
              </a:rPr>
              <a:t>Example:</a:t>
            </a:r>
            <a:r>
              <a:rPr lang="en-US" dirty="0">
                <a:cs typeface="Arial"/>
              </a:rPr>
              <a:t> </a:t>
            </a:r>
            <a:r>
              <a:rPr kumimoji="0" lang="en-US" b="0" i="0" u="none" strike="noStrike" kern="1200" cap="none" spc="0" normalizeH="0" baseline="0" noProof="0" dirty="0">
                <a:ln>
                  <a:noFill/>
                </a:ln>
                <a:effectLst/>
                <a:uLnTx/>
                <a:uFillTx/>
                <a:latin typeface="Arial"/>
                <a:ea typeface="Times New Roman" panose="02020603050405020304" pitchFamily="18" charset="0"/>
                <a:cs typeface="Arial"/>
              </a:rPr>
              <a:t>BOC 2341, Building rentals - GSA maps to OMB A-11 classification 23.1, Rental payments to GSA.</a:t>
            </a:r>
            <a:endParaRPr lang="en-US" dirty="0">
              <a:latin typeface="Arial"/>
              <a:cs typeface="Arial"/>
            </a:endParaRPr>
          </a:p>
          <a:p>
            <a:pPr marL="0" indent="0">
              <a:buNone/>
              <a:defRPr/>
            </a:pPr>
            <a:endParaRPr lang="en-US" dirty="0">
              <a:solidFill>
                <a:srgbClr val="FF0000"/>
              </a:solidFill>
            </a:endParaRPr>
          </a:p>
        </p:txBody>
      </p:sp>
      <p:sp>
        <p:nvSpPr>
          <p:cNvPr id="4" name="Slide Number Placeholder 3">
            <a:extLst>
              <a:ext uri="{FF2B5EF4-FFF2-40B4-BE49-F238E27FC236}">
                <a16:creationId xmlns:a16="http://schemas.microsoft.com/office/drawing/2014/main" id="{F237E89B-75AF-294B-3722-E7BD79400410}"/>
              </a:ext>
            </a:extLst>
          </p:cNvPr>
          <p:cNvSpPr>
            <a:spLocks noGrp="1"/>
          </p:cNvSpPr>
          <p:nvPr>
            <p:ph type="sldNum" sz="quarter" idx="7"/>
          </p:nvPr>
        </p:nvSpPr>
        <p:spPr/>
        <p:txBody>
          <a:bodyPr/>
          <a:lstStyle/>
          <a:p>
            <a:fld id="{B6F15528-21DE-4FAA-801E-634DDDAF4B2B}" type="slidenum">
              <a:rPr lang="en-US" smtClean="0"/>
              <a:t>5</a:t>
            </a:fld>
            <a:endParaRPr lang="en-US" dirty="0"/>
          </a:p>
        </p:txBody>
      </p:sp>
    </p:spTree>
    <p:extLst>
      <p:ext uri="{BB962C8B-B14F-4D97-AF65-F5344CB8AC3E}">
        <p14:creationId xmlns:p14="http://schemas.microsoft.com/office/powerpoint/2010/main" val="14269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ED526-111C-8214-CFF9-91BC5537F109}"/>
              </a:ext>
            </a:extLst>
          </p:cNvPr>
          <p:cNvSpPr>
            <a:spLocks noGrp="1"/>
          </p:cNvSpPr>
          <p:nvPr>
            <p:ph type="title"/>
          </p:nvPr>
        </p:nvSpPr>
        <p:spPr/>
        <p:txBody>
          <a:bodyPr/>
          <a:lstStyle/>
          <a:p>
            <a:r>
              <a:rPr kumimoji="0" lang="en-US" sz="4400"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Plans for Mapping BOC’s to Object Classes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B4D23D26-2B0F-CBC7-4D02-C974384BE146}"/>
              </a:ext>
            </a:extLst>
          </p:cNvPr>
          <p:cNvSpPr>
            <a:spLocks noGrp="1"/>
          </p:cNvSpPr>
          <p:nvPr>
            <p:ph type="body" idx="1"/>
          </p:nvPr>
        </p:nvSpPr>
        <p:spPr/>
        <p:txBody>
          <a:bodyPr/>
          <a:lstStyle/>
          <a:p>
            <a:r>
              <a:rPr lang="en-US" sz="2800" b="1" dirty="0">
                <a:solidFill>
                  <a:prstClr val="black"/>
                </a:solidFill>
              </a:rPr>
              <a:t>OCFO/FMS worked with mission areas and staff offices to:</a:t>
            </a:r>
          </a:p>
          <a:p>
            <a:endParaRPr lang="en-US" sz="2400" b="1" dirty="0">
              <a:solidFill>
                <a:prstClr val="black"/>
              </a:solidFill>
            </a:endParaRPr>
          </a:p>
          <a:p>
            <a:pPr marL="342900" indent="-342900">
              <a:buFont typeface="Arial" panose="020B0604020202020204" pitchFamily="34" charset="0"/>
              <a:buChar char="•"/>
            </a:pPr>
            <a:r>
              <a:rPr lang="en-US" dirty="0">
                <a:solidFill>
                  <a:prstClr val="black"/>
                </a:solidFill>
              </a:rPr>
              <a:t>Facilitate consistent reporting of object classes across all external reports produced from FMMI source data.</a:t>
            </a:r>
          </a:p>
          <a:p>
            <a:pPr marL="342900" indent="-342900">
              <a:buFont typeface="Arial" panose="020B0604020202020204" pitchFamily="34" charset="0"/>
              <a:buChar char="•"/>
            </a:pPr>
            <a:r>
              <a:rPr lang="en-US" dirty="0">
                <a:solidFill>
                  <a:prstClr val="black"/>
                </a:solidFill>
              </a:rPr>
              <a:t>Develop a standard crosswalk table to map 4-digit BOCs in FMMI to the </a:t>
            </a:r>
            <a:br>
              <a:rPr lang="en-US" dirty="0">
                <a:solidFill>
                  <a:prstClr val="black"/>
                </a:solidFill>
              </a:rPr>
            </a:br>
            <a:r>
              <a:rPr lang="en-US" dirty="0">
                <a:solidFill>
                  <a:prstClr val="black"/>
                </a:solidFill>
              </a:rPr>
              <a:t>3-digit object codes in OMB’s Circular A-11. </a:t>
            </a:r>
          </a:p>
          <a:p>
            <a:pPr marL="800100" lvl="1" indent="-342900">
              <a:buFont typeface="Arial" panose="020B0604020202020204" pitchFamily="34" charset="0"/>
              <a:buChar char="•"/>
            </a:pPr>
            <a:r>
              <a:rPr lang="en-US" dirty="0">
                <a:solidFill>
                  <a:prstClr val="black"/>
                </a:solidFill>
              </a:rPr>
              <a:t>The 3-digit object codes will be used for the following external reports: Governmentwide Treasury Account Symbol Adjusted Trial Balance System (GTAS), Digital Accountability and Transparency Act (DATA Act), and High-performance Analytic Appliance (HANA) Congressional Justification Report</a:t>
            </a:r>
          </a:p>
          <a:p>
            <a:r>
              <a:rPr lang="en-US" dirty="0">
                <a:solidFill>
                  <a:prstClr val="black"/>
                </a:solidFill>
              </a:rPr>
              <a:t> </a:t>
            </a:r>
          </a:p>
          <a:p>
            <a:r>
              <a:rPr lang="en-US" sz="1800" b="1" dirty="0">
                <a:solidFill>
                  <a:prstClr val="black"/>
                </a:solidFill>
                <a:cs typeface="Arial" panose="020B0604020202020204" pitchFamily="34" charset="0"/>
              </a:rPr>
              <a:t>Example: </a:t>
            </a:r>
            <a:r>
              <a:rPr lang="en-US" sz="1800" b="0" dirty="0">
                <a:solidFill>
                  <a:prstClr val="black"/>
                </a:solidFill>
                <a:cs typeface="Arial" panose="020B0604020202020204" pitchFamily="34" charset="0"/>
              </a:rPr>
              <a:t>BOC 2341, Rental payments to GSA, will map to OMB A-11 classification 23.1, Rental payments to GSA, on external reports. </a:t>
            </a:r>
            <a:endParaRPr lang="en-US" sz="1800" dirty="0"/>
          </a:p>
        </p:txBody>
      </p:sp>
      <p:sp>
        <p:nvSpPr>
          <p:cNvPr id="4" name="Slide Number Placeholder 3">
            <a:extLst>
              <a:ext uri="{FF2B5EF4-FFF2-40B4-BE49-F238E27FC236}">
                <a16:creationId xmlns:a16="http://schemas.microsoft.com/office/drawing/2014/main" id="{5AD7DF2B-83C6-685E-C292-2013808B6887}"/>
              </a:ext>
            </a:extLst>
          </p:cNvPr>
          <p:cNvSpPr>
            <a:spLocks noGrp="1"/>
          </p:cNvSpPr>
          <p:nvPr>
            <p:ph type="sldNum" sz="quarter" idx="7"/>
          </p:nvPr>
        </p:nvSpPr>
        <p:spPr/>
        <p:txBody>
          <a:bodyPr/>
          <a:lstStyle/>
          <a:p>
            <a:fld id="{B6F15528-21DE-4FAA-801E-634DDDAF4B2B}" type="slidenum">
              <a:rPr lang="en-US" smtClean="0"/>
              <a:t>6</a:t>
            </a:fld>
            <a:endParaRPr lang="en-US" dirty="0"/>
          </a:p>
        </p:txBody>
      </p:sp>
    </p:spTree>
    <p:extLst>
      <p:ext uri="{BB962C8B-B14F-4D97-AF65-F5344CB8AC3E}">
        <p14:creationId xmlns:p14="http://schemas.microsoft.com/office/powerpoint/2010/main" val="3418459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E1F1-423B-E94F-0810-59AB24D539F8}"/>
              </a:ext>
            </a:extLst>
          </p:cNvPr>
          <p:cNvSpPr>
            <a:spLocks noGrp="1"/>
          </p:cNvSpPr>
          <p:nvPr>
            <p:ph type="title"/>
          </p:nvPr>
        </p:nvSpPr>
        <p:spPr/>
        <p:txBody>
          <a:bodyPr/>
          <a:lstStyle/>
          <a:p>
            <a:r>
              <a:rPr kumimoji="0" lang="en-US" i="0" u="none" strike="noStrike" kern="1200" cap="none" spc="0" normalizeH="0" baseline="0" noProof="0" dirty="0">
                <a:ln>
                  <a:noFill/>
                </a:ln>
                <a:solidFill>
                  <a:prstClr val="black"/>
                </a:solidFill>
                <a:uLnTx/>
                <a:uFillTx/>
                <a:latin typeface="Calibri Light" panose="020F0302020204030204" pitchFamily="34" charset="0"/>
                <a:cs typeface="Calibri Light" panose="020F0302020204030204" pitchFamily="34" charset="0"/>
              </a:rPr>
              <a:t>Will </a:t>
            </a:r>
            <a:r>
              <a:rPr lang="en-US" u="none" dirty="0">
                <a:solidFill>
                  <a:prstClr val="black"/>
                </a:solidFill>
                <a:latin typeface="Calibri Light" panose="020F0302020204030204" pitchFamily="34" charset="0"/>
                <a:cs typeface="Calibri Light" panose="020F0302020204030204" pitchFamily="34" charset="0"/>
              </a:rPr>
              <a:t>MAX be Updated from GTAS Submission Files?</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88B4A10F-06F5-F87D-8636-02F613A35A49}"/>
              </a:ext>
            </a:extLst>
          </p:cNvPr>
          <p:cNvSpPr>
            <a:spLocks noGrp="1"/>
          </p:cNvSpPr>
          <p:nvPr>
            <p:ph type="body" idx="1"/>
          </p:nvPr>
        </p:nvSpPr>
        <p:spPr/>
        <p:txBody>
          <a:bodyPr/>
          <a:lstStyle/>
          <a:p>
            <a:r>
              <a:rPr lang="en-US" sz="2400" b="1" dirty="0">
                <a:cs typeface="Arial" panose="020B0604020202020204" pitchFamily="34" charset="0"/>
              </a:rPr>
              <a:t>Yes, </a:t>
            </a:r>
            <a:r>
              <a:rPr lang="en-US" sz="2400" b="1" dirty="0">
                <a:ea typeface="Calibri" panose="020F0502020204030204" pitchFamily="34" charset="0"/>
                <a:cs typeface="Arial" panose="020B0604020202020204" pitchFamily="34" charset="0"/>
              </a:rPr>
              <a:t>MAX, the i</a:t>
            </a:r>
            <a:r>
              <a:rPr lang="en-US" sz="2400" b="1" dirty="0">
                <a:cs typeface="Arial" panose="020B0604020202020204" pitchFamily="34" charset="0"/>
              </a:rPr>
              <a:t>nformation </a:t>
            </a:r>
            <a:r>
              <a:rPr lang="en-US" b="1" dirty="0">
                <a:cs typeface="Arial" panose="020B0604020202020204" pitchFamily="34" charset="0"/>
              </a:rPr>
              <a:t>s</a:t>
            </a:r>
            <a:r>
              <a:rPr lang="en-US" sz="2400" b="1" dirty="0">
                <a:cs typeface="Arial" panose="020B0604020202020204" pitchFamily="34" charset="0"/>
              </a:rPr>
              <a:t>ystem used by OMB </a:t>
            </a:r>
            <a:r>
              <a:rPr lang="en-US" sz="2400" b="1" dirty="0">
                <a:ea typeface="Calibri" panose="020F0502020204030204" pitchFamily="34" charset="0"/>
                <a:cs typeface="Arial" panose="020B0604020202020204" pitchFamily="34" charset="0"/>
              </a:rPr>
              <a:t>to collect and process most of the information required for preparing the budget, </a:t>
            </a:r>
            <a:r>
              <a:rPr lang="en-US" sz="2400" b="1" dirty="0">
                <a:cs typeface="Arial" panose="020B0604020202020204" pitchFamily="34" charset="0"/>
              </a:rPr>
              <a:t>will be updated from GTAS submission files. </a:t>
            </a:r>
          </a:p>
          <a:p>
            <a:endParaRPr lang="en-US" b="1" dirty="0">
              <a:cs typeface="Arial" panose="020B0604020202020204" pitchFamily="34" charset="0"/>
            </a:endParaRPr>
          </a:p>
          <a:p>
            <a:r>
              <a:rPr lang="en-US" sz="2400" b="1" dirty="0">
                <a:cs typeface="Arial" panose="020B0604020202020204" pitchFamily="34" charset="0"/>
              </a:rPr>
              <a:t>Plans for the update include:</a:t>
            </a:r>
          </a:p>
          <a:p>
            <a:pPr marL="342900" indent="-342900">
              <a:buFont typeface="Arial" panose="020B0604020202020204" pitchFamily="34" charset="0"/>
              <a:buChar char="•"/>
            </a:pPr>
            <a:r>
              <a:rPr lang="en-US" b="0" dirty="0">
                <a:solidFill>
                  <a:prstClr val="black"/>
                </a:solidFill>
                <a:cs typeface="Arial" panose="020B0604020202020204" pitchFamily="34" charset="0"/>
              </a:rPr>
              <a:t>Allowing Federal Agencies to continue using domain value “9999” for BOCs through at least the end of FY 2023 on their GTAS bulk file submissions.</a:t>
            </a:r>
          </a:p>
          <a:p>
            <a:pPr marL="342900" indent="-342900">
              <a:buFont typeface="Arial" panose="020B0604020202020204" pitchFamily="34" charset="0"/>
              <a:buChar char="•"/>
            </a:pPr>
            <a:r>
              <a:rPr lang="en-US" b="0" dirty="0">
                <a:solidFill>
                  <a:prstClr val="black"/>
                </a:solidFill>
                <a:cs typeface="Arial" panose="020B0604020202020204" pitchFamily="34" charset="0"/>
              </a:rPr>
              <a:t>Preparing a crosswalk for Schedule O in MAX for FY 23 and prepopulating (but not edit checking) Schedule O in MAX (reporting as prior year in the 2025 President’s Budget).</a:t>
            </a:r>
          </a:p>
          <a:p>
            <a:pPr marL="342900" indent="-342900">
              <a:buFont typeface="Arial" panose="020B0604020202020204" pitchFamily="34" charset="0"/>
              <a:buChar char="•"/>
            </a:pPr>
            <a:r>
              <a:rPr lang="en-US" b="0" dirty="0">
                <a:solidFill>
                  <a:prstClr val="black"/>
                </a:solidFill>
                <a:cs typeface="Arial" panose="020B0604020202020204" pitchFamily="34" charset="0"/>
              </a:rPr>
              <a:t>Edit checking per OMB’s expectations, Schedule O against GTAS data in</a:t>
            </a:r>
            <a:br>
              <a:rPr lang="en-US" b="0" dirty="0">
                <a:solidFill>
                  <a:prstClr val="black"/>
                </a:solidFill>
                <a:cs typeface="Arial" panose="020B0604020202020204" pitchFamily="34" charset="0"/>
              </a:rPr>
            </a:br>
            <a:r>
              <a:rPr lang="en-US" b="0" dirty="0">
                <a:solidFill>
                  <a:prstClr val="black"/>
                </a:solidFill>
                <a:cs typeface="Arial" panose="020B0604020202020204" pitchFamily="34" charset="0"/>
              </a:rPr>
              <a:t>FY 24 (reporting as prior year in the 2026 President’s Budget).</a:t>
            </a:r>
            <a:endParaRPr lang="en-US" b="0" dirty="0">
              <a:solidFill>
                <a:srgbClr val="FF0000"/>
              </a:solidFill>
              <a:cs typeface="Arial" panose="020B0604020202020204" pitchFamily="34" charset="0"/>
            </a:endParaRPr>
          </a:p>
          <a:p>
            <a:endParaRPr lang="en-US" sz="2400" b="1" dirty="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41F3C478-AF01-A820-969E-8CD8DA8E80F0}"/>
              </a:ext>
            </a:extLst>
          </p:cNvPr>
          <p:cNvSpPr>
            <a:spLocks noGrp="1"/>
          </p:cNvSpPr>
          <p:nvPr>
            <p:ph type="sldNum" sz="quarter" idx="7"/>
          </p:nvPr>
        </p:nvSpPr>
        <p:spPr/>
        <p:txBody>
          <a:bodyPr/>
          <a:lstStyle/>
          <a:p>
            <a:fld id="{B6F15528-21DE-4FAA-801E-634DDDAF4B2B}" type="slidenum">
              <a:rPr lang="en-US" smtClean="0"/>
              <a:t>7</a:t>
            </a:fld>
            <a:endParaRPr lang="en-US" dirty="0"/>
          </a:p>
        </p:txBody>
      </p:sp>
    </p:spTree>
    <p:extLst>
      <p:ext uri="{BB962C8B-B14F-4D97-AF65-F5344CB8AC3E}">
        <p14:creationId xmlns:p14="http://schemas.microsoft.com/office/powerpoint/2010/main" val="983039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FEEE-23C3-DAD7-CF5D-5397DBEAE836}"/>
              </a:ext>
            </a:extLst>
          </p:cNvPr>
          <p:cNvSpPr>
            <a:spLocks noGrp="1"/>
          </p:cNvSpPr>
          <p:nvPr>
            <p:ph type="title"/>
          </p:nvPr>
        </p:nvSpPr>
        <p:spPr/>
        <p:txBody>
          <a:bodyPr/>
          <a:lstStyle/>
          <a:p>
            <a:r>
              <a:rPr lang="en-US" sz="4400" u="none" dirty="0">
                <a:latin typeface="Calibri Light" panose="020F0302020204030204" pitchFamily="34" charset="0"/>
                <a:cs typeface="Calibri Light" panose="020F0302020204030204" pitchFamily="34" charset="0"/>
              </a:rPr>
              <a:t>Accounting Adjustments at the Major BOC Level</a:t>
            </a:r>
            <a:endParaRPr lang="en-US" dirty="0">
              <a:latin typeface="Calibri Light" panose="020F0302020204030204" pitchFamily="34" charset="0"/>
              <a:cs typeface="Calibri Light" panose="020F0302020204030204" pitchFamily="34" charset="0"/>
            </a:endParaRPr>
          </a:p>
        </p:txBody>
      </p:sp>
      <p:sp>
        <p:nvSpPr>
          <p:cNvPr id="3" name="Text Placeholder 2">
            <a:extLst>
              <a:ext uri="{FF2B5EF4-FFF2-40B4-BE49-F238E27FC236}">
                <a16:creationId xmlns:a16="http://schemas.microsoft.com/office/drawing/2014/main" id="{DEF18355-78D1-4BBA-12D2-26C6B8E7CCFB}"/>
              </a:ext>
            </a:extLst>
          </p:cNvPr>
          <p:cNvSpPr>
            <a:spLocks noGrp="1"/>
          </p:cNvSpPr>
          <p:nvPr>
            <p:ph type="body" idx="1"/>
          </p:nvPr>
        </p:nvSpPr>
        <p:spPr/>
        <p:txBody>
          <a:bodyPr/>
          <a:lstStyle/>
          <a:p>
            <a:r>
              <a:rPr lang="en-US" b="1" dirty="0">
                <a:cs typeface="Arial" panose="020B0604020202020204" pitchFamily="34" charset="0"/>
              </a:rPr>
              <a:t>Using summary level BOC’s when OMB has established sub-object classes in A-11 for a specific series does not allow for proper mapping.  Therefore: </a:t>
            </a:r>
          </a:p>
          <a:p>
            <a:endParaRPr lang="en-US" b="1" dirty="0">
              <a:cs typeface="Arial" panose="020B0604020202020204" pitchFamily="34" charset="0"/>
            </a:endParaRPr>
          </a:p>
          <a:p>
            <a:pPr marL="457200" indent="-457200">
              <a:lnSpc>
                <a:spcPct val="80000"/>
              </a:lnSpc>
              <a:buFont typeface="Arial" panose="020B0604020202020204" pitchFamily="34" charset="0"/>
              <a:buChar char="•"/>
              <a:defRPr/>
            </a:pPr>
            <a:r>
              <a:rPr lang="en-US" sz="2400" b="0" dirty="0">
                <a:solidFill>
                  <a:prstClr val="black"/>
                </a:solidFill>
                <a:cs typeface="Arial" panose="020B0604020202020204" pitchFamily="34" charset="0"/>
              </a:rPr>
              <a:t>USDA summary level classifications (ending in zero) should rarely be used, especially when the series has a sub-object class in A-11.</a:t>
            </a:r>
          </a:p>
          <a:p>
            <a:pPr lvl="2">
              <a:lnSpc>
                <a:spcPct val="80000"/>
              </a:lnSpc>
              <a:defRPr/>
            </a:pPr>
            <a:r>
              <a:rPr lang="en-US" b="1" dirty="0">
                <a:solidFill>
                  <a:prstClr val="black"/>
                </a:solidFill>
                <a:cs typeface="Arial" panose="020B0604020202020204" pitchFamily="34" charset="0"/>
              </a:rPr>
              <a:t>Examples: </a:t>
            </a:r>
            <a:r>
              <a:rPr lang="en-US" dirty="0">
                <a:solidFill>
                  <a:prstClr val="black"/>
                </a:solidFill>
                <a:cs typeface="Arial" panose="020B0604020202020204" pitchFamily="34" charset="0"/>
              </a:rPr>
              <a:t>T</a:t>
            </a:r>
            <a:r>
              <a:rPr lang="en-US" b="0" dirty="0">
                <a:solidFill>
                  <a:prstClr val="black"/>
                </a:solidFill>
                <a:cs typeface="Arial" panose="020B0604020202020204" pitchFamily="34" charset="0"/>
              </a:rPr>
              <a:t>he payroll personnel series(11XX), rent, communications, miscellaneous series (23XX) and contractual services (25XX).  </a:t>
            </a:r>
          </a:p>
          <a:p>
            <a:pPr marL="457200" indent="-457200">
              <a:lnSpc>
                <a:spcPct val="80000"/>
              </a:lnSpc>
              <a:buFont typeface="Arial" panose="020B0604020202020204" pitchFamily="34" charset="0"/>
              <a:buChar char="•"/>
              <a:defRPr/>
            </a:pPr>
            <a:endParaRPr lang="en-US" sz="2400" b="0" dirty="0">
              <a:solidFill>
                <a:prstClr val="black"/>
              </a:solidFill>
              <a:cs typeface="Arial" panose="020B0604020202020204" pitchFamily="34" charset="0"/>
            </a:endParaRPr>
          </a:p>
          <a:p>
            <a:pPr marL="457200" indent="-457200">
              <a:lnSpc>
                <a:spcPct val="80000"/>
              </a:lnSpc>
              <a:buFont typeface="Arial" panose="020B0604020202020204" pitchFamily="34" charset="0"/>
              <a:buChar char="•"/>
              <a:defRPr/>
            </a:pPr>
            <a:r>
              <a:rPr lang="en-US" sz="2400" b="0" dirty="0">
                <a:solidFill>
                  <a:prstClr val="black"/>
                </a:solidFill>
                <a:cs typeface="Arial" panose="020B0604020202020204" pitchFamily="34" charset="0"/>
              </a:rPr>
              <a:t>FMS will block the use of some summary level BOC’s. </a:t>
            </a:r>
          </a:p>
          <a:p>
            <a:pPr marL="457200" indent="-457200">
              <a:lnSpc>
                <a:spcPct val="80000"/>
              </a:lnSpc>
              <a:buFont typeface="Arial" panose="020B0604020202020204" pitchFamily="34" charset="0"/>
              <a:buChar char="•"/>
              <a:defRPr/>
            </a:pPr>
            <a:endParaRPr lang="en-US" sz="2400" b="0" dirty="0">
              <a:solidFill>
                <a:prstClr val="black"/>
              </a:solidFill>
              <a:cs typeface="Arial" panose="020B0604020202020204" pitchFamily="34" charset="0"/>
            </a:endParaRPr>
          </a:p>
          <a:p>
            <a:pPr marL="457200" indent="-457200">
              <a:lnSpc>
                <a:spcPct val="80000"/>
              </a:lnSpc>
              <a:buFont typeface="Arial" panose="020B0604020202020204" pitchFamily="34" charset="0"/>
              <a:buChar char="•"/>
              <a:defRPr/>
            </a:pPr>
            <a:r>
              <a:rPr lang="en-US" sz="2400" b="0" dirty="0">
                <a:solidFill>
                  <a:prstClr val="black"/>
                </a:solidFill>
                <a:cs typeface="Arial" panose="020B0604020202020204" pitchFamily="34" charset="0"/>
              </a:rPr>
              <a:t>A BOC that does not have sub-object classes in A-11 will not cause adverse impacts for mapping and reporting.</a:t>
            </a:r>
          </a:p>
          <a:p>
            <a:pPr lvl="2">
              <a:lnSpc>
                <a:spcPct val="80000"/>
              </a:lnSpc>
              <a:defRPr/>
            </a:pPr>
            <a:r>
              <a:rPr lang="en-US" b="1" dirty="0">
                <a:solidFill>
                  <a:prstClr val="black"/>
                </a:solidFill>
                <a:cs typeface="Arial" panose="020B0604020202020204" pitchFamily="34" charset="0"/>
              </a:rPr>
              <a:t>Examples:  </a:t>
            </a:r>
            <a:r>
              <a:rPr lang="en-US" dirty="0">
                <a:solidFill>
                  <a:prstClr val="black"/>
                </a:solidFill>
                <a:cs typeface="Arial" panose="020B0604020202020204" pitchFamily="34" charset="0"/>
              </a:rPr>
              <a:t>Transportation of people, 2100</a:t>
            </a:r>
            <a:r>
              <a:rPr lang="en-US" b="0" dirty="0">
                <a:solidFill>
                  <a:prstClr val="black"/>
                </a:solidFill>
                <a:cs typeface="Arial" panose="020B0604020202020204" pitchFamily="34" charset="0"/>
              </a:rPr>
              <a:t>,  and Transportation of things, 2200, are reported at the OMB </a:t>
            </a:r>
            <a:r>
              <a:rPr lang="en-US" dirty="0">
                <a:solidFill>
                  <a:prstClr val="black"/>
                </a:solidFill>
                <a:cs typeface="Arial" panose="020B0604020202020204" pitchFamily="34" charset="0"/>
              </a:rPr>
              <a:t>object code</a:t>
            </a:r>
            <a:r>
              <a:rPr lang="en-US" b="0" dirty="0">
                <a:solidFill>
                  <a:prstClr val="black"/>
                </a:solidFill>
                <a:cs typeface="Arial" panose="020B0604020202020204" pitchFamily="34" charset="0"/>
              </a:rPr>
              <a:t> level 21.0 and 22.0 for OMB for external reporting.</a:t>
            </a:r>
          </a:p>
          <a:p>
            <a:endParaRPr lang="en-US" dirty="0"/>
          </a:p>
        </p:txBody>
      </p:sp>
      <p:sp>
        <p:nvSpPr>
          <p:cNvPr id="4" name="Slide Number Placeholder 3">
            <a:extLst>
              <a:ext uri="{FF2B5EF4-FFF2-40B4-BE49-F238E27FC236}">
                <a16:creationId xmlns:a16="http://schemas.microsoft.com/office/drawing/2014/main" id="{0C4B22DA-87D3-8E54-A01C-FFC2FCF1CCA7}"/>
              </a:ext>
            </a:extLst>
          </p:cNvPr>
          <p:cNvSpPr>
            <a:spLocks noGrp="1"/>
          </p:cNvSpPr>
          <p:nvPr>
            <p:ph type="sldNum" sz="quarter" idx="7"/>
          </p:nvPr>
        </p:nvSpPr>
        <p:spPr/>
        <p:txBody>
          <a:bodyPr/>
          <a:lstStyle/>
          <a:p>
            <a:fld id="{B6F15528-21DE-4FAA-801E-634DDDAF4B2B}" type="slidenum">
              <a:rPr lang="en-US" smtClean="0"/>
              <a:t>8</a:t>
            </a:fld>
            <a:endParaRPr lang="en-US" dirty="0"/>
          </a:p>
        </p:txBody>
      </p:sp>
    </p:spTree>
    <p:extLst>
      <p:ext uri="{BB962C8B-B14F-4D97-AF65-F5344CB8AC3E}">
        <p14:creationId xmlns:p14="http://schemas.microsoft.com/office/powerpoint/2010/main" val="3477656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BB297-A63F-B060-FDDE-B38C9AB27F89}"/>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Personal Property BOC’s</a:t>
            </a:r>
          </a:p>
        </p:txBody>
      </p:sp>
      <p:sp>
        <p:nvSpPr>
          <p:cNvPr id="3" name="Text Placeholder 2">
            <a:extLst>
              <a:ext uri="{FF2B5EF4-FFF2-40B4-BE49-F238E27FC236}">
                <a16:creationId xmlns:a16="http://schemas.microsoft.com/office/drawing/2014/main" id="{E7723E16-EE12-2ECA-98F2-A34235241EA8}"/>
              </a:ext>
            </a:extLst>
          </p:cNvPr>
          <p:cNvSpPr>
            <a:spLocks noGrp="1"/>
          </p:cNvSpPr>
          <p:nvPr>
            <p:ph type="body" idx="1"/>
          </p:nvPr>
        </p:nvSpPr>
        <p:spPr>
          <a:xfrm>
            <a:off x="714587" y="1227684"/>
            <a:ext cx="10762825" cy="359277"/>
          </a:xfrm>
        </p:spPr>
        <p:txBody>
          <a:bodyPr/>
          <a:lstStyle/>
          <a:p>
            <a:pPr algn="ctr"/>
            <a:r>
              <a:rPr lang="en-US" sz="2400" b="1" i="0" u="none" strike="noStrike" dirty="0">
                <a:solidFill>
                  <a:srgbClr val="000000"/>
                </a:solidFill>
                <a:effectLst/>
              </a:rPr>
              <a:t>Guidelines for Using BOC’s in 3100, Equipment</a:t>
            </a:r>
          </a:p>
          <a:p>
            <a:endParaRPr lang="en-US" dirty="0"/>
          </a:p>
        </p:txBody>
      </p:sp>
      <p:graphicFrame>
        <p:nvGraphicFramePr>
          <p:cNvPr id="8" name="Table 7" descr="This table displays dollar thressholds and the proper BOC;s for each thresshold.">
            <a:extLst>
              <a:ext uri="{FF2B5EF4-FFF2-40B4-BE49-F238E27FC236}">
                <a16:creationId xmlns:a16="http://schemas.microsoft.com/office/drawing/2014/main" id="{D5260945-BCC2-08F2-587E-D930C91F502A}"/>
              </a:ext>
            </a:extLst>
          </p:cNvPr>
          <p:cNvGraphicFramePr>
            <a:graphicFrameLocks noGrp="1"/>
          </p:cNvGraphicFramePr>
          <p:nvPr>
            <p:extLst>
              <p:ext uri="{D42A27DB-BD31-4B8C-83A1-F6EECF244321}">
                <p14:modId xmlns:p14="http://schemas.microsoft.com/office/powerpoint/2010/main" val="1955459670"/>
              </p:ext>
            </p:extLst>
          </p:nvPr>
        </p:nvGraphicFramePr>
        <p:xfrm>
          <a:off x="1524000" y="1823083"/>
          <a:ext cx="9144000" cy="4351338"/>
        </p:xfrm>
        <a:graphic>
          <a:graphicData uri="http://schemas.openxmlformats.org/drawingml/2006/table">
            <a:tbl>
              <a:tblPr firstRow="1"/>
              <a:tblGrid>
                <a:gridCol w="4267200">
                  <a:extLst>
                    <a:ext uri="{9D8B030D-6E8A-4147-A177-3AD203B41FA5}">
                      <a16:colId xmlns:a16="http://schemas.microsoft.com/office/drawing/2014/main" val="1758679296"/>
                    </a:ext>
                  </a:extLst>
                </a:gridCol>
                <a:gridCol w="4876800">
                  <a:extLst>
                    <a:ext uri="{9D8B030D-6E8A-4147-A177-3AD203B41FA5}">
                      <a16:colId xmlns:a16="http://schemas.microsoft.com/office/drawing/2014/main" val="3983375185"/>
                    </a:ext>
                  </a:extLst>
                </a:gridCol>
              </a:tblGrid>
              <a:tr h="551578">
                <a:tc>
                  <a:txBody>
                    <a:bodyPr/>
                    <a:lstStyle/>
                    <a:p>
                      <a:pPr algn="l" fontAlgn="base"/>
                      <a:r>
                        <a:rPr lang="en-US" sz="1600" b="1" i="0" u="none" strike="noStrike" dirty="0">
                          <a:solidFill>
                            <a:srgbClr val="FFFFFF"/>
                          </a:solidFill>
                          <a:effectLst/>
                          <a:latin typeface="Arial" panose="020B0604020202020204" pitchFamily="34" charset="0"/>
                        </a:rPr>
                        <a:t>If the per unit acquisition cost is...</a:t>
                      </a:r>
                      <a:r>
                        <a:rPr lang="en-US" sz="1600" b="0" i="0" dirty="0">
                          <a:solidFill>
                            <a:srgbClr val="FFFFFF"/>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tc>
                  <a:txBody>
                    <a:bodyPr/>
                    <a:lstStyle/>
                    <a:p>
                      <a:pPr algn="l" fontAlgn="base"/>
                      <a:r>
                        <a:rPr lang="en-US" sz="1600" b="1" i="0" u="none" strike="noStrike" dirty="0">
                          <a:solidFill>
                            <a:srgbClr val="FFFFFF"/>
                          </a:solidFill>
                          <a:effectLst/>
                          <a:latin typeface="Arial" panose="020B0604020202020204" pitchFamily="34" charset="0"/>
                        </a:rPr>
                        <a:t>Use BOC:</a:t>
                      </a:r>
                      <a:r>
                        <a:rPr lang="en-US" sz="1600" b="0" i="0" dirty="0">
                          <a:solidFill>
                            <a:srgbClr val="FFFFFF"/>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2E75B6"/>
                    </a:solidFill>
                  </a:tcPr>
                </a:tc>
                <a:extLst>
                  <a:ext uri="{0D108BD9-81ED-4DB2-BD59-A6C34878D82A}">
                    <a16:rowId xmlns:a16="http://schemas.microsoft.com/office/drawing/2014/main" val="2264104361"/>
                  </a:ext>
                </a:extLst>
              </a:tr>
              <a:tr h="551578">
                <a:tc>
                  <a:txBody>
                    <a:bodyPr/>
                    <a:lstStyle/>
                    <a:p>
                      <a:pPr algn="l" fontAlgn="base">
                        <a:lnSpc>
                          <a:spcPct val="100000"/>
                        </a:lnSpc>
                      </a:pPr>
                      <a:r>
                        <a:rPr lang="en-US" sz="1600" b="0" i="0" u="none" strike="noStrike" dirty="0">
                          <a:solidFill>
                            <a:srgbClr val="000000"/>
                          </a:solidFill>
                          <a:effectLst/>
                          <a:latin typeface="Arial" panose="020B0604020202020204" pitchFamily="34" charset="0"/>
                        </a:rPr>
                        <a:t>$0-$4,999 (Not considered high-risk sensitive)</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ase">
                        <a:lnSpc>
                          <a:spcPct val="150000"/>
                        </a:lnSpc>
                        <a:spcBef>
                          <a:spcPts val="0"/>
                        </a:spcBef>
                        <a:spcAft>
                          <a:spcPts val="1200"/>
                        </a:spcAft>
                      </a:pPr>
                      <a:r>
                        <a:rPr lang="en-US" sz="1600" b="0" i="0" u="none" strike="noStrike" dirty="0">
                          <a:solidFill>
                            <a:srgbClr val="000000"/>
                          </a:solidFill>
                          <a:effectLst/>
                          <a:latin typeface="Arial" panose="020B0604020202020204" pitchFamily="34" charset="0"/>
                        </a:rPr>
                        <a:t>3140</a:t>
                      </a:r>
                      <a:r>
                        <a:rPr lang="en-US" sz="1600" b="0" i="0" dirty="0">
                          <a:solidFill>
                            <a:srgbClr val="000000"/>
                          </a:solidFill>
                          <a:effectLst/>
                          <a:latin typeface="Arial" panose="020B0604020202020204" pitchFamily="34" charset="0"/>
                        </a:rPr>
                        <a:t>​ (This code will be blocked.)</a:t>
                      </a:r>
                      <a:endParaRPr lang="en-US" sz="1200" b="0" i="0" dirty="0">
                        <a:solidFill>
                          <a:srgbClr val="FF0000"/>
                        </a:solidFill>
                        <a:effectLst/>
                      </a:endParaRPr>
                    </a:p>
                  </a:txBody>
                  <a:tcPr marL="61286" marR="61286" marT="30643" marB="30643">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86791791"/>
                  </a:ext>
                </a:extLst>
              </a:tr>
              <a:tr h="551578">
                <a:tc>
                  <a:txBody>
                    <a:bodyPr/>
                    <a:lstStyle/>
                    <a:p>
                      <a:pPr algn="l" fontAlgn="base">
                        <a:lnSpc>
                          <a:spcPct val="100000"/>
                        </a:lnSpc>
                      </a:pPr>
                      <a:r>
                        <a:rPr lang="en-US" sz="1600" b="0" i="0" u="none" strike="noStrike" dirty="0">
                          <a:solidFill>
                            <a:srgbClr val="000000"/>
                          </a:solidFill>
                          <a:effectLst/>
                          <a:latin typeface="Arial" panose="020B0604020202020204" pitchFamily="34" charset="0"/>
                        </a:rPr>
                        <a:t>$0-$4,999 (Considered high-risk sensitive)</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ase">
                        <a:lnSpc>
                          <a:spcPct val="100000"/>
                        </a:lnSpc>
                      </a:pPr>
                      <a:r>
                        <a:rPr lang="en-US" sz="1600" b="0" i="0" u="none" strike="noStrike" dirty="0">
                          <a:solidFill>
                            <a:srgbClr val="000000"/>
                          </a:solidFill>
                          <a:effectLst/>
                          <a:latin typeface="Arial" panose="020B0604020202020204" pitchFamily="34" charset="0"/>
                        </a:rPr>
                        <a:t>3141</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567552666"/>
                  </a:ext>
                </a:extLst>
              </a:tr>
              <a:tr h="796724">
                <a:tc>
                  <a:txBody>
                    <a:bodyPr/>
                    <a:lstStyle/>
                    <a:p>
                      <a:pPr algn="l" fontAlgn="base"/>
                      <a:r>
                        <a:rPr lang="en-US" sz="1600" b="0" i="0" u="none" strike="noStrike" dirty="0">
                          <a:solidFill>
                            <a:srgbClr val="000000"/>
                          </a:solidFill>
                          <a:effectLst/>
                          <a:latin typeface="Arial" panose="020B0604020202020204" pitchFamily="34" charset="0"/>
                        </a:rPr>
                        <a:t>$5,000-$24,999 (Equipment only)</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ase"/>
                      <a:r>
                        <a:rPr lang="en-US" sz="1600" b="0" i="0" u="none" strike="noStrike" dirty="0">
                          <a:solidFill>
                            <a:srgbClr val="000000"/>
                          </a:solidFill>
                          <a:effectLst/>
                          <a:latin typeface="Arial" panose="020B0604020202020204" pitchFamily="34" charset="0"/>
                        </a:rPr>
                        <a:t>3150, 3151, 3152, 3153, 3154, 3155, 3156</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442383957"/>
                  </a:ext>
                </a:extLst>
              </a:tr>
              <a:tr h="796724">
                <a:tc>
                  <a:txBody>
                    <a:bodyPr/>
                    <a:lstStyle/>
                    <a:p>
                      <a:pPr algn="l" fontAlgn="base"/>
                      <a:r>
                        <a:rPr lang="en-US" sz="1600" b="0" i="0" u="none" strike="noStrike" dirty="0">
                          <a:solidFill>
                            <a:srgbClr val="000000"/>
                          </a:solidFill>
                          <a:effectLst/>
                          <a:latin typeface="Arial" panose="020B0604020202020204" pitchFamily="34" charset="0"/>
                        </a:rPr>
                        <a:t>$25,000 and above (Equipment only)</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base"/>
                      <a:r>
                        <a:rPr lang="en-US" sz="1600" b="0" i="0" u="none" strike="noStrike" dirty="0">
                          <a:solidFill>
                            <a:srgbClr val="000000"/>
                          </a:solidFill>
                          <a:effectLst/>
                          <a:latin typeface="Arial" panose="020B0604020202020204" pitchFamily="34" charset="0"/>
                        </a:rPr>
                        <a:t>3110-3113, 3118, 3120-3125,3128-3130, 3165</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819074822"/>
                  </a:ext>
                </a:extLst>
              </a:tr>
              <a:tr h="796724">
                <a:tc>
                  <a:txBody>
                    <a:bodyPr/>
                    <a:lstStyle/>
                    <a:p>
                      <a:pPr algn="l" fontAlgn="auto"/>
                      <a:r>
                        <a:rPr lang="en-US" sz="1600" b="0" i="0" u="none" strike="noStrike" dirty="0">
                          <a:solidFill>
                            <a:srgbClr val="000000"/>
                          </a:solidFill>
                          <a:effectLst/>
                          <a:latin typeface="Arial" panose="020B0604020202020204" pitchFamily="34" charset="0"/>
                        </a:rPr>
                        <a:t>​</a:t>
                      </a:r>
                    </a:p>
                    <a:p>
                      <a:pPr algn="l" fontAlgn="base"/>
                      <a:r>
                        <a:rPr lang="en-US" sz="1600" b="0" i="0" u="none" strike="noStrike" dirty="0">
                          <a:solidFill>
                            <a:srgbClr val="000000"/>
                          </a:solidFill>
                          <a:effectLst/>
                          <a:latin typeface="Arial" panose="020B0604020202020204" pitchFamily="34" charset="0"/>
                        </a:rPr>
                        <a:t>$5,000-$99,999 (Software only)</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p>
                      <a:pPr algn="l" fontAlgn="base"/>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l" fontAlgn="auto"/>
                      <a:r>
                        <a:rPr lang="en-US" sz="1600" b="0" i="0" u="none" strike="noStrike" dirty="0">
                          <a:solidFill>
                            <a:srgbClr val="000000"/>
                          </a:solidFill>
                          <a:effectLst/>
                          <a:latin typeface="Arial" panose="020B0604020202020204" pitchFamily="34" charset="0"/>
                        </a:rPr>
                        <a:t>​</a:t>
                      </a:r>
                    </a:p>
                    <a:p>
                      <a:pPr algn="l" fontAlgn="base"/>
                      <a:r>
                        <a:rPr lang="en-US" sz="1600" b="0" i="0" u="none" strike="noStrike" dirty="0">
                          <a:solidFill>
                            <a:srgbClr val="000000"/>
                          </a:solidFill>
                          <a:effectLst/>
                          <a:latin typeface="Arial" panose="020B0604020202020204" pitchFamily="34" charset="0"/>
                        </a:rPr>
                        <a:t>3152</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903261198"/>
                  </a:ext>
                </a:extLst>
              </a:tr>
              <a:tr h="306432">
                <a:tc>
                  <a:txBody>
                    <a:bodyPr/>
                    <a:lstStyle/>
                    <a:p>
                      <a:pPr algn="l" fontAlgn="base"/>
                      <a:r>
                        <a:rPr lang="en-US" sz="1600" b="0" i="0" u="none" strike="noStrike" dirty="0">
                          <a:solidFill>
                            <a:srgbClr val="000000"/>
                          </a:solidFill>
                          <a:effectLst/>
                          <a:latin typeface="Arial" panose="020B0604020202020204" pitchFamily="34" charset="0"/>
                        </a:rPr>
                        <a:t>$100,000 and above (Software only)</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solidFill>
                      <a:srgbClr val="FFFFFF"/>
                    </a:solidFill>
                  </a:tcPr>
                </a:tc>
                <a:tc>
                  <a:txBody>
                    <a:bodyPr/>
                    <a:lstStyle/>
                    <a:p>
                      <a:pPr algn="l" fontAlgn="base"/>
                      <a:r>
                        <a:rPr lang="en-US" sz="1600" b="0" i="0" u="none" strike="noStrike" dirty="0">
                          <a:solidFill>
                            <a:srgbClr val="000000"/>
                          </a:solidFill>
                          <a:effectLst/>
                          <a:latin typeface="Arial" panose="020B0604020202020204" pitchFamily="34" charset="0"/>
                        </a:rPr>
                        <a:t>3116, 3160, 3180</a:t>
                      </a:r>
                      <a:r>
                        <a:rPr lang="en-US" sz="1600" b="0" i="0" dirty="0">
                          <a:solidFill>
                            <a:srgbClr val="000000"/>
                          </a:solidFill>
                          <a:effectLst/>
                          <a:latin typeface="Arial" panose="020B0604020202020204" pitchFamily="34" charset="0"/>
                        </a:rPr>
                        <a:t>​</a:t>
                      </a:r>
                      <a:endParaRPr lang="en-US" sz="1200" b="0" i="0" dirty="0">
                        <a:solidFill>
                          <a:srgbClr val="000000"/>
                        </a:solidFill>
                        <a:effectLst/>
                      </a:endParaRPr>
                    </a:p>
                  </a:txBody>
                  <a:tcPr marL="61286" marR="61286" marT="30643" marB="30643"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a:noFill/>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52590619"/>
                  </a:ext>
                </a:extLst>
              </a:tr>
            </a:tbl>
          </a:graphicData>
        </a:graphic>
      </p:graphicFrame>
      <p:sp>
        <p:nvSpPr>
          <p:cNvPr id="4" name="Slide Number Placeholder 3">
            <a:extLst>
              <a:ext uri="{FF2B5EF4-FFF2-40B4-BE49-F238E27FC236}">
                <a16:creationId xmlns:a16="http://schemas.microsoft.com/office/drawing/2014/main" id="{75F2FC24-0B29-8CC3-05DE-A34FF410DE4F}"/>
              </a:ext>
            </a:extLst>
          </p:cNvPr>
          <p:cNvSpPr>
            <a:spLocks noGrp="1"/>
          </p:cNvSpPr>
          <p:nvPr>
            <p:ph type="sldNum" sz="quarter" idx="7"/>
          </p:nvPr>
        </p:nvSpPr>
        <p:spPr/>
        <p:txBody>
          <a:bodyPr/>
          <a:lstStyle/>
          <a:p>
            <a:fld id="{B6F15528-21DE-4FAA-801E-634DDDAF4B2B}" type="slidenum">
              <a:rPr lang="en-US" smtClean="0"/>
              <a:t>9</a:t>
            </a:fld>
            <a:endParaRPr lang="en-US" dirty="0"/>
          </a:p>
        </p:txBody>
      </p:sp>
    </p:spTree>
    <p:extLst>
      <p:ext uri="{BB962C8B-B14F-4D97-AF65-F5344CB8AC3E}">
        <p14:creationId xmlns:p14="http://schemas.microsoft.com/office/powerpoint/2010/main" val="34835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8023e0a-eafb-41f0-ab83-8c67942e43de">
      <UserInfo>
        <DisplayName>Bailey, Veronica - OCFO-FMS, New Orleans, LA</DisplayName>
        <AccountId>13</AccountId>
        <AccountType/>
      </UserInfo>
      <UserInfo>
        <DisplayName>Bradford, Julie B - OCFO-FMS, New Orleans, LA</DisplayName>
        <AccountId>11</AccountId>
        <AccountType/>
      </UserInfo>
      <UserInfo>
        <DisplayName>Robertson, Ella - OCFO-FMS, New Orleans, LA</DisplayName>
        <AccountId>14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5BB982B77AD846BADFA3E8AF4B3800" ma:contentTypeVersion="6" ma:contentTypeDescription="Create a new document." ma:contentTypeScope="" ma:versionID="09a47b3100580a92a0f018f042dcf1dc">
  <xsd:schema xmlns:xsd="http://www.w3.org/2001/XMLSchema" xmlns:xs="http://www.w3.org/2001/XMLSchema" xmlns:p="http://schemas.microsoft.com/office/2006/metadata/properties" xmlns:ns2="9d64a8de-719a-4f80-9e03-3fb7bd1347ca" xmlns:ns3="08023e0a-eafb-41f0-ab83-8c67942e43de" targetNamespace="http://schemas.microsoft.com/office/2006/metadata/properties" ma:root="true" ma:fieldsID="c3ea4e354e29463a9b15a98efce627cf" ns2:_="" ns3:_="">
    <xsd:import namespace="9d64a8de-719a-4f80-9e03-3fb7bd1347ca"/>
    <xsd:import namespace="08023e0a-eafb-41f0-ab83-8c67942e43d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64a8de-719a-4f80-9e03-3fb7bd134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8023e0a-eafb-41f0-ab83-8c67942e43d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58ED7B-BA48-4EFF-9D96-D7106A9AE135}">
  <ds:schemaRefs>
    <ds:schemaRef ds:uri="http://schemas.microsoft.com/sharepoint/v3/contenttype/forms"/>
  </ds:schemaRefs>
</ds:datastoreItem>
</file>

<file path=customXml/itemProps2.xml><?xml version="1.0" encoding="utf-8"?>
<ds:datastoreItem xmlns:ds="http://schemas.openxmlformats.org/officeDocument/2006/customXml" ds:itemID="{E153C40B-5566-45C5-BA48-9566D0D9C000}">
  <ds:schemaRefs>
    <ds:schemaRef ds:uri="http://purl.org/dc/dcmitype/"/>
    <ds:schemaRef ds:uri="http://www.w3.org/XML/1998/namespace"/>
    <ds:schemaRef ds:uri="http://schemas.microsoft.com/office/infopath/2007/PartnerControls"/>
    <ds:schemaRef ds:uri="08023e0a-eafb-41f0-ab83-8c67942e43de"/>
    <ds:schemaRef ds:uri="http://schemas.microsoft.com/office/2006/documentManagement/types"/>
    <ds:schemaRef ds:uri="http://schemas.openxmlformats.org/package/2006/metadata/core-properties"/>
    <ds:schemaRef ds:uri="http://purl.org/dc/terms/"/>
    <ds:schemaRef ds:uri="9d64a8de-719a-4f80-9e03-3fb7bd1347ca"/>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99134532-E4E5-41E5-BDB5-D8185A1083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64a8de-719a-4f80-9e03-3fb7bd1347ca"/>
    <ds:schemaRef ds:uri="08023e0a-eafb-41f0-ab83-8c67942e43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3328</TotalTime>
  <Words>5666</Words>
  <Application>Microsoft Office PowerPoint</Application>
  <PresentationFormat>Widescreen</PresentationFormat>
  <Paragraphs>546</Paragraphs>
  <Slides>35</Slides>
  <Notes>35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Courier New</vt:lpstr>
      <vt:lpstr>Segoe UI</vt:lpstr>
      <vt:lpstr>Times New Roman</vt:lpstr>
      <vt:lpstr>Office Theme</vt:lpstr>
      <vt:lpstr>1_Office Theme</vt:lpstr>
      <vt:lpstr>BOC Compliance Initiative</vt:lpstr>
      <vt:lpstr>Course Objectives</vt:lpstr>
      <vt:lpstr>OMB A-11 Major Object Classes</vt:lpstr>
      <vt:lpstr>USDA’s Budget Object Classifications</vt:lpstr>
      <vt:lpstr>Mapping BOC’s to Object Classes</vt:lpstr>
      <vt:lpstr>Plans for Mapping BOC’s to Object Classes</vt:lpstr>
      <vt:lpstr>Will MAX be Updated from GTAS Submission Files?</vt:lpstr>
      <vt:lpstr>Accounting Adjustments at the Major BOC Level</vt:lpstr>
      <vt:lpstr>Personal Property BOC’s</vt:lpstr>
      <vt:lpstr>New BOC’s – Personal Property Equipment</vt:lpstr>
      <vt:lpstr>Real Property BOC’s</vt:lpstr>
      <vt:lpstr>Improvements to Structures </vt:lpstr>
      <vt:lpstr>Improvements to Structures (cont’d)</vt:lpstr>
      <vt:lpstr>USDA Real Property Policy</vt:lpstr>
      <vt:lpstr>USDA Real Property Policy (cont’d)</vt:lpstr>
      <vt:lpstr>Repair and Maintenance vs. Improvements to Facilities</vt:lpstr>
      <vt:lpstr>Repair and Maintenance vs. Improvements to Equipment</vt:lpstr>
      <vt:lpstr> SmartPay and BOC Issues</vt:lpstr>
      <vt:lpstr>SmartPay Validation Table</vt:lpstr>
      <vt:lpstr>Classification of IT Spend Activity</vt:lpstr>
      <vt:lpstr> New BOC’s for IT Spend Activity</vt:lpstr>
      <vt:lpstr>IT Spend BOC Classification</vt:lpstr>
      <vt:lpstr>IT Spend BOC Classification (cont’d)</vt:lpstr>
      <vt:lpstr>IAS BOC Issues</vt:lpstr>
      <vt:lpstr>Rental Payments for Buildings </vt:lpstr>
      <vt:lpstr>Supplies/Materials vs. Equipment</vt:lpstr>
      <vt:lpstr>Motor Pool Activity</vt:lpstr>
      <vt:lpstr>Shipping and Handling Costs</vt:lpstr>
      <vt:lpstr>How to Charge Add-on Fees</vt:lpstr>
      <vt:lpstr> Greenbook Activity</vt:lpstr>
      <vt:lpstr>Summary/Tips</vt:lpstr>
      <vt:lpstr>Who To Contact For Help </vt:lpstr>
      <vt:lpstr>Q&amp;A Session</vt:lpstr>
      <vt:lpstr>Appendix: BOC Template</vt:lpstr>
      <vt:lpstr>Appendix: BOC Template (cont’d)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of the Chief Financial Officer</dc:creator>
  <cp:lastModifiedBy>Erminger, Wyatt - OCFO-NFC</cp:lastModifiedBy>
  <cp:revision>58</cp:revision>
  <dcterms:created xsi:type="dcterms:W3CDTF">2019-05-24T12:01:22Z</dcterms:created>
  <dcterms:modified xsi:type="dcterms:W3CDTF">2024-03-04T16:51:45Z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2019-05-23T00:00:00Z</vt:filetime>
  </property>
  <property fmtid="{D5CDD505-2E9C-101B-9397-08002B2CF9AE}" pid="3" name="Creator">
    <vt:lpwstr>Acrobat PDFMaker 15 for PowerPoint</vt:lpwstr>
  </property>
  <property fmtid="{D5CDD505-2E9C-101B-9397-08002B2CF9AE}" pid="4" name="LastSaved">
    <vt:filetime>2019-05-24T00:00:00Z</vt:filetime>
  </property>
  <property fmtid="{D5CDD505-2E9C-101B-9397-08002B2CF9AE}" pid="5" name="ContentTypeId">
    <vt:lpwstr>0x0101009D5BB982B77AD846BADFA3E8AF4B3800</vt:lpwstr>
  </property>
  <property fmtid="{D5CDD505-2E9C-101B-9397-08002B2CF9AE}" pid="6" name="MediaServiceImageTags">
    <vt:lpwstr/>
  </property>
</Properties>
</file>