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57" r:id="rId3"/>
    <p:sldId id="265" r:id="rId4"/>
    <p:sldId id="266" r:id="rId5"/>
    <p:sldId id="267" r:id="rId6"/>
    <p:sldId id="268" r:id="rId7"/>
    <p:sldId id="270" r:id="rId8"/>
    <p:sldId id="271" r:id="rId9"/>
    <p:sldId id="272" r:id="rId10"/>
    <p:sldId id="258" r:id="rId11"/>
    <p:sldId id="273" r:id="rId12"/>
    <p:sldId id="274" r:id="rId13"/>
    <p:sldId id="275" r:id="rId14"/>
    <p:sldId id="276" r:id="rId15"/>
    <p:sldId id="277" r:id="rId16"/>
    <p:sldId id="278" r:id="rId17"/>
    <p:sldId id="279" r:id="rId18"/>
    <p:sldId id="280" r:id="rId19"/>
    <p:sldId id="281" r:id="rId20"/>
    <p:sldId id="282" r:id="rId21"/>
    <p:sldId id="283" r:id="rId22"/>
    <p:sldId id="290" r:id="rId23"/>
    <p:sldId id="291" r:id="rId24"/>
    <p:sldId id="285" r:id="rId25"/>
    <p:sldId id="287" r:id="rId26"/>
    <p:sldId id="284" r:id="rId27"/>
    <p:sldId id="286" r:id="rId28"/>
    <p:sldId id="288" r:id="rId29"/>
    <p:sldId id="289" r:id="rId30"/>
    <p:sldId id="292" r:id="rId31"/>
    <p:sldId id="293" r:id="rId32"/>
    <p:sldId id="294" r:id="rId33"/>
    <p:sldId id="295" r:id="rId34"/>
    <p:sldId id="296" r:id="rId35"/>
    <p:sldId id="297" r:id="rId36"/>
    <p:sldId id="298" r:id="rId37"/>
    <p:sldId id="299" r:id="rId38"/>
    <p:sldId id="300" r:id="rId39"/>
    <p:sldId id="304" r:id="rId40"/>
    <p:sldId id="301" r:id="rId41"/>
    <p:sldId id="303" r:id="rId42"/>
    <p:sldId id="306" r:id="rId43"/>
    <p:sldId id="305" r:id="rId44"/>
    <p:sldId id="308" r:id="rId45"/>
    <p:sldId id="311" r:id="rId46"/>
    <p:sldId id="312" r:id="rId47"/>
    <p:sldId id="313" r:id="rId48"/>
    <p:sldId id="314" r:id="rId49"/>
    <p:sldId id="307" r:id="rId50"/>
    <p:sldId id="316" r:id="rId51"/>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4C64A7"/>
    <a:srgbClr val="4D6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41" autoAdjust="0"/>
  </p:normalViewPr>
  <p:slideViewPr>
    <p:cSldViewPr>
      <p:cViewPr varScale="1">
        <p:scale>
          <a:sx n="46" d="100"/>
          <a:sy n="46" d="100"/>
        </p:scale>
        <p:origin x="79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338" cy="469900"/>
          </a:xfrm>
          <a:prstGeom prst="rect">
            <a:avLst/>
          </a:prstGeom>
        </p:spPr>
        <p:txBody>
          <a:bodyPr vert="horz" lIns="91440" tIns="45720" rIns="91440" bIns="45720" rtlCol="0"/>
          <a:lstStyle>
            <a:lvl1pPr algn="l">
              <a:defRPr sz="1200"/>
            </a:lvl1pPr>
          </a:lstStyle>
          <a:p>
            <a:r>
              <a:rPr lang="en-US" dirty="0"/>
              <a:t>USDA, Financial Management Services</a:t>
            </a:r>
          </a:p>
        </p:txBody>
      </p:sp>
      <p:sp>
        <p:nvSpPr>
          <p:cNvPr id="3" name="Date Placeholder 2"/>
          <p:cNvSpPr>
            <a:spLocks noGrp="1"/>
          </p:cNvSpPr>
          <p:nvPr>
            <p:ph type="dt" sz="quarter" idx="1"/>
          </p:nvPr>
        </p:nvSpPr>
        <p:spPr>
          <a:xfrm>
            <a:off x="4029075" y="0"/>
            <a:ext cx="3081338" cy="469900"/>
          </a:xfrm>
          <a:prstGeom prst="rect">
            <a:avLst/>
          </a:prstGeom>
        </p:spPr>
        <p:txBody>
          <a:bodyPr vert="horz" lIns="91440" tIns="45720" rIns="91440" bIns="45720" rtlCol="0"/>
          <a:lstStyle>
            <a:lvl1pPr algn="r">
              <a:defRPr sz="1200"/>
            </a:lvl1pPr>
          </a:lstStyle>
          <a:p>
            <a:fld id="{70F57F31-C0D9-452B-99A7-94AAFAED7ED3}" type="datetimeFigureOut">
              <a:rPr lang="en-US" smtClean="0"/>
              <a:t>11/14/2017</a:t>
            </a:fld>
            <a:endParaRPr lang="en-US" dirty="0"/>
          </a:p>
        </p:txBody>
      </p:sp>
      <p:sp>
        <p:nvSpPr>
          <p:cNvPr id="4" name="Footer Placeholder 3"/>
          <p:cNvSpPr>
            <a:spLocks noGrp="1"/>
          </p:cNvSpPr>
          <p:nvPr>
            <p:ph type="ftr" sz="quarter" idx="2"/>
          </p:nvPr>
        </p:nvSpPr>
        <p:spPr>
          <a:xfrm>
            <a:off x="0" y="8926513"/>
            <a:ext cx="3081338"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9075" y="8926513"/>
            <a:ext cx="3081338" cy="469900"/>
          </a:xfrm>
          <a:prstGeom prst="rect">
            <a:avLst/>
          </a:prstGeom>
        </p:spPr>
        <p:txBody>
          <a:bodyPr vert="horz" lIns="91440" tIns="45720" rIns="91440" bIns="45720" rtlCol="0" anchor="b"/>
          <a:lstStyle>
            <a:lvl1pPr algn="r">
              <a:defRPr sz="1200"/>
            </a:lvl1pPr>
          </a:lstStyle>
          <a:p>
            <a:fld id="{0DF855B0-2E20-43A5-A5AF-20D39E4962A5}" type="slidenum">
              <a:rPr lang="en-US" smtClean="0"/>
              <a:t>‹#›</a:t>
            </a:fld>
            <a:endParaRPr lang="en-US" dirty="0"/>
          </a:p>
        </p:txBody>
      </p:sp>
    </p:spTree>
    <p:extLst>
      <p:ext uri="{BB962C8B-B14F-4D97-AF65-F5344CB8AC3E}">
        <p14:creationId xmlns:p14="http://schemas.microsoft.com/office/powerpoint/2010/main" val="373538047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r>
              <a:rPr lang="en-US" dirty="0"/>
              <a:t>USDA, Financial Management Services</a:t>
            </a:r>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E8B516D1-9470-4D13-A116-3BAF15751E7A}" type="datetimeFigureOut">
              <a:rPr lang="en-US" smtClean="0"/>
              <a:pPr/>
              <a:t>11/14/2017</a:t>
            </a:fld>
            <a:endParaRPr lang="en-US" dirty="0"/>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dirty="0"/>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CEC55B76-49A6-43A5-87E9-174E14414753}" type="slidenum">
              <a:rPr lang="en-US" smtClean="0"/>
              <a:pPr/>
              <a:t>‹#›</a:t>
            </a:fld>
            <a:endParaRPr lang="en-US" dirty="0"/>
          </a:p>
        </p:txBody>
      </p:sp>
    </p:spTree>
    <p:extLst>
      <p:ext uri="{BB962C8B-B14F-4D97-AF65-F5344CB8AC3E}">
        <p14:creationId xmlns:p14="http://schemas.microsoft.com/office/powerpoint/2010/main" val="28523914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55B76-49A6-43A5-87E9-174E14414753}"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a:t>USDA, Financial Management Services</a:t>
            </a:r>
          </a:p>
        </p:txBody>
      </p:sp>
    </p:spTree>
    <p:extLst>
      <p:ext uri="{BB962C8B-B14F-4D97-AF65-F5344CB8AC3E}">
        <p14:creationId xmlns:p14="http://schemas.microsoft.com/office/powerpoint/2010/main" val="418435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12</a:t>
            </a:fld>
            <a:endParaRPr lang="en-US" dirty="0"/>
          </a:p>
        </p:txBody>
      </p:sp>
    </p:spTree>
    <p:extLst>
      <p:ext uri="{BB962C8B-B14F-4D97-AF65-F5344CB8AC3E}">
        <p14:creationId xmlns:p14="http://schemas.microsoft.com/office/powerpoint/2010/main" val="113421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25</a:t>
            </a:fld>
            <a:endParaRPr lang="en-US" dirty="0"/>
          </a:p>
        </p:txBody>
      </p:sp>
    </p:spTree>
    <p:extLst>
      <p:ext uri="{BB962C8B-B14F-4D97-AF65-F5344CB8AC3E}">
        <p14:creationId xmlns:p14="http://schemas.microsoft.com/office/powerpoint/2010/main" val="1511229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30</a:t>
            </a:fld>
            <a:endParaRPr lang="en-US" dirty="0"/>
          </a:p>
        </p:txBody>
      </p:sp>
    </p:spTree>
    <p:extLst>
      <p:ext uri="{BB962C8B-B14F-4D97-AF65-F5344CB8AC3E}">
        <p14:creationId xmlns:p14="http://schemas.microsoft.com/office/powerpoint/2010/main" val="30293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37</a:t>
            </a:fld>
            <a:endParaRPr lang="en-US" dirty="0"/>
          </a:p>
        </p:txBody>
      </p:sp>
    </p:spTree>
    <p:extLst>
      <p:ext uri="{BB962C8B-B14F-4D97-AF65-F5344CB8AC3E}">
        <p14:creationId xmlns:p14="http://schemas.microsoft.com/office/powerpoint/2010/main" val="49860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43</a:t>
            </a:fld>
            <a:endParaRPr lang="en-US" dirty="0"/>
          </a:p>
        </p:txBody>
      </p:sp>
    </p:spTree>
    <p:extLst>
      <p:ext uri="{BB962C8B-B14F-4D97-AF65-F5344CB8AC3E}">
        <p14:creationId xmlns:p14="http://schemas.microsoft.com/office/powerpoint/2010/main" val="153131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2</a:t>
            </a:fld>
            <a:endParaRPr lang="en-US" dirty="0"/>
          </a:p>
        </p:txBody>
      </p:sp>
    </p:spTree>
    <p:extLst>
      <p:ext uri="{BB962C8B-B14F-4D97-AF65-F5344CB8AC3E}">
        <p14:creationId xmlns:p14="http://schemas.microsoft.com/office/powerpoint/2010/main" val="117313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3</a:t>
            </a:fld>
            <a:endParaRPr lang="en-US" dirty="0"/>
          </a:p>
        </p:txBody>
      </p:sp>
    </p:spTree>
    <p:extLst>
      <p:ext uri="{BB962C8B-B14F-4D97-AF65-F5344CB8AC3E}">
        <p14:creationId xmlns:p14="http://schemas.microsoft.com/office/powerpoint/2010/main" val="279115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4</a:t>
            </a:fld>
            <a:endParaRPr lang="en-US" dirty="0"/>
          </a:p>
        </p:txBody>
      </p:sp>
    </p:spTree>
    <p:extLst>
      <p:ext uri="{BB962C8B-B14F-4D97-AF65-F5344CB8AC3E}">
        <p14:creationId xmlns:p14="http://schemas.microsoft.com/office/powerpoint/2010/main" val="38207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5</a:t>
            </a:fld>
            <a:endParaRPr lang="en-US" dirty="0"/>
          </a:p>
        </p:txBody>
      </p:sp>
    </p:spTree>
    <p:extLst>
      <p:ext uri="{BB962C8B-B14F-4D97-AF65-F5344CB8AC3E}">
        <p14:creationId xmlns:p14="http://schemas.microsoft.com/office/powerpoint/2010/main" val="115301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6</a:t>
            </a:fld>
            <a:endParaRPr lang="en-US" dirty="0"/>
          </a:p>
        </p:txBody>
      </p:sp>
    </p:spTree>
    <p:extLst>
      <p:ext uri="{BB962C8B-B14F-4D97-AF65-F5344CB8AC3E}">
        <p14:creationId xmlns:p14="http://schemas.microsoft.com/office/powerpoint/2010/main" val="184985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9</a:t>
            </a:fld>
            <a:endParaRPr lang="en-US" dirty="0"/>
          </a:p>
        </p:txBody>
      </p:sp>
    </p:spTree>
    <p:extLst>
      <p:ext uri="{BB962C8B-B14F-4D97-AF65-F5344CB8AC3E}">
        <p14:creationId xmlns:p14="http://schemas.microsoft.com/office/powerpoint/2010/main" val="167412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10</a:t>
            </a:fld>
            <a:endParaRPr lang="en-US" dirty="0"/>
          </a:p>
        </p:txBody>
      </p:sp>
    </p:spTree>
    <p:extLst>
      <p:ext uri="{BB962C8B-B14F-4D97-AF65-F5344CB8AC3E}">
        <p14:creationId xmlns:p14="http://schemas.microsoft.com/office/powerpoint/2010/main" val="107184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USDA, Financial Management Services</a:t>
            </a:r>
            <a:endParaRPr lang="en-US" dirty="0"/>
          </a:p>
        </p:txBody>
      </p:sp>
      <p:sp>
        <p:nvSpPr>
          <p:cNvPr id="5" name="Slide Number Placeholder 4"/>
          <p:cNvSpPr>
            <a:spLocks noGrp="1"/>
          </p:cNvSpPr>
          <p:nvPr>
            <p:ph type="sldNum" sz="quarter" idx="11"/>
          </p:nvPr>
        </p:nvSpPr>
        <p:spPr/>
        <p:txBody>
          <a:bodyPr/>
          <a:lstStyle/>
          <a:p>
            <a:fld id="{CEC55B76-49A6-43A5-87E9-174E14414753}" type="slidenum">
              <a:rPr lang="en-US" smtClean="0"/>
              <a:pPr/>
              <a:t>11</a:t>
            </a:fld>
            <a:endParaRPr lang="en-US" dirty="0"/>
          </a:p>
        </p:txBody>
      </p:sp>
    </p:spTree>
    <p:extLst>
      <p:ext uri="{BB962C8B-B14F-4D97-AF65-F5344CB8AC3E}">
        <p14:creationId xmlns:p14="http://schemas.microsoft.com/office/powerpoint/2010/main" val="1454941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7872F2-77B7-4A2B-A3D8-CBFEF3B77AA1}" type="datetime1">
              <a:rPr lang="en-US" smtClean="0"/>
              <a:t>11/14/2017</a:t>
            </a:fld>
            <a:endParaRPr lang="en-US" dirty="0"/>
          </a:p>
        </p:txBody>
      </p:sp>
      <p:sp>
        <p:nvSpPr>
          <p:cNvPr id="5" name="Footer Placeholder 4"/>
          <p:cNvSpPr>
            <a:spLocks noGrp="1"/>
          </p:cNvSpPr>
          <p:nvPr>
            <p:ph type="ftr" sz="quarter" idx="11"/>
          </p:nvPr>
        </p:nvSpPr>
        <p:spPr/>
        <p:txBody>
          <a:bodyPr/>
          <a:lstStyle/>
          <a:p>
            <a:r>
              <a:rPr lang="en-US" dirty="0"/>
              <a:t>USDA Transforming Shared Services</a:t>
            </a:r>
          </a:p>
        </p:txBody>
      </p:sp>
      <p:sp>
        <p:nvSpPr>
          <p:cNvPr id="6" name="Slide Number Placeholder 5"/>
          <p:cNvSpPr>
            <a:spLocks noGrp="1"/>
          </p:cNvSpPr>
          <p:nvPr>
            <p:ph type="sldNum" sz="quarter" idx="12"/>
          </p:nvPr>
        </p:nvSpPr>
        <p:spPr/>
        <p:txBody>
          <a:bodyPr/>
          <a:lstStyle/>
          <a:p>
            <a:fld id="{216834FD-4F8C-45C7-825A-43F2EF176C96}" type="slidenum">
              <a:rPr lang="en-US" smtClean="0"/>
              <a:pPr/>
              <a:t>‹#›</a:t>
            </a:fld>
            <a:endParaRPr lang="en-US" dirty="0"/>
          </a:p>
        </p:txBody>
      </p:sp>
      <p:pic>
        <p:nvPicPr>
          <p:cNvPr id="7" name="Picture 6" descr="Background image of a digital butterfly." title="Financial Management Training Present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B18A0-7E36-418B-889A-599C2A931170}" type="datetime1">
              <a:rPr lang="en-US" smtClean="0"/>
              <a:t>11/14/2017</a:t>
            </a:fld>
            <a:endParaRPr lang="en-US" dirty="0"/>
          </a:p>
        </p:txBody>
      </p:sp>
      <p:sp>
        <p:nvSpPr>
          <p:cNvPr id="5" name="Footer Placeholder 4"/>
          <p:cNvSpPr>
            <a:spLocks noGrp="1"/>
          </p:cNvSpPr>
          <p:nvPr>
            <p:ph type="ftr" sz="quarter" idx="11"/>
          </p:nvPr>
        </p:nvSpPr>
        <p:spPr/>
        <p:txBody>
          <a:bodyPr/>
          <a:lstStyle/>
          <a:p>
            <a:r>
              <a:rPr lang="en-US" dirty="0"/>
              <a:t>USDA Transforming Shared Services</a:t>
            </a:r>
          </a:p>
        </p:txBody>
      </p:sp>
      <p:sp>
        <p:nvSpPr>
          <p:cNvPr id="6" name="Slide Number Placeholder 5"/>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74B3E-7F0C-498A-8695-00EAD1F8720B}" type="datetime1">
              <a:rPr lang="en-US" smtClean="0"/>
              <a:t>11/14/2017</a:t>
            </a:fld>
            <a:endParaRPr lang="en-US" dirty="0"/>
          </a:p>
        </p:txBody>
      </p:sp>
      <p:sp>
        <p:nvSpPr>
          <p:cNvPr id="5" name="Footer Placeholder 4"/>
          <p:cNvSpPr>
            <a:spLocks noGrp="1"/>
          </p:cNvSpPr>
          <p:nvPr>
            <p:ph type="ftr" sz="quarter" idx="11"/>
          </p:nvPr>
        </p:nvSpPr>
        <p:spPr/>
        <p:txBody>
          <a:bodyPr/>
          <a:lstStyle/>
          <a:p>
            <a:r>
              <a:rPr lang="en-US" dirty="0"/>
              <a:t>USDA Transforming Shared Services</a:t>
            </a:r>
          </a:p>
        </p:txBody>
      </p:sp>
      <p:sp>
        <p:nvSpPr>
          <p:cNvPr id="6" name="Slide Number Placeholder 5"/>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492139" cy="411162"/>
          </a:xfrm>
        </p:spPr>
        <p:txBody>
          <a:bodyPr>
            <a:noAutofit/>
          </a:bodyPr>
          <a:lstStyle>
            <a:lvl1pPr algn="l">
              <a:defRPr sz="320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464949" y="1566081"/>
            <a:ext cx="8229600" cy="4983163"/>
          </a:xfrm>
        </p:spPr>
        <p:txBody>
          <a:bodyPr/>
          <a:lstStyle>
            <a:lvl2pPr>
              <a:buClr>
                <a:srgbClr val="0046A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297F3D-E627-47E4-B89E-B0F90CB75C8C}" type="datetime1">
              <a:rPr lang="en-US" smtClean="0"/>
              <a:t>11/14/2017</a:t>
            </a:fld>
            <a:endParaRPr lang="en-US" dirty="0"/>
          </a:p>
        </p:txBody>
      </p:sp>
      <p:sp>
        <p:nvSpPr>
          <p:cNvPr id="5" name="Footer Placeholder 4"/>
          <p:cNvSpPr>
            <a:spLocks noGrp="1"/>
          </p:cNvSpPr>
          <p:nvPr>
            <p:ph type="ftr" sz="quarter" idx="11"/>
          </p:nvPr>
        </p:nvSpPr>
        <p:spPr/>
        <p:txBody>
          <a:bodyPr/>
          <a:lstStyle/>
          <a:p>
            <a:r>
              <a:rPr lang="en-US" dirty="0"/>
              <a:t>USDA Transforming Shared Services</a:t>
            </a:r>
          </a:p>
        </p:txBody>
      </p:sp>
      <p:sp>
        <p:nvSpPr>
          <p:cNvPr id="6" name="Slide Number Placeholder 5"/>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2EE8C3-1384-420C-85B8-09B661C1146C}" type="datetime1">
              <a:rPr lang="en-US" smtClean="0"/>
              <a:t>11/14/2017</a:t>
            </a:fld>
            <a:endParaRPr lang="en-US" dirty="0"/>
          </a:p>
        </p:txBody>
      </p:sp>
      <p:sp>
        <p:nvSpPr>
          <p:cNvPr id="5" name="Footer Placeholder 4"/>
          <p:cNvSpPr>
            <a:spLocks noGrp="1"/>
          </p:cNvSpPr>
          <p:nvPr>
            <p:ph type="ftr" sz="quarter" idx="11"/>
          </p:nvPr>
        </p:nvSpPr>
        <p:spPr/>
        <p:txBody>
          <a:bodyPr/>
          <a:lstStyle/>
          <a:p>
            <a:r>
              <a:rPr lang="en-US" dirty="0"/>
              <a:t>USDA Transforming Shared Services</a:t>
            </a:r>
          </a:p>
        </p:txBody>
      </p:sp>
      <p:sp>
        <p:nvSpPr>
          <p:cNvPr id="6" name="Slide Number Placeholder 5"/>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E65026-DE8C-4CA5-82F1-0A7DB3320078}" type="datetime1">
              <a:rPr lang="en-US" smtClean="0"/>
              <a:t>11/14/2017</a:t>
            </a:fld>
            <a:endParaRPr lang="en-US" dirty="0"/>
          </a:p>
        </p:txBody>
      </p:sp>
      <p:sp>
        <p:nvSpPr>
          <p:cNvPr id="6" name="Footer Placeholder 5"/>
          <p:cNvSpPr>
            <a:spLocks noGrp="1"/>
          </p:cNvSpPr>
          <p:nvPr>
            <p:ph type="ftr" sz="quarter" idx="11"/>
          </p:nvPr>
        </p:nvSpPr>
        <p:spPr/>
        <p:txBody>
          <a:bodyPr/>
          <a:lstStyle/>
          <a:p>
            <a:r>
              <a:rPr lang="en-US" dirty="0"/>
              <a:t>USDA Transforming Shared Services</a:t>
            </a:r>
          </a:p>
        </p:txBody>
      </p:sp>
      <p:sp>
        <p:nvSpPr>
          <p:cNvPr id="7" name="Slide Number Placeholder 6"/>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678D5-2EE0-4EDA-B5CF-E577F13930A5}" type="datetime1">
              <a:rPr lang="en-US" smtClean="0"/>
              <a:t>11/14/2017</a:t>
            </a:fld>
            <a:endParaRPr lang="en-US" dirty="0"/>
          </a:p>
        </p:txBody>
      </p:sp>
      <p:sp>
        <p:nvSpPr>
          <p:cNvPr id="8" name="Footer Placeholder 7"/>
          <p:cNvSpPr>
            <a:spLocks noGrp="1"/>
          </p:cNvSpPr>
          <p:nvPr>
            <p:ph type="ftr" sz="quarter" idx="11"/>
          </p:nvPr>
        </p:nvSpPr>
        <p:spPr/>
        <p:txBody>
          <a:bodyPr/>
          <a:lstStyle/>
          <a:p>
            <a:r>
              <a:rPr lang="en-US" dirty="0"/>
              <a:t>USDA Transforming Shared Services</a:t>
            </a:r>
          </a:p>
        </p:txBody>
      </p:sp>
      <p:sp>
        <p:nvSpPr>
          <p:cNvPr id="9" name="Slide Number Placeholder 8"/>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E6D44E-58AD-4D69-9701-4A26EC4AA234}" type="datetime1">
              <a:rPr lang="en-US" smtClean="0"/>
              <a:t>11/14/2017</a:t>
            </a:fld>
            <a:endParaRPr lang="en-US" dirty="0"/>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71220-FEF7-47E2-AD71-24219BEAA170}" type="datetime1">
              <a:rPr lang="en-US" smtClean="0"/>
              <a:t>11/14/2017</a:t>
            </a:fld>
            <a:endParaRPr lang="en-US" dirty="0"/>
          </a:p>
        </p:txBody>
      </p:sp>
      <p:sp>
        <p:nvSpPr>
          <p:cNvPr id="3" name="Footer Placeholder 2"/>
          <p:cNvSpPr>
            <a:spLocks noGrp="1"/>
          </p:cNvSpPr>
          <p:nvPr>
            <p:ph type="ftr" sz="quarter" idx="11"/>
          </p:nvPr>
        </p:nvSpPr>
        <p:spPr/>
        <p:txBody>
          <a:bodyPr/>
          <a:lstStyle/>
          <a:p>
            <a:r>
              <a:rPr lang="en-US" dirty="0"/>
              <a:t>USDA Transforming Shared Services</a:t>
            </a:r>
          </a:p>
        </p:txBody>
      </p:sp>
      <p:sp>
        <p:nvSpPr>
          <p:cNvPr id="4" name="Slide Number Placeholder 3"/>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5027C1-88B9-4C54-A6BD-C7B29B00F97A}" type="datetime1">
              <a:rPr lang="en-US" smtClean="0"/>
              <a:t>11/14/2017</a:t>
            </a:fld>
            <a:endParaRPr lang="en-US" dirty="0"/>
          </a:p>
        </p:txBody>
      </p:sp>
      <p:sp>
        <p:nvSpPr>
          <p:cNvPr id="6" name="Footer Placeholder 5"/>
          <p:cNvSpPr>
            <a:spLocks noGrp="1"/>
          </p:cNvSpPr>
          <p:nvPr>
            <p:ph type="ftr" sz="quarter" idx="11"/>
          </p:nvPr>
        </p:nvSpPr>
        <p:spPr/>
        <p:txBody>
          <a:bodyPr/>
          <a:lstStyle/>
          <a:p>
            <a:r>
              <a:rPr lang="en-US" dirty="0"/>
              <a:t>USDA Transforming Shared Services</a:t>
            </a:r>
          </a:p>
        </p:txBody>
      </p:sp>
      <p:sp>
        <p:nvSpPr>
          <p:cNvPr id="7" name="Slide Number Placeholder 6"/>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0C189-2C39-4CCB-9367-A3A4F9A59F4F}" type="datetime1">
              <a:rPr lang="en-US" smtClean="0"/>
              <a:t>11/14/2017</a:t>
            </a:fld>
            <a:endParaRPr lang="en-US" dirty="0"/>
          </a:p>
        </p:txBody>
      </p:sp>
      <p:sp>
        <p:nvSpPr>
          <p:cNvPr id="6" name="Footer Placeholder 5"/>
          <p:cNvSpPr>
            <a:spLocks noGrp="1"/>
          </p:cNvSpPr>
          <p:nvPr>
            <p:ph type="ftr" sz="quarter" idx="11"/>
          </p:nvPr>
        </p:nvSpPr>
        <p:spPr/>
        <p:txBody>
          <a:bodyPr/>
          <a:lstStyle/>
          <a:p>
            <a:r>
              <a:rPr lang="en-US" dirty="0"/>
              <a:t>USDA Transforming Shared Services</a:t>
            </a:r>
          </a:p>
        </p:txBody>
      </p:sp>
      <p:sp>
        <p:nvSpPr>
          <p:cNvPr id="7" name="Slide Number Placeholder 6"/>
          <p:cNvSpPr>
            <a:spLocks noGrp="1"/>
          </p:cNvSpPr>
          <p:nvPr>
            <p:ph type="sldNum" sz="quarter" idx="12"/>
          </p:nvPr>
        </p:nvSpPr>
        <p:spPr/>
        <p:txBody>
          <a:bodyPr/>
          <a:lstStyle/>
          <a:p>
            <a:fld id="{216834FD-4F8C-45C7-825A-43F2EF176C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image of a digital butterfly." title="Financial Management Training Presentati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87"/>
            <a:ext cx="9144000" cy="1371600"/>
          </a:xfrm>
          <a:prstGeom prst="rect">
            <a:avLst/>
          </a:prstGeom>
        </p:spPr>
      </p:pic>
      <p:sp>
        <p:nvSpPr>
          <p:cNvPr id="2" name="Title Placeholder 1"/>
          <p:cNvSpPr>
            <a:spLocks noGrp="1"/>
          </p:cNvSpPr>
          <p:nvPr>
            <p:ph type="title"/>
          </p:nvPr>
        </p:nvSpPr>
        <p:spPr>
          <a:xfrm>
            <a:off x="1447800" y="274638"/>
            <a:ext cx="7239000" cy="944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92FC8-653A-469F-93AC-6434C6FF09C8}" type="datetime1">
              <a:rPr lang="en-US" smtClean="0"/>
              <a:t>11/14/2017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USDA Transforming Shared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834FD-4F8C-45C7-825A-43F2EF176C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tam.nguyen@nfc.usda.gov" TargetMode="External"/><Relationship Id="rId2" Type="http://schemas.openxmlformats.org/officeDocument/2006/relationships/hyperlink" Target="mailto:eddie.reso@nfc.usda.gov" TargetMode="Externa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mailto:nhi.hoang@nfc.usd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85800"/>
            <a:ext cx="7315200" cy="1470025"/>
          </a:xfrm>
        </p:spPr>
        <p:txBody>
          <a:bodyPr>
            <a:normAutofit fontScale="90000"/>
          </a:bodyPr>
          <a:lstStyle/>
          <a:p>
            <a:r>
              <a:rPr lang="en-US" sz="3200" dirty="0"/>
              <a:t>USDA </a:t>
            </a:r>
            <a:br>
              <a:rPr lang="en-US" sz="3200" dirty="0"/>
            </a:br>
            <a:r>
              <a:rPr lang="en-US" sz="3200" dirty="0"/>
              <a:t>2016 Financial Management Training</a:t>
            </a:r>
            <a:br>
              <a:rPr lang="en-US" sz="3200" dirty="0"/>
            </a:br>
            <a:r>
              <a:rPr lang="en-US" i="1" dirty="0"/>
              <a:t>Transforming Shared Services</a:t>
            </a:r>
            <a:endParaRPr lang="en-US" dirty="0"/>
          </a:p>
        </p:txBody>
      </p:sp>
      <p:sp>
        <p:nvSpPr>
          <p:cNvPr id="3" name="Subtitle 2"/>
          <p:cNvSpPr>
            <a:spLocks noGrp="1"/>
          </p:cNvSpPr>
          <p:nvPr>
            <p:ph type="subTitle" idx="1"/>
          </p:nvPr>
        </p:nvSpPr>
        <p:spPr>
          <a:xfrm>
            <a:off x="2743200" y="4419600"/>
            <a:ext cx="6553200" cy="1752600"/>
          </a:xfrm>
        </p:spPr>
        <p:txBody>
          <a:bodyPr>
            <a:normAutofit fontScale="92500" lnSpcReduction="10000"/>
          </a:bodyPr>
          <a:lstStyle/>
          <a:p>
            <a:r>
              <a:rPr lang="en-US" sz="2800" dirty="0">
                <a:solidFill>
                  <a:schemeClr val="tx1"/>
                </a:solidFill>
              </a:rPr>
              <a:t>Reconciliation of IPAC Transactions for Agriculture (RITA)</a:t>
            </a:r>
            <a:br>
              <a:rPr lang="en-US" sz="2800" dirty="0">
                <a:solidFill>
                  <a:schemeClr val="tx1"/>
                </a:solidFill>
              </a:rPr>
            </a:br>
            <a:r>
              <a:rPr lang="en-US" sz="2800" dirty="0">
                <a:solidFill>
                  <a:schemeClr val="tx1"/>
                </a:solidFill>
              </a:rPr>
              <a:t>User Training</a:t>
            </a:r>
          </a:p>
          <a:p>
            <a:r>
              <a:rPr lang="en-US" sz="1800" dirty="0">
                <a:solidFill>
                  <a:schemeClr val="tx1"/>
                </a:solidFill>
              </a:rPr>
              <a:t>Presented by</a:t>
            </a:r>
            <a:br>
              <a:rPr lang="en-US" sz="2400" dirty="0">
                <a:solidFill>
                  <a:schemeClr val="tx1"/>
                </a:solidFill>
              </a:rPr>
            </a:br>
            <a:r>
              <a:rPr lang="en-US" sz="2400" dirty="0">
                <a:solidFill>
                  <a:schemeClr val="tx1"/>
                </a:solidFill>
              </a:rPr>
              <a:t>Eddie Reso</a:t>
            </a:r>
          </a:p>
        </p:txBody>
      </p:sp>
      <p:pic>
        <p:nvPicPr>
          <p:cNvPr id="1026" name="Picture 2" title="USD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879" y="5943600"/>
            <a:ext cx="13239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80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a:effectLst>
                  <a:outerShdw blurRad="50800" dist="38100" dir="2700000" algn="tl" rotWithShape="0">
                    <a:prstClr val="black">
                      <a:alpha val="40000"/>
                    </a:prstClr>
                  </a:outerShdw>
                </a:effectLst>
                <a:latin typeface="Times New Roman" pitchFamily="18" charset="0"/>
                <a:cs typeface="Times New Roman" pitchFamily="18" charset="0"/>
              </a:rPr>
              <a:t>Reconcile – Views (continued)</a:t>
            </a:r>
          </a:p>
        </p:txBody>
      </p:sp>
      <p:pic>
        <p:nvPicPr>
          <p:cNvPr id="5126" name="Picture 6" descr="Receiver View - Tech, Notes, and Attachment" title="Reconcile Vi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79477"/>
            <a:ext cx="8916704" cy="24838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descr="Receiver View- Tech, Notes, Attachments" title="Reconcile Vie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441502"/>
            <a:ext cx="1627187"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8"/>
          <p:cNvSpPr txBox="1">
            <a:spLocks/>
          </p:cNvSpPr>
          <p:nvPr/>
        </p:nvSpPr>
        <p:spPr>
          <a:xfrm>
            <a:off x="487325" y="4199906"/>
            <a:ext cx="3886199" cy="381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b="1" dirty="0">
                <a:solidFill>
                  <a:srgbClr val="FF0000"/>
                </a:solidFill>
              </a:rPr>
              <a:t>Receiver</a:t>
            </a:r>
            <a:r>
              <a:rPr lang="en-US" sz="2000" dirty="0"/>
              <a:t> View</a:t>
            </a:r>
          </a:p>
        </p:txBody>
      </p:sp>
      <p:sp>
        <p:nvSpPr>
          <p:cNvPr id="9" name="Content Placeholder 8"/>
          <p:cNvSpPr>
            <a:spLocks noGrp="1"/>
          </p:cNvSpPr>
          <p:nvPr>
            <p:ph sz="half" idx="1"/>
          </p:nvPr>
        </p:nvSpPr>
        <p:spPr>
          <a:xfrm>
            <a:off x="304801" y="4191000"/>
            <a:ext cx="4019550" cy="2667000"/>
          </a:xfrm>
        </p:spPr>
        <p:txBody>
          <a:bodyPr>
            <a:normAutofit/>
          </a:bodyPr>
          <a:lstStyle/>
          <a:p>
            <a:endParaRPr lang="en-US" sz="2000" dirty="0"/>
          </a:p>
          <a:p>
            <a:pPr lvl="1"/>
            <a:r>
              <a:rPr lang="en-US" sz="1800" dirty="0"/>
              <a:t>Received bills only</a:t>
            </a:r>
          </a:p>
          <a:p>
            <a:pPr lvl="1"/>
            <a:r>
              <a:rPr lang="en-US" sz="1800" dirty="0"/>
              <a:t>Technician assignment among </a:t>
            </a:r>
            <a:r>
              <a:rPr lang="en-US" sz="1800" b="1" dirty="0">
                <a:solidFill>
                  <a:srgbClr val="FF0000"/>
                </a:solidFill>
              </a:rPr>
              <a:t>FMS</a:t>
            </a:r>
            <a:r>
              <a:rPr lang="en-US" sz="1800" dirty="0"/>
              <a:t> staff</a:t>
            </a:r>
          </a:p>
          <a:p>
            <a:pPr lvl="1"/>
            <a:r>
              <a:rPr lang="en-US" sz="1800" dirty="0"/>
              <a:t>Notes added by </a:t>
            </a:r>
            <a:r>
              <a:rPr lang="en-US" sz="1800" b="1" dirty="0">
                <a:solidFill>
                  <a:srgbClr val="FF0000"/>
                </a:solidFill>
              </a:rPr>
              <a:t>FMS</a:t>
            </a:r>
            <a:r>
              <a:rPr lang="en-US" sz="1800" dirty="0"/>
              <a:t> staff</a:t>
            </a:r>
          </a:p>
          <a:p>
            <a:pPr lvl="1"/>
            <a:r>
              <a:rPr lang="en-US" sz="1800" dirty="0"/>
              <a:t>Attachments added by </a:t>
            </a:r>
            <a:r>
              <a:rPr lang="en-US" sz="1800" b="1" dirty="0">
                <a:solidFill>
                  <a:srgbClr val="FF0000"/>
                </a:solidFill>
              </a:rPr>
              <a:t>FMS</a:t>
            </a:r>
            <a:r>
              <a:rPr lang="en-US" sz="1800" dirty="0"/>
              <a:t> staff</a:t>
            </a:r>
          </a:p>
        </p:txBody>
      </p:sp>
      <p:sp>
        <p:nvSpPr>
          <p:cNvPr id="12" name="Content Placeholder 9"/>
          <p:cNvSpPr txBox="1">
            <a:spLocks/>
          </p:cNvSpPr>
          <p:nvPr/>
        </p:nvSpPr>
        <p:spPr>
          <a:xfrm>
            <a:off x="4202076" y="4191000"/>
            <a:ext cx="4591050" cy="3899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b="1" dirty="0">
                <a:solidFill>
                  <a:srgbClr val="00B050"/>
                </a:solidFill>
              </a:rPr>
              <a:t>Agency</a:t>
            </a:r>
            <a:r>
              <a:rPr lang="en-US" sz="2000" dirty="0"/>
              <a:t> View</a:t>
            </a:r>
            <a:endParaRPr lang="en-US" sz="1800" dirty="0"/>
          </a:p>
        </p:txBody>
      </p:sp>
      <p:sp>
        <p:nvSpPr>
          <p:cNvPr id="10" name="Content Placeholder 9"/>
          <p:cNvSpPr>
            <a:spLocks noGrp="1"/>
          </p:cNvSpPr>
          <p:nvPr>
            <p:ph sz="half" idx="2"/>
          </p:nvPr>
        </p:nvSpPr>
        <p:spPr>
          <a:xfrm>
            <a:off x="4171950" y="4191000"/>
            <a:ext cx="4591050" cy="2643982"/>
          </a:xfrm>
        </p:spPr>
        <p:txBody>
          <a:bodyPr>
            <a:normAutofit/>
          </a:bodyPr>
          <a:lstStyle/>
          <a:p>
            <a:endParaRPr lang="en-US" sz="2000" dirty="0"/>
          </a:p>
          <a:p>
            <a:pPr lvl="1"/>
            <a:r>
              <a:rPr lang="en-US" sz="1800" dirty="0"/>
              <a:t>All agency bills:  Initiated and Received</a:t>
            </a:r>
          </a:p>
          <a:p>
            <a:pPr lvl="1"/>
            <a:r>
              <a:rPr lang="en-US" sz="1800" dirty="0"/>
              <a:t>Technician assignment among </a:t>
            </a:r>
            <a:r>
              <a:rPr lang="en-US" sz="2000" b="1" dirty="0">
                <a:solidFill>
                  <a:srgbClr val="00B050"/>
                </a:solidFill>
              </a:rPr>
              <a:t>Agency</a:t>
            </a:r>
            <a:r>
              <a:rPr lang="en-US" sz="1800" dirty="0"/>
              <a:t> staff</a:t>
            </a:r>
          </a:p>
          <a:p>
            <a:pPr lvl="1"/>
            <a:r>
              <a:rPr lang="en-US" sz="1800" dirty="0"/>
              <a:t>Notes added by </a:t>
            </a:r>
            <a:r>
              <a:rPr lang="en-US" sz="2000" b="1" dirty="0">
                <a:solidFill>
                  <a:srgbClr val="00B050"/>
                </a:solidFill>
              </a:rPr>
              <a:t>Agency</a:t>
            </a:r>
            <a:r>
              <a:rPr lang="en-US" sz="1800" dirty="0"/>
              <a:t> staff</a:t>
            </a:r>
          </a:p>
          <a:p>
            <a:pPr lvl="1"/>
            <a:r>
              <a:rPr lang="en-US" sz="1800" dirty="0"/>
              <a:t>Attachments added by </a:t>
            </a:r>
            <a:r>
              <a:rPr lang="en-US" sz="2000" b="1" dirty="0">
                <a:solidFill>
                  <a:srgbClr val="00B050"/>
                </a:solidFill>
              </a:rPr>
              <a:t>Agency</a:t>
            </a:r>
            <a:r>
              <a:rPr lang="en-US" sz="1800" dirty="0"/>
              <a:t> staff</a:t>
            </a:r>
          </a:p>
        </p:txBody>
      </p:sp>
      <p:sp>
        <p:nvSpPr>
          <p:cNvPr id="13" name="Footer Placeholder 12"/>
          <p:cNvSpPr>
            <a:spLocks noGrp="1"/>
          </p:cNvSpPr>
          <p:nvPr>
            <p:ph type="ftr" sz="quarter" idx="11"/>
          </p:nvPr>
        </p:nvSpPr>
        <p:spPr/>
        <p:txBody>
          <a:bodyPr/>
          <a:lstStyle/>
          <a:p>
            <a:r>
              <a:rPr lang="en-US" dirty="0"/>
              <a:t>USDA Transforming Shared Services</a:t>
            </a:r>
          </a:p>
        </p:txBody>
      </p:sp>
      <p:sp>
        <p:nvSpPr>
          <p:cNvPr id="8" name="Slide Number Placeholder 7"/>
          <p:cNvSpPr>
            <a:spLocks noGrp="1"/>
          </p:cNvSpPr>
          <p:nvPr>
            <p:ph type="sldNum" sz="quarter" idx="12"/>
          </p:nvPr>
        </p:nvSpPr>
        <p:spPr/>
        <p:txBody>
          <a:bodyPr/>
          <a:lstStyle/>
          <a:p>
            <a:fld id="{216834FD-4F8C-45C7-825A-43F2EF176C96}" type="slidenum">
              <a:rPr lang="en-US" smtClean="0"/>
              <a:pPr/>
              <a:t>10</a:t>
            </a:fld>
            <a:endParaRPr lang="en-US" dirty="0"/>
          </a:p>
        </p:txBody>
      </p:sp>
    </p:spTree>
    <p:extLst>
      <p:ext uri="{BB962C8B-B14F-4D97-AF65-F5344CB8AC3E}">
        <p14:creationId xmlns:p14="http://schemas.microsoft.com/office/powerpoint/2010/main" val="428641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heel(1)">
                                      <p:cBhvr>
                                        <p:cTn id="7" dur="2000"/>
                                        <p:tgtEl>
                                          <p:spTgt spid="51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down)">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down)">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down)">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down)">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125"/>
                                        </p:tgtEl>
                                        <p:attrNameLst>
                                          <p:attrName>style.visibility</p:attrName>
                                        </p:attrNameLst>
                                      </p:cBhvr>
                                      <p:to>
                                        <p:strVal val="visible"/>
                                      </p:to>
                                    </p:set>
                                    <p:anim calcmode="lin" valueType="num">
                                      <p:cBhvr>
                                        <p:cTn id="40" dur="1000" fill="hold"/>
                                        <p:tgtEl>
                                          <p:spTgt spid="5125"/>
                                        </p:tgtEl>
                                        <p:attrNameLst>
                                          <p:attrName>ppt_w</p:attrName>
                                        </p:attrNameLst>
                                      </p:cBhvr>
                                      <p:tavLst>
                                        <p:tav tm="0">
                                          <p:val>
                                            <p:fltVal val="0"/>
                                          </p:val>
                                        </p:tav>
                                        <p:tav tm="100000">
                                          <p:val>
                                            <p:strVal val="#ppt_w"/>
                                          </p:val>
                                        </p:tav>
                                      </p:tavLst>
                                    </p:anim>
                                    <p:anim calcmode="lin" valueType="num">
                                      <p:cBhvr>
                                        <p:cTn id="41" dur="1000" fill="hold"/>
                                        <p:tgtEl>
                                          <p:spTgt spid="5125"/>
                                        </p:tgtEl>
                                        <p:attrNameLst>
                                          <p:attrName>ppt_h</p:attrName>
                                        </p:attrNameLst>
                                      </p:cBhvr>
                                      <p:tavLst>
                                        <p:tav tm="0">
                                          <p:val>
                                            <p:fltVal val="0"/>
                                          </p:val>
                                        </p:tav>
                                        <p:tav tm="100000">
                                          <p:val>
                                            <p:strVal val="#ppt_h"/>
                                          </p:val>
                                        </p:tav>
                                      </p:tavLst>
                                    </p:anim>
                                    <p:anim calcmode="lin" valueType="num">
                                      <p:cBhvr>
                                        <p:cTn id="42" dur="1000" fill="hold"/>
                                        <p:tgtEl>
                                          <p:spTgt spid="5125"/>
                                        </p:tgtEl>
                                        <p:attrNameLst>
                                          <p:attrName>style.rotation</p:attrName>
                                        </p:attrNameLst>
                                      </p:cBhvr>
                                      <p:tavLst>
                                        <p:tav tm="0">
                                          <p:val>
                                            <p:fltVal val="90"/>
                                          </p:val>
                                        </p:tav>
                                        <p:tav tm="100000">
                                          <p:val>
                                            <p:fltVal val="0"/>
                                          </p:val>
                                        </p:tav>
                                      </p:tavLst>
                                    </p:anim>
                                    <p:animEffect transition="in" filter="fade">
                                      <p:cBhvr>
                                        <p:cTn id="43" dur="1000"/>
                                        <p:tgtEl>
                                          <p:spTgt spid="51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wipe(down)">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wipe(down)">
                                      <p:cBhvr>
                                        <p:cTn id="58" dur="500"/>
                                        <p:tgtEl>
                                          <p:spTgt spid="1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wipe(down)">
                                      <p:cBhvr>
                                        <p:cTn id="63" dur="500"/>
                                        <p:tgtEl>
                                          <p:spTgt spid="10">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
                                            <p:txEl>
                                              <p:pRg st="4" end="4"/>
                                            </p:txEl>
                                          </p:spTgt>
                                        </p:tgtEl>
                                        <p:attrNameLst>
                                          <p:attrName>style.visibility</p:attrName>
                                        </p:attrNameLst>
                                      </p:cBhvr>
                                      <p:to>
                                        <p:strVal val="visible"/>
                                      </p:to>
                                    </p:set>
                                    <p:animEffect transition="in" filter="wipe(down)">
                                      <p:cBhvr>
                                        <p:cTn id="6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build="p" bldLvl="2"/>
      <p:bldP spid="12" grpId="0"/>
      <p:bldP spid="10"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quot;" title="RITA Login"/>
          <p:cNvSpPr>
            <a:spLocks noGrp="1"/>
          </p:cNvSpPr>
          <p:nvPr>
            <p:ph type="title"/>
          </p:nvPr>
        </p:nvSpPr>
        <p:spPr/>
        <p:txBody>
          <a:bodyPr/>
          <a:lstStyle/>
          <a:p>
            <a:r>
              <a:rPr lang="en-US" dirty="0"/>
              <a:t>Reconcile – Filters</a:t>
            </a:r>
          </a:p>
        </p:txBody>
      </p:sp>
      <p:pic>
        <p:nvPicPr>
          <p:cNvPr id="6153" name="Picture 9" descr="Reconcile Bills Status, Filters and the Go Button" title="Reconcile 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49506" cy="24651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Rectangle 19" descr="Filters: Unprocessed, Part. Processed, Processed and GL Only" title="Reconcile Filters"/>
          <p:cNvSpPr/>
          <p:nvPr/>
        </p:nvSpPr>
        <p:spPr>
          <a:xfrm>
            <a:off x="5253861" y="1722160"/>
            <a:ext cx="3661539"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Go Button" title="Reconcile Filters"/>
          <p:cNvSpPr/>
          <p:nvPr/>
        </p:nvSpPr>
        <p:spPr>
          <a:xfrm>
            <a:off x="8610600" y="1950760"/>
            <a:ext cx="391306"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Showing the number of entries" title="Reconcile Filters"/>
          <p:cNvSpPr/>
          <p:nvPr/>
        </p:nvSpPr>
        <p:spPr>
          <a:xfrm>
            <a:off x="152400" y="3703360"/>
            <a:ext cx="3505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464165" y="4070883"/>
            <a:ext cx="4112204" cy="3926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“Bill Status” Filters</a:t>
            </a:r>
            <a:endParaRPr lang="en-US" i="1" dirty="0"/>
          </a:p>
        </p:txBody>
      </p:sp>
      <p:sp>
        <p:nvSpPr>
          <p:cNvPr id="18" name="Content Placeholder 2"/>
          <p:cNvSpPr txBox="1">
            <a:spLocks/>
          </p:cNvSpPr>
          <p:nvPr/>
        </p:nvSpPr>
        <p:spPr>
          <a:xfrm>
            <a:off x="3733015" y="4114800"/>
            <a:ext cx="3688458" cy="3926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and the GO Button</a:t>
            </a:r>
            <a:endParaRPr lang="en-US" i="1" dirty="0"/>
          </a:p>
        </p:txBody>
      </p:sp>
      <p:sp>
        <p:nvSpPr>
          <p:cNvPr id="15" name="Content Placeholder 2" descr="BILL INFORMATION" title="rECONCILE FILTERS"/>
          <p:cNvSpPr txBox="1">
            <a:spLocks/>
          </p:cNvSpPr>
          <p:nvPr/>
        </p:nvSpPr>
        <p:spPr>
          <a:xfrm>
            <a:off x="456415" y="4114800"/>
            <a:ext cx="8536957" cy="3926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i="1" dirty="0"/>
          </a:p>
        </p:txBody>
      </p:sp>
      <p:sp>
        <p:nvSpPr>
          <p:cNvPr id="17" name="Content Placeholder 2" descr="&quot;&quot;" title="RECONCILE FILTERS"/>
          <p:cNvSpPr txBox="1">
            <a:spLocks/>
          </p:cNvSpPr>
          <p:nvPr/>
        </p:nvSpPr>
        <p:spPr>
          <a:xfrm>
            <a:off x="4380208" y="4267200"/>
            <a:ext cx="4765564" cy="3926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i="1" dirty="0"/>
          </a:p>
        </p:txBody>
      </p:sp>
      <p:sp>
        <p:nvSpPr>
          <p:cNvPr id="3" name="Content Placeholder 2"/>
          <p:cNvSpPr>
            <a:spLocks noGrp="1"/>
          </p:cNvSpPr>
          <p:nvPr>
            <p:ph idx="1"/>
          </p:nvPr>
        </p:nvSpPr>
        <p:spPr>
          <a:xfrm>
            <a:off x="464165" y="4357379"/>
            <a:ext cx="8536957" cy="445565"/>
          </a:xfrm>
        </p:spPr>
        <p:txBody>
          <a:bodyPr>
            <a:normAutofit lnSpcReduction="10000"/>
          </a:bodyPr>
          <a:lstStyle/>
          <a:p>
            <a:pPr lvl="1"/>
            <a:r>
              <a:rPr lang="en-US" sz="1200" dirty="0"/>
              <a:t>If select Unprocessed filter, the application will automatically check the Part. Processed filter.  Same scenario if Part. Processed were selected.</a:t>
            </a:r>
          </a:p>
        </p:txBody>
      </p:sp>
      <p:sp>
        <p:nvSpPr>
          <p:cNvPr id="6" name="TextBox 5"/>
          <p:cNvSpPr txBox="1"/>
          <p:nvPr/>
        </p:nvSpPr>
        <p:spPr>
          <a:xfrm>
            <a:off x="2082048" y="4725580"/>
            <a:ext cx="3149534" cy="400110"/>
          </a:xfrm>
          <a:prstGeom prst="rect">
            <a:avLst/>
          </a:prstGeom>
          <a:noFill/>
        </p:spPr>
        <p:txBody>
          <a:bodyPr wrap="square" rtlCol="0">
            <a:spAutoFit/>
          </a:bodyPr>
          <a:lstStyle>
            <a:defPPr>
              <a:defRPr lang="en-US"/>
            </a:defPPr>
            <a:lvl2pPr marL="285750" lvl="1" indent="-285750">
              <a:buFont typeface="Symbol" panose="05050102010706020507" pitchFamily="18" charset="2"/>
              <a:buChar char=""/>
            </a:lvl2pPr>
          </a:lstStyle>
          <a:p>
            <a:pPr lvl="1"/>
            <a:r>
              <a:rPr lang="en-US" sz="2000" dirty="0"/>
              <a:t>Unprocessed</a:t>
            </a:r>
          </a:p>
        </p:txBody>
      </p:sp>
      <p:sp>
        <p:nvSpPr>
          <p:cNvPr id="8" name="TextBox 7"/>
          <p:cNvSpPr txBox="1"/>
          <p:nvPr/>
        </p:nvSpPr>
        <p:spPr>
          <a:xfrm>
            <a:off x="2093291" y="5082615"/>
            <a:ext cx="4611818" cy="400110"/>
          </a:xfrm>
          <a:prstGeom prst="rect">
            <a:avLst/>
          </a:prstGeom>
          <a:noFill/>
        </p:spPr>
        <p:txBody>
          <a:bodyPr wrap="square" rtlCol="0">
            <a:spAutoFit/>
          </a:bodyPr>
          <a:lstStyle/>
          <a:p>
            <a:pPr marL="285750" lvl="1" indent="-285750">
              <a:buFont typeface="Symbol" panose="05050102010706020507" pitchFamily="18" charset="2"/>
              <a:buChar char=""/>
            </a:pPr>
            <a:r>
              <a:rPr lang="en-US" sz="2000" dirty="0"/>
              <a:t>Partially Processed</a:t>
            </a:r>
          </a:p>
        </p:txBody>
      </p:sp>
      <p:sp>
        <p:nvSpPr>
          <p:cNvPr id="9" name="TextBox 8"/>
          <p:cNvSpPr txBox="1"/>
          <p:nvPr/>
        </p:nvSpPr>
        <p:spPr>
          <a:xfrm>
            <a:off x="2086742" y="5419575"/>
            <a:ext cx="3149534" cy="400110"/>
          </a:xfrm>
          <a:prstGeom prst="rect">
            <a:avLst/>
          </a:prstGeom>
          <a:noFill/>
        </p:spPr>
        <p:txBody>
          <a:bodyPr wrap="square" rtlCol="0">
            <a:spAutoFit/>
          </a:bodyPr>
          <a:lstStyle/>
          <a:p>
            <a:pPr marL="285750" lvl="1" indent="-285750">
              <a:buFont typeface="Symbol" panose="05050102010706020507" pitchFamily="18" charset="2"/>
              <a:buChar char=""/>
            </a:pPr>
            <a:r>
              <a:rPr lang="en-US" sz="2000" dirty="0"/>
              <a:t>Processed</a:t>
            </a:r>
          </a:p>
        </p:txBody>
      </p:sp>
      <p:sp>
        <p:nvSpPr>
          <p:cNvPr id="10" name="TextBox 9"/>
          <p:cNvSpPr txBox="1"/>
          <p:nvPr/>
        </p:nvSpPr>
        <p:spPr>
          <a:xfrm>
            <a:off x="2093291" y="5819685"/>
            <a:ext cx="3149534" cy="400110"/>
          </a:xfrm>
          <a:prstGeom prst="rect">
            <a:avLst/>
          </a:prstGeom>
          <a:noFill/>
        </p:spPr>
        <p:txBody>
          <a:bodyPr wrap="square" rtlCol="0">
            <a:spAutoFit/>
          </a:bodyPr>
          <a:lstStyle/>
          <a:p>
            <a:pPr marL="285750" lvl="1" indent="-285750">
              <a:buFont typeface="Symbol" panose="05050102010706020507" pitchFamily="18" charset="2"/>
              <a:buChar char=""/>
            </a:pPr>
            <a:r>
              <a:rPr lang="en-US" sz="2000" dirty="0"/>
              <a:t>GL Only</a:t>
            </a:r>
          </a:p>
        </p:txBody>
      </p:sp>
      <p:pic>
        <p:nvPicPr>
          <p:cNvPr id="12" name="Picture 11" descr="A Picture of a Star" title="Reconcile Fil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815" y="5116312"/>
            <a:ext cx="1019175" cy="1038225"/>
          </a:xfrm>
          <a:prstGeom prst="rect">
            <a:avLst/>
          </a:prstGeom>
        </p:spPr>
      </p:pic>
      <p:sp>
        <p:nvSpPr>
          <p:cNvPr id="4" name="Footer Placeholder 3"/>
          <p:cNvSpPr>
            <a:spLocks noGrp="1"/>
          </p:cNvSpPr>
          <p:nvPr>
            <p:ph type="ftr" sz="quarter" idx="11"/>
          </p:nvPr>
        </p:nvSpPr>
        <p:spPr>
          <a:xfrm>
            <a:off x="3124200" y="6095160"/>
            <a:ext cx="2895600" cy="365125"/>
          </a:xfrm>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11</a:t>
            </a:fld>
            <a:endParaRPr lang="en-US" dirty="0"/>
          </a:p>
        </p:txBody>
      </p:sp>
    </p:spTree>
    <p:extLst>
      <p:ext uri="{BB962C8B-B14F-4D97-AF65-F5344CB8AC3E}">
        <p14:creationId xmlns:p14="http://schemas.microsoft.com/office/powerpoint/2010/main" val="29108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wheel(1)">
                                      <p:cBhvr>
                                        <p:cTn id="12" dur="2000"/>
                                        <p:tgtEl>
                                          <p:spTgt spid="61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 calcmode="lin" valueType="num">
                                      <p:cBhvr>
                                        <p:cTn id="24" dur="1000" fill="hold"/>
                                        <p:tgtEl>
                                          <p:spTgt spid="20"/>
                                        </p:tgtEl>
                                        <p:attrNameLst>
                                          <p:attrName>style.rotation</p:attrName>
                                        </p:attrNameLst>
                                      </p:cBhvr>
                                      <p:tavLst>
                                        <p:tav tm="0">
                                          <p:val>
                                            <p:fltVal val="90"/>
                                          </p:val>
                                        </p:tav>
                                        <p:tav tm="100000">
                                          <p:val>
                                            <p:fltVal val="0"/>
                                          </p:val>
                                        </p:tav>
                                      </p:tavLst>
                                    </p:anim>
                                    <p:animEffect transition="in" filter="fade">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nodePh="1">
                                  <p:stCondLst>
                                    <p:cond delay="0"/>
                                  </p:stCondLst>
                                  <p:endCondLst>
                                    <p:cond evt="begin" delay="0">
                                      <p:tn val="28"/>
                                    </p:cond>
                                  </p:end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par>
                          <p:cTn id="51" fill="hold">
                            <p:stCondLst>
                              <p:cond delay="500"/>
                            </p:stCondLst>
                            <p:childTnLst>
                              <p:par>
                                <p:cTn id="52" presetID="21" presetClass="entr" presetSubtype="1" fill="hold" nodeType="afterEffect">
                                  <p:stCondLst>
                                    <p:cond delay="1500"/>
                                  </p:stCondLst>
                                  <p:childTnLst>
                                    <p:set>
                                      <p:cBhvr>
                                        <p:cTn id="53" dur="1" fill="hold">
                                          <p:stCondLst>
                                            <p:cond delay="0"/>
                                          </p:stCondLst>
                                        </p:cTn>
                                        <p:tgtEl>
                                          <p:spTgt spid="12"/>
                                        </p:tgtEl>
                                        <p:attrNameLst>
                                          <p:attrName>style.visibility</p:attrName>
                                        </p:attrNameLst>
                                      </p:cBhvr>
                                      <p:to>
                                        <p:strVal val="visible"/>
                                      </p:to>
                                    </p:set>
                                    <p:animEffect transition="in" filter="wheel(1)">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 calcmode="lin" valueType="num">
                                      <p:cBhvr>
                                        <p:cTn id="66" dur="1000" fill="hold"/>
                                        <p:tgtEl>
                                          <p:spTgt spid="11"/>
                                        </p:tgtEl>
                                        <p:attrNameLst>
                                          <p:attrName>style.rotation</p:attrName>
                                        </p:attrNameLst>
                                      </p:cBhvr>
                                      <p:tavLst>
                                        <p:tav tm="0">
                                          <p:val>
                                            <p:fltVal val="90"/>
                                          </p:val>
                                        </p:tav>
                                        <p:tav tm="100000">
                                          <p:val>
                                            <p:fltVal val="0"/>
                                          </p:val>
                                        </p:tav>
                                      </p:tavLst>
                                    </p:anim>
                                    <p:animEffect transition="in" filter="fade">
                                      <p:cBhvr>
                                        <p:cTn id="67" dur="1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1000" fill="hold"/>
                                        <p:tgtEl>
                                          <p:spTgt spid="7"/>
                                        </p:tgtEl>
                                        <p:attrNameLst>
                                          <p:attrName>ppt_w</p:attrName>
                                        </p:attrNameLst>
                                      </p:cBhvr>
                                      <p:tavLst>
                                        <p:tav tm="0">
                                          <p:val>
                                            <p:fltVal val="0"/>
                                          </p:val>
                                        </p:tav>
                                        <p:tav tm="100000">
                                          <p:val>
                                            <p:strVal val="#ppt_w"/>
                                          </p:val>
                                        </p:tav>
                                      </p:tavLst>
                                    </p:anim>
                                    <p:anim calcmode="lin" valueType="num">
                                      <p:cBhvr>
                                        <p:cTn id="73" dur="1000" fill="hold"/>
                                        <p:tgtEl>
                                          <p:spTgt spid="7"/>
                                        </p:tgtEl>
                                        <p:attrNameLst>
                                          <p:attrName>ppt_h</p:attrName>
                                        </p:attrNameLst>
                                      </p:cBhvr>
                                      <p:tavLst>
                                        <p:tav tm="0">
                                          <p:val>
                                            <p:fltVal val="0"/>
                                          </p:val>
                                        </p:tav>
                                        <p:tav tm="100000">
                                          <p:val>
                                            <p:strVal val="#ppt_h"/>
                                          </p:val>
                                        </p:tav>
                                      </p:tavLst>
                                    </p:anim>
                                    <p:anim calcmode="lin" valueType="num">
                                      <p:cBhvr>
                                        <p:cTn id="74" dur="1000" fill="hold"/>
                                        <p:tgtEl>
                                          <p:spTgt spid="7"/>
                                        </p:tgtEl>
                                        <p:attrNameLst>
                                          <p:attrName>style.rotation</p:attrName>
                                        </p:attrNameLst>
                                      </p:cBhvr>
                                      <p:tavLst>
                                        <p:tav tm="0">
                                          <p:val>
                                            <p:fltVal val="90"/>
                                          </p:val>
                                        </p:tav>
                                        <p:tav tm="100000">
                                          <p:val>
                                            <p:fltVal val="0"/>
                                          </p:val>
                                        </p:tav>
                                      </p:tavLst>
                                    </p:anim>
                                    <p:animEffect transition="in" filter="fade">
                                      <p:cBhvr>
                                        <p:cTn id="75" dur="10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Effect transition="in" filter="wipe(down)">
                                      <p:cBhvr>
                                        <p:cTn id="8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11" grpId="0" animBg="1"/>
      <p:bldP spid="7" grpId="0" animBg="1"/>
      <p:bldP spid="16" grpId="0"/>
      <p:bldP spid="18" grpId="0"/>
      <p:bldP spid="17" grpId="0"/>
      <p:bldP spid="3" grpId="0" uiExpand="1" build="p"/>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Field Definitions</a:t>
            </a:r>
          </a:p>
        </p:txBody>
      </p:sp>
      <p:sp>
        <p:nvSpPr>
          <p:cNvPr id="3" name="Content Placeholder 2"/>
          <p:cNvSpPr>
            <a:spLocks noGrp="1"/>
          </p:cNvSpPr>
          <p:nvPr>
            <p:ph idx="1"/>
          </p:nvPr>
        </p:nvSpPr>
        <p:spPr>
          <a:xfrm>
            <a:off x="464949" y="1566081"/>
            <a:ext cx="8229600" cy="5215719"/>
          </a:xfrm>
        </p:spPr>
        <p:txBody>
          <a:bodyPr>
            <a:noAutofit/>
          </a:bodyPr>
          <a:lstStyle/>
          <a:p>
            <a:pPr>
              <a:spcBef>
                <a:spcPts val="500"/>
              </a:spcBef>
            </a:pPr>
            <a:r>
              <a:rPr lang="en-US" sz="1100" b="1" dirty="0"/>
              <a:t>Bill Number:   </a:t>
            </a:r>
            <a:r>
              <a:rPr lang="en-US" sz="1100" dirty="0"/>
              <a:t>IPAC Document Reference Number</a:t>
            </a:r>
          </a:p>
          <a:p>
            <a:pPr>
              <a:spcBef>
                <a:spcPts val="500"/>
              </a:spcBef>
            </a:pPr>
            <a:r>
              <a:rPr lang="en-US" sz="1100" b="1" dirty="0"/>
              <a:t>Bill Date:  </a:t>
            </a:r>
            <a:r>
              <a:rPr lang="en-US" sz="1100" dirty="0"/>
              <a:t>Accomplished Date on the IPAC Bill</a:t>
            </a:r>
          </a:p>
          <a:p>
            <a:pPr>
              <a:spcBef>
                <a:spcPts val="500"/>
              </a:spcBef>
            </a:pPr>
            <a:r>
              <a:rPr lang="en-US" sz="1100" b="1" dirty="0" err="1"/>
              <a:t>Init</a:t>
            </a:r>
            <a:r>
              <a:rPr lang="en-US" sz="1100" b="1" dirty="0"/>
              <a:t> ALC:  </a:t>
            </a:r>
            <a:r>
              <a:rPr lang="en-US" sz="1100" dirty="0"/>
              <a:t>Originating ALC on the IPAC Bill</a:t>
            </a:r>
          </a:p>
          <a:p>
            <a:pPr>
              <a:spcBef>
                <a:spcPts val="500"/>
              </a:spcBef>
            </a:pPr>
            <a:r>
              <a:rPr lang="en-US" sz="1100" b="1" dirty="0"/>
              <a:t>Rec ALC:  </a:t>
            </a:r>
            <a:r>
              <a:rPr lang="en-US" sz="1100" dirty="0"/>
              <a:t>Customer ALC on the IPAC Bill</a:t>
            </a:r>
          </a:p>
          <a:p>
            <a:pPr>
              <a:spcBef>
                <a:spcPts val="500"/>
              </a:spcBef>
            </a:pPr>
            <a:r>
              <a:rPr lang="en-US" sz="1100" b="1" dirty="0"/>
              <a:t>Tech:  </a:t>
            </a:r>
            <a:r>
              <a:rPr lang="en-US" sz="1100" dirty="0"/>
              <a:t>FMS or Agency user assigned to the IPAC Bill and responsible for processing the bill</a:t>
            </a:r>
          </a:p>
          <a:p>
            <a:pPr>
              <a:spcBef>
                <a:spcPts val="500"/>
              </a:spcBef>
            </a:pPr>
            <a:r>
              <a:rPr lang="en-US" sz="1100" b="1" dirty="0"/>
              <a:t>Notes:  I</a:t>
            </a:r>
            <a:r>
              <a:rPr lang="en-US" sz="1100" dirty="0"/>
              <a:t>nformation added by FMS or Agency user to the IPAC Bill</a:t>
            </a:r>
          </a:p>
          <a:p>
            <a:pPr>
              <a:spcBef>
                <a:spcPts val="600"/>
              </a:spcBef>
            </a:pPr>
            <a:r>
              <a:rPr lang="en-US" sz="1100" b="1" dirty="0"/>
              <a:t>Attach:  D</a:t>
            </a:r>
            <a:r>
              <a:rPr lang="en-US" sz="1100" dirty="0"/>
              <a:t>ocuments added by FMS or Agency user to the IPAC bill (e.g. backup info)</a:t>
            </a:r>
          </a:p>
          <a:p>
            <a:pPr>
              <a:spcBef>
                <a:spcPts val="600"/>
              </a:spcBef>
            </a:pPr>
            <a:r>
              <a:rPr lang="en-US" sz="1100" b="1" dirty="0"/>
              <a:t>DO:</a:t>
            </a:r>
          </a:p>
          <a:p>
            <a:pPr lvl="1">
              <a:spcBef>
                <a:spcPts val="0"/>
              </a:spcBef>
            </a:pPr>
            <a:r>
              <a:rPr lang="en-US" sz="1050" dirty="0" err="1"/>
              <a:t>Init</a:t>
            </a:r>
            <a:r>
              <a:rPr lang="en-US" sz="1050" dirty="0"/>
              <a:t> ALC’s Disbursing Office (DO) Symbol</a:t>
            </a:r>
          </a:p>
          <a:p>
            <a:pPr lvl="1">
              <a:spcBef>
                <a:spcPts val="0"/>
              </a:spcBef>
            </a:pPr>
            <a:r>
              <a:rPr lang="en-US" sz="1050" dirty="0"/>
              <a:t>Sender DO Symbol on the IPAC Bill</a:t>
            </a:r>
          </a:p>
          <a:p>
            <a:pPr>
              <a:spcBef>
                <a:spcPts val="600"/>
              </a:spcBef>
            </a:pPr>
            <a:r>
              <a:rPr lang="en-US" sz="1100" b="1" dirty="0"/>
              <a:t>Bill Type:  T</a:t>
            </a:r>
            <a:r>
              <a:rPr lang="en-US" sz="1100" dirty="0"/>
              <a:t>hree types based on view</a:t>
            </a:r>
          </a:p>
          <a:p>
            <a:pPr lvl="1">
              <a:spcBef>
                <a:spcPts val="0"/>
              </a:spcBef>
            </a:pPr>
            <a:r>
              <a:rPr lang="en-US" sz="1050" dirty="0"/>
              <a:t>Rec – Receiver</a:t>
            </a:r>
          </a:p>
          <a:p>
            <a:pPr lvl="1">
              <a:spcBef>
                <a:spcPts val="0"/>
              </a:spcBef>
            </a:pPr>
            <a:r>
              <a:rPr lang="en-US" sz="1050" dirty="0" err="1"/>
              <a:t>Init</a:t>
            </a:r>
            <a:r>
              <a:rPr lang="en-US" sz="1050" dirty="0"/>
              <a:t> – Initiator</a:t>
            </a:r>
          </a:p>
          <a:p>
            <a:pPr lvl="1">
              <a:spcBef>
                <a:spcPts val="0"/>
              </a:spcBef>
            </a:pPr>
            <a:r>
              <a:rPr lang="en-US" sz="1050" dirty="0"/>
              <a:t>Intra – Intragovernmental (IPAC between two USDA Agencies)</a:t>
            </a:r>
          </a:p>
          <a:p>
            <a:pPr>
              <a:spcBef>
                <a:spcPts val="600"/>
              </a:spcBef>
            </a:pPr>
            <a:r>
              <a:rPr lang="en-US" sz="1100" b="1" dirty="0"/>
              <a:t>Trans Type:</a:t>
            </a:r>
            <a:r>
              <a:rPr lang="en-US" sz="1100" dirty="0"/>
              <a:t>  Transaction Type on the IPAC Bill – Payment, Collection, or Adjustment</a:t>
            </a:r>
            <a:endParaRPr lang="en-US" sz="1100" b="1" dirty="0"/>
          </a:p>
          <a:p>
            <a:pPr>
              <a:spcBef>
                <a:spcPts val="600"/>
              </a:spcBef>
            </a:pPr>
            <a:r>
              <a:rPr lang="en-US" sz="1100" b="1" dirty="0"/>
              <a:t>Lines:</a:t>
            </a:r>
            <a:r>
              <a:rPr lang="en-US" sz="1100" dirty="0"/>
              <a:t>  Total number of details</a:t>
            </a:r>
          </a:p>
          <a:p>
            <a:pPr>
              <a:spcBef>
                <a:spcPts val="600"/>
              </a:spcBef>
            </a:pPr>
            <a:r>
              <a:rPr lang="en-US" sz="1100" b="1" dirty="0"/>
              <a:t>Status:</a:t>
            </a:r>
          </a:p>
          <a:p>
            <a:pPr lvl="1">
              <a:spcBef>
                <a:spcPts val="0"/>
              </a:spcBef>
            </a:pPr>
            <a:r>
              <a:rPr lang="en-US" sz="1050" dirty="0" err="1"/>
              <a:t>UnProcess</a:t>
            </a:r>
            <a:r>
              <a:rPr lang="en-US" sz="1050" dirty="0"/>
              <a:t> – no matching GL transactions with 0.00 in GL Amount column</a:t>
            </a:r>
          </a:p>
          <a:p>
            <a:pPr lvl="1">
              <a:spcBef>
                <a:spcPts val="0"/>
              </a:spcBef>
            </a:pPr>
            <a:r>
              <a:rPr lang="en-US" sz="1050" dirty="0"/>
              <a:t>Part Proc – matching GL transaction(s) and balance in Difference column</a:t>
            </a:r>
          </a:p>
          <a:p>
            <a:pPr lvl="1">
              <a:spcBef>
                <a:spcPts val="0"/>
              </a:spcBef>
            </a:pPr>
            <a:r>
              <a:rPr lang="en-US" sz="1050" dirty="0"/>
              <a:t>Process – matching GL transaction(s) with 0.00 balance in Difference column</a:t>
            </a:r>
          </a:p>
          <a:p>
            <a:pPr>
              <a:spcBef>
                <a:spcPts val="600"/>
              </a:spcBef>
            </a:pPr>
            <a:r>
              <a:rPr lang="en-US" sz="1100" b="1" dirty="0"/>
              <a:t>Treasury Amount:  </a:t>
            </a:r>
            <a:r>
              <a:rPr lang="en-US" sz="1100" dirty="0"/>
              <a:t>Summary Amount on the IPAC Bill</a:t>
            </a:r>
            <a:endParaRPr lang="en-US" sz="1100" b="1" dirty="0"/>
          </a:p>
          <a:p>
            <a:pPr>
              <a:spcBef>
                <a:spcPts val="500"/>
              </a:spcBef>
            </a:pPr>
            <a:r>
              <a:rPr lang="en-US" sz="1100" b="1" dirty="0"/>
              <a:t>GL Amount:  </a:t>
            </a:r>
            <a:r>
              <a:rPr lang="en-US" sz="1100" dirty="0"/>
              <a:t>Sum of all GL cash processing transactions with the sign (+/-) as recorded in the FMMI clearing document</a:t>
            </a:r>
            <a:endParaRPr lang="en-US" sz="1100" b="1" dirty="0"/>
          </a:p>
          <a:p>
            <a:pPr>
              <a:spcBef>
                <a:spcPts val="500"/>
              </a:spcBef>
            </a:pPr>
            <a:r>
              <a:rPr lang="en-US" sz="1100" b="1" dirty="0"/>
              <a:t>Difference Amount:  </a:t>
            </a:r>
            <a:r>
              <a:rPr lang="en-US" sz="1100" dirty="0"/>
              <a:t>Amount that remains unprocessed</a:t>
            </a:r>
            <a:endParaRPr lang="en-US" sz="1100" b="1" dirty="0"/>
          </a:p>
          <a:p>
            <a:pPr>
              <a:spcBef>
                <a:spcPts val="500"/>
              </a:spcBef>
            </a:pPr>
            <a:r>
              <a:rPr lang="en-US" sz="1100" b="1" dirty="0"/>
              <a:t>Age:  </a:t>
            </a:r>
            <a:r>
              <a:rPr lang="en-US" sz="1100" dirty="0"/>
              <a:t>Number of days bill is unprocessed (Current Date – Bill Date = Age)</a:t>
            </a:r>
            <a:endParaRPr lang="en-US" sz="1100" b="1"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12</a:t>
            </a:fld>
            <a:endParaRPr lang="en-US" dirty="0"/>
          </a:p>
        </p:txBody>
      </p:sp>
    </p:spTree>
    <p:extLst>
      <p:ext uri="{BB962C8B-B14F-4D97-AF65-F5344CB8AC3E}">
        <p14:creationId xmlns:p14="http://schemas.microsoft.com/office/powerpoint/2010/main" val="245044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Search</a:t>
            </a:r>
          </a:p>
        </p:txBody>
      </p:sp>
      <p:pic>
        <p:nvPicPr>
          <p:cNvPr id="7173" name="Picture 5" descr="the two search areas: by coumn field headings,and Global search bar." title="Reconcile Fil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10" y="1533524"/>
            <a:ext cx="8941001" cy="18537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5" name="Picture 7" descr="Search box" title="Reconcile 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143236"/>
            <a:ext cx="4880605" cy="1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quot;&quot;" title="Reconcile Filters"/>
          <p:cNvSpPr/>
          <p:nvPr/>
        </p:nvSpPr>
        <p:spPr>
          <a:xfrm>
            <a:off x="6406551" y="2106986"/>
            <a:ext cx="26670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6" name="Picture 8" descr="Search" title="Reconcile Filters"/>
          <p:cNvPicPr>
            <a:picLocks noChangeAspect="1" noChangeArrowheads="1"/>
          </p:cNvPicPr>
          <p:nvPr/>
        </p:nvPicPr>
        <p:blipFill rotWithShape="1">
          <a:blip r:embed="rId4">
            <a:extLst>
              <a:ext uri="{28A0092B-C50C-407E-A947-70E740481C1C}">
                <a14:useLocalDpi xmlns:a14="http://schemas.microsoft.com/office/drawing/2010/main" val="0"/>
              </a:ext>
            </a:extLst>
          </a:blip>
          <a:srcRect r="8681"/>
          <a:stretch/>
        </p:blipFill>
        <p:spPr bwMode="auto">
          <a:xfrm>
            <a:off x="146452" y="2309439"/>
            <a:ext cx="8069161" cy="22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descr="&quot;&quot;" title="Reconcile Filters"/>
          <p:cNvSpPr/>
          <p:nvPr/>
        </p:nvSpPr>
        <p:spPr>
          <a:xfrm>
            <a:off x="55663" y="2324084"/>
            <a:ext cx="9032674"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Page numbers" title="Reconcile Filters"/>
          <p:cNvSpPr/>
          <p:nvPr/>
        </p:nvSpPr>
        <p:spPr>
          <a:xfrm>
            <a:off x="146452" y="3187284"/>
            <a:ext cx="3317674" cy="200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445596" y="3429000"/>
            <a:ext cx="8229600" cy="6437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dirty="0"/>
              <a:t>There are two search areas:</a:t>
            </a:r>
            <a:endParaRPr lang="en-US" sz="2600" dirty="0">
              <a:solidFill>
                <a:prstClr val="black"/>
              </a:solidFill>
            </a:endParaRPr>
          </a:p>
        </p:txBody>
      </p:sp>
      <p:sp>
        <p:nvSpPr>
          <p:cNvPr id="14" name="Content Placeholder 2"/>
          <p:cNvSpPr txBox="1">
            <a:spLocks/>
          </p:cNvSpPr>
          <p:nvPr/>
        </p:nvSpPr>
        <p:spPr>
          <a:xfrm>
            <a:off x="441425" y="3934691"/>
            <a:ext cx="8229600" cy="40870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2600" dirty="0">
                <a:solidFill>
                  <a:prstClr val="black"/>
                </a:solidFill>
              </a:rPr>
              <a:t>Search by column field headings</a:t>
            </a:r>
          </a:p>
          <a:p>
            <a:pPr lvl="1"/>
            <a:endParaRPr lang="en-US" sz="2600" dirty="0">
              <a:solidFill>
                <a:prstClr val="black"/>
              </a:solidFill>
            </a:endParaRPr>
          </a:p>
        </p:txBody>
      </p:sp>
      <p:sp>
        <p:nvSpPr>
          <p:cNvPr id="3" name="Content Placeholder 2"/>
          <p:cNvSpPr>
            <a:spLocks noGrp="1"/>
          </p:cNvSpPr>
          <p:nvPr>
            <p:ph idx="1"/>
          </p:nvPr>
        </p:nvSpPr>
        <p:spPr>
          <a:xfrm>
            <a:off x="464949" y="4301318"/>
            <a:ext cx="8229600" cy="956481"/>
          </a:xfrm>
        </p:spPr>
        <p:txBody>
          <a:bodyPr>
            <a:normAutofit fontScale="85000" lnSpcReduction="20000"/>
          </a:bodyPr>
          <a:lstStyle/>
          <a:p>
            <a:pPr lvl="2"/>
            <a:r>
              <a:rPr lang="en-US" dirty="0"/>
              <a:t>Requires </a:t>
            </a:r>
            <a:r>
              <a:rPr lang="en-US" b="1" u="sng" dirty="0">
                <a:solidFill>
                  <a:srgbClr val="FF0000"/>
                </a:solidFill>
              </a:rPr>
              <a:t>exact match</a:t>
            </a:r>
            <a:r>
              <a:rPr lang="en-US" b="1" dirty="0">
                <a:solidFill>
                  <a:srgbClr val="FF0000"/>
                </a:solidFill>
              </a:rPr>
              <a:t> </a:t>
            </a:r>
            <a:r>
              <a:rPr lang="en-US" dirty="0"/>
              <a:t>of search criteria input</a:t>
            </a:r>
          </a:p>
          <a:p>
            <a:pPr lvl="2"/>
            <a:r>
              <a:rPr lang="en-US" dirty="0"/>
              <a:t>Enter search criteria in one or more fields </a:t>
            </a:r>
          </a:p>
          <a:p>
            <a:pPr lvl="2"/>
            <a:r>
              <a:rPr lang="en-US" dirty="0"/>
              <a:t>Do not use asterisks **</a:t>
            </a:r>
          </a:p>
        </p:txBody>
      </p:sp>
      <p:sp>
        <p:nvSpPr>
          <p:cNvPr id="4" name="Rectangle 3"/>
          <p:cNvSpPr/>
          <p:nvPr/>
        </p:nvSpPr>
        <p:spPr>
          <a:xfrm>
            <a:off x="457200" y="5243627"/>
            <a:ext cx="4038600" cy="395173"/>
          </a:xfrm>
          <a:prstGeom prst="rect">
            <a:avLst/>
          </a:prstGeom>
        </p:spPr>
        <p:txBody>
          <a:bodyPr wrap="square">
            <a:spAutoFit/>
          </a:bodyPr>
          <a:lstStyle/>
          <a:p>
            <a:pPr marL="742950" lvl="1" indent="-285750">
              <a:lnSpc>
                <a:spcPct val="80000"/>
              </a:lnSpc>
              <a:buClr>
                <a:srgbClr val="0046AC"/>
              </a:buClr>
              <a:buFont typeface="Arial" pitchFamily="34" charset="0"/>
              <a:buChar char="–"/>
            </a:pPr>
            <a:r>
              <a:rPr lang="en-US" sz="2400" dirty="0">
                <a:solidFill>
                  <a:prstClr val="black"/>
                </a:solidFill>
              </a:rPr>
              <a:t>Global search bar </a:t>
            </a:r>
          </a:p>
        </p:txBody>
      </p:sp>
      <p:sp>
        <p:nvSpPr>
          <p:cNvPr id="13" name="Content Placeholder 2"/>
          <p:cNvSpPr txBox="1">
            <a:spLocks/>
          </p:cNvSpPr>
          <p:nvPr/>
        </p:nvSpPr>
        <p:spPr>
          <a:xfrm>
            <a:off x="457200" y="55626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2000" dirty="0"/>
              <a:t>Scans all data </a:t>
            </a:r>
            <a:r>
              <a:rPr lang="en-US" sz="2000" b="1" u="sng" dirty="0">
                <a:solidFill>
                  <a:srgbClr val="00B050"/>
                </a:solidFill>
              </a:rPr>
              <a:t>containing</a:t>
            </a:r>
            <a:r>
              <a:rPr lang="en-US" sz="2000" dirty="0"/>
              <a:t> search criteria input</a:t>
            </a:r>
          </a:p>
          <a:p>
            <a:pPr marL="914400" lvl="2" indent="0">
              <a:buNone/>
            </a:pPr>
            <a:r>
              <a:rPr lang="en-US" sz="2000" b="1" dirty="0"/>
              <a:t>Note:</a:t>
            </a:r>
            <a:r>
              <a:rPr lang="en-US" sz="2000" dirty="0"/>
              <a:t>  This will scan Treasury IPAC Bills (primary fields only, listed on this screen) and GL processing records (all fields).</a:t>
            </a:r>
            <a:endParaRPr lang="en-US" sz="2800" dirty="0"/>
          </a:p>
        </p:txBody>
      </p:sp>
      <p:sp>
        <p:nvSpPr>
          <p:cNvPr id="5" name="Slide Number Placeholder 4"/>
          <p:cNvSpPr>
            <a:spLocks noGrp="1"/>
          </p:cNvSpPr>
          <p:nvPr>
            <p:ph type="sldNum" sz="quarter" idx="12"/>
          </p:nvPr>
        </p:nvSpPr>
        <p:spPr>
          <a:xfrm>
            <a:off x="6588326" y="6356350"/>
            <a:ext cx="2133600" cy="365125"/>
          </a:xfrm>
        </p:spPr>
        <p:txBody>
          <a:bodyPr/>
          <a:lstStyle/>
          <a:p>
            <a:fld id="{216834FD-4F8C-45C7-825A-43F2EF176C96}" type="slidenum">
              <a:rPr lang="en-US" smtClean="0"/>
              <a:pPr/>
              <a:t>13</a:t>
            </a:fld>
            <a:endParaRPr lang="en-US" dirty="0"/>
          </a:p>
        </p:txBody>
      </p:sp>
    </p:spTree>
    <p:extLst>
      <p:ext uri="{BB962C8B-B14F-4D97-AF65-F5344CB8AC3E}">
        <p14:creationId xmlns:p14="http://schemas.microsoft.com/office/powerpoint/2010/main" val="35762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heel(1)">
                                      <p:cBhvr>
                                        <p:cTn id="12" dur="20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7176"/>
                                        </p:tgtEl>
                                        <p:attrNameLst>
                                          <p:attrName>style.visibility</p:attrName>
                                        </p:attrNameLst>
                                      </p:cBhvr>
                                      <p:to>
                                        <p:strVal val="visible"/>
                                      </p:to>
                                    </p:set>
                                    <p:anim calcmode="lin" valueType="num">
                                      <p:cBhvr>
                                        <p:cTn id="50" dur="1000" fill="hold"/>
                                        <p:tgtEl>
                                          <p:spTgt spid="7176"/>
                                        </p:tgtEl>
                                        <p:attrNameLst>
                                          <p:attrName>ppt_w</p:attrName>
                                        </p:attrNameLst>
                                      </p:cBhvr>
                                      <p:tavLst>
                                        <p:tav tm="0">
                                          <p:val>
                                            <p:fltVal val="0"/>
                                          </p:val>
                                        </p:tav>
                                        <p:tav tm="100000">
                                          <p:val>
                                            <p:strVal val="#ppt_w"/>
                                          </p:val>
                                        </p:tav>
                                      </p:tavLst>
                                    </p:anim>
                                    <p:anim calcmode="lin" valueType="num">
                                      <p:cBhvr>
                                        <p:cTn id="51" dur="1000" fill="hold"/>
                                        <p:tgtEl>
                                          <p:spTgt spid="7176"/>
                                        </p:tgtEl>
                                        <p:attrNameLst>
                                          <p:attrName>ppt_h</p:attrName>
                                        </p:attrNameLst>
                                      </p:cBhvr>
                                      <p:tavLst>
                                        <p:tav tm="0">
                                          <p:val>
                                            <p:fltVal val="0"/>
                                          </p:val>
                                        </p:tav>
                                        <p:tav tm="100000">
                                          <p:val>
                                            <p:strVal val="#ppt_h"/>
                                          </p:val>
                                        </p:tav>
                                      </p:tavLst>
                                    </p:anim>
                                    <p:anim calcmode="lin" valueType="num">
                                      <p:cBhvr>
                                        <p:cTn id="52" dur="1000" fill="hold"/>
                                        <p:tgtEl>
                                          <p:spTgt spid="7176"/>
                                        </p:tgtEl>
                                        <p:attrNameLst>
                                          <p:attrName>style.rotation</p:attrName>
                                        </p:attrNameLst>
                                      </p:cBhvr>
                                      <p:tavLst>
                                        <p:tav tm="0">
                                          <p:val>
                                            <p:fltVal val="90"/>
                                          </p:val>
                                        </p:tav>
                                        <p:tav tm="100000">
                                          <p:val>
                                            <p:fltVal val="0"/>
                                          </p:val>
                                        </p:tav>
                                      </p:tavLst>
                                    </p:anim>
                                    <p:animEffect transition="in" filter="fade">
                                      <p:cBhvr>
                                        <p:cTn id="53" dur="1000"/>
                                        <p:tgtEl>
                                          <p:spTgt spid="717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ppt_w</p:attrName>
                                        </p:attrNameLst>
                                      </p:cBhvr>
                                      <p:tavLst>
                                        <p:tav tm="0">
                                          <p:val>
                                            <p:fltVal val="0"/>
                                          </p:val>
                                        </p:tav>
                                        <p:tav tm="100000">
                                          <p:val>
                                            <p:strVal val="#ppt_w"/>
                                          </p:val>
                                        </p:tav>
                                      </p:tavLst>
                                    </p:anim>
                                    <p:anim calcmode="lin" valueType="num">
                                      <p:cBhvr>
                                        <p:cTn id="66" dur="1000" fill="hold"/>
                                        <p:tgtEl>
                                          <p:spTgt spid="6"/>
                                        </p:tgtEl>
                                        <p:attrNameLst>
                                          <p:attrName>ppt_h</p:attrName>
                                        </p:attrNameLst>
                                      </p:cBhvr>
                                      <p:tavLst>
                                        <p:tav tm="0">
                                          <p:val>
                                            <p:fltVal val="0"/>
                                          </p:val>
                                        </p:tav>
                                        <p:tav tm="100000">
                                          <p:val>
                                            <p:strVal val="#ppt_h"/>
                                          </p:val>
                                        </p:tav>
                                      </p:tavLst>
                                    </p:anim>
                                    <p:anim calcmode="lin" valueType="num">
                                      <p:cBhvr>
                                        <p:cTn id="67" dur="1000" fill="hold"/>
                                        <p:tgtEl>
                                          <p:spTgt spid="6"/>
                                        </p:tgtEl>
                                        <p:attrNameLst>
                                          <p:attrName>style.rotation</p:attrName>
                                        </p:attrNameLst>
                                      </p:cBhvr>
                                      <p:tavLst>
                                        <p:tav tm="0">
                                          <p:val>
                                            <p:fltVal val="90"/>
                                          </p:val>
                                        </p:tav>
                                        <p:tav tm="100000">
                                          <p:val>
                                            <p:fltVal val="0"/>
                                          </p:val>
                                        </p:tav>
                                      </p:tavLst>
                                    </p:anim>
                                    <p:animEffect transition="in" filter="fade">
                                      <p:cBhvr>
                                        <p:cTn id="68" dur="10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Effect transition="in" filter="wipe(down)">
                                      <p:cBhvr>
                                        <p:cTn id="73" dur="500"/>
                                        <p:tgtEl>
                                          <p:spTgt spid="1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3">
                                            <p:txEl>
                                              <p:pRg st="1" end="1"/>
                                            </p:txEl>
                                          </p:spTgt>
                                        </p:tgtEl>
                                        <p:attrNameLst>
                                          <p:attrName>style.visibility</p:attrName>
                                        </p:attrNameLst>
                                      </p:cBhvr>
                                      <p:to>
                                        <p:strVal val="visible"/>
                                      </p:to>
                                    </p:set>
                                    <p:animEffect transition="in" filter="wipe(down)">
                                      <p:cBhvr>
                                        <p:cTn id="78" dur="500"/>
                                        <p:tgtEl>
                                          <p:spTgt spid="1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7175"/>
                                        </p:tgtEl>
                                        <p:attrNameLst>
                                          <p:attrName>style.visibility</p:attrName>
                                        </p:attrNameLst>
                                      </p:cBhvr>
                                      <p:to>
                                        <p:strVal val="visible"/>
                                      </p:to>
                                    </p:set>
                                    <p:anim calcmode="lin" valueType="num">
                                      <p:cBhvr>
                                        <p:cTn id="83" dur="1000" fill="hold"/>
                                        <p:tgtEl>
                                          <p:spTgt spid="7175"/>
                                        </p:tgtEl>
                                        <p:attrNameLst>
                                          <p:attrName>ppt_w</p:attrName>
                                        </p:attrNameLst>
                                      </p:cBhvr>
                                      <p:tavLst>
                                        <p:tav tm="0">
                                          <p:val>
                                            <p:fltVal val="0"/>
                                          </p:val>
                                        </p:tav>
                                        <p:tav tm="100000">
                                          <p:val>
                                            <p:strVal val="#ppt_w"/>
                                          </p:val>
                                        </p:tav>
                                      </p:tavLst>
                                    </p:anim>
                                    <p:anim calcmode="lin" valueType="num">
                                      <p:cBhvr>
                                        <p:cTn id="84" dur="1000" fill="hold"/>
                                        <p:tgtEl>
                                          <p:spTgt spid="7175"/>
                                        </p:tgtEl>
                                        <p:attrNameLst>
                                          <p:attrName>ppt_h</p:attrName>
                                        </p:attrNameLst>
                                      </p:cBhvr>
                                      <p:tavLst>
                                        <p:tav tm="0">
                                          <p:val>
                                            <p:fltVal val="0"/>
                                          </p:val>
                                        </p:tav>
                                        <p:tav tm="100000">
                                          <p:val>
                                            <p:strVal val="#ppt_h"/>
                                          </p:val>
                                        </p:tav>
                                      </p:tavLst>
                                    </p:anim>
                                    <p:anim calcmode="lin" valueType="num">
                                      <p:cBhvr>
                                        <p:cTn id="85" dur="1000" fill="hold"/>
                                        <p:tgtEl>
                                          <p:spTgt spid="7175"/>
                                        </p:tgtEl>
                                        <p:attrNameLst>
                                          <p:attrName>style.rotation</p:attrName>
                                        </p:attrNameLst>
                                      </p:cBhvr>
                                      <p:tavLst>
                                        <p:tav tm="0">
                                          <p:val>
                                            <p:fltVal val="90"/>
                                          </p:val>
                                        </p:tav>
                                        <p:tav tm="100000">
                                          <p:val>
                                            <p:fltVal val="0"/>
                                          </p:val>
                                        </p:tav>
                                      </p:tavLst>
                                    </p:anim>
                                    <p:animEffect transition="in" filter="fade">
                                      <p:cBhvr>
                                        <p:cTn id="86" dur="1000"/>
                                        <p:tgtEl>
                                          <p:spTgt spid="7175"/>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1000" fill="hold"/>
                                        <p:tgtEl>
                                          <p:spTgt spid="10"/>
                                        </p:tgtEl>
                                        <p:attrNameLst>
                                          <p:attrName>ppt_w</p:attrName>
                                        </p:attrNameLst>
                                      </p:cBhvr>
                                      <p:tavLst>
                                        <p:tav tm="0">
                                          <p:val>
                                            <p:fltVal val="0"/>
                                          </p:val>
                                        </p:tav>
                                        <p:tav tm="100000">
                                          <p:val>
                                            <p:strVal val="#ppt_w"/>
                                          </p:val>
                                        </p:tav>
                                      </p:tavLst>
                                    </p:anim>
                                    <p:anim calcmode="lin" valueType="num">
                                      <p:cBhvr>
                                        <p:cTn id="92" dur="1000" fill="hold"/>
                                        <p:tgtEl>
                                          <p:spTgt spid="10"/>
                                        </p:tgtEl>
                                        <p:attrNameLst>
                                          <p:attrName>ppt_h</p:attrName>
                                        </p:attrNameLst>
                                      </p:cBhvr>
                                      <p:tavLst>
                                        <p:tav tm="0">
                                          <p:val>
                                            <p:fltVal val="0"/>
                                          </p:val>
                                        </p:tav>
                                        <p:tav tm="100000">
                                          <p:val>
                                            <p:strVal val="#ppt_h"/>
                                          </p:val>
                                        </p:tav>
                                      </p:tavLst>
                                    </p:anim>
                                    <p:anim calcmode="lin" valueType="num">
                                      <p:cBhvr>
                                        <p:cTn id="93" dur="1000" fill="hold"/>
                                        <p:tgtEl>
                                          <p:spTgt spid="10"/>
                                        </p:tgtEl>
                                        <p:attrNameLst>
                                          <p:attrName>style.rotation</p:attrName>
                                        </p:attrNameLst>
                                      </p:cBhvr>
                                      <p:tavLst>
                                        <p:tav tm="0">
                                          <p:val>
                                            <p:fltVal val="90"/>
                                          </p:val>
                                        </p:tav>
                                        <p:tav tm="100000">
                                          <p:val>
                                            <p:fltVal val="0"/>
                                          </p:val>
                                        </p:tav>
                                      </p:tavLst>
                                    </p:anim>
                                    <p:animEffect transition="in" filter="fade">
                                      <p:cBhvr>
                                        <p:cTn id="9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1" grpId="0" animBg="1"/>
      <p:bldP spid="10" grpId="0" animBg="1"/>
      <p:bldP spid="12" grpId="0" build="p" bldLvl="2"/>
      <p:bldP spid="14" grpId="0" uiExpand="1" build="p" bldLvl="2"/>
      <p:bldP spid="3" grpId="0" uiExpand="1" build="p" bldLvl="3"/>
      <p:bldP spid="4" grpId="0"/>
      <p:bldP spid="1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Sort</a:t>
            </a:r>
          </a:p>
        </p:txBody>
      </p:sp>
      <p:pic>
        <p:nvPicPr>
          <p:cNvPr id="8198" name="Picture 6" descr="default Sort" title="Reconcile S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08971"/>
            <a:ext cx="8923310" cy="27256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descr="Bill number" title="Reconcile Sort"/>
          <p:cNvSpPr/>
          <p:nvPr/>
        </p:nvSpPr>
        <p:spPr>
          <a:xfrm>
            <a:off x="1071930" y="2755693"/>
            <a:ext cx="76200" cy="9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Bill Date" title="Reconcile Sort"/>
          <p:cNvSpPr/>
          <p:nvPr/>
        </p:nvSpPr>
        <p:spPr>
          <a:xfrm>
            <a:off x="1682667" y="2688899"/>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the number of records" title="Reconcile Sort"/>
          <p:cNvSpPr/>
          <p:nvPr/>
        </p:nvSpPr>
        <p:spPr>
          <a:xfrm>
            <a:off x="2342737" y="2688899"/>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Tech" title="Reconcile Sort"/>
          <p:cNvSpPr/>
          <p:nvPr/>
        </p:nvSpPr>
        <p:spPr>
          <a:xfrm>
            <a:off x="3013693" y="2688899"/>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Notes" title="Reconcile Sort"/>
          <p:cNvSpPr/>
          <p:nvPr/>
        </p:nvSpPr>
        <p:spPr>
          <a:xfrm>
            <a:off x="3812309" y="2688899"/>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quot;&quot;" title="Reconcile Sort"/>
          <p:cNvSpPr/>
          <p:nvPr/>
        </p:nvSpPr>
        <p:spPr>
          <a:xfrm>
            <a:off x="5111667" y="2606006"/>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quot;&quot;" title="Reconcile Sort"/>
          <p:cNvSpPr/>
          <p:nvPr/>
        </p:nvSpPr>
        <p:spPr>
          <a:xfrm>
            <a:off x="5358080" y="2742753"/>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descr="Bill Type" title="Reconcile Sort"/>
          <p:cNvSpPr/>
          <p:nvPr/>
        </p:nvSpPr>
        <p:spPr>
          <a:xfrm>
            <a:off x="5721267" y="2749106"/>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quot;&quot;" title="Reconcile Sort"/>
          <p:cNvSpPr/>
          <p:nvPr/>
        </p:nvSpPr>
        <p:spPr>
          <a:xfrm>
            <a:off x="6059714" y="2666213"/>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Difference" title="Reconcile Sort"/>
          <p:cNvSpPr/>
          <p:nvPr/>
        </p:nvSpPr>
        <p:spPr>
          <a:xfrm>
            <a:off x="8769267" y="2672800"/>
            <a:ext cx="152400" cy="165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04800" y="4191001"/>
            <a:ext cx="8536957"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Default sort:  ascending order to Bill Number column</a:t>
            </a:r>
          </a:p>
        </p:txBody>
      </p:sp>
      <p:sp>
        <p:nvSpPr>
          <p:cNvPr id="3" name="Content Placeholder 2"/>
          <p:cNvSpPr>
            <a:spLocks noGrp="1"/>
          </p:cNvSpPr>
          <p:nvPr>
            <p:ph idx="1"/>
          </p:nvPr>
        </p:nvSpPr>
        <p:spPr>
          <a:xfrm>
            <a:off x="308510" y="5181600"/>
            <a:ext cx="8536957" cy="1371600"/>
          </a:xfrm>
        </p:spPr>
        <p:txBody>
          <a:bodyPr>
            <a:normAutofit lnSpcReduction="10000"/>
          </a:bodyPr>
          <a:lstStyle/>
          <a:p>
            <a:pPr lvl="1"/>
            <a:r>
              <a:rPr lang="en-US" dirty="0"/>
              <a:t>Select the column arrows to sort in ascending order</a:t>
            </a:r>
          </a:p>
          <a:p>
            <a:pPr lvl="1"/>
            <a:r>
              <a:rPr lang="en-US" dirty="0"/>
              <a:t>Select the column arrows </a:t>
            </a:r>
            <a:r>
              <a:rPr lang="en-US" b="1" u="sng" dirty="0"/>
              <a:t>again</a:t>
            </a:r>
            <a:r>
              <a:rPr lang="en-US" b="1" dirty="0"/>
              <a:t> </a:t>
            </a:r>
            <a:r>
              <a:rPr lang="en-US" dirty="0"/>
              <a:t>to sort in descending order</a:t>
            </a:r>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14</a:t>
            </a:fld>
            <a:endParaRPr lang="en-US" dirty="0"/>
          </a:p>
        </p:txBody>
      </p:sp>
    </p:spTree>
    <p:extLst>
      <p:ext uri="{BB962C8B-B14F-4D97-AF65-F5344CB8AC3E}">
        <p14:creationId xmlns:p14="http://schemas.microsoft.com/office/powerpoint/2010/main" val="1509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wheel(1)">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par>
                          <p:cTn id="18" fill="hold">
                            <p:stCondLst>
                              <p:cond delay="500"/>
                            </p:stCondLst>
                            <p:childTnLst>
                              <p:par>
                                <p:cTn id="19" presetID="31" presetClass="entr" presetSubtype="0" fill="hold" grpId="0" nodeType="afterEffect">
                                  <p:stCondLst>
                                    <p:cond delay="25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par>
                          <p:cTn id="35" fill="hold">
                            <p:stCondLst>
                              <p:cond delay="500"/>
                            </p:stCondLst>
                            <p:childTnLst>
                              <p:par>
                                <p:cTn id="36" presetID="31" presetClass="entr" presetSubtype="0" fill="hold" grpId="0" nodeType="after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 calcmode="lin" valueType="num">
                                      <p:cBhvr>
                                        <p:cTn id="52" dur="1000" fill="hold"/>
                                        <p:tgtEl>
                                          <p:spTgt spid="14"/>
                                        </p:tgtEl>
                                        <p:attrNameLst>
                                          <p:attrName>style.rotation</p:attrName>
                                        </p:attrNameLst>
                                      </p:cBhvr>
                                      <p:tavLst>
                                        <p:tav tm="0">
                                          <p:val>
                                            <p:fltVal val="90"/>
                                          </p:val>
                                        </p:tav>
                                        <p:tav tm="100000">
                                          <p:val>
                                            <p:fltVal val="0"/>
                                          </p:val>
                                        </p:tav>
                                      </p:tavLst>
                                    </p:anim>
                                    <p:animEffect transition="in" filter="fade">
                                      <p:cBhvr>
                                        <p:cTn id="53" dur="1000"/>
                                        <p:tgtEl>
                                          <p:spTgt spid="14"/>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 calcmode="lin" valueType="num">
                                      <p:cBhvr>
                                        <p:cTn id="58" dur="1000" fill="hold"/>
                                        <p:tgtEl>
                                          <p:spTgt spid="15"/>
                                        </p:tgtEl>
                                        <p:attrNameLst>
                                          <p:attrName>style.rotation</p:attrName>
                                        </p:attrNameLst>
                                      </p:cBhvr>
                                      <p:tavLst>
                                        <p:tav tm="0">
                                          <p:val>
                                            <p:fltVal val="90"/>
                                          </p:val>
                                        </p:tav>
                                        <p:tav tm="100000">
                                          <p:val>
                                            <p:fltVal val="0"/>
                                          </p:val>
                                        </p:tav>
                                      </p:tavLst>
                                    </p:anim>
                                    <p:animEffect transition="in" filter="fade">
                                      <p:cBhvr>
                                        <p:cTn id="59" dur="1000"/>
                                        <p:tgtEl>
                                          <p:spTgt spid="15"/>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fltVal val="0"/>
                                          </p:val>
                                        </p:tav>
                                        <p:tav tm="100000">
                                          <p:val>
                                            <p:strVal val="#ppt_w"/>
                                          </p:val>
                                        </p:tav>
                                      </p:tavLst>
                                    </p:anim>
                                    <p:anim calcmode="lin" valueType="num">
                                      <p:cBhvr>
                                        <p:cTn id="69" dur="1000" fill="hold"/>
                                        <p:tgtEl>
                                          <p:spTgt spid="18"/>
                                        </p:tgtEl>
                                        <p:attrNameLst>
                                          <p:attrName>ppt_h</p:attrName>
                                        </p:attrNameLst>
                                      </p:cBhvr>
                                      <p:tavLst>
                                        <p:tav tm="0">
                                          <p:val>
                                            <p:fltVal val="0"/>
                                          </p:val>
                                        </p:tav>
                                        <p:tav tm="100000">
                                          <p:val>
                                            <p:strVal val="#ppt_h"/>
                                          </p:val>
                                        </p:tav>
                                      </p:tavLst>
                                    </p:anim>
                                    <p:anim calcmode="lin" valueType="num">
                                      <p:cBhvr>
                                        <p:cTn id="70" dur="1000" fill="hold"/>
                                        <p:tgtEl>
                                          <p:spTgt spid="18"/>
                                        </p:tgtEl>
                                        <p:attrNameLst>
                                          <p:attrName>style.rotation</p:attrName>
                                        </p:attrNameLst>
                                      </p:cBhvr>
                                      <p:tavLst>
                                        <p:tav tm="0">
                                          <p:val>
                                            <p:fltVal val="90"/>
                                          </p:val>
                                        </p:tav>
                                        <p:tav tm="100000">
                                          <p:val>
                                            <p:fltVal val="0"/>
                                          </p:val>
                                        </p:tav>
                                      </p:tavLst>
                                    </p:anim>
                                    <p:animEffect transition="in" filter="fade">
                                      <p:cBhvr>
                                        <p:cTn id="71" dur="1000"/>
                                        <p:tgtEl>
                                          <p:spTgt spid="18"/>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fltVal val="0"/>
                                          </p:val>
                                        </p:tav>
                                        <p:tav tm="100000">
                                          <p:val>
                                            <p:strVal val="#ppt_w"/>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style.rotation</p:attrName>
                                        </p:attrNameLst>
                                      </p:cBhvr>
                                      <p:tavLst>
                                        <p:tav tm="0">
                                          <p:val>
                                            <p:fltVal val="90"/>
                                          </p:val>
                                        </p:tav>
                                        <p:tav tm="100000">
                                          <p:val>
                                            <p:fltVal val="0"/>
                                          </p:val>
                                        </p:tav>
                                      </p:tavLst>
                                    </p:anim>
                                    <p:animEffect transition="in" filter="fade">
                                      <p:cBhvr>
                                        <p:cTn id="77" dur="1000"/>
                                        <p:tgtEl>
                                          <p:spTgt spid="19"/>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 calcmode="lin" valueType="num">
                                      <p:cBhvr>
                                        <p:cTn id="88" dur="1000" fill="hold"/>
                                        <p:tgtEl>
                                          <p:spTgt spid="21"/>
                                        </p:tgtEl>
                                        <p:attrNameLst>
                                          <p:attrName>style.rotation</p:attrName>
                                        </p:attrNameLst>
                                      </p:cBhvr>
                                      <p:tavLst>
                                        <p:tav tm="0">
                                          <p:val>
                                            <p:fltVal val="90"/>
                                          </p:val>
                                        </p:tav>
                                        <p:tav tm="100000">
                                          <p:val>
                                            <p:fltVal val="0"/>
                                          </p:val>
                                        </p:tav>
                                      </p:tavLst>
                                    </p:anim>
                                    <p:animEffect transition="in" filter="fade">
                                      <p:cBhvr>
                                        <p:cTn id="8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150" y="457200"/>
            <a:ext cx="7492139" cy="411162"/>
          </a:xfrm>
        </p:spPr>
        <p:txBody>
          <a:bodyPr/>
          <a:lstStyle/>
          <a:p>
            <a:r>
              <a:rPr lang="en-US" dirty="0"/>
              <a:t>Reconcile – Navigate</a:t>
            </a:r>
          </a:p>
        </p:txBody>
      </p:sp>
      <p:pic>
        <p:nvPicPr>
          <p:cNvPr id="9223" name="Picture 7" descr="There are various ways to navigate from page to page" title="Reconcile - Navigate"/>
          <p:cNvPicPr>
            <a:picLocks noChangeAspect="1" noChangeArrowheads="1"/>
          </p:cNvPicPr>
          <p:nvPr/>
        </p:nvPicPr>
        <p:blipFill rotWithShape="1">
          <a:blip r:embed="rId2">
            <a:extLst>
              <a:ext uri="{28A0092B-C50C-407E-A947-70E740481C1C}">
                <a14:useLocalDpi xmlns:a14="http://schemas.microsoft.com/office/drawing/2010/main" val="0"/>
              </a:ext>
            </a:extLst>
          </a:blip>
          <a:srcRect t="8746"/>
          <a:stretch/>
        </p:blipFill>
        <p:spPr bwMode="auto">
          <a:xfrm>
            <a:off x="111326" y="1447800"/>
            <a:ext cx="8842316" cy="24646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descr="&quot;&quot;" title="Reconcile Navigate"/>
          <p:cNvSpPr/>
          <p:nvPr/>
        </p:nvSpPr>
        <p:spPr>
          <a:xfrm>
            <a:off x="111326" y="1832026"/>
            <a:ext cx="726874" cy="653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quot;&quot;" title="Reconcile Navigate"/>
          <p:cNvSpPr/>
          <p:nvPr/>
        </p:nvSpPr>
        <p:spPr>
          <a:xfrm>
            <a:off x="111326" y="3683876"/>
            <a:ext cx="3546274" cy="200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quot;&quot;" title="Reconcile Navigate"/>
          <p:cNvSpPr/>
          <p:nvPr/>
        </p:nvSpPr>
        <p:spPr>
          <a:xfrm>
            <a:off x="6677247" y="3683876"/>
            <a:ext cx="2248042"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962401"/>
            <a:ext cx="8229600" cy="609600"/>
          </a:xfrm>
        </p:spPr>
        <p:txBody>
          <a:bodyPr>
            <a:normAutofit fontScale="85000" lnSpcReduction="10000"/>
          </a:bodyPr>
          <a:lstStyle/>
          <a:p>
            <a:r>
              <a:rPr lang="en-US" dirty="0"/>
              <a:t>There are various ways to navigate from page to page</a:t>
            </a:r>
          </a:p>
        </p:txBody>
      </p:sp>
      <p:cxnSp>
        <p:nvCxnSpPr>
          <p:cNvPr id="7" name="Straight Arrow Connector 6" descr="&quot;&quot;" title="Reconcile Navigate"/>
          <p:cNvCxnSpPr/>
          <p:nvPr/>
        </p:nvCxnSpPr>
        <p:spPr>
          <a:xfrm flipV="1">
            <a:off x="8458200" y="3962400"/>
            <a:ext cx="0" cy="21506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57200" y="4343401"/>
            <a:ext cx="8229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t>Select entries to  display per page: 10, 25, 50, or 100</a:t>
            </a:r>
            <a:endParaRPr lang="en-US" sz="1200" i="1" dirty="0"/>
          </a:p>
        </p:txBody>
      </p:sp>
      <p:sp>
        <p:nvSpPr>
          <p:cNvPr id="16" name="Content Placeholder 2"/>
          <p:cNvSpPr txBox="1">
            <a:spLocks/>
          </p:cNvSpPr>
          <p:nvPr/>
        </p:nvSpPr>
        <p:spPr>
          <a:xfrm>
            <a:off x="457200" y="4800601"/>
            <a:ext cx="8229600" cy="7619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600" dirty="0"/>
              <a:t>Select the exact page to be displayed</a:t>
            </a:r>
          </a:p>
          <a:p>
            <a:pPr lvl="2"/>
            <a:r>
              <a:rPr lang="en-US" sz="2200" dirty="0"/>
              <a:t>First, Last, or Specific page number</a:t>
            </a:r>
            <a:endParaRPr lang="en-US" sz="1300" i="1" dirty="0"/>
          </a:p>
        </p:txBody>
      </p:sp>
      <p:sp>
        <p:nvSpPr>
          <p:cNvPr id="17" name="Content Placeholder 2"/>
          <p:cNvSpPr txBox="1">
            <a:spLocks/>
          </p:cNvSpPr>
          <p:nvPr/>
        </p:nvSpPr>
        <p:spPr>
          <a:xfrm>
            <a:off x="457200" y="5562600"/>
            <a:ext cx="8229600" cy="110091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CAUTION:  The default is first page.  Use the Reset Tables button before performing a new search to assure results display properly</a:t>
            </a:r>
          </a:p>
          <a:p>
            <a:pPr marL="0" indent="0">
              <a:spcBef>
                <a:spcPts val="1000"/>
              </a:spcBef>
              <a:buFont typeface="Arial" pitchFamily="34" charset="0"/>
              <a:buNone/>
            </a:pPr>
            <a:r>
              <a:rPr lang="en-US" sz="1400" i="1" dirty="0"/>
              <a:t>If you choose a page number, RITA stays at that page for future searches.  This could lead to the appearance of no results displayed if not reset.  For example, no data would return when currently displaying page 10 and next query has only 6 page results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15</a:t>
            </a:fld>
            <a:endParaRPr lang="en-US" dirty="0"/>
          </a:p>
        </p:txBody>
      </p:sp>
    </p:spTree>
    <p:extLst>
      <p:ext uri="{BB962C8B-B14F-4D97-AF65-F5344CB8AC3E}">
        <p14:creationId xmlns:p14="http://schemas.microsoft.com/office/powerpoint/2010/main" val="26057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wheel(1)">
                                      <p:cBhvr>
                                        <p:cTn id="12" dur="750"/>
                                        <p:tgtEl>
                                          <p:spTgt spid="9223"/>
                                        </p:tgtEl>
                                      </p:cBhvr>
                                    </p:animEffect>
                                  </p:childTnLst>
                                </p:cTn>
                              </p:par>
                            </p:childTnLst>
                          </p:cTn>
                        </p:par>
                        <p:par>
                          <p:cTn id="13" fill="hold">
                            <p:stCondLst>
                              <p:cond delay="75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500"/>
                            </p:stCondLst>
                            <p:childTnLst>
                              <p:par>
                                <p:cTn id="23" presetID="31" presetClass="entr" presetSubtype="0" fill="hold" grpId="0" nodeType="after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ipe(down)">
                                      <p:cBhvr>
                                        <p:cTn id="33" dur="5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wipe(down)">
                                      <p:cBhvr>
                                        <p:cTn id="38" dur="500"/>
                                        <p:tgtEl>
                                          <p:spTgt spid="16">
                                            <p:txEl>
                                              <p:pRg st="1" end="1"/>
                                            </p:txEl>
                                          </p:spTgt>
                                        </p:tgtEl>
                                      </p:cBhvr>
                                    </p:animEffect>
                                  </p:childTnLst>
                                </p:cTn>
                              </p:par>
                            </p:childTnLst>
                          </p:cTn>
                        </p:par>
                        <p:par>
                          <p:cTn id="39" fill="hold">
                            <p:stCondLst>
                              <p:cond delay="500"/>
                            </p:stCondLst>
                            <p:childTnLst>
                              <p:par>
                                <p:cTn id="40" presetID="31"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3" grpId="0" build="p"/>
      <p:bldP spid="15" grpId="0"/>
      <p:bldP spid="16" grpId="0" build="p" bldLvl="3"/>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a:t>Drill Down To View Treasury and General Ledger Details</a:t>
            </a:r>
          </a:p>
        </p:txBody>
      </p:sp>
      <p:sp>
        <p:nvSpPr>
          <p:cNvPr id="3" name="Subtitle 2"/>
          <p:cNvSpPr>
            <a:spLocks noGrp="1"/>
          </p:cNvSpPr>
          <p:nvPr>
            <p:ph type="subTitle" idx="1"/>
          </p:nvPr>
        </p:nvSpPr>
        <p:spPr>
          <a:xfrm>
            <a:off x="4343400" y="3962400"/>
            <a:ext cx="3429000" cy="1676400"/>
          </a:xfrm>
        </p:spPr>
        <p:txBody>
          <a:bodyPr/>
          <a:lstStyle/>
          <a:p>
            <a:r>
              <a:rPr lang="en-US" dirty="0">
                <a:solidFill>
                  <a:schemeClr val="tx1"/>
                </a:solidFill>
              </a:rPr>
              <a:t>Reconcile Module</a:t>
            </a:r>
          </a:p>
        </p:txBody>
      </p:sp>
    </p:spTree>
    <p:extLst>
      <p:ext uri="{BB962C8B-B14F-4D97-AF65-F5344CB8AC3E}">
        <p14:creationId xmlns:p14="http://schemas.microsoft.com/office/powerpoint/2010/main" val="14590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Summary</a:t>
            </a:r>
          </a:p>
        </p:txBody>
      </p:sp>
      <p:sp>
        <p:nvSpPr>
          <p:cNvPr id="3" name="Content Placeholder 2"/>
          <p:cNvSpPr>
            <a:spLocks noGrp="1"/>
          </p:cNvSpPr>
          <p:nvPr>
            <p:ph idx="1"/>
          </p:nvPr>
        </p:nvSpPr>
        <p:spPr>
          <a:xfrm>
            <a:off x="464949" y="1566081"/>
            <a:ext cx="8229600" cy="567519"/>
          </a:xfrm>
        </p:spPr>
        <p:txBody>
          <a:bodyPr>
            <a:normAutofit fontScale="77500" lnSpcReduction="20000"/>
          </a:bodyPr>
          <a:lstStyle/>
          <a:p>
            <a:r>
              <a:rPr lang="en-US" dirty="0"/>
              <a:t>There are two processed bills shown at the summary level</a:t>
            </a:r>
          </a:p>
        </p:txBody>
      </p:sp>
      <p:pic>
        <p:nvPicPr>
          <p:cNvPr id="10246" name="Picture 6" descr="There are two procesed bills shown at the summary level" title="Drill Down - Summ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915400" cy="1955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57200" y="4267200"/>
            <a:ext cx="8458200" cy="477054"/>
          </a:xfrm>
          <a:prstGeom prst="rect">
            <a:avLst/>
          </a:prstGeom>
        </p:spPr>
        <p:txBody>
          <a:bodyPr wrap="square">
            <a:spAutoFit/>
          </a:bodyPr>
          <a:lstStyle/>
          <a:p>
            <a:r>
              <a:rPr lang="en-US" sz="2500" dirty="0"/>
              <a:t>Drill-Down Indicators</a:t>
            </a:r>
          </a:p>
        </p:txBody>
      </p:sp>
      <p:cxnSp>
        <p:nvCxnSpPr>
          <p:cNvPr id="14" name="Straight Arrow Connector 13" descr="&quot;&quot;" title="Drill Down - Summary"/>
          <p:cNvCxnSpPr/>
          <p:nvPr/>
        </p:nvCxnSpPr>
        <p:spPr>
          <a:xfrm flipH="1" flipV="1">
            <a:off x="483781" y="3810000"/>
            <a:ext cx="278219" cy="6234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44" name="Picture 4" descr="Drill Down Indicators" title="Drill Down -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86300"/>
            <a:ext cx="5334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83781" y="4651920"/>
            <a:ext cx="8458200" cy="477054"/>
          </a:xfrm>
          <a:prstGeom prst="rect">
            <a:avLst/>
          </a:prstGeom>
        </p:spPr>
        <p:txBody>
          <a:bodyPr wrap="square">
            <a:spAutoFit/>
          </a:bodyPr>
          <a:lstStyle/>
          <a:p>
            <a:r>
              <a:rPr lang="en-US" sz="2500" dirty="0"/>
              <a:t>	Indicates more data available; click to drill down</a:t>
            </a:r>
          </a:p>
        </p:txBody>
      </p:sp>
      <p:pic>
        <p:nvPicPr>
          <p:cNvPr id="10245" name="Picture 5" descr="Down Arrow indicates the lowest detail level record" title="Drill Down - Summary"/>
          <p:cNvPicPr>
            <a:picLocks noChangeAspect="1" noChangeArrowheads="1"/>
          </p:cNvPicPr>
          <p:nvPr/>
        </p:nvPicPr>
        <p:blipFill rotWithShape="1">
          <a:blip r:embed="rId4">
            <a:extLst>
              <a:ext uri="{28A0092B-C50C-407E-A947-70E740481C1C}">
                <a14:useLocalDpi xmlns:a14="http://schemas.microsoft.com/office/drawing/2010/main" val="0"/>
              </a:ext>
            </a:extLst>
          </a:blip>
          <a:srcRect r="6666"/>
          <a:stretch/>
        </p:blipFill>
        <p:spPr bwMode="auto">
          <a:xfrm>
            <a:off x="685800" y="5238928"/>
            <a:ext cx="533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57200" y="5136684"/>
            <a:ext cx="8458200" cy="477054"/>
          </a:xfrm>
          <a:prstGeom prst="rect">
            <a:avLst/>
          </a:prstGeom>
        </p:spPr>
        <p:txBody>
          <a:bodyPr wrap="square">
            <a:spAutoFit/>
          </a:bodyPr>
          <a:lstStyle/>
          <a:p>
            <a:pPr>
              <a:spcBef>
                <a:spcPts val="1000"/>
              </a:spcBef>
            </a:pPr>
            <a:r>
              <a:rPr lang="en-US" sz="2500" dirty="0"/>
              <a:t>	Indicates lowest detail-level record</a:t>
            </a:r>
          </a:p>
        </p:txBody>
      </p:sp>
      <p:sp>
        <p:nvSpPr>
          <p:cNvPr id="12" name="Rectangle 11"/>
          <p:cNvSpPr/>
          <p:nvPr/>
        </p:nvSpPr>
        <p:spPr>
          <a:xfrm>
            <a:off x="483781" y="5696128"/>
            <a:ext cx="8458200" cy="861774"/>
          </a:xfrm>
          <a:prstGeom prst="rect">
            <a:avLst/>
          </a:prstGeom>
        </p:spPr>
        <p:txBody>
          <a:bodyPr wrap="square">
            <a:spAutoFit/>
          </a:bodyPr>
          <a:lstStyle/>
          <a:p>
            <a:r>
              <a:rPr lang="en-US" sz="2500" dirty="0"/>
              <a:t>Note:  As you drill down, scroll to see additional data including </a:t>
            </a:r>
          </a:p>
          <a:p>
            <a:r>
              <a:rPr lang="en-US" sz="2500" dirty="0"/>
              <a:t>Detail line records, and/or GL records</a:t>
            </a:r>
          </a:p>
        </p:txBody>
      </p:sp>
      <p:cxnSp>
        <p:nvCxnSpPr>
          <p:cNvPr id="8" name="Straight Arrow Connector 7" descr="&quot;&quot;" title="Drill Down - Summary"/>
          <p:cNvCxnSpPr/>
          <p:nvPr/>
        </p:nvCxnSpPr>
        <p:spPr>
          <a:xfrm flipV="1">
            <a:off x="8458200" y="4114800"/>
            <a:ext cx="457200" cy="1752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17</a:t>
            </a:fld>
            <a:endParaRPr lang="en-US" dirty="0"/>
          </a:p>
        </p:txBody>
      </p:sp>
    </p:spTree>
    <p:extLst>
      <p:ext uri="{BB962C8B-B14F-4D97-AF65-F5344CB8AC3E}">
        <p14:creationId xmlns:p14="http://schemas.microsoft.com/office/powerpoint/2010/main" val="31832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arn(outVertical)">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4" fill="hold" nodeType="after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1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0244"/>
                                        </p:tgtEl>
                                        <p:attrNameLst>
                                          <p:attrName>style.visibility</p:attrName>
                                        </p:attrNameLst>
                                      </p:cBhvr>
                                      <p:to>
                                        <p:strVal val="visible"/>
                                      </p:to>
                                    </p:set>
                                    <p:animEffect transition="in" filter="barn(outVertical)">
                                      <p:cBhvr>
                                        <p:cTn id="29" dur="500"/>
                                        <p:tgtEl>
                                          <p:spTgt spid="10244"/>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0245"/>
                                        </p:tgtEl>
                                        <p:attrNameLst>
                                          <p:attrName>style.visibility</p:attrName>
                                        </p:attrNameLst>
                                      </p:cBhvr>
                                      <p:to>
                                        <p:strVal val="visible"/>
                                      </p:to>
                                    </p:set>
                                    <p:animEffect transition="in" filter="barn(outVertical)">
                                      <p:cBhvr>
                                        <p:cTn id="37" dur="500"/>
                                        <p:tgtEl>
                                          <p:spTgt spid="10245"/>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50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bldLvl="3"/>
      <p:bldP spid="13" grpId="0" build="p" bldLvl="3"/>
      <p:bldP spid="11" grpId="0" build="p" bldLvl="2"/>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Treasury and GL Details</a:t>
            </a:r>
          </a:p>
        </p:txBody>
      </p:sp>
      <p:sp>
        <p:nvSpPr>
          <p:cNvPr id="15" name="Content Placeholder 2"/>
          <p:cNvSpPr txBox="1">
            <a:spLocks/>
          </p:cNvSpPr>
          <p:nvPr/>
        </p:nvSpPr>
        <p:spPr>
          <a:xfrm>
            <a:off x="457200" y="1489882"/>
            <a:ext cx="4648200" cy="41511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lang="en-US" dirty="0"/>
              <a:t>Select the </a:t>
            </a:r>
            <a:r>
              <a:rPr lang="en-US" b="1" dirty="0">
                <a:solidFill>
                  <a:srgbClr val="FF0000"/>
                </a:solidFill>
              </a:rPr>
              <a:t>arrow</a:t>
            </a:r>
            <a:r>
              <a:rPr lang="en-US" dirty="0">
                <a:solidFill>
                  <a:srgbClr val="FF0000"/>
                </a:solidFill>
              </a:rPr>
              <a:t> </a:t>
            </a:r>
            <a:r>
              <a:rPr lang="en-US" dirty="0"/>
              <a:t>to drill down to the</a:t>
            </a:r>
            <a:endParaRPr lang="en-US" b="1" dirty="0">
              <a:solidFill>
                <a:srgbClr val="00B050"/>
              </a:solidFill>
            </a:endParaRPr>
          </a:p>
        </p:txBody>
      </p:sp>
      <p:sp>
        <p:nvSpPr>
          <p:cNvPr id="17" name="Content Placeholder 2"/>
          <p:cNvSpPr txBox="1">
            <a:spLocks/>
          </p:cNvSpPr>
          <p:nvPr/>
        </p:nvSpPr>
        <p:spPr>
          <a:xfrm>
            <a:off x="4648200" y="1489882"/>
            <a:ext cx="2057400" cy="41511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b="1" dirty="0">
                <a:solidFill>
                  <a:srgbClr val="CC9900"/>
                </a:solidFill>
              </a:rPr>
              <a:t>Treasury</a:t>
            </a:r>
            <a:r>
              <a:rPr lang="en-US" dirty="0"/>
              <a:t> </a:t>
            </a:r>
            <a:r>
              <a:rPr lang="en-US" b="1" dirty="0">
                <a:solidFill>
                  <a:srgbClr val="CC9900"/>
                </a:solidFill>
              </a:rPr>
              <a:t>Details</a:t>
            </a:r>
            <a:endParaRPr lang="en-US" b="1" dirty="0">
              <a:solidFill>
                <a:srgbClr val="00B050"/>
              </a:solidFill>
            </a:endParaRPr>
          </a:p>
        </p:txBody>
      </p:sp>
      <p:sp>
        <p:nvSpPr>
          <p:cNvPr id="18" name="Content Placeholder 2"/>
          <p:cNvSpPr txBox="1">
            <a:spLocks/>
          </p:cNvSpPr>
          <p:nvPr/>
        </p:nvSpPr>
        <p:spPr>
          <a:xfrm>
            <a:off x="6400800" y="1482345"/>
            <a:ext cx="1981200" cy="41511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u="sng" dirty="0"/>
              <a:t>and</a:t>
            </a:r>
            <a:r>
              <a:rPr lang="en-US" dirty="0"/>
              <a:t> </a:t>
            </a:r>
            <a:r>
              <a:rPr lang="en-US" b="1" dirty="0">
                <a:solidFill>
                  <a:srgbClr val="00B050"/>
                </a:solidFill>
              </a:rPr>
              <a:t>GL Details</a:t>
            </a:r>
          </a:p>
        </p:txBody>
      </p:sp>
      <p:cxnSp>
        <p:nvCxnSpPr>
          <p:cNvPr id="7" name="Straight Arrow Connector 6" descr="Select the arrow to drill down" title="Drill Down - Treasury and GL Details"/>
          <p:cNvCxnSpPr/>
          <p:nvPr/>
        </p:nvCxnSpPr>
        <p:spPr>
          <a:xfrm flipH="1">
            <a:off x="1066800" y="1828800"/>
            <a:ext cx="1066800" cy="19915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4949" y="1828801"/>
            <a:ext cx="8229600" cy="685800"/>
          </a:xfrm>
        </p:spPr>
        <p:txBody>
          <a:bodyPr>
            <a:normAutofit fontScale="70000" lnSpcReduction="20000"/>
          </a:bodyPr>
          <a:lstStyle/>
          <a:p>
            <a:pPr marL="0" indent="0">
              <a:buNone/>
            </a:pPr>
            <a:r>
              <a:rPr lang="en-US" b="1" dirty="0"/>
              <a:t>Note:  </a:t>
            </a:r>
            <a:r>
              <a:rPr lang="en-US" dirty="0"/>
              <a:t>GL records pertain to a bill as a whole, not the individual detail lines.</a:t>
            </a:r>
          </a:p>
        </p:txBody>
      </p:sp>
      <p:pic>
        <p:nvPicPr>
          <p:cNvPr id="11268" name="Picture 4" descr="&quot;&quot;" title="Drill Down - Summary"/>
          <p:cNvPicPr>
            <a:picLocks noChangeAspect="1" noChangeArrowheads="1"/>
          </p:cNvPicPr>
          <p:nvPr/>
        </p:nvPicPr>
        <p:blipFill rotWithShape="1">
          <a:blip r:embed="rId2">
            <a:extLst>
              <a:ext uri="{28A0092B-C50C-407E-A947-70E740481C1C}">
                <a14:useLocalDpi xmlns:a14="http://schemas.microsoft.com/office/drawing/2010/main" val="0"/>
              </a:ext>
            </a:extLst>
          </a:blip>
          <a:srcRect t="3361" b="18950"/>
          <a:stretch/>
        </p:blipFill>
        <p:spPr bwMode="auto">
          <a:xfrm>
            <a:off x="762000" y="2601309"/>
            <a:ext cx="7662096" cy="4176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descr="&quot;&quot;" title="Drill Down - Treasury and GL Details"/>
          <p:cNvSpPr/>
          <p:nvPr/>
        </p:nvSpPr>
        <p:spPr>
          <a:xfrm>
            <a:off x="838200" y="4091940"/>
            <a:ext cx="7315200" cy="139446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quot;&quot;" title="Drill Down - Treasury and GL Details"/>
          <p:cNvSpPr/>
          <p:nvPr/>
        </p:nvSpPr>
        <p:spPr>
          <a:xfrm>
            <a:off x="3886200" y="4091940"/>
            <a:ext cx="12954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quot;&quot;" title="Drill Down - Treasury and GL Details"/>
          <p:cNvSpPr/>
          <p:nvPr/>
        </p:nvSpPr>
        <p:spPr>
          <a:xfrm>
            <a:off x="3886200" y="4827917"/>
            <a:ext cx="12954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quot;&quot;" title="Drill Down - Treasury and GL Details"/>
          <p:cNvSpPr/>
          <p:nvPr/>
        </p:nvSpPr>
        <p:spPr>
          <a:xfrm>
            <a:off x="838200" y="5516880"/>
            <a:ext cx="7315200" cy="11125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quot;" title="Drill Down - Treasury and GL Details"/>
          <p:cNvSpPr/>
          <p:nvPr/>
        </p:nvSpPr>
        <p:spPr>
          <a:xfrm>
            <a:off x="3886200" y="5638800"/>
            <a:ext cx="1295400" cy="15240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quot;&quot;" title="Drill Down - Treasury and GL Details"/>
          <p:cNvSpPr/>
          <p:nvPr/>
        </p:nvSpPr>
        <p:spPr>
          <a:xfrm>
            <a:off x="762000" y="3820352"/>
            <a:ext cx="304800" cy="259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quot;&quot;" title="Drill Down - Treasury and GL Details"/>
          <p:cNvSpPr/>
          <p:nvPr/>
        </p:nvSpPr>
        <p:spPr>
          <a:xfrm>
            <a:off x="7854351" y="3827397"/>
            <a:ext cx="304800" cy="2590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159151" y="2078089"/>
            <a:ext cx="984849" cy="523220"/>
          </a:xfrm>
          <a:prstGeom prst="rect">
            <a:avLst/>
          </a:prstGeom>
        </p:spPr>
        <p:txBody>
          <a:bodyPr wrap="square">
            <a:spAutoFit/>
          </a:bodyPr>
          <a:lstStyle/>
          <a:p>
            <a:pPr algn="ctr"/>
            <a:r>
              <a:rPr lang="en-US" sz="1400" b="1" dirty="0">
                <a:solidFill>
                  <a:srgbClr val="002060"/>
                </a:solidFill>
              </a:rPr>
              <a:t>Processed Bill</a:t>
            </a:r>
            <a:endParaRPr lang="en-US" sz="1400" dirty="0">
              <a:solidFill>
                <a:srgbClr val="002060"/>
              </a:solidFill>
            </a:endParaRPr>
          </a:p>
        </p:txBody>
      </p:sp>
      <p:cxnSp>
        <p:nvCxnSpPr>
          <p:cNvPr id="19" name="Straight Arrow Connector 18" descr="&quot;&quot;" title="Drill Down - Treasury and GL Details"/>
          <p:cNvCxnSpPr/>
          <p:nvPr/>
        </p:nvCxnSpPr>
        <p:spPr>
          <a:xfrm flipH="1">
            <a:off x="8153400" y="2471410"/>
            <a:ext cx="270696" cy="134894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descr="&quot;&quot;" title="Drill Down - Treasury and GL Details"/>
          <p:cNvCxnSpPr/>
          <p:nvPr/>
        </p:nvCxnSpPr>
        <p:spPr>
          <a:xfrm flipH="1">
            <a:off x="7696200" y="2471410"/>
            <a:ext cx="727896" cy="12989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18</a:t>
            </a:fld>
            <a:endParaRPr lang="en-US" dirty="0"/>
          </a:p>
        </p:txBody>
      </p:sp>
    </p:spTree>
    <p:extLst>
      <p:ext uri="{BB962C8B-B14F-4D97-AF65-F5344CB8AC3E}">
        <p14:creationId xmlns:p14="http://schemas.microsoft.com/office/powerpoint/2010/main" val="11948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arn(outVertical)">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22" presetClass="entr" presetSubtype="1" fill="hold" nodeType="after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2000"/>
                                        <p:tgtEl>
                                          <p:spTgt spid="7"/>
                                        </p:tgtEl>
                                      </p:cBhvr>
                                    </p:animEffect>
                                  </p:childTnLst>
                                </p:cTn>
                              </p:par>
                            </p:childTnLst>
                          </p:cTn>
                        </p:par>
                        <p:par>
                          <p:cTn id="21" fill="hold">
                            <p:stCondLst>
                              <p:cond delay="4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50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500"/>
                            </p:stCondLst>
                            <p:childTnLst>
                              <p:par>
                                <p:cTn id="30" presetID="16" presetClass="entr" presetSubtype="21"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1250"/>
                                        <p:tgtEl>
                                          <p:spTgt spid="9"/>
                                        </p:tgtEl>
                                      </p:cBhvr>
                                    </p:animEffect>
                                  </p:childTnLst>
                                </p:cTn>
                              </p:par>
                            </p:childTnLst>
                          </p:cTn>
                        </p:par>
                        <p:par>
                          <p:cTn id="33" fill="hold">
                            <p:stCondLst>
                              <p:cond delay="2000"/>
                            </p:stCondLst>
                            <p:childTnLst>
                              <p:par>
                                <p:cTn id="34" presetID="16" presetClass="entr" presetSubtype="37" fill="hold" grpId="0" nodeType="after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1000"/>
                                        <p:tgtEl>
                                          <p:spTgt spid="8"/>
                                        </p:tgtEl>
                                      </p:cBhvr>
                                    </p:animEffect>
                                  </p:childTnLst>
                                </p:cTn>
                              </p:par>
                            </p:childTnLst>
                          </p:cTn>
                        </p:par>
                        <p:par>
                          <p:cTn id="37" fill="hold">
                            <p:stCondLst>
                              <p:cond delay="3250"/>
                            </p:stCondLst>
                            <p:childTnLst>
                              <p:par>
                                <p:cTn id="38" presetID="16" presetClass="entr" presetSubtype="37"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out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50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500"/>
                            </p:stCondLst>
                            <p:childTnLst>
                              <p:par>
                                <p:cTn id="46" presetID="16" presetClass="entr" presetSubtype="21" fill="hold" grpId="0" nodeType="afterEffect">
                                  <p:stCondLst>
                                    <p:cond delay="50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1250"/>
                                        <p:tgtEl>
                                          <p:spTgt spid="14"/>
                                        </p:tgtEl>
                                      </p:cBhvr>
                                    </p:animEffect>
                                  </p:childTnLst>
                                </p:cTn>
                              </p:par>
                            </p:childTnLst>
                          </p:cTn>
                        </p:par>
                        <p:par>
                          <p:cTn id="49" fill="hold">
                            <p:stCondLst>
                              <p:cond delay="2250"/>
                            </p:stCondLst>
                            <p:childTnLst>
                              <p:par>
                                <p:cTn id="50" presetID="16" presetClass="entr" presetSubtype="37"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out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500"/>
                                  </p:stCondLst>
                                  <p:iterate type="wd">
                                    <p:tmAbs val="0"/>
                                  </p:iterate>
                                  <p:childTnLst>
                                    <p:set>
                                      <p:cBhvr>
                                        <p:cTn id="5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par>
                          <p:cTn id="61" fill="hold">
                            <p:stCondLst>
                              <p:cond delay="0"/>
                            </p:stCondLst>
                            <p:childTnLst>
                              <p:par>
                                <p:cTn id="62" presetID="22" presetClass="entr" presetSubtype="1"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up)">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18" grpId="0"/>
      <p:bldP spid="3" grpId="0" build="p"/>
      <p:bldP spid="9" grpId="0" animBg="1"/>
      <p:bldP spid="8" grpId="0" animBg="1"/>
      <p:bldP spid="11" grpId="0" animBg="1"/>
      <p:bldP spid="14" grpId="0" animBg="1"/>
      <p:bldP spid="12" grpId="0" animBg="1"/>
      <p:bldP spid="10" grpId="0" animBg="1"/>
      <p:bldP spid="16"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Treasury Detail Lines</a:t>
            </a:r>
          </a:p>
        </p:txBody>
      </p:sp>
      <p:sp>
        <p:nvSpPr>
          <p:cNvPr id="15" name="Content Placeholder 2"/>
          <p:cNvSpPr txBox="1">
            <a:spLocks/>
          </p:cNvSpPr>
          <p:nvPr/>
        </p:nvSpPr>
        <p:spPr>
          <a:xfrm>
            <a:off x="457201" y="1523999"/>
            <a:ext cx="5105400" cy="3810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Select the </a:t>
            </a:r>
            <a:r>
              <a:rPr lang="en-US" sz="2200" b="1" dirty="0">
                <a:solidFill>
                  <a:srgbClr val="FF0000"/>
                </a:solidFill>
              </a:rPr>
              <a:t>arrow</a:t>
            </a:r>
            <a:r>
              <a:rPr lang="en-US" sz="2200" dirty="0">
                <a:solidFill>
                  <a:srgbClr val="FF0000"/>
                </a:solidFill>
              </a:rPr>
              <a:t> </a:t>
            </a:r>
            <a:r>
              <a:rPr lang="en-US" sz="2200" dirty="0"/>
              <a:t>to drill down to see</a:t>
            </a:r>
            <a:endParaRPr lang="en-US" sz="2200" b="1" dirty="0">
              <a:solidFill>
                <a:srgbClr val="CC9900"/>
              </a:solidFill>
            </a:endParaRPr>
          </a:p>
        </p:txBody>
      </p:sp>
      <p:cxnSp>
        <p:nvCxnSpPr>
          <p:cNvPr id="12" name="Straight Arrow Connector 11" descr="Select the arrow to drill down to see IPAC Bill detail line (s)" title="Drill Down - Treasury Detail Lines"/>
          <p:cNvCxnSpPr/>
          <p:nvPr/>
        </p:nvCxnSpPr>
        <p:spPr>
          <a:xfrm>
            <a:off x="2286000" y="1905001"/>
            <a:ext cx="38100" cy="21316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4571999" y="1524000"/>
            <a:ext cx="3048001" cy="3810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200" b="1" dirty="0">
                <a:solidFill>
                  <a:srgbClr val="CC9900"/>
                </a:solidFill>
              </a:rPr>
              <a:t>IPAC Bill detail line(s)</a:t>
            </a:r>
          </a:p>
        </p:txBody>
      </p:sp>
      <p:sp>
        <p:nvSpPr>
          <p:cNvPr id="3" name="Content Placeholder 2"/>
          <p:cNvSpPr>
            <a:spLocks noGrp="1"/>
          </p:cNvSpPr>
          <p:nvPr>
            <p:ph idx="1"/>
          </p:nvPr>
        </p:nvSpPr>
        <p:spPr>
          <a:xfrm>
            <a:off x="464948" y="1981200"/>
            <a:ext cx="8679051" cy="609600"/>
          </a:xfrm>
        </p:spPr>
        <p:txBody>
          <a:bodyPr>
            <a:normAutofit fontScale="70000" lnSpcReduction="20000"/>
          </a:bodyPr>
          <a:lstStyle/>
          <a:p>
            <a:r>
              <a:rPr lang="en-US" dirty="0"/>
              <a:t>This example is an </a:t>
            </a:r>
            <a:r>
              <a:rPr lang="en-US" b="1" dirty="0">
                <a:solidFill>
                  <a:srgbClr val="00B050"/>
                </a:solidFill>
              </a:rPr>
              <a:t>unprocessed</a:t>
            </a:r>
            <a:r>
              <a:rPr lang="en-US" dirty="0">
                <a:solidFill>
                  <a:srgbClr val="00B050"/>
                </a:solidFill>
              </a:rPr>
              <a:t> </a:t>
            </a:r>
            <a:r>
              <a:rPr lang="en-US" dirty="0"/>
              <a:t>bill; thus, </a:t>
            </a:r>
            <a:r>
              <a:rPr lang="en-US" b="1" dirty="0">
                <a:solidFill>
                  <a:srgbClr val="00B050"/>
                </a:solidFill>
              </a:rPr>
              <a:t>no matching GL transactions</a:t>
            </a:r>
          </a:p>
        </p:txBody>
      </p:sp>
      <p:sp>
        <p:nvSpPr>
          <p:cNvPr id="14" name="Rectangle 13"/>
          <p:cNvSpPr/>
          <p:nvPr/>
        </p:nvSpPr>
        <p:spPr>
          <a:xfrm>
            <a:off x="0" y="2697654"/>
            <a:ext cx="1912145" cy="2031325"/>
          </a:xfrm>
          <a:prstGeom prst="rect">
            <a:avLst/>
          </a:prstGeom>
        </p:spPr>
        <p:txBody>
          <a:bodyPr wrap="square">
            <a:spAutoFit/>
          </a:bodyPr>
          <a:lstStyle/>
          <a:p>
            <a:r>
              <a:rPr lang="en-US" dirty="0"/>
              <a:t>Note:  </a:t>
            </a:r>
            <a:br>
              <a:rPr lang="en-US" dirty="0"/>
            </a:br>
            <a:r>
              <a:rPr lang="en-US" dirty="0"/>
              <a:t>For Conversion bills (dated prior to June 1, 2016), the only Treasury Detail information is the </a:t>
            </a:r>
            <a:r>
              <a:rPr lang="en-US" b="1" dirty="0"/>
              <a:t>Description</a:t>
            </a:r>
            <a:r>
              <a:rPr lang="en-US" dirty="0"/>
              <a:t>.</a:t>
            </a:r>
          </a:p>
        </p:txBody>
      </p:sp>
      <p:pic>
        <p:nvPicPr>
          <p:cNvPr id="12292" name="Picture 4" descr="&quot;&quot;" title="Drill Down - Treasury Detail Lines"/>
          <p:cNvPicPr>
            <a:picLocks noChangeAspect="1" noChangeArrowheads="1"/>
          </p:cNvPicPr>
          <p:nvPr/>
        </p:nvPicPr>
        <p:blipFill rotWithShape="1">
          <a:blip r:embed="rId2">
            <a:extLst>
              <a:ext uri="{28A0092B-C50C-407E-A947-70E740481C1C}">
                <a14:useLocalDpi xmlns:a14="http://schemas.microsoft.com/office/drawing/2010/main" val="0"/>
              </a:ext>
            </a:extLst>
          </a:blip>
          <a:srcRect l="-935" t="-795" r="-1" b="4487"/>
          <a:stretch/>
        </p:blipFill>
        <p:spPr bwMode="auto">
          <a:xfrm>
            <a:off x="2044415" y="2405932"/>
            <a:ext cx="5650692" cy="44165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descr="&quot;&quot;" title="Drill Down - Treasury Detail Lines"/>
          <p:cNvSpPr/>
          <p:nvPr/>
        </p:nvSpPr>
        <p:spPr>
          <a:xfrm>
            <a:off x="2286000" y="4036604"/>
            <a:ext cx="152400" cy="129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quot;&quot;" title="Drill Down - Treasury Detail Lines"/>
          <p:cNvSpPr/>
          <p:nvPr/>
        </p:nvSpPr>
        <p:spPr>
          <a:xfrm>
            <a:off x="4191000" y="3236958"/>
            <a:ext cx="12954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quot;&quot;" title="Drill Down - Treasury Detail Lines"/>
          <p:cNvSpPr/>
          <p:nvPr/>
        </p:nvSpPr>
        <p:spPr>
          <a:xfrm>
            <a:off x="4191000" y="3733800"/>
            <a:ext cx="12954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quot;&quot;" title="Drill Down - Treasury Detail Lines"/>
          <p:cNvSpPr/>
          <p:nvPr/>
        </p:nvSpPr>
        <p:spPr>
          <a:xfrm>
            <a:off x="2133600" y="3236959"/>
            <a:ext cx="5486400" cy="3382502"/>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quot;&quot;" title="Drill Down - Treasury Detail Lines"/>
          <p:cNvSpPr/>
          <p:nvPr/>
        </p:nvSpPr>
        <p:spPr>
          <a:xfrm>
            <a:off x="6819900" y="3078771"/>
            <a:ext cx="228600" cy="1978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quot;&quot;" title="Drill Down - Treasury Detail Lines"/>
          <p:cNvSpPr/>
          <p:nvPr/>
        </p:nvSpPr>
        <p:spPr>
          <a:xfrm>
            <a:off x="2044415" y="6619461"/>
            <a:ext cx="1163129"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19</a:t>
            </a:fld>
            <a:endParaRPr lang="en-US" dirty="0"/>
          </a:p>
        </p:txBody>
      </p:sp>
    </p:spTree>
    <p:extLst>
      <p:ext uri="{BB962C8B-B14F-4D97-AF65-F5344CB8AC3E}">
        <p14:creationId xmlns:p14="http://schemas.microsoft.com/office/powerpoint/2010/main" val="1788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outHorizontal)">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16" presetClass="entr" presetSubtype="2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2000"/>
                                        <p:tgtEl>
                                          <p:spTgt spid="24"/>
                                        </p:tgtEl>
                                      </p:cBhvr>
                                    </p:animEffect>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par>
                          <p:cTn id="37" fill="hold">
                            <p:stCondLst>
                              <p:cond delay="2500"/>
                            </p:stCondLst>
                            <p:childTnLst>
                              <p:par>
                                <p:cTn id="38" presetID="16" presetClass="entr" presetSubtype="21"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childTnLst>
                          </p:cTn>
                        </p:par>
                        <p:par>
                          <p:cTn id="45" fill="hold">
                            <p:stCondLst>
                              <p:cond delay="0"/>
                            </p:stCondLst>
                            <p:childTnLst>
                              <p:par>
                                <p:cTn id="46" presetID="16" presetClass="entr" presetSubtype="2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3" grpId="0" build="p"/>
      <p:bldP spid="14" grpId="0"/>
      <p:bldP spid="8" grpId="0" animBg="1"/>
      <p:bldP spid="11" grpId="0" animBg="1"/>
      <p:bldP spid="10" grpId="0" animBg="1"/>
      <p:bldP spid="24"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391400" cy="411162"/>
          </a:xfrm>
        </p:spPr>
        <p:txBody>
          <a:bodyPr/>
          <a:lstStyle/>
          <a:p>
            <a:r>
              <a:rPr lang="en-US" dirty="0">
                <a:solidFill>
                  <a:schemeClr val="tx1"/>
                </a:solidFill>
              </a:rPr>
              <a:t>Overview</a:t>
            </a:r>
          </a:p>
        </p:txBody>
      </p:sp>
      <p:sp>
        <p:nvSpPr>
          <p:cNvPr id="3" name="Content Placeholder 2"/>
          <p:cNvSpPr>
            <a:spLocks noGrp="1"/>
          </p:cNvSpPr>
          <p:nvPr>
            <p:ph idx="1"/>
          </p:nvPr>
        </p:nvSpPr>
        <p:spPr>
          <a:xfrm>
            <a:off x="457200" y="1600200"/>
            <a:ext cx="8229600" cy="4983163"/>
          </a:xfrm>
        </p:spPr>
        <p:txBody>
          <a:bodyPr>
            <a:normAutofit/>
          </a:bodyPr>
          <a:lstStyle/>
          <a:p>
            <a:r>
              <a:rPr lang="en-US" sz="2600" dirty="0"/>
              <a:t>RITA Login – </a:t>
            </a:r>
            <a:r>
              <a:rPr lang="en-US" sz="2600" dirty="0" err="1"/>
              <a:t>eAuthentication</a:t>
            </a:r>
            <a:endParaRPr lang="en-US" sz="2600" dirty="0"/>
          </a:p>
          <a:p>
            <a:pPr lvl="1"/>
            <a:r>
              <a:rPr lang="en-US" sz="2200" dirty="0"/>
              <a:t>URL https://www.ocfo.usda.gov/rita</a:t>
            </a:r>
          </a:p>
          <a:p>
            <a:pPr lvl="1"/>
            <a:r>
              <a:rPr lang="en-US" sz="2200" dirty="0"/>
              <a:t>Application is available 24/7</a:t>
            </a:r>
          </a:p>
          <a:p>
            <a:pPr lvl="1"/>
            <a:r>
              <a:rPr lang="en-US" sz="2200" dirty="0"/>
              <a:t>Stores 6 previous years and the current-year’s IPAC Bills</a:t>
            </a:r>
          </a:p>
          <a:p>
            <a:r>
              <a:rPr lang="en-US" sz="2600" dirty="0"/>
              <a:t>View all IPAC bills:  Initiated and Received</a:t>
            </a:r>
          </a:p>
          <a:p>
            <a:r>
              <a:rPr lang="en-US" sz="2600" dirty="0"/>
              <a:t>View GL transactions and unprocessed bill balances</a:t>
            </a:r>
          </a:p>
          <a:p>
            <a:r>
              <a:rPr lang="en-US" sz="2600" dirty="0"/>
              <a:t>View research Notes entered by FMS staff</a:t>
            </a:r>
          </a:p>
          <a:p>
            <a:r>
              <a:rPr lang="en-US" sz="2600" dirty="0"/>
              <a:t>Generate reports</a:t>
            </a:r>
          </a:p>
          <a:p>
            <a:r>
              <a:rPr lang="en-US" sz="2600" dirty="0"/>
              <a:t>Enter notes and staff assignments to bills</a:t>
            </a:r>
          </a:p>
          <a:p>
            <a:r>
              <a:rPr lang="en-US" sz="2600" dirty="0"/>
              <a:t>Load backup attachments:  </a:t>
            </a:r>
            <a:r>
              <a:rPr lang="en-US" sz="2600" dirty="0" err="1"/>
              <a:t>xls</a:t>
            </a:r>
            <a:r>
              <a:rPr lang="en-US" sz="2600" dirty="0"/>
              <a:t>, doc, pdf, or csv</a:t>
            </a:r>
          </a:p>
        </p:txBody>
      </p:sp>
      <p:sp>
        <p:nvSpPr>
          <p:cNvPr id="6" name="Slide Number Placeholder 5"/>
          <p:cNvSpPr>
            <a:spLocks noGrp="1"/>
          </p:cNvSpPr>
          <p:nvPr>
            <p:ph type="sldNum" sz="quarter" idx="12"/>
          </p:nvPr>
        </p:nvSpPr>
        <p:spPr/>
        <p:txBody>
          <a:bodyPr/>
          <a:lstStyle/>
          <a:p>
            <a:fld id="{216834FD-4F8C-45C7-825A-43F2EF176C96}" type="slidenum">
              <a:rPr lang="en-US" smtClean="0"/>
              <a:pPr/>
              <a:t>2</a:t>
            </a:fld>
            <a:endParaRPr lang="en-US" dirty="0"/>
          </a:p>
        </p:txBody>
      </p:sp>
      <p:sp>
        <p:nvSpPr>
          <p:cNvPr id="8" name="Footer Placeholder 7"/>
          <p:cNvSpPr>
            <a:spLocks noGrp="1"/>
          </p:cNvSpPr>
          <p:nvPr>
            <p:ph type="ftr" sz="quarter" idx="11"/>
          </p:nvPr>
        </p:nvSpPr>
        <p:spPr/>
        <p:txBody>
          <a:bodyPr/>
          <a:lstStyle/>
          <a:p>
            <a:r>
              <a:rPr lang="en-US" dirty="0"/>
              <a:t>USDA Transforming Shared Services</a:t>
            </a:r>
          </a:p>
        </p:txBody>
      </p:sp>
    </p:spTree>
    <p:extLst>
      <p:ext uri="{BB962C8B-B14F-4D97-AF65-F5344CB8AC3E}">
        <p14:creationId xmlns:p14="http://schemas.microsoft.com/office/powerpoint/2010/main" val="30376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GL Details</a:t>
            </a:r>
          </a:p>
        </p:txBody>
      </p:sp>
      <p:sp>
        <p:nvSpPr>
          <p:cNvPr id="3" name="Content Placeholder 2"/>
          <p:cNvSpPr>
            <a:spLocks noGrp="1"/>
          </p:cNvSpPr>
          <p:nvPr>
            <p:ph idx="1"/>
          </p:nvPr>
        </p:nvSpPr>
        <p:spPr>
          <a:xfrm>
            <a:off x="464949" y="1566081"/>
            <a:ext cx="4335652" cy="338919"/>
          </a:xfrm>
        </p:spPr>
        <p:txBody>
          <a:bodyPr>
            <a:normAutofit fontScale="62500" lnSpcReduction="20000"/>
          </a:bodyPr>
          <a:lstStyle/>
          <a:p>
            <a:r>
              <a:rPr lang="en-US" dirty="0"/>
              <a:t>Select the </a:t>
            </a:r>
            <a:r>
              <a:rPr lang="en-US" b="1" dirty="0">
                <a:solidFill>
                  <a:srgbClr val="FF0000"/>
                </a:solidFill>
              </a:rPr>
              <a:t>arrow</a:t>
            </a:r>
            <a:r>
              <a:rPr lang="en-US" dirty="0">
                <a:solidFill>
                  <a:srgbClr val="FF0000"/>
                </a:solidFill>
              </a:rPr>
              <a:t> </a:t>
            </a:r>
            <a:r>
              <a:rPr lang="en-US" dirty="0"/>
              <a:t>to drill down to the</a:t>
            </a:r>
            <a:endParaRPr lang="en-US" b="1" dirty="0">
              <a:solidFill>
                <a:srgbClr val="00B050"/>
              </a:solidFill>
            </a:endParaRPr>
          </a:p>
        </p:txBody>
      </p:sp>
      <p:sp>
        <p:nvSpPr>
          <p:cNvPr id="15" name="Content Placeholder 2"/>
          <p:cNvSpPr txBox="1">
            <a:spLocks/>
          </p:cNvSpPr>
          <p:nvPr/>
        </p:nvSpPr>
        <p:spPr>
          <a:xfrm>
            <a:off x="4564117" y="1566081"/>
            <a:ext cx="1303283" cy="33891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a:solidFill>
                  <a:srgbClr val="00B050"/>
                </a:solidFill>
              </a:rPr>
              <a:t>GL Details</a:t>
            </a:r>
          </a:p>
        </p:txBody>
      </p:sp>
      <p:pic>
        <p:nvPicPr>
          <p:cNvPr id="13314" name="Picture 2" descr="Select the arow to drill down to the GL Detals" title="Drill Down - GL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92" y="1990725"/>
            <a:ext cx="885825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descr="Select the arrow" title="Drill Down -  - GL Details"/>
          <p:cNvCxnSpPr/>
          <p:nvPr/>
        </p:nvCxnSpPr>
        <p:spPr>
          <a:xfrm flipH="1">
            <a:off x="457200" y="1828800"/>
            <a:ext cx="1752600" cy="3657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descr="&quot;&quot;" title="Drill Down -  - GL Details"/>
          <p:cNvSpPr/>
          <p:nvPr/>
        </p:nvSpPr>
        <p:spPr>
          <a:xfrm>
            <a:off x="304800" y="5532120"/>
            <a:ext cx="304800" cy="259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quot;" title="Drill Down -  - GL Details"/>
          <p:cNvSpPr/>
          <p:nvPr/>
        </p:nvSpPr>
        <p:spPr>
          <a:xfrm>
            <a:off x="228600" y="3307080"/>
            <a:ext cx="8534400" cy="149352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quot;&quot;" title="Drill Down -  - GL Details"/>
          <p:cNvSpPr/>
          <p:nvPr/>
        </p:nvSpPr>
        <p:spPr>
          <a:xfrm>
            <a:off x="3657600" y="3307080"/>
            <a:ext cx="16002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quot;&quot;" title="Drill Down -  - GL Details"/>
          <p:cNvSpPr/>
          <p:nvPr/>
        </p:nvSpPr>
        <p:spPr>
          <a:xfrm>
            <a:off x="3695700" y="4114800"/>
            <a:ext cx="1600200" cy="152400"/>
          </a:xfrm>
          <a:prstGeom prst="rect">
            <a:avLst/>
          </a:prstGeom>
          <a:solidFill>
            <a:srgbClr val="CC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quot;&quot;" title="Drill Down -  - GL Details"/>
          <p:cNvSpPr/>
          <p:nvPr/>
        </p:nvSpPr>
        <p:spPr>
          <a:xfrm>
            <a:off x="228600" y="4876800"/>
            <a:ext cx="8534400" cy="1676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quot;&quot;" title="Drill Down -  - GL Details"/>
          <p:cNvSpPr/>
          <p:nvPr/>
        </p:nvSpPr>
        <p:spPr>
          <a:xfrm>
            <a:off x="3795651" y="5029200"/>
            <a:ext cx="1295400" cy="15240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quot;&quot;" title="Drill Down -  - GL Details"/>
          <p:cNvSpPr/>
          <p:nvPr/>
        </p:nvSpPr>
        <p:spPr>
          <a:xfrm>
            <a:off x="8382000" y="3007525"/>
            <a:ext cx="304800" cy="2590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cxnSp>
        <p:nvCxnSpPr>
          <p:cNvPr id="17" name="Straight Arrow Connector 16" descr="&quot;&quot;" title="Drill Down -  - GL Details"/>
          <p:cNvCxnSpPr/>
          <p:nvPr/>
        </p:nvCxnSpPr>
        <p:spPr>
          <a:xfrm>
            <a:off x="8686800" y="1828800"/>
            <a:ext cx="0" cy="117872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31671" y="1418990"/>
            <a:ext cx="984849" cy="523220"/>
          </a:xfrm>
          <a:prstGeom prst="rect">
            <a:avLst/>
          </a:prstGeom>
        </p:spPr>
        <p:txBody>
          <a:bodyPr wrap="square">
            <a:spAutoFit/>
          </a:bodyPr>
          <a:lstStyle/>
          <a:p>
            <a:pPr algn="ctr"/>
            <a:r>
              <a:rPr lang="en-US" sz="1400" b="1" dirty="0">
                <a:solidFill>
                  <a:srgbClr val="002060"/>
                </a:solidFill>
              </a:rPr>
              <a:t>Processed Bill</a:t>
            </a:r>
            <a:endParaRPr lang="en-US" sz="1400" dirty="0">
              <a:solidFill>
                <a:srgbClr val="002060"/>
              </a:solidFill>
            </a:endParaRPr>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20</a:t>
            </a:fld>
            <a:endParaRPr lang="en-US" dirty="0"/>
          </a:p>
        </p:txBody>
      </p:sp>
    </p:spTree>
    <p:extLst>
      <p:ext uri="{BB962C8B-B14F-4D97-AF65-F5344CB8AC3E}">
        <p14:creationId xmlns:p14="http://schemas.microsoft.com/office/powerpoint/2010/main" val="365609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6" presetClass="entr" presetSubtype="2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par>
                          <p:cTn id="33" fill="hold">
                            <p:stCondLst>
                              <p:cond delay="500"/>
                            </p:stCondLst>
                            <p:childTnLst>
                              <p:par>
                                <p:cTn id="34" presetID="16" presetClass="entr" presetSubtype="4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par>
                          <p:cTn id="42" fill="hold">
                            <p:stCondLst>
                              <p:cond delay="500"/>
                            </p:stCondLst>
                            <p:childTnLst>
                              <p:par>
                                <p:cTn id="43" presetID="16" presetClass="entr" presetSubtype="42"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outHorizontal)">
                                      <p:cBhvr>
                                        <p:cTn id="45" dur="500"/>
                                        <p:tgtEl>
                                          <p:spTgt spid="10"/>
                                        </p:tgtEl>
                                      </p:cBhvr>
                                    </p:animEffect>
                                  </p:childTnLst>
                                </p:cTn>
                              </p:par>
                              <p:par>
                                <p:cTn id="46" presetID="16" presetClass="entr" presetSubtype="42"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out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par>
                          <p:cTn id="53" fill="hold">
                            <p:stCondLst>
                              <p:cond delay="0"/>
                            </p:stCondLst>
                            <p:childTnLst>
                              <p:par>
                                <p:cTn id="54" presetID="22" presetClass="entr" presetSubtype="1"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par>
                          <p:cTn id="57" fill="hold">
                            <p:stCondLst>
                              <p:cond delay="500"/>
                            </p:stCondLst>
                            <p:childTnLst>
                              <p:par>
                                <p:cTn id="58" presetID="16" presetClass="entr" presetSubtype="21"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p:bldP spid="7" grpId="0" animBg="1"/>
      <p:bldP spid="12" grpId="0" animBg="1"/>
      <p:bldP spid="10" grpId="0" animBg="1"/>
      <p:bldP spid="14" grpId="0" animBg="1"/>
      <p:bldP spid="13" grpId="0" animBg="1"/>
      <p:bldP spid="11" grpId="0" animBg="1"/>
      <p:bldP spid="16"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 GL Field Definitions</a:t>
            </a:r>
          </a:p>
        </p:txBody>
      </p:sp>
      <p:sp>
        <p:nvSpPr>
          <p:cNvPr id="3" name="Content Placeholder 2"/>
          <p:cNvSpPr>
            <a:spLocks noGrp="1"/>
          </p:cNvSpPr>
          <p:nvPr>
            <p:ph idx="1"/>
          </p:nvPr>
        </p:nvSpPr>
        <p:spPr/>
        <p:txBody>
          <a:bodyPr>
            <a:normAutofit fontScale="70000" lnSpcReduction="20000"/>
          </a:bodyPr>
          <a:lstStyle/>
          <a:p>
            <a:r>
              <a:rPr lang="en-US" b="1" dirty="0"/>
              <a:t>Bus Area:  </a:t>
            </a:r>
            <a:r>
              <a:rPr lang="en-US" dirty="0"/>
              <a:t>FMMI business area</a:t>
            </a:r>
          </a:p>
          <a:p>
            <a:r>
              <a:rPr lang="en-US" b="1" dirty="0"/>
              <a:t>Post Date:  </a:t>
            </a:r>
            <a:r>
              <a:rPr lang="en-US" dirty="0"/>
              <a:t>Posting date in accounting system</a:t>
            </a:r>
          </a:p>
          <a:p>
            <a:r>
              <a:rPr lang="en-US" b="1" dirty="0"/>
              <a:t>Trans Code:  </a:t>
            </a:r>
            <a:r>
              <a:rPr lang="en-US" dirty="0"/>
              <a:t>FMMI document type</a:t>
            </a:r>
          </a:p>
          <a:p>
            <a:r>
              <a:rPr lang="en-US" b="1" dirty="0"/>
              <a:t>Total Amount:  </a:t>
            </a:r>
            <a:r>
              <a:rPr lang="en-US" dirty="0"/>
              <a:t>Total amount on document</a:t>
            </a:r>
            <a:endParaRPr lang="en-US" b="1" dirty="0"/>
          </a:p>
          <a:p>
            <a:r>
              <a:rPr lang="en-US" b="1" dirty="0"/>
              <a:t>System Code</a:t>
            </a:r>
            <a:r>
              <a:rPr lang="en-US" dirty="0"/>
              <a:t>:  Accounting system (FMMI)</a:t>
            </a:r>
            <a:endParaRPr lang="en-US" b="1" dirty="0"/>
          </a:p>
          <a:p>
            <a:r>
              <a:rPr lang="en-US" b="1" dirty="0"/>
              <a:t>Clearing Doc:</a:t>
            </a:r>
            <a:r>
              <a:rPr lang="en-US" dirty="0"/>
              <a:t>  FMMI clearing or cash document number</a:t>
            </a:r>
            <a:endParaRPr lang="en-US" b="1" dirty="0"/>
          </a:p>
          <a:p>
            <a:r>
              <a:rPr lang="en-US" b="1" dirty="0"/>
              <a:t>Variable Data 2:</a:t>
            </a:r>
            <a:r>
              <a:rPr lang="en-US" dirty="0"/>
              <a:t>  FMMI PO or FI accounting document</a:t>
            </a:r>
            <a:endParaRPr lang="en-US" b="1" dirty="0"/>
          </a:p>
          <a:p>
            <a:r>
              <a:rPr lang="en-US" b="1" dirty="0"/>
              <a:t>Doc Type:</a:t>
            </a:r>
            <a:r>
              <a:rPr lang="en-US" dirty="0"/>
              <a:t>  FMMI document type</a:t>
            </a:r>
            <a:endParaRPr lang="en-US" b="1" dirty="0"/>
          </a:p>
          <a:p>
            <a:r>
              <a:rPr lang="en-US" b="1" dirty="0"/>
              <a:t>Batch No:</a:t>
            </a:r>
            <a:r>
              <a:rPr lang="en-US" dirty="0"/>
              <a:t>  Not applicable for FMMI</a:t>
            </a:r>
            <a:endParaRPr lang="en-US" b="1" dirty="0"/>
          </a:p>
          <a:p>
            <a:r>
              <a:rPr lang="en-US" b="1" dirty="0"/>
              <a:t>Import Stats:</a:t>
            </a:r>
            <a:r>
              <a:rPr lang="en-US" dirty="0"/>
              <a:t>  File name and import date</a:t>
            </a:r>
            <a:endParaRPr lang="en-US" b="1" dirty="0"/>
          </a:p>
          <a:p>
            <a:r>
              <a:rPr lang="en-US" b="1" dirty="0"/>
              <a:t>Doc Change Date:  </a:t>
            </a:r>
            <a:r>
              <a:rPr lang="en-US" dirty="0"/>
              <a:t>Change date in accounting system</a:t>
            </a:r>
            <a:endParaRPr lang="en-US" b="1" dirty="0"/>
          </a:p>
          <a:p>
            <a:r>
              <a:rPr lang="en-US" b="1" dirty="0"/>
              <a:t>DO Center Code: </a:t>
            </a:r>
            <a:r>
              <a:rPr lang="en-US" dirty="0"/>
              <a:t>Not applicable for FMMI</a:t>
            </a:r>
          </a:p>
          <a:p>
            <a:r>
              <a:rPr lang="en-US" b="1" dirty="0"/>
              <a:t>Description: </a:t>
            </a:r>
            <a:r>
              <a:rPr lang="en-US" dirty="0"/>
              <a:t>Not applicable for FMMI</a:t>
            </a:r>
            <a:endParaRPr lang="en-US" b="1" dirty="0"/>
          </a:p>
          <a:p>
            <a:r>
              <a:rPr lang="en-US" b="1" dirty="0"/>
              <a:t>Record Type: </a:t>
            </a:r>
            <a:r>
              <a:rPr lang="en-US" dirty="0"/>
              <a:t>Not applicable for FMMI</a:t>
            </a:r>
            <a:endParaRPr lang="en-US" b="1" dirty="0"/>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21</a:t>
            </a:fld>
            <a:endParaRPr lang="en-US" dirty="0"/>
          </a:p>
        </p:txBody>
      </p:sp>
    </p:spTree>
    <p:extLst>
      <p:ext uri="{BB962C8B-B14F-4D97-AF65-F5344CB8AC3E}">
        <p14:creationId xmlns:p14="http://schemas.microsoft.com/office/powerpoint/2010/main" val="421475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GL Sign (+/-)</a:t>
            </a:r>
          </a:p>
        </p:txBody>
      </p:sp>
      <p:sp>
        <p:nvSpPr>
          <p:cNvPr id="3" name="Content Placeholder 2"/>
          <p:cNvSpPr>
            <a:spLocks noGrp="1"/>
          </p:cNvSpPr>
          <p:nvPr>
            <p:ph idx="1"/>
          </p:nvPr>
        </p:nvSpPr>
        <p:spPr>
          <a:xfrm>
            <a:off x="464948" y="1566081"/>
            <a:ext cx="8536957" cy="1307034"/>
          </a:xfrm>
        </p:spPr>
        <p:txBody>
          <a:bodyPr>
            <a:normAutofit/>
          </a:bodyPr>
          <a:lstStyle/>
          <a:p>
            <a:r>
              <a:rPr lang="en-US" sz="2400" dirty="0"/>
              <a:t>GL cash processing entries are displayed with the debit and credit signs as recorded on the FMMI clearing document.</a:t>
            </a:r>
          </a:p>
          <a:p>
            <a:r>
              <a:rPr lang="en-US" sz="2400" dirty="0"/>
              <a:t>Below example is a “received” payment, “money coming in”.</a:t>
            </a:r>
          </a:p>
        </p:txBody>
      </p:sp>
      <p:pic>
        <p:nvPicPr>
          <p:cNvPr id="23554" name="Picture 2" descr="GL cash processing entries are displayed with the debit and credit signs as recorded on the FMMI clearing document. Below is an example of a received payment, money coming in." title="Reconcile - GL Sig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110" y="2743200"/>
            <a:ext cx="7088683" cy="3970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descr="&quot;&quot;" title="reconcile - GL Sign (+/-)"/>
          <p:cNvSpPr/>
          <p:nvPr/>
        </p:nvSpPr>
        <p:spPr>
          <a:xfrm>
            <a:off x="7162800" y="4109045"/>
            <a:ext cx="548016" cy="16915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quot;&quot;" title="reconcile - GL Sign (+/-)"/>
          <p:cNvSpPr/>
          <p:nvPr/>
        </p:nvSpPr>
        <p:spPr>
          <a:xfrm>
            <a:off x="4513751" y="5943600"/>
            <a:ext cx="533400" cy="6359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quot;&quot;" title="reconcile - GL Sign (+/-)"/>
          <p:cNvSpPr/>
          <p:nvPr/>
        </p:nvSpPr>
        <p:spPr>
          <a:xfrm>
            <a:off x="5867400" y="6019800"/>
            <a:ext cx="685800" cy="1691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22</a:t>
            </a:fld>
            <a:endParaRPr lang="en-US" dirty="0"/>
          </a:p>
        </p:txBody>
      </p:sp>
    </p:spTree>
    <p:extLst>
      <p:ext uri="{BB962C8B-B14F-4D97-AF65-F5344CB8AC3E}">
        <p14:creationId xmlns:p14="http://schemas.microsoft.com/office/powerpoint/2010/main" val="15663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arn(outVertical)">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1000"/>
                            </p:stCondLst>
                            <p:childTnLst>
                              <p:par>
                                <p:cTn id="28" presetID="16" presetClass="entr" presetSubtype="2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Horizontal)">
                                      <p:cBhvr>
                                        <p:cTn id="30" dur="500"/>
                                        <p:tgtEl>
                                          <p:spTgt spid="16"/>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GL Sign (continued)</a:t>
            </a:r>
          </a:p>
        </p:txBody>
      </p:sp>
      <p:sp>
        <p:nvSpPr>
          <p:cNvPr id="3" name="Content Placeholder 2"/>
          <p:cNvSpPr>
            <a:spLocks noGrp="1"/>
          </p:cNvSpPr>
          <p:nvPr>
            <p:ph idx="1"/>
          </p:nvPr>
        </p:nvSpPr>
        <p:spPr>
          <a:xfrm>
            <a:off x="464949" y="1566081"/>
            <a:ext cx="8229600" cy="2472519"/>
          </a:xfrm>
        </p:spPr>
        <p:txBody>
          <a:bodyPr>
            <a:normAutofit fontScale="92500" lnSpcReduction="20000"/>
          </a:bodyPr>
          <a:lstStyle/>
          <a:p>
            <a:r>
              <a:rPr lang="en-US" dirty="0"/>
              <a:t>Identified GL Transactions can be displayed in FMMI – See previous page example IPAC Bill 91303783 dated 12/10/2015 in the amount of $828.23</a:t>
            </a:r>
          </a:p>
          <a:p>
            <a:r>
              <a:rPr lang="en-US" dirty="0"/>
              <a:t>Below is first document 2107653933 identified in RITA, partially processing this bill. </a:t>
            </a:r>
            <a:r>
              <a:rPr lang="en-US" sz="2100" dirty="0"/>
              <a:t>(see previous page)</a:t>
            </a:r>
          </a:p>
        </p:txBody>
      </p:sp>
      <p:pic>
        <p:nvPicPr>
          <p:cNvPr id="15362" name="Picture 2" descr="Identified GL Transactions can be displayed in FMMI – See previous page example IPAC Bill 91303783 dated 12/10/2015 in the amount of $828.23&#10;Below is first document 2107653933 identified in RITA, partially processing this bill. (see previous page" title="reconcile - GL Sign (continu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69636"/>
            <a:ext cx="8839200" cy="26121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descr="Identified GL Transactions can be displayed in FMMI – See previous page example IPAC Bill 91303783 dated 12/10/2015 in the amount of $828.23&#10;Below is first document 2107653933 identified in RITA, partially processing this bill. (see previous page" title="Reconcile - GL Sign"/>
          <p:cNvSpPr/>
          <p:nvPr/>
        </p:nvSpPr>
        <p:spPr>
          <a:xfrm>
            <a:off x="214952" y="6248400"/>
            <a:ext cx="60198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23</a:t>
            </a:fld>
            <a:endParaRPr lang="en-US" dirty="0"/>
          </a:p>
        </p:txBody>
      </p:sp>
    </p:spTree>
    <p:extLst>
      <p:ext uri="{BB962C8B-B14F-4D97-AF65-F5344CB8AC3E}">
        <p14:creationId xmlns:p14="http://schemas.microsoft.com/office/powerpoint/2010/main" val="18956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0"/>
                            </p:stCondLst>
                            <p:childTnLst>
                              <p:par>
                                <p:cTn id="17" presetID="16" presetClass="entr" presetSubtype="37" fill="hold" nodeType="after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barn(outVertical)">
                                      <p:cBhvr>
                                        <p:cTn id="19" dur="500"/>
                                        <p:tgtEl>
                                          <p:spTgt spid="1536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a:t>Reconcile Module (continued)</a:t>
            </a:r>
          </a:p>
        </p:txBody>
      </p:sp>
      <p:sp>
        <p:nvSpPr>
          <p:cNvPr id="7" name="Subtitle 6"/>
          <p:cNvSpPr>
            <a:spLocks noGrp="1"/>
          </p:cNvSpPr>
          <p:nvPr>
            <p:ph type="subTitle" idx="1"/>
          </p:nvPr>
        </p:nvSpPr>
        <p:spPr/>
        <p:txBody>
          <a:bodyPr/>
          <a:lstStyle/>
          <a:p>
            <a:endParaRPr lang="en-US" dirty="0"/>
          </a:p>
        </p:txBody>
      </p:sp>
      <p:sp>
        <p:nvSpPr>
          <p:cNvPr id="8" name="Subtitle 6"/>
          <p:cNvSpPr txBox="1">
            <a:spLocks/>
          </p:cNvSpPr>
          <p:nvPr/>
        </p:nvSpPr>
        <p:spPr>
          <a:xfrm>
            <a:off x="4191000" y="3886200"/>
            <a:ext cx="48006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Bef>
                <a:spcPts val="400"/>
              </a:spcBef>
              <a:buFont typeface="Arial" pitchFamily="34" charset="0"/>
              <a:buChar char="•"/>
            </a:pPr>
            <a:r>
              <a:rPr lang="en-US" dirty="0">
                <a:solidFill>
                  <a:schemeClr val="tx1"/>
                </a:solidFill>
              </a:rPr>
              <a:t>View FMS Assignee</a:t>
            </a:r>
          </a:p>
          <a:p>
            <a:pPr marL="457200" indent="-457200" algn="l">
              <a:spcBef>
                <a:spcPts val="400"/>
              </a:spcBef>
              <a:buFont typeface="Arial" pitchFamily="34" charset="0"/>
              <a:buChar char="•"/>
            </a:pPr>
            <a:r>
              <a:rPr lang="en-US" dirty="0">
                <a:solidFill>
                  <a:schemeClr val="tx1"/>
                </a:solidFill>
              </a:rPr>
              <a:t>View FMS Notes</a:t>
            </a:r>
          </a:p>
          <a:p>
            <a:pPr marL="457200" indent="-457200" algn="l">
              <a:spcBef>
                <a:spcPts val="400"/>
              </a:spcBef>
              <a:buFont typeface="Arial" pitchFamily="34" charset="0"/>
              <a:buChar char="•"/>
            </a:pPr>
            <a:r>
              <a:rPr lang="en-US" dirty="0">
                <a:solidFill>
                  <a:schemeClr val="tx1"/>
                </a:solidFill>
              </a:rPr>
              <a:t>View FMS Attachments</a:t>
            </a:r>
          </a:p>
        </p:txBody>
      </p:sp>
      <p:sp>
        <p:nvSpPr>
          <p:cNvPr id="4" name="Footer Placeholder 3"/>
          <p:cNvSpPr>
            <a:spLocks noGrp="1"/>
          </p:cNvSpPr>
          <p:nvPr>
            <p:ph type="ftr" sz="quarter" idx="11"/>
          </p:nvPr>
        </p:nvSpPr>
        <p:spPr/>
        <p:txBody>
          <a:bodyPr/>
          <a:lstStyle/>
          <a:p>
            <a:r>
              <a:rPr lang="en-US">
                <a:solidFill>
                  <a:schemeClr val="tx1"/>
                </a:solidFill>
              </a:rPr>
              <a:t>USDA Transforming Shared Services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6834FD-4F8C-45C7-825A-43F2EF176C96}"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11196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View FMS Assignee</a:t>
            </a:r>
          </a:p>
        </p:txBody>
      </p:sp>
      <p:sp>
        <p:nvSpPr>
          <p:cNvPr id="11" name="Content Placeholder 2"/>
          <p:cNvSpPr txBox="1">
            <a:spLocks/>
          </p:cNvSpPr>
          <p:nvPr/>
        </p:nvSpPr>
        <p:spPr>
          <a:xfrm>
            <a:off x="457200" y="1566081"/>
            <a:ext cx="8229600" cy="7199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Click on the Tech ID to view more information</a:t>
            </a:r>
          </a:p>
        </p:txBody>
      </p:sp>
      <p:sp>
        <p:nvSpPr>
          <p:cNvPr id="3" name="Content Placeholder 2"/>
          <p:cNvSpPr>
            <a:spLocks noGrp="1"/>
          </p:cNvSpPr>
          <p:nvPr>
            <p:ph idx="1"/>
          </p:nvPr>
        </p:nvSpPr>
        <p:spPr>
          <a:xfrm>
            <a:off x="464949" y="2057400"/>
            <a:ext cx="8229600" cy="1143000"/>
          </a:xfrm>
        </p:spPr>
        <p:txBody>
          <a:bodyPr/>
          <a:lstStyle/>
          <a:p>
            <a:pPr lvl="1"/>
            <a:r>
              <a:rPr lang="en-US" dirty="0"/>
              <a:t>If multiple assignments have been made, these will be displayed in chronological order</a:t>
            </a:r>
          </a:p>
        </p:txBody>
      </p:sp>
      <p:pic>
        <p:nvPicPr>
          <p:cNvPr id="14339" name="Picture 3" descr="Assigned Technician History" title="Reconcile - View FMS Assign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7380287" cy="9810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descr="Click on the Tech ID to view more information: If multiple assignments have been made, these will be displayed in chronologial order&#10;" title="Reconcile - View FMS Assign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3950371"/>
            <a:ext cx="8828087" cy="269655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descr="&quot;&quot;" title="Reconcile - View FMS Assignee"/>
          <p:cNvSpPr/>
          <p:nvPr/>
        </p:nvSpPr>
        <p:spPr>
          <a:xfrm>
            <a:off x="3298371" y="5791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User ID" title="Reconcile - View FMS Assignee"/>
          <p:cNvCxnSpPr>
            <a:stCxn id="6" idx="6"/>
          </p:cNvCxnSpPr>
          <p:nvPr/>
        </p:nvCxnSpPr>
        <p:spPr>
          <a:xfrm flipV="1">
            <a:off x="3907971" y="3962400"/>
            <a:ext cx="511629" cy="1943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25</a:t>
            </a:fld>
            <a:endParaRPr lang="en-US" dirty="0"/>
          </a:p>
        </p:txBody>
      </p:sp>
    </p:spTree>
    <p:extLst>
      <p:ext uri="{BB962C8B-B14F-4D97-AF65-F5344CB8AC3E}">
        <p14:creationId xmlns:p14="http://schemas.microsoft.com/office/powerpoint/2010/main" val="25304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38"/>
                                        </p:tgtEl>
                                        <p:attrNameLst>
                                          <p:attrName>style.visibility</p:attrName>
                                        </p:attrNameLst>
                                      </p:cBhvr>
                                      <p:to>
                                        <p:strVal val="visible"/>
                                      </p:to>
                                    </p:set>
                                    <p:animEffect transition="in" filter="fade">
                                      <p:cBhvr>
                                        <p:cTn id="25" dur="500"/>
                                        <p:tgtEl>
                                          <p:spTgt spid="1433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14339"/>
                                        </p:tgtEl>
                                        <p:attrNameLst>
                                          <p:attrName>style.visibility</p:attrName>
                                        </p:attrNameLst>
                                      </p:cBhvr>
                                      <p:to>
                                        <p:strVal val="visible"/>
                                      </p:to>
                                    </p:set>
                                    <p:anim calcmode="lin" valueType="num">
                                      <p:cBhvr>
                                        <p:cTn id="43" dur="500" fill="hold"/>
                                        <p:tgtEl>
                                          <p:spTgt spid="14339"/>
                                        </p:tgtEl>
                                        <p:attrNameLst>
                                          <p:attrName>ppt_w</p:attrName>
                                        </p:attrNameLst>
                                      </p:cBhvr>
                                      <p:tavLst>
                                        <p:tav tm="0">
                                          <p:val>
                                            <p:fltVal val="0"/>
                                          </p:val>
                                        </p:tav>
                                        <p:tav tm="100000">
                                          <p:val>
                                            <p:strVal val="#ppt_w"/>
                                          </p:val>
                                        </p:tav>
                                      </p:tavLst>
                                    </p:anim>
                                    <p:anim calcmode="lin" valueType="num">
                                      <p:cBhvr>
                                        <p:cTn id="44" dur="500" fill="hold"/>
                                        <p:tgtEl>
                                          <p:spTgt spid="14339"/>
                                        </p:tgtEl>
                                        <p:attrNameLst>
                                          <p:attrName>ppt_h</p:attrName>
                                        </p:attrNameLst>
                                      </p:cBhvr>
                                      <p:tavLst>
                                        <p:tav tm="0">
                                          <p:val>
                                            <p:fltVal val="0"/>
                                          </p:val>
                                        </p:tav>
                                        <p:tav tm="100000">
                                          <p:val>
                                            <p:strVal val="#ppt_h"/>
                                          </p:val>
                                        </p:tav>
                                      </p:tavLst>
                                    </p:anim>
                                    <p:animEffect transition="in" filter="fade">
                                      <p:cBhvr>
                                        <p:cTn id="45" dur="500"/>
                                        <p:tgtEl>
                                          <p:spTgt spid="143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wipe(left)">
                                      <p:cBhvr>
                                        <p:cTn id="5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View FMS Notes</a:t>
            </a:r>
          </a:p>
        </p:txBody>
      </p:sp>
      <p:sp>
        <p:nvSpPr>
          <p:cNvPr id="3" name="Content Placeholder 2"/>
          <p:cNvSpPr>
            <a:spLocks noGrp="1"/>
          </p:cNvSpPr>
          <p:nvPr>
            <p:ph idx="1"/>
          </p:nvPr>
        </p:nvSpPr>
        <p:spPr/>
        <p:txBody>
          <a:bodyPr/>
          <a:lstStyle/>
          <a:p>
            <a:r>
              <a:rPr lang="en-US" dirty="0"/>
              <a:t>Click on the note to view contents</a:t>
            </a:r>
          </a:p>
        </p:txBody>
      </p:sp>
      <p:pic>
        <p:nvPicPr>
          <p:cNvPr id="16386" name="Picture 2" descr="Click on the note to view contents" title="Reconcile - View FMS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7" y="2362200"/>
            <a:ext cx="7361237" cy="12668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Reconcile Bills Tab" title="Reconcile - View FMS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3950371"/>
            <a:ext cx="8828087" cy="269655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descr="&quot;&quot;" title="Reconcile - View FMS Notes"/>
          <p:cNvSpPr/>
          <p:nvPr/>
        </p:nvSpPr>
        <p:spPr>
          <a:xfrm>
            <a:off x="4038600" y="57912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Click on the note to view contents" title="Reconcile - View FMS Notes"/>
          <p:cNvCxnSpPr>
            <a:stCxn id="8" idx="7"/>
          </p:cNvCxnSpPr>
          <p:nvPr/>
        </p:nvCxnSpPr>
        <p:spPr>
          <a:xfrm flipV="1">
            <a:off x="4298763" y="3429000"/>
            <a:ext cx="161714" cy="23956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26</a:t>
            </a:fld>
            <a:endParaRPr lang="en-US" dirty="0"/>
          </a:p>
        </p:txBody>
      </p:sp>
    </p:spTree>
    <p:extLst>
      <p:ext uri="{BB962C8B-B14F-4D97-AF65-F5344CB8AC3E}">
        <p14:creationId xmlns:p14="http://schemas.microsoft.com/office/powerpoint/2010/main" val="15665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16386"/>
                                        </p:tgtEl>
                                        <p:attrNameLst>
                                          <p:attrName>style.visibility</p:attrName>
                                        </p:attrNameLst>
                                      </p:cBhvr>
                                      <p:to>
                                        <p:strVal val="visible"/>
                                      </p:to>
                                    </p:set>
                                    <p:anim calcmode="lin" valueType="num">
                                      <p:cBhvr>
                                        <p:cTn id="43" dur="500" fill="hold"/>
                                        <p:tgtEl>
                                          <p:spTgt spid="16386"/>
                                        </p:tgtEl>
                                        <p:attrNameLst>
                                          <p:attrName>ppt_w</p:attrName>
                                        </p:attrNameLst>
                                      </p:cBhvr>
                                      <p:tavLst>
                                        <p:tav tm="0">
                                          <p:val>
                                            <p:fltVal val="0"/>
                                          </p:val>
                                        </p:tav>
                                        <p:tav tm="100000">
                                          <p:val>
                                            <p:strVal val="#ppt_w"/>
                                          </p:val>
                                        </p:tav>
                                      </p:tavLst>
                                    </p:anim>
                                    <p:anim calcmode="lin" valueType="num">
                                      <p:cBhvr>
                                        <p:cTn id="44" dur="500" fill="hold"/>
                                        <p:tgtEl>
                                          <p:spTgt spid="16386"/>
                                        </p:tgtEl>
                                        <p:attrNameLst>
                                          <p:attrName>ppt_h</p:attrName>
                                        </p:attrNameLst>
                                      </p:cBhvr>
                                      <p:tavLst>
                                        <p:tav tm="0">
                                          <p:val>
                                            <p:fltVal val="0"/>
                                          </p:val>
                                        </p:tav>
                                        <p:tav tm="100000">
                                          <p:val>
                                            <p:strVal val="#ppt_h"/>
                                          </p:val>
                                        </p:tav>
                                      </p:tavLst>
                                    </p:anim>
                                    <p:animEffect transition="in" filter="fade">
                                      <p:cBhvr>
                                        <p:cTn id="4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View FMS Attachments</a:t>
            </a:r>
          </a:p>
        </p:txBody>
      </p:sp>
      <p:sp>
        <p:nvSpPr>
          <p:cNvPr id="3" name="Content Placeholder 2"/>
          <p:cNvSpPr>
            <a:spLocks noGrp="1"/>
          </p:cNvSpPr>
          <p:nvPr>
            <p:ph idx="1"/>
          </p:nvPr>
        </p:nvSpPr>
        <p:spPr/>
        <p:txBody>
          <a:bodyPr/>
          <a:lstStyle/>
          <a:p>
            <a:r>
              <a:rPr lang="en-US" dirty="0"/>
              <a:t>Click on the attachment to view contents</a:t>
            </a:r>
          </a:p>
        </p:txBody>
      </p:sp>
      <p:pic>
        <p:nvPicPr>
          <p:cNvPr id="17410" name="Picture 2" descr="Click on the attachment to view contents" title="Reconcile - View FMS Attach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466975"/>
            <a:ext cx="7389813" cy="10382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Click on the attachment to view contents" title="Reconcile - View FMS Attach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3645571"/>
            <a:ext cx="8828087" cy="269655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descr="&quot;&quot;" title="Reconcile - View FMS Attachments"/>
          <p:cNvSpPr/>
          <p:nvPr/>
        </p:nvSpPr>
        <p:spPr>
          <a:xfrm>
            <a:off x="4425156" y="5486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quot;&quot;" title="Reconcile - View FMS Attachments"/>
          <p:cNvCxnSpPr>
            <a:stCxn id="8" idx="1"/>
          </p:cNvCxnSpPr>
          <p:nvPr/>
        </p:nvCxnSpPr>
        <p:spPr>
          <a:xfrm flipH="1" flipV="1">
            <a:off x="3276600" y="3276600"/>
            <a:ext cx="1193193" cy="22432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27</a:t>
            </a:fld>
            <a:endParaRPr lang="en-US" dirty="0"/>
          </a:p>
        </p:txBody>
      </p:sp>
    </p:spTree>
    <p:extLst>
      <p:ext uri="{BB962C8B-B14F-4D97-AF65-F5344CB8AC3E}">
        <p14:creationId xmlns:p14="http://schemas.microsoft.com/office/powerpoint/2010/main" val="25304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17410"/>
                                        </p:tgtEl>
                                        <p:attrNameLst>
                                          <p:attrName>style.visibility</p:attrName>
                                        </p:attrNameLst>
                                      </p:cBhvr>
                                      <p:to>
                                        <p:strVal val="visible"/>
                                      </p:to>
                                    </p:set>
                                    <p:anim calcmode="lin" valueType="num">
                                      <p:cBhvr>
                                        <p:cTn id="43" dur="500" fill="hold"/>
                                        <p:tgtEl>
                                          <p:spTgt spid="17410"/>
                                        </p:tgtEl>
                                        <p:attrNameLst>
                                          <p:attrName>ppt_w</p:attrName>
                                        </p:attrNameLst>
                                      </p:cBhvr>
                                      <p:tavLst>
                                        <p:tav tm="0">
                                          <p:val>
                                            <p:fltVal val="0"/>
                                          </p:val>
                                        </p:tav>
                                        <p:tav tm="100000">
                                          <p:val>
                                            <p:strVal val="#ppt_w"/>
                                          </p:val>
                                        </p:tav>
                                      </p:tavLst>
                                    </p:anim>
                                    <p:anim calcmode="lin" valueType="num">
                                      <p:cBhvr>
                                        <p:cTn id="44" dur="500" fill="hold"/>
                                        <p:tgtEl>
                                          <p:spTgt spid="17410"/>
                                        </p:tgtEl>
                                        <p:attrNameLst>
                                          <p:attrName>ppt_h</p:attrName>
                                        </p:attrNameLst>
                                      </p:cBhvr>
                                      <p:tavLst>
                                        <p:tav tm="0">
                                          <p:val>
                                            <p:fltVal val="0"/>
                                          </p:val>
                                        </p:tav>
                                        <p:tav tm="100000">
                                          <p:val>
                                            <p:strVal val="#ppt_h"/>
                                          </p:val>
                                        </p:tav>
                                      </p:tavLst>
                                    </p:anim>
                                    <p:animEffect transition="in" filter="fade">
                                      <p:cBhvr>
                                        <p:cTn id="45"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a:t>Agency View</a:t>
            </a:r>
          </a:p>
        </p:txBody>
      </p:sp>
      <p:sp>
        <p:nvSpPr>
          <p:cNvPr id="4" name="Footer Placeholder 3"/>
          <p:cNvSpPr>
            <a:spLocks noGrp="1"/>
          </p:cNvSpPr>
          <p:nvPr>
            <p:ph type="ftr" sz="quarter" idx="11"/>
          </p:nvPr>
        </p:nvSpPr>
        <p:spPr/>
        <p:txBody>
          <a:bodyPr/>
          <a:lstStyle/>
          <a:p>
            <a:r>
              <a:rPr lang="en-US">
                <a:solidFill>
                  <a:schemeClr val="tx1"/>
                </a:solidFill>
              </a:rPr>
              <a:t>USDA Transforming Shared Services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6834FD-4F8C-45C7-825A-43F2EF176C96}" type="slidenum">
              <a:rPr lang="en-US" smtClean="0">
                <a:solidFill>
                  <a:schemeClr val="tx1"/>
                </a:solidFill>
              </a:rPr>
              <a:pPr/>
              <a:t>28</a:t>
            </a:fld>
            <a:endParaRPr lang="en-US" dirty="0">
              <a:solidFill>
                <a:schemeClr val="tx1"/>
              </a:solidFill>
            </a:endParaRPr>
          </a:p>
        </p:txBody>
      </p:sp>
      <p:sp>
        <p:nvSpPr>
          <p:cNvPr id="7" name="Subtitle 6"/>
          <p:cNvSpPr>
            <a:spLocks noGrp="1"/>
          </p:cNvSpPr>
          <p:nvPr>
            <p:ph type="subTitle" idx="1"/>
          </p:nvPr>
        </p:nvSpPr>
        <p:spPr>
          <a:xfrm>
            <a:off x="3429000" y="3886200"/>
            <a:ext cx="5562600" cy="1981200"/>
          </a:xfrm>
        </p:spPr>
        <p:txBody>
          <a:bodyPr>
            <a:normAutofit fontScale="92500" lnSpcReduction="10000"/>
          </a:bodyPr>
          <a:lstStyle/>
          <a:p>
            <a:pPr algn="l"/>
            <a:r>
              <a:rPr lang="en-US" dirty="0">
                <a:solidFill>
                  <a:schemeClr val="tx1"/>
                </a:solidFill>
              </a:rPr>
              <a:t>Allows user to:</a:t>
            </a:r>
          </a:p>
          <a:p>
            <a:pPr marL="457200" indent="-457200" algn="l">
              <a:spcBef>
                <a:spcPts val="400"/>
              </a:spcBef>
              <a:buFont typeface="Arial" panose="020B0604020202020204" pitchFamily="34" charset="0"/>
              <a:buChar char="•"/>
            </a:pPr>
            <a:r>
              <a:rPr lang="en-US" dirty="0">
                <a:solidFill>
                  <a:schemeClr val="tx1"/>
                </a:solidFill>
              </a:rPr>
              <a:t>Assign responsible Agency staff</a:t>
            </a:r>
          </a:p>
          <a:p>
            <a:pPr marL="457200" indent="-457200" algn="l">
              <a:spcBef>
                <a:spcPts val="400"/>
              </a:spcBef>
              <a:buFont typeface="Arial" panose="020B0604020202020204" pitchFamily="34" charset="0"/>
              <a:buChar char="•"/>
            </a:pPr>
            <a:r>
              <a:rPr lang="en-US" dirty="0">
                <a:solidFill>
                  <a:schemeClr val="tx1"/>
                </a:solidFill>
              </a:rPr>
              <a:t>Add Agency notes</a:t>
            </a:r>
          </a:p>
          <a:p>
            <a:pPr marL="457200" indent="-457200" algn="l">
              <a:spcBef>
                <a:spcPts val="400"/>
              </a:spcBef>
              <a:buFont typeface="Arial" panose="020B0604020202020204" pitchFamily="34" charset="0"/>
              <a:buChar char="•"/>
            </a:pPr>
            <a:r>
              <a:rPr lang="en-US" dirty="0">
                <a:solidFill>
                  <a:schemeClr val="tx1"/>
                </a:solidFill>
              </a:rPr>
              <a:t>Add Agency attachments</a:t>
            </a:r>
          </a:p>
        </p:txBody>
      </p:sp>
    </p:spTree>
    <p:extLst>
      <p:ext uri="{BB962C8B-B14F-4D97-AF65-F5344CB8AC3E}">
        <p14:creationId xmlns:p14="http://schemas.microsoft.com/office/powerpoint/2010/main" val="162175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View – Add Notes</a:t>
            </a:r>
          </a:p>
        </p:txBody>
      </p:sp>
      <p:sp>
        <p:nvSpPr>
          <p:cNvPr id="15" name="Content Placeholder 2"/>
          <p:cNvSpPr txBox="1">
            <a:spLocks/>
          </p:cNvSpPr>
          <p:nvPr/>
        </p:nvSpPr>
        <p:spPr>
          <a:xfrm>
            <a:off x="228600" y="1600199"/>
            <a:ext cx="4080681" cy="6838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IPAC Bill(s)</a:t>
            </a:r>
          </a:p>
        </p:txBody>
      </p:sp>
      <p:sp>
        <p:nvSpPr>
          <p:cNvPr id="16" name="Content Placeholder 2"/>
          <p:cNvSpPr txBox="1">
            <a:spLocks/>
          </p:cNvSpPr>
          <p:nvPr/>
        </p:nvSpPr>
        <p:spPr>
          <a:xfrm>
            <a:off x="3657600" y="1600200"/>
            <a:ext cx="5029200" cy="68380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….then click “Add Note” button</a:t>
            </a:r>
          </a:p>
        </p:txBody>
      </p:sp>
      <p:sp>
        <p:nvSpPr>
          <p:cNvPr id="3" name="Content Placeholder 2"/>
          <p:cNvSpPr>
            <a:spLocks noGrp="1"/>
          </p:cNvSpPr>
          <p:nvPr>
            <p:ph idx="1"/>
          </p:nvPr>
        </p:nvSpPr>
        <p:spPr>
          <a:xfrm>
            <a:off x="228599" y="2091040"/>
            <a:ext cx="8728881" cy="876300"/>
          </a:xfrm>
        </p:spPr>
        <p:txBody>
          <a:bodyPr>
            <a:normAutofit/>
          </a:bodyPr>
          <a:lstStyle/>
          <a:p>
            <a:r>
              <a:rPr lang="en-US" dirty="0"/>
              <a:t>Select a Reason Code and Enter Notes, click Save</a:t>
            </a:r>
          </a:p>
        </p:txBody>
      </p:sp>
      <p:pic>
        <p:nvPicPr>
          <p:cNvPr id="18436" name="Picture 4" descr="ADD Note" title="Agency View - Add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29244"/>
            <a:ext cx="7027863" cy="166655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4" name="Picture 2" descr="Select IPAC Bills then click ADD Note button&#10;Select a Reason Code and enter notes, Click Save" title="Agency View - Add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81" y="4262671"/>
            <a:ext cx="8839200" cy="244292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descr="&quot;&quot;" title="Agency View - Add Notes"/>
          <p:cNvSpPr/>
          <p:nvPr/>
        </p:nvSpPr>
        <p:spPr>
          <a:xfrm>
            <a:off x="228600" y="4491271"/>
            <a:ext cx="838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quot;&quot;" title="Agency View - Add Notes"/>
          <p:cNvSpPr/>
          <p:nvPr/>
        </p:nvSpPr>
        <p:spPr>
          <a:xfrm>
            <a:off x="381000" y="5253271"/>
            <a:ext cx="304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quot;&quot;" title="Agency View - Add Notes"/>
          <p:cNvCxnSpPr>
            <a:stCxn id="8" idx="0"/>
          </p:cNvCxnSpPr>
          <p:nvPr/>
        </p:nvCxnSpPr>
        <p:spPr>
          <a:xfrm flipV="1">
            <a:off x="647700" y="3623398"/>
            <a:ext cx="1714500" cy="8678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descr="&quot;&quot;" title="Agency View - Add Notes"/>
          <p:cNvSpPr/>
          <p:nvPr/>
        </p:nvSpPr>
        <p:spPr>
          <a:xfrm>
            <a:off x="7696200" y="3250825"/>
            <a:ext cx="304800" cy="372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quot;&quot;" title="Agency View - Add Notes"/>
          <p:cNvSpPr/>
          <p:nvPr/>
        </p:nvSpPr>
        <p:spPr>
          <a:xfrm>
            <a:off x="8077199" y="2819400"/>
            <a:ext cx="712811"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29</a:t>
            </a:fld>
            <a:endParaRPr lang="en-US" dirty="0"/>
          </a:p>
        </p:txBody>
      </p:sp>
    </p:spTree>
    <p:extLst>
      <p:ext uri="{BB962C8B-B14F-4D97-AF65-F5344CB8AC3E}">
        <p14:creationId xmlns:p14="http://schemas.microsoft.com/office/powerpoint/2010/main" val="25790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434"/>
                                        </p:tgtEl>
                                        <p:attrNameLst>
                                          <p:attrName>style.visibility</p:attrName>
                                        </p:attrNameLst>
                                      </p:cBhvr>
                                      <p:to>
                                        <p:strVal val="visible"/>
                                      </p:to>
                                    </p:set>
                                    <p:animEffect transition="in" filter="fade">
                                      <p:cBhvr>
                                        <p:cTn id="25" dur="500"/>
                                        <p:tgtEl>
                                          <p:spTgt spid="1843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8436"/>
                                        </p:tgtEl>
                                        <p:attrNameLst>
                                          <p:attrName>style.visibility</p:attrName>
                                        </p:attrNameLst>
                                      </p:cBhvr>
                                      <p:to>
                                        <p:strVal val="visible"/>
                                      </p:to>
                                    </p:set>
                                    <p:anim calcmode="lin" valueType="num">
                                      <p:cBhvr>
                                        <p:cTn id="53" dur="500" fill="hold"/>
                                        <p:tgtEl>
                                          <p:spTgt spid="18436"/>
                                        </p:tgtEl>
                                        <p:attrNameLst>
                                          <p:attrName>ppt_w</p:attrName>
                                        </p:attrNameLst>
                                      </p:cBhvr>
                                      <p:tavLst>
                                        <p:tav tm="0">
                                          <p:val>
                                            <p:fltVal val="0"/>
                                          </p:val>
                                        </p:tav>
                                        <p:tav tm="100000">
                                          <p:val>
                                            <p:strVal val="#ppt_w"/>
                                          </p:val>
                                        </p:tav>
                                      </p:tavLst>
                                    </p:anim>
                                    <p:anim calcmode="lin" valueType="num">
                                      <p:cBhvr>
                                        <p:cTn id="54" dur="500" fill="hold"/>
                                        <p:tgtEl>
                                          <p:spTgt spid="18436"/>
                                        </p:tgtEl>
                                        <p:attrNameLst>
                                          <p:attrName>ppt_h</p:attrName>
                                        </p:attrNameLst>
                                      </p:cBhvr>
                                      <p:tavLst>
                                        <p:tav tm="0">
                                          <p:val>
                                            <p:fltVal val="0"/>
                                          </p:val>
                                        </p:tav>
                                        <p:tav tm="100000">
                                          <p:val>
                                            <p:strVal val="#ppt_h"/>
                                          </p:val>
                                        </p:tav>
                                      </p:tavLst>
                                    </p:anim>
                                    <p:animEffect transition="in" filter="fade">
                                      <p:cBhvr>
                                        <p:cTn id="55" dur="500"/>
                                        <p:tgtEl>
                                          <p:spTgt spid="184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wipe(left)">
                                      <p:cBhvr>
                                        <p:cTn id="60" dur="500"/>
                                        <p:tgtEl>
                                          <p:spTgt spid="3">
                                            <p:txEl>
                                              <p:pRg st="0" end="0"/>
                                            </p:txEl>
                                          </p:spTgt>
                                        </p:tgtEl>
                                      </p:cBhvr>
                                    </p:animEffect>
                                  </p:childTnLst>
                                </p:cTn>
                              </p:par>
                            </p:childTnLst>
                          </p:cTn>
                        </p:par>
                        <p:par>
                          <p:cTn id="61" fill="hold">
                            <p:stCondLst>
                              <p:cond delay="500"/>
                            </p:stCondLst>
                            <p:childTnLst>
                              <p:par>
                                <p:cTn id="62" presetID="2" presetClass="entr" presetSubtype="2" fill="hold" grpId="0" nodeType="afterEffect">
                                  <p:stCondLst>
                                    <p:cond delay="50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1000" fill="hold"/>
                                        <p:tgtEl>
                                          <p:spTgt spid="13"/>
                                        </p:tgtEl>
                                        <p:attrNameLst>
                                          <p:attrName>ppt_x</p:attrName>
                                        </p:attrNameLst>
                                      </p:cBhvr>
                                      <p:tavLst>
                                        <p:tav tm="0">
                                          <p:val>
                                            <p:strVal val="1+#ppt_w/2"/>
                                          </p:val>
                                        </p:tav>
                                        <p:tav tm="100000">
                                          <p:val>
                                            <p:strVal val="#ppt_x"/>
                                          </p:val>
                                        </p:tav>
                                      </p:tavLst>
                                    </p:anim>
                                    <p:anim calcmode="lin" valueType="num">
                                      <p:cBhvr additive="base">
                                        <p:cTn id="6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3" grpId="0" build="p"/>
      <p:bldP spid="8" grpId="0" animBg="1"/>
      <p:bldP spid="7"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Modules</a:t>
            </a:r>
          </a:p>
        </p:txBody>
      </p:sp>
      <p:sp>
        <p:nvSpPr>
          <p:cNvPr id="3" name="Content Placeholder 2"/>
          <p:cNvSpPr>
            <a:spLocks noGrp="1"/>
          </p:cNvSpPr>
          <p:nvPr>
            <p:ph idx="1"/>
          </p:nvPr>
        </p:nvSpPr>
        <p:spPr>
          <a:xfrm>
            <a:off x="482991" y="1447800"/>
            <a:ext cx="8229600" cy="1100919"/>
          </a:xfrm>
        </p:spPr>
        <p:txBody>
          <a:bodyPr>
            <a:normAutofit/>
          </a:bodyPr>
          <a:lstStyle/>
          <a:p>
            <a:r>
              <a:rPr lang="en-US" sz="2800" dirty="0"/>
              <a:t>Reconcile Module – Quick search for IPAC Treasury Bills and Processing GL entries</a:t>
            </a:r>
          </a:p>
        </p:txBody>
      </p:sp>
      <p:sp>
        <p:nvSpPr>
          <p:cNvPr id="8" name="Content Placeholder 2"/>
          <p:cNvSpPr txBox="1">
            <a:spLocks/>
          </p:cNvSpPr>
          <p:nvPr/>
        </p:nvSpPr>
        <p:spPr>
          <a:xfrm>
            <a:off x="457200" y="2286000"/>
            <a:ext cx="8229600" cy="15437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Add and view notes</a:t>
            </a:r>
          </a:p>
          <a:p>
            <a:pPr lvl="1"/>
            <a:r>
              <a:rPr lang="en-US" sz="2000" dirty="0"/>
              <a:t>Add and view attachments:  </a:t>
            </a:r>
            <a:r>
              <a:rPr lang="en-US" sz="2000" dirty="0" err="1"/>
              <a:t>xls</a:t>
            </a:r>
            <a:r>
              <a:rPr lang="en-US" sz="2000" dirty="0"/>
              <a:t>, doc, pdf, or csv</a:t>
            </a:r>
          </a:p>
          <a:p>
            <a:pPr lvl="1"/>
            <a:r>
              <a:rPr lang="en-US" sz="2000" dirty="0"/>
              <a:t>Modify and view bill assignee</a:t>
            </a:r>
          </a:p>
          <a:p>
            <a:pPr lvl="1"/>
            <a:r>
              <a:rPr lang="en-US" sz="2000" dirty="0"/>
              <a:t>Print and view bills</a:t>
            </a:r>
          </a:p>
        </p:txBody>
      </p:sp>
      <p:sp>
        <p:nvSpPr>
          <p:cNvPr id="6" name="Content Placeholder 2"/>
          <p:cNvSpPr txBox="1">
            <a:spLocks/>
          </p:cNvSpPr>
          <p:nvPr/>
        </p:nvSpPr>
        <p:spPr>
          <a:xfrm>
            <a:off x="457200" y="3829796"/>
            <a:ext cx="8229600" cy="9294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Report Module – Summary Information for Treasury IPAC Bills</a:t>
            </a:r>
          </a:p>
        </p:txBody>
      </p:sp>
      <p:sp>
        <p:nvSpPr>
          <p:cNvPr id="7" name="Content Placeholder 2"/>
          <p:cNvSpPr txBox="1">
            <a:spLocks/>
          </p:cNvSpPr>
          <p:nvPr/>
        </p:nvSpPr>
        <p:spPr>
          <a:xfrm>
            <a:off x="457200" y="4648200"/>
            <a:ext cx="8229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Print Received IPAC Bills</a:t>
            </a:r>
          </a:p>
          <a:p>
            <a:pPr lvl="1"/>
            <a:r>
              <a:rPr lang="en-US" sz="2000" dirty="0"/>
              <a:t>View:</a:t>
            </a:r>
          </a:p>
          <a:p>
            <a:pPr lvl="2"/>
            <a:r>
              <a:rPr lang="en-US" sz="2000" dirty="0"/>
              <a:t>Agency Unprocessed Details</a:t>
            </a:r>
          </a:p>
          <a:p>
            <a:pPr lvl="2"/>
            <a:r>
              <a:rPr lang="en-US" sz="2000" dirty="0"/>
              <a:t>Agency Unprocessed Summary</a:t>
            </a:r>
          </a:p>
          <a:p>
            <a:pPr lvl="2"/>
            <a:r>
              <a:rPr lang="en-US" sz="2000" dirty="0"/>
              <a:t>Agency Unprocessed Spreadsheet</a:t>
            </a:r>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a:t>
            </a:fld>
            <a:endParaRPr lang="en-US" dirty="0"/>
          </a:p>
        </p:txBody>
      </p:sp>
    </p:spTree>
    <p:extLst>
      <p:ext uri="{BB962C8B-B14F-4D97-AF65-F5344CB8AC3E}">
        <p14:creationId xmlns:p14="http://schemas.microsoft.com/office/powerpoint/2010/main" val="41023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additive="base">
                                        <p:cTn id="32"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additive="base">
                                        <p:cTn id="38"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 calcmode="lin" valueType="num">
                                      <p:cBhvr additive="base">
                                        <p:cTn id="44"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additive="base">
                                        <p:cTn id="50"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 calcmode="lin" valueType="num">
                                      <p:cBhvr additive="base">
                                        <p:cTn id="56"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7">
                                            <p:txEl>
                                              <p:pRg st="1" end="1"/>
                                            </p:txEl>
                                          </p:spTgt>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 calcmode="lin" valueType="num">
                                      <p:cBhvr additive="base">
                                        <p:cTn id="60"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7">
                                            <p:txEl>
                                              <p:pRg st="2" end="2"/>
                                            </p:txEl>
                                          </p:spTgt>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 calcmode="lin" valueType="num">
                                      <p:cBhvr additive="base">
                                        <p:cTn id="64"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7">
                                            <p:txEl>
                                              <p:pRg st="3" end="3"/>
                                            </p:txEl>
                                          </p:spTgt>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additive="base">
                                        <p:cTn id="68"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uiExpand="1" build="p" bldLvl="2"/>
      <p:bldP spid="6" grpId="0"/>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View – Add Attachments</a:t>
            </a:r>
          </a:p>
        </p:txBody>
      </p:sp>
      <p:sp>
        <p:nvSpPr>
          <p:cNvPr id="3" name="Content Placeholder 2"/>
          <p:cNvSpPr>
            <a:spLocks noGrp="1"/>
          </p:cNvSpPr>
          <p:nvPr>
            <p:ph idx="1"/>
          </p:nvPr>
        </p:nvSpPr>
        <p:spPr>
          <a:xfrm>
            <a:off x="464948" y="1524001"/>
            <a:ext cx="8492533" cy="381000"/>
          </a:xfrm>
        </p:spPr>
        <p:txBody>
          <a:bodyPr>
            <a:noAutofit/>
          </a:bodyPr>
          <a:lstStyle/>
          <a:p>
            <a:r>
              <a:rPr lang="en-US" sz="2200" dirty="0"/>
              <a:t>Select:   IPAC Bill(s)</a:t>
            </a:r>
          </a:p>
        </p:txBody>
      </p:sp>
      <p:sp>
        <p:nvSpPr>
          <p:cNvPr id="17" name="Content Placeholder 2"/>
          <p:cNvSpPr txBox="1">
            <a:spLocks/>
          </p:cNvSpPr>
          <p:nvPr/>
        </p:nvSpPr>
        <p:spPr>
          <a:xfrm>
            <a:off x="457200" y="1905000"/>
            <a:ext cx="8492533" cy="381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	      Add Attachment button</a:t>
            </a:r>
          </a:p>
        </p:txBody>
      </p:sp>
      <p:sp>
        <p:nvSpPr>
          <p:cNvPr id="12" name="Content Placeholder 2"/>
          <p:cNvSpPr txBox="1">
            <a:spLocks/>
          </p:cNvSpPr>
          <p:nvPr/>
        </p:nvSpPr>
        <p:spPr>
          <a:xfrm>
            <a:off x="448334" y="2209800"/>
            <a:ext cx="8492533" cy="71113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	      File Name</a:t>
            </a:r>
          </a:p>
          <a:p>
            <a:pPr marL="0" indent="0">
              <a:buFont typeface="Arial" pitchFamily="34" charset="0"/>
              <a:buNone/>
            </a:pPr>
            <a:r>
              <a:rPr lang="en-US" dirty="0"/>
              <a:t>	      File Type</a:t>
            </a:r>
          </a:p>
        </p:txBody>
      </p:sp>
      <p:cxnSp>
        <p:nvCxnSpPr>
          <p:cNvPr id="10" name="Straight Arrow Connector 9" descr="&quot;&quot;" title="Agency View - Add Attachments"/>
          <p:cNvCxnSpPr/>
          <p:nvPr/>
        </p:nvCxnSpPr>
        <p:spPr>
          <a:xfrm>
            <a:off x="3302219" y="2438400"/>
            <a:ext cx="1650781" cy="12051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57200" y="2920933"/>
            <a:ext cx="8492533" cy="36829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Click Upload</a:t>
            </a:r>
          </a:p>
        </p:txBody>
      </p:sp>
      <p:sp>
        <p:nvSpPr>
          <p:cNvPr id="16" name="Content Placeholder 2"/>
          <p:cNvSpPr txBox="1">
            <a:spLocks/>
          </p:cNvSpPr>
          <p:nvPr/>
        </p:nvSpPr>
        <p:spPr>
          <a:xfrm>
            <a:off x="457200" y="3263892"/>
            <a:ext cx="8492533" cy="3682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Close the pop-up window</a:t>
            </a:r>
          </a:p>
        </p:txBody>
      </p:sp>
      <p:pic>
        <p:nvPicPr>
          <p:cNvPr id="19458" name="Picture 2" descr="Reconcile Attachments upload" title="Agency View - Add Attachments"/>
          <p:cNvPicPr>
            <a:picLocks noChangeAspect="1" noChangeArrowheads="1"/>
          </p:cNvPicPr>
          <p:nvPr/>
        </p:nvPicPr>
        <p:blipFill rotWithShape="1">
          <a:blip r:embed="rId3">
            <a:extLst>
              <a:ext uri="{28A0092B-C50C-407E-A947-70E740481C1C}">
                <a14:useLocalDpi xmlns:a14="http://schemas.microsoft.com/office/drawing/2010/main" val="0"/>
              </a:ext>
            </a:extLst>
          </a:blip>
          <a:srcRect r="11806"/>
          <a:stretch/>
        </p:blipFill>
        <p:spPr bwMode="auto">
          <a:xfrm>
            <a:off x="4694601" y="1600200"/>
            <a:ext cx="4108548" cy="3070704"/>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descr="&quot;&quot;" title="Agency View - Add Attachments"/>
          <p:cNvSpPr/>
          <p:nvPr/>
        </p:nvSpPr>
        <p:spPr>
          <a:xfrm>
            <a:off x="5105400" y="2920932"/>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quot;&quot;" title="Agency View - Add Attachments"/>
          <p:cNvSpPr/>
          <p:nvPr/>
        </p:nvSpPr>
        <p:spPr>
          <a:xfrm>
            <a:off x="5867400" y="2920932"/>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0" name="Picture 4" descr="Select: IPAC Bill (S), Add Attachment button, File Name, File Type, Click Upload Close the pop-up window." title="Agency View - Add Attach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02282"/>
            <a:ext cx="8900552" cy="249851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descr="&quot;&quot;" title="Agency View - Add Attachments"/>
          <p:cNvSpPr/>
          <p:nvPr/>
        </p:nvSpPr>
        <p:spPr>
          <a:xfrm>
            <a:off x="1093076" y="4178972"/>
            <a:ext cx="111672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quot;&quot;" title="Agency View - Add Attachments"/>
          <p:cNvSpPr/>
          <p:nvPr/>
        </p:nvSpPr>
        <p:spPr>
          <a:xfrm>
            <a:off x="381000" y="4864772"/>
            <a:ext cx="304800" cy="1443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30</a:t>
            </a:fld>
            <a:endParaRPr lang="en-US" dirty="0"/>
          </a:p>
        </p:txBody>
      </p:sp>
    </p:spTree>
    <p:extLst>
      <p:ext uri="{BB962C8B-B14F-4D97-AF65-F5344CB8AC3E}">
        <p14:creationId xmlns:p14="http://schemas.microsoft.com/office/powerpoint/2010/main" val="38179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460"/>
                                        </p:tgtEl>
                                        <p:attrNameLst>
                                          <p:attrName>style.visibility</p:attrName>
                                        </p:attrNameLst>
                                      </p:cBhvr>
                                      <p:to>
                                        <p:strVal val="visible"/>
                                      </p:to>
                                    </p:set>
                                    <p:animEffect transition="in" filter="fade">
                                      <p:cBhvr>
                                        <p:cTn id="25" dur="500"/>
                                        <p:tgtEl>
                                          <p:spTgt spid="1946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9458"/>
                                        </p:tgtEl>
                                        <p:attrNameLst>
                                          <p:attrName>style.visibility</p:attrName>
                                        </p:attrNameLst>
                                      </p:cBhvr>
                                      <p:to>
                                        <p:strVal val="visible"/>
                                      </p:to>
                                    </p:set>
                                    <p:anim calcmode="lin" valueType="num">
                                      <p:cBhvr>
                                        <p:cTn id="49" dur="500" fill="hold"/>
                                        <p:tgtEl>
                                          <p:spTgt spid="19458"/>
                                        </p:tgtEl>
                                        <p:attrNameLst>
                                          <p:attrName>ppt_w</p:attrName>
                                        </p:attrNameLst>
                                      </p:cBhvr>
                                      <p:tavLst>
                                        <p:tav tm="0">
                                          <p:val>
                                            <p:fltVal val="0"/>
                                          </p:val>
                                        </p:tav>
                                        <p:tav tm="100000">
                                          <p:val>
                                            <p:strVal val="#ppt_w"/>
                                          </p:val>
                                        </p:tav>
                                      </p:tavLst>
                                    </p:anim>
                                    <p:anim calcmode="lin" valueType="num">
                                      <p:cBhvr>
                                        <p:cTn id="50" dur="500" fill="hold"/>
                                        <p:tgtEl>
                                          <p:spTgt spid="19458"/>
                                        </p:tgtEl>
                                        <p:attrNameLst>
                                          <p:attrName>ppt_h</p:attrName>
                                        </p:attrNameLst>
                                      </p:cBhvr>
                                      <p:tavLst>
                                        <p:tav tm="0">
                                          <p:val>
                                            <p:fltVal val="0"/>
                                          </p:val>
                                        </p:tav>
                                        <p:tav tm="100000">
                                          <p:val>
                                            <p:strVal val="#ppt_h"/>
                                          </p:val>
                                        </p:tav>
                                      </p:tavLst>
                                    </p:anim>
                                    <p:animEffect transition="in" filter="fade">
                                      <p:cBhvr>
                                        <p:cTn id="51" dur="500"/>
                                        <p:tgtEl>
                                          <p:spTgt spid="1945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wipe(left)">
                                      <p:cBhvr>
                                        <p:cTn id="56" dur="5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xEl>
                                              <p:pRg st="1" end="1"/>
                                            </p:txEl>
                                          </p:spTgt>
                                        </p:tgtEl>
                                        <p:attrNameLst>
                                          <p:attrName>style.visibility</p:attrName>
                                        </p:attrNameLst>
                                      </p:cBhvr>
                                      <p:to>
                                        <p:strVal val="visible"/>
                                      </p:to>
                                    </p:set>
                                    <p:animEffect transition="in" filter="wipe(left)">
                                      <p:cBhvr>
                                        <p:cTn id="61" dur="500"/>
                                        <p:tgtEl>
                                          <p:spTgt spid="12">
                                            <p:txEl>
                                              <p:pRg st="1" end="1"/>
                                            </p:txEl>
                                          </p:spTgt>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500"/>
                            </p:stCondLst>
                            <p:childTnLst>
                              <p:par>
                                <p:cTn id="72" presetID="2" presetClass="entr" presetSubtype="4" fill="hold" grpId="0" nodeType="afterEffect">
                                  <p:stCondLst>
                                    <p:cond delay="25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7" grpId="0" build="p"/>
      <p:bldP spid="12" grpId="0" build="p"/>
      <p:bldP spid="15" grpId="0"/>
      <p:bldP spid="16" grpId="0"/>
      <p:bldP spid="14" grpId="0" animBg="1"/>
      <p:bldP spid="13" grpId="0" animBg="1"/>
      <p:bldP spid="8"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View – Reassign Tech</a:t>
            </a:r>
          </a:p>
        </p:txBody>
      </p:sp>
      <p:sp>
        <p:nvSpPr>
          <p:cNvPr id="3" name="Content Placeholder 2"/>
          <p:cNvSpPr>
            <a:spLocks noGrp="1"/>
          </p:cNvSpPr>
          <p:nvPr>
            <p:ph idx="1"/>
          </p:nvPr>
        </p:nvSpPr>
        <p:spPr>
          <a:xfrm>
            <a:off x="464949" y="1524000"/>
            <a:ext cx="3649852" cy="685802"/>
          </a:xfrm>
        </p:spPr>
        <p:txBody>
          <a:bodyPr>
            <a:normAutofit/>
          </a:bodyPr>
          <a:lstStyle/>
          <a:p>
            <a:r>
              <a:rPr lang="en-US" dirty="0"/>
              <a:t>Select IPAC Bill(s)</a:t>
            </a:r>
          </a:p>
        </p:txBody>
      </p:sp>
      <p:sp>
        <p:nvSpPr>
          <p:cNvPr id="13" name="Content Placeholder 2"/>
          <p:cNvSpPr txBox="1">
            <a:spLocks/>
          </p:cNvSpPr>
          <p:nvPr/>
        </p:nvSpPr>
        <p:spPr>
          <a:xfrm>
            <a:off x="3505200" y="1551709"/>
            <a:ext cx="5334000" cy="68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a:t>, then click Reassign Tech button</a:t>
            </a:r>
          </a:p>
        </p:txBody>
      </p:sp>
      <p:sp>
        <p:nvSpPr>
          <p:cNvPr id="16" name="Content Placeholder 2"/>
          <p:cNvSpPr txBox="1">
            <a:spLocks/>
          </p:cNvSpPr>
          <p:nvPr/>
        </p:nvSpPr>
        <p:spPr>
          <a:xfrm>
            <a:off x="457200" y="1981198"/>
            <a:ext cx="4267200" cy="6858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a new Tech ID</a:t>
            </a:r>
          </a:p>
        </p:txBody>
      </p:sp>
      <p:sp>
        <p:nvSpPr>
          <p:cNvPr id="17" name="Content Placeholder 2"/>
          <p:cNvSpPr txBox="1">
            <a:spLocks/>
          </p:cNvSpPr>
          <p:nvPr/>
        </p:nvSpPr>
        <p:spPr>
          <a:xfrm>
            <a:off x="4343401" y="1981198"/>
            <a:ext cx="3733799"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and the Save button</a:t>
            </a:r>
          </a:p>
        </p:txBody>
      </p:sp>
      <p:pic>
        <p:nvPicPr>
          <p:cNvPr id="20483" name="Picture 3" descr="Technician Reassignment" title="Agency View - Reassign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323" y="2667000"/>
            <a:ext cx="6999287" cy="9144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2" name="Picture 2" descr="Select IPAC Bill, then click reassign tech button, Select a new Tech ID and the click Save" title="Agency View - Reassign 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9" y="3807267"/>
            <a:ext cx="8881241" cy="250632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descr="&quot;&quot;" title="Agency View - Reassign Tech"/>
          <p:cNvSpPr/>
          <p:nvPr/>
        </p:nvSpPr>
        <p:spPr>
          <a:xfrm>
            <a:off x="2173014" y="4091384"/>
            <a:ext cx="111672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quot;&quot;" title="Agency View - Reassign Tech"/>
          <p:cNvSpPr/>
          <p:nvPr/>
        </p:nvSpPr>
        <p:spPr>
          <a:xfrm>
            <a:off x="304800" y="4713389"/>
            <a:ext cx="304800" cy="1443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quot;&quot;" title="Agency View - Reassign Tech"/>
          <p:cNvCxnSpPr>
            <a:stCxn id="8" idx="0"/>
          </p:cNvCxnSpPr>
          <p:nvPr/>
        </p:nvCxnSpPr>
        <p:spPr>
          <a:xfrm flipV="1">
            <a:off x="2731376" y="3555944"/>
            <a:ext cx="0" cy="5354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descr="&quot;&quot;" title="Agency View - Reassign Tech"/>
          <p:cNvSpPr/>
          <p:nvPr/>
        </p:nvSpPr>
        <p:spPr>
          <a:xfrm>
            <a:off x="8001000" y="2767571"/>
            <a:ext cx="838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quot;&quot;" title="Agency View - Reassign Tech"/>
          <p:cNvSpPr/>
          <p:nvPr/>
        </p:nvSpPr>
        <p:spPr>
          <a:xfrm>
            <a:off x="7620000" y="3287611"/>
            <a:ext cx="304800" cy="293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3124200" y="6248400"/>
            <a:ext cx="2895600" cy="365125"/>
          </a:xfrm>
        </p:spPr>
        <p:txBody>
          <a:bodyPr/>
          <a:lstStyle/>
          <a:p>
            <a:r>
              <a:rPr lang="en-US" dirty="0"/>
              <a:t>USDA Transforming Shared Services</a:t>
            </a:r>
          </a:p>
        </p:txBody>
      </p:sp>
      <p:sp>
        <p:nvSpPr>
          <p:cNvPr id="5" name="Slide Number Placeholder 4"/>
          <p:cNvSpPr>
            <a:spLocks noGrp="1"/>
          </p:cNvSpPr>
          <p:nvPr>
            <p:ph type="sldNum" sz="quarter" idx="12"/>
          </p:nvPr>
        </p:nvSpPr>
        <p:spPr>
          <a:xfrm>
            <a:off x="6553200" y="6248400"/>
            <a:ext cx="2133600" cy="365125"/>
          </a:xfrm>
        </p:spPr>
        <p:txBody>
          <a:bodyPr/>
          <a:lstStyle/>
          <a:p>
            <a:fld id="{216834FD-4F8C-45C7-825A-43F2EF176C96}" type="slidenum">
              <a:rPr lang="en-US" smtClean="0"/>
              <a:pPr/>
              <a:t>31</a:t>
            </a:fld>
            <a:endParaRPr lang="en-US" dirty="0"/>
          </a:p>
        </p:txBody>
      </p:sp>
    </p:spTree>
    <p:extLst>
      <p:ext uri="{BB962C8B-B14F-4D97-AF65-F5344CB8AC3E}">
        <p14:creationId xmlns:p14="http://schemas.microsoft.com/office/powerpoint/2010/main" val="78159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482"/>
                                        </p:tgtEl>
                                        <p:attrNameLst>
                                          <p:attrName>style.visibility</p:attrName>
                                        </p:attrNameLst>
                                      </p:cBhvr>
                                      <p:to>
                                        <p:strVal val="visible"/>
                                      </p:to>
                                    </p:set>
                                    <p:animEffect transition="in" filter="fade">
                                      <p:cBhvr>
                                        <p:cTn id="25" dur="500"/>
                                        <p:tgtEl>
                                          <p:spTgt spid="2048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20483"/>
                                        </p:tgtEl>
                                        <p:attrNameLst>
                                          <p:attrName>style.visibility</p:attrName>
                                        </p:attrNameLst>
                                      </p:cBhvr>
                                      <p:to>
                                        <p:strVal val="visible"/>
                                      </p:to>
                                    </p:set>
                                    <p:anim calcmode="lin" valueType="num">
                                      <p:cBhvr>
                                        <p:cTn id="53" dur="500" fill="hold"/>
                                        <p:tgtEl>
                                          <p:spTgt spid="20483"/>
                                        </p:tgtEl>
                                        <p:attrNameLst>
                                          <p:attrName>ppt_w</p:attrName>
                                        </p:attrNameLst>
                                      </p:cBhvr>
                                      <p:tavLst>
                                        <p:tav tm="0">
                                          <p:val>
                                            <p:fltVal val="0"/>
                                          </p:val>
                                        </p:tav>
                                        <p:tav tm="100000">
                                          <p:val>
                                            <p:strVal val="#ppt_w"/>
                                          </p:val>
                                        </p:tav>
                                      </p:tavLst>
                                    </p:anim>
                                    <p:anim calcmode="lin" valueType="num">
                                      <p:cBhvr>
                                        <p:cTn id="54" dur="500" fill="hold"/>
                                        <p:tgtEl>
                                          <p:spTgt spid="20483"/>
                                        </p:tgtEl>
                                        <p:attrNameLst>
                                          <p:attrName>ppt_h</p:attrName>
                                        </p:attrNameLst>
                                      </p:cBhvr>
                                      <p:tavLst>
                                        <p:tav tm="0">
                                          <p:val>
                                            <p:fltVal val="0"/>
                                          </p:val>
                                        </p:tav>
                                        <p:tav tm="100000">
                                          <p:val>
                                            <p:strVal val="#ppt_h"/>
                                          </p:val>
                                        </p:tav>
                                      </p:tavLst>
                                    </p:anim>
                                    <p:animEffect transition="in" filter="fade">
                                      <p:cBhvr>
                                        <p:cTn id="55" dur="500"/>
                                        <p:tgtEl>
                                          <p:spTgt spid="2048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wipe(left)">
                                      <p:cBhvr>
                                        <p:cTn id="60" dur="500"/>
                                        <p:tgtEl>
                                          <p:spTgt spid="1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P spid="16" grpId="0" build="p"/>
      <p:bldP spid="17" grpId="0"/>
      <p:bldP spid="8" grpId="0" animBg="1"/>
      <p:bldP spid="7"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View – Print Bill</a:t>
            </a:r>
          </a:p>
        </p:txBody>
      </p:sp>
      <p:sp>
        <p:nvSpPr>
          <p:cNvPr id="3" name="Content Placeholder 2"/>
          <p:cNvSpPr>
            <a:spLocks noGrp="1"/>
          </p:cNvSpPr>
          <p:nvPr>
            <p:ph idx="1"/>
          </p:nvPr>
        </p:nvSpPr>
        <p:spPr>
          <a:xfrm>
            <a:off x="464949" y="1566081"/>
            <a:ext cx="8229600" cy="872319"/>
          </a:xfrm>
        </p:spPr>
        <p:txBody>
          <a:bodyPr>
            <a:normAutofit fontScale="85000" lnSpcReduction="20000"/>
          </a:bodyPr>
          <a:lstStyle/>
          <a:p>
            <a:r>
              <a:rPr lang="en-US" dirty="0"/>
              <a:t>Reconcile Module is the best place to print bills in RITA</a:t>
            </a:r>
          </a:p>
          <a:p>
            <a:pPr lvl="1"/>
            <a:r>
              <a:rPr lang="en-US" sz="3100" dirty="0"/>
              <a:t>Any IPAC bill can be printed</a:t>
            </a:r>
          </a:p>
        </p:txBody>
      </p:sp>
      <p:sp>
        <p:nvSpPr>
          <p:cNvPr id="11" name="Content Placeholder 2"/>
          <p:cNvSpPr txBox="1">
            <a:spLocks/>
          </p:cNvSpPr>
          <p:nvPr/>
        </p:nvSpPr>
        <p:spPr>
          <a:xfrm>
            <a:off x="457200" y="2438400"/>
            <a:ext cx="4953000" cy="457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Select single or multiple bills</a:t>
            </a:r>
          </a:p>
        </p:txBody>
      </p:sp>
      <p:sp>
        <p:nvSpPr>
          <p:cNvPr id="12" name="Content Placeholder 2"/>
          <p:cNvSpPr txBox="1">
            <a:spLocks/>
          </p:cNvSpPr>
          <p:nvPr/>
        </p:nvSpPr>
        <p:spPr>
          <a:xfrm>
            <a:off x="5029200" y="2438400"/>
            <a:ext cx="3048000" cy="457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buNone/>
            </a:pPr>
            <a:r>
              <a:rPr lang="en-US" dirty="0"/>
              <a:t>– then, click Print Bill</a:t>
            </a:r>
          </a:p>
        </p:txBody>
      </p:sp>
      <p:sp>
        <p:nvSpPr>
          <p:cNvPr id="10" name="Content Placeholder 2"/>
          <p:cNvSpPr txBox="1">
            <a:spLocks/>
          </p:cNvSpPr>
          <p:nvPr/>
        </p:nvSpPr>
        <p:spPr>
          <a:xfrm>
            <a:off x="457200" y="2895600"/>
            <a:ext cx="8229600" cy="8001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A PDF will open containing all bills selected with </a:t>
            </a:r>
            <a:r>
              <a:rPr lang="en-US" b="1" dirty="0"/>
              <a:t>all</a:t>
            </a:r>
            <a:r>
              <a:rPr lang="en-US" dirty="0"/>
              <a:t> </a:t>
            </a:r>
            <a:r>
              <a:rPr lang="en-US" b="1" dirty="0"/>
              <a:t>detail lines</a:t>
            </a:r>
          </a:p>
        </p:txBody>
      </p:sp>
      <p:pic>
        <p:nvPicPr>
          <p:cNvPr id="21506" name="Picture 2" descr="Reconcile Module is the best place to print bills in RITA&#10;Any IPAC bill can be printed&#10;- Select single or multiple bills ,then, click Print Bill&#10;- A PDF will open containg all bills selected with all detail lines" title="Agency View - Print 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705850" cy="24157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descr="&quot;&quot;" title="Agency View - Print Bill"/>
          <p:cNvSpPr/>
          <p:nvPr/>
        </p:nvSpPr>
        <p:spPr>
          <a:xfrm>
            <a:off x="457200" y="4876800"/>
            <a:ext cx="304800" cy="1443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quot;&quot;" title="Agency View - Print Bill"/>
          <p:cNvSpPr/>
          <p:nvPr/>
        </p:nvSpPr>
        <p:spPr>
          <a:xfrm>
            <a:off x="5867400" y="4876800"/>
            <a:ext cx="381000" cy="1443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quot;&quot;" title="Agency View - Print Bill"/>
          <p:cNvSpPr/>
          <p:nvPr/>
        </p:nvSpPr>
        <p:spPr>
          <a:xfrm>
            <a:off x="3325709" y="4191000"/>
            <a:ext cx="71289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32</a:t>
            </a:fld>
            <a:endParaRPr lang="en-US" dirty="0"/>
          </a:p>
        </p:txBody>
      </p:sp>
    </p:spTree>
    <p:extLst>
      <p:ext uri="{BB962C8B-B14F-4D97-AF65-F5344CB8AC3E}">
        <p14:creationId xmlns:p14="http://schemas.microsoft.com/office/powerpoint/2010/main" val="27353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1506"/>
                                        </p:tgtEl>
                                        <p:attrNameLst>
                                          <p:attrName>style.visibility</p:attrName>
                                        </p:attrNameLst>
                                      </p:cBhvr>
                                      <p:to>
                                        <p:strVal val="visible"/>
                                      </p:to>
                                    </p:set>
                                    <p:animEffect transition="in" filter="circle(in)">
                                      <p:cBhvr>
                                        <p:cTn id="35" dur="2000"/>
                                        <p:tgtEl>
                                          <p:spTgt spid="2150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00"/>
                            </p:stCondLst>
                            <p:childTnLst>
                              <p:par>
                                <p:cTn id="52" presetID="6" presetClass="entr" presetSubtype="16"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2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11" grpId="0"/>
      <p:bldP spid="12" grpId="0"/>
      <p:bldP spid="10" grpId="0"/>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Agency View – Print Bill (continued)</a:t>
            </a:r>
          </a:p>
        </p:txBody>
      </p:sp>
      <p:sp>
        <p:nvSpPr>
          <p:cNvPr id="5" name="Rectangle 4"/>
          <p:cNvSpPr/>
          <p:nvPr/>
        </p:nvSpPr>
        <p:spPr>
          <a:xfrm>
            <a:off x="304800" y="2438400"/>
            <a:ext cx="2819400" cy="1477328"/>
          </a:xfrm>
          <a:prstGeom prst="rect">
            <a:avLst/>
          </a:prstGeom>
        </p:spPr>
        <p:txBody>
          <a:bodyPr wrap="square">
            <a:spAutoFit/>
          </a:bodyPr>
          <a:lstStyle/>
          <a:p>
            <a:r>
              <a:rPr lang="en-US" dirty="0"/>
              <a:t>This is an exact replica</a:t>
            </a:r>
            <a:br>
              <a:rPr lang="en-US" dirty="0"/>
            </a:br>
            <a:r>
              <a:rPr lang="en-US" dirty="0"/>
              <a:t>of the IPAC Bill generated</a:t>
            </a:r>
            <a:br>
              <a:rPr lang="en-US" dirty="0"/>
            </a:br>
            <a:r>
              <a:rPr lang="en-US" dirty="0"/>
              <a:t>by Treasury.</a:t>
            </a:r>
          </a:p>
          <a:p>
            <a:endParaRPr lang="en-US" dirty="0"/>
          </a:p>
          <a:p>
            <a:endParaRPr lang="en-US" dirty="0"/>
          </a:p>
        </p:txBody>
      </p:sp>
      <p:pic>
        <p:nvPicPr>
          <p:cNvPr id="22530" name="Picture 2" descr="Replica of the IPAC Bill generated from Treasury" title="Agency View - Print Bill C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041" y="1295400"/>
            <a:ext cx="5574934"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81267" y="3574817"/>
            <a:ext cx="2919133" cy="1477328"/>
          </a:xfrm>
          <a:prstGeom prst="rect">
            <a:avLst/>
          </a:prstGeom>
        </p:spPr>
        <p:txBody>
          <a:bodyPr wrap="square">
            <a:spAutoFit/>
          </a:bodyPr>
          <a:lstStyle/>
          <a:p>
            <a:r>
              <a:rPr lang="en-US" dirty="0"/>
              <a:t>For Conversion bills (dated prior to June 1, 2016), the only Treasury Detail information is the </a:t>
            </a:r>
            <a:r>
              <a:rPr lang="en-US" b="1" dirty="0"/>
              <a:t>Description</a:t>
            </a:r>
            <a:r>
              <a:rPr lang="en-US" dirty="0"/>
              <a:t>.</a:t>
            </a:r>
          </a:p>
        </p:txBody>
      </p:sp>
      <p:sp>
        <p:nvSpPr>
          <p:cNvPr id="2" name="Footer Placeholder 1"/>
          <p:cNvSpPr>
            <a:spLocks noGrp="1"/>
          </p:cNvSpPr>
          <p:nvPr>
            <p:ph type="ftr" sz="quarter" idx="11"/>
          </p:nvPr>
        </p:nvSpPr>
        <p:spPr/>
        <p:txBody>
          <a:bodyPr/>
          <a:lstStyle/>
          <a:p>
            <a:r>
              <a:rPr lang="en-US"/>
              <a:t>USDA Transforming Shared Services</a:t>
            </a:r>
            <a:endParaRPr lang="en-US" dirty="0"/>
          </a:p>
        </p:txBody>
      </p:sp>
      <p:sp>
        <p:nvSpPr>
          <p:cNvPr id="3" name="Slide Number Placeholder 2"/>
          <p:cNvSpPr>
            <a:spLocks noGrp="1"/>
          </p:cNvSpPr>
          <p:nvPr>
            <p:ph type="sldNum" sz="quarter" idx="12"/>
          </p:nvPr>
        </p:nvSpPr>
        <p:spPr/>
        <p:txBody>
          <a:bodyPr/>
          <a:lstStyle/>
          <a:p>
            <a:fld id="{216834FD-4F8C-45C7-825A-43F2EF176C96}" type="slidenum">
              <a:rPr lang="en-US" smtClean="0"/>
              <a:pPr/>
              <a:t>33</a:t>
            </a:fld>
            <a:endParaRPr lang="en-US" dirty="0"/>
          </a:p>
        </p:txBody>
      </p:sp>
    </p:spTree>
    <p:extLst>
      <p:ext uri="{BB962C8B-B14F-4D97-AF65-F5344CB8AC3E}">
        <p14:creationId xmlns:p14="http://schemas.microsoft.com/office/powerpoint/2010/main" val="32278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530"/>
                                        </p:tgtEl>
                                        <p:attrNameLst>
                                          <p:attrName>style.visibility</p:attrName>
                                        </p:attrNameLst>
                                      </p:cBhvr>
                                      <p:to>
                                        <p:strVal val="visible"/>
                                      </p:to>
                                    </p:set>
                                    <p:animEffect transition="in" filter="fade">
                                      <p:cBhvr>
                                        <p:cTn id="25" dur="500"/>
                                        <p:tgtEl>
                                          <p:spTgt spid="22530"/>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125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a:t>Report Module</a:t>
            </a:r>
          </a:p>
        </p:txBody>
      </p:sp>
      <p:sp>
        <p:nvSpPr>
          <p:cNvPr id="3" name="Subtitle 2"/>
          <p:cNvSpPr>
            <a:spLocks noGrp="1"/>
          </p:cNvSpPr>
          <p:nvPr>
            <p:ph type="subTitle" idx="1"/>
          </p:nvPr>
        </p:nvSpPr>
        <p:spPr/>
        <p:txBody>
          <a:bodyPr/>
          <a:lstStyle/>
          <a:p>
            <a:endParaRPr lang="en-US"/>
          </a:p>
        </p:txBody>
      </p:sp>
      <p:sp>
        <p:nvSpPr>
          <p:cNvPr id="6" name="Subtitle 2"/>
          <p:cNvSpPr txBox="1">
            <a:spLocks/>
          </p:cNvSpPr>
          <p:nvPr/>
        </p:nvSpPr>
        <p:spPr>
          <a:xfrm>
            <a:off x="4343400" y="3962400"/>
            <a:ext cx="3429000" cy="1676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tx1"/>
                </a:solidFill>
              </a:rPr>
              <a:t>Overview</a:t>
            </a:r>
          </a:p>
        </p:txBody>
      </p:sp>
      <p:sp>
        <p:nvSpPr>
          <p:cNvPr id="4" name="Footer Placeholder 3"/>
          <p:cNvSpPr>
            <a:spLocks noGrp="1"/>
          </p:cNvSpPr>
          <p:nvPr>
            <p:ph type="ftr" sz="quarter" idx="11"/>
          </p:nvPr>
        </p:nvSpPr>
        <p:spPr/>
        <p:txBody>
          <a:bodyPr/>
          <a:lstStyle/>
          <a:p>
            <a:r>
              <a:rPr lang="en-US">
                <a:solidFill>
                  <a:schemeClr val="tx1"/>
                </a:solidFill>
              </a:rPr>
              <a:t>USDA Transforming Shared Services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6834FD-4F8C-45C7-825A-43F2EF176C96}" type="slidenum">
              <a:rPr lang="en-US"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155675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 Publish Submenu</a:t>
            </a:r>
          </a:p>
        </p:txBody>
      </p:sp>
      <p:sp>
        <p:nvSpPr>
          <p:cNvPr id="3" name="Content Placeholder 2"/>
          <p:cNvSpPr>
            <a:spLocks noGrp="1"/>
          </p:cNvSpPr>
          <p:nvPr>
            <p:ph idx="1"/>
          </p:nvPr>
        </p:nvSpPr>
        <p:spPr>
          <a:xfrm>
            <a:off x="464949" y="1566081"/>
            <a:ext cx="8229600" cy="1405719"/>
          </a:xfrm>
        </p:spPr>
        <p:txBody>
          <a:bodyPr>
            <a:normAutofit/>
          </a:bodyPr>
          <a:lstStyle/>
          <a:p>
            <a:r>
              <a:rPr lang="en-US" sz="2400" dirty="0"/>
              <a:t>Select the Report Module and Publish Submenu to view available reports</a:t>
            </a:r>
          </a:p>
        </p:txBody>
      </p:sp>
      <p:sp>
        <p:nvSpPr>
          <p:cNvPr id="7" name="Content Placeholder 2"/>
          <p:cNvSpPr txBox="1">
            <a:spLocks/>
          </p:cNvSpPr>
          <p:nvPr/>
        </p:nvSpPr>
        <p:spPr>
          <a:xfrm>
            <a:off x="451450" y="2445819"/>
            <a:ext cx="8229600" cy="6021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Note:  </a:t>
            </a:r>
            <a:r>
              <a:rPr lang="en-US" sz="2400" dirty="0"/>
              <a:t>There are multiple pages of available reports</a:t>
            </a:r>
          </a:p>
          <a:p>
            <a:endParaRPr lang="en-US" dirty="0"/>
          </a:p>
        </p:txBody>
      </p:sp>
      <p:pic>
        <p:nvPicPr>
          <p:cNvPr id="24578" name="Picture 2" descr="Select the Report Module and Publish Submenue to view available reports" title="Report module - Publish Submen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5" y="3050277"/>
            <a:ext cx="6747165" cy="14593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6" name="Straight Connector 15" descr="&quot;&quot;" title="Report module - Publish Submenue"/>
          <p:cNvCxnSpPr/>
          <p:nvPr/>
        </p:nvCxnSpPr>
        <p:spPr>
          <a:xfrm>
            <a:off x="3560617" y="2147455"/>
            <a:ext cx="43641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Elbow Connector 7" descr="&quot;&quot;" title="Report module - Publish Submenue"/>
          <p:cNvCxnSpPr/>
          <p:nvPr/>
        </p:nvCxnSpPr>
        <p:spPr>
          <a:xfrm rot="10800000" flipV="1">
            <a:off x="3352802" y="2133600"/>
            <a:ext cx="4571998" cy="2133600"/>
          </a:xfrm>
          <a:prstGeom prst="bentConnector3">
            <a:avLst>
              <a:gd name="adj1" fmla="val 30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Report: View, Update, and Publish Report Titles" title="Report module - Publish Submenue"/>
          <p:cNvPicPr>
            <a:picLocks noChangeAspect="1" noChangeArrowheads="1"/>
          </p:cNvPicPr>
          <p:nvPr/>
        </p:nvPicPr>
        <p:blipFill rotWithShape="1">
          <a:blip r:embed="rId3">
            <a:extLst>
              <a:ext uri="{28A0092B-C50C-407E-A947-70E740481C1C}">
                <a14:useLocalDpi xmlns:a14="http://schemas.microsoft.com/office/drawing/2010/main" val="0"/>
              </a:ext>
            </a:extLst>
          </a:blip>
          <a:srcRect b="52525"/>
          <a:stretch/>
        </p:blipFill>
        <p:spPr bwMode="auto">
          <a:xfrm>
            <a:off x="491834" y="4648200"/>
            <a:ext cx="6747165" cy="18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35</a:t>
            </a:fld>
            <a:endParaRPr lang="en-US" dirty="0"/>
          </a:p>
        </p:txBody>
      </p:sp>
    </p:spTree>
    <p:extLst>
      <p:ext uri="{BB962C8B-B14F-4D97-AF65-F5344CB8AC3E}">
        <p14:creationId xmlns:p14="http://schemas.microsoft.com/office/powerpoint/2010/main" val="28510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24578"/>
                                        </p:tgtEl>
                                        <p:attrNameLst>
                                          <p:attrName>style.visibility</p:attrName>
                                        </p:attrNameLst>
                                      </p:cBhvr>
                                      <p:to>
                                        <p:strVal val="visible"/>
                                      </p:to>
                                    </p:set>
                                    <p:anim calcmode="lin" valueType="num">
                                      <p:cBhvr>
                                        <p:cTn id="18" dur="1000" fill="hold"/>
                                        <p:tgtEl>
                                          <p:spTgt spid="24578"/>
                                        </p:tgtEl>
                                        <p:attrNameLst>
                                          <p:attrName>ppt_w</p:attrName>
                                        </p:attrNameLst>
                                      </p:cBhvr>
                                      <p:tavLst>
                                        <p:tav tm="0">
                                          <p:val>
                                            <p:fltVal val="0"/>
                                          </p:val>
                                        </p:tav>
                                        <p:tav tm="100000">
                                          <p:val>
                                            <p:strVal val="#ppt_w"/>
                                          </p:val>
                                        </p:tav>
                                      </p:tavLst>
                                    </p:anim>
                                    <p:anim calcmode="lin" valueType="num">
                                      <p:cBhvr>
                                        <p:cTn id="19" dur="1000" fill="hold"/>
                                        <p:tgtEl>
                                          <p:spTgt spid="24578"/>
                                        </p:tgtEl>
                                        <p:attrNameLst>
                                          <p:attrName>ppt_h</p:attrName>
                                        </p:attrNameLst>
                                      </p:cBhvr>
                                      <p:tavLst>
                                        <p:tav tm="0">
                                          <p:val>
                                            <p:fltVal val="0"/>
                                          </p:val>
                                        </p:tav>
                                        <p:tav tm="100000">
                                          <p:val>
                                            <p:strVal val="#ppt_h"/>
                                          </p:val>
                                        </p:tav>
                                      </p:tavLst>
                                    </p:anim>
                                    <p:anim calcmode="lin" valueType="num">
                                      <p:cBhvr>
                                        <p:cTn id="20" dur="1000" fill="hold"/>
                                        <p:tgtEl>
                                          <p:spTgt spid="24578"/>
                                        </p:tgtEl>
                                        <p:attrNameLst>
                                          <p:attrName>style.rotation</p:attrName>
                                        </p:attrNameLst>
                                      </p:cBhvr>
                                      <p:tavLst>
                                        <p:tav tm="0">
                                          <p:val>
                                            <p:fltVal val="90"/>
                                          </p:val>
                                        </p:tav>
                                        <p:tav tm="100000">
                                          <p:val>
                                            <p:fltVal val="0"/>
                                          </p:val>
                                        </p:tav>
                                      </p:tavLst>
                                    </p:anim>
                                    <p:animEffect transition="in" filter="fade">
                                      <p:cBhvr>
                                        <p:cTn id="21" dur="1000"/>
                                        <p:tgtEl>
                                          <p:spTgt spid="2457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1000"/>
                                        <p:tgtEl>
                                          <p:spTgt spid="2050"/>
                                        </p:tgtEl>
                                      </p:cBhvr>
                                    </p:animEffect>
                                    <p:anim calcmode="lin" valueType="num">
                                      <p:cBhvr>
                                        <p:cTn id="40" dur="1000" fill="hold"/>
                                        <p:tgtEl>
                                          <p:spTgt spid="2050"/>
                                        </p:tgtEl>
                                        <p:attrNameLst>
                                          <p:attrName>ppt_x</p:attrName>
                                        </p:attrNameLst>
                                      </p:cBhvr>
                                      <p:tavLst>
                                        <p:tav tm="0">
                                          <p:val>
                                            <p:strVal val="#ppt_x"/>
                                          </p:val>
                                        </p:tav>
                                        <p:tav tm="100000">
                                          <p:val>
                                            <p:strVal val="#ppt_x"/>
                                          </p:val>
                                        </p:tav>
                                      </p:tavLst>
                                    </p:anim>
                                    <p:anim calcmode="lin" valueType="num">
                                      <p:cBhvr>
                                        <p:cTn id="4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(continued)</a:t>
            </a:r>
          </a:p>
        </p:txBody>
      </p:sp>
      <p:sp>
        <p:nvSpPr>
          <p:cNvPr id="3" name="Content Placeholder 2"/>
          <p:cNvSpPr>
            <a:spLocks noGrp="1"/>
          </p:cNvSpPr>
          <p:nvPr>
            <p:ph idx="1"/>
          </p:nvPr>
        </p:nvSpPr>
        <p:spPr/>
        <p:txBody>
          <a:bodyPr/>
          <a:lstStyle/>
          <a:p>
            <a:r>
              <a:rPr lang="en-US" dirty="0"/>
              <a:t>The most commonly used reports</a:t>
            </a:r>
          </a:p>
        </p:txBody>
      </p:sp>
      <p:pic>
        <p:nvPicPr>
          <p:cNvPr id="25603" name="Picture 3" descr="The most commonly used reports" title="report Module (continued)"/>
          <p:cNvPicPr>
            <a:picLocks noChangeAspect="1" noChangeArrowheads="1"/>
          </p:cNvPicPr>
          <p:nvPr/>
        </p:nvPicPr>
        <p:blipFill rotWithShape="1">
          <a:blip r:embed="rId2">
            <a:extLst>
              <a:ext uri="{28A0092B-C50C-407E-A947-70E740481C1C}">
                <a14:useLocalDpi xmlns:a14="http://schemas.microsoft.com/office/drawing/2010/main" val="0"/>
              </a:ext>
            </a:extLst>
          </a:blip>
          <a:srcRect t="23873"/>
          <a:stretch/>
        </p:blipFill>
        <p:spPr bwMode="auto">
          <a:xfrm>
            <a:off x="685800" y="2176462"/>
            <a:ext cx="7818924" cy="4605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descr="The most commoly used reports" title="Report module - Publish Submenue"/>
          <p:cNvSpPr/>
          <p:nvPr/>
        </p:nvSpPr>
        <p:spPr>
          <a:xfrm>
            <a:off x="762000" y="3657600"/>
            <a:ext cx="76962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5181600"/>
            <a:ext cx="1828800" cy="830997"/>
          </a:xfrm>
          <a:prstGeom prst="rect">
            <a:avLst/>
          </a:prstGeom>
          <a:noFill/>
        </p:spPr>
        <p:txBody>
          <a:bodyPr wrap="square" rtlCol="0">
            <a:spAutoFit/>
          </a:bodyPr>
          <a:lstStyle/>
          <a:p>
            <a:r>
              <a:rPr lang="en-US" sz="2400" b="1" cap="all" dirty="0">
                <a:ln w="9000" cmpd="sng">
                  <a:solidFill>
                    <a:srgbClr val="FF0000"/>
                  </a:solidFill>
                  <a:prstDash val="solid"/>
                </a:ln>
                <a:solidFill>
                  <a:srgbClr val="FF0000"/>
                </a:solidFill>
                <a:effectLst>
                  <a:reflection blurRad="12700" stA="28000" endPos="45000" dist="1000" dir="5400000" sy="-100000" algn="bl" rotWithShape="0"/>
                </a:effectLst>
              </a:rPr>
              <a:t>The Weekly Reports</a:t>
            </a:r>
          </a:p>
        </p:txBody>
      </p:sp>
      <p:cxnSp>
        <p:nvCxnSpPr>
          <p:cNvPr id="9" name="Straight Arrow Connector 8" descr="&quot;&quot;" title="Report module - Publish Submenue"/>
          <p:cNvCxnSpPr>
            <a:stCxn id="7" idx="1"/>
          </p:cNvCxnSpPr>
          <p:nvPr/>
        </p:nvCxnSpPr>
        <p:spPr>
          <a:xfrm flipH="1" flipV="1">
            <a:off x="6286500" y="4800600"/>
            <a:ext cx="190500" cy="7964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36</a:t>
            </a:fld>
            <a:endParaRPr lang="en-US" dirty="0"/>
          </a:p>
        </p:txBody>
      </p:sp>
    </p:spTree>
    <p:extLst>
      <p:ext uri="{BB962C8B-B14F-4D97-AF65-F5344CB8AC3E}">
        <p14:creationId xmlns:p14="http://schemas.microsoft.com/office/powerpoint/2010/main" val="15520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500"/>
                            </p:stCondLst>
                            <p:childTnLst>
                              <p:par>
                                <p:cTn id="9" presetID="31" presetClass="entr" presetSubtype="0" fill="hold" nodeType="afterEffect">
                                  <p:stCondLst>
                                    <p:cond delay="1000"/>
                                  </p:stCondLst>
                                  <p:childTnLst>
                                    <p:set>
                                      <p:cBhvr>
                                        <p:cTn id="10" dur="1" fill="hold">
                                          <p:stCondLst>
                                            <p:cond delay="0"/>
                                          </p:stCondLst>
                                        </p:cTn>
                                        <p:tgtEl>
                                          <p:spTgt spid="25603"/>
                                        </p:tgtEl>
                                        <p:attrNameLst>
                                          <p:attrName>style.visibility</p:attrName>
                                        </p:attrNameLst>
                                      </p:cBhvr>
                                      <p:to>
                                        <p:strVal val="visible"/>
                                      </p:to>
                                    </p:set>
                                    <p:anim calcmode="lin" valueType="num">
                                      <p:cBhvr>
                                        <p:cTn id="11" dur="1000" fill="hold"/>
                                        <p:tgtEl>
                                          <p:spTgt spid="25603"/>
                                        </p:tgtEl>
                                        <p:attrNameLst>
                                          <p:attrName>ppt_w</p:attrName>
                                        </p:attrNameLst>
                                      </p:cBhvr>
                                      <p:tavLst>
                                        <p:tav tm="0">
                                          <p:val>
                                            <p:fltVal val="0"/>
                                          </p:val>
                                        </p:tav>
                                        <p:tav tm="100000">
                                          <p:val>
                                            <p:strVal val="#ppt_w"/>
                                          </p:val>
                                        </p:tav>
                                      </p:tavLst>
                                    </p:anim>
                                    <p:anim calcmode="lin" valueType="num">
                                      <p:cBhvr>
                                        <p:cTn id="12" dur="1000" fill="hold"/>
                                        <p:tgtEl>
                                          <p:spTgt spid="25603"/>
                                        </p:tgtEl>
                                        <p:attrNameLst>
                                          <p:attrName>ppt_h</p:attrName>
                                        </p:attrNameLst>
                                      </p:cBhvr>
                                      <p:tavLst>
                                        <p:tav tm="0">
                                          <p:val>
                                            <p:fltVal val="0"/>
                                          </p:val>
                                        </p:tav>
                                        <p:tav tm="100000">
                                          <p:val>
                                            <p:strVal val="#ppt_h"/>
                                          </p:val>
                                        </p:tav>
                                      </p:tavLst>
                                    </p:anim>
                                    <p:anim calcmode="lin" valueType="num">
                                      <p:cBhvr>
                                        <p:cTn id="13" dur="1000" fill="hold"/>
                                        <p:tgtEl>
                                          <p:spTgt spid="25603"/>
                                        </p:tgtEl>
                                        <p:attrNameLst>
                                          <p:attrName>style.rotation</p:attrName>
                                        </p:attrNameLst>
                                      </p:cBhvr>
                                      <p:tavLst>
                                        <p:tav tm="0">
                                          <p:val>
                                            <p:fltVal val="90"/>
                                          </p:val>
                                        </p:tav>
                                        <p:tav tm="100000">
                                          <p:val>
                                            <p:fltVal val="0"/>
                                          </p:val>
                                        </p:tav>
                                      </p:tavLst>
                                    </p:anim>
                                    <p:animEffect transition="in" filter="fade">
                                      <p:cBhvr>
                                        <p:cTn id="14" dur="1000"/>
                                        <p:tgtEl>
                                          <p:spTgt spid="25603"/>
                                        </p:tgtEl>
                                      </p:cBhvr>
                                    </p:animEffect>
                                  </p:childTnLst>
                                </p:cTn>
                              </p:par>
                            </p:childTnLst>
                          </p:cTn>
                        </p:par>
                        <p:par>
                          <p:cTn id="15" fill="hold">
                            <p:stCondLst>
                              <p:cond delay="3500"/>
                            </p:stCondLst>
                            <p:childTnLst>
                              <p:par>
                                <p:cTn id="16" presetID="14" presetClass="entr" presetSubtype="10"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5000"/>
                            </p:stCondLst>
                            <p:childTnLst>
                              <p:par>
                                <p:cTn id="20" presetID="21" presetClass="entr" presetSubtype="1"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7500"/>
                            </p:stCondLst>
                            <p:childTnLst>
                              <p:par>
                                <p:cTn id="24" presetID="2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447800" y="503238"/>
            <a:ext cx="7492139" cy="411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solidFill>
                <a:effectLst>
                  <a:outerShdw blurRad="50800" dist="38100" dir="2700000" algn="tl" rotWithShape="0">
                    <a:prstClr val="black">
                      <a:alpha val="40000"/>
                    </a:prstClr>
                  </a:outerShdw>
                </a:effectLst>
                <a:latin typeface="Times New Roman" pitchFamily="18" charset="0"/>
                <a:ea typeface="+mj-ea"/>
                <a:cs typeface="Times New Roman" pitchFamily="18" charset="0"/>
              </a:defRPr>
            </a:lvl1pPr>
          </a:lstStyle>
          <a:p>
            <a:r>
              <a:rPr lang="en-US" dirty="0" err="1"/>
              <a:t>RReport</a:t>
            </a:r>
            <a:r>
              <a:rPr lang="en-US" dirty="0"/>
              <a:t> Module (continued)</a:t>
            </a:r>
          </a:p>
          <a:p>
            <a:r>
              <a:rPr lang="en-US" dirty="0" err="1"/>
              <a:t>eport</a:t>
            </a:r>
            <a:r>
              <a:rPr lang="en-US" dirty="0"/>
              <a:t> Module (continued)</a:t>
            </a:r>
          </a:p>
        </p:txBody>
      </p:sp>
      <p:sp>
        <p:nvSpPr>
          <p:cNvPr id="18" name="Title 17"/>
          <p:cNvSpPr>
            <a:spLocks noGrp="1"/>
          </p:cNvSpPr>
          <p:nvPr>
            <p:ph type="title"/>
          </p:nvPr>
        </p:nvSpPr>
        <p:spPr/>
        <p:txBody>
          <a:bodyPr/>
          <a:lstStyle/>
          <a:p>
            <a:r>
              <a:rPr lang="en-US" dirty="0"/>
              <a:t>Report Module (continued)</a:t>
            </a:r>
            <a:br>
              <a:rPr lang="en-US" dirty="0"/>
            </a:br>
            <a:endParaRPr lang="en-US" dirty="0"/>
          </a:p>
        </p:txBody>
      </p:sp>
      <p:sp>
        <p:nvSpPr>
          <p:cNvPr id="3" name="Content Placeholder 2"/>
          <p:cNvSpPr>
            <a:spLocks noGrp="1"/>
          </p:cNvSpPr>
          <p:nvPr>
            <p:ph idx="1"/>
          </p:nvPr>
        </p:nvSpPr>
        <p:spPr/>
        <p:txBody>
          <a:bodyPr/>
          <a:lstStyle/>
          <a:p>
            <a:r>
              <a:rPr lang="en-US" dirty="0"/>
              <a:t>01 – Print Received IPAC Bill</a:t>
            </a:r>
          </a:p>
        </p:txBody>
      </p:sp>
      <p:sp>
        <p:nvSpPr>
          <p:cNvPr id="11" name="Content Placeholder 2"/>
          <p:cNvSpPr txBox="1">
            <a:spLocks/>
          </p:cNvSpPr>
          <p:nvPr/>
        </p:nvSpPr>
        <p:spPr>
          <a:xfrm>
            <a:off x="457200" y="1828800"/>
            <a:ext cx="6393051"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1800" dirty="0"/>
              <a:t>Excludes Initiated Bills</a:t>
            </a:r>
          </a:p>
          <a:p>
            <a:pPr lvl="1">
              <a:spcBef>
                <a:spcPts val="0"/>
              </a:spcBef>
            </a:pPr>
            <a:r>
              <a:rPr lang="en-US" sz="1800" dirty="0"/>
              <a:t>Excludes Sender DO Symbols:  GS116 , GS127, and GS157 </a:t>
            </a:r>
          </a:p>
          <a:p>
            <a:pPr marL="457200" lvl="1" indent="0" algn="r">
              <a:spcBef>
                <a:spcPts val="0"/>
              </a:spcBef>
              <a:buFont typeface="Arial" pitchFamily="34" charset="0"/>
              <a:buNone/>
            </a:pPr>
            <a:r>
              <a:rPr lang="en-US" sz="1800" dirty="0"/>
              <a:t>(GSA FEDS, TOPS, and MPOL)</a:t>
            </a:r>
          </a:p>
        </p:txBody>
      </p:sp>
      <p:sp>
        <p:nvSpPr>
          <p:cNvPr id="12" name="Content Placeholder 2"/>
          <p:cNvSpPr txBox="1">
            <a:spLocks/>
          </p:cNvSpPr>
          <p:nvPr/>
        </p:nvSpPr>
        <p:spPr>
          <a:xfrm>
            <a:off x="457200" y="2895600"/>
            <a:ext cx="82296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a:t>02 – Agency Unprocessed Details</a:t>
            </a:r>
          </a:p>
        </p:txBody>
      </p:sp>
      <p:sp>
        <p:nvSpPr>
          <p:cNvPr id="7" name="Content Placeholder 2"/>
          <p:cNvSpPr txBox="1">
            <a:spLocks/>
          </p:cNvSpPr>
          <p:nvPr/>
        </p:nvSpPr>
        <p:spPr>
          <a:xfrm>
            <a:off x="457200" y="3139966"/>
            <a:ext cx="8229600" cy="11272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1800" dirty="0"/>
              <a:t>Includes information from IPAC Bill</a:t>
            </a:r>
          </a:p>
          <a:p>
            <a:pPr lvl="1">
              <a:spcBef>
                <a:spcPts val="0"/>
              </a:spcBef>
            </a:pPr>
            <a:r>
              <a:rPr lang="en-US" sz="1800" dirty="0"/>
              <a:t>Includes current FMS assignee</a:t>
            </a:r>
          </a:p>
          <a:p>
            <a:pPr lvl="1">
              <a:spcBef>
                <a:spcPts val="0"/>
              </a:spcBef>
            </a:pPr>
            <a:r>
              <a:rPr lang="en-US" sz="1800" dirty="0"/>
              <a:t>Includes notes from all views:  Initiating, Receiving, and Agency</a:t>
            </a:r>
          </a:p>
          <a:p>
            <a:pPr lvl="1">
              <a:spcBef>
                <a:spcPts val="0"/>
              </a:spcBef>
            </a:pPr>
            <a:r>
              <a:rPr lang="en-US" sz="1800" dirty="0"/>
              <a:t>Option to select all or first Treasury detail lines</a:t>
            </a:r>
          </a:p>
        </p:txBody>
      </p:sp>
      <p:sp>
        <p:nvSpPr>
          <p:cNvPr id="13" name="Content Placeholder 2"/>
          <p:cNvSpPr txBox="1">
            <a:spLocks/>
          </p:cNvSpPr>
          <p:nvPr/>
        </p:nvSpPr>
        <p:spPr>
          <a:xfrm>
            <a:off x="457200" y="4419600"/>
            <a:ext cx="82296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a:t>03 – Agency Unprocessed Summary</a:t>
            </a:r>
          </a:p>
        </p:txBody>
      </p:sp>
      <p:sp>
        <p:nvSpPr>
          <p:cNvPr id="8" name="Content Placeholder 2"/>
          <p:cNvSpPr txBox="1">
            <a:spLocks/>
          </p:cNvSpPr>
          <p:nvPr/>
        </p:nvSpPr>
        <p:spPr>
          <a:xfrm>
            <a:off x="464288" y="4686300"/>
            <a:ext cx="8229600" cy="876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1800" dirty="0"/>
              <a:t>No Treasury IPAC Bill information</a:t>
            </a:r>
          </a:p>
          <a:p>
            <a:pPr lvl="1">
              <a:spcBef>
                <a:spcPts val="0"/>
              </a:spcBef>
            </a:pPr>
            <a:r>
              <a:rPr lang="en-US" sz="1800" dirty="0"/>
              <a:t>Includes current FMS and Agency assignee</a:t>
            </a:r>
          </a:p>
          <a:p>
            <a:pPr lvl="1">
              <a:spcBef>
                <a:spcPts val="0"/>
              </a:spcBef>
            </a:pPr>
            <a:r>
              <a:rPr lang="en-US" sz="1800" dirty="0"/>
              <a:t>With or without notes</a:t>
            </a:r>
          </a:p>
        </p:txBody>
      </p:sp>
      <p:sp>
        <p:nvSpPr>
          <p:cNvPr id="9" name="Content Placeholder 2"/>
          <p:cNvSpPr txBox="1">
            <a:spLocks/>
          </p:cNvSpPr>
          <p:nvPr/>
        </p:nvSpPr>
        <p:spPr>
          <a:xfrm>
            <a:off x="457200" y="5630918"/>
            <a:ext cx="8229600" cy="3888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b="1" dirty="0"/>
              <a:t>04 – Agency Unprocessed Spreadsheet</a:t>
            </a:r>
            <a:endParaRPr lang="en-US" sz="1800" dirty="0"/>
          </a:p>
        </p:txBody>
      </p:sp>
      <p:sp>
        <p:nvSpPr>
          <p:cNvPr id="14" name="Content Placeholder 2"/>
          <p:cNvSpPr txBox="1">
            <a:spLocks/>
          </p:cNvSpPr>
          <p:nvPr/>
        </p:nvSpPr>
        <p:spPr>
          <a:xfrm>
            <a:off x="457200" y="5943600"/>
            <a:ext cx="8229600" cy="9301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1800" dirty="0"/>
              <a:t>First Treasury detail line only</a:t>
            </a:r>
          </a:p>
          <a:p>
            <a:pPr lvl="1">
              <a:spcBef>
                <a:spcPts val="0"/>
              </a:spcBef>
            </a:pPr>
            <a:r>
              <a:rPr lang="en-US" sz="1800" dirty="0"/>
              <a:t>No notes</a:t>
            </a:r>
          </a:p>
        </p:txBody>
      </p:sp>
      <p:sp>
        <p:nvSpPr>
          <p:cNvPr id="15" name="TextBox 14"/>
          <p:cNvSpPr txBox="1"/>
          <p:nvPr/>
        </p:nvSpPr>
        <p:spPr>
          <a:xfrm>
            <a:off x="6469912" y="4286071"/>
            <a:ext cx="2597888" cy="1200329"/>
          </a:xfrm>
          <a:prstGeom prst="rect">
            <a:avLst/>
          </a:prstGeom>
          <a:noFill/>
        </p:spPr>
        <p:txBody>
          <a:bodyPr wrap="square" rtlCol="0">
            <a:spAutoFit/>
          </a:bodyPr>
          <a:lstStyle/>
          <a:p>
            <a:r>
              <a:rPr lang="en-US" sz="2400" b="1" cap="all" dirty="0">
                <a:ln w="9000" cmpd="sng">
                  <a:solidFill>
                    <a:srgbClr val="FF0000"/>
                  </a:solidFill>
                  <a:prstDash val="solid"/>
                </a:ln>
                <a:solidFill>
                  <a:srgbClr val="FF0000"/>
                </a:solidFill>
                <a:effectLst>
                  <a:reflection blurRad="12700" stA="28000" endPos="45000" dist="1000" dir="5400000" sy="-100000" algn="bl" rotWithShape="0"/>
                </a:effectLst>
              </a:rPr>
              <a:t>The Weekly Reports EMAILED TO AGENCY</a:t>
            </a:r>
          </a:p>
        </p:txBody>
      </p:sp>
      <p:pic>
        <p:nvPicPr>
          <p:cNvPr id="16" name="Picture 15" descr="Picture of a Star" title="Report module - Publish Subme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612" y="5391359"/>
            <a:ext cx="1019175" cy="1038225"/>
          </a:xfrm>
          <a:prstGeom prst="rect">
            <a:avLst/>
          </a:prstGeom>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37</a:t>
            </a:fld>
            <a:endParaRPr lang="en-US" dirty="0"/>
          </a:p>
        </p:txBody>
      </p:sp>
    </p:spTree>
    <p:extLst>
      <p:ext uri="{BB962C8B-B14F-4D97-AF65-F5344CB8AC3E}">
        <p14:creationId xmlns:p14="http://schemas.microsoft.com/office/powerpoint/2010/main" val="21767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000"/>
                            </p:stCondLst>
                            <p:childTnLst>
                              <p:par>
                                <p:cTn id="9" presetID="14" presetClass="entr" presetSubtype="1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3000"/>
                            </p:stCondLst>
                            <p:childTnLst>
                              <p:par>
                                <p:cTn id="17" presetID="14" presetClass="entr" presetSubtype="1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2000"/>
                                        <p:tgtEl>
                                          <p:spTgt spid="15"/>
                                        </p:tgtEl>
                                      </p:cBhvr>
                                    </p:animEffect>
                                  </p:childTnLst>
                                </p:cTn>
                              </p:par>
                            </p:childTnLst>
                          </p:cTn>
                        </p:par>
                        <p:par>
                          <p:cTn id="24" fill="hold">
                            <p:stCondLst>
                              <p:cond delay="6000"/>
                            </p:stCondLst>
                            <p:childTnLst>
                              <p:par>
                                <p:cTn id="25" presetID="21" presetClass="entr" presetSubtype="1" fill="hold"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additive="base">
                                        <p:cTn id="32"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8" fill="hold" grpId="0" nodeType="afterEffect">
                                  <p:stCondLst>
                                    <p:cond delay="50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8" fill="hold" grpId="0" nodeType="afterEffect">
                                  <p:stCondLst>
                                    <p:cond delay="500"/>
                                  </p:stCondLst>
                                  <p:childTnLst>
                                    <p:set>
                                      <p:cBhvr>
                                        <p:cTn id="41" dur="1" fill="hold">
                                          <p:stCondLst>
                                            <p:cond delay="0"/>
                                          </p:stCondLst>
                                        </p:cTn>
                                        <p:tgtEl>
                                          <p:spTgt spid="11">
                                            <p:txEl>
                                              <p:pRg st="2" end="2"/>
                                            </p:txEl>
                                          </p:spTgt>
                                        </p:tgtEl>
                                        <p:attrNameLst>
                                          <p:attrName>style.visibility</p:attrName>
                                        </p:attrNameLst>
                                      </p:cBhvr>
                                      <p:to>
                                        <p:strVal val="visible"/>
                                      </p:to>
                                    </p:set>
                                    <p:anim calcmode="lin" valueType="num">
                                      <p:cBhvr additive="base">
                                        <p:cTn id="42"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additive="base">
                                        <p:cTn id="48"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 presetClass="entr" presetSubtype="8" fill="hold" grpId="0" nodeType="afterEffect">
                                  <p:stCondLst>
                                    <p:cond delay="50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additive="base">
                                        <p:cTn id="5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2" presetClass="entr" presetSubtype="8" fill="hold" grpId="0" nodeType="afterEffect">
                                  <p:stCondLst>
                                    <p:cond delay="500"/>
                                  </p:stCondLst>
                                  <p:childTnLst>
                                    <p:set>
                                      <p:cBhvr>
                                        <p:cTn id="57" dur="1" fill="hold">
                                          <p:stCondLst>
                                            <p:cond delay="0"/>
                                          </p:stCondLst>
                                        </p:cTn>
                                        <p:tgtEl>
                                          <p:spTgt spid="7">
                                            <p:txEl>
                                              <p:pRg st="2" end="2"/>
                                            </p:txEl>
                                          </p:spTgt>
                                        </p:tgtEl>
                                        <p:attrNameLst>
                                          <p:attrName>style.visibility</p:attrName>
                                        </p:attrNameLst>
                                      </p:cBhvr>
                                      <p:to>
                                        <p:strVal val="visible"/>
                                      </p:to>
                                    </p:set>
                                    <p:anim calcmode="lin" valueType="num">
                                      <p:cBhvr additive="base">
                                        <p:cTn id="58"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60" fill="hold">
                            <p:stCondLst>
                              <p:cond delay="2500"/>
                            </p:stCondLst>
                            <p:childTnLst>
                              <p:par>
                                <p:cTn id="61" presetID="2" presetClass="entr" presetSubtype="8" fill="hold" grpId="0" nodeType="afterEffect">
                                  <p:stCondLst>
                                    <p:cond delay="50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additive="base">
                                        <p:cTn id="6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 calcmode="lin" valueType="num">
                                      <p:cBhvr additive="base">
                                        <p:cTn id="6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2" presetClass="entr" presetSubtype="8" fill="hold" grpId="0" nodeType="afterEffect">
                                  <p:stCondLst>
                                    <p:cond delay="500"/>
                                  </p:stCondLst>
                                  <p:childTnLst>
                                    <p:set>
                                      <p:cBhvr>
                                        <p:cTn id="73" dur="1" fill="hold">
                                          <p:stCondLst>
                                            <p:cond delay="0"/>
                                          </p:stCondLst>
                                        </p:cTn>
                                        <p:tgtEl>
                                          <p:spTgt spid="8">
                                            <p:txEl>
                                              <p:pRg st="1" end="1"/>
                                            </p:txEl>
                                          </p:spTgt>
                                        </p:tgtEl>
                                        <p:attrNameLst>
                                          <p:attrName>style.visibility</p:attrName>
                                        </p:attrNameLst>
                                      </p:cBhvr>
                                      <p:to>
                                        <p:strVal val="visible"/>
                                      </p:to>
                                    </p:set>
                                    <p:anim calcmode="lin" valueType="num">
                                      <p:cBhvr additive="base">
                                        <p:cTn id="74"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76" fill="hold">
                            <p:stCondLst>
                              <p:cond delay="1500"/>
                            </p:stCondLst>
                            <p:childTnLst>
                              <p:par>
                                <p:cTn id="77" presetID="2" presetClass="entr" presetSubtype="8" fill="hold" grpId="0" nodeType="afterEffect">
                                  <p:stCondLst>
                                    <p:cond delay="500"/>
                                  </p:stCondLst>
                                  <p:childTnLst>
                                    <p:set>
                                      <p:cBhvr>
                                        <p:cTn id="78" dur="1" fill="hold">
                                          <p:stCondLst>
                                            <p:cond delay="0"/>
                                          </p:stCondLst>
                                        </p:cTn>
                                        <p:tgtEl>
                                          <p:spTgt spid="8">
                                            <p:txEl>
                                              <p:pRg st="2" end="2"/>
                                            </p:txEl>
                                          </p:spTgt>
                                        </p:tgtEl>
                                        <p:attrNameLst>
                                          <p:attrName>style.visibility</p:attrName>
                                        </p:attrNameLst>
                                      </p:cBhvr>
                                      <p:to>
                                        <p:strVal val="visible"/>
                                      </p:to>
                                    </p:set>
                                    <p:anim calcmode="lin" valueType="num">
                                      <p:cBhvr additive="base">
                                        <p:cTn id="7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87" fill="hold">
                            <p:stCondLst>
                              <p:cond delay="500"/>
                            </p:stCondLst>
                            <p:childTnLst>
                              <p:par>
                                <p:cTn id="88" presetID="2" presetClass="entr" presetSubtype="8" fill="hold" grpId="0" nodeType="afterEffect">
                                  <p:stCondLst>
                                    <p:cond delay="500"/>
                                  </p:stCondLst>
                                  <p:childTnLst>
                                    <p:set>
                                      <p:cBhvr>
                                        <p:cTn id="89" dur="1" fill="hold">
                                          <p:stCondLst>
                                            <p:cond delay="0"/>
                                          </p:stCondLst>
                                        </p:cTn>
                                        <p:tgtEl>
                                          <p:spTgt spid="14">
                                            <p:txEl>
                                              <p:pRg st="1" end="1"/>
                                            </p:txEl>
                                          </p:spTgt>
                                        </p:tgtEl>
                                        <p:attrNameLst>
                                          <p:attrName>style.visibility</p:attrName>
                                        </p:attrNameLst>
                                      </p:cBhvr>
                                      <p:to>
                                        <p:strVal val="visible"/>
                                      </p:to>
                                    </p:set>
                                    <p:anim calcmode="lin" valueType="num">
                                      <p:cBhvr additive="base">
                                        <p:cTn id="90"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uiExpand="1" build="p" bldLvl="3"/>
      <p:bldP spid="12" grpId="0"/>
      <p:bldP spid="7" grpId="0" uiExpand="1" build="p" bldLvl="3"/>
      <p:bldP spid="13" grpId="0"/>
      <p:bldP spid="8" grpId="0" uiExpand="1" build="p" bldLvl="3"/>
      <p:bldP spid="9" grpId="0"/>
      <p:bldP spid="14" grpId="0" uiExpand="1" build="p" bldLvl="3"/>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Publish (continued)</a:t>
            </a:r>
          </a:p>
        </p:txBody>
      </p:sp>
      <p:sp>
        <p:nvSpPr>
          <p:cNvPr id="3" name="Content Placeholder 2"/>
          <p:cNvSpPr>
            <a:spLocks noGrp="1"/>
          </p:cNvSpPr>
          <p:nvPr>
            <p:ph idx="1"/>
          </p:nvPr>
        </p:nvSpPr>
        <p:spPr>
          <a:xfrm>
            <a:off x="464949" y="1524001"/>
            <a:ext cx="4030851" cy="609601"/>
          </a:xfrm>
        </p:spPr>
        <p:txBody>
          <a:bodyPr>
            <a:normAutofit/>
          </a:bodyPr>
          <a:lstStyle/>
          <a:p>
            <a:r>
              <a:rPr lang="en-US" dirty="0"/>
              <a:t>Select one </a:t>
            </a:r>
            <a:r>
              <a:rPr lang="en-US" b="1" dirty="0">
                <a:solidFill>
                  <a:srgbClr val="FF0000"/>
                </a:solidFill>
              </a:rPr>
              <a:t>report</a:t>
            </a:r>
            <a:endParaRPr lang="en-US" dirty="0"/>
          </a:p>
        </p:txBody>
      </p:sp>
      <p:sp>
        <p:nvSpPr>
          <p:cNvPr id="12" name="Content Placeholder 2"/>
          <p:cNvSpPr txBox="1">
            <a:spLocks/>
          </p:cNvSpPr>
          <p:nvPr/>
        </p:nvSpPr>
        <p:spPr>
          <a:xfrm>
            <a:off x="3505200" y="1524001"/>
            <a:ext cx="46482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a:t>and then click the </a:t>
            </a:r>
            <a:r>
              <a:rPr lang="en-US" b="1" dirty="0">
                <a:solidFill>
                  <a:srgbClr val="00B050"/>
                </a:solidFill>
              </a:rPr>
              <a:t>Publish</a:t>
            </a:r>
            <a:endParaRPr lang="en-US" dirty="0"/>
          </a:p>
        </p:txBody>
      </p:sp>
      <p:sp>
        <p:nvSpPr>
          <p:cNvPr id="13" name="Content Placeholder 2"/>
          <p:cNvSpPr txBox="1">
            <a:spLocks/>
          </p:cNvSpPr>
          <p:nvPr/>
        </p:nvSpPr>
        <p:spPr>
          <a:xfrm>
            <a:off x="457200" y="2133600"/>
            <a:ext cx="2894868"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Parameters</a:t>
            </a:r>
            <a:br>
              <a:rPr lang="en-US" dirty="0"/>
            </a:br>
            <a:r>
              <a:rPr lang="en-US" dirty="0"/>
              <a:t>will appear</a:t>
            </a:r>
          </a:p>
        </p:txBody>
      </p:sp>
      <p:sp>
        <p:nvSpPr>
          <p:cNvPr id="14" name="Content Placeholder 2"/>
          <p:cNvSpPr txBox="1">
            <a:spLocks/>
          </p:cNvSpPr>
          <p:nvPr/>
        </p:nvSpPr>
        <p:spPr>
          <a:xfrm>
            <a:off x="457200" y="3200400"/>
            <a:ext cx="2894868" cy="3154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Select the </a:t>
            </a:r>
            <a:br>
              <a:rPr lang="en-US" dirty="0"/>
            </a:br>
            <a:r>
              <a:rPr lang="en-US" b="1" dirty="0">
                <a:solidFill>
                  <a:srgbClr val="CC9900"/>
                </a:solidFill>
              </a:rPr>
              <a:t>Publish</a:t>
            </a:r>
            <a:r>
              <a:rPr lang="en-US" dirty="0"/>
              <a:t> </a:t>
            </a:r>
            <a:br>
              <a:rPr lang="en-US" dirty="0"/>
            </a:br>
            <a:r>
              <a:rPr lang="en-US" dirty="0"/>
              <a:t>button </a:t>
            </a:r>
            <a:br>
              <a:rPr lang="en-US" dirty="0"/>
            </a:br>
            <a:r>
              <a:rPr lang="en-US" dirty="0"/>
              <a:t>(to the right)</a:t>
            </a:r>
            <a:br>
              <a:rPr lang="en-US" dirty="0"/>
            </a:br>
            <a:r>
              <a:rPr lang="en-US" dirty="0"/>
              <a:t>to generate</a:t>
            </a:r>
            <a:br>
              <a:rPr lang="en-US" dirty="0"/>
            </a:br>
            <a:r>
              <a:rPr lang="en-US" dirty="0"/>
              <a:t>the report</a:t>
            </a:r>
          </a:p>
        </p:txBody>
      </p:sp>
      <p:pic>
        <p:nvPicPr>
          <p:cNvPr id="11" name="Picture 2" descr="Report View: Publish" title="Report module - cont"/>
          <p:cNvPicPr>
            <a:picLocks noChangeAspect="1" noChangeArrowheads="1"/>
          </p:cNvPicPr>
          <p:nvPr/>
        </p:nvPicPr>
        <p:blipFill rotWithShape="1">
          <a:blip r:embed="rId2">
            <a:extLst>
              <a:ext uri="{28A0092B-C50C-407E-A947-70E740481C1C}">
                <a14:useLocalDpi xmlns:a14="http://schemas.microsoft.com/office/drawing/2010/main" val="0"/>
              </a:ext>
            </a:extLst>
          </a:blip>
          <a:srcRect b="67672"/>
          <a:stretch/>
        </p:blipFill>
        <p:spPr bwMode="auto">
          <a:xfrm>
            <a:off x="3352068" y="2165131"/>
            <a:ext cx="5639532" cy="1492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descr="- Select one report and click Publish&#10;- Parameters will appear &#10;- Select the publish button (to the right to generate the report)" title="Report module - cont"/>
          <p:cNvCxnSpPr/>
          <p:nvPr/>
        </p:nvCxnSpPr>
        <p:spPr>
          <a:xfrm>
            <a:off x="3200400" y="1981200"/>
            <a:ext cx="304800" cy="1524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descr="Publish" title="Report module - cont"/>
          <p:cNvSpPr/>
          <p:nvPr/>
        </p:nvSpPr>
        <p:spPr>
          <a:xfrm>
            <a:off x="3505200" y="2438400"/>
            <a:ext cx="9144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descr="Enter Report Parameters" title="Report module - cont"/>
          <p:cNvPicPr>
            <a:picLocks noChangeAspect="1" noChangeArrowheads="1"/>
          </p:cNvPicPr>
          <p:nvPr/>
        </p:nvPicPr>
        <p:blipFill rotWithShape="1">
          <a:blip r:embed="rId2">
            <a:extLst>
              <a:ext uri="{28A0092B-C50C-407E-A947-70E740481C1C}">
                <a14:useLocalDpi xmlns:a14="http://schemas.microsoft.com/office/drawing/2010/main" val="0"/>
              </a:ext>
            </a:extLst>
          </a:blip>
          <a:srcRect t="32328"/>
          <a:stretch/>
        </p:blipFill>
        <p:spPr bwMode="auto">
          <a:xfrm>
            <a:off x="3352068" y="3657601"/>
            <a:ext cx="5639532" cy="3124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descr="&quot;&quot;" title="Report module - cont"/>
          <p:cNvSpPr/>
          <p:nvPr/>
        </p:nvSpPr>
        <p:spPr>
          <a:xfrm>
            <a:off x="7086600" y="3733800"/>
            <a:ext cx="914400" cy="30480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38</a:t>
            </a:fld>
            <a:endParaRPr lang="en-US" dirty="0"/>
          </a:p>
        </p:txBody>
      </p:sp>
    </p:spTree>
    <p:extLst>
      <p:ext uri="{BB962C8B-B14F-4D97-AF65-F5344CB8AC3E}">
        <p14:creationId xmlns:p14="http://schemas.microsoft.com/office/powerpoint/2010/main" val="268558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626"/>
                                        </p:tgtEl>
                                        <p:attrNameLst>
                                          <p:attrName>style.visibility</p:attrName>
                                        </p:attrNameLst>
                                      </p:cBhvr>
                                      <p:to>
                                        <p:strVal val="visible"/>
                                      </p:to>
                                    </p:set>
                                    <p:animEffect transition="in" filter="fade">
                                      <p:cBhvr>
                                        <p:cTn id="47" dur="500"/>
                                        <p:tgtEl>
                                          <p:spTgt spid="266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heel(1)">
                                      <p:cBhvr>
                                        <p:cTn id="5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P spid="14" grpId="0"/>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a:t>Report Modules</a:t>
            </a:r>
          </a:p>
        </p:txBody>
      </p:sp>
      <p:sp>
        <p:nvSpPr>
          <p:cNvPr id="3" name="Subtitle 2"/>
          <p:cNvSpPr>
            <a:spLocks noGrp="1"/>
          </p:cNvSpPr>
          <p:nvPr>
            <p:ph type="subTitle" idx="1"/>
          </p:nvPr>
        </p:nvSpPr>
        <p:spPr>
          <a:xfrm>
            <a:off x="4343400" y="3962400"/>
            <a:ext cx="3429000" cy="1676400"/>
          </a:xfrm>
        </p:spPr>
        <p:txBody>
          <a:bodyPr/>
          <a:lstStyle/>
          <a:p>
            <a:r>
              <a:rPr lang="en-US" dirty="0">
                <a:solidFill>
                  <a:schemeClr val="tx1"/>
                </a:solidFill>
              </a:rPr>
              <a:t>Parameter Definitions</a:t>
            </a:r>
          </a:p>
        </p:txBody>
      </p:sp>
    </p:spTree>
    <p:extLst>
      <p:ext uri="{BB962C8B-B14F-4D97-AF65-F5344CB8AC3E}">
        <p14:creationId xmlns:p14="http://schemas.microsoft.com/office/powerpoint/2010/main" val="17309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Login</a:t>
            </a:r>
          </a:p>
        </p:txBody>
      </p:sp>
      <p:sp>
        <p:nvSpPr>
          <p:cNvPr id="3" name="Content Placeholder 2" descr="lOG IN WITH eaUTH." title="RITA"/>
          <p:cNvSpPr>
            <a:spLocks noGrp="1"/>
          </p:cNvSpPr>
          <p:nvPr>
            <p:ph idx="1"/>
          </p:nvPr>
        </p:nvSpPr>
        <p:spPr/>
        <p:txBody>
          <a:bodyPr/>
          <a:lstStyle/>
          <a:p>
            <a:r>
              <a:rPr lang="en-US" dirty="0"/>
              <a:t>Sign in with your </a:t>
            </a:r>
            <a:r>
              <a:rPr lang="en-US" dirty="0" err="1"/>
              <a:t>eAuthentication</a:t>
            </a:r>
            <a:r>
              <a:rPr lang="en-US" dirty="0"/>
              <a:t> credentials</a:t>
            </a:r>
          </a:p>
        </p:txBody>
      </p:sp>
      <p:pic>
        <p:nvPicPr>
          <p:cNvPr id="1026" name="Picture 2" title="RITA Log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2286000"/>
            <a:ext cx="78676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a:t>
            </a:fld>
            <a:endParaRPr lang="en-US" dirty="0"/>
          </a:p>
        </p:txBody>
      </p:sp>
    </p:spTree>
    <p:extLst>
      <p:ext uri="{BB962C8B-B14F-4D97-AF65-F5344CB8AC3E}">
        <p14:creationId xmlns:p14="http://schemas.microsoft.com/office/powerpoint/2010/main" val="28303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anim calcmode="lin" valueType="num">
                                      <p:cBhvr>
                                        <p:cTn id="13"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nodeType="afterEffect">
                                  <p:stCondLst>
                                    <p:cond delay="200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 Parameters</a:t>
            </a:r>
          </a:p>
        </p:txBody>
      </p:sp>
      <p:sp>
        <p:nvSpPr>
          <p:cNvPr id="3" name="Content Placeholder 2"/>
          <p:cNvSpPr>
            <a:spLocks noGrp="1"/>
          </p:cNvSpPr>
          <p:nvPr>
            <p:ph idx="1"/>
          </p:nvPr>
        </p:nvSpPr>
        <p:spPr/>
        <p:txBody>
          <a:bodyPr>
            <a:normAutofit fontScale="92500" lnSpcReduction="20000"/>
          </a:bodyPr>
          <a:lstStyle/>
          <a:p>
            <a:r>
              <a:rPr lang="en-US" dirty="0"/>
              <a:t>There are various elements in the Report Parameters</a:t>
            </a:r>
          </a:p>
          <a:p>
            <a:pPr lvl="1"/>
            <a:r>
              <a:rPr lang="en-US" dirty="0"/>
              <a:t>Allows for easier search</a:t>
            </a:r>
          </a:p>
          <a:p>
            <a:pPr lvl="1"/>
            <a:r>
              <a:rPr lang="en-US" dirty="0"/>
              <a:t>Not required to enter parameters</a:t>
            </a:r>
          </a:p>
          <a:p>
            <a:pPr lvl="1"/>
            <a:r>
              <a:rPr lang="en-US" dirty="0"/>
              <a:t>Most of the fields have default information</a:t>
            </a:r>
          </a:p>
          <a:p>
            <a:r>
              <a:rPr lang="en-US" b="1" dirty="0"/>
              <a:t>Note:  Tabbing from field to field changes the defaulted info</a:t>
            </a:r>
          </a:p>
          <a:p>
            <a:pPr lvl="1"/>
            <a:r>
              <a:rPr lang="en-US" dirty="0"/>
              <a:t>Use the mouse to select specific parameters</a:t>
            </a:r>
          </a:p>
          <a:p>
            <a:pPr lvl="1"/>
            <a:r>
              <a:rPr lang="en-US" dirty="0"/>
              <a:t>Click the white space outside the fields after entering search criteria</a:t>
            </a:r>
          </a:p>
          <a:p>
            <a:r>
              <a:rPr lang="en-US" dirty="0"/>
              <a:t>The parameters will print on the last page of the report</a:t>
            </a:r>
          </a:p>
        </p:txBody>
      </p:sp>
      <p:sp>
        <p:nvSpPr>
          <p:cNvPr id="4" name="Footer Placeholder 3"/>
          <p:cNvSpPr>
            <a:spLocks noGrp="1"/>
          </p:cNvSpPr>
          <p:nvPr>
            <p:ph type="ftr" sz="quarter" idx="11"/>
          </p:nvPr>
        </p:nvSpPr>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40</a:t>
            </a:fld>
            <a:endParaRPr lang="en-US" dirty="0"/>
          </a:p>
        </p:txBody>
      </p:sp>
    </p:spTree>
    <p:extLst>
      <p:ext uri="{BB962C8B-B14F-4D97-AF65-F5344CB8AC3E}">
        <p14:creationId xmlns:p14="http://schemas.microsoft.com/office/powerpoint/2010/main" val="20588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 Parameters (continued)</a:t>
            </a:r>
          </a:p>
        </p:txBody>
      </p:sp>
      <p:sp>
        <p:nvSpPr>
          <p:cNvPr id="3" name="Content Placeholder 2"/>
          <p:cNvSpPr>
            <a:spLocks noGrp="1"/>
          </p:cNvSpPr>
          <p:nvPr>
            <p:ph idx="1"/>
          </p:nvPr>
        </p:nvSpPr>
        <p:spPr>
          <a:xfrm>
            <a:off x="464949" y="1447800"/>
            <a:ext cx="8229600" cy="5334000"/>
          </a:xfrm>
        </p:spPr>
        <p:txBody>
          <a:bodyPr>
            <a:normAutofit fontScale="92500" lnSpcReduction="20000"/>
          </a:bodyPr>
          <a:lstStyle/>
          <a:p>
            <a:r>
              <a:rPr lang="en-US" b="1" dirty="0"/>
              <a:t>Email Group:  </a:t>
            </a:r>
            <a:r>
              <a:rPr lang="en-US" dirty="0"/>
              <a:t>two options for report</a:t>
            </a:r>
          </a:p>
          <a:p>
            <a:pPr lvl="1"/>
            <a:r>
              <a:rPr lang="en-US" dirty="0"/>
              <a:t>Desktop (default) – report generated in new browser tab and not emailed</a:t>
            </a:r>
          </a:p>
          <a:p>
            <a:pPr lvl="1"/>
            <a:r>
              <a:rPr lang="en-US" dirty="0"/>
              <a:t>Other selection – report emailed to RITA User(s) in a predefined group</a:t>
            </a:r>
          </a:p>
          <a:p>
            <a:pPr lvl="2">
              <a:spcAft>
                <a:spcPts val="1200"/>
              </a:spcAft>
            </a:pPr>
            <a:r>
              <a:rPr lang="en-US" b="1" dirty="0"/>
              <a:t>Additional Message </a:t>
            </a:r>
            <a:r>
              <a:rPr lang="en-US" dirty="0"/>
              <a:t>– the email body sent to RITA Users in the predefined group</a:t>
            </a:r>
          </a:p>
          <a:p>
            <a:pPr>
              <a:spcBef>
                <a:spcPts val="1200"/>
              </a:spcBef>
            </a:pPr>
            <a:r>
              <a:rPr lang="en-US" b="1" dirty="0"/>
              <a:t>Formats</a:t>
            </a:r>
            <a:br>
              <a:rPr lang="en-US" b="1" dirty="0"/>
            </a:br>
            <a:r>
              <a:rPr lang="en-US" dirty="0"/>
              <a:t>available:</a:t>
            </a:r>
          </a:p>
          <a:p>
            <a:pPr lvl="1"/>
            <a:r>
              <a:rPr lang="en-US" dirty="0"/>
              <a:t>CSV</a:t>
            </a:r>
          </a:p>
          <a:p>
            <a:pPr lvl="1"/>
            <a:r>
              <a:rPr lang="en-US" dirty="0"/>
              <a:t>HTML</a:t>
            </a:r>
          </a:p>
          <a:p>
            <a:pPr lvl="1"/>
            <a:r>
              <a:rPr lang="en-US" dirty="0"/>
              <a:t>PDF</a:t>
            </a:r>
          </a:p>
          <a:p>
            <a:pPr lvl="1"/>
            <a:r>
              <a:rPr lang="en-US" dirty="0"/>
              <a:t>XLS</a:t>
            </a:r>
          </a:p>
        </p:txBody>
      </p:sp>
      <p:pic>
        <p:nvPicPr>
          <p:cNvPr id="27650" name="Picture 2" descr="enter Report Parametes" title="Report module -  parameters c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91000"/>
            <a:ext cx="6248400" cy="2579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Footer Placeholder 3"/>
          <p:cNvSpPr>
            <a:spLocks noGrp="1"/>
          </p:cNvSpPr>
          <p:nvPr>
            <p:ph type="ftr" sz="quarter" idx="11"/>
          </p:nvPr>
        </p:nvSpPr>
        <p:spPr>
          <a:xfrm>
            <a:off x="3352800" y="6356350"/>
            <a:ext cx="2895600" cy="365125"/>
          </a:xfrm>
        </p:spPr>
        <p:txBody>
          <a:bodyPr/>
          <a:lstStyle/>
          <a:p>
            <a:r>
              <a:rPr lang="en-US" dirty="0"/>
              <a:t>USDA Transforming Shared Services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41</a:t>
            </a:fld>
            <a:endParaRPr lang="en-US" dirty="0"/>
          </a:p>
        </p:txBody>
      </p:sp>
    </p:spTree>
    <p:extLst>
      <p:ext uri="{BB962C8B-B14F-4D97-AF65-F5344CB8AC3E}">
        <p14:creationId xmlns:p14="http://schemas.microsoft.com/office/powerpoint/2010/main" val="2530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7650"/>
                                        </p:tgtEl>
                                        <p:attrNameLst>
                                          <p:attrName>style.visibility</p:attrName>
                                        </p:attrNameLst>
                                      </p:cBhvr>
                                      <p:to>
                                        <p:strVal val="visible"/>
                                      </p:to>
                                    </p:set>
                                    <p:anim calcmode="lin" valueType="num">
                                      <p:cBhvr>
                                        <p:cTn id="14" dur="1000" fill="hold"/>
                                        <p:tgtEl>
                                          <p:spTgt spid="27650"/>
                                        </p:tgtEl>
                                        <p:attrNameLst>
                                          <p:attrName>ppt_w</p:attrName>
                                        </p:attrNameLst>
                                      </p:cBhvr>
                                      <p:tavLst>
                                        <p:tav tm="0">
                                          <p:val>
                                            <p:fltVal val="0"/>
                                          </p:val>
                                        </p:tav>
                                        <p:tav tm="100000">
                                          <p:val>
                                            <p:strVal val="#ppt_w"/>
                                          </p:val>
                                        </p:tav>
                                      </p:tavLst>
                                    </p:anim>
                                    <p:anim calcmode="lin" valueType="num">
                                      <p:cBhvr>
                                        <p:cTn id="15" dur="1000" fill="hold"/>
                                        <p:tgtEl>
                                          <p:spTgt spid="27650"/>
                                        </p:tgtEl>
                                        <p:attrNameLst>
                                          <p:attrName>ppt_h</p:attrName>
                                        </p:attrNameLst>
                                      </p:cBhvr>
                                      <p:tavLst>
                                        <p:tav tm="0">
                                          <p:val>
                                            <p:fltVal val="0"/>
                                          </p:val>
                                        </p:tav>
                                        <p:tav tm="100000">
                                          <p:val>
                                            <p:strVal val="#ppt_h"/>
                                          </p:val>
                                        </p:tav>
                                      </p:tavLst>
                                    </p:anim>
                                    <p:anim calcmode="lin" valueType="num">
                                      <p:cBhvr>
                                        <p:cTn id="16" dur="1000" fill="hold"/>
                                        <p:tgtEl>
                                          <p:spTgt spid="27650"/>
                                        </p:tgtEl>
                                        <p:attrNameLst>
                                          <p:attrName>style.rotation</p:attrName>
                                        </p:attrNameLst>
                                      </p:cBhvr>
                                      <p:tavLst>
                                        <p:tav tm="0">
                                          <p:val>
                                            <p:fltVal val="90"/>
                                          </p:val>
                                        </p:tav>
                                        <p:tav tm="100000">
                                          <p:val>
                                            <p:fltVal val="0"/>
                                          </p:val>
                                        </p:tav>
                                      </p:tavLst>
                                    </p:anim>
                                    <p:animEffect transition="in" filter="fade">
                                      <p:cBhvr>
                                        <p:cTn id="17" dur="10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additive="base">
                                        <p:cTn id="5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additive="base">
                                        <p:cTn id="64"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additive="base">
                                        <p:cTn id="70"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 Enter Parameters</a:t>
            </a:r>
          </a:p>
        </p:txBody>
      </p:sp>
      <p:sp>
        <p:nvSpPr>
          <p:cNvPr id="3" name="Content Placeholder 2"/>
          <p:cNvSpPr>
            <a:spLocks noGrp="1"/>
          </p:cNvSpPr>
          <p:nvPr>
            <p:ph idx="1"/>
          </p:nvPr>
        </p:nvSpPr>
        <p:spPr>
          <a:xfrm>
            <a:off x="464948" y="1447800"/>
            <a:ext cx="8679051" cy="1143000"/>
          </a:xfrm>
        </p:spPr>
        <p:txBody>
          <a:bodyPr>
            <a:normAutofit fontScale="92500" lnSpcReduction="10000"/>
          </a:bodyPr>
          <a:lstStyle/>
          <a:p>
            <a:pPr>
              <a:spcBef>
                <a:spcPts val="0"/>
              </a:spcBef>
            </a:pPr>
            <a:r>
              <a:rPr lang="en-US" sz="2000" dirty="0"/>
              <a:t>Date Ranges default from the beginning of time to current date</a:t>
            </a:r>
          </a:p>
          <a:p>
            <a:pPr lvl="1">
              <a:spcBef>
                <a:spcPts val="0"/>
              </a:spcBef>
            </a:pPr>
            <a:r>
              <a:rPr lang="en-US" sz="2000" b="1" dirty="0"/>
              <a:t>Load Date:</a:t>
            </a:r>
            <a:r>
              <a:rPr lang="en-US" sz="2000" dirty="0"/>
              <a:t>  the date the bill was imported to RITA</a:t>
            </a:r>
          </a:p>
          <a:p>
            <a:pPr lvl="1">
              <a:spcBef>
                <a:spcPts val="0"/>
              </a:spcBef>
            </a:pPr>
            <a:r>
              <a:rPr lang="en-US" sz="2000" b="1" dirty="0"/>
              <a:t>Bill Date:  </a:t>
            </a:r>
            <a:r>
              <a:rPr lang="en-US" sz="2000" dirty="0"/>
              <a:t>the Accomplished Date of the IPAC Treasury Bill</a:t>
            </a:r>
          </a:p>
          <a:p>
            <a:pPr lvl="1">
              <a:spcBef>
                <a:spcPts val="0"/>
              </a:spcBef>
            </a:pPr>
            <a:r>
              <a:rPr lang="en-US" sz="2000" dirty="0"/>
              <a:t>Select dates from calendar or enter in MM/DD/YYYY format</a:t>
            </a:r>
          </a:p>
        </p:txBody>
      </p:sp>
      <p:sp>
        <p:nvSpPr>
          <p:cNvPr id="13" name="Content Placeholder 2"/>
          <p:cNvSpPr txBox="1">
            <a:spLocks/>
          </p:cNvSpPr>
          <p:nvPr/>
        </p:nvSpPr>
        <p:spPr>
          <a:xfrm>
            <a:off x="464949" y="2590800"/>
            <a:ext cx="4869051" cy="21641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000" b="1" dirty="0"/>
              <a:t>Bill Number</a:t>
            </a:r>
            <a:endParaRPr lang="en-US" sz="2000" dirty="0"/>
          </a:p>
          <a:p>
            <a:pPr lvl="1">
              <a:spcBef>
                <a:spcPts val="0"/>
              </a:spcBef>
            </a:pPr>
            <a:r>
              <a:rPr lang="en-US" sz="2000" dirty="0"/>
              <a:t>FROM defaults with a leading space to account for 7-digit bill</a:t>
            </a:r>
          </a:p>
          <a:p>
            <a:pPr lvl="2">
              <a:spcBef>
                <a:spcPts val="0"/>
              </a:spcBef>
            </a:pPr>
            <a:r>
              <a:rPr lang="en-US" sz="1600" dirty="0"/>
              <a:t>Remove the space when searching for 8-digit bill number</a:t>
            </a:r>
          </a:p>
          <a:p>
            <a:pPr lvl="1">
              <a:spcBef>
                <a:spcPts val="0"/>
              </a:spcBef>
            </a:pPr>
            <a:r>
              <a:rPr lang="en-US" sz="2000" dirty="0"/>
              <a:t>TO defaults with </a:t>
            </a:r>
            <a:br>
              <a:rPr lang="en-US" sz="2000" dirty="0"/>
            </a:br>
            <a:r>
              <a:rPr lang="en-US" sz="2000" dirty="0"/>
              <a:t>“ZZZZZZ” which </a:t>
            </a:r>
            <a:br>
              <a:rPr lang="en-US" sz="2000" dirty="0"/>
            </a:br>
            <a:r>
              <a:rPr lang="en-US" sz="2000" dirty="0"/>
              <a:t>encompasses</a:t>
            </a:r>
            <a:br>
              <a:rPr lang="en-US" sz="2000" dirty="0"/>
            </a:br>
            <a:r>
              <a:rPr lang="en-US" sz="2000" dirty="0"/>
              <a:t> everything</a:t>
            </a:r>
          </a:p>
        </p:txBody>
      </p:sp>
      <p:sp>
        <p:nvSpPr>
          <p:cNvPr id="14" name="Content Placeholder 2"/>
          <p:cNvSpPr txBox="1">
            <a:spLocks/>
          </p:cNvSpPr>
          <p:nvPr/>
        </p:nvSpPr>
        <p:spPr>
          <a:xfrm>
            <a:off x="464949" y="4621594"/>
            <a:ext cx="2735451" cy="22364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900" b="1" dirty="0"/>
              <a:t>Bill Amount</a:t>
            </a:r>
            <a:endParaRPr lang="en-US" sz="1900" dirty="0"/>
          </a:p>
          <a:p>
            <a:pPr lvl="1">
              <a:spcBef>
                <a:spcPts val="0"/>
              </a:spcBef>
            </a:pPr>
            <a:r>
              <a:rPr lang="en-US" sz="1900" dirty="0"/>
              <a:t>Enter amounts in absolute values</a:t>
            </a:r>
          </a:p>
          <a:p>
            <a:pPr lvl="1">
              <a:spcBef>
                <a:spcPts val="0"/>
              </a:spcBef>
            </a:pPr>
            <a:r>
              <a:rPr lang="en-US" sz="1900" dirty="0"/>
              <a:t>Defaults with 9,999,999,999.99 which encompasses everything</a:t>
            </a:r>
          </a:p>
        </p:txBody>
      </p:sp>
      <p:pic>
        <p:nvPicPr>
          <p:cNvPr id="1029" name="Picture 5" descr="Enter report Parameters" title="Report module -  Parameters c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33800"/>
            <a:ext cx="5755037"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descr="&quot;&quot;" title="Report module -  Parameters 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4545394"/>
            <a:ext cx="381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050374" y="2057400"/>
            <a:ext cx="2057400" cy="646331"/>
          </a:xfrm>
          <a:prstGeom prst="rect">
            <a:avLst/>
          </a:prstGeom>
          <a:noFill/>
        </p:spPr>
        <p:txBody>
          <a:bodyPr wrap="square" rtlCol="0">
            <a:spAutoFit/>
          </a:bodyPr>
          <a:lstStyle/>
          <a:p>
            <a:pPr algn="ctr"/>
            <a:r>
              <a:rPr lang="en-US" b="1" dirty="0">
                <a:solidFill>
                  <a:srgbClr val="FF0000"/>
                </a:solidFill>
              </a:rPr>
              <a:t>Be a mouse person.  NO TABBING</a:t>
            </a:r>
          </a:p>
        </p:txBody>
      </p:sp>
      <p:pic>
        <p:nvPicPr>
          <p:cNvPr id="12" name="Picture 11" descr="Picture of a mouse" title="Report module -  parametes co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650" y="2500414"/>
            <a:ext cx="3943350" cy="1190625"/>
          </a:xfrm>
          <a:prstGeom prst="rect">
            <a:avLst/>
          </a:prstGeom>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42</a:t>
            </a:fld>
            <a:endParaRPr lang="en-US" dirty="0"/>
          </a:p>
        </p:txBody>
      </p:sp>
    </p:spTree>
    <p:extLst>
      <p:ext uri="{BB962C8B-B14F-4D97-AF65-F5344CB8AC3E}">
        <p14:creationId xmlns:p14="http://schemas.microsoft.com/office/powerpoint/2010/main" val="29739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 calcmode="lin" valueType="num">
                                      <p:cBhvr>
                                        <p:cTn id="14" dur="1000" fill="hold"/>
                                        <p:tgtEl>
                                          <p:spTgt spid="1029"/>
                                        </p:tgtEl>
                                        <p:attrNameLst>
                                          <p:attrName>ppt_w</p:attrName>
                                        </p:attrNameLst>
                                      </p:cBhvr>
                                      <p:tavLst>
                                        <p:tav tm="0">
                                          <p:val>
                                            <p:fltVal val="0"/>
                                          </p:val>
                                        </p:tav>
                                        <p:tav tm="100000">
                                          <p:val>
                                            <p:strVal val="#ppt_w"/>
                                          </p:val>
                                        </p:tav>
                                      </p:tavLst>
                                    </p:anim>
                                    <p:anim calcmode="lin" valueType="num">
                                      <p:cBhvr>
                                        <p:cTn id="15" dur="1000" fill="hold"/>
                                        <p:tgtEl>
                                          <p:spTgt spid="1029"/>
                                        </p:tgtEl>
                                        <p:attrNameLst>
                                          <p:attrName>ppt_h</p:attrName>
                                        </p:attrNameLst>
                                      </p:cBhvr>
                                      <p:tavLst>
                                        <p:tav tm="0">
                                          <p:val>
                                            <p:fltVal val="0"/>
                                          </p:val>
                                        </p:tav>
                                        <p:tav tm="100000">
                                          <p:val>
                                            <p:strVal val="#ppt_h"/>
                                          </p:val>
                                        </p:tav>
                                      </p:tavLst>
                                    </p:anim>
                                    <p:anim calcmode="lin" valueType="num">
                                      <p:cBhvr>
                                        <p:cTn id="16" dur="1000" fill="hold"/>
                                        <p:tgtEl>
                                          <p:spTgt spid="1029"/>
                                        </p:tgtEl>
                                        <p:attrNameLst>
                                          <p:attrName>style.rotation</p:attrName>
                                        </p:attrNameLst>
                                      </p:cBhvr>
                                      <p:tavLst>
                                        <p:tav tm="0">
                                          <p:val>
                                            <p:fltVal val="90"/>
                                          </p:val>
                                        </p:tav>
                                        <p:tav tm="100000">
                                          <p:val>
                                            <p:fltVal val="0"/>
                                          </p:val>
                                        </p:tav>
                                      </p:tavLst>
                                    </p:anim>
                                    <p:animEffect transition="in" filter="fade">
                                      <p:cBhvr>
                                        <p:cTn id="17" dur="10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right)">
                                      <p:cBhvr>
                                        <p:cTn id="43" dur="500"/>
                                        <p:tgtEl>
                                          <p:spTgt spid="13">
                                            <p:txEl>
                                              <p:pRg st="0" end="0"/>
                                            </p:txEl>
                                          </p:spTgt>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wipe(right)">
                                      <p:cBhvr>
                                        <p:cTn id="47" dur="500"/>
                                        <p:tgtEl>
                                          <p:spTgt spid="13">
                                            <p:txEl>
                                              <p:pRg st="1" end="1"/>
                                            </p:txEl>
                                          </p:spTgt>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wipe(right)">
                                      <p:cBhvr>
                                        <p:cTn id="51" dur="500"/>
                                        <p:tgtEl>
                                          <p:spTgt spid="13">
                                            <p:txEl>
                                              <p:pRg st="2" end="2"/>
                                            </p:txEl>
                                          </p:spTgt>
                                        </p:tgtEl>
                                      </p:cBhvr>
                                    </p:animEffect>
                                  </p:childTnLst>
                                </p:cTn>
                              </p:par>
                            </p:childTnLst>
                          </p:cTn>
                        </p:par>
                        <p:par>
                          <p:cTn id="52" fill="hold">
                            <p:stCondLst>
                              <p:cond delay="1500"/>
                            </p:stCondLst>
                            <p:childTnLst>
                              <p:par>
                                <p:cTn id="53" presetID="22" presetClass="entr" presetSubtype="2" fill="hold" grpId="0" nodeType="after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animEffect transition="in" filter="wipe(right)">
                                      <p:cBhvr>
                                        <p:cTn id="55" dur="500"/>
                                        <p:tgtEl>
                                          <p:spTgt spid="1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4">
                                            <p:txEl>
                                              <p:pRg st="1" end="1"/>
                                            </p:txEl>
                                          </p:spTgt>
                                        </p:tgtEl>
                                        <p:attrNameLst>
                                          <p:attrName>style.visibility</p:attrName>
                                        </p:attrNameLst>
                                      </p:cBhvr>
                                      <p:to>
                                        <p:strVal val="visible"/>
                                      </p:to>
                                    </p:set>
                                    <p:animEffect transition="in" filter="fade">
                                      <p:cBhvr>
                                        <p:cTn id="64" dur="500"/>
                                        <p:tgtEl>
                                          <p:spTgt spid="14">
                                            <p:txEl>
                                              <p:pRg st="1" end="1"/>
                                            </p:txEl>
                                          </p:spTgt>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4">
                                            <p:txEl>
                                              <p:pRg st="2" end="2"/>
                                            </p:txEl>
                                          </p:spTgt>
                                        </p:tgtEl>
                                        <p:attrNameLst>
                                          <p:attrName>style.visibility</p:attrName>
                                        </p:attrNameLst>
                                      </p:cBhvr>
                                      <p:to>
                                        <p:strVal val="visible"/>
                                      </p:to>
                                    </p:set>
                                    <p:animEffect transition="in" filter="fade">
                                      <p:cBhvr>
                                        <p:cTn id="68" dur="500"/>
                                        <p:tgtEl>
                                          <p:spTgt spid="14">
                                            <p:txEl>
                                              <p:pRg st="2" end="2"/>
                                            </p:txEl>
                                          </p:spTgt>
                                        </p:tgtEl>
                                      </p:cBhvr>
                                    </p:animEffect>
                                  </p:childTnLst>
                                </p:cTn>
                              </p:par>
                            </p:childTnLst>
                          </p:cTn>
                        </p:par>
                        <p:par>
                          <p:cTn id="69" fill="hold">
                            <p:stCondLst>
                              <p:cond delay="1500"/>
                            </p:stCondLst>
                            <p:childTnLst>
                              <p:par>
                                <p:cTn id="70" presetID="14" presetClass="entr" presetSubtype="10" fill="hold" grpId="0" nodeType="afterEffect">
                                  <p:stCondLst>
                                    <p:cond delay="2000"/>
                                  </p:stCondLst>
                                  <p:childTnLst>
                                    <p:set>
                                      <p:cBhvr>
                                        <p:cTn id="71" dur="1" fill="hold">
                                          <p:stCondLst>
                                            <p:cond delay="0"/>
                                          </p:stCondLst>
                                        </p:cTn>
                                        <p:tgtEl>
                                          <p:spTgt spid="15"/>
                                        </p:tgtEl>
                                        <p:attrNameLst>
                                          <p:attrName>style.visibility</p:attrName>
                                        </p:attrNameLst>
                                      </p:cBhvr>
                                      <p:to>
                                        <p:strVal val="visible"/>
                                      </p:to>
                                    </p:set>
                                    <p:animEffect transition="in" filter="randombar(horizontal)">
                                      <p:cBhvr>
                                        <p:cTn id="72" dur="500"/>
                                        <p:tgtEl>
                                          <p:spTgt spid="15"/>
                                        </p:tgtEl>
                                      </p:cBhvr>
                                    </p:animEffect>
                                  </p:childTnLst>
                                </p:cTn>
                              </p:par>
                            </p:childTnLst>
                          </p:cTn>
                        </p:par>
                        <p:par>
                          <p:cTn id="73" fill="hold">
                            <p:stCondLst>
                              <p:cond delay="4000"/>
                            </p:stCondLst>
                            <p:childTnLst>
                              <p:par>
                                <p:cTn id="74" presetID="53" presetClass="entr" presetSubtype="528" fill="hold" nodeType="afterEffect">
                                  <p:stCondLst>
                                    <p:cond delay="500"/>
                                  </p:stCondLst>
                                  <p:childTnLst>
                                    <p:set>
                                      <p:cBhvr>
                                        <p:cTn id="75" dur="1" fill="hold">
                                          <p:stCondLst>
                                            <p:cond delay="0"/>
                                          </p:stCondLst>
                                        </p:cTn>
                                        <p:tgtEl>
                                          <p:spTgt spid="1030"/>
                                        </p:tgtEl>
                                        <p:attrNameLst>
                                          <p:attrName>style.visibility</p:attrName>
                                        </p:attrNameLst>
                                      </p:cBhvr>
                                      <p:to>
                                        <p:strVal val="visible"/>
                                      </p:to>
                                    </p:set>
                                    <p:anim calcmode="lin" valueType="num">
                                      <p:cBhvr>
                                        <p:cTn id="76" dur="500" fill="hold"/>
                                        <p:tgtEl>
                                          <p:spTgt spid="1030"/>
                                        </p:tgtEl>
                                        <p:attrNameLst>
                                          <p:attrName>ppt_w</p:attrName>
                                        </p:attrNameLst>
                                      </p:cBhvr>
                                      <p:tavLst>
                                        <p:tav tm="0">
                                          <p:val>
                                            <p:fltVal val="0"/>
                                          </p:val>
                                        </p:tav>
                                        <p:tav tm="100000">
                                          <p:val>
                                            <p:strVal val="#ppt_w"/>
                                          </p:val>
                                        </p:tav>
                                      </p:tavLst>
                                    </p:anim>
                                    <p:anim calcmode="lin" valueType="num">
                                      <p:cBhvr>
                                        <p:cTn id="77" dur="500" fill="hold"/>
                                        <p:tgtEl>
                                          <p:spTgt spid="1030"/>
                                        </p:tgtEl>
                                        <p:attrNameLst>
                                          <p:attrName>ppt_h</p:attrName>
                                        </p:attrNameLst>
                                      </p:cBhvr>
                                      <p:tavLst>
                                        <p:tav tm="0">
                                          <p:val>
                                            <p:fltVal val="0"/>
                                          </p:val>
                                        </p:tav>
                                        <p:tav tm="100000">
                                          <p:val>
                                            <p:strVal val="#ppt_h"/>
                                          </p:val>
                                        </p:tav>
                                      </p:tavLst>
                                    </p:anim>
                                    <p:animEffect transition="in" filter="fade">
                                      <p:cBhvr>
                                        <p:cTn id="78" dur="500"/>
                                        <p:tgtEl>
                                          <p:spTgt spid="1030"/>
                                        </p:tgtEl>
                                      </p:cBhvr>
                                    </p:animEffect>
                                    <p:anim calcmode="lin" valueType="num">
                                      <p:cBhvr>
                                        <p:cTn id="79" dur="500" fill="hold"/>
                                        <p:tgtEl>
                                          <p:spTgt spid="1030"/>
                                        </p:tgtEl>
                                        <p:attrNameLst>
                                          <p:attrName>ppt_x</p:attrName>
                                        </p:attrNameLst>
                                      </p:cBhvr>
                                      <p:tavLst>
                                        <p:tav tm="0">
                                          <p:val>
                                            <p:fltVal val="0.5"/>
                                          </p:val>
                                        </p:tav>
                                        <p:tav tm="100000">
                                          <p:val>
                                            <p:strVal val="#ppt_x"/>
                                          </p:val>
                                        </p:tav>
                                      </p:tavLst>
                                    </p:anim>
                                    <p:anim calcmode="lin" valueType="num">
                                      <p:cBhvr>
                                        <p:cTn id="80" dur="500" fill="hold"/>
                                        <p:tgtEl>
                                          <p:spTgt spid="1030"/>
                                        </p:tgtEl>
                                        <p:attrNameLst>
                                          <p:attrName>ppt_y</p:attrName>
                                        </p:attrNameLst>
                                      </p:cBhvr>
                                      <p:tavLst>
                                        <p:tav tm="0">
                                          <p:val>
                                            <p:fltVal val="0.5"/>
                                          </p:val>
                                        </p:tav>
                                        <p:tav tm="100000">
                                          <p:val>
                                            <p:strVal val="#ppt_y"/>
                                          </p:val>
                                        </p:tav>
                                      </p:tavLst>
                                    </p:anim>
                                  </p:childTnLst>
                                </p:cTn>
                              </p:par>
                            </p:childTnLst>
                          </p:cTn>
                        </p:par>
                        <p:par>
                          <p:cTn id="81" fill="hold">
                            <p:stCondLst>
                              <p:cond delay="5000"/>
                            </p:stCondLst>
                            <p:childTnLst>
                              <p:par>
                                <p:cTn id="82" presetID="42" presetClass="entr" presetSubtype="0" fill="hold" nodeType="afterEffect">
                                  <p:stCondLst>
                                    <p:cond delay="200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3"/>
      <p:bldP spid="13" grpId="0" uiExpand="1" build="p" bldLvl="3"/>
      <p:bldP spid="14" grpId="0" uiExpand="1" build="p" bldLvl="3"/>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Module – Parameters II</a:t>
            </a:r>
          </a:p>
        </p:txBody>
      </p:sp>
      <p:sp>
        <p:nvSpPr>
          <p:cNvPr id="3" name="Content Placeholder 2"/>
          <p:cNvSpPr>
            <a:spLocks noGrp="1"/>
          </p:cNvSpPr>
          <p:nvPr>
            <p:ph idx="1"/>
          </p:nvPr>
        </p:nvSpPr>
        <p:spPr>
          <a:xfrm>
            <a:off x="464948" y="1371600"/>
            <a:ext cx="8679051" cy="5486400"/>
          </a:xfrm>
        </p:spPr>
        <p:txBody>
          <a:bodyPr>
            <a:normAutofit fontScale="40000" lnSpcReduction="20000"/>
          </a:bodyPr>
          <a:lstStyle/>
          <a:p>
            <a:pPr>
              <a:spcBef>
                <a:spcPts val="0"/>
              </a:spcBef>
              <a:spcAft>
                <a:spcPts val="400"/>
              </a:spcAft>
            </a:pPr>
            <a:r>
              <a:rPr lang="en-US" b="1" dirty="0"/>
              <a:t>Print First Line Only:  </a:t>
            </a:r>
          </a:p>
          <a:p>
            <a:pPr lvl="1">
              <a:spcBef>
                <a:spcPts val="0"/>
              </a:spcBef>
              <a:spcAft>
                <a:spcPts val="400"/>
              </a:spcAft>
            </a:pPr>
            <a:r>
              <a:rPr lang="en-US" dirty="0"/>
              <a:t>Default to print all Treasury IPAC Bill detail lines if there are multiple lines</a:t>
            </a:r>
          </a:p>
          <a:p>
            <a:pPr lvl="1">
              <a:spcBef>
                <a:spcPts val="0"/>
              </a:spcBef>
              <a:spcAft>
                <a:spcPts val="400"/>
              </a:spcAft>
            </a:pPr>
            <a:r>
              <a:rPr lang="en-US" dirty="0"/>
              <a:t>Select to populate only the first detail line </a:t>
            </a:r>
          </a:p>
          <a:p>
            <a:pPr>
              <a:spcBef>
                <a:spcPts val="0"/>
              </a:spcBef>
              <a:spcAft>
                <a:spcPts val="400"/>
              </a:spcAft>
            </a:pPr>
            <a:r>
              <a:rPr lang="en-US" b="1" dirty="0"/>
              <a:t>Print All Lines:</a:t>
            </a:r>
            <a:endParaRPr lang="en-US" dirty="0"/>
          </a:p>
          <a:p>
            <a:pPr lvl="1">
              <a:spcBef>
                <a:spcPts val="400"/>
              </a:spcBef>
            </a:pPr>
            <a:r>
              <a:rPr lang="en-US" dirty="0"/>
              <a:t>Default to print only first Treasury IPAC Bill detail line</a:t>
            </a:r>
          </a:p>
          <a:p>
            <a:pPr lvl="1">
              <a:spcBef>
                <a:spcPts val="400"/>
              </a:spcBef>
            </a:pPr>
            <a:r>
              <a:rPr lang="en-US" dirty="0"/>
              <a:t>Select to populate all detail lines if there are multiple lines</a:t>
            </a:r>
          </a:p>
          <a:p>
            <a:pPr>
              <a:spcBef>
                <a:spcPts val="400"/>
              </a:spcBef>
            </a:pPr>
            <a:r>
              <a:rPr lang="en-US" b="1" dirty="0"/>
              <a:t>Print Note Details:</a:t>
            </a:r>
            <a:r>
              <a:rPr lang="en-US" dirty="0"/>
              <a:t>  </a:t>
            </a:r>
          </a:p>
          <a:p>
            <a:pPr lvl="1">
              <a:spcBef>
                <a:spcPts val="400"/>
              </a:spcBef>
            </a:pPr>
            <a:r>
              <a:rPr lang="en-US" dirty="0"/>
              <a:t>Select to populate Assignee notes on the report</a:t>
            </a:r>
          </a:p>
          <a:p>
            <a:pPr lvl="1">
              <a:spcBef>
                <a:spcPts val="400"/>
              </a:spcBef>
              <a:spcAft>
                <a:spcPts val="400"/>
              </a:spcAft>
            </a:pPr>
            <a:r>
              <a:rPr lang="en-US" dirty="0"/>
              <a:t>Otherwise, the report will display without assignee notes</a:t>
            </a:r>
          </a:p>
          <a:p>
            <a:pPr>
              <a:spcBef>
                <a:spcPts val="400"/>
              </a:spcBef>
              <a:spcAft>
                <a:spcPts val="400"/>
              </a:spcAft>
            </a:pPr>
            <a:r>
              <a:rPr lang="en-US" b="1" dirty="0"/>
              <a:t>Agency Location Code(s):</a:t>
            </a:r>
            <a:r>
              <a:rPr lang="en-US" dirty="0"/>
              <a:t>  USDA agencies</a:t>
            </a:r>
          </a:p>
          <a:p>
            <a:pPr>
              <a:spcBef>
                <a:spcPts val="400"/>
              </a:spcBef>
              <a:spcAft>
                <a:spcPts val="400"/>
              </a:spcAft>
            </a:pPr>
            <a:r>
              <a:rPr lang="en-US" b="1" dirty="0"/>
              <a:t>Sender Treasury Symbol:  </a:t>
            </a:r>
            <a:r>
              <a:rPr lang="en-US" dirty="0"/>
              <a:t>Sender Treasury Account Symbol (TAS) or Treasury Account Fund Symbol (TAFS) on IPAC Bill</a:t>
            </a:r>
            <a:endParaRPr lang="en-US" b="1" dirty="0"/>
          </a:p>
          <a:p>
            <a:pPr>
              <a:spcBef>
                <a:spcPts val="400"/>
              </a:spcBef>
              <a:spcAft>
                <a:spcPts val="400"/>
              </a:spcAft>
            </a:pPr>
            <a:r>
              <a:rPr lang="en-US" b="1" dirty="0"/>
              <a:t>Receiver Treasury Symbol:  </a:t>
            </a:r>
            <a:r>
              <a:rPr lang="en-US" dirty="0"/>
              <a:t>Receiver TAS or TAFS on IPAC Bill</a:t>
            </a:r>
            <a:endParaRPr lang="en-US" b="1" dirty="0"/>
          </a:p>
          <a:p>
            <a:pPr>
              <a:spcBef>
                <a:spcPts val="400"/>
              </a:spcBef>
              <a:spcAft>
                <a:spcPts val="400"/>
              </a:spcAft>
            </a:pPr>
            <a:r>
              <a:rPr lang="en-US" b="1" dirty="0"/>
              <a:t>Assignee(s): </a:t>
            </a:r>
            <a:r>
              <a:rPr lang="en-US" dirty="0"/>
              <a:t> FMS user assigned to IPAC Bill</a:t>
            </a:r>
          </a:p>
          <a:p>
            <a:pPr>
              <a:spcBef>
                <a:spcPts val="400"/>
              </a:spcBef>
              <a:spcAft>
                <a:spcPts val="400"/>
              </a:spcAft>
            </a:pPr>
            <a:r>
              <a:rPr lang="en-US" b="1" dirty="0"/>
              <a:t>Reason Code(s):</a:t>
            </a:r>
            <a:r>
              <a:rPr lang="en-US" dirty="0"/>
              <a:t>  Code selected by FMS user when entering notes</a:t>
            </a:r>
          </a:p>
          <a:p>
            <a:pPr>
              <a:spcBef>
                <a:spcPts val="400"/>
              </a:spcBef>
              <a:spcAft>
                <a:spcPts val="400"/>
              </a:spcAft>
            </a:pPr>
            <a:r>
              <a:rPr lang="en-US" b="1" dirty="0"/>
              <a:t>DO Symbol(s):</a:t>
            </a:r>
            <a:r>
              <a:rPr lang="en-US" dirty="0"/>
              <a:t>  Sender Disbursing Office (DO) Symbol on IPAC Bill</a:t>
            </a:r>
          </a:p>
          <a:p>
            <a:pPr>
              <a:spcBef>
                <a:spcPts val="400"/>
              </a:spcBef>
              <a:spcAft>
                <a:spcPts val="400"/>
              </a:spcAft>
            </a:pPr>
            <a:r>
              <a:rPr lang="en-US" b="1" dirty="0"/>
              <a:t>Bill State(s):</a:t>
            </a:r>
            <a:r>
              <a:rPr lang="en-US" dirty="0"/>
              <a:t>  Two options</a:t>
            </a:r>
            <a:endParaRPr lang="en-US" b="1" dirty="0"/>
          </a:p>
          <a:p>
            <a:pPr lvl="1">
              <a:spcBef>
                <a:spcPts val="0"/>
              </a:spcBef>
              <a:spcAft>
                <a:spcPts val="400"/>
              </a:spcAft>
            </a:pPr>
            <a:r>
              <a:rPr lang="en-US" dirty="0"/>
              <a:t>Unprocessed includes both </a:t>
            </a:r>
            <a:r>
              <a:rPr lang="en-US" dirty="0" err="1"/>
              <a:t>UnProc</a:t>
            </a:r>
            <a:r>
              <a:rPr lang="en-US" dirty="0"/>
              <a:t> and Partially Process</a:t>
            </a:r>
          </a:p>
          <a:p>
            <a:pPr lvl="1">
              <a:spcBef>
                <a:spcPts val="0"/>
              </a:spcBef>
              <a:spcAft>
                <a:spcPts val="400"/>
              </a:spcAft>
            </a:pPr>
            <a:r>
              <a:rPr lang="en-US" dirty="0"/>
              <a:t>Processed</a:t>
            </a:r>
          </a:p>
          <a:p>
            <a:pPr lvl="1">
              <a:spcBef>
                <a:spcPts val="0"/>
              </a:spcBef>
              <a:spcAft>
                <a:spcPts val="400"/>
              </a:spcAft>
            </a:pPr>
            <a:r>
              <a:rPr lang="en-US" dirty="0"/>
              <a:t>Defaults to return all bill states if no selection is made</a:t>
            </a:r>
          </a:p>
          <a:p>
            <a:pPr>
              <a:spcBef>
                <a:spcPts val="400"/>
              </a:spcBef>
              <a:spcAft>
                <a:spcPts val="400"/>
              </a:spcAft>
            </a:pPr>
            <a:r>
              <a:rPr lang="en-US" dirty="0"/>
              <a:t>Information as stated on the Treasury IPAC Bill</a:t>
            </a:r>
          </a:p>
          <a:p>
            <a:pPr lvl="1">
              <a:spcBef>
                <a:spcPts val="0"/>
              </a:spcBef>
              <a:spcAft>
                <a:spcPts val="400"/>
              </a:spcAft>
            </a:pPr>
            <a:r>
              <a:rPr lang="en-US" dirty="0"/>
              <a:t>Exact Match fields:  </a:t>
            </a:r>
            <a:r>
              <a:rPr lang="en-US" b="1" dirty="0"/>
              <a:t>Contract Number</a:t>
            </a:r>
            <a:r>
              <a:rPr lang="en-US" dirty="0"/>
              <a:t>, </a:t>
            </a:r>
            <a:r>
              <a:rPr lang="en-US" b="1" dirty="0"/>
              <a:t>PO Number</a:t>
            </a:r>
            <a:r>
              <a:rPr lang="en-US" dirty="0"/>
              <a:t>, and </a:t>
            </a:r>
            <a:r>
              <a:rPr lang="en-US" b="1" dirty="0"/>
              <a:t>Invoice Number</a:t>
            </a:r>
          </a:p>
          <a:p>
            <a:pPr lvl="1">
              <a:spcBef>
                <a:spcPts val="0"/>
              </a:spcBef>
              <a:spcAft>
                <a:spcPts val="400"/>
              </a:spcAft>
            </a:pPr>
            <a:r>
              <a:rPr lang="en-US" dirty="0"/>
              <a:t>Wild Card field:  </a:t>
            </a:r>
            <a:r>
              <a:rPr lang="en-US" b="1" dirty="0"/>
              <a:t>Description </a:t>
            </a:r>
            <a:r>
              <a:rPr lang="en-US" dirty="0"/>
              <a:t>and </a:t>
            </a:r>
            <a:r>
              <a:rPr lang="en-US" b="1" dirty="0"/>
              <a:t>Misc. Info</a:t>
            </a:r>
            <a:endParaRPr lang="en-US" dirty="0"/>
          </a:p>
          <a:p>
            <a:pPr>
              <a:spcBef>
                <a:spcPts val="400"/>
              </a:spcBef>
              <a:spcAft>
                <a:spcPts val="400"/>
              </a:spcAft>
            </a:pPr>
            <a:r>
              <a:rPr lang="en-US" b="1" dirty="0"/>
              <a:t>Trans Type(s):</a:t>
            </a:r>
            <a:r>
              <a:rPr lang="en-US" dirty="0"/>
              <a:t>  Transaction Type on Treasury IPAC Bill</a:t>
            </a:r>
          </a:p>
          <a:p>
            <a:pPr lvl="1">
              <a:spcBef>
                <a:spcPts val="0"/>
              </a:spcBef>
              <a:spcAft>
                <a:spcPts val="400"/>
              </a:spcAft>
            </a:pPr>
            <a:r>
              <a:rPr lang="en-US" dirty="0"/>
              <a:t>C – Collection and P – Payment</a:t>
            </a:r>
          </a:p>
          <a:p>
            <a:pPr lvl="1">
              <a:spcBef>
                <a:spcPts val="0"/>
              </a:spcBef>
              <a:spcAft>
                <a:spcPts val="400"/>
              </a:spcAft>
            </a:pPr>
            <a:r>
              <a:rPr lang="en-US" dirty="0"/>
              <a:t>RITA looks at the Original Transaction Type for Adjustment Bills</a:t>
            </a:r>
          </a:p>
        </p:txBody>
      </p:sp>
      <p:sp>
        <p:nvSpPr>
          <p:cNvPr id="5" name="Slide Number Placeholder 4"/>
          <p:cNvSpPr>
            <a:spLocks noGrp="1"/>
          </p:cNvSpPr>
          <p:nvPr>
            <p:ph type="sldNum" sz="quarter" idx="12"/>
          </p:nvPr>
        </p:nvSpPr>
        <p:spPr/>
        <p:txBody>
          <a:bodyPr/>
          <a:lstStyle/>
          <a:p>
            <a:fld id="{216834FD-4F8C-45C7-825A-43F2EF176C96}" type="slidenum">
              <a:rPr lang="en-US" smtClean="0"/>
              <a:pPr/>
              <a:t>43</a:t>
            </a:fld>
            <a:endParaRPr lang="en-US" dirty="0"/>
          </a:p>
        </p:txBody>
      </p:sp>
    </p:spTree>
    <p:extLst>
      <p:ext uri="{BB962C8B-B14F-4D97-AF65-F5344CB8AC3E}">
        <p14:creationId xmlns:p14="http://schemas.microsoft.com/office/powerpoint/2010/main" val="150939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a:t>Report Module Examples</a:t>
            </a:r>
          </a:p>
        </p:txBody>
      </p:sp>
      <p:sp>
        <p:nvSpPr>
          <p:cNvPr id="3" name="Subtitle 2"/>
          <p:cNvSpPr>
            <a:spLocks noGrp="1"/>
          </p:cNvSpPr>
          <p:nvPr>
            <p:ph type="subTitle" idx="1"/>
          </p:nvPr>
        </p:nvSpPr>
        <p:spPr>
          <a:xfrm>
            <a:off x="4343400" y="3962400"/>
            <a:ext cx="3429000" cy="1676400"/>
          </a:xfrm>
        </p:spPr>
        <p:txBody>
          <a:bodyPr/>
          <a:lstStyle/>
          <a:p>
            <a:r>
              <a:rPr lang="en-US" dirty="0">
                <a:solidFill>
                  <a:schemeClr val="tx1"/>
                </a:solidFill>
              </a:rPr>
              <a:t>Report Examples</a:t>
            </a:r>
          </a:p>
        </p:txBody>
      </p:sp>
    </p:spTree>
    <p:extLst>
      <p:ext uri="{BB962C8B-B14F-4D97-AF65-F5344CB8AC3E}">
        <p14:creationId xmlns:p14="http://schemas.microsoft.com/office/powerpoint/2010/main" val="21743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pic>
        <p:nvPicPr>
          <p:cNvPr id="2050" name="Picture 2" descr="How to Print the received IPAC Bill" title="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195" y="457200"/>
            <a:ext cx="5404907" cy="624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Content Placeholder 2"/>
          <p:cNvSpPr txBox="1">
            <a:spLocks/>
          </p:cNvSpPr>
          <p:nvPr/>
        </p:nvSpPr>
        <p:spPr>
          <a:xfrm>
            <a:off x="373251" y="1447801"/>
            <a:ext cx="8313549" cy="1905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01-Print </a:t>
            </a:r>
            <a:br>
              <a:rPr lang="en-US" dirty="0"/>
            </a:br>
            <a:r>
              <a:rPr lang="en-US" dirty="0"/>
              <a:t>Received IPAC </a:t>
            </a:r>
            <a:br>
              <a:rPr lang="en-US" dirty="0"/>
            </a:br>
            <a:r>
              <a:rPr lang="en-US" dirty="0"/>
              <a:t>Bill</a:t>
            </a:r>
          </a:p>
          <a:p>
            <a:r>
              <a:rPr lang="en-US" dirty="0"/>
              <a:t>New tab opens </a:t>
            </a:r>
            <a:br>
              <a:rPr lang="en-US" dirty="0"/>
            </a:br>
            <a:r>
              <a:rPr lang="en-US" dirty="0"/>
              <a:t>with report</a:t>
            </a:r>
          </a:p>
        </p:txBody>
      </p:sp>
      <p:sp>
        <p:nvSpPr>
          <p:cNvPr id="3" name="Content Placeholder 2"/>
          <p:cNvSpPr>
            <a:spLocks noGrp="1"/>
          </p:cNvSpPr>
          <p:nvPr>
            <p:ph idx="1"/>
          </p:nvPr>
        </p:nvSpPr>
        <p:spPr>
          <a:xfrm>
            <a:off x="381000" y="3200400"/>
            <a:ext cx="8313549" cy="685800"/>
          </a:xfrm>
        </p:spPr>
        <p:txBody>
          <a:bodyPr>
            <a:normAutofit fontScale="85000" lnSpcReduction="20000"/>
          </a:bodyPr>
          <a:lstStyle/>
          <a:p>
            <a:pPr lvl="1"/>
            <a:r>
              <a:rPr lang="en-US" dirty="0"/>
              <a:t>Download</a:t>
            </a:r>
            <a:br>
              <a:rPr lang="en-US" dirty="0"/>
            </a:br>
            <a:r>
              <a:rPr lang="en-US" dirty="0"/>
              <a:t>and save</a:t>
            </a:r>
          </a:p>
        </p:txBody>
      </p:sp>
      <p:sp>
        <p:nvSpPr>
          <p:cNvPr id="13" name="Content Placeholder 2"/>
          <p:cNvSpPr txBox="1">
            <a:spLocks/>
          </p:cNvSpPr>
          <p:nvPr/>
        </p:nvSpPr>
        <p:spPr>
          <a:xfrm>
            <a:off x="381000" y="3810000"/>
            <a:ext cx="8313549"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t>Print</a:t>
            </a:r>
          </a:p>
        </p:txBody>
      </p:sp>
      <p:sp>
        <p:nvSpPr>
          <p:cNvPr id="11" name="Content Placeholder 2"/>
          <p:cNvSpPr txBox="1">
            <a:spLocks/>
          </p:cNvSpPr>
          <p:nvPr/>
        </p:nvSpPr>
        <p:spPr>
          <a:xfrm>
            <a:off x="381000" y="4343400"/>
            <a:ext cx="8313549" cy="220584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Excludes</a:t>
            </a:r>
          </a:p>
          <a:p>
            <a:pPr lvl="1"/>
            <a:r>
              <a:rPr lang="en-US" dirty="0"/>
              <a:t>Initiated bills</a:t>
            </a:r>
          </a:p>
          <a:p>
            <a:pPr lvl="1"/>
            <a:r>
              <a:rPr lang="en-US" dirty="0"/>
              <a:t>Sender DO Symbols</a:t>
            </a:r>
          </a:p>
          <a:p>
            <a:pPr lvl="2"/>
            <a:r>
              <a:rPr lang="en-US" dirty="0"/>
              <a:t>GS116 GSA FEDS</a:t>
            </a:r>
          </a:p>
          <a:p>
            <a:pPr lvl="2"/>
            <a:r>
              <a:rPr lang="en-US" dirty="0"/>
              <a:t>GS127 GSA TOPS</a:t>
            </a:r>
          </a:p>
          <a:p>
            <a:pPr lvl="2"/>
            <a:r>
              <a:rPr lang="en-US" dirty="0"/>
              <a:t>GS157 GSA MPOL</a:t>
            </a:r>
          </a:p>
        </p:txBody>
      </p:sp>
      <p:sp>
        <p:nvSpPr>
          <p:cNvPr id="7" name="Oval 6" descr="&quot;&quot;" title="Examples"/>
          <p:cNvSpPr/>
          <p:nvPr/>
        </p:nvSpPr>
        <p:spPr>
          <a:xfrm>
            <a:off x="7848600" y="1026042"/>
            <a:ext cx="24986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quot;&quot;" title="Examples"/>
          <p:cNvSpPr/>
          <p:nvPr/>
        </p:nvSpPr>
        <p:spPr>
          <a:xfrm>
            <a:off x="8250865" y="1026042"/>
            <a:ext cx="24986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45</a:t>
            </a:fld>
            <a:endParaRPr lang="en-US" dirty="0"/>
          </a:p>
        </p:txBody>
      </p:sp>
    </p:spTree>
    <p:extLst>
      <p:ext uri="{BB962C8B-B14F-4D97-AF65-F5344CB8AC3E}">
        <p14:creationId xmlns:p14="http://schemas.microsoft.com/office/powerpoint/2010/main" val="278676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200"/>
                                  </p:iterate>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animEffect transition="in" filter="fade">
                                      <p:cBhvr>
                                        <p:cTn id="18" dur="500"/>
                                        <p:tgtEl>
                                          <p:spTgt spid="2050"/>
                                        </p:tgtEl>
                                      </p:cBhvr>
                                    </p:animEffect>
                                    <p:anim calcmode="lin" valueType="num">
                                      <p:cBhvr>
                                        <p:cTn id="19" dur="500" fill="hold"/>
                                        <p:tgtEl>
                                          <p:spTgt spid="2050"/>
                                        </p:tgtEl>
                                        <p:attrNameLst>
                                          <p:attrName>ppt_x</p:attrName>
                                        </p:attrNameLst>
                                      </p:cBhvr>
                                      <p:tavLst>
                                        <p:tav tm="0">
                                          <p:val>
                                            <p:fltVal val="0.5"/>
                                          </p:val>
                                        </p:tav>
                                        <p:tav tm="100000">
                                          <p:val>
                                            <p:strVal val="#ppt_x"/>
                                          </p:val>
                                        </p:tav>
                                      </p:tavLst>
                                    </p:anim>
                                    <p:anim calcmode="lin" valueType="num">
                                      <p:cBhvr>
                                        <p:cTn id="20" dur="500" fill="hold"/>
                                        <p:tgtEl>
                                          <p:spTgt spid="2050"/>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200"/>
                                  </p:iterate>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ppt_w</p:attrName>
                                        </p:attrNameLst>
                                      </p:cBhvr>
                                      <p:tavLst>
                                        <p:tav tm="0" fmla="#ppt_w*sin(2.5*pi*$)">
                                          <p:val>
                                            <p:fltVal val="0"/>
                                          </p:val>
                                        </p:tav>
                                        <p:tav tm="100000">
                                          <p:val>
                                            <p:fltVal val="1"/>
                                          </p:val>
                                        </p:tav>
                                      </p:tavLst>
                                    </p:anim>
                                    <p:anim calcmode="lin" valueType="num">
                                      <p:cBhvr>
                                        <p:cTn id="3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wd">
                                    <p:tmAbs val="200"/>
                                  </p:iterate>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anim calcmode="lin" valueType="num">
                                      <p:cBhvr>
                                        <p:cTn id="41" dur="2000" fill="hold"/>
                                        <p:tgtEl>
                                          <p:spTgt spid="9"/>
                                        </p:tgtEl>
                                        <p:attrNameLst>
                                          <p:attrName>ppt_w</p:attrName>
                                        </p:attrNameLst>
                                      </p:cBhvr>
                                      <p:tavLst>
                                        <p:tav tm="0" fmla="#ppt_w*sin(2.5*pi*$)">
                                          <p:val>
                                            <p:fltVal val="0"/>
                                          </p:val>
                                        </p:tav>
                                        <p:tav tm="100000">
                                          <p:val>
                                            <p:fltVal val="1"/>
                                          </p:val>
                                        </p:tav>
                                      </p:tavLst>
                                    </p:anim>
                                    <p:anim calcmode="lin" valueType="num">
                                      <p:cBhvr>
                                        <p:cTn id="4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wd">
                                    <p:tmAbs val="200"/>
                                  </p:iterate>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 grpId="0" build="p"/>
      <p:bldP spid="13" grpId="0"/>
      <p:bldP spid="11" grpId="0"/>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(continued)</a:t>
            </a:r>
          </a:p>
        </p:txBody>
      </p:sp>
      <p:sp>
        <p:nvSpPr>
          <p:cNvPr id="3" name="Content Placeholder 2"/>
          <p:cNvSpPr>
            <a:spLocks noGrp="1"/>
          </p:cNvSpPr>
          <p:nvPr>
            <p:ph idx="1"/>
          </p:nvPr>
        </p:nvSpPr>
        <p:spPr/>
        <p:txBody>
          <a:bodyPr/>
          <a:lstStyle/>
          <a:p>
            <a:r>
              <a:rPr lang="en-US" dirty="0"/>
              <a:t>02-Agency Unprocessed Bills by ALC</a:t>
            </a:r>
          </a:p>
        </p:txBody>
      </p:sp>
      <p:sp>
        <p:nvSpPr>
          <p:cNvPr id="20" name="Rectangle 19"/>
          <p:cNvSpPr/>
          <p:nvPr/>
        </p:nvSpPr>
        <p:spPr>
          <a:xfrm>
            <a:off x="72029" y="2996252"/>
            <a:ext cx="1600199"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C9900"/>
                </a:solidFill>
              </a:rPr>
              <a:t>TREAS Header</a:t>
            </a:r>
          </a:p>
        </p:txBody>
      </p:sp>
      <p:sp>
        <p:nvSpPr>
          <p:cNvPr id="9" name="Rectangle 8"/>
          <p:cNvSpPr/>
          <p:nvPr/>
        </p:nvSpPr>
        <p:spPr>
          <a:xfrm>
            <a:off x="-1" y="3581400"/>
            <a:ext cx="160019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TREAS Detail 1 </a:t>
            </a:r>
            <a:r>
              <a:rPr lang="en-US" sz="1200" dirty="0">
                <a:solidFill>
                  <a:srgbClr val="00B050"/>
                </a:solidFill>
              </a:rPr>
              <a:t>(all details –optional)</a:t>
            </a:r>
          </a:p>
        </p:txBody>
      </p:sp>
      <p:sp>
        <p:nvSpPr>
          <p:cNvPr id="6" name="Rectangle 5"/>
          <p:cNvSpPr/>
          <p:nvPr/>
        </p:nvSpPr>
        <p:spPr>
          <a:xfrm>
            <a:off x="52980" y="4343400"/>
            <a:ext cx="1547218"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Notes </a:t>
            </a:r>
            <a:br>
              <a:rPr lang="en-US" b="1" dirty="0">
                <a:solidFill>
                  <a:srgbClr val="FF0000"/>
                </a:solidFill>
              </a:rPr>
            </a:br>
            <a:r>
              <a:rPr lang="en-US" sz="1050" dirty="0">
                <a:solidFill>
                  <a:srgbClr val="FF0000"/>
                </a:solidFill>
              </a:rPr>
              <a:t>from all </a:t>
            </a:r>
            <a:br>
              <a:rPr lang="en-US" sz="1050" dirty="0">
                <a:solidFill>
                  <a:srgbClr val="FF0000"/>
                </a:solidFill>
              </a:rPr>
            </a:br>
            <a:r>
              <a:rPr lang="en-US" sz="1050" dirty="0">
                <a:solidFill>
                  <a:srgbClr val="FF0000"/>
                </a:solidFill>
              </a:rPr>
              <a:t>points of view</a:t>
            </a:r>
            <a:endParaRPr lang="en-US" sz="1050" b="1" dirty="0">
              <a:solidFill>
                <a:srgbClr val="FF0000"/>
              </a:solidFill>
            </a:endParaRPr>
          </a:p>
        </p:txBody>
      </p:sp>
      <p:pic>
        <p:nvPicPr>
          <p:cNvPr id="3075" name="Picture 3" descr="02-Agency Unprocessed Bills by ALC" title="Examples (c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87" y="2362200"/>
            <a:ext cx="7389813"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descr="&quot;&quot;" title="Examples"/>
          <p:cNvCxnSpPr>
            <a:endCxn id="3075" idx="1"/>
          </p:cNvCxnSpPr>
          <p:nvPr/>
        </p:nvCxnSpPr>
        <p:spPr>
          <a:xfrm flipV="1">
            <a:off x="1143000" y="4533900"/>
            <a:ext cx="534987"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descr="&quot;&quot;" title="Examples"/>
          <p:cNvCxnSpPr/>
          <p:nvPr/>
        </p:nvCxnSpPr>
        <p:spPr>
          <a:xfrm>
            <a:off x="1143000" y="4610100"/>
            <a:ext cx="616548" cy="1638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descr="&quot;&quot;" title="Examples"/>
          <p:cNvSpPr/>
          <p:nvPr/>
        </p:nvSpPr>
        <p:spPr>
          <a:xfrm>
            <a:off x="1780233" y="3183403"/>
            <a:ext cx="7162800" cy="138752"/>
          </a:xfrm>
          <a:prstGeom prst="rect">
            <a:avLst/>
          </a:prstGeom>
          <a:noFill/>
          <a:ln w="190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quot;&quot;" title="examples "/>
          <p:cNvSpPr/>
          <p:nvPr/>
        </p:nvSpPr>
        <p:spPr>
          <a:xfrm>
            <a:off x="1677987" y="3529652"/>
            <a:ext cx="684213" cy="2041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quot;&quot;" title="examples"/>
          <p:cNvSpPr/>
          <p:nvPr/>
        </p:nvSpPr>
        <p:spPr>
          <a:xfrm>
            <a:off x="1759548" y="4953000"/>
            <a:ext cx="7155852" cy="152400"/>
          </a:xfrm>
          <a:prstGeom prst="rect">
            <a:avLst/>
          </a:prstGeom>
          <a:noFill/>
          <a:ln w="190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descr="&quot;&quot;" title="Examples"/>
          <p:cNvSpPr/>
          <p:nvPr/>
        </p:nvSpPr>
        <p:spPr>
          <a:xfrm>
            <a:off x="1677987" y="5327176"/>
            <a:ext cx="684213" cy="2041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46</a:t>
            </a:fld>
            <a:endParaRPr lang="en-US" dirty="0"/>
          </a:p>
        </p:txBody>
      </p:sp>
    </p:spTree>
    <p:extLst>
      <p:ext uri="{BB962C8B-B14F-4D97-AF65-F5344CB8AC3E}">
        <p14:creationId xmlns:p14="http://schemas.microsoft.com/office/powerpoint/2010/main" val="20523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20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500" fill="hold"/>
                                        <p:tgtEl>
                                          <p:spTgt spid="3075"/>
                                        </p:tgtEl>
                                        <p:attrNameLst>
                                          <p:attrName>ppt_w</p:attrName>
                                        </p:attrNameLst>
                                      </p:cBhvr>
                                      <p:tavLst>
                                        <p:tav tm="0">
                                          <p:val>
                                            <p:fltVal val="0"/>
                                          </p:val>
                                        </p:tav>
                                        <p:tav tm="100000">
                                          <p:val>
                                            <p:strVal val="#ppt_w"/>
                                          </p:val>
                                        </p:tav>
                                      </p:tavLst>
                                    </p:anim>
                                    <p:anim calcmode="lin" valueType="num">
                                      <p:cBhvr>
                                        <p:cTn id="17" dur="500" fill="hold"/>
                                        <p:tgtEl>
                                          <p:spTgt spid="3075"/>
                                        </p:tgtEl>
                                        <p:attrNameLst>
                                          <p:attrName>ppt_h</p:attrName>
                                        </p:attrNameLst>
                                      </p:cBhvr>
                                      <p:tavLst>
                                        <p:tav tm="0">
                                          <p:val>
                                            <p:fltVal val="0"/>
                                          </p:val>
                                        </p:tav>
                                        <p:tav tm="100000">
                                          <p:val>
                                            <p:strVal val="#ppt_h"/>
                                          </p:val>
                                        </p:tav>
                                      </p:tavLst>
                                    </p:anim>
                                    <p:animEffect transition="in" filter="fade">
                                      <p:cBhvr>
                                        <p:cTn id="18" dur="500"/>
                                        <p:tgtEl>
                                          <p:spTgt spid="3075"/>
                                        </p:tgtEl>
                                      </p:cBhvr>
                                    </p:animEffect>
                                    <p:anim calcmode="lin" valueType="num">
                                      <p:cBhvr>
                                        <p:cTn id="19" dur="500" fill="hold"/>
                                        <p:tgtEl>
                                          <p:spTgt spid="3075"/>
                                        </p:tgtEl>
                                        <p:attrNameLst>
                                          <p:attrName>ppt_x</p:attrName>
                                        </p:attrNameLst>
                                      </p:cBhvr>
                                      <p:tavLst>
                                        <p:tav tm="0">
                                          <p:val>
                                            <p:fltVal val="0.5"/>
                                          </p:val>
                                        </p:tav>
                                        <p:tav tm="100000">
                                          <p:val>
                                            <p:strVal val="#ppt_x"/>
                                          </p:val>
                                        </p:tav>
                                      </p:tavLst>
                                    </p:anim>
                                    <p:anim calcmode="lin" valueType="num">
                                      <p:cBhvr>
                                        <p:cTn id="20" dur="500" fill="hold"/>
                                        <p:tgtEl>
                                          <p:spTgt spid="307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0-#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0" grpId="0"/>
      <p:bldP spid="9" grpId="0"/>
      <p:bldP spid="6" grpId="0"/>
      <p:bldP spid="18" grpId="0" animBg="1"/>
      <p:bldP spid="21" grpId="0" animBg="1"/>
      <p:bldP spid="22"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Unprocessed Bills</a:t>
            </a:r>
          </a:p>
        </p:txBody>
      </p:sp>
      <p:sp>
        <p:nvSpPr>
          <p:cNvPr id="48" name="Content Placeholder 2"/>
          <p:cNvSpPr txBox="1">
            <a:spLocks/>
          </p:cNvSpPr>
          <p:nvPr/>
        </p:nvSpPr>
        <p:spPr>
          <a:xfrm>
            <a:off x="457200" y="1524000"/>
            <a:ext cx="8229600" cy="49195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03-Agency Unprocessed Bills by ALC Summary</a:t>
            </a:r>
          </a:p>
        </p:txBody>
      </p:sp>
      <p:sp>
        <p:nvSpPr>
          <p:cNvPr id="3" name="Content Placeholder 2"/>
          <p:cNvSpPr>
            <a:spLocks noGrp="1"/>
          </p:cNvSpPr>
          <p:nvPr>
            <p:ph idx="1"/>
          </p:nvPr>
        </p:nvSpPr>
        <p:spPr>
          <a:xfrm>
            <a:off x="464949" y="1904999"/>
            <a:ext cx="8229600" cy="1296037"/>
          </a:xfrm>
        </p:spPr>
        <p:txBody>
          <a:bodyPr>
            <a:normAutofit fontScale="92500" lnSpcReduction="20000"/>
          </a:bodyPr>
          <a:lstStyle/>
          <a:p>
            <a:pPr lvl="1"/>
            <a:r>
              <a:rPr lang="en-US" dirty="0"/>
              <a:t>No Treasury IPAC Bill detail information</a:t>
            </a:r>
          </a:p>
          <a:p>
            <a:pPr lvl="1"/>
            <a:r>
              <a:rPr lang="en-US" dirty="0"/>
              <a:t>Notes are optional</a:t>
            </a:r>
          </a:p>
          <a:p>
            <a:pPr lvl="1"/>
            <a:r>
              <a:rPr lang="en-US" dirty="0"/>
              <a:t>Example shows report without notes</a:t>
            </a:r>
          </a:p>
        </p:txBody>
      </p:sp>
      <p:pic>
        <p:nvPicPr>
          <p:cNvPr id="4099" name="Picture 3" descr="03 - Agency Unprocessed Bills by ALC Summary&#10;- No Treasury IPAC Bill detailed information&#10;- Notes are Optional&#10;- Example shows report without notes" title="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7" y="3201037"/>
            <a:ext cx="8914763" cy="3580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2362200" y="5411509"/>
            <a:ext cx="990600" cy="310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Statistics</a:t>
            </a:r>
            <a:endParaRPr lang="en-US" sz="1100" dirty="0">
              <a:solidFill>
                <a:srgbClr val="FF0000"/>
              </a:solidFill>
            </a:endParaRPr>
          </a:p>
        </p:txBody>
      </p:sp>
      <p:cxnSp>
        <p:nvCxnSpPr>
          <p:cNvPr id="26" name="Straight Arrow Connector 25" descr="&quot;&quot;" title="Examples (cont)"/>
          <p:cNvCxnSpPr>
            <a:stCxn id="25" idx="1"/>
          </p:cNvCxnSpPr>
          <p:nvPr/>
        </p:nvCxnSpPr>
        <p:spPr>
          <a:xfrm flipH="1">
            <a:off x="1562100" y="5566529"/>
            <a:ext cx="8001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descr="&quot;&quot;" title="Examples (cont)"/>
          <p:cNvCxnSpPr/>
          <p:nvPr/>
        </p:nvCxnSpPr>
        <p:spPr>
          <a:xfrm flipH="1">
            <a:off x="762000" y="5566529"/>
            <a:ext cx="1600200" cy="3008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53396" y="5867400"/>
            <a:ext cx="1437904" cy="620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50"/>
                </a:solidFill>
              </a:rPr>
              <a:t>Current FMS Assignee</a:t>
            </a:r>
            <a:endParaRPr lang="en-US" sz="1100" dirty="0">
              <a:solidFill>
                <a:srgbClr val="00B050"/>
              </a:solidFill>
            </a:endParaRPr>
          </a:p>
        </p:txBody>
      </p:sp>
      <p:cxnSp>
        <p:nvCxnSpPr>
          <p:cNvPr id="8" name="Straight Arrow Connector 7" descr="&quot;&quot;" title="Examples (cont)"/>
          <p:cNvCxnSpPr>
            <a:stCxn id="7" idx="0"/>
          </p:cNvCxnSpPr>
          <p:nvPr/>
        </p:nvCxnSpPr>
        <p:spPr>
          <a:xfrm flipV="1">
            <a:off x="5872348" y="5411509"/>
            <a:ext cx="0" cy="45589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05600" y="5867401"/>
            <a:ext cx="1524000" cy="620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C9900"/>
                </a:solidFill>
              </a:rPr>
              <a:t>Current Agency Assignee</a:t>
            </a:r>
            <a:endParaRPr lang="en-US" sz="1100" dirty="0">
              <a:solidFill>
                <a:srgbClr val="CC9900"/>
              </a:solidFill>
            </a:endParaRPr>
          </a:p>
        </p:txBody>
      </p:sp>
      <p:cxnSp>
        <p:nvCxnSpPr>
          <p:cNvPr id="22" name="Straight Arrow Connector 21" descr="&quot;&quot;" title="Examples (cont)"/>
          <p:cNvCxnSpPr>
            <a:stCxn id="21" idx="0"/>
          </p:cNvCxnSpPr>
          <p:nvPr/>
        </p:nvCxnSpPr>
        <p:spPr>
          <a:xfrm flipV="1">
            <a:off x="7467600" y="5411509"/>
            <a:ext cx="0" cy="455892"/>
          </a:xfrm>
          <a:prstGeom prst="straightConnector1">
            <a:avLst/>
          </a:prstGeom>
          <a:ln w="28575">
            <a:solidFill>
              <a:srgbClr val="CC99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216834FD-4F8C-45C7-825A-43F2EF176C96}" type="slidenum">
              <a:rPr lang="en-US" smtClean="0"/>
              <a:pPr/>
              <a:t>47</a:t>
            </a:fld>
            <a:endParaRPr lang="en-US" dirty="0"/>
          </a:p>
        </p:txBody>
      </p:sp>
    </p:spTree>
    <p:extLst>
      <p:ext uri="{BB962C8B-B14F-4D97-AF65-F5344CB8AC3E}">
        <p14:creationId xmlns:p14="http://schemas.microsoft.com/office/powerpoint/2010/main" val="18047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200"/>
                                  </p:iterate>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p:cTn id="16" dur="500" fill="hold"/>
                                        <p:tgtEl>
                                          <p:spTgt spid="4099"/>
                                        </p:tgtEl>
                                        <p:attrNameLst>
                                          <p:attrName>ppt_w</p:attrName>
                                        </p:attrNameLst>
                                      </p:cBhvr>
                                      <p:tavLst>
                                        <p:tav tm="0">
                                          <p:val>
                                            <p:fltVal val="0"/>
                                          </p:val>
                                        </p:tav>
                                        <p:tav tm="100000">
                                          <p:val>
                                            <p:strVal val="#ppt_w"/>
                                          </p:val>
                                        </p:tav>
                                      </p:tavLst>
                                    </p:anim>
                                    <p:anim calcmode="lin" valueType="num">
                                      <p:cBhvr>
                                        <p:cTn id="17" dur="500" fill="hold"/>
                                        <p:tgtEl>
                                          <p:spTgt spid="4099"/>
                                        </p:tgtEl>
                                        <p:attrNameLst>
                                          <p:attrName>ppt_h</p:attrName>
                                        </p:attrNameLst>
                                      </p:cBhvr>
                                      <p:tavLst>
                                        <p:tav tm="0">
                                          <p:val>
                                            <p:fltVal val="0"/>
                                          </p:val>
                                        </p:tav>
                                        <p:tav tm="100000">
                                          <p:val>
                                            <p:strVal val="#ppt_h"/>
                                          </p:val>
                                        </p:tav>
                                      </p:tavLst>
                                    </p:anim>
                                    <p:animEffect transition="in" filter="fade">
                                      <p:cBhvr>
                                        <p:cTn id="18" dur="500"/>
                                        <p:tgtEl>
                                          <p:spTgt spid="4099"/>
                                        </p:tgtEl>
                                      </p:cBhvr>
                                    </p:animEffect>
                                    <p:anim calcmode="lin" valueType="num">
                                      <p:cBhvr>
                                        <p:cTn id="19" dur="500" fill="hold"/>
                                        <p:tgtEl>
                                          <p:spTgt spid="4099"/>
                                        </p:tgtEl>
                                        <p:attrNameLst>
                                          <p:attrName>ppt_x</p:attrName>
                                        </p:attrNameLst>
                                      </p:cBhvr>
                                      <p:tavLst>
                                        <p:tav tm="0">
                                          <p:val>
                                            <p:fltVal val="0.5"/>
                                          </p:val>
                                        </p:tav>
                                        <p:tav tm="100000">
                                          <p:val>
                                            <p:strVal val="#ppt_x"/>
                                          </p:val>
                                        </p:tav>
                                      </p:tavLst>
                                    </p:anim>
                                    <p:anim calcmode="lin" valueType="num">
                                      <p:cBhvr>
                                        <p:cTn id="20" dur="500" fill="hold"/>
                                        <p:tgtEl>
                                          <p:spTgt spid="4099"/>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200"/>
                                  </p:iterate>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200"/>
                                  </p:iterate>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200"/>
                                  </p:iterate>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right)">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P spid="3" grpId="0" uiExpand="1" build="p" bldLvl="2"/>
      <p:bldP spid="25" grpId="0"/>
      <p:bldP spid="7"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Unprocessed Spreadsheet</a:t>
            </a:r>
          </a:p>
        </p:txBody>
      </p:sp>
      <p:sp>
        <p:nvSpPr>
          <p:cNvPr id="9" name="Content Placeholder 2"/>
          <p:cNvSpPr txBox="1">
            <a:spLocks/>
          </p:cNvSpPr>
          <p:nvPr/>
        </p:nvSpPr>
        <p:spPr>
          <a:xfrm>
            <a:off x="457200" y="1566081"/>
            <a:ext cx="8602851" cy="41511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04-Agency Unprocessed Spreadsheet by ALC</a:t>
            </a:r>
          </a:p>
        </p:txBody>
      </p:sp>
      <p:sp>
        <p:nvSpPr>
          <p:cNvPr id="3" name="Content Placeholder 2"/>
          <p:cNvSpPr>
            <a:spLocks noGrp="1"/>
          </p:cNvSpPr>
          <p:nvPr>
            <p:ph idx="1"/>
          </p:nvPr>
        </p:nvSpPr>
        <p:spPr>
          <a:xfrm>
            <a:off x="464948" y="1905000"/>
            <a:ext cx="8602851" cy="2438400"/>
          </a:xfrm>
        </p:spPr>
        <p:txBody>
          <a:bodyPr>
            <a:normAutofit fontScale="77500" lnSpcReduction="20000"/>
          </a:bodyPr>
          <a:lstStyle/>
          <a:p>
            <a:pPr lvl="1"/>
            <a:r>
              <a:rPr lang="en-US" dirty="0"/>
              <a:t>Default format:  Excel Spreadsheet</a:t>
            </a:r>
          </a:p>
          <a:p>
            <a:pPr lvl="1"/>
            <a:r>
              <a:rPr lang="en-US" dirty="0"/>
              <a:t>Data available up to Column AB</a:t>
            </a:r>
          </a:p>
          <a:p>
            <a:pPr lvl="2"/>
            <a:r>
              <a:rPr lang="en-US" dirty="0"/>
              <a:t>Includes select Treasury IPAC Bill information for </a:t>
            </a:r>
            <a:r>
              <a:rPr lang="en-US" b="1" dirty="0"/>
              <a:t>Detail Line 1</a:t>
            </a:r>
          </a:p>
          <a:p>
            <a:pPr lvl="3"/>
            <a:r>
              <a:rPr lang="en-US" dirty="0"/>
              <a:t>Columns Q-T:  PO, Obligating Doc, Invoice Number, and Contract Number</a:t>
            </a:r>
          </a:p>
          <a:p>
            <a:pPr lvl="3"/>
            <a:r>
              <a:rPr lang="en-US" dirty="0"/>
              <a:t>Columns U-V:  Sender and Receiver TAS</a:t>
            </a:r>
          </a:p>
          <a:p>
            <a:pPr lvl="3"/>
            <a:r>
              <a:rPr lang="en-US" dirty="0"/>
              <a:t>Columns W-Y:  Description, Miscellaneous Information, and Transaction Contact</a:t>
            </a:r>
          </a:p>
          <a:p>
            <a:pPr lvl="3"/>
            <a:r>
              <a:rPr lang="en-US" dirty="0"/>
              <a:t>Column AB:  Accounting Classification Code</a:t>
            </a:r>
          </a:p>
          <a:p>
            <a:pPr lvl="2"/>
            <a:r>
              <a:rPr lang="en-US" dirty="0"/>
              <a:t>Column AA:  Agency Assigned</a:t>
            </a:r>
          </a:p>
        </p:txBody>
      </p:sp>
      <p:pic>
        <p:nvPicPr>
          <p:cNvPr id="5124" name="Picture 4" descr="04 - Agency Unprocessed Spreadsheet by ALC" title="Examples (c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4" y="4343400"/>
            <a:ext cx="8905396" cy="23397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216834FD-4F8C-45C7-825A-43F2EF176C96}" type="slidenum">
              <a:rPr lang="en-US" smtClean="0"/>
              <a:pPr/>
              <a:t>48</a:t>
            </a:fld>
            <a:endParaRPr lang="en-US" dirty="0"/>
          </a:p>
        </p:txBody>
      </p:sp>
    </p:spTree>
    <p:extLst>
      <p:ext uri="{BB962C8B-B14F-4D97-AF65-F5344CB8AC3E}">
        <p14:creationId xmlns:p14="http://schemas.microsoft.com/office/powerpoint/2010/main" val="26411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5124"/>
                                        </p:tgtEl>
                                        <p:attrNameLst>
                                          <p:attrName>style.visibility</p:attrName>
                                        </p:attrNameLst>
                                      </p:cBhvr>
                                      <p:to>
                                        <p:strVal val="visible"/>
                                      </p:to>
                                    </p:set>
                                    <p:anim calcmode="lin" valueType="num">
                                      <p:cBhvr>
                                        <p:cTn id="16" dur="500" fill="hold"/>
                                        <p:tgtEl>
                                          <p:spTgt spid="5124"/>
                                        </p:tgtEl>
                                        <p:attrNameLst>
                                          <p:attrName>ppt_w</p:attrName>
                                        </p:attrNameLst>
                                      </p:cBhvr>
                                      <p:tavLst>
                                        <p:tav tm="0">
                                          <p:val>
                                            <p:fltVal val="0"/>
                                          </p:val>
                                        </p:tav>
                                        <p:tav tm="100000">
                                          <p:val>
                                            <p:strVal val="#ppt_w"/>
                                          </p:val>
                                        </p:tav>
                                      </p:tavLst>
                                    </p:anim>
                                    <p:anim calcmode="lin" valueType="num">
                                      <p:cBhvr>
                                        <p:cTn id="17" dur="500" fill="hold"/>
                                        <p:tgtEl>
                                          <p:spTgt spid="5124"/>
                                        </p:tgtEl>
                                        <p:attrNameLst>
                                          <p:attrName>ppt_h</p:attrName>
                                        </p:attrNameLst>
                                      </p:cBhvr>
                                      <p:tavLst>
                                        <p:tav tm="0">
                                          <p:val>
                                            <p:fltVal val="0"/>
                                          </p:val>
                                        </p:tav>
                                        <p:tav tm="100000">
                                          <p:val>
                                            <p:strVal val="#ppt_h"/>
                                          </p:val>
                                        </p:tav>
                                      </p:tavLst>
                                    </p:anim>
                                    <p:animEffect transition="in" filter="fade">
                                      <p:cBhvr>
                                        <p:cTn id="18" dur="500"/>
                                        <p:tgtEl>
                                          <p:spTgt spid="5124"/>
                                        </p:tgtEl>
                                      </p:cBhvr>
                                    </p:animEffect>
                                    <p:anim calcmode="lin" valueType="num">
                                      <p:cBhvr>
                                        <p:cTn id="19" dur="500" fill="hold"/>
                                        <p:tgtEl>
                                          <p:spTgt spid="5124"/>
                                        </p:tgtEl>
                                        <p:attrNameLst>
                                          <p:attrName>ppt_x</p:attrName>
                                        </p:attrNameLst>
                                      </p:cBhvr>
                                      <p:tavLst>
                                        <p:tav tm="0">
                                          <p:val>
                                            <p:fltVal val="0.5"/>
                                          </p:val>
                                        </p:tav>
                                        <p:tav tm="100000">
                                          <p:val>
                                            <p:strVal val="#ppt_x"/>
                                          </p:val>
                                        </p:tav>
                                      </p:tavLst>
                                    </p:anim>
                                    <p:anim calcmode="lin" valueType="num">
                                      <p:cBhvr>
                                        <p:cTn id="20" dur="500" fill="hold"/>
                                        <p:tgtEl>
                                          <p:spTgt spid="512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200"/>
                                  </p:iterate>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200"/>
                                  </p:iterate>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200"/>
                                  </p:iterate>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wd">
                                    <p:tmAbs val="200"/>
                                  </p:iterate>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wd">
                                    <p:tmAbs val="200"/>
                                  </p:iterate>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wd">
                                    <p:tmAbs val="200"/>
                                  </p:iterate>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wd">
                                    <p:tmAbs val="200"/>
                                  </p:iterate>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type="wd">
                                    <p:tmAbs val="200"/>
                                  </p:iterate>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Contacts</a:t>
            </a:r>
          </a:p>
        </p:txBody>
      </p:sp>
      <p:sp>
        <p:nvSpPr>
          <p:cNvPr id="5" name="Content Placeholder 4"/>
          <p:cNvSpPr>
            <a:spLocks noGrp="1"/>
          </p:cNvSpPr>
          <p:nvPr>
            <p:ph idx="1"/>
          </p:nvPr>
        </p:nvSpPr>
        <p:spPr/>
        <p:txBody>
          <a:bodyPr>
            <a:normAutofit lnSpcReduction="10000"/>
          </a:bodyPr>
          <a:lstStyle/>
          <a:p>
            <a:r>
              <a:rPr lang="en-US" dirty="0"/>
              <a:t>Eddie Reso, Cash Processing Branch Chief</a:t>
            </a:r>
          </a:p>
          <a:p>
            <a:pPr lvl="1"/>
            <a:r>
              <a:rPr lang="en-US" dirty="0">
                <a:hlinkClick r:id="rId2"/>
              </a:rPr>
              <a:t>eddie.reso@nfc.usda.gov</a:t>
            </a:r>
            <a:endParaRPr lang="en-US" dirty="0"/>
          </a:p>
          <a:p>
            <a:pPr lvl="1"/>
            <a:r>
              <a:rPr lang="en-US" dirty="0"/>
              <a:t>504-426-5064</a:t>
            </a:r>
          </a:p>
          <a:p>
            <a:pPr>
              <a:spcBef>
                <a:spcPts val="2400"/>
              </a:spcBef>
            </a:pPr>
            <a:r>
              <a:rPr lang="en-US" dirty="0"/>
              <a:t>Tam Nguyen, Program Analyst</a:t>
            </a:r>
          </a:p>
          <a:p>
            <a:pPr lvl="1"/>
            <a:r>
              <a:rPr lang="en-US" dirty="0">
                <a:hlinkClick r:id="rId3"/>
              </a:rPr>
              <a:t>tam.nguyen@nfc.usda.gov</a:t>
            </a:r>
            <a:endParaRPr lang="en-US" dirty="0"/>
          </a:p>
          <a:p>
            <a:pPr lvl="1"/>
            <a:r>
              <a:rPr lang="en-US" dirty="0"/>
              <a:t>504-426-5057</a:t>
            </a:r>
          </a:p>
          <a:p>
            <a:pPr>
              <a:spcBef>
                <a:spcPts val="2400"/>
              </a:spcBef>
            </a:pPr>
            <a:r>
              <a:rPr lang="en-US" dirty="0"/>
              <a:t>Nhi Hoang, Systems Accountant</a:t>
            </a:r>
          </a:p>
          <a:p>
            <a:pPr lvl="1"/>
            <a:r>
              <a:rPr lang="en-US" dirty="0">
                <a:hlinkClick r:id="rId4"/>
              </a:rPr>
              <a:t>nhi.hoang@nfc.usda.gov</a:t>
            </a:r>
            <a:endParaRPr lang="en-US" dirty="0"/>
          </a:p>
          <a:p>
            <a:pPr lvl="1"/>
            <a:r>
              <a:rPr lang="en-US" dirty="0"/>
              <a:t>504-426-5042</a:t>
            </a:r>
          </a:p>
          <a:p>
            <a:pPr lvl="1"/>
            <a:endParaRPr lang="en-US" dirty="0"/>
          </a:p>
        </p:txBody>
      </p:sp>
      <p:pic>
        <p:nvPicPr>
          <p:cNvPr id="2" name="Picture 1" descr="Star" title="Examples (co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2209800"/>
            <a:ext cx="1019175" cy="1038225"/>
          </a:xfrm>
          <a:prstGeom prst="rect">
            <a:avLst/>
          </a:prstGeom>
        </p:spPr>
      </p:pic>
    </p:spTree>
    <p:extLst>
      <p:ext uri="{BB962C8B-B14F-4D97-AF65-F5344CB8AC3E}">
        <p14:creationId xmlns:p14="http://schemas.microsoft.com/office/powerpoint/2010/main" val="38534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Splash Page</a:t>
            </a:r>
          </a:p>
        </p:txBody>
      </p:sp>
      <p:sp>
        <p:nvSpPr>
          <p:cNvPr id="3" name="Content Placeholder 2"/>
          <p:cNvSpPr>
            <a:spLocks noGrp="1"/>
          </p:cNvSpPr>
          <p:nvPr>
            <p:ph idx="1"/>
          </p:nvPr>
        </p:nvSpPr>
        <p:spPr/>
        <p:txBody>
          <a:bodyPr/>
          <a:lstStyle/>
          <a:p>
            <a:r>
              <a:rPr lang="en-US" dirty="0"/>
              <a:t>Select the OK button to continue.</a:t>
            </a:r>
          </a:p>
        </p:txBody>
      </p:sp>
      <p:pic>
        <p:nvPicPr>
          <p:cNvPr id="2050" name="Picture 2" descr="&quot;&quot;" title="RITA SPLASH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6143625" cy="414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5</a:t>
            </a:fld>
            <a:endParaRPr lang="en-US" dirty="0"/>
          </a:p>
        </p:txBody>
      </p:sp>
    </p:spTree>
    <p:extLst>
      <p:ext uri="{BB962C8B-B14F-4D97-AF65-F5344CB8AC3E}">
        <p14:creationId xmlns:p14="http://schemas.microsoft.com/office/powerpoint/2010/main" val="314065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par>
                          <p:cTn id="13" fill="hold">
                            <p:stCondLst>
                              <p:cond delay="500"/>
                            </p:stCondLst>
                            <p:childTnLst>
                              <p:par>
                                <p:cTn id="14" presetID="2" presetClass="entr" presetSubtype="4" fill="hold" grpId="0" nodeType="afterEffect">
                                  <p:stCondLst>
                                    <p:cond delay="200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927" y="304800"/>
            <a:ext cx="7772400" cy="1470025"/>
          </a:xfrm>
        </p:spPr>
        <p:txBody>
          <a:bodyPr/>
          <a:lstStyle/>
          <a:p>
            <a:pPr algn="ctr"/>
            <a:r>
              <a:rPr lang="en-US" dirty="0"/>
              <a:t>RITA Implementation 2016</a:t>
            </a:r>
          </a:p>
        </p:txBody>
      </p:sp>
      <p:sp>
        <p:nvSpPr>
          <p:cNvPr id="5" name="TextBox 4"/>
          <p:cNvSpPr txBox="1"/>
          <p:nvPr/>
        </p:nvSpPr>
        <p:spPr>
          <a:xfrm>
            <a:off x="2216727" y="2401713"/>
            <a:ext cx="4876800" cy="1200329"/>
          </a:xfrm>
          <a:prstGeom prst="rect">
            <a:avLst/>
          </a:prstGeom>
          <a:noFill/>
        </p:spPr>
        <p:txBody>
          <a:bodyPr wrap="square" rtlCol="0">
            <a:spAutoFit/>
          </a:bodyPr>
          <a:lstStyle/>
          <a:p>
            <a:r>
              <a:rPr lang="en-US" sz="7200" dirty="0"/>
              <a:t>Questions ?</a:t>
            </a:r>
          </a:p>
        </p:txBody>
      </p:sp>
      <p:sp>
        <p:nvSpPr>
          <p:cNvPr id="7" name="Footer Placeholder 3"/>
          <p:cNvSpPr>
            <a:spLocks noGrp="1"/>
          </p:cNvSpPr>
          <p:nvPr>
            <p:ph type="ftr" sz="quarter" idx="11"/>
          </p:nvPr>
        </p:nvSpPr>
        <p:spPr>
          <a:xfrm>
            <a:off x="1981200" y="5429261"/>
            <a:ext cx="4717473" cy="1235075"/>
          </a:xfrm>
        </p:spPr>
        <p:txBody>
          <a:bodyPr/>
          <a:lstStyle/>
          <a:p>
            <a:r>
              <a:rPr lang="en-US" sz="2800" dirty="0">
                <a:solidFill>
                  <a:schemeClr val="bg1"/>
                </a:solidFill>
                <a:latin typeface="Baskerville Old Face" panose="02020602080505020303" pitchFamily="18" charset="0"/>
              </a:rPr>
              <a:t>“USDA Transforming </a:t>
            </a:r>
          </a:p>
          <a:p>
            <a:r>
              <a:rPr lang="en-US" sz="2800" dirty="0">
                <a:solidFill>
                  <a:schemeClr val="bg1"/>
                </a:solidFill>
                <a:latin typeface="Baskerville Old Face" panose="02020602080505020303" pitchFamily="18" charset="0"/>
              </a:rPr>
              <a:t>Shared Services”</a:t>
            </a:r>
          </a:p>
        </p:txBody>
      </p:sp>
    </p:spTree>
    <p:extLst>
      <p:ext uri="{BB962C8B-B14F-4D97-AF65-F5344CB8AC3E}">
        <p14:creationId xmlns:p14="http://schemas.microsoft.com/office/powerpoint/2010/main" val="4827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22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Home Page</a:t>
            </a:r>
          </a:p>
        </p:txBody>
      </p:sp>
      <p:sp>
        <p:nvSpPr>
          <p:cNvPr id="3" name="Content Placeholder 2"/>
          <p:cNvSpPr>
            <a:spLocks noGrp="1"/>
          </p:cNvSpPr>
          <p:nvPr>
            <p:ph idx="1"/>
          </p:nvPr>
        </p:nvSpPr>
        <p:spPr/>
        <p:txBody>
          <a:bodyPr/>
          <a:lstStyle/>
          <a:p>
            <a:r>
              <a:rPr lang="en-US" dirty="0"/>
              <a:t>All users will see the Module Bar</a:t>
            </a:r>
          </a:p>
          <a:p>
            <a:endParaRPr lang="en-US" dirty="0"/>
          </a:p>
        </p:txBody>
      </p:sp>
      <p:sp>
        <p:nvSpPr>
          <p:cNvPr id="15" name="TextBox 14"/>
          <p:cNvSpPr txBox="1"/>
          <p:nvPr/>
        </p:nvSpPr>
        <p:spPr>
          <a:xfrm>
            <a:off x="685800" y="2092404"/>
            <a:ext cx="6705600" cy="1477328"/>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Submenus visible based on security access</a:t>
            </a:r>
          </a:p>
          <a:p>
            <a:pPr marL="800100" lvl="1" indent="-342900">
              <a:buFont typeface="Arial" panose="020B0604020202020204" pitchFamily="34" charset="0"/>
              <a:buChar char="•"/>
            </a:pPr>
            <a:r>
              <a:rPr lang="en-US" sz="2400" dirty="0"/>
              <a:t>Access Reconcile and Report modules</a:t>
            </a:r>
          </a:p>
          <a:p>
            <a:pPr marL="800100" lvl="1" indent="-342900">
              <a:buFont typeface="Arial" panose="020B0604020202020204" pitchFamily="34" charset="0"/>
              <a:buChar char="•"/>
            </a:pPr>
            <a:endParaRPr lang="en-US" sz="2400" dirty="0"/>
          </a:p>
          <a:p>
            <a:endParaRPr lang="en-US" dirty="0"/>
          </a:p>
        </p:txBody>
      </p:sp>
      <p:cxnSp>
        <p:nvCxnSpPr>
          <p:cNvPr id="9" name="Elbow Connector 8" descr="&quot;&quot;&quot;&quot;" title="RITA HOMEPAGE"/>
          <p:cNvCxnSpPr/>
          <p:nvPr/>
        </p:nvCxnSpPr>
        <p:spPr>
          <a:xfrm rot="16200000" flipH="1">
            <a:off x="6063734" y="2089666"/>
            <a:ext cx="1740932" cy="1219200"/>
          </a:xfrm>
          <a:prstGeom prst="bentConnector3">
            <a:avLst>
              <a:gd name="adj1" fmla="val -907"/>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 title="RITA HOM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44836"/>
            <a:ext cx="577923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6</a:t>
            </a:fld>
            <a:endParaRPr lang="en-US" dirty="0"/>
          </a:p>
        </p:txBody>
      </p:sp>
    </p:spTree>
    <p:extLst>
      <p:ext uri="{BB962C8B-B14F-4D97-AF65-F5344CB8AC3E}">
        <p14:creationId xmlns:p14="http://schemas.microsoft.com/office/powerpoint/2010/main" val="9068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a:t>Reconcile Module</a:t>
            </a:r>
          </a:p>
        </p:txBody>
      </p:sp>
      <p:sp>
        <p:nvSpPr>
          <p:cNvPr id="7" name="Subtitle 6"/>
          <p:cNvSpPr>
            <a:spLocks noGrp="1"/>
          </p:cNvSpPr>
          <p:nvPr>
            <p:ph type="subTitle" idx="1"/>
          </p:nvPr>
        </p:nvSpPr>
        <p:spPr/>
        <p:txBody>
          <a:bodyPr/>
          <a:lstStyle/>
          <a:p>
            <a:endParaRPr lang="en-US" dirty="0"/>
          </a:p>
        </p:txBody>
      </p:sp>
      <p:sp>
        <p:nvSpPr>
          <p:cNvPr id="6" name="Subtitle 2"/>
          <p:cNvSpPr txBox="1">
            <a:spLocks/>
          </p:cNvSpPr>
          <p:nvPr/>
        </p:nvSpPr>
        <p:spPr>
          <a:xfrm>
            <a:off x="4343400" y="3962400"/>
            <a:ext cx="3429000" cy="1676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a:solidFill>
                  <a:schemeClr val="tx1"/>
                </a:solidFill>
              </a:rPr>
              <a:t>Overview</a:t>
            </a:r>
          </a:p>
        </p:txBody>
      </p:sp>
      <p:sp>
        <p:nvSpPr>
          <p:cNvPr id="4" name="Footer Placeholder 3"/>
          <p:cNvSpPr>
            <a:spLocks noGrp="1"/>
          </p:cNvSpPr>
          <p:nvPr>
            <p:ph type="ftr" sz="quarter" idx="11"/>
          </p:nvPr>
        </p:nvSpPr>
        <p:spPr/>
        <p:txBody>
          <a:bodyPr/>
          <a:lstStyle/>
          <a:p>
            <a:r>
              <a:rPr lang="en-US">
                <a:solidFill>
                  <a:schemeClr val="tx1"/>
                </a:solidFill>
              </a:rPr>
              <a:t>USDA Transforming Shared Services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16834FD-4F8C-45C7-825A-43F2EF176C96}"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26763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Display Defaults</a:t>
            </a:r>
          </a:p>
        </p:txBody>
      </p:sp>
      <p:pic>
        <p:nvPicPr>
          <p:cNvPr id="4103" name="Picture 7" descr="RITA - Reconcile IPAC Transactions" title="reconcile Display Defa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65" y="1450807"/>
            <a:ext cx="8839200" cy="2657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descr="Reconcile Tab" title="reconcile Display Defaults"/>
          <p:cNvSpPr/>
          <p:nvPr/>
        </p:nvSpPr>
        <p:spPr>
          <a:xfrm>
            <a:off x="935665" y="2081753"/>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Search by ALC #" title="reconcile Display Defaults"/>
          <p:cNvSpPr/>
          <p:nvPr/>
        </p:nvSpPr>
        <p:spPr>
          <a:xfrm>
            <a:off x="2916865" y="3101256"/>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reciever View" title="reconcile Display Defaults"/>
          <p:cNvSpPr/>
          <p:nvPr/>
        </p:nvSpPr>
        <p:spPr>
          <a:xfrm>
            <a:off x="3678865" y="3300953"/>
            <a:ext cx="160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3912" y="4156881"/>
            <a:ext cx="8536176" cy="643719"/>
          </a:xfrm>
        </p:spPr>
        <p:txBody>
          <a:bodyPr/>
          <a:lstStyle/>
          <a:p>
            <a:r>
              <a:rPr lang="en-US" dirty="0"/>
              <a:t>Receiver View</a:t>
            </a:r>
          </a:p>
        </p:txBody>
      </p:sp>
      <p:sp>
        <p:nvSpPr>
          <p:cNvPr id="10" name="Content Placeholder 2"/>
          <p:cNvSpPr txBox="1">
            <a:spLocks/>
          </p:cNvSpPr>
          <p:nvPr/>
        </p:nvSpPr>
        <p:spPr>
          <a:xfrm>
            <a:off x="294387" y="4805548"/>
            <a:ext cx="8536176" cy="10618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Receiver ALC – defaults based on user access (Agency)</a:t>
            </a:r>
          </a:p>
        </p:txBody>
      </p:sp>
      <p:sp>
        <p:nvSpPr>
          <p:cNvPr id="11" name="Content Placeholder 2"/>
          <p:cNvSpPr txBox="1">
            <a:spLocks/>
          </p:cNvSpPr>
          <p:nvPr/>
        </p:nvSpPr>
        <p:spPr>
          <a:xfrm>
            <a:off x="294387" y="5867400"/>
            <a:ext cx="8536176"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46AC"/>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See GIPSA user example</a:t>
            </a:r>
          </a:p>
        </p:txBody>
      </p:sp>
      <p:sp>
        <p:nvSpPr>
          <p:cNvPr id="5" name="Slide Number Placeholder 4"/>
          <p:cNvSpPr>
            <a:spLocks noGrp="1"/>
          </p:cNvSpPr>
          <p:nvPr>
            <p:ph type="sldNum" sz="quarter" idx="12"/>
          </p:nvPr>
        </p:nvSpPr>
        <p:spPr/>
        <p:txBody>
          <a:bodyPr/>
          <a:lstStyle/>
          <a:p>
            <a:fld id="{216834FD-4F8C-45C7-825A-43F2EF176C96}" type="slidenum">
              <a:rPr lang="en-US" smtClean="0"/>
              <a:pPr/>
              <a:t>8</a:t>
            </a:fld>
            <a:endParaRPr lang="en-US" dirty="0"/>
          </a:p>
        </p:txBody>
      </p:sp>
    </p:spTree>
    <p:extLst>
      <p:ext uri="{BB962C8B-B14F-4D97-AF65-F5344CB8AC3E}">
        <p14:creationId xmlns:p14="http://schemas.microsoft.com/office/powerpoint/2010/main" val="7060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heel(1)">
                                      <p:cBhvr>
                                        <p:cTn id="12" dur="1000"/>
                                        <p:tgtEl>
                                          <p:spTgt spid="4103"/>
                                        </p:tgtEl>
                                      </p:cBhvr>
                                    </p:animEffect>
                                  </p:childTnLst>
                                </p:cTn>
                              </p:par>
                            </p:childTnLst>
                          </p:cTn>
                        </p:par>
                        <p:par>
                          <p:cTn id="13" fill="hold">
                            <p:stCondLst>
                              <p:cond delay="1000"/>
                            </p:stCondLst>
                            <p:childTnLst>
                              <p:par>
                                <p:cTn id="14" presetID="31" presetClass="entr" presetSubtype="0" fill="hold" grpId="0" nodeType="afterEffect">
                                  <p:stCondLst>
                                    <p:cond delay="10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wipe(down)">
                                      <p:cBhvr>
                                        <p:cTn id="5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6" grpId="0" animBg="1"/>
      <p:bldP spid="3" grpId="0" build="p"/>
      <p:bldP spid="10"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 Views</a:t>
            </a:r>
          </a:p>
        </p:txBody>
      </p:sp>
      <p:sp>
        <p:nvSpPr>
          <p:cNvPr id="3" name="Content Placeholder 2"/>
          <p:cNvSpPr>
            <a:spLocks noGrp="1"/>
          </p:cNvSpPr>
          <p:nvPr>
            <p:ph idx="1"/>
          </p:nvPr>
        </p:nvSpPr>
        <p:spPr/>
        <p:txBody>
          <a:bodyPr>
            <a:normAutofit fontScale="62500" lnSpcReduction="20000"/>
          </a:bodyPr>
          <a:lstStyle/>
          <a:p>
            <a:pPr>
              <a:spcBef>
                <a:spcPts val="0"/>
              </a:spcBef>
              <a:spcAft>
                <a:spcPts val="1200"/>
              </a:spcAft>
            </a:pPr>
            <a:r>
              <a:rPr lang="en-US" dirty="0"/>
              <a:t>There are two sides to every IPAC Bill:  Initiator and Receiver</a:t>
            </a:r>
          </a:p>
          <a:p>
            <a:pPr lvl="1">
              <a:spcBef>
                <a:spcPts val="0"/>
              </a:spcBef>
              <a:spcAft>
                <a:spcPts val="1200"/>
              </a:spcAft>
            </a:pPr>
            <a:r>
              <a:rPr lang="en-US" dirty="0"/>
              <a:t>One side of the bill is a payment</a:t>
            </a:r>
          </a:p>
          <a:p>
            <a:pPr lvl="1">
              <a:spcBef>
                <a:spcPts val="0"/>
              </a:spcBef>
              <a:spcAft>
                <a:spcPts val="1200"/>
              </a:spcAft>
            </a:pPr>
            <a:r>
              <a:rPr lang="en-US" dirty="0"/>
              <a:t>The other side is a collection</a:t>
            </a:r>
          </a:p>
          <a:p>
            <a:pPr>
              <a:spcBef>
                <a:spcPts val="0"/>
              </a:spcBef>
              <a:spcAft>
                <a:spcPts val="1200"/>
              </a:spcAft>
            </a:pPr>
            <a:r>
              <a:rPr lang="en-US" dirty="0"/>
              <a:t>Depending on the view selected, some information – notes, attachments, and assignments – will pertain only to that particular side of the bill</a:t>
            </a:r>
          </a:p>
          <a:p>
            <a:pPr>
              <a:spcBef>
                <a:spcPts val="0"/>
              </a:spcBef>
              <a:spcAft>
                <a:spcPts val="1200"/>
              </a:spcAft>
            </a:pPr>
            <a:r>
              <a:rPr lang="en-US" dirty="0"/>
              <a:t>A third view (Agency view) is provided to display any notes, attachments, and assignments made by USDA Customer Agency staff</a:t>
            </a:r>
          </a:p>
          <a:p>
            <a:pPr>
              <a:spcAft>
                <a:spcPts val="1200"/>
              </a:spcAft>
            </a:pPr>
            <a:endParaRPr lang="en-US" dirty="0"/>
          </a:p>
          <a:p>
            <a:pPr marL="0" indent="0" algn="ctr">
              <a:buNone/>
            </a:pPr>
            <a:r>
              <a:rPr lang="en-US" b="1" dirty="0"/>
              <a:t>Points of View summary</a:t>
            </a:r>
          </a:p>
          <a:p>
            <a:pPr marL="0" indent="0">
              <a:buNone/>
            </a:pPr>
            <a:endParaRPr lang="en-US" dirty="0"/>
          </a:p>
          <a:p>
            <a:pPr>
              <a:spcBef>
                <a:spcPts val="0"/>
              </a:spcBef>
              <a:spcAft>
                <a:spcPts val="1200"/>
              </a:spcAft>
            </a:pPr>
            <a:r>
              <a:rPr lang="en-US" dirty="0"/>
              <a:t>Initiating View – info input by FMS staff pertaining to Initiating side of bill</a:t>
            </a:r>
          </a:p>
          <a:p>
            <a:pPr>
              <a:spcBef>
                <a:spcPts val="0"/>
              </a:spcBef>
              <a:spcAft>
                <a:spcPts val="1200"/>
              </a:spcAft>
            </a:pPr>
            <a:r>
              <a:rPr lang="en-US" dirty="0"/>
              <a:t>Receiver View –  info input by FMS staff pertaining to Receiving side of bill</a:t>
            </a:r>
          </a:p>
          <a:p>
            <a:pPr>
              <a:spcBef>
                <a:spcPts val="0"/>
              </a:spcBef>
              <a:spcAft>
                <a:spcPts val="1200"/>
              </a:spcAft>
            </a:pPr>
            <a:r>
              <a:rPr lang="en-US" dirty="0"/>
              <a:t>Agency View –  info input by agency staff</a:t>
            </a:r>
          </a:p>
        </p:txBody>
      </p:sp>
      <p:sp>
        <p:nvSpPr>
          <p:cNvPr id="6" name="Rectangle 5" descr="Receiver View" title="Reconcile Views"/>
          <p:cNvSpPr/>
          <p:nvPr/>
        </p:nvSpPr>
        <p:spPr>
          <a:xfrm>
            <a:off x="838200" y="5410200"/>
            <a:ext cx="1600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USDA Transforming Shared Services</a:t>
            </a:r>
            <a:endParaRPr lang="en-US" dirty="0"/>
          </a:p>
        </p:txBody>
      </p:sp>
      <p:sp>
        <p:nvSpPr>
          <p:cNvPr id="5" name="Slide Number Placeholder 4"/>
          <p:cNvSpPr>
            <a:spLocks noGrp="1"/>
          </p:cNvSpPr>
          <p:nvPr>
            <p:ph type="sldNum" sz="quarter" idx="12"/>
          </p:nvPr>
        </p:nvSpPr>
        <p:spPr/>
        <p:txBody>
          <a:bodyPr/>
          <a:lstStyle/>
          <a:p>
            <a:fld id="{216834FD-4F8C-45C7-825A-43F2EF176C96}" type="slidenum">
              <a:rPr lang="en-US" smtClean="0"/>
              <a:pPr/>
              <a:t>9</a:t>
            </a:fld>
            <a:endParaRPr lang="en-US" dirty="0"/>
          </a:p>
        </p:txBody>
      </p:sp>
    </p:spTree>
    <p:extLst>
      <p:ext uri="{BB962C8B-B14F-4D97-AF65-F5344CB8AC3E}">
        <p14:creationId xmlns:p14="http://schemas.microsoft.com/office/powerpoint/2010/main" val="22123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 calcmode="lin" valueType="num">
                                      <p:cBhvr>
                                        <p:cTn id="59" dur="1000" fill="hold"/>
                                        <p:tgtEl>
                                          <p:spTgt spid="6"/>
                                        </p:tgtEl>
                                        <p:attrNameLst>
                                          <p:attrName>style.rotation</p:attrName>
                                        </p:attrNameLst>
                                      </p:cBhvr>
                                      <p:tavLst>
                                        <p:tav tm="0">
                                          <p:val>
                                            <p:fltVal val="90"/>
                                          </p:val>
                                        </p:tav>
                                        <p:tav tm="100000">
                                          <p:val>
                                            <p:fltVal val="0"/>
                                          </p:val>
                                        </p:tav>
                                      </p:tavLst>
                                    </p:anim>
                                    <p:animEffect transition="in" filter="fade">
                                      <p:cBhvr>
                                        <p:cTn id="6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3056</TotalTime>
  <Words>2523</Words>
  <Application>Microsoft Office PowerPoint</Application>
  <PresentationFormat>On-screen Show (4:3)</PresentationFormat>
  <Paragraphs>456</Paragraphs>
  <Slides>50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Baskerville Old Face</vt:lpstr>
      <vt:lpstr>Calibri</vt:lpstr>
      <vt:lpstr>Symbol</vt:lpstr>
      <vt:lpstr>Times New Roman</vt:lpstr>
      <vt:lpstr>Office Theme</vt:lpstr>
      <vt:lpstr>USDA  2016 Financial Management Training Transforming Shared Services</vt:lpstr>
      <vt:lpstr>Overview</vt:lpstr>
      <vt:lpstr>RITA Modules</vt:lpstr>
      <vt:lpstr>RITA Login</vt:lpstr>
      <vt:lpstr>RITA Splash Page</vt:lpstr>
      <vt:lpstr>RITA Home Page</vt:lpstr>
      <vt:lpstr>Reconcile Module</vt:lpstr>
      <vt:lpstr>Reconcile – Display Defaults</vt:lpstr>
      <vt:lpstr>Reconcile – Views</vt:lpstr>
      <vt:lpstr>Reconcile – Views (continued)</vt:lpstr>
      <vt:lpstr>Reconcile – Filters</vt:lpstr>
      <vt:lpstr>Reconcile – Field Definitions</vt:lpstr>
      <vt:lpstr>Reconcile – Search</vt:lpstr>
      <vt:lpstr>Reconcile – Sort</vt:lpstr>
      <vt:lpstr>Reconcile – Navigate</vt:lpstr>
      <vt:lpstr>Drill Down To View Treasury and General Ledger Details</vt:lpstr>
      <vt:lpstr>Drill Down – Summary</vt:lpstr>
      <vt:lpstr>Drill Down – Treasury and GL Details</vt:lpstr>
      <vt:lpstr>Drill Down – Treasury Detail Lines</vt:lpstr>
      <vt:lpstr>Drill Down – GL Details</vt:lpstr>
      <vt:lpstr>Drill Down – GL Field Definitions</vt:lpstr>
      <vt:lpstr>Reconcile – GL Sign (+/-)</vt:lpstr>
      <vt:lpstr>Reconcile – GL Sign (continued)</vt:lpstr>
      <vt:lpstr>Reconcile Module (continued)</vt:lpstr>
      <vt:lpstr>Reconcile – View FMS Assignee</vt:lpstr>
      <vt:lpstr>Reconcile – View FMS Notes</vt:lpstr>
      <vt:lpstr>Reconcile – View FMS Attachments</vt:lpstr>
      <vt:lpstr>Agency View</vt:lpstr>
      <vt:lpstr>Agency View – Add Notes</vt:lpstr>
      <vt:lpstr>Agency View – Add Attachments</vt:lpstr>
      <vt:lpstr>Agency View – Reassign Tech</vt:lpstr>
      <vt:lpstr>Agency View – Print Bill</vt:lpstr>
      <vt:lpstr>Agency View – Print Bill (continued)</vt:lpstr>
      <vt:lpstr>Report Module</vt:lpstr>
      <vt:lpstr>Report Module – Publish Submenu</vt:lpstr>
      <vt:lpstr>Report Module (continued)</vt:lpstr>
      <vt:lpstr>Report Module (continued) </vt:lpstr>
      <vt:lpstr>Report Module Publish (continued)</vt:lpstr>
      <vt:lpstr>Report Modules</vt:lpstr>
      <vt:lpstr>Report Module – Parameters</vt:lpstr>
      <vt:lpstr>Report Module – Parameters (continued)</vt:lpstr>
      <vt:lpstr>Report Module – Enter Parameters</vt:lpstr>
      <vt:lpstr>Report Module – Parameters II</vt:lpstr>
      <vt:lpstr>Report Module Examples</vt:lpstr>
      <vt:lpstr>Examples</vt:lpstr>
      <vt:lpstr>Examples (continued)</vt:lpstr>
      <vt:lpstr>Examples Unprocessed Bills</vt:lpstr>
      <vt:lpstr>Examples Unprocessed Spreadsheet</vt:lpstr>
      <vt:lpstr>Contacts</vt:lpstr>
      <vt:lpstr>RITA Implementation 2016</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OCFO FMT RITA</dc:title>
  <dc:creator>OCFO FMS</dc:creator>
  <cp:lastModifiedBy>Bailey, Veronica - OCFO-FMS, New Orleans, LA</cp:lastModifiedBy>
  <cp:revision>211</cp:revision>
  <cp:lastPrinted>2014-10-31T16:23:23Z</cp:lastPrinted>
  <dcterms:created xsi:type="dcterms:W3CDTF">2013-07-22T20:29:04Z</dcterms:created>
  <dcterms:modified xsi:type="dcterms:W3CDTF">2017-11-14T18:39:05Z</dcterms:modified>
</cp:coreProperties>
</file>