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257" r:id="rId3"/>
    <p:sldId id="265" r:id="rId4"/>
    <p:sldId id="266" r:id="rId5"/>
    <p:sldId id="267" r:id="rId6"/>
    <p:sldId id="268" r:id="rId7"/>
    <p:sldId id="270" r:id="rId8"/>
    <p:sldId id="271" r:id="rId9"/>
    <p:sldId id="272" r:id="rId10"/>
    <p:sldId id="258" r:id="rId11"/>
    <p:sldId id="273" r:id="rId12"/>
    <p:sldId id="274" r:id="rId13"/>
    <p:sldId id="275" r:id="rId14"/>
    <p:sldId id="276" r:id="rId15"/>
    <p:sldId id="277" r:id="rId16"/>
    <p:sldId id="278" r:id="rId17"/>
    <p:sldId id="279" r:id="rId18"/>
    <p:sldId id="280" r:id="rId19"/>
    <p:sldId id="281" r:id="rId20"/>
    <p:sldId id="282" r:id="rId21"/>
    <p:sldId id="283" r:id="rId22"/>
    <p:sldId id="290" r:id="rId23"/>
    <p:sldId id="291" r:id="rId24"/>
    <p:sldId id="285" r:id="rId25"/>
    <p:sldId id="287" r:id="rId26"/>
    <p:sldId id="284" r:id="rId27"/>
    <p:sldId id="286" r:id="rId28"/>
    <p:sldId id="288" r:id="rId29"/>
    <p:sldId id="289" r:id="rId30"/>
    <p:sldId id="292" r:id="rId31"/>
    <p:sldId id="293" r:id="rId32"/>
    <p:sldId id="294" r:id="rId33"/>
    <p:sldId id="295" r:id="rId34"/>
    <p:sldId id="296" r:id="rId35"/>
    <p:sldId id="297" r:id="rId36"/>
    <p:sldId id="298" r:id="rId37"/>
    <p:sldId id="299" r:id="rId38"/>
    <p:sldId id="300" r:id="rId39"/>
    <p:sldId id="304" r:id="rId40"/>
    <p:sldId id="301" r:id="rId41"/>
    <p:sldId id="303" r:id="rId42"/>
    <p:sldId id="306" r:id="rId43"/>
    <p:sldId id="305" r:id="rId44"/>
    <p:sldId id="308" r:id="rId45"/>
    <p:sldId id="311" r:id="rId46"/>
    <p:sldId id="312" r:id="rId47"/>
    <p:sldId id="313" r:id="rId48"/>
    <p:sldId id="314" r:id="rId49"/>
    <p:sldId id="307" r:id="rId50"/>
    <p:sldId id="317" r:id="rId51"/>
    <p:sldId id="315" r:id="rId52"/>
    <p:sldId id="309" r:id="rId53"/>
    <p:sldId id="310" r:id="rId54"/>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0">
          <p15:clr>
            <a:srgbClr val="A4A3A4"/>
          </p15:clr>
        </p15:guide>
        <p15:guide id="2" pos="22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4C64A7"/>
    <a:srgbClr val="4D6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4" autoAdjust="0"/>
    <p:restoredTop sz="94660"/>
  </p:normalViewPr>
  <p:slideViewPr>
    <p:cSldViewPr>
      <p:cViewPr varScale="1">
        <p:scale>
          <a:sx n="68" d="100"/>
          <a:sy n="68" d="100"/>
        </p:scale>
        <p:origin x="138" y="90"/>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736" y="-108"/>
      </p:cViewPr>
      <p:guideLst>
        <p:guide orient="horz" pos="2960"/>
        <p:guide pos="22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338" cy="469900"/>
          </a:xfrm>
          <a:prstGeom prst="rect">
            <a:avLst/>
          </a:prstGeom>
        </p:spPr>
        <p:txBody>
          <a:bodyPr vert="horz" lIns="91440" tIns="45720" rIns="91440" bIns="45720" rtlCol="0"/>
          <a:lstStyle>
            <a:lvl1pPr algn="l">
              <a:defRPr sz="1200"/>
            </a:lvl1pPr>
          </a:lstStyle>
          <a:p>
            <a:r>
              <a:rPr lang="en-US" dirty="0"/>
              <a:t>USDA, Financial Management Services</a:t>
            </a:r>
          </a:p>
        </p:txBody>
      </p:sp>
      <p:sp>
        <p:nvSpPr>
          <p:cNvPr id="3" name="Date Placeholder 2"/>
          <p:cNvSpPr>
            <a:spLocks noGrp="1"/>
          </p:cNvSpPr>
          <p:nvPr>
            <p:ph type="dt" sz="quarter" idx="1"/>
          </p:nvPr>
        </p:nvSpPr>
        <p:spPr>
          <a:xfrm>
            <a:off x="4029075" y="0"/>
            <a:ext cx="3081338" cy="469900"/>
          </a:xfrm>
          <a:prstGeom prst="rect">
            <a:avLst/>
          </a:prstGeom>
        </p:spPr>
        <p:txBody>
          <a:bodyPr vert="horz" lIns="91440" tIns="45720" rIns="91440" bIns="45720" rtlCol="0"/>
          <a:lstStyle>
            <a:lvl1pPr algn="r">
              <a:defRPr sz="1200"/>
            </a:lvl1pPr>
          </a:lstStyle>
          <a:p>
            <a:fld id="{70F57F31-C0D9-452B-99A7-94AAFAED7ED3}" type="datetimeFigureOut">
              <a:rPr lang="en-US" smtClean="0"/>
              <a:pPr/>
              <a:t>11/14/2017</a:t>
            </a:fld>
            <a:endParaRPr lang="en-US" dirty="0"/>
          </a:p>
        </p:txBody>
      </p:sp>
      <p:sp>
        <p:nvSpPr>
          <p:cNvPr id="4" name="Footer Placeholder 3"/>
          <p:cNvSpPr>
            <a:spLocks noGrp="1"/>
          </p:cNvSpPr>
          <p:nvPr>
            <p:ph type="ftr" sz="quarter" idx="2"/>
          </p:nvPr>
        </p:nvSpPr>
        <p:spPr>
          <a:xfrm>
            <a:off x="0" y="8926513"/>
            <a:ext cx="3081338"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9075" y="8926513"/>
            <a:ext cx="3081338" cy="469900"/>
          </a:xfrm>
          <a:prstGeom prst="rect">
            <a:avLst/>
          </a:prstGeom>
        </p:spPr>
        <p:txBody>
          <a:bodyPr vert="horz" lIns="91440" tIns="45720" rIns="91440" bIns="45720" rtlCol="0" anchor="b"/>
          <a:lstStyle>
            <a:lvl1pPr algn="r">
              <a:defRPr sz="1200"/>
            </a:lvl1pPr>
          </a:lstStyle>
          <a:p>
            <a:fld id="{0DF855B0-2E20-43A5-A5AF-20D39E4962A5}" type="slidenum">
              <a:rPr lang="en-US" smtClean="0"/>
              <a:pPr/>
              <a:t>‹#›</a:t>
            </a:fld>
            <a:endParaRPr lang="en-US" dirty="0"/>
          </a:p>
        </p:txBody>
      </p:sp>
    </p:spTree>
    <p:extLst>
      <p:ext uri="{BB962C8B-B14F-4D97-AF65-F5344CB8AC3E}">
        <p14:creationId xmlns:p14="http://schemas.microsoft.com/office/powerpoint/2010/main" val="373538047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r>
              <a:rPr lang="en-US" dirty="0"/>
              <a:t>USDA, Financial Management Services</a:t>
            </a:r>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E8B516D1-9470-4D13-A116-3BAF15751E7A}" type="datetimeFigureOut">
              <a:rPr lang="en-US" smtClean="0"/>
              <a:pPr/>
              <a:t>11/14/2017</a:t>
            </a:fld>
            <a:endParaRPr lang="en-US" dirty="0"/>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dirty="0"/>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CEC55B76-49A6-43A5-87E9-174E14414753}" type="slidenum">
              <a:rPr lang="en-US" smtClean="0"/>
              <a:pPr/>
              <a:t>‹#›</a:t>
            </a:fld>
            <a:endParaRPr lang="en-US" dirty="0"/>
          </a:p>
        </p:txBody>
      </p:sp>
    </p:spTree>
    <p:extLst>
      <p:ext uri="{BB962C8B-B14F-4D97-AF65-F5344CB8AC3E}">
        <p14:creationId xmlns:p14="http://schemas.microsoft.com/office/powerpoint/2010/main" val="28523914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55B76-49A6-43A5-87E9-174E14414753}"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a:t>USDA, Financial Management Services</a:t>
            </a:r>
          </a:p>
        </p:txBody>
      </p:sp>
    </p:spTree>
    <p:extLst>
      <p:ext uri="{BB962C8B-B14F-4D97-AF65-F5344CB8AC3E}">
        <p14:creationId xmlns:p14="http://schemas.microsoft.com/office/powerpoint/2010/main" val="418435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RITA icon picture changes frequently.</a:t>
            </a:r>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5</a:t>
            </a:fld>
            <a:endParaRPr lang="en-US" dirty="0"/>
          </a:p>
        </p:txBody>
      </p:sp>
    </p:spTree>
    <p:extLst>
      <p:ext uri="{BB962C8B-B14F-4D97-AF65-F5344CB8AC3E}">
        <p14:creationId xmlns:p14="http://schemas.microsoft.com/office/powerpoint/2010/main" val="115301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14</a:t>
            </a:fld>
            <a:endParaRPr lang="en-US" dirty="0"/>
          </a:p>
        </p:txBody>
      </p:sp>
    </p:spTree>
    <p:extLst>
      <p:ext uri="{BB962C8B-B14F-4D97-AF65-F5344CB8AC3E}">
        <p14:creationId xmlns:p14="http://schemas.microsoft.com/office/powerpoint/2010/main" val="357223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704850"/>
            <a:ext cx="4699000" cy="3524250"/>
          </a:xfrm>
        </p:spPr>
      </p:sp>
      <p:sp>
        <p:nvSpPr>
          <p:cNvPr id="3" name="Notes Placeholder 2"/>
          <p:cNvSpPr>
            <a:spLocks noGrp="1"/>
          </p:cNvSpPr>
          <p:nvPr>
            <p:ph type="body" idx="1"/>
          </p:nvPr>
        </p:nvSpPr>
        <p:spPr/>
        <p:txBody>
          <a:bodyPr/>
          <a:lstStyle/>
          <a:p>
            <a:pPr defTabSz="934517" eaLnBrk="0" fontAlgn="base" hangingPunct="0">
              <a:spcBef>
                <a:spcPct val="30000"/>
              </a:spcBef>
              <a:spcAft>
                <a:spcPct val="0"/>
              </a:spcAft>
              <a:defRPr/>
            </a:pPr>
            <a:r>
              <a:rPr lang="en-US" b="1" baseline="0" dirty="0"/>
              <a:t>** DO NOT USE ASTERISKS **</a:t>
            </a:r>
            <a:endParaRPr lang="en-US" b="1" dirty="0"/>
          </a:p>
          <a:p>
            <a:endParaRPr lang="en-US" dirty="0"/>
          </a:p>
        </p:txBody>
      </p:sp>
      <p:sp>
        <p:nvSpPr>
          <p:cNvPr id="4" name="Date Placeholder 3"/>
          <p:cNvSpPr>
            <a:spLocks noGrp="1"/>
          </p:cNvSpPr>
          <p:nvPr>
            <p:ph type="dt" idx="10"/>
          </p:nvPr>
        </p:nvSpPr>
        <p:spPr/>
        <p:txBody>
          <a:bodyPr/>
          <a:lstStyle/>
          <a:p>
            <a:pPr>
              <a:defRPr/>
            </a:pPr>
            <a:fld id="{5F9DBFEF-7B1B-489B-97CF-0007C6CDCB99}" type="datetime2">
              <a:rPr lang="en-US" smtClean="0"/>
              <a:pPr>
                <a:defRPr/>
              </a:pPr>
              <a:t>Tuesday, November 14, 2017</a:t>
            </a:fld>
            <a:endParaRPr lang="en-US" dirty="0"/>
          </a:p>
        </p:txBody>
      </p:sp>
      <p:sp>
        <p:nvSpPr>
          <p:cNvPr id="5" name="Slide Number Placeholder 4"/>
          <p:cNvSpPr>
            <a:spLocks noGrp="1"/>
          </p:cNvSpPr>
          <p:nvPr>
            <p:ph type="sldNum" sz="quarter" idx="11"/>
          </p:nvPr>
        </p:nvSpPr>
        <p:spPr/>
        <p:txBody>
          <a:bodyPr/>
          <a:lstStyle/>
          <a:p>
            <a:pPr>
              <a:defRPr/>
            </a:pPr>
            <a:fld id="{E1E56923-BA70-481A-BD0D-FCE0C0FA0F4B}" type="slidenum">
              <a:rPr lang="en-US" smtClean="0"/>
              <a:pPr>
                <a:defRPr/>
              </a:pPr>
              <a:t>52</a:t>
            </a:fld>
            <a:endParaRPr lang="en-US" dirty="0"/>
          </a:p>
        </p:txBody>
      </p:sp>
    </p:spTree>
    <p:extLst>
      <p:ext uri="{BB962C8B-B14F-4D97-AF65-F5344CB8AC3E}">
        <p14:creationId xmlns:p14="http://schemas.microsoft.com/office/powerpoint/2010/main" val="51012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704850"/>
            <a:ext cx="4699000" cy="3524250"/>
          </a:xfrm>
        </p:spPr>
      </p:sp>
      <p:sp>
        <p:nvSpPr>
          <p:cNvPr id="3" name="Notes Placeholder 2"/>
          <p:cNvSpPr>
            <a:spLocks noGrp="1"/>
          </p:cNvSpPr>
          <p:nvPr>
            <p:ph type="body" idx="1"/>
          </p:nvPr>
        </p:nvSpPr>
        <p:spPr/>
        <p:txBody>
          <a:bodyPr/>
          <a:lstStyle/>
          <a:p>
            <a:pPr defTabSz="934517" eaLnBrk="0" fontAlgn="base" hangingPunct="0">
              <a:spcBef>
                <a:spcPct val="30000"/>
              </a:spcBef>
              <a:spcAft>
                <a:spcPct val="0"/>
              </a:spcAft>
              <a:defRPr/>
            </a:pPr>
            <a:r>
              <a:rPr lang="en-US" b="1" baseline="0" dirty="0"/>
              <a:t>** DO NOT USE ASTERISKS **</a:t>
            </a:r>
            <a:endParaRPr lang="en-US" b="1" dirty="0"/>
          </a:p>
          <a:p>
            <a:endParaRPr lang="en-US" dirty="0"/>
          </a:p>
        </p:txBody>
      </p:sp>
      <p:sp>
        <p:nvSpPr>
          <p:cNvPr id="4" name="Date Placeholder 3"/>
          <p:cNvSpPr>
            <a:spLocks noGrp="1"/>
          </p:cNvSpPr>
          <p:nvPr>
            <p:ph type="dt" idx="10"/>
          </p:nvPr>
        </p:nvSpPr>
        <p:spPr/>
        <p:txBody>
          <a:bodyPr/>
          <a:lstStyle/>
          <a:p>
            <a:pPr>
              <a:defRPr/>
            </a:pPr>
            <a:fld id="{5F9DBFEF-7B1B-489B-97CF-0007C6CDCB99}" type="datetime2">
              <a:rPr lang="en-US" smtClean="0"/>
              <a:pPr>
                <a:defRPr/>
              </a:pPr>
              <a:t>Tuesday, November 14, 2017</a:t>
            </a:fld>
            <a:endParaRPr lang="en-US" dirty="0"/>
          </a:p>
        </p:txBody>
      </p:sp>
      <p:sp>
        <p:nvSpPr>
          <p:cNvPr id="5" name="Slide Number Placeholder 4"/>
          <p:cNvSpPr>
            <a:spLocks noGrp="1"/>
          </p:cNvSpPr>
          <p:nvPr>
            <p:ph type="sldNum" sz="quarter" idx="11"/>
          </p:nvPr>
        </p:nvSpPr>
        <p:spPr/>
        <p:txBody>
          <a:bodyPr/>
          <a:lstStyle/>
          <a:p>
            <a:pPr>
              <a:defRPr/>
            </a:pPr>
            <a:fld id="{E1E56923-BA70-481A-BD0D-FCE0C0FA0F4B}" type="slidenum">
              <a:rPr lang="en-US" smtClean="0"/>
              <a:pPr>
                <a:defRPr/>
              </a:pPr>
              <a:t>53</a:t>
            </a:fld>
            <a:endParaRPr lang="en-US" dirty="0"/>
          </a:p>
        </p:txBody>
      </p:sp>
    </p:spTree>
    <p:extLst>
      <p:ext uri="{BB962C8B-B14F-4D97-AF65-F5344CB8AC3E}">
        <p14:creationId xmlns:p14="http://schemas.microsoft.com/office/powerpoint/2010/main" val="1307888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7872F2-77B7-4A2B-A3D8-CBFEF3B77AA1}"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dirty="0"/>
              <a:t>USDA Transforming Shared Services</a:t>
            </a:r>
          </a:p>
        </p:txBody>
      </p:sp>
      <p:sp>
        <p:nvSpPr>
          <p:cNvPr id="6" name="Slide Number Placeholder 5"/>
          <p:cNvSpPr>
            <a:spLocks noGrp="1"/>
          </p:cNvSpPr>
          <p:nvPr>
            <p:ph type="sldNum" sz="quarter" idx="12"/>
          </p:nvPr>
        </p:nvSpPr>
        <p:spPr/>
        <p:txBody>
          <a:bodyPr/>
          <a:lstStyle/>
          <a:p>
            <a:fld id="{216834FD-4F8C-45C7-825A-43F2EF176C96}" type="slidenum">
              <a:rPr lang="en-US" smtClean="0"/>
              <a:pPr/>
              <a:t>‹#›</a:t>
            </a:fld>
            <a:endParaRPr lang="en-US" dirty="0"/>
          </a:p>
        </p:txBody>
      </p:sp>
      <p:pic>
        <p:nvPicPr>
          <p:cNvPr id="8" name="Picture 7" descr="Image of winding road with sign saying &quot;The Road to Reliable Financial Services&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92139" cy="411162"/>
          </a:xfrm>
        </p:spPr>
        <p:txBody>
          <a:bodyPr>
            <a:noAutofit/>
          </a:bodyPr>
          <a:lstStyle>
            <a:lvl1pPr algn="l">
              <a:defRPr sz="320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464949" y="1566081"/>
            <a:ext cx="8229600" cy="4983163"/>
          </a:xfrm>
        </p:spPr>
        <p:txBody>
          <a:bodyPr/>
          <a:lstStyle>
            <a:lvl2pPr>
              <a:buClr>
                <a:srgbClr val="0046A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297F3D-E627-47E4-B89E-B0F90CB75C8C}"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dirty="0"/>
              <a:t>USDA Transforming Shared Services</a:t>
            </a:r>
          </a:p>
        </p:txBody>
      </p:sp>
      <p:sp>
        <p:nvSpPr>
          <p:cNvPr id="6" name="Slide Number Placeholder 5"/>
          <p:cNvSpPr>
            <a:spLocks noGrp="1"/>
          </p:cNvSpPr>
          <p:nvPr>
            <p:ph type="sldNum" sz="quarter" idx="12"/>
          </p:nvPr>
        </p:nvSpPr>
        <p:spPr/>
        <p:txBody>
          <a:bodyPr/>
          <a:lstStyle/>
          <a:p>
            <a:fld id="{216834FD-4F8C-45C7-825A-43F2EF176C96}" type="slidenum">
              <a:rPr lang="en-US" smtClean="0"/>
              <a:pPr/>
              <a:t>‹#›</a:t>
            </a:fld>
            <a:endParaRPr lang="en-US" dirty="0"/>
          </a:p>
        </p:txBody>
      </p:sp>
      <p:cxnSp>
        <p:nvCxnSpPr>
          <p:cNvPr id="7" name="Straight Connector 6"/>
          <p:cNvCxnSpPr/>
          <p:nvPr userDrawn="1"/>
        </p:nvCxnSpPr>
        <p:spPr>
          <a:xfrm flipH="1">
            <a:off x="0" y="1364776"/>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E65026-DE8C-4CA5-82F1-0A7DB3320078}" type="datetime1">
              <a:rPr lang="en-US" smtClean="0"/>
              <a:pPr/>
              <a:t>11/14/2017</a:t>
            </a:fld>
            <a:endParaRPr lang="en-US" dirty="0"/>
          </a:p>
        </p:txBody>
      </p:sp>
      <p:sp>
        <p:nvSpPr>
          <p:cNvPr id="6" name="Footer Placeholder 5"/>
          <p:cNvSpPr>
            <a:spLocks noGrp="1"/>
          </p:cNvSpPr>
          <p:nvPr>
            <p:ph type="ftr" sz="quarter" idx="11"/>
          </p:nvPr>
        </p:nvSpPr>
        <p:spPr/>
        <p:txBody>
          <a:bodyPr/>
          <a:lstStyle/>
          <a:p>
            <a:r>
              <a:rPr lang="en-US" dirty="0"/>
              <a:t>USDA Transforming Shared Services</a:t>
            </a:r>
          </a:p>
        </p:txBody>
      </p:sp>
      <p:sp>
        <p:nvSpPr>
          <p:cNvPr id="7" name="Slide Number Placeholder 6"/>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E6D44E-58AD-4D69-9701-4A26EC4AA234}" type="datetime1">
              <a:rPr lang="en-US" smtClean="0"/>
              <a:pPr/>
              <a:t>11/14/2017</a:t>
            </a:fld>
            <a:endParaRPr lang="en-US" dirty="0"/>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944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92FC8-653A-469F-93AC-6434C6FF09C8}" type="datetime1">
              <a:rPr lang="en-US" smtClean="0"/>
              <a:pPr/>
              <a:t>11/14/2017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USDA Transforming Shared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834FD-4F8C-45C7-825A-43F2EF176C96}" type="slidenum">
              <a:rPr lang="en-US" smtClean="0"/>
              <a:pPr/>
              <a:t>‹#›</a:t>
            </a:fld>
            <a:endParaRPr lang="en-US" dirty="0"/>
          </a:p>
        </p:txBody>
      </p:sp>
      <p:pic>
        <p:nvPicPr>
          <p:cNvPr id="8" name="Picture 7" descr="Image of winding road with sign saying &quot;The Road to Reliable Financial Services&quo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angele.james@usda.gov" TargetMode="External"/><Relationship Id="rId2" Type="http://schemas.openxmlformats.org/officeDocument/2006/relationships/hyperlink" Target="mailto:eddie.reso@usda.gov" TargetMode="Externa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mailto:tam.nguyen@usd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title="USD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1"/>
            <a:ext cx="1323975" cy="838199"/>
          </a:xfrm>
          <a:prstGeom prst="rect">
            <a:avLst/>
          </a:prstGeom>
        </p:spPr>
      </p:pic>
      <p:sp>
        <p:nvSpPr>
          <p:cNvPr id="2" name="Title 1"/>
          <p:cNvSpPr>
            <a:spLocks noGrp="1"/>
          </p:cNvSpPr>
          <p:nvPr>
            <p:ph type="ctrTitle"/>
          </p:nvPr>
        </p:nvSpPr>
        <p:spPr>
          <a:xfrm>
            <a:off x="457200" y="990601"/>
            <a:ext cx="7315200" cy="838200"/>
          </a:xfrm>
        </p:spPr>
        <p:txBody>
          <a:bodyPr>
            <a:normAutofit fontScale="90000"/>
          </a:bodyPr>
          <a:lstStyle/>
          <a:p>
            <a:br>
              <a:rPr lang="en-US" sz="3200" dirty="0"/>
            </a:br>
            <a:r>
              <a:rPr lang="en-US" dirty="0"/>
              <a:t>Reporting of IPAC Transactions</a:t>
            </a:r>
          </a:p>
        </p:txBody>
      </p:sp>
      <p:sp>
        <p:nvSpPr>
          <p:cNvPr id="3" name="Subtitle 2"/>
          <p:cNvSpPr>
            <a:spLocks noGrp="1"/>
          </p:cNvSpPr>
          <p:nvPr>
            <p:ph type="subTitle" idx="1"/>
          </p:nvPr>
        </p:nvSpPr>
        <p:spPr>
          <a:xfrm>
            <a:off x="228600" y="1856015"/>
            <a:ext cx="5943600" cy="1752600"/>
          </a:xfrm>
        </p:spPr>
        <p:txBody>
          <a:bodyPr>
            <a:normAutofit fontScale="92500" lnSpcReduction="10000"/>
          </a:bodyPr>
          <a:lstStyle/>
          <a:p>
            <a:r>
              <a:rPr lang="en-US" sz="3600" dirty="0">
                <a:solidFill>
                  <a:schemeClr val="tx1"/>
                </a:solidFill>
              </a:rPr>
              <a:t>(RITA)</a:t>
            </a:r>
            <a:br>
              <a:rPr lang="en-US" sz="3600" dirty="0">
                <a:solidFill>
                  <a:schemeClr val="tx1"/>
                </a:solidFill>
              </a:rPr>
            </a:br>
            <a:r>
              <a:rPr lang="en-US" sz="3600" dirty="0">
                <a:solidFill>
                  <a:schemeClr val="tx1"/>
                </a:solidFill>
              </a:rPr>
              <a:t>User Training</a:t>
            </a:r>
          </a:p>
          <a:p>
            <a:endParaRPr lang="en-US" sz="2000" dirty="0">
              <a:solidFill>
                <a:schemeClr val="tx1"/>
              </a:solidFill>
            </a:endParaRPr>
          </a:p>
          <a:p>
            <a:r>
              <a:rPr lang="en-US" sz="2000" dirty="0">
                <a:solidFill>
                  <a:schemeClr val="tx1"/>
                </a:solidFill>
              </a:rPr>
              <a:t>Presented by:  Eddie Reso</a:t>
            </a:r>
          </a:p>
        </p:txBody>
      </p:sp>
    </p:spTree>
    <p:extLst>
      <p:ext uri="{BB962C8B-B14F-4D97-AF65-F5344CB8AC3E}">
        <p14:creationId xmlns:p14="http://schemas.microsoft.com/office/powerpoint/2010/main" val="260080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a:effectLst>
                  <a:outerShdw blurRad="50800" dist="38100" dir="2700000" algn="tl" rotWithShape="0">
                    <a:prstClr val="black">
                      <a:alpha val="40000"/>
                    </a:prstClr>
                  </a:outerShdw>
                </a:effectLst>
                <a:latin typeface="Times New Roman" pitchFamily="18" charset="0"/>
                <a:cs typeface="Times New Roman" pitchFamily="18" charset="0"/>
              </a:rPr>
              <a:t>Reconcile – Views (continued)</a:t>
            </a:r>
          </a:p>
        </p:txBody>
      </p:sp>
      <p:pic>
        <p:nvPicPr>
          <p:cNvPr id="5126" name="Picture 6" descr="Reconcile Bills" title="Reconcile Vi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479477"/>
            <a:ext cx="8916704" cy="24838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descr="Technician and Notes tabs" title="Receiver View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441502"/>
            <a:ext cx="1627187"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8"/>
          <p:cNvSpPr txBox="1">
            <a:spLocks/>
          </p:cNvSpPr>
          <p:nvPr/>
        </p:nvSpPr>
        <p:spPr>
          <a:xfrm>
            <a:off x="487325" y="4199906"/>
            <a:ext cx="3886199" cy="381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b="1" dirty="0">
                <a:solidFill>
                  <a:srgbClr val="FF0000"/>
                </a:solidFill>
              </a:rPr>
              <a:t>Receiver</a:t>
            </a:r>
            <a:r>
              <a:rPr lang="en-US" sz="2000" dirty="0"/>
              <a:t> View</a:t>
            </a:r>
          </a:p>
        </p:txBody>
      </p:sp>
      <p:sp>
        <p:nvSpPr>
          <p:cNvPr id="9" name="Content Placeholder 8"/>
          <p:cNvSpPr>
            <a:spLocks noGrp="1"/>
          </p:cNvSpPr>
          <p:nvPr>
            <p:ph sz="half" idx="4294967295"/>
          </p:nvPr>
        </p:nvSpPr>
        <p:spPr>
          <a:xfrm>
            <a:off x="438151" y="4191000"/>
            <a:ext cx="3886199" cy="2667000"/>
          </a:xfrm>
        </p:spPr>
        <p:txBody>
          <a:bodyPr>
            <a:normAutofit/>
          </a:bodyPr>
          <a:lstStyle/>
          <a:p>
            <a:endParaRPr lang="en-US" sz="2000" dirty="0"/>
          </a:p>
          <a:p>
            <a:pPr lvl="1"/>
            <a:r>
              <a:rPr lang="en-US" sz="1800" dirty="0"/>
              <a:t>Received bills only</a:t>
            </a:r>
          </a:p>
          <a:p>
            <a:pPr lvl="1"/>
            <a:r>
              <a:rPr lang="en-US" sz="1800" dirty="0"/>
              <a:t>Technician assignment among </a:t>
            </a:r>
            <a:r>
              <a:rPr lang="en-US" sz="1800" b="1" dirty="0">
                <a:solidFill>
                  <a:srgbClr val="FF0000"/>
                </a:solidFill>
              </a:rPr>
              <a:t>FMS</a:t>
            </a:r>
            <a:r>
              <a:rPr lang="en-US" sz="1800" dirty="0"/>
              <a:t> staff</a:t>
            </a:r>
          </a:p>
          <a:p>
            <a:pPr lvl="1"/>
            <a:r>
              <a:rPr lang="en-US" sz="1800" dirty="0"/>
              <a:t>Notes added by </a:t>
            </a:r>
            <a:r>
              <a:rPr lang="en-US" sz="1800" b="1" dirty="0">
                <a:solidFill>
                  <a:srgbClr val="FF0000"/>
                </a:solidFill>
              </a:rPr>
              <a:t>FMS</a:t>
            </a:r>
            <a:r>
              <a:rPr lang="en-US" sz="1800" dirty="0"/>
              <a:t> staff</a:t>
            </a:r>
          </a:p>
          <a:p>
            <a:pPr lvl="1"/>
            <a:r>
              <a:rPr lang="en-US" sz="1800" dirty="0"/>
              <a:t>Attachments added by </a:t>
            </a:r>
            <a:r>
              <a:rPr lang="en-US" sz="1800" b="1" dirty="0">
                <a:solidFill>
                  <a:srgbClr val="FF0000"/>
                </a:solidFill>
              </a:rPr>
              <a:t>FMS</a:t>
            </a:r>
            <a:r>
              <a:rPr lang="en-US" sz="1800" dirty="0"/>
              <a:t> staff</a:t>
            </a:r>
          </a:p>
        </p:txBody>
      </p:sp>
      <p:sp>
        <p:nvSpPr>
          <p:cNvPr id="12" name="Content Placeholder 9"/>
          <p:cNvSpPr txBox="1">
            <a:spLocks/>
          </p:cNvSpPr>
          <p:nvPr/>
        </p:nvSpPr>
        <p:spPr>
          <a:xfrm>
            <a:off x="4202076" y="4191000"/>
            <a:ext cx="4591050" cy="3899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b="1" dirty="0">
                <a:solidFill>
                  <a:srgbClr val="00B050"/>
                </a:solidFill>
              </a:rPr>
              <a:t>Agency</a:t>
            </a:r>
            <a:r>
              <a:rPr lang="en-US" sz="2000" dirty="0"/>
              <a:t> View</a:t>
            </a:r>
            <a:endParaRPr lang="en-US" sz="1800" dirty="0"/>
          </a:p>
        </p:txBody>
      </p:sp>
      <p:sp>
        <p:nvSpPr>
          <p:cNvPr id="10" name="Content Placeholder 9"/>
          <p:cNvSpPr>
            <a:spLocks noGrp="1"/>
          </p:cNvSpPr>
          <p:nvPr>
            <p:ph sz="half" idx="2"/>
          </p:nvPr>
        </p:nvSpPr>
        <p:spPr>
          <a:xfrm>
            <a:off x="4171950" y="4191000"/>
            <a:ext cx="4591050" cy="2643982"/>
          </a:xfrm>
        </p:spPr>
        <p:txBody>
          <a:bodyPr>
            <a:normAutofit/>
          </a:bodyPr>
          <a:lstStyle/>
          <a:p>
            <a:endParaRPr lang="en-US" sz="2000" dirty="0"/>
          </a:p>
          <a:p>
            <a:pPr lvl="1"/>
            <a:r>
              <a:rPr lang="en-US" sz="1800" dirty="0"/>
              <a:t>All agency bills:  Initiated and Received</a:t>
            </a:r>
          </a:p>
          <a:p>
            <a:pPr lvl="1"/>
            <a:r>
              <a:rPr lang="en-US" sz="1800" dirty="0"/>
              <a:t>Technician assignment among </a:t>
            </a:r>
            <a:r>
              <a:rPr lang="en-US" sz="2000" b="1" dirty="0">
                <a:solidFill>
                  <a:srgbClr val="00B050"/>
                </a:solidFill>
              </a:rPr>
              <a:t>Agency</a:t>
            </a:r>
            <a:r>
              <a:rPr lang="en-US" sz="1800" dirty="0"/>
              <a:t> staff</a:t>
            </a:r>
          </a:p>
          <a:p>
            <a:pPr lvl="1"/>
            <a:r>
              <a:rPr lang="en-US" sz="1800" dirty="0"/>
              <a:t>Notes added by </a:t>
            </a:r>
            <a:r>
              <a:rPr lang="en-US" sz="2000" b="1" dirty="0">
                <a:solidFill>
                  <a:srgbClr val="00B050"/>
                </a:solidFill>
              </a:rPr>
              <a:t>Agency</a:t>
            </a:r>
            <a:r>
              <a:rPr lang="en-US" sz="1800" dirty="0"/>
              <a:t> staff</a:t>
            </a:r>
          </a:p>
          <a:p>
            <a:pPr lvl="1"/>
            <a:r>
              <a:rPr lang="en-US" sz="1800" dirty="0"/>
              <a:t>Attachments added by </a:t>
            </a:r>
            <a:r>
              <a:rPr lang="en-US" sz="2000" b="1" dirty="0">
                <a:solidFill>
                  <a:srgbClr val="00B050"/>
                </a:solidFill>
              </a:rPr>
              <a:t>Agency</a:t>
            </a:r>
            <a:r>
              <a:rPr lang="en-US" sz="1800" dirty="0"/>
              <a:t> staff</a:t>
            </a:r>
          </a:p>
        </p:txBody>
      </p:sp>
      <p:sp>
        <p:nvSpPr>
          <p:cNvPr id="13" name="Footer Placeholder 12"/>
          <p:cNvSpPr>
            <a:spLocks noGrp="1"/>
          </p:cNvSpPr>
          <p:nvPr>
            <p:ph type="ftr" sz="quarter" idx="11"/>
          </p:nvPr>
        </p:nvSpPr>
        <p:spPr/>
        <p:txBody>
          <a:bodyPr/>
          <a:lstStyle/>
          <a:p>
            <a:r>
              <a:rPr lang="en-US" dirty="0"/>
              <a:t>USDA Transforming Shared Services</a:t>
            </a:r>
          </a:p>
        </p:txBody>
      </p:sp>
      <p:sp>
        <p:nvSpPr>
          <p:cNvPr id="8" name="Slide Number Placeholder 7"/>
          <p:cNvSpPr>
            <a:spLocks noGrp="1"/>
          </p:cNvSpPr>
          <p:nvPr>
            <p:ph type="sldNum" sz="quarter" idx="12"/>
          </p:nvPr>
        </p:nvSpPr>
        <p:spPr/>
        <p:txBody>
          <a:bodyPr/>
          <a:lstStyle/>
          <a:p>
            <a:fld id="{216834FD-4F8C-45C7-825A-43F2EF176C96}" type="slidenum">
              <a:rPr lang="en-US" smtClean="0"/>
              <a:pPr/>
              <a:t>10</a:t>
            </a:fld>
            <a:endParaRPr lang="en-US" dirty="0"/>
          </a:p>
        </p:txBody>
      </p:sp>
    </p:spTree>
    <p:extLst>
      <p:ext uri="{BB962C8B-B14F-4D97-AF65-F5344CB8AC3E}">
        <p14:creationId xmlns:p14="http://schemas.microsoft.com/office/powerpoint/2010/main" val="428641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heel(1)">
                                      <p:cBhvr>
                                        <p:cTn id="7" dur="2000"/>
                                        <p:tgtEl>
                                          <p:spTgt spid="51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down)">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down)">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down)">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down)">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125"/>
                                        </p:tgtEl>
                                        <p:attrNameLst>
                                          <p:attrName>style.visibility</p:attrName>
                                        </p:attrNameLst>
                                      </p:cBhvr>
                                      <p:to>
                                        <p:strVal val="visible"/>
                                      </p:to>
                                    </p:set>
                                    <p:anim calcmode="lin" valueType="num">
                                      <p:cBhvr>
                                        <p:cTn id="40" dur="1000" fill="hold"/>
                                        <p:tgtEl>
                                          <p:spTgt spid="5125"/>
                                        </p:tgtEl>
                                        <p:attrNameLst>
                                          <p:attrName>ppt_w</p:attrName>
                                        </p:attrNameLst>
                                      </p:cBhvr>
                                      <p:tavLst>
                                        <p:tav tm="0">
                                          <p:val>
                                            <p:fltVal val="0"/>
                                          </p:val>
                                        </p:tav>
                                        <p:tav tm="100000">
                                          <p:val>
                                            <p:strVal val="#ppt_w"/>
                                          </p:val>
                                        </p:tav>
                                      </p:tavLst>
                                    </p:anim>
                                    <p:anim calcmode="lin" valueType="num">
                                      <p:cBhvr>
                                        <p:cTn id="41" dur="1000" fill="hold"/>
                                        <p:tgtEl>
                                          <p:spTgt spid="5125"/>
                                        </p:tgtEl>
                                        <p:attrNameLst>
                                          <p:attrName>ppt_h</p:attrName>
                                        </p:attrNameLst>
                                      </p:cBhvr>
                                      <p:tavLst>
                                        <p:tav tm="0">
                                          <p:val>
                                            <p:fltVal val="0"/>
                                          </p:val>
                                        </p:tav>
                                        <p:tav tm="100000">
                                          <p:val>
                                            <p:strVal val="#ppt_h"/>
                                          </p:val>
                                        </p:tav>
                                      </p:tavLst>
                                    </p:anim>
                                    <p:anim calcmode="lin" valueType="num">
                                      <p:cBhvr>
                                        <p:cTn id="42" dur="1000" fill="hold"/>
                                        <p:tgtEl>
                                          <p:spTgt spid="5125"/>
                                        </p:tgtEl>
                                        <p:attrNameLst>
                                          <p:attrName>style.rotation</p:attrName>
                                        </p:attrNameLst>
                                      </p:cBhvr>
                                      <p:tavLst>
                                        <p:tav tm="0">
                                          <p:val>
                                            <p:fltVal val="90"/>
                                          </p:val>
                                        </p:tav>
                                        <p:tav tm="100000">
                                          <p:val>
                                            <p:fltVal val="0"/>
                                          </p:val>
                                        </p:tav>
                                      </p:tavLst>
                                    </p:anim>
                                    <p:animEffect transition="in" filter="fade">
                                      <p:cBhvr>
                                        <p:cTn id="43" dur="1000"/>
                                        <p:tgtEl>
                                          <p:spTgt spid="51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wipe(down)">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wipe(down)">
                                      <p:cBhvr>
                                        <p:cTn id="58" dur="500"/>
                                        <p:tgtEl>
                                          <p:spTgt spid="1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wipe(down)">
                                      <p:cBhvr>
                                        <p:cTn id="63" dur="500"/>
                                        <p:tgtEl>
                                          <p:spTgt spid="10">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
                                            <p:txEl>
                                              <p:pRg st="4" end="4"/>
                                            </p:txEl>
                                          </p:spTgt>
                                        </p:tgtEl>
                                        <p:attrNameLst>
                                          <p:attrName>style.visibility</p:attrName>
                                        </p:attrNameLst>
                                      </p:cBhvr>
                                      <p:to>
                                        <p:strVal val="visible"/>
                                      </p:to>
                                    </p:set>
                                    <p:animEffect transition="in" filter="wipe(down)">
                                      <p:cBhvr>
                                        <p:cTn id="6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build="p" bldLvl="2"/>
      <p:bldP spid="12" grpId="0"/>
      <p:bldP spid="10"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Filters</a:t>
            </a:r>
          </a:p>
        </p:txBody>
      </p:sp>
      <p:pic>
        <p:nvPicPr>
          <p:cNvPr id="6153" name="Picture 9" descr="**" title="Reconcile Bi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8849506" cy="24651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Content Placeholder 2"/>
          <p:cNvSpPr txBox="1">
            <a:spLocks/>
          </p:cNvSpPr>
          <p:nvPr/>
        </p:nvSpPr>
        <p:spPr>
          <a:xfrm>
            <a:off x="464165" y="4114800"/>
            <a:ext cx="4112204" cy="3926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“Bill Status” Filters</a:t>
            </a:r>
            <a:endParaRPr lang="en-US" i="1" dirty="0"/>
          </a:p>
        </p:txBody>
      </p:sp>
      <p:sp>
        <p:nvSpPr>
          <p:cNvPr id="18" name="Content Placeholder 2"/>
          <p:cNvSpPr txBox="1">
            <a:spLocks/>
          </p:cNvSpPr>
          <p:nvPr/>
        </p:nvSpPr>
        <p:spPr>
          <a:xfrm>
            <a:off x="3733015" y="4114800"/>
            <a:ext cx="3688458" cy="3926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and the GO Button</a:t>
            </a:r>
            <a:endParaRPr lang="en-US" i="1" dirty="0"/>
          </a:p>
        </p:txBody>
      </p:sp>
      <p:sp>
        <p:nvSpPr>
          <p:cNvPr id="15" name="Content Placeholder 2" descr="**" title="Select Bill Status Filters and the Go Button"/>
          <p:cNvSpPr txBox="1">
            <a:spLocks/>
          </p:cNvSpPr>
          <p:nvPr/>
        </p:nvSpPr>
        <p:spPr>
          <a:xfrm>
            <a:off x="456415" y="4114800"/>
            <a:ext cx="8536957" cy="3926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i="1" dirty="0"/>
          </a:p>
        </p:txBody>
      </p:sp>
      <p:sp>
        <p:nvSpPr>
          <p:cNvPr id="20" name="Rectangle 19" descr="Unprocessed, part. Processed, Processed, and GL only" title="Filters"/>
          <p:cNvSpPr/>
          <p:nvPr/>
        </p:nvSpPr>
        <p:spPr>
          <a:xfrm>
            <a:off x="5253861" y="1722160"/>
            <a:ext cx="3661539"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 title="Go Button"/>
          <p:cNvSpPr/>
          <p:nvPr/>
        </p:nvSpPr>
        <p:spPr>
          <a:xfrm>
            <a:off x="8610600" y="1950760"/>
            <a:ext cx="391306"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 title="Entries received from filter"/>
          <p:cNvSpPr/>
          <p:nvPr/>
        </p:nvSpPr>
        <p:spPr>
          <a:xfrm>
            <a:off x="152400" y="3703360"/>
            <a:ext cx="3505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4163" y="4431235"/>
            <a:ext cx="8536957" cy="445565"/>
          </a:xfrm>
        </p:spPr>
        <p:txBody>
          <a:bodyPr>
            <a:noAutofit/>
          </a:bodyPr>
          <a:lstStyle/>
          <a:p>
            <a:pPr lvl="1"/>
            <a:r>
              <a:rPr lang="en-US" sz="1600" dirty="0"/>
              <a:t>If select Unprocessed filter, the application will automatically check the Part. Processed filter.  Same scenario if Part. Processed were selected.</a:t>
            </a:r>
          </a:p>
        </p:txBody>
      </p:sp>
      <p:sp>
        <p:nvSpPr>
          <p:cNvPr id="17" name="Content Placeholder 2" descr="Empty" title="Place holder"/>
          <p:cNvSpPr txBox="1">
            <a:spLocks/>
          </p:cNvSpPr>
          <p:nvPr/>
        </p:nvSpPr>
        <p:spPr>
          <a:xfrm>
            <a:off x="4380208" y="4267200"/>
            <a:ext cx="4765564" cy="3926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i="1" dirty="0"/>
          </a:p>
        </p:txBody>
      </p:sp>
      <p:sp>
        <p:nvSpPr>
          <p:cNvPr id="6" name="TextBox 5"/>
          <p:cNvSpPr txBox="1"/>
          <p:nvPr/>
        </p:nvSpPr>
        <p:spPr>
          <a:xfrm>
            <a:off x="2082048" y="4876800"/>
            <a:ext cx="3149534" cy="400110"/>
          </a:xfrm>
          <a:prstGeom prst="rect">
            <a:avLst/>
          </a:prstGeom>
          <a:noFill/>
        </p:spPr>
        <p:txBody>
          <a:bodyPr wrap="square" rtlCol="0">
            <a:spAutoFit/>
          </a:bodyPr>
          <a:lstStyle>
            <a:defPPr>
              <a:defRPr lang="en-US"/>
            </a:defPPr>
            <a:lvl2pPr marL="285750" lvl="1" indent="-285750">
              <a:buFont typeface="Symbol" panose="05050102010706020507" pitchFamily="18" charset="2"/>
              <a:buChar char=""/>
            </a:lvl2pPr>
          </a:lstStyle>
          <a:p>
            <a:pPr lvl="1"/>
            <a:r>
              <a:rPr lang="en-US" sz="2000" dirty="0"/>
              <a:t>Unprocessed</a:t>
            </a:r>
          </a:p>
        </p:txBody>
      </p:sp>
      <p:sp>
        <p:nvSpPr>
          <p:cNvPr id="8" name="TextBox 7"/>
          <p:cNvSpPr txBox="1"/>
          <p:nvPr/>
        </p:nvSpPr>
        <p:spPr>
          <a:xfrm>
            <a:off x="2082048" y="5235315"/>
            <a:ext cx="4611818" cy="400110"/>
          </a:xfrm>
          <a:prstGeom prst="rect">
            <a:avLst/>
          </a:prstGeom>
          <a:noFill/>
        </p:spPr>
        <p:txBody>
          <a:bodyPr wrap="square" rtlCol="0">
            <a:spAutoFit/>
          </a:bodyPr>
          <a:lstStyle/>
          <a:p>
            <a:pPr marL="285750" lvl="1" indent="-285750">
              <a:buFont typeface="Symbol" panose="05050102010706020507" pitchFamily="18" charset="2"/>
              <a:buChar char=""/>
            </a:pPr>
            <a:r>
              <a:rPr lang="en-US" sz="2000" dirty="0"/>
              <a:t>Partially Processed</a:t>
            </a:r>
          </a:p>
        </p:txBody>
      </p:sp>
      <p:sp>
        <p:nvSpPr>
          <p:cNvPr id="9" name="TextBox 8"/>
          <p:cNvSpPr txBox="1"/>
          <p:nvPr/>
        </p:nvSpPr>
        <p:spPr>
          <a:xfrm>
            <a:off x="2082048" y="5604647"/>
            <a:ext cx="3149534" cy="400110"/>
          </a:xfrm>
          <a:prstGeom prst="rect">
            <a:avLst/>
          </a:prstGeom>
          <a:noFill/>
        </p:spPr>
        <p:txBody>
          <a:bodyPr wrap="square" rtlCol="0">
            <a:spAutoFit/>
          </a:bodyPr>
          <a:lstStyle/>
          <a:p>
            <a:pPr marL="285750" lvl="1" indent="-285750">
              <a:buFont typeface="Symbol" panose="05050102010706020507" pitchFamily="18" charset="2"/>
              <a:buChar char=""/>
            </a:pPr>
            <a:r>
              <a:rPr lang="en-US" sz="2000" dirty="0"/>
              <a:t>Processed</a:t>
            </a:r>
          </a:p>
        </p:txBody>
      </p:sp>
      <p:sp>
        <p:nvSpPr>
          <p:cNvPr id="10" name="TextBox 9"/>
          <p:cNvSpPr txBox="1"/>
          <p:nvPr/>
        </p:nvSpPr>
        <p:spPr>
          <a:xfrm>
            <a:off x="2093291" y="5973979"/>
            <a:ext cx="3149534" cy="400110"/>
          </a:xfrm>
          <a:prstGeom prst="rect">
            <a:avLst/>
          </a:prstGeom>
          <a:noFill/>
        </p:spPr>
        <p:txBody>
          <a:bodyPr wrap="square" rtlCol="0">
            <a:spAutoFit/>
          </a:bodyPr>
          <a:lstStyle/>
          <a:p>
            <a:pPr marL="285750" lvl="1" indent="-285750">
              <a:buFont typeface="Symbol" panose="05050102010706020507" pitchFamily="18" charset="2"/>
              <a:buChar char=""/>
            </a:pPr>
            <a:r>
              <a:rPr lang="en-US" sz="2000" dirty="0"/>
              <a:t>GL Only</a:t>
            </a:r>
          </a:p>
        </p:txBody>
      </p:sp>
      <p:pic>
        <p:nvPicPr>
          <p:cNvPr id="12" name="Picture 11" descr="**" title="Picture of a St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815" y="5116312"/>
            <a:ext cx="1019175" cy="1038225"/>
          </a:xfrm>
          <a:prstGeom prst="rect">
            <a:avLst/>
          </a:prstGeom>
        </p:spPr>
      </p:pic>
      <p:sp>
        <p:nvSpPr>
          <p:cNvPr id="4" name="Footer Placeholder 3"/>
          <p:cNvSpPr>
            <a:spLocks noGrp="1"/>
          </p:cNvSpPr>
          <p:nvPr>
            <p:ph type="ftr" sz="quarter" idx="11"/>
          </p:nvPr>
        </p:nvSpPr>
        <p:spPr>
          <a:xfrm>
            <a:off x="3124200" y="6095160"/>
            <a:ext cx="2895600" cy="365125"/>
          </a:xfrm>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11</a:t>
            </a:fld>
            <a:endParaRPr lang="en-US" dirty="0"/>
          </a:p>
        </p:txBody>
      </p:sp>
    </p:spTree>
    <p:extLst>
      <p:ext uri="{BB962C8B-B14F-4D97-AF65-F5344CB8AC3E}">
        <p14:creationId xmlns:p14="http://schemas.microsoft.com/office/powerpoint/2010/main" val="29108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wheel(1)">
                                      <p:cBhvr>
                                        <p:cTn id="12" dur="2000"/>
                                        <p:tgtEl>
                                          <p:spTgt spid="61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 calcmode="lin" valueType="num">
                                      <p:cBhvr>
                                        <p:cTn id="24" dur="1000" fill="hold"/>
                                        <p:tgtEl>
                                          <p:spTgt spid="20"/>
                                        </p:tgtEl>
                                        <p:attrNameLst>
                                          <p:attrName>style.rotation</p:attrName>
                                        </p:attrNameLst>
                                      </p:cBhvr>
                                      <p:tavLst>
                                        <p:tav tm="0">
                                          <p:val>
                                            <p:fltVal val="90"/>
                                          </p:val>
                                        </p:tav>
                                        <p:tav tm="100000">
                                          <p:val>
                                            <p:fltVal val="0"/>
                                          </p:val>
                                        </p:tav>
                                      </p:tavLst>
                                    </p:anim>
                                    <p:animEffect transition="in" filter="fade">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nodePh="1">
                                  <p:stCondLst>
                                    <p:cond delay="0"/>
                                  </p:stCondLst>
                                  <p:endCondLst>
                                    <p:cond evt="begin" delay="0">
                                      <p:tn val="28"/>
                                    </p:cond>
                                  </p:end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par>
                          <p:cTn id="51" fill="hold">
                            <p:stCondLst>
                              <p:cond delay="500"/>
                            </p:stCondLst>
                            <p:childTnLst>
                              <p:par>
                                <p:cTn id="52" presetID="21" presetClass="entr" presetSubtype="1" fill="hold" nodeType="afterEffect">
                                  <p:stCondLst>
                                    <p:cond delay="1500"/>
                                  </p:stCondLst>
                                  <p:childTnLst>
                                    <p:set>
                                      <p:cBhvr>
                                        <p:cTn id="53" dur="1" fill="hold">
                                          <p:stCondLst>
                                            <p:cond delay="0"/>
                                          </p:stCondLst>
                                        </p:cTn>
                                        <p:tgtEl>
                                          <p:spTgt spid="12"/>
                                        </p:tgtEl>
                                        <p:attrNameLst>
                                          <p:attrName>style.visibility</p:attrName>
                                        </p:attrNameLst>
                                      </p:cBhvr>
                                      <p:to>
                                        <p:strVal val="visible"/>
                                      </p:to>
                                    </p:set>
                                    <p:animEffect transition="in" filter="wheel(1)">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 calcmode="lin" valueType="num">
                                      <p:cBhvr>
                                        <p:cTn id="66" dur="1000" fill="hold"/>
                                        <p:tgtEl>
                                          <p:spTgt spid="11"/>
                                        </p:tgtEl>
                                        <p:attrNameLst>
                                          <p:attrName>style.rotation</p:attrName>
                                        </p:attrNameLst>
                                      </p:cBhvr>
                                      <p:tavLst>
                                        <p:tav tm="0">
                                          <p:val>
                                            <p:fltVal val="90"/>
                                          </p:val>
                                        </p:tav>
                                        <p:tav tm="100000">
                                          <p:val>
                                            <p:fltVal val="0"/>
                                          </p:val>
                                        </p:tav>
                                      </p:tavLst>
                                    </p:anim>
                                    <p:animEffect transition="in" filter="fade">
                                      <p:cBhvr>
                                        <p:cTn id="67" dur="1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1000" fill="hold"/>
                                        <p:tgtEl>
                                          <p:spTgt spid="7"/>
                                        </p:tgtEl>
                                        <p:attrNameLst>
                                          <p:attrName>ppt_w</p:attrName>
                                        </p:attrNameLst>
                                      </p:cBhvr>
                                      <p:tavLst>
                                        <p:tav tm="0">
                                          <p:val>
                                            <p:fltVal val="0"/>
                                          </p:val>
                                        </p:tav>
                                        <p:tav tm="100000">
                                          <p:val>
                                            <p:strVal val="#ppt_w"/>
                                          </p:val>
                                        </p:tav>
                                      </p:tavLst>
                                    </p:anim>
                                    <p:anim calcmode="lin" valueType="num">
                                      <p:cBhvr>
                                        <p:cTn id="73" dur="1000" fill="hold"/>
                                        <p:tgtEl>
                                          <p:spTgt spid="7"/>
                                        </p:tgtEl>
                                        <p:attrNameLst>
                                          <p:attrName>ppt_h</p:attrName>
                                        </p:attrNameLst>
                                      </p:cBhvr>
                                      <p:tavLst>
                                        <p:tav tm="0">
                                          <p:val>
                                            <p:fltVal val="0"/>
                                          </p:val>
                                        </p:tav>
                                        <p:tav tm="100000">
                                          <p:val>
                                            <p:strVal val="#ppt_h"/>
                                          </p:val>
                                        </p:tav>
                                      </p:tavLst>
                                    </p:anim>
                                    <p:anim calcmode="lin" valueType="num">
                                      <p:cBhvr>
                                        <p:cTn id="74" dur="1000" fill="hold"/>
                                        <p:tgtEl>
                                          <p:spTgt spid="7"/>
                                        </p:tgtEl>
                                        <p:attrNameLst>
                                          <p:attrName>style.rotation</p:attrName>
                                        </p:attrNameLst>
                                      </p:cBhvr>
                                      <p:tavLst>
                                        <p:tav tm="0">
                                          <p:val>
                                            <p:fltVal val="90"/>
                                          </p:val>
                                        </p:tav>
                                        <p:tav tm="100000">
                                          <p:val>
                                            <p:fltVal val="0"/>
                                          </p:val>
                                        </p:tav>
                                      </p:tavLst>
                                    </p:anim>
                                    <p:animEffect transition="in" filter="fade">
                                      <p:cBhvr>
                                        <p:cTn id="75" dur="10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Effect transition="in" filter="wipe(down)">
                                      <p:cBhvr>
                                        <p:cTn id="8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8" grpId="0"/>
      <p:bldP spid="20" grpId="0" animBg="1"/>
      <p:bldP spid="11" grpId="0" animBg="1"/>
      <p:bldP spid="7" grpId="0" animBg="1"/>
      <p:bldP spid="3" grpId="0" uiExpand="1" build="p"/>
      <p:bldP spid="17" grpId="0"/>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Field Definitions</a:t>
            </a:r>
          </a:p>
        </p:txBody>
      </p:sp>
      <p:sp>
        <p:nvSpPr>
          <p:cNvPr id="3" name="Content Placeholder 2"/>
          <p:cNvSpPr>
            <a:spLocks noGrp="1"/>
          </p:cNvSpPr>
          <p:nvPr>
            <p:ph idx="1"/>
          </p:nvPr>
        </p:nvSpPr>
        <p:spPr>
          <a:xfrm>
            <a:off x="464949" y="1566081"/>
            <a:ext cx="8229600" cy="5215719"/>
          </a:xfrm>
        </p:spPr>
        <p:txBody>
          <a:bodyPr>
            <a:noAutofit/>
          </a:bodyPr>
          <a:lstStyle/>
          <a:p>
            <a:pPr>
              <a:spcBef>
                <a:spcPts val="500"/>
              </a:spcBef>
            </a:pPr>
            <a:r>
              <a:rPr lang="en-US" sz="1100" b="1" dirty="0"/>
              <a:t>Bill Number:   </a:t>
            </a:r>
            <a:r>
              <a:rPr lang="en-US" sz="1100" dirty="0"/>
              <a:t>IPAC Document Reference Number</a:t>
            </a:r>
          </a:p>
          <a:p>
            <a:pPr>
              <a:spcBef>
                <a:spcPts val="500"/>
              </a:spcBef>
            </a:pPr>
            <a:r>
              <a:rPr lang="en-US" sz="1100" b="1" dirty="0"/>
              <a:t>Bill Date:  </a:t>
            </a:r>
            <a:r>
              <a:rPr lang="en-US" sz="1100" dirty="0"/>
              <a:t>Accomplished Date on the IPAC Bill</a:t>
            </a:r>
          </a:p>
          <a:p>
            <a:pPr>
              <a:spcBef>
                <a:spcPts val="500"/>
              </a:spcBef>
            </a:pPr>
            <a:r>
              <a:rPr lang="en-US" sz="1100" b="1" dirty="0" err="1"/>
              <a:t>Init</a:t>
            </a:r>
            <a:r>
              <a:rPr lang="en-US" sz="1100" b="1" dirty="0"/>
              <a:t> ALC:  </a:t>
            </a:r>
            <a:r>
              <a:rPr lang="en-US" sz="1100" dirty="0"/>
              <a:t>Originating ALC on the IPAC Bill</a:t>
            </a:r>
          </a:p>
          <a:p>
            <a:pPr>
              <a:spcBef>
                <a:spcPts val="500"/>
              </a:spcBef>
            </a:pPr>
            <a:r>
              <a:rPr lang="en-US" sz="1100" b="1" dirty="0"/>
              <a:t>Rec ALC:  </a:t>
            </a:r>
            <a:r>
              <a:rPr lang="en-US" sz="1100" dirty="0"/>
              <a:t>Customer ALC on the IPAC Bill</a:t>
            </a:r>
          </a:p>
          <a:p>
            <a:pPr>
              <a:spcBef>
                <a:spcPts val="500"/>
              </a:spcBef>
            </a:pPr>
            <a:r>
              <a:rPr lang="en-US" sz="1100" b="1" dirty="0"/>
              <a:t>Tech:  </a:t>
            </a:r>
            <a:r>
              <a:rPr lang="en-US" sz="1100" dirty="0"/>
              <a:t>FMS or Agency user assigned to the IPAC Bill and responsible for processing the bill</a:t>
            </a:r>
          </a:p>
          <a:p>
            <a:pPr>
              <a:spcBef>
                <a:spcPts val="500"/>
              </a:spcBef>
            </a:pPr>
            <a:r>
              <a:rPr lang="en-US" sz="1100" b="1" dirty="0"/>
              <a:t>Notes:  </a:t>
            </a:r>
            <a:r>
              <a:rPr lang="en-US" sz="1100" dirty="0"/>
              <a:t>information added by FMS or Agency user to the IPAC Bill</a:t>
            </a:r>
          </a:p>
          <a:p>
            <a:pPr>
              <a:spcBef>
                <a:spcPts val="600"/>
              </a:spcBef>
            </a:pPr>
            <a:r>
              <a:rPr lang="en-US" sz="1100" b="1" dirty="0"/>
              <a:t>Attach:  </a:t>
            </a:r>
            <a:r>
              <a:rPr lang="en-US" sz="1100" dirty="0"/>
              <a:t>documents added by FMS or Agency user to the IPAC bill (e.g. backup info)</a:t>
            </a:r>
          </a:p>
          <a:p>
            <a:pPr>
              <a:spcBef>
                <a:spcPts val="600"/>
              </a:spcBef>
            </a:pPr>
            <a:r>
              <a:rPr lang="en-US" sz="1100" b="1" dirty="0"/>
              <a:t>DO:</a:t>
            </a:r>
          </a:p>
          <a:p>
            <a:pPr lvl="1">
              <a:spcBef>
                <a:spcPts val="0"/>
              </a:spcBef>
            </a:pPr>
            <a:r>
              <a:rPr lang="en-US" sz="1050" dirty="0" err="1"/>
              <a:t>Init</a:t>
            </a:r>
            <a:r>
              <a:rPr lang="en-US" sz="1050" dirty="0"/>
              <a:t> ALC’s Disbursing Office (DO) Symbol</a:t>
            </a:r>
          </a:p>
          <a:p>
            <a:pPr lvl="1">
              <a:spcBef>
                <a:spcPts val="0"/>
              </a:spcBef>
            </a:pPr>
            <a:r>
              <a:rPr lang="en-US" sz="1050" dirty="0"/>
              <a:t>Sender DO Symbol on the IPAC Bill</a:t>
            </a:r>
          </a:p>
          <a:p>
            <a:pPr>
              <a:spcBef>
                <a:spcPts val="600"/>
              </a:spcBef>
            </a:pPr>
            <a:r>
              <a:rPr lang="en-US" sz="1100" b="1" dirty="0"/>
              <a:t>Bill Type:  </a:t>
            </a:r>
            <a:r>
              <a:rPr lang="en-US" sz="1100" dirty="0"/>
              <a:t>three types based on view</a:t>
            </a:r>
          </a:p>
          <a:p>
            <a:pPr lvl="1">
              <a:spcBef>
                <a:spcPts val="0"/>
              </a:spcBef>
            </a:pPr>
            <a:r>
              <a:rPr lang="en-US" sz="1050" dirty="0"/>
              <a:t>Rec – Receiver</a:t>
            </a:r>
          </a:p>
          <a:p>
            <a:pPr lvl="1">
              <a:spcBef>
                <a:spcPts val="0"/>
              </a:spcBef>
            </a:pPr>
            <a:r>
              <a:rPr lang="en-US" sz="1050" dirty="0" err="1"/>
              <a:t>Init</a:t>
            </a:r>
            <a:r>
              <a:rPr lang="en-US" sz="1050" dirty="0"/>
              <a:t> – Initiator</a:t>
            </a:r>
          </a:p>
          <a:p>
            <a:pPr lvl="1">
              <a:spcBef>
                <a:spcPts val="0"/>
              </a:spcBef>
            </a:pPr>
            <a:r>
              <a:rPr lang="en-US" sz="1050" dirty="0"/>
              <a:t>Intra – Intragovernmental (IPAC between two USDA Agencies)</a:t>
            </a:r>
          </a:p>
          <a:p>
            <a:pPr>
              <a:spcBef>
                <a:spcPts val="600"/>
              </a:spcBef>
            </a:pPr>
            <a:r>
              <a:rPr lang="en-US" sz="1100" b="1" dirty="0"/>
              <a:t>Trans Type:</a:t>
            </a:r>
            <a:r>
              <a:rPr lang="en-US" sz="1100" dirty="0"/>
              <a:t>  Transaction Type on the IPAC Bill – Payment, Collection, or Adjustment</a:t>
            </a:r>
            <a:endParaRPr lang="en-US" sz="1100" b="1" dirty="0"/>
          </a:p>
          <a:p>
            <a:pPr>
              <a:spcBef>
                <a:spcPts val="600"/>
              </a:spcBef>
            </a:pPr>
            <a:r>
              <a:rPr lang="en-US" sz="1100" b="1" dirty="0"/>
              <a:t>Lines:</a:t>
            </a:r>
            <a:r>
              <a:rPr lang="en-US" sz="1100" dirty="0"/>
              <a:t>  Total number of details</a:t>
            </a:r>
          </a:p>
          <a:p>
            <a:pPr>
              <a:spcBef>
                <a:spcPts val="600"/>
              </a:spcBef>
            </a:pPr>
            <a:r>
              <a:rPr lang="en-US" sz="1100" b="1" dirty="0"/>
              <a:t>Status:</a:t>
            </a:r>
          </a:p>
          <a:p>
            <a:pPr lvl="1">
              <a:spcBef>
                <a:spcPts val="0"/>
              </a:spcBef>
            </a:pPr>
            <a:r>
              <a:rPr lang="en-US" sz="1050" dirty="0" err="1"/>
              <a:t>UnProcess</a:t>
            </a:r>
            <a:r>
              <a:rPr lang="en-US" sz="1050" dirty="0"/>
              <a:t> – no matching GL transactions with 0.00 in GL Amount column</a:t>
            </a:r>
          </a:p>
          <a:p>
            <a:pPr lvl="1">
              <a:spcBef>
                <a:spcPts val="0"/>
              </a:spcBef>
            </a:pPr>
            <a:r>
              <a:rPr lang="en-US" sz="1050" dirty="0"/>
              <a:t>Part Proc – matching GL transaction(s) and balance in Difference column</a:t>
            </a:r>
          </a:p>
          <a:p>
            <a:pPr lvl="1">
              <a:spcBef>
                <a:spcPts val="0"/>
              </a:spcBef>
            </a:pPr>
            <a:r>
              <a:rPr lang="en-US" sz="1050" dirty="0"/>
              <a:t>Process – matching GL transaction(s) with 0.00 balance in Difference column</a:t>
            </a:r>
          </a:p>
          <a:p>
            <a:pPr>
              <a:spcBef>
                <a:spcPts val="600"/>
              </a:spcBef>
            </a:pPr>
            <a:r>
              <a:rPr lang="en-US" sz="1100" b="1" dirty="0"/>
              <a:t>Treasury Amount:  </a:t>
            </a:r>
            <a:r>
              <a:rPr lang="en-US" sz="1100" dirty="0"/>
              <a:t>Summary Amount on the IPAC Bill</a:t>
            </a:r>
            <a:endParaRPr lang="en-US" sz="1100" b="1" dirty="0"/>
          </a:p>
          <a:p>
            <a:pPr>
              <a:spcBef>
                <a:spcPts val="500"/>
              </a:spcBef>
            </a:pPr>
            <a:r>
              <a:rPr lang="en-US" sz="1100" b="1" dirty="0"/>
              <a:t>GL Amount:  </a:t>
            </a:r>
            <a:r>
              <a:rPr lang="en-US" sz="1100" dirty="0"/>
              <a:t>Sum of all GL cash processing transactions with the sign (+/-) as recorded in the FMMI clearing document</a:t>
            </a:r>
            <a:endParaRPr lang="en-US" sz="1100" b="1" dirty="0"/>
          </a:p>
          <a:p>
            <a:pPr>
              <a:spcBef>
                <a:spcPts val="500"/>
              </a:spcBef>
            </a:pPr>
            <a:r>
              <a:rPr lang="en-US" sz="1100" b="1" dirty="0"/>
              <a:t>Difference Amount:  </a:t>
            </a:r>
            <a:r>
              <a:rPr lang="en-US" sz="1100" dirty="0"/>
              <a:t>Amount that remains unprocessed</a:t>
            </a:r>
            <a:endParaRPr lang="en-US" sz="1100" b="1" dirty="0"/>
          </a:p>
          <a:p>
            <a:pPr>
              <a:spcBef>
                <a:spcPts val="500"/>
              </a:spcBef>
            </a:pPr>
            <a:r>
              <a:rPr lang="en-US" sz="1100" b="1" dirty="0"/>
              <a:t>Age:  </a:t>
            </a:r>
            <a:r>
              <a:rPr lang="en-US" sz="1100" dirty="0"/>
              <a:t>Number of days bill is unprocessed (Current Date – Bill Date = Age)</a:t>
            </a:r>
            <a:endParaRPr lang="en-US" sz="1100" b="1"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12</a:t>
            </a:fld>
            <a:endParaRPr lang="en-US" dirty="0"/>
          </a:p>
        </p:txBody>
      </p:sp>
    </p:spTree>
    <p:extLst>
      <p:ext uri="{BB962C8B-B14F-4D97-AF65-F5344CB8AC3E}">
        <p14:creationId xmlns:p14="http://schemas.microsoft.com/office/powerpoint/2010/main" val="245044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Search</a:t>
            </a:r>
          </a:p>
        </p:txBody>
      </p:sp>
      <p:pic>
        <p:nvPicPr>
          <p:cNvPr id="7173" name="Picture 5" descr="Search by column field headings:&#10;Requires exact match of search criteria input&#10;Enter search criteria in one or more fields &#10;Do not use asterisks **&#10;Global search bar:&#10;scans all data containing search criteria input&#10;Note:  this will scan the Treasury IPAC Bills (primary fields only – when drill down) and GL processing records (primary fields only – when drill down)&#10;&#10;" title="reconcile Search Are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1524000"/>
            <a:ext cx="8941001" cy="18537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descr="**" title="Search Box"/>
          <p:cNvSpPr/>
          <p:nvPr/>
        </p:nvSpPr>
        <p:spPr>
          <a:xfrm>
            <a:off x="6406551" y="2106986"/>
            <a:ext cx="26670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title="Search box"/>
          <p:cNvSpPr/>
          <p:nvPr/>
        </p:nvSpPr>
        <p:spPr>
          <a:xfrm>
            <a:off x="55663" y="2324084"/>
            <a:ext cx="9032674"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5" name="Picture 7" descr="**" title="Search Bu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143236"/>
            <a:ext cx="4880605" cy="1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descr="Bill# ALC#" title="Search Row Conte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681"/>
          <a:stretch/>
        </p:blipFill>
        <p:spPr bwMode="auto">
          <a:xfrm>
            <a:off x="146452" y="2309439"/>
            <a:ext cx="8069161" cy="22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descr="**" title="Entries that came back from search"/>
          <p:cNvSpPr/>
          <p:nvPr/>
        </p:nvSpPr>
        <p:spPr>
          <a:xfrm>
            <a:off x="146452" y="3187284"/>
            <a:ext cx="3317674" cy="200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445596" y="3429000"/>
            <a:ext cx="8229600" cy="6437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dirty="0"/>
              <a:t>There are two search areas:</a:t>
            </a:r>
            <a:endParaRPr lang="en-US" sz="2600" dirty="0">
              <a:solidFill>
                <a:prstClr val="black"/>
              </a:solidFill>
            </a:endParaRPr>
          </a:p>
        </p:txBody>
      </p:sp>
      <p:sp>
        <p:nvSpPr>
          <p:cNvPr id="14" name="Content Placeholder 2"/>
          <p:cNvSpPr txBox="1">
            <a:spLocks/>
          </p:cNvSpPr>
          <p:nvPr/>
        </p:nvSpPr>
        <p:spPr>
          <a:xfrm>
            <a:off x="441425" y="3934691"/>
            <a:ext cx="8229600" cy="40870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2600" dirty="0">
                <a:solidFill>
                  <a:prstClr val="black"/>
                </a:solidFill>
              </a:rPr>
              <a:t>Search by column field headings</a:t>
            </a:r>
          </a:p>
          <a:p>
            <a:pPr lvl="1"/>
            <a:endParaRPr lang="en-US" sz="2600" dirty="0">
              <a:solidFill>
                <a:prstClr val="black"/>
              </a:solidFill>
            </a:endParaRPr>
          </a:p>
        </p:txBody>
      </p:sp>
      <p:sp>
        <p:nvSpPr>
          <p:cNvPr id="3" name="Content Placeholder 2"/>
          <p:cNvSpPr>
            <a:spLocks noGrp="1"/>
          </p:cNvSpPr>
          <p:nvPr>
            <p:ph idx="1"/>
          </p:nvPr>
        </p:nvSpPr>
        <p:spPr>
          <a:xfrm>
            <a:off x="464949" y="4301318"/>
            <a:ext cx="8229600" cy="956481"/>
          </a:xfrm>
        </p:spPr>
        <p:txBody>
          <a:bodyPr>
            <a:normAutofit fontScale="85000" lnSpcReduction="20000"/>
          </a:bodyPr>
          <a:lstStyle/>
          <a:p>
            <a:pPr lvl="2"/>
            <a:r>
              <a:rPr lang="en-US" dirty="0"/>
              <a:t>Requires </a:t>
            </a:r>
            <a:r>
              <a:rPr lang="en-US" b="1" u="sng" dirty="0">
                <a:solidFill>
                  <a:srgbClr val="FF0000"/>
                </a:solidFill>
              </a:rPr>
              <a:t>exact match</a:t>
            </a:r>
            <a:r>
              <a:rPr lang="en-US" b="1" dirty="0">
                <a:solidFill>
                  <a:srgbClr val="FF0000"/>
                </a:solidFill>
              </a:rPr>
              <a:t> </a:t>
            </a:r>
            <a:r>
              <a:rPr lang="en-US" dirty="0"/>
              <a:t>of search criteria input</a:t>
            </a:r>
          </a:p>
          <a:p>
            <a:pPr lvl="2"/>
            <a:r>
              <a:rPr lang="en-US" dirty="0"/>
              <a:t>Enter search criteria in one or more fields </a:t>
            </a:r>
          </a:p>
          <a:p>
            <a:pPr lvl="2"/>
            <a:r>
              <a:rPr lang="en-US" dirty="0"/>
              <a:t>Do not use asterisks **</a:t>
            </a:r>
          </a:p>
        </p:txBody>
      </p:sp>
      <p:sp>
        <p:nvSpPr>
          <p:cNvPr id="4" name="Rectangle 3"/>
          <p:cNvSpPr/>
          <p:nvPr/>
        </p:nvSpPr>
        <p:spPr>
          <a:xfrm>
            <a:off x="457200" y="5243627"/>
            <a:ext cx="4038600" cy="395173"/>
          </a:xfrm>
          <a:prstGeom prst="rect">
            <a:avLst/>
          </a:prstGeom>
        </p:spPr>
        <p:txBody>
          <a:bodyPr wrap="square">
            <a:spAutoFit/>
          </a:bodyPr>
          <a:lstStyle/>
          <a:p>
            <a:pPr marL="742950" lvl="1" indent="-285750">
              <a:lnSpc>
                <a:spcPct val="80000"/>
              </a:lnSpc>
              <a:buClr>
                <a:srgbClr val="0046AC"/>
              </a:buClr>
              <a:buFont typeface="Arial" pitchFamily="34" charset="0"/>
              <a:buChar char="–"/>
            </a:pPr>
            <a:r>
              <a:rPr lang="en-US" sz="2400" dirty="0">
                <a:solidFill>
                  <a:prstClr val="black"/>
                </a:solidFill>
              </a:rPr>
              <a:t>Global search bar </a:t>
            </a:r>
          </a:p>
        </p:txBody>
      </p:sp>
      <p:sp>
        <p:nvSpPr>
          <p:cNvPr id="13" name="Content Placeholder 2"/>
          <p:cNvSpPr txBox="1">
            <a:spLocks/>
          </p:cNvSpPr>
          <p:nvPr/>
        </p:nvSpPr>
        <p:spPr>
          <a:xfrm>
            <a:off x="457200" y="5562600"/>
            <a:ext cx="8229600" cy="1143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2000" dirty="0"/>
              <a:t>scans all data </a:t>
            </a:r>
            <a:r>
              <a:rPr lang="en-US" sz="2000" b="1" u="sng" dirty="0">
                <a:solidFill>
                  <a:srgbClr val="00B050"/>
                </a:solidFill>
              </a:rPr>
              <a:t>containing</a:t>
            </a:r>
            <a:r>
              <a:rPr lang="en-US" sz="2000" dirty="0"/>
              <a:t> search criteria input</a:t>
            </a:r>
          </a:p>
          <a:p>
            <a:pPr lvl="2"/>
            <a:r>
              <a:rPr lang="en-US" sz="2000" dirty="0"/>
              <a:t>Note:  this will scan the Treasury IPAC Bills (primary fields only – when drill down) and GL processing records (primary fields only – when drill down)</a:t>
            </a:r>
            <a:endParaRPr lang="en-US" sz="2800" dirty="0"/>
          </a:p>
        </p:txBody>
      </p:sp>
      <p:sp>
        <p:nvSpPr>
          <p:cNvPr id="5" name="Slide Number Placeholder 4"/>
          <p:cNvSpPr>
            <a:spLocks noGrp="1"/>
          </p:cNvSpPr>
          <p:nvPr>
            <p:ph type="sldNum" sz="quarter" idx="12"/>
          </p:nvPr>
        </p:nvSpPr>
        <p:spPr>
          <a:xfrm>
            <a:off x="6588326" y="6356350"/>
            <a:ext cx="2133600" cy="365125"/>
          </a:xfrm>
        </p:spPr>
        <p:txBody>
          <a:bodyPr/>
          <a:lstStyle/>
          <a:p>
            <a:fld id="{216834FD-4F8C-45C7-825A-43F2EF176C96}" type="slidenum">
              <a:rPr lang="en-US" smtClean="0"/>
              <a:pPr/>
              <a:t>13</a:t>
            </a:fld>
            <a:endParaRPr lang="en-US" dirty="0"/>
          </a:p>
        </p:txBody>
      </p:sp>
    </p:spTree>
    <p:extLst>
      <p:ext uri="{BB962C8B-B14F-4D97-AF65-F5344CB8AC3E}">
        <p14:creationId xmlns:p14="http://schemas.microsoft.com/office/powerpoint/2010/main" val="35762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heel(1)">
                                      <p:cBhvr>
                                        <p:cTn id="12" dur="20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7176"/>
                                        </p:tgtEl>
                                        <p:attrNameLst>
                                          <p:attrName>style.visibility</p:attrName>
                                        </p:attrNameLst>
                                      </p:cBhvr>
                                      <p:to>
                                        <p:strVal val="visible"/>
                                      </p:to>
                                    </p:set>
                                    <p:anim calcmode="lin" valueType="num">
                                      <p:cBhvr>
                                        <p:cTn id="50" dur="1000" fill="hold"/>
                                        <p:tgtEl>
                                          <p:spTgt spid="7176"/>
                                        </p:tgtEl>
                                        <p:attrNameLst>
                                          <p:attrName>ppt_w</p:attrName>
                                        </p:attrNameLst>
                                      </p:cBhvr>
                                      <p:tavLst>
                                        <p:tav tm="0">
                                          <p:val>
                                            <p:fltVal val="0"/>
                                          </p:val>
                                        </p:tav>
                                        <p:tav tm="100000">
                                          <p:val>
                                            <p:strVal val="#ppt_w"/>
                                          </p:val>
                                        </p:tav>
                                      </p:tavLst>
                                    </p:anim>
                                    <p:anim calcmode="lin" valueType="num">
                                      <p:cBhvr>
                                        <p:cTn id="51" dur="1000" fill="hold"/>
                                        <p:tgtEl>
                                          <p:spTgt spid="7176"/>
                                        </p:tgtEl>
                                        <p:attrNameLst>
                                          <p:attrName>ppt_h</p:attrName>
                                        </p:attrNameLst>
                                      </p:cBhvr>
                                      <p:tavLst>
                                        <p:tav tm="0">
                                          <p:val>
                                            <p:fltVal val="0"/>
                                          </p:val>
                                        </p:tav>
                                        <p:tav tm="100000">
                                          <p:val>
                                            <p:strVal val="#ppt_h"/>
                                          </p:val>
                                        </p:tav>
                                      </p:tavLst>
                                    </p:anim>
                                    <p:anim calcmode="lin" valueType="num">
                                      <p:cBhvr>
                                        <p:cTn id="52" dur="1000" fill="hold"/>
                                        <p:tgtEl>
                                          <p:spTgt spid="7176"/>
                                        </p:tgtEl>
                                        <p:attrNameLst>
                                          <p:attrName>style.rotation</p:attrName>
                                        </p:attrNameLst>
                                      </p:cBhvr>
                                      <p:tavLst>
                                        <p:tav tm="0">
                                          <p:val>
                                            <p:fltVal val="90"/>
                                          </p:val>
                                        </p:tav>
                                        <p:tav tm="100000">
                                          <p:val>
                                            <p:fltVal val="0"/>
                                          </p:val>
                                        </p:tav>
                                      </p:tavLst>
                                    </p:anim>
                                    <p:animEffect transition="in" filter="fade">
                                      <p:cBhvr>
                                        <p:cTn id="53" dur="1000"/>
                                        <p:tgtEl>
                                          <p:spTgt spid="717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ppt_w</p:attrName>
                                        </p:attrNameLst>
                                      </p:cBhvr>
                                      <p:tavLst>
                                        <p:tav tm="0">
                                          <p:val>
                                            <p:fltVal val="0"/>
                                          </p:val>
                                        </p:tav>
                                        <p:tav tm="100000">
                                          <p:val>
                                            <p:strVal val="#ppt_w"/>
                                          </p:val>
                                        </p:tav>
                                      </p:tavLst>
                                    </p:anim>
                                    <p:anim calcmode="lin" valueType="num">
                                      <p:cBhvr>
                                        <p:cTn id="66" dur="1000" fill="hold"/>
                                        <p:tgtEl>
                                          <p:spTgt spid="6"/>
                                        </p:tgtEl>
                                        <p:attrNameLst>
                                          <p:attrName>ppt_h</p:attrName>
                                        </p:attrNameLst>
                                      </p:cBhvr>
                                      <p:tavLst>
                                        <p:tav tm="0">
                                          <p:val>
                                            <p:fltVal val="0"/>
                                          </p:val>
                                        </p:tav>
                                        <p:tav tm="100000">
                                          <p:val>
                                            <p:strVal val="#ppt_h"/>
                                          </p:val>
                                        </p:tav>
                                      </p:tavLst>
                                    </p:anim>
                                    <p:anim calcmode="lin" valueType="num">
                                      <p:cBhvr>
                                        <p:cTn id="67" dur="1000" fill="hold"/>
                                        <p:tgtEl>
                                          <p:spTgt spid="6"/>
                                        </p:tgtEl>
                                        <p:attrNameLst>
                                          <p:attrName>style.rotation</p:attrName>
                                        </p:attrNameLst>
                                      </p:cBhvr>
                                      <p:tavLst>
                                        <p:tav tm="0">
                                          <p:val>
                                            <p:fltVal val="90"/>
                                          </p:val>
                                        </p:tav>
                                        <p:tav tm="100000">
                                          <p:val>
                                            <p:fltVal val="0"/>
                                          </p:val>
                                        </p:tav>
                                      </p:tavLst>
                                    </p:anim>
                                    <p:animEffect transition="in" filter="fade">
                                      <p:cBhvr>
                                        <p:cTn id="68" dur="10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Effect transition="in" filter="wipe(down)">
                                      <p:cBhvr>
                                        <p:cTn id="73" dur="500"/>
                                        <p:tgtEl>
                                          <p:spTgt spid="1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3">
                                            <p:txEl>
                                              <p:pRg st="1" end="1"/>
                                            </p:txEl>
                                          </p:spTgt>
                                        </p:tgtEl>
                                        <p:attrNameLst>
                                          <p:attrName>style.visibility</p:attrName>
                                        </p:attrNameLst>
                                      </p:cBhvr>
                                      <p:to>
                                        <p:strVal val="visible"/>
                                      </p:to>
                                    </p:set>
                                    <p:animEffect transition="in" filter="wipe(down)">
                                      <p:cBhvr>
                                        <p:cTn id="78" dur="500"/>
                                        <p:tgtEl>
                                          <p:spTgt spid="1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7175"/>
                                        </p:tgtEl>
                                        <p:attrNameLst>
                                          <p:attrName>style.visibility</p:attrName>
                                        </p:attrNameLst>
                                      </p:cBhvr>
                                      <p:to>
                                        <p:strVal val="visible"/>
                                      </p:to>
                                    </p:set>
                                    <p:anim calcmode="lin" valueType="num">
                                      <p:cBhvr>
                                        <p:cTn id="83" dur="1000" fill="hold"/>
                                        <p:tgtEl>
                                          <p:spTgt spid="7175"/>
                                        </p:tgtEl>
                                        <p:attrNameLst>
                                          <p:attrName>ppt_w</p:attrName>
                                        </p:attrNameLst>
                                      </p:cBhvr>
                                      <p:tavLst>
                                        <p:tav tm="0">
                                          <p:val>
                                            <p:fltVal val="0"/>
                                          </p:val>
                                        </p:tav>
                                        <p:tav tm="100000">
                                          <p:val>
                                            <p:strVal val="#ppt_w"/>
                                          </p:val>
                                        </p:tav>
                                      </p:tavLst>
                                    </p:anim>
                                    <p:anim calcmode="lin" valueType="num">
                                      <p:cBhvr>
                                        <p:cTn id="84" dur="1000" fill="hold"/>
                                        <p:tgtEl>
                                          <p:spTgt spid="7175"/>
                                        </p:tgtEl>
                                        <p:attrNameLst>
                                          <p:attrName>ppt_h</p:attrName>
                                        </p:attrNameLst>
                                      </p:cBhvr>
                                      <p:tavLst>
                                        <p:tav tm="0">
                                          <p:val>
                                            <p:fltVal val="0"/>
                                          </p:val>
                                        </p:tav>
                                        <p:tav tm="100000">
                                          <p:val>
                                            <p:strVal val="#ppt_h"/>
                                          </p:val>
                                        </p:tav>
                                      </p:tavLst>
                                    </p:anim>
                                    <p:anim calcmode="lin" valueType="num">
                                      <p:cBhvr>
                                        <p:cTn id="85" dur="1000" fill="hold"/>
                                        <p:tgtEl>
                                          <p:spTgt spid="7175"/>
                                        </p:tgtEl>
                                        <p:attrNameLst>
                                          <p:attrName>style.rotation</p:attrName>
                                        </p:attrNameLst>
                                      </p:cBhvr>
                                      <p:tavLst>
                                        <p:tav tm="0">
                                          <p:val>
                                            <p:fltVal val="90"/>
                                          </p:val>
                                        </p:tav>
                                        <p:tav tm="100000">
                                          <p:val>
                                            <p:fltVal val="0"/>
                                          </p:val>
                                        </p:tav>
                                      </p:tavLst>
                                    </p:anim>
                                    <p:animEffect transition="in" filter="fade">
                                      <p:cBhvr>
                                        <p:cTn id="86" dur="1000"/>
                                        <p:tgtEl>
                                          <p:spTgt spid="7175"/>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1000" fill="hold"/>
                                        <p:tgtEl>
                                          <p:spTgt spid="10"/>
                                        </p:tgtEl>
                                        <p:attrNameLst>
                                          <p:attrName>ppt_w</p:attrName>
                                        </p:attrNameLst>
                                      </p:cBhvr>
                                      <p:tavLst>
                                        <p:tav tm="0">
                                          <p:val>
                                            <p:fltVal val="0"/>
                                          </p:val>
                                        </p:tav>
                                        <p:tav tm="100000">
                                          <p:val>
                                            <p:strVal val="#ppt_w"/>
                                          </p:val>
                                        </p:tav>
                                      </p:tavLst>
                                    </p:anim>
                                    <p:anim calcmode="lin" valueType="num">
                                      <p:cBhvr>
                                        <p:cTn id="92" dur="1000" fill="hold"/>
                                        <p:tgtEl>
                                          <p:spTgt spid="10"/>
                                        </p:tgtEl>
                                        <p:attrNameLst>
                                          <p:attrName>ppt_h</p:attrName>
                                        </p:attrNameLst>
                                      </p:cBhvr>
                                      <p:tavLst>
                                        <p:tav tm="0">
                                          <p:val>
                                            <p:fltVal val="0"/>
                                          </p:val>
                                        </p:tav>
                                        <p:tav tm="100000">
                                          <p:val>
                                            <p:strVal val="#ppt_h"/>
                                          </p:val>
                                        </p:tav>
                                      </p:tavLst>
                                    </p:anim>
                                    <p:anim calcmode="lin" valueType="num">
                                      <p:cBhvr>
                                        <p:cTn id="93" dur="1000" fill="hold"/>
                                        <p:tgtEl>
                                          <p:spTgt spid="10"/>
                                        </p:tgtEl>
                                        <p:attrNameLst>
                                          <p:attrName>style.rotation</p:attrName>
                                        </p:attrNameLst>
                                      </p:cBhvr>
                                      <p:tavLst>
                                        <p:tav tm="0">
                                          <p:val>
                                            <p:fltVal val="90"/>
                                          </p:val>
                                        </p:tav>
                                        <p:tav tm="100000">
                                          <p:val>
                                            <p:fltVal val="0"/>
                                          </p:val>
                                        </p:tav>
                                      </p:tavLst>
                                    </p:anim>
                                    <p:animEffect transition="in" filter="fade">
                                      <p:cBhvr>
                                        <p:cTn id="9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1" grpId="0" animBg="1"/>
      <p:bldP spid="10" grpId="0" animBg="1"/>
      <p:bldP spid="12" grpId="0" build="p" bldLvl="2"/>
      <p:bldP spid="14" grpId="0" uiExpand="1" build="p" bldLvl="2"/>
      <p:bldP spid="3" grpId="0" uiExpand="1" build="p" bldLvl="3"/>
      <p:bldP spid="4" grpId="0"/>
      <p:bldP spid="1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Sort</a:t>
            </a:r>
          </a:p>
        </p:txBody>
      </p:sp>
      <p:pic>
        <p:nvPicPr>
          <p:cNvPr id="8198" name="Picture 6" descr="Default sort:  ascending order to Bill Number column&#10;Select the column arrows to sort in ascending order&#10;Select the column arrows again to sort in descending order&#10;" title="Reconcile - S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67" y="1447800"/>
            <a:ext cx="8923310" cy="27256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descr="**" title=" Bill Number: Arrow up or Down"/>
          <p:cNvSpPr/>
          <p:nvPr/>
        </p:nvSpPr>
        <p:spPr>
          <a:xfrm>
            <a:off x="1071930" y="2688899"/>
            <a:ext cx="152400" cy="165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 title="Date: Arrow up and Down"/>
          <p:cNvSpPr/>
          <p:nvPr/>
        </p:nvSpPr>
        <p:spPr>
          <a:xfrm>
            <a:off x="1682667" y="2688899"/>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 title="Date Received; Ascending or descending"/>
          <p:cNvSpPr/>
          <p:nvPr/>
        </p:nvSpPr>
        <p:spPr>
          <a:xfrm>
            <a:off x="2342737" y="2688899"/>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 title="received: Ascending or descending"/>
          <p:cNvSpPr/>
          <p:nvPr/>
        </p:nvSpPr>
        <p:spPr>
          <a:xfrm>
            <a:off x="3013693" y="2688899"/>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 title="Notes: Ascending or descending"/>
          <p:cNvSpPr/>
          <p:nvPr/>
        </p:nvSpPr>
        <p:spPr>
          <a:xfrm>
            <a:off x="3812309" y="2688899"/>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 title="DO: Ascending or descending"/>
          <p:cNvSpPr/>
          <p:nvPr/>
        </p:nvSpPr>
        <p:spPr>
          <a:xfrm>
            <a:off x="5111667" y="2606006"/>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Bill: Ascending or Descending"/>
          <p:cNvSpPr/>
          <p:nvPr/>
        </p:nvSpPr>
        <p:spPr>
          <a:xfrm>
            <a:off x="5358080" y="2742753"/>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descr="**" title="Trans: Ascending or descending"/>
          <p:cNvSpPr/>
          <p:nvPr/>
        </p:nvSpPr>
        <p:spPr>
          <a:xfrm>
            <a:off x="5721267" y="2749106"/>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 title="Lines: Ascending or Descending"/>
          <p:cNvSpPr/>
          <p:nvPr/>
        </p:nvSpPr>
        <p:spPr>
          <a:xfrm>
            <a:off x="6059714" y="2666213"/>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 title="Age: Ascending or Descending"/>
          <p:cNvSpPr/>
          <p:nvPr/>
        </p:nvSpPr>
        <p:spPr>
          <a:xfrm>
            <a:off x="8769267" y="2672800"/>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04800" y="4191001"/>
            <a:ext cx="8536957"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Default sort:  ascending order to Bill Number column</a:t>
            </a:r>
          </a:p>
        </p:txBody>
      </p:sp>
      <p:sp>
        <p:nvSpPr>
          <p:cNvPr id="3" name="Content Placeholder 2"/>
          <p:cNvSpPr>
            <a:spLocks noGrp="1"/>
          </p:cNvSpPr>
          <p:nvPr>
            <p:ph idx="1"/>
          </p:nvPr>
        </p:nvSpPr>
        <p:spPr>
          <a:xfrm>
            <a:off x="308510" y="5181600"/>
            <a:ext cx="8536957" cy="1371600"/>
          </a:xfrm>
        </p:spPr>
        <p:txBody>
          <a:bodyPr>
            <a:normAutofit lnSpcReduction="10000"/>
          </a:bodyPr>
          <a:lstStyle/>
          <a:p>
            <a:pPr lvl="1"/>
            <a:r>
              <a:rPr lang="en-US" dirty="0"/>
              <a:t>Select the column arrows to sort in ascending order</a:t>
            </a:r>
          </a:p>
          <a:p>
            <a:pPr lvl="1"/>
            <a:r>
              <a:rPr lang="en-US" dirty="0"/>
              <a:t>Select the column arrows </a:t>
            </a:r>
            <a:r>
              <a:rPr lang="en-US" b="1" u="sng" dirty="0"/>
              <a:t>again</a:t>
            </a:r>
            <a:r>
              <a:rPr lang="en-US" b="1" dirty="0"/>
              <a:t> </a:t>
            </a:r>
            <a:r>
              <a:rPr lang="en-US" dirty="0"/>
              <a:t>to sort in descending order</a:t>
            </a:r>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14</a:t>
            </a:fld>
            <a:endParaRPr lang="en-US" dirty="0"/>
          </a:p>
        </p:txBody>
      </p:sp>
    </p:spTree>
    <p:extLst>
      <p:ext uri="{BB962C8B-B14F-4D97-AF65-F5344CB8AC3E}">
        <p14:creationId xmlns:p14="http://schemas.microsoft.com/office/powerpoint/2010/main" val="1509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wheel(1)">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par>
                          <p:cTn id="18" fill="hold">
                            <p:stCondLst>
                              <p:cond delay="500"/>
                            </p:stCondLst>
                            <p:childTnLst>
                              <p:par>
                                <p:cTn id="19" presetID="31" presetClass="entr" presetSubtype="0" fill="hold" grpId="0" nodeType="afterEffect">
                                  <p:stCondLst>
                                    <p:cond delay="25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par>
                          <p:cTn id="35" fill="hold">
                            <p:stCondLst>
                              <p:cond delay="500"/>
                            </p:stCondLst>
                            <p:childTnLst>
                              <p:par>
                                <p:cTn id="36" presetID="31" presetClass="entr" presetSubtype="0" fill="hold" grpId="0" nodeType="after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 calcmode="lin" valueType="num">
                                      <p:cBhvr>
                                        <p:cTn id="52" dur="1000" fill="hold"/>
                                        <p:tgtEl>
                                          <p:spTgt spid="14"/>
                                        </p:tgtEl>
                                        <p:attrNameLst>
                                          <p:attrName>style.rotation</p:attrName>
                                        </p:attrNameLst>
                                      </p:cBhvr>
                                      <p:tavLst>
                                        <p:tav tm="0">
                                          <p:val>
                                            <p:fltVal val="90"/>
                                          </p:val>
                                        </p:tav>
                                        <p:tav tm="100000">
                                          <p:val>
                                            <p:fltVal val="0"/>
                                          </p:val>
                                        </p:tav>
                                      </p:tavLst>
                                    </p:anim>
                                    <p:animEffect transition="in" filter="fade">
                                      <p:cBhvr>
                                        <p:cTn id="53" dur="1000"/>
                                        <p:tgtEl>
                                          <p:spTgt spid="14"/>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 calcmode="lin" valueType="num">
                                      <p:cBhvr>
                                        <p:cTn id="58" dur="1000" fill="hold"/>
                                        <p:tgtEl>
                                          <p:spTgt spid="15"/>
                                        </p:tgtEl>
                                        <p:attrNameLst>
                                          <p:attrName>style.rotation</p:attrName>
                                        </p:attrNameLst>
                                      </p:cBhvr>
                                      <p:tavLst>
                                        <p:tav tm="0">
                                          <p:val>
                                            <p:fltVal val="90"/>
                                          </p:val>
                                        </p:tav>
                                        <p:tav tm="100000">
                                          <p:val>
                                            <p:fltVal val="0"/>
                                          </p:val>
                                        </p:tav>
                                      </p:tavLst>
                                    </p:anim>
                                    <p:animEffect transition="in" filter="fade">
                                      <p:cBhvr>
                                        <p:cTn id="59" dur="1000"/>
                                        <p:tgtEl>
                                          <p:spTgt spid="15"/>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fltVal val="0"/>
                                          </p:val>
                                        </p:tav>
                                        <p:tav tm="100000">
                                          <p:val>
                                            <p:strVal val="#ppt_w"/>
                                          </p:val>
                                        </p:tav>
                                      </p:tavLst>
                                    </p:anim>
                                    <p:anim calcmode="lin" valueType="num">
                                      <p:cBhvr>
                                        <p:cTn id="69" dur="1000" fill="hold"/>
                                        <p:tgtEl>
                                          <p:spTgt spid="18"/>
                                        </p:tgtEl>
                                        <p:attrNameLst>
                                          <p:attrName>ppt_h</p:attrName>
                                        </p:attrNameLst>
                                      </p:cBhvr>
                                      <p:tavLst>
                                        <p:tav tm="0">
                                          <p:val>
                                            <p:fltVal val="0"/>
                                          </p:val>
                                        </p:tav>
                                        <p:tav tm="100000">
                                          <p:val>
                                            <p:strVal val="#ppt_h"/>
                                          </p:val>
                                        </p:tav>
                                      </p:tavLst>
                                    </p:anim>
                                    <p:anim calcmode="lin" valueType="num">
                                      <p:cBhvr>
                                        <p:cTn id="70" dur="1000" fill="hold"/>
                                        <p:tgtEl>
                                          <p:spTgt spid="18"/>
                                        </p:tgtEl>
                                        <p:attrNameLst>
                                          <p:attrName>style.rotation</p:attrName>
                                        </p:attrNameLst>
                                      </p:cBhvr>
                                      <p:tavLst>
                                        <p:tav tm="0">
                                          <p:val>
                                            <p:fltVal val="90"/>
                                          </p:val>
                                        </p:tav>
                                        <p:tav tm="100000">
                                          <p:val>
                                            <p:fltVal val="0"/>
                                          </p:val>
                                        </p:tav>
                                      </p:tavLst>
                                    </p:anim>
                                    <p:animEffect transition="in" filter="fade">
                                      <p:cBhvr>
                                        <p:cTn id="71" dur="1000"/>
                                        <p:tgtEl>
                                          <p:spTgt spid="18"/>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fltVal val="0"/>
                                          </p:val>
                                        </p:tav>
                                        <p:tav tm="100000">
                                          <p:val>
                                            <p:strVal val="#ppt_w"/>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style.rotation</p:attrName>
                                        </p:attrNameLst>
                                      </p:cBhvr>
                                      <p:tavLst>
                                        <p:tav tm="0">
                                          <p:val>
                                            <p:fltVal val="90"/>
                                          </p:val>
                                        </p:tav>
                                        <p:tav tm="100000">
                                          <p:val>
                                            <p:fltVal val="0"/>
                                          </p:val>
                                        </p:tav>
                                      </p:tavLst>
                                    </p:anim>
                                    <p:animEffect transition="in" filter="fade">
                                      <p:cBhvr>
                                        <p:cTn id="77" dur="1000"/>
                                        <p:tgtEl>
                                          <p:spTgt spid="19"/>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 calcmode="lin" valueType="num">
                                      <p:cBhvr>
                                        <p:cTn id="88" dur="1000" fill="hold"/>
                                        <p:tgtEl>
                                          <p:spTgt spid="21"/>
                                        </p:tgtEl>
                                        <p:attrNameLst>
                                          <p:attrName>style.rotation</p:attrName>
                                        </p:attrNameLst>
                                      </p:cBhvr>
                                      <p:tavLst>
                                        <p:tav tm="0">
                                          <p:val>
                                            <p:fltVal val="90"/>
                                          </p:val>
                                        </p:tav>
                                        <p:tav tm="100000">
                                          <p:val>
                                            <p:fltVal val="0"/>
                                          </p:val>
                                        </p:tav>
                                      </p:tavLst>
                                    </p:anim>
                                    <p:animEffect transition="in" filter="fade">
                                      <p:cBhvr>
                                        <p:cTn id="8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150" y="457200"/>
            <a:ext cx="7492139" cy="411162"/>
          </a:xfrm>
        </p:spPr>
        <p:txBody>
          <a:bodyPr/>
          <a:lstStyle/>
          <a:p>
            <a:r>
              <a:rPr lang="en-US" dirty="0"/>
              <a:t>Reconcile – Navigate</a:t>
            </a:r>
          </a:p>
        </p:txBody>
      </p:sp>
      <p:pic>
        <p:nvPicPr>
          <p:cNvPr id="9223" name="Picture 7" descr="There are various ways to navigate from page to page:&#10;Select entries to  display per page: 10, 25, 50, or 100.&#10;Select the exact page to be displayed&#10;First, Last, or Specific page number&#10;CAUTION:  the default is first page.  Use the Reset Tables button before performing new search to assure results display properly&#10;&#10;&#10;&#10;&#10;" title="Reconcile - naviga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46"/>
          <a:stretch/>
        </p:blipFill>
        <p:spPr bwMode="auto">
          <a:xfrm>
            <a:off x="111326" y="1447800"/>
            <a:ext cx="8842316" cy="24646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descr="There are various ways to navigate from page to page&#10;Select entries to  display per page: 10, 25, 50, or 100&#10;Select the exact page to be displayed&#10;First, Last, or Specific page number&#10;CAUTION:  the default is first page.  Use the Reset Tables button before performing new search to assure results display properly&#10;" title="navigate from page to page:"/>
          <p:cNvSpPr/>
          <p:nvPr/>
        </p:nvSpPr>
        <p:spPr>
          <a:xfrm>
            <a:off x="111326" y="1832026"/>
            <a:ext cx="726874" cy="653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title="Number of entries on page"/>
          <p:cNvSpPr/>
          <p:nvPr/>
        </p:nvSpPr>
        <p:spPr>
          <a:xfrm>
            <a:off x="111326" y="3683876"/>
            <a:ext cx="3546274" cy="200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next, or Last page Number"/>
          <p:cNvSpPr/>
          <p:nvPr/>
        </p:nvSpPr>
        <p:spPr>
          <a:xfrm>
            <a:off x="6677247" y="3683876"/>
            <a:ext cx="2248042"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962401"/>
            <a:ext cx="8229600" cy="609600"/>
          </a:xfrm>
        </p:spPr>
        <p:txBody>
          <a:bodyPr>
            <a:normAutofit fontScale="85000" lnSpcReduction="10000"/>
          </a:bodyPr>
          <a:lstStyle/>
          <a:p>
            <a:r>
              <a:rPr lang="en-US" dirty="0"/>
              <a:t>There are various ways to navigate from page to page</a:t>
            </a:r>
          </a:p>
        </p:txBody>
      </p:sp>
      <p:sp>
        <p:nvSpPr>
          <p:cNvPr id="15" name="Content Placeholder 2"/>
          <p:cNvSpPr txBox="1">
            <a:spLocks/>
          </p:cNvSpPr>
          <p:nvPr/>
        </p:nvSpPr>
        <p:spPr>
          <a:xfrm>
            <a:off x="457200" y="4343401"/>
            <a:ext cx="8229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t>Select entries to  display per page: 10, 25, 50, or 100</a:t>
            </a:r>
            <a:endParaRPr lang="en-US" sz="1200" i="1" dirty="0"/>
          </a:p>
        </p:txBody>
      </p:sp>
      <p:sp>
        <p:nvSpPr>
          <p:cNvPr id="16" name="Content Placeholder 2"/>
          <p:cNvSpPr txBox="1">
            <a:spLocks/>
          </p:cNvSpPr>
          <p:nvPr/>
        </p:nvSpPr>
        <p:spPr>
          <a:xfrm>
            <a:off x="457200" y="4800601"/>
            <a:ext cx="8229600" cy="7619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600" dirty="0"/>
              <a:t>Select the exact page to be displayed</a:t>
            </a:r>
          </a:p>
          <a:p>
            <a:pPr lvl="2"/>
            <a:r>
              <a:rPr lang="en-US" sz="2200" dirty="0"/>
              <a:t>First, Last, or Specific page number</a:t>
            </a:r>
            <a:endParaRPr lang="en-US" sz="1300" i="1" dirty="0"/>
          </a:p>
        </p:txBody>
      </p:sp>
      <p:cxnSp>
        <p:nvCxnSpPr>
          <p:cNvPr id="7" name="Straight Arrow Connector 6" descr="**" title="Straight Arrow Connector"/>
          <p:cNvCxnSpPr/>
          <p:nvPr/>
        </p:nvCxnSpPr>
        <p:spPr>
          <a:xfrm flipV="1">
            <a:off x="8458200" y="3962400"/>
            <a:ext cx="0" cy="21506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457200" y="5562600"/>
            <a:ext cx="8229600" cy="110091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CAUTION:  the default is first page.  Use the Reset Tables button before performing new search to assure results display properly</a:t>
            </a:r>
          </a:p>
          <a:p>
            <a:pPr marL="0" indent="0">
              <a:spcBef>
                <a:spcPts val="1000"/>
              </a:spcBef>
              <a:buFont typeface="Arial" pitchFamily="34" charset="0"/>
              <a:buNone/>
            </a:pPr>
            <a:r>
              <a:rPr lang="en-US" sz="1400" i="1" dirty="0"/>
              <a:t>If you choose a page number, RITA stays at that page for future searches.  This could lead to the appearance of no results displayed if not reset.  For example, no data would return when currently displaying page 10 and next query has only 6 page results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15</a:t>
            </a:fld>
            <a:endParaRPr lang="en-US" dirty="0"/>
          </a:p>
        </p:txBody>
      </p:sp>
    </p:spTree>
    <p:extLst>
      <p:ext uri="{BB962C8B-B14F-4D97-AF65-F5344CB8AC3E}">
        <p14:creationId xmlns:p14="http://schemas.microsoft.com/office/powerpoint/2010/main" val="26057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wheel(1)">
                                      <p:cBhvr>
                                        <p:cTn id="12" dur="750"/>
                                        <p:tgtEl>
                                          <p:spTgt spid="9223"/>
                                        </p:tgtEl>
                                      </p:cBhvr>
                                    </p:animEffect>
                                  </p:childTnLst>
                                </p:cTn>
                              </p:par>
                            </p:childTnLst>
                          </p:cTn>
                        </p:par>
                        <p:par>
                          <p:cTn id="13" fill="hold">
                            <p:stCondLst>
                              <p:cond delay="75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500"/>
                            </p:stCondLst>
                            <p:childTnLst>
                              <p:par>
                                <p:cTn id="23" presetID="31" presetClass="entr" presetSubtype="0" fill="hold" grpId="0" nodeType="after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ipe(down)">
                                      <p:cBhvr>
                                        <p:cTn id="33" dur="5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wipe(down)">
                                      <p:cBhvr>
                                        <p:cTn id="38" dur="500"/>
                                        <p:tgtEl>
                                          <p:spTgt spid="16">
                                            <p:txEl>
                                              <p:pRg st="1" end="1"/>
                                            </p:txEl>
                                          </p:spTgt>
                                        </p:tgtEl>
                                      </p:cBhvr>
                                    </p:animEffect>
                                  </p:childTnLst>
                                </p:cTn>
                              </p:par>
                            </p:childTnLst>
                          </p:cTn>
                        </p:par>
                        <p:par>
                          <p:cTn id="39" fill="hold">
                            <p:stCondLst>
                              <p:cond delay="500"/>
                            </p:stCondLst>
                            <p:childTnLst>
                              <p:par>
                                <p:cTn id="40" presetID="31"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3" grpId="0" build="p"/>
      <p:bldP spid="15" grpId="0"/>
      <p:bldP spid="16" grpId="0" build="p" bldLvl="3"/>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6781800" cy="1470025"/>
          </a:xfrm>
        </p:spPr>
        <p:txBody>
          <a:bodyPr/>
          <a:lstStyle/>
          <a:p>
            <a:r>
              <a:rPr lang="en-US" dirty="0"/>
              <a:t>Drill Down To View Treasury and General Ledger Details</a:t>
            </a:r>
          </a:p>
        </p:txBody>
      </p:sp>
      <p:sp>
        <p:nvSpPr>
          <p:cNvPr id="3" name="Subtitle 2"/>
          <p:cNvSpPr>
            <a:spLocks noGrp="1"/>
          </p:cNvSpPr>
          <p:nvPr>
            <p:ph type="subTitle" idx="1"/>
          </p:nvPr>
        </p:nvSpPr>
        <p:spPr>
          <a:xfrm>
            <a:off x="1219200" y="3200400"/>
            <a:ext cx="3429000" cy="1676400"/>
          </a:xfrm>
        </p:spPr>
        <p:txBody>
          <a:bodyPr/>
          <a:lstStyle/>
          <a:p>
            <a:r>
              <a:rPr lang="en-US" dirty="0">
                <a:solidFill>
                  <a:schemeClr val="tx1"/>
                </a:solidFill>
              </a:rPr>
              <a:t>Reconcile Module</a:t>
            </a:r>
          </a:p>
        </p:txBody>
      </p:sp>
    </p:spTree>
    <p:extLst>
      <p:ext uri="{BB962C8B-B14F-4D97-AF65-F5344CB8AC3E}">
        <p14:creationId xmlns:p14="http://schemas.microsoft.com/office/powerpoint/2010/main" val="14590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Summary</a:t>
            </a:r>
          </a:p>
        </p:txBody>
      </p:sp>
      <p:sp>
        <p:nvSpPr>
          <p:cNvPr id="3" name="Content Placeholder 2"/>
          <p:cNvSpPr>
            <a:spLocks noGrp="1"/>
          </p:cNvSpPr>
          <p:nvPr>
            <p:ph idx="1"/>
          </p:nvPr>
        </p:nvSpPr>
        <p:spPr>
          <a:xfrm>
            <a:off x="464949" y="1566081"/>
            <a:ext cx="8229600" cy="567519"/>
          </a:xfrm>
        </p:spPr>
        <p:txBody>
          <a:bodyPr>
            <a:normAutofit fontScale="77500" lnSpcReduction="20000"/>
          </a:bodyPr>
          <a:lstStyle/>
          <a:p>
            <a:r>
              <a:rPr lang="en-US" dirty="0"/>
              <a:t>There are two processed bills shown at the summary level</a:t>
            </a:r>
          </a:p>
        </p:txBody>
      </p:sp>
      <p:pic>
        <p:nvPicPr>
          <p:cNvPr id="10246" name="Picture 6" descr="There are two processed bills shown at the summary level&#10;" title="Drill down - Summ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57399"/>
            <a:ext cx="8915400" cy="1955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81739" y="4184218"/>
            <a:ext cx="8458200" cy="477054"/>
          </a:xfrm>
          <a:prstGeom prst="rect">
            <a:avLst/>
          </a:prstGeom>
        </p:spPr>
        <p:txBody>
          <a:bodyPr wrap="square">
            <a:spAutoFit/>
          </a:bodyPr>
          <a:lstStyle/>
          <a:p>
            <a:r>
              <a:rPr lang="en-US" sz="2500" dirty="0"/>
              <a:t>Drill-Down Indicators</a:t>
            </a:r>
          </a:p>
        </p:txBody>
      </p:sp>
      <p:pic>
        <p:nvPicPr>
          <p:cNvPr id="10244" name="Picture 4" descr="Arrow Left indicates more data is available" title="Drill Down Indic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661272"/>
            <a:ext cx="533400" cy="52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81739" y="4522388"/>
            <a:ext cx="8458200" cy="477054"/>
          </a:xfrm>
          <a:prstGeom prst="rect">
            <a:avLst/>
          </a:prstGeom>
        </p:spPr>
        <p:txBody>
          <a:bodyPr wrap="square">
            <a:spAutoFit/>
          </a:bodyPr>
          <a:lstStyle/>
          <a:p>
            <a:r>
              <a:rPr lang="en-US" sz="2500" dirty="0"/>
              <a:t>	Indicates more data available; click to drill down</a:t>
            </a:r>
          </a:p>
        </p:txBody>
      </p:sp>
      <p:pic>
        <p:nvPicPr>
          <p:cNvPr id="10245" name="Picture 5" descr="Arrow down Indicates detail level record" title="Drill Down Indicato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666"/>
          <a:stretch/>
        </p:blipFill>
        <p:spPr bwMode="auto">
          <a:xfrm>
            <a:off x="685800" y="5238928"/>
            <a:ext cx="533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57200" y="5040149"/>
            <a:ext cx="8458200" cy="477054"/>
          </a:xfrm>
          <a:prstGeom prst="rect">
            <a:avLst/>
          </a:prstGeom>
        </p:spPr>
        <p:txBody>
          <a:bodyPr wrap="square">
            <a:spAutoFit/>
          </a:bodyPr>
          <a:lstStyle/>
          <a:p>
            <a:pPr>
              <a:spcBef>
                <a:spcPts val="1000"/>
              </a:spcBef>
            </a:pPr>
            <a:r>
              <a:rPr lang="en-US" sz="2500" dirty="0"/>
              <a:t>	Indicates lowest detail-level record</a:t>
            </a:r>
          </a:p>
        </p:txBody>
      </p:sp>
      <p:sp>
        <p:nvSpPr>
          <p:cNvPr id="12" name="Rectangle 11"/>
          <p:cNvSpPr/>
          <p:nvPr/>
        </p:nvSpPr>
        <p:spPr>
          <a:xfrm>
            <a:off x="449082" y="5670458"/>
            <a:ext cx="8458200" cy="861774"/>
          </a:xfrm>
          <a:prstGeom prst="rect">
            <a:avLst/>
          </a:prstGeom>
        </p:spPr>
        <p:txBody>
          <a:bodyPr wrap="square">
            <a:spAutoFit/>
          </a:bodyPr>
          <a:lstStyle/>
          <a:p>
            <a:r>
              <a:rPr lang="en-US" sz="2500" dirty="0"/>
              <a:t>Note:  As you drill down, scroll to see additional data including </a:t>
            </a:r>
          </a:p>
          <a:p>
            <a:r>
              <a:rPr lang="en-US" sz="2500" dirty="0"/>
              <a:t>Detail line records, and/or GL records</a:t>
            </a:r>
          </a:p>
        </p:txBody>
      </p:sp>
      <p:cxnSp>
        <p:nvCxnSpPr>
          <p:cNvPr id="8" name="Straight Arrow Connector 7" descr="Straight Arrow connector" title="Drill Down summary"/>
          <p:cNvCxnSpPr/>
          <p:nvPr/>
        </p:nvCxnSpPr>
        <p:spPr>
          <a:xfrm flipV="1">
            <a:off x="8458200" y="4114800"/>
            <a:ext cx="457200" cy="1752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descr="Straight Arrow Connector" title="Drill Down Summary"/>
          <p:cNvCxnSpPr/>
          <p:nvPr/>
        </p:nvCxnSpPr>
        <p:spPr>
          <a:xfrm flipH="1" flipV="1">
            <a:off x="483781" y="3810000"/>
            <a:ext cx="278219" cy="6234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17</a:t>
            </a:fld>
            <a:endParaRPr lang="en-US" dirty="0"/>
          </a:p>
        </p:txBody>
      </p:sp>
    </p:spTree>
    <p:extLst>
      <p:ext uri="{BB962C8B-B14F-4D97-AF65-F5344CB8AC3E}">
        <p14:creationId xmlns:p14="http://schemas.microsoft.com/office/powerpoint/2010/main" val="31832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arn(outVertical)">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4" fill="hold" nodeType="after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1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0244"/>
                                        </p:tgtEl>
                                        <p:attrNameLst>
                                          <p:attrName>style.visibility</p:attrName>
                                        </p:attrNameLst>
                                      </p:cBhvr>
                                      <p:to>
                                        <p:strVal val="visible"/>
                                      </p:to>
                                    </p:set>
                                    <p:animEffect transition="in" filter="barn(outVertical)">
                                      <p:cBhvr>
                                        <p:cTn id="29" dur="500"/>
                                        <p:tgtEl>
                                          <p:spTgt spid="10244"/>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0245"/>
                                        </p:tgtEl>
                                        <p:attrNameLst>
                                          <p:attrName>style.visibility</p:attrName>
                                        </p:attrNameLst>
                                      </p:cBhvr>
                                      <p:to>
                                        <p:strVal val="visible"/>
                                      </p:to>
                                    </p:set>
                                    <p:animEffect transition="in" filter="barn(outVertical)">
                                      <p:cBhvr>
                                        <p:cTn id="37" dur="500"/>
                                        <p:tgtEl>
                                          <p:spTgt spid="10245"/>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50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bldLvl="3"/>
      <p:bldP spid="13" grpId="0" build="p" bldLvl="3"/>
      <p:bldP spid="11" grpId="0" build="p" bldLvl="2"/>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492139" cy="411162"/>
          </a:xfrm>
        </p:spPr>
        <p:txBody>
          <a:bodyPr/>
          <a:lstStyle/>
          <a:p>
            <a:r>
              <a:rPr lang="en-US" dirty="0"/>
              <a:t>Drill Down – Treasury and GL Details</a:t>
            </a:r>
          </a:p>
        </p:txBody>
      </p:sp>
      <p:sp>
        <p:nvSpPr>
          <p:cNvPr id="15" name="Content Placeholder 2" descr="Select the arrow to drill down " title="Drill Down – Treasury and GL Details"/>
          <p:cNvSpPr txBox="1">
            <a:spLocks/>
          </p:cNvSpPr>
          <p:nvPr/>
        </p:nvSpPr>
        <p:spPr>
          <a:xfrm>
            <a:off x="457200" y="1489882"/>
            <a:ext cx="4648200" cy="41511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dirty="0"/>
              <a:t>Select the </a:t>
            </a:r>
            <a:r>
              <a:rPr lang="en-US" b="1" dirty="0">
                <a:solidFill>
                  <a:srgbClr val="FF0000"/>
                </a:solidFill>
              </a:rPr>
              <a:t>arrow</a:t>
            </a:r>
            <a:r>
              <a:rPr lang="en-US" dirty="0">
                <a:solidFill>
                  <a:srgbClr val="FF0000"/>
                </a:solidFill>
              </a:rPr>
              <a:t> </a:t>
            </a:r>
            <a:r>
              <a:rPr lang="en-US" dirty="0"/>
              <a:t>to drill down to the</a:t>
            </a:r>
            <a:endParaRPr lang="en-US" b="1" dirty="0">
              <a:solidFill>
                <a:srgbClr val="00B050"/>
              </a:solidFill>
            </a:endParaRPr>
          </a:p>
        </p:txBody>
      </p:sp>
      <p:cxnSp>
        <p:nvCxnSpPr>
          <p:cNvPr id="7" name="Straight Arrow Connector 6" descr="Select the arrow to drill down" title="Drill Down – Treasury and GL Details"/>
          <p:cNvCxnSpPr/>
          <p:nvPr/>
        </p:nvCxnSpPr>
        <p:spPr>
          <a:xfrm flipH="1">
            <a:off x="1066800" y="1828800"/>
            <a:ext cx="1066800" cy="19915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4648200" y="1489882"/>
            <a:ext cx="2057400" cy="41511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b="1" dirty="0">
                <a:solidFill>
                  <a:srgbClr val="CC9900"/>
                </a:solidFill>
              </a:rPr>
              <a:t>Treasury</a:t>
            </a:r>
            <a:r>
              <a:rPr lang="en-US" dirty="0"/>
              <a:t> </a:t>
            </a:r>
            <a:r>
              <a:rPr lang="en-US" b="1" dirty="0">
                <a:solidFill>
                  <a:srgbClr val="CC9900"/>
                </a:solidFill>
              </a:rPr>
              <a:t>Details</a:t>
            </a:r>
            <a:endParaRPr lang="en-US" b="1" dirty="0">
              <a:solidFill>
                <a:srgbClr val="00B050"/>
              </a:solidFill>
            </a:endParaRPr>
          </a:p>
        </p:txBody>
      </p:sp>
      <p:sp>
        <p:nvSpPr>
          <p:cNvPr id="18" name="Content Placeholder 2"/>
          <p:cNvSpPr txBox="1">
            <a:spLocks/>
          </p:cNvSpPr>
          <p:nvPr/>
        </p:nvSpPr>
        <p:spPr>
          <a:xfrm>
            <a:off x="6400800" y="1482345"/>
            <a:ext cx="1981200" cy="41511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u="sng" dirty="0"/>
              <a:t>and</a:t>
            </a:r>
            <a:r>
              <a:rPr lang="en-US" dirty="0"/>
              <a:t> </a:t>
            </a:r>
            <a:r>
              <a:rPr lang="en-US" b="1" dirty="0">
                <a:solidFill>
                  <a:srgbClr val="00B050"/>
                </a:solidFill>
              </a:rPr>
              <a:t>GL Details</a:t>
            </a:r>
          </a:p>
        </p:txBody>
      </p:sp>
      <p:sp>
        <p:nvSpPr>
          <p:cNvPr id="3" name="Content Placeholder 2"/>
          <p:cNvSpPr>
            <a:spLocks noGrp="1"/>
          </p:cNvSpPr>
          <p:nvPr>
            <p:ph idx="1"/>
          </p:nvPr>
        </p:nvSpPr>
        <p:spPr>
          <a:xfrm>
            <a:off x="464949" y="1828801"/>
            <a:ext cx="8229600" cy="685800"/>
          </a:xfrm>
        </p:spPr>
        <p:txBody>
          <a:bodyPr>
            <a:normAutofit fontScale="70000" lnSpcReduction="20000"/>
          </a:bodyPr>
          <a:lstStyle/>
          <a:p>
            <a:r>
              <a:rPr lang="en-US" dirty="0"/>
              <a:t>Note:  GL records pertain to a bill as a whole, not the individual detail lines.</a:t>
            </a:r>
          </a:p>
        </p:txBody>
      </p:sp>
      <p:pic>
        <p:nvPicPr>
          <p:cNvPr id="11268" name="Picture 4" descr="Select the arrow to drill down to the Treasury Details  and GL Details.&#10;&#10;&#10;" title="Drill Down – Treasury and GL Detai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61" b="18950"/>
          <a:stretch/>
        </p:blipFill>
        <p:spPr bwMode="auto">
          <a:xfrm>
            <a:off x="762000" y="2601309"/>
            <a:ext cx="7662096" cy="4176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8159151" y="2078089"/>
            <a:ext cx="984849" cy="523220"/>
          </a:xfrm>
          <a:prstGeom prst="rect">
            <a:avLst/>
          </a:prstGeom>
        </p:spPr>
        <p:txBody>
          <a:bodyPr wrap="square">
            <a:spAutoFit/>
          </a:bodyPr>
          <a:lstStyle/>
          <a:p>
            <a:pPr algn="ctr"/>
            <a:r>
              <a:rPr lang="en-US" sz="1400" b="1" dirty="0">
                <a:solidFill>
                  <a:srgbClr val="002060"/>
                </a:solidFill>
              </a:rPr>
              <a:t>Processed Bill</a:t>
            </a:r>
            <a:endParaRPr lang="en-US" sz="1400" dirty="0">
              <a:solidFill>
                <a:srgbClr val="002060"/>
              </a:solidFill>
            </a:endParaRPr>
          </a:p>
        </p:txBody>
      </p:sp>
      <p:cxnSp>
        <p:nvCxnSpPr>
          <p:cNvPr id="19" name="Straight Arrow Connector 18" descr="Processed Bill button&#10;" title="Drill Down – Treasury and GL Details"/>
          <p:cNvCxnSpPr/>
          <p:nvPr/>
        </p:nvCxnSpPr>
        <p:spPr>
          <a:xfrm flipH="1">
            <a:off x="8153400" y="2471410"/>
            <a:ext cx="270696" cy="134894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descr="Processed Bill button" title="Drill Down – Treasury and GL Details"/>
          <p:cNvCxnSpPr/>
          <p:nvPr/>
        </p:nvCxnSpPr>
        <p:spPr>
          <a:xfrm flipH="1">
            <a:off x="7696200" y="2471410"/>
            <a:ext cx="727896" cy="12989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Oval 9" descr="Arrow Down button" title="Drill Down – Treasury and GL Details"/>
          <p:cNvSpPr/>
          <p:nvPr/>
        </p:nvSpPr>
        <p:spPr>
          <a:xfrm>
            <a:off x="762000" y="3820352"/>
            <a:ext cx="304800" cy="259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Procesed Bill" title="Drill Down – Treasury and GL Details"/>
          <p:cNvSpPr/>
          <p:nvPr/>
        </p:nvSpPr>
        <p:spPr>
          <a:xfrm>
            <a:off x="7854351" y="3827397"/>
            <a:ext cx="304800" cy="2590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Treasury transaction detail" title="Drill Down – Treasury and GL Details"/>
          <p:cNvSpPr/>
          <p:nvPr/>
        </p:nvSpPr>
        <p:spPr>
          <a:xfrm>
            <a:off x="3886200" y="4091940"/>
            <a:ext cx="12954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Treasury transaction lines" title="Drill Down – Treasury and GL Details"/>
          <p:cNvSpPr/>
          <p:nvPr/>
        </p:nvSpPr>
        <p:spPr>
          <a:xfrm>
            <a:off x="3886200" y="4827917"/>
            <a:ext cx="12954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GL transactions detail" title="Drill Down – Treasury and GL Details"/>
          <p:cNvSpPr/>
          <p:nvPr/>
        </p:nvSpPr>
        <p:spPr>
          <a:xfrm>
            <a:off x="3886200" y="5638800"/>
            <a:ext cx="1295400" cy="15240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resuary Transaction Detail and Treasury Transaction Lines" title="Drill Down – Treasury and GL Details"/>
          <p:cNvSpPr/>
          <p:nvPr/>
        </p:nvSpPr>
        <p:spPr>
          <a:xfrm>
            <a:off x="838200" y="4091940"/>
            <a:ext cx="7315200" cy="139446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GL Transactions Detail" title="Drill Down – Treasury and GL Details"/>
          <p:cNvSpPr/>
          <p:nvPr/>
        </p:nvSpPr>
        <p:spPr>
          <a:xfrm>
            <a:off x="838200" y="5516880"/>
            <a:ext cx="7315200" cy="11125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18</a:t>
            </a:fld>
            <a:endParaRPr lang="en-US" dirty="0"/>
          </a:p>
        </p:txBody>
      </p:sp>
    </p:spTree>
    <p:extLst>
      <p:ext uri="{BB962C8B-B14F-4D97-AF65-F5344CB8AC3E}">
        <p14:creationId xmlns:p14="http://schemas.microsoft.com/office/powerpoint/2010/main" val="11948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arn(outVertical)">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22" presetClass="entr" presetSubtype="1" fill="hold" nodeType="after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2000"/>
                                        <p:tgtEl>
                                          <p:spTgt spid="7"/>
                                        </p:tgtEl>
                                      </p:cBhvr>
                                    </p:animEffect>
                                  </p:childTnLst>
                                </p:cTn>
                              </p:par>
                            </p:childTnLst>
                          </p:cTn>
                        </p:par>
                        <p:par>
                          <p:cTn id="21" fill="hold">
                            <p:stCondLst>
                              <p:cond delay="4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500"/>
                            </p:stCondLst>
                            <p:childTnLst>
                              <p:par>
                                <p:cTn id="30" presetID="16" presetClass="entr" presetSubtype="21"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1250"/>
                                        <p:tgtEl>
                                          <p:spTgt spid="9"/>
                                        </p:tgtEl>
                                      </p:cBhvr>
                                    </p:animEffect>
                                  </p:childTnLst>
                                </p:cTn>
                              </p:par>
                            </p:childTnLst>
                          </p:cTn>
                        </p:par>
                        <p:par>
                          <p:cTn id="33" fill="hold">
                            <p:stCondLst>
                              <p:cond delay="2000"/>
                            </p:stCondLst>
                            <p:childTnLst>
                              <p:par>
                                <p:cTn id="34" presetID="16" presetClass="entr" presetSubtype="37" fill="hold" grpId="0" nodeType="after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1000"/>
                                        <p:tgtEl>
                                          <p:spTgt spid="8"/>
                                        </p:tgtEl>
                                      </p:cBhvr>
                                    </p:animEffect>
                                  </p:childTnLst>
                                </p:cTn>
                              </p:par>
                            </p:childTnLst>
                          </p:cTn>
                        </p:par>
                        <p:par>
                          <p:cTn id="37" fill="hold">
                            <p:stCondLst>
                              <p:cond delay="3250"/>
                            </p:stCondLst>
                            <p:childTnLst>
                              <p:par>
                                <p:cTn id="38" presetID="16" presetClass="entr" presetSubtype="37"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out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50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500"/>
                            </p:stCondLst>
                            <p:childTnLst>
                              <p:par>
                                <p:cTn id="46" presetID="16" presetClass="entr" presetSubtype="21" fill="hold" grpId="0" nodeType="afterEffect">
                                  <p:stCondLst>
                                    <p:cond delay="50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1250"/>
                                        <p:tgtEl>
                                          <p:spTgt spid="14"/>
                                        </p:tgtEl>
                                      </p:cBhvr>
                                    </p:animEffect>
                                  </p:childTnLst>
                                </p:cTn>
                              </p:par>
                            </p:childTnLst>
                          </p:cTn>
                        </p:par>
                        <p:par>
                          <p:cTn id="49" fill="hold">
                            <p:stCondLst>
                              <p:cond delay="2250"/>
                            </p:stCondLst>
                            <p:childTnLst>
                              <p:par>
                                <p:cTn id="50" presetID="16" presetClass="entr" presetSubtype="37"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out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500"/>
                                  </p:stCondLst>
                                  <p:iterate type="wd">
                                    <p:tmAbs val="0"/>
                                  </p:iterate>
                                  <p:childTnLst>
                                    <p:set>
                                      <p:cBhvr>
                                        <p:cTn id="5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par>
                          <p:cTn id="61" fill="hold">
                            <p:stCondLst>
                              <p:cond delay="0"/>
                            </p:stCondLst>
                            <p:childTnLst>
                              <p:par>
                                <p:cTn id="62" presetID="22" presetClass="entr" presetSubtype="1"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up)">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18" grpId="0"/>
      <p:bldP spid="3" grpId="0" build="p"/>
      <p:bldP spid="21" grpId="0"/>
      <p:bldP spid="10" grpId="0" animBg="1"/>
      <p:bldP spid="16" grpId="0" animBg="1"/>
      <p:bldP spid="8" grpId="0" animBg="1"/>
      <p:bldP spid="11" grpId="0" animBg="1"/>
      <p:bldP spid="12" grpId="0" animBg="1"/>
      <p:bldP spid="9"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Treasury Detail Lines</a:t>
            </a:r>
          </a:p>
        </p:txBody>
      </p:sp>
      <p:sp>
        <p:nvSpPr>
          <p:cNvPr id="15" name="Content Placeholder 2"/>
          <p:cNvSpPr txBox="1">
            <a:spLocks/>
          </p:cNvSpPr>
          <p:nvPr/>
        </p:nvSpPr>
        <p:spPr>
          <a:xfrm>
            <a:off x="457201" y="1523999"/>
            <a:ext cx="5105400" cy="3810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Select the </a:t>
            </a:r>
            <a:r>
              <a:rPr lang="en-US" sz="2200" b="1" dirty="0">
                <a:solidFill>
                  <a:srgbClr val="FF0000"/>
                </a:solidFill>
              </a:rPr>
              <a:t>arrow</a:t>
            </a:r>
            <a:r>
              <a:rPr lang="en-US" sz="2200" dirty="0">
                <a:solidFill>
                  <a:srgbClr val="FF0000"/>
                </a:solidFill>
              </a:rPr>
              <a:t> </a:t>
            </a:r>
            <a:r>
              <a:rPr lang="en-US" sz="2200" dirty="0"/>
              <a:t>to drill down to see</a:t>
            </a:r>
            <a:endParaRPr lang="en-US" sz="2200" b="1" dirty="0">
              <a:solidFill>
                <a:srgbClr val="CC9900"/>
              </a:solidFill>
            </a:endParaRPr>
          </a:p>
        </p:txBody>
      </p:sp>
      <p:cxnSp>
        <p:nvCxnSpPr>
          <p:cNvPr id="12" name="Straight Arrow Connector 11" descr="Arrow Down Button" title="Drill Down – Treasury Detail Lines"/>
          <p:cNvCxnSpPr/>
          <p:nvPr/>
        </p:nvCxnSpPr>
        <p:spPr>
          <a:xfrm>
            <a:off x="2286000" y="1905001"/>
            <a:ext cx="38100" cy="21316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4571999" y="1524000"/>
            <a:ext cx="3048001" cy="3810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200" b="1" dirty="0">
                <a:solidFill>
                  <a:srgbClr val="CC9900"/>
                </a:solidFill>
              </a:rPr>
              <a:t>IPAC Bill detail line(s)</a:t>
            </a:r>
          </a:p>
        </p:txBody>
      </p:sp>
      <p:sp>
        <p:nvSpPr>
          <p:cNvPr id="3" name="Content Placeholder 2"/>
          <p:cNvSpPr>
            <a:spLocks noGrp="1"/>
          </p:cNvSpPr>
          <p:nvPr>
            <p:ph idx="1"/>
          </p:nvPr>
        </p:nvSpPr>
        <p:spPr>
          <a:xfrm>
            <a:off x="464948" y="1981200"/>
            <a:ext cx="8679051" cy="609600"/>
          </a:xfrm>
        </p:spPr>
        <p:txBody>
          <a:bodyPr>
            <a:normAutofit fontScale="70000" lnSpcReduction="20000"/>
          </a:bodyPr>
          <a:lstStyle/>
          <a:p>
            <a:r>
              <a:rPr lang="en-US" dirty="0"/>
              <a:t>This example is an </a:t>
            </a:r>
            <a:r>
              <a:rPr lang="en-US" b="1" dirty="0">
                <a:solidFill>
                  <a:srgbClr val="00B050"/>
                </a:solidFill>
              </a:rPr>
              <a:t>unprocessed</a:t>
            </a:r>
            <a:r>
              <a:rPr lang="en-US" dirty="0">
                <a:solidFill>
                  <a:srgbClr val="00B050"/>
                </a:solidFill>
              </a:rPr>
              <a:t> </a:t>
            </a:r>
            <a:r>
              <a:rPr lang="en-US" dirty="0"/>
              <a:t>bill; thus, </a:t>
            </a:r>
            <a:r>
              <a:rPr lang="en-US" b="1" dirty="0">
                <a:solidFill>
                  <a:srgbClr val="00B050"/>
                </a:solidFill>
              </a:rPr>
              <a:t>no matching GL transactions</a:t>
            </a:r>
          </a:p>
        </p:txBody>
      </p:sp>
      <p:sp>
        <p:nvSpPr>
          <p:cNvPr id="14" name="Rectangle 13"/>
          <p:cNvSpPr/>
          <p:nvPr/>
        </p:nvSpPr>
        <p:spPr>
          <a:xfrm>
            <a:off x="96649" y="2670213"/>
            <a:ext cx="1912145" cy="2862322"/>
          </a:xfrm>
          <a:prstGeom prst="rect">
            <a:avLst/>
          </a:prstGeom>
        </p:spPr>
        <p:txBody>
          <a:bodyPr wrap="square">
            <a:spAutoFit/>
          </a:bodyPr>
          <a:lstStyle/>
          <a:p>
            <a:r>
              <a:rPr lang="en-US" dirty="0"/>
              <a:t>Note:  </a:t>
            </a:r>
            <a:br>
              <a:rPr lang="en-US" dirty="0"/>
            </a:br>
            <a:r>
              <a:rPr lang="en-US" dirty="0"/>
              <a:t>For Conversion bills (those bills  dated prior to 08/01/16, the RITA production date), only Treasury Detail information is the </a:t>
            </a:r>
            <a:r>
              <a:rPr lang="en-US" b="1" dirty="0"/>
              <a:t>Description</a:t>
            </a:r>
            <a:r>
              <a:rPr lang="en-US" dirty="0"/>
              <a:t>.</a:t>
            </a:r>
          </a:p>
        </p:txBody>
      </p:sp>
      <p:pic>
        <p:nvPicPr>
          <p:cNvPr id="12292" name="Picture 4" descr="This example is an unprocessed bill; thus, no matching GL transactions&#10;" title="Drill Down – Treasury Detail Lin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5" t="-795" r="-1" b="4487"/>
          <a:stretch/>
        </p:blipFill>
        <p:spPr bwMode="auto">
          <a:xfrm>
            <a:off x="2044415" y="2405932"/>
            <a:ext cx="5650692" cy="44165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descr="Traeasur Transaction Detail" title="Drill Down – Treasury Detail Lines"/>
          <p:cNvSpPr/>
          <p:nvPr/>
        </p:nvSpPr>
        <p:spPr>
          <a:xfrm>
            <a:off x="4191000" y="3236958"/>
            <a:ext cx="12954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Arrow down button" title="Drill down Treasury Detail Lines"/>
          <p:cNvSpPr/>
          <p:nvPr/>
        </p:nvSpPr>
        <p:spPr>
          <a:xfrm>
            <a:off x="2286000" y="4036604"/>
            <a:ext cx="152400" cy="129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Treasury Transactions Lines" title="Drill Down – Treasury Detail Lines"/>
          <p:cNvSpPr/>
          <p:nvPr/>
        </p:nvSpPr>
        <p:spPr>
          <a:xfrm>
            <a:off x="4191000" y="3733800"/>
            <a:ext cx="12954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Treasury Transaction Detail and the Treasury Transaction Lines" title="Drill Down – Treasury Detail Lines"/>
          <p:cNvSpPr/>
          <p:nvPr/>
        </p:nvSpPr>
        <p:spPr>
          <a:xfrm>
            <a:off x="2133600" y="3236959"/>
            <a:ext cx="5486400" cy="3382502"/>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This example is an unprocessed bill; thus, no matching GL transactions&#10;" title="Drill Down Treasury Detail Lines"/>
          <p:cNvSpPr/>
          <p:nvPr/>
        </p:nvSpPr>
        <p:spPr>
          <a:xfrm>
            <a:off x="6819900" y="3078771"/>
            <a:ext cx="228600" cy="1978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No matching GL Transactions" title="Drill Down – Treasury Detail Lines"/>
          <p:cNvSpPr/>
          <p:nvPr/>
        </p:nvSpPr>
        <p:spPr>
          <a:xfrm>
            <a:off x="2044415" y="6619461"/>
            <a:ext cx="1163129"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19</a:t>
            </a:fld>
            <a:endParaRPr lang="en-US" dirty="0"/>
          </a:p>
        </p:txBody>
      </p:sp>
    </p:spTree>
    <p:extLst>
      <p:ext uri="{BB962C8B-B14F-4D97-AF65-F5344CB8AC3E}">
        <p14:creationId xmlns:p14="http://schemas.microsoft.com/office/powerpoint/2010/main" val="1788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outHorizontal)">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16" presetClass="entr" presetSubtype="2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2000"/>
                                        <p:tgtEl>
                                          <p:spTgt spid="24"/>
                                        </p:tgtEl>
                                      </p:cBhvr>
                                    </p:animEffect>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par>
                          <p:cTn id="37" fill="hold">
                            <p:stCondLst>
                              <p:cond delay="2500"/>
                            </p:stCondLst>
                            <p:childTnLst>
                              <p:par>
                                <p:cTn id="38" presetID="16" presetClass="entr" presetSubtype="21"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childTnLst>
                          </p:cTn>
                        </p:par>
                        <p:par>
                          <p:cTn id="45" fill="hold">
                            <p:stCondLst>
                              <p:cond delay="0"/>
                            </p:stCondLst>
                            <p:childTnLst>
                              <p:par>
                                <p:cTn id="46" presetID="16" presetClass="entr" presetSubtype="2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3" grpId="0" build="p"/>
      <p:bldP spid="14" grpId="0"/>
      <p:bldP spid="11" grpId="0" animBg="1"/>
      <p:bldP spid="8" grpId="0" animBg="1"/>
      <p:bldP spid="10" grpId="0" animBg="1"/>
      <p:bldP spid="24"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391400" cy="411162"/>
          </a:xfrm>
        </p:spPr>
        <p:txBody>
          <a:bodyPr/>
          <a:lstStyle/>
          <a:p>
            <a:r>
              <a:rPr lang="en-US" dirty="0">
                <a:solidFill>
                  <a:schemeClr val="tx1"/>
                </a:solidFill>
              </a:rPr>
              <a:t>Overview</a:t>
            </a:r>
          </a:p>
        </p:txBody>
      </p:sp>
      <p:sp>
        <p:nvSpPr>
          <p:cNvPr id="3" name="Content Placeholder 2"/>
          <p:cNvSpPr>
            <a:spLocks noGrp="1"/>
          </p:cNvSpPr>
          <p:nvPr>
            <p:ph idx="1"/>
          </p:nvPr>
        </p:nvSpPr>
        <p:spPr>
          <a:xfrm>
            <a:off x="457200" y="1600200"/>
            <a:ext cx="8229600" cy="4983163"/>
          </a:xfrm>
        </p:spPr>
        <p:txBody>
          <a:bodyPr>
            <a:normAutofit/>
          </a:bodyPr>
          <a:lstStyle/>
          <a:p>
            <a:r>
              <a:rPr lang="en-US" sz="2600" dirty="0"/>
              <a:t>RITA Login – </a:t>
            </a:r>
            <a:r>
              <a:rPr lang="en-US" sz="2600" dirty="0" err="1"/>
              <a:t>eAuthentication</a:t>
            </a:r>
            <a:endParaRPr lang="en-US" sz="2600" dirty="0"/>
          </a:p>
          <a:p>
            <a:pPr lvl="1"/>
            <a:r>
              <a:rPr lang="en-US" sz="2200" dirty="0"/>
              <a:t>URL https://www.ocfo.usda.gov/rita</a:t>
            </a:r>
          </a:p>
          <a:p>
            <a:pPr lvl="1"/>
            <a:r>
              <a:rPr lang="en-US" sz="2200" dirty="0"/>
              <a:t>Application is available 24/7</a:t>
            </a:r>
          </a:p>
          <a:p>
            <a:pPr lvl="1"/>
            <a:r>
              <a:rPr lang="en-US" sz="2200" dirty="0"/>
              <a:t>Stores 6 previous years and the current year’s IPAC Bills</a:t>
            </a:r>
          </a:p>
          <a:p>
            <a:r>
              <a:rPr lang="en-US" sz="2600" dirty="0"/>
              <a:t>View all IPAC bills:  Initiated and Received</a:t>
            </a:r>
          </a:p>
          <a:p>
            <a:r>
              <a:rPr lang="en-US" sz="2600" dirty="0"/>
              <a:t>View GL transactions and unprocessed bill balances</a:t>
            </a:r>
          </a:p>
          <a:p>
            <a:r>
              <a:rPr lang="en-US" sz="2600" dirty="0"/>
              <a:t>View research Notes entered by FMS staff</a:t>
            </a:r>
          </a:p>
          <a:p>
            <a:r>
              <a:rPr lang="en-US" sz="2600" dirty="0"/>
              <a:t>Generate reports</a:t>
            </a:r>
          </a:p>
          <a:p>
            <a:r>
              <a:rPr lang="en-US" sz="2600" dirty="0"/>
              <a:t>Enter “agency” notes and staff assignments to bills</a:t>
            </a:r>
          </a:p>
          <a:p>
            <a:r>
              <a:rPr lang="en-US" sz="2600" dirty="0"/>
              <a:t>Load backup attachments:  </a:t>
            </a:r>
            <a:r>
              <a:rPr lang="en-US" sz="2600" dirty="0" err="1"/>
              <a:t>xls</a:t>
            </a:r>
            <a:r>
              <a:rPr lang="en-US" sz="2600" dirty="0"/>
              <a:t>, doc, pdf, or csv</a:t>
            </a:r>
          </a:p>
        </p:txBody>
      </p:sp>
      <p:sp>
        <p:nvSpPr>
          <p:cNvPr id="6" name="Slide Number Placeholder 5"/>
          <p:cNvSpPr>
            <a:spLocks noGrp="1"/>
          </p:cNvSpPr>
          <p:nvPr>
            <p:ph type="sldNum" sz="quarter" idx="12"/>
          </p:nvPr>
        </p:nvSpPr>
        <p:spPr/>
        <p:txBody>
          <a:bodyPr/>
          <a:lstStyle/>
          <a:p>
            <a:fld id="{216834FD-4F8C-45C7-825A-43F2EF176C96}" type="slidenum">
              <a:rPr lang="en-US" smtClean="0"/>
              <a:pPr/>
              <a:t>2</a:t>
            </a:fld>
            <a:endParaRPr lang="en-US" dirty="0"/>
          </a:p>
        </p:txBody>
      </p:sp>
      <p:sp>
        <p:nvSpPr>
          <p:cNvPr id="8" name="Footer Placeholder 7"/>
          <p:cNvSpPr>
            <a:spLocks noGrp="1"/>
          </p:cNvSpPr>
          <p:nvPr>
            <p:ph type="ftr" sz="quarter" idx="11"/>
          </p:nvPr>
        </p:nvSpPr>
        <p:spPr/>
        <p:txBody>
          <a:bodyPr/>
          <a:lstStyle/>
          <a:p>
            <a:r>
              <a:rPr lang="en-US" dirty="0"/>
              <a:t>USDA Transforming Shared Services</a:t>
            </a:r>
          </a:p>
        </p:txBody>
      </p:sp>
    </p:spTree>
    <p:extLst>
      <p:ext uri="{BB962C8B-B14F-4D97-AF65-F5344CB8AC3E}">
        <p14:creationId xmlns:p14="http://schemas.microsoft.com/office/powerpoint/2010/main" val="30376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GL Details</a:t>
            </a:r>
          </a:p>
        </p:txBody>
      </p:sp>
      <p:sp>
        <p:nvSpPr>
          <p:cNvPr id="3" name="Content Placeholder 2"/>
          <p:cNvSpPr>
            <a:spLocks noGrp="1"/>
          </p:cNvSpPr>
          <p:nvPr>
            <p:ph idx="1"/>
          </p:nvPr>
        </p:nvSpPr>
        <p:spPr>
          <a:xfrm>
            <a:off x="464949" y="1566081"/>
            <a:ext cx="4335652" cy="338919"/>
          </a:xfrm>
        </p:spPr>
        <p:txBody>
          <a:bodyPr>
            <a:normAutofit fontScale="62500" lnSpcReduction="20000"/>
          </a:bodyPr>
          <a:lstStyle/>
          <a:p>
            <a:r>
              <a:rPr lang="en-US" dirty="0"/>
              <a:t>Select the </a:t>
            </a:r>
            <a:r>
              <a:rPr lang="en-US" b="1" dirty="0">
                <a:solidFill>
                  <a:srgbClr val="FF0000"/>
                </a:solidFill>
              </a:rPr>
              <a:t>arrow</a:t>
            </a:r>
            <a:r>
              <a:rPr lang="en-US" dirty="0">
                <a:solidFill>
                  <a:srgbClr val="FF0000"/>
                </a:solidFill>
              </a:rPr>
              <a:t> </a:t>
            </a:r>
            <a:r>
              <a:rPr lang="en-US" dirty="0"/>
              <a:t>to drill down to the</a:t>
            </a:r>
            <a:endParaRPr lang="en-US" b="1" dirty="0">
              <a:solidFill>
                <a:srgbClr val="00B050"/>
              </a:solidFill>
            </a:endParaRPr>
          </a:p>
        </p:txBody>
      </p:sp>
      <p:cxnSp>
        <p:nvCxnSpPr>
          <p:cNvPr id="8" name="Straight Arrow Connector 7" descr="Straight arrow" title="Drill Down – GL Details"/>
          <p:cNvCxnSpPr/>
          <p:nvPr/>
        </p:nvCxnSpPr>
        <p:spPr>
          <a:xfrm flipH="1">
            <a:off x="457200" y="1828800"/>
            <a:ext cx="1752600" cy="3657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564117" y="1566081"/>
            <a:ext cx="1303283" cy="33891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a:solidFill>
                  <a:srgbClr val="00B050"/>
                </a:solidFill>
              </a:rPr>
              <a:t>GL Details</a:t>
            </a:r>
          </a:p>
        </p:txBody>
      </p:sp>
      <p:cxnSp>
        <p:nvCxnSpPr>
          <p:cNvPr id="17" name="Straight Arrow Connector 16" descr="Straight Arrow connector Bill Processed" title="Drill Down – GL Details"/>
          <p:cNvCxnSpPr/>
          <p:nvPr/>
        </p:nvCxnSpPr>
        <p:spPr>
          <a:xfrm>
            <a:off x="8686800" y="1828800"/>
            <a:ext cx="0" cy="117872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31671" y="1418990"/>
            <a:ext cx="984849" cy="523220"/>
          </a:xfrm>
          <a:prstGeom prst="rect">
            <a:avLst/>
          </a:prstGeom>
        </p:spPr>
        <p:txBody>
          <a:bodyPr wrap="square">
            <a:spAutoFit/>
          </a:bodyPr>
          <a:lstStyle/>
          <a:p>
            <a:pPr algn="ctr"/>
            <a:r>
              <a:rPr lang="en-US" sz="1400" b="1" dirty="0">
                <a:solidFill>
                  <a:srgbClr val="002060"/>
                </a:solidFill>
              </a:rPr>
              <a:t>Processed Bill</a:t>
            </a:r>
            <a:endParaRPr lang="en-US" sz="1400" dirty="0">
              <a:solidFill>
                <a:srgbClr val="002060"/>
              </a:solidFill>
            </a:endParaRPr>
          </a:p>
        </p:txBody>
      </p:sp>
      <p:sp>
        <p:nvSpPr>
          <p:cNvPr id="16" name="Oval 15" descr="Processed Bill" title="Drill Down – GL Details"/>
          <p:cNvSpPr/>
          <p:nvPr/>
        </p:nvSpPr>
        <p:spPr>
          <a:xfrm>
            <a:off x="8382000" y="3007525"/>
            <a:ext cx="304800" cy="2590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13314" name="Picture 2" descr="**" title="Drill Down – GL Detai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92" y="1990725"/>
            <a:ext cx="88582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descr="Treasury Transaction Detail and Treasury Transaction Lines" title="Drill Down – GL Details"/>
          <p:cNvSpPr/>
          <p:nvPr/>
        </p:nvSpPr>
        <p:spPr>
          <a:xfrm>
            <a:off x="228600" y="3307080"/>
            <a:ext cx="8534400" cy="149352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Treasury Transaction Detail" title="Drill Down – GL Details"/>
          <p:cNvSpPr/>
          <p:nvPr/>
        </p:nvSpPr>
        <p:spPr>
          <a:xfrm>
            <a:off x="3657600" y="3307080"/>
            <a:ext cx="16002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Treasury Transaction Lines" title="Drill Down – GL Details"/>
          <p:cNvSpPr/>
          <p:nvPr/>
        </p:nvSpPr>
        <p:spPr>
          <a:xfrm>
            <a:off x="3695700" y="4114800"/>
            <a:ext cx="16002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GL Transactions detail" title="Drill Down – GL Details"/>
          <p:cNvSpPr/>
          <p:nvPr/>
        </p:nvSpPr>
        <p:spPr>
          <a:xfrm>
            <a:off x="3795651" y="5029200"/>
            <a:ext cx="1295400" cy="15240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GL Transactions detail" title="Drill Down – GL Details"/>
          <p:cNvSpPr/>
          <p:nvPr/>
        </p:nvSpPr>
        <p:spPr>
          <a:xfrm>
            <a:off x="228600" y="4876800"/>
            <a:ext cx="8534400" cy="1676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Arrow Down Button" title="Drill Down – GL Details"/>
          <p:cNvSpPr/>
          <p:nvPr/>
        </p:nvSpPr>
        <p:spPr>
          <a:xfrm>
            <a:off x="304800" y="5532120"/>
            <a:ext cx="304800" cy="259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20</a:t>
            </a:fld>
            <a:endParaRPr lang="en-US" dirty="0"/>
          </a:p>
        </p:txBody>
      </p:sp>
    </p:spTree>
    <p:extLst>
      <p:ext uri="{BB962C8B-B14F-4D97-AF65-F5344CB8AC3E}">
        <p14:creationId xmlns:p14="http://schemas.microsoft.com/office/powerpoint/2010/main" val="365609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6" presetClass="entr" presetSubtype="2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par>
                          <p:cTn id="33" fill="hold">
                            <p:stCondLst>
                              <p:cond delay="500"/>
                            </p:stCondLst>
                            <p:childTnLst>
                              <p:par>
                                <p:cTn id="34" presetID="16" presetClass="entr" presetSubtype="4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par>
                          <p:cTn id="42" fill="hold">
                            <p:stCondLst>
                              <p:cond delay="500"/>
                            </p:stCondLst>
                            <p:childTnLst>
                              <p:par>
                                <p:cTn id="43" presetID="16" presetClass="entr" presetSubtype="42"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outHorizontal)">
                                      <p:cBhvr>
                                        <p:cTn id="45" dur="500"/>
                                        <p:tgtEl>
                                          <p:spTgt spid="10"/>
                                        </p:tgtEl>
                                      </p:cBhvr>
                                    </p:animEffect>
                                  </p:childTnLst>
                                </p:cTn>
                              </p:par>
                              <p:par>
                                <p:cTn id="46" presetID="16" presetClass="entr" presetSubtype="42"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out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par>
                          <p:cTn id="53" fill="hold">
                            <p:stCondLst>
                              <p:cond delay="0"/>
                            </p:stCondLst>
                            <p:childTnLst>
                              <p:par>
                                <p:cTn id="54" presetID="22" presetClass="entr" presetSubtype="1"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par>
                          <p:cTn id="57" fill="hold">
                            <p:stCondLst>
                              <p:cond delay="500"/>
                            </p:stCondLst>
                            <p:childTnLst>
                              <p:par>
                                <p:cTn id="58" presetID="16" presetClass="entr" presetSubtype="21"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p:bldP spid="18" grpId="0"/>
      <p:bldP spid="16" grpId="0" animBg="1"/>
      <p:bldP spid="12" grpId="0" animBg="1"/>
      <p:bldP spid="10" grpId="0" animBg="1"/>
      <p:bldP spid="14" grpId="0" animBg="1"/>
      <p:bldP spid="11" grpId="0" animBg="1"/>
      <p:bldP spid="13"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GL Field Definitions</a:t>
            </a:r>
          </a:p>
        </p:txBody>
      </p:sp>
      <p:sp>
        <p:nvSpPr>
          <p:cNvPr id="3" name="Content Placeholder 2"/>
          <p:cNvSpPr>
            <a:spLocks noGrp="1"/>
          </p:cNvSpPr>
          <p:nvPr>
            <p:ph idx="1"/>
          </p:nvPr>
        </p:nvSpPr>
        <p:spPr/>
        <p:txBody>
          <a:bodyPr>
            <a:normAutofit fontScale="70000" lnSpcReduction="20000"/>
          </a:bodyPr>
          <a:lstStyle/>
          <a:p>
            <a:r>
              <a:rPr lang="en-US" b="1" dirty="0"/>
              <a:t>Bus Area:  </a:t>
            </a:r>
            <a:r>
              <a:rPr lang="en-US" dirty="0"/>
              <a:t>FMMI business area</a:t>
            </a:r>
          </a:p>
          <a:p>
            <a:r>
              <a:rPr lang="en-US" b="1" dirty="0"/>
              <a:t>Post Date:  </a:t>
            </a:r>
            <a:r>
              <a:rPr lang="en-US" dirty="0"/>
              <a:t>Posting date in accounting system</a:t>
            </a:r>
          </a:p>
          <a:p>
            <a:r>
              <a:rPr lang="en-US" b="1" dirty="0"/>
              <a:t>Trans Code:  </a:t>
            </a:r>
            <a:r>
              <a:rPr lang="en-US" dirty="0"/>
              <a:t>FMMI document type</a:t>
            </a:r>
          </a:p>
          <a:p>
            <a:r>
              <a:rPr lang="en-US" b="1" dirty="0"/>
              <a:t>Total Amount:  </a:t>
            </a:r>
            <a:r>
              <a:rPr lang="en-US" dirty="0"/>
              <a:t>Total amount on document</a:t>
            </a:r>
            <a:endParaRPr lang="en-US" b="1" dirty="0"/>
          </a:p>
          <a:p>
            <a:r>
              <a:rPr lang="en-US" b="1" dirty="0"/>
              <a:t>System Code</a:t>
            </a:r>
            <a:r>
              <a:rPr lang="en-US" dirty="0"/>
              <a:t>:  Accounting system (FMMI)</a:t>
            </a:r>
            <a:endParaRPr lang="en-US" b="1" dirty="0"/>
          </a:p>
          <a:p>
            <a:r>
              <a:rPr lang="en-US" b="1" dirty="0"/>
              <a:t>Clearing Doc:</a:t>
            </a:r>
            <a:r>
              <a:rPr lang="en-US" dirty="0"/>
              <a:t>  FMMI clearing or cash document number</a:t>
            </a:r>
            <a:endParaRPr lang="en-US" b="1" dirty="0"/>
          </a:p>
          <a:p>
            <a:r>
              <a:rPr lang="en-US" b="1" dirty="0"/>
              <a:t>Variable Data 2:</a:t>
            </a:r>
            <a:r>
              <a:rPr lang="en-US" dirty="0"/>
              <a:t>  FMMI PO or FI accounting document</a:t>
            </a:r>
            <a:endParaRPr lang="en-US" b="1" dirty="0"/>
          </a:p>
          <a:p>
            <a:r>
              <a:rPr lang="en-US" b="1" dirty="0"/>
              <a:t>Doc Type:</a:t>
            </a:r>
            <a:r>
              <a:rPr lang="en-US" dirty="0"/>
              <a:t>  FMMI document type</a:t>
            </a:r>
            <a:endParaRPr lang="en-US" b="1" dirty="0"/>
          </a:p>
          <a:p>
            <a:r>
              <a:rPr lang="en-US" b="1" dirty="0"/>
              <a:t>Batch No:</a:t>
            </a:r>
            <a:r>
              <a:rPr lang="en-US" dirty="0"/>
              <a:t>  not applicable for FMMI</a:t>
            </a:r>
            <a:endParaRPr lang="en-US" b="1" dirty="0"/>
          </a:p>
          <a:p>
            <a:r>
              <a:rPr lang="en-US" b="1" dirty="0"/>
              <a:t>Import Stats:</a:t>
            </a:r>
            <a:r>
              <a:rPr lang="en-US" dirty="0"/>
              <a:t>  file name and import date</a:t>
            </a:r>
            <a:endParaRPr lang="en-US" b="1" dirty="0"/>
          </a:p>
          <a:p>
            <a:r>
              <a:rPr lang="en-US" b="1" dirty="0"/>
              <a:t>Doc Change Date:  </a:t>
            </a:r>
            <a:r>
              <a:rPr lang="en-US" dirty="0"/>
              <a:t>Change date in accounting system</a:t>
            </a:r>
            <a:endParaRPr lang="en-US" b="1" dirty="0"/>
          </a:p>
          <a:p>
            <a:r>
              <a:rPr lang="en-US" b="1" dirty="0"/>
              <a:t>DO Center Code: </a:t>
            </a:r>
            <a:r>
              <a:rPr lang="en-US" dirty="0"/>
              <a:t>not applicable for FMMI</a:t>
            </a:r>
          </a:p>
          <a:p>
            <a:r>
              <a:rPr lang="en-US" b="1" dirty="0"/>
              <a:t>Description: </a:t>
            </a:r>
            <a:r>
              <a:rPr lang="en-US" dirty="0"/>
              <a:t>not applicable for FMMI</a:t>
            </a:r>
            <a:endParaRPr lang="en-US" b="1" dirty="0"/>
          </a:p>
          <a:p>
            <a:r>
              <a:rPr lang="en-US" b="1" dirty="0"/>
              <a:t>Record Type: </a:t>
            </a:r>
            <a:r>
              <a:rPr lang="en-US" dirty="0"/>
              <a:t>not applicable for FMMI</a:t>
            </a:r>
            <a:endParaRPr lang="en-US" b="1" dirty="0"/>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21</a:t>
            </a:fld>
            <a:endParaRPr lang="en-US" dirty="0"/>
          </a:p>
        </p:txBody>
      </p:sp>
    </p:spTree>
    <p:extLst>
      <p:ext uri="{BB962C8B-B14F-4D97-AF65-F5344CB8AC3E}">
        <p14:creationId xmlns:p14="http://schemas.microsoft.com/office/powerpoint/2010/main" val="421475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GL Sign (+/-)</a:t>
            </a:r>
          </a:p>
        </p:txBody>
      </p:sp>
      <p:sp>
        <p:nvSpPr>
          <p:cNvPr id="3" name="Content Placeholder 2"/>
          <p:cNvSpPr>
            <a:spLocks noGrp="1"/>
          </p:cNvSpPr>
          <p:nvPr>
            <p:ph idx="1"/>
          </p:nvPr>
        </p:nvSpPr>
        <p:spPr>
          <a:xfrm>
            <a:off x="464948" y="1566081"/>
            <a:ext cx="8536957" cy="1307034"/>
          </a:xfrm>
        </p:spPr>
        <p:txBody>
          <a:bodyPr>
            <a:normAutofit/>
          </a:bodyPr>
          <a:lstStyle/>
          <a:p>
            <a:r>
              <a:rPr lang="en-US" sz="2400" dirty="0"/>
              <a:t>GL cash processing entries are displayed with the debit and credit signs as recorded on the FMMI clearing document.</a:t>
            </a:r>
          </a:p>
          <a:p>
            <a:r>
              <a:rPr lang="en-US" sz="2400" dirty="0"/>
              <a:t>Below example is a “received” payment, “money coming in”.</a:t>
            </a:r>
          </a:p>
        </p:txBody>
      </p:sp>
      <p:pic>
        <p:nvPicPr>
          <p:cNvPr id="23554" name="Picture 2" descr="Below example is a received payment, money coming in" title="Reconcile – GL Sig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110" y="2873114"/>
            <a:ext cx="7088683" cy="3840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descr="GL Box" title="Reconcile – GL Sign (+/-)"/>
          <p:cNvSpPr/>
          <p:nvPr/>
        </p:nvSpPr>
        <p:spPr>
          <a:xfrm>
            <a:off x="7162800" y="4109045"/>
            <a:ext cx="548016" cy="16915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Total amount" title="Reconcile – GL Sign (+/-)"/>
          <p:cNvSpPr/>
          <p:nvPr/>
        </p:nvSpPr>
        <p:spPr>
          <a:xfrm>
            <a:off x="4513751" y="5943600"/>
            <a:ext cx="533400" cy="6359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Clearing document" title="Reconcile – GL Sign (+/-)"/>
          <p:cNvSpPr/>
          <p:nvPr/>
        </p:nvSpPr>
        <p:spPr>
          <a:xfrm>
            <a:off x="5867400" y="6019800"/>
            <a:ext cx="685800" cy="1691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22</a:t>
            </a:fld>
            <a:endParaRPr lang="en-US" dirty="0"/>
          </a:p>
        </p:txBody>
      </p:sp>
    </p:spTree>
    <p:extLst>
      <p:ext uri="{BB962C8B-B14F-4D97-AF65-F5344CB8AC3E}">
        <p14:creationId xmlns:p14="http://schemas.microsoft.com/office/powerpoint/2010/main" val="15663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arn(outVertical)">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1000"/>
                            </p:stCondLst>
                            <p:childTnLst>
                              <p:par>
                                <p:cTn id="28" presetID="16" presetClass="entr" presetSubtype="2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Horizontal)">
                                      <p:cBhvr>
                                        <p:cTn id="30" dur="500"/>
                                        <p:tgtEl>
                                          <p:spTgt spid="16"/>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GL Sign (continued)</a:t>
            </a:r>
          </a:p>
        </p:txBody>
      </p:sp>
      <p:sp>
        <p:nvSpPr>
          <p:cNvPr id="3" name="Content Placeholder 2"/>
          <p:cNvSpPr>
            <a:spLocks noGrp="1"/>
          </p:cNvSpPr>
          <p:nvPr>
            <p:ph idx="1"/>
          </p:nvPr>
        </p:nvSpPr>
        <p:spPr>
          <a:xfrm>
            <a:off x="464949" y="1566081"/>
            <a:ext cx="8229600" cy="2472519"/>
          </a:xfrm>
        </p:spPr>
        <p:txBody>
          <a:bodyPr>
            <a:normAutofit fontScale="92500" lnSpcReduction="20000"/>
          </a:bodyPr>
          <a:lstStyle/>
          <a:p>
            <a:r>
              <a:rPr lang="en-US" dirty="0"/>
              <a:t>Identified GL Transactions can be displayed in FMMI – See previous page example IPAC Bill 91303783 dated 12/10/2015 in the amount of $828.23</a:t>
            </a:r>
          </a:p>
          <a:p>
            <a:r>
              <a:rPr lang="en-US" dirty="0"/>
              <a:t>Below is first document 2107653933 identified in RITA, partially processing this bill. </a:t>
            </a:r>
            <a:r>
              <a:rPr lang="en-US" sz="2100" dirty="0"/>
              <a:t>(see previous page)</a:t>
            </a:r>
          </a:p>
        </p:txBody>
      </p:sp>
      <p:pic>
        <p:nvPicPr>
          <p:cNvPr id="15362" name="Picture 2" descr="Below is first document 2107653933 identified in RITA, partially processing this bill. (see previous page)&#10;" title="Reconcile – GL Sign (continu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169636"/>
            <a:ext cx="8839200" cy="26121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descr="**" title="Reconcile – GL Sign (continued)"/>
          <p:cNvSpPr/>
          <p:nvPr/>
        </p:nvSpPr>
        <p:spPr>
          <a:xfrm>
            <a:off x="214952" y="6248400"/>
            <a:ext cx="60198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23</a:t>
            </a:fld>
            <a:endParaRPr lang="en-US" dirty="0"/>
          </a:p>
        </p:txBody>
      </p:sp>
    </p:spTree>
    <p:extLst>
      <p:ext uri="{BB962C8B-B14F-4D97-AF65-F5344CB8AC3E}">
        <p14:creationId xmlns:p14="http://schemas.microsoft.com/office/powerpoint/2010/main" val="18956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0"/>
                            </p:stCondLst>
                            <p:childTnLst>
                              <p:par>
                                <p:cTn id="17" presetID="16" presetClass="entr" presetSubtype="37" fill="hold" nodeType="after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barn(outVertical)">
                                      <p:cBhvr>
                                        <p:cTn id="19" dur="500"/>
                                        <p:tgtEl>
                                          <p:spTgt spid="1536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4975"/>
            <a:ext cx="7772400" cy="1470025"/>
          </a:xfrm>
        </p:spPr>
        <p:txBody>
          <a:bodyPr/>
          <a:lstStyle/>
          <a:p>
            <a:r>
              <a:rPr lang="en-US" dirty="0"/>
              <a:t>Reconcile Module </a:t>
            </a:r>
            <a:br>
              <a:rPr lang="en-US" dirty="0"/>
            </a:br>
            <a:r>
              <a:rPr lang="en-US" dirty="0"/>
              <a:t>       (continued)</a:t>
            </a:r>
          </a:p>
        </p:txBody>
      </p:sp>
      <p:sp>
        <p:nvSpPr>
          <p:cNvPr id="8" name="Subtitle 6"/>
          <p:cNvSpPr txBox="1">
            <a:spLocks/>
          </p:cNvSpPr>
          <p:nvPr/>
        </p:nvSpPr>
        <p:spPr>
          <a:xfrm>
            <a:off x="228600" y="2209800"/>
            <a:ext cx="48006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Bef>
                <a:spcPts val="400"/>
              </a:spcBef>
              <a:buFont typeface="Arial" pitchFamily="34" charset="0"/>
              <a:buChar char="•"/>
            </a:pPr>
            <a:r>
              <a:rPr lang="en-US" dirty="0">
                <a:solidFill>
                  <a:schemeClr val="tx1"/>
                </a:solidFill>
              </a:rPr>
              <a:t>View FMS Assignee</a:t>
            </a:r>
          </a:p>
          <a:p>
            <a:pPr marL="457200" indent="-457200" algn="l">
              <a:spcBef>
                <a:spcPts val="400"/>
              </a:spcBef>
              <a:buFont typeface="Arial" pitchFamily="34" charset="0"/>
              <a:buChar char="•"/>
            </a:pPr>
            <a:r>
              <a:rPr lang="en-US" dirty="0">
                <a:solidFill>
                  <a:schemeClr val="tx1"/>
                </a:solidFill>
              </a:rPr>
              <a:t>View FMS Notes</a:t>
            </a:r>
          </a:p>
          <a:p>
            <a:pPr marL="457200" indent="-457200" algn="l">
              <a:spcBef>
                <a:spcPts val="400"/>
              </a:spcBef>
              <a:buFont typeface="Arial" pitchFamily="34" charset="0"/>
              <a:buChar char="•"/>
            </a:pPr>
            <a:r>
              <a:rPr lang="en-US" dirty="0">
                <a:solidFill>
                  <a:schemeClr val="tx1"/>
                </a:solidFill>
              </a:rPr>
              <a:t>View FMS Attachments</a:t>
            </a:r>
          </a:p>
        </p:txBody>
      </p:sp>
      <p:sp>
        <p:nvSpPr>
          <p:cNvPr id="4" name="Footer Placeholder 3"/>
          <p:cNvSpPr>
            <a:spLocks noGrp="1"/>
          </p:cNvSpPr>
          <p:nvPr>
            <p:ph type="ftr" sz="quarter" idx="11"/>
          </p:nvPr>
        </p:nvSpPr>
        <p:spPr/>
        <p:txBody>
          <a:bodyPr/>
          <a:lstStyle/>
          <a:p>
            <a:r>
              <a:rPr lang="en-US">
                <a:solidFill>
                  <a:schemeClr val="tx1"/>
                </a:solidFill>
              </a:rPr>
              <a:t>USDA Transforming Shared Services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6834FD-4F8C-45C7-825A-43F2EF176C96}"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11196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View FMS Assignee</a:t>
            </a:r>
          </a:p>
        </p:txBody>
      </p:sp>
      <p:sp>
        <p:nvSpPr>
          <p:cNvPr id="11" name="Content Placeholder 2"/>
          <p:cNvSpPr txBox="1">
            <a:spLocks/>
          </p:cNvSpPr>
          <p:nvPr/>
        </p:nvSpPr>
        <p:spPr>
          <a:xfrm>
            <a:off x="457200" y="1566081"/>
            <a:ext cx="8229600" cy="7199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Click on the Tech ID to view more information</a:t>
            </a:r>
          </a:p>
        </p:txBody>
      </p:sp>
      <p:sp>
        <p:nvSpPr>
          <p:cNvPr id="3" name="Content Placeholder 2"/>
          <p:cNvSpPr>
            <a:spLocks noGrp="1"/>
          </p:cNvSpPr>
          <p:nvPr>
            <p:ph idx="1"/>
          </p:nvPr>
        </p:nvSpPr>
        <p:spPr>
          <a:xfrm>
            <a:off x="464949" y="2057400"/>
            <a:ext cx="8229600" cy="1143000"/>
          </a:xfrm>
        </p:spPr>
        <p:txBody>
          <a:bodyPr/>
          <a:lstStyle/>
          <a:p>
            <a:pPr lvl="1"/>
            <a:r>
              <a:rPr lang="en-US" dirty="0"/>
              <a:t>If multiple assignments have been made, these will displayed in chronological order</a:t>
            </a:r>
          </a:p>
        </p:txBody>
      </p:sp>
      <p:pic>
        <p:nvPicPr>
          <p:cNvPr id="14338" name="Picture 2" descr="Click on the Tech ID to view more information&#10;" title="Reconcile – View FMS Assign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13" y="3950371"/>
            <a:ext cx="8828087" cy="269655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9" name="Picture 3" descr="Assigned technician History" title="Reconcile – View FMS Assign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124200"/>
            <a:ext cx="7380287" cy="9810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descr="Assigned technician number" title="Reconcile – View FMS Assignee"/>
          <p:cNvSpPr/>
          <p:nvPr/>
        </p:nvSpPr>
        <p:spPr>
          <a:xfrm>
            <a:off x="3298371" y="5791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straight arrow connector" title="Reconcile – View FMS Assignee"/>
          <p:cNvCxnSpPr>
            <a:stCxn id="6" idx="6"/>
          </p:cNvCxnSpPr>
          <p:nvPr/>
        </p:nvCxnSpPr>
        <p:spPr>
          <a:xfrm flipV="1">
            <a:off x="3907971" y="3962400"/>
            <a:ext cx="511629" cy="1943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25</a:t>
            </a:fld>
            <a:endParaRPr lang="en-US" dirty="0"/>
          </a:p>
        </p:txBody>
      </p:sp>
    </p:spTree>
    <p:extLst>
      <p:ext uri="{BB962C8B-B14F-4D97-AF65-F5344CB8AC3E}">
        <p14:creationId xmlns:p14="http://schemas.microsoft.com/office/powerpoint/2010/main" val="25304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38"/>
                                        </p:tgtEl>
                                        <p:attrNameLst>
                                          <p:attrName>style.visibility</p:attrName>
                                        </p:attrNameLst>
                                      </p:cBhvr>
                                      <p:to>
                                        <p:strVal val="visible"/>
                                      </p:to>
                                    </p:set>
                                    <p:animEffect transition="in" filter="fade">
                                      <p:cBhvr>
                                        <p:cTn id="25" dur="500"/>
                                        <p:tgtEl>
                                          <p:spTgt spid="1433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14339"/>
                                        </p:tgtEl>
                                        <p:attrNameLst>
                                          <p:attrName>style.visibility</p:attrName>
                                        </p:attrNameLst>
                                      </p:cBhvr>
                                      <p:to>
                                        <p:strVal val="visible"/>
                                      </p:to>
                                    </p:set>
                                    <p:anim calcmode="lin" valueType="num">
                                      <p:cBhvr>
                                        <p:cTn id="43" dur="500" fill="hold"/>
                                        <p:tgtEl>
                                          <p:spTgt spid="14339"/>
                                        </p:tgtEl>
                                        <p:attrNameLst>
                                          <p:attrName>ppt_w</p:attrName>
                                        </p:attrNameLst>
                                      </p:cBhvr>
                                      <p:tavLst>
                                        <p:tav tm="0">
                                          <p:val>
                                            <p:fltVal val="0"/>
                                          </p:val>
                                        </p:tav>
                                        <p:tav tm="100000">
                                          <p:val>
                                            <p:strVal val="#ppt_w"/>
                                          </p:val>
                                        </p:tav>
                                      </p:tavLst>
                                    </p:anim>
                                    <p:anim calcmode="lin" valueType="num">
                                      <p:cBhvr>
                                        <p:cTn id="44" dur="500" fill="hold"/>
                                        <p:tgtEl>
                                          <p:spTgt spid="14339"/>
                                        </p:tgtEl>
                                        <p:attrNameLst>
                                          <p:attrName>ppt_h</p:attrName>
                                        </p:attrNameLst>
                                      </p:cBhvr>
                                      <p:tavLst>
                                        <p:tav tm="0">
                                          <p:val>
                                            <p:fltVal val="0"/>
                                          </p:val>
                                        </p:tav>
                                        <p:tav tm="100000">
                                          <p:val>
                                            <p:strVal val="#ppt_h"/>
                                          </p:val>
                                        </p:tav>
                                      </p:tavLst>
                                    </p:anim>
                                    <p:animEffect transition="in" filter="fade">
                                      <p:cBhvr>
                                        <p:cTn id="45" dur="500"/>
                                        <p:tgtEl>
                                          <p:spTgt spid="143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wipe(left)">
                                      <p:cBhvr>
                                        <p:cTn id="5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View FMS Notes</a:t>
            </a:r>
          </a:p>
        </p:txBody>
      </p:sp>
      <p:sp>
        <p:nvSpPr>
          <p:cNvPr id="3" name="Content Placeholder 2"/>
          <p:cNvSpPr>
            <a:spLocks noGrp="1"/>
          </p:cNvSpPr>
          <p:nvPr>
            <p:ph idx="1"/>
          </p:nvPr>
        </p:nvSpPr>
        <p:spPr/>
        <p:txBody>
          <a:bodyPr/>
          <a:lstStyle/>
          <a:p>
            <a:r>
              <a:rPr lang="en-US" dirty="0"/>
              <a:t>Click on the note to view contents</a:t>
            </a:r>
          </a:p>
        </p:txBody>
      </p:sp>
      <p:pic>
        <p:nvPicPr>
          <p:cNvPr id="16386" name="Picture 2" descr="Click on the note to view contents" title="Reconcile – View FMS No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937" y="2362200"/>
            <a:ext cx="7361237" cy="12668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Reconcile Bills" title="Reconcile – View FMS No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13" y="3950371"/>
            <a:ext cx="8828087" cy="269655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descr="Click on the notes button to view contents" title="Reconcile – View FMS Notes"/>
          <p:cNvSpPr/>
          <p:nvPr/>
        </p:nvSpPr>
        <p:spPr>
          <a:xfrm>
            <a:off x="4038600" y="57912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Straight Arrow Connector" title="Reconcile – View FMS Notes"/>
          <p:cNvCxnSpPr>
            <a:stCxn id="8" idx="7"/>
          </p:cNvCxnSpPr>
          <p:nvPr/>
        </p:nvCxnSpPr>
        <p:spPr>
          <a:xfrm flipV="1">
            <a:off x="4298763" y="3429000"/>
            <a:ext cx="161714" cy="23956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26</a:t>
            </a:fld>
            <a:endParaRPr lang="en-US" dirty="0"/>
          </a:p>
        </p:txBody>
      </p:sp>
    </p:spTree>
    <p:extLst>
      <p:ext uri="{BB962C8B-B14F-4D97-AF65-F5344CB8AC3E}">
        <p14:creationId xmlns:p14="http://schemas.microsoft.com/office/powerpoint/2010/main" val="15665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16386"/>
                                        </p:tgtEl>
                                        <p:attrNameLst>
                                          <p:attrName>style.visibility</p:attrName>
                                        </p:attrNameLst>
                                      </p:cBhvr>
                                      <p:to>
                                        <p:strVal val="visible"/>
                                      </p:to>
                                    </p:set>
                                    <p:anim calcmode="lin" valueType="num">
                                      <p:cBhvr>
                                        <p:cTn id="43" dur="500" fill="hold"/>
                                        <p:tgtEl>
                                          <p:spTgt spid="16386"/>
                                        </p:tgtEl>
                                        <p:attrNameLst>
                                          <p:attrName>ppt_w</p:attrName>
                                        </p:attrNameLst>
                                      </p:cBhvr>
                                      <p:tavLst>
                                        <p:tav tm="0">
                                          <p:val>
                                            <p:fltVal val="0"/>
                                          </p:val>
                                        </p:tav>
                                        <p:tav tm="100000">
                                          <p:val>
                                            <p:strVal val="#ppt_w"/>
                                          </p:val>
                                        </p:tav>
                                      </p:tavLst>
                                    </p:anim>
                                    <p:anim calcmode="lin" valueType="num">
                                      <p:cBhvr>
                                        <p:cTn id="44" dur="500" fill="hold"/>
                                        <p:tgtEl>
                                          <p:spTgt spid="16386"/>
                                        </p:tgtEl>
                                        <p:attrNameLst>
                                          <p:attrName>ppt_h</p:attrName>
                                        </p:attrNameLst>
                                      </p:cBhvr>
                                      <p:tavLst>
                                        <p:tav tm="0">
                                          <p:val>
                                            <p:fltVal val="0"/>
                                          </p:val>
                                        </p:tav>
                                        <p:tav tm="100000">
                                          <p:val>
                                            <p:strVal val="#ppt_h"/>
                                          </p:val>
                                        </p:tav>
                                      </p:tavLst>
                                    </p:anim>
                                    <p:animEffect transition="in" filter="fade">
                                      <p:cBhvr>
                                        <p:cTn id="4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492139" cy="411162"/>
          </a:xfrm>
        </p:spPr>
        <p:txBody>
          <a:bodyPr/>
          <a:lstStyle/>
          <a:p>
            <a:r>
              <a:rPr lang="en-US" dirty="0"/>
              <a:t>Reconcile – View FMS Attachments</a:t>
            </a:r>
          </a:p>
        </p:txBody>
      </p:sp>
      <p:sp>
        <p:nvSpPr>
          <p:cNvPr id="3" name="Content Placeholder 2"/>
          <p:cNvSpPr>
            <a:spLocks noGrp="1"/>
          </p:cNvSpPr>
          <p:nvPr>
            <p:ph idx="1"/>
          </p:nvPr>
        </p:nvSpPr>
        <p:spPr/>
        <p:txBody>
          <a:bodyPr/>
          <a:lstStyle/>
          <a:p>
            <a:r>
              <a:rPr lang="en-US" dirty="0"/>
              <a:t>Click on the attachment to view contents</a:t>
            </a:r>
          </a:p>
        </p:txBody>
      </p:sp>
      <p:pic>
        <p:nvPicPr>
          <p:cNvPr id="17410" name="Picture 2" descr="Click on the attachments to view contents" title="Reconcile – View FMS Attachm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2466975"/>
            <a:ext cx="7389813" cy="10382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reconcile Bills" title="Reconcile – View FMS Attachm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13" y="3645571"/>
            <a:ext cx="8828087" cy="269655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descr="Click on the button to view attachments" title="Reconcile – View FMS Attachments"/>
          <p:cNvSpPr/>
          <p:nvPr/>
        </p:nvSpPr>
        <p:spPr>
          <a:xfrm>
            <a:off x="4425156" y="5486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Straight arrow connector" title="Reconcile – View FMS Attachments"/>
          <p:cNvCxnSpPr>
            <a:stCxn id="8" idx="1"/>
          </p:cNvCxnSpPr>
          <p:nvPr/>
        </p:nvCxnSpPr>
        <p:spPr>
          <a:xfrm flipH="1" flipV="1">
            <a:off x="3276600" y="3276600"/>
            <a:ext cx="1193193" cy="22432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27</a:t>
            </a:fld>
            <a:endParaRPr lang="en-US" dirty="0"/>
          </a:p>
        </p:txBody>
      </p:sp>
    </p:spTree>
    <p:extLst>
      <p:ext uri="{BB962C8B-B14F-4D97-AF65-F5344CB8AC3E}">
        <p14:creationId xmlns:p14="http://schemas.microsoft.com/office/powerpoint/2010/main" val="25304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17410"/>
                                        </p:tgtEl>
                                        <p:attrNameLst>
                                          <p:attrName>style.visibility</p:attrName>
                                        </p:attrNameLst>
                                      </p:cBhvr>
                                      <p:to>
                                        <p:strVal val="visible"/>
                                      </p:to>
                                    </p:set>
                                    <p:anim calcmode="lin" valueType="num">
                                      <p:cBhvr>
                                        <p:cTn id="43" dur="500" fill="hold"/>
                                        <p:tgtEl>
                                          <p:spTgt spid="17410"/>
                                        </p:tgtEl>
                                        <p:attrNameLst>
                                          <p:attrName>ppt_w</p:attrName>
                                        </p:attrNameLst>
                                      </p:cBhvr>
                                      <p:tavLst>
                                        <p:tav tm="0">
                                          <p:val>
                                            <p:fltVal val="0"/>
                                          </p:val>
                                        </p:tav>
                                        <p:tav tm="100000">
                                          <p:val>
                                            <p:strVal val="#ppt_w"/>
                                          </p:val>
                                        </p:tav>
                                      </p:tavLst>
                                    </p:anim>
                                    <p:anim calcmode="lin" valueType="num">
                                      <p:cBhvr>
                                        <p:cTn id="44" dur="500" fill="hold"/>
                                        <p:tgtEl>
                                          <p:spTgt spid="17410"/>
                                        </p:tgtEl>
                                        <p:attrNameLst>
                                          <p:attrName>ppt_h</p:attrName>
                                        </p:attrNameLst>
                                      </p:cBhvr>
                                      <p:tavLst>
                                        <p:tav tm="0">
                                          <p:val>
                                            <p:fltVal val="0"/>
                                          </p:val>
                                        </p:tav>
                                        <p:tav tm="100000">
                                          <p:val>
                                            <p:strVal val="#ppt_h"/>
                                          </p:val>
                                        </p:tav>
                                      </p:tavLst>
                                    </p:anim>
                                    <p:animEffect transition="in" filter="fade">
                                      <p:cBhvr>
                                        <p:cTn id="45"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a:t>Agency View</a:t>
            </a:r>
          </a:p>
        </p:txBody>
      </p:sp>
      <p:sp>
        <p:nvSpPr>
          <p:cNvPr id="4" name="Footer Placeholder 3"/>
          <p:cNvSpPr>
            <a:spLocks noGrp="1"/>
          </p:cNvSpPr>
          <p:nvPr>
            <p:ph type="ftr" sz="quarter" idx="11"/>
          </p:nvPr>
        </p:nvSpPr>
        <p:spPr/>
        <p:txBody>
          <a:bodyPr/>
          <a:lstStyle/>
          <a:p>
            <a:r>
              <a:rPr lang="en-US">
                <a:solidFill>
                  <a:schemeClr val="tx1"/>
                </a:solidFill>
              </a:rPr>
              <a:t>USDA Transforming Shared Services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6834FD-4F8C-45C7-825A-43F2EF176C96}" type="slidenum">
              <a:rPr lang="en-US" smtClean="0">
                <a:solidFill>
                  <a:schemeClr val="tx1"/>
                </a:solidFill>
              </a:rPr>
              <a:pPr/>
              <a:t>28</a:t>
            </a:fld>
            <a:endParaRPr lang="en-US" dirty="0">
              <a:solidFill>
                <a:schemeClr val="tx1"/>
              </a:solidFill>
            </a:endParaRPr>
          </a:p>
        </p:txBody>
      </p:sp>
      <p:sp>
        <p:nvSpPr>
          <p:cNvPr id="7" name="Subtitle 6"/>
          <p:cNvSpPr>
            <a:spLocks noGrp="1"/>
          </p:cNvSpPr>
          <p:nvPr>
            <p:ph type="subTitle" idx="1"/>
          </p:nvPr>
        </p:nvSpPr>
        <p:spPr>
          <a:xfrm>
            <a:off x="304800" y="1905000"/>
            <a:ext cx="5562600" cy="1981200"/>
          </a:xfrm>
        </p:spPr>
        <p:txBody>
          <a:bodyPr>
            <a:normAutofit fontScale="92500" lnSpcReduction="10000"/>
          </a:bodyPr>
          <a:lstStyle/>
          <a:p>
            <a:pPr algn="l"/>
            <a:r>
              <a:rPr lang="en-US" dirty="0">
                <a:solidFill>
                  <a:schemeClr val="tx1"/>
                </a:solidFill>
              </a:rPr>
              <a:t>Allows user to:</a:t>
            </a:r>
          </a:p>
          <a:p>
            <a:pPr marL="457200" indent="-457200" algn="l">
              <a:spcBef>
                <a:spcPts val="400"/>
              </a:spcBef>
              <a:buFont typeface="Arial" panose="020B0604020202020204" pitchFamily="34" charset="0"/>
              <a:buChar char="•"/>
            </a:pPr>
            <a:r>
              <a:rPr lang="en-US" dirty="0">
                <a:solidFill>
                  <a:schemeClr val="tx1"/>
                </a:solidFill>
              </a:rPr>
              <a:t>Assign responsible Agency staff</a:t>
            </a:r>
          </a:p>
          <a:p>
            <a:pPr marL="457200" indent="-457200" algn="l">
              <a:spcBef>
                <a:spcPts val="400"/>
              </a:spcBef>
              <a:buFont typeface="Arial" panose="020B0604020202020204" pitchFamily="34" charset="0"/>
              <a:buChar char="•"/>
            </a:pPr>
            <a:r>
              <a:rPr lang="en-US" dirty="0">
                <a:solidFill>
                  <a:schemeClr val="tx1"/>
                </a:solidFill>
              </a:rPr>
              <a:t>Add agency notes</a:t>
            </a:r>
          </a:p>
          <a:p>
            <a:pPr marL="457200" indent="-457200" algn="l">
              <a:spcBef>
                <a:spcPts val="400"/>
              </a:spcBef>
              <a:buFont typeface="Arial" panose="020B0604020202020204" pitchFamily="34" charset="0"/>
              <a:buChar char="•"/>
            </a:pPr>
            <a:r>
              <a:rPr lang="en-US" dirty="0">
                <a:solidFill>
                  <a:schemeClr val="tx1"/>
                </a:solidFill>
              </a:rPr>
              <a:t>Add agency attachments</a:t>
            </a:r>
          </a:p>
        </p:txBody>
      </p:sp>
    </p:spTree>
    <p:extLst>
      <p:ext uri="{BB962C8B-B14F-4D97-AF65-F5344CB8AC3E}">
        <p14:creationId xmlns:p14="http://schemas.microsoft.com/office/powerpoint/2010/main" val="162175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View – Add Notes</a:t>
            </a:r>
          </a:p>
        </p:txBody>
      </p:sp>
      <p:sp>
        <p:nvSpPr>
          <p:cNvPr id="15" name="Content Placeholder 2"/>
          <p:cNvSpPr txBox="1">
            <a:spLocks/>
          </p:cNvSpPr>
          <p:nvPr/>
        </p:nvSpPr>
        <p:spPr>
          <a:xfrm>
            <a:off x="228600" y="1600199"/>
            <a:ext cx="4080681" cy="6838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IPAC Bill(s)</a:t>
            </a:r>
          </a:p>
        </p:txBody>
      </p:sp>
      <p:sp>
        <p:nvSpPr>
          <p:cNvPr id="16" name="Content Placeholder 2"/>
          <p:cNvSpPr txBox="1">
            <a:spLocks/>
          </p:cNvSpPr>
          <p:nvPr/>
        </p:nvSpPr>
        <p:spPr>
          <a:xfrm>
            <a:off x="3657600" y="1600200"/>
            <a:ext cx="5029200" cy="68380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….then click “Add Note” button</a:t>
            </a:r>
          </a:p>
        </p:txBody>
      </p:sp>
      <p:sp>
        <p:nvSpPr>
          <p:cNvPr id="3" name="Content Placeholder 2"/>
          <p:cNvSpPr>
            <a:spLocks noGrp="1"/>
          </p:cNvSpPr>
          <p:nvPr>
            <p:ph idx="1"/>
          </p:nvPr>
        </p:nvSpPr>
        <p:spPr>
          <a:xfrm>
            <a:off x="228599" y="2091040"/>
            <a:ext cx="8728881" cy="876300"/>
          </a:xfrm>
        </p:spPr>
        <p:txBody>
          <a:bodyPr>
            <a:normAutofit/>
          </a:bodyPr>
          <a:lstStyle/>
          <a:p>
            <a:r>
              <a:rPr lang="en-US" dirty="0"/>
              <a:t>Select a Reason Code and Enter Notes, click Save</a:t>
            </a:r>
          </a:p>
        </p:txBody>
      </p:sp>
      <p:pic>
        <p:nvPicPr>
          <p:cNvPr id="18436" name="Picture 4" descr="Select a Reason Code and Enter Notes, click Save&#10;" title="Agency view - Add No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829244"/>
            <a:ext cx="7027863" cy="166655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descr="save botton" title="Agency View – Add Notes"/>
          <p:cNvSpPr/>
          <p:nvPr/>
        </p:nvSpPr>
        <p:spPr>
          <a:xfrm>
            <a:off x="8077199" y="2819400"/>
            <a:ext cx="712811"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arrow down button" title="Agency View – Add Notes"/>
          <p:cNvSpPr/>
          <p:nvPr/>
        </p:nvSpPr>
        <p:spPr>
          <a:xfrm>
            <a:off x="7696200" y="3250825"/>
            <a:ext cx="304800" cy="372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Select IPAC Bill(s) then click “Add Note” button&#10;&#10;" title="Agency View – Add No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81" y="4262671"/>
            <a:ext cx="8839200" cy="244292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descr="Add Notes Button" title="Agency View Add notes"/>
          <p:cNvSpPr/>
          <p:nvPr/>
        </p:nvSpPr>
        <p:spPr>
          <a:xfrm>
            <a:off x="228600" y="4491271"/>
            <a:ext cx="838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Search for the bill number to Add notes to." title="Agency View Add notes"/>
          <p:cNvSpPr/>
          <p:nvPr/>
        </p:nvSpPr>
        <p:spPr>
          <a:xfrm>
            <a:off x="381000" y="5253271"/>
            <a:ext cx="304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Straight Arrow connector" title="Agency View - Add Notes"/>
          <p:cNvCxnSpPr>
            <a:stCxn id="8" idx="0"/>
          </p:cNvCxnSpPr>
          <p:nvPr/>
        </p:nvCxnSpPr>
        <p:spPr>
          <a:xfrm flipV="1">
            <a:off x="647700" y="3623398"/>
            <a:ext cx="1714500" cy="8678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29</a:t>
            </a:fld>
            <a:endParaRPr lang="en-US" dirty="0"/>
          </a:p>
        </p:txBody>
      </p:sp>
    </p:spTree>
    <p:extLst>
      <p:ext uri="{BB962C8B-B14F-4D97-AF65-F5344CB8AC3E}">
        <p14:creationId xmlns:p14="http://schemas.microsoft.com/office/powerpoint/2010/main" val="25790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434"/>
                                        </p:tgtEl>
                                        <p:attrNameLst>
                                          <p:attrName>style.visibility</p:attrName>
                                        </p:attrNameLst>
                                      </p:cBhvr>
                                      <p:to>
                                        <p:strVal val="visible"/>
                                      </p:to>
                                    </p:set>
                                    <p:animEffect transition="in" filter="fade">
                                      <p:cBhvr>
                                        <p:cTn id="25" dur="500"/>
                                        <p:tgtEl>
                                          <p:spTgt spid="1843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8436"/>
                                        </p:tgtEl>
                                        <p:attrNameLst>
                                          <p:attrName>style.visibility</p:attrName>
                                        </p:attrNameLst>
                                      </p:cBhvr>
                                      <p:to>
                                        <p:strVal val="visible"/>
                                      </p:to>
                                    </p:set>
                                    <p:anim calcmode="lin" valueType="num">
                                      <p:cBhvr>
                                        <p:cTn id="53" dur="500" fill="hold"/>
                                        <p:tgtEl>
                                          <p:spTgt spid="18436"/>
                                        </p:tgtEl>
                                        <p:attrNameLst>
                                          <p:attrName>ppt_w</p:attrName>
                                        </p:attrNameLst>
                                      </p:cBhvr>
                                      <p:tavLst>
                                        <p:tav tm="0">
                                          <p:val>
                                            <p:fltVal val="0"/>
                                          </p:val>
                                        </p:tav>
                                        <p:tav tm="100000">
                                          <p:val>
                                            <p:strVal val="#ppt_w"/>
                                          </p:val>
                                        </p:tav>
                                      </p:tavLst>
                                    </p:anim>
                                    <p:anim calcmode="lin" valueType="num">
                                      <p:cBhvr>
                                        <p:cTn id="54" dur="500" fill="hold"/>
                                        <p:tgtEl>
                                          <p:spTgt spid="18436"/>
                                        </p:tgtEl>
                                        <p:attrNameLst>
                                          <p:attrName>ppt_h</p:attrName>
                                        </p:attrNameLst>
                                      </p:cBhvr>
                                      <p:tavLst>
                                        <p:tav tm="0">
                                          <p:val>
                                            <p:fltVal val="0"/>
                                          </p:val>
                                        </p:tav>
                                        <p:tav tm="100000">
                                          <p:val>
                                            <p:strVal val="#ppt_h"/>
                                          </p:val>
                                        </p:tav>
                                      </p:tavLst>
                                    </p:anim>
                                    <p:animEffect transition="in" filter="fade">
                                      <p:cBhvr>
                                        <p:cTn id="55" dur="500"/>
                                        <p:tgtEl>
                                          <p:spTgt spid="184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wipe(left)">
                                      <p:cBhvr>
                                        <p:cTn id="60" dur="500"/>
                                        <p:tgtEl>
                                          <p:spTgt spid="3">
                                            <p:txEl>
                                              <p:pRg st="0" end="0"/>
                                            </p:txEl>
                                          </p:spTgt>
                                        </p:tgtEl>
                                      </p:cBhvr>
                                    </p:animEffect>
                                  </p:childTnLst>
                                </p:cTn>
                              </p:par>
                            </p:childTnLst>
                          </p:cTn>
                        </p:par>
                        <p:par>
                          <p:cTn id="61" fill="hold">
                            <p:stCondLst>
                              <p:cond delay="500"/>
                            </p:stCondLst>
                            <p:childTnLst>
                              <p:par>
                                <p:cTn id="62" presetID="2" presetClass="entr" presetSubtype="2" fill="hold" grpId="0" nodeType="afterEffect">
                                  <p:stCondLst>
                                    <p:cond delay="50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1000" fill="hold"/>
                                        <p:tgtEl>
                                          <p:spTgt spid="13"/>
                                        </p:tgtEl>
                                        <p:attrNameLst>
                                          <p:attrName>ppt_x</p:attrName>
                                        </p:attrNameLst>
                                      </p:cBhvr>
                                      <p:tavLst>
                                        <p:tav tm="0">
                                          <p:val>
                                            <p:strVal val="1+#ppt_w/2"/>
                                          </p:val>
                                        </p:tav>
                                        <p:tav tm="100000">
                                          <p:val>
                                            <p:strVal val="#ppt_x"/>
                                          </p:val>
                                        </p:tav>
                                      </p:tavLst>
                                    </p:anim>
                                    <p:anim calcmode="lin" valueType="num">
                                      <p:cBhvr additive="base">
                                        <p:cTn id="6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3" grpId="0" build="p"/>
      <p:bldP spid="14" grpId="0" animBg="1"/>
      <p:bldP spid="13" grpId="0" animBg="1"/>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Modules</a:t>
            </a:r>
          </a:p>
        </p:txBody>
      </p:sp>
      <p:sp>
        <p:nvSpPr>
          <p:cNvPr id="3" name="Content Placeholder 2"/>
          <p:cNvSpPr>
            <a:spLocks noGrp="1"/>
          </p:cNvSpPr>
          <p:nvPr>
            <p:ph idx="1"/>
          </p:nvPr>
        </p:nvSpPr>
        <p:spPr>
          <a:xfrm>
            <a:off x="464949" y="1371600"/>
            <a:ext cx="8229600" cy="1100919"/>
          </a:xfrm>
        </p:spPr>
        <p:txBody>
          <a:bodyPr>
            <a:normAutofit/>
          </a:bodyPr>
          <a:lstStyle/>
          <a:p>
            <a:r>
              <a:rPr lang="en-US" sz="2800" dirty="0"/>
              <a:t>Reconcile Module – Quick search for IPAC Treasury Bills and Processing GL entries</a:t>
            </a:r>
          </a:p>
        </p:txBody>
      </p:sp>
      <p:sp>
        <p:nvSpPr>
          <p:cNvPr id="8" name="Content Placeholder 2"/>
          <p:cNvSpPr txBox="1">
            <a:spLocks/>
          </p:cNvSpPr>
          <p:nvPr/>
        </p:nvSpPr>
        <p:spPr>
          <a:xfrm>
            <a:off x="457200" y="2243919"/>
            <a:ext cx="8229600" cy="15437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Add and view notes</a:t>
            </a:r>
          </a:p>
          <a:p>
            <a:pPr lvl="1"/>
            <a:r>
              <a:rPr lang="en-US" sz="2000" dirty="0"/>
              <a:t>Add and view attachments:  </a:t>
            </a:r>
            <a:r>
              <a:rPr lang="en-US" sz="2000" dirty="0" err="1"/>
              <a:t>xls</a:t>
            </a:r>
            <a:r>
              <a:rPr lang="en-US" sz="2000" dirty="0"/>
              <a:t>, doc, pdf, or csv</a:t>
            </a:r>
          </a:p>
          <a:p>
            <a:pPr lvl="1"/>
            <a:r>
              <a:rPr lang="en-US" sz="2000" dirty="0"/>
              <a:t>Modify and view bill assignee</a:t>
            </a:r>
          </a:p>
          <a:p>
            <a:pPr lvl="1"/>
            <a:r>
              <a:rPr lang="en-US" sz="2000" dirty="0"/>
              <a:t>Print and view bills</a:t>
            </a:r>
          </a:p>
        </p:txBody>
      </p:sp>
      <p:sp>
        <p:nvSpPr>
          <p:cNvPr id="6" name="Content Placeholder 2"/>
          <p:cNvSpPr txBox="1">
            <a:spLocks/>
          </p:cNvSpPr>
          <p:nvPr/>
        </p:nvSpPr>
        <p:spPr>
          <a:xfrm>
            <a:off x="457200" y="3829038"/>
            <a:ext cx="8229600" cy="929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Report Module – Summary Information for Treasury IPAC Bills</a:t>
            </a:r>
          </a:p>
        </p:txBody>
      </p:sp>
      <p:sp>
        <p:nvSpPr>
          <p:cNvPr id="7" name="Content Placeholder 2"/>
          <p:cNvSpPr txBox="1">
            <a:spLocks/>
          </p:cNvSpPr>
          <p:nvPr/>
        </p:nvSpPr>
        <p:spPr>
          <a:xfrm>
            <a:off x="457200" y="4703058"/>
            <a:ext cx="8229600" cy="16532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Print Received IPAC Bills</a:t>
            </a:r>
          </a:p>
          <a:p>
            <a:pPr lvl="1"/>
            <a:r>
              <a:rPr lang="en-US" sz="2000" dirty="0"/>
              <a:t>View:</a:t>
            </a:r>
          </a:p>
          <a:p>
            <a:pPr lvl="2"/>
            <a:r>
              <a:rPr lang="en-US" sz="2000" dirty="0"/>
              <a:t>Agency Unprocessed Details</a:t>
            </a:r>
          </a:p>
          <a:p>
            <a:pPr lvl="2"/>
            <a:r>
              <a:rPr lang="en-US" sz="2000" dirty="0"/>
              <a:t>Agency Unprocessed Summary</a:t>
            </a:r>
          </a:p>
          <a:p>
            <a:pPr lvl="2"/>
            <a:r>
              <a:rPr lang="en-US" sz="2000" dirty="0"/>
              <a:t>Agency Unprocessed Spreadsheet</a:t>
            </a:r>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a:t>
            </a:fld>
            <a:endParaRPr lang="en-US" dirty="0"/>
          </a:p>
        </p:txBody>
      </p:sp>
    </p:spTree>
    <p:extLst>
      <p:ext uri="{BB962C8B-B14F-4D97-AF65-F5344CB8AC3E}">
        <p14:creationId xmlns:p14="http://schemas.microsoft.com/office/powerpoint/2010/main" val="41023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additive="base">
                                        <p:cTn id="32"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additive="base">
                                        <p:cTn id="38"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 calcmode="lin" valueType="num">
                                      <p:cBhvr additive="base">
                                        <p:cTn id="44"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additive="base">
                                        <p:cTn id="50"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anim calcmode="lin" valueType="num">
                                      <p:cBhvr additive="base">
                                        <p:cTn id="54"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7">
                                            <p:txEl>
                                              <p:pRg st="1" end="1"/>
                                            </p:txEl>
                                          </p:spTgt>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 calcmode="lin" valueType="num">
                                      <p:cBhvr additive="base">
                                        <p:cTn id="58"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7">
                                            <p:txEl>
                                              <p:pRg st="2" end="2"/>
                                            </p:txEl>
                                          </p:spTgt>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 calcmode="lin" valueType="num">
                                      <p:cBhvr additive="base">
                                        <p:cTn id="6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7">
                                            <p:txEl>
                                              <p:pRg st="3" end="3"/>
                                            </p:txEl>
                                          </p:spTgt>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7">
                                            <p:txEl>
                                              <p:pRg st="4" end="4"/>
                                            </p:txEl>
                                          </p:spTgt>
                                        </p:tgtEl>
                                        <p:attrNameLst>
                                          <p:attrName>style.visibility</p:attrName>
                                        </p:attrNameLst>
                                      </p:cBhvr>
                                      <p:to>
                                        <p:strVal val="visible"/>
                                      </p:to>
                                    </p:set>
                                    <p:anim calcmode="lin" valueType="num">
                                      <p:cBhvr additive="base">
                                        <p:cTn id="66"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uiExpand="1" build="p" bldLvl="2"/>
      <p:bldP spid="6" grpId="0"/>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View – Add Attachments</a:t>
            </a:r>
          </a:p>
        </p:txBody>
      </p:sp>
      <p:sp>
        <p:nvSpPr>
          <p:cNvPr id="3" name="Content Placeholder 2"/>
          <p:cNvSpPr>
            <a:spLocks noGrp="1"/>
          </p:cNvSpPr>
          <p:nvPr>
            <p:ph idx="1"/>
          </p:nvPr>
        </p:nvSpPr>
        <p:spPr>
          <a:xfrm>
            <a:off x="464948" y="1524001"/>
            <a:ext cx="8492533" cy="381000"/>
          </a:xfrm>
        </p:spPr>
        <p:txBody>
          <a:bodyPr>
            <a:noAutofit/>
          </a:bodyPr>
          <a:lstStyle/>
          <a:p>
            <a:r>
              <a:rPr lang="en-US" sz="2200" dirty="0"/>
              <a:t>Select:   IPAC Bill(s)</a:t>
            </a:r>
          </a:p>
        </p:txBody>
      </p:sp>
      <p:sp>
        <p:nvSpPr>
          <p:cNvPr id="17" name="Content Placeholder 2"/>
          <p:cNvSpPr txBox="1">
            <a:spLocks/>
          </p:cNvSpPr>
          <p:nvPr/>
        </p:nvSpPr>
        <p:spPr>
          <a:xfrm>
            <a:off x="457200" y="1905000"/>
            <a:ext cx="8492533" cy="381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	      Add Attachment button</a:t>
            </a:r>
          </a:p>
        </p:txBody>
      </p:sp>
      <p:sp>
        <p:nvSpPr>
          <p:cNvPr id="12" name="Content Placeholder 2"/>
          <p:cNvSpPr txBox="1">
            <a:spLocks/>
          </p:cNvSpPr>
          <p:nvPr/>
        </p:nvSpPr>
        <p:spPr>
          <a:xfrm>
            <a:off x="448334" y="2209800"/>
            <a:ext cx="8492533" cy="71113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	      File Name</a:t>
            </a:r>
          </a:p>
          <a:p>
            <a:pPr marL="0" indent="0">
              <a:buFont typeface="Arial" pitchFamily="34" charset="0"/>
              <a:buNone/>
            </a:pPr>
            <a:r>
              <a:rPr lang="en-US" dirty="0"/>
              <a:t>	      File Type</a:t>
            </a:r>
          </a:p>
        </p:txBody>
      </p:sp>
      <p:sp>
        <p:nvSpPr>
          <p:cNvPr id="15" name="Content Placeholder 2"/>
          <p:cNvSpPr txBox="1">
            <a:spLocks/>
          </p:cNvSpPr>
          <p:nvPr/>
        </p:nvSpPr>
        <p:spPr>
          <a:xfrm>
            <a:off x="457200" y="2920933"/>
            <a:ext cx="8492533" cy="36829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Click Upload</a:t>
            </a:r>
          </a:p>
        </p:txBody>
      </p:sp>
      <p:sp>
        <p:nvSpPr>
          <p:cNvPr id="16" name="Content Placeholder 2"/>
          <p:cNvSpPr txBox="1">
            <a:spLocks/>
          </p:cNvSpPr>
          <p:nvPr/>
        </p:nvSpPr>
        <p:spPr>
          <a:xfrm>
            <a:off x="457200" y="3263892"/>
            <a:ext cx="8492533" cy="3682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Close the pop-up window</a:t>
            </a:r>
          </a:p>
        </p:txBody>
      </p:sp>
      <p:pic>
        <p:nvPicPr>
          <p:cNvPr id="19460" name="Picture 4" descr="Select:   IPAC Bill(s)&#10;Add Attachment button&#10;File Name&#10;File Type&#10;Click Upload&#10;Close the pop-up window&#10;" title="Agency Vie - Add Attachm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902282"/>
            <a:ext cx="8900552" cy="249851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descr="Search for Bill Numbers" title="Agency View – Add Attachments"/>
          <p:cNvSpPr/>
          <p:nvPr/>
        </p:nvSpPr>
        <p:spPr>
          <a:xfrm>
            <a:off x="381000" y="4864772"/>
            <a:ext cx="304800" cy="1443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Add Attachments" title="Agency View – Add Attachments"/>
          <p:cNvSpPr/>
          <p:nvPr/>
        </p:nvSpPr>
        <p:spPr>
          <a:xfrm>
            <a:off x="1093076" y="4178972"/>
            <a:ext cx="111672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Reconciliation Attachmennts Upload" title="Agency View – Add Attachm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806"/>
          <a:stretch/>
        </p:blipFill>
        <p:spPr bwMode="auto">
          <a:xfrm>
            <a:off x="4694601" y="1600200"/>
            <a:ext cx="4108548" cy="3070704"/>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descr="Upload button" title="Agency View – Add Attachments"/>
          <p:cNvSpPr/>
          <p:nvPr/>
        </p:nvSpPr>
        <p:spPr>
          <a:xfrm>
            <a:off x="5105400" y="2920932"/>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Straight Arrow Connector" title="Agency View – Add Attachments"/>
          <p:cNvCxnSpPr/>
          <p:nvPr/>
        </p:nvCxnSpPr>
        <p:spPr>
          <a:xfrm>
            <a:off x="3302219" y="2438400"/>
            <a:ext cx="1650781" cy="12051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descr="Close Button" title="Agency View – Add Attachments"/>
          <p:cNvSpPr/>
          <p:nvPr/>
        </p:nvSpPr>
        <p:spPr>
          <a:xfrm>
            <a:off x="5867400" y="2920932"/>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30</a:t>
            </a:fld>
            <a:endParaRPr lang="en-US" dirty="0"/>
          </a:p>
        </p:txBody>
      </p:sp>
    </p:spTree>
    <p:extLst>
      <p:ext uri="{BB962C8B-B14F-4D97-AF65-F5344CB8AC3E}">
        <p14:creationId xmlns:p14="http://schemas.microsoft.com/office/powerpoint/2010/main" val="38179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Effect transition="in" filter="fade">
                                      <p:cBhvr>
                                        <p:cTn id="25" dur="500"/>
                                        <p:tgtEl>
                                          <p:spTgt spid="1946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9458"/>
                                        </p:tgtEl>
                                        <p:attrNameLst>
                                          <p:attrName>style.visibility</p:attrName>
                                        </p:attrNameLst>
                                      </p:cBhvr>
                                      <p:to>
                                        <p:strVal val="visible"/>
                                      </p:to>
                                    </p:set>
                                    <p:anim calcmode="lin" valueType="num">
                                      <p:cBhvr>
                                        <p:cTn id="49" dur="500" fill="hold"/>
                                        <p:tgtEl>
                                          <p:spTgt spid="19458"/>
                                        </p:tgtEl>
                                        <p:attrNameLst>
                                          <p:attrName>ppt_w</p:attrName>
                                        </p:attrNameLst>
                                      </p:cBhvr>
                                      <p:tavLst>
                                        <p:tav tm="0">
                                          <p:val>
                                            <p:fltVal val="0"/>
                                          </p:val>
                                        </p:tav>
                                        <p:tav tm="100000">
                                          <p:val>
                                            <p:strVal val="#ppt_w"/>
                                          </p:val>
                                        </p:tav>
                                      </p:tavLst>
                                    </p:anim>
                                    <p:anim calcmode="lin" valueType="num">
                                      <p:cBhvr>
                                        <p:cTn id="50" dur="500" fill="hold"/>
                                        <p:tgtEl>
                                          <p:spTgt spid="19458"/>
                                        </p:tgtEl>
                                        <p:attrNameLst>
                                          <p:attrName>ppt_h</p:attrName>
                                        </p:attrNameLst>
                                      </p:cBhvr>
                                      <p:tavLst>
                                        <p:tav tm="0">
                                          <p:val>
                                            <p:fltVal val="0"/>
                                          </p:val>
                                        </p:tav>
                                        <p:tav tm="100000">
                                          <p:val>
                                            <p:strVal val="#ppt_h"/>
                                          </p:val>
                                        </p:tav>
                                      </p:tavLst>
                                    </p:anim>
                                    <p:animEffect transition="in" filter="fade">
                                      <p:cBhvr>
                                        <p:cTn id="51" dur="500"/>
                                        <p:tgtEl>
                                          <p:spTgt spid="1945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wipe(left)">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xEl>
                                              <p:pRg st="1" end="1"/>
                                            </p:txEl>
                                          </p:spTgt>
                                        </p:tgtEl>
                                        <p:attrNameLst>
                                          <p:attrName>style.visibility</p:attrName>
                                        </p:attrNameLst>
                                      </p:cBhvr>
                                      <p:to>
                                        <p:strVal val="visible"/>
                                      </p:to>
                                    </p:set>
                                    <p:animEffect transition="in" filter="wipe(left)">
                                      <p:cBhvr>
                                        <p:cTn id="61" dur="500"/>
                                        <p:tgtEl>
                                          <p:spTgt spid="12">
                                            <p:txEl>
                                              <p:pRg st="1" end="1"/>
                                            </p:txEl>
                                          </p:spTgt>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500"/>
                            </p:stCondLst>
                            <p:childTnLst>
                              <p:par>
                                <p:cTn id="72" presetID="2" presetClass="entr" presetSubtype="4" fill="hold" grpId="0" nodeType="afterEffect">
                                  <p:stCondLst>
                                    <p:cond delay="25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7" grpId="0" build="p"/>
      <p:bldP spid="12" grpId="0" build="p"/>
      <p:bldP spid="15" grpId="0"/>
      <p:bldP spid="16" grpId="0"/>
      <p:bldP spid="7" grpId="0" animBg="1"/>
      <p:bldP spid="8" grpId="0" animBg="1"/>
      <p:bldP spid="14"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View – Reassign Tech</a:t>
            </a:r>
          </a:p>
        </p:txBody>
      </p:sp>
      <p:sp>
        <p:nvSpPr>
          <p:cNvPr id="3" name="Content Placeholder 2"/>
          <p:cNvSpPr>
            <a:spLocks noGrp="1"/>
          </p:cNvSpPr>
          <p:nvPr>
            <p:ph idx="1"/>
          </p:nvPr>
        </p:nvSpPr>
        <p:spPr>
          <a:xfrm>
            <a:off x="464949" y="1524000"/>
            <a:ext cx="3649852" cy="685802"/>
          </a:xfrm>
        </p:spPr>
        <p:txBody>
          <a:bodyPr>
            <a:normAutofit/>
          </a:bodyPr>
          <a:lstStyle/>
          <a:p>
            <a:r>
              <a:rPr lang="en-US" dirty="0"/>
              <a:t>Select IPAC Bill(s)</a:t>
            </a:r>
          </a:p>
        </p:txBody>
      </p:sp>
      <p:sp>
        <p:nvSpPr>
          <p:cNvPr id="13" name="Content Placeholder 2"/>
          <p:cNvSpPr txBox="1">
            <a:spLocks/>
          </p:cNvSpPr>
          <p:nvPr/>
        </p:nvSpPr>
        <p:spPr>
          <a:xfrm>
            <a:off x="3505200" y="1551709"/>
            <a:ext cx="53340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a:t>, then click Reassign Tech button</a:t>
            </a:r>
          </a:p>
        </p:txBody>
      </p:sp>
      <p:sp>
        <p:nvSpPr>
          <p:cNvPr id="16" name="Content Placeholder 2"/>
          <p:cNvSpPr txBox="1">
            <a:spLocks/>
          </p:cNvSpPr>
          <p:nvPr/>
        </p:nvSpPr>
        <p:spPr>
          <a:xfrm>
            <a:off x="457200" y="1981198"/>
            <a:ext cx="4267200" cy="6858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a new Tech ID</a:t>
            </a:r>
          </a:p>
        </p:txBody>
      </p:sp>
      <p:sp>
        <p:nvSpPr>
          <p:cNvPr id="17" name="Content Placeholder 2"/>
          <p:cNvSpPr txBox="1">
            <a:spLocks/>
          </p:cNvSpPr>
          <p:nvPr/>
        </p:nvSpPr>
        <p:spPr>
          <a:xfrm>
            <a:off x="4343401" y="1981198"/>
            <a:ext cx="3733799"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and the Save button</a:t>
            </a:r>
          </a:p>
        </p:txBody>
      </p:sp>
      <p:pic>
        <p:nvPicPr>
          <p:cNvPr id="20483" name="Picture 3" descr="Technician reassignment" title="Agency View – Reassign Te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323" y="2667000"/>
            <a:ext cx="6999287" cy="9144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2" name="Picture 2" descr="Select IPAC Bill(s), then click reassign Tech button&#10;Select a new Tec ID and the save button" title="Agency View – Reassign Te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59" y="3807267"/>
            <a:ext cx="8881241" cy="250632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descr="Search for bill numbers box" title="Agency View – Reassign Tech"/>
          <p:cNvSpPr/>
          <p:nvPr/>
        </p:nvSpPr>
        <p:spPr>
          <a:xfrm>
            <a:off x="304800" y="4713389"/>
            <a:ext cx="304800" cy="1443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Reassign Tech button" title="Agency View – Reassign Tech"/>
          <p:cNvSpPr/>
          <p:nvPr/>
        </p:nvSpPr>
        <p:spPr>
          <a:xfrm>
            <a:off x="2173014" y="4091384"/>
            <a:ext cx="111672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Save Button" title="Agency View – Reassign Tech"/>
          <p:cNvSpPr/>
          <p:nvPr/>
        </p:nvSpPr>
        <p:spPr>
          <a:xfrm>
            <a:off x="8001000" y="2767571"/>
            <a:ext cx="838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Straight Arrrow connector" title="Agency View – Reassign Tech"/>
          <p:cNvCxnSpPr>
            <a:stCxn id="8" idx="0"/>
          </p:cNvCxnSpPr>
          <p:nvPr/>
        </p:nvCxnSpPr>
        <p:spPr>
          <a:xfrm flipV="1">
            <a:off x="2731376" y="3555944"/>
            <a:ext cx="0" cy="5354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descr="Arrow Down Button" title="Agency View – Reassign Tech"/>
          <p:cNvSpPr/>
          <p:nvPr/>
        </p:nvSpPr>
        <p:spPr>
          <a:xfrm>
            <a:off x="7620000" y="3287611"/>
            <a:ext cx="304800" cy="293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3124200" y="6248400"/>
            <a:ext cx="2895600" cy="365125"/>
          </a:xfrm>
        </p:spPr>
        <p:txBody>
          <a:bodyPr/>
          <a:lstStyle/>
          <a:p>
            <a:r>
              <a:rPr lang="en-US" dirty="0"/>
              <a:t>USDA Transforming Shared Services</a:t>
            </a:r>
          </a:p>
        </p:txBody>
      </p:sp>
      <p:sp>
        <p:nvSpPr>
          <p:cNvPr id="5" name="Slide Number Placeholder 4"/>
          <p:cNvSpPr>
            <a:spLocks noGrp="1"/>
          </p:cNvSpPr>
          <p:nvPr>
            <p:ph type="sldNum" sz="quarter" idx="12"/>
          </p:nvPr>
        </p:nvSpPr>
        <p:spPr>
          <a:xfrm>
            <a:off x="6553200" y="6248400"/>
            <a:ext cx="2133600" cy="365125"/>
          </a:xfrm>
        </p:spPr>
        <p:txBody>
          <a:bodyPr/>
          <a:lstStyle/>
          <a:p>
            <a:fld id="{216834FD-4F8C-45C7-825A-43F2EF176C96}" type="slidenum">
              <a:rPr lang="en-US" smtClean="0"/>
              <a:pPr/>
              <a:t>31</a:t>
            </a:fld>
            <a:endParaRPr lang="en-US" dirty="0"/>
          </a:p>
        </p:txBody>
      </p:sp>
    </p:spTree>
    <p:extLst>
      <p:ext uri="{BB962C8B-B14F-4D97-AF65-F5344CB8AC3E}">
        <p14:creationId xmlns:p14="http://schemas.microsoft.com/office/powerpoint/2010/main" val="78159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482"/>
                                        </p:tgtEl>
                                        <p:attrNameLst>
                                          <p:attrName>style.visibility</p:attrName>
                                        </p:attrNameLst>
                                      </p:cBhvr>
                                      <p:to>
                                        <p:strVal val="visible"/>
                                      </p:to>
                                    </p:set>
                                    <p:animEffect transition="in" filter="fade">
                                      <p:cBhvr>
                                        <p:cTn id="25" dur="500"/>
                                        <p:tgtEl>
                                          <p:spTgt spid="2048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20483"/>
                                        </p:tgtEl>
                                        <p:attrNameLst>
                                          <p:attrName>style.visibility</p:attrName>
                                        </p:attrNameLst>
                                      </p:cBhvr>
                                      <p:to>
                                        <p:strVal val="visible"/>
                                      </p:to>
                                    </p:set>
                                    <p:anim calcmode="lin" valueType="num">
                                      <p:cBhvr>
                                        <p:cTn id="53" dur="500" fill="hold"/>
                                        <p:tgtEl>
                                          <p:spTgt spid="20483"/>
                                        </p:tgtEl>
                                        <p:attrNameLst>
                                          <p:attrName>ppt_w</p:attrName>
                                        </p:attrNameLst>
                                      </p:cBhvr>
                                      <p:tavLst>
                                        <p:tav tm="0">
                                          <p:val>
                                            <p:fltVal val="0"/>
                                          </p:val>
                                        </p:tav>
                                        <p:tav tm="100000">
                                          <p:val>
                                            <p:strVal val="#ppt_w"/>
                                          </p:val>
                                        </p:tav>
                                      </p:tavLst>
                                    </p:anim>
                                    <p:anim calcmode="lin" valueType="num">
                                      <p:cBhvr>
                                        <p:cTn id="54" dur="500" fill="hold"/>
                                        <p:tgtEl>
                                          <p:spTgt spid="20483"/>
                                        </p:tgtEl>
                                        <p:attrNameLst>
                                          <p:attrName>ppt_h</p:attrName>
                                        </p:attrNameLst>
                                      </p:cBhvr>
                                      <p:tavLst>
                                        <p:tav tm="0">
                                          <p:val>
                                            <p:fltVal val="0"/>
                                          </p:val>
                                        </p:tav>
                                        <p:tav tm="100000">
                                          <p:val>
                                            <p:strVal val="#ppt_h"/>
                                          </p:val>
                                        </p:tav>
                                      </p:tavLst>
                                    </p:anim>
                                    <p:animEffect transition="in" filter="fade">
                                      <p:cBhvr>
                                        <p:cTn id="55" dur="500"/>
                                        <p:tgtEl>
                                          <p:spTgt spid="2048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wipe(left)">
                                      <p:cBhvr>
                                        <p:cTn id="60" dur="500"/>
                                        <p:tgtEl>
                                          <p:spTgt spid="1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P spid="16" grpId="0" build="p"/>
      <p:bldP spid="17" grpId="0"/>
      <p:bldP spid="7" grpId="0" animBg="1"/>
      <p:bldP spid="8"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View – Print Bill</a:t>
            </a:r>
          </a:p>
        </p:txBody>
      </p:sp>
      <p:sp>
        <p:nvSpPr>
          <p:cNvPr id="3" name="Content Placeholder 2"/>
          <p:cNvSpPr>
            <a:spLocks noGrp="1"/>
          </p:cNvSpPr>
          <p:nvPr>
            <p:ph idx="1"/>
          </p:nvPr>
        </p:nvSpPr>
        <p:spPr>
          <a:xfrm>
            <a:off x="464949" y="1566081"/>
            <a:ext cx="8229600" cy="872319"/>
          </a:xfrm>
        </p:spPr>
        <p:txBody>
          <a:bodyPr>
            <a:normAutofit fontScale="85000" lnSpcReduction="10000"/>
          </a:bodyPr>
          <a:lstStyle/>
          <a:p>
            <a:r>
              <a:rPr lang="en-US" dirty="0"/>
              <a:t>Reconcile Module is the best place to print bills in RITA</a:t>
            </a:r>
          </a:p>
          <a:p>
            <a:pPr lvl="1"/>
            <a:r>
              <a:rPr lang="en-US" dirty="0"/>
              <a:t>Any IPAC bill can be printed</a:t>
            </a:r>
          </a:p>
        </p:txBody>
      </p:sp>
      <p:sp>
        <p:nvSpPr>
          <p:cNvPr id="11" name="Content Placeholder 2"/>
          <p:cNvSpPr txBox="1">
            <a:spLocks/>
          </p:cNvSpPr>
          <p:nvPr/>
        </p:nvSpPr>
        <p:spPr>
          <a:xfrm>
            <a:off x="457200" y="2438400"/>
            <a:ext cx="4953000" cy="457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Select single or multiple bills</a:t>
            </a:r>
          </a:p>
        </p:txBody>
      </p:sp>
      <p:sp>
        <p:nvSpPr>
          <p:cNvPr id="12" name="Content Placeholder 2"/>
          <p:cNvSpPr txBox="1">
            <a:spLocks/>
          </p:cNvSpPr>
          <p:nvPr/>
        </p:nvSpPr>
        <p:spPr>
          <a:xfrm>
            <a:off x="5029200" y="2438400"/>
            <a:ext cx="3048000" cy="457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buNone/>
            </a:pPr>
            <a:r>
              <a:rPr lang="en-US" dirty="0"/>
              <a:t>– then, click Print Bill</a:t>
            </a:r>
          </a:p>
        </p:txBody>
      </p:sp>
      <p:sp>
        <p:nvSpPr>
          <p:cNvPr id="10" name="Content Placeholder 2"/>
          <p:cNvSpPr txBox="1">
            <a:spLocks/>
          </p:cNvSpPr>
          <p:nvPr/>
        </p:nvSpPr>
        <p:spPr>
          <a:xfrm>
            <a:off x="457200" y="2895600"/>
            <a:ext cx="8229600" cy="8001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A PDF will open containing all bills selected with </a:t>
            </a:r>
            <a:r>
              <a:rPr lang="en-US" b="1" dirty="0"/>
              <a:t>all</a:t>
            </a:r>
            <a:r>
              <a:rPr lang="en-US" dirty="0"/>
              <a:t> </a:t>
            </a:r>
            <a:r>
              <a:rPr lang="en-US" b="1" dirty="0"/>
              <a:t>detail lines</a:t>
            </a:r>
          </a:p>
        </p:txBody>
      </p:sp>
      <p:pic>
        <p:nvPicPr>
          <p:cNvPr id="21506" name="Picture 2" descr="Reconcile Module is the best place to print bills in RITA&#10;Any IPAC bill can be printed&#10;Select single or multiple bi– then, click Print Bills&#10;A PDF will open containing all bills selected with all detail lines&#10;&#10; &#10;" title="Agency View – Print B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962400"/>
            <a:ext cx="8705850" cy="24157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descr="Search Bills box" title="Agency View – Print Bill"/>
          <p:cNvSpPr/>
          <p:nvPr/>
        </p:nvSpPr>
        <p:spPr>
          <a:xfrm>
            <a:off x="457200" y="4876800"/>
            <a:ext cx="304800" cy="1443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Print Bill button" title="Agency View – Print Bill"/>
          <p:cNvSpPr/>
          <p:nvPr/>
        </p:nvSpPr>
        <p:spPr>
          <a:xfrm>
            <a:off x="3325709" y="4191000"/>
            <a:ext cx="71289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Lines" title="Agency View – Print Bill"/>
          <p:cNvSpPr/>
          <p:nvPr/>
        </p:nvSpPr>
        <p:spPr>
          <a:xfrm>
            <a:off x="5867400" y="4876800"/>
            <a:ext cx="381000" cy="1443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32</a:t>
            </a:fld>
            <a:endParaRPr lang="en-US" dirty="0"/>
          </a:p>
        </p:txBody>
      </p:sp>
    </p:spTree>
    <p:extLst>
      <p:ext uri="{BB962C8B-B14F-4D97-AF65-F5344CB8AC3E}">
        <p14:creationId xmlns:p14="http://schemas.microsoft.com/office/powerpoint/2010/main" val="27353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1506"/>
                                        </p:tgtEl>
                                        <p:attrNameLst>
                                          <p:attrName>style.visibility</p:attrName>
                                        </p:attrNameLst>
                                      </p:cBhvr>
                                      <p:to>
                                        <p:strVal val="visible"/>
                                      </p:to>
                                    </p:set>
                                    <p:animEffect transition="in" filter="circle(in)">
                                      <p:cBhvr>
                                        <p:cTn id="35" dur="2000"/>
                                        <p:tgtEl>
                                          <p:spTgt spid="2150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00"/>
                            </p:stCondLst>
                            <p:childTnLst>
                              <p:par>
                                <p:cTn id="52" presetID="6" presetClass="entr" presetSubtype="16"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2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11" grpId="0"/>
      <p:bldP spid="12" grpId="0"/>
      <p:bldP spid="10" grpId="0"/>
      <p:bldP spid="7" grpId="0" animBg="1"/>
      <p:bldP spid="9"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267" y="334963"/>
            <a:ext cx="6974062" cy="944562"/>
          </a:xfrm>
        </p:spPr>
        <p:txBody>
          <a:bodyPr>
            <a:normAutofit fontScale="90000"/>
          </a:bodyPr>
          <a:lstStyle/>
          <a:p>
            <a:r>
              <a:rPr lang="en-US" sz="3600" dirty="0">
                <a:latin typeface="Times New Roman" panose="02020603050405020304" pitchFamily="18" charset="0"/>
                <a:cs typeface="Times New Roman" panose="02020603050405020304" pitchFamily="18" charset="0"/>
              </a:rPr>
              <a:t>Agency View – Print Bill (continued)</a:t>
            </a:r>
          </a:p>
        </p:txBody>
      </p:sp>
      <p:sp>
        <p:nvSpPr>
          <p:cNvPr id="5" name="Rectangle 4"/>
          <p:cNvSpPr/>
          <p:nvPr/>
        </p:nvSpPr>
        <p:spPr>
          <a:xfrm>
            <a:off x="304800" y="2438400"/>
            <a:ext cx="2819400" cy="1477328"/>
          </a:xfrm>
          <a:prstGeom prst="rect">
            <a:avLst/>
          </a:prstGeom>
        </p:spPr>
        <p:txBody>
          <a:bodyPr wrap="square">
            <a:spAutoFit/>
          </a:bodyPr>
          <a:lstStyle/>
          <a:p>
            <a:r>
              <a:rPr lang="en-US" dirty="0"/>
              <a:t>This is an exact replica</a:t>
            </a:r>
            <a:br>
              <a:rPr lang="en-US" dirty="0"/>
            </a:br>
            <a:r>
              <a:rPr lang="en-US" dirty="0"/>
              <a:t>of the IPAC Bill generated</a:t>
            </a:r>
            <a:br>
              <a:rPr lang="en-US" dirty="0"/>
            </a:br>
            <a:r>
              <a:rPr lang="en-US" dirty="0"/>
              <a:t>by Treasury.</a:t>
            </a:r>
          </a:p>
          <a:p>
            <a:endParaRPr lang="en-US" dirty="0"/>
          </a:p>
          <a:p>
            <a:endParaRPr lang="en-US" dirty="0"/>
          </a:p>
        </p:txBody>
      </p:sp>
      <p:sp>
        <p:nvSpPr>
          <p:cNvPr id="8" name="Rectangle 7"/>
          <p:cNvSpPr/>
          <p:nvPr/>
        </p:nvSpPr>
        <p:spPr>
          <a:xfrm>
            <a:off x="281267" y="3574817"/>
            <a:ext cx="2919133" cy="1477328"/>
          </a:xfrm>
          <a:prstGeom prst="rect">
            <a:avLst/>
          </a:prstGeom>
        </p:spPr>
        <p:txBody>
          <a:bodyPr wrap="square">
            <a:spAutoFit/>
          </a:bodyPr>
          <a:lstStyle/>
          <a:p>
            <a:r>
              <a:rPr lang="en-US" dirty="0"/>
              <a:t>For Conversion bills (dated prior to August 1, 2016), the only Treasury Detail information is the </a:t>
            </a:r>
            <a:r>
              <a:rPr lang="en-US" b="1" dirty="0"/>
              <a:t>Description</a:t>
            </a:r>
            <a:r>
              <a:rPr lang="en-US" dirty="0"/>
              <a:t>.</a:t>
            </a:r>
          </a:p>
        </p:txBody>
      </p:sp>
      <p:pic>
        <p:nvPicPr>
          <p:cNvPr id="22530" name="Picture 2" descr="This is an exact replica&#10;of the IPAC Bill generated&#10;by Treasury.&#10;For Conversion bills (dated prior to August 1, 2016), the only Treasury Detail information is the Description.&#10;" title="Agency View – Print Bill (continu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9041" y="1295400"/>
            <a:ext cx="5574934"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Footer Placeholder 1"/>
          <p:cNvSpPr>
            <a:spLocks noGrp="1"/>
          </p:cNvSpPr>
          <p:nvPr>
            <p:ph type="ftr" sz="quarter" idx="11"/>
          </p:nvPr>
        </p:nvSpPr>
        <p:spPr/>
        <p:txBody>
          <a:bodyPr/>
          <a:lstStyle/>
          <a:p>
            <a:r>
              <a:rPr lang="en-US"/>
              <a:t>USDA Transforming Shared Services</a:t>
            </a:r>
            <a:endParaRPr lang="en-US" dirty="0"/>
          </a:p>
        </p:txBody>
      </p:sp>
      <p:sp>
        <p:nvSpPr>
          <p:cNvPr id="3" name="Slide Number Placeholder 2"/>
          <p:cNvSpPr>
            <a:spLocks noGrp="1"/>
          </p:cNvSpPr>
          <p:nvPr>
            <p:ph type="sldNum" sz="quarter" idx="12"/>
          </p:nvPr>
        </p:nvSpPr>
        <p:spPr/>
        <p:txBody>
          <a:bodyPr/>
          <a:lstStyle/>
          <a:p>
            <a:fld id="{216834FD-4F8C-45C7-825A-43F2EF176C96}" type="slidenum">
              <a:rPr lang="en-US" smtClean="0"/>
              <a:pPr/>
              <a:t>33</a:t>
            </a:fld>
            <a:endParaRPr lang="en-US" dirty="0"/>
          </a:p>
        </p:txBody>
      </p:sp>
    </p:spTree>
    <p:extLst>
      <p:ext uri="{BB962C8B-B14F-4D97-AF65-F5344CB8AC3E}">
        <p14:creationId xmlns:p14="http://schemas.microsoft.com/office/powerpoint/2010/main" val="32278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530"/>
                                        </p:tgtEl>
                                        <p:attrNameLst>
                                          <p:attrName>style.visibility</p:attrName>
                                        </p:attrNameLst>
                                      </p:cBhvr>
                                      <p:to>
                                        <p:strVal val="visible"/>
                                      </p:to>
                                    </p:set>
                                    <p:animEffect transition="in" filter="fade">
                                      <p:cBhvr>
                                        <p:cTn id="25" dur="500"/>
                                        <p:tgtEl>
                                          <p:spTgt spid="22530"/>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125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a:t>Report Module</a:t>
            </a:r>
          </a:p>
        </p:txBody>
      </p:sp>
      <p:sp>
        <p:nvSpPr>
          <p:cNvPr id="6" name="Subtitle 2"/>
          <p:cNvSpPr txBox="1">
            <a:spLocks/>
          </p:cNvSpPr>
          <p:nvPr/>
        </p:nvSpPr>
        <p:spPr>
          <a:xfrm>
            <a:off x="457200" y="1905000"/>
            <a:ext cx="3429000" cy="1676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tx1"/>
                </a:solidFill>
              </a:rPr>
              <a:t>Overview</a:t>
            </a:r>
          </a:p>
        </p:txBody>
      </p:sp>
      <p:sp>
        <p:nvSpPr>
          <p:cNvPr id="4" name="Footer Placeholder 3"/>
          <p:cNvSpPr>
            <a:spLocks noGrp="1"/>
          </p:cNvSpPr>
          <p:nvPr>
            <p:ph type="ftr" sz="quarter" idx="11"/>
          </p:nvPr>
        </p:nvSpPr>
        <p:spPr/>
        <p:txBody>
          <a:bodyPr/>
          <a:lstStyle/>
          <a:p>
            <a:r>
              <a:rPr lang="en-US">
                <a:solidFill>
                  <a:schemeClr val="tx1"/>
                </a:solidFill>
              </a:rPr>
              <a:t>USDA Transforming Shared Services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6834FD-4F8C-45C7-825A-43F2EF176C96}" type="slidenum">
              <a:rPr lang="en-US"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155675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492139" cy="411162"/>
          </a:xfrm>
        </p:spPr>
        <p:txBody>
          <a:bodyPr/>
          <a:lstStyle/>
          <a:p>
            <a:r>
              <a:rPr lang="en-US" dirty="0"/>
              <a:t>Report Module – Publish Submenu</a:t>
            </a:r>
          </a:p>
        </p:txBody>
      </p:sp>
      <p:sp>
        <p:nvSpPr>
          <p:cNvPr id="3" name="Content Placeholder 2"/>
          <p:cNvSpPr>
            <a:spLocks noGrp="1"/>
          </p:cNvSpPr>
          <p:nvPr>
            <p:ph idx="1"/>
          </p:nvPr>
        </p:nvSpPr>
        <p:spPr>
          <a:xfrm>
            <a:off x="464949" y="1566081"/>
            <a:ext cx="8229600" cy="1405719"/>
          </a:xfrm>
        </p:spPr>
        <p:txBody>
          <a:bodyPr>
            <a:normAutofit/>
          </a:bodyPr>
          <a:lstStyle/>
          <a:p>
            <a:r>
              <a:rPr lang="en-US" sz="2400" dirty="0"/>
              <a:t>Select the Report Module and Publish Submenu to view available reports</a:t>
            </a:r>
          </a:p>
        </p:txBody>
      </p:sp>
      <p:sp>
        <p:nvSpPr>
          <p:cNvPr id="7" name="Content Placeholder 2"/>
          <p:cNvSpPr txBox="1">
            <a:spLocks/>
          </p:cNvSpPr>
          <p:nvPr/>
        </p:nvSpPr>
        <p:spPr>
          <a:xfrm>
            <a:off x="451450" y="2445819"/>
            <a:ext cx="8229600" cy="6021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Note:  there are multiple pages of available reports</a:t>
            </a:r>
          </a:p>
          <a:p>
            <a:endParaRPr lang="en-US" dirty="0"/>
          </a:p>
        </p:txBody>
      </p:sp>
      <p:cxnSp>
        <p:nvCxnSpPr>
          <p:cNvPr id="16" name="Straight Connector 15" descr="Straight Arrow connector" title="Report Module – Publish Submenu"/>
          <p:cNvCxnSpPr/>
          <p:nvPr/>
        </p:nvCxnSpPr>
        <p:spPr>
          <a:xfrm>
            <a:off x="3560617" y="2147455"/>
            <a:ext cx="43641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Elbow Connector 7" descr="Sraight arrow connector" title="Report Module – Publish Submenu"/>
          <p:cNvCxnSpPr/>
          <p:nvPr/>
        </p:nvCxnSpPr>
        <p:spPr>
          <a:xfrm rot="10800000" flipV="1">
            <a:off x="3352802" y="2133600"/>
            <a:ext cx="4571998" cy="2133600"/>
          </a:xfrm>
          <a:prstGeom prst="bentConnector3">
            <a:avLst>
              <a:gd name="adj1" fmla="val 30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78" name="Picture 2" descr="Select the Report Module and Publish Submenu to view available reports&#10;" title="Report Module – Publish Subme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5" y="3050277"/>
            <a:ext cx="6747165" cy="14593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descr="**" title="Report Module – Publish Submen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525"/>
          <a:stretch/>
        </p:blipFill>
        <p:spPr bwMode="auto">
          <a:xfrm>
            <a:off x="491834" y="4648200"/>
            <a:ext cx="6747165" cy="18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35</a:t>
            </a:fld>
            <a:endParaRPr lang="en-US" dirty="0"/>
          </a:p>
        </p:txBody>
      </p:sp>
    </p:spTree>
    <p:extLst>
      <p:ext uri="{BB962C8B-B14F-4D97-AF65-F5344CB8AC3E}">
        <p14:creationId xmlns:p14="http://schemas.microsoft.com/office/powerpoint/2010/main" val="28510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24578"/>
                                        </p:tgtEl>
                                        <p:attrNameLst>
                                          <p:attrName>style.visibility</p:attrName>
                                        </p:attrNameLst>
                                      </p:cBhvr>
                                      <p:to>
                                        <p:strVal val="visible"/>
                                      </p:to>
                                    </p:set>
                                    <p:anim calcmode="lin" valueType="num">
                                      <p:cBhvr>
                                        <p:cTn id="18" dur="1000" fill="hold"/>
                                        <p:tgtEl>
                                          <p:spTgt spid="24578"/>
                                        </p:tgtEl>
                                        <p:attrNameLst>
                                          <p:attrName>ppt_w</p:attrName>
                                        </p:attrNameLst>
                                      </p:cBhvr>
                                      <p:tavLst>
                                        <p:tav tm="0">
                                          <p:val>
                                            <p:fltVal val="0"/>
                                          </p:val>
                                        </p:tav>
                                        <p:tav tm="100000">
                                          <p:val>
                                            <p:strVal val="#ppt_w"/>
                                          </p:val>
                                        </p:tav>
                                      </p:tavLst>
                                    </p:anim>
                                    <p:anim calcmode="lin" valueType="num">
                                      <p:cBhvr>
                                        <p:cTn id="19" dur="1000" fill="hold"/>
                                        <p:tgtEl>
                                          <p:spTgt spid="24578"/>
                                        </p:tgtEl>
                                        <p:attrNameLst>
                                          <p:attrName>ppt_h</p:attrName>
                                        </p:attrNameLst>
                                      </p:cBhvr>
                                      <p:tavLst>
                                        <p:tav tm="0">
                                          <p:val>
                                            <p:fltVal val="0"/>
                                          </p:val>
                                        </p:tav>
                                        <p:tav tm="100000">
                                          <p:val>
                                            <p:strVal val="#ppt_h"/>
                                          </p:val>
                                        </p:tav>
                                      </p:tavLst>
                                    </p:anim>
                                    <p:anim calcmode="lin" valueType="num">
                                      <p:cBhvr>
                                        <p:cTn id="20" dur="1000" fill="hold"/>
                                        <p:tgtEl>
                                          <p:spTgt spid="24578"/>
                                        </p:tgtEl>
                                        <p:attrNameLst>
                                          <p:attrName>style.rotation</p:attrName>
                                        </p:attrNameLst>
                                      </p:cBhvr>
                                      <p:tavLst>
                                        <p:tav tm="0">
                                          <p:val>
                                            <p:fltVal val="90"/>
                                          </p:val>
                                        </p:tav>
                                        <p:tav tm="100000">
                                          <p:val>
                                            <p:fltVal val="0"/>
                                          </p:val>
                                        </p:tav>
                                      </p:tavLst>
                                    </p:anim>
                                    <p:animEffect transition="in" filter="fade">
                                      <p:cBhvr>
                                        <p:cTn id="21" dur="1000"/>
                                        <p:tgtEl>
                                          <p:spTgt spid="2457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1000"/>
                                        <p:tgtEl>
                                          <p:spTgt spid="2050"/>
                                        </p:tgtEl>
                                      </p:cBhvr>
                                    </p:animEffect>
                                    <p:anim calcmode="lin" valueType="num">
                                      <p:cBhvr>
                                        <p:cTn id="40" dur="1000" fill="hold"/>
                                        <p:tgtEl>
                                          <p:spTgt spid="2050"/>
                                        </p:tgtEl>
                                        <p:attrNameLst>
                                          <p:attrName>ppt_x</p:attrName>
                                        </p:attrNameLst>
                                      </p:cBhvr>
                                      <p:tavLst>
                                        <p:tav tm="0">
                                          <p:val>
                                            <p:strVal val="#ppt_x"/>
                                          </p:val>
                                        </p:tav>
                                        <p:tav tm="100000">
                                          <p:val>
                                            <p:strVal val="#ppt_x"/>
                                          </p:val>
                                        </p:tav>
                                      </p:tavLst>
                                    </p:anim>
                                    <p:anim calcmode="lin" valueType="num">
                                      <p:cBhvr>
                                        <p:cTn id="4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(continued)</a:t>
            </a:r>
          </a:p>
        </p:txBody>
      </p:sp>
      <p:sp>
        <p:nvSpPr>
          <p:cNvPr id="3" name="Content Placeholder 2"/>
          <p:cNvSpPr>
            <a:spLocks noGrp="1"/>
          </p:cNvSpPr>
          <p:nvPr>
            <p:ph idx="1"/>
          </p:nvPr>
        </p:nvSpPr>
        <p:spPr>
          <a:xfrm>
            <a:off x="533400" y="1600200"/>
            <a:ext cx="8229600" cy="4983163"/>
          </a:xfrm>
        </p:spPr>
        <p:txBody>
          <a:bodyPr/>
          <a:lstStyle/>
          <a:p>
            <a:r>
              <a:rPr lang="en-US" dirty="0"/>
              <a:t>The most commonly used reports</a:t>
            </a:r>
          </a:p>
        </p:txBody>
      </p:sp>
      <p:pic>
        <p:nvPicPr>
          <p:cNvPr id="25603" name="Picture 3" descr="The most commonley used reports" title="Report Module (continu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873"/>
          <a:stretch/>
        </p:blipFill>
        <p:spPr bwMode="auto">
          <a:xfrm>
            <a:off x="685800" y="2176462"/>
            <a:ext cx="7818924" cy="4605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descr="The most commonly used reports" title="Report Module (continued)"/>
          <p:cNvSpPr/>
          <p:nvPr/>
        </p:nvSpPr>
        <p:spPr>
          <a:xfrm>
            <a:off x="762000" y="3962400"/>
            <a:ext cx="7696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Weekly reports" title="Report Module (continued)"/>
          <p:cNvSpPr/>
          <p:nvPr/>
        </p:nvSpPr>
        <p:spPr>
          <a:xfrm>
            <a:off x="723900" y="5105400"/>
            <a:ext cx="7772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5181600"/>
            <a:ext cx="1828800" cy="830997"/>
          </a:xfrm>
          <a:prstGeom prst="rect">
            <a:avLst/>
          </a:prstGeom>
          <a:noFill/>
        </p:spPr>
        <p:txBody>
          <a:bodyPr wrap="square" rtlCol="0">
            <a:spAutoFit/>
          </a:bodyPr>
          <a:lstStyle/>
          <a:p>
            <a:r>
              <a:rPr lang="en-US" sz="2400" b="1" cap="all" dirty="0">
                <a:ln w="9000" cmpd="sng">
                  <a:solidFill>
                    <a:srgbClr val="FF0000"/>
                  </a:solidFill>
                  <a:prstDash val="solid"/>
                </a:ln>
                <a:solidFill>
                  <a:srgbClr val="FF0000"/>
                </a:solidFill>
                <a:effectLst>
                  <a:reflection blurRad="12700" stA="28000" endPos="45000" dist="1000" dir="5400000" sy="-100000" algn="bl" rotWithShape="0"/>
                </a:effectLst>
              </a:rPr>
              <a:t>The Weekly Reports</a:t>
            </a:r>
          </a:p>
        </p:txBody>
      </p:sp>
      <p:cxnSp>
        <p:nvCxnSpPr>
          <p:cNvPr id="9" name="Straight Arrow Connector 8" descr="Straight arrow connector" title="Report Module (continued)"/>
          <p:cNvCxnSpPr/>
          <p:nvPr/>
        </p:nvCxnSpPr>
        <p:spPr>
          <a:xfrm flipH="1" flipV="1">
            <a:off x="6286500" y="4572000"/>
            <a:ext cx="190500" cy="7964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36</a:t>
            </a:fld>
            <a:endParaRPr lang="en-US" dirty="0"/>
          </a:p>
        </p:txBody>
      </p:sp>
    </p:spTree>
    <p:extLst>
      <p:ext uri="{BB962C8B-B14F-4D97-AF65-F5344CB8AC3E}">
        <p14:creationId xmlns:p14="http://schemas.microsoft.com/office/powerpoint/2010/main" val="15520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500"/>
                            </p:stCondLst>
                            <p:childTnLst>
                              <p:par>
                                <p:cTn id="9" presetID="31" presetClass="entr" presetSubtype="0" fill="hold" nodeType="afterEffect">
                                  <p:stCondLst>
                                    <p:cond delay="1000"/>
                                  </p:stCondLst>
                                  <p:childTnLst>
                                    <p:set>
                                      <p:cBhvr>
                                        <p:cTn id="10" dur="1" fill="hold">
                                          <p:stCondLst>
                                            <p:cond delay="0"/>
                                          </p:stCondLst>
                                        </p:cTn>
                                        <p:tgtEl>
                                          <p:spTgt spid="25603"/>
                                        </p:tgtEl>
                                        <p:attrNameLst>
                                          <p:attrName>style.visibility</p:attrName>
                                        </p:attrNameLst>
                                      </p:cBhvr>
                                      <p:to>
                                        <p:strVal val="visible"/>
                                      </p:to>
                                    </p:set>
                                    <p:anim calcmode="lin" valueType="num">
                                      <p:cBhvr>
                                        <p:cTn id="11" dur="1000" fill="hold"/>
                                        <p:tgtEl>
                                          <p:spTgt spid="25603"/>
                                        </p:tgtEl>
                                        <p:attrNameLst>
                                          <p:attrName>ppt_w</p:attrName>
                                        </p:attrNameLst>
                                      </p:cBhvr>
                                      <p:tavLst>
                                        <p:tav tm="0">
                                          <p:val>
                                            <p:fltVal val="0"/>
                                          </p:val>
                                        </p:tav>
                                        <p:tav tm="100000">
                                          <p:val>
                                            <p:strVal val="#ppt_w"/>
                                          </p:val>
                                        </p:tav>
                                      </p:tavLst>
                                    </p:anim>
                                    <p:anim calcmode="lin" valueType="num">
                                      <p:cBhvr>
                                        <p:cTn id="12" dur="1000" fill="hold"/>
                                        <p:tgtEl>
                                          <p:spTgt spid="25603"/>
                                        </p:tgtEl>
                                        <p:attrNameLst>
                                          <p:attrName>ppt_h</p:attrName>
                                        </p:attrNameLst>
                                      </p:cBhvr>
                                      <p:tavLst>
                                        <p:tav tm="0">
                                          <p:val>
                                            <p:fltVal val="0"/>
                                          </p:val>
                                        </p:tav>
                                        <p:tav tm="100000">
                                          <p:val>
                                            <p:strVal val="#ppt_h"/>
                                          </p:val>
                                        </p:tav>
                                      </p:tavLst>
                                    </p:anim>
                                    <p:anim calcmode="lin" valueType="num">
                                      <p:cBhvr>
                                        <p:cTn id="13" dur="1000" fill="hold"/>
                                        <p:tgtEl>
                                          <p:spTgt spid="25603"/>
                                        </p:tgtEl>
                                        <p:attrNameLst>
                                          <p:attrName>style.rotation</p:attrName>
                                        </p:attrNameLst>
                                      </p:cBhvr>
                                      <p:tavLst>
                                        <p:tav tm="0">
                                          <p:val>
                                            <p:fltVal val="90"/>
                                          </p:val>
                                        </p:tav>
                                        <p:tav tm="100000">
                                          <p:val>
                                            <p:fltVal val="0"/>
                                          </p:val>
                                        </p:tav>
                                      </p:tavLst>
                                    </p:anim>
                                    <p:animEffect transition="in" filter="fade">
                                      <p:cBhvr>
                                        <p:cTn id="14" dur="1000"/>
                                        <p:tgtEl>
                                          <p:spTgt spid="25603"/>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14" presetClass="entr" presetSubtype="10"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5000"/>
                            </p:stCondLst>
                            <p:childTnLst>
                              <p:par>
                                <p:cTn id="24" presetID="21" presetClass="entr" presetSubtype="1" fill="hold" grpId="0" nodeType="after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par>
                          <p:cTn id="27" fill="hold">
                            <p:stCondLst>
                              <p:cond delay="7500"/>
                            </p:stCondLst>
                            <p:childTnLst>
                              <p:par>
                                <p:cTn id="28" presetID="22" presetClass="entr" presetSubtype="4"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0"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descr="**" title="Ropert Module"/>
          <p:cNvSpPr txBox="1">
            <a:spLocks/>
          </p:cNvSpPr>
          <p:nvPr/>
        </p:nvSpPr>
        <p:spPr>
          <a:xfrm>
            <a:off x="1447800" y="503238"/>
            <a:ext cx="7492139" cy="411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solidFill>
                <a:effectLst>
                  <a:outerShdw blurRad="50800" dist="38100" dir="2700000" algn="tl" rotWithShape="0">
                    <a:prstClr val="black">
                      <a:alpha val="40000"/>
                    </a:prstClr>
                  </a:outerShdw>
                </a:effectLst>
                <a:latin typeface="Times New Roman" pitchFamily="18" charset="0"/>
                <a:ea typeface="+mj-ea"/>
                <a:cs typeface="Times New Roman" pitchFamily="18" charset="0"/>
              </a:defRPr>
            </a:lvl1pPr>
          </a:lstStyle>
          <a:p>
            <a:endParaRPr lang="en-US" dirty="0"/>
          </a:p>
        </p:txBody>
      </p:sp>
      <p:sp>
        <p:nvSpPr>
          <p:cNvPr id="26" name="Title 25" descr="**" title="Report module (continued0"/>
          <p:cNvSpPr>
            <a:spLocks noGrp="1"/>
          </p:cNvSpPr>
          <p:nvPr>
            <p:ph type="title"/>
          </p:nvPr>
        </p:nvSpPr>
        <p:spPr>
          <a:xfrm>
            <a:off x="1447800" y="533400"/>
            <a:ext cx="7492139" cy="609600"/>
          </a:xfrm>
        </p:spPr>
        <p:txBody>
          <a:bodyPr>
            <a:normAutofit fontScale="90000"/>
          </a:bodyPr>
          <a:lstStyle/>
          <a:p>
            <a:br>
              <a:rPr lang="en-US" dirty="0"/>
            </a:br>
            <a:r>
              <a:rPr lang="en-US" dirty="0"/>
              <a:t>Report Module (continued)</a:t>
            </a:r>
            <a:br>
              <a:rPr lang="en-US" dirty="0"/>
            </a:br>
            <a:endParaRPr lang="en-US" dirty="0"/>
          </a:p>
        </p:txBody>
      </p:sp>
      <p:sp>
        <p:nvSpPr>
          <p:cNvPr id="3" name="Content Placeholder 2" descr="**" title="Report Module"/>
          <p:cNvSpPr>
            <a:spLocks noGrp="1"/>
          </p:cNvSpPr>
          <p:nvPr>
            <p:ph idx="1"/>
          </p:nvPr>
        </p:nvSpPr>
        <p:spPr/>
        <p:txBody>
          <a:bodyPr/>
          <a:lstStyle/>
          <a:p>
            <a:r>
              <a:rPr lang="en-US" dirty="0"/>
              <a:t>01 – Print Received IPAC Bill</a:t>
            </a:r>
          </a:p>
          <a:p>
            <a:endParaRPr lang="en-US" dirty="0"/>
          </a:p>
        </p:txBody>
      </p:sp>
      <p:sp>
        <p:nvSpPr>
          <p:cNvPr id="11" name="Content Placeholder 2"/>
          <p:cNvSpPr txBox="1">
            <a:spLocks/>
          </p:cNvSpPr>
          <p:nvPr/>
        </p:nvSpPr>
        <p:spPr>
          <a:xfrm>
            <a:off x="464288" y="2057400"/>
            <a:ext cx="6393051" cy="685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2100" dirty="0"/>
              <a:t>Excludes Initiated Bills</a:t>
            </a:r>
          </a:p>
          <a:p>
            <a:pPr lvl="1">
              <a:spcBef>
                <a:spcPts val="0"/>
              </a:spcBef>
            </a:pPr>
            <a:r>
              <a:rPr lang="en-US" sz="2100" dirty="0"/>
              <a:t>Excludes Sender DO Symbols:  GS116 , GS127, and GS157 </a:t>
            </a:r>
          </a:p>
          <a:p>
            <a:pPr marL="457200" lvl="1" indent="0" algn="r">
              <a:spcBef>
                <a:spcPts val="0"/>
              </a:spcBef>
              <a:buFont typeface="Arial" pitchFamily="34" charset="0"/>
              <a:buNone/>
            </a:pPr>
            <a:r>
              <a:rPr lang="en-US" sz="2100" dirty="0"/>
              <a:t>(GSA FEDS, TOPS, and MPOL</a:t>
            </a:r>
            <a:r>
              <a:rPr lang="en-US" sz="1800" dirty="0"/>
              <a:t>)</a:t>
            </a:r>
          </a:p>
        </p:txBody>
      </p:sp>
      <p:sp>
        <p:nvSpPr>
          <p:cNvPr id="12" name="Content Placeholder 2"/>
          <p:cNvSpPr txBox="1">
            <a:spLocks/>
          </p:cNvSpPr>
          <p:nvPr/>
        </p:nvSpPr>
        <p:spPr>
          <a:xfrm>
            <a:off x="457200" y="2895600"/>
            <a:ext cx="82296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a:t>02 – Agency Unprocessed Details</a:t>
            </a:r>
          </a:p>
        </p:txBody>
      </p:sp>
      <p:sp>
        <p:nvSpPr>
          <p:cNvPr id="7" name="Content Placeholder 2"/>
          <p:cNvSpPr txBox="1">
            <a:spLocks/>
          </p:cNvSpPr>
          <p:nvPr/>
        </p:nvSpPr>
        <p:spPr>
          <a:xfrm>
            <a:off x="457200" y="3139966"/>
            <a:ext cx="8229600" cy="11272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1800" dirty="0"/>
              <a:t>Includes information from IPAC Bill</a:t>
            </a:r>
          </a:p>
          <a:p>
            <a:pPr lvl="1">
              <a:spcBef>
                <a:spcPts val="0"/>
              </a:spcBef>
            </a:pPr>
            <a:r>
              <a:rPr lang="en-US" sz="1800" dirty="0"/>
              <a:t>Includes current FMS assignee</a:t>
            </a:r>
          </a:p>
          <a:p>
            <a:pPr lvl="1">
              <a:spcBef>
                <a:spcPts val="0"/>
              </a:spcBef>
            </a:pPr>
            <a:r>
              <a:rPr lang="en-US" sz="1800" dirty="0"/>
              <a:t>Includes notes from all views:  Initiating, Receiving, and Agency</a:t>
            </a:r>
          </a:p>
          <a:p>
            <a:pPr lvl="1">
              <a:spcBef>
                <a:spcPts val="0"/>
              </a:spcBef>
            </a:pPr>
            <a:r>
              <a:rPr lang="en-US" sz="1800" dirty="0"/>
              <a:t>Option to select all or first Treasury detail lines</a:t>
            </a:r>
          </a:p>
        </p:txBody>
      </p:sp>
      <p:sp>
        <p:nvSpPr>
          <p:cNvPr id="13" name="Content Placeholder 2"/>
          <p:cNvSpPr txBox="1">
            <a:spLocks/>
          </p:cNvSpPr>
          <p:nvPr/>
        </p:nvSpPr>
        <p:spPr>
          <a:xfrm>
            <a:off x="457200" y="4419600"/>
            <a:ext cx="82296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a:t>03 – Agency Unprocessed Summary</a:t>
            </a:r>
          </a:p>
        </p:txBody>
      </p:sp>
      <p:sp>
        <p:nvSpPr>
          <p:cNvPr id="8" name="Content Placeholder 2"/>
          <p:cNvSpPr txBox="1">
            <a:spLocks/>
          </p:cNvSpPr>
          <p:nvPr/>
        </p:nvSpPr>
        <p:spPr>
          <a:xfrm>
            <a:off x="464288" y="4686300"/>
            <a:ext cx="8229600" cy="876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1800" dirty="0"/>
              <a:t>No Treasury IPAC Bill information</a:t>
            </a:r>
          </a:p>
          <a:p>
            <a:pPr lvl="1">
              <a:spcBef>
                <a:spcPts val="0"/>
              </a:spcBef>
            </a:pPr>
            <a:r>
              <a:rPr lang="en-US" sz="1800" dirty="0"/>
              <a:t>Includes current FMS and Agency assignee</a:t>
            </a:r>
          </a:p>
          <a:p>
            <a:pPr lvl="1">
              <a:spcBef>
                <a:spcPts val="0"/>
              </a:spcBef>
            </a:pPr>
            <a:r>
              <a:rPr lang="en-US" sz="1800" dirty="0"/>
              <a:t>With or without notes</a:t>
            </a:r>
          </a:p>
        </p:txBody>
      </p:sp>
      <p:sp>
        <p:nvSpPr>
          <p:cNvPr id="9" name="Content Placeholder 2"/>
          <p:cNvSpPr txBox="1">
            <a:spLocks/>
          </p:cNvSpPr>
          <p:nvPr/>
        </p:nvSpPr>
        <p:spPr>
          <a:xfrm>
            <a:off x="457200" y="5630918"/>
            <a:ext cx="8229600" cy="3888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a:t>04 – Agency Unprocessed Spreadsheet</a:t>
            </a:r>
            <a:endParaRPr lang="en-US" sz="1800" dirty="0"/>
          </a:p>
        </p:txBody>
      </p:sp>
      <p:sp>
        <p:nvSpPr>
          <p:cNvPr id="14" name="Content Placeholder 2"/>
          <p:cNvSpPr txBox="1">
            <a:spLocks/>
          </p:cNvSpPr>
          <p:nvPr/>
        </p:nvSpPr>
        <p:spPr>
          <a:xfrm>
            <a:off x="457200" y="5943600"/>
            <a:ext cx="8229600" cy="9301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1800" dirty="0"/>
              <a:t>First Treasury detail line only</a:t>
            </a:r>
          </a:p>
          <a:p>
            <a:pPr lvl="1">
              <a:spcBef>
                <a:spcPts val="0"/>
              </a:spcBef>
            </a:pPr>
            <a:r>
              <a:rPr lang="en-US" sz="1800" dirty="0"/>
              <a:t>No notes</a:t>
            </a:r>
          </a:p>
        </p:txBody>
      </p:sp>
      <p:sp>
        <p:nvSpPr>
          <p:cNvPr id="15" name="TextBox 14"/>
          <p:cNvSpPr txBox="1"/>
          <p:nvPr/>
        </p:nvSpPr>
        <p:spPr>
          <a:xfrm>
            <a:off x="6096000" y="4191000"/>
            <a:ext cx="2597888" cy="1938992"/>
          </a:xfrm>
          <a:prstGeom prst="rect">
            <a:avLst/>
          </a:prstGeom>
          <a:noFill/>
        </p:spPr>
        <p:txBody>
          <a:bodyPr wrap="square" rtlCol="0">
            <a:spAutoFit/>
          </a:bodyPr>
          <a:lstStyle/>
          <a:p>
            <a:r>
              <a:rPr lang="en-US" sz="2400" b="1" cap="all" dirty="0">
                <a:ln w="9000" cmpd="sng">
                  <a:solidFill>
                    <a:srgbClr val="FF0000"/>
                  </a:solidFill>
                  <a:prstDash val="solid"/>
                </a:ln>
                <a:solidFill>
                  <a:srgbClr val="FF0000"/>
                </a:solidFill>
                <a:effectLst>
                  <a:reflection blurRad="12700" stA="28000" endPos="45000" dist="1000" dir="5400000" sy="-100000" algn="bl" rotWithShape="0"/>
                </a:effectLst>
              </a:rPr>
              <a:t>REPORTS 2,3, &amp; 4 are E-MAILED WEEKLY to agency IPAC contacts.</a:t>
            </a:r>
          </a:p>
        </p:txBody>
      </p:sp>
      <p:pic>
        <p:nvPicPr>
          <p:cNvPr id="16" name="Picture 15" descr="Picture of a star" title="Report Module (continu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7612" y="5391359"/>
            <a:ext cx="1019175" cy="1038225"/>
          </a:xfrm>
          <a:prstGeom prst="rect">
            <a:avLst/>
          </a:prstGeom>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37</a:t>
            </a:fld>
            <a:endParaRPr lang="en-US" dirty="0"/>
          </a:p>
        </p:txBody>
      </p:sp>
    </p:spTree>
    <p:extLst>
      <p:ext uri="{BB962C8B-B14F-4D97-AF65-F5344CB8AC3E}">
        <p14:creationId xmlns:p14="http://schemas.microsoft.com/office/powerpoint/2010/main" val="21767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000"/>
                            </p:stCondLst>
                            <p:childTnLst>
                              <p:par>
                                <p:cTn id="9" presetID="14" presetClass="entr" presetSubtype="1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3000"/>
                            </p:stCondLst>
                            <p:childTnLst>
                              <p:par>
                                <p:cTn id="17" presetID="14" presetClass="entr" presetSubtype="1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2000"/>
                                        <p:tgtEl>
                                          <p:spTgt spid="15"/>
                                        </p:tgtEl>
                                      </p:cBhvr>
                                    </p:animEffect>
                                  </p:childTnLst>
                                </p:cTn>
                              </p:par>
                            </p:childTnLst>
                          </p:cTn>
                        </p:par>
                        <p:par>
                          <p:cTn id="24" fill="hold">
                            <p:stCondLst>
                              <p:cond delay="6000"/>
                            </p:stCondLst>
                            <p:childTnLst>
                              <p:par>
                                <p:cTn id="25" presetID="21" presetClass="entr" presetSubtype="1" fill="hold"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additive="base">
                                        <p:cTn id="32"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8" fill="hold" grpId="0" nodeType="afterEffect">
                                  <p:stCondLst>
                                    <p:cond delay="50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8" fill="hold" grpId="0" nodeType="afterEffect">
                                  <p:stCondLst>
                                    <p:cond delay="500"/>
                                  </p:stCondLst>
                                  <p:childTnLst>
                                    <p:set>
                                      <p:cBhvr>
                                        <p:cTn id="41" dur="1" fill="hold">
                                          <p:stCondLst>
                                            <p:cond delay="0"/>
                                          </p:stCondLst>
                                        </p:cTn>
                                        <p:tgtEl>
                                          <p:spTgt spid="11">
                                            <p:txEl>
                                              <p:pRg st="2" end="2"/>
                                            </p:txEl>
                                          </p:spTgt>
                                        </p:tgtEl>
                                        <p:attrNameLst>
                                          <p:attrName>style.visibility</p:attrName>
                                        </p:attrNameLst>
                                      </p:cBhvr>
                                      <p:to>
                                        <p:strVal val="visible"/>
                                      </p:to>
                                    </p:set>
                                    <p:anim calcmode="lin" valueType="num">
                                      <p:cBhvr additive="base">
                                        <p:cTn id="42"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additive="base">
                                        <p:cTn id="48"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 presetClass="entr" presetSubtype="8" fill="hold" grpId="0" nodeType="afterEffect">
                                  <p:stCondLst>
                                    <p:cond delay="50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additive="base">
                                        <p:cTn id="5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2" presetClass="entr" presetSubtype="8" fill="hold" grpId="0" nodeType="afterEffect">
                                  <p:stCondLst>
                                    <p:cond delay="500"/>
                                  </p:stCondLst>
                                  <p:childTnLst>
                                    <p:set>
                                      <p:cBhvr>
                                        <p:cTn id="57" dur="1" fill="hold">
                                          <p:stCondLst>
                                            <p:cond delay="0"/>
                                          </p:stCondLst>
                                        </p:cTn>
                                        <p:tgtEl>
                                          <p:spTgt spid="7">
                                            <p:txEl>
                                              <p:pRg st="2" end="2"/>
                                            </p:txEl>
                                          </p:spTgt>
                                        </p:tgtEl>
                                        <p:attrNameLst>
                                          <p:attrName>style.visibility</p:attrName>
                                        </p:attrNameLst>
                                      </p:cBhvr>
                                      <p:to>
                                        <p:strVal val="visible"/>
                                      </p:to>
                                    </p:set>
                                    <p:anim calcmode="lin" valueType="num">
                                      <p:cBhvr additive="base">
                                        <p:cTn id="58"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60" fill="hold">
                            <p:stCondLst>
                              <p:cond delay="2500"/>
                            </p:stCondLst>
                            <p:childTnLst>
                              <p:par>
                                <p:cTn id="61" presetID="2" presetClass="entr" presetSubtype="8" fill="hold" grpId="0" nodeType="afterEffect">
                                  <p:stCondLst>
                                    <p:cond delay="50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additive="base">
                                        <p:cTn id="6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 calcmode="lin" valueType="num">
                                      <p:cBhvr additive="base">
                                        <p:cTn id="6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2" presetClass="entr" presetSubtype="8" fill="hold" grpId="0" nodeType="afterEffect">
                                  <p:stCondLst>
                                    <p:cond delay="500"/>
                                  </p:stCondLst>
                                  <p:childTnLst>
                                    <p:set>
                                      <p:cBhvr>
                                        <p:cTn id="73" dur="1" fill="hold">
                                          <p:stCondLst>
                                            <p:cond delay="0"/>
                                          </p:stCondLst>
                                        </p:cTn>
                                        <p:tgtEl>
                                          <p:spTgt spid="8">
                                            <p:txEl>
                                              <p:pRg st="1" end="1"/>
                                            </p:txEl>
                                          </p:spTgt>
                                        </p:tgtEl>
                                        <p:attrNameLst>
                                          <p:attrName>style.visibility</p:attrName>
                                        </p:attrNameLst>
                                      </p:cBhvr>
                                      <p:to>
                                        <p:strVal val="visible"/>
                                      </p:to>
                                    </p:set>
                                    <p:anim calcmode="lin" valueType="num">
                                      <p:cBhvr additive="base">
                                        <p:cTn id="74"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76" fill="hold">
                            <p:stCondLst>
                              <p:cond delay="1500"/>
                            </p:stCondLst>
                            <p:childTnLst>
                              <p:par>
                                <p:cTn id="77" presetID="2" presetClass="entr" presetSubtype="8" fill="hold" grpId="0" nodeType="afterEffect">
                                  <p:stCondLst>
                                    <p:cond delay="500"/>
                                  </p:stCondLst>
                                  <p:childTnLst>
                                    <p:set>
                                      <p:cBhvr>
                                        <p:cTn id="78" dur="1" fill="hold">
                                          <p:stCondLst>
                                            <p:cond delay="0"/>
                                          </p:stCondLst>
                                        </p:cTn>
                                        <p:tgtEl>
                                          <p:spTgt spid="8">
                                            <p:txEl>
                                              <p:pRg st="2" end="2"/>
                                            </p:txEl>
                                          </p:spTgt>
                                        </p:tgtEl>
                                        <p:attrNameLst>
                                          <p:attrName>style.visibility</p:attrName>
                                        </p:attrNameLst>
                                      </p:cBhvr>
                                      <p:to>
                                        <p:strVal val="visible"/>
                                      </p:to>
                                    </p:set>
                                    <p:anim calcmode="lin" valueType="num">
                                      <p:cBhvr additive="base">
                                        <p:cTn id="7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87" fill="hold">
                            <p:stCondLst>
                              <p:cond delay="500"/>
                            </p:stCondLst>
                            <p:childTnLst>
                              <p:par>
                                <p:cTn id="88" presetID="2" presetClass="entr" presetSubtype="8" fill="hold" grpId="0" nodeType="afterEffect">
                                  <p:stCondLst>
                                    <p:cond delay="500"/>
                                  </p:stCondLst>
                                  <p:childTnLst>
                                    <p:set>
                                      <p:cBhvr>
                                        <p:cTn id="89" dur="1" fill="hold">
                                          <p:stCondLst>
                                            <p:cond delay="0"/>
                                          </p:stCondLst>
                                        </p:cTn>
                                        <p:tgtEl>
                                          <p:spTgt spid="14">
                                            <p:txEl>
                                              <p:pRg st="1" end="1"/>
                                            </p:txEl>
                                          </p:spTgt>
                                        </p:tgtEl>
                                        <p:attrNameLst>
                                          <p:attrName>style.visibility</p:attrName>
                                        </p:attrNameLst>
                                      </p:cBhvr>
                                      <p:to>
                                        <p:strVal val="visible"/>
                                      </p:to>
                                    </p:set>
                                    <p:anim calcmode="lin" valueType="num">
                                      <p:cBhvr additive="base">
                                        <p:cTn id="90"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uiExpand="1" build="p" bldLvl="3"/>
      <p:bldP spid="12" grpId="0"/>
      <p:bldP spid="7" grpId="0" uiExpand="1" build="p" bldLvl="3"/>
      <p:bldP spid="13" grpId="0"/>
      <p:bldP spid="8" grpId="0" uiExpand="1" build="p" bldLvl="3"/>
      <p:bldP spid="9" grpId="0"/>
      <p:bldP spid="14" grpId="0" uiExpand="1" build="p" bldLvl="3"/>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Publish(continued)</a:t>
            </a:r>
          </a:p>
        </p:txBody>
      </p:sp>
      <p:sp>
        <p:nvSpPr>
          <p:cNvPr id="3" name="Content Placeholder 2"/>
          <p:cNvSpPr>
            <a:spLocks noGrp="1"/>
          </p:cNvSpPr>
          <p:nvPr>
            <p:ph idx="1"/>
          </p:nvPr>
        </p:nvSpPr>
        <p:spPr>
          <a:xfrm>
            <a:off x="464949" y="1524001"/>
            <a:ext cx="4030851" cy="609601"/>
          </a:xfrm>
        </p:spPr>
        <p:txBody>
          <a:bodyPr>
            <a:normAutofit/>
          </a:bodyPr>
          <a:lstStyle/>
          <a:p>
            <a:r>
              <a:rPr lang="en-US" dirty="0"/>
              <a:t>Select one </a:t>
            </a:r>
            <a:r>
              <a:rPr lang="en-US" b="1" dirty="0">
                <a:solidFill>
                  <a:srgbClr val="FF0000"/>
                </a:solidFill>
              </a:rPr>
              <a:t>report</a:t>
            </a:r>
            <a:endParaRPr lang="en-US" dirty="0"/>
          </a:p>
        </p:txBody>
      </p:sp>
      <p:sp>
        <p:nvSpPr>
          <p:cNvPr id="12" name="Content Placeholder 2"/>
          <p:cNvSpPr txBox="1">
            <a:spLocks/>
          </p:cNvSpPr>
          <p:nvPr/>
        </p:nvSpPr>
        <p:spPr>
          <a:xfrm>
            <a:off x="3505200" y="1524001"/>
            <a:ext cx="46482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a:t>and then click the </a:t>
            </a:r>
            <a:r>
              <a:rPr lang="en-US" b="1" dirty="0">
                <a:solidFill>
                  <a:srgbClr val="00B050"/>
                </a:solidFill>
              </a:rPr>
              <a:t>Publish</a:t>
            </a:r>
            <a:endParaRPr lang="en-US" dirty="0"/>
          </a:p>
        </p:txBody>
      </p:sp>
      <p:sp>
        <p:nvSpPr>
          <p:cNvPr id="13" name="Content Placeholder 2"/>
          <p:cNvSpPr txBox="1">
            <a:spLocks/>
          </p:cNvSpPr>
          <p:nvPr/>
        </p:nvSpPr>
        <p:spPr>
          <a:xfrm>
            <a:off x="457200" y="2133600"/>
            <a:ext cx="2894868"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Parameters</a:t>
            </a:r>
            <a:br>
              <a:rPr lang="en-US" dirty="0"/>
            </a:br>
            <a:r>
              <a:rPr lang="en-US" dirty="0"/>
              <a:t>will appear</a:t>
            </a:r>
          </a:p>
        </p:txBody>
      </p:sp>
      <p:sp>
        <p:nvSpPr>
          <p:cNvPr id="14" name="Content Placeholder 2"/>
          <p:cNvSpPr txBox="1">
            <a:spLocks/>
          </p:cNvSpPr>
          <p:nvPr/>
        </p:nvSpPr>
        <p:spPr>
          <a:xfrm>
            <a:off x="457200" y="3200400"/>
            <a:ext cx="2894868" cy="3154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the </a:t>
            </a:r>
            <a:br>
              <a:rPr lang="en-US" dirty="0"/>
            </a:br>
            <a:r>
              <a:rPr lang="en-US" b="1" dirty="0">
                <a:solidFill>
                  <a:srgbClr val="CC9900"/>
                </a:solidFill>
              </a:rPr>
              <a:t>Publish</a:t>
            </a:r>
            <a:r>
              <a:rPr lang="en-US" dirty="0"/>
              <a:t> </a:t>
            </a:r>
            <a:br>
              <a:rPr lang="en-US" dirty="0"/>
            </a:br>
            <a:r>
              <a:rPr lang="en-US" dirty="0"/>
              <a:t>button </a:t>
            </a:r>
            <a:br>
              <a:rPr lang="en-US" dirty="0"/>
            </a:br>
            <a:r>
              <a:rPr lang="en-US" dirty="0"/>
              <a:t>(to the right)</a:t>
            </a:r>
            <a:br>
              <a:rPr lang="en-US" dirty="0"/>
            </a:br>
            <a:r>
              <a:rPr lang="en-US" dirty="0"/>
              <a:t>to generate</a:t>
            </a:r>
            <a:br>
              <a:rPr lang="en-US" dirty="0"/>
            </a:br>
            <a:r>
              <a:rPr lang="en-US" dirty="0"/>
              <a:t>the report</a:t>
            </a:r>
          </a:p>
        </p:txBody>
      </p:sp>
      <p:pic>
        <p:nvPicPr>
          <p:cNvPr id="11" name="Picture 2" descr="Select one report and then click the publish button" title="Report Module (continu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7672"/>
          <a:stretch/>
        </p:blipFill>
        <p:spPr bwMode="auto">
          <a:xfrm>
            <a:off x="3352068" y="2165131"/>
            <a:ext cx="5639532" cy="1492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626" name="Picture 2" descr="Select the publish button to  the right to generate the report" title="Report Module (continu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328"/>
          <a:stretch/>
        </p:blipFill>
        <p:spPr bwMode="auto">
          <a:xfrm>
            <a:off x="3352068" y="3657601"/>
            <a:ext cx="5639532" cy="3124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descr="Straight Arrow Connector" title="Report Module (continued)"/>
          <p:cNvCxnSpPr/>
          <p:nvPr/>
        </p:nvCxnSpPr>
        <p:spPr>
          <a:xfrm>
            <a:off x="3200400" y="1981200"/>
            <a:ext cx="304800" cy="1524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descr="Publish button" title="Report Module (continued)"/>
          <p:cNvSpPr/>
          <p:nvPr/>
        </p:nvSpPr>
        <p:spPr>
          <a:xfrm>
            <a:off x="3505200" y="2438400"/>
            <a:ext cx="9144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Publish Button" title="Report Module (continued)"/>
          <p:cNvSpPr/>
          <p:nvPr/>
        </p:nvSpPr>
        <p:spPr>
          <a:xfrm>
            <a:off x="7086600" y="3733800"/>
            <a:ext cx="914400" cy="30480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38</a:t>
            </a:fld>
            <a:endParaRPr lang="en-US" dirty="0"/>
          </a:p>
        </p:txBody>
      </p:sp>
    </p:spTree>
    <p:extLst>
      <p:ext uri="{BB962C8B-B14F-4D97-AF65-F5344CB8AC3E}">
        <p14:creationId xmlns:p14="http://schemas.microsoft.com/office/powerpoint/2010/main" val="268558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626"/>
                                        </p:tgtEl>
                                        <p:attrNameLst>
                                          <p:attrName>style.visibility</p:attrName>
                                        </p:attrNameLst>
                                      </p:cBhvr>
                                      <p:to>
                                        <p:strVal val="visible"/>
                                      </p:to>
                                    </p:set>
                                    <p:animEffect transition="in" filter="fade">
                                      <p:cBhvr>
                                        <p:cTn id="47" dur="500"/>
                                        <p:tgtEl>
                                          <p:spTgt spid="266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heel(1)">
                                      <p:cBhvr>
                                        <p:cTn id="5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P spid="14" grpId="0"/>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a:t>Report Modules </a:t>
            </a:r>
          </a:p>
        </p:txBody>
      </p:sp>
      <p:sp>
        <p:nvSpPr>
          <p:cNvPr id="3" name="Subtitle 2"/>
          <p:cNvSpPr>
            <a:spLocks noGrp="1"/>
          </p:cNvSpPr>
          <p:nvPr>
            <p:ph type="subTitle" idx="1"/>
          </p:nvPr>
        </p:nvSpPr>
        <p:spPr>
          <a:xfrm>
            <a:off x="685800" y="1927225"/>
            <a:ext cx="3429000" cy="1676400"/>
          </a:xfrm>
        </p:spPr>
        <p:txBody>
          <a:bodyPr/>
          <a:lstStyle/>
          <a:p>
            <a:r>
              <a:rPr lang="en-US" dirty="0">
                <a:solidFill>
                  <a:schemeClr val="tx1"/>
                </a:solidFill>
              </a:rPr>
              <a:t>Parameter Definitions</a:t>
            </a:r>
          </a:p>
        </p:txBody>
      </p:sp>
    </p:spTree>
    <p:extLst>
      <p:ext uri="{BB962C8B-B14F-4D97-AF65-F5344CB8AC3E}">
        <p14:creationId xmlns:p14="http://schemas.microsoft.com/office/powerpoint/2010/main" val="17309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Login</a:t>
            </a:r>
          </a:p>
        </p:txBody>
      </p:sp>
      <p:sp>
        <p:nvSpPr>
          <p:cNvPr id="3" name="Content Placeholder 2"/>
          <p:cNvSpPr>
            <a:spLocks noGrp="1"/>
          </p:cNvSpPr>
          <p:nvPr>
            <p:ph idx="1"/>
          </p:nvPr>
        </p:nvSpPr>
        <p:spPr/>
        <p:txBody>
          <a:bodyPr/>
          <a:lstStyle/>
          <a:p>
            <a:r>
              <a:rPr lang="en-US" dirty="0"/>
              <a:t>Sign in with your </a:t>
            </a:r>
            <a:r>
              <a:rPr lang="en-US" dirty="0" err="1"/>
              <a:t>eAuthentication</a:t>
            </a:r>
            <a:r>
              <a:rPr lang="en-US" dirty="0"/>
              <a:t> credentials</a:t>
            </a:r>
          </a:p>
        </p:txBody>
      </p:sp>
      <p:pic>
        <p:nvPicPr>
          <p:cNvPr id="1026" name="Picture 2" descr="**" title="RITA Logon sc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75" y="2286000"/>
            <a:ext cx="78676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a:t>
            </a:fld>
            <a:endParaRPr lang="en-US" dirty="0"/>
          </a:p>
        </p:txBody>
      </p:sp>
    </p:spTree>
    <p:extLst>
      <p:ext uri="{BB962C8B-B14F-4D97-AF65-F5344CB8AC3E}">
        <p14:creationId xmlns:p14="http://schemas.microsoft.com/office/powerpoint/2010/main" val="28303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anim calcmode="lin" valueType="num">
                                      <p:cBhvr>
                                        <p:cTn id="13"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nodeType="afterEffect">
                                  <p:stCondLst>
                                    <p:cond delay="200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 Parameters</a:t>
            </a:r>
          </a:p>
        </p:txBody>
      </p:sp>
      <p:sp>
        <p:nvSpPr>
          <p:cNvPr id="3" name="Content Placeholder 2"/>
          <p:cNvSpPr>
            <a:spLocks noGrp="1"/>
          </p:cNvSpPr>
          <p:nvPr>
            <p:ph idx="1"/>
          </p:nvPr>
        </p:nvSpPr>
        <p:spPr/>
        <p:txBody>
          <a:bodyPr>
            <a:normAutofit fontScale="92500" lnSpcReduction="20000"/>
          </a:bodyPr>
          <a:lstStyle/>
          <a:p>
            <a:r>
              <a:rPr lang="en-US" dirty="0"/>
              <a:t>There are various elements in the Report Parameters</a:t>
            </a:r>
          </a:p>
          <a:p>
            <a:pPr lvl="1"/>
            <a:r>
              <a:rPr lang="en-US" dirty="0"/>
              <a:t>Allows for easier search</a:t>
            </a:r>
          </a:p>
          <a:p>
            <a:pPr lvl="1"/>
            <a:r>
              <a:rPr lang="en-US" dirty="0"/>
              <a:t>Not required to enter parameters</a:t>
            </a:r>
          </a:p>
          <a:p>
            <a:pPr lvl="1"/>
            <a:r>
              <a:rPr lang="en-US" dirty="0"/>
              <a:t>Most of the fields have default information</a:t>
            </a:r>
          </a:p>
          <a:p>
            <a:r>
              <a:rPr lang="en-US" b="1" dirty="0"/>
              <a:t>Note:  Tabbing from field to field changes the defaulted info</a:t>
            </a:r>
          </a:p>
          <a:p>
            <a:pPr lvl="1"/>
            <a:r>
              <a:rPr lang="en-US" b="1" dirty="0"/>
              <a:t>Use the mouse to select specific parameters</a:t>
            </a:r>
          </a:p>
          <a:p>
            <a:pPr lvl="1"/>
            <a:r>
              <a:rPr lang="en-US" b="1" dirty="0"/>
              <a:t>Click the white space outside the fields after entering search criteria</a:t>
            </a:r>
          </a:p>
          <a:p>
            <a:r>
              <a:rPr lang="en-US" dirty="0"/>
              <a:t>The parameters will print on the last page of the report</a:t>
            </a:r>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40</a:t>
            </a:fld>
            <a:endParaRPr lang="en-US" dirty="0"/>
          </a:p>
        </p:txBody>
      </p:sp>
    </p:spTree>
    <p:extLst>
      <p:ext uri="{BB962C8B-B14F-4D97-AF65-F5344CB8AC3E}">
        <p14:creationId xmlns:p14="http://schemas.microsoft.com/office/powerpoint/2010/main" val="20588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492139" cy="411162"/>
          </a:xfrm>
        </p:spPr>
        <p:txBody>
          <a:bodyPr/>
          <a:lstStyle/>
          <a:p>
            <a:r>
              <a:rPr lang="en-US" dirty="0"/>
              <a:t>Report Module – Parameters (continued)</a:t>
            </a:r>
          </a:p>
        </p:txBody>
      </p:sp>
      <p:sp>
        <p:nvSpPr>
          <p:cNvPr id="3" name="Content Placeholder 2" descr="Email Group:  two options for report&#10;Desktop (default) – report generated in new browser tab and not emailed&#10;Other selection – report emailed to RITA User(s) in a predefined group&#10;Additional Message – the email body sent to RITA Users in the predefined group&#10;" title="Report Module – Parameters (continued)"/>
          <p:cNvSpPr>
            <a:spLocks noGrp="1"/>
          </p:cNvSpPr>
          <p:nvPr>
            <p:ph idx="1"/>
          </p:nvPr>
        </p:nvSpPr>
        <p:spPr>
          <a:xfrm>
            <a:off x="464949" y="1447800"/>
            <a:ext cx="8229600" cy="5334000"/>
          </a:xfrm>
        </p:spPr>
        <p:txBody>
          <a:bodyPr>
            <a:normAutofit fontScale="92500" lnSpcReduction="20000"/>
          </a:bodyPr>
          <a:lstStyle/>
          <a:p>
            <a:r>
              <a:rPr lang="en-US" b="1" dirty="0"/>
              <a:t>Email Group:  </a:t>
            </a:r>
            <a:r>
              <a:rPr lang="en-US" dirty="0"/>
              <a:t>two options for report</a:t>
            </a:r>
          </a:p>
          <a:p>
            <a:pPr lvl="1"/>
            <a:r>
              <a:rPr lang="en-US" dirty="0"/>
              <a:t>Desktop (default) – report generated in new browser tab and not emailed</a:t>
            </a:r>
          </a:p>
          <a:p>
            <a:pPr lvl="1"/>
            <a:r>
              <a:rPr lang="en-US" dirty="0"/>
              <a:t>Other selection – report emailed to RITA User(s) in a predefined group</a:t>
            </a:r>
          </a:p>
          <a:p>
            <a:pPr lvl="2">
              <a:spcAft>
                <a:spcPts val="1200"/>
              </a:spcAft>
            </a:pPr>
            <a:r>
              <a:rPr lang="en-US" b="1" dirty="0"/>
              <a:t>Additional Message </a:t>
            </a:r>
            <a:r>
              <a:rPr lang="en-US" dirty="0"/>
              <a:t>– the email body sent to RITA Users in the predefined group</a:t>
            </a:r>
          </a:p>
          <a:p>
            <a:pPr>
              <a:spcBef>
                <a:spcPts val="1200"/>
              </a:spcBef>
            </a:pPr>
            <a:r>
              <a:rPr lang="en-US" b="1" dirty="0"/>
              <a:t>Formats</a:t>
            </a:r>
            <a:br>
              <a:rPr lang="en-US" b="1" dirty="0"/>
            </a:br>
            <a:r>
              <a:rPr lang="en-US" dirty="0"/>
              <a:t>available:</a:t>
            </a:r>
          </a:p>
          <a:p>
            <a:pPr lvl="1"/>
            <a:r>
              <a:rPr lang="en-US" dirty="0"/>
              <a:t>CSV</a:t>
            </a:r>
          </a:p>
          <a:p>
            <a:pPr lvl="1"/>
            <a:r>
              <a:rPr lang="en-US" dirty="0"/>
              <a:t>HTML</a:t>
            </a:r>
          </a:p>
          <a:p>
            <a:pPr lvl="1"/>
            <a:r>
              <a:rPr lang="en-US" dirty="0"/>
              <a:t>PDF</a:t>
            </a:r>
          </a:p>
          <a:p>
            <a:pPr lvl="1"/>
            <a:r>
              <a:rPr lang="en-US" dirty="0"/>
              <a:t>XLS</a:t>
            </a:r>
          </a:p>
        </p:txBody>
      </p:sp>
      <p:pic>
        <p:nvPicPr>
          <p:cNvPr id="27650" name="Picture 2" title="Report Module – Parameters (continu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191000"/>
            <a:ext cx="6248400" cy="2579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p:cNvSpPr>
            <a:spLocks noGrp="1"/>
          </p:cNvSpPr>
          <p:nvPr>
            <p:ph type="ftr" sz="quarter" idx="11"/>
          </p:nvPr>
        </p:nvSpPr>
        <p:spPr>
          <a:xfrm>
            <a:off x="3352800" y="6356350"/>
            <a:ext cx="2895600" cy="365125"/>
          </a:xfrm>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41</a:t>
            </a:fld>
            <a:endParaRPr lang="en-US" dirty="0"/>
          </a:p>
        </p:txBody>
      </p:sp>
    </p:spTree>
    <p:extLst>
      <p:ext uri="{BB962C8B-B14F-4D97-AF65-F5344CB8AC3E}">
        <p14:creationId xmlns:p14="http://schemas.microsoft.com/office/powerpoint/2010/main" val="2530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7650"/>
                                        </p:tgtEl>
                                        <p:attrNameLst>
                                          <p:attrName>style.visibility</p:attrName>
                                        </p:attrNameLst>
                                      </p:cBhvr>
                                      <p:to>
                                        <p:strVal val="visible"/>
                                      </p:to>
                                    </p:set>
                                    <p:anim calcmode="lin" valueType="num">
                                      <p:cBhvr>
                                        <p:cTn id="14" dur="1000" fill="hold"/>
                                        <p:tgtEl>
                                          <p:spTgt spid="27650"/>
                                        </p:tgtEl>
                                        <p:attrNameLst>
                                          <p:attrName>ppt_w</p:attrName>
                                        </p:attrNameLst>
                                      </p:cBhvr>
                                      <p:tavLst>
                                        <p:tav tm="0">
                                          <p:val>
                                            <p:fltVal val="0"/>
                                          </p:val>
                                        </p:tav>
                                        <p:tav tm="100000">
                                          <p:val>
                                            <p:strVal val="#ppt_w"/>
                                          </p:val>
                                        </p:tav>
                                      </p:tavLst>
                                    </p:anim>
                                    <p:anim calcmode="lin" valueType="num">
                                      <p:cBhvr>
                                        <p:cTn id="15" dur="1000" fill="hold"/>
                                        <p:tgtEl>
                                          <p:spTgt spid="27650"/>
                                        </p:tgtEl>
                                        <p:attrNameLst>
                                          <p:attrName>ppt_h</p:attrName>
                                        </p:attrNameLst>
                                      </p:cBhvr>
                                      <p:tavLst>
                                        <p:tav tm="0">
                                          <p:val>
                                            <p:fltVal val="0"/>
                                          </p:val>
                                        </p:tav>
                                        <p:tav tm="100000">
                                          <p:val>
                                            <p:strVal val="#ppt_h"/>
                                          </p:val>
                                        </p:tav>
                                      </p:tavLst>
                                    </p:anim>
                                    <p:anim calcmode="lin" valueType="num">
                                      <p:cBhvr>
                                        <p:cTn id="16" dur="1000" fill="hold"/>
                                        <p:tgtEl>
                                          <p:spTgt spid="27650"/>
                                        </p:tgtEl>
                                        <p:attrNameLst>
                                          <p:attrName>style.rotation</p:attrName>
                                        </p:attrNameLst>
                                      </p:cBhvr>
                                      <p:tavLst>
                                        <p:tav tm="0">
                                          <p:val>
                                            <p:fltVal val="90"/>
                                          </p:val>
                                        </p:tav>
                                        <p:tav tm="100000">
                                          <p:val>
                                            <p:fltVal val="0"/>
                                          </p:val>
                                        </p:tav>
                                      </p:tavLst>
                                    </p:anim>
                                    <p:animEffect transition="in" filter="fade">
                                      <p:cBhvr>
                                        <p:cTn id="17" dur="10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additive="base">
                                        <p:cTn id="5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additive="base">
                                        <p:cTn id="64"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additive="base">
                                        <p:cTn id="70"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Modules – Parameters (continued)</a:t>
            </a:r>
          </a:p>
        </p:txBody>
      </p:sp>
      <p:sp>
        <p:nvSpPr>
          <p:cNvPr id="3" name="Content Placeholder 2"/>
          <p:cNvSpPr>
            <a:spLocks noGrp="1"/>
          </p:cNvSpPr>
          <p:nvPr>
            <p:ph idx="1"/>
          </p:nvPr>
        </p:nvSpPr>
        <p:spPr>
          <a:xfrm>
            <a:off x="464948" y="1447800"/>
            <a:ext cx="8679051" cy="1143000"/>
          </a:xfrm>
        </p:spPr>
        <p:txBody>
          <a:bodyPr>
            <a:normAutofit fontScale="92500" lnSpcReduction="10000"/>
          </a:bodyPr>
          <a:lstStyle/>
          <a:p>
            <a:pPr>
              <a:spcBef>
                <a:spcPts val="0"/>
              </a:spcBef>
            </a:pPr>
            <a:r>
              <a:rPr lang="en-US" sz="2000" dirty="0"/>
              <a:t>Date Ranges default from the beginning of time to current date</a:t>
            </a:r>
          </a:p>
          <a:p>
            <a:pPr lvl="1">
              <a:spcBef>
                <a:spcPts val="0"/>
              </a:spcBef>
            </a:pPr>
            <a:r>
              <a:rPr lang="en-US" sz="2000" b="1" dirty="0"/>
              <a:t>Load Date:</a:t>
            </a:r>
            <a:r>
              <a:rPr lang="en-US" sz="2000" dirty="0"/>
              <a:t>  the date the bill was imported to RITA</a:t>
            </a:r>
          </a:p>
          <a:p>
            <a:pPr lvl="1">
              <a:spcBef>
                <a:spcPts val="0"/>
              </a:spcBef>
            </a:pPr>
            <a:r>
              <a:rPr lang="en-US" sz="2000" b="1" dirty="0"/>
              <a:t>Bill Date:  </a:t>
            </a:r>
            <a:r>
              <a:rPr lang="en-US" sz="2000" dirty="0"/>
              <a:t>the Accomplished Date of the IPAC Treasury Bill</a:t>
            </a:r>
          </a:p>
          <a:p>
            <a:pPr lvl="1">
              <a:spcBef>
                <a:spcPts val="0"/>
              </a:spcBef>
            </a:pPr>
            <a:r>
              <a:rPr lang="en-US" sz="2000" dirty="0"/>
              <a:t>Select dates from calendar or enter in MM/DD/YYYY format</a:t>
            </a:r>
          </a:p>
        </p:txBody>
      </p:sp>
      <p:sp>
        <p:nvSpPr>
          <p:cNvPr id="13" name="Content Placeholder 2"/>
          <p:cNvSpPr txBox="1">
            <a:spLocks/>
          </p:cNvSpPr>
          <p:nvPr/>
        </p:nvSpPr>
        <p:spPr>
          <a:xfrm>
            <a:off x="464949" y="2590800"/>
            <a:ext cx="4869051" cy="21641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000" b="1" dirty="0"/>
              <a:t>Bill Number</a:t>
            </a:r>
            <a:endParaRPr lang="en-US" sz="2000" dirty="0"/>
          </a:p>
          <a:p>
            <a:pPr lvl="1">
              <a:spcBef>
                <a:spcPts val="0"/>
              </a:spcBef>
            </a:pPr>
            <a:r>
              <a:rPr lang="en-US" sz="2000" dirty="0"/>
              <a:t>FROM defaults with a leading space to account for 7-digit bill</a:t>
            </a:r>
          </a:p>
          <a:p>
            <a:pPr lvl="2">
              <a:spcBef>
                <a:spcPts val="0"/>
              </a:spcBef>
            </a:pPr>
            <a:r>
              <a:rPr lang="en-US" sz="1600" dirty="0"/>
              <a:t>Remove the space when searching for 8-digit bill number</a:t>
            </a:r>
          </a:p>
          <a:p>
            <a:pPr lvl="1">
              <a:spcBef>
                <a:spcPts val="0"/>
              </a:spcBef>
            </a:pPr>
            <a:r>
              <a:rPr lang="en-US" sz="2000" dirty="0"/>
              <a:t>TO defaults with </a:t>
            </a:r>
            <a:br>
              <a:rPr lang="en-US" sz="2000" dirty="0"/>
            </a:br>
            <a:r>
              <a:rPr lang="en-US" sz="2000" dirty="0"/>
              <a:t>“ZZZZZZ” which </a:t>
            </a:r>
            <a:br>
              <a:rPr lang="en-US" sz="2000" dirty="0"/>
            </a:br>
            <a:r>
              <a:rPr lang="en-US" sz="2000" dirty="0"/>
              <a:t>encompasses</a:t>
            </a:r>
            <a:br>
              <a:rPr lang="en-US" sz="2000" dirty="0"/>
            </a:br>
            <a:r>
              <a:rPr lang="en-US" sz="2000" dirty="0"/>
              <a:t> everything</a:t>
            </a:r>
          </a:p>
        </p:txBody>
      </p:sp>
      <p:sp>
        <p:nvSpPr>
          <p:cNvPr id="14" name="Content Placeholder 2"/>
          <p:cNvSpPr txBox="1">
            <a:spLocks/>
          </p:cNvSpPr>
          <p:nvPr/>
        </p:nvSpPr>
        <p:spPr>
          <a:xfrm>
            <a:off x="464949" y="4621594"/>
            <a:ext cx="2735451" cy="22364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900" b="1" dirty="0"/>
              <a:t>Bill Amount</a:t>
            </a:r>
            <a:endParaRPr lang="en-US" sz="1900" dirty="0"/>
          </a:p>
          <a:p>
            <a:pPr lvl="1">
              <a:spcBef>
                <a:spcPts val="0"/>
              </a:spcBef>
            </a:pPr>
            <a:r>
              <a:rPr lang="en-US" sz="1900" dirty="0"/>
              <a:t>Enter amounts in absolute values</a:t>
            </a:r>
          </a:p>
          <a:p>
            <a:pPr lvl="1">
              <a:spcBef>
                <a:spcPts val="0"/>
              </a:spcBef>
            </a:pPr>
            <a:r>
              <a:rPr lang="en-US" sz="1900" dirty="0"/>
              <a:t>defaults with 9,999,999,999.99 which encompasses everything</a:t>
            </a:r>
          </a:p>
        </p:txBody>
      </p:sp>
      <p:pic>
        <p:nvPicPr>
          <p:cNvPr id="1029" name="Picture 5" title="Report Module – Parameters (continu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733800"/>
            <a:ext cx="5755037"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7050374" y="2057400"/>
            <a:ext cx="2057400" cy="646331"/>
          </a:xfrm>
          <a:prstGeom prst="rect">
            <a:avLst/>
          </a:prstGeom>
          <a:noFill/>
        </p:spPr>
        <p:txBody>
          <a:bodyPr wrap="square" rtlCol="0">
            <a:spAutoFit/>
          </a:bodyPr>
          <a:lstStyle/>
          <a:p>
            <a:pPr algn="ctr"/>
            <a:r>
              <a:rPr lang="en-US" b="1" dirty="0">
                <a:solidFill>
                  <a:srgbClr val="FF0000"/>
                </a:solidFill>
              </a:rPr>
              <a:t>Be a mouse person.  NO TABBING</a:t>
            </a:r>
          </a:p>
        </p:txBody>
      </p:sp>
      <p:pic>
        <p:nvPicPr>
          <p:cNvPr id="12" name="Picture 11" descr="Picture of a mouse: be a mouse no tabbing" title="Report Module – Parameters (continu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650" y="2500414"/>
            <a:ext cx="3943350" cy="1190625"/>
          </a:xfrm>
          <a:prstGeom prst="rect">
            <a:avLst/>
          </a:prstGeom>
        </p:spPr>
      </p:pic>
      <p:pic>
        <p:nvPicPr>
          <p:cNvPr id="1030" name="Picture 6" descr="Picture of a star" title="Report Module – Parameters (continu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7700" y="4545394"/>
            <a:ext cx="381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42</a:t>
            </a:fld>
            <a:endParaRPr lang="en-US" dirty="0"/>
          </a:p>
        </p:txBody>
      </p:sp>
    </p:spTree>
    <p:extLst>
      <p:ext uri="{BB962C8B-B14F-4D97-AF65-F5344CB8AC3E}">
        <p14:creationId xmlns:p14="http://schemas.microsoft.com/office/powerpoint/2010/main" val="29739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 calcmode="lin" valueType="num">
                                      <p:cBhvr>
                                        <p:cTn id="14" dur="1000" fill="hold"/>
                                        <p:tgtEl>
                                          <p:spTgt spid="1029"/>
                                        </p:tgtEl>
                                        <p:attrNameLst>
                                          <p:attrName>ppt_w</p:attrName>
                                        </p:attrNameLst>
                                      </p:cBhvr>
                                      <p:tavLst>
                                        <p:tav tm="0">
                                          <p:val>
                                            <p:fltVal val="0"/>
                                          </p:val>
                                        </p:tav>
                                        <p:tav tm="100000">
                                          <p:val>
                                            <p:strVal val="#ppt_w"/>
                                          </p:val>
                                        </p:tav>
                                      </p:tavLst>
                                    </p:anim>
                                    <p:anim calcmode="lin" valueType="num">
                                      <p:cBhvr>
                                        <p:cTn id="15" dur="1000" fill="hold"/>
                                        <p:tgtEl>
                                          <p:spTgt spid="1029"/>
                                        </p:tgtEl>
                                        <p:attrNameLst>
                                          <p:attrName>ppt_h</p:attrName>
                                        </p:attrNameLst>
                                      </p:cBhvr>
                                      <p:tavLst>
                                        <p:tav tm="0">
                                          <p:val>
                                            <p:fltVal val="0"/>
                                          </p:val>
                                        </p:tav>
                                        <p:tav tm="100000">
                                          <p:val>
                                            <p:strVal val="#ppt_h"/>
                                          </p:val>
                                        </p:tav>
                                      </p:tavLst>
                                    </p:anim>
                                    <p:anim calcmode="lin" valueType="num">
                                      <p:cBhvr>
                                        <p:cTn id="16" dur="1000" fill="hold"/>
                                        <p:tgtEl>
                                          <p:spTgt spid="1029"/>
                                        </p:tgtEl>
                                        <p:attrNameLst>
                                          <p:attrName>style.rotation</p:attrName>
                                        </p:attrNameLst>
                                      </p:cBhvr>
                                      <p:tavLst>
                                        <p:tav tm="0">
                                          <p:val>
                                            <p:fltVal val="90"/>
                                          </p:val>
                                        </p:tav>
                                        <p:tav tm="100000">
                                          <p:val>
                                            <p:fltVal val="0"/>
                                          </p:val>
                                        </p:tav>
                                      </p:tavLst>
                                    </p:anim>
                                    <p:animEffect transition="in" filter="fade">
                                      <p:cBhvr>
                                        <p:cTn id="17" dur="10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right)">
                                      <p:cBhvr>
                                        <p:cTn id="43" dur="500"/>
                                        <p:tgtEl>
                                          <p:spTgt spid="13">
                                            <p:txEl>
                                              <p:pRg st="0" end="0"/>
                                            </p:txEl>
                                          </p:spTgt>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wipe(right)">
                                      <p:cBhvr>
                                        <p:cTn id="47" dur="500"/>
                                        <p:tgtEl>
                                          <p:spTgt spid="13">
                                            <p:txEl>
                                              <p:pRg st="1" end="1"/>
                                            </p:txEl>
                                          </p:spTgt>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wipe(right)">
                                      <p:cBhvr>
                                        <p:cTn id="51" dur="500"/>
                                        <p:tgtEl>
                                          <p:spTgt spid="13">
                                            <p:txEl>
                                              <p:pRg st="2" end="2"/>
                                            </p:txEl>
                                          </p:spTgt>
                                        </p:tgtEl>
                                      </p:cBhvr>
                                    </p:animEffect>
                                  </p:childTnLst>
                                </p:cTn>
                              </p:par>
                            </p:childTnLst>
                          </p:cTn>
                        </p:par>
                        <p:par>
                          <p:cTn id="52" fill="hold">
                            <p:stCondLst>
                              <p:cond delay="1500"/>
                            </p:stCondLst>
                            <p:childTnLst>
                              <p:par>
                                <p:cTn id="53" presetID="22" presetClass="entr" presetSubtype="2" fill="hold" grpId="0" nodeType="after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animEffect transition="in" filter="wipe(right)">
                                      <p:cBhvr>
                                        <p:cTn id="55" dur="500"/>
                                        <p:tgtEl>
                                          <p:spTgt spid="1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4">
                                            <p:txEl>
                                              <p:pRg st="1" end="1"/>
                                            </p:txEl>
                                          </p:spTgt>
                                        </p:tgtEl>
                                        <p:attrNameLst>
                                          <p:attrName>style.visibility</p:attrName>
                                        </p:attrNameLst>
                                      </p:cBhvr>
                                      <p:to>
                                        <p:strVal val="visible"/>
                                      </p:to>
                                    </p:set>
                                    <p:animEffect transition="in" filter="fade">
                                      <p:cBhvr>
                                        <p:cTn id="64" dur="500"/>
                                        <p:tgtEl>
                                          <p:spTgt spid="14">
                                            <p:txEl>
                                              <p:pRg st="1" end="1"/>
                                            </p:txEl>
                                          </p:spTgt>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4">
                                            <p:txEl>
                                              <p:pRg st="2" end="2"/>
                                            </p:txEl>
                                          </p:spTgt>
                                        </p:tgtEl>
                                        <p:attrNameLst>
                                          <p:attrName>style.visibility</p:attrName>
                                        </p:attrNameLst>
                                      </p:cBhvr>
                                      <p:to>
                                        <p:strVal val="visible"/>
                                      </p:to>
                                    </p:set>
                                    <p:animEffect transition="in" filter="fade">
                                      <p:cBhvr>
                                        <p:cTn id="68" dur="500"/>
                                        <p:tgtEl>
                                          <p:spTgt spid="14">
                                            <p:txEl>
                                              <p:pRg st="2" end="2"/>
                                            </p:txEl>
                                          </p:spTgt>
                                        </p:tgtEl>
                                      </p:cBhvr>
                                    </p:animEffect>
                                  </p:childTnLst>
                                </p:cTn>
                              </p:par>
                            </p:childTnLst>
                          </p:cTn>
                        </p:par>
                        <p:par>
                          <p:cTn id="69" fill="hold">
                            <p:stCondLst>
                              <p:cond delay="1500"/>
                            </p:stCondLst>
                            <p:childTnLst>
                              <p:par>
                                <p:cTn id="70" presetID="14" presetClass="entr" presetSubtype="10" fill="hold" grpId="0" nodeType="afterEffect">
                                  <p:stCondLst>
                                    <p:cond delay="2000"/>
                                  </p:stCondLst>
                                  <p:childTnLst>
                                    <p:set>
                                      <p:cBhvr>
                                        <p:cTn id="71" dur="1" fill="hold">
                                          <p:stCondLst>
                                            <p:cond delay="0"/>
                                          </p:stCondLst>
                                        </p:cTn>
                                        <p:tgtEl>
                                          <p:spTgt spid="15"/>
                                        </p:tgtEl>
                                        <p:attrNameLst>
                                          <p:attrName>style.visibility</p:attrName>
                                        </p:attrNameLst>
                                      </p:cBhvr>
                                      <p:to>
                                        <p:strVal val="visible"/>
                                      </p:to>
                                    </p:set>
                                    <p:animEffect transition="in" filter="randombar(horizontal)">
                                      <p:cBhvr>
                                        <p:cTn id="72" dur="500"/>
                                        <p:tgtEl>
                                          <p:spTgt spid="15"/>
                                        </p:tgtEl>
                                      </p:cBhvr>
                                    </p:animEffect>
                                  </p:childTnLst>
                                </p:cTn>
                              </p:par>
                            </p:childTnLst>
                          </p:cTn>
                        </p:par>
                        <p:par>
                          <p:cTn id="73" fill="hold">
                            <p:stCondLst>
                              <p:cond delay="4000"/>
                            </p:stCondLst>
                            <p:childTnLst>
                              <p:par>
                                <p:cTn id="74" presetID="53" presetClass="entr" presetSubtype="528" fill="hold" nodeType="afterEffect">
                                  <p:stCondLst>
                                    <p:cond delay="500"/>
                                  </p:stCondLst>
                                  <p:childTnLst>
                                    <p:set>
                                      <p:cBhvr>
                                        <p:cTn id="75" dur="1" fill="hold">
                                          <p:stCondLst>
                                            <p:cond delay="0"/>
                                          </p:stCondLst>
                                        </p:cTn>
                                        <p:tgtEl>
                                          <p:spTgt spid="1030"/>
                                        </p:tgtEl>
                                        <p:attrNameLst>
                                          <p:attrName>style.visibility</p:attrName>
                                        </p:attrNameLst>
                                      </p:cBhvr>
                                      <p:to>
                                        <p:strVal val="visible"/>
                                      </p:to>
                                    </p:set>
                                    <p:anim calcmode="lin" valueType="num">
                                      <p:cBhvr>
                                        <p:cTn id="76" dur="500" fill="hold"/>
                                        <p:tgtEl>
                                          <p:spTgt spid="1030"/>
                                        </p:tgtEl>
                                        <p:attrNameLst>
                                          <p:attrName>ppt_w</p:attrName>
                                        </p:attrNameLst>
                                      </p:cBhvr>
                                      <p:tavLst>
                                        <p:tav tm="0">
                                          <p:val>
                                            <p:fltVal val="0"/>
                                          </p:val>
                                        </p:tav>
                                        <p:tav tm="100000">
                                          <p:val>
                                            <p:strVal val="#ppt_w"/>
                                          </p:val>
                                        </p:tav>
                                      </p:tavLst>
                                    </p:anim>
                                    <p:anim calcmode="lin" valueType="num">
                                      <p:cBhvr>
                                        <p:cTn id="77" dur="500" fill="hold"/>
                                        <p:tgtEl>
                                          <p:spTgt spid="1030"/>
                                        </p:tgtEl>
                                        <p:attrNameLst>
                                          <p:attrName>ppt_h</p:attrName>
                                        </p:attrNameLst>
                                      </p:cBhvr>
                                      <p:tavLst>
                                        <p:tav tm="0">
                                          <p:val>
                                            <p:fltVal val="0"/>
                                          </p:val>
                                        </p:tav>
                                        <p:tav tm="100000">
                                          <p:val>
                                            <p:strVal val="#ppt_h"/>
                                          </p:val>
                                        </p:tav>
                                      </p:tavLst>
                                    </p:anim>
                                    <p:animEffect transition="in" filter="fade">
                                      <p:cBhvr>
                                        <p:cTn id="78" dur="500"/>
                                        <p:tgtEl>
                                          <p:spTgt spid="1030"/>
                                        </p:tgtEl>
                                      </p:cBhvr>
                                    </p:animEffect>
                                    <p:anim calcmode="lin" valueType="num">
                                      <p:cBhvr>
                                        <p:cTn id="79" dur="500" fill="hold"/>
                                        <p:tgtEl>
                                          <p:spTgt spid="1030"/>
                                        </p:tgtEl>
                                        <p:attrNameLst>
                                          <p:attrName>ppt_x</p:attrName>
                                        </p:attrNameLst>
                                      </p:cBhvr>
                                      <p:tavLst>
                                        <p:tav tm="0">
                                          <p:val>
                                            <p:fltVal val="0.5"/>
                                          </p:val>
                                        </p:tav>
                                        <p:tav tm="100000">
                                          <p:val>
                                            <p:strVal val="#ppt_x"/>
                                          </p:val>
                                        </p:tav>
                                      </p:tavLst>
                                    </p:anim>
                                    <p:anim calcmode="lin" valueType="num">
                                      <p:cBhvr>
                                        <p:cTn id="80" dur="500" fill="hold"/>
                                        <p:tgtEl>
                                          <p:spTgt spid="1030"/>
                                        </p:tgtEl>
                                        <p:attrNameLst>
                                          <p:attrName>ppt_y</p:attrName>
                                        </p:attrNameLst>
                                      </p:cBhvr>
                                      <p:tavLst>
                                        <p:tav tm="0">
                                          <p:val>
                                            <p:fltVal val="0.5"/>
                                          </p:val>
                                        </p:tav>
                                        <p:tav tm="100000">
                                          <p:val>
                                            <p:strVal val="#ppt_y"/>
                                          </p:val>
                                        </p:tav>
                                      </p:tavLst>
                                    </p:anim>
                                  </p:childTnLst>
                                </p:cTn>
                              </p:par>
                            </p:childTnLst>
                          </p:cTn>
                        </p:par>
                        <p:par>
                          <p:cTn id="81" fill="hold">
                            <p:stCondLst>
                              <p:cond delay="5000"/>
                            </p:stCondLst>
                            <p:childTnLst>
                              <p:par>
                                <p:cTn id="82" presetID="42" presetClass="entr" presetSubtype="0" fill="hold" nodeType="afterEffect">
                                  <p:stCondLst>
                                    <p:cond delay="200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3"/>
      <p:bldP spid="13" grpId="0" uiExpand="1" build="p" bldLvl="3"/>
      <p:bldP spid="14" grpId="0" uiExpand="1" build="p" bldLvl="3"/>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492139" cy="411162"/>
          </a:xfrm>
        </p:spPr>
        <p:txBody>
          <a:bodyPr/>
          <a:lstStyle/>
          <a:p>
            <a:r>
              <a:rPr lang="en-US" dirty="0"/>
              <a:t>Report Modules – Parameters</a:t>
            </a:r>
          </a:p>
        </p:txBody>
      </p:sp>
      <p:sp>
        <p:nvSpPr>
          <p:cNvPr id="3" name="Content Placeholder 2"/>
          <p:cNvSpPr>
            <a:spLocks noGrp="1"/>
          </p:cNvSpPr>
          <p:nvPr>
            <p:ph idx="1"/>
          </p:nvPr>
        </p:nvSpPr>
        <p:spPr>
          <a:xfrm>
            <a:off x="464948" y="1371600"/>
            <a:ext cx="8679051" cy="5486400"/>
          </a:xfrm>
        </p:spPr>
        <p:txBody>
          <a:bodyPr>
            <a:normAutofit fontScale="40000" lnSpcReduction="20000"/>
          </a:bodyPr>
          <a:lstStyle/>
          <a:p>
            <a:pPr>
              <a:spcBef>
                <a:spcPts val="0"/>
              </a:spcBef>
              <a:spcAft>
                <a:spcPts val="400"/>
              </a:spcAft>
            </a:pPr>
            <a:r>
              <a:rPr lang="en-US" b="1" dirty="0"/>
              <a:t>Print First Line Only:  </a:t>
            </a:r>
          </a:p>
          <a:p>
            <a:pPr lvl="1">
              <a:spcBef>
                <a:spcPts val="0"/>
              </a:spcBef>
              <a:spcAft>
                <a:spcPts val="400"/>
              </a:spcAft>
            </a:pPr>
            <a:r>
              <a:rPr lang="en-US" dirty="0"/>
              <a:t>Default to print all Treasury IPAC Bill detail lines if there are multiple lines</a:t>
            </a:r>
          </a:p>
          <a:p>
            <a:pPr lvl="1">
              <a:spcBef>
                <a:spcPts val="0"/>
              </a:spcBef>
              <a:spcAft>
                <a:spcPts val="400"/>
              </a:spcAft>
            </a:pPr>
            <a:r>
              <a:rPr lang="en-US" dirty="0"/>
              <a:t>Select to populate only the first detail line </a:t>
            </a:r>
          </a:p>
          <a:p>
            <a:pPr>
              <a:spcBef>
                <a:spcPts val="0"/>
              </a:spcBef>
              <a:spcAft>
                <a:spcPts val="400"/>
              </a:spcAft>
            </a:pPr>
            <a:r>
              <a:rPr lang="en-US" b="1" dirty="0"/>
              <a:t>Print All Lines:</a:t>
            </a:r>
            <a:endParaRPr lang="en-US" dirty="0"/>
          </a:p>
          <a:p>
            <a:pPr lvl="1">
              <a:spcBef>
                <a:spcPts val="400"/>
              </a:spcBef>
            </a:pPr>
            <a:r>
              <a:rPr lang="en-US" dirty="0"/>
              <a:t>Default to print only first Treasury IPAC Bill detail line</a:t>
            </a:r>
          </a:p>
          <a:p>
            <a:pPr lvl="1">
              <a:spcBef>
                <a:spcPts val="400"/>
              </a:spcBef>
            </a:pPr>
            <a:r>
              <a:rPr lang="en-US" dirty="0"/>
              <a:t>Select to populate all detail lines if there are multiple lines</a:t>
            </a:r>
          </a:p>
          <a:p>
            <a:pPr>
              <a:spcBef>
                <a:spcPts val="400"/>
              </a:spcBef>
            </a:pPr>
            <a:r>
              <a:rPr lang="en-US" b="1" dirty="0"/>
              <a:t>Print Note Details:</a:t>
            </a:r>
            <a:r>
              <a:rPr lang="en-US" dirty="0"/>
              <a:t>  </a:t>
            </a:r>
          </a:p>
          <a:p>
            <a:pPr lvl="1">
              <a:spcBef>
                <a:spcPts val="400"/>
              </a:spcBef>
            </a:pPr>
            <a:r>
              <a:rPr lang="en-US" dirty="0"/>
              <a:t>Select to populate Assignee notes on the report</a:t>
            </a:r>
          </a:p>
          <a:p>
            <a:pPr lvl="1">
              <a:spcBef>
                <a:spcPts val="400"/>
              </a:spcBef>
              <a:spcAft>
                <a:spcPts val="400"/>
              </a:spcAft>
            </a:pPr>
            <a:r>
              <a:rPr lang="en-US" dirty="0"/>
              <a:t>Otherwise, the report will display without assignee notes</a:t>
            </a:r>
          </a:p>
          <a:p>
            <a:pPr>
              <a:spcBef>
                <a:spcPts val="400"/>
              </a:spcBef>
              <a:spcAft>
                <a:spcPts val="400"/>
              </a:spcAft>
            </a:pPr>
            <a:r>
              <a:rPr lang="en-US" b="1" dirty="0"/>
              <a:t>Agency Location Code(s):</a:t>
            </a:r>
            <a:r>
              <a:rPr lang="en-US" dirty="0"/>
              <a:t>  USDA agencies</a:t>
            </a:r>
          </a:p>
          <a:p>
            <a:pPr>
              <a:spcBef>
                <a:spcPts val="400"/>
              </a:spcBef>
              <a:spcAft>
                <a:spcPts val="400"/>
              </a:spcAft>
            </a:pPr>
            <a:r>
              <a:rPr lang="en-US" b="1" dirty="0"/>
              <a:t>Sender Treasury Symbol:  </a:t>
            </a:r>
            <a:r>
              <a:rPr lang="en-US" dirty="0"/>
              <a:t>Sender Treasury Account Symbol (TAS) or Treasury Account Fund Symbol (TAFS) on IPAC Bill</a:t>
            </a:r>
            <a:endParaRPr lang="en-US" b="1" dirty="0"/>
          </a:p>
          <a:p>
            <a:pPr>
              <a:spcBef>
                <a:spcPts val="400"/>
              </a:spcBef>
              <a:spcAft>
                <a:spcPts val="400"/>
              </a:spcAft>
            </a:pPr>
            <a:r>
              <a:rPr lang="en-US" b="1" dirty="0"/>
              <a:t>Receiver Treasury Symbol:  </a:t>
            </a:r>
            <a:r>
              <a:rPr lang="en-US" dirty="0"/>
              <a:t>Receiver TAS or TAFS on IPAC Bill</a:t>
            </a:r>
            <a:endParaRPr lang="en-US" b="1" dirty="0"/>
          </a:p>
          <a:p>
            <a:pPr>
              <a:spcBef>
                <a:spcPts val="400"/>
              </a:spcBef>
              <a:spcAft>
                <a:spcPts val="400"/>
              </a:spcAft>
            </a:pPr>
            <a:r>
              <a:rPr lang="en-US" b="1" dirty="0"/>
              <a:t>Assignee(s): </a:t>
            </a:r>
            <a:r>
              <a:rPr lang="en-US" dirty="0"/>
              <a:t> FMS user assigned to IPAC Bill</a:t>
            </a:r>
          </a:p>
          <a:p>
            <a:pPr>
              <a:spcBef>
                <a:spcPts val="400"/>
              </a:spcBef>
              <a:spcAft>
                <a:spcPts val="400"/>
              </a:spcAft>
            </a:pPr>
            <a:r>
              <a:rPr lang="en-US" b="1" dirty="0"/>
              <a:t>Reason Code(s):</a:t>
            </a:r>
            <a:r>
              <a:rPr lang="en-US" dirty="0"/>
              <a:t>  code selected by FMS user when entering notes</a:t>
            </a:r>
          </a:p>
          <a:p>
            <a:pPr>
              <a:spcBef>
                <a:spcPts val="400"/>
              </a:spcBef>
              <a:spcAft>
                <a:spcPts val="400"/>
              </a:spcAft>
            </a:pPr>
            <a:r>
              <a:rPr lang="en-US" b="1" dirty="0"/>
              <a:t>DO Symbol(s):</a:t>
            </a:r>
            <a:r>
              <a:rPr lang="en-US" dirty="0"/>
              <a:t>  Sender Disbursing Office (DO) Symbol on IPAC Bill</a:t>
            </a:r>
          </a:p>
          <a:p>
            <a:pPr>
              <a:spcBef>
                <a:spcPts val="400"/>
              </a:spcBef>
              <a:spcAft>
                <a:spcPts val="400"/>
              </a:spcAft>
            </a:pPr>
            <a:r>
              <a:rPr lang="en-US" b="1" dirty="0"/>
              <a:t>Bill State(s):</a:t>
            </a:r>
            <a:r>
              <a:rPr lang="en-US" dirty="0"/>
              <a:t>  two options</a:t>
            </a:r>
            <a:endParaRPr lang="en-US" b="1" dirty="0"/>
          </a:p>
          <a:p>
            <a:pPr lvl="1">
              <a:spcBef>
                <a:spcPts val="0"/>
              </a:spcBef>
              <a:spcAft>
                <a:spcPts val="400"/>
              </a:spcAft>
            </a:pPr>
            <a:r>
              <a:rPr lang="en-US" dirty="0"/>
              <a:t>Unprocessed includes both </a:t>
            </a:r>
            <a:r>
              <a:rPr lang="en-US" dirty="0" err="1"/>
              <a:t>UnProc</a:t>
            </a:r>
            <a:r>
              <a:rPr lang="en-US" dirty="0"/>
              <a:t> and Partially Process</a:t>
            </a:r>
          </a:p>
          <a:p>
            <a:pPr lvl="1">
              <a:spcBef>
                <a:spcPts val="0"/>
              </a:spcBef>
              <a:spcAft>
                <a:spcPts val="400"/>
              </a:spcAft>
            </a:pPr>
            <a:r>
              <a:rPr lang="en-US" dirty="0"/>
              <a:t>Processed</a:t>
            </a:r>
          </a:p>
          <a:p>
            <a:pPr lvl="1">
              <a:spcBef>
                <a:spcPts val="0"/>
              </a:spcBef>
              <a:spcAft>
                <a:spcPts val="400"/>
              </a:spcAft>
            </a:pPr>
            <a:r>
              <a:rPr lang="en-US" dirty="0"/>
              <a:t>Defaults to return all bill states if no selection is made</a:t>
            </a:r>
          </a:p>
          <a:p>
            <a:pPr>
              <a:spcBef>
                <a:spcPts val="400"/>
              </a:spcBef>
              <a:spcAft>
                <a:spcPts val="400"/>
              </a:spcAft>
            </a:pPr>
            <a:r>
              <a:rPr lang="en-US" b="1" dirty="0"/>
              <a:t>Information as stated on the Treasury IPAC Bill</a:t>
            </a:r>
          </a:p>
          <a:p>
            <a:pPr lvl="1">
              <a:spcBef>
                <a:spcPts val="0"/>
              </a:spcBef>
              <a:spcAft>
                <a:spcPts val="400"/>
              </a:spcAft>
            </a:pPr>
            <a:r>
              <a:rPr lang="en-US" dirty="0"/>
              <a:t>Exact Match fields:  </a:t>
            </a:r>
            <a:r>
              <a:rPr lang="en-US" b="1" dirty="0"/>
              <a:t>Contract Number</a:t>
            </a:r>
            <a:r>
              <a:rPr lang="en-US" dirty="0"/>
              <a:t>, </a:t>
            </a:r>
            <a:r>
              <a:rPr lang="en-US" b="1" dirty="0"/>
              <a:t>PO Number</a:t>
            </a:r>
            <a:r>
              <a:rPr lang="en-US" dirty="0"/>
              <a:t>, and </a:t>
            </a:r>
            <a:r>
              <a:rPr lang="en-US" b="1" dirty="0"/>
              <a:t>Invoice Number</a:t>
            </a:r>
          </a:p>
          <a:p>
            <a:pPr lvl="1">
              <a:spcBef>
                <a:spcPts val="0"/>
              </a:spcBef>
              <a:spcAft>
                <a:spcPts val="400"/>
              </a:spcAft>
            </a:pPr>
            <a:r>
              <a:rPr lang="en-US" dirty="0"/>
              <a:t>Wild Card field:  </a:t>
            </a:r>
            <a:r>
              <a:rPr lang="en-US" b="1" dirty="0"/>
              <a:t>Description </a:t>
            </a:r>
            <a:r>
              <a:rPr lang="en-US" dirty="0"/>
              <a:t>and </a:t>
            </a:r>
            <a:r>
              <a:rPr lang="en-US" b="1" dirty="0"/>
              <a:t>Misc. Info</a:t>
            </a:r>
            <a:endParaRPr lang="en-US" dirty="0"/>
          </a:p>
          <a:p>
            <a:pPr>
              <a:spcBef>
                <a:spcPts val="400"/>
              </a:spcBef>
              <a:spcAft>
                <a:spcPts val="400"/>
              </a:spcAft>
            </a:pPr>
            <a:r>
              <a:rPr lang="en-US" b="1" dirty="0"/>
              <a:t>Trans Type(s):</a:t>
            </a:r>
            <a:r>
              <a:rPr lang="en-US" dirty="0"/>
              <a:t>  Transaction Type on Treasury IPAC Bill</a:t>
            </a:r>
          </a:p>
          <a:p>
            <a:pPr lvl="1">
              <a:spcBef>
                <a:spcPts val="0"/>
              </a:spcBef>
              <a:spcAft>
                <a:spcPts val="400"/>
              </a:spcAft>
            </a:pPr>
            <a:r>
              <a:rPr lang="en-US" dirty="0"/>
              <a:t>C – Collection and P – Payment</a:t>
            </a:r>
          </a:p>
          <a:p>
            <a:pPr lvl="1">
              <a:spcBef>
                <a:spcPts val="0"/>
              </a:spcBef>
              <a:spcAft>
                <a:spcPts val="400"/>
              </a:spcAft>
            </a:pPr>
            <a:r>
              <a:rPr lang="en-US" dirty="0"/>
              <a:t>RITA looks at the Original Transaction Type for Adjustment Bills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43</a:t>
            </a:fld>
            <a:endParaRPr lang="en-US" dirty="0"/>
          </a:p>
        </p:txBody>
      </p:sp>
    </p:spTree>
    <p:extLst>
      <p:ext uri="{BB962C8B-B14F-4D97-AF65-F5344CB8AC3E}">
        <p14:creationId xmlns:p14="http://schemas.microsoft.com/office/powerpoint/2010/main" val="150939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a:t>Report Module II </a:t>
            </a:r>
          </a:p>
        </p:txBody>
      </p:sp>
      <p:sp>
        <p:nvSpPr>
          <p:cNvPr id="3" name="Subtitle 2"/>
          <p:cNvSpPr>
            <a:spLocks noGrp="1"/>
          </p:cNvSpPr>
          <p:nvPr>
            <p:ph type="subTitle" idx="1"/>
          </p:nvPr>
        </p:nvSpPr>
        <p:spPr>
          <a:xfrm>
            <a:off x="685800" y="1828800"/>
            <a:ext cx="3429000" cy="1676400"/>
          </a:xfrm>
        </p:spPr>
        <p:txBody>
          <a:bodyPr/>
          <a:lstStyle/>
          <a:p>
            <a:r>
              <a:rPr lang="en-US" dirty="0">
                <a:solidFill>
                  <a:schemeClr val="tx1"/>
                </a:solidFill>
              </a:rPr>
              <a:t>Report Examples</a:t>
            </a:r>
          </a:p>
        </p:txBody>
      </p:sp>
    </p:spTree>
    <p:extLst>
      <p:ext uri="{BB962C8B-B14F-4D97-AF65-F5344CB8AC3E}">
        <p14:creationId xmlns:p14="http://schemas.microsoft.com/office/powerpoint/2010/main" val="21743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492139" cy="411162"/>
          </a:xfrm>
        </p:spPr>
        <p:txBody>
          <a:bodyPr/>
          <a:lstStyle/>
          <a:p>
            <a:r>
              <a:rPr lang="en-US" dirty="0"/>
              <a:t>Examples</a:t>
            </a:r>
          </a:p>
        </p:txBody>
      </p:sp>
      <p:sp>
        <p:nvSpPr>
          <p:cNvPr id="10" name="Content Placeholder 2"/>
          <p:cNvSpPr txBox="1">
            <a:spLocks/>
          </p:cNvSpPr>
          <p:nvPr/>
        </p:nvSpPr>
        <p:spPr>
          <a:xfrm>
            <a:off x="117183" y="1447800"/>
            <a:ext cx="8313549" cy="1905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01-Print </a:t>
            </a:r>
            <a:br>
              <a:rPr lang="en-US" dirty="0"/>
            </a:br>
            <a:r>
              <a:rPr lang="en-US" dirty="0"/>
              <a:t>Received IPAC </a:t>
            </a:r>
            <a:br>
              <a:rPr lang="en-US" dirty="0"/>
            </a:br>
            <a:r>
              <a:rPr lang="en-US" dirty="0"/>
              <a:t>Bill</a:t>
            </a:r>
          </a:p>
          <a:p>
            <a:r>
              <a:rPr lang="en-US" dirty="0"/>
              <a:t>New tab opens </a:t>
            </a:r>
            <a:br>
              <a:rPr lang="en-US" dirty="0"/>
            </a:br>
            <a:r>
              <a:rPr lang="en-US" dirty="0"/>
              <a:t>with report</a:t>
            </a:r>
          </a:p>
        </p:txBody>
      </p:sp>
      <p:sp>
        <p:nvSpPr>
          <p:cNvPr id="3" name="Content Placeholder 2"/>
          <p:cNvSpPr>
            <a:spLocks noGrp="1"/>
          </p:cNvSpPr>
          <p:nvPr>
            <p:ph idx="1"/>
          </p:nvPr>
        </p:nvSpPr>
        <p:spPr>
          <a:xfrm>
            <a:off x="381000" y="3200400"/>
            <a:ext cx="8313549" cy="685800"/>
          </a:xfrm>
        </p:spPr>
        <p:txBody>
          <a:bodyPr>
            <a:normAutofit fontScale="85000" lnSpcReduction="20000"/>
          </a:bodyPr>
          <a:lstStyle/>
          <a:p>
            <a:pPr lvl="1"/>
            <a:r>
              <a:rPr lang="en-US" dirty="0"/>
              <a:t>Download</a:t>
            </a:r>
            <a:br>
              <a:rPr lang="en-US" dirty="0"/>
            </a:br>
            <a:r>
              <a:rPr lang="en-US" dirty="0"/>
              <a:t>and save</a:t>
            </a:r>
          </a:p>
        </p:txBody>
      </p:sp>
      <p:sp>
        <p:nvSpPr>
          <p:cNvPr id="13" name="Content Placeholder 2"/>
          <p:cNvSpPr txBox="1">
            <a:spLocks/>
          </p:cNvSpPr>
          <p:nvPr/>
        </p:nvSpPr>
        <p:spPr>
          <a:xfrm>
            <a:off x="381000" y="3810000"/>
            <a:ext cx="8313549"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t>Print</a:t>
            </a:r>
          </a:p>
        </p:txBody>
      </p:sp>
      <p:sp>
        <p:nvSpPr>
          <p:cNvPr id="11" name="Content Placeholder 2"/>
          <p:cNvSpPr txBox="1">
            <a:spLocks/>
          </p:cNvSpPr>
          <p:nvPr/>
        </p:nvSpPr>
        <p:spPr>
          <a:xfrm>
            <a:off x="84526" y="4310741"/>
            <a:ext cx="8313549" cy="220584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Excludes</a:t>
            </a:r>
          </a:p>
          <a:p>
            <a:pPr lvl="1"/>
            <a:r>
              <a:rPr lang="en-US" dirty="0"/>
              <a:t>Initiated bills</a:t>
            </a:r>
          </a:p>
          <a:p>
            <a:pPr lvl="1"/>
            <a:r>
              <a:rPr lang="en-US" dirty="0"/>
              <a:t>Sender DO Symbols</a:t>
            </a:r>
          </a:p>
          <a:p>
            <a:pPr lvl="2"/>
            <a:r>
              <a:rPr lang="en-US" dirty="0"/>
              <a:t>GS116 GSA FEDS</a:t>
            </a:r>
          </a:p>
          <a:p>
            <a:pPr lvl="2"/>
            <a:r>
              <a:rPr lang="en-US" dirty="0"/>
              <a:t>GS127 GSA TOPS</a:t>
            </a:r>
          </a:p>
          <a:p>
            <a:pPr lvl="2"/>
            <a:r>
              <a:rPr lang="en-US" dirty="0"/>
              <a:t>GS157 GSA MPOL</a:t>
            </a:r>
          </a:p>
        </p:txBody>
      </p:sp>
      <p:pic>
        <p:nvPicPr>
          <p:cNvPr id="2050" name="Picture 2" descr="Report examples" title="Report Mod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0"/>
            <a:ext cx="5715000" cy="670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descr="arrow down button" title="Report Module"/>
          <p:cNvSpPr/>
          <p:nvPr/>
        </p:nvSpPr>
        <p:spPr>
          <a:xfrm>
            <a:off x="7924800" y="609600"/>
            <a:ext cx="24986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Print button" title="Report Module"/>
          <p:cNvSpPr/>
          <p:nvPr/>
        </p:nvSpPr>
        <p:spPr>
          <a:xfrm>
            <a:off x="8305800" y="609600"/>
            <a:ext cx="24986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45</a:t>
            </a:fld>
            <a:endParaRPr lang="en-US" dirty="0"/>
          </a:p>
        </p:txBody>
      </p:sp>
    </p:spTree>
    <p:extLst>
      <p:ext uri="{BB962C8B-B14F-4D97-AF65-F5344CB8AC3E}">
        <p14:creationId xmlns:p14="http://schemas.microsoft.com/office/powerpoint/2010/main" val="278676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200"/>
                                  </p:iterate>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animEffect transition="in" filter="fade">
                                      <p:cBhvr>
                                        <p:cTn id="18" dur="500"/>
                                        <p:tgtEl>
                                          <p:spTgt spid="2050"/>
                                        </p:tgtEl>
                                      </p:cBhvr>
                                    </p:animEffect>
                                    <p:anim calcmode="lin" valueType="num">
                                      <p:cBhvr>
                                        <p:cTn id="19" dur="500" fill="hold"/>
                                        <p:tgtEl>
                                          <p:spTgt spid="2050"/>
                                        </p:tgtEl>
                                        <p:attrNameLst>
                                          <p:attrName>ppt_x</p:attrName>
                                        </p:attrNameLst>
                                      </p:cBhvr>
                                      <p:tavLst>
                                        <p:tav tm="0">
                                          <p:val>
                                            <p:fltVal val="0.5"/>
                                          </p:val>
                                        </p:tav>
                                        <p:tav tm="100000">
                                          <p:val>
                                            <p:strVal val="#ppt_x"/>
                                          </p:val>
                                        </p:tav>
                                      </p:tavLst>
                                    </p:anim>
                                    <p:anim calcmode="lin" valueType="num">
                                      <p:cBhvr>
                                        <p:cTn id="20" dur="500" fill="hold"/>
                                        <p:tgtEl>
                                          <p:spTgt spid="2050"/>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200"/>
                                  </p:iterate>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ppt_w</p:attrName>
                                        </p:attrNameLst>
                                      </p:cBhvr>
                                      <p:tavLst>
                                        <p:tav tm="0" fmla="#ppt_w*sin(2.5*pi*$)">
                                          <p:val>
                                            <p:fltVal val="0"/>
                                          </p:val>
                                        </p:tav>
                                        <p:tav tm="100000">
                                          <p:val>
                                            <p:fltVal val="1"/>
                                          </p:val>
                                        </p:tav>
                                      </p:tavLst>
                                    </p:anim>
                                    <p:anim calcmode="lin" valueType="num">
                                      <p:cBhvr>
                                        <p:cTn id="3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wd">
                                    <p:tmAbs val="200"/>
                                  </p:iterate>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anim calcmode="lin" valueType="num">
                                      <p:cBhvr>
                                        <p:cTn id="41" dur="2000" fill="hold"/>
                                        <p:tgtEl>
                                          <p:spTgt spid="9"/>
                                        </p:tgtEl>
                                        <p:attrNameLst>
                                          <p:attrName>ppt_w</p:attrName>
                                        </p:attrNameLst>
                                      </p:cBhvr>
                                      <p:tavLst>
                                        <p:tav tm="0" fmla="#ppt_w*sin(2.5*pi*$)">
                                          <p:val>
                                            <p:fltVal val="0"/>
                                          </p:val>
                                        </p:tav>
                                        <p:tav tm="100000">
                                          <p:val>
                                            <p:fltVal val="1"/>
                                          </p:val>
                                        </p:tav>
                                      </p:tavLst>
                                    </p:anim>
                                    <p:anim calcmode="lin" valueType="num">
                                      <p:cBhvr>
                                        <p:cTn id="4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wd">
                                    <p:tmAbs val="200"/>
                                  </p:iterate>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 grpId="0" build="p"/>
      <p:bldP spid="13" grpId="0"/>
      <p:bldP spid="11" grpId="0"/>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(continued)</a:t>
            </a:r>
          </a:p>
        </p:txBody>
      </p:sp>
      <p:sp>
        <p:nvSpPr>
          <p:cNvPr id="3" name="Content Placeholder 2"/>
          <p:cNvSpPr>
            <a:spLocks noGrp="1"/>
          </p:cNvSpPr>
          <p:nvPr>
            <p:ph idx="1"/>
          </p:nvPr>
        </p:nvSpPr>
        <p:spPr/>
        <p:txBody>
          <a:bodyPr/>
          <a:lstStyle/>
          <a:p>
            <a:r>
              <a:rPr lang="en-US" dirty="0"/>
              <a:t>02-Agency Unprocessed Bills by ALC</a:t>
            </a:r>
          </a:p>
        </p:txBody>
      </p:sp>
      <p:sp>
        <p:nvSpPr>
          <p:cNvPr id="20" name="Rectangle 19"/>
          <p:cNvSpPr/>
          <p:nvPr/>
        </p:nvSpPr>
        <p:spPr>
          <a:xfrm>
            <a:off x="72029" y="2996252"/>
            <a:ext cx="1600199"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C9900"/>
                </a:solidFill>
              </a:rPr>
              <a:t>TREAS Header</a:t>
            </a:r>
          </a:p>
        </p:txBody>
      </p:sp>
      <p:sp>
        <p:nvSpPr>
          <p:cNvPr id="9" name="Rectangle 8"/>
          <p:cNvSpPr/>
          <p:nvPr/>
        </p:nvSpPr>
        <p:spPr>
          <a:xfrm>
            <a:off x="-1" y="3581400"/>
            <a:ext cx="160019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TREAS Detail 1 </a:t>
            </a:r>
            <a:r>
              <a:rPr lang="en-US" sz="1200" dirty="0">
                <a:solidFill>
                  <a:srgbClr val="00B050"/>
                </a:solidFill>
              </a:rPr>
              <a:t>(all details –optional)</a:t>
            </a:r>
          </a:p>
        </p:txBody>
      </p:sp>
      <p:sp>
        <p:nvSpPr>
          <p:cNvPr id="6" name="Rectangle 5"/>
          <p:cNvSpPr/>
          <p:nvPr/>
        </p:nvSpPr>
        <p:spPr>
          <a:xfrm>
            <a:off x="52980" y="4343400"/>
            <a:ext cx="1547218"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Notes </a:t>
            </a:r>
            <a:br>
              <a:rPr lang="en-US" b="1" dirty="0">
                <a:solidFill>
                  <a:srgbClr val="FF0000"/>
                </a:solidFill>
              </a:rPr>
            </a:br>
            <a:r>
              <a:rPr lang="en-US" sz="1050" dirty="0">
                <a:solidFill>
                  <a:srgbClr val="FF0000"/>
                </a:solidFill>
              </a:rPr>
              <a:t>from all </a:t>
            </a:r>
            <a:br>
              <a:rPr lang="en-US" sz="1050" dirty="0">
                <a:solidFill>
                  <a:srgbClr val="FF0000"/>
                </a:solidFill>
              </a:rPr>
            </a:br>
            <a:r>
              <a:rPr lang="en-US" sz="1050" dirty="0">
                <a:solidFill>
                  <a:srgbClr val="FF0000"/>
                </a:solidFill>
              </a:rPr>
              <a:t>points of view</a:t>
            </a:r>
            <a:endParaRPr lang="en-US" sz="1050" b="1" dirty="0">
              <a:solidFill>
                <a:srgbClr val="FF0000"/>
              </a:solidFill>
            </a:endParaRPr>
          </a:p>
        </p:txBody>
      </p:sp>
      <p:pic>
        <p:nvPicPr>
          <p:cNvPr id="3075" name="Picture 3" descr="02 - Agency unprocessed Bills by ALC" title="Examples (continu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87" y="2362200"/>
            <a:ext cx="7389813"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descr="Straight arrow connector" title="Examples (continued)"/>
          <p:cNvCxnSpPr>
            <a:endCxn id="3075" idx="1"/>
          </p:cNvCxnSpPr>
          <p:nvPr/>
        </p:nvCxnSpPr>
        <p:spPr>
          <a:xfrm flipV="1">
            <a:off x="1143000" y="4533900"/>
            <a:ext cx="534987"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descr="Straight arrow connector" title="Examples (continued)"/>
          <p:cNvCxnSpPr/>
          <p:nvPr/>
        </p:nvCxnSpPr>
        <p:spPr>
          <a:xfrm>
            <a:off x="1143000" y="4610100"/>
            <a:ext cx="616548" cy="1638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descr="unprocessed bills with notes" title="Examples (continued)"/>
          <p:cNvSpPr/>
          <p:nvPr/>
        </p:nvSpPr>
        <p:spPr>
          <a:xfrm>
            <a:off x="1780233" y="3183403"/>
            <a:ext cx="7162800" cy="138752"/>
          </a:xfrm>
          <a:prstGeom prst="rect">
            <a:avLst/>
          </a:prstGeom>
          <a:noFill/>
          <a:ln w="190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Detail 1" title="Examples (continued)"/>
          <p:cNvSpPr/>
          <p:nvPr/>
        </p:nvSpPr>
        <p:spPr>
          <a:xfrm>
            <a:off x="1677987" y="3529652"/>
            <a:ext cx="684213" cy="2041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unprocessed bills with notes" title="Examples (continued)"/>
          <p:cNvSpPr/>
          <p:nvPr/>
        </p:nvSpPr>
        <p:spPr>
          <a:xfrm>
            <a:off x="1759548" y="4953000"/>
            <a:ext cx="7155852" cy="152400"/>
          </a:xfrm>
          <a:prstGeom prst="rect">
            <a:avLst/>
          </a:prstGeom>
          <a:noFill/>
          <a:ln w="190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descr="Detail 1" title="Examples (continued)"/>
          <p:cNvSpPr/>
          <p:nvPr/>
        </p:nvSpPr>
        <p:spPr>
          <a:xfrm>
            <a:off x="1677987" y="5327176"/>
            <a:ext cx="684213" cy="2041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46</a:t>
            </a:fld>
            <a:endParaRPr lang="en-US" dirty="0"/>
          </a:p>
        </p:txBody>
      </p:sp>
    </p:spTree>
    <p:extLst>
      <p:ext uri="{BB962C8B-B14F-4D97-AF65-F5344CB8AC3E}">
        <p14:creationId xmlns:p14="http://schemas.microsoft.com/office/powerpoint/2010/main" val="20523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20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500" fill="hold"/>
                                        <p:tgtEl>
                                          <p:spTgt spid="3075"/>
                                        </p:tgtEl>
                                        <p:attrNameLst>
                                          <p:attrName>ppt_w</p:attrName>
                                        </p:attrNameLst>
                                      </p:cBhvr>
                                      <p:tavLst>
                                        <p:tav tm="0">
                                          <p:val>
                                            <p:fltVal val="0"/>
                                          </p:val>
                                        </p:tav>
                                        <p:tav tm="100000">
                                          <p:val>
                                            <p:strVal val="#ppt_w"/>
                                          </p:val>
                                        </p:tav>
                                      </p:tavLst>
                                    </p:anim>
                                    <p:anim calcmode="lin" valueType="num">
                                      <p:cBhvr>
                                        <p:cTn id="17" dur="500" fill="hold"/>
                                        <p:tgtEl>
                                          <p:spTgt spid="3075"/>
                                        </p:tgtEl>
                                        <p:attrNameLst>
                                          <p:attrName>ppt_h</p:attrName>
                                        </p:attrNameLst>
                                      </p:cBhvr>
                                      <p:tavLst>
                                        <p:tav tm="0">
                                          <p:val>
                                            <p:fltVal val="0"/>
                                          </p:val>
                                        </p:tav>
                                        <p:tav tm="100000">
                                          <p:val>
                                            <p:strVal val="#ppt_h"/>
                                          </p:val>
                                        </p:tav>
                                      </p:tavLst>
                                    </p:anim>
                                    <p:animEffect transition="in" filter="fade">
                                      <p:cBhvr>
                                        <p:cTn id="18" dur="500"/>
                                        <p:tgtEl>
                                          <p:spTgt spid="3075"/>
                                        </p:tgtEl>
                                      </p:cBhvr>
                                    </p:animEffect>
                                    <p:anim calcmode="lin" valueType="num">
                                      <p:cBhvr>
                                        <p:cTn id="19" dur="500" fill="hold"/>
                                        <p:tgtEl>
                                          <p:spTgt spid="3075"/>
                                        </p:tgtEl>
                                        <p:attrNameLst>
                                          <p:attrName>ppt_x</p:attrName>
                                        </p:attrNameLst>
                                      </p:cBhvr>
                                      <p:tavLst>
                                        <p:tav tm="0">
                                          <p:val>
                                            <p:fltVal val="0.5"/>
                                          </p:val>
                                        </p:tav>
                                        <p:tav tm="100000">
                                          <p:val>
                                            <p:strVal val="#ppt_x"/>
                                          </p:val>
                                        </p:tav>
                                      </p:tavLst>
                                    </p:anim>
                                    <p:anim calcmode="lin" valueType="num">
                                      <p:cBhvr>
                                        <p:cTn id="20" dur="500" fill="hold"/>
                                        <p:tgtEl>
                                          <p:spTgt spid="307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0" grpId="0"/>
      <p:bldP spid="9" grpId="0"/>
      <p:bldP spid="6" grpId="0"/>
      <p:bldP spid="18" grpId="0" animBg="1"/>
      <p:bldP spid="21" grpId="0" animBg="1"/>
      <p:bldP spid="22"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Unprocessed Bills</a:t>
            </a:r>
          </a:p>
        </p:txBody>
      </p:sp>
      <p:sp>
        <p:nvSpPr>
          <p:cNvPr id="48" name="Content Placeholder 2"/>
          <p:cNvSpPr txBox="1">
            <a:spLocks/>
          </p:cNvSpPr>
          <p:nvPr/>
        </p:nvSpPr>
        <p:spPr>
          <a:xfrm>
            <a:off x="457200" y="1524000"/>
            <a:ext cx="8229600" cy="49195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03-Agency Unprocessed Bills by ALC Summary</a:t>
            </a:r>
          </a:p>
        </p:txBody>
      </p:sp>
      <p:sp>
        <p:nvSpPr>
          <p:cNvPr id="3" name="Content Placeholder 2"/>
          <p:cNvSpPr>
            <a:spLocks noGrp="1"/>
          </p:cNvSpPr>
          <p:nvPr>
            <p:ph idx="1"/>
          </p:nvPr>
        </p:nvSpPr>
        <p:spPr>
          <a:xfrm>
            <a:off x="464949" y="1904999"/>
            <a:ext cx="8229600" cy="1296037"/>
          </a:xfrm>
        </p:spPr>
        <p:txBody>
          <a:bodyPr>
            <a:normAutofit fontScale="92500" lnSpcReduction="20000"/>
          </a:bodyPr>
          <a:lstStyle/>
          <a:p>
            <a:pPr lvl="1"/>
            <a:r>
              <a:rPr lang="en-US" dirty="0"/>
              <a:t>No Treasury IPAC Bill detail information</a:t>
            </a:r>
          </a:p>
          <a:p>
            <a:pPr lvl="1"/>
            <a:r>
              <a:rPr lang="en-US" dirty="0"/>
              <a:t>Notes are optional</a:t>
            </a:r>
          </a:p>
          <a:p>
            <a:pPr lvl="1"/>
            <a:r>
              <a:rPr lang="en-US" dirty="0"/>
              <a:t>Example shows report without notes</a:t>
            </a:r>
          </a:p>
        </p:txBody>
      </p:sp>
      <p:pic>
        <p:nvPicPr>
          <p:cNvPr id="4099" name="Picture 3" descr="03-Agency Unprocessed Bills by ALC Summary&#10;No Treasury IPAC Bill detail information&#10;Notes are optional&#10;Example shows report without notes&#10;" title="Examples (continu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37" y="3201037"/>
            <a:ext cx="8914763" cy="3580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2362200" y="5411509"/>
            <a:ext cx="990600" cy="31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Statistics</a:t>
            </a:r>
            <a:endParaRPr lang="en-US" sz="1100" dirty="0">
              <a:solidFill>
                <a:srgbClr val="FF0000"/>
              </a:solidFill>
            </a:endParaRPr>
          </a:p>
        </p:txBody>
      </p:sp>
      <p:cxnSp>
        <p:nvCxnSpPr>
          <p:cNvPr id="32" name="Straight Arrow Connector 31" descr="Straight Arrow Connector" title="Examples (continued)"/>
          <p:cNvCxnSpPr/>
          <p:nvPr/>
        </p:nvCxnSpPr>
        <p:spPr>
          <a:xfrm flipH="1">
            <a:off x="762000" y="5566529"/>
            <a:ext cx="1600200" cy="3008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Straight Arrow Connector" title="Examples (continued)"/>
          <p:cNvCxnSpPr>
            <a:stCxn id="25" idx="1"/>
          </p:cNvCxnSpPr>
          <p:nvPr/>
        </p:nvCxnSpPr>
        <p:spPr>
          <a:xfrm flipH="1">
            <a:off x="1562100" y="5566529"/>
            <a:ext cx="8001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53396" y="5867400"/>
            <a:ext cx="1437904" cy="620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50"/>
                </a:solidFill>
              </a:rPr>
              <a:t>Current FMS Assignee</a:t>
            </a:r>
            <a:endParaRPr lang="en-US" sz="1100" dirty="0">
              <a:solidFill>
                <a:srgbClr val="00B050"/>
              </a:solidFill>
            </a:endParaRPr>
          </a:p>
        </p:txBody>
      </p:sp>
      <p:cxnSp>
        <p:nvCxnSpPr>
          <p:cNvPr id="8" name="Straight Arrow Connector 7" descr="Sraight Arrow connector" title="Examples (continued)"/>
          <p:cNvCxnSpPr>
            <a:stCxn id="7" idx="0"/>
          </p:cNvCxnSpPr>
          <p:nvPr/>
        </p:nvCxnSpPr>
        <p:spPr>
          <a:xfrm flipV="1">
            <a:off x="5872348" y="5411509"/>
            <a:ext cx="0" cy="45589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05600" y="5867401"/>
            <a:ext cx="1524000" cy="620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C9900"/>
                </a:solidFill>
              </a:rPr>
              <a:t>Current Agency Assignee</a:t>
            </a:r>
            <a:endParaRPr lang="en-US" sz="1100" dirty="0">
              <a:solidFill>
                <a:srgbClr val="CC9900"/>
              </a:solidFill>
            </a:endParaRPr>
          </a:p>
        </p:txBody>
      </p:sp>
      <p:cxnSp>
        <p:nvCxnSpPr>
          <p:cNvPr id="22" name="Straight Arrow Connector 21" descr="Straight Arrow Connector" title="Examples (continued)"/>
          <p:cNvCxnSpPr>
            <a:stCxn id="21" idx="0"/>
          </p:cNvCxnSpPr>
          <p:nvPr/>
        </p:nvCxnSpPr>
        <p:spPr>
          <a:xfrm flipV="1">
            <a:off x="7467600" y="5411509"/>
            <a:ext cx="0" cy="455892"/>
          </a:xfrm>
          <a:prstGeom prst="straightConnector1">
            <a:avLst/>
          </a:prstGeom>
          <a:ln w="28575">
            <a:solidFill>
              <a:srgbClr val="CC99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216834FD-4F8C-45C7-825A-43F2EF176C96}" type="slidenum">
              <a:rPr lang="en-US" smtClean="0"/>
              <a:pPr/>
              <a:t>47</a:t>
            </a:fld>
            <a:endParaRPr lang="en-US" dirty="0"/>
          </a:p>
        </p:txBody>
      </p:sp>
    </p:spTree>
    <p:extLst>
      <p:ext uri="{BB962C8B-B14F-4D97-AF65-F5344CB8AC3E}">
        <p14:creationId xmlns:p14="http://schemas.microsoft.com/office/powerpoint/2010/main" val="18047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200"/>
                                  </p:iterate>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p:cTn id="16" dur="500" fill="hold"/>
                                        <p:tgtEl>
                                          <p:spTgt spid="4099"/>
                                        </p:tgtEl>
                                        <p:attrNameLst>
                                          <p:attrName>ppt_w</p:attrName>
                                        </p:attrNameLst>
                                      </p:cBhvr>
                                      <p:tavLst>
                                        <p:tav tm="0">
                                          <p:val>
                                            <p:fltVal val="0"/>
                                          </p:val>
                                        </p:tav>
                                        <p:tav tm="100000">
                                          <p:val>
                                            <p:strVal val="#ppt_w"/>
                                          </p:val>
                                        </p:tav>
                                      </p:tavLst>
                                    </p:anim>
                                    <p:anim calcmode="lin" valueType="num">
                                      <p:cBhvr>
                                        <p:cTn id="17" dur="500" fill="hold"/>
                                        <p:tgtEl>
                                          <p:spTgt spid="4099"/>
                                        </p:tgtEl>
                                        <p:attrNameLst>
                                          <p:attrName>ppt_h</p:attrName>
                                        </p:attrNameLst>
                                      </p:cBhvr>
                                      <p:tavLst>
                                        <p:tav tm="0">
                                          <p:val>
                                            <p:fltVal val="0"/>
                                          </p:val>
                                        </p:tav>
                                        <p:tav tm="100000">
                                          <p:val>
                                            <p:strVal val="#ppt_h"/>
                                          </p:val>
                                        </p:tav>
                                      </p:tavLst>
                                    </p:anim>
                                    <p:animEffect transition="in" filter="fade">
                                      <p:cBhvr>
                                        <p:cTn id="18" dur="500"/>
                                        <p:tgtEl>
                                          <p:spTgt spid="4099"/>
                                        </p:tgtEl>
                                      </p:cBhvr>
                                    </p:animEffect>
                                    <p:anim calcmode="lin" valueType="num">
                                      <p:cBhvr>
                                        <p:cTn id="19" dur="500" fill="hold"/>
                                        <p:tgtEl>
                                          <p:spTgt spid="4099"/>
                                        </p:tgtEl>
                                        <p:attrNameLst>
                                          <p:attrName>ppt_x</p:attrName>
                                        </p:attrNameLst>
                                      </p:cBhvr>
                                      <p:tavLst>
                                        <p:tav tm="0">
                                          <p:val>
                                            <p:fltVal val="0.5"/>
                                          </p:val>
                                        </p:tav>
                                        <p:tav tm="100000">
                                          <p:val>
                                            <p:strVal val="#ppt_x"/>
                                          </p:val>
                                        </p:tav>
                                      </p:tavLst>
                                    </p:anim>
                                    <p:anim calcmode="lin" valueType="num">
                                      <p:cBhvr>
                                        <p:cTn id="20" dur="500" fill="hold"/>
                                        <p:tgtEl>
                                          <p:spTgt spid="4099"/>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200"/>
                                  </p:iterate>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200"/>
                                  </p:iterate>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200"/>
                                  </p:iterate>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right)">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P spid="3" grpId="0" uiExpand="1" build="p" bldLvl="2"/>
      <p:bldP spid="25" grpId="0"/>
      <p:bldP spid="7"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Unprocessed Spreadsheet</a:t>
            </a:r>
          </a:p>
        </p:txBody>
      </p:sp>
      <p:sp>
        <p:nvSpPr>
          <p:cNvPr id="9" name="Content Placeholder 2"/>
          <p:cNvSpPr txBox="1">
            <a:spLocks/>
          </p:cNvSpPr>
          <p:nvPr/>
        </p:nvSpPr>
        <p:spPr>
          <a:xfrm>
            <a:off x="457200" y="1566081"/>
            <a:ext cx="8602851" cy="41511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04-Agency Unprocessed Spreadsheet by ALC</a:t>
            </a:r>
          </a:p>
        </p:txBody>
      </p:sp>
      <p:sp>
        <p:nvSpPr>
          <p:cNvPr id="3" name="Content Placeholder 2"/>
          <p:cNvSpPr>
            <a:spLocks noGrp="1"/>
          </p:cNvSpPr>
          <p:nvPr>
            <p:ph idx="1"/>
          </p:nvPr>
        </p:nvSpPr>
        <p:spPr>
          <a:xfrm>
            <a:off x="464948" y="1905000"/>
            <a:ext cx="8602851" cy="2438400"/>
          </a:xfrm>
        </p:spPr>
        <p:txBody>
          <a:bodyPr>
            <a:normAutofit fontScale="77500" lnSpcReduction="20000"/>
          </a:bodyPr>
          <a:lstStyle/>
          <a:p>
            <a:pPr lvl="1"/>
            <a:r>
              <a:rPr lang="en-US" dirty="0"/>
              <a:t>Default format:  Excel Spreadsheet</a:t>
            </a:r>
          </a:p>
          <a:p>
            <a:pPr lvl="1"/>
            <a:r>
              <a:rPr lang="en-US" dirty="0"/>
              <a:t>Data available up to Column AB</a:t>
            </a:r>
          </a:p>
          <a:p>
            <a:pPr lvl="2"/>
            <a:r>
              <a:rPr lang="en-US" dirty="0"/>
              <a:t>Includes select Treasury IPAC Bill information for </a:t>
            </a:r>
            <a:r>
              <a:rPr lang="en-US" b="1" dirty="0"/>
              <a:t>Detail Line 1</a:t>
            </a:r>
          </a:p>
          <a:p>
            <a:pPr lvl="3"/>
            <a:r>
              <a:rPr lang="en-US" dirty="0"/>
              <a:t>Columns Q-T:  PO, Obligating Doc, Invoice Number, and Contract Number</a:t>
            </a:r>
          </a:p>
          <a:p>
            <a:pPr lvl="3"/>
            <a:r>
              <a:rPr lang="en-US" dirty="0"/>
              <a:t>Columns U-V:  Sender and Receiver TAS</a:t>
            </a:r>
          </a:p>
          <a:p>
            <a:pPr lvl="3"/>
            <a:r>
              <a:rPr lang="en-US" dirty="0"/>
              <a:t>Columns W-Y:  Description, Miscellaneous Information, and Transaction Contact</a:t>
            </a:r>
          </a:p>
          <a:p>
            <a:pPr lvl="3"/>
            <a:r>
              <a:rPr lang="en-US" dirty="0"/>
              <a:t>Column AB:  Accounting Classification Code</a:t>
            </a:r>
          </a:p>
          <a:p>
            <a:pPr lvl="2"/>
            <a:r>
              <a:rPr lang="en-US" dirty="0"/>
              <a:t>Column AA:  Agency Assigned</a:t>
            </a:r>
          </a:p>
        </p:txBody>
      </p:sp>
      <p:pic>
        <p:nvPicPr>
          <p:cNvPr id="5124" name="Picture 4" descr="04-Agency Unprocessed Spreadsheet by AL&#10;Default format:  Excel Spreadsheet&#10;Data available up to Column AB&#10;Includes select Treasury IPAC Bill information for Detail Line 1&#10;Columns Q-T:  PO, Obligating Doc, Invoice Number, and Contract Number&#10;Columns U-V:  Sender and Receiver TAS&#10;Columns W-Y:  Description, Miscellaneous Information, and Transaction Contact&#10;Column AB:  Accounting Classification Code&#10;Column AA:  Agency Assigned&#10;" title="Examples (continu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404" y="4343400"/>
            <a:ext cx="8905396" cy="23397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216834FD-4F8C-45C7-825A-43F2EF176C96}" type="slidenum">
              <a:rPr lang="en-US" smtClean="0"/>
              <a:pPr/>
              <a:t>48</a:t>
            </a:fld>
            <a:endParaRPr lang="en-US" dirty="0"/>
          </a:p>
        </p:txBody>
      </p:sp>
    </p:spTree>
    <p:extLst>
      <p:ext uri="{BB962C8B-B14F-4D97-AF65-F5344CB8AC3E}">
        <p14:creationId xmlns:p14="http://schemas.microsoft.com/office/powerpoint/2010/main" val="26411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5124"/>
                                        </p:tgtEl>
                                        <p:attrNameLst>
                                          <p:attrName>style.visibility</p:attrName>
                                        </p:attrNameLst>
                                      </p:cBhvr>
                                      <p:to>
                                        <p:strVal val="visible"/>
                                      </p:to>
                                    </p:set>
                                    <p:anim calcmode="lin" valueType="num">
                                      <p:cBhvr>
                                        <p:cTn id="16" dur="500" fill="hold"/>
                                        <p:tgtEl>
                                          <p:spTgt spid="5124"/>
                                        </p:tgtEl>
                                        <p:attrNameLst>
                                          <p:attrName>ppt_w</p:attrName>
                                        </p:attrNameLst>
                                      </p:cBhvr>
                                      <p:tavLst>
                                        <p:tav tm="0">
                                          <p:val>
                                            <p:fltVal val="0"/>
                                          </p:val>
                                        </p:tav>
                                        <p:tav tm="100000">
                                          <p:val>
                                            <p:strVal val="#ppt_w"/>
                                          </p:val>
                                        </p:tav>
                                      </p:tavLst>
                                    </p:anim>
                                    <p:anim calcmode="lin" valueType="num">
                                      <p:cBhvr>
                                        <p:cTn id="17" dur="500" fill="hold"/>
                                        <p:tgtEl>
                                          <p:spTgt spid="5124"/>
                                        </p:tgtEl>
                                        <p:attrNameLst>
                                          <p:attrName>ppt_h</p:attrName>
                                        </p:attrNameLst>
                                      </p:cBhvr>
                                      <p:tavLst>
                                        <p:tav tm="0">
                                          <p:val>
                                            <p:fltVal val="0"/>
                                          </p:val>
                                        </p:tav>
                                        <p:tav tm="100000">
                                          <p:val>
                                            <p:strVal val="#ppt_h"/>
                                          </p:val>
                                        </p:tav>
                                      </p:tavLst>
                                    </p:anim>
                                    <p:animEffect transition="in" filter="fade">
                                      <p:cBhvr>
                                        <p:cTn id="18" dur="500"/>
                                        <p:tgtEl>
                                          <p:spTgt spid="5124"/>
                                        </p:tgtEl>
                                      </p:cBhvr>
                                    </p:animEffect>
                                    <p:anim calcmode="lin" valueType="num">
                                      <p:cBhvr>
                                        <p:cTn id="19" dur="500" fill="hold"/>
                                        <p:tgtEl>
                                          <p:spTgt spid="5124"/>
                                        </p:tgtEl>
                                        <p:attrNameLst>
                                          <p:attrName>ppt_x</p:attrName>
                                        </p:attrNameLst>
                                      </p:cBhvr>
                                      <p:tavLst>
                                        <p:tav tm="0">
                                          <p:val>
                                            <p:fltVal val="0.5"/>
                                          </p:val>
                                        </p:tav>
                                        <p:tav tm="100000">
                                          <p:val>
                                            <p:strVal val="#ppt_x"/>
                                          </p:val>
                                        </p:tav>
                                      </p:tavLst>
                                    </p:anim>
                                    <p:anim calcmode="lin" valueType="num">
                                      <p:cBhvr>
                                        <p:cTn id="20" dur="500" fill="hold"/>
                                        <p:tgtEl>
                                          <p:spTgt spid="512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200"/>
                                  </p:iterate>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200"/>
                                  </p:iterate>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200"/>
                                  </p:iterate>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wd">
                                    <p:tmAbs val="200"/>
                                  </p:iterate>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wd">
                                    <p:tmAbs val="200"/>
                                  </p:iterate>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wd">
                                    <p:tmAbs val="200"/>
                                  </p:iterate>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wd">
                                    <p:tmAbs val="200"/>
                                  </p:iterate>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type="wd">
                                    <p:tmAbs val="200"/>
                                  </p:iterate>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Contacts</a:t>
            </a:r>
          </a:p>
        </p:txBody>
      </p:sp>
      <p:sp>
        <p:nvSpPr>
          <p:cNvPr id="5" name="Content Placeholder 4"/>
          <p:cNvSpPr>
            <a:spLocks noGrp="1"/>
          </p:cNvSpPr>
          <p:nvPr>
            <p:ph idx="1"/>
          </p:nvPr>
        </p:nvSpPr>
        <p:spPr/>
        <p:txBody>
          <a:bodyPr>
            <a:normAutofit fontScale="70000" lnSpcReduction="20000"/>
          </a:bodyPr>
          <a:lstStyle/>
          <a:p>
            <a:endParaRPr lang="en-US" dirty="0"/>
          </a:p>
          <a:p>
            <a:r>
              <a:rPr lang="en-US" dirty="0"/>
              <a:t>Eddie Reso, Acting Director, Financial Services Division                                          </a:t>
            </a:r>
            <a:r>
              <a:rPr lang="en-US" dirty="0">
                <a:hlinkClick r:id="rId2"/>
              </a:rPr>
              <a:t>eddie.reso@usda.gov</a:t>
            </a:r>
            <a:endParaRPr lang="en-US" dirty="0"/>
          </a:p>
          <a:p>
            <a:pPr lvl="1">
              <a:buNone/>
            </a:pPr>
            <a:r>
              <a:rPr lang="en-US" dirty="0"/>
              <a:t>(mobile) 817-542-2839</a:t>
            </a:r>
          </a:p>
          <a:p>
            <a:pPr lvl="1">
              <a:buNone/>
            </a:pPr>
            <a:endParaRPr lang="en-US" dirty="0"/>
          </a:p>
          <a:p>
            <a:r>
              <a:rPr lang="en-US" dirty="0"/>
              <a:t>Angele James, Supervisor, IPAC Control Section                                                 </a:t>
            </a:r>
            <a:r>
              <a:rPr lang="en-US" dirty="0">
                <a:hlinkClick r:id="rId3"/>
              </a:rPr>
              <a:t>angele.james@usda.gov</a:t>
            </a:r>
            <a:endParaRPr lang="en-US" dirty="0"/>
          </a:p>
          <a:p>
            <a:pPr lvl="1">
              <a:buNone/>
            </a:pPr>
            <a:r>
              <a:rPr lang="en-US" dirty="0"/>
              <a:t>1-877-243-3072 (Option 3)</a:t>
            </a:r>
          </a:p>
          <a:p>
            <a:pPr lvl="1">
              <a:buNone/>
            </a:pPr>
            <a:endParaRPr lang="en-US" dirty="0"/>
          </a:p>
          <a:p>
            <a:r>
              <a:rPr lang="en-US" dirty="0"/>
              <a:t>Patricia </a:t>
            </a:r>
            <a:r>
              <a:rPr lang="en-US" dirty="0" err="1"/>
              <a:t>Barrere</a:t>
            </a:r>
            <a:r>
              <a:rPr lang="en-US" dirty="0"/>
              <a:t>, Supervisor, IPAC Processing Section                                                 </a:t>
            </a:r>
            <a:r>
              <a:rPr lang="en-US" dirty="0">
                <a:hlinkClick r:id="rId3"/>
              </a:rPr>
              <a:t>patricia.barrere@usda.gov</a:t>
            </a:r>
            <a:endParaRPr lang="en-US" dirty="0"/>
          </a:p>
          <a:p>
            <a:pPr lvl="1">
              <a:buNone/>
            </a:pPr>
            <a:r>
              <a:rPr lang="en-US" dirty="0"/>
              <a:t>1-877-243-3072 (Option 3)</a:t>
            </a:r>
          </a:p>
          <a:p>
            <a:pPr>
              <a:spcBef>
                <a:spcPts val="2400"/>
              </a:spcBef>
            </a:pPr>
            <a:r>
              <a:rPr lang="en-US" dirty="0"/>
              <a:t>Tam Nguyen, Program Analyst</a:t>
            </a:r>
          </a:p>
          <a:p>
            <a:pPr lvl="1">
              <a:buNone/>
            </a:pPr>
            <a:r>
              <a:rPr lang="en-US" dirty="0">
                <a:hlinkClick r:id="rId4"/>
              </a:rPr>
              <a:t>tam.nguyen@usda.gov</a:t>
            </a:r>
            <a:endParaRPr lang="en-US" dirty="0"/>
          </a:p>
          <a:p>
            <a:pPr lvl="1">
              <a:buNone/>
            </a:pPr>
            <a:r>
              <a:rPr lang="en-US" dirty="0"/>
              <a:t>1-877-243-3072 (Option 3)</a:t>
            </a:r>
          </a:p>
          <a:p>
            <a:pPr lvl="1">
              <a:buNone/>
            </a:pPr>
            <a:endParaRPr lang="en-US" dirty="0"/>
          </a:p>
          <a:p>
            <a:pPr>
              <a:spcBef>
                <a:spcPts val="2400"/>
              </a:spcBef>
            </a:pPr>
            <a:endParaRPr lang="en-US" dirty="0"/>
          </a:p>
          <a:p>
            <a:pPr lvl="1"/>
            <a:endParaRPr lang="en-US" dirty="0"/>
          </a:p>
        </p:txBody>
      </p:sp>
      <p:pic>
        <p:nvPicPr>
          <p:cNvPr id="2" name="Picture 1" descr="Picture of a Star" title="Contac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2667000"/>
            <a:ext cx="1019175" cy="1038225"/>
          </a:xfrm>
          <a:prstGeom prst="rect">
            <a:avLst/>
          </a:prstGeom>
        </p:spPr>
      </p:pic>
    </p:spTree>
    <p:extLst>
      <p:ext uri="{BB962C8B-B14F-4D97-AF65-F5344CB8AC3E}">
        <p14:creationId xmlns:p14="http://schemas.microsoft.com/office/powerpoint/2010/main" val="38534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Splash Page</a:t>
            </a:r>
          </a:p>
        </p:txBody>
      </p:sp>
      <p:sp>
        <p:nvSpPr>
          <p:cNvPr id="3" name="Content Placeholder 2"/>
          <p:cNvSpPr>
            <a:spLocks noGrp="1"/>
          </p:cNvSpPr>
          <p:nvPr>
            <p:ph idx="1"/>
          </p:nvPr>
        </p:nvSpPr>
        <p:spPr/>
        <p:txBody>
          <a:bodyPr/>
          <a:lstStyle/>
          <a:p>
            <a:r>
              <a:rPr lang="en-US" dirty="0"/>
              <a:t>Select the OK button to continue.</a:t>
            </a:r>
          </a:p>
        </p:txBody>
      </p:sp>
      <p:pic>
        <p:nvPicPr>
          <p:cNvPr id="2050" name="Picture 2" descr="**" title="RITA Home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209800"/>
            <a:ext cx="6143625" cy="414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5</a:t>
            </a:fld>
            <a:endParaRPr lang="en-US" dirty="0"/>
          </a:p>
        </p:txBody>
      </p:sp>
    </p:spTree>
    <p:extLst>
      <p:ext uri="{BB962C8B-B14F-4D97-AF65-F5344CB8AC3E}">
        <p14:creationId xmlns:p14="http://schemas.microsoft.com/office/powerpoint/2010/main" val="314065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par>
                          <p:cTn id="13" fill="hold">
                            <p:stCondLst>
                              <p:cond delay="500"/>
                            </p:stCondLst>
                            <p:childTnLst>
                              <p:par>
                                <p:cTn id="14" presetID="2" presetClass="entr" presetSubtype="4" fill="hold" grpId="0" nodeType="afterEffect">
                                  <p:stCondLst>
                                    <p:cond delay="200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752600"/>
            <a:ext cx="7239000" cy="1219200"/>
          </a:xfrm>
        </p:spPr>
        <p:txBody>
          <a:bodyPr>
            <a:noAutofit/>
          </a:bodyPr>
          <a:lstStyle/>
          <a:p>
            <a:r>
              <a:rPr lang="en-US" sz="8000" dirty="0"/>
              <a:t>QUESTIONS ?</a:t>
            </a:r>
          </a:p>
        </p:txBody>
      </p:sp>
      <p:sp>
        <p:nvSpPr>
          <p:cNvPr id="3" name="Footer Placeholder 2"/>
          <p:cNvSpPr>
            <a:spLocks noGrp="1"/>
          </p:cNvSpPr>
          <p:nvPr>
            <p:ph type="ftr" sz="quarter" idx="11"/>
          </p:nvPr>
        </p:nvSpPr>
        <p:spPr/>
        <p:txBody>
          <a:bodyPr/>
          <a:lstStyle/>
          <a:p>
            <a:r>
              <a:rPr lang="en-US"/>
              <a:t>USDA Transforming Shared Services</a:t>
            </a:r>
            <a:endParaRPr lang="en-US" dirty="0"/>
          </a:p>
        </p:txBody>
      </p:sp>
      <p:sp>
        <p:nvSpPr>
          <p:cNvPr id="4" name="Slide Number Placeholder 3"/>
          <p:cNvSpPr>
            <a:spLocks noGrp="1"/>
          </p:cNvSpPr>
          <p:nvPr>
            <p:ph type="sldNum" sz="quarter" idx="12"/>
          </p:nvPr>
        </p:nvSpPr>
        <p:spPr/>
        <p:txBody>
          <a:bodyPr/>
          <a:lstStyle/>
          <a:p>
            <a:fld id="{216834FD-4F8C-45C7-825A-43F2EF176C96}" type="slidenum">
              <a:rPr lang="en-US" smtClean="0"/>
              <a:pPr/>
              <a:t>50</a:t>
            </a:fld>
            <a:endParaRPr lang="en-US" dirty="0"/>
          </a:p>
        </p:txBody>
      </p:sp>
    </p:spTree>
    <p:extLst>
      <p:ext uri="{BB962C8B-B14F-4D97-AF65-F5344CB8AC3E}">
        <p14:creationId xmlns:p14="http://schemas.microsoft.com/office/powerpoint/2010/main" val="3330185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7772400" cy="1470025"/>
          </a:xfrm>
        </p:spPr>
        <p:txBody>
          <a:bodyPr/>
          <a:lstStyle/>
          <a:p>
            <a:r>
              <a:rPr lang="en-US" dirty="0"/>
              <a:t>Additional Information</a:t>
            </a:r>
            <a:br>
              <a:rPr lang="en-US" dirty="0"/>
            </a:br>
            <a:r>
              <a:rPr lang="en-US" dirty="0"/>
              <a:t>Advanced Search</a:t>
            </a:r>
          </a:p>
        </p:txBody>
      </p:sp>
      <p:sp>
        <p:nvSpPr>
          <p:cNvPr id="3" name="Subtitle 2"/>
          <p:cNvSpPr>
            <a:spLocks noGrp="1"/>
          </p:cNvSpPr>
          <p:nvPr>
            <p:ph type="subTitle" idx="1"/>
          </p:nvPr>
        </p:nvSpPr>
        <p:spPr>
          <a:xfrm>
            <a:off x="2895600" y="4343400"/>
            <a:ext cx="3429000" cy="1676400"/>
          </a:xfrm>
        </p:spPr>
        <p:txBody>
          <a:bodyPr/>
          <a:lstStyle/>
          <a:p>
            <a:r>
              <a:rPr lang="en-US" dirty="0">
                <a:solidFill>
                  <a:schemeClr val="tx1"/>
                </a:solidFill>
              </a:rPr>
              <a:t>Reconcile Module</a:t>
            </a:r>
          </a:p>
        </p:txBody>
      </p:sp>
    </p:spTree>
    <p:extLst>
      <p:ext uri="{BB962C8B-B14F-4D97-AF65-F5344CB8AC3E}">
        <p14:creationId xmlns:p14="http://schemas.microsoft.com/office/powerpoint/2010/main" val="18523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492139" cy="411162"/>
          </a:xfrm>
        </p:spPr>
        <p:txBody>
          <a:bodyPr/>
          <a:lstStyle/>
          <a:p>
            <a:r>
              <a:rPr lang="en-US" dirty="0"/>
              <a:t>Advanced Search – AND Expression</a:t>
            </a:r>
          </a:p>
        </p:txBody>
      </p:sp>
      <p:sp>
        <p:nvSpPr>
          <p:cNvPr id="3" name="Content Placeholder 2"/>
          <p:cNvSpPr>
            <a:spLocks noGrp="1"/>
          </p:cNvSpPr>
          <p:nvPr>
            <p:ph idx="1"/>
          </p:nvPr>
        </p:nvSpPr>
        <p:spPr>
          <a:xfrm>
            <a:off x="457201" y="1571848"/>
            <a:ext cx="8463622" cy="1857152"/>
          </a:xfrm>
        </p:spPr>
        <p:txBody>
          <a:bodyPr>
            <a:normAutofit fontScale="77500" lnSpcReduction="20000"/>
          </a:bodyPr>
          <a:lstStyle/>
          <a:p>
            <a:r>
              <a:rPr lang="en-US" dirty="0"/>
              <a:t>Global Search Bar:  search “AND” conditions with </a:t>
            </a:r>
            <a:r>
              <a:rPr lang="en-US" u="sng" dirty="0"/>
              <a:t>space</a:t>
            </a:r>
          </a:p>
          <a:p>
            <a:pPr lvl="1">
              <a:spcBef>
                <a:spcPts val="0"/>
              </a:spcBef>
              <a:spcAft>
                <a:spcPts val="400"/>
              </a:spcAft>
            </a:pPr>
            <a:r>
              <a:rPr lang="en-US" dirty="0"/>
              <a:t>Regular billings</a:t>
            </a:r>
          </a:p>
          <a:p>
            <a:pPr lvl="1">
              <a:spcBef>
                <a:spcPts val="0"/>
              </a:spcBef>
              <a:spcAft>
                <a:spcPts val="400"/>
              </a:spcAft>
            </a:pPr>
            <a:r>
              <a:rPr lang="en-US" dirty="0"/>
              <a:t>Chargeback history</a:t>
            </a:r>
          </a:p>
          <a:p>
            <a:r>
              <a:rPr lang="en-US" dirty="0"/>
              <a:t>For example, search </a:t>
            </a:r>
            <a:r>
              <a:rPr lang="en-US" sz="2800" dirty="0"/>
              <a:t>“</a:t>
            </a:r>
            <a:r>
              <a:rPr lang="en-US" sz="3600" dirty="0"/>
              <a:t>12403600 12400001</a:t>
            </a:r>
            <a:r>
              <a:rPr lang="en-US" sz="2800" dirty="0"/>
              <a:t>” </a:t>
            </a:r>
            <a:r>
              <a:rPr lang="en-US" dirty="0"/>
              <a:t>to return all bills between these ALCs</a:t>
            </a:r>
          </a:p>
        </p:txBody>
      </p:sp>
      <p:pic>
        <p:nvPicPr>
          <p:cNvPr id="1026" name="Picture 2" descr="Global Search Bar:  search “AND” conditions with space&#10;Regular billings&#10;Chargeback history&#10;For example, search “12403600 12400001” to return all bills between these ALCs&#10;" title="Advanced Search - and Expre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581400"/>
            <a:ext cx="8879649" cy="27193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a:defRPr/>
            </a:pPr>
            <a:fld id="{117A4923-3417-439E-AE91-66338AD00C65}" type="slidenum">
              <a:rPr lang="en-US" smtClean="0"/>
              <a:pPr>
                <a:defRPr/>
              </a:pPr>
              <a:t>52</a:t>
            </a:fld>
            <a:endParaRPr lang="en-US" dirty="0"/>
          </a:p>
        </p:txBody>
      </p:sp>
    </p:spTree>
    <p:extLst>
      <p:ext uri="{BB962C8B-B14F-4D97-AF65-F5344CB8AC3E}">
        <p14:creationId xmlns:p14="http://schemas.microsoft.com/office/powerpoint/2010/main" val="309828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1965" y="643580"/>
            <a:ext cx="7492139" cy="411162"/>
          </a:xfrm>
        </p:spPr>
        <p:txBody>
          <a:bodyPr/>
          <a:lstStyle/>
          <a:p>
            <a:r>
              <a:rPr lang="en-US" dirty="0"/>
              <a:t>Advanced Search – OR Expression</a:t>
            </a:r>
          </a:p>
        </p:txBody>
      </p:sp>
      <p:sp>
        <p:nvSpPr>
          <p:cNvPr id="3" name="Content Placeholder 2"/>
          <p:cNvSpPr>
            <a:spLocks noGrp="1"/>
          </p:cNvSpPr>
          <p:nvPr>
            <p:ph idx="1"/>
          </p:nvPr>
        </p:nvSpPr>
        <p:spPr>
          <a:xfrm>
            <a:off x="457200" y="1524000"/>
            <a:ext cx="8463622" cy="2554872"/>
          </a:xfrm>
        </p:spPr>
        <p:txBody>
          <a:bodyPr>
            <a:normAutofit fontScale="77500" lnSpcReduction="20000"/>
          </a:bodyPr>
          <a:lstStyle/>
          <a:p>
            <a:r>
              <a:rPr lang="en-US" dirty="0"/>
              <a:t>Global Search Bar:  search “OR” conditions with </a:t>
            </a:r>
            <a:r>
              <a:rPr lang="en-US" u="sng" dirty="0"/>
              <a:t>vertical bar</a:t>
            </a:r>
          </a:p>
          <a:p>
            <a:pPr lvl="1">
              <a:spcBef>
                <a:spcPts val="0"/>
              </a:spcBef>
              <a:spcAft>
                <a:spcPts val="400"/>
              </a:spcAft>
            </a:pPr>
            <a:r>
              <a:rPr lang="en-US" dirty="0"/>
              <a:t>Bill types</a:t>
            </a:r>
          </a:p>
          <a:p>
            <a:pPr lvl="1">
              <a:spcBef>
                <a:spcPts val="0"/>
              </a:spcBef>
              <a:spcAft>
                <a:spcPts val="400"/>
              </a:spcAft>
            </a:pPr>
            <a:r>
              <a:rPr lang="en-US" dirty="0"/>
              <a:t>Billing history</a:t>
            </a:r>
          </a:p>
          <a:p>
            <a:endParaRPr lang="en-US" dirty="0"/>
          </a:p>
          <a:p>
            <a:r>
              <a:rPr lang="en-US" dirty="0"/>
              <a:t>For example, search </a:t>
            </a:r>
            <a:r>
              <a:rPr lang="en-US" sz="2800" dirty="0"/>
              <a:t>“</a:t>
            </a:r>
            <a:r>
              <a:rPr lang="en-US" sz="3600" dirty="0"/>
              <a:t>12403600 08742|10039</a:t>
            </a:r>
            <a:r>
              <a:rPr lang="en-US" sz="2800" dirty="0"/>
              <a:t>”</a:t>
            </a:r>
            <a:br>
              <a:rPr lang="en-US" sz="2800" dirty="0"/>
            </a:br>
            <a:r>
              <a:rPr lang="en-US" dirty="0"/>
              <a:t>to return all bills for ALC 12403600 </a:t>
            </a:r>
            <a:r>
              <a:rPr lang="en-US" b="1" dirty="0">
                <a:solidFill>
                  <a:srgbClr val="00B050"/>
                </a:solidFill>
              </a:rPr>
              <a:t>AND</a:t>
            </a:r>
            <a:br>
              <a:rPr lang="en-US" dirty="0"/>
            </a:br>
            <a:r>
              <a:rPr lang="en-US" dirty="0"/>
              <a:t>bills containing 08742 </a:t>
            </a:r>
            <a:r>
              <a:rPr lang="en-US" b="1" dirty="0">
                <a:solidFill>
                  <a:srgbClr val="FF0000"/>
                </a:solidFill>
              </a:rPr>
              <a:t>OR</a:t>
            </a:r>
            <a:r>
              <a:rPr lang="en-US" dirty="0">
                <a:solidFill>
                  <a:srgbClr val="FF0000"/>
                </a:solidFill>
              </a:rPr>
              <a:t> </a:t>
            </a:r>
            <a:r>
              <a:rPr lang="en-US" dirty="0"/>
              <a:t>10039</a:t>
            </a:r>
          </a:p>
        </p:txBody>
      </p:sp>
      <p:pic>
        <p:nvPicPr>
          <p:cNvPr id="6146" name="Picture 2" descr="Global Search Bar:  search “OR” conditions with vertical bar&#10;Bill types&#10;Billing history&#10;&#10;For example, search “12403600 08742|10039”&#10;to return all bills for ALC 12403600 AND&#10;bills containing 08742 OR 10039&#10;" title="Advanced Search - or Express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84"/>
          <a:stretch/>
        </p:blipFill>
        <p:spPr bwMode="auto">
          <a:xfrm>
            <a:off x="7391400" y="1981200"/>
            <a:ext cx="1532381" cy="202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descr="Global Search Bar:  search “OR” conditions with vertical bar&#10;Bill types&#10;Billing history&#10;&#10;For example, search “12403600 08742|10039”&#10;to return all bills for ALC 12403600 AND&#10;bills containing 08742 OR 10039&#10;" title="Advanced Search - or Expres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092272"/>
            <a:ext cx="8811270" cy="26895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a:defRPr/>
            </a:pPr>
            <a:fld id="{117A4923-3417-439E-AE91-66338AD00C65}" type="slidenum">
              <a:rPr lang="en-US" smtClean="0"/>
              <a:pPr>
                <a:defRPr/>
              </a:pPr>
              <a:t>53</a:t>
            </a:fld>
            <a:endParaRPr lang="en-US" dirty="0"/>
          </a:p>
        </p:txBody>
      </p:sp>
    </p:spTree>
    <p:extLst>
      <p:ext uri="{BB962C8B-B14F-4D97-AF65-F5344CB8AC3E}">
        <p14:creationId xmlns:p14="http://schemas.microsoft.com/office/powerpoint/2010/main" val="135852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Home Page</a:t>
            </a:r>
          </a:p>
        </p:txBody>
      </p:sp>
      <p:sp>
        <p:nvSpPr>
          <p:cNvPr id="3" name="Content Placeholder 2"/>
          <p:cNvSpPr>
            <a:spLocks noGrp="1"/>
          </p:cNvSpPr>
          <p:nvPr>
            <p:ph idx="1"/>
          </p:nvPr>
        </p:nvSpPr>
        <p:spPr/>
        <p:txBody>
          <a:bodyPr/>
          <a:lstStyle/>
          <a:p>
            <a:r>
              <a:rPr lang="en-US" dirty="0"/>
              <a:t>All users will see the Module Bar</a:t>
            </a:r>
          </a:p>
          <a:p>
            <a:endParaRPr lang="en-US" dirty="0"/>
          </a:p>
        </p:txBody>
      </p:sp>
      <p:cxnSp>
        <p:nvCxnSpPr>
          <p:cNvPr id="9" name="Elbow Connector 8" descr="**" title="Elbow Connector"/>
          <p:cNvCxnSpPr/>
          <p:nvPr/>
        </p:nvCxnSpPr>
        <p:spPr>
          <a:xfrm rot="16200000" flipH="1">
            <a:off x="5867400" y="2286000"/>
            <a:ext cx="2133600" cy="1219200"/>
          </a:xfrm>
          <a:prstGeom prst="bentConnector3">
            <a:avLst>
              <a:gd name="adj1" fmla="val 649"/>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685800" y="2092404"/>
            <a:ext cx="6705600" cy="1477328"/>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Submenus visible based on security access</a:t>
            </a:r>
          </a:p>
          <a:p>
            <a:pPr marL="800100" lvl="1" indent="-342900">
              <a:buFont typeface="Arial" panose="020B0604020202020204" pitchFamily="34" charset="0"/>
              <a:buChar char="•"/>
            </a:pPr>
            <a:r>
              <a:rPr lang="en-US" sz="2400" dirty="0"/>
              <a:t>Access Reconcile and Report modules</a:t>
            </a:r>
          </a:p>
          <a:p>
            <a:pPr marL="800100" lvl="1" indent="-342900">
              <a:buFont typeface="Arial" panose="020B0604020202020204" pitchFamily="34" charset="0"/>
              <a:buChar char="•"/>
            </a:pPr>
            <a:endParaRPr lang="en-US" sz="2400" dirty="0"/>
          </a:p>
          <a:p>
            <a:endParaRPr lang="en-US" dirty="0"/>
          </a:p>
        </p:txBody>
      </p:sp>
      <p:pic>
        <p:nvPicPr>
          <p:cNvPr id="3074" name="Picture 2" descr="Users will see the module Bar" title="RITA Home 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200400"/>
            <a:ext cx="577923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6</a:t>
            </a:fld>
            <a:endParaRPr lang="en-US" dirty="0"/>
          </a:p>
        </p:txBody>
      </p:sp>
    </p:spTree>
    <p:extLst>
      <p:ext uri="{BB962C8B-B14F-4D97-AF65-F5344CB8AC3E}">
        <p14:creationId xmlns:p14="http://schemas.microsoft.com/office/powerpoint/2010/main" val="9068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 calcmode="lin" valueType="num">
                                      <p:cBhvr additive="base">
                                        <p:cTn id="34"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a:t>Reconcile Module</a:t>
            </a:r>
          </a:p>
        </p:txBody>
      </p:sp>
      <p:sp>
        <p:nvSpPr>
          <p:cNvPr id="6" name="Subtitle 2"/>
          <p:cNvSpPr txBox="1">
            <a:spLocks/>
          </p:cNvSpPr>
          <p:nvPr/>
        </p:nvSpPr>
        <p:spPr>
          <a:xfrm>
            <a:off x="838200" y="1905000"/>
            <a:ext cx="3429000" cy="1676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a:solidFill>
                  <a:schemeClr val="tx1"/>
                </a:solidFill>
              </a:rPr>
              <a:t>Overview</a:t>
            </a:r>
          </a:p>
        </p:txBody>
      </p:sp>
      <p:sp>
        <p:nvSpPr>
          <p:cNvPr id="4" name="Footer Placeholder 3"/>
          <p:cNvSpPr>
            <a:spLocks noGrp="1"/>
          </p:cNvSpPr>
          <p:nvPr>
            <p:ph type="ftr" sz="quarter" idx="11"/>
          </p:nvPr>
        </p:nvSpPr>
        <p:spPr/>
        <p:txBody>
          <a:bodyPr/>
          <a:lstStyle/>
          <a:p>
            <a:r>
              <a:rPr lang="en-US">
                <a:solidFill>
                  <a:schemeClr val="tx1"/>
                </a:solidFill>
              </a:rPr>
              <a:t>USDA Transforming Shared Services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6834FD-4F8C-45C7-825A-43F2EF176C96}"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26763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Display Defaults</a:t>
            </a:r>
          </a:p>
        </p:txBody>
      </p:sp>
      <p:pic>
        <p:nvPicPr>
          <p:cNvPr id="4103" name="Picture 7" descr="Reconcile Bills" title="RITA Reconcile IPAC Transac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65" y="1450807"/>
            <a:ext cx="8839200" cy="2657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descr="**" title="Reconcile Tab"/>
          <p:cNvSpPr/>
          <p:nvPr/>
        </p:nvSpPr>
        <p:spPr>
          <a:xfrm>
            <a:off x="935665" y="2081753"/>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Search for ALC #12403600" title="Search Tab "/>
          <p:cNvSpPr/>
          <p:nvPr/>
        </p:nvSpPr>
        <p:spPr>
          <a:xfrm>
            <a:off x="2916865" y="3101256"/>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 title="Receiver View Tab"/>
          <p:cNvSpPr/>
          <p:nvPr/>
        </p:nvSpPr>
        <p:spPr>
          <a:xfrm>
            <a:off x="3678865" y="3300953"/>
            <a:ext cx="160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3912" y="4156881"/>
            <a:ext cx="8536176" cy="643719"/>
          </a:xfrm>
        </p:spPr>
        <p:txBody>
          <a:bodyPr/>
          <a:lstStyle/>
          <a:p>
            <a:r>
              <a:rPr lang="en-US" dirty="0"/>
              <a:t>Receiver View</a:t>
            </a:r>
          </a:p>
        </p:txBody>
      </p:sp>
      <p:sp>
        <p:nvSpPr>
          <p:cNvPr id="10" name="Content Placeholder 2"/>
          <p:cNvSpPr txBox="1">
            <a:spLocks/>
          </p:cNvSpPr>
          <p:nvPr/>
        </p:nvSpPr>
        <p:spPr>
          <a:xfrm>
            <a:off x="294387" y="4805548"/>
            <a:ext cx="8536176" cy="10618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Receiver ALC – defaults based on user access (Agency)</a:t>
            </a:r>
          </a:p>
        </p:txBody>
      </p:sp>
      <p:sp>
        <p:nvSpPr>
          <p:cNvPr id="11" name="Content Placeholder 2"/>
          <p:cNvSpPr txBox="1">
            <a:spLocks/>
          </p:cNvSpPr>
          <p:nvPr/>
        </p:nvSpPr>
        <p:spPr>
          <a:xfrm>
            <a:off x="294387" y="5867400"/>
            <a:ext cx="853617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See GIPSA user example</a:t>
            </a:r>
          </a:p>
        </p:txBody>
      </p:sp>
      <p:sp>
        <p:nvSpPr>
          <p:cNvPr id="5" name="Slide Number Placeholder 4"/>
          <p:cNvSpPr>
            <a:spLocks noGrp="1"/>
          </p:cNvSpPr>
          <p:nvPr>
            <p:ph type="sldNum" sz="quarter" idx="12"/>
          </p:nvPr>
        </p:nvSpPr>
        <p:spPr/>
        <p:txBody>
          <a:bodyPr/>
          <a:lstStyle/>
          <a:p>
            <a:fld id="{216834FD-4F8C-45C7-825A-43F2EF176C96}" type="slidenum">
              <a:rPr lang="en-US" smtClean="0"/>
              <a:pPr/>
              <a:t>8</a:t>
            </a:fld>
            <a:endParaRPr lang="en-US" dirty="0"/>
          </a:p>
        </p:txBody>
      </p:sp>
    </p:spTree>
    <p:extLst>
      <p:ext uri="{BB962C8B-B14F-4D97-AF65-F5344CB8AC3E}">
        <p14:creationId xmlns:p14="http://schemas.microsoft.com/office/powerpoint/2010/main" val="7060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1000"/>
                                  </p:stCondLst>
                                  <p:childTnLst>
                                    <p:set>
                                      <p:cBhvr>
                                        <p:cTn id="10" dur="1" fill="hold">
                                          <p:stCondLst>
                                            <p:cond delay="0"/>
                                          </p:stCondLst>
                                        </p:cTn>
                                        <p:tgtEl>
                                          <p:spTgt spid="4103"/>
                                        </p:tgtEl>
                                        <p:attrNameLst>
                                          <p:attrName>style.visibility</p:attrName>
                                        </p:attrNameLst>
                                      </p:cBhvr>
                                      <p:to>
                                        <p:strVal val="visible"/>
                                      </p:to>
                                    </p:set>
                                    <p:animEffect transition="in" filter="wheel(1)">
                                      <p:cBhvr>
                                        <p:cTn id="11" dur="1000"/>
                                        <p:tgtEl>
                                          <p:spTgt spid="4103"/>
                                        </p:tgtEl>
                                      </p:cBhvr>
                                    </p:animEffect>
                                  </p:childTnLst>
                                </p:cTn>
                              </p:par>
                            </p:childTnLst>
                          </p:cTn>
                        </p:par>
                        <p:par>
                          <p:cTn id="12" fill="hold">
                            <p:stCondLst>
                              <p:cond delay="2500"/>
                            </p:stCondLst>
                            <p:childTnLst>
                              <p:par>
                                <p:cTn id="13" presetID="31" presetClass="entr" presetSubtype="0" fill="hold" grpId="0" nodeType="afterEffect">
                                  <p:stCondLst>
                                    <p:cond delay="2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down)">
                                      <p:cBhvr>
                                        <p:cTn id="36" dur="500"/>
                                        <p:tgtEl>
                                          <p:spTgt spid="1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wipe(down)">
                                      <p:cBhvr>
                                        <p:cTn id="4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6" grpId="0" animBg="1"/>
      <p:bldP spid="3" grpId="0" build="p"/>
      <p:bldP spid="10"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Views</a:t>
            </a:r>
          </a:p>
        </p:txBody>
      </p:sp>
      <p:sp>
        <p:nvSpPr>
          <p:cNvPr id="3" name="Content Placeholder 2"/>
          <p:cNvSpPr>
            <a:spLocks noGrp="1"/>
          </p:cNvSpPr>
          <p:nvPr>
            <p:ph idx="1"/>
          </p:nvPr>
        </p:nvSpPr>
        <p:spPr/>
        <p:txBody>
          <a:bodyPr>
            <a:normAutofit fontScale="62500" lnSpcReduction="20000"/>
          </a:bodyPr>
          <a:lstStyle/>
          <a:p>
            <a:pPr>
              <a:spcBef>
                <a:spcPts val="0"/>
              </a:spcBef>
              <a:spcAft>
                <a:spcPts val="1200"/>
              </a:spcAft>
            </a:pPr>
            <a:r>
              <a:rPr lang="en-US" dirty="0"/>
              <a:t>There are two sides to every IPAC Bill:  Initiator and Receiver</a:t>
            </a:r>
          </a:p>
          <a:p>
            <a:pPr lvl="1">
              <a:spcBef>
                <a:spcPts val="0"/>
              </a:spcBef>
              <a:spcAft>
                <a:spcPts val="1200"/>
              </a:spcAft>
            </a:pPr>
            <a:r>
              <a:rPr lang="en-US" dirty="0"/>
              <a:t>One side of the bill is a payment</a:t>
            </a:r>
          </a:p>
          <a:p>
            <a:pPr lvl="1">
              <a:spcBef>
                <a:spcPts val="0"/>
              </a:spcBef>
              <a:spcAft>
                <a:spcPts val="1200"/>
              </a:spcAft>
            </a:pPr>
            <a:r>
              <a:rPr lang="en-US" dirty="0"/>
              <a:t>The other side is a collection</a:t>
            </a:r>
          </a:p>
          <a:p>
            <a:pPr>
              <a:spcBef>
                <a:spcPts val="0"/>
              </a:spcBef>
              <a:spcAft>
                <a:spcPts val="1200"/>
              </a:spcAft>
            </a:pPr>
            <a:r>
              <a:rPr lang="en-US" dirty="0"/>
              <a:t>Depending on the view selected, some information – notes, attachments, and assignments – will pertain only to that particular side of the bill</a:t>
            </a:r>
          </a:p>
          <a:p>
            <a:pPr>
              <a:spcBef>
                <a:spcPts val="0"/>
              </a:spcBef>
              <a:spcAft>
                <a:spcPts val="1200"/>
              </a:spcAft>
            </a:pPr>
            <a:r>
              <a:rPr lang="en-US" dirty="0"/>
              <a:t>A third view (Agency view) is provided to display any notes, attachments, and assignments made by USDA Customer Agency staff</a:t>
            </a:r>
          </a:p>
          <a:p>
            <a:pPr>
              <a:spcAft>
                <a:spcPts val="1200"/>
              </a:spcAft>
            </a:pPr>
            <a:endParaRPr lang="en-US" dirty="0"/>
          </a:p>
          <a:p>
            <a:pPr marL="0" indent="0" algn="ctr">
              <a:buNone/>
            </a:pPr>
            <a:r>
              <a:rPr lang="en-US" b="1" dirty="0"/>
              <a:t>Points of View summary</a:t>
            </a:r>
          </a:p>
          <a:p>
            <a:pPr marL="0" indent="0">
              <a:buNone/>
            </a:pPr>
            <a:endParaRPr lang="en-US" dirty="0"/>
          </a:p>
          <a:p>
            <a:pPr>
              <a:spcBef>
                <a:spcPts val="0"/>
              </a:spcBef>
              <a:spcAft>
                <a:spcPts val="1200"/>
              </a:spcAft>
            </a:pPr>
            <a:r>
              <a:rPr lang="en-US" dirty="0"/>
              <a:t>Initiating View – info input by FMS staff pertaining to Initiating side of bill</a:t>
            </a:r>
          </a:p>
          <a:p>
            <a:pPr>
              <a:spcBef>
                <a:spcPts val="0"/>
              </a:spcBef>
              <a:spcAft>
                <a:spcPts val="1200"/>
              </a:spcAft>
            </a:pPr>
            <a:r>
              <a:rPr lang="en-US" dirty="0"/>
              <a:t>Receiver View –  info input by FMS staff pertaining to Receiving side of bill</a:t>
            </a:r>
          </a:p>
          <a:p>
            <a:pPr>
              <a:spcBef>
                <a:spcPts val="0"/>
              </a:spcBef>
              <a:spcAft>
                <a:spcPts val="1200"/>
              </a:spcAft>
            </a:pPr>
            <a:r>
              <a:rPr lang="en-US" dirty="0"/>
              <a:t>Agency View –  info input by agency staff</a:t>
            </a:r>
          </a:p>
        </p:txBody>
      </p:sp>
      <p:sp>
        <p:nvSpPr>
          <p:cNvPr id="6" name="Rectangle 5" descr="Info input by FMS staff pertaining to receiving side of bill" title="Recevier View"/>
          <p:cNvSpPr/>
          <p:nvPr/>
        </p:nvSpPr>
        <p:spPr>
          <a:xfrm>
            <a:off x="838200" y="5410200"/>
            <a:ext cx="1600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9</a:t>
            </a:fld>
            <a:endParaRPr lang="en-US" dirty="0"/>
          </a:p>
        </p:txBody>
      </p:sp>
    </p:spTree>
    <p:extLst>
      <p:ext uri="{BB962C8B-B14F-4D97-AF65-F5344CB8AC3E}">
        <p14:creationId xmlns:p14="http://schemas.microsoft.com/office/powerpoint/2010/main" val="22123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 calcmode="lin" valueType="num">
                                      <p:cBhvr>
                                        <p:cTn id="59" dur="1000" fill="hold"/>
                                        <p:tgtEl>
                                          <p:spTgt spid="6"/>
                                        </p:tgtEl>
                                        <p:attrNameLst>
                                          <p:attrName>style.rotation</p:attrName>
                                        </p:attrNameLst>
                                      </p:cBhvr>
                                      <p:tavLst>
                                        <p:tav tm="0">
                                          <p:val>
                                            <p:fltVal val="90"/>
                                          </p:val>
                                        </p:tav>
                                        <p:tav tm="100000">
                                          <p:val>
                                            <p:fltVal val="0"/>
                                          </p:val>
                                        </p:tav>
                                      </p:tavLst>
                                    </p:anim>
                                    <p:animEffect transition="in" filter="fade">
                                      <p:cBhvr>
                                        <p:cTn id="6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3210</TotalTime>
  <Words>2563</Words>
  <Application>Microsoft Office PowerPoint</Application>
  <PresentationFormat>On-screen Show (4:3)</PresentationFormat>
  <Paragraphs>458</Paragraphs>
  <Slides>53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Symbol</vt:lpstr>
      <vt:lpstr>Times New Roman</vt:lpstr>
      <vt:lpstr>Office Theme</vt:lpstr>
      <vt:lpstr> Reporting of IPAC Transactions</vt:lpstr>
      <vt:lpstr>Overview</vt:lpstr>
      <vt:lpstr>RITA Modules</vt:lpstr>
      <vt:lpstr>RITA Login</vt:lpstr>
      <vt:lpstr>RITA Splash Page</vt:lpstr>
      <vt:lpstr>RITA Home Page</vt:lpstr>
      <vt:lpstr>Reconcile Module</vt:lpstr>
      <vt:lpstr>Reconcile – Display Defaults</vt:lpstr>
      <vt:lpstr>Reconcile – Views</vt:lpstr>
      <vt:lpstr>Reconcile – Views (continued)</vt:lpstr>
      <vt:lpstr>Reconcile – Filters</vt:lpstr>
      <vt:lpstr>Reconcile – Field Definitions</vt:lpstr>
      <vt:lpstr>Reconcile – Search</vt:lpstr>
      <vt:lpstr>Reconcile – Sort</vt:lpstr>
      <vt:lpstr>Reconcile – Navigate</vt:lpstr>
      <vt:lpstr>Drill Down To View Treasury and General Ledger Details</vt:lpstr>
      <vt:lpstr>Drill Down – Summary</vt:lpstr>
      <vt:lpstr>Drill Down – Treasury and GL Details</vt:lpstr>
      <vt:lpstr>Drill Down – Treasury Detail Lines</vt:lpstr>
      <vt:lpstr>Drill Down – GL Details</vt:lpstr>
      <vt:lpstr>Drill Down – GL Field Definitions</vt:lpstr>
      <vt:lpstr>Reconcile – GL Sign (+/-)</vt:lpstr>
      <vt:lpstr>Reconcile – GL Sign (continued)</vt:lpstr>
      <vt:lpstr>Reconcile Module         (continued)</vt:lpstr>
      <vt:lpstr>Reconcile – View FMS Assignee</vt:lpstr>
      <vt:lpstr>Reconcile – View FMS Notes</vt:lpstr>
      <vt:lpstr>Reconcile – View FMS Attachments</vt:lpstr>
      <vt:lpstr>Agency View</vt:lpstr>
      <vt:lpstr>Agency View – Add Notes</vt:lpstr>
      <vt:lpstr>Agency View – Add Attachments</vt:lpstr>
      <vt:lpstr>Agency View – Reassign Tech</vt:lpstr>
      <vt:lpstr>Agency View – Print Bill</vt:lpstr>
      <vt:lpstr>Agency View – Print Bill (continued)</vt:lpstr>
      <vt:lpstr>Report Module</vt:lpstr>
      <vt:lpstr>Report Module – Publish Submenu</vt:lpstr>
      <vt:lpstr>Report Module (continued)</vt:lpstr>
      <vt:lpstr> Report Module (continued) </vt:lpstr>
      <vt:lpstr>Report Module Publish(continued)</vt:lpstr>
      <vt:lpstr>Report Modules </vt:lpstr>
      <vt:lpstr>Report Module – Parameters</vt:lpstr>
      <vt:lpstr>Report Module – Parameters (continued)</vt:lpstr>
      <vt:lpstr>Report Modules – Parameters (continued)</vt:lpstr>
      <vt:lpstr>Report Modules – Parameters</vt:lpstr>
      <vt:lpstr>Report Module II </vt:lpstr>
      <vt:lpstr>Examples</vt:lpstr>
      <vt:lpstr>Examples (continued)</vt:lpstr>
      <vt:lpstr>Examples Unprocessed Bills</vt:lpstr>
      <vt:lpstr>Examples Unprocessed Spreadsheet</vt:lpstr>
      <vt:lpstr>Contacts</vt:lpstr>
      <vt:lpstr>QUESTIONS ?</vt:lpstr>
      <vt:lpstr>Additional Information Advanced Search</vt:lpstr>
      <vt:lpstr>Advanced Search – AND Expression</vt:lpstr>
      <vt:lpstr>Advanced Search – OR Expression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OCFO New Orleans All Hands Meeting</dc:title>
  <dc:creator>Windows User</dc:creator>
  <cp:lastModifiedBy>Bailey, Veronica - OCFO-FMS, New Orleans, LA</cp:lastModifiedBy>
  <cp:revision>219</cp:revision>
  <cp:lastPrinted>2014-10-31T16:23:23Z</cp:lastPrinted>
  <dcterms:created xsi:type="dcterms:W3CDTF">2013-07-22T20:29:04Z</dcterms:created>
  <dcterms:modified xsi:type="dcterms:W3CDTF">2017-11-14T18:37:34Z</dcterms:modified>
</cp:coreProperties>
</file>