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sldIdLst>
    <p:sldId id="256" r:id="rId2"/>
    <p:sldId id="257" r:id="rId3"/>
    <p:sldId id="258" r:id="rId4"/>
    <p:sldId id="261" r:id="rId5"/>
    <p:sldId id="262" r:id="rId6"/>
    <p:sldId id="260" r:id="rId7"/>
    <p:sldId id="263" r:id="rId8"/>
    <p:sldId id="264" r:id="rId9"/>
    <p:sldId id="265" r:id="rId10"/>
    <p:sldId id="266" r:id="rId11"/>
    <p:sldId id="267" r:id="rId12"/>
    <p:sldId id="268" r:id="rId13"/>
    <p:sldId id="269" r:id="rId14"/>
    <p:sldId id="270"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94660"/>
  </p:normalViewPr>
  <p:slideViewPr>
    <p:cSldViewPr snapToGrid="0">
      <p:cViewPr varScale="1">
        <p:scale>
          <a:sx n="102" d="100"/>
          <a:sy n="102" d="100"/>
        </p:scale>
        <p:origin x="138" y="3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BAFCA2-B076-48BC-AD67-192DA2D7273F}" type="datetimeFigureOut">
              <a:rPr lang="en-US" smtClean="0"/>
              <a:t>6/19/2018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A9E923-0907-4086-BA91-D2B79FCB97DD}" type="slidenum">
              <a:rPr lang="en-US" smtClean="0"/>
              <a:t>‹#›</a:t>
            </a:fld>
            <a:endParaRPr lang="en-US" dirty="0"/>
          </a:p>
        </p:txBody>
      </p:sp>
    </p:spTree>
    <p:extLst>
      <p:ext uri="{BB962C8B-B14F-4D97-AF65-F5344CB8AC3E}">
        <p14:creationId xmlns:p14="http://schemas.microsoft.com/office/powerpoint/2010/main" val="988336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3000" b="-8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D71AE-020F-42E6-AB67-1C74E29C9456}"/>
              </a:ext>
            </a:extLst>
          </p:cNvPr>
          <p:cNvSpPr>
            <a:spLocks noGrp="1"/>
          </p:cNvSpPr>
          <p:nvPr>
            <p:ph type="ctrTitle"/>
          </p:nvPr>
        </p:nvSpPr>
        <p:spPr>
          <a:xfrm>
            <a:off x="4973052" y="1122363"/>
            <a:ext cx="7106652" cy="2387600"/>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F3B49A8-8C56-48FD-99E5-78C3419405F8}"/>
              </a:ext>
            </a:extLst>
          </p:cNvPr>
          <p:cNvSpPr>
            <a:spLocks noGrp="1"/>
          </p:cNvSpPr>
          <p:nvPr>
            <p:ph type="subTitle" idx="1"/>
          </p:nvPr>
        </p:nvSpPr>
        <p:spPr>
          <a:xfrm>
            <a:off x="4973051" y="3602038"/>
            <a:ext cx="710665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a:extLst>
              <a:ext uri="{FF2B5EF4-FFF2-40B4-BE49-F238E27FC236}">
                <a16:creationId xmlns:a16="http://schemas.microsoft.com/office/drawing/2014/main" id="{E6AA0F5F-7B84-4569-9164-3DABE50F975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C317706-A2A6-43EF-A6A0-019D75E5C26A}"/>
              </a:ext>
            </a:extLst>
          </p:cNvPr>
          <p:cNvSpPr>
            <a:spLocks noGrp="1"/>
          </p:cNvSpPr>
          <p:nvPr>
            <p:ph type="sldNum" sz="quarter" idx="12"/>
          </p:nvPr>
        </p:nvSpPr>
        <p:spPr/>
        <p:txBody>
          <a:bodyPr/>
          <a:lstStyle/>
          <a:p>
            <a:fld id="{32892FE9-6E3B-40F5-83C6-4FF46BD928C5}" type="slidenum">
              <a:rPr lang="en-US" smtClean="0"/>
              <a:t>‹#›</a:t>
            </a:fld>
            <a:endParaRPr lang="en-US" dirty="0"/>
          </a:p>
        </p:txBody>
      </p:sp>
    </p:spTree>
    <p:extLst>
      <p:ext uri="{BB962C8B-B14F-4D97-AF65-F5344CB8AC3E}">
        <p14:creationId xmlns:p14="http://schemas.microsoft.com/office/powerpoint/2010/main" val="1550222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descr="Cameraman focused on customers and farm" title="Slide Header">
            <a:extLst>
              <a:ext uri="{FF2B5EF4-FFF2-40B4-BE49-F238E27FC236}">
                <a16:creationId xmlns:a16="http://schemas.microsoft.com/office/drawing/2014/main" id="{4A1A5A4F-1BD5-46E7-BFF2-B6F026A6C4F2}"/>
              </a:ext>
            </a:extLst>
          </p:cNvPr>
          <p:cNvSpPr>
            <a:spLocks noGrp="1"/>
          </p:cNvSpPr>
          <p:nvPr>
            <p:ph type="title"/>
          </p:nvPr>
        </p:nvSpPr>
        <p:spPr>
          <a:xfrm>
            <a:off x="0" y="0"/>
            <a:ext cx="12161520" cy="1554480"/>
          </a:xfrm>
          <a:blipFill dpi="0" rotWithShape="1">
            <a:blip r:embed="rId2"/>
            <a:srcRect/>
            <a:stretch>
              <a:fillRect l="-1192" r="55183" b="1939"/>
            </a:stretch>
          </a:blipFill>
        </p:spPr>
        <p:txBody>
          <a:bodyPr/>
          <a:lstStyle>
            <a:lvl1pPr algn="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D12EE4C-8AFF-4BA3-9370-0A10D7FB764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C8B7C2A-2E12-41B4-9B9F-BA5DA44B1F17}"/>
              </a:ext>
            </a:extLst>
          </p:cNvPr>
          <p:cNvSpPr>
            <a:spLocks noGrp="1"/>
          </p:cNvSpPr>
          <p:nvPr>
            <p:ph type="dt" sz="half" idx="10"/>
          </p:nvPr>
        </p:nvSpPr>
        <p:spPr/>
        <p:txBody>
          <a:bodyPr/>
          <a:lstStyle/>
          <a:p>
            <a:fld id="{9975F748-D4C7-4478-8E46-A4817282B19B}" type="datetime1">
              <a:rPr lang="en-US" smtClean="0"/>
              <a:t>6/19/2018</a:t>
            </a:fld>
            <a:endParaRPr lang="en-US" dirty="0"/>
          </a:p>
        </p:txBody>
      </p:sp>
      <p:sp>
        <p:nvSpPr>
          <p:cNvPr id="5" name="Footer Placeholder 4">
            <a:extLst>
              <a:ext uri="{FF2B5EF4-FFF2-40B4-BE49-F238E27FC236}">
                <a16:creationId xmlns:a16="http://schemas.microsoft.com/office/drawing/2014/main" id="{58042F47-AE48-4194-AAEA-D11E6A44949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0865CD0-C0BA-426C-8115-7F62308F8B9A}"/>
              </a:ext>
            </a:extLst>
          </p:cNvPr>
          <p:cNvSpPr>
            <a:spLocks noGrp="1"/>
          </p:cNvSpPr>
          <p:nvPr>
            <p:ph type="sldNum" sz="quarter" idx="12"/>
          </p:nvPr>
        </p:nvSpPr>
        <p:spPr/>
        <p:txBody>
          <a:bodyPr/>
          <a:lstStyle/>
          <a:p>
            <a:fld id="{32892FE9-6E3B-40F5-83C6-4FF46BD928C5}" type="slidenum">
              <a:rPr lang="en-US" smtClean="0"/>
              <a:t>‹#›</a:t>
            </a:fld>
            <a:endParaRPr lang="en-US" dirty="0"/>
          </a:p>
        </p:txBody>
      </p:sp>
    </p:spTree>
    <p:extLst>
      <p:ext uri="{BB962C8B-B14F-4D97-AF65-F5344CB8AC3E}">
        <p14:creationId xmlns:p14="http://schemas.microsoft.com/office/powerpoint/2010/main" val="41361257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76292C-5A94-4C85-9807-8C60580B90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70271FD-32AD-4C8B-B718-291A721742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249A93-6F11-428F-94BE-6AAD333BBD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2E4773-B03D-4FE8-923C-09622F5D8024}" type="datetime1">
              <a:rPr lang="en-US" smtClean="0"/>
              <a:t>6/19/2018</a:t>
            </a:fld>
            <a:endParaRPr lang="en-US" dirty="0"/>
          </a:p>
        </p:txBody>
      </p:sp>
      <p:sp>
        <p:nvSpPr>
          <p:cNvPr id="5" name="Footer Placeholder 4">
            <a:extLst>
              <a:ext uri="{FF2B5EF4-FFF2-40B4-BE49-F238E27FC236}">
                <a16:creationId xmlns:a16="http://schemas.microsoft.com/office/drawing/2014/main" id="{A1F45799-BC46-4B2B-8C93-46C5F34875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B183C7C-BF92-49E4-ACCE-5D45696276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892FE9-6E3B-40F5-83C6-4FF46BD928C5}" type="slidenum">
              <a:rPr lang="en-US" smtClean="0"/>
              <a:t>‹#›</a:t>
            </a:fld>
            <a:endParaRPr lang="en-US" dirty="0"/>
          </a:p>
        </p:txBody>
      </p:sp>
    </p:spTree>
    <p:extLst>
      <p:ext uri="{BB962C8B-B14F-4D97-AF65-F5344CB8AC3E}">
        <p14:creationId xmlns:p14="http://schemas.microsoft.com/office/powerpoint/2010/main" val="2432291899"/>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mailto:1099HelpDesk@USDA.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7EBCC-74EB-4175-81E7-723ABE126E40}"/>
              </a:ext>
            </a:extLst>
          </p:cNvPr>
          <p:cNvSpPr>
            <a:spLocks noGrp="1"/>
          </p:cNvSpPr>
          <p:nvPr>
            <p:ph type="ctrTitle"/>
          </p:nvPr>
        </p:nvSpPr>
        <p:spPr/>
        <p:txBody>
          <a:bodyPr/>
          <a:lstStyle/>
          <a:p>
            <a:r>
              <a:rPr lang="en-US" b="1" dirty="0"/>
              <a:t>1099 REPORTING</a:t>
            </a:r>
          </a:p>
        </p:txBody>
      </p:sp>
    </p:spTree>
    <p:extLst>
      <p:ext uri="{BB962C8B-B14F-4D97-AF65-F5344CB8AC3E}">
        <p14:creationId xmlns:p14="http://schemas.microsoft.com/office/powerpoint/2010/main" val="15501579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1249D-EB71-4299-B7AD-10C3F10D1E67}"/>
              </a:ext>
            </a:extLst>
          </p:cNvPr>
          <p:cNvSpPr>
            <a:spLocks noGrp="1"/>
          </p:cNvSpPr>
          <p:nvPr>
            <p:ph type="title"/>
          </p:nvPr>
        </p:nvSpPr>
        <p:spPr/>
        <p:txBody>
          <a:bodyPr/>
          <a:lstStyle/>
          <a:p>
            <a:pPr algn="ctr"/>
            <a:r>
              <a:rPr lang="en-US" b="1" dirty="0"/>
              <a:t>1099 </a:t>
            </a:r>
            <a:r>
              <a:rPr lang="en-US" b="1" dirty="0" err="1"/>
              <a:t>REPORTING</a:t>
            </a:r>
            <a:r>
              <a:rPr lang="en-US" sz="1000" b="1" dirty="0" err="1"/>
              <a:t>i</a:t>
            </a:r>
            <a:endParaRPr lang="en-US" dirty="0"/>
          </a:p>
        </p:txBody>
      </p:sp>
      <p:sp>
        <p:nvSpPr>
          <p:cNvPr id="3" name="Content Placeholder 2">
            <a:extLst>
              <a:ext uri="{FF2B5EF4-FFF2-40B4-BE49-F238E27FC236}">
                <a16:creationId xmlns:a16="http://schemas.microsoft.com/office/drawing/2014/main" id="{F19FA5D0-DAF8-4224-AF03-8154BB78F6E8}"/>
              </a:ext>
            </a:extLst>
          </p:cNvPr>
          <p:cNvSpPr>
            <a:spLocks noGrp="1"/>
          </p:cNvSpPr>
          <p:nvPr>
            <p:ph idx="1"/>
          </p:nvPr>
        </p:nvSpPr>
        <p:spPr/>
        <p:txBody>
          <a:bodyPr>
            <a:normAutofit lnSpcReduction="10000"/>
          </a:bodyPr>
          <a:lstStyle/>
          <a:p>
            <a:pPr>
              <a:lnSpc>
                <a:spcPct val="80000"/>
              </a:lnSpc>
              <a:buNone/>
            </a:pPr>
            <a:endParaRPr lang="en-US" dirty="0"/>
          </a:p>
          <a:p>
            <a:pPr>
              <a:lnSpc>
                <a:spcPct val="80000"/>
              </a:lnSpc>
              <a:buFont typeface="Wingdings" panose="05000000000000000000" pitchFamily="2" charset="2"/>
              <a:buChar char="§"/>
            </a:pPr>
            <a:r>
              <a:rPr lang="en-US" sz="3000" dirty="0"/>
              <a:t>There are many reasons that a 1099 correction may be required, which include, but are not limited to: </a:t>
            </a:r>
          </a:p>
          <a:p>
            <a:pPr lvl="1">
              <a:lnSpc>
                <a:spcPct val="80000"/>
              </a:lnSpc>
            </a:pPr>
            <a:r>
              <a:rPr lang="en-US" sz="2600" dirty="0"/>
              <a:t>Incorrect Taxpayer Identification Number (TIN)</a:t>
            </a:r>
          </a:p>
          <a:p>
            <a:pPr lvl="1">
              <a:lnSpc>
                <a:spcPct val="80000"/>
              </a:lnSpc>
            </a:pPr>
            <a:r>
              <a:rPr lang="en-US" sz="2600" dirty="0"/>
              <a:t>Incorrect dollar amount</a:t>
            </a:r>
          </a:p>
          <a:p>
            <a:pPr lvl="1">
              <a:lnSpc>
                <a:spcPct val="80000"/>
              </a:lnSpc>
            </a:pPr>
            <a:r>
              <a:rPr lang="en-US" sz="2600" dirty="0"/>
              <a:t>Incorrect BOC</a:t>
            </a:r>
          </a:p>
          <a:p>
            <a:pPr lvl="1">
              <a:lnSpc>
                <a:spcPct val="80000"/>
              </a:lnSpc>
            </a:pPr>
            <a:r>
              <a:rPr lang="en-US" sz="2600" dirty="0"/>
              <a:t>Duplicate entries</a:t>
            </a:r>
          </a:p>
          <a:p>
            <a:pPr lvl="1">
              <a:lnSpc>
                <a:spcPct val="80000"/>
              </a:lnSpc>
            </a:pPr>
            <a:r>
              <a:rPr lang="en-US" sz="2600" dirty="0"/>
              <a:t>A 1099 was issued in error</a:t>
            </a:r>
          </a:p>
          <a:p>
            <a:pPr>
              <a:lnSpc>
                <a:spcPct val="80000"/>
              </a:lnSpc>
              <a:buNone/>
            </a:pPr>
            <a:endParaRPr lang="en-US" dirty="0"/>
          </a:p>
          <a:p>
            <a:pPr>
              <a:lnSpc>
                <a:spcPct val="80000"/>
              </a:lnSpc>
              <a:buFont typeface="Wingdings" panose="05000000000000000000" pitchFamily="2" charset="2"/>
              <a:buChar char="§"/>
            </a:pPr>
            <a:r>
              <a:rPr lang="en-US" sz="3000" dirty="0"/>
              <a:t>Processing of an original 1099 may be required if transactions were erroneously omitted from MINC. </a:t>
            </a:r>
          </a:p>
          <a:p>
            <a:pPr>
              <a:lnSpc>
                <a:spcPct val="80000"/>
              </a:lnSpc>
              <a:buNone/>
            </a:pPr>
            <a:endParaRPr lang="en-US" dirty="0"/>
          </a:p>
        </p:txBody>
      </p:sp>
      <p:sp>
        <p:nvSpPr>
          <p:cNvPr id="4" name="Slide Number Placeholder 3">
            <a:extLst>
              <a:ext uri="{FF2B5EF4-FFF2-40B4-BE49-F238E27FC236}">
                <a16:creationId xmlns:a16="http://schemas.microsoft.com/office/drawing/2014/main" id="{A0420711-3CF4-4BA9-8B34-287C4AFE5963}"/>
              </a:ext>
            </a:extLst>
          </p:cNvPr>
          <p:cNvSpPr>
            <a:spLocks noGrp="1"/>
          </p:cNvSpPr>
          <p:nvPr>
            <p:ph type="sldNum" sz="quarter" idx="12"/>
          </p:nvPr>
        </p:nvSpPr>
        <p:spPr/>
        <p:txBody>
          <a:bodyPr/>
          <a:lstStyle/>
          <a:p>
            <a:fld id="{32892FE9-6E3B-40F5-83C6-4FF46BD928C5}" type="slidenum">
              <a:rPr lang="en-US" smtClean="0"/>
              <a:t>10</a:t>
            </a:fld>
            <a:endParaRPr lang="en-US" dirty="0"/>
          </a:p>
        </p:txBody>
      </p:sp>
    </p:spTree>
    <p:extLst>
      <p:ext uri="{BB962C8B-B14F-4D97-AF65-F5344CB8AC3E}">
        <p14:creationId xmlns:p14="http://schemas.microsoft.com/office/powerpoint/2010/main" val="4131486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52180-29DA-4B50-AD24-8A359896F729}"/>
              </a:ext>
            </a:extLst>
          </p:cNvPr>
          <p:cNvSpPr>
            <a:spLocks noGrp="1"/>
          </p:cNvSpPr>
          <p:nvPr>
            <p:ph type="title"/>
          </p:nvPr>
        </p:nvSpPr>
        <p:spPr/>
        <p:txBody>
          <a:bodyPr/>
          <a:lstStyle/>
          <a:p>
            <a:pPr algn="ctr"/>
            <a:r>
              <a:rPr lang="en-US" b="1" dirty="0"/>
              <a:t>1099 </a:t>
            </a:r>
            <a:r>
              <a:rPr lang="en-US" b="1" dirty="0" err="1"/>
              <a:t>REPORTING</a:t>
            </a:r>
            <a:r>
              <a:rPr lang="en-US" sz="1000" b="1" dirty="0" err="1"/>
              <a:t>j</a:t>
            </a:r>
            <a:endParaRPr lang="en-US" dirty="0"/>
          </a:p>
        </p:txBody>
      </p:sp>
      <p:sp>
        <p:nvSpPr>
          <p:cNvPr id="3" name="Content Placeholder 2">
            <a:extLst>
              <a:ext uri="{FF2B5EF4-FFF2-40B4-BE49-F238E27FC236}">
                <a16:creationId xmlns:a16="http://schemas.microsoft.com/office/drawing/2014/main" id="{AE62AE9C-9B18-4A64-A1D7-64707D95FF9C}"/>
              </a:ext>
            </a:extLst>
          </p:cNvPr>
          <p:cNvSpPr>
            <a:spLocks noGrp="1"/>
          </p:cNvSpPr>
          <p:nvPr>
            <p:ph idx="1"/>
          </p:nvPr>
        </p:nvSpPr>
        <p:spPr/>
        <p:txBody>
          <a:bodyPr>
            <a:normAutofit fontScale="85000" lnSpcReduction="20000"/>
          </a:bodyPr>
          <a:lstStyle/>
          <a:p>
            <a:pPr>
              <a:buFont typeface="Wingdings" panose="05000000000000000000" pitchFamily="2" charset="2"/>
              <a:buChar char="§"/>
            </a:pPr>
            <a:r>
              <a:rPr lang="en-US" dirty="0"/>
              <a:t>Requests for corrections can be submitted at any time.</a:t>
            </a:r>
          </a:p>
          <a:p>
            <a:pPr>
              <a:buFont typeface="Wingdings" panose="05000000000000000000" pitchFamily="2" charset="2"/>
              <a:buChar char="§"/>
            </a:pPr>
            <a:endParaRPr lang="en-US" sz="1800" dirty="0"/>
          </a:p>
          <a:p>
            <a:pPr>
              <a:buFont typeface="Wingdings" panose="05000000000000000000" pitchFamily="2" charset="2"/>
              <a:buChar char="§"/>
            </a:pPr>
            <a:r>
              <a:rPr lang="en-US" dirty="0"/>
              <a:t>In general, corrections are processed based on inquiries received from agency representatives and vendors.</a:t>
            </a:r>
          </a:p>
          <a:p>
            <a:pPr>
              <a:buFont typeface="Wingdings" panose="05000000000000000000" pitchFamily="2" charset="2"/>
              <a:buChar char="§"/>
            </a:pPr>
            <a:endParaRPr lang="en-US" sz="1800" dirty="0"/>
          </a:p>
          <a:p>
            <a:pPr>
              <a:buFont typeface="Wingdings" panose="05000000000000000000" pitchFamily="2" charset="2"/>
              <a:buChar char="§"/>
            </a:pPr>
            <a:r>
              <a:rPr lang="en-US" dirty="0"/>
              <a:t>For most actions, agencies must submit a 1099 Request form and all supporting details (SmartPay screens, W-9 forms, etc.) should be included as applicable.  This authorizes PSB to make changes to dollar amounts, vendor names, etc.</a:t>
            </a:r>
          </a:p>
          <a:p>
            <a:pPr>
              <a:buFont typeface="Wingdings" panose="05000000000000000000" pitchFamily="2" charset="2"/>
              <a:buChar char="§"/>
            </a:pPr>
            <a:endParaRPr lang="en-US" sz="1800" dirty="0"/>
          </a:p>
          <a:p>
            <a:pPr>
              <a:buFont typeface="Wingdings" panose="05000000000000000000" pitchFamily="2" charset="2"/>
              <a:buChar char="§"/>
            </a:pPr>
            <a:r>
              <a:rPr lang="en-US" dirty="0"/>
              <a:t>Vendors must submit W-9 forms when requesting a TIN and/or name change.</a:t>
            </a:r>
          </a:p>
          <a:p>
            <a:pPr>
              <a:buFont typeface="Wingdings" panose="05000000000000000000" pitchFamily="2" charset="2"/>
              <a:buChar char="§"/>
            </a:pPr>
            <a:endParaRPr lang="en-US" sz="1800" dirty="0"/>
          </a:p>
          <a:p>
            <a:pPr>
              <a:buFont typeface="Wingdings" panose="05000000000000000000" pitchFamily="2" charset="2"/>
              <a:buChar char="§"/>
            </a:pPr>
            <a:r>
              <a:rPr lang="en-US" dirty="0"/>
              <a:t>Internal controls are in place to ensure corrective actions are performed completely and accurately.</a:t>
            </a:r>
          </a:p>
          <a:p>
            <a:pPr marL="0" indent="0">
              <a:buNone/>
            </a:pPr>
            <a:endParaRPr lang="en-US" dirty="0"/>
          </a:p>
        </p:txBody>
      </p:sp>
      <p:sp>
        <p:nvSpPr>
          <p:cNvPr id="4" name="Slide Number Placeholder 3">
            <a:extLst>
              <a:ext uri="{FF2B5EF4-FFF2-40B4-BE49-F238E27FC236}">
                <a16:creationId xmlns:a16="http://schemas.microsoft.com/office/drawing/2014/main" id="{167FA078-1DA6-4379-94E9-A1CA2F4A0A5C}"/>
              </a:ext>
            </a:extLst>
          </p:cNvPr>
          <p:cNvSpPr>
            <a:spLocks noGrp="1"/>
          </p:cNvSpPr>
          <p:nvPr>
            <p:ph type="sldNum" sz="quarter" idx="12"/>
          </p:nvPr>
        </p:nvSpPr>
        <p:spPr/>
        <p:txBody>
          <a:bodyPr/>
          <a:lstStyle/>
          <a:p>
            <a:fld id="{32892FE9-6E3B-40F5-83C6-4FF46BD928C5}" type="slidenum">
              <a:rPr lang="en-US" smtClean="0"/>
              <a:t>11</a:t>
            </a:fld>
            <a:endParaRPr lang="en-US" dirty="0"/>
          </a:p>
        </p:txBody>
      </p:sp>
    </p:spTree>
    <p:extLst>
      <p:ext uri="{BB962C8B-B14F-4D97-AF65-F5344CB8AC3E}">
        <p14:creationId xmlns:p14="http://schemas.microsoft.com/office/powerpoint/2010/main" val="4146288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992FE-2893-4DEE-B187-3652448C5C85}"/>
              </a:ext>
            </a:extLst>
          </p:cNvPr>
          <p:cNvSpPr>
            <a:spLocks noGrp="1"/>
          </p:cNvSpPr>
          <p:nvPr>
            <p:ph type="title"/>
          </p:nvPr>
        </p:nvSpPr>
        <p:spPr/>
        <p:txBody>
          <a:bodyPr/>
          <a:lstStyle/>
          <a:p>
            <a:pPr algn="ctr"/>
            <a:r>
              <a:rPr lang="en-US" b="1" dirty="0"/>
              <a:t>1099 </a:t>
            </a:r>
            <a:r>
              <a:rPr lang="en-US" b="1" dirty="0" err="1"/>
              <a:t>REPORTING</a:t>
            </a:r>
            <a:r>
              <a:rPr lang="en-US" sz="1000" b="1" dirty="0" err="1"/>
              <a:t>k</a:t>
            </a:r>
            <a:endParaRPr lang="en-US" dirty="0"/>
          </a:p>
        </p:txBody>
      </p:sp>
      <p:sp>
        <p:nvSpPr>
          <p:cNvPr id="3" name="Content Placeholder 2">
            <a:extLst>
              <a:ext uri="{FF2B5EF4-FFF2-40B4-BE49-F238E27FC236}">
                <a16:creationId xmlns:a16="http://schemas.microsoft.com/office/drawing/2014/main" id="{37D93802-F819-44D6-81A8-7311AA8CBE0D}"/>
              </a:ext>
            </a:extLst>
          </p:cNvPr>
          <p:cNvSpPr>
            <a:spLocks noGrp="1"/>
          </p:cNvSpPr>
          <p:nvPr>
            <p:ph idx="1"/>
          </p:nvPr>
        </p:nvSpPr>
        <p:spPr/>
        <p:txBody>
          <a:bodyPr>
            <a:normAutofit fontScale="92500" lnSpcReduction="10000"/>
          </a:bodyPr>
          <a:lstStyle/>
          <a:p>
            <a:pPr>
              <a:buFont typeface="Wingdings" panose="05000000000000000000" pitchFamily="2" charset="2"/>
              <a:buChar char="§"/>
            </a:pPr>
            <a:r>
              <a:rPr lang="en-US" dirty="0"/>
              <a:t>Corrections are handled differently depending on when the request for action is received:</a:t>
            </a:r>
            <a:endParaRPr lang="en-US" sz="2400" dirty="0"/>
          </a:p>
          <a:p>
            <a:pPr>
              <a:buNone/>
            </a:pPr>
            <a:endParaRPr lang="en-US" sz="1600" dirty="0"/>
          </a:p>
          <a:p>
            <a:pPr lvl="1"/>
            <a:r>
              <a:rPr lang="en-US" b="1" u="sng" dirty="0"/>
              <a:t>Prior to the January 1099 production run</a:t>
            </a:r>
            <a:r>
              <a:rPr lang="en-US" dirty="0"/>
              <a:t> – MINC is updated with the appropriate actions before the 1099’s are generated.  This file is sent to the IRS by March 31</a:t>
            </a:r>
            <a:r>
              <a:rPr lang="en-US" baseline="30000" dirty="0"/>
              <a:t>st</a:t>
            </a:r>
            <a:r>
              <a:rPr lang="en-US" dirty="0"/>
              <a:t>.</a:t>
            </a:r>
            <a:endParaRPr lang="en-US" sz="1600" dirty="0"/>
          </a:p>
          <a:p>
            <a:endParaRPr lang="en-US" sz="1800" dirty="0"/>
          </a:p>
          <a:p>
            <a:pPr lvl="1"/>
            <a:r>
              <a:rPr lang="en-US" b="1" u="sng" dirty="0"/>
              <a:t>After the January 1099 production run (Feb thru July</a:t>
            </a:r>
            <a:r>
              <a:rPr lang="en-US" dirty="0"/>
              <a:t>) – MINC is updated with the appropriate actions and a special run is initiated each week to generate 1099’s.  This data is included in the ‘Correction’ file due to the IRS by August 1</a:t>
            </a:r>
            <a:r>
              <a:rPr lang="en-US" baseline="30000" dirty="0"/>
              <a:t>st</a:t>
            </a:r>
            <a:r>
              <a:rPr lang="en-US" dirty="0"/>
              <a:t>.</a:t>
            </a:r>
          </a:p>
          <a:p>
            <a:endParaRPr lang="en-US" sz="1800" dirty="0"/>
          </a:p>
          <a:p>
            <a:pPr lvl="1"/>
            <a:r>
              <a:rPr lang="en-US" b="1" u="sng" dirty="0"/>
              <a:t>After the January and August files have been sent to the IRS </a:t>
            </a:r>
            <a:r>
              <a:rPr lang="en-US" dirty="0"/>
              <a:t>– Manual 1099’s are prepared and the data is sent electronically to the IRS via our 1099 software and the IRS FIRE system.	</a:t>
            </a:r>
          </a:p>
          <a:p>
            <a:pPr marL="0" indent="0">
              <a:buNone/>
            </a:pPr>
            <a:endParaRPr lang="en-US" dirty="0"/>
          </a:p>
        </p:txBody>
      </p:sp>
      <p:sp>
        <p:nvSpPr>
          <p:cNvPr id="4" name="Slide Number Placeholder 3">
            <a:extLst>
              <a:ext uri="{FF2B5EF4-FFF2-40B4-BE49-F238E27FC236}">
                <a16:creationId xmlns:a16="http://schemas.microsoft.com/office/drawing/2014/main" id="{609C66CB-2962-4747-977C-5B491B7E64B2}"/>
              </a:ext>
            </a:extLst>
          </p:cNvPr>
          <p:cNvSpPr>
            <a:spLocks noGrp="1"/>
          </p:cNvSpPr>
          <p:nvPr>
            <p:ph type="sldNum" sz="quarter" idx="12"/>
          </p:nvPr>
        </p:nvSpPr>
        <p:spPr/>
        <p:txBody>
          <a:bodyPr/>
          <a:lstStyle/>
          <a:p>
            <a:fld id="{32892FE9-6E3B-40F5-83C6-4FF46BD928C5}" type="slidenum">
              <a:rPr lang="en-US" smtClean="0"/>
              <a:t>12</a:t>
            </a:fld>
            <a:endParaRPr lang="en-US" dirty="0"/>
          </a:p>
        </p:txBody>
      </p:sp>
    </p:spTree>
    <p:extLst>
      <p:ext uri="{BB962C8B-B14F-4D97-AF65-F5344CB8AC3E}">
        <p14:creationId xmlns:p14="http://schemas.microsoft.com/office/powerpoint/2010/main" val="2631176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F004C-FED8-440D-AF14-96C4526D3B40}"/>
              </a:ext>
            </a:extLst>
          </p:cNvPr>
          <p:cNvSpPr>
            <a:spLocks noGrp="1"/>
          </p:cNvSpPr>
          <p:nvPr>
            <p:ph type="title"/>
          </p:nvPr>
        </p:nvSpPr>
        <p:spPr/>
        <p:txBody>
          <a:bodyPr/>
          <a:lstStyle/>
          <a:p>
            <a:pPr algn="ctr"/>
            <a:r>
              <a:rPr lang="en-US" b="1" dirty="0"/>
              <a:t>1099 </a:t>
            </a:r>
            <a:r>
              <a:rPr lang="en-US" b="1" dirty="0" err="1"/>
              <a:t>REPORTING</a:t>
            </a:r>
            <a:r>
              <a:rPr lang="en-US" sz="1000" b="1" dirty="0" err="1"/>
              <a:t>l</a:t>
            </a:r>
            <a:endParaRPr lang="en-US" dirty="0"/>
          </a:p>
        </p:txBody>
      </p:sp>
      <p:sp>
        <p:nvSpPr>
          <p:cNvPr id="3" name="Content Placeholder 2">
            <a:extLst>
              <a:ext uri="{FF2B5EF4-FFF2-40B4-BE49-F238E27FC236}">
                <a16:creationId xmlns:a16="http://schemas.microsoft.com/office/drawing/2014/main" id="{6A40FD4A-8FFF-4780-AE39-9EDB18472FAF}"/>
              </a:ext>
            </a:extLst>
          </p:cNvPr>
          <p:cNvSpPr>
            <a:spLocks noGrp="1"/>
          </p:cNvSpPr>
          <p:nvPr>
            <p:ph idx="1"/>
          </p:nvPr>
        </p:nvSpPr>
        <p:spPr/>
        <p:txBody>
          <a:bodyPr>
            <a:normAutofit fontScale="92500" lnSpcReduction="20000"/>
          </a:bodyPr>
          <a:lstStyle/>
          <a:p>
            <a:pPr>
              <a:lnSpc>
                <a:spcPct val="80000"/>
              </a:lnSpc>
              <a:buFont typeface="Wingdings" panose="05000000000000000000" pitchFamily="2" charset="2"/>
              <a:buChar char="§"/>
            </a:pPr>
            <a:r>
              <a:rPr lang="en-US" dirty="0"/>
              <a:t>Agencies can ensure accuracy of 1099s by:</a:t>
            </a:r>
            <a:endParaRPr lang="en-US" sz="1800" dirty="0"/>
          </a:p>
          <a:p>
            <a:pPr lvl="1">
              <a:lnSpc>
                <a:spcPct val="80000"/>
              </a:lnSpc>
            </a:pPr>
            <a:r>
              <a:rPr lang="en-US" dirty="0"/>
              <a:t>Verifying that the budget object code used is valid for the transaction being processed (reportable vs non-reportable).</a:t>
            </a:r>
          </a:p>
          <a:p>
            <a:pPr lvl="1">
              <a:lnSpc>
                <a:spcPct val="80000"/>
              </a:lnSpc>
            </a:pPr>
            <a:endParaRPr lang="en-US" dirty="0"/>
          </a:p>
          <a:p>
            <a:pPr lvl="1">
              <a:lnSpc>
                <a:spcPct val="80000"/>
              </a:lnSpc>
            </a:pPr>
            <a:r>
              <a:rPr lang="en-US" dirty="0"/>
              <a:t>Verifying that the correct FMMI vendor code is being used and confirming that the vendor name and TIN information is correct.</a:t>
            </a:r>
          </a:p>
          <a:p>
            <a:pPr lvl="1">
              <a:lnSpc>
                <a:spcPct val="80000"/>
              </a:lnSpc>
            </a:pPr>
            <a:endParaRPr lang="en-US" dirty="0"/>
          </a:p>
          <a:p>
            <a:pPr lvl="1">
              <a:lnSpc>
                <a:spcPct val="80000"/>
              </a:lnSpc>
            </a:pPr>
            <a:r>
              <a:rPr lang="en-US" dirty="0"/>
              <a:t>Verifying TIN, legal name, and address when updating SmartPay convenience check transactions.  SmartPay users should also utilize special TIN coding for government, non-profit and foreign entities.</a:t>
            </a:r>
          </a:p>
          <a:p>
            <a:pPr lvl="1">
              <a:lnSpc>
                <a:spcPct val="80000"/>
              </a:lnSpc>
            </a:pPr>
            <a:endParaRPr lang="en-US" dirty="0"/>
          </a:p>
          <a:p>
            <a:pPr lvl="1">
              <a:lnSpc>
                <a:spcPct val="80000"/>
              </a:lnSpc>
            </a:pPr>
            <a:r>
              <a:rPr lang="en-US" dirty="0"/>
              <a:t>Processing FMMI standard voucher adjustments correctly for TIN or budget object code problems.</a:t>
            </a:r>
          </a:p>
          <a:p>
            <a:pPr lvl="1">
              <a:lnSpc>
                <a:spcPct val="80000"/>
              </a:lnSpc>
            </a:pPr>
            <a:endParaRPr lang="en-US" dirty="0"/>
          </a:p>
          <a:p>
            <a:pPr lvl="1">
              <a:lnSpc>
                <a:spcPct val="80000"/>
              </a:lnSpc>
            </a:pPr>
            <a:r>
              <a:rPr lang="en-US" dirty="0"/>
              <a:t>Submitting the 1099 Request form with all required documentation when requesting a 1099 action.</a:t>
            </a:r>
          </a:p>
          <a:p>
            <a:pPr marL="0" indent="0">
              <a:buNone/>
            </a:pPr>
            <a:endParaRPr lang="en-US" dirty="0"/>
          </a:p>
        </p:txBody>
      </p:sp>
      <p:sp>
        <p:nvSpPr>
          <p:cNvPr id="4" name="Slide Number Placeholder 3">
            <a:extLst>
              <a:ext uri="{FF2B5EF4-FFF2-40B4-BE49-F238E27FC236}">
                <a16:creationId xmlns:a16="http://schemas.microsoft.com/office/drawing/2014/main" id="{0DC5E975-8118-4568-A9ED-74F79F0B647F}"/>
              </a:ext>
            </a:extLst>
          </p:cNvPr>
          <p:cNvSpPr>
            <a:spLocks noGrp="1"/>
          </p:cNvSpPr>
          <p:nvPr>
            <p:ph type="sldNum" sz="quarter" idx="12"/>
          </p:nvPr>
        </p:nvSpPr>
        <p:spPr/>
        <p:txBody>
          <a:bodyPr/>
          <a:lstStyle/>
          <a:p>
            <a:fld id="{32892FE9-6E3B-40F5-83C6-4FF46BD928C5}" type="slidenum">
              <a:rPr lang="en-US" smtClean="0"/>
              <a:t>13</a:t>
            </a:fld>
            <a:endParaRPr lang="en-US" dirty="0"/>
          </a:p>
        </p:txBody>
      </p:sp>
    </p:spTree>
    <p:extLst>
      <p:ext uri="{BB962C8B-B14F-4D97-AF65-F5344CB8AC3E}">
        <p14:creationId xmlns:p14="http://schemas.microsoft.com/office/powerpoint/2010/main" val="3944674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D08A4-99A9-4DCF-8A3B-35CAB5C6E0F7}"/>
              </a:ext>
            </a:extLst>
          </p:cNvPr>
          <p:cNvSpPr>
            <a:spLocks noGrp="1"/>
          </p:cNvSpPr>
          <p:nvPr>
            <p:ph type="title"/>
          </p:nvPr>
        </p:nvSpPr>
        <p:spPr/>
        <p:txBody>
          <a:bodyPr/>
          <a:lstStyle/>
          <a:p>
            <a:pPr algn="ctr"/>
            <a:r>
              <a:rPr lang="en-US" b="1" dirty="0"/>
              <a:t>1099 </a:t>
            </a:r>
            <a:r>
              <a:rPr lang="en-US" b="1" dirty="0" err="1"/>
              <a:t>REPORTING</a:t>
            </a:r>
            <a:r>
              <a:rPr lang="en-US" sz="1000" b="1" dirty="0" err="1"/>
              <a:t>m</a:t>
            </a:r>
            <a:endParaRPr lang="en-US" dirty="0"/>
          </a:p>
        </p:txBody>
      </p:sp>
      <p:sp>
        <p:nvSpPr>
          <p:cNvPr id="3" name="Content Placeholder 2">
            <a:extLst>
              <a:ext uri="{FF2B5EF4-FFF2-40B4-BE49-F238E27FC236}">
                <a16:creationId xmlns:a16="http://schemas.microsoft.com/office/drawing/2014/main" id="{A15E15F6-128B-4A2C-A273-6E242CFEBEF7}"/>
              </a:ext>
            </a:extLst>
          </p:cNvPr>
          <p:cNvSpPr>
            <a:spLocks noGrp="1"/>
          </p:cNvSpPr>
          <p:nvPr>
            <p:ph idx="1"/>
          </p:nvPr>
        </p:nvSpPr>
        <p:spPr/>
        <p:txBody>
          <a:bodyPr>
            <a:normAutofit/>
          </a:bodyPr>
          <a:lstStyle/>
          <a:p>
            <a:pPr>
              <a:lnSpc>
                <a:spcPct val="80000"/>
              </a:lnSpc>
              <a:buFont typeface="Wingdings" panose="05000000000000000000" pitchFamily="2" charset="2"/>
              <a:buChar char="§"/>
            </a:pPr>
            <a:r>
              <a:rPr lang="en-US" dirty="0"/>
              <a:t>Agency assistance is requested when:</a:t>
            </a:r>
          </a:p>
          <a:p>
            <a:pPr lvl="1">
              <a:lnSpc>
                <a:spcPct val="80000"/>
              </a:lnSpc>
            </a:pPr>
            <a:r>
              <a:rPr lang="en-US" dirty="0"/>
              <a:t>A vendor reports a problem related to the 1099 issued or non-issuance of a 1099 and PSB is unable to verify via research &amp; analysis.</a:t>
            </a:r>
            <a:br>
              <a:rPr lang="en-US" dirty="0"/>
            </a:br>
            <a:r>
              <a:rPr lang="en-US" dirty="0"/>
              <a:t>In these cases, a completed 1099 Request form is required as authorization for making the necessary updates.  The 1099 Request form must be completed by the agency, not the vendor.</a:t>
            </a:r>
          </a:p>
          <a:p>
            <a:pPr marL="457200" lvl="1" indent="0">
              <a:lnSpc>
                <a:spcPct val="80000"/>
              </a:lnSpc>
              <a:buNone/>
            </a:pPr>
            <a:endParaRPr lang="en-US" dirty="0"/>
          </a:p>
          <a:p>
            <a:pPr lvl="1">
              <a:lnSpc>
                <a:spcPct val="80000"/>
              </a:lnSpc>
            </a:pPr>
            <a:r>
              <a:rPr lang="en-US" dirty="0"/>
              <a:t>A FMMI standard voucher is required to correct a Budget Object Code (BOC).</a:t>
            </a:r>
          </a:p>
          <a:p>
            <a:pPr marL="457200" lvl="1" indent="0">
              <a:lnSpc>
                <a:spcPct val="80000"/>
              </a:lnSpc>
              <a:buNone/>
            </a:pPr>
            <a:endParaRPr lang="en-US" dirty="0"/>
          </a:p>
          <a:p>
            <a:pPr lvl="1">
              <a:lnSpc>
                <a:spcPct val="80000"/>
              </a:lnSpc>
            </a:pPr>
            <a:r>
              <a:rPr lang="en-US" dirty="0"/>
              <a:t>A 1099 is returned for an invalid address.</a:t>
            </a:r>
          </a:p>
          <a:p>
            <a:pPr marL="457200" lvl="1" indent="0">
              <a:lnSpc>
                <a:spcPct val="80000"/>
              </a:lnSpc>
              <a:buNone/>
            </a:pPr>
            <a:endParaRPr lang="en-US" dirty="0"/>
          </a:p>
          <a:p>
            <a:pPr lvl="1">
              <a:lnSpc>
                <a:spcPct val="80000"/>
              </a:lnSpc>
            </a:pPr>
            <a:r>
              <a:rPr lang="en-US" dirty="0"/>
              <a:t>Multiple vendor names appear on SmartPay reports.</a:t>
            </a:r>
          </a:p>
          <a:p>
            <a:pPr marL="0" indent="0">
              <a:buNone/>
            </a:pPr>
            <a:endParaRPr lang="en-US" dirty="0"/>
          </a:p>
        </p:txBody>
      </p:sp>
      <p:sp>
        <p:nvSpPr>
          <p:cNvPr id="4" name="Slide Number Placeholder 3">
            <a:extLst>
              <a:ext uri="{FF2B5EF4-FFF2-40B4-BE49-F238E27FC236}">
                <a16:creationId xmlns:a16="http://schemas.microsoft.com/office/drawing/2014/main" id="{A6FB8122-A70D-4D10-9B3C-8170BC23B6A7}"/>
              </a:ext>
            </a:extLst>
          </p:cNvPr>
          <p:cNvSpPr>
            <a:spLocks noGrp="1"/>
          </p:cNvSpPr>
          <p:nvPr>
            <p:ph type="sldNum" sz="quarter" idx="12"/>
          </p:nvPr>
        </p:nvSpPr>
        <p:spPr/>
        <p:txBody>
          <a:bodyPr/>
          <a:lstStyle/>
          <a:p>
            <a:fld id="{32892FE9-6E3B-40F5-83C6-4FF46BD928C5}" type="slidenum">
              <a:rPr lang="en-US" smtClean="0"/>
              <a:t>14</a:t>
            </a:fld>
            <a:endParaRPr lang="en-US" dirty="0"/>
          </a:p>
        </p:txBody>
      </p:sp>
    </p:spTree>
    <p:extLst>
      <p:ext uri="{BB962C8B-B14F-4D97-AF65-F5344CB8AC3E}">
        <p14:creationId xmlns:p14="http://schemas.microsoft.com/office/powerpoint/2010/main" val="2051201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8AFEB-7A7C-4B4C-B521-C32275FA76AC}"/>
              </a:ext>
            </a:extLst>
          </p:cNvPr>
          <p:cNvSpPr>
            <a:spLocks noGrp="1"/>
          </p:cNvSpPr>
          <p:nvPr>
            <p:ph type="title"/>
          </p:nvPr>
        </p:nvSpPr>
        <p:spPr/>
        <p:txBody>
          <a:bodyPr/>
          <a:lstStyle/>
          <a:p>
            <a:pPr algn="ctr"/>
            <a:r>
              <a:rPr lang="en-US" b="1" dirty="0"/>
              <a:t>1099 </a:t>
            </a:r>
            <a:r>
              <a:rPr lang="en-US" b="1" dirty="0" err="1"/>
              <a:t>REPORTING</a:t>
            </a:r>
            <a:r>
              <a:rPr lang="en-US" sz="1000" b="1" dirty="0" err="1"/>
              <a:t>n</a:t>
            </a:r>
            <a:endParaRPr lang="en-US" dirty="0"/>
          </a:p>
        </p:txBody>
      </p:sp>
      <p:sp>
        <p:nvSpPr>
          <p:cNvPr id="3" name="Content Placeholder 2">
            <a:extLst>
              <a:ext uri="{FF2B5EF4-FFF2-40B4-BE49-F238E27FC236}">
                <a16:creationId xmlns:a16="http://schemas.microsoft.com/office/drawing/2014/main" id="{8C76C2F0-2E56-4A72-9131-B3C2C9B6EC27}"/>
              </a:ext>
            </a:extLst>
          </p:cNvPr>
          <p:cNvSpPr>
            <a:spLocks noGrp="1"/>
          </p:cNvSpPr>
          <p:nvPr>
            <p:ph idx="1"/>
          </p:nvPr>
        </p:nvSpPr>
        <p:spPr/>
        <p:txBody>
          <a:bodyPr/>
          <a:lstStyle/>
          <a:p>
            <a:pPr marL="0" indent="0">
              <a:buNone/>
            </a:pPr>
            <a:r>
              <a:rPr lang="en-US" dirty="0"/>
              <a:t>Who to contact with 1099 questions:</a:t>
            </a:r>
          </a:p>
          <a:p>
            <a:pPr>
              <a:buFont typeface="Wingdings" pitchFamily="2" charset="2"/>
              <a:buChar char="§"/>
            </a:pPr>
            <a:endParaRPr lang="en-US" dirty="0"/>
          </a:p>
          <a:p>
            <a:pPr>
              <a:buFont typeface="Wingdings" pitchFamily="2" charset="2"/>
              <a:buNone/>
            </a:pPr>
            <a:r>
              <a:rPr lang="en-US" dirty="0"/>
              <a:t>	Email:				</a:t>
            </a:r>
            <a:r>
              <a:rPr lang="en-US" dirty="0">
                <a:hlinkClick r:id="rId2"/>
              </a:rPr>
              <a:t>1099HelpDesk@USDA.gov</a:t>
            </a:r>
            <a:endParaRPr lang="en-US" dirty="0"/>
          </a:p>
          <a:p>
            <a:pPr>
              <a:buFont typeface="Wingdings" pitchFamily="2" charset="2"/>
              <a:buNone/>
            </a:pPr>
            <a:r>
              <a:rPr lang="en-US" dirty="0"/>
              <a:t>	1-800 number:			1-800-421-0323, Select 1, then option 4</a:t>
            </a:r>
          </a:p>
          <a:p>
            <a:pPr>
              <a:buFont typeface="Wingdings" pitchFamily="2" charset="2"/>
              <a:buNone/>
            </a:pPr>
            <a:r>
              <a:rPr lang="en-US" dirty="0"/>
              <a:t>				</a:t>
            </a:r>
            <a:r>
              <a:rPr lang="en-US" i="1" dirty="0"/>
              <a:t>		</a:t>
            </a:r>
            <a:r>
              <a:rPr lang="en-US" dirty="0"/>
              <a:t>	</a:t>
            </a:r>
          </a:p>
        </p:txBody>
      </p:sp>
      <p:sp>
        <p:nvSpPr>
          <p:cNvPr id="4" name="Slide Number Placeholder 3">
            <a:extLst>
              <a:ext uri="{FF2B5EF4-FFF2-40B4-BE49-F238E27FC236}">
                <a16:creationId xmlns:a16="http://schemas.microsoft.com/office/drawing/2014/main" id="{9CAA43E5-6FA0-4918-A25D-20D64292833F}"/>
              </a:ext>
            </a:extLst>
          </p:cNvPr>
          <p:cNvSpPr>
            <a:spLocks noGrp="1"/>
          </p:cNvSpPr>
          <p:nvPr>
            <p:ph type="sldNum" sz="quarter" idx="12"/>
          </p:nvPr>
        </p:nvSpPr>
        <p:spPr/>
        <p:txBody>
          <a:bodyPr/>
          <a:lstStyle/>
          <a:p>
            <a:fld id="{32892FE9-6E3B-40F5-83C6-4FF46BD928C5}" type="slidenum">
              <a:rPr lang="en-US" smtClean="0"/>
              <a:t>15</a:t>
            </a:fld>
            <a:endParaRPr lang="en-US" dirty="0"/>
          </a:p>
        </p:txBody>
      </p:sp>
    </p:spTree>
    <p:extLst>
      <p:ext uri="{BB962C8B-B14F-4D97-AF65-F5344CB8AC3E}">
        <p14:creationId xmlns:p14="http://schemas.microsoft.com/office/powerpoint/2010/main" val="1719970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CA9C6-78FC-49A4-A07D-0EB2DF5A0CFA}"/>
              </a:ext>
            </a:extLst>
          </p:cNvPr>
          <p:cNvSpPr>
            <a:spLocks noGrp="1"/>
          </p:cNvSpPr>
          <p:nvPr>
            <p:ph type="title"/>
          </p:nvPr>
        </p:nvSpPr>
        <p:spPr/>
        <p:txBody>
          <a:bodyPr/>
          <a:lstStyle/>
          <a:p>
            <a:pPr algn="ctr"/>
            <a:r>
              <a:rPr lang="en-US" b="1" dirty="0"/>
              <a:t>1099 REPORTING</a:t>
            </a:r>
            <a:r>
              <a:rPr lang="en-US" sz="1000" b="1" dirty="0"/>
              <a:t> a</a:t>
            </a:r>
            <a:endParaRPr lang="en-US" dirty="0"/>
          </a:p>
        </p:txBody>
      </p:sp>
      <p:sp>
        <p:nvSpPr>
          <p:cNvPr id="3" name="Content Placeholder 2">
            <a:extLst>
              <a:ext uri="{FF2B5EF4-FFF2-40B4-BE49-F238E27FC236}">
                <a16:creationId xmlns:a16="http://schemas.microsoft.com/office/drawing/2014/main" id="{D6836E68-95AD-4216-9CC7-B335298141EF}"/>
              </a:ext>
            </a:extLst>
          </p:cNvPr>
          <p:cNvSpPr>
            <a:spLocks noGrp="1"/>
          </p:cNvSpPr>
          <p:nvPr>
            <p:ph idx="1"/>
          </p:nvPr>
        </p:nvSpPr>
        <p:spPr/>
        <p:txBody>
          <a:bodyPr>
            <a:normAutofit fontScale="77500" lnSpcReduction="20000"/>
          </a:bodyPr>
          <a:lstStyle/>
          <a:p>
            <a:pPr marL="0" indent="0">
              <a:buNone/>
            </a:pPr>
            <a:r>
              <a:rPr lang="en-US" dirty="0"/>
              <a:t>The Miscellaneous Income System (MINC) is a USDA inquiry system that allows users to access history file records identifying individuals, partnerships, and corporations that are subject to 1099 reporting.  </a:t>
            </a:r>
          </a:p>
          <a:p>
            <a:pPr marL="0" indent="0">
              <a:buNone/>
            </a:pPr>
            <a:endParaRPr lang="en-US" sz="1400" dirty="0"/>
          </a:p>
          <a:p>
            <a:pPr marL="0" indent="0">
              <a:buNone/>
            </a:pPr>
            <a:r>
              <a:rPr lang="en-US" dirty="0"/>
              <a:t>Consolidation of transactions for all agencies by Tax Identification Number (TIN) occurs within MINC in January of the following year and 1099s are furnished to recipients on or before January 31</a:t>
            </a:r>
            <a:r>
              <a:rPr lang="en-US" baseline="30000" dirty="0"/>
              <a:t>st</a:t>
            </a:r>
            <a:r>
              <a:rPr lang="en-US" dirty="0"/>
              <a:t> of each year.</a:t>
            </a:r>
          </a:p>
          <a:p>
            <a:pPr marL="0" indent="0">
              <a:buNone/>
            </a:pPr>
            <a:endParaRPr lang="en-US" dirty="0"/>
          </a:p>
          <a:p>
            <a:pPr lvl="1">
              <a:buFont typeface="Wingdings" panose="05000000000000000000" pitchFamily="2" charset="2"/>
              <a:buChar char="§"/>
            </a:pPr>
            <a:r>
              <a:rPr lang="en-US" sz="2600" dirty="0"/>
              <a:t>1099s are issued if the consolidated amount is $600.00 or more for 1099 type/category per IRS guidelines.</a:t>
            </a:r>
          </a:p>
          <a:p>
            <a:pPr>
              <a:buFont typeface="Wingdings" pitchFamily="2" charset="2"/>
              <a:buNone/>
            </a:pPr>
            <a:endParaRPr lang="en-US" sz="1200" dirty="0"/>
          </a:p>
          <a:p>
            <a:pPr lvl="1">
              <a:buFont typeface="Wingdings" panose="05000000000000000000" pitchFamily="2" charset="2"/>
              <a:buChar char="§"/>
            </a:pPr>
            <a:r>
              <a:rPr lang="en-US" sz="2600" dirty="0"/>
              <a:t>Unlike W-2 reporting, taxpayers do not file 1099 Forms with their taxes and taxpayers are ultimately responsible for accurate tax reporting to IRS.</a:t>
            </a:r>
          </a:p>
          <a:p>
            <a:pPr>
              <a:buFont typeface="Wingdings" pitchFamily="2" charset="2"/>
              <a:buNone/>
            </a:pPr>
            <a:endParaRPr lang="en-US" sz="1200" dirty="0"/>
          </a:p>
          <a:p>
            <a:pPr lvl="1">
              <a:buFont typeface="Wingdings" panose="05000000000000000000" pitchFamily="2" charset="2"/>
              <a:buChar char="§"/>
            </a:pPr>
            <a:r>
              <a:rPr lang="en-US" sz="2600" dirty="0"/>
              <a:t>Criteria within the source system determines if a transaction will be selected for 1099 reporting.</a:t>
            </a:r>
          </a:p>
          <a:p>
            <a:pPr marL="0" indent="0">
              <a:buNone/>
            </a:pPr>
            <a:endParaRPr lang="en-US" dirty="0"/>
          </a:p>
          <a:p>
            <a:pPr marL="0" indent="0">
              <a:buNone/>
            </a:pPr>
            <a:endParaRPr lang="en-US" dirty="0"/>
          </a:p>
          <a:p>
            <a:pPr marL="0" indent="0">
              <a:buNone/>
            </a:pPr>
            <a:endParaRPr lang="en-US" dirty="0"/>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22893755-81D1-4341-A0D5-BA4117E8A2D9}"/>
              </a:ext>
            </a:extLst>
          </p:cNvPr>
          <p:cNvSpPr>
            <a:spLocks noGrp="1"/>
          </p:cNvSpPr>
          <p:nvPr>
            <p:ph type="sldNum" sz="quarter" idx="12"/>
          </p:nvPr>
        </p:nvSpPr>
        <p:spPr/>
        <p:txBody>
          <a:bodyPr/>
          <a:lstStyle/>
          <a:p>
            <a:fld id="{32892FE9-6E3B-40F5-83C6-4FF46BD928C5}" type="slidenum">
              <a:rPr lang="en-US" smtClean="0"/>
              <a:t>2</a:t>
            </a:fld>
            <a:endParaRPr lang="en-US" dirty="0"/>
          </a:p>
        </p:txBody>
      </p:sp>
    </p:spTree>
    <p:extLst>
      <p:ext uri="{BB962C8B-B14F-4D97-AF65-F5344CB8AC3E}">
        <p14:creationId xmlns:p14="http://schemas.microsoft.com/office/powerpoint/2010/main" val="4036234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58A3C-00F6-431A-8F7E-8DA9D36893B7}"/>
              </a:ext>
            </a:extLst>
          </p:cNvPr>
          <p:cNvSpPr>
            <a:spLocks noGrp="1"/>
          </p:cNvSpPr>
          <p:nvPr>
            <p:ph type="title"/>
          </p:nvPr>
        </p:nvSpPr>
        <p:spPr/>
        <p:txBody>
          <a:bodyPr/>
          <a:lstStyle/>
          <a:p>
            <a:pPr algn="ctr"/>
            <a:r>
              <a:rPr lang="en-US" b="1" dirty="0"/>
              <a:t>1099 REPORTING </a:t>
            </a:r>
            <a:r>
              <a:rPr lang="en-US" sz="1000" b="1" dirty="0"/>
              <a:t>b</a:t>
            </a:r>
            <a:endParaRPr lang="en-US" dirty="0"/>
          </a:p>
        </p:txBody>
      </p:sp>
      <p:sp>
        <p:nvSpPr>
          <p:cNvPr id="3" name="Content Placeholder 2">
            <a:extLst>
              <a:ext uri="{FF2B5EF4-FFF2-40B4-BE49-F238E27FC236}">
                <a16:creationId xmlns:a16="http://schemas.microsoft.com/office/drawing/2014/main" id="{5A10FDDA-1F6B-414C-BBC4-E3FC1203E506}"/>
              </a:ext>
            </a:extLst>
          </p:cNvPr>
          <p:cNvSpPr>
            <a:spLocks noGrp="1"/>
          </p:cNvSpPr>
          <p:nvPr>
            <p:ph idx="1"/>
          </p:nvPr>
        </p:nvSpPr>
        <p:spPr/>
        <p:txBody>
          <a:bodyPr>
            <a:normAutofit fontScale="92500" lnSpcReduction="20000"/>
          </a:bodyPr>
          <a:lstStyle/>
          <a:p>
            <a:pPr marL="0" indent="0">
              <a:buNone/>
            </a:pPr>
            <a:r>
              <a:rPr lang="en-US" dirty="0"/>
              <a:t>Form 1099, Statement For Recipients of (tax year) Miscellaneous (1099-MISC), Interest Income (1099-INT) or Taxable Grants (1099-G) is issued for transactions processed through EARN, SPPS, SmartPay (convenience check transactions only), and FMMI. 1099’s are furnished to recipients on or before January 31</a:t>
            </a:r>
            <a:r>
              <a:rPr lang="en-US" baseline="30000" dirty="0"/>
              <a:t>st</a:t>
            </a:r>
            <a:r>
              <a:rPr lang="en-US" dirty="0"/>
              <a:t> of each year.  </a:t>
            </a:r>
          </a:p>
          <a:p>
            <a:pPr marL="0" indent="0">
              <a:buNone/>
            </a:pPr>
            <a:endParaRPr lang="en-US" dirty="0"/>
          </a:p>
          <a:p>
            <a:pPr lvl="1">
              <a:buFont typeface="Wingdings" panose="05000000000000000000" pitchFamily="2" charset="2"/>
              <a:buChar char="§"/>
            </a:pPr>
            <a:r>
              <a:rPr lang="en-US" dirty="0"/>
              <a:t>	</a:t>
            </a:r>
            <a:r>
              <a:rPr lang="en-US" sz="2600" dirty="0"/>
              <a:t>1099s are issued if the consolidated amount is $600.00 or more for 	1099 type/category per IRS guidelines.</a:t>
            </a:r>
          </a:p>
          <a:p>
            <a:pPr>
              <a:buFont typeface="Wingdings" pitchFamily="2" charset="2"/>
              <a:buNone/>
            </a:pPr>
            <a:endParaRPr lang="en-US" sz="1200" dirty="0"/>
          </a:p>
          <a:p>
            <a:pPr lvl="1">
              <a:buFont typeface="Wingdings" panose="05000000000000000000" pitchFamily="2" charset="2"/>
              <a:buChar char="§"/>
            </a:pPr>
            <a:r>
              <a:rPr lang="en-US" dirty="0"/>
              <a:t>	</a:t>
            </a:r>
            <a:r>
              <a:rPr lang="en-US" sz="2600" dirty="0"/>
              <a:t>Unlike W-2 reporting, taxpayers do not file 1099 Forms with their taxes and 	taxpayers are ultimately responsible for accurate tax reporting to IRS.</a:t>
            </a:r>
          </a:p>
          <a:p>
            <a:pPr>
              <a:buFont typeface="Wingdings" pitchFamily="2" charset="2"/>
              <a:buNone/>
            </a:pPr>
            <a:endParaRPr lang="en-US" sz="1200" dirty="0"/>
          </a:p>
          <a:p>
            <a:pPr lvl="1">
              <a:buFont typeface="Wingdings" panose="05000000000000000000" pitchFamily="2" charset="2"/>
              <a:buChar char="§"/>
            </a:pPr>
            <a:r>
              <a:rPr lang="en-US" dirty="0"/>
              <a:t>	</a:t>
            </a:r>
            <a:r>
              <a:rPr lang="en-US" sz="2600" dirty="0"/>
              <a:t>Criteria within the source system determines if a transaction will be 	selected for 1099 reporting.</a:t>
            </a:r>
          </a:p>
          <a:p>
            <a:endParaRPr lang="en-US" dirty="0"/>
          </a:p>
        </p:txBody>
      </p:sp>
      <p:sp>
        <p:nvSpPr>
          <p:cNvPr id="4" name="Slide Number Placeholder 3">
            <a:extLst>
              <a:ext uri="{FF2B5EF4-FFF2-40B4-BE49-F238E27FC236}">
                <a16:creationId xmlns:a16="http://schemas.microsoft.com/office/drawing/2014/main" id="{5A869E88-114C-4B59-8ADC-671CD4BF0792}"/>
              </a:ext>
            </a:extLst>
          </p:cNvPr>
          <p:cNvSpPr>
            <a:spLocks noGrp="1"/>
          </p:cNvSpPr>
          <p:nvPr>
            <p:ph type="sldNum" sz="quarter" idx="12"/>
          </p:nvPr>
        </p:nvSpPr>
        <p:spPr/>
        <p:txBody>
          <a:bodyPr/>
          <a:lstStyle/>
          <a:p>
            <a:fld id="{32892FE9-6E3B-40F5-83C6-4FF46BD928C5}" type="slidenum">
              <a:rPr lang="en-US" smtClean="0"/>
              <a:t>3</a:t>
            </a:fld>
            <a:endParaRPr lang="en-US" dirty="0"/>
          </a:p>
        </p:txBody>
      </p:sp>
    </p:spTree>
    <p:extLst>
      <p:ext uri="{BB962C8B-B14F-4D97-AF65-F5344CB8AC3E}">
        <p14:creationId xmlns:p14="http://schemas.microsoft.com/office/powerpoint/2010/main" val="2449088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70975-9702-4986-9A11-53A37AB9443E}"/>
              </a:ext>
            </a:extLst>
          </p:cNvPr>
          <p:cNvSpPr>
            <a:spLocks noGrp="1"/>
          </p:cNvSpPr>
          <p:nvPr>
            <p:ph type="title"/>
          </p:nvPr>
        </p:nvSpPr>
        <p:spPr/>
        <p:txBody>
          <a:bodyPr/>
          <a:lstStyle/>
          <a:p>
            <a:pPr algn="ctr"/>
            <a:r>
              <a:rPr lang="en-US" b="1" dirty="0"/>
              <a:t>1099 </a:t>
            </a:r>
            <a:r>
              <a:rPr lang="en-US" b="1" dirty="0" err="1"/>
              <a:t>REPORTING</a:t>
            </a:r>
            <a:r>
              <a:rPr lang="en-US" sz="1000" b="1" dirty="0" err="1"/>
              <a:t>c</a:t>
            </a:r>
            <a:endParaRPr lang="en-US" dirty="0"/>
          </a:p>
        </p:txBody>
      </p:sp>
      <p:sp>
        <p:nvSpPr>
          <p:cNvPr id="3" name="Content Placeholder 2">
            <a:extLst>
              <a:ext uri="{FF2B5EF4-FFF2-40B4-BE49-F238E27FC236}">
                <a16:creationId xmlns:a16="http://schemas.microsoft.com/office/drawing/2014/main" id="{41F1EC68-3D1C-4518-9880-C66EA8912462}"/>
              </a:ext>
            </a:extLst>
          </p:cNvPr>
          <p:cNvSpPr>
            <a:spLocks noGrp="1"/>
          </p:cNvSpPr>
          <p:nvPr>
            <p:ph idx="1"/>
          </p:nvPr>
        </p:nvSpPr>
        <p:spPr/>
        <p:txBody>
          <a:bodyPr>
            <a:normAutofit fontScale="92500" lnSpcReduction="10000"/>
          </a:bodyPr>
          <a:lstStyle/>
          <a:p>
            <a:pPr marL="0" indent="0">
              <a:buNone/>
            </a:pPr>
            <a:r>
              <a:rPr lang="en-US" dirty="0"/>
              <a:t>The Statement of Earnings System (EARN) is a payroll system that records employee transactions associated with interest on back pay, settlements, and final salary payments for deceased employees.</a:t>
            </a:r>
          </a:p>
          <a:p>
            <a:pPr marL="0" indent="0">
              <a:buNone/>
            </a:pPr>
            <a:endParaRPr lang="en-US" sz="1300" dirty="0"/>
          </a:p>
          <a:p>
            <a:pPr marL="0" indent="0">
              <a:buNone/>
            </a:pPr>
            <a:r>
              <a:rPr lang="en-US" dirty="0"/>
              <a:t>1099 reportable EARN transactions are annually interfaced to the MINC system each January for the prior calendar year.  An EARN report is provided for each of the 4-payroll databases, namely:   </a:t>
            </a:r>
            <a:endParaRPr lang="en-US" sz="1200" dirty="0"/>
          </a:p>
          <a:p>
            <a:pPr marL="0" indent="0">
              <a:buNone/>
            </a:pPr>
            <a:endParaRPr lang="en-US" sz="1200" dirty="0"/>
          </a:p>
          <a:p>
            <a:pPr lvl="1">
              <a:buFont typeface="Wingdings" panose="05000000000000000000" pitchFamily="2" charset="2"/>
              <a:buChar char="§"/>
            </a:pPr>
            <a:r>
              <a:rPr lang="en-US" dirty="0"/>
              <a:t>CV05 (USDA employees)</a:t>
            </a:r>
          </a:p>
          <a:p>
            <a:pPr lvl="1">
              <a:buFont typeface="Wingdings" panose="05000000000000000000" pitchFamily="2" charset="2"/>
              <a:buChar char="§"/>
            </a:pPr>
            <a:r>
              <a:rPr lang="en-US" dirty="0"/>
              <a:t>CV06 (Non-USDA employees)</a:t>
            </a:r>
          </a:p>
          <a:p>
            <a:pPr lvl="1">
              <a:buFont typeface="Wingdings" panose="05000000000000000000" pitchFamily="2" charset="2"/>
              <a:buChar char="§"/>
            </a:pPr>
            <a:r>
              <a:rPr lang="en-US" dirty="0"/>
              <a:t>CV07 (Treasury employees)</a:t>
            </a:r>
          </a:p>
          <a:p>
            <a:pPr lvl="1">
              <a:buFont typeface="Wingdings" panose="05000000000000000000" pitchFamily="2" charset="2"/>
              <a:buChar char="§"/>
            </a:pPr>
            <a:r>
              <a:rPr lang="en-US" dirty="0"/>
              <a:t>CV08 (Homeland Security)</a:t>
            </a:r>
          </a:p>
          <a:p>
            <a:pPr marL="0" indent="0">
              <a:buNone/>
            </a:pPr>
            <a:endParaRPr lang="en-US" dirty="0"/>
          </a:p>
        </p:txBody>
      </p:sp>
      <p:sp>
        <p:nvSpPr>
          <p:cNvPr id="4" name="Slide Number Placeholder 3">
            <a:extLst>
              <a:ext uri="{FF2B5EF4-FFF2-40B4-BE49-F238E27FC236}">
                <a16:creationId xmlns:a16="http://schemas.microsoft.com/office/drawing/2014/main" id="{1AF83B2A-419C-4B98-BB29-26672486A3B5}"/>
              </a:ext>
            </a:extLst>
          </p:cNvPr>
          <p:cNvSpPr>
            <a:spLocks noGrp="1"/>
          </p:cNvSpPr>
          <p:nvPr>
            <p:ph type="sldNum" sz="quarter" idx="12"/>
          </p:nvPr>
        </p:nvSpPr>
        <p:spPr/>
        <p:txBody>
          <a:bodyPr/>
          <a:lstStyle/>
          <a:p>
            <a:fld id="{32892FE9-6E3B-40F5-83C6-4FF46BD928C5}" type="slidenum">
              <a:rPr lang="en-US" smtClean="0"/>
              <a:t>4</a:t>
            </a:fld>
            <a:endParaRPr lang="en-US" dirty="0"/>
          </a:p>
        </p:txBody>
      </p:sp>
    </p:spTree>
    <p:extLst>
      <p:ext uri="{BB962C8B-B14F-4D97-AF65-F5344CB8AC3E}">
        <p14:creationId xmlns:p14="http://schemas.microsoft.com/office/powerpoint/2010/main" val="3495799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428CD-D1B7-416B-93D3-5ED3D1C0812E}"/>
              </a:ext>
            </a:extLst>
          </p:cNvPr>
          <p:cNvSpPr>
            <a:spLocks noGrp="1"/>
          </p:cNvSpPr>
          <p:nvPr>
            <p:ph type="title"/>
          </p:nvPr>
        </p:nvSpPr>
        <p:spPr/>
        <p:txBody>
          <a:bodyPr/>
          <a:lstStyle/>
          <a:p>
            <a:pPr algn="ctr"/>
            <a:r>
              <a:rPr lang="en-US" b="1" dirty="0"/>
              <a:t>1099 </a:t>
            </a:r>
            <a:r>
              <a:rPr lang="en-US" b="1" dirty="0" err="1"/>
              <a:t>REPORTING</a:t>
            </a:r>
            <a:r>
              <a:rPr lang="en-US" sz="1000" b="1" dirty="0" err="1"/>
              <a:t>d</a:t>
            </a:r>
            <a:endParaRPr lang="en-US" dirty="0"/>
          </a:p>
        </p:txBody>
      </p:sp>
      <p:sp>
        <p:nvSpPr>
          <p:cNvPr id="3" name="Content Placeholder 2">
            <a:extLst>
              <a:ext uri="{FF2B5EF4-FFF2-40B4-BE49-F238E27FC236}">
                <a16:creationId xmlns:a16="http://schemas.microsoft.com/office/drawing/2014/main" id="{FA362677-56DA-4E97-8D42-BF4467EF7A67}"/>
              </a:ext>
            </a:extLst>
          </p:cNvPr>
          <p:cNvSpPr>
            <a:spLocks noGrp="1"/>
          </p:cNvSpPr>
          <p:nvPr>
            <p:ph idx="1"/>
          </p:nvPr>
        </p:nvSpPr>
        <p:spPr/>
        <p:txBody>
          <a:bodyPr>
            <a:normAutofit fontScale="92500" lnSpcReduction="20000"/>
          </a:bodyPr>
          <a:lstStyle/>
          <a:p>
            <a:pPr marL="0" indent="0">
              <a:buNone/>
            </a:pPr>
            <a:r>
              <a:rPr lang="en-US" dirty="0"/>
              <a:t>The Special Payroll Processing system (SPPS) is a payroll system that allows users to (1) add, change, query and update a quick payroll service request; (2) record indebtedness for a separated employee and process the final payment due to the employee; and (3) process and disburse payments to the estate of a deceased employee.  </a:t>
            </a:r>
          </a:p>
          <a:p>
            <a:pPr marL="0" indent="0">
              <a:buNone/>
            </a:pPr>
            <a:endParaRPr lang="en-US" sz="1300" dirty="0"/>
          </a:p>
          <a:p>
            <a:pPr marL="0" indent="0">
              <a:buNone/>
            </a:pPr>
            <a:r>
              <a:rPr lang="en-US" dirty="0"/>
              <a:t>1099 reportable SPPS transactions are interfaced monthly to the MINC system.  An SPPS report is provided for each of the 4-payroll databases, namely:   </a:t>
            </a:r>
          </a:p>
          <a:p>
            <a:pPr marL="0" indent="0">
              <a:buNone/>
            </a:pPr>
            <a:endParaRPr lang="en-US" sz="1200" dirty="0"/>
          </a:p>
          <a:p>
            <a:pPr lvl="1">
              <a:buFont typeface="Wingdings" panose="05000000000000000000" pitchFamily="2" charset="2"/>
              <a:buChar char="§"/>
            </a:pPr>
            <a:r>
              <a:rPr lang="en-US" dirty="0"/>
              <a:t>CV05 (USDA employees)</a:t>
            </a:r>
          </a:p>
          <a:p>
            <a:pPr lvl="1">
              <a:buFont typeface="Wingdings" panose="05000000000000000000" pitchFamily="2" charset="2"/>
              <a:buChar char="§"/>
            </a:pPr>
            <a:r>
              <a:rPr lang="en-US" dirty="0"/>
              <a:t>CV06 (Non-USDA employees)</a:t>
            </a:r>
          </a:p>
          <a:p>
            <a:pPr lvl="1">
              <a:buFont typeface="Wingdings" panose="05000000000000000000" pitchFamily="2" charset="2"/>
              <a:buChar char="§"/>
            </a:pPr>
            <a:r>
              <a:rPr lang="en-US" dirty="0"/>
              <a:t>CV07 (Treasury employees)</a:t>
            </a:r>
          </a:p>
          <a:p>
            <a:pPr lvl="1">
              <a:buFont typeface="Wingdings" panose="05000000000000000000" pitchFamily="2" charset="2"/>
              <a:buChar char="§"/>
            </a:pPr>
            <a:r>
              <a:rPr lang="en-US" dirty="0"/>
              <a:t>CV08 (Homeland Security)</a:t>
            </a:r>
          </a:p>
          <a:p>
            <a:pPr marL="0" indent="0">
              <a:buNone/>
            </a:pPr>
            <a:endParaRPr lang="en-US" dirty="0"/>
          </a:p>
        </p:txBody>
      </p:sp>
      <p:sp>
        <p:nvSpPr>
          <p:cNvPr id="4" name="Slide Number Placeholder 3">
            <a:extLst>
              <a:ext uri="{FF2B5EF4-FFF2-40B4-BE49-F238E27FC236}">
                <a16:creationId xmlns:a16="http://schemas.microsoft.com/office/drawing/2014/main" id="{58316610-4439-4BE3-A137-C8CA603307B6}"/>
              </a:ext>
            </a:extLst>
          </p:cNvPr>
          <p:cNvSpPr>
            <a:spLocks noGrp="1"/>
          </p:cNvSpPr>
          <p:nvPr>
            <p:ph type="sldNum" sz="quarter" idx="12"/>
          </p:nvPr>
        </p:nvSpPr>
        <p:spPr/>
        <p:txBody>
          <a:bodyPr/>
          <a:lstStyle/>
          <a:p>
            <a:fld id="{32892FE9-6E3B-40F5-83C6-4FF46BD928C5}" type="slidenum">
              <a:rPr lang="en-US" smtClean="0"/>
              <a:t>5</a:t>
            </a:fld>
            <a:endParaRPr lang="en-US" dirty="0"/>
          </a:p>
        </p:txBody>
      </p:sp>
    </p:spTree>
    <p:extLst>
      <p:ext uri="{BB962C8B-B14F-4D97-AF65-F5344CB8AC3E}">
        <p14:creationId xmlns:p14="http://schemas.microsoft.com/office/powerpoint/2010/main" val="892811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0F284-0F27-4644-82D8-C58E195FEED1}"/>
              </a:ext>
            </a:extLst>
          </p:cNvPr>
          <p:cNvSpPr>
            <a:spLocks noGrp="1"/>
          </p:cNvSpPr>
          <p:nvPr>
            <p:ph type="title"/>
          </p:nvPr>
        </p:nvSpPr>
        <p:spPr/>
        <p:txBody>
          <a:bodyPr/>
          <a:lstStyle/>
          <a:p>
            <a:pPr algn="ctr"/>
            <a:r>
              <a:rPr lang="en-US" b="1" dirty="0"/>
              <a:t>1099 </a:t>
            </a:r>
            <a:r>
              <a:rPr lang="en-US" b="1" dirty="0" err="1"/>
              <a:t>REPORTING</a:t>
            </a:r>
            <a:r>
              <a:rPr lang="en-US" sz="1000" b="1" dirty="0" err="1"/>
              <a:t>e</a:t>
            </a:r>
            <a:endParaRPr lang="en-US" dirty="0"/>
          </a:p>
        </p:txBody>
      </p:sp>
      <p:sp>
        <p:nvSpPr>
          <p:cNvPr id="3" name="Content Placeholder 2">
            <a:extLst>
              <a:ext uri="{FF2B5EF4-FFF2-40B4-BE49-F238E27FC236}">
                <a16:creationId xmlns:a16="http://schemas.microsoft.com/office/drawing/2014/main" id="{80DF40C6-3BCC-4067-BE81-F77CB6EF25BE}"/>
              </a:ext>
            </a:extLst>
          </p:cNvPr>
          <p:cNvSpPr>
            <a:spLocks noGrp="1"/>
          </p:cNvSpPr>
          <p:nvPr>
            <p:ph idx="1"/>
          </p:nvPr>
        </p:nvSpPr>
        <p:spPr/>
        <p:txBody>
          <a:bodyPr>
            <a:normAutofit/>
          </a:bodyPr>
          <a:lstStyle/>
          <a:p>
            <a:pPr marL="0" indent="0">
              <a:buNone/>
            </a:pPr>
            <a:r>
              <a:rPr lang="en-US" dirty="0"/>
              <a:t>SmartPay purchase card convenience check transactions are processed in US Bank’s AXIS system.  Transactions that are connected to a non-employee TIN and a reportable Budget Object Code (BOC) are deemed tax reportable.</a:t>
            </a:r>
          </a:p>
          <a:p>
            <a:pPr marL="0" indent="0">
              <a:buNone/>
            </a:pPr>
            <a:endParaRPr lang="en-US" sz="1300" dirty="0"/>
          </a:p>
          <a:p>
            <a:pPr marL="0" indent="0">
              <a:buNone/>
            </a:pPr>
            <a:r>
              <a:rPr lang="en-US" dirty="0"/>
              <a:t>On a quarterly basis, US Bank sends data files with 1099 reportable transactions that are interfaced to the MINC system.  </a:t>
            </a:r>
            <a:endParaRPr lang="en-US" sz="1200" dirty="0"/>
          </a:p>
          <a:p>
            <a:pPr marL="0" indent="0">
              <a:buNone/>
            </a:pPr>
            <a:endParaRPr lang="en-US" dirty="0"/>
          </a:p>
        </p:txBody>
      </p:sp>
      <p:sp>
        <p:nvSpPr>
          <p:cNvPr id="4" name="Slide Number Placeholder 3">
            <a:extLst>
              <a:ext uri="{FF2B5EF4-FFF2-40B4-BE49-F238E27FC236}">
                <a16:creationId xmlns:a16="http://schemas.microsoft.com/office/drawing/2014/main" id="{1ECC756B-EFBB-4FAE-B964-1AB7CD7788A2}"/>
              </a:ext>
            </a:extLst>
          </p:cNvPr>
          <p:cNvSpPr>
            <a:spLocks noGrp="1"/>
          </p:cNvSpPr>
          <p:nvPr>
            <p:ph type="sldNum" sz="quarter" idx="12"/>
          </p:nvPr>
        </p:nvSpPr>
        <p:spPr/>
        <p:txBody>
          <a:bodyPr/>
          <a:lstStyle/>
          <a:p>
            <a:fld id="{32892FE9-6E3B-40F5-83C6-4FF46BD928C5}" type="slidenum">
              <a:rPr lang="en-US" smtClean="0"/>
              <a:t>6</a:t>
            </a:fld>
            <a:endParaRPr lang="en-US" dirty="0"/>
          </a:p>
        </p:txBody>
      </p:sp>
    </p:spTree>
    <p:extLst>
      <p:ext uri="{BB962C8B-B14F-4D97-AF65-F5344CB8AC3E}">
        <p14:creationId xmlns:p14="http://schemas.microsoft.com/office/powerpoint/2010/main" val="2269479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241BE-A400-4DDE-8FE9-839F21C47D28}"/>
              </a:ext>
            </a:extLst>
          </p:cNvPr>
          <p:cNvSpPr>
            <a:spLocks noGrp="1"/>
          </p:cNvSpPr>
          <p:nvPr>
            <p:ph type="title"/>
          </p:nvPr>
        </p:nvSpPr>
        <p:spPr/>
        <p:txBody>
          <a:bodyPr/>
          <a:lstStyle/>
          <a:p>
            <a:pPr algn="ctr"/>
            <a:r>
              <a:rPr lang="en-US" b="1" dirty="0"/>
              <a:t>1099 </a:t>
            </a:r>
            <a:r>
              <a:rPr lang="en-US" b="1" dirty="0" err="1"/>
              <a:t>REPORTING</a:t>
            </a:r>
            <a:r>
              <a:rPr lang="en-US" sz="1000" b="1" dirty="0" err="1"/>
              <a:t>f</a:t>
            </a:r>
            <a:endParaRPr lang="en-US" dirty="0"/>
          </a:p>
        </p:txBody>
      </p:sp>
      <p:sp>
        <p:nvSpPr>
          <p:cNvPr id="3" name="Content Placeholder 2">
            <a:extLst>
              <a:ext uri="{FF2B5EF4-FFF2-40B4-BE49-F238E27FC236}">
                <a16:creationId xmlns:a16="http://schemas.microsoft.com/office/drawing/2014/main" id="{6301CE0C-CC3D-47CA-A322-A2E2112D0739}"/>
              </a:ext>
            </a:extLst>
          </p:cNvPr>
          <p:cNvSpPr>
            <a:spLocks noGrp="1"/>
          </p:cNvSpPr>
          <p:nvPr>
            <p:ph idx="1"/>
          </p:nvPr>
        </p:nvSpPr>
        <p:spPr/>
        <p:txBody>
          <a:bodyPr>
            <a:normAutofit fontScale="92500" lnSpcReduction="10000"/>
          </a:bodyPr>
          <a:lstStyle/>
          <a:p>
            <a:pPr marL="0" indent="0">
              <a:buNone/>
            </a:pPr>
            <a:r>
              <a:rPr lang="en-US" dirty="0"/>
              <a:t>FMMI payment transactions are cross-referenced to various tables within FMMI and transactions must include the criteria listed below to be identified as 1099 reportable.    </a:t>
            </a:r>
          </a:p>
          <a:p>
            <a:pPr>
              <a:lnSpc>
                <a:spcPct val="80000"/>
              </a:lnSpc>
              <a:buFont typeface="Wingdings" pitchFamily="2" charset="2"/>
              <a:buNone/>
            </a:pPr>
            <a:endParaRPr lang="en-US" sz="2000" i="1" dirty="0"/>
          </a:p>
          <a:p>
            <a:pPr>
              <a:lnSpc>
                <a:spcPct val="80000"/>
              </a:lnSpc>
              <a:buFont typeface="Wingdings" pitchFamily="2" charset="2"/>
              <a:buNone/>
            </a:pPr>
            <a:r>
              <a:rPr lang="en-US" i="1" dirty="0"/>
              <a:t>		</a:t>
            </a:r>
            <a:r>
              <a:rPr lang="en-US" b="1" dirty="0"/>
              <a:t>FMMI:</a:t>
            </a:r>
            <a:r>
              <a:rPr lang="en-US" dirty="0"/>
              <a:t>	 1. Reportable Account Group</a:t>
            </a:r>
          </a:p>
          <a:p>
            <a:pPr>
              <a:lnSpc>
                <a:spcPct val="80000"/>
              </a:lnSpc>
              <a:buFont typeface="Wingdings" pitchFamily="2" charset="2"/>
              <a:buNone/>
            </a:pPr>
            <a:r>
              <a:rPr lang="en-US" dirty="0"/>
              <a:t>			 2. Reportable Industry Code</a:t>
            </a:r>
          </a:p>
          <a:p>
            <a:pPr>
              <a:lnSpc>
                <a:spcPct val="80000"/>
              </a:lnSpc>
              <a:buFont typeface="Wingdings" pitchFamily="2" charset="2"/>
              <a:buNone/>
            </a:pPr>
            <a:r>
              <a:rPr lang="en-US" dirty="0"/>
              <a:t>			 3. Reportable Document Type</a:t>
            </a:r>
          </a:p>
          <a:p>
            <a:pPr>
              <a:lnSpc>
                <a:spcPct val="80000"/>
              </a:lnSpc>
              <a:buFont typeface="Wingdings" pitchFamily="2" charset="2"/>
              <a:buNone/>
            </a:pPr>
            <a:r>
              <a:rPr lang="en-US" i="1" dirty="0"/>
              <a:t>			 </a:t>
            </a:r>
            <a:r>
              <a:rPr lang="en-US" dirty="0"/>
              <a:t>4</a:t>
            </a:r>
            <a:r>
              <a:rPr lang="en-US" i="1" dirty="0"/>
              <a:t>. </a:t>
            </a:r>
            <a:r>
              <a:rPr lang="en-US" dirty="0"/>
              <a:t>Reportable Budget Object Code (BOC)</a:t>
            </a:r>
          </a:p>
          <a:p>
            <a:pPr>
              <a:lnSpc>
                <a:spcPct val="80000"/>
              </a:lnSpc>
              <a:buNone/>
            </a:pPr>
            <a:endParaRPr lang="en-US" sz="1900" i="1" dirty="0"/>
          </a:p>
          <a:p>
            <a:pPr algn="ctr">
              <a:lnSpc>
                <a:spcPct val="80000"/>
              </a:lnSpc>
              <a:buNone/>
            </a:pPr>
            <a:r>
              <a:rPr lang="en-US" i="1" dirty="0"/>
              <a:t>(All 4 items must be reportable in order for transactions to be selected for transfer to MINC.  If at least 1 item is not reportable, then the transaction is considered non-reportable and will not be sent to MINC.)</a:t>
            </a:r>
          </a:p>
          <a:p>
            <a:pPr>
              <a:lnSpc>
                <a:spcPct val="80000"/>
              </a:lnSpc>
              <a:buFont typeface="Wingdings" pitchFamily="2" charset="2"/>
              <a:buNone/>
            </a:pPr>
            <a:endParaRPr lang="en-US" dirty="0"/>
          </a:p>
          <a:p>
            <a:pPr>
              <a:lnSpc>
                <a:spcPct val="80000"/>
              </a:lnSpc>
              <a:buFont typeface="Wingdings" pitchFamily="2" charset="2"/>
              <a:buNone/>
            </a:pPr>
            <a:endParaRPr lang="en-US" dirty="0"/>
          </a:p>
        </p:txBody>
      </p:sp>
      <p:sp>
        <p:nvSpPr>
          <p:cNvPr id="4" name="Slide Number Placeholder 3">
            <a:extLst>
              <a:ext uri="{FF2B5EF4-FFF2-40B4-BE49-F238E27FC236}">
                <a16:creationId xmlns:a16="http://schemas.microsoft.com/office/drawing/2014/main" id="{7A169261-B1B8-4340-81C1-5F231BF669AD}"/>
              </a:ext>
            </a:extLst>
          </p:cNvPr>
          <p:cNvSpPr>
            <a:spLocks noGrp="1"/>
          </p:cNvSpPr>
          <p:nvPr>
            <p:ph type="sldNum" sz="quarter" idx="12"/>
          </p:nvPr>
        </p:nvSpPr>
        <p:spPr/>
        <p:txBody>
          <a:bodyPr/>
          <a:lstStyle/>
          <a:p>
            <a:fld id="{32892FE9-6E3B-40F5-83C6-4FF46BD928C5}" type="slidenum">
              <a:rPr lang="en-US" smtClean="0"/>
              <a:t>7</a:t>
            </a:fld>
            <a:endParaRPr lang="en-US" dirty="0"/>
          </a:p>
        </p:txBody>
      </p:sp>
    </p:spTree>
    <p:extLst>
      <p:ext uri="{BB962C8B-B14F-4D97-AF65-F5344CB8AC3E}">
        <p14:creationId xmlns:p14="http://schemas.microsoft.com/office/powerpoint/2010/main" val="4099856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A92EE-9410-4508-8238-B2F2DDDD9422}"/>
              </a:ext>
            </a:extLst>
          </p:cNvPr>
          <p:cNvSpPr>
            <a:spLocks noGrp="1"/>
          </p:cNvSpPr>
          <p:nvPr>
            <p:ph type="title"/>
          </p:nvPr>
        </p:nvSpPr>
        <p:spPr/>
        <p:txBody>
          <a:bodyPr/>
          <a:lstStyle/>
          <a:p>
            <a:pPr algn="ctr"/>
            <a:r>
              <a:rPr lang="en-US" b="1" dirty="0"/>
              <a:t>1099 </a:t>
            </a:r>
            <a:r>
              <a:rPr lang="en-US" b="1" dirty="0" err="1"/>
              <a:t>REPORTING</a:t>
            </a:r>
            <a:r>
              <a:rPr lang="en-US" sz="1000" b="1" dirty="0" err="1"/>
              <a:t>g</a:t>
            </a:r>
            <a:endParaRPr lang="en-US" dirty="0"/>
          </a:p>
        </p:txBody>
      </p:sp>
      <p:sp>
        <p:nvSpPr>
          <p:cNvPr id="3" name="Content Placeholder 2">
            <a:extLst>
              <a:ext uri="{FF2B5EF4-FFF2-40B4-BE49-F238E27FC236}">
                <a16:creationId xmlns:a16="http://schemas.microsoft.com/office/drawing/2014/main" id="{54206344-2A6B-457D-87AF-622672CC7D07}"/>
              </a:ext>
            </a:extLst>
          </p:cNvPr>
          <p:cNvSpPr>
            <a:spLocks noGrp="1"/>
          </p:cNvSpPr>
          <p:nvPr>
            <p:ph idx="1"/>
          </p:nvPr>
        </p:nvSpPr>
        <p:spPr/>
        <p:txBody>
          <a:bodyPr>
            <a:normAutofit/>
          </a:bodyPr>
          <a:lstStyle/>
          <a:p>
            <a:pPr>
              <a:lnSpc>
                <a:spcPct val="80000"/>
              </a:lnSpc>
              <a:buFont typeface="Wingdings" pitchFamily="2" charset="2"/>
              <a:buChar char="§"/>
            </a:pPr>
            <a:r>
              <a:rPr lang="en-US" dirty="0"/>
              <a:t>1099s are </a:t>
            </a:r>
            <a:r>
              <a:rPr lang="en-US" b="1" dirty="0"/>
              <a:t>NOT</a:t>
            </a:r>
            <a:r>
              <a:rPr lang="en-US" dirty="0"/>
              <a:t> issued for payment transactions associated with:</a:t>
            </a:r>
          </a:p>
          <a:p>
            <a:pPr lvl="1">
              <a:lnSpc>
                <a:spcPct val="80000"/>
              </a:lnSpc>
            </a:pPr>
            <a:r>
              <a:rPr lang="en-US" dirty="0"/>
              <a:t>Tax exempt or non-profit organizations</a:t>
            </a:r>
          </a:p>
          <a:p>
            <a:pPr lvl="1">
              <a:lnSpc>
                <a:spcPct val="80000"/>
              </a:lnSpc>
            </a:pPr>
            <a:r>
              <a:rPr lang="en-US" dirty="0"/>
              <a:t>Federal, state, local, government entities</a:t>
            </a:r>
          </a:p>
          <a:p>
            <a:pPr lvl="1">
              <a:lnSpc>
                <a:spcPct val="80000"/>
              </a:lnSpc>
            </a:pPr>
            <a:r>
              <a:rPr lang="en-US" dirty="0"/>
              <a:t>Educational institutions</a:t>
            </a:r>
          </a:p>
          <a:p>
            <a:pPr lvl="1">
              <a:lnSpc>
                <a:spcPct val="80000"/>
              </a:lnSpc>
            </a:pPr>
            <a:r>
              <a:rPr lang="en-US" dirty="0"/>
              <a:t>Foreign governments</a:t>
            </a:r>
          </a:p>
          <a:p>
            <a:pPr lvl="1">
              <a:lnSpc>
                <a:spcPct val="80000"/>
              </a:lnSpc>
            </a:pPr>
            <a:r>
              <a:rPr lang="en-US" dirty="0"/>
              <a:t>Vendors providing only goods, not services (SmartPay)</a:t>
            </a:r>
          </a:p>
          <a:p>
            <a:pPr lvl="1">
              <a:lnSpc>
                <a:spcPct val="80000"/>
              </a:lnSpc>
            </a:pPr>
            <a:r>
              <a:rPr lang="en-US" dirty="0"/>
              <a:t>Payments for telephones, freight, storage &amp; utilities</a:t>
            </a:r>
          </a:p>
          <a:p>
            <a:pPr lvl="1">
              <a:lnSpc>
                <a:spcPct val="80000"/>
              </a:lnSpc>
            </a:pPr>
            <a:r>
              <a:rPr lang="en-US" dirty="0"/>
              <a:t>Employee wages, travel allowances, and expense reimbursements</a:t>
            </a:r>
          </a:p>
          <a:p>
            <a:pPr>
              <a:lnSpc>
                <a:spcPct val="80000"/>
              </a:lnSpc>
              <a:buFont typeface="Wingdings" pitchFamily="2" charset="2"/>
              <a:buNone/>
            </a:pPr>
            <a:endParaRPr lang="en-US" dirty="0"/>
          </a:p>
          <a:p>
            <a:pPr>
              <a:lnSpc>
                <a:spcPct val="80000"/>
              </a:lnSpc>
              <a:buFont typeface="Wingdings" pitchFamily="2" charset="2"/>
              <a:buChar char="§"/>
            </a:pPr>
            <a:r>
              <a:rPr lang="en-US" dirty="0"/>
              <a:t>Per IRS regulations, as a federal entity, USDA is required to issue 1099’s to corporations	</a:t>
            </a:r>
            <a:endParaRPr lang="en-US" sz="4000" i="1" dirty="0"/>
          </a:p>
          <a:p>
            <a:pPr marL="0" indent="0">
              <a:buNone/>
            </a:pPr>
            <a:endParaRPr lang="en-US" dirty="0"/>
          </a:p>
        </p:txBody>
      </p:sp>
      <p:sp>
        <p:nvSpPr>
          <p:cNvPr id="4" name="Slide Number Placeholder 3">
            <a:extLst>
              <a:ext uri="{FF2B5EF4-FFF2-40B4-BE49-F238E27FC236}">
                <a16:creationId xmlns:a16="http://schemas.microsoft.com/office/drawing/2014/main" id="{C5C52045-FA5B-4E93-A30F-E324061E09D4}"/>
              </a:ext>
            </a:extLst>
          </p:cNvPr>
          <p:cNvSpPr>
            <a:spLocks noGrp="1"/>
          </p:cNvSpPr>
          <p:nvPr>
            <p:ph type="sldNum" sz="quarter" idx="12"/>
          </p:nvPr>
        </p:nvSpPr>
        <p:spPr/>
        <p:txBody>
          <a:bodyPr/>
          <a:lstStyle/>
          <a:p>
            <a:fld id="{32892FE9-6E3B-40F5-83C6-4FF46BD928C5}" type="slidenum">
              <a:rPr lang="en-US" smtClean="0"/>
              <a:t>8</a:t>
            </a:fld>
            <a:endParaRPr lang="en-US" dirty="0"/>
          </a:p>
        </p:txBody>
      </p:sp>
    </p:spTree>
    <p:extLst>
      <p:ext uri="{BB962C8B-B14F-4D97-AF65-F5344CB8AC3E}">
        <p14:creationId xmlns:p14="http://schemas.microsoft.com/office/powerpoint/2010/main" val="2847763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4F7D8-9E16-4E88-BF07-1E0F279E4E82}"/>
              </a:ext>
            </a:extLst>
          </p:cNvPr>
          <p:cNvSpPr>
            <a:spLocks noGrp="1"/>
          </p:cNvSpPr>
          <p:nvPr>
            <p:ph type="title"/>
          </p:nvPr>
        </p:nvSpPr>
        <p:spPr/>
        <p:txBody>
          <a:bodyPr/>
          <a:lstStyle/>
          <a:p>
            <a:pPr algn="ctr"/>
            <a:r>
              <a:rPr lang="en-US" b="1" dirty="0"/>
              <a:t>1099 </a:t>
            </a:r>
            <a:r>
              <a:rPr lang="en-US" b="1" dirty="0" err="1"/>
              <a:t>REPORTING</a:t>
            </a:r>
            <a:r>
              <a:rPr lang="en-US" sz="1000" b="1" dirty="0" err="1"/>
              <a:t>h</a:t>
            </a:r>
            <a:endParaRPr lang="en-US" dirty="0"/>
          </a:p>
        </p:txBody>
      </p:sp>
      <p:sp>
        <p:nvSpPr>
          <p:cNvPr id="3" name="Content Placeholder 2">
            <a:extLst>
              <a:ext uri="{FF2B5EF4-FFF2-40B4-BE49-F238E27FC236}">
                <a16:creationId xmlns:a16="http://schemas.microsoft.com/office/drawing/2014/main" id="{E5C0E7C2-695E-43D2-A012-46C0C60574CB}"/>
              </a:ext>
            </a:extLst>
          </p:cNvPr>
          <p:cNvSpPr>
            <a:spLocks noGrp="1"/>
          </p:cNvSpPr>
          <p:nvPr>
            <p:ph idx="1"/>
          </p:nvPr>
        </p:nvSpPr>
        <p:spPr/>
        <p:txBody>
          <a:bodyPr>
            <a:normAutofit/>
          </a:bodyPr>
          <a:lstStyle/>
          <a:p>
            <a:pPr>
              <a:lnSpc>
                <a:spcPct val="80000"/>
              </a:lnSpc>
              <a:buFont typeface="Wingdings" panose="05000000000000000000" pitchFamily="2" charset="2"/>
              <a:buChar char="§"/>
            </a:pPr>
            <a:r>
              <a:rPr lang="en-US" dirty="0"/>
              <a:t>Currently, only 3 types of 1099s are issued by USDA-OCFO-FMS: </a:t>
            </a:r>
            <a:endParaRPr lang="en-US" sz="1300" dirty="0"/>
          </a:p>
          <a:p>
            <a:pPr lvl="1">
              <a:lnSpc>
                <a:spcPct val="80000"/>
              </a:lnSpc>
            </a:pPr>
            <a:r>
              <a:rPr lang="en-US" dirty="0"/>
              <a:t>1099-G -	Certain Government Payments – Taxable Grants)  </a:t>
            </a:r>
          </a:p>
          <a:p>
            <a:pPr lvl="1">
              <a:lnSpc>
                <a:spcPct val="80000"/>
              </a:lnSpc>
            </a:pPr>
            <a:r>
              <a:rPr lang="en-US" dirty="0"/>
              <a:t>1099-INT	 - Interest Income</a:t>
            </a:r>
          </a:p>
          <a:p>
            <a:pPr lvl="1">
              <a:lnSpc>
                <a:spcPct val="80000"/>
              </a:lnSpc>
            </a:pPr>
            <a:r>
              <a:rPr lang="en-US" dirty="0"/>
              <a:t>1099-MISC - Miscellaneous Income – Rents, Royalties, Other Income, Medical and Health Care, Non-employee Compensation</a:t>
            </a:r>
          </a:p>
          <a:p>
            <a:pPr>
              <a:lnSpc>
                <a:spcPct val="80000"/>
              </a:lnSpc>
              <a:buFontTx/>
              <a:buNone/>
            </a:pPr>
            <a:endParaRPr lang="en-US" sz="1200" dirty="0"/>
          </a:p>
          <a:p>
            <a:pPr>
              <a:lnSpc>
                <a:spcPct val="80000"/>
              </a:lnSpc>
              <a:buFont typeface="Wingdings" panose="05000000000000000000" pitchFamily="2" charset="2"/>
              <a:buChar char="§"/>
            </a:pPr>
            <a:r>
              <a:rPr lang="en-US" dirty="0"/>
              <a:t>The following forms are currently the responsibility of the Agency:</a:t>
            </a:r>
            <a:endParaRPr lang="en-US" sz="1200" dirty="0"/>
          </a:p>
          <a:p>
            <a:pPr lvl="1">
              <a:lnSpc>
                <a:spcPct val="80000"/>
              </a:lnSpc>
            </a:pPr>
            <a:r>
              <a:rPr lang="en-US" dirty="0"/>
              <a:t>1099-C - Cancellation of Debt – if not handled by NFC/Administrative Billings and Collection Branch (ABCO)</a:t>
            </a:r>
          </a:p>
          <a:p>
            <a:pPr lvl="1">
              <a:lnSpc>
                <a:spcPct val="80000"/>
              </a:lnSpc>
            </a:pPr>
            <a:r>
              <a:rPr lang="en-US" dirty="0"/>
              <a:t>1042-S - Foreign Person’s U.S. Source Income Subject to Withholding</a:t>
            </a:r>
          </a:p>
          <a:p>
            <a:pPr marL="0" indent="0">
              <a:buNone/>
            </a:pPr>
            <a:endParaRPr lang="en-US" dirty="0"/>
          </a:p>
        </p:txBody>
      </p:sp>
      <p:sp>
        <p:nvSpPr>
          <p:cNvPr id="4" name="Slide Number Placeholder 3">
            <a:extLst>
              <a:ext uri="{FF2B5EF4-FFF2-40B4-BE49-F238E27FC236}">
                <a16:creationId xmlns:a16="http://schemas.microsoft.com/office/drawing/2014/main" id="{2874DF0D-9912-4A3D-9F6E-7FD9BAA75F5B}"/>
              </a:ext>
            </a:extLst>
          </p:cNvPr>
          <p:cNvSpPr>
            <a:spLocks noGrp="1"/>
          </p:cNvSpPr>
          <p:nvPr>
            <p:ph type="sldNum" sz="quarter" idx="12"/>
          </p:nvPr>
        </p:nvSpPr>
        <p:spPr/>
        <p:txBody>
          <a:bodyPr/>
          <a:lstStyle/>
          <a:p>
            <a:fld id="{32892FE9-6E3B-40F5-83C6-4FF46BD928C5}" type="slidenum">
              <a:rPr lang="en-US" smtClean="0"/>
              <a:t>9</a:t>
            </a:fld>
            <a:endParaRPr lang="en-US" dirty="0"/>
          </a:p>
        </p:txBody>
      </p:sp>
    </p:spTree>
    <p:extLst>
      <p:ext uri="{BB962C8B-B14F-4D97-AF65-F5344CB8AC3E}">
        <p14:creationId xmlns:p14="http://schemas.microsoft.com/office/powerpoint/2010/main" val="2235835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8 FMT PowerPoint Presentation Template  -  Read-Only" id="{7AEF989E-4896-4F3B-B551-8E78B9E61BE3}" vid="{BDABA641-7E06-490B-81D8-AD41FCB4CDA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2018 FMT PowerPoint Presentation Template</Template>
  <TotalTime>363</TotalTime>
  <Words>1040</Words>
  <Application>Microsoft Office PowerPoint</Application>
  <PresentationFormat>Widescreen</PresentationFormat>
  <Paragraphs>141</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Wingdings</vt:lpstr>
      <vt:lpstr>Office Theme</vt:lpstr>
      <vt:lpstr>1099 REPORTING</vt:lpstr>
      <vt:lpstr>1099 REPORTING a</vt:lpstr>
      <vt:lpstr>1099 REPORTING b</vt:lpstr>
      <vt:lpstr>1099 REPORTINGc</vt:lpstr>
      <vt:lpstr>1099 REPORTINGd</vt:lpstr>
      <vt:lpstr>1099 REPORTINGe</vt:lpstr>
      <vt:lpstr>1099 REPORTINGf</vt:lpstr>
      <vt:lpstr>1099 REPORTINGg</vt:lpstr>
      <vt:lpstr>1099 REPORTINGh</vt:lpstr>
      <vt:lpstr>1099 REPORTINGi</vt:lpstr>
      <vt:lpstr>1099 REPORTINGj</vt:lpstr>
      <vt:lpstr>1099 REPORTINGk</vt:lpstr>
      <vt:lpstr>1099 REPORTINGl</vt:lpstr>
      <vt:lpstr>1099 REPORTINGm</vt:lpstr>
      <vt:lpstr>1099 REPORTINGn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Accounts Payable Part 2 (1099)</dc:title>
  <dc:creator>National finance center;Financial Management Services</dc:creator>
  <cp:lastModifiedBy>Adams, Tasha - OCFO</cp:lastModifiedBy>
  <cp:revision>47</cp:revision>
  <dcterms:created xsi:type="dcterms:W3CDTF">2018-04-19T23:57:21Z</dcterms:created>
  <dcterms:modified xsi:type="dcterms:W3CDTF">2018-06-19T16:46:27Z</dcterms:modified>
</cp:coreProperties>
</file>