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0"/>
  </p:notesMasterIdLst>
  <p:sldIdLst>
    <p:sldId id="256" r:id="rId3"/>
    <p:sldId id="279" r:id="rId4"/>
    <p:sldId id="280" r:id="rId5"/>
    <p:sldId id="281" r:id="rId6"/>
    <p:sldId id="282" r:id="rId7"/>
    <p:sldId id="283" r:id="rId8"/>
    <p:sldId id="267" r:id="rId9"/>
    <p:sldId id="268" r:id="rId10"/>
    <p:sldId id="269" r:id="rId11"/>
    <p:sldId id="271" r:id="rId12"/>
    <p:sldId id="272" r:id="rId13"/>
    <p:sldId id="273" r:id="rId14"/>
    <p:sldId id="274" r:id="rId15"/>
    <p:sldId id="275" r:id="rId16"/>
    <p:sldId id="276"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102" d="100"/>
          <a:sy n="102" d="100"/>
        </p:scale>
        <p:origin x="13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288BC-B401-4577-9E1A-BF2012A6A9B9}" type="datetimeFigureOut">
              <a:rPr lang="en-US" smtClean="0"/>
              <a:t>6/18/2018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4C487-92F3-4D8C-8C36-2204D84D9F0B}" type="slidenum">
              <a:rPr lang="en-US" smtClean="0"/>
              <a:t>‹#›</a:t>
            </a:fld>
            <a:endParaRPr lang="en-US" dirty="0"/>
          </a:p>
        </p:txBody>
      </p:sp>
    </p:spTree>
    <p:extLst>
      <p:ext uri="{BB962C8B-B14F-4D97-AF65-F5344CB8AC3E}">
        <p14:creationId xmlns:p14="http://schemas.microsoft.com/office/powerpoint/2010/main" val="258761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sa.usda.gov/Assets/USDA-FSA-Public/usdafiles/Farm-Loan-Programs/pdfs/Current_Guaranteed_Lender_List.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ARC/PLC</a:t>
            </a:r>
          </a:p>
          <a:p>
            <a:r>
              <a:rPr lang="en-US" sz="1200" b="1" dirty="0"/>
              <a:t>County ARC</a:t>
            </a:r>
            <a:r>
              <a:rPr lang="en-US" sz="1200" dirty="0"/>
              <a:t>: Payments are issued when the actual county crop revenue of the covered commodity is less than the ARC county guarantee for that covered commodity. County ARC payments are based on county data not the farm data.</a:t>
            </a:r>
          </a:p>
          <a:p>
            <a:endParaRPr lang="en-US" sz="1200" dirty="0"/>
          </a:p>
          <a:p>
            <a:r>
              <a:rPr lang="en-US" sz="1200" b="1" dirty="0"/>
              <a:t>Individual ARC</a:t>
            </a:r>
            <a:r>
              <a:rPr lang="en-US" sz="1200" dirty="0"/>
              <a:t>: Payments are issued when the actual individual crop revenues (which are summed across all covered commodities on the farm) are less than ARC individual guarantees (which are summed across those covered commodities on the farm). </a:t>
            </a:r>
          </a:p>
          <a:p>
            <a:endParaRPr lang="en-US" sz="1200" dirty="0"/>
          </a:p>
          <a:p>
            <a:r>
              <a:rPr lang="en-US" sz="1200" b="1" dirty="0"/>
              <a:t>PLC</a:t>
            </a:r>
            <a:r>
              <a:rPr lang="en-US" sz="1200" dirty="0"/>
              <a:t>: payments are issued when the effective price of a covered commodity is less than the respective reference price for that commodity established in the statute. The payment is equal to 85 percent of the base acres of the covered commodity times the difference, between the reference price and the effective prices times the program payment yield for the covered commodity.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7BF95-DB80-4D12-B84E-BE3DC14DA6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40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7BF95-DB80-4D12-B84E-BE3DC14DA6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28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Livestock Forage Disaster Program</a:t>
            </a:r>
            <a:r>
              <a:rPr lang="en-US" u="sng" baseline="0" dirty="0"/>
              <a:t> </a:t>
            </a:r>
          </a:p>
          <a:p>
            <a:r>
              <a:rPr lang="en-US" dirty="0"/>
              <a:t>LFP provides compensation to eligible livestock producers who have suffered grazing losses for covered livestock on land that is native or improved pastureland with permanent vegetative cover or is planted specifically for grazing. The grazing losses must be due to a qualifying drought condition during the normal grazing period of the county. LFP also provides compensation to eligible livestock producers that have suffered grazing losses on rangeland managed by a federal agency, if the eligible livestock producer is prohibited by the Federal agency from grazing the normal permitted livestock on the managed rangeland due to a qualifying fire.  </a:t>
            </a:r>
          </a:p>
          <a:p>
            <a:endParaRPr lang="en-US" dirty="0"/>
          </a:p>
          <a:p>
            <a:r>
              <a:rPr lang="en-US" u="sng" dirty="0"/>
              <a:t>Livestock Indemnity Program (LIP)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LIP provides benefits to livestock producers for livestock deaths in excess of normal mortality caused by adverse weather, including livestock disease, resulting from a weather disaster. In addition, LIP covers attacks by animals reintroduced into the wild by the federal government or protected by federal Law, including wolves and avian predators. LIP payments are equal to 75 percent of the market value of the applicable livestock on the day before the date of death of the livestock as determined by the Secretary.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Emergency Assistance for Livestock, Honeybees and Farm-Raised Fish Program (ELAP)</a:t>
            </a:r>
          </a:p>
          <a:p>
            <a:r>
              <a:rPr lang="en-US" dirty="0"/>
              <a:t>ELAP provides emergency assistance to eligible producers of livestock, honeybees, and farm-raised fish. ELAP covers losses due to an eligible adverse weather condition or an eligible loss condition, including blizzards, disease (including cattle tick fever), water shortages and wildfires, as determined by the Secretary, which occurs on or after Oct. 1, 2011. ELAP covers losses that are not covered under other supplemental Agricultural Disaster Assistance Payment programs established by the 2014 Farm Bill, specifically LFP and LIP programs. The ELAP program year begins Oct. 1 of the fiscal year and ends Sept. 30 of the fiscal year.</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Tree Assistance Program (TAP)</a:t>
            </a:r>
            <a:br>
              <a:rPr lang="en-US" u="sng" dirty="0"/>
            </a:br>
            <a:r>
              <a:rPr lang="en-US" dirty="0"/>
              <a:t>TAP program provides financial assistance to qualifying orchardists and nursery tree growers to replant or rehabilitate eligible trees, bushes and vines damaged by natural disasters</a:t>
            </a:r>
            <a:r>
              <a:rPr lang="en-US" dirty="0">
                <a:solidFill>
                  <a:srgbClr val="FF0000"/>
                </a:solidFill>
              </a:rPr>
              <a:t>.</a:t>
            </a:r>
          </a:p>
          <a:p>
            <a:endParaRPr lang="en-US" i="0" dirty="0"/>
          </a:p>
          <a:p>
            <a:r>
              <a:rPr lang="en-US" i="0" u="sng" dirty="0"/>
              <a:t>Non-Insured Crop Disaster</a:t>
            </a:r>
            <a:r>
              <a:rPr lang="en-US" i="0" u="sng" baseline="0" dirty="0"/>
              <a:t> Assistance Program</a:t>
            </a:r>
            <a:r>
              <a:rPr lang="en-US" i="0" baseline="0" dirty="0"/>
              <a:t/>
            </a:r>
            <a:br>
              <a:rPr lang="en-US" i="0" baseline="0" dirty="0"/>
            </a:br>
            <a:r>
              <a:rPr lang="en-US" i="0" dirty="0"/>
              <a:t>NAP provides financial assistance to producers of noninsurable crops when a low yield, loss of inventory or prevented planting occur due to a natural disaster. To be eligible for NAP assistance, crops must be noninsurable crops and agricultural commodities, for which the catastrophic risk protection level of crop insurance is not available.</a:t>
            </a:r>
          </a:p>
          <a:p>
            <a:endParaRPr lang="en-US" i="0" dirty="0"/>
          </a:p>
          <a:p>
            <a:r>
              <a:rPr lang="en-US" i="0" dirty="0"/>
              <a:t>Higher levels of coverage are available and enhanced access is available to beginning, limited resource and targeted underserved farmers and ranchers.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7BF95-DB80-4D12-B84E-BE3DC14DA6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987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MPP-Dairy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Margin Protection Program - Dairy (MPP–D) replaces MILC and is effective through December 31, 2018.  The Margin Protection Program offers dairy producers: (1) catastrophic coverage, at no cost to the producer, other than an annual $100 administrative fee, which can be waived for limited resource, beginning, veteran and disadvantaged producers, a change made with the Bipartisan Budget Act of 2018; and (2) various levels of buy-up coverage.   Catastrophic coverage provides payments to participating producers when the national dairy production margin is less than $4.00 per hundredweight (cwt).  The national dairy production margin is the difference between the all-milk price and average feed costs.  Producers may purchase buy-up coverage that provides payments when margins are between $4.00 and $8.00 per cwt.  To participate in buy-up coverage, a producer must pay a premium that varies with the level of protection the producer elects.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2018 registration and re-enrollment continues through June 1, 2018. </a:t>
            </a:r>
            <a:r>
              <a:rPr lang="en-US" sz="1200" b="0" i="0" u="none" strike="noStrike" kern="1200" baseline="0" dirty="0">
                <a:solidFill>
                  <a:schemeClr val="tx1"/>
                </a:solidFill>
                <a:latin typeface="+mn-lt"/>
                <a:ea typeface="+mn-ea"/>
                <a:cs typeface="+mn-cs"/>
              </a:rPr>
              <a:t>If a dairy operation previously elected coverage for 2018, a new coverage election for 2018 must be made during the re-enrollment period.</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Marketing</a:t>
            </a:r>
            <a:r>
              <a:rPr lang="en-US" u="sng" baseline="0" dirty="0"/>
              <a:t> Assistance Loans (MAL)</a:t>
            </a:r>
            <a:r>
              <a:rPr lang="en-US" baseline="0" dirty="0"/>
              <a:t/>
            </a:r>
            <a:br>
              <a:rPr lang="en-US" baseline="0" dirty="0"/>
            </a:br>
            <a:r>
              <a:rPr lang="en-US" sz="1200" dirty="0"/>
              <a:t>MALs provide producers interim financing at harvest time to meet cash flow needs without having to sell their commodities when market prices are typically at harvest-time lows, allowing the producers to delay the sale of the commodity until more favorable market conditions. Marketing assistance loans for covered commodities are non-recourse because the commodity is pledged as loan collateral and producers have the option of delivering the pledged collateral to the Commodity Credit Corporation (CCC) in satisfaction of the repayment of the outstanding loan for the loan at maturity. A settlement value is determined and applied to the outstanding loan principal and interest.</a:t>
            </a:r>
          </a:p>
          <a:p>
            <a:r>
              <a:rPr lang="en-US" sz="1200" dirty="0"/>
              <a:t/>
            </a:r>
            <a:br>
              <a:rPr lang="en-US" sz="1200" dirty="0"/>
            </a:br>
            <a:r>
              <a:rPr lang="en-US" sz="1200" dirty="0"/>
              <a:t>Certain situations and conditions may warrant use of recourse loans. These loans must be repaid at principal plus interest and the loan commodity cannot be delivered or forfeited in satisfaction of the outstanding loan.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a:t>Loan Deficiency Payments (LDP)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producer who is eligible to obtain a loan, but who agrees to forgo the loan, may obtain an LDP. The LDP rate equals the amount by which the applicable loan rate where the commodity is stored exceeds the alternative loan repayment rate for the respective commodity. The LDP equals the LDP rate times the quantity of the commodity for which the LDP is requested.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Farm Storage</a:t>
            </a:r>
            <a:r>
              <a:rPr lang="en-US" u="sng" baseline="0" dirty="0"/>
              <a:t> Facility Loan Program (FSFL)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Commodity Credit Corporation (CCC) Charter Act, USDA may make loans to producers to build or upgrade farm storage and handling facilities. The 2008 act extends FSFL to increase loan term, loan amount and storage needs for new commodities. Eligible facility types include grain bins, hay barns, bulk tanks, and facilities for cold storage. Drying and handling and storage equipment is also eligible, including storage and handling trucks. Eligible facilities and equipment may be new or used, permanently affixed or portable. Loan terms vary from 3 to 12 years.  The maximum loan amount for storage facilities is $500,000. The maximum loan amount for storage and handling trucks is $100,000.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Sugar Storage Facility</a:t>
            </a:r>
            <a:r>
              <a:rPr lang="en-US" u="sng" baseline="0" dirty="0"/>
              <a:t> Loan Program (SSFL)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2014 Farm Bill authorized loans to processors of domestically produced sugarcane and sugar beets for the construction or upgrading of storage and handling facilities for raw sugars and refined sugars.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Cotton Ginning Cost Share</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This program provides cost share assistance payments to cotton producers with a share in the 2016 cotton crop. Eligible producers can receive a one-time cost share payment, which is based on a producer’s 2016 cotton acres reported to FSA multiplied by 20 percent of the average ginning cost for each production region.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r>
            <a:br>
              <a:rPr lang="en-US" sz="1200" dirty="0"/>
            </a:b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7BF95-DB80-4D12-B84E-BE3DC14DA6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890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Conservation Reserve</a:t>
            </a:r>
            <a:r>
              <a:rPr lang="en-US" u="sng" baseline="0" dirty="0"/>
              <a:t> Program General Sign-Up</a:t>
            </a:r>
          </a:p>
          <a:p>
            <a:r>
              <a:rPr lang="en-US" dirty="0"/>
              <a:t>CRP is a voluntary program for agricultural landowners. Through CRP, individuals can receive annual rental payments and cost-share assistance to establish long-term, resource conserving covers on eligible farmland. The Commodity Credit Corporation (CCC) makes annual rental payments based on the agriculture rental value of the land, and it provides cost-share assistance for up to 50 percent of the participant's costs in establishing approved conservation practices. Participants enroll in CRP contracts for 10 to 15 years. When new initiatives are announced, additional sign-up opportunities or practices may be added under either the General or Continuous Sign-up program types.  Producers can offer land for CRP general sign-up only during designated sign-up periods.</a:t>
            </a:r>
          </a:p>
          <a:p>
            <a:endParaRPr lang="en-US" dirty="0"/>
          </a:p>
          <a:p>
            <a:r>
              <a:rPr lang="en-US" i="0" u="sng" dirty="0"/>
              <a:t>Continuous Sign-Up Programs</a:t>
            </a:r>
          </a:p>
          <a:p>
            <a:r>
              <a:rPr lang="en-US" dirty="0"/>
              <a:t>Environmentally desirable land devoted to certain conservation practices may be enrolled at any time under CRP continuous sign-up.</a:t>
            </a:r>
          </a:p>
          <a:p>
            <a:endParaRPr lang="en-US" dirty="0"/>
          </a:p>
          <a:p>
            <a:r>
              <a:rPr lang="en-US" u="sng" dirty="0"/>
              <a:t>CRP Grasslands</a:t>
            </a:r>
          </a:p>
          <a:p>
            <a:r>
              <a:rPr lang="en-US" u="none" dirty="0"/>
              <a:t>CRP Grasslands helps landowners and operators protect grassland, including rangeland, pastureland, and certain other lands, while maintaining the areas as grazing lands. </a:t>
            </a:r>
            <a:r>
              <a:rPr lang="en-US" sz="1200" b="0" i="0" kern="1200" dirty="0">
                <a:solidFill>
                  <a:schemeClr val="tx1"/>
                </a:solidFill>
                <a:effectLst/>
                <a:latin typeface="+mn-lt"/>
                <a:ea typeface="+mn-ea"/>
                <a:cs typeface="+mn-cs"/>
              </a:rPr>
              <a:t>The program emphasizes support for grazing operations, plant and animal biodiversity, and grassland and land containing shrubs and forbs under the greatest threat of conversion.</a:t>
            </a:r>
            <a:r>
              <a:rPr lang="en-US" u="none" dirty="0"/>
              <a:t> </a:t>
            </a:r>
          </a:p>
          <a:p>
            <a:endParaRPr lang="en-US" dirty="0"/>
          </a:p>
          <a:p>
            <a:r>
              <a:rPr lang="en-US" i="0" u="sng" dirty="0"/>
              <a:t>Farmable Wetlands Program (FWP)</a:t>
            </a:r>
          </a:p>
          <a:p>
            <a:r>
              <a:rPr lang="en-US" dirty="0"/>
              <a:t>Reduces downstream flood damage, improves surface and groundwater quality, and recharges groundwater supplies by restoring wetlands.</a:t>
            </a:r>
          </a:p>
          <a:p>
            <a:endParaRPr lang="en-US" dirty="0"/>
          </a:p>
          <a:p>
            <a:r>
              <a:rPr lang="en-US" u="sng" dirty="0"/>
              <a:t>Conservation Reserve Enhancement Program (CREP)  Continuous Sign-Up Programs</a:t>
            </a:r>
          </a:p>
          <a:p>
            <a:pPr marL="285750" indent="-285750">
              <a:buFont typeface="Arial" panose="020B0604020202020204" pitchFamily="34" charset="0"/>
              <a:buChar char="•"/>
            </a:pPr>
            <a:r>
              <a:rPr lang="en-US" dirty="0"/>
              <a:t>a voluntary land retirement program that helps agricultural producers protect environmentally sensitive land, decrease erosion, restore wildlife habitat, and safeguard ground and surface water. The program is a partnership among producers, tribal, state, and federal governments and in some cases, private groups.</a:t>
            </a:r>
          </a:p>
          <a:p>
            <a:endParaRPr lang="en-US" dirty="0"/>
          </a:p>
          <a:p>
            <a:pPr marL="285750" indent="-285750">
              <a:buFont typeface="Arial" panose="020B0604020202020204" pitchFamily="34" charset="0"/>
              <a:buChar char="•"/>
            </a:pPr>
            <a:r>
              <a:rPr lang="en-US" dirty="0"/>
              <a:t>is an offshoot of the country's largest private-lands environmental improvement program. Like CRP, CREP is administered by USDA-FSA. By combining CRP resources with state, tribal and private programs, CREP provides farmers and ranchers with a sound financial package for conserving and enhancing the natural resources of farms.</a:t>
            </a:r>
          </a:p>
          <a:p>
            <a:pPr marL="0" indent="0">
              <a:buFont typeface="Arial" panose="020B0604020202020204" pitchFamily="34" charset="0"/>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7BF95-DB80-4D12-B84E-BE3DC14DA6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592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Emergency Conservation Program (ECP) </a:t>
            </a:r>
          </a:p>
          <a:p>
            <a:r>
              <a:rPr lang="en-US" dirty="0"/>
              <a:t>ECP provides emergency funding and technical assistance for farmers and ranchers to rehabilitate farmland damaged by natural disasters and for carrying out emergency water conservation measures in periods of severe drought. Funding for ECP is appropriated by Congress. FSA county committees determine land eligibility based on on-site inspections of damage, taking into account the type and extent of damage. For land to be eligible, the natural disaster must create new conservation problems that:</a:t>
            </a:r>
          </a:p>
          <a:p>
            <a:pPr marL="742950" lvl="1" indent="-285750">
              <a:buFont typeface="Arial" panose="020B0604020202020204" pitchFamily="34" charset="0"/>
              <a:buChar char="•"/>
            </a:pPr>
            <a:r>
              <a:rPr lang="en-US" dirty="0"/>
              <a:t>If untreated, will impair or endanger the land; </a:t>
            </a:r>
          </a:p>
          <a:p>
            <a:pPr marL="742950" lvl="1" indent="-285750">
              <a:buFont typeface="Arial" panose="020B0604020202020204" pitchFamily="34" charset="0"/>
              <a:buChar char="•"/>
            </a:pPr>
            <a:r>
              <a:rPr lang="en-US" dirty="0"/>
              <a:t>Materially affect the land's productive capacity; </a:t>
            </a:r>
          </a:p>
          <a:p>
            <a:pPr marL="742950" lvl="1" indent="-285750">
              <a:buFont typeface="Arial" panose="020B0604020202020204" pitchFamily="34" charset="0"/>
              <a:buChar char="•"/>
            </a:pPr>
            <a:r>
              <a:rPr lang="en-US" dirty="0"/>
              <a:t>Represent unusual damage which, except for wind erosion, is not the type likely to recur frequently in the same area; </a:t>
            </a:r>
          </a:p>
          <a:p>
            <a:pPr marL="742950" lvl="1" indent="-285750">
              <a:buFont typeface="Arial" panose="020B0604020202020204" pitchFamily="34" charset="0"/>
              <a:buChar char="•"/>
            </a:pPr>
            <a:r>
              <a:rPr lang="en-US" dirty="0"/>
              <a:t>Would be so costly to repair that federal assistance is or will be required to return the land to productive agricultural use.</a:t>
            </a:r>
          </a:p>
          <a:p>
            <a:endParaRPr lang="en-US" u="sng" dirty="0"/>
          </a:p>
          <a:p>
            <a:r>
              <a:rPr lang="en-US" u="sng" dirty="0"/>
              <a:t>Grassroots Source Water Protection Program</a:t>
            </a:r>
          </a:p>
          <a:p>
            <a:r>
              <a:rPr lang="en-US" dirty="0"/>
              <a:t>Source water is surface and ground water that is consumed by rural residents. The Source Water Protection Program is designed to help prevent source water pollution through voluntary practices installed by producers at local levels. </a:t>
            </a:r>
          </a:p>
          <a:p>
            <a:endParaRPr lang="en-US" dirty="0"/>
          </a:p>
          <a:p>
            <a:r>
              <a:rPr lang="en-US" u="sng" dirty="0"/>
              <a:t>Emergency Forest Restoration Program (EFRP)</a:t>
            </a:r>
          </a:p>
          <a:p>
            <a:r>
              <a:rPr lang="en-US" dirty="0"/>
              <a:t>The 2008 Farm Bill authorized EFRP for an owner of non-industrial private forest land to carry out emergency measures to restore the land after being damaged by an approved natural disaster. Funding for EFRP is appropriated by Congress.</a:t>
            </a:r>
          </a:p>
          <a:p>
            <a:endParaRPr lang="en-US" dirty="0"/>
          </a:p>
          <a:p>
            <a:r>
              <a:rPr lang="en-US" u="sng" dirty="0"/>
              <a:t>State Acres for Wildlife Enhancement (SAFE)</a:t>
            </a:r>
          </a:p>
          <a:p>
            <a:r>
              <a:rPr lang="en-US" dirty="0"/>
              <a:t>SAFE is a flexible, results-oriented, locally led initiative that creates a continuous CRP enrollment opportunity for producers to address wildlife habit resource concerns for specific species in a targeted region.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7BF95-DB80-4D12-B84E-BE3DC14DA6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660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able to get a loan or loan guarantee through FSA’s Farm Loan Programs if you are a farmer or rancher who is unable to get credit elsewhere to start, purchase, sustain, or expand your family farm. Unlike loans from a commercial lender, FSA loans are temporary, and our goal is to help you graduate to commercial credit. Once you are able to get credit from a commercial lender, our mission of providing temporary, supervised credit is complete.</a:t>
            </a:r>
          </a:p>
          <a:p>
            <a:endParaRPr lang="en-US" u="sng" dirty="0"/>
          </a:p>
          <a:p>
            <a:r>
              <a:rPr lang="en-US" u="sng" dirty="0"/>
              <a:t>Farm Ownership Loan-Direct and Guaranteed</a:t>
            </a:r>
          </a:p>
          <a:p>
            <a:r>
              <a:rPr lang="en-US" dirty="0"/>
              <a:t>Eligible applicants may obtain direct loans up to a maximum indebtedness of $300,000. Maximum indebtedness for guaranteed loans is $1,399,000 (amount adjusted annually for inflation). The maximum repayment term is 40 years for both direct and guaranteed farm ownership loans. In general, loan funds may be used to purchase a farm, enlarge an existing farm, construct new farm buildings and/or improve structures, pay closing costs, and promote soil and water conservation and protection.</a:t>
            </a:r>
          </a:p>
          <a:p>
            <a:endParaRPr lang="en-US" dirty="0"/>
          </a:p>
          <a:p>
            <a:r>
              <a:rPr lang="en-US" u="sng" dirty="0"/>
              <a:t>Farm Operating Loan-Direct and Guaranteed</a:t>
            </a:r>
          </a:p>
          <a:p>
            <a:r>
              <a:rPr lang="en-US" dirty="0"/>
              <a:t>Eligible applicants may obtain direct loans for up to a maximum indebtedness of $300,000 and a direct operating Microloan for up to a maximum indebtedness of $50,000. Maximum indebtedness for a guaranteed loan is $1,399,000 (amount adjusted annually for inflation). The repayment term may vary, but typically it will not exceed seven years for intermediate-term purposes. Annual operating loans are generally repaid within 12 months or when the commodities produced are sold. In general, loan funds may be used for normal operating expenses, machinery and equipment, minor real estate repairs or improvements, and refinancing debt.</a:t>
            </a:r>
          </a:p>
          <a:p>
            <a:endParaRPr lang="en-US" dirty="0"/>
          </a:p>
          <a:p>
            <a:pPr rtl="0"/>
            <a:r>
              <a:rPr lang="en-US" sz="1200" b="0" i="0" u="sng" kern="1200" dirty="0">
                <a:solidFill>
                  <a:schemeClr val="tx1"/>
                </a:solidFill>
                <a:effectLst/>
                <a:latin typeface="+mn-lt"/>
                <a:ea typeface="+mn-ea"/>
                <a:cs typeface="+mn-cs"/>
              </a:rPr>
              <a:t>EZ Guarantee Loans</a:t>
            </a:r>
          </a:p>
          <a:p>
            <a:r>
              <a:rPr lang="en-US" dirty="0"/>
              <a:t>These loans better serve the unique financial operating needs of new, niche, family, underserved or small farm operations by offering faster and simplified application and submission requirements. USDA-approved lenders can apply to FSA on behalf of their applicants to obtain a guarantee of up to 95 percent for the EZ Guarantee Loan. The maximum loan amount is $100,000. </a:t>
            </a:r>
          </a:p>
          <a:p>
            <a:endParaRPr lang="en-US" dirty="0"/>
          </a:p>
          <a:p>
            <a:r>
              <a:rPr lang="en-US" u="sng" dirty="0"/>
              <a:t>Youth Loans</a:t>
            </a:r>
          </a:p>
          <a:p>
            <a:r>
              <a:rPr lang="en-US" dirty="0"/>
              <a:t>These are available as direct loans only and have a maximum loan amount of $5,000. Youth loans may be made to individuals who are sponsored by a project advisor, such as a 4-H Club, FFA or local vocational instructor. Individuals must be at least 10 but not more than 20 years old to be eligible.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7BF95-DB80-4D12-B84E-BE3DC14DA6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38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sng" kern="1200" dirty="0">
                <a:solidFill>
                  <a:schemeClr val="tx1"/>
                </a:solidFill>
                <a:effectLst/>
                <a:latin typeface="+mn-lt"/>
                <a:ea typeface="+mn-ea"/>
                <a:cs typeface="+mn-cs"/>
              </a:rPr>
              <a:t>Microloans</a:t>
            </a:r>
          </a:p>
          <a:p>
            <a:pPr rtl="0"/>
            <a:r>
              <a:rPr lang="en-US" sz="1200" b="0" i="0" kern="1200" dirty="0">
                <a:solidFill>
                  <a:schemeClr val="tx1"/>
                </a:solidFill>
                <a:effectLst/>
                <a:latin typeface="+mn-lt"/>
                <a:ea typeface="+mn-ea"/>
                <a:cs typeface="+mn-cs"/>
              </a:rPr>
              <a:t>The focus of Microloans is on the financing needs of small, beginning farmer, niche and non-traditional farm operations, such as truck farms, farms participating in direct marketing and sales such as farmers’ markets, CSA’s (Community Supported Agriculture), restaurants and grocery stores, or those using hydroponic, aquaponic, organic and vertical growing methods. There is no minimum loan amount. The maximum loan amount for a Microloan is $50,000. </a:t>
            </a:r>
          </a:p>
          <a:p>
            <a:endParaRPr lang="en-US" u="sng" dirty="0"/>
          </a:p>
          <a:p>
            <a:r>
              <a:rPr lang="en-US" u="sng" dirty="0"/>
              <a:t>Targeted</a:t>
            </a:r>
            <a:r>
              <a:rPr lang="en-US" u="sng" baseline="0" dirty="0"/>
              <a:t> Funds to Underrepresented and Beginning Farmers</a:t>
            </a:r>
            <a:endParaRPr lang="en-US" u="sng" dirty="0"/>
          </a:p>
          <a:p>
            <a:r>
              <a:rPr lang="en-US" dirty="0"/>
              <a:t>Each year Congress targets a percentage of farm ownership and farm operating loan funds to socially disadvantaged (SDA) and beginning farmers.</a:t>
            </a:r>
          </a:p>
          <a:p>
            <a:endParaRPr lang="en-US" dirty="0"/>
          </a:p>
          <a:p>
            <a:r>
              <a:rPr lang="en-US" u="sng" dirty="0"/>
              <a:t>Down</a:t>
            </a:r>
            <a:r>
              <a:rPr lang="en-US" u="sng" baseline="0" dirty="0"/>
              <a:t> </a:t>
            </a:r>
            <a:r>
              <a:rPr lang="en-US" u="sng" dirty="0"/>
              <a:t>Payment Program</a:t>
            </a:r>
          </a:p>
          <a:p>
            <a:r>
              <a:rPr lang="en-US" dirty="0"/>
              <a:t>Retiring farmers may use this program to transfer their land to future generations. Being a beginning farmer is one of the requirements to be eligible for the Direct Farm Ownership Down Payment Loan. Down Payment loan funds may be used only to partially finance the purchase of a family farm. Loan applicants must contribute a minimum down payment of 5 percent of the purchase price of the farm and the Agency will finance 45 percent to a maximum loan amount of $300,000. The balance of the purchase price not covered by the down payment loan and the loan applicant's down payment may be financed by a </a:t>
            </a:r>
            <a:r>
              <a:rPr lang="en-US" sz="1200" u="none" kern="1200" dirty="0">
                <a:solidFill>
                  <a:schemeClr val="tx1"/>
                </a:solidFill>
                <a:latin typeface="+mn-lt"/>
                <a:ea typeface="+mn-ea"/>
                <a:cs typeface="+mn-cs"/>
                <a:hlinkClick r:id="rId3" tooltip="Current Guaranteed Lender List"/>
              </a:rPr>
              <a:t>commercial lender</a:t>
            </a:r>
            <a:r>
              <a:rPr lang="en-US" sz="1200" u="sng" kern="1200" dirty="0">
                <a:solidFill>
                  <a:schemeClr val="tx1"/>
                </a:solidFill>
                <a:latin typeface="+mn-lt"/>
                <a:ea typeface="+mn-ea"/>
                <a:cs typeface="+mn-cs"/>
              </a:rPr>
              <a:t>,</a:t>
            </a:r>
            <a:r>
              <a:rPr lang="en-US" sz="1200" kern="1200" dirty="0">
                <a:solidFill>
                  <a:schemeClr val="tx1"/>
                </a:solidFill>
                <a:latin typeface="+mn-lt"/>
                <a:ea typeface="+mn-ea"/>
                <a:cs typeface="+mn-cs"/>
              </a:rPr>
              <a:t> private lender, a cooperative, or the seller.</a:t>
            </a:r>
            <a:r>
              <a:rPr lang="en-US" dirty="0"/>
              <a:t/>
            </a:r>
            <a:br>
              <a:rPr lang="en-US" dirty="0"/>
            </a:br>
            <a:endParaRPr lang="en-US" dirty="0"/>
          </a:p>
          <a:p>
            <a:r>
              <a:rPr lang="en-US" u="sng" dirty="0"/>
              <a:t>Emergency Loans</a:t>
            </a:r>
          </a:p>
          <a:p>
            <a:r>
              <a:rPr lang="en-US" dirty="0"/>
              <a:t>These loans are available only as direct loans from FSA. Emergency Loans assist farmers who have suffered physical or production losses in areas declared by the President as disaster areas or designated by the Secretary of Agriculture as disaster or quarantine areas (for physical losses only, the FSA Administrator may authorize Emergency Loan assistance). </a:t>
            </a:r>
            <a:r>
              <a:rPr lang="en-US" dirty="0">
                <a:solidFill>
                  <a:srgbClr val="C00000"/>
                </a:solidFill>
                <a:highlight>
                  <a:srgbClr val="FFFF00"/>
                </a:highlight>
              </a:rPr>
              <a:t>For production loss loans, applicants must demonstrate a 30-percent loss.</a:t>
            </a:r>
          </a:p>
          <a:p>
            <a:endParaRPr lang="en-US" dirty="0"/>
          </a:p>
          <a:p>
            <a:r>
              <a:rPr lang="en-US" u="sng" dirty="0"/>
              <a:t>Conservation Loans</a:t>
            </a:r>
          </a:p>
          <a:p>
            <a:r>
              <a:rPr lang="en-US" dirty="0"/>
              <a:t>Conservation loans are available as guaranteed loans only. Eligible applicants may use Conservation Loan funds to complete any conservation activity included in a conservation plan or Forestry Management Plan and refinance debts related to implementing any conservation activity if refinancing will result in additional conservation benefits. Maximum indebtedness is $1,399,000 (amount adjusted annually for inflation) and the maximum repayment term is 30 years.</a:t>
            </a:r>
          </a:p>
          <a:p>
            <a:endParaRPr lang="en-US" dirty="0"/>
          </a:p>
          <a:p>
            <a:r>
              <a:rPr lang="en-US" u="sng" dirty="0"/>
              <a:t>Land Contract Guarantees</a:t>
            </a:r>
          </a:p>
          <a:p>
            <a:r>
              <a:rPr lang="en-US" dirty="0"/>
              <a:t>These provide certain financial guarantees to the seller of a farm through a land contract sale to a beginning or underrepresented farmer.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7BF95-DB80-4D12-B84E-BE3DC14DA6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298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sng" dirty="0"/>
              <a:t>Wildfires and Hurricanes Indemnity Program (WHIP)</a:t>
            </a:r>
            <a:endParaRPr lang="en-US" i="0" u="none" dirty="0"/>
          </a:p>
          <a:p>
            <a:r>
              <a:rPr lang="en-US" i="0" u="none" dirty="0"/>
              <a:t>As part of the Bipartisan Budget Act of 2018, FSA will deploy up to $2.36 billion to help producers with recovery of agricultural operations impacted by hurricane damage and wildfire. </a:t>
            </a:r>
            <a:r>
              <a:rPr lang="en-US" dirty="0"/>
              <a:t>USDA will hold a sign-up for the new program beginning no later than July 16, 2018. </a:t>
            </a:r>
            <a:endParaRPr lang="en-US" i="0" u="none" dirty="0"/>
          </a:p>
          <a:p>
            <a:endParaRPr lang="en-US" i="0" u="none" dirty="0"/>
          </a:p>
          <a:p>
            <a:r>
              <a:rPr lang="en-US" i="0" u="sng" dirty="0"/>
              <a:t>Tree Assistance Program Changes</a:t>
            </a:r>
            <a:endParaRPr lang="en-US" i="0" u="none" dirty="0"/>
          </a:p>
          <a:p>
            <a:r>
              <a:rPr lang="en-US" i="0" u="none" dirty="0"/>
              <a:t>The acreage eligible for TAP is doubled from 500 to 1,000 acres annually and the $125,000 payment limitation is removed.</a:t>
            </a:r>
          </a:p>
          <a:p>
            <a:endParaRPr lang="en-US" i="0" u="none" dirty="0"/>
          </a:p>
          <a:p>
            <a:r>
              <a:rPr lang="en-US" i="0" u="sng" dirty="0"/>
              <a:t>Livestock Indemnity Program Changes</a:t>
            </a:r>
          </a:p>
          <a:p>
            <a:r>
              <a:rPr lang="en-US" i="0" u="none" dirty="0"/>
              <a:t>LIP is expanded to cover losses incurred by selling livestock at a reduced price and the $125,000 payment limitation is removed.</a:t>
            </a:r>
          </a:p>
          <a:p>
            <a:endParaRPr lang="en-US" i="0" u="none" dirty="0"/>
          </a:p>
          <a:p>
            <a:r>
              <a:rPr lang="en-US" i="0" u="sng" dirty="0"/>
              <a:t>Emergency Assistance for Livestock, Honeybees, and Farm-raised Fish Program (ELAP)</a:t>
            </a:r>
            <a:endParaRPr lang="en-US" i="0" u="none" dirty="0"/>
          </a:p>
          <a:p>
            <a:r>
              <a:rPr lang="en-US" i="0" u="none" dirty="0"/>
              <a:t>The $20 million cap on ELAP is lifted.</a:t>
            </a:r>
          </a:p>
          <a:p>
            <a:endParaRPr lang="en-US" i="0" u="none" dirty="0"/>
          </a:p>
          <a:p>
            <a:r>
              <a:rPr lang="en-US" i="0" u="sng" dirty="0"/>
              <a:t>Payment Limitation Changes</a:t>
            </a:r>
          </a:p>
          <a:p>
            <a:r>
              <a:rPr lang="en-US" i="0" u="none" dirty="0"/>
              <a:t>LFP and ELAP have a combined payment limitation of $125,000.</a:t>
            </a:r>
          </a:p>
          <a:p>
            <a:endParaRPr lang="en-US" i="0" u="none" dirty="0"/>
          </a:p>
          <a:p>
            <a:endParaRPr lang="en-US" i="0" u="sng" dirty="0"/>
          </a:p>
          <a:p>
            <a:endParaRPr lang="en-US" i="0"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7BF95-DB80-4D12-B84E-BE3DC14DA6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812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MPP-Dairy</a:t>
            </a:r>
          </a:p>
          <a:p>
            <a:r>
              <a:rPr lang="en-US" dirty="0"/>
              <a:t>Based on feedback from dairy producers, Congress made several changes to MPP-Dairy in the Bipartisan Budget Act of 2018, including:</a:t>
            </a:r>
          </a:p>
          <a:p>
            <a:pPr marL="171450" indent="-171450">
              <a:buFont typeface="Arial" panose="020B0604020202020204" pitchFamily="34" charset="0"/>
              <a:buChar char="•"/>
            </a:pPr>
            <a:r>
              <a:rPr lang="en-US" dirty="0"/>
              <a:t>Calculations of the margin period is monthly rather than bi-monthly.</a:t>
            </a:r>
          </a:p>
          <a:p>
            <a:pPr marL="171450" indent="-171450">
              <a:buFont typeface="Arial" panose="020B0604020202020204" pitchFamily="34" charset="0"/>
              <a:buChar char="•"/>
            </a:pPr>
            <a:r>
              <a:rPr lang="en-US" dirty="0"/>
              <a:t>Covered production is increased to 5 million pounds on the Tier 1 premium schedule, and premium rates for Tier 1 are substantially lowered. </a:t>
            </a:r>
          </a:p>
          <a:p>
            <a:pPr marL="171450" indent="-171450">
              <a:buFont typeface="Arial" panose="020B0604020202020204" pitchFamily="34" charset="0"/>
              <a:buChar char="•"/>
            </a:pPr>
            <a:r>
              <a:rPr lang="en-US" dirty="0"/>
              <a:t>An exemption from paying an administrative fee for limited resource, beginning, veteran, and disadvantaged producers. Dairy operators enrolled in the previous 2018 enrollment period that qualify for this exemption under the new provisions may request a refund.</a:t>
            </a:r>
          </a:p>
          <a:p>
            <a:endParaRPr lang="en-US" i="0" u="none" dirty="0"/>
          </a:p>
          <a:p>
            <a:r>
              <a:rPr lang="en-US" i="0" u="sng" dirty="0"/>
              <a:t>Seed Cotton</a:t>
            </a:r>
          </a:p>
          <a:p>
            <a:r>
              <a:rPr lang="en-US" i="0" u="none" dirty="0"/>
              <a:t>Seed cotton will be a covered commodity for the Agriculture Risk Coverage (ARC) and Price Loss Coverage (PLC) programs beginning with the 2018 crop year. </a:t>
            </a:r>
          </a:p>
          <a:p>
            <a:pPr marL="171450" indent="-171450">
              <a:buFont typeface="Arial" panose="020B0604020202020204" pitchFamily="34" charset="0"/>
              <a:buChar char="•"/>
            </a:pPr>
            <a:r>
              <a:rPr lang="en-US" i="0" u="none" dirty="0"/>
              <a:t>The procedure to establish seed cotton base, or reallocate base is anticipated to be similar to what we did with initial elections in 2014.</a:t>
            </a:r>
          </a:p>
          <a:p>
            <a:pPr marL="171450" indent="-171450">
              <a:buFont typeface="Arial" panose="020B0604020202020204" pitchFamily="34" charset="0"/>
              <a:buChar char="•"/>
            </a:pPr>
            <a:r>
              <a:rPr lang="en-US" i="0" u="none" dirty="0"/>
              <a:t>Producers with seed cotton base will be able to elect to participate in ARC or PLC and then sign a contract to enroll in the program.</a:t>
            </a:r>
          </a:p>
          <a:p>
            <a:pPr marL="171450" indent="-171450">
              <a:buFont typeface="Arial" panose="020B0604020202020204" pitchFamily="34" charset="0"/>
              <a:buChar char="•"/>
            </a:pPr>
            <a:r>
              <a:rPr lang="en-US" i="0" u="none" dirty="0"/>
              <a:t>For 2018, a producer who already purchased STAX may also participate in ARC or PLC. A restriction is imposed beginning 2019.</a:t>
            </a:r>
          </a:p>
          <a:p>
            <a:pPr marL="171450" indent="-171450">
              <a:buFont typeface="Arial" panose="020B0604020202020204" pitchFamily="34" charset="0"/>
              <a:buChar char="•"/>
            </a:pPr>
            <a:endParaRPr lang="en-US" i="0" u="none" dirty="0"/>
          </a:p>
          <a:p>
            <a:pPr marL="0" indent="0">
              <a:buFont typeface="Arial" panose="020B0604020202020204" pitchFamily="34" charset="0"/>
              <a:buNone/>
            </a:pPr>
            <a:r>
              <a:rPr lang="en-US" i="0" u="sng" dirty="0"/>
              <a:t>Emergency Conservation Program</a:t>
            </a:r>
            <a:endParaRPr lang="en-US" i="0" u="none" dirty="0"/>
          </a:p>
          <a:p>
            <a:pPr marL="171450" indent="-171450">
              <a:buFont typeface="Arial" panose="020B0604020202020204" pitchFamily="34" charset="0"/>
              <a:buChar char="•"/>
            </a:pPr>
            <a:r>
              <a:rPr lang="en-US" i="0" u="none" dirty="0"/>
              <a:t>Provided $400 million for ECP to address consequences of Hurricanes Harvey, Irma and Maria, wildfires and other natural disasters.</a:t>
            </a:r>
            <a:endParaRPr lang="en-US" i="0" u="sn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7BF95-DB80-4D12-B84E-BE3DC14DA6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068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71AE-020F-42E6-AB67-1C74E29C9456}"/>
              </a:ext>
            </a:extLst>
          </p:cNvPr>
          <p:cNvSpPr>
            <a:spLocks noGrp="1"/>
          </p:cNvSpPr>
          <p:nvPr>
            <p:ph type="ctrTitle"/>
          </p:nvPr>
        </p:nvSpPr>
        <p:spPr>
          <a:xfrm>
            <a:off x="4973052" y="1122363"/>
            <a:ext cx="7106652"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3B49A8-8C56-48FD-99E5-78C3419405F8}"/>
              </a:ext>
            </a:extLst>
          </p:cNvPr>
          <p:cNvSpPr>
            <a:spLocks noGrp="1"/>
          </p:cNvSpPr>
          <p:nvPr>
            <p:ph type="subTitle" idx="1"/>
          </p:nvPr>
        </p:nvSpPr>
        <p:spPr>
          <a:xfrm>
            <a:off x="4973051" y="3602038"/>
            <a:ext cx="710665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6AA0F5F-7B84-4569-9164-3DABE50F9754}"/>
              </a:ext>
            </a:extLst>
          </p:cNvPr>
          <p:cNvSpPr>
            <a:spLocks noGrp="1"/>
          </p:cNvSpPr>
          <p:nvPr>
            <p:ph type="ftr" sz="quarter" idx="11"/>
          </p:nvPr>
        </p:nvSpPr>
        <p:spPr/>
        <p:txBody>
          <a:bodyPr/>
          <a:lstStyle/>
          <a:p>
            <a:r>
              <a:rPr lang="en-US" dirty="0"/>
              <a:t>USDA, OCFO, FSS, Financial Management Services – 2018 FMT</a:t>
            </a:r>
          </a:p>
        </p:txBody>
      </p:sp>
      <p:sp>
        <p:nvSpPr>
          <p:cNvPr id="6" name="Slide Number Placeholder 5">
            <a:extLst>
              <a:ext uri="{FF2B5EF4-FFF2-40B4-BE49-F238E27FC236}">
                <a16:creationId xmlns:a16="http://schemas.microsoft.com/office/drawing/2014/main" id="{7C317706-A2A6-43EF-A6A0-019D75E5C26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155022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2402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37947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730671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062208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76330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ameraman focused on customers and farm" title="Slide Header">
            <a:extLst>
              <a:ext uri="{FF2B5EF4-FFF2-40B4-BE49-F238E27FC236}">
                <a16:creationId xmlns:a16="http://schemas.microsoft.com/office/drawing/2014/main" id="{4A1A5A4F-1BD5-46E7-BFF2-B6F026A6C4F2}"/>
              </a:ext>
            </a:extLst>
          </p:cNvPr>
          <p:cNvSpPr>
            <a:spLocks noGrp="1"/>
          </p:cNvSpPr>
          <p:nvPr>
            <p:ph type="title"/>
          </p:nvPr>
        </p:nvSpPr>
        <p:spPr>
          <a:xfrm>
            <a:off x="0" y="0"/>
            <a:ext cx="12161520" cy="1554480"/>
          </a:xfrm>
          <a:blipFill dpi="0" rotWithShape="1">
            <a:blip r:embed="rId2"/>
            <a:srcRect/>
            <a:stretch>
              <a:fillRect l="-1192" r="55183" b="1939"/>
            </a:stretch>
          </a:blipFill>
        </p:spPr>
        <p:txBody>
          <a:bodyPr/>
          <a:lstStyle>
            <a:lvl1pPr algn="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12EE4C-8AFF-4BA3-9370-0A10D7FB76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8B7C2A-2E12-41B4-9B9F-BA5DA44B1F17}"/>
              </a:ext>
            </a:extLst>
          </p:cNvPr>
          <p:cNvSpPr>
            <a:spLocks noGrp="1"/>
          </p:cNvSpPr>
          <p:nvPr>
            <p:ph type="dt" sz="half" idx="10"/>
          </p:nvPr>
        </p:nvSpPr>
        <p:spPr/>
        <p:txBody>
          <a:bodyPr/>
          <a:lstStyle/>
          <a:p>
            <a:fld id="{A56C82A9-32C4-47A2-82AF-80745CD0CD15}" type="datetimeFigureOut">
              <a:rPr lang="en-US" smtClean="0"/>
              <a:t>6/18/2018</a:t>
            </a:fld>
            <a:endParaRPr lang="en-US" dirty="0"/>
          </a:p>
        </p:txBody>
      </p:sp>
      <p:sp>
        <p:nvSpPr>
          <p:cNvPr id="5" name="Footer Placeholder 4">
            <a:extLst>
              <a:ext uri="{FF2B5EF4-FFF2-40B4-BE49-F238E27FC236}">
                <a16:creationId xmlns:a16="http://schemas.microsoft.com/office/drawing/2014/main" id="{58042F47-AE48-4194-AAEA-D11E6A4494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865CD0-C0BA-426C-8115-7F62308F8B9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413612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2227" y="3276296"/>
            <a:ext cx="10363200" cy="1622730"/>
          </a:xfrm>
          <a:prstGeom prst="rect">
            <a:avLst/>
          </a:prstGeom>
          <a:effectLst>
            <a:outerShdw blurRad="50800" dist="38100" dir="2700000" algn="tl" rotWithShape="0">
              <a:prstClr val="black">
                <a:alpha val="40000"/>
              </a:prstClr>
            </a:outerShdw>
          </a:effectLst>
        </p:spPr>
        <p:txBody>
          <a:bodyPr>
            <a:normAutofit/>
          </a:bodyPr>
          <a:lstStyle>
            <a:lvl1pPr algn="ctr">
              <a:defRPr sz="3600">
                <a:solidFill>
                  <a:srgbClr val="FFC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820260" y="4803345"/>
            <a:ext cx="8534400" cy="610820"/>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7" name="Rectangle 6"/>
          <p:cNvSpPr/>
          <p:nvPr userDrawn="1"/>
        </p:nvSpPr>
        <p:spPr>
          <a:xfrm>
            <a:off x="0" y="0"/>
            <a:ext cx="12192000" cy="680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 SigLockup Master PwPt.4c-whiteb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245" y="140811"/>
            <a:ext cx="3844572" cy="432863"/>
          </a:xfrm>
          <a:prstGeom prst="rect">
            <a:avLst/>
          </a:prstGeom>
        </p:spPr>
      </p:pic>
    </p:spTree>
    <p:extLst>
      <p:ext uri="{BB962C8B-B14F-4D97-AF65-F5344CB8AC3E}">
        <p14:creationId xmlns:p14="http://schemas.microsoft.com/office/powerpoint/2010/main" val="183455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91130"/>
            <a:ext cx="10972800" cy="1143000"/>
          </a:xfrm>
          <a:prstGeom prst="rect">
            <a:avLst/>
          </a:prstGeom>
        </p:spPr>
        <p:txBody>
          <a:bodyPr>
            <a:normAutofit/>
          </a:bodyPr>
          <a:lstStyle>
            <a:lvl1pPr algn="ctr">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609600" y="2360066"/>
            <a:ext cx="109728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7" name="Rectangle 6"/>
          <p:cNvSpPr/>
          <p:nvPr userDrawn="1"/>
        </p:nvSpPr>
        <p:spPr>
          <a:xfrm>
            <a:off x="-6100" y="6635806"/>
            <a:ext cx="12204200" cy="222195"/>
          </a:xfrm>
          <a:prstGeom prst="rect">
            <a:avLst/>
          </a:prstGeom>
          <a:solidFill>
            <a:srgbClr val="537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164621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3866" y="374900"/>
            <a:ext cx="9354927" cy="1143000"/>
          </a:xfrm>
          <a:prstGeom prst="rect">
            <a:avLst/>
          </a:prstGeom>
        </p:spPr>
        <p:txBody>
          <a:bodyPr>
            <a:normAutofit/>
          </a:bodyPr>
          <a:lstStyle>
            <a:lvl1pPr algn="l">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2023867" y="1544098"/>
            <a:ext cx="9354927"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
        <p:nvSpPr>
          <p:cNvPr id="7" name="Rectangle 6"/>
          <p:cNvSpPr/>
          <p:nvPr userDrawn="1"/>
        </p:nvSpPr>
        <p:spPr>
          <a:xfrm>
            <a:off x="-6100" y="6719021"/>
            <a:ext cx="12204200" cy="222195"/>
          </a:xfrm>
          <a:prstGeom prst="rect">
            <a:avLst/>
          </a:prstGeom>
          <a:solidFill>
            <a:srgbClr val="537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101273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98909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62402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1291130"/>
            <a:ext cx="10972800" cy="1143000"/>
          </a:xfrm>
          <a:prstGeom prst="rect">
            <a:avLst/>
          </a:prstGeom>
        </p:spPr>
        <p:txBody>
          <a:bodyPr>
            <a:normAutofit/>
          </a:bodyPr>
          <a:lstStyle>
            <a:lvl1pPr algn="ctr">
              <a:defRPr sz="360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598620" y="2341022"/>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8620" y="2970885"/>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2388" y="2341022"/>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2388" y="2970885"/>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72242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915064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4.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6292C-5A94-4C85-9807-8C60580B9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271FD-32AD-4C8B-B718-291A72174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49A93-6F11-428F-94BE-6AAD333BB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C82A9-32C4-47A2-82AF-80745CD0CD15}" type="datetimeFigureOut">
              <a:rPr lang="en-US" smtClean="0"/>
              <a:t>6/18/2018</a:t>
            </a:fld>
            <a:endParaRPr lang="en-US" dirty="0"/>
          </a:p>
        </p:txBody>
      </p:sp>
      <p:sp>
        <p:nvSpPr>
          <p:cNvPr id="5" name="Footer Placeholder 4">
            <a:extLst>
              <a:ext uri="{FF2B5EF4-FFF2-40B4-BE49-F238E27FC236}">
                <a16:creationId xmlns:a16="http://schemas.microsoft.com/office/drawing/2014/main" id="{A1F45799-BC46-4B2B-8C93-46C5F3487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183C7C-BF92-49E4-ACCE-5D4569627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92FE9-6E3B-40F5-83C6-4FF46BD928C5}" type="slidenum">
              <a:rPr lang="en-US" smtClean="0"/>
              <a:t>‹#›</a:t>
            </a:fld>
            <a:endParaRPr lang="en-US" dirty="0"/>
          </a:p>
        </p:txBody>
      </p:sp>
    </p:spTree>
    <p:extLst>
      <p:ext uri="{BB962C8B-B14F-4D97-AF65-F5344CB8AC3E}">
        <p14:creationId xmlns:p14="http://schemas.microsoft.com/office/powerpoint/2010/main" val="243229189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6/18/2018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
        <p:nvSpPr>
          <p:cNvPr id="7" name="Rectangle 6"/>
          <p:cNvSpPr/>
          <p:nvPr userDrawn="1"/>
        </p:nvSpPr>
        <p:spPr>
          <a:xfrm>
            <a:off x="0" y="0"/>
            <a:ext cx="12192000" cy="680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descr=" SigLockup Master PwPt.4c-whitebg.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7245" y="140811"/>
            <a:ext cx="3844572" cy="432863"/>
          </a:xfrm>
          <a:prstGeom prst="rect">
            <a:avLst/>
          </a:prstGeom>
        </p:spPr>
      </p:pic>
      <p:sp>
        <p:nvSpPr>
          <p:cNvPr id="9" name="Rectangle 8"/>
          <p:cNvSpPr/>
          <p:nvPr userDrawn="1"/>
        </p:nvSpPr>
        <p:spPr>
          <a:xfrm>
            <a:off x="-6100" y="6635806"/>
            <a:ext cx="12204200" cy="222195"/>
          </a:xfrm>
          <a:prstGeom prst="rect">
            <a:avLst/>
          </a:prstGeom>
          <a:solidFill>
            <a:srgbClr val="537C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346096911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fsa.usda.gov/Assets/USDA-FSA-Public/usdafiles/AboutFSA/pl112-166.pdf" TargetMode="External"/><Relationship Id="rId2" Type="http://schemas.openxmlformats.org/officeDocument/2006/relationships/hyperlink" Target="https://www.fsa.usda.gov/Assets/USDA-FSA-Public/usdafiles/AboutFSA/charteractcurrent.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EBCC-74EB-4175-81E7-723ABE126E40}"/>
              </a:ext>
            </a:extLst>
          </p:cNvPr>
          <p:cNvSpPr>
            <a:spLocks noGrp="1"/>
          </p:cNvSpPr>
          <p:nvPr>
            <p:ph type="ctrTitle"/>
          </p:nvPr>
        </p:nvSpPr>
        <p:spPr/>
        <p:txBody>
          <a:bodyPr>
            <a:normAutofit/>
          </a:bodyPr>
          <a:lstStyle/>
          <a:p>
            <a:r>
              <a:rPr lang="en-US" dirty="0"/>
              <a:t/>
            </a:r>
            <a:br>
              <a:rPr lang="en-US" dirty="0"/>
            </a:br>
            <a:r>
              <a:rPr lang="en-US" dirty="0"/>
              <a:t> </a:t>
            </a:r>
            <a:r>
              <a:rPr lang="en-US" sz="3600" dirty="0"/>
              <a:t>Agency Spotlight 	</a:t>
            </a:r>
            <a:br>
              <a:rPr lang="en-US" sz="3600" dirty="0"/>
            </a:br>
            <a:endParaRPr lang="en-US" sz="3600" dirty="0"/>
          </a:p>
        </p:txBody>
      </p:sp>
      <p:sp>
        <p:nvSpPr>
          <p:cNvPr id="3" name="Subtitle 2">
            <a:extLst>
              <a:ext uri="{FF2B5EF4-FFF2-40B4-BE49-F238E27FC236}">
                <a16:creationId xmlns:a16="http://schemas.microsoft.com/office/drawing/2014/main" id="{01B0C7C6-230A-4909-AB6A-3997F94827B4}"/>
              </a:ext>
            </a:extLst>
          </p:cNvPr>
          <p:cNvSpPr>
            <a:spLocks noGrp="1"/>
          </p:cNvSpPr>
          <p:nvPr>
            <p:ph type="subTitle" idx="1"/>
          </p:nvPr>
        </p:nvSpPr>
        <p:spPr/>
        <p:txBody>
          <a:bodyPr/>
          <a:lstStyle/>
          <a:p>
            <a:r>
              <a:rPr lang="en-US" dirty="0"/>
              <a:t>Commodity Credit Corporation/Farm Service Agency</a:t>
            </a:r>
          </a:p>
        </p:txBody>
      </p:sp>
    </p:spTree>
    <p:extLst>
      <p:ext uri="{BB962C8B-B14F-4D97-AF65-F5344CB8AC3E}">
        <p14:creationId xmlns:p14="http://schemas.microsoft.com/office/powerpoint/2010/main" val="155015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1900" y="758950"/>
            <a:ext cx="7016195" cy="1143000"/>
          </a:xfrm>
        </p:spPr>
        <p:txBody>
          <a:bodyPr/>
          <a:lstStyle/>
          <a:p>
            <a:pPr algn="l"/>
            <a:r>
              <a:rPr lang="en-US" dirty="0"/>
              <a:t>Farm Programs</a:t>
            </a:r>
            <a:r>
              <a:rPr lang="en-US" sz="800" dirty="0"/>
              <a:t>b</a:t>
            </a:r>
            <a:endParaRPr lang="en-US" dirty="0"/>
          </a:p>
        </p:txBody>
      </p:sp>
      <p:pic>
        <p:nvPicPr>
          <p:cNvPr id="8" name="Picture 7" descr="Dairy&#10;Loans&#10;Loan deficiency programs&#10;Farm storage facilitiy&#10;Sugar storage Facility Loans&#10;Cotton Ginning cost share" title="Farm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1" y="680311"/>
            <a:ext cx="1059785" cy="5955495"/>
          </a:xfrm>
          <a:prstGeom prst="rect">
            <a:avLst/>
          </a:prstGeom>
        </p:spPr>
      </p:pic>
      <p:sp>
        <p:nvSpPr>
          <p:cNvPr id="5" name="Content Placeholder 4"/>
          <p:cNvSpPr>
            <a:spLocks noGrp="1"/>
          </p:cNvSpPr>
          <p:nvPr>
            <p:ph idx="1"/>
          </p:nvPr>
        </p:nvSpPr>
        <p:spPr>
          <a:xfrm>
            <a:off x="3041901" y="1749245"/>
            <a:ext cx="7016195" cy="4428445"/>
          </a:xfrm>
        </p:spPr>
        <p:txBody>
          <a:bodyPr>
            <a:normAutofit/>
          </a:bodyPr>
          <a:lstStyle/>
          <a:p>
            <a:pPr>
              <a:buFont typeface="Wingdings" panose="05000000000000000000" pitchFamily="2" charset="2"/>
              <a:buChar char="v"/>
            </a:pPr>
            <a:r>
              <a:rPr lang="en-US" dirty="0"/>
              <a:t>Margin Protection Program (MPP) – Dairy</a:t>
            </a:r>
          </a:p>
          <a:p>
            <a:pPr marL="0" indent="0">
              <a:buNone/>
            </a:pPr>
            <a:endParaRPr lang="en-US" sz="1200" dirty="0"/>
          </a:p>
          <a:p>
            <a:pPr>
              <a:buFont typeface="Wingdings" panose="05000000000000000000" pitchFamily="2" charset="2"/>
              <a:buChar char="v"/>
            </a:pPr>
            <a:r>
              <a:rPr lang="en-US" dirty="0"/>
              <a:t>Marketing Assistance Loans (MALs)</a:t>
            </a:r>
          </a:p>
          <a:p>
            <a:pPr marL="0" indent="0">
              <a:buNone/>
            </a:pPr>
            <a:endParaRPr lang="en-US" sz="1200" dirty="0"/>
          </a:p>
          <a:p>
            <a:pPr>
              <a:buFont typeface="Wingdings" panose="05000000000000000000" pitchFamily="2" charset="2"/>
              <a:buChar char="v"/>
            </a:pPr>
            <a:r>
              <a:rPr lang="en-US" dirty="0"/>
              <a:t>Loan Deficiency Payments (LDPs)</a:t>
            </a:r>
          </a:p>
          <a:p>
            <a:pPr marL="0" indent="0">
              <a:buNone/>
            </a:pPr>
            <a:endParaRPr lang="en-US" sz="1200" dirty="0"/>
          </a:p>
          <a:p>
            <a:pPr>
              <a:buFont typeface="Wingdings" panose="05000000000000000000" pitchFamily="2" charset="2"/>
              <a:buChar char="v"/>
            </a:pPr>
            <a:r>
              <a:rPr lang="en-US" dirty="0"/>
              <a:t>Farm Storage Facility Loan Program (FSFL)</a:t>
            </a:r>
            <a:br>
              <a:rPr lang="en-US" dirty="0"/>
            </a:br>
            <a:endParaRPr lang="en-US" sz="1200" dirty="0"/>
          </a:p>
          <a:p>
            <a:pPr>
              <a:lnSpc>
                <a:spcPct val="110000"/>
              </a:lnSpc>
              <a:buFont typeface="Wingdings" panose="05000000000000000000" pitchFamily="2" charset="2"/>
              <a:buChar char="v"/>
            </a:pPr>
            <a:r>
              <a:rPr lang="en-US" dirty="0"/>
              <a:t>Sugar Storage Facility Loan Program (SSFL)</a:t>
            </a:r>
          </a:p>
          <a:p>
            <a:pPr>
              <a:lnSpc>
                <a:spcPct val="110000"/>
              </a:lnSpc>
              <a:buFont typeface="Wingdings" panose="05000000000000000000" pitchFamily="2" charset="2"/>
              <a:buChar char="v"/>
            </a:pPr>
            <a:r>
              <a:rPr lang="en-US" dirty="0"/>
              <a:t>Cotton Ginning Cost Share (CGCS)</a:t>
            </a:r>
          </a:p>
          <a:p>
            <a:pPr marL="0" indent="0">
              <a:buNone/>
            </a:pPr>
            <a:endParaRPr lang="en-US" dirty="0"/>
          </a:p>
        </p:txBody>
      </p:sp>
    </p:spTree>
    <p:extLst>
      <p:ext uri="{BB962C8B-B14F-4D97-AF65-F5344CB8AC3E}">
        <p14:creationId xmlns:p14="http://schemas.microsoft.com/office/powerpoint/2010/main" val="62752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1900" y="758950"/>
            <a:ext cx="7016195" cy="1143000"/>
          </a:xfrm>
        </p:spPr>
        <p:txBody>
          <a:bodyPr/>
          <a:lstStyle/>
          <a:p>
            <a:pPr algn="l"/>
            <a:r>
              <a:rPr lang="en-US" dirty="0"/>
              <a:t>Conservation</a:t>
            </a:r>
          </a:p>
        </p:txBody>
      </p:sp>
      <p:pic>
        <p:nvPicPr>
          <p:cNvPr id="6" name="Picture 5" descr="Conservation reserve Program&#10;CRP Grasslands&#10;farmable Wetlands Program&#10;Conservation Reserve Enhancement program" title="Conserv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1" y="680310"/>
            <a:ext cx="1059785" cy="5955495"/>
          </a:xfrm>
          <a:prstGeom prst="rect">
            <a:avLst/>
          </a:prstGeom>
        </p:spPr>
      </p:pic>
      <p:sp>
        <p:nvSpPr>
          <p:cNvPr id="5" name="Content Placeholder 4"/>
          <p:cNvSpPr>
            <a:spLocks noGrp="1"/>
          </p:cNvSpPr>
          <p:nvPr>
            <p:ph idx="1"/>
          </p:nvPr>
        </p:nvSpPr>
        <p:spPr>
          <a:xfrm>
            <a:off x="3041901" y="1749245"/>
            <a:ext cx="7016195" cy="4581150"/>
          </a:xfrm>
        </p:spPr>
        <p:txBody>
          <a:bodyPr>
            <a:normAutofit/>
          </a:bodyPr>
          <a:lstStyle/>
          <a:p>
            <a:pPr>
              <a:buFont typeface="Wingdings" panose="05000000000000000000" pitchFamily="2" charset="2"/>
              <a:buChar char="v"/>
            </a:pPr>
            <a:r>
              <a:rPr lang="en-US" dirty="0"/>
              <a:t>Conservation Reserve Program (CRP)</a:t>
            </a:r>
          </a:p>
          <a:p>
            <a:pPr marL="0" indent="0">
              <a:buNone/>
            </a:pPr>
            <a:endParaRPr lang="en-US" sz="1200" dirty="0"/>
          </a:p>
          <a:p>
            <a:pPr lvl="1">
              <a:buFont typeface="Wingdings" panose="05000000000000000000" pitchFamily="2" charset="2"/>
              <a:buChar char="§"/>
            </a:pPr>
            <a:r>
              <a:rPr lang="en-US" dirty="0"/>
              <a:t>General Sign-Up</a:t>
            </a:r>
          </a:p>
          <a:p>
            <a:pPr lvl="1">
              <a:buFont typeface="Wingdings" panose="05000000000000000000" pitchFamily="2" charset="2"/>
              <a:buChar char="§"/>
            </a:pPr>
            <a:r>
              <a:rPr lang="en-US" dirty="0"/>
              <a:t>Continuous Sign-Up</a:t>
            </a:r>
          </a:p>
          <a:p>
            <a:pPr marL="457200" lvl="1" indent="0">
              <a:buNone/>
            </a:pPr>
            <a:endParaRPr lang="en-US" sz="1200" dirty="0"/>
          </a:p>
          <a:p>
            <a:pPr>
              <a:buFont typeface="Wingdings" panose="05000000000000000000" pitchFamily="2" charset="2"/>
              <a:buChar char="v"/>
            </a:pPr>
            <a:r>
              <a:rPr lang="en-US" dirty="0"/>
              <a:t>CRP Grasslands</a:t>
            </a:r>
          </a:p>
          <a:p>
            <a:pPr>
              <a:buFont typeface="Wingdings" panose="05000000000000000000" pitchFamily="2" charset="2"/>
              <a:buChar char="v"/>
            </a:pPr>
            <a:r>
              <a:rPr lang="en-US" dirty="0"/>
              <a:t>Farmable Wetlands Program (FWP)</a:t>
            </a:r>
          </a:p>
          <a:p>
            <a:pPr>
              <a:buFont typeface="Wingdings" panose="05000000000000000000" pitchFamily="2" charset="2"/>
              <a:buChar char="v"/>
            </a:pPr>
            <a:r>
              <a:rPr lang="en-US" dirty="0"/>
              <a:t>Conservation Reserve Enhancement Program (CREP)</a:t>
            </a:r>
          </a:p>
        </p:txBody>
      </p:sp>
    </p:spTree>
    <p:extLst>
      <p:ext uri="{BB962C8B-B14F-4D97-AF65-F5344CB8AC3E}">
        <p14:creationId xmlns:p14="http://schemas.microsoft.com/office/powerpoint/2010/main" val="334581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1900" y="758950"/>
            <a:ext cx="7016195" cy="1143000"/>
          </a:xfrm>
        </p:spPr>
        <p:txBody>
          <a:bodyPr/>
          <a:lstStyle/>
          <a:p>
            <a:pPr algn="l"/>
            <a:r>
              <a:rPr lang="en-US" dirty="0"/>
              <a:t>Conservation</a:t>
            </a:r>
            <a:r>
              <a:rPr lang="en-US" sz="800" dirty="0"/>
              <a:t>b</a:t>
            </a:r>
            <a:endParaRPr lang="en-US" dirty="0"/>
          </a:p>
        </p:txBody>
      </p:sp>
      <p:pic>
        <p:nvPicPr>
          <p:cNvPr id="2" name="Picture 1" descr="ECP&#10;Grassroots source water protection&#10;Emergency Forest restoration &#10;State acres for wildlife enhancement" title="Conserv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1" y="680310"/>
            <a:ext cx="1026571" cy="5934620"/>
          </a:xfrm>
          <a:prstGeom prst="rect">
            <a:avLst/>
          </a:prstGeom>
        </p:spPr>
      </p:pic>
      <p:sp>
        <p:nvSpPr>
          <p:cNvPr id="5" name="Content Placeholder 4"/>
          <p:cNvSpPr>
            <a:spLocks noGrp="1"/>
          </p:cNvSpPr>
          <p:nvPr>
            <p:ph idx="1"/>
          </p:nvPr>
        </p:nvSpPr>
        <p:spPr>
          <a:xfrm>
            <a:off x="3041901" y="1749245"/>
            <a:ext cx="7016195" cy="4275740"/>
          </a:xfrm>
        </p:spPr>
        <p:txBody>
          <a:bodyPr>
            <a:normAutofit/>
          </a:bodyPr>
          <a:lstStyle/>
          <a:p>
            <a:pPr>
              <a:buFont typeface="Wingdings" panose="05000000000000000000" pitchFamily="2" charset="2"/>
              <a:buChar char="v"/>
            </a:pPr>
            <a:r>
              <a:rPr lang="en-US" dirty="0"/>
              <a:t>Emergency Conservation Program (ECP)</a:t>
            </a:r>
          </a:p>
          <a:p>
            <a:pPr marL="0" indent="0">
              <a:buNone/>
            </a:pPr>
            <a:endParaRPr lang="en-US" dirty="0"/>
          </a:p>
          <a:p>
            <a:pPr>
              <a:buFont typeface="Wingdings" panose="05000000000000000000" pitchFamily="2" charset="2"/>
              <a:buChar char="v"/>
            </a:pPr>
            <a:r>
              <a:rPr lang="en-US" dirty="0"/>
              <a:t>Grassroots Source Water Protection Program</a:t>
            </a:r>
          </a:p>
          <a:p>
            <a:pPr marL="0" indent="0">
              <a:buNone/>
            </a:pPr>
            <a:endParaRPr lang="en-US" sz="1200" dirty="0"/>
          </a:p>
          <a:p>
            <a:pPr marL="0" indent="0">
              <a:buNone/>
            </a:pPr>
            <a:endParaRPr lang="en-US" sz="1200" dirty="0"/>
          </a:p>
          <a:p>
            <a:pPr>
              <a:buFont typeface="Wingdings" panose="05000000000000000000" pitchFamily="2" charset="2"/>
              <a:buChar char="v"/>
            </a:pPr>
            <a:r>
              <a:rPr lang="en-US" dirty="0"/>
              <a:t>Emergency Forest Restoration Program (EFRP)</a:t>
            </a:r>
          </a:p>
          <a:p>
            <a:pPr marL="0" indent="0">
              <a:buNone/>
            </a:pPr>
            <a:endParaRPr lang="en-US" dirty="0"/>
          </a:p>
          <a:p>
            <a:pPr>
              <a:buFont typeface="Wingdings" panose="05000000000000000000" pitchFamily="2" charset="2"/>
              <a:buChar char="v"/>
            </a:pPr>
            <a:r>
              <a:rPr lang="en-US" dirty="0"/>
              <a:t>State Acres for Wildlife Enhancement (SAFE)</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109662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2475"/>
            <a:ext cx="8229600" cy="1143000"/>
          </a:xfrm>
        </p:spPr>
        <p:txBody>
          <a:bodyPr/>
          <a:lstStyle/>
          <a:p>
            <a:pPr algn="l"/>
            <a:r>
              <a:rPr lang="en-US" dirty="0"/>
              <a:t>Farm Loans Program</a:t>
            </a:r>
          </a:p>
        </p:txBody>
      </p:sp>
      <p:sp>
        <p:nvSpPr>
          <p:cNvPr id="3" name="Content Placeholder 2"/>
          <p:cNvSpPr>
            <a:spLocks noGrp="1"/>
          </p:cNvSpPr>
          <p:nvPr>
            <p:ph idx="1"/>
          </p:nvPr>
        </p:nvSpPr>
        <p:spPr>
          <a:xfrm>
            <a:off x="1981200" y="2360066"/>
            <a:ext cx="8229600" cy="3918803"/>
          </a:xfrm>
        </p:spPr>
        <p:txBody>
          <a:bodyPr>
            <a:normAutofit/>
          </a:bodyPr>
          <a:lstStyle/>
          <a:p>
            <a:pPr marL="0" indent="0">
              <a:buNone/>
            </a:pPr>
            <a:r>
              <a:rPr lang="en-US" dirty="0"/>
              <a:t>FSA’s loan program is designed to help family farmers to start, purchase or expand their farming operation. </a:t>
            </a:r>
          </a:p>
          <a:p>
            <a:pPr marL="0" indent="0">
              <a:buNone/>
            </a:pPr>
            <a:endParaRPr lang="en-US" sz="1200" dirty="0"/>
          </a:p>
          <a:p>
            <a:pPr>
              <a:buFont typeface="Wingdings" panose="05000000000000000000" pitchFamily="2" charset="2"/>
              <a:buChar char="v"/>
            </a:pPr>
            <a:r>
              <a:rPr lang="en-US" dirty="0"/>
              <a:t>Farm Ownership Loans (Direct &amp; Guaranteed)</a:t>
            </a:r>
          </a:p>
          <a:p>
            <a:pPr>
              <a:buFont typeface="Wingdings" panose="05000000000000000000" pitchFamily="2" charset="2"/>
              <a:buChar char="v"/>
            </a:pPr>
            <a:r>
              <a:rPr lang="en-US" dirty="0"/>
              <a:t>Farm Operating Loans (Direct &amp; Guaranteed)</a:t>
            </a:r>
          </a:p>
          <a:p>
            <a:pPr lvl="1">
              <a:buFont typeface="Wingdings" panose="05000000000000000000" pitchFamily="2" charset="2"/>
              <a:buChar char="§"/>
            </a:pPr>
            <a:r>
              <a:rPr lang="en-US" dirty="0"/>
              <a:t>EZ Guarantee Loans</a:t>
            </a:r>
          </a:p>
          <a:p>
            <a:pPr lvl="1">
              <a:buFont typeface="Wingdings" panose="05000000000000000000" pitchFamily="2" charset="2"/>
              <a:buChar char="§"/>
            </a:pPr>
            <a:r>
              <a:rPr lang="en-US" dirty="0"/>
              <a:t>Youth Loans</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48561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2475"/>
            <a:ext cx="8229600" cy="1143000"/>
          </a:xfrm>
        </p:spPr>
        <p:txBody>
          <a:bodyPr/>
          <a:lstStyle/>
          <a:p>
            <a:pPr algn="l"/>
            <a:r>
              <a:rPr lang="en-US" dirty="0"/>
              <a:t>Farm Loans </a:t>
            </a:r>
            <a:r>
              <a:rPr lang="en-US" dirty="0" err="1"/>
              <a:t>Program</a:t>
            </a:r>
            <a:r>
              <a:rPr lang="en-US" sz="800" dirty="0" err="1"/>
              <a:t>c</a:t>
            </a:r>
            <a:endParaRPr lang="en-US" dirty="0"/>
          </a:p>
        </p:txBody>
      </p:sp>
      <p:sp>
        <p:nvSpPr>
          <p:cNvPr id="3" name="Content Placeholder 2"/>
          <p:cNvSpPr>
            <a:spLocks noGrp="1"/>
          </p:cNvSpPr>
          <p:nvPr>
            <p:ph idx="1"/>
          </p:nvPr>
        </p:nvSpPr>
        <p:spPr>
          <a:xfrm>
            <a:off x="1981200" y="2512771"/>
            <a:ext cx="8229600" cy="3613393"/>
          </a:xfrm>
        </p:spPr>
        <p:txBody>
          <a:bodyPr/>
          <a:lstStyle/>
          <a:p>
            <a:pPr>
              <a:buFont typeface="Wingdings" panose="05000000000000000000" pitchFamily="2" charset="2"/>
              <a:buChar char="v"/>
            </a:pPr>
            <a:r>
              <a:rPr lang="en-US" dirty="0"/>
              <a:t>Microloans</a:t>
            </a:r>
          </a:p>
          <a:p>
            <a:pPr>
              <a:buFont typeface="Wingdings" panose="05000000000000000000" pitchFamily="2" charset="2"/>
              <a:buChar char="v"/>
            </a:pPr>
            <a:r>
              <a:rPr lang="en-US" dirty="0"/>
              <a:t>Targeted Funds to Underserved and Beginning Farmers and Ranchers</a:t>
            </a:r>
          </a:p>
          <a:p>
            <a:pPr>
              <a:buFont typeface="Wingdings" panose="05000000000000000000" pitchFamily="2" charset="2"/>
              <a:buChar char="v"/>
            </a:pPr>
            <a:r>
              <a:rPr lang="en-US" dirty="0"/>
              <a:t>Down Payment Program</a:t>
            </a:r>
          </a:p>
          <a:p>
            <a:pPr>
              <a:buFont typeface="Wingdings" panose="05000000000000000000" pitchFamily="2" charset="2"/>
              <a:buChar char="v"/>
            </a:pPr>
            <a:r>
              <a:rPr lang="en-US" dirty="0"/>
              <a:t>Emergency Loans</a:t>
            </a:r>
          </a:p>
          <a:p>
            <a:pPr>
              <a:buFont typeface="Wingdings" panose="05000000000000000000" pitchFamily="2" charset="2"/>
              <a:buChar char="v"/>
            </a:pPr>
            <a:r>
              <a:rPr lang="en-US" dirty="0"/>
              <a:t>Conservation Loans</a:t>
            </a:r>
          </a:p>
          <a:p>
            <a:pPr>
              <a:buFont typeface="Wingdings" panose="05000000000000000000" pitchFamily="2" charset="2"/>
              <a:buChar char="v"/>
            </a:pPr>
            <a:r>
              <a:rPr lang="en-US" dirty="0"/>
              <a:t>Land Contract Guarantees</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85531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1900" y="758950"/>
            <a:ext cx="7016195" cy="1143000"/>
          </a:xfrm>
        </p:spPr>
        <p:txBody>
          <a:bodyPr>
            <a:normAutofit/>
          </a:bodyPr>
          <a:lstStyle/>
          <a:p>
            <a:pPr algn="l"/>
            <a:r>
              <a:rPr lang="en-US" dirty="0"/>
              <a:t>Bipartisan Budget Act of 2018</a:t>
            </a:r>
          </a:p>
        </p:txBody>
      </p:sp>
      <p:pic>
        <p:nvPicPr>
          <p:cNvPr id="8" name="Picture 7" descr="Provided Funding for 2017 Wildfires and Hurricanes&#10;" title="Bipartisan Budget Act of 20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992" y="680311"/>
            <a:ext cx="1059784" cy="5955495"/>
          </a:xfrm>
          <a:prstGeom prst="rect">
            <a:avLst/>
          </a:prstGeom>
        </p:spPr>
      </p:pic>
      <p:sp>
        <p:nvSpPr>
          <p:cNvPr id="5" name="Content Placeholder 4"/>
          <p:cNvSpPr>
            <a:spLocks noGrp="1"/>
          </p:cNvSpPr>
          <p:nvPr>
            <p:ph idx="1"/>
          </p:nvPr>
        </p:nvSpPr>
        <p:spPr>
          <a:xfrm>
            <a:off x="2575776" y="1543574"/>
            <a:ext cx="8803018" cy="4276264"/>
          </a:xfrm>
        </p:spPr>
        <p:txBody>
          <a:bodyPr>
            <a:normAutofit/>
          </a:bodyPr>
          <a:lstStyle/>
          <a:p>
            <a:pPr>
              <a:buFont typeface="Wingdings" panose="05000000000000000000" pitchFamily="2" charset="2"/>
              <a:buChar char="v"/>
            </a:pPr>
            <a:r>
              <a:rPr lang="en-US" dirty="0"/>
              <a:t>Provided funding for 2017 Wildfires and Hurricanes Indemnity Program (WHIP)</a:t>
            </a:r>
          </a:p>
          <a:p>
            <a:pPr>
              <a:buFont typeface="Wingdings" panose="05000000000000000000" pitchFamily="2" charset="2"/>
              <a:buChar char="v"/>
            </a:pPr>
            <a:r>
              <a:rPr lang="en-US" dirty="0"/>
              <a:t>Increased eligible TAP acreage; removes $125,000 payment limitation</a:t>
            </a:r>
          </a:p>
          <a:p>
            <a:pPr>
              <a:buFont typeface="Wingdings" panose="05000000000000000000" pitchFamily="2" charset="2"/>
              <a:buChar char="v"/>
            </a:pPr>
            <a:r>
              <a:rPr lang="en-US" dirty="0"/>
              <a:t>Expanded LIP eligible losses; removes $125,000 payment limitation</a:t>
            </a:r>
          </a:p>
          <a:p>
            <a:pPr>
              <a:buFont typeface="Wingdings" panose="05000000000000000000" pitchFamily="2" charset="2"/>
              <a:buChar char="v"/>
            </a:pPr>
            <a:r>
              <a:rPr lang="en-US" dirty="0"/>
              <a:t>Removed annual $20 million national cap on ELAP</a:t>
            </a:r>
          </a:p>
          <a:p>
            <a:pPr>
              <a:buFont typeface="Wingdings" panose="05000000000000000000" pitchFamily="2" charset="2"/>
              <a:buChar char="v"/>
            </a:pPr>
            <a:r>
              <a:rPr lang="en-US" dirty="0"/>
              <a:t>LFP and ELAP now have combined payment limitation</a:t>
            </a:r>
            <a:br>
              <a:rPr lang="en-US" dirty="0"/>
            </a:br>
            <a:r>
              <a:rPr lang="en-US" dirty="0"/>
              <a:t>of $125,000</a:t>
            </a:r>
          </a:p>
          <a:p>
            <a:pPr>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65978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1900" y="758950"/>
            <a:ext cx="7016195" cy="1143000"/>
          </a:xfrm>
        </p:spPr>
        <p:txBody>
          <a:bodyPr>
            <a:normAutofit/>
          </a:bodyPr>
          <a:lstStyle/>
          <a:p>
            <a:pPr algn="l"/>
            <a:r>
              <a:rPr lang="en-US" dirty="0"/>
              <a:t>Bipartisan Budget Act of 2018</a:t>
            </a:r>
            <a:r>
              <a:rPr lang="en-US" sz="800" dirty="0"/>
              <a:t>a</a:t>
            </a:r>
            <a:endParaRPr lang="en-US" dirty="0"/>
          </a:p>
        </p:txBody>
      </p:sp>
      <p:pic>
        <p:nvPicPr>
          <p:cNvPr id="8" name="Picture 7" descr="Changed provisions under the margin protection program for dairy based on feed back from dairy producers." title="Bipartisan Budget Act of 20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992" y="680311"/>
            <a:ext cx="1059784" cy="5955495"/>
          </a:xfrm>
          <a:prstGeom prst="rect">
            <a:avLst/>
          </a:prstGeom>
        </p:spPr>
      </p:pic>
      <p:sp>
        <p:nvSpPr>
          <p:cNvPr id="5" name="Content Placeholder 4"/>
          <p:cNvSpPr>
            <a:spLocks noGrp="1"/>
          </p:cNvSpPr>
          <p:nvPr>
            <p:ph idx="1"/>
          </p:nvPr>
        </p:nvSpPr>
        <p:spPr>
          <a:xfrm>
            <a:off x="2776756" y="1392572"/>
            <a:ext cx="8602038" cy="4427266"/>
          </a:xfrm>
        </p:spPr>
        <p:txBody>
          <a:bodyPr>
            <a:normAutofit/>
          </a:bodyPr>
          <a:lstStyle/>
          <a:p>
            <a:pPr>
              <a:buFont typeface="Wingdings" panose="05000000000000000000" pitchFamily="2" charset="2"/>
              <a:buChar char="v"/>
            </a:pPr>
            <a:r>
              <a:rPr lang="en-US" dirty="0"/>
              <a:t>Changed provisions under the Margin Protection Program for Dairy based on feedback from dairy producers </a:t>
            </a:r>
          </a:p>
          <a:p>
            <a:pPr>
              <a:buFont typeface="Wingdings" panose="05000000000000000000" pitchFamily="2" charset="2"/>
              <a:buChar char="v"/>
            </a:pPr>
            <a:r>
              <a:rPr lang="en-US" dirty="0"/>
              <a:t>Added seed cotton as a covered commodity with start of 2018 crop year</a:t>
            </a:r>
          </a:p>
          <a:p>
            <a:pPr>
              <a:buFont typeface="Wingdings" panose="05000000000000000000" pitchFamily="2" charset="2"/>
              <a:buChar char="v"/>
            </a:pPr>
            <a:r>
              <a:rPr lang="en-US" dirty="0"/>
              <a:t>Provided additional funding for ECP</a:t>
            </a:r>
          </a:p>
          <a:p>
            <a:pPr marL="0" indent="0">
              <a:buNone/>
            </a:pPr>
            <a:endParaRPr lang="en-US" dirty="0"/>
          </a:p>
          <a:p>
            <a:endParaRPr lang="en-US" dirty="0"/>
          </a:p>
        </p:txBody>
      </p:sp>
    </p:spTree>
    <p:extLst>
      <p:ext uri="{BB962C8B-B14F-4D97-AF65-F5344CB8AC3E}">
        <p14:creationId xmlns:p14="http://schemas.microsoft.com/office/powerpoint/2010/main" val="918394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Farm Service Agency</a:t>
            </a:r>
          </a:p>
        </p:txBody>
      </p:sp>
      <p:sp>
        <p:nvSpPr>
          <p:cNvPr id="3" name="Subtitle 2"/>
          <p:cNvSpPr>
            <a:spLocks noGrp="1"/>
          </p:cNvSpPr>
          <p:nvPr>
            <p:ph type="subTitle" idx="1"/>
          </p:nvPr>
        </p:nvSpPr>
        <p:spPr>
          <a:xfrm>
            <a:off x="2889195" y="4039820"/>
            <a:ext cx="6400800" cy="916230"/>
          </a:xfrm>
        </p:spPr>
        <p:txBody>
          <a:bodyPr>
            <a:normAutofit/>
          </a:bodyPr>
          <a:lstStyle/>
          <a:p>
            <a:r>
              <a:rPr lang="en-US" dirty="0"/>
              <a:t>For More Information Contact:</a:t>
            </a:r>
          </a:p>
          <a:p>
            <a:endParaRPr lang="en-US" dirty="0"/>
          </a:p>
        </p:txBody>
      </p:sp>
      <p:sp>
        <p:nvSpPr>
          <p:cNvPr id="6" name="Subtitle 2"/>
          <p:cNvSpPr txBox="1">
            <a:spLocks/>
          </p:cNvSpPr>
          <p:nvPr/>
        </p:nvSpPr>
        <p:spPr>
          <a:xfrm>
            <a:off x="3041595" y="5108755"/>
            <a:ext cx="6400800" cy="12216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bg1">
                    <a:lumMod val="9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prstClr val="white">
                    <a:lumMod val="95000"/>
                  </a:prstClr>
                </a:solidFill>
                <a:latin typeface="Calibri"/>
              </a:rPr>
              <a:t>www.fsa.usda.gov</a:t>
            </a:r>
          </a:p>
        </p:txBody>
      </p:sp>
    </p:spTree>
    <p:extLst>
      <p:ext uri="{BB962C8B-B14F-4D97-AF65-F5344CB8AC3E}">
        <p14:creationId xmlns:p14="http://schemas.microsoft.com/office/powerpoint/2010/main" val="145343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4F8E-D438-4C08-BB16-89A646043DE2}"/>
              </a:ext>
            </a:extLst>
          </p:cNvPr>
          <p:cNvSpPr>
            <a:spLocks noGrp="1"/>
          </p:cNvSpPr>
          <p:nvPr>
            <p:ph type="title"/>
          </p:nvPr>
        </p:nvSpPr>
        <p:spPr>
          <a:xfrm>
            <a:off x="1418536" y="1450166"/>
            <a:ext cx="9354927" cy="1143000"/>
          </a:xfrm>
        </p:spPr>
        <p:txBody>
          <a:bodyPr/>
          <a:lstStyle/>
          <a:p>
            <a:r>
              <a:rPr lang="en-US" dirty="0"/>
              <a:t>Commodity Credit Corporation</a:t>
            </a:r>
          </a:p>
        </p:txBody>
      </p:sp>
      <p:sp>
        <p:nvSpPr>
          <p:cNvPr id="3" name="Content Placeholder 2">
            <a:extLst>
              <a:ext uri="{FF2B5EF4-FFF2-40B4-BE49-F238E27FC236}">
                <a16:creationId xmlns:a16="http://schemas.microsoft.com/office/drawing/2014/main" id="{8D1968BB-33B8-423D-9755-D6026F137622}"/>
              </a:ext>
            </a:extLst>
          </p:cNvPr>
          <p:cNvSpPr>
            <a:spLocks noGrp="1"/>
          </p:cNvSpPr>
          <p:nvPr>
            <p:ph idx="1"/>
          </p:nvPr>
        </p:nvSpPr>
        <p:spPr>
          <a:xfrm>
            <a:off x="1346533" y="2289164"/>
            <a:ext cx="9354927" cy="4275740"/>
          </a:xfrm>
        </p:spPr>
        <p:txBody>
          <a:bodyPr>
            <a:normAutofit fontScale="77500" lnSpcReduction="20000"/>
          </a:bodyPr>
          <a:lstStyle/>
          <a:p>
            <a:r>
              <a:rPr lang="en-US" dirty="0"/>
              <a:t>The Commodity Credit Corporation (CCC) is a Government-owned and operated entity that was created to stabilize, support, and protect farm income and prices. CCC also helps maintain balanced and adequate supplies of agricultural commodities and aids in their orderly distribution.   </a:t>
            </a:r>
          </a:p>
          <a:p>
            <a:endParaRPr lang="en-US" dirty="0"/>
          </a:p>
          <a:p>
            <a:r>
              <a:rPr lang="en-US" dirty="0"/>
              <a:t>CCC was incorporated October 17, 1933, under a Delaware charter with a capitalization of $3 million. </a:t>
            </a:r>
          </a:p>
          <a:p>
            <a:endParaRPr lang="en-US" dirty="0"/>
          </a:p>
          <a:p>
            <a:r>
              <a:rPr lang="en-US" dirty="0"/>
              <a:t>On July 1, 1939, CCC was transferred to the United States Department of Agriculture (USDA). It was reincorporated on July 1, 1948, as a Federal corporation within USDA by the </a:t>
            </a:r>
            <a:r>
              <a:rPr lang="en-US" dirty="0">
                <a:hlinkClick r:id="rId2" tooltip="charteractcurrent.pdf"/>
              </a:rPr>
              <a:t>Commodity Credit Corporation Charter Act</a:t>
            </a:r>
            <a:r>
              <a:rPr lang="en-US" dirty="0"/>
              <a:t> (62 Stat.1070; 15 U.S.C. 714). As amended through the </a:t>
            </a:r>
            <a:r>
              <a:rPr lang="en-US" dirty="0">
                <a:hlinkClick r:id="rId3" tooltip="pl112-166.pdf"/>
              </a:rPr>
              <a:t>Presidential Appointment Efficiency and Streamlining Act of 2011, P.L. 112-166</a:t>
            </a:r>
            <a:r>
              <a:rPr lang="en-US" dirty="0"/>
              <a:t>, Enacted August 10, 2012.      </a:t>
            </a:r>
          </a:p>
          <a:p>
            <a:endParaRPr lang="en-US" dirty="0"/>
          </a:p>
        </p:txBody>
      </p:sp>
    </p:spTree>
    <p:extLst>
      <p:ext uri="{BB962C8B-B14F-4D97-AF65-F5344CB8AC3E}">
        <p14:creationId xmlns:p14="http://schemas.microsoft.com/office/powerpoint/2010/main" val="276540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4703-6C25-49E6-83AD-583CC0D63CA8}"/>
              </a:ext>
            </a:extLst>
          </p:cNvPr>
          <p:cNvSpPr>
            <a:spLocks noGrp="1"/>
          </p:cNvSpPr>
          <p:nvPr>
            <p:ph type="title"/>
          </p:nvPr>
        </p:nvSpPr>
        <p:spPr>
          <a:xfrm>
            <a:off x="1346533" y="1424767"/>
            <a:ext cx="9354927" cy="1143000"/>
          </a:xfrm>
        </p:spPr>
        <p:txBody>
          <a:bodyPr/>
          <a:lstStyle/>
          <a:p>
            <a:r>
              <a:rPr lang="en-US" dirty="0"/>
              <a:t>CCC Mission</a:t>
            </a:r>
          </a:p>
        </p:txBody>
      </p:sp>
      <p:sp>
        <p:nvSpPr>
          <p:cNvPr id="3" name="Content Placeholder 2">
            <a:extLst>
              <a:ext uri="{FF2B5EF4-FFF2-40B4-BE49-F238E27FC236}">
                <a16:creationId xmlns:a16="http://schemas.microsoft.com/office/drawing/2014/main" id="{8809797C-3A94-4AA2-A89D-4ED9F2111579}"/>
              </a:ext>
            </a:extLst>
          </p:cNvPr>
          <p:cNvSpPr>
            <a:spLocks noGrp="1"/>
          </p:cNvSpPr>
          <p:nvPr>
            <p:ph idx="1"/>
          </p:nvPr>
        </p:nvSpPr>
        <p:spPr>
          <a:xfrm>
            <a:off x="1566667" y="2306098"/>
            <a:ext cx="9354927" cy="4275740"/>
          </a:xfrm>
        </p:spPr>
        <p:txBody>
          <a:bodyPr>
            <a:normAutofit fontScale="92500" lnSpcReduction="10000"/>
          </a:bodyPr>
          <a:lstStyle/>
          <a:p>
            <a:pPr marL="0" lvl="0" indent="0">
              <a:buNone/>
            </a:pPr>
            <a:r>
              <a:rPr lang="en-US" b="1" dirty="0">
                <a:solidFill>
                  <a:srgbClr val="FFC000"/>
                </a:solidFill>
              </a:rPr>
              <a:t>Do Right</a:t>
            </a:r>
          </a:p>
          <a:p>
            <a:pPr lvl="0"/>
            <a:r>
              <a:rPr lang="en-US" dirty="0"/>
              <a:t>Stabilize, support, and protect farm income and prices</a:t>
            </a:r>
          </a:p>
          <a:p>
            <a:pPr lvl="0"/>
            <a:r>
              <a:rPr lang="en-US" dirty="0"/>
              <a:t>Conserve soil, air, and water resources and protect and improve wildlife habitats</a:t>
            </a:r>
          </a:p>
          <a:p>
            <a:pPr marL="0" lvl="0" indent="0">
              <a:buNone/>
            </a:pPr>
            <a:endParaRPr lang="en-US" dirty="0">
              <a:solidFill>
                <a:srgbClr val="FFC000"/>
              </a:solidFill>
            </a:endParaRPr>
          </a:p>
          <a:p>
            <a:pPr marL="0" lvl="0" indent="0">
              <a:buNone/>
            </a:pPr>
            <a:r>
              <a:rPr lang="en-US" b="1" dirty="0">
                <a:solidFill>
                  <a:srgbClr val="FFC000"/>
                </a:solidFill>
              </a:rPr>
              <a:t>Feed Everyone</a:t>
            </a:r>
          </a:p>
          <a:p>
            <a:pPr lvl="0"/>
            <a:r>
              <a:rPr lang="en-US" dirty="0"/>
              <a:t>Maintain balances and adequate supplies of agricultural commodities and aid in their orderly distribution</a:t>
            </a:r>
          </a:p>
          <a:p>
            <a:pPr lvl="0"/>
            <a:r>
              <a:rPr lang="en-US" dirty="0"/>
              <a:t>Develop new domestic and foreign markets and marketing facilities for agricultural commodities</a:t>
            </a:r>
          </a:p>
          <a:p>
            <a:endParaRPr lang="en-US" dirty="0"/>
          </a:p>
        </p:txBody>
      </p:sp>
    </p:spTree>
    <p:extLst>
      <p:ext uri="{BB962C8B-B14F-4D97-AF65-F5344CB8AC3E}">
        <p14:creationId xmlns:p14="http://schemas.microsoft.com/office/powerpoint/2010/main" val="236761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CDA8-FB44-4674-B721-FC5D942957C7}"/>
              </a:ext>
            </a:extLst>
          </p:cNvPr>
          <p:cNvSpPr>
            <a:spLocks noGrp="1"/>
          </p:cNvSpPr>
          <p:nvPr>
            <p:ph type="title"/>
          </p:nvPr>
        </p:nvSpPr>
        <p:spPr>
          <a:xfrm>
            <a:off x="1693666" y="1484033"/>
            <a:ext cx="9354927" cy="1143000"/>
          </a:xfrm>
        </p:spPr>
        <p:txBody>
          <a:bodyPr/>
          <a:lstStyle/>
          <a:p>
            <a:r>
              <a:rPr lang="en-US" dirty="0"/>
              <a:t>Organization</a:t>
            </a:r>
          </a:p>
        </p:txBody>
      </p:sp>
      <p:sp>
        <p:nvSpPr>
          <p:cNvPr id="3" name="Content Placeholder 2">
            <a:extLst>
              <a:ext uri="{FF2B5EF4-FFF2-40B4-BE49-F238E27FC236}">
                <a16:creationId xmlns:a16="http://schemas.microsoft.com/office/drawing/2014/main" id="{1F3C4AAF-6126-4216-9042-426855A4EF27}"/>
              </a:ext>
            </a:extLst>
          </p:cNvPr>
          <p:cNvSpPr>
            <a:spLocks noGrp="1"/>
          </p:cNvSpPr>
          <p:nvPr>
            <p:ph idx="1"/>
          </p:nvPr>
        </p:nvSpPr>
        <p:spPr>
          <a:xfrm>
            <a:off x="1812201" y="2272231"/>
            <a:ext cx="9354927" cy="4275740"/>
          </a:xfrm>
        </p:spPr>
        <p:txBody>
          <a:bodyPr>
            <a:normAutofit fontScale="85000" lnSpcReduction="20000"/>
          </a:bodyPr>
          <a:lstStyle/>
          <a:p>
            <a:r>
              <a:rPr lang="en-US" dirty="0"/>
              <a:t>CCC is managed by a Board of Directors</a:t>
            </a:r>
          </a:p>
          <a:p>
            <a:endParaRPr lang="en-US" dirty="0"/>
          </a:p>
          <a:p>
            <a:r>
              <a:rPr lang="en-US" dirty="0"/>
              <a:t>Secretary of Agriculture is the Chairman</a:t>
            </a:r>
          </a:p>
          <a:p>
            <a:endParaRPr lang="en-US" dirty="0"/>
          </a:p>
          <a:p>
            <a:r>
              <a:rPr lang="en-US" dirty="0"/>
              <a:t>CCC has no operating personnel – its domestic activities are carried out by the personnel and facilities of the Farm Service Agency (FSA)</a:t>
            </a:r>
          </a:p>
          <a:p>
            <a:endParaRPr lang="en-US" dirty="0"/>
          </a:p>
          <a:p>
            <a:r>
              <a:rPr lang="en-US" dirty="0"/>
              <a:t>International Programs are carried out by the Foreign Agricultural Service (FAS) and the US Agency for International Development (USAID)</a:t>
            </a:r>
          </a:p>
          <a:p>
            <a:endParaRPr lang="en-US" dirty="0"/>
          </a:p>
          <a:p>
            <a:r>
              <a:rPr lang="en-US" dirty="0"/>
              <a:t>Has the authority to borrow up to $30 Billion from the Treasury at any one time</a:t>
            </a:r>
          </a:p>
          <a:p>
            <a:endParaRPr lang="en-US" dirty="0"/>
          </a:p>
        </p:txBody>
      </p:sp>
    </p:spTree>
    <p:extLst>
      <p:ext uri="{BB962C8B-B14F-4D97-AF65-F5344CB8AC3E}">
        <p14:creationId xmlns:p14="http://schemas.microsoft.com/office/powerpoint/2010/main" val="243141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36EB-5AEE-4EDC-95E4-35B55E9D7095}"/>
              </a:ext>
            </a:extLst>
          </p:cNvPr>
          <p:cNvSpPr>
            <a:spLocks noGrp="1"/>
          </p:cNvSpPr>
          <p:nvPr>
            <p:ph type="title"/>
          </p:nvPr>
        </p:nvSpPr>
        <p:spPr>
          <a:xfrm>
            <a:off x="203533" y="1602364"/>
            <a:ext cx="9354927" cy="1143000"/>
          </a:xfrm>
        </p:spPr>
        <p:txBody>
          <a:bodyPr/>
          <a:lstStyle/>
          <a:p>
            <a:r>
              <a:rPr lang="en-US" dirty="0"/>
              <a:t>Organization</a:t>
            </a:r>
            <a:r>
              <a:rPr lang="en-US" sz="800" dirty="0"/>
              <a:t>a</a:t>
            </a:r>
            <a:endParaRPr lang="en-US" dirty="0"/>
          </a:p>
        </p:txBody>
      </p:sp>
      <p:grpSp>
        <p:nvGrpSpPr>
          <p:cNvPr id="4" name="Group 3" descr="FSA administrator. DAFO DAM DAFP DAFLP" title="FSA Organization">
            <a:extLst>
              <a:ext uri="{FF2B5EF4-FFF2-40B4-BE49-F238E27FC236}">
                <a16:creationId xmlns:a16="http://schemas.microsoft.com/office/drawing/2014/main" id="{77573C46-01D5-4E4F-8C78-3CD973507141}"/>
              </a:ext>
            </a:extLst>
          </p:cNvPr>
          <p:cNvGrpSpPr/>
          <p:nvPr/>
        </p:nvGrpSpPr>
        <p:grpSpPr>
          <a:xfrm>
            <a:off x="203533" y="1602364"/>
            <a:ext cx="11161048" cy="4813711"/>
            <a:chOff x="-55602" y="1521961"/>
            <a:chExt cx="11403250" cy="5126044"/>
          </a:xfrm>
        </p:grpSpPr>
        <p:sp>
          <p:nvSpPr>
            <p:cNvPr id="9" name="Rectangle 8">
              <a:extLst>
                <a:ext uri="{FF2B5EF4-FFF2-40B4-BE49-F238E27FC236}">
                  <a16:creationId xmlns:a16="http://schemas.microsoft.com/office/drawing/2014/main" id="{D0CEEF3B-8EA7-4D32-9F21-E83B7C259343}"/>
                </a:ext>
              </a:extLst>
            </p:cNvPr>
            <p:cNvSpPr/>
            <p:nvPr/>
          </p:nvSpPr>
          <p:spPr>
            <a:xfrm>
              <a:off x="4539768" y="1521961"/>
              <a:ext cx="1917827" cy="482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FSA Administrator</a:t>
              </a:r>
            </a:p>
          </p:txBody>
        </p:sp>
        <p:sp>
          <p:nvSpPr>
            <p:cNvPr id="5" name="Rectangle 4">
              <a:extLst>
                <a:ext uri="{FF2B5EF4-FFF2-40B4-BE49-F238E27FC236}">
                  <a16:creationId xmlns:a16="http://schemas.microsoft.com/office/drawing/2014/main" id="{0143949C-3294-42FE-B850-BD01A68A35D4}"/>
                </a:ext>
              </a:extLst>
            </p:cNvPr>
            <p:cNvSpPr/>
            <p:nvPr/>
          </p:nvSpPr>
          <p:spPr>
            <a:xfrm>
              <a:off x="706150" y="2835488"/>
              <a:ext cx="1794723" cy="482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DAFO</a:t>
              </a:r>
            </a:p>
          </p:txBody>
        </p:sp>
        <p:sp>
          <p:nvSpPr>
            <p:cNvPr id="10" name="TextBox 9">
              <a:extLst>
                <a:ext uri="{FF2B5EF4-FFF2-40B4-BE49-F238E27FC236}">
                  <a16:creationId xmlns:a16="http://schemas.microsoft.com/office/drawing/2014/main" id="{E5ADFACC-4232-4561-8AAB-9145F7FA948A}"/>
                </a:ext>
              </a:extLst>
            </p:cNvPr>
            <p:cNvSpPr txBox="1"/>
            <p:nvPr/>
          </p:nvSpPr>
          <p:spPr>
            <a:xfrm>
              <a:off x="671126" y="3318245"/>
              <a:ext cx="1864769" cy="1938992"/>
            </a:xfrm>
            <a:prstGeom prst="rect">
              <a:avLst/>
            </a:prstGeom>
            <a:noFill/>
          </p:spPr>
          <p:txBody>
            <a:bodyPr wrap="square" rtlCol="0">
              <a:spAutoFit/>
            </a:bodyPr>
            <a:lstStyle/>
            <a:p>
              <a:r>
                <a:rPr lang="en-US" sz="1200" dirty="0">
                  <a:solidFill>
                    <a:srgbClr val="FFC000"/>
                  </a:solidFill>
                </a:rPr>
                <a:t>The Deputy Administrator for Field Operations (DAFO) is responsible for the supervision and oversight of Farm Service Agency State and County Offices, and is the primary liaison between field and headquarters offices on agency-wide issues. </a:t>
              </a:r>
            </a:p>
          </p:txBody>
        </p:sp>
        <p:sp>
          <p:nvSpPr>
            <p:cNvPr id="6" name="Rectangle 5">
              <a:extLst>
                <a:ext uri="{FF2B5EF4-FFF2-40B4-BE49-F238E27FC236}">
                  <a16:creationId xmlns:a16="http://schemas.microsoft.com/office/drawing/2014/main" id="{CD3D48F3-A609-4CDE-9FD2-5B3A184B025E}"/>
                </a:ext>
              </a:extLst>
            </p:cNvPr>
            <p:cNvSpPr/>
            <p:nvPr/>
          </p:nvSpPr>
          <p:spPr>
            <a:xfrm>
              <a:off x="3393455" y="2835488"/>
              <a:ext cx="1794723" cy="482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DAM</a:t>
              </a:r>
            </a:p>
          </p:txBody>
        </p:sp>
        <p:sp>
          <p:nvSpPr>
            <p:cNvPr id="11" name="TextBox 10">
              <a:extLst>
                <a:ext uri="{FF2B5EF4-FFF2-40B4-BE49-F238E27FC236}">
                  <a16:creationId xmlns:a16="http://schemas.microsoft.com/office/drawing/2014/main" id="{4342013A-BB0E-4D81-9AB4-9053F4205349}"/>
                </a:ext>
              </a:extLst>
            </p:cNvPr>
            <p:cNvSpPr txBox="1"/>
            <p:nvPr/>
          </p:nvSpPr>
          <p:spPr>
            <a:xfrm>
              <a:off x="3189465" y="3548850"/>
              <a:ext cx="2376448" cy="1200329"/>
            </a:xfrm>
            <a:prstGeom prst="rect">
              <a:avLst/>
            </a:prstGeom>
            <a:noFill/>
          </p:spPr>
          <p:txBody>
            <a:bodyPr wrap="square" rtlCol="0">
              <a:spAutoFit/>
            </a:bodyPr>
            <a:lstStyle/>
            <a:p>
              <a:r>
                <a:rPr lang="en-US" sz="1200" dirty="0">
                  <a:solidFill>
                    <a:srgbClr val="FFC000"/>
                  </a:solidFill>
                </a:rPr>
                <a:t>The Deputy Administrator for Management (DAM) organization is an operational support office within the USDA Farm Production and Conservation (FPAC) mission area</a:t>
              </a:r>
              <a:r>
                <a:rPr lang="en-US" sz="1200" dirty="0"/>
                <a:t>.</a:t>
              </a:r>
            </a:p>
          </p:txBody>
        </p:sp>
        <p:sp>
          <p:nvSpPr>
            <p:cNvPr id="7" name="Rectangle 6">
              <a:extLst>
                <a:ext uri="{FF2B5EF4-FFF2-40B4-BE49-F238E27FC236}">
                  <a16:creationId xmlns:a16="http://schemas.microsoft.com/office/drawing/2014/main" id="{3F4EB218-647D-43FF-94AE-AAAC711791CB}"/>
                </a:ext>
              </a:extLst>
            </p:cNvPr>
            <p:cNvSpPr/>
            <p:nvPr/>
          </p:nvSpPr>
          <p:spPr>
            <a:xfrm>
              <a:off x="6080760" y="2835488"/>
              <a:ext cx="1794723" cy="482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DAFP</a:t>
              </a:r>
            </a:p>
          </p:txBody>
        </p:sp>
        <p:sp>
          <p:nvSpPr>
            <p:cNvPr id="12" name="TextBox 11">
              <a:extLst>
                <a:ext uri="{FF2B5EF4-FFF2-40B4-BE49-F238E27FC236}">
                  <a16:creationId xmlns:a16="http://schemas.microsoft.com/office/drawing/2014/main" id="{9F05F748-F166-4834-A9A5-6D452B588C3E}"/>
                </a:ext>
              </a:extLst>
            </p:cNvPr>
            <p:cNvSpPr txBox="1"/>
            <p:nvPr/>
          </p:nvSpPr>
          <p:spPr>
            <a:xfrm>
              <a:off x="5855567" y="3392687"/>
              <a:ext cx="2376448" cy="1200329"/>
            </a:xfrm>
            <a:prstGeom prst="rect">
              <a:avLst/>
            </a:prstGeom>
            <a:noFill/>
          </p:spPr>
          <p:txBody>
            <a:bodyPr wrap="square" rtlCol="0">
              <a:spAutoFit/>
            </a:bodyPr>
            <a:lstStyle/>
            <a:p>
              <a:r>
                <a:rPr lang="en-US" sz="1200" dirty="0">
                  <a:solidFill>
                    <a:srgbClr val="FFC000"/>
                  </a:solidFill>
                </a:rPr>
                <a:t>The Deputy Administrator for Farm Programs (DAFP) is responsible for overseeing and implementing policies and procedures that regulate the delivery of federal farm programs. </a:t>
              </a:r>
            </a:p>
          </p:txBody>
        </p:sp>
        <p:sp>
          <p:nvSpPr>
            <p:cNvPr id="8" name="Rectangle 7">
              <a:extLst>
                <a:ext uri="{FF2B5EF4-FFF2-40B4-BE49-F238E27FC236}">
                  <a16:creationId xmlns:a16="http://schemas.microsoft.com/office/drawing/2014/main" id="{6178BCB7-1104-46F4-8FA5-186973BEB320}"/>
                </a:ext>
              </a:extLst>
            </p:cNvPr>
            <p:cNvSpPr/>
            <p:nvPr/>
          </p:nvSpPr>
          <p:spPr>
            <a:xfrm>
              <a:off x="9175143" y="2835488"/>
              <a:ext cx="1794723" cy="482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DAFLP</a:t>
              </a:r>
            </a:p>
          </p:txBody>
        </p:sp>
        <p:sp>
          <p:nvSpPr>
            <p:cNvPr id="13" name="TextBox 12">
              <a:extLst>
                <a:ext uri="{FF2B5EF4-FFF2-40B4-BE49-F238E27FC236}">
                  <a16:creationId xmlns:a16="http://schemas.microsoft.com/office/drawing/2014/main" id="{E5562FC4-8275-4312-8168-152E23BC483A}"/>
                </a:ext>
              </a:extLst>
            </p:cNvPr>
            <p:cNvSpPr txBox="1"/>
            <p:nvPr/>
          </p:nvSpPr>
          <p:spPr>
            <a:xfrm>
              <a:off x="9019052" y="3359984"/>
              <a:ext cx="2328596" cy="1938992"/>
            </a:xfrm>
            <a:prstGeom prst="rect">
              <a:avLst/>
            </a:prstGeom>
            <a:noFill/>
          </p:spPr>
          <p:txBody>
            <a:bodyPr wrap="square" rtlCol="0">
              <a:spAutoFit/>
            </a:bodyPr>
            <a:lstStyle/>
            <a:p>
              <a:r>
                <a:rPr lang="en-US" sz="1200" dirty="0">
                  <a:solidFill>
                    <a:srgbClr val="FFC000"/>
                  </a:solidFill>
                </a:rPr>
                <a:t>FSA makes direct and guaranteed farm ownership (FO) and operating loans (OL) to family-size farmers and ranchers who cannot obtain commercial credit from a bank, Farm Credit System institution, or other lender. FSA loans can be used to purchase land, livestock, equipment, feed, seed, and supplies</a:t>
              </a:r>
            </a:p>
          </p:txBody>
        </p:sp>
        <p:cxnSp>
          <p:nvCxnSpPr>
            <p:cNvPr id="14" name="Connector: Elbow 13">
              <a:extLst>
                <a:ext uri="{FF2B5EF4-FFF2-40B4-BE49-F238E27FC236}">
                  <a16:creationId xmlns:a16="http://schemas.microsoft.com/office/drawing/2014/main" id="{28921F96-82D2-416D-ABE8-58EDD34B61E7}"/>
                </a:ext>
              </a:extLst>
            </p:cNvPr>
            <p:cNvCxnSpPr>
              <a:stCxn id="9" idx="2"/>
              <a:endCxn id="5" idx="0"/>
            </p:cNvCxnSpPr>
            <p:nvPr/>
          </p:nvCxnSpPr>
          <p:spPr>
            <a:xfrm rot="5400000">
              <a:off x="3135712" y="472518"/>
              <a:ext cx="830770" cy="38951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25D6089-5FD0-4075-961B-63D7420EA447}"/>
                </a:ext>
              </a:extLst>
            </p:cNvPr>
            <p:cNvCxnSpPr>
              <a:stCxn id="9" idx="2"/>
              <a:endCxn id="6" idx="0"/>
            </p:cNvCxnSpPr>
            <p:nvPr/>
          </p:nvCxnSpPr>
          <p:spPr>
            <a:xfrm rot="5400000">
              <a:off x="4479365" y="1816171"/>
              <a:ext cx="830770" cy="12078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AC169CB-8684-48B0-AAFD-B72594CD03EB}"/>
                </a:ext>
              </a:extLst>
            </p:cNvPr>
            <p:cNvCxnSpPr>
              <a:stCxn id="9" idx="2"/>
              <a:endCxn id="7" idx="0"/>
            </p:cNvCxnSpPr>
            <p:nvPr/>
          </p:nvCxnSpPr>
          <p:spPr>
            <a:xfrm rot="16200000" flipH="1">
              <a:off x="5823017" y="1680383"/>
              <a:ext cx="830770" cy="14794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E2913234-7C9D-43E1-9D63-7E4655F6C4EA}"/>
                </a:ext>
              </a:extLst>
            </p:cNvPr>
            <p:cNvCxnSpPr>
              <a:cxnSpLocks/>
            </p:cNvCxnSpPr>
            <p:nvPr/>
          </p:nvCxnSpPr>
          <p:spPr>
            <a:xfrm rot="16200000" flipH="1">
              <a:off x="7370209" y="133192"/>
              <a:ext cx="830770" cy="45738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9590059-1706-4432-831A-8F5D040BF35E}"/>
                </a:ext>
              </a:extLst>
            </p:cNvPr>
            <p:cNvSpPr/>
            <p:nvPr/>
          </p:nvSpPr>
          <p:spPr>
            <a:xfrm>
              <a:off x="-55602" y="5612929"/>
              <a:ext cx="3555314" cy="1035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51 state offices and 2,124 county offices</a:t>
              </a:r>
            </a:p>
          </p:txBody>
        </p:sp>
      </p:grpSp>
    </p:spTree>
    <p:extLst>
      <p:ext uri="{BB962C8B-B14F-4D97-AF65-F5344CB8AC3E}">
        <p14:creationId xmlns:p14="http://schemas.microsoft.com/office/powerpoint/2010/main" val="383975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D4E4-375C-47BC-8CCD-F71956C9774B}"/>
              </a:ext>
            </a:extLst>
          </p:cNvPr>
          <p:cNvSpPr>
            <a:spLocks noGrp="1"/>
          </p:cNvSpPr>
          <p:nvPr>
            <p:ph type="title"/>
          </p:nvPr>
        </p:nvSpPr>
        <p:spPr>
          <a:xfrm>
            <a:off x="404386" y="1873194"/>
            <a:ext cx="9354927" cy="1143000"/>
          </a:xfrm>
        </p:spPr>
        <p:txBody>
          <a:bodyPr>
            <a:normAutofit fontScale="90000"/>
          </a:bodyPr>
          <a:lstStyle/>
          <a:p>
            <a:r>
              <a:rPr lang="en-US" dirty="0"/>
              <a:t>State and County</a:t>
            </a:r>
            <a:br>
              <a:rPr lang="en-US" dirty="0"/>
            </a:br>
            <a:r>
              <a:rPr lang="en-US" dirty="0"/>
              <a:t>Offices</a:t>
            </a:r>
          </a:p>
        </p:txBody>
      </p:sp>
      <p:pic>
        <p:nvPicPr>
          <p:cNvPr id="4" name="Content Placeholder 3" descr="FSA state and county offices" title="STATE and county Offices">
            <a:extLst>
              <a:ext uri="{FF2B5EF4-FFF2-40B4-BE49-F238E27FC236}">
                <a16:creationId xmlns:a16="http://schemas.microsoft.com/office/drawing/2014/main" id="{5026FAB6-D8CE-4B47-A356-04C8DA0C79AB}"/>
              </a:ext>
            </a:extLst>
          </p:cNvPr>
          <p:cNvPicPr>
            <a:picLocks noGrp="1" noChangeAspect="1"/>
          </p:cNvPicPr>
          <p:nvPr>
            <p:ph idx="1"/>
          </p:nvPr>
        </p:nvPicPr>
        <p:blipFill>
          <a:blip r:embed="rId2"/>
          <a:stretch>
            <a:fillRect/>
          </a:stretch>
        </p:blipFill>
        <p:spPr>
          <a:xfrm>
            <a:off x="5484680" y="1650247"/>
            <a:ext cx="5998567" cy="5049080"/>
          </a:xfrm>
          <a:prstGeom prst="rect">
            <a:avLst/>
          </a:prstGeom>
        </p:spPr>
      </p:pic>
    </p:spTree>
    <p:extLst>
      <p:ext uri="{BB962C8B-B14F-4D97-AF65-F5344CB8AC3E}">
        <p14:creationId xmlns:p14="http://schemas.microsoft.com/office/powerpoint/2010/main" val="374781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75180"/>
            <a:ext cx="8229600" cy="1143000"/>
          </a:xfrm>
        </p:spPr>
        <p:txBody>
          <a:bodyPr/>
          <a:lstStyle/>
          <a:p>
            <a:pPr algn="l"/>
            <a:r>
              <a:rPr lang="en-US" dirty="0"/>
              <a:t>What is the Farm Service Agency?</a:t>
            </a:r>
          </a:p>
        </p:txBody>
      </p:sp>
      <p:sp>
        <p:nvSpPr>
          <p:cNvPr id="3" name="Content Placeholder 2"/>
          <p:cNvSpPr>
            <a:spLocks noGrp="1"/>
          </p:cNvSpPr>
          <p:nvPr>
            <p:ph idx="1"/>
          </p:nvPr>
        </p:nvSpPr>
        <p:spPr>
          <a:xfrm>
            <a:off x="1981200" y="2564298"/>
            <a:ext cx="8229600" cy="3613393"/>
          </a:xfrm>
        </p:spPr>
        <p:txBody>
          <a:bodyPr/>
          <a:lstStyle/>
          <a:p>
            <a:pPr marL="0" indent="0" algn="ctr">
              <a:buNone/>
            </a:pPr>
            <a:r>
              <a:rPr lang="en-US" dirty="0"/>
              <a:t>The Farm Service Agency is part of the U.S. Department of Agriculture and provides programs and loans to help farmers, ranchers and agricultural partner organizations provide food, fuel and fiber to millions of people worldwide.</a:t>
            </a:r>
          </a:p>
          <a:p>
            <a:endParaRPr lang="en-US" dirty="0"/>
          </a:p>
        </p:txBody>
      </p:sp>
      <p:pic>
        <p:nvPicPr>
          <p:cNvPr id="2051" name="Picture 3" descr="THE fSA is part of the USDA and provides programs and loas to help farmers ranchers and agriculture partner organizations." title="What is the F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78521"/>
            <a:ext cx="9144000" cy="15626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descr="Straight conector" title="What is the farm service agency"/>
          <p:cNvCxnSpPr/>
          <p:nvPr/>
        </p:nvCxnSpPr>
        <p:spPr>
          <a:xfrm>
            <a:off x="1524000" y="5378520"/>
            <a:ext cx="9144000"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30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1900" y="758950"/>
            <a:ext cx="7016195" cy="1143000"/>
          </a:xfrm>
        </p:spPr>
        <p:txBody>
          <a:bodyPr/>
          <a:lstStyle/>
          <a:p>
            <a:pPr algn="l"/>
            <a:r>
              <a:rPr lang="en-US" dirty="0"/>
              <a:t>Farm Programs</a:t>
            </a:r>
          </a:p>
        </p:txBody>
      </p:sp>
      <p:pic>
        <p:nvPicPr>
          <p:cNvPr id="3" name="Picture 2" descr="County ARC Individual ARC and PLC" title="farm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680311"/>
            <a:ext cx="1094855" cy="5955495"/>
          </a:xfrm>
          <a:prstGeom prst="rect">
            <a:avLst/>
          </a:prstGeom>
        </p:spPr>
      </p:pic>
      <p:sp>
        <p:nvSpPr>
          <p:cNvPr id="5" name="Content Placeholder 4"/>
          <p:cNvSpPr>
            <a:spLocks noGrp="1"/>
          </p:cNvSpPr>
          <p:nvPr>
            <p:ph idx="1"/>
          </p:nvPr>
        </p:nvSpPr>
        <p:spPr>
          <a:xfrm>
            <a:off x="3041901" y="1749245"/>
            <a:ext cx="7016195" cy="4275740"/>
          </a:xfrm>
        </p:spPr>
        <p:txBody>
          <a:bodyPr>
            <a:normAutofit/>
          </a:bodyPr>
          <a:lstStyle/>
          <a:p>
            <a:pPr>
              <a:buFont typeface="Wingdings" panose="05000000000000000000" pitchFamily="2" charset="2"/>
              <a:buChar char="v"/>
            </a:pPr>
            <a:r>
              <a:rPr lang="en-US" dirty="0"/>
              <a:t>Agriculture Risk Coverage (ARC) &amp; Price Loss Coverage (PLC)</a:t>
            </a:r>
          </a:p>
          <a:p>
            <a:pPr>
              <a:buFont typeface="Wingdings" panose="05000000000000000000" pitchFamily="2" charset="2"/>
              <a:buChar char="v"/>
            </a:pPr>
            <a:endParaRPr lang="en-US" sz="1200" dirty="0"/>
          </a:p>
          <a:p>
            <a:pPr lvl="1">
              <a:buFont typeface="Wingdings" panose="05000000000000000000" pitchFamily="2" charset="2"/>
              <a:buChar char="§"/>
            </a:pPr>
            <a:r>
              <a:rPr lang="en-US" dirty="0"/>
              <a:t>County ARC</a:t>
            </a:r>
          </a:p>
          <a:p>
            <a:pPr lvl="1">
              <a:buFont typeface="Wingdings" panose="05000000000000000000" pitchFamily="2" charset="2"/>
              <a:buChar char="§"/>
            </a:pPr>
            <a:r>
              <a:rPr lang="en-US" dirty="0"/>
              <a:t>Individual ARC</a:t>
            </a:r>
          </a:p>
          <a:p>
            <a:pPr lvl="1">
              <a:buFont typeface="Wingdings" panose="05000000000000000000" pitchFamily="2" charset="2"/>
              <a:buChar char="§"/>
            </a:pPr>
            <a:r>
              <a:rPr lang="en-US" dirty="0"/>
              <a:t>PLC</a:t>
            </a:r>
          </a:p>
          <a:p>
            <a:endParaRPr lang="en-US" dirty="0"/>
          </a:p>
        </p:txBody>
      </p:sp>
    </p:spTree>
    <p:extLst>
      <p:ext uri="{BB962C8B-B14F-4D97-AF65-F5344CB8AC3E}">
        <p14:creationId xmlns:p14="http://schemas.microsoft.com/office/powerpoint/2010/main" val="110163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1900" y="758950"/>
            <a:ext cx="7016195" cy="1143000"/>
          </a:xfrm>
        </p:spPr>
        <p:txBody>
          <a:bodyPr/>
          <a:lstStyle/>
          <a:p>
            <a:pPr algn="l"/>
            <a:r>
              <a:rPr lang="en-US" dirty="0"/>
              <a:t>Farm Programs</a:t>
            </a:r>
            <a:r>
              <a:rPr lang="en-US" sz="800" dirty="0"/>
              <a:t>a</a:t>
            </a:r>
            <a:endParaRPr lang="en-US" dirty="0"/>
          </a:p>
        </p:txBody>
      </p:sp>
      <p:pic>
        <p:nvPicPr>
          <p:cNvPr id="8" name="Picture 7" descr="Disaster Assistance Programs" title="Farm Progra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992" y="680311"/>
            <a:ext cx="1059784" cy="5955495"/>
          </a:xfrm>
          <a:prstGeom prst="rect">
            <a:avLst/>
          </a:prstGeom>
        </p:spPr>
      </p:pic>
      <p:sp>
        <p:nvSpPr>
          <p:cNvPr id="5" name="Content Placeholder 4"/>
          <p:cNvSpPr>
            <a:spLocks noGrp="1"/>
          </p:cNvSpPr>
          <p:nvPr>
            <p:ph idx="1"/>
          </p:nvPr>
        </p:nvSpPr>
        <p:spPr>
          <a:xfrm>
            <a:off x="2575776" y="1451819"/>
            <a:ext cx="9354927" cy="4275740"/>
          </a:xfrm>
        </p:spPr>
        <p:txBody>
          <a:bodyPr>
            <a:normAutofit/>
          </a:bodyPr>
          <a:lstStyle/>
          <a:p>
            <a:pPr>
              <a:buFont typeface="Wingdings" panose="05000000000000000000" pitchFamily="2" charset="2"/>
              <a:buChar char="v"/>
            </a:pPr>
            <a:r>
              <a:rPr lang="en-US" dirty="0"/>
              <a:t>Disaster Assistance Programs</a:t>
            </a:r>
          </a:p>
          <a:p>
            <a:pPr lvl="1">
              <a:buFont typeface="Wingdings" panose="05000000000000000000" pitchFamily="2" charset="2"/>
              <a:buChar char="§"/>
            </a:pPr>
            <a:r>
              <a:rPr lang="en-US" dirty="0"/>
              <a:t>Livestock Forage Disaster Program (LFP)</a:t>
            </a:r>
          </a:p>
          <a:p>
            <a:pPr lvl="1">
              <a:buFont typeface="Wingdings" panose="05000000000000000000" pitchFamily="2" charset="2"/>
              <a:buChar char="§"/>
            </a:pPr>
            <a:r>
              <a:rPr lang="en-US" dirty="0"/>
              <a:t>Livestock Indemnity Program (LIP)</a:t>
            </a:r>
          </a:p>
          <a:p>
            <a:pPr lvl="1">
              <a:buFont typeface="Wingdings" panose="05000000000000000000" pitchFamily="2" charset="2"/>
              <a:buChar char="§"/>
            </a:pPr>
            <a:r>
              <a:rPr lang="en-US" dirty="0"/>
              <a:t>Emergency Assistance for Livestock, Honeybees and Farm-Raised Fish Program (ELAP)</a:t>
            </a:r>
          </a:p>
          <a:p>
            <a:pPr lvl="1">
              <a:buFont typeface="Wingdings" panose="05000000000000000000" pitchFamily="2" charset="2"/>
              <a:buChar char="§"/>
            </a:pPr>
            <a:r>
              <a:rPr lang="en-US" dirty="0"/>
              <a:t>Tree Assistance Program (TAP)</a:t>
            </a:r>
          </a:p>
          <a:p>
            <a:pPr lvl="1">
              <a:buFont typeface="Wingdings" panose="05000000000000000000" pitchFamily="2" charset="2"/>
              <a:buChar char="§"/>
            </a:pPr>
            <a:r>
              <a:rPr lang="en-US" dirty="0"/>
              <a:t>Noninsured Crop Disaster Assistance Program (NAP) </a:t>
            </a:r>
          </a:p>
          <a:p>
            <a:pPr lvl="1">
              <a:buFont typeface="Wingdings" panose="05000000000000000000" pitchFamily="2" charset="2"/>
              <a:buChar char="§"/>
            </a:pPr>
            <a:r>
              <a:rPr lang="en-US" dirty="0"/>
              <a:t>2017 Wildfires and Hurricanes Indemnity Program (WHIP)</a:t>
            </a:r>
          </a:p>
          <a:p>
            <a:pPr lvl="1">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908103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FMT PowerPoint Presentation CCC-FSA" id="{A1AF9DA3-6B2C-489C-A05C-79C1A4F7B1F2}" vid="{4C8885A7-C300-4007-8231-095F0F0AD60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 FMT PowerPoint Presentation CCC-FSA (002)</Template>
  <TotalTime>48</TotalTime>
  <Words>2755</Words>
  <Application>Microsoft Office PowerPoint</Application>
  <PresentationFormat>Widescreen</PresentationFormat>
  <Paragraphs>250</Paragraphs>
  <Slides>17</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Wingdings</vt:lpstr>
      <vt:lpstr>Office Theme</vt:lpstr>
      <vt:lpstr>1_Office Theme</vt:lpstr>
      <vt:lpstr>  Agency Spotlight   </vt:lpstr>
      <vt:lpstr>Commodity Credit Corporation</vt:lpstr>
      <vt:lpstr>CCC Mission</vt:lpstr>
      <vt:lpstr>Organization</vt:lpstr>
      <vt:lpstr>Organizationa</vt:lpstr>
      <vt:lpstr>State and County Offices</vt:lpstr>
      <vt:lpstr>What is the Farm Service Agency?</vt:lpstr>
      <vt:lpstr>Farm Programs</vt:lpstr>
      <vt:lpstr>Farm Programsa</vt:lpstr>
      <vt:lpstr>Farm Programsb</vt:lpstr>
      <vt:lpstr>Conservation</vt:lpstr>
      <vt:lpstr>Conservationb</vt:lpstr>
      <vt:lpstr>Farm Loans Program</vt:lpstr>
      <vt:lpstr>Farm Loans Programc</vt:lpstr>
      <vt:lpstr>Bipartisan Budget Act of 2018</vt:lpstr>
      <vt:lpstr>Bipartisan Budget Act of 2018a</vt:lpstr>
      <vt:lpstr>Farm Service Agency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Spotlight</dc:title>
  <dc:creator>Financial Management Services;National Finance Center</dc:creator>
  <cp:lastModifiedBy>Adams, Tasha - OCFO</cp:lastModifiedBy>
  <cp:revision>8</cp:revision>
  <dcterms:created xsi:type="dcterms:W3CDTF">2018-05-16T18:08:30Z</dcterms:created>
  <dcterms:modified xsi:type="dcterms:W3CDTF">2018-06-18T18:23:57Z</dcterms:modified>
</cp:coreProperties>
</file>