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2" r:id="rId9"/>
    <p:sldId id="26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519FF-5835-44AB-B3A8-EBC24531FD3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76F36-99B5-4F39-BB11-3C5B9DC2C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3" y="1366092"/>
            <a:ext cx="7106652" cy="21438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2" y="3602038"/>
            <a:ext cx="71066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1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D7A-CF54-4266-A93C-419D82DAB4FE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8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850C-AC9B-4DA3-B0B3-8E5F5A5CF0CD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415C-1BCF-42FE-B9F8-9EBFFA4D8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BB70-3355-48DD-8F01-241901BF3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Status and Forecasting (BSF)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005F7-E64E-4F2F-B3B2-58F2D4FB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2" y="4377446"/>
            <a:ext cx="7106653" cy="880353"/>
          </a:xfrm>
        </p:spPr>
        <p:txBody>
          <a:bodyPr/>
          <a:lstStyle/>
          <a:p>
            <a:r>
              <a:rPr lang="en-US" dirty="0"/>
              <a:t>David Plessy</a:t>
            </a:r>
            <a:br>
              <a:rPr lang="en-US" dirty="0"/>
            </a:br>
            <a:r>
              <a:rPr lang="en-US" dirty="0"/>
              <a:t>IT Specialist</a:t>
            </a:r>
            <a:br>
              <a:rPr lang="en-US" dirty="0"/>
            </a:br>
            <a:r>
              <a:rPr lang="en-US" dirty="0"/>
              <a:t>FMS New Orleans</a:t>
            </a:r>
          </a:p>
        </p:txBody>
      </p:sp>
    </p:spTree>
    <p:extLst>
      <p:ext uri="{BB962C8B-B14F-4D97-AF65-F5344CB8AC3E}">
        <p14:creationId xmlns:p14="http://schemas.microsoft.com/office/powerpoint/2010/main" val="35058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BF92-2204-48FE-BD84-06857681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Primary Report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5FE8B-22D0-4975-8BE5-48AD90E3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5" descr="screen shot of the budget execution" title="bsf Primary Report">
            <a:extLst>
              <a:ext uri="{FF2B5EF4-FFF2-40B4-BE49-F238E27FC236}">
                <a16:creationId xmlns:a16="http://schemas.microsoft.com/office/drawing/2014/main" id="{E80492D0-ACA5-4FF0-BFC9-504A9194F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29346"/>
            <a:ext cx="8889833" cy="48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FA97-987F-420A-B24B-91013341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Staffing Summary Report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FD4CF-87F4-48EE-ABF1-8557B93B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5" descr="screen shot of staffing summary report" title="BSF Staffing Summary report">
            <a:extLst>
              <a:ext uri="{FF2B5EF4-FFF2-40B4-BE49-F238E27FC236}">
                <a16:creationId xmlns:a16="http://schemas.microsoft.com/office/drawing/2014/main" id="{C5C2C33C-08AC-4CF5-B7F1-E388F8250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297" y="1866166"/>
            <a:ext cx="8822926" cy="48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BFBD-6FE6-4C75-B7AF-B9EADE8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Staffing Summary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</a:rPr>
              <a:t>Report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A3DFD-D6B2-4D46-9A16-C89D5CA7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7" descr="screen shot of the staffing summary report" title="BSF Staffing Summary Report">
            <a:extLst>
              <a:ext uri="{FF2B5EF4-FFF2-40B4-BE49-F238E27FC236}">
                <a16:creationId xmlns:a16="http://schemas.microsoft.com/office/drawing/2014/main" id="{39FB0DF2-D5DB-467F-BDDF-EAC560FB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80" y="1798132"/>
            <a:ext cx="9421039" cy="49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5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B70C-6E0F-44A1-A410-2D853C9E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BSF Personnel Projections by 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HR Organization Report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74DAB-0056-4F23-B291-50CF3D99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Content Placeholder 4" descr="screen shot of Personnel Projections report" title="bsf personnel projections by HR organization rereport">
            <a:extLst>
              <a:ext uri="{FF2B5EF4-FFF2-40B4-BE49-F238E27FC236}">
                <a16:creationId xmlns:a16="http://schemas.microsoft.com/office/drawing/2014/main" id="{B81BD63D-D31D-4554-B2CE-7745CCEA3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868" y="1825625"/>
            <a:ext cx="9940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ED8E-34FF-45DC-8901-4036DBD4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Employee Actions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0BB43-FB7A-463B-B0C5-0AEE1046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5" descr="screen shot of the employee actions report" title="BSF employee actions">
            <a:extLst>
              <a:ext uri="{FF2B5EF4-FFF2-40B4-BE49-F238E27FC236}">
                <a16:creationId xmlns:a16="http://schemas.microsoft.com/office/drawing/2014/main" id="{C7DD11F5-6A0E-4B5C-921D-45A2F0FB3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525" y="1693516"/>
            <a:ext cx="9080470" cy="48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3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296-73C8-4C1F-92F5-5DCB2C3B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Operating Plan 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(with Adjustment drill-down)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74280-CD8B-4234-9E7B-C8C4289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Content Placeholder 4" descr="screen shot of the operating plan" title="bsf operating plan">
            <a:extLst>
              <a:ext uri="{FF2B5EF4-FFF2-40B4-BE49-F238E27FC236}">
                <a16:creationId xmlns:a16="http://schemas.microsoft.com/office/drawing/2014/main" id="{753DD5C5-EAB0-4F78-86B9-D81F05DC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66" y="2227681"/>
            <a:ext cx="8581891" cy="34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7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A76-2431-43C4-8B4E-CA2BAB67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Operating Plan 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(with Adjustment drill-down)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0C92-19AB-4F7B-8CC3-F3CFCF8B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Content Placeholder 5" descr="screen shot of the operating plan" title="BSF Operating plan">
            <a:extLst>
              <a:ext uri="{FF2B5EF4-FFF2-40B4-BE49-F238E27FC236}">
                <a16:creationId xmlns:a16="http://schemas.microsoft.com/office/drawing/2014/main" id="{B010686C-CC28-4589-A83E-D6349E4F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285" y="2126616"/>
            <a:ext cx="99789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FF3C-0B1C-40EC-9267-427A599E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Personnel Allocations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971F6-5A39-4057-9E4E-0DD7A565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 descr="screen shot of personnel allocations" title="bsf personnel allocations">
            <a:extLst>
              <a:ext uri="{FF2B5EF4-FFF2-40B4-BE49-F238E27FC236}">
                <a16:creationId xmlns:a16="http://schemas.microsoft.com/office/drawing/2014/main" id="{F242A8FE-857F-4BA4-BA3A-1481522A3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219" y="1769135"/>
            <a:ext cx="9377562" cy="49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9AE5-09C4-4257-B1CF-271FC361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BSF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F89D-6A8F-41D4-849C-B2061449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 descr="Questions" title="BSF">
            <a:extLst>
              <a:ext uri="{FF2B5EF4-FFF2-40B4-BE49-F238E27FC236}">
                <a16:creationId xmlns:a16="http://schemas.microsoft.com/office/drawing/2014/main" id="{9B8131CE-EAE9-49FA-8C1D-9812B543C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2272506"/>
            <a:ext cx="7200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D5BF-87B0-4296-9858-B266A066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448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Budget Execution of the Past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9C75-22EF-4CFF-A247-12C8A9D5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/>
            <a:r>
              <a:rPr lang="en-US" sz="2600" dirty="0"/>
              <a:t>Localized, Excel-based</a:t>
            </a:r>
          </a:p>
          <a:p>
            <a:pPr marL="685800" lvl="1" indent="-342900"/>
            <a:r>
              <a:rPr lang="en-US" sz="2300" dirty="0"/>
              <a:t>Not suited for large amounts of data</a:t>
            </a:r>
          </a:p>
          <a:p>
            <a:pPr marL="342900" indent="-342900"/>
            <a:r>
              <a:rPr lang="en-US" sz="2600" dirty="0"/>
              <a:t>Manual downloads of Spending and Payroll data</a:t>
            </a:r>
          </a:p>
          <a:p>
            <a:pPr marL="342900" indent="-342900"/>
            <a:r>
              <a:rPr lang="en-US" sz="2600" dirty="0"/>
              <a:t>Time-consuming to generate, less time for analysis</a:t>
            </a:r>
          </a:p>
          <a:p>
            <a:pPr marL="342900" indent="-342900"/>
            <a:r>
              <a:rPr lang="en-US" sz="2600" dirty="0"/>
              <a:t>Distribution via e-mail or shared folders</a:t>
            </a:r>
          </a:p>
          <a:p>
            <a:pPr marL="342900" indent="-342900"/>
            <a:r>
              <a:rPr lang="en-US" sz="2600" dirty="0"/>
              <a:t>Security (if applied) at cursory level</a:t>
            </a:r>
          </a:p>
          <a:p>
            <a:pPr marL="342900" indent="-342900"/>
            <a:r>
              <a:rPr lang="en-US" sz="2600" dirty="0"/>
              <a:t>Variance explanations oftentimes lacking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F08A-DEC2-4F98-84F1-6662CABE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3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81EE-E8F8-410C-B464-EA120550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Today’s BSF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169F-CAED-4378-AC40-57D9D2F6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Need for a </a:t>
            </a:r>
            <a:r>
              <a:rPr lang="en-US" b="1" dirty="0">
                <a:solidFill>
                  <a:srgbClr val="66AA44"/>
                </a:solidFill>
              </a:rPr>
              <a:t>single application </a:t>
            </a:r>
            <a:r>
              <a:rPr lang="en-US" dirty="0"/>
              <a:t>to monitor and report on the status of funds</a:t>
            </a:r>
          </a:p>
          <a:p>
            <a:pPr lvl="1"/>
            <a:r>
              <a:rPr lang="en-US" sz="1900" dirty="0"/>
              <a:t>Anticipated spending</a:t>
            </a:r>
          </a:p>
          <a:p>
            <a:pPr lvl="1"/>
            <a:r>
              <a:rPr lang="en-US" sz="1900" dirty="0"/>
              <a:t>Projected salaries and benefits at the employee level</a:t>
            </a:r>
          </a:p>
          <a:p>
            <a:r>
              <a:rPr lang="en-US" b="1" dirty="0">
                <a:solidFill>
                  <a:srgbClr val="66AA44"/>
                </a:solidFill>
              </a:rPr>
              <a:t>Daily Updates</a:t>
            </a:r>
          </a:p>
          <a:p>
            <a:pPr lvl="1"/>
            <a:r>
              <a:rPr lang="en-US" sz="1900" dirty="0"/>
              <a:t>Reflects the </a:t>
            </a:r>
            <a:r>
              <a:rPr lang="en-US" sz="1900" b="1" dirty="0">
                <a:solidFill>
                  <a:srgbClr val="FF9900"/>
                </a:solidFill>
              </a:rPr>
              <a:t>daily status</a:t>
            </a:r>
            <a:r>
              <a:rPr lang="en-US" sz="1900" dirty="0"/>
              <a:t> of obligations and commitments</a:t>
            </a:r>
          </a:p>
          <a:p>
            <a:pPr lvl="1"/>
            <a:r>
              <a:rPr lang="en-US" sz="1900" dirty="0"/>
              <a:t>Payroll will be available the night it is posted in FMMI Business Warehouse</a:t>
            </a:r>
          </a:p>
          <a:p>
            <a:pPr lvl="1"/>
            <a:r>
              <a:rPr lang="en-US" sz="1900" dirty="0"/>
              <a:t>Plan data available for reporting in </a:t>
            </a:r>
            <a:r>
              <a:rPr lang="en-US" sz="1900" b="1" i="1" dirty="0"/>
              <a:t>real-time</a:t>
            </a:r>
          </a:p>
          <a:p>
            <a:r>
              <a:rPr lang="en-US" dirty="0"/>
              <a:t>Enterprise foundation within the </a:t>
            </a:r>
            <a:r>
              <a:rPr lang="en-US" b="1" dirty="0">
                <a:solidFill>
                  <a:srgbClr val="66AA44"/>
                </a:solidFill>
              </a:rPr>
              <a:t>FMMI</a:t>
            </a:r>
            <a:r>
              <a:rPr lang="en-US" dirty="0"/>
              <a:t> landscape</a:t>
            </a:r>
          </a:p>
          <a:p>
            <a:pPr lvl="1"/>
            <a:r>
              <a:rPr lang="en-US" sz="1900" b="1" dirty="0">
                <a:solidFill>
                  <a:srgbClr val="FF9900"/>
                </a:solidFill>
              </a:rPr>
              <a:t>Centralized</a:t>
            </a:r>
            <a:r>
              <a:rPr lang="en-US" sz="1900" dirty="0"/>
              <a:t> application with Scalability and agency-wide availability</a:t>
            </a:r>
          </a:p>
          <a:p>
            <a:pPr lvl="1"/>
            <a:r>
              <a:rPr lang="en-US" sz="1900" dirty="0"/>
              <a:t>Consistent </a:t>
            </a:r>
            <a:r>
              <a:rPr lang="en-US" sz="1900" dirty="0">
                <a:solidFill>
                  <a:srgbClr val="FF9900"/>
                </a:solidFill>
              </a:rPr>
              <a:t>reporting</a:t>
            </a:r>
            <a:r>
              <a:rPr lang="en-US" sz="1900" dirty="0"/>
              <a:t> and measurement across the department</a:t>
            </a:r>
          </a:p>
          <a:p>
            <a:pPr lvl="1"/>
            <a:r>
              <a:rPr lang="en-US" sz="1900" dirty="0"/>
              <a:t>Leverages BEX (Integrated Planning) &amp; Business Objects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DCB1C-E21D-463E-AFD1-E4E6F50B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0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907F-68D9-44C3-91A1-EDC33922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BSF Application Overview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502B-E9C4-4B8C-B253-15BD2AC3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Access-based prototype developed and used by DM from</a:t>
            </a:r>
            <a:br>
              <a:rPr lang="en-US" sz="3200" dirty="0"/>
            </a:br>
            <a:r>
              <a:rPr lang="en-US" sz="3200" dirty="0"/>
              <a:t>June 2013 thru October 2016</a:t>
            </a:r>
          </a:p>
          <a:p>
            <a:pPr lvl="1"/>
            <a:r>
              <a:rPr lang="en-US" sz="2400" dirty="0"/>
              <a:t>Became basis for FMMI model</a:t>
            </a:r>
          </a:p>
          <a:p>
            <a:r>
              <a:rPr lang="en-US" sz="3200" dirty="0"/>
              <a:t>FMMI-based version began development in February 2014</a:t>
            </a:r>
            <a:endParaRPr lang="en-US" sz="3200" b="1" dirty="0"/>
          </a:p>
          <a:p>
            <a:pPr lvl="1"/>
            <a:r>
              <a:rPr lang="en-US" sz="2400" dirty="0"/>
              <a:t>Platformed in BI and accessed through the FMMI portal</a:t>
            </a:r>
          </a:p>
          <a:p>
            <a:pPr lvl="1"/>
            <a:r>
              <a:rPr lang="en-US" sz="2400" dirty="0"/>
              <a:t>Agile project methodology applied</a:t>
            </a:r>
          </a:p>
          <a:p>
            <a:pPr lvl="1"/>
            <a:r>
              <a:rPr lang="en-US" sz="2400" dirty="0"/>
              <a:t>Several agencies participating in Sprint reviews</a:t>
            </a:r>
          </a:p>
          <a:p>
            <a:pPr lvl="1"/>
            <a:r>
              <a:rPr lang="en-US" sz="2400" dirty="0"/>
              <a:t>GRC security protocols applied</a:t>
            </a:r>
          </a:p>
          <a:p>
            <a:r>
              <a:rPr lang="en-US" sz="3200" dirty="0"/>
              <a:t>Agency deployments coincided with new feature releases</a:t>
            </a:r>
          </a:p>
          <a:p>
            <a:pPr lvl="1"/>
            <a:r>
              <a:rPr lang="en-US" sz="2600" dirty="0"/>
              <a:t>Latest release (Release 3) in May 2016</a:t>
            </a:r>
          </a:p>
          <a:p>
            <a:pPr lvl="1"/>
            <a:r>
              <a:rPr lang="en-US" sz="2600" dirty="0"/>
              <a:t>Supported by FMS and Accenture O&amp;M</a:t>
            </a:r>
          </a:p>
          <a:p>
            <a:pPr lvl="1"/>
            <a:r>
              <a:rPr lang="en-US" sz="2600" dirty="0"/>
              <a:t>Feedback from agency community will drive future development</a:t>
            </a:r>
            <a:r>
              <a:rPr lang="en-US" sz="2600" dirty="0">
                <a:solidFill>
                  <a:srgbClr val="FF9900"/>
                </a:solidFill>
              </a:rPr>
              <a:t>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37527-29A5-46E1-BE6B-A0B8B416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1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907F-68D9-44C3-91A1-EDC33922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BSF Application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Overview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502B-E9C4-4B8C-B253-15BD2AC3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921"/>
            <a:ext cx="10515600" cy="417804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Feedback from agency community will drive future development</a:t>
            </a:r>
            <a:r>
              <a:rPr lang="en-US" sz="3200" dirty="0">
                <a:solidFill>
                  <a:srgbClr val="FF9900"/>
                </a:solidFill>
              </a:rPr>
              <a:t>.</a:t>
            </a:r>
            <a:endParaRPr lang="en-US" sz="3200" dirty="0"/>
          </a:p>
          <a:p>
            <a:r>
              <a:rPr lang="en-US" sz="3200" dirty="0"/>
              <a:t>In addition to responding to feedback of current users, FMS is also facilitating pilot implementations for prospective agency users</a:t>
            </a:r>
          </a:p>
          <a:p>
            <a:pPr lvl="1"/>
            <a:r>
              <a:rPr lang="en-US" sz="2400" dirty="0"/>
              <a:t>The flexibility and scalability of BSF allows these pilot implementations to happen in production with real production data.</a:t>
            </a:r>
          </a:p>
          <a:p>
            <a:pPr lvl="1"/>
            <a:r>
              <a:rPr lang="en-US" sz="2400" dirty="0"/>
              <a:t>Because we leverage existing FMMI security, agencies are restricted only to their data.</a:t>
            </a:r>
          </a:p>
          <a:p>
            <a:pPr lvl="1"/>
            <a:r>
              <a:rPr lang="en-US" sz="2400" dirty="0"/>
              <a:t>Changes to agency data can later be removed, or retained upon full implementation</a:t>
            </a:r>
          </a:p>
          <a:p>
            <a:pPr lvl="1"/>
            <a:r>
              <a:rPr lang="en-US" sz="2400" dirty="0"/>
              <a:t>During the pilot, agency-specific tailoring can be developed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341A3-C625-4334-912F-3FC74F84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6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BAEC-5699-4084-B917-18CD6845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AD47">
                    <a:lumMod val="75000"/>
                  </a:srgbClr>
                </a:solidFill>
              </a:rPr>
              <a:t>FMMI BSF Application: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70AD47">
                    <a:lumMod val="75000"/>
                  </a:srgbClr>
                </a:solidFill>
              </a:rPr>
              <a:t>features summary</a:t>
            </a:r>
            <a:endParaRPr lang="en-US" dirty="0"/>
          </a:p>
        </p:txBody>
      </p:sp>
      <p:pic>
        <p:nvPicPr>
          <p:cNvPr id="12" name="Picture 11" descr="Planning Layouts" title="FMMI BSF Application">
            <a:extLst>
              <a:ext uri="{FF2B5EF4-FFF2-40B4-BE49-F238E27FC236}">
                <a16:creationId xmlns:a16="http://schemas.microsoft.com/office/drawing/2014/main" id="{AB48038A-9CC3-46F8-B2D0-409C30C9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1" y="1658180"/>
            <a:ext cx="3200400" cy="503364"/>
          </a:xfrm>
          <a:prstGeom prst="rect">
            <a:avLst/>
          </a:prstGeom>
        </p:spPr>
      </p:pic>
      <p:pic>
        <p:nvPicPr>
          <p:cNvPr id="7" name="Picture 6" descr="Planning Layouts" title="FMMI BSF Application">
            <a:extLst>
              <a:ext uri="{FF2B5EF4-FFF2-40B4-BE49-F238E27FC236}">
                <a16:creationId xmlns:a16="http://schemas.microsoft.com/office/drawing/2014/main" id="{D8EDB97C-5686-4BC5-B357-34C3F2AF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3" y="2106644"/>
            <a:ext cx="3200400" cy="4635061"/>
          </a:xfrm>
          <a:prstGeom prst="rect">
            <a:avLst/>
          </a:prstGeom>
        </p:spPr>
      </p:pic>
      <p:pic>
        <p:nvPicPr>
          <p:cNvPr id="13" name="Picture 12" descr="Reports" title="FMMI BSF Application">
            <a:extLst>
              <a:ext uri="{FF2B5EF4-FFF2-40B4-BE49-F238E27FC236}">
                <a16:creationId xmlns:a16="http://schemas.microsoft.com/office/drawing/2014/main" id="{E535DA87-8EEA-4A70-B552-98DE0EEB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28" y="1642941"/>
            <a:ext cx="3200400" cy="605683"/>
          </a:xfrm>
          <a:prstGeom prst="rect">
            <a:avLst/>
          </a:prstGeom>
        </p:spPr>
      </p:pic>
      <p:pic>
        <p:nvPicPr>
          <p:cNvPr id="8" name="Picture 7" descr="Reports" title="FMMI BSF Application">
            <a:extLst>
              <a:ext uri="{FF2B5EF4-FFF2-40B4-BE49-F238E27FC236}">
                <a16:creationId xmlns:a16="http://schemas.microsoft.com/office/drawing/2014/main" id="{74C693EE-6465-4E6F-9E33-9D1EAE5D8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474" y="2112502"/>
            <a:ext cx="3200400" cy="3574620"/>
          </a:xfrm>
          <a:prstGeom prst="rect">
            <a:avLst/>
          </a:prstGeom>
        </p:spPr>
      </p:pic>
      <p:pic>
        <p:nvPicPr>
          <p:cNvPr id="9" name="Picture 8" descr="Audit Logs for Admins" title="FMMI BSF Application">
            <a:extLst>
              <a:ext uri="{FF2B5EF4-FFF2-40B4-BE49-F238E27FC236}">
                <a16:creationId xmlns:a16="http://schemas.microsoft.com/office/drawing/2014/main" id="{6A228533-CD04-4956-9D9B-72B8DD58E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982" y="5274045"/>
            <a:ext cx="3200400" cy="1559921"/>
          </a:xfrm>
          <a:prstGeom prst="rect">
            <a:avLst/>
          </a:prstGeom>
        </p:spPr>
      </p:pic>
      <p:pic>
        <p:nvPicPr>
          <p:cNvPr id="14" name="Picture 13" descr="Additional features" title="FMMI BSF Application">
            <a:extLst>
              <a:ext uri="{FF2B5EF4-FFF2-40B4-BE49-F238E27FC236}">
                <a16:creationId xmlns:a16="http://schemas.microsoft.com/office/drawing/2014/main" id="{FE92FFDC-5522-4DC1-9F7E-AC172ECFF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3479" y="1606137"/>
            <a:ext cx="3200400" cy="643217"/>
          </a:xfrm>
          <a:prstGeom prst="rect">
            <a:avLst/>
          </a:prstGeom>
        </p:spPr>
      </p:pic>
      <p:pic>
        <p:nvPicPr>
          <p:cNvPr id="10" name="Picture 9" descr="additional features" title="FMMI BSF Application">
            <a:extLst>
              <a:ext uri="{FF2B5EF4-FFF2-40B4-BE49-F238E27FC236}">
                <a16:creationId xmlns:a16="http://schemas.microsoft.com/office/drawing/2014/main" id="{CE8AA822-D7D7-48FE-B27C-EAA7DBA4C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3479" y="2094918"/>
            <a:ext cx="3200400" cy="2803697"/>
          </a:xfrm>
          <a:prstGeom prst="rect">
            <a:avLst/>
          </a:prstGeom>
        </p:spPr>
      </p:pic>
      <p:pic>
        <p:nvPicPr>
          <p:cNvPr id="11" name="Picture 10" descr="personnel and usability" title="FMMI BSF Application">
            <a:extLst>
              <a:ext uri="{FF2B5EF4-FFF2-40B4-BE49-F238E27FC236}">
                <a16:creationId xmlns:a16="http://schemas.microsoft.com/office/drawing/2014/main" id="{CA3C01F6-10E1-4959-951C-B8A30BADB8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3479" y="4719082"/>
            <a:ext cx="3200400" cy="20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9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A5F4-65E6-4865-8D1D-8BD9192B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840"/>
            <a:ext cx="12161520" cy="1554480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FMMI BSF Application: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features summary (cont’d)</a:t>
            </a:r>
            <a:endParaRPr lang="en-US" sz="2800" dirty="0"/>
          </a:p>
        </p:txBody>
      </p:sp>
      <p:pic>
        <p:nvPicPr>
          <p:cNvPr id="5" name="Picture 4" descr="Planning Layouts" title="FMMI BSF Application">
            <a:extLst>
              <a:ext uri="{FF2B5EF4-FFF2-40B4-BE49-F238E27FC236}">
                <a16:creationId xmlns:a16="http://schemas.microsoft.com/office/drawing/2014/main" id="{AC09B1DF-F94E-41A6-A774-9ACB99E6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61" y="1554479"/>
            <a:ext cx="3200400" cy="615754"/>
          </a:xfrm>
          <a:prstGeom prst="rect">
            <a:avLst/>
          </a:prstGeom>
        </p:spPr>
      </p:pic>
      <p:pic>
        <p:nvPicPr>
          <p:cNvPr id="8" name="Picture 7" descr="vacancy activation, system maintenance, agency adninistator" title="FMMI BSF Application">
            <a:extLst>
              <a:ext uri="{FF2B5EF4-FFF2-40B4-BE49-F238E27FC236}">
                <a16:creationId xmlns:a16="http://schemas.microsoft.com/office/drawing/2014/main" id="{5C9E0291-96DC-4134-90DB-83D00D50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1" y="1996669"/>
            <a:ext cx="3200400" cy="4700423"/>
          </a:xfrm>
          <a:prstGeom prst="rect">
            <a:avLst/>
          </a:prstGeom>
        </p:spPr>
      </p:pic>
      <p:pic>
        <p:nvPicPr>
          <p:cNvPr id="6" name="Picture 5" descr="reports" title="FMMI BSF Application">
            <a:extLst>
              <a:ext uri="{FF2B5EF4-FFF2-40B4-BE49-F238E27FC236}">
                <a16:creationId xmlns:a16="http://schemas.microsoft.com/office/drawing/2014/main" id="{A20766C1-CF6E-4BFD-86AE-6A647D2F3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31" y="1554480"/>
            <a:ext cx="3200400" cy="537827"/>
          </a:xfrm>
          <a:prstGeom prst="rect">
            <a:avLst/>
          </a:prstGeom>
        </p:spPr>
      </p:pic>
      <p:pic>
        <p:nvPicPr>
          <p:cNvPr id="9" name="Picture 8" descr="Ad hoc reporting, Multi year reporting, CR, additional reports" title="Reports">
            <a:extLst>
              <a:ext uri="{FF2B5EF4-FFF2-40B4-BE49-F238E27FC236}">
                <a16:creationId xmlns:a16="http://schemas.microsoft.com/office/drawing/2014/main" id="{785AE639-6FB2-44E7-B9AC-61EFD788C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31" y="2048299"/>
            <a:ext cx="3200400" cy="4700423"/>
          </a:xfrm>
          <a:prstGeom prst="rect">
            <a:avLst/>
          </a:prstGeom>
        </p:spPr>
      </p:pic>
      <p:pic>
        <p:nvPicPr>
          <p:cNvPr id="7" name="Picture 6" descr="additional features" title="FMMI BSF Application">
            <a:extLst>
              <a:ext uri="{FF2B5EF4-FFF2-40B4-BE49-F238E27FC236}">
                <a16:creationId xmlns:a16="http://schemas.microsoft.com/office/drawing/2014/main" id="{068B3275-3995-449B-A526-3C524DECD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429" y="1551431"/>
            <a:ext cx="3200400" cy="538876"/>
          </a:xfrm>
          <a:prstGeom prst="rect">
            <a:avLst/>
          </a:prstGeom>
        </p:spPr>
      </p:pic>
      <p:pic>
        <p:nvPicPr>
          <p:cNvPr id="10" name="Picture 9" descr="enhanced performance, user Interface updates, New homepage that highlights areas requiring attention" title="additional Features">
            <a:extLst>
              <a:ext uri="{FF2B5EF4-FFF2-40B4-BE49-F238E27FC236}">
                <a16:creationId xmlns:a16="http://schemas.microsoft.com/office/drawing/2014/main" id="{647F1CCC-577B-43B2-AC77-F1482B839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3333" y="2054396"/>
            <a:ext cx="3200400" cy="4480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3689D-2B94-494E-A304-6235D2DB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1DFC-7CDD-41FA-9360-A3002B0B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BSF Deployment Highlights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E907-7EAE-44F7-A9FB-26C021A5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300" dirty="0"/>
              <a:t>Agency Deployments</a:t>
            </a:r>
          </a:p>
          <a:p>
            <a:pPr lvl="1"/>
            <a:r>
              <a:rPr lang="en-US" sz="2300" dirty="0"/>
              <a:t>Department Management agencies:</a:t>
            </a:r>
          </a:p>
          <a:p>
            <a:pPr lvl="2"/>
            <a:r>
              <a:rPr lang="en-US" sz="1900" dirty="0"/>
              <a:t> Office of the Secretary</a:t>
            </a:r>
          </a:p>
          <a:p>
            <a:pPr lvl="2"/>
            <a:r>
              <a:rPr lang="en-US" sz="1900" dirty="0"/>
              <a:t> OCFO</a:t>
            </a:r>
          </a:p>
          <a:p>
            <a:pPr lvl="2"/>
            <a:r>
              <a:rPr lang="en-US" sz="1900" dirty="0"/>
              <a:t>OCIO</a:t>
            </a:r>
          </a:p>
          <a:p>
            <a:pPr lvl="2"/>
            <a:r>
              <a:rPr lang="en-US" sz="1900" dirty="0"/>
              <a:t>Off of Ops</a:t>
            </a:r>
          </a:p>
          <a:p>
            <a:pPr lvl="2"/>
            <a:r>
              <a:rPr lang="en-US" sz="1900" dirty="0"/>
              <a:t>HR</a:t>
            </a:r>
          </a:p>
          <a:p>
            <a:pPr lvl="1"/>
            <a:r>
              <a:rPr lang="en-US" sz="2300" dirty="0"/>
              <a:t>General Counsel </a:t>
            </a:r>
          </a:p>
          <a:p>
            <a:pPr lvl="1"/>
            <a:r>
              <a:rPr lang="en-US" sz="2300" dirty="0"/>
              <a:t>Foreign Ag Service (FAS) </a:t>
            </a:r>
          </a:p>
          <a:p>
            <a:pPr lvl="1"/>
            <a:r>
              <a:rPr lang="en-US" sz="2300" dirty="0"/>
              <a:t>Food &amp; Nutrition Services (FNS)</a:t>
            </a:r>
          </a:p>
          <a:p>
            <a:pPr lvl="1"/>
            <a:r>
              <a:rPr lang="en-US" sz="2300" dirty="0"/>
              <a:t>Rural Development (RD)</a:t>
            </a:r>
          </a:p>
          <a:p>
            <a:pPr lvl="1"/>
            <a:r>
              <a:rPr lang="en-US" sz="2300" dirty="0"/>
              <a:t>Natural Resources Conservation Svc (NRCS)</a:t>
            </a:r>
          </a:p>
          <a:p>
            <a:pPr lvl="1"/>
            <a:r>
              <a:rPr lang="en-US" sz="2300" dirty="0"/>
              <a:t>Risk Management (RMA)</a:t>
            </a:r>
          </a:p>
          <a:p>
            <a:pPr lvl="1"/>
            <a:r>
              <a:rPr lang="en-US" sz="2300" dirty="0"/>
              <a:t>Evaluating via pilot: Forest Service (FS)</a:t>
            </a:r>
          </a:p>
          <a:p>
            <a:r>
              <a:rPr lang="en-US" sz="2300" dirty="0"/>
              <a:t>Future Development</a:t>
            </a:r>
          </a:p>
          <a:p>
            <a:pPr lvl="1"/>
            <a:r>
              <a:rPr lang="en-US" sz="2300" dirty="0"/>
              <a:t>Primarily user-driven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9A764-8E53-4282-A137-924CDECF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7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1601-96A4-4B1C-ACC3-28E0AC2A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BSF Main Menu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E2912-F35B-4553-A91C-E1C9C00A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15C-1BCF-42FE-B9F8-9EBFFA4D81D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4" descr="screen shot of BSF Main Menu" title="BSF main Menu">
            <a:extLst>
              <a:ext uri="{FF2B5EF4-FFF2-40B4-BE49-F238E27FC236}">
                <a16:creationId xmlns:a16="http://schemas.microsoft.com/office/drawing/2014/main" id="{B817CAA3-2A46-456F-A129-B36B2A38C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161" y="1825625"/>
            <a:ext cx="3418811" cy="48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6496"/>
      </p:ext>
    </p:extLst>
  </p:cSld>
  <p:clrMapOvr>
    <a:masterClrMapping/>
  </p:clrMapOvr>
</p:sld>
</file>

<file path=ppt/theme/theme1.xml><?xml version="1.0" encoding="utf-8"?>
<a:theme xmlns:a="http://schemas.openxmlformats.org/drawingml/2006/main" name="2018 FMT PowerPoint Template -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5D3FF3-9ED4-409D-932E-C3839137E425}" vid="{B17A14CD-F8C6-40C0-A86A-1355ABAB06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PowerPoint Template - standard</Template>
  <TotalTime>62</TotalTime>
  <Words>364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2018 FMT PowerPoint Template - standard</vt:lpstr>
      <vt:lpstr>Budget Status and Forecasting (BSF)</vt:lpstr>
      <vt:lpstr>Budget Execution of the Past</vt:lpstr>
      <vt:lpstr>Today’s BSF</vt:lpstr>
      <vt:lpstr>BSF Application Overview</vt:lpstr>
      <vt:lpstr>BSF Application Overviewa</vt:lpstr>
      <vt:lpstr>FMMI BSF Application: features summary</vt:lpstr>
      <vt:lpstr>FMMI BSF Application: features summary (cont’d)</vt:lpstr>
      <vt:lpstr>BSF Deployment Highlights</vt:lpstr>
      <vt:lpstr>BSF Main Menu</vt:lpstr>
      <vt:lpstr>BSF Primary Report</vt:lpstr>
      <vt:lpstr>BSF Staffing Summary Report</vt:lpstr>
      <vt:lpstr>BSF Staffing Summary Reporta</vt:lpstr>
      <vt:lpstr>BSF Personnel Projections by  HR Organization Report</vt:lpstr>
      <vt:lpstr>BSF Employee Actions</vt:lpstr>
      <vt:lpstr>BSF Operating Plan  (with Adjustment drill-down)</vt:lpstr>
      <vt:lpstr>BSF Operating Plan  (with Adjustment drill-down)a</vt:lpstr>
      <vt:lpstr>BSF Personnel Allocations</vt:lpstr>
      <vt:lpstr>BSF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Status and Forecasting (BSF)</dc:title>
  <dc:creator>Financial Management Services;National Finance Center</dc:creator>
  <cp:lastModifiedBy>Adams, Tasha - OCFO</cp:lastModifiedBy>
  <cp:revision>14</cp:revision>
  <dcterms:created xsi:type="dcterms:W3CDTF">2018-05-18T20:15:37Z</dcterms:created>
  <dcterms:modified xsi:type="dcterms:W3CDTF">2018-06-18T18:45:35Z</dcterms:modified>
</cp:coreProperties>
</file>