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0" r:id="rId5"/>
    <p:sldMasterId id="2147483690" r:id="rId6"/>
    <p:sldMasterId id="2147483670" r:id="rId7"/>
  </p:sldMasterIdLst>
  <p:sldIdLst>
    <p:sldId id="256" r:id="rId8"/>
    <p:sldId id="257" r:id="rId9"/>
    <p:sldId id="263" r:id="rId10"/>
    <p:sldId id="264" r:id="rId11"/>
    <p:sldId id="261" r:id="rId12"/>
    <p:sldId id="953" r:id="rId13"/>
    <p:sldId id="262" r:id="rId14"/>
    <p:sldId id="952" r:id="rId15"/>
    <p:sldId id="95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tiago, Gaby" initials="SG" lastIdx="1" clrIdx="0">
    <p:extLst>
      <p:ext uri="{19B8F6BF-5375-455C-9EA6-DF929625EA0E}">
        <p15:presenceInfo xmlns:p15="http://schemas.microsoft.com/office/powerpoint/2012/main" userId="S-1-5-21-4271255075-229453548-3213529333-87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41"/>
    <a:srgbClr val="E1FFF7"/>
    <a:srgbClr val="009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4" autoAdjust="0"/>
    <p:restoredTop sz="94692" autoAdjust="0"/>
  </p:normalViewPr>
  <p:slideViewPr>
    <p:cSldViewPr snapToGrid="0">
      <p:cViewPr varScale="1">
        <p:scale>
          <a:sx n="109" d="100"/>
          <a:sy n="109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93693"/>
            <a:ext cx="7772400" cy="1616269"/>
          </a:xfrm>
        </p:spPr>
        <p:txBody>
          <a:bodyPr anchor="ctr">
            <a:normAutofit/>
          </a:bodyPr>
          <a:lstStyle>
            <a:lvl1pPr algn="ctr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Double Tap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710694"/>
            <a:ext cx="6858000" cy="1547106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Tap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F28BDD-CDB5-4CEC-841B-87E304535180}"/>
              </a:ext>
            </a:extLst>
          </p:cNvPr>
          <p:cNvSpPr txBox="1"/>
          <p:nvPr userDrawn="1"/>
        </p:nvSpPr>
        <p:spPr>
          <a:xfrm>
            <a:off x="685800" y="73742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Chief Information Officer Council</a:t>
            </a:r>
          </a:p>
          <a:p>
            <a:pPr algn="ctr"/>
            <a:r>
              <a:rPr lang="en-US" sz="2800" dirty="0"/>
              <a:t>Offsite May 31, 2018</a:t>
            </a:r>
          </a:p>
        </p:txBody>
      </p:sp>
    </p:spTree>
    <p:extLst>
      <p:ext uri="{BB962C8B-B14F-4D97-AF65-F5344CB8AC3E}">
        <p14:creationId xmlns:p14="http://schemas.microsoft.com/office/powerpoint/2010/main" val="163339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93693"/>
            <a:ext cx="7772400" cy="1616269"/>
          </a:xfrm>
        </p:spPr>
        <p:txBody>
          <a:bodyPr anchor="ctr">
            <a:normAutofit/>
          </a:bodyPr>
          <a:lstStyle>
            <a:lvl1pPr algn="ctr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Double Tap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710694"/>
            <a:ext cx="6858000" cy="1547106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Tap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F28BDD-CDB5-4CEC-841B-87E304535180}"/>
              </a:ext>
            </a:extLst>
          </p:cNvPr>
          <p:cNvSpPr txBox="1"/>
          <p:nvPr userDrawn="1"/>
        </p:nvSpPr>
        <p:spPr>
          <a:xfrm>
            <a:off x="685800" y="73742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Office of the Chief Information Officer</a:t>
            </a:r>
          </a:p>
        </p:txBody>
      </p:sp>
    </p:spTree>
    <p:extLst>
      <p:ext uri="{BB962C8B-B14F-4D97-AF65-F5344CB8AC3E}">
        <p14:creationId xmlns:p14="http://schemas.microsoft.com/office/powerpoint/2010/main" val="382108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46" y="1709739"/>
            <a:ext cx="7886700" cy="249650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52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06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017"/>
            <a:ext cx="7886700" cy="566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9946"/>
            <a:ext cx="3868340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58876"/>
            <a:ext cx="3868340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9946"/>
            <a:ext cx="3887391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58876"/>
            <a:ext cx="3887391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67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23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65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4615"/>
            <a:ext cx="2949178" cy="436551"/>
          </a:xfrm>
        </p:spPr>
        <p:txBody>
          <a:bodyPr anchor="b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31810"/>
            <a:ext cx="4629150" cy="5029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50952"/>
            <a:ext cx="2949178" cy="45180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07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1808"/>
            <a:ext cx="2949178" cy="41885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31808"/>
            <a:ext cx="4629150" cy="50292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62751"/>
            <a:ext cx="2949178" cy="45062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55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93693"/>
            <a:ext cx="7772400" cy="1616269"/>
          </a:xfrm>
        </p:spPr>
        <p:txBody>
          <a:bodyPr anchor="ctr">
            <a:normAutofit/>
          </a:bodyPr>
          <a:lstStyle>
            <a:lvl1pPr algn="ctr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Double Tap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710694"/>
            <a:ext cx="6858000" cy="1547106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Tap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F28BDD-CDB5-4CEC-841B-87E304535180}"/>
              </a:ext>
            </a:extLst>
          </p:cNvPr>
          <p:cNvSpPr txBox="1"/>
          <p:nvPr userDrawn="1"/>
        </p:nvSpPr>
        <p:spPr>
          <a:xfrm>
            <a:off x="685800" y="73742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Office of the Chief Information Officer</a:t>
            </a:r>
          </a:p>
        </p:txBody>
      </p:sp>
    </p:spTree>
    <p:extLst>
      <p:ext uri="{BB962C8B-B14F-4D97-AF65-F5344CB8AC3E}">
        <p14:creationId xmlns:p14="http://schemas.microsoft.com/office/powerpoint/2010/main" val="10612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54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2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46" y="1709739"/>
            <a:ext cx="7886700" cy="249650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1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05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017"/>
            <a:ext cx="7886700" cy="566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9946"/>
            <a:ext cx="3868340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58876"/>
            <a:ext cx="3868340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9946"/>
            <a:ext cx="3887391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58876"/>
            <a:ext cx="3887391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83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305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3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4615"/>
            <a:ext cx="2949178" cy="436551"/>
          </a:xfrm>
        </p:spPr>
        <p:txBody>
          <a:bodyPr anchor="b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31810"/>
            <a:ext cx="4629150" cy="5029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50952"/>
            <a:ext cx="2949178" cy="45180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354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1808"/>
            <a:ext cx="2949178" cy="41885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31808"/>
            <a:ext cx="4629150" cy="50292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62751"/>
            <a:ext cx="2949178" cy="45062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3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93693"/>
            <a:ext cx="7772400" cy="1616269"/>
          </a:xfrm>
        </p:spPr>
        <p:txBody>
          <a:bodyPr anchor="ctr">
            <a:normAutofit/>
          </a:bodyPr>
          <a:lstStyle>
            <a:lvl1pPr algn="ctr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Double Tap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710694"/>
            <a:ext cx="6858000" cy="1547106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Tap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F28BDD-CDB5-4CEC-841B-87E304535180}"/>
              </a:ext>
            </a:extLst>
          </p:cNvPr>
          <p:cNvSpPr txBox="1"/>
          <p:nvPr userDrawn="1"/>
        </p:nvSpPr>
        <p:spPr>
          <a:xfrm>
            <a:off x="685800" y="73742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Office of the Chief Information Officer</a:t>
            </a:r>
          </a:p>
        </p:txBody>
      </p:sp>
    </p:spTree>
    <p:extLst>
      <p:ext uri="{BB962C8B-B14F-4D97-AF65-F5344CB8AC3E}">
        <p14:creationId xmlns:p14="http://schemas.microsoft.com/office/powerpoint/2010/main" val="10652910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5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46" y="1709739"/>
            <a:ext cx="7886700" cy="249650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37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46" y="1709739"/>
            <a:ext cx="7886700" cy="249650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2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8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017"/>
            <a:ext cx="7886700" cy="566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9946"/>
            <a:ext cx="3868340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58876"/>
            <a:ext cx="3868340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9946"/>
            <a:ext cx="3887391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58876"/>
            <a:ext cx="3887391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6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530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993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4615"/>
            <a:ext cx="2949178" cy="436551"/>
          </a:xfrm>
        </p:spPr>
        <p:txBody>
          <a:bodyPr anchor="b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31810"/>
            <a:ext cx="4629150" cy="5029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50952"/>
            <a:ext cx="2949178" cy="45180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913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1808"/>
            <a:ext cx="2949178" cy="41885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31808"/>
            <a:ext cx="4629150" cy="50292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62751"/>
            <a:ext cx="2949178" cy="45062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2751"/>
            <a:ext cx="3886200" cy="48142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2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017"/>
            <a:ext cx="7886700" cy="566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9946"/>
            <a:ext cx="3868340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58876"/>
            <a:ext cx="3868340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9946"/>
            <a:ext cx="3887391" cy="566339"/>
          </a:xfrm>
        </p:spPr>
        <p:txBody>
          <a:bodyPr anchor="b"/>
          <a:lstStyle>
            <a:lvl1pPr marL="0" indent="0">
              <a:buNone/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58876"/>
            <a:ext cx="3887391" cy="4130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6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8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4615"/>
            <a:ext cx="2949178" cy="436551"/>
          </a:xfrm>
        </p:spPr>
        <p:txBody>
          <a:bodyPr anchor="b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31810"/>
            <a:ext cx="4629150" cy="5029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50952"/>
            <a:ext cx="2949178" cy="45180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1808"/>
            <a:ext cx="2949178" cy="41885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31808"/>
            <a:ext cx="4629150" cy="50292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62751"/>
            <a:ext cx="2949178" cy="45062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7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71394"/>
            <a:ext cx="7886700" cy="535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1617"/>
            <a:ext cx="7886700" cy="485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 SigLockup Master PwPt.4c-whitebg.png">
            <a:extLst>
              <a:ext uri="{FF2B5EF4-FFF2-40B4-BE49-F238E27FC236}">
                <a16:creationId xmlns:a16="http://schemas.microsoft.com/office/drawing/2014/main" id="{59EE6B58-DD43-46BB-A60F-739C58BB4B0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3" y="140810"/>
            <a:ext cx="2883429" cy="43286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2452F2-4E99-4CBD-910C-FA9145C2CD33}"/>
              </a:ext>
            </a:extLst>
          </p:cNvPr>
          <p:cNvCxnSpPr/>
          <p:nvPr userDrawn="1"/>
        </p:nvCxnSpPr>
        <p:spPr>
          <a:xfrm>
            <a:off x="0" y="706993"/>
            <a:ext cx="9144000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96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CDECB4-1525-4702-8136-4B377CBE244E}"/>
              </a:ext>
            </a:extLst>
          </p:cNvPr>
          <p:cNvSpPr/>
          <p:nvPr userDrawn="1"/>
        </p:nvSpPr>
        <p:spPr>
          <a:xfrm>
            <a:off x="0" y="0"/>
            <a:ext cx="9144000" cy="7196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71394"/>
            <a:ext cx="7886700" cy="535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1617"/>
            <a:ext cx="7886700" cy="485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 SigLockup Master PwPt.4c-whitebg.png">
            <a:extLst>
              <a:ext uri="{FF2B5EF4-FFF2-40B4-BE49-F238E27FC236}">
                <a16:creationId xmlns:a16="http://schemas.microsoft.com/office/drawing/2014/main" id="{59EE6B58-DD43-46BB-A60F-739C58BB4B0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3" y="140810"/>
            <a:ext cx="2883429" cy="43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71394"/>
            <a:ext cx="7886700" cy="535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1617"/>
            <a:ext cx="7886700" cy="485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2355F6-C790-4BD7-AC6F-80B6FF35DD4D}"/>
              </a:ext>
            </a:extLst>
          </p:cNvPr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 SigLockup Master PwPt.Neg-transbg.png">
            <a:extLst>
              <a:ext uri="{FF2B5EF4-FFF2-40B4-BE49-F238E27FC236}">
                <a16:creationId xmlns:a16="http://schemas.microsoft.com/office/drawing/2014/main" id="{5ADE7918-8BE8-4434-86F2-7CB070680EA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6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819B8-5E8D-4000-8FED-9AB4DBFE4A4A}"/>
              </a:ext>
            </a:extLst>
          </p:cNvPr>
          <p:cNvSpPr/>
          <p:nvPr userDrawn="1"/>
        </p:nvSpPr>
        <p:spPr>
          <a:xfrm>
            <a:off x="0" y="709096"/>
            <a:ext cx="9144000" cy="61510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71394"/>
            <a:ext cx="7886700" cy="535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1617"/>
            <a:ext cx="7886700" cy="485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8117-12E9-4CA9-8659-2F09E631A0A6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8ABA-95BA-4192-B7AB-D713BCB7D9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 SigLockup Master PwPt.4c-whitebg.png">
            <a:extLst>
              <a:ext uri="{FF2B5EF4-FFF2-40B4-BE49-F238E27FC236}">
                <a16:creationId xmlns:a16="http://schemas.microsoft.com/office/drawing/2014/main" id="{59EE6B58-DD43-46BB-A60F-739C58BB4B0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3" y="140810"/>
            <a:ext cx="2883429" cy="43286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2452F2-4E99-4CBD-910C-FA9145C2CD33}"/>
              </a:ext>
            </a:extLst>
          </p:cNvPr>
          <p:cNvCxnSpPr/>
          <p:nvPr userDrawn="1"/>
        </p:nvCxnSpPr>
        <p:spPr>
          <a:xfrm>
            <a:off x="0" y="706993"/>
            <a:ext cx="9144000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53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6A3F-89AD-4EF9-98A6-FE7E27D61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>
                <a:latin typeface="Arial Black" panose="020B0A04020102020204" pitchFamily="34" charset="0"/>
              </a:rPr>
              <a:t>CXO DASHBOARDS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0E68A-7DF5-49EC-8129-DB07DB5D9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ENABLING DATA-DRIVEN DECISION-MAKING</a:t>
            </a:r>
          </a:p>
        </p:txBody>
      </p:sp>
      <p:sp>
        <p:nvSpPr>
          <p:cNvPr id="4" name="Rectangle 3" descr="Rectangle" title="CXO dashboard">
            <a:extLst>
              <a:ext uri="{FF2B5EF4-FFF2-40B4-BE49-F238E27FC236}">
                <a16:creationId xmlns:a16="http://schemas.microsoft.com/office/drawing/2014/main" id="{40AD5FB4-8E14-4A67-B8FE-E98EB6371728}"/>
              </a:ext>
            </a:extLst>
          </p:cNvPr>
          <p:cNvSpPr/>
          <p:nvPr/>
        </p:nvSpPr>
        <p:spPr>
          <a:xfrm>
            <a:off x="0" y="5533534"/>
            <a:ext cx="9144000" cy="1326807"/>
          </a:xfrm>
          <a:prstGeom prst="rect">
            <a:avLst/>
          </a:prstGeom>
          <a:solidFill>
            <a:srgbClr val="0059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21C70B-E4D8-49D2-8656-A052490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018B1DA-6627-441A-B202-9CD225594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 w="28575">
            <a:solidFill>
              <a:srgbClr val="005941"/>
            </a:solidFill>
          </a:ln>
        </p:spPr>
        <p:txBody>
          <a:bodyPr anchor="ctr"/>
          <a:lstStyle/>
          <a:p>
            <a:pPr algn="ctr"/>
            <a:r>
              <a:rPr lang="en-US" dirty="0">
                <a:solidFill>
                  <a:srgbClr val="005941"/>
                </a:solidFill>
              </a:rPr>
              <a:t>PURPOSE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A38775B-2AB9-45CB-815F-19B8B662B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58876"/>
            <a:ext cx="3868340" cy="4130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dirty="0"/>
              <a:t>As part of the Agency Priority Goals (APG), CXO Dashboards will enable USDA leaders with instant access to key administrative data to enable data-driven decisions.</a:t>
            </a:r>
          </a:p>
          <a:p>
            <a:pPr marL="0" indent="0" algn="ctr">
              <a:buNone/>
            </a:pPr>
            <a:r>
              <a:rPr lang="en-US" sz="1600" b="1" dirty="0"/>
              <a:t>FY18 DASHBOARD CONCEPT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73ED52A-9B20-4FA7-B7A3-46B92895B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 w="28575">
            <a:solidFill>
              <a:srgbClr val="005941"/>
            </a:solidFill>
          </a:ln>
        </p:spPr>
        <p:txBody>
          <a:bodyPr anchor="ctr"/>
          <a:lstStyle/>
          <a:p>
            <a:pPr algn="ctr"/>
            <a:r>
              <a:rPr lang="en-US" dirty="0">
                <a:solidFill>
                  <a:srgbClr val="005941"/>
                </a:solidFill>
              </a:rPr>
              <a:t>WHY DO WE CARE?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E1142F9-B01F-4440-8220-DE56862EA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58876"/>
            <a:ext cx="3887391" cy="4515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dirty="0"/>
              <a:t>Agency Priority Goal: Modernize information technology and data analytics capabilities across the Department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CXO Dashboards will help: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E411B7-C832-40D1-A91F-00C9FA5268BA}"/>
              </a:ext>
            </a:extLst>
          </p:cNvPr>
          <p:cNvSpPr/>
          <p:nvPr/>
        </p:nvSpPr>
        <p:spPr>
          <a:xfrm>
            <a:off x="1042186" y="3364429"/>
            <a:ext cx="30433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5330"/>
            <a:r>
              <a:rPr lang="en-US" sz="1500" b="1" dirty="0">
                <a:ea typeface="Arial" charset="0"/>
                <a:cs typeface="Arial" charset="0"/>
              </a:rPr>
              <a:t>‘Secretary's Dashboard’:</a:t>
            </a:r>
            <a:r>
              <a:rPr lang="en-US" sz="1500" dirty="0">
                <a:ea typeface="Arial" charset="0"/>
                <a:cs typeface="Arial" charset="0"/>
              </a:rPr>
              <a:t>  </a:t>
            </a:r>
          </a:p>
          <a:p>
            <a:pPr algn="ctr" defTabSz="815330"/>
            <a:r>
              <a:rPr lang="en-US" sz="1500" dirty="0">
                <a:ea typeface="Arial" charset="0"/>
                <a:cs typeface="Arial" charset="0"/>
              </a:rPr>
              <a:t>Executive Summary Dashboard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DB7DCA-49C3-4BC0-AF35-905DE15D7EAD}"/>
              </a:ext>
            </a:extLst>
          </p:cNvPr>
          <p:cNvSpPr/>
          <p:nvPr/>
        </p:nvSpPr>
        <p:spPr>
          <a:xfrm>
            <a:off x="372763" y="5804227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OHRM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DEF9006-AF5F-4BB9-8EBF-519AE9B6E694}"/>
              </a:ext>
            </a:extLst>
          </p:cNvPr>
          <p:cNvSpPr/>
          <p:nvPr/>
        </p:nvSpPr>
        <p:spPr>
          <a:xfrm>
            <a:off x="1554300" y="5804227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OPF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B75A9FC-8830-4102-A134-E35D2C543AB8}"/>
              </a:ext>
            </a:extLst>
          </p:cNvPr>
          <p:cNvSpPr/>
          <p:nvPr/>
        </p:nvSpPr>
        <p:spPr>
          <a:xfrm>
            <a:off x="2735836" y="5804227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OO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0DE965-D313-43D6-8733-445D25BAC983}"/>
              </a:ext>
            </a:extLst>
          </p:cNvPr>
          <p:cNvSpPr/>
          <p:nvPr/>
        </p:nvSpPr>
        <p:spPr>
          <a:xfrm>
            <a:off x="3907260" y="5804227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OCP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863031-97F6-4566-94BF-49FF1B432D4F}"/>
              </a:ext>
            </a:extLst>
          </p:cNvPr>
          <p:cNvSpPr/>
          <p:nvPr/>
        </p:nvSpPr>
        <p:spPr>
          <a:xfrm>
            <a:off x="372763" y="6257645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OCIO</a:t>
            </a:r>
            <a:endParaRPr lang="en-US" sz="1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9DA221-3376-455A-BFB1-F20B502CE3B9}"/>
              </a:ext>
            </a:extLst>
          </p:cNvPr>
          <p:cNvSpPr/>
          <p:nvPr/>
        </p:nvSpPr>
        <p:spPr>
          <a:xfrm>
            <a:off x="1554300" y="6257645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OCFO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844A6CB-2A86-46AF-A85B-A37B9A9C18F8}"/>
              </a:ext>
            </a:extLst>
          </p:cNvPr>
          <p:cNvSpPr/>
          <p:nvPr/>
        </p:nvSpPr>
        <p:spPr>
          <a:xfrm>
            <a:off x="2735836" y="6257645"/>
            <a:ext cx="1040456" cy="373987"/>
          </a:xfrm>
          <a:prstGeom prst="rect">
            <a:avLst/>
          </a:prstGeom>
          <a:solidFill>
            <a:srgbClr val="0059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815330">
              <a:tabLst>
                <a:tab pos="91440" algn="l"/>
              </a:tabLst>
            </a:pPr>
            <a:r>
              <a:rPr lang="en-US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OHS</a:t>
            </a:r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7" name="Group 66" descr="Picture of a computer screen" title="Introduction">
            <a:extLst>
              <a:ext uri="{FF2B5EF4-FFF2-40B4-BE49-F238E27FC236}">
                <a16:creationId xmlns:a16="http://schemas.microsoft.com/office/drawing/2014/main" id="{59B20ECC-0327-4905-942D-2EFB6FB6B74A}"/>
              </a:ext>
            </a:extLst>
          </p:cNvPr>
          <p:cNvGrpSpPr/>
          <p:nvPr/>
        </p:nvGrpSpPr>
        <p:grpSpPr>
          <a:xfrm>
            <a:off x="1785054" y="3924838"/>
            <a:ext cx="1969703" cy="1467170"/>
            <a:chOff x="7662383" y="3429000"/>
            <a:chExt cx="1969703" cy="1467170"/>
          </a:xfrm>
        </p:grpSpPr>
        <p:pic>
          <p:nvPicPr>
            <p:cNvPr id="68" name="Picture 2" descr="Picture of the Executive summary dashboard" title="Executive summary Dashboard">
              <a:extLst>
                <a:ext uri="{FF2B5EF4-FFF2-40B4-BE49-F238E27FC236}">
                  <a16:creationId xmlns:a16="http://schemas.microsoft.com/office/drawing/2014/main" id="{2FC79C31-8D60-4850-8A83-BB6DEB86A5C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56" r="10137"/>
            <a:stretch/>
          </p:blipFill>
          <p:spPr bwMode="auto">
            <a:xfrm>
              <a:off x="7662383" y="3429000"/>
              <a:ext cx="1969703" cy="1467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8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3A994B05-63B1-45F0-8DC2-B9B2C27A50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" r="26074" b="23900"/>
            <a:stretch/>
          </p:blipFill>
          <p:spPr>
            <a:xfrm>
              <a:off x="7840717" y="3567712"/>
              <a:ext cx="1536361" cy="899673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</p:grpSp>
      <p:sp>
        <p:nvSpPr>
          <p:cNvPr id="3" name="Left Brace 2" descr="Left brace" title="Introduction">
            <a:extLst>
              <a:ext uri="{FF2B5EF4-FFF2-40B4-BE49-F238E27FC236}">
                <a16:creationId xmlns:a16="http://schemas.microsoft.com/office/drawing/2014/main" id="{BE5C9777-011B-4F1B-AE68-3253E01B95BC}"/>
              </a:ext>
            </a:extLst>
          </p:cNvPr>
          <p:cNvSpPr/>
          <p:nvPr/>
        </p:nvSpPr>
        <p:spPr>
          <a:xfrm rot="5400000">
            <a:off x="2485040" y="3254129"/>
            <a:ext cx="373986" cy="4868575"/>
          </a:xfrm>
          <a:prstGeom prst="leftBrace">
            <a:avLst>
              <a:gd name="adj1" fmla="val 52489"/>
              <a:gd name="adj2" fmla="val 4916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 descr="Facilitate Communicate, Improve data quality, Increase data Access and Timeliness, Optimize performance" title="CXO Dashboards will help">
            <a:extLst>
              <a:ext uri="{FF2B5EF4-FFF2-40B4-BE49-F238E27FC236}">
                <a16:creationId xmlns:a16="http://schemas.microsoft.com/office/drawing/2014/main" id="{279CD21E-AB94-457A-BC7C-EBAA7862ACB1}"/>
              </a:ext>
            </a:extLst>
          </p:cNvPr>
          <p:cNvGrpSpPr/>
          <p:nvPr/>
        </p:nvGrpSpPr>
        <p:grpSpPr>
          <a:xfrm>
            <a:off x="5330239" y="3603762"/>
            <a:ext cx="509248" cy="2326603"/>
            <a:chOff x="5473358" y="4097152"/>
            <a:chExt cx="509248" cy="2326603"/>
          </a:xfrm>
        </p:grpSpPr>
        <p:grpSp>
          <p:nvGrpSpPr>
            <p:cNvPr id="71" name="Group 11">
              <a:extLst>
                <a:ext uri="{FF2B5EF4-FFF2-40B4-BE49-F238E27FC236}">
                  <a16:creationId xmlns:a16="http://schemas.microsoft.com/office/drawing/2014/main" id="{84C32396-054E-4722-A7B6-F1BBEE49FCE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473358" y="4097152"/>
              <a:ext cx="499317" cy="401650"/>
              <a:chOff x="2817" y="-1335"/>
              <a:chExt cx="818" cy="658"/>
            </a:xfrm>
            <a:solidFill>
              <a:srgbClr val="005941"/>
            </a:solidFill>
          </p:grpSpPr>
          <p:sp>
            <p:nvSpPr>
              <p:cNvPr id="72" name="Freeform 12">
                <a:extLst>
                  <a:ext uri="{FF2B5EF4-FFF2-40B4-BE49-F238E27FC236}">
                    <a16:creationId xmlns:a16="http://schemas.microsoft.com/office/drawing/2014/main" id="{4E012B87-498B-4EBC-B3DE-79A56D8FAA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10" y="-1335"/>
                <a:ext cx="167" cy="219"/>
              </a:xfrm>
              <a:custGeom>
                <a:avLst/>
                <a:gdLst>
                  <a:gd name="T0" fmla="*/ 36 w 71"/>
                  <a:gd name="T1" fmla="*/ 0 h 93"/>
                  <a:gd name="T2" fmla="*/ 0 w 71"/>
                  <a:gd name="T3" fmla="*/ 35 h 93"/>
                  <a:gd name="T4" fmla="*/ 31 w 71"/>
                  <a:gd name="T5" fmla="*/ 91 h 93"/>
                  <a:gd name="T6" fmla="*/ 36 w 71"/>
                  <a:gd name="T7" fmla="*/ 93 h 93"/>
                  <a:gd name="T8" fmla="*/ 40 w 71"/>
                  <a:gd name="T9" fmla="*/ 91 h 93"/>
                  <a:gd name="T10" fmla="*/ 71 w 71"/>
                  <a:gd name="T11" fmla="*/ 35 h 93"/>
                  <a:gd name="T12" fmla="*/ 36 w 71"/>
                  <a:gd name="T13" fmla="*/ 0 h 93"/>
                  <a:gd name="T14" fmla="*/ 36 w 71"/>
                  <a:gd name="T15" fmla="*/ 78 h 93"/>
                  <a:gd name="T16" fmla="*/ 36 w 71"/>
                  <a:gd name="T17" fmla="*/ 79 h 93"/>
                  <a:gd name="T18" fmla="*/ 35 w 71"/>
                  <a:gd name="T19" fmla="*/ 78 h 93"/>
                  <a:gd name="T20" fmla="*/ 11 w 71"/>
                  <a:gd name="T21" fmla="*/ 35 h 93"/>
                  <a:gd name="T22" fmla="*/ 36 w 71"/>
                  <a:gd name="T23" fmla="*/ 11 h 93"/>
                  <a:gd name="T24" fmla="*/ 60 w 71"/>
                  <a:gd name="T25" fmla="*/ 35 h 93"/>
                  <a:gd name="T26" fmla="*/ 36 w 71"/>
                  <a:gd name="T27" fmla="*/ 78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1" h="93">
                    <a:moveTo>
                      <a:pt x="36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53"/>
                      <a:pt x="28" y="87"/>
                      <a:pt x="31" y="91"/>
                    </a:cubicBezTo>
                    <a:cubicBezTo>
                      <a:pt x="33" y="93"/>
                      <a:pt x="34" y="93"/>
                      <a:pt x="36" y="93"/>
                    </a:cubicBezTo>
                    <a:cubicBezTo>
                      <a:pt x="37" y="93"/>
                      <a:pt x="39" y="93"/>
                      <a:pt x="40" y="91"/>
                    </a:cubicBezTo>
                    <a:cubicBezTo>
                      <a:pt x="43" y="87"/>
                      <a:pt x="71" y="53"/>
                      <a:pt x="71" y="35"/>
                    </a:cubicBezTo>
                    <a:cubicBezTo>
                      <a:pt x="71" y="16"/>
                      <a:pt x="55" y="0"/>
                      <a:pt x="36" y="0"/>
                    </a:cubicBezTo>
                    <a:close/>
                    <a:moveTo>
                      <a:pt x="36" y="78"/>
                    </a:moveTo>
                    <a:cubicBezTo>
                      <a:pt x="36" y="79"/>
                      <a:pt x="36" y="79"/>
                      <a:pt x="36" y="79"/>
                    </a:cubicBezTo>
                    <a:cubicBezTo>
                      <a:pt x="35" y="78"/>
                      <a:pt x="35" y="78"/>
                      <a:pt x="35" y="78"/>
                    </a:cubicBezTo>
                    <a:cubicBezTo>
                      <a:pt x="24" y="63"/>
                      <a:pt x="11" y="44"/>
                      <a:pt x="11" y="35"/>
                    </a:cubicBezTo>
                    <a:cubicBezTo>
                      <a:pt x="11" y="22"/>
                      <a:pt x="22" y="11"/>
                      <a:pt x="36" y="11"/>
                    </a:cubicBezTo>
                    <a:cubicBezTo>
                      <a:pt x="49" y="11"/>
                      <a:pt x="60" y="22"/>
                      <a:pt x="60" y="35"/>
                    </a:cubicBezTo>
                    <a:cubicBezTo>
                      <a:pt x="60" y="44"/>
                      <a:pt x="48" y="63"/>
                      <a:pt x="36" y="7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Freeform 13">
                <a:extLst>
                  <a:ext uri="{FF2B5EF4-FFF2-40B4-BE49-F238E27FC236}">
                    <a16:creationId xmlns:a16="http://schemas.microsoft.com/office/drawing/2014/main" id="{47A940D1-7ED8-4DDE-BA6A-26356699AC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59" y="-1286"/>
                <a:ext cx="69" cy="69"/>
              </a:xfrm>
              <a:custGeom>
                <a:avLst/>
                <a:gdLst>
                  <a:gd name="T0" fmla="*/ 15 w 29"/>
                  <a:gd name="T1" fmla="*/ 0 h 29"/>
                  <a:gd name="T2" fmla="*/ 0 w 29"/>
                  <a:gd name="T3" fmla="*/ 14 h 29"/>
                  <a:gd name="T4" fmla="*/ 15 w 29"/>
                  <a:gd name="T5" fmla="*/ 29 h 29"/>
                  <a:gd name="T6" fmla="*/ 29 w 29"/>
                  <a:gd name="T7" fmla="*/ 14 h 29"/>
                  <a:gd name="T8" fmla="*/ 15 w 29"/>
                  <a:gd name="T9" fmla="*/ 0 h 29"/>
                  <a:gd name="T10" fmla="*/ 15 w 29"/>
                  <a:gd name="T11" fmla="*/ 19 h 29"/>
                  <a:gd name="T12" fmla="*/ 10 w 29"/>
                  <a:gd name="T13" fmla="*/ 14 h 29"/>
                  <a:gd name="T14" fmla="*/ 15 w 29"/>
                  <a:gd name="T15" fmla="*/ 10 h 29"/>
                  <a:gd name="T16" fmla="*/ 19 w 29"/>
                  <a:gd name="T17" fmla="*/ 14 h 29"/>
                  <a:gd name="T18" fmla="*/ 15 w 29"/>
                  <a:gd name="T19" fmla="*/ 1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29">
                    <a:moveTo>
                      <a:pt x="15" y="0"/>
                    </a:moveTo>
                    <a:cubicBezTo>
                      <a:pt x="7" y="0"/>
                      <a:pt x="0" y="6"/>
                      <a:pt x="0" y="14"/>
                    </a:cubicBezTo>
                    <a:cubicBezTo>
                      <a:pt x="0" y="22"/>
                      <a:pt x="7" y="29"/>
                      <a:pt x="15" y="29"/>
                    </a:cubicBezTo>
                    <a:cubicBezTo>
                      <a:pt x="23" y="29"/>
                      <a:pt x="29" y="22"/>
                      <a:pt x="29" y="14"/>
                    </a:cubicBezTo>
                    <a:cubicBezTo>
                      <a:pt x="29" y="6"/>
                      <a:pt x="23" y="0"/>
                      <a:pt x="15" y="0"/>
                    </a:cubicBezTo>
                    <a:close/>
                    <a:moveTo>
                      <a:pt x="15" y="19"/>
                    </a:moveTo>
                    <a:cubicBezTo>
                      <a:pt x="12" y="19"/>
                      <a:pt x="10" y="17"/>
                      <a:pt x="10" y="14"/>
                    </a:cubicBezTo>
                    <a:cubicBezTo>
                      <a:pt x="10" y="12"/>
                      <a:pt x="12" y="10"/>
                      <a:pt x="15" y="10"/>
                    </a:cubicBezTo>
                    <a:cubicBezTo>
                      <a:pt x="17" y="10"/>
                      <a:pt x="19" y="12"/>
                      <a:pt x="19" y="14"/>
                    </a:cubicBezTo>
                    <a:cubicBezTo>
                      <a:pt x="19" y="17"/>
                      <a:pt x="17" y="19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Freeform 14">
                <a:extLst>
                  <a:ext uri="{FF2B5EF4-FFF2-40B4-BE49-F238E27FC236}">
                    <a16:creationId xmlns:a16="http://schemas.microsoft.com/office/drawing/2014/main" id="{26124A9A-8177-4A4B-A985-144C142F8B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39" y="-1132"/>
                <a:ext cx="420" cy="257"/>
              </a:xfrm>
              <a:custGeom>
                <a:avLst/>
                <a:gdLst>
                  <a:gd name="T0" fmla="*/ 171 w 178"/>
                  <a:gd name="T1" fmla="*/ 0 h 109"/>
                  <a:gd name="T2" fmla="*/ 6 w 178"/>
                  <a:gd name="T3" fmla="*/ 0 h 109"/>
                  <a:gd name="T4" fmla="*/ 0 w 178"/>
                  <a:gd name="T5" fmla="*/ 7 h 109"/>
                  <a:gd name="T6" fmla="*/ 0 w 178"/>
                  <a:gd name="T7" fmla="*/ 103 h 109"/>
                  <a:gd name="T8" fmla="*/ 6 w 178"/>
                  <a:gd name="T9" fmla="*/ 109 h 109"/>
                  <a:gd name="T10" fmla="*/ 171 w 178"/>
                  <a:gd name="T11" fmla="*/ 109 h 109"/>
                  <a:gd name="T12" fmla="*/ 178 w 178"/>
                  <a:gd name="T13" fmla="*/ 103 h 109"/>
                  <a:gd name="T14" fmla="*/ 178 w 178"/>
                  <a:gd name="T15" fmla="*/ 7 h 109"/>
                  <a:gd name="T16" fmla="*/ 171 w 178"/>
                  <a:gd name="T17" fmla="*/ 0 h 109"/>
                  <a:gd name="T18" fmla="*/ 164 w 178"/>
                  <a:gd name="T19" fmla="*/ 96 h 109"/>
                  <a:gd name="T20" fmla="*/ 13 w 178"/>
                  <a:gd name="T21" fmla="*/ 96 h 109"/>
                  <a:gd name="T22" fmla="*/ 13 w 178"/>
                  <a:gd name="T23" fmla="*/ 13 h 109"/>
                  <a:gd name="T24" fmla="*/ 164 w 178"/>
                  <a:gd name="T25" fmla="*/ 13 h 109"/>
                  <a:gd name="T26" fmla="*/ 164 w 178"/>
                  <a:gd name="T27" fmla="*/ 9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109">
                    <a:moveTo>
                      <a:pt x="171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7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6"/>
                      <a:pt x="2" y="109"/>
                      <a:pt x="6" y="109"/>
                    </a:cubicBezTo>
                    <a:cubicBezTo>
                      <a:pt x="171" y="109"/>
                      <a:pt x="171" y="109"/>
                      <a:pt x="171" y="109"/>
                    </a:cubicBezTo>
                    <a:cubicBezTo>
                      <a:pt x="175" y="109"/>
                      <a:pt x="178" y="106"/>
                      <a:pt x="178" y="103"/>
                    </a:cubicBezTo>
                    <a:cubicBezTo>
                      <a:pt x="178" y="7"/>
                      <a:pt x="178" y="7"/>
                      <a:pt x="178" y="7"/>
                    </a:cubicBezTo>
                    <a:cubicBezTo>
                      <a:pt x="178" y="3"/>
                      <a:pt x="175" y="0"/>
                      <a:pt x="171" y="0"/>
                    </a:cubicBezTo>
                    <a:close/>
                    <a:moveTo>
                      <a:pt x="164" y="96"/>
                    </a:move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64" y="13"/>
                      <a:pt x="164" y="13"/>
                      <a:pt x="164" y="13"/>
                    </a:cubicBezTo>
                    <a:lnTo>
                      <a:pt x="164" y="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Freeform 15">
                <a:extLst>
                  <a:ext uri="{FF2B5EF4-FFF2-40B4-BE49-F238E27FC236}">
                    <a16:creationId xmlns:a16="http://schemas.microsoft.com/office/drawing/2014/main" id="{FD00D63F-D7A1-405C-9E47-73F63C7903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61" y="-1184"/>
                <a:ext cx="574" cy="431"/>
              </a:xfrm>
              <a:custGeom>
                <a:avLst/>
                <a:gdLst>
                  <a:gd name="T0" fmla="*/ 237 w 243"/>
                  <a:gd name="T1" fmla="*/ 140 h 183"/>
                  <a:gd name="T2" fmla="*/ 233 w 243"/>
                  <a:gd name="T3" fmla="*/ 140 h 183"/>
                  <a:gd name="T4" fmla="*/ 233 w 243"/>
                  <a:gd name="T5" fmla="*/ 22 h 183"/>
                  <a:gd name="T6" fmla="*/ 212 w 243"/>
                  <a:gd name="T7" fmla="*/ 0 h 183"/>
                  <a:gd name="T8" fmla="*/ 31 w 243"/>
                  <a:gd name="T9" fmla="*/ 0 h 183"/>
                  <a:gd name="T10" fmla="*/ 10 w 243"/>
                  <a:gd name="T11" fmla="*/ 22 h 183"/>
                  <a:gd name="T12" fmla="*/ 10 w 243"/>
                  <a:gd name="T13" fmla="*/ 140 h 183"/>
                  <a:gd name="T14" fmla="*/ 6 w 243"/>
                  <a:gd name="T15" fmla="*/ 140 h 183"/>
                  <a:gd name="T16" fmla="*/ 0 w 243"/>
                  <a:gd name="T17" fmla="*/ 147 h 183"/>
                  <a:gd name="T18" fmla="*/ 0 w 243"/>
                  <a:gd name="T19" fmla="*/ 167 h 183"/>
                  <a:gd name="T20" fmla="*/ 16 w 243"/>
                  <a:gd name="T21" fmla="*/ 183 h 183"/>
                  <a:gd name="T22" fmla="*/ 227 w 243"/>
                  <a:gd name="T23" fmla="*/ 183 h 183"/>
                  <a:gd name="T24" fmla="*/ 243 w 243"/>
                  <a:gd name="T25" fmla="*/ 167 h 183"/>
                  <a:gd name="T26" fmla="*/ 243 w 243"/>
                  <a:gd name="T27" fmla="*/ 147 h 183"/>
                  <a:gd name="T28" fmla="*/ 237 w 243"/>
                  <a:gd name="T29" fmla="*/ 140 h 183"/>
                  <a:gd name="T30" fmla="*/ 23 w 243"/>
                  <a:gd name="T31" fmla="*/ 22 h 183"/>
                  <a:gd name="T32" fmla="*/ 31 w 243"/>
                  <a:gd name="T33" fmla="*/ 13 h 183"/>
                  <a:gd name="T34" fmla="*/ 212 w 243"/>
                  <a:gd name="T35" fmla="*/ 13 h 183"/>
                  <a:gd name="T36" fmla="*/ 220 w 243"/>
                  <a:gd name="T37" fmla="*/ 22 h 183"/>
                  <a:gd name="T38" fmla="*/ 220 w 243"/>
                  <a:gd name="T39" fmla="*/ 140 h 183"/>
                  <a:gd name="T40" fmla="*/ 147 w 243"/>
                  <a:gd name="T41" fmla="*/ 140 h 183"/>
                  <a:gd name="T42" fmla="*/ 140 w 243"/>
                  <a:gd name="T43" fmla="*/ 147 h 183"/>
                  <a:gd name="T44" fmla="*/ 140 w 243"/>
                  <a:gd name="T45" fmla="*/ 150 h 183"/>
                  <a:gd name="T46" fmla="*/ 103 w 243"/>
                  <a:gd name="T47" fmla="*/ 150 h 183"/>
                  <a:gd name="T48" fmla="*/ 103 w 243"/>
                  <a:gd name="T49" fmla="*/ 147 h 183"/>
                  <a:gd name="T50" fmla="*/ 96 w 243"/>
                  <a:gd name="T51" fmla="*/ 140 h 183"/>
                  <a:gd name="T52" fmla="*/ 23 w 243"/>
                  <a:gd name="T53" fmla="*/ 140 h 183"/>
                  <a:gd name="T54" fmla="*/ 23 w 243"/>
                  <a:gd name="T55" fmla="*/ 22 h 183"/>
                  <a:gd name="T56" fmla="*/ 230 w 243"/>
                  <a:gd name="T57" fmla="*/ 167 h 183"/>
                  <a:gd name="T58" fmla="*/ 227 w 243"/>
                  <a:gd name="T59" fmla="*/ 170 h 183"/>
                  <a:gd name="T60" fmla="*/ 16 w 243"/>
                  <a:gd name="T61" fmla="*/ 170 h 183"/>
                  <a:gd name="T62" fmla="*/ 13 w 243"/>
                  <a:gd name="T63" fmla="*/ 167 h 183"/>
                  <a:gd name="T64" fmla="*/ 13 w 243"/>
                  <a:gd name="T65" fmla="*/ 153 h 183"/>
                  <a:gd name="T66" fmla="*/ 90 w 243"/>
                  <a:gd name="T67" fmla="*/ 153 h 183"/>
                  <a:gd name="T68" fmla="*/ 90 w 243"/>
                  <a:gd name="T69" fmla="*/ 157 h 183"/>
                  <a:gd name="T70" fmla="*/ 96 w 243"/>
                  <a:gd name="T71" fmla="*/ 163 h 183"/>
                  <a:gd name="T72" fmla="*/ 147 w 243"/>
                  <a:gd name="T73" fmla="*/ 163 h 183"/>
                  <a:gd name="T74" fmla="*/ 153 w 243"/>
                  <a:gd name="T75" fmla="*/ 157 h 183"/>
                  <a:gd name="T76" fmla="*/ 153 w 243"/>
                  <a:gd name="T77" fmla="*/ 153 h 183"/>
                  <a:gd name="T78" fmla="*/ 230 w 243"/>
                  <a:gd name="T79" fmla="*/ 153 h 183"/>
                  <a:gd name="T80" fmla="*/ 230 w 243"/>
                  <a:gd name="T81" fmla="*/ 167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3" h="183">
                    <a:moveTo>
                      <a:pt x="237" y="140"/>
                    </a:moveTo>
                    <a:cubicBezTo>
                      <a:pt x="233" y="140"/>
                      <a:pt x="233" y="140"/>
                      <a:pt x="233" y="140"/>
                    </a:cubicBezTo>
                    <a:cubicBezTo>
                      <a:pt x="233" y="22"/>
                      <a:pt x="233" y="22"/>
                      <a:pt x="233" y="22"/>
                    </a:cubicBezTo>
                    <a:cubicBezTo>
                      <a:pt x="233" y="10"/>
                      <a:pt x="224" y="0"/>
                      <a:pt x="212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9" y="0"/>
                      <a:pt x="10" y="10"/>
                      <a:pt x="10" y="22"/>
                    </a:cubicBezTo>
                    <a:cubicBezTo>
                      <a:pt x="10" y="140"/>
                      <a:pt x="10" y="140"/>
                      <a:pt x="10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40"/>
                      <a:pt x="0" y="143"/>
                      <a:pt x="0" y="147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0" y="176"/>
                      <a:pt x="7" y="183"/>
                      <a:pt x="16" y="183"/>
                    </a:cubicBezTo>
                    <a:cubicBezTo>
                      <a:pt x="227" y="183"/>
                      <a:pt x="227" y="183"/>
                      <a:pt x="227" y="183"/>
                    </a:cubicBezTo>
                    <a:cubicBezTo>
                      <a:pt x="236" y="183"/>
                      <a:pt x="243" y="176"/>
                      <a:pt x="243" y="167"/>
                    </a:cubicBezTo>
                    <a:cubicBezTo>
                      <a:pt x="243" y="147"/>
                      <a:pt x="243" y="147"/>
                      <a:pt x="243" y="147"/>
                    </a:cubicBezTo>
                    <a:cubicBezTo>
                      <a:pt x="243" y="143"/>
                      <a:pt x="240" y="140"/>
                      <a:pt x="237" y="140"/>
                    </a:cubicBezTo>
                    <a:close/>
                    <a:moveTo>
                      <a:pt x="23" y="22"/>
                    </a:moveTo>
                    <a:cubicBezTo>
                      <a:pt x="23" y="17"/>
                      <a:pt x="27" y="13"/>
                      <a:pt x="31" y="13"/>
                    </a:cubicBezTo>
                    <a:cubicBezTo>
                      <a:pt x="212" y="13"/>
                      <a:pt x="212" y="13"/>
                      <a:pt x="212" y="13"/>
                    </a:cubicBezTo>
                    <a:cubicBezTo>
                      <a:pt x="216" y="13"/>
                      <a:pt x="220" y="17"/>
                      <a:pt x="220" y="22"/>
                    </a:cubicBezTo>
                    <a:cubicBezTo>
                      <a:pt x="220" y="140"/>
                      <a:pt x="220" y="140"/>
                      <a:pt x="220" y="140"/>
                    </a:cubicBezTo>
                    <a:cubicBezTo>
                      <a:pt x="147" y="140"/>
                      <a:pt x="147" y="140"/>
                      <a:pt x="147" y="140"/>
                    </a:cubicBezTo>
                    <a:cubicBezTo>
                      <a:pt x="143" y="140"/>
                      <a:pt x="140" y="143"/>
                      <a:pt x="140" y="147"/>
                    </a:cubicBezTo>
                    <a:cubicBezTo>
                      <a:pt x="140" y="150"/>
                      <a:pt x="140" y="150"/>
                      <a:pt x="140" y="150"/>
                    </a:cubicBezTo>
                    <a:cubicBezTo>
                      <a:pt x="103" y="150"/>
                      <a:pt x="103" y="150"/>
                      <a:pt x="103" y="150"/>
                    </a:cubicBezTo>
                    <a:cubicBezTo>
                      <a:pt x="103" y="147"/>
                      <a:pt x="103" y="147"/>
                      <a:pt x="103" y="147"/>
                    </a:cubicBezTo>
                    <a:cubicBezTo>
                      <a:pt x="103" y="143"/>
                      <a:pt x="100" y="140"/>
                      <a:pt x="96" y="140"/>
                    </a:cubicBezTo>
                    <a:cubicBezTo>
                      <a:pt x="23" y="140"/>
                      <a:pt x="23" y="140"/>
                      <a:pt x="23" y="140"/>
                    </a:cubicBezTo>
                    <a:lnTo>
                      <a:pt x="23" y="22"/>
                    </a:lnTo>
                    <a:close/>
                    <a:moveTo>
                      <a:pt x="230" y="167"/>
                    </a:moveTo>
                    <a:cubicBezTo>
                      <a:pt x="230" y="169"/>
                      <a:pt x="229" y="170"/>
                      <a:pt x="227" y="170"/>
                    </a:cubicBezTo>
                    <a:cubicBezTo>
                      <a:pt x="16" y="170"/>
                      <a:pt x="16" y="170"/>
                      <a:pt x="16" y="170"/>
                    </a:cubicBezTo>
                    <a:cubicBezTo>
                      <a:pt x="14" y="170"/>
                      <a:pt x="13" y="169"/>
                      <a:pt x="13" y="167"/>
                    </a:cubicBezTo>
                    <a:cubicBezTo>
                      <a:pt x="13" y="153"/>
                      <a:pt x="13" y="153"/>
                      <a:pt x="13" y="153"/>
                    </a:cubicBezTo>
                    <a:cubicBezTo>
                      <a:pt x="90" y="153"/>
                      <a:pt x="90" y="153"/>
                      <a:pt x="90" y="153"/>
                    </a:cubicBezTo>
                    <a:cubicBezTo>
                      <a:pt x="90" y="157"/>
                      <a:pt x="90" y="157"/>
                      <a:pt x="90" y="157"/>
                    </a:cubicBezTo>
                    <a:cubicBezTo>
                      <a:pt x="90" y="160"/>
                      <a:pt x="93" y="163"/>
                      <a:pt x="96" y="163"/>
                    </a:cubicBezTo>
                    <a:cubicBezTo>
                      <a:pt x="147" y="163"/>
                      <a:pt x="147" y="163"/>
                      <a:pt x="147" y="163"/>
                    </a:cubicBezTo>
                    <a:cubicBezTo>
                      <a:pt x="150" y="163"/>
                      <a:pt x="153" y="160"/>
                      <a:pt x="153" y="157"/>
                    </a:cubicBezTo>
                    <a:cubicBezTo>
                      <a:pt x="153" y="153"/>
                      <a:pt x="153" y="153"/>
                      <a:pt x="153" y="153"/>
                    </a:cubicBezTo>
                    <a:cubicBezTo>
                      <a:pt x="230" y="153"/>
                      <a:pt x="230" y="153"/>
                      <a:pt x="230" y="153"/>
                    </a:cubicBezTo>
                    <a:lnTo>
                      <a:pt x="230" y="16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Freeform 16">
                <a:extLst>
                  <a:ext uri="{FF2B5EF4-FFF2-40B4-BE49-F238E27FC236}">
                    <a16:creationId xmlns:a16="http://schemas.microsoft.com/office/drawing/2014/main" id="{A4677006-E900-47D8-837B-361733925F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5" y="-1083"/>
                <a:ext cx="125" cy="163"/>
              </a:xfrm>
              <a:custGeom>
                <a:avLst/>
                <a:gdLst>
                  <a:gd name="T0" fmla="*/ 27 w 53"/>
                  <a:gd name="T1" fmla="*/ 0 h 69"/>
                  <a:gd name="T2" fmla="*/ 0 w 53"/>
                  <a:gd name="T3" fmla="*/ 27 h 69"/>
                  <a:gd name="T4" fmla="*/ 22 w 53"/>
                  <a:gd name="T5" fmla="*/ 67 h 69"/>
                  <a:gd name="T6" fmla="*/ 27 w 53"/>
                  <a:gd name="T7" fmla="*/ 69 h 69"/>
                  <a:gd name="T8" fmla="*/ 31 w 53"/>
                  <a:gd name="T9" fmla="*/ 67 h 69"/>
                  <a:gd name="T10" fmla="*/ 53 w 53"/>
                  <a:gd name="T11" fmla="*/ 27 h 69"/>
                  <a:gd name="T12" fmla="*/ 27 w 53"/>
                  <a:gd name="T13" fmla="*/ 0 h 69"/>
                  <a:gd name="T14" fmla="*/ 27 w 53"/>
                  <a:gd name="T15" fmla="*/ 54 h 69"/>
                  <a:gd name="T16" fmla="*/ 27 w 53"/>
                  <a:gd name="T17" fmla="*/ 54 h 69"/>
                  <a:gd name="T18" fmla="*/ 26 w 53"/>
                  <a:gd name="T19" fmla="*/ 54 h 69"/>
                  <a:gd name="T20" fmla="*/ 11 w 53"/>
                  <a:gd name="T21" fmla="*/ 27 h 69"/>
                  <a:gd name="T22" fmla="*/ 27 w 53"/>
                  <a:gd name="T23" fmla="*/ 12 h 69"/>
                  <a:gd name="T24" fmla="*/ 42 w 53"/>
                  <a:gd name="T25" fmla="*/ 27 h 69"/>
                  <a:gd name="T26" fmla="*/ 27 w 53"/>
                  <a:gd name="T27" fmla="*/ 5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3" h="69">
                    <a:moveTo>
                      <a:pt x="27" y="0"/>
                    </a:moveTo>
                    <a:cubicBezTo>
                      <a:pt x="12" y="0"/>
                      <a:pt x="0" y="12"/>
                      <a:pt x="0" y="27"/>
                    </a:cubicBezTo>
                    <a:cubicBezTo>
                      <a:pt x="0" y="40"/>
                      <a:pt x="18" y="63"/>
                      <a:pt x="22" y="67"/>
                    </a:cubicBezTo>
                    <a:cubicBezTo>
                      <a:pt x="23" y="68"/>
                      <a:pt x="25" y="69"/>
                      <a:pt x="27" y="69"/>
                    </a:cubicBezTo>
                    <a:cubicBezTo>
                      <a:pt x="28" y="69"/>
                      <a:pt x="30" y="68"/>
                      <a:pt x="31" y="67"/>
                    </a:cubicBezTo>
                    <a:cubicBezTo>
                      <a:pt x="35" y="63"/>
                      <a:pt x="53" y="40"/>
                      <a:pt x="53" y="27"/>
                    </a:cubicBezTo>
                    <a:cubicBezTo>
                      <a:pt x="53" y="12"/>
                      <a:pt x="41" y="0"/>
                      <a:pt x="27" y="0"/>
                    </a:cubicBezTo>
                    <a:close/>
                    <a:moveTo>
                      <a:pt x="27" y="54"/>
                    </a:moveTo>
                    <a:cubicBezTo>
                      <a:pt x="27" y="54"/>
                      <a:pt x="27" y="54"/>
                      <a:pt x="27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17" y="42"/>
                      <a:pt x="11" y="31"/>
                      <a:pt x="11" y="27"/>
                    </a:cubicBezTo>
                    <a:cubicBezTo>
                      <a:pt x="11" y="19"/>
                      <a:pt x="18" y="12"/>
                      <a:pt x="27" y="12"/>
                    </a:cubicBezTo>
                    <a:cubicBezTo>
                      <a:pt x="35" y="12"/>
                      <a:pt x="42" y="19"/>
                      <a:pt x="42" y="27"/>
                    </a:cubicBezTo>
                    <a:cubicBezTo>
                      <a:pt x="42" y="32"/>
                      <a:pt x="34" y="44"/>
                      <a:pt x="27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Oval 17">
                <a:extLst>
                  <a:ext uri="{FF2B5EF4-FFF2-40B4-BE49-F238E27FC236}">
                    <a16:creationId xmlns:a16="http://schemas.microsoft.com/office/drawing/2014/main" id="{C8B9FB2B-EEAD-4C25-AAF7-CDFC558A53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2" y="-1036"/>
                <a:ext cx="31" cy="3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Freeform 18">
                <a:extLst>
                  <a:ext uri="{FF2B5EF4-FFF2-40B4-BE49-F238E27FC236}">
                    <a16:creationId xmlns:a16="http://schemas.microsoft.com/office/drawing/2014/main" id="{51D23BE7-4DD3-479E-A2FF-607A49037C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7" y="-970"/>
                <a:ext cx="223" cy="293"/>
              </a:xfrm>
              <a:custGeom>
                <a:avLst/>
                <a:gdLst>
                  <a:gd name="T0" fmla="*/ 47 w 94"/>
                  <a:gd name="T1" fmla="*/ 0 h 124"/>
                  <a:gd name="T2" fmla="*/ 0 w 94"/>
                  <a:gd name="T3" fmla="*/ 47 h 124"/>
                  <a:gd name="T4" fmla="*/ 42 w 94"/>
                  <a:gd name="T5" fmla="*/ 122 h 124"/>
                  <a:gd name="T6" fmla="*/ 47 w 94"/>
                  <a:gd name="T7" fmla="*/ 124 h 124"/>
                  <a:gd name="T8" fmla="*/ 52 w 94"/>
                  <a:gd name="T9" fmla="*/ 122 h 124"/>
                  <a:gd name="T10" fmla="*/ 94 w 94"/>
                  <a:gd name="T11" fmla="*/ 47 h 124"/>
                  <a:gd name="T12" fmla="*/ 47 w 94"/>
                  <a:gd name="T13" fmla="*/ 0 h 124"/>
                  <a:gd name="T14" fmla="*/ 48 w 94"/>
                  <a:gd name="T15" fmla="*/ 107 h 124"/>
                  <a:gd name="T16" fmla="*/ 47 w 94"/>
                  <a:gd name="T17" fmla="*/ 107 h 124"/>
                  <a:gd name="T18" fmla="*/ 47 w 94"/>
                  <a:gd name="T19" fmla="*/ 107 h 124"/>
                  <a:gd name="T20" fmla="*/ 14 w 94"/>
                  <a:gd name="T21" fmla="*/ 47 h 124"/>
                  <a:gd name="T22" fmla="*/ 47 w 94"/>
                  <a:gd name="T23" fmla="*/ 13 h 124"/>
                  <a:gd name="T24" fmla="*/ 81 w 94"/>
                  <a:gd name="T25" fmla="*/ 47 h 124"/>
                  <a:gd name="T26" fmla="*/ 48 w 94"/>
                  <a:gd name="T27" fmla="*/ 107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4" h="124">
                    <a:moveTo>
                      <a:pt x="47" y="0"/>
                    </a:moveTo>
                    <a:cubicBezTo>
                      <a:pt x="21" y="0"/>
                      <a:pt x="0" y="21"/>
                      <a:pt x="0" y="47"/>
                    </a:cubicBezTo>
                    <a:cubicBezTo>
                      <a:pt x="0" y="71"/>
                      <a:pt x="38" y="117"/>
                      <a:pt x="42" y="122"/>
                    </a:cubicBezTo>
                    <a:cubicBezTo>
                      <a:pt x="44" y="123"/>
                      <a:pt x="45" y="124"/>
                      <a:pt x="47" y="124"/>
                    </a:cubicBezTo>
                    <a:cubicBezTo>
                      <a:pt x="49" y="124"/>
                      <a:pt x="51" y="123"/>
                      <a:pt x="52" y="122"/>
                    </a:cubicBezTo>
                    <a:cubicBezTo>
                      <a:pt x="57" y="117"/>
                      <a:pt x="94" y="71"/>
                      <a:pt x="94" y="47"/>
                    </a:cubicBezTo>
                    <a:cubicBezTo>
                      <a:pt x="94" y="21"/>
                      <a:pt x="73" y="0"/>
                      <a:pt x="47" y="0"/>
                    </a:cubicBezTo>
                    <a:close/>
                    <a:moveTo>
                      <a:pt x="48" y="107"/>
                    </a:moveTo>
                    <a:cubicBezTo>
                      <a:pt x="47" y="107"/>
                      <a:pt x="47" y="107"/>
                      <a:pt x="47" y="107"/>
                    </a:cubicBezTo>
                    <a:cubicBezTo>
                      <a:pt x="47" y="107"/>
                      <a:pt x="47" y="107"/>
                      <a:pt x="47" y="107"/>
                    </a:cubicBezTo>
                    <a:cubicBezTo>
                      <a:pt x="31" y="86"/>
                      <a:pt x="14" y="59"/>
                      <a:pt x="14" y="47"/>
                    </a:cubicBezTo>
                    <a:cubicBezTo>
                      <a:pt x="14" y="28"/>
                      <a:pt x="29" y="13"/>
                      <a:pt x="47" y="13"/>
                    </a:cubicBezTo>
                    <a:cubicBezTo>
                      <a:pt x="66" y="13"/>
                      <a:pt x="81" y="28"/>
                      <a:pt x="81" y="47"/>
                    </a:cubicBezTo>
                    <a:cubicBezTo>
                      <a:pt x="81" y="59"/>
                      <a:pt x="64" y="86"/>
                      <a:pt x="48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Freeform 19">
                <a:extLst>
                  <a:ext uri="{FF2B5EF4-FFF2-40B4-BE49-F238E27FC236}">
                    <a16:creationId xmlns:a16="http://schemas.microsoft.com/office/drawing/2014/main" id="{9F5DA1AF-6A43-412F-BA0B-C9F46553821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9" y="-911"/>
                <a:ext cx="101" cy="102"/>
              </a:xfrm>
              <a:custGeom>
                <a:avLst/>
                <a:gdLst>
                  <a:gd name="T0" fmla="*/ 21 w 43"/>
                  <a:gd name="T1" fmla="*/ 0 h 43"/>
                  <a:gd name="T2" fmla="*/ 0 w 43"/>
                  <a:gd name="T3" fmla="*/ 22 h 43"/>
                  <a:gd name="T4" fmla="*/ 21 w 43"/>
                  <a:gd name="T5" fmla="*/ 43 h 43"/>
                  <a:gd name="T6" fmla="*/ 43 w 43"/>
                  <a:gd name="T7" fmla="*/ 22 h 43"/>
                  <a:gd name="T8" fmla="*/ 21 w 43"/>
                  <a:gd name="T9" fmla="*/ 0 h 43"/>
                  <a:gd name="T10" fmla="*/ 21 w 43"/>
                  <a:gd name="T11" fmla="*/ 30 h 43"/>
                  <a:gd name="T12" fmla="*/ 13 w 43"/>
                  <a:gd name="T13" fmla="*/ 22 h 43"/>
                  <a:gd name="T14" fmla="*/ 21 w 43"/>
                  <a:gd name="T15" fmla="*/ 13 h 43"/>
                  <a:gd name="T16" fmla="*/ 30 w 43"/>
                  <a:gd name="T17" fmla="*/ 22 h 43"/>
                  <a:gd name="T18" fmla="*/ 21 w 43"/>
                  <a:gd name="T19" fmla="*/ 3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cubicBezTo>
                      <a:pt x="9" y="0"/>
                      <a:pt x="0" y="10"/>
                      <a:pt x="0" y="22"/>
                    </a:cubicBezTo>
                    <a:cubicBezTo>
                      <a:pt x="0" y="34"/>
                      <a:pt x="9" y="43"/>
                      <a:pt x="21" y="43"/>
                    </a:cubicBezTo>
                    <a:cubicBezTo>
                      <a:pt x="33" y="43"/>
                      <a:pt x="43" y="34"/>
                      <a:pt x="43" y="22"/>
                    </a:cubicBezTo>
                    <a:cubicBezTo>
                      <a:pt x="43" y="10"/>
                      <a:pt x="33" y="0"/>
                      <a:pt x="21" y="0"/>
                    </a:cubicBezTo>
                    <a:close/>
                    <a:moveTo>
                      <a:pt x="21" y="30"/>
                    </a:moveTo>
                    <a:cubicBezTo>
                      <a:pt x="17" y="30"/>
                      <a:pt x="13" y="26"/>
                      <a:pt x="13" y="22"/>
                    </a:cubicBezTo>
                    <a:cubicBezTo>
                      <a:pt x="13" y="17"/>
                      <a:pt x="17" y="13"/>
                      <a:pt x="21" y="13"/>
                    </a:cubicBezTo>
                    <a:cubicBezTo>
                      <a:pt x="26" y="13"/>
                      <a:pt x="30" y="17"/>
                      <a:pt x="30" y="22"/>
                    </a:cubicBezTo>
                    <a:cubicBezTo>
                      <a:pt x="30" y="26"/>
                      <a:pt x="26" y="30"/>
                      <a:pt x="21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Freeform 20">
                <a:extLst>
                  <a:ext uri="{FF2B5EF4-FFF2-40B4-BE49-F238E27FC236}">
                    <a16:creationId xmlns:a16="http://schemas.microsoft.com/office/drawing/2014/main" id="{33F15837-3D3A-485E-8CAF-1EF73DD4D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0" y="-750"/>
                <a:ext cx="86" cy="61"/>
              </a:xfrm>
              <a:custGeom>
                <a:avLst/>
                <a:gdLst>
                  <a:gd name="T0" fmla="*/ 1 w 36"/>
                  <a:gd name="T1" fmla="*/ 18 h 26"/>
                  <a:gd name="T2" fmla="*/ 2 w 36"/>
                  <a:gd name="T3" fmla="*/ 23 h 26"/>
                  <a:gd name="T4" fmla="*/ 7 w 36"/>
                  <a:gd name="T5" fmla="*/ 26 h 26"/>
                  <a:gd name="T6" fmla="*/ 11 w 36"/>
                  <a:gd name="T7" fmla="*/ 25 h 26"/>
                  <a:gd name="T8" fmla="*/ 32 w 36"/>
                  <a:gd name="T9" fmla="*/ 12 h 26"/>
                  <a:gd name="T10" fmla="*/ 34 w 36"/>
                  <a:gd name="T11" fmla="*/ 3 h 26"/>
                  <a:gd name="T12" fmla="*/ 29 w 36"/>
                  <a:gd name="T13" fmla="*/ 0 h 26"/>
                  <a:gd name="T14" fmla="*/ 25 w 36"/>
                  <a:gd name="T15" fmla="*/ 1 h 26"/>
                  <a:gd name="T16" fmla="*/ 4 w 36"/>
                  <a:gd name="T17" fmla="*/ 14 h 26"/>
                  <a:gd name="T18" fmla="*/ 1 w 36"/>
                  <a:gd name="T19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26">
                    <a:moveTo>
                      <a:pt x="1" y="18"/>
                    </a:moveTo>
                    <a:cubicBezTo>
                      <a:pt x="0" y="20"/>
                      <a:pt x="1" y="22"/>
                      <a:pt x="2" y="23"/>
                    </a:cubicBezTo>
                    <a:cubicBezTo>
                      <a:pt x="3" y="25"/>
                      <a:pt x="5" y="26"/>
                      <a:pt x="7" y="26"/>
                    </a:cubicBezTo>
                    <a:cubicBezTo>
                      <a:pt x="8" y="26"/>
                      <a:pt x="10" y="26"/>
                      <a:pt x="11" y="25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5" y="10"/>
                      <a:pt x="36" y="6"/>
                      <a:pt x="34" y="3"/>
                    </a:cubicBezTo>
                    <a:cubicBezTo>
                      <a:pt x="33" y="1"/>
                      <a:pt x="31" y="0"/>
                      <a:pt x="29" y="0"/>
                    </a:cubicBezTo>
                    <a:cubicBezTo>
                      <a:pt x="27" y="0"/>
                      <a:pt x="26" y="0"/>
                      <a:pt x="25" y="1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2" y="15"/>
                      <a:pt x="1" y="17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Freeform 21">
                <a:extLst>
                  <a:ext uri="{FF2B5EF4-FFF2-40B4-BE49-F238E27FC236}">
                    <a16:creationId xmlns:a16="http://schemas.microsoft.com/office/drawing/2014/main" id="{122EB41B-2142-4C42-BA1E-50B84E395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4" y="-1012"/>
                <a:ext cx="35" cy="33"/>
              </a:xfrm>
              <a:custGeom>
                <a:avLst/>
                <a:gdLst>
                  <a:gd name="T0" fmla="*/ 0 w 15"/>
                  <a:gd name="T1" fmla="*/ 7 h 14"/>
                  <a:gd name="T2" fmla="*/ 3 w 15"/>
                  <a:gd name="T3" fmla="*/ 12 h 14"/>
                  <a:gd name="T4" fmla="*/ 4 w 15"/>
                  <a:gd name="T5" fmla="*/ 13 h 14"/>
                  <a:gd name="T6" fmla="*/ 8 w 15"/>
                  <a:gd name="T7" fmla="*/ 14 h 14"/>
                  <a:gd name="T8" fmla="*/ 13 w 15"/>
                  <a:gd name="T9" fmla="*/ 11 h 14"/>
                  <a:gd name="T10" fmla="*/ 12 w 15"/>
                  <a:gd name="T11" fmla="*/ 2 h 14"/>
                  <a:gd name="T12" fmla="*/ 10 w 15"/>
                  <a:gd name="T13" fmla="*/ 1 h 14"/>
                  <a:gd name="T14" fmla="*/ 6 w 15"/>
                  <a:gd name="T15" fmla="*/ 0 h 14"/>
                  <a:gd name="T16" fmla="*/ 1 w 15"/>
                  <a:gd name="T17" fmla="*/ 2 h 14"/>
                  <a:gd name="T18" fmla="*/ 0 w 15"/>
                  <a:gd name="T19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14">
                    <a:moveTo>
                      <a:pt x="0" y="7"/>
                    </a:moveTo>
                    <a:cubicBezTo>
                      <a:pt x="0" y="9"/>
                      <a:pt x="1" y="11"/>
                      <a:pt x="3" y="12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5" y="13"/>
                      <a:pt x="7" y="14"/>
                      <a:pt x="8" y="14"/>
                    </a:cubicBezTo>
                    <a:cubicBezTo>
                      <a:pt x="10" y="14"/>
                      <a:pt x="12" y="13"/>
                      <a:pt x="13" y="11"/>
                    </a:cubicBezTo>
                    <a:cubicBezTo>
                      <a:pt x="15" y="8"/>
                      <a:pt x="15" y="4"/>
                      <a:pt x="12" y="2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9" y="0"/>
                      <a:pt x="8" y="0"/>
                      <a:pt x="6" y="0"/>
                    </a:cubicBezTo>
                    <a:cubicBezTo>
                      <a:pt x="4" y="0"/>
                      <a:pt x="2" y="1"/>
                      <a:pt x="1" y="2"/>
                    </a:cubicBezTo>
                    <a:cubicBezTo>
                      <a:pt x="0" y="4"/>
                      <a:pt x="0" y="6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2" name="Freeform 22">
                <a:extLst>
                  <a:ext uri="{FF2B5EF4-FFF2-40B4-BE49-F238E27FC236}">
                    <a16:creationId xmlns:a16="http://schemas.microsoft.com/office/drawing/2014/main" id="{2191767E-5CD5-43FF-B49A-1C6E0D854F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1" y="-984"/>
                <a:ext cx="41" cy="33"/>
              </a:xfrm>
              <a:custGeom>
                <a:avLst/>
                <a:gdLst>
                  <a:gd name="T0" fmla="*/ 13 w 17"/>
                  <a:gd name="T1" fmla="*/ 2 h 14"/>
                  <a:gd name="T2" fmla="*/ 11 w 17"/>
                  <a:gd name="T3" fmla="*/ 1 h 14"/>
                  <a:gd name="T4" fmla="*/ 7 w 17"/>
                  <a:gd name="T5" fmla="*/ 0 h 14"/>
                  <a:gd name="T6" fmla="*/ 6 w 17"/>
                  <a:gd name="T7" fmla="*/ 0 h 14"/>
                  <a:gd name="T8" fmla="*/ 2 w 17"/>
                  <a:gd name="T9" fmla="*/ 2 h 14"/>
                  <a:gd name="T10" fmla="*/ 4 w 17"/>
                  <a:gd name="T11" fmla="*/ 11 h 14"/>
                  <a:gd name="T12" fmla="*/ 6 w 17"/>
                  <a:gd name="T13" fmla="*/ 13 h 14"/>
                  <a:gd name="T14" fmla="*/ 9 w 17"/>
                  <a:gd name="T15" fmla="*/ 14 h 14"/>
                  <a:gd name="T16" fmla="*/ 15 w 17"/>
                  <a:gd name="T17" fmla="*/ 11 h 14"/>
                  <a:gd name="T18" fmla="*/ 13 w 17"/>
                  <a:gd name="T19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4">
                    <a:moveTo>
                      <a:pt x="13" y="2"/>
                    </a:moveTo>
                    <a:cubicBezTo>
                      <a:pt x="11" y="1"/>
                      <a:pt x="11" y="1"/>
                      <a:pt x="11" y="1"/>
                    </a:cubicBezTo>
                    <a:cubicBezTo>
                      <a:pt x="10" y="0"/>
                      <a:pt x="9" y="0"/>
                      <a:pt x="7" y="0"/>
                    </a:cubicBezTo>
                    <a:cubicBezTo>
                      <a:pt x="7" y="0"/>
                      <a:pt x="7" y="0"/>
                      <a:pt x="6" y="0"/>
                    </a:cubicBezTo>
                    <a:cubicBezTo>
                      <a:pt x="5" y="0"/>
                      <a:pt x="3" y="1"/>
                      <a:pt x="2" y="2"/>
                    </a:cubicBezTo>
                    <a:cubicBezTo>
                      <a:pt x="0" y="5"/>
                      <a:pt x="1" y="9"/>
                      <a:pt x="4" y="11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7" y="13"/>
                      <a:pt x="8" y="14"/>
                      <a:pt x="9" y="14"/>
                    </a:cubicBezTo>
                    <a:cubicBezTo>
                      <a:pt x="11" y="14"/>
                      <a:pt x="13" y="13"/>
                      <a:pt x="15" y="11"/>
                    </a:cubicBezTo>
                    <a:cubicBezTo>
                      <a:pt x="17" y="8"/>
                      <a:pt x="16" y="4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Freeform 23">
                <a:extLst>
                  <a:ext uri="{FF2B5EF4-FFF2-40B4-BE49-F238E27FC236}">
                    <a16:creationId xmlns:a16="http://schemas.microsoft.com/office/drawing/2014/main" id="{91CB3F6A-8042-40EA-8280-8FAD2765B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-956"/>
                <a:ext cx="38" cy="33"/>
              </a:xfrm>
              <a:custGeom>
                <a:avLst/>
                <a:gdLst>
                  <a:gd name="T0" fmla="*/ 0 w 16"/>
                  <a:gd name="T1" fmla="*/ 7 h 14"/>
                  <a:gd name="T2" fmla="*/ 3 w 16"/>
                  <a:gd name="T3" fmla="*/ 11 h 14"/>
                  <a:gd name="T4" fmla="*/ 4 w 16"/>
                  <a:gd name="T5" fmla="*/ 13 h 14"/>
                  <a:gd name="T6" fmla="*/ 8 w 16"/>
                  <a:gd name="T7" fmla="*/ 14 h 14"/>
                  <a:gd name="T8" fmla="*/ 14 w 16"/>
                  <a:gd name="T9" fmla="*/ 11 h 14"/>
                  <a:gd name="T10" fmla="*/ 12 w 16"/>
                  <a:gd name="T11" fmla="*/ 2 h 14"/>
                  <a:gd name="T12" fmla="*/ 10 w 16"/>
                  <a:gd name="T13" fmla="*/ 1 h 14"/>
                  <a:gd name="T14" fmla="*/ 7 w 16"/>
                  <a:gd name="T15" fmla="*/ 0 h 14"/>
                  <a:gd name="T16" fmla="*/ 1 w 16"/>
                  <a:gd name="T17" fmla="*/ 2 h 14"/>
                  <a:gd name="T18" fmla="*/ 0 w 16"/>
                  <a:gd name="T19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14">
                    <a:moveTo>
                      <a:pt x="0" y="7"/>
                    </a:moveTo>
                    <a:cubicBezTo>
                      <a:pt x="0" y="9"/>
                      <a:pt x="1" y="10"/>
                      <a:pt x="3" y="11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6" y="13"/>
                      <a:pt x="7" y="14"/>
                      <a:pt x="8" y="14"/>
                    </a:cubicBezTo>
                    <a:cubicBezTo>
                      <a:pt x="10" y="14"/>
                      <a:pt x="12" y="13"/>
                      <a:pt x="14" y="11"/>
                    </a:cubicBezTo>
                    <a:cubicBezTo>
                      <a:pt x="16" y="8"/>
                      <a:pt x="15" y="4"/>
                      <a:pt x="12" y="2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9" y="0"/>
                      <a:pt x="8" y="0"/>
                      <a:pt x="7" y="0"/>
                    </a:cubicBezTo>
                    <a:cubicBezTo>
                      <a:pt x="5" y="0"/>
                      <a:pt x="3" y="1"/>
                      <a:pt x="1" y="2"/>
                    </a:cubicBezTo>
                    <a:cubicBezTo>
                      <a:pt x="0" y="4"/>
                      <a:pt x="0" y="5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Freeform 24">
                <a:extLst>
                  <a:ext uri="{FF2B5EF4-FFF2-40B4-BE49-F238E27FC236}">
                    <a16:creationId xmlns:a16="http://schemas.microsoft.com/office/drawing/2014/main" id="{E313D651-576E-43C4-B7FA-36C391FD3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8" y="-1128"/>
                <a:ext cx="52" cy="45"/>
              </a:xfrm>
              <a:custGeom>
                <a:avLst/>
                <a:gdLst>
                  <a:gd name="T0" fmla="*/ 0 w 22"/>
                  <a:gd name="T1" fmla="*/ 8 h 19"/>
                  <a:gd name="T2" fmla="*/ 3 w 22"/>
                  <a:gd name="T3" fmla="*/ 12 h 19"/>
                  <a:gd name="T4" fmla="*/ 12 w 22"/>
                  <a:gd name="T5" fmla="*/ 18 h 19"/>
                  <a:gd name="T6" fmla="*/ 16 w 22"/>
                  <a:gd name="T7" fmla="*/ 19 h 19"/>
                  <a:gd name="T8" fmla="*/ 21 w 22"/>
                  <a:gd name="T9" fmla="*/ 16 h 19"/>
                  <a:gd name="T10" fmla="*/ 22 w 22"/>
                  <a:gd name="T11" fmla="*/ 12 h 19"/>
                  <a:gd name="T12" fmla="*/ 19 w 22"/>
                  <a:gd name="T13" fmla="*/ 7 h 19"/>
                  <a:gd name="T14" fmla="*/ 10 w 22"/>
                  <a:gd name="T15" fmla="*/ 1 h 19"/>
                  <a:gd name="T16" fmla="*/ 7 w 22"/>
                  <a:gd name="T17" fmla="*/ 0 h 19"/>
                  <a:gd name="T18" fmla="*/ 1 w 22"/>
                  <a:gd name="T19" fmla="*/ 3 h 19"/>
                  <a:gd name="T20" fmla="*/ 0 w 22"/>
                  <a:gd name="T21" fmla="*/ 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" h="19">
                    <a:moveTo>
                      <a:pt x="0" y="8"/>
                    </a:moveTo>
                    <a:cubicBezTo>
                      <a:pt x="1" y="9"/>
                      <a:pt x="2" y="11"/>
                      <a:pt x="3" y="12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3" y="19"/>
                      <a:pt x="14" y="19"/>
                      <a:pt x="16" y="19"/>
                    </a:cubicBezTo>
                    <a:cubicBezTo>
                      <a:pt x="18" y="19"/>
                      <a:pt x="20" y="18"/>
                      <a:pt x="21" y="16"/>
                    </a:cubicBezTo>
                    <a:cubicBezTo>
                      <a:pt x="22" y="15"/>
                      <a:pt x="22" y="13"/>
                      <a:pt x="22" y="12"/>
                    </a:cubicBezTo>
                    <a:cubicBezTo>
                      <a:pt x="22" y="10"/>
                      <a:pt x="21" y="8"/>
                      <a:pt x="19" y="7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9" y="0"/>
                      <a:pt x="8" y="0"/>
                      <a:pt x="7" y="0"/>
                    </a:cubicBezTo>
                    <a:cubicBezTo>
                      <a:pt x="5" y="0"/>
                      <a:pt x="3" y="1"/>
                      <a:pt x="1" y="3"/>
                    </a:cubicBezTo>
                    <a:cubicBezTo>
                      <a:pt x="0" y="4"/>
                      <a:pt x="0" y="6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5" name="Group 5">
              <a:extLst>
                <a:ext uri="{FF2B5EF4-FFF2-40B4-BE49-F238E27FC236}">
                  <a16:creationId xmlns:a16="http://schemas.microsoft.com/office/drawing/2014/main" id="{867EFC7A-745F-422D-9199-6D6A5DA9712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56209" y="4666502"/>
              <a:ext cx="426397" cy="419010"/>
              <a:chOff x="1671" y="-1462"/>
              <a:chExt cx="808" cy="794"/>
            </a:xfrm>
            <a:solidFill>
              <a:srgbClr val="005941"/>
            </a:solidFill>
          </p:grpSpPr>
          <p:sp>
            <p:nvSpPr>
              <p:cNvPr id="86" name="Freeform 6">
                <a:extLst>
                  <a:ext uri="{FF2B5EF4-FFF2-40B4-BE49-F238E27FC236}">
                    <a16:creationId xmlns:a16="http://schemas.microsoft.com/office/drawing/2014/main" id="{CF56ED7B-2C65-42FD-A8A9-E86B845519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71" y="-1209"/>
                <a:ext cx="808" cy="541"/>
              </a:xfrm>
              <a:custGeom>
                <a:avLst/>
                <a:gdLst>
                  <a:gd name="T0" fmla="*/ 335 w 342"/>
                  <a:gd name="T1" fmla="*/ 214 h 229"/>
                  <a:gd name="T2" fmla="*/ 328 w 342"/>
                  <a:gd name="T3" fmla="*/ 214 h 229"/>
                  <a:gd name="T4" fmla="*/ 328 w 342"/>
                  <a:gd name="T5" fmla="*/ 8 h 229"/>
                  <a:gd name="T6" fmla="*/ 326 w 342"/>
                  <a:gd name="T7" fmla="*/ 3 h 229"/>
                  <a:gd name="T8" fmla="*/ 321 w 342"/>
                  <a:gd name="T9" fmla="*/ 0 h 229"/>
                  <a:gd name="T10" fmla="*/ 278 w 342"/>
                  <a:gd name="T11" fmla="*/ 0 h 229"/>
                  <a:gd name="T12" fmla="*/ 273 w 342"/>
                  <a:gd name="T13" fmla="*/ 3 h 229"/>
                  <a:gd name="T14" fmla="*/ 271 w 342"/>
                  <a:gd name="T15" fmla="*/ 8 h 229"/>
                  <a:gd name="T16" fmla="*/ 271 w 342"/>
                  <a:gd name="T17" fmla="*/ 214 h 229"/>
                  <a:gd name="T18" fmla="*/ 243 w 342"/>
                  <a:gd name="T19" fmla="*/ 214 h 229"/>
                  <a:gd name="T20" fmla="*/ 243 w 342"/>
                  <a:gd name="T21" fmla="*/ 65 h 229"/>
                  <a:gd name="T22" fmla="*/ 241 w 342"/>
                  <a:gd name="T23" fmla="*/ 60 h 229"/>
                  <a:gd name="T24" fmla="*/ 235 w 342"/>
                  <a:gd name="T25" fmla="*/ 57 h 229"/>
                  <a:gd name="T26" fmla="*/ 193 w 342"/>
                  <a:gd name="T27" fmla="*/ 57 h 229"/>
                  <a:gd name="T28" fmla="*/ 188 w 342"/>
                  <a:gd name="T29" fmla="*/ 60 h 229"/>
                  <a:gd name="T30" fmla="*/ 186 w 342"/>
                  <a:gd name="T31" fmla="*/ 65 h 229"/>
                  <a:gd name="T32" fmla="*/ 186 w 342"/>
                  <a:gd name="T33" fmla="*/ 214 h 229"/>
                  <a:gd name="T34" fmla="*/ 157 w 342"/>
                  <a:gd name="T35" fmla="*/ 214 h 229"/>
                  <a:gd name="T36" fmla="*/ 157 w 342"/>
                  <a:gd name="T37" fmla="*/ 122 h 229"/>
                  <a:gd name="T38" fmla="*/ 155 w 342"/>
                  <a:gd name="T39" fmla="*/ 117 h 229"/>
                  <a:gd name="T40" fmla="*/ 150 w 342"/>
                  <a:gd name="T41" fmla="*/ 115 h 229"/>
                  <a:gd name="T42" fmla="*/ 107 w 342"/>
                  <a:gd name="T43" fmla="*/ 115 h 229"/>
                  <a:gd name="T44" fmla="*/ 102 w 342"/>
                  <a:gd name="T45" fmla="*/ 117 h 229"/>
                  <a:gd name="T46" fmla="*/ 100 w 342"/>
                  <a:gd name="T47" fmla="*/ 122 h 229"/>
                  <a:gd name="T48" fmla="*/ 100 w 342"/>
                  <a:gd name="T49" fmla="*/ 214 h 229"/>
                  <a:gd name="T50" fmla="*/ 71 w 342"/>
                  <a:gd name="T51" fmla="*/ 214 h 229"/>
                  <a:gd name="T52" fmla="*/ 71 w 342"/>
                  <a:gd name="T53" fmla="*/ 179 h 229"/>
                  <a:gd name="T54" fmla="*/ 69 w 342"/>
                  <a:gd name="T55" fmla="*/ 174 h 229"/>
                  <a:gd name="T56" fmla="*/ 64 w 342"/>
                  <a:gd name="T57" fmla="*/ 172 h 229"/>
                  <a:gd name="T58" fmla="*/ 22 w 342"/>
                  <a:gd name="T59" fmla="*/ 172 h 229"/>
                  <a:gd name="T60" fmla="*/ 17 w 342"/>
                  <a:gd name="T61" fmla="*/ 174 h 229"/>
                  <a:gd name="T62" fmla="*/ 14 w 342"/>
                  <a:gd name="T63" fmla="*/ 179 h 229"/>
                  <a:gd name="T64" fmla="*/ 14 w 342"/>
                  <a:gd name="T65" fmla="*/ 214 h 229"/>
                  <a:gd name="T66" fmla="*/ 7 w 342"/>
                  <a:gd name="T67" fmla="*/ 214 h 229"/>
                  <a:gd name="T68" fmla="*/ 0 w 342"/>
                  <a:gd name="T69" fmla="*/ 221 h 229"/>
                  <a:gd name="T70" fmla="*/ 7 w 342"/>
                  <a:gd name="T71" fmla="*/ 229 h 229"/>
                  <a:gd name="T72" fmla="*/ 335 w 342"/>
                  <a:gd name="T73" fmla="*/ 229 h 229"/>
                  <a:gd name="T74" fmla="*/ 342 w 342"/>
                  <a:gd name="T75" fmla="*/ 221 h 229"/>
                  <a:gd name="T76" fmla="*/ 335 w 342"/>
                  <a:gd name="T77" fmla="*/ 214 h 229"/>
                  <a:gd name="T78" fmla="*/ 314 w 342"/>
                  <a:gd name="T79" fmla="*/ 15 h 229"/>
                  <a:gd name="T80" fmla="*/ 314 w 342"/>
                  <a:gd name="T81" fmla="*/ 214 h 229"/>
                  <a:gd name="T82" fmla="*/ 285 w 342"/>
                  <a:gd name="T83" fmla="*/ 214 h 229"/>
                  <a:gd name="T84" fmla="*/ 285 w 342"/>
                  <a:gd name="T85" fmla="*/ 15 h 229"/>
                  <a:gd name="T86" fmla="*/ 314 w 342"/>
                  <a:gd name="T87" fmla="*/ 15 h 229"/>
                  <a:gd name="T88" fmla="*/ 228 w 342"/>
                  <a:gd name="T89" fmla="*/ 72 h 229"/>
                  <a:gd name="T90" fmla="*/ 228 w 342"/>
                  <a:gd name="T91" fmla="*/ 214 h 229"/>
                  <a:gd name="T92" fmla="*/ 200 w 342"/>
                  <a:gd name="T93" fmla="*/ 214 h 229"/>
                  <a:gd name="T94" fmla="*/ 200 w 342"/>
                  <a:gd name="T95" fmla="*/ 72 h 229"/>
                  <a:gd name="T96" fmla="*/ 228 w 342"/>
                  <a:gd name="T97" fmla="*/ 72 h 229"/>
                  <a:gd name="T98" fmla="*/ 143 w 342"/>
                  <a:gd name="T99" fmla="*/ 129 h 229"/>
                  <a:gd name="T100" fmla="*/ 143 w 342"/>
                  <a:gd name="T101" fmla="*/ 214 h 229"/>
                  <a:gd name="T102" fmla="*/ 114 w 342"/>
                  <a:gd name="T103" fmla="*/ 214 h 229"/>
                  <a:gd name="T104" fmla="*/ 114 w 342"/>
                  <a:gd name="T105" fmla="*/ 129 h 229"/>
                  <a:gd name="T106" fmla="*/ 143 w 342"/>
                  <a:gd name="T107" fmla="*/ 129 h 229"/>
                  <a:gd name="T108" fmla="*/ 57 w 342"/>
                  <a:gd name="T109" fmla="*/ 186 h 229"/>
                  <a:gd name="T110" fmla="*/ 57 w 342"/>
                  <a:gd name="T111" fmla="*/ 214 h 229"/>
                  <a:gd name="T112" fmla="*/ 29 w 342"/>
                  <a:gd name="T113" fmla="*/ 214 h 229"/>
                  <a:gd name="T114" fmla="*/ 29 w 342"/>
                  <a:gd name="T115" fmla="*/ 186 h 229"/>
                  <a:gd name="T116" fmla="*/ 57 w 342"/>
                  <a:gd name="T117" fmla="*/ 18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2" h="229">
                    <a:moveTo>
                      <a:pt x="335" y="214"/>
                    </a:moveTo>
                    <a:cubicBezTo>
                      <a:pt x="328" y="214"/>
                      <a:pt x="328" y="214"/>
                      <a:pt x="328" y="214"/>
                    </a:cubicBezTo>
                    <a:cubicBezTo>
                      <a:pt x="328" y="8"/>
                      <a:pt x="328" y="8"/>
                      <a:pt x="328" y="8"/>
                    </a:cubicBezTo>
                    <a:cubicBezTo>
                      <a:pt x="328" y="6"/>
                      <a:pt x="327" y="4"/>
                      <a:pt x="326" y="3"/>
                    </a:cubicBezTo>
                    <a:cubicBezTo>
                      <a:pt x="325" y="1"/>
                      <a:pt x="323" y="0"/>
                      <a:pt x="321" y="0"/>
                    </a:cubicBezTo>
                    <a:cubicBezTo>
                      <a:pt x="278" y="0"/>
                      <a:pt x="278" y="0"/>
                      <a:pt x="278" y="0"/>
                    </a:cubicBezTo>
                    <a:cubicBezTo>
                      <a:pt x="276" y="0"/>
                      <a:pt x="275" y="1"/>
                      <a:pt x="273" y="3"/>
                    </a:cubicBezTo>
                    <a:cubicBezTo>
                      <a:pt x="272" y="4"/>
                      <a:pt x="271" y="6"/>
                      <a:pt x="271" y="8"/>
                    </a:cubicBezTo>
                    <a:cubicBezTo>
                      <a:pt x="271" y="214"/>
                      <a:pt x="271" y="214"/>
                      <a:pt x="271" y="214"/>
                    </a:cubicBezTo>
                    <a:cubicBezTo>
                      <a:pt x="243" y="214"/>
                      <a:pt x="243" y="214"/>
                      <a:pt x="243" y="214"/>
                    </a:cubicBezTo>
                    <a:cubicBezTo>
                      <a:pt x="243" y="65"/>
                      <a:pt x="243" y="65"/>
                      <a:pt x="243" y="65"/>
                    </a:cubicBezTo>
                    <a:cubicBezTo>
                      <a:pt x="243" y="63"/>
                      <a:pt x="242" y="61"/>
                      <a:pt x="241" y="60"/>
                    </a:cubicBezTo>
                    <a:cubicBezTo>
                      <a:pt x="239" y="58"/>
                      <a:pt x="237" y="57"/>
                      <a:pt x="235" y="57"/>
                    </a:cubicBezTo>
                    <a:cubicBezTo>
                      <a:pt x="193" y="57"/>
                      <a:pt x="193" y="57"/>
                      <a:pt x="193" y="57"/>
                    </a:cubicBezTo>
                    <a:cubicBezTo>
                      <a:pt x="191" y="57"/>
                      <a:pt x="189" y="58"/>
                      <a:pt x="188" y="60"/>
                    </a:cubicBezTo>
                    <a:cubicBezTo>
                      <a:pt x="186" y="61"/>
                      <a:pt x="186" y="63"/>
                      <a:pt x="186" y="65"/>
                    </a:cubicBezTo>
                    <a:cubicBezTo>
                      <a:pt x="186" y="214"/>
                      <a:pt x="186" y="214"/>
                      <a:pt x="186" y="214"/>
                    </a:cubicBezTo>
                    <a:cubicBezTo>
                      <a:pt x="157" y="214"/>
                      <a:pt x="157" y="214"/>
                      <a:pt x="157" y="214"/>
                    </a:cubicBezTo>
                    <a:cubicBezTo>
                      <a:pt x="157" y="122"/>
                      <a:pt x="157" y="122"/>
                      <a:pt x="157" y="122"/>
                    </a:cubicBezTo>
                    <a:cubicBezTo>
                      <a:pt x="157" y="120"/>
                      <a:pt x="156" y="118"/>
                      <a:pt x="155" y="117"/>
                    </a:cubicBezTo>
                    <a:cubicBezTo>
                      <a:pt x="154" y="115"/>
                      <a:pt x="152" y="115"/>
                      <a:pt x="150" y="115"/>
                    </a:cubicBezTo>
                    <a:cubicBezTo>
                      <a:pt x="107" y="115"/>
                      <a:pt x="107" y="115"/>
                      <a:pt x="107" y="115"/>
                    </a:cubicBezTo>
                    <a:cubicBezTo>
                      <a:pt x="105" y="115"/>
                      <a:pt x="103" y="115"/>
                      <a:pt x="102" y="117"/>
                    </a:cubicBezTo>
                    <a:cubicBezTo>
                      <a:pt x="101" y="118"/>
                      <a:pt x="100" y="120"/>
                      <a:pt x="100" y="122"/>
                    </a:cubicBezTo>
                    <a:cubicBezTo>
                      <a:pt x="100" y="214"/>
                      <a:pt x="100" y="214"/>
                      <a:pt x="100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71" y="177"/>
                      <a:pt x="71" y="175"/>
                      <a:pt x="69" y="174"/>
                    </a:cubicBezTo>
                    <a:cubicBezTo>
                      <a:pt x="68" y="172"/>
                      <a:pt x="66" y="172"/>
                      <a:pt x="64" y="172"/>
                    </a:cubicBezTo>
                    <a:cubicBezTo>
                      <a:pt x="22" y="172"/>
                      <a:pt x="22" y="172"/>
                      <a:pt x="22" y="172"/>
                    </a:cubicBezTo>
                    <a:cubicBezTo>
                      <a:pt x="20" y="172"/>
                      <a:pt x="18" y="172"/>
                      <a:pt x="17" y="174"/>
                    </a:cubicBezTo>
                    <a:cubicBezTo>
                      <a:pt x="15" y="175"/>
                      <a:pt x="14" y="177"/>
                      <a:pt x="14" y="179"/>
                    </a:cubicBezTo>
                    <a:cubicBezTo>
                      <a:pt x="14" y="214"/>
                      <a:pt x="14" y="214"/>
                      <a:pt x="14" y="214"/>
                    </a:cubicBezTo>
                    <a:cubicBezTo>
                      <a:pt x="7" y="214"/>
                      <a:pt x="7" y="214"/>
                      <a:pt x="7" y="214"/>
                    </a:cubicBezTo>
                    <a:cubicBezTo>
                      <a:pt x="3" y="214"/>
                      <a:pt x="0" y="218"/>
                      <a:pt x="0" y="221"/>
                    </a:cubicBezTo>
                    <a:cubicBezTo>
                      <a:pt x="0" y="225"/>
                      <a:pt x="3" y="229"/>
                      <a:pt x="7" y="229"/>
                    </a:cubicBezTo>
                    <a:cubicBezTo>
                      <a:pt x="335" y="229"/>
                      <a:pt x="335" y="229"/>
                      <a:pt x="335" y="229"/>
                    </a:cubicBezTo>
                    <a:cubicBezTo>
                      <a:pt x="339" y="229"/>
                      <a:pt x="342" y="225"/>
                      <a:pt x="342" y="221"/>
                    </a:cubicBezTo>
                    <a:cubicBezTo>
                      <a:pt x="342" y="218"/>
                      <a:pt x="339" y="214"/>
                      <a:pt x="335" y="214"/>
                    </a:cubicBezTo>
                    <a:close/>
                    <a:moveTo>
                      <a:pt x="314" y="15"/>
                    </a:moveTo>
                    <a:cubicBezTo>
                      <a:pt x="314" y="214"/>
                      <a:pt x="314" y="214"/>
                      <a:pt x="314" y="214"/>
                    </a:cubicBezTo>
                    <a:cubicBezTo>
                      <a:pt x="285" y="214"/>
                      <a:pt x="285" y="214"/>
                      <a:pt x="285" y="214"/>
                    </a:cubicBezTo>
                    <a:cubicBezTo>
                      <a:pt x="285" y="15"/>
                      <a:pt x="285" y="15"/>
                      <a:pt x="285" y="15"/>
                    </a:cubicBezTo>
                    <a:lnTo>
                      <a:pt x="314" y="15"/>
                    </a:lnTo>
                    <a:close/>
                    <a:moveTo>
                      <a:pt x="228" y="72"/>
                    </a:moveTo>
                    <a:cubicBezTo>
                      <a:pt x="228" y="214"/>
                      <a:pt x="228" y="214"/>
                      <a:pt x="228" y="214"/>
                    </a:cubicBezTo>
                    <a:cubicBezTo>
                      <a:pt x="200" y="214"/>
                      <a:pt x="200" y="214"/>
                      <a:pt x="200" y="214"/>
                    </a:cubicBezTo>
                    <a:cubicBezTo>
                      <a:pt x="200" y="72"/>
                      <a:pt x="200" y="72"/>
                      <a:pt x="200" y="72"/>
                    </a:cubicBezTo>
                    <a:lnTo>
                      <a:pt x="228" y="72"/>
                    </a:lnTo>
                    <a:close/>
                    <a:moveTo>
                      <a:pt x="143" y="129"/>
                    </a:moveTo>
                    <a:cubicBezTo>
                      <a:pt x="143" y="214"/>
                      <a:pt x="143" y="214"/>
                      <a:pt x="143" y="214"/>
                    </a:cubicBezTo>
                    <a:cubicBezTo>
                      <a:pt x="114" y="214"/>
                      <a:pt x="114" y="214"/>
                      <a:pt x="114" y="214"/>
                    </a:cubicBezTo>
                    <a:cubicBezTo>
                      <a:pt x="114" y="129"/>
                      <a:pt x="114" y="129"/>
                      <a:pt x="114" y="129"/>
                    </a:cubicBezTo>
                    <a:lnTo>
                      <a:pt x="143" y="129"/>
                    </a:lnTo>
                    <a:close/>
                    <a:moveTo>
                      <a:pt x="57" y="186"/>
                    </a:moveTo>
                    <a:cubicBezTo>
                      <a:pt x="57" y="214"/>
                      <a:pt x="57" y="214"/>
                      <a:pt x="57" y="214"/>
                    </a:cubicBezTo>
                    <a:cubicBezTo>
                      <a:pt x="29" y="214"/>
                      <a:pt x="29" y="214"/>
                      <a:pt x="29" y="214"/>
                    </a:cubicBezTo>
                    <a:cubicBezTo>
                      <a:pt x="29" y="186"/>
                      <a:pt x="29" y="186"/>
                      <a:pt x="29" y="186"/>
                    </a:cubicBezTo>
                    <a:lnTo>
                      <a:pt x="57" y="1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7" name="Freeform 7">
                <a:extLst>
                  <a:ext uri="{FF2B5EF4-FFF2-40B4-BE49-F238E27FC236}">
                    <a16:creationId xmlns:a16="http://schemas.microsoft.com/office/drawing/2014/main" id="{92918C46-309D-4805-B5E1-759C6307E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-1462"/>
                <a:ext cx="642" cy="458"/>
              </a:xfrm>
              <a:custGeom>
                <a:avLst/>
                <a:gdLst>
                  <a:gd name="T0" fmla="*/ 12 w 272"/>
                  <a:gd name="T1" fmla="*/ 191 h 194"/>
                  <a:gd name="T2" fmla="*/ 256 w 272"/>
                  <a:gd name="T3" fmla="*/ 29 h 194"/>
                  <a:gd name="T4" fmla="*/ 250 w 272"/>
                  <a:gd name="T5" fmla="*/ 71 h 194"/>
                  <a:gd name="T6" fmla="*/ 257 w 272"/>
                  <a:gd name="T7" fmla="*/ 79 h 194"/>
                  <a:gd name="T8" fmla="*/ 265 w 272"/>
                  <a:gd name="T9" fmla="*/ 73 h 194"/>
                  <a:gd name="T10" fmla="*/ 265 w 272"/>
                  <a:gd name="T11" fmla="*/ 73 h 194"/>
                  <a:gd name="T12" fmla="*/ 272 w 272"/>
                  <a:gd name="T13" fmla="*/ 15 h 194"/>
                  <a:gd name="T14" fmla="*/ 272 w 272"/>
                  <a:gd name="T15" fmla="*/ 15 h 194"/>
                  <a:gd name="T16" fmla="*/ 272 w 272"/>
                  <a:gd name="T17" fmla="*/ 14 h 194"/>
                  <a:gd name="T18" fmla="*/ 272 w 272"/>
                  <a:gd name="T19" fmla="*/ 13 h 194"/>
                  <a:gd name="T20" fmla="*/ 272 w 272"/>
                  <a:gd name="T21" fmla="*/ 13 h 194"/>
                  <a:gd name="T22" fmla="*/ 271 w 272"/>
                  <a:gd name="T23" fmla="*/ 12 h 194"/>
                  <a:gd name="T24" fmla="*/ 271 w 272"/>
                  <a:gd name="T25" fmla="*/ 11 h 194"/>
                  <a:gd name="T26" fmla="*/ 271 w 272"/>
                  <a:gd name="T27" fmla="*/ 11 h 194"/>
                  <a:gd name="T28" fmla="*/ 271 w 272"/>
                  <a:gd name="T29" fmla="*/ 10 h 194"/>
                  <a:gd name="T30" fmla="*/ 270 w 272"/>
                  <a:gd name="T31" fmla="*/ 10 h 194"/>
                  <a:gd name="T32" fmla="*/ 270 w 272"/>
                  <a:gd name="T33" fmla="*/ 10 h 194"/>
                  <a:gd name="T34" fmla="*/ 270 w 272"/>
                  <a:gd name="T35" fmla="*/ 10 h 194"/>
                  <a:gd name="T36" fmla="*/ 269 w 272"/>
                  <a:gd name="T37" fmla="*/ 9 h 194"/>
                  <a:gd name="T38" fmla="*/ 269 w 272"/>
                  <a:gd name="T39" fmla="*/ 9 h 194"/>
                  <a:gd name="T40" fmla="*/ 268 w 272"/>
                  <a:gd name="T41" fmla="*/ 8 h 194"/>
                  <a:gd name="T42" fmla="*/ 268 w 272"/>
                  <a:gd name="T43" fmla="*/ 8 h 194"/>
                  <a:gd name="T44" fmla="*/ 267 w 272"/>
                  <a:gd name="T45" fmla="*/ 8 h 194"/>
                  <a:gd name="T46" fmla="*/ 266 w 272"/>
                  <a:gd name="T47" fmla="*/ 7 h 194"/>
                  <a:gd name="T48" fmla="*/ 266 w 272"/>
                  <a:gd name="T49" fmla="*/ 7 h 194"/>
                  <a:gd name="T50" fmla="*/ 266 w 272"/>
                  <a:gd name="T51" fmla="*/ 7 h 194"/>
                  <a:gd name="T52" fmla="*/ 208 w 272"/>
                  <a:gd name="T53" fmla="*/ 1 h 194"/>
                  <a:gd name="T54" fmla="*/ 201 w 272"/>
                  <a:gd name="T55" fmla="*/ 7 h 194"/>
                  <a:gd name="T56" fmla="*/ 207 w 272"/>
                  <a:gd name="T57" fmla="*/ 15 h 194"/>
                  <a:gd name="T58" fmla="*/ 245 w 272"/>
                  <a:gd name="T59" fmla="*/ 19 h 194"/>
                  <a:gd name="T60" fmla="*/ 4 w 272"/>
                  <a:gd name="T61" fmla="*/ 180 h 194"/>
                  <a:gd name="T62" fmla="*/ 2 w 272"/>
                  <a:gd name="T63" fmla="*/ 189 h 194"/>
                  <a:gd name="T64" fmla="*/ 12 w 272"/>
                  <a:gd name="T65" fmla="*/ 19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2" h="194">
                    <a:moveTo>
                      <a:pt x="12" y="191"/>
                    </a:moveTo>
                    <a:cubicBezTo>
                      <a:pt x="256" y="29"/>
                      <a:pt x="256" y="29"/>
                      <a:pt x="256" y="29"/>
                    </a:cubicBezTo>
                    <a:cubicBezTo>
                      <a:pt x="250" y="71"/>
                      <a:pt x="250" y="71"/>
                      <a:pt x="250" y="71"/>
                    </a:cubicBezTo>
                    <a:cubicBezTo>
                      <a:pt x="250" y="75"/>
                      <a:pt x="253" y="78"/>
                      <a:pt x="257" y="79"/>
                    </a:cubicBezTo>
                    <a:cubicBezTo>
                      <a:pt x="261" y="79"/>
                      <a:pt x="264" y="77"/>
                      <a:pt x="265" y="73"/>
                    </a:cubicBezTo>
                    <a:cubicBezTo>
                      <a:pt x="265" y="73"/>
                      <a:pt x="265" y="73"/>
                      <a:pt x="265" y="73"/>
                    </a:cubicBezTo>
                    <a:cubicBezTo>
                      <a:pt x="272" y="15"/>
                      <a:pt x="272" y="15"/>
                      <a:pt x="272" y="15"/>
                    </a:cubicBezTo>
                    <a:cubicBezTo>
                      <a:pt x="272" y="15"/>
                      <a:pt x="272" y="15"/>
                      <a:pt x="272" y="15"/>
                    </a:cubicBezTo>
                    <a:cubicBezTo>
                      <a:pt x="272" y="15"/>
                      <a:pt x="272" y="14"/>
                      <a:pt x="272" y="14"/>
                    </a:cubicBezTo>
                    <a:cubicBezTo>
                      <a:pt x="272" y="14"/>
                      <a:pt x="272" y="14"/>
                      <a:pt x="272" y="13"/>
                    </a:cubicBezTo>
                    <a:cubicBezTo>
                      <a:pt x="272" y="13"/>
                      <a:pt x="272" y="13"/>
                      <a:pt x="272" y="13"/>
                    </a:cubicBezTo>
                    <a:cubicBezTo>
                      <a:pt x="272" y="12"/>
                      <a:pt x="271" y="12"/>
                      <a:pt x="271" y="12"/>
                    </a:cubicBezTo>
                    <a:cubicBezTo>
                      <a:pt x="271" y="12"/>
                      <a:pt x="271" y="12"/>
                      <a:pt x="271" y="11"/>
                    </a:cubicBezTo>
                    <a:cubicBezTo>
                      <a:pt x="271" y="11"/>
                      <a:pt x="271" y="11"/>
                      <a:pt x="271" y="11"/>
                    </a:cubicBezTo>
                    <a:cubicBezTo>
                      <a:pt x="271" y="11"/>
                      <a:pt x="271" y="10"/>
                      <a:pt x="271" y="10"/>
                    </a:cubicBezTo>
                    <a:cubicBezTo>
                      <a:pt x="271" y="10"/>
                      <a:pt x="270" y="10"/>
                      <a:pt x="270" y="10"/>
                    </a:cubicBezTo>
                    <a:cubicBezTo>
                      <a:pt x="270" y="10"/>
                      <a:pt x="270" y="10"/>
                      <a:pt x="270" y="10"/>
                    </a:cubicBezTo>
                    <a:cubicBezTo>
                      <a:pt x="270" y="10"/>
                      <a:pt x="270" y="10"/>
                      <a:pt x="270" y="10"/>
                    </a:cubicBezTo>
                    <a:cubicBezTo>
                      <a:pt x="270" y="9"/>
                      <a:pt x="270" y="9"/>
                      <a:pt x="269" y="9"/>
                    </a:cubicBezTo>
                    <a:cubicBezTo>
                      <a:pt x="269" y="9"/>
                      <a:pt x="269" y="9"/>
                      <a:pt x="269" y="9"/>
                    </a:cubicBezTo>
                    <a:cubicBezTo>
                      <a:pt x="269" y="8"/>
                      <a:pt x="269" y="8"/>
                      <a:pt x="268" y="8"/>
                    </a:cubicBezTo>
                    <a:cubicBezTo>
                      <a:pt x="268" y="8"/>
                      <a:pt x="268" y="8"/>
                      <a:pt x="268" y="8"/>
                    </a:cubicBezTo>
                    <a:cubicBezTo>
                      <a:pt x="268" y="8"/>
                      <a:pt x="267" y="8"/>
                      <a:pt x="267" y="8"/>
                    </a:cubicBezTo>
                    <a:cubicBezTo>
                      <a:pt x="267" y="8"/>
                      <a:pt x="267" y="8"/>
                      <a:pt x="266" y="7"/>
                    </a:cubicBezTo>
                    <a:cubicBezTo>
                      <a:pt x="266" y="7"/>
                      <a:pt x="266" y="7"/>
                      <a:pt x="266" y="7"/>
                    </a:cubicBezTo>
                    <a:cubicBezTo>
                      <a:pt x="266" y="7"/>
                      <a:pt x="266" y="7"/>
                      <a:pt x="266" y="7"/>
                    </a:cubicBezTo>
                    <a:cubicBezTo>
                      <a:pt x="208" y="1"/>
                      <a:pt x="208" y="1"/>
                      <a:pt x="208" y="1"/>
                    </a:cubicBezTo>
                    <a:cubicBezTo>
                      <a:pt x="205" y="0"/>
                      <a:pt x="201" y="3"/>
                      <a:pt x="201" y="7"/>
                    </a:cubicBezTo>
                    <a:cubicBezTo>
                      <a:pt x="200" y="11"/>
                      <a:pt x="203" y="14"/>
                      <a:pt x="207" y="15"/>
                    </a:cubicBezTo>
                    <a:cubicBezTo>
                      <a:pt x="245" y="19"/>
                      <a:pt x="245" y="19"/>
                      <a:pt x="245" y="19"/>
                    </a:cubicBezTo>
                    <a:cubicBezTo>
                      <a:pt x="4" y="180"/>
                      <a:pt x="4" y="180"/>
                      <a:pt x="4" y="180"/>
                    </a:cubicBezTo>
                    <a:cubicBezTo>
                      <a:pt x="1" y="182"/>
                      <a:pt x="0" y="186"/>
                      <a:pt x="2" y="189"/>
                    </a:cubicBezTo>
                    <a:cubicBezTo>
                      <a:pt x="4" y="193"/>
                      <a:pt x="9" y="194"/>
                      <a:pt x="12" y="1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8" name="Group 35">
              <a:extLst>
                <a:ext uri="{FF2B5EF4-FFF2-40B4-BE49-F238E27FC236}">
                  <a16:creationId xmlns:a16="http://schemas.microsoft.com/office/drawing/2014/main" id="{11E27CAF-CDB3-4B0D-AAFE-A76B1799744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86133" y="5335037"/>
              <a:ext cx="352876" cy="412176"/>
              <a:chOff x="2332" y="3641"/>
              <a:chExt cx="607" cy="709"/>
            </a:xfrm>
            <a:solidFill>
              <a:srgbClr val="005941"/>
            </a:solidFill>
          </p:grpSpPr>
          <p:sp>
            <p:nvSpPr>
              <p:cNvPr id="89" name="Freeform 36">
                <a:extLst>
                  <a:ext uri="{FF2B5EF4-FFF2-40B4-BE49-F238E27FC236}">
                    <a16:creationId xmlns:a16="http://schemas.microsoft.com/office/drawing/2014/main" id="{5D40B6DA-74CB-407D-A609-25D5F8CC6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2" y="4078"/>
                <a:ext cx="102" cy="36"/>
              </a:xfrm>
              <a:custGeom>
                <a:avLst/>
                <a:gdLst>
                  <a:gd name="T0" fmla="*/ 43 w 43"/>
                  <a:gd name="T1" fmla="*/ 8 h 15"/>
                  <a:gd name="T2" fmla="*/ 35 w 43"/>
                  <a:gd name="T3" fmla="*/ 0 h 15"/>
                  <a:gd name="T4" fmla="*/ 7 w 43"/>
                  <a:gd name="T5" fmla="*/ 0 h 15"/>
                  <a:gd name="T6" fmla="*/ 0 w 43"/>
                  <a:gd name="T7" fmla="*/ 8 h 15"/>
                  <a:gd name="T8" fmla="*/ 7 w 43"/>
                  <a:gd name="T9" fmla="*/ 15 h 15"/>
                  <a:gd name="T10" fmla="*/ 35 w 43"/>
                  <a:gd name="T11" fmla="*/ 15 h 15"/>
                  <a:gd name="T12" fmla="*/ 43 w 43"/>
                  <a:gd name="T13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5">
                    <a:moveTo>
                      <a:pt x="43" y="8"/>
                    </a:moveTo>
                    <a:cubicBezTo>
                      <a:pt x="43" y="4"/>
                      <a:pt x="39" y="0"/>
                      <a:pt x="35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12"/>
                      <a:pt x="3" y="15"/>
                      <a:pt x="7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9" y="15"/>
                      <a:pt x="43" y="12"/>
                      <a:pt x="4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0" name="Freeform 37">
                <a:extLst>
                  <a:ext uri="{FF2B5EF4-FFF2-40B4-BE49-F238E27FC236}">
                    <a16:creationId xmlns:a16="http://schemas.microsoft.com/office/drawing/2014/main" id="{F89BFF82-80E2-447E-A161-A6B2500E43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9" y="3908"/>
                <a:ext cx="87" cy="88"/>
              </a:xfrm>
              <a:custGeom>
                <a:avLst/>
                <a:gdLst>
                  <a:gd name="T0" fmla="*/ 12 w 37"/>
                  <a:gd name="T1" fmla="*/ 3 h 37"/>
                  <a:gd name="T2" fmla="*/ 2 w 37"/>
                  <a:gd name="T3" fmla="*/ 3 h 37"/>
                  <a:gd name="T4" fmla="*/ 2 w 37"/>
                  <a:gd name="T5" fmla="*/ 13 h 37"/>
                  <a:gd name="T6" fmla="*/ 24 w 37"/>
                  <a:gd name="T7" fmla="*/ 35 h 37"/>
                  <a:gd name="T8" fmla="*/ 29 w 37"/>
                  <a:gd name="T9" fmla="*/ 37 h 37"/>
                  <a:gd name="T10" fmla="*/ 34 w 37"/>
                  <a:gd name="T11" fmla="*/ 35 h 37"/>
                  <a:gd name="T12" fmla="*/ 34 w 37"/>
                  <a:gd name="T13" fmla="*/ 24 h 37"/>
                  <a:gd name="T14" fmla="*/ 12 w 37"/>
                  <a:gd name="T15" fmla="*/ 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7">
                    <a:moveTo>
                      <a:pt x="12" y="3"/>
                    </a:moveTo>
                    <a:cubicBezTo>
                      <a:pt x="10" y="0"/>
                      <a:pt x="5" y="0"/>
                      <a:pt x="2" y="3"/>
                    </a:cubicBezTo>
                    <a:cubicBezTo>
                      <a:pt x="0" y="6"/>
                      <a:pt x="0" y="10"/>
                      <a:pt x="2" y="13"/>
                    </a:cubicBezTo>
                    <a:cubicBezTo>
                      <a:pt x="24" y="35"/>
                      <a:pt x="24" y="35"/>
                      <a:pt x="24" y="35"/>
                    </a:cubicBezTo>
                    <a:cubicBezTo>
                      <a:pt x="25" y="36"/>
                      <a:pt x="27" y="37"/>
                      <a:pt x="29" y="37"/>
                    </a:cubicBezTo>
                    <a:cubicBezTo>
                      <a:pt x="31" y="37"/>
                      <a:pt x="33" y="36"/>
                      <a:pt x="34" y="35"/>
                    </a:cubicBezTo>
                    <a:cubicBezTo>
                      <a:pt x="37" y="32"/>
                      <a:pt x="37" y="27"/>
                      <a:pt x="34" y="24"/>
                    </a:cubicBezTo>
                    <a:lnTo>
                      <a:pt x="12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Freeform 38">
                <a:extLst>
                  <a:ext uri="{FF2B5EF4-FFF2-40B4-BE49-F238E27FC236}">
                    <a16:creationId xmlns:a16="http://schemas.microsoft.com/office/drawing/2014/main" id="{621051F6-E290-46B1-A129-B8620BE8FF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9" y="4248"/>
                <a:ext cx="33" cy="102"/>
              </a:xfrm>
              <a:custGeom>
                <a:avLst/>
                <a:gdLst>
                  <a:gd name="T0" fmla="*/ 7 w 14"/>
                  <a:gd name="T1" fmla="*/ 0 h 43"/>
                  <a:gd name="T2" fmla="*/ 0 w 14"/>
                  <a:gd name="T3" fmla="*/ 7 h 43"/>
                  <a:gd name="T4" fmla="*/ 0 w 14"/>
                  <a:gd name="T5" fmla="*/ 36 h 43"/>
                  <a:gd name="T6" fmla="*/ 7 w 14"/>
                  <a:gd name="T7" fmla="*/ 43 h 43"/>
                  <a:gd name="T8" fmla="*/ 14 w 14"/>
                  <a:gd name="T9" fmla="*/ 36 h 43"/>
                  <a:gd name="T10" fmla="*/ 14 w 14"/>
                  <a:gd name="T11" fmla="*/ 7 h 43"/>
                  <a:gd name="T12" fmla="*/ 7 w 14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43"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40"/>
                      <a:pt x="3" y="43"/>
                      <a:pt x="7" y="43"/>
                    </a:cubicBezTo>
                    <a:cubicBezTo>
                      <a:pt x="11" y="43"/>
                      <a:pt x="14" y="40"/>
                      <a:pt x="14" y="36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4" y="3"/>
                      <a:pt x="11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Freeform 39">
                <a:extLst>
                  <a:ext uri="{FF2B5EF4-FFF2-40B4-BE49-F238E27FC236}">
                    <a16:creationId xmlns:a16="http://schemas.microsoft.com/office/drawing/2014/main" id="{2F70296D-98DA-4CB0-B64C-3313995429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9" y="4196"/>
                <a:ext cx="87" cy="86"/>
              </a:xfrm>
              <a:custGeom>
                <a:avLst/>
                <a:gdLst>
                  <a:gd name="T0" fmla="*/ 24 w 37"/>
                  <a:gd name="T1" fmla="*/ 3 h 36"/>
                  <a:gd name="T2" fmla="*/ 2 w 37"/>
                  <a:gd name="T3" fmla="*/ 24 h 36"/>
                  <a:gd name="T4" fmla="*/ 2 w 37"/>
                  <a:gd name="T5" fmla="*/ 34 h 36"/>
                  <a:gd name="T6" fmla="*/ 7 w 37"/>
                  <a:gd name="T7" fmla="*/ 36 h 36"/>
                  <a:gd name="T8" fmla="*/ 12 w 37"/>
                  <a:gd name="T9" fmla="*/ 34 h 36"/>
                  <a:gd name="T10" fmla="*/ 34 w 37"/>
                  <a:gd name="T11" fmla="*/ 13 h 36"/>
                  <a:gd name="T12" fmla="*/ 34 w 37"/>
                  <a:gd name="T13" fmla="*/ 3 h 36"/>
                  <a:gd name="T14" fmla="*/ 24 w 37"/>
                  <a:gd name="T15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24" y="3"/>
                    </a:moveTo>
                    <a:cubicBezTo>
                      <a:pt x="2" y="24"/>
                      <a:pt x="2" y="24"/>
                      <a:pt x="2" y="24"/>
                    </a:cubicBezTo>
                    <a:cubicBezTo>
                      <a:pt x="0" y="27"/>
                      <a:pt x="0" y="31"/>
                      <a:pt x="2" y="34"/>
                    </a:cubicBezTo>
                    <a:cubicBezTo>
                      <a:pt x="4" y="35"/>
                      <a:pt x="6" y="36"/>
                      <a:pt x="7" y="36"/>
                    </a:cubicBezTo>
                    <a:cubicBezTo>
                      <a:pt x="9" y="36"/>
                      <a:pt x="11" y="35"/>
                      <a:pt x="12" y="34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37" y="10"/>
                      <a:pt x="37" y="5"/>
                      <a:pt x="34" y="3"/>
                    </a:cubicBezTo>
                    <a:cubicBezTo>
                      <a:pt x="31" y="0"/>
                      <a:pt x="27" y="0"/>
                      <a:pt x="2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3" name="Freeform 40">
                <a:extLst>
                  <a:ext uri="{FF2B5EF4-FFF2-40B4-BE49-F238E27FC236}">
                    <a16:creationId xmlns:a16="http://schemas.microsoft.com/office/drawing/2014/main" id="{BBD169B5-ABF7-43CA-997E-32E30B8ED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4196"/>
                <a:ext cx="88" cy="86"/>
              </a:xfrm>
              <a:custGeom>
                <a:avLst/>
                <a:gdLst>
                  <a:gd name="T0" fmla="*/ 13 w 37"/>
                  <a:gd name="T1" fmla="*/ 3 h 36"/>
                  <a:gd name="T2" fmla="*/ 3 w 37"/>
                  <a:gd name="T3" fmla="*/ 3 h 36"/>
                  <a:gd name="T4" fmla="*/ 3 w 37"/>
                  <a:gd name="T5" fmla="*/ 13 h 36"/>
                  <a:gd name="T6" fmla="*/ 24 w 37"/>
                  <a:gd name="T7" fmla="*/ 34 h 36"/>
                  <a:gd name="T8" fmla="*/ 29 w 37"/>
                  <a:gd name="T9" fmla="*/ 36 h 36"/>
                  <a:gd name="T10" fmla="*/ 34 w 37"/>
                  <a:gd name="T11" fmla="*/ 34 h 36"/>
                  <a:gd name="T12" fmla="*/ 34 w 37"/>
                  <a:gd name="T13" fmla="*/ 24 h 36"/>
                  <a:gd name="T14" fmla="*/ 13 w 37"/>
                  <a:gd name="T15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13" y="3"/>
                    </a:moveTo>
                    <a:cubicBezTo>
                      <a:pt x="10" y="0"/>
                      <a:pt x="6" y="0"/>
                      <a:pt x="3" y="3"/>
                    </a:cubicBezTo>
                    <a:cubicBezTo>
                      <a:pt x="0" y="5"/>
                      <a:pt x="0" y="10"/>
                      <a:pt x="3" y="13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6" y="35"/>
                      <a:pt x="28" y="36"/>
                      <a:pt x="29" y="36"/>
                    </a:cubicBezTo>
                    <a:cubicBezTo>
                      <a:pt x="31" y="36"/>
                      <a:pt x="33" y="35"/>
                      <a:pt x="34" y="34"/>
                    </a:cubicBezTo>
                    <a:cubicBezTo>
                      <a:pt x="37" y="31"/>
                      <a:pt x="37" y="27"/>
                      <a:pt x="34" y="24"/>
                    </a:cubicBezTo>
                    <a:lnTo>
                      <a:pt x="13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Freeform 41">
                <a:extLst>
                  <a:ext uri="{FF2B5EF4-FFF2-40B4-BE49-F238E27FC236}">
                    <a16:creationId xmlns:a16="http://schemas.microsoft.com/office/drawing/2014/main" id="{F33FBE53-241D-42B9-A195-A05EF8EAC3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3908"/>
                <a:ext cx="88" cy="88"/>
              </a:xfrm>
              <a:custGeom>
                <a:avLst/>
                <a:gdLst>
                  <a:gd name="T0" fmla="*/ 24 w 37"/>
                  <a:gd name="T1" fmla="*/ 3 h 37"/>
                  <a:gd name="T2" fmla="*/ 3 w 37"/>
                  <a:gd name="T3" fmla="*/ 24 h 37"/>
                  <a:gd name="T4" fmla="*/ 3 w 37"/>
                  <a:gd name="T5" fmla="*/ 35 h 37"/>
                  <a:gd name="T6" fmla="*/ 8 w 37"/>
                  <a:gd name="T7" fmla="*/ 37 h 37"/>
                  <a:gd name="T8" fmla="*/ 13 w 37"/>
                  <a:gd name="T9" fmla="*/ 35 h 37"/>
                  <a:gd name="T10" fmla="*/ 34 w 37"/>
                  <a:gd name="T11" fmla="*/ 13 h 37"/>
                  <a:gd name="T12" fmla="*/ 34 w 37"/>
                  <a:gd name="T13" fmla="*/ 3 h 37"/>
                  <a:gd name="T14" fmla="*/ 24 w 37"/>
                  <a:gd name="T15" fmla="*/ 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7">
                    <a:moveTo>
                      <a:pt x="24" y="3"/>
                    </a:moveTo>
                    <a:cubicBezTo>
                      <a:pt x="3" y="24"/>
                      <a:pt x="3" y="24"/>
                      <a:pt x="3" y="24"/>
                    </a:cubicBezTo>
                    <a:cubicBezTo>
                      <a:pt x="0" y="27"/>
                      <a:pt x="0" y="32"/>
                      <a:pt x="3" y="35"/>
                    </a:cubicBezTo>
                    <a:cubicBezTo>
                      <a:pt x="4" y="36"/>
                      <a:pt x="6" y="37"/>
                      <a:pt x="8" y="37"/>
                    </a:cubicBezTo>
                    <a:cubicBezTo>
                      <a:pt x="10" y="37"/>
                      <a:pt x="12" y="36"/>
                      <a:pt x="13" y="35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37" y="10"/>
                      <a:pt x="37" y="6"/>
                      <a:pt x="34" y="3"/>
                    </a:cubicBezTo>
                    <a:cubicBezTo>
                      <a:pt x="32" y="0"/>
                      <a:pt x="27" y="0"/>
                      <a:pt x="2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5" name="Freeform 42">
                <a:extLst>
                  <a:ext uri="{FF2B5EF4-FFF2-40B4-BE49-F238E27FC236}">
                    <a16:creationId xmlns:a16="http://schemas.microsoft.com/office/drawing/2014/main" id="{27D81A4A-A2E8-4EF7-8393-30FD0B2598E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33" y="3641"/>
                <a:ext cx="406" cy="473"/>
              </a:xfrm>
              <a:custGeom>
                <a:avLst/>
                <a:gdLst>
                  <a:gd name="T0" fmla="*/ 129 w 172"/>
                  <a:gd name="T1" fmla="*/ 88 h 200"/>
                  <a:gd name="T2" fmla="*/ 147 w 172"/>
                  <a:gd name="T3" fmla="*/ 70 h 200"/>
                  <a:gd name="T4" fmla="*/ 153 w 172"/>
                  <a:gd name="T5" fmla="*/ 76 h 200"/>
                  <a:gd name="T6" fmla="*/ 158 w 172"/>
                  <a:gd name="T7" fmla="*/ 78 h 200"/>
                  <a:gd name="T8" fmla="*/ 163 w 172"/>
                  <a:gd name="T9" fmla="*/ 76 h 200"/>
                  <a:gd name="T10" fmla="*/ 163 w 172"/>
                  <a:gd name="T11" fmla="*/ 66 h 200"/>
                  <a:gd name="T12" fmla="*/ 141 w 172"/>
                  <a:gd name="T13" fmla="*/ 45 h 200"/>
                  <a:gd name="T14" fmla="*/ 131 w 172"/>
                  <a:gd name="T15" fmla="*/ 45 h 200"/>
                  <a:gd name="T16" fmla="*/ 131 w 172"/>
                  <a:gd name="T17" fmla="*/ 55 h 200"/>
                  <a:gd name="T18" fmla="*/ 137 w 172"/>
                  <a:gd name="T19" fmla="*/ 60 h 200"/>
                  <a:gd name="T20" fmla="*/ 119 w 172"/>
                  <a:gd name="T21" fmla="*/ 78 h 200"/>
                  <a:gd name="T22" fmla="*/ 29 w 172"/>
                  <a:gd name="T23" fmla="*/ 43 h 200"/>
                  <a:gd name="T24" fmla="*/ 29 w 172"/>
                  <a:gd name="T25" fmla="*/ 14 h 200"/>
                  <a:gd name="T26" fmla="*/ 36 w 172"/>
                  <a:gd name="T27" fmla="*/ 14 h 200"/>
                  <a:gd name="T28" fmla="*/ 43 w 172"/>
                  <a:gd name="T29" fmla="*/ 7 h 200"/>
                  <a:gd name="T30" fmla="*/ 36 w 172"/>
                  <a:gd name="T31" fmla="*/ 0 h 200"/>
                  <a:gd name="T32" fmla="*/ 8 w 172"/>
                  <a:gd name="T33" fmla="*/ 0 h 200"/>
                  <a:gd name="T34" fmla="*/ 0 w 172"/>
                  <a:gd name="T35" fmla="*/ 7 h 200"/>
                  <a:gd name="T36" fmla="*/ 8 w 172"/>
                  <a:gd name="T37" fmla="*/ 14 h 200"/>
                  <a:gd name="T38" fmla="*/ 15 w 172"/>
                  <a:gd name="T39" fmla="*/ 14 h 200"/>
                  <a:gd name="T40" fmla="*/ 15 w 172"/>
                  <a:gd name="T41" fmla="*/ 50 h 200"/>
                  <a:gd name="T42" fmla="*/ 15 w 172"/>
                  <a:gd name="T43" fmla="*/ 193 h 200"/>
                  <a:gd name="T44" fmla="*/ 22 w 172"/>
                  <a:gd name="T45" fmla="*/ 200 h 200"/>
                  <a:gd name="T46" fmla="*/ 165 w 172"/>
                  <a:gd name="T47" fmla="*/ 200 h 200"/>
                  <a:gd name="T48" fmla="*/ 172 w 172"/>
                  <a:gd name="T49" fmla="*/ 193 h 200"/>
                  <a:gd name="T50" fmla="*/ 129 w 172"/>
                  <a:gd name="T51" fmla="*/ 88 h 200"/>
                  <a:gd name="T52" fmla="*/ 29 w 172"/>
                  <a:gd name="T53" fmla="*/ 185 h 200"/>
                  <a:gd name="T54" fmla="*/ 29 w 172"/>
                  <a:gd name="T55" fmla="*/ 57 h 200"/>
                  <a:gd name="T56" fmla="*/ 157 w 172"/>
                  <a:gd name="T57" fmla="*/ 185 h 200"/>
                  <a:gd name="T58" fmla="*/ 29 w 172"/>
                  <a:gd name="T59" fmla="*/ 185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2" h="200">
                    <a:moveTo>
                      <a:pt x="129" y="88"/>
                    </a:moveTo>
                    <a:cubicBezTo>
                      <a:pt x="147" y="70"/>
                      <a:pt x="147" y="70"/>
                      <a:pt x="147" y="70"/>
                    </a:cubicBezTo>
                    <a:cubicBezTo>
                      <a:pt x="153" y="76"/>
                      <a:pt x="153" y="76"/>
                      <a:pt x="153" y="76"/>
                    </a:cubicBezTo>
                    <a:cubicBezTo>
                      <a:pt x="154" y="78"/>
                      <a:pt x="156" y="78"/>
                      <a:pt x="158" y="78"/>
                    </a:cubicBezTo>
                    <a:cubicBezTo>
                      <a:pt x="159" y="78"/>
                      <a:pt x="161" y="78"/>
                      <a:pt x="163" y="76"/>
                    </a:cubicBezTo>
                    <a:cubicBezTo>
                      <a:pt x="165" y="73"/>
                      <a:pt x="165" y="69"/>
                      <a:pt x="163" y="66"/>
                    </a:cubicBezTo>
                    <a:cubicBezTo>
                      <a:pt x="141" y="45"/>
                      <a:pt x="141" y="45"/>
                      <a:pt x="141" y="45"/>
                    </a:cubicBezTo>
                    <a:cubicBezTo>
                      <a:pt x="138" y="42"/>
                      <a:pt x="134" y="42"/>
                      <a:pt x="131" y="45"/>
                    </a:cubicBezTo>
                    <a:cubicBezTo>
                      <a:pt x="128" y="47"/>
                      <a:pt x="128" y="52"/>
                      <a:pt x="131" y="55"/>
                    </a:cubicBezTo>
                    <a:cubicBezTo>
                      <a:pt x="137" y="60"/>
                      <a:pt x="137" y="60"/>
                      <a:pt x="137" y="60"/>
                    </a:cubicBezTo>
                    <a:cubicBezTo>
                      <a:pt x="119" y="78"/>
                      <a:pt x="119" y="78"/>
                      <a:pt x="119" y="78"/>
                    </a:cubicBezTo>
                    <a:cubicBezTo>
                      <a:pt x="94" y="57"/>
                      <a:pt x="63" y="44"/>
                      <a:pt x="29" y="43"/>
                    </a:cubicBezTo>
                    <a:cubicBezTo>
                      <a:pt x="29" y="14"/>
                      <a:pt x="29" y="14"/>
                      <a:pt x="29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40" y="14"/>
                      <a:pt x="43" y="11"/>
                      <a:pt x="43" y="7"/>
                    </a:cubicBezTo>
                    <a:cubicBezTo>
                      <a:pt x="43" y="3"/>
                      <a:pt x="40" y="0"/>
                      <a:pt x="3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ubicBezTo>
                      <a:pt x="0" y="11"/>
                      <a:pt x="4" y="14"/>
                      <a:pt x="8" y="14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50"/>
                      <a:pt x="15" y="50"/>
                      <a:pt x="15" y="50"/>
                    </a:cubicBezTo>
                    <a:cubicBezTo>
                      <a:pt x="15" y="193"/>
                      <a:pt x="15" y="193"/>
                      <a:pt x="15" y="193"/>
                    </a:cubicBezTo>
                    <a:cubicBezTo>
                      <a:pt x="15" y="197"/>
                      <a:pt x="18" y="200"/>
                      <a:pt x="22" y="200"/>
                    </a:cubicBezTo>
                    <a:cubicBezTo>
                      <a:pt x="165" y="200"/>
                      <a:pt x="165" y="200"/>
                      <a:pt x="165" y="200"/>
                    </a:cubicBezTo>
                    <a:cubicBezTo>
                      <a:pt x="169" y="200"/>
                      <a:pt x="172" y="197"/>
                      <a:pt x="172" y="193"/>
                    </a:cubicBezTo>
                    <a:cubicBezTo>
                      <a:pt x="172" y="152"/>
                      <a:pt x="156" y="115"/>
                      <a:pt x="129" y="88"/>
                    </a:cubicBezTo>
                    <a:close/>
                    <a:moveTo>
                      <a:pt x="29" y="185"/>
                    </a:moveTo>
                    <a:cubicBezTo>
                      <a:pt x="29" y="57"/>
                      <a:pt x="29" y="57"/>
                      <a:pt x="29" y="57"/>
                    </a:cubicBezTo>
                    <a:cubicBezTo>
                      <a:pt x="98" y="61"/>
                      <a:pt x="154" y="116"/>
                      <a:pt x="157" y="185"/>
                    </a:cubicBezTo>
                    <a:lnTo>
                      <a:pt x="29" y="1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6" name="Group 46">
              <a:extLst>
                <a:ext uri="{FF2B5EF4-FFF2-40B4-BE49-F238E27FC236}">
                  <a16:creationId xmlns:a16="http://schemas.microsoft.com/office/drawing/2014/main" id="{0F2C873E-5B08-4F3B-B752-E6EE1BBBF8F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77768" y="5977506"/>
              <a:ext cx="389222" cy="446249"/>
              <a:chOff x="3509" y="3593"/>
              <a:chExt cx="703" cy="806"/>
            </a:xfrm>
            <a:solidFill>
              <a:srgbClr val="005941"/>
            </a:solidFill>
          </p:grpSpPr>
          <p:sp>
            <p:nvSpPr>
              <p:cNvPr id="97" name="Freeform 47">
                <a:extLst>
                  <a:ext uri="{FF2B5EF4-FFF2-40B4-BE49-F238E27FC236}">
                    <a16:creationId xmlns:a16="http://schemas.microsoft.com/office/drawing/2014/main" id="{877AE225-83AE-4894-B182-64101A0CF25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09" y="3593"/>
                <a:ext cx="703" cy="806"/>
              </a:xfrm>
              <a:custGeom>
                <a:avLst/>
                <a:gdLst>
                  <a:gd name="T0" fmla="*/ 241 w 298"/>
                  <a:gd name="T1" fmla="*/ 71 h 341"/>
                  <a:gd name="T2" fmla="*/ 241 w 298"/>
                  <a:gd name="T3" fmla="*/ 21 h 341"/>
                  <a:gd name="T4" fmla="*/ 220 w 298"/>
                  <a:gd name="T5" fmla="*/ 0 h 341"/>
                  <a:gd name="T6" fmla="*/ 78 w 298"/>
                  <a:gd name="T7" fmla="*/ 0 h 341"/>
                  <a:gd name="T8" fmla="*/ 57 w 298"/>
                  <a:gd name="T9" fmla="*/ 21 h 341"/>
                  <a:gd name="T10" fmla="*/ 57 w 298"/>
                  <a:gd name="T11" fmla="*/ 71 h 341"/>
                  <a:gd name="T12" fmla="*/ 0 w 298"/>
                  <a:gd name="T13" fmla="*/ 135 h 341"/>
                  <a:gd name="T14" fmla="*/ 0 w 298"/>
                  <a:gd name="T15" fmla="*/ 277 h 341"/>
                  <a:gd name="T16" fmla="*/ 64 w 298"/>
                  <a:gd name="T17" fmla="*/ 341 h 341"/>
                  <a:gd name="T18" fmla="*/ 234 w 298"/>
                  <a:gd name="T19" fmla="*/ 341 h 341"/>
                  <a:gd name="T20" fmla="*/ 298 w 298"/>
                  <a:gd name="T21" fmla="*/ 277 h 341"/>
                  <a:gd name="T22" fmla="*/ 298 w 298"/>
                  <a:gd name="T23" fmla="*/ 135 h 341"/>
                  <a:gd name="T24" fmla="*/ 241 w 298"/>
                  <a:gd name="T25" fmla="*/ 71 h 341"/>
                  <a:gd name="T26" fmla="*/ 227 w 298"/>
                  <a:gd name="T27" fmla="*/ 21 h 341"/>
                  <a:gd name="T28" fmla="*/ 227 w 298"/>
                  <a:gd name="T29" fmla="*/ 71 h 341"/>
                  <a:gd name="T30" fmla="*/ 213 w 298"/>
                  <a:gd name="T31" fmla="*/ 71 h 341"/>
                  <a:gd name="T32" fmla="*/ 213 w 298"/>
                  <a:gd name="T33" fmla="*/ 14 h 341"/>
                  <a:gd name="T34" fmla="*/ 220 w 298"/>
                  <a:gd name="T35" fmla="*/ 14 h 341"/>
                  <a:gd name="T36" fmla="*/ 227 w 298"/>
                  <a:gd name="T37" fmla="*/ 21 h 341"/>
                  <a:gd name="T38" fmla="*/ 99 w 298"/>
                  <a:gd name="T39" fmla="*/ 71 h 341"/>
                  <a:gd name="T40" fmla="*/ 99 w 298"/>
                  <a:gd name="T41" fmla="*/ 14 h 341"/>
                  <a:gd name="T42" fmla="*/ 113 w 298"/>
                  <a:gd name="T43" fmla="*/ 14 h 341"/>
                  <a:gd name="T44" fmla="*/ 113 w 298"/>
                  <a:gd name="T45" fmla="*/ 71 h 341"/>
                  <a:gd name="T46" fmla="*/ 99 w 298"/>
                  <a:gd name="T47" fmla="*/ 71 h 341"/>
                  <a:gd name="T48" fmla="*/ 128 w 298"/>
                  <a:gd name="T49" fmla="*/ 14 h 341"/>
                  <a:gd name="T50" fmla="*/ 142 w 298"/>
                  <a:gd name="T51" fmla="*/ 14 h 341"/>
                  <a:gd name="T52" fmla="*/ 142 w 298"/>
                  <a:gd name="T53" fmla="*/ 71 h 341"/>
                  <a:gd name="T54" fmla="*/ 128 w 298"/>
                  <a:gd name="T55" fmla="*/ 71 h 341"/>
                  <a:gd name="T56" fmla="*/ 128 w 298"/>
                  <a:gd name="T57" fmla="*/ 14 h 341"/>
                  <a:gd name="T58" fmla="*/ 156 w 298"/>
                  <a:gd name="T59" fmla="*/ 14 h 341"/>
                  <a:gd name="T60" fmla="*/ 170 w 298"/>
                  <a:gd name="T61" fmla="*/ 14 h 341"/>
                  <a:gd name="T62" fmla="*/ 170 w 298"/>
                  <a:gd name="T63" fmla="*/ 71 h 341"/>
                  <a:gd name="T64" fmla="*/ 156 w 298"/>
                  <a:gd name="T65" fmla="*/ 71 h 341"/>
                  <a:gd name="T66" fmla="*/ 156 w 298"/>
                  <a:gd name="T67" fmla="*/ 14 h 341"/>
                  <a:gd name="T68" fmla="*/ 184 w 298"/>
                  <a:gd name="T69" fmla="*/ 14 h 341"/>
                  <a:gd name="T70" fmla="*/ 199 w 298"/>
                  <a:gd name="T71" fmla="*/ 14 h 341"/>
                  <a:gd name="T72" fmla="*/ 199 w 298"/>
                  <a:gd name="T73" fmla="*/ 71 h 341"/>
                  <a:gd name="T74" fmla="*/ 184 w 298"/>
                  <a:gd name="T75" fmla="*/ 71 h 341"/>
                  <a:gd name="T76" fmla="*/ 184 w 298"/>
                  <a:gd name="T77" fmla="*/ 14 h 341"/>
                  <a:gd name="T78" fmla="*/ 71 w 298"/>
                  <a:gd name="T79" fmla="*/ 21 h 341"/>
                  <a:gd name="T80" fmla="*/ 78 w 298"/>
                  <a:gd name="T81" fmla="*/ 14 h 341"/>
                  <a:gd name="T82" fmla="*/ 85 w 298"/>
                  <a:gd name="T83" fmla="*/ 14 h 341"/>
                  <a:gd name="T84" fmla="*/ 85 w 298"/>
                  <a:gd name="T85" fmla="*/ 71 h 341"/>
                  <a:gd name="T86" fmla="*/ 71 w 298"/>
                  <a:gd name="T87" fmla="*/ 71 h 341"/>
                  <a:gd name="T88" fmla="*/ 71 w 298"/>
                  <a:gd name="T89" fmla="*/ 21 h 341"/>
                  <a:gd name="T90" fmla="*/ 64 w 298"/>
                  <a:gd name="T91" fmla="*/ 85 h 341"/>
                  <a:gd name="T92" fmla="*/ 234 w 298"/>
                  <a:gd name="T93" fmla="*/ 85 h 341"/>
                  <a:gd name="T94" fmla="*/ 283 w 298"/>
                  <a:gd name="T95" fmla="*/ 128 h 341"/>
                  <a:gd name="T96" fmla="*/ 14 w 298"/>
                  <a:gd name="T97" fmla="*/ 128 h 341"/>
                  <a:gd name="T98" fmla="*/ 64 w 298"/>
                  <a:gd name="T99" fmla="*/ 85 h 341"/>
                  <a:gd name="T100" fmla="*/ 14 w 298"/>
                  <a:gd name="T101" fmla="*/ 270 h 341"/>
                  <a:gd name="T102" fmla="*/ 14 w 298"/>
                  <a:gd name="T103" fmla="*/ 142 h 341"/>
                  <a:gd name="T104" fmla="*/ 284 w 298"/>
                  <a:gd name="T105" fmla="*/ 142 h 341"/>
                  <a:gd name="T106" fmla="*/ 284 w 298"/>
                  <a:gd name="T107" fmla="*/ 270 h 341"/>
                  <a:gd name="T108" fmla="*/ 14 w 298"/>
                  <a:gd name="T109" fmla="*/ 270 h 341"/>
                  <a:gd name="T110" fmla="*/ 234 w 298"/>
                  <a:gd name="T111" fmla="*/ 327 h 341"/>
                  <a:gd name="T112" fmla="*/ 64 w 298"/>
                  <a:gd name="T113" fmla="*/ 327 h 341"/>
                  <a:gd name="T114" fmla="*/ 14 w 298"/>
                  <a:gd name="T115" fmla="*/ 284 h 341"/>
                  <a:gd name="T116" fmla="*/ 283 w 298"/>
                  <a:gd name="T117" fmla="*/ 284 h 341"/>
                  <a:gd name="T118" fmla="*/ 234 w 298"/>
                  <a:gd name="T119" fmla="*/ 327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98" h="341">
                    <a:moveTo>
                      <a:pt x="241" y="71"/>
                    </a:moveTo>
                    <a:cubicBezTo>
                      <a:pt x="241" y="21"/>
                      <a:pt x="241" y="21"/>
                      <a:pt x="241" y="21"/>
                    </a:cubicBezTo>
                    <a:cubicBezTo>
                      <a:pt x="241" y="9"/>
                      <a:pt x="232" y="0"/>
                      <a:pt x="220" y="0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66" y="0"/>
                      <a:pt x="57" y="9"/>
                      <a:pt x="57" y="21"/>
                    </a:cubicBezTo>
                    <a:cubicBezTo>
                      <a:pt x="57" y="71"/>
                      <a:pt x="57" y="71"/>
                      <a:pt x="57" y="71"/>
                    </a:cubicBezTo>
                    <a:cubicBezTo>
                      <a:pt x="25" y="75"/>
                      <a:pt x="0" y="102"/>
                      <a:pt x="0" y="135"/>
                    </a:cubicBezTo>
                    <a:cubicBezTo>
                      <a:pt x="0" y="277"/>
                      <a:pt x="0" y="277"/>
                      <a:pt x="0" y="277"/>
                    </a:cubicBezTo>
                    <a:cubicBezTo>
                      <a:pt x="0" y="312"/>
                      <a:pt x="28" y="341"/>
                      <a:pt x="64" y="341"/>
                    </a:cubicBezTo>
                    <a:cubicBezTo>
                      <a:pt x="234" y="341"/>
                      <a:pt x="234" y="341"/>
                      <a:pt x="234" y="341"/>
                    </a:cubicBezTo>
                    <a:cubicBezTo>
                      <a:pt x="269" y="341"/>
                      <a:pt x="298" y="312"/>
                      <a:pt x="298" y="277"/>
                    </a:cubicBezTo>
                    <a:cubicBezTo>
                      <a:pt x="298" y="135"/>
                      <a:pt x="298" y="135"/>
                      <a:pt x="298" y="135"/>
                    </a:cubicBezTo>
                    <a:cubicBezTo>
                      <a:pt x="298" y="102"/>
                      <a:pt x="273" y="75"/>
                      <a:pt x="241" y="71"/>
                    </a:cubicBezTo>
                    <a:close/>
                    <a:moveTo>
                      <a:pt x="227" y="21"/>
                    </a:moveTo>
                    <a:cubicBezTo>
                      <a:pt x="227" y="71"/>
                      <a:pt x="227" y="71"/>
                      <a:pt x="227" y="71"/>
                    </a:cubicBezTo>
                    <a:cubicBezTo>
                      <a:pt x="213" y="71"/>
                      <a:pt x="213" y="71"/>
                      <a:pt x="213" y="71"/>
                    </a:cubicBezTo>
                    <a:cubicBezTo>
                      <a:pt x="213" y="14"/>
                      <a:pt x="213" y="14"/>
                      <a:pt x="213" y="14"/>
                    </a:cubicBezTo>
                    <a:cubicBezTo>
                      <a:pt x="220" y="14"/>
                      <a:pt x="220" y="14"/>
                      <a:pt x="220" y="14"/>
                    </a:cubicBezTo>
                    <a:cubicBezTo>
                      <a:pt x="224" y="14"/>
                      <a:pt x="227" y="17"/>
                      <a:pt x="227" y="21"/>
                    </a:cubicBezTo>
                    <a:close/>
                    <a:moveTo>
                      <a:pt x="99" y="71"/>
                    </a:moveTo>
                    <a:cubicBezTo>
                      <a:pt x="99" y="14"/>
                      <a:pt x="99" y="14"/>
                      <a:pt x="99" y="14"/>
                    </a:cubicBezTo>
                    <a:cubicBezTo>
                      <a:pt x="113" y="14"/>
                      <a:pt x="113" y="14"/>
                      <a:pt x="113" y="14"/>
                    </a:cubicBezTo>
                    <a:cubicBezTo>
                      <a:pt x="113" y="71"/>
                      <a:pt x="113" y="71"/>
                      <a:pt x="113" y="71"/>
                    </a:cubicBezTo>
                    <a:lnTo>
                      <a:pt x="99" y="71"/>
                    </a:lnTo>
                    <a:close/>
                    <a:moveTo>
                      <a:pt x="128" y="14"/>
                    </a:moveTo>
                    <a:cubicBezTo>
                      <a:pt x="142" y="14"/>
                      <a:pt x="142" y="14"/>
                      <a:pt x="142" y="14"/>
                    </a:cubicBezTo>
                    <a:cubicBezTo>
                      <a:pt x="142" y="71"/>
                      <a:pt x="142" y="71"/>
                      <a:pt x="142" y="71"/>
                    </a:cubicBezTo>
                    <a:cubicBezTo>
                      <a:pt x="128" y="71"/>
                      <a:pt x="128" y="71"/>
                      <a:pt x="128" y="71"/>
                    </a:cubicBezTo>
                    <a:lnTo>
                      <a:pt x="128" y="14"/>
                    </a:lnTo>
                    <a:close/>
                    <a:moveTo>
                      <a:pt x="156" y="14"/>
                    </a:move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71"/>
                      <a:pt x="170" y="71"/>
                      <a:pt x="170" y="71"/>
                    </a:cubicBezTo>
                    <a:cubicBezTo>
                      <a:pt x="156" y="71"/>
                      <a:pt x="156" y="71"/>
                      <a:pt x="156" y="71"/>
                    </a:cubicBezTo>
                    <a:lnTo>
                      <a:pt x="156" y="14"/>
                    </a:lnTo>
                    <a:close/>
                    <a:moveTo>
                      <a:pt x="184" y="14"/>
                    </a:moveTo>
                    <a:cubicBezTo>
                      <a:pt x="199" y="14"/>
                      <a:pt x="199" y="14"/>
                      <a:pt x="199" y="14"/>
                    </a:cubicBezTo>
                    <a:cubicBezTo>
                      <a:pt x="199" y="71"/>
                      <a:pt x="199" y="71"/>
                      <a:pt x="199" y="71"/>
                    </a:cubicBezTo>
                    <a:cubicBezTo>
                      <a:pt x="184" y="71"/>
                      <a:pt x="184" y="71"/>
                      <a:pt x="184" y="71"/>
                    </a:cubicBezTo>
                    <a:lnTo>
                      <a:pt x="184" y="14"/>
                    </a:lnTo>
                    <a:close/>
                    <a:moveTo>
                      <a:pt x="71" y="21"/>
                    </a:moveTo>
                    <a:cubicBezTo>
                      <a:pt x="71" y="17"/>
                      <a:pt x="74" y="14"/>
                      <a:pt x="78" y="14"/>
                    </a:cubicBezTo>
                    <a:cubicBezTo>
                      <a:pt x="85" y="14"/>
                      <a:pt x="85" y="14"/>
                      <a:pt x="85" y="14"/>
                    </a:cubicBezTo>
                    <a:cubicBezTo>
                      <a:pt x="85" y="71"/>
                      <a:pt x="85" y="71"/>
                      <a:pt x="85" y="71"/>
                    </a:cubicBezTo>
                    <a:cubicBezTo>
                      <a:pt x="71" y="71"/>
                      <a:pt x="71" y="71"/>
                      <a:pt x="71" y="71"/>
                    </a:cubicBezTo>
                    <a:lnTo>
                      <a:pt x="71" y="21"/>
                    </a:lnTo>
                    <a:close/>
                    <a:moveTo>
                      <a:pt x="64" y="85"/>
                    </a:moveTo>
                    <a:cubicBezTo>
                      <a:pt x="234" y="85"/>
                      <a:pt x="234" y="85"/>
                      <a:pt x="234" y="85"/>
                    </a:cubicBezTo>
                    <a:cubicBezTo>
                      <a:pt x="259" y="85"/>
                      <a:pt x="280" y="104"/>
                      <a:pt x="283" y="128"/>
                    </a:cubicBezTo>
                    <a:cubicBezTo>
                      <a:pt x="14" y="128"/>
                      <a:pt x="14" y="128"/>
                      <a:pt x="14" y="128"/>
                    </a:cubicBezTo>
                    <a:cubicBezTo>
                      <a:pt x="18" y="104"/>
                      <a:pt x="39" y="85"/>
                      <a:pt x="64" y="85"/>
                    </a:cubicBezTo>
                    <a:close/>
                    <a:moveTo>
                      <a:pt x="14" y="270"/>
                    </a:moveTo>
                    <a:cubicBezTo>
                      <a:pt x="14" y="142"/>
                      <a:pt x="14" y="142"/>
                      <a:pt x="14" y="142"/>
                    </a:cubicBezTo>
                    <a:cubicBezTo>
                      <a:pt x="284" y="142"/>
                      <a:pt x="284" y="142"/>
                      <a:pt x="284" y="142"/>
                    </a:cubicBezTo>
                    <a:cubicBezTo>
                      <a:pt x="284" y="270"/>
                      <a:pt x="284" y="270"/>
                      <a:pt x="284" y="270"/>
                    </a:cubicBezTo>
                    <a:lnTo>
                      <a:pt x="14" y="270"/>
                    </a:lnTo>
                    <a:close/>
                    <a:moveTo>
                      <a:pt x="234" y="327"/>
                    </a:moveTo>
                    <a:cubicBezTo>
                      <a:pt x="64" y="327"/>
                      <a:pt x="64" y="327"/>
                      <a:pt x="64" y="327"/>
                    </a:cubicBezTo>
                    <a:cubicBezTo>
                      <a:pt x="39" y="327"/>
                      <a:pt x="18" y="308"/>
                      <a:pt x="14" y="284"/>
                    </a:cubicBezTo>
                    <a:cubicBezTo>
                      <a:pt x="283" y="284"/>
                      <a:pt x="283" y="284"/>
                      <a:pt x="283" y="284"/>
                    </a:cubicBezTo>
                    <a:cubicBezTo>
                      <a:pt x="280" y="308"/>
                      <a:pt x="259" y="327"/>
                      <a:pt x="234" y="3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Freeform 48">
                <a:extLst>
                  <a:ext uri="{FF2B5EF4-FFF2-40B4-BE49-F238E27FC236}">
                    <a16:creationId xmlns:a16="http://schemas.microsoft.com/office/drawing/2014/main" id="{C8CBF25D-A057-4A8B-B613-E4372E0B0A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43" y="3962"/>
                <a:ext cx="435" cy="236"/>
              </a:xfrm>
              <a:custGeom>
                <a:avLst/>
                <a:gdLst>
                  <a:gd name="T0" fmla="*/ 177 w 184"/>
                  <a:gd name="T1" fmla="*/ 14 h 100"/>
                  <a:gd name="T2" fmla="*/ 156 w 184"/>
                  <a:gd name="T3" fmla="*/ 14 h 100"/>
                  <a:gd name="T4" fmla="*/ 156 w 184"/>
                  <a:gd name="T5" fmla="*/ 7 h 100"/>
                  <a:gd name="T6" fmla="*/ 149 w 184"/>
                  <a:gd name="T7" fmla="*/ 0 h 100"/>
                  <a:gd name="T8" fmla="*/ 120 w 184"/>
                  <a:gd name="T9" fmla="*/ 0 h 100"/>
                  <a:gd name="T10" fmla="*/ 113 w 184"/>
                  <a:gd name="T11" fmla="*/ 7 h 100"/>
                  <a:gd name="T12" fmla="*/ 113 w 184"/>
                  <a:gd name="T13" fmla="*/ 43 h 100"/>
                  <a:gd name="T14" fmla="*/ 71 w 184"/>
                  <a:gd name="T15" fmla="*/ 43 h 100"/>
                  <a:gd name="T16" fmla="*/ 71 w 184"/>
                  <a:gd name="T17" fmla="*/ 7 h 100"/>
                  <a:gd name="T18" fmla="*/ 63 w 184"/>
                  <a:gd name="T19" fmla="*/ 0 h 100"/>
                  <a:gd name="T20" fmla="*/ 35 w 184"/>
                  <a:gd name="T21" fmla="*/ 0 h 100"/>
                  <a:gd name="T22" fmla="*/ 28 w 184"/>
                  <a:gd name="T23" fmla="*/ 7 h 100"/>
                  <a:gd name="T24" fmla="*/ 28 w 184"/>
                  <a:gd name="T25" fmla="*/ 14 h 100"/>
                  <a:gd name="T26" fmla="*/ 7 w 184"/>
                  <a:gd name="T27" fmla="*/ 14 h 100"/>
                  <a:gd name="T28" fmla="*/ 0 w 184"/>
                  <a:gd name="T29" fmla="*/ 22 h 100"/>
                  <a:gd name="T30" fmla="*/ 0 w 184"/>
                  <a:gd name="T31" fmla="*/ 78 h 100"/>
                  <a:gd name="T32" fmla="*/ 7 w 184"/>
                  <a:gd name="T33" fmla="*/ 85 h 100"/>
                  <a:gd name="T34" fmla="*/ 28 w 184"/>
                  <a:gd name="T35" fmla="*/ 85 h 100"/>
                  <a:gd name="T36" fmla="*/ 28 w 184"/>
                  <a:gd name="T37" fmla="*/ 93 h 100"/>
                  <a:gd name="T38" fmla="*/ 35 w 184"/>
                  <a:gd name="T39" fmla="*/ 100 h 100"/>
                  <a:gd name="T40" fmla="*/ 63 w 184"/>
                  <a:gd name="T41" fmla="*/ 100 h 100"/>
                  <a:gd name="T42" fmla="*/ 71 w 184"/>
                  <a:gd name="T43" fmla="*/ 93 h 100"/>
                  <a:gd name="T44" fmla="*/ 71 w 184"/>
                  <a:gd name="T45" fmla="*/ 57 h 100"/>
                  <a:gd name="T46" fmla="*/ 113 w 184"/>
                  <a:gd name="T47" fmla="*/ 57 h 100"/>
                  <a:gd name="T48" fmla="*/ 113 w 184"/>
                  <a:gd name="T49" fmla="*/ 93 h 100"/>
                  <a:gd name="T50" fmla="*/ 120 w 184"/>
                  <a:gd name="T51" fmla="*/ 100 h 100"/>
                  <a:gd name="T52" fmla="*/ 149 w 184"/>
                  <a:gd name="T53" fmla="*/ 100 h 100"/>
                  <a:gd name="T54" fmla="*/ 156 w 184"/>
                  <a:gd name="T55" fmla="*/ 93 h 100"/>
                  <a:gd name="T56" fmla="*/ 156 w 184"/>
                  <a:gd name="T57" fmla="*/ 85 h 100"/>
                  <a:gd name="T58" fmla="*/ 177 w 184"/>
                  <a:gd name="T59" fmla="*/ 85 h 100"/>
                  <a:gd name="T60" fmla="*/ 184 w 184"/>
                  <a:gd name="T61" fmla="*/ 78 h 100"/>
                  <a:gd name="T62" fmla="*/ 184 w 184"/>
                  <a:gd name="T63" fmla="*/ 22 h 100"/>
                  <a:gd name="T64" fmla="*/ 177 w 184"/>
                  <a:gd name="T65" fmla="*/ 14 h 100"/>
                  <a:gd name="T66" fmla="*/ 14 w 184"/>
                  <a:gd name="T67" fmla="*/ 71 h 100"/>
                  <a:gd name="T68" fmla="*/ 14 w 184"/>
                  <a:gd name="T69" fmla="*/ 29 h 100"/>
                  <a:gd name="T70" fmla="*/ 28 w 184"/>
                  <a:gd name="T71" fmla="*/ 29 h 100"/>
                  <a:gd name="T72" fmla="*/ 28 w 184"/>
                  <a:gd name="T73" fmla="*/ 71 h 100"/>
                  <a:gd name="T74" fmla="*/ 14 w 184"/>
                  <a:gd name="T75" fmla="*/ 71 h 100"/>
                  <a:gd name="T76" fmla="*/ 56 w 184"/>
                  <a:gd name="T77" fmla="*/ 85 h 100"/>
                  <a:gd name="T78" fmla="*/ 42 w 184"/>
                  <a:gd name="T79" fmla="*/ 85 h 100"/>
                  <a:gd name="T80" fmla="*/ 42 w 184"/>
                  <a:gd name="T81" fmla="*/ 78 h 100"/>
                  <a:gd name="T82" fmla="*/ 42 w 184"/>
                  <a:gd name="T83" fmla="*/ 22 h 100"/>
                  <a:gd name="T84" fmla="*/ 42 w 184"/>
                  <a:gd name="T85" fmla="*/ 14 h 100"/>
                  <a:gd name="T86" fmla="*/ 56 w 184"/>
                  <a:gd name="T87" fmla="*/ 14 h 100"/>
                  <a:gd name="T88" fmla="*/ 56 w 184"/>
                  <a:gd name="T89" fmla="*/ 85 h 100"/>
                  <a:gd name="T90" fmla="*/ 142 w 184"/>
                  <a:gd name="T91" fmla="*/ 85 h 100"/>
                  <a:gd name="T92" fmla="*/ 127 w 184"/>
                  <a:gd name="T93" fmla="*/ 85 h 100"/>
                  <a:gd name="T94" fmla="*/ 127 w 184"/>
                  <a:gd name="T95" fmla="*/ 14 h 100"/>
                  <a:gd name="T96" fmla="*/ 142 w 184"/>
                  <a:gd name="T97" fmla="*/ 14 h 100"/>
                  <a:gd name="T98" fmla="*/ 142 w 184"/>
                  <a:gd name="T99" fmla="*/ 22 h 100"/>
                  <a:gd name="T100" fmla="*/ 142 w 184"/>
                  <a:gd name="T101" fmla="*/ 78 h 100"/>
                  <a:gd name="T102" fmla="*/ 142 w 184"/>
                  <a:gd name="T103" fmla="*/ 85 h 100"/>
                  <a:gd name="T104" fmla="*/ 170 w 184"/>
                  <a:gd name="T105" fmla="*/ 71 h 100"/>
                  <a:gd name="T106" fmla="*/ 156 w 184"/>
                  <a:gd name="T107" fmla="*/ 71 h 100"/>
                  <a:gd name="T108" fmla="*/ 156 w 184"/>
                  <a:gd name="T109" fmla="*/ 29 h 100"/>
                  <a:gd name="T110" fmla="*/ 170 w 184"/>
                  <a:gd name="T111" fmla="*/ 29 h 100"/>
                  <a:gd name="T112" fmla="*/ 170 w 184"/>
                  <a:gd name="T113" fmla="*/ 71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84" h="100">
                    <a:moveTo>
                      <a:pt x="177" y="14"/>
                    </a:moveTo>
                    <a:cubicBezTo>
                      <a:pt x="156" y="14"/>
                      <a:pt x="156" y="14"/>
                      <a:pt x="156" y="14"/>
                    </a:cubicBezTo>
                    <a:cubicBezTo>
                      <a:pt x="156" y="7"/>
                      <a:pt x="156" y="7"/>
                      <a:pt x="156" y="7"/>
                    </a:cubicBezTo>
                    <a:cubicBezTo>
                      <a:pt x="156" y="3"/>
                      <a:pt x="153" y="0"/>
                      <a:pt x="149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16" y="0"/>
                      <a:pt x="113" y="3"/>
                      <a:pt x="113" y="7"/>
                    </a:cubicBezTo>
                    <a:cubicBezTo>
                      <a:pt x="113" y="43"/>
                      <a:pt x="113" y="43"/>
                      <a:pt x="113" y="43"/>
                    </a:cubicBezTo>
                    <a:cubicBezTo>
                      <a:pt x="71" y="43"/>
                      <a:pt x="71" y="43"/>
                      <a:pt x="71" y="43"/>
                    </a:cubicBezTo>
                    <a:cubicBezTo>
                      <a:pt x="71" y="7"/>
                      <a:pt x="71" y="7"/>
                      <a:pt x="71" y="7"/>
                    </a:cubicBezTo>
                    <a:cubicBezTo>
                      <a:pt x="71" y="3"/>
                      <a:pt x="67" y="0"/>
                      <a:pt x="63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1" y="0"/>
                      <a:pt x="28" y="3"/>
                      <a:pt x="28" y="7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8"/>
                      <a:pt x="0" y="22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82"/>
                      <a:pt x="3" y="85"/>
                      <a:pt x="7" y="85"/>
                    </a:cubicBezTo>
                    <a:cubicBezTo>
                      <a:pt x="28" y="85"/>
                      <a:pt x="28" y="85"/>
                      <a:pt x="28" y="85"/>
                    </a:cubicBezTo>
                    <a:cubicBezTo>
                      <a:pt x="28" y="93"/>
                      <a:pt x="28" y="93"/>
                      <a:pt x="28" y="93"/>
                    </a:cubicBezTo>
                    <a:cubicBezTo>
                      <a:pt x="28" y="96"/>
                      <a:pt x="31" y="100"/>
                      <a:pt x="35" y="100"/>
                    </a:cubicBezTo>
                    <a:cubicBezTo>
                      <a:pt x="63" y="100"/>
                      <a:pt x="63" y="100"/>
                      <a:pt x="63" y="100"/>
                    </a:cubicBezTo>
                    <a:cubicBezTo>
                      <a:pt x="67" y="100"/>
                      <a:pt x="71" y="96"/>
                      <a:pt x="71" y="93"/>
                    </a:cubicBezTo>
                    <a:cubicBezTo>
                      <a:pt x="71" y="57"/>
                      <a:pt x="71" y="57"/>
                      <a:pt x="71" y="57"/>
                    </a:cubicBezTo>
                    <a:cubicBezTo>
                      <a:pt x="113" y="57"/>
                      <a:pt x="113" y="57"/>
                      <a:pt x="113" y="57"/>
                    </a:cubicBezTo>
                    <a:cubicBezTo>
                      <a:pt x="113" y="93"/>
                      <a:pt x="113" y="93"/>
                      <a:pt x="113" y="93"/>
                    </a:cubicBezTo>
                    <a:cubicBezTo>
                      <a:pt x="113" y="96"/>
                      <a:pt x="116" y="100"/>
                      <a:pt x="120" y="100"/>
                    </a:cubicBezTo>
                    <a:cubicBezTo>
                      <a:pt x="149" y="100"/>
                      <a:pt x="149" y="100"/>
                      <a:pt x="149" y="100"/>
                    </a:cubicBezTo>
                    <a:cubicBezTo>
                      <a:pt x="153" y="100"/>
                      <a:pt x="156" y="96"/>
                      <a:pt x="156" y="93"/>
                    </a:cubicBezTo>
                    <a:cubicBezTo>
                      <a:pt x="156" y="85"/>
                      <a:pt x="156" y="85"/>
                      <a:pt x="156" y="85"/>
                    </a:cubicBezTo>
                    <a:cubicBezTo>
                      <a:pt x="177" y="85"/>
                      <a:pt x="177" y="85"/>
                      <a:pt x="177" y="85"/>
                    </a:cubicBezTo>
                    <a:cubicBezTo>
                      <a:pt x="181" y="85"/>
                      <a:pt x="184" y="82"/>
                      <a:pt x="184" y="78"/>
                    </a:cubicBezTo>
                    <a:cubicBezTo>
                      <a:pt x="184" y="22"/>
                      <a:pt x="184" y="22"/>
                      <a:pt x="184" y="22"/>
                    </a:cubicBezTo>
                    <a:cubicBezTo>
                      <a:pt x="184" y="18"/>
                      <a:pt x="181" y="14"/>
                      <a:pt x="177" y="14"/>
                    </a:cubicBezTo>
                    <a:close/>
                    <a:moveTo>
                      <a:pt x="14" y="71"/>
                    </a:moveTo>
                    <a:cubicBezTo>
                      <a:pt x="14" y="29"/>
                      <a:pt x="14" y="29"/>
                      <a:pt x="14" y="29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28" y="71"/>
                      <a:pt x="28" y="71"/>
                      <a:pt x="28" y="71"/>
                    </a:cubicBezTo>
                    <a:lnTo>
                      <a:pt x="14" y="71"/>
                    </a:lnTo>
                    <a:close/>
                    <a:moveTo>
                      <a:pt x="56" y="85"/>
                    </a:moveTo>
                    <a:cubicBezTo>
                      <a:pt x="42" y="85"/>
                      <a:pt x="42" y="85"/>
                      <a:pt x="42" y="85"/>
                    </a:cubicBezTo>
                    <a:cubicBezTo>
                      <a:pt x="42" y="78"/>
                      <a:pt x="42" y="78"/>
                      <a:pt x="42" y="78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2" y="14"/>
                      <a:pt x="42" y="14"/>
                      <a:pt x="42" y="14"/>
                    </a:cubicBezTo>
                    <a:cubicBezTo>
                      <a:pt x="56" y="14"/>
                      <a:pt x="56" y="14"/>
                      <a:pt x="56" y="14"/>
                    </a:cubicBezTo>
                    <a:lnTo>
                      <a:pt x="56" y="85"/>
                    </a:lnTo>
                    <a:close/>
                    <a:moveTo>
                      <a:pt x="142" y="85"/>
                    </a:moveTo>
                    <a:cubicBezTo>
                      <a:pt x="127" y="85"/>
                      <a:pt x="127" y="85"/>
                      <a:pt x="127" y="85"/>
                    </a:cubicBezTo>
                    <a:cubicBezTo>
                      <a:pt x="127" y="14"/>
                      <a:pt x="127" y="14"/>
                      <a:pt x="127" y="14"/>
                    </a:cubicBezTo>
                    <a:cubicBezTo>
                      <a:pt x="142" y="14"/>
                      <a:pt x="142" y="14"/>
                      <a:pt x="142" y="14"/>
                    </a:cubicBezTo>
                    <a:cubicBezTo>
                      <a:pt x="142" y="22"/>
                      <a:pt x="142" y="22"/>
                      <a:pt x="142" y="22"/>
                    </a:cubicBezTo>
                    <a:cubicBezTo>
                      <a:pt x="142" y="78"/>
                      <a:pt x="142" y="78"/>
                      <a:pt x="142" y="78"/>
                    </a:cubicBezTo>
                    <a:lnTo>
                      <a:pt x="142" y="85"/>
                    </a:lnTo>
                    <a:close/>
                    <a:moveTo>
                      <a:pt x="170" y="71"/>
                    </a:moveTo>
                    <a:cubicBezTo>
                      <a:pt x="156" y="71"/>
                      <a:pt x="156" y="71"/>
                      <a:pt x="156" y="71"/>
                    </a:cubicBezTo>
                    <a:cubicBezTo>
                      <a:pt x="156" y="29"/>
                      <a:pt x="156" y="29"/>
                      <a:pt x="156" y="29"/>
                    </a:cubicBezTo>
                    <a:cubicBezTo>
                      <a:pt x="170" y="29"/>
                      <a:pt x="170" y="29"/>
                      <a:pt x="170" y="29"/>
                    </a:cubicBezTo>
                    <a:lnTo>
                      <a:pt x="170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AU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2A53874-E4EA-4B2A-9971-0D828BF05F8F}"/>
              </a:ext>
            </a:extLst>
          </p:cNvPr>
          <p:cNvSpPr/>
          <p:nvPr/>
        </p:nvSpPr>
        <p:spPr>
          <a:xfrm>
            <a:off x="4588688" y="3705700"/>
            <a:ext cx="4330371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spcBef>
                <a:spcPts val="2300"/>
              </a:spcBef>
            </a:pPr>
            <a:r>
              <a:rPr lang="en-US" sz="1600" dirty="0"/>
              <a:t>Facilitate Communication</a:t>
            </a:r>
          </a:p>
          <a:p>
            <a:pPr lvl="3">
              <a:spcBef>
                <a:spcPts val="2300"/>
              </a:spcBef>
            </a:pPr>
            <a:r>
              <a:rPr lang="en-US" sz="1600" dirty="0"/>
              <a:t>Improve Data Quality</a:t>
            </a:r>
          </a:p>
          <a:p>
            <a:pPr lvl="3">
              <a:spcBef>
                <a:spcPts val="2300"/>
              </a:spcBef>
            </a:pPr>
            <a:r>
              <a:rPr lang="en-US" sz="1600" dirty="0"/>
              <a:t>Increase Data Access and Timeliness</a:t>
            </a:r>
          </a:p>
          <a:p>
            <a:pPr lvl="3">
              <a:spcBef>
                <a:spcPts val="2300"/>
              </a:spcBef>
            </a:pPr>
            <a:r>
              <a:rPr lang="en-US" sz="1600" dirty="0"/>
              <a:t>Optimize Performance</a:t>
            </a:r>
          </a:p>
        </p:txBody>
      </p:sp>
    </p:spTree>
    <p:extLst>
      <p:ext uri="{BB962C8B-B14F-4D97-AF65-F5344CB8AC3E}">
        <p14:creationId xmlns:p14="http://schemas.microsoft.com/office/powerpoint/2010/main" val="245615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50B7-0F30-4E77-8274-FA6FF43CD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ACCOMPLISHMENTS </a:t>
            </a:r>
          </a:p>
        </p:txBody>
      </p:sp>
      <p:grpSp>
        <p:nvGrpSpPr>
          <p:cNvPr id="29" name="Group 28" descr="delivered Pilot executive dashboard" title="Accomplishments">
            <a:extLst>
              <a:ext uri="{FF2B5EF4-FFF2-40B4-BE49-F238E27FC236}">
                <a16:creationId xmlns:a16="http://schemas.microsoft.com/office/drawing/2014/main" id="{86C62B92-FBBB-40A2-8CA8-F70FB0688360}"/>
              </a:ext>
            </a:extLst>
          </p:cNvPr>
          <p:cNvGrpSpPr/>
          <p:nvPr/>
        </p:nvGrpSpPr>
        <p:grpSpPr>
          <a:xfrm>
            <a:off x="413020" y="1667485"/>
            <a:ext cx="1625489" cy="1263316"/>
            <a:chOff x="10341203" y="480643"/>
            <a:chExt cx="2644351" cy="2055167"/>
          </a:xfrm>
        </p:grpSpPr>
        <p:pic>
          <p:nvPicPr>
            <p:cNvPr id="4" name="Picture 2" descr="Picture of the pilot executive dashboard" title="Accomplishments">
              <a:extLst>
                <a:ext uri="{FF2B5EF4-FFF2-40B4-BE49-F238E27FC236}">
                  <a16:creationId xmlns:a16="http://schemas.microsoft.com/office/drawing/2014/main" id="{C1519C54-8926-48B4-8958-A4F541BB30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56" r="10137"/>
            <a:stretch/>
          </p:blipFill>
          <p:spPr bwMode="auto">
            <a:xfrm>
              <a:off x="10341203" y="480643"/>
              <a:ext cx="2644351" cy="205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E618AA3F-1668-4AEB-82F0-501E27644C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" r="25980" b="23006"/>
            <a:stretch/>
          </p:blipFill>
          <p:spPr>
            <a:xfrm>
              <a:off x="10581885" y="614164"/>
              <a:ext cx="2026908" cy="1278614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1E65F4C-88FB-4C6D-BCCF-58CC75C9B925}"/>
              </a:ext>
            </a:extLst>
          </p:cNvPr>
          <p:cNvSpPr/>
          <p:nvPr/>
        </p:nvSpPr>
        <p:spPr>
          <a:xfrm>
            <a:off x="2038508" y="1881191"/>
            <a:ext cx="6476841" cy="7201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lvl="1">
              <a:lnSpc>
                <a:spcPct val="90000"/>
              </a:lnSpc>
              <a:spcBef>
                <a:spcPts val="0"/>
              </a:spcBef>
            </a:pPr>
            <a:r>
              <a:rPr lang="en-US" sz="20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Delivered Pilot executive dashboard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This dashboard tracks progress across the 7 enterprise-wide strategic goals as well as CXO performance in their respective business areas. 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B5EF0F8-452F-42F7-8A98-91A9D478476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6" t="7653" r="13033" b="11040"/>
          <a:stretch/>
        </p:blipFill>
        <p:spPr>
          <a:xfrm>
            <a:off x="519892" y="3466795"/>
            <a:ext cx="1288987" cy="78596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Picture 2" descr="Picture of the Pilot OCIO dashboard" title="Accomplishments">
            <a:extLst>
              <a:ext uri="{FF2B5EF4-FFF2-40B4-BE49-F238E27FC236}">
                <a16:creationId xmlns:a16="http://schemas.microsoft.com/office/drawing/2014/main" id="{19AF11BE-F5EE-444C-A7D0-1476EC00D7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6" r="10137"/>
          <a:stretch/>
        </p:blipFill>
        <p:spPr bwMode="auto">
          <a:xfrm>
            <a:off x="371195" y="3363890"/>
            <a:ext cx="1625489" cy="126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993A160-4B3B-445F-9213-CA7AE174AD34}"/>
              </a:ext>
            </a:extLst>
          </p:cNvPr>
          <p:cNvSpPr/>
          <p:nvPr/>
        </p:nvSpPr>
        <p:spPr>
          <a:xfrm>
            <a:off x="2038508" y="3466795"/>
            <a:ext cx="6389054" cy="9417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lvl="1">
              <a:lnSpc>
                <a:spcPct val="90000"/>
              </a:lnSpc>
            </a:pPr>
            <a:r>
              <a:rPr lang="en-US" sz="20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Delivered Pilot OCIO dashboard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This dashboard now includes key information across all key domains of USDA IT – spanning IT Portfolio, Cybersecurity, Data Center &amp; Cloud, End User Services, and Dashboard Adoption.</a:t>
            </a:r>
            <a:endParaRPr lang="en-US" sz="1600" dirty="0">
              <a:solidFill>
                <a:schemeClr val="tx1"/>
              </a:solidFill>
              <a:cs typeface="Helvetica Neue Light"/>
            </a:endParaRPr>
          </a:p>
        </p:txBody>
      </p:sp>
      <p:pic>
        <p:nvPicPr>
          <p:cNvPr id="38" name="Graphic 37" descr="Cloud">
            <a:extLst>
              <a:ext uri="{FF2B5EF4-FFF2-40B4-BE49-F238E27FC236}">
                <a16:creationId xmlns:a16="http://schemas.microsoft.com/office/drawing/2014/main" id="{803C07CB-E48B-4AAD-A92F-588AAEB53C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60968" y="5059495"/>
            <a:ext cx="1192491" cy="119249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3A8FF0-9C6D-4810-9AD3-62C46DAD3CCC}"/>
              </a:ext>
            </a:extLst>
          </p:cNvPr>
          <p:cNvSpPr/>
          <p:nvPr/>
        </p:nvSpPr>
        <p:spPr>
          <a:xfrm>
            <a:off x="2038509" y="5059495"/>
            <a:ext cx="6476841" cy="12187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lvl="1">
              <a:lnSpc>
                <a:spcPct val="90000"/>
              </a:lnSpc>
              <a:spcBef>
                <a:spcPts val="0"/>
              </a:spcBef>
            </a:pPr>
            <a:r>
              <a:rPr lang="en-US" sz="20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 Technical architecture assessment</a:t>
            </a:r>
            <a:r>
              <a:rPr lang="en-US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After a comprehensive assessment, a cloud-based data lake was selected to support back-end automation and data consolidation across administrative offices.</a:t>
            </a:r>
            <a:endParaRPr lang="en-US" cap="all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0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5A78-5F51-4AF6-BCCC-AB3F9551C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1394"/>
            <a:ext cx="7886700" cy="535823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CURRENT STATUS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3ED189-514C-49B9-8FD4-4863E4621AB1}"/>
              </a:ext>
            </a:extLst>
          </p:cNvPr>
          <p:cNvSpPr/>
          <p:nvPr/>
        </p:nvSpPr>
        <p:spPr>
          <a:xfrm>
            <a:off x="146183" y="2309194"/>
            <a:ext cx="269973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DASHBOARD DEVELOPMENT</a:t>
            </a:r>
          </a:p>
          <a:p>
            <a:r>
              <a:rPr lang="en-US" sz="1600" dirty="0"/>
              <a:t>Development of OCFO and OHRM dashboards are set for completion at the end of Q3. Data collection and data manipulation for initial views are underway.</a:t>
            </a:r>
          </a:p>
          <a:p>
            <a:endParaRPr lang="en-US" sz="1600" dirty="0"/>
          </a:p>
          <a:p>
            <a:r>
              <a:rPr lang="en-US" sz="1600" dirty="0"/>
              <a:t>300 Tableau Licenses will also be procured in the coming weeks to grant viewing access to groups such as -- CXO Leadership Teams, ASA, COOs and Leadership Teams, Undersecretaries, etc. 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cxnSp>
        <p:nvCxnSpPr>
          <p:cNvPr id="4" name="Straight Connector 3" descr="straight arrow connector" title="Current status">
            <a:extLst>
              <a:ext uri="{FF2B5EF4-FFF2-40B4-BE49-F238E27FC236}">
                <a16:creationId xmlns:a16="http://schemas.microsoft.com/office/drawing/2014/main" id="{59CE2EE9-27AD-43B0-9860-5A968110AD65}"/>
              </a:ext>
            </a:extLst>
          </p:cNvPr>
          <p:cNvCxnSpPr/>
          <p:nvPr/>
        </p:nvCxnSpPr>
        <p:spPr>
          <a:xfrm>
            <a:off x="3034024" y="2102170"/>
            <a:ext cx="0" cy="3597930"/>
          </a:xfrm>
          <a:prstGeom prst="line">
            <a:avLst/>
          </a:prstGeom>
          <a:ln w="19050" cap="flat" cmpd="sng" algn="ctr">
            <a:solidFill>
              <a:srgbClr val="00594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7499E-08B7-4328-9CC1-719318440E68}"/>
              </a:ext>
            </a:extLst>
          </p:cNvPr>
          <p:cNvSpPr/>
          <p:nvPr/>
        </p:nvSpPr>
        <p:spPr>
          <a:xfrm>
            <a:off x="3222134" y="2309194"/>
            <a:ext cx="269973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LAKE IMPLEMENTATION</a:t>
            </a:r>
          </a:p>
          <a:p>
            <a:r>
              <a:rPr lang="en-US" sz="1600" dirty="0"/>
              <a:t>The project team is currently engaging with the owners of 12 identified systems to begin data ingestion. </a:t>
            </a:r>
          </a:p>
          <a:p>
            <a:endParaRPr lang="en-US" sz="1600" dirty="0"/>
          </a:p>
          <a:p>
            <a:r>
              <a:rPr lang="en-US" sz="1600" dirty="0"/>
              <a:t>A partnership with Security and Privacy team has been established to navigate the RMF process and secure an ATT/ATO by the end of the fiscal year. </a:t>
            </a:r>
          </a:p>
        </p:txBody>
      </p:sp>
      <p:cxnSp>
        <p:nvCxnSpPr>
          <p:cNvPr id="19" name="Straight Connector 18" descr="straight arrow connector" title="current status ">
            <a:extLst>
              <a:ext uri="{FF2B5EF4-FFF2-40B4-BE49-F238E27FC236}">
                <a16:creationId xmlns:a16="http://schemas.microsoft.com/office/drawing/2014/main" id="{C054A480-56D4-4FF4-B556-0013E38354EA}"/>
              </a:ext>
            </a:extLst>
          </p:cNvPr>
          <p:cNvCxnSpPr/>
          <p:nvPr/>
        </p:nvCxnSpPr>
        <p:spPr>
          <a:xfrm>
            <a:off x="6109975" y="2102170"/>
            <a:ext cx="0" cy="3597930"/>
          </a:xfrm>
          <a:prstGeom prst="line">
            <a:avLst/>
          </a:prstGeom>
          <a:ln w="19050" cap="flat" cmpd="sng" algn="ctr">
            <a:solidFill>
              <a:srgbClr val="00594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A4A8868-1114-4782-A324-5841B65EF81E}"/>
              </a:ext>
            </a:extLst>
          </p:cNvPr>
          <p:cNvSpPr/>
          <p:nvPr/>
        </p:nvSpPr>
        <p:spPr>
          <a:xfrm>
            <a:off x="6298086" y="2309194"/>
            <a:ext cx="26997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</a:p>
          <a:p>
            <a:pPr algn="ctr"/>
            <a:r>
              <a:rPr lang="en-US" sz="1600" b="1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 </a:t>
            </a:r>
          </a:p>
          <a:p>
            <a:r>
              <a:rPr lang="en-US" sz="1600" dirty="0"/>
              <a:t>A user management workflow has been established to grant appropriate access to dashboards containing PII. </a:t>
            </a:r>
          </a:p>
          <a:p>
            <a:endParaRPr lang="en-US" sz="1600" dirty="0"/>
          </a:p>
          <a:p>
            <a:r>
              <a:rPr lang="en-US" sz="1600" dirty="0"/>
              <a:t>A Departmental Administration Data Governance Charter has been drafted. </a:t>
            </a:r>
          </a:p>
          <a:p>
            <a:endParaRPr lang="en-US" sz="1600" dirty="0"/>
          </a:p>
        </p:txBody>
      </p:sp>
      <p:grpSp>
        <p:nvGrpSpPr>
          <p:cNvPr id="20" name="Group 199" descr="picture of a dashboard" title="current status">
            <a:extLst>
              <a:ext uri="{FF2B5EF4-FFF2-40B4-BE49-F238E27FC236}">
                <a16:creationId xmlns:a16="http://schemas.microsoft.com/office/drawing/2014/main" id="{0A84A1E8-F27F-4436-BEDF-6656606666D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50947" y="1596224"/>
            <a:ext cx="690203" cy="632014"/>
            <a:chOff x="3435" y="3010"/>
            <a:chExt cx="427" cy="391"/>
          </a:xfrm>
          <a:solidFill>
            <a:schemeClr val="accent6">
              <a:lumMod val="50000"/>
            </a:schemeClr>
          </a:solidFill>
        </p:grpSpPr>
        <p:sp>
          <p:nvSpPr>
            <p:cNvPr id="22" name="Freeform 200">
              <a:extLst>
                <a:ext uri="{FF2B5EF4-FFF2-40B4-BE49-F238E27FC236}">
                  <a16:creationId xmlns:a16="http://schemas.microsoft.com/office/drawing/2014/main" id="{B877603A-449C-49CB-BEA4-AB61271442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5" y="3010"/>
              <a:ext cx="427" cy="391"/>
            </a:xfrm>
            <a:custGeom>
              <a:avLst/>
              <a:gdLst>
                <a:gd name="T0" fmla="*/ 258 w 288"/>
                <a:gd name="T1" fmla="*/ 264 h 264"/>
                <a:gd name="T2" fmla="*/ 30 w 288"/>
                <a:gd name="T3" fmla="*/ 264 h 264"/>
                <a:gd name="T4" fmla="*/ 0 w 288"/>
                <a:gd name="T5" fmla="*/ 234 h 264"/>
                <a:gd name="T6" fmla="*/ 0 w 288"/>
                <a:gd name="T7" fmla="*/ 30 h 264"/>
                <a:gd name="T8" fmla="*/ 30 w 288"/>
                <a:gd name="T9" fmla="*/ 0 h 264"/>
                <a:gd name="T10" fmla="*/ 258 w 288"/>
                <a:gd name="T11" fmla="*/ 0 h 264"/>
                <a:gd name="T12" fmla="*/ 288 w 288"/>
                <a:gd name="T13" fmla="*/ 30 h 264"/>
                <a:gd name="T14" fmla="*/ 288 w 288"/>
                <a:gd name="T15" fmla="*/ 234 h 264"/>
                <a:gd name="T16" fmla="*/ 258 w 288"/>
                <a:gd name="T17" fmla="*/ 264 h 264"/>
                <a:gd name="T18" fmla="*/ 30 w 288"/>
                <a:gd name="T19" fmla="*/ 12 h 264"/>
                <a:gd name="T20" fmla="*/ 12 w 288"/>
                <a:gd name="T21" fmla="*/ 30 h 264"/>
                <a:gd name="T22" fmla="*/ 12 w 288"/>
                <a:gd name="T23" fmla="*/ 234 h 264"/>
                <a:gd name="T24" fmla="*/ 30 w 288"/>
                <a:gd name="T25" fmla="*/ 252 h 264"/>
                <a:gd name="T26" fmla="*/ 258 w 288"/>
                <a:gd name="T27" fmla="*/ 252 h 264"/>
                <a:gd name="T28" fmla="*/ 276 w 288"/>
                <a:gd name="T29" fmla="*/ 234 h 264"/>
                <a:gd name="T30" fmla="*/ 276 w 288"/>
                <a:gd name="T31" fmla="*/ 30 h 264"/>
                <a:gd name="T32" fmla="*/ 258 w 288"/>
                <a:gd name="T33" fmla="*/ 12 h 264"/>
                <a:gd name="T34" fmla="*/ 30 w 288"/>
                <a:gd name="T35" fmla="*/ 1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8" h="264">
                  <a:moveTo>
                    <a:pt x="258" y="264"/>
                  </a:moveTo>
                  <a:cubicBezTo>
                    <a:pt x="30" y="264"/>
                    <a:pt x="30" y="264"/>
                    <a:pt x="30" y="264"/>
                  </a:cubicBezTo>
                  <a:cubicBezTo>
                    <a:pt x="14" y="264"/>
                    <a:pt x="0" y="251"/>
                    <a:pt x="0" y="23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75" y="0"/>
                    <a:pt x="288" y="13"/>
                    <a:pt x="288" y="30"/>
                  </a:cubicBezTo>
                  <a:cubicBezTo>
                    <a:pt x="288" y="234"/>
                    <a:pt x="288" y="234"/>
                    <a:pt x="288" y="234"/>
                  </a:cubicBezTo>
                  <a:cubicBezTo>
                    <a:pt x="288" y="251"/>
                    <a:pt x="275" y="264"/>
                    <a:pt x="258" y="264"/>
                  </a:cubicBezTo>
                  <a:close/>
                  <a:moveTo>
                    <a:pt x="30" y="12"/>
                  </a:moveTo>
                  <a:cubicBezTo>
                    <a:pt x="21" y="12"/>
                    <a:pt x="12" y="20"/>
                    <a:pt x="12" y="30"/>
                  </a:cubicBezTo>
                  <a:cubicBezTo>
                    <a:pt x="12" y="234"/>
                    <a:pt x="12" y="234"/>
                    <a:pt x="12" y="234"/>
                  </a:cubicBezTo>
                  <a:cubicBezTo>
                    <a:pt x="12" y="244"/>
                    <a:pt x="21" y="252"/>
                    <a:pt x="30" y="252"/>
                  </a:cubicBezTo>
                  <a:cubicBezTo>
                    <a:pt x="258" y="252"/>
                    <a:pt x="258" y="252"/>
                    <a:pt x="258" y="252"/>
                  </a:cubicBezTo>
                  <a:cubicBezTo>
                    <a:pt x="268" y="252"/>
                    <a:pt x="276" y="244"/>
                    <a:pt x="276" y="234"/>
                  </a:cubicBezTo>
                  <a:cubicBezTo>
                    <a:pt x="276" y="30"/>
                    <a:pt x="276" y="30"/>
                    <a:pt x="276" y="30"/>
                  </a:cubicBezTo>
                  <a:cubicBezTo>
                    <a:pt x="276" y="20"/>
                    <a:pt x="268" y="12"/>
                    <a:pt x="258" y="12"/>
                  </a:cubicBezTo>
                  <a:lnTo>
                    <a:pt x="3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201">
              <a:extLst>
                <a:ext uri="{FF2B5EF4-FFF2-40B4-BE49-F238E27FC236}">
                  <a16:creationId xmlns:a16="http://schemas.microsoft.com/office/drawing/2014/main" id="{6473582F-1EE5-45D6-AD9E-BDA49E39E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" y="3099"/>
              <a:ext cx="427" cy="18"/>
            </a:xfrm>
            <a:custGeom>
              <a:avLst/>
              <a:gdLst>
                <a:gd name="T0" fmla="*/ 282 w 288"/>
                <a:gd name="T1" fmla="*/ 12 h 12"/>
                <a:gd name="T2" fmla="*/ 6 w 288"/>
                <a:gd name="T3" fmla="*/ 12 h 12"/>
                <a:gd name="T4" fmla="*/ 0 w 288"/>
                <a:gd name="T5" fmla="*/ 6 h 12"/>
                <a:gd name="T6" fmla="*/ 6 w 288"/>
                <a:gd name="T7" fmla="*/ 0 h 12"/>
                <a:gd name="T8" fmla="*/ 282 w 288"/>
                <a:gd name="T9" fmla="*/ 0 h 12"/>
                <a:gd name="T10" fmla="*/ 288 w 288"/>
                <a:gd name="T11" fmla="*/ 6 h 12"/>
                <a:gd name="T12" fmla="*/ 282 w 28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2">
                  <a:moveTo>
                    <a:pt x="28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86" y="0"/>
                    <a:pt x="288" y="3"/>
                    <a:pt x="288" y="6"/>
                  </a:cubicBezTo>
                  <a:cubicBezTo>
                    <a:pt x="288" y="9"/>
                    <a:pt x="286" y="12"/>
                    <a:pt x="28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Oval 202">
              <a:extLst>
                <a:ext uri="{FF2B5EF4-FFF2-40B4-BE49-F238E27FC236}">
                  <a16:creationId xmlns:a16="http://schemas.microsoft.com/office/drawing/2014/main" id="{9EE65677-CB8C-4A1F-8870-01698DBD8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" y="3046"/>
              <a:ext cx="35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Oval 203">
              <a:extLst>
                <a:ext uri="{FF2B5EF4-FFF2-40B4-BE49-F238E27FC236}">
                  <a16:creationId xmlns:a16="http://schemas.microsoft.com/office/drawing/2014/main" id="{74330006-ACBC-4C9D-B51D-A38C54ECE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2" y="3046"/>
              <a:ext cx="36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Oval 204">
              <a:extLst>
                <a:ext uri="{FF2B5EF4-FFF2-40B4-BE49-F238E27FC236}">
                  <a16:creationId xmlns:a16="http://schemas.microsoft.com/office/drawing/2014/main" id="{C9821A08-A80F-42A6-9F9D-1F588962E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" y="3046"/>
              <a:ext cx="36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7" name="Freeform 205">
              <a:extLst>
                <a:ext uri="{FF2B5EF4-FFF2-40B4-BE49-F238E27FC236}">
                  <a16:creationId xmlns:a16="http://schemas.microsoft.com/office/drawing/2014/main" id="{9DDE1EF2-EF68-4884-8C3D-C076C6120F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0" y="3152"/>
              <a:ext cx="195" cy="196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2 h 132"/>
                <a:gd name="T12" fmla="*/ 12 w 132"/>
                <a:gd name="T13" fmla="*/ 66 h 132"/>
                <a:gd name="T14" fmla="*/ 66 w 132"/>
                <a:gd name="T15" fmla="*/ 120 h 132"/>
                <a:gd name="T16" fmla="*/ 120 w 132"/>
                <a:gd name="T17" fmla="*/ 66 h 132"/>
                <a:gd name="T18" fmla="*/ 66 w 132"/>
                <a:gd name="T19" fmla="*/ 1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30" y="132"/>
                    <a:pt x="0" y="102"/>
                    <a:pt x="0" y="66"/>
                  </a:cubicBezTo>
                  <a:cubicBezTo>
                    <a:pt x="0" y="30"/>
                    <a:pt x="30" y="0"/>
                    <a:pt x="66" y="0"/>
                  </a:cubicBezTo>
                  <a:cubicBezTo>
                    <a:pt x="103" y="0"/>
                    <a:pt x="132" y="30"/>
                    <a:pt x="132" y="66"/>
                  </a:cubicBezTo>
                  <a:cubicBezTo>
                    <a:pt x="132" y="102"/>
                    <a:pt x="103" y="132"/>
                    <a:pt x="66" y="132"/>
                  </a:cubicBezTo>
                  <a:close/>
                  <a:moveTo>
                    <a:pt x="66" y="12"/>
                  </a:moveTo>
                  <a:cubicBezTo>
                    <a:pt x="37" y="12"/>
                    <a:pt x="12" y="36"/>
                    <a:pt x="12" y="66"/>
                  </a:cubicBezTo>
                  <a:cubicBezTo>
                    <a:pt x="12" y="96"/>
                    <a:pt x="37" y="120"/>
                    <a:pt x="66" y="120"/>
                  </a:cubicBezTo>
                  <a:cubicBezTo>
                    <a:pt x="96" y="120"/>
                    <a:pt x="120" y="96"/>
                    <a:pt x="120" y="66"/>
                  </a:cubicBezTo>
                  <a:cubicBezTo>
                    <a:pt x="120" y="36"/>
                    <a:pt x="96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206">
              <a:extLst>
                <a:ext uri="{FF2B5EF4-FFF2-40B4-BE49-F238E27FC236}">
                  <a16:creationId xmlns:a16="http://schemas.microsoft.com/office/drawing/2014/main" id="{345C6177-3C1B-4CEF-BA41-8F0CC550D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" y="3167"/>
              <a:ext cx="77" cy="160"/>
            </a:xfrm>
            <a:custGeom>
              <a:avLst/>
              <a:gdLst>
                <a:gd name="T0" fmla="*/ 45 w 52"/>
                <a:gd name="T1" fmla="*/ 108 h 108"/>
                <a:gd name="T2" fmla="*/ 40 w 52"/>
                <a:gd name="T3" fmla="*/ 106 h 108"/>
                <a:gd name="T4" fmla="*/ 2 w 52"/>
                <a:gd name="T5" fmla="*/ 60 h 108"/>
                <a:gd name="T6" fmla="*/ 1 w 52"/>
                <a:gd name="T7" fmla="*/ 53 h 108"/>
                <a:gd name="T8" fmla="*/ 35 w 52"/>
                <a:gd name="T9" fmla="*/ 3 h 108"/>
                <a:gd name="T10" fmla="*/ 44 w 52"/>
                <a:gd name="T11" fmla="*/ 2 h 108"/>
                <a:gd name="T12" fmla="*/ 45 w 52"/>
                <a:gd name="T13" fmla="*/ 10 h 108"/>
                <a:gd name="T14" fmla="*/ 14 w 52"/>
                <a:gd name="T15" fmla="*/ 56 h 108"/>
                <a:gd name="T16" fmla="*/ 50 w 52"/>
                <a:gd name="T17" fmla="*/ 98 h 108"/>
                <a:gd name="T18" fmla="*/ 49 w 52"/>
                <a:gd name="T19" fmla="*/ 107 h 108"/>
                <a:gd name="T20" fmla="*/ 45 w 52"/>
                <a:gd name="T21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08">
                  <a:moveTo>
                    <a:pt x="45" y="108"/>
                  </a:moveTo>
                  <a:cubicBezTo>
                    <a:pt x="43" y="108"/>
                    <a:pt x="41" y="107"/>
                    <a:pt x="40" y="106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58"/>
                    <a:pt x="0" y="55"/>
                    <a:pt x="1" y="5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7" y="0"/>
                    <a:pt x="41" y="0"/>
                    <a:pt x="44" y="2"/>
                  </a:cubicBezTo>
                  <a:cubicBezTo>
                    <a:pt x="46" y="3"/>
                    <a:pt x="47" y="7"/>
                    <a:pt x="45" y="10"/>
                  </a:cubicBezTo>
                  <a:cubicBezTo>
                    <a:pt x="14" y="56"/>
                    <a:pt x="14" y="56"/>
                    <a:pt x="14" y="56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1"/>
                    <a:pt x="51" y="105"/>
                    <a:pt x="49" y="107"/>
                  </a:cubicBezTo>
                  <a:cubicBezTo>
                    <a:pt x="48" y="108"/>
                    <a:pt x="46" y="108"/>
                    <a:pt x="45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Freeform 207">
              <a:extLst>
                <a:ext uri="{FF2B5EF4-FFF2-40B4-BE49-F238E27FC236}">
                  <a16:creationId xmlns:a16="http://schemas.microsoft.com/office/drawing/2014/main" id="{352567FD-C816-4702-8FA0-B2B955F57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3241"/>
              <a:ext cx="106" cy="18"/>
            </a:xfrm>
            <a:custGeom>
              <a:avLst/>
              <a:gdLst>
                <a:gd name="T0" fmla="*/ 66 w 72"/>
                <a:gd name="T1" fmla="*/ 12 h 12"/>
                <a:gd name="T2" fmla="*/ 6 w 72"/>
                <a:gd name="T3" fmla="*/ 12 h 12"/>
                <a:gd name="T4" fmla="*/ 0 w 72"/>
                <a:gd name="T5" fmla="*/ 6 h 12"/>
                <a:gd name="T6" fmla="*/ 6 w 72"/>
                <a:gd name="T7" fmla="*/ 0 h 12"/>
                <a:gd name="T8" fmla="*/ 66 w 72"/>
                <a:gd name="T9" fmla="*/ 0 h 12"/>
                <a:gd name="T10" fmla="*/ 72 w 72"/>
                <a:gd name="T11" fmla="*/ 6 h 12"/>
                <a:gd name="T12" fmla="*/ 66 w 7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12">
                  <a:moveTo>
                    <a:pt x="6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2" y="3"/>
                    <a:pt x="72" y="6"/>
                  </a:cubicBezTo>
                  <a:cubicBezTo>
                    <a:pt x="72" y="9"/>
                    <a:pt x="70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Rectangle 208">
              <a:extLst>
                <a:ext uri="{FF2B5EF4-FFF2-40B4-BE49-F238E27FC236}">
                  <a16:creationId xmlns:a16="http://schemas.microsoft.com/office/drawing/2014/main" id="{92682C77-7DF6-4371-B9D3-4993D0BA4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" y="3170"/>
              <a:ext cx="107" cy="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Rectangle 209">
              <a:extLst>
                <a:ext uri="{FF2B5EF4-FFF2-40B4-BE49-F238E27FC236}">
                  <a16:creationId xmlns:a16="http://schemas.microsoft.com/office/drawing/2014/main" id="{AB970114-8251-46CD-B85F-D78ADF674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" y="3223"/>
              <a:ext cx="107" cy="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Rectangle 210">
              <a:extLst>
                <a:ext uri="{FF2B5EF4-FFF2-40B4-BE49-F238E27FC236}">
                  <a16:creationId xmlns:a16="http://schemas.microsoft.com/office/drawing/2014/main" id="{737BB768-8555-4160-883D-871C1FAC3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" y="3276"/>
              <a:ext cx="107" cy="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33" name="Group 32" descr="picture of a hammer" title="current status">
            <a:extLst>
              <a:ext uri="{FF2B5EF4-FFF2-40B4-BE49-F238E27FC236}">
                <a16:creationId xmlns:a16="http://schemas.microsoft.com/office/drawing/2014/main" id="{48657779-B3A3-46DF-A4B7-7FF41C8F6D65}"/>
              </a:ext>
            </a:extLst>
          </p:cNvPr>
          <p:cNvGrpSpPr/>
          <p:nvPr/>
        </p:nvGrpSpPr>
        <p:grpSpPr>
          <a:xfrm>
            <a:off x="7331944" y="1596224"/>
            <a:ext cx="632014" cy="632014"/>
            <a:chOff x="2506663" y="963613"/>
            <a:chExt cx="693738" cy="684213"/>
          </a:xfrm>
          <a:solidFill>
            <a:schemeClr val="accent6">
              <a:lumMod val="50000"/>
            </a:schemeClr>
          </a:solidFill>
        </p:grpSpPr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40FCF12A-77C6-481B-B347-792E2B3804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6663" y="1560513"/>
              <a:ext cx="315913" cy="87313"/>
            </a:xfrm>
            <a:custGeom>
              <a:avLst/>
              <a:gdLst>
                <a:gd name="T0" fmla="*/ 126 w 132"/>
                <a:gd name="T1" fmla="*/ 36 h 36"/>
                <a:gd name="T2" fmla="*/ 6 w 132"/>
                <a:gd name="T3" fmla="*/ 36 h 36"/>
                <a:gd name="T4" fmla="*/ 0 w 132"/>
                <a:gd name="T5" fmla="*/ 30 h 36"/>
                <a:gd name="T6" fmla="*/ 0 w 132"/>
                <a:gd name="T7" fmla="*/ 18 h 36"/>
                <a:gd name="T8" fmla="*/ 18 w 132"/>
                <a:gd name="T9" fmla="*/ 0 h 36"/>
                <a:gd name="T10" fmla="*/ 114 w 132"/>
                <a:gd name="T11" fmla="*/ 0 h 36"/>
                <a:gd name="T12" fmla="*/ 132 w 132"/>
                <a:gd name="T13" fmla="*/ 18 h 36"/>
                <a:gd name="T14" fmla="*/ 132 w 132"/>
                <a:gd name="T15" fmla="*/ 30 h 36"/>
                <a:gd name="T16" fmla="*/ 126 w 132"/>
                <a:gd name="T17" fmla="*/ 36 h 36"/>
                <a:gd name="T18" fmla="*/ 12 w 132"/>
                <a:gd name="T19" fmla="*/ 24 h 36"/>
                <a:gd name="T20" fmla="*/ 120 w 132"/>
                <a:gd name="T21" fmla="*/ 24 h 36"/>
                <a:gd name="T22" fmla="*/ 120 w 132"/>
                <a:gd name="T23" fmla="*/ 18 h 36"/>
                <a:gd name="T24" fmla="*/ 114 w 132"/>
                <a:gd name="T25" fmla="*/ 12 h 36"/>
                <a:gd name="T26" fmla="*/ 18 w 132"/>
                <a:gd name="T27" fmla="*/ 12 h 36"/>
                <a:gd name="T28" fmla="*/ 12 w 132"/>
                <a:gd name="T29" fmla="*/ 18 h 36"/>
                <a:gd name="T30" fmla="*/ 12 w 132"/>
                <a:gd name="T31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36">
                  <a:moveTo>
                    <a:pt x="126" y="36"/>
                  </a:moveTo>
                  <a:cubicBezTo>
                    <a:pt x="6" y="36"/>
                    <a:pt x="6" y="36"/>
                    <a:pt x="6" y="36"/>
                  </a:cubicBezTo>
                  <a:cubicBezTo>
                    <a:pt x="3" y="36"/>
                    <a:pt x="0" y="33"/>
                    <a:pt x="0" y="3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9" y="0"/>
                    <a:pt x="18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24" y="0"/>
                    <a:pt x="132" y="8"/>
                    <a:pt x="132" y="18"/>
                  </a:cubicBezTo>
                  <a:cubicBezTo>
                    <a:pt x="132" y="30"/>
                    <a:pt x="132" y="30"/>
                    <a:pt x="132" y="30"/>
                  </a:cubicBezTo>
                  <a:cubicBezTo>
                    <a:pt x="132" y="33"/>
                    <a:pt x="130" y="36"/>
                    <a:pt x="126" y="36"/>
                  </a:cubicBezTo>
                  <a:close/>
                  <a:moveTo>
                    <a:pt x="12" y="24"/>
                  </a:moveTo>
                  <a:cubicBezTo>
                    <a:pt x="120" y="24"/>
                    <a:pt x="120" y="24"/>
                    <a:pt x="120" y="24"/>
                  </a:cubicBezTo>
                  <a:cubicBezTo>
                    <a:pt x="120" y="18"/>
                    <a:pt x="120" y="18"/>
                    <a:pt x="120" y="18"/>
                  </a:cubicBezTo>
                  <a:cubicBezTo>
                    <a:pt x="120" y="14"/>
                    <a:pt x="118" y="12"/>
                    <a:pt x="114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5" y="12"/>
                    <a:pt x="12" y="14"/>
                    <a:pt x="12" y="18"/>
                  </a:cubicBez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5F658E5D-BFD8-48B5-82E0-1DFE5C3EBA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5238" y="1503363"/>
              <a:ext cx="258763" cy="85725"/>
            </a:xfrm>
            <a:custGeom>
              <a:avLst/>
              <a:gdLst>
                <a:gd name="T0" fmla="*/ 102 w 108"/>
                <a:gd name="T1" fmla="*/ 36 h 36"/>
                <a:gd name="T2" fmla="*/ 6 w 108"/>
                <a:gd name="T3" fmla="*/ 36 h 36"/>
                <a:gd name="T4" fmla="*/ 0 w 108"/>
                <a:gd name="T5" fmla="*/ 30 h 36"/>
                <a:gd name="T6" fmla="*/ 0 w 108"/>
                <a:gd name="T7" fmla="*/ 18 h 36"/>
                <a:gd name="T8" fmla="*/ 18 w 108"/>
                <a:gd name="T9" fmla="*/ 0 h 36"/>
                <a:gd name="T10" fmla="*/ 90 w 108"/>
                <a:gd name="T11" fmla="*/ 0 h 36"/>
                <a:gd name="T12" fmla="*/ 108 w 108"/>
                <a:gd name="T13" fmla="*/ 18 h 36"/>
                <a:gd name="T14" fmla="*/ 108 w 108"/>
                <a:gd name="T15" fmla="*/ 30 h 36"/>
                <a:gd name="T16" fmla="*/ 102 w 108"/>
                <a:gd name="T17" fmla="*/ 36 h 36"/>
                <a:gd name="T18" fmla="*/ 12 w 108"/>
                <a:gd name="T19" fmla="*/ 24 h 36"/>
                <a:gd name="T20" fmla="*/ 96 w 108"/>
                <a:gd name="T21" fmla="*/ 24 h 36"/>
                <a:gd name="T22" fmla="*/ 96 w 108"/>
                <a:gd name="T23" fmla="*/ 18 h 36"/>
                <a:gd name="T24" fmla="*/ 90 w 108"/>
                <a:gd name="T25" fmla="*/ 12 h 36"/>
                <a:gd name="T26" fmla="*/ 18 w 108"/>
                <a:gd name="T27" fmla="*/ 12 h 36"/>
                <a:gd name="T28" fmla="*/ 12 w 108"/>
                <a:gd name="T29" fmla="*/ 18 h 36"/>
                <a:gd name="T30" fmla="*/ 12 w 108"/>
                <a:gd name="T31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8" h="36">
                  <a:moveTo>
                    <a:pt x="102" y="36"/>
                  </a:moveTo>
                  <a:cubicBezTo>
                    <a:pt x="6" y="36"/>
                    <a:pt x="6" y="36"/>
                    <a:pt x="6" y="36"/>
                  </a:cubicBezTo>
                  <a:cubicBezTo>
                    <a:pt x="3" y="36"/>
                    <a:pt x="0" y="33"/>
                    <a:pt x="0" y="3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9" y="0"/>
                    <a:pt x="18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00" y="0"/>
                    <a:pt x="108" y="8"/>
                    <a:pt x="108" y="18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3"/>
                    <a:pt x="106" y="36"/>
                    <a:pt x="102" y="36"/>
                  </a:cubicBezTo>
                  <a:close/>
                  <a:moveTo>
                    <a:pt x="12" y="24"/>
                  </a:moveTo>
                  <a:cubicBezTo>
                    <a:pt x="96" y="24"/>
                    <a:pt x="96" y="24"/>
                    <a:pt x="96" y="24"/>
                  </a:cubicBezTo>
                  <a:cubicBezTo>
                    <a:pt x="96" y="18"/>
                    <a:pt x="96" y="18"/>
                    <a:pt x="96" y="18"/>
                  </a:cubicBezTo>
                  <a:cubicBezTo>
                    <a:pt x="96" y="14"/>
                    <a:pt x="94" y="12"/>
                    <a:pt x="9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5" y="12"/>
                    <a:pt x="12" y="14"/>
                    <a:pt x="12" y="18"/>
                  </a:cubicBez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777C73B9-CEAC-499D-9F4F-21849F10E5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93988" y="1036638"/>
              <a:ext cx="287338" cy="288925"/>
            </a:xfrm>
            <a:custGeom>
              <a:avLst/>
              <a:gdLst>
                <a:gd name="T0" fmla="*/ 48 w 120"/>
                <a:gd name="T1" fmla="*/ 120 h 120"/>
                <a:gd name="T2" fmla="*/ 44 w 120"/>
                <a:gd name="T3" fmla="*/ 118 h 120"/>
                <a:gd name="T4" fmla="*/ 2 w 120"/>
                <a:gd name="T5" fmla="*/ 76 h 120"/>
                <a:gd name="T6" fmla="*/ 2 w 120"/>
                <a:gd name="T7" fmla="*/ 68 h 120"/>
                <a:gd name="T8" fmla="*/ 68 w 120"/>
                <a:gd name="T9" fmla="*/ 2 h 120"/>
                <a:gd name="T10" fmla="*/ 77 w 120"/>
                <a:gd name="T11" fmla="*/ 2 h 120"/>
                <a:gd name="T12" fmla="*/ 119 w 120"/>
                <a:gd name="T13" fmla="*/ 44 h 120"/>
                <a:gd name="T14" fmla="*/ 120 w 120"/>
                <a:gd name="T15" fmla="*/ 48 h 120"/>
                <a:gd name="T16" fmla="*/ 119 w 120"/>
                <a:gd name="T17" fmla="*/ 52 h 120"/>
                <a:gd name="T18" fmla="*/ 53 w 120"/>
                <a:gd name="T19" fmla="*/ 118 h 120"/>
                <a:gd name="T20" fmla="*/ 48 w 120"/>
                <a:gd name="T21" fmla="*/ 120 h 120"/>
                <a:gd name="T22" fmla="*/ 15 w 120"/>
                <a:gd name="T23" fmla="*/ 72 h 120"/>
                <a:gd name="T24" fmla="*/ 48 w 120"/>
                <a:gd name="T25" fmla="*/ 106 h 120"/>
                <a:gd name="T26" fmla="*/ 106 w 120"/>
                <a:gd name="T27" fmla="*/ 48 h 120"/>
                <a:gd name="T28" fmla="*/ 72 w 120"/>
                <a:gd name="T29" fmla="*/ 15 h 120"/>
                <a:gd name="T30" fmla="*/ 15 w 120"/>
                <a:gd name="T31" fmla="*/ 7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120">
                  <a:moveTo>
                    <a:pt x="48" y="120"/>
                  </a:moveTo>
                  <a:cubicBezTo>
                    <a:pt x="47" y="120"/>
                    <a:pt x="45" y="120"/>
                    <a:pt x="44" y="118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0" y="74"/>
                    <a:pt x="0" y="70"/>
                    <a:pt x="2" y="68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71" y="0"/>
                    <a:pt x="74" y="0"/>
                    <a:pt x="77" y="2"/>
                  </a:cubicBezTo>
                  <a:cubicBezTo>
                    <a:pt x="119" y="44"/>
                    <a:pt x="119" y="44"/>
                    <a:pt x="119" y="44"/>
                  </a:cubicBezTo>
                  <a:cubicBezTo>
                    <a:pt x="120" y="45"/>
                    <a:pt x="120" y="47"/>
                    <a:pt x="120" y="48"/>
                  </a:cubicBezTo>
                  <a:cubicBezTo>
                    <a:pt x="120" y="50"/>
                    <a:pt x="120" y="51"/>
                    <a:pt x="119" y="52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2" y="120"/>
                    <a:pt x="50" y="120"/>
                    <a:pt x="48" y="120"/>
                  </a:cubicBezTo>
                  <a:close/>
                  <a:moveTo>
                    <a:pt x="15" y="72"/>
                  </a:moveTo>
                  <a:cubicBezTo>
                    <a:pt x="48" y="106"/>
                    <a:pt x="48" y="106"/>
                    <a:pt x="48" y="106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72" y="15"/>
                    <a:pt x="72" y="15"/>
                    <a:pt x="72" y="15"/>
                  </a:cubicBezTo>
                  <a:lnTo>
                    <a:pt x="15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F401B575-4157-4FFB-9288-0F9848A49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963" y="1165226"/>
              <a:ext cx="233363" cy="227013"/>
            </a:xfrm>
            <a:custGeom>
              <a:avLst/>
              <a:gdLst>
                <a:gd name="T0" fmla="*/ 75 w 97"/>
                <a:gd name="T1" fmla="*/ 94 h 94"/>
                <a:gd name="T2" fmla="*/ 62 w 97"/>
                <a:gd name="T3" fmla="*/ 88 h 94"/>
                <a:gd name="T4" fmla="*/ 8 w 97"/>
                <a:gd name="T5" fmla="*/ 34 h 94"/>
                <a:gd name="T6" fmla="*/ 9 w 97"/>
                <a:gd name="T7" fmla="*/ 8 h 94"/>
                <a:gd name="T8" fmla="*/ 35 w 97"/>
                <a:gd name="T9" fmla="*/ 8 h 94"/>
                <a:gd name="T10" fmla="*/ 41 w 97"/>
                <a:gd name="T11" fmla="*/ 14 h 94"/>
                <a:gd name="T12" fmla="*/ 41 w 97"/>
                <a:gd name="T13" fmla="*/ 22 h 94"/>
                <a:gd name="T14" fmla="*/ 32 w 97"/>
                <a:gd name="T15" fmla="*/ 22 h 94"/>
                <a:gd name="T16" fmla="*/ 26 w 97"/>
                <a:gd name="T17" fmla="*/ 16 h 94"/>
                <a:gd name="T18" fmla="*/ 17 w 97"/>
                <a:gd name="T19" fmla="*/ 17 h 94"/>
                <a:gd name="T20" fmla="*/ 17 w 97"/>
                <a:gd name="T21" fmla="*/ 26 h 94"/>
                <a:gd name="T22" fmla="*/ 71 w 97"/>
                <a:gd name="T23" fmla="*/ 80 h 94"/>
                <a:gd name="T24" fmla="*/ 80 w 97"/>
                <a:gd name="T25" fmla="*/ 79 h 94"/>
                <a:gd name="T26" fmla="*/ 80 w 97"/>
                <a:gd name="T27" fmla="*/ 70 h 94"/>
                <a:gd name="T28" fmla="*/ 74 w 97"/>
                <a:gd name="T29" fmla="*/ 64 h 94"/>
                <a:gd name="T30" fmla="*/ 74 w 97"/>
                <a:gd name="T31" fmla="*/ 56 h 94"/>
                <a:gd name="T32" fmla="*/ 83 w 97"/>
                <a:gd name="T33" fmla="*/ 56 h 94"/>
                <a:gd name="T34" fmla="*/ 89 w 97"/>
                <a:gd name="T35" fmla="*/ 62 h 94"/>
                <a:gd name="T36" fmla="*/ 88 w 97"/>
                <a:gd name="T37" fmla="*/ 88 h 94"/>
                <a:gd name="T38" fmla="*/ 75 w 97"/>
                <a:gd name="T3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" h="94">
                  <a:moveTo>
                    <a:pt x="75" y="94"/>
                  </a:moveTo>
                  <a:cubicBezTo>
                    <a:pt x="70" y="94"/>
                    <a:pt x="66" y="92"/>
                    <a:pt x="62" y="88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26"/>
                    <a:pt x="2" y="15"/>
                    <a:pt x="9" y="8"/>
                  </a:cubicBezTo>
                  <a:cubicBezTo>
                    <a:pt x="15" y="2"/>
                    <a:pt x="26" y="0"/>
                    <a:pt x="35" y="8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3" y="16"/>
                    <a:pt x="43" y="20"/>
                    <a:pt x="41" y="22"/>
                  </a:cubicBezTo>
                  <a:cubicBezTo>
                    <a:pt x="38" y="25"/>
                    <a:pt x="35" y="25"/>
                    <a:pt x="32" y="22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2" y="12"/>
                    <a:pt x="18" y="16"/>
                    <a:pt x="17" y="17"/>
                  </a:cubicBezTo>
                  <a:cubicBezTo>
                    <a:pt x="16" y="18"/>
                    <a:pt x="13" y="22"/>
                    <a:pt x="17" y="26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75" y="84"/>
                    <a:pt x="79" y="80"/>
                    <a:pt x="80" y="79"/>
                  </a:cubicBezTo>
                  <a:cubicBezTo>
                    <a:pt x="81" y="79"/>
                    <a:pt x="84" y="74"/>
                    <a:pt x="80" y="70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2" y="62"/>
                    <a:pt x="72" y="58"/>
                    <a:pt x="74" y="56"/>
                  </a:cubicBezTo>
                  <a:cubicBezTo>
                    <a:pt x="77" y="54"/>
                    <a:pt x="80" y="54"/>
                    <a:pt x="83" y="56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97" y="70"/>
                    <a:pt x="95" y="81"/>
                    <a:pt x="88" y="88"/>
                  </a:cubicBezTo>
                  <a:cubicBezTo>
                    <a:pt x="85" y="92"/>
                    <a:pt x="80" y="94"/>
                    <a:pt x="75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34C81518-2799-48A4-A131-A90B606D4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576" y="963613"/>
              <a:ext cx="233363" cy="227013"/>
            </a:xfrm>
            <a:custGeom>
              <a:avLst/>
              <a:gdLst>
                <a:gd name="T0" fmla="*/ 75 w 97"/>
                <a:gd name="T1" fmla="*/ 94 h 94"/>
                <a:gd name="T2" fmla="*/ 62 w 97"/>
                <a:gd name="T3" fmla="*/ 88 h 94"/>
                <a:gd name="T4" fmla="*/ 56 w 97"/>
                <a:gd name="T5" fmla="*/ 82 h 94"/>
                <a:gd name="T6" fmla="*/ 56 w 97"/>
                <a:gd name="T7" fmla="*/ 74 h 94"/>
                <a:gd name="T8" fmla="*/ 65 w 97"/>
                <a:gd name="T9" fmla="*/ 74 h 94"/>
                <a:gd name="T10" fmla="*/ 71 w 97"/>
                <a:gd name="T11" fmla="*/ 80 h 94"/>
                <a:gd name="T12" fmla="*/ 80 w 97"/>
                <a:gd name="T13" fmla="*/ 79 h 94"/>
                <a:gd name="T14" fmla="*/ 80 w 97"/>
                <a:gd name="T15" fmla="*/ 70 h 94"/>
                <a:gd name="T16" fmla="*/ 26 w 97"/>
                <a:gd name="T17" fmla="*/ 16 h 94"/>
                <a:gd name="T18" fmla="*/ 17 w 97"/>
                <a:gd name="T19" fmla="*/ 17 h 94"/>
                <a:gd name="T20" fmla="*/ 17 w 97"/>
                <a:gd name="T21" fmla="*/ 26 h 94"/>
                <a:gd name="T22" fmla="*/ 23 w 97"/>
                <a:gd name="T23" fmla="*/ 32 h 94"/>
                <a:gd name="T24" fmla="*/ 23 w 97"/>
                <a:gd name="T25" fmla="*/ 40 h 94"/>
                <a:gd name="T26" fmla="*/ 14 w 97"/>
                <a:gd name="T27" fmla="*/ 40 h 94"/>
                <a:gd name="T28" fmla="*/ 8 w 97"/>
                <a:gd name="T29" fmla="*/ 34 h 94"/>
                <a:gd name="T30" fmla="*/ 9 w 97"/>
                <a:gd name="T31" fmla="*/ 8 h 94"/>
                <a:gd name="T32" fmla="*/ 35 w 97"/>
                <a:gd name="T33" fmla="*/ 8 h 94"/>
                <a:gd name="T34" fmla="*/ 89 w 97"/>
                <a:gd name="T35" fmla="*/ 62 h 94"/>
                <a:gd name="T36" fmla="*/ 88 w 97"/>
                <a:gd name="T37" fmla="*/ 88 h 94"/>
                <a:gd name="T38" fmla="*/ 75 w 97"/>
                <a:gd name="T3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" h="94">
                  <a:moveTo>
                    <a:pt x="75" y="94"/>
                  </a:moveTo>
                  <a:cubicBezTo>
                    <a:pt x="70" y="94"/>
                    <a:pt x="66" y="92"/>
                    <a:pt x="62" y="88"/>
                  </a:cubicBezTo>
                  <a:cubicBezTo>
                    <a:pt x="56" y="82"/>
                    <a:pt x="56" y="82"/>
                    <a:pt x="56" y="82"/>
                  </a:cubicBezTo>
                  <a:cubicBezTo>
                    <a:pt x="54" y="80"/>
                    <a:pt x="54" y="76"/>
                    <a:pt x="56" y="74"/>
                  </a:cubicBezTo>
                  <a:cubicBezTo>
                    <a:pt x="59" y="72"/>
                    <a:pt x="62" y="72"/>
                    <a:pt x="65" y="74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75" y="84"/>
                    <a:pt x="79" y="80"/>
                    <a:pt x="80" y="79"/>
                  </a:cubicBezTo>
                  <a:cubicBezTo>
                    <a:pt x="81" y="79"/>
                    <a:pt x="84" y="74"/>
                    <a:pt x="80" y="70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2" y="12"/>
                    <a:pt x="18" y="16"/>
                    <a:pt x="17" y="17"/>
                  </a:cubicBezTo>
                  <a:cubicBezTo>
                    <a:pt x="16" y="18"/>
                    <a:pt x="13" y="22"/>
                    <a:pt x="17" y="26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5" y="34"/>
                    <a:pt x="25" y="38"/>
                    <a:pt x="23" y="40"/>
                  </a:cubicBezTo>
                  <a:cubicBezTo>
                    <a:pt x="20" y="43"/>
                    <a:pt x="17" y="43"/>
                    <a:pt x="14" y="40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26"/>
                    <a:pt x="2" y="15"/>
                    <a:pt x="9" y="8"/>
                  </a:cubicBezTo>
                  <a:cubicBezTo>
                    <a:pt x="15" y="2"/>
                    <a:pt x="26" y="0"/>
                    <a:pt x="35" y="8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97" y="70"/>
                    <a:pt x="95" y="81"/>
                    <a:pt x="88" y="88"/>
                  </a:cubicBezTo>
                  <a:cubicBezTo>
                    <a:pt x="85" y="92"/>
                    <a:pt x="80" y="94"/>
                    <a:pt x="75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39">
              <a:extLst>
                <a:ext uri="{FF2B5EF4-FFF2-40B4-BE49-F238E27FC236}">
                  <a16:creationId xmlns:a16="http://schemas.microsoft.com/office/drawing/2014/main" id="{5D15C781-B0C4-45B0-8DB5-6A919D84A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3376" y="1216026"/>
              <a:ext cx="327025" cy="325438"/>
            </a:xfrm>
            <a:custGeom>
              <a:avLst/>
              <a:gdLst>
                <a:gd name="T0" fmla="*/ 129 w 136"/>
                <a:gd name="T1" fmla="*/ 135 h 135"/>
                <a:gd name="T2" fmla="*/ 125 w 136"/>
                <a:gd name="T3" fmla="*/ 133 h 135"/>
                <a:gd name="T4" fmla="*/ 2 w 136"/>
                <a:gd name="T5" fmla="*/ 10 h 135"/>
                <a:gd name="T6" fmla="*/ 2 w 136"/>
                <a:gd name="T7" fmla="*/ 2 h 135"/>
                <a:gd name="T8" fmla="*/ 11 w 136"/>
                <a:gd name="T9" fmla="*/ 2 h 135"/>
                <a:gd name="T10" fmla="*/ 134 w 136"/>
                <a:gd name="T11" fmla="*/ 125 h 135"/>
                <a:gd name="T12" fmla="*/ 134 w 136"/>
                <a:gd name="T13" fmla="*/ 133 h 135"/>
                <a:gd name="T14" fmla="*/ 129 w 136"/>
                <a:gd name="T1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" h="135">
                  <a:moveTo>
                    <a:pt x="129" y="135"/>
                  </a:moveTo>
                  <a:cubicBezTo>
                    <a:pt x="128" y="135"/>
                    <a:pt x="126" y="135"/>
                    <a:pt x="125" y="13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5" y="0"/>
                    <a:pt x="8" y="0"/>
                    <a:pt x="11" y="2"/>
                  </a:cubicBezTo>
                  <a:cubicBezTo>
                    <a:pt x="134" y="125"/>
                    <a:pt x="134" y="125"/>
                    <a:pt x="134" y="125"/>
                  </a:cubicBezTo>
                  <a:cubicBezTo>
                    <a:pt x="136" y="127"/>
                    <a:pt x="136" y="131"/>
                    <a:pt x="134" y="133"/>
                  </a:cubicBezTo>
                  <a:cubicBezTo>
                    <a:pt x="133" y="135"/>
                    <a:pt x="131" y="135"/>
                    <a:pt x="129" y="1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0" name="Group 19" descr="data lake inplementation" title="current status">
            <a:extLst>
              <a:ext uri="{FF2B5EF4-FFF2-40B4-BE49-F238E27FC236}">
                <a16:creationId xmlns:a16="http://schemas.microsoft.com/office/drawing/2014/main" id="{A9D16F2E-8A64-4F20-BF11-FBD3972888A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5992" y="1596224"/>
            <a:ext cx="632014" cy="632014"/>
            <a:chOff x="5501" y="2996"/>
            <a:chExt cx="427" cy="427"/>
          </a:xfrm>
          <a:solidFill>
            <a:schemeClr val="accent6">
              <a:lumMod val="50000"/>
            </a:schemeClr>
          </a:solidFill>
        </p:grpSpPr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30D72E6D-E9BA-47F2-B210-34644C992A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1" y="2996"/>
              <a:ext cx="355" cy="160"/>
            </a:xfrm>
            <a:custGeom>
              <a:avLst/>
              <a:gdLst>
                <a:gd name="T0" fmla="*/ 120 w 240"/>
                <a:gd name="T1" fmla="*/ 108 h 108"/>
                <a:gd name="T2" fmla="*/ 0 w 240"/>
                <a:gd name="T3" fmla="*/ 54 h 108"/>
                <a:gd name="T4" fmla="*/ 120 w 240"/>
                <a:gd name="T5" fmla="*/ 0 h 108"/>
                <a:gd name="T6" fmla="*/ 240 w 240"/>
                <a:gd name="T7" fmla="*/ 54 h 108"/>
                <a:gd name="T8" fmla="*/ 120 w 240"/>
                <a:gd name="T9" fmla="*/ 108 h 108"/>
                <a:gd name="T10" fmla="*/ 120 w 240"/>
                <a:gd name="T11" fmla="*/ 12 h 108"/>
                <a:gd name="T12" fmla="*/ 12 w 240"/>
                <a:gd name="T13" fmla="*/ 54 h 108"/>
                <a:gd name="T14" fmla="*/ 120 w 240"/>
                <a:gd name="T15" fmla="*/ 96 h 108"/>
                <a:gd name="T16" fmla="*/ 228 w 240"/>
                <a:gd name="T17" fmla="*/ 54 h 108"/>
                <a:gd name="T18" fmla="*/ 120 w 240"/>
                <a:gd name="T19" fmla="*/ 1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0" h="108">
                  <a:moveTo>
                    <a:pt x="120" y="108"/>
                  </a:moveTo>
                  <a:cubicBezTo>
                    <a:pt x="53" y="108"/>
                    <a:pt x="0" y="84"/>
                    <a:pt x="0" y="54"/>
                  </a:cubicBezTo>
                  <a:cubicBezTo>
                    <a:pt x="0" y="24"/>
                    <a:pt x="53" y="0"/>
                    <a:pt x="120" y="0"/>
                  </a:cubicBezTo>
                  <a:cubicBezTo>
                    <a:pt x="187" y="0"/>
                    <a:pt x="240" y="24"/>
                    <a:pt x="240" y="54"/>
                  </a:cubicBezTo>
                  <a:cubicBezTo>
                    <a:pt x="240" y="84"/>
                    <a:pt x="187" y="108"/>
                    <a:pt x="120" y="108"/>
                  </a:cubicBezTo>
                  <a:close/>
                  <a:moveTo>
                    <a:pt x="120" y="12"/>
                  </a:moveTo>
                  <a:cubicBezTo>
                    <a:pt x="56" y="12"/>
                    <a:pt x="12" y="34"/>
                    <a:pt x="12" y="54"/>
                  </a:cubicBezTo>
                  <a:cubicBezTo>
                    <a:pt x="12" y="74"/>
                    <a:pt x="56" y="96"/>
                    <a:pt x="120" y="96"/>
                  </a:cubicBezTo>
                  <a:cubicBezTo>
                    <a:pt x="184" y="96"/>
                    <a:pt x="228" y="74"/>
                    <a:pt x="228" y="54"/>
                  </a:cubicBezTo>
                  <a:cubicBezTo>
                    <a:pt x="228" y="34"/>
                    <a:pt x="184" y="12"/>
                    <a:pt x="12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167F6C24-7D95-4841-A5B8-CD1672FCA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1" y="3138"/>
              <a:ext cx="213" cy="89"/>
            </a:xfrm>
            <a:custGeom>
              <a:avLst/>
              <a:gdLst>
                <a:gd name="T0" fmla="*/ 120 w 144"/>
                <a:gd name="T1" fmla="*/ 60 h 60"/>
                <a:gd name="T2" fmla="*/ 0 w 144"/>
                <a:gd name="T3" fmla="*/ 6 h 60"/>
                <a:gd name="T4" fmla="*/ 6 w 144"/>
                <a:gd name="T5" fmla="*/ 0 h 60"/>
                <a:gd name="T6" fmla="*/ 12 w 144"/>
                <a:gd name="T7" fmla="*/ 6 h 60"/>
                <a:gd name="T8" fmla="*/ 120 w 144"/>
                <a:gd name="T9" fmla="*/ 48 h 60"/>
                <a:gd name="T10" fmla="*/ 138 w 144"/>
                <a:gd name="T11" fmla="*/ 47 h 60"/>
                <a:gd name="T12" fmla="*/ 144 w 144"/>
                <a:gd name="T13" fmla="*/ 53 h 60"/>
                <a:gd name="T14" fmla="*/ 138 w 144"/>
                <a:gd name="T15" fmla="*/ 59 h 60"/>
                <a:gd name="T16" fmla="*/ 120 w 144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60">
                  <a:moveTo>
                    <a:pt x="120" y="60"/>
                  </a:moveTo>
                  <a:cubicBezTo>
                    <a:pt x="53" y="60"/>
                    <a:pt x="0" y="3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26"/>
                    <a:pt x="56" y="48"/>
                    <a:pt x="120" y="48"/>
                  </a:cubicBezTo>
                  <a:cubicBezTo>
                    <a:pt x="126" y="48"/>
                    <a:pt x="132" y="48"/>
                    <a:pt x="138" y="47"/>
                  </a:cubicBezTo>
                  <a:cubicBezTo>
                    <a:pt x="141" y="47"/>
                    <a:pt x="144" y="50"/>
                    <a:pt x="144" y="53"/>
                  </a:cubicBezTo>
                  <a:cubicBezTo>
                    <a:pt x="144" y="56"/>
                    <a:pt x="142" y="59"/>
                    <a:pt x="138" y="59"/>
                  </a:cubicBezTo>
                  <a:cubicBezTo>
                    <a:pt x="132" y="60"/>
                    <a:pt x="126" y="60"/>
                    <a:pt x="120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6829C3D5-DB75-4D1B-B519-D2F5429FB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1" y="3218"/>
              <a:ext cx="186" cy="89"/>
            </a:xfrm>
            <a:custGeom>
              <a:avLst/>
              <a:gdLst>
                <a:gd name="T0" fmla="*/ 120 w 126"/>
                <a:gd name="T1" fmla="*/ 60 h 60"/>
                <a:gd name="T2" fmla="*/ 0 w 126"/>
                <a:gd name="T3" fmla="*/ 6 h 60"/>
                <a:gd name="T4" fmla="*/ 6 w 126"/>
                <a:gd name="T5" fmla="*/ 0 h 60"/>
                <a:gd name="T6" fmla="*/ 12 w 126"/>
                <a:gd name="T7" fmla="*/ 6 h 60"/>
                <a:gd name="T8" fmla="*/ 120 w 126"/>
                <a:gd name="T9" fmla="*/ 48 h 60"/>
                <a:gd name="T10" fmla="*/ 126 w 126"/>
                <a:gd name="T11" fmla="*/ 54 h 60"/>
                <a:gd name="T12" fmla="*/ 120 w 126"/>
                <a:gd name="T1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60">
                  <a:moveTo>
                    <a:pt x="120" y="60"/>
                  </a:moveTo>
                  <a:cubicBezTo>
                    <a:pt x="53" y="60"/>
                    <a:pt x="0" y="3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26"/>
                    <a:pt x="56" y="48"/>
                    <a:pt x="120" y="48"/>
                  </a:cubicBezTo>
                  <a:cubicBezTo>
                    <a:pt x="123" y="48"/>
                    <a:pt x="126" y="51"/>
                    <a:pt x="126" y="54"/>
                  </a:cubicBezTo>
                  <a:cubicBezTo>
                    <a:pt x="126" y="57"/>
                    <a:pt x="123" y="60"/>
                    <a:pt x="120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29010D2E-220C-467B-9B8B-604C7079F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1" y="3067"/>
              <a:ext cx="186" cy="320"/>
            </a:xfrm>
            <a:custGeom>
              <a:avLst/>
              <a:gdLst>
                <a:gd name="T0" fmla="*/ 120 w 126"/>
                <a:gd name="T1" fmla="*/ 216 h 216"/>
                <a:gd name="T2" fmla="*/ 0 w 126"/>
                <a:gd name="T3" fmla="*/ 162 h 216"/>
                <a:gd name="T4" fmla="*/ 0 w 126"/>
                <a:gd name="T5" fmla="*/ 6 h 216"/>
                <a:gd name="T6" fmla="*/ 6 w 126"/>
                <a:gd name="T7" fmla="*/ 0 h 216"/>
                <a:gd name="T8" fmla="*/ 12 w 126"/>
                <a:gd name="T9" fmla="*/ 6 h 216"/>
                <a:gd name="T10" fmla="*/ 12 w 126"/>
                <a:gd name="T11" fmla="*/ 162 h 216"/>
                <a:gd name="T12" fmla="*/ 120 w 126"/>
                <a:gd name="T13" fmla="*/ 204 h 216"/>
                <a:gd name="T14" fmla="*/ 126 w 126"/>
                <a:gd name="T15" fmla="*/ 210 h 216"/>
                <a:gd name="T16" fmla="*/ 120 w 126"/>
                <a:gd name="T17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216">
                  <a:moveTo>
                    <a:pt x="120" y="216"/>
                  </a:moveTo>
                  <a:cubicBezTo>
                    <a:pt x="53" y="216"/>
                    <a:pt x="0" y="192"/>
                    <a:pt x="0" y="16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62"/>
                    <a:pt x="12" y="162"/>
                    <a:pt x="12" y="162"/>
                  </a:cubicBezTo>
                  <a:cubicBezTo>
                    <a:pt x="12" y="182"/>
                    <a:pt x="56" y="204"/>
                    <a:pt x="120" y="204"/>
                  </a:cubicBezTo>
                  <a:cubicBezTo>
                    <a:pt x="123" y="204"/>
                    <a:pt x="126" y="207"/>
                    <a:pt x="126" y="210"/>
                  </a:cubicBezTo>
                  <a:cubicBezTo>
                    <a:pt x="126" y="213"/>
                    <a:pt x="123" y="216"/>
                    <a:pt x="120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1D109CF3-3234-4899-9367-38760CB2F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8" y="3067"/>
              <a:ext cx="18" cy="116"/>
            </a:xfrm>
            <a:custGeom>
              <a:avLst/>
              <a:gdLst>
                <a:gd name="T0" fmla="*/ 6 w 12"/>
                <a:gd name="T1" fmla="*/ 78 h 78"/>
                <a:gd name="T2" fmla="*/ 0 w 12"/>
                <a:gd name="T3" fmla="*/ 72 h 78"/>
                <a:gd name="T4" fmla="*/ 0 w 12"/>
                <a:gd name="T5" fmla="*/ 6 h 78"/>
                <a:gd name="T6" fmla="*/ 6 w 12"/>
                <a:gd name="T7" fmla="*/ 0 h 78"/>
                <a:gd name="T8" fmla="*/ 12 w 12"/>
                <a:gd name="T9" fmla="*/ 6 h 78"/>
                <a:gd name="T10" fmla="*/ 12 w 12"/>
                <a:gd name="T11" fmla="*/ 72 h 78"/>
                <a:gd name="T12" fmla="*/ 6 w 1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8">
                  <a:moveTo>
                    <a:pt x="6" y="78"/>
                  </a:moveTo>
                  <a:cubicBezTo>
                    <a:pt x="3" y="78"/>
                    <a:pt x="0" y="75"/>
                    <a:pt x="0" y="7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2" y="75"/>
                    <a:pt x="9" y="78"/>
                    <a:pt x="6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3DCBDBAC-7FD9-4130-A8CB-3BF7986818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2" y="3209"/>
              <a:ext cx="216" cy="214"/>
            </a:xfrm>
            <a:custGeom>
              <a:avLst/>
              <a:gdLst>
                <a:gd name="T0" fmla="*/ 55 w 146"/>
                <a:gd name="T1" fmla="*/ 144 h 144"/>
                <a:gd name="T2" fmla="*/ 49 w 146"/>
                <a:gd name="T3" fmla="*/ 127 h 144"/>
                <a:gd name="T4" fmla="*/ 28 w 146"/>
                <a:gd name="T5" fmla="*/ 126 h 144"/>
                <a:gd name="T6" fmla="*/ 2 w 146"/>
                <a:gd name="T7" fmla="*/ 92 h 144"/>
                <a:gd name="T8" fmla="*/ 13 w 146"/>
                <a:gd name="T9" fmla="*/ 79 h 144"/>
                <a:gd name="T10" fmla="*/ 13 w 146"/>
                <a:gd name="T11" fmla="*/ 65 h 144"/>
                <a:gd name="T12" fmla="*/ 2 w 146"/>
                <a:gd name="T13" fmla="*/ 51 h 144"/>
                <a:gd name="T14" fmla="*/ 28 w 146"/>
                <a:gd name="T15" fmla="*/ 18 h 144"/>
                <a:gd name="T16" fmla="*/ 49 w 146"/>
                <a:gd name="T17" fmla="*/ 17 h 144"/>
                <a:gd name="T18" fmla="*/ 55 w 146"/>
                <a:gd name="T19" fmla="*/ 0 h 144"/>
                <a:gd name="T20" fmla="*/ 97 w 146"/>
                <a:gd name="T21" fmla="*/ 6 h 144"/>
                <a:gd name="T22" fmla="*/ 109 w 146"/>
                <a:gd name="T23" fmla="*/ 24 h 144"/>
                <a:gd name="T24" fmla="*/ 123 w 146"/>
                <a:gd name="T25" fmla="*/ 17 h 144"/>
                <a:gd name="T26" fmla="*/ 144 w 146"/>
                <a:gd name="T27" fmla="*/ 51 h 144"/>
                <a:gd name="T28" fmla="*/ 132 w 146"/>
                <a:gd name="T29" fmla="*/ 65 h 144"/>
                <a:gd name="T30" fmla="*/ 132 w 146"/>
                <a:gd name="T31" fmla="*/ 79 h 144"/>
                <a:gd name="T32" fmla="*/ 144 w 146"/>
                <a:gd name="T33" fmla="*/ 92 h 144"/>
                <a:gd name="T34" fmla="*/ 123 w 146"/>
                <a:gd name="T35" fmla="*/ 126 h 144"/>
                <a:gd name="T36" fmla="*/ 109 w 146"/>
                <a:gd name="T37" fmla="*/ 120 h 144"/>
                <a:gd name="T38" fmla="*/ 97 w 146"/>
                <a:gd name="T39" fmla="*/ 138 h 144"/>
                <a:gd name="T40" fmla="*/ 61 w 146"/>
                <a:gd name="T41" fmla="*/ 132 h 144"/>
                <a:gd name="T42" fmla="*/ 85 w 146"/>
                <a:gd name="T43" fmla="*/ 123 h 144"/>
                <a:gd name="T44" fmla="*/ 104 w 146"/>
                <a:gd name="T45" fmla="*/ 108 h 144"/>
                <a:gd name="T46" fmla="*/ 119 w 146"/>
                <a:gd name="T47" fmla="*/ 112 h 144"/>
                <a:gd name="T48" fmla="*/ 123 w 146"/>
                <a:gd name="T49" fmla="*/ 87 h 144"/>
                <a:gd name="T50" fmla="*/ 121 w 146"/>
                <a:gd name="T51" fmla="*/ 72 h 144"/>
                <a:gd name="T52" fmla="*/ 123 w 146"/>
                <a:gd name="T53" fmla="*/ 57 h 144"/>
                <a:gd name="T54" fmla="*/ 119 w 146"/>
                <a:gd name="T55" fmla="*/ 31 h 144"/>
                <a:gd name="T56" fmla="*/ 104 w 146"/>
                <a:gd name="T57" fmla="*/ 35 h 144"/>
                <a:gd name="T58" fmla="*/ 85 w 146"/>
                <a:gd name="T59" fmla="*/ 21 h 144"/>
                <a:gd name="T60" fmla="*/ 61 w 146"/>
                <a:gd name="T61" fmla="*/ 12 h 144"/>
                <a:gd name="T62" fmla="*/ 57 w 146"/>
                <a:gd name="T63" fmla="*/ 27 h 144"/>
                <a:gd name="T64" fmla="*/ 35 w 146"/>
                <a:gd name="T65" fmla="*/ 36 h 144"/>
                <a:gd name="T66" fmla="*/ 15 w 146"/>
                <a:gd name="T67" fmla="*/ 52 h 144"/>
                <a:gd name="T68" fmla="*/ 26 w 146"/>
                <a:gd name="T69" fmla="*/ 63 h 144"/>
                <a:gd name="T70" fmla="*/ 26 w 146"/>
                <a:gd name="T71" fmla="*/ 81 h 144"/>
                <a:gd name="T72" fmla="*/ 15 w 146"/>
                <a:gd name="T73" fmla="*/ 91 h 144"/>
                <a:gd name="T74" fmla="*/ 35 w 146"/>
                <a:gd name="T75" fmla="*/ 108 h 144"/>
                <a:gd name="T76" fmla="*/ 57 w 146"/>
                <a:gd name="T77" fmla="*/ 117 h 144"/>
                <a:gd name="T78" fmla="*/ 61 w 146"/>
                <a:gd name="T79" fmla="*/ 13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6" h="144">
                  <a:moveTo>
                    <a:pt x="91" y="144"/>
                  </a:moveTo>
                  <a:cubicBezTo>
                    <a:pt x="55" y="144"/>
                    <a:pt x="55" y="144"/>
                    <a:pt x="55" y="144"/>
                  </a:cubicBezTo>
                  <a:cubicBezTo>
                    <a:pt x="52" y="144"/>
                    <a:pt x="49" y="141"/>
                    <a:pt x="49" y="138"/>
                  </a:cubicBezTo>
                  <a:cubicBezTo>
                    <a:pt x="49" y="127"/>
                    <a:pt x="49" y="127"/>
                    <a:pt x="49" y="127"/>
                  </a:cubicBezTo>
                  <a:cubicBezTo>
                    <a:pt x="45" y="125"/>
                    <a:pt x="41" y="123"/>
                    <a:pt x="37" y="120"/>
                  </a:cubicBezTo>
                  <a:cubicBezTo>
                    <a:pt x="28" y="126"/>
                    <a:pt x="28" y="126"/>
                    <a:pt x="28" y="126"/>
                  </a:cubicBezTo>
                  <a:cubicBezTo>
                    <a:pt x="25" y="127"/>
                    <a:pt x="21" y="126"/>
                    <a:pt x="20" y="123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0" y="89"/>
                    <a:pt x="1" y="86"/>
                    <a:pt x="4" y="84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3" y="76"/>
                    <a:pt x="13" y="74"/>
                    <a:pt x="13" y="72"/>
                  </a:cubicBezTo>
                  <a:cubicBezTo>
                    <a:pt x="13" y="70"/>
                    <a:pt x="13" y="67"/>
                    <a:pt x="13" y="65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1" y="58"/>
                    <a:pt x="0" y="54"/>
                    <a:pt x="2" y="51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1" y="17"/>
                    <a:pt x="25" y="16"/>
                    <a:pt x="28" y="18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41" y="21"/>
                    <a:pt x="45" y="19"/>
                    <a:pt x="49" y="17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49" y="3"/>
                    <a:pt x="52" y="0"/>
                    <a:pt x="55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4" y="0"/>
                    <a:pt x="97" y="3"/>
                    <a:pt x="97" y="6"/>
                  </a:cubicBezTo>
                  <a:cubicBezTo>
                    <a:pt x="97" y="17"/>
                    <a:pt x="97" y="17"/>
                    <a:pt x="97" y="17"/>
                  </a:cubicBezTo>
                  <a:cubicBezTo>
                    <a:pt x="101" y="19"/>
                    <a:pt x="105" y="21"/>
                    <a:pt x="109" y="24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19" y="17"/>
                    <a:pt x="121" y="17"/>
                    <a:pt x="123" y="17"/>
                  </a:cubicBezTo>
                  <a:cubicBezTo>
                    <a:pt x="124" y="18"/>
                    <a:pt x="125" y="19"/>
                    <a:pt x="126" y="20"/>
                  </a:cubicBezTo>
                  <a:cubicBezTo>
                    <a:pt x="144" y="51"/>
                    <a:pt x="144" y="51"/>
                    <a:pt x="144" y="51"/>
                  </a:cubicBezTo>
                  <a:cubicBezTo>
                    <a:pt x="146" y="54"/>
                    <a:pt x="145" y="58"/>
                    <a:pt x="142" y="60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7"/>
                    <a:pt x="133" y="70"/>
                    <a:pt x="133" y="72"/>
                  </a:cubicBezTo>
                  <a:cubicBezTo>
                    <a:pt x="133" y="74"/>
                    <a:pt x="133" y="76"/>
                    <a:pt x="132" y="79"/>
                  </a:cubicBezTo>
                  <a:cubicBezTo>
                    <a:pt x="142" y="84"/>
                    <a:pt x="142" y="84"/>
                    <a:pt x="142" y="84"/>
                  </a:cubicBezTo>
                  <a:cubicBezTo>
                    <a:pt x="145" y="86"/>
                    <a:pt x="146" y="89"/>
                    <a:pt x="144" y="92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5"/>
                    <a:pt x="124" y="126"/>
                    <a:pt x="123" y="126"/>
                  </a:cubicBezTo>
                  <a:cubicBezTo>
                    <a:pt x="121" y="127"/>
                    <a:pt x="119" y="126"/>
                    <a:pt x="118" y="126"/>
                  </a:cubicBezTo>
                  <a:cubicBezTo>
                    <a:pt x="109" y="120"/>
                    <a:pt x="109" y="120"/>
                    <a:pt x="109" y="120"/>
                  </a:cubicBezTo>
                  <a:cubicBezTo>
                    <a:pt x="105" y="123"/>
                    <a:pt x="101" y="125"/>
                    <a:pt x="97" y="127"/>
                  </a:cubicBezTo>
                  <a:cubicBezTo>
                    <a:pt x="97" y="138"/>
                    <a:pt x="97" y="138"/>
                    <a:pt x="97" y="138"/>
                  </a:cubicBezTo>
                  <a:cubicBezTo>
                    <a:pt x="97" y="141"/>
                    <a:pt x="94" y="144"/>
                    <a:pt x="91" y="144"/>
                  </a:cubicBezTo>
                  <a:close/>
                  <a:moveTo>
                    <a:pt x="61" y="132"/>
                  </a:moveTo>
                  <a:cubicBezTo>
                    <a:pt x="85" y="132"/>
                    <a:pt x="85" y="132"/>
                    <a:pt x="85" y="132"/>
                  </a:cubicBezTo>
                  <a:cubicBezTo>
                    <a:pt x="85" y="123"/>
                    <a:pt x="85" y="123"/>
                    <a:pt x="85" y="123"/>
                  </a:cubicBezTo>
                  <a:cubicBezTo>
                    <a:pt x="85" y="120"/>
                    <a:pt x="87" y="118"/>
                    <a:pt x="89" y="117"/>
                  </a:cubicBezTo>
                  <a:cubicBezTo>
                    <a:pt x="95" y="115"/>
                    <a:pt x="100" y="112"/>
                    <a:pt x="104" y="108"/>
                  </a:cubicBezTo>
                  <a:cubicBezTo>
                    <a:pt x="106" y="107"/>
                    <a:pt x="109" y="106"/>
                    <a:pt x="111" y="108"/>
                  </a:cubicBezTo>
                  <a:cubicBezTo>
                    <a:pt x="119" y="112"/>
                    <a:pt x="119" y="112"/>
                    <a:pt x="119" y="112"/>
                  </a:cubicBezTo>
                  <a:cubicBezTo>
                    <a:pt x="131" y="91"/>
                    <a:pt x="131" y="91"/>
                    <a:pt x="131" y="91"/>
                  </a:cubicBezTo>
                  <a:cubicBezTo>
                    <a:pt x="123" y="87"/>
                    <a:pt x="123" y="87"/>
                    <a:pt x="123" y="87"/>
                  </a:cubicBezTo>
                  <a:cubicBezTo>
                    <a:pt x="121" y="86"/>
                    <a:pt x="120" y="83"/>
                    <a:pt x="120" y="81"/>
                  </a:cubicBezTo>
                  <a:cubicBezTo>
                    <a:pt x="121" y="78"/>
                    <a:pt x="121" y="75"/>
                    <a:pt x="121" y="72"/>
                  </a:cubicBezTo>
                  <a:cubicBezTo>
                    <a:pt x="121" y="69"/>
                    <a:pt x="121" y="66"/>
                    <a:pt x="120" y="63"/>
                  </a:cubicBezTo>
                  <a:cubicBezTo>
                    <a:pt x="120" y="61"/>
                    <a:pt x="121" y="58"/>
                    <a:pt x="123" y="57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09" y="37"/>
                    <a:pt x="106" y="37"/>
                    <a:pt x="104" y="35"/>
                  </a:cubicBezTo>
                  <a:cubicBezTo>
                    <a:pt x="100" y="32"/>
                    <a:pt x="95" y="29"/>
                    <a:pt x="89" y="27"/>
                  </a:cubicBezTo>
                  <a:cubicBezTo>
                    <a:pt x="87" y="26"/>
                    <a:pt x="85" y="23"/>
                    <a:pt x="85" y="21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59" y="26"/>
                    <a:pt x="57" y="27"/>
                  </a:cubicBezTo>
                  <a:cubicBezTo>
                    <a:pt x="51" y="29"/>
                    <a:pt x="46" y="32"/>
                    <a:pt x="42" y="35"/>
                  </a:cubicBezTo>
                  <a:cubicBezTo>
                    <a:pt x="40" y="37"/>
                    <a:pt x="37" y="37"/>
                    <a:pt x="35" y="36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5" y="58"/>
                    <a:pt x="26" y="61"/>
                    <a:pt x="26" y="63"/>
                  </a:cubicBezTo>
                  <a:cubicBezTo>
                    <a:pt x="25" y="66"/>
                    <a:pt x="25" y="69"/>
                    <a:pt x="25" y="72"/>
                  </a:cubicBezTo>
                  <a:cubicBezTo>
                    <a:pt x="25" y="75"/>
                    <a:pt x="25" y="78"/>
                    <a:pt x="26" y="81"/>
                  </a:cubicBezTo>
                  <a:cubicBezTo>
                    <a:pt x="26" y="83"/>
                    <a:pt x="25" y="86"/>
                    <a:pt x="23" y="87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7" y="106"/>
                    <a:pt x="40" y="107"/>
                    <a:pt x="42" y="108"/>
                  </a:cubicBezTo>
                  <a:cubicBezTo>
                    <a:pt x="46" y="112"/>
                    <a:pt x="51" y="115"/>
                    <a:pt x="57" y="117"/>
                  </a:cubicBezTo>
                  <a:cubicBezTo>
                    <a:pt x="59" y="118"/>
                    <a:pt x="61" y="120"/>
                    <a:pt x="61" y="123"/>
                  </a:cubicBezTo>
                  <a:lnTo>
                    <a:pt x="61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7" name="Freeform 26">
              <a:extLst>
                <a:ext uri="{FF2B5EF4-FFF2-40B4-BE49-F238E27FC236}">
                  <a16:creationId xmlns:a16="http://schemas.microsoft.com/office/drawing/2014/main" id="{B25C3DF9-4A39-4B06-8325-5B1A763753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76" y="3272"/>
              <a:ext cx="89" cy="88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6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6" y="0"/>
                    <a:pt x="60" y="13"/>
                    <a:pt x="60" y="30"/>
                  </a:cubicBezTo>
                  <a:cubicBezTo>
                    <a:pt x="60" y="46"/>
                    <a:pt x="46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07354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FB0-8343-4A6F-A340-5ED0CDC2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TIMELINE</a:t>
            </a:r>
          </a:p>
        </p:txBody>
      </p:sp>
      <p:pic>
        <p:nvPicPr>
          <p:cNvPr id="60" name="Picture 59" descr="Timeline for delivery of the dashboard" title="Timeline">
            <a:extLst>
              <a:ext uri="{FF2B5EF4-FFF2-40B4-BE49-F238E27FC236}">
                <a16:creationId xmlns:a16="http://schemas.microsoft.com/office/drawing/2014/main" id="{E3DC9E97-8043-46FE-A8BA-E998AFBBF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937" y="1689100"/>
            <a:ext cx="8640263" cy="39978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31EB862-853B-4203-B3DA-B3624E05C9A9}"/>
              </a:ext>
            </a:extLst>
          </p:cNvPr>
          <p:cNvSpPr/>
          <p:nvPr/>
        </p:nvSpPr>
        <p:spPr>
          <a:xfrm>
            <a:off x="628650" y="5686918"/>
            <a:ext cx="110025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ea typeface="Calibri" panose="020F0502020204030204" pitchFamily="34" charset="0"/>
              </a:rPr>
              <a:t>*Timeline dependent on a</a:t>
            </a: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vailability of system owners to answer questions, provide data, enable ports/connections where necessary, etc. </a:t>
            </a:r>
            <a:endParaRPr lang="en-US" sz="1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144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3">
            <a:extLst>
              <a:ext uri="{FF2B5EF4-FFF2-40B4-BE49-F238E27FC236}">
                <a16:creationId xmlns:a16="http://schemas.microsoft.com/office/drawing/2014/main" id="{1E3489C4-FBAC-4585-B0E7-CAA7E8E47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1017"/>
            <a:ext cx="8355094" cy="566338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RISK ASSESSMENT 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9188C853-8770-4D4F-9472-AE174021EA75}"/>
              </a:ext>
            </a:extLst>
          </p:cNvPr>
          <p:cNvSpPr txBox="1">
            <a:spLocks/>
          </p:cNvSpPr>
          <p:nvPr/>
        </p:nvSpPr>
        <p:spPr>
          <a:xfrm>
            <a:off x="330199" y="1422646"/>
            <a:ext cx="4041648" cy="566339"/>
          </a:xfrm>
          <a:prstGeom prst="rect">
            <a:avLst/>
          </a:prstGeom>
          <a:ln w="28575">
            <a:solidFill>
              <a:srgbClr val="00594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0C344A7-EB18-449B-A0E6-DC8CAA9ECCB6}"/>
              </a:ext>
            </a:extLst>
          </p:cNvPr>
          <p:cNvSpPr txBox="1">
            <a:spLocks/>
          </p:cNvSpPr>
          <p:nvPr/>
        </p:nvSpPr>
        <p:spPr>
          <a:xfrm>
            <a:off x="4568954" y="1422646"/>
            <a:ext cx="4130545" cy="566339"/>
          </a:xfrm>
          <a:prstGeom prst="rect">
            <a:avLst/>
          </a:prstGeom>
          <a:ln w="28575">
            <a:solidFill>
              <a:srgbClr val="00594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A5940A-3A6B-45C7-AB76-86A59436A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918"/>
              </p:ext>
            </p:extLst>
          </p:nvPr>
        </p:nvGraphicFramePr>
        <p:xfrm>
          <a:off x="330200" y="1821260"/>
          <a:ext cx="8369299" cy="50742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4559758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72300418"/>
                    </a:ext>
                  </a:extLst>
                </a:gridCol>
                <a:gridCol w="4122419">
                  <a:extLst>
                    <a:ext uri="{9D8B030D-6E8A-4147-A177-3AD203B41FA5}">
                      <a16:colId xmlns:a16="http://schemas.microsoft.com/office/drawing/2014/main" val="1372095099"/>
                    </a:ext>
                  </a:extLst>
                </a:gridCol>
              </a:tblGrid>
              <a:tr h="14913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Breaking new ground with rapid ATO development in support of cloud implementation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Collaborating with ISC and Cloud Adoption COE to use the IPT model and conduct an agile ATT/ATO pilot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Integrating with privacy team to revise and submit required documentation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17152"/>
                  </a:ext>
                </a:extLst>
              </a:tr>
              <a:tr h="23583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Limited capacity of business owners to identify priorities, provide sample data, answer questions about data,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Identified Dashboard Champions for each administrative office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Implementing IPT model into dashboard development; establishing a daily stand-up with business owners during 10-week development cycle to facilitate communication and data sharing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69263"/>
                  </a:ext>
                </a:extLst>
              </a:tr>
              <a:tr h="12245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Some unknowns about some CXO function data </a:t>
                      </a: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quality exist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Conducting reviews with CXO and leadership teams to validate metrics and ensure data quality and governance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4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29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4AE381-5073-4691-96DD-18F8DC35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1017"/>
            <a:ext cx="8355094" cy="5663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FY18: WHERE DO WE GO FROM HERE?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C8266D-D55D-4338-B685-11F7C4A70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756" y="1409946"/>
            <a:ext cx="7969786" cy="566339"/>
          </a:xfrm>
          <a:ln w="28575">
            <a:solidFill>
              <a:srgbClr val="00594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solidFill>
                  <a:srgbClr val="005941"/>
                </a:solidFill>
              </a:rPr>
              <a:t>What do you need from us?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D7AF8A-BE2E-47D8-BD5F-5AAAC6179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66886" y="2058876"/>
            <a:ext cx="7149655" cy="4130787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dirty="0"/>
              <a:t>Data Validation 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/>
          </a:p>
          <a:p>
            <a:pPr marL="0" indent="0">
              <a:spcBef>
                <a:spcPts val="200"/>
              </a:spcBef>
              <a:buNone/>
            </a:pPr>
            <a:r>
              <a:rPr lang="en-US" dirty="0"/>
              <a:t>Dashboard User Acceptance Testing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/>
          </a:p>
          <a:p>
            <a:pPr marL="0" indent="0">
              <a:spcBef>
                <a:spcPts val="200"/>
              </a:spcBef>
              <a:buNone/>
            </a:pPr>
            <a:r>
              <a:rPr lang="en-US" dirty="0"/>
              <a:t>Services Model Requirements and Feedback</a:t>
            </a:r>
          </a:p>
        </p:txBody>
      </p:sp>
      <p:grpSp>
        <p:nvGrpSpPr>
          <p:cNvPr id="12" name="Group 78" descr="Data validation" title="where do we go from here">
            <a:extLst>
              <a:ext uri="{FF2B5EF4-FFF2-40B4-BE49-F238E27FC236}">
                <a16:creationId xmlns:a16="http://schemas.microsoft.com/office/drawing/2014/main" id="{18B550E2-DD80-4128-B3EC-55BB9B57C6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51822" y="2058875"/>
            <a:ext cx="375710" cy="500164"/>
            <a:chOff x="5561" y="440"/>
            <a:chExt cx="320" cy="426"/>
          </a:xfrm>
          <a:solidFill>
            <a:srgbClr val="005941"/>
          </a:solidFill>
        </p:grpSpPr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CF119E67-F017-4842-B60F-8D24202398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1" y="440"/>
              <a:ext cx="320" cy="426"/>
            </a:xfrm>
            <a:custGeom>
              <a:avLst/>
              <a:gdLst>
                <a:gd name="T0" fmla="*/ 210 w 216"/>
                <a:gd name="T1" fmla="*/ 288 h 288"/>
                <a:gd name="T2" fmla="*/ 6 w 216"/>
                <a:gd name="T3" fmla="*/ 288 h 288"/>
                <a:gd name="T4" fmla="*/ 0 w 216"/>
                <a:gd name="T5" fmla="*/ 282 h 288"/>
                <a:gd name="T6" fmla="*/ 0 w 216"/>
                <a:gd name="T7" fmla="*/ 6 h 288"/>
                <a:gd name="T8" fmla="*/ 6 w 216"/>
                <a:gd name="T9" fmla="*/ 0 h 288"/>
                <a:gd name="T10" fmla="*/ 138 w 216"/>
                <a:gd name="T11" fmla="*/ 0 h 288"/>
                <a:gd name="T12" fmla="*/ 142 w 216"/>
                <a:gd name="T13" fmla="*/ 2 h 288"/>
                <a:gd name="T14" fmla="*/ 214 w 216"/>
                <a:gd name="T15" fmla="*/ 74 h 288"/>
                <a:gd name="T16" fmla="*/ 216 w 216"/>
                <a:gd name="T17" fmla="*/ 78 h 288"/>
                <a:gd name="T18" fmla="*/ 216 w 216"/>
                <a:gd name="T19" fmla="*/ 282 h 288"/>
                <a:gd name="T20" fmla="*/ 210 w 216"/>
                <a:gd name="T21" fmla="*/ 288 h 288"/>
                <a:gd name="T22" fmla="*/ 12 w 216"/>
                <a:gd name="T23" fmla="*/ 276 h 288"/>
                <a:gd name="T24" fmla="*/ 204 w 216"/>
                <a:gd name="T25" fmla="*/ 276 h 288"/>
                <a:gd name="T26" fmla="*/ 204 w 216"/>
                <a:gd name="T27" fmla="*/ 81 h 288"/>
                <a:gd name="T28" fmla="*/ 136 w 216"/>
                <a:gd name="T29" fmla="*/ 12 h 288"/>
                <a:gd name="T30" fmla="*/ 12 w 216"/>
                <a:gd name="T31" fmla="*/ 12 h 288"/>
                <a:gd name="T32" fmla="*/ 12 w 216"/>
                <a:gd name="T33" fmla="*/ 27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" h="288">
                  <a:moveTo>
                    <a:pt x="210" y="288"/>
                  </a:moveTo>
                  <a:cubicBezTo>
                    <a:pt x="6" y="288"/>
                    <a:pt x="6" y="288"/>
                    <a:pt x="6" y="288"/>
                  </a:cubicBezTo>
                  <a:cubicBezTo>
                    <a:pt x="3" y="288"/>
                    <a:pt x="0" y="286"/>
                    <a:pt x="0" y="2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0" y="0"/>
                    <a:pt x="141" y="1"/>
                    <a:pt x="142" y="2"/>
                  </a:cubicBezTo>
                  <a:cubicBezTo>
                    <a:pt x="214" y="74"/>
                    <a:pt x="214" y="74"/>
                    <a:pt x="214" y="74"/>
                  </a:cubicBezTo>
                  <a:cubicBezTo>
                    <a:pt x="216" y="75"/>
                    <a:pt x="216" y="77"/>
                    <a:pt x="216" y="78"/>
                  </a:cubicBezTo>
                  <a:cubicBezTo>
                    <a:pt x="216" y="282"/>
                    <a:pt x="216" y="282"/>
                    <a:pt x="216" y="282"/>
                  </a:cubicBezTo>
                  <a:cubicBezTo>
                    <a:pt x="216" y="286"/>
                    <a:pt x="214" y="288"/>
                    <a:pt x="210" y="288"/>
                  </a:cubicBezTo>
                  <a:close/>
                  <a:moveTo>
                    <a:pt x="12" y="276"/>
                  </a:moveTo>
                  <a:cubicBezTo>
                    <a:pt x="204" y="276"/>
                    <a:pt x="204" y="276"/>
                    <a:pt x="204" y="276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Freeform 80">
              <a:extLst>
                <a:ext uri="{FF2B5EF4-FFF2-40B4-BE49-F238E27FC236}">
                  <a16:creationId xmlns:a16="http://schemas.microsoft.com/office/drawing/2014/main" id="{5145320C-FE44-4E58-ADD9-7B0FA89E4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7" y="440"/>
              <a:ext cx="124" cy="125"/>
            </a:xfrm>
            <a:custGeom>
              <a:avLst/>
              <a:gdLst>
                <a:gd name="T0" fmla="*/ 78 w 84"/>
                <a:gd name="T1" fmla="*/ 84 h 84"/>
                <a:gd name="T2" fmla="*/ 6 w 84"/>
                <a:gd name="T3" fmla="*/ 84 h 84"/>
                <a:gd name="T4" fmla="*/ 0 w 84"/>
                <a:gd name="T5" fmla="*/ 78 h 84"/>
                <a:gd name="T6" fmla="*/ 0 w 84"/>
                <a:gd name="T7" fmla="*/ 6 h 84"/>
                <a:gd name="T8" fmla="*/ 6 w 84"/>
                <a:gd name="T9" fmla="*/ 0 h 84"/>
                <a:gd name="T10" fmla="*/ 12 w 84"/>
                <a:gd name="T11" fmla="*/ 6 h 84"/>
                <a:gd name="T12" fmla="*/ 12 w 84"/>
                <a:gd name="T13" fmla="*/ 72 h 84"/>
                <a:gd name="T14" fmla="*/ 78 w 84"/>
                <a:gd name="T15" fmla="*/ 72 h 84"/>
                <a:gd name="T16" fmla="*/ 84 w 84"/>
                <a:gd name="T17" fmla="*/ 78 h 84"/>
                <a:gd name="T18" fmla="*/ 78 w 84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4">
                  <a:moveTo>
                    <a:pt x="78" y="84"/>
                  </a:moveTo>
                  <a:cubicBezTo>
                    <a:pt x="6" y="84"/>
                    <a:pt x="6" y="84"/>
                    <a:pt x="6" y="84"/>
                  </a:cubicBezTo>
                  <a:cubicBezTo>
                    <a:pt x="3" y="84"/>
                    <a:pt x="0" y="82"/>
                    <a:pt x="0" y="7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82" y="72"/>
                    <a:pt x="84" y="75"/>
                    <a:pt x="84" y="78"/>
                  </a:cubicBezTo>
                  <a:cubicBezTo>
                    <a:pt x="84" y="82"/>
                    <a:pt x="82" y="84"/>
                    <a:pt x="78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DC655F09-9912-44AF-818B-3B0F8A9D9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" y="618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" name="Freeform 82">
              <a:extLst>
                <a:ext uri="{FF2B5EF4-FFF2-40B4-BE49-F238E27FC236}">
                  <a16:creationId xmlns:a16="http://schemas.microsoft.com/office/drawing/2014/main" id="{F8D117F2-6564-47A4-9D4B-75B2A84D1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" y="689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83">
              <a:extLst>
                <a:ext uri="{FF2B5EF4-FFF2-40B4-BE49-F238E27FC236}">
                  <a16:creationId xmlns:a16="http://schemas.microsoft.com/office/drawing/2014/main" id="{518ABCF6-2E40-401A-955C-10420A94C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" y="760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84">
              <a:extLst>
                <a:ext uri="{FF2B5EF4-FFF2-40B4-BE49-F238E27FC236}">
                  <a16:creationId xmlns:a16="http://schemas.microsoft.com/office/drawing/2014/main" id="{E1E6CA0F-FA00-4625-9C97-9EBF60477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4" y="582"/>
              <a:ext cx="91" cy="62"/>
            </a:xfrm>
            <a:custGeom>
              <a:avLst/>
              <a:gdLst>
                <a:gd name="T0" fmla="*/ 24 w 61"/>
                <a:gd name="T1" fmla="*/ 42 h 42"/>
                <a:gd name="T2" fmla="*/ 20 w 61"/>
                <a:gd name="T3" fmla="*/ 41 h 42"/>
                <a:gd name="T4" fmla="*/ 2 w 61"/>
                <a:gd name="T5" fmla="*/ 23 h 42"/>
                <a:gd name="T6" fmla="*/ 2 w 61"/>
                <a:gd name="T7" fmla="*/ 14 h 42"/>
                <a:gd name="T8" fmla="*/ 10 w 61"/>
                <a:gd name="T9" fmla="*/ 14 h 42"/>
                <a:gd name="T10" fmla="*/ 24 w 61"/>
                <a:gd name="T11" fmla="*/ 28 h 42"/>
                <a:gd name="T12" fmla="*/ 50 w 61"/>
                <a:gd name="T13" fmla="*/ 2 h 42"/>
                <a:gd name="T14" fmla="*/ 58 w 61"/>
                <a:gd name="T15" fmla="*/ 2 h 42"/>
                <a:gd name="T16" fmla="*/ 58 w 61"/>
                <a:gd name="T17" fmla="*/ 11 h 42"/>
                <a:gd name="T18" fmla="*/ 28 w 61"/>
                <a:gd name="T19" fmla="*/ 41 h 42"/>
                <a:gd name="T20" fmla="*/ 24 w 6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2">
                  <a:moveTo>
                    <a:pt x="24" y="42"/>
                  </a:moveTo>
                  <a:cubicBezTo>
                    <a:pt x="23" y="42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0"/>
                    <a:pt x="0" y="17"/>
                    <a:pt x="2" y="14"/>
                  </a:cubicBezTo>
                  <a:cubicBezTo>
                    <a:pt x="4" y="12"/>
                    <a:pt x="8" y="12"/>
                    <a:pt x="10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2" y="0"/>
                    <a:pt x="56" y="0"/>
                    <a:pt x="58" y="2"/>
                  </a:cubicBezTo>
                  <a:cubicBezTo>
                    <a:pt x="61" y="5"/>
                    <a:pt x="61" y="8"/>
                    <a:pt x="58" y="1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2"/>
                    <a:pt x="26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44E6CAEB-EBA4-4973-BDB9-548DA83A7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4" y="653"/>
              <a:ext cx="91" cy="62"/>
            </a:xfrm>
            <a:custGeom>
              <a:avLst/>
              <a:gdLst>
                <a:gd name="T0" fmla="*/ 24 w 61"/>
                <a:gd name="T1" fmla="*/ 42 h 42"/>
                <a:gd name="T2" fmla="*/ 20 w 61"/>
                <a:gd name="T3" fmla="*/ 41 h 42"/>
                <a:gd name="T4" fmla="*/ 2 w 61"/>
                <a:gd name="T5" fmla="*/ 23 h 42"/>
                <a:gd name="T6" fmla="*/ 2 w 61"/>
                <a:gd name="T7" fmla="*/ 14 h 42"/>
                <a:gd name="T8" fmla="*/ 10 w 61"/>
                <a:gd name="T9" fmla="*/ 14 h 42"/>
                <a:gd name="T10" fmla="*/ 24 w 61"/>
                <a:gd name="T11" fmla="*/ 28 h 42"/>
                <a:gd name="T12" fmla="*/ 50 w 61"/>
                <a:gd name="T13" fmla="*/ 2 h 42"/>
                <a:gd name="T14" fmla="*/ 58 w 61"/>
                <a:gd name="T15" fmla="*/ 2 h 42"/>
                <a:gd name="T16" fmla="*/ 58 w 61"/>
                <a:gd name="T17" fmla="*/ 11 h 42"/>
                <a:gd name="T18" fmla="*/ 28 w 61"/>
                <a:gd name="T19" fmla="*/ 41 h 42"/>
                <a:gd name="T20" fmla="*/ 24 w 6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2">
                  <a:moveTo>
                    <a:pt x="24" y="42"/>
                  </a:moveTo>
                  <a:cubicBezTo>
                    <a:pt x="23" y="42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0"/>
                    <a:pt x="0" y="17"/>
                    <a:pt x="2" y="14"/>
                  </a:cubicBezTo>
                  <a:cubicBezTo>
                    <a:pt x="4" y="12"/>
                    <a:pt x="8" y="12"/>
                    <a:pt x="10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2" y="0"/>
                    <a:pt x="56" y="0"/>
                    <a:pt x="58" y="2"/>
                  </a:cubicBezTo>
                  <a:cubicBezTo>
                    <a:pt x="61" y="5"/>
                    <a:pt x="61" y="8"/>
                    <a:pt x="58" y="1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2"/>
                    <a:pt x="26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3EC9BB6D-9137-4D76-922B-165F090EA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4" y="724"/>
              <a:ext cx="91" cy="62"/>
            </a:xfrm>
            <a:custGeom>
              <a:avLst/>
              <a:gdLst>
                <a:gd name="T0" fmla="*/ 24 w 61"/>
                <a:gd name="T1" fmla="*/ 42 h 42"/>
                <a:gd name="T2" fmla="*/ 20 w 61"/>
                <a:gd name="T3" fmla="*/ 41 h 42"/>
                <a:gd name="T4" fmla="*/ 2 w 61"/>
                <a:gd name="T5" fmla="*/ 23 h 42"/>
                <a:gd name="T6" fmla="*/ 2 w 61"/>
                <a:gd name="T7" fmla="*/ 14 h 42"/>
                <a:gd name="T8" fmla="*/ 10 w 61"/>
                <a:gd name="T9" fmla="*/ 14 h 42"/>
                <a:gd name="T10" fmla="*/ 24 w 61"/>
                <a:gd name="T11" fmla="*/ 28 h 42"/>
                <a:gd name="T12" fmla="*/ 50 w 61"/>
                <a:gd name="T13" fmla="*/ 2 h 42"/>
                <a:gd name="T14" fmla="*/ 58 w 61"/>
                <a:gd name="T15" fmla="*/ 2 h 42"/>
                <a:gd name="T16" fmla="*/ 58 w 61"/>
                <a:gd name="T17" fmla="*/ 11 h 42"/>
                <a:gd name="T18" fmla="*/ 28 w 61"/>
                <a:gd name="T19" fmla="*/ 41 h 42"/>
                <a:gd name="T20" fmla="*/ 24 w 6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2">
                  <a:moveTo>
                    <a:pt x="24" y="42"/>
                  </a:moveTo>
                  <a:cubicBezTo>
                    <a:pt x="23" y="42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0"/>
                    <a:pt x="0" y="17"/>
                    <a:pt x="2" y="14"/>
                  </a:cubicBezTo>
                  <a:cubicBezTo>
                    <a:pt x="4" y="12"/>
                    <a:pt x="8" y="12"/>
                    <a:pt x="10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2" y="0"/>
                    <a:pt x="56" y="0"/>
                    <a:pt x="58" y="2"/>
                  </a:cubicBezTo>
                  <a:cubicBezTo>
                    <a:pt x="61" y="5"/>
                    <a:pt x="61" y="8"/>
                    <a:pt x="58" y="1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2"/>
                    <a:pt x="26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22" name="Group 183" descr="dashboard user acceptance" title="where do we go from here">
            <a:extLst>
              <a:ext uri="{FF2B5EF4-FFF2-40B4-BE49-F238E27FC236}">
                <a16:creationId xmlns:a16="http://schemas.microsoft.com/office/drawing/2014/main" id="{93DB55F5-CA8A-477C-9799-688EB77E10E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4073" y="2830803"/>
            <a:ext cx="491208" cy="450851"/>
            <a:chOff x="2402" y="3010"/>
            <a:chExt cx="426" cy="391"/>
          </a:xfrm>
          <a:solidFill>
            <a:srgbClr val="005941"/>
          </a:solidFill>
        </p:grpSpPr>
        <p:sp>
          <p:nvSpPr>
            <p:cNvPr id="23" name="Freeform 184">
              <a:extLst>
                <a:ext uri="{FF2B5EF4-FFF2-40B4-BE49-F238E27FC236}">
                  <a16:creationId xmlns:a16="http://schemas.microsoft.com/office/drawing/2014/main" id="{F5F7FDB2-F11E-4A43-AAFB-CA4829E5F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2" y="3010"/>
              <a:ext cx="426" cy="338"/>
            </a:xfrm>
            <a:custGeom>
              <a:avLst/>
              <a:gdLst>
                <a:gd name="T0" fmla="*/ 145 w 288"/>
                <a:gd name="T1" fmla="*/ 228 h 228"/>
                <a:gd name="T2" fmla="*/ 30 w 288"/>
                <a:gd name="T3" fmla="*/ 228 h 228"/>
                <a:gd name="T4" fmla="*/ 0 w 288"/>
                <a:gd name="T5" fmla="*/ 198 h 228"/>
                <a:gd name="T6" fmla="*/ 0 w 288"/>
                <a:gd name="T7" fmla="*/ 30 h 228"/>
                <a:gd name="T8" fmla="*/ 30 w 288"/>
                <a:gd name="T9" fmla="*/ 0 h 228"/>
                <a:gd name="T10" fmla="*/ 258 w 288"/>
                <a:gd name="T11" fmla="*/ 0 h 228"/>
                <a:gd name="T12" fmla="*/ 288 w 288"/>
                <a:gd name="T13" fmla="*/ 30 h 228"/>
                <a:gd name="T14" fmla="*/ 288 w 288"/>
                <a:gd name="T15" fmla="*/ 120 h 228"/>
                <a:gd name="T16" fmla="*/ 282 w 288"/>
                <a:gd name="T17" fmla="*/ 126 h 228"/>
                <a:gd name="T18" fmla="*/ 276 w 288"/>
                <a:gd name="T19" fmla="*/ 120 h 228"/>
                <a:gd name="T20" fmla="*/ 276 w 288"/>
                <a:gd name="T21" fmla="*/ 30 h 228"/>
                <a:gd name="T22" fmla="*/ 258 w 288"/>
                <a:gd name="T23" fmla="*/ 12 h 228"/>
                <a:gd name="T24" fmla="*/ 30 w 288"/>
                <a:gd name="T25" fmla="*/ 12 h 228"/>
                <a:gd name="T26" fmla="*/ 12 w 288"/>
                <a:gd name="T27" fmla="*/ 30 h 228"/>
                <a:gd name="T28" fmla="*/ 12 w 288"/>
                <a:gd name="T29" fmla="*/ 198 h 228"/>
                <a:gd name="T30" fmla="*/ 30 w 288"/>
                <a:gd name="T31" fmla="*/ 216 h 228"/>
                <a:gd name="T32" fmla="*/ 145 w 288"/>
                <a:gd name="T33" fmla="*/ 216 h 228"/>
                <a:gd name="T34" fmla="*/ 151 w 288"/>
                <a:gd name="T35" fmla="*/ 222 h 228"/>
                <a:gd name="T36" fmla="*/ 145 w 288"/>
                <a:gd name="T3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8" h="228">
                  <a:moveTo>
                    <a:pt x="145" y="228"/>
                  </a:moveTo>
                  <a:cubicBezTo>
                    <a:pt x="30" y="228"/>
                    <a:pt x="30" y="228"/>
                    <a:pt x="30" y="228"/>
                  </a:cubicBezTo>
                  <a:cubicBezTo>
                    <a:pt x="14" y="228"/>
                    <a:pt x="0" y="214"/>
                    <a:pt x="0" y="19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75" y="0"/>
                    <a:pt x="288" y="13"/>
                    <a:pt x="288" y="30"/>
                  </a:cubicBezTo>
                  <a:cubicBezTo>
                    <a:pt x="288" y="120"/>
                    <a:pt x="288" y="120"/>
                    <a:pt x="288" y="120"/>
                  </a:cubicBezTo>
                  <a:cubicBezTo>
                    <a:pt x="288" y="124"/>
                    <a:pt x="286" y="126"/>
                    <a:pt x="282" y="126"/>
                  </a:cubicBezTo>
                  <a:cubicBezTo>
                    <a:pt x="279" y="126"/>
                    <a:pt x="276" y="124"/>
                    <a:pt x="276" y="120"/>
                  </a:cubicBezTo>
                  <a:cubicBezTo>
                    <a:pt x="276" y="30"/>
                    <a:pt x="276" y="30"/>
                    <a:pt x="276" y="30"/>
                  </a:cubicBezTo>
                  <a:cubicBezTo>
                    <a:pt x="276" y="20"/>
                    <a:pt x="268" y="12"/>
                    <a:pt x="258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0" y="12"/>
                    <a:pt x="12" y="20"/>
                    <a:pt x="12" y="30"/>
                  </a:cubicBezTo>
                  <a:cubicBezTo>
                    <a:pt x="12" y="198"/>
                    <a:pt x="12" y="198"/>
                    <a:pt x="12" y="198"/>
                  </a:cubicBezTo>
                  <a:cubicBezTo>
                    <a:pt x="12" y="208"/>
                    <a:pt x="20" y="216"/>
                    <a:pt x="30" y="216"/>
                  </a:cubicBezTo>
                  <a:cubicBezTo>
                    <a:pt x="145" y="216"/>
                    <a:pt x="145" y="216"/>
                    <a:pt x="145" y="216"/>
                  </a:cubicBezTo>
                  <a:cubicBezTo>
                    <a:pt x="148" y="216"/>
                    <a:pt x="151" y="219"/>
                    <a:pt x="151" y="222"/>
                  </a:cubicBezTo>
                  <a:cubicBezTo>
                    <a:pt x="151" y="225"/>
                    <a:pt x="148" y="228"/>
                    <a:pt x="145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Freeform 185">
              <a:extLst>
                <a:ext uri="{FF2B5EF4-FFF2-40B4-BE49-F238E27FC236}">
                  <a16:creationId xmlns:a16="http://schemas.microsoft.com/office/drawing/2014/main" id="{396602B2-BCE3-4618-B8DB-CEFFB74E6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2" y="3099"/>
              <a:ext cx="426" cy="18"/>
            </a:xfrm>
            <a:custGeom>
              <a:avLst/>
              <a:gdLst>
                <a:gd name="T0" fmla="*/ 282 w 288"/>
                <a:gd name="T1" fmla="*/ 12 h 12"/>
                <a:gd name="T2" fmla="*/ 6 w 288"/>
                <a:gd name="T3" fmla="*/ 12 h 12"/>
                <a:gd name="T4" fmla="*/ 0 w 288"/>
                <a:gd name="T5" fmla="*/ 6 h 12"/>
                <a:gd name="T6" fmla="*/ 6 w 288"/>
                <a:gd name="T7" fmla="*/ 0 h 12"/>
                <a:gd name="T8" fmla="*/ 282 w 288"/>
                <a:gd name="T9" fmla="*/ 0 h 12"/>
                <a:gd name="T10" fmla="*/ 288 w 288"/>
                <a:gd name="T11" fmla="*/ 6 h 12"/>
                <a:gd name="T12" fmla="*/ 282 w 28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2">
                  <a:moveTo>
                    <a:pt x="28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86" y="0"/>
                    <a:pt x="288" y="3"/>
                    <a:pt x="288" y="6"/>
                  </a:cubicBezTo>
                  <a:cubicBezTo>
                    <a:pt x="288" y="9"/>
                    <a:pt x="286" y="12"/>
                    <a:pt x="28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Oval 186">
              <a:extLst>
                <a:ext uri="{FF2B5EF4-FFF2-40B4-BE49-F238E27FC236}">
                  <a16:creationId xmlns:a16="http://schemas.microsoft.com/office/drawing/2014/main" id="{4C282D76-6E1B-4079-B482-5A446568B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" y="3046"/>
              <a:ext cx="36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Oval 187">
              <a:extLst>
                <a:ext uri="{FF2B5EF4-FFF2-40B4-BE49-F238E27FC236}">
                  <a16:creationId xmlns:a16="http://schemas.microsoft.com/office/drawing/2014/main" id="{5636A9B8-2BFC-4855-9C99-70322A268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" y="3046"/>
              <a:ext cx="36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7" name="Oval 188">
              <a:extLst>
                <a:ext uri="{FF2B5EF4-FFF2-40B4-BE49-F238E27FC236}">
                  <a16:creationId xmlns:a16="http://schemas.microsoft.com/office/drawing/2014/main" id="{659D6B4F-2C67-4392-94FB-FF20DDF4C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3046"/>
              <a:ext cx="35" cy="3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189">
              <a:extLst>
                <a:ext uri="{FF2B5EF4-FFF2-40B4-BE49-F238E27FC236}">
                  <a16:creationId xmlns:a16="http://schemas.microsoft.com/office/drawing/2014/main" id="{6FE31CFC-48BC-4E5D-A5EC-3F34B8D2C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3152"/>
              <a:ext cx="195" cy="18"/>
            </a:xfrm>
            <a:custGeom>
              <a:avLst/>
              <a:gdLst>
                <a:gd name="T0" fmla="*/ 126 w 132"/>
                <a:gd name="T1" fmla="*/ 12 h 12"/>
                <a:gd name="T2" fmla="*/ 6 w 132"/>
                <a:gd name="T3" fmla="*/ 12 h 12"/>
                <a:gd name="T4" fmla="*/ 0 w 132"/>
                <a:gd name="T5" fmla="*/ 6 h 12"/>
                <a:gd name="T6" fmla="*/ 6 w 132"/>
                <a:gd name="T7" fmla="*/ 0 h 12"/>
                <a:gd name="T8" fmla="*/ 126 w 132"/>
                <a:gd name="T9" fmla="*/ 0 h 12"/>
                <a:gd name="T10" fmla="*/ 132 w 132"/>
                <a:gd name="T11" fmla="*/ 6 h 12"/>
                <a:gd name="T12" fmla="*/ 126 w 13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2">
                  <a:moveTo>
                    <a:pt x="12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30" y="0"/>
                    <a:pt x="132" y="3"/>
                    <a:pt x="132" y="6"/>
                  </a:cubicBezTo>
                  <a:cubicBezTo>
                    <a:pt x="132" y="9"/>
                    <a:pt x="130" y="12"/>
                    <a:pt x="12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Freeform 190">
              <a:extLst>
                <a:ext uri="{FF2B5EF4-FFF2-40B4-BE49-F238E27FC236}">
                  <a16:creationId xmlns:a16="http://schemas.microsoft.com/office/drawing/2014/main" id="{8B8685E9-33F3-4636-A2E1-90F106414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3152"/>
              <a:ext cx="35" cy="18"/>
            </a:xfrm>
            <a:custGeom>
              <a:avLst/>
              <a:gdLst>
                <a:gd name="T0" fmla="*/ 18 w 24"/>
                <a:gd name="T1" fmla="*/ 12 h 12"/>
                <a:gd name="T2" fmla="*/ 6 w 24"/>
                <a:gd name="T3" fmla="*/ 12 h 12"/>
                <a:gd name="T4" fmla="*/ 0 w 24"/>
                <a:gd name="T5" fmla="*/ 6 h 12"/>
                <a:gd name="T6" fmla="*/ 6 w 24"/>
                <a:gd name="T7" fmla="*/ 0 h 12"/>
                <a:gd name="T8" fmla="*/ 18 w 24"/>
                <a:gd name="T9" fmla="*/ 0 h 12"/>
                <a:gd name="T10" fmla="*/ 24 w 24"/>
                <a:gd name="T11" fmla="*/ 6 h 12"/>
                <a:gd name="T12" fmla="*/ 18 w 2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12">
                  <a:moveTo>
                    <a:pt x="1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2" y="0"/>
                    <a:pt x="24" y="3"/>
                    <a:pt x="24" y="6"/>
                  </a:cubicBezTo>
                  <a:cubicBezTo>
                    <a:pt x="24" y="9"/>
                    <a:pt x="22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Freeform 191">
              <a:extLst>
                <a:ext uri="{FF2B5EF4-FFF2-40B4-BE49-F238E27FC236}">
                  <a16:creationId xmlns:a16="http://schemas.microsoft.com/office/drawing/2014/main" id="{928BEB9B-ABA0-44DC-8DE2-623EEA898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3205"/>
              <a:ext cx="89" cy="18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9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Freeform 192">
              <a:extLst>
                <a:ext uri="{FF2B5EF4-FFF2-40B4-BE49-F238E27FC236}">
                  <a16:creationId xmlns:a16="http://schemas.microsoft.com/office/drawing/2014/main" id="{90831D6F-ABC5-42B5-97AF-352CF6F19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3205"/>
              <a:ext cx="35" cy="18"/>
            </a:xfrm>
            <a:custGeom>
              <a:avLst/>
              <a:gdLst>
                <a:gd name="T0" fmla="*/ 18 w 24"/>
                <a:gd name="T1" fmla="*/ 12 h 12"/>
                <a:gd name="T2" fmla="*/ 6 w 24"/>
                <a:gd name="T3" fmla="*/ 12 h 12"/>
                <a:gd name="T4" fmla="*/ 0 w 24"/>
                <a:gd name="T5" fmla="*/ 6 h 12"/>
                <a:gd name="T6" fmla="*/ 6 w 24"/>
                <a:gd name="T7" fmla="*/ 0 h 12"/>
                <a:gd name="T8" fmla="*/ 18 w 24"/>
                <a:gd name="T9" fmla="*/ 0 h 12"/>
                <a:gd name="T10" fmla="*/ 24 w 24"/>
                <a:gd name="T11" fmla="*/ 6 h 12"/>
                <a:gd name="T12" fmla="*/ 18 w 2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12">
                  <a:moveTo>
                    <a:pt x="1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2" y="0"/>
                    <a:pt x="24" y="3"/>
                    <a:pt x="24" y="6"/>
                  </a:cubicBezTo>
                  <a:cubicBezTo>
                    <a:pt x="24" y="9"/>
                    <a:pt x="22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Freeform 193">
              <a:extLst>
                <a:ext uri="{FF2B5EF4-FFF2-40B4-BE49-F238E27FC236}">
                  <a16:creationId xmlns:a16="http://schemas.microsoft.com/office/drawing/2014/main" id="{FBD9BE40-C858-42C0-BF76-D6EB34E31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3259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9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3" name="Freeform 194">
              <a:extLst>
                <a:ext uri="{FF2B5EF4-FFF2-40B4-BE49-F238E27FC236}">
                  <a16:creationId xmlns:a16="http://schemas.microsoft.com/office/drawing/2014/main" id="{46AA1D45-C935-4A6C-BE05-F52352805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3259"/>
              <a:ext cx="35" cy="17"/>
            </a:xfrm>
            <a:custGeom>
              <a:avLst/>
              <a:gdLst>
                <a:gd name="T0" fmla="*/ 18 w 24"/>
                <a:gd name="T1" fmla="*/ 12 h 12"/>
                <a:gd name="T2" fmla="*/ 6 w 24"/>
                <a:gd name="T3" fmla="*/ 12 h 12"/>
                <a:gd name="T4" fmla="*/ 0 w 24"/>
                <a:gd name="T5" fmla="*/ 6 h 12"/>
                <a:gd name="T6" fmla="*/ 6 w 24"/>
                <a:gd name="T7" fmla="*/ 0 h 12"/>
                <a:gd name="T8" fmla="*/ 18 w 24"/>
                <a:gd name="T9" fmla="*/ 0 h 12"/>
                <a:gd name="T10" fmla="*/ 24 w 24"/>
                <a:gd name="T11" fmla="*/ 6 h 12"/>
                <a:gd name="T12" fmla="*/ 18 w 2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12">
                  <a:moveTo>
                    <a:pt x="1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2" y="0"/>
                    <a:pt x="24" y="3"/>
                    <a:pt x="24" y="6"/>
                  </a:cubicBezTo>
                  <a:cubicBezTo>
                    <a:pt x="24" y="9"/>
                    <a:pt x="22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4" name="Freeform 195">
              <a:extLst>
                <a:ext uri="{FF2B5EF4-FFF2-40B4-BE49-F238E27FC236}">
                  <a16:creationId xmlns:a16="http://schemas.microsoft.com/office/drawing/2014/main" id="{8152BC1B-6A76-400F-B643-04A56F8F3C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3" y="3207"/>
              <a:ext cx="116" cy="115"/>
            </a:xfrm>
            <a:custGeom>
              <a:avLst/>
              <a:gdLst>
                <a:gd name="T0" fmla="*/ 39 w 78"/>
                <a:gd name="T1" fmla="*/ 78 h 78"/>
                <a:gd name="T2" fmla="*/ 0 w 78"/>
                <a:gd name="T3" fmla="*/ 39 h 78"/>
                <a:gd name="T4" fmla="*/ 39 w 78"/>
                <a:gd name="T5" fmla="*/ 0 h 78"/>
                <a:gd name="T6" fmla="*/ 78 w 78"/>
                <a:gd name="T7" fmla="*/ 39 h 78"/>
                <a:gd name="T8" fmla="*/ 39 w 78"/>
                <a:gd name="T9" fmla="*/ 78 h 78"/>
                <a:gd name="T10" fmla="*/ 39 w 78"/>
                <a:gd name="T11" fmla="*/ 12 h 78"/>
                <a:gd name="T12" fmla="*/ 12 w 78"/>
                <a:gd name="T13" fmla="*/ 39 h 78"/>
                <a:gd name="T14" fmla="*/ 39 w 78"/>
                <a:gd name="T15" fmla="*/ 66 h 78"/>
                <a:gd name="T16" fmla="*/ 66 w 78"/>
                <a:gd name="T17" fmla="*/ 39 h 78"/>
                <a:gd name="T18" fmla="*/ 39 w 78"/>
                <a:gd name="T19" fmla="*/ 1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78">
                  <a:moveTo>
                    <a:pt x="39" y="78"/>
                  </a:moveTo>
                  <a:cubicBezTo>
                    <a:pt x="18" y="78"/>
                    <a:pt x="0" y="61"/>
                    <a:pt x="0" y="39"/>
                  </a:cubicBezTo>
                  <a:cubicBezTo>
                    <a:pt x="0" y="17"/>
                    <a:pt x="18" y="0"/>
                    <a:pt x="39" y="0"/>
                  </a:cubicBezTo>
                  <a:cubicBezTo>
                    <a:pt x="61" y="0"/>
                    <a:pt x="78" y="17"/>
                    <a:pt x="78" y="39"/>
                  </a:cubicBezTo>
                  <a:cubicBezTo>
                    <a:pt x="78" y="61"/>
                    <a:pt x="61" y="78"/>
                    <a:pt x="39" y="78"/>
                  </a:cubicBezTo>
                  <a:close/>
                  <a:moveTo>
                    <a:pt x="39" y="12"/>
                  </a:moveTo>
                  <a:cubicBezTo>
                    <a:pt x="24" y="12"/>
                    <a:pt x="12" y="24"/>
                    <a:pt x="12" y="39"/>
                  </a:cubicBezTo>
                  <a:cubicBezTo>
                    <a:pt x="12" y="54"/>
                    <a:pt x="24" y="66"/>
                    <a:pt x="39" y="66"/>
                  </a:cubicBezTo>
                  <a:cubicBezTo>
                    <a:pt x="54" y="66"/>
                    <a:pt x="66" y="54"/>
                    <a:pt x="66" y="39"/>
                  </a:cubicBezTo>
                  <a:cubicBezTo>
                    <a:pt x="66" y="24"/>
                    <a:pt x="54" y="12"/>
                    <a:pt x="3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5" name="Freeform 196">
              <a:extLst>
                <a:ext uri="{FF2B5EF4-FFF2-40B4-BE49-F238E27FC236}">
                  <a16:creationId xmlns:a16="http://schemas.microsoft.com/office/drawing/2014/main" id="{39E55A3C-08C9-4065-BE71-78BC483F5B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3" y="3305"/>
              <a:ext cx="175" cy="96"/>
            </a:xfrm>
            <a:custGeom>
              <a:avLst/>
              <a:gdLst>
                <a:gd name="T0" fmla="*/ 112 w 118"/>
                <a:gd name="T1" fmla="*/ 65 h 65"/>
                <a:gd name="T2" fmla="*/ 6 w 118"/>
                <a:gd name="T3" fmla="*/ 65 h 65"/>
                <a:gd name="T4" fmla="*/ 0 w 118"/>
                <a:gd name="T5" fmla="*/ 59 h 65"/>
                <a:gd name="T6" fmla="*/ 59 w 118"/>
                <a:gd name="T7" fmla="*/ 0 h 65"/>
                <a:gd name="T8" fmla="*/ 118 w 118"/>
                <a:gd name="T9" fmla="*/ 59 h 65"/>
                <a:gd name="T10" fmla="*/ 112 w 118"/>
                <a:gd name="T11" fmla="*/ 65 h 65"/>
                <a:gd name="T12" fmla="*/ 13 w 118"/>
                <a:gd name="T13" fmla="*/ 53 h 65"/>
                <a:gd name="T14" fmla="*/ 106 w 118"/>
                <a:gd name="T15" fmla="*/ 53 h 65"/>
                <a:gd name="T16" fmla="*/ 59 w 118"/>
                <a:gd name="T17" fmla="*/ 12 h 65"/>
                <a:gd name="T18" fmla="*/ 13 w 118"/>
                <a:gd name="T19" fmla="*/ 5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65">
                  <a:moveTo>
                    <a:pt x="112" y="65"/>
                  </a:moveTo>
                  <a:cubicBezTo>
                    <a:pt x="6" y="65"/>
                    <a:pt x="6" y="65"/>
                    <a:pt x="6" y="65"/>
                  </a:cubicBezTo>
                  <a:cubicBezTo>
                    <a:pt x="3" y="65"/>
                    <a:pt x="0" y="62"/>
                    <a:pt x="0" y="59"/>
                  </a:cubicBezTo>
                  <a:cubicBezTo>
                    <a:pt x="0" y="27"/>
                    <a:pt x="27" y="0"/>
                    <a:pt x="59" y="0"/>
                  </a:cubicBezTo>
                  <a:cubicBezTo>
                    <a:pt x="92" y="0"/>
                    <a:pt x="118" y="27"/>
                    <a:pt x="118" y="59"/>
                  </a:cubicBezTo>
                  <a:cubicBezTo>
                    <a:pt x="118" y="62"/>
                    <a:pt x="116" y="65"/>
                    <a:pt x="112" y="65"/>
                  </a:cubicBezTo>
                  <a:close/>
                  <a:moveTo>
                    <a:pt x="13" y="53"/>
                  </a:moveTo>
                  <a:cubicBezTo>
                    <a:pt x="106" y="53"/>
                    <a:pt x="106" y="53"/>
                    <a:pt x="106" y="53"/>
                  </a:cubicBezTo>
                  <a:cubicBezTo>
                    <a:pt x="103" y="30"/>
                    <a:pt x="83" y="12"/>
                    <a:pt x="59" y="12"/>
                  </a:cubicBezTo>
                  <a:cubicBezTo>
                    <a:pt x="35" y="12"/>
                    <a:pt x="16" y="30"/>
                    <a:pt x="13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39" name="Group 55" descr="services model requirements and feedback" title="where do we go from here">
            <a:extLst>
              <a:ext uri="{FF2B5EF4-FFF2-40B4-BE49-F238E27FC236}">
                <a16:creationId xmlns:a16="http://schemas.microsoft.com/office/drawing/2014/main" id="{40E4438F-C2BD-4151-97B2-7148B576483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10029" y="3576347"/>
            <a:ext cx="459297" cy="325605"/>
            <a:chOff x="6539" y="507"/>
            <a:chExt cx="426" cy="302"/>
          </a:xfrm>
          <a:solidFill>
            <a:srgbClr val="005941"/>
          </a:solidFill>
        </p:grpSpPr>
        <p:sp>
          <p:nvSpPr>
            <p:cNvPr id="40" name="Freeform 56">
              <a:extLst>
                <a:ext uri="{FF2B5EF4-FFF2-40B4-BE49-F238E27FC236}">
                  <a16:creationId xmlns:a16="http://schemas.microsoft.com/office/drawing/2014/main" id="{5F1C6A7D-365E-41E7-B528-405D79C70E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39" y="720"/>
              <a:ext cx="124" cy="89"/>
            </a:xfrm>
            <a:custGeom>
              <a:avLst/>
              <a:gdLst>
                <a:gd name="T0" fmla="*/ 78 w 84"/>
                <a:gd name="T1" fmla="*/ 60 h 60"/>
                <a:gd name="T2" fmla="*/ 6 w 84"/>
                <a:gd name="T3" fmla="*/ 60 h 60"/>
                <a:gd name="T4" fmla="*/ 0 w 84"/>
                <a:gd name="T5" fmla="*/ 54 h 60"/>
                <a:gd name="T6" fmla="*/ 0 w 84"/>
                <a:gd name="T7" fmla="*/ 6 h 60"/>
                <a:gd name="T8" fmla="*/ 6 w 84"/>
                <a:gd name="T9" fmla="*/ 0 h 60"/>
                <a:gd name="T10" fmla="*/ 78 w 84"/>
                <a:gd name="T11" fmla="*/ 0 h 60"/>
                <a:gd name="T12" fmla="*/ 84 w 84"/>
                <a:gd name="T13" fmla="*/ 6 h 60"/>
                <a:gd name="T14" fmla="*/ 84 w 84"/>
                <a:gd name="T15" fmla="*/ 54 h 60"/>
                <a:gd name="T16" fmla="*/ 78 w 84"/>
                <a:gd name="T17" fmla="*/ 60 h 60"/>
                <a:gd name="T18" fmla="*/ 12 w 84"/>
                <a:gd name="T19" fmla="*/ 48 h 60"/>
                <a:gd name="T20" fmla="*/ 72 w 84"/>
                <a:gd name="T21" fmla="*/ 48 h 60"/>
                <a:gd name="T22" fmla="*/ 72 w 84"/>
                <a:gd name="T23" fmla="*/ 12 h 60"/>
                <a:gd name="T24" fmla="*/ 12 w 84"/>
                <a:gd name="T25" fmla="*/ 12 h 60"/>
                <a:gd name="T26" fmla="*/ 12 w 84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60">
                  <a:moveTo>
                    <a:pt x="78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2" y="0"/>
                    <a:pt x="84" y="3"/>
                    <a:pt x="84" y="6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4" y="57"/>
                    <a:pt x="82" y="60"/>
                    <a:pt x="78" y="60"/>
                  </a:cubicBezTo>
                  <a:close/>
                  <a:moveTo>
                    <a:pt x="12" y="48"/>
                  </a:moveTo>
                  <a:cubicBezTo>
                    <a:pt x="72" y="48"/>
                    <a:pt x="72" y="48"/>
                    <a:pt x="72" y="48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Freeform 57">
              <a:extLst>
                <a:ext uri="{FF2B5EF4-FFF2-40B4-BE49-F238E27FC236}">
                  <a16:creationId xmlns:a16="http://schemas.microsoft.com/office/drawing/2014/main" id="{ACF5218C-E417-4937-B8F9-7B41D3C383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1" y="720"/>
              <a:ext cx="142" cy="89"/>
            </a:xfrm>
            <a:custGeom>
              <a:avLst/>
              <a:gdLst>
                <a:gd name="T0" fmla="*/ 90 w 96"/>
                <a:gd name="T1" fmla="*/ 60 h 60"/>
                <a:gd name="T2" fmla="*/ 6 w 96"/>
                <a:gd name="T3" fmla="*/ 60 h 60"/>
                <a:gd name="T4" fmla="*/ 0 w 96"/>
                <a:gd name="T5" fmla="*/ 54 h 60"/>
                <a:gd name="T6" fmla="*/ 0 w 96"/>
                <a:gd name="T7" fmla="*/ 6 h 60"/>
                <a:gd name="T8" fmla="*/ 6 w 96"/>
                <a:gd name="T9" fmla="*/ 0 h 60"/>
                <a:gd name="T10" fmla="*/ 90 w 96"/>
                <a:gd name="T11" fmla="*/ 0 h 60"/>
                <a:gd name="T12" fmla="*/ 96 w 96"/>
                <a:gd name="T13" fmla="*/ 6 h 60"/>
                <a:gd name="T14" fmla="*/ 96 w 96"/>
                <a:gd name="T15" fmla="*/ 54 h 60"/>
                <a:gd name="T16" fmla="*/ 90 w 96"/>
                <a:gd name="T17" fmla="*/ 60 h 60"/>
                <a:gd name="T18" fmla="*/ 12 w 96"/>
                <a:gd name="T19" fmla="*/ 48 h 60"/>
                <a:gd name="T20" fmla="*/ 84 w 96"/>
                <a:gd name="T21" fmla="*/ 48 h 60"/>
                <a:gd name="T22" fmla="*/ 84 w 96"/>
                <a:gd name="T23" fmla="*/ 12 h 60"/>
                <a:gd name="T24" fmla="*/ 12 w 96"/>
                <a:gd name="T25" fmla="*/ 12 h 60"/>
                <a:gd name="T26" fmla="*/ 12 w 96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60">
                  <a:moveTo>
                    <a:pt x="90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4" y="0"/>
                    <a:pt x="96" y="3"/>
                    <a:pt x="96" y="6"/>
                  </a:cubicBezTo>
                  <a:cubicBezTo>
                    <a:pt x="96" y="54"/>
                    <a:pt x="96" y="54"/>
                    <a:pt x="96" y="54"/>
                  </a:cubicBezTo>
                  <a:cubicBezTo>
                    <a:pt x="96" y="57"/>
                    <a:pt x="94" y="60"/>
                    <a:pt x="90" y="60"/>
                  </a:cubicBezTo>
                  <a:close/>
                  <a:moveTo>
                    <a:pt x="12" y="48"/>
                  </a:moveTo>
                  <a:cubicBezTo>
                    <a:pt x="84" y="48"/>
                    <a:pt x="84" y="48"/>
                    <a:pt x="84" y="4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58">
              <a:extLst>
                <a:ext uri="{FF2B5EF4-FFF2-40B4-BE49-F238E27FC236}">
                  <a16:creationId xmlns:a16="http://schemas.microsoft.com/office/drawing/2014/main" id="{A07E08D5-3565-4704-AD03-BA8ADD0EC5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3" y="507"/>
              <a:ext cx="178" cy="89"/>
            </a:xfrm>
            <a:custGeom>
              <a:avLst/>
              <a:gdLst>
                <a:gd name="T0" fmla="*/ 114 w 120"/>
                <a:gd name="T1" fmla="*/ 60 h 60"/>
                <a:gd name="T2" fmla="*/ 6 w 120"/>
                <a:gd name="T3" fmla="*/ 60 h 60"/>
                <a:gd name="T4" fmla="*/ 0 w 120"/>
                <a:gd name="T5" fmla="*/ 54 h 60"/>
                <a:gd name="T6" fmla="*/ 0 w 120"/>
                <a:gd name="T7" fmla="*/ 6 h 60"/>
                <a:gd name="T8" fmla="*/ 6 w 120"/>
                <a:gd name="T9" fmla="*/ 0 h 60"/>
                <a:gd name="T10" fmla="*/ 114 w 120"/>
                <a:gd name="T11" fmla="*/ 0 h 60"/>
                <a:gd name="T12" fmla="*/ 120 w 120"/>
                <a:gd name="T13" fmla="*/ 6 h 60"/>
                <a:gd name="T14" fmla="*/ 120 w 120"/>
                <a:gd name="T15" fmla="*/ 54 h 60"/>
                <a:gd name="T16" fmla="*/ 114 w 120"/>
                <a:gd name="T17" fmla="*/ 60 h 60"/>
                <a:gd name="T18" fmla="*/ 12 w 120"/>
                <a:gd name="T19" fmla="*/ 48 h 60"/>
                <a:gd name="T20" fmla="*/ 108 w 120"/>
                <a:gd name="T21" fmla="*/ 48 h 60"/>
                <a:gd name="T22" fmla="*/ 108 w 120"/>
                <a:gd name="T23" fmla="*/ 12 h 60"/>
                <a:gd name="T24" fmla="*/ 12 w 120"/>
                <a:gd name="T25" fmla="*/ 12 h 60"/>
                <a:gd name="T26" fmla="*/ 12 w 120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0" h="60">
                  <a:moveTo>
                    <a:pt x="114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8" y="0"/>
                    <a:pt x="120" y="3"/>
                    <a:pt x="120" y="6"/>
                  </a:cubicBezTo>
                  <a:cubicBezTo>
                    <a:pt x="120" y="54"/>
                    <a:pt x="120" y="54"/>
                    <a:pt x="120" y="54"/>
                  </a:cubicBezTo>
                  <a:cubicBezTo>
                    <a:pt x="120" y="57"/>
                    <a:pt x="118" y="60"/>
                    <a:pt x="114" y="60"/>
                  </a:cubicBezTo>
                  <a:close/>
                  <a:moveTo>
                    <a:pt x="12" y="48"/>
                  </a:moveTo>
                  <a:cubicBezTo>
                    <a:pt x="108" y="48"/>
                    <a:pt x="108" y="48"/>
                    <a:pt x="108" y="48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59">
              <a:extLst>
                <a:ext uri="{FF2B5EF4-FFF2-40B4-BE49-F238E27FC236}">
                  <a16:creationId xmlns:a16="http://schemas.microsoft.com/office/drawing/2014/main" id="{67CF31EC-DE10-452E-B997-36D09775CA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75" y="614"/>
              <a:ext cx="159" cy="88"/>
            </a:xfrm>
            <a:custGeom>
              <a:avLst/>
              <a:gdLst>
                <a:gd name="T0" fmla="*/ 102 w 108"/>
                <a:gd name="T1" fmla="*/ 60 h 60"/>
                <a:gd name="T2" fmla="*/ 6 w 108"/>
                <a:gd name="T3" fmla="*/ 60 h 60"/>
                <a:gd name="T4" fmla="*/ 0 w 108"/>
                <a:gd name="T5" fmla="*/ 54 h 60"/>
                <a:gd name="T6" fmla="*/ 0 w 108"/>
                <a:gd name="T7" fmla="*/ 6 h 60"/>
                <a:gd name="T8" fmla="*/ 6 w 108"/>
                <a:gd name="T9" fmla="*/ 0 h 60"/>
                <a:gd name="T10" fmla="*/ 102 w 108"/>
                <a:gd name="T11" fmla="*/ 0 h 60"/>
                <a:gd name="T12" fmla="*/ 108 w 108"/>
                <a:gd name="T13" fmla="*/ 6 h 60"/>
                <a:gd name="T14" fmla="*/ 108 w 108"/>
                <a:gd name="T15" fmla="*/ 54 h 60"/>
                <a:gd name="T16" fmla="*/ 102 w 108"/>
                <a:gd name="T17" fmla="*/ 60 h 60"/>
                <a:gd name="T18" fmla="*/ 12 w 108"/>
                <a:gd name="T19" fmla="*/ 48 h 60"/>
                <a:gd name="T20" fmla="*/ 96 w 108"/>
                <a:gd name="T21" fmla="*/ 48 h 60"/>
                <a:gd name="T22" fmla="*/ 96 w 108"/>
                <a:gd name="T23" fmla="*/ 12 h 60"/>
                <a:gd name="T24" fmla="*/ 12 w 108"/>
                <a:gd name="T25" fmla="*/ 12 h 60"/>
                <a:gd name="T26" fmla="*/ 12 w 108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60">
                  <a:moveTo>
                    <a:pt x="102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6" y="0"/>
                    <a:pt x="108" y="3"/>
                    <a:pt x="108" y="6"/>
                  </a:cubicBezTo>
                  <a:cubicBezTo>
                    <a:pt x="108" y="54"/>
                    <a:pt x="108" y="54"/>
                    <a:pt x="108" y="54"/>
                  </a:cubicBezTo>
                  <a:cubicBezTo>
                    <a:pt x="108" y="57"/>
                    <a:pt x="106" y="60"/>
                    <a:pt x="102" y="60"/>
                  </a:cubicBezTo>
                  <a:close/>
                  <a:moveTo>
                    <a:pt x="12" y="48"/>
                  </a:moveTo>
                  <a:cubicBezTo>
                    <a:pt x="96" y="48"/>
                    <a:pt x="96" y="48"/>
                    <a:pt x="96" y="48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60">
              <a:extLst>
                <a:ext uri="{FF2B5EF4-FFF2-40B4-BE49-F238E27FC236}">
                  <a16:creationId xmlns:a16="http://schemas.microsoft.com/office/drawing/2014/main" id="{C005C81C-7240-4766-99D0-E70689DDB1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41" y="720"/>
              <a:ext cx="124" cy="89"/>
            </a:xfrm>
            <a:custGeom>
              <a:avLst/>
              <a:gdLst>
                <a:gd name="T0" fmla="*/ 78 w 84"/>
                <a:gd name="T1" fmla="*/ 60 h 60"/>
                <a:gd name="T2" fmla="*/ 6 w 84"/>
                <a:gd name="T3" fmla="*/ 60 h 60"/>
                <a:gd name="T4" fmla="*/ 0 w 84"/>
                <a:gd name="T5" fmla="*/ 54 h 60"/>
                <a:gd name="T6" fmla="*/ 0 w 84"/>
                <a:gd name="T7" fmla="*/ 6 h 60"/>
                <a:gd name="T8" fmla="*/ 6 w 84"/>
                <a:gd name="T9" fmla="*/ 0 h 60"/>
                <a:gd name="T10" fmla="*/ 78 w 84"/>
                <a:gd name="T11" fmla="*/ 0 h 60"/>
                <a:gd name="T12" fmla="*/ 84 w 84"/>
                <a:gd name="T13" fmla="*/ 6 h 60"/>
                <a:gd name="T14" fmla="*/ 84 w 84"/>
                <a:gd name="T15" fmla="*/ 54 h 60"/>
                <a:gd name="T16" fmla="*/ 78 w 84"/>
                <a:gd name="T17" fmla="*/ 60 h 60"/>
                <a:gd name="T18" fmla="*/ 12 w 84"/>
                <a:gd name="T19" fmla="*/ 48 h 60"/>
                <a:gd name="T20" fmla="*/ 72 w 84"/>
                <a:gd name="T21" fmla="*/ 48 h 60"/>
                <a:gd name="T22" fmla="*/ 72 w 84"/>
                <a:gd name="T23" fmla="*/ 12 h 60"/>
                <a:gd name="T24" fmla="*/ 12 w 84"/>
                <a:gd name="T25" fmla="*/ 12 h 60"/>
                <a:gd name="T26" fmla="*/ 12 w 84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60">
                  <a:moveTo>
                    <a:pt x="78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2" y="0"/>
                    <a:pt x="84" y="3"/>
                    <a:pt x="84" y="6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4" y="57"/>
                    <a:pt x="82" y="60"/>
                    <a:pt x="78" y="60"/>
                  </a:cubicBezTo>
                  <a:close/>
                  <a:moveTo>
                    <a:pt x="12" y="48"/>
                  </a:moveTo>
                  <a:cubicBezTo>
                    <a:pt x="72" y="48"/>
                    <a:pt x="72" y="48"/>
                    <a:pt x="72" y="48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61">
              <a:extLst>
                <a:ext uri="{FF2B5EF4-FFF2-40B4-BE49-F238E27FC236}">
                  <a16:creationId xmlns:a16="http://schemas.microsoft.com/office/drawing/2014/main" id="{2D763B2D-9EC9-4B7B-808D-D62655BFE6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" y="614"/>
              <a:ext cx="160" cy="88"/>
            </a:xfrm>
            <a:custGeom>
              <a:avLst/>
              <a:gdLst>
                <a:gd name="T0" fmla="*/ 102 w 108"/>
                <a:gd name="T1" fmla="*/ 60 h 60"/>
                <a:gd name="T2" fmla="*/ 6 w 108"/>
                <a:gd name="T3" fmla="*/ 60 h 60"/>
                <a:gd name="T4" fmla="*/ 0 w 108"/>
                <a:gd name="T5" fmla="*/ 54 h 60"/>
                <a:gd name="T6" fmla="*/ 0 w 108"/>
                <a:gd name="T7" fmla="*/ 6 h 60"/>
                <a:gd name="T8" fmla="*/ 6 w 108"/>
                <a:gd name="T9" fmla="*/ 0 h 60"/>
                <a:gd name="T10" fmla="*/ 102 w 108"/>
                <a:gd name="T11" fmla="*/ 0 h 60"/>
                <a:gd name="T12" fmla="*/ 108 w 108"/>
                <a:gd name="T13" fmla="*/ 6 h 60"/>
                <a:gd name="T14" fmla="*/ 108 w 108"/>
                <a:gd name="T15" fmla="*/ 54 h 60"/>
                <a:gd name="T16" fmla="*/ 102 w 108"/>
                <a:gd name="T17" fmla="*/ 60 h 60"/>
                <a:gd name="T18" fmla="*/ 12 w 108"/>
                <a:gd name="T19" fmla="*/ 48 h 60"/>
                <a:gd name="T20" fmla="*/ 96 w 108"/>
                <a:gd name="T21" fmla="*/ 48 h 60"/>
                <a:gd name="T22" fmla="*/ 96 w 108"/>
                <a:gd name="T23" fmla="*/ 12 h 60"/>
                <a:gd name="T24" fmla="*/ 12 w 108"/>
                <a:gd name="T25" fmla="*/ 12 h 60"/>
                <a:gd name="T26" fmla="*/ 12 w 108"/>
                <a:gd name="T27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60">
                  <a:moveTo>
                    <a:pt x="102" y="60"/>
                  </a:moveTo>
                  <a:cubicBezTo>
                    <a:pt x="6" y="60"/>
                    <a:pt x="6" y="60"/>
                    <a:pt x="6" y="60"/>
                  </a:cubicBezTo>
                  <a:cubicBezTo>
                    <a:pt x="3" y="60"/>
                    <a:pt x="0" y="57"/>
                    <a:pt x="0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6" y="0"/>
                    <a:pt x="108" y="3"/>
                    <a:pt x="108" y="6"/>
                  </a:cubicBezTo>
                  <a:cubicBezTo>
                    <a:pt x="108" y="54"/>
                    <a:pt x="108" y="54"/>
                    <a:pt x="108" y="54"/>
                  </a:cubicBezTo>
                  <a:cubicBezTo>
                    <a:pt x="108" y="57"/>
                    <a:pt x="106" y="60"/>
                    <a:pt x="102" y="60"/>
                  </a:cubicBezTo>
                  <a:close/>
                  <a:moveTo>
                    <a:pt x="12" y="48"/>
                  </a:moveTo>
                  <a:cubicBezTo>
                    <a:pt x="96" y="48"/>
                    <a:pt x="96" y="48"/>
                    <a:pt x="96" y="48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71534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4AE381-5073-4691-96DD-18F8DC35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1017"/>
            <a:ext cx="8355094" cy="566338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FY18 AND BEYOND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CEF8B-8A42-4435-A68A-2B822295AB70}"/>
              </a:ext>
            </a:extLst>
          </p:cNvPr>
          <p:cNvSpPr/>
          <p:nvPr/>
        </p:nvSpPr>
        <p:spPr>
          <a:xfrm>
            <a:off x="628650" y="1227879"/>
            <a:ext cx="7886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5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OCIO is focused on six initiatives to enable data-driven decision-making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5D6253-5DD5-4599-9B9B-930FFBA6B58C}"/>
              </a:ext>
            </a:extLst>
          </p:cNvPr>
          <p:cNvSpPr/>
          <p:nvPr/>
        </p:nvSpPr>
        <p:spPr>
          <a:xfrm>
            <a:off x="689838" y="2205534"/>
            <a:ext cx="1521619" cy="987220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Visibility/ inspiration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383FE2-5D57-4E02-A449-93B4593ED9BF}"/>
              </a:ext>
            </a:extLst>
          </p:cNvPr>
          <p:cNvSpPr txBox="1"/>
          <p:nvPr/>
        </p:nvSpPr>
        <p:spPr>
          <a:xfrm>
            <a:off x="2221960" y="2328825"/>
            <a:ext cx="676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ea typeface="Arial" charset="0"/>
                <a:cs typeface="Arial" charset="0"/>
              </a:rPr>
              <a:t>CXO Dashboards </a:t>
            </a:r>
          </a:p>
          <a:p>
            <a:pPr marL="257175" indent="-25717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ea typeface="Arial" charset="0"/>
                <a:cs typeface="Arial" charset="0"/>
              </a:rPr>
              <a:t>Analytics Community of Practice </a:t>
            </a:r>
          </a:p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C6DD04-6068-4947-AE9B-864EFE9D77C8}"/>
              </a:ext>
            </a:extLst>
          </p:cNvPr>
          <p:cNvSpPr/>
          <p:nvPr/>
        </p:nvSpPr>
        <p:spPr>
          <a:xfrm>
            <a:off x="689838" y="3541955"/>
            <a:ext cx="1521619" cy="987220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Technology/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C62A3F-EF2F-4245-A8F3-5791B203B080}"/>
              </a:ext>
            </a:extLst>
          </p:cNvPr>
          <p:cNvSpPr txBox="1"/>
          <p:nvPr/>
        </p:nvSpPr>
        <p:spPr>
          <a:xfrm>
            <a:off x="2221961" y="3541955"/>
            <a:ext cx="6761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a typeface="Arial" charset="0"/>
                <a:cs typeface="Arial" charset="0"/>
              </a:rPr>
              <a:t>3. Data lake infrastructure and analytics software stack provided as a service to agencies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a typeface="Arial" charset="0"/>
                <a:cs typeface="Arial" charset="0"/>
              </a:rPr>
              <a:t>4. Enterprise licensing arrangements to minimize licensing costs across analytics tools 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5C008B-BB45-423B-B053-D08343F919CF}"/>
              </a:ext>
            </a:extLst>
          </p:cNvPr>
          <p:cNvSpPr/>
          <p:nvPr/>
        </p:nvSpPr>
        <p:spPr>
          <a:xfrm>
            <a:off x="689838" y="4878375"/>
            <a:ext cx="1521619" cy="987220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Standards/ guidelines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E3360E-20FB-4131-A007-EFECAD04E109}"/>
              </a:ext>
            </a:extLst>
          </p:cNvPr>
          <p:cNvSpPr txBox="1"/>
          <p:nvPr/>
        </p:nvSpPr>
        <p:spPr>
          <a:xfrm>
            <a:off x="2221960" y="5095627"/>
            <a:ext cx="676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a typeface="Arial" charset="0"/>
                <a:cs typeface="Arial" charset="0"/>
              </a:rPr>
              <a:t>5. Establish Data governance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a typeface="Arial" charset="0"/>
                <a:cs typeface="Arial" charset="0"/>
              </a:rPr>
              <a:t>6. Provide standard tools and analytics playbooks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3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E1950A93-4CD8-4625-9308-889ACD1E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1017"/>
            <a:ext cx="8355094" cy="566338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FY18 AND BEYOND</a:t>
            </a:r>
            <a:r>
              <a:rPr lang="en-US" sz="800" dirty="0">
                <a:latin typeface="Arial Black" panose="020B0A04020102020204" pitchFamily="34" charset="0"/>
              </a:rPr>
              <a:t>a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4433F6F-A196-4B05-BACE-C4C08833CC2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9557" y="2376783"/>
            <a:ext cx="131921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defTabSz="677863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14300" indent="-112713" defTabSz="677863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260350" indent="-144463" defTabSz="677863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379413" indent="-119063" defTabSz="677863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517525" indent="-136525" defTabSz="677863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9747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4319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18891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3463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350" b="1" dirty="0">
                <a:ea typeface="Arial" charset="0"/>
                <a:cs typeface="Arial" charset="0"/>
              </a:rPr>
              <a:t>Phase 1 (FY’18)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095F08-3B01-41A8-A4FD-55668E8CD42D}"/>
              </a:ext>
            </a:extLst>
          </p:cNvPr>
          <p:cNvSpPr/>
          <p:nvPr/>
        </p:nvSpPr>
        <p:spPr>
          <a:xfrm>
            <a:off x="200406" y="2986177"/>
            <a:ext cx="1521619" cy="728663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Visibility/ inspiration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17DDD6-7702-4593-81A2-E1DDD1CA466D}"/>
              </a:ext>
            </a:extLst>
          </p:cNvPr>
          <p:cNvSpPr txBox="1"/>
          <p:nvPr/>
        </p:nvSpPr>
        <p:spPr>
          <a:xfrm>
            <a:off x="1990396" y="2965145"/>
            <a:ext cx="2194046" cy="89511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CXO Dashboards</a:t>
            </a:r>
          </a:p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Communities of Practice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D40139-818C-43BA-8C5D-9AC00861E266}"/>
              </a:ext>
            </a:extLst>
          </p:cNvPr>
          <p:cNvSpPr/>
          <p:nvPr/>
        </p:nvSpPr>
        <p:spPr>
          <a:xfrm>
            <a:off x="200406" y="3984704"/>
            <a:ext cx="1521619" cy="728663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Technology/</a:t>
            </a:r>
          </a:p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6C8D9B-051D-4AAE-BE42-A2F7CC4C251A}"/>
              </a:ext>
            </a:extLst>
          </p:cNvPr>
          <p:cNvSpPr txBox="1"/>
          <p:nvPr/>
        </p:nvSpPr>
        <p:spPr>
          <a:xfrm>
            <a:off x="1990396" y="3987868"/>
            <a:ext cx="2194046" cy="6488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Analytics Infrastructure</a:t>
            </a:r>
          </a:p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Enterprise Licensing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40331A-06F4-4908-BF55-844C5DC1972C}"/>
              </a:ext>
            </a:extLst>
          </p:cNvPr>
          <p:cNvSpPr/>
          <p:nvPr/>
        </p:nvSpPr>
        <p:spPr>
          <a:xfrm>
            <a:off x="200406" y="4983230"/>
            <a:ext cx="1521619" cy="728663"/>
          </a:xfrm>
          <a:prstGeom prst="rect">
            <a:avLst/>
          </a:prstGeom>
          <a:solidFill>
            <a:srgbClr val="009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Standards/ guidelines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8ECCEE-2D56-499F-9CB9-98C434C45427}"/>
              </a:ext>
            </a:extLst>
          </p:cNvPr>
          <p:cNvSpPr txBox="1"/>
          <p:nvPr/>
        </p:nvSpPr>
        <p:spPr>
          <a:xfrm>
            <a:off x="1990396" y="4974829"/>
            <a:ext cx="2194046" cy="6488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CXO data governance</a:t>
            </a:r>
          </a:p>
          <a:p>
            <a:pPr marL="214313" indent="-214313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Analytics playbook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FC584762-85E6-4460-A1D0-BA4D5D1D2D7C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84442" y="2078859"/>
            <a:ext cx="1560127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defTabSz="677863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14300" indent="-112713" defTabSz="677863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260350" indent="-144463" defTabSz="677863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379413" indent="-119063" defTabSz="677863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517525" indent="-136525" defTabSz="677863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9747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4319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18891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3463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350" b="1" dirty="0">
                <a:ea typeface="Arial" charset="0"/>
                <a:cs typeface="Arial" charset="0"/>
              </a:rPr>
              <a:t>Phase 2 (FY’19)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B2218E-E221-4BEF-A477-B4716664A89F}"/>
              </a:ext>
            </a:extLst>
          </p:cNvPr>
          <p:cNvSpPr txBox="1"/>
          <p:nvPr/>
        </p:nvSpPr>
        <p:spPr>
          <a:xfrm>
            <a:off x="4270233" y="2729636"/>
            <a:ext cx="2193329" cy="89511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CXO Dashboards 2.0</a:t>
            </a:r>
          </a:p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Expanded Communities of Practice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3C058D-040E-458C-B25A-5FEF9A33C771}"/>
              </a:ext>
            </a:extLst>
          </p:cNvPr>
          <p:cNvSpPr txBox="1"/>
          <p:nvPr/>
        </p:nvSpPr>
        <p:spPr>
          <a:xfrm>
            <a:off x="4270233" y="3984704"/>
            <a:ext cx="2361959" cy="6488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Launch analytics services</a:t>
            </a:r>
          </a:p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Enterprise licensing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DBC846-28A7-40B2-84C9-314940392B53}"/>
              </a:ext>
            </a:extLst>
          </p:cNvPr>
          <p:cNvSpPr txBox="1"/>
          <p:nvPr/>
        </p:nvSpPr>
        <p:spPr>
          <a:xfrm>
            <a:off x="4270233" y="4974829"/>
            <a:ext cx="2361959" cy="89511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Departmental Data governance</a:t>
            </a:r>
          </a:p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Tools guidance 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9DF80A4-D323-45D8-B91E-B02AFE59C500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632192" y="1723086"/>
            <a:ext cx="235155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defTabSz="677863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14300" indent="-112713" defTabSz="677863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260350" indent="-144463" defTabSz="677863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379413" indent="-119063" defTabSz="677863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517525" indent="-136525" defTabSz="677863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9747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4319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18891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346325" indent="-136525" defTabSz="677863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350" b="1" dirty="0">
                <a:ea typeface="Arial" charset="0"/>
                <a:cs typeface="Arial" charset="0"/>
              </a:rPr>
              <a:t>Phase 3 (FY’20 </a:t>
            </a:r>
            <a:r>
              <a:rPr lang="en-US" altLang="en-US" sz="1350" b="1">
                <a:ea typeface="Arial" charset="0"/>
                <a:cs typeface="Arial" charset="0"/>
              </a:rPr>
              <a:t>and beyond)</a:t>
            </a:r>
            <a:endParaRPr lang="en-US" altLang="en-US" sz="1350" b="1" dirty="0">
              <a:ea typeface="Arial" charset="0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DE3EA0-CA2D-44D1-A130-9F772E34C1B5}"/>
              </a:ext>
            </a:extLst>
          </p:cNvPr>
          <p:cNvSpPr txBox="1"/>
          <p:nvPr/>
        </p:nvSpPr>
        <p:spPr>
          <a:xfrm>
            <a:off x="6682717" y="2498654"/>
            <a:ext cx="2206073" cy="120545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Expanded Communities of Practice</a:t>
            </a:r>
          </a:p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Analytics showcases</a:t>
            </a:r>
          </a:p>
          <a:p>
            <a:pPr marL="214313" indent="-214313" defTabSz="457189">
              <a:spcAft>
                <a:spcPts val="450"/>
              </a:spcAft>
              <a:buFont typeface="Arial" charset="0"/>
              <a:buChar char="•"/>
            </a:pPr>
            <a:endParaRPr lang="en-US" sz="1600" dirty="0">
              <a:ea typeface="Arial" charset="0"/>
              <a:cs typeface="Arial" charset="0"/>
            </a:endParaRPr>
          </a:p>
        </p:txBody>
      </p:sp>
      <p:grpSp>
        <p:nvGrpSpPr>
          <p:cNvPr id="17" name="Group 16" descr="Phase 1, 2, and 3 " title="FY18 and beyond">
            <a:extLst>
              <a:ext uri="{FF2B5EF4-FFF2-40B4-BE49-F238E27FC236}">
                <a16:creationId xmlns:a16="http://schemas.microsoft.com/office/drawing/2014/main" id="{E8A2C2B8-B454-4536-8024-489B4E0655E5}"/>
              </a:ext>
            </a:extLst>
          </p:cNvPr>
          <p:cNvGrpSpPr/>
          <p:nvPr/>
        </p:nvGrpSpPr>
        <p:grpSpPr>
          <a:xfrm>
            <a:off x="1869392" y="1986882"/>
            <a:ext cx="7066194" cy="1116762"/>
            <a:chOff x="2064554" y="2239360"/>
            <a:chExt cx="8214147" cy="1489016"/>
          </a:xfrm>
        </p:grpSpPr>
        <p:sp>
          <p:nvSpPr>
            <p:cNvPr id="18" name="Arc 4">
              <a:extLst>
                <a:ext uri="{FF2B5EF4-FFF2-40B4-BE49-F238E27FC236}">
                  <a16:creationId xmlns:a16="http://schemas.microsoft.com/office/drawing/2014/main" id="{4A5E4127-E5DE-4BB6-BD25-67F84C82BFF1}"/>
                </a:ext>
              </a:extLst>
            </p:cNvPr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4658529" y="2664751"/>
              <a:ext cx="2971800" cy="644525"/>
            </a:xfrm>
            <a:custGeom>
              <a:avLst/>
              <a:gdLst>
                <a:gd name="G0" fmla="+- 19582 0 0"/>
                <a:gd name="G1" fmla="+- 21600 0 0"/>
                <a:gd name="G2" fmla="+- 21600 0 0"/>
                <a:gd name="T0" fmla="*/ 0 w 21145"/>
                <a:gd name="T1" fmla="*/ 12483 h 21600"/>
                <a:gd name="T2" fmla="*/ 21145 w 21145"/>
                <a:gd name="T3" fmla="*/ 57 h 21600"/>
                <a:gd name="T4" fmla="*/ 19582 w 2114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45" h="21600" fill="none" extrusionOk="0">
                  <a:moveTo>
                    <a:pt x="0" y="12483"/>
                  </a:moveTo>
                  <a:cubicBezTo>
                    <a:pt x="3545" y="4868"/>
                    <a:pt x="11182" y="-1"/>
                    <a:pt x="19582" y="-1"/>
                  </a:cubicBezTo>
                  <a:cubicBezTo>
                    <a:pt x="20103" y="-1"/>
                    <a:pt x="20624" y="18"/>
                    <a:pt x="21145" y="56"/>
                  </a:cubicBezTo>
                </a:path>
                <a:path w="21145" h="21600" stroke="0" extrusionOk="0">
                  <a:moveTo>
                    <a:pt x="0" y="12483"/>
                  </a:moveTo>
                  <a:cubicBezTo>
                    <a:pt x="3545" y="4868"/>
                    <a:pt x="11182" y="-1"/>
                    <a:pt x="19582" y="-1"/>
                  </a:cubicBezTo>
                  <a:cubicBezTo>
                    <a:pt x="20103" y="-1"/>
                    <a:pt x="20624" y="18"/>
                    <a:pt x="21145" y="56"/>
                  </a:cubicBezTo>
                  <a:lnTo>
                    <a:pt x="19582" y="21600"/>
                  </a:lnTo>
                  <a:close/>
                </a:path>
              </a:pathLst>
            </a:custGeom>
            <a:noFill/>
            <a:ln w="38100">
              <a:solidFill>
                <a:srgbClr val="00594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Arc 6">
              <a:extLst>
                <a:ext uri="{FF2B5EF4-FFF2-40B4-BE49-F238E27FC236}">
                  <a16:creationId xmlns:a16="http://schemas.microsoft.com/office/drawing/2014/main" id="{41F2952C-6C14-42CA-BAEF-035AEE39382F}"/>
                </a:ext>
              </a:extLst>
            </p:cNvPr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2064554" y="3083851"/>
              <a:ext cx="2928938" cy="644525"/>
            </a:xfrm>
            <a:custGeom>
              <a:avLst/>
              <a:gdLst>
                <a:gd name="G0" fmla="+- 19266 0 0"/>
                <a:gd name="G1" fmla="+- 21600 0 0"/>
                <a:gd name="G2" fmla="+- 21600 0 0"/>
                <a:gd name="T0" fmla="*/ 0 w 20829"/>
                <a:gd name="T1" fmla="*/ 11834 h 21600"/>
                <a:gd name="T2" fmla="*/ 20829 w 20829"/>
                <a:gd name="T3" fmla="*/ 57 h 21600"/>
                <a:gd name="T4" fmla="*/ 19266 w 2082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29" h="21600" fill="none" extrusionOk="0">
                  <a:moveTo>
                    <a:pt x="-1" y="11833"/>
                  </a:moveTo>
                  <a:cubicBezTo>
                    <a:pt x="3679" y="4574"/>
                    <a:pt x="11127" y="-1"/>
                    <a:pt x="19266" y="-1"/>
                  </a:cubicBezTo>
                  <a:cubicBezTo>
                    <a:pt x="19787" y="-1"/>
                    <a:pt x="20308" y="18"/>
                    <a:pt x="20829" y="56"/>
                  </a:cubicBezTo>
                </a:path>
                <a:path w="20829" h="21600" stroke="0" extrusionOk="0">
                  <a:moveTo>
                    <a:pt x="-1" y="11833"/>
                  </a:moveTo>
                  <a:cubicBezTo>
                    <a:pt x="3679" y="4574"/>
                    <a:pt x="11127" y="-1"/>
                    <a:pt x="19266" y="-1"/>
                  </a:cubicBezTo>
                  <a:cubicBezTo>
                    <a:pt x="19787" y="-1"/>
                    <a:pt x="20308" y="18"/>
                    <a:pt x="20829" y="56"/>
                  </a:cubicBezTo>
                  <a:lnTo>
                    <a:pt x="19266" y="21600"/>
                  </a:lnTo>
                  <a:close/>
                </a:path>
              </a:pathLst>
            </a:custGeom>
            <a:noFill/>
            <a:ln w="38100">
              <a:solidFill>
                <a:srgbClr val="00594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Arc 4">
              <a:extLst>
                <a:ext uri="{FF2B5EF4-FFF2-40B4-BE49-F238E27FC236}">
                  <a16:creationId xmlns:a16="http://schemas.microsoft.com/office/drawing/2014/main" id="{19AABECE-3189-43C5-BB89-5CC8515E074C}"/>
                </a:ext>
              </a:extLst>
            </p:cNvPr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7306901" y="2239360"/>
              <a:ext cx="2971800" cy="644525"/>
            </a:xfrm>
            <a:custGeom>
              <a:avLst/>
              <a:gdLst>
                <a:gd name="G0" fmla="+- 19582 0 0"/>
                <a:gd name="G1" fmla="+- 21600 0 0"/>
                <a:gd name="G2" fmla="+- 21600 0 0"/>
                <a:gd name="T0" fmla="*/ 0 w 21145"/>
                <a:gd name="T1" fmla="*/ 12483 h 21600"/>
                <a:gd name="T2" fmla="*/ 21145 w 21145"/>
                <a:gd name="T3" fmla="*/ 57 h 21600"/>
                <a:gd name="T4" fmla="*/ 19582 w 2114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45" h="21600" fill="none" extrusionOk="0">
                  <a:moveTo>
                    <a:pt x="0" y="12483"/>
                  </a:moveTo>
                  <a:cubicBezTo>
                    <a:pt x="3545" y="4868"/>
                    <a:pt x="11182" y="-1"/>
                    <a:pt x="19582" y="-1"/>
                  </a:cubicBezTo>
                  <a:cubicBezTo>
                    <a:pt x="20103" y="-1"/>
                    <a:pt x="20624" y="18"/>
                    <a:pt x="21145" y="56"/>
                  </a:cubicBezTo>
                </a:path>
                <a:path w="21145" h="21600" stroke="0" extrusionOk="0">
                  <a:moveTo>
                    <a:pt x="0" y="12483"/>
                  </a:moveTo>
                  <a:cubicBezTo>
                    <a:pt x="3545" y="4868"/>
                    <a:pt x="11182" y="-1"/>
                    <a:pt x="19582" y="-1"/>
                  </a:cubicBezTo>
                  <a:cubicBezTo>
                    <a:pt x="20103" y="-1"/>
                    <a:pt x="20624" y="18"/>
                    <a:pt x="21145" y="56"/>
                  </a:cubicBezTo>
                  <a:lnTo>
                    <a:pt x="19582" y="21600"/>
                  </a:lnTo>
                  <a:close/>
                </a:path>
              </a:pathLst>
            </a:custGeom>
            <a:noFill/>
            <a:ln w="38100">
              <a:solidFill>
                <a:srgbClr val="00594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3C33F1F-95EB-4202-BAF1-ED2A5EDFC1B9}"/>
              </a:ext>
            </a:extLst>
          </p:cNvPr>
          <p:cNvSpPr txBox="1"/>
          <p:nvPr/>
        </p:nvSpPr>
        <p:spPr>
          <a:xfrm>
            <a:off x="8511810" y="5754530"/>
            <a:ext cx="594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83"/>
            <a:fld id="{0C3517D5-F23C-424D-AAF8-44A060E5133D}" type="slidenum">
              <a:rPr lang="en-US" sz="900">
                <a:solidFill>
                  <a:prstClr val="black"/>
                </a:solidFill>
                <a:latin typeface="Arial"/>
              </a:rPr>
              <a:pPr algn="r" defTabSz="685783"/>
              <a:t>9</a:t>
            </a:fld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71160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8.75"/>
  <p:tag name="LLEFT" val=" 144"/>
  <p:tag name="THINKCELLSHAPEDONOTDELETE" val="pAnkQzHgJJkSIGzsoXVih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44"/>
  <p:tag name="LTOP" val=" 208.75"/>
  <p:tag name="THINKCELLSHAPEDONOTDELETE" val="pX0W3ufTbuk6fIjn1pDRgZ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8.75"/>
  <p:tag name="LLEFT" val=" 144"/>
  <p:tag name="THINKCELLSHAPEDONOTDELETE" val="pnxujRmi9ok2_E7_5XL.uT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MydJSFOSUmGQYF0wjwKP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OEABuPVku0fuTt7G4we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MydJSFOSUmGQYF0wjwKPA"/>
</p:tagLst>
</file>

<file path=ppt/theme/theme1.xml><?xml version="1.0" encoding="utf-8"?>
<a:theme xmlns:a="http://schemas.openxmlformats.org/drawingml/2006/main" name="USDA Basic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DA OCIO Template  -  Read-Only" id="{D8565461-4D56-4BBB-8211-5183865440D2}" vid="{03AD54C7-64C9-412A-A9A8-8A139E5177EA}"/>
    </a:ext>
  </a:extLst>
</a:theme>
</file>

<file path=ppt/theme/theme2.xml><?xml version="1.0" encoding="utf-8"?>
<a:theme xmlns:a="http://schemas.openxmlformats.org/drawingml/2006/main" name="USDA Gray Head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DA OCIO Template  -  Read-Only" id="{D8565461-4D56-4BBB-8211-5183865440D2}" vid="{BE825327-8B22-4706-B7DF-5057A870C6F6}"/>
    </a:ext>
  </a:extLst>
</a:theme>
</file>

<file path=ppt/theme/theme3.xml><?xml version="1.0" encoding="utf-8"?>
<a:theme xmlns:a="http://schemas.openxmlformats.org/drawingml/2006/main" name="USDA Black Head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DA OCIO Template  -  Read-Only" id="{D8565461-4D56-4BBB-8211-5183865440D2}" vid="{E89A9D87-8A57-42E1-AF0B-E4460EE51D5E}"/>
    </a:ext>
  </a:extLst>
</a:theme>
</file>

<file path=ppt/theme/theme4.xml><?xml version="1.0" encoding="utf-8"?>
<a:theme xmlns:a="http://schemas.openxmlformats.org/drawingml/2006/main" name="USDA Gray Backgroun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DA OCIO Template  -  Read-Only" id="{D8565461-4D56-4BBB-8211-5183865440D2}" vid="{C1465920-A7AB-4D06-B11A-72D24C945EB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93A724F6AC184CA742FB24AF3B1635" ma:contentTypeVersion="0" ma:contentTypeDescription="Create a new document." ma:contentTypeScope="" ma:versionID="400245f7a3ac62ade29aff7fdcaf550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13b48044e23824446f85d91e86725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6885A1-542A-4DE1-95B0-ECB3411AFA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CBAE8C-B790-46C5-831E-FC2F44ECD9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BA1B57-C3FB-40C6-A436-19638488F6F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602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Helvetica Neue Light</vt:lpstr>
      <vt:lpstr>Times New Roman</vt:lpstr>
      <vt:lpstr>USDA Basic</vt:lpstr>
      <vt:lpstr>USDA Gray Header</vt:lpstr>
      <vt:lpstr>USDA Black Header</vt:lpstr>
      <vt:lpstr>USDA Gray Background</vt:lpstr>
      <vt:lpstr>CXO DASHBOARDS</vt:lpstr>
      <vt:lpstr>INTRODUCTION</vt:lpstr>
      <vt:lpstr>ACCOMPLISHMENTS </vt:lpstr>
      <vt:lpstr>CURRENT STATUS</vt:lpstr>
      <vt:lpstr>TIMELINE</vt:lpstr>
      <vt:lpstr>RISK ASSESSMENT </vt:lpstr>
      <vt:lpstr>FY18: WHERE DO WE GO FROM HERE?</vt:lpstr>
      <vt:lpstr>FY18 AND BEYOND</vt:lpstr>
      <vt:lpstr>FY18 AND BEYONDa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CXO Dashboard</dc:title>
  <dc:creator>National Finance Center;Financial Management Services</dc:creator>
  <cp:lastModifiedBy>Adams, Tasha - OCFO</cp:lastModifiedBy>
  <cp:revision>64</cp:revision>
  <dcterms:created xsi:type="dcterms:W3CDTF">2018-02-27T13:10:57Z</dcterms:created>
  <dcterms:modified xsi:type="dcterms:W3CDTF">2018-06-19T17:57:47Z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0x010100CD93A724F6AC184CA742FB24AF3B1635</vt:lpwstr>
  </property>
  <property fmtid="{D5CDD505-2E9C-101B-9397-08002B2CF9AE}" pid="3" name="_dlc_DocIdItemGuid">
    <vt:lpwstr>c0a30b69-0e52-455a-81b3-81dfacef12f0</vt:lpwstr>
  </property>
</Properties>
</file>