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321" r:id="rId3"/>
    <p:sldId id="322" r:id="rId4"/>
    <p:sldId id="291" r:id="rId5"/>
    <p:sldId id="292" r:id="rId6"/>
    <p:sldId id="295" r:id="rId7"/>
    <p:sldId id="297" r:id="rId8"/>
    <p:sldId id="301" r:id="rId9"/>
    <p:sldId id="303" r:id="rId10"/>
    <p:sldId id="304" r:id="rId11"/>
    <p:sldId id="308" r:id="rId12"/>
    <p:sldId id="311" r:id="rId13"/>
    <p:sldId id="312" r:id="rId14"/>
    <p:sldId id="313" r:id="rId15"/>
    <p:sldId id="315" r:id="rId16"/>
    <p:sldId id="316" r:id="rId17"/>
    <p:sldId id="317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E18EA1-447A-4055-A1A8-1BD73677D32F}">
          <p14:sldIdLst>
            <p14:sldId id="256"/>
            <p14:sldId id="321"/>
            <p14:sldId id="322"/>
            <p14:sldId id="291"/>
            <p14:sldId id="292"/>
            <p14:sldId id="295"/>
            <p14:sldId id="297"/>
            <p14:sldId id="301"/>
            <p14:sldId id="303"/>
            <p14:sldId id="304"/>
            <p14:sldId id="308"/>
            <p14:sldId id="311"/>
            <p14:sldId id="312"/>
            <p14:sldId id="313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1" d="100"/>
          <a:sy n="101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8B4AA-FFB8-4223-B60E-0F6CAEAE2A59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66FF6-60FB-45A4-971D-BF6E516F5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CERTIFICATION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66FF6-60FB-45A4-971D-BF6E516F57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0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1AE-020F-42E6-AB67-1C74E29C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2" y="1122363"/>
            <a:ext cx="71066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B49A8-8C56-48FD-99E5-78C34194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51" y="3602038"/>
            <a:ext cx="710665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0F5F-7B84-4569-9164-3DABE50F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7706-A2A6-43EF-A6A0-019D75E5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3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eraman focused on customers and farm" title="Slide Header">
            <a:extLst>
              <a:ext uri="{FF2B5EF4-FFF2-40B4-BE49-F238E27FC236}">
                <a16:creationId xmlns:a16="http://schemas.microsoft.com/office/drawing/2014/main" id="{4A1A5A4F-1BD5-46E7-BFF2-B6F026A6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  <a:blipFill dpi="0" rotWithShape="1">
            <a:blip r:embed="rId2"/>
            <a:srcRect/>
            <a:stretch>
              <a:fillRect l="-1192" r="55183" b="1939"/>
            </a:stretch>
          </a:blip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EE4C-8AFF-4BA3-9370-0A10D7FB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7C2A-2E12-41B4-9B9F-BA5DA44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2F47-AE48-4194-AAEA-D11E6A4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5CD0-C0BA-426C-8115-7F62308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8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6292C-5A94-4C85-9807-8C60580B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71FD-32AD-4C8B-B718-291A7217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9A93-6F11-428F-94BE-6AAD333B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5799-BC46-4B2B-8C93-46C5F348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3C7C-BF92-49E4-ACCE-5D45696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DF0A-007F-4150-AE0A-3B14A1EBE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n.Gaten@cfo.usda.gov" TargetMode="External"/><Relationship Id="rId2" Type="http://schemas.openxmlformats.org/officeDocument/2006/relationships/hyperlink" Target="mailto:Tammy.Alphonse@cfo.usd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san.Lauga@cfo.usda.go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n.Gaten@cfo.usda.gov" TargetMode="External"/><Relationship Id="rId2" Type="http://schemas.openxmlformats.org/officeDocument/2006/relationships/hyperlink" Target="mailto:Tammy.Alphonse@cfo.usd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loyd.Davis@cfo.usda.gov" TargetMode="External"/><Relationship Id="rId4" Type="http://schemas.openxmlformats.org/officeDocument/2006/relationships/hyperlink" Target="mailto:Susan.Lauga@cfo.usd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A6EF-923A-4B70-9CE3-D303A81BB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5152" y="1917271"/>
            <a:ext cx="6073813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CERTIFICATION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88663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1D7F-6B81-402D-9510-D5F4A249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A3278-74B7-48A1-A50D-E5983CA5E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22" y="17388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Underlying Objective</a:t>
            </a:r>
            <a:r>
              <a:rPr lang="en-US" sz="1800" dirty="0"/>
              <a:t>: 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Compare Treasury records to USDA records utilizing Agency Location Code, schedule number and Treasury Account Symbol-BETC</a:t>
            </a:r>
          </a:p>
          <a:p>
            <a:pPr marL="0" indent="0">
              <a:buNone/>
            </a:pPr>
            <a:r>
              <a:rPr lang="en-US" sz="1800" b="1" dirty="0"/>
              <a:t>Transaction Flow</a:t>
            </a:r>
            <a:r>
              <a:rPr lang="en-US" sz="1800" dirty="0"/>
              <a:t>:</a:t>
            </a:r>
          </a:p>
          <a:p>
            <a:r>
              <a:rPr lang="en-US" sz="1800" dirty="0"/>
              <a:t>USDA submits pay request to Fiscal Service </a:t>
            </a:r>
          </a:p>
          <a:p>
            <a:r>
              <a:rPr lang="en-US" sz="1800" dirty="0"/>
              <a:t>Fiscal Service attempts to pay 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Fiscal Service notifies USDA of cancellation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USDA locates In-Transit document associated with the original payment and records cancellation via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 document type</a:t>
            </a:r>
          </a:p>
          <a:p>
            <a:pPr marL="0" indent="0">
              <a:buNone/>
            </a:pPr>
            <a:r>
              <a:rPr lang="en-US" sz="1800" b="1" dirty="0"/>
              <a:t>Goals of Process</a:t>
            </a:r>
            <a:r>
              <a:rPr lang="en-US" sz="1800" dirty="0"/>
              <a:t>:</a:t>
            </a:r>
          </a:p>
          <a:p>
            <a:r>
              <a:rPr lang="en-US" sz="1800" dirty="0"/>
              <a:t>Record cancellation</a:t>
            </a:r>
          </a:p>
          <a:p>
            <a:r>
              <a:rPr lang="en-US" sz="1800" dirty="0"/>
              <a:t>Inform customer agency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8E128-DB57-40AF-B504-A1E9B0D6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0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52E7-1732-4CC1-92AD-16939F65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Service Cancellation Report</a:t>
            </a:r>
          </a:p>
        </p:txBody>
      </p:sp>
      <p:pic>
        <p:nvPicPr>
          <p:cNvPr id="4" name="Content Placeholder 3" descr="Schedule of unavailable check cancellation crediits" title="Fiscal Service Cancellation report">
            <a:extLst>
              <a:ext uri="{FF2B5EF4-FFF2-40B4-BE49-F238E27FC236}">
                <a16:creationId xmlns:a16="http://schemas.microsoft.com/office/drawing/2014/main" id="{3D6F5050-5739-44C3-A217-768135E41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25" r="16179" b="43588"/>
          <a:stretch/>
        </p:blipFill>
        <p:spPr>
          <a:xfrm>
            <a:off x="2453149" y="1554480"/>
            <a:ext cx="7803021" cy="50171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1360A-8B5A-4894-BDF7-80C8FC59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9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1801-59E5-480A-BCDA-26153A1E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Single Check display</a:t>
            </a:r>
          </a:p>
        </p:txBody>
      </p:sp>
      <p:pic>
        <p:nvPicPr>
          <p:cNvPr id="4" name="Content Placeholder 3" descr="process for treasury confirmation reverse single check process" title="Reverse Single check display">
            <a:extLst>
              <a:ext uri="{FF2B5EF4-FFF2-40B4-BE49-F238E27FC236}">
                <a16:creationId xmlns:a16="http://schemas.microsoft.com/office/drawing/2014/main" id="{14E3E07F-0CA8-4161-A335-20EA173F8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00" t="6234" r="23473" b="28558"/>
          <a:stretch/>
        </p:blipFill>
        <p:spPr>
          <a:xfrm>
            <a:off x="3382027" y="1716066"/>
            <a:ext cx="6146778" cy="51340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C400E9-D9AB-4CE8-955D-CA4B8C89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4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28F2-C742-475A-847C-10CFC942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 Cancellation Report</a:t>
            </a:r>
          </a:p>
        </p:txBody>
      </p:sp>
      <p:pic>
        <p:nvPicPr>
          <p:cNvPr id="4" name="Content Placeholder 3" descr="RFC Cancellation report" title="RFC Cancellation Report">
            <a:extLst>
              <a:ext uri="{FF2B5EF4-FFF2-40B4-BE49-F238E27FC236}">
                <a16:creationId xmlns:a16="http://schemas.microsoft.com/office/drawing/2014/main" id="{AB9D3B1B-EC97-4345-BC50-7699F7BB0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3380" y="1825624"/>
            <a:ext cx="4045907" cy="50374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EAB047-DB4B-45C2-9C85-5575114B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0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36A0-6CE6-4A9B-9E6C-197530B6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Pay.gov Cancellation Report</a:t>
            </a:r>
          </a:p>
        </p:txBody>
      </p:sp>
      <p:pic>
        <p:nvPicPr>
          <p:cNvPr id="4" name="Content Placeholder 3" descr="Pay.gov cancellation Report" title="Pay.gov Cancellation Report">
            <a:extLst>
              <a:ext uri="{FF2B5EF4-FFF2-40B4-BE49-F238E27FC236}">
                <a16:creationId xmlns:a16="http://schemas.microsoft.com/office/drawing/2014/main" id="{AB62F998-5D95-4292-80F0-8B8ADB9BA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4110" y="1600894"/>
            <a:ext cx="3181611" cy="51963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AECDA-61CD-4F18-9F6B-900A40D9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0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84EB-34C3-4EC0-9CF4-6FC1CF3D1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ASSIGNMENT OF CLAIMS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DF1E3-2CD8-4B8B-9C41-211461484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Submission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23848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8FAA-D77B-4DCE-89EA-129B7F93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67DE-2715-463B-BC4C-4FD4308F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500" dirty="0"/>
              <a:t>Upon receipt by the agency of an Assignment of Claim (Assignment), the following actions are required: </a:t>
            </a:r>
          </a:p>
          <a:p>
            <a:pPr lvl="0"/>
            <a:r>
              <a:rPr lang="en-US" sz="2500" dirty="0"/>
              <a:t>Confirm that a complete copy of the assignment, signed by all parties, has been received and notarized.</a:t>
            </a:r>
          </a:p>
          <a:p>
            <a:pPr lvl="0"/>
            <a:r>
              <a:rPr lang="en-US" sz="2500" dirty="0"/>
              <a:t>Execute the Receipt of Acknowledgement as contained within the Assignment. This is done by the Contracting Officer. </a:t>
            </a:r>
          </a:p>
          <a:p>
            <a:pPr lvl="0"/>
            <a:r>
              <a:rPr lang="en-US" sz="2500" dirty="0"/>
              <a:t>Provide the assignee’s banking information (routing and account numbers), mailing address, and email address.  </a:t>
            </a:r>
          </a:p>
          <a:p>
            <a:pPr lvl="0"/>
            <a:r>
              <a:rPr lang="en-US" sz="2500" dirty="0"/>
              <a:t>Provide contracted vendor’s email address.</a:t>
            </a:r>
          </a:p>
          <a:p>
            <a:pPr lvl="0"/>
            <a:r>
              <a:rPr lang="en-US" sz="2500" dirty="0"/>
              <a:t>Provide agency email address.</a:t>
            </a:r>
          </a:p>
          <a:p>
            <a:pPr lvl="0"/>
            <a:r>
              <a:rPr lang="en-US" sz="2500" dirty="0"/>
              <a:t>Confirm the contract number, as provided within the Assignment, is contained within the FMMI application.</a:t>
            </a:r>
          </a:p>
          <a:p>
            <a:pPr lvl="0"/>
            <a:r>
              <a:rPr lang="en-US" sz="2500" dirty="0"/>
              <a:t>Provide the FMMI purchase order number and vendor code and/or contract number.  </a:t>
            </a:r>
          </a:p>
          <a:p>
            <a:pPr lvl="0"/>
            <a:r>
              <a:rPr lang="en-US" sz="2500" dirty="0"/>
              <a:t>Submit complete acknowledged copy of the Assignment, as well as coversheet and/or letterhead providing requested information, to Administrative Certification Section fax number 303-205-3435 or email to </a:t>
            </a:r>
            <a:r>
              <a:rPr lang="en-US" sz="2500" u="sng" dirty="0">
                <a:solidFill>
                  <a:schemeClr val="tx1"/>
                </a:solidFill>
                <a:hlinkClick r:id="rId2"/>
              </a:rPr>
              <a:t>Tammy.Alphonse@cfo.usda.gov</a:t>
            </a:r>
            <a:r>
              <a:rPr lang="en-US" sz="2500" dirty="0">
                <a:solidFill>
                  <a:schemeClr val="tx1"/>
                </a:solidFill>
              </a:rPr>
              <a:t>, </a:t>
            </a:r>
            <a:r>
              <a:rPr lang="en-US" sz="2500" u="sng" dirty="0">
                <a:solidFill>
                  <a:schemeClr val="tx1"/>
                </a:solidFill>
                <a:hlinkClick r:id="rId3"/>
              </a:rPr>
              <a:t>Ann.Gaten@cfo.usda.gov</a:t>
            </a:r>
            <a:r>
              <a:rPr lang="en-US" sz="2500" dirty="0">
                <a:solidFill>
                  <a:schemeClr val="tx1"/>
                </a:solidFill>
              </a:rPr>
              <a:t> and </a:t>
            </a:r>
            <a:r>
              <a:rPr lang="en-US" sz="2500" u="sng" dirty="0">
                <a:solidFill>
                  <a:schemeClr val="tx1"/>
                </a:solidFill>
                <a:hlinkClick r:id="rId4"/>
              </a:rPr>
              <a:t>Susan.Lauga@cfo.usda.gov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A4292-30B9-45FA-B8AF-E904A076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9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4AAE-7D35-419C-916F-BE9933D5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CFO/FMS/ACS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DEB5-BC3C-4527-9E45-1A062BC8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Upon receipt by ACS of an Assignment, the following actions are required: </a:t>
            </a:r>
          </a:p>
          <a:p>
            <a:pPr lvl="0"/>
            <a:r>
              <a:rPr lang="en-US" dirty="0"/>
              <a:t>Confirm and/or establish vendor record for assignee.</a:t>
            </a:r>
          </a:p>
          <a:p>
            <a:pPr lvl="0"/>
            <a:r>
              <a:rPr lang="en-US" dirty="0"/>
              <a:t>Confirm availability of funds within the FMMI purchase order.</a:t>
            </a:r>
          </a:p>
          <a:p>
            <a:pPr lvl="0"/>
            <a:r>
              <a:rPr lang="en-US" dirty="0"/>
              <a:t>Email IAS Help Desk to establish partner function under the IAS contract number utilizing the assignee’s vendor record number.</a:t>
            </a:r>
          </a:p>
          <a:p>
            <a:pPr lvl="0"/>
            <a:r>
              <a:rPr lang="en-US" dirty="0"/>
              <a:t>Confirm partner function established under the FMMI purchase order number linked to the IAS contract number upon notification of completion from IAS Help Desk.</a:t>
            </a:r>
          </a:p>
          <a:p>
            <a:pPr lvl="0"/>
            <a:r>
              <a:rPr lang="en-US" dirty="0"/>
              <a:t>Advise the agency, vendor, and assignee via email that the partner function is established and that payments may be processed under the contracted vendor number.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 </a:t>
            </a:r>
            <a:r>
              <a:rPr lang="en-US" dirty="0"/>
              <a:t>Sample Assignment of Claims form is available upon request. 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A9EAA-C139-44D5-9CC4-1B13E2F9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4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9903-A347-496C-A141-12A81A40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CLAIMS</a:t>
            </a:r>
            <a:br>
              <a:rPr lang="en-US" dirty="0"/>
            </a:br>
            <a:r>
              <a:rPr lang="en-US" dirty="0"/>
              <a:t>Points of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834C-8FF5-48E7-BBDB-423E5531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Tammy Alphonse – </a:t>
            </a:r>
            <a:r>
              <a:rPr lang="en-US" sz="3200" u="sng" dirty="0">
                <a:hlinkClick r:id="rId2"/>
              </a:rPr>
              <a:t>Tammy.Alphonse@cfo.usda.gov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Ann Gaten – </a:t>
            </a:r>
            <a:r>
              <a:rPr lang="en-US" sz="3200" u="sng" dirty="0">
                <a:hlinkClick r:id="rId3"/>
              </a:rPr>
              <a:t>Ann.Gaten@cfo.usda.gov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Susan Lauga – </a:t>
            </a:r>
            <a:r>
              <a:rPr lang="en-US" sz="3200" u="sng" dirty="0">
                <a:hlinkClick r:id="rId4"/>
              </a:rPr>
              <a:t>Susan.Lauga@cfo.usda.gov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Lloyd Davis – </a:t>
            </a:r>
            <a:r>
              <a:rPr lang="en-US" sz="3200" dirty="0">
                <a:hlinkClick r:id="rId5"/>
              </a:rPr>
              <a:t>Lloyd.Davis@cfo.usda.gov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D2307-A8CC-4542-B718-DB24C746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9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D316-C5A7-464D-865B-DEFFC499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Process</a:t>
            </a:r>
            <a:r>
              <a:rPr lang="en-US" sz="1000" dirty="0"/>
              <a:t> a</a:t>
            </a:r>
            <a:endParaRPr lang="en-US" dirty="0"/>
          </a:p>
        </p:txBody>
      </p:sp>
      <p:pic>
        <p:nvPicPr>
          <p:cNvPr id="5" name="Content Placeholder 4" descr="Process steps for certification" title="Certificatification Process">
            <a:extLst>
              <a:ext uri="{FF2B5EF4-FFF2-40B4-BE49-F238E27FC236}">
                <a16:creationId xmlns:a16="http://schemas.microsoft.com/office/drawing/2014/main" id="{01C5549C-1E5A-4B72-94EF-32582F003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983" y="1825625"/>
            <a:ext cx="9908034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B7060-FF2C-4A34-AD47-AB079B7F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5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2F3C-D67B-45D2-A5AC-CB369603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Process </a:t>
            </a:r>
            <a:r>
              <a:rPr lang="en-US" sz="1000" dirty="0"/>
              <a:t>b</a:t>
            </a:r>
            <a:endParaRPr lang="en-US" dirty="0"/>
          </a:p>
        </p:txBody>
      </p:sp>
      <p:pic>
        <p:nvPicPr>
          <p:cNvPr id="5" name="Content Placeholder 4" descr="Steps in the certification process" title="Certification process">
            <a:extLst>
              <a:ext uri="{FF2B5EF4-FFF2-40B4-BE49-F238E27FC236}">
                <a16:creationId xmlns:a16="http://schemas.microsoft.com/office/drawing/2014/main" id="{3097E518-299E-4047-AE20-6657BF7CD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382" y="1825625"/>
            <a:ext cx="10059236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4920-753D-48BA-8A13-3DCFB05D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8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1599-ABF9-4FD6-AAED-E8020690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57547"/>
            <a:ext cx="5803075" cy="2236062"/>
          </a:xfrm>
        </p:spPr>
        <p:txBody>
          <a:bodyPr/>
          <a:lstStyle/>
          <a:p>
            <a:pPr algn="ctr"/>
            <a:r>
              <a:rPr lang="en-US" dirty="0"/>
              <a:t>FMMI Automated Confirmation </a:t>
            </a:r>
          </a:p>
        </p:txBody>
      </p:sp>
    </p:spTree>
    <p:extLst>
      <p:ext uri="{BB962C8B-B14F-4D97-AF65-F5344CB8AC3E}">
        <p14:creationId xmlns:p14="http://schemas.microsoft.com/office/powerpoint/2010/main" val="428514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ECE5-3C71-425A-A55B-BD0D229D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 Processing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3EA781-9925-42FA-A8E9-AB734F8CE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7500" lnSpcReduction="20000"/>
          </a:bodyPr>
          <a:lstStyle/>
          <a:p>
            <a:pPr marL="0" indent="0">
              <a:buNone/>
            </a:pPr>
            <a:r>
              <a:rPr lang="en-US" sz="5300" b="1" dirty="0"/>
              <a:t>Underlying Objective</a:t>
            </a:r>
            <a:r>
              <a:rPr lang="en-US" sz="5300" dirty="0"/>
              <a:t>:  </a:t>
            </a:r>
          </a:p>
          <a:p>
            <a:r>
              <a:rPr lang="en-US" sz="5300" dirty="0"/>
              <a:t>Compare Treasury records to USDA records utilizing Agency Location Code, schedule number and Treasury Account Symbol-BETC</a:t>
            </a:r>
            <a:br>
              <a:rPr lang="en-US" sz="5300" dirty="0"/>
            </a:br>
            <a:r>
              <a:rPr lang="en-US" sz="5300" dirty="0"/>
              <a:t> </a:t>
            </a:r>
          </a:p>
          <a:p>
            <a:pPr marL="0" indent="0">
              <a:buNone/>
            </a:pPr>
            <a:r>
              <a:rPr lang="en-US" sz="5300" b="1" dirty="0"/>
              <a:t>Goals of Process</a:t>
            </a:r>
            <a:r>
              <a:rPr lang="en-US" sz="5300" dirty="0"/>
              <a:t>:</a:t>
            </a:r>
          </a:p>
          <a:p>
            <a:pPr>
              <a:lnSpc>
                <a:spcPct val="110000"/>
              </a:lnSpc>
            </a:pPr>
            <a:r>
              <a:rPr lang="en-US" sz="5300" dirty="0"/>
              <a:t>Record paid FMMI schedules</a:t>
            </a:r>
          </a:p>
          <a:p>
            <a:pPr>
              <a:lnSpc>
                <a:spcPct val="110000"/>
              </a:lnSpc>
            </a:pPr>
            <a:r>
              <a:rPr lang="en-US" sz="5300" dirty="0"/>
              <a:t>Reconcile paid schedules</a:t>
            </a:r>
          </a:p>
          <a:p>
            <a:pPr>
              <a:lnSpc>
                <a:spcPct val="110000"/>
              </a:lnSpc>
            </a:pPr>
            <a:r>
              <a:rPr lang="en-US" sz="5300" dirty="0"/>
              <a:t>Work rejects from the automated confirmation process </a:t>
            </a:r>
          </a:p>
          <a:p>
            <a:pPr>
              <a:lnSpc>
                <a:spcPct val="110000"/>
              </a:lnSpc>
            </a:pPr>
            <a:r>
              <a:rPr lang="en-US" sz="5300" dirty="0"/>
              <a:t>Retrieve paid schedules from Fiscal Service Central Accounting Reporting System </a:t>
            </a:r>
          </a:p>
          <a:p>
            <a:pPr>
              <a:lnSpc>
                <a:spcPct val="110000"/>
              </a:lnSpc>
            </a:pPr>
            <a:r>
              <a:rPr lang="en-US" sz="5300" dirty="0"/>
              <a:t>Load Fiscal Service disbursement file to FMMI cloud drop box</a:t>
            </a:r>
          </a:p>
          <a:p>
            <a:pPr>
              <a:lnSpc>
                <a:spcPct val="110000"/>
              </a:lnSpc>
            </a:pPr>
            <a:r>
              <a:rPr lang="en-US" sz="5300" dirty="0"/>
              <a:t>Reconcile Fiscal Service paid schedules to FMMI recorded paid schedules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FCE1B-7CCE-4C6B-88F1-528FFD0B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7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A7E9-865F-44C1-9F2B-C92530F6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Central Accounting Reporting System </a:t>
            </a:r>
          </a:p>
        </p:txBody>
      </p:sp>
      <p:pic>
        <p:nvPicPr>
          <p:cNvPr id="4" name="Picture 1" descr="image011">
            <a:extLst>
              <a:ext uri="{FF2B5EF4-FFF2-40B4-BE49-F238E27FC236}">
                <a16:creationId xmlns:a16="http://schemas.microsoft.com/office/drawing/2014/main" id="{A8A0A47B-3189-4600-9D89-51B4DC6C0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2425" y="1947069"/>
            <a:ext cx="3867150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5C711-B1B5-4BDF-AC2E-5E6D6440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B084-C16D-446D-B36B-DB2031D4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FISCAL SERVICE CONFIRMATION FILE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4FB52-AD94-469C-8C79-F428A86AF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/>
              <a:t>**** Treasury Confirmation File Data ****</a:t>
            </a:r>
          </a:p>
          <a:p>
            <a:pPr marL="0" indent="0">
              <a:buNone/>
            </a:pPr>
            <a:r>
              <a:rPr lang="en-US" sz="4800" dirty="0"/>
              <a:t> Treasury Confirmation File:    FMMI.TREAS.CONF.12401240.D180417.T104000.txt</a:t>
            </a:r>
          </a:p>
          <a:p>
            <a:pPr marL="0" indent="0">
              <a:buNone/>
            </a:pPr>
            <a:r>
              <a:rPr lang="en-US" sz="4800" dirty="0"/>
              <a:t>  On Cloud Drop Box</a:t>
            </a:r>
          </a:p>
          <a:p>
            <a:pPr marL="0" indent="0">
              <a:buNone/>
            </a:pPr>
            <a:r>
              <a:rPr lang="en-US" sz="4800" dirty="0"/>
              <a:t> Treasury Schedule:  0A128041701</a:t>
            </a:r>
          </a:p>
          <a:p>
            <a:pPr marL="0" indent="0">
              <a:buNone/>
            </a:pPr>
            <a:r>
              <a:rPr lang="en-US" sz="4800" dirty="0"/>
              <a:t>Schedule Type:      A</a:t>
            </a:r>
          </a:p>
          <a:p>
            <a:pPr marL="0" indent="0">
              <a:buNone/>
            </a:pPr>
            <a:r>
              <a:rPr lang="en-US" sz="4800" dirty="0"/>
              <a:t>Number of Payments: 527</a:t>
            </a:r>
          </a:p>
          <a:p>
            <a:pPr marL="0" indent="0">
              <a:buNone/>
            </a:pPr>
            <a:r>
              <a:rPr lang="en-US" sz="4800" dirty="0"/>
              <a:t> Treasury Schedule:  0C128041701</a:t>
            </a:r>
          </a:p>
          <a:p>
            <a:pPr marL="0" indent="0">
              <a:buNone/>
            </a:pPr>
            <a:r>
              <a:rPr lang="en-US" sz="4800" dirty="0"/>
              <a:t>Schedule Type:      C</a:t>
            </a:r>
          </a:p>
          <a:p>
            <a:pPr marL="0" indent="0">
              <a:buNone/>
            </a:pPr>
            <a:r>
              <a:rPr lang="en-US" sz="4800" dirty="0"/>
              <a:t>Number of Payments: 12</a:t>
            </a:r>
          </a:p>
          <a:p>
            <a:pPr marL="0" indent="0">
              <a:buNone/>
            </a:pPr>
            <a:r>
              <a:rPr lang="en-US" sz="4800" dirty="0"/>
              <a:t> </a:t>
            </a:r>
          </a:p>
          <a:p>
            <a:pPr marL="0" indent="0">
              <a:buNone/>
            </a:pPr>
            <a:r>
              <a:rPr lang="en-US" sz="4800" dirty="0"/>
              <a:t>**** Treasury Confirmation File Totals ****</a:t>
            </a:r>
          </a:p>
          <a:p>
            <a:pPr marL="0" indent="0">
              <a:buNone/>
            </a:pPr>
            <a:r>
              <a:rPr lang="en-US" sz="4800" dirty="0"/>
              <a:t> Total NBR Schedules:           16</a:t>
            </a:r>
          </a:p>
          <a:p>
            <a:pPr marL="0" indent="0">
              <a:buNone/>
            </a:pPr>
            <a:r>
              <a:rPr lang="en-US" sz="4800" dirty="0"/>
              <a:t>Total NBR Payments:            4,520</a:t>
            </a:r>
          </a:p>
          <a:p>
            <a:pPr marL="0" indent="0">
              <a:buNone/>
            </a:pPr>
            <a:r>
              <a:rPr lang="en-US" sz="4800" dirty="0"/>
              <a:t>Total Payment Amount:         $19,664,252.70</a:t>
            </a:r>
          </a:p>
          <a:p>
            <a:pPr marL="0" indent="0">
              <a:buNone/>
            </a:pPr>
            <a:r>
              <a:rPr lang="en-US" sz="4800" dirty="0"/>
              <a:t> Total RFC Count:               14</a:t>
            </a:r>
          </a:p>
          <a:p>
            <a:pPr marL="0" indent="0">
              <a:buNone/>
            </a:pPr>
            <a:r>
              <a:rPr lang="en-US" sz="4800" dirty="0"/>
              <a:t>Total RFC Amount:             $19,664,252.70</a:t>
            </a:r>
          </a:p>
          <a:p>
            <a:pPr marL="0" indent="0">
              <a:buNone/>
            </a:pPr>
            <a:r>
              <a:rPr lang="en-US" sz="4800" dirty="0"/>
              <a:t>Total ALC Amount:             $19,664,252.70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EFE64-16B3-42BD-82E3-26BD4185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9EE6-89A7-4FCB-9C61-CF5ACB13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Reconciliation Data</a:t>
            </a:r>
          </a:p>
        </p:txBody>
      </p:sp>
      <p:pic>
        <p:nvPicPr>
          <p:cNvPr id="4" name="Content Placeholder 3" descr="FMMI and Treasury Data" title="Cash Reconciliation Data">
            <a:extLst>
              <a:ext uri="{FF2B5EF4-FFF2-40B4-BE49-F238E27FC236}">
                <a16:creationId xmlns:a16="http://schemas.microsoft.com/office/drawing/2014/main" id="{96E66799-6FB3-48F0-A9D3-1D8E549B9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474" y="1879702"/>
            <a:ext cx="9919052" cy="42431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F739-A300-413D-8E37-CE46C0B7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DF0A-007F-4150-AE0A-3B14A1EBE1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3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D2251F-F959-42C9-A780-878929D93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2" y="2282658"/>
            <a:ext cx="7106652" cy="1227305"/>
          </a:xfrm>
          <a:prstGeom prst="rect">
            <a:avLst/>
          </a:prstGeom>
          <a:noFill/>
        </p:spPr>
        <p:txBody>
          <a:bodyPr wrap="square" lIns="70658" tIns="35329" rIns="70658" bIns="35329">
            <a:spAutoFit/>
          </a:bodyPr>
          <a:lstStyle/>
          <a:p>
            <a:pPr algn="ctr"/>
            <a:r>
              <a:rPr lang="en-US" sz="417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Payment Cancellation </a:t>
            </a:r>
          </a:p>
          <a:p>
            <a:pPr algn="ctr"/>
            <a:endParaRPr lang="en-US" sz="417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157962"/>
      </p:ext>
    </p:extLst>
  </p:cSld>
  <p:clrMapOvr>
    <a:masterClrMapping/>
  </p:clrMapOvr>
</p:sld>
</file>

<file path=ppt/theme/theme1.xml><?xml version="1.0" encoding="utf-8"?>
<a:theme xmlns:a="http://schemas.openxmlformats.org/drawingml/2006/main" name="2018 FMT Presentation Template 4.12.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46B5EB-410E-4432-B372-9473194A6287}" vid="{6A1B1C38-14DC-4538-A8E2-A65F4FC1BE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FMT Presentation Template 4.12.18</Template>
  <TotalTime>803</TotalTime>
  <Words>283</Words>
  <Application>Microsoft Office PowerPoint</Application>
  <PresentationFormat>Widescreen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2018 FMT Presentation Template 4.12.18</vt:lpstr>
      <vt:lpstr>CERTIFICATION PROCESS</vt:lpstr>
      <vt:lpstr>Certification Process a</vt:lpstr>
      <vt:lpstr>Certification Process b</vt:lpstr>
      <vt:lpstr>FMMI Automated Confirmation </vt:lpstr>
      <vt:lpstr>Confirmation Processing</vt:lpstr>
      <vt:lpstr>Central Accounting Reporting System </vt:lpstr>
      <vt:lpstr>FISCAL SERVICE CONFIRMATION FILE</vt:lpstr>
      <vt:lpstr>Cash Reconciliation Data</vt:lpstr>
      <vt:lpstr>Payment Cancellation  </vt:lpstr>
      <vt:lpstr>Cancellation Overview</vt:lpstr>
      <vt:lpstr>Fiscal Service Cancellation Report</vt:lpstr>
      <vt:lpstr>Reverse Single Check display</vt:lpstr>
      <vt:lpstr>RFC Cancellation Report</vt:lpstr>
      <vt:lpstr>Pay.gov Cancellation Report</vt:lpstr>
      <vt:lpstr>ASSIGNMENT OF CLAIMS</vt:lpstr>
      <vt:lpstr>AGENCY SUBMISSION</vt:lpstr>
      <vt:lpstr>CFO/FMS/ACS ACTIONS</vt:lpstr>
      <vt:lpstr>ASSIGNMENT OF CLAIMS Points of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CANCELLATION PROCESS</dc:title>
  <dc:creator>National Finance Center;Financial Management Services</dc:creator>
  <cp:lastModifiedBy>Adams, Tasha - OCFO</cp:lastModifiedBy>
  <cp:revision>70</cp:revision>
  <dcterms:created xsi:type="dcterms:W3CDTF">2018-03-21T19:08:36Z</dcterms:created>
  <dcterms:modified xsi:type="dcterms:W3CDTF">2018-06-18T15:11:49Z</dcterms:modified>
</cp:coreProperties>
</file>