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1"/>
  </p:sldMasterIdLst>
  <p:notesMasterIdLst>
    <p:notesMasterId r:id="rId16"/>
  </p:notesMasterIdLst>
  <p:sldIdLst>
    <p:sldId id="256" r:id="rId2"/>
    <p:sldId id="257" r:id="rId3"/>
    <p:sldId id="258" r:id="rId4"/>
    <p:sldId id="259" r:id="rId5"/>
    <p:sldId id="264" r:id="rId6"/>
    <p:sldId id="262" r:id="rId7"/>
    <p:sldId id="263" r:id="rId8"/>
    <p:sldId id="271" r:id="rId9"/>
    <p:sldId id="265" r:id="rId10"/>
    <p:sldId id="272" r:id="rId11"/>
    <p:sldId id="266" r:id="rId12"/>
    <p:sldId id="269"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595" autoAdjust="0"/>
  </p:normalViewPr>
  <p:slideViewPr>
    <p:cSldViewPr snapToGrid="0" snapToObjects="1">
      <p:cViewPr varScale="1">
        <p:scale>
          <a:sx n="96" d="100"/>
          <a:sy n="96" d="100"/>
        </p:scale>
        <p:origin x="108"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DAF16-39A9-0141-8E9C-97596CDDC4C8}" type="datetimeFigureOut">
              <a:rPr lang="en-US" smtClean="0"/>
              <a:t>6/18/2018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623BF-6EC7-FC4D-A535-FA170E5A9243}" type="slidenum">
              <a:rPr lang="en-US" smtClean="0"/>
              <a:t>‹#›</a:t>
            </a:fld>
            <a:endParaRPr lang="en-US" dirty="0"/>
          </a:p>
        </p:txBody>
      </p:sp>
    </p:spTree>
    <p:extLst>
      <p:ext uri="{BB962C8B-B14F-4D97-AF65-F5344CB8AC3E}">
        <p14:creationId xmlns:p14="http://schemas.microsoft.com/office/powerpoint/2010/main" val="86372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662AF73-36F2-1741-927A-1EA2438534BC}" type="datetimeFigureOut">
              <a:rPr lang="en-US" smtClean="0"/>
              <a:t>6/18/2018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0BDAF3-63A9-E045-B47D-984F7981574E}"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0BDAF3-63A9-E045-B47D-984F7981574E}"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62AF73-36F2-1741-927A-1EA2438534BC}" type="datetimeFigureOut">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62AF73-36F2-1741-927A-1EA2438534BC}" type="datetimeFigureOut">
              <a:rPr lang="en-US" smtClean="0"/>
              <a:t>6/18/2018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E0BDAF3-63A9-E045-B47D-984F7981574E}" type="slidenum">
              <a:rPr lang="en-US" smtClean="0"/>
              <a:t>‹#›</a:t>
            </a:fld>
            <a:endParaRPr lang="en-US" dirty="0"/>
          </a:p>
        </p:txBody>
      </p:sp>
    </p:spTree>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62AF73-36F2-1741-927A-1EA2438534BC}" type="datetimeFigureOut">
              <a:rPr lang="en-US" smtClean="0"/>
              <a:t>6/18/2018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E0BDAF3-63A9-E045-B47D-984F7981574E}" type="slidenum">
              <a:rPr lang="en-US" smtClean="0"/>
              <a:t>‹#›</a:t>
            </a:fld>
            <a:endParaRPr lang="en-US" dirty="0"/>
          </a:p>
        </p:txBody>
      </p:sp>
    </p:spTree>
    <p:extLst>
      <p:ext uri="{BB962C8B-B14F-4D97-AF65-F5344CB8AC3E}">
        <p14:creationId xmlns:p14="http://schemas.microsoft.com/office/powerpoint/2010/main" val="202593576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800"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thefiveword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Compassionate Leadership</a:t>
            </a:r>
          </a:p>
        </p:txBody>
      </p:sp>
      <p:sp>
        <p:nvSpPr>
          <p:cNvPr id="3" name="Subtitle 2"/>
          <p:cNvSpPr>
            <a:spLocks noGrp="1"/>
          </p:cNvSpPr>
          <p:nvPr>
            <p:ph type="subTitle" idx="1"/>
          </p:nvPr>
        </p:nvSpPr>
        <p:spPr>
          <a:xfrm>
            <a:off x="1365955" y="4821238"/>
            <a:ext cx="9144000" cy="1655762"/>
          </a:xfrm>
        </p:spPr>
        <p:txBody>
          <a:bodyPr>
            <a:normAutofit fontScale="92500"/>
          </a:bodyPr>
          <a:lstStyle/>
          <a:p>
            <a:r>
              <a:rPr lang="en-US" dirty="0"/>
              <a:t>Cultivating a Culture of ”All-in” When and Where You Need it Most.</a:t>
            </a:r>
          </a:p>
          <a:p>
            <a:endParaRPr lang="en-US" dirty="0"/>
          </a:p>
          <a:p>
            <a:r>
              <a:rPr lang="en-US" dirty="0"/>
              <a:t>						    Jennifer Lynne Croneberger</a:t>
            </a:r>
          </a:p>
          <a:p>
            <a:pPr algn="r"/>
            <a:r>
              <a:rPr lang="en-US" dirty="0">
                <a:hlinkClick r:id="rId2" tooltip="jennifer Croneberger website"/>
              </a:rPr>
              <a:t>www.thefivewords.com</a:t>
            </a:r>
            <a:endParaRPr lang="en-US" dirty="0"/>
          </a:p>
          <a:p>
            <a:endParaRPr lang="en-US" dirty="0"/>
          </a:p>
        </p:txBody>
      </p:sp>
    </p:spTree>
    <p:extLst>
      <p:ext uri="{BB962C8B-B14F-4D97-AF65-F5344CB8AC3E}">
        <p14:creationId xmlns:p14="http://schemas.microsoft.com/office/powerpoint/2010/main" val="180773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2F8334F-62C2-481E-8E60-5BD12E0938BC}"/>
              </a:ext>
            </a:extLst>
          </p:cNvPr>
          <p:cNvSpPr>
            <a:spLocks noGrp="1"/>
          </p:cNvSpPr>
          <p:nvPr>
            <p:ph type="title"/>
          </p:nvPr>
        </p:nvSpPr>
        <p:spPr/>
        <p:txBody>
          <a:bodyPr/>
          <a:lstStyle/>
          <a:p>
            <a:r>
              <a:rPr lang="en-US" dirty="0"/>
              <a:t>Taking a Poll</a:t>
            </a:r>
          </a:p>
        </p:txBody>
      </p:sp>
      <p:pic>
        <p:nvPicPr>
          <p:cNvPr id="4" name="Content Placeholder 3" descr="What factors lead to you being more engaged at your job?" title="Taking a poll">
            <a:extLst>
              <a:ext uri="{FF2B5EF4-FFF2-40B4-BE49-F238E27FC236}">
                <a16:creationId xmlns:a16="http://schemas.microsoft.com/office/drawing/2014/main" id="{B749BDFC-AF9A-4A9F-8FD0-FDDE031817B5}"/>
              </a:ext>
            </a:extLst>
          </p:cNvPr>
          <p:cNvPicPr>
            <a:picLocks noGrp="1" noChangeAspect="1"/>
          </p:cNvPicPr>
          <p:nvPr>
            <p:ph idx="1"/>
          </p:nvPr>
        </p:nvPicPr>
        <p:blipFill>
          <a:blip r:embed="rId2"/>
          <a:stretch>
            <a:fillRect/>
          </a:stretch>
        </p:blipFill>
        <p:spPr>
          <a:xfrm>
            <a:off x="4086455" y="0"/>
            <a:ext cx="4025439" cy="6858000"/>
          </a:xfrm>
          <a:prstGeom prst="rect">
            <a:avLst/>
          </a:prstGeom>
        </p:spPr>
      </p:pic>
    </p:spTree>
    <p:extLst>
      <p:ext uri="{BB962C8B-B14F-4D97-AF65-F5344CB8AC3E}">
        <p14:creationId xmlns:p14="http://schemas.microsoft.com/office/powerpoint/2010/main" val="4031169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TRUST</a:t>
            </a:r>
          </a:p>
        </p:txBody>
      </p:sp>
      <p:sp>
        <p:nvSpPr>
          <p:cNvPr id="3" name="Content Placeholder 2"/>
          <p:cNvSpPr>
            <a:spLocks noGrp="1"/>
          </p:cNvSpPr>
          <p:nvPr>
            <p:ph idx="1"/>
          </p:nvPr>
        </p:nvSpPr>
        <p:spPr>
          <a:xfrm>
            <a:off x="1069847" y="2121408"/>
            <a:ext cx="10173885" cy="3003748"/>
          </a:xfrm>
        </p:spPr>
        <p:txBody>
          <a:bodyPr>
            <a:normAutofit/>
          </a:bodyPr>
          <a:lstStyle/>
          <a:p>
            <a:r>
              <a:rPr lang="en-US" dirty="0"/>
              <a:t>Leigh Branham, Author of </a:t>
            </a:r>
            <a:r>
              <a:rPr lang="en-US" i="1" dirty="0"/>
              <a:t>7 Hidden Reasons Employees Leave:</a:t>
            </a:r>
            <a:br>
              <a:rPr lang="en-US" i="1" dirty="0"/>
            </a:br>
            <a:r>
              <a:rPr lang="en-US" i="1" dirty="0"/>
              <a:t/>
            </a:r>
            <a:br>
              <a:rPr lang="en-US" i="1" dirty="0"/>
            </a:br>
            <a:endParaRPr lang="en-US" i="1" dirty="0"/>
          </a:p>
          <a:p>
            <a:r>
              <a:rPr lang="en-US" dirty="0"/>
              <a:t>Analyzed over 20,000 anonymous surveys asking employees why they left their last job. Most managers believe pay was the reason people quit. Branham discovered that the number one reason actually is:</a:t>
            </a:r>
            <a:br>
              <a:rPr lang="en-US" dirty="0"/>
            </a:br>
            <a:r>
              <a:rPr lang="en-US" dirty="0"/>
              <a:t/>
            </a:r>
            <a:br>
              <a:rPr lang="en-US" dirty="0"/>
            </a:br>
            <a:endParaRPr lang="en-US" b="1" i="1" dirty="0"/>
          </a:p>
        </p:txBody>
      </p:sp>
      <p:sp>
        <p:nvSpPr>
          <p:cNvPr id="4" name="TextBox 3"/>
          <p:cNvSpPr txBox="1"/>
          <p:nvPr/>
        </p:nvSpPr>
        <p:spPr>
          <a:xfrm>
            <a:off x="2394604" y="5226756"/>
            <a:ext cx="7408888" cy="369332"/>
          </a:xfrm>
          <a:prstGeom prst="rect">
            <a:avLst/>
          </a:prstGeom>
          <a:noFill/>
        </p:spPr>
        <p:txBody>
          <a:bodyPr wrap="none" rtlCol="0">
            <a:spAutoFit/>
          </a:bodyPr>
          <a:lstStyle/>
          <a:p>
            <a:r>
              <a:rPr lang="en-US" b="1" dirty="0"/>
              <a:t>LOSS OF TRUST AND CONFIDENCE IN THEIR SENIOR LEADERS.</a:t>
            </a:r>
            <a:endParaRPr lang="en-US" b="1" i="1" dirty="0"/>
          </a:p>
        </p:txBody>
      </p:sp>
    </p:spTree>
    <p:extLst>
      <p:ext uri="{BB962C8B-B14F-4D97-AF65-F5344CB8AC3E}">
        <p14:creationId xmlns:p14="http://schemas.microsoft.com/office/powerpoint/2010/main" val="102267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F222-01AD-EA4C-AFD3-207DAF30BEBE}"/>
              </a:ext>
            </a:extLst>
          </p:cNvPr>
          <p:cNvSpPr>
            <a:spLocks noGrp="1"/>
          </p:cNvSpPr>
          <p:nvPr>
            <p:ph type="title"/>
          </p:nvPr>
        </p:nvSpPr>
        <p:spPr/>
        <p:txBody>
          <a:bodyPr/>
          <a:lstStyle/>
          <a:p>
            <a:pPr algn="ctr"/>
            <a:r>
              <a:rPr lang="en-US" dirty="0"/>
              <a:t>LOVE</a:t>
            </a:r>
          </a:p>
        </p:txBody>
      </p:sp>
      <p:sp>
        <p:nvSpPr>
          <p:cNvPr id="3" name="Content Placeholder 2">
            <a:extLst>
              <a:ext uri="{FF2B5EF4-FFF2-40B4-BE49-F238E27FC236}">
                <a16:creationId xmlns:a16="http://schemas.microsoft.com/office/drawing/2014/main" id="{E422D9EB-5008-634A-9CD7-352B273A3414}"/>
              </a:ext>
            </a:extLst>
          </p:cNvPr>
          <p:cNvSpPr>
            <a:spLocks noGrp="1"/>
          </p:cNvSpPr>
          <p:nvPr>
            <p:ph idx="1"/>
          </p:nvPr>
        </p:nvSpPr>
        <p:spPr/>
        <p:txBody>
          <a:bodyPr>
            <a:normAutofit lnSpcReduction="10000"/>
          </a:bodyPr>
          <a:lstStyle/>
          <a:p>
            <a:r>
              <a:rPr lang="en-US" dirty="0"/>
              <a:t>Whole Foods, PepsiCo, Zappos and Cisco Systems all list management principles that begin with love and caring. </a:t>
            </a:r>
          </a:p>
          <a:p>
            <a:endParaRPr lang="en-US" dirty="0"/>
          </a:p>
          <a:p>
            <a:r>
              <a:rPr lang="en-US" dirty="0"/>
              <a:t>Harvard Business Review studied compassion and love in the workplace. (Warmth, affection, connection)</a:t>
            </a:r>
          </a:p>
          <a:p>
            <a:endParaRPr lang="en-US" dirty="0"/>
          </a:p>
          <a:p>
            <a:r>
              <a:rPr lang="en-US" dirty="0"/>
              <a:t>Findings: of 3,201 employees in 7 different industries - Those who worked in a culture where they felt free to express affection, compassion and caring for one another were more satisfied with their jobs, committed to the organization and accountable for their performance.</a:t>
            </a:r>
            <a:br>
              <a:rPr lang="en-US" dirty="0"/>
            </a:br>
            <a:r>
              <a:rPr lang="en-US" dirty="0"/>
              <a:t/>
            </a:r>
            <a:br>
              <a:rPr lang="en-US" dirty="0"/>
            </a:br>
            <a:r>
              <a:rPr lang="en-US" dirty="0"/>
              <a:t>								</a:t>
            </a:r>
            <a:r>
              <a:rPr lang="en-US" sz="2400" b="1" dirty="0"/>
              <a:t>										=Happiness.</a:t>
            </a:r>
          </a:p>
        </p:txBody>
      </p:sp>
    </p:spTree>
    <p:extLst>
      <p:ext uri="{BB962C8B-B14F-4D97-AF65-F5344CB8AC3E}">
        <p14:creationId xmlns:p14="http://schemas.microsoft.com/office/powerpoint/2010/main" val="210962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069848" y="2257426"/>
            <a:ext cx="10729912" cy="4114799"/>
          </a:xfrm>
        </p:spPr>
        <p:txBody>
          <a:bodyPr>
            <a:normAutofit/>
          </a:bodyPr>
          <a:lstStyle/>
          <a:p>
            <a:r>
              <a:rPr lang="en-US" sz="2800" dirty="0"/>
              <a:t>“There is little doubt that employee engagement can be strengthened by fairness and its related elements, just as employee engagement can be weakened by unfairness and the like. As both the workforce and the workplace evolve, organizations may find that </a:t>
            </a:r>
            <a:r>
              <a:rPr lang="en-US" sz="2800" b="1" dirty="0"/>
              <a:t>in order to win the ’war for talent’, they must first win the battle for employees’ hearts.”</a:t>
            </a:r>
            <a:br>
              <a:rPr lang="en-US" sz="2800" b="1" dirty="0"/>
            </a:br>
            <a:r>
              <a:rPr lang="en-US" sz="2800" dirty="0"/>
              <a:t/>
            </a:r>
            <a:br>
              <a:rPr lang="en-US" sz="2800" dirty="0"/>
            </a:br>
            <a:r>
              <a:rPr lang="en-US" sz="2800" dirty="0"/>
              <a:t>	 -The Center for Advanced Human Resource Studies, 2011</a:t>
            </a:r>
          </a:p>
        </p:txBody>
      </p:sp>
    </p:spTree>
    <p:extLst>
      <p:ext uri="{BB962C8B-B14F-4D97-AF65-F5344CB8AC3E}">
        <p14:creationId xmlns:p14="http://schemas.microsoft.com/office/powerpoint/2010/main" val="133418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66E2-4624-CE40-A64A-C4D5D6F8CD33}"/>
              </a:ext>
            </a:extLst>
          </p:cNvPr>
          <p:cNvSpPr>
            <a:spLocks noGrp="1"/>
          </p:cNvSpPr>
          <p:nvPr>
            <p:ph type="title"/>
          </p:nvPr>
        </p:nvSpPr>
        <p:spPr/>
        <p:txBody>
          <a:bodyPr/>
          <a:lstStyle/>
          <a:p>
            <a:r>
              <a:rPr lang="en-US" dirty="0"/>
              <a:t>A Compassionate Leader:</a:t>
            </a:r>
          </a:p>
        </p:txBody>
      </p:sp>
      <p:sp>
        <p:nvSpPr>
          <p:cNvPr id="3" name="Content Placeholder 2">
            <a:extLst>
              <a:ext uri="{FF2B5EF4-FFF2-40B4-BE49-F238E27FC236}">
                <a16:creationId xmlns:a16="http://schemas.microsoft.com/office/drawing/2014/main" id="{5B099D14-185A-D347-9C27-485734AD2CBA}"/>
              </a:ext>
            </a:extLst>
          </p:cNvPr>
          <p:cNvSpPr>
            <a:spLocks noGrp="1"/>
          </p:cNvSpPr>
          <p:nvPr>
            <p:ph idx="1"/>
          </p:nvPr>
        </p:nvSpPr>
        <p:spPr/>
        <p:txBody>
          <a:bodyPr>
            <a:normAutofit/>
          </a:bodyPr>
          <a:lstStyle/>
          <a:p>
            <a:r>
              <a:rPr lang="en-US" sz="3600" b="1" dirty="0"/>
              <a:t>Shows EMPATHY</a:t>
            </a:r>
          </a:p>
          <a:p>
            <a:r>
              <a:rPr lang="en-US" sz="3600" b="1" dirty="0"/>
              <a:t>LISTENS ACTIVELY</a:t>
            </a:r>
          </a:p>
          <a:p>
            <a:r>
              <a:rPr lang="en-US" sz="3600" b="1" dirty="0"/>
              <a:t>Knows the WHY</a:t>
            </a:r>
          </a:p>
          <a:p>
            <a:r>
              <a:rPr lang="en-US" sz="3600" b="1" dirty="0"/>
              <a:t>Builds TRUST</a:t>
            </a:r>
          </a:p>
          <a:p>
            <a:r>
              <a:rPr lang="en-US" sz="3600" b="1" dirty="0"/>
              <a:t>Creates a culture of LOVE</a:t>
            </a:r>
          </a:p>
        </p:txBody>
      </p:sp>
    </p:spTree>
    <p:extLst>
      <p:ext uri="{BB962C8B-B14F-4D97-AF65-F5344CB8AC3E}">
        <p14:creationId xmlns:p14="http://schemas.microsoft.com/office/powerpoint/2010/main" val="20140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56044"/>
            <a:ext cx="10058400" cy="1609344"/>
          </a:xfrm>
        </p:spPr>
        <p:txBody>
          <a:bodyPr/>
          <a:lstStyle/>
          <a:p>
            <a:r>
              <a:rPr lang="en-US" dirty="0"/>
              <a:t>Compassion: What is it?</a:t>
            </a:r>
          </a:p>
        </p:txBody>
      </p:sp>
      <p:sp>
        <p:nvSpPr>
          <p:cNvPr id="3" name="Content Placeholder 2"/>
          <p:cNvSpPr>
            <a:spLocks noGrp="1"/>
          </p:cNvSpPr>
          <p:nvPr>
            <p:ph idx="1"/>
          </p:nvPr>
        </p:nvSpPr>
        <p:spPr>
          <a:xfrm>
            <a:off x="854679" y="1965388"/>
            <a:ext cx="10103834" cy="4050792"/>
          </a:xfrm>
        </p:spPr>
        <p:txBody>
          <a:bodyPr>
            <a:noAutofit/>
          </a:bodyPr>
          <a:lstStyle/>
          <a:p>
            <a:r>
              <a:rPr lang="en-US" sz="2800" dirty="0"/>
              <a:t>Dictionary.com: A feeling of deep sympathy and sorrow for another who is </a:t>
            </a:r>
            <a:br>
              <a:rPr lang="en-US" sz="2800" dirty="0"/>
            </a:br>
            <a:r>
              <a:rPr lang="en-US" sz="2800" dirty="0"/>
              <a:t>stricken by misfortune, accompanied by a strong desire</a:t>
            </a:r>
            <a:br>
              <a:rPr lang="en-US" sz="2800" dirty="0"/>
            </a:br>
            <a:r>
              <a:rPr lang="en-US" sz="2800" dirty="0"/>
              <a:t>to alleviate the suffering.</a:t>
            </a:r>
            <a:br>
              <a:rPr lang="en-US" sz="2800" dirty="0"/>
            </a:br>
            <a:endParaRPr lang="en-US" sz="2800" dirty="0"/>
          </a:p>
          <a:p>
            <a:r>
              <a:rPr lang="en-US" sz="2800" dirty="0"/>
              <a:t>Compassionate Leadership-Forbes: “Leadership that transcends the traditional measures of organizational performance, to take care of the human condition at the heart level.”</a:t>
            </a:r>
          </a:p>
        </p:txBody>
      </p:sp>
    </p:spTree>
    <p:extLst>
      <p:ext uri="{BB962C8B-B14F-4D97-AF65-F5344CB8AC3E}">
        <p14:creationId xmlns:p14="http://schemas.microsoft.com/office/powerpoint/2010/main" val="410098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67. </a:t>
            </a:r>
          </a:p>
        </p:txBody>
      </p:sp>
      <p:pic>
        <p:nvPicPr>
          <p:cNvPr id="20" name="Content Placeholder 19" descr="Drive System&#10;Sothing System&#10;Threat System" title="Emotional Regulation Systems"/>
          <p:cNvPicPr>
            <a:picLocks noGrp="1"/>
          </p:cNvPicPr>
          <p:nvPr>
            <p:ph idx="1"/>
          </p:nvPr>
        </p:nvPicPr>
        <p:blipFill rotWithShape="1">
          <a:blip r:embed="rId2"/>
          <a:srcRect l="773" t="2201" r="1341" b="1261"/>
          <a:stretch/>
        </p:blipFill>
        <p:spPr bwMode="auto">
          <a:xfrm>
            <a:off x="0" y="10070"/>
            <a:ext cx="118872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3535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Core Principles:</a:t>
            </a:r>
          </a:p>
        </p:txBody>
      </p:sp>
      <p:sp>
        <p:nvSpPr>
          <p:cNvPr id="3" name="Content Placeholder 2"/>
          <p:cNvSpPr>
            <a:spLocks noGrp="1"/>
          </p:cNvSpPr>
          <p:nvPr>
            <p:ph idx="1"/>
          </p:nvPr>
        </p:nvSpPr>
        <p:spPr>
          <a:xfrm>
            <a:off x="1069848" y="2464308"/>
            <a:ext cx="10058400" cy="4050792"/>
          </a:xfrm>
        </p:spPr>
        <p:txBody>
          <a:bodyPr/>
          <a:lstStyle/>
          <a:p>
            <a:r>
              <a:rPr lang="en-US" sz="2800" dirty="0"/>
              <a:t>Empathy: Feeling how someone else is feeling.</a:t>
            </a:r>
            <a:br>
              <a:rPr lang="en-US" sz="2800" dirty="0"/>
            </a:br>
            <a:endParaRPr lang="en-US" sz="2800" dirty="0"/>
          </a:p>
          <a:p>
            <a:r>
              <a:rPr lang="en-US" sz="2800" dirty="0"/>
              <a:t>Cognitive: Seeking to understand what someone else is thinking and why they came to this certain opinion.</a:t>
            </a:r>
            <a:br>
              <a:rPr lang="en-US" sz="2800" dirty="0"/>
            </a:br>
            <a:endParaRPr lang="en-US" sz="2800" dirty="0"/>
          </a:p>
          <a:p>
            <a:r>
              <a:rPr lang="en-US" sz="2800" dirty="0"/>
              <a:t>Motivation: Seeking to take care of the concerns of others and reduce their suffering. </a:t>
            </a:r>
            <a:br>
              <a:rPr lang="en-US" sz="2800" dirty="0"/>
            </a:br>
            <a:r>
              <a:rPr lang="en-US" sz="2800" dirty="0"/>
              <a:t/>
            </a:r>
            <a:br>
              <a:rPr lang="en-US" sz="2800" dirty="0"/>
            </a:br>
            <a:r>
              <a:rPr lang="en-US" dirty="0"/>
              <a:t/>
            </a:r>
            <a:br>
              <a:rPr lang="en-US" dirty="0"/>
            </a:br>
            <a:endParaRPr lang="en-US" dirty="0"/>
          </a:p>
        </p:txBody>
      </p:sp>
    </p:spTree>
    <p:extLst>
      <p:ext uri="{BB962C8B-B14F-4D97-AF65-F5344CB8AC3E}">
        <p14:creationId xmlns:p14="http://schemas.microsoft.com/office/powerpoint/2010/main" val="168248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Apathy, Sympathy, Empathy</a:t>
            </a:r>
          </a:p>
        </p:txBody>
      </p:sp>
      <p:sp>
        <p:nvSpPr>
          <p:cNvPr id="3" name="Content Placeholder 2"/>
          <p:cNvSpPr>
            <a:spLocks noGrp="1"/>
          </p:cNvSpPr>
          <p:nvPr>
            <p:ph idx="1"/>
          </p:nvPr>
        </p:nvSpPr>
        <p:spPr>
          <a:xfrm>
            <a:off x="1069848" y="2708431"/>
            <a:ext cx="10058400" cy="4050792"/>
          </a:xfrm>
        </p:spPr>
        <p:txBody>
          <a:bodyPr/>
          <a:lstStyle/>
          <a:p>
            <a:r>
              <a:rPr lang="en-US" dirty="0"/>
              <a:t>I don’t care, get it done.</a:t>
            </a:r>
            <a:br>
              <a:rPr lang="en-US" dirty="0"/>
            </a:br>
            <a:r>
              <a:rPr lang="en-US" dirty="0"/>
              <a:t/>
            </a:r>
            <a:br>
              <a:rPr lang="en-US" dirty="0"/>
            </a:br>
            <a:endParaRPr lang="en-US" dirty="0"/>
          </a:p>
          <a:p>
            <a:r>
              <a:rPr lang="en-US" dirty="0"/>
              <a:t>Oh, that’s a shame. Here’s a piece of chocolate. At least you have…</a:t>
            </a:r>
            <a:br>
              <a:rPr lang="en-US" dirty="0"/>
            </a:br>
            <a:r>
              <a:rPr lang="en-US" dirty="0"/>
              <a:t/>
            </a:r>
            <a:br>
              <a:rPr lang="en-US" dirty="0"/>
            </a:br>
            <a:endParaRPr lang="en-US" dirty="0"/>
          </a:p>
          <a:p>
            <a:r>
              <a:rPr lang="en-US" dirty="0"/>
              <a:t>I hear you, I see you, I feel you and I’m sorry. I’m not sure what to say, but I am here.</a:t>
            </a:r>
          </a:p>
          <a:p>
            <a:pPr marL="0" indent="0">
              <a:buNone/>
            </a:pPr>
            <a:r>
              <a:rPr lang="en-US" dirty="0"/>
              <a:t>			</a:t>
            </a:r>
          </a:p>
          <a:p>
            <a:pPr marL="0" indent="0">
              <a:buNone/>
            </a:pPr>
            <a:r>
              <a:rPr lang="en-US" dirty="0"/>
              <a:t>	The Story of Giovanni di Pietro di Bernadone</a:t>
            </a:r>
          </a:p>
        </p:txBody>
      </p:sp>
    </p:spTree>
    <p:extLst>
      <p:ext uri="{BB962C8B-B14F-4D97-AF65-F5344CB8AC3E}">
        <p14:creationId xmlns:p14="http://schemas.microsoft.com/office/powerpoint/2010/main" val="1739741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Cognitive-Listening is a skill</a:t>
            </a:r>
          </a:p>
        </p:txBody>
      </p:sp>
      <p:sp>
        <p:nvSpPr>
          <p:cNvPr id="3" name="Content Placeholder 2"/>
          <p:cNvSpPr>
            <a:spLocks noGrp="1"/>
          </p:cNvSpPr>
          <p:nvPr>
            <p:ph idx="1"/>
          </p:nvPr>
        </p:nvSpPr>
        <p:spPr/>
        <p:txBody>
          <a:bodyPr/>
          <a:lstStyle/>
          <a:p>
            <a:r>
              <a:rPr lang="en-US" dirty="0"/>
              <a:t>Aggressive - Listening to respond, interrupts you while you are still talking and is thinking about what they are going to say.</a:t>
            </a:r>
            <a:br>
              <a:rPr lang="en-US" dirty="0"/>
            </a:br>
            <a:r>
              <a:rPr lang="en-US" dirty="0"/>
              <a:t/>
            </a:r>
            <a:br>
              <a:rPr lang="en-US" dirty="0"/>
            </a:br>
            <a:endParaRPr lang="en-US" dirty="0"/>
          </a:p>
          <a:p>
            <a:r>
              <a:rPr lang="en-US" dirty="0"/>
              <a:t>Passive - The one that believes they can multi-task while you are talking to them, responding to a text message or email.</a:t>
            </a:r>
            <a:br>
              <a:rPr lang="en-US" dirty="0"/>
            </a:br>
            <a:r>
              <a:rPr lang="en-US" dirty="0"/>
              <a:t/>
            </a:r>
            <a:br>
              <a:rPr lang="en-US" dirty="0"/>
            </a:br>
            <a:endParaRPr lang="en-US" dirty="0"/>
          </a:p>
          <a:p>
            <a:r>
              <a:rPr lang="en-US" dirty="0"/>
              <a:t>Active - Listens thoroughly to what you said and can mirror back what you said with phrases like, “What I hear you saying is</a:t>
            </a:r>
            <a:r>
              <a:rPr lang="mr-IN" dirty="0"/>
              <a:t>…</a:t>
            </a:r>
            <a:r>
              <a:rPr lang="en-US" dirty="0"/>
              <a:t>” “TELL ME MORE”</a:t>
            </a:r>
            <a:br>
              <a:rPr lang="en-US" dirty="0"/>
            </a:br>
            <a:r>
              <a:rPr lang="en-US" dirty="0"/>
              <a:t/>
            </a:r>
            <a:br>
              <a:rPr lang="en-US" dirty="0"/>
            </a:br>
            <a:r>
              <a:rPr lang="en-US" dirty="0"/>
              <a:t>YOU CAN’T BE A COMPASSIONATE LEADER WITHOUT LISTENING TO WHAT YOUR FOLLOWERS ARE TRULY SAYING AND WHY THEY ARE SAYING IT.</a:t>
            </a:r>
          </a:p>
        </p:txBody>
      </p:sp>
    </p:spTree>
    <p:extLst>
      <p:ext uri="{BB962C8B-B14F-4D97-AF65-F5344CB8AC3E}">
        <p14:creationId xmlns:p14="http://schemas.microsoft.com/office/powerpoint/2010/main" val="175439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Motivation/Action	</a:t>
            </a:r>
          </a:p>
        </p:txBody>
      </p:sp>
      <p:sp>
        <p:nvSpPr>
          <p:cNvPr id="3" name="Content Placeholder 2"/>
          <p:cNvSpPr>
            <a:spLocks noGrp="1"/>
          </p:cNvSpPr>
          <p:nvPr>
            <p:ph idx="1"/>
          </p:nvPr>
        </p:nvSpPr>
        <p:spPr>
          <a:xfrm>
            <a:off x="1069848" y="2268164"/>
            <a:ext cx="5116463" cy="4437435"/>
          </a:xfrm>
        </p:spPr>
        <p:txBody>
          <a:bodyPr>
            <a:normAutofit/>
          </a:bodyPr>
          <a:lstStyle/>
          <a:p>
            <a:r>
              <a:rPr lang="en-US" dirty="0"/>
              <a:t>Asking questions like “How can I serve? What can I do to help you with this situation?”</a:t>
            </a:r>
            <a:br>
              <a:rPr lang="en-US" dirty="0"/>
            </a:br>
            <a:endParaRPr lang="en-US" dirty="0"/>
          </a:p>
          <a:p>
            <a:r>
              <a:rPr lang="en-US" dirty="0"/>
              <a:t>There will be pain, but help take away the suffering. Remember the human being isn’t different when they walk in and out of the door at work </a:t>
            </a:r>
            <a:br>
              <a:rPr lang="en-US" dirty="0"/>
            </a:br>
            <a:endParaRPr lang="en-US" dirty="0"/>
          </a:p>
          <a:p>
            <a:r>
              <a:rPr lang="en-US" dirty="0"/>
              <a:t>Your motivation as well as the other person’s will be deeply rooted in their core values, personal non-negotiables and your WHY.</a:t>
            </a:r>
          </a:p>
        </p:txBody>
      </p:sp>
      <p:pic>
        <p:nvPicPr>
          <p:cNvPr id="4" name="Picture 3" descr="Asking questions like How can I serve?&#10;What can i do to help you with this  situation?&#10;&#10;There will be pain, but help take away the suffering. remember the human being isn't different when they walk in and out of the door at work.&#10;&#10;Your motivation as well as the other person's will be deeply rooted in their core values, personal non-negotiables and your why." title="Motivation/Ac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603" y="1746954"/>
            <a:ext cx="4704645" cy="4704645"/>
          </a:xfrm>
          <a:prstGeom prst="rect">
            <a:avLst/>
          </a:prstGeom>
        </p:spPr>
      </p:pic>
    </p:spTree>
    <p:extLst>
      <p:ext uri="{BB962C8B-B14F-4D97-AF65-F5344CB8AC3E}">
        <p14:creationId xmlns:p14="http://schemas.microsoft.com/office/powerpoint/2010/main" val="120640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2ED1180-B651-424B-9369-571F2185B4A4}"/>
              </a:ext>
            </a:extLst>
          </p:cNvPr>
          <p:cNvSpPr>
            <a:spLocks noGrp="1"/>
          </p:cNvSpPr>
          <p:nvPr>
            <p:ph type="title"/>
          </p:nvPr>
        </p:nvSpPr>
        <p:spPr/>
        <p:txBody>
          <a:bodyPr/>
          <a:lstStyle/>
          <a:p>
            <a:r>
              <a:rPr lang="en-US" dirty="0"/>
              <a:t>Compassionate Leadership Skills and Traits</a:t>
            </a:r>
          </a:p>
        </p:txBody>
      </p:sp>
      <p:pic>
        <p:nvPicPr>
          <p:cNvPr id="4" name="Content Placeholder 3" descr="Introspective&#10;Acts w/a purpose&#10;Thinks Critically&#10;Empathetic&#10;Collaborates &amp; Communicates openly&#10;A team player&#10;Inspires Peers&#10;Hopeful and Optimistic&#10;Adaptable &amp; Resilent" title="Compassionate Leadership Skills &amp; Traits">
            <a:extLst>
              <a:ext uri="{FF2B5EF4-FFF2-40B4-BE49-F238E27FC236}">
                <a16:creationId xmlns:a16="http://schemas.microsoft.com/office/drawing/2014/main" id="{ADB4F012-D155-47FD-B18B-3459FC9B4371}"/>
              </a:ext>
            </a:extLst>
          </p:cNvPr>
          <p:cNvPicPr>
            <a:picLocks noGrp="1" noChangeAspect="1"/>
          </p:cNvPicPr>
          <p:nvPr>
            <p:ph idx="1"/>
          </p:nvPr>
        </p:nvPicPr>
        <p:blipFill>
          <a:blip r:embed="rId2"/>
          <a:stretch>
            <a:fillRect/>
          </a:stretch>
        </p:blipFill>
        <p:spPr>
          <a:xfrm>
            <a:off x="3474002" y="271463"/>
            <a:ext cx="5250345" cy="6400800"/>
          </a:xfrm>
          <a:prstGeom prst="rect">
            <a:avLst/>
          </a:prstGeom>
        </p:spPr>
      </p:pic>
    </p:spTree>
    <p:extLst>
      <p:ext uri="{BB962C8B-B14F-4D97-AF65-F5344CB8AC3E}">
        <p14:creationId xmlns:p14="http://schemas.microsoft.com/office/powerpoint/2010/main" val="3021238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the outcome?</a:t>
            </a:r>
          </a:p>
        </p:txBody>
      </p:sp>
      <p:sp>
        <p:nvSpPr>
          <p:cNvPr id="3" name="Content Placeholder 2"/>
          <p:cNvSpPr>
            <a:spLocks noGrp="1"/>
          </p:cNvSpPr>
          <p:nvPr>
            <p:ph idx="1"/>
          </p:nvPr>
        </p:nvSpPr>
        <p:spPr/>
        <p:txBody>
          <a:bodyPr/>
          <a:lstStyle/>
          <a:p>
            <a:r>
              <a:rPr lang="en-US" dirty="0"/>
              <a:t>How does being a compassionate leader increase your bottom line as a company?</a:t>
            </a:r>
          </a:p>
          <a:p>
            <a:r>
              <a:rPr lang="en-US" dirty="0"/>
              <a:t>Higher productivity, less call-outs, less turnover, stronger employee engagement, decrease in stress, stronger social interaction and connection.</a:t>
            </a:r>
            <a:br>
              <a:rPr lang="en-US" dirty="0"/>
            </a:br>
            <a:r>
              <a:rPr lang="en-US" dirty="0"/>
              <a:t/>
            </a:r>
            <a:br>
              <a:rPr lang="en-US" dirty="0"/>
            </a:br>
            <a:r>
              <a:rPr lang="en-US" dirty="0"/>
              <a:t/>
            </a:r>
            <a:br>
              <a:rPr lang="en-US" dirty="0"/>
            </a:br>
            <a:r>
              <a:rPr lang="en-US" dirty="0"/>
              <a:t/>
            </a:r>
            <a:br>
              <a:rPr lang="en-US" dirty="0"/>
            </a:br>
            <a:r>
              <a:rPr lang="en-US" sz="3200" b="1" dirty="0"/>
              <a:t>All leading to the most critical elements of what the greatest employee desires are:</a:t>
            </a:r>
          </a:p>
        </p:txBody>
      </p:sp>
    </p:spTree>
    <p:extLst>
      <p:ext uri="{BB962C8B-B14F-4D97-AF65-F5344CB8AC3E}">
        <p14:creationId xmlns:p14="http://schemas.microsoft.com/office/powerpoint/2010/main" val="1851687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8280</TotalTime>
  <Words>346</Words>
  <Application>Microsoft Office PowerPoint</Application>
  <PresentationFormat>Widescreen</PresentationFormat>
  <Paragraphs>50</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Calibri</vt:lpstr>
      <vt:lpstr>Mangal</vt:lpstr>
      <vt:lpstr>Rockwell Extra Bold</vt:lpstr>
      <vt:lpstr>Wingdings</vt:lpstr>
      <vt:lpstr>Wood Type</vt:lpstr>
      <vt:lpstr>Compassionate Leadership</vt:lpstr>
      <vt:lpstr>Compassion: What is it?</vt:lpstr>
      <vt:lpstr>67. </vt:lpstr>
      <vt:lpstr>The Three Core Principles:</vt:lpstr>
      <vt:lpstr>Apathy, Sympathy, Empathy</vt:lpstr>
      <vt:lpstr>Cognitive-Listening is a skill</vt:lpstr>
      <vt:lpstr>Motivation/Action </vt:lpstr>
      <vt:lpstr>Compassionate Leadership Skills and Traits</vt:lpstr>
      <vt:lpstr>So what is the outcome?</vt:lpstr>
      <vt:lpstr>Taking a Poll</vt:lpstr>
      <vt:lpstr>TRUST</vt:lpstr>
      <vt:lpstr>LOVE</vt:lpstr>
      <vt:lpstr>Conclusion</vt:lpstr>
      <vt:lpstr>A Compassionate Leader: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Compassionate Leadership</dc:title>
  <dc:creator>National Finance Center;Financial Management Services</dc:creator>
  <cp:lastModifiedBy>Adams, Tasha - OCFO</cp:lastModifiedBy>
  <cp:revision>41</cp:revision>
  <dcterms:created xsi:type="dcterms:W3CDTF">2018-01-15T19:39:43Z</dcterms:created>
  <dcterms:modified xsi:type="dcterms:W3CDTF">2018-06-18T15:03:28Z</dcterms:modified>
</cp:coreProperties>
</file>