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53"/>
  </p:notesMasterIdLst>
  <p:sldIdLst>
    <p:sldId id="256" r:id="rId2"/>
    <p:sldId id="257" r:id="rId3"/>
    <p:sldId id="261" r:id="rId4"/>
    <p:sldId id="264" r:id="rId5"/>
    <p:sldId id="266" r:id="rId6"/>
    <p:sldId id="319" r:id="rId7"/>
    <p:sldId id="267" r:id="rId8"/>
    <p:sldId id="273" r:id="rId9"/>
    <p:sldId id="320" r:id="rId10"/>
    <p:sldId id="272" r:id="rId11"/>
    <p:sldId id="321" r:id="rId12"/>
    <p:sldId id="271" r:id="rId13"/>
    <p:sldId id="270" r:id="rId14"/>
    <p:sldId id="274" r:id="rId15"/>
    <p:sldId id="277" r:id="rId16"/>
    <p:sldId id="278" r:id="rId17"/>
    <p:sldId id="287" r:id="rId18"/>
    <p:sldId id="322" r:id="rId19"/>
    <p:sldId id="258" r:id="rId20"/>
    <p:sldId id="288" r:id="rId21"/>
    <p:sldId id="281" r:id="rId22"/>
    <p:sldId id="315" r:id="rId23"/>
    <p:sldId id="305" r:id="rId24"/>
    <p:sldId id="316" r:id="rId25"/>
    <p:sldId id="306" r:id="rId26"/>
    <p:sldId id="310" r:id="rId27"/>
    <p:sldId id="307" r:id="rId28"/>
    <p:sldId id="308" r:id="rId29"/>
    <p:sldId id="311" r:id="rId30"/>
    <p:sldId id="312" r:id="rId31"/>
    <p:sldId id="313" r:id="rId32"/>
    <p:sldId id="314" r:id="rId33"/>
    <p:sldId id="317" r:id="rId34"/>
    <p:sldId id="318" r:id="rId35"/>
    <p:sldId id="275" r:id="rId36"/>
    <p:sldId id="260" r:id="rId37"/>
    <p:sldId id="289" r:id="rId38"/>
    <p:sldId id="291" r:id="rId39"/>
    <p:sldId id="292" r:id="rId40"/>
    <p:sldId id="293" r:id="rId41"/>
    <p:sldId id="295" r:id="rId42"/>
    <p:sldId id="294" r:id="rId43"/>
    <p:sldId id="297" r:id="rId44"/>
    <p:sldId id="296" r:id="rId45"/>
    <p:sldId id="298" r:id="rId46"/>
    <p:sldId id="299" r:id="rId47"/>
    <p:sldId id="323" r:id="rId48"/>
    <p:sldId id="300" r:id="rId49"/>
    <p:sldId id="303" r:id="rId50"/>
    <p:sldId id="301" r:id="rId51"/>
    <p:sldId id="324" r:id="rId5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16" autoAdjust="0"/>
    <p:restoredTop sz="93867" autoAdjust="0"/>
  </p:normalViewPr>
  <p:slideViewPr>
    <p:cSldViewPr snapToGrid="0">
      <p:cViewPr varScale="1">
        <p:scale>
          <a:sx n="102" d="100"/>
          <a:sy n="102" d="100"/>
        </p:scale>
        <p:origin x="138" y="2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notesMaster" Target="notesMasters/notesMaster1.xml"/><Relationship Id="rId58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194C838-99A3-4BB7-B7BB-4D0B9C4B73A6}" type="doc">
      <dgm:prSet loTypeId="urn:microsoft.com/office/officeart/2005/8/layout/radial3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DB8A7AF-AB0F-4C36-9D19-3FA7F2888A36}">
      <dgm:prSet phldrT="[Text]"/>
      <dgm:spPr/>
      <dgm:t>
        <a:bodyPr/>
        <a:lstStyle/>
        <a:p>
          <a:r>
            <a:rPr lang="en-US" dirty="0"/>
            <a:t>Standard Reports</a:t>
          </a:r>
        </a:p>
      </dgm:t>
    </dgm:pt>
    <dgm:pt modelId="{6E166ECB-DE6E-4B12-ADC7-B436D57C38AB}" type="parTrans" cxnId="{6CF363A5-0113-476B-8D34-830344336AE4}">
      <dgm:prSet/>
      <dgm:spPr/>
      <dgm:t>
        <a:bodyPr/>
        <a:lstStyle/>
        <a:p>
          <a:endParaRPr lang="en-US"/>
        </a:p>
      </dgm:t>
    </dgm:pt>
    <dgm:pt modelId="{34914B9D-EA0F-4A19-B509-78CB571AB90B}" type="sibTrans" cxnId="{6CF363A5-0113-476B-8D34-830344336AE4}">
      <dgm:prSet/>
      <dgm:spPr/>
      <dgm:t>
        <a:bodyPr/>
        <a:lstStyle/>
        <a:p>
          <a:endParaRPr lang="en-US"/>
        </a:p>
      </dgm:t>
    </dgm:pt>
    <dgm:pt modelId="{E284BAE7-07B2-4C28-8022-1D7DE3280AD6}">
      <dgm:prSet phldrT="[Text]"/>
      <dgm:spPr/>
      <dgm:t>
        <a:bodyPr/>
        <a:lstStyle/>
        <a:p>
          <a:r>
            <a:rPr lang="en-US" dirty="0"/>
            <a:t>ACH Reports</a:t>
          </a:r>
        </a:p>
      </dgm:t>
    </dgm:pt>
    <dgm:pt modelId="{DEEBC9C1-82C6-4084-8974-84383B36DB85}" type="parTrans" cxnId="{AD0A9E60-BAA3-403F-8FDC-519644BA638F}">
      <dgm:prSet/>
      <dgm:spPr/>
      <dgm:t>
        <a:bodyPr/>
        <a:lstStyle/>
        <a:p>
          <a:endParaRPr lang="en-US"/>
        </a:p>
      </dgm:t>
    </dgm:pt>
    <dgm:pt modelId="{3B70B780-71CD-4DA0-BE4E-23C7368BDBBF}" type="sibTrans" cxnId="{AD0A9E60-BAA3-403F-8FDC-519644BA638F}">
      <dgm:prSet/>
      <dgm:spPr/>
      <dgm:t>
        <a:bodyPr/>
        <a:lstStyle/>
        <a:p>
          <a:endParaRPr lang="en-US"/>
        </a:p>
      </dgm:t>
    </dgm:pt>
    <dgm:pt modelId="{78063F45-ED2E-4693-AC98-50BC7ED3E7FA}">
      <dgm:prSet phldrT="[Text]"/>
      <dgm:spPr/>
      <dgm:t>
        <a:bodyPr/>
        <a:lstStyle/>
        <a:p>
          <a:r>
            <a:rPr lang="en-US" dirty="0"/>
            <a:t>Financial Transaction Reports</a:t>
          </a:r>
        </a:p>
      </dgm:t>
    </dgm:pt>
    <dgm:pt modelId="{A278219F-AE1B-4E19-B201-4526BA067BB9}" type="parTrans" cxnId="{1FA92113-FCC0-42C8-877D-A48998BF17AD}">
      <dgm:prSet/>
      <dgm:spPr/>
      <dgm:t>
        <a:bodyPr/>
        <a:lstStyle/>
        <a:p>
          <a:endParaRPr lang="en-US"/>
        </a:p>
      </dgm:t>
    </dgm:pt>
    <dgm:pt modelId="{A3B3D182-2275-4475-B8DE-0C6824700E1A}" type="sibTrans" cxnId="{1FA92113-FCC0-42C8-877D-A48998BF17AD}">
      <dgm:prSet/>
      <dgm:spPr/>
      <dgm:t>
        <a:bodyPr/>
        <a:lstStyle/>
        <a:p>
          <a:endParaRPr lang="en-US"/>
        </a:p>
      </dgm:t>
    </dgm:pt>
    <dgm:pt modelId="{01745B11-2289-4FD8-9121-0C0B36C9F33A}">
      <dgm:prSet phldrT="[Text]"/>
      <dgm:spPr/>
      <dgm:t>
        <a:bodyPr/>
        <a:lstStyle/>
        <a:p>
          <a:r>
            <a:rPr lang="en-US" dirty="0"/>
            <a:t>Plastic Card Reports</a:t>
          </a:r>
        </a:p>
      </dgm:t>
    </dgm:pt>
    <dgm:pt modelId="{175AEF92-7841-4A34-9E0B-40A0EBD58E20}" type="parTrans" cxnId="{14A1649F-FB01-4E3C-B61A-561D21EB5E3C}">
      <dgm:prSet/>
      <dgm:spPr/>
      <dgm:t>
        <a:bodyPr/>
        <a:lstStyle/>
        <a:p>
          <a:endParaRPr lang="en-US"/>
        </a:p>
      </dgm:t>
    </dgm:pt>
    <dgm:pt modelId="{7CF703ED-6B95-4291-B47D-D2AAC8124123}" type="sibTrans" cxnId="{14A1649F-FB01-4E3C-B61A-561D21EB5E3C}">
      <dgm:prSet/>
      <dgm:spPr/>
      <dgm:t>
        <a:bodyPr/>
        <a:lstStyle/>
        <a:p>
          <a:endParaRPr lang="en-US"/>
        </a:p>
      </dgm:t>
    </dgm:pt>
    <dgm:pt modelId="{4352A35E-C018-4417-9049-3665C8AC8B82}">
      <dgm:prSet phldrT="[Text]"/>
      <dgm:spPr/>
      <dgm:t>
        <a:bodyPr/>
        <a:lstStyle/>
        <a:p>
          <a:r>
            <a:rPr lang="en-US" dirty="0"/>
            <a:t>Voucher Reports</a:t>
          </a:r>
        </a:p>
      </dgm:t>
    </dgm:pt>
    <dgm:pt modelId="{DE5A4F57-E855-4C59-80E3-5272136317A7}" type="parTrans" cxnId="{EA2C043D-9189-43F9-AAD3-E980EF40751D}">
      <dgm:prSet/>
      <dgm:spPr/>
      <dgm:t>
        <a:bodyPr/>
        <a:lstStyle/>
        <a:p>
          <a:endParaRPr lang="en-US"/>
        </a:p>
      </dgm:t>
    </dgm:pt>
    <dgm:pt modelId="{600BE3EB-A0AA-4CED-8F75-4AF797EA933D}" type="sibTrans" cxnId="{EA2C043D-9189-43F9-AAD3-E980EF40751D}">
      <dgm:prSet/>
      <dgm:spPr/>
      <dgm:t>
        <a:bodyPr/>
        <a:lstStyle/>
        <a:p>
          <a:endParaRPr lang="en-US"/>
        </a:p>
      </dgm:t>
    </dgm:pt>
    <dgm:pt modelId="{27BBD446-7880-42C1-91AF-88D26D73CF95}">
      <dgm:prSet/>
      <dgm:spPr/>
      <dgm:t>
        <a:bodyPr/>
        <a:lstStyle/>
        <a:p>
          <a:r>
            <a:rPr lang="en-US" dirty="0"/>
            <a:t>Fedwire Reports</a:t>
          </a:r>
        </a:p>
      </dgm:t>
    </dgm:pt>
    <dgm:pt modelId="{B425CAAA-E865-44DC-9F2D-D21A8CE65FA0}" type="parTrans" cxnId="{AE4A7556-097B-47BA-88ED-845B4760F0AD}">
      <dgm:prSet/>
      <dgm:spPr/>
      <dgm:t>
        <a:bodyPr/>
        <a:lstStyle/>
        <a:p>
          <a:endParaRPr lang="en-US"/>
        </a:p>
      </dgm:t>
    </dgm:pt>
    <dgm:pt modelId="{B32FBDEF-D861-44BA-8DCE-56EA8E743B43}" type="sibTrans" cxnId="{AE4A7556-097B-47BA-88ED-845B4760F0AD}">
      <dgm:prSet/>
      <dgm:spPr/>
      <dgm:t>
        <a:bodyPr/>
        <a:lstStyle/>
        <a:p>
          <a:endParaRPr lang="en-US"/>
        </a:p>
      </dgm:t>
    </dgm:pt>
    <dgm:pt modelId="{F9C71359-BDEB-4498-95EC-0AA0BBD97628}" type="pres">
      <dgm:prSet presAssocID="{3194C838-99A3-4BB7-B7BB-4D0B9C4B73A6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1E3717FE-A02B-4EFE-80F4-13AA8FC20EDB}" type="pres">
      <dgm:prSet presAssocID="{3194C838-99A3-4BB7-B7BB-4D0B9C4B73A6}" presName="radial" presStyleCnt="0">
        <dgm:presLayoutVars>
          <dgm:animLvl val="ctr"/>
        </dgm:presLayoutVars>
      </dgm:prSet>
      <dgm:spPr/>
    </dgm:pt>
    <dgm:pt modelId="{25B463E2-AFFE-4755-B4B5-4BCC4228AD1F}" type="pres">
      <dgm:prSet presAssocID="{DDB8A7AF-AB0F-4C36-9D19-3FA7F2888A36}" presName="centerShape" presStyleLbl="vennNode1" presStyleIdx="0" presStyleCnt="6"/>
      <dgm:spPr/>
      <dgm:t>
        <a:bodyPr/>
        <a:lstStyle/>
        <a:p>
          <a:endParaRPr lang="en-US"/>
        </a:p>
      </dgm:t>
    </dgm:pt>
    <dgm:pt modelId="{22A49245-1CFD-483E-BEF5-FB0FFC6B6B73}" type="pres">
      <dgm:prSet presAssocID="{E284BAE7-07B2-4C28-8022-1D7DE3280AD6}" presName="node" presStyleLbl="vennNode1" presStyleIdx="1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03E3EDA-BAD0-4233-8A49-DB7751E28E9A}" type="pres">
      <dgm:prSet presAssocID="{27BBD446-7880-42C1-91AF-88D26D73CF95}" presName="node" presStyleLbl="vennNode1" presStyleIdx="2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AFE51E8-FCEA-4BCB-8962-121EC9DB2DA5}" type="pres">
      <dgm:prSet presAssocID="{78063F45-ED2E-4693-AC98-50BC7ED3E7FA}" presName="node" presStyleLbl="vennNode1" presStyleIdx="3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19A9670-6A8B-4112-AF1D-0A670BA18D7B}" type="pres">
      <dgm:prSet presAssocID="{01745B11-2289-4FD8-9121-0C0B36C9F33A}" presName="node" presStyleLbl="vennNode1" presStyleIdx="4" presStyleCnt="6" custRadScaleRad="97627" custRadScaleInc="-272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F46280B-8387-44B4-9AB3-AEE2A0D48805}" type="pres">
      <dgm:prSet presAssocID="{4352A35E-C018-4417-9049-3665C8AC8B82}" presName="node" presStyleLbl="vennNode1" presStyleIdx="5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AD0A9E60-BAA3-403F-8FDC-519644BA638F}" srcId="{DDB8A7AF-AB0F-4C36-9D19-3FA7F2888A36}" destId="{E284BAE7-07B2-4C28-8022-1D7DE3280AD6}" srcOrd="0" destOrd="0" parTransId="{DEEBC9C1-82C6-4084-8974-84383B36DB85}" sibTransId="{3B70B780-71CD-4DA0-BE4E-23C7368BDBBF}"/>
    <dgm:cxn modelId="{1FA92113-FCC0-42C8-877D-A48998BF17AD}" srcId="{DDB8A7AF-AB0F-4C36-9D19-3FA7F2888A36}" destId="{78063F45-ED2E-4693-AC98-50BC7ED3E7FA}" srcOrd="2" destOrd="0" parTransId="{A278219F-AE1B-4E19-B201-4526BA067BB9}" sibTransId="{A3B3D182-2275-4475-B8DE-0C6824700E1A}"/>
    <dgm:cxn modelId="{F11A6676-2935-4DDF-9897-BC4382172005}" type="presOf" srcId="{78063F45-ED2E-4693-AC98-50BC7ED3E7FA}" destId="{6AFE51E8-FCEA-4BCB-8962-121EC9DB2DA5}" srcOrd="0" destOrd="0" presId="urn:microsoft.com/office/officeart/2005/8/layout/radial3"/>
    <dgm:cxn modelId="{AD10BCF6-31B9-4766-A63A-4FAB726D57CF}" type="presOf" srcId="{DDB8A7AF-AB0F-4C36-9D19-3FA7F2888A36}" destId="{25B463E2-AFFE-4755-B4B5-4BCC4228AD1F}" srcOrd="0" destOrd="0" presId="urn:microsoft.com/office/officeart/2005/8/layout/radial3"/>
    <dgm:cxn modelId="{DB7E33F2-5819-42BB-AB57-11127D014BEC}" type="presOf" srcId="{4352A35E-C018-4417-9049-3665C8AC8B82}" destId="{DF46280B-8387-44B4-9AB3-AEE2A0D48805}" srcOrd="0" destOrd="0" presId="urn:microsoft.com/office/officeart/2005/8/layout/radial3"/>
    <dgm:cxn modelId="{C50935AA-F47A-462D-B473-EAAB98384FC6}" type="presOf" srcId="{01745B11-2289-4FD8-9121-0C0B36C9F33A}" destId="{519A9670-6A8B-4112-AF1D-0A670BA18D7B}" srcOrd="0" destOrd="0" presId="urn:microsoft.com/office/officeart/2005/8/layout/radial3"/>
    <dgm:cxn modelId="{2EFC1B3B-0963-49BA-9FC0-DC0A5B9972B5}" type="presOf" srcId="{E284BAE7-07B2-4C28-8022-1D7DE3280AD6}" destId="{22A49245-1CFD-483E-BEF5-FB0FFC6B6B73}" srcOrd="0" destOrd="0" presId="urn:microsoft.com/office/officeart/2005/8/layout/radial3"/>
    <dgm:cxn modelId="{A52559D1-3F85-4554-AAF6-7FFA6E86D39D}" type="presOf" srcId="{3194C838-99A3-4BB7-B7BB-4D0B9C4B73A6}" destId="{F9C71359-BDEB-4498-95EC-0AA0BBD97628}" srcOrd="0" destOrd="0" presId="urn:microsoft.com/office/officeart/2005/8/layout/radial3"/>
    <dgm:cxn modelId="{6CF363A5-0113-476B-8D34-830344336AE4}" srcId="{3194C838-99A3-4BB7-B7BB-4D0B9C4B73A6}" destId="{DDB8A7AF-AB0F-4C36-9D19-3FA7F2888A36}" srcOrd="0" destOrd="0" parTransId="{6E166ECB-DE6E-4B12-ADC7-B436D57C38AB}" sibTransId="{34914B9D-EA0F-4A19-B509-78CB571AB90B}"/>
    <dgm:cxn modelId="{AE4A7556-097B-47BA-88ED-845B4760F0AD}" srcId="{DDB8A7AF-AB0F-4C36-9D19-3FA7F2888A36}" destId="{27BBD446-7880-42C1-91AF-88D26D73CF95}" srcOrd="1" destOrd="0" parTransId="{B425CAAA-E865-44DC-9F2D-D21A8CE65FA0}" sibTransId="{B32FBDEF-D861-44BA-8DCE-56EA8E743B43}"/>
    <dgm:cxn modelId="{EA2C043D-9189-43F9-AAD3-E980EF40751D}" srcId="{DDB8A7AF-AB0F-4C36-9D19-3FA7F2888A36}" destId="{4352A35E-C018-4417-9049-3665C8AC8B82}" srcOrd="4" destOrd="0" parTransId="{DE5A4F57-E855-4C59-80E3-5272136317A7}" sibTransId="{600BE3EB-A0AA-4CED-8F75-4AF797EA933D}"/>
    <dgm:cxn modelId="{14A1649F-FB01-4E3C-B61A-561D21EB5E3C}" srcId="{DDB8A7AF-AB0F-4C36-9D19-3FA7F2888A36}" destId="{01745B11-2289-4FD8-9121-0C0B36C9F33A}" srcOrd="3" destOrd="0" parTransId="{175AEF92-7841-4A34-9E0B-40A0EBD58E20}" sibTransId="{7CF703ED-6B95-4291-B47D-D2AAC8124123}"/>
    <dgm:cxn modelId="{21EF1638-B54A-43A0-A89A-269B16EABA9C}" type="presOf" srcId="{27BBD446-7880-42C1-91AF-88D26D73CF95}" destId="{503E3EDA-BAD0-4233-8A49-DB7751E28E9A}" srcOrd="0" destOrd="0" presId="urn:microsoft.com/office/officeart/2005/8/layout/radial3"/>
    <dgm:cxn modelId="{01553674-D8DD-41E7-96F6-D4176361DBC9}" type="presParOf" srcId="{F9C71359-BDEB-4498-95EC-0AA0BBD97628}" destId="{1E3717FE-A02B-4EFE-80F4-13AA8FC20EDB}" srcOrd="0" destOrd="0" presId="urn:microsoft.com/office/officeart/2005/8/layout/radial3"/>
    <dgm:cxn modelId="{B5BAF4BD-2854-4F48-8D9F-B7CE227E7BE7}" type="presParOf" srcId="{1E3717FE-A02B-4EFE-80F4-13AA8FC20EDB}" destId="{25B463E2-AFFE-4755-B4B5-4BCC4228AD1F}" srcOrd="0" destOrd="0" presId="urn:microsoft.com/office/officeart/2005/8/layout/radial3"/>
    <dgm:cxn modelId="{2951D81A-B99A-4C16-BD47-F29C6F4A1A04}" type="presParOf" srcId="{1E3717FE-A02B-4EFE-80F4-13AA8FC20EDB}" destId="{22A49245-1CFD-483E-BEF5-FB0FFC6B6B73}" srcOrd="1" destOrd="0" presId="urn:microsoft.com/office/officeart/2005/8/layout/radial3"/>
    <dgm:cxn modelId="{2D7D3271-505C-425A-A74F-6381286316E1}" type="presParOf" srcId="{1E3717FE-A02B-4EFE-80F4-13AA8FC20EDB}" destId="{503E3EDA-BAD0-4233-8A49-DB7751E28E9A}" srcOrd="2" destOrd="0" presId="urn:microsoft.com/office/officeart/2005/8/layout/radial3"/>
    <dgm:cxn modelId="{21E9D501-A877-4725-AF2D-396D687D48B9}" type="presParOf" srcId="{1E3717FE-A02B-4EFE-80F4-13AA8FC20EDB}" destId="{6AFE51E8-FCEA-4BCB-8962-121EC9DB2DA5}" srcOrd="3" destOrd="0" presId="urn:microsoft.com/office/officeart/2005/8/layout/radial3"/>
    <dgm:cxn modelId="{AC6998BE-59FF-445A-B0D2-011AF2059453}" type="presParOf" srcId="{1E3717FE-A02B-4EFE-80F4-13AA8FC20EDB}" destId="{519A9670-6A8B-4112-AF1D-0A670BA18D7B}" srcOrd="4" destOrd="0" presId="urn:microsoft.com/office/officeart/2005/8/layout/radial3"/>
    <dgm:cxn modelId="{CC7E08B7-28B5-4DE1-8B47-CD17CEEE5EA6}" type="presParOf" srcId="{1E3717FE-A02B-4EFE-80F4-13AA8FC20EDB}" destId="{DF46280B-8387-44B4-9AB3-AEE2A0D48805}" srcOrd="5" destOrd="0" presId="urn:microsoft.com/office/officeart/2005/8/layout/radial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6095DF9-2C9C-48E9-A202-BC402694F861}" type="doc">
      <dgm:prSet loTypeId="urn:microsoft.com/office/officeart/2005/8/layout/radial4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607879C-C8C9-4A8E-B594-4AF3A15A6999}">
      <dgm:prSet phldrT="[Text]"/>
      <dgm:spPr/>
      <dgm:t>
        <a:bodyPr/>
        <a:lstStyle/>
        <a:p>
          <a:r>
            <a:rPr lang="en-US" dirty="0"/>
            <a:t>CIR</a:t>
          </a:r>
        </a:p>
      </dgm:t>
    </dgm:pt>
    <dgm:pt modelId="{BC073687-CFBA-45B1-BE23-F3C44170F306}" type="parTrans" cxnId="{20EDD250-62F4-4EF2-852D-2B8245FC669E}">
      <dgm:prSet/>
      <dgm:spPr/>
      <dgm:t>
        <a:bodyPr/>
        <a:lstStyle/>
        <a:p>
          <a:endParaRPr lang="en-US"/>
        </a:p>
      </dgm:t>
    </dgm:pt>
    <dgm:pt modelId="{D9EAD72E-3E7A-415B-9EC0-7BF9E30E0ED4}" type="sibTrans" cxnId="{20EDD250-62F4-4EF2-852D-2B8245FC669E}">
      <dgm:prSet/>
      <dgm:spPr/>
      <dgm:t>
        <a:bodyPr/>
        <a:lstStyle/>
        <a:p>
          <a:endParaRPr lang="en-US"/>
        </a:p>
      </dgm:t>
    </dgm:pt>
    <dgm:pt modelId="{B9C9EE3D-F57F-450B-9E81-C3EF8FDC25C8}">
      <dgm:prSet phldrT="[Text]"/>
      <dgm:spPr/>
      <dgm:t>
        <a:bodyPr/>
        <a:lstStyle/>
        <a:p>
          <a:r>
            <a:rPr lang="en-US" dirty="0"/>
            <a:t>EFTPS</a:t>
          </a:r>
        </a:p>
      </dgm:t>
    </dgm:pt>
    <dgm:pt modelId="{AC2DFE8E-B418-4424-8E88-C291D35E3503}" type="parTrans" cxnId="{4D68DFA9-D6A9-430E-9D1F-8864CCA2EE05}">
      <dgm:prSet/>
      <dgm:spPr/>
      <dgm:t>
        <a:bodyPr/>
        <a:lstStyle/>
        <a:p>
          <a:endParaRPr lang="en-US"/>
        </a:p>
      </dgm:t>
    </dgm:pt>
    <dgm:pt modelId="{CB9072B3-438E-4BC6-9104-CC71562D12E1}" type="sibTrans" cxnId="{4D68DFA9-D6A9-430E-9D1F-8864CCA2EE05}">
      <dgm:prSet/>
      <dgm:spPr/>
      <dgm:t>
        <a:bodyPr/>
        <a:lstStyle/>
        <a:p>
          <a:endParaRPr lang="en-US"/>
        </a:p>
      </dgm:t>
    </dgm:pt>
    <dgm:pt modelId="{1297EE81-E57C-460D-93C4-CD62FA09CF94}">
      <dgm:prSet phldrT="[Text]"/>
      <dgm:spPr/>
      <dgm:t>
        <a:bodyPr/>
        <a:lstStyle/>
        <a:p>
          <a:r>
            <a:rPr lang="en-US" dirty="0"/>
            <a:t>CAS</a:t>
          </a:r>
        </a:p>
      </dgm:t>
    </dgm:pt>
    <dgm:pt modelId="{B61E20D7-06F8-412A-9FBF-BA42C59E1C18}" type="parTrans" cxnId="{6A0A1557-10E0-4A68-8612-35A07A4E3E26}">
      <dgm:prSet/>
      <dgm:spPr/>
      <dgm:t>
        <a:bodyPr/>
        <a:lstStyle/>
        <a:p>
          <a:endParaRPr lang="en-US"/>
        </a:p>
      </dgm:t>
    </dgm:pt>
    <dgm:pt modelId="{4620B967-3E80-44EB-8D23-9B8E07053201}" type="sibTrans" cxnId="{6A0A1557-10E0-4A68-8612-35A07A4E3E26}">
      <dgm:prSet/>
      <dgm:spPr/>
      <dgm:t>
        <a:bodyPr/>
        <a:lstStyle/>
        <a:p>
          <a:endParaRPr lang="en-US"/>
        </a:p>
      </dgm:t>
    </dgm:pt>
    <dgm:pt modelId="{CE3F5862-F2B6-4713-8C0C-4CCD708759A9}">
      <dgm:prSet phldrT="[Text]"/>
      <dgm:spPr/>
      <dgm:t>
        <a:bodyPr/>
        <a:lstStyle/>
        <a:p>
          <a:r>
            <a:rPr lang="en-US" dirty="0"/>
            <a:t>GLN/ECP</a:t>
          </a:r>
        </a:p>
      </dgm:t>
    </dgm:pt>
    <dgm:pt modelId="{3E2CE6AC-F233-411C-84FE-94AA0DA71D1C}" type="parTrans" cxnId="{332E0B3C-955D-458D-99EA-37F30DE875F5}">
      <dgm:prSet/>
      <dgm:spPr/>
      <dgm:t>
        <a:bodyPr/>
        <a:lstStyle/>
        <a:p>
          <a:endParaRPr lang="en-US"/>
        </a:p>
      </dgm:t>
    </dgm:pt>
    <dgm:pt modelId="{145D1F08-0B0F-4C4F-B9C8-AAA30589BA1A}" type="sibTrans" cxnId="{332E0B3C-955D-458D-99EA-37F30DE875F5}">
      <dgm:prSet/>
      <dgm:spPr/>
      <dgm:t>
        <a:bodyPr/>
        <a:lstStyle/>
        <a:p>
          <a:endParaRPr lang="en-US"/>
        </a:p>
      </dgm:t>
    </dgm:pt>
    <dgm:pt modelId="{222DF74B-BBD3-4D39-8A8B-061581013EA2}">
      <dgm:prSet/>
      <dgm:spPr/>
      <dgm:t>
        <a:bodyPr/>
        <a:lstStyle/>
        <a:p>
          <a:r>
            <a:rPr lang="en-US" dirty="0"/>
            <a:t>Pay.gov</a:t>
          </a:r>
        </a:p>
      </dgm:t>
    </dgm:pt>
    <dgm:pt modelId="{695DC11E-5CAF-4021-A819-6ED55012894E}" type="parTrans" cxnId="{6F45F8C6-B926-48BF-B32A-008D27FAAC43}">
      <dgm:prSet/>
      <dgm:spPr/>
      <dgm:t>
        <a:bodyPr/>
        <a:lstStyle/>
        <a:p>
          <a:endParaRPr lang="en-US"/>
        </a:p>
      </dgm:t>
    </dgm:pt>
    <dgm:pt modelId="{FB66E26A-BA8A-4095-A551-14B4F6FCD569}" type="sibTrans" cxnId="{6F45F8C6-B926-48BF-B32A-008D27FAAC43}">
      <dgm:prSet/>
      <dgm:spPr/>
      <dgm:t>
        <a:bodyPr/>
        <a:lstStyle/>
        <a:p>
          <a:endParaRPr lang="en-US"/>
        </a:p>
      </dgm:t>
    </dgm:pt>
    <dgm:pt modelId="{286722DE-19E7-4B6E-84C0-97E1597E1836}">
      <dgm:prSet/>
      <dgm:spPr/>
      <dgm:t>
        <a:bodyPr/>
        <a:lstStyle/>
        <a:p>
          <a:r>
            <a:rPr lang="en-US" dirty="0"/>
            <a:t>Credit Gateway</a:t>
          </a:r>
        </a:p>
      </dgm:t>
    </dgm:pt>
    <dgm:pt modelId="{C40FDAAD-181F-4F46-8458-98D6479E2E84}" type="parTrans" cxnId="{8D4C6002-9E84-44E0-B898-D83A0857F6F6}">
      <dgm:prSet/>
      <dgm:spPr/>
      <dgm:t>
        <a:bodyPr/>
        <a:lstStyle/>
        <a:p>
          <a:endParaRPr lang="en-US"/>
        </a:p>
      </dgm:t>
    </dgm:pt>
    <dgm:pt modelId="{E1D92918-85A4-4F06-BF54-DDB147E08E60}" type="sibTrans" cxnId="{8D4C6002-9E84-44E0-B898-D83A0857F6F6}">
      <dgm:prSet/>
      <dgm:spPr/>
      <dgm:t>
        <a:bodyPr/>
        <a:lstStyle/>
        <a:p>
          <a:endParaRPr lang="en-US"/>
        </a:p>
      </dgm:t>
    </dgm:pt>
    <dgm:pt modelId="{FCD68D5B-7B51-4BF8-8757-2BD0FB74E77B}">
      <dgm:prSet/>
      <dgm:spPr/>
      <dgm:t>
        <a:bodyPr/>
        <a:lstStyle/>
        <a:p>
          <a:r>
            <a:rPr lang="en-US" dirty="0"/>
            <a:t>OCTnet</a:t>
          </a:r>
        </a:p>
      </dgm:t>
    </dgm:pt>
    <dgm:pt modelId="{4FE25C1F-777D-4E9A-941F-081A72AA1B07}" type="parTrans" cxnId="{6C8457AF-56EB-423F-8911-644E9F42926C}">
      <dgm:prSet/>
      <dgm:spPr/>
      <dgm:t>
        <a:bodyPr/>
        <a:lstStyle/>
        <a:p>
          <a:endParaRPr lang="en-US"/>
        </a:p>
      </dgm:t>
    </dgm:pt>
    <dgm:pt modelId="{E5AE80EF-7003-4D80-B3FA-7EBAE15BFEAE}" type="sibTrans" cxnId="{6C8457AF-56EB-423F-8911-644E9F42926C}">
      <dgm:prSet/>
      <dgm:spPr/>
      <dgm:t>
        <a:bodyPr/>
        <a:lstStyle/>
        <a:p>
          <a:endParaRPr lang="en-US"/>
        </a:p>
      </dgm:t>
    </dgm:pt>
    <dgm:pt modelId="{218A7C10-EA92-4EF7-8115-8FD5A9B332F8}">
      <dgm:prSet/>
      <dgm:spPr/>
      <dgm:t>
        <a:bodyPr/>
        <a:lstStyle/>
        <a:p>
          <a:r>
            <a:rPr lang="en-US" dirty="0"/>
            <a:t>TGA</a:t>
          </a:r>
        </a:p>
      </dgm:t>
    </dgm:pt>
    <dgm:pt modelId="{10C2D89C-4CFA-4419-8A0A-66C084938173}" type="parTrans" cxnId="{00386EF4-82D0-4A3F-B895-083C0ED7C3AC}">
      <dgm:prSet/>
      <dgm:spPr/>
      <dgm:t>
        <a:bodyPr/>
        <a:lstStyle/>
        <a:p>
          <a:endParaRPr lang="en-US"/>
        </a:p>
      </dgm:t>
    </dgm:pt>
    <dgm:pt modelId="{60759D47-2224-4FA5-9977-C9814DD5300F}" type="sibTrans" cxnId="{00386EF4-82D0-4A3F-B895-083C0ED7C3AC}">
      <dgm:prSet/>
      <dgm:spPr/>
      <dgm:t>
        <a:bodyPr/>
        <a:lstStyle/>
        <a:p>
          <a:endParaRPr lang="en-US"/>
        </a:p>
      </dgm:t>
    </dgm:pt>
    <dgm:pt modelId="{286A7353-9A2B-4535-AD13-EB356FEA3F09}">
      <dgm:prSet/>
      <dgm:spPr/>
      <dgm:t>
        <a:bodyPr/>
        <a:lstStyle/>
        <a:p>
          <a:endParaRPr lang="en-US"/>
        </a:p>
      </dgm:t>
    </dgm:pt>
    <dgm:pt modelId="{2267BF09-5D2C-4631-84C7-ACCD18AFD115}" type="parTrans" cxnId="{D311D97D-9912-40C5-877A-31D813FF6808}">
      <dgm:prSet/>
      <dgm:spPr/>
      <dgm:t>
        <a:bodyPr/>
        <a:lstStyle/>
        <a:p>
          <a:endParaRPr lang="en-US"/>
        </a:p>
      </dgm:t>
    </dgm:pt>
    <dgm:pt modelId="{973A53A9-A63C-4374-A901-475891C2E17F}" type="sibTrans" cxnId="{D311D97D-9912-40C5-877A-31D813FF6808}">
      <dgm:prSet/>
      <dgm:spPr/>
      <dgm:t>
        <a:bodyPr/>
        <a:lstStyle/>
        <a:p>
          <a:endParaRPr lang="en-US"/>
        </a:p>
      </dgm:t>
    </dgm:pt>
    <dgm:pt modelId="{E6EFDACC-B45C-45CE-9586-643558D7DF57}">
      <dgm:prSet/>
      <dgm:spPr/>
      <dgm:t>
        <a:bodyPr/>
        <a:lstStyle/>
        <a:p>
          <a:endParaRPr lang="en-US"/>
        </a:p>
      </dgm:t>
    </dgm:pt>
    <dgm:pt modelId="{A3C9EC76-CE51-4BBC-B872-D1A3D6DDF9BE}" type="parTrans" cxnId="{5F26C0A6-0D5E-4BD2-8C6E-40CDD2F84DA3}">
      <dgm:prSet/>
      <dgm:spPr/>
      <dgm:t>
        <a:bodyPr/>
        <a:lstStyle/>
        <a:p>
          <a:endParaRPr lang="en-US"/>
        </a:p>
      </dgm:t>
    </dgm:pt>
    <dgm:pt modelId="{2011013E-7BFA-4580-8D97-0C7C32669DBA}" type="sibTrans" cxnId="{5F26C0A6-0D5E-4BD2-8C6E-40CDD2F84DA3}">
      <dgm:prSet/>
      <dgm:spPr/>
      <dgm:t>
        <a:bodyPr/>
        <a:lstStyle/>
        <a:p>
          <a:endParaRPr lang="en-US"/>
        </a:p>
      </dgm:t>
    </dgm:pt>
    <dgm:pt modelId="{0A290446-8D20-483B-ACA6-B4690CAC8787}" type="pres">
      <dgm:prSet presAssocID="{A6095DF9-2C9C-48E9-A202-BC402694F861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4C758E90-056A-4E38-B778-FBF15EC481B1}" type="pres">
      <dgm:prSet presAssocID="{D607879C-C8C9-4A8E-B594-4AF3A15A6999}" presName="centerShape" presStyleLbl="node0" presStyleIdx="0" presStyleCnt="1"/>
      <dgm:spPr/>
      <dgm:t>
        <a:bodyPr/>
        <a:lstStyle/>
        <a:p>
          <a:endParaRPr lang="en-US"/>
        </a:p>
      </dgm:t>
    </dgm:pt>
    <dgm:pt modelId="{4527B1F8-D3B0-4CCA-AECD-291ACBD2C2C3}" type="pres">
      <dgm:prSet presAssocID="{AC2DFE8E-B418-4424-8E88-C291D35E3503}" presName="parTrans" presStyleLbl="bgSibTrans2D1" presStyleIdx="0" presStyleCnt="7"/>
      <dgm:spPr/>
      <dgm:t>
        <a:bodyPr/>
        <a:lstStyle/>
        <a:p>
          <a:endParaRPr lang="en-US"/>
        </a:p>
      </dgm:t>
    </dgm:pt>
    <dgm:pt modelId="{5A02ED6F-C856-4DFF-81D2-B22EE05EC360}" type="pres">
      <dgm:prSet presAssocID="{B9C9EE3D-F57F-450B-9E81-C3EF8FDC25C8}" presName="node" presStyleLbl="node1" presStyleIdx="0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E2275E2-6FA3-41AE-8CCD-F28128ED2DAE}" type="pres">
      <dgm:prSet presAssocID="{B61E20D7-06F8-412A-9FBF-BA42C59E1C18}" presName="parTrans" presStyleLbl="bgSibTrans2D1" presStyleIdx="1" presStyleCnt="7"/>
      <dgm:spPr/>
      <dgm:t>
        <a:bodyPr/>
        <a:lstStyle/>
        <a:p>
          <a:endParaRPr lang="en-US"/>
        </a:p>
      </dgm:t>
    </dgm:pt>
    <dgm:pt modelId="{138F362F-F4CC-427E-AC1B-4AE2A59576FF}" type="pres">
      <dgm:prSet presAssocID="{1297EE81-E57C-460D-93C4-CD62FA09CF94}" presName="node" presStyleLbl="node1" presStyleIdx="1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CD94300-173F-4018-BE49-857F64979050}" type="pres">
      <dgm:prSet presAssocID="{3E2CE6AC-F233-411C-84FE-94AA0DA71D1C}" presName="parTrans" presStyleLbl="bgSibTrans2D1" presStyleIdx="2" presStyleCnt="7"/>
      <dgm:spPr/>
      <dgm:t>
        <a:bodyPr/>
        <a:lstStyle/>
        <a:p>
          <a:endParaRPr lang="en-US"/>
        </a:p>
      </dgm:t>
    </dgm:pt>
    <dgm:pt modelId="{4283C618-B283-4AEC-8504-17C88EF53E56}" type="pres">
      <dgm:prSet presAssocID="{CE3F5862-F2B6-4713-8C0C-4CCD708759A9}" presName="node" presStyleLbl="node1" presStyleIdx="2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C7ED875-0C5F-4A4B-90E5-60AF3FFFE426}" type="pres">
      <dgm:prSet presAssocID="{695DC11E-5CAF-4021-A819-6ED55012894E}" presName="parTrans" presStyleLbl="bgSibTrans2D1" presStyleIdx="3" presStyleCnt="7"/>
      <dgm:spPr/>
      <dgm:t>
        <a:bodyPr/>
        <a:lstStyle/>
        <a:p>
          <a:endParaRPr lang="en-US"/>
        </a:p>
      </dgm:t>
    </dgm:pt>
    <dgm:pt modelId="{470B03F6-4459-4065-8060-B986F48B72BF}" type="pres">
      <dgm:prSet presAssocID="{222DF74B-BBD3-4D39-8A8B-061581013EA2}" presName="node" presStyleLbl="node1" presStyleIdx="3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199B9AA-0282-490C-BB45-C0BC7FA1CDD6}" type="pres">
      <dgm:prSet presAssocID="{C40FDAAD-181F-4F46-8458-98D6479E2E84}" presName="parTrans" presStyleLbl="bgSibTrans2D1" presStyleIdx="4" presStyleCnt="7"/>
      <dgm:spPr/>
      <dgm:t>
        <a:bodyPr/>
        <a:lstStyle/>
        <a:p>
          <a:endParaRPr lang="en-US"/>
        </a:p>
      </dgm:t>
    </dgm:pt>
    <dgm:pt modelId="{F3389AF1-38C7-4A79-829B-F860B22248EF}" type="pres">
      <dgm:prSet presAssocID="{286722DE-19E7-4B6E-84C0-97E1597E1836}" presName="node" presStyleLbl="node1" presStyleIdx="4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BC479CB-E095-4957-9E0B-721AAB7B182C}" type="pres">
      <dgm:prSet presAssocID="{4FE25C1F-777D-4E9A-941F-081A72AA1B07}" presName="parTrans" presStyleLbl="bgSibTrans2D1" presStyleIdx="5" presStyleCnt="7"/>
      <dgm:spPr/>
      <dgm:t>
        <a:bodyPr/>
        <a:lstStyle/>
        <a:p>
          <a:endParaRPr lang="en-US"/>
        </a:p>
      </dgm:t>
    </dgm:pt>
    <dgm:pt modelId="{C0F68807-A368-4808-BF7A-D2078A5CEB36}" type="pres">
      <dgm:prSet presAssocID="{FCD68D5B-7B51-4BF8-8757-2BD0FB74E77B}" presName="node" presStyleLbl="node1" presStyleIdx="5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8B1E980-C985-4D1E-AA67-B3FB635134CB}" type="pres">
      <dgm:prSet presAssocID="{10C2D89C-4CFA-4419-8A0A-66C084938173}" presName="parTrans" presStyleLbl="bgSibTrans2D1" presStyleIdx="6" presStyleCnt="7"/>
      <dgm:spPr/>
      <dgm:t>
        <a:bodyPr/>
        <a:lstStyle/>
        <a:p>
          <a:endParaRPr lang="en-US"/>
        </a:p>
      </dgm:t>
    </dgm:pt>
    <dgm:pt modelId="{12330664-7F9D-4977-A9EF-DC719BC2B490}" type="pres">
      <dgm:prSet presAssocID="{218A7C10-EA92-4EF7-8115-8FD5A9B332F8}" presName="node" presStyleLbl="node1" presStyleIdx="6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97661AFF-9FD4-4559-AF37-7FC7984C16E8}" type="presOf" srcId="{B9C9EE3D-F57F-450B-9E81-C3EF8FDC25C8}" destId="{5A02ED6F-C856-4DFF-81D2-B22EE05EC360}" srcOrd="0" destOrd="0" presId="urn:microsoft.com/office/officeart/2005/8/layout/radial4"/>
    <dgm:cxn modelId="{E0C750E5-67D4-44A4-9A66-474737D84EEC}" type="presOf" srcId="{1297EE81-E57C-460D-93C4-CD62FA09CF94}" destId="{138F362F-F4CC-427E-AC1B-4AE2A59576FF}" srcOrd="0" destOrd="0" presId="urn:microsoft.com/office/officeart/2005/8/layout/radial4"/>
    <dgm:cxn modelId="{ECE58F90-7ABB-43C1-9F66-45FA8EBE2C45}" type="presOf" srcId="{3E2CE6AC-F233-411C-84FE-94AA0DA71D1C}" destId="{2CD94300-173F-4018-BE49-857F64979050}" srcOrd="0" destOrd="0" presId="urn:microsoft.com/office/officeart/2005/8/layout/radial4"/>
    <dgm:cxn modelId="{332E0B3C-955D-458D-99EA-37F30DE875F5}" srcId="{D607879C-C8C9-4A8E-B594-4AF3A15A6999}" destId="{CE3F5862-F2B6-4713-8C0C-4CCD708759A9}" srcOrd="2" destOrd="0" parTransId="{3E2CE6AC-F233-411C-84FE-94AA0DA71D1C}" sibTransId="{145D1F08-0B0F-4C4F-B9C8-AAA30589BA1A}"/>
    <dgm:cxn modelId="{D877B474-67DA-416D-8871-7A01EA82CE59}" type="presOf" srcId="{FCD68D5B-7B51-4BF8-8757-2BD0FB74E77B}" destId="{C0F68807-A368-4808-BF7A-D2078A5CEB36}" srcOrd="0" destOrd="0" presId="urn:microsoft.com/office/officeart/2005/8/layout/radial4"/>
    <dgm:cxn modelId="{B6FFB35C-048D-44DD-BAE6-E87EC615A964}" type="presOf" srcId="{B61E20D7-06F8-412A-9FBF-BA42C59E1C18}" destId="{2E2275E2-6FA3-41AE-8CCD-F28128ED2DAE}" srcOrd="0" destOrd="0" presId="urn:microsoft.com/office/officeart/2005/8/layout/radial4"/>
    <dgm:cxn modelId="{15E7C96B-5A70-461D-8924-715EBD06F598}" type="presOf" srcId="{218A7C10-EA92-4EF7-8115-8FD5A9B332F8}" destId="{12330664-7F9D-4977-A9EF-DC719BC2B490}" srcOrd="0" destOrd="0" presId="urn:microsoft.com/office/officeart/2005/8/layout/radial4"/>
    <dgm:cxn modelId="{61473F7E-F608-4B0D-AD0D-E6A230EF0F5D}" type="presOf" srcId="{695DC11E-5CAF-4021-A819-6ED55012894E}" destId="{DC7ED875-0C5F-4A4B-90E5-60AF3FFFE426}" srcOrd="0" destOrd="0" presId="urn:microsoft.com/office/officeart/2005/8/layout/radial4"/>
    <dgm:cxn modelId="{6154F092-7304-4A65-8588-4437704052E8}" type="presOf" srcId="{4FE25C1F-777D-4E9A-941F-081A72AA1B07}" destId="{6BC479CB-E095-4957-9E0B-721AAB7B182C}" srcOrd="0" destOrd="0" presId="urn:microsoft.com/office/officeart/2005/8/layout/radial4"/>
    <dgm:cxn modelId="{3477A3D5-3069-49E8-84D4-2280D24DCF6C}" type="presOf" srcId="{286722DE-19E7-4B6E-84C0-97E1597E1836}" destId="{F3389AF1-38C7-4A79-829B-F860B22248EF}" srcOrd="0" destOrd="0" presId="urn:microsoft.com/office/officeart/2005/8/layout/radial4"/>
    <dgm:cxn modelId="{D311D97D-9912-40C5-877A-31D813FF6808}" srcId="{A6095DF9-2C9C-48E9-A202-BC402694F861}" destId="{286A7353-9A2B-4535-AD13-EB356FEA3F09}" srcOrd="1" destOrd="0" parTransId="{2267BF09-5D2C-4631-84C7-ACCD18AFD115}" sibTransId="{973A53A9-A63C-4374-A901-475891C2E17F}"/>
    <dgm:cxn modelId="{5442112D-8BC5-4273-812F-CB41EC89BA91}" type="presOf" srcId="{AC2DFE8E-B418-4424-8E88-C291D35E3503}" destId="{4527B1F8-D3B0-4CCA-AECD-291ACBD2C2C3}" srcOrd="0" destOrd="0" presId="urn:microsoft.com/office/officeart/2005/8/layout/radial4"/>
    <dgm:cxn modelId="{AC973259-ABFC-4DA4-B722-E5940652BF5D}" type="presOf" srcId="{10C2D89C-4CFA-4419-8A0A-66C084938173}" destId="{38B1E980-C985-4D1E-AA67-B3FB635134CB}" srcOrd="0" destOrd="0" presId="urn:microsoft.com/office/officeart/2005/8/layout/radial4"/>
    <dgm:cxn modelId="{00386EF4-82D0-4A3F-B895-083C0ED7C3AC}" srcId="{D607879C-C8C9-4A8E-B594-4AF3A15A6999}" destId="{218A7C10-EA92-4EF7-8115-8FD5A9B332F8}" srcOrd="6" destOrd="0" parTransId="{10C2D89C-4CFA-4419-8A0A-66C084938173}" sibTransId="{60759D47-2224-4FA5-9977-C9814DD5300F}"/>
    <dgm:cxn modelId="{20EDD250-62F4-4EF2-852D-2B8245FC669E}" srcId="{A6095DF9-2C9C-48E9-A202-BC402694F861}" destId="{D607879C-C8C9-4A8E-B594-4AF3A15A6999}" srcOrd="0" destOrd="0" parTransId="{BC073687-CFBA-45B1-BE23-F3C44170F306}" sibTransId="{D9EAD72E-3E7A-415B-9EC0-7BF9E30E0ED4}"/>
    <dgm:cxn modelId="{8E34AC9A-1CC4-49B4-92E8-CC703C519A6B}" type="presOf" srcId="{D607879C-C8C9-4A8E-B594-4AF3A15A6999}" destId="{4C758E90-056A-4E38-B778-FBF15EC481B1}" srcOrd="0" destOrd="0" presId="urn:microsoft.com/office/officeart/2005/8/layout/radial4"/>
    <dgm:cxn modelId="{3E7F5169-114A-423D-B6E1-3D6A70A3D630}" type="presOf" srcId="{CE3F5862-F2B6-4713-8C0C-4CCD708759A9}" destId="{4283C618-B283-4AEC-8504-17C88EF53E56}" srcOrd="0" destOrd="0" presId="urn:microsoft.com/office/officeart/2005/8/layout/radial4"/>
    <dgm:cxn modelId="{8D4C6002-9E84-44E0-B898-D83A0857F6F6}" srcId="{D607879C-C8C9-4A8E-B594-4AF3A15A6999}" destId="{286722DE-19E7-4B6E-84C0-97E1597E1836}" srcOrd="4" destOrd="0" parTransId="{C40FDAAD-181F-4F46-8458-98D6479E2E84}" sibTransId="{E1D92918-85A4-4F06-BF54-DDB147E08E60}"/>
    <dgm:cxn modelId="{C60B5614-9A4E-4953-9E96-F0A485B5E999}" type="presOf" srcId="{A6095DF9-2C9C-48E9-A202-BC402694F861}" destId="{0A290446-8D20-483B-ACA6-B4690CAC8787}" srcOrd="0" destOrd="0" presId="urn:microsoft.com/office/officeart/2005/8/layout/radial4"/>
    <dgm:cxn modelId="{6F45F8C6-B926-48BF-B32A-008D27FAAC43}" srcId="{D607879C-C8C9-4A8E-B594-4AF3A15A6999}" destId="{222DF74B-BBD3-4D39-8A8B-061581013EA2}" srcOrd="3" destOrd="0" parTransId="{695DC11E-5CAF-4021-A819-6ED55012894E}" sibTransId="{FB66E26A-BA8A-4095-A551-14B4F6FCD569}"/>
    <dgm:cxn modelId="{4D68DFA9-D6A9-430E-9D1F-8864CCA2EE05}" srcId="{D607879C-C8C9-4A8E-B594-4AF3A15A6999}" destId="{B9C9EE3D-F57F-450B-9E81-C3EF8FDC25C8}" srcOrd="0" destOrd="0" parTransId="{AC2DFE8E-B418-4424-8E88-C291D35E3503}" sibTransId="{CB9072B3-438E-4BC6-9104-CC71562D12E1}"/>
    <dgm:cxn modelId="{94FA1F6E-38A8-4FB0-9C33-A339300B821D}" type="presOf" srcId="{C40FDAAD-181F-4F46-8458-98D6479E2E84}" destId="{A199B9AA-0282-490C-BB45-C0BC7FA1CDD6}" srcOrd="0" destOrd="0" presId="urn:microsoft.com/office/officeart/2005/8/layout/radial4"/>
    <dgm:cxn modelId="{5F26C0A6-0D5E-4BD2-8C6E-40CDD2F84DA3}" srcId="{A6095DF9-2C9C-48E9-A202-BC402694F861}" destId="{E6EFDACC-B45C-45CE-9586-643558D7DF57}" srcOrd="2" destOrd="0" parTransId="{A3C9EC76-CE51-4BBC-B872-D1A3D6DDF9BE}" sibTransId="{2011013E-7BFA-4580-8D97-0C7C32669DBA}"/>
    <dgm:cxn modelId="{CF5AB48C-098B-4E24-BB86-5DD2818FD8CE}" type="presOf" srcId="{222DF74B-BBD3-4D39-8A8B-061581013EA2}" destId="{470B03F6-4459-4065-8060-B986F48B72BF}" srcOrd="0" destOrd="0" presId="urn:microsoft.com/office/officeart/2005/8/layout/radial4"/>
    <dgm:cxn modelId="{6C8457AF-56EB-423F-8911-644E9F42926C}" srcId="{D607879C-C8C9-4A8E-B594-4AF3A15A6999}" destId="{FCD68D5B-7B51-4BF8-8757-2BD0FB74E77B}" srcOrd="5" destOrd="0" parTransId="{4FE25C1F-777D-4E9A-941F-081A72AA1B07}" sibTransId="{E5AE80EF-7003-4D80-B3FA-7EBAE15BFEAE}"/>
    <dgm:cxn modelId="{6A0A1557-10E0-4A68-8612-35A07A4E3E26}" srcId="{D607879C-C8C9-4A8E-B594-4AF3A15A6999}" destId="{1297EE81-E57C-460D-93C4-CD62FA09CF94}" srcOrd="1" destOrd="0" parTransId="{B61E20D7-06F8-412A-9FBF-BA42C59E1C18}" sibTransId="{4620B967-3E80-44EB-8D23-9B8E07053201}"/>
    <dgm:cxn modelId="{A2A6FC74-D15E-492F-892B-8DD072665C2B}" type="presParOf" srcId="{0A290446-8D20-483B-ACA6-B4690CAC8787}" destId="{4C758E90-056A-4E38-B778-FBF15EC481B1}" srcOrd="0" destOrd="0" presId="urn:microsoft.com/office/officeart/2005/8/layout/radial4"/>
    <dgm:cxn modelId="{AF0581F4-ABFF-4402-8FEC-590CF15555F0}" type="presParOf" srcId="{0A290446-8D20-483B-ACA6-B4690CAC8787}" destId="{4527B1F8-D3B0-4CCA-AECD-291ACBD2C2C3}" srcOrd="1" destOrd="0" presId="urn:microsoft.com/office/officeart/2005/8/layout/radial4"/>
    <dgm:cxn modelId="{FE85B786-073F-4368-9317-C787083A1599}" type="presParOf" srcId="{0A290446-8D20-483B-ACA6-B4690CAC8787}" destId="{5A02ED6F-C856-4DFF-81D2-B22EE05EC360}" srcOrd="2" destOrd="0" presId="urn:microsoft.com/office/officeart/2005/8/layout/radial4"/>
    <dgm:cxn modelId="{0A288D1F-1EA4-47A6-81F2-30A9C3005BAB}" type="presParOf" srcId="{0A290446-8D20-483B-ACA6-B4690CAC8787}" destId="{2E2275E2-6FA3-41AE-8CCD-F28128ED2DAE}" srcOrd="3" destOrd="0" presId="urn:microsoft.com/office/officeart/2005/8/layout/radial4"/>
    <dgm:cxn modelId="{94376881-147C-4BF9-80F8-26FBEE229F48}" type="presParOf" srcId="{0A290446-8D20-483B-ACA6-B4690CAC8787}" destId="{138F362F-F4CC-427E-AC1B-4AE2A59576FF}" srcOrd="4" destOrd="0" presId="urn:microsoft.com/office/officeart/2005/8/layout/radial4"/>
    <dgm:cxn modelId="{9B8C6F3C-5598-4A87-8124-84D5FDD3F384}" type="presParOf" srcId="{0A290446-8D20-483B-ACA6-B4690CAC8787}" destId="{2CD94300-173F-4018-BE49-857F64979050}" srcOrd="5" destOrd="0" presId="urn:microsoft.com/office/officeart/2005/8/layout/radial4"/>
    <dgm:cxn modelId="{FC6C43B2-CF17-4558-8DAD-E6B44A6325F9}" type="presParOf" srcId="{0A290446-8D20-483B-ACA6-B4690CAC8787}" destId="{4283C618-B283-4AEC-8504-17C88EF53E56}" srcOrd="6" destOrd="0" presId="urn:microsoft.com/office/officeart/2005/8/layout/radial4"/>
    <dgm:cxn modelId="{B4A4C9A6-036F-43E7-B277-7ABFB622758E}" type="presParOf" srcId="{0A290446-8D20-483B-ACA6-B4690CAC8787}" destId="{DC7ED875-0C5F-4A4B-90E5-60AF3FFFE426}" srcOrd="7" destOrd="0" presId="urn:microsoft.com/office/officeart/2005/8/layout/radial4"/>
    <dgm:cxn modelId="{DF688AA2-3EF4-42F1-8A1B-C6E1F0E6B767}" type="presParOf" srcId="{0A290446-8D20-483B-ACA6-B4690CAC8787}" destId="{470B03F6-4459-4065-8060-B986F48B72BF}" srcOrd="8" destOrd="0" presId="urn:microsoft.com/office/officeart/2005/8/layout/radial4"/>
    <dgm:cxn modelId="{56C82EBF-BF62-45B3-A175-AC8E634ED789}" type="presParOf" srcId="{0A290446-8D20-483B-ACA6-B4690CAC8787}" destId="{A199B9AA-0282-490C-BB45-C0BC7FA1CDD6}" srcOrd="9" destOrd="0" presId="urn:microsoft.com/office/officeart/2005/8/layout/radial4"/>
    <dgm:cxn modelId="{8E12C81C-052C-4186-9D6E-ED0708D34630}" type="presParOf" srcId="{0A290446-8D20-483B-ACA6-B4690CAC8787}" destId="{F3389AF1-38C7-4A79-829B-F860B22248EF}" srcOrd="10" destOrd="0" presId="urn:microsoft.com/office/officeart/2005/8/layout/radial4"/>
    <dgm:cxn modelId="{560791A5-8FB2-48F5-896E-D516E946FF42}" type="presParOf" srcId="{0A290446-8D20-483B-ACA6-B4690CAC8787}" destId="{6BC479CB-E095-4957-9E0B-721AAB7B182C}" srcOrd="11" destOrd="0" presId="urn:microsoft.com/office/officeart/2005/8/layout/radial4"/>
    <dgm:cxn modelId="{DC5EFF1F-45A7-4099-8542-A94A6D4A2DFD}" type="presParOf" srcId="{0A290446-8D20-483B-ACA6-B4690CAC8787}" destId="{C0F68807-A368-4808-BF7A-D2078A5CEB36}" srcOrd="12" destOrd="0" presId="urn:microsoft.com/office/officeart/2005/8/layout/radial4"/>
    <dgm:cxn modelId="{7242FE17-3EDD-4BE9-B114-F39A30081FF0}" type="presParOf" srcId="{0A290446-8D20-483B-ACA6-B4690CAC8787}" destId="{38B1E980-C985-4D1E-AA67-B3FB635134CB}" srcOrd="13" destOrd="0" presId="urn:microsoft.com/office/officeart/2005/8/layout/radial4"/>
    <dgm:cxn modelId="{7F839B7A-47BC-4647-B3C7-F59ED18DC9C9}" type="presParOf" srcId="{0A290446-8D20-483B-ACA6-B4690CAC8787}" destId="{12330664-7F9D-4977-A9EF-DC719BC2B490}" srcOrd="14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A6095DF9-2C9C-48E9-A202-BC402694F861}" type="doc">
      <dgm:prSet loTypeId="urn:microsoft.com/office/officeart/2005/8/layout/radial4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607879C-C8C9-4A8E-B594-4AF3A15A6999}">
      <dgm:prSet phldrT="[Text]"/>
      <dgm:spPr/>
      <dgm:t>
        <a:bodyPr/>
        <a:lstStyle/>
        <a:p>
          <a:r>
            <a:rPr lang="en-US" dirty="0"/>
            <a:t>CIR</a:t>
          </a:r>
        </a:p>
      </dgm:t>
    </dgm:pt>
    <dgm:pt modelId="{BC073687-CFBA-45B1-BE23-F3C44170F306}" type="parTrans" cxnId="{20EDD250-62F4-4EF2-852D-2B8245FC669E}">
      <dgm:prSet/>
      <dgm:spPr/>
      <dgm:t>
        <a:bodyPr/>
        <a:lstStyle/>
        <a:p>
          <a:endParaRPr lang="en-US"/>
        </a:p>
      </dgm:t>
    </dgm:pt>
    <dgm:pt modelId="{D9EAD72E-3E7A-415B-9EC0-7BF9E30E0ED4}" type="sibTrans" cxnId="{20EDD250-62F4-4EF2-852D-2B8245FC669E}">
      <dgm:prSet/>
      <dgm:spPr/>
      <dgm:t>
        <a:bodyPr/>
        <a:lstStyle/>
        <a:p>
          <a:endParaRPr lang="en-US"/>
        </a:p>
      </dgm:t>
    </dgm:pt>
    <dgm:pt modelId="{B9C9EE3D-F57F-450B-9E81-C3EF8FDC25C8}">
      <dgm:prSet phldrT="[Text]"/>
      <dgm:spPr/>
      <dgm:t>
        <a:bodyPr/>
        <a:lstStyle/>
        <a:p>
          <a:r>
            <a:rPr lang="en-US" dirty="0"/>
            <a:t>EFTPS</a:t>
          </a:r>
        </a:p>
      </dgm:t>
    </dgm:pt>
    <dgm:pt modelId="{AC2DFE8E-B418-4424-8E88-C291D35E3503}" type="parTrans" cxnId="{4D68DFA9-D6A9-430E-9D1F-8864CCA2EE05}">
      <dgm:prSet/>
      <dgm:spPr/>
      <dgm:t>
        <a:bodyPr/>
        <a:lstStyle/>
        <a:p>
          <a:endParaRPr lang="en-US"/>
        </a:p>
      </dgm:t>
    </dgm:pt>
    <dgm:pt modelId="{CB9072B3-438E-4BC6-9104-CC71562D12E1}" type="sibTrans" cxnId="{4D68DFA9-D6A9-430E-9D1F-8864CCA2EE05}">
      <dgm:prSet/>
      <dgm:spPr/>
      <dgm:t>
        <a:bodyPr/>
        <a:lstStyle/>
        <a:p>
          <a:endParaRPr lang="en-US"/>
        </a:p>
      </dgm:t>
    </dgm:pt>
    <dgm:pt modelId="{1297EE81-E57C-460D-93C4-CD62FA09CF94}">
      <dgm:prSet phldrT="[Text]"/>
      <dgm:spPr/>
      <dgm:t>
        <a:bodyPr/>
        <a:lstStyle/>
        <a:p>
          <a:r>
            <a:rPr lang="en-US" dirty="0"/>
            <a:t>CAS</a:t>
          </a:r>
        </a:p>
      </dgm:t>
    </dgm:pt>
    <dgm:pt modelId="{B61E20D7-06F8-412A-9FBF-BA42C59E1C18}" type="parTrans" cxnId="{6A0A1557-10E0-4A68-8612-35A07A4E3E26}">
      <dgm:prSet/>
      <dgm:spPr/>
      <dgm:t>
        <a:bodyPr/>
        <a:lstStyle/>
        <a:p>
          <a:endParaRPr lang="en-US"/>
        </a:p>
      </dgm:t>
    </dgm:pt>
    <dgm:pt modelId="{4620B967-3E80-44EB-8D23-9B8E07053201}" type="sibTrans" cxnId="{6A0A1557-10E0-4A68-8612-35A07A4E3E26}">
      <dgm:prSet/>
      <dgm:spPr/>
      <dgm:t>
        <a:bodyPr/>
        <a:lstStyle/>
        <a:p>
          <a:endParaRPr lang="en-US"/>
        </a:p>
      </dgm:t>
    </dgm:pt>
    <dgm:pt modelId="{CE3F5862-F2B6-4713-8C0C-4CCD708759A9}">
      <dgm:prSet phldrT="[Text]"/>
      <dgm:spPr/>
      <dgm:t>
        <a:bodyPr/>
        <a:lstStyle/>
        <a:p>
          <a:r>
            <a:rPr lang="en-US" dirty="0"/>
            <a:t>GLN/ECP</a:t>
          </a:r>
        </a:p>
      </dgm:t>
    </dgm:pt>
    <dgm:pt modelId="{3E2CE6AC-F233-411C-84FE-94AA0DA71D1C}" type="parTrans" cxnId="{332E0B3C-955D-458D-99EA-37F30DE875F5}">
      <dgm:prSet/>
      <dgm:spPr/>
      <dgm:t>
        <a:bodyPr/>
        <a:lstStyle/>
        <a:p>
          <a:endParaRPr lang="en-US"/>
        </a:p>
      </dgm:t>
    </dgm:pt>
    <dgm:pt modelId="{145D1F08-0B0F-4C4F-B9C8-AAA30589BA1A}" type="sibTrans" cxnId="{332E0B3C-955D-458D-99EA-37F30DE875F5}">
      <dgm:prSet/>
      <dgm:spPr/>
      <dgm:t>
        <a:bodyPr/>
        <a:lstStyle/>
        <a:p>
          <a:endParaRPr lang="en-US"/>
        </a:p>
      </dgm:t>
    </dgm:pt>
    <dgm:pt modelId="{222DF74B-BBD3-4D39-8A8B-061581013EA2}">
      <dgm:prSet/>
      <dgm:spPr/>
      <dgm:t>
        <a:bodyPr/>
        <a:lstStyle/>
        <a:p>
          <a:r>
            <a:rPr lang="en-US" dirty="0"/>
            <a:t>Pay.gov</a:t>
          </a:r>
        </a:p>
      </dgm:t>
    </dgm:pt>
    <dgm:pt modelId="{695DC11E-5CAF-4021-A819-6ED55012894E}" type="parTrans" cxnId="{6F45F8C6-B926-48BF-B32A-008D27FAAC43}">
      <dgm:prSet/>
      <dgm:spPr/>
      <dgm:t>
        <a:bodyPr/>
        <a:lstStyle/>
        <a:p>
          <a:endParaRPr lang="en-US"/>
        </a:p>
      </dgm:t>
    </dgm:pt>
    <dgm:pt modelId="{FB66E26A-BA8A-4095-A551-14B4F6FCD569}" type="sibTrans" cxnId="{6F45F8C6-B926-48BF-B32A-008D27FAAC43}">
      <dgm:prSet/>
      <dgm:spPr/>
      <dgm:t>
        <a:bodyPr/>
        <a:lstStyle/>
        <a:p>
          <a:endParaRPr lang="en-US"/>
        </a:p>
      </dgm:t>
    </dgm:pt>
    <dgm:pt modelId="{286722DE-19E7-4B6E-84C0-97E1597E1836}">
      <dgm:prSet/>
      <dgm:spPr/>
      <dgm:t>
        <a:bodyPr/>
        <a:lstStyle/>
        <a:p>
          <a:r>
            <a:rPr lang="en-US" dirty="0"/>
            <a:t>Credit Gateway</a:t>
          </a:r>
        </a:p>
      </dgm:t>
    </dgm:pt>
    <dgm:pt modelId="{C40FDAAD-181F-4F46-8458-98D6479E2E84}" type="parTrans" cxnId="{8D4C6002-9E84-44E0-B898-D83A0857F6F6}">
      <dgm:prSet/>
      <dgm:spPr/>
      <dgm:t>
        <a:bodyPr/>
        <a:lstStyle/>
        <a:p>
          <a:endParaRPr lang="en-US"/>
        </a:p>
      </dgm:t>
    </dgm:pt>
    <dgm:pt modelId="{E1D92918-85A4-4F06-BF54-DDB147E08E60}" type="sibTrans" cxnId="{8D4C6002-9E84-44E0-B898-D83A0857F6F6}">
      <dgm:prSet/>
      <dgm:spPr/>
      <dgm:t>
        <a:bodyPr/>
        <a:lstStyle/>
        <a:p>
          <a:endParaRPr lang="en-US"/>
        </a:p>
      </dgm:t>
    </dgm:pt>
    <dgm:pt modelId="{FCD68D5B-7B51-4BF8-8757-2BD0FB74E77B}">
      <dgm:prSet/>
      <dgm:spPr/>
      <dgm:t>
        <a:bodyPr/>
        <a:lstStyle/>
        <a:p>
          <a:r>
            <a:rPr lang="en-US" dirty="0"/>
            <a:t>OCTnet</a:t>
          </a:r>
        </a:p>
      </dgm:t>
    </dgm:pt>
    <dgm:pt modelId="{4FE25C1F-777D-4E9A-941F-081A72AA1B07}" type="parTrans" cxnId="{6C8457AF-56EB-423F-8911-644E9F42926C}">
      <dgm:prSet/>
      <dgm:spPr/>
      <dgm:t>
        <a:bodyPr/>
        <a:lstStyle/>
        <a:p>
          <a:endParaRPr lang="en-US"/>
        </a:p>
      </dgm:t>
    </dgm:pt>
    <dgm:pt modelId="{E5AE80EF-7003-4D80-B3FA-7EBAE15BFEAE}" type="sibTrans" cxnId="{6C8457AF-56EB-423F-8911-644E9F42926C}">
      <dgm:prSet/>
      <dgm:spPr/>
      <dgm:t>
        <a:bodyPr/>
        <a:lstStyle/>
        <a:p>
          <a:endParaRPr lang="en-US"/>
        </a:p>
      </dgm:t>
    </dgm:pt>
    <dgm:pt modelId="{218A7C10-EA92-4EF7-8115-8FD5A9B332F8}">
      <dgm:prSet/>
      <dgm:spPr/>
      <dgm:t>
        <a:bodyPr/>
        <a:lstStyle/>
        <a:p>
          <a:r>
            <a:rPr lang="en-US" dirty="0"/>
            <a:t>TGA</a:t>
          </a:r>
        </a:p>
      </dgm:t>
    </dgm:pt>
    <dgm:pt modelId="{10C2D89C-4CFA-4419-8A0A-66C084938173}" type="parTrans" cxnId="{00386EF4-82D0-4A3F-B895-083C0ED7C3AC}">
      <dgm:prSet/>
      <dgm:spPr/>
      <dgm:t>
        <a:bodyPr/>
        <a:lstStyle/>
        <a:p>
          <a:endParaRPr lang="en-US"/>
        </a:p>
      </dgm:t>
    </dgm:pt>
    <dgm:pt modelId="{60759D47-2224-4FA5-9977-C9814DD5300F}" type="sibTrans" cxnId="{00386EF4-82D0-4A3F-B895-083C0ED7C3AC}">
      <dgm:prSet/>
      <dgm:spPr/>
      <dgm:t>
        <a:bodyPr/>
        <a:lstStyle/>
        <a:p>
          <a:endParaRPr lang="en-US"/>
        </a:p>
      </dgm:t>
    </dgm:pt>
    <dgm:pt modelId="{286A7353-9A2B-4535-AD13-EB356FEA3F09}">
      <dgm:prSet/>
      <dgm:spPr/>
      <dgm:t>
        <a:bodyPr/>
        <a:lstStyle/>
        <a:p>
          <a:endParaRPr lang="en-US"/>
        </a:p>
      </dgm:t>
    </dgm:pt>
    <dgm:pt modelId="{2267BF09-5D2C-4631-84C7-ACCD18AFD115}" type="parTrans" cxnId="{D311D97D-9912-40C5-877A-31D813FF6808}">
      <dgm:prSet/>
      <dgm:spPr/>
      <dgm:t>
        <a:bodyPr/>
        <a:lstStyle/>
        <a:p>
          <a:endParaRPr lang="en-US"/>
        </a:p>
      </dgm:t>
    </dgm:pt>
    <dgm:pt modelId="{973A53A9-A63C-4374-A901-475891C2E17F}" type="sibTrans" cxnId="{D311D97D-9912-40C5-877A-31D813FF6808}">
      <dgm:prSet/>
      <dgm:spPr/>
      <dgm:t>
        <a:bodyPr/>
        <a:lstStyle/>
        <a:p>
          <a:endParaRPr lang="en-US"/>
        </a:p>
      </dgm:t>
    </dgm:pt>
    <dgm:pt modelId="{E6EFDACC-B45C-45CE-9586-643558D7DF57}">
      <dgm:prSet/>
      <dgm:spPr/>
      <dgm:t>
        <a:bodyPr/>
        <a:lstStyle/>
        <a:p>
          <a:endParaRPr lang="en-US"/>
        </a:p>
      </dgm:t>
    </dgm:pt>
    <dgm:pt modelId="{A3C9EC76-CE51-4BBC-B872-D1A3D6DDF9BE}" type="parTrans" cxnId="{5F26C0A6-0D5E-4BD2-8C6E-40CDD2F84DA3}">
      <dgm:prSet/>
      <dgm:spPr/>
      <dgm:t>
        <a:bodyPr/>
        <a:lstStyle/>
        <a:p>
          <a:endParaRPr lang="en-US"/>
        </a:p>
      </dgm:t>
    </dgm:pt>
    <dgm:pt modelId="{2011013E-7BFA-4580-8D97-0C7C32669DBA}" type="sibTrans" cxnId="{5F26C0A6-0D5E-4BD2-8C6E-40CDD2F84DA3}">
      <dgm:prSet/>
      <dgm:spPr/>
      <dgm:t>
        <a:bodyPr/>
        <a:lstStyle/>
        <a:p>
          <a:endParaRPr lang="en-US"/>
        </a:p>
      </dgm:t>
    </dgm:pt>
    <dgm:pt modelId="{0A290446-8D20-483B-ACA6-B4690CAC8787}" type="pres">
      <dgm:prSet presAssocID="{A6095DF9-2C9C-48E9-A202-BC402694F861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4C758E90-056A-4E38-B778-FBF15EC481B1}" type="pres">
      <dgm:prSet presAssocID="{D607879C-C8C9-4A8E-B594-4AF3A15A6999}" presName="centerShape" presStyleLbl="node0" presStyleIdx="0" presStyleCnt="1"/>
      <dgm:spPr/>
      <dgm:t>
        <a:bodyPr/>
        <a:lstStyle/>
        <a:p>
          <a:endParaRPr lang="en-US"/>
        </a:p>
      </dgm:t>
    </dgm:pt>
    <dgm:pt modelId="{4527B1F8-D3B0-4CCA-AECD-291ACBD2C2C3}" type="pres">
      <dgm:prSet presAssocID="{AC2DFE8E-B418-4424-8E88-C291D35E3503}" presName="parTrans" presStyleLbl="bgSibTrans2D1" presStyleIdx="0" presStyleCnt="7"/>
      <dgm:spPr/>
      <dgm:t>
        <a:bodyPr/>
        <a:lstStyle/>
        <a:p>
          <a:endParaRPr lang="en-US"/>
        </a:p>
      </dgm:t>
    </dgm:pt>
    <dgm:pt modelId="{5A02ED6F-C856-4DFF-81D2-B22EE05EC360}" type="pres">
      <dgm:prSet presAssocID="{B9C9EE3D-F57F-450B-9E81-C3EF8FDC25C8}" presName="node" presStyleLbl="node1" presStyleIdx="0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E2275E2-6FA3-41AE-8CCD-F28128ED2DAE}" type="pres">
      <dgm:prSet presAssocID="{B61E20D7-06F8-412A-9FBF-BA42C59E1C18}" presName="parTrans" presStyleLbl="bgSibTrans2D1" presStyleIdx="1" presStyleCnt="7"/>
      <dgm:spPr/>
      <dgm:t>
        <a:bodyPr/>
        <a:lstStyle/>
        <a:p>
          <a:endParaRPr lang="en-US"/>
        </a:p>
      </dgm:t>
    </dgm:pt>
    <dgm:pt modelId="{138F362F-F4CC-427E-AC1B-4AE2A59576FF}" type="pres">
      <dgm:prSet presAssocID="{1297EE81-E57C-460D-93C4-CD62FA09CF94}" presName="node" presStyleLbl="node1" presStyleIdx="1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CD94300-173F-4018-BE49-857F64979050}" type="pres">
      <dgm:prSet presAssocID="{3E2CE6AC-F233-411C-84FE-94AA0DA71D1C}" presName="parTrans" presStyleLbl="bgSibTrans2D1" presStyleIdx="2" presStyleCnt="7"/>
      <dgm:spPr/>
      <dgm:t>
        <a:bodyPr/>
        <a:lstStyle/>
        <a:p>
          <a:endParaRPr lang="en-US"/>
        </a:p>
      </dgm:t>
    </dgm:pt>
    <dgm:pt modelId="{4283C618-B283-4AEC-8504-17C88EF53E56}" type="pres">
      <dgm:prSet presAssocID="{CE3F5862-F2B6-4713-8C0C-4CCD708759A9}" presName="node" presStyleLbl="node1" presStyleIdx="2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C7ED875-0C5F-4A4B-90E5-60AF3FFFE426}" type="pres">
      <dgm:prSet presAssocID="{695DC11E-5CAF-4021-A819-6ED55012894E}" presName="parTrans" presStyleLbl="bgSibTrans2D1" presStyleIdx="3" presStyleCnt="7"/>
      <dgm:spPr/>
      <dgm:t>
        <a:bodyPr/>
        <a:lstStyle/>
        <a:p>
          <a:endParaRPr lang="en-US"/>
        </a:p>
      </dgm:t>
    </dgm:pt>
    <dgm:pt modelId="{470B03F6-4459-4065-8060-B986F48B72BF}" type="pres">
      <dgm:prSet presAssocID="{222DF74B-BBD3-4D39-8A8B-061581013EA2}" presName="node" presStyleLbl="node1" presStyleIdx="3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199B9AA-0282-490C-BB45-C0BC7FA1CDD6}" type="pres">
      <dgm:prSet presAssocID="{C40FDAAD-181F-4F46-8458-98D6479E2E84}" presName="parTrans" presStyleLbl="bgSibTrans2D1" presStyleIdx="4" presStyleCnt="7"/>
      <dgm:spPr/>
      <dgm:t>
        <a:bodyPr/>
        <a:lstStyle/>
        <a:p>
          <a:endParaRPr lang="en-US"/>
        </a:p>
      </dgm:t>
    </dgm:pt>
    <dgm:pt modelId="{F3389AF1-38C7-4A79-829B-F860B22248EF}" type="pres">
      <dgm:prSet presAssocID="{286722DE-19E7-4B6E-84C0-97E1597E1836}" presName="node" presStyleLbl="node1" presStyleIdx="4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BC479CB-E095-4957-9E0B-721AAB7B182C}" type="pres">
      <dgm:prSet presAssocID="{4FE25C1F-777D-4E9A-941F-081A72AA1B07}" presName="parTrans" presStyleLbl="bgSibTrans2D1" presStyleIdx="5" presStyleCnt="7"/>
      <dgm:spPr/>
      <dgm:t>
        <a:bodyPr/>
        <a:lstStyle/>
        <a:p>
          <a:endParaRPr lang="en-US"/>
        </a:p>
      </dgm:t>
    </dgm:pt>
    <dgm:pt modelId="{C0F68807-A368-4808-BF7A-D2078A5CEB36}" type="pres">
      <dgm:prSet presAssocID="{FCD68D5B-7B51-4BF8-8757-2BD0FB74E77B}" presName="node" presStyleLbl="node1" presStyleIdx="5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8B1E980-C985-4D1E-AA67-B3FB635134CB}" type="pres">
      <dgm:prSet presAssocID="{10C2D89C-4CFA-4419-8A0A-66C084938173}" presName="parTrans" presStyleLbl="bgSibTrans2D1" presStyleIdx="6" presStyleCnt="7"/>
      <dgm:spPr/>
      <dgm:t>
        <a:bodyPr/>
        <a:lstStyle/>
        <a:p>
          <a:endParaRPr lang="en-US"/>
        </a:p>
      </dgm:t>
    </dgm:pt>
    <dgm:pt modelId="{12330664-7F9D-4977-A9EF-DC719BC2B490}" type="pres">
      <dgm:prSet presAssocID="{218A7C10-EA92-4EF7-8115-8FD5A9B332F8}" presName="node" presStyleLbl="node1" presStyleIdx="6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97661AFF-9FD4-4559-AF37-7FC7984C16E8}" type="presOf" srcId="{B9C9EE3D-F57F-450B-9E81-C3EF8FDC25C8}" destId="{5A02ED6F-C856-4DFF-81D2-B22EE05EC360}" srcOrd="0" destOrd="0" presId="urn:microsoft.com/office/officeart/2005/8/layout/radial4"/>
    <dgm:cxn modelId="{E0C750E5-67D4-44A4-9A66-474737D84EEC}" type="presOf" srcId="{1297EE81-E57C-460D-93C4-CD62FA09CF94}" destId="{138F362F-F4CC-427E-AC1B-4AE2A59576FF}" srcOrd="0" destOrd="0" presId="urn:microsoft.com/office/officeart/2005/8/layout/radial4"/>
    <dgm:cxn modelId="{ECE58F90-7ABB-43C1-9F66-45FA8EBE2C45}" type="presOf" srcId="{3E2CE6AC-F233-411C-84FE-94AA0DA71D1C}" destId="{2CD94300-173F-4018-BE49-857F64979050}" srcOrd="0" destOrd="0" presId="urn:microsoft.com/office/officeart/2005/8/layout/radial4"/>
    <dgm:cxn modelId="{332E0B3C-955D-458D-99EA-37F30DE875F5}" srcId="{D607879C-C8C9-4A8E-B594-4AF3A15A6999}" destId="{CE3F5862-F2B6-4713-8C0C-4CCD708759A9}" srcOrd="2" destOrd="0" parTransId="{3E2CE6AC-F233-411C-84FE-94AA0DA71D1C}" sibTransId="{145D1F08-0B0F-4C4F-B9C8-AAA30589BA1A}"/>
    <dgm:cxn modelId="{D877B474-67DA-416D-8871-7A01EA82CE59}" type="presOf" srcId="{FCD68D5B-7B51-4BF8-8757-2BD0FB74E77B}" destId="{C0F68807-A368-4808-BF7A-D2078A5CEB36}" srcOrd="0" destOrd="0" presId="urn:microsoft.com/office/officeart/2005/8/layout/radial4"/>
    <dgm:cxn modelId="{B6FFB35C-048D-44DD-BAE6-E87EC615A964}" type="presOf" srcId="{B61E20D7-06F8-412A-9FBF-BA42C59E1C18}" destId="{2E2275E2-6FA3-41AE-8CCD-F28128ED2DAE}" srcOrd="0" destOrd="0" presId="urn:microsoft.com/office/officeart/2005/8/layout/radial4"/>
    <dgm:cxn modelId="{15E7C96B-5A70-461D-8924-715EBD06F598}" type="presOf" srcId="{218A7C10-EA92-4EF7-8115-8FD5A9B332F8}" destId="{12330664-7F9D-4977-A9EF-DC719BC2B490}" srcOrd="0" destOrd="0" presId="urn:microsoft.com/office/officeart/2005/8/layout/radial4"/>
    <dgm:cxn modelId="{61473F7E-F608-4B0D-AD0D-E6A230EF0F5D}" type="presOf" srcId="{695DC11E-5CAF-4021-A819-6ED55012894E}" destId="{DC7ED875-0C5F-4A4B-90E5-60AF3FFFE426}" srcOrd="0" destOrd="0" presId="urn:microsoft.com/office/officeart/2005/8/layout/radial4"/>
    <dgm:cxn modelId="{6154F092-7304-4A65-8588-4437704052E8}" type="presOf" srcId="{4FE25C1F-777D-4E9A-941F-081A72AA1B07}" destId="{6BC479CB-E095-4957-9E0B-721AAB7B182C}" srcOrd="0" destOrd="0" presId="urn:microsoft.com/office/officeart/2005/8/layout/radial4"/>
    <dgm:cxn modelId="{3477A3D5-3069-49E8-84D4-2280D24DCF6C}" type="presOf" srcId="{286722DE-19E7-4B6E-84C0-97E1597E1836}" destId="{F3389AF1-38C7-4A79-829B-F860B22248EF}" srcOrd="0" destOrd="0" presId="urn:microsoft.com/office/officeart/2005/8/layout/radial4"/>
    <dgm:cxn modelId="{D311D97D-9912-40C5-877A-31D813FF6808}" srcId="{A6095DF9-2C9C-48E9-A202-BC402694F861}" destId="{286A7353-9A2B-4535-AD13-EB356FEA3F09}" srcOrd="1" destOrd="0" parTransId="{2267BF09-5D2C-4631-84C7-ACCD18AFD115}" sibTransId="{973A53A9-A63C-4374-A901-475891C2E17F}"/>
    <dgm:cxn modelId="{5442112D-8BC5-4273-812F-CB41EC89BA91}" type="presOf" srcId="{AC2DFE8E-B418-4424-8E88-C291D35E3503}" destId="{4527B1F8-D3B0-4CCA-AECD-291ACBD2C2C3}" srcOrd="0" destOrd="0" presId="urn:microsoft.com/office/officeart/2005/8/layout/radial4"/>
    <dgm:cxn modelId="{AC973259-ABFC-4DA4-B722-E5940652BF5D}" type="presOf" srcId="{10C2D89C-4CFA-4419-8A0A-66C084938173}" destId="{38B1E980-C985-4D1E-AA67-B3FB635134CB}" srcOrd="0" destOrd="0" presId="urn:microsoft.com/office/officeart/2005/8/layout/radial4"/>
    <dgm:cxn modelId="{00386EF4-82D0-4A3F-B895-083C0ED7C3AC}" srcId="{D607879C-C8C9-4A8E-B594-4AF3A15A6999}" destId="{218A7C10-EA92-4EF7-8115-8FD5A9B332F8}" srcOrd="6" destOrd="0" parTransId="{10C2D89C-4CFA-4419-8A0A-66C084938173}" sibTransId="{60759D47-2224-4FA5-9977-C9814DD5300F}"/>
    <dgm:cxn modelId="{20EDD250-62F4-4EF2-852D-2B8245FC669E}" srcId="{A6095DF9-2C9C-48E9-A202-BC402694F861}" destId="{D607879C-C8C9-4A8E-B594-4AF3A15A6999}" srcOrd="0" destOrd="0" parTransId="{BC073687-CFBA-45B1-BE23-F3C44170F306}" sibTransId="{D9EAD72E-3E7A-415B-9EC0-7BF9E30E0ED4}"/>
    <dgm:cxn modelId="{8E34AC9A-1CC4-49B4-92E8-CC703C519A6B}" type="presOf" srcId="{D607879C-C8C9-4A8E-B594-4AF3A15A6999}" destId="{4C758E90-056A-4E38-B778-FBF15EC481B1}" srcOrd="0" destOrd="0" presId="urn:microsoft.com/office/officeart/2005/8/layout/radial4"/>
    <dgm:cxn modelId="{3E7F5169-114A-423D-B6E1-3D6A70A3D630}" type="presOf" srcId="{CE3F5862-F2B6-4713-8C0C-4CCD708759A9}" destId="{4283C618-B283-4AEC-8504-17C88EF53E56}" srcOrd="0" destOrd="0" presId="urn:microsoft.com/office/officeart/2005/8/layout/radial4"/>
    <dgm:cxn modelId="{8D4C6002-9E84-44E0-B898-D83A0857F6F6}" srcId="{D607879C-C8C9-4A8E-B594-4AF3A15A6999}" destId="{286722DE-19E7-4B6E-84C0-97E1597E1836}" srcOrd="4" destOrd="0" parTransId="{C40FDAAD-181F-4F46-8458-98D6479E2E84}" sibTransId="{E1D92918-85A4-4F06-BF54-DDB147E08E60}"/>
    <dgm:cxn modelId="{C60B5614-9A4E-4953-9E96-F0A485B5E999}" type="presOf" srcId="{A6095DF9-2C9C-48E9-A202-BC402694F861}" destId="{0A290446-8D20-483B-ACA6-B4690CAC8787}" srcOrd="0" destOrd="0" presId="urn:microsoft.com/office/officeart/2005/8/layout/radial4"/>
    <dgm:cxn modelId="{6F45F8C6-B926-48BF-B32A-008D27FAAC43}" srcId="{D607879C-C8C9-4A8E-B594-4AF3A15A6999}" destId="{222DF74B-BBD3-4D39-8A8B-061581013EA2}" srcOrd="3" destOrd="0" parTransId="{695DC11E-5CAF-4021-A819-6ED55012894E}" sibTransId="{FB66E26A-BA8A-4095-A551-14B4F6FCD569}"/>
    <dgm:cxn modelId="{4D68DFA9-D6A9-430E-9D1F-8864CCA2EE05}" srcId="{D607879C-C8C9-4A8E-B594-4AF3A15A6999}" destId="{B9C9EE3D-F57F-450B-9E81-C3EF8FDC25C8}" srcOrd="0" destOrd="0" parTransId="{AC2DFE8E-B418-4424-8E88-C291D35E3503}" sibTransId="{CB9072B3-438E-4BC6-9104-CC71562D12E1}"/>
    <dgm:cxn modelId="{94FA1F6E-38A8-4FB0-9C33-A339300B821D}" type="presOf" srcId="{C40FDAAD-181F-4F46-8458-98D6479E2E84}" destId="{A199B9AA-0282-490C-BB45-C0BC7FA1CDD6}" srcOrd="0" destOrd="0" presId="urn:microsoft.com/office/officeart/2005/8/layout/radial4"/>
    <dgm:cxn modelId="{5F26C0A6-0D5E-4BD2-8C6E-40CDD2F84DA3}" srcId="{A6095DF9-2C9C-48E9-A202-BC402694F861}" destId="{E6EFDACC-B45C-45CE-9586-643558D7DF57}" srcOrd="2" destOrd="0" parTransId="{A3C9EC76-CE51-4BBC-B872-D1A3D6DDF9BE}" sibTransId="{2011013E-7BFA-4580-8D97-0C7C32669DBA}"/>
    <dgm:cxn modelId="{CF5AB48C-098B-4E24-BB86-5DD2818FD8CE}" type="presOf" srcId="{222DF74B-BBD3-4D39-8A8B-061581013EA2}" destId="{470B03F6-4459-4065-8060-B986F48B72BF}" srcOrd="0" destOrd="0" presId="urn:microsoft.com/office/officeart/2005/8/layout/radial4"/>
    <dgm:cxn modelId="{6C8457AF-56EB-423F-8911-644E9F42926C}" srcId="{D607879C-C8C9-4A8E-B594-4AF3A15A6999}" destId="{FCD68D5B-7B51-4BF8-8757-2BD0FB74E77B}" srcOrd="5" destOrd="0" parTransId="{4FE25C1F-777D-4E9A-941F-081A72AA1B07}" sibTransId="{E5AE80EF-7003-4D80-B3FA-7EBAE15BFEAE}"/>
    <dgm:cxn modelId="{6A0A1557-10E0-4A68-8612-35A07A4E3E26}" srcId="{D607879C-C8C9-4A8E-B594-4AF3A15A6999}" destId="{1297EE81-E57C-460D-93C4-CD62FA09CF94}" srcOrd="1" destOrd="0" parTransId="{B61E20D7-06F8-412A-9FBF-BA42C59E1C18}" sibTransId="{4620B967-3E80-44EB-8D23-9B8E07053201}"/>
    <dgm:cxn modelId="{A2A6FC74-D15E-492F-892B-8DD072665C2B}" type="presParOf" srcId="{0A290446-8D20-483B-ACA6-B4690CAC8787}" destId="{4C758E90-056A-4E38-B778-FBF15EC481B1}" srcOrd="0" destOrd="0" presId="urn:microsoft.com/office/officeart/2005/8/layout/radial4"/>
    <dgm:cxn modelId="{AF0581F4-ABFF-4402-8FEC-590CF15555F0}" type="presParOf" srcId="{0A290446-8D20-483B-ACA6-B4690CAC8787}" destId="{4527B1F8-D3B0-4CCA-AECD-291ACBD2C2C3}" srcOrd="1" destOrd="0" presId="urn:microsoft.com/office/officeart/2005/8/layout/radial4"/>
    <dgm:cxn modelId="{FE85B786-073F-4368-9317-C787083A1599}" type="presParOf" srcId="{0A290446-8D20-483B-ACA6-B4690CAC8787}" destId="{5A02ED6F-C856-4DFF-81D2-B22EE05EC360}" srcOrd="2" destOrd="0" presId="urn:microsoft.com/office/officeart/2005/8/layout/radial4"/>
    <dgm:cxn modelId="{0A288D1F-1EA4-47A6-81F2-30A9C3005BAB}" type="presParOf" srcId="{0A290446-8D20-483B-ACA6-B4690CAC8787}" destId="{2E2275E2-6FA3-41AE-8CCD-F28128ED2DAE}" srcOrd="3" destOrd="0" presId="urn:microsoft.com/office/officeart/2005/8/layout/radial4"/>
    <dgm:cxn modelId="{94376881-147C-4BF9-80F8-26FBEE229F48}" type="presParOf" srcId="{0A290446-8D20-483B-ACA6-B4690CAC8787}" destId="{138F362F-F4CC-427E-AC1B-4AE2A59576FF}" srcOrd="4" destOrd="0" presId="urn:microsoft.com/office/officeart/2005/8/layout/radial4"/>
    <dgm:cxn modelId="{9B8C6F3C-5598-4A87-8124-84D5FDD3F384}" type="presParOf" srcId="{0A290446-8D20-483B-ACA6-B4690CAC8787}" destId="{2CD94300-173F-4018-BE49-857F64979050}" srcOrd="5" destOrd="0" presId="urn:microsoft.com/office/officeart/2005/8/layout/radial4"/>
    <dgm:cxn modelId="{FC6C43B2-CF17-4558-8DAD-E6B44A6325F9}" type="presParOf" srcId="{0A290446-8D20-483B-ACA6-B4690CAC8787}" destId="{4283C618-B283-4AEC-8504-17C88EF53E56}" srcOrd="6" destOrd="0" presId="urn:microsoft.com/office/officeart/2005/8/layout/radial4"/>
    <dgm:cxn modelId="{B4A4C9A6-036F-43E7-B277-7ABFB622758E}" type="presParOf" srcId="{0A290446-8D20-483B-ACA6-B4690CAC8787}" destId="{DC7ED875-0C5F-4A4B-90E5-60AF3FFFE426}" srcOrd="7" destOrd="0" presId="urn:microsoft.com/office/officeart/2005/8/layout/radial4"/>
    <dgm:cxn modelId="{DF688AA2-3EF4-42F1-8A1B-C6E1F0E6B767}" type="presParOf" srcId="{0A290446-8D20-483B-ACA6-B4690CAC8787}" destId="{470B03F6-4459-4065-8060-B986F48B72BF}" srcOrd="8" destOrd="0" presId="urn:microsoft.com/office/officeart/2005/8/layout/radial4"/>
    <dgm:cxn modelId="{56C82EBF-BF62-45B3-A175-AC8E634ED789}" type="presParOf" srcId="{0A290446-8D20-483B-ACA6-B4690CAC8787}" destId="{A199B9AA-0282-490C-BB45-C0BC7FA1CDD6}" srcOrd="9" destOrd="0" presId="urn:microsoft.com/office/officeart/2005/8/layout/radial4"/>
    <dgm:cxn modelId="{8E12C81C-052C-4186-9D6E-ED0708D34630}" type="presParOf" srcId="{0A290446-8D20-483B-ACA6-B4690CAC8787}" destId="{F3389AF1-38C7-4A79-829B-F860B22248EF}" srcOrd="10" destOrd="0" presId="urn:microsoft.com/office/officeart/2005/8/layout/radial4"/>
    <dgm:cxn modelId="{560791A5-8FB2-48F5-896E-D516E946FF42}" type="presParOf" srcId="{0A290446-8D20-483B-ACA6-B4690CAC8787}" destId="{6BC479CB-E095-4957-9E0B-721AAB7B182C}" srcOrd="11" destOrd="0" presId="urn:microsoft.com/office/officeart/2005/8/layout/radial4"/>
    <dgm:cxn modelId="{DC5EFF1F-45A7-4099-8542-A94A6D4A2DFD}" type="presParOf" srcId="{0A290446-8D20-483B-ACA6-B4690CAC8787}" destId="{C0F68807-A368-4808-BF7A-D2078A5CEB36}" srcOrd="12" destOrd="0" presId="urn:microsoft.com/office/officeart/2005/8/layout/radial4"/>
    <dgm:cxn modelId="{7242FE17-3EDD-4BE9-B114-F39A30081FF0}" type="presParOf" srcId="{0A290446-8D20-483B-ACA6-B4690CAC8787}" destId="{38B1E980-C985-4D1E-AA67-B3FB635134CB}" srcOrd="13" destOrd="0" presId="urn:microsoft.com/office/officeart/2005/8/layout/radial4"/>
    <dgm:cxn modelId="{7F839B7A-47BC-4647-B3C7-F59ED18DC9C9}" type="presParOf" srcId="{0A290446-8D20-483B-ACA6-B4690CAC8787}" destId="{12330664-7F9D-4977-A9EF-DC719BC2B490}" srcOrd="14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5B463E2-AFFE-4755-B4B5-4BCC4228AD1F}">
      <dsp:nvSpPr>
        <dsp:cNvPr id="0" name=""/>
        <dsp:cNvSpPr/>
      </dsp:nvSpPr>
      <dsp:spPr>
        <a:xfrm>
          <a:off x="906363" y="1759718"/>
          <a:ext cx="2454473" cy="2454473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44450" tIns="44450" rIns="44450" bIns="44450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500" kern="1200" dirty="0"/>
            <a:t>Standard Reports</a:t>
          </a:r>
        </a:p>
      </dsp:txBody>
      <dsp:txXfrm>
        <a:off x="1265812" y="2119167"/>
        <a:ext cx="1735575" cy="1735575"/>
      </dsp:txXfrm>
    </dsp:sp>
    <dsp:sp modelId="{22A49245-1CFD-483E-BEF5-FB0FFC6B6B73}">
      <dsp:nvSpPr>
        <dsp:cNvPr id="0" name=""/>
        <dsp:cNvSpPr/>
      </dsp:nvSpPr>
      <dsp:spPr>
        <a:xfrm>
          <a:off x="1519981" y="776607"/>
          <a:ext cx="1227236" cy="1227236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/>
            <a:t>ACH Reports</a:t>
          </a:r>
        </a:p>
      </dsp:txBody>
      <dsp:txXfrm>
        <a:off x="1699706" y="956332"/>
        <a:ext cx="867786" cy="867786"/>
      </dsp:txXfrm>
    </dsp:sp>
    <dsp:sp modelId="{503E3EDA-BAD0-4233-8A49-DB7751E28E9A}">
      <dsp:nvSpPr>
        <dsp:cNvPr id="0" name=""/>
        <dsp:cNvSpPr/>
      </dsp:nvSpPr>
      <dsp:spPr>
        <a:xfrm>
          <a:off x="3038561" y="1879920"/>
          <a:ext cx="1227236" cy="1227236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/>
            <a:t>Fedwire Reports</a:t>
          </a:r>
        </a:p>
      </dsp:txBody>
      <dsp:txXfrm>
        <a:off x="3218286" y="2059645"/>
        <a:ext cx="867786" cy="867786"/>
      </dsp:txXfrm>
    </dsp:sp>
    <dsp:sp modelId="{6AFE51E8-FCEA-4BCB-8962-121EC9DB2DA5}">
      <dsp:nvSpPr>
        <dsp:cNvPr id="0" name=""/>
        <dsp:cNvSpPr/>
      </dsp:nvSpPr>
      <dsp:spPr>
        <a:xfrm>
          <a:off x="2458515" y="3665118"/>
          <a:ext cx="1227236" cy="1227236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/>
            <a:t>Financial Transaction Reports</a:t>
          </a:r>
        </a:p>
      </dsp:txBody>
      <dsp:txXfrm>
        <a:off x="2638240" y="3844843"/>
        <a:ext cx="867786" cy="867786"/>
      </dsp:txXfrm>
    </dsp:sp>
    <dsp:sp modelId="{519A9670-6A8B-4112-AF1D-0A670BA18D7B}">
      <dsp:nvSpPr>
        <dsp:cNvPr id="0" name=""/>
        <dsp:cNvSpPr/>
      </dsp:nvSpPr>
      <dsp:spPr>
        <a:xfrm>
          <a:off x="647433" y="3665094"/>
          <a:ext cx="1227236" cy="1227236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/>
            <a:t>Plastic Card Reports</a:t>
          </a:r>
        </a:p>
      </dsp:txBody>
      <dsp:txXfrm>
        <a:off x="827158" y="3844819"/>
        <a:ext cx="867786" cy="867786"/>
      </dsp:txXfrm>
    </dsp:sp>
    <dsp:sp modelId="{DF46280B-8387-44B4-9AB3-AEE2A0D48805}">
      <dsp:nvSpPr>
        <dsp:cNvPr id="0" name=""/>
        <dsp:cNvSpPr/>
      </dsp:nvSpPr>
      <dsp:spPr>
        <a:xfrm>
          <a:off x="1401" y="1879920"/>
          <a:ext cx="1227236" cy="1227236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/>
            <a:t>Voucher Reports</a:t>
          </a:r>
        </a:p>
      </dsp:txBody>
      <dsp:txXfrm>
        <a:off x="181126" y="2059645"/>
        <a:ext cx="867786" cy="86778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C758E90-056A-4E38-B778-FBF15EC481B1}">
      <dsp:nvSpPr>
        <dsp:cNvPr id="0" name=""/>
        <dsp:cNvSpPr/>
      </dsp:nvSpPr>
      <dsp:spPr>
        <a:xfrm>
          <a:off x="4013665" y="2407675"/>
          <a:ext cx="1663421" cy="166342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ctr" defTabSz="2844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6400" kern="1200" dirty="0"/>
            <a:t>CIR</a:t>
          </a:r>
        </a:p>
      </dsp:txBody>
      <dsp:txXfrm>
        <a:off x="4257267" y="2651277"/>
        <a:ext cx="1176217" cy="1176217"/>
      </dsp:txXfrm>
    </dsp:sp>
    <dsp:sp modelId="{4527B1F8-D3B0-4CCA-AECD-291ACBD2C2C3}">
      <dsp:nvSpPr>
        <dsp:cNvPr id="0" name=""/>
        <dsp:cNvSpPr/>
      </dsp:nvSpPr>
      <dsp:spPr>
        <a:xfrm rot="10800000">
          <a:off x="2073030" y="3002349"/>
          <a:ext cx="1833900" cy="474075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A02ED6F-C856-4DFF-81D2-B22EE05EC360}">
      <dsp:nvSpPr>
        <dsp:cNvPr id="0" name=""/>
        <dsp:cNvSpPr/>
      </dsp:nvSpPr>
      <dsp:spPr>
        <a:xfrm>
          <a:off x="1490832" y="2773628"/>
          <a:ext cx="1164395" cy="93151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/>
            <a:t>EFTPS</a:t>
          </a:r>
        </a:p>
      </dsp:txBody>
      <dsp:txXfrm>
        <a:off x="1518115" y="2800911"/>
        <a:ext cx="1109829" cy="876950"/>
      </dsp:txXfrm>
    </dsp:sp>
    <dsp:sp modelId="{2E2275E2-6FA3-41AE-8CCD-F28128ED2DAE}">
      <dsp:nvSpPr>
        <dsp:cNvPr id="0" name=""/>
        <dsp:cNvSpPr/>
      </dsp:nvSpPr>
      <dsp:spPr>
        <a:xfrm rot="12600000">
          <a:off x="2321606" y="2074651"/>
          <a:ext cx="1833900" cy="474075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38F362F-F4CC-427E-AC1B-4AE2A59576FF}">
      <dsp:nvSpPr>
        <dsp:cNvPr id="0" name=""/>
        <dsp:cNvSpPr/>
      </dsp:nvSpPr>
      <dsp:spPr>
        <a:xfrm>
          <a:off x="1862256" y="1387455"/>
          <a:ext cx="1164395" cy="93151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/>
            <a:t>CAS</a:t>
          </a:r>
        </a:p>
      </dsp:txBody>
      <dsp:txXfrm>
        <a:off x="1889539" y="1414738"/>
        <a:ext cx="1109829" cy="876950"/>
      </dsp:txXfrm>
    </dsp:sp>
    <dsp:sp modelId="{2CD94300-173F-4018-BE49-857F64979050}">
      <dsp:nvSpPr>
        <dsp:cNvPr id="0" name=""/>
        <dsp:cNvSpPr/>
      </dsp:nvSpPr>
      <dsp:spPr>
        <a:xfrm rot="14400000">
          <a:off x="3000728" y="1395529"/>
          <a:ext cx="1833900" cy="474075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283C618-B283-4AEC-8504-17C88EF53E56}">
      <dsp:nvSpPr>
        <dsp:cNvPr id="0" name=""/>
        <dsp:cNvSpPr/>
      </dsp:nvSpPr>
      <dsp:spPr>
        <a:xfrm>
          <a:off x="2877005" y="372706"/>
          <a:ext cx="1164395" cy="93151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/>
            <a:t>GLN/ECP</a:t>
          </a:r>
        </a:p>
      </dsp:txBody>
      <dsp:txXfrm>
        <a:off x="2904288" y="399989"/>
        <a:ext cx="1109829" cy="876950"/>
      </dsp:txXfrm>
    </dsp:sp>
    <dsp:sp modelId="{DC7ED875-0C5F-4A4B-90E5-60AF3FFFE426}">
      <dsp:nvSpPr>
        <dsp:cNvPr id="0" name=""/>
        <dsp:cNvSpPr/>
      </dsp:nvSpPr>
      <dsp:spPr>
        <a:xfrm rot="16200000">
          <a:off x="3928426" y="1146953"/>
          <a:ext cx="1833900" cy="474075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70B03F6-4459-4065-8060-B986F48B72BF}">
      <dsp:nvSpPr>
        <dsp:cNvPr id="0" name=""/>
        <dsp:cNvSpPr/>
      </dsp:nvSpPr>
      <dsp:spPr>
        <a:xfrm>
          <a:off x="4263178" y="1282"/>
          <a:ext cx="1164395" cy="93151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/>
            <a:t>Pay.gov</a:t>
          </a:r>
        </a:p>
      </dsp:txBody>
      <dsp:txXfrm>
        <a:off x="4290461" y="28565"/>
        <a:ext cx="1109829" cy="876950"/>
      </dsp:txXfrm>
    </dsp:sp>
    <dsp:sp modelId="{A199B9AA-0282-490C-BB45-C0BC7FA1CDD6}">
      <dsp:nvSpPr>
        <dsp:cNvPr id="0" name=""/>
        <dsp:cNvSpPr/>
      </dsp:nvSpPr>
      <dsp:spPr>
        <a:xfrm rot="18000000">
          <a:off x="4856124" y="1395529"/>
          <a:ext cx="1833900" cy="474075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3389AF1-38C7-4A79-829B-F860B22248EF}">
      <dsp:nvSpPr>
        <dsp:cNvPr id="0" name=""/>
        <dsp:cNvSpPr/>
      </dsp:nvSpPr>
      <dsp:spPr>
        <a:xfrm>
          <a:off x="5649351" y="372706"/>
          <a:ext cx="1164395" cy="93151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/>
            <a:t>Credit Gateway</a:t>
          </a:r>
        </a:p>
      </dsp:txBody>
      <dsp:txXfrm>
        <a:off x="5676634" y="399989"/>
        <a:ext cx="1109829" cy="876950"/>
      </dsp:txXfrm>
    </dsp:sp>
    <dsp:sp modelId="{6BC479CB-E095-4957-9E0B-721AAB7B182C}">
      <dsp:nvSpPr>
        <dsp:cNvPr id="0" name=""/>
        <dsp:cNvSpPr/>
      </dsp:nvSpPr>
      <dsp:spPr>
        <a:xfrm rot="19800000">
          <a:off x="5535246" y="2074651"/>
          <a:ext cx="1833900" cy="474075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0F68807-A368-4808-BF7A-D2078A5CEB36}">
      <dsp:nvSpPr>
        <dsp:cNvPr id="0" name=""/>
        <dsp:cNvSpPr/>
      </dsp:nvSpPr>
      <dsp:spPr>
        <a:xfrm>
          <a:off x="6664101" y="1387455"/>
          <a:ext cx="1164395" cy="93151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/>
            <a:t>OCTnet</a:t>
          </a:r>
        </a:p>
      </dsp:txBody>
      <dsp:txXfrm>
        <a:off x="6691384" y="1414738"/>
        <a:ext cx="1109829" cy="876950"/>
      </dsp:txXfrm>
    </dsp:sp>
    <dsp:sp modelId="{38B1E980-C985-4D1E-AA67-B3FB635134CB}">
      <dsp:nvSpPr>
        <dsp:cNvPr id="0" name=""/>
        <dsp:cNvSpPr/>
      </dsp:nvSpPr>
      <dsp:spPr>
        <a:xfrm>
          <a:off x="5783822" y="3002349"/>
          <a:ext cx="1833900" cy="474075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2330664-7F9D-4977-A9EF-DC719BC2B490}">
      <dsp:nvSpPr>
        <dsp:cNvPr id="0" name=""/>
        <dsp:cNvSpPr/>
      </dsp:nvSpPr>
      <dsp:spPr>
        <a:xfrm>
          <a:off x="7035524" y="2773628"/>
          <a:ext cx="1164395" cy="93151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/>
            <a:t>TGA</a:t>
          </a:r>
        </a:p>
      </dsp:txBody>
      <dsp:txXfrm>
        <a:off x="7062807" y="2800911"/>
        <a:ext cx="1109829" cy="87695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C758E90-056A-4E38-B778-FBF15EC481B1}">
      <dsp:nvSpPr>
        <dsp:cNvPr id="0" name=""/>
        <dsp:cNvSpPr/>
      </dsp:nvSpPr>
      <dsp:spPr>
        <a:xfrm>
          <a:off x="1502690" y="1299046"/>
          <a:ext cx="897315" cy="89731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400" kern="1200" dirty="0"/>
            <a:t>CIR</a:t>
          </a:r>
        </a:p>
      </dsp:txBody>
      <dsp:txXfrm>
        <a:off x="1634099" y="1430455"/>
        <a:ext cx="634497" cy="634497"/>
      </dsp:txXfrm>
    </dsp:sp>
    <dsp:sp modelId="{4527B1F8-D3B0-4CCA-AECD-291ACBD2C2C3}">
      <dsp:nvSpPr>
        <dsp:cNvPr id="0" name=""/>
        <dsp:cNvSpPr/>
      </dsp:nvSpPr>
      <dsp:spPr>
        <a:xfrm rot="10800000">
          <a:off x="454977" y="1619836"/>
          <a:ext cx="990088" cy="255734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A02ED6F-C856-4DFF-81D2-B22EE05EC360}">
      <dsp:nvSpPr>
        <dsp:cNvPr id="0" name=""/>
        <dsp:cNvSpPr/>
      </dsp:nvSpPr>
      <dsp:spPr>
        <a:xfrm>
          <a:off x="140917" y="1496455"/>
          <a:ext cx="628120" cy="50249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/>
            <a:t>EFTPS</a:t>
          </a:r>
        </a:p>
      </dsp:txBody>
      <dsp:txXfrm>
        <a:off x="155635" y="1511173"/>
        <a:ext cx="598684" cy="473060"/>
      </dsp:txXfrm>
    </dsp:sp>
    <dsp:sp modelId="{2E2275E2-6FA3-41AE-8CCD-F28128ED2DAE}">
      <dsp:nvSpPr>
        <dsp:cNvPr id="0" name=""/>
        <dsp:cNvSpPr/>
      </dsp:nvSpPr>
      <dsp:spPr>
        <a:xfrm rot="12600000">
          <a:off x="589129" y="1119173"/>
          <a:ext cx="990088" cy="255734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38F362F-F4CC-427E-AC1B-4AE2A59576FF}">
      <dsp:nvSpPr>
        <dsp:cNvPr id="0" name=""/>
        <dsp:cNvSpPr/>
      </dsp:nvSpPr>
      <dsp:spPr>
        <a:xfrm>
          <a:off x="341393" y="748270"/>
          <a:ext cx="628120" cy="50249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/>
            <a:t>CAS</a:t>
          </a:r>
        </a:p>
      </dsp:txBody>
      <dsp:txXfrm>
        <a:off x="356111" y="762988"/>
        <a:ext cx="598684" cy="473060"/>
      </dsp:txXfrm>
    </dsp:sp>
    <dsp:sp modelId="{2CD94300-173F-4018-BE49-857F64979050}">
      <dsp:nvSpPr>
        <dsp:cNvPr id="0" name=""/>
        <dsp:cNvSpPr/>
      </dsp:nvSpPr>
      <dsp:spPr>
        <a:xfrm rot="14400000">
          <a:off x="955640" y="752662"/>
          <a:ext cx="990088" cy="255734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283C618-B283-4AEC-8504-17C88EF53E56}">
      <dsp:nvSpPr>
        <dsp:cNvPr id="0" name=""/>
        <dsp:cNvSpPr/>
      </dsp:nvSpPr>
      <dsp:spPr>
        <a:xfrm>
          <a:off x="889102" y="200561"/>
          <a:ext cx="628120" cy="50249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/>
            <a:t>GLN/ECP</a:t>
          </a:r>
        </a:p>
      </dsp:txBody>
      <dsp:txXfrm>
        <a:off x="903820" y="215279"/>
        <a:ext cx="598684" cy="473060"/>
      </dsp:txXfrm>
    </dsp:sp>
    <dsp:sp modelId="{DC7ED875-0C5F-4A4B-90E5-60AF3FFFE426}">
      <dsp:nvSpPr>
        <dsp:cNvPr id="0" name=""/>
        <dsp:cNvSpPr/>
      </dsp:nvSpPr>
      <dsp:spPr>
        <a:xfrm rot="16200000">
          <a:off x="1456303" y="618510"/>
          <a:ext cx="990088" cy="255734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70B03F6-4459-4065-8060-B986F48B72BF}">
      <dsp:nvSpPr>
        <dsp:cNvPr id="0" name=""/>
        <dsp:cNvSpPr/>
      </dsp:nvSpPr>
      <dsp:spPr>
        <a:xfrm>
          <a:off x="1637287" y="85"/>
          <a:ext cx="628120" cy="50249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/>
            <a:t>Pay.gov</a:t>
          </a:r>
        </a:p>
      </dsp:txBody>
      <dsp:txXfrm>
        <a:off x="1652005" y="14803"/>
        <a:ext cx="598684" cy="473060"/>
      </dsp:txXfrm>
    </dsp:sp>
    <dsp:sp modelId="{A199B9AA-0282-490C-BB45-C0BC7FA1CDD6}">
      <dsp:nvSpPr>
        <dsp:cNvPr id="0" name=""/>
        <dsp:cNvSpPr/>
      </dsp:nvSpPr>
      <dsp:spPr>
        <a:xfrm rot="18000000">
          <a:off x="1956966" y="752662"/>
          <a:ext cx="990088" cy="255734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3389AF1-38C7-4A79-829B-F860B22248EF}">
      <dsp:nvSpPr>
        <dsp:cNvPr id="0" name=""/>
        <dsp:cNvSpPr/>
      </dsp:nvSpPr>
      <dsp:spPr>
        <a:xfrm>
          <a:off x="2385472" y="200561"/>
          <a:ext cx="628120" cy="50249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/>
            <a:t>Credit Gateway</a:t>
          </a:r>
        </a:p>
      </dsp:txBody>
      <dsp:txXfrm>
        <a:off x="2400190" y="215279"/>
        <a:ext cx="598684" cy="473060"/>
      </dsp:txXfrm>
    </dsp:sp>
    <dsp:sp modelId="{6BC479CB-E095-4957-9E0B-721AAB7B182C}">
      <dsp:nvSpPr>
        <dsp:cNvPr id="0" name=""/>
        <dsp:cNvSpPr/>
      </dsp:nvSpPr>
      <dsp:spPr>
        <a:xfrm rot="19800000">
          <a:off x="2323477" y="1119173"/>
          <a:ext cx="990088" cy="255734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0F68807-A368-4808-BF7A-D2078A5CEB36}">
      <dsp:nvSpPr>
        <dsp:cNvPr id="0" name=""/>
        <dsp:cNvSpPr/>
      </dsp:nvSpPr>
      <dsp:spPr>
        <a:xfrm>
          <a:off x="2933182" y="748270"/>
          <a:ext cx="628120" cy="50249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/>
            <a:t>OCTnet</a:t>
          </a:r>
        </a:p>
      </dsp:txBody>
      <dsp:txXfrm>
        <a:off x="2947900" y="762988"/>
        <a:ext cx="598684" cy="473060"/>
      </dsp:txXfrm>
    </dsp:sp>
    <dsp:sp modelId="{38B1E980-C985-4D1E-AA67-B3FB635134CB}">
      <dsp:nvSpPr>
        <dsp:cNvPr id="0" name=""/>
        <dsp:cNvSpPr/>
      </dsp:nvSpPr>
      <dsp:spPr>
        <a:xfrm>
          <a:off x="2457629" y="1619836"/>
          <a:ext cx="990088" cy="255734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2330664-7F9D-4977-A9EF-DC719BC2B490}">
      <dsp:nvSpPr>
        <dsp:cNvPr id="0" name=""/>
        <dsp:cNvSpPr/>
      </dsp:nvSpPr>
      <dsp:spPr>
        <a:xfrm>
          <a:off x="3133657" y="1496455"/>
          <a:ext cx="628120" cy="50249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/>
            <a:t>TGA</a:t>
          </a:r>
        </a:p>
      </dsp:txBody>
      <dsp:txXfrm>
        <a:off x="3148375" y="1511173"/>
        <a:ext cx="598684" cy="47306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3">
  <dgm:title val=""/>
  <dgm:desc val=""/>
  <dgm:catLst>
    <dgm:cat type="relationship" pri="31000"/>
    <dgm:cat type="cycle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/>
    <dgm:ruleLst/>
    <dgm:layoutNode name="radial">
      <dgm:varLst>
        <dgm:animLvl val="ctr"/>
      </dgm:varLst>
      <dgm:choose name="Name0">
        <dgm:if name="Name1" func="var" arg="dir" op="equ" val="norm">
          <dgm:choose name="Name2">
            <dgm:if name="Name3" axis="ch ch" ptType="node node" st="1 1" cnt="1 0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else name="Name4">
              <dgm:alg type="cycle">
                <dgm:param type="stAng" val="0"/>
                <dgm:param type="spanAng" val="360"/>
                <dgm:param type="ctrShpMap" val="fNode"/>
              </dgm:alg>
            </dgm:else>
          </dgm:choose>
        </dgm:if>
        <dgm:else name="Name5">
          <dgm:alg type="cycle">
            <dgm:param type="stAng" val="0"/>
            <dgm:param type="spanAng" val="-360"/>
            <dgm:param type="ctrShpMap" val="fNode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enterShape" refType="w"/>
        <dgm:constr type="h" for="ch" forName="centerShape" refType="h"/>
        <dgm:constr type="w" for="ch" forName="node" refType="w" fact="0.5"/>
        <dgm:constr type="h" for="ch" forName="node" refType="h" fact="0.5"/>
        <dgm:constr type="sp" refType="w" refFor="ch" refForName="node" fact="-0.2"/>
        <dgm:constr type="sibSp" refType="w" refFor="ch" refForName="node" fact="-0.2"/>
        <dgm:constr type="primFontSz" for="ch" forName="centerShape" val="65"/>
        <dgm:constr type="primFontSz" for="des" forName="node" val="65"/>
        <dgm:constr type="primFontSz" for="ch" forName="node" refType="primFontSz" refFor="ch" refForName="centerShape" op="lte"/>
      </dgm:constrLst>
      <dgm:ruleLst/>
      <dgm:forEach name="Name6" axis="ch" ptType="node" cnt="1">
        <dgm:layoutNode name="centerShape" styleLbl="vennNode1"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7" axis="ch" ptType="node">
          <dgm:layoutNode name="node" styleLbl="venn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6D3A4F2-4F0C-4F53-A3EC-54829F77A5B0}" type="datetimeFigureOut">
              <a:rPr lang="en-US" smtClean="0"/>
              <a:t>6/18/2018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5D905AF-4F92-486B-BA6E-3830EA45D95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97547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 t="-3000" b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3D71AE-020F-42E6-AB67-1C74E29C945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973054" y="1122363"/>
            <a:ext cx="7106652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F3B49A8-8C56-48FD-99E5-78C3419405F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973052" y="3602038"/>
            <a:ext cx="7106653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6AA0F5F-7B84-4569-9164-3DABE50F97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USDA, OCFO, FSS, Financial Management Services – 2018 FMT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C317706-A2A6-43EF-A6A0-019D75E5C2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892FE9-6E3B-40F5-83C6-4FF46BD928C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02228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descr="Cameraman focused on customers and farm" title="Slide Header">
            <a:extLst>
              <a:ext uri="{FF2B5EF4-FFF2-40B4-BE49-F238E27FC236}">
                <a16:creationId xmlns:a16="http://schemas.microsoft.com/office/drawing/2014/main" id="{4A1A5A4F-1BD5-46E7-BFF2-B6F026A6C4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61520" cy="1554480"/>
          </a:xfrm>
          <a:blipFill dpi="0" rotWithShape="1">
            <a:blip r:embed="rId2"/>
            <a:srcRect/>
            <a:stretch>
              <a:fillRect l="-1192" r="55183" b="1939"/>
            </a:stretch>
          </a:blipFill>
        </p:spPr>
        <p:txBody>
          <a:bodyPr/>
          <a:lstStyle>
            <a:lvl1pPr algn="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12EE4C-8AFF-4BA3-9370-0A10D7FB764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C8B7C2A-2E12-41B4-9B9F-BA5DA44B1F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8042F47-AE48-4194-AAEA-D11E6A4494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USDA, OCFO, FSS, Financial Management Services – 2018 FMT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0865CD0-C0BA-426C-8115-7F62308F8B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892FE9-6E3B-40F5-83C6-4FF46BD928C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61257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F76292C-5A94-4C85-9807-8C60580B90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70271FD-32AD-4C8B-B718-291A721742C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A249A93-6F11-428F-94BE-6AAD333BBD8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1F45799-BC46-4B2B-8C93-46C5F34875E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4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USDA, OCFO, FSS, Financial Management Services – 2018 FMT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B183C7C-BF92-49E4-ACCE-5D456962767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892FE9-6E3B-40F5-83C6-4FF46BD928C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22918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hdr="0" ftr="0" dt="0"/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diagramLayout" Target="../diagrams/layout3.xml"/><Relationship Id="rId7" Type="http://schemas.openxmlformats.org/officeDocument/2006/relationships/image" Target="../media/image16.pn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hyperlink" Target="mailto:ashley.horton@cfo.usda.gov" TargetMode="External"/><Relationship Id="rId2" Type="http://schemas.openxmlformats.org/officeDocument/2006/relationships/hyperlink" Target="mailto:donna.cornella@cfo.usda.gov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mailto:eddie.reso@cfo.usda.gov" TargetMode="Externa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57EBCC-74EB-4175-81E7-723ABE126E4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825943" y="1150643"/>
            <a:ext cx="7106652" cy="2387600"/>
          </a:xfrm>
        </p:spPr>
        <p:txBody>
          <a:bodyPr>
            <a:normAutofit fontScale="90000"/>
          </a:bodyPr>
          <a:lstStyle/>
          <a:p>
            <a:r>
              <a:rPr lang="en-US" dirty="0"/>
              <a:t>FMS Collection Processing and Initiatives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1B0C7C6-230A-4909-AB6A-3997F94827B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684542" y="4346758"/>
            <a:ext cx="7106653" cy="1655763"/>
          </a:xfrm>
        </p:spPr>
        <p:txBody>
          <a:bodyPr/>
          <a:lstStyle/>
          <a:p>
            <a:r>
              <a:rPr lang="en-US" dirty="0"/>
              <a:t>Presented by:  Eddie Reso &amp; Donna Cornella</a:t>
            </a:r>
          </a:p>
          <a:p>
            <a:r>
              <a:rPr lang="en-US" dirty="0"/>
              <a:t> May 2018</a:t>
            </a:r>
          </a:p>
        </p:txBody>
      </p:sp>
    </p:spTree>
    <p:extLst>
      <p:ext uri="{BB962C8B-B14F-4D97-AF65-F5344CB8AC3E}">
        <p14:creationId xmlns:p14="http://schemas.microsoft.com/office/powerpoint/2010/main" val="155015796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E58A3C-00F6-431A-8F7E-8DA9D36893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001500" cy="1554480"/>
          </a:xfrm>
        </p:spPr>
        <p:txBody>
          <a:bodyPr/>
          <a:lstStyle/>
          <a:p>
            <a:r>
              <a:rPr lang="en-US" dirty="0"/>
              <a:t>                                               Card Acquiring Services </a:t>
            </a:r>
            <a:br>
              <a:rPr lang="en-US" dirty="0"/>
            </a:br>
            <a:r>
              <a:rPr lang="en-US" dirty="0"/>
              <a:t>                                                            (CAS)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10FDDA-1F6B-414C-BBC4-E3FC1203E5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2960" y="1976453"/>
            <a:ext cx="10515600" cy="4351339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endParaRPr lang="en-US" dirty="0"/>
          </a:p>
          <a:p>
            <a:pPr>
              <a:spcBef>
                <a:spcPts val="1800"/>
              </a:spcBef>
            </a:pPr>
            <a:r>
              <a:rPr lang="en-US" dirty="0"/>
              <a:t>Formerly known as the Plastic Card Network</a:t>
            </a:r>
          </a:p>
          <a:p>
            <a:pPr>
              <a:spcBef>
                <a:spcPts val="1800"/>
              </a:spcBef>
            </a:pPr>
            <a:r>
              <a:rPr lang="en-US" dirty="0"/>
              <a:t>Treasury system which provides Federal Agencies with merchant services, credit, debit, electronic benefit transaction and stored value (e.g. gift, etc.) cards</a:t>
            </a:r>
          </a:p>
          <a:p>
            <a:pPr>
              <a:spcBef>
                <a:spcPts val="1800"/>
              </a:spcBef>
            </a:pPr>
            <a:r>
              <a:rPr lang="en-US" dirty="0"/>
              <a:t>Acceptance Points:</a:t>
            </a:r>
          </a:p>
          <a:p>
            <a:pPr lvl="1">
              <a:spcBef>
                <a:spcPts val="1000"/>
              </a:spcBef>
            </a:pPr>
            <a:r>
              <a:rPr lang="en-US" dirty="0"/>
              <a:t>Traditional stand-alone terminals</a:t>
            </a:r>
          </a:p>
          <a:p>
            <a:pPr lvl="1">
              <a:spcBef>
                <a:spcPts val="1000"/>
              </a:spcBef>
            </a:pPr>
            <a:r>
              <a:rPr lang="en-US" dirty="0"/>
              <a:t>Integrated point of sale solutions (e.g. electronic cash registers)</a:t>
            </a:r>
          </a:p>
          <a:p>
            <a:pPr lvl="1">
              <a:spcBef>
                <a:spcPts val="1000"/>
              </a:spcBef>
            </a:pPr>
            <a:r>
              <a:rPr lang="en-US" dirty="0"/>
              <a:t>Vantiv Accept (mobile)</a:t>
            </a:r>
          </a:p>
          <a:p>
            <a:pPr lvl="1">
              <a:spcBef>
                <a:spcPts val="1000"/>
              </a:spcBef>
            </a:pPr>
            <a:r>
              <a:rPr lang="en-US" dirty="0"/>
              <a:t>Kiosks</a:t>
            </a:r>
          </a:p>
          <a:p>
            <a:pPr lvl="1">
              <a:spcBef>
                <a:spcPts val="1000"/>
              </a:spcBef>
            </a:pPr>
            <a:r>
              <a:rPr lang="en-US" dirty="0"/>
              <a:t>Internet-based software applications (e.g., </a:t>
            </a:r>
            <a:r>
              <a:rPr lang="en-US" b="1" dirty="0"/>
              <a:t>pay.gov</a:t>
            </a:r>
            <a:r>
              <a:rPr lang="en-US" dirty="0"/>
              <a:t>)</a:t>
            </a:r>
          </a:p>
          <a:p>
            <a:pPr>
              <a:spcBef>
                <a:spcPts val="1800"/>
              </a:spcBef>
            </a:pPr>
            <a:r>
              <a:rPr lang="en-US" dirty="0"/>
              <a:t>Vendor for Merchant processing:   VANTIV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5C85963-C03E-45ED-B1E2-2C6A6DB4A0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892FE9-6E3B-40F5-83C6-4FF46BD928C5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193197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14844AC1-577D-41B0-9983-7791DDFA5C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CAS transaction Flow Diagram</a:t>
            </a:r>
          </a:p>
        </p:txBody>
      </p:sp>
      <p:pic>
        <p:nvPicPr>
          <p:cNvPr id="4" name="Content Placeholder 3" descr="Card acquiring Servicing Flow" title="CAS Transaction Flow Diagram">
            <a:extLst>
              <a:ext uri="{FF2B5EF4-FFF2-40B4-BE49-F238E27FC236}">
                <a16:creationId xmlns:a16="http://schemas.microsoft.com/office/drawing/2014/main" id="{E080D1A5-7788-403D-BFF0-EA46BAFA1A3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81263" y="288758"/>
            <a:ext cx="11093116" cy="6569242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8EAE58E-B81F-4DE9-BB8C-C40B6A67CD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892FE9-6E3B-40F5-83C6-4FF46BD928C5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756074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E58A3C-00F6-431A-8F7E-8DA9D36893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1811000" cy="1554480"/>
          </a:xfrm>
        </p:spPr>
        <p:txBody>
          <a:bodyPr>
            <a:normAutofit fontScale="90000"/>
          </a:bodyPr>
          <a:lstStyle/>
          <a:p>
            <a:r>
              <a:rPr lang="en-US" dirty="0"/>
              <a:t>                                           </a:t>
            </a:r>
            <a:br>
              <a:rPr lang="en-US" dirty="0"/>
            </a:br>
            <a:r>
              <a:rPr lang="en-US" dirty="0"/>
              <a:t>					Three Electronic Payment Options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10FDDA-1F6B-414C-BBC4-E3FC1203E50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endParaRPr lang="en-US" dirty="0"/>
          </a:p>
          <a:p>
            <a:pPr>
              <a:spcBef>
                <a:spcPts val="1800"/>
              </a:spcBef>
            </a:pPr>
            <a:r>
              <a:rPr lang="en-US" dirty="0"/>
              <a:t>Treasury programs for collecting funds electronically</a:t>
            </a:r>
          </a:p>
          <a:p>
            <a:pPr lvl="1">
              <a:spcBef>
                <a:spcPts val="1800"/>
              </a:spcBef>
            </a:pPr>
            <a:r>
              <a:rPr lang="en-US" dirty="0"/>
              <a:t>Online Bill Payment (OLBP)</a:t>
            </a:r>
          </a:p>
          <a:p>
            <a:pPr lvl="1">
              <a:spcBef>
                <a:spcPts val="1800"/>
              </a:spcBef>
            </a:pPr>
            <a:r>
              <a:rPr lang="en-US" dirty="0"/>
              <a:t>Fedwire</a:t>
            </a:r>
          </a:p>
          <a:p>
            <a:pPr lvl="1">
              <a:spcBef>
                <a:spcPts val="1800"/>
              </a:spcBef>
            </a:pPr>
            <a:r>
              <a:rPr lang="en-US" dirty="0"/>
              <a:t>ACH Credit (aka:  Same day ACH) </a:t>
            </a:r>
          </a:p>
          <a:p>
            <a:pPr>
              <a:spcBef>
                <a:spcPts val="1800"/>
              </a:spcBef>
            </a:pPr>
            <a:r>
              <a:rPr lang="en-US" dirty="0"/>
              <a:t>Key factors such as payment size, time sensitivity of receipt, type of customer, and customer costs drive which collection option is most appropriate for agencies</a:t>
            </a:r>
          </a:p>
          <a:p>
            <a:pPr>
              <a:spcBef>
                <a:spcPts val="1800"/>
              </a:spcBef>
            </a:pPr>
            <a:r>
              <a:rPr lang="en-US" dirty="0"/>
              <a:t>These systems utilize the </a:t>
            </a:r>
            <a:r>
              <a:rPr lang="en-US" b="1" dirty="0"/>
              <a:t>Credit Gateway </a:t>
            </a:r>
            <a:r>
              <a:rPr lang="en-US" dirty="0"/>
              <a:t>to settle transactions through the</a:t>
            </a:r>
            <a:br>
              <a:rPr lang="en-US" dirty="0"/>
            </a:br>
            <a:r>
              <a:rPr lang="en-US" dirty="0"/>
              <a:t>FRB (operated by US Bank)</a:t>
            </a:r>
          </a:p>
          <a:p>
            <a:pPr>
              <a:spcBef>
                <a:spcPts val="1800"/>
              </a:spcBef>
            </a:pPr>
            <a:r>
              <a:rPr lang="en-US" dirty="0"/>
              <a:t>Transactions feed via Credit Gateway by ALC to the CIR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9E35A9E-91EA-411C-B8AB-BE2647491D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892FE9-6E3B-40F5-83C6-4FF46BD928C5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137145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E58A3C-00F6-431A-8F7E-8DA9D36893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/>
              <a:t>                                                                Pay.Gov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10FDDA-1F6B-414C-BBC4-E3FC1203E5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2960" y="1938747"/>
            <a:ext cx="10515600" cy="4351339"/>
          </a:xfrm>
        </p:spPr>
        <p:txBody>
          <a:bodyPr>
            <a:normAutofit fontScale="92500" lnSpcReduction="10000"/>
          </a:bodyPr>
          <a:lstStyle/>
          <a:p>
            <a:pPr>
              <a:spcBef>
                <a:spcPts val="1800"/>
              </a:spcBef>
            </a:pPr>
            <a:r>
              <a:rPr lang="en-US" dirty="0"/>
              <a:t>Allows Federal Agencies to collect money online</a:t>
            </a:r>
          </a:p>
          <a:p>
            <a:pPr>
              <a:spcBef>
                <a:spcPts val="1800"/>
              </a:spcBef>
            </a:pPr>
            <a:r>
              <a:rPr lang="en-US" dirty="0"/>
              <a:t>ACH Debits</a:t>
            </a:r>
          </a:p>
          <a:p>
            <a:pPr>
              <a:spcBef>
                <a:spcPts val="1800"/>
              </a:spcBef>
            </a:pPr>
            <a:r>
              <a:rPr lang="en-US" dirty="0"/>
              <a:t>Credit &amp; Branded Debit Cards </a:t>
            </a:r>
          </a:p>
          <a:p>
            <a:pPr>
              <a:spcBef>
                <a:spcPts val="1800"/>
              </a:spcBef>
            </a:pPr>
            <a:r>
              <a:rPr lang="en-US" dirty="0"/>
              <a:t>Digital Wallet  - PayPal &amp; Amazon Payments</a:t>
            </a:r>
          </a:p>
          <a:p>
            <a:pPr>
              <a:lnSpc>
                <a:spcPct val="100000"/>
              </a:lnSpc>
              <a:spcBef>
                <a:spcPts val="1800"/>
              </a:spcBef>
            </a:pPr>
            <a:r>
              <a:rPr lang="en-US" dirty="0"/>
              <a:t>Pay.gov is the 2nd largest collection engine (only to taxes) in the</a:t>
            </a:r>
            <a:br>
              <a:rPr lang="en-US" dirty="0"/>
            </a:br>
            <a:r>
              <a:rPr lang="en-US" dirty="0"/>
              <a:t>United States </a:t>
            </a:r>
          </a:p>
          <a:p>
            <a:pPr>
              <a:lnSpc>
                <a:spcPct val="100000"/>
              </a:lnSpc>
              <a:spcBef>
                <a:spcPts val="1800"/>
              </a:spcBef>
            </a:pPr>
            <a:r>
              <a:rPr lang="en-US" dirty="0"/>
              <a:t>Agency Specific forms</a:t>
            </a:r>
          </a:p>
          <a:p>
            <a:pPr>
              <a:lnSpc>
                <a:spcPct val="100000"/>
              </a:lnSpc>
              <a:spcBef>
                <a:spcPts val="1800"/>
              </a:spcBef>
            </a:pPr>
            <a:r>
              <a:rPr lang="en-US" dirty="0"/>
              <a:t>Funds collected go through designated ALC to the CIR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03DEC49-513D-4259-99BD-9B37CCD010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892FE9-6E3B-40F5-83C6-4FF46BD928C5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068248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E58A3C-00F6-431A-8F7E-8DA9D36893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1823700" cy="1554480"/>
          </a:xfrm>
        </p:spPr>
        <p:txBody>
          <a:bodyPr>
            <a:normAutofit fontScale="90000"/>
          </a:bodyPr>
          <a:lstStyle/>
          <a:p>
            <a:r>
              <a:rPr lang="en-US" dirty="0"/>
              <a:t>                                                       Pay.gov – USDA FMS Form</a:t>
            </a:r>
            <a:br>
              <a:rPr lang="en-US" dirty="0"/>
            </a:br>
            <a:r>
              <a:rPr lang="en-US" dirty="0"/>
              <a:t>Example</a:t>
            </a:r>
          </a:p>
        </p:txBody>
      </p:sp>
      <p:pic>
        <p:nvPicPr>
          <p:cNvPr id="9" name="Picture 8" descr="USDA FMS Form example" title="Pay.gov USDA FMS Form examplw">
            <a:extLst>
              <a:ext uri="{FF2B5EF4-FFF2-40B4-BE49-F238E27FC236}">
                <a16:creationId xmlns:a16="http://schemas.microsoft.com/office/drawing/2014/main" id="{C8B2560F-C355-4D10-960B-8F32E72CC6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5040" y="1819376"/>
            <a:ext cx="7677391" cy="4938053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0" name="Star: 5 Points 9" descr="picture of a star" title="Pay. gov form example">
            <a:extLst>
              <a:ext uri="{FF2B5EF4-FFF2-40B4-BE49-F238E27FC236}">
                <a16:creationId xmlns:a16="http://schemas.microsoft.com/office/drawing/2014/main" id="{85B96959-C293-4673-9675-447C969DA5DD}"/>
              </a:ext>
            </a:extLst>
          </p:cNvPr>
          <p:cNvSpPr/>
          <p:nvPr/>
        </p:nvSpPr>
        <p:spPr>
          <a:xfrm>
            <a:off x="2309569" y="4807673"/>
            <a:ext cx="301659" cy="414779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5D70F8F-E382-4680-BB1F-D893F80A7E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892FE9-6E3B-40F5-83C6-4FF46BD928C5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061206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E58A3C-00F6-431A-8F7E-8DA9D36893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/>
              <a:t>                                                           Pay.Gov – E-billing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EF02FB6D-20AE-49AC-8DE8-423283F125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26657" y="1665369"/>
            <a:ext cx="9687927" cy="4351339"/>
          </a:xfrm>
        </p:spPr>
        <p:txBody>
          <a:bodyPr/>
          <a:lstStyle/>
          <a:p>
            <a:r>
              <a:rPr lang="en-US" dirty="0"/>
              <a:t>E-billing option – Debtor views actual bill in Pay.gov</a:t>
            </a:r>
          </a:p>
          <a:p>
            <a:r>
              <a:rPr lang="en-US" dirty="0"/>
              <a:t>Greatly reduces if not eliminate unapplied collections</a:t>
            </a: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15A9DABF-1FCF-4A7D-821F-C0C2883535E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20353518"/>
              </p:ext>
            </p:extLst>
          </p:nvPr>
        </p:nvGraphicFramePr>
        <p:xfrm>
          <a:off x="1541519" y="2691085"/>
          <a:ext cx="8458200" cy="399709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67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191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80079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Features</a:t>
                      </a:r>
                    </a:p>
                  </a:txBody>
                  <a:tcPr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Benefits</a:t>
                      </a:r>
                    </a:p>
                  </a:txBody>
                  <a:tcPr>
                    <a:solidFill>
                      <a:schemeClr val="accent4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27795">
                <a:tc>
                  <a:txBody>
                    <a:bodyPr/>
                    <a:lstStyle/>
                    <a:p>
                      <a:pPr algn="l"/>
                      <a:r>
                        <a:rPr lang="en-US" sz="15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Notifications are sent to user by email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5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Reduced agency expense (postage) and enhanced</a:t>
                      </a:r>
                      <a:r>
                        <a:rPr lang="en-US" sz="1500" b="1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 efficiency and record keeping</a:t>
                      </a:r>
                      <a:endParaRPr lang="en-US" sz="15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27795">
                <a:tc>
                  <a:txBody>
                    <a:bodyPr/>
                    <a:lstStyle/>
                    <a:p>
                      <a:pPr algn="l"/>
                      <a:r>
                        <a:rPr lang="en-US" sz="15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A link is included in the notification directing client to the Pay.gov</a:t>
                      </a:r>
                      <a:r>
                        <a:rPr lang="en-US" sz="1500" b="1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 Billing page</a:t>
                      </a:r>
                      <a:endParaRPr lang="en-US" sz="15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</a:endParaRPr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5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Clear</a:t>
                      </a:r>
                      <a:r>
                        <a:rPr lang="en-US" sz="1500" b="1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 call to action; positive user experience that can be immediately fulfilled</a:t>
                      </a:r>
                      <a:endParaRPr lang="en-US" sz="15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</a:endParaRPr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27795">
                <a:tc>
                  <a:txBody>
                    <a:bodyPr/>
                    <a:lstStyle/>
                    <a:p>
                      <a:pPr algn="l"/>
                      <a:r>
                        <a:rPr lang="en-US" sz="15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Provides an electronic and efficient way for agencies</a:t>
                      </a:r>
                      <a:r>
                        <a:rPr lang="en-US" sz="1500" b="1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 to proactively seek collections</a:t>
                      </a:r>
                      <a:endParaRPr lang="en-US" sz="15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5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May</a:t>
                      </a:r>
                      <a:r>
                        <a:rPr lang="en-US" sz="1500" b="1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 reduce agency resources needed to manage billing process</a:t>
                      </a:r>
                      <a:endParaRPr lang="en-US" sz="15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27795">
                <a:tc>
                  <a:txBody>
                    <a:bodyPr/>
                    <a:lstStyle/>
                    <a:p>
                      <a:pPr algn="l"/>
                      <a:r>
                        <a:rPr lang="en-US" sz="15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To be used by the Central</a:t>
                      </a:r>
                      <a:r>
                        <a:rPr lang="en-US" sz="1500" b="1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 Receivables Service (CRS)</a:t>
                      </a:r>
                      <a:endParaRPr lang="en-US" sz="15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</a:endParaRPr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5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Agencies leveraging</a:t>
                      </a:r>
                      <a:r>
                        <a:rPr lang="en-US" sz="1500" b="1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 CRS support may benefit by redundancy of use</a:t>
                      </a:r>
                      <a:endParaRPr lang="en-US" sz="15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</a:endParaRPr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985520">
                <a:tc>
                  <a:txBody>
                    <a:bodyPr/>
                    <a:lstStyle/>
                    <a:p>
                      <a:pPr algn="l"/>
                      <a:r>
                        <a:rPr lang="en-US" sz="15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Security methods include requiring</a:t>
                      </a:r>
                      <a:r>
                        <a:rPr lang="en-US" sz="1500" b="1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 payer to use Access Code, security questions/answers the submission of codes to payer in separate communication from notification</a:t>
                      </a:r>
                      <a:endParaRPr lang="en-US" sz="15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5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Enhanced security for all stakeholders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C221597-799E-4E3D-BC8D-E0D8B334CB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892FE9-6E3B-40F5-83C6-4FF46BD928C5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029908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E58A3C-00F6-431A-8F7E-8DA9D36893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1811000" cy="1554480"/>
          </a:xfrm>
        </p:spPr>
        <p:txBody>
          <a:bodyPr/>
          <a:lstStyle/>
          <a:p>
            <a:r>
              <a:rPr lang="en-US" dirty="0"/>
              <a:t>                                                                The CIR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10FDDA-1F6B-414C-BBC4-E3FC1203E5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0414" y="2506661"/>
            <a:ext cx="6086887" cy="4097339"/>
          </a:xfrm>
        </p:spPr>
        <p:txBody>
          <a:bodyPr>
            <a:normAutofit/>
          </a:bodyPr>
          <a:lstStyle/>
          <a:p>
            <a:pPr>
              <a:spcBef>
                <a:spcPts val="1800"/>
              </a:spcBef>
            </a:pPr>
            <a:r>
              <a:rPr lang="en-US" dirty="0"/>
              <a:t>CIR:  Collection Information Repository</a:t>
            </a:r>
          </a:p>
          <a:p>
            <a:pPr>
              <a:spcBef>
                <a:spcPts val="1800"/>
              </a:spcBef>
            </a:pPr>
            <a:r>
              <a:rPr lang="en-US" dirty="0"/>
              <a:t>Central source for all settled collections</a:t>
            </a:r>
          </a:p>
          <a:p>
            <a:pPr>
              <a:spcBef>
                <a:spcPts val="1800"/>
              </a:spcBef>
            </a:pPr>
            <a:r>
              <a:rPr lang="en-US" dirty="0"/>
              <a:t>Web-based - Accessible on-line</a:t>
            </a:r>
          </a:p>
          <a:p>
            <a:pPr>
              <a:spcBef>
                <a:spcPts val="1800"/>
              </a:spcBef>
            </a:pPr>
            <a:r>
              <a:rPr lang="en-US" dirty="0"/>
              <a:t>Over 20 standard online-viewed agency reports</a:t>
            </a:r>
          </a:p>
          <a:p>
            <a:pPr>
              <a:spcBef>
                <a:spcPts val="1800"/>
              </a:spcBef>
            </a:pPr>
            <a:r>
              <a:rPr lang="en-US" dirty="0"/>
              <a:t>Source for USDA Cash Reconciliation for collections</a:t>
            </a:r>
          </a:p>
        </p:txBody>
      </p:sp>
      <p:graphicFrame>
        <p:nvGraphicFramePr>
          <p:cNvPr id="4" name="Content Placeholder 3" descr="Standard reports within the Collection Information Repository (CIR):&#10;ACH, Voucher Reports, Plastic Card Reports, Frnancial Transaction and Fedwire Reports" title="The CIR">
            <a:extLst>
              <a:ext uri="{FF2B5EF4-FFF2-40B4-BE49-F238E27FC236}">
                <a16:creationId xmlns:a16="http://schemas.microsoft.com/office/drawing/2014/main" id="{91F08D10-9B51-4B32-A603-345819F7C80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38843510"/>
              </p:ext>
            </p:extLst>
          </p:nvPr>
        </p:nvGraphicFramePr>
        <p:xfrm>
          <a:off x="6948812" y="1079371"/>
          <a:ext cx="4267200" cy="5668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E2854EC-4169-4C4A-82D7-C8D157ADF4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892FE9-6E3B-40F5-83C6-4FF46BD928C5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748035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E58A3C-00F6-431A-8F7E-8DA9D36893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1849100" cy="1554480"/>
          </a:xfrm>
        </p:spPr>
        <p:txBody>
          <a:bodyPr>
            <a:normAutofit fontScale="90000"/>
          </a:bodyPr>
          <a:lstStyle/>
          <a:p>
            <a:r>
              <a:rPr lang="en-US" dirty="0"/>
              <a:t>		</a:t>
            </a:r>
            <a:br>
              <a:rPr lang="en-US" dirty="0"/>
            </a:br>
            <a:r>
              <a:rPr lang="en-US" dirty="0"/>
              <a:t>							   The CIR</a:t>
            </a:r>
            <a:br>
              <a:rPr lang="en-US" dirty="0"/>
            </a:br>
            <a:r>
              <a:rPr lang="en-US" dirty="0"/>
              <a:t>“Single Data Source”</a:t>
            </a:r>
          </a:p>
        </p:txBody>
      </p:sp>
      <p:graphicFrame>
        <p:nvGraphicFramePr>
          <p:cNvPr id="4" name="Diagram 3" descr="Pay.gov, GLN/ECP, CAS, Credit  Gateway, OCTnet, and TGA" title="The CIR Single Data Source">
            <a:extLst>
              <a:ext uri="{FF2B5EF4-FFF2-40B4-BE49-F238E27FC236}">
                <a16:creationId xmlns:a16="http://schemas.microsoft.com/office/drawing/2014/main" id="{C855081A-F87E-451F-99F0-D9F69B0D2DD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153116522"/>
              </p:ext>
            </p:extLst>
          </p:nvPr>
        </p:nvGraphicFramePr>
        <p:xfrm>
          <a:off x="942682" y="2196446"/>
          <a:ext cx="9690753" cy="40723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538BF56-09FB-4ABE-87B0-0D3361AA0D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892FE9-6E3B-40F5-83C6-4FF46BD928C5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772212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D3E1B651-81D0-4660-AC30-1EDA5D8E68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1925300" cy="1554480"/>
          </a:xfrm>
        </p:spPr>
        <p:txBody>
          <a:bodyPr/>
          <a:lstStyle/>
          <a:p>
            <a:r>
              <a:rPr lang="en-US" dirty="0"/>
              <a:t>CIR Standard Reports &amp; XML Files </a:t>
            </a:r>
          </a:p>
        </p:txBody>
      </p:sp>
      <p:pic>
        <p:nvPicPr>
          <p:cNvPr id="5" name="Content Placeholder 4" descr="CIR Data Outputs" title="CIR Standard Reports &amp; XML Files">
            <a:extLst>
              <a:ext uri="{FF2B5EF4-FFF2-40B4-BE49-F238E27FC236}">
                <a16:creationId xmlns:a16="http://schemas.microsoft.com/office/drawing/2014/main" id="{720E7384-9338-4922-81ED-FEFFAA1CC18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55031" y="1554480"/>
            <a:ext cx="10347158" cy="4454859"/>
          </a:xfrm>
          <a:prstGeom prst="rect">
            <a:avLst/>
          </a:prstGeom>
        </p:spPr>
      </p:pic>
      <p:pic>
        <p:nvPicPr>
          <p:cNvPr id="6" name="Picture 5" descr="Connect Via SYSTEM to system" title="CIR Standard Reports &amp; XML Files">
            <a:extLst>
              <a:ext uri="{FF2B5EF4-FFF2-40B4-BE49-F238E27FC236}">
                <a16:creationId xmlns:a16="http://schemas.microsoft.com/office/drawing/2014/main" id="{DD853B82-F073-43E0-BF54-E99187BE86C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V="1">
            <a:off x="8975558" y="4066673"/>
            <a:ext cx="2791325" cy="2117558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C145F7D-7C88-44E3-A71B-7F1D4C9654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892FE9-6E3B-40F5-83C6-4FF46BD928C5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571916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E58A3C-00F6-431A-8F7E-8DA9D36893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1861800" cy="1554480"/>
          </a:xfrm>
        </p:spPr>
        <p:txBody>
          <a:bodyPr/>
          <a:lstStyle/>
          <a:p>
            <a:r>
              <a:rPr lang="en-US" dirty="0"/>
              <a:t>         	     			     USDA Collection Processing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10FDDA-1F6B-414C-BBC4-E3FC1203E50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  <a:p>
            <a:r>
              <a:rPr lang="en-US" dirty="0"/>
              <a:t>Collections are processed at five different USDA locations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Five different versions of the FMMI Lockbox Programs are utilized to process collections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Some offices use special programs or feeders in conjunction with the standard lockbox program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7A6B4AF-72E2-431B-A869-595D6969B4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892FE9-6E3B-40F5-83C6-4FF46BD928C5}" type="slidenum">
              <a:rPr lang="en-US" smtClean="0"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90888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BCA9C6-78FC-49A4-A07D-0EB2DF5A0C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052300" cy="1554480"/>
          </a:xfrm>
        </p:spPr>
        <p:txBody>
          <a:bodyPr/>
          <a:lstStyle/>
          <a:p>
            <a:r>
              <a:rPr lang="en-US" dirty="0"/>
              <a:t>                                                            Overview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836E68-95AD-4216-9CC7-B335298141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52500" y="2130425"/>
            <a:ext cx="10515600" cy="4351338"/>
          </a:xfrm>
        </p:spPr>
        <p:txBody>
          <a:bodyPr/>
          <a:lstStyle/>
          <a:p>
            <a:pPr>
              <a:spcBef>
                <a:spcPts val="1800"/>
              </a:spcBef>
            </a:pPr>
            <a:r>
              <a:rPr lang="en-US" dirty="0"/>
              <a:t>Treasury Collection Systems</a:t>
            </a:r>
          </a:p>
          <a:p>
            <a:pPr>
              <a:spcBef>
                <a:spcPts val="1800"/>
              </a:spcBef>
            </a:pPr>
            <a:r>
              <a:rPr lang="en-US" dirty="0"/>
              <a:t>Collection Processing at USDA</a:t>
            </a:r>
          </a:p>
          <a:p>
            <a:pPr>
              <a:spcBef>
                <a:spcPts val="1800"/>
              </a:spcBef>
            </a:pPr>
            <a:r>
              <a:rPr lang="en-US" dirty="0"/>
              <a:t>Current Improvements</a:t>
            </a:r>
          </a:p>
          <a:p>
            <a:pPr>
              <a:spcBef>
                <a:spcPts val="1800"/>
              </a:spcBef>
            </a:pPr>
            <a:r>
              <a:rPr lang="en-US" dirty="0"/>
              <a:t>Implementation of Treasury’s CRS System</a:t>
            </a:r>
          </a:p>
          <a:p>
            <a:pPr>
              <a:spcBef>
                <a:spcPts val="1800"/>
              </a:spcBef>
            </a:pPr>
            <a:r>
              <a:rPr lang="en-US" dirty="0"/>
              <a:t>Future Initiatives</a:t>
            </a:r>
          </a:p>
          <a:p>
            <a:pPr>
              <a:spcBef>
                <a:spcPts val="1800"/>
              </a:spcBef>
            </a:pP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1117996-01F3-464C-8388-4A51BD4E14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892FE9-6E3B-40F5-83C6-4FF46BD928C5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623469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E58A3C-00F6-431A-8F7E-8DA9D36893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USDA Primary Collection</a:t>
            </a:r>
            <a:br>
              <a:rPr lang="en-US" dirty="0"/>
            </a:br>
            <a:r>
              <a:rPr lang="en-US" dirty="0"/>
              <a:t>Processing Areas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10FDDA-1F6B-414C-BBC4-E3FC1203E50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  <a:p>
            <a:pPr>
              <a:spcBef>
                <a:spcPts val="1800"/>
              </a:spcBef>
            </a:pPr>
            <a:r>
              <a:rPr lang="en-US" dirty="0"/>
              <a:t>Forest Service (FS) – Albuquerque, NM</a:t>
            </a:r>
          </a:p>
          <a:p>
            <a:pPr>
              <a:spcBef>
                <a:spcPts val="1800"/>
              </a:spcBef>
            </a:pPr>
            <a:r>
              <a:rPr lang="en-US" dirty="0"/>
              <a:t>Food Safety Inspection Service (FSIS) – Urbandale , IA</a:t>
            </a:r>
          </a:p>
          <a:p>
            <a:pPr>
              <a:spcBef>
                <a:spcPts val="1800"/>
              </a:spcBef>
            </a:pPr>
            <a:r>
              <a:rPr lang="en-US" dirty="0"/>
              <a:t>Marketing and Regulatory Program Agencies (MRP) (APHIS, AMS, GIPSA, and servicing FAS) –  Minneapolis, MN</a:t>
            </a:r>
          </a:p>
          <a:p>
            <a:pPr>
              <a:spcBef>
                <a:spcPts val="1800"/>
              </a:spcBef>
            </a:pPr>
            <a:r>
              <a:rPr lang="en-US" dirty="0"/>
              <a:t>Food and Nutrition Service (FNS) - Washington, DC</a:t>
            </a:r>
          </a:p>
          <a:p>
            <a:pPr>
              <a:spcBef>
                <a:spcPts val="1800"/>
              </a:spcBef>
            </a:pPr>
            <a:r>
              <a:rPr lang="en-US" b="1" dirty="0"/>
              <a:t>“Corporate” </a:t>
            </a:r>
            <a:r>
              <a:rPr lang="en-US" dirty="0"/>
              <a:t>- New Orleans, LA 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5C1B4D0-3D31-4434-8DB3-655238D88B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892FE9-6E3B-40F5-83C6-4FF46BD928C5}" type="slidenum">
              <a:rPr lang="en-US" smtClean="0"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891461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E58A3C-00F6-431A-8F7E-8DA9D36893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Current Corporate Collections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10FDDA-1F6B-414C-BBC4-E3FC1203E5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9839" y="1978760"/>
            <a:ext cx="10515600" cy="4054395"/>
          </a:xfrm>
        </p:spPr>
        <p:txBody>
          <a:bodyPr>
            <a:normAutofit/>
          </a:bodyPr>
          <a:lstStyle/>
          <a:p>
            <a:pPr marL="0" indent="0">
              <a:spcBef>
                <a:spcPts val="1800"/>
              </a:spcBef>
              <a:buNone/>
            </a:pPr>
            <a:r>
              <a:rPr lang="en-US" dirty="0"/>
              <a:t>Current Corporate Collection process:</a:t>
            </a:r>
          </a:p>
          <a:p>
            <a:pPr>
              <a:spcBef>
                <a:spcPts val="1800"/>
              </a:spcBef>
            </a:pPr>
            <a:r>
              <a:rPr lang="en-US" dirty="0"/>
              <a:t>FMS-TSB, Collection Processing Section (CPS)</a:t>
            </a:r>
          </a:p>
          <a:p>
            <a:pPr>
              <a:spcBef>
                <a:spcPts val="1800"/>
              </a:spcBef>
            </a:pPr>
            <a:r>
              <a:rPr lang="en-US" dirty="0"/>
              <a:t>Responsible for processing USDA’s Corporate Collections related to:</a:t>
            </a:r>
          </a:p>
          <a:p>
            <a:pPr lvl="1">
              <a:spcBef>
                <a:spcPts val="0"/>
              </a:spcBef>
            </a:pPr>
            <a:r>
              <a:rPr lang="en-US" dirty="0"/>
              <a:t>Employee TDY travel </a:t>
            </a:r>
          </a:p>
          <a:p>
            <a:pPr lvl="1">
              <a:spcBef>
                <a:spcPts val="0"/>
              </a:spcBef>
            </a:pPr>
            <a:r>
              <a:rPr lang="en-US" dirty="0"/>
              <a:t>Employee Travel relocations </a:t>
            </a:r>
          </a:p>
          <a:p>
            <a:pPr lvl="1">
              <a:spcBef>
                <a:spcPts val="0"/>
              </a:spcBef>
            </a:pPr>
            <a:r>
              <a:rPr lang="en-US" dirty="0"/>
              <a:t>Refund of Expenditures (i.e. IPERA, Telecommunications, and Utilities) </a:t>
            </a:r>
          </a:p>
          <a:p>
            <a:pPr lvl="1">
              <a:spcBef>
                <a:spcPts val="0"/>
              </a:spcBef>
            </a:pPr>
            <a:r>
              <a:rPr lang="en-US" dirty="0"/>
              <a:t>Various other types of collections </a:t>
            </a:r>
          </a:p>
          <a:p>
            <a:pPr lvl="1">
              <a:spcBef>
                <a:spcPts val="0"/>
              </a:spcBef>
            </a:pPr>
            <a:r>
              <a:rPr lang="en-US" dirty="0"/>
              <a:t>Most collections for NRCS and ARS</a:t>
            </a:r>
          </a:p>
          <a:p>
            <a:pPr lvl="1">
              <a:spcBef>
                <a:spcPts val="0"/>
              </a:spcBef>
            </a:pPr>
            <a:r>
              <a:rPr lang="en-US" dirty="0"/>
              <a:t>Not Payroll Debts  (Payroll debts are processed by NFC/ABCO)</a:t>
            </a:r>
          </a:p>
          <a:p>
            <a:pPr marL="914377" lvl="2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dirty="0"/>
              <a:t>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0DCA15F-E289-4C92-B2D4-A95B41C3E9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892FE9-6E3B-40F5-83C6-4FF46BD928C5}" type="slidenum">
              <a:rPr lang="en-US" smtClean="0"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459380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E58A3C-00F6-431A-8F7E-8DA9D36893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1950700" cy="1554480"/>
          </a:xfrm>
        </p:spPr>
        <p:txBody>
          <a:bodyPr/>
          <a:lstStyle/>
          <a:p>
            <a:r>
              <a:rPr lang="en-US" dirty="0"/>
              <a:t>                       Current Corporate Collections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10FDDA-1F6B-414C-BBC4-E3FC1203E5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9839" y="1978760"/>
            <a:ext cx="10515600" cy="4054395"/>
          </a:xfrm>
        </p:spPr>
        <p:txBody>
          <a:bodyPr>
            <a:normAutofit/>
          </a:bodyPr>
          <a:lstStyle/>
          <a:p>
            <a:pPr marL="0" indent="0">
              <a:spcBef>
                <a:spcPts val="1800"/>
              </a:spcBef>
              <a:buNone/>
            </a:pPr>
            <a:r>
              <a:rPr lang="en-US" dirty="0"/>
              <a:t>Current Corporate Collection process:</a:t>
            </a:r>
          </a:p>
          <a:p>
            <a:pPr lvl="1">
              <a:spcBef>
                <a:spcPts val="1800"/>
              </a:spcBef>
            </a:pPr>
            <a:r>
              <a:rPr lang="en-US" dirty="0"/>
              <a:t>Lockbox - US Bank File and CIR</a:t>
            </a:r>
          </a:p>
          <a:p>
            <a:pPr marL="914377" lvl="2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dirty="0"/>
              <a:t>US Bank provides bank file that is automatically submitted into FMMI Corporate Lockbox processor:</a:t>
            </a:r>
          </a:p>
          <a:p>
            <a:pPr lvl="2">
              <a:lnSpc>
                <a:spcPct val="100000"/>
              </a:lnSpc>
              <a:spcBef>
                <a:spcPts val="0"/>
              </a:spcBef>
            </a:pPr>
            <a:r>
              <a:rPr lang="en-US" dirty="0"/>
              <a:t>automatic processing, or </a:t>
            </a:r>
          </a:p>
          <a:p>
            <a:pPr lvl="2">
              <a:lnSpc>
                <a:spcPct val="100000"/>
              </a:lnSpc>
              <a:spcBef>
                <a:spcPts val="0"/>
              </a:spcBef>
            </a:pPr>
            <a:r>
              <a:rPr lang="en-US" dirty="0"/>
              <a:t>recording to Suspense.  </a:t>
            </a:r>
          </a:p>
          <a:p>
            <a:pPr marL="914377" lvl="2" indent="0">
              <a:lnSpc>
                <a:spcPct val="100000"/>
              </a:lnSpc>
              <a:spcBef>
                <a:spcPts val="0"/>
              </a:spcBef>
              <a:buNone/>
            </a:pPr>
            <a:endParaRPr lang="en-US" dirty="0"/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en-US" dirty="0"/>
              <a:t>Non-Lockbox – CIR only data source</a:t>
            </a:r>
          </a:p>
          <a:p>
            <a:pPr lvl="2">
              <a:lnSpc>
                <a:spcPct val="100000"/>
              </a:lnSpc>
              <a:spcBef>
                <a:spcPts val="0"/>
              </a:spcBef>
            </a:pPr>
            <a:r>
              <a:rPr lang="en-US" dirty="0"/>
              <a:t>CPS creates a file to upload Suspense (S2) documents into FMMI for non-lockbox items (i.e. Fedwire, Pay.gov).  This allows staff to work the collection via re-processor.  </a:t>
            </a:r>
          </a:p>
          <a:p>
            <a:pPr marL="914377" lvl="2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dirty="0"/>
              <a:t>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5A0248F-C216-471A-9CE0-F19B13432B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892FE9-6E3B-40F5-83C6-4FF46BD928C5}" type="slidenum">
              <a:rPr lang="en-US" smtClean="0"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888339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E58A3C-00F6-431A-8F7E-8DA9D36893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014200" cy="1554480"/>
          </a:xfrm>
        </p:spPr>
        <p:txBody>
          <a:bodyPr/>
          <a:lstStyle/>
          <a:p>
            <a:r>
              <a:rPr lang="en-US" dirty="0"/>
              <a:t>                                                        Corporate Lockbox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10FDDA-1F6B-414C-BBC4-E3FC1203E5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0412" y="2506661"/>
            <a:ext cx="10515600" cy="3724457"/>
          </a:xfrm>
        </p:spPr>
        <p:txBody>
          <a:bodyPr>
            <a:normAutofit/>
          </a:bodyPr>
          <a:lstStyle/>
          <a:p>
            <a:pPr marL="0" indent="0">
              <a:spcBef>
                <a:spcPts val="1800"/>
              </a:spcBef>
              <a:buNone/>
            </a:pPr>
            <a:r>
              <a:rPr lang="en-US" dirty="0"/>
              <a:t>Lockbox Remittance information included on US Bank lockbox file:</a:t>
            </a:r>
          </a:p>
          <a:p>
            <a:pPr lvl="1">
              <a:lnSpc>
                <a:spcPct val="110000"/>
              </a:lnSpc>
              <a:spcBef>
                <a:spcPts val="0"/>
              </a:spcBef>
            </a:pPr>
            <a:r>
              <a:rPr lang="en-US" dirty="0"/>
              <a:t>Schedule Date</a:t>
            </a:r>
          </a:p>
          <a:p>
            <a:pPr lvl="1">
              <a:lnSpc>
                <a:spcPct val="110000"/>
              </a:lnSpc>
              <a:spcBef>
                <a:spcPts val="0"/>
              </a:spcBef>
            </a:pPr>
            <a:r>
              <a:rPr lang="en-US" dirty="0"/>
              <a:t>Schedule Number</a:t>
            </a:r>
          </a:p>
          <a:p>
            <a:pPr lvl="1">
              <a:lnSpc>
                <a:spcPct val="110000"/>
              </a:lnSpc>
              <a:spcBef>
                <a:spcPts val="0"/>
              </a:spcBef>
            </a:pPr>
            <a:r>
              <a:rPr lang="en-US" dirty="0"/>
              <a:t>Customer Number</a:t>
            </a:r>
          </a:p>
          <a:p>
            <a:pPr lvl="1">
              <a:lnSpc>
                <a:spcPct val="110000"/>
              </a:lnSpc>
              <a:spcBef>
                <a:spcPts val="0"/>
              </a:spcBef>
            </a:pPr>
            <a:r>
              <a:rPr lang="en-US" dirty="0"/>
              <a:t>Customer Name</a:t>
            </a:r>
          </a:p>
          <a:p>
            <a:pPr lvl="1">
              <a:lnSpc>
                <a:spcPct val="110000"/>
              </a:lnSpc>
              <a:spcBef>
                <a:spcPts val="0"/>
              </a:spcBef>
            </a:pPr>
            <a:r>
              <a:rPr lang="en-US" dirty="0"/>
              <a:t>Account Receivable Number (a.k.a. Invoice Number)</a:t>
            </a:r>
          </a:p>
          <a:p>
            <a:pPr lvl="1">
              <a:lnSpc>
                <a:spcPct val="110000"/>
              </a:lnSpc>
              <a:spcBef>
                <a:spcPts val="0"/>
              </a:spcBef>
            </a:pPr>
            <a:r>
              <a:rPr lang="en-US" dirty="0"/>
              <a:t>Check Number</a:t>
            </a:r>
          </a:p>
          <a:p>
            <a:pPr lvl="1">
              <a:lnSpc>
                <a:spcPct val="110000"/>
              </a:lnSpc>
              <a:spcBef>
                <a:spcPts val="0"/>
              </a:spcBef>
            </a:pPr>
            <a:r>
              <a:rPr lang="en-US" dirty="0"/>
              <a:t>Amount</a:t>
            </a:r>
          </a:p>
          <a:p>
            <a:pPr lvl="1">
              <a:spcBef>
                <a:spcPts val="1800"/>
              </a:spcBef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E3BFC89-958D-4FBF-B911-FABE3C49C7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892FE9-6E3B-40F5-83C6-4FF46BD928C5}" type="slidenum">
              <a:rPr lang="en-US" smtClean="0"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615080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E58A3C-00F6-431A-8F7E-8DA9D36893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1963400" cy="1554480"/>
          </a:xfrm>
        </p:spPr>
        <p:txBody>
          <a:bodyPr/>
          <a:lstStyle/>
          <a:p>
            <a:r>
              <a:rPr lang="en-US" dirty="0"/>
              <a:t>                                                        Corporate </a:t>
            </a:r>
            <a:r>
              <a:rPr lang="en-US" dirty="0" err="1"/>
              <a:t>Lockbox</a:t>
            </a:r>
            <a:r>
              <a:rPr lang="en-US" sz="800" dirty="0" err="1"/>
              <a:t>a</a:t>
            </a:r>
            <a:endParaRPr lang="en-US" dirty="0"/>
          </a:p>
        </p:txBody>
      </p:sp>
      <p:pic>
        <p:nvPicPr>
          <p:cNvPr id="6" name="Content Placeholder 5" descr="OCFO, FMS, Collections Prcessing Servicess Collections Process" title="Corporate Lockbox">
            <a:extLst>
              <a:ext uri="{FF2B5EF4-FFF2-40B4-BE49-F238E27FC236}">
                <a16:creationId xmlns:a16="http://schemas.microsoft.com/office/drawing/2014/main" id="{DB79E062-1793-4356-9CEC-2A5A170A75E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18096" y="1554480"/>
            <a:ext cx="9323108" cy="4933717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1301C05-5435-46DC-A535-61B17DFD7B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892FE9-6E3B-40F5-83C6-4FF46BD928C5}" type="slidenum">
              <a:rPr lang="en-US" smtClean="0"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697918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E58A3C-00F6-431A-8F7E-8DA9D36893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1963400" cy="1554480"/>
          </a:xfrm>
        </p:spPr>
        <p:txBody>
          <a:bodyPr/>
          <a:lstStyle/>
          <a:p>
            <a:r>
              <a:rPr lang="en-US" dirty="0"/>
              <a:t>Corporate Non-Lockbox</a:t>
            </a:r>
            <a:br>
              <a:rPr lang="en-US" dirty="0"/>
            </a:br>
            <a:r>
              <a:rPr lang="en-US" dirty="0"/>
              <a:t>Manual Processes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10FDDA-1F6B-414C-BBC4-E3FC1203E5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0412" y="2506661"/>
            <a:ext cx="10515600" cy="4351339"/>
          </a:xfrm>
        </p:spPr>
        <p:txBody>
          <a:bodyPr>
            <a:normAutofit/>
          </a:bodyPr>
          <a:lstStyle/>
          <a:p>
            <a:pPr marL="0" indent="0">
              <a:spcBef>
                <a:spcPts val="1800"/>
              </a:spcBef>
              <a:buNone/>
            </a:pPr>
            <a:r>
              <a:rPr lang="en-US" dirty="0"/>
              <a:t>Manually process other collection data from CIR: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en-US" dirty="0"/>
              <a:t>Non-Lockbox – not read automatically into Lockbox processor</a:t>
            </a:r>
          </a:p>
          <a:p>
            <a:pPr lvl="2">
              <a:lnSpc>
                <a:spcPct val="100000"/>
              </a:lnSpc>
              <a:spcBef>
                <a:spcPts val="0"/>
              </a:spcBef>
            </a:pPr>
            <a:r>
              <a:rPr lang="en-US" dirty="0"/>
              <a:t>Upload S2 to process against cash, and then use Re-processor</a:t>
            </a:r>
          </a:p>
          <a:p>
            <a:pPr lvl="2">
              <a:lnSpc>
                <a:spcPct val="100000"/>
              </a:lnSpc>
              <a:spcBef>
                <a:spcPts val="0"/>
              </a:spcBef>
            </a:pPr>
            <a:r>
              <a:rPr lang="en-US" dirty="0"/>
              <a:t>Manually process directly to cash without suspense</a:t>
            </a:r>
          </a:p>
          <a:p>
            <a:pPr lvl="2">
              <a:lnSpc>
                <a:spcPct val="100000"/>
              </a:lnSpc>
              <a:spcBef>
                <a:spcPts val="0"/>
              </a:spcBef>
            </a:pPr>
            <a:endParaRPr lang="en-US" dirty="0"/>
          </a:p>
          <a:p>
            <a:pPr lvl="2">
              <a:lnSpc>
                <a:spcPct val="100000"/>
              </a:lnSpc>
              <a:spcBef>
                <a:spcPts val="0"/>
              </a:spcBef>
            </a:pPr>
            <a:endParaRPr lang="en-US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dirty="0"/>
              <a:t>Manually process items with unique accounting:</a:t>
            </a:r>
          </a:p>
          <a:p>
            <a:pPr lvl="2">
              <a:lnSpc>
                <a:spcPct val="100000"/>
              </a:lnSpc>
              <a:spcBef>
                <a:spcPts val="0"/>
              </a:spcBef>
            </a:pPr>
            <a:r>
              <a:rPr lang="en-US" dirty="0"/>
              <a:t>Cash back to Purchase Order</a:t>
            </a:r>
          </a:p>
          <a:p>
            <a:pPr lvl="2">
              <a:lnSpc>
                <a:spcPct val="100000"/>
              </a:lnSpc>
              <a:spcBef>
                <a:spcPts val="0"/>
              </a:spcBef>
            </a:pPr>
            <a:r>
              <a:rPr lang="en-US" dirty="0"/>
              <a:t>Cash back to Fund Commitment Item</a:t>
            </a:r>
          </a:p>
          <a:p>
            <a:pPr lvl="2">
              <a:lnSpc>
                <a:spcPct val="100000"/>
              </a:lnSpc>
              <a:spcBef>
                <a:spcPts val="0"/>
              </a:spcBef>
            </a:pPr>
            <a:r>
              <a:rPr lang="en-US" dirty="0"/>
              <a:t>Cash applied to Advance (ZG and VG)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D322401-06C3-47AE-B1F4-A8907F7156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892FE9-6E3B-40F5-83C6-4FF46BD928C5}" type="slidenum">
              <a:rPr lang="en-US" smtClean="0"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295084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E58A3C-00F6-431A-8F7E-8DA9D36893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1963400" cy="1554480"/>
          </a:xfrm>
        </p:spPr>
        <p:txBody>
          <a:bodyPr/>
          <a:lstStyle/>
          <a:p>
            <a:r>
              <a:rPr lang="en-US" dirty="0"/>
              <a:t>                                                  Reconciliation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10FDDA-1F6B-414C-BBC4-E3FC1203E5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2960" y="1978760"/>
            <a:ext cx="10515600" cy="4351339"/>
          </a:xfrm>
        </p:spPr>
        <p:txBody>
          <a:bodyPr>
            <a:normAutofit/>
          </a:bodyPr>
          <a:lstStyle/>
          <a:p>
            <a:pPr marL="0" indent="0" algn="ctr">
              <a:spcBef>
                <a:spcPts val="1800"/>
              </a:spcBef>
              <a:buNone/>
            </a:pPr>
            <a:r>
              <a:rPr lang="en-US" dirty="0"/>
              <a:t>Collections Must be Reconciled!</a:t>
            </a:r>
          </a:p>
          <a:p>
            <a:pPr>
              <a:spcBef>
                <a:spcPts val="1800"/>
              </a:spcBef>
            </a:pPr>
            <a:r>
              <a:rPr lang="en-US" dirty="0"/>
              <a:t>Cash Reconciliation</a:t>
            </a:r>
          </a:p>
          <a:p>
            <a:pPr>
              <a:spcBef>
                <a:spcPts val="1800"/>
              </a:spcBef>
            </a:pPr>
            <a:r>
              <a:rPr lang="en-US" dirty="0"/>
              <a:t>Suspense Reconciliation – process within 30 days (most within 5 days)</a:t>
            </a:r>
          </a:p>
          <a:p>
            <a:pPr>
              <a:spcBef>
                <a:spcPts val="1800"/>
              </a:spcBef>
            </a:pPr>
            <a:r>
              <a:rPr lang="en-US" dirty="0"/>
              <a:t>Reconcile by Schedule Number and Schedule Date</a:t>
            </a:r>
          </a:p>
          <a:p>
            <a:pPr>
              <a:spcBef>
                <a:spcPts val="1800"/>
              </a:spcBef>
            </a:pPr>
            <a:r>
              <a:rPr lang="en-US" dirty="0"/>
              <a:t>Total collections recorded in FMMI GL must equal collections reported on the CIR – monthly reconciliation  </a:t>
            </a:r>
          </a:p>
          <a:p>
            <a:pPr marL="0" indent="0">
              <a:spcBef>
                <a:spcPts val="1800"/>
              </a:spcBef>
              <a:buNone/>
            </a:pPr>
            <a:r>
              <a:rPr lang="en-US" dirty="0"/>
              <a:t> </a:t>
            </a:r>
          </a:p>
          <a:p>
            <a:pPr marL="0" indent="0">
              <a:spcBef>
                <a:spcPts val="1800"/>
              </a:spcBef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3D1BAF5-B58A-4FF0-AA08-D97FC31B80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892FE9-6E3B-40F5-83C6-4FF46BD928C5}" type="slidenum">
              <a:rPr lang="en-US" smtClean="0"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142475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E58A3C-00F6-431A-8F7E-8DA9D36893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1887200" cy="1554480"/>
          </a:xfrm>
        </p:spPr>
        <p:txBody>
          <a:bodyPr/>
          <a:lstStyle/>
          <a:p>
            <a:r>
              <a:rPr lang="en-US" dirty="0"/>
              <a:t>                                                           Refunds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10FDDA-1F6B-414C-BBC4-E3FC1203E5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0412" y="1875935"/>
            <a:ext cx="10515600" cy="4982066"/>
          </a:xfrm>
        </p:spPr>
        <p:txBody>
          <a:bodyPr>
            <a:normAutofit fontScale="85000" lnSpcReduction="20000"/>
          </a:bodyPr>
          <a:lstStyle/>
          <a:p>
            <a:pPr marL="228594" lvl="1">
              <a:lnSpc>
                <a:spcPct val="110000"/>
              </a:lnSpc>
              <a:spcBef>
                <a:spcPts val="1800"/>
              </a:spcBef>
            </a:pPr>
            <a:r>
              <a:rPr lang="en-US" sz="3000" dirty="0"/>
              <a:t>Agencies can now initiate refunds on-line in FMMI</a:t>
            </a:r>
          </a:p>
          <a:p>
            <a:pPr marL="685782" lvl="2">
              <a:lnSpc>
                <a:spcPct val="110000"/>
              </a:lnSpc>
              <a:spcBef>
                <a:spcPts val="1800"/>
              </a:spcBef>
            </a:pPr>
            <a:r>
              <a:rPr lang="en-US" sz="2800" dirty="0"/>
              <a:t>FMS assistance no longer necessary</a:t>
            </a:r>
          </a:p>
          <a:p>
            <a:pPr marL="685782" lvl="2">
              <a:lnSpc>
                <a:spcPct val="110000"/>
              </a:lnSpc>
              <a:spcBef>
                <a:spcPts val="1800"/>
              </a:spcBef>
            </a:pPr>
            <a:r>
              <a:rPr lang="en-US" sz="2800" dirty="0"/>
              <a:t>Change payment method on  AR invoice (“E” or “F”)</a:t>
            </a:r>
          </a:p>
          <a:p>
            <a:pPr marL="685782" lvl="2">
              <a:lnSpc>
                <a:spcPct val="110000"/>
              </a:lnSpc>
              <a:spcBef>
                <a:spcPts val="1800"/>
              </a:spcBef>
            </a:pPr>
            <a:r>
              <a:rPr lang="en-US" sz="2800" dirty="0"/>
              <a:t>FMS automated payment run picks up invoice</a:t>
            </a:r>
          </a:p>
          <a:p>
            <a:pPr marL="457200" lvl="1">
              <a:lnSpc>
                <a:spcPct val="110000"/>
              </a:lnSpc>
              <a:spcBef>
                <a:spcPts val="1800"/>
              </a:spcBef>
            </a:pPr>
            <a:r>
              <a:rPr lang="en-US" sz="3000" dirty="0"/>
              <a:t>Refund Limitations</a:t>
            </a:r>
          </a:p>
          <a:p>
            <a:pPr marL="800088" lvl="2">
              <a:lnSpc>
                <a:spcPct val="110000"/>
              </a:lnSpc>
              <a:spcBef>
                <a:spcPts val="1800"/>
              </a:spcBef>
            </a:pPr>
            <a:r>
              <a:rPr lang="en-US" sz="2800" dirty="0"/>
              <a:t>Non-federal customers only </a:t>
            </a:r>
          </a:p>
          <a:p>
            <a:pPr marL="800088" lvl="2">
              <a:lnSpc>
                <a:spcPct val="110000"/>
              </a:lnSpc>
              <a:spcBef>
                <a:spcPts val="1800"/>
              </a:spcBef>
            </a:pPr>
            <a:r>
              <a:rPr lang="en-US" sz="2800" dirty="0"/>
              <a:t>Only the following customer number</a:t>
            </a:r>
          </a:p>
          <a:p>
            <a:pPr lvl="3">
              <a:lnSpc>
                <a:spcPct val="110000"/>
              </a:lnSpc>
              <a:spcBef>
                <a:spcPts val="0"/>
              </a:spcBef>
            </a:pPr>
            <a:r>
              <a:rPr lang="en-US" sz="2800" dirty="0"/>
              <a:t>3000000-3999999 (Commercial)</a:t>
            </a:r>
          </a:p>
          <a:p>
            <a:pPr lvl="3">
              <a:lnSpc>
                <a:spcPct val="110000"/>
              </a:lnSpc>
              <a:spcBef>
                <a:spcPts val="0"/>
              </a:spcBef>
            </a:pPr>
            <a:r>
              <a:rPr lang="en-US" sz="2800" dirty="0"/>
              <a:t>4000000-4999999 (Employee)</a:t>
            </a:r>
          </a:p>
          <a:p>
            <a:pPr lvl="3">
              <a:lnSpc>
                <a:spcPct val="110000"/>
              </a:lnSpc>
              <a:spcBef>
                <a:spcPts val="0"/>
              </a:spcBef>
            </a:pPr>
            <a:r>
              <a:rPr lang="en-US" sz="2800" dirty="0"/>
              <a:t>6000000-6999999 (State and Local)</a:t>
            </a:r>
          </a:p>
          <a:p>
            <a:pPr marL="457189" lvl="1" indent="0">
              <a:spcBef>
                <a:spcPts val="1800"/>
              </a:spcBef>
              <a:buNone/>
            </a:pPr>
            <a:endParaRPr lang="en-US" dirty="0"/>
          </a:p>
          <a:p>
            <a:pPr lvl="1">
              <a:spcBef>
                <a:spcPts val="1800"/>
              </a:spcBef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55B4688-A3C8-42EE-BCC3-F7C0CBBA81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892FE9-6E3B-40F5-83C6-4FF46BD928C5}" type="slidenum">
              <a:rPr lang="en-US" smtClean="0"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492441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E58A3C-00F6-431A-8F7E-8DA9D36893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1874500" cy="1554480"/>
          </a:xfrm>
        </p:spPr>
        <p:txBody>
          <a:bodyPr/>
          <a:lstStyle/>
          <a:p>
            <a:r>
              <a:rPr lang="en-US" dirty="0"/>
              <a:t>                                       Efficient Collections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10FDDA-1F6B-414C-BBC4-E3FC1203E5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0412" y="2506661"/>
            <a:ext cx="10515600" cy="4351339"/>
          </a:xfrm>
        </p:spPr>
        <p:txBody>
          <a:bodyPr>
            <a:normAutofit/>
          </a:bodyPr>
          <a:lstStyle/>
          <a:p>
            <a:pPr marL="0" indent="0">
              <a:spcBef>
                <a:spcPts val="1800"/>
              </a:spcBef>
              <a:buNone/>
            </a:pPr>
            <a:r>
              <a:rPr lang="en-US" dirty="0"/>
              <a:t>Efficient collections processing requires agency assistance.  CPS needs:</a:t>
            </a:r>
          </a:p>
          <a:p>
            <a:pPr marL="1428727" lvl="2" indent="-514350">
              <a:spcBef>
                <a:spcPts val="1800"/>
              </a:spcBef>
              <a:buAutoNum type="arabicParenR"/>
            </a:pPr>
            <a:r>
              <a:rPr lang="en-US" dirty="0"/>
              <a:t>Existing Accounting Document in FMMI</a:t>
            </a:r>
          </a:p>
          <a:p>
            <a:pPr marL="1428727" lvl="2" indent="-514350">
              <a:spcBef>
                <a:spcPts val="1800"/>
              </a:spcBef>
              <a:buAutoNum type="arabicParenR"/>
            </a:pPr>
            <a:r>
              <a:rPr lang="en-US" dirty="0"/>
              <a:t>Completed Coversheet</a:t>
            </a:r>
          </a:p>
          <a:p>
            <a:pPr marL="1428727" lvl="2" indent="-514350">
              <a:spcBef>
                <a:spcPts val="1800"/>
              </a:spcBef>
              <a:buAutoNum type="arabicParenR"/>
            </a:pPr>
            <a:r>
              <a:rPr lang="en-US" dirty="0"/>
              <a:t>Point of Contact  </a:t>
            </a:r>
          </a:p>
          <a:p>
            <a:pPr marL="0" indent="0">
              <a:spcBef>
                <a:spcPts val="1800"/>
              </a:spcBef>
              <a:buNone/>
            </a:pPr>
            <a:r>
              <a:rPr lang="en-US" dirty="0"/>
              <a:t>If this occurs, CPS will be able to:</a:t>
            </a:r>
          </a:p>
          <a:p>
            <a:pPr lvl="2">
              <a:spcBef>
                <a:spcPts val="1800"/>
              </a:spcBef>
            </a:pPr>
            <a:r>
              <a:rPr lang="en-US" dirty="0"/>
              <a:t>Process more quickly</a:t>
            </a:r>
          </a:p>
          <a:p>
            <a:pPr lvl="2">
              <a:spcBef>
                <a:spcPts val="1800"/>
              </a:spcBef>
            </a:pPr>
            <a:r>
              <a:rPr lang="en-US" dirty="0"/>
              <a:t>Process more accurately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0F1859B-C831-4816-9B16-F2E784063E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892FE9-6E3B-40F5-83C6-4FF46BD928C5}" type="slidenum">
              <a:rPr lang="en-US" smtClean="0"/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390544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E58A3C-00F6-431A-8F7E-8DA9D36893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014200" cy="1554480"/>
          </a:xfrm>
        </p:spPr>
        <p:txBody>
          <a:bodyPr/>
          <a:lstStyle/>
          <a:p>
            <a:r>
              <a:rPr lang="en-US" dirty="0"/>
              <a:t>                                                        Efficient Collections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10FDDA-1F6B-414C-BBC4-E3FC1203E5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49012" y="1853488"/>
            <a:ext cx="10515600" cy="4817966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1800"/>
              </a:spcBef>
            </a:pPr>
            <a:r>
              <a:rPr lang="en-US" sz="3000" dirty="0"/>
              <a:t>CPS Responsibility:</a:t>
            </a:r>
          </a:p>
          <a:p>
            <a:pPr lvl="1">
              <a:lnSpc>
                <a:spcPct val="100000"/>
              </a:lnSpc>
              <a:spcBef>
                <a:spcPts val="1800"/>
              </a:spcBef>
            </a:pPr>
            <a:r>
              <a:rPr lang="en-US" sz="2600" dirty="0"/>
              <a:t>CPS applies cash only - separation of duties.</a:t>
            </a:r>
          </a:p>
          <a:p>
            <a:pPr>
              <a:lnSpc>
                <a:spcPct val="100000"/>
              </a:lnSpc>
              <a:spcBef>
                <a:spcPts val="1800"/>
              </a:spcBef>
            </a:pPr>
            <a:r>
              <a:rPr lang="en-US" sz="3000" dirty="0"/>
              <a:t>Agency Responsibility:</a:t>
            </a:r>
          </a:p>
          <a:p>
            <a:pPr lvl="1">
              <a:lnSpc>
                <a:spcPct val="100000"/>
              </a:lnSpc>
              <a:spcBef>
                <a:spcPts val="1800"/>
              </a:spcBef>
            </a:pPr>
            <a:r>
              <a:rPr lang="en-US" sz="2600" dirty="0"/>
              <a:t>Create the accounting document prior to submitting check to lockbox.  </a:t>
            </a:r>
          </a:p>
          <a:p>
            <a:pPr lvl="1">
              <a:lnSpc>
                <a:spcPct val="100000"/>
              </a:lnSpc>
              <a:spcBef>
                <a:spcPts val="1800"/>
              </a:spcBef>
            </a:pPr>
            <a:r>
              <a:rPr lang="en-US" sz="2600" dirty="0"/>
              <a:t>Reference that document number and customer/vendor number on coversheet….UPDATED Coversheet:</a:t>
            </a:r>
          </a:p>
          <a:p>
            <a:pPr marL="0" indent="0">
              <a:spcBef>
                <a:spcPts val="1800"/>
              </a:spcBef>
              <a:buNone/>
            </a:pPr>
            <a:endParaRPr lang="en-US" dirty="0"/>
          </a:p>
        </p:txBody>
      </p:sp>
      <p:pic>
        <p:nvPicPr>
          <p:cNvPr id="1026" name="Picture 2" descr="FMS/CPS FMMI Lockbox Submission Coversheet" title="Efficient Collections">
            <a:extLst>
              <a:ext uri="{FF2B5EF4-FFF2-40B4-BE49-F238E27FC236}">
                <a16:creationId xmlns:a16="http://schemas.microsoft.com/office/drawing/2014/main" id="{00C324B6-EA6D-4DC1-84B2-8BFC890CAC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0265" y="5291455"/>
            <a:ext cx="7155815" cy="14719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7501EC2-D29E-4797-B61A-FDA418E2D2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892FE9-6E3B-40F5-83C6-4FF46BD928C5}" type="slidenum">
              <a:rPr lang="en-US" smtClean="0"/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83198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E58A3C-00F6-431A-8F7E-8DA9D36893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075736" cy="1554480"/>
          </a:xfrm>
        </p:spPr>
        <p:txBody>
          <a:bodyPr/>
          <a:lstStyle/>
          <a:p>
            <a:r>
              <a:rPr lang="en-US" dirty="0"/>
              <a:t>								Introduction  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10FDDA-1F6B-414C-BBC4-E3FC1203E5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8"/>
            <a:ext cx="10515600" cy="4414919"/>
          </a:xfrm>
        </p:spPr>
        <p:txBody>
          <a:bodyPr/>
          <a:lstStyle/>
          <a:p>
            <a:pPr marL="0" indent="0">
              <a:buNone/>
            </a:pPr>
            <a:endParaRPr lang="en-US" dirty="0"/>
          </a:p>
          <a:p>
            <a:pPr>
              <a:spcBef>
                <a:spcPts val="1800"/>
              </a:spcBef>
            </a:pPr>
            <a:r>
              <a:rPr lang="en-US" dirty="0"/>
              <a:t>Various types of collections are processed in FMMI.</a:t>
            </a:r>
          </a:p>
          <a:p>
            <a:pPr>
              <a:spcBef>
                <a:spcPts val="1800"/>
              </a:spcBef>
            </a:pPr>
            <a:r>
              <a:rPr lang="en-US" dirty="0"/>
              <a:t>Treasury has many  different collection systems to which payments are remitted.</a:t>
            </a:r>
          </a:p>
          <a:p>
            <a:pPr>
              <a:spcBef>
                <a:spcPts val="1800"/>
              </a:spcBef>
            </a:pPr>
            <a:r>
              <a:rPr lang="en-US" dirty="0"/>
              <a:t>All collections come through a Treasury system.</a:t>
            </a:r>
          </a:p>
          <a:p>
            <a:pPr>
              <a:spcBef>
                <a:spcPts val="1800"/>
              </a:spcBef>
            </a:pPr>
            <a:r>
              <a:rPr lang="en-US" dirty="0"/>
              <a:t>Various USDA agencies utilize some or all of these Treasury systems.    </a:t>
            </a:r>
          </a:p>
          <a:p>
            <a:pPr>
              <a:spcBef>
                <a:spcPts val="1800"/>
              </a:spcBef>
            </a:pPr>
            <a:r>
              <a:rPr lang="en-US" dirty="0"/>
              <a:t>Having data passed from these systems, that identify the debtor and/or applicable receivable, is necessary for posting collections.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4EAB9C7-E3A2-4550-BFAE-C695588A29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892FE9-6E3B-40F5-83C6-4FF46BD928C5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104408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E58A3C-00F6-431A-8F7E-8DA9D36893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077700" cy="1554480"/>
          </a:xfrm>
        </p:spPr>
        <p:txBody>
          <a:bodyPr/>
          <a:lstStyle/>
          <a:p>
            <a:r>
              <a:rPr lang="en-US" dirty="0"/>
              <a:t>                                                           Efficient Collections</a:t>
            </a:r>
          </a:p>
        </p:txBody>
      </p:sp>
      <p:pic>
        <p:nvPicPr>
          <p:cNvPr id="2050" name="Picture 2" descr="Account Receivables" title="Efficient Collections">
            <a:extLst>
              <a:ext uri="{FF2B5EF4-FFF2-40B4-BE49-F238E27FC236}">
                <a16:creationId xmlns:a16="http://schemas.microsoft.com/office/drawing/2014/main" id="{29E96345-01B2-4883-8D6E-9D8DB0F361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8760" y="2338070"/>
            <a:ext cx="9144000" cy="3848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3D97409-BA42-4A83-B633-76941ED791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892FE9-6E3B-40F5-83C6-4FF46BD928C5}" type="slidenum">
              <a:rPr lang="en-US" smtClean="0"/>
              <a:t>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685035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E58A3C-00F6-431A-8F7E-8DA9D36893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065000" cy="1554480"/>
          </a:xfrm>
        </p:spPr>
        <p:txBody>
          <a:bodyPr/>
          <a:lstStyle/>
          <a:p>
            <a:r>
              <a:rPr lang="en-US" dirty="0"/>
              <a:t>                                                    Efficient Collections</a:t>
            </a:r>
          </a:p>
        </p:txBody>
      </p:sp>
      <p:pic>
        <p:nvPicPr>
          <p:cNvPr id="3074" name="Picture 2" descr="Account Payables" title="Efficient Collections">
            <a:extLst>
              <a:ext uri="{FF2B5EF4-FFF2-40B4-BE49-F238E27FC236}">
                <a16:creationId xmlns:a16="http://schemas.microsoft.com/office/drawing/2014/main" id="{684F1D17-F9F6-4731-AFF2-84D9D6711D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0662" y="2135188"/>
            <a:ext cx="9210675" cy="3400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AC88195-D7A0-42E8-A1EC-38736E14A3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892FE9-6E3B-40F5-83C6-4FF46BD928C5}" type="slidenum">
              <a:rPr lang="en-US" smtClean="0"/>
              <a:t>31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064296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E58A3C-00F6-431A-8F7E-8DA9D36893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026900" cy="1554480"/>
          </a:xfrm>
        </p:spPr>
        <p:txBody>
          <a:bodyPr/>
          <a:lstStyle/>
          <a:p>
            <a:r>
              <a:rPr lang="en-US" dirty="0"/>
              <a:t>                                                          Efficient Collections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052AC296-7799-4968-A8C8-8984CA6616A5}"/>
              </a:ext>
            </a:extLst>
          </p:cNvPr>
          <p:cNvSpPr/>
          <p:nvPr/>
        </p:nvSpPr>
        <p:spPr>
          <a:xfrm>
            <a:off x="1008668" y="1960776"/>
            <a:ext cx="955563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6" indent="-228594" defTabSz="914377">
              <a:lnSpc>
                <a:spcPct val="90000"/>
              </a:lnSpc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en-US" sz="3200" dirty="0"/>
              <a:t>Returning Funds to Treasury:</a:t>
            </a:r>
          </a:p>
          <a:p>
            <a:pPr marL="685806" lvl="1" indent="-228594" defTabSz="914377">
              <a:lnSpc>
                <a:spcPct val="90000"/>
              </a:lnSpc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en-US" sz="2600" dirty="0"/>
              <a:t>Restitutions</a:t>
            </a:r>
          </a:p>
          <a:p>
            <a:pPr marL="685806" lvl="1" indent="-228594" defTabSz="914377">
              <a:lnSpc>
                <a:spcPct val="90000"/>
              </a:lnSpc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en-US" sz="2600" dirty="0"/>
              <a:t>Jury Duty payments</a:t>
            </a:r>
          </a:p>
          <a:p>
            <a:pPr marL="685806" lvl="1" indent="-228594" defTabSz="914377">
              <a:lnSpc>
                <a:spcPct val="90000"/>
              </a:lnSpc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en-US" sz="2600" dirty="0"/>
              <a:t>Record to Treasury’s miscellaneous receipt account 3220</a:t>
            </a:r>
          </a:p>
        </p:txBody>
      </p:sp>
      <p:pic>
        <p:nvPicPr>
          <p:cNvPr id="4098" name="Picture 2" descr="Returning funds to Treasury" title="Efficient Collections">
            <a:extLst>
              <a:ext uri="{FF2B5EF4-FFF2-40B4-BE49-F238E27FC236}">
                <a16:creationId xmlns:a16="http://schemas.microsoft.com/office/drawing/2014/main" id="{3396CAFC-FCEB-4700-8CC1-2723DA7F04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0305" y="4407571"/>
            <a:ext cx="9144000" cy="1266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A5DB24F-7BCF-4373-9BB0-C60D5EF0FB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892FE9-6E3B-40F5-83C6-4FF46BD928C5}" type="slidenum">
              <a:rPr lang="en-US" smtClean="0"/>
              <a:t>32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729030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E58A3C-00F6-431A-8F7E-8DA9D36893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065000" cy="1554480"/>
          </a:xfrm>
        </p:spPr>
        <p:txBody>
          <a:bodyPr/>
          <a:lstStyle/>
          <a:p>
            <a:r>
              <a:rPr lang="en-US" dirty="0"/>
              <a:t>                                                       Efficient Collections</a:t>
            </a:r>
          </a:p>
        </p:txBody>
      </p:sp>
      <p:pic>
        <p:nvPicPr>
          <p:cNvPr id="6146" name="Picture 2" descr="Accounting Information" title="Efficient Collections">
            <a:extLst>
              <a:ext uri="{FF2B5EF4-FFF2-40B4-BE49-F238E27FC236}">
                <a16:creationId xmlns:a16="http://schemas.microsoft.com/office/drawing/2014/main" id="{E45AF9F8-A3AC-4AAC-8A21-4F3AEA72C3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8033" y="2787535"/>
            <a:ext cx="9201150" cy="2828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48AA5D2-2683-481F-9595-1C19FDBA3D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892FE9-6E3B-40F5-83C6-4FF46BD928C5}" type="slidenum">
              <a:rPr lang="en-US" smtClean="0"/>
              <a:t>33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191015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E58A3C-00F6-431A-8F7E-8DA9D36893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014200" cy="1554480"/>
          </a:xfrm>
        </p:spPr>
        <p:txBody>
          <a:bodyPr/>
          <a:lstStyle/>
          <a:p>
            <a:r>
              <a:rPr lang="en-US" dirty="0"/>
              <a:t>Efficient Collections</a:t>
            </a:r>
          </a:p>
        </p:txBody>
      </p:sp>
      <p:pic>
        <p:nvPicPr>
          <p:cNvPr id="5122" name="Picture 2" descr="Submission date, Agency, point  of contact,Phone number and email" title="Efficient Collections">
            <a:extLst>
              <a:ext uri="{FF2B5EF4-FFF2-40B4-BE49-F238E27FC236}">
                <a16:creationId xmlns:a16="http://schemas.microsoft.com/office/drawing/2014/main" id="{145DA040-92AB-45E6-B893-0EB252AEAD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6388" y="2514600"/>
            <a:ext cx="9039225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Star: 5 Points 4" descr="Picture of a star" title="Efficient Collections">
            <a:extLst>
              <a:ext uri="{FF2B5EF4-FFF2-40B4-BE49-F238E27FC236}">
                <a16:creationId xmlns:a16="http://schemas.microsoft.com/office/drawing/2014/main" id="{5C6EA1D0-2DFA-446A-A82A-6A65887D0E4A}"/>
              </a:ext>
            </a:extLst>
          </p:cNvPr>
          <p:cNvSpPr/>
          <p:nvPr/>
        </p:nvSpPr>
        <p:spPr>
          <a:xfrm rot="20440633">
            <a:off x="8188960" y="1915949"/>
            <a:ext cx="1625600" cy="128016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DFFCB21-ABBC-40A2-ACF3-96BA4AE4CE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892FE9-6E3B-40F5-83C6-4FF46BD928C5}" type="slidenum">
              <a:rPr lang="en-US" smtClean="0"/>
              <a:t>34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444353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E58A3C-00F6-431A-8F7E-8DA9D36893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1963400" cy="1554480"/>
          </a:xfrm>
        </p:spPr>
        <p:txBody>
          <a:bodyPr/>
          <a:lstStyle/>
          <a:p>
            <a:r>
              <a:rPr lang="en-US" dirty="0"/>
              <a:t>                                                                FMS Initiatives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10FDDA-1F6B-414C-BBC4-E3FC1203E5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2960" y="2178050"/>
            <a:ext cx="10515600" cy="4351338"/>
          </a:xfrm>
        </p:spPr>
        <p:txBody>
          <a:bodyPr>
            <a:normAutofit/>
          </a:bodyPr>
          <a:lstStyle/>
          <a:p>
            <a:pPr>
              <a:spcBef>
                <a:spcPts val="1800"/>
              </a:spcBef>
            </a:pPr>
            <a:r>
              <a:rPr lang="en-US" dirty="0"/>
              <a:t>Utilizing full benefits of the CIR</a:t>
            </a:r>
          </a:p>
          <a:p>
            <a:pPr>
              <a:spcBef>
                <a:spcPts val="1800"/>
              </a:spcBef>
            </a:pPr>
            <a:r>
              <a:rPr lang="en-US" dirty="0"/>
              <a:t>Building a CIR-FMMI interface</a:t>
            </a:r>
          </a:p>
          <a:p>
            <a:pPr>
              <a:spcBef>
                <a:spcPts val="1800"/>
              </a:spcBef>
            </a:pPr>
            <a:r>
              <a:rPr lang="en-US" dirty="0"/>
              <a:t>Implementing Treasury’s Central Receivable System</a:t>
            </a:r>
          </a:p>
          <a:p>
            <a:pPr>
              <a:spcBef>
                <a:spcPts val="1800"/>
              </a:spcBef>
            </a:pPr>
            <a:r>
              <a:rPr lang="en-US" dirty="0"/>
              <a:t>Utilizing eBill option to virtually eliminate unapplied collections</a:t>
            </a:r>
          </a:p>
          <a:p>
            <a:pPr>
              <a:spcBef>
                <a:spcPts val="1800"/>
              </a:spcBef>
            </a:pPr>
            <a:r>
              <a:rPr lang="en-US" dirty="0"/>
              <a:t>CRS Implementation</a:t>
            </a:r>
          </a:p>
          <a:p>
            <a:pPr>
              <a:spcBef>
                <a:spcPts val="1800"/>
              </a:spcBef>
            </a:pPr>
            <a:r>
              <a:rPr lang="en-US" dirty="0"/>
              <a:t>Using eBill in Pay.gov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31A663A-E7F9-4DAC-9E1E-E4CB954EFB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892FE9-6E3B-40F5-83C6-4FF46BD928C5}" type="slidenum">
              <a:rPr lang="en-US" smtClean="0"/>
              <a:t>35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876539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E58A3C-00F6-431A-8F7E-8DA9D36893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1772900" cy="1554480"/>
          </a:xfrm>
        </p:spPr>
        <p:txBody>
          <a:bodyPr>
            <a:normAutofit/>
          </a:bodyPr>
          <a:lstStyle/>
          <a:p>
            <a:r>
              <a:rPr lang="en-US" dirty="0"/>
              <a:t>Future USDA Initiatives</a:t>
            </a:r>
            <a:br>
              <a:rPr lang="en-US" dirty="0"/>
            </a:br>
            <a:r>
              <a:rPr lang="en-US" dirty="0"/>
              <a:t>Processing Collections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D8F5309-DDE6-4BB3-96A5-6882526F2164}"/>
              </a:ext>
            </a:extLst>
          </p:cNvPr>
          <p:cNvSpPr txBox="1"/>
          <p:nvPr/>
        </p:nvSpPr>
        <p:spPr>
          <a:xfrm>
            <a:off x="942682" y="1677971"/>
            <a:ext cx="953992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/>
              <a:t>Interfacing Data from the CIR to FMIMI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10FDDA-1F6B-414C-BBC4-E3FC1203E5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42681" y="2130460"/>
            <a:ext cx="10515600" cy="4423577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endParaRPr lang="en-US" dirty="0"/>
          </a:p>
          <a:p>
            <a:pPr>
              <a:spcBef>
                <a:spcPts val="1800"/>
              </a:spcBef>
            </a:pPr>
            <a:r>
              <a:rPr lang="en-US" dirty="0"/>
              <a:t>Automated Processing of Collections from Single Source – CIR</a:t>
            </a:r>
          </a:p>
          <a:p>
            <a:pPr>
              <a:spcBef>
                <a:spcPts val="1800"/>
              </a:spcBef>
            </a:pPr>
            <a:r>
              <a:rPr lang="en-US" dirty="0"/>
              <a:t>CIR is official source of collections received</a:t>
            </a:r>
          </a:p>
          <a:p>
            <a:pPr>
              <a:spcBef>
                <a:spcPts val="1800"/>
              </a:spcBef>
            </a:pPr>
            <a:r>
              <a:rPr lang="en-US" dirty="0"/>
              <a:t>Eliminate need to obtain files from bank</a:t>
            </a:r>
          </a:p>
          <a:p>
            <a:pPr>
              <a:spcBef>
                <a:spcPts val="1800"/>
              </a:spcBef>
            </a:pPr>
            <a:r>
              <a:rPr lang="en-US" dirty="0"/>
              <a:t>Assure all remittance data obtained from bank is contained on CIR</a:t>
            </a:r>
          </a:p>
          <a:p>
            <a:pPr>
              <a:spcBef>
                <a:spcPts val="1800"/>
              </a:spcBef>
            </a:pPr>
            <a:r>
              <a:rPr lang="en-US" dirty="0"/>
              <a:t>Leverage current FMMI Lockbox Processor and Re-processor programs for processing -  ALL Collections</a:t>
            </a:r>
          </a:p>
          <a:p>
            <a:pPr>
              <a:spcBef>
                <a:spcPts val="1800"/>
              </a:spcBef>
            </a:pPr>
            <a:r>
              <a:rPr lang="en-US" dirty="0"/>
              <a:t>Begin with Corporate Lockbox</a:t>
            </a:r>
          </a:p>
          <a:p>
            <a:pPr>
              <a:spcBef>
                <a:spcPts val="1800"/>
              </a:spcBef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288E877-E448-41A3-B2A9-1D9528F2AA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892FE9-6E3B-40F5-83C6-4FF46BD928C5}" type="slidenum">
              <a:rPr lang="en-US" smtClean="0"/>
              <a:t>36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59728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E58A3C-00F6-431A-8F7E-8DA9D36893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1988800" cy="1554480"/>
          </a:xfrm>
        </p:spPr>
        <p:txBody>
          <a:bodyPr>
            <a:normAutofit/>
          </a:bodyPr>
          <a:lstStyle/>
          <a:p>
            <a:r>
              <a:rPr lang="en-US" dirty="0"/>
              <a:t>Collections Processing Vision</a:t>
            </a:r>
          </a:p>
        </p:txBody>
      </p:sp>
      <p:graphicFrame>
        <p:nvGraphicFramePr>
          <p:cNvPr id="6" name="Diagram 5" descr="Extract Fie Collection Details, Collection Processor, Recejts worked Collection Re-processor, and Post in FMMI to aAR Invoice or as Straight cash Deposit" title="Collections Processing Vision">
            <a:extLst>
              <a:ext uri="{FF2B5EF4-FFF2-40B4-BE49-F238E27FC236}">
                <a16:creationId xmlns:a16="http://schemas.microsoft.com/office/drawing/2014/main" id="{00795DC6-61EB-4892-A27C-129766E61CD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817578273"/>
              </p:ext>
            </p:extLst>
          </p:nvPr>
        </p:nvGraphicFramePr>
        <p:xfrm>
          <a:off x="823851" y="1817082"/>
          <a:ext cx="3902696" cy="219644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7" name="Picture 6" descr="Straight line " title="Collections processing Vision">
            <a:extLst>
              <a:ext uri="{FF2B5EF4-FFF2-40B4-BE49-F238E27FC236}">
                <a16:creationId xmlns:a16="http://schemas.microsoft.com/office/drawing/2014/main" id="{8F573FDE-A745-4076-A96E-0CA16D39F19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16200000">
            <a:off x="2266101" y="4447121"/>
            <a:ext cx="993735" cy="256055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42838134-2F69-47EF-B8C6-C8EB8B75B92B}"/>
              </a:ext>
            </a:extLst>
          </p:cNvPr>
          <p:cNvSpPr/>
          <p:nvPr/>
        </p:nvSpPr>
        <p:spPr>
          <a:xfrm>
            <a:off x="993953" y="5110252"/>
            <a:ext cx="2553407" cy="829021"/>
          </a:xfrm>
          <a:prstGeom prst="rect">
            <a:avLst/>
          </a:prstGeom>
          <a:solidFill>
            <a:srgbClr val="4472C4">
              <a:hueOff val="0"/>
              <a:satOff val="0"/>
              <a:lumOff val="0"/>
              <a:alphaOff val="0"/>
            </a:srgbClr>
          </a:solidFill>
          <a:ln w="12700" cap="flat" cmpd="sng" algn="ctr">
            <a:solidFill>
              <a:prstClr val="white">
                <a:hueOff val="0"/>
                <a:satOff val="0"/>
                <a:lumOff val="0"/>
                <a:alphaOff val="0"/>
              </a:prstClr>
            </a:solidFill>
            <a:prstDash val="solid"/>
            <a:miter lim="800000"/>
          </a:ln>
          <a:effectLst/>
        </p:spPr>
        <p:txBody>
          <a:bodyPr spcFirstLastPara="0" vert="horz" wrap="square" lIns="22860" tIns="22860" rIns="22860" bIns="22860" numCol="1" spcCol="1270" anchor="ctr" anchorCtr="0">
            <a:no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Extract File</a:t>
            </a:r>
          </a:p>
          <a:p>
            <a:pPr algn="ctr"/>
            <a:r>
              <a:rPr lang="en-US" dirty="0">
                <a:solidFill>
                  <a:schemeClr val="bg1"/>
                </a:solidFill>
              </a:rPr>
              <a:t>Collection Details</a:t>
            </a:r>
          </a:p>
        </p:txBody>
      </p:sp>
      <p:pic>
        <p:nvPicPr>
          <p:cNvPr id="9" name="Picture 8" descr="right arrow" title="Collections Processing Vision">
            <a:extLst>
              <a:ext uri="{FF2B5EF4-FFF2-40B4-BE49-F238E27FC236}">
                <a16:creationId xmlns:a16="http://schemas.microsoft.com/office/drawing/2014/main" id="{2F79D69A-9777-4E16-A771-76245FFCFA3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649641" y="5286539"/>
            <a:ext cx="1465667" cy="377656"/>
          </a:xfrm>
          <a:prstGeom prst="rect">
            <a:avLst/>
          </a:prstGeom>
        </p:spPr>
      </p:pic>
      <p:grpSp>
        <p:nvGrpSpPr>
          <p:cNvPr id="10" name="Group 9" descr="Collection Processor" title="Collections Processing Vision">
            <a:extLst>
              <a:ext uri="{FF2B5EF4-FFF2-40B4-BE49-F238E27FC236}">
                <a16:creationId xmlns:a16="http://schemas.microsoft.com/office/drawing/2014/main" id="{EA275098-B1C4-43A8-A5E3-30BB2EC789B0}"/>
              </a:ext>
            </a:extLst>
          </p:cNvPr>
          <p:cNvGrpSpPr/>
          <p:nvPr/>
        </p:nvGrpSpPr>
        <p:grpSpPr>
          <a:xfrm>
            <a:off x="5278548" y="4576636"/>
            <a:ext cx="2023231" cy="1838225"/>
            <a:chOff x="1502690" y="1299045"/>
            <a:chExt cx="897315" cy="897315"/>
          </a:xfrm>
        </p:grpSpPr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FAD67B5D-B330-469E-9860-4CD57F4EACF7}"/>
                </a:ext>
              </a:extLst>
            </p:cNvPr>
            <p:cNvSpPr/>
            <p:nvPr/>
          </p:nvSpPr>
          <p:spPr>
            <a:xfrm>
              <a:off x="1502690" y="1299045"/>
              <a:ext cx="897315" cy="897315"/>
            </a:xfrm>
            <a:prstGeom prst="ellipse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2" name="Oval 4">
              <a:extLst>
                <a:ext uri="{FF2B5EF4-FFF2-40B4-BE49-F238E27FC236}">
                  <a16:creationId xmlns:a16="http://schemas.microsoft.com/office/drawing/2014/main" id="{FC8A58E6-E3DB-4192-9A7A-AF7AD001CD24}"/>
                </a:ext>
              </a:extLst>
            </p:cNvPr>
            <p:cNvSpPr txBox="1"/>
            <p:nvPr/>
          </p:nvSpPr>
          <p:spPr>
            <a:xfrm>
              <a:off x="1634099" y="1430454"/>
              <a:ext cx="634497" cy="63449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1591" tIns="21591" rIns="21591" bIns="21591" numCol="1" spcCol="1270" anchor="ctr" anchorCtr="0">
              <a:noAutofit/>
            </a:bodyPr>
            <a:lstStyle/>
            <a:p>
              <a:pPr algn="ctr" defTabSz="1511262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trike="sngStrike" dirty="0"/>
                <a:t>Lockbox</a:t>
              </a:r>
              <a:r>
                <a:rPr lang="en-US" dirty="0"/>
                <a:t> “Collection” Processor</a:t>
              </a:r>
              <a:endParaRPr lang="en-US" sz="3400" dirty="0"/>
            </a:p>
          </p:txBody>
        </p:sp>
      </p:grpSp>
      <p:sp>
        <p:nvSpPr>
          <p:cNvPr id="14" name="Rectangle 13">
            <a:extLst>
              <a:ext uri="{FF2B5EF4-FFF2-40B4-BE49-F238E27FC236}">
                <a16:creationId xmlns:a16="http://schemas.microsoft.com/office/drawing/2014/main" id="{476C362B-7041-4296-933B-2D9E5EB0CD67}"/>
              </a:ext>
            </a:extLst>
          </p:cNvPr>
          <p:cNvSpPr/>
          <p:nvPr/>
        </p:nvSpPr>
        <p:spPr>
          <a:xfrm>
            <a:off x="9039816" y="5089406"/>
            <a:ext cx="2718791" cy="991364"/>
          </a:xfrm>
          <a:prstGeom prst="rect">
            <a:avLst/>
          </a:prstGeom>
          <a:solidFill>
            <a:srgbClr val="4472C4">
              <a:hueOff val="0"/>
              <a:satOff val="0"/>
              <a:lumOff val="0"/>
              <a:alphaOff val="0"/>
            </a:srgbClr>
          </a:solidFill>
          <a:ln w="12700" cap="flat" cmpd="sng" algn="ctr">
            <a:solidFill>
              <a:prstClr val="white">
                <a:hueOff val="0"/>
                <a:satOff val="0"/>
                <a:lumOff val="0"/>
                <a:alphaOff val="0"/>
              </a:prstClr>
            </a:solidFill>
            <a:prstDash val="solid"/>
            <a:miter lim="800000"/>
          </a:ln>
          <a:effectLst/>
        </p:spPr>
        <p:txBody>
          <a:bodyPr spcFirstLastPara="0" vert="horz" wrap="square" lIns="22860" tIns="22860" rIns="22860" bIns="22860" numCol="1" spcCol="1270" anchor="ctr" anchorCtr="0">
            <a:no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Post in FMMI to</a:t>
            </a:r>
          </a:p>
          <a:p>
            <a:pPr algn="ctr"/>
            <a:r>
              <a:rPr lang="en-US" dirty="0">
                <a:solidFill>
                  <a:schemeClr val="bg1"/>
                </a:solidFill>
              </a:rPr>
              <a:t>AR Invoice or as</a:t>
            </a:r>
          </a:p>
          <a:p>
            <a:pPr algn="ctr"/>
            <a:r>
              <a:rPr lang="en-US" dirty="0">
                <a:solidFill>
                  <a:schemeClr val="bg1"/>
                </a:solidFill>
              </a:rPr>
              <a:t> Straight Cash deposit</a:t>
            </a:r>
          </a:p>
        </p:txBody>
      </p:sp>
      <p:pic>
        <p:nvPicPr>
          <p:cNvPr id="15" name="Picture 14" descr="left arrow" title="Collections Processing Vision">
            <a:extLst>
              <a:ext uri="{FF2B5EF4-FFF2-40B4-BE49-F238E27FC236}">
                <a16:creationId xmlns:a16="http://schemas.microsoft.com/office/drawing/2014/main" id="{912435F6-67B8-4BE4-942D-EB0340F05E2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19288401">
            <a:off x="6995933" y="4052819"/>
            <a:ext cx="1465667" cy="377656"/>
          </a:xfrm>
          <a:prstGeom prst="rect">
            <a:avLst/>
          </a:prstGeom>
        </p:spPr>
      </p:pic>
      <p:pic>
        <p:nvPicPr>
          <p:cNvPr id="16" name="Picture 15" descr="left arrow" title="Collections Processing Vision">
            <a:extLst>
              <a:ext uri="{FF2B5EF4-FFF2-40B4-BE49-F238E27FC236}">
                <a16:creationId xmlns:a16="http://schemas.microsoft.com/office/drawing/2014/main" id="{C1C896D1-E58E-4BB5-A6C0-44572B63FC4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499738" y="5306917"/>
            <a:ext cx="1465667" cy="377656"/>
          </a:xfrm>
          <a:prstGeom prst="rect">
            <a:avLst/>
          </a:prstGeom>
        </p:spPr>
      </p:pic>
      <p:grpSp>
        <p:nvGrpSpPr>
          <p:cNvPr id="17" name="Group 16" descr="Rejects worked Collection Re-processor" title="Collections Processing Vision">
            <a:extLst>
              <a:ext uri="{FF2B5EF4-FFF2-40B4-BE49-F238E27FC236}">
                <a16:creationId xmlns:a16="http://schemas.microsoft.com/office/drawing/2014/main" id="{60B87C43-9509-4A83-81F6-E0E7ED247B03}"/>
              </a:ext>
            </a:extLst>
          </p:cNvPr>
          <p:cNvGrpSpPr/>
          <p:nvPr/>
        </p:nvGrpSpPr>
        <p:grpSpPr>
          <a:xfrm>
            <a:off x="8028200" y="2158278"/>
            <a:ext cx="2023231" cy="1838225"/>
            <a:chOff x="1502690" y="1299045"/>
            <a:chExt cx="897315" cy="897315"/>
          </a:xfrm>
        </p:grpSpPr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9496BF92-6DB5-4DDD-8708-D6ACACD21063}"/>
                </a:ext>
              </a:extLst>
            </p:cNvPr>
            <p:cNvSpPr/>
            <p:nvPr/>
          </p:nvSpPr>
          <p:spPr>
            <a:xfrm>
              <a:off x="1502690" y="1299045"/>
              <a:ext cx="897315" cy="897315"/>
            </a:xfrm>
            <a:prstGeom prst="ellipse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9" name="Oval 4">
              <a:extLst>
                <a:ext uri="{FF2B5EF4-FFF2-40B4-BE49-F238E27FC236}">
                  <a16:creationId xmlns:a16="http://schemas.microsoft.com/office/drawing/2014/main" id="{9F9BC504-BA76-464D-94A8-959CBD6C8CFA}"/>
                </a:ext>
              </a:extLst>
            </p:cNvPr>
            <p:cNvSpPr txBox="1"/>
            <p:nvPr/>
          </p:nvSpPr>
          <p:spPr>
            <a:xfrm>
              <a:off x="1634099" y="1430454"/>
              <a:ext cx="634497" cy="63449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1591" tIns="21591" rIns="21591" bIns="21591" numCol="1" spcCol="1270" anchor="ctr" anchorCtr="0">
              <a:noAutofit/>
            </a:bodyPr>
            <a:lstStyle/>
            <a:p>
              <a:pPr algn="ctr" defTabSz="1511262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dirty="0"/>
                <a:t> Rejects worked “Collection” Re-Processor</a:t>
              </a:r>
              <a:endParaRPr lang="en-US" sz="3400" dirty="0"/>
            </a:p>
          </p:txBody>
        </p:sp>
      </p:grpSp>
      <p:pic>
        <p:nvPicPr>
          <p:cNvPr id="20" name="Picture 19" descr="down arrow" title="Collections Processing Vision">
            <a:extLst>
              <a:ext uri="{FF2B5EF4-FFF2-40B4-BE49-F238E27FC236}">
                <a16:creationId xmlns:a16="http://schemas.microsoft.com/office/drawing/2014/main" id="{4914E881-10C0-479E-9D4C-EF37676C8D1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3123826">
            <a:off x="9479699" y="4194041"/>
            <a:ext cx="1465667" cy="377656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2A54D8B-FC5E-4D4C-9FB7-EACC7D21AB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892FE9-6E3B-40F5-83C6-4FF46BD928C5}" type="slidenum">
              <a:rPr lang="en-US" smtClean="0"/>
              <a:t>37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638798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E58A3C-00F6-431A-8F7E-8DA9D36893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1887200" cy="1554480"/>
          </a:xfrm>
        </p:spPr>
        <p:txBody>
          <a:bodyPr>
            <a:normAutofit/>
          </a:bodyPr>
          <a:lstStyle/>
          <a:p>
            <a:r>
              <a:rPr lang="en-US" dirty="0"/>
              <a:t>Implementing  Treasury’s</a:t>
            </a:r>
            <a:br>
              <a:rPr lang="en-US" dirty="0"/>
            </a:br>
            <a:r>
              <a:rPr lang="en-US" dirty="0"/>
              <a:t>Central Receivable Service (CRS)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10FDDA-1F6B-414C-BBC4-E3FC1203E5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8"/>
            <a:ext cx="10515600" cy="4490335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endParaRPr lang="en-US" dirty="0"/>
          </a:p>
          <a:p>
            <a:pPr>
              <a:spcBef>
                <a:spcPts val="1800"/>
              </a:spcBef>
            </a:pPr>
            <a:r>
              <a:rPr lang="en-US" dirty="0"/>
              <a:t>CRS is a service provided by Treasury, </a:t>
            </a:r>
            <a:r>
              <a:rPr lang="en-US" u="sng" dirty="0"/>
              <a:t>at no charge</a:t>
            </a:r>
            <a:r>
              <a:rPr lang="en-US" dirty="0"/>
              <a:t> to federal agencies to assist in the management of current, non-tax receivables</a:t>
            </a:r>
          </a:p>
          <a:p>
            <a:pPr>
              <a:spcBef>
                <a:spcPts val="1800"/>
              </a:spcBef>
            </a:pPr>
            <a:r>
              <a:rPr lang="en-US" dirty="0"/>
              <a:t>Agencies send receivables to CRS</a:t>
            </a:r>
          </a:p>
          <a:p>
            <a:pPr>
              <a:spcBef>
                <a:spcPts val="1800"/>
              </a:spcBef>
            </a:pPr>
            <a:r>
              <a:rPr lang="en-US" dirty="0"/>
              <a:t>CRS issues bills and handles debt management</a:t>
            </a:r>
          </a:p>
          <a:p>
            <a:pPr>
              <a:spcBef>
                <a:spcPts val="1800"/>
              </a:spcBef>
            </a:pPr>
            <a:r>
              <a:rPr lang="en-US" dirty="0"/>
              <a:t>CRS is operated by US Bank</a:t>
            </a:r>
          </a:p>
          <a:p>
            <a:pPr>
              <a:spcBef>
                <a:spcPts val="1800"/>
              </a:spcBef>
            </a:pPr>
            <a:r>
              <a:rPr lang="en-US" dirty="0"/>
              <a:t>US Bank call center handles inquires and follow up on delinquent debt</a:t>
            </a:r>
          </a:p>
          <a:p>
            <a:pPr>
              <a:spcBef>
                <a:spcPts val="1800"/>
              </a:spcBef>
            </a:pPr>
            <a:r>
              <a:rPr lang="en-US" dirty="0"/>
              <a:t>Collections go directly to Agency – Both CRS and agency receive collection data from the CIR.   </a:t>
            </a:r>
          </a:p>
          <a:p>
            <a:pPr>
              <a:spcBef>
                <a:spcPts val="1800"/>
              </a:spcBef>
            </a:pPr>
            <a:r>
              <a:rPr lang="en-US" dirty="0"/>
              <a:t>CRS performs no accounting services, but handles debt management services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C3F854E-91C5-4C55-8784-DE71BC279B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892FE9-6E3B-40F5-83C6-4FF46BD928C5}" type="slidenum">
              <a:rPr lang="en-US" smtClean="0"/>
              <a:t>38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388088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E58A3C-00F6-431A-8F7E-8DA9D36893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CRS Services Provided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10FDDA-1F6B-414C-BBC4-E3FC1203E50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indent="0">
              <a:buNone/>
            </a:pPr>
            <a:endParaRPr lang="en-US" dirty="0"/>
          </a:p>
          <a:p>
            <a:pPr>
              <a:spcBef>
                <a:spcPts val="1800"/>
              </a:spcBef>
            </a:pPr>
            <a:r>
              <a:rPr lang="en-US" dirty="0"/>
              <a:t>Invoice automation including demand letter and due process notice</a:t>
            </a:r>
          </a:p>
          <a:p>
            <a:pPr>
              <a:spcBef>
                <a:spcPts val="1800"/>
              </a:spcBef>
            </a:pPr>
            <a:r>
              <a:rPr lang="en-US" dirty="0"/>
              <a:t>Offers electronic and conventional remittance options </a:t>
            </a:r>
          </a:p>
          <a:p>
            <a:pPr>
              <a:spcBef>
                <a:spcPts val="1800"/>
              </a:spcBef>
            </a:pPr>
            <a:r>
              <a:rPr lang="en-US" dirty="0"/>
              <a:t>Active debtor location through skip tracing and outbound calls</a:t>
            </a:r>
          </a:p>
          <a:p>
            <a:pPr>
              <a:spcBef>
                <a:spcPts val="1800"/>
              </a:spcBef>
            </a:pPr>
            <a:r>
              <a:rPr lang="en-US" dirty="0"/>
              <a:t>Call center servicing</a:t>
            </a:r>
          </a:p>
          <a:p>
            <a:pPr>
              <a:spcBef>
                <a:spcPts val="1800"/>
              </a:spcBef>
            </a:pPr>
            <a:r>
              <a:rPr lang="en-US" dirty="0"/>
              <a:t>Installment agreements</a:t>
            </a:r>
          </a:p>
          <a:p>
            <a:pPr>
              <a:spcBef>
                <a:spcPts val="1800"/>
              </a:spcBef>
            </a:pPr>
            <a:r>
              <a:rPr lang="en-US" dirty="0"/>
              <a:t>Automated referral (transfer of debt) to Treasury for delinquent servicing (TOPS, CSNG)</a:t>
            </a:r>
          </a:p>
          <a:p>
            <a:pPr>
              <a:spcBef>
                <a:spcPts val="1800"/>
              </a:spcBef>
            </a:pPr>
            <a:r>
              <a:rPr lang="en-US" dirty="0"/>
              <a:t>Standardization and DATA Act compliance</a:t>
            </a:r>
          </a:p>
          <a:p>
            <a:pPr>
              <a:spcBef>
                <a:spcPts val="1800"/>
              </a:spcBef>
            </a:pPr>
            <a:r>
              <a:rPr lang="en-US" dirty="0"/>
              <a:t>On-line system – agencies can query on debts, upload proof of debt documents, and modify if necessary</a:t>
            </a:r>
          </a:p>
          <a:p>
            <a:pPr>
              <a:spcBef>
                <a:spcPts val="1800"/>
              </a:spcBef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12BA70C-0E59-46AB-9D91-D313F88309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892FE9-6E3B-40F5-83C6-4FF46BD928C5}" type="slidenum">
              <a:rPr lang="en-US" smtClean="0"/>
              <a:t>39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78242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E58A3C-00F6-431A-8F7E-8DA9D36893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1925300" cy="1554480"/>
          </a:xfrm>
        </p:spPr>
        <p:txBody>
          <a:bodyPr/>
          <a:lstStyle/>
          <a:p>
            <a:r>
              <a:rPr lang="en-US" b="1" dirty="0"/>
              <a:t>                                     Treasury Collection Mechanisms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10FDDA-1F6B-414C-BBC4-E3FC1203E5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2960" y="1554482"/>
            <a:ext cx="10515600" cy="4791991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endParaRPr lang="en-US" dirty="0"/>
          </a:p>
          <a:p>
            <a:pPr>
              <a:spcBef>
                <a:spcPts val="1800"/>
              </a:spcBef>
            </a:pPr>
            <a:r>
              <a:rPr lang="en-US" dirty="0"/>
              <a:t>Electronic Check Processing (ECP)</a:t>
            </a:r>
          </a:p>
          <a:p>
            <a:pPr>
              <a:spcBef>
                <a:spcPts val="1800"/>
              </a:spcBef>
            </a:pPr>
            <a:r>
              <a:rPr lang="en-US" dirty="0"/>
              <a:t>General Lockbox Network (GLN)	</a:t>
            </a:r>
          </a:p>
          <a:p>
            <a:pPr>
              <a:spcBef>
                <a:spcPts val="1800"/>
              </a:spcBef>
            </a:pPr>
            <a:r>
              <a:rPr lang="en-US" dirty="0"/>
              <a:t>OCTnet</a:t>
            </a:r>
          </a:p>
          <a:p>
            <a:pPr>
              <a:spcBef>
                <a:spcPts val="1800"/>
              </a:spcBef>
            </a:pPr>
            <a:r>
              <a:rPr lang="en-US" dirty="0"/>
              <a:t>Credit Card Acquiring Services (CAS)</a:t>
            </a:r>
          </a:p>
          <a:p>
            <a:pPr>
              <a:spcBef>
                <a:spcPts val="1800"/>
              </a:spcBef>
            </a:pPr>
            <a:r>
              <a:rPr lang="en-US" dirty="0"/>
              <a:t>Credit Gate Way (Fedwire/ACH/Online Bill Pay)</a:t>
            </a:r>
          </a:p>
          <a:p>
            <a:pPr>
              <a:spcBef>
                <a:spcPts val="1800"/>
              </a:spcBef>
            </a:pPr>
            <a:r>
              <a:rPr lang="en-US" dirty="0"/>
              <a:t>Pay.gov</a:t>
            </a:r>
          </a:p>
          <a:p>
            <a:pPr>
              <a:spcBef>
                <a:spcPts val="1800"/>
              </a:spcBef>
            </a:pPr>
            <a:r>
              <a:rPr lang="en-US" dirty="0"/>
              <a:t>Electronic Federal Tax Payment System (EFTPS)</a:t>
            </a:r>
          </a:p>
          <a:p>
            <a:pPr>
              <a:spcBef>
                <a:spcPts val="1800"/>
              </a:spcBef>
            </a:pPr>
            <a:r>
              <a:rPr lang="en-US" dirty="0"/>
              <a:t>Treasury General Account (TGA)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53A42AE-6E36-4D19-9B12-3A6D883ED8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892FE9-6E3B-40F5-83C6-4FF46BD928C5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706959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E58A3C-00F6-431A-8F7E-8DA9D36893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1861800" cy="1554480"/>
          </a:xfrm>
        </p:spPr>
        <p:txBody>
          <a:bodyPr>
            <a:normAutofit/>
          </a:bodyPr>
          <a:lstStyle/>
          <a:p>
            <a:r>
              <a:rPr lang="en-US" dirty="0"/>
              <a:t>CRS Receivable Life Cycle </a:t>
            </a:r>
          </a:p>
        </p:txBody>
      </p:sp>
      <p:pic>
        <p:nvPicPr>
          <p:cNvPr id="7" name="Picture 2" descr="**">
            <a:extLst>
              <a:ext uri="{FF2B5EF4-FFF2-40B4-BE49-F238E27FC236}">
                <a16:creationId xmlns:a16="http://schemas.microsoft.com/office/drawing/2014/main" id="{0F02ED05-8785-46FF-8D13-F972BDA69F80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0666" y="1554481"/>
            <a:ext cx="8473017" cy="5244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B097638-ED50-460B-90F6-80C17803ED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892FE9-6E3B-40F5-83C6-4FF46BD928C5}" type="slidenum">
              <a:rPr lang="en-US" smtClean="0"/>
              <a:t>40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8884332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E58A3C-00F6-431A-8F7E-8DA9D36893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1849100" cy="1554480"/>
          </a:xfrm>
        </p:spPr>
        <p:txBody>
          <a:bodyPr>
            <a:normAutofit/>
          </a:bodyPr>
          <a:lstStyle/>
          <a:p>
            <a:r>
              <a:rPr lang="en-US" dirty="0"/>
              <a:t>CRS Process Flow</a:t>
            </a:r>
          </a:p>
        </p:txBody>
      </p:sp>
      <p:pic>
        <p:nvPicPr>
          <p:cNvPr id="6" name="Content Placeholder 5" descr="Screen Clipping">
            <a:extLst>
              <a:ext uri="{FF2B5EF4-FFF2-40B4-BE49-F238E27FC236}">
                <a16:creationId xmlns:a16="http://schemas.microsoft.com/office/drawing/2014/main" id="{06306649-0910-43E0-BB4A-DB3F8423C60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9199" y="1683728"/>
            <a:ext cx="7213601" cy="5037751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445C74C-5972-4555-AA1C-1B41EA17FB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892FE9-6E3B-40F5-83C6-4FF46BD928C5}" type="slidenum">
              <a:rPr lang="en-US" smtClean="0"/>
              <a:t>41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0556016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E58A3C-00F6-431A-8F7E-8DA9D36893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1988800" cy="1554480"/>
          </a:xfrm>
        </p:spPr>
        <p:txBody>
          <a:bodyPr>
            <a:normAutofit/>
          </a:bodyPr>
          <a:lstStyle/>
          <a:p>
            <a:r>
              <a:rPr lang="en-US" dirty="0"/>
              <a:t>USDA-FMS CRS Implementation</a:t>
            </a:r>
            <a:br>
              <a:rPr lang="en-US" dirty="0"/>
            </a:br>
            <a:r>
              <a:rPr lang="en-US" dirty="0"/>
              <a:t>Phase 1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10FDDA-1F6B-414C-BBC4-E3FC1203E5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6600" y="1910292"/>
            <a:ext cx="10515600" cy="4351339"/>
          </a:xfrm>
        </p:spPr>
        <p:txBody>
          <a:bodyPr>
            <a:normAutofit fontScale="92500" lnSpcReduction="20000"/>
          </a:bodyPr>
          <a:lstStyle/>
          <a:p>
            <a:pPr>
              <a:spcBef>
                <a:spcPts val="1800"/>
              </a:spcBef>
            </a:pPr>
            <a:r>
              <a:rPr lang="en-US" dirty="0"/>
              <a:t>Travel Relocation Receivables</a:t>
            </a:r>
          </a:p>
          <a:p>
            <a:pPr>
              <a:spcBef>
                <a:spcPts val="1800"/>
              </a:spcBef>
            </a:pPr>
            <a:r>
              <a:rPr lang="en-US" dirty="0"/>
              <a:t>New moveLINQ system for Travel Relocation sends receivables to FMMI  </a:t>
            </a:r>
          </a:p>
          <a:p>
            <a:pPr>
              <a:spcBef>
                <a:spcPts val="1800"/>
              </a:spcBef>
            </a:pPr>
            <a:r>
              <a:rPr lang="en-US" dirty="0"/>
              <a:t>New </a:t>
            </a:r>
            <a:r>
              <a:rPr lang="en-US" b="1" dirty="0"/>
              <a:t>FMMI-CRS Interface</a:t>
            </a:r>
            <a:r>
              <a:rPr lang="en-US" dirty="0"/>
              <a:t>:</a:t>
            </a:r>
          </a:p>
          <a:p>
            <a:pPr lvl="1">
              <a:spcBef>
                <a:spcPts val="1800"/>
              </a:spcBef>
            </a:pPr>
            <a:r>
              <a:rPr lang="en-US" dirty="0"/>
              <a:t>Extract invoices created by moveLINQ-FMMI Interface</a:t>
            </a:r>
          </a:p>
          <a:p>
            <a:pPr lvl="1">
              <a:spcBef>
                <a:spcPts val="1800"/>
              </a:spcBef>
            </a:pPr>
            <a:r>
              <a:rPr lang="en-US" dirty="0"/>
              <a:t>Create file for CRS with receivable information</a:t>
            </a:r>
          </a:p>
          <a:p>
            <a:pPr lvl="1">
              <a:spcBef>
                <a:spcPts val="1800"/>
              </a:spcBef>
            </a:pPr>
            <a:r>
              <a:rPr lang="en-US" dirty="0"/>
              <a:t>Flags Invoices in FMMI as “Sent to CRS”</a:t>
            </a:r>
          </a:p>
          <a:p>
            <a:pPr>
              <a:spcBef>
                <a:spcPts val="1800"/>
              </a:spcBef>
            </a:pPr>
            <a:r>
              <a:rPr lang="en-US" dirty="0"/>
              <a:t>CRS will issue bills and perform follow-up debt management actions</a:t>
            </a:r>
          </a:p>
          <a:p>
            <a:pPr>
              <a:spcBef>
                <a:spcPts val="1800"/>
              </a:spcBef>
            </a:pPr>
            <a:r>
              <a:rPr lang="en-US" dirty="0"/>
              <a:t>Collections come into the FMMI ALC 12-40-1240 </a:t>
            </a:r>
            <a:r>
              <a:rPr lang="en-US" b="1" dirty="0"/>
              <a:t>established</a:t>
            </a:r>
            <a:r>
              <a:rPr lang="en-US" dirty="0"/>
              <a:t> collection accounts at Treasury, with all other collections.</a:t>
            </a:r>
          </a:p>
          <a:p>
            <a:pPr>
              <a:spcBef>
                <a:spcPts val="1800"/>
              </a:spcBef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0E478E3-BDF7-4CFF-B2ED-1CAEABA544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892FE9-6E3B-40F5-83C6-4FF46BD928C5}" type="slidenum">
              <a:rPr lang="en-US" smtClean="0"/>
              <a:t>42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8209592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E58A3C-00F6-431A-8F7E-8DA9D36893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USDA-FMS CRS Implementation</a:t>
            </a:r>
            <a:br>
              <a:rPr lang="en-US" dirty="0"/>
            </a:br>
            <a:r>
              <a:rPr lang="en-US" dirty="0"/>
              <a:t>Phase 1 </a:t>
            </a:r>
            <a:r>
              <a:rPr lang="en-US" sz="3200" dirty="0"/>
              <a:t>(cont.)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10FDDA-1F6B-414C-BBC4-E3FC1203E5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6600" y="2003425"/>
            <a:ext cx="10515600" cy="4351339"/>
          </a:xfrm>
        </p:spPr>
        <p:txBody>
          <a:bodyPr>
            <a:normAutofit fontScale="92500" lnSpcReduction="20000"/>
          </a:bodyPr>
          <a:lstStyle/>
          <a:p>
            <a:pPr>
              <a:spcBef>
                <a:spcPts val="1800"/>
              </a:spcBef>
            </a:pPr>
            <a:r>
              <a:rPr lang="en-US" dirty="0"/>
              <a:t>CRS will use FMMI Accounts Receivable invoice number</a:t>
            </a:r>
          </a:p>
          <a:p>
            <a:pPr>
              <a:spcBef>
                <a:spcPts val="1800"/>
              </a:spcBef>
            </a:pPr>
            <a:r>
              <a:rPr lang="en-US" dirty="0"/>
              <a:t>CRS will use FMMI Customer Number</a:t>
            </a:r>
          </a:p>
          <a:p>
            <a:pPr>
              <a:spcBef>
                <a:spcPts val="1800"/>
              </a:spcBef>
            </a:pPr>
            <a:r>
              <a:rPr lang="en-US" dirty="0"/>
              <a:t>If necessary, CRS will perform the following actions:</a:t>
            </a:r>
          </a:p>
          <a:p>
            <a:pPr lvl="1">
              <a:spcBef>
                <a:spcPts val="1800"/>
              </a:spcBef>
            </a:pPr>
            <a:r>
              <a:rPr lang="en-US" dirty="0"/>
              <a:t>Follow up calls</a:t>
            </a:r>
          </a:p>
          <a:p>
            <a:pPr lvl="1">
              <a:spcBef>
                <a:spcPts val="1800"/>
              </a:spcBef>
            </a:pPr>
            <a:r>
              <a:rPr lang="en-US" dirty="0"/>
              <a:t>Delinquent notices</a:t>
            </a:r>
          </a:p>
          <a:p>
            <a:pPr lvl="1">
              <a:spcBef>
                <a:spcPts val="1800"/>
              </a:spcBef>
            </a:pPr>
            <a:r>
              <a:rPr lang="en-US" dirty="0"/>
              <a:t>Transfer of to TOPS/CSNG</a:t>
            </a:r>
          </a:p>
          <a:p>
            <a:pPr marL="228594" lvl="1">
              <a:spcBef>
                <a:spcPts val="1800"/>
              </a:spcBef>
            </a:pPr>
            <a:r>
              <a:rPr lang="en-US" sz="2800" dirty="0"/>
              <a:t>CRS will send files with current receivable status and activity to FMS</a:t>
            </a:r>
          </a:p>
          <a:p>
            <a:pPr marL="228594" lvl="1">
              <a:spcBef>
                <a:spcPts val="1800"/>
              </a:spcBef>
            </a:pPr>
            <a:r>
              <a:rPr lang="en-US" sz="2800" dirty="0"/>
              <a:t>CRS will record cash collection activity in CRS, and provide on-line reports and queries available for inquiry, research and reconciliation activities. 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457A457-7994-4AE1-A9FF-41320F6AC9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892FE9-6E3B-40F5-83C6-4FF46BD928C5}" type="slidenum">
              <a:rPr lang="en-US" smtClean="0"/>
              <a:t>43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6522179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E58A3C-00F6-431A-8F7E-8DA9D36893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							</a:t>
            </a:r>
            <a:br>
              <a:rPr lang="en-US" dirty="0"/>
            </a:br>
            <a:r>
              <a:rPr lang="en-US" dirty="0"/>
              <a:t>USDA-FMS CRS Implementation</a:t>
            </a:r>
            <a:br>
              <a:rPr lang="en-US" dirty="0"/>
            </a:br>
            <a:r>
              <a:rPr lang="en-US" dirty="0"/>
              <a:t>Phase 1 </a:t>
            </a:r>
            <a:r>
              <a:rPr lang="en-US" sz="3600" dirty="0"/>
              <a:t>(cont.)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10FDDA-1F6B-414C-BBC4-E3FC1203E5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6600" y="1910292"/>
            <a:ext cx="10515600" cy="4351339"/>
          </a:xfrm>
        </p:spPr>
        <p:txBody>
          <a:bodyPr>
            <a:normAutofit lnSpcReduction="10000"/>
          </a:bodyPr>
          <a:lstStyle/>
          <a:p>
            <a:pPr>
              <a:spcBef>
                <a:spcPts val="1800"/>
              </a:spcBef>
            </a:pPr>
            <a:r>
              <a:rPr lang="en-US" dirty="0"/>
              <a:t>FMS will run FMMI-CRS interface routinely to send new “Travel Relocation” related receivable records to CRS.</a:t>
            </a:r>
          </a:p>
          <a:p>
            <a:pPr>
              <a:spcBef>
                <a:spcPts val="1800"/>
              </a:spcBef>
            </a:pPr>
            <a:r>
              <a:rPr lang="en-US" dirty="0"/>
              <a:t>FMS will receive cash collections, with all other collections, and post to receivables using current cash collection processing procedures.</a:t>
            </a:r>
          </a:p>
          <a:p>
            <a:pPr>
              <a:spcBef>
                <a:spcPts val="1800"/>
              </a:spcBef>
            </a:pPr>
            <a:r>
              <a:rPr lang="en-US" dirty="0"/>
              <a:t>FMS will reconcile FMMI and CRS receivable balances.</a:t>
            </a:r>
          </a:p>
          <a:p>
            <a:pPr>
              <a:spcBef>
                <a:spcPts val="1800"/>
              </a:spcBef>
            </a:pPr>
            <a:r>
              <a:rPr lang="en-US" dirty="0"/>
              <a:t>FMS will input documents in FMMI for any interest, penalty and fees applied to a receivable by CRS.</a:t>
            </a:r>
          </a:p>
          <a:p>
            <a:pPr>
              <a:spcBef>
                <a:spcPts val="1800"/>
              </a:spcBef>
            </a:pPr>
            <a:r>
              <a:rPr lang="en-US" dirty="0"/>
              <a:t>FMS will modify receivables in FMMI as appropriate when CRS transfers a debt to TOPS or CSNG (change reason code).</a:t>
            </a:r>
          </a:p>
          <a:p>
            <a:pPr>
              <a:spcBef>
                <a:spcPts val="1800"/>
              </a:spcBef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129AE9C-56B0-4FC3-BB78-45AD6A003B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892FE9-6E3B-40F5-83C6-4FF46BD928C5}" type="slidenum">
              <a:rPr lang="en-US" smtClean="0"/>
              <a:t>44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412607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E58A3C-00F6-431A-8F7E-8DA9D36893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USDA-FMS CRS Implementation</a:t>
            </a:r>
            <a:br>
              <a:rPr lang="en-US" dirty="0"/>
            </a:br>
            <a:r>
              <a:rPr lang="en-US" dirty="0"/>
              <a:t>Phase 1 </a:t>
            </a:r>
            <a:r>
              <a:rPr lang="en-US" sz="3200" dirty="0"/>
              <a:t>(cont.)</a:t>
            </a:r>
            <a:r>
              <a:rPr lang="en-US" sz="800" dirty="0"/>
              <a:t>a</a:t>
            </a:r>
            <a:endParaRPr lang="en-US" sz="32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10FDDA-1F6B-414C-BBC4-E3FC1203E5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6600" y="1910292"/>
            <a:ext cx="10515600" cy="4351339"/>
          </a:xfrm>
        </p:spPr>
        <p:txBody>
          <a:bodyPr>
            <a:normAutofit fontScale="92500" lnSpcReduction="10000"/>
          </a:bodyPr>
          <a:lstStyle/>
          <a:p>
            <a:pPr>
              <a:spcBef>
                <a:spcPts val="1800"/>
              </a:spcBef>
            </a:pPr>
            <a:r>
              <a:rPr lang="en-US" dirty="0"/>
              <a:t>USDA Travel Relocation related debt, is considered a program in CRS</a:t>
            </a:r>
          </a:p>
          <a:p>
            <a:pPr>
              <a:spcBef>
                <a:spcPts val="1800"/>
              </a:spcBef>
            </a:pPr>
            <a:r>
              <a:rPr lang="en-US" dirty="0"/>
              <a:t>Agencies can establish multiple programs within CRS.</a:t>
            </a:r>
          </a:p>
          <a:p>
            <a:pPr>
              <a:spcBef>
                <a:spcPts val="1800"/>
              </a:spcBef>
            </a:pPr>
            <a:r>
              <a:rPr lang="en-US" dirty="0"/>
              <a:t>Agencies submit standard narratives, to be included on bills issued for a specific program.</a:t>
            </a:r>
          </a:p>
          <a:p>
            <a:pPr>
              <a:spcBef>
                <a:spcPts val="1800"/>
              </a:spcBef>
            </a:pPr>
            <a:r>
              <a:rPr lang="en-US" dirty="0"/>
              <a:t>Agencies can choose Treasury Collections mechanisms that are will be used for each program </a:t>
            </a:r>
          </a:p>
          <a:p>
            <a:pPr lvl="1">
              <a:spcBef>
                <a:spcPts val="1800"/>
              </a:spcBef>
            </a:pPr>
            <a:r>
              <a:rPr lang="en-US" dirty="0"/>
              <a:t>OCTnet. Lockbox, Fedwire, CAS, Pay.gov, etc.</a:t>
            </a:r>
          </a:p>
          <a:p>
            <a:pPr>
              <a:spcBef>
                <a:spcPts val="1800"/>
              </a:spcBef>
            </a:pPr>
            <a:r>
              <a:rPr lang="en-US" dirty="0"/>
              <a:t>FMS has chosen </a:t>
            </a:r>
            <a:r>
              <a:rPr lang="en-US" b="1" dirty="0"/>
              <a:t>exclusive </a:t>
            </a:r>
            <a:r>
              <a:rPr lang="en-US" dirty="0"/>
              <a:t>use of eBill option in Pay.gov for payment of the travel relocation related debt program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6620212-6261-4696-9B64-8E077195B5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892FE9-6E3B-40F5-83C6-4FF46BD928C5}" type="slidenum">
              <a:rPr lang="en-US" smtClean="0"/>
              <a:t>45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2378654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E58A3C-00F6-431A-8F7E-8DA9D36893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1902190" cy="1554480"/>
          </a:xfrm>
        </p:spPr>
        <p:txBody>
          <a:bodyPr>
            <a:normAutofit/>
          </a:bodyPr>
          <a:lstStyle/>
          <a:p>
            <a:r>
              <a:rPr lang="en-US" dirty="0"/>
              <a:t>CRS Implementation</a:t>
            </a:r>
            <a:br>
              <a:rPr lang="en-US" dirty="0"/>
            </a:br>
            <a:r>
              <a:rPr lang="en-US" dirty="0"/>
              <a:t>Using eBill Option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10FDDA-1F6B-414C-BBC4-E3FC1203E5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6600" y="1910292"/>
            <a:ext cx="10515600" cy="4351339"/>
          </a:xfrm>
        </p:spPr>
        <p:txBody>
          <a:bodyPr>
            <a:normAutofit fontScale="85000" lnSpcReduction="20000"/>
          </a:bodyPr>
          <a:lstStyle/>
          <a:p>
            <a:pPr>
              <a:spcBef>
                <a:spcPts val="1800"/>
              </a:spcBef>
            </a:pPr>
            <a:r>
              <a:rPr lang="en-US" dirty="0"/>
              <a:t>Review of e-billing</a:t>
            </a:r>
          </a:p>
          <a:p>
            <a:pPr lvl="1">
              <a:spcBef>
                <a:spcPts val="1800"/>
              </a:spcBef>
            </a:pPr>
            <a:r>
              <a:rPr lang="en-US" dirty="0"/>
              <a:t>eBill created through Pay.gov</a:t>
            </a:r>
          </a:p>
          <a:p>
            <a:pPr lvl="1">
              <a:spcBef>
                <a:spcPts val="1800"/>
              </a:spcBef>
            </a:pPr>
            <a:r>
              <a:rPr lang="en-US" dirty="0"/>
              <a:t>A notice sent to customer that a payment is due and instructions that the eBill can be found on Pay.gov</a:t>
            </a:r>
          </a:p>
          <a:p>
            <a:pPr lvl="1">
              <a:spcBef>
                <a:spcPts val="1800"/>
              </a:spcBef>
            </a:pPr>
            <a:r>
              <a:rPr lang="en-US" dirty="0"/>
              <a:t>An access code, if provided, that customer must enter on Pay.gov to access their eBill</a:t>
            </a:r>
          </a:p>
          <a:p>
            <a:pPr lvl="1">
              <a:spcBef>
                <a:spcPts val="1800"/>
              </a:spcBef>
            </a:pPr>
            <a:r>
              <a:rPr lang="en-US" dirty="0"/>
              <a:t>The online eBill contains the details of the payment request</a:t>
            </a:r>
          </a:p>
          <a:p>
            <a:pPr lvl="1">
              <a:spcBef>
                <a:spcPts val="1800"/>
              </a:spcBef>
            </a:pPr>
            <a:r>
              <a:rPr lang="en-US" dirty="0"/>
              <a:t>Customer can enter the financial information to pay the eBill</a:t>
            </a:r>
          </a:p>
          <a:p>
            <a:pPr lvl="1">
              <a:spcBef>
                <a:spcPts val="1800"/>
              </a:spcBef>
            </a:pPr>
            <a:r>
              <a:rPr lang="en-US" dirty="0"/>
              <a:t>Notification of bill can be sent e-mail or paper notice</a:t>
            </a:r>
          </a:p>
          <a:p>
            <a:pPr lvl="1">
              <a:spcBef>
                <a:spcPts val="1800"/>
              </a:spcBef>
            </a:pPr>
            <a:r>
              <a:rPr lang="en-US" dirty="0"/>
              <a:t>Customer calls USBank for assistance if needed with retrieving eBill</a:t>
            </a:r>
          </a:p>
          <a:p>
            <a:pPr>
              <a:spcBef>
                <a:spcPts val="1800"/>
              </a:spcBef>
            </a:pPr>
            <a:r>
              <a:rPr lang="en-US" dirty="0"/>
              <a:t>USDA benefit – FMMI Document number included on 100% of collections</a:t>
            </a:r>
          </a:p>
          <a:p>
            <a:pPr>
              <a:spcBef>
                <a:spcPts val="1800"/>
              </a:spcBef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651B3C8-B2C8-4425-AF51-B4E754C070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892FE9-6E3B-40F5-83C6-4FF46BD928C5}" type="slidenum">
              <a:rPr lang="en-US" smtClean="0"/>
              <a:t>46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3349644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861E1B-42BC-4CBF-B43D-E5D2219696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eBill Example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B559AC0-3B5F-4BBC-91EF-A42003B0FFA9}"/>
              </a:ext>
            </a:extLst>
          </p:cNvPr>
          <p:cNvSpPr txBox="1"/>
          <p:nvPr/>
        </p:nvSpPr>
        <p:spPr>
          <a:xfrm>
            <a:off x="338668" y="220134"/>
            <a:ext cx="288713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/>
              <a:t>eBill Example</a:t>
            </a:r>
          </a:p>
        </p:txBody>
      </p:sp>
      <p:pic>
        <p:nvPicPr>
          <p:cNvPr id="4" name="Content Placeholder 3" descr="ebill example" title="Pay .gov">
            <a:extLst>
              <a:ext uri="{FF2B5EF4-FFF2-40B4-BE49-F238E27FC236}">
                <a16:creationId xmlns:a16="http://schemas.microsoft.com/office/drawing/2014/main" id="{696311D0-8B20-4FD9-AED0-74D25B7DE24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31912" y="764077"/>
            <a:ext cx="9321420" cy="5873789"/>
          </a:xfrm>
          <a:prstGeom prst="rect">
            <a:avLst/>
          </a:prstGeom>
        </p:spPr>
      </p:pic>
      <p:pic>
        <p:nvPicPr>
          <p:cNvPr id="5" name="Picture 4" descr="Ebill example" title="Pay.gov">
            <a:extLst>
              <a:ext uri="{FF2B5EF4-FFF2-40B4-BE49-F238E27FC236}">
                <a16:creationId xmlns:a16="http://schemas.microsoft.com/office/drawing/2014/main" id="{5EDBDBA7-91D8-40CC-9D1C-52F71EBB4AE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44433" y="2587679"/>
            <a:ext cx="3103133" cy="1682642"/>
          </a:xfrm>
          <a:prstGeom prst="rect">
            <a:avLst/>
          </a:prstGeom>
        </p:spPr>
      </p:pic>
      <p:pic>
        <p:nvPicPr>
          <p:cNvPr id="7" name="Picture 6" descr="pay .gov" title="ebill example">
            <a:extLst>
              <a:ext uri="{FF2B5EF4-FFF2-40B4-BE49-F238E27FC236}">
                <a16:creationId xmlns:a16="http://schemas.microsoft.com/office/drawing/2014/main" id="{62D9D7F2-87AB-40A9-B83D-0476139D98F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51881" y="3428999"/>
            <a:ext cx="3315549" cy="1287380"/>
          </a:xfrm>
          <a:prstGeom prst="rect">
            <a:avLst/>
          </a:prstGeom>
        </p:spPr>
      </p:pic>
      <p:pic>
        <p:nvPicPr>
          <p:cNvPr id="9" name="Picture 8" descr="pay.gov" title="ebill example">
            <a:extLst>
              <a:ext uri="{FF2B5EF4-FFF2-40B4-BE49-F238E27FC236}">
                <a16:creationId xmlns:a16="http://schemas.microsoft.com/office/drawing/2014/main" id="{806C75CF-86E7-48D1-ACE6-F5A6570C7B8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16660" y="3428999"/>
            <a:ext cx="3103133" cy="1422521"/>
          </a:xfrm>
          <a:prstGeom prst="rect">
            <a:avLst/>
          </a:prstGeom>
        </p:spPr>
      </p:pic>
      <p:pic>
        <p:nvPicPr>
          <p:cNvPr id="10" name="Picture 9" descr="picture of a star" title="ebill example">
            <a:extLst>
              <a:ext uri="{FF2B5EF4-FFF2-40B4-BE49-F238E27FC236}">
                <a16:creationId xmlns:a16="http://schemas.microsoft.com/office/drawing/2014/main" id="{C2B447A1-756F-47D0-A16E-D7CCEFE4407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099823" y="4067033"/>
            <a:ext cx="560263" cy="691931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F0B6E47-C3D4-4906-BCCC-AAFD560D41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892FE9-6E3B-40F5-83C6-4FF46BD928C5}" type="slidenum">
              <a:rPr lang="en-US" smtClean="0"/>
              <a:t>47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012811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57CD62C1-8F7D-4E03-BA9A-3A5A3B7603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FMMI – CRS Billing through Collection</a:t>
            </a:r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22395E26-F120-40F6-8AB4-FBEBB053585D}"/>
              </a:ext>
            </a:extLst>
          </p:cNvPr>
          <p:cNvSpPr/>
          <p:nvPr/>
        </p:nvSpPr>
        <p:spPr>
          <a:xfrm>
            <a:off x="1425678" y="1963543"/>
            <a:ext cx="1588527" cy="1029211"/>
          </a:xfrm>
          <a:custGeom>
            <a:avLst/>
            <a:gdLst>
              <a:gd name="connsiteX0" fmla="*/ 0 w 1530748"/>
              <a:gd name="connsiteY0" fmla="*/ 94365 h 943651"/>
              <a:gd name="connsiteX1" fmla="*/ 94365 w 1530748"/>
              <a:gd name="connsiteY1" fmla="*/ 0 h 943651"/>
              <a:gd name="connsiteX2" fmla="*/ 1436383 w 1530748"/>
              <a:gd name="connsiteY2" fmla="*/ 0 h 943651"/>
              <a:gd name="connsiteX3" fmla="*/ 1530748 w 1530748"/>
              <a:gd name="connsiteY3" fmla="*/ 94365 h 943651"/>
              <a:gd name="connsiteX4" fmla="*/ 1530748 w 1530748"/>
              <a:gd name="connsiteY4" fmla="*/ 849286 h 943651"/>
              <a:gd name="connsiteX5" fmla="*/ 1436383 w 1530748"/>
              <a:gd name="connsiteY5" fmla="*/ 943651 h 943651"/>
              <a:gd name="connsiteX6" fmla="*/ 94365 w 1530748"/>
              <a:gd name="connsiteY6" fmla="*/ 943651 h 943651"/>
              <a:gd name="connsiteX7" fmla="*/ 0 w 1530748"/>
              <a:gd name="connsiteY7" fmla="*/ 849286 h 943651"/>
              <a:gd name="connsiteX8" fmla="*/ 0 w 1530748"/>
              <a:gd name="connsiteY8" fmla="*/ 94365 h 9436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530748" h="943651">
                <a:moveTo>
                  <a:pt x="0" y="94365"/>
                </a:moveTo>
                <a:cubicBezTo>
                  <a:pt x="0" y="42249"/>
                  <a:pt x="42249" y="0"/>
                  <a:pt x="94365" y="0"/>
                </a:cubicBezTo>
                <a:lnTo>
                  <a:pt x="1436383" y="0"/>
                </a:lnTo>
                <a:cubicBezTo>
                  <a:pt x="1488499" y="0"/>
                  <a:pt x="1530748" y="42249"/>
                  <a:pt x="1530748" y="94365"/>
                </a:cubicBezTo>
                <a:lnTo>
                  <a:pt x="1530748" y="849286"/>
                </a:lnTo>
                <a:cubicBezTo>
                  <a:pt x="1530748" y="901402"/>
                  <a:pt x="1488499" y="943651"/>
                  <a:pt x="1436383" y="943651"/>
                </a:cubicBezTo>
                <a:lnTo>
                  <a:pt x="94365" y="943651"/>
                </a:lnTo>
                <a:cubicBezTo>
                  <a:pt x="42249" y="943651"/>
                  <a:pt x="0" y="901402"/>
                  <a:pt x="0" y="849286"/>
                </a:cubicBezTo>
                <a:lnTo>
                  <a:pt x="0" y="94365"/>
                </a:lnTo>
                <a:close/>
              </a:path>
            </a:pathLst>
          </a:custGeom>
          <a:solidFill>
            <a:srgbClr val="00B050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69549" tIns="69549" rIns="69549" bIns="69549" numCol="1" spcCol="1270" anchor="ctr" anchorCtr="0">
            <a:noAutofit/>
          </a:bodyPr>
          <a:lstStyle/>
          <a:p>
            <a:pPr marL="0" lvl="0" indent="0" algn="ctr" defTabSz="4889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1600" kern="1200" dirty="0">
                <a:solidFill>
                  <a:schemeClr val="bg1"/>
                </a:solidFill>
              </a:rPr>
              <a:t>FMMI AR Invoice </a:t>
            </a:r>
          </a:p>
        </p:txBody>
      </p:sp>
      <p:sp>
        <p:nvSpPr>
          <p:cNvPr id="19" name="Freeform: Shape 18" descr="freeform shape" title="FMMI CRS Billing  thru collection">
            <a:extLst>
              <a:ext uri="{FF2B5EF4-FFF2-40B4-BE49-F238E27FC236}">
                <a16:creationId xmlns:a16="http://schemas.microsoft.com/office/drawing/2014/main" id="{BCE1C458-4A95-408B-A492-1DC0574E055C}"/>
              </a:ext>
            </a:extLst>
          </p:cNvPr>
          <p:cNvSpPr/>
          <p:nvPr/>
        </p:nvSpPr>
        <p:spPr>
          <a:xfrm rot="4013062">
            <a:off x="2388754" y="3156647"/>
            <a:ext cx="293317" cy="196478"/>
          </a:xfrm>
          <a:custGeom>
            <a:avLst/>
            <a:gdLst>
              <a:gd name="connsiteX0" fmla="*/ 0 w 268933"/>
              <a:gd name="connsiteY0" fmla="*/ 37866 h 189332"/>
              <a:gd name="connsiteX1" fmla="*/ 174267 w 268933"/>
              <a:gd name="connsiteY1" fmla="*/ 37866 h 189332"/>
              <a:gd name="connsiteX2" fmla="*/ 174267 w 268933"/>
              <a:gd name="connsiteY2" fmla="*/ 0 h 189332"/>
              <a:gd name="connsiteX3" fmla="*/ 268933 w 268933"/>
              <a:gd name="connsiteY3" fmla="*/ 94666 h 189332"/>
              <a:gd name="connsiteX4" fmla="*/ 174267 w 268933"/>
              <a:gd name="connsiteY4" fmla="*/ 189332 h 189332"/>
              <a:gd name="connsiteX5" fmla="*/ 174267 w 268933"/>
              <a:gd name="connsiteY5" fmla="*/ 151466 h 189332"/>
              <a:gd name="connsiteX6" fmla="*/ 0 w 268933"/>
              <a:gd name="connsiteY6" fmla="*/ 151466 h 189332"/>
              <a:gd name="connsiteX7" fmla="*/ 0 w 268933"/>
              <a:gd name="connsiteY7" fmla="*/ 37866 h 1893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68933" h="189332">
                <a:moveTo>
                  <a:pt x="0" y="37866"/>
                </a:moveTo>
                <a:lnTo>
                  <a:pt x="174267" y="37866"/>
                </a:lnTo>
                <a:lnTo>
                  <a:pt x="174267" y="0"/>
                </a:lnTo>
                <a:lnTo>
                  <a:pt x="268933" y="94666"/>
                </a:lnTo>
                <a:lnTo>
                  <a:pt x="174267" y="189332"/>
                </a:lnTo>
                <a:lnTo>
                  <a:pt x="174267" y="151466"/>
                </a:lnTo>
                <a:lnTo>
                  <a:pt x="0" y="151466"/>
                </a:lnTo>
                <a:lnTo>
                  <a:pt x="0" y="37866"/>
                </a:lnTo>
                <a:close/>
              </a:path>
            </a:pathLst>
          </a:custGeom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-1" tIns="37865" rIns="56800" bIns="37866" numCol="1" spcCol="1270" anchor="ctr" anchorCtr="0">
            <a:noAutofit/>
          </a:bodyPr>
          <a:lstStyle/>
          <a:p>
            <a:pPr marL="0" lvl="0" indent="0" algn="ctr" defTabSz="355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en-US" sz="800" kern="1200" dirty="0"/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DB4690ED-3499-410F-8600-9566E04B1E08}"/>
              </a:ext>
            </a:extLst>
          </p:cNvPr>
          <p:cNvSpPr/>
          <p:nvPr/>
        </p:nvSpPr>
        <p:spPr>
          <a:xfrm>
            <a:off x="2340969" y="3501750"/>
            <a:ext cx="899837" cy="1029211"/>
          </a:xfrm>
          <a:custGeom>
            <a:avLst/>
            <a:gdLst>
              <a:gd name="connsiteX0" fmla="*/ 0 w 763438"/>
              <a:gd name="connsiteY0" fmla="*/ 76344 h 943651"/>
              <a:gd name="connsiteX1" fmla="*/ 76344 w 763438"/>
              <a:gd name="connsiteY1" fmla="*/ 0 h 943651"/>
              <a:gd name="connsiteX2" fmla="*/ 687094 w 763438"/>
              <a:gd name="connsiteY2" fmla="*/ 0 h 943651"/>
              <a:gd name="connsiteX3" fmla="*/ 763438 w 763438"/>
              <a:gd name="connsiteY3" fmla="*/ 76344 h 943651"/>
              <a:gd name="connsiteX4" fmla="*/ 763438 w 763438"/>
              <a:gd name="connsiteY4" fmla="*/ 867307 h 943651"/>
              <a:gd name="connsiteX5" fmla="*/ 687094 w 763438"/>
              <a:gd name="connsiteY5" fmla="*/ 943651 h 943651"/>
              <a:gd name="connsiteX6" fmla="*/ 76344 w 763438"/>
              <a:gd name="connsiteY6" fmla="*/ 943651 h 943651"/>
              <a:gd name="connsiteX7" fmla="*/ 0 w 763438"/>
              <a:gd name="connsiteY7" fmla="*/ 867307 h 943651"/>
              <a:gd name="connsiteX8" fmla="*/ 0 w 763438"/>
              <a:gd name="connsiteY8" fmla="*/ 76344 h 9436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63438" h="943651">
                <a:moveTo>
                  <a:pt x="0" y="76344"/>
                </a:moveTo>
                <a:cubicBezTo>
                  <a:pt x="0" y="34180"/>
                  <a:pt x="34180" y="0"/>
                  <a:pt x="76344" y="0"/>
                </a:cubicBezTo>
                <a:lnTo>
                  <a:pt x="687094" y="0"/>
                </a:lnTo>
                <a:cubicBezTo>
                  <a:pt x="729258" y="0"/>
                  <a:pt x="763438" y="34180"/>
                  <a:pt x="763438" y="76344"/>
                </a:cubicBezTo>
                <a:lnTo>
                  <a:pt x="763438" y="867307"/>
                </a:lnTo>
                <a:cubicBezTo>
                  <a:pt x="763438" y="909471"/>
                  <a:pt x="729258" y="943651"/>
                  <a:pt x="687094" y="943651"/>
                </a:cubicBezTo>
                <a:lnTo>
                  <a:pt x="76344" y="943651"/>
                </a:lnTo>
                <a:cubicBezTo>
                  <a:pt x="34180" y="943651"/>
                  <a:pt x="0" y="909471"/>
                  <a:pt x="0" y="867307"/>
                </a:cubicBezTo>
                <a:lnTo>
                  <a:pt x="0" y="76344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64270" tIns="64270" rIns="64270" bIns="64270" numCol="1" spcCol="1270" anchor="ctr" anchorCtr="0">
            <a:noAutofit/>
          </a:bodyPr>
          <a:lstStyle/>
          <a:p>
            <a:pPr marL="0" lvl="0" indent="0" algn="ctr" defTabSz="4889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1600" kern="1200" dirty="0"/>
              <a:t>FMMI-CRS Interface</a:t>
            </a:r>
          </a:p>
        </p:txBody>
      </p:sp>
      <p:sp>
        <p:nvSpPr>
          <p:cNvPr id="21" name="Freeform: Shape 20" descr="freeform shape" title="FMMI CRS Billing  thru collection">
            <a:extLst>
              <a:ext uri="{FF2B5EF4-FFF2-40B4-BE49-F238E27FC236}">
                <a16:creationId xmlns:a16="http://schemas.microsoft.com/office/drawing/2014/main" id="{283ED1A7-ED04-4821-93E9-9DE3AB3A3520}"/>
              </a:ext>
            </a:extLst>
          </p:cNvPr>
          <p:cNvSpPr/>
          <p:nvPr/>
        </p:nvSpPr>
        <p:spPr>
          <a:xfrm rot="21568739">
            <a:off x="3454088" y="3905121"/>
            <a:ext cx="452193" cy="206499"/>
          </a:xfrm>
          <a:custGeom>
            <a:avLst/>
            <a:gdLst>
              <a:gd name="connsiteX0" fmla="*/ 0 w 435745"/>
              <a:gd name="connsiteY0" fmla="*/ 37866 h 189332"/>
              <a:gd name="connsiteX1" fmla="*/ 341079 w 435745"/>
              <a:gd name="connsiteY1" fmla="*/ 37866 h 189332"/>
              <a:gd name="connsiteX2" fmla="*/ 341079 w 435745"/>
              <a:gd name="connsiteY2" fmla="*/ 0 h 189332"/>
              <a:gd name="connsiteX3" fmla="*/ 435745 w 435745"/>
              <a:gd name="connsiteY3" fmla="*/ 94666 h 189332"/>
              <a:gd name="connsiteX4" fmla="*/ 341079 w 435745"/>
              <a:gd name="connsiteY4" fmla="*/ 189332 h 189332"/>
              <a:gd name="connsiteX5" fmla="*/ 341079 w 435745"/>
              <a:gd name="connsiteY5" fmla="*/ 151466 h 189332"/>
              <a:gd name="connsiteX6" fmla="*/ 0 w 435745"/>
              <a:gd name="connsiteY6" fmla="*/ 151466 h 189332"/>
              <a:gd name="connsiteX7" fmla="*/ 0 w 435745"/>
              <a:gd name="connsiteY7" fmla="*/ 37866 h 1893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35745" h="189332">
                <a:moveTo>
                  <a:pt x="0" y="37866"/>
                </a:moveTo>
                <a:lnTo>
                  <a:pt x="341079" y="37866"/>
                </a:lnTo>
                <a:lnTo>
                  <a:pt x="341079" y="0"/>
                </a:lnTo>
                <a:lnTo>
                  <a:pt x="435745" y="94666"/>
                </a:lnTo>
                <a:lnTo>
                  <a:pt x="341079" y="189332"/>
                </a:lnTo>
                <a:lnTo>
                  <a:pt x="341079" y="151466"/>
                </a:lnTo>
                <a:lnTo>
                  <a:pt x="0" y="151466"/>
                </a:lnTo>
                <a:lnTo>
                  <a:pt x="0" y="37866"/>
                </a:lnTo>
                <a:close/>
              </a:path>
            </a:pathLst>
          </a:custGeom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-1" tIns="37865" rIns="56800" bIns="37866" numCol="1" spcCol="1270" anchor="ctr" anchorCtr="0">
            <a:noAutofit/>
          </a:bodyPr>
          <a:lstStyle/>
          <a:p>
            <a:pPr marL="0" lvl="0" indent="0" algn="ctr" defTabSz="355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en-US" sz="800" kern="1200" dirty="0"/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50417E01-F8FE-4DDF-955E-6C1DC40C06D9}"/>
              </a:ext>
            </a:extLst>
          </p:cNvPr>
          <p:cNvSpPr/>
          <p:nvPr/>
        </p:nvSpPr>
        <p:spPr>
          <a:xfrm>
            <a:off x="4093967" y="3423931"/>
            <a:ext cx="949557" cy="1151893"/>
          </a:xfrm>
          <a:custGeom>
            <a:avLst/>
            <a:gdLst>
              <a:gd name="connsiteX0" fmla="*/ 0 w 915019"/>
              <a:gd name="connsiteY0" fmla="*/ 91502 h 1056134"/>
              <a:gd name="connsiteX1" fmla="*/ 91502 w 915019"/>
              <a:gd name="connsiteY1" fmla="*/ 0 h 1056134"/>
              <a:gd name="connsiteX2" fmla="*/ 823517 w 915019"/>
              <a:gd name="connsiteY2" fmla="*/ 0 h 1056134"/>
              <a:gd name="connsiteX3" fmla="*/ 915019 w 915019"/>
              <a:gd name="connsiteY3" fmla="*/ 91502 h 1056134"/>
              <a:gd name="connsiteX4" fmla="*/ 915019 w 915019"/>
              <a:gd name="connsiteY4" fmla="*/ 964632 h 1056134"/>
              <a:gd name="connsiteX5" fmla="*/ 823517 w 915019"/>
              <a:gd name="connsiteY5" fmla="*/ 1056134 h 1056134"/>
              <a:gd name="connsiteX6" fmla="*/ 91502 w 915019"/>
              <a:gd name="connsiteY6" fmla="*/ 1056134 h 1056134"/>
              <a:gd name="connsiteX7" fmla="*/ 0 w 915019"/>
              <a:gd name="connsiteY7" fmla="*/ 964632 h 1056134"/>
              <a:gd name="connsiteX8" fmla="*/ 0 w 915019"/>
              <a:gd name="connsiteY8" fmla="*/ 91502 h 10561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15019" h="1056134">
                <a:moveTo>
                  <a:pt x="0" y="91502"/>
                </a:moveTo>
                <a:cubicBezTo>
                  <a:pt x="0" y="40967"/>
                  <a:pt x="40967" y="0"/>
                  <a:pt x="91502" y="0"/>
                </a:cubicBezTo>
                <a:lnTo>
                  <a:pt x="823517" y="0"/>
                </a:lnTo>
                <a:cubicBezTo>
                  <a:pt x="874052" y="0"/>
                  <a:pt x="915019" y="40967"/>
                  <a:pt x="915019" y="91502"/>
                </a:cubicBezTo>
                <a:lnTo>
                  <a:pt x="915019" y="964632"/>
                </a:lnTo>
                <a:cubicBezTo>
                  <a:pt x="915019" y="1015167"/>
                  <a:pt x="874052" y="1056134"/>
                  <a:pt x="823517" y="1056134"/>
                </a:cubicBezTo>
                <a:lnTo>
                  <a:pt x="91502" y="1056134"/>
                </a:lnTo>
                <a:cubicBezTo>
                  <a:pt x="40967" y="1056134"/>
                  <a:pt x="0" y="1015167"/>
                  <a:pt x="0" y="964632"/>
                </a:cubicBezTo>
                <a:lnTo>
                  <a:pt x="0" y="91502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18240" tIns="118240" rIns="118240" bIns="118240" numCol="1" spcCol="1270" anchor="ctr" anchorCtr="0">
            <a:noAutofit/>
          </a:bodyPr>
          <a:lstStyle/>
          <a:p>
            <a:pPr marL="0" lvl="0" indent="0"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2400" b="1" kern="1200" dirty="0"/>
              <a:t>CRS</a:t>
            </a:r>
          </a:p>
        </p:txBody>
      </p:sp>
      <p:sp>
        <p:nvSpPr>
          <p:cNvPr id="23" name="Freeform: Shape 22" descr="freeform shape" title="FMMI CRS Billing  thru collection">
            <a:extLst>
              <a:ext uri="{FF2B5EF4-FFF2-40B4-BE49-F238E27FC236}">
                <a16:creationId xmlns:a16="http://schemas.microsoft.com/office/drawing/2014/main" id="{319BF4E9-A89C-4CEC-90AA-B16F8092473F}"/>
              </a:ext>
            </a:extLst>
          </p:cNvPr>
          <p:cNvSpPr/>
          <p:nvPr/>
        </p:nvSpPr>
        <p:spPr>
          <a:xfrm rot="16200000">
            <a:off x="4493413" y="3095007"/>
            <a:ext cx="237787" cy="196478"/>
          </a:xfrm>
          <a:custGeom>
            <a:avLst/>
            <a:gdLst>
              <a:gd name="connsiteX0" fmla="*/ 0 w 218019"/>
              <a:gd name="connsiteY0" fmla="*/ 37866 h 189332"/>
              <a:gd name="connsiteX1" fmla="*/ 123353 w 218019"/>
              <a:gd name="connsiteY1" fmla="*/ 37866 h 189332"/>
              <a:gd name="connsiteX2" fmla="*/ 123353 w 218019"/>
              <a:gd name="connsiteY2" fmla="*/ 0 h 189332"/>
              <a:gd name="connsiteX3" fmla="*/ 218019 w 218019"/>
              <a:gd name="connsiteY3" fmla="*/ 94666 h 189332"/>
              <a:gd name="connsiteX4" fmla="*/ 123353 w 218019"/>
              <a:gd name="connsiteY4" fmla="*/ 189332 h 189332"/>
              <a:gd name="connsiteX5" fmla="*/ 123353 w 218019"/>
              <a:gd name="connsiteY5" fmla="*/ 151466 h 189332"/>
              <a:gd name="connsiteX6" fmla="*/ 0 w 218019"/>
              <a:gd name="connsiteY6" fmla="*/ 151466 h 189332"/>
              <a:gd name="connsiteX7" fmla="*/ 0 w 218019"/>
              <a:gd name="connsiteY7" fmla="*/ 37866 h 1893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18019" h="189332">
                <a:moveTo>
                  <a:pt x="0" y="37866"/>
                </a:moveTo>
                <a:lnTo>
                  <a:pt x="123353" y="37866"/>
                </a:lnTo>
                <a:lnTo>
                  <a:pt x="123353" y="0"/>
                </a:lnTo>
                <a:lnTo>
                  <a:pt x="218019" y="94666"/>
                </a:lnTo>
                <a:lnTo>
                  <a:pt x="123353" y="189332"/>
                </a:lnTo>
                <a:lnTo>
                  <a:pt x="123353" y="151466"/>
                </a:lnTo>
                <a:lnTo>
                  <a:pt x="0" y="151466"/>
                </a:lnTo>
                <a:lnTo>
                  <a:pt x="0" y="37866"/>
                </a:lnTo>
                <a:close/>
              </a:path>
            </a:pathLst>
          </a:custGeom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-1" tIns="37866" rIns="56800" bIns="37865" numCol="1" spcCol="1270" anchor="ctr" anchorCtr="0">
            <a:noAutofit/>
          </a:bodyPr>
          <a:lstStyle/>
          <a:p>
            <a:pPr marL="0" lvl="0" indent="0" algn="ctr" defTabSz="355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en-US" sz="800" kern="1200" dirty="0"/>
          </a:p>
        </p:txBody>
      </p:sp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0C03A6F7-35AA-4C9B-9C92-B5D99EDB0C96}"/>
              </a:ext>
            </a:extLst>
          </p:cNvPr>
          <p:cNvSpPr/>
          <p:nvPr/>
        </p:nvSpPr>
        <p:spPr>
          <a:xfrm>
            <a:off x="3882338" y="1946787"/>
            <a:ext cx="1538979" cy="1029211"/>
          </a:xfrm>
          <a:custGeom>
            <a:avLst/>
            <a:gdLst>
              <a:gd name="connsiteX0" fmla="*/ 0 w 1483002"/>
              <a:gd name="connsiteY0" fmla="*/ 94365 h 943651"/>
              <a:gd name="connsiteX1" fmla="*/ 94365 w 1483002"/>
              <a:gd name="connsiteY1" fmla="*/ 0 h 943651"/>
              <a:gd name="connsiteX2" fmla="*/ 1388637 w 1483002"/>
              <a:gd name="connsiteY2" fmla="*/ 0 h 943651"/>
              <a:gd name="connsiteX3" fmla="*/ 1483002 w 1483002"/>
              <a:gd name="connsiteY3" fmla="*/ 94365 h 943651"/>
              <a:gd name="connsiteX4" fmla="*/ 1483002 w 1483002"/>
              <a:gd name="connsiteY4" fmla="*/ 849286 h 943651"/>
              <a:gd name="connsiteX5" fmla="*/ 1388637 w 1483002"/>
              <a:gd name="connsiteY5" fmla="*/ 943651 h 943651"/>
              <a:gd name="connsiteX6" fmla="*/ 94365 w 1483002"/>
              <a:gd name="connsiteY6" fmla="*/ 943651 h 943651"/>
              <a:gd name="connsiteX7" fmla="*/ 0 w 1483002"/>
              <a:gd name="connsiteY7" fmla="*/ 849286 h 943651"/>
              <a:gd name="connsiteX8" fmla="*/ 0 w 1483002"/>
              <a:gd name="connsiteY8" fmla="*/ 94365 h 9436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483002" h="943651">
                <a:moveTo>
                  <a:pt x="0" y="94365"/>
                </a:moveTo>
                <a:cubicBezTo>
                  <a:pt x="0" y="42249"/>
                  <a:pt x="42249" y="0"/>
                  <a:pt x="94365" y="0"/>
                </a:cubicBezTo>
                <a:lnTo>
                  <a:pt x="1388637" y="0"/>
                </a:lnTo>
                <a:cubicBezTo>
                  <a:pt x="1440753" y="0"/>
                  <a:pt x="1483002" y="42249"/>
                  <a:pt x="1483002" y="94365"/>
                </a:cubicBezTo>
                <a:lnTo>
                  <a:pt x="1483002" y="849286"/>
                </a:lnTo>
                <a:cubicBezTo>
                  <a:pt x="1483002" y="901402"/>
                  <a:pt x="1440753" y="943651"/>
                  <a:pt x="1388637" y="943651"/>
                </a:cubicBezTo>
                <a:lnTo>
                  <a:pt x="94365" y="943651"/>
                </a:lnTo>
                <a:cubicBezTo>
                  <a:pt x="42249" y="943651"/>
                  <a:pt x="0" y="901402"/>
                  <a:pt x="0" y="849286"/>
                </a:cubicBezTo>
                <a:lnTo>
                  <a:pt x="0" y="94365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69549" tIns="69549" rIns="69549" bIns="69549" numCol="1" spcCol="1270" anchor="ctr" anchorCtr="0">
            <a:noAutofit/>
          </a:bodyPr>
          <a:lstStyle/>
          <a:p>
            <a:pPr marL="0" lvl="0" indent="0" algn="ctr" defTabSz="4889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1600" kern="1200" dirty="0"/>
              <a:t>CRS issues Bill </a:t>
            </a:r>
          </a:p>
          <a:p>
            <a:pPr marL="0" lvl="0" indent="0" algn="ctr" defTabSz="4889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1600" kern="1200" dirty="0"/>
              <a:t>(using FMM AR Invoice Doc No.)</a:t>
            </a:r>
          </a:p>
        </p:txBody>
      </p:sp>
      <p:sp>
        <p:nvSpPr>
          <p:cNvPr id="25" name="Freeform: Shape 24" descr="freeform shape" title="FMMI CRS Billing  thru collection">
            <a:extLst>
              <a:ext uri="{FF2B5EF4-FFF2-40B4-BE49-F238E27FC236}">
                <a16:creationId xmlns:a16="http://schemas.microsoft.com/office/drawing/2014/main" id="{60FCEA17-C283-42CB-B2B3-380E4680AA96}"/>
              </a:ext>
            </a:extLst>
          </p:cNvPr>
          <p:cNvSpPr/>
          <p:nvPr/>
        </p:nvSpPr>
        <p:spPr>
          <a:xfrm rot="19599">
            <a:off x="5597136" y="2364924"/>
            <a:ext cx="372746" cy="206499"/>
          </a:xfrm>
          <a:custGeom>
            <a:avLst/>
            <a:gdLst>
              <a:gd name="connsiteX0" fmla="*/ 0 w 359188"/>
              <a:gd name="connsiteY0" fmla="*/ 37866 h 189332"/>
              <a:gd name="connsiteX1" fmla="*/ 264522 w 359188"/>
              <a:gd name="connsiteY1" fmla="*/ 37866 h 189332"/>
              <a:gd name="connsiteX2" fmla="*/ 264522 w 359188"/>
              <a:gd name="connsiteY2" fmla="*/ 0 h 189332"/>
              <a:gd name="connsiteX3" fmla="*/ 359188 w 359188"/>
              <a:gd name="connsiteY3" fmla="*/ 94666 h 189332"/>
              <a:gd name="connsiteX4" fmla="*/ 264522 w 359188"/>
              <a:gd name="connsiteY4" fmla="*/ 189332 h 189332"/>
              <a:gd name="connsiteX5" fmla="*/ 264522 w 359188"/>
              <a:gd name="connsiteY5" fmla="*/ 151466 h 189332"/>
              <a:gd name="connsiteX6" fmla="*/ 0 w 359188"/>
              <a:gd name="connsiteY6" fmla="*/ 151466 h 189332"/>
              <a:gd name="connsiteX7" fmla="*/ 0 w 359188"/>
              <a:gd name="connsiteY7" fmla="*/ 37866 h 1893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59188" h="189332">
                <a:moveTo>
                  <a:pt x="0" y="37866"/>
                </a:moveTo>
                <a:lnTo>
                  <a:pt x="264522" y="37866"/>
                </a:lnTo>
                <a:lnTo>
                  <a:pt x="264522" y="0"/>
                </a:lnTo>
                <a:lnTo>
                  <a:pt x="359188" y="94666"/>
                </a:lnTo>
                <a:lnTo>
                  <a:pt x="264522" y="189332"/>
                </a:lnTo>
                <a:lnTo>
                  <a:pt x="264522" y="151466"/>
                </a:lnTo>
                <a:lnTo>
                  <a:pt x="0" y="151466"/>
                </a:lnTo>
                <a:lnTo>
                  <a:pt x="0" y="37866"/>
                </a:lnTo>
                <a:close/>
              </a:path>
            </a:pathLst>
          </a:custGeom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-1" tIns="37865" rIns="56800" bIns="37866" numCol="1" spcCol="1270" anchor="ctr" anchorCtr="0">
            <a:noAutofit/>
          </a:bodyPr>
          <a:lstStyle/>
          <a:p>
            <a:pPr marL="0" lvl="0" indent="0" algn="ctr" defTabSz="355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en-US" sz="800" kern="1200" dirty="0"/>
          </a:p>
        </p:txBody>
      </p:sp>
      <p:sp>
        <p:nvSpPr>
          <p:cNvPr id="26" name="Freeform: Shape 25">
            <a:extLst>
              <a:ext uri="{FF2B5EF4-FFF2-40B4-BE49-F238E27FC236}">
                <a16:creationId xmlns:a16="http://schemas.microsoft.com/office/drawing/2014/main" id="{C8A4966D-EBAA-4CBE-99E8-F10C7BA59DFE}"/>
              </a:ext>
            </a:extLst>
          </p:cNvPr>
          <p:cNvSpPr/>
          <p:nvPr/>
        </p:nvSpPr>
        <p:spPr>
          <a:xfrm>
            <a:off x="6124602" y="1958870"/>
            <a:ext cx="1087585" cy="1029211"/>
          </a:xfrm>
          <a:custGeom>
            <a:avLst/>
            <a:gdLst>
              <a:gd name="connsiteX0" fmla="*/ 0 w 1048026"/>
              <a:gd name="connsiteY0" fmla="*/ 94365 h 943651"/>
              <a:gd name="connsiteX1" fmla="*/ 94365 w 1048026"/>
              <a:gd name="connsiteY1" fmla="*/ 0 h 943651"/>
              <a:gd name="connsiteX2" fmla="*/ 953661 w 1048026"/>
              <a:gd name="connsiteY2" fmla="*/ 0 h 943651"/>
              <a:gd name="connsiteX3" fmla="*/ 1048026 w 1048026"/>
              <a:gd name="connsiteY3" fmla="*/ 94365 h 943651"/>
              <a:gd name="connsiteX4" fmla="*/ 1048026 w 1048026"/>
              <a:gd name="connsiteY4" fmla="*/ 849286 h 943651"/>
              <a:gd name="connsiteX5" fmla="*/ 953661 w 1048026"/>
              <a:gd name="connsiteY5" fmla="*/ 943651 h 943651"/>
              <a:gd name="connsiteX6" fmla="*/ 94365 w 1048026"/>
              <a:gd name="connsiteY6" fmla="*/ 943651 h 943651"/>
              <a:gd name="connsiteX7" fmla="*/ 0 w 1048026"/>
              <a:gd name="connsiteY7" fmla="*/ 849286 h 943651"/>
              <a:gd name="connsiteX8" fmla="*/ 0 w 1048026"/>
              <a:gd name="connsiteY8" fmla="*/ 94365 h 9436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48026" h="943651">
                <a:moveTo>
                  <a:pt x="0" y="94365"/>
                </a:moveTo>
                <a:cubicBezTo>
                  <a:pt x="0" y="42249"/>
                  <a:pt x="42249" y="0"/>
                  <a:pt x="94365" y="0"/>
                </a:cubicBezTo>
                <a:lnTo>
                  <a:pt x="953661" y="0"/>
                </a:lnTo>
                <a:cubicBezTo>
                  <a:pt x="1005777" y="0"/>
                  <a:pt x="1048026" y="42249"/>
                  <a:pt x="1048026" y="94365"/>
                </a:cubicBezTo>
                <a:lnTo>
                  <a:pt x="1048026" y="849286"/>
                </a:lnTo>
                <a:cubicBezTo>
                  <a:pt x="1048026" y="901402"/>
                  <a:pt x="1005777" y="943651"/>
                  <a:pt x="953661" y="943651"/>
                </a:cubicBezTo>
                <a:lnTo>
                  <a:pt x="94365" y="943651"/>
                </a:lnTo>
                <a:cubicBezTo>
                  <a:pt x="42249" y="943651"/>
                  <a:pt x="0" y="901402"/>
                  <a:pt x="0" y="849286"/>
                </a:cubicBezTo>
                <a:lnTo>
                  <a:pt x="0" y="94365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69549" tIns="69549" rIns="69549" bIns="69549" numCol="1" spcCol="1270" anchor="ctr" anchorCtr="0">
            <a:noAutofit/>
          </a:bodyPr>
          <a:lstStyle/>
          <a:p>
            <a:pPr marL="0" lvl="0" indent="0" algn="ctr" defTabSz="4889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1600" kern="1200" dirty="0"/>
              <a:t>Debtor Receives eBill Notice</a:t>
            </a:r>
          </a:p>
        </p:txBody>
      </p:sp>
      <p:sp>
        <p:nvSpPr>
          <p:cNvPr id="27" name="Freeform: Shape 26" descr="freeform shape" title="FMMI CRS Billing  thru collection">
            <a:extLst>
              <a:ext uri="{FF2B5EF4-FFF2-40B4-BE49-F238E27FC236}">
                <a16:creationId xmlns:a16="http://schemas.microsoft.com/office/drawing/2014/main" id="{F0EAE3D4-F539-4CFD-9891-A0319EC71867}"/>
              </a:ext>
            </a:extLst>
          </p:cNvPr>
          <p:cNvSpPr/>
          <p:nvPr/>
        </p:nvSpPr>
        <p:spPr>
          <a:xfrm rot="3321">
            <a:off x="7405948" y="2371184"/>
            <a:ext cx="410775" cy="206499"/>
          </a:xfrm>
          <a:custGeom>
            <a:avLst/>
            <a:gdLst>
              <a:gd name="connsiteX0" fmla="*/ 0 w 395834"/>
              <a:gd name="connsiteY0" fmla="*/ 37866 h 189332"/>
              <a:gd name="connsiteX1" fmla="*/ 301168 w 395834"/>
              <a:gd name="connsiteY1" fmla="*/ 37866 h 189332"/>
              <a:gd name="connsiteX2" fmla="*/ 301168 w 395834"/>
              <a:gd name="connsiteY2" fmla="*/ 0 h 189332"/>
              <a:gd name="connsiteX3" fmla="*/ 395834 w 395834"/>
              <a:gd name="connsiteY3" fmla="*/ 94666 h 189332"/>
              <a:gd name="connsiteX4" fmla="*/ 301168 w 395834"/>
              <a:gd name="connsiteY4" fmla="*/ 189332 h 189332"/>
              <a:gd name="connsiteX5" fmla="*/ 301168 w 395834"/>
              <a:gd name="connsiteY5" fmla="*/ 151466 h 189332"/>
              <a:gd name="connsiteX6" fmla="*/ 0 w 395834"/>
              <a:gd name="connsiteY6" fmla="*/ 151466 h 189332"/>
              <a:gd name="connsiteX7" fmla="*/ 0 w 395834"/>
              <a:gd name="connsiteY7" fmla="*/ 37866 h 1893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95834" h="189332">
                <a:moveTo>
                  <a:pt x="0" y="37866"/>
                </a:moveTo>
                <a:lnTo>
                  <a:pt x="301168" y="37866"/>
                </a:lnTo>
                <a:lnTo>
                  <a:pt x="301168" y="0"/>
                </a:lnTo>
                <a:lnTo>
                  <a:pt x="395834" y="94666"/>
                </a:lnTo>
                <a:lnTo>
                  <a:pt x="301168" y="189332"/>
                </a:lnTo>
                <a:lnTo>
                  <a:pt x="301168" y="151466"/>
                </a:lnTo>
                <a:lnTo>
                  <a:pt x="0" y="151466"/>
                </a:lnTo>
                <a:lnTo>
                  <a:pt x="0" y="37866"/>
                </a:lnTo>
                <a:close/>
              </a:path>
            </a:pathLst>
          </a:custGeom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-1" tIns="37866" rIns="56800" bIns="37865" numCol="1" spcCol="1270" anchor="ctr" anchorCtr="0">
            <a:noAutofit/>
          </a:bodyPr>
          <a:lstStyle/>
          <a:p>
            <a:pPr marL="0" lvl="0" indent="0" algn="ctr" defTabSz="355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en-US" sz="800" kern="1200" dirty="0"/>
          </a:p>
        </p:txBody>
      </p:sp>
      <p:sp>
        <p:nvSpPr>
          <p:cNvPr id="28" name="Freeform: Shape 27">
            <a:extLst>
              <a:ext uri="{FF2B5EF4-FFF2-40B4-BE49-F238E27FC236}">
                <a16:creationId xmlns:a16="http://schemas.microsoft.com/office/drawing/2014/main" id="{E64D0D26-6702-4591-B6D8-E29D221E6A87}"/>
              </a:ext>
            </a:extLst>
          </p:cNvPr>
          <p:cNvSpPr/>
          <p:nvPr/>
        </p:nvSpPr>
        <p:spPr>
          <a:xfrm>
            <a:off x="7943913" y="1820966"/>
            <a:ext cx="2104658" cy="1368976"/>
          </a:xfrm>
          <a:custGeom>
            <a:avLst/>
            <a:gdLst>
              <a:gd name="connsiteX0" fmla="*/ 0 w 1834765"/>
              <a:gd name="connsiteY0" fmla="*/ 94365 h 943651"/>
              <a:gd name="connsiteX1" fmla="*/ 94365 w 1834765"/>
              <a:gd name="connsiteY1" fmla="*/ 0 h 943651"/>
              <a:gd name="connsiteX2" fmla="*/ 1740400 w 1834765"/>
              <a:gd name="connsiteY2" fmla="*/ 0 h 943651"/>
              <a:gd name="connsiteX3" fmla="*/ 1834765 w 1834765"/>
              <a:gd name="connsiteY3" fmla="*/ 94365 h 943651"/>
              <a:gd name="connsiteX4" fmla="*/ 1834765 w 1834765"/>
              <a:gd name="connsiteY4" fmla="*/ 849286 h 943651"/>
              <a:gd name="connsiteX5" fmla="*/ 1740400 w 1834765"/>
              <a:gd name="connsiteY5" fmla="*/ 943651 h 943651"/>
              <a:gd name="connsiteX6" fmla="*/ 94365 w 1834765"/>
              <a:gd name="connsiteY6" fmla="*/ 943651 h 943651"/>
              <a:gd name="connsiteX7" fmla="*/ 0 w 1834765"/>
              <a:gd name="connsiteY7" fmla="*/ 849286 h 943651"/>
              <a:gd name="connsiteX8" fmla="*/ 0 w 1834765"/>
              <a:gd name="connsiteY8" fmla="*/ 94365 h 9436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834765" h="943651">
                <a:moveTo>
                  <a:pt x="0" y="94365"/>
                </a:moveTo>
                <a:cubicBezTo>
                  <a:pt x="0" y="42249"/>
                  <a:pt x="42249" y="0"/>
                  <a:pt x="94365" y="0"/>
                </a:cubicBezTo>
                <a:lnTo>
                  <a:pt x="1740400" y="0"/>
                </a:lnTo>
                <a:cubicBezTo>
                  <a:pt x="1792516" y="0"/>
                  <a:pt x="1834765" y="42249"/>
                  <a:pt x="1834765" y="94365"/>
                </a:cubicBezTo>
                <a:lnTo>
                  <a:pt x="1834765" y="849286"/>
                </a:lnTo>
                <a:cubicBezTo>
                  <a:pt x="1834765" y="901402"/>
                  <a:pt x="1792516" y="943651"/>
                  <a:pt x="1740400" y="943651"/>
                </a:cubicBezTo>
                <a:lnTo>
                  <a:pt x="94365" y="943651"/>
                </a:lnTo>
                <a:cubicBezTo>
                  <a:pt x="42249" y="943651"/>
                  <a:pt x="0" y="901402"/>
                  <a:pt x="0" y="849286"/>
                </a:cubicBezTo>
                <a:lnTo>
                  <a:pt x="0" y="94365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69549" tIns="69549" rIns="69549" bIns="69549" numCol="1" spcCol="1270" anchor="ctr" anchorCtr="0">
            <a:noAutofit/>
          </a:bodyPr>
          <a:lstStyle/>
          <a:p>
            <a:pPr lvl="0" algn="ctr" defTabSz="4889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600" kern="1200" dirty="0"/>
              <a:t>Debtor goes </a:t>
            </a:r>
            <a:r>
              <a:rPr lang="en-US" sz="1600" dirty="0"/>
              <a:t> to Pay.gov</a:t>
            </a:r>
            <a:endParaRPr lang="en-US" sz="1600" kern="1200" dirty="0"/>
          </a:p>
          <a:p>
            <a:pPr marL="0" lvl="0" indent="0" algn="ctr" defTabSz="4889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1600" kern="1200" dirty="0"/>
              <a:t>Pays (eBill) </a:t>
            </a:r>
          </a:p>
          <a:p>
            <a:pPr marL="0" lvl="0" indent="0" algn="ctr" defTabSz="4889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1600" kern="1200" dirty="0"/>
              <a:t>FMMI Doc No. Referenced</a:t>
            </a:r>
          </a:p>
        </p:txBody>
      </p:sp>
      <p:sp>
        <p:nvSpPr>
          <p:cNvPr id="29" name="Freeform: Shape 28" descr="freeform shape" title="FMMI CRS Billing  thru collection">
            <a:extLst>
              <a:ext uri="{FF2B5EF4-FFF2-40B4-BE49-F238E27FC236}">
                <a16:creationId xmlns:a16="http://schemas.microsoft.com/office/drawing/2014/main" id="{9D2FD656-36A9-44DE-9477-BF3E99A79154}"/>
              </a:ext>
            </a:extLst>
          </p:cNvPr>
          <p:cNvSpPr/>
          <p:nvPr/>
        </p:nvSpPr>
        <p:spPr>
          <a:xfrm rot="5400000">
            <a:off x="8346624" y="3920673"/>
            <a:ext cx="1444115" cy="226840"/>
          </a:xfrm>
          <a:custGeom>
            <a:avLst/>
            <a:gdLst>
              <a:gd name="connsiteX0" fmla="*/ 0 w 942754"/>
              <a:gd name="connsiteY0" fmla="*/ 37866 h 189332"/>
              <a:gd name="connsiteX1" fmla="*/ 848088 w 942754"/>
              <a:gd name="connsiteY1" fmla="*/ 37866 h 189332"/>
              <a:gd name="connsiteX2" fmla="*/ 848088 w 942754"/>
              <a:gd name="connsiteY2" fmla="*/ 0 h 189332"/>
              <a:gd name="connsiteX3" fmla="*/ 942754 w 942754"/>
              <a:gd name="connsiteY3" fmla="*/ 94666 h 189332"/>
              <a:gd name="connsiteX4" fmla="*/ 848088 w 942754"/>
              <a:gd name="connsiteY4" fmla="*/ 189332 h 189332"/>
              <a:gd name="connsiteX5" fmla="*/ 848088 w 942754"/>
              <a:gd name="connsiteY5" fmla="*/ 151466 h 189332"/>
              <a:gd name="connsiteX6" fmla="*/ 0 w 942754"/>
              <a:gd name="connsiteY6" fmla="*/ 151466 h 189332"/>
              <a:gd name="connsiteX7" fmla="*/ 0 w 942754"/>
              <a:gd name="connsiteY7" fmla="*/ 37866 h 1893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42754" h="189332">
                <a:moveTo>
                  <a:pt x="0" y="37866"/>
                </a:moveTo>
                <a:lnTo>
                  <a:pt x="848088" y="37866"/>
                </a:lnTo>
                <a:lnTo>
                  <a:pt x="848088" y="0"/>
                </a:lnTo>
                <a:lnTo>
                  <a:pt x="942754" y="94666"/>
                </a:lnTo>
                <a:lnTo>
                  <a:pt x="848088" y="189332"/>
                </a:lnTo>
                <a:lnTo>
                  <a:pt x="848088" y="151466"/>
                </a:lnTo>
                <a:lnTo>
                  <a:pt x="0" y="151466"/>
                </a:lnTo>
                <a:lnTo>
                  <a:pt x="0" y="37866"/>
                </a:lnTo>
                <a:close/>
              </a:path>
            </a:pathLst>
          </a:custGeom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0" tIns="37866" rIns="56800" bIns="37866" numCol="1" spcCol="1270" anchor="ctr" anchorCtr="0">
            <a:noAutofit/>
          </a:bodyPr>
          <a:lstStyle/>
          <a:p>
            <a:pPr marL="0" lvl="0" indent="0" algn="ctr" defTabSz="355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en-US" sz="800" kern="1200" dirty="0"/>
          </a:p>
        </p:txBody>
      </p:sp>
      <p:sp>
        <p:nvSpPr>
          <p:cNvPr id="30" name="Freeform: Shape 29">
            <a:extLst>
              <a:ext uri="{FF2B5EF4-FFF2-40B4-BE49-F238E27FC236}">
                <a16:creationId xmlns:a16="http://schemas.microsoft.com/office/drawing/2014/main" id="{8DF9C670-9420-472F-9057-4A98CA89E68A}"/>
              </a:ext>
            </a:extLst>
          </p:cNvPr>
          <p:cNvSpPr/>
          <p:nvPr/>
        </p:nvSpPr>
        <p:spPr>
          <a:xfrm>
            <a:off x="8454255" y="4929776"/>
            <a:ext cx="1250416" cy="1496894"/>
          </a:xfrm>
          <a:custGeom>
            <a:avLst/>
            <a:gdLst>
              <a:gd name="connsiteX0" fmla="*/ 0 w 1204935"/>
              <a:gd name="connsiteY0" fmla="*/ 120494 h 1372455"/>
              <a:gd name="connsiteX1" fmla="*/ 120494 w 1204935"/>
              <a:gd name="connsiteY1" fmla="*/ 0 h 1372455"/>
              <a:gd name="connsiteX2" fmla="*/ 1084442 w 1204935"/>
              <a:gd name="connsiteY2" fmla="*/ 0 h 1372455"/>
              <a:gd name="connsiteX3" fmla="*/ 1204936 w 1204935"/>
              <a:gd name="connsiteY3" fmla="*/ 120494 h 1372455"/>
              <a:gd name="connsiteX4" fmla="*/ 1204935 w 1204935"/>
              <a:gd name="connsiteY4" fmla="*/ 1251962 h 1372455"/>
              <a:gd name="connsiteX5" fmla="*/ 1084441 w 1204935"/>
              <a:gd name="connsiteY5" fmla="*/ 1372456 h 1372455"/>
              <a:gd name="connsiteX6" fmla="*/ 120494 w 1204935"/>
              <a:gd name="connsiteY6" fmla="*/ 1372455 h 1372455"/>
              <a:gd name="connsiteX7" fmla="*/ 0 w 1204935"/>
              <a:gd name="connsiteY7" fmla="*/ 1251961 h 1372455"/>
              <a:gd name="connsiteX8" fmla="*/ 0 w 1204935"/>
              <a:gd name="connsiteY8" fmla="*/ 120494 h 13724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04935" h="1372455">
                <a:moveTo>
                  <a:pt x="0" y="120494"/>
                </a:moveTo>
                <a:cubicBezTo>
                  <a:pt x="0" y="53947"/>
                  <a:pt x="53947" y="0"/>
                  <a:pt x="120494" y="0"/>
                </a:cubicBezTo>
                <a:lnTo>
                  <a:pt x="1084442" y="0"/>
                </a:lnTo>
                <a:cubicBezTo>
                  <a:pt x="1150989" y="0"/>
                  <a:pt x="1204936" y="53947"/>
                  <a:pt x="1204936" y="120494"/>
                </a:cubicBezTo>
                <a:cubicBezTo>
                  <a:pt x="1204936" y="497650"/>
                  <a:pt x="1204935" y="874806"/>
                  <a:pt x="1204935" y="1251962"/>
                </a:cubicBezTo>
                <a:cubicBezTo>
                  <a:pt x="1204935" y="1318509"/>
                  <a:pt x="1150988" y="1372456"/>
                  <a:pt x="1084441" y="1372456"/>
                </a:cubicBezTo>
                <a:lnTo>
                  <a:pt x="120494" y="1372455"/>
                </a:lnTo>
                <a:cubicBezTo>
                  <a:pt x="53947" y="1372455"/>
                  <a:pt x="0" y="1318508"/>
                  <a:pt x="0" y="1251961"/>
                </a:cubicBezTo>
                <a:lnTo>
                  <a:pt x="0" y="120494"/>
                </a:lnTo>
                <a:close/>
              </a:path>
            </a:pathLst>
          </a:custGeom>
          <a:solidFill>
            <a:srgbClr val="FFC000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77201" tIns="77201" rIns="77201" bIns="77201" numCol="1" spcCol="1270" anchor="ctr" anchorCtr="0">
            <a:noAutofit/>
          </a:bodyPr>
          <a:lstStyle/>
          <a:p>
            <a:pPr marL="0" lvl="0" indent="0" algn="ctr" defTabSz="4889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1600" kern="1200" dirty="0"/>
              <a:t>Collection Posted  in the CIR</a:t>
            </a:r>
          </a:p>
        </p:txBody>
      </p:sp>
      <p:sp>
        <p:nvSpPr>
          <p:cNvPr id="31" name="Freeform: Shape 30" descr="freeform shape" title="FMMI CRS Billing  thru collection">
            <a:extLst>
              <a:ext uri="{FF2B5EF4-FFF2-40B4-BE49-F238E27FC236}">
                <a16:creationId xmlns:a16="http://schemas.microsoft.com/office/drawing/2014/main" id="{6456B7B2-8FCF-41A6-92EA-C2EBC1AC650F}"/>
              </a:ext>
            </a:extLst>
          </p:cNvPr>
          <p:cNvSpPr/>
          <p:nvPr/>
        </p:nvSpPr>
        <p:spPr>
          <a:xfrm>
            <a:off x="6985999" y="5599122"/>
            <a:ext cx="957009" cy="206500"/>
          </a:xfrm>
          <a:custGeom>
            <a:avLst/>
            <a:gdLst>
              <a:gd name="connsiteX0" fmla="*/ 0 w 922199"/>
              <a:gd name="connsiteY0" fmla="*/ 37866 h 189332"/>
              <a:gd name="connsiteX1" fmla="*/ 827533 w 922199"/>
              <a:gd name="connsiteY1" fmla="*/ 37866 h 189332"/>
              <a:gd name="connsiteX2" fmla="*/ 827533 w 922199"/>
              <a:gd name="connsiteY2" fmla="*/ 0 h 189332"/>
              <a:gd name="connsiteX3" fmla="*/ 922199 w 922199"/>
              <a:gd name="connsiteY3" fmla="*/ 94666 h 189332"/>
              <a:gd name="connsiteX4" fmla="*/ 827533 w 922199"/>
              <a:gd name="connsiteY4" fmla="*/ 189332 h 189332"/>
              <a:gd name="connsiteX5" fmla="*/ 827533 w 922199"/>
              <a:gd name="connsiteY5" fmla="*/ 151466 h 189332"/>
              <a:gd name="connsiteX6" fmla="*/ 0 w 922199"/>
              <a:gd name="connsiteY6" fmla="*/ 151466 h 189332"/>
              <a:gd name="connsiteX7" fmla="*/ 0 w 922199"/>
              <a:gd name="connsiteY7" fmla="*/ 37866 h 1893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22199" h="189332">
                <a:moveTo>
                  <a:pt x="922199" y="151465"/>
                </a:moveTo>
                <a:lnTo>
                  <a:pt x="94666" y="151465"/>
                </a:lnTo>
                <a:lnTo>
                  <a:pt x="94666" y="189331"/>
                </a:lnTo>
                <a:lnTo>
                  <a:pt x="0" y="94666"/>
                </a:lnTo>
                <a:lnTo>
                  <a:pt x="94666" y="1"/>
                </a:lnTo>
                <a:lnTo>
                  <a:pt x="94666" y="37867"/>
                </a:lnTo>
                <a:lnTo>
                  <a:pt x="922199" y="37867"/>
                </a:lnTo>
                <a:lnTo>
                  <a:pt x="922199" y="151465"/>
                </a:lnTo>
                <a:close/>
              </a:path>
            </a:pathLst>
          </a:custGeom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56800" tIns="37867" rIns="0" bIns="37865" numCol="1" spcCol="1270" anchor="ctr" anchorCtr="0">
            <a:noAutofit/>
          </a:bodyPr>
          <a:lstStyle/>
          <a:p>
            <a:pPr marL="0" lvl="0" indent="0" algn="ctr" defTabSz="355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en-US" sz="800" kern="1200" dirty="0"/>
          </a:p>
        </p:txBody>
      </p:sp>
      <p:sp>
        <p:nvSpPr>
          <p:cNvPr id="32" name="Freeform: Shape 31">
            <a:extLst>
              <a:ext uri="{FF2B5EF4-FFF2-40B4-BE49-F238E27FC236}">
                <a16:creationId xmlns:a16="http://schemas.microsoft.com/office/drawing/2014/main" id="{E4FA813F-C815-4B53-9B3A-2AC46F31ECAD}"/>
              </a:ext>
            </a:extLst>
          </p:cNvPr>
          <p:cNvSpPr/>
          <p:nvPr/>
        </p:nvSpPr>
        <p:spPr>
          <a:xfrm>
            <a:off x="5687162" y="5190202"/>
            <a:ext cx="1056661" cy="1029211"/>
          </a:xfrm>
          <a:custGeom>
            <a:avLst/>
            <a:gdLst>
              <a:gd name="connsiteX0" fmla="*/ 0 w 763438"/>
              <a:gd name="connsiteY0" fmla="*/ 76344 h 943651"/>
              <a:gd name="connsiteX1" fmla="*/ 76344 w 763438"/>
              <a:gd name="connsiteY1" fmla="*/ 0 h 943651"/>
              <a:gd name="connsiteX2" fmla="*/ 687094 w 763438"/>
              <a:gd name="connsiteY2" fmla="*/ 0 h 943651"/>
              <a:gd name="connsiteX3" fmla="*/ 763438 w 763438"/>
              <a:gd name="connsiteY3" fmla="*/ 76344 h 943651"/>
              <a:gd name="connsiteX4" fmla="*/ 763438 w 763438"/>
              <a:gd name="connsiteY4" fmla="*/ 867307 h 943651"/>
              <a:gd name="connsiteX5" fmla="*/ 687094 w 763438"/>
              <a:gd name="connsiteY5" fmla="*/ 943651 h 943651"/>
              <a:gd name="connsiteX6" fmla="*/ 76344 w 763438"/>
              <a:gd name="connsiteY6" fmla="*/ 943651 h 943651"/>
              <a:gd name="connsiteX7" fmla="*/ 0 w 763438"/>
              <a:gd name="connsiteY7" fmla="*/ 867307 h 943651"/>
              <a:gd name="connsiteX8" fmla="*/ 0 w 763438"/>
              <a:gd name="connsiteY8" fmla="*/ 76344 h 9436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63438" h="943651">
                <a:moveTo>
                  <a:pt x="0" y="76344"/>
                </a:moveTo>
                <a:cubicBezTo>
                  <a:pt x="0" y="34180"/>
                  <a:pt x="34180" y="0"/>
                  <a:pt x="76344" y="0"/>
                </a:cubicBezTo>
                <a:lnTo>
                  <a:pt x="687094" y="0"/>
                </a:lnTo>
                <a:cubicBezTo>
                  <a:pt x="729258" y="0"/>
                  <a:pt x="763438" y="34180"/>
                  <a:pt x="763438" y="76344"/>
                </a:cubicBezTo>
                <a:lnTo>
                  <a:pt x="763438" y="867307"/>
                </a:lnTo>
                <a:cubicBezTo>
                  <a:pt x="763438" y="909471"/>
                  <a:pt x="729258" y="943651"/>
                  <a:pt x="687094" y="943651"/>
                </a:cubicBezTo>
                <a:lnTo>
                  <a:pt x="76344" y="943651"/>
                </a:lnTo>
                <a:cubicBezTo>
                  <a:pt x="34180" y="943651"/>
                  <a:pt x="0" y="909471"/>
                  <a:pt x="0" y="867307"/>
                </a:cubicBezTo>
                <a:lnTo>
                  <a:pt x="0" y="76344"/>
                </a:lnTo>
                <a:close/>
              </a:path>
            </a:pathLst>
          </a:custGeom>
          <a:solidFill>
            <a:srgbClr val="00B050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64270" tIns="64270" rIns="64270" bIns="64270" numCol="1" spcCol="1270" anchor="ctr" anchorCtr="0">
            <a:noAutofit/>
          </a:bodyPr>
          <a:lstStyle/>
          <a:p>
            <a:pPr marL="0" lvl="0" indent="0" algn="ctr" defTabSz="488950">
              <a:lnSpc>
                <a:spcPct val="90000"/>
              </a:lnSpc>
              <a:spcBef>
                <a:spcPct val="0"/>
              </a:spcBef>
              <a:buNone/>
            </a:pPr>
            <a:r>
              <a:rPr lang="en-US" sz="1600" kern="1200" dirty="0"/>
              <a:t>CIR </a:t>
            </a:r>
          </a:p>
          <a:p>
            <a:pPr marL="0" lvl="0" indent="0" algn="ctr" defTabSz="4889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1600" kern="1200" dirty="0"/>
              <a:t>Extract File</a:t>
            </a:r>
          </a:p>
        </p:txBody>
      </p:sp>
      <p:sp>
        <p:nvSpPr>
          <p:cNvPr id="33" name="Freeform: Shape 32" descr="freeform shape" title="FMMI CRS Billing  thru collection">
            <a:extLst>
              <a:ext uri="{FF2B5EF4-FFF2-40B4-BE49-F238E27FC236}">
                <a16:creationId xmlns:a16="http://schemas.microsoft.com/office/drawing/2014/main" id="{0B901657-DB4A-4807-9967-289165210FA3}"/>
              </a:ext>
            </a:extLst>
          </p:cNvPr>
          <p:cNvSpPr/>
          <p:nvPr/>
        </p:nvSpPr>
        <p:spPr>
          <a:xfrm rot="36382">
            <a:off x="4717920" y="5588860"/>
            <a:ext cx="745903" cy="208712"/>
          </a:xfrm>
          <a:custGeom>
            <a:avLst/>
            <a:gdLst>
              <a:gd name="connsiteX0" fmla="*/ 0 w 718772"/>
              <a:gd name="connsiteY0" fmla="*/ 31369 h 156843"/>
              <a:gd name="connsiteX1" fmla="*/ 640351 w 718772"/>
              <a:gd name="connsiteY1" fmla="*/ 31369 h 156843"/>
              <a:gd name="connsiteX2" fmla="*/ 640351 w 718772"/>
              <a:gd name="connsiteY2" fmla="*/ 0 h 156843"/>
              <a:gd name="connsiteX3" fmla="*/ 718772 w 718772"/>
              <a:gd name="connsiteY3" fmla="*/ 78422 h 156843"/>
              <a:gd name="connsiteX4" fmla="*/ 640351 w 718772"/>
              <a:gd name="connsiteY4" fmla="*/ 156843 h 156843"/>
              <a:gd name="connsiteX5" fmla="*/ 640351 w 718772"/>
              <a:gd name="connsiteY5" fmla="*/ 125474 h 156843"/>
              <a:gd name="connsiteX6" fmla="*/ 0 w 718772"/>
              <a:gd name="connsiteY6" fmla="*/ 125474 h 156843"/>
              <a:gd name="connsiteX7" fmla="*/ 0 w 718772"/>
              <a:gd name="connsiteY7" fmla="*/ 31369 h 1568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18772" h="156843">
                <a:moveTo>
                  <a:pt x="718772" y="125473"/>
                </a:moveTo>
                <a:lnTo>
                  <a:pt x="78421" y="125473"/>
                </a:lnTo>
                <a:lnTo>
                  <a:pt x="78421" y="156842"/>
                </a:lnTo>
                <a:lnTo>
                  <a:pt x="0" y="78421"/>
                </a:lnTo>
                <a:lnTo>
                  <a:pt x="78421" y="1"/>
                </a:lnTo>
                <a:lnTo>
                  <a:pt x="78421" y="31370"/>
                </a:lnTo>
                <a:lnTo>
                  <a:pt x="718772" y="31370"/>
                </a:lnTo>
                <a:lnTo>
                  <a:pt x="718772" y="125473"/>
                </a:lnTo>
                <a:close/>
              </a:path>
            </a:pathLst>
          </a:custGeom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47053" tIns="31370" rIns="-1" bIns="31368" numCol="1" spcCol="1270" anchor="ctr" anchorCtr="0">
            <a:noAutofit/>
          </a:bodyPr>
          <a:lstStyle/>
          <a:p>
            <a:pPr marL="0" lvl="0" indent="0" algn="ctr" defTabSz="2667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en-US" sz="600" kern="1200" dirty="0"/>
          </a:p>
        </p:txBody>
      </p:sp>
      <p:sp>
        <p:nvSpPr>
          <p:cNvPr id="34" name="Freeform: Shape 33">
            <a:extLst>
              <a:ext uri="{FF2B5EF4-FFF2-40B4-BE49-F238E27FC236}">
                <a16:creationId xmlns:a16="http://schemas.microsoft.com/office/drawing/2014/main" id="{6FB07B64-3221-4C37-A1EA-D459FE333AAA}"/>
              </a:ext>
            </a:extLst>
          </p:cNvPr>
          <p:cNvSpPr/>
          <p:nvPr/>
        </p:nvSpPr>
        <p:spPr>
          <a:xfrm>
            <a:off x="3200113" y="5163196"/>
            <a:ext cx="1307374" cy="1029211"/>
          </a:xfrm>
          <a:custGeom>
            <a:avLst/>
            <a:gdLst>
              <a:gd name="connsiteX0" fmla="*/ 0 w 1088137"/>
              <a:gd name="connsiteY0" fmla="*/ 94365 h 943651"/>
              <a:gd name="connsiteX1" fmla="*/ 94365 w 1088137"/>
              <a:gd name="connsiteY1" fmla="*/ 0 h 943651"/>
              <a:gd name="connsiteX2" fmla="*/ 993772 w 1088137"/>
              <a:gd name="connsiteY2" fmla="*/ 0 h 943651"/>
              <a:gd name="connsiteX3" fmla="*/ 1088137 w 1088137"/>
              <a:gd name="connsiteY3" fmla="*/ 94365 h 943651"/>
              <a:gd name="connsiteX4" fmla="*/ 1088137 w 1088137"/>
              <a:gd name="connsiteY4" fmla="*/ 849286 h 943651"/>
              <a:gd name="connsiteX5" fmla="*/ 993772 w 1088137"/>
              <a:gd name="connsiteY5" fmla="*/ 943651 h 943651"/>
              <a:gd name="connsiteX6" fmla="*/ 94365 w 1088137"/>
              <a:gd name="connsiteY6" fmla="*/ 943651 h 943651"/>
              <a:gd name="connsiteX7" fmla="*/ 0 w 1088137"/>
              <a:gd name="connsiteY7" fmla="*/ 849286 h 943651"/>
              <a:gd name="connsiteX8" fmla="*/ 0 w 1088137"/>
              <a:gd name="connsiteY8" fmla="*/ 94365 h 9436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88137" h="943651">
                <a:moveTo>
                  <a:pt x="0" y="94365"/>
                </a:moveTo>
                <a:cubicBezTo>
                  <a:pt x="0" y="42249"/>
                  <a:pt x="42249" y="0"/>
                  <a:pt x="94365" y="0"/>
                </a:cubicBezTo>
                <a:lnTo>
                  <a:pt x="993772" y="0"/>
                </a:lnTo>
                <a:cubicBezTo>
                  <a:pt x="1045888" y="0"/>
                  <a:pt x="1088137" y="42249"/>
                  <a:pt x="1088137" y="94365"/>
                </a:cubicBezTo>
                <a:lnTo>
                  <a:pt x="1088137" y="849286"/>
                </a:lnTo>
                <a:cubicBezTo>
                  <a:pt x="1088137" y="901402"/>
                  <a:pt x="1045888" y="943651"/>
                  <a:pt x="993772" y="943651"/>
                </a:cubicBezTo>
                <a:lnTo>
                  <a:pt x="94365" y="943651"/>
                </a:lnTo>
                <a:cubicBezTo>
                  <a:pt x="42249" y="943651"/>
                  <a:pt x="0" y="901402"/>
                  <a:pt x="0" y="849286"/>
                </a:cubicBezTo>
                <a:lnTo>
                  <a:pt x="0" y="94365"/>
                </a:lnTo>
                <a:close/>
              </a:path>
            </a:pathLst>
          </a:custGeom>
          <a:solidFill>
            <a:srgbClr val="00B050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69549" tIns="69549" rIns="69549" bIns="69549" numCol="1" spcCol="1270" anchor="ctr" anchorCtr="0">
            <a:noAutofit/>
          </a:bodyPr>
          <a:lstStyle/>
          <a:p>
            <a:pPr marL="0" lvl="0" indent="0" algn="ctr" defTabSz="488950">
              <a:lnSpc>
                <a:spcPct val="90000"/>
              </a:lnSpc>
              <a:spcBef>
                <a:spcPct val="0"/>
              </a:spcBef>
              <a:buNone/>
            </a:pPr>
            <a:r>
              <a:rPr lang="en-US" sz="1600" kern="1200" dirty="0"/>
              <a:t>FMMI Collection </a:t>
            </a:r>
          </a:p>
          <a:p>
            <a:pPr marL="0" lvl="0" indent="0" algn="ctr" defTabSz="488950">
              <a:lnSpc>
                <a:spcPct val="90000"/>
              </a:lnSpc>
              <a:spcBef>
                <a:spcPct val="0"/>
              </a:spcBef>
              <a:buNone/>
            </a:pPr>
            <a:r>
              <a:rPr lang="en-US" sz="1600" kern="1200" dirty="0"/>
              <a:t>Re-processor</a:t>
            </a:r>
          </a:p>
        </p:txBody>
      </p:sp>
      <p:sp>
        <p:nvSpPr>
          <p:cNvPr id="35" name="Freeform: Shape 34" descr="freeform shape" title="FMMI CRS Billing  thru collection">
            <a:extLst>
              <a:ext uri="{FF2B5EF4-FFF2-40B4-BE49-F238E27FC236}">
                <a16:creationId xmlns:a16="http://schemas.microsoft.com/office/drawing/2014/main" id="{2DDE7FD4-3F6F-45F3-BBA7-2B4D61E2DD17}"/>
              </a:ext>
            </a:extLst>
          </p:cNvPr>
          <p:cNvSpPr/>
          <p:nvPr/>
        </p:nvSpPr>
        <p:spPr>
          <a:xfrm rot="21557067">
            <a:off x="2529963" y="5587771"/>
            <a:ext cx="455382" cy="206499"/>
          </a:xfrm>
          <a:custGeom>
            <a:avLst/>
            <a:gdLst>
              <a:gd name="connsiteX0" fmla="*/ 0 w 438817"/>
              <a:gd name="connsiteY0" fmla="*/ 37866 h 189332"/>
              <a:gd name="connsiteX1" fmla="*/ 344151 w 438817"/>
              <a:gd name="connsiteY1" fmla="*/ 37866 h 189332"/>
              <a:gd name="connsiteX2" fmla="*/ 344151 w 438817"/>
              <a:gd name="connsiteY2" fmla="*/ 0 h 189332"/>
              <a:gd name="connsiteX3" fmla="*/ 438817 w 438817"/>
              <a:gd name="connsiteY3" fmla="*/ 94666 h 189332"/>
              <a:gd name="connsiteX4" fmla="*/ 344151 w 438817"/>
              <a:gd name="connsiteY4" fmla="*/ 189332 h 189332"/>
              <a:gd name="connsiteX5" fmla="*/ 344151 w 438817"/>
              <a:gd name="connsiteY5" fmla="*/ 151466 h 189332"/>
              <a:gd name="connsiteX6" fmla="*/ 0 w 438817"/>
              <a:gd name="connsiteY6" fmla="*/ 151466 h 189332"/>
              <a:gd name="connsiteX7" fmla="*/ 0 w 438817"/>
              <a:gd name="connsiteY7" fmla="*/ 37866 h 1893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38817" h="189332">
                <a:moveTo>
                  <a:pt x="438817" y="151465"/>
                </a:moveTo>
                <a:lnTo>
                  <a:pt x="94666" y="151465"/>
                </a:lnTo>
                <a:lnTo>
                  <a:pt x="94666" y="189331"/>
                </a:lnTo>
                <a:lnTo>
                  <a:pt x="0" y="94666"/>
                </a:lnTo>
                <a:lnTo>
                  <a:pt x="94666" y="1"/>
                </a:lnTo>
                <a:lnTo>
                  <a:pt x="94666" y="37867"/>
                </a:lnTo>
                <a:lnTo>
                  <a:pt x="438817" y="37867"/>
                </a:lnTo>
                <a:lnTo>
                  <a:pt x="438817" y="151465"/>
                </a:lnTo>
                <a:close/>
              </a:path>
            </a:pathLst>
          </a:custGeom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56801" tIns="37865" rIns="-1" bIns="37866" numCol="1" spcCol="1270" anchor="ctr" anchorCtr="0">
            <a:noAutofit/>
          </a:bodyPr>
          <a:lstStyle/>
          <a:p>
            <a:pPr marL="0" lvl="0" indent="0" algn="ctr" defTabSz="355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en-US" sz="800" kern="1200" dirty="0"/>
          </a:p>
        </p:txBody>
      </p:sp>
      <p:sp>
        <p:nvSpPr>
          <p:cNvPr id="36" name="Freeform: Shape 35">
            <a:extLst>
              <a:ext uri="{FF2B5EF4-FFF2-40B4-BE49-F238E27FC236}">
                <a16:creationId xmlns:a16="http://schemas.microsoft.com/office/drawing/2014/main" id="{0AFA912D-00FD-479A-8DB5-4C68F85D849E}"/>
              </a:ext>
            </a:extLst>
          </p:cNvPr>
          <p:cNvSpPr/>
          <p:nvPr/>
        </p:nvSpPr>
        <p:spPr>
          <a:xfrm>
            <a:off x="1548715" y="5089941"/>
            <a:ext cx="792255" cy="1223495"/>
          </a:xfrm>
          <a:custGeom>
            <a:avLst/>
            <a:gdLst>
              <a:gd name="connsiteX0" fmla="*/ 0 w 763438"/>
              <a:gd name="connsiteY0" fmla="*/ 76344 h 1121784"/>
              <a:gd name="connsiteX1" fmla="*/ 76344 w 763438"/>
              <a:gd name="connsiteY1" fmla="*/ 0 h 1121784"/>
              <a:gd name="connsiteX2" fmla="*/ 687094 w 763438"/>
              <a:gd name="connsiteY2" fmla="*/ 0 h 1121784"/>
              <a:gd name="connsiteX3" fmla="*/ 763438 w 763438"/>
              <a:gd name="connsiteY3" fmla="*/ 76344 h 1121784"/>
              <a:gd name="connsiteX4" fmla="*/ 763438 w 763438"/>
              <a:gd name="connsiteY4" fmla="*/ 1045440 h 1121784"/>
              <a:gd name="connsiteX5" fmla="*/ 687094 w 763438"/>
              <a:gd name="connsiteY5" fmla="*/ 1121784 h 1121784"/>
              <a:gd name="connsiteX6" fmla="*/ 76344 w 763438"/>
              <a:gd name="connsiteY6" fmla="*/ 1121784 h 1121784"/>
              <a:gd name="connsiteX7" fmla="*/ 0 w 763438"/>
              <a:gd name="connsiteY7" fmla="*/ 1045440 h 1121784"/>
              <a:gd name="connsiteX8" fmla="*/ 0 w 763438"/>
              <a:gd name="connsiteY8" fmla="*/ 76344 h 11217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63438" h="1121784">
                <a:moveTo>
                  <a:pt x="0" y="76344"/>
                </a:moveTo>
                <a:cubicBezTo>
                  <a:pt x="0" y="34180"/>
                  <a:pt x="34180" y="0"/>
                  <a:pt x="76344" y="0"/>
                </a:cubicBezTo>
                <a:lnTo>
                  <a:pt x="687094" y="0"/>
                </a:lnTo>
                <a:cubicBezTo>
                  <a:pt x="729258" y="0"/>
                  <a:pt x="763438" y="34180"/>
                  <a:pt x="763438" y="76344"/>
                </a:cubicBezTo>
                <a:lnTo>
                  <a:pt x="763438" y="1045440"/>
                </a:lnTo>
                <a:cubicBezTo>
                  <a:pt x="763438" y="1087604"/>
                  <a:pt x="729258" y="1121784"/>
                  <a:pt x="687094" y="1121784"/>
                </a:cubicBezTo>
                <a:lnTo>
                  <a:pt x="76344" y="1121784"/>
                </a:lnTo>
                <a:cubicBezTo>
                  <a:pt x="34180" y="1121784"/>
                  <a:pt x="0" y="1087604"/>
                  <a:pt x="0" y="1045440"/>
                </a:cubicBezTo>
                <a:lnTo>
                  <a:pt x="0" y="76344"/>
                </a:lnTo>
                <a:close/>
              </a:path>
            </a:pathLst>
          </a:custGeom>
          <a:solidFill>
            <a:srgbClr val="00B050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64270" tIns="64270" rIns="64270" bIns="64270" numCol="1" spcCol="1270" anchor="ctr" anchorCtr="0">
            <a:noAutofit/>
          </a:bodyPr>
          <a:lstStyle/>
          <a:p>
            <a:pPr marL="0" lvl="0" indent="0" algn="ctr" defTabSz="4889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1600" kern="1200" dirty="0"/>
              <a:t>FMMI AR Invoice match </a:t>
            </a:r>
          </a:p>
        </p:txBody>
      </p:sp>
      <p:pic>
        <p:nvPicPr>
          <p:cNvPr id="15" name="Picture 14" descr="upward arrow" title="FMMI CRS Billing  thru collection">
            <a:extLst>
              <a:ext uri="{FF2B5EF4-FFF2-40B4-BE49-F238E27FC236}">
                <a16:creationId xmlns:a16="http://schemas.microsoft.com/office/drawing/2014/main" id="{78A59AD1-464A-40FE-BA25-63CB6A817C2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736750" y="3901989"/>
            <a:ext cx="1943364" cy="234865"/>
          </a:xfrm>
          <a:prstGeom prst="rect">
            <a:avLst/>
          </a:prstGeom>
        </p:spPr>
      </p:pic>
      <p:pic>
        <p:nvPicPr>
          <p:cNvPr id="16" name="Picture 15" descr="left arrow" title="FMMI CRS Billing  thru collection">
            <a:extLst>
              <a:ext uri="{FF2B5EF4-FFF2-40B4-BE49-F238E27FC236}">
                <a16:creationId xmlns:a16="http://schemas.microsoft.com/office/drawing/2014/main" id="{1030190B-F182-4151-97F5-F54C2A00867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379554" flipV="1">
            <a:off x="4994763" y="4398385"/>
            <a:ext cx="3397668" cy="234033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5A4C1CB-5BFE-45F2-814D-3206700A24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892FE9-6E3B-40F5-83C6-4FF46BD928C5}" type="slidenum">
              <a:rPr lang="en-US" smtClean="0"/>
              <a:t>48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45376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E58A3C-00F6-431A-8F7E-8DA9D36893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1760200" cy="1554480"/>
          </a:xfrm>
        </p:spPr>
        <p:txBody>
          <a:bodyPr>
            <a:normAutofit/>
          </a:bodyPr>
          <a:lstStyle/>
          <a:p>
            <a:r>
              <a:rPr lang="en-US" dirty="0"/>
              <a:t>					Future USDA Initiatives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A8C4ABD-EC09-4E34-9067-51F613415417}"/>
              </a:ext>
            </a:extLst>
          </p:cNvPr>
          <p:cNvSpPr txBox="1"/>
          <p:nvPr/>
        </p:nvSpPr>
        <p:spPr>
          <a:xfrm>
            <a:off x="1018095" y="1563453"/>
            <a:ext cx="953992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/>
              <a:t>What’s next?  - Phase 2,3 . . .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10FDDA-1F6B-414C-BBC4-E3FC1203E5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2960" y="1948173"/>
            <a:ext cx="10515600" cy="4678871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endParaRPr lang="en-US" dirty="0"/>
          </a:p>
          <a:p>
            <a:pPr>
              <a:spcBef>
                <a:spcPts val="1800"/>
              </a:spcBef>
            </a:pPr>
            <a:r>
              <a:rPr lang="en-US" dirty="0"/>
              <a:t>NRCS programs to CRS</a:t>
            </a:r>
          </a:p>
          <a:p>
            <a:pPr>
              <a:spcBef>
                <a:spcPts val="1800"/>
              </a:spcBef>
            </a:pPr>
            <a:r>
              <a:rPr lang="en-US" dirty="0"/>
              <a:t>FNS currently utilizes CRS, but manually inputs bills both into CRS</a:t>
            </a:r>
            <a:br>
              <a:rPr lang="en-US" dirty="0"/>
            </a:br>
            <a:r>
              <a:rPr lang="en-US" dirty="0"/>
              <a:t>and FMMI</a:t>
            </a:r>
          </a:p>
          <a:p>
            <a:pPr>
              <a:spcBef>
                <a:spcPts val="1800"/>
              </a:spcBef>
            </a:pPr>
            <a:r>
              <a:rPr lang="en-US" dirty="0"/>
              <a:t>FMMI-CRS Interface	</a:t>
            </a:r>
          </a:p>
          <a:p>
            <a:pPr lvl="1">
              <a:spcBef>
                <a:spcPts val="1800"/>
              </a:spcBef>
            </a:pPr>
            <a:r>
              <a:rPr lang="en-US" dirty="0"/>
              <a:t>Built with selection parameters to easily implement additional programs without minimum or no programming changes necessary.</a:t>
            </a:r>
          </a:p>
          <a:p>
            <a:pPr marL="228594" lvl="1">
              <a:spcBef>
                <a:spcPts val="1800"/>
              </a:spcBef>
            </a:pPr>
            <a:r>
              <a:rPr lang="en-US" sz="2800" dirty="0"/>
              <a:t>Develop back feed program from CRS-FMMI</a:t>
            </a:r>
          </a:p>
          <a:p>
            <a:pPr marL="685783" lvl="2">
              <a:spcBef>
                <a:spcPts val="1800"/>
              </a:spcBef>
            </a:pPr>
            <a:r>
              <a:rPr lang="en-US" sz="2400" dirty="0"/>
              <a:t>Automatic creation of Penalty, Interest and Administrative fee documents</a:t>
            </a:r>
          </a:p>
          <a:p>
            <a:pPr marL="685783" lvl="2">
              <a:spcBef>
                <a:spcPts val="1800"/>
              </a:spcBef>
            </a:pPr>
            <a:r>
              <a:rPr lang="en-US" sz="2400" dirty="0"/>
              <a:t>Automatic update to FMMI receivables transferred to TOPS &amp; CSNG</a:t>
            </a:r>
          </a:p>
          <a:p>
            <a:pPr lvl="1">
              <a:spcBef>
                <a:spcPts val="1800"/>
              </a:spcBef>
            </a:pPr>
            <a:endParaRPr lang="en-US" dirty="0"/>
          </a:p>
          <a:p>
            <a:pPr lvl="1">
              <a:spcBef>
                <a:spcPts val="1800"/>
              </a:spcBef>
            </a:pPr>
            <a:endParaRPr lang="en-US" dirty="0"/>
          </a:p>
          <a:p>
            <a:pPr>
              <a:spcBef>
                <a:spcPts val="1800"/>
              </a:spcBef>
            </a:pPr>
            <a:endParaRPr lang="en-US" dirty="0"/>
          </a:p>
          <a:p>
            <a:pPr>
              <a:spcBef>
                <a:spcPts val="1800"/>
              </a:spcBef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C7ED156-E329-445C-A34D-33B49330C6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892FE9-6E3B-40F5-83C6-4FF46BD928C5}" type="slidenum">
              <a:rPr lang="en-US" smtClean="0"/>
              <a:t>49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06698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E58A3C-00F6-431A-8F7E-8DA9D36893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1849100" cy="1554480"/>
          </a:xfrm>
        </p:spPr>
        <p:txBody>
          <a:bodyPr/>
          <a:lstStyle/>
          <a:p>
            <a:r>
              <a:rPr lang="en-US" b="1" dirty="0"/>
              <a:t>                                           GLN &amp; ECP  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10FDDA-1F6B-414C-BBC4-E3FC1203E5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9048" y="1583704"/>
            <a:ext cx="11180191" cy="4967925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endParaRPr lang="en-US" dirty="0"/>
          </a:p>
          <a:p>
            <a:pPr>
              <a:spcBef>
                <a:spcPts val="1800"/>
              </a:spcBef>
            </a:pPr>
            <a:r>
              <a:rPr lang="en-US" dirty="0"/>
              <a:t>GLN facilitates the capture of Federal Agencies check deposit and remittance (forms, coupons, and correspondence) information.</a:t>
            </a:r>
          </a:p>
          <a:p>
            <a:pPr>
              <a:spcBef>
                <a:spcPts val="1800"/>
              </a:spcBef>
            </a:pPr>
            <a:r>
              <a:rPr lang="en-US" dirty="0"/>
              <a:t>GLN is currently comprised of three Financial Agents that form the Lockbox Network: </a:t>
            </a:r>
          </a:p>
          <a:p>
            <a:pPr lvl="1">
              <a:spcBef>
                <a:spcPts val="0"/>
              </a:spcBef>
            </a:pPr>
            <a:endParaRPr lang="en-US" dirty="0"/>
          </a:p>
          <a:p>
            <a:pPr lvl="1">
              <a:spcBef>
                <a:spcPts val="0"/>
              </a:spcBef>
            </a:pPr>
            <a:r>
              <a:rPr lang="en-US" dirty="0"/>
              <a:t> Citibank </a:t>
            </a:r>
          </a:p>
          <a:p>
            <a:pPr lvl="1">
              <a:spcBef>
                <a:spcPts val="0"/>
              </a:spcBef>
            </a:pPr>
            <a:r>
              <a:rPr lang="en-US" dirty="0"/>
              <a:t> US Bank</a:t>
            </a:r>
          </a:p>
          <a:p>
            <a:pPr lvl="1">
              <a:spcBef>
                <a:spcPts val="0"/>
              </a:spcBef>
            </a:pPr>
            <a:r>
              <a:rPr lang="en-US" dirty="0"/>
              <a:t> Bank of America </a:t>
            </a:r>
          </a:p>
          <a:p>
            <a:pPr>
              <a:spcBef>
                <a:spcPts val="1800"/>
              </a:spcBef>
            </a:pPr>
            <a:r>
              <a:rPr lang="en-US" dirty="0"/>
              <a:t>ECP is a system used to convert paper checks into Automated Clearing House (ACH) or Check 21 via a lockbox network. </a:t>
            </a:r>
          </a:p>
          <a:p>
            <a:pPr>
              <a:spcBef>
                <a:spcPts val="1800"/>
              </a:spcBef>
            </a:pPr>
            <a:r>
              <a:rPr lang="en-US" dirty="0"/>
              <a:t>The ECP system is widely used by Federal Agencies and their Financial Agents to view and research transactions.</a:t>
            </a:r>
          </a:p>
          <a:p>
            <a:pPr>
              <a:spcBef>
                <a:spcPts val="1800"/>
              </a:spcBef>
            </a:pPr>
            <a:r>
              <a:rPr lang="en-US" dirty="0"/>
              <a:t>In order to use ECP, the agencies must have a lockbox. ECP and GLN work together. 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BED24F3-A070-4F10-BB5A-D33F394A30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892FE9-6E3B-40F5-83C6-4FF46BD928C5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5260562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E58A3C-00F6-431A-8F7E-8DA9D36893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							</a:t>
            </a:r>
            <a:br>
              <a:rPr lang="en-US" dirty="0"/>
            </a:br>
            <a:r>
              <a:rPr lang="en-US" dirty="0"/>
              <a:t>FMS Collection Processing</a:t>
            </a:r>
            <a:br>
              <a:rPr lang="en-US" dirty="0"/>
            </a:br>
            <a:r>
              <a:rPr lang="en-US" dirty="0"/>
              <a:t>and Initiatives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5B9FD37-BBDE-484A-99FB-C0B703F8D1C3}"/>
              </a:ext>
            </a:extLst>
          </p:cNvPr>
          <p:cNvSpPr/>
          <p:nvPr/>
        </p:nvSpPr>
        <p:spPr>
          <a:xfrm>
            <a:off x="2356703" y="2863641"/>
            <a:ext cx="6975835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72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Questions</a:t>
            </a:r>
            <a:r>
              <a:rPr lang="en-US" sz="54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 ? 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A8B4C90-1B03-423B-AF2E-AAA2D30176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892FE9-6E3B-40F5-83C6-4FF46BD928C5}" type="slidenum">
              <a:rPr lang="en-US" smtClean="0"/>
              <a:t>50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3735530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A59460-8E12-4BB1-9012-5F40BEE166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1912600" cy="1554480"/>
          </a:xfrm>
        </p:spPr>
        <p:txBody>
          <a:bodyPr/>
          <a:lstStyle/>
          <a:p>
            <a:r>
              <a:rPr lang="en-US" dirty="0"/>
              <a:t>Contacts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0FA285-3B5F-46B1-AA15-03EFBF21A09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47500" lnSpcReduction="20000"/>
          </a:bodyPr>
          <a:lstStyle/>
          <a:p>
            <a:pPr marL="0" indent="0">
              <a:buNone/>
            </a:pPr>
            <a:endParaRPr lang="en-US" dirty="0"/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5100" b="1" dirty="0"/>
              <a:t>Donna Cornella</a:t>
            </a:r>
            <a:r>
              <a:rPr lang="en-US" sz="5100" dirty="0"/>
              <a:t>, Supervisor</a:t>
            </a:r>
            <a:r>
              <a:rPr lang="en-US" dirty="0"/>
              <a:t/>
            </a:r>
            <a:br>
              <a:rPr lang="en-US" dirty="0"/>
            </a:br>
            <a:r>
              <a:rPr lang="en-US" sz="4200" dirty="0"/>
              <a:t>Collections Processing Section</a:t>
            </a:r>
            <a:br>
              <a:rPr lang="en-US" sz="4200" dirty="0"/>
            </a:br>
            <a:r>
              <a:rPr lang="en-US" sz="4200" i="1" dirty="0">
                <a:hlinkClick r:id="rId2"/>
              </a:rPr>
              <a:t>donna.cornella@cfo.usda.gov</a:t>
            </a:r>
            <a:endParaRPr lang="en-US" sz="4200" i="1" dirty="0"/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4200" dirty="0"/>
              <a:t>877-242-3072 (Opt 3)</a:t>
            </a: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2400" dirty="0"/>
              <a:t> </a:t>
            </a: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5100" b="1" dirty="0"/>
              <a:t>Ashley Horton</a:t>
            </a:r>
            <a:r>
              <a:rPr lang="en-US" dirty="0"/>
              <a:t/>
            </a:r>
            <a:br>
              <a:rPr lang="en-US" dirty="0"/>
            </a:br>
            <a:r>
              <a:rPr lang="en-US" sz="4200" dirty="0"/>
              <a:t>CRS Project Manager</a:t>
            </a:r>
            <a:br>
              <a:rPr lang="en-US" sz="4200" dirty="0"/>
            </a:br>
            <a:r>
              <a:rPr lang="en-US" sz="4200" i="1" dirty="0">
                <a:hlinkClick r:id="rId3"/>
              </a:rPr>
              <a:t>ashley.horton@cfo.usda.gov</a:t>
            </a:r>
            <a:endParaRPr lang="en-US" sz="4200" i="1" dirty="0"/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endParaRPr lang="en-US" i="1" dirty="0"/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5100" b="1" dirty="0"/>
              <a:t>Eddie Reso, Chief</a:t>
            </a:r>
            <a:r>
              <a:rPr lang="en-US" i="1" dirty="0"/>
              <a:t/>
            </a:r>
            <a:br>
              <a:rPr lang="en-US" i="1" dirty="0"/>
            </a:br>
            <a:r>
              <a:rPr lang="en-US" sz="4200" dirty="0"/>
              <a:t>Treasury Services Branch (TSB)</a:t>
            </a:r>
            <a:br>
              <a:rPr lang="en-US" sz="4200" dirty="0"/>
            </a:br>
            <a:r>
              <a:rPr lang="en-US" sz="4200" i="1" dirty="0">
                <a:hlinkClick r:id="rId4"/>
              </a:rPr>
              <a:t>eddie.reso@cfo.usda.gov</a:t>
            </a:r>
            <a:r>
              <a:rPr lang="en-US" sz="4200" i="1" dirty="0"/>
              <a:t> </a:t>
            </a:r>
            <a:br>
              <a:rPr lang="en-US" sz="4200" i="1" dirty="0"/>
            </a:br>
            <a:r>
              <a:rPr lang="en-US" sz="4200" i="1" dirty="0"/>
              <a:t>817-542-2839</a:t>
            </a:r>
            <a:br>
              <a:rPr lang="en-US" sz="4200" i="1" dirty="0"/>
            </a:br>
            <a:r>
              <a:rPr lang="en-US" sz="4200" i="1" dirty="0"/>
              <a:t>877-242-3072 (Opt 3)</a:t>
            </a:r>
            <a:r>
              <a:rPr lang="en-US" sz="4200" dirty="0"/>
              <a:t/>
            </a:r>
            <a:br>
              <a:rPr lang="en-US" sz="4200" dirty="0"/>
            </a:br>
            <a:r>
              <a:rPr lang="en-US" i="1" dirty="0"/>
              <a:t/>
            </a:r>
            <a:br>
              <a:rPr lang="en-US" i="1" dirty="0"/>
            </a:b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B457951-79D6-4AE9-9BFE-F64B124CB8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892FE9-6E3B-40F5-83C6-4FF46BD928C5}" type="slidenum">
              <a:rPr lang="en-US" smtClean="0"/>
              <a:t>51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57168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4F2827-7C57-436A-9673-209EF30682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1940320" cy="1554480"/>
          </a:xfrm>
        </p:spPr>
        <p:txBody>
          <a:bodyPr>
            <a:normAutofit fontScale="90000"/>
          </a:bodyPr>
          <a:lstStyle/>
          <a:p>
            <a:pPr lvl="0">
              <a:spcBef>
                <a:spcPts val="0"/>
              </a:spcBef>
            </a:pPr>
            <a:r>
              <a:rPr lang="en-US" sz="3600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/>
            </a:r>
            <a:br>
              <a:rPr lang="en-US" sz="3600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r>
              <a:rPr lang="en-US" sz="3600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GLN and ECP Process Flow</a:t>
            </a:r>
            <a:br>
              <a:rPr lang="en-US" sz="3600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endParaRPr lang="en-US" dirty="0"/>
          </a:p>
        </p:txBody>
      </p:sp>
      <p:pic>
        <p:nvPicPr>
          <p:cNvPr id="4" name="Content Placeholder 3" descr="Debit Gateway" title="GLN and ECP Process Flow">
            <a:extLst>
              <a:ext uri="{FF2B5EF4-FFF2-40B4-BE49-F238E27FC236}">
                <a16:creationId xmlns:a16="http://schemas.microsoft.com/office/drawing/2014/main" id="{020FE3D3-6251-47C5-A83B-5EA897D7483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523" y="1591031"/>
            <a:ext cx="11598797" cy="489090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336AED2-9CAB-47B5-9981-759EE4810F92}"/>
              </a:ext>
            </a:extLst>
          </p:cNvPr>
          <p:cNvSpPr txBox="1"/>
          <p:nvPr/>
        </p:nvSpPr>
        <p:spPr>
          <a:xfrm>
            <a:off x="251680" y="2645244"/>
            <a:ext cx="229333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000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1) Incoming USPS and overnight delivery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1F2E90C-747C-4051-8771-563BF857964F}"/>
              </a:ext>
            </a:extLst>
          </p:cNvPr>
          <p:cNvSpPr txBox="1"/>
          <p:nvPr/>
        </p:nvSpPr>
        <p:spPr>
          <a:xfrm>
            <a:off x="2859212" y="5367051"/>
            <a:ext cx="219355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100" dirty="0">
                <a:ea typeface="+mj-ea"/>
              </a:rPr>
              <a:t>2) GLN Lockbox picks up mail</a:t>
            </a:r>
          </a:p>
          <a:p>
            <a:pPr marL="285744" indent="-285744">
              <a:buFont typeface="Arial" panose="020B0604020202020204" pitchFamily="34" charset="0"/>
              <a:buChar char="•"/>
            </a:pPr>
            <a:r>
              <a:rPr lang="en-US" sz="1100" dirty="0">
                <a:ea typeface="+mj-ea"/>
              </a:rPr>
              <a:t>Verifies items according to specification</a:t>
            </a:r>
          </a:p>
          <a:p>
            <a:pPr marL="285744" indent="-285744">
              <a:buFont typeface="Arial" panose="020B0604020202020204" pitchFamily="34" charset="0"/>
              <a:buChar char="•"/>
            </a:pPr>
            <a:r>
              <a:rPr lang="en-US" sz="1100" dirty="0">
                <a:ea typeface="+mj-ea"/>
              </a:rPr>
              <a:t>Data Capture</a:t>
            </a:r>
          </a:p>
          <a:p>
            <a:pPr marL="285744" indent="-285744">
              <a:buFont typeface="Arial" panose="020B0604020202020204" pitchFamily="34" charset="0"/>
              <a:buChar char="•"/>
            </a:pPr>
            <a:r>
              <a:rPr lang="en-US" sz="1100" dirty="0">
                <a:ea typeface="+mj-ea"/>
              </a:rPr>
              <a:t>Scan checks and remittance images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FAF3997-BC9B-44B5-B7C0-A965FAE15E47}"/>
              </a:ext>
            </a:extLst>
          </p:cNvPr>
          <p:cNvSpPr txBox="1"/>
          <p:nvPr/>
        </p:nvSpPr>
        <p:spPr>
          <a:xfrm>
            <a:off x="5786007" y="5367052"/>
            <a:ext cx="139594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000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3) Payment and Remittance data and images are transmitted to ECP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7224EC5-05D8-4B87-B741-4EC2710BA087}"/>
              </a:ext>
            </a:extLst>
          </p:cNvPr>
          <p:cNvSpPr txBox="1"/>
          <p:nvPr/>
        </p:nvSpPr>
        <p:spPr>
          <a:xfrm>
            <a:off x="7192911" y="5385905"/>
            <a:ext cx="23930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000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4) Deposit preparation</a:t>
            </a:r>
          </a:p>
          <a:p>
            <a:pPr marL="171446" indent="-171446">
              <a:buFont typeface="Arial" panose="020B0604020202020204" pitchFamily="34" charset="0"/>
              <a:buChar char="•"/>
            </a:pPr>
            <a:r>
              <a:rPr lang="en-US" sz="1000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Stores images and data</a:t>
            </a:r>
          </a:p>
          <a:p>
            <a:pPr marL="171446" indent="-171446">
              <a:buFont typeface="Arial" panose="020B0604020202020204" pitchFamily="34" charset="0"/>
              <a:buChar char="•"/>
            </a:pPr>
            <a:r>
              <a:rPr lang="en-US" sz="1000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Generates reports</a:t>
            </a:r>
          </a:p>
          <a:p>
            <a:pPr algn="l"/>
            <a:endParaRPr lang="en-US" sz="1000" dirty="0"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4751DC3-971E-4348-BA31-AF89581B37EE}"/>
              </a:ext>
            </a:extLst>
          </p:cNvPr>
          <p:cNvSpPr/>
          <p:nvPr/>
        </p:nvSpPr>
        <p:spPr>
          <a:xfrm>
            <a:off x="9155067" y="5620165"/>
            <a:ext cx="2060772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594" indent="-228594">
              <a:buAutoNum type="arabicParenR" startAt="7"/>
            </a:pPr>
            <a:r>
              <a:rPr lang="en-US" sz="1000" dirty="0">
                <a:solidFill>
                  <a:prstClr val="black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Logs into the ECP system to retrieve reports/images</a:t>
            </a:r>
          </a:p>
          <a:p>
            <a:pPr marL="228594" indent="-228594">
              <a:buFont typeface="Arial" panose="020B0604020202020204" pitchFamily="34" charset="0"/>
              <a:buChar char="•"/>
            </a:pPr>
            <a:r>
              <a:rPr lang="en-US" sz="1000" dirty="0">
                <a:solidFill>
                  <a:prstClr val="black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Log into CIR to view reports and deposit information</a:t>
            </a:r>
          </a:p>
          <a:p>
            <a:pPr marL="342891" indent="-342891">
              <a:buAutoNum type="arabicParenR" startAt="7"/>
            </a:pPr>
            <a:endParaRPr lang="en-US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0362EA2-61B2-4D5D-BEB2-C4DF5D1C5D61}"/>
              </a:ext>
            </a:extLst>
          </p:cNvPr>
          <p:cNvSpPr/>
          <p:nvPr/>
        </p:nvSpPr>
        <p:spPr>
          <a:xfrm>
            <a:off x="9360952" y="1190921"/>
            <a:ext cx="2347439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endParaRPr lang="en-US" sz="1000" dirty="0">
              <a:solidFill>
                <a:prstClr val="black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  <a:p>
            <a:pPr algn="l"/>
            <a:endParaRPr lang="en-US" sz="1000" dirty="0">
              <a:solidFill>
                <a:prstClr val="black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  <a:p>
            <a:pPr algn="l"/>
            <a:endParaRPr lang="en-US" sz="1000" dirty="0">
              <a:solidFill>
                <a:prstClr val="black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  <a:p>
            <a:pPr algn="l"/>
            <a:r>
              <a:rPr lang="en-US" sz="1000" dirty="0">
                <a:solidFill>
                  <a:prstClr val="black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6)  Settlement and Return Data available in voucher reports</a:t>
            </a:r>
            <a:endParaRPr lang="en-US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74F365D-E4CF-4E68-9FD1-246886807287}"/>
              </a:ext>
            </a:extLst>
          </p:cNvPr>
          <p:cNvSpPr/>
          <p:nvPr/>
        </p:nvSpPr>
        <p:spPr>
          <a:xfrm>
            <a:off x="5476031" y="960090"/>
            <a:ext cx="3015915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endParaRPr lang="en-US" sz="1000" dirty="0">
              <a:solidFill>
                <a:prstClr val="black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  <a:p>
            <a:pPr algn="l"/>
            <a:endParaRPr lang="en-US" sz="1000" dirty="0">
              <a:solidFill>
                <a:prstClr val="black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  <a:p>
            <a:pPr algn="l"/>
            <a:endParaRPr lang="en-US" sz="1000" dirty="0">
              <a:solidFill>
                <a:prstClr val="black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  <a:p>
            <a:pPr algn="l"/>
            <a:endParaRPr lang="en-US" sz="900" dirty="0">
              <a:solidFill>
                <a:prstClr val="black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  <a:p>
            <a:pPr algn="l"/>
            <a:r>
              <a:rPr lang="en-US" sz="900" dirty="0">
                <a:solidFill>
                  <a:prstClr val="black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5) Bank of </a:t>
            </a:r>
          </a:p>
          <a:p>
            <a:pPr algn="l"/>
            <a:r>
              <a:rPr lang="en-US" sz="900" dirty="0">
                <a:solidFill>
                  <a:prstClr val="black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Deposit</a:t>
            </a:r>
          </a:p>
          <a:p>
            <a:pPr marL="285744" indent="-285744">
              <a:buFont typeface="Arial" panose="020B0604020202020204" pitchFamily="34" charset="0"/>
              <a:buChar char="•"/>
            </a:pPr>
            <a:r>
              <a:rPr lang="en-US" sz="900" dirty="0">
                <a:solidFill>
                  <a:prstClr val="black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Processes payments</a:t>
            </a:r>
          </a:p>
          <a:p>
            <a:pPr marL="285744" indent="-285744">
              <a:buFont typeface="Arial" panose="020B0604020202020204" pitchFamily="34" charset="0"/>
              <a:buChar char="•"/>
            </a:pPr>
            <a:r>
              <a:rPr lang="en-US" sz="900" dirty="0">
                <a:solidFill>
                  <a:prstClr val="black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Settlement via Check 21 or ACH</a:t>
            </a:r>
          </a:p>
          <a:p>
            <a:pPr marL="285744" indent="-285744">
              <a:buFont typeface="Arial" panose="020B0604020202020204" pitchFamily="34" charset="0"/>
              <a:buChar char="•"/>
            </a:pPr>
            <a:r>
              <a:rPr lang="en-US" sz="900" dirty="0">
                <a:solidFill>
                  <a:prstClr val="black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Sends settlement and return info back to ECP</a:t>
            </a:r>
            <a:endParaRPr lang="en-US" sz="9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9B7DE16-83BB-4B9A-81B2-586E4FAD06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892FE9-6E3B-40F5-83C6-4FF46BD928C5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69806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E58A3C-00F6-431A-8F7E-8DA9D36893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1874500" cy="1554480"/>
          </a:xfrm>
        </p:spPr>
        <p:txBody>
          <a:bodyPr/>
          <a:lstStyle/>
          <a:p>
            <a:r>
              <a:rPr lang="en-US" dirty="0"/>
              <a:t>                                                    ECP System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10FDDA-1F6B-414C-BBC4-E3FC1203E5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2997" y="1847654"/>
            <a:ext cx="10580803" cy="4329309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endParaRPr lang="en-US" dirty="0"/>
          </a:p>
          <a:p>
            <a:pPr>
              <a:spcBef>
                <a:spcPts val="1800"/>
              </a:spcBef>
            </a:pPr>
            <a:r>
              <a:rPr lang="en-US" dirty="0"/>
              <a:t>Receives files from Financial Agents containing:</a:t>
            </a:r>
          </a:p>
          <a:p>
            <a:pPr lvl="1">
              <a:spcBef>
                <a:spcPts val="1800"/>
              </a:spcBef>
            </a:pPr>
            <a:r>
              <a:rPr lang="en-US" dirty="0"/>
              <a:t>Payment Information</a:t>
            </a:r>
          </a:p>
          <a:p>
            <a:pPr lvl="1">
              <a:spcBef>
                <a:spcPts val="1800"/>
              </a:spcBef>
            </a:pPr>
            <a:r>
              <a:rPr lang="en-US" dirty="0"/>
              <a:t>Remittance Information</a:t>
            </a:r>
          </a:p>
          <a:p>
            <a:pPr lvl="1">
              <a:spcBef>
                <a:spcPts val="1800"/>
              </a:spcBef>
            </a:pPr>
            <a:r>
              <a:rPr lang="en-US" dirty="0"/>
              <a:t>Check Images</a:t>
            </a:r>
          </a:p>
          <a:p>
            <a:pPr lvl="1">
              <a:spcBef>
                <a:spcPts val="1800"/>
              </a:spcBef>
            </a:pPr>
            <a:r>
              <a:rPr lang="en-US" dirty="0"/>
              <a:t>Remittance Images</a:t>
            </a:r>
          </a:p>
          <a:p>
            <a:pPr>
              <a:spcBef>
                <a:spcPts val="1800"/>
              </a:spcBef>
            </a:pPr>
            <a:r>
              <a:rPr lang="en-US" dirty="0"/>
              <a:t>Acts as a data and image repository</a:t>
            </a:r>
          </a:p>
          <a:p>
            <a:pPr>
              <a:spcBef>
                <a:spcPts val="1800"/>
              </a:spcBef>
            </a:pPr>
            <a:r>
              <a:rPr lang="en-US" dirty="0"/>
              <a:t>Transmits data for settlement to FRB Cleveland</a:t>
            </a:r>
          </a:p>
          <a:p>
            <a:pPr>
              <a:spcBef>
                <a:spcPts val="1800"/>
              </a:spcBef>
            </a:pPr>
            <a:r>
              <a:rPr lang="en-US" dirty="0"/>
              <a:t>Enables users to query and view elements associated with a transaction</a:t>
            </a:r>
          </a:p>
          <a:p>
            <a:pPr>
              <a:spcBef>
                <a:spcPts val="1800"/>
              </a:spcBef>
            </a:pPr>
            <a:r>
              <a:rPr lang="en-US" dirty="0"/>
              <a:t>Download balancing and other reporting information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9600A3A-4983-4190-99FC-F71F9AEFE6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892FE9-6E3B-40F5-83C6-4FF46BD928C5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716122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E58A3C-00F6-431A-8F7E-8DA9D36893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/>
              <a:t>                                                            OTCnet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10FDDA-1F6B-414C-BBC4-E3FC1203E50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 marL="0" indent="0">
              <a:buNone/>
            </a:pPr>
            <a:endParaRPr lang="en-US" dirty="0"/>
          </a:p>
          <a:p>
            <a:r>
              <a:rPr lang="en-US" dirty="0"/>
              <a:t>OTCnet is a Web-based system that enables federal agencies to integrate check conversion and deposit reporting activities, so that all check and cash deposits to Treasury General Accounts are handled by one Web-based application</a:t>
            </a:r>
          </a:p>
          <a:p>
            <a:endParaRPr lang="en-US" dirty="0"/>
          </a:p>
          <a:p>
            <a:r>
              <a:rPr lang="en-US" dirty="0"/>
              <a:t>Deposits come from an over-the-counter environment, which are required to make weekly deposits to a Treasury General Account (TGA) Bank </a:t>
            </a:r>
          </a:p>
          <a:p>
            <a:endParaRPr lang="en-US" dirty="0"/>
          </a:p>
          <a:p>
            <a:r>
              <a:rPr lang="en-US" dirty="0"/>
              <a:t>Two Components:   The Check Capture component and the Deposit Reporting component</a:t>
            </a:r>
          </a:p>
          <a:p>
            <a:endParaRPr lang="en-US" dirty="0"/>
          </a:p>
          <a:p>
            <a:r>
              <a:rPr lang="en-US" dirty="0"/>
              <a:t>The Check Capture component allows agencies to electronically convert paper checks to digital images for presentment in an online (internet connectivity) or offline (no internet connectivity) mode.</a:t>
            </a:r>
          </a:p>
          <a:p>
            <a:endParaRPr lang="en-US" dirty="0"/>
          </a:p>
          <a:p>
            <a:r>
              <a:rPr lang="en-US" dirty="0"/>
              <a:t>The Deposit Reporting component allows agencies to deposit check, cash and coins to a TGA bank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236B76D-D73F-4903-8E01-3832B4E1DA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892FE9-6E3B-40F5-83C6-4FF46BD928C5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125884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099034FC-D5A6-43A9-BEED-757E2F7469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OTCnet</a:t>
            </a:r>
          </a:p>
        </p:txBody>
      </p:sp>
      <p:pic>
        <p:nvPicPr>
          <p:cNvPr id="4" name="Content Placeholder 3" descr="check capture,Check processing and Reporting Flow" title="OTCnet">
            <a:extLst>
              <a:ext uri="{FF2B5EF4-FFF2-40B4-BE49-F238E27FC236}">
                <a16:creationId xmlns:a16="http://schemas.microsoft.com/office/drawing/2014/main" id="{46A3454B-BF38-452B-B44E-72963E5D21E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09432" y="866274"/>
            <a:ext cx="11782567" cy="5630779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7B066D7-6A58-4FB4-8DEC-5C0936E8FE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892FE9-6E3B-40F5-83C6-4FF46BD928C5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481249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2018 FMT PowerPoint Presentation Template" id="{9D1C9B79-A0E5-47B4-97B2-F4DC86FFF0D9}" vid="{BB6B6723-64E5-4934-BA96-E56E3F18C58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2018 FMT PowerPoint Presentation Template</Template>
  <TotalTime>1247</TotalTime>
  <Words>2291</Words>
  <Application>Microsoft Office PowerPoint</Application>
  <PresentationFormat>Widescreen</PresentationFormat>
  <Paragraphs>434</Paragraphs>
  <Slides>51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51</vt:i4>
      </vt:variant>
    </vt:vector>
  </HeadingPairs>
  <TitlesOfParts>
    <vt:vector size="55" baseType="lpstr">
      <vt:lpstr>Arial</vt:lpstr>
      <vt:lpstr>Calibri</vt:lpstr>
      <vt:lpstr>Calibri Light</vt:lpstr>
      <vt:lpstr>Office Theme</vt:lpstr>
      <vt:lpstr>FMS Collection Processing and Initiatives</vt:lpstr>
      <vt:lpstr>                                                            Overview </vt:lpstr>
      <vt:lpstr>        Introduction   </vt:lpstr>
      <vt:lpstr>                                     Treasury Collection Mechanisms</vt:lpstr>
      <vt:lpstr>                                           GLN &amp; ECP   </vt:lpstr>
      <vt:lpstr> GLN and ECP Process Flow </vt:lpstr>
      <vt:lpstr>                                                    ECP System</vt:lpstr>
      <vt:lpstr>                                                            OTCnet</vt:lpstr>
      <vt:lpstr>OTCnet</vt:lpstr>
      <vt:lpstr>                                               Card Acquiring Services                                                              (CAS)</vt:lpstr>
      <vt:lpstr>CAS transaction Flow Diagram</vt:lpstr>
      <vt:lpstr>                                                 Three Electronic Payment Options </vt:lpstr>
      <vt:lpstr>                                                                Pay.Gov</vt:lpstr>
      <vt:lpstr>                                                       Pay.gov – USDA FMS Form Example</vt:lpstr>
      <vt:lpstr>                                                           Pay.Gov – E-billing</vt:lpstr>
      <vt:lpstr>                                                                The CIR</vt:lpstr>
      <vt:lpstr>             The CIR “Single Data Source”</vt:lpstr>
      <vt:lpstr>CIR Standard Reports &amp; XML Files </vt:lpstr>
      <vt:lpstr>                       USDA Collection Processing</vt:lpstr>
      <vt:lpstr>USDA Primary Collection Processing Areas </vt:lpstr>
      <vt:lpstr>Current Corporate Collections</vt:lpstr>
      <vt:lpstr>                       Current Corporate Collections</vt:lpstr>
      <vt:lpstr>                                                        Corporate Lockbox</vt:lpstr>
      <vt:lpstr>                                                        Corporate Lockboxa</vt:lpstr>
      <vt:lpstr>Corporate Non-Lockbox Manual Processes</vt:lpstr>
      <vt:lpstr>                                                  Reconciliation</vt:lpstr>
      <vt:lpstr>                                                           Refunds</vt:lpstr>
      <vt:lpstr>                                       Efficient Collections</vt:lpstr>
      <vt:lpstr>                                                        Efficient Collections</vt:lpstr>
      <vt:lpstr>                                                           Efficient Collections</vt:lpstr>
      <vt:lpstr>                                                    Efficient Collections</vt:lpstr>
      <vt:lpstr>                                                          Efficient Collections</vt:lpstr>
      <vt:lpstr>                                                       Efficient Collections</vt:lpstr>
      <vt:lpstr>Efficient Collections</vt:lpstr>
      <vt:lpstr>                                                                FMS Initiatives</vt:lpstr>
      <vt:lpstr>Future USDA Initiatives Processing Collections</vt:lpstr>
      <vt:lpstr>Collections Processing Vision</vt:lpstr>
      <vt:lpstr>Implementing  Treasury’s Central Receivable Service (CRS)</vt:lpstr>
      <vt:lpstr>CRS Services Provided</vt:lpstr>
      <vt:lpstr>CRS Receivable Life Cycle </vt:lpstr>
      <vt:lpstr>CRS Process Flow</vt:lpstr>
      <vt:lpstr>USDA-FMS CRS Implementation Phase 1</vt:lpstr>
      <vt:lpstr>USDA-FMS CRS Implementation Phase 1 (cont.)</vt:lpstr>
      <vt:lpstr>        USDA-FMS CRS Implementation Phase 1 (cont.)</vt:lpstr>
      <vt:lpstr>USDA-FMS CRS Implementation Phase 1 (cont.)a</vt:lpstr>
      <vt:lpstr>CRS Implementation Using eBill Option</vt:lpstr>
      <vt:lpstr>eBill Example</vt:lpstr>
      <vt:lpstr>FMMI – CRS Billing through Collection</vt:lpstr>
      <vt:lpstr>     Future USDA Initiatives</vt:lpstr>
      <vt:lpstr>        FMS Collection Processing and Initiatives</vt:lpstr>
      <vt:lpstr>Contacts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FMS Collection Processing and Initiatives</dc:title>
  <dc:creator>Financial Management Services;National Finance Center</dc:creator>
  <cp:lastModifiedBy>Adams, Tasha - OCFO</cp:lastModifiedBy>
  <cp:revision>135</cp:revision>
  <dcterms:created xsi:type="dcterms:W3CDTF">2018-05-08T13:04:59Z</dcterms:created>
  <dcterms:modified xsi:type="dcterms:W3CDTF">2018-06-18T18:50:58Z</dcterms:modified>
</cp:coreProperties>
</file>