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0.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1.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2.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3.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43"/>
  </p:notesMasterIdLst>
  <p:handoutMasterIdLst>
    <p:handoutMasterId r:id="rId44"/>
  </p:handoutMasterIdLst>
  <p:sldIdLst>
    <p:sldId id="502" r:id="rId2"/>
    <p:sldId id="357" r:id="rId3"/>
    <p:sldId id="373" r:id="rId4"/>
    <p:sldId id="503" r:id="rId5"/>
    <p:sldId id="381" r:id="rId6"/>
    <p:sldId id="427" r:id="rId7"/>
    <p:sldId id="422" r:id="rId8"/>
    <p:sldId id="466" r:id="rId9"/>
    <p:sldId id="504" r:id="rId10"/>
    <p:sldId id="471" r:id="rId11"/>
    <p:sldId id="424" r:id="rId12"/>
    <p:sldId id="437" r:id="rId13"/>
    <p:sldId id="438" r:id="rId14"/>
    <p:sldId id="472" r:id="rId15"/>
    <p:sldId id="439" r:id="rId16"/>
    <p:sldId id="429" r:id="rId17"/>
    <p:sldId id="430" r:id="rId18"/>
    <p:sldId id="445" r:id="rId19"/>
    <p:sldId id="431" r:id="rId20"/>
    <p:sldId id="432" r:id="rId21"/>
    <p:sldId id="446" r:id="rId22"/>
    <p:sldId id="433" r:id="rId23"/>
    <p:sldId id="447" r:id="rId24"/>
    <p:sldId id="434" r:id="rId25"/>
    <p:sldId id="448" r:id="rId26"/>
    <p:sldId id="435" r:id="rId27"/>
    <p:sldId id="505" r:id="rId28"/>
    <p:sldId id="421" r:id="rId29"/>
    <p:sldId id="450" r:id="rId30"/>
    <p:sldId id="454" r:id="rId31"/>
    <p:sldId id="453" r:id="rId32"/>
    <p:sldId id="452" r:id="rId33"/>
    <p:sldId id="506" r:id="rId34"/>
    <p:sldId id="470" r:id="rId35"/>
    <p:sldId id="494" r:id="rId36"/>
    <p:sldId id="507" r:id="rId37"/>
    <p:sldId id="493" r:id="rId38"/>
    <p:sldId id="485" r:id="rId39"/>
    <p:sldId id="487" r:id="rId40"/>
    <p:sldId id="496" r:id="rId41"/>
    <p:sldId id="499" r:id="rId42"/>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56">
          <p15:clr>
            <a:srgbClr val="A4A3A4"/>
          </p15:clr>
        </p15:guide>
        <p15:guide id="2"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to, Nicholas- FAS" initials="SNF" lastIdx="2" clrIdx="0"/>
  <p:cmAuthor id="1" name="Kim Ehrman" initials="KAE" lastIdx="20" clrIdx="1"/>
  <p:cmAuthor id="2" name="Gaba, Amour - fas" initials="GA-f"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CBCB"/>
    <a:srgbClr val="E7E7E7"/>
    <a:srgbClr val="003366"/>
    <a:srgbClr val="CC9900"/>
    <a:srgbClr val="006699"/>
    <a:srgbClr val="0066CC"/>
    <a:srgbClr val="0066FF"/>
    <a:srgbClr val="003399"/>
    <a:srgbClr val="0033CC"/>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94" autoAdjust="0"/>
    <p:restoredTop sz="96149" autoAdjust="0"/>
  </p:normalViewPr>
  <p:slideViewPr>
    <p:cSldViewPr>
      <p:cViewPr varScale="1">
        <p:scale>
          <a:sx n="102" d="100"/>
          <a:sy n="102" d="100"/>
        </p:scale>
        <p:origin x="678" y="102"/>
      </p:cViewPr>
      <p:guideLst>
        <p:guide orient="horz" pos="1056"/>
        <p:guide pos="288"/>
      </p:guideLst>
    </p:cSldViewPr>
  </p:slideViewPr>
  <p:outlineViewPr>
    <p:cViewPr>
      <p:scale>
        <a:sx n="33" d="100"/>
        <a:sy n="33" d="100"/>
      </p:scale>
      <p:origin x="0" y="1488"/>
    </p:cViewPr>
  </p:outlineViewPr>
  <p:notesTextViewPr>
    <p:cViewPr>
      <p:scale>
        <a:sx n="100" d="100"/>
        <a:sy n="100" d="100"/>
      </p:scale>
      <p:origin x="0" y="0"/>
    </p:cViewPr>
  </p:notesTextViewPr>
  <p:sorterViewPr>
    <p:cViewPr>
      <p:scale>
        <a:sx n="150" d="100"/>
        <a:sy n="150" d="100"/>
      </p:scale>
      <p:origin x="0" y="3684"/>
    </p:cViewPr>
  </p:sorterViewPr>
  <p:notesViewPr>
    <p:cSldViewPr>
      <p:cViewPr varScale="1">
        <p:scale>
          <a:sx n="52" d="100"/>
          <a:sy n="52" d="100"/>
        </p:scale>
        <p:origin x="-286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8" Type="http://schemas.openxmlformats.org/officeDocument/2006/relationships/slide" Target="../slides/slide20.xml"/><Relationship Id="rId3" Type="http://schemas.openxmlformats.org/officeDocument/2006/relationships/slide" Target="../slides/slide16.xml"/><Relationship Id="rId7" Type="http://schemas.openxmlformats.org/officeDocument/2006/relationships/slide" Target="../slides/slide18.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17.xml"/><Relationship Id="rId5" Type="http://schemas.openxmlformats.org/officeDocument/2006/relationships/slide" Target="../slides/slide22.xml"/><Relationship Id="rId4" Type="http://schemas.openxmlformats.org/officeDocument/2006/relationships/slide" Target="../slides/slide24.xml"/><Relationship Id="rId9" Type="http://schemas.openxmlformats.org/officeDocument/2006/relationships/slide" Target="../slides/slide26.xml"/></Relationships>
</file>

<file path=ppt/diagrams/_rels/data10.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6.xml"/><Relationship Id="rId7" Type="http://schemas.openxmlformats.org/officeDocument/2006/relationships/slide" Target="../slides/slide24.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2.xml"/><Relationship Id="rId5" Type="http://schemas.openxmlformats.org/officeDocument/2006/relationships/slide" Target="../slides/slide20.xml"/><Relationship Id="rId4" Type="http://schemas.openxmlformats.org/officeDocument/2006/relationships/slide" Target="../slides/slide17.xml"/></Relationships>
</file>

<file path=ppt/diagrams/_rels/data11.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6.xml"/><Relationship Id="rId7" Type="http://schemas.openxmlformats.org/officeDocument/2006/relationships/slide" Target="../slides/slide24.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2.xml"/><Relationship Id="rId5" Type="http://schemas.openxmlformats.org/officeDocument/2006/relationships/slide" Target="../slides/slide18.xml"/><Relationship Id="rId4" Type="http://schemas.openxmlformats.org/officeDocument/2006/relationships/slide" Target="../slides/slide17.xml"/></Relationships>
</file>

<file path=ppt/diagrams/_rels/data12.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6.xml"/><Relationship Id="rId7" Type="http://schemas.openxmlformats.org/officeDocument/2006/relationships/slide" Target="../slides/slide24.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2.xml"/><Relationship Id="rId5" Type="http://schemas.openxmlformats.org/officeDocument/2006/relationships/slide" Target="../slides/slide18.xml"/><Relationship Id="rId4" Type="http://schemas.openxmlformats.org/officeDocument/2006/relationships/slide" Target="../slides/slide17.xml"/></Relationships>
</file>

<file path=ppt/diagrams/_rels/data13.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6.xml"/><Relationship Id="rId7" Type="http://schemas.openxmlformats.org/officeDocument/2006/relationships/slide" Target="../slides/slide24.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0.xml"/><Relationship Id="rId5" Type="http://schemas.openxmlformats.org/officeDocument/2006/relationships/slide" Target="../slides/slide18.xml"/><Relationship Id="rId4" Type="http://schemas.openxmlformats.org/officeDocument/2006/relationships/slide" Target="../slides/slide17.xml"/></Relationships>
</file>

<file path=ppt/diagrams/_rels/data14.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6.xml"/><Relationship Id="rId7" Type="http://schemas.openxmlformats.org/officeDocument/2006/relationships/slide" Target="../slides/slide24.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0.xml"/><Relationship Id="rId5" Type="http://schemas.openxmlformats.org/officeDocument/2006/relationships/slide" Target="../slides/slide18.xml"/><Relationship Id="rId4" Type="http://schemas.openxmlformats.org/officeDocument/2006/relationships/slide" Target="../slides/slide17.xml"/></Relationships>
</file>

<file path=ppt/diagrams/_rels/data15.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6.xml"/><Relationship Id="rId7" Type="http://schemas.openxmlformats.org/officeDocument/2006/relationships/slide" Target="../slides/slide22.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0.xml"/><Relationship Id="rId5" Type="http://schemas.openxmlformats.org/officeDocument/2006/relationships/slide" Target="../slides/slide18.xml"/><Relationship Id="rId4" Type="http://schemas.openxmlformats.org/officeDocument/2006/relationships/slide" Target="../slides/slide17.xml"/></Relationships>
</file>

<file path=ppt/diagrams/_rels/data16.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6.xml"/><Relationship Id="rId7" Type="http://schemas.openxmlformats.org/officeDocument/2006/relationships/slide" Target="../slides/slide22.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0.xml"/><Relationship Id="rId5" Type="http://schemas.openxmlformats.org/officeDocument/2006/relationships/slide" Target="../slides/slide18.xml"/><Relationship Id="rId4" Type="http://schemas.openxmlformats.org/officeDocument/2006/relationships/slide" Target="../slides/slide17.xml"/></Relationships>
</file>

<file path=ppt/diagrams/_rels/data17.xml.rels><?xml version="1.0" encoding="UTF-8" standalone="yes"?>
<Relationships xmlns="http://schemas.openxmlformats.org/package/2006/relationships"><Relationship Id="rId3" Type="http://schemas.openxmlformats.org/officeDocument/2006/relationships/slide" Target="../slides/slide15.xml"/><Relationship Id="rId7" Type="http://schemas.openxmlformats.org/officeDocument/2006/relationships/slide" Target="../slides/slide24.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2.xml"/><Relationship Id="rId5" Type="http://schemas.openxmlformats.org/officeDocument/2006/relationships/slide" Target="../slides/slide18.xml"/><Relationship Id="rId4" Type="http://schemas.openxmlformats.org/officeDocument/2006/relationships/slide" Target="../slides/slide17.xml"/></Relationships>
</file>

<file path=ppt/diagrams/_rels/data2.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7.xml"/><Relationship Id="rId7" Type="http://schemas.openxmlformats.org/officeDocument/2006/relationships/slide" Target="../slides/slide24.xml"/><Relationship Id="rId2" Type="http://schemas.openxmlformats.org/officeDocument/2006/relationships/slide" Target="../slides/slide16.xml"/><Relationship Id="rId1" Type="http://schemas.openxmlformats.org/officeDocument/2006/relationships/slide" Target="../slides/slide14.xml"/><Relationship Id="rId6" Type="http://schemas.openxmlformats.org/officeDocument/2006/relationships/slide" Target="../slides/slide22.xml"/><Relationship Id="rId5" Type="http://schemas.openxmlformats.org/officeDocument/2006/relationships/slide" Target="../slides/slide19.xml"/><Relationship Id="rId4" Type="http://schemas.openxmlformats.org/officeDocument/2006/relationships/slide" Target="../slides/slide18.xml"/></Relationships>
</file>

<file path=ppt/diagrams/_rels/data3.xml.rels><?xml version="1.0" encoding="UTF-8" standalone="yes"?>
<Relationships xmlns="http://schemas.openxmlformats.org/package/2006/relationships"><Relationship Id="rId3" Type="http://schemas.openxmlformats.org/officeDocument/2006/relationships/slide" Target="../slides/slide17.xml"/><Relationship Id="rId7" Type="http://schemas.openxmlformats.org/officeDocument/2006/relationships/slide" Target="../slides/slide26.xml"/><Relationship Id="rId2" Type="http://schemas.openxmlformats.org/officeDocument/2006/relationships/slide" Target="../slides/slide16.xml"/><Relationship Id="rId1" Type="http://schemas.openxmlformats.org/officeDocument/2006/relationships/slide" Target="../slides/slide14.xml"/><Relationship Id="rId6" Type="http://schemas.openxmlformats.org/officeDocument/2006/relationships/slide" Target="../slides/slide24.xml"/><Relationship Id="rId5" Type="http://schemas.openxmlformats.org/officeDocument/2006/relationships/slide" Target="../slides/slide22.xml"/><Relationship Id="rId4" Type="http://schemas.openxmlformats.org/officeDocument/2006/relationships/slide" Target="../slides/slide18.xml"/></Relationships>
</file>

<file path=ppt/diagrams/_rels/data4.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7.xml"/><Relationship Id="rId7" Type="http://schemas.openxmlformats.org/officeDocument/2006/relationships/slide" Target="../slides/slide24.xml"/><Relationship Id="rId2" Type="http://schemas.openxmlformats.org/officeDocument/2006/relationships/slide" Target="../slides/slide16.xml"/><Relationship Id="rId1" Type="http://schemas.openxmlformats.org/officeDocument/2006/relationships/slide" Target="../slides/slide15.xml"/><Relationship Id="rId6" Type="http://schemas.openxmlformats.org/officeDocument/2006/relationships/slide" Target="../slides/slide22.xml"/><Relationship Id="rId5" Type="http://schemas.openxmlformats.org/officeDocument/2006/relationships/slide" Target="../slides/slide20.xml"/><Relationship Id="rId4" Type="http://schemas.openxmlformats.org/officeDocument/2006/relationships/slide" Target="../slides/slide18.xml"/></Relationships>
</file>

<file path=ppt/diagrams/_rels/data5.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7.xml"/><Relationship Id="rId7" Type="http://schemas.openxmlformats.org/officeDocument/2006/relationships/slide" Target="../slides/slide24.xml"/><Relationship Id="rId2" Type="http://schemas.openxmlformats.org/officeDocument/2006/relationships/slide" Target="../slides/slide16.xml"/><Relationship Id="rId1" Type="http://schemas.openxmlformats.org/officeDocument/2006/relationships/slide" Target="../slides/slide11.xml"/><Relationship Id="rId6" Type="http://schemas.openxmlformats.org/officeDocument/2006/relationships/slide" Target="../slides/slide22.xml"/><Relationship Id="rId5" Type="http://schemas.openxmlformats.org/officeDocument/2006/relationships/slide" Target="../slides/slide20.xml"/><Relationship Id="rId4" Type="http://schemas.openxmlformats.org/officeDocument/2006/relationships/slide" Target="../slides/slide18.xml"/></Relationships>
</file>

<file path=ppt/diagrams/_rels/data6.xml.rels><?xml version="1.0" encoding="UTF-8" standalone="yes"?>
<Relationships xmlns="http://schemas.openxmlformats.org/package/2006/relationships"><Relationship Id="rId3" Type="http://schemas.openxmlformats.org/officeDocument/2006/relationships/slide" Target="../slides/slide17.xml"/><Relationship Id="rId7" Type="http://schemas.openxmlformats.org/officeDocument/2006/relationships/slide" Target="../slides/slide26.xml"/><Relationship Id="rId2" Type="http://schemas.openxmlformats.org/officeDocument/2006/relationships/slide" Target="../slides/slide16.xml"/><Relationship Id="rId1" Type="http://schemas.openxmlformats.org/officeDocument/2006/relationships/slide" Target="../slides/slide11.xml"/><Relationship Id="rId6" Type="http://schemas.openxmlformats.org/officeDocument/2006/relationships/slide" Target="../slides/slide24.xml"/><Relationship Id="rId5" Type="http://schemas.openxmlformats.org/officeDocument/2006/relationships/slide" Target="../slides/slide22.xml"/><Relationship Id="rId4" Type="http://schemas.openxmlformats.org/officeDocument/2006/relationships/slide" Target="../slides/slide19.xml"/></Relationships>
</file>

<file path=ppt/diagrams/_rels/data7.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7.xml"/><Relationship Id="rId7" Type="http://schemas.openxmlformats.org/officeDocument/2006/relationships/slide" Target="../slides/slide24.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2.xml"/><Relationship Id="rId5" Type="http://schemas.openxmlformats.org/officeDocument/2006/relationships/slide" Target="../slides/slide20.xml"/><Relationship Id="rId4" Type="http://schemas.openxmlformats.org/officeDocument/2006/relationships/slide" Target="../slides/slide18.xml"/></Relationships>
</file>

<file path=ppt/diagrams/_rels/data8.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6.xml"/><Relationship Id="rId7" Type="http://schemas.openxmlformats.org/officeDocument/2006/relationships/slide" Target="../slides/slide24.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2.xml"/><Relationship Id="rId5" Type="http://schemas.openxmlformats.org/officeDocument/2006/relationships/slide" Target="../slides/slide20.xml"/><Relationship Id="rId4" Type="http://schemas.openxmlformats.org/officeDocument/2006/relationships/slide" Target="../slides/slide18.xml"/></Relationships>
</file>

<file path=ppt/diagrams/_rels/data9.xml.rels><?xml version="1.0" encoding="UTF-8" standalone="yes"?>
<Relationships xmlns="http://schemas.openxmlformats.org/package/2006/relationships"><Relationship Id="rId8" Type="http://schemas.openxmlformats.org/officeDocument/2006/relationships/slide" Target="../slides/slide26.xml"/><Relationship Id="rId3" Type="http://schemas.openxmlformats.org/officeDocument/2006/relationships/slide" Target="../slides/slide16.xml"/><Relationship Id="rId7" Type="http://schemas.openxmlformats.org/officeDocument/2006/relationships/slide" Target="../slides/slide24.xml"/><Relationship Id="rId2" Type="http://schemas.openxmlformats.org/officeDocument/2006/relationships/slide" Target="../slides/slide14.xml"/><Relationship Id="rId1" Type="http://schemas.openxmlformats.org/officeDocument/2006/relationships/slide" Target="../slides/slide11.xml"/><Relationship Id="rId6" Type="http://schemas.openxmlformats.org/officeDocument/2006/relationships/slide" Target="../slides/slide22.xml"/><Relationship Id="rId5" Type="http://schemas.openxmlformats.org/officeDocument/2006/relationships/slide" Target="../slides/slide20.xml"/><Relationship Id="rId4" Type="http://schemas.openxmlformats.org/officeDocument/2006/relationships/slide" Target="../slides/slide1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397717-480E-4825-9BEA-1D8A408C98AC}"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1086749F-BDB6-435A-9053-1F36805BCA0F}">
      <dgm:prSet phldrT="[Text]"/>
      <dgm:spPr>
        <a:xfrm>
          <a:off x="887326" y="2405"/>
          <a:ext cx="1791413" cy="1074848"/>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lumMod val="85000"/>
                </a:schemeClr>
              </a:solidFill>
              <a:latin typeface="Calibri"/>
              <a:ea typeface="+mn-ea"/>
              <a:cs typeface="+mn-cs"/>
            </a:rPr>
            <a:t>Congress creates  program through </a:t>
          </a:r>
          <a:r>
            <a:rPr lang="en-US" b="1" dirty="0">
              <a:solidFill>
                <a:schemeClr val="bg1">
                  <a:lumMod val="85000"/>
                </a:schemeClr>
              </a:solidFill>
              <a:latin typeface="Calibri"/>
              <a:ea typeface="+mn-ea"/>
              <a:cs typeface="+mn-cs"/>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9DFF5072-56C3-4D28-A474-7B4827136C45}" type="parTrans" cxnId="{BDE554A6-013A-43FE-8A84-5BB61FF08594}">
      <dgm:prSet/>
      <dgm:spPr/>
      <dgm:t>
        <a:bodyPr/>
        <a:lstStyle/>
        <a:p>
          <a:endParaRPr lang="en-US"/>
        </a:p>
      </dgm:t>
    </dgm:pt>
    <dgm:pt modelId="{7EFBD721-B8A1-4F5D-8B4B-B2451BE7442A}" type="sibTrans" cxnId="{BDE554A6-013A-43FE-8A84-5BB61FF08594}">
      <dgm:prSet/>
      <dgm:spPr>
        <a:xfrm>
          <a:off x="2836384" y="317694"/>
          <a:ext cx="379779" cy="444270"/>
        </a:xfrm>
        <a:prstGeom prst="rightArrow">
          <a:avLst>
            <a:gd name="adj1" fmla="val 60000"/>
            <a:gd name="adj2" fmla="val 50000"/>
          </a:avLst>
        </a:prstGeom>
        <a:solidFill>
          <a:srgbClr val="CCCCFF"/>
        </a:solidFill>
        <a:ln>
          <a:noFill/>
        </a:ln>
        <a:effectLst/>
      </dgm:spPr>
      <dgm:t>
        <a:bodyPr/>
        <a:lstStyle/>
        <a:p>
          <a:endParaRPr lang="en-US" dirty="0">
            <a:solidFill>
              <a:sysClr val="window" lastClr="FFFFFF"/>
            </a:solidFill>
            <a:latin typeface="Calibri"/>
            <a:ea typeface="+mn-ea"/>
            <a:cs typeface="+mn-cs"/>
          </a:endParaRPr>
        </a:p>
      </dgm:t>
    </dgm:pt>
    <dgm:pt modelId="{6F748EA7-46B1-47E8-B0C1-F00A53974920}">
      <dgm:prSet phldrT="[Text]"/>
      <dgm:spPr>
        <a:xfrm>
          <a:off x="3395305" y="2405"/>
          <a:ext cx="1791413" cy="1074848"/>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lumMod val="85000"/>
                </a:schemeClr>
              </a:solidFill>
              <a:latin typeface="Calibri"/>
              <a:ea typeface="+mn-ea"/>
              <a:cs typeface="+mn-cs"/>
            </a:rPr>
            <a:t>President requests funds. Congress </a:t>
          </a:r>
          <a:r>
            <a:rPr lang="en-US" b="1" dirty="0">
              <a:solidFill>
                <a:schemeClr val="bg1">
                  <a:lumMod val="85000"/>
                </a:schemeClr>
              </a:solidFill>
              <a:latin typeface="Calibri"/>
              <a:ea typeface="+mn-ea"/>
              <a:cs typeface="+mn-cs"/>
            </a:rPr>
            <a:t>appropriates</a:t>
          </a:r>
          <a:r>
            <a:rPr lang="en-US" dirty="0">
              <a:solidFill>
                <a:schemeClr val="bg1">
                  <a:lumMod val="85000"/>
                </a:schemeClr>
              </a:solidFill>
              <a:latin typeface="Calibri"/>
              <a:ea typeface="+mn-ea"/>
              <a:cs typeface="+mn-cs"/>
            </a:rPr>
            <a:t> funds</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685728B0-6E92-4369-9177-DA793DD931BC}" type="parTrans" cxnId="{686F1711-A265-46DE-BC4C-8F5DDBA45B42}">
      <dgm:prSet/>
      <dgm:spPr/>
      <dgm:t>
        <a:bodyPr/>
        <a:lstStyle/>
        <a:p>
          <a:endParaRPr lang="en-US"/>
        </a:p>
      </dgm:t>
    </dgm:pt>
    <dgm:pt modelId="{93A4A943-1FE0-4FF2-9FBF-16A24E748515}" type="sibTrans" cxnId="{686F1711-A265-46DE-BC4C-8F5DDBA45B42}">
      <dgm:prSet/>
      <dgm:spPr>
        <a:xfrm>
          <a:off x="5344363" y="317694"/>
          <a:ext cx="379779" cy="444270"/>
        </a:xfrm>
        <a:prstGeom prst="rightArrow">
          <a:avLst>
            <a:gd name="adj1" fmla="val 60000"/>
            <a:gd name="adj2" fmla="val 50000"/>
          </a:avLst>
        </a:prstGeom>
        <a:solidFill>
          <a:srgbClr val="CCCCFF"/>
        </a:solidFill>
        <a:ln>
          <a:noFill/>
        </a:ln>
        <a:effectLst/>
      </dgm:spPr>
      <dgm:t>
        <a:bodyPr/>
        <a:lstStyle/>
        <a:p>
          <a:endParaRPr lang="en-US" dirty="0">
            <a:solidFill>
              <a:sysClr val="window" lastClr="FFFFFF"/>
            </a:solidFill>
            <a:latin typeface="Calibri"/>
            <a:ea typeface="+mn-ea"/>
            <a:cs typeface="+mn-cs"/>
          </a:endParaRPr>
        </a:p>
      </dgm:t>
    </dgm:pt>
    <dgm:pt modelId="{24CB7470-A6F0-4C74-B829-ACF38B3DAAAB}">
      <dgm:prSet phldrT="[Text]"/>
      <dgm:spPr>
        <a:xfrm>
          <a:off x="5903285" y="2405"/>
          <a:ext cx="1791413" cy="1074848"/>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lumMod val="85000"/>
                </a:schemeClr>
              </a:solidFill>
              <a:latin typeface="Calibri"/>
              <a:ea typeface="+mn-ea"/>
              <a:cs typeface="+mn-cs"/>
            </a:rPr>
            <a:t>Federal agency develops regulations/guidelines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5474E767-3941-4133-977C-129CA1F4EB29}" type="parTrans" cxnId="{1EBCD35E-47BB-40F0-A232-9ED07B7CAD40}">
      <dgm:prSet/>
      <dgm:spPr/>
      <dgm:t>
        <a:bodyPr/>
        <a:lstStyle/>
        <a:p>
          <a:endParaRPr lang="en-US"/>
        </a:p>
      </dgm:t>
    </dgm:pt>
    <dgm:pt modelId="{5E1753F0-F171-4BC8-B817-02452039EF9F}" type="sibTrans" cxnId="{1EBCD35E-47BB-40F0-A232-9ED07B7CAD40}">
      <dgm:prSet/>
      <dgm:spPr>
        <a:xfrm rot="5400000">
          <a:off x="6609102" y="1202653"/>
          <a:ext cx="379779" cy="444270"/>
        </a:xfrm>
        <a:prstGeom prst="rightArrow">
          <a:avLst>
            <a:gd name="adj1" fmla="val 60000"/>
            <a:gd name="adj2" fmla="val 50000"/>
          </a:avLst>
        </a:prstGeom>
        <a:solidFill>
          <a:srgbClr val="CCCCFF"/>
        </a:solidFill>
        <a:ln>
          <a:noFill/>
        </a:ln>
        <a:effectLst/>
      </dgm:spPr>
      <dgm:t>
        <a:bodyPr/>
        <a:lstStyle/>
        <a:p>
          <a:endParaRPr lang="en-US" dirty="0">
            <a:solidFill>
              <a:sysClr val="window" lastClr="FFFFFF"/>
            </a:solidFill>
            <a:latin typeface="Calibri"/>
            <a:ea typeface="+mn-ea"/>
            <a:cs typeface="+mn-cs"/>
          </a:endParaRPr>
        </a:p>
      </dgm:t>
    </dgm:pt>
    <dgm:pt modelId="{295BA00E-D432-437F-A6E0-DD5685B22052}">
      <dgm:prSet phldrT="[Text]"/>
      <dgm:spPr>
        <a:xfrm>
          <a:off x="3395305" y="3585233"/>
          <a:ext cx="1791413" cy="1074848"/>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lumMod val="85000"/>
                </a:schemeClr>
              </a:solidFill>
              <a:latin typeface="Calibri"/>
              <a:ea typeface="+mn-ea"/>
              <a:cs typeface="+mn-cs"/>
            </a:rPr>
            <a:t>Award closes out </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7B828FB0-8CFD-417C-8DAF-5897C4C3BA20}" type="parTrans" cxnId="{07705AC3-EAB0-4EB9-8B78-C1E8E24E5A14}">
      <dgm:prSet/>
      <dgm:spPr/>
      <dgm:t>
        <a:bodyPr/>
        <a:lstStyle/>
        <a:p>
          <a:endParaRPr lang="en-US"/>
        </a:p>
      </dgm:t>
    </dgm:pt>
    <dgm:pt modelId="{095326E7-D6DD-462E-B1FB-010E8FFB6C11}" type="sibTrans" cxnId="{07705AC3-EAB0-4EB9-8B78-C1E8E24E5A14}">
      <dgm:prSet/>
      <dgm:spPr>
        <a:solidFill>
          <a:srgbClr val="CCCCFF"/>
        </a:solidFill>
      </dgm:spPr>
      <dgm:t>
        <a:bodyPr/>
        <a:lstStyle/>
        <a:p>
          <a:endParaRPr lang="en-US" dirty="0"/>
        </a:p>
      </dgm:t>
    </dgm:pt>
    <dgm:pt modelId="{486D020C-F16C-4DA6-A45B-57ED0A1F98D4}">
      <dgm:prSet phldrT="[Text]"/>
      <dgm:spPr>
        <a:xfrm>
          <a:off x="887326" y="3585233"/>
          <a:ext cx="1791413" cy="1074848"/>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lumMod val="95000"/>
                </a:schemeClr>
              </a:solidFill>
              <a:latin typeface="Calibri" panose="020F0502020204030204" pitchFamily="34" charset="0"/>
            </a:rPr>
            <a:t>Non-Federal entity</a:t>
          </a:r>
          <a:r>
            <a:rPr lang="en-US" dirty="0">
              <a:solidFill>
                <a:schemeClr val="bg1">
                  <a:lumMod val="95000"/>
                </a:schemeClr>
              </a:solidFill>
              <a:latin typeface="Calibri" panose="020F0502020204030204" pitchFamily="34" charset="0"/>
              <a:ea typeface="+mn-ea"/>
              <a:cs typeface="+mn-cs"/>
            </a:rPr>
            <a:t> </a:t>
          </a:r>
          <a:r>
            <a:rPr lang="en-US" dirty="0">
              <a:solidFill>
                <a:schemeClr val="bg1">
                  <a:lumMod val="85000"/>
                </a:schemeClr>
              </a:solidFill>
              <a:latin typeface="Calibri"/>
              <a:ea typeface="+mn-ea"/>
              <a:cs typeface="+mn-cs"/>
            </a:rPr>
            <a:t>conducts project. Agency monitors award</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03D9C19A-CEE4-418B-B188-81532EA62F69}" type="parTrans" cxnId="{D60E07D8-594F-45B5-BC6E-4C3E91A4CFA1}">
      <dgm:prSet/>
      <dgm:spPr/>
      <dgm:t>
        <a:bodyPr/>
        <a:lstStyle/>
        <a:p>
          <a:endParaRPr lang="en-US"/>
        </a:p>
      </dgm:t>
    </dgm:pt>
    <dgm:pt modelId="{E9A78082-E814-4542-A9F2-08467100983B}" type="sibTrans" cxnId="{D60E07D8-594F-45B5-BC6E-4C3E91A4CFA1}">
      <dgm:prSet/>
      <dgm:spPr>
        <a:xfrm>
          <a:off x="2836384" y="3900522"/>
          <a:ext cx="379779" cy="444270"/>
        </a:xfrm>
        <a:prstGeom prst="rightArrow">
          <a:avLst>
            <a:gd name="adj1" fmla="val 60000"/>
            <a:gd name="adj2" fmla="val 50000"/>
          </a:avLst>
        </a:prstGeom>
        <a:solidFill>
          <a:srgbClr val="CCCCFF"/>
        </a:solidFill>
        <a:ln>
          <a:noFill/>
        </a:ln>
        <a:effectLst/>
      </dgm:spPr>
      <dgm:t>
        <a:bodyPr/>
        <a:lstStyle/>
        <a:p>
          <a:endParaRPr lang="en-US" dirty="0">
            <a:solidFill>
              <a:sysClr val="window" lastClr="FFFFFF"/>
            </a:solidFill>
            <a:latin typeface="Calibri"/>
            <a:ea typeface="+mn-ea"/>
            <a:cs typeface="+mn-cs"/>
          </a:endParaRPr>
        </a:p>
      </dgm:t>
    </dgm:pt>
    <dgm:pt modelId="{8D546D0D-2305-4C26-AC3A-31E0BA3A1D3E}">
      <dgm:prSet phldrT="[Text]"/>
      <dgm:spPr>
        <a:xfrm>
          <a:off x="5903285" y="1793819"/>
          <a:ext cx="1791413" cy="1074848"/>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lumMod val="85000"/>
                </a:schemeClr>
              </a:solidFill>
              <a:latin typeface="Calibri"/>
              <a:ea typeface="+mn-ea"/>
              <a:cs typeface="+mn-cs"/>
            </a:rPr>
            <a:t>Federal agency advertises funds availability</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5D692A81-8542-4615-9284-8009ED48DDE4}" type="parTrans" cxnId="{C0F9A3F7-1F3E-49C6-A142-97695D538A5F}">
      <dgm:prSet/>
      <dgm:spPr/>
      <dgm:t>
        <a:bodyPr/>
        <a:lstStyle/>
        <a:p>
          <a:endParaRPr lang="en-US"/>
        </a:p>
      </dgm:t>
    </dgm:pt>
    <dgm:pt modelId="{B5396B5E-1ED4-4ACE-A376-C76374E97EF8}" type="sibTrans" cxnId="{C0F9A3F7-1F3E-49C6-A142-97695D538A5F}">
      <dgm:prSet/>
      <dgm:spPr>
        <a:xfrm rot="10800000">
          <a:off x="5365860" y="2109108"/>
          <a:ext cx="379779" cy="444270"/>
        </a:xfrm>
        <a:prstGeom prst="rightArrow">
          <a:avLst>
            <a:gd name="adj1" fmla="val 60000"/>
            <a:gd name="adj2" fmla="val 50000"/>
          </a:avLst>
        </a:prstGeom>
        <a:solidFill>
          <a:srgbClr val="CCCCFF"/>
        </a:solidFill>
        <a:ln>
          <a:noFill/>
        </a:ln>
        <a:effectLst/>
      </dgm:spPr>
      <dgm:t>
        <a:bodyPr/>
        <a:lstStyle/>
        <a:p>
          <a:endParaRPr lang="en-US" dirty="0">
            <a:solidFill>
              <a:sysClr val="window" lastClr="FFFFFF"/>
            </a:solidFill>
            <a:latin typeface="Calibri"/>
            <a:ea typeface="+mn-ea"/>
            <a:cs typeface="+mn-cs"/>
          </a:endParaRPr>
        </a:p>
      </dgm:t>
    </dgm:pt>
    <dgm:pt modelId="{6F82D107-8EB9-4E4B-9DF7-F111A327260F}">
      <dgm:prSet phldrT="[Text]"/>
      <dgm:spPr>
        <a:xfrm>
          <a:off x="3395305" y="1793819"/>
          <a:ext cx="1791413" cy="1074848"/>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lumMod val="85000"/>
                </a:schemeClr>
              </a:solidFill>
              <a:latin typeface="Calibri"/>
              <a:ea typeface="+mn-ea"/>
              <a:cs typeface="+mn-cs"/>
            </a:rPr>
            <a:t>Prospective </a:t>
          </a:r>
          <a:r>
            <a:rPr lang="en-US" dirty="0">
              <a:solidFill>
                <a:schemeClr val="bg1">
                  <a:lumMod val="95000"/>
                </a:schemeClr>
              </a:solidFill>
              <a:latin typeface="Calibri" panose="020F0502020204030204" pitchFamily="34" charset="0"/>
            </a:rPr>
            <a:t>non-Federal entit</a:t>
          </a:r>
          <a:r>
            <a:rPr lang="en-US" dirty="0">
              <a:latin typeface="Calibri" panose="020F0502020204030204" pitchFamily="34" charset="0"/>
            </a:rPr>
            <a:t>y</a:t>
          </a:r>
          <a:r>
            <a:rPr lang="en-US" dirty="0">
              <a:solidFill>
                <a:schemeClr val="bg1">
                  <a:lumMod val="85000"/>
                </a:schemeClr>
              </a:solidFill>
              <a:latin typeface="Calibri"/>
              <a:ea typeface="+mn-ea"/>
              <a:cs typeface="+mn-cs"/>
            </a:rPr>
            <a:t> apply</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B2EBFF0B-0560-4E1C-B9AB-87F2F8BA5FF9}" type="parTrans" cxnId="{933D5575-80CE-4CEB-A7F9-588A7FA90ECF}">
      <dgm:prSet/>
      <dgm:spPr/>
      <dgm:t>
        <a:bodyPr/>
        <a:lstStyle/>
        <a:p>
          <a:endParaRPr lang="en-US"/>
        </a:p>
      </dgm:t>
    </dgm:pt>
    <dgm:pt modelId="{52BC77FC-4DEC-4E2E-98EF-6CD3A266A094}" type="sibTrans" cxnId="{933D5575-80CE-4CEB-A7F9-588A7FA90ECF}">
      <dgm:prSet/>
      <dgm:spPr>
        <a:xfrm rot="10800000">
          <a:off x="2857881" y="2109108"/>
          <a:ext cx="379779" cy="444270"/>
        </a:xfrm>
        <a:prstGeom prst="rightArrow">
          <a:avLst>
            <a:gd name="adj1" fmla="val 60000"/>
            <a:gd name="adj2" fmla="val 50000"/>
          </a:avLst>
        </a:prstGeom>
        <a:solidFill>
          <a:srgbClr val="CCCCFF"/>
        </a:solidFill>
        <a:ln>
          <a:noFill/>
        </a:ln>
        <a:effectLst/>
      </dgm:spPr>
      <dgm:t>
        <a:bodyPr/>
        <a:lstStyle/>
        <a:p>
          <a:endParaRPr lang="en-US" dirty="0">
            <a:solidFill>
              <a:sysClr val="window" lastClr="FFFFFF"/>
            </a:solidFill>
            <a:latin typeface="Calibri"/>
            <a:ea typeface="+mn-ea"/>
            <a:cs typeface="+mn-cs"/>
          </a:endParaRPr>
        </a:p>
      </dgm:t>
    </dgm:pt>
    <dgm:pt modelId="{739F857E-EF78-4F3C-92E2-2361D5A401BD}">
      <dgm:prSet phldrT="[Text]"/>
      <dgm:spPr>
        <a:xfrm>
          <a:off x="887326" y="1793819"/>
          <a:ext cx="1791413" cy="1074848"/>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lumMod val="85000"/>
                </a:schemeClr>
              </a:solidFill>
              <a:latin typeface="Calibri"/>
              <a:ea typeface="+mn-ea"/>
              <a:cs typeface="+mn-cs"/>
            </a:rPr>
            <a:t>Agency reviews application and selects proposal</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B6E4C5F0-4A65-4B5F-9EE4-15AADE8574C0}" type="parTrans" cxnId="{CDD72D6F-058D-42EF-BD7B-1EEC65E2E202}">
      <dgm:prSet/>
      <dgm:spPr/>
      <dgm:t>
        <a:bodyPr/>
        <a:lstStyle/>
        <a:p>
          <a:endParaRPr lang="en-US"/>
        </a:p>
      </dgm:t>
    </dgm:pt>
    <dgm:pt modelId="{8EE05F58-A647-4B2F-A423-7D6DC2E6395B}" type="sibTrans" cxnId="{CDD72D6F-058D-42EF-BD7B-1EEC65E2E202}">
      <dgm:prSet/>
      <dgm:spPr>
        <a:xfrm rot="5400000">
          <a:off x="1593143" y="2994067"/>
          <a:ext cx="379779" cy="444270"/>
        </a:xfrm>
        <a:prstGeom prst="rightArrow">
          <a:avLst>
            <a:gd name="adj1" fmla="val 60000"/>
            <a:gd name="adj2" fmla="val 50000"/>
          </a:avLst>
        </a:prstGeom>
        <a:solidFill>
          <a:srgbClr val="CCCCFF"/>
        </a:solidFill>
        <a:ln>
          <a:noFill/>
        </a:ln>
        <a:effectLst/>
      </dgm:spPr>
      <dgm:t>
        <a:bodyPr/>
        <a:lstStyle/>
        <a:p>
          <a:endParaRPr lang="en-US" dirty="0">
            <a:solidFill>
              <a:sysClr val="window" lastClr="FFFFFF"/>
            </a:solidFill>
            <a:latin typeface="Calibri"/>
            <a:ea typeface="+mn-ea"/>
            <a:cs typeface="+mn-cs"/>
          </a:endParaRPr>
        </a:p>
      </dgm:t>
    </dgm:pt>
    <dgm:pt modelId="{18D724FF-6CD9-466D-8354-6824075B3939}">
      <dgm:prSet phldrT="[Text]"/>
      <dgm:spPr>
        <a:xfrm>
          <a:off x="3395305" y="3585233"/>
          <a:ext cx="1791413" cy="1074848"/>
        </a:xfrm>
        <a:solidFill>
          <a:srgbClr val="003366"/>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lumMod val="85000"/>
                </a:schemeClr>
              </a:solidFill>
              <a:latin typeface="Calibri"/>
              <a:ea typeface="+mn-ea"/>
              <a:cs typeface="+mn-cs"/>
            </a:rPr>
            <a:t>Agency closes out program</a:t>
          </a:r>
        </a:p>
      </dgm:t>
      <dgm:extLst>
        <a:ext uri="{E40237B7-FDA0-4F09-8148-C483321AD2D9}">
          <dgm14:cNvPr xmlns:dgm14="http://schemas.microsoft.com/office/drawing/2010/diagram" id="0" name="">
            <a:hlinkClick xmlns:r="http://schemas.openxmlformats.org/officeDocument/2006/relationships" r:id="rId9" action="ppaction://hlinksldjump"/>
          </dgm14:cNvPr>
        </a:ext>
      </dgm:extLst>
    </dgm:pt>
    <dgm:pt modelId="{AED54FDC-F59B-428E-AD7D-8F06A5C68FD1}" type="sibTrans" cxnId="{4E84646A-2EAD-4990-B3A5-4C1E43D3EEBE}">
      <dgm:prSet/>
      <dgm:spPr/>
      <dgm:t>
        <a:bodyPr/>
        <a:lstStyle/>
        <a:p>
          <a:endParaRPr lang="en-US"/>
        </a:p>
      </dgm:t>
    </dgm:pt>
    <dgm:pt modelId="{49FD3412-E580-4804-95B4-752A47BBFB9A}" type="parTrans" cxnId="{4E84646A-2EAD-4990-B3A5-4C1E43D3EEBE}">
      <dgm:prSet/>
      <dgm:spPr/>
      <dgm:t>
        <a:bodyPr/>
        <a:lstStyle/>
        <a:p>
          <a:endParaRPr lang="en-US"/>
        </a:p>
      </dgm:t>
    </dgm:pt>
    <dgm:pt modelId="{29635DC8-C86E-4982-A206-30D67749E90C}" type="pres">
      <dgm:prSet presAssocID="{C0397717-480E-4825-9BEA-1D8A408C98AC}" presName="diagram" presStyleCnt="0">
        <dgm:presLayoutVars>
          <dgm:dir/>
          <dgm:resizeHandles val="exact"/>
        </dgm:presLayoutVars>
      </dgm:prSet>
      <dgm:spPr/>
    </dgm:pt>
    <dgm:pt modelId="{191AC0C8-044F-4768-AFB3-3659DCF0BA3E}" type="pres">
      <dgm:prSet presAssocID="{1086749F-BDB6-435A-9053-1F36805BCA0F}" presName="node" presStyleLbl="node1" presStyleIdx="0" presStyleCnt="9">
        <dgm:presLayoutVars>
          <dgm:bulletEnabled val="1"/>
        </dgm:presLayoutVars>
      </dgm:prSet>
      <dgm:spPr/>
    </dgm:pt>
    <dgm:pt modelId="{81E17D8E-EAE5-4A69-836B-96AAAC31D821}" type="pres">
      <dgm:prSet presAssocID="{7EFBD721-B8A1-4F5D-8B4B-B2451BE7442A}" presName="sibTrans" presStyleLbl="sibTrans2D1" presStyleIdx="0" presStyleCnt="8" custScaleX="80309"/>
      <dgm:spPr/>
    </dgm:pt>
    <dgm:pt modelId="{45C2D487-2F29-4DAA-9CBB-B05AAC9EF92A}" type="pres">
      <dgm:prSet presAssocID="{7EFBD721-B8A1-4F5D-8B4B-B2451BE7442A}" presName="connectorText" presStyleLbl="sibTrans2D1" presStyleIdx="0" presStyleCnt="8"/>
      <dgm:spPr/>
    </dgm:pt>
    <dgm:pt modelId="{C99D066C-B5E6-44D5-8C09-EC9E66272352}" type="pres">
      <dgm:prSet presAssocID="{6F748EA7-46B1-47E8-B0C1-F00A53974920}" presName="node" presStyleLbl="node1" presStyleIdx="1" presStyleCnt="9">
        <dgm:presLayoutVars>
          <dgm:bulletEnabled val="1"/>
        </dgm:presLayoutVars>
      </dgm:prSet>
      <dgm:spPr/>
    </dgm:pt>
    <dgm:pt modelId="{0B3D949D-765E-432D-8312-1C04A93A09BA}" type="pres">
      <dgm:prSet presAssocID="{93A4A943-1FE0-4FF2-9FBF-16A24E748515}" presName="sibTrans" presStyleLbl="sibTrans2D1" presStyleIdx="1" presStyleCnt="8" custScaleX="80309"/>
      <dgm:spPr/>
    </dgm:pt>
    <dgm:pt modelId="{89C63D32-67C1-4F51-99A5-E6D870B6CF98}" type="pres">
      <dgm:prSet presAssocID="{93A4A943-1FE0-4FF2-9FBF-16A24E748515}" presName="connectorText" presStyleLbl="sibTrans2D1" presStyleIdx="1" presStyleCnt="8"/>
      <dgm:spPr/>
    </dgm:pt>
    <dgm:pt modelId="{AECFFC62-CAEB-4B2D-B03F-226AF777D615}" type="pres">
      <dgm:prSet presAssocID="{24CB7470-A6F0-4C74-B829-ACF38B3DAAAB}" presName="node" presStyleLbl="node1" presStyleIdx="2" presStyleCnt="9">
        <dgm:presLayoutVars>
          <dgm:bulletEnabled val="1"/>
        </dgm:presLayoutVars>
      </dgm:prSet>
      <dgm:spPr/>
    </dgm:pt>
    <dgm:pt modelId="{8004B9D8-156D-4524-AD0B-8A5842A7EDF8}" type="pres">
      <dgm:prSet presAssocID="{5E1753F0-F171-4BC8-B817-02452039EF9F}" presName="sibTrans" presStyleLbl="sibTrans2D1" presStyleIdx="2" presStyleCnt="8" custScaleX="80309"/>
      <dgm:spPr/>
    </dgm:pt>
    <dgm:pt modelId="{F6743141-0884-462D-BF87-A641ACCB37AC}" type="pres">
      <dgm:prSet presAssocID="{5E1753F0-F171-4BC8-B817-02452039EF9F}" presName="connectorText" presStyleLbl="sibTrans2D1" presStyleIdx="2" presStyleCnt="8"/>
      <dgm:spPr/>
    </dgm:pt>
    <dgm:pt modelId="{F078A3B9-F481-4579-B894-CDACDB0F3508}" type="pres">
      <dgm:prSet presAssocID="{8D546D0D-2305-4C26-AC3A-31E0BA3A1D3E}" presName="node" presStyleLbl="node1" presStyleIdx="3" presStyleCnt="9">
        <dgm:presLayoutVars>
          <dgm:bulletEnabled val="1"/>
        </dgm:presLayoutVars>
      </dgm:prSet>
      <dgm:spPr/>
    </dgm:pt>
    <dgm:pt modelId="{DC2E8AF1-5CAE-44D1-A5AA-9DF7DA837BC3}" type="pres">
      <dgm:prSet presAssocID="{B5396B5E-1ED4-4ACE-A376-C76374E97EF8}" presName="sibTrans" presStyleLbl="sibTrans2D1" presStyleIdx="3" presStyleCnt="8" custScaleX="80309"/>
      <dgm:spPr/>
    </dgm:pt>
    <dgm:pt modelId="{21A541B4-5F5C-4421-8738-9F7539AA410B}" type="pres">
      <dgm:prSet presAssocID="{B5396B5E-1ED4-4ACE-A376-C76374E97EF8}" presName="connectorText" presStyleLbl="sibTrans2D1" presStyleIdx="3" presStyleCnt="8"/>
      <dgm:spPr/>
    </dgm:pt>
    <dgm:pt modelId="{FC476523-F41E-4A89-8802-7EAC8A9953F6}" type="pres">
      <dgm:prSet presAssocID="{6F82D107-8EB9-4E4B-9DF7-F111A327260F}" presName="node" presStyleLbl="node1" presStyleIdx="4" presStyleCnt="9">
        <dgm:presLayoutVars>
          <dgm:bulletEnabled val="1"/>
        </dgm:presLayoutVars>
      </dgm:prSet>
      <dgm:spPr/>
    </dgm:pt>
    <dgm:pt modelId="{F2252EDE-E5A2-4EA2-AAF0-7C058BD3C553}" type="pres">
      <dgm:prSet presAssocID="{52BC77FC-4DEC-4E2E-98EF-6CD3A266A094}" presName="sibTrans" presStyleLbl="sibTrans2D1" presStyleIdx="4" presStyleCnt="8" custScaleX="80309"/>
      <dgm:spPr/>
    </dgm:pt>
    <dgm:pt modelId="{675F8BF8-71D9-4426-B90F-7872D3C3CFF8}" type="pres">
      <dgm:prSet presAssocID="{52BC77FC-4DEC-4E2E-98EF-6CD3A266A094}" presName="connectorText" presStyleLbl="sibTrans2D1" presStyleIdx="4" presStyleCnt="8"/>
      <dgm:spPr/>
    </dgm:pt>
    <dgm:pt modelId="{D35206A2-9EB6-4CB8-8F1C-3FA39016D483}" type="pres">
      <dgm:prSet presAssocID="{739F857E-EF78-4F3C-92E2-2361D5A401BD}" presName="node" presStyleLbl="node1" presStyleIdx="5" presStyleCnt="9">
        <dgm:presLayoutVars>
          <dgm:bulletEnabled val="1"/>
        </dgm:presLayoutVars>
      </dgm:prSet>
      <dgm:spPr/>
    </dgm:pt>
    <dgm:pt modelId="{D29FD010-4689-48D0-B018-78601F9B0D24}" type="pres">
      <dgm:prSet presAssocID="{8EE05F58-A647-4B2F-A423-7D6DC2E6395B}" presName="sibTrans" presStyleLbl="sibTrans2D1" presStyleIdx="5" presStyleCnt="8" custScaleX="80309"/>
      <dgm:spPr/>
    </dgm:pt>
    <dgm:pt modelId="{797FBF95-DC0D-46A2-A9F9-544D56386DD0}" type="pres">
      <dgm:prSet presAssocID="{8EE05F58-A647-4B2F-A423-7D6DC2E6395B}" presName="connectorText" presStyleLbl="sibTrans2D1" presStyleIdx="5" presStyleCnt="8"/>
      <dgm:spPr/>
    </dgm:pt>
    <dgm:pt modelId="{2BA59F12-247A-4F70-8B79-E44A1F4B84D3}" type="pres">
      <dgm:prSet presAssocID="{486D020C-F16C-4DA6-A45B-57ED0A1F98D4}" presName="node" presStyleLbl="node1" presStyleIdx="6" presStyleCnt="9">
        <dgm:presLayoutVars>
          <dgm:bulletEnabled val="1"/>
        </dgm:presLayoutVars>
      </dgm:prSet>
      <dgm:spPr/>
    </dgm:pt>
    <dgm:pt modelId="{E247636E-0F09-4006-AB49-31DB415171C0}" type="pres">
      <dgm:prSet presAssocID="{E9A78082-E814-4542-A9F2-08467100983B}" presName="sibTrans" presStyleLbl="sibTrans2D1" presStyleIdx="6" presStyleCnt="8" custScaleX="80309"/>
      <dgm:spPr/>
    </dgm:pt>
    <dgm:pt modelId="{ABA5A550-A0B1-4C4B-BDDB-26C24A445F2E}" type="pres">
      <dgm:prSet presAssocID="{E9A78082-E814-4542-A9F2-08467100983B}" presName="connectorText" presStyleLbl="sibTrans2D1" presStyleIdx="6" presStyleCnt="8"/>
      <dgm:spPr/>
    </dgm:pt>
    <dgm:pt modelId="{3C2CBC1D-6A20-4D23-8516-A779F3455973}" type="pres">
      <dgm:prSet presAssocID="{295BA00E-D432-437F-A6E0-DD5685B22052}" presName="node" presStyleLbl="node1" presStyleIdx="7" presStyleCnt="9">
        <dgm:presLayoutVars>
          <dgm:bulletEnabled val="1"/>
        </dgm:presLayoutVars>
      </dgm:prSet>
      <dgm:spPr/>
    </dgm:pt>
    <dgm:pt modelId="{019D12C9-A060-4771-9952-596B6142AF73}" type="pres">
      <dgm:prSet presAssocID="{095326E7-D6DD-462E-B1FB-010E8FFB6C11}" presName="sibTrans" presStyleLbl="sibTrans2D1" presStyleIdx="7" presStyleCnt="8"/>
      <dgm:spPr/>
    </dgm:pt>
    <dgm:pt modelId="{D6E884EE-BD11-43E4-9C19-33C9C440CB27}" type="pres">
      <dgm:prSet presAssocID="{095326E7-D6DD-462E-B1FB-010E8FFB6C11}" presName="connectorText" presStyleLbl="sibTrans2D1" presStyleIdx="7" presStyleCnt="8"/>
      <dgm:spPr/>
    </dgm:pt>
    <dgm:pt modelId="{BC19F6A7-BF7B-4FC8-9B35-1F59D3A3FCBA}" type="pres">
      <dgm:prSet presAssocID="{18D724FF-6CD9-466D-8354-6824075B3939}" presName="node" presStyleLbl="node1" presStyleIdx="8" presStyleCnt="9">
        <dgm:presLayoutVars>
          <dgm:bulletEnabled val="1"/>
        </dgm:presLayoutVars>
      </dgm:prSet>
      <dgm:spPr>
        <a:prstGeom prst="roundRect">
          <a:avLst>
            <a:gd name="adj" fmla="val 10000"/>
          </a:avLst>
        </a:prstGeom>
      </dgm:spPr>
    </dgm:pt>
  </dgm:ptLst>
  <dgm:cxnLst>
    <dgm:cxn modelId="{479ECF00-B6A1-4425-A487-6B41C99DA17D}" type="presOf" srcId="{B5396B5E-1ED4-4ACE-A376-C76374E97EF8}" destId="{21A541B4-5F5C-4421-8738-9F7539AA410B}" srcOrd="1" destOrd="0" presId="urn:microsoft.com/office/officeart/2005/8/layout/process5"/>
    <dgm:cxn modelId="{8461CF01-0381-4864-ACEE-4E0863CDFEA6}" type="presOf" srcId="{095326E7-D6DD-462E-B1FB-010E8FFB6C11}" destId="{019D12C9-A060-4771-9952-596B6142AF73}" srcOrd="0" destOrd="0" presId="urn:microsoft.com/office/officeart/2005/8/layout/process5"/>
    <dgm:cxn modelId="{0255E203-DC83-4D13-8BAE-B2901DA097C7}" type="presOf" srcId="{8D546D0D-2305-4C26-AC3A-31E0BA3A1D3E}" destId="{F078A3B9-F481-4579-B894-CDACDB0F3508}" srcOrd="0" destOrd="0" presId="urn:microsoft.com/office/officeart/2005/8/layout/process5"/>
    <dgm:cxn modelId="{FF691A04-588A-4CE0-B95E-41C6A5CC9046}" type="presOf" srcId="{8EE05F58-A647-4B2F-A423-7D6DC2E6395B}" destId="{797FBF95-DC0D-46A2-A9F9-544D56386DD0}" srcOrd="1" destOrd="0" presId="urn:microsoft.com/office/officeart/2005/8/layout/process5"/>
    <dgm:cxn modelId="{C2D77307-7352-438A-B178-F6C8729F55DB}" type="presOf" srcId="{18D724FF-6CD9-466D-8354-6824075B3939}" destId="{BC19F6A7-BF7B-4FC8-9B35-1F59D3A3FCBA}" srcOrd="0" destOrd="0" presId="urn:microsoft.com/office/officeart/2005/8/layout/process5"/>
    <dgm:cxn modelId="{71D54C0E-CC91-4960-AD03-67C53BEC7DF4}" type="presOf" srcId="{6F748EA7-46B1-47E8-B0C1-F00A53974920}" destId="{C99D066C-B5E6-44D5-8C09-EC9E66272352}" srcOrd="0" destOrd="0" presId="urn:microsoft.com/office/officeart/2005/8/layout/process5"/>
    <dgm:cxn modelId="{686F1711-A265-46DE-BC4C-8F5DDBA45B42}" srcId="{C0397717-480E-4825-9BEA-1D8A408C98AC}" destId="{6F748EA7-46B1-47E8-B0C1-F00A53974920}" srcOrd="1" destOrd="0" parTransId="{685728B0-6E92-4369-9177-DA793DD931BC}" sibTransId="{93A4A943-1FE0-4FF2-9FBF-16A24E748515}"/>
    <dgm:cxn modelId="{7EBEDC15-69C2-4A99-991E-DB4C7C0E2E30}" type="presOf" srcId="{095326E7-D6DD-462E-B1FB-010E8FFB6C11}" destId="{D6E884EE-BD11-43E4-9C19-33C9C440CB27}" srcOrd="1" destOrd="0" presId="urn:microsoft.com/office/officeart/2005/8/layout/process5"/>
    <dgm:cxn modelId="{0CA0F82A-9875-4C50-B256-E3C131A543A5}" type="presOf" srcId="{739F857E-EF78-4F3C-92E2-2361D5A401BD}" destId="{D35206A2-9EB6-4CB8-8F1C-3FA39016D483}" srcOrd="0" destOrd="0" presId="urn:microsoft.com/office/officeart/2005/8/layout/process5"/>
    <dgm:cxn modelId="{477C245C-0C68-4762-AB6D-C6ACA33A88A9}" type="presOf" srcId="{8EE05F58-A647-4B2F-A423-7D6DC2E6395B}" destId="{D29FD010-4689-48D0-B018-78601F9B0D24}" srcOrd="0" destOrd="0" presId="urn:microsoft.com/office/officeart/2005/8/layout/process5"/>
    <dgm:cxn modelId="{1EBCD35E-47BB-40F0-A232-9ED07B7CAD40}" srcId="{C0397717-480E-4825-9BEA-1D8A408C98AC}" destId="{24CB7470-A6F0-4C74-B829-ACF38B3DAAAB}" srcOrd="2" destOrd="0" parTransId="{5474E767-3941-4133-977C-129CA1F4EB29}" sibTransId="{5E1753F0-F171-4BC8-B817-02452039EF9F}"/>
    <dgm:cxn modelId="{0634CB5F-9A82-43FC-9C6B-BBFF122E1BEC}" type="presOf" srcId="{7EFBD721-B8A1-4F5D-8B4B-B2451BE7442A}" destId="{81E17D8E-EAE5-4A69-836B-96AAAC31D821}" srcOrd="0" destOrd="0" presId="urn:microsoft.com/office/officeart/2005/8/layout/process5"/>
    <dgm:cxn modelId="{8FBC3361-F982-4A99-A968-2603DCDB6E8A}" type="presOf" srcId="{C0397717-480E-4825-9BEA-1D8A408C98AC}" destId="{29635DC8-C86E-4982-A206-30D67749E90C}" srcOrd="0" destOrd="0" presId="urn:microsoft.com/office/officeart/2005/8/layout/process5"/>
    <dgm:cxn modelId="{4E84646A-2EAD-4990-B3A5-4C1E43D3EEBE}" srcId="{C0397717-480E-4825-9BEA-1D8A408C98AC}" destId="{18D724FF-6CD9-466D-8354-6824075B3939}" srcOrd="8" destOrd="0" parTransId="{49FD3412-E580-4804-95B4-752A47BBFB9A}" sibTransId="{AED54FDC-F59B-428E-AD7D-8F06A5C68FD1}"/>
    <dgm:cxn modelId="{658E4E6D-E8A4-4583-90D1-46138EF56BAB}" type="presOf" srcId="{7EFBD721-B8A1-4F5D-8B4B-B2451BE7442A}" destId="{45C2D487-2F29-4DAA-9CBB-B05AAC9EF92A}" srcOrd="1" destOrd="0" presId="urn:microsoft.com/office/officeart/2005/8/layout/process5"/>
    <dgm:cxn modelId="{CDD72D6F-058D-42EF-BD7B-1EEC65E2E202}" srcId="{C0397717-480E-4825-9BEA-1D8A408C98AC}" destId="{739F857E-EF78-4F3C-92E2-2361D5A401BD}" srcOrd="5" destOrd="0" parTransId="{B6E4C5F0-4A65-4B5F-9EE4-15AADE8574C0}" sibTransId="{8EE05F58-A647-4B2F-A423-7D6DC2E6395B}"/>
    <dgm:cxn modelId="{A4D99774-5A22-42A8-B759-C947932B91FA}" type="presOf" srcId="{E9A78082-E814-4542-A9F2-08467100983B}" destId="{E247636E-0F09-4006-AB49-31DB415171C0}" srcOrd="0" destOrd="0" presId="urn:microsoft.com/office/officeart/2005/8/layout/process5"/>
    <dgm:cxn modelId="{933D5575-80CE-4CEB-A7F9-588A7FA90ECF}" srcId="{C0397717-480E-4825-9BEA-1D8A408C98AC}" destId="{6F82D107-8EB9-4E4B-9DF7-F111A327260F}" srcOrd="4" destOrd="0" parTransId="{B2EBFF0B-0560-4E1C-B9AB-87F2F8BA5FF9}" sibTransId="{52BC77FC-4DEC-4E2E-98EF-6CD3A266A094}"/>
    <dgm:cxn modelId="{69159F7E-9C1C-4776-9698-5469D301F32D}" type="presOf" srcId="{93A4A943-1FE0-4FF2-9FBF-16A24E748515}" destId="{89C63D32-67C1-4F51-99A5-E6D870B6CF98}" srcOrd="1" destOrd="0" presId="urn:microsoft.com/office/officeart/2005/8/layout/process5"/>
    <dgm:cxn modelId="{DF2FE980-3D6E-4B35-9923-0D62A392AF8D}" type="presOf" srcId="{52BC77FC-4DEC-4E2E-98EF-6CD3A266A094}" destId="{675F8BF8-71D9-4426-B90F-7872D3C3CFF8}" srcOrd="1" destOrd="0" presId="urn:microsoft.com/office/officeart/2005/8/layout/process5"/>
    <dgm:cxn modelId="{5808A583-6DD9-4F4A-A993-34AB11B97374}" type="presOf" srcId="{5E1753F0-F171-4BC8-B817-02452039EF9F}" destId="{8004B9D8-156D-4524-AD0B-8A5842A7EDF8}" srcOrd="0" destOrd="0" presId="urn:microsoft.com/office/officeart/2005/8/layout/process5"/>
    <dgm:cxn modelId="{35C86E86-EA71-46D2-AE4D-86243978A1E4}" type="presOf" srcId="{295BA00E-D432-437F-A6E0-DD5685B22052}" destId="{3C2CBC1D-6A20-4D23-8516-A779F3455973}" srcOrd="0" destOrd="0" presId="urn:microsoft.com/office/officeart/2005/8/layout/process5"/>
    <dgm:cxn modelId="{A10CF79E-3FB2-4BCF-B700-C01019391E10}" type="presOf" srcId="{93A4A943-1FE0-4FF2-9FBF-16A24E748515}" destId="{0B3D949D-765E-432D-8312-1C04A93A09BA}" srcOrd="0" destOrd="0" presId="urn:microsoft.com/office/officeart/2005/8/layout/process5"/>
    <dgm:cxn modelId="{4A31EFA0-8242-4390-A7F8-E1464424364E}" type="presOf" srcId="{486D020C-F16C-4DA6-A45B-57ED0A1F98D4}" destId="{2BA59F12-247A-4F70-8B79-E44A1F4B84D3}" srcOrd="0" destOrd="0" presId="urn:microsoft.com/office/officeart/2005/8/layout/process5"/>
    <dgm:cxn modelId="{BDE554A6-013A-43FE-8A84-5BB61FF08594}" srcId="{C0397717-480E-4825-9BEA-1D8A408C98AC}" destId="{1086749F-BDB6-435A-9053-1F36805BCA0F}" srcOrd="0" destOrd="0" parTransId="{9DFF5072-56C3-4D28-A474-7B4827136C45}" sibTransId="{7EFBD721-B8A1-4F5D-8B4B-B2451BE7442A}"/>
    <dgm:cxn modelId="{947948B8-74D0-4298-8730-48CB8513C711}" type="presOf" srcId="{24CB7470-A6F0-4C74-B829-ACF38B3DAAAB}" destId="{AECFFC62-CAEB-4B2D-B03F-226AF777D615}" srcOrd="0" destOrd="0" presId="urn:microsoft.com/office/officeart/2005/8/layout/process5"/>
    <dgm:cxn modelId="{07705AC3-EAB0-4EB9-8B78-C1E8E24E5A14}" srcId="{C0397717-480E-4825-9BEA-1D8A408C98AC}" destId="{295BA00E-D432-437F-A6E0-DD5685B22052}" srcOrd="7" destOrd="0" parTransId="{7B828FB0-8CFD-417C-8DAF-5897C4C3BA20}" sibTransId="{095326E7-D6DD-462E-B1FB-010E8FFB6C11}"/>
    <dgm:cxn modelId="{689105CC-627B-4B17-A919-799401F63DA9}" type="presOf" srcId="{6F82D107-8EB9-4E4B-9DF7-F111A327260F}" destId="{FC476523-F41E-4A89-8802-7EAC8A9953F6}" srcOrd="0" destOrd="0" presId="urn:microsoft.com/office/officeart/2005/8/layout/process5"/>
    <dgm:cxn modelId="{AA0B2CCD-95B6-4779-82F9-0637F28989B0}" type="presOf" srcId="{B5396B5E-1ED4-4ACE-A376-C76374E97EF8}" destId="{DC2E8AF1-5CAE-44D1-A5AA-9DF7DA837BC3}" srcOrd="0" destOrd="0" presId="urn:microsoft.com/office/officeart/2005/8/layout/process5"/>
    <dgm:cxn modelId="{3D7897CE-14FC-49EC-8636-3875305BC829}" type="presOf" srcId="{5E1753F0-F171-4BC8-B817-02452039EF9F}" destId="{F6743141-0884-462D-BF87-A641ACCB37AC}" srcOrd="1" destOrd="0" presId="urn:microsoft.com/office/officeart/2005/8/layout/process5"/>
    <dgm:cxn modelId="{D60E07D8-594F-45B5-BC6E-4C3E91A4CFA1}" srcId="{C0397717-480E-4825-9BEA-1D8A408C98AC}" destId="{486D020C-F16C-4DA6-A45B-57ED0A1F98D4}" srcOrd="6" destOrd="0" parTransId="{03D9C19A-CEE4-418B-B188-81532EA62F69}" sibTransId="{E9A78082-E814-4542-A9F2-08467100983B}"/>
    <dgm:cxn modelId="{DC2456D8-340D-4926-A895-A6E65B27839C}" type="presOf" srcId="{E9A78082-E814-4542-A9F2-08467100983B}" destId="{ABA5A550-A0B1-4C4B-BDDB-26C24A445F2E}" srcOrd="1" destOrd="0" presId="urn:microsoft.com/office/officeart/2005/8/layout/process5"/>
    <dgm:cxn modelId="{051B9BDF-8591-4EF1-920C-8238F9B750F5}" type="presOf" srcId="{1086749F-BDB6-435A-9053-1F36805BCA0F}" destId="{191AC0C8-044F-4768-AFB3-3659DCF0BA3E}" srcOrd="0" destOrd="0" presId="urn:microsoft.com/office/officeart/2005/8/layout/process5"/>
    <dgm:cxn modelId="{C0F9A3F7-1F3E-49C6-A142-97695D538A5F}" srcId="{C0397717-480E-4825-9BEA-1D8A408C98AC}" destId="{8D546D0D-2305-4C26-AC3A-31E0BA3A1D3E}" srcOrd="3" destOrd="0" parTransId="{5D692A81-8542-4615-9284-8009ED48DDE4}" sibTransId="{B5396B5E-1ED4-4ACE-A376-C76374E97EF8}"/>
    <dgm:cxn modelId="{64049AFD-DDC7-4EF8-8E11-190D3F72F743}" type="presOf" srcId="{52BC77FC-4DEC-4E2E-98EF-6CD3A266A094}" destId="{F2252EDE-E5A2-4EA2-AAF0-7C058BD3C553}" srcOrd="0" destOrd="0" presId="urn:microsoft.com/office/officeart/2005/8/layout/process5"/>
    <dgm:cxn modelId="{FCA51DBD-A55E-4FF5-808D-AED34BC91B64}" type="presParOf" srcId="{29635DC8-C86E-4982-A206-30D67749E90C}" destId="{191AC0C8-044F-4768-AFB3-3659DCF0BA3E}" srcOrd="0" destOrd="0" presId="urn:microsoft.com/office/officeart/2005/8/layout/process5"/>
    <dgm:cxn modelId="{F2C4DE30-F74F-4A57-9C46-74BBB9BA2287}" type="presParOf" srcId="{29635DC8-C86E-4982-A206-30D67749E90C}" destId="{81E17D8E-EAE5-4A69-836B-96AAAC31D821}" srcOrd="1" destOrd="0" presId="urn:microsoft.com/office/officeart/2005/8/layout/process5"/>
    <dgm:cxn modelId="{0DC21171-BDDE-4A4D-8C97-9A5344C52EEC}" type="presParOf" srcId="{81E17D8E-EAE5-4A69-836B-96AAAC31D821}" destId="{45C2D487-2F29-4DAA-9CBB-B05AAC9EF92A}" srcOrd="0" destOrd="0" presId="urn:microsoft.com/office/officeart/2005/8/layout/process5"/>
    <dgm:cxn modelId="{DC5A7916-11B0-46B3-9AA6-654EAED949E9}" type="presParOf" srcId="{29635DC8-C86E-4982-A206-30D67749E90C}" destId="{C99D066C-B5E6-44D5-8C09-EC9E66272352}" srcOrd="2" destOrd="0" presId="urn:microsoft.com/office/officeart/2005/8/layout/process5"/>
    <dgm:cxn modelId="{51D46A19-2A79-4640-965A-21E6EE2BCE74}" type="presParOf" srcId="{29635DC8-C86E-4982-A206-30D67749E90C}" destId="{0B3D949D-765E-432D-8312-1C04A93A09BA}" srcOrd="3" destOrd="0" presId="urn:microsoft.com/office/officeart/2005/8/layout/process5"/>
    <dgm:cxn modelId="{E47028A0-9BB8-4357-B7DC-173437ABF087}" type="presParOf" srcId="{0B3D949D-765E-432D-8312-1C04A93A09BA}" destId="{89C63D32-67C1-4F51-99A5-E6D870B6CF98}" srcOrd="0" destOrd="0" presId="urn:microsoft.com/office/officeart/2005/8/layout/process5"/>
    <dgm:cxn modelId="{339086FB-9BCF-4566-A713-4DFCE297E89F}" type="presParOf" srcId="{29635DC8-C86E-4982-A206-30D67749E90C}" destId="{AECFFC62-CAEB-4B2D-B03F-226AF777D615}" srcOrd="4" destOrd="0" presId="urn:microsoft.com/office/officeart/2005/8/layout/process5"/>
    <dgm:cxn modelId="{9F9C6359-3FD6-4BAF-9BE4-61567B790585}" type="presParOf" srcId="{29635DC8-C86E-4982-A206-30D67749E90C}" destId="{8004B9D8-156D-4524-AD0B-8A5842A7EDF8}" srcOrd="5" destOrd="0" presId="urn:microsoft.com/office/officeart/2005/8/layout/process5"/>
    <dgm:cxn modelId="{AFC9ABDF-34FF-44C4-8E37-82C05FA9A347}" type="presParOf" srcId="{8004B9D8-156D-4524-AD0B-8A5842A7EDF8}" destId="{F6743141-0884-462D-BF87-A641ACCB37AC}" srcOrd="0" destOrd="0" presId="urn:microsoft.com/office/officeart/2005/8/layout/process5"/>
    <dgm:cxn modelId="{85E4A8FA-76CC-44D6-B2C8-B3E248ED00E3}" type="presParOf" srcId="{29635DC8-C86E-4982-A206-30D67749E90C}" destId="{F078A3B9-F481-4579-B894-CDACDB0F3508}" srcOrd="6" destOrd="0" presId="urn:microsoft.com/office/officeart/2005/8/layout/process5"/>
    <dgm:cxn modelId="{17842BAF-7BD3-4BBA-AE53-F409290F2463}" type="presParOf" srcId="{29635DC8-C86E-4982-A206-30D67749E90C}" destId="{DC2E8AF1-5CAE-44D1-A5AA-9DF7DA837BC3}" srcOrd="7" destOrd="0" presId="urn:microsoft.com/office/officeart/2005/8/layout/process5"/>
    <dgm:cxn modelId="{DA70E884-2C09-42CB-A2E3-E352570F4DF2}" type="presParOf" srcId="{DC2E8AF1-5CAE-44D1-A5AA-9DF7DA837BC3}" destId="{21A541B4-5F5C-4421-8738-9F7539AA410B}" srcOrd="0" destOrd="0" presId="urn:microsoft.com/office/officeart/2005/8/layout/process5"/>
    <dgm:cxn modelId="{7BBF8F10-AD0A-4079-A29C-1DD8DE25DC15}" type="presParOf" srcId="{29635DC8-C86E-4982-A206-30D67749E90C}" destId="{FC476523-F41E-4A89-8802-7EAC8A9953F6}" srcOrd="8" destOrd="0" presId="urn:microsoft.com/office/officeart/2005/8/layout/process5"/>
    <dgm:cxn modelId="{1AA95FDA-5280-4252-B9BF-F21B66B63C47}" type="presParOf" srcId="{29635DC8-C86E-4982-A206-30D67749E90C}" destId="{F2252EDE-E5A2-4EA2-AAF0-7C058BD3C553}" srcOrd="9" destOrd="0" presId="urn:microsoft.com/office/officeart/2005/8/layout/process5"/>
    <dgm:cxn modelId="{C4AC5EF8-8F81-43AE-8C71-323831AB2317}" type="presParOf" srcId="{F2252EDE-E5A2-4EA2-AAF0-7C058BD3C553}" destId="{675F8BF8-71D9-4426-B90F-7872D3C3CFF8}" srcOrd="0" destOrd="0" presId="urn:microsoft.com/office/officeart/2005/8/layout/process5"/>
    <dgm:cxn modelId="{0943AEEE-4C86-44DD-87C2-3F3FCB9E7330}" type="presParOf" srcId="{29635DC8-C86E-4982-A206-30D67749E90C}" destId="{D35206A2-9EB6-4CB8-8F1C-3FA39016D483}" srcOrd="10" destOrd="0" presId="urn:microsoft.com/office/officeart/2005/8/layout/process5"/>
    <dgm:cxn modelId="{AF9FBB5B-D47E-48BE-9EA9-E613E6DFE23B}" type="presParOf" srcId="{29635DC8-C86E-4982-A206-30D67749E90C}" destId="{D29FD010-4689-48D0-B018-78601F9B0D24}" srcOrd="11" destOrd="0" presId="urn:microsoft.com/office/officeart/2005/8/layout/process5"/>
    <dgm:cxn modelId="{0C2BFB11-6E3C-4877-9077-B8640E777E65}" type="presParOf" srcId="{D29FD010-4689-48D0-B018-78601F9B0D24}" destId="{797FBF95-DC0D-46A2-A9F9-544D56386DD0}" srcOrd="0" destOrd="0" presId="urn:microsoft.com/office/officeart/2005/8/layout/process5"/>
    <dgm:cxn modelId="{BB7798FA-F379-46C3-AD1F-40D5BD44F482}" type="presParOf" srcId="{29635DC8-C86E-4982-A206-30D67749E90C}" destId="{2BA59F12-247A-4F70-8B79-E44A1F4B84D3}" srcOrd="12" destOrd="0" presId="urn:microsoft.com/office/officeart/2005/8/layout/process5"/>
    <dgm:cxn modelId="{B7220789-10D7-4D14-BFF7-481E748B18BE}" type="presParOf" srcId="{29635DC8-C86E-4982-A206-30D67749E90C}" destId="{E247636E-0F09-4006-AB49-31DB415171C0}" srcOrd="13" destOrd="0" presId="urn:microsoft.com/office/officeart/2005/8/layout/process5"/>
    <dgm:cxn modelId="{DB88F913-CF5C-4C56-8702-E66938C8B513}" type="presParOf" srcId="{E247636E-0F09-4006-AB49-31DB415171C0}" destId="{ABA5A550-A0B1-4C4B-BDDB-26C24A445F2E}" srcOrd="0" destOrd="0" presId="urn:microsoft.com/office/officeart/2005/8/layout/process5"/>
    <dgm:cxn modelId="{BABB4C14-D496-4C3B-9A1D-FE5A45D8C853}" type="presParOf" srcId="{29635DC8-C86E-4982-A206-30D67749E90C}" destId="{3C2CBC1D-6A20-4D23-8516-A779F3455973}" srcOrd="14" destOrd="0" presId="urn:microsoft.com/office/officeart/2005/8/layout/process5"/>
    <dgm:cxn modelId="{CB698D27-219F-4651-A20E-A429FBCA54D0}" type="presParOf" srcId="{29635DC8-C86E-4982-A206-30D67749E90C}" destId="{019D12C9-A060-4771-9952-596B6142AF73}" srcOrd="15" destOrd="0" presId="urn:microsoft.com/office/officeart/2005/8/layout/process5"/>
    <dgm:cxn modelId="{450108D5-20CE-4991-B4AC-7256BA3E04FB}" type="presParOf" srcId="{019D12C9-A060-4771-9952-596B6142AF73}" destId="{D6E884EE-BD11-43E4-9C19-33C9C440CB27}" srcOrd="0" destOrd="0" presId="urn:microsoft.com/office/officeart/2005/8/layout/process5"/>
    <dgm:cxn modelId="{7AEFA878-1050-43E1-9549-B484E668C981}" type="presParOf" srcId="{29635DC8-C86E-4982-A206-30D67749E90C}" destId="{BC19F6A7-BF7B-4FC8-9B35-1F59D3A3FCBA}" srcOrd="16"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rgbClr val="003399"/>
        </a:solidFill>
      </dgm:spPr>
      <dgm:t>
        <a:bodyPr lIns="18288" tIns="18288" rIns="18288" bIns="18288"/>
        <a:lstStyle/>
        <a:p>
          <a:r>
            <a:rPr lang="en-US" sz="950" b="1" dirty="0">
              <a:latin typeface="Arial" panose="020B0604020202020204" pitchFamily="34" charset="0"/>
              <a:cs typeface="Arial" panose="020B0604020202020204" pitchFamily="34" charset="0"/>
            </a:rPr>
            <a:t>Application </a:t>
          </a:r>
          <a:r>
            <a:rPr lang="en-US" sz="1000" b="1" dirty="0">
              <a:latin typeface="Arial" panose="020B0604020202020204" pitchFamily="34" charset="0"/>
              <a:cs typeface="Arial" panose="020B0604020202020204" pitchFamily="34" charset="0"/>
            </a:rPr>
            <a:t>for Assistance</a:t>
          </a:r>
        </a:p>
      </dgm: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188D4205-BDBF-412B-83AD-1A9DCD6BDCFB}" type="presOf" srcId="{752A7520-BD5E-40C8-A010-2051F072FC88}" destId="{E3501275-6BAB-424F-A522-60BDA2C4D3E3}" srcOrd="0" destOrd="0" presId="urn:microsoft.com/office/officeart/2005/8/layout/hChevron3"/>
    <dgm:cxn modelId="{AEDC5805-E151-4197-8967-4276F9AEBA17}" type="presOf" srcId="{AA629BA6-1C9F-452B-BC48-383BF644EAE0}" destId="{269EE2CA-4BD7-43DD-B728-85C3CF18900A}" srcOrd="0" destOrd="0" presId="urn:microsoft.com/office/officeart/2005/8/layout/hChevron3"/>
    <dgm:cxn modelId="{9594230F-B18F-48E4-AB5A-93ADC2417CBF}" srcId="{75D9A4CE-3194-49C1-9A1C-32EF4B8AE05E}" destId="{6DEC10D9-D751-4B8E-ACA5-3F83EFA6FE10}" srcOrd="2" destOrd="0" parTransId="{387A8EF1-EA7C-49F4-AA92-CEF5A46F9EF8}" sibTransId="{1172E126-7C2D-4CDF-9AC8-E7F9DC1DBCF0}"/>
    <dgm:cxn modelId="{E1FCAB22-50D3-41D0-8895-84CFB3AF5B8F}" type="presOf" srcId="{CCA705C2-53D9-4D54-BBCB-EFC9CD008628}" destId="{3B5BAF20-BCE1-47F1-8B2C-44FA16979208}" srcOrd="0" destOrd="0" presId="urn:microsoft.com/office/officeart/2005/8/layout/hChevron3"/>
    <dgm:cxn modelId="{2C30AE23-7049-40AD-B5B4-D4C3EA0ADE0F}" type="presOf" srcId="{F55093E5-C2C5-442E-A36B-056296BAFF7C}" destId="{01975C08-880E-4057-BFB8-03D4B61912B0}"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B70B293D-57CC-41B9-BD2A-DA8177EFDE2C}" type="presOf" srcId="{6DEC10D9-D751-4B8E-ACA5-3F83EFA6FE10}" destId="{B662AF5D-DA2B-4155-B7F9-BCF827412A55}" srcOrd="0" destOrd="0" presId="urn:microsoft.com/office/officeart/2005/8/layout/hChevron3"/>
    <dgm:cxn modelId="{AA5A0D43-74F0-4AD1-A050-79A66ABA5119}" type="presOf" srcId="{86C937BC-E6D7-446A-8C03-D7D04EB67AE1}" destId="{9139A7E2-0B2F-46CC-83B5-D82E705CFAB3}" srcOrd="0" destOrd="0" presId="urn:microsoft.com/office/officeart/2005/8/layout/hChevron3"/>
    <dgm:cxn modelId="{6CBE9044-81CF-4BB9-BFCD-DCFBB6F272B3}" type="presOf" srcId="{475CB1F3-E5CC-4CAC-8042-388E08B46A90}" destId="{70B93D35-A856-4743-BC03-E3F82EBEB334}"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77F2C380-CF15-4125-8E27-DA205371726D}" srcId="{75D9A4CE-3194-49C1-9A1C-32EF4B8AE05E}" destId="{F55093E5-C2C5-442E-A36B-056296BAFF7C}" srcOrd="6" destOrd="0" parTransId="{B738E600-F333-47C4-94FF-0F24E92F3A92}" sibTransId="{BA3FFDB1-9544-4CC7-BA8D-9FA9D9133AC0}"/>
    <dgm:cxn modelId="{5AAEAB94-88ED-4D9C-A4DB-D2FEAA915013}" srcId="{75D9A4CE-3194-49C1-9A1C-32EF4B8AE05E}" destId="{11F30869-C67A-4830-9435-1036655CF519}" srcOrd="4" destOrd="0" parTransId="{F55DFF7F-E4BD-435B-A226-8386598CE11B}" sibTransId="{10EA3CE9-F483-4251-AF13-0D6788D6E536}"/>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48C9A6AA-8D0D-4BEC-94C6-A526E5F64742}" type="presOf" srcId="{11F30869-C67A-4830-9435-1036655CF519}" destId="{E65D7364-D3FD-4754-AED4-71A39C8526EB}" srcOrd="0" destOrd="0" presId="urn:microsoft.com/office/officeart/2005/8/layout/hChevron3"/>
    <dgm:cxn modelId="{39759BBC-2DE4-4C6F-B948-A3150E506152}" type="presOf" srcId="{EF1FF408-39DF-423B-AC9A-2AE7FADD601B}" destId="{634C522C-C78C-4D5D-B839-7575CF275D33}"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08F59AF1-D9DF-4259-BEFA-DF3E874D6DEF}" type="presOf" srcId="{75D9A4CE-3194-49C1-9A1C-32EF4B8AE05E}" destId="{0D3D3827-2D6D-46B3-A8E6-ACCCBFC45A01}" srcOrd="0" destOrd="0" presId="urn:microsoft.com/office/officeart/2005/8/layout/hChevron3"/>
    <dgm:cxn modelId="{0A25A0F8-AA98-415D-BDBE-173C3D2741D5}" type="presParOf" srcId="{0D3D3827-2D6D-46B3-A8E6-ACCCBFC45A01}" destId="{E3501275-6BAB-424F-A522-60BDA2C4D3E3}" srcOrd="0" destOrd="0" presId="urn:microsoft.com/office/officeart/2005/8/layout/hChevron3"/>
    <dgm:cxn modelId="{B40E9487-6AD2-411D-9126-EE43DE23EDA8}" type="presParOf" srcId="{0D3D3827-2D6D-46B3-A8E6-ACCCBFC45A01}" destId="{CA662E5D-DF65-4F6F-B0FD-63C85AAAD437}" srcOrd="1" destOrd="0" presId="urn:microsoft.com/office/officeart/2005/8/layout/hChevron3"/>
    <dgm:cxn modelId="{15144479-15C5-4E60-B3C9-640FF49700AD}" type="presParOf" srcId="{0D3D3827-2D6D-46B3-A8E6-ACCCBFC45A01}" destId="{9139A7E2-0B2F-46CC-83B5-D82E705CFAB3}" srcOrd="2" destOrd="0" presId="urn:microsoft.com/office/officeart/2005/8/layout/hChevron3"/>
    <dgm:cxn modelId="{DF3990CA-05BB-4843-B7B5-63DAC7425907}" type="presParOf" srcId="{0D3D3827-2D6D-46B3-A8E6-ACCCBFC45A01}" destId="{7B85DD09-7503-4082-A245-7850B8A0E5C1}" srcOrd="3" destOrd="0" presId="urn:microsoft.com/office/officeart/2005/8/layout/hChevron3"/>
    <dgm:cxn modelId="{7F360028-74D7-4C2D-A57F-6D9F3E41A056}" type="presParOf" srcId="{0D3D3827-2D6D-46B3-A8E6-ACCCBFC45A01}" destId="{B662AF5D-DA2B-4155-B7F9-BCF827412A55}" srcOrd="4" destOrd="0" presId="urn:microsoft.com/office/officeart/2005/8/layout/hChevron3"/>
    <dgm:cxn modelId="{82A4661A-945A-4EBB-AF83-3A296BEC75E2}" type="presParOf" srcId="{0D3D3827-2D6D-46B3-A8E6-ACCCBFC45A01}" destId="{BE93F7B1-C8D8-4987-95DD-A162E2CCD148}" srcOrd="5" destOrd="0" presId="urn:microsoft.com/office/officeart/2005/8/layout/hChevron3"/>
    <dgm:cxn modelId="{D61C8274-1F76-4D7C-A1EE-03A4B7C2DC5E}" type="presParOf" srcId="{0D3D3827-2D6D-46B3-A8E6-ACCCBFC45A01}" destId="{70B93D35-A856-4743-BC03-E3F82EBEB334}" srcOrd="6" destOrd="0" presId="urn:microsoft.com/office/officeart/2005/8/layout/hChevron3"/>
    <dgm:cxn modelId="{12A733B8-D4D7-420B-8622-F8442137D74C}" type="presParOf" srcId="{0D3D3827-2D6D-46B3-A8E6-ACCCBFC45A01}" destId="{B3EB222B-DEF7-4E93-A26C-08BD874C7267}" srcOrd="7" destOrd="0" presId="urn:microsoft.com/office/officeart/2005/8/layout/hChevron3"/>
    <dgm:cxn modelId="{35720CC1-FF02-4AB8-BDF3-C2BCD7FEA058}" type="presParOf" srcId="{0D3D3827-2D6D-46B3-A8E6-ACCCBFC45A01}" destId="{E65D7364-D3FD-4754-AED4-71A39C8526EB}" srcOrd="8" destOrd="0" presId="urn:microsoft.com/office/officeart/2005/8/layout/hChevron3"/>
    <dgm:cxn modelId="{986D2DD7-AB77-4A4F-BEBD-E2B371F28AD6}" type="presParOf" srcId="{0D3D3827-2D6D-46B3-A8E6-ACCCBFC45A01}" destId="{A7EE41A9-5D6D-467A-B9E5-055DD4087E94}" srcOrd="9" destOrd="0" presId="urn:microsoft.com/office/officeart/2005/8/layout/hChevron3"/>
    <dgm:cxn modelId="{4F74F8F3-FD4D-4CD5-A687-1348CA0E8CB0}" type="presParOf" srcId="{0D3D3827-2D6D-46B3-A8E6-ACCCBFC45A01}" destId="{269EE2CA-4BD7-43DD-B728-85C3CF18900A}" srcOrd="10" destOrd="0" presId="urn:microsoft.com/office/officeart/2005/8/layout/hChevron3"/>
    <dgm:cxn modelId="{AD7B19DB-FDA3-400F-8BBF-FB7B6BB339D3}" type="presParOf" srcId="{0D3D3827-2D6D-46B3-A8E6-ACCCBFC45A01}" destId="{095ADE12-9C6D-4D43-81DD-CE9D8FDDC2B9}" srcOrd="11" destOrd="0" presId="urn:microsoft.com/office/officeart/2005/8/layout/hChevron3"/>
    <dgm:cxn modelId="{873CA79C-F621-4477-8366-8785D3D60F05}" type="presParOf" srcId="{0D3D3827-2D6D-46B3-A8E6-ACCCBFC45A01}" destId="{01975C08-880E-4057-BFB8-03D4B61912B0}" srcOrd="12" destOrd="0" presId="urn:microsoft.com/office/officeart/2005/8/layout/hChevron3"/>
    <dgm:cxn modelId="{2D1EAE91-E13F-49D0-8628-8555C4B28067}" type="presParOf" srcId="{0D3D3827-2D6D-46B3-A8E6-ACCCBFC45A01}" destId="{7FCBB189-2D96-4AD0-92F2-0291310E4457}" srcOrd="13" destOrd="0" presId="urn:microsoft.com/office/officeart/2005/8/layout/hChevron3"/>
    <dgm:cxn modelId="{2E5302DC-7331-4EDA-82DB-C29FC3563ABF}" type="presParOf" srcId="{0D3D3827-2D6D-46B3-A8E6-ACCCBFC45A01}" destId="{3B5BAF20-BCE1-47F1-8B2C-44FA16979208}" srcOrd="14" destOrd="0" presId="urn:microsoft.com/office/officeart/2005/8/layout/hChevron3"/>
    <dgm:cxn modelId="{F079F13F-FE56-4522-97FF-D71FA0E07647}" type="presParOf" srcId="{0D3D3827-2D6D-46B3-A8E6-ACCCBFC45A01}" destId="{3D49834B-7E86-4F9E-ABAD-61CE5E2F6917}" srcOrd="15" destOrd="0" presId="urn:microsoft.com/office/officeart/2005/8/layout/hChevron3"/>
    <dgm:cxn modelId="{05768CF1-9C8E-49B0-AD30-80E715AA2C5F}"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rgbClr val="003399"/>
        </a:solidFill>
      </dgm:spPr>
      <dgm:t>
        <a:bodyPr lIns="18288" tIns="18288" rIns="18288" bIns="18288"/>
        <a:lstStyle/>
        <a:p>
          <a:r>
            <a:rPr lang="en-US" sz="950" b="1" dirty="0">
              <a:latin typeface="Arial" panose="020B0604020202020204" pitchFamily="34" charset="0"/>
              <a:cs typeface="Arial" panose="020B0604020202020204" pitchFamily="34" charset="0"/>
            </a:rPr>
            <a:t>Application Review &amp; Selection</a:t>
          </a:r>
        </a:p>
      </dgm: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D3766C09-30E4-48D6-AE68-1B20B9E30234}" type="presOf" srcId="{F55093E5-C2C5-442E-A36B-056296BAFF7C}" destId="{01975C08-880E-4057-BFB8-03D4B61912B0}" srcOrd="0" destOrd="0" presId="urn:microsoft.com/office/officeart/2005/8/layout/hChevron3"/>
    <dgm:cxn modelId="{9594230F-B18F-48E4-AB5A-93ADC2417CBF}" srcId="{75D9A4CE-3194-49C1-9A1C-32EF4B8AE05E}" destId="{6DEC10D9-D751-4B8E-ACA5-3F83EFA6FE10}" srcOrd="2" destOrd="0" parTransId="{387A8EF1-EA7C-49F4-AA92-CEF5A46F9EF8}" sibTransId="{1172E126-7C2D-4CDF-9AC8-E7F9DC1DBCF0}"/>
    <dgm:cxn modelId="{6821FB0F-D520-4D90-8432-99DF82521BFA}" type="presOf" srcId="{475CB1F3-E5CC-4CAC-8042-388E08B46A90}" destId="{70B93D35-A856-4743-BC03-E3F82EBEB334}" srcOrd="0" destOrd="0" presId="urn:microsoft.com/office/officeart/2005/8/layout/hChevron3"/>
    <dgm:cxn modelId="{6A74702C-8C50-4906-B749-6BB90654DE1D}" type="presOf" srcId="{86C937BC-E6D7-446A-8C03-D7D04EB67AE1}" destId="{9139A7E2-0B2F-46CC-83B5-D82E705CFAB3}"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90EB7563-CF1F-42F5-99B0-4B9C0E8B4E3C}" type="presOf" srcId="{11F30869-C67A-4830-9435-1036655CF519}" destId="{E65D7364-D3FD-4754-AED4-71A39C8526EB}" srcOrd="0" destOrd="0" presId="urn:microsoft.com/office/officeart/2005/8/layout/hChevron3"/>
    <dgm:cxn modelId="{70EA7852-A17B-42AB-8CDE-648C93B47841}" type="presOf" srcId="{EF1FF408-39DF-423B-AC9A-2AE7FADD601B}" destId="{634C522C-C78C-4D5D-B839-7575CF275D33}"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86E2AE7D-5DC6-4B37-996D-FAB254C32C3B}" type="presOf" srcId="{CCA705C2-53D9-4D54-BBCB-EFC9CD008628}" destId="{3B5BAF20-BCE1-47F1-8B2C-44FA16979208}" srcOrd="0" destOrd="0" presId="urn:microsoft.com/office/officeart/2005/8/layout/hChevron3"/>
    <dgm:cxn modelId="{77F2C380-CF15-4125-8E27-DA205371726D}" srcId="{75D9A4CE-3194-49C1-9A1C-32EF4B8AE05E}" destId="{F55093E5-C2C5-442E-A36B-056296BAFF7C}" srcOrd="6" destOrd="0" parTransId="{B738E600-F333-47C4-94FF-0F24E92F3A92}" sibTransId="{BA3FFDB1-9544-4CC7-BA8D-9FA9D9133AC0}"/>
    <dgm:cxn modelId="{5AAEAB94-88ED-4D9C-A4DB-D2FEAA915013}" srcId="{75D9A4CE-3194-49C1-9A1C-32EF4B8AE05E}" destId="{11F30869-C67A-4830-9435-1036655CF519}" srcOrd="4" destOrd="0" parTransId="{F55DFF7F-E4BD-435B-A226-8386598CE11B}" sibTransId="{10EA3CE9-F483-4251-AF13-0D6788D6E536}"/>
    <dgm:cxn modelId="{0EFC2899-CCE3-49D9-9193-10FFC6B6A82C}" type="presOf" srcId="{AA629BA6-1C9F-452B-BC48-383BF644EAE0}" destId="{269EE2CA-4BD7-43DD-B728-85C3CF18900A}" srcOrd="0" destOrd="0" presId="urn:microsoft.com/office/officeart/2005/8/layout/hChevron3"/>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39BBB59B-DA33-43E7-8168-F20DFF99592A}" type="presOf" srcId="{75D9A4CE-3194-49C1-9A1C-32EF4B8AE05E}" destId="{0D3D3827-2D6D-46B3-A8E6-ACCCBFC45A01}" srcOrd="0" destOrd="0" presId="urn:microsoft.com/office/officeart/2005/8/layout/hChevron3"/>
    <dgm:cxn modelId="{7F3A8BE0-5183-458E-ADF6-A37C81B668CB}" type="presOf" srcId="{752A7520-BD5E-40C8-A010-2051F072FC88}" destId="{E3501275-6BAB-424F-A522-60BDA2C4D3E3}"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5D1B50EE-16A5-4485-81BE-7ADF5D4BACFE}" type="presOf" srcId="{6DEC10D9-D751-4B8E-ACA5-3F83EFA6FE10}" destId="{B662AF5D-DA2B-4155-B7F9-BCF827412A55}" srcOrd="0" destOrd="0" presId="urn:microsoft.com/office/officeart/2005/8/layout/hChevron3"/>
    <dgm:cxn modelId="{97A3156A-CFBE-42B2-8E59-86E9324A1D38}" type="presParOf" srcId="{0D3D3827-2D6D-46B3-A8E6-ACCCBFC45A01}" destId="{E3501275-6BAB-424F-A522-60BDA2C4D3E3}" srcOrd="0" destOrd="0" presId="urn:microsoft.com/office/officeart/2005/8/layout/hChevron3"/>
    <dgm:cxn modelId="{563E4614-7D6A-4DBC-BFE1-2CA220FC5A6A}" type="presParOf" srcId="{0D3D3827-2D6D-46B3-A8E6-ACCCBFC45A01}" destId="{CA662E5D-DF65-4F6F-B0FD-63C85AAAD437}" srcOrd="1" destOrd="0" presId="urn:microsoft.com/office/officeart/2005/8/layout/hChevron3"/>
    <dgm:cxn modelId="{76D7D538-0BB8-4BDA-A4F4-842F45E5530F}" type="presParOf" srcId="{0D3D3827-2D6D-46B3-A8E6-ACCCBFC45A01}" destId="{9139A7E2-0B2F-46CC-83B5-D82E705CFAB3}" srcOrd="2" destOrd="0" presId="urn:microsoft.com/office/officeart/2005/8/layout/hChevron3"/>
    <dgm:cxn modelId="{BEF9B08B-4E76-47A8-B48B-38CBFBDE5A3E}" type="presParOf" srcId="{0D3D3827-2D6D-46B3-A8E6-ACCCBFC45A01}" destId="{7B85DD09-7503-4082-A245-7850B8A0E5C1}" srcOrd="3" destOrd="0" presId="urn:microsoft.com/office/officeart/2005/8/layout/hChevron3"/>
    <dgm:cxn modelId="{AFFE7E19-22C9-44C8-8A51-09015A214D24}" type="presParOf" srcId="{0D3D3827-2D6D-46B3-A8E6-ACCCBFC45A01}" destId="{B662AF5D-DA2B-4155-B7F9-BCF827412A55}" srcOrd="4" destOrd="0" presId="urn:microsoft.com/office/officeart/2005/8/layout/hChevron3"/>
    <dgm:cxn modelId="{BF2040DD-C9DF-43BE-965A-5220B80CD7E0}" type="presParOf" srcId="{0D3D3827-2D6D-46B3-A8E6-ACCCBFC45A01}" destId="{BE93F7B1-C8D8-4987-95DD-A162E2CCD148}" srcOrd="5" destOrd="0" presId="urn:microsoft.com/office/officeart/2005/8/layout/hChevron3"/>
    <dgm:cxn modelId="{E00CAB74-2C3B-42B7-ACE1-23D358F97579}" type="presParOf" srcId="{0D3D3827-2D6D-46B3-A8E6-ACCCBFC45A01}" destId="{70B93D35-A856-4743-BC03-E3F82EBEB334}" srcOrd="6" destOrd="0" presId="urn:microsoft.com/office/officeart/2005/8/layout/hChevron3"/>
    <dgm:cxn modelId="{4F47032B-8EFF-4B25-985E-2407D0437785}" type="presParOf" srcId="{0D3D3827-2D6D-46B3-A8E6-ACCCBFC45A01}" destId="{B3EB222B-DEF7-4E93-A26C-08BD874C7267}" srcOrd="7" destOrd="0" presId="urn:microsoft.com/office/officeart/2005/8/layout/hChevron3"/>
    <dgm:cxn modelId="{540B7625-18A7-4743-AD4F-6DD7D62B4FC0}" type="presParOf" srcId="{0D3D3827-2D6D-46B3-A8E6-ACCCBFC45A01}" destId="{E65D7364-D3FD-4754-AED4-71A39C8526EB}" srcOrd="8" destOrd="0" presId="urn:microsoft.com/office/officeart/2005/8/layout/hChevron3"/>
    <dgm:cxn modelId="{74537D77-5E87-4B7E-B549-ADBCBB98724E}" type="presParOf" srcId="{0D3D3827-2D6D-46B3-A8E6-ACCCBFC45A01}" destId="{A7EE41A9-5D6D-467A-B9E5-055DD4087E94}" srcOrd="9" destOrd="0" presId="urn:microsoft.com/office/officeart/2005/8/layout/hChevron3"/>
    <dgm:cxn modelId="{9D14AF56-711C-4058-94FA-A4F98DB09EC2}" type="presParOf" srcId="{0D3D3827-2D6D-46B3-A8E6-ACCCBFC45A01}" destId="{269EE2CA-4BD7-43DD-B728-85C3CF18900A}" srcOrd="10" destOrd="0" presId="urn:microsoft.com/office/officeart/2005/8/layout/hChevron3"/>
    <dgm:cxn modelId="{693F65A8-C78D-497A-937F-4558074E326D}" type="presParOf" srcId="{0D3D3827-2D6D-46B3-A8E6-ACCCBFC45A01}" destId="{095ADE12-9C6D-4D43-81DD-CE9D8FDDC2B9}" srcOrd="11" destOrd="0" presId="urn:microsoft.com/office/officeart/2005/8/layout/hChevron3"/>
    <dgm:cxn modelId="{26765CE7-E1B6-446B-88A7-8AC37B5AEB4C}" type="presParOf" srcId="{0D3D3827-2D6D-46B3-A8E6-ACCCBFC45A01}" destId="{01975C08-880E-4057-BFB8-03D4B61912B0}" srcOrd="12" destOrd="0" presId="urn:microsoft.com/office/officeart/2005/8/layout/hChevron3"/>
    <dgm:cxn modelId="{A75F158E-C12C-466E-8214-08CB29F10EC6}" type="presParOf" srcId="{0D3D3827-2D6D-46B3-A8E6-ACCCBFC45A01}" destId="{7FCBB189-2D96-4AD0-92F2-0291310E4457}" srcOrd="13" destOrd="0" presId="urn:microsoft.com/office/officeart/2005/8/layout/hChevron3"/>
    <dgm:cxn modelId="{9AD71592-848A-4A4A-AD28-895B617ED902}" type="presParOf" srcId="{0D3D3827-2D6D-46B3-A8E6-ACCCBFC45A01}" destId="{3B5BAF20-BCE1-47F1-8B2C-44FA16979208}" srcOrd="14" destOrd="0" presId="urn:microsoft.com/office/officeart/2005/8/layout/hChevron3"/>
    <dgm:cxn modelId="{2221C502-C6EB-4A9D-9E24-7AB3E8AF51EA}" type="presParOf" srcId="{0D3D3827-2D6D-46B3-A8E6-ACCCBFC45A01}" destId="{3D49834B-7E86-4F9E-ABAD-61CE5E2F6917}" srcOrd="15" destOrd="0" presId="urn:microsoft.com/office/officeart/2005/8/layout/hChevron3"/>
    <dgm:cxn modelId="{6D812B2B-ED1F-42D2-8B42-D188DE3C5DCE}"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rgbClr val="003399"/>
        </a:solidFill>
      </dgm:spPr>
      <dgm:t>
        <a:bodyPr lIns="18288" tIns="18288" rIns="18288" bIns="18288"/>
        <a:lstStyle/>
        <a:p>
          <a:r>
            <a:rPr lang="en-US" sz="950" b="1" dirty="0">
              <a:latin typeface="Arial" panose="020B0604020202020204" pitchFamily="34" charset="0"/>
              <a:cs typeface="Arial" panose="020B0604020202020204" pitchFamily="34" charset="0"/>
            </a:rPr>
            <a:t>Application Review &amp; Selection</a:t>
          </a:r>
        </a:p>
      </dgm: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custScaleX="108212" custScaleY="101521">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9594230F-B18F-48E4-AB5A-93ADC2417CBF}" srcId="{75D9A4CE-3194-49C1-9A1C-32EF4B8AE05E}" destId="{6DEC10D9-D751-4B8E-ACA5-3F83EFA6FE10}" srcOrd="2" destOrd="0" parTransId="{387A8EF1-EA7C-49F4-AA92-CEF5A46F9EF8}" sibTransId="{1172E126-7C2D-4CDF-9AC8-E7F9DC1DBCF0}"/>
    <dgm:cxn modelId="{BA677024-BACC-4241-BB3D-A83B9FF934F9}" type="presOf" srcId="{75D9A4CE-3194-49C1-9A1C-32EF4B8AE05E}" destId="{0D3D3827-2D6D-46B3-A8E6-ACCCBFC45A01}"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B3470440-BBDB-40CD-95F3-9473924083C7}" type="presOf" srcId="{EF1FF408-39DF-423B-AC9A-2AE7FADD601B}" destId="{634C522C-C78C-4D5D-B839-7575CF275D33}" srcOrd="0" destOrd="0" presId="urn:microsoft.com/office/officeart/2005/8/layout/hChevron3"/>
    <dgm:cxn modelId="{FC21FF64-4906-41C5-A22B-8D92C79A27D3}" type="presOf" srcId="{F55093E5-C2C5-442E-A36B-056296BAFF7C}" destId="{01975C08-880E-4057-BFB8-03D4B61912B0}" srcOrd="0" destOrd="0" presId="urn:microsoft.com/office/officeart/2005/8/layout/hChevron3"/>
    <dgm:cxn modelId="{F24DFE4E-8C50-4BB3-A7A7-5C55256D7813}" type="presOf" srcId="{86C937BC-E6D7-446A-8C03-D7D04EB67AE1}" destId="{9139A7E2-0B2F-46CC-83B5-D82E705CFAB3}"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988B6B5A-F3B1-4BF2-8AA8-5EC057FC2DFC}" type="presOf" srcId="{752A7520-BD5E-40C8-A010-2051F072FC88}" destId="{E3501275-6BAB-424F-A522-60BDA2C4D3E3}" srcOrd="0" destOrd="0" presId="urn:microsoft.com/office/officeart/2005/8/layout/hChevron3"/>
    <dgm:cxn modelId="{77F2C380-CF15-4125-8E27-DA205371726D}" srcId="{75D9A4CE-3194-49C1-9A1C-32EF4B8AE05E}" destId="{F55093E5-C2C5-442E-A36B-056296BAFF7C}" srcOrd="6" destOrd="0" parTransId="{B738E600-F333-47C4-94FF-0F24E92F3A92}" sibTransId="{BA3FFDB1-9544-4CC7-BA8D-9FA9D9133AC0}"/>
    <dgm:cxn modelId="{A0BBFB85-A223-4008-964A-5EF7EAE74E67}" type="presOf" srcId="{475CB1F3-E5CC-4CAC-8042-388E08B46A90}" destId="{70B93D35-A856-4743-BC03-E3F82EBEB334}" srcOrd="0" destOrd="0" presId="urn:microsoft.com/office/officeart/2005/8/layout/hChevron3"/>
    <dgm:cxn modelId="{5AAEAB94-88ED-4D9C-A4DB-D2FEAA915013}" srcId="{75D9A4CE-3194-49C1-9A1C-32EF4B8AE05E}" destId="{11F30869-C67A-4830-9435-1036655CF519}" srcOrd="4" destOrd="0" parTransId="{F55DFF7F-E4BD-435B-A226-8386598CE11B}" sibTransId="{10EA3CE9-F483-4251-AF13-0D6788D6E536}"/>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05E9CBA7-4707-43AD-95C5-EB80AEC1FD19}" type="presOf" srcId="{11F30869-C67A-4830-9435-1036655CF519}" destId="{E65D7364-D3FD-4754-AED4-71A39C8526EB}" srcOrd="0" destOrd="0" presId="urn:microsoft.com/office/officeart/2005/8/layout/hChevron3"/>
    <dgm:cxn modelId="{C244AAC0-BAC3-4E04-87CE-26FE57848CB6}" type="presOf" srcId="{AA629BA6-1C9F-452B-BC48-383BF644EAE0}" destId="{269EE2CA-4BD7-43DD-B728-85C3CF18900A}" srcOrd="0" destOrd="0" presId="urn:microsoft.com/office/officeart/2005/8/layout/hChevron3"/>
    <dgm:cxn modelId="{C313DDD1-6A0D-42D2-9B74-9E9FC6C23C0B}" type="presOf" srcId="{CCA705C2-53D9-4D54-BBCB-EFC9CD008628}" destId="{3B5BAF20-BCE1-47F1-8B2C-44FA16979208}" srcOrd="0" destOrd="0" presId="urn:microsoft.com/office/officeart/2005/8/layout/hChevron3"/>
    <dgm:cxn modelId="{8791FFDB-9620-4862-ADD2-9ABBE27F1899}" type="presOf" srcId="{6DEC10D9-D751-4B8E-ACA5-3F83EFA6FE10}" destId="{B662AF5D-DA2B-4155-B7F9-BCF827412A55}"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C041BDD9-EA0B-4F8A-AF33-9CF42D567E81}" type="presParOf" srcId="{0D3D3827-2D6D-46B3-A8E6-ACCCBFC45A01}" destId="{E3501275-6BAB-424F-A522-60BDA2C4D3E3}" srcOrd="0" destOrd="0" presId="urn:microsoft.com/office/officeart/2005/8/layout/hChevron3"/>
    <dgm:cxn modelId="{5FFBF740-D11B-4544-B454-FA19A1465200}" type="presParOf" srcId="{0D3D3827-2D6D-46B3-A8E6-ACCCBFC45A01}" destId="{CA662E5D-DF65-4F6F-B0FD-63C85AAAD437}" srcOrd="1" destOrd="0" presId="urn:microsoft.com/office/officeart/2005/8/layout/hChevron3"/>
    <dgm:cxn modelId="{F2F9AF99-6AAB-4EB6-AA68-69CA132885D3}" type="presParOf" srcId="{0D3D3827-2D6D-46B3-A8E6-ACCCBFC45A01}" destId="{9139A7E2-0B2F-46CC-83B5-D82E705CFAB3}" srcOrd="2" destOrd="0" presId="urn:microsoft.com/office/officeart/2005/8/layout/hChevron3"/>
    <dgm:cxn modelId="{82E44E89-03FB-4631-B515-916227080F73}" type="presParOf" srcId="{0D3D3827-2D6D-46B3-A8E6-ACCCBFC45A01}" destId="{7B85DD09-7503-4082-A245-7850B8A0E5C1}" srcOrd="3" destOrd="0" presId="urn:microsoft.com/office/officeart/2005/8/layout/hChevron3"/>
    <dgm:cxn modelId="{DDF54587-8575-4249-9C2D-22385F5864A2}" type="presParOf" srcId="{0D3D3827-2D6D-46B3-A8E6-ACCCBFC45A01}" destId="{B662AF5D-DA2B-4155-B7F9-BCF827412A55}" srcOrd="4" destOrd="0" presId="urn:microsoft.com/office/officeart/2005/8/layout/hChevron3"/>
    <dgm:cxn modelId="{AD6EF817-60A7-457D-81BD-16EB46A4B3DB}" type="presParOf" srcId="{0D3D3827-2D6D-46B3-A8E6-ACCCBFC45A01}" destId="{BE93F7B1-C8D8-4987-95DD-A162E2CCD148}" srcOrd="5" destOrd="0" presId="urn:microsoft.com/office/officeart/2005/8/layout/hChevron3"/>
    <dgm:cxn modelId="{3FFBBDAE-C893-4F73-A88A-9F418A2C8BB3}" type="presParOf" srcId="{0D3D3827-2D6D-46B3-A8E6-ACCCBFC45A01}" destId="{70B93D35-A856-4743-BC03-E3F82EBEB334}" srcOrd="6" destOrd="0" presId="urn:microsoft.com/office/officeart/2005/8/layout/hChevron3"/>
    <dgm:cxn modelId="{1F1C4BDF-2E1A-4A56-951A-5BEAB82E4FFA}" type="presParOf" srcId="{0D3D3827-2D6D-46B3-A8E6-ACCCBFC45A01}" destId="{B3EB222B-DEF7-4E93-A26C-08BD874C7267}" srcOrd="7" destOrd="0" presId="urn:microsoft.com/office/officeart/2005/8/layout/hChevron3"/>
    <dgm:cxn modelId="{2B65E6C3-57A7-403A-BF3C-C302DF48234A}" type="presParOf" srcId="{0D3D3827-2D6D-46B3-A8E6-ACCCBFC45A01}" destId="{E65D7364-D3FD-4754-AED4-71A39C8526EB}" srcOrd="8" destOrd="0" presId="urn:microsoft.com/office/officeart/2005/8/layout/hChevron3"/>
    <dgm:cxn modelId="{99F43E06-9ACA-414E-99BA-194D32D8340D}" type="presParOf" srcId="{0D3D3827-2D6D-46B3-A8E6-ACCCBFC45A01}" destId="{A7EE41A9-5D6D-467A-B9E5-055DD4087E94}" srcOrd="9" destOrd="0" presId="urn:microsoft.com/office/officeart/2005/8/layout/hChevron3"/>
    <dgm:cxn modelId="{D0D53759-034E-4FA4-A495-6454968C74F9}" type="presParOf" srcId="{0D3D3827-2D6D-46B3-A8E6-ACCCBFC45A01}" destId="{269EE2CA-4BD7-43DD-B728-85C3CF18900A}" srcOrd="10" destOrd="0" presId="urn:microsoft.com/office/officeart/2005/8/layout/hChevron3"/>
    <dgm:cxn modelId="{82B5DF01-F7C9-4792-B356-B465B29B01CF}" type="presParOf" srcId="{0D3D3827-2D6D-46B3-A8E6-ACCCBFC45A01}" destId="{095ADE12-9C6D-4D43-81DD-CE9D8FDDC2B9}" srcOrd="11" destOrd="0" presId="urn:microsoft.com/office/officeart/2005/8/layout/hChevron3"/>
    <dgm:cxn modelId="{4C57AA86-94DD-4ED6-9823-8B5B40C7C98A}" type="presParOf" srcId="{0D3D3827-2D6D-46B3-A8E6-ACCCBFC45A01}" destId="{01975C08-880E-4057-BFB8-03D4B61912B0}" srcOrd="12" destOrd="0" presId="urn:microsoft.com/office/officeart/2005/8/layout/hChevron3"/>
    <dgm:cxn modelId="{906E78B2-C589-4DA1-BB64-D5D6C82C9054}" type="presParOf" srcId="{0D3D3827-2D6D-46B3-A8E6-ACCCBFC45A01}" destId="{7FCBB189-2D96-4AD0-92F2-0291310E4457}" srcOrd="13" destOrd="0" presId="urn:microsoft.com/office/officeart/2005/8/layout/hChevron3"/>
    <dgm:cxn modelId="{1D474A44-CC9A-4778-9590-2775A3F42019}" type="presParOf" srcId="{0D3D3827-2D6D-46B3-A8E6-ACCCBFC45A01}" destId="{3B5BAF20-BCE1-47F1-8B2C-44FA16979208}" srcOrd="14" destOrd="0" presId="urn:microsoft.com/office/officeart/2005/8/layout/hChevron3"/>
    <dgm:cxn modelId="{698BE692-D5D1-4D00-9F2D-12BFC11C52C7}" type="presParOf" srcId="{0D3D3827-2D6D-46B3-A8E6-ACCCBFC45A01}" destId="{3D49834B-7E86-4F9E-ABAD-61CE5E2F6917}" srcOrd="15" destOrd="0" presId="urn:microsoft.com/office/officeart/2005/8/layout/hChevron3"/>
    <dgm:cxn modelId="{34564A46-CA9F-46FF-9D33-EBA32B6F9FC2}"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rgbClr val="003399"/>
        </a:solidFill>
      </dgm:spPr>
      <dgm:t>
        <a:bodyPr lIns="18288" tIns="18288" rIns="18288" bIns="18288"/>
        <a:lstStyle/>
        <a:p>
          <a:r>
            <a:rPr lang="en-US" sz="1000" b="1" dirty="0">
              <a:latin typeface="Arial" panose="020B0604020202020204" pitchFamily="34" charset="0"/>
              <a:cs typeface="Arial" panose="020B0604020202020204" pitchFamily="34" charset="0"/>
            </a:rPr>
            <a:t>Implement-ation &amp; Monitoring</a:t>
          </a:r>
        </a:p>
      </dgm: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9594230F-B18F-48E4-AB5A-93ADC2417CBF}" srcId="{75D9A4CE-3194-49C1-9A1C-32EF4B8AE05E}" destId="{6DEC10D9-D751-4B8E-ACA5-3F83EFA6FE10}" srcOrd="2" destOrd="0" parTransId="{387A8EF1-EA7C-49F4-AA92-CEF5A46F9EF8}" sibTransId="{1172E126-7C2D-4CDF-9AC8-E7F9DC1DBCF0}"/>
    <dgm:cxn modelId="{FEE8EE2D-45A2-47D2-B449-894C1FA36A05}" srcId="{75D9A4CE-3194-49C1-9A1C-32EF4B8AE05E}" destId="{86C937BC-E6D7-446A-8C03-D7D04EB67AE1}" srcOrd="1" destOrd="0" parTransId="{78ADB9EC-A65A-42C3-A2D3-BBC1DB2C41EF}" sibTransId="{3C038D27-0066-4340-87AE-4DD5FBB93D81}"/>
    <dgm:cxn modelId="{57D09F31-FA4C-4F8F-8F46-2BE55B909D77}" type="presOf" srcId="{752A7520-BD5E-40C8-A010-2051F072FC88}" destId="{E3501275-6BAB-424F-A522-60BDA2C4D3E3}" srcOrd="0" destOrd="0" presId="urn:microsoft.com/office/officeart/2005/8/layout/hChevron3"/>
    <dgm:cxn modelId="{5FC80333-6328-4D52-8E63-8E0A4481AF11}" type="presOf" srcId="{75D9A4CE-3194-49C1-9A1C-32EF4B8AE05E}" destId="{0D3D3827-2D6D-46B3-A8E6-ACCCBFC45A01}" srcOrd="0" destOrd="0" presId="urn:microsoft.com/office/officeart/2005/8/layout/hChevron3"/>
    <dgm:cxn modelId="{9E627638-4BD4-4570-AC21-5C2524CF9384}" type="presOf" srcId="{AA629BA6-1C9F-452B-BC48-383BF644EAE0}" destId="{269EE2CA-4BD7-43DD-B728-85C3CF18900A}" srcOrd="0" destOrd="0" presId="urn:microsoft.com/office/officeart/2005/8/layout/hChevron3"/>
    <dgm:cxn modelId="{4552C65C-EE7A-47A0-997D-EC9F1B10F327}" type="presOf" srcId="{86C937BC-E6D7-446A-8C03-D7D04EB67AE1}" destId="{9139A7E2-0B2F-46CC-83B5-D82E705CFAB3}" srcOrd="0" destOrd="0" presId="urn:microsoft.com/office/officeart/2005/8/layout/hChevron3"/>
    <dgm:cxn modelId="{12D10247-C365-48B3-95BE-C83D4520BEC2}" type="presOf" srcId="{475CB1F3-E5CC-4CAC-8042-388E08B46A90}" destId="{70B93D35-A856-4743-BC03-E3F82EBEB334}"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EBAF8F7E-73DE-498D-B2F0-0E7FF2D2B271}" type="presOf" srcId="{EF1FF408-39DF-423B-AC9A-2AE7FADD601B}" destId="{634C522C-C78C-4D5D-B839-7575CF275D33}" srcOrd="0" destOrd="0" presId="urn:microsoft.com/office/officeart/2005/8/layout/hChevron3"/>
    <dgm:cxn modelId="{77F2C380-CF15-4125-8E27-DA205371726D}" srcId="{75D9A4CE-3194-49C1-9A1C-32EF4B8AE05E}" destId="{F55093E5-C2C5-442E-A36B-056296BAFF7C}" srcOrd="6" destOrd="0" parTransId="{B738E600-F333-47C4-94FF-0F24E92F3A92}" sibTransId="{BA3FFDB1-9544-4CC7-BA8D-9FA9D9133AC0}"/>
    <dgm:cxn modelId="{5AAEAB94-88ED-4D9C-A4DB-D2FEAA915013}" srcId="{75D9A4CE-3194-49C1-9A1C-32EF4B8AE05E}" destId="{11F30869-C67A-4830-9435-1036655CF519}" srcOrd="4" destOrd="0" parTransId="{F55DFF7F-E4BD-435B-A226-8386598CE11B}" sibTransId="{10EA3CE9-F483-4251-AF13-0D6788D6E536}"/>
    <dgm:cxn modelId="{F0AE9798-0CDA-465B-A5C6-75D236F5368C}" type="presOf" srcId="{6DEC10D9-D751-4B8E-ACA5-3F83EFA6FE10}" destId="{B662AF5D-DA2B-4155-B7F9-BCF827412A55}" srcOrd="0" destOrd="0" presId="urn:microsoft.com/office/officeart/2005/8/layout/hChevron3"/>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25A6BE9B-67AB-49F9-B953-04D22BEB3EFA}" type="presOf" srcId="{11F30869-C67A-4830-9435-1036655CF519}" destId="{E65D7364-D3FD-4754-AED4-71A39C8526EB}" srcOrd="0" destOrd="0" presId="urn:microsoft.com/office/officeart/2005/8/layout/hChevron3"/>
    <dgm:cxn modelId="{6012BCBC-C5A4-4257-A3B6-948025A3949C}" type="presOf" srcId="{CCA705C2-53D9-4D54-BBCB-EFC9CD008628}" destId="{3B5BAF20-BCE1-47F1-8B2C-44FA16979208}" srcOrd="0" destOrd="0" presId="urn:microsoft.com/office/officeart/2005/8/layout/hChevron3"/>
    <dgm:cxn modelId="{294012E7-4035-4BF7-A96A-BC3D05110895}" type="presOf" srcId="{F55093E5-C2C5-442E-A36B-056296BAFF7C}" destId="{01975C08-880E-4057-BFB8-03D4B61912B0}"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AFB07F1B-7FC0-4BF1-9D47-D06599FA6FB9}" type="presParOf" srcId="{0D3D3827-2D6D-46B3-A8E6-ACCCBFC45A01}" destId="{E3501275-6BAB-424F-A522-60BDA2C4D3E3}" srcOrd="0" destOrd="0" presId="urn:microsoft.com/office/officeart/2005/8/layout/hChevron3"/>
    <dgm:cxn modelId="{3CD342DD-A7D2-41B0-80FA-D853AC66BB1E}" type="presParOf" srcId="{0D3D3827-2D6D-46B3-A8E6-ACCCBFC45A01}" destId="{CA662E5D-DF65-4F6F-B0FD-63C85AAAD437}" srcOrd="1" destOrd="0" presId="urn:microsoft.com/office/officeart/2005/8/layout/hChevron3"/>
    <dgm:cxn modelId="{4F5ACED7-2B3D-4363-886C-617B7E7CE404}" type="presParOf" srcId="{0D3D3827-2D6D-46B3-A8E6-ACCCBFC45A01}" destId="{9139A7E2-0B2F-46CC-83B5-D82E705CFAB3}" srcOrd="2" destOrd="0" presId="urn:microsoft.com/office/officeart/2005/8/layout/hChevron3"/>
    <dgm:cxn modelId="{A4670724-9F90-457D-8989-E7C0A9AEF4F3}" type="presParOf" srcId="{0D3D3827-2D6D-46B3-A8E6-ACCCBFC45A01}" destId="{7B85DD09-7503-4082-A245-7850B8A0E5C1}" srcOrd="3" destOrd="0" presId="urn:microsoft.com/office/officeart/2005/8/layout/hChevron3"/>
    <dgm:cxn modelId="{1CDCB300-22EC-4252-8424-AD47EC88A0C7}" type="presParOf" srcId="{0D3D3827-2D6D-46B3-A8E6-ACCCBFC45A01}" destId="{B662AF5D-DA2B-4155-B7F9-BCF827412A55}" srcOrd="4" destOrd="0" presId="urn:microsoft.com/office/officeart/2005/8/layout/hChevron3"/>
    <dgm:cxn modelId="{9E6AF258-EDC6-4581-AA02-C674CF4C4E7D}" type="presParOf" srcId="{0D3D3827-2D6D-46B3-A8E6-ACCCBFC45A01}" destId="{BE93F7B1-C8D8-4987-95DD-A162E2CCD148}" srcOrd="5" destOrd="0" presId="urn:microsoft.com/office/officeart/2005/8/layout/hChevron3"/>
    <dgm:cxn modelId="{01E32915-D4F5-4E5E-AB90-F50964793B49}" type="presParOf" srcId="{0D3D3827-2D6D-46B3-A8E6-ACCCBFC45A01}" destId="{70B93D35-A856-4743-BC03-E3F82EBEB334}" srcOrd="6" destOrd="0" presId="urn:microsoft.com/office/officeart/2005/8/layout/hChevron3"/>
    <dgm:cxn modelId="{64C51F91-AA37-4835-9AEC-F3C3F33E4A7D}" type="presParOf" srcId="{0D3D3827-2D6D-46B3-A8E6-ACCCBFC45A01}" destId="{B3EB222B-DEF7-4E93-A26C-08BD874C7267}" srcOrd="7" destOrd="0" presId="urn:microsoft.com/office/officeart/2005/8/layout/hChevron3"/>
    <dgm:cxn modelId="{9B245E9E-575C-4EA7-BA80-ACECE96F1062}" type="presParOf" srcId="{0D3D3827-2D6D-46B3-A8E6-ACCCBFC45A01}" destId="{E65D7364-D3FD-4754-AED4-71A39C8526EB}" srcOrd="8" destOrd="0" presId="urn:microsoft.com/office/officeart/2005/8/layout/hChevron3"/>
    <dgm:cxn modelId="{776B101A-7FBB-4DCC-89AD-B535DFA5F1DE}" type="presParOf" srcId="{0D3D3827-2D6D-46B3-A8E6-ACCCBFC45A01}" destId="{A7EE41A9-5D6D-467A-B9E5-055DD4087E94}" srcOrd="9" destOrd="0" presId="urn:microsoft.com/office/officeart/2005/8/layout/hChevron3"/>
    <dgm:cxn modelId="{B8203EEA-E808-47AE-8E8F-E9AF6E2293A4}" type="presParOf" srcId="{0D3D3827-2D6D-46B3-A8E6-ACCCBFC45A01}" destId="{269EE2CA-4BD7-43DD-B728-85C3CF18900A}" srcOrd="10" destOrd="0" presId="urn:microsoft.com/office/officeart/2005/8/layout/hChevron3"/>
    <dgm:cxn modelId="{4F85AC80-B385-4BD7-B588-69BF4D10C155}" type="presParOf" srcId="{0D3D3827-2D6D-46B3-A8E6-ACCCBFC45A01}" destId="{095ADE12-9C6D-4D43-81DD-CE9D8FDDC2B9}" srcOrd="11" destOrd="0" presId="urn:microsoft.com/office/officeart/2005/8/layout/hChevron3"/>
    <dgm:cxn modelId="{B955C907-FE83-48FA-9D12-105B889BFD81}" type="presParOf" srcId="{0D3D3827-2D6D-46B3-A8E6-ACCCBFC45A01}" destId="{01975C08-880E-4057-BFB8-03D4B61912B0}" srcOrd="12" destOrd="0" presId="urn:microsoft.com/office/officeart/2005/8/layout/hChevron3"/>
    <dgm:cxn modelId="{6E970718-1393-4C90-962C-42F01C5B1481}" type="presParOf" srcId="{0D3D3827-2D6D-46B3-A8E6-ACCCBFC45A01}" destId="{7FCBB189-2D96-4AD0-92F2-0291310E4457}" srcOrd="13" destOrd="0" presId="urn:microsoft.com/office/officeart/2005/8/layout/hChevron3"/>
    <dgm:cxn modelId="{5A94F1D6-D4D7-4B34-A7E7-5DD5E8101384}" type="presParOf" srcId="{0D3D3827-2D6D-46B3-A8E6-ACCCBFC45A01}" destId="{3B5BAF20-BCE1-47F1-8B2C-44FA16979208}" srcOrd="14" destOrd="0" presId="urn:microsoft.com/office/officeart/2005/8/layout/hChevron3"/>
    <dgm:cxn modelId="{3D1F454F-C0FA-4242-BE15-3CE842407F6F}" type="presParOf" srcId="{0D3D3827-2D6D-46B3-A8E6-ACCCBFC45A01}" destId="{3D49834B-7E86-4F9E-ABAD-61CE5E2F6917}" srcOrd="15" destOrd="0" presId="urn:microsoft.com/office/officeart/2005/8/layout/hChevron3"/>
    <dgm:cxn modelId="{C28AB9A5-97E0-46A9-ADB3-324C8AA7029D}"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rgbClr val="003399"/>
        </a:solidFill>
      </dgm:spPr>
      <dgm:t>
        <a:bodyPr lIns="18288" tIns="18288" rIns="18288" bIns="18288"/>
        <a:lstStyle/>
        <a:p>
          <a:r>
            <a:rPr lang="en-US" sz="1000" b="1" dirty="0">
              <a:latin typeface="Arial" panose="020B0604020202020204" pitchFamily="34" charset="0"/>
              <a:cs typeface="Arial" panose="020B0604020202020204" pitchFamily="34" charset="0"/>
            </a:rPr>
            <a:t>Implement-ation &amp; Monitoring</a:t>
          </a:r>
        </a:p>
      </dgm: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9594230F-B18F-48E4-AB5A-93ADC2417CBF}" srcId="{75D9A4CE-3194-49C1-9A1C-32EF4B8AE05E}" destId="{6DEC10D9-D751-4B8E-ACA5-3F83EFA6FE10}" srcOrd="2" destOrd="0" parTransId="{387A8EF1-EA7C-49F4-AA92-CEF5A46F9EF8}" sibTransId="{1172E126-7C2D-4CDF-9AC8-E7F9DC1DBCF0}"/>
    <dgm:cxn modelId="{7B93A613-6FA3-45BB-8B92-FF3C052E07EA}" type="presOf" srcId="{F55093E5-C2C5-442E-A36B-056296BAFF7C}" destId="{01975C08-880E-4057-BFB8-03D4B61912B0}" srcOrd="0" destOrd="0" presId="urn:microsoft.com/office/officeart/2005/8/layout/hChevron3"/>
    <dgm:cxn modelId="{60C61727-171A-409F-A90E-C68ACB581835}" type="presOf" srcId="{CCA705C2-53D9-4D54-BBCB-EFC9CD008628}" destId="{3B5BAF20-BCE1-47F1-8B2C-44FA16979208}" srcOrd="0" destOrd="0" presId="urn:microsoft.com/office/officeart/2005/8/layout/hChevron3"/>
    <dgm:cxn modelId="{BC28B32C-DBFD-4E99-BCA9-BEB9B57E2518}" type="presOf" srcId="{752A7520-BD5E-40C8-A010-2051F072FC88}" destId="{E3501275-6BAB-424F-A522-60BDA2C4D3E3}"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E42FE34E-4A5D-4589-9496-DBB83AB6584A}" type="presOf" srcId="{475CB1F3-E5CC-4CAC-8042-388E08B46A90}" destId="{70B93D35-A856-4743-BC03-E3F82EBEB334}"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A7E6D557-653C-4BA5-A8B3-F37088A79C1B}" type="presOf" srcId="{AA629BA6-1C9F-452B-BC48-383BF644EAE0}" destId="{269EE2CA-4BD7-43DD-B728-85C3CF18900A}" srcOrd="0" destOrd="0" presId="urn:microsoft.com/office/officeart/2005/8/layout/hChevron3"/>
    <dgm:cxn modelId="{77F2C380-CF15-4125-8E27-DA205371726D}" srcId="{75D9A4CE-3194-49C1-9A1C-32EF4B8AE05E}" destId="{F55093E5-C2C5-442E-A36B-056296BAFF7C}" srcOrd="6" destOrd="0" parTransId="{B738E600-F333-47C4-94FF-0F24E92F3A92}" sibTransId="{BA3FFDB1-9544-4CC7-BA8D-9FA9D9133AC0}"/>
    <dgm:cxn modelId="{8D793F83-E98D-4897-91E9-8EA16413383F}" type="presOf" srcId="{6DEC10D9-D751-4B8E-ACA5-3F83EFA6FE10}" destId="{B662AF5D-DA2B-4155-B7F9-BCF827412A55}" srcOrd="0" destOrd="0" presId="urn:microsoft.com/office/officeart/2005/8/layout/hChevron3"/>
    <dgm:cxn modelId="{5AAEAB94-88ED-4D9C-A4DB-D2FEAA915013}" srcId="{75D9A4CE-3194-49C1-9A1C-32EF4B8AE05E}" destId="{11F30869-C67A-4830-9435-1036655CF519}" srcOrd="4" destOrd="0" parTransId="{F55DFF7F-E4BD-435B-A226-8386598CE11B}" sibTransId="{10EA3CE9-F483-4251-AF13-0D6788D6E536}"/>
    <dgm:cxn modelId="{E8CFA997-109C-4794-B699-18EEDB98183E}" type="presOf" srcId="{86C937BC-E6D7-446A-8C03-D7D04EB67AE1}" destId="{9139A7E2-0B2F-46CC-83B5-D82E705CFAB3}" srcOrd="0" destOrd="0" presId="urn:microsoft.com/office/officeart/2005/8/layout/hChevron3"/>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9A642A9B-6DBF-46CF-8E78-571FEB808CC1}" type="presOf" srcId="{EF1FF408-39DF-423B-AC9A-2AE7FADD601B}" destId="{634C522C-C78C-4D5D-B839-7575CF275D33}" srcOrd="0" destOrd="0" presId="urn:microsoft.com/office/officeart/2005/8/layout/hChevron3"/>
    <dgm:cxn modelId="{D43A61CB-58D2-4DCB-9E5E-4D34C90A72BA}" type="presOf" srcId="{75D9A4CE-3194-49C1-9A1C-32EF4B8AE05E}" destId="{0D3D3827-2D6D-46B3-A8E6-ACCCBFC45A01}" srcOrd="0" destOrd="0" presId="urn:microsoft.com/office/officeart/2005/8/layout/hChevron3"/>
    <dgm:cxn modelId="{B29334CE-D2D8-4BFA-87A9-C3516B282AB6}" type="presOf" srcId="{11F30869-C67A-4830-9435-1036655CF519}" destId="{E65D7364-D3FD-4754-AED4-71A39C8526EB}"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CDBE80FB-6518-4CC7-946D-864D741DB692}" type="presParOf" srcId="{0D3D3827-2D6D-46B3-A8E6-ACCCBFC45A01}" destId="{E3501275-6BAB-424F-A522-60BDA2C4D3E3}" srcOrd="0" destOrd="0" presId="urn:microsoft.com/office/officeart/2005/8/layout/hChevron3"/>
    <dgm:cxn modelId="{1EEC257F-1A2B-41A9-AC18-083B2745EB3C}" type="presParOf" srcId="{0D3D3827-2D6D-46B3-A8E6-ACCCBFC45A01}" destId="{CA662E5D-DF65-4F6F-B0FD-63C85AAAD437}" srcOrd="1" destOrd="0" presId="urn:microsoft.com/office/officeart/2005/8/layout/hChevron3"/>
    <dgm:cxn modelId="{EDD26197-7C7B-4A33-B9A5-D6D5219754D2}" type="presParOf" srcId="{0D3D3827-2D6D-46B3-A8E6-ACCCBFC45A01}" destId="{9139A7E2-0B2F-46CC-83B5-D82E705CFAB3}" srcOrd="2" destOrd="0" presId="urn:microsoft.com/office/officeart/2005/8/layout/hChevron3"/>
    <dgm:cxn modelId="{0A635E55-4ECB-433F-9730-FDF31B12D1F4}" type="presParOf" srcId="{0D3D3827-2D6D-46B3-A8E6-ACCCBFC45A01}" destId="{7B85DD09-7503-4082-A245-7850B8A0E5C1}" srcOrd="3" destOrd="0" presId="urn:microsoft.com/office/officeart/2005/8/layout/hChevron3"/>
    <dgm:cxn modelId="{C086A7E8-B0DB-4CDE-8065-CD234F16D5FD}" type="presParOf" srcId="{0D3D3827-2D6D-46B3-A8E6-ACCCBFC45A01}" destId="{B662AF5D-DA2B-4155-B7F9-BCF827412A55}" srcOrd="4" destOrd="0" presId="urn:microsoft.com/office/officeart/2005/8/layout/hChevron3"/>
    <dgm:cxn modelId="{2A846BDB-E82D-4690-BFD2-60F12DE692F4}" type="presParOf" srcId="{0D3D3827-2D6D-46B3-A8E6-ACCCBFC45A01}" destId="{BE93F7B1-C8D8-4987-95DD-A162E2CCD148}" srcOrd="5" destOrd="0" presId="urn:microsoft.com/office/officeart/2005/8/layout/hChevron3"/>
    <dgm:cxn modelId="{5E596924-06EE-4DF3-991F-AE03C36A90CD}" type="presParOf" srcId="{0D3D3827-2D6D-46B3-A8E6-ACCCBFC45A01}" destId="{70B93D35-A856-4743-BC03-E3F82EBEB334}" srcOrd="6" destOrd="0" presId="urn:microsoft.com/office/officeart/2005/8/layout/hChevron3"/>
    <dgm:cxn modelId="{23284CD3-1D82-4760-B789-FD7AC52A0484}" type="presParOf" srcId="{0D3D3827-2D6D-46B3-A8E6-ACCCBFC45A01}" destId="{B3EB222B-DEF7-4E93-A26C-08BD874C7267}" srcOrd="7" destOrd="0" presId="urn:microsoft.com/office/officeart/2005/8/layout/hChevron3"/>
    <dgm:cxn modelId="{71408E99-27AB-47A7-8406-6C7E139BE25D}" type="presParOf" srcId="{0D3D3827-2D6D-46B3-A8E6-ACCCBFC45A01}" destId="{E65D7364-D3FD-4754-AED4-71A39C8526EB}" srcOrd="8" destOrd="0" presId="urn:microsoft.com/office/officeart/2005/8/layout/hChevron3"/>
    <dgm:cxn modelId="{2564B40F-46CE-4C59-BC62-676B1781688D}" type="presParOf" srcId="{0D3D3827-2D6D-46B3-A8E6-ACCCBFC45A01}" destId="{A7EE41A9-5D6D-467A-B9E5-055DD4087E94}" srcOrd="9" destOrd="0" presId="urn:microsoft.com/office/officeart/2005/8/layout/hChevron3"/>
    <dgm:cxn modelId="{D53A8CDF-EAAA-4278-9FD8-EE4C5923AE88}" type="presParOf" srcId="{0D3D3827-2D6D-46B3-A8E6-ACCCBFC45A01}" destId="{269EE2CA-4BD7-43DD-B728-85C3CF18900A}" srcOrd="10" destOrd="0" presId="urn:microsoft.com/office/officeart/2005/8/layout/hChevron3"/>
    <dgm:cxn modelId="{1B94CEAB-C02F-4107-86DA-B3AB2DBA9BA7}" type="presParOf" srcId="{0D3D3827-2D6D-46B3-A8E6-ACCCBFC45A01}" destId="{095ADE12-9C6D-4D43-81DD-CE9D8FDDC2B9}" srcOrd="11" destOrd="0" presId="urn:microsoft.com/office/officeart/2005/8/layout/hChevron3"/>
    <dgm:cxn modelId="{5A9A5BCE-A427-417A-9AD1-70C2595EAE6B}" type="presParOf" srcId="{0D3D3827-2D6D-46B3-A8E6-ACCCBFC45A01}" destId="{01975C08-880E-4057-BFB8-03D4B61912B0}" srcOrd="12" destOrd="0" presId="urn:microsoft.com/office/officeart/2005/8/layout/hChevron3"/>
    <dgm:cxn modelId="{F875F285-9975-4EEF-9723-007BB305A3FF}" type="presParOf" srcId="{0D3D3827-2D6D-46B3-A8E6-ACCCBFC45A01}" destId="{7FCBB189-2D96-4AD0-92F2-0291310E4457}" srcOrd="13" destOrd="0" presId="urn:microsoft.com/office/officeart/2005/8/layout/hChevron3"/>
    <dgm:cxn modelId="{FF16BD60-70FC-47E5-9CB5-247975B22808}" type="presParOf" srcId="{0D3D3827-2D6D-46B3-A8E6-ACCCBFC45A01}" destId="{3B5BAF20-BCE1-47F1-8B2C-44FA16979208}" srcOrd="14" destOrd="0" presId="urn:microsoft.com/office/officeart/2005/8/layout/hChevron3"/>
    <dgm:cxn modelId="{368F8E0E-7076-4BBD-B2D6-E6C4DD5374C0}" type="presParOf" srcId="{0D3D3827-2D6D-46B3-A8E6-ACCCBFC45A01}" destId="{3D49834B-7E86-4F9E-ABAD-61CE5E2F6917}" srcOrd="15" destOrd="0" presId="urn:microsoft.com/office/officeart/2005/8/layout/hChevron3"/>
    <dgm:cxn modelId="{D3F4043E-AC28-46F2-94BF-74F9213665AB}"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rgbClr val="003399"/>
        </a:solidFill>
      </dgm:spPr>
      <dgm:t>
        <a:bodyPr lIns="18288" tIns="18288" rIns="18288" bIns="18288"/>
        <a:lstStyle/>
        <a:p>
          <a:r>
            <a:rPr lang="en-US" sz="1100" b="1" dirty="0">
              <a:latin typeface="Arial" panose="020B0604020202020204" pitchFamily="34" charset="0"/>
              <a:cs typeface="Arial" panose="020B0604020202020204" pitchFamily="34" charset="0"/>
            </a:rPr>
            <a:t>Award Closeout</a:t>
          </a:r>
        </a:p>
      </dgm: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9594230F-B18F-48E4-AB5A-93ADC2417CBF}" srcId="{75D9A4CE-3194-49C1-9A1C-32EF4B8AE05E}" destId="{6DEC10D9-D751-4B8E-ACA5-3F83EFA6FE10}" srcOrd="2" destOrd="0" parTransId="{387A8EF1-EA7C-49F4-AA92-CEF5A46F9EF8}" sibTransId="{1172E126-7C2D-4CDF-9AC8-E7F9DC1DBCF0}"/>
    <dgm:cxn modelId="{EEEFC814-90DD-4CC1-8DAB-AA06EC00D889}" type="presOf" srcId="{EF1FF408-39DF-423B-AC9A-2AE7FADD601B}" destId="{634C522C-C78C-4D5D-B839-7575CF275D33}" srcOrd="0" destOrd="0" presId="urn:microsoft.com/office/officeart/2005/8/layout/hChevron3"/>
    <dgm:cxn modelId="{B1AEA51B-2AE1-4BE5-BDD7-7D7349D51518}" type="presOf" srcId="{6DEC10D9-D751-4B8E-ACA5-3F83EFA6FE10}" destId="{B662AF5D-DA2B-4155-B7F9-BCF827412A55}"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30299669-B728-4EDF-BBC8-A6BD77C64E3A}" type="presOf" srcId="{86C937BC-E6D7-446A-8C03-D7D04EB67AE1}" destId="{9139A7E2-0B2F-46CC-83B5-D82E705CFAB3}" srcOrd="0" destOrd="0" presId="urn:microsoft.com/office/officeart/2005/8/layout/hChevron3"/>
    <dgm:cxn modelId="{41D1284A-B785-4F5D-A056-08011735949B}" type="presOf" srcId="{F55093E5-C2C5-442E-A36B-056296BAFF7C}" destId="{01975C08-880E-4057-BFB8-03D4B61912B0}" srcOrd="0" destOrd="0" presId="urn:microsoft.com/office/officeart/2005/8/layout/hChevron3"/>
    <dgm:cxn modelId="{CC66354E-B4B7-4ED9-9A49-E5CB66BBFA9E}" type="presOf" srcId="{11F30869-C67A-4830-9435-1036655CF519}" destId="{E65D7364-D3FD-4754-AED4-71A39C8526EB}" srcOrd="0" destOrd="0" presId="urn:microsoft.com/office/officeart/2005/8/layout/hChevron3"/>
    <dgm:cxn modelId="{66F6E752-D07B-453C-B6E5-C6EEC656E649}" type="presOf" srcId="{752A7520-BD5E-40C8-A010-2051F072FC88}" destId="{E3501275-6BAB-424F-A522-60BDA2C4D3E3}"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77F2C380-CF15-4125-8E27-DA205371726D}" srcId="{75D9A4CE-3194-49C1-9A1C-32EF4B8AE05E}" destId="{F55093E5-C2C5-442E-A36B-056296BAFF7C}" srcOrd="6" destOrd="0" parTransId="{B738E600-F333-47C4-94FF-0F24E92F3A92}" sibTransId="{BA3FFDB1-9544-4CC7-BA8D-9FA9D9133AC0}"/>
    <dgm:cxn modelId="{7899DF8E-CE80-4429-AC3C-67986EFEF573}" type="presOf" srcId="{475CB1F3-E5CC-4CAC-8042-388E08B46A90}" destId="{70B93D35-A856-4743-BC03-E3F82EBEB334}" srcOrd="0" destOrd="0" presId="urn:microsoft.com/office/officeart/2005/8/layout/hChevron3"/>
    <dgm:cxn modelId="{5AAEAB94-88ED-4D9C-A4DB-D2FEAA915013}" srcId="{75D9A4CE-3194-49C1-9A1C-32EF4B8AE05E}" destId="{11F30869-C67A-4830-9435-1036655CF519}" srcOrd="4" destOrd="0" parTransId="{F55DFF7F-E4BD-435B-A226-8386598CE11B}" sibTransId="{10EA3CE9-F483-4251-AF13-0D6788D6E536}"/>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867D72A3-E341-400B-B1DF-1F3DC80C3B86}" type="presOf" srcId="{CCA705C2-53D9-4D54-BBCB-EFC9CD008628}" destId="{3B5BAF20-BCE1-47F1-8B2C-44FA16979208}" srcOrd="0" destOrd="0" presId="urn:microsoft.com/office/officeart/2005/8/layout/hChevron3"/>
    <dgm:cxn modelId="{446174A8-B9BC-4DE2-9745-60E81B9E2FF5}" type="presOf" srcId="{75D9A4CE-3194-49C1-9A1C-32EF4B8AE05E}" destId="{0D3D3827-2D6D-46B3-A8E6-ACCCBFC45A01}" srcOrd="0" destOrd="0" presId="urn:microsoft.com/office/officeart/2005/8/layout/hChevron3"/>
    <dgm:cxn modelId="{A1B296E6-7A82-4D39-A41A-153D4D527C69}" type="presOf" srcId="{AA629BA6-1C9F-452B-BC48-383BF644EAE0}" destId="{269EE2CA-4BD7-43DD-B728-85C3CF18900A}"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5D29065C-77B7-4CB6-82B7-EAC624A3F5EF}" type="presParOf" srcId="{0D3D3827-2D6D-46B3-A8E6-ACCCBFC45A01}" destId="{E3501275-6BAB-424F-A522-60BDA2C4D3E3}" srcOrd="0" destOrd="0" presId="urn:microsoft.com/office/officeart/2005/8/layout/hChevron3"/>
    <dgm:cxn modelId="{DDE65C4B-5F92-4D86-92DD-7AE2BA8C1A7D}" type="presParOf" srcId="{0D3D3827-2D6D-46B3-A8E6-ACCCBFC45A01}" destId="{CA662E5D-DF65-4F6F-B0FD-63C85AAAD437}" srcOrd="1" destOrd="0" presId="urn:microsoft.com/office/officeart/2005/8/layout/hChevron3"/>
    <dgm:cxn modelId="{556EB093-3341-4464-A629-25B5D014400A}" type="presParOf" srcId="{0D3D3827-2D6D-46B3-A8E6-ACCCBFC45A01}" destId="{9139A7E2-0B2F-46CC-83B5-D82E705CFAB3}" srcOrd="2" destOrd="0" presId="urn:microsoft.com/office/officeart/2005/8/layout/hChevron3"/>
    <dgm:cxn modelId="{68E54C81-C11C-4748-9A88-FA279B8E4A8F}" type="presParOf" srcId="{0D3D3827-2D6D-46B3-A8E6-ACCCBFC45A01}" destId="{7B85DD09-7503-4082-A245-7850B8A0E5C1}" srcOrd="3" destOrd="0" presId="urn:microsoft.com/office/officeart/2005/8/layout/hChevron3"/>
    <dgm:cxn modelId="{AB8406B4-B9F7-4184-9090-C278B3193220}" type="presParOf" srcId="{0D3D3827-2D6D-46B3-A8E6-ACCCBFC45A01}" destId="{B662AF5D-DA2B-4155-B7F9-BCF827412A55}" srcOrd="4" destOrd="0" presId="urn:microsoft.com/office/officeart/2005/8/layout/hChevron3"/>
    <dgm:cxn modelId="{872865BB-0087-4F17-AACA-A1BCDCD2FE82}" type="presParOf" srcId="{0D3D3827-2D6D-46B3-A8E6-ACCCBFC45A01}" destId="{BE93F7B1-C8D8-4987-95DD-A162E2CCD148}" srcOrd="5" destOrd="0" presId="urn:microsoft.com/office/officeart/2005/8/layout/hChevron3"/>
    <dgm:cxn modelId="{2CEE2D4C-7A44-4B86-BABD-056C1BC2CE9A}" type="presParOf" srcId="{0D3D3827-2D6D-46B3-A8E6-ACCCBFC45A01}" destId="{70B93D35-A856-4743-BC03-E3F82EBEB334}" srcOrd="6" destOrd="0" presId="urn:microsoft.com/office/officeart/2005/8/layout/hChevron3"/>
    <dgm:cxn modelId="{376C367A-1946-453A-AD28-F8AB51F8796F}" type="presParOf" srcId="{0D3D3827-2D6D-46B3-A8E6-ACCCBFC45A01}" destId="{B3EB222B-DEF7-4E93-A26C-08BD874C7267}" srcOrd="7" destOrd="0" presId="urn:microsoft.com/office/officeart/2005/8/layout/hChevron3"/>
    <dgm:cxn modelId="{5E4B2E41-B607-4EE8-AA04-5CFACF33E690}" type="presParOf" srcId="{0D3D3827-2D6D-46B3-A8E6-ACCCBFC45A01}" destId="{E65D7364-D3FD-4754-AED4-71A39C8526EB}" srcOrd="8" destOrd="0" presId="urn:microsoft.com/office/officeart/2005/8/layout/hChevron3"/>
    <dgm:cxn modelId="{F31872FC-735E-494A-8609-29DBB2D725A2}" type="presParOf" srcId="{0D3D3827-2D6D-46B3-A8E6-ACCCBFC45A01}" destId="{A7EE41A9-5D6D-467A-B9E5-055DD4087E94}" srcOrd="9" destOrd="0" presId="urn:microsoft.com/office/officeart/2005/8/layout/hChevron3"/>
    <dgm:cxn modelId="{8F7310BF-7F7E-45C0-9393-E05EFAD0E37B}" type="presParOf" srcId="{0D3D3827-2D6D-46B3-A8E6-ACCCBFC45A01}" destId="{269EE2CA-4BD7-43DD-B728-85C3CF18900A}" srcOrd="10" destOrd="0" presId="urn:microsoft.com/office/officeart/2005/8/layout/hChevron3"/>
    <dgm:cxn modelId="{889E6597-7647-4661-9A0B-E7A2E1E9D2A0}" type="presParOf" srcId="{0D3D3827-2D6D-46B3-A8E6-ACCCBFC45A01}" destId="{095ADE12-9C6D-4D43-81DD-CE9D8FDDC2B9}" srcOrd="11" destOrd="0" presId="urn:microsoft.com/office/officeart/2005/8/layout/hChevron3"/>
    <dgm:cxn modelId="{62A83EC9-14AE-4AA9-8A80-F87B4580BB6A}" type="presParOf" srcId="{0D3D3827-2D6D-46B3-A8E6-ACCCBFC45A01}" destId="{01975C08-880E-4057-BFB8-03D4B61912B0}" srcOrd="12" destOrd="0" presId="urn:microsoft.com/office/officeart/2005/8/layout/hChevron3"/>
    <dgm:cxn modelId="{0910A82E-64F6-4B08-976A-8AFA9BAB13FC}" type="presParOf" srcId="{0D3D3827-2D6D-46B3-A8E6-ACCCBFC45A01}" destId="{7FCBB189-2D96-4AD0-92F2-0291310E4457}" srcOrd="13" destOrd="0" presId="urn:microsoft.com/office/officeart/2005/8/layout/hChevron3"/>
    <dgm:cxn modelId="{AC236C3B-9273-4EB5-8E1A-3597C6A9C6A2}" type="presParOf" srcId="{0D3D3827-2D6D-46B3-A8E6-ACCCBFC45A01}" destId="{3B5BAF20-BCE1-47F1-8B2C-44FA16979208}" srcOrd="14" destOrd="0" presId="urn:microsoft.com/office/officeart/2005/8/layout/hChevron3"/>
    <dgm:cxn modelId="{347ED353-5620-4B4F-A7C3-13BEFEF171AC}" type="presParOf" srcId="{0D3D3827-2D6D-46B3-A8E6-ACCCBFC45A01}" destId="{3D49834B-7E86-4F9E-ABAD-61CE5E2F6917}" srcOrd="15" destOrd="0" presId="urn:microsoft.com/office/officeart/2005/8/layout/hChevron3"/>
    <dgm:cxn modelId="{DB289D63-0EF5-4A8C-815E-CF2CD788E827}"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rgbClr val="003399"/>
        </a:solidFill>
      </dgm:spPr>
      <dgm:t>
        <a:bodyPr lIns="18288" tIns="18288" rIns="18288" bIns="18288"/>
        <a:lstStyle/>
        <a:p>
          <a:r>
            <a:rPr lang="en-US" sz="1100" b="1" dirty="0">
              <a:latin typeface="Arial" panose="020B0604020202020204" pitchFamily="34" charset="0"/>
              <a:cs typeface="Arial" panose="020B0604020202020204" pitchFamily="34" charset="0"/>
            </a:rPr>
            <a:t>Award Closeout</a:t>
          </a:r>
        </a:p>
      </dgm: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40758C08-143B-4D97-A626-90F20230A1E0}" type="presOf" srcId="{752A7520-BD5E-40C8-A010-2051F072FC88}" destId="{E3501275-6BAB-424F-A522-60BDA2C4D3E3}" srcOrd="0" destOrd="0" presId="urn:microsoft.com/office/officeart/2005/8/layout/hChevron3"/>
    <dgm:cxn modelId="{9594230F-B18F-48E4-AB5A-93ADC2417CBF}" srcId="{75D9A4CE-3194-49C1-9A1C-32EF4B8AE05E}" destId="{6DEC10D9-D751-4B8E-ACA5-3F83EFA6FE10}" srcOrd="2" destOrd="0" parTransId="{387A8EF1-EA7C-49F4-AA92-CEF5A46F9EF8}" sibTransId="{1172E126-7C2D-4CDF-9AC8-E7F9DC1DBCF0}"/>
    <dgm:cxn modelId="{72EA6A25-F89B-4370-B305-730FE1BF5FE3}" type="presOf" srcId="{11F30869-C67A-4830-9435-1036655CF519}" destId="{E65D7364-D3FD-4754-AED4-71A39C8526EB}" srcOrd="0" destOrd="0" presId="urn:microsoft.com/office/officeart/2005/8/layout/hChevron3"/>
    <dgm:cxn modelId="{C4A5E42B-CA5C-441B-B77D-30B5F0DC568F}" type="presOf" srcId="{F55093E5-C2C5-442E-A36B-056296BAFF7C}" destId="{01975C08-880E-4057-BFB8-03D4B61912B0}" srcOrd="0" destOrd="0" presId="urn:microsoft.com/office/officeart/2005/8/layout/hChevron3"/>
    <dgm:cxn modelId="{76B9CA2D-FFE2-43D9-AED8-44051751FAF5}" type="presOf" srcId="{AA629BA6-1C9F-452B-BC48-383BF644EAE0}" destId="{269EE2CA-4BD7-43DD-B728-85C3CF18900A}"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50413144-818C-481E-92CE-0A6CEE8AE0F5}" type="presOf" srcId="{EF1FF408-39DF-423B-AC9A-2AE7FADD601B}" destId="{634C522C-C78C-4D5D-B839-7575CF275D33}"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77F2C380-CF15-4125-8E27-DA205371726D}" srcId="{75D9A4CE-3194-49C1-9A1C-32EF4B8AE05E}" destId="{F55093E5-C2C5-442E-A36B-056296BAFF7C}" srcOrd="6" destOrd="0" parTransId="{B738E600-F333-47C4-94FF-0F24E92F3A92}" sibTransId="{BA3FFDB1-9544-4CC7-BA8D-9FA9D9133AC0}"/>
    <dgm:cxn modelId="{B4732791-6C8A-442E-97E3-A433A7BDFFE5}" type="presOf" srcId="{6DEC10D9-D751-4B8E-ACA5-3F83EFA6FE10}" destId="{B662AF5D-DA2B-4155-B7F9-BCF827412A55}" srcOrd="0" destOrd="0" presId="urn:microsoft.com/office/officeart/2005/8/layout/hChevron3"/>
    <dgm:cxn modelId="{5AAEAB94-88ED-4D9C-A4DB-D2FEAA915013}" srcId="{75D9A4CE-3194-49C1-9A1C-32EF4B8AE05E}" destId="{11F30869-C67A-4830-9435-1036655CF519}" srcOrd="4" destOrd="0" parTransId="{F55DFF7F-E4BD-435B-A226-8386598CE11B}" sibTransId="{10EA3CE9-F483-4251-AF13-0D6788D6E536}"/>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1CBC44AE-4877-41EA-A0BB-D201EB391D15}" type="presOf" srcId="{86C937BC-E6D7-446A-8C03-D7D04EB67AE1}" destId="{9139A7E2-0B2F-46CC-83B5-D82E705CFAB3}" srcOrd="0" destOrd="0" presId="urn:microsoft.com/office/officeart/2005/8/layout/hChevron3"/>
    <dgm:cxn modelId="{CAA143B9-DAEB-450C-BC7E-C9D12DB8D33E}" type="presOf" srcId="{CCA705C2-53D9-4D54-BBCB-EFC9CD008628}" destId="{3B5BAF20-BCE1-47F1-8B2C-44FA16979208}" srcOrd="0" destOrd="0" presId="urn:microsoft.com/office/officeart/2005/8/layout/hChevron3"/>
    <dgm:cxn modelId="{351289D2-059B-4445-87CB-B2179CBC6A3A}" type="presOf" srcId="{475CB1F3-E5CC-4CAC-8042-388E08B46A90}" destId="{70B93D35-A856-4743-BC03-E3F82EBEB334}" srcOrd="0" destOrd="0" presId="urn:microsoft.com/office/officeart/2005/8/layout/hChevron3"/>
    <dgm:cxn modelId="{7AD4A5DD-ABD4-4F14-8A84-67824001C106}" type="presOf" srcId="{75D9A4CE-3194-49C1-9A1C-32EF4B8AE05E}" destId="{0D3D3827-2D6D-46B3-A8E6-ACCCBFC45A01}"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51DC0DDF-CC68-47AA-8C26-1CD87892B87C}" type="presParOf" srcId="{0D3D3827-2D6D-46B3-A8E6-ACCCBFC45A01}" destId="{E3501275-6BAB-424F-A522-60BDA2C4D3E3}" srcOrd="0" destOrd="0" presId="urn:microsoft.com/office/officeart/2005/8/layout/hChevron3"/>
    <dgm:cxn modelId="{5C0DA2E2-56E4-443F-9EB6-648D081BC89C}" type="presParOf" srcId="{0D3D3827-2D6D-46B3-A8E6-ACCCBFC45A01}" destId="{CA662E5D-DF65-4F6F-B0FD-63C85AAAD437}" srcOrd="1" destOrd="0" presId="urn:microsoft.com/office/officeart/2005/8/layout/hChevron3"/>
    <dgm:cxn modelId="{F5AB20D5-692D-4C1C-A986-FE5905A623F6}" type="presParOf" srcId="{0D3D3827-2D6D-46B3-A8E6-ACCCBFC45A01}" destId="{9139A7E2-0B2F-46CC-83B5-D82E705CFAB3}" srcOrd="2" destOrd="0" presId="urn:microsoft.com/office/officeart/2005/8/layout/hChevron3"/>
    <dgm:cxn modelId="{3325D1D9-C450-4F6E-9423-E1A447D1B007}" type="presParOf" srcId="{0D3D3827-2D6D-46B3-A8E6-ACCCBFC45A01}" destId="{7B85DD09-7503-4082-A245-7850B8A0E5C1}" srcOrd="3" destOrd="0" presId="urn:microsoft.com/office/officeart/2005/8/layout/hChevron3"/>
    <dgm:cxn modelId="{859BE34D-33BB-4594-91BA-1F34F5063A41}" type="presParOf" srcId="{0D3D3827-2D6D-46B3-A8E6-ACCCBFC45A01}" destId="{B662AF5D-DA2B-4155-B7F9-BCF827412A55}" srcOrd="4" destOrd="0" presId="urn:microsoft.com/office/officeart/2005/8/layout/hChevron3"/>
    <dgm:cxn modelId="{C17DAF34-2931-49DA-B685-BA0841461803}" type="presParOf" srcId="{0D3D3827-2D6D-46B3-A8E6-ACCCBFC45A01}" destId="{BE93F7B1-C8D8-4987-95DD-A162E2CCD148}" srcOrd="5" destOrd="0" presId="urn:microsoft.com/office/officeart/2005/8/layout/hChevron3"/>
    <dgm:cxn modelId="{75D7BA9C-E86C-4F4F-8DC6-A2D3FDDE3F5C}" type="presParOf" srcId="{0D3D3827-2D6D-46B3-A8E6-ACCCBFC45A01}" destId="{70B93D35-A856-4743-BC03-E3F82EBEB334}" srcOrd="6" destOrd="0" presId="urn:microsoft.com/office/officeart/2005/8/layout/hChevron3"/>
    <dgm:cxn modelId="{B56EB5E4-0886-4A08-A45D-2D544744DED1}" type="presParOf" srcId="{0D3D3827-2D6D-46B3-A8E6-ACCCBFC45A01}" destId="{B3EB222B-DEF7-4E93-A26C-08BD874C7267}" srcOrd="7" destOrd="0" presId="urn:microsoft.com/office/officeart/2005/8/layout/hChevron3"/>
    <dgm:cxn modelId="{2740F5D2-13BC-41A8-8BC6-0E64477AAAE0}" type="presParOf" srcId="{0D3D3827-2D6D-46B3-A8E6-ACCCBFC45A01}" destId="{E65D7364-D3FD-4754-AED4-71A39C8526EB}" srcOrd="8" destOrd="0" presId="urn:microsoft.com/office/officeart/2005/8/layout/hChevron3"/>
    <dgm:cxn modelId="{C99AED90-03E1-41C1-B8F5-C4A3C01D8A62}" type="presParOf" srcId="{0D3D3827-2D6D-46B3-A8E6-ACCCBFC45A01}" destId="{A7EE41A9-5D6D-467A-B9E5-055DD4087E94}" srcOrd="9" destOrd="0" presId="urn:microsoft.com/office/officeart/2005/8/layout/hChevron3"/>
    <dgm:cxn modelId="{9E6D39FD-9C81-44D7-9A55-57C36C69AF6D}" type="presParOf" srcId="{0D3D3827-2D6D-46B3-A8E6-ACCCBFC45A01}" destId="{269EE2CA-4BD7-43DD-B728-85C3CF18900A}" srcOrd="10" destOrd="0" presId="urn:microsoft.com/office/officeart/2005/8/layout/hChevron3"/>
    <dgm:cxn modelId="{D76EE94B-E3A0-4989-B148-7C068DAB25C9}" type="presParOf" srcId="{0D3D3827-2D6D-46B3-A8E6-ACCCBFC45A01}" destId="{095ADE12-9C6D-4D43-81DD-CE9D8FDDC2B9}" srcOrd="11" destOrd="0" presId="urn:microsoft.com/office/officeart/2005/8/layout/hChevron3"/>
    <dgm:cxn modelId="{CAC3869B-208C-4973-842D-0BA6FBEA7EE0}" type="presParOf" srcId="{0D3D3827-2D6D-46B3-A8E6-ACCCBFC45A01}" destId="{01975C08-880E-4057-BFB8-03D4B61912B0}" srcOrd="12" destOrd="0" presId="urn:microsoft.com/office/officeart/2005/8/layout/hChevron3"/>
    <dgm:cxn modelId="{114F48DF-23A8-4928-B3A4-ECF1AFBAB9E1}" type="presParOf" srcId="{0D3D3827-2D6D-46B3-A8E6-ACCCBFC45A01}" destId="{7FCBB189-2D96-4AD0-92F2-0291310E4457}" srcOrd="13" destOrd="0" presId="urn:microsoft.com/office/officeart/2005/8/layout/hChevron3"/>
    <dgm:cxn modelId="{95B8FC0A-09AF-4EAE-82F1-ED6D612DBC2B}" type="presParOf" srcId="{0D3D3827-2D6D-46B3-A8E6-ACCCBFC45A01}" destId="{3B5BAF20-BCE1-47F1-8B2C-44FA16979208}" srcOrd="14" destOrd="0" presId="urn:microsoft.com/office/officeart/2005/8/layout/hChevron3"/>
    <dgm:cxn modelId="{DF6A0051-6DC5-4C40-9CBC-9EED11DA7571}" type="presParOf" srcId="{0D3D3827-2D6D-46B3-A8E6-ACCCBFC45A01}" destId="{3D49834B-7E86-4F9E-ABAD-61CE5E2F6917}" srcOrd="15" destOrd="0" presId="urn:microsoft.com/office/officeart/2005/8/layout/hChevron3"/>
    <dgm:cxn modelId="{DE980FED-6B81-4B5E-A36C-11277B92DB0F}"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rgbClr val="003399"/>
        </a:solidFill>
      </dgm:spPr>
      <dgm:t>
        <a:bodyPr lIns="18288" tIns="18288" rIns="18288" bIns="18288"/>
        <a:lstStyle/>
        <a:p>
          <a:r>
            <a:rPr lang="en-US" sz="1100" b="1" dirty="0">
              <a:latin typeface="Arial" panose="020B0604020202020204" pitchFamily="34" charset="0"/>
              <a:cs typeface="Arial" panose="020B0604020202020204" pitchFamily="34" charset="0"/>
            </a:rPr>
            <a:t>Program Closeout</a:t>
          </a:r>
        </a:p>
      </dgm: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994C3704-14EC-4A85-A57D-638FAC204922}" type="presOf" srcId="{752A7520-BD5E-40C8-A010-2051F072FC88}" destId="{E3501275-6BAB-424F-A522-60BDA2C4D3E3}" srcOrd="0" destOrd="0" presId="urn:microsoft.com/office/officeart/2005/8/layout/hChevron3"/>
    <dgm:cxn modelId="{14DCA20B-F191-456F-9DC4-6427A560B89B}" type="presOf" srcId="{CCA705C2-53D9-4D54-BBCB-EFC9CD008628}" destId="{3B5BAF20-BCE1-47F1-8B2C-44FA16979208}" srcOrd="0" destOrd="0" presId="urn:microsoft.com/office/officeart/2005/8/layout/hChevron3"/>
    <dgm:cxn modelId="{9594230F-B18F-48E4-AB5A-93ADC2417CBF}" srcId="{75D9A4CE-3194-49C1-9A1C-32EF4B8AE05E}" destId="{6DEC10D9-D751-4B8E-ACA5-3F83EFA6FE10}" srcOrd="2" destOrd="0" parTransId="{387A8EF1-EA7C-49F4-AA92-CEF5A46F9EF8}" sibTransId="{1172E126-7C2D-4CDF-9AC8-E7F9DC1DBCF0}"/>
    <dgm:cxn modelId="{B8D42325-6EF8-4F30-85E7-E4B4DDC0D382}" type="presOf" srcId="{75D9A4CE-3194-49C1-9A1C-32EF4B8AE05E}" destId="{0D3D3827-2D6D-46B3-A8E6-ACCCBFC45A01}"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9EDDA634-A15A-457B-8C33-85740322DB3A}" type="presOf" srcId="{AA629BA6-1C9F-452B-BC48-383BF644EAE0}" destId="{269EE2CA-4BD7-43DD-B728-85C3CF18900A}"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77F2C380-CF15-4125-8E27-DA205371726D}" srcId="{75D9A4CE-3194-49C1-9A1C-32EF4B8AE05E}" destId="{F55093E5-C2C5-442E-A36B-056296BAFF7C}" srcOrd="6" destOrd="0" parTransId="{B738E600-F333-47C4-94FF-0F24E92F3A92}" sibTransId="{BA3FFDB1-9544-4CC7-BA8D-9FA9D9133AC0}"/>
    <dgm:cxn modelId="{B846B981-8DC7-4A50-B636-0E8D351A591F}" type="presOf" srcId="{F55093E5-C2C5-442E-A36B-056296BAFF7C}" destId="{01975C08-880E-4057-BFB8-03D4B61912B0}" srcOrd="0" destOrd="0" presId="urn:microsoft.com/office/officeart/2005/8/layout/hChevron3"/>
    <dgm:cxn modelId="{D8791085-930C-4909-A534-F18C31B80D76}" type="presOf" srcId="{86C937BC-E6D7-446A-8C03-D7D04EB67AE1}" destId="{9139A7E2-0B2F-46CC-83B5-D82E705CFAB3}" srcOrd="0" destOrd="0" presId="urn:microsoft.com/office/officeart/2005/8/layout/hChevron3"/>
    <dgm:cxn modelId="{30FDCA89-72E8-42AC-9628-0C538EF5F7E2}" type="presOf" srcId="{EF1FF408-39DF-423B-AC9A-2AE7FADD601B}" destId="{634C522C-C78C-4D5D-B839-7575CF275D33}" srcOrd="0" destOrd="0" presId="urn:microsoft.com/office/officeart/2005/8/layout/hChevron3"/>
    <dgm:cxn modelId="{0A03F591-D92A-491C-8F6D-30448130F352}" type="presOf" srcId="{475CB1F3-E5CC-4CAC-8042-388E08B46A90}" destId="{70B93D35-A856-4743-BC03-E3F82EBEB334}" srcOrd="0" destOrd="0" presId="urn:microsoft.com/office/officeart/2005/8/layout/hChevron3"/>
    <dgm:cxn modelId="{5AAEAB94-88ED-4D9C-A4DB-D2FEAA915013}" srcId="{75D9A4CE-3194-49C1-9A1C-32EF4B8AE05E}" destId="{11F30869-C67A-4830-9435-1036655CF519}" srcOrd="4" destOrd="0" parTransId="{F55DFF7F-E4BD-435B-A226-8386598CE11B}" sibTransId="{10EA3CE9-F483-4251-AF13-0D6788D6E536}"/>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CAF20DAC-D75C-4600-B68E-9DC7AF49F087}" type="presOf" srcId="{6DEC10D9-D751-4B8E-ACA5-3F83EFA6FE10}" destId="{B662AF5D-DA2B-4155-B7F9-BCF827412A55}" srcOrd="0" destOrd="0" presId="urn:microsoft.com/office/officeart/2005/8/layout/hChevron3"/>
    <dgm:cxn modelId="{137AF6B7-F423-4F85-8225-C8F6A827AE7F}" type="presOf" srcId="{11F30869-C67A-4830-9435-1036655CF519}" destId="{E65D7364-D3FD-4754-AED4-71A39C8526EB}"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3B3B9997-4155-4A39-803A-4679E6B93A7E}" type="presParOf" srcId="{0D3D3827-2D6D-46B3-A8E6-ACCCBFC45A01}" destId="{E3501275-6BAB-424F-A522-60BDA2C4D3E3}" srcOrd="0" destOrd="0" presId="urn:microsoft.com/office/officeart/2005/8/layout/hChevron3"/>
    <dgm:cxn modelId="{92042CCB-F87C-42C7-B37C-2085EF3D5871}" type="presParOf" srcId="{0D3D3827-2D6D-46B3-A8E6-ACCCBFC45A01}" destId="{CA662E5D-DF65-4F6F-B0FD-63C85AAAD437}" srcOrd="1" destOrd="0" presId="urn:microsoft.com/office/officeart/2005/8/layout/hChevron3"/>
    <dgm:cxn modelId="{640F6133-BCCC-4127-AB3E-B1F85F61A92B}" type="presParOf" srcId="{0D3D3827-2D6D-46B3-A8E6-ACCCBFC45A01}" destId="{9139A7E2-0B2F-46CC-83B5-D82E705CFAB3}" srcOrd="2" destOrd="0" presId="urn:microsoft.com/office/officeart/2005/8/layout/hChevron3"/>
    <dgm:cxn modelId="{5FB58C5C-3085-4B7F-B766-3E9EC40F7040}" type="presParOf" srcId="{0D3D3827-2D6D-46B3-A8E6-ACCCBFC45A01}" destId="{7B85DD09-7503-4082-A245-7850B8A0E5C1}" srcOrd="3" destOrd="0" presId="urn:microsoft.com/office/officeart/2005/8/layout/hChevron3"/>
    <dgm:cxn modelId="{99072135-AD70-48F4-9725-EBFD7D4E8004}" type="presParOf" srcId="{0D3D3827-2D6D-46B3-A8E6-ACCCBFC45A01}" destId="{B662AF5D-DA2B-4155-B7F9-BCF827412A55}" srcOrd="4" destOrd="0" presId="urn:microsoft.com/office/officeart/2005/8/layout/hChevron3"/>
    <dgm:cxn modelId="{44F836AF-C224-4A92-8B4B-78D5D41C3835}" type="presParOf" srcId="{0D3D3827-2D6D-46B3-A8E6-ACCCBFC45A01}" destId="{BE93F7B1-C8D8-4987-95DD-A162E2CCD148}" srcOrd="5" destOrd="0" presId="urn:microsoft.com/office/officeart/2005/8/layout/hChevron3"/>
    <dgm:cxn modelId="{D4795F66-F038-49F6-A7BF-28210D233596}" type="presParOf" srcId="{0D3D3827-2D6D-46B3-A8E6-ACCCBFC45A01}" destId="{70B93D35-A856-4743-BC03-E3F82EBEB334}" srcOrd="6" destOrd="0" presId="urn:microsoft.com/office/officeart/2005/8/layout/hChevron3"/>
    <dgm:cxn modelId="{F67480DF-21DA-4DC8-B625-9ADA39AB5637}" type="presParOf" srcId="{0D3D3827-2D6D-46B3-A8E6-ACCCBFC45A01}" destId="{B3EB222B-DEF7-4E93-A26C-08BD874C7267}" srcOrd="7" destOrd="0" presId="urn:microsoft.com/office/officeart/2005/8/layout/hChevron3"/>
    <dgm:cxn modelId="{11526821-DB36-4B0D-B98A-1DAFFC2E1DE5}" type="presParOf" srcId="{0D3D3827-2D6D-46B3-A8E6-ACCCBFC45A01}" destId="{E65D7364-D3FD-4754-AED4-71A39C8526EB}" srcOrd="8" destOrd="0" presId="urn:microsoft.com/office/officeart/2005/8/layout/hChevron3"/>
    <dgm:cxn modelId="{6DE14811-271C-4468-B174-67E83002443E}" type="presParOf" srcId="{0D3D3827-2D6D-46B3-A8E6-ACCCBFC45A01}" destId="{A7EE41A9-5D6D-467A-B9E5-055DD4087E94}" srcOrd="9" destOrd="0" presId="urn:microsoft.com/office/officeart/2005/8/layout/hChevron3"/>
    <dgm:cxn modelId="{A18EC382-D0A0-4629-90AB-82598F099DF1}" type="presParOf" srcId="{0D3D3827-2D6D-46B3-A8E6-ACCCBFC45A01}" destId="{269EE2CA-4BD7-43DD-B728-85C3CF18900A}" srcOrd="10" destOrd="0" presId="urn:microsoft.com/office/officeart/2005/8/layout/hChevron3"/>
    <dgm:cxn modelId="{AEE1FC62-E8FC-43DE-BAFA-256CF349AE4C}" type="presParOf" srcId="{0D3D3827-2D6D-46B3-A8E6-ACCCBFC45A01}" destId="{095ADE12-9C6D-4D43-81DD-CE9D8FDDC2B9}" srcOrd="11" destOrd="0" presId="urn:microsoft.com/office/officeart/2005/8/layout/hChevron3"/>
    <dgm:cxn modelId="{C02C82F7-C8C6-4AD1-9F97-BDB8A26B822B}" type="presParOf" srcId="{0D3D3827-2D6D-46B3-A8E6-ACCCBFC45A01}" destId="{01975C08-880E-4057-BFB8-03D4B61912B0}" srcOrd="12" destOrd="0" presId="urn:microsoft.com/office/officeart/2005/8/layout/hChevron3"/>
    <dgm:cxn modelId="{083089AC-B956-4EE0-8ADD-5946B9F6A27D}" type="presParOf" srcId="{0D3D3827-2D6D-46B3-A8E6-ACCCBFC45A01}" destId="{7FCBB189-2D96-4AD0-92F2-0291310E4457}" srcOrd="13" destOrd="0" presId="urn:microsoft.com/office/officeart/2005/8/layout/hChevron3"/>
    <dgm:cxn modelId="{7CCD711B-28EF-42BB-8F02-2CBB22979E0E}" type="presParOf" srcId="{0D3D3827-2D6D-46B3-A8E6-ACCCBFC45A01}" destId="{3B5BAF20-BCE1-47F1-8B2C-44FA16979208}" srcOrd="14" destOrd="0" presId="urn:microsoft.com/office/officeart/2005/8/layout/hChevron3"/>
    <dgm:cxn modelId="{A2CF162E-ADE5-4E2B-8840-EEFC2B3D5682}" type="presParOf" srcId="{0D3D3827-2D6D-46B3-A8E6-ACCCBFC45A01}" destId="{3D49834B-7E86-4F9E-ABAD-61CE5E2F6917}" srcOrd="15" destOrd="0" presId="urn:microsoft.com/office/officeart/2005/8/layout/hChevron3"/>
    <dgm:cxn modelId="{658BAA24-64FC-483E-B534-03B57357BEC1}"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rgbClr val="003399"/>
        </a:solidFill>
      </dgm:spPr>
      <dgm:t>
        <a:bodyPr lIns="18288" tIns="18288" rIns="18288" bIns="18288"/>
        <a:lstStyle/>
        <a:p>
          <a:r>
            <a:rPr lang="en-US" sz="1100" b="1" dirty="0">
              <a:latin typeface="Arial" panose="020B0604020202020204" pitchFamily="34" charset="0"/>
              <a:cs typeface="Arial" panose="020B0604020202020204" pitchFamily="34" charset="0"/>
            </a:rPr>
            <a:t>Authorization</a:t>
          </a:r>
        </a:p>
      </dgm: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50AE3907-647A-451E-9972-50855552F37C}" type="presOf" srcId="{11F30869-C67A-4830-9435-1036655CF519}" destId="{E65D7364-D3FD-4754-AED4-71A39C8526EB}" srcOrd="0" destOrd="0" presId="urn:microsoft.com/office/officeart/2005/8/layout/hChevron3"/>
    <dgm:cxn modelId="{9594230F-B18F-48E4-AB5A-93ADC2417CBF}" srcId="{75D9A4CE-3194-49C1-9A1C-32EF4B8AE05E}" destId="{6DEC10D9-D751-4B8E-ACA5-3F83EFA6FE10}" srcOrd="2" destOrd="0" parTransId="{387A8EF1-EA7C-49F4-AA92-CEF5A46F9EF8}" sibTransId="{1172E126-7C2D-4CDF-9AC8-E7F9DC1DBCF0}"/>
    <dgm:cxn modelId="{AE954915-6105-4C01-AB10-CDE92BA61190}" type="presOf" srcId="{75D9A4CE-3194-49C1-9A1C-32EF4B8AE05E}" destId="{0D3D3827-2D6D-46B3-A8E6-ACCCBFC45A01}" srcOrd="0" destOrd="0" presId="urn:microsoft.com/office/officeart/2005/8/layout/hChevron3"/>
    <dgm:cxn modelId="{31F09C2D-9DFE-4283-82B7-D8C6FEA95341}" type="presOf" srcId="{475CB1F3-E5CC-4CAC-8042-388E08B46A90}" destId="{70B93D35-A856-4743-BC03-E3F82EBEB334}"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68990562-A230-4F57-8820-47905D267ACE}" type="presOf" srcId="{AA629BA6-1C9F-452B-BC48-383BF644EAE0}" destId="{269EE2CA-4BD7-43DD-B728-85C3CF18900A}" srcOrd="0" destOrd="0" presId="urn:microsoft.com/office/officeart/2005/8/layout/hChevron3"/>
    <dgm:cxn modelId="{0849F143-D1D5-4AF6-821E-22992AF0E37B}" type="presOf" srcId="{EF1FF408-39DF-423B-AC9A-2AE7FADD601B}" destId="{634C522C-C78C-4D5D-B839-7575CF275D33}"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77F2C380-CF15-4125-8E27-DA205371726D}" srcId="{75D9A4CE-3194-49C1-9A1C-32EF4B8AE05E}" destId="{F55093E5-C2C5-442E-A36B-056296BAFF7C}" srcOrd="6" destOrd="0" parTransId="{B738E600-F333-47C4-94FF-0F24E92F3A92}" sibTransId="{BA3FFDB1-9544-4CC7-BA8D-9FA9D9133AC0}"/>
    <dgm:cxn modelId="{B7949585-1CF0-46CE-AD17-9962398AD22A}" type="presOf" srcId="{F55093E5-C2C5-442E-A36B-056296BAFF7C}" destId="{01975C08-880E-4057-BFB8-03D4B61912B0}" srcOrd="0" destOrd="0" presId="urn:microsoft.com/office/officeart/2005/8/layout/hChevron3"/>
    <dgm:cxn modelId="{5AAEAB94-88ED-4D9C-A4DB-D2FEAA915013}" srcId="{75D9A4CE-3194-49C1-9A1C-32EF4B8AE05E}" destId="{11F30869-C67A-4830-9435-1036655CF519}" srcOrd="4" destOrd="0" parTransId="{F55DFF7F-E4BD-435B-A226-8386598CE11B}" sibTransId="{10EA3CE9-F483-4251-AF13-0D6788D6E536}"/>
    <dgm:cxn modelId="{A3852996-D6DB-4477-B40B-4A204EF080E6}" type="presOf" srcId="{6DEC10D9-D751-4B8E-ACA5-3F83EFA6FE10}" destId="{B662AF5D-DA2B-4155-B7F9-BCF827412A55}" srcOrd="0" destOrd="0" presId="urn:microsoft.com/office/officeart/2005/8/layout/hChevron3"/>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5A597BC2-3E37-47EA-B6BD-D0426611D424}" type="presOf" srcId="{752A7520-BD5E-40C8-A010-2051F072FC88}" destId="{E3501275-6BAB-424F-A522-60BDA2C4D3E3}" srcOrd="0" destOrd="0" presId="urn:microsoft.com/office/officeart/2005/8/layout/hChevron3"/>
    <dgm:cxn modelId="{33A273E2-439D-4462-9423-48F1D500929F}" type="presOf" srcId="{CCA705C2-53D9-4D54-BBCB-EFC9CD008628}" destId="{3B5BAF20-BCE1-47F1-8B2C-44FA16979208}"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A5F9B9EB-C11D-467D-9F67-41EE3B8B6209}" type="presOf" srcId="{86C937BC-E6D7-446A-8C03-D7D04EB67AE1}" destId="{9139A7E2-0B2F-46CC-83B5-D82E705CFAB3}" srcOrd="0" destOrd="0" presId="urn:microsoft.com/office/officeart/2005/8/layout/hChevron3"/>
    <dgm:cxn modelId="{DBF165EC-29D1-44DB-B12E-87274131B33D}" srcId="{75D9A4CE-3194-49C1-9A1C-32EF4B8AE05E}" destId="{AA629BA6-1C9F-452B-BC48-383BF644EAE0}" srcOrd="5" destOrd="0" parTransId="{12B6BCE2-439D-42BE-8061-66CF09988F86}" sibTransId="{642AEB86-914A-4D62-999C-52CC9044F6D0}"/>
    <dgm:cxn modelId="{71F4451F-278C-4D08-83EA-A8B8593B8E2A}" type="presParOf" srcId="{0D3D3827-2D6D-46B3-A8E6-ACCCBFC45A01}" destId="{E3501275-6BAB-424F-A522-60BDA2C4D3E3}" srcOrd="0" destOrd="0" presId="urn:microsoft.com/office/officeart/2005/8/layout/hChevron3"/>
    <dgm:cxn modelId="{3AA07979-4886-469F-972F-47B9A4FBF5FF}" type="presParOf" srcId="{0D3D3827-2D6D-46B3-A8E6-ACCCBFC45A01}" destId="{CA662E5D-DF65-4F6F-B0FD-63C85AAAD437}" srcOrd="1" destOrd="0" presId="urn:microsoft.com/office/officeart/2005/8/layout/hChevron3"/>
    <dgm:cxn modelId="{CDA0390A-C9D6-4F25-BF91-CEEB5A15FA02}" type="presParOf" srcId="{0D3D3827-2D6D-46B3-A8E6-ACCCBFC45A01}" destId="{9139A7E2-0B2F-46CC-83B5-D82E705CFAB3}" srcOrd="2" destOrd="0" presId="urn:microsoft.com/office/officeart/2005/8/layout/hChevron3"/>
    <dgm:cxn modelId="{47F5A3AF-2049-4767-8E5A-CC7E2F34FE6A}" type="presParOf" srcId="{0D3D3827-2D6D-46B3-A8E6-ACCCBFC45A01}" destId="{7B85DD09-7503-4082-A245-7850B8A0E5C1}" srcOrd="3" destOrd="0" presId="urn:microsoft.com/office/officeart/2005/8/layout/hChevron3"/>
    <dgm:cxn modelId="{824C41C6-9B69-44C7-A201-4448B76B3EF3}" type="presParOf" srcId="{0D3D3827-2D6D-46B3-A8E6-ACCCBFC45A01}" destId="{B662AF5D-DA2B-4155-B7F9-BCF827412A55}" srcOrd="4" destOrd="0" presId="urn:microsoft.com/office/officeart/2005/8/layout/hChevron3"/>
    <dgm:cxn modelId="{3BB1AE81-8398-4589-932D-E612AF1814A4}" type="presParOf" srcId="{0D3D3827-2D6D-46B3-A8E6-ACCCBFC45A01}" destId="{BE93F7B1-C8D8-4987-95DD-A162E2CCD148}" srcOrd="5" destOrd="0" presId="urn:microsoft.com/office/officeart/2005/8/layout/hChevron3"/>
    <dgm:cxn modelId="{54ADC780-7727-4846-A7D6-8898D6768BA7}" type="presParOf" srcId="{0D3D3827-2D6D-46B3-A8E6-ACCCBFC45A01}" destId="{70B93D35-A856-4743-BC03-E3F82EBEB334}" srcOrd="6" destOrd="0" presId="urn:microsoft.com/office/officeart/2005/8/layout/hChevron3"/>
    <dgm:cxn modelId="{0D9174C8-8007-4779-8FAB-45BBEA988B54}" type="presParOf" srcId="{0D3D3827-2D6D-46B3-A8E6-ACCCBFC45A01}" destId="{B3EB222B-DEF7-4E93-A26C-08BD874C7267}" srcOrd="7" destOrd="0" presId="urn:microsoft.com/office/officeart/2005/8/layout/hChevron3"/>
    <dgm:cxn modelId="{4A54B78C-3CCC-4133-BCBC-D6DF8BBA2200}" type="presParOf" srcId="{0D3D3827-2D6D-46B3-A8E6-ACCCBFC45A01}" destId="{E65D7364-D3FD-4754-AED4-71A39C8526EB}" srcOrd="8" destOrd="0" presId="urn:microsoft.com/office/officeart/2005/8/layout/hChevron3"/>
    <dgm:cxn modelId="{BC1FAFF2-CC6F-4BCD-80E4-D107A1D05DE1}" type="presParOf" srcId="{0D3D3827-2D6D-46B3-A8E6-ACCCBFC45A01}" destId="{A7EE41A9-5D6D-467A-B9E5-055DD4087E94}" srcOrd="9" destOrd="0" presId="urn:microsoft.com/office/officeart/2005/8/layout/hChevron3"/>
    <dgm:cxn modelId="{2B8D8DE7-A17F-4614-9BAC-E5E7827F08BD}" type="presParOf" srcId="{0D3D3827-2D6D-46B3-A8E6-ACCCBFC45A01}" destId="{269EE2CA-4BD7-43DD-B728-85C3CF18900A}" srcOrd="10" destOrd="0" presId="urn:microsoft.com/office/officeart/2005/8/layout/hChevron3"/>
    <dgm:cxn modelId="{F28F1B05-5E37-420C-A91F-B6E18FD8C044}" type="presParOf" srcId="{0D3D3827-2D6D-46B3-A8E6-ACCCBFC45A01}" destId="{095ADE12-9C6D-4D43-81DD-CE9D8FDDC2B9}" srcOrd="11" destOrd="0" presId="urn:microsoft.com/office/officeart/2005/8/layout/hChevron3"/>
    <dgm:cxn modelId="{EBA18F68-C5E1-4548-9D24-7790D036D072}" type="presParOf" srcId="{0D3D3827-2D6D-46B3-A8E6-ACCCBFC45A01}" destId="{01975C08-880E-4057-BFB8-03D4B61912B0}" srcOrd="12" destOrd="0" presId="urn:microsoft.com/office/officeart/2005/8/layout/hChevron3"/>
    <dgm:cxn modelId="{CBC7EC3B-5CAE-42EA-BE03-224077F3D269}" type="presParOf" srcId="{0D3D3827-2D6D-46B3-A8E6-ACCCBFC45A01}" destId="{7FCBB189-2D96-4AD0-92F2-0291310E4457}" srcOrd="13" destOrd="0" presId="urn:microsoft.com/office/officeart/2005/8/layout/hChevron3"/>
    <dgm:cxn modelId="{2BDAB04A-5B76-45A9-8088-9D75ADA91FBD}" type="presParOf" srcId="{0D3D3827-2D6D-46B3-A8E6-ACCCBFC45A01}" destId="{3B5BAF20-BCE1-47F1-8B2C-44FA16979208}" srcOrd="14" destOrd="0" presId="urn:microsoft.com/office/officeart/2005/8/layout/hChevron3"/>
    <dgm:cxn modelId="{FE6C0DBD-2F3F-4FB9-8E05-6D12B442E827}" type="presParOf" srcId="{0D3D3827-2D6D-46B3-A8E6-ACCCBFC45A01}" destId="{3D49834B-7E86-4F9E-ABAD-61CE5E2F6917}" srcOrd="15" destOrd="0" presId="urn:microsoft.com/office/officeart/2005/8/layout/hChevron3"/>
    <dgm:cxn modelId="{56BE0800-A7F7-423A-B0A4-CC09AB38B2C3}"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dgm:spPr>
        <a:solidFill>
          <a:srgbClr val="003399"/>
        </a:solidFill>
      </dgm:spPr>
      <dgm:t>
        <a:bodyPr/>
        <a:lstStyle/>
        <a:p>
          <a:r>
            <a:rPr lang="en-US" dirty="0"/>
            <a:t>Authorization</a:t>
          </a:r>
        </a:p>
      </dgm: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F1A42200-99B4-44FD-9C0B-0DBE41EC10A1}" type="presOf" srcId="{AA629BA6-1C9F-452B-BC48-383BF644EAE0}" destId="{269EE2CA-4BD7-43DD-B728-85C3CF18900A}" srcOrd="0" destOrd="0" presId="urn:microsoft.com/office/officeart/2005/8/layout/hChevron3"/>
    <dgm:cxn modelId="{9594230F-B18F-48E4-AB5A-93ADC2417CBF}" srcId="{75D9A4CE-3194-49C1-9A1C-32EF4B8AE05E}" destId="{6DEC10D9-D751-4B8E-ACA5-3F83EFA6FE10}" srcOrd="2" destOrd="0" parTransId="{387A8EF1-EA7C-49F4-AA92-CEF5A46F9EF8}" sibTransId="{1172E126-7C2D-4CDF-9AC8-E7F9DC1DBCF0}"/>
    <dgm:cxn modelId="{7D84181D-4D8C-45FD-A3ED-6F0F63A23694}" type="presOf" srcId="{75D9A4CE-3194-49C1-9A1C-32EF4B8AE05E}" destId="{0D3D3827-2D6D-46B3-A8E6-ACCCBFC45A01}"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5430B639-D9C6-411D-8C10-66C495416FBA}" type="presOf" srcId="{CCA705C2-53D9-4D54-BBCB-EFC9CD008628}" destId="{3B5BAF20-BCE1-47F1-8B2C-44FA16979208}" srcOrd="0" destOrd="0" presId="urn:microsoft.com/office/officeart/2005/8/layout/hChevron3"/>
    <dgm:cxn modelId="{CF0ED861-1C5D-40D6-A99D-FF499B0BA3CF}" type="presOf" srcId="{11F30869-C67A-4830-9435-1036655CF519}" destId="{E65D7364-D3FD-4754-AED4-71A39C8526EB}" srcOrd="0" destOrd="0" presId="urn:microsoft.com/office/officeart/2005/8/layout/hChevron3"/>
    <dgm:cxn modelId="{54D31E42-ACC9-489B-A39B-24A25D9CF9AE}" type="presOf" srcId="{6DEC10D9-D751-4B8E-ACA5-3F83EFA6FE10}" destId="{B662AF5D-DA2B-4155-B7F9-BCF827412A55}" srcOrd="0" destOrd="0" presId="urn:microsoft.com/office/officeart/2005/8/layout/hChevron3"/>
    <dgm:cxn modelId="{A198E767-8C54-4F51-A65E-44F780EBA10A}" type="presOf" srcId="{752A7520-BD5E-40C8-A010-2051F072FC88}" destId="{E3501275-6BAB-424F-A522-60BDA2C4D3E3}"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77F2C380-CF15-4125-8E27-DA205371726D}" srcId="{75D9A4CE-3194-49C1-9A1C-32EF4B8AE05E}" destId="{F55093E5-C2C5-442E-A36B-056296BAFF7C}" srcOrd="6" destOrd="0" parTransId="{B738E600-F333-47C4-94FF-0F24E92F3A92}" sibTransId="{BA3FFDB1-9544-4CC7-BA8D-9FA9D9133AC0}"/>
    <dgm:cxn modelId="{5AAEAB94-88ED-4D9C-A4DB-D2FEAA915013}" srcId="{75D9A4CE-3194-49C1-9A1C-32EF4B8AE05E}" destId="{11F30869-C67A-4830-9435-1036655CF519}" srcOrd="4" destOrd="0" parTransId="{F55DFF7F-E4BD-435B-A226-8386598CE11B}" sibTransId="{10EA3CE9-F483-4251-AF13-0D6788D6E536}"/>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BBEFD6AA-FF13-4DAA-B460-F110502C0114}" type="presOf" srcId="{EF1FF408-39DF-423B-AC9A-2AE7FADD601B}" destId="{634C522C-C78C-4D5D-B839-7575CF275D33}" srcOrd="0" destOrd="0" presId="urn:microsoft.com/office/officeart/2005/8/layout/hChevron3"/>
    <dgm:cxn modelId="{1A345BAB-3ADD-43BB-910D-6E15C4A8C447}" type="presOf" srcId="{F55093E5-C2C5-442E-A36B-056296BAFF7C}" destId="{01975C08-880E-4057-BFB8-03D4B61912B0}" srcOrd="0" destOrd="0" presId="urn:microsoft.com/office/officeart/2005/8/layout/hChevron3"/>
    <dgm:cxn modelId="{07A46DAD-7F55-4042-8143-90C1AA224E1C}" type="presOf" srcId="{475CB1F3-E5CC-4CAC-8042-388E08B46A90}" destId="{70B93D35-A856-4743-BC03-E3F82EBEB334}" srcOrd="0" destOrd="0" presId="urn:microsoft.com/office/officeart/2005/8/layout/hChevron3"/>
    <dgm:cxn modelId="{29C6E6BB-0AC2-4481-B937-E583113B5CE1}" type="presOf" srcId="{86C937BC-E6D7-446A-8C03-D7D04EB67AE1}" destId="{9139A7E2-0B2F-46CC-83B5-D82E705CFAB3}"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7F4D6569-A0E3-4E0A-9293-D1F09FEA2AB7}" type="presParOf" srcId="{0D3D3827-2D6D-46B3-A8E6-ACCCBFC45A01}" destId="{E3501275-6BAB-424F-A522-60BDA2C4D3E3}" srcOrd="0" destOrd="0" presId="urn:microsoft.com/office/officeart/2005/8/layout/hChevron3"/>
    <dgm:cxn modelId="{159095EC-6C3B-4360-B945-E4879AA8BB0D}" type="presParOf" srcId="{0D3D3827-2D6D-46B3-A8E6-ACCCBFC45A01}" destId="{CA662E5D-DF65-4F6F-B0FD-63C85AAAD437}" srcOrd="1" destOrd="0" presId="urn:microsoft.com/office/officeart/2005/8/layout/hChevron3"/>
    <dgm:cxn modelId="{AA619473-2B53-4335-A06A-F5D33B019C0C}" type="presParOf" srcId="{0D3D3827-2D6D-46B3-A8E6-ACCCBFC45A01}" destId="{9139A7E2-0B2F-46CC-83B5-D82E705CFAB3}" srcOrd="2" destOrd="0" presId="urn:microsoft.com/office/officeart/2005/8/layout/hChevron3"/>
    <dgm:cxn modelId="{9722738F-9775-4EA5-856C-1DAA027158B7}" type="presParOf" srcId="{0D3D3827-2D6D-46B3-A8E6-ACCCBFC45A01}" destId="{7B85DD09-7503-4082-A245-7850B8A0E5C1}" srcOrd="3" destOrd="0" presId="urn:microsoft.com/office/officeart/2005/8/layout/hChevron3"/>
    <dgm:cxn modelId="{067A60BF-3961-4DE8-9340-247ECF585EC2}" type="presParOf" srcId="{0D3D3827-2D6D-46B3-A8E6-ACCCBFC45A01}" destId="{B662AF5D-DA2B-4155-B7F9-BCF827412A55}" srcOrd="4" destOrd="0" presId="urn:microsoft.com/office/officeart/2005/8/layout/hChevron3"/>
    <dgm:cxn modelId="{FC5FFE95-9D76-4A82-8C4B-99FE62C2A1BF}" type="presParOf" srcId="{0D3D3827-2D6D-46B3-A8E6-ACCCBFC45A01}" destId="{BE93F7B1-C8D8-4987-95DD-A162E2CCD148}" srcOrd="5" destOrd="0" presId="urn:microsoft.com/office/officeart/2005/8/layout/hChevron3"/>
    <dgm:cxn modelId="{57920458-AABD-4494-BF37-56F8024DD7CE}" type="presParOf" srcId="{0D3D3827-2D6D-46B3-A8E6-ACCCBFC45A01}" destId="{70B93D35-A856-4743-BC03-E3F82EBEB334}" srcOrd="6" destOrd="0" presId="urn:microsoft.com/office/officeart/2005/8/layout/hChevron3"/>
    <dgm:cxn modelId="{1010D9A1-639C-4529-9F7E-54EB18A0E802}" type="presParOf" srcId="{0D3D3827-2D6D-46B3-A8E6-ACCCBFC45A01}" destId="{B3EB222B-DEF7-4E93-A26C-08BD874C7267}" srcOrd="7" destOrd="0" presId="urn:microsoft.com/office/officeart/2005/8/layout/hChevron3"/>
    <dgm:cxn modelId="{7F22DF67-0B18-4A23-BB87-3CAE6BD58125}" type="presParOf" srcId="{0D3D3827-2D6D-46B3-A8E6-ACCCBFC45A01}" destId="{E65D7364-D3FD-4754-AED4-71A39C8526EB}" srcOrd="8" destOrd="0" presId="urn:microsoft.com/office/officeart/2005/8/layout/hChevron3"/>
    <dgm:cxn modelId="{C1D91825-7A7D-44B6-8893-7B88E15DC424}" type="presParOf" srcId="{0D3D3827-2D6D-46B3-A8E6-ACCCBFC45A01}" destId="{A7EE41A9-5D6D-467A-B9E5-055DD4087E94}" srcOrd="9" destOrd="0" presId="urn:microsoft.com/office/officeart/2005/8/layout/hChevron3"/>
    <dgm:cxn modelId="{DA3B8C61-ACA2-421A-A5EF-F1EF6571D062}" type="presParOf" srcId="{0D3D3827-2D6D-46B3-A8E6-ACCCBFC45A01}" destId="{269EE2CA-4BD7-43DD-B728-85C3CF18900A}" srcOrd="10" destOrd="0" presId="urn:microsoft.com/office/officeart/2005/8/layout/hChevron3"/>
    <dgm:cxn modelId="{E69C5A42-D46C-406E-B3E2-C83D7E290236}" type="presParOf" srcId="{0D3D3827-2D6D-46B3-A8E6-ACCCBFC45A01}" destId="{095ADE12-9C6D-4D43-81DD-CE9D8FDDC2B9}" srcOrd="11" destOrd="0" presId="urn:microsoft.com/office/officeart/2005/8/layout/hChevron3"/>
    <dgm:cxn modelId="{8012BBBA-3EA3-442E-85B4-E04112142224}" type="presParOf" srcId="{0D3D3827-2D6D-46B3-A8E6-ACCCBFC45A01}" destId="{01975C08-880E-4057-BFB8-03D4B61912B0}" srcOrd="12" destOrd="0" presId="urn:microsoft.com/office/officeart/2005/8/layout/hChevron3"/>
    <dgm:cxn modelId="{AA96C61D-4621-419D-849D-3E2C0B98DA75}" type="presParOf" srcId="{0D3D3827-2D6D-46B3-A8E6-ACCCBFC45A01}" destId="{7FCBB189-2D96-4AD0-92F2-0291310E4457}" srcOrd="13" destOrd="0" presId="urn:microsoft.com/office/officeart/2005/8/layout/hChevron3"/>
    <dgm:cxn modelId="{B7204200-16BB-4973-BA39-F9AD682C5238}" type="presParOf" srcId="{0D3D3827-2D6D-46B3-A8E6-ACCCBFC45A01}" destId="{3B5BAF20-BCE1-47F1-8B2C-44FA16979208}" srcOrd="14" destOrd="0" presId="urn:microsoft.com/office/officeart/2005/8/layout/hChevron3"/>
    <dgm:cxn modelId="{CF95BBFE-04EA-4650-8160-1BD5C0B4E26F}" type="presParOf" srcId="{0D3D3827-2D6D-46B3-A8E6-ACCCBFC45A01}" destId="{3D49834B-7E86-4F9E-ABAD-61CE5E2F6917}" srcOrd="15" destOrd="0" presId="urn:microsoft.com/office/officeart/2005/8/layout/hChevron3"/>
    <dgm:cxn modelId="{40C5284E-1891-4F48-AA54-7D1767A7E1D6}"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rgbClr val="003399"/>
        </a:solidFill>
      </dgm:spPr>
      <dgm:t>
        <a:bodyPr lIns="18288" tIns="18288" rIns="18288" bIns="18288"/>
        <a:lstStyle/>
        <a:p>
          <a:r>
            <a:rPr lang="en-US" sz="1100" b="1" dirty="0">
              <a:latin typeface="Arial" panose="020B0604020202020204" pitchFamily="34" charset="0"/>
              <a:cs typeface="Arial" panose="020B0604020202020204" pitchFamily="34" charset="0"/>
            </a:rPr>
            <a:t>Authorization</a:t>
          </a:r>
        </a:p>
      </dgm: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C94D4201-E6EA-446D-B9B6-226A30FBAF04}" type="presOf" srcId="{86C937BC-E6D7-446A-8C03-D7D04EB67AE1}" destId="{9139A7E2-0B2F-46CC-83B5-D82E705CFAB3}" srcOrd="0" destOrd="0" presId="urn:microsoft.com/office/officeart/2005/8/layout/hChevron3"/>
    <dgm:cxn modelId="{9594230F-B18F-48E4-AB5A-93ADC2417CBF}" srcId="{75D9A4CE-3194-49C1-9A1C-32EF4B8AE05E}" destId="{6DEC10D9-D751-4B8E-ACA5-3F83EFA6FE10}" srcOrd="2" destOrd="0" parTransId="{387A8EF1-EA7C-49F4-AA92-CEF5A46F9EF8}" sibTransId="{1172E126-7C2D-4CDF-9AC8-E7F9DC1DBCF0}"/>
    <dgm:cxn modelId="{C21AE90F-AD71-456E-9FDB-39EA81E300B5}" type="presOf" srcId="{F55093E5-C2C5-442E-A36B-056296BAFF7C}" destId="{01975C08-880E-4057-BFB8-03D4B61912B0}"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DFBEAF6B-CD63-42D7-85E9-F1A128E07667}" type="presOf" srcId="{EF1FF408-39DF-423B-AC9A-2AE7FADD601B}" destId="{634C522C-C78C-4D5D-B839-7575CF275D33}" srcOrd="0" destOrd="0" presId="urn:microsoft.com/office/officeart/2005/8/layout/hChevron3"/>
    <dgm:cxn modelId="{7A32076E-9EE6-442B-A6B4-931FEE7D5A9B}" type="presOf" srcId="{75D9A4CE-3194-49C1-9A1C-32EF4B8AE05E}" destId="{0D3D3827-2D6D-46B3-A8E6-ACCCBFC45A01}" srcOrd="0" destOrd="0" presId="urn:microsoft.com/office/officeart/2005/8/layout/hChevron3"/>
    <dgm:cxn modelId="{51D41D6E-2C18-4202-B5CE-8415C635CBAF}" type="presOf" srcId="{AA629BA6-1C9F-452B-BC48-383BF644EAE0}" destId="{269EE2CA-4BD7-43DD-B728-85C3CF18900A}" srcOrd="0" destOrd="0" presId="urn:microsoft.com/office/officeart/2005/8/layout/hChevron3"/>
    <dgm:cxn modelId="{291C8D51-8C90-44BA-AE41-A310E7246D4E}" type="presOf" srcId="{CCA705C2-53D9-4D54-BBCB-EFC9CD008628}" destId="{3B5BAF20-BCE1-47F1-8B2C-44FA16979208}"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77F2C380-CF15-4125-8E27-DA205371726D}" srcId="{75D9A4CE-3194-49C1-9A1C-32EF4B8AE05E}" destId="{F55093E5-C2C5-442E-A36B-056296BAFF7C}" srcOrd="6" destOrd="0" parTransId="{B738E600-F333-47C4-94FF-0F24E92F3A92}" sibTransId="{BA3FFDB1-9544-4CC7-BA8D-9FA9D9133AC0}"/>
    <dgm:cxn modelId="{34311285-EC2A-4BD3-B913-471DC1A66397}" type="presOf" srcId="{11F30869-C67A-4830-9435-1036655CF519}" destId="{E65D7364-D3FD-4754-AED4-71A39C8526EB}" srcOrd="0" destOrd="0" presId="urn:microsoft.com/office/officeart/2005/8/layout/hChevron3"/>
    <dgm:cxn modelId="{5AAEAB94-88ED-4D9C-A4DB-D2FEAA915013}" srcId="{75D9A4CE-3194-49C1-9A1C-32EF4B8AE05E}" destId="{11F30869-C67A-4830-9435-1036655CF519}" srcOrd="4" destOrd="0" parTransId="{F55DFF7F-E4BD-435B-A226-8386598CE11B}" sibTransId="{10EA3CE9-F483-4251-AF13-0D6788D6E536}"/>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57CC00B8-ED6A-41E4-BA80-26DCBB1DDB5E}" type="presOf" srcId="{752A7520-BD5E-40C8-A010-2051F072FC88}" destId="{E3501275-6BAB-424F-A522-60BDA2C4D3E3}" srcOrd="0" destOrd="0" presId="urn:microsoft.com/office/officeart/2005/8/layout/hChevron3"/>
    <dgm:cxn modelId="{FC0932CB-A48A-424C-B493-1B35F2768585}" type="presOf" srcId="{475CB1F3-E5CC-4CAC-8042-388E08B46A90}" destId="{70B93D35-A856-4743-BC03-E3F82EBEB334}" srcOrd="0" destOrd="0" presId="urn:microsoft.com/office/officeart/2005/8/layout/hChevron3"/>
    <dgm:cxn modelId="{61216FDB-6DD5-43CC-8F20-C8A7523B3C8C}" type="presOf" srcId="{6DEC10D9-D751-4B8E-ACA5-3F83EFA6FE10}" destId="{B662AF5D-DA2B-4155-B7F9-BCF827412A55}"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B5A47EC5-086C-4F7B-AAE4-B9E637585CD9}" type="presParOf" srcId="{0D3D3827-2D6D-46B3-A8E6-ACCCBFC45A01}" destId="{E3501275-6BAB-424F-A522-60BDA2C4D3E3}" srcOrd="0" destOrd="0" presId="urn:microsoft.com/office/officeart/2005/8/layout/hChevron3"/>
    <dgm:cxn modelId="{23EEF345-C007-4905-8FD8-27AA8DDC38C0}" type="presParOf" srcId="{0D3D3827-2D6D-46B3-A8E6-ACCCBFC45A01}" destId="{CA662E5D-DF65-4F6F-B0FD-63C85AAAD437}" srcOrd="1" destOrd="0" presId="urn:microsoft.com/office/officeart/2005/8/layout/hChevron3"/>
    <dgm:cxn modelId="{B74CA25C-93FC-416F-BA88-4DB579D3F2A7}" type="presParOf" srcId="{0D3D3827-2D6D-46B3-A8E6-ACCCBFC45A01}" destId="{9139A7E2-0B2F-46CC-83B5-D82E705CFAB3}" srcOrd="2" destOrd="0" presId="urn:microsoft.com/office/officeart/2005/8/layout/hChevron3"/>
    <dgm:cxn modelId="{C872B8AF-9E6B-45C9-8350-F5A486BF1BEA}" type="presParOf" srcId="{0D3D3827-2D6D-46B3-A8E6-ACCCBFC45A01}" destId="{7B85DD09-7503-4082-A245-7850B8A0E5C1}" srcOrd="3" destOrd="0" presId="urn:microsoft.com/office/officeart/2005/8/layout/hChevron3"/>
    <dgm:cxn modelId="{9A8AD46A-3161-4A0C-BE8A-6405FFB13072}" type="presParOf" srcId="{0D3D3827-2D6D-46B3-A8E6-ACCCBFC45A01}" destId="{B662AF5D-DA2B-4155-B7F9-BCF827412A55}" srcOrd="4" destOrd="0" presId="urn:microsoft.com/office/officeart/2005/8/layout/hChevron3"/>
    <dgm:cxn modelId="{3ABC6099-A5DE-4C55-8F4A-A74D9C69E595}" type="presParOf" srcId="{0D3D3827-2D6D-46B3-A8E6-ACCCBFC45A01}" destId="{BE93F7B1-C8D8-4987-95DD-A162E2CCD148}" srcOrd="5" destOrd="0" presId="urn:microsoft.com/office/officeart/2005/8/layout/hChevron3"/>
    <dgm:cxn modelId="{4356559A-1224-493E-B598-124999D25D4B}" type="presParOf" srcId="{0D3D3827-2D6D-46B3-A8E6-ACCCBFC45A01}" destId="{70B93D35-A856-4743-BC03-E3F82EBEB334}" srcOrd="6" destOrd="0" presId="urn:microsoft.com/office/officeart/2005/8/layout/hChevron3"/>
    <dgm:cxn modelId="{46C74F19-4146-4B93-B5C5-FDCCB132E7B3}" type="presParOf" srcId="{0D3D3827-2D6D-46B3-A8E6-ACCCBFC45A01}" destId="{B3EB222B-DEF7-4E93-A26C-08BD874C7267}" srcOrd="7" destOrd="0" presId="urn:microsoft.com/office/officeart/2005/8/layout/hChevron3"/>
    <dgm:cxn modelId="{4835A4BF-6CF3-49F8-BC0F-431B27625C17}" type="presParOf" srcId="{0D3D3827-2D6D-46B3-A8E6-ACCCBFC45A01}" destId="{E65D7364-D3FD-4754-AED4-71A39C8526EB}" srcOrd="8" destOrd="0" presId="urn:microsoft.com/office/officeart/2005/8/layout/hChevron3"/>
    <dgm:cxn modelId="{8254C947-A072-49E0-95D4-0D9F0244CC90}" type="presParOf" srcId="{0D3D3827-2D6D-46B3-A8E6-ACCCBFC45A01}" destId="{A7EE41A9-5D6D-467A-B9E5-055DD4087E94}" srcOrd="9" destOrd="0" presId="urn:microsoft.com/office/officeart/2005/8/layout/hChevron3"/>
    <dgm:cxn modelId="{DB21B4D8-9D93-4389-BFC1-EAE957A13CCA}" type="presParOf" srcId="{0D3D3827-2D6D-46B3-A8E6-ACCCBFC45A01}" destId="{269EE2CA-4BD7-43DD-B728-85C3CF18900A}" srcOrd="10" destOrd="0" presId="urn:microsoft.com/office/officeart/2005/8/layout/hChevron3"/>
    <dgm:cxn modelId="{1758CDFC-8D34-4DF9-90B5-6FC63B4EDED2}" type="presParOf" srcId="{0D3D3827-2D6D-46B3-A8E6-ACCCBFC45A01}" destId="{095ADE12-9C6D-4D43-81DD-CE9D8FDDC2B9}" srcOrd="11" destOrd="0" presId="urn:microsoft.com/office/officeart/2005/8/layout/hChevron3"/>
    <dgm:cxn modelId="{C892957C-5D62-4B1C-BAE9-D2C0B0F28068}" type="presParOf" srcId="{0D3D3827-2D6D-46B3-A8E6-ACCCBFC45A01}" destId="{01975C08-880E-4057-BFB8-03D4B61912B0}" srcOrd="12" destOrd="0" presId="urn:microsoft.com/office/officeart/2005/8/layout/hChevron3"/>
    <dgm:cxn modelId="{685E5A24-B35D-4DF3-9100-A3422EEB1F19}" type="presParOf" srcId="{0D3D3827-2D6D-46B3-A8E6-ACCCBFC45A01}" destId="{7FCBB189-2D96-4AD0-92F2-0291310E4457}" srcOrd="13" destOrd="0" presId="urn:microsoft.com/office/officeart/2005/8/layout/hChevron3"/>
    <dgm:cxn modelId="{4FC1C121-A58C-43DF-B146-7AAFCD2083EA}" type="presParOf" srcId="{0D3D3827-2D6D-46B3-A8E6-ACCCBFC45A01}" destId="{3B5BAF20-BCE1-47F1-8B2C-44FA16979208}" srcOrd="14" destOrd="0" presId="urn:microsoft.com/office/officeart/2005/8/layout/hChevron3"/>
    <dgm:cxn modelId="{C22A88BF-CA0F-4324-AC13-2F34E52CE622}" type="presParOf" srcId="{0D3D3827-2D6D-46B3-A8E6-ACCCBFC45A01}" destId="{3D49834B-7E86-4F9E-ABAD-61CE5E2F6917}" srcOrd="15" destOrd="0" presId="urn:microsoft.com/office/officeart/2005/8/layout/hChevron3"/>
    <dgm:cxn modelId="{4B34883A-621E-42BF-9DF7-11116CACF52B}"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rgbClr val="003399"/>
        </a:solidFill>
      </dgm:spPr>
      <dgm:t>
        <a:bodyPr lIns="18288" tIns="18288" rIns="18288" bIns="18288"/>
        <a:lstStyle/>
        <a:p>
          <a:r>
            <a:rPr lang="en-US" sz="1100" b="1" dirty="0">
              <a:latin typeface="Arial" panose="020B0604020202020204" pitchFamily="34" charset="0"/>
              <a:cs typeface="Arial" panose="020B0604020202020204" pitchFamily="34" charset="0"/>
            </a:rPr>
            <a:t>Appropri-ation</a:t>
          </a:r>
        </a:p>
      </dgm: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u="none" dirty="0">
              <a:solidFill>
                <a:schemeClr val="bg1"/>
              </a:solidFill>
              <a:latin typeface="Arial" panose="020B0604020202020204" pitchFamily="34" charset="0"/>
              <a:cs typeface="Arial" panose="020B0604020202020204" pitchFamily="34" charset="0"/>
            </a:rPr>
            <a:t>Application</a:t>
          </a:r>
          <a:r>
            <a:rPr lang="en-US" sz="1100" b="0" dirty="0">
              <a:latin typeface="Arial" panose="020B0604020202020204" pitchFamily="34" charset="0"/>
              <a:cs typeface="Arial" panose="020B0604020202020204" pitchFamily="34" charset="0"/>
            </a:rPr>
            <a:t> for Assistance</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9594230F-B18F-48E4-AB5A-93ADC2417CBF}" srcId="{75D9A4CE-3194-49C1-9A1C-32EF4B8AE05E}" destId="{6DEC10D9-D751-4B8E-ACA5-3F83EFA6FE10}" srcOrd="2" destOrd="0" parTransId="{387A8EF1-EA7C-49F4-AA92-CEF5A46F9EF8}" sibTransId="{1172E126-7C2D-4CDF-9AC8-E7F9DC1DBCF0}"/>
    <dgm:cxn modelId="{08B7DD16-BE1C-40FF-B764-B84B0207DD5D}" type="presOf" srcId="{86C937BC-E6D7-446A-8C03-D7D04EB67AE1}" destId="{9139A7E2-0B2F-46CC-83B5-D82E705CFAB3}" srcOrd="0" destOrd="0" presId="urn:microsoft.com/office/officeart/2005/8/layout/hChevron3"/>
    <dgm:cxn modelId="{0B1F0218-DA04-4CD8-B860-04F28862E095}" type="presOf" srcId="{AA629BA6-1C9F-452B-BC48-383BF644EAE0}" destId="{269EE2CA-4BD7-43DD-B728-85C3CF18900A}"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CEA8332E-168E-49DF-ACD8-ABE470DA3118}" type="presOf" srcId="{11F30869-C67A-4830-9435-1036655CF519}" destId="{E65D7364-D3FD-4754-AED4-71A39C8526EB}" srcOrd="0" destOrd="0" presId="urn:microsoft.com/office/officeart/2005/8/layout/hChevron3"/>
    <dgm:cxn modelId="{0C28CF4C-C05D-46A3-9BC8-037048B3B140}" type="presOf" srcId="{F55093E5-C2C5-442E-A36B-056296BAFF7C}" destId="{01975C08-880E-4057-BFB8-03D4B61912B0}" srcOrd="0" destOrd="0" presId="urn:microsoft.com/office/officeart/2005/8/layout/hChevron3"/>
    <dgm:cxn modelId="{5142236E-25BF-4AE0-ABDD-FC2D48EA3BE5}" type="presOf" srcId="{752A7520-BD5E-40C8-A010-2051F072FC88}" destId="{E3501275-6BAB-424F-A522-60BDA2C4D3E3}"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77F2C380-CF15-4125-8E27-DA205371726D}" srcId="{75D9A4CE-3194-49C1-9A1C-32EF4B8AE05E}" destId="{F55093E5-C2C5-442E-A36B-056296BAFF7C}" srcOrd="6" destOrd="0" parTransId="{B738E600-F333-47C4-94FF-0F24E92F3A92}" sibTransId="{BA3FFDB1-9544-4CC7-BA8D-9FA9D9133AC0}"/>
    <dgm:cxn modelId="{C9C2EE8F-B2CC-48A5-B661-B1CB7467AE8A}" type="presOf" srcId="{CCA705C2-53D9-4D54-BBCB-EFC9CD008628}" destId="{3B5BAF20-BCE1-47F1-8B2C-44FA16979208}" srcOrd="0" destOrd="0" presId="urn:microsoft.com/office/officeart/2005/8/layout/hChevron3"/>
    <dgm:cxn modelId="{5AAEAB94-88ED-4D9C-A4DB-D2FEAA915013}" srcId="{75D9A4CE-3194-49C1-9A1C-32EF4B8AE05E}" destId="{11F30869-C67A-4830-9435-1036655CF519}" srcOrd="4" destOrd="0" parTransId="{F55DFF7F-E4BD-435B-A226-8386598CE11B}" sibTransId="{10EA3CE9-F483-4251-AF13-0D6788D6E536}"/>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12C23F9E-26BB-40AE-89C4-818521EBF897}" type="presOf" srcId="{75D9A4CE-3194-49C1-9A1C-32EF4B8AE05E}" destId="{0D3D3827-2D6D-46B3-A8E6-ACCCBFC45A01}" srcOrd="0" destOrd="0" presId="urn:microsoft.com/office/officeart/2005/8/layout/hChevron3"/>
    <dgm:cxn modelId="{EAD710A0-2235-485F-8314-041704C65254}" type="presOf" srcId="{6DEC10D9-D751-4B8E-ACA5-3F83EFA6FE10}" destId="{B662AF5D-DA2B-4155-B7F9-BCF827412A55}" srcOrd="0" destOrd="0" presId="urn:microsoft.com/office/officeart/2005/8/layout/hChevron3"/>
    <dgm:cxn modelId="{97CE8AC5-0C92-4CAC-9CC1-3DCDB0383600}" type="presOf" srcId="{475CB1F3-E5CC-4CAC-8042-388E08B46A90}" destId="{70B93D35-A856-4743-BC03-E3F82EBEB334}" srcOrd="0" destOrd="0" presId="urn:microsoft.com/office/officeart/2005/8/layout/hChevron3"/>
    <dgm:cxn modelId="{B64F3DDB-1E23-4AF8-BFDC-9AB2A5DE4C6C}" type="presOf" srcId="{EF1FF408-39DF-423B-AC9A-2AE7FADD601B}" destId="{634C522C-C78C-4D5D-B839-7575CF275D33}"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4BF3CC0F-A5FA-49BE-9D62-3057D1ED5936}" type="presParOf" srcId="{0D3D3827-2D6D-46B3-A8E6-ACCCBFC45A01}" destId="{E3501275-6BAB-424F-A522-60BDA2C4D3E3}" srcOrd="0" destOrd="0" presId="urn:microsoft.com/office/officeart/2005/8/layout/hChevron3"/>
    <dgm:cxn modelId="{402605B6-EF28-4545-B087-4198578CBD77}" type="presParOf" srcId="{0D3D3827-2D6D-46B3-A8E6-ACCCBFC45A01}" destId="{CA662E5D-DF65-4F6F-B0FD-63C85AAAD437}" srcOrd="1" destOrd="0" presId="urn:microsoft.com/office/officeart/2005/8/layout/hChevron3"/>
    <dgm:cxn modelId="{C4213E4B-CB78-42ED-9E5C-DD399F82943E}" type="presParOf" srcId="{0D3D3827-2D6D-46B3-A8E6-ACCCBFC45A01}" destId="{9139A7E2-0B2F-46CC-83B5-D82E705CFAB3}" srcOrd="2" destOrd="0" presId="urn:microsoft.com/office/officeart/2005/8/layout/hChevron3"/>
    <dgm:cxn modelId="{ECF79FEC-4B81-4A70-8231-CB97D9F15315}" type="presParOf" srcId="{0D3D3827-2D6D-46B3-A8E6-ACCCBFC45A01}" destId="{7B85DD09-7503-4082-A245-7850B8A0E5C1}" srcOrd="3" destOrd="0" presId="urn:microsoft.com/office/officeart/2005/8/layout/hChevron3"/>
    <dgm:cxn modelId="{EF5F91B6-573E-4ECF-A051-6F1568FF9E09}" type="presParOf" srcId="{0D3D3827-2D6D-46B3-A8E6-ACCCBFC45A01}" destId="{B662AF5D-DA2B-4155-B7F9-BCF827412A55}" srcOrd="4" destOrd="0" presId="urn:microsoft.com/office/officeart/2005/8/layout/hChevron3"/>
    <dgm:cxn modelId="{58A715B2-91DF-4BC4-A271-3AE0B6ADB724}" type="presParOf" srcId="{0D3D3827-2D6D-46B3-A8E6-ACCCBFC45A01}" destId="{BE93F7B1-C8D8-4987-95DD-A162E2CCD148}" srcOrd="5" destOrd="0" presId="urn:microsoft.com/office/officeart/2005/8/layout/hChevron3"/>
    <dgm:cxn modelId="{3475297A-064F-485E-841E-7927AF1EE71B}" type="presParOf" srcId="{0D3D3827-2D6D-46B3-A8E6-ACCCBFC45A01}" destId="{70B93D35-A856-4743-BC03-E3F82EBEB334}" srcOrd="6" destOrd="0" presId="urn:microsoft.com/office/officeart/2005/8/layout/hChevron3"/>
    <dgm:cxn modelId="{C06FC2DA-16A5-4352-851A-DDB770F00793}" type="presParOf" srcId="{0D3D3827-2D6D-46B3-A8E6-ACCCBFC45A01}" destId="{B3EB222B-DEF7-4E93-A26C-08BD874C7267}" srcOrd="7" destOrd="0" presId="urn:microsoft.com/office/officeart/2005/8/layout/hChevron3"/>
    <dgm:cxn modelId="{A4A0711A-F8EC-49AB-8801-209C8778BDA5}" type="presParOf" srcId="{0D3D3827-2D6D-46B3-A8E6-ACCCBFC45A01}" destId="{E65D7364-D3FD-4754-AED4-71A39C8526EB}" srcOrd="8" destOrd="0" presId="urn:microsoft.com/office/officeart/2005/8/layout/hChevron3"/>
    <dgm:cxn modelId="{4BB00973-4770-4182-A2FF-946F63DFED97}" type="presParOf" srcId="{0D3D3827-2D6D-46B3-A8E6-ACCCBFC45A01}" destId="{A7EE41A9-5D6D-467A-B9E5-055DD4087E94}" srcOrd="9" destOrd="0" presId="urn:microsoft.com/office/officeart/2005/8/layout/hChevron3"/>
    <dgm:cxn modelId="{F30A0FD6-D1C6-4099-A657-7D04694F7B39}" type="presParOf" srcId="{0D3D3827-2D6D-46B3-A8E6-ACCCBFC45A01}" destId="{269EE2CA-4BD7-43DD-B728-85C3CF18900A}" srcOrd="10" destOrd="0" presId="urn:microsoft.com/office/officeart/2005/8/layout/hChevron3"/>
    <dgm:cxn modelId="{DC463CF7-EADC-4789-B10F-EFC1B66FC025}" type="presParOf" srcId="{0D3D3827-2D6D-46B3-A8E6-ACCCBFC45A01}" destId="{095ADE12-9C6D-4D43-81DD-CE9D8FDDC2B9}" srcOrd="11" destOrd="0" presId="urn:microsoft.com/office/officeart/2005/8/layout/hChevron3"/>
    <dgm:cxn modelId="{B9C7655C-599F-48B3-A46E-EE96E1AC8EF3}" type="presParOf" srcId="{0D3D3827-2D6D-46B3-A8E6-ACCCBFC45A01}" destId="{01975C08-880E-4057-BFB8-03D4B61912B0}" srcOrd="12" destOrd="0" presId="urn:microsoft.com/office/officeart/2005/8/layout/hChevron3"/>
    <dgm:cxn modelId="{BF85C1B6-4CE1-4910-9167-F34C6DA4C0C4}" type="presParOf" srcId="{0D3D3827-2D6D-46B3-A8E6-ACCCBFC45A01}" destId="{7FCBB189-2D96-4AD0-92F2-0291310E4457}" srcOrd="13" destOrd="0" presId="urn:microsoft.com/office/officeart/2005/8/layout/hChevron3"/>
    <dgm:cxn modelId="{EB681622-1F10-4819-B673-A999A0649A13}" type="presParOf" srcId="{0D3D3827-2D6D-46B3-A8E6-ACCCBFC45A01}" destId="{3B5BAF20-BCE1-47F1-8B2C-44FA16979208}" srcOrd="14" destOrd="0" presId="urn:microsoft.com/office/officeart/2005/8/layout/hChevron3"/>
    <dgm:cxn modelId="{10B70038-621D-477C-AEDC-929077F10C5A}" type="presParOf" srcId="{0D3D3827-2D6D-46B3-A8E6-ACCCBFC45A01}" destId="{3D49834B-7E86-4F9E-ABAD-61CE5E2F6917}" srcOrd="15" destOrd="0" presId="urn:microsoft.com/office/officeart/2005/8/layout/hChevron3"/>
    <dgm:cxn modelId="{DCF6465E-A1CA-4BFE-BBA9-7BB746C590C2}"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rgbClr val="003399"/>
        </a:solidFill>
      </dgm:spPr>
      <dgm:t>
        <a:bodyPr lIns="18288" tIns="18288" rIns="18288" bIns="18288"/>
        <a:lstStyle/>
        <a:p>
          <a:r>
            <a:rPr lang="en-US" sz="1100" b="1" dirty="0">
              <a:latin typeface="Arial" panose="020B0604020202020204" pitchFamily="34" charset="0"/>
              <a:cs typeface="Arial" panose="020B0604020202020204" pitchFamily="34" charset="0"/>
            </a:rPr>
            <a:t>Appropri-ation</a:t>
          </a:r>
        </a:p>
      </dgm: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t>
          </a:r>
          <a:r>
            <a:rPr lang="en-US" sz="1100" b="0" u="none" dirty="0">
              <a:solidFill>
                <a:schemeClr val="bg1"/>
              </a:solidFill>
              <a:latin typeface="Arial" panose="020B0604020202020204" pitchFamily="34" charset="0"/>
              <a:cs typeface="Arial" panose="020B0604020202020204" pitchFamily="34" charset="0"/>
            </a:rPr>
            <a:t>Assistance</a:t>
          </a:r>
        </a:p>
      </dgm: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custScaleY="100236">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9594230F-B18F-48E4-AB5A-93ADC2417CBF}" srcId="{75D9A4CE-3194-49C1-9A1C-32EF4B8AE05E}" destId="{6DEC10D9-D751-4B8E-ACA5-3F83EFA6FE10}" srcOrd="2" destOrd="0" parTransId="{387A8EF1-EA7C-49F4-AA92-CEF5A46F9EF8}" sibTransId="{1172E126-7C2D-4CDF-9AC8-E7F9DC1DBCF0}"/>
    <dgm:cxn modelId="{1C3C471F-07E2-4B2D-8A10-D3A5E88F6D23}" type="presOf" srcId="{6DEC10D9-D751-4B8E-ACA5-3F83EFA6FE10}" destId="{B662AF5D-DA2B-4155-B7F9-BCF827412A55}"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7A827934-5228-43DB-9290-CDB6FBCF3DEA}" type="presOf" srcId="{86C937BC-E6D7-446A-8C03-D7D04EB67AE1}" destId="{9139A7E2-0B2F-46CC-83B5-D82E705CFAB3}" srcOrd="0" destOrd="0" presId="urn:microsoft.com/office/officeart/2005/8/layout/hChevron3"/>
    <dgm:cxn modelId="{F19BE93E-E264-4671-BDDA-DF32780588ED}" type="presOf" srcId="{AA629BA6-1C9F-452B-BC48-383BF644EAE0}" destId="{269EE2CA-4BD7-43DD-B728-85C3CF18900A}" srcOrd="0" destOrd="0" presId="urn:microsoft.com/office/officeart/2005/8/layout/hChevron3"/>
    <dgm:cxn modelId="{8C9E366E-67F1-4823-94CA-D2275C8107D2}" type="presOf" srcId="{F55093E5-C2C5-442E-A36B-056296BAFF7C}" destId="{01975C08-880E-4057-BFB8-03D4B61912B0}"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77F2C380-CF15-4125-8E27-DA205371726D}" srcId="{75D9A4CE-3194-49C1-9A1C-32EF4B8AE05E}" destId="{F55093E5-C2C5-442E-A36B-056296BAFF7C}" srcOrd="6" destOrd="0" parTransId="{B738E600-F333-47C4-94FF-0F24E92F3A92}" sibTransId="{BA3FFDB1-9544-4CC7-BA8D-9FA9D9133AC0}"/>
    <dgm:cxn modelId="{89454186-576E-4FF9-A6A0-ABD7709D8BD7}" type="presOf" srcId="{475CB1F3-E5CC-4CAC-8042-388E08B46A90}" destId="{70B93D35-A856-4743-BC03-E3F82EBEB334}" srcOrd="0" destOrd="0" presId="urn:microsoft.com/office/officeart/2005/8/layout/hChevron3"/>
    <dgm:cxn modelId="{5AAEAB94-88ED-4D9C-A4DB-D2FEAA915013}" srcId="{75D9A4CE-3194-49C1-9A1C-32EF4B8AE05E}" destId="{11F30869-C67A-4830-9435-1036655CF519}" srcOrd="4" destOrd="0" parTransId="{F55DFF7F-E4BD-435B-A226-8386598CE11B}" sibTransId="{10EA3CE9-F483-4251-AF13-0D6788D6E536}"/>
    <dgm:cxn modelId="{C432CB96-57C2-485E-AA72-9CBD9E27CCA8}" type="presOf" srcId="{11F30869-C67A-4830-9435-1036655CF519}" destId="{E65D7364-D3FD-4754-AED4-71A39C8526EB}" srcOrd="0" destOrd="0" presId="urn:microsoft.com/office/officeart/2005/8/layout/hChevron3"/>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5DC8529C-4521-4232-B4CB-E3728D5C0867}" type="presOf" srcId="{75D9A4CE-3194-49C1-9A1C-32EF4B8AE05E}" destId="{0D3D3827-2D6D-46B3-A8E6-ACCCBFC45A01}" srcOrd="0" destOrd="0" presId="urn:microsoft.com/office/officeart/2005/8/layout/hChevron3"/>
    <dgm:cxn modelId="{64F814AC-9F7E-4639-BD86-3D775895B729}" type="presOf" srcId="{CCA705C2-53D9-4D54-BBCB-EFC9CD008628}" destId="{3B5BAF20-BCE1-47F1-8B2C-44FA16979208}" srcOrd="0" destOrd="0" presId="urn:microsoft.com/office/officeart/2005/8/layout/hChevron3"/>
    <dgm:cxn modelId="{030C1CD8-8805-4301-BF6F-A8CB36AED192}" type="presOf" srcId="{EF1FF408-39DF-423B-AC9A-2AE7FADD601B}" destId="{634C522C-C78C-4D5D-B839-7575CF275D33}"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9CAAD0F5-4BF8-49D4-8E1E-4E9BCC26A08D}" type="presOf" srcId="{752A7520-BD5E-40C8-A010-2051F072FC88}" destId="{E3501275-6BAB-424F-A522-60BDA2C4D3E3}" srcOrd="0" destOrd="0" presId="urn:microsoft.com/office/officeart/2005/8/layout/hChevron3"/>
    <dgm:cxn modelId="{A001C6CB-E0C6-4E7D-899B-06C3E1D50A2E}" type="presParOf" srcId="{0D3D3827-2D6D-46B3-A8E6-ACCCBFC45A01}" destId="{E3501275-6BAB-424F-A522-60BDA2C4D3E3}" srcOrd="0" destOrd="0" presId="urn:microsoft.com/office/officeart/2005/8/layout/hChevron3"/>
    <dgm:cxn modelId="{BDE50A52-4F86-47E8-8D01-794848E7749D}" type="presParOf" srcId="{0D3D3827-2D6D-46B3-A8E6-ACCCBFC45A01}" destId="{CA662E5D-DF65-4F6F-B0FD-63C85AAAD437}" srcOrd="1" destOrd="0" presId="urn:microsoft.com/office/officeart/2005/8/layout/hChevron3"/>
    <dgm:cxn modelId="{2FA09307-808A-4740-B993-BAE492ABCA94}" type="presParOf" srcId="{0D3D3827-2D6D-46B3-A8E6-ACCCBFC45A01}" destId="{9139A7E2-0B2F-46CC-83B5-D82E705CFAB3}" srcOrd="2" destOrd="0" presId="urn:microsoft.com/office/officeart/2005/8/layout/hChevron3"/>
    <dgm:cxn modelId="{66A6B041-AC2B-4A97-9379-B3DE84A21E90}" type="presParOf" srcId="{0D3D3827-2D6D-46B3-A8E6-ACCCBFC45A01}" destId="{7B85DD09-7503-4082-A245-7850B8A0E5C1}" srcOrd="3" destOrd="0" presId="urn:microsoft.com/office/officeart/2005/8/layout/hChevron3"/>
    <dgm:cxn modelId="{4BD7C973-B003-47F4-B56E-3F3DBAB22A3A}" type="presParOf" srcId="{0D3D3827-2D6D-46B3-A8E6-ACCCBFC45A01}" destId="{B662AF5D-DA2B-4155-B7F9-BCF827412A55}" srcOrd="4" destOrd="0" presId="urn:microsoft.com/office/officeart/2005/8/layout/hChevron3"/>
    <dgm:cxn modelId="{D4FEEB3C-E9DF-4540-A4AF-214C5057FB61}" type="presParOf" srcId="{0D3D3827-2D6D-46B3-A8E6-ACCCBFC45A01}" destId="{BE93F7B1-C8D8-4987-95DD-A162E2CCD148}" srcOrd="5" destOrd="0" presId="urn:microsoft.com/office/officeart/2005/8/layout/hChevron3"/>
    <dgm:cxn modelId="{68AA1AC6-DCAB-43B8-81D6-C7982F5519E5}" type="presParOf" srcId="{0D3D3827-2D6D-46B3-A8E6-ACCCBFC45A01}" destId="{70B93D35-A856-4743-BC03-E3F82EBEB334}" srcOrd="6" destOrd="0" presId="urn:microsoft.com/office/officeart/2005/8/layout/hChevron3"/>
    <dgm:cxn modelId="{4828722C-C2D0-43DD-B496-4922D785C469}" type="presParOf" srcId="{0D3D3827-2D6D-46B3-A8E6-ACCCBFC45A01}" destId="{B3EB222B-DEF7-4E93-A26C-08BD874C7267}" srcOrd="7" destOrd="0" presId="urn:microsoft.com/office/officeart/2005/8/layout/hChevron3"/>
    <dgm:cxn modelId="{97F53707-7480-4117-B0F0-B9F999D60EA9}" type="presParOf" srcId="{0D3D3827-2D6D-46B3-A8E6-ACCCBFC45A01}" destId="{E65D7364-D3FD-4754-AED4-71A39C8526EB}" srcOrd="8" destOrd="0" presId="urn:microsoft.com/office/officeart/2005/8/layout/hChevron3"/>
    <dgm:cxn modelId="{B5A786F9-CCAF-4429-A5A4-497447E0135F}" type="presParOf" srcId="{0D3D3827-2D6D-46B3-A8E6-ACCCBFC45A01}" destId="{A7EE41A9-5D6D-467A-B9E5-055DD4087E94}" srcOrd="9" destOrd="0" presId="urn:microsoft.com/office/officeart/2005/8/layout/hChevron3"/>
    <dgm:cxn modelId="{696B9EE5-D552-4041-A62C-FD96A9A2147C}" type="presParOf" srcId="{0D3D3827-2D6D-46B3-A8E6-ACCCBFC45A01}" destId="{269EE2CA-4BD7-43DD-B728-85C3CF18900A}" srcOrd="10" destOrd="0" presId="urn:microsoft.com/office/officeart/2005/8/layout/hChevron3"/>
    <dgm:cxn modelId="{F7A6F16A-14D3-471B-9600-38AFC210C8B8}" type="presParOf" srcId="{0D3D3827-2D6D-46B3-A8E6-ACCCBFC45A01}" destId="{095ADE12-9C6D-4D43-81DD-CE9D8FDDC2B9}" srcOrd="11" destOrd="0" presId="urn:microsoft.com/office/officeart/2005/8/layout/hChevron3"/>
    <dgm:cxn modelId="{04436BC0-CA6D-488C-AE23-CC36F8EC41C8}" type="presParOf" srcId="{0D3D3827-2D6D-46B3-A8E6-ACCCBFC45A01}" destId="{01975C08-880E-4057-BFB8-03D4B61912B0}" srcOrd="12" destOrd="0" presId="urn:microsoft.com/office/officeart/2005/8/layout/hChevron3"/>
    <dgm:cxn modelId="{3FD4703B-35C5-4DA7-A2A5-EE954F599BA3}" type="presParOf" srcId="{0D3D3827-2D6D-46B3-A8E6-ACCCBFC45A01}" destId="{7FCBB189-2D96-4AD0-92F2-0291310E4457}" srcOrd="13" destOrd="0" presId="urn:microsoft.com/office/officeart/2005/8/layout/hChevron3"/>
    <dgm:cxn modelId="{BAA7B5BD-2D55-4FA0-9504-24D338C71F88}" type="presParOf" srcId="{0D3D3827-2D6D-46B3-A8E6-ACCCBFC45A01}" destId="{3B5BAF20-BCE1-47F1-8B2C-44FA16979208}" srcOrd="14" destOrd="0" presId="urn:microsoft.com/office/officeart/2005/8/layout/hChevron3"/>
    <dgm:cxn modelId="{FBA33D09-E051-4520-9AE6-949B1F3319DD}" type="presParOf" srcId="{0D3D3827-2D6D-46B3-A8E6-ACCCBFC45A01}" destId="{3D49834B-7E86-4F9E-ABAD-61CE5E2F6917}" srcOrd="15" destOrd="0" presId="urn:microsoft.com/office/officeart/2005/8/layout/hChevron3"/>
    <dgm:cxn modelId="{A03B3204-D49D-4C4E-9FDF-3641B72E654B}"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rgbClr val="003399"/>
        </a:solidFill>
      </dgm:spPr>
      <dgm:t>
        <a:bodyPr lIns="18288" tIns="18288" rIns="18288" bIns="18288"/>
        <a:lstStyle/>
        <a:p>
          <a:r>
            <a:rPr lang="en-US" sz="1100" b="1" dirty="0">
              <a:latin typeface="Arial" panose="020B0604020202020204" pitchFamily="34" charset="0"/>
              <a:cs typeface="Arial" panose="020B0604020202020204" pitchFamily="34" charset="0"/>
            </a:rPr>
            <a:t>Program Regula-tions</a:t>
          </a:r>
        </a:p>
      </dgm: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13DF2602-73BD-4057-A838-99224AA498FA}" type="presOf" srcId="{CCA705C2-53D9-4D54-BBCB-EFC9CD008628}" destId="{3B5BAF20-BCE1-47F1-8B2C-44FA16979208}" srcOrd="0" destOrd="0" presId="urn:microsoft.com/office/officeart/2005/8/layout/hChevron3"/>
    <dgm:cxn modelId="{9594230F-B18F-48E4-AB5A-93ADC2417CBF}" srcId="{75D9A4CE-3194-49C1-9A1C-32EF4B8AE05E}" destId="{6DEC10D9-D751-4B8E-ACA5-3F83EFA6FE10}" srcOrd="2" destOrd="0" parTransId="{387A8EF1-EA7C-49F4-AA92-CEF5A46F9EF8}" sibTransId="{1172E126-7C2D-4CDF-9AC8-E7F9DC1DBCF0}"/>
    <dgm:cxn modelId="{97A88514-9B7C-4327-9260-199CF1F6DEFF}" type="presOf" srcId="{86C937BC-E6D7-446A-8C03-D7D04EB67AE1}" destId="{9139A7E2-0B2F-46CC-83B5-D82E705CFAB3}"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EEB8542F-5E2A-4FBA-AF87-8D7FF54CA9CD}" type="presOf" srcId="{75D9A4CE-3194-49C1-9A1C-32EF4B8AE05E}" destId="{0D3D3827-2D6D-46B3-A8E6-ACCCBFC45A01}" srcOrd="0" destOrd="0" presId="urn:microsoft.com/office/officeart/2005/8/layout/hChevron3"/>
    <dgm:cxn modelId="{1172E55C-EE0C-4911-AEC9-7326778F457F}" type="presOf" srcId="{6DEC10D9-D751-4B8E-ACA5-3F83EFA6FE10}" destId="{B662AF5D-DA2B-4155-B7F9-BCF827412A55}" srcOrd="0" destOrd="0" presId="urn:microsoft.com/office/officeart/2005/8/layout/hChevron3"/>
    <dgm:cxn modelId="{013EED6A-BFFA-45DE-BB87-614E8832739A}" type="presOf" srcId="{EF1FF408-39DF-423B-AC9A-2AE7FADD601B}" destId="{634C522C-C78C-4D5D-B839-7575CF275D33}"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77F2C380-CF15-4125-8E27-DA205371726D}" srcId="{75D9A4CE-3194-49C1-9A1C-32EF4B8AE05E}" destId="{F55093E5-C2C5-442E-A36B-056296BAFF7C}" srcOrd="6" destOrd="0" parTransId="{B738E600-F333-47C4-94FF-0F24E92F3A92}" sibTransId="{BA3FFDB1-9544-4CC7-BA8D-9FA9D9133AC0}"/>
    <dgm:cxn modelId="{ABE58D8C-814C-4BA5-A705-72D97BC57897}" type="presOf" srcId="{AA629BA6-1C9F-452B-BC48-383BF644EAE0}" destId="{269EE2CA-4BD7-43DD-B728-85C3CF18900A}" srcOrd="0" destOrd="0" presId="urn:microsoft.com/office/officeart/2005/8/layout/hChevron3"/>
    <dgm:cxn modelId="{5AAEAB94-88ED-4D9C-A4DB-D2FEAA915013}" srcId="{75D9A4CE-3194-49C1-9A1C-32EF4B8AE05E}" destId="{11F30869-C67A-4830-9435-1036655CF519}" srcOrd="4" destOrd="0" parTransId="{F55DFF7F-E4BD-435B-A226-8386598CE11B}" sibTransId="{10EA3CE9-F483-4251-AF13-0D6788D6E536}"/>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DC2F9EA9-D72D-4FBD-942D-F7D3B7A03254}" type="presOf" srcId="{475CB1F3-E5CC-4CAC-8042-388E08B46A90}" destId="{70B93D35-A856-4743-BC03-E3F82EBEB334}" srcOrd="0" destOrd="0" presId="urn:microsoft.com/office/officeart/2005/8/layout/hChevron3"/>
    <dgm:cxn modelId="{B2CF70B0-796F-49E8-AC76-2230E493EE88}" type="presOf" srcId="{F55093E5-C2C5-442E-A36B-056296BAFF7C}" destId="{01975C08-880E-4057-BFB8-03D4B61912B0}" srcOrd="0" destOrd="0" presId="urn:microsoft.com/office/officeart/2005/8/layout/hChevron3"/>
    <dgm:cxn modelId="{7DE09DB0-F7FB-4EA3-A41B-EA47EDAF1C4C}" type="presOf" srcId="{752A7520-BD5E-40C8-A010-2051F072FC88}" destId="{E3501275-6BAB-424F-A522-60BDA2C4D3E3}" srcOrd="0" destOrd="0" presId="urn:microsoft.com/office/officeart/2005/8/layout/hChevron3"/>
    <dgm:cxn modelId="{F8C0E2E6-B993-43EF-ABE7-F2B14C5957A0}" type="presOf" srcId="{11F30869-C67A-4830-9435-1036655CF519}" destId="{E65D7364-D3FD-4754-AED4-71A39C8526EB}"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621D0C5A-F453-47A4-BE05-5D808D789B2F}" type="presParOf" srcId="{0D3D3827-2D6D-46B3-A8E6-ACCCBFC45A01}" destId="{E3501275-6BAB-424F-A522-60BDA2C4D3E3}" srcOrd="0" destOrd="0" presId="urn:microsoft.com/office/officeart/2005/8/layout/hChevron3"/>
    <dgm:cxn modelId="{3E161640-A725-4230-8EDE-0667F8ABB23E}" type="presParOf" srcId="{0D3D3827-2D6D-46B3-A8E6-ACCCBFC45A01}" destId="{CA662E5D-DF65-4F6F-B0FD-63C85AAAD437}" srcOrd="1" destOrd="0" presId="urn:microsoft.com/office/officeart/2005/8/layout/hChevron3"/>
    <dgm:cxn modelId="{D958C035-5C57-4BD5-9CDF-6F2E01FD44F3}" type="presParOf" srcId="{0D3D3827-2D6D-46B3-A8E6-ACCCBFC45A01}" destId="{9139A7E2-0B2F-46CC-83B5-D82E705CFAB3}" srcOrd="2" destOrd="0" presId="urn:microsoft.com/office/officeart/2005/8/layout/hChevron3"/>
    <dgm:cxn modelId="{51A27690-3F51-4A5F-8F1E-1A8BB5298749}" type="presParOf" srcId="{0D3D3827-2D6D-46B3-A8E6-ACCCBFC45A01}" destId="{7B85DD09-7503-4082-A245-7850B8A0E5C1}" srcOrd="3" destOrd="0" presId="urn:microsoft.com/office/officeart/2005/8/layout/hChevron3"/>
    <dgm:cxn modelId="{1CE20D71-E5D6-4C0A-BF4E-9CA6FAF06E96}" type="presParOf" srcId="{0D3D3827-2D6D-46B3-A8E6-ACCCBFC45A01}" destId="{B662AF5D-DA2B-4155-B7F9-BCF827412A55}" srcOrd="4" destOrd="0" presId="urn:microsoft.com/office/officeart/2005/8/layout/hChevron3"/>
    <dgm:cxn modelId="{F1ABB11D-D62A-4926-B54B-A94F6949BD61}" type="presParOf" srcId="{0D3D3827-2D6D-46B3-A8E6-ACCCBFC45A01}" destId="{BE93F7B1-C8D8-4987-95DD-A162E2CCD148}" srcOrd="5" destOrd="0" presId="urn:microsoft.com/office/officeart/2005/8/layout/hChevron3"/>
    <dgm:cxn modelId="{234E5CA1-C1D3-440B-9B6F-1CE7A990E482}" type="presParOf" srcId="{0D3D3827-2D6D-46B3-A8E6-ACCCBFC45A01}" destId="{70B93D35-A856-4743-BC03-E3F82EBEB334}" srcOrd="6" destOrd="0" presId="urn:microsoft.com/office/officeart/2005/8/layout/hChevron3"/>
    <dgm:cxn modelId="{213AFE53-F482-4658-B905-282298CEDCEC}" type="presParOf" srcId="{0D3D3827-2D6D-46B3-A8E6-ACCCBFC45A01}" destId="{B3EB222B-DEF7-4E93-A26C-08BD874C7267}" srcOrd="7" destOrd="0" presId="urn:microsoft.com/office/officeart/2005/8/layout/hChevron3"/>
    <dgm:cxn modelId="{97ED5A84-E544-4D75-B368-F2AADE359E45}" type="presParOf" srcId="{0D3D3827-2D6D-46B3-A8E6-ACCCBFC45A01}" destId="{E65D7364-D3FD-4754-AED4-71A39C8526EB}" srcOrd="8" destOrd="0" presId="urn:microsoft.com/office/officeart/2005/8/layout/hChevron3"/>
    <dgm:cxn modelId="{6C936A41-D5CB-4BCD-B0E3-8C517E8F6997}" type="presParOf" srcId="{0D3D3827-2D6D-46B3-A8E6-ACCCBFC45A01}" destId="{A7EE41A9-5D6D-467A-B9E5-055DD4087E94}" srcOrd="9" destOrd="0" presId="urn:microsoft.com/office/officeart/2005/8/layout/hChevron3"/>
    <dgm:cxn modelId="{3729D694-CECB-4220-8682-DA85A9AC45A2}" type="presParOf" srcId="{0D3D3827-2D6D-46B3-A8E6-ACCCBFC45A01}" destId="{269EE2CA-4BD7-43DD-B728-85C3CF18900A}" srcOrd="10" destOrd="0" presId="urn:microsoft.com/office/officeart/2005/8/layout/hChevron3"/>
    <dgm:cxn modelId="{512D905F-8997-4C7E-A853-77ED850E92B5}" type="presParOf" srcId="{0D3D3827-2D6D-46B3-A8E6-ACCCBFC45A01}" destId="{095ADE12-9C6D-4D43-81DD-CE9D8FDDC2B9}" srcOrd="11" destOrd="0" presId="urn:microsoft.com/office/officeart/2005/8/layout/hChevron3"/>
    <dgm:cxn modelId="{337A4034-6E66-4480-BA71-F2B23A25657F}" type="presParOf" srcId="{0D3D3827-2D6D-46B3-A8E6-ACCCBFC45A01}" destId="{01975C08-880E-4057-BFB8-03D4B61912B0}" srcOrd="12" destOrd="0" presId="urn:microsoft.com/office/officeart/2005/8/layout/hChevron3"/>
    <dgm:cxn modelId="{0000A37E-936F-43F5-B173-1D01F42FD969}" type="presParOf" srcId="{0D3D3827-2D6D-46B3-A8E6-ACCCBFC45A01}" destId="{7FCBB189-2D96-4AD0-92F2-0291310E4457}" srcOrd="13" destOrd="0" presId="urn:microsoft.com/office/officeart/2005/8/layout/hChevron3"/>
    <dgm:cxn modelId="{E3C14AC5-2A9F-4102-8785-3DCF27663C12}" type="presParOf" srcId="{0D3D3827-2D6D-46B3-A8E6-ACCCBFC45A01}" destId="{3B5BAF20-BCE1-47F1-8B2C-44FA16979208}" srcOrd="14" destOrd="0" presId="urn:microsoft.com/office/officeart/2005/8/layout/hChevron3"/>
    <dgm:cxn modelId="{C122D7DB-1473-4D93-AB43-48C8741FD13F}" type="presParOf" srcId="{0D3D3827-2D6D-46B3-A8E6-ACCCBFC45A01}" destId="{3D49834B-7E86-4F9E-ABAD-61CE5E2F6917}" srcOrd="15" destOrd="0" presId="urn:microsoft.com/office/officeart/2005/8/layout/hChevron3"/>
    <dgm:cxn modelId="{C67F2A3B-5394-429F-9948-E7D637DBFED9}"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rgbClr val="003399"/>
        </a:solidFill>
      </dgm:spPr>
      <dgm:t>
        <a:bodyPr lIns="18288" tIns="18288" rIns="18288" bIns="18288"/>
        <a:lstStyle/>
        <a:p>
          <a:r>
            <a:rPr lang="en-US" sz="1100" b="1" dirty="0">
              <a:latin typeface="Arial" panose="020B0604020202020204" pitchFamily="34" charset="0"/>
              <a:cs typeface="Arial" panose="020B0604020202020204" pitchFamily="34" charset="0"/>
            </a:rPr>
            <a:t>Funds Advertise-ment</a:t>
          </a:r>
        </a:p>
      </dgm: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for Assistance</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9594230F-B18F-48E4-AB5A-93ADC2417CBF}" srcId="{75D9A4CE-3194-49C1-9A1C-32EF4B8AE05E}" destId="{6DEC10D9-D751-4B8E-ACA5-3F83EFA6FE10}" srcOrd="2" destOrd="0" parTransId="{387A8EF1-EA7C-49F4-AA92-CEF5A46F9EF8}" sibTransId="{1172E126-7C2D-4CDF-9AC8-E7F9DC1DBCF0}"/>
    <dgm:cxn modelId="{DF84E224-44C1-48D6-BDA8-F46ADED3BBE2}" type="presOf" srcId="{AA629BA6-1C9F-452B-BC48-383BF644EAE0}" destId="{269EE2CA-4BD7-43DD-B728-85C3CF18900A}" srcOrd="0" destOrd="0" presId="urn:microsoft.com/office/officeart/2005/8/layout/hChevron3"/>
    <dgm:cxn modelId="{4C2ADB29-1265-490A-8EFA-B98F61136649}" type="presOf" srcId="{86C937BC-E6D7-446A-8C03-D7D04EB67AE1}" destId="{9139A7E2-0B2F-46CC-83B5-D82E705CFAB3}" srcOrd="0" destOrd="0" presId="urn:microsoft.com/office/officeart/2005/8/layout/hChevron3"/>
    <dgm:cxn modelId="{FEE8EE2D-45A2-47D2-B449-894C1FA36A05}" srcId="{75D9A4CE-3194-49C1-9A1C-32EF4B8AE05E}" destId="{86C937BC-E6D7-446A-8C03-D7D04EB67AE1}" srcOrd="1" destOrd="0" parTransId="{78ADB9EC-A65A-42C3-A2D3-BBC1DB2C41EF}" sibTransId="{3C038D27-0066-4340-87AE-4DD5FBB93D81}"/>
    <dgm:cxn modelId="{4E828B4C-0DAF-4BDF-986D-ABCEB7383CFE}" type="presOf" srcId="{475CB1F3-E5CC-4CAC-8042-388E08B46A90}" destId="{70B93D35-A856-4743-BC03-E3F82EBEB334}" srcOrd="0" destOrd="0" presId="urn:microsoft.com/office/officeart/2005/8/layout/hChevron3"/>
    <dgm:cxn modelId="{F2C2826D-AD1A-4861-ABBB-4DB3BE36E6B4}" type="presOf" srcId="{11F30869-C67A-4830-9435-1036655CF519}" destId="{E65D7364-D3FD-4754-AED4-71A39C8526EB}" srcOrd="0" destOrd="0" presId="urn:microsoft.com/office/officeart/2005/8/layout/hChevron3"/>
    <dgm:cxn modelId="{49FC364F-326C-4251-9113-AD10E1E2F747}" type="presOf" srcId="{6DEC10D9-D751-4B8E-ACA5-3F83EFA6FE10}" destId="{B662AF5D-DA2B-4155-B7F9-BCF827412A55}"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8043597C-4C3C-4167-8AA9-1AD49DB34C4F}" type="presOf" srcId="{CCA705C2-53D9-4D54-BBCB-EFC9CD008628}" destId="{3B5BAF20-BCE1-47F1-8B2C-44FA16979208}" srcOrd="0" destOrd="0" presId="urn:microsoft.com/office/officeart/2005/8/layout/hChevron3"/>
    <dgm:cxn modelId="{77F2C380-CF15-4125-8E27-DA205371726D}" srcId="{75D9A4CE-3194-49C1-9A1C-32EF4B8AE05E}" destId="{F55093E5-C2C5-442E-A36B-056296BAFF7C}" srcOrd="6" destOrd="0" parTransId="{B738E600-F333-47C4-94FF-0F24E92F3A92}" sibTransId="{BA3FFDB1-9544-4CC7-BA8D-9FA9D9133AC0}"/>
    <dgm:cxn modelId="{5AAEAB94-88ED-4D9C-A4DB-D2FEAA915013}" srcId="{75D9A4CE-3194-49C1-9A1C-32EF4B8AE05E}" destId="{11F30869-C67A-4830-9435-1036655CF519}" srcOrd="4" destOrd="0" parTransId="{F55DFF7F-E4BD-435B-A226-8386598CE11B}" sibTransId="{10EA3CE9-F483-4251-AF13-0D6788D6E536}"/>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6A25D49B-B8A2-4B98-8D0F-BAF297E12488}" type="presOf" srcId="{EF1FF408-39DF-423B-AC9A-2AE7FADD601B}" destId="{634C522C-C78C-4D5D-B839-7575CF275D33}" srcOrd="0" destOrd="0" presId="urn:microsoft.com/office/officeart/2005/8/layout/hChevron3"/>
    <dgm:cxn modelId="{FE56979E-9F15-49E8-9437-CC64F85B0E84}" type="presOf" srcId="{75D9A4CE-3194-49C1-9A1C-32EF4B8AE05E}" destId="{0D3D3827-2D6D-46B3-A8E6-ACCCBFC45A01}" srcOrd="0" destOrd="0" presId="urn:microsoft.com/office/officeart/2005/8/layout/hChevron3"/>
    <dgm:cxn modelId="{82A3F69E-9AF9-4D04-ADB0-A470616BF723}" type="presOf" srcId="{752A7520-BD5E-40C8-A010-2051F072FC88}" destId="{E3501275-6BAB-424F-A522-60BDA2C4D3E3}"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613D2CF6-B236-43F1-9081-373588F6392B}" type="presOf" srcId="{F55093E5-C2C5-442E-A36B-056296BAFF7C}" destId="{01975C08-880E-4057-BFB8-03D4B61912B0}" srcOrd="0" destOrd="0" presId="urn:microsoft.com/office/officeart/2005/8/layout/hChevron3"/>
    <dgm:cxn modelId="{BFDF0C77-B726-49B5-A204-9B560EB04110}" type="presParOf" srcId="{0D3D3827-2D6D-46B3-A8E6-ACCCBFC45A01}" destId="{E3501275-6BAB-424F-A522-60BDA2C4D3E3}" srcOrd="0" destOrd="0" presId="urn:microsoft.com/office/officeart/2005/8/layout/hChevron3"/>
    <dgm:cxn modelId="{498A452C-837B-49E7-B9EE-5E8E7CBF1845}" type="presParOf" srcId="{0D3D3827-2D6D-46B3-A8E6-ACCCBFC45A01}" destId="{CA662E5D-DF65-4F6F-B0FD-63C85AAAD437}" srcOrd="1" destOrd="0" presId="urn:microsoft.com/office/officeart/2005/8/layout/hChevron3"/>
    <dgm:cxn modelId="{C330718B-12C7-4B4A-A576-6D5C97142384}" type="presParOf" srcId="{0D3D3827-2D6D-46B3-A8E6-ACCCBFC45A01}" destId="{9139A7E2-0B2F-46CC-83B5-D82E705CFAB3}" srcOrd="2" destOrd="0" presId="urn:microsoft.com/office/officeart/2005/8/layout/hChevron3"/>
    <dgm:cxn modelId="{FC306AAC-1C2B-46AF-9055-4497950C793F}" type="presParOf" srcId="{0D3D3827-2D6D-46B3-A8E6-ACCCBFC45A01}" destId="{7B85DD09-7503-4082-A245-7850B8A0E5C1}" srcOrd="3" destOrd="0" presId="urn:microsoft.com/office/officeart/2005/8/layout/hChevron3"/>
    <dgm:cxn modelId="{E6F24F86-A426-4F19-9572-AABE7CCE0778}" type="presParOf" srcId="{0D3D3827-2D6D-46B3-A8E6-ACCCBFC45A01}" destId="{B662AF5D-DA2B-4155-B7F9-BCF827412A55}" srcOrd="4" destOrd="0" presId="urn:microsoft.com/office/officeart/2005/8/layout/hChevron3"/>
    <dgm:cxn modelId="{E9F2803D-915A-415C-AEDB-F906770D72A0}" type="presParOf" srcId="{0D3D3827-2D6D-46B3-A8E6-ACCCBFC45A01}" destId="{BE93F7B1-C8D8-4987-95DD-A162E2CCD148}" srcOrd="5" destOrd="0" presId="urn:microsoft.com/office/officeart/2005/8/layout/hChevron3"/>
    <dgm:cxn modelId="{A5B232D0-774F-48B5-A786-B8E767A5AE5C}" type="presParOf" srcId="{0D3D3827-2D6D-46B3-A8E6-ACCCBFC45A01}" destId="{70B93D35-A856-4743-BC03-E3F82EBEB334}" srcOrd="6" destOrd="0" presId="urn:microsoft.com/office/officeart/2005/8/layout/hChevron3"/>
    <dgm:cxn modelId="{E7CF4B50-CBD6-4467-948B-35A5BF4E2032}" type="presParOf" srcId="{0D3D3827-2D6D-46B3-A8E6-ACCCBFC45A01}" destId="{B3EB222B-DEF7-4E93-A26C-08BD874C7267}" srcOrd="7" destOrd="0" presId="urn:microsoft.com/office/officeart/2005/8/layout/hChevron3"/>
    <dgm:cxn modelId="{F9619A53-43B5-4BD1-80F3-8965B8CEA0F2}" type="presParOf" srcId="{0D3D3827-2D6D-46B3-A8E6-ACCCBFC45A01}" destId="{E65D7364-D3FD-4754-AED4-71A39C8526EB}" srcOrd="8" destOrd="0" presId="urn:microsoft.com/office/officeart/2005/8/layout/hChevron3"/>
    <dgm:cxn modelId="{9F45DC90-78EC-4129-805F-6AED9133B92A}" type="presParOf" srcId="{0D3D3827-2D6D-46B3-A8E6-ACCCBFC45A01}" destId="{A7EE41A9-5D6D-467A-B9E5-055DD4087E94}" srcOrd="9" destOrd="0" presId="urn:microsoft.com/office/officeart/2005/8/layout/hChevron3"/>
    <dgm:cxn modelId="{49287859-315F-41C6-A832-41C5392B4BB2}" type="presParOf" srcId="{0D3D3827-2D6D-46B3-A8E6-ACCCBFC45A01}" destId="{269EE2CA-4BD7-43DD-B728-85C3CF18900A}" srcOrd="10" destOrd="0" presId="urn:microsoft.com/office/officeart/2005/8/layout/hChevron3"/>
    <dgm:cxn modelId="{AFB77C39-B46A-40E6-BEAF-545CF743B4F3}" type="presParOf" srcId="{0D3D3827-2D6D-46B3-A8E6-ACCCBFC45A01}" destId="{095ADE12-9C6D-4D43-81DD-CE9D8FDDC2B9}" srcOrd="11" destOrd="0" presId="urn:microsoft.com/office/officeart/2005/8/layout/hChevron3"/>
    <dgm:cxn modelId="{FBCB9CB2-E3A2-4472-B39B-989AFD5CFF26}" type="presParOf" srcId="{0D3D3827-2D6D-46B3-A8E6-ACCCBFC45A01}" destId="{01975C08-880E-4057-BFB8-03D4B61912B0}" srcOrd="12" destOrd="0" presId="urn:microsoft.com/office/officeart/2005/8/layout/hChevron3"/>
    <dgm:cxn modelId="{F96DB458-6548-493D-8CC2-F6A3C908A1B2}" type="presParOf" srcId="{0D3D3827-2D6D-46B3-A8E6-ACCCBFC45A01}" destId="{7FCBB189-2D96-4AD0-92F2-0291310E4457}" srcOrd="13" destOrd="0" presId="urn:microsoft.com/office/officeart/2005/8/layout/hChevron3"/>
    <dgm:cxn modelId="{9ACEE9C5-2941-4E06-B6D6-1C29D5102D87}" type="presParOf" srcId="{0D3D3827-2D6D-46B3-A8E6-ACCCBFC45A01}" destId="{3B5BAF20-BCE1-47F1-8B2C-44FA16979208}" srcOrd="14" destOrd="0" presId="urn:microsoft.com/office/officeart/2005/8/layout/hChevron3"/>
    <dgm:cxn modelId="{A10E2E19-7B53-4371-ABEC-7DBE10D68C7E}" type="presParOf" srcId="{0D3D3827-2D6D-46B3-A8E6-ACCCBFC45A01}" destId="{3D49834B-7E86-4F9E-ABAD-61CE5E2F6917}" srcOrd="15" destOrd="0" presId="urn:microsoft.com/office/officeart/2005/8/layout/hChevron3"/>
    <dgm:cxn modelId="{D6EBC870-9C52-403E-8BCE-5536758CB352}"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5D9A4CE-3194-49C1-9A1C-32EF4B8AE05E}" type="doc">
      <dgm:prSet loTypeId="urn:microsoft.com/office/officeart/2005/8/layout/hChevron3" loCatId="process" qsTypeId="urn:microsoft.com/office/officeart/2005/8/quickstyle/simple1" qsCatId="simple" csTypeId="urn:microsoft.com/office/officeart/2005/8/colors/accent1_2" csCatId="accent1" phldr="1"/>
      <dgm:spPr/>
    </dgm:pt>
    <dgm:pt modelId="{752A7520-BD5E-40C8-A010-2051F072FC8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Authorization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5CF79D6-29F9-44DE-A708-B9AA3372F018}" type="par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199AF49B-41DD-4459-86B7-70241828D767}" type="sibTrans" cxnId="{A648BB57-8BEE-44C1-AEF3-B60A1E21B512}">
      <dgm:prSet/>
      <dgm:spPr/>
      <dgm:t>
        <a:bodyPr/>
        <a:lstStyle/>
        <a:p>
          <a:endParaRPr lang="en-US" b="0">
            <a:latin typeface="Arial" panose="020B0604020202020204" pitchFamily="34" charset="0"/>
            <a:cs typeface="Arial" panose="020B0604020202020204" pitchFamily="34" charset="0"/>
          </a:endParaRPr>
        </a:p>
      </dgm:t>
    </dgm:pt>
    <dgm:pt modelId="{86C937BC-E6D7-446A-8C03-D7D04EB67AE1}">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Appropri-ation</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8ADB9EC-A65A-42C3-A2D3-BBC1DB2C41EF}" type="par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3C038D27-0066-4340-87AE-4DD5FBB93D81}" type="sibTrans" cxnId="{FEE8EE2D-45A2-47D2-B449-894C1FA36A05}">
      <dgm:prSet/>
      <dgm:spPr/>
      <dgm:t>
        <a:bodyPr/>
        <a:lstStyle/>
        <a:p>
          <a:endParaRPr lang="en-US" b="0">
            <a:latin typeface="Arial" panose="020B0604020202020204" pitchFamily="34" charset="0"/>
            <a:cs typeface="Arial" panose="020B0604020202020204" pitchFamily="34" charset="0"/>
          </a:endParaRPr>
        </a:p>
      </dgm:t>
    </dgm:pt>
    <dgm:pt modelId="{6DEC10D9-D751-4B8E-ACA5-3F83EFA6FE1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Regula-tions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7A8EF1-EA7C-49F4-AA92-CEF5A46F9EF8}" type="par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1172E126-7C2D-4CDF-9AC8-E7F9DC1DBCF0}" type="sibTrans" cxnId="{9594230F-B18F-48E4-AB5A-93ADC2417CBF}">
      <dgm:prSet/>
      <dgm:spPr/>
      <dgm:t>
        <a:bodyPr/>
        <a:lstStyle/>
        <a:p>
          <a:endParaRPr lang="en-US" b="0">
            <a:latin typeface="Arial" panose="020B0604020202020204" pitchFamily="34" charset="0"/>
            <a:cs typeface="Arial" panose="020B0604020202020204" pitchFamily="34" charset="0"/>
          </a:endParaRPr>
        </a:p>
      </dgm:t>
    </dgm:pt>
    <dgm:pt modelId="{475CB1F3-E5CC-4CAC-8042-388E08B46A9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Funds Advertise-ment</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356933E9-C1C4-42C4-87CD-FA44E298FF3F}" type="par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96D0C20B-1CCF-444A-9F2B-91A8F37B45E1}" type="sibTrans" cxnId="{BA8BB89A-996A-4D03-8DCB-1AACC7249B53}">
      <dgm:prSet/>
      <dgm:spPr/>
      <dgm:t>
        <a:bodyPr/>
        <a:lstStyle/>
        <a:p>
          <a:endParaRPr lang="en-US" b="0">
            <a:latin typeface="Arial" panose="020B0604020202020204" pitchFamily="34" charset="0"/>
            <a:cs typeface="Arial" panose="020B0604020202020204" pitchFamily="34" charset="0"/>
          </a:endParaRPr>
        </a:p>
      </dgm:t>
    </dgm:pt>
    <dgm:pt modelId="{11F30869-C67A-4830-9435-1036655CF519}">
      <dgm:prSet phldrT="[Text]" custT="1"/>
      <dgm:spPr>
        <a:solidFill>
          <a:srgbClr val="003399"/>
        </a:solidFill>
      </dgm:spPr>
      <dgm:t>
        <a:bodyPr lIns="18288" tIns="18288" rIns="18288" bIns="18288"/>
        <a:lstStyle/>
        <a:p>
          <a:r>
            <a:rPr lang="en-US" sz="950" b="1" dirty="0">
              <a:latin typeface="Arial" panose="020B0604020202020204" pitchFamily="34" charset="0"/>
              <a:cs typeface="Arial" panose="020B0604020202020204" pitchFamily="34" charset="0"/>
            </a:rPr>
            <a:t>Application </a:t>
          </a:r>
          <a:r>
            <a:rPr lang="en-US" sz="1000" b="1" dirty="0">
              <a:latin typeface="Arial" panose="020B0604020202020204" pitchFamily="34" charset="0"/>
              <a:cs typeface="Arial" panose="020B0604020202020204" pitchFamily="34" charset="0"/>
            </a:rPr>
            <a:t>for Assistance</a:t>
          </a:r>
        </a:p>
      </dgm:t>
    </dgm:pt>
    <dgm:pt modelId="{F55DFF7F-E4BD-435B-A226-8386598CE11B}" type="par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10EA3CE9-F483-4251-AF13-0D6788D6E536}" type="sibTrans" cxnId="{5AAEAB94-88ED-4D9C-A4DB-D2FEAA915013}">
      <dgm:prSet/>
      <dgm:spPr/>
      <dgm:t>
        <a:bodyPr/>
        <a:lstStyle/>
        <a:p>
          <a:endParaRPr lang="en-US" b="0">
            <a:latin typeface="Arial" panose="020B0604020202020204" pitchFamily="34" charset="0"/>
            <a:cs typeface="Arial" panose="020B0604020202020204" pitchFamily="34" charset="0"/>
          </a:endParaRPr>
        </a:p>
      </dgm:t>
    </dgm:pt>
    <dgm:pt modelId="{AA629BA6-1C9F-452B-BC48-383BF644EAE0}">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Application Review &amp; Selection</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12B6BCE2-439D-42BE-8061-66CF09988F86}" type="par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642AEB86-914A-4D62-999C-52CC9044F6D0}" type="sibTrans" cxnId="{DBF165EC-29D1-44DB-B12E-87274131B33D}">
      <dgm:prSet/>
      <dgm:spPr/>
      <dgm:t>
        <a:bodyPr/>
        <a:lstStyle/>
        <a:p>
          <a:endParaRPr lang="en-US" b="0">
            <a:latin typeface="Arial" panose="020B0604020202020204" pitchFamily="34" charset="0"/>
            <a:cs typeface="Arial" panose="020B0604020202020204" pitchFamily="34" charset="0"/>
          </a:endParaRPr>
        </a:p>
      </dgm:t>
    </dgm:pt>
    <dgm:pt modelId="{F55093E5-C2C5-442E-A36B-056296BAFF7C}">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Implement-ation &amp; Monitoring</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B738E600-F333-47C4-94FF-0F24E92F3A92}" type="par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BA3FFDB1-9544-4CC7-BA8D-9FA9D9133AC0}" type="sibTrans" cxnId="{77F2C380-CF15-4125-8E27-DA205371726D}">
      <dgm:prSet/>
      <dgm:spPr/>
      <dgm:t>
        <a:bodyPr/>
        <a:lstStyle/>
        <a:p>
          <a:endParaRPr lang="en-US" b="0">
            <a:latin typeface="Arial" panose="020B0604020202020204" pitchFamily="34" charset="0"/>
            <a:cs typeface="Arial" panose="020B0604020202020204" pitchFamily="34" charset="0"/>
          </a:endParaRPr>
        </a:p>
      </dgm:t>
    </dgm:pt>
    <dgm:pt modelId="{CCA705C2-53D9-4D54-BBCB-EFC9CD008628}">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Award Closeout</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5E3532C7-1A54-4DF2-A253-882B8240826A}" type="par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B60754BB-E605-42F2-A437-1C3D839166F8}" type="sibTrans" cxnId="{DB712BEB-86EB-4006-9451-67C0D221EC7D}">
      <dgm:prSet/>
      <dgm:spPr/>
      <dgm:t>
        <a:bodyPr/>
        <a:lstStyle/>
        <a:p>
          <a:endParaRPr lang="en-US" b="0">
            <a:latin typeface="Arial" panose="020B0604020202020204" pitchFamily="34" charset="0"/>
            <a:cs typeface="Arial" panose="020B0604020202020204" pitchFamily="34" charset="0"/>
          </a:endParaRPr>
        </a:p>
      </dgm:t>
    </dgm:pt>
    <dgm:pt modelId="{EF1FF408-39DF-423B-AC9A-2AE7FADD601B}">
      <dgm:prSet phldrT="[Text]" custT="1"/>
      <dgm:spPr>
        <a:solidFill>
          <a:schemeClr val="accent3">
            <a:lumMod val="50000"/>
          </a:schemeClr>
        </a:solidFill>
      </dgm:spPr>
      <dgm:t>
        <a:bodyPr lIns="18288" tIns="18288" rIns="18288" bIns="18288"/>
        <a:lstStyle/>
        <a:p>
          <a:r>
            <a:rPr lang="en-US" sz="1100" b="0" dirty="0">
              <a:latin typeface="Arial" panose="020B0604020202020204" pitchFamily="34" charset="0"/>
              <a:cs typeface="Arial" panose="020B0604020202020204" pitchFamily="34" charset="0"/>
            </a:rPr>
            <a:t>Program Closeout</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18C246CE-DE10-4C5E-95F5-6CFF516398C3}" type="par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F21335D3-41C8-4075-A622-E564F971157F}" type="sibTrans" cxnId="{BF97AE99-5FB5-4373-B47A-6F9C638B713B}">
      <dgm:prSet/>
      <dgm:spPr/>
      <dgm:t>
        <a:bodyPr/>
        <a:lstStyle/>
        <a:p>
          <a:endParaRPr lang="en-US" b="0">
            <a:latin typeface="Arial" panose="020B0604020202020204" pitchFamily="34" charset="0"/>
            <a:cs typeface="Arial" panose="020B0604020202020204" pitchFamily="34" charset="0"/>
          </a:endParaRPr>
        </a:p>
      </dgm:t>
    </dgm:pt>
    <dgm:pt modelId="{0D3D3827-2D6D-46B3-A8E6-ACCCBFC45A01}" type="pres">
      <dgm:prSet presAssocID="{75D9A4CE-3194-49C1-9A1C-32EF4B8AE05E}" presName="Name0" presStyleCnt="0">
        <dgm:presLayoutVars>
          <dgm:dir/>
          <dgm:resizeHandles val="exact"/>
        </dgm:presLayoutVars>
      </dgm:prSet>
      <dgm:spPr/>
    </dgm:pt>
    <dgm:pt modelId="{E3501275-6BAB-424F-A522-60BDA2C4D3E3}" type="pres">
      <dgm:prSet presAssocID="{752A7520-BD5E-40C8-A010-2051F072FC88}" presName="parTxOnly" presStyleLbl="node1" presStyleIdx="0" presStyleCnt="9">
        <dgm:presLayoutVars>
          <dgm:bulletEnabled val="1"/>
        </dgm:presLayoutVars>
      </dgm:prSet>
      <dgm:spPr/>
    </dgm:pt>
    <dgm:pt modelId="{CA662E5D-DF65-4F6F-B0FD-63C85AAAD437}" type="pres">
      <dgm:prSet presAssocID="{199AF49B-41DD-4459-86B7-70241828D767}" presName="parSpace" presStyleCnt="0"/>
      <dgm:spPr/>
    </dgm:pt>
    <dgm:pt modelId="{9139A7E2-0B2F-46CC-83B5-D82E705CFAB3}" type="pres">
      <dgm:prSet presAssocID="{86C937BC-E6D7-446A-8C03-D7D04EB67AE1}" presName="parTxOnly" presStyleLbl="node1" presStyleIdx="1" presStyleCnt="9">
        <dgm:presLayoutVars>
          <dgm:bulletEnabled val="1"/>
        </dgm:presLayoutVars>
      </dgm:prSet>
      <dgm:spPr/>
    </dgm:pt>
    <dgm:pt modelId="{7B85DD09-7503-4082-A245-7850B8A0E5C1}" type="pres">
      <dgm:prSet presAssocID="{3C038D27-0066-4340-87AE-4DD5FBB93D81}" presName="parSpace" presStyleCnt="0"/>
      <dgm:spPr/>
    </dgm:pt>
    <dgm:pt modelId="{B662AF5D-DA2B-4155-B7F9-BCF827412A55}" type="pres">
      <dgm:prSet presAssocID="{6DEC10D9-D751-4B8E-ACA5-3F83EFA6FE10}" presName="parTxOnly" presStyleLbl="node1" presStyleIdx="2" presStyleCnt="9">
        <dgm:presLayoutVars>
          <dgm:bulletEnabled val="1"/>
        </dgm:presLayoutVars>
      </dgm:prSet>
      <dgm:spPr/>
    </dgm:pt>
    <dgm:pt modelId="{BE93F7B1-C8D8-4987-95DD-A162E2CCD148}" type="pres">
      <dgm:prSet presAssocID="{1172E126-7C2D-4CDF-9AC8-E7F9DC1DBCF0}" presName="parSpace" presStyleCnt="0"/>
      <dgm:spPr/>
    </dgm:pt>
    <dgm:pt modelId="{70B93D35-A856-4743-BC03-E3F82EBEB334}" type="pres">
      <dgm:prSet presAssocID="{475CB1F3-E5CC-4CAC-8042-388E08B46A90}" presName="parTxOnly" presStyleLbl="node1" presStyleIdx="3" presStyleCnt="9">
        <dgm:presLayoutVars>
          <dgm:bulletEnabled val="1"/>
        </dgm:presLayoutVars>
      </dgm:prSet>
      <dgm:spPr/>
    </dgm:pt>
    <dgm:pt modelId="{B3EB222B-DEF7-4E93-A26C-08BD874C7267}" type="pres">
      <dgm:prSet presAssocID="{96D0C20B-1CCF-444A-9F2B-91A8F37B45E1}" presName="parSpace" presStyleCnt="0"/>
      <dgm:spPr/>
    </dgm:pt>
    <dgm:pt modelId="{E65D7364-D3FD-4754-AED4-71A39C8526EB}" type="pres">
      <dgm:prSet presAssocID="{11F30869-C67A-4830-9435-1036655CF519}" presName="parTxOnly" presStyleLbl="node1" presStyleIdx="4" presStyleCnt="9">
        <dgm:presLayoutVars>
          <dgm:bulletEnabled val="1"/>
        </dgm:presLayoutVars>
      </dgm:prSet>
      <dgm:spPr/>
    </dgm:pt>
    <dgm:pt modelId="{A7EE41A9-5D6D-467A-B9E5-055DD4087E94}" type="pres">
      <dgm:prSet presAssocID="{10EA3CE9-F483-4251-AF13-0D6788D6E536}" presName="parSpace" presStyleCnt="0"/>
      <dgm:spPr/>
    </dgm:pt>
    <dgm:pt modelId="{269EE2CA-4BD7-43DD-B728-85C3CF18900A}" type="pres">
      <dgm:prSet presAssocID="{AA629BA6-1C9F-452B-BC48-383BF644EAE0}" presName="parTxOnly" presStyleLbl="node1" presStyleIdx="5" presStyleCnt="9">
        <dgm:presLayoutVars>
          <dgm:bulletEnabled val="1"/>
        </dgm:presLayoutVars>
      </dgm:prSet>
      <dgm:spPr/>
    </dgm:pt>
    <dgm:pt modelId="{095ADE12-9C6D-4D43-81DD-CE9D8FDDC2B9}" type="pres">
      <dgm:prSet presAssocID="{642AEB86-914A-4D62-999C-52CC9044F6D0}" presName="parSpace" presStyleCnt="0"/>
      <dgm:spPr/>
    </dgm:pt>
    <dgm:pt modelId="{01975C08-880E-4057-BFB8-03D4B61912B0}" type="pres">
      <dgm:prSet presAssocID="{F55093E5-C2C5-442E-A36B-056296BAFF7C}" presName="parTxOnly" presStyleLbl="node1" presStyleIdx="6" presStyleCnt="9">
        <dgm:presLayoutVars>
          <dgm:bulletEnabled val="1"/>
        </dgm:presLayoutVars>
      </dgm:prSet>
      <dgm:spPr/>
    </dgm:pt>
    <dgm:pt modelId="{7FCBB189-2D96-4AD0-92F2-0291310E4457}" type="pres">
      <dgm:prSet presAssocID="{BA3FFDB1-9544-4CC7-BA8D-9FA9D9133AC0}" presName="parSpace" presStyleCnt="0"/>
      <dgm:spPr/>
    </dgm:pt>
    <dgm:pt modelId="{3B5BAF20-BCE1-47F1-8B2C-44FA16979208}" type="pres">
      <dgm:prSet presAssocID="{CCA705C2-53D9-4D54-BBCB-EFC9CD008628}" presName="parTxOnly" presStyleLbl="node1" presStyleIdx="7" presStyleCnt="9">
        <dgm:presLayoutVars>
          <dgm:bulletEnabled val="1"/>
        </dgm:presLayoutVars>
      </dgm:prSet>
      <dgm:spPr/>
    </dgm:pt>
    <dgm:pt modelId="{3D49834B-7E86-4F9E-ABAD-61CE5E2F6917}" type="pres">
      <dgm:prSet presAssocID="{B60754BB-E605-42F2-A437-1C3D839166F8}" presName="parSpace" presStyleCnt="0"/>
      <dgm:spPr/>
    </dgm:pt>
    <dgm:pt modelId="{634C522C-C78C-4D5D-B839-7575CF275D33}" type="pres">
      <dgm:prSet presAssocID="{EF1FF408-39DF-423B-AC9A-2AE7FADD601B}" presName="parTxOnly" presStyleLbl="node1" presStyleIdx="8" presStyleCnt="9">
        <dgm:presLayoutVars>
          <dgm:bulletEnabled val="1"/>
        </dgm:presLayoutVars>
      </dgm:prSet>
      <dgm:spPr/>
    </dgm:pt>
  </dgm:ptLst>
  <dgm:cxnLst>
    <dgm:cxn modelId="{9594230F-B18F-48E4-AB5A-93ADC2417CBF}" srcId="{75D9A4CE-3194-49C1-9A1C-32EF4B8AE05E}" destId="{6DEC10D9-D751-4B8E-ACA5-3F83EFA6FE10}" srcOrd="2" destOrd="0" parTransId="{387A8EF1-EA7C-49F4-AA92-CEF5A46F9EF8}" sibTransId="{1172E126-7C2D-4CDF-9AC8-E7F9DC1DBCF0}"/>
    <dgm:cxn modelId="{FEE8EE2D-45A2-47D2-B449-894C1FA36A05}" srcId="{75D9A4CE-3194-49C1-9A1C-32EF4B8AE05E}" destId="{86C937BC-E6D7-446A-8C03-D7D04EB67AE1}" srcOrd="1" destOrd="0" parTransId="{78ADB9EC-A65A-42C3-A2D3-BBC1DB2C41EF}" sibTransId="{3C038D27-0066-4340-87AE-4DD5FBB93D81}"/>
    <dgm:cxn modelId="{F22A2132-A385-4EC1-AA3F-1B9343C8EE5C}" type="presOf" srcId="{752A7520-BD5E-40C8-A010-2051F072FC88}" destId="{E3501275-6BAB-424F-A522-60BDA2C4D3E3}" srcOrd="0" destOrd="0" presId="urn:microsoft.com/office/officeart/2005/8/layout/hChevron3"/>
    <dgm:cxn modelId="{43CD8142-0AFF-44EF-B0BC-E9BA7DB937F6}" type="presOf" srcId="{6DEC10D9-D751-4B8E-ACA5-3F83EFA6FE10}" destId="{B662AF5D-DA2B-4155-B7F9-BCF827412A55}" srcOrd="0" destOrd="0" presId="urn:microsoft.com/office/officeart/2005/8/layout/hChevron3"/>
    <dgm:cxn modelId="{AC0B446B-C91C-40C5-A04D-A6C1BA317B47}" type="presOf" srcId="{475CB1F3-E5CC-4CAC-8042-388E08B46A90}" destId="{70B93D35-A856-4743-BC03-E3F82EBEB334}" srcOrd="0" destOrd="0" presId="urn:microsoft.com/office/officeart/2005/8/layout/hChevron3"/>
    <dgm:cxn modelId="{DA9DDB6F-0D39-47DF-AF80-486E81142D43}" type="presOf" srcId="{11F30869-C67A-4830-9435-1036655CF519}" destId="{E65D7364-D3FD-4754-AED4-71A39C8526EB}" srcOrd="0" destOrd="0" presId="urn:microsoft.com/office/officeart/2005/8/layout/hChevron3"/>
    <dgm:cxn modelId="{95B44C56-FA1F-4149-8ECC-B3C4B6E71337}" type="presOf" srcId="{EF1FF408-39DF-423B-AC9A-2AE7FADD601B}" destId="{634C522C-C78C-4D5D-B839-7575CF275D33}" srcOrd="0" destOrd="0" presId="urn:microsoft.com/office/officeart/2005/8/layout/hChevron3"/>
    <dgm:cxn modelId="{A648BB57-8BEE-44C1-AEF3-B60A1E21B512}" srcId="{75D9A4CE-3194-49C1-9A1C-32EF4B8AE05E}" destId="{752A7520-BD5E-40C8-A010-2051F072FC88}" srcOrd="0" destOrd="0" parTransId="{F5CF79D6-29F9-44DE-A708-B9AA3372F018}" sibTransId="{199AF49B-41DD-4459-86B7-70241828D767}"/>
    <dgm:cxn modelId="{77F2C380-CF15-4125-8E27-DA205371726D}" srcId="{75D9A4CE-3194-49C1-9A1C-32EF4B8AE05E}" destId="{F55093E5-C2C5-442E-A36B-056296BAFF7C}" srcOrd="6" destOrd="0" parTransId="{B738E600-F333-47C4-94FF-0F24E92F3A92}" sibTransId="{BA3FFDB1-9544-4CC7-BA8D-9FA9D9133AC0}"/>
    <dgm:cxn modelId="{5AAEAB94-88ED-4D9C-A4DB-D2FEAA915013}" srcId="{75D9A4CE-3194-49C1-9A1C-32EF4B8AE05E}" destId="{11F30869-C67A-4830-9435-1036655CF519}" srcOrd="4" destOrd="0" parTransId="{F55DFF7F-E4BD-435B-A226-8386598CE11B}" sibTransId="{10EA3CE9-F483-4251-AF13-0D6788D6E536}"/>
    <dgm:cxn modelId="{BF97AE99-5FB5-4373-B47A-6F9C638B713B}" srcId="{75D9A4CE-3194-49C1-9A1C-32EF4B8AE05E}" destId="{EF1FF408-39DF-423B-AC9A-2AE7FADD601B}" srcOrd="8" destOrd="0" parTransId="{18C246CE-DE10-4C5E-95F5-6CFF516398C3}" sibTransId="{F21335D3-41C8-4075-A622-E564F971157F}"/>
    <dgm:cxn modelId="{BA8BB89A-996A-4D03-8DCB-1AACC7249B53}" srcId="{75D9A4CE-3194-49C1-9A1C-32EF4B8AE05E}" destId="{475CB1F3-E5CC-4CAC-8042-388E08B46A90}" srcOrd="3" destOrd="0" parTransId="{356933E9-C1C4-42C4-87CD-FA44E298FF3F}" sibTransId="{96D0C20B-1CCF-444A-9F2B-91A8F37B45E1}"/>
    <dgm:cxn modelId="{74721FA3-309D-4227-9CD4-9166F9F5C9D7}" type="presOf" srcId="{75D9A4CE-3194-49C1-9A1C-32EF4B8AE05E}" destId="{0D3D3827-2D6D-46B3-A8E6-ACCCBFC45A01}" srcOrd="0" destOrd="0" presId="urn:microsoft.com/office/officeart/2005/8/layout/hChevron3"/>
    <dgm:cxn modelId="{5AE918A6-C0E7-4E0E-A04F-7BB2A405F740}" type="presOf" srcId="{CCA705C2-53D9-4D54-BBCB-EFC9CD008628}" destId="{3B5BAF20-BCE1-47F1-8B2C-44FA16979208}" srcOrd="0" destOrd="0" presId="urn:microsoft.com/office/officeart/2005/8/layout/hChevron3"/>
    <dgm:cxn modelId="{E4748CC0-8F1E-427B-B9A2-7B5351BF83C7}" type="presOf" srcId="{AA629BA6-1C9F-452B-BC48-383BF644EAE0}" destId="{269EE2CA-4BD7-43DD-B728-85C3CF18900A}" srcOrd="0" destOrd="0" presId="urn:microsoft.com/office/officeart/2005/8/layout/hChevron3"/>
    <dgm:cxn modelId="{DB712BEB-86EB-4006-9451-67C0D221EC7D}" srcId="{75D9A4CE-3194-49C1-9A1C-32EF4B8AE05E}" destId="{CCA705C2-53D9-4D54-BBCB-EFC9CD008628}" srcOrd="7" destOrd="0" parTransId="{5E3532C7-1A54-4DF2-A253-882B8240826A}" sibTransId="{B60754BB-E605-42F2-A437-1C3D839166F8}"/>
    <dgm:cxn modelId="{DBF165EC-29D1-44DB-B12E-87274131B33D}" srcId="{75D9A4CE-3194-49C1-9A1C-32EF4B8AE05E}" destId="{AA629BA6-1C9F-452B-BC48-383BF644EAE0}" srcOrd="5" destOrd="0" parTransId="{12B6BCE2-439D-42BE-8061-66CF09988F86}" sibTransId="{642AEB86-914A-4D62-999C-52CC9044F6D0}"/>
    <dgm:cxn modelId="{2F0047F5-014F-4584-9957-7712F25BB293}" type="presOf" srcId="{86C937BC-E6D7-446A-8C03-D7D04EB67AE1}" destId="{9139A7E2-0B2F-46CC-83B5-D82E705CFAB3}" srcOrd="0" destOrd="0" presId="urn:microsoft.com/office/officeart/2005/8/layout/hChevron3"/>
    <dgm:cxn modelId="{E92A14FE-E333-4C6A-B5F8-3D9DDBBFB055}" type="presOf" srcId="{F55093E5-C2C5-442E-A36B-056296BAFF7C}" destId="{01975C08-880E-4057-BFB8-03D4B61912B0}" srcOrd="0" destOrd="0" presId="urn:microsoft.com/office/officeart/2005/8/layout/hChevron3"/>
    <dgm:cxn modelId="{1B5438C4-5FCB-4BC6-923F-CD71822F322C}" type="presParOf" srcId="{0D3D3827-2D6D-46B3-A8E6-ACCCBFC45A01}" destId="{E3501275-6BAB-424F-A522-60BDA2C4D3E3}" srcOrd="0" destOrd="0" presId="urn:microsoft.com/office/officeart/2005/8/layout/hChevron3"/>
    <dgm:cxn modelId="{4DB5904E-0A1B-49E6-A2D0-F8B583A0EF9B}" type="presParOf" srcId="{0D3D3827-2D6D-46B3-A8E6-ACCCBFC45A01}" destId="{CA662E5D-DF65-4F6F-B0FD-63C85AAAD437}" srcOrd="1" destOrd="0" presId="urn:microsoft.com/office/officeart/2005/8/layout/hChevron3"/>
    <dgm:cxn modelId="{05840E7B-6AAC-43AA-895E-7DC5E13AD60B}" type="presParOf" srcId="{0D3D3827-2D6D-46B3-A8E6-ACCCBFC45A01}" destId="{9139A7E2-0B2F-46CC-83B5-D82E705CFAB3}" srcOrd="2" destOrd="0" presId="urn:microsoft.com/office/officeart/2005/8/layout/hChevron3"/>
    <dgm:cxn modelId="{76B988DB-1F3C-4306-9931-C1430C593568}" type="presParOf" srcId="{0D3D3827-2D6D-46B3-A8E6-ACCCBFC45A01}" destId="{7B85DD09-7503-4082-A245-7850B8A0E5C1}" srcOrd="3" destOrd="0" presId="urn:microsoft.com/office/officeart/2005/8/layout/hChevron3"/>
    <dgm:cxn modelId="{16B5DE33-38E0-48FE-82AE-F4CD15D2F715}" type="presParOf" srcId="{0D3D3827-2D6D-46B3-A8E6-ACCCBFC45A01}" destId="{B662AF5D-DA2B-4155-B7F9-BCF827412A55}" srcOrd="4" destOrd="0" presId="urn:microsoft.com/office/officeart/2005/8/layout/hChevron3"/>
    <dgm:cxn modelId="{58C2A521-2421-474E-B2DF-B6DA71B21820}" type="presParOf" srcId="{0D3D3827-2D6D-46B3-A8E6-ACCCBFC45A01}" destId="{BE93F7B1-C8D8-4987-95DD-A162E2CCD148}" srcOrd="5" destOrd="0" presId="urn:microsoft.com/office/officeart/2005/8/layout/hChevron3"/>
    <dgm:cxn modelId="{BDA9410F-4454-4D5B-94E6-D25CB7784CE8}" type="presParOf" srcId="{0D3D3827-2D6D-46B3-A8E6-ACCCBFC45A01}" destId="{70B93D35-A856-4743-BC03-E3F82EBEB334}" srcOrd="6" destOrd="0" presId="urn:microsoft.com/office/officeart/2005/8/layout/hChevron3"/>
    <dgm:cxn modelId="{801BF255-145B-4017-AFB9-B7A3B40CA687}" type="presParOf" srcId="{0D3D3827-2D6D-46B3-A8E6-ACCCBFC45A01}" destId="{B3EB222B-DEF7-4E93-A26C-08BD874C7267}" srcOrd="7" destOrd="0" presId="urn:microsoft.com/office/officeart/2005/8/layout/hChevron3"/>
    <dgm:cxn modelId="{5B360577-372D-4837-A8D5-EF9A647FB3B9}" type="presParOf" srcId="{0D3D3827-2D6D-46B3-A8E6-ACCCBFC45A01}" destId="{E65D7364-D3FD-4754-AED4-71A39C8526EB}" srcOrd="8" destOrd="0" presId="urn:microsoft.com/office/officeart/2005/8/layout/hChevron3"/>
    <dgm:cxn modelId="{28F6C5AF-D04E-49DA-B2FF-A74B3C7E7AF9}" type="presParOf" srcId="{0D3D3827-2D6D-46B3-A8E6-ACCCBFC45A01}" destId="{A7EE41A9-5D6D-467A-B9E5-055DD4087E94}" srcOrd="9" destOrd="0" presId="urn:microsoft.com/office/officeart/2005/8/layout/hChevron3"/>
    <dgm:cxn modelId="{14AC0120-DC31-4329-AD89-20B6B3CEB3A0}" type="presParOf" srcId="{0D3D3827-2D6D-46B3-A8E6-ACCCBFC45A01}" destId="{269EE2CA-4BD7-43DD-B728-85C3CF18900A}" srcOrd="10" destOrd="0" presId="urn:microsoft.com/office/officeart/2005/8/layout/hChevron3"/>
    <dgm:cxn modelId="{1D4F0DAD-3A86-483C-B865-44738DFB1FBB}" type="presParOf" srcId="{0D3D3827-2D6D-46B3-A8E6-ACCCBFC45A01}" destId="{095ADE12-9C6D-4D43-81DD-CE9D8FDDC2B9}" srcOrd="11" destOrd="0" presId="urn:microsoft.com/office/officeart/2005/8/layout/hChevron3"/>
    <dgm:cxn modelId="{6B616678-8D4C-4963-BF07-775EB09DC94C}" type="presParOf" srcId="{0D3D3827-2D6D-46B3-A8E6-ACCCBFC45A01}" destId="{01975C08-880E-4057-BFB8-03D4B61912B0}" srcOrd="12" destOrd="0" presId="urn:microsoft.com/office/officeart/2005/8/layout/hChevron3"/>
    <dgm:cxn modelId="{91AA933C-0E78-46DC-BCA2-E58E3A4AC73F}" type="presParOf" srcId="{0D3D3827-2D6D-46B3-A8E6-ACCCBFC45A01}" destId="{7FCBB189-2D96-4AD0-92F2-0291310E4457}" srcOrd="13" destOrd="0" presId="urn:microsoft.com/office/officeart/2005/8/layout/hChevron3"/>
    <dgm:cxn modelId="{A43CFDDB-1AA5-4BB1-BDA9-9E732C8B5181}" type="presParOf" srcId="{0D3D3827-2D6D-46B3-A8E6-ACCCBFC45A01}" destId="{3B5BAF20-BCE1-47F1-8B2C-44FA16979208}" srcOrd="14" destOrd="0" presId="urn:microsoft.com/office/officeart/2005/8/layout/hChevron3"/>
    <dgm:cxn modelId="{3CD03616-9787-4B29-861B-5D88CBDD82DB}" type="presParOf" srcId="{0D3D3827-2D6D-46B3-A8E6-ACCCBFC45A01}" destId="{3D49834B-7E86-4F9E-ABAD-61CE5E2F6917}" srcOrd="15" destOrd="0" presId="urn:microsoft.com/office/officeart/2005/8/layout/hChevron3"/>
    <dgm:cxn modelId="{78218A24-2BF6-459E-9A01-5E00832D84C1}" type="presParOf" srcId="{0D3D3827-2D6D-46B3-A8E6-ACCCBFC45A01}" destId="{634C522C-C78C-4D5D-B839-7575CF275D33}"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1AC0C8-044F-4768-AFB3-3659DCF0BA3E}">
      <dsp:nvSpPr>
        <dsp:cNvPr id="0" name=""/>
        <dsp:cNvSpPr/>
      </dsp:nvSpPr>
      <dsp:spPr>
        <a:xfrm>
          <a:off x="731477" y="1173"/>
          <a:ext cx="1640327" cy="984196"/>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lumMod val="85000"/>
                </a:schemeClr>
              </a:solidFill>
              <a:latin typeface="Calibri"/>
              <a:ea typeface="+mn-ea"/>
              <a:cs typeface="+mn-cs"/>
            </a:rPr>
            <a:t>Congress creates  program through </a:t>
          </a:r>
          <a:r>
            <a:rPr lang="en-US" sz="1200" b="1" kern="1200" dirty="0">
              <a:solidFill>
                <a:schemeClr val="bg1">
                  <a:lumMod val="85000"/>
                </a:schemeClr>
              </a:solidFill>
              <a:latin typeface="Calibri"/>
              <a:ea typeface="+mn-ea"/>
              <a:cs typeface="+mn-cs"/>
            </a:rPr>
            <a:t>authorization</a:t>
          </a:r>
        </a:p>
      </dsp:txBody>
      <dsp:txXfrm>
        <a:off x="760303" y="29999"/>
        <a:ext cx="1582675" cy="926544"/>
      </dsp:txXfrm>
    </dsp:sp>
    <dsp:sp modelId="{81E17D8E-EAE5-4A69-836B-96AAAC31D821}">
      <dsp:nvSpPr>
        <dsp:cNvPr id="0" name=""/>
        <dsp:cNvSpPr/>
      </dsp:nvSpPr>
      <dsp:spPr>
        <a:xfrm>
          <a:off x="2550391" y="289871"/>
          <a:ext cx="279274" cy="406801"/>
        </a:xfrm>
        <a:prstGeom prst="rightArrow">
          <a:avLst>
            <a:gd name="adj1" fmla="val 60000"/>
            <a:gd name="adj2" fmla="val 50000"/>
          </a:avLst>
        </a:prstGeom>
        <a:solidFill>
          <a:srgbClr val="CCCC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solidFill>
              <a:sysClr val="window" lastClr="FFFFFF"/>
            </a:solidFill>
            <a:latin typeface="Calibri"/>
            <a:ea typeface="+mn-ea"/>
            <a:cs typeface="+mn-cs"/>
          </a:endParaRPr>
        </a:p>
      </dsp:txBody>
      <dsp:txXfrm>
        <a:off x="2550391" y="371231"/>
        <a:ext cx="195492" cy="244081"/>
      </dsp:txXfrm>
    </dsp:sp>
    <dsp:sp modelId="{C99D066C-B5E6-44D5-8C09-EC9E66272352}">
      <dsp:nvSpPr>
        <dsp:cNvPr id="0" name=""/>
        <dsp:cNvSpPr/>
      </dsp:nvSpPr>
      <dsp:spPr>
        <a:xfrm>
          <a:off x="3027936" y="1173"/>
          <a:ext cx="1640327" cy="984196"/>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lumMod val="85000"/>
                </a:schemeClr>
              </a:solidFill>
              <a:latin typeface="Calibri"/>
              <a:ea typeface="+mn-ea"/>
              <a:cs typeface="+mn-cs"/>
            </a:rPr>
            <a:t>President requests funds. Congress </a:t>
          </a:r>
          <a:r>
            <a:rPr lang="en-US" sz="1200" b="1" kern="1200" dirty="0">
              <a:solidFill>
                <a:schemeClr val="bg1">
                  <a:lumMod val="85000"/>
                </a:schemeClr>
              </a:solidFill>
              <a:latin typeface="Calibri"/>
              <a:ea typeface="+mn-ea"/>
              <a:cs typeface="+mn-cs"/>
            </a:rPr>
            <a:t>appropriates</a:t>
          </a:r>
          <a:r>
            <a:rPr lang="en-US" sz="1200" kern="1200" dirty="0">
              <a:solidFill>
                <a:schemeClr val="bg1">
                  <a:lumMod val="85000"/>
                </a:schemeClr>
              </a:solidFill>
              <a:latin typeface="Calibri"/>
              <a:ea typeface="+mn-ea"/>
              <a:cs typeface="+mn-cs"/>
            </a:rPr>
            <a:t> funds</a:t>
          </a:r>
        </a:p>
      </dsp:txBody>
      <dsp:txXfrm>
        <a:off x="3056762" y="29999"/>
        <a:ext cx="1582675" cy="926544"/>
      </dsp:txXfrm>
    </dsp:sp>
    <dsp:sp modelId="{0B3D949D-765E-432D-8312-1C04A93A09BA}">
      <dsp:nvSpPr>
        <dsp:cNvPr id="0" name=""/>
        <dsp:cNvSpPr/>
      </dsp:nvSpPr>
      <dsp:spPr>
        <a:xfrm>
          <a:off x="4846850" y="289871"/>
          <a:ext cx="279274" cy="406801"/>
        </a:xfrm>
        <a:prstGeom prst="rightArrow">
          <a:avLst>
            <a:gd name="adj1" fmla="val 60000"/>
            <a:gd name="adj2" fmla="val 50000"/>
          </a:avLst>
        </a:prstGeom>
        <a:solidFill>
          <a:srgbClr val="CCCC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solidFill>
              <a:sysClr val="window" lastClr="FFFFFF"/>
            </a:solidFill>
            <a:latin typeface="Calibri"/>
            <a:ea typeface="+mn-ea"/>
            <a:cs typeface="+mn-cs"/>
          </a:endParaRPr>
        </a:p>
      </dsp:txBody>
      <dsp:txXfrm>
        <a:off x="4846850" y="371231"/>
        <a:ext cx="195492" cy="244081"/>
      </dsp:txXfrm>
    </dsp:sp>
    <dsp:sp modelId="{AECFFC62-CAEB-4B2D-B03F-226AF777D615}">
      <dsp:nvSpPr>
        <dsp:cNvPr id="0" name=""/>
        <dsp:cNvSpPr/>
      </dsp:nvSpPr>
      <dsp:spPr>
        <a:xfrm>
          <a:off x="5324395" y="1173"/>
          <a:ext cx="1640327" cy="984196"/>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lumMod val="85000"/>
                </a:schemeClr>
              </a:solidFill>
              <a:latin typeface="Calibri"/>
              <a:ea typeface="+mn-ea"/>
              <a:cs typeface="+mn-cs"/>
            </a:rPr>
            <a:t>Federal agency develops regulations/guidelines</a:t>
          </a:r>
        </a:p>
      </dsp:txBody>
      <dsp:txXfrm>
        <a:off x="5353221" y="29999"/>
        <a:ext cx="1582675" cy="926544"/>
      </dsp:txXfrm>
    </dsp:sp>
    <dsp:sp modelId="{8004B9D8-156D-4524-AD0B-8A5842A7EDF8}">
      <dsp:nvSpPr>
        <dsp:cNvPr id="0" name=""/>
        <dsp:cNvSpPr/>
      </dsp:nvSpPr>
      <dsp:spPr>
        <a:xfrm rot="5400000">
          <a:off x="6004921" y="1100193"/>
          <a:ext cx="279274" cy="406801"/>
        </a:xfrm>
        <a:prstGeom prst="rightArrow">
          <a:avLst>
            <a:gd name="adj1" fmla="val 60000"/>
            <a:gd name="adj2" fmla="val 50000"/>
          </a:avLst>
        </a:prstGeom>
        <a:solidFill>
          <a:srgbClr val="CCCC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solidFill>
              <a:sysClr val="window" lastClr="FFFFFF"/>
            </a:solidFill>
            <a:latin typeface="Calibri"/>
            <a:ea typeface="+mn-ea"/>
            <a:cs typeface="+mn-cs"/>
          </a:endParaRPr>
        </a:p>
      </dsp:txBody>
      <dsp:txXfrm rot="-5400000">
        <a:off x="6022518" y="1163956"/>
        <a:ext cx="244081" cy="195492"/>
      </dsp:txXfrm>
    </dsp:sp>
    <dsp:sp modelId="{F078A3B9-F481-4579-B894-CDACDB0F3508}">
      <dsp:nvSpPr>
        <dsp:cNvPr id="0" name=""/>
        <dsp:cNvSpPr/>
      </dsp:nvSpPr>
      <dsp:spPr>
        <a:xfrm>
          <a:off x="5324395" y="1641501"/>
          <a:ext cx="1640327" cy="984196"/>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lumMod val="85000"/>
                </a:schemeClr>
              </a:solidFill>
              <a:latin typeface="Calibri"/>
              <a:ea typeface="+mn-ea"/>
              <a:cs typeface="+mn-cs"/>
            </a:rPr>
            <a:t>Federal agency advertises funds availability</a:t>
          </a:r>
        </a:p>
      </dsp:txBody>
      <dsp:txXfrm>
        <a:off x="5353221" y="1670327"/>
        <a:ext cx="1582675" cy="926544"/>
      </dsp:txXfrm>
    </dsp:sp>
    <dsp:sp modelId="{DC2E8AF1-5CAE-44D1-A5AA-9DF7DA837BC3}">
      <dsp:nvSpPr>
        <dsp:cNvPr id="0" name=""/>
        <dsp:cNvSpPr/>
      </dsp:nvSpPr>
      <dsp:spPr>
        <a:xfrm rot="10800000">
          <a:off x="4866534" y="1930199"/>
          <a:ext cx="279274" cy="406801"/>
        </a:xfrm>
        <a:prstGeom prst="rightArrow">
          <a:avLst>
            <a:gd name="adj1" fmla="val 60000"/>
            <a:gd name="adj2" fmla="val 50000"/>
          </a:avLst>
        </a:prstGeom>
        <a:solidFill>
          <a:srgbClr val="CCCC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solidFill>
              <a:sysClr val="window" lastClr="FFFFFF"/>
            </a:solidFill>
            <a:latin typeface="Calibri"/>
            <a:ea typeface="+mn-ea"/>
            <a:cs typeface="+mn-cs"/>
          </a:endParaRPr>
        </a:p>
      </dsp:txBody>
      <dsp:txXfrm rot="10800000">
        <a:off x="4950316" y="2011559"/>
        <a:ext cx="195492" cy="244081"/>
      </dsp:txXfrm>
    </dsp:sp>
    <dsp:sp modelId="{FC476523-F41E-4A89-8802-7EAC8A9953F6}">
      <dsp:nvSpPr>
        <dsp:cNvPr id="0" name=""/>
        <dsp:cNvSpPr/>
      </dsp:nvSpPr>
      <dsp:spPr>
        <a:xfrm>
          <a:off x="3027936" y="1641501"/>
          <a:ext cx="1640327" cy="984196"/>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lumMod val="85000"/>
                </a:schemeClr>
              </a:solidFill>
              <a:latin typeface="Calibri"/>
              <a:ea typeface="+mn-ea"/>
              <a:cs typeface="+mn-cs"/>
            </a:rPr>
            <a:t>Prospective </a:t>
          </a:r>
          <a:r>
            <a:rPr lang="en-US" sz="1200" kern="1200" dirty="0">
              <a:solidFill>
                <a:schemeClr val="bg1">
                  <a:lumMod val="95000"/>
                </a:schemeClr>
              </a:solidFill>
              <a:latin typeface="Calibri" panose="020F0502020204030204" pitchFamily="34" charset="0"/>
            </a:rPr>
            <a:t>non-Federal entit</a:t>
          </a:r>
          <a:r>
            <a:rPr lang="en-US" sz="1200" kern="1200" dirty="0">
              <a:latin typeface="Calibri" panose="020F0502020204030204" pitchFamily="34" charset="0"/>
            </a:rPr>
            <a:t>y</a:t>
          </a:r>
          <a:r>
            <a:rPr lang="en-US" sz="1200" kern="1200" dirty="0">
              <a:solidFill>
                <a:schemeClr val="bg1">
                  <a:lumMod val="85000"/>
                </a:schemeClr>
              </a:solidFill>
              <a:latin typeface="Calibri"/>
              <a:ea typeface="+mn-ea"/>
              <a:cs typeface="+mn-cs"/>
            </a:rPr>
            <a:t> apply</a:t>
          </a:r>
        </a:p>
      </dsp:txBody>
      <dsp:txXfrm>
        <a:off x="3056762" y="1670327"/>
        <a:ext cx="1582675" cy="926544"/>
      </dsp:txXfrm>
    </dsp:sp>
    <dsp:sp modelId="{F2252EDE-E5A2-4EA2-AAF0-7C058BD3C553}">
      <dsp:nvSpPr>
        <dsp:cNvPr id="0" name=""/>
        <dsp:cNvSpPr/>
      </dsp:nvSpPr>
      <dsp:spPr>
        <a:xfrm rot="10800000">
          <a:off x="2570075" y="1930199"/>
          <a:ext cx="279274" cy="406801"/>
        </a:xfrm>
        <a:prstGeom prst="rightArrow">
          <a:avLst>
            <a:gd name="adj1" fmla="val 60000"/>
            <a:gd name="adj2" fmla="val 50000"/>
          </a:avLst>
        </a:prstGeom>
        <a:solidFill>
          <a:srgbClr val="CCCC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solidFill>
              <a:sysClr val="window" lastClr="FFFFFF"/>
            </a:solidFill>
            <a:latin typeface="Calibri"/>
            <a:ea typeface="+mn-ea"/>
            <a:cs typeface="+mn-cs"/>
          </a:endParaRPr>
        </a:p>
      </dsp:txBody>
      <dsp:txXfrm rot="10800000">
        <a:off x="2653857" y="2011559"/>
        <a:ext cx="195492" cy="244081"/>
      </dsp:txXfrm>
    </dsp:sp>
    <dsp:sp modelId="{D35206A2-9EB6-4CB8-8F1C-3FA39016D483}">
      <dsp:nvSpPr>
        <dsp:cNvPr id="0" name=""/>
        <dsp:cNvSpPr/>
      </dsp:nvSpPr>
      <dsp:spPr>
        <a:xfrm>
          <a:off x="731477" y="1641501"/>
          <a:ext cx="1640327" cy="984196"/>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lumMod val="85000"/>
                </a:schemeClr>
              </a:solidFill>
              <a:latin typeface="Calibri"/>
              <a:ea typeface="+mn-ea"/>
              <a:cs typeface="+mn-cs"/>
            </a:rPr>
            <a:t>Agency reviews application and selects proposal</a:t>
          </a:r>
        </a:p>
      </dsp:txBody>
      <dsp:txXfrm>
        <a:off x="760303" y="1670327"/>
        <a:ext cx="1582675" cy="926544"/>
      </dsp:txXfrm>
    </dsp:sp>
    <dsp:sp modelId="{D29FD010-4689-48D0-B018-78601F9B0D24}">
      <dsp:nvSpPr>
        <dsp:cNvPr id="0" name=""/>
        <dsp:cNvSpPr/>
      </dsp:nvSpPr>
      <dsp:spPr>
        <a:xfrm rot="5400000">
          <a:off x="1412004" y="2740521"/>
          <a:ext cx="279274" cy="406801"/>
        </a:xfrm>
        <a:prstGeom prst="rightArrow">
          <a:avLst>
            <a:gd name="adj1" fmla="val 60000"/>
            <a:gd name="adj2" fmla="val 50000"/>
          </a:avLst>
        </a:prstGeom>
        <a:solidFill>
          <a:srgbClr val="CCCC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solidFill>
              <a:sysClr val="window" lastClr="FFFFFF"/>
            </a:solidFill>
            <a:latin typeface="Calibri"/>
            <a:ea typeface="+mn-ea"/>
            <a:cs typeface="+mn-cs"/>
          </a:endParaRPr>
        </a:p>
      </dsp:txBody>
      <dsp:txXfrm rot="-5400000">
        <a:off x="1429601" y="2804284"/>
        <a:ext cx="244081" cy="195492"/>
      </dsp:txXfrm>
    </dsp:sp>
    <dsp:sp modelId="{2BA59F12-247A-4F70-8B79-E44A1F4B84D3}">
      <dsp:nvSpPr>
        <dsp:cNvPr id="0" name=""/>
        <dsp:cNvSpPr/>
      </dsp:nvSpPr>
      <dsp:spPr>
        <a:xfrm>
          <a:off x="731477" y="3281829"/>
          <a:ext cx="1640327" cy="984196"/>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lumMod val="95000"/>
                </a:schemeClr>
              </a:solidFill>
              <a:latin typeface="Calibri" panose="020F0502020204030204" pitchFamily="34" charset="0"/>
            </a:rPr>
            <a:t>Non-Federal entity</a:t>
          </a:r>
          <a:r>
            <a:rPr lang="en-US" sz="1200" kern="1200" dirty="0">
              <a:solidFill>
                <a:schemeClr val="bg1">
                  <a:lumMod val="95000"/>
                </a:schemeClr>
              </a:solidFill>
              <a:latin typeface="Calibri" panose="020F0502020204030204" pitchFamily="34" charset="0"/>
              <a:ea typeface="+mn-ea"/>
              <a:cs typeface="+mn-cs"/>
            </a:rPr>
            <a:t> </a:t>
          </a:r>
          <a:r>
            <a:rPr lang="en-US" sz="1200" kern="1200" dirty="0">
              <a:solidFill>
                <a:schemeClr val="bg1">
                  <a:lumMod val="85000"/>
                </a:schemeClr>
              </a:solidFill>
              <a:latin typeface="Calibri"/>
              <a:ea typeface="+mn-ea"/>
              <a:cs typeface="+mn-cs"/>
            </a:rPr>
            <a:t>conducts project. Agency monitors award</a:t>
          </a:r>
        </a:p>
      </dsp:txBody>
      <dsp:txXfrm>
        <a:off x="760303" y="3310655"/>
        <a:ext cx="1582675" cy="926544"/>
      </dsp:txXfrm>
    </dsp:sp>
    <dsp:sp modelId="{E247636E-0F09-4006-AB49-31DB415171C0}">
      <dsp:nvSpPr>
        <dsp:cNvPr id="0" name=""/>
        <dsp:cNvSpPr/>
      </dsp:nvSpPr>
      <dsp:spPr>
        <a:xfrm>
          <a:off x="2550391" y="3570527"/>
          <a:ext cx="279274" cy="406801"/>
        </a:xfrm>
        <a:prstGeom prst="rightArrow">
          <a:avLst>
            <a:gd name="adj1" fmla="val 60000"/>
            <a:gd name="adj2" fmla="val 50000"/>
          </a:avLst>
        </a:prstGeom>
        <a:solidFill>
          <a:srgbClr val="CCCC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solidFill>
              <a:sysClr val="window" lastClr="FFFFFF"/>
            </a:solidFill>
            <a:latin typeface="Calibri"/>
            <a:ea typeface="+mn-ea"/>
            <a:cs typeface="+mn-cs"/>
          </a:endParaRPr>
        </a:p>
      </dsp:txBody>
      <dsp:txXfrm>
        <a:off x="2550391" y="3651887"/>
        <a:ext cx="195492" cy="244081"/>
      </dsp:txXfrm>
    </dsp:sp>
    <dsp:sp modelId="{3C2CBC1D-6A20-4D23-8516-A779F3455973}">
      <dsp:nvSpPr>
        <dsp:cNvPr id="0" name=""/>
        <dsp:cNvSpPr/>
      </dsp:nvSpPr>
      <dsp:spPr>
        <a:xfrm>
          <a:off x="3027936" y="3281829"/>
          <a:ext cx="1640327" cy="984196"/>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lumMod val="85000"/>
                </a:schemeClr>
              </a:solidFill>
              <a:latin typeface="Calibri"/>
              <a:ea typeface="+mn-ea"/>
              <a:cs typeface="+mn-cs"/>
            </a:rPr>
            <a:t>Award closes out </a:t>
          </a:r>
        </a:p>
      </dsp:txBody>
      <dsp:txXfrm>
        <a:off x="3056762" y="3310655"/>
        <a:ext cx="1582675" cy="926544"/>
      </dsp:txXfrm>
    </dsp:sp>
    <dsp:sp modelId="{019D12C9-A060-4771-9952-596B6142AF73}">
      <dsp:nvSpPr>
        <dsp:cNvPr id="0" name=""/>
        <dsp:cNvSpPr/>
      </dsp:nvSpPr>
      <dsp:spPr>
        <a:xfrm>
          <a:off x="4812612" y="3570527"/>
          <a:ext cx="347749" cy="406801"/>
        </a:xfrm>
        <a:prstGeom prst="rightArrow">
          <a:avLst>
            <a:gd name="adj1" fmla="val 60000"/>
            <a:gd name="adj2" fmla="val 50000"/>
          </a:avLst>
        </a:prstGeom>
        <a:solidFill>
          <a:srgbClr val="CCCC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a:off x="4812612" y="3651887"/>
        <a:ext cx="243424" cy="244081"/>
      </dsp:txXfrm>
    </dsp:sp>
    <dsp:sp modelId="{BC19F6A7-BF7B-4FC8-9B35-1F59D3A3FCBA}">
      <dsp:nvSpPr>
        <dsp:cNvPr id="0" name=""/>
        <dsp:cNvSpPr/>
      </dsp:nvSpPr>
      <dsp:spPr>
        <a:xfrm>
          <a:off x="5324395" y="3281829"/>
          <a:ext cx="1640327" cy="984196"/>
        </a:xfrm>
        <a:prstGeom prst="roundRect">
          <a:avLst>
            <a:gd name="adj" fmla="val 10000"/>
          </a:avLst>
        </a:prstGeom>
        <a:solidFill>
          <a:srgbClr val="003366"/>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lumMod val="85000"/>
                </a:schemeClr>
              </a:solidFill>
              <a:latin typeface="Calibri"/>
              <a:ea typeface="+mn-ea"/>
              <a:cs typeface="+mn-cs"/>
            </a:rPr>
            <a:t>Agency closes out program</a:t>
          </a:r>
        </a:p>
      </dsp:txBody>
      <dsp:txXfrm>
        <a:off x="5353221" y="3310655"/>
        <a:ext cx="1582675" cy="92654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22275">
            <a:lnSpc>
              <a:spcPct val="90000"/>
            </a:lnSpc>
            <a:spcBef>
              <a:spcPct val="0"/>
            </a:spcBef>
            <a:spcAft>
              <a:spcPct val="35000"/>
            </a:spcAft>
            <a:buNone/>
          </a:pPr>
          <a:r>
            <a:rPr lang="en-US" sz="950" b="1" kern="1200" dirty="0">
              <a:latin typeface="Arial" panose="020B0604020202020204" pitchFamily="34" charset="0"/>
              <a:cs typeface="Arial" panose="020B0604020202020204" pitchFamily="34" charset="0"/>
            </a:rPr>
            <a:t>Application </a:t>
          </a:r>
          <a:r>
            <a:rPr lang="en-US" sz="1000" b="1" kern="1200" dirty="0">
              <a:latin typeface="Arial" panose="020B0604020202020204" pitchFamily="34" charset="0"/>
              <a:cs typeface="Arial" panose="020B0604020202020204" pitchFamily="34" charset="0"/>
            </a:rPr>
            <a:t>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22275">
            <a:lnSpc>
              <a:spcPct val="90000"/>
            </a:lnSpc>
            <a:spcBef>
              <a:spcPct val="0"/>
            </a:spcBef>
            <a:spcAft>
              <a:spcPct val="35000"/>
            </a:spcAft>
            <a:buNone/>
          </a:pPr>
          <a:r>
            <a:rPr lang="en-US" sz="950" b="1"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3570" y="155578"/>
          <a:ext cx="1190606" cy="476242"/>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3570" y="155578"/>
        <a:ext cx="1071546" cy="476242"/>
      </dsp:txXfrm>
    </dsp:sp>
    <dsp:sp modelId="{9139A7E2-0B2F-46CC-83B5-D82E705CFAB3}">
      <dsp:nvSpPr>
        <dsp:cNvPr id="0" name=""/>
        <dsp:cNvSpPr/>
      </dsp:nvSpPr>
      <dsp:spPr>
        <a:xfrm>
          <a:off x="956055" y="155578"/>
          <a:ext cx="1190606" cy="476242"/>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194176" y="155578"/>
        <a:ext cx="714364" cy="476242"/>
      </dsp:txXfrm>
    </dsp:sp>
    <dsp:sp modelId="{B662AF5D-DA2B-4155-B7F9-BCF827412A55}">
      <dsp:nvSpPr>
        <dsp:cNvPr id="0" name=""/>
        <dsp:cNvSpPr/>
      </dsp:nvSpPr>
      <dsp:spPr>
        <a:xfrm>
          <a:off x="1908540" y="151956"/>
          <a:ext cx="1288378" cy="48348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50283" y="151956"/>
        <a:ext cx="804892" cy="483486"/>
      </dsp:txXfrm>
    </dsp:sp>
    <dsp:sp modelId="{70B93D35-A856-4743-BC03-E3F82EBEB334}">
      <dsp:nvSpPr>
        <dsp:cNvPr id="0" name=""/>
        <dsp:cNvSpPr/>
      </dsp:nvSpPr>
      <dsp:spPr>
        <a:xfrm>
          <a:off x="2958797" y="155578"/>
          <a:ext cx="1190606" cy="476242"/>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96918" y="155578"/>
        <a:ext cx="714364" cy="476242"/>
      </dsp:txXfrm>
    </dsp:sp>
    <dsp:sp modelId="{E65D7364-D3FD-4754-AED4-71A39C8526EB}">
      <dsp:nvSpPr>
        <dsp:cNvPr id="0" name=""/>
        <dsp:cNvSpPr/>
      </dsp:nvSpPr>
      <dsp:spPr>
        <a:xfrm>
          <a:off x="3911283" y="155578"/>
          <a:ext cx="1190606" cy="476242"/>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149404" y="155578"/>
        <a:ext cx="714364" cy="476242"/>
      </dsp:txXfrm>
    </dsp:sp>
    <dsp:sp modelId="{269EE2CA-4BD7-43DD-B728-85C3CF18900A}">
      <dsp:nvSpPr>
        <dsp:cNvPr id="0" name=""/>
        <dsp:cNvSpPr/>
      </dsp:nvSpPr>
      <dsp:spPr>
        <a:xfrm>
          <a:off x="4863768" y="155578"/>
          <a:ext cx="1190606" cy="476242"/>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22275">
            <a:lnSpc>
              <a:spcPct val="90000"/>
            </a:lnSpc>
            <a:spcBef>
              <a:spcPct val="0"/>
            </a:spcBef>
            <a:spcAft>
              <a:spcPct val="35000"/>
            </a:spcAft>
            <a:buNone/>
          </a:pPr>
          <a:r>
            <a:rPr lang="en-US" sz="950" b="1" kern="1200" dirty="0">
              <a:latin typeface="Arial" panose="020B0604020202020204" pitchFamily="34" charset="0"/>
              <a:cs typeface="Arial" panose="020B0604020202020204" pitchFamily="34" charset="0"/>
            </a:rPr>
            <a:t>Application Review &amp; Selection</a:t>
          </a:r>
        </a:p>
      </dsp:txBody>
      <dsp:txXfrm>
        <a:off x="5101889" y="155578"/>
        <a:ext cx="714364" cy="476242"/>
      </dsp:txXfrm>
    </dsp:sp>
    <dsp:sp modelId="{01975C08-880E-4057-BFB8-03D4B61912B0}">
      <dsp:nvSpPr>
        <dsp:cNvPr id="0" name=""/>
        <dsp:cNvSpPr/>
      </dsp:nvSpPr>
      <dsp:spPr>
        <a:xfrm>
          <a:off x="5816253" y="155578"/>
          <a:ext cx="1190606" cy="476242"/>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54374" y="155578"/>
        <a:ext cx="714364" cy="476242"/>
      </dsp:txXfrm>
    </dsp:sp>
    <dsp:sp modelId="{3B5BAF20-BCE1-47F1-8B2C-44FA16979208}">
      <dsp:nvSpPr>
        <dsp:cNvPr id="0" name=""/>
        <dsp:cNvSpPr/>
      </dsp:nvSpPr>
      <dsp:spPr>
        <a:xfrm>
          <a:off x="6768738" y="155578"/>
          <a:ext cx="1190606" cy="476242"/>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7006859" y="155578"/>
        <a:ext cx="714364" cy="476242"/>
      </dsp:txXfrm>
    </dsp:sp>
    <dsp:sp modelId="{634C522C-C78C-4D5D-B839-7575CF275D33}">
      <dsp:nvSpPr>
        <dsp:cNvPr id="0" name=""/>
        <dsp:cNvSpPr/>
      </dsp:nvSpPr>
      <dsp:spPr>
        <a:xfrm>
          <a:off x="7721223" y="155578"/>
          <a:ext cx="1190606" cy="476242"/>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59344" y="155578"/>
        <a:ext cx="714364" cy="47624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342" tIns="34671" rIns="17336" bIns="34671" numCol="1" spcCol="1270" anchor="ctr" anchorCtr="0">
          <a:noAutofit/>
        </a:bodyPr>
        <a:lstStyle/>
        <a:p>
          <a:pPr marL="0" lvl="0" indent="0" algn="ctr" defTabSz="577850">
            <a:lnSpc>
              <a:spcPct val="90000"/>
            </a:lnSpc>
            <a:spcBef>
              <a:spcPct val="0"/>
            </a:spcBef>
            <a:spcAft>
              <a:spcPct val="35000"/>
            </a:spcAft>
            <a:buNone/>
          </a:pPr>
          <a:r>
            <a:rPr lang="en-US" sz="1300" kern="1200" dirty="0"/>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u="none" kern="1200" dirty="0">
              <a:solidFill>
                <a:schemeClr val="bg1"/>
              </a:solidFill>
              <a:latin typeface="Arial" panose="020B0604020202020204" pitchFamily="34" charset="0"/>
              <a:cs typeface="Arial" panose="020B0604020202020204" pitchFamily="34" charset="0"/>
            </a:rPr>
            <a:t>Application</a:t>
          </a:r>
          <a:r>
            <a:rPr lang="en-US" sz="1100" b="0" kern="1200" dirty="0">
              <a:latin typeface="Arial" panose="020B0604020202020204" pitchFamily="34" charset="0"/>
              <a:cs typeface="Arial" panose="020B0604020202020204" pitchFamily="34" charset="0"/>
            </a:rPr>
            <a:t>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398"/>
          <a:ext cx="1203666" cy="482602"/>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398"/>
        <a:ext cx="1083016" cy="482602"/>
      </dsp:txXfrm>
    </dsp:sp>
    <dsp:sp modelId="{9139A7E2-0B2F-46CC-83B5-D82E705CFAB3}">
      <dsp:nvSpPr>
        <dsp:cNvPr id="0" name=""/>
        <dsp:cNvSpPr/>
      </dsp:nvSpPr>
      <dsp:spPr>
        <a:xfrm>
          <a:off x="967068"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t>
          </a:r>
          <a:r>
            <a:rPr lang="en-US" sz="1100" b="0" u="none" kern="1200" dirty="0">
              <a:solidFill>
                <a:schemeClr val="bg1"/>
              </a:solidFill>
              <a:latin typeface="Arial" panose="020B0604020202020204" pitchFamily="34" charset="0"/>
              <a:cs typeface="Arial" panose="020B0604020202020204" pitchFamily="34" charset="0"/>
            </a:rPr>
            <a:t>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01275-6BAB-424F-A522-60BDA2C4D3E3}">
      <dsp:nvSpPr>
        <dsp:cNvPr id="0" name=""/>
        <dsp:cNvSpPr/>
      </dsp:nvSpPr>
      <dsp:spPr>
        <a:xfrm>
          <a:off x="4135" y="152966"/>
          <a:ext cx="1203666" cy="481466"/>
        </a:xfrm>
        <a:prstGeom prst="homePlate">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Authorization</a:t>
          </a:r>
        </a:p>
      </dsp:txBody>
      <dsp:txXfrm>
        <a:off x="4135" y="152966"/>
        <a:ext cx="1083300" cy="481466"/>
      </dsp:txXfrm>
    </dsp:sp>
    <dsp:sp modelId="{9139A7E2-0B2F-46CC-83B5-D82E705CFAB3}">
      <dsp:nvSpPr>
        <dsp:cNvPr id="0" name=""/>
        <dsp:cNvSpPr/>
      </dsp:nvSpPr>
      <dsp:spPr>
        <a:xfrm>
          <a:off x="96706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Appropri-ation</a:t>
          </a:r>
        </a:p>
      </dsp:txBody>
      <dsp:txXfrm>
        <a:off x="1207801" y="152966"/>
        <a:ext cx="722200" cy="481466"/>
      </dsp:txXfrm>
    </dsp:sp>
    <dsp:sp modelId="{B662AF5D-DA2B-4155-B7F9-BCF827412A55}">
      <dsp:nvSpPr>
        <dsp:cNvPr id="0" name=""/>
        <dsp:cNvSpPr/>
      </dsp:nvSpPr>
      <dsp:spPr>
        <a:xfrm>
          <a:off x="1930001"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Regula-tions</a:t>
          </a:r>
        </a:p>
      </dsp:txBody>
      <dsp:txXfrm>
        <a:off x="2170734" y="152966"/>
        <a:ext cx="722200" cy="481466"/>
      </dsp:txXfrm>
    </dsp:sp>
    <dsp:sp modelId="{70B93D35-A856-4743-BC03-E3F82EBEB334}">
      <dsp:nvSpPr>
        <dsp:cNvPr id="0" name=""/>
        <dsp:cNvSpPr/>
      </dsp:nvSpPr>
      <dsp:spPr>
        <a:xfrm>
          <a:off x="2892934"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Funds Advertise-ment</a:t>
          </a:r>
        </a:p>
      </dsp:txBody>
      <dsp:txXfrm>
        <a:off x="3133667" y="152966"/>
        <a:ext cx="722200" cy="481466"/>
      </dsp:txXfrm>
    </dsp:sp>
    <dsp:sp modelId="{E65D7364-D3FD-4754-AED4-71A39C8526EB}">
      <dsp:nvSpPr>
        <dsp:cNvPr id="0" name=""/>
        <dsp:cNvSpPr/>
      </dsp:nvSpPr>
      <dsp:spPr>
        <a:xfrm>
          <a:off x="3855866" y="152966"/>
          <a:ext cx="1203666" cy="481466"/>
        </a:xfrm>
        <a:prstGeom prst="chevron">
          <a:avLst/>
        </a:prstGeom>
        <a:solidFill>
          <a:srgbClr val="0033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22275">
            <a:lnSpc>
              <a:spcPct val="90000"/>
            </a:lnSpc>
            <a:spcBef>
              <a:spcPct val="0"/>
            </a:spcBef>
            <a:spcAft>
              <a:spcPct val="35000"/>
            </a:spcAft>
            <a:buNone/>
          </a:pPr>
          <a:r>
            <a:rPr lang="en-US" sz="950" b="1" kern="1200" dirty="0">
              <a:latin typeface="Arial" panose="020B0604020202020204" pitchFamily="34" charset="0"/>
              <a:cs typeface="Arial" panose="020B0604020202020204" pitchFamily="34" charset="0"/>
            </a:rPr>
            <a:t>Application </a:t>
          </a:r>
          <a:r>
            <a:rPr lang="en-US" sz="1000" b="1" kern="1200" dirty="0">
              <a:latin typeface="Arial" panose="020B0604020202020204" pitchFamily="34" charset="0"/>
              <a:cs typeface="Arial" panose="020B0604020202020204" pitchFamily="34" charset="0"/>
            </a:rPr>
            <a:t>for Assistance</a:t>
          </a:r>
        </a:p>
      </dsp:txBody>
      <dsp:txXfrm>
        <a:off x="4096599" y="152966"/>
        <a:ext cx="722200" cy="481466"/>
      </dsp:txXfrm>
    </dsp:sp>
    <dsp:sp modelId="{269EE2CA-4BD7-43DD-B728-85C3CF18900A}">
      <dsp:nvSpPr>
        <dsp:cNvPr id="0" name=""/>
        <dsp:cNvSpPr/>
      </dsp:nvSpPr>
      <dsp:spPr>
        <a:xfrm>
          <a:off x="4818799"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Application Review &amp; Selection</a:t>
          </a:r>
        </a:p>
      </dsp:txBody>
      <dsp:txXfrm>
        <a:off x="5059532" y="152966"/>
        <a:ext cx="722200" cy="481466"/>
      </dsp:txXfrm>
    </dsp:sp>
    <dsp:sp modelId="{01975C08-880E-4057-BFB8-03D4B61912B0}">
      <dsp:nvSpPr>
        <dsp:cNvPr id="0" name=""/>
        <dsp:cNvSpPr/>
      </dsp:nvSpPr>
      <dsp:spPr>
        <a:xfrm>
          <a:off x="5781732"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Implement-ation &amp; Monitoring</a:t>
          </a:r>
        </a:p>
      </dsp:txBody>
      <dsp:txXfrm>
        <a:off x="6022465" y="152966"/>
        <a:ext cx="722200" cy="481466"/>
      </dsp:txXfrm>
    </dsp:sp>
    <dsp:sp modelId="{3B5BAF20-BCE1-47F1-8B2C-44FA16979208}">
      <dsp:nvSpPr>
        <dsp:cNvPr id="0" name=""/>
        <dsp:cNvSpPr/>
      </dsp:nvSpPr>
      <dsp:spPr>
        <a:xfrm>
          <a:off x="6744665"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Award Closeout</a:t>
          </a:r>
        </a:p>
      </dsp:txBody>
      <dsp:txXfrm>
        <a:off x="6985398" y="152966"/>
        <a:ext cx="722200" cy="481466"/>
      </dsp:txXfrm>
    </dsp:sp>
    <dsp:sp modelId="{634C522C-C78C-4D5D-B839-7575CF275D33}">
      <dsp:nvSpPr>
        <dsp:cNvPr id="0" name=""/>
        <dsp:cNvSpPr/>
      </dsp:nvSpPr>
      <dsp:spPr>
        <a:xfrm>
          <a:off x="7707598" y="152966"/>
          <a:ext cx="1203666" cy="481466"/>
        </a:xfrm>
        <a:prstGeom prst="chevron">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 tIns="18288" rIns="18288" bIns="18288" numCol="1" spcCol="1270" anchor="ctr" anchorCtr="0">
          <a:noAutofit/>
        </a:bodyPr>
        <a:lstStyle/>
        <a:p>
          <a:pPr marL="0" lvl="0" indent="0" algn="ctr" defTabSz="488950">
            <a:lnSpc>
              <a:spcPct val="90000"/>
            </a:lnSpc>
            <a:spcBef>
              <a:spcPct val="0"/>
            </a:spcBef>
            <a:spcAft>
              <a:spcPct val="35000"/>
            </a:spcAft>
            <a:buNone/>
          </a:pPr>
          <a:r>
            <a:rPr lang="en-US" sz="1100" b="0" kern="1200" dirty="0">
              <a:latin typeface="Arial" panose="020B0604020202020204" pitchFamily="34" charset="0"/>
              <a:cs typeface="Arial" panose="020B0604020202020204" pitchFamily="34" charset="0"/>
            </a:rPr>
            <a:t>Program Closeout</a:t>
          </a:r>
        </a:p>
      </dsp:txBody>
      <dsp:txXfrm>
        <a:off x="7948331" y="152966"/>
        <a:ext cx="722200" cy="481466"/>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16A6128-E6EE-41BC-A463-6C692A2B3AA3}" type="datetimeFigureOut">
              <a:rPr lang="en-US" smtClean="0"/>
              <a:t>3/29/2022</a:t>
            </a:fld>
            <a:endParaRPr lang="en-US" dirty="0"/>
          </a:p>
        </p:txBody>
      </p:sp>
      <p:sp>
        <p:nvSpPr>
          <p:cNvPr id="3" name="Slide Number Placeholder 2"/>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77EF321-4935-49C3-BD45-C6C68665FB61}" type="slidenum">
              <a:rPr lang="en-US" smtClean="0"/>
              <a:t>‹#›</a:t>
            </a:fld>
            <a:endParaRPr lang="en-US" dirty="0"/>
          </a:p>
        </p:txBody>
      </p:sp>
    </p:spTree>
    <p:extLst>
      <p:ext uri="{BB962C8B-B14F-4D97-AF65-F5344CB8AC3E}">
        <p14:creationId xmlns:p14="http://schemas.microsoft.com/office/powerpoint/2010/main" val="14335270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19410" tIns="0" rIns="19410" bIns="0" numCol="1" anchor="t" anchorCtr="0" compatLnSpc="1">
            <a:prstTxWarp prst="textNoShape">
              <a:avLst/>
            </a:prstTxWarp>
          </a:bodyPr>
          <a:lstStyle>
            <a:lvl1pPr eaLnBrk="0" hangingPunct="0">
              <a:defRPr sz="1000" i="1"/>
            </a:lvl1pPr>
          </a:lstStyle>
          <a:p>
            <a:pPr>
              <a:defRPr/>
            </a:pPr>
            <a:endParaRPr lang="en-US" dirty="0"/>
          </a:p>
        </p:txBody>
      </p:sp>
      <p:sp>
        <p:nvSpPr>
          <p:cNvPr id="2051"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19410" tIns="0" rIns="19410" bIns="0" numCol="1" anchor="t" anchorCtr="0" compatLnSpc="1">
            <a:prstTxWarp prst="textNoShape">
              <a:avLst/>
            </a:prstTxWarp>
          </a:bodyPr>
          <a:lstStyle>
            <a:lvl1pPr algn="r" eaLnBrk="0" hangingPunct="0">
              <a:defRPr sz="1000" i="1"/>
            </a:lvl1pPr>
          </a:lstStyle>
          <a:p>
            <a:pPr>
              <a:defRPr/>
            </a:pPr>
            <a:endParaRPr lang="en-US" dirty="0"/>
          </a:p>
        </p:txBody>
      </p:sp>
      <p:sp>
        <p:nvSpPr>
          <p:cNvPr id="2253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a:effectLst/>
        </p:spPr>
        <p:txBody>
          <a:bodyPr vert="horz" wrap="square" lIns="93814" tIns="46909" rIns="93814" bIns="4690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a:effectLst/>
        </p:spPr>
        <p:txBody>
          <a:bodyPr vert="horz" wrap="square" lIns="19410" tIns="0" rIns="19410" bIns="0" numCol="1" anchor="b" anchorCtr="0" compatLnSpc="1">
            <a:prstTxWarp prst="textNoShape">
              <a:avLst/>
            </a:prstTxWarp>
          </a:bodyPr>
          <a:lstStyle>
            <a:lvl1pPr eaLnBrk="0" hangingPunct="0">
              <a:defRPr sz="1000" i="1"/>
            </a:lvl1pPr>
          </a:lstStyle>
          <a:p>
            <a:pPr>
              <a:defRPr/>
            </a:pPr>
            <a:endParaRPr lang="en-US" dirty="0"/>
          </a:p>
        </p:txBody>
      </p:sp>
      <p:sp>
        <p:nvSpPr>
          <p:cNvPr id="2055"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19410" tIns="0" rIns="19410" bIns="0" numCol="1" anchor="b" anchorCtr="0" compatLnSpc="1">
            <a:prstTxWarp prst="textNoShape">
              <a:avLst/>
            </a:prstTxWarp>
          </a:bodyPr>
          <a:lstStyle>
            <a:lvl1pPr algn="r" eaLnBrk="0" hangingPunct="0">
              <a:defRPr sz="1000" i="1"/>
            </a:lvl1pPr>
          </a:lstStyle>
          <a:p>
            <a:pPr>
              <a:defRPr/>
            </a:pPr>
            <a:fld id="{37205FFB-70C7-49CD-B426-91A6CE31AA03}" type="slidenum">
              <a:rPr lang="en-US"/>
              <a:pPr>
                <a:defRPr/>
              </a:pPr>
              <a:t>‹#›</a:t>
            </a:fld>
            <a:endParaRPr lang="en-US" dirty="0"/>
          </a:p>
        </p:txBody>
      </p:sp>
    </p:spTree>
    <p:extLst>
      <p:ext uri="{BB962C8B-B14F-4D97-AF65-F5344CB8AC3E}">
        <p14:creationId xmlns:p14="http://schemas.microsoft.com/office/powerpoint/2010/main" val="3568251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2</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1197568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13</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171410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7205FFB-70C7-49CD-B426-91A6CE31AA03}" type="slidenum">
              <a:rPr lang="en-US" smtClean="0"/>
              <a:pPr>
                <a:defRPr/>
              </a:pPr>
              <a:t>14</a:t>
            </a:fld>
            <a:endParaRPr lang="en-US" dirty="0"/>
          </a:p>
        </p:txBody>
      </p:sp>
    </p:spTree>
    <p:extLst>
      <p:ext uri="{BB962C8B-B14F-4D97-AF65-F5344CB8AC3E}">
        <p14:creationId xmlns:p14="http://schemas.microsoft.com/office/powerpoint/2010/main" val="102250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15</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2907690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16</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2126626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17</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27442298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18</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3525596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19</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28782791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20</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1046846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21</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20749360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22</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1307050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3</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28089410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23</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13131801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24</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3147039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25</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2385917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26</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3581391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28</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15000999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29</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25600376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30</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14969103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31</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20397773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32</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11839425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34</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3922179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5</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20396293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These course are offered by Management Concepts – most are instructor led and online except for the Closeout one</a:t>
            </a: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35</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40932194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37</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42211657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7205FFB-70C7-49CD-B426-91A6CE31AA03}" type="slidenum">
              <a:rPr lang="en-US" smtClean="0"/>
              <a:pPr>
                <a:defRPr/>
              </a:pPr>
              <a:t>38</a:t>
            </a:fld>
            <a:endParaRPr lang="en-US" dirty="0"/>
          </a:p>
        </p:txBody>
      </p:sp>
    </p:spTree>
    <p:extLst>
      <p:ext uri="{BB962C8B-B14F-4D97-AF65-F5344CB8AC3E}">
        <p14:creationId xmlns:p14="http://schemas.microsoft.com/office/powerpoint/2010/main" val="4107517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7205FFB-70C7-49CD-B426-91A6CE31AA03}" type="slidenum">
              <a:rPr lang="en-US" smtClean="0"/>
              <a:pPr>
                <a:defRPr/>
              </a:pPr>
              <a:t>39</a:t>
            </a:fld>
            <a:endParaRPr lang="en-US" dirty="0"/>
          </a:p>
        </p:txBody>
      </p:sp>
    </p:spTree>
    <p:extLst>
      <p:ext uri="{BB962C8B-B14F-4D97-AF65-F5344CB8AC3E}">
        <p14:creationId xmlns:p14="http://schemas.microsoft.com/office/powerpoint/2010/main" val="34645779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7205FFB-70C7-49CD-B426-91A6CE31AA03}" type="slidenum">
              <a:rPr lang="en-US" smtClean="0"/>
              <a:pPr>
                <a:defRPr/>
              </a:pPr>
              <a:t>40</a:t>
            </a:fld>
            <a:endParaRPr lang="en-US" dirty="0"/>
          </a:p>
        </p:txBody>
      </p:sp>
    </p:spTree>
    <p:extLst>
      <p:ext uri="{BB962C8B-B14F-4D97-AF65-F5344CB8AC3E}">
        <p14:creationId xmlns:p14="http://schemas.microsoft.com/office/powerpoint/2010/main" val="33661025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7205FFB-70C7-49CD-B426-91A6CE31AA03}" type="slidenum">
              <a:rPr lang="en-US" smtClean="0"/>
              <a:pPr>
                <a:defRPr/>
              </a:pPr>
              <a:t>41</a:t>
            </a:fld>
            <a:endParaRPr lang="en-US" dirty="0"/>
          </a:p>
        </p:txBody>
      </p:sp>
    </p:spTree>
    <p:extLst>
      <p:ext uri="{BB962C8B-B14F-4D97-AF65-F5344CB8AC3E}">
        <p14:creationId xmlns:p14="http://schemas.microsoft.com/office/powerpoint/2010/main" val="1787517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6</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3729242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7</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705842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8</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1561764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7205FFB-70C7-49CD-B426-91A6CE31AA03}" type="slidenum">
              <a:rPr lang="en-US" smtClean="0"/>
              <a:pPr>
                <a:defRPr/>
              </a:pPr>
              <a:t>10</a:t>
            </a:fld>
            <a:endParaRPr lang="en-US" dirty="0"/>
          </a:p>
        </p:txBody>
      </p:sp>
    </p:spTree>
    <p:extLst>
      <p:ext uri="{BB962C8B-B14F-4D97-AF65-F5344CB8AC3E}">
        <p14:creationId xmlns:p14="http://schemas.microsoft.com/office/powerpoint/2010/main" val="1100794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11</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1840894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5573" indent="-290484">
              <a:defRPr>
                <a:solidFill>
                  <a:schemeClr val="tx1"/>
                </a:solidFill>
                <a:latin typeface="Arial" charset="0"/>
                <a:cs typeface="Arial" charset="0"/>
              </a:defRPr>
            </a:lvl2pPr>
            <a:lvl3pPr marL="1163520" indent="-231752">
              <a:defRPr>
                <a:solidFill>
                  <a:schemeClr val="tx1"/>
                </a:solidFill>
                <a:latin typeface="Arial" charset="0"/>
                <a:cs typeface="Arial" charset="0"/>
              </a:defRPr>
            </a:lvl3pPr>
            <a:lvl4pPr marL="1630197" indent="-231752">
              <a:defRPr>
                <a:solidFill>
                  <a:schemeClr val="tx1"/>
                </a:solidFill>
                <a:latin typeface="Arial" charset="0"/>
                <a:cs typeface="Arial" charset="0"/>
              </a:defRPr>
            </a:lvl4pPr>
            <a:lvl5pPr marL="2095288" indent="-231752">
              <a:defRPr>
                <a:solidFill>
                  <a:schemeClr val="tx1"/>
                </a:solidFill>
                <a:latin typeface="Arial" charset="0"/>
                <a:cs typeface="Arial" charset="0"/>
              </a:defRPr>
            </a:lvl5pPr>
            <a:lvl6pPr marL="2552441" indent="-231752" eaLnBrk="0" fontAlgn="base" hangingPunct="0">
              <a:spcBef>
                <a:spcPct val="0"/>
              </a:spcBef>
              <a:spcAft>
                <a:spcPct val="0"/>
              </a:spcAft>
              <a:defRPr>
                <a:solidFill>
                  <a:schemeClr val="tx1"/>
                </a:solidFill>
                <a:latin typeface="Arial" charset="0"/>
                <a:cs typeface="Arial" charset="0"/>
              </a:defRPr>
            </a:lvl6pPr>
            <a:lvl7pPr marL="3009595" indent="-231752" eaLnBrk="0" fontAlgn="base" hangingPunct="0">
              <a:spcBef>
                <a:spcPct val="0"/>
              </a:spcBef>
              <a:spcAft>
                <a:spcPct val="0"/>
              </a:spcAft>
              <a:defRPr>
                <a:solidFill>
                  <a:schemeClr val="tx1"/>
                </a:solidFill>
                <a:latin typeface="Arial" charset="0"/>
                <a:cs typeface="Arial" charset="0"/>
              </a:defRPr>
            </a:lvl7pPr>
            <a:lvl8pPr marL="3466749" indent="-231752" eaLnBrk="0" fontAlgn="base" hangingPunct="0">
              <a:spcBef>
                <a:spcPct val="0"/>
              </a:spcBef>
              <a:spcAft>
                <a:spcPct val="0"/>
              </a:spcAft>
              <a:defRPr>
                <a:solidFill>
                  <a:schemeClr val="tx1"/>
                </a:solidFill>
                <a:latin typeface="Arial" charset="0"/>
                <a:cs typeface="Arial" charset="0"/>
              </a:defRPr>
            </a:lvl8pPr>
            <a:lvl9pPr marL="3923903" indent="-231752" eaLnBrk="0" fontAlgn="base" hangingPunct="0">
              <a:spcBef>
                <a:spcPct val="0"/>
              </a:spcBef>
              <a:spcAft>
                <a:spcPct val="0"/>
              </a:spcAft>
              <a:defRPr>
                <a:solidFill>
                  <a:schemeClr val="tx1"/>
                </a:solidFill>
                <a:latin typeface="Arial" charset="0"/>
                <a:cs typeface="Arial" charset="0"/>
              </a:defRPr>
            </a:lvl9pPr>
          </a:lstStyle>
          <a:p>
            <a:fld id="{DCC38EA4-C6DD-4B59-A4E8-9DE3974A7A97}" type="slidenum">
              <a:rPr lang="en-US" altLang="en-US" smtClean="0">
                <a:latin typeface="Calibri" pitchFamily="34" charset="0"/>
              </a:rPr>
              <a:pPr/>
              <a:t>12</a:t>
            </a:fld>
            <a:endParaRPr lang="en-US" altLang="en-US" dirty="0">
              <a:latin typeface="Calibri" pitchFamily="34" charset="0"/>
            </a:endParaRPr>
          </a:p>
        </p:txBody>
      </p:sp>
      <p:sp>
        <p:nvSpPr>
          <p:cNvPr id="5" name="Header Placeholder 4"/>
          <p:cNvSpPr>
            <a:spLocks noGrp="1"/>
          </p:cNvSpPr>
          <p:nvPr>
            <p:ph type="hdr" sz="quarter"/>
          </p:nvPr>
        </p:nvSpPr>
        <p:spPr/>
        <p:txBody>
          <a:bodyPr/>
          <a:lstStyle/>
          <a:p>
            <a:pPr>
              <a:defRPr/>
            </a:pPr>
            <a:r>
              <a:rPr lang="en-US" dirty="0"/>
              <a:t>GM 101</a:t>
            </a:r>
          </a:p>
        </p:txBody>
      </p:sp>
    </p:spTree>
    <p:extLst>
      <p:ext uri="{BB962C8B-B14F-4D97-AF65-F5344CB8AC3E}">
        <p14:creationId xmlns:p14="http://schemas.microsoft.com/office/powerpoint/2010/main" val="35264252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5"/>
          <p:cNvSpPr>
            <a:spLocks noChangeArrowheads="1"/>
          </p:cNvSpPr>
          <p:nvPr/>
        </p:nvSpPr>
        <p:spPr bwMode="auto">
          <a:xfrm>
            <a:off x="0" y="3433765"/>
            <a:ext cx="9144000" cy="3424237"/>
          </a:xfrm>
          <a:prstGeom prst="rect">
            <a:avLst/>
          </a:prstGeom>
          <a:solidFill>
            <a:srgbClr val="2D592D"/>
          </a:solidFill>
          <a:ln w="9525">
            <a:noFill/>
            <a:miter lim="800000"/>
            <a:headEnd/>
            <a:tailEnd/>
          </a:ln>
          <a:effectLst/>
        </p:spPr>
        <p:txBody>
          <a:bodyPr wrap="none" anchor="ctr"/>
          <a:lstStyle/>
          <a:p>
            <a:pPr>
              <a:defRPr/>
            </a:pPr>
            <a:endParaRPr lang="en-US" dirty="0"/>
          </a:p>
        </p:txBody>
      </p:sp>
      <p:pic>
        <p:nvPicPr>
          <p:cNvPr id="5" name="Picture 117" descr="Wheat field"/>
          <p:cNvPicPr>
            <a:picLocks noChangeAspect="1" noChangeArrowheads="1"/>
          </p:cNvPicPr>
          <p:nvPr/>
        </p:nvPicPr>
        <p:blipFill>
          <a:blip r:embed="rId2" cstate="print"/>
          <a:srcRect/>
          <a:stretch>
            <a:fillRect/>
          </a:stretch>
        </p:blipFill>
        <p:spPr bwMode="auto">
          <a:xfrm>
            <a:off x="0" y="0"/>
            <a:ext cx="9144000" cy="3657600"/>
          </a:xfrm>
          <a:prstGeom prst="rect">
            <a:avLst/>
          </a:prstGeom>
          <a:noFill/>
          <a:ln w="9525">
            <a:noFill/>
            <a:miter lim="800000"/>
            <a:headEnd/>
            <a:tailEnd/>
          </a:ln>
        </p:spPr>
      </p:pic>
      <p:sp>
        <p:nvSpPr>
          <p:cNvPr id="10365" name="Rectangle 125"/>
          <p:cNvSpPr>
            <a:spLocks noGrp="1" noChangeArrowheads="1"/>
          </p:cNvSpPr>
          <p:nvPr>
            <p:ph type="ctrTitle" sz="quarter"/>
          </p:nvPr>
        </p:nvSpPr>
        <p:spPr>
          <a:xfrm>
            <a:off x="2463801" y="4257675"/>
            <a:ext cx="6216651" cy="1143000"/>
          </a:xfrm>
          <a:ln w="9525"/>
        </p:spPr>
        <p:txBody>
          <a:bodyPr lIns="91440" tIns="45720" rIns="91440" bIns="45720" anchor="t"/>
          <a:lstStyle>
            <a:lvl1pPr>
              <a:defRPr sz="1800"/>
            </a:lvl1pPr>
          </a:lstStyle>
          <a:p>
            <a:r>
              <a:rPr lang="en-US"/>
              <a:t>Click to edit Master title style</a:t>
            </a:r>
          </a:p>
        </p:txBody>
      </p:sp>
      <p:sp>
        <p:nvSpPr>
          <p:cNvPr id="10366" name="Rectangle 126"/>
          <p:cNvSpPr>
            <a:spLocks noGrp="1" noChangeArrowheads="1"/>
          </p:cNvSpPr>
          <p:nvPr>
            <p:ph type="subTitle" sz="quarter" idx="1"/>
          </p:nvPr>
        </p:nvSpPr>
        <p:spPr>
          <a:xfrm>
            <a:off x="2479676" y="5302250"/>
            <a:ext cx="6216651" cy="674688"/>
          </a:xfrm>
          <a:ln w="9525"/>
        </p:spPr>
        <p:txBody>
          <a:bodyPr lIns="91440" tIns="45720" rIns="91440" bIns="45720"/>
          <a:lstStyle>
            <a:lvl1pPr marL="0" indent="0">
              <a:buFont typeface="Wingdings" pitchFamily="2" charset="2"/>
              <a:buNone/>
              <a:defRPr sz="1600">
                <a:solidFill>
                  <a:schemeClr val="bg1"/>
                </a:solidFill>
              </a:defRPr>
            </a:lvl1pPr>
          </a:lstStyle>
          <a:p>
            <a:r>
              <a:rPr lang="en-US"/>
              <a:t>Click to edit Master subtitle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5343" y="4132265"/>
            <a:ext cx="2223236" cy="1506535"/>
          </a:xfrm>
          <a:prstGeom prst="rect">
            <a:avLst/>
          </a:prstGeom>
        </p:spPr>
      </p:pic>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05600" y="4248151"/>
            <a:ext cx="2293620" cy="13335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2"/>
          <p:cNvSpPr>
            <a:spLocks noGrp="1" noChangeArrowheads="1"/>
          </p:cNvSpPr>
          <p:nvPr>
            <p:ph type="sldNum" sz="quarter" idx="10"/>
          </p:nvPr>
        </p:nvSpPr>
        <p:spPr>
          <a:ln/>
        </p:spPr>
        <p:txBody>
          <a:bodyPr/>
          <a:lstStyle>
            <a:lvl1pPr>
              <a:defRPr/>
            </a:lvl1pPr>
          </a:lstStyle>
          <a:p>
            <a:pPr>
              <a:defRPr/>
            </a:pPr>
            <a:fld id="{53948ED2-E4DB-47AD-AD5C-CA3BF2D4260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8778" y="295275"/>
            <a:ext cx="2144713" cy="6065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1463" y="295275"/>
            <a:ext cx="6284912" cy="6065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2"/>
          <p:cNvSpPr>
            <a:spLocks noGrp="1" noChangeArrowheads="1"/>
          </p:cNvSpPr>
          <p:nvPr>
            <p:ph type="sldNum" sz="quarter" idx="10"/>
          </p:nvPr>
        </p:nvSpPr>
        <p:spPr>
          <a:ln/>
        </p:spPr>
        <p:txBody>
          <a:bodyPr/>
          <a:lstStyle>
            <a:lvl1pPr>
              <a:defRPr/>
            </a:lvl1pPr>
          </a:lstStyle>
          <a:p>
            <a:pPr>
              <a:defRPr/>
            </a:pPr>
            <a:fld id="{36CE1527-2493-4641-89CA-04E33FC6E1E0}"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9727" y="295277"/>
            <a:ext cx="5967413" cy="1109663"/>
          </a:xfrm>
        </p:spPr>
        <p:txBody>
          <a:bodyPr/>
          <a:lstStyle/>
          <a:p>
            <a:r>
              <a:rPr lang="en-US"/>
              <a:t>Click to edit Master title style</a:t>
            </a:r>
          </a:p>
        </p:txBody>
      </p:sp>
      <p:sp>
        <p:nvSpPr>
          <p:cNvPr id="3" name="Text Placeholder 2"/>
          <p:cNvSpPr>
            <a:spLocks noGrp="1"/>
          </p:cNvSpPr>
          <p:nvPr>
            <p:ph type="body" sz="half" idx="1"/>
          </p:nvPr>
        </p:nvSpPr>
        <p:spPr>
          <a:xfrm>
            <a:off x="271463" y="1698625"/>
            <a:ext cx="4214812" cy="4662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8676" y="1698625"/>
            <a:ext cx="4214813" cy="4662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2"/>
          <p:cNvSpPr>
            <a:spLocks noGrp="1" noChangeArrowheads="1"/>
          </p:cNvSpPr>
          <p:nvPr>
            <p:ph type="sldNum" sz="quarter" idx="10"/>
          </p:nvPr>
        </p:nvSpPr>
        <p:spPr>
          <a:ln/>
        </p:spPr>
        <p:txBody>
          <a:bodyPr/>
          <a:lstStyle>
            <a:lvl1pPr>
              <a:defRPr/>
            </a:lvl1pPr>
          </a:lstStyle>
          <a:p>
            <a:pPr>
              <a:defRPr/>
            </a:pPr>
            <a:fld id="{026BDA07-3DA5-4C01-A1E7-B39CFB323398}"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09727" y="295277"/>
            <a:ext cx="5967413" cy="1109663"/>
          </a:xfrm>
        </p:spPr>
        <p:txBody>
          <a:bodyPr/>
          <a:lstStyle/>
          <a:p>
            <a:r>
              <a:rPr lang="en-US"/>
              <a:t>Click to edit Master title style</a:t>
            </a:r>
          </a:p>
        </p:txBody>
      </p:sp>
      <p:sp>
        <p:nvSpPr>
          <p:cNvPr id="3" name="Table Placeholder 2"/>
          <p:cNvSpPr>
            <a:spLocks noGrp="1"/>
          </p:cNvSpPr>
          <p:nvPr>
            <p:ph type="tbl" idx="1"/>
          </p:nvPr>
        </p:nvSpPr>
        <p:spPr>
          <a:xfrm>
            <a:off x="271466" y="1698625"/>
            <a:ext cx="8582025" cy="4662488"/>
          </a:xfrm>
        </p:spPr>
        <p:txBody>
          <a:bodyPr/>
          <a:lstStyle/>
          <a:p>
            <a:pPr lvl="0"/>
            <a:r>
              <a:rPr lang="en-US" noProof="0" dirty="0"/>
              <a:t>Click icon to add table</a:t>
            </a:r>
          </a:p>
        </p:txBody>
      </p:sp>
      <p:sp>
        <p:nvSpPr>
          <p:cNvPr id="4" name="Rectangle 92"/>
          <p:cNvSpPr>
            <a:spLocks noGrp="1" noChangeArrowheads="1"/>
          </p:cNvSpPr>
          <p:nvPr>
            <p:ph type="sldNum" sz="quarter" idx="10"/>
          </p:nvPr>
        </p:nvSpPr>
        <p:spPr>
          <a:ln/>
        </p:spPr>
        <p:txBody>
          <a:bodyPr/>
          <a:lstStyle>
            <a:lvl1pPr>
              <a:defRPr/>
            </a:lvl1pPr>
          </a:lstStyle>
          <a:p>
            <a:pPr>
              <a:defRPr/>
            </a:pPr>
            <a:fld id="{24DAC966-03D9-4556-BEED-7F7AC95710D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2"/>
          <p:cNvSpPr>
            <a:spLocks noGrp="1" noChangeArrowheads="1"/>
          </p:cNvSpPr>
          <p:nvPr>
            <p:ph type="sldNum" sz="quarter" idx="10"/>
          </p:nvPr>
        </p:nvSpPr>
        <p:spPr>
          <a:ln/>
        </p:spPr>
        <p:txBody>
          <a:bodyPr/>
          <a:lstStyle>
            <a:lvl1pPr>
              <a:defRPr/>
            </a:lvl1pPr>
          </a:lstStyle>
          <a:p>
            <a:pPr>
              <a:defRPr/>
            </a:pPr>
            <a:fld id="{AB819356-DE13-42BF-B215-0A2DEF5CE21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2"/>
          <p:cNvSpPr>
            <a:spLocks noGrp="1" noChangeArrowheads="1"/>
          </p:cNvSpPr>
          <p:nvPr>
            <p:ph type="sldNum" sz="quarter" idx="10"/>
          </p:nvPr>
        </p:nvSpPr>
        <p:spPr>
          <a:ln/>
        </p:spPr>
        <p:txBody>
          <a:bodyPr/>
          <a:lstStyle>
            <a:lvl1pPr>
              <a:defRPr/>
            </a:lvl1pPr>
          </a:lstStyle>
          <a:p>
            <a:pPr>
              <a:defRPr/>
            </a:pPr>
            <a:fld id="{1038C034-6A92-4C39-8242-D5FAFF6422E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1463" y="1698625"/>
            <a:ext cx="4214812" cy="4662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8676" y="1698625"/>
            <a:ext cx="4214813" cy="4662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2"/>
          <p:cNvSpPr>
            <a:spLocks noGrp="1" noChangeArrowheads="1"/>
          </p:cNvSpPr>
          <p:nvPr>
            <p:ph type="sldNum" sz="quarter" idx="10"/>
          </p:nvPr>
        </p:nvSpPr>
        <p:spPr>
          <a:ln/>
        </p:spPr>
        <p:txBody>
          <a:bodyPr/>
          <a:lstStyle>
            <a:lvl1pPr>
              <a:defRPr/>
            </a:lvl1pPr>
          </a:lstStyle>
          <a:p>
            <a:pPr>
              <a:defRPr/>
            </a:pPr>
            <a:fld id="{211BB1D7-5A71-404B-99A9-45F510C751A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80975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80975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2"/>
          <p:cNvSpPr>
            <a:spLocks noGrp="1" noChangeArrowheads="1"/>
          </p:cNvSpPr>
          <p:nvPr>
            <p:ph type="sldNum" sz="quarter" idx="10"/>
          </p:nvPr>
        </p:nvSpPr>
        <p:spPr>
          <a:ln/>
        </p:spPr>
        <p:txBody>
          <a:bodyPr/>
          <a:lstStyle>
            <a:lvl1pPr>
              <a:defRPr/>
            </a:lvl1pPr>
          </a:lstStyle>
          <a:p>
            <a:pPr>
              <a:defRPr/>
            </a:pPr>
            <a:fld id="{1A3C6AD2-8FD8-4F2F-A865-A089F82EE79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2"/>
          <p:cNvSpPr>
            <a:spLocks noGrp="1" noChangeArrowheads="1"/>
          </p:cNvSpPr>
          <p:nvPr>
            <p:ph type="sldNum" sz="quarter" idx="10"/>
          </p:nvPr>
        </p:nvSpPr>
        <p:spPr>
          <a:ln/>
        </p:spPr>
        <p:txBody>
          <a:bodyPr/>
          <a:lstStyle>
            <a:lvl1pPr>
              <a:defRPr/>
            </a:lvl1pPr>
          </a:lstStyle>
          <a:p>
            <a:pPr>
              <a:defRPr/>
            </a:pPr>
            <a:fld id="{724BF807-778E-40F6-B68E-EE351B54AFE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2"/>
          <p:cNvSpPr>
            <a:spLocks noGrp="1" noChangeArrowheads="1"/>
          </p:cNvSpPr>
          <p:nvPr>
            <p:ph type="sldNum" sz="quarter" idx="10"/>
          </p:nvPr>
        </p:nvSpPr>
        <p:spPr>
          <a:ln/>
        </p:spPr>
        <p:txBody>
          <a:bodyPr/>
          <a:lstStyle>
            <a:lvl1pPr>
              <a:defRPr/>
            </a:lvl1pPr>
          </a:lstStyle>
          <a:p>
            <a:pPr>
              <a:defRPr/>
            </a:pPr>
            <a:fld id="{2337D82A-C612-4E83-9F17-51F268D2579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2"/>
          <p:cNvSpPr>
            <a:spLocks noGrp="1" noChangeArrowheads="1"/>
          </p:cNvSpPr>
          <p:nvPr>
            <p:ph type="sldNum" sz="quarter" idx="10"/>
          </p:nvPr>
        </p:nvSpPr>
        <p:spPr>
          <a:ln/>
        </p:spPr>
        <p:txBody>
          <a:bodyPr/>
          <a:lstStyle>
            <a:lvl1pPr>
              <a:defRPr/>
            </a:lvl1pPr>
          </a:lstStyle>
          <a:p>
            <a:pPr>
              <a:defRPr/>
            </a:pPr>
            <a:fld id="{D63348D4-C4E6-4E19-A746-AFC710D7146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2"/>
          <p:cNvSpPr>
            <a:spLocks noGrp="1" noChangeArrowheads="1"/>
          </p:cNvSpPr>
          <p:nvPr>
            <p:ph type="sldNum" sz="quarter" idx="10"/>
          </p:nvPr>
        </p:nvSpPr>
        <p:spPr>
          <a:ln/>
        </p:spPr>
        <p:txBody>
          <a:bodyPr/>
          <a:lstStyle>
            <a:lvl1pPr>
              <a:defRPr/>
            </a:lvl1pPr>
          </a:lstStyle>
          <a:p>
            <a:pPr>
              <a:defRPr/>
            </a:pPr>
            <a:fld id="{C60B464D-FBCB-406F-896B-8240949E104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4" name="Rectangle 110"/>
          <p:cNvSpPr>
            <a:spLocks noChangeArrowheads="1"/>
          </p:cNvSpPr>
          <p:nvPr/>
        </p:nvSpPr>
        <p:spPr bwMode="auto">
          <a:xfrm>
            <a:off x="82551" y="22224"/>
            <a:ext cx="9144000" cy="1530350"/>
          </a:xfrm>
          <a:prstGeom prst="rect">
            <a:avLst/>
          </a:prstGeom>
          <a:solidFill>
            <a:schemeClr val="accent1"/>
          </a:solidFill>
          <a:ln w="9525">
            <a:noFill/>
            <a:miter lim="800000"/>
            <a:headEnd/>
            <a:tailEnd/>
          </a:ln>
          <a:effectLst/>
        </p:spPr>
        <p:txBody>
          <a:bodyPr wrap="none" anchor="ctr"/>
          <a:lstStyle/>
          <a:p>
            <a:pPr>
              <a:defRPr/>
            </a:pPr>
            <a:endParaRPr lang="en-US" dirty="0"/>
          </a:p>
        </p:txBody>
      </p:sp>
      <p:sp>
        <p:nvSpPr>
          <p:cNvPr id="1027" name="Rectangle 29"/>
          <p:cNvSpPr>
            <a:spLocks noGrp="1" noChangeArrowheads="1"/>
          </p:cNvSpPr>
          <p:nvPr>
            <p:ph type="body" idx="1"/>
          </p:nvPr>
        </p:nvSpPr>
        <p:spPr bwMode="auto">
          <a:xfrm>
            <a:off x="271466" y="1698625"/>
            <a:ext cx="8582025" cy="4662488"/>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16" name="Rectangle 92"/>
          <p:cNvSpPr>
            <a:spLocks noGrp="1" noChangeArrowheads="1"/>
          </p:cNvSpPr>
          <p:nvPr>
            <p:ph type="sldNum" sz="quarter" idx="4"/>
          </p:nvPr>
        </p:nvSpPr>
        <p:spPr bwMode="auto">
          <a:xfrm>
            <a:off x="3636965" y="6653215"/>
            <a:ext cx="1693863" cy="1555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ctr">
              <a:defRPr sz="1000" b="0"/>
            </a:lvl1pPr>
          </a:lstStyle>
          <a:p>
            <a:pPr>
              <a:defRPr/>
            </a:pPr>
            <a:fld id="{E2365E51-0B14-4DBB-B120-FF5B6D4BF68E}" type="slidenum">
              <a:rPr lang="en-US"/>
              <a:pPr>
                <a:defRPr/>
              </a:pPr>
              <a:t>‹#›</a:t>
            </a:fld>
            <a:endParaRPr lang="en-US" dirty="0"/>
          </a:p>
        </p:txBody>
      </p:sp>
      <p:sp>
        <p:nvSpPr>
          <p:cNvPr id="1125" name="Line 101"/>
          <p:cNvSpPr>
            <a:spLocks noChangeShapeType="1"/>
          </p:cNvSpPr>
          <p:nvPr/>
        </p:nvSpPr>
        <p:spPr bwMode="auto">
          <a:xfrm>
            <a:off x="0" y="1520825"/>
            <a:ext cx="9144000" cy="0"/>
          </a:xfrm>
          <a:prstGeom prst="line">
            <a:avLst/>
          </a:prstGeom>
          <a:noFill/>
          <a:ln w="9525">
            <a:solidFill>
              <a:schemeClr val="tx1"/>
            </a:solidFill>
            <a:round/>
            <a:headEnd/>
            <a:tailEnd/>
          </a:ln>
          <a:effectLst/>
        </p:spPr>
        <p:txBody>
          <a:bodyPr/>
          <a:lstStyle/>
          <a:p>
            <a:pPr>
              <a:defRPr/>
            </a:pPr>
            <a:endParaRPr lang="en-US" dirty="0"/>
          </a:p>
        </p:txBody>
      </p:sp>
      <p:sp>
        <p:nvSpPr>
          <p:cNvPr id="1031" name="Rectangle 65"/>
          <p:cNvSpPr>
            <a:spLocks noGrp="1" noChangeArrowheads="1"/>
          </p:cNvSpPr>
          <p:nvPr>
            <p:ph type="title"/>
          </p:nvPr>
        </p:nvSpPr>
        <p:spPr bwMode="auto">
          <a:xfrm>
            <a:off x="1598616" y="328612"/>
            <a:ext cx="5967413" cy="1109663"/>
          </a:xfrm>
          <a:prstGeom prst="rect">
            <a:avLst/>
          </a:prstGeom>
          <a:noFill/>
          <a:ln w="12700">
            <a:noFill/>
            <a:miter lim="800000"/>
            <a:headEnd/>
            <a:tailEnd/>
          </a:ln>
        </p:spPr>
        <p:txBody>
          <a:bodyPr vert="horz" wrap="square" lIns="90488" tIns="44450" rIns="90488" bIns="44450" numCol="1" anchor="b" anchorCtr="0" compatLnSpc="1">
            <a:prstTxWarp prst="textNoShape">
              <a:avLst/>
            </a:prstTxWarp>
          </a:bodyPr>
          <a:lstStyle/>
          <a:p>
            <a:pPr lvl="0"/>
            <a:r>
              <a:rPr lang="en-US" dirty="0"/>
              <a:t>Click to edit Master title style</a:t>
            </a:r>
          </a:p>
        </p:txBody>
      </p:sp>
      <p:pic>
        <p:nvPicPr>
          <p:cNvPr id="2" name="Picture 1"/>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50816" y="456407"/>
            <a:ext cx="1447800" cy="981075"/>
          </a:xfrm>
          <a:prstGeom prst="rect">
            <a:avLst/>
          </a:prstGeom>
        </p:spPr>
      </p:pic>
      <p:pic>
        <p:nvPicPr>
          <p:cNvPr id="3" name="Picture 2"/>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7556504" y="484982"/>
            <a:ext cx="1638300" cy="952500"/>
          </a:xfrm>
          <a:prstGeom prst="rect">
            <a:avLst/>
          </a:prstGeom>
        </p:spPr>
      </p:pic>
    </p:spTree>
  </p:cSld>
  <p:clrMap bg1="lt1" tx1="dk1" bg2="lt2" tx2="dk2" accent1="accent1" accent2="accent2" accent3="accent3" accent4="accent4" accent5="accent5" accent6="accent6" hlink="hlink" folHlink="folHlink"/>
  <p:sldLayoutIdLst>
    <p:sldLayoutId id="2147483743"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Lst>
  <p:hf hdr="0" ftr="0" dt="0"/>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eaLnBrk="1" fontAlgn="base" hangingPunct="1">
        <a:spcBef>
          <a:spcPct val="0"/>
        </a:spcBef>
        <a:spcAft>
          <a:spcPct val="0"/>
        </a:spcAft>
        <a:defRPr sz="2800" b="1">
          <a:solidFill>
            <a:schemeClr val="bg1"/>
          </a:solidFill>
          <a:latin typeface="Arial" charset="0"/>
        </a:defRPr>
      </a:lvl6pPr>
      <a:lvl7pPr marL="914400" algn="l" rtl="0" eaLnBrk="1" fontAlgn="base" hangingPunct="1">
        <a:spcBef>
          <a:spcPct val="0"/>
        </a:spcBef>
        <a:spcAft>
          <a:spcPct val="0"/>
        </a:spcAft>
        <a:defRPr sz="2800" b="1">
          <a:solidFill>
            <a:schemeClr val="bg1"/>
          </a:solidFill>
          <a:latin typeface="Arial" charset="0"/>
        </a:defRPr>
      </a:lvl7pPr>
      <a:lvl8pPr marL="1371600" algn="l" rtl="0" eaLnBrk="1" fontAlgn="base" hangingPunct="1">
        <a:spcBef>
          <a:spcPct val="0"/>
        </a:spcBef>
        <a:spcAft>
          <a:spcPct val="0"/>
        </a:spcAft>
        <a:defRPr sz="2800" b="1">
          <a:solidFill>
            <a:schemeClr val="bg1"/>
          </a:solidFill>
          <a:latin typeface="Arial" charset="0"/>
        </a:defRPr>
      </a:lvl8pPr>
      <a:lvl9pPr marL="1828800" algn="l" rtl="0" eaLnBrk="1" fontAlgn="base" hangingPunct="1">
        <a:spcBef>
          <a:spcPct val="0"/>
        </a:spcBef>
        <a:spcAft>
          <a:spcPct val="0"/>
        </a:spcAft>
        <a:defRPr sz="2800" b="1">
          <a:solidFill>
            <a:schemeClr val="bg1"/>
          </a:solidFill>
          <a:latin typeface="Arial" charset="0"/>
        </a:defRPr>
      </a:lvl9pPr>
    </p:titleStyle>
    <p:bodyStyle>
      <a:lvl1pPr marL="342900" indent="-342900" algn="l" rtl="0" eaLnBrk="0" fontAlgn="base" hangingPunct="0">
        <a:spcBef>
          <a:spcPct val="20000"/>
        </a:spcBef>
        <a:spcAft>
          <a:spcPct val="0"/>
        </a:spcAft>
        <a:buClr>
          <a:srgbClr val="CC9900"/>
        </a:buClr>
        <a:buFont typeface="Wingdings" pitchFamily="2" charset="2"/>
        <a:buChar char="§"/>
        <a:defRPr>
          <a:solidFill>
            <a:schemeClr val="tx1"/>
          </a:solidFill>
          <a:latin typeface="+mn-lt"/>
          <a:ea typeface="+mn-ea"/>
          <a:cs typeface="+mn-cs"/>
        </a:defRPr>
      </a:lvl1pPr>
      <a:lvl2pPr marL="742950" indent="-285750" algn="l" rtl="0" eaLnBrk="0" fontAlgn="base" hangingPunct="0">
        <a:spcBef>
          <a:spcPct val="20000"/>
        </a:spcBef>
        <a:spcAft>
          <a:spcPct val="0"/>
        </a:spcAft>
        <a:buClr>
          <a:srgbClr val="CC9900"/>
        </a:buClr>
        <a:buFont typeface="Times New Roman" pitchFamily="18" charset="0"/>
        <a:buChar char="–"/>
        <a:defRPr sz="1600">
          <a:solidFill>
            <a:schemeClr val="tx1"/>
          </a:solidFill>
          <a:latin typeface="+mn-lt"/>
        </a:defRPr>
      </a:lvl2pPr>
      <a:lvl3pPr marL="1143000" indent="-228600" algn="l" rtl="0" eaLnBrk="0" fontAlgn="base" hangingPunct="0">
        <a:spcBef>
          <a:spcPct val="20000"/>
        </a:spcBef>
        <a:spcAft>
          <a:spcPct val="0"/>
        </a:spcAft>
        <a:buClr>
          <a:srgbClr val="CC9900"/>
        </a:buClr>
        <a:buFont typeface="Wingdings" pitchFamily="2" charset="2"/>
        <a:buChar char="§"/>
        <a:defRPr sz="1400">
          <a:solidFill>
            <a:schemeClr val="tx1"/>
          </a:solidFill>
          <a:latin typeface="+mn-lt"/>
        </a:defRPr>
      </a:lvl3pPr>
      <a:lvl4pPr marL="1600200" indent="-228600" algn="l" rtl="0" eaLnBrk="0" fontAlgn="base" hangingPunct="0">
        <a:spcBef>
          <a:spcPct val="20000"/>
        </a:spcBef>
        <a:spcAft>
          <a:spcPct val="0"/>
        </a:spcAft>
        <a:buClr>
          <a:srgbClr val="CC9900"/>
        </a:buClr>
        <a:buFont typeface="Times New Roman" pitchFamily="18" charset="0"/>
        <a:buChar char="–"/>
        <a:defRPr sz="1400">
          <a:solidFill>
            <a:schemeClr val="tx1"/>
          </a:solidFill>
          <a:latin typeface="+mn-lt"/>
        </a:defRPr>
      </a:lvl4pPr>
      <a:lvl5pPr marL="2057400" indent="-228600" algn="l" rtl="0" eaLnBrk="0" fontAlgn="base" hangingPunct="0">
        <a:spcBef>
          <a:spcPct val="20000"/>
        </a:spcBef>
        <a:spcAft>
          <a:spcPct val="0"/>
        </a:spcAft>
        <a:buClr>
          <a:srgbClr val="CC9900"/>
        </a:buClr>
        <a:buFont typeface="Wingdings" pitchFamily="2" charset="2"/>
        <a:buChar char="§"/>
        <a:defRPr sz="1400">
          <a:solidFill>
            <a:schemeClr val="tx1"/>
          </a:solidFill>
          <a:latin typeface="+mn-lt"/>
        </a:defRPr>
      </a:lvl5pPr>
      <a:lvl6pPr marL="25146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6pPr>
      <a:lvl7pPr marL="29718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7pPr>
      <a:lvl8pPr marL="34290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8pPr>
      <a:lvl9pPr marL="38862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4.jpeg"/><Relationship Id="rId7" Type="http://schemas.openxmlformats.org/officeDocument/2006/relationships/diagramColors" Target="../diagrams/colors7.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hyperlink" Target="https://sam.gov/content/assistance-listings" TargetMode="External"/><Relationship Id="rId7" Type="http://schemas.openxmlformats.org/officeDocument/2006/relationships/diagramData" Target="../diagrams/data8.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federalregister.gov/" TargetMode="External"/><Relationship Id="rId11" Type="http://schemas.microsoft.com/office/2007/relationships/diagramDrawing" Target="../diagrams/drawing8.xml"/><Relationship Id="rId5" Type="http://schemas.openxmlformats.org/officeDocument/2006/relationships/hyperlink" Target="https://grants.fmmi.usda.gov/" TargetMode="External"/><Relationship Id="rId10" Type="http://schemas.openxmlformats.org/officeDocument/2006/relationships/diagramColors" Target="../diagrams/colors8.xml"/><Relationship Id="rId4" Type="http://schemas.openxmlformats.org/officeDocument/2006/relationships/hyperlink" Target="http://www.grants.gov/" TargetMode="External"/><Relationship Id="rId9"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5.png"/><Relationship Id="rId7" Type="http://schemas.openxmlformats.org/officeDocument/2006/relationships/diagramColors" Target="../diagrams/colors10.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1.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6.jpeg"/><Relationship Id="rId7" Type="http://schemas.openxmlformats.org/officeDocument/2006/relationships/diagramColors" Target="../diagrams/colors1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6.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7.gif"/><Relationship Id="rId7" Type="http://schemas.openxmlformats.org/officeDocument/2006/relationships/diagramColors" Target="../diagrams/colors17.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fas.usda.gov/grants/general_terms_and_conditions/default.asp"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s://www.fas.usda.gov/grants/general_terms_and_conditions/default.asp"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www.ecfr.gov/cgi-bin/text-idx?SID=86d18880b77ca75d2273f61c9b0caaa3&amp;node=pt2.1.200&amp;rgn=div5"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www.fas.usda.gov/grants"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1062D-B0EB-4E25-B78A-6AE357DA2129}"/>
              </a:ext>
            </a:extLst>
          </p:cNvPr>
          <p:cNvSpPr>
            <a:spLocks noGrp="1"/>
          </p:cNvSpPr>
          <p:nvPr>
            <p:ph type="ctrTitle" sz="quarter"/>
          </p:nvPr>
        </p:nvSpPr>
        <p:spPr/>
        <p:txBody>
          <a:bodyPr/>
          <a:lstStyle/>
          <a:p>
            <a:pPr marL="0" indent="0"/>
            <a:r>
              <a:rPr lang="en-US" dirty="0"/>
              <a:t>Federal Financial Assistance</a:t>
            </a:r>
            <a:br>
              <a:rPr lang="en-US" dirty="0"/>
            </a:br>
            <a:r>
              <a:rPr lang="en-US" dirty="0"/>
              <a:t>Update</a:t>
            </a:r>
            <a:br>
              <a:rPr lang="en-US" dirty="0"/>
            </a:br>
            <a:r>
              <a:rPr lang="en-US" dirty="0"/>
              <a:t>				</a:t>
            </a:r>
            <a:br>
              <a:rPr lang="en-US" dirty="0"/>
            </a:br>
            <a:endParaRPr lang="en-US" dirty="0"/>
          </a:p>
        </p:txBody>
      </p:sp>
      <p:sp>
        <p:nvSpPr>
          <p:cNvPr id="3" name="Subtitle 2">
            <a:extLst>
              <a:ext uri="{FF2B5EF4-FFF2-40B4-BE49-F238E27FC236}">
                <a16:creationId xmlns:a16="http://schemas.microsoft.com/office/drawing/2014/main" id="{878CC366-F49A-45E1-ADBB-1B39313F261A}"/>
              </a:ext>
            </a:extLst>
          </p:cNvPr>
          <p:cNvSpPr>
            <a:spLocks noGrp="1"/>
          </p:cNvSpPr>
          <p:nvPr>
            <p:ph type="subTitle" sz="quarter" idx="1"/>
          </p:nvPr>
        </p:nvSpPr>
        <p:spPr/>
        <p:txBody>
          <a:bodyPr/>
          <a:lstStyle/>
          <a:p>
            <a:r>
              <a:rPr lang="en-US" dirty="0"/>
              <a:t>May 2018</a:t>
            </a:r>
          </a:p>
        </p:txBody>
      </p:sp>
    </p:spTree>
    <p:extLst>
      <p:ext uri="{BB962C8B-B14F-4D97-AF65-F5344CB8AC3E}">
        <p14:creationId xmlns:p14="http://schemas.microsoft.com/office/powerpoint/2010/main" val="502401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Arial" charset="0"/>
                <a:cs typeface="Arial" charset="0"/>
              </a:rPr>
              <a:t>Federal Financial Assistance from Authorization to Closeout</a:t>
            </a:r>
            <a:endParaRPr lang="en-US" dirty="0"/>
          </a:p>
        </p:txBody>
      </p:sp>
      <p:sp>
        <p:nvSpPr>
          <p:cNvPr id="6" name="TextBox 5" descr="steps in the auth. close out process" title="federal Financial Assistance From Auithorizatiion to Closeout"/>
          <p:cNvSpPr txBox="1"/>
          <p:nvPr/>
        </p:nvSpPr>
        <p:spPr>
          <a:xfrm>
            <a:off x="299484" y="1570623"/>
            <a:ext cx="7924800" cy="5078313"/>
          </a:xfrm>
          <a:prstGeom prst="rect">
            <a:avLst/>
          </a:prstGeom>
          <a:noFill/>
        </p:spPr>
        <p:txBody>
          <a:bodyPr wrap="square" rtlCol="0">
            <a:spAutoFit/>
          </a:bodyPr>
          <a:lstStyle/>
          <a:p>
            <a:pPr>
              <a:buClr>
                <a:srgbClr val="CC9900"/>
              </a:buClr>
            </a:pPr>
            <a:endParaRPr lang="en-US" sz="1800" dirty="0"/>
          </a:p>
          <a:p>
            <a:pPr>
              <a:buClr>
                <a:srgbClr val="CC9900"/>
              </a:buClr>
            </a:pPr>
            <a:endParaRPr lang="en-US" sz="1800" u="sng" dirty="0"/>
          </a:p>
          <a:p>
            <a:pPr marL="342900" indent="-342900">
              <a:buClr>
                <a:srgbClr val="CC9900"/>
              </a:buClr>
              <a:buFont typeface="Wingdings" panose="05000000000000000000" pitchFamily="2" charset="2"/>
              <a:buChar char="§"/>
            </a:pPr>
            <a:endParaRPr lang="en-US" dirty="0"/>
          </a:p>
          <a:p>
            <a:pPr marL="342900" indent="-342900">
              <a:buClr>
                <a:srgbClr val="CC9900"/>
              </a:buClr>
              <a:buFont typeface="Wingdings" panose="05000000000000000000" pitchFamily="2" charset="2"/>
              <a:buChar char="§"/>
            </a:pPr>
            <a:endParaRPr lang="en-US" dirty="0"/>
          </a:p>
          <a:p>
            <a:pPr marL="342900" indent="-342900">
              <a:buClr>
                <a:srgbClr val="CC9900"/>
              </a:buClr>
              <a:buFont typeface="Wingdings" panose="05000000000000000000" pitchFamily="2" charset="2"/>
              <a:buChar char="§"/>
            </a:pPr>
            <a:endParaRPr lang="en-US" dirty="0"/>
          </a:p>
          <a:p>
            <a:pPr marL="342900" indent="-342900">
              <a:buClr>
                <a:srgbClr val="CC9900"/>
              </a:buClr>
              <a:buFont typeface="Wingdings" panose="05000000000000000000" pitchFamily="2" charset="2"/>
              <a:buChar char="§"/>
            </a:pPr>
            <a:endParaRPr lang="en-US" dirty="0"/>
          </a:p>
          <a:p>
            <a:pPr marL="342900" indent="-342900">
              <a:buClr>
                <a:srgbClr val="CC9900"/>
              </a:buClr>
              <a:buFont typeface="Wingdings" panose="05000000000000000000" pitchFamily="2" charset="2"/>
              <a:buChar char="§"/>
            </a:pPr>
            <a:endParaRPr lang="en-US" dirty="0"/>
          </a:p>
          <a:p>
            <a:pPr marL="342900" indent="-342900">
              <a:buClr>
                <a:srgbClr val="CC9900"/>
              </a:buClr>
              <a:buFont typeface="Wingdings" panose="05000000000000000000" pitchFamily="2" charset="2"/>
              <a:buChar char="§"/>
            </a:pPr>
            <a:endParaRPr lang="en-US" dirty="0"/>
          </a:p>
          <a:p>
            <a:pPr marL="342900" indent="-342900">
              <a:buClr>
                <a:srgbClr val="CC9900"/>
              </a:buClr>
              <a:buFont typeface="Wingdings" panose="05000000000000000000" pitchFamily="2" charset="2"/>
              <a:buChar char="§"/>
            </a:pPr>
            <a:endParaRPr lang="en-US" dirty="0"/>
          </a:p>
          <a:p>
            <a:pPr marL="342900" indent="-342900">
              <a:buClr>
                <a:srgbClr val="CC9900"/>
              </a:buClr>
              <a:buFont typeface="Wingdings" panose="05000000000000000000" pitchFamily="2" charset="2"/>
              <a:buChar char="§"/>
            </a:pPr>
            <a:endParaRPr lang="en-US" dirty="0"/>
          </a:p>
          <a:p>
            <a:pPr marL="342900" indent="-342900">
              <a:buClr>
                <a:srgbClr val="CC9900"/>
              </a:buClr>
              <a:buFont typeface="Wingdings" panose="05000000000000000000" pitchFamily="2" charset="2"/>
              <a:buChar char="§"/>
            </a:pPr>
            <a:endParaRPr lang="en-US" dirty="0"/>
          </a:p>
          <a:p>
            <a:pPr marL="342900" indent="-342900">
              <a:buClr>
                <a:srgbClr val="CC9900"/>
              </a:buClr>
              <a:buFont typeface="Wingdings" panose="05000000000000000000" pitchFamily="2" charset="2"/>
              <a:buChar char="§"/>
            </a:pPr>
            <a:endParaRPr lang="en-US" dirty="0"/>
          </a:p>
          <a:p>
            <a:pPr marL="342900" indent="-342900">
              <a:buClr>
                <a:srgbClr val="CC9900"/>
              </a:buClr>
              <a:buFont typeface="Wingdings" panose="05000000000000000000" pitchFamily="2" charset="2"/>
              <a:buChar char="§"/>
            </a:pPr>
            <a:endParaRPr lang="en-US" dirty="0"/>
          </a:p>
          <a:p>
            <a:pPr marL="342900" indent="-342900">
              <a:buClr>
                <a:srgbClr val="CC9900"/>
              </a:buClr>
              <a:buFont typeface="Wingdings" panose="05000000000000000000" pitchFamily="2" charset="2"/>
              <a:buChar char="§"/>
            </a:pPr>
            <a:endParaRPr lang="en-US" dirty="0"/>
          </a:p>
        </p:txBody>
      </p:sp>
      <p:graphicFrame>
        <p:nvGraphicFramePr>
          <p:cNvPr id="5" name="Content Placeholder 4" title="Dashboard"/>
          <p:cNvGraphicFramePr>
            <a:graphicFrameLocks noGrp="1"/>
          </p:cNvGraphicFramePr>
          <p:nvPr>
            <p:ph idx="1"/>
            <p:extLst>
              <p:ext uri="{D42A27DB-BD31-4B8C-83A1-F6EECF244321}">
                <p14:modId xmlns:p14="http://schemas.microsoft.com/office/powerpoint/2010/main" val="3420426719"/>
              </p:ext>
            </p:extLst>
          </p:nvPr>
        </p:nvGraphicFramePr>
        <p:xfrm>
          <a:off x="1143000" y="2274444"/>
          <a:ext cx="76962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AB819356-DE13-42BF-B215-0A2DEF5CE21B}" type="slidenum">
              <a:rPr lang="en-US" smtClean="0"/>
              <a:pPr>
                <a:defRPr/>
              </a:pPr>
              <a:t>10</a:t>
            </a:fld>
            <a:endParaRPr lang="en-US" dirty="0"/>
          </a:p>
        </p:txBody>
      </p:sp>
    </p:spTree>
    <p:extLst>
      <p:ext uri="{BB962C8B-B14F-4D97-AF65-F5344CB8AC3E}">
        <p14:creationId xmlns:p14="http://schemas.microsoft.com/office/powerpoint/2010/main" val="1907824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Authorization (1 of 3)</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Authorization statutes, in which Congress grants authority to a Federal agency to create a Federal financial assistance program, include the following two types: </a:t>
            </a:r>
          </a:p>
          <a:p>
            <a:pPr marL="0" indent="0">
              <a:buNone/>
            </a:pPr>
            <a:endParaRPr lang="en-US" altLang="en-US" dirty="0">
              <a:latin typeface="Arial" charset="0"/>
              <a:cs typeface="Arial" charset="0"/>
            </a:endParaRPr>
          </a:p>
          <a:p>
            <a:pPr marL="285750" indent="-285750"/>
            <a:r>
              <a:rPr lang="en-US" altLang="en-US" dirty="0">
                <a:latin typeface="Arial" charset="0"/>
                <a:cs typeface="Arial" charset="0"/>
              </a:rPr>
              <a:t>Permanent authorizations</a:t>
            </a:r>
          </a:p>
          <a:p>
            <a:pPr marL="685800" lvl="1">
              <a:buFont typeface="Arial" charset="0"/>
              <a:buChar char="-"/>
            </a:pPr>
            <a:r>
              <a:rPr lang="en-US" altLang="en-US" dirty="0">
                <a:latin typeface="Arial" charset="0"/>
                <a:cs typeface="Arial" charset="0"/>
              </a:rPr>
              <a:t>For programs with ongoing broad applicability</a:t>
            </a:r>
          </a:p>
          <a:p>
            <a:pPr marL="685800" lvl="1">
              <a:buFont typeface="Arial" charset="0"/>
              <a:buChar char="-"/>
            </a:pPr>
            <a:r>
              <a:rPr lang="en-US" altLang="en-US" dirty="0">
                <a:latin typeface="Arial" charset="0"/>
                <a:cs typeface="Arial" charset="0"/>
              </a:rPr>
              <a:t>Example: the School Breakfast Program, administered by USDA Food and Nutrition Service.</a:t>
            </a:r>
          </a:p>
          <a:p>
            <a:pPr marL="285750" indent="-285750"/>
            <a:r>
              <a:rPr lang="en-US" altLang="en-US" dirty="0">
                <a:latin typeface="Arial" charset="0"/>
                <a:cs typeface="Arial" charset="0"/>
              </a:rPr>
              <a:t>Time-limited authorizations</a:t>
            </a:r>
          </a:p>
          <a:p>
            <a:pPr marL="685800" lvl="1">
              <a:buFont typeface="Arial" charset="0"/>
              <a:buChar char="-"/>
            </a:pPr>
            <a:r>
              <a:rPr lang="en-US" altLang="en-US" dirty="0">
                <a:latin typeface="Arial" charset="0"/>
                <a:cs typeface="Arial" charset="0"/>
              </a:rPr>
              <a:t>For programs serving specialized purposes or interest groups</a:t>
            </a:r>
          </a:p>
          <a:p>
            <a:pPr marL="685800" lvl="1">
              <a:buFont typeface="Arial" charset="0"/>
              <a:buChar char="-"/>
            </a:pPr>
            <a:r>
              <a:rPr lang="en-US" altLang="en-US" dirty="0">
                <a:latin typeface="Arial" charset="0"/>
                <a:cs typeface="Arial" charset="0"/>
              </a:rPr>
              <a:t>Example: the McGovern–Dole International Food for Education and Child Nutrition Program, administered by USDA Foreign Agriculture Service.</a:t>
            </a:r>
          </a:p>
          <a:p>
            <a:pPr marL="685800" lvl="1">
              <a:buFont typeface="Arial" charset="0"/>
              <a:buChar char="-"/>
            </a:pPr>
            <a:endParaRPr lang="en-US" altLang="en-US" dirty="0">
              <a:latin typeface="Arial" charset="0"/>
              <a:cs typeface="Arial" charset="0"/>
            </a:endParaRPr>
          </a:p>
          <a:p>
            <a:pPr marL="0" indent="0">
              <a:buNone/>
            </a:pPr>
            <a:endParaRPr lang="en-US" altLang="en-US" dirty="0">
              <a:latin typeface="Arial" charset="0"/>
              <a:cs typeface="Arial" charset="0"/>
            </a:endParaRPr>
          </a:p>
        </p:txBody>
      </p:sp>
      <p:graphicFrame>
        <p:nvGraphicFramePr>
          <p:cNvPr id="4" name="Diagram 3" descr="clickable process steps showing in blue authroization and the rest of the processes are greyed out: appropriation, program regulations, funds advertisement, application for assistance, application review and selection, implementation and monitoring, award closeout, program closeout"/>
          <p:cNvGraphicFramePr/>
          <p:nvPr>
            <p:extLst>
              <p:ext uri="{D42A27DB-BD31-4B8C-83A1-F6EECF244321}">
                <p14:modId xmlns:p14="http://schemas.microsoft.com/office/powerpoint/2010/main" val="3013549449"/>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0"/>
          </p:nvPr>
        </p:nvSpPr>
        <p:spPr>
          <a:xfrm>
            <a:off x="3581400" y="6172200"/>
            <a:ext cx="1693863" cy="155575"/>
          </a:xfrm>
        </p:spPr>
        <p:txBody>
          <a:bodyPr/>
          <a:lstStyle/>
          <a:p>
            <a:pPr>
              <a:defRPr/>
            </a:pPr>
            <a:fld id="{AB819356-DE13-42BF-B215-0A2DEF5CE21B}" type="slidenum">
              <a:rPr lang="en-US" smtClean="0"/>
              <a:pPr>
                <a:defRPr/>
              </a:pPr>
              <a:t>11</a:t>
            </a:fld>
            <a:endParaRPr lang="en-US" dirty="0"/>
          </a:p>
        </p:txBody>
      </p:sp>
    </p:spTree>
    <p:extLst>
      <p:ext uri="{BB962C8B-B14F-4D97-AF65-F5344CB8AC3E}">
        <p14:creationId xmlns:p14="http://schemas.microsoft.com/office/powerpoint/2010/main" val="2556313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Common Authorization Statute Elements (2 of 3)</a:t>
            </a:r>
          </a:p>
        </p:txBody>
      </p:sp>
      <p:graphicFrame>
        <p:nvGraphicFramePr>
          <p:cNvPr id="6" name="Content Placeholder 3" title="Table"/>
          <p:cNvGraphicFramePr>
            <a:graphicFrameLocks noGrp="1"/>
          </p:cNvGraphicFramePr>
          <p:nvPr>
            <p:ph idx="1"/>
            <p:extLst>
              <p:ext uri="{D42A27DB-BD31-4B8C-83A1-F6EECF244321}">
                <p14:modId xmlns:p14="http://schemas.microsoft.com/office/powerpoint/2010/main" val="117655686"/>
              </p:ext>
            </p:extLst>
          </p:nvPr>
        </p:nvGraphicFramePr>
        <p:xfrm>
          <a:off x="457200" y="1661706"/>
          <a:ext cx="8153400" cy="4358094"/>
        </p:xfrm>
        <a:graphic>
          <a:graphicData uri="http://schemas.openxmlformats.org/drawingml/2006/table">
            <a:tbl>
              <a:tblPr firstRow="1" bandRow="1">
                <a:tableStyleId>{073A0DAA-6AF3-43AB-8588-CEC1D06C72B9}</a:tableStyleId>
              </a:tblPr>
              <a:tblGrid>
                <a:gridCol w="1295400">
                  <a:extLst>
                    <a:ext uri="{9D8B030D-6E8A-4147-A177-3AD203B41FA5}">
                      <a16:colId xmlns:a16="http://schemas.microsoft.com/office/drawing/2014/main" val="20000"/>
                    </a:ext>
                  </a:extLst>
                </a:gridCol>
                <a:gridCol w="6858000">
                  <a:extLst>
                    <a:ext uri="{9D8B030D-6E8A-4147-A177-3AD203B41FA5}">
                      <a16:colId xmlns:a16="http://schemas.microsoft.com/office/drawing/2014/main" val="20001"/>
                    </a:ext>
                  </a:extLst>
                </a:gridCol>
              </a:tblGrid>
              <a:tr h="304689">
                <a:tc>
                  <a:txBody>
                    <a:bodyPr/>
                    <a:lstStyle/>
                    <a:p>
                      <a:r>
                        <a:rPr lang="en-US" sz="1400" dirty="0"/>
                        <a:t>Element</a:t>
                      </a:r>
                      <a:endParaRPr lang="en-US" sz="1400" dirty="0">
                        <a:latin typeface="Arial" panose="020B0604020202020204" pitchFamily="34" charset="0"/>
                        <a:cs typeface="Arial" panose="020B0604020202020204" pitchFamily="34" charset="0"/>
                      </a:endParaRPr>
                    </a:p>
                  </a:txBody>
                  <a:tcPr marT="45645" marB="4564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Description</a:t>
                      </a:r>
                      <a:endParaRPr lang="en-US" sz="1400" dirty="0">
                        <a:latin typeface="Arial" panose="020B0604020202020204" pitchFamily="34" charset="0"/>
                        <a:cs typeface="Arial" panose="020B0604020202020204" pitchFamily="34" charset="0"/>
                      </a:endParaRPr>
                    </a:p>
                  </a:txBody>
                  <a:tcPr marT="45645" marB="45645"/>
                </a:tc>
                <a:extLst>
                  <a:ext uri="{0D108BD9-81ED-4DB2-BD59-A6C34878D82A}">
                    <a16:rowId xmlns:a16="http://schemas.microsoft.com/office/drawing/2014/main" val="10000"/>
                  </a:ext>
                </a:extLst>
              </a:tr>
              <a:tr h="487602">
                <a:tc>
                  <a:txBody>
                    <a:bodyPr/>
                    <a:lstStyle/>
                    <a:p>
                      <a:pPr marL="0" lvl="0" indent="0" algn="l" defTabSz="914400" rtl="0" eaLnBrk="1" latinLnBrk="0" hangingPunct="1">
                        <a:buFont typeface="Wingdings" panose="05000000000000000000" pitchFamily="2" charset="2"/>
                        <a:buNone/>
                      </a:pPr>
                      <a:r>
                        <a:rPr lang="en-US" sz="1300" kern="1200" dirty="0"/>
                        <a:t>Title</a:t>
                      </a:r>
                      <a:endParaRPr lang="en-US" sz="1300" kern="1200" dirty="0">
                        <a:solidFill>
                          <a:schemeClr val="tx1"/>
                        </a:solidFill>
                        <a:latin typeface="Arial" panose="020B0604020202020204" pitchFamily="34" charset="0"/>
                        <a:ea typeface="+mn-ea"/>
                        <a:cs typeface="Arial" panose="020B0604020202020204" pitchFamily="34" charset="0"/>
                      </a:endParaRPr>
                    </a:p>
                  </a:txBody>
                  <a:tcPr marT="45645" marB="45645"/>
                </a:tc>
                <a:tc>
                  <a:txBody>
                    <a:bodyPr/>
                    <a:lstStyle/>
                    <a:p>
                      <a:pPr marL="0" lvl="0" indent="0" algn="l" defTabSz="914400" rtl="0" eaLnBrk="1" latinLnBrk="0" hangingPunct="1">
                        <a:buFont typeface="Wingdings" panose="05000000000000000000" pitchFamily="2" charset="2"/>
                        <a:buNone/>
                      </a:pPr>
                      <a:r>
                        <a:rPr lang="en-US" sz="1200" kern="1200" dirty="0"/>
                        <a:t>Short, descriptive title of a statute; may have two meaningful titles if an act within an act (e.g., Title X of the Community Services Act is also called the Legal Services Corporation Act)</a:t>
                      </a:r>
                      <a:endParaRPr lang="en-US" sz="1200" b="0" kern="1200" dirty="0">
                        <a:solidFill>
                          <a:schemeClr val="tx1"/>
                        </a:solidFill>
                        <a:latin typeface="Arial" panose="020B0604020202020204" pitchFamily="34" charset="0"/>
                        <a:ea typeface="+mn-ea"/>
                        <a:cs typeface="Arial" panose="020B0604020202020204" pitchFamily="34" charset="0"/>
                      </a:endParaRPr>
                    </a:p>
                  </a:txBody>
                  <a:tcPr marT="45645" marB="45645"/>
                </a:tc>
                <a:extLst>
                  <a:ext uri="{0D108BD9-81ED-4DB2-BD59-A6C34878D82A}">
                    <a16:rowId xmlns:a16="http://schemas.microsoft.com/office/drawing/2014/main" val="10001"/>
                  </a:ext>
                </a:extLst>
              </a:tr>
              <a:tr h="685757">
                <a:tc>
                  <a:txBody>
                    <a:bodyPr/>
                    <a:lstStyle/>
                    <a:p>
                      <a:pPr marL="0" lvl="0" indent="0" algn="l" defTabSz="914400" rtl="0" eaLnBrk="1" latinLnBrk="0" hangingPunct="1">
                        <a:buFont typeface="Wingdings" panose="05000000000000000000" pitchFamily="2" charset="2"/>
                        <a:buNone/>
                      </a:pPr>
                      <a:r>
                        <a:rPr lang="en-US" sz="1300" kern="1200" dirty="0"/>
                        <a:t>Statement of findings and purpose</a:t>
                      </a:r>
                      <a:endParaRPr lang="en-US" sz="1300" kern="1200" dirty="0">
                        <a:solidFill>
                          <a:schemeClr val="tx1"/>
                        </a:solidFill>
                        <a:latin typeface="Arial" panose="020B0604020202020204" pitchFamily="34" charset="0"/>
                        <a:ea typeface="+mn-ea"/>
                        <a:cs typeface="Arial" panose="020B0604020202020204" pitchFamily="34" charset="0"/>
                      </a:endParaRPr>
                    </a:p>
                  </a:txBody>
                  <a:tcPr marT="45645" marB="45645"/>
                </a:tc>
                <a:tc>
                  <a:txBody>
                    <a:bodyPr/>
                    <a:lstStyle/>
                    <a:p>
                      <a:pPr marL="0" lvl="0" indent="0" algn="l" defTabSz="914400" rtl="0" eaLnBrk="1" latinLnBrk="0" hangingPunct="1">
                        <a:buFont typeface="Wingdings" panose="05000000000000000000" pitchFamily="2" charset="2"/>
                        <a:buNone/>
                      </a:pPr>
                      <a:r>
                        <a:rPr lang="en-US" sz="1200" kern="1200" dirty="0"/>
                        <a:t>Goals and challenges to be addressed by the Federal assistance (i.e., the activities deemed deserving of stimulation and support from the Federal government)</a:t>
                      </a:r>
                      <a:endParaRPr lang="en-US" sz="1200" b="0" kern="1200" dirty="0">
                        <a:solidFill>
                          <a:schemeClr val="tx1"/>
                        </a:solidFill>
                        <a:latin typeface="Arial" panose="020B0604020202020204" pitchFamily="34" charset="0"/>
                        <a:ea typeface="+mn-ea"/>
                        <a:cs typeface="Arial" panose="020B0604020202020204" pitchFamily="34" charset="0"/>
                      </a:endParaRPr>
                    </a:p>
                  </a:txBody>
                  <a:tcPr marT="45645" marB="45645"/>
                </a:tc>
                <a:extLst>
                  <a:ext uri="{0D108BD9-81ED-4DB2-BD59-A6C34878D82A}">
                    <a16:rowId xmlns:a16="http://schemas.microsoft.com/office/drawing/2014/main" val="10002"/>
                  </a:ext>
                </a:extLst>
              </a:tr>
              <a:tr h="365796">
                <a:tc>
                  <a:txBody>
                    <a:bodyPr/>
                    <a:lstStyle/>
                    <a:p>
                      <a:pPr marL="0" lvl="0" indent="0" algn="l" defTabSz="914400" rtl="0" eaLnBrk="1" latinLnBrk="0" hangingPunct="1">
                        <a:buFont typeface="Wingdings" panose="05000000000000000000" pitchFamily="2" charset="2"/>
                        <a:buNone/>
                      </a:pPr>
                      <a:r>
                        <a:rPr lang="en-US" sz="1300" kern="1200" dirty="0"/>
                        <a:t>Definitions</a:t>
                      </a:r>
                      <a:endParaRPr lang="en-US" sz="1300" kern="1200" dirty="0">
                        <a:solidFill>
                          <a:schemeClr val="tx1"/>
                        </a:solidFill>
                        <a:latin typeface="Arial" panose="020B0604020202020204" pitchFamily="34" charset="0"/>
                        <a:ea typeface="+mn-ea"/>
                        <a:cs typeface="Arial" panose="020B0604020202020204" pitchFamily="34" charset="0"/>
                      </a:endParaRPr>
                    </a:p>
                  </a:txBody>
                  <a:tcPr marT="45645" marB="45645"/>
                </a:tc>
                <a:tc>
                  <a:txBody>
                    <a:bodyPr/>
                    <a:lstStyle/>
                    <a:p>
                      <a:pPr marL="0" lvl="0" indent="0" algn="l" defTabSz="914400" rtl="0" eaLnBrk="1" latinLnBrk="0" hangingPunct="1">
                        <a:buFont typeface="Wingdings" panose="05000000000000000000" pitchFamily="2" charset="2"/>
                        <a:buNone/>
                      </a:pPr>
                      <a:r>
                        <a:rPr lang="en-US" sz="1200" kern="1200" dirty="0"/>
                        <a:t>Precise definitions of terms used in the statute</a:t>
                      </a:r>
                      <a:endParaRPr lang="en-US" sz="1200" b="0" kern="1200" dirty="0">
                        <a:solidFill>
                          <a:schemeClr val="tx1"/>
                        </a:solidFill>
                        <a:latin typeface="Arial" panose="020B0604020202020204" pitchFamily="34" charset="0"/>
                        <a:ea typeface="+mn-ea"/>
                        <a:cs typeface="Arial" panose="020B0604020202020204" pitchFamily="34" charset="0"/>
                      </a:endParaRPr>
                    </a:p>
                  </a:txBody>
                  <a:tcPr marT="45645" marB="45645"/>
                </a:tc>
                <a:extLst>
                  <a:ext uri="{0D108BD9-81ED-4DB2-BD59-A6C34878D82A}">
                    <a16:rowId xmlns:a16="http://schemas.microsoft.com/office/drawing/2014/main" val="10003"/>
                  </a:ext>
                </a:extLst>
              </a:tr>
              <a:tr h="685757">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kern="1200" dirty="0"/>
                        <a:t>Authorization of assistance</a:t>
                      </a:r>
                      <a:endParaRPr lang="en-US" sz="1300" kern="1200" dirty="0">
                        <a:solidFill>
                          <a:schemeClr val="tx1"/>
                        </a:solidFill>
                        <a:latin typeface="Arial" panose="020B0604020202020204" pitchFamily="34" charset="0"/>
                        <a:ea typeface="+mn-ea"/>
                        <a:cs typeface="Arial" panose="020B0604020202020204" pitchFamily="34" charset="0"/>
                      </a:endParaRPr>
                    </a:p>
                  </a:txBody>
                  <a:tcPr marT="45645" marB="45645"/>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dirty="0"/>
                        <a:t>The executive branch </a:t>
                      </a:r>
                      <a:r>
                        <a:rPr lang="en-US" sz="1200" kern="1200" dirty="0"/>
                        <a:t>agency to administer the program</a:t>
                      </a:r>
                      <a:r>
                        <a:rPr lang="en-US" sz="1200" dirty="0"/>
                        <a:t>; Federal assistance instrument(s) to be used; guidance on levels of discretion given to the agency (e.g., distinguishing between whether assistance may or must be given)</a:t>
                      </a:r>
                      <a:endParaRPr lang="en-US" sz="1200" b="0" dirty="0">
                        <a:solidFill>
                          <a:schemeClr val="tx1"/>
                        </a:solidFill>
                        <a:latin typeface="Arial" panose="020B0604020202020204" pitchFamily="34" charset="0"/>
                        <a:cs typeface="Arial" panose="020B0604020202020204" pitchFamily="34" charset="0"/>
                      </a:endParaRPr>
                    </a:p>
                  </a:txBody>
                  <a:tcPr marT="45645" marB="45645"/>
                </a:tc>
                <a:extLst>
                  <a:ext uri="{0D108BD9-81ED-4DB2-BD59-A6C34878D82A}">
                    <a16:rowId xmlns:a16="http://schemas.microsoft.com/office/drawing/2014/main" val="10004"/>
                  </a:ext>
                </a:extLst>
              </a:tr>
              <a:tr h="365796">
                <a:tc>
                  <a:txBody>
                    <a:bodyPr/>
                    <a:lstStyle/>
                    <a:p>
                      <a:pPr marL="0" lvl="0" indent="0" algn="l" defTabSz="914400" rtl="0" eaLnBrk="1" latinLnBrk="0" hangingPunct="1">
                        <a:buFont typeface="Wingdings" panose="05000000000000000000" pitchFamily="2" charset="2"/>
                        <a:buNone/>
                      </a:pPr>
                      <a:r>
                        <a:rPr lang="en-US" sz="1300" kern="1200" dirty="0"/>
                        <a:t>Eligibility</a:t>
                      </a:r>
                      <a:endParaRPr lang="en-US" sz="1300" kern="1200" dirty="0">
                        <a:solidFill>
                          <a:schemeClr val="tx1"/>
                        </a:solidFill>
                        <a:latin typeface="Arial" panose="020B0604020202020204" pitchFamily="34" charset="0"/>
                        <a:ea typeface="+mn-ea"/>
                        <a:cs typeface="Arial" panose="020B0604020202020204" pitchFamily="34" charset="0"/>
                      </a:endParaRPr>
                    </a:p>
                  </a:txBody>
                  <a:tcPr marT="45645" marB="45645"/>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kern="1200" dirty="0"/>
                        <a:t>Required non-Federal entity</a:t>
                      </a:r>
                      <a:r>
                        <a:rPr lang="en-US" sz="1200" kern="1200" baseline="0" dirty="0"/>
                        <a:t> </a:t>
                      </a:r>
                      <a:r>
                        <a:rPr lang="en-US" sz="1200" kern="1200" dirty="0"/>
                        <a:t>attributes </a:t>
                      </a:r>
                      <a:r>
                        <a:rPr lang="en-US" sz="1200" dirty="0"/>
                        <a:t>(e.g., only local governments are eligible to receive assistance)</a:t>
                      </a:r>
                      <a:endParaRPr lang="en-US" sz="1200" b="0" dirty="0">
                        <a:solidFill>
                          <a:schemeClr val="tx1"/>
                        </a:solidFill>
                        <a:latin typeface="Arial" panose="020B0604020202020204" pitchFamily="34" charset="0"/>
                        <a:cs typeface="Arial" panose="020B0604020202020204" pitchFamily="34" charset="0"/>
                      </a:endParaRPr>
                    </a:p>
                  </a:txBody>
                  <a:tcPr marT="45645" marB="45645"/>
                </a:tc>
                <a:extLst>
                  <a:ext uri="{0D108BD9-81ED-4DB2-BD59-A6C34878D82A}">
                    <a16:rowId xmlns:a16="http://schemas.microsoft.com/office/drawing/2014/main" val="10005"/>
                  </a:ext>
                </a:extLst>
              </a:tr>
              <a:tr h="883913">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dirty="0"/>
                        <a:t>Funding directions</a:t>
                      </a:r>
                      <a:endParaRPr lang="en-US" sz="1300" dirty="0">
                        <a:solidFill>
                          <a:schemeClr val="tx1"/>
                        </a:solidFill>
                        <a:latin typeface="Arial" panose="020B0604020202020204" pitchFamily="34" charset="0"/>
                        <a:cs typeface="Arial" panose="020B0604020202020204" pitchFamily="34" charset="0"/>
                      </a:endParaRPr>
                    </a:p>
                  </a:txBody>
                  <a:tcPr marT="45645" marB="45645"/>
                </a:tc>
                <a:tc>
                  <a:txBody>
                    <a:bodyPr/>
                    <a:lstStyle/>
                    <a:p>
                      <a:pPr marL="0" lvl="0" indent="0" algn="l" defTabSz="914400" rtl="0" eaLnBrk="1" latinLnBrk="0" hangingPunct="1">
                        <a:buFont typeface="Wingdings" panose="05000000000000000000" pitchFamily="2" charset="2"/>
                        <a:buNone/>
                      </a:pPr>
                      <a:r>
                        <a:rPr lang="en-US" sz="1200" kern="1200" dirty="0"/>
                        <a:t>Instructions on how to disburse funds (e.g., a maximum amount to be given to each non-Federal entity); specification if the statute creates a discretionary assistance program (i.e., the agency administering the assistance program has discretion over whether to make a grant to an applicant and how much to award)</a:t>
                      </a:r>
                      <a:endParaRPr lang="en-US" sz="1200" b="0" kern="1200" dirty="0">
                        <a:solidFill>
                          <a:schemeClr val="tx1"/>
                        </a:solidFill>
                        <a:latin typeface="Arial" panose="020B0604020202020204" pitchFamily="34" charset="0"/>
                        <a:ea typeface="+mn-ea"/>
                        <a:cs typeface="Arial" panose="020B0604020202020204" pitchFamily="34" charset="0"/>
                      </a:endParaRPr>
                    </a:p>
                  </a:txBody>
                  <a:tcPr marT="45645" marB="45645"/>
                </a:tc>
                <a:extLst>
                  <a:ext uri="{0D108BD9-81ED-4DB2-BD59-A6C34878D82A}">
                    <a16:rowId xmlns:a16="http://schemas.microsoft.com/office/drawing/2014/main" val="10006"/>
                  </a:ext>
                </a:extLst>
              </a:tr>
              <a:tr h="426799">
                <a:tc>
                  <a:txBody>
                    <a:bodyPr/>
                    <a:lstStyle/>
                    <a:p>
                      <a:pPr marL="0" lvl="0" indent="0" algn="l" defTabSz="914400" rtl="0" eaLnBrk="1" latinLnBrk="0" hangingPunct="1">
                        <a:buFont typeface="Wingdings" panose="05000000000000000000" pitchFamily="2" charset="2"/>
                        <a:buNone/>
                      </a:pPr>
                      <a:r>
                        <a:rPr lang="en-US" sz="1300" kern="1200" dirty="0"/>
                        <a:t>Conditions of aid</a:t>
                      </a:r>
                      <a:endParaRPr lang="en-US" sz="1300" kern="1200" dirty="0">
                        <a:solidFill>
                          <a:schemeClr val="tx1"/>
                        </a:solidFill>
                        <a:latin typeface="Arial" panose="020B0604020202020204" pitchFamily="34" charset="0"/>
                        <a:ea typeface="+mn-ea"/>
                        <a:cs typeface="Arial" panose="020B0604020202020204" pitchFamily="34" charset="0"/>
                      </a:endParaRPr>
                    </a:p>
                  </a:txBody>
                  <a:tcPr marT="45645" marB="45645"/>
                </a:tc>
                <a:tc>
                  <a:txBody>
                    <a:bodyPr/>
                    <a:lstStyle/>
                    <a:p>
                      <a:pPr marL="0" lvl="0" indent="0" algn="l" defTabSz="914400" rtl="0" eaLnBrk="1" latinLnBrk="0" hangingPunct="1">
                        <a:buFont typeface="Wingdings" panose="05000000000000000000" pitchFamily="2" charset="2"/>
                        <a:buNone/>
                      </a:pPr>
                      <a:r>
                        <a:rPr lang="en-US" sz="1200" kern="1200" dirty="0"/>
                        <a:t>Additional requirements for recipients of assistance (i.e., non-Federal entities are required to match a certain percentage of assistance with non-Federal funds)</a:t>
                      </a:r>
                      <a:endParaRPr lang="en-US" sz="1200" b="0" kern="1200" dirty="0">
                        <a:solidFill>
                          <a:schemeClr val="tx1"/>
                        </a:solidFill>
                        <a:latin typeface="Arial" panose="020B0604020202020204" pitchFamily="34" charset="0"/>
                        <a:ea typeface="+mn-ea"/>
                        <a:cs typeface="Arial" panose="020B0604020202020204" pitchFamily="34" charset="0"/>
                      </a:endParaRPr>
                    </a:p>
                  </a:txBody>
                  <a:tcPr marT="45645" marB="45645"/>
                </a:tc>
                <a:extLst>
                  <a:ext uri="{0D108BD9-81ED-4DB2-BD59-A6C34878D82A}">
                    <a16:rowId xmlns:a16="http://schemas.microsoft.com/office/drawing/2014/main" val="10007"/>
                  </a:ext>
                </a:extLst>
              </a:tr>
            </a:tbl>
          </a:graphicData>
        </a:graphic>
      </p:graphicFrame>
      <p:graphicFrame>
        <p:nvGraphicFramePr>
          <p:cNvPr id="4" name="Diagram 3" descr="clickable process steps showing in blue authroization and the rest of the processes are greyed out: appropriation, program regulations, funds advertisement, application for assistance, application review and selection, implementation and monitoring, award closeout, program closeout"/>
          <p:cNvGraphicFramePr/>
          <p:nvPr>
            <p:extLst>
              <p:ext uri="{D42A27DB-BD31-4B8C-83A1-F6EECF244321}">
                <p14:modId xmlns:p14="http://schemas.microsoft.com/office/powerpoint/2010/main" val="1755215722"/>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0"/>
          </p:nvPr>
        </p:nvSpPr>
        <p:spPr>
          <a:xfrm>
            <a:off x="3581400" y="6172200"/>
            <a:ext cx="1693863" cy="155575"/>
          </a:xfrm>
        </p:spPr>
        <p:txBody>
          <a:bodyPr/>
          <a:lstStyle/>
          <a:p>
            <a:pPr>
              <a:defRPr/>
            </a:pPr>
            <a:fld id="{AB819356-DE13-42BF-B215-0A2DEF5CE21B}" type="slidenum">
              <a:rPr lang="en-US" smtClean="0"/>
              <a:pPr>
                <a:defRPr/>
              </a:pPr>
              <a:t>12</a:t>
            </a:fld>
            <a:endParaRPr lang="en-US" dirty="0"/>
          </a:p>
        </p:txBody>
      </p:sp>
    </p:spTree>
    <p:extLst>
      <p:ext uri="{BB962C8B-B14F-4D97-AF65-F5344CB8AC3E}">
        <p14:creationId xmlns:p14="http://schemas.microsoft.com/office/powerpoint/2010/main" val="3513390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Common Authorization Statute Elements (3 of 3)</a:t>
            </a:r>
          </a:p>
        </p:txBody>
      </p:sp>
      <p:graphicFrame>
        <p:nvGraphicFramePr>
          <p:cNvPr id="5" name="Content Placeholder 3" title="Table"/>
          <p:cNvGraphicFramePr>
            <a:graphicFrameLocks/>
          </p:cNvGraphicFramePr>
          <p:nvPr>
            <p:extLst>
              <p:ext uri="{D42A27DB-BD31-4B8C-83A1-F6EECF244321}">
                <p14:modId xmlns:p14="http://schemas.microsoft.com/office/powerpoint/2010/main" val="1753684344"/>
              </p:ext>
            </p:extLst>
          </p:nvPr>
        </p:nvGraphicFramePr>
        <p:xfrm>
          <a:off x="457200" y="1752600"/>
          <a:ext cx="8153400" cy="3733800"/>
        </p:xfrm>
        <a:graphic>
          <a:graphicData uri="http://schemas.openxmlformats.org/drawingml/2006/table">
            <a:tbl>
              <a:tblPr firstRow="1" bandRow="1">
                <a:tableStyleId>{073A0DAA-6AF3-43AB-8588-CEC1D06C72B9}</a:tableStyleId>
              </a:tblPr>
              <a:tblGrid>
                <a:gridCol w="1524000">
                  <a:extLst>
                    <a:ext uri="{9D8B030D-6E8A-4147-A177-3AD203B41FA5}">
                      <a16:colId xmlns:a16="http://schemas.microsoft.com/office/drawing/2014/main" val="20000"/>
                    </a:ext>
                  </a:extLst>
                </a:gridCol>
                <a:gridCol w="6629400">
                  <a:extLst>
                    <a:ext uri="{9D8B030D-6E8A-4147-A177-3AD203B41FA5}">
                      <a16:colId xmlns:a16="http://schemas.microsoft.com/office/drawing/2014/main" val="20001"/>
                    </a:ext>
                  </a:extLst>
                </a:gridCol>
              </a:tblGrid>
              <a:tr h="304636">
                <a:tc>
                  <a:txBody>
                    <a:bodyPr/>
                    <a:lstStyle/>
                    <a:p>
                      <a:r>
                        <a:rPr lang="en-US" sz="1400" dirty="0"/>
                        <a:t>Element</a:t>
                      </a:r>
                      <a:endParaRPr lang="en-US" sz="1400" dirty="0">
                        <a:latin typeface="Arial" panose="020B0604020202020204" pitchFamily="34" charset="0"/>
                        <a:cs typeface="Arial" panose="020B0604020202020204" pitchFamily="34" charset="0"/>
                      </a:endParaRPr>
                    </a:p>
                  </a:txBody>
                  <a:tcPr marT="45637" marB="4563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Description</a:t>
                      </a:r>
                      <a:endParaRPr lang="en-US" sz="1400" dirty="0">
                        <a:latin typeface="Arial" panose="020B0604020202020204" pitchFamily="34" charset="0"/>
                        <a:cs typeface="Arial" panose="020B0604020202020204" pitchFamily="34" charset="0"/>
                      </a:endParaRPr>
                    </a:p>
                  </a:txBody>
                  <a:tcPr marT="45637" marB="45637"/>
                </a:tc>
                <a:extLst>
                  <a:ext uri="{0D108BD9-81ED-4DB2-BD59-A6C34878D82A}">
                    <a16:rowId xmlns:a16="http://schemas.microsoft.com/office/drawing/2014/main" val="10000"/>
                  </a:ext>
                </a:extLst>
              </a:tr>
              <a:tr h="365733">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dirty="0"/>
                        <a:t>Nondiscrimination</a:t>
                      </a:r>
                      <a:endParaRPr lang="en-US" sz="1300" dirty="0">
                        <a:solidFill>
                          <a:schemeClr val="tx1"/>
                        </a:solidFill>
                        <a:latin typeface="Arial" panose="020B0604020202020204" pitchFamily="34" charset="0"/>
                        <a:cs typeface="Arial" panose="020B0604020202020204" pitchFamily="34" charset="0"/>
                      </a:endParaRPr>
                    </a:p>
                  </a:txBody>
                  <a:tcPr marT="45637" marB="45637"/>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kern="1200" dirty="0"/>
                        <a:t>Prohibitions of discrimination based on factors such as race, sex, handicap, age, and religion</a:t>
                      </a:r>
                      <a:endParaRPr lang="en-US" sz="1200" b="0" kern="1200" dirty="0">
                        <a:solidFill>
                          <a:schemeClr val="tx1"/>
                        </a:solidFill>
                        <a:latin typeface="Arial" panose="020B0604020202020204" pitchFamily="34" charset="0"/>
                        <a:ea typeface="+mn-ea"/>
                        <a:cs typeface="Arial" panose="020B0604020202020204" pitchFamily="34" charset="0"/>
                      </a:endParaRPr>
                    </a:p>
                  </a:txBody>
                  <a:tcPr marT="45637" marB="45637"/>
                </a:tc>
                <a:extLst>
                  <a:ext uri="{0D108BD9-81ED-4DB2-BD59-A6C34878D82A}">
                    <a16:rowId xmlns:a16="http://schemas.microsoft.com/office/drawing/2014/main" val="10001"/>
                  </a:ext>
                </a:extLst>
              </a:tr>
              <a:tr h="487518">
                <a:tc>
                  <a:txBody>
                    <a:bodyPr/>
                    <a:lstStyle/>
                    <a:p>
                      <a:pPr marL="0" lvl="0" indent="0" algn="l" defTabSz="914400" rtl="0" eaLnBrk="1" latinLnBrk="0" hangingPunct="1">
                        <a:buFont typeface="Wingdings" panose="05000000000000000000" pitchFamily="2" charset="2"/>
                        <a:buNone/>
                      </a:pPr>
                      <a:r>
                        <a:rPr lang="en-US" sz="1300" kern="1200" dirty="0"/>
                        <a:t>Fiscal accountability</a:t>
                      </a:r>
                      <a:endParaRPr lang="en-US" sz="1300" kern="1200" dirty="0">
                        <a:solidFill>
                          <a:schemeClr val="tx1"/>
                        </a:solidFill>
                        <a:latin typeface="Arial" panose="020B0604020202020204" pitchFamily="34" charset="0"/>
                        <a:ea typeface="+mn-ea"/>
                        <a:cs typeface="Arial" panose="020B0604020202020204" pitchFamily="34" charset="0"/>
                      </a:endParaRPr>
                    </a:p>
                  </a:txBody>
                  <a:tcPr marT="45637" marB="45637"/>
                </a:tc>
                <a:tc>
                  <a:txBody>
                    <a:bodyPr/>
                    <a:lstStyle/>
                    <a:p>
                      <a:pPr marL="0" lvl="0" indent="0" algn="l" defTabSz="914400" rtl="0" eaLnBrk="1" latinLnBrk="0" hangingPunct="1">
                        <a:buFont typeface="Wingdings" panose="05000000000000000000" pitchFamily="2" charset="2"/>
                        <a:buNone/>
                      </a:pPr>
                      <a:r>
                        <a:rPr lang="en-US" sz="1200" kern="1200" dirty="0"/>
                        <a:t>Descriptions of audit and record-keeping requirements</a:t>
                      </a:r>
                      <a:endParaRPr lang="en-US" sz="1200" b="0" kern="1200" dirty="0">
                        <a:solidFill>
                          <a:schemeClr val="tx1"/>
                        </a:solidFill>
                        <a:latin typeface="Arial" panose="020B0604020202020204" pitchFamily="34" charset="0"/>
                        <a:ea typeface="+mn-ea"/>
                        <a:cs typeface="Arial" panose="020B0604020202020204" pitchFamily="34" charset="0"/>
                      </a:endParaRPr>
                    </a:p>
                  </a:txBody>
                  <a:tcPr marT="45637" marB="45637"/>
                </a:tc>
                <a:extLst>
                  <a:ext uri="{0D108BD9-81ED-4DB2-BD59-A6C34878D82A}">
                    <a16:rowId xmlns:a16="http://schemas.microsoft.com/office/drawing/2014/main" val="10002"/>
                  </a:ext>
                </a:extLst>
              </a:tr>
              <a:tr h="365733">
                <a:tc>
                  <a:txBody>
                    <a:bodyPr/>
                    <a:lstStyle/>
                    <a:p>
                      <a:pPr marL="0" lvl="0" indent="0" algn="l" defTabSz="914400" rtl="0" eaLnBrk="1" latinLnBrk="0" hangingPunct="1">
                        <a:buFont typeface="Wingdings" panose="05000000000000000000" pitchFamily="2" charset="2"/>
                        <a:buNone/>
                      </a:pPr>
                      <a:r>
                        <a:rPr lang="en-US" sz="1300" kern="1200" dirty="0"/>
                        <a:t>Fiscal sanctions</a:t>
                      </a:r>
                      <a:endParaRPr lang="en-US" sz="1300" kern="1200" dirty="0">
                        <a:solidFill>
                          <a:schemeClr val="tx1"/>
                        </a:solidFill>
                        <a:latin typeface="Arial" panose="020B0604020202020204" pitchFamily="34" charset="0"/>
                        <a:ea typeface="+mn-ea"/>
                        <a:cs typeface="Arial" panose="020B0604020202020204" pitchFamily="34" charset="0"/>
                      </a:endParaRPr>
                    </a:p>
                  </a:txBody>
                  <a:tcPr marT="45637" marB="45637"/>
                </a:tc>
                <a:tc>
                  <a:txBody>
                    <a:bodyPr/>
                    <a:lstStyle/>
                    <a:p>
                      <a:pPr marL="0" lvl="0" indent="0" algn="l" defTabSz="914400" rtl="0" eaLnBrk="1" latinLnBrk="0" hangingPunct="1">
                        <a:buFont typeface="Wingdings" panose="05000000000000000000" pitchFamily="2" charset="2"/>
                        <a:buNone/>
                      </a:pPr>
                      <a:r>
                        <a:rPr lang="en-US" sz="1200" kern="1200" dirty="0"/>
                        <a:t>Consequences for noncompliance; incentives for exceeding minimum audit requirements</a:t>
                      </a:r>
                      <a:endParaRPr lang="en-US" sz="1200" b="0" kern="1200" dirty="0">
                        <a:solidFill>
                          <a:schemeClr val="tx1"/>
                        </a:solidFill>
                        <a:latin typeface="Arial" panose="020B0604020202020204" pitchFamily="34" charset="0"/>
                        <a:ea typeface="+mn-ea"/>
                        <a:cs typeface="Arial" panose="020B0604020202020204" pitchFamily="34" charset="0"/>
                      </a:endParaRPr>
                    </a:p>
                  </a:txBody>
                  <a:tcPr marT="45637" marB="45637"/>
                </a:tc>
                <a:extLst>
                  <a:ext uri="{0D108BD9-81ED-4DB2-BD59-A6C34878D82A}">
                    <a16:rowId xmlns:a16="http://schemas.microsoft.com/office/drawing/2014/main" val="10003"/>
                  </a:ext>
                </a:extLst>
              </a:tr>
              <a:tr h="487518">
                <a:tc>
                  <a:txBody>
                    <a:bodyPr/>
                    <a:lstStyle/>
                    <a:p>
                      <a:pPr marL="0" lvl="0" indent="0" algn="l" defTabSz="914400" rtl="0" eaLnBrk="1" latinLnBrk="0" hangingPunct="1">
                        <a:buFont typeface="Wingdings" panose="05000000000000000000" pitchFamily="2" charset="2"/>
                        <a:buNone/>
                      </a:pPr>
                      <a:r>
                        <a:rPr lang="en-US" sz="1300" kern="1200" dirty="0"/>
                        <a:t>Rulemaking power</a:t>
                      </a:r>
                      <a:endParaRPr lang="en-US" sz="1300" kern="1200" dirty="0">
                        <a:solidFill>
                          <a:schemeClr val="tx1"/>
                        </a:solidFill>
                        <a:latin typeface="Arial" panose="020B0604020202020204" pitchFamily="34" charset="0"/>
                        <a:ea typeface="+mn-ea"/>
                        <a:cs typeface="Arial" panose="020B0604020202020204" pitchFamily="34" charset="0"/>
                      </a:endParaRPr>
                    </a:p>
                  </a:txBody>
                  <a:tcPr marT="45637" marB="45637"/>
                </a:tc>
                <a:tc>
                  <a:txBody>
                    <a:bodyPr/>
                    <a:lstStyle/>
                    <a:p>
                      <a:pPr marL="0" lvl="0" indent="0" algn="l" defTabSz="914400" rtl="0" eaLnBrk="1" latinLnBrk="0" hangingPunct="1">
                        <a:buFont typeface="Wingdings" panose="05000000000000000000" pitchFamily="2" charset="2"/>
                        <a:buNone/>
                      </a:pPr>
                      <a:r>
                        <a:rPr lang="en-US" sz="1200" kern="1200" dirty="0"/>
                        <a:t>Description of power given to the executive branch agency administering the assistance program to develop rules to administer the program</a:t>
                      </a:r>
                      <a:endParaRPr lang="en-US" sz="1200" b="0" kern="1200" dirty="0">
                        <a:solidFill>
                          <a:schemeClr val="tx1"/>
                        </a:solidFill>
                        <a:latin typeface="Arial" panose="020B0604020202020204" pitchFamily="34" charset="0"/>
                        <a:ea typeface="+mn-ea"/>
                        <a:cs typeface="Arial" panose="020B0604020202020204" pitchFamily="34" charset="0"/>
                      </a:endParaRPr>
                    </a:p>
                  </a:txBody>
                  <a:tcPr marT="45637" marB="45637"/>
                </a:tc>
                <a:extLst>
                  <a:ext uri="{0D108BD9-81ED-4DB2-BD59-A6C34878D82A}">
                    <a16:rowId xmlns:a16="http://schemas.microsoft.com/office/drawing/2014/main" val="10004"/>
                  </a:ext>
                </a:extLst>
              </a:tr>
              <a:tr h="685640">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kern="1200" dirty="0"/>
                        <a:t>Administrative and judicial review</a:t>
                      </a:r>
                      <a:endParaRPr lang="en-US" sz="1300" kern="1200" dirty="0">
                        <a:solidFill>
                          <a:schemeClr val="tx1"/>
                        </a:solidFill>
                        <a:latin typeface="Arial" panose="020B0604020202020204" pitchFamily="34" charset="0"/>
                        <a:ea typeface="+mn-ea"/>
                        <a:cs typeface="Arial" panose="020B0604020202020204" pitchFamily="34" charset="0"/>
                      </a:endParaRPr>
                    </a:p>
                  </a:txBody>
                  <a:tcPr marT="45637" marB="45637"/>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dirty="0"/>
                        <a:t>Instructions for an aggrieved </a:t>
                      </a:r>
                      <a:r>
                        <a:rPr lang="en-US" sz="1200" kern="1200" dirty="0"/>
                        <a:t>non-Federal entity </a:t>
                      </a:r>
                      <a:r>
                        <a:rPr lang="en-US" sz="1200" dirty="0"/>
                        <a:t>to seek recourse for perceived ill-treatment by the executive branch agency administering the assistance program</a:t>
                      </a:r>
                      <a:endParaRPr lang="en-US" sz="1200" b="0" dirty="0">
                        <a:solidFill>
                          <a:schemeClr val="tx1"/>
                        </a:solidFill>
                        <a:latin typeface="Arial" panose="020B0604020202020204" pitchFamily="34" charset="0"/>
                        <a:cs typeface="Arial" panose="020B0604020202020204" pitchFamily="34" charset="0"/>
                      </a:endParaRPr>
                    </a:p>
                  </a:txBody>
                  <a:tcPr marT="45637" marB="45637"/>
                </a:tc>
                <a:extLst>
                  <a:ext uri="{0D108BD9-81ED-4DB2-BD59-A6C34878D82A}">
                    <a16:rowId xmlns:a16="http://schemas.microsoft.com/office/drawing/2014/main" val="10005"/>
                  </a:ext>
                </a:extLst>
              </a:tr>
              <a:tr h="487518">
                <a:tc>
                  <a:txBody>
                    <a:bodyPr/>
                    <a:lstStyle/>
                    <a:p>
                      <a:pPr marL="0" lvl="0" indent="0" algn="l" defTabSz="914400" rtl="0" eaLnBrk="1" latinLnBrk="0" hangingPunct="1">
                        <a:buFont typeface="Wingdings" panose="05000000000000000000" pitchFamily="2" charset="2"/>
                        <a:buNone/>
                      </a:pPr>
                      <a:r>
                        <a:rPr lang="en-US" sz="1300" kern="1200" dirty="0"/>
                        <a:t>Required reporting </a:t>
                      </a:r>
                      <a:endParaRPr lang="en-US" sz="1300" kern="1200" dirty="0">
                        <a:solidFill>
                          <a:schemeClr val="tx1"/>
                        </a:solidFill>
                        <a:latin typeface="Arial" panose="020B0604020202020204" pitchFamily="34" charset="0"/>
                        <a:ea typeface="+mn-ea"/>
                        <a:cs typeface="Arial" panose="020B0604020202020204" pitchFamily="34" charset="0"/>
                      </a:endParaRPr>
                    </a:p>
                  </a:txBody>
                  <a:tcPr marT="45637" marB="45637"/>
                </a:tc>
                <a:tc>
                  <a:txBody>
                    <a:bodyPr/>
                    <a:lstStyle/>
                    <a:p>
                      <a:pPr marL="0" lvl="0" indent="0" algn="l" defTabSz="914400" rtl="0" eaLnBrk="1" latinLnBrk="0" hangingPunct="1">
                        <a:buFont typeface="Wingdings" panose="05000000000000000000" pitchFamily="2" charset="2"/>
                        <a:buNone/>
                      </a:pPr>
                      <a:r>
                        <a:rPr lang="en-US" sz="1200" dirty="0"/>
                        <a:t>Information and date due to be delivered to Congress by the executive branch agency administering the assistance program</a:t>
                      </a:r>
                      <a:endParaRPr lang="en-US" sz="1200" b="0" dirty="0">
                        <a:solidFill>
                          <a:schemeClr val="tx1"/>
                        </a:solidFill>
                        <a:latin typeface="Arial" panose="020B0604020202020204" pitchFamily="34" charset="0"/>
                        <a:cs typeface="Arial" panose="020B0604020202020204" pitchFamily="34" charset="0"/>
                      </a:endParaRPr>
                    </a:p>
                  </a:txBody>
                  <a:tcPr marT="45637" marB="45637"/>
                </a:tc>
                <a:extLst>
                  <a:ext uri="{0D108BD9-81ED-4DB2-BD59-A6C34878D82A}">
                    <a16:rowId xmlns:a16="http://schemas.microsoft.com/office/drawing/2014/main" val="10006"/>
                  </a:ext>
                </a:extLst>
              </a:tr>
              <a:tr h="549504">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dirty="0"/>
                        <a:t>Authorization of appropriations</a:t>
                      </a:r>
                      <a:endParaRPr lang="en-US" sz="1300" dirty="0">
                        <a:solidFill>
                          <a:schemeClr val="tx1"/>
                        </a:solidFill>
                        <a:latin typeface="Arial" panose="020B0604020202020204" pitchFamily="34" charset="0"/>
                        <a:cs typeface="Arial" panose="020B0604020202020204" pitchFamily="34" charset="0"/>
                      </a:endParaRPr>
                    </a:p>
                  </a:txBody>
                  <a:tcPr marT="45637" marB="45637"/>
                </a:tc>
                <a:tc>
                  <a:txBody>
                    <a:bodyPr/>
                    <a:lstStyle/>
                    <a:p>
                      <a:pPr marL="0" lvl="0" indent="0" algn="l" defTabSz="914400" rtl="0" eaLnBrk="1" latinLnBrk="0" hangingPunct="1">
                        <a:buFont typeface="Wingdings" panose="05000000000000000000" pitchFamily="2" charset="2"/>
                        <a:buNone/>
                      </a:pPr>
                      <a:r>
                        <a:rPr lang="en-US" sz="1200" kern="1200" dirty="0"/>
                        <a:t>Suggested funding levels to be included in subsequent appropriations legislation</a:t>
                      </a:r>
                      <a:endParaRPr lang="en-US" sz="1200" b="0" kern="1200" dirty="0">
                        <a:solidFill>
                          <a:schemeClr val="tx1"/>
                        </a:solidFill>
                        <a:latin typeface="Arial" panose="020B0604020202020204" pitchFamily="34" charset="0"/>
                        <a:ea typeface="+mn-ea"/>
                        <a:cs typeface="Arial" panose="020B0604020202020204" pitchFamily="34" charset="0"/>
                      </a:endParaRPr>
                    </a:p>
                  </a:txBody>
                  <a:tcPr marT="45637" marB="45637"/>
                </a:tc>
                <a:extLst>
                  <a:ext uri="{0D108BD9-81ED-4DB2-BD59-A6C34878D82A}">
                    <a16:rowId xmlns:a16="http://schemas.microsoft.com/office/drawing/2014/main" val="10007"/>
                  </a:ext>
                </a:extLst>
              </a:tr>
            </a:tbl>
          </a:graphicData>
        </a:graphic>
      </p:graphicFrame>
      <p:graphicFrame>
        <p:nvGraphicFramePr>
          <p:cNvPr id="4" name="Diagram 3" descr="clickable process steps showing in blue authroization and the rest of the processes are greyed out: appropriation, program regulations, funds advertisement, application for assistance, application review and selection, implementation and monitoring, award closeout, program closeout"/>
          <p:cNvGraphicFramePr/>
          <p:nvPr>
            <p:extLst>
              <p:ext uri="{D42A27DB-BD31-4B8C-83A1-F6EECF244321}">
                <p14:modId xmlns:p14="http://schemas.microsoft.com/office/powerpoint/2010/main" val="433922150"/>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0"/>
          </p:nvPr>
        </p:nvSpPr>
        <p:spPr>
          <a:xfrm>
            <a:off x="3581400" y="6159500"/>
            <a:ext cx="1693863" cy="155575"/>
          </a:xfrm>
        </p:spPr>
        <p:txBody>
          <a:bodyPr/>
          <a:lstStyle/>
          <a:p>
            <a:pPr>
              <a:defRPr/>
            </a:pPr>
            <a:fld id="{AB819356-DE13-42BF-B215-0A2DEF5CE21B}" type="slidenum">
              <a:rPr lang="en-US" smtClean="0"/>
              <a:pPr>
                <a:defRPr/>
              </a:pPr>
              <a:t>13</a:t>
            </a:fld>
            <a:endParaRPr lang="en-US" dirty="0"/>
          </a:p>
        </p:txBody>
      </p:sp>
    </p:spTree>
    <p:extLst>
      <p:ext uri="{BB962C8B-B14F-4D97-AF65-F5344CB8AC3E}">
        <p14:creationId xmlns:p14="http://schemas.microsoft.com/office/powerpoint/2010/main" val="4035702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a:latin typeface="Arial" charset="0"/>
                <a:cs typeface="Arial" charset="0"/>
              </a:rPr>
              <a:t>Appropriation ( 1 of 2)</a:t>
            </a:r>
            <a:endParaRPr lang="en-US" dirty="0"/>
          </a:p>
        </p:txBody>
      </p:sp>
      <p:sp>
        <p:nvSpPr>
          <p:cNvPr id="11" name="TextBox 10"/>
          <p:cNvSpPr txBox="1"/>
          <p:nvPr/>
        </p:nvSpPr>
        <p:spPr>
          <a:xfrm>
            <a:off x="533400" y="1549400"/>
            <a:ext cx="8382000" cy="830997"/>
          </a:xfrm>
          <a:prstGeom prst="rect">
            <a:avLst/>
          </a:prstGeom>
          <a:noFill/>
        </p:spPr>
        <p:txBody>
          <a:bodyPr wrap="square" rtlCol="0">
            <a:spAutoFit/>
          </a:bodyPr>
          <a:lstStyle/>
          <a:p>
            <a:r>
              <a:rPr lang="en-US" dirty="0"/>
              <a:t>Federal Financial assistance program funds are funded through a discretionary budget or appropriated. </a:t>
            </a:r>
          </a:p>
        </p:txBody>
      </p:sp>
      <p:sp>
        <p:nvSpPr>
          <p:cNvPr id="6" name="Text Placeholder 5"/>
          <p:cNvSpPr>
            <a:spLocks noGrp="1"/>
          </p:cNvSpPr>
          <p:nvPr>
            <p:ph type="body" idx="1"/>
          </p:nvPr>
        </p:nvSpPr>
        <p:spPr>
          <a:xfrm>
            <a:off x="647700" y="2514600"/>
            <a:ext cx="8153400" cy="439003"/>
          </a:xfrm>
          <a:solidFill>
            <a:schemeClr val="accent1">
              <a:lumMod val="60000"/>
              <a:lumOff val="40000"/>
            </a:schemeClr>
          </a:solidFill>
          <a:ln>
            <a:solidFill>
              <a:schemeClr val="tx1"/>
            </a:solidFill>
          </a:ln>
        </p:spPr>
        <p:txBody>
          <a:bodyPr/>
          <a:lstStyle/>
          <a:p>
            <a:pPr algn="ctr"/>
            <a:r>
              <a:rPr lang="en-US" sz="2200" dirty="0"/>
              <a:t>Appropriation</a:t>
            </a:r>
          </a:p>
        </p:txBody>
      </p:sp>
      <p:sp>
        <p:nvSpPr>
          <p:cNvPr id="7" name="Content Placeholder 6"/>
          <p:cNvSpPr>
            <a:spLocks noGrp="1"/>
          </p:cNvSpPr>
          <p:nvPr>
            <p:ph sz="half" idx="2"/>
          </p:nvPr>
        </p:nvSpPr>
        <p:spPr>
          <a:xfrm>
            <a:off x="533400" y="2971800"/>
            <a:ext cx="3963990" cy="3200400"/>
          </a:xfrm>
        </p:spPr>
        <p:txBody>
          <a:bodyPr/>
          <a:lstStyle/>
          <a:p>
            <a:r>
              <a:rPr lang="en-US" sz="1800" dirty="0"/>
              <a:t>OMB supervises creating the executive branch’s proposed Federal budget. The President delivers the proposed budget to Congress, including funds for Federal assistance programs. Second, Congress appropriates funds for Federal assistance programs, through the annual fiscal budget or permanent funding statutes.</a:t>
            </a:r>
          </a:p>
          <a:p>
            <a:endParaRPr lang="en-US" sz="1800" dirty="0"/>
          </a:p>
        </p:txBody>
      </p:sp>
      <p:sp>
        <p:nvSpPr>
          <p:cNvPr id="9" name="Content Placeholder 8"/>
          <p:cNvSpPr>
            <a:spLocks noGrp="1"/>
          </p:cNvSpPr>
          <p:nvPr>
            <p:ph sz="quarter" idx="4"/>
          </p:nvPr>
        </p:nvSpPr>
        <p:spPr>
          <a:xfrm>
            <a:off x="4645027" y="2971800"/>
            <a:ext cx="4270373" cy="3200400"/>
          </a:xfrm>
        </p:spPr>
        <p:txBody>
          <a:bodyPr/>
          <a:lstStyle/>
          <a:p>
            <a:r>
              <a:rPr lang="en-US" sz="1800" dirty="0"/>
              <a:t>Appropriation through annual fiscal budgets may be designated for one-year, two-year, or no-year (i.e., no time-based restrictions) use. Funding levels may change by year with different budget availability and priorities. Funds appropriated through permanent funding statutes are more predictable, as funding levels require a legislative update to be changed.</a:t>
            </a:r>
          </a:p>
          <a:p>
            <a:endParaRPr lang="en-US" sz="1800" dirty="0"/>
          </a:p>
        </p:txBody>
      </p:sp>
      <p:graphicFrame>
        <p:nvGraphicFramePr>
          <p:cNvPr id="12" name="Diagram 11" descr="clickable process steps showing in blue appropriation and the rest of the processes are greyed out: authorization, program regulations, funds advertisement, application for assistance, application review and selection, implementation and monitoring, award closeout, program closeout"/>
          <p:cNvGraphicFramePr/>
          <p:nvPr>
            <p:extLst>
              <p:ext uri="{D42A27DB-BD31-4B8C-83A1-F6EECF244321}">
                <p14:modId xmlns:p14="http://schemas.microsoft.com/office/powerpoint/2010/main" val="618947290"/>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5"/>
          <p:cNvSpPr txBox="1">
            <a:spLocks/>
          </p:cNvSpPr>
          <p:nvPr/>
        </p:nvSpPr>
        <p:spPr bwMode="auto">
          <a:xfrm>
            <a:off x="3572668" y="6207919"/>
            <a:ext cx="1693863" cy="1555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defPPr>
              <a:defRPr lang="en-US"/>
            </a:defPPr>
            <a:lvl1pPr algn="ctr" rtl="0" fontAlgn="base">
              <a:spcBef>
                <a:spcPct val="0"/>
              </a:spcBef>
              <a:spcAft>
                <a:spcPct val="0"/>
              </a:spcAft>
              <a:defRPr sz="1000" b="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a:lstStyle>
          <a:p>
            <a:pPr>
              <a:defRPr/>
            </a:pPr>
            <a:fld id="{AB819356-DE13-42BF-B215-0A2DEF5CE21B}" type="slidenum">
              <a:rPr lang="en-US" smtClean="0"/>
              <a:pPr>
                <a:defRPr/>
              </a:pPr>
              <a:t>14</a:t>
            </a:fld>
            <a:endParaRPr lang="en-US" dirty="0"/>
          </a:p>
        </p:txBody>
      </p:sp>
    </p:spTree>
    <p:extLst>
      <p:ext uri="{BB962C8B-B14F-4D97-AF65-F5344CB8AC3E}">
        <p14:creationId xmlns:p14="http://schemas.microsoft.com/office/powerpoint/2010/main" val="1007011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Apportionment and </a:t>
            </a:r>
            <a:br>
              <a:rPr lang="en-US" altLang="en-US" dirty="0">
                <a:latin typeface="Arial" charset="0"/>
                <a:cs typeface="Arial" charset="0"/>
              </a:rPr>
            </a:br>
            <a:r>
              <a:rPr lang="en-US" altLang="en-US" dirty="0">
                <a:latin typeface="Arial" charset="0"/>
                <a:cs typeface="Arial" charset="0"/>
              </a:rPr>
              <a:t>Allotment (2 of 2)</a:t>
            </a:r>
          </a:p>
        </p:txBody>
      </p:sp>
      <p:sp>
        <p:nvSpPr>
          <p:cNvPr id="13315" name="Content Placeholder 2"/>
          <p:cNvSpPr>
            <a:spLocks noGrp="1"/>
          </p:cNvSpPr>
          <p:nvPr>
            <p:ph idx="1"/>
          </p:nvPr>
        </p:nvSpPr>
        <p:spPr>
          <a:xfrm>
            <a:off x="457200" y="1676401"/>
            <a:ext cx="8229600" cy="761999"/>
          </a:xfrm>
        </p:spPr>
        <p:txBody>
          <a:bodyPr/>
          <a:lstStyle/>
          <a:p>
            <a:pPr marL="0" indent="0">
              <a:buNone/>
            </a:pPr>
            <a:r>
              <a:rPr lang="en-US" altLang="en-US" dirty="0">
                <a:latin typeface="Arial" charset="0"/>
                <a:cs typeface="Arial" charset="0"/>
              </a:rPr>
              <a:t>Following funds appropriation, OMB apportions funds to the Federal agency administering the program, and the agency allots funds to the program. </a:t>
            </a:r>
          </a:p>
          <a:p>
            <a:pPr marL="0" indent="0">
              <a:buNone/>
            </a:pPr>
            <a:endParaRPr lang="en-US" altLang="en-US" dirty="0">
              <a:latin typeface="Arial" charset="0"/>
              <a:cs typeface="Arial" charset="0"/>
            </a:endParaRPr>
          </a:p>
          <a:p>
            <a:pPr marL="0" indent="0">
              <a:buNone/>
            </a:pPr>
            <a:endParaRPr lang="en-US" altLang="en-US" dirty="0">
              <a:latin typeface="Arial" charset="0"/>
              <a:cs typeface="Arial" charset="0"/>
            </a:endParaRPr>
          </a:p>
        </p:txBody>
      </p:sp>
      <p:sp>
        <p:nvSpPr>
          <p:cNvPr id="3" name="TextBox 2"/>
          <p:cNvSpPr txBox="1"/>
          <p:nvPr/>
        </p:nvSpPr>
        <p:spPr>
          <a:xfrm>
            <a:off x="381000" y="2514600"/>
            <a:ext cx="3810000" cy="3139321"/>
          </a:xfrm>
          <a:prstGeom prst="rect">
            <a:avLst/>
          </a:prstGeom>
          <a:noFill/>
        </p:spPr>
        <p:txBody>
          <a:bodyPr wrap="square" rtlCol="0">
            <a:spAutoFit/>
          </a:bodyPr>
          <a:lstStyle/>
          <a:p>
            <a:pPr marL="285750" indent="-285750">
              <a:buClr>
                <a:srgbClr val="CC9900"/>
              </a:buClr>
              <a:buFont typeface="Wingdings" panose="05000000000000000000" pitchFamily="2" charset="2"/>
              <a:buChar char="§"/>
            </a:pPr>
            <a:r>
              <a:rPr lang="en-US" altLang="en-US" sz="1800" dirty="0">
                <a:cs typeface="Arial" charset="0"/>
              </a:rPr>
              <a:t>Through </a:t>
            </a:r>
            <a:r>
              <a:rPr lang="en-US" altLang="en-US" sz="1800" b="1" dirty="0">
                <a:cs typeface="Arial" charset="0"/>
              </a:rPr>
              <a:t>apportionment</a:t>
            </a:r>
            <a:r>
              <a:rPr lang="en-US" altLang="en-US" sz="1800" dirty="0">
                <a:cs typeface="Arial" charset="0"/>
              </a:rPr>
              <a:t>, OMB controls distribution of funds from the Department of Treasury to the Federal agency administering the program. Distribution typically takes place gradually through the fiscal year, to lessen the risk that funds are spent before the program is complete.</a:t>
            </a:r>
          </a:p>
          <a:p>
            <a:endParaRPr lang="en-US" sz="1800" dirty="0"/>
          </a:p>
        </p:txBody>
      </p:sp>
      <p:sp>
        <p:nvSpPr>
          <p:cNvPr id="5" name="TextBox 4"/>
          <p:cNvSpPr txBox="1"/>
          <p:nvPr/>
        </p:nvSpPr>
        <p:spPr>
          <a:xfrm>
            <a:off x="4419600" y="2514600"/>
            <a:ext cx="4343400" cy="3693319"/>
          </a:xfrm>
          <a:prstGeom prst="rect">
            <a:avLst/>
          </a:prstGeom>
          <a:noFill/>
        </p:spPr>
        <p:txBody>
          <a:bodyPr wrap="square" rtlCol="0">
            <a:spAutoFit/>
          </a:bodyPr>
          <a:lstStyle/>
          <a:p>
            <a:pPr marL="285750" indent="-285750">
              <a:buClr>
                <a:srgbClr val="CC9900"/>
              </a:buClr>
              <a:buFont typeface="Wingdings" panose="05000000000000000000" pitchFamily="2" charset="2"/>
              <a:buChar char="§"/>
            </a:pPr>
            <a:r>
              <a:rPr lang="en-US" altLang="en-US" sz="1800" dirty="0">
                <a:cs typeface="Arial" charset="0"/>
              </a:rPr>
              <a:t>When the agency administering the program </a:t>
            </a:r>
            <a:r>
              <a:rPr lang="en-US" altLang="en-US" sz="1800" b="1" dirty="0">
                <a:cs typeface="Arial" charset="0"/>
              </a:rPr>
              <a:t>allots</a:t>
            </a:r>
            <a:r>
              <a:rPr lang="en-US" altLang="en-US" sz="1800" dirty="0">
                <a:cs typeface="Arial" charset="0"/>
              </a:rPr>
              <a:t> funds, it delegates authority to agency officials, allowing them to incur obligations (in which an initial liability is made against the appropriation, which is subsequently expended) or make disbursements (direct expenditures). Both obligations and disbursements for Federal assistance programs must be made within the appropriation period authorized by Congress.</a:t>
            </a:r>
          </a:p>
          <a:p>
            <a:endParaRPr lang="en-US" sz="1800" dirty="0"/>
          </a:p>
        </p:txBody>
      </p:sp>
      <p:graphicFrame>
        <p:nvGraphicFramePr>
          <p:cNvPr id="4" name="Diagram 3" descr="clickable process steps showing in blue appropriation and the rest of the processes are greyed out: authorization, program regulations, funds advertisement, application for assistance, application review and selection, implementation and monitoring, award closeout, program closeout"/>
          <p:cNvGraphicFramePr/>
          <p:nvPr>
            <p:extLst>
              <p:ext uri="{D42A27DB-BD31-4B8C-83A1-F6EECF244321}">
                <p14:modId xmlns:p14="http://schemas.microsoft.com/office/powerpoint/2010/main" val="4139559807"/>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0"/>
          </p:nvPr>
        </p:nvSpPr>
        <p:spPr>
          <a:xfrm>
            <a:off x="3572668" y="6207919"/>
            <a:ext cx="1693863" cy="155575"/>
          </a:xfrm>
        </p:spPr>
        <p:txBody>
          <a:bodyPr/>
          <a:lstStyle/>
          <a:p>
            <a:pPr>
              <a:defRPr/>
            </a:pPr>
            <a:fld id="{AB819356-DE13-42BF-B215-0A2DEF5CE21B}" type="slidenum">
              <a:rPr lang="en-US" smtClean="0"/>
              <a:pPr>
                <a:defRPr/>
              </a:pPr>
              <a:t>15</a:t>
            </a:fld>
            <a:endParaRPr lang="en-US" dirty="0"/>
          </a:p>
        </p:txBody>
      </p:sp>
    </p:spTree>
    <p:extLst>
      <p:ext uri="{BB962C8B-B14F-4D97-AF65-F5344CB8AC3E}">
        <p14:creationId xmlns:p14="http://schemas.microsoft.com/office/powerpoint/2010/main" val="3972411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Program Regulations </a:t>
            </a:r>
            <a:br>
              <a:rPr lang="en-US" altLang="en-US" dirty="0">
                <a:latin typeface="Arial" charset="0"/>
                <a:cs typeface="Arial" charset="0"/>
              </a:rPr>
            </a:br>
            <a:r>
              <a:rPr lang="en-US" altLang="en-US" dirty="0">
                <a:latin typeface="Arial" charset="0"/>
                <a:cs typeface="Arial" charset="0"/>
              </a:rPr>
              <a:t>and Guidelines</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Federal agencies may specify regulations and guidelines for assistance programs in order to guide program implementation.</a:t>
            </a:r>
          </a:p>
          <a:p>
            <a:pPr marL="0" indent="0">
              <a:buNone/>
            </a:pPr>
            <a:endParaRPr lang="en-US" altLang="en-US" dirty="0">
              <a:latin typeface="Arial" charset="0"/>
              <a:cs typeface="Arial" charset="0"/>
            </a:endParaRPr>
          </a:p>
          <a:p>
            <a:pPr marL="285750" indent="-285750"/>
            <a:r>
              <a:rPr lang="en-US" altLang="en-US" dirty="0">
                <a:latin typeface="Arial" charset="0"/>
                <a:cs typeface="Arial" charset="0"/>
              </a:rPr>
              <a:t>Program regulations typically have a statutory basis, carrying the force and effect of law.</a:t>
            </a:r>
          </a:p>
          <a:p>
            <a:pPr marL="285750" indent="-285750"/>
            <a:r>
              <a:rPr lang="en-US" altLang="en-US" dirty="0">
                <a:latin typeface="Arial" charset="0"/>
                <a:cs typeface="Arial" charset="0"/>
              </a:rPr>
              <a:t>Program guidelines (i.e., nonregulatory program </a:t>
            </a:r>
          </a:p>
          <a:p>
            <a:pPr marL="0" indent="0">
              <a:buNone/>
            </a:pPr>
            <a:r>
              <a:rPr lang="en-US" altLang="en-US" dirty="0">
                <a:latin typeface="Arial" charset="0"/>
                <a:cs typeface="Arial" charset="0"/>
              </a:rPr>
              <a:t>     requirements) are only legally binding on </a:t>
            </a:r>
            <a:r>
              <a:rPr lang="en-US" kern="1200" dirty="0"/>
              <a:t>non-</a:t>
            </a:r>
            <a:endParaRPr lang="en-US" altLang="en-US" dirty="0">
              <a:latin typeface="Arial" charset="0"/>
              <a:cs typeface="Arial" charset="0"/>
            </a:endParaRPr>
          </a:p>
          <a:p>
            <a:pPr marL="0" indent="0">
              <a:buNone/>
            </a:pPr>
            <a:r>
              <a:rPr lang="en-US" kern="1200" dirty="0"/>
              <a:t>    Federal entities </a:t>
            </a:r>
            <a:r>
              <a:rPr lang="en-US" altLang="en-US" dirty="0">
                <a:latin typeface="Arial" charset="0"/>
                <a:cs typeface="Arial" charset="0"/>
              </a:rPr>
              <a:t>if they are incorporated into the general </a:t>
            </a:r>
          </a:p>
          <a:p>
            <a:pPr marL="0" indent="0">
              <a:buNone/>
            </a:pPr>
            <a:r>
              <a:rPr lang="en-US" altLang="en-US" dirty="0">
                <a:latin typeface="Arial" charset="0"/>
                <a:cs typeface="Arial" charset="0"/>
              </a:rPr>
              <a:t>    agreement terms and conditions.</a:t>
            </a:r>
          </a:p>
          <a:p>
            <a:pPr marL="400050" lvl="1" indent="0">
              <a:buNone/>
            </a:pPr>
            <a:endParaRPr lang="en-US" altLang="en-US" dirty="0">
              <a:latin typeface="Arial" charset="0"/>
              <a:cs typeface="Arial" charset="0"/>
            </a:endParaRPr>
          </a:p>
          <a:p>
            <a:pPr marL="400050" lvl="1" indent="0">
              <a:buNone/>
            </a:pPr>
            <a:endParaRPr lang="en-US" altLang="en-US" dirty="0">
              <a:latin typeface="Arial" charset="0"/>
              <a:cs typeface="Arial" charset="0"/>
            </a:endParaRPr>
          </a:p>
          <a:p>
            <a:pPr marL="0" indent="0">
              <a:buNone/>
            </a:pPr>
            <a:r>
              <a:rPr lang="en-US" altLang="en-US" dirty="0">
                <a:latin typeface="Arial" charset="0"/>
                <a:cs typeface="Arial" charset="0"/>
              </a:rPr>
              <a:t>Federal financial assistance terms and conditions are covered in detail in the following module.</a:t>
            </a:r>
          </a:p>
          <a:p>
            <a:pPr marL="0" indent="0">
              <a:buNone/>
            </a:pPr>
            <a:endParaRPr lang="en-US" altLang="en-US" dirty="0">
              <a:latin typeface="Arial" charset="0"/>
              <a:cs typeface="Arial" charset="0"/>
            </a:endParaRPr>
          </a:p>
        </p:txBody>
      </p:sp>
      <p:pic>
        <p:nvPicPr>
          <p:cNvPr id="5122" name="Picture 2" descr="picture of list of checkboxes check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8900" y="3200400"/>
            <a:ext cx="2108200" cy="15811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4" name="Diagram 3" descr="clickable process steps showing in blue program regulationsn and the rest of the processes are greyed out: authorization, appropriation, funds advertisement, application for assistance, application review and selection, implementation and monitoring, award closeout, program closeout"/>
          <p:cNvGraphicFramePr/>
          <p:nvPr>
            <p:extLst>
              <p:ext uri="{D42A27DB-BD31-4B8C-83A1-F6EECF244321}">
                <p14:modId xmlns:p14="http://schemas.microsoft.com/office/powerpoint/2010/main" val="2986078412"/>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Slide Number Placeholder 1"/>
          <p:cNvSpPr>
            <a:spLocks noGrp="1"/>
          </p:cNvSpPr>
          <p:nvPr>
            <p:ph type="sldNum" sz="quarter" idx="10"/>
          </p:nvPr>
        </p:nvSpPr>
        <p:spPr>
          <a:xfrm>
            <a:off x="3657600" y="6159500"/>
            <a:ext cx="1693863" cy="155575"/>
          </a:xfrm>
        </p:spPr>
        <p:txBody>
          <a:bodyPr/>
          <a:lstStyle/>
          <a:p>
            <a:pPr>
              <a:defRPr/>
            </a:pPr>
            <a:fld id="{AB819356-DE13-42BF-B215-0A2DEF5CE21B}" type="slidenum">
              <a:rPr lang="en-US" smtClean="0"/>
              <a:pPr>
                <a:defRPr/>
              </a:pPr>
              <a:t>16</a:t>
            </a:fld>
            <a:endParaRPr lang="en-US" dirty="0"/>
          </a:p>
        </p:txBody>
      </p:sp>
    </p:spTree>
    <p:extLst>
      <p:ext uri="{BB962C8B-B14F-4D97-AF65-F5344CB8AC3E}">
        <p14:creationId xmlns:p14="http://schemas.microsoft.com/office/powerpoint/2010/main" val="940891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Funds Advertisement</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Many funding availability announcements for Federal financial assistance are posted publicly in order to promote competition among potential non-Federal entities.</a:t>
            </a:r>
          </a:p>
          <a:p>
            <a:pPr marL="0" indent="0">
              <a:buNone/>
            </a:pPr>
            <a:endParaRPr lang="en-US" altLang="en-US" sz="800" dirty="0">
              <a:latin typeface="Arial" charset="0"/>
              <a:cs typeface="Arial" charset="0"/>
            </a:endParaRPr>
          </a:p>
          <a:p>
            <a:pPr marL="0" indent="0">
              <a:buNone/>
            </a:pPr>
            <a:r>
              <a:rPr lang="en-US" altLang="en-US" dirty="0">
                <a:latin typeface="Arial" charset="0"/>
                <a:cs typeface="Arial" charset="0"/>
              </a:rPr>
              <a:t>Funds advertisements are often found in the following four places:</a:t>
            </a:r>
          </a:p>
          <a:p>
            <a:pPr marL="0" indent="0">
              <a:buNone/>
            </a:pPr>
            <a:endParaRPr lang="en-US" altLang="en-US" sz="800" dirty="0">
              <a:latin typeface="Arial" charset="0"/>
              <a:cs typeface="Arial" charset="0"/>
            </a:endParaRPr>
          </a:p>
          <a:p>
            <a:pPr marL="285750" indent="-285750"/>
            <a:r>
              <a:rPr lang="en-US" altLang="en-US" sz="1600" dirty="0">
                <a:latin typeface="Arial" charset="0"/>
                <a:cs typeface="Arial" charset="0"/>
              </a:rPr>
              <a:t>Catalog of Federal Domestic Assistance (CFDA) </a:t>
            </a:r>
            <a:r>
              <a:rPr lang="en-US" sz="1600" b="0" i="0" dirty="0">
                <a:solidFill>
                  <a:srgbClr val="202124"/>
                </a:solidFill>
                <a:effectLst/>
                <a:latin typeface="Roboto" panose="02000000000000000000" pitchFamily="2" charset="0"/>
              </a:rPr>
              <a:t>All CFDA users will now be redirected to (</a:t>
            </a:r>
            <a:r>
              <a:rPr lang="en-US" sz="1600" b="0" i="0" dirty="0">
                <a:solidFill>
                  <a:srgbClr val="202124"/>
                </a:solidFill>
                <a:effectLst/>
                <a:latin typeface="Roboto" panose="02000000000000000000" pitchFamily="2" charset="0"/>
                <a:hlinkClick r:id="rId3"/>
              </a:rPr>
              <a:t>https://sam.gov/content/assistance-listings</a:t>
            </a:r>
            <a:r>
              <a:rPr lang="en-US" sz="1600" b="0" i="0" dirty="0">
                <a:solidFill>
                  <a:srgbClr val="202124"/>
                </a:solidFill>
                <a:effectLst/>
                <a:latin typeface="Roboto" panose="02000000000000000000" pitchFamily="2" charset="0"/>
              </a:rPr>
              <a:t>), which is now the authoritative site for assistance listings. </a:t>
            </a:r>
          </a:p>
          <a:p>
            <a:pPr marL="285750" indent="-285750"/>
            <a:r>
              <a:rPr lang="en-US" altLang="en-US" sz="1600" dirty="0">
                <a:latin typeface="Arial" charset="0"/>
                <a:cs typeface="Arial" charset="0"/>
              </a:rPr>
              <a:t>Grants.gov (</a:t>
            </a:r>
            <a:r>
              <a:rPr lang="en-US" altLang="en-US" sz="1600" dirty="0">
                <a:latin typeface="Arial" charset="0"/>
                <a:cs typeface="Arial" charset="0"/>
                <a:hlinkClick r:id="rId4"/>
              </a:rPr>
              <a:t>http://www.grants.gov</a:t>
            </a:r>
            <a:r>
              <a:rPr lang="en-US" altLang="en-US" sz="1600" dirty="0">
                <a:latin typeface="Arial" charset="0"/>
                <a:cs typeface="Arial" charset="0"/>
              </a:rPr>
              <a:t>)</a:t>
            </a:r>
          </a:p>
          <a:p>
            <a:pPr marL="285750" indent="-285750"/>
            <a:r>
              <a:rPr lang="en-US" altLang="en-US" sz="1600" dirty="0">
                <a:latin typeface="Arial" charset="0"/>
                <a:cs typeface="Arial" charset="0"/>
              </a:rPr>
              <a:t>Federal agency’s website, such as ezFedGrants external portal (</a:t>
            </a:r>
            <a:r>
              <a:rPr lang="en-US" altLang="en-US" sz="1600" dirty="0">
                <a:latin typeface="Arial" charset="0"/>
                <a:cs typeface="Arial" charset="0"/>
                <a:hlinkClick r:id="rId5"/>
              </a:rPr>
              <a:t>https://grants.fms.usda.gov</a:t>
            </a:r>
            <a:r>
              <a:rPr lang="en-US" altLang="en-US" sz="1600" dirty="0">
                <a:latin typeface="Arial" charset="0"/>
                <a:cs typeface="Arial" charset="0"/>
              </a:rPr>
              <a:t>)</a:t>
            </a:r>
          </a:p>
          <a:p>
            <a:pPr marL="285750" indent="-285750"/>
            <a:r>
              <a:rPr lang="en-US" altLang="en-US" sz="1600" dirty="0">
                <a:latin typeface="Arial" charset="0"/>
                <a:cs typeface="Arial" charset="0"/>
              </a:rPr>
              <a:t>Federal Register (</a:t>
            </a:r>
            <a:r>
              <a:rPr lang="en-US" altLang="en-US" sz="1600" dirty="0">
                <a:latin typeface="Arial" charset="0"/>
                <a:cs typeface="Arial" charset="0"/>
                <a:hlinkClick r:id="rId6"/>
              </a:rPr>
              <a:t>https://www.federalregister.gov</a:t>
            </a:r>
            <a:r>
              <a:rPr lang="en-US" altLang="en-US" sz="1600" dirty="0">
                <a:latin typeface="Arial" charset="0"/>
                <a:cs typeface="Arial" charset="0"/>
              </a:rPr>
              <a:t>)</a:t>
            </a:r>
          </a:p>
          <a:p>
            <a:pPr marL="0" indent="0">
              <a:buNone/>
            </a:pPr>
            <a:endParaRPr lang="en-US" altLang="en-US" sz="800" dirty="0">
              <a:latin typeface="Arial" charset="0"/>
              <a:cs typeface="Arial" charset="0"/>
            </a:endParaRPr>
          </a:p>
          <a:p>
            <a:pPr marL="0" indent="0">
              <a:buNone/>
            </a:pPr>
            <a:endParaRPr lang="en-US" altLang="en-US" dirty="0">
              <a:latin typeface="Arial" charset="0"/>
              <a:cs typeface="Arial" charset="0"/>
            </a:endParaRPr>
          </a:p>
        </p:txBody>
      </p:sp>
      <p:graphicFrame>
        <p:nvGraphicFramePr>
          <p:cNvPr id="4" name="Diagram 3" descr="clickable process steps showing in blue funds advertisement and the rest of the processes are greyed out: authorization, appropriation, program regulations, application for assistance, application review and selection, implementation and monitoring, award closeout, program closeout"/>
          <p:cNvGraphicFramePr/>
          <p:nvPr>
            <p:extLst>
              <p:ext uri="{D42A27DB-BD31-4B8C-83A1-F6EECF244321}">
                <p14:modId xmlns:p14="http://schemas.microsoft.com/office/powerpoint/2010/main" val="897373423"/>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 name="Slide Number Placeholder 1"/>
          <p:cNvSpPr>
            <a:spLocks noGrp="1"/>
          </p:cNvSpPr>
          <p:nvPr>
            <p:ph type="sldNum" sz="quarter" idx="10"/>
          </p:nvPr>
        </p:nvSpPr>
        <p:spPr>
          <a:xfrm>
            <a:off x="3657600" y="6172200"/>
            <a:ext cx="1693863" cy="155575"/>
          </a:xfrm>
        </p:spPr>
        <p:txBody>
          <a:bodyPr/>
          <a:lstStyle/>
          <a:p>
            <a:pPr>
              <a:defRPr/>
            </a:pPr>
            <a:fld id="{AB819356-DE13-42BF-B215-0A2DEF5CE21B}" type="slidenum">
              <a:rPr lang="en-US" smtClean="0"/>
              <a:pPr>
                <a:defRPr/>
              </a:pPr>
              <a:t>17</a:t>
            </a:fld>
            <a:endParaRPr lang="en-US" dirty="0"/>
          </a:p>
        </p:txBody>
      </p:sp>
    </p:spTree>
    <p:extLst>
      <p:ext uri="{BB962C8B-B14F-4D97-AF65-F5344CB8AC3E}">
        <p14:creationId xmlns:p14="http://schemas.microsoft.com/office/powerpoint/2010/main" val="940891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Application Materials (1 of 2)</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Agencies use standard forms (form names prefixed with “SF”) to collect information from applicants for Federal assistance. For Federal financial assistance, these application materials typically include the following:</a:t>
            </a:r>
          </a:p>
          <a:p>
            <a:pPr marL="0" indent="0">
              <a:buNone/>
            </a:pPr>
            <a:endParaRPr lang="en-US" altLang="en-US" sz="1000" dirty="0">
              <a:latin typeface="Arial" charset="0"/>
              <a:cs typeface="Arial" charset="0"/>
            </a:endParaRPr>
          </a:p>
          <a:p>
            <a:pPr marL="285750" indent="-285750"/>
            <a:r>
              <a:rPr lang="en-US" altLang="en-US" sz="1600" b="1" dirty="0">
                <a:latin typeface="Arial" charset="0"/>
                <a:cs typeface="Arial" charset="0"/>
              </a:rPr>
              <a:t>SF-424</a:t>
            </a:r>
            <a:r>
              <a:rPr lang="en-US" altLang="en-US" sz="1600" dirty="0">
                <a:latin typeface="Arial" charset="0"/>
                <a:cs typeface="Arial" charset="0"/>
              </a:rPr>
              <a:t>: Form face page collecting information, such as contact information, applicant type, project description, congressional district, and more.</a:t>
            </a:r>
          </a:p>
          <a:p>
            <a:pPr marL="285750" indent="-285750"/>
            <a:r>
              <a:rPr lang="en-US" altLang="en-US" sz="1600" b="1" dirty="0">
                <a:latin typeface="Arial" charset="0"/>
                <a:cs typeface="Arial" charset="0"/>
              </a:rPr>
              <a:t>SF-424A</a:t>
            </a:r>
            <a:r>
              <a:rPr lang="en-US" altLang="en-US" sz="1600" dirty="0">
                <a:latin typeface="Arial" charset="0"/>
                <a:cs typeface="Arial" charset="0"/>
              </a:rPr>
              <a:t>: Budget information for non-construction projects.</a:t>
            </a:r>
          </a:p>
          <a:p>
            <a:pPr marL="285750" indent="-285750"/>
            <a:r>
              <a:rPr lang="en-US" altLang="en-US" sz="1600" b="1" dirty="0">
                <a:latin typeface="Arial" charset="0"/>
                <a:cs typeface="Arial" charset="0"/>
              </a:rPr>
              <a:t>AD-3030 or 3031</a:t>
            </a:r>
            <a:r>
              <a:rPr lang="en-US" altLang="en-US" sz="1600" dirty="0">
                <a:latin typeface="Arial" charset="0"/>
                <a:cs typeface="Arial" charset="0"/>
              </a:rPr>
              <a:t>: Assurance regarding felony conviction or tax delinquent status</a:t>
            </a:r>
          </a:p>
          <a:p>
            <a:pPr marL="285750" indent="-285750"/>
            <a:r>
              <a:rPr lang="en-US" altLang="en-US" sz="1600" b="1" dirty="0">
                <a:latin typeface="Arial" charset="0"/>
                <a:cs typeface="Arial" charset="0"/>
              </a:rPr>
              <a:t>Partners and points of contact</a:t>
            </a:r>
            <a:r>
              <a:rPr lang="en-US" altLang="en-US" sz="1600" dirty="0">
                <a:latin typeface="Arial" charset="0"/>
                <a:cs typeface="Arial" charset="0"/>
              </a:rPr>
              <a:t>: Key individuals within the applicant organization.</a:t>
            </a:r>
          </a:p>
          <a:p>
            <a:pPr marL="285750" indent="-285750"/>
            <a:r>
              <a:rPr lang="en-US" altLang="en-US" sz="1600" b="1" dirty="0">
                <a:latin typeface="Arial" charset="0"/>
                <a:cs typeface="Arial" charset="0"/>
              </a:rPr>
              <a:t>Additional details</a:t>
            </a:r>
            <a:r>
              <a:rPr lang="en-US" altLang="en-US" sz="1600" dirty="0">
                <a:latin typeface="Arial" charset="0"/>
                <a:cs typeface="Arial" charset="0"/>
              </a:rPr>
              <a:t>: A cover letter or form capturing information such as the project title, recipient type, and whether the proposal includes research, subawards, program income, publications, and more.</a:t>
            </a:r>
          </a:p>
          <a:p>
            <a:pPr marL="285750" indent="-285750"/>
            <a:r>
              <a:rPr lang="en-US" altLang="en-US" sz="1600" b="1" dirty="0">
                <a:latin typeface="Arial" charset="0"/>
                <a:cs typeface="Arial" charset="0"/>
              </a:rPr>
              <a:t>Detailed project budget and narrative</a:t>
            </a:r>
            <a:r>
              <a:rPr lang="en-US" altLang="en-US" sz="1600" dirty="0">
                <a:latin typeface="Arial" charset="0"/>
                <a:cs typeface="Arial" charset="0"/>
              </a:rPr>
              <a:t>: Costs for the proposed project, presented by category with detailed justifications.</a:t>
            </a:r>
          </a:p>
          <a:p>
            <a:pPr marL="285750" indent="-285750"/>
            <a:r>
              <a:rPr lang="en-US" altLang="en-US" sz="1600" b="1" dirty="0">
                <a:latin typeface="Arial" charset="0"/>
                <a:cs typeface="Arial" charset="0"/>
              </a:rPr>
              <a:t>Project narrative, scope of work, and operating plan</a:t>
            </a:r>
            <a:r>
              <a:rPr lang="en-US" altLang="en-US" sz="1600" dirty="0">
                <a:latin typeface="Arial" charset="0"/>
                <a:cs typeface="Arial" charset="0"/>
              </a:rPr>
              <a:t>: Description of project background, goals, activities, and plans.</a:t>
            </a:r>
          </a:p>
        </p:txBody>
      </p:sp>
      <p:graphicFrame>
        <p:nvGraphicFramePr>
          <p:cNvPr id="4" name="Diagram 3" descr="clickable process steps showing in blue application for assistance and the rest of the processes are greyed out: authorization, appropriation, program regulations,funds advertisement, application review and selection, implementation and monitoring, award closeout, program closeout"/>
          <p:cNvGraphicFramePr/>
          <p:nvPr>
            <p:extLst>
              <p:ext uri="{D42A27DB-BD31-4B8C-83A1-F6EECF244321}">
                <p14:modId xmlns:p14="http://schemas.microsoft.com/office/powerpoint/2010/main" val="3254169441"/>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0"/>
          </p:nvPr>
        </p:nvSpPr>
        <p:spPr>
          <a:xfrm>
            <a:off x="3733800" y="6172200"/>
            <a:ext cx="1693863" cy="155575"/>
          </a:xfrm>
        </p:spPr>
        <p:txBody>
          <a:bodyPr/>
          <a:lstStyle/>
          <a:p>
            <a:pPr>
              <a:defRPr/>
            </a:pPr>
            <a:fld id="{AB819356-DE13-42BF-B215-0A2DEF5CE21B}" type="slidenum">
              <a:rPr lang="en-US" smtClean="0"/>
              <a:pPr>
                <a:defRPr/>
              </a:pPr>
              <a:t>18</a:t>
            </a:fld>
            <a:endParaRPr lang="en-US" dirty="0"/>
          </a:p>
        </p:txBody>
      </p:sp>
    </p:spTree>
    <p:extLst>
      <p:ext uri="{BB962C8B-B14F-4D97-AF65-F5344CB8AC3E}">
        <p14:creationId xmlns:p14="http://schemas.microsoft.com/office/powerpoint/2010/main" val="3449780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z="2400" dirty="0">
                <a:latin typeface="Arial" charset="0"/>
                <a:cs typeface="Arial" charset="0"/>
              </a:rPr>
              <a:t>Application Materials Required </a:t>
            </a:r>
            <a:br>
              <a:rPr lang="en-US" altLang="en-US" sz="2400" dirty="0">
                <a:latin typeface="Arial" charset="0"/>
                <a:cs typeface="Arial" charset="0"/>
              </a:rPr>
            </a:br>
            <a:r>
              <a:rPr lang="en-US" altLang="en-US" sz="2400" dirty="0">
                <a:latin typeface="Arial" charset="0"/>
                <a:cs typeface="Arial" charset="0"/>
              </a:rPr>
              <a:t>for Grants and Cooperative</a:t>
            </a:r>
            <a:br>
              <a:rPr lang="en-US" altLang="en-US" sz="2400" dirty="0">
                <a:latin typeface="Arial" charset="0"/>
                <a:cs typeface="Arial" charset="0"/>
              </a:rPr>
            </a:br>
            <a:r>
              <a:rPr lang="en-US" altLang="en-US" sz="2400" dirty="0">
                <a:latin typeface="Arial" charset="0"/>
                <a:cs typeface="Arial" charset="0"/>
              </a:rPr>
              <a:t> Agreements (2 of 2)</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b="1" dirty="0">
                <a:latin typeface="Arial" charset="0"/>
                <a:cs typeface="Arial" charset="0"/>
              </a:rPr>
              <a:t>Grants and cooperative agreements </a:t>
            </a:r>
            <a:r>
              <a:rPr lang="en-US" altLang="en-US" dirty="0">
                <a:latin typeface="Arial" charset="0"/>
                <a:cs typeface="Arial" charset="0"/>
              </a:rPr>
              <a:t>additionally require the following forms:</a:t>
            </a:r>
          </a:p>
          <a:p>
            <a:pPr marL="0" indent="0">
              <a:buNone/>
            </a:pPr>
            <a:endParaRPr lang="en-US" altLang="en-US" sz="1200" dirty="0">
              <a:latin typeface="Arial" charset="0"/>
              <a:cs typeface="Arial" charset="0"/>
            </a:endParaRPr>
          </a:p>
          <a:p>
            <a:pPr marL="285750" indent="-285750"/>
            <a:r>
              <a:rPr lang="en-US" altLang="en-US" sz="1600" b="1" dirty="0">
                <a:latin typeface="Arial" charset="0"/>
                <a:cs typeface="Arial" charset="0"/>
              </a:rPr>
              <a:t>SF-424B</a:t>
            </a:r>
            <a:r>
              <a:rPr lang="en-US" altLang="en-US" sz="1600" dirty="0">
                <a:latin typeface="Arial" charset="0"/>
                <a:cs typeface="Arial" charset="0"/>
              </a:rPr>
              <a:t>: Assurances for non-construction projects</a:t>
            </a:r>
          </a:p>
          <a:p>
            <a:pPr marL="285750" indent="-285750"/>
            <a:r>
              <a:rPr lang="en-US" altLang="en-US" sz="1600" b="1" dirty="0">
                <a:latin typeface="Arial" charset="0"/>
                <a:cs typeface="Arial" charset="0"/>
              </a:rPr>
              <a:t>SF-424C and 424D</a:t>
            </a:r>
            <a:r>
              <a:rPr lang="en-US" altLang="en-US" sz="1600" dirty="0">
                <a:latin typeface="Arial" charset="0"/>
                <a:cs typeface="Arial" charset="0"/>
              </a:rPr>
              <a:t>: Budget information and assurances for construction projects</a:t>
            </a:r>
          </a:p>
          <a:p>
            <a:pPr marL="285750" indent="-285750"/>
            <a:r>
              <a:rPr lang="en-US" altLang="en-US" sz="1600" b="1" dirty="0">
                <a:latin typeface="Arial" charset="0"/>
                <a:cs typeface="Arial" charset="0"/>
              </a:rPr>
              <a:t>AD-1047 or 1048</a:t>
            </a:r>
            <a:r>
              <a:rPr lang="en-US" altLang="en-US" sz="1600" dirty="0">
                <a:latin typeface="Arial" charset="0"/>
                <a:cs typeface="Arial" charset="0"/>
              </a:rPr>
              <a:t>: Certification regarding debarment and suspension, for the primary recipient or subcontractor, respectively</a:t>
            </a:r>
          </a:p>
          <a:p>
            <a:pPr marL="285750" indent="-285750"/>
            <a:r>
              <a:rPr lang="en-US" altLang="en-US" sz="1600" b="1" dirty="0">
                <a:latin typeface="Arial" charset="0"/>
                <a:cs typeface="Arial" charset="0"/>
              </a:rPr>
              <a:t>AD-1049, 1050, or 1052</a:t>
            </a:r>
            <a:r>
              <a:rPr lang="en-US" altLang="en-US" sz="1600" dirty="0">
                <a:latin typeface="Arial" charset="0"/>
                <a:cs typeface="Arial" charset="0"/>
              </a:rPr>
              <a:t>: Certification regarding drug-free workplace, separated by recipient type</a:t>
            </a:r>
          </a:p>
        </p:txBody>
      </p:sp>
      <p:pic>
        <p:nvPicPr>
          <p:cNvPr id="2050" name="Picture 2" descr="screenprint of an Excel SF-424C form showing a listing of cost classifications, total cost, cost not allowable for participation and total allowed cost which is the sum of the two previous costs. Cost classification items include items such as administrative and legal expenses, land structures, agricultural and engineering fees, site work, project inspection fees, demolition and removal, equipment, project inspection fees and miscellaneous fe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3912741"/>
            <a:ext cx="4419600" cy="2174913"/>
          </a:xfrm>
          <a:prstGeom prst="rect">
            <a:avLst/>
          </a:prstGeom>
          <a:noFill/>
          <a:ln w="19050">
            <a:solidFill>
              <a:srgbClr val="0033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Diagram 3" descr="clickable process steps showing in blue application for assistance and the rest of the processes are greyed out:  authorization, appropriation, program regulations,funds advertisement, application review and selection, implementation and monitoring, award closeout, program closeout"/>
          <p:cNvGraphicFramePr/>
          <p:nvPr>
            <p:extLst>
              <p:ext uri="{D42A27DB-BD31-4B8C-83A1-F6EECF244321}">
                <p14:modId xmlns:p14="http://schemas.microsoft.com/office/powerpoint/2010/main" val="496682443"/>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Slide Number Placeholder 1"/>
          <p:cNvSpPr>
            <a:spLocks noGrp="1"/>
          </p:cNvSpPr>
          <p:nvPr>
            <p:ph type="sldNum" sz="quarter" idx="10"/>
          </p:nvPr>
        </p:nvSpPr>
        <p:spPr>
          <a:xfrm>
            <a:off x="3733800" y="6159500"/>
            <a:ext cx="1693863" cy="155575"/>
          </a:xfrm>
        </p:spPr>
        <p:txBody>
          <a:bodyPr/>
          <a:lstStyle/>
          <a:p>
            <a:pPr>
              <a:defRPr/>
            </a:pPr>
            <a:fld id="{AB819356-DE13-42BF-B215-0A2DEF5CE21B}" type="slidenum">
              <a:rPr lang="en-US" smtClean="0"/>
              <a:pPr>
                <a:defRPr/>
              </a:pPr>
              <a:t>19</a:t>
            </a:fld>
            <a:endParaRPr lang="en-US" dirty="0"/>
          </a:p>
        </p:txBody>
      </p:sp>
    </p:spTree>
    <p:extLst>
      <p:ext uri="{BB962C8B-B14F-4D97-AF65-F5344CB8AC3E}">
        <p14:creationId xmlns:p14="http://schemas.microsoft.com/office/powerpoint/2010/main" val="94089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Agenda</a:t>
            </a:r>
          </a:p>
        </p:txBody>
      </p:sp>
      <p:sp>
        <p:nvSpPr>
          <p:cNvPr id="13315" name="Content Placeholder 2"/>
          <p:cNvSpPr>
            <a:spLocks noGrp="1"/>
          </p:cNvSpPr>
          <p:nvPr>
            <p:ph idx="1"/>
          </p:nvPr>
        </p:nvSpPr>
        <p:spPr>
          <a:xfrm>
            <a:off x="457200" y="1676400"/>
            <a:ext cx="8229600" cy="4525963"/>
          </a:xfrm>
        </p:spPr>
        <p:txBody>
          <a:bodyPr/>
          <a:lstStyle/>
          <a:p>
            <a:pPr marL="0" indent="0">
              <a:buFont typeface="Arial" pitchFamily="34" charset="0"/>
              <a:buNone/>
              <a:defRPr/>
            </a:pPr>
            <a:r>
              <a:rPr lang="en-US" dirty="0"/>
              <a:t>This presentation includes the following five sections:</a:t>
            </a:r>
          </a:p>
          <a:p>
            <a:pPr>
              <a:buFont typeface="Arial" pitchFamily="34" charset="0"/>
              <a:buNone/>
              <a:defRPr/>
            </a:pPr>
            <a:endParaRPr lang="en-US" dirty="0"/>
          </a:p>
          <a:p>
            <a:pPr marL="800100" lvl="1" indent="-342900">
              <a:buFont typeface="+mj-lt"/>
              <a:buAutoNum type="alphaUcPeriod"/>
              <a:defRPr/>
            </a:pPr>
            <a:r>
              <a:rPr lang="en-US" b="1" dirty="0"/>
              <a:t>Introduction</a:t>
            </a:r>
          </a:p>
          <a:p>
            <a:pPr marL="800100" lvl="1" indent="-342900">
              <a:buFont typeface="+mj-lt"/>
              <a:buAutoNum type="alphaUcPeriod"/>
              <a:defRPr/>
            </a:pPr>
            <a:r>
              <a:rPr lang="en-US" dirty="0"/>
              <a:t>Fundamentals</a:t>
            </a:r>
          </a:p>
          <a:p>
            <a:pPr marL="800100" lvl="1" indent="-342900">
              <a:buFont typeface="+mj-lt"/>
              <a:buAutoNum type="alphaUcPeriod"/>
              <a:defRPr/>
            </a:pPr>
            <a:r>
              <a:rPr lang="en-US" dirty="0"/>
              <a:t>Detailed Process</a:t>
            </a:r>
          </a:p>
          <a:p>
            <a:pPr marL="800100" lvl="1" indent="-342900">
              <a:buFont typeface="+mj-lt"/>
              <a:buAutoNum type="alphaUcPeriod"/>
              <a:defRPr/>
            </a:pPr>
            <a:r>
              <a:rPr lang="en-US" dirty="0"/>
              <a:t>Terms and Conditions</a:t>
            </a:r>
          </a:p>
          <a:p>
            <a:pPr marL="800100" lvl="1" indent="-342900">
              <a:buFont typeface="+mj-lt"/>
              <a:buAutoNum type="alphaUcPeriod"/>
              <a:defRPr/>
            </a:pPr>
            <a:r>
              <a:rPr lang="en-US" dirty="0"/>
              <a:t>Additional Resources</a:t>
            </a:r>
          </a:p>
          <a:p>
            <a:pPr marL="800100" lvl="1" indent="-342900">
              <a:buFont typeface="+mj-lt"/>
              <a:buAutoNum type="alphaUcPeriod"/>
              <a:defRPr/>
            </a:pPr>
            <a:endParaRPr lang="en-US" dirty="0"/>
          </a:p>
          <a:p>
            <a:pPr marL="0" indent="0">
              <a:buFont typeface="Arial" pitchFamily="34" charset="0"/>
              <a:buNone/>
              <a:defRPr/>
            </a:pPr>
            <a:endParaRPr lang="en-US" dirty="0"/>
          </a:p>
        </p:txBody>
      </p:sp>
      <p:sp>
        <p:nvSpPr>
          <p:cNvPr id="2" name="Slide Number Placeholder 1"/>
          <p:cNvSpPr>
            <a:spLocks noGrp="1"/>
          </p:cNvSpPr>
          <p:nvPr>
            <p:ph type="sldNum" sz="quarter" idx="10"/>
          </p:nvPr>
        </p:nvSpPr>
        <p:spPr/>
        <p:txBody>
          <a:bodyPr/>
          <a:lstStyle/>
          <a:p>
            <a:pPr>
              <a:defRPr/>
            </a:pPr>
            <a:fld id="{AB819356-DE13-42BF-B215-0A2DEF5CE21B}" type="slidenum">
              <a:rPr lang="en-US" smtClean="0"/>
              <a:pPr>
                <a:defRPr/>
              </a:pPr>
              <a:t>2</a:t>
            </a:fld>
            <a:endParaRPr lang="en-US" dirty="0"/>
          </a:p>
        </p:txBody>
      </p:sp>
    </p:spTree>
    <p:extLst>
      <p:ext uri="{BB962C8B-B14F-4D97-AF65-F5344CB8AC3E}">
        <p14:creationId xmlns:p14="http://schemas.microsoft.com/office/powerpoint/2010/main" val="1381753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Application Review</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sz="1600" dirty="0">
                <a:latin typeface="Arial" charset="0"/>
                <a:cs typeface="Arial" charset="0"/>
              </a:rPr>
              <a:t>Once an application for funding is received by the agency administering the Federal assistance program, it is reviewed by agency officials. This typically includes robust reviews by assembled panels or field readers.</a:t>
            </a:r>
          </a:p>
          <a:p>
            <a:pPr marL="0" indent="0">
              <a:buNone/>
            </a:pPr>
            <a:endParaRPr lang="en-US" altLang="en-US" sz="1200" dirty="0">
              <a:latin typeface="Arial" charset="0"/>
              <a:cs typeface="Arial" charset="0"/>
            </a:endParaRPr>
          </a:p>
          <a:p>
            <a:pPr marL="0" indent="0">
              <a:buNone/>
            </a:pPr>
            <a:r>
              <a:rPr lang="en-US" altLang="en-US" sz="1600" b="1" dirty="0">
                <a:latin typeface="Arial" charset="0"/>
                <a:cs typeface="Arial" charset="0"/>
              </a:rPr>
              <a:t>Panel reviews </a:t>
            </a:r>
            <a:r>
              <a:rPr lang="en-US" altLang="en-US" sz="1600" dirty="0">
                <a:latin typeface="Arial" charset="0"/>
                <a:cs typeface="Arial" charset="0"/>
              </a:rPr>
              <a:t>are conducted by several people assembled in the same place that review, rate, and comment on applications as a group. These panels may be conducted by standing committees, which meet regularly on a continuing basis, or by ad-hoc committees, which are established to perform a single, short-term task.</a:t>
            </a:r>
          </a:p>
          <a:p>
            <a:pPr marL="0" indent="0">
              <a:buNone/>
            </a:pPr>
            <a:endParaRPr lang="en-US" altLang="en-US" sz="1200" dirty="0">
              <a:latin typeface="Arial" charset="0"/>
              <a:cs typeface="Arial" charset="0"/>
            </a:endParaRPr>
          </a:p>
          <a:p>
            <a:pPr marL="0" indent="0">
              <a:buNone/>
            </a:pPr>
            <a:r>
              <a:rPr lang="en-US" altLang="en-US" sz="1600" b="1" dirty="0">
                <a:latin typeface="Arial" charset="0"/>
                <a:cs typeface="Arial" charset="0"/>
              </a:rPr>
              <a:t>Field readers </a:t>
            </a:r>
            <a:r>
              <a:rPr lang="en-US" altLang="en-US" sz="1600" dirty="0">
                <a:latin typeface="Arial" charset="0"/>
                <a:cs typeface="Arial" charset="0"/>
              </a:rPr>
              <a:t>independently review, rate, and comment on applications.</a:t>
            </a:r>
          </a:p>
          <a:p>
            <a:pPr marL="0" indent="0">
              <a:buNone/>
            </a:pPr>
            <a:endParaRPr lang="en-US" altLang="en-US" sz="1200" dirty="0">
              <a:latin typeface="Arial" charset="0"/>
              <a:cs typeface="Arial" charset="0"/>
            </a:endParaRPr>
          </a:p>
          <a:p>
            <a:pPr marL="0" indent="0">
              <a:buNone/>
            </a:pPr>
            <a:r>
              <a:rPr lang="en-US" altLang="en-US" sz="1600" dirty="0">
                <a:latin typeface="Arial" charset="0"/>
                <a:cs typeface="Arial" charset="0"/>
              </a:rPr>
              <a:t>Reviewers are given criteria on which to rate applications, however agency officials may use discretion in recommending applications for funding.</a:t>
            </a:r>
          </a:p>
        </p:txBody>
      </p:sp>
      <p:graphicFrame>
        <p:nvGraphicFramePr>
          <p:cNvPr id="4" name="Diagram 3" descr="clickable process steps showing in blue application review and selection for assistance and the rest of the processes are greyed out:  authorization, appropriation, program regulations,funds advertisement, implementation and monitoring, award closeout, program closeout"/>
          <p:cNvGraphicFramePr/>
          <p:nvPr>
            <p:extLst>
              <p:ext uri="{D42A27DB-BD31-4B8C-83A1-F6EECF244321}">
                <p14:modId xmlns:p14="http://schemas.microsoft.com/office/powerpoint/2010/main" val="3408079514"/>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0"/>
          </p:nvPr>
        </p:nvSpPr>
        <p:spPr>
          <a:xfrm>
            <a:off x="3657600" y="6172200"/>
            <a:ext cx="1693863" cy="155575"/>
          </a:xfrm>
        </p:spPr>
        <p:txBody>
          <a:bodyPr/>
          <a:lstStyle/>
          <a:p>
            <a:pPr>
              <a:defRPr/>
            </a:pPr>
            <a:fld id="{AB819356-DE13-42BF-B215-0A2DEF5CE21B}" type="slidenum">
              <a:rPr lang="en-US" smtClean="0"/>
              <a:pPr>
                <a:defRPr/>
              </a:pPr>
              <a:t>20</a:t>
            </a:fld>
            <a:endParaRPr lang="en-US" dirty="0"/>
          </a:p>
        </p:txBody>
      </p:sp>
    </p:spTree>
    <p:extLst>
      <p:ext uri="{BB962C8B-B14F-4D97-AF65-F5344CB8AC3E}">
        <p14:creationId xmlns:p14="http://schemas.microsoft.com/office/powerpoint/2010/main" val="940891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Proposal Selection </a:t>
            </a:r>
            <a:br>
              <a:rPr lang="en-US" altLang="en-US" dirty="0">
                <a:latin typeface="Arial" charset="0"/>
                <a:cs typeface="Arial" charset="0"/>
              </a:rPr>
            </a:br>
            <a:r>
              <a:rPr lang="en-US" altLang="en-US" dirty="0">
                <a:latin typeface="Arial" charset="0"/>
                <a:cs typeface="Arial" charset="0"/>
              </a:rPr>
              <a:t>and Notification</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Agency officials compile results of application review, taking into consideration ranking by reviewers’ scores, program policy factors, additional agency priorities, and the decision-making officials’ discretion.</a:t>
            </a:r>
          </a:p>
          <a:p>
            <a:pPr marL="0" indent="0">
              <a:buNone/>
            </a:pPr>
            <a:endParaRPr lang="en-US" altLang="en-US" sz="1200" dirty="0">
              <a:latin typeface="Arial" charset="0"/>
              <a:cs typeface="Arial" charset="0"/>
            </a:endParaRPr>
          </a:p>
          <a:p>
            <a:pPr marL="0" indent="0">
              <a:buNone/>
            </a:pPr>
            <a:r>
              <a:rPr lang="en-US" altLang="en-US" dirty="0">
                <a:latin typeface="Arial" charset="0"/>
                <a:cs typeface="Arial" charset="0"/>
              </a:rPr>
              <a:t>Proposals selected to receive funding are sent a notification of award, which includes the following items:</a:t>
            </a:r>
          </a:p>
          <a:p>
            <a:pPr marL="0" indent="0">
              <a:buNone/>
            </a:pPr>
            <a:endParaRPr lang="en-US" altLang="en-US" sz="1200" dirty="0">
              <a:latin typeface="Arial" charset="0"/>
              <a:cs typeface="Arial" charset="0"/>
            </a:endParaRPr>
          </a:p>
          <a:p>
            <a:pPr marL="285750" indent="-285750"/>
            <a:r>
              <a:rPr lang="en-US" altLang="en-US" sz="1600" dirty="0">
                <a:latin typeface="Arial" charset="0"/>
                <a:cs typeface="Arial" charset="0"/>
              </a:rPr>
              <a:t>Basic information about the award</a:t>
            </a:r>
          </a:p>
          <a:p>
            <a:pPr marL="285750" indent="-285750"/>
            <a:r>
              <a:rPr lang="en-US" altLang="en-US" sz="1600" dirty="0">
                <a:latin typeface="Arial" charset="0"/>
                <a:cs typeface="Arial" charset="0"/>
              </a:rPr>
              <a:t>Information about the program</a:t>
            </a:r>
          </a:p>
          <a:p>
            <a:pPr marL="285750" indent="-285750"/>
            <a:r>
              <a:rPr lang="en-US" altLang="en-US" sz="1600" dirty="0">
                <a:latin typeface="Arial" charset="0"/>
                <a:cs typeface="Arial" charset="0"/>
              </a:rPr>
              <a:t>Information about the project</a:t>
            </a:r>
          </a:p>
          <a:p>
            <a:pPr marL="285750" indent="-285750"/>
            <a:r>
              <a:rPr lang="en-US" altLang="en-US" sz="1600" dirty="0">
                <a:latin typeface="Arial" charset="0"/>
                <a:cs typeface="Arial" charset="0"/>
              </a:rPr>
              <a:t>Requirements applicable to the award</a:t>
            </a:r>
          </a:p>
          <a:p>
            <a:pPr marL="285750" indent="-285750"/>
            <a:r>
              <a:rPr lang="en-US" altLang="en-US" sz="1600" dirty="0">
                <a:latin typeface="Arial" charset="0"/>
                <a:cs typeface="Arial" charset="0"/>
              </a:rPr>
              <a:t>Responsible parties</a:t>
            </a:r>
          </a:p>
          <a:p>
            <a:pPr marL="400050" lvl="1" indent="0">
              <a:buNone/>
            </a:pPr>
            <a:endParaRPr lang="en-US" altLang="en-US" sz="1200" dirty="0">
              <a:latin typeface="Arial" charset="0"/>
              <a:cs typeface="Arial" charset="0"/>
            </a:endParaRPr>
          </a:p>
          <a:p>
            <a:pPr marL="0" indent="0">
              <a:buNone/>
            </a:pPr>
            <a:r>
              <a:rPr lang="en-US" altLang="en-US" dirty="0">
                <a:latin typeface="Arial" charset="0"/>
                <a:cs typeface="Arial" charset="0"/>
              </a:rPr>
              <a:t>In making the award, the agency obligates funds to support each selected project.</a:t>
            </a:r>
          </a:p>
        </p:txBody>
      </p:sp>
      <p:pic>
        <p:nvPicPr>
          <p:cNvPr id="4099" name="Picture 3" descr="image of green check mark held by fig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3378200"/>
            <a:ext cx="2203450" cy="19113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Diagram 4" descr="clickable process steps showing in blue application review &amp; selection and the rest of the processes are greyed out: authorization, appropriation, program regulations,funds advertisement, implementation and monitoring, award closeout, program closeout"/>
          <p:cNvGraphicFramePr/>
          <p:nvPr>
            <p:extLst>
              <p:ext uri="{D42A27DB-BD31-4B8C-83A1-F6EECF244321}">
                <p14:modId xmlns:p14="http://schemas.microsoft.com/office/powerpoint/2010/main" val="1762373954"/>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Slide Number Placeholder 1"/>
          <p:cNvSpPr>
            <a:spLocks noGrp="1"/>
          </p:cNvSpPr>
          <p:nvPr>
            <p:ph type="sldNum" sz="quarter" idx="10"/>
          </p:nvPr>
        </p:nvSpPr>
        <p:spPr>
          <a:xfrm>
            <a:off x="3657600" y="6146800"/>
            <a:ext cx="1693863" cy="155575"/>
          </a:xfrm>
        </p:spPr>
        <p:txBody>
          <a:bodyPr/>
          <a:lstStyle/>
          <a:p>
            <a:pPr>
              <a:defRPr/>
            </a:pPr>
            <a:fld id="{AB819356-DE13-42BF-B215-0A2DEF5CE21B}" type="slidenum">
              <a:rPr lang="en-US" smtClean="0"/>
              <a:pPr>
                <a:defRPr/>
              </a:pPr>
              <a:t>21</a:t>
            </a:fld>
            <a:endParaRPr lang="en-US" dirty="0"/>
          </a:p>
        </p:txBody>
      </p:sp>
    </p:spTree>
    <p:extLst>
      <p:ext uri="{BB962C8B-B14F-4D97-AF65-F5344CB8AC3E}">
        <p14:creationId xmlns:p14="http://schemas.microsoft.com/office/powerpoint/2010/main" val="3510919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Project Implementation </a:t>
            </a:r>
            <a:br>
              <a:rPr lang="en-US" altLang="en-US" dirty="0">
                <a:latin typeface="Arial" charset="0"/>
                <a:cs typeface="Arial" charset="0"/>
              </a:rPr>
            </a:br>
            <a:r>
              <a:rPr lang="en-US" altLang="en-US" dirty="0">
                <a:latin typeface="Arial" charset="0"/>
                <a:cs typeface="Arial" charset="0"/>
              </a:rPr>
              <a:t>and Monitoring</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sz="1600" dirty="0">
                <a:latin typeface="Arial" charset="0"/>
                <a:cs typeface="Arial" charset="0"/>
              </a:rPr>
              <a:t>Having successfully applied for and received a Federal assistance award, the non-Federal entity begins to implement the approved project, expending funds according to the approved budget. </a:t>
            </a:r>
          </a:p>
          <a:p>
            <a:pPr marL="0" indent="0">
              <a:buNone/>
            </a:pPr>
            <a:endParaRPr lang="en-US" altLang="en-US" sz="1600" dirty="0">
              <a:latin typeface="Arial" charset="0"/>
              <a:cs typeface="Arial" charset="0"/>
            </a:endParaRPr>
          </a:p>
          <a:p>
            <a:pPr marL="0" indent="0">
              <a:buNone/>
            </a:pPr>
            <a:r>
              <a:rPr lang="en-US" altLang="en-US" sz="1600" dirty="0">
                <a:latin typeface="Arial" charset="0"/>
                <a:cs typeface="Arial" charset="0"/>
              </a:rPr>
              <a:t>Recipients are responsible for submitting the following items, according to timelines agreed upon in the notice of award:</a:t>
            </a:r>
          </a:p>
          <a:p>
            <a:pPr marL="0" indent="0">
              <a:buNone/>
            </a:pPr>
            <a:endParaRPr lang="en-US" altLang="en-US" sz="1600" dirty="0">
              <a:latin typeface="Arial" charset="0"/>
              <a:cs typeface="Arial" charset="0"/>
            </a:endParaRPr>
          </a:p>
          <a:p>
            <a:pPr marL="285750" indent="-285750"/>
            <a:r>
              <a:rPr lang="en-US" altLang="en-US" sz="1600" b="1" dirty="0">
                <a:latin typeface="Arial" charset="0"/>
                <a:cs typeface="Arial" charset="0"/>
              </a:rPr>
              <a:t>SF-270</a:t>
            </a:r>
            <a:r>
              <a:rPr lang="en-US" altLang="en-US" sz="1600" dirty="0">
                <a:latin typeface="Arial" charset="0"/>
                <a:cs typeface="Arial" charset="0"/>
              </a:rPr>
              <a:t>: Receipts (for projects paid on advance basis) or invoices (for projects paid on reimbursement basis)</a:t>
            </a:r>
          </a:p>
          <a:p>
            <a:pPr marL="285750" indent="-285750"/>
            <a:r>
              <a:rPr lang="en-US" altLang="en-US" sz="1600" b="1" dirty="0">
                <a:latin typeface="Arial" charset="0"/>
                <a:cs typeface="Arial" charset="0"/>
              </a:rPr>
              <a:t>SF-PPR</a:t>
            </a:r>
            <a:r>
              <a:rPr lang="en-US" altLang="en-US" sz="1600" dirty="0">
                <a:latin typeface="Arial" charset="0"/>
                <a:cs typeface="Arial" charset="0"/>
              </a:rPr>
              <a:t>: performance progress reports</a:t>
            </a:r>
          </a:p>
          <a:p>
            <a:pPr marL="285750" indent="-285750"/>
            <a:r>
              <a:rPr lang="en-US" altLang="en-US" sz="1600" b="1" dirty="0">
                <a:latin typeface="Arial" charset="0"/>
                <a:cs typeface="Arial" charset="0"/>
              </a:rPr>
              <a:t>SF-425</a:t>
            </a:r>
            <a:r>
              <a:rPr lang="en-US" altLang="en-US" sz="1600" dirty="0">
                <a:latin typeface="Arial" charset="0"/>
                <a:cs typeface="Arial" charset="0"/>
              </a:rPr>
              <a:t>: Federal Financial Report</a:t>
            </a:r>
          </a:p>
          <a:p>
            <a:pPr marL="285750" indent="-285750"/>
            <a:r>
              <a:rPr lang="en-US" altLang="en-US" sz="1600" b="1" dirty="0">
                <a:latin typeface="Arial" charset="0"/>
                <a:cs typeface="Arial" charset="0"/>
              </a:rPr>
              <a:t>SF-428</a:t>
            </a:r>
            <a:r>
              <a:rPr lang="en-US" altLang="en-US" sz="1600" dirty="0">
                <a:latin typeface="Arial" charset="0"/>
                <a:cs typeface="Arial" charset="0"/>
              </a:rPr>
              <a:t>: Tangible Personal Property Report</a:t>
            </a:r>
          </a:p>
          <a:p>
            <a:pPr marL="685800" lvl="1">
              <a:buFont typeface="Arial" charset="0"/>
              <a:buChar char="-"/>
            </a:pPr>
            <a:endParaRPr lang="en-US" altLang="en-US" dirty="0">
              <a:latin typeface="Arial" charset="0"/>
              <a:cs typeface="Arial" charset="0"/>
            </a:endParaRPr>
          </a:p>
          <a:p>
            <a:pPr marL="0" indent="0">
              <a:buNone/>
            </a:pPr>
            <a:r>
              <a:rPr lang="en-US" altLang="en-US" sz="1600" dirty="0">
                <a:latin typeface="Arial" charset="0"/>
                <a:cs typeface="Arial" charset="0"/>
              </a:rPr>
              <a:t>The agency monitors the project and provides technical assistance, as agreed upon in the notice of award.</a:t>
            </a:r>
          </a:p>
        </p:txBody>
      </p:sp>
      <p:graphicFrame>
        <p:nvGraphicFramePr>
          <p:cNvPr id="4" name="Diagram 3" descr="clickable process steps showing in blue implementation and monitoring and the rest of the processes are greyed out: authorization, appropriation, program regulations,funds advertisement, applicaiton for assistance, application review and selection, award closeout, program closeout"/>
          <p:cNvGraphicFramePr/>
          <p:nvPr>
            <p:extLst>
              <p:ext uri="{D42A27DB-BD31-4B8C-83A1-F6EECF244321}">
                <p14:modId xmlns:p14="http://schemas.microsoft.com/office/powerpoint/2010/main" val="2525528364"/>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0"/>
          </p:nvPr>
        </p:nvSpPr>
        <p:spPr>
          <a:xfrm>
            <a:off x="3733800" y="6172200"/>
            <a:ext cx="1693863" cy="155575"/>
          </a:xfrm>
        </p:spPr>
        <p:txBody>
          <a:bodyPr/>
          <a:lstStyle/>
          <a:p>
            <a:pPr>
              <a:defRPr/>
            </a:pPr>
            <a:fld id="{AB819356-DE13-42BF-B215-0A2DEF5CE21B}" type="slidenum">
              <a:rPr lang="en-US" smtClean="0"/>
              <a:pPr>
                <a:defRPr/>
              </a:pPr>
              <a:t>22</a:t>
            </a:fld>
            <a:endParaRPr lang="en-US" dirty="0"/>
          </a:p>
        </p:txBody>
      </p:sp>
    </p:spTree>
    <p:extLst>
      <p:ext uri="{BB962C8B-B14F-4D97-AF65-F5344CB8AC3E}">
        <p14:creationId xmlns:p14="http://schemas.microsoft.com/office/powerpoint/2010/main" val="940891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Project Modifications</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sz="1600" dirty="0">
                <a:latin typeface="Arial" charset="0"/>
                <a:cs typeface="Arial" charset="0"/>
              </a:rPr>
              <a:t>Most deviations from the project implementation plan agreed to in the notice of award must be detailed in an amendment to the agreement unless the original agreement allows specific changes without prior written approval.</a:t>
            </a:r>
          </a:p>
          <a:p>
            <a:pPr marL="0" indent="0">
              <a:buNone/>
            </a:pPr>
            <a:endParaRPr lang="en-US" altLang="en-US" sz="1600" dirty="0">
              <a:latin typeface="Arial" charset="0"/>
              <a:cs typeface="Arial" charset="0"/>
            </a:endParaRPr>
          </a:p>
          <a:p>
            <a:pPr marL="0" indent="0">
              <a:buNone/>
            </a:pPr>
            <a:r>
              <a:rPr lang="en-US" altLang="en-US" sz="1600" dirty="0">
                <a:latin typeface="Arial" charset="0"/>
                <a:cs typeface="Arial" charset="0"/>
              </a:rPr>
              <a:t>Many programmatic changes require written amendments, such as the following:</a:t>
            </a:r>
          </a:p>
          <a:p>
            <a:pPr marL="0" indent="0">
              <a:buNone/>
            </a:pPr>
            <a:endParaRPr lang="en-US" altLang="en-US" sz="1600" dirty="0">
              <a:latin typeface="Arial" charset="0"/>
              <a:cs typeface="Arial" charset="0"/>
            </a:endParaRPr>
          </a:p>
          <a:p>
            <a:pPr marL="285750" indent="-285750"/>
            <a:r>
              <a:rPr lang="en-US" altLang="en-US" sz="1600" dirty="0">
                <a:latin typeface="Arial" charset="0"/>
                <a:cs typeface="Arial" charset="0"/>
              </a:rPr>
              <a:t>Change in the project scope, timeline, and/or objectives </a:t>
            </a:r>
          </a:p>
          <a:p>
            <a:pPr marL="285750" indent="-285750"/>
            <a:r>
              <a:rPr lang="en-US" altLang="en-US" sz="1600" dirty="0">
                <a:latin typeface="Arial" charset="0"/>
                <a:cs typeface="Arial" charset="0"/>
              </a:rPr>
              <a:t>Revisions requiring additional Federal funds</a:t>
            </a:r>
          </a:p>
          <a:p>
            <a:pPr marL="285750" indent="-285750"/>
            <a:r>
              <a:rPr lang="en-US" altLang="en-US" sz="1600" dirty="0">
                <a:latin typeface="Arial" charset="0"/>
                <a:cs typeface="Arial" charset="0"/>
              </a:rPr>
              <a:t>Transfers of funds between budget categories exceeding a certain proportion or dollar amount (such as 10% of the approved budget or $100,000)</a:t>
            </a:r>
          </a:p>
          <a:p>
            <a:pPr marL="285750" indent="-285750"/>
            <a:r>
              <a:rPr lang="en-US" altLang="en-US" sz="1600" dirty="0">
                <a:latin typeface="Arial" charset="0"/>
                <a:cs typeface="Arial" charset="0"/>
              </a:rPr>
              <a:t>Changes in key personnel specified in the application or agreement </a:t>
            </a:r>
          </a:p>
          <a:p>
            <a:pPr marL="685800" lvl="1">
              <a:buFont typeface="Arial" charset="0"/>
              <a:buChar char="-"/>
            </a:pPr>
            <a:endParaRPr lang="en-US" altLang="en-US" dirty="0">
              <a:latin typeface="Arial" charset="0"/>
              <a:cs typeface="Arial" charset="0"/>
            </a:endParaRPr>
          </a:p>
          <a:p>
            <a:pPr marL="0" indent="0">
              <a:buNone/>
            </a:pPr>
            <a:r>
              <a:rPr lang="en-US" altLang="en-US" sz="1600" dirty="0">
                <a:latin typeface="Arial" charset="0"/>
                <a:cs typeface="Arial" charset="0"/>
              </a:rPr>
              <a:t>A one-time, unfunded (i.e., no-cost) project extension of up to 12 months may be allowed with a simplified amendment process. </a:t>
            </a:r>
          </a:p>
        </p:txBody>
      </p:sp>
      <p:graphicFrame>
        <p:nvGraphicFramePr>
          <p:cNvPr id="5" name="Diagram 4" descr="clickable process steps showing in blue implementation and monitoring and the rest of the processes are greyed out: authorization, appropriation, program regulations,funds advertisement, applicaiton for assistance, application review and selection, award closeout, program closeout"/>
          <p:cNvGraphicFramePr/>
          <p:nvPr>
            <p:extLst>
              <p:ext uri="{D42A27DB-BD31-4B8C-83A1-F6EECF244321}">
                <p14:modId xmlns:p14="http://schemas.microsoft.com/office/powerpoint/2010/main" val="4251353540"/>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0"/>
          </p:nvPr>
        </p:nvSpPr>
        <p:spPr>
          <a:xfrm>
            <a:off x="3657600" y="6192157"/>
            <a:ext cx="1693863" cy="155575"/>
          </a:xfrm>
        </p:spPr>
        <p:txBody>
          <a:bodyPr/>
          <a:lstStyle/>
          <a:p>
            <a:pPr>
              <a:defRPr/>
            </a:pPr>
            <a:fld id="{AB819356-DE13-42BF-B215-0A2DEF5CE21B}" type="slidenum">
              <a:rPr lang="en-US" smtClean="0"/>
              <a:pPr>
                <a:defRPr/>
              </a:pPr>
              <a:t>23</a:t>
            </a:fld>
            <a:endParaRPr lang="en-US" dirty="0"/>
          </a:p>
        </p:txBody>
      </p:sp>
    </p:spTree>
    <p:extLst>
      <p:ext uri="{BB962C8B-B14F-4D97-AF65-F5344CB8AC3E}">
        <p14:creationId xmlns:p14="http://schemas.microsoft.com/office/powerpoint/2010/main" val="24158197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Award Closeout – Non-Federal Entity Actions (1 of 2)</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Closing out a Federal award completes the agreement between the Federal agency and the recipient. The recipient takes the following actions to close out a Federal award after project activities are complete:</a:t>
            </a:r>
          </a:p>
          <a:p>
            <a:pPr marL="0" indent="0">
              <a:buNone/>
            </a:pPr>
            <a:endParaRPr lang="en-US" altLang="en-US" dirty="0">
              <a:latin typeface="Arial" charset="0"/>
              <a:cs typeface="Arial" charset="0"/>
            </a:endParaRPr>
          </a:p>
          <a:p>
            <a:pPr marL="285750" indent="-285750"/>
            <a:r>
              <a:rPr lang="en-US" altLang="en-US" dirty="0">
                <a:latin typeface="Arial" charset="0"/>
                <a:cs typeface="Arial" charset="0"/>
              </a:rPr>
              <a:t>Submits final reports (financial, performance, and property, as applicable)</a:t>
            </a:r>
          </a:p>
          <a:p>
            <a:pPr marL="285750" indent="-285750"/>
            <a:r>
              <a:rPr lang="en-US" altLang="en-US" dirty="0">
                <a:latin typeface="Arial" charset="0"/>
                <a:cs typeface="Arial" charset="0"/>
              </a:rPr>
              <a:t>Disposes of property purchased with grant funds</a:t>
            </a:r>
          </a:p>
          <a:p>
            <a:pPr marL="285750" indent="-285750"/>
            <a:r>
              <a:rPr lang="en-US" altLang="en-US" dirty="0">
                <a:latin typeface="Arial" charset="0"/>
                <a:cs typeface="Arial" charset="0"/>
              </a:rPr>
              <a:t>Either disposes of or returns government-furnished property no longer being used for grant-related activities</a:t>
            </a:r>
          </a:p>
          <a:p>
            <a:pPr marL="685800" lvl="1">
              <a:buFont typeface="Arial" charset="0"/>
              <a:buChar char="-"/>
            </a:pPr>
            <a:endParaRPr lang="en-US" altLang="en-US" dirty="0">
              <a:latin typeface="Arial" charset="0"/>
              <a:cs typeface="Arial" charset="0"/>
            </a:endParaRPr>
          </a:p>
          <a:p>
            <a:pPr marL="0" indent="0">
              <a:buNone/>
            </a:pPr>
            <a:r>
              <a:rPr lang="en-US" altLang="en-US" dirty="0">
                <a:latin typeface="Arial" charset="0"/>
                <a:cs typeface="Arial" charset="0"/>
              </a:rPr>
              <a:t>The recipient retains financial records and supporting documentation for three years from 90 days after the end of the grant.</a:t>
            </a:r>
          </a:p>
        </p:txBody>
      </p:sp>
      <p:graphicFrame>
        <p:nvGraphicFramePr>
          <p:cNvPr id="4" name="Diagram 3" descr="clickable process steps showing in blue&#10;award closeout and the rest of the processes are greyed out: authorization, appropriation, program regulations,funds advertisement, applicaiton for assistance, applicaiton review and selection, implementation and monitoring, program closeout"/>
          <p:cNvGraphicFramePr/>
          <p:nvPr>
            <p:extLst>
              <p:ext uri="{D42A27DB-BD31-4B8C-83A1-F6EECF244321}">
                <p14:modId xmlns:p14="http://schemas.microsoft.com/office/powerpoint/2010/main" val="649801983"/>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0"/>
          </p:nvPr>
        </p:nvSpPr>
        <p:spPr>
          <a:xfrm>
            <a:off x="3733800" y="6172200"/>
            <a:ext cx="1693863" cy="155575"/>
          </a:xfrm>
        </p:spPr>
        <p:txBody>
          <a:bodyPr/>
          <a:lstStyle/>
          <a:p>
            <a:pPr>
              <a:defRPr/>
            </a:pPr>
            <a:fld id="{AB819356-DE13-42BF-B215-0A2DEF5CE21B}" type="slidenum">
              <a:rPr lang="en-US" smtClean="0"/>
              <a:pPr>
                <a:defRPr/>
              </a:pPr>
              <a:t>24</a:t>
            </a:fld>
            <a:endParaRPr lang="en-US" dirty="0"/>
          </a:p>
        </p:txBody>
      </p:sp>
    </p:spTree>
    <p:extLst>
      <p:ext uri="{BB962C8B-B14F-4D97-AF65-F5344CB8AC3E}">
        <p14:creationId xmlns:p14="http://schemas.microsoft.com/office/powerpoint/2010/main" val="940891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Award Closeout – Agency Actions (2 of 2)</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Before closing out the agreement, Agency officials should confirm that all of the following areas have been successfully completed, as applicable: </a:t>
            </a:r>
          </a:p>
          <a:p>
            <a:pPr marL="0" indent="0">
              <a:buNone/>
            </a:pPr>
            <a:endParaRPr lang="en-US" altLang="en-US" dirty="0">
              <a:latin typeface="Arial" charset="0"/>
              <a:cs typeface="Arial" charset="0"/>
            </a:endParaRPr>
          </a:p>
          <a:p>
            <a:pPr marL="285750" indent="-285750"/>
            <a:r>
              <a:rPr lang="en-US" altLang="en-US" dirty="0">
                <a:latin typeface="Arial" charset="0"/>
                <a:cs typeface="Arial" charset="0"/>
              </a:rPr>
              <a:t>All work is satisfactorily completed per the project narrative</a:t>
            </a:r>
          </a:p>
          <a:p>
            <a:pPr marL="285750" indent="-285750"/>
            <a:r>
              <a:rPr lang="en-US" altLang="en-US" dirty="0">
                <a:latin typeface="Arial" charset="0"/>
                <a:cs typeface="Arial" charset="0"/>
              </a:rPr>
              <a:t>The agreement is free of pending litigation or appeals</a:t>
            </a:r>
          </a:p>
          <a:p>
            <a:pPr marL="285750" indent="-285750"/>
            <a:r>
              <a:rPr lang="en-US" altLang="en-US" dirty="0">
                <a:latin typeface="Arial" charset="0"/>
                <a:cs typeface="Arial" charset="0"/>
              </a:rPr>
              <a:t>Termination actions are complete (applicable for terminated agreements)</a:t>
            </a:r>
          </a:p>
          <a:p>
            <a:pPr marL="285750" indent="-285750"/>
            <a:r>
              <a:rPr lang="en-US" altLang="en-US" dirty="0">
                <a:latin typeface="Arial" charset="0"/>
                <a:cs typeface="Arial" charset="0"/>
              </a:rPr>
              <a:t>All allowable, allocable, and reasonable costs have been paid to the recipient</a:t>
            </a:r>
          </a:p>
          <a:p>
            <a:pPr marL="285750" indent="-285750"/>
            <a:r>
              <a:rPr lang="en-US" altLang="en-US" dirty="0">
                <a:latin typeface="Arial" charset="0"/>
                <a:cs typeface="Arial" charset="0"/>
              </a:rPr>
              <a:t>Funds due to the Agency for all disallowed costs have been collected</a:t>
            </a:r>
          </a:p>
          <a:p>
            <a:pPr marL="285750" indent="-285750"/>
            <a:r>
              <a:rPr lang="en-US" altLang="en-US" dirty="0">
                <a:latin typeface="Arial" charset="0"/>
                <a:cs typeface="Arial" charset="0"/>
              </a:rPr>
              <a:t>Excess funds have been de-obligated</a:t>
            </a:r>
          </a:p>
          <a:p>
            <a:pPr marL="285750" indent="-285750"/>
            <a:r>
              <a:rPr lang="en-US" altLang="en-US" dirty="0">
                <a:latin typeface="Arial" charset="0"/>
                <a:cs typeface="Arial" charset="0"/>
              </a:rPr>
              <a:t>The grants official has certified that all required actions (e.g., interim and final report submission and property disposal or return) are complete</a:t>
            </a:r>
          </a:p>
        </p:txBody>
      </p:sp>
      <p:graphicFrame>
        <p:nvGraphicFramePr>
          <p:cNvPr id="5" name="Diagram 4" descr="clickable process steps showing in blue award closeout and the rest of the processes are greyed out: authorization, appropriation, program regulations,funds advertisement, applicaiton for assistance, applicaiton review and selection, implementation and monitoring, program closeout"/>
          <p:cNvGraphicFramePr/>
          <p:nvPr>
            <p:extLst>
              <p:ext uri="{D42A27DB-BD31-4B8C-83A1-F6EECF244321}">
                <p14:modId xmlns:p14="http://schemas.microsoft.com/office/powerpoint/2010/main" val="2947144172"/>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0"/>
          </p:nvPr>
        </p:nvSpPr>
        <p:spPr>
          <a:xfrm>
            <a:off x="3657600" y="6192157"/>
            <a:ext cx="1693863" cy="155575"/>
          </a:xfrm>
        </p:spPr>
        <p:txBody>
          <a:bodyPr/>
          <a:lstStyle/>
          <a:p>
            <a:pPr>
              <a:defRPr/>
            </a:pPr>
            <a:fld id="{AB819356-DE13-42BF-B215-0A2DEF5CE21B}" type="slidenum">
              <a:rPr lang="en-US" smtClean="0"/>
              <a:pPr>
                <a:defRPr/>
              </a:pPr>
              <a:t>25</a:t>
            </a:fld>
            <a:endParaRPr lang="en-US" dirty="0"/>
          </a:p>
        </p:txBody>
      </p:sp>
    </p:spTree>
    <p:extLst>
      <p:ext uri="{BB962C8B-B14F-4D97-AF65-F5344CB8AC3E}">
        <p14:creationId xmlns:p14="http://schemas.microsoft.com/office/powerpoint/2010/main" val="1890233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Program Closeout</a:t>
            </a:r>
          </a:p>
        </p:txBody>
      </p:sp>
      <p:sp>
        <p:nvSpPr>
          <p:cNvPr id="13315" name="Content Placeholder 2"/>
          <p:cNvSpPr>
            <a:spLocks noGrp="1"/>
          </p:cNvSpPr>
          <p:nvPr>
            <p:ph idx="1"/>
          </p:nvPr>
        </p:nvSpPr>
        <p:spPr>
          <a:xfrm>
            <a:off x="457200" y="1676400"/>
            <a:ext cx="5791200" cy="4525963"/>
          </a:xfrm>
        </p:spPr>
        <p:txBody>
          <a:bodyPr/>
          <a:lstStyle/>
          <a:p>
            <a:pPr marL="0" indent="0">
              <a:buNone/>
            </a:pPr>
            <a:r>
              <a:rPr lang="en-US" altLang="en-US" dirty="0">
                <a:latin typeface="Arial" charset="0"/>
                <a:cs typeface="Arial" charset="0"/>
              </a:rPr>
              <a:t>Once the authorization or appropriation for a Federal assistance program is discontinued, agency officials do the following:</a:t>
            </a:r>
          </a:p>
          <a:p>
            <a:pPr marL="0" indent="0">
              <a:buNone/>
            </a:pPr>
            <a:endParaRPr lang="en-US" altLang="en-US" dirty="0">
              <a:latin typeface="Arial" charset="0"/>
              <a:cs typeface="Arial" charset="0"/>
            </a:endParaRPr>
          </a:p>
          <a:p>
            <a:pPr marL="285750" indent="-285750"/>
            <a:r>
              <a:rPr lang="en-US" altLang="en-US" dirty="0">
                <a:latin typeface="Arial" charset="0"/>
                <a:cs typeface="Arial" charset="0"/>
              </a:rPr>
              <a:t>Ensure that all agreements under the program are closed out</a:t>
            </a:r>
          </a:p>
          <a:p>
            <a:pPr marL="285750" indent="-285750"/>
            <a:r>
              <a:rPr lang="en-US" altLang="en-US" dirty="0">
                <a:latin typeface="Arial" charset="0"/>
                <a:cs typeface="Arial" charset="0"/>
              </a:rPr>
              <a:t>Ensure that all fund reservation balances under the program are closed out</a:t>
            </a:r>
          </a:p>
          <a:p>
            <a:pPr marL="285750" indent="-285750"/>
            <a:r>
              <a:rPr lang="en-US" altLang="en-US" dirty="0">
                <a:latin typeface="Arial" charset="0"/>
                <a:cs typeface="Arial" charset="0"/>
              </a:rPr>
              <a:t>Archive or remove all funding advertisements</a:t>
            </a:r>
          </a:p>
          <a:p>
            <a:pPr marL="285750" indent="-285750"/>
            <a:endParaRPr lang="en-US" altLang="en-US" dirty="0">
              <a:latin typeface="Arial" charset="0"/>
              <a:cs typeface="Arial" charset="0"/>
            </a:endParaRPr>
          </a:p>
          <a:p>
            <a:pPr marL="285750" indent="-285750"/>
            <a:endParaRPr lang="en-US" altLang="en-US" dirty="0">
              <a:latin typeface="Arial" charset="0"/>
              <a:cs typeface="Arial" charset="0"/>
            </a:endParaRPr>
          </a:p>
        </p:txBody>
      </p:sp>
      <p:pic>
        <p:nvPicPr>
          <p:cNvPr id="3074" name="Picture 2" descr="image of stamp closed in red&#10;" title="Pic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2082800"/>
            <a:ext cx="2633663" cy="270352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 3" descr="clickable process steps showing in blue program closeout and the rest of the processes are greyed out: authorization, appropriation, program regulations,funds advertisement, applicaiton for assistance, applicaiton review and selection, implementation and monitoring, award closeout"/>
          <p:cNvGraphicFramePr/>
          <p:nvPr>
            <p:extLst>
              <p:ext uri="{D42A27DB-BD31-4B8C-83A1-F6EECF244321}">
                <p14:modId xmlns:p14="http://schemas.microsoft.com/office/powerpoint/2010/main" val="1649722463"/>
              </p:ext>
            </p:extLst>
          </p:nvPr>
        </p:nvGraphicFramePr>
        <p:xfrm>
          <a:off x="152400" y="6146800"/>
          <a:ext cx="8915400" cy="787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Slide Number Placeholder 1"/>
          <p:cNvSpPr>
            <a:spLocks noGrp="1"/>
          </p:cNvSpPr>
          <p:nvPr>
            <p:ph type="sldNum" sz="quarter" idx="10"/>
          </p:nvPr>
        </p:nvSpPr>
        <p:spPr>
          <a:xfrm>
            <a:off x="3810000" y="6166031"/>
            <a:ext cx="1693863" cy="155575"/>
          </a:xfrm>
        </p:spPr>
        <p:txBody>
          <a:bodyPr/>
          <a:lstStyle/>
          <a:p>
            <a:pPr>
              <a:defRPr/>
            </a:pPr>
            <a:fld id="{AB819356-DE13-42BF-B215-0A2DEF5CE21B}" type="slidenum">
              <a:rPr lang="en-US" smtClean="0"/>
              <a:pPr>
                <a:defRPr/>
              </a:pPr>
              <a:t>26</a:t>
            </a:fld>
            <a:endParaRPr lang="en-US" dirty="0"/>
          </a:p>
        </p:txBody>
      </p:sp>
    </p:spTree>
    <p:extLst>
      <p:ext uri="{BB962C8B-B14F-4D97-AF65-F5344CB8AC3E}">
        <p14:creationId xmlns:p14="http://schemas.microsoft.com/office/powerpoint/2010/main" val="940891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B92A4-F178-4C63-A687-3A9922745DDD}"/>
              </a:ext>
            </a:extLst>
          </p:cNvPr>
          <p:cNvSpPr>
            <a:spLocks noGrp="1"/>
          </p:cNvSpPr>
          <p:nvPr>
            <p:ph type="ctrTitle" sz="quarter"/>
          </p:nvPr>
        </p:nvSpPr>
        <p:spPr/>
        <p:txBody>
          <a:bodyPr/>
          <a:lstStyle/>
          <a:p>
            <a:r>
              <a:rPr lang="en-US" dirty="0"/>
              <a:t>Terms and Conditions</a:t>
            </a:r>
            <a:br>
              <a:rPr lang="en-US" dirty="0"/>
            </a:br>
            <a:endParaRPr lang="en-US" dirty="0"/>
          </a:p>
        </p:txBody>
      </p:sp>
      <p:sp>
        <p:nvSpPr>
          <p:cNvPr id="3" name="Subtitle 2">
            <a:extLst>
              <a:ext uri="{FF2B5EF4-FFF2-40B4-BE49-F238E27FC236}">
                <a16:creationId xmlns:a16="http://schemas.microsoft.com/office/drawing/2014/main" id="{F621E642-5DD9-4F5D-96CE-0C5A0331C58F}"/>
              </a:ext>
            </a:extLst>
          </p:cNvPr>
          <p:cNvSpPr>
            <a:spLocks noGrp="1"/>
          </p:cNvSpPr>
          <p:nvPr>
            <p:ph type="subTitle" sz="quarter" idx="1"/>
          </p:nvPr>
        </p:nvSpPr>
        <p:spPr/>
        <p:txBody>
          <a:bodyPr/>
          <a:lstStyle/>
          <a:p>
            <a:r>
              <a:rPr lang="en-US" dirty="0"/>
              <a:t>May 2018</a:t>
            </a:r>
          </a:p>
        </p:txBody>
      </p:sp>
    </p:spTree>
    <p:extLst>
      <p:ext uri="{BB962C8B-B14F-4D97-AF65-F5344CB8AC3E}">
        <p14:creationId xmlns:p14="http://schemas.microsoft.com/office/powerpoint/2010/main" val="24064922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Terms and Conditions</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USDA agreements include general terms and conditions based on a variety of requirements, typically including the following:</a:t>
            </a:r>
          </a:p>
          <a:p>
            <a:pPr marL="0" indent="0">
              <a:buNone/>
            </a:pPr>
            <a:endParaRPr lang="en-US" altLang="en-US" dirty="0">
              <a:latin typeface="Arial" charset="0"/>
              <a:cs typeface="Arial" charset="0"/>
            </a:endParaRPr>
          </a:p>
          <a:p>
            <a:pPr marL="285750" indent="-285750"/>
            <a:r>
              <a:rPr lang="en-US" altLang="en-US" dirty="0">
                <a:latin typeface="Arial" charset="0"/>
                <a:cs typeface="Arial" charset="0"/>
              </a:rPr>
              <a:t>General terms – apply to many awards</a:t>
            </a:r>
          </a:p>
          <a:p>
            <a:pPr marL="685800" lvl="1"/>
            <a:r>
              <a:rPr lang="en-US" altLang="en-US" dirty="0">
                <a:latin typeface="Arial" charset="0"/>
                <a:cs typeface="Arial" charset="0"/>
              </a:rPr>
              <a:t>National policy general terms and conditions</a:t>
            </a:r>
          </a:p>
          <a:p>
            <a:pPr marL="685800" lvl="1"/>
            <a:r>
              <a:rPr lang="en-US" altLang="en-US" dirty="0">
                <a:latin typeface="Arial" charset="0"/>
                <a:cs typeface="Arial" charset="0"/>
              </a:rPr>
              <a:t>Administrative general terms and conditions</a:t>
            </a:r>
          </a:p>
          <a:p>
            <a:pPr marL="685800" lvl="1"/>
            <a:r>
              <a:rPr lang="en-US" altLang="en-US" dirty="0">
                <a:latin typeface="Arial" charset="0"/>
                <a:cs typeface="Arial" charset="0"/>
              </a:rPr>
              <a:t>Agency general terms and conditions</a:t>
            </a:r>
          </a:p>
          <a:p>
            <a:pPr marL="285750" indent="-285750"/>
            <a:r>
              <a:rPr lang="en-US" altLang="en-US" dirty="0">
                <a:latin typeface="Arial" charset="0"/>
                <a:cs typeface="Arial" charset="0"/>
              </a:rPr>
              <a:t>Specific terms – differ for each award</a:t>
            </a:r>
          </a:p>
          <a:p>
            <a:pPr marL="685800" lvl="1"/>
            <a:r>
              <a:rPr lang="en-US" altLang="en-US" dirty="0">
                <a:latin typeface="Arial" charset="0"/>
                <a:cs typeface="Arial" charset="0"/>
              </a:rPr>
              <a:t>The non-Federal entity’s application package</a:t>
            </a:r>
          </a:p>
          <a:p>
            <a:pPr marL="685800" lvl="1">
              <a:buFont typeface="Arial" charset="0"/>
              <a:buChar char="-"/>
            </a:pPr>
            <a:r>
              <a:rPr lang="en-US" altLang="en-US" dirty="0">
                <a:latin typeface="Arial" charset="0"/>
                <a:cs typeface="Arial" charset="0"/>
              </a:rPr>
              <a:t>Award-specific terms and conditions</a:t>
            </a:r>
          </a:p>
          <a:p>
            <a:pPr marL="685800" lvl="1">
              <a:buFont typeface="Arial" charset="0"/>
              <a:buChar char="-"/>
            </a:pPr>
            <a:endParaRPr lang="en-US" altLang="en-US" dirty="0">
              <a:latin typeface="Arial" charset="0"/>
              <a:cs typeface="Arial" charset="0"/>
            </a:endParaRPr>
          </a:p>
          <a:p>
            <a:pPr marL="0" indent="0">
              <a:buNone/>
            </a:pPr>
            <a:r>
              <a:rPr lang="en-US" altLang="en-US" dirty="0">
                <a:latin typeface="Arial" charset="0"/>
                <a:cs typeface="Arial" charset="0"/>
              </a:rPr>
              <a:t>Upon signing the Federal award, the non-Federal entity consents to fulfill and comply with all conditions.</a:t>
            </a:r>
          </a:p>
        </p:txBody>
      </p:sp>
      <p:pic>
        <p:nvPicPr>
          <p:cNvPr id="1028" name="Picture 4" descr="umage of terms and conditions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2895600"/>
            <a:ext cx="1440031" cy="15494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0"/>
          </p:nvPr>
        </p:nvSpPr>
        <p:spPr/>
        <p:txBody>
          <a:bodyPr/>
          <a:lstStyle/>
          <a:p>
            <a:pPr>
              <a:defRPr/>
            </a:pPr>
            <a:fld id="{AB819356-DE13-42BF-B215-0A2DEF5CE21B}" type="slidenum">
              <a:rPr lang="en-US" smtClean="0"/>
              <a:pPr>
                <a:defRPr/>
              </a:pPr>
              <a:t>28</a:t>
            </a:fld>
            <a:endParaRPr lang="en-US" dirty="0"/>
          </a:p>
        </p:txBody>
      </p:sp>
    </p:spTree>
    <p:extLst>
      <p:ext uri="{BB962C8B-B14F-4D97-AF65-F5344CB8AC3E}">
        <p14:creationId xmlns:p14="http://schemas.microsoft.com/office/powerpoint/2010/main" val="34302151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Award-Specific </a:t>
            </a:r>
            <a:br>
              <a:rPr lang="en-US" altLang="en-US" dirty="0">
                <a:latin typeface="Arial" charset="0"/>
                <a:cs typeface="Arial" charset="0"/>
              </a:rPr>
            </a:br>
            <a:r>
              <a:rPr lang="en-US" altLang="en-US" dirty="0">
                <a:latin typeface="Arial" charset="0"/>
                <a:cs typeface="Arial" charset="0"/>
              </a:rPr>
              <a:t>Terms and Conditions</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sz="1600" dirty="0">
                <a:latin typeface="Arial" charset="0"/>
                <a:cs typeface="Arial" charset="0"/>
              </a:rPr>
              <a:t>Federal agencies have discretion to prescribe terms and conditions for Federal award recipients to follow as long as they do not conflict with general terms and conditions. That is, where general terms and conditions allow flexibility, agencies are free to adapt requirements. </a:t>
            </a:r>
          </a:p>
          <a:p>
            <a:pPr marL="0" indent="0">
              <a:buNone/>
            </a:pPr>
            <a:endParaRPr lang="en-US" altLang="en-US" sz="800" dirty="0">
              <a:latin typeface="Arial" charset="0"/>
              <a:cs typeface="Arial" charset="0"/>
            </a:endParaRPr>
          </a:p>
          <a:p>
            <a:pPr marL="0" indent="0">
              <a:buNone/>
            </a:pPr>
            <a:r>
              <a:rPr lang="en-US" altLang="en-US" sz="1600" dirty="0">
                <a:latin typeface="Arial" charset="0"/>
                <a:cs typeface="Arial" charset="0"/>
              </a:rPr>
              <a:t>Examples of award-specific terms and conditions are as follows:</a:t>
            </a:r>
          </a:p>
          <a:p>
            <a:pPr marL="0" indent="0">
              <a:buNone/>
            </a:pPr>
            <a:endParaRPr lang="en-US" altLang="en-US" sz="800" dirty="0">
              <a:latin typeface="Arial" charset="0"/>
              <a:cs typeface="Arial" charset="0"/>
            </a:endParaRPr>
          </a:p>
          <a:p>
            <a:pPr marL="285750" indent="-285750"/>
            <a:r>
              <a:rPr lang="en-US" altLang="en-US" sz="1600" dirty="0">
                <a:latin typeface="Arial" charset="0"/>
                <a:cs typeface="Arial" charset="0"/>
              </a:rPr>
              <a:t>Cost-sharing or matching requirements (e.g., the recipient must contribute 20% of the amount awarded through non-Federal funds).</a:t>
            </a:r>
          </a:p>
          <a:p>
            <a:pPr marL="285750" indent="-285750"/>
            <a:r>
              <a:rPr lang="en-US" altLang="en-US" sz="1600" dirty="0">
                <a:latin typeface="Arial" charset="0"/>
                <a:cs typeface="Arial" charset="0"/>
              </a:rPr>
              <a:t>How to treat program income (e.g., any funds directly generated from award-related activities must be added to project funds).</a:t>
            </a:r>
          </a:p>
          <a:p>
            <a:pPr marL="285750" indent="-285750"/>
            <a:r>
              <a:rPr lang="en-US" altLang="en-US" sz="1600" dirty="0">
                <a:latin typeface="Arial" charset="0"/>
                <a:cs typeface="Arial" charset="0"/>
              </a:rPr>
              <a:t>Different reporting details or timelines than prescribed by administrative requirements (e.g., because of a non-Federal entity’s history of poor financial performance, the agency may decide to require more financial reporting than is typical, as long as it remains within the general terms and conditions’ parameters).</a:t>
            </a:r>
          </a:p>
          <a:p>
            <a:pPr marL="685800" lvl="1">
              <a:buFont typeface="Arial" charset="0"/>
              <a:buChar char="-"/>
            </a:pPr>
            <a:endParaRPr lang="en-US" altLang="en-US" sz="800" dirty="0">
              <a:latin typeface="Arial" charset="0"/>
              <a:cs typeface="Arial" charset="0"/>
            </a:endParaRPr>
          </a:p>
          <a:p>
            <a:pPr marL="0" indent="0">
              <a:buNone/>
            </a:pPr>
            <a:r>
              <a:rPr lang="en-US" altLang="en-US" sz="1600" dirty="0">
                <a:latin typeface="Arial" charset="0"/>
                <a:cs typeface="Arial" charset="0"/>
              </a:rPr>
              <a:t>These terms and conditions </a:t>
            </a:r>
            <a:r>
              <a:rPr lang="en-US" altLang="en-US" sz="1600" b="1" dirty="0">
                <a:latin typeface="Arial" charset="0"/>
                <a:cs typeface="Arial" charset="0"/>
              </a:rPr>
              <a:t>may</a:t>
            </a:r>
            <a:r>
              <a:rPr lang="en-US" altLang="en-US" sz="1600" dirty="0">
                <a:latin typeface="Arial" charset="0"/>
                <a:cs typeface="Arial" charset="0"/>
              </a:rPr>
              <a:t> be found in the authorizing statute and funding opportunity advertisement; they </a:t>
            </a:r>
            <a:r>
              <a:rPr lang="en-US" altLang="en-US" sz="1600" b="1" dirty="0">
                <a:latin typeface="Arial" charset="0"/>
                <a:cs typeface="Arial" charset="0"/>
              </a:rPr>
              <a:t>must</a:t>
            </a:r>
            <a:r>
              <a:rPr lang="en-US" altLang="en-US" sz="1600" dirty="0">
                <a:latin typeface="Arial" charset="0"/>
                <a:cs typeface="Arial" charset="0"/>
              </a:rPr>
              <a:t> be found on the notice of award in order to be legally binding.</a:t>
            </a:r>
          </a:p>
        </p:txBody>
      </p:sp>
      <p:sp>
        <p:nvSpPr>
          <p:cNvPr id="4" name="Rectangle 3" descr="award specific T&amp;C in blue"/>
          <p:cNvSpPr/>
          <p:nvPr/>
        </p:nvSpPr>
        <p:spPr>
          <a:xfrm>
            <a:off x="228600" y="6324600"/>
            <a:ext cx="2133600" cy="457200"/>
          </a:xfrm>
          <a:prstGeom prst="rect">
            <a:avLst/>
          </a:prstGeom>
          <a:solidFill>
            <a:srgbClr val="0033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latin typeface="Arial" panose="020B0604020202020204" pitchFamily="34" charset="0"/>
                <a:cs typeface="Arial" panose="020B0604020202020204" pitchFamily="34" charset="0"/>
              </a:rPr>
              <a:t>Award-</a:t>
            </a:r>
          </a:p>
          <a:p>
            <a:pPr algn="ctr">
              <a:defRPr/>
            </a:pPr>
            <a:r>
              <a:rPr lang="en-US" sz="1200" b="1" dirty="0">
                <a:latin typeface="Arial" panose="020B0604020202020204" pitchFamily="34" charset="0"/>
                <a:cs typeface="Arial" panose="020B0604020202020204" pitchFamily="34" charset="0"/>
              </a:rPr>
              <a:t>specific T&amp;C</a:t>
            </a:r>
          </a:p>
        </p:txBody>
      </p:sp>
      <p:sp>
        <p:nvSpPr>
          <p:cNvPr id="6" name="Rectangle 5" descr="agency general T&amp;C package greyed out"/>
          <p:cNvSpPr/>
          <p:nvPr/>
        </p:nvSpPr>
        <p:spPr>
          <a:xfrm>
            <a:off x="2362200" y="6324600"/>
            <a:ext cx="2209800" cy="457200"/>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Agency </a:t>
            </a:r>
          </a:p>
          <a:p>
            <a:pPr algn="ctr">
              <a:defRPr/>
            </a:pPr>
            <a:r>
              <a:rPr lang="en-US" sz="1200" dirty="0">
                <a:latin typeface="Arial" panose="020B0604020202020204" pitchFamily="34" charset="0"/>
                <a:cs typeface="Arial" panose="020B0604020202020204" pitchFamily="34" charset="0"/>
              </a:rPr>
              <a:t>general T&amp;C</a:t>
            </a:r>
          </a:p>
        </p:txBody>
      </p:sp>
      <p:sp>
        <p:nvSpPr>
          <p:cNvPr id="7" name="Rectangle 6" descr="administrative general T&amp;C  package greyed out"/>
          <p:cNvSpPr/>
          <p:nvPr/>
        </p:nvSpPr>
        <p:spPr>
          <a:xfrm>
            <a:off x="4572000" y="6324600"/>
            <a:ext cx="2209800" cy="457200"/>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Administrative </a:t>
            </a:r>
          </a:p>
          <a:p>
            <a:pPr algn="ctr">
              <a:defRPr/>
            </a:pPr>
            <a:r>
              <a:rPr lang="en-US" sz="1200" dirty="0">
                <a:latin typeface="Arial" panose="020B0604020202020204" pitchFamily="34" charset="0"/>
                <a:cs typeface="Arial" panose="020B0604020202020204" pitchFamily="34" charset="0"/>
              </a:rPr>
              <a:t>general T&amp;C</a:t>
            </a:r>
          </a:p>
        </p:txBody>
      </p:sp>
      <p:sp>
        <p:nvSpPr>
          <p:cNvPr id="8" name="Rectangle 7" descr="national policy general T&amp;C  greyed out"/>
          <p:cNvSpPr/>
          <p:nvPr/>
        </p:nvSpPr>
        <p:spPr>
          <a:xfrm>
            <a:off x="6781800" y="6324600"/>
            <a:ext cx="2133600" cy="457200"/>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National policy </a:t>
            </a:r>
          </a:p>
          <a:p>
            <a:pPr algn="ctr">
              <a:defRPr/>
            </a:pPr>
            <a:r>
              <a:rPr lang="en-US" sz="1200" dirty="0">
                <a:latin typeface="Arial" panose="020B0604020202020204" pitchFamily="34" charset="0"/>
                <a:cs typeface="Arial" panose="020B0604020202020204" pitchFamily="34" charset="0"/>
              </a:rPr>
              <a:t>general T&amp;C</a:t>
            </a:r>
          </a:p>
        </p:txBody>
      </p:sp>
      <p:sp>
        <p:nvSpPr>
          <p:cNvPr id="2" name="Slide Number Placeholder 1"/>
          <p:cNvSpPr>
            <a:spLocks noGrp="1"/>
          </p:cNvSpPr>
          <p:nvPr>
            <p:ph type="sldNum" sz="quarter" idx="10"/>
          </p:nvPr>
        </p:nvSpPr>
        <p:spPr>
          <a:xfrm>
            <a:off x="3625986" y="6099356"/>
            <a:ext cx="1693863" cy="155575"/>
          </a:xfrm>
        </p:spPr>
        <p:txBody>
          <a:bodyPr/>
          <a:lstStyle/>
          <a:p>
            <a:pPr>
              <a:defRPr/>
            </a:pPr>
            <a:fld id="{AB819356-DE13-42BF-B215-0A2DEF5CE21B}" type="slidenum">
              <a:rPr lang="en-US" smtClean="0"/>
              <a:pPr>
                <a:defRPr/>
              </a:pPr>
              <a:t>29</a:t>
            </a:fld>
            <a:endParaRPr lang="en-US" dirty="0"/>
          </a:p>
        </p:txBody>
      </p:sp>
    </p:spTree>
    <p:extLst>
      <p:ext uri="{BB962C8B-B14F-4D97-AF65-F5344CB8AC3E}">
        <p14:creationId xmlns:p14="http://schemas.microsoft.com/office/powerpoint/2010/main" val="4088939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Acronyms</a:t>
            </a:r>
          </a:p>
        </p:txBody>
      </p:sp>
      <p:sp>
        <p:nvSpPr>
          <p:cNvPr id="6" name="Content Placeholder 2"/>
          <p:cNvSpPr txBox="1">
            <a:spLocks/>
          </p:cNvSpPr>
          <p:nvPr/>
        </p:nvSpPr>
        <p:spPr bwMode="auto">
          <a:xfrm>
            <a:off x="457200" y="1676400"/>
            <a:ext cx="8229600" cy="4525963"/>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CC9900"/>
              </a:buClr>
              <a:buFont typeface="Wingdings" pitchFamily="2" charset="2"/>
              <a:buChar char="§"/>
              <a:defRPr>
                <a:solidFill>
                  <a:schemeClr val="tx1"/>
                </a:solidFill>
                <a:latin typeface="+mn-lt"/>
                <a:ea typeface="+mn-ea"/>
                <a:cs typeface="+mn-cs"/>
              </a:defRPr>
            </a:lvl1pPr>
            <a:lvl2pPr marL="742950" indent="-285750" algn="l" rtl="0" eaLnBrk="0" fontAlgn="base" hangingPunct="0">
              <a:spcBef>
                <a:spcPct val="20000"/>
              </a:spcBef>
              <a:spcAft>
                <a:spcPct val="0"/>
              </a:spcAft>
              <a:buClr>
                <a:srgbClr val="CC9900"/>
              </a:buClr>
              <a:buFont typeface="Times New Roman" pitchFamily="18" charset="0"/>
              <a:buChar char="–"/>
              <a:defRPr sz="1600">
                <a:solidFill>
                  <a:schemeClr val="tx1"/>
                </a:solidFill>
                <a:latin typeface="+mn-lt"/>
              </a:defRPr>
            </a:lvl2pPr>
            <a:lvl3pPr marL="1143000" indent="-228600" algn="l" rtl="0" eaLnBrk="0" fontAlgn="base" hangingPunct="0">
              <a:spcBef>
                <a:spcPct val="20000"/>
              </a:spcBef>
              <a:spcAft>
                <a:spcPct val="0"/>
              </a:spcAft>
              <a:buClr>
                <a:srgbClr val="CC9900"/>
              </a:buClr>
              <a:buFont typeface="Wingdings" pitchFamily="2" charset="2"/>
              <a:buChar char="§"/>
              <a:defRPr sz="1400">
                <a:solidFill>
                  <a:schemeClr val="tx1"/>
                </a:solidFill>
                <a:latin typeface="+mn-lt"/>
              </a:defRPr>
            </a:lvl3pPr>
            <a:lvl4pPr marL="1600200" indent="-228600" algn="l" rtl="0" eaLnBrk="0" fontAlgn="base" hangingPunct="0">
              <a:spcBef>
                <a:spcPct val="20000"/>
              </a:spcBef>
              <a:spcAft>
                <a:spcPct val="0"/>
              </a:spcAft>
              <a:buClr>
                <a:srgbClr val="CC9900"/>
              </a:buClr>
              <a:buFont typeface="Times New Roman" pitchFamily="18" charset="0"/>
              <a:buChar char="–"/>
              <a:defRPr sz="1400">
                <a:solidFill>
                  <a:schemeClr val="tx1"/>
                </a:solidFill>
                <a:latin typeface="+mn-lt"/>
              </a:defRPr>
            </a:lvl4pPr>
            <a:lvl5pPr marL="2057400" indent="-228600" algn="l" rtl="0" eaLnBrk="0" fontAlgn="base" hangingPunct="0">
              <a:spcBef>
                <a:spcPct val="20000"/>
              </a:spcBef>
              <a:spcAft>
                <a:spcPct val="0"/>
              </a:spcAft>
              <a:buClr>
                <a:srgbClr val="CC9900"/>
              </a:buClr>
              <a:buFont typeface="Wingdings" pitchFamily="2" charset="2"/>
              <a:buChar char="§"/>
              <a:defRPr sz="1400">
                <a:solidFill>
                  <a:schemeClr val="tx1"/>
                </a:solidFill>
                <a:latin typeface="+mn-lt"/>
              </a:defRPr>
            </a:lvl5pPr>
            <a:lvl6pPr marL="25146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6pPr>
            <a:lvl7pPr marL="29718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7pPr>
            <a:lvl8pPr marL="34290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8pPr>
            <a:lvl9pPr marL="38862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9pPr>
          </a:lstStyle>
          <a:p>
            <a:pPr marL="0" indent="0">
              <a:buNone/>
            </a:pPr>
            <a:r>
              <a:rPr lang="en-US" altLang="en-US" sz="1800" dirty="0">
                <a:latin typeface="Arial" charset="0"/>
                <a:cs typeface="Arial" charset="0"/>
              </a:rPr>
              <a:t>The following acronyms are used in this presentation:</a:t>
            </a:r>
          </a:p>
          <a:p>
            <a:pPr marL="0" indent="0">
              <a:buNone/>
            </a:pPr>
            <a:endParaRPr lang="en-US" altLang="en-US" sz="1800" dirty="0">
              <a:latin typeface="Arial" charset="0"/>
              <a:cs typeface="Arial" charset="0"/>
            </a:endParaRPr>
          </a:p>
          <a:p>
            <a:pPr marL="285750" indent="-285750"/>
            <a:r>
              <a:rPr lang="en-US" altLang="en-US" sz="1800" b="1" dirty="0">
                <a:latin typeface="Arial" charset="0"/>
                <a:cs typeface="Arial" charset="0"/>
              </a:rPr>
              <a:t>CFDA</a:t>
            </a:r>
            <a:r>
              <a:rPr lang="en-US" altLang="en-US" sz="1800" dirty="0">
                <a:latin typeface="Arial" charset="0"/>
                <a:cs typeface="Arial" charset="0"/>
              </a:rPr>
              <a:t> – Catalog of Federal Domestic Assistance</a:t>
            </a:r>
          </a:p>
          <a:p>
            <a:pPr marL="285750" indent="-285750"/>
            <a:r>
              <a:rPr lang="en-US" altLang="en-US" sz="1800" b="1" dirty="0">
                <a:latin typeface="Arial" charset="0"/>
                <a:cs typeface="Arial" charset="0"/>
              </a:rPr>
              <a:t>CFR</a:t>
            </a:r>
            <a:r>
              <a:rPr lang="en-US" altLang="en-US" sz="1800" dirty="0">
                <a:latin typeface="Arial" charset="0"/>
                <a:cs typeface="Arial" charset="0"/>
              </a:rPr>
              <a:t> – Code of Federal Regulations</a:t>
            </a:r>
          </a:p>
          <a:p>
            <a:pPr marL="285750" indent="-285750"/>
            <a:r>
              <a:rPr lang="en-US" altLang="en-US" sz="1800" b="1" dirty="0">
                <a:latin typeface="Arial" charset="0"/>
                <a:cs typeface="Arial" charset="0"/>
              </a:rPr>
              <a:t>DUNS</a:t>
            </a:r>
            <a:r>
              <a:rPr lang="en-US" altLang="en-US" sz="1800" dirty="0">
                <a:latin typeface="Arial" charset="0"/>
                <a:cs typeface="Arial" charset="0"/>
              </a:rPr>
              <a:t> – Data Universal Number System</a:t>
            </a:r>
          </a:p>
          <a:p>
            <a:pPr marL="285750" indent="-285750"/>
            <a:r>
              <a:rPr lang="en-US" altLang="en-US" sz="1800" b="1" dirty="0">
                <a:latin typeface="Arial" charset="0"/>
                <a:cs typeface="Arial" charset="0"/>
              </a:rPr>
              <a:t>FAR </a:t>
            </a:r>
            <a:r>
              <a:rPr lang="en-US" altLang="en-US" sz="1800" dirty="0">
                <a:latin typeface="Arial" charset="0"/>
                <a:cs typeface="Arial" charset="0"/>
              </a:rPr>
              <a:t>– Federal Acquisition Regulations</a:t>
            </a:r>
          </a:p>
          <a:p>
            <a:pPr marL="285750" indent="-285750"/>
            <a:r>
              <a:rPr lang="en-US" altLang="en-US" sz="1800" b="1" dirty="0">
                <a:latin typeface="Arial" charset="0"/>
                <a:cs typeface="Arial" charset="0"/>
              </a:rPr>
              <a:t>FOIA</a:t>
            </a:r>
            <a:r>
              <a:rPr lang="en-US" altLang="en-US" sz="1800" dirty="0">
                <a:latin typeface="Arial" charset="0"/>
                <a:cs typeface="Arial" charset="0"/>
              </a:rPr>
              <a:t> – Freedom of Information Act </a:t>
            </a:r>
          </a:p>
          <a:p>
            <a:pPr marL="285750" indent="-285750"/>
            <a:r>
              <a:rPr lang="en-US" altLang="en-US" sz="1800" b="1" dirty="0">
                <a:latin typeface="Arial" charset="0"/>
                <a:cs typeface="Arial" charset="0"/>
              </a:rPr>
              <a:t>OMB</a:t>
            </a:r>
            <a:r>
              <a:rPr lang="en-US" altLang="en-US" sz="1800" dirty="0">
                <a:latin typeface="Arial" charset="0"/>
                <a:cs typeface="Arial" charset="0"/>
              </a:rPr>
              <a:t> – Office of Management and Budget</a:t>
            </a:r>
          </a:p>
          <a:p>
            <a:pPr marL="285750" indent="-285750"/>
            <a:r>
              <a:rPr lang="en-US" altLang="en-US" sz="1800" b="1" dirty="0">
                <a:latin typeface="Arial" charset="0"/>
                <a:cs typeface="Arial" charset="0"/>
              </a:rPr>
              <a:t>SF </a:t>
            </a:r>
            <a:r>
              <a:rPr lang="en-US" altLang="en-US" sz="1800" dirty="0">
                <a:latin typeface="Arial" charset="0"/>
                <a:cs typeface="Arial" charset="0"/>
              </a:rPr>
              <a:t>– Standard Form</a:t>
            </a:r>
          </a:p>
          <a:p>
            <a:pPr marL="285750" indent="-285750"/>
            <a:r>
              <a:rPr lang="en-US" altLang="en-US" sz="1800" b="1" dirty="0">
                <a:latin typeface="Arial" charset="0"/>
                <a:cs typeface="Arial" charset="0"/>
              </a:rPr>
              <a:t>USC</a:t>
            </a:r>
            <a:r>
              <a:rPr lang="en-US" altLang="en-US" sz="1800" dirty="0">
                <a:latin typeface="Arial" charset="0"/>
                <a:cs typeface="Arial" charset="0"/>
              </a:rPr>
              <a:t> – United States Code</a:t>
            </a:r>
          </a:p>
          <a:p>
            <a:pPr marL="285750" indent="-285750"/>
            <a:endParaRPr lang="en-US" altLang="en-US" sz="1800" dirty="0">
              <a:latin typeface="Arial" charset="0"/>
              <a:cs typeface="Arial" charset="0"/>
            </a:endParaRPr>
          </a:p>
        </p:txBody>
      </p:sp>
      <p:sp>
        <p:nvSpPr>
          <p:cNvPr id="2" name="Slide Number Placeholder 1"/>
          <p:cNvSpPr>
            <a:spLocks noGrp="1"/>
          </p:cNvSpPr>
          <p:nvPr>
            <p:ph type="sldNum" sz="quarter" idx="10"/>
          </p:nvPr>
        </p:nvSpPr>
        <p:spPr/>
        <p:txBody>
          <a:bodyPr/>
          <a:lstStyle/>
          <a:p>
            <a:pPr>
              <a:defRPr/>
            </a:pPr>
            <a:fld id="{AB819356-DE13-42BF-B215-0A2DEF5CE21B}" type="slidenum">
              <a:rPr lang="en-US" smtClean="0"/>
              <a:pPr>
                <a:defRPr/>
              </a:pPr>
              <a:t>3</a:t>
            </a:fld>
            <a:endParaRPr lang="en-US" dirty="0"/>
          </a:p>
        </p:txBody>
      </p:sp>
    </p:spTree>
    <p:extLst>
      <p:ext uri="{BB962C8B-B14F-4D97-AF65-F5344CB8AC3E}">
        <p14:creationId xmlns:p14="http://schemas.microsoft.com/office/powerpoint/2010/main" val="1573315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Agency General </a:t>
            </a:r>
            <a:br>
              <a:rPr lang="en-US" altLang="en-US" dirty="0">
                <a:latin typeface="Arial" charset="0"/>
                <a:cs typeface="Arial" charset="0"/>
              </a:rPr>
            </a:br>
            <a:r>
              <a:rPr lang="en-US" altLang="en-US" dirty="0">
                <a:latin typeface="Arial" charset="0"/>
                <a:cs typeface="Arial" charset="0"/>
              </a:rPr>
              <a:t>Terms and Conditions</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USDA has specified numerous terms and conditions that apply to all awards, specified by instrument type. These general terms and conditions are posted publicly on the USDA website, such as at</a:t>
            </a:r>
          </a:p>
          <a:p>
            <a:pPr marL="0" indent="0">
              <a:buNone/>
            </a:pPr>
            <a:endParaRPr lang="en-US" dirty="0">
              <a:latin typeface="Arial" charset="0"/>
              <a:cs typeface="Arial" charset="0"/>
              <a:hlinkClick r:id="rId3"/>
            </a:endParaRPr>
          </a:p>
          <a:p>
            <a:pPr marL="0" indent="0">
              <a:buNone/>
            </a:pPr>
            <a:r>
              <a:rPr lang="en-US" dirty="0">
                <a:hlinkClick r:id="rId4"/>
              </a:rPr>
              <a:t>https://www.fas.usda.gov/grants/general_terms_and_conditions/default.asp</a:t>
            </a:r>
            <a:endParaRPr lang="en-US" altLang="en-US" dirty="0">
              <a:latin typeface="Arial" charset="0"/>
              <a:cs typeface="Arial" charset="0"/>
            </a:endParaRPr>
          </a:p>
          <a:p>
            <a:pPr marL="0" indent="0">
              <a:buNone/>
            </a:pPr>
            <a:r>
              <a:rPr lang="en-US" altLang="en-US" dirty="0">
                <a:latin typeface="Arial" charset="0"/>
                <a:cs typeface="Arial" charset="0"/>
              </a:rPr>
              <a:t>For example, FAS general terms and conditions for cost reimbursable agreements include restrictions on goods and services procured outside the United States, whereas FAS joint venture agreements do not include these conditions.</a:t>
            </a:r>
          </a:p>
        </p:txBody>
      </p:sp>
      <p:sp>
        <p:nvSpPr>
          <p:cNvPr id="4" name="Rectangle 3"/>
          <p:cNvSpPr/>
          <p:nvPr/>
        </p:nvSpPr>
        <p:spPr>
          <a:xfrm>
            <a:off x="304800" y="6324600"/>
            <a:ext cx="2133600" cy="457200"/>
          </a:xfrm>
          <a:prstGeom prst="rect">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Award- </a:t>
            </a:r>
          </a:p>
          <a:p>
            <a:pPr algn="ctr">
              <a:defRPr/>
            </a:pPr>
            <a:r>
              <a:rPr lang="en-US" sz="1200" dirty="0">
                <a:latin typeface="Arial" panose="020B0604020202020204" pitchFamily="34" charset="0"/>
                <a:cs typeface="Arial" panose="020B0604020202020204" pitchFamily="34" charset="0"/>
              </a:rPr>
              <a:t>specific T&amp;C</a:t>
            </a:r>
          </a:p>
        </p:txBody>
      </p:sp>
      <p:sp>
        <p:nvSpPr>
          <p:cNvPr id="6" name="Rectangle 5" descr="Agency general T&amp;C in blue"/>
          <p:cNvSpPr/>
          <p:nvPr/>
        </p:nvSpPr>
        <p:spPr>
          <a:xfrm>
            <a:off x="2438400" y="6324600"/>
            <a:ext cx="2133600" cy="457200"/>
          </a:xfrm>
          <a:prstGeom prst="rect">
            <a:avLst/>
          </a:prstGeom>
          <a:solidFill>
            <a:srgbClr val="0033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latin typeface="Arial" panose="020B0604020202020204" pitchFamily="34" charset="0"/>
                <a:cs typeface="Arial" panose="020B0604020202020204" pitchFamily="34" charset="0"/>
              </a:rPr>
              <a:t>Agency </a:t>
            </a:r>
          </a:p>
          <a:p>
            <a:pPr algn="ctr">
              <a:defRPr/>
            </a:pPr>
            <a:r>
              <a:rPr lang="en-US" sz="1200" b="1" dirty="0">
                <a:latin typeface="Arial" panose="020B0604020202020204" pitchFamily="34" charset="0"/>
                <a:cs typeface="Arial" panose="020B0604020202020204" pitchFamily="34" charset="0"/>
              </a:rPr>
              <a:t>general T&amp;C</a:t>
            </a:r>
          </a:p>
        </p:txBody>
      </p:sp>
      <p:sp>
        <p:nvSpPr>
          <p:cNvPr id="7" name="Rectangle 6"/>
          <p:cNvSpPr/>
          <p:nvPr/>
        </p:nvSpPr>
        <p:spPr>
          <a:xfrm>
            <a:off x="4572000" y="6324600"/>
            <a:ext cx="2133600" cy="457200"/>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Administrative </a:t>
            </a:r>
          </a:p>
          <a:p>
            <a:pPr algn="ctr">
              <a:defRPr/>
            </a:pPr>
            <a:r>
              <a:rPr lang="en-US" sz="1200" dirty="0">
                <a:latin typeface="Arial" panose="020B0604020202020204" pitchFamily="34" charset="0"/>
                <a:cs typeface="Arial" panose="020B0604020202020204" pitchFamily="34" charset="0"/>
              </a:rPr>
              <a:t>general T&amp;C</a:t>
            </a:r>
          </a:p>
        </p:txBody>
      </p:sp>
      <p:sp>
        <p:nvSpPr>
          <p:cNvPr id="8" name="Rectangle 7"/>
          <p:cNvSpPr/>
          <p:nvPr/>
        </p:nvSpPr>
        <p:spPr>
          <a:xfrm>
            <a:off x="6705600" y="6324600"/>
            <a:ext cx="2133600" cy="457200"/>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National policy </a:t>
            </a:r>
          </a:p>
          <a:p>
            <a:pPr algn="ctr">
              <a:defRPr/>
            </a:pPr>
            <a:r>
              <a:rPr lang="en-US" sz="1200" dirty="0">
                <a:latin typeface="Arial" panose="020B0604020202020204" pitchFamily="34" charset="0"/>
                <a:cs typeface="Arial" panose="020B0604020202020204" pitchFamily="34" charset="0"/>
              </a:rPr>
              <a:t>general T&amp;C</a:t>
            </a:r>
          </a:p>
        </p:txBody>
      </p:sp>
      <p:sp>
        <p:nvSpPr>
          <p:cNvPr id="2" name="Slide Number Placeholder 1"/>
          <p:cNvSpPr>
            <a:spLocks noGrp="1"/>
          </p:cNvSpPr>
          <p:nvPr>
            <p:ph type="sldNum" sz="quarter" idx="10"/>
          </p:nvPr>
        </p:nvSpPr>
        <p:spPr>
          <a:xfrm>
            <a:off x="3716337" y="6169025"/>
            <a:ext cx="1693863" cy="155575"/>
          </a:xfrm>
        </p:spPr>
        <p:txBody>
          <a:bodyPr/>
          <a:lstStyle/>
          <a:p>
            <a:pPr>
              <a:defRPr/>
            </a:pPr>
            <a:fld id="{AB819356-DE13-42BF-B215-0A2DEF5CE21B}" type="slidenum">
              <a:rPr lang="en-US" smtClean="0"/>
              <a:pPr>
                <a:defRPr/>
              </a:pPr>
              <a:t>30</a:t>
            </a:fld>
            <a:endParaRPr lang="en-US" dirty="0"/>
          </a:p>
        </p:txBody>
      </p:sp>
    </p:spTree>
    <p:extLst>
      <p:ext uri="{BB962C8B-B14F-4D97-AF65-F5344CB8AC3E}">
        <p14:creationId xmlns:p14="http://schemas.microsoft.com/office/powerpoint/2010/main" val="3330268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Administrative General </a:t>
            </a:r>
            <a:br>
              <a:rPr lang="en-US" altLang="en-US" dirty="0">
                <a:latin typeface="Arial" charset="0"/>
                <a:cs typeface="Arial" charset="0"/>
              </a:rPr>
            </a:br>
            <a:r>
              <a:rPr lang="en-US" altLang="en-US" dirty="0">
                <a:latin typeface="Arial" charset="0"/>
                <a:cs typeface="Arial" charset="0"/>
              </a:rPr>
              <a:t>Terms and Conditions</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OMB and major grant-making agencies compiled a number of administrative terms and conditions that apply to many Federal financial assistance awards. Administrative general terms and conditions are applied to awards through reference in the notice of award.</a:t>
            </a:r>
          </a:p>
          <a:p>
            <a:pPr marL="0" indent="0">
              <a:buNone/>
            </a:pPr>
            <a:endParaRPr lang="en-US" altLang="en-US" sz="1400" dirty="0">
              <a:latin typeface="Arial" charset="0"/>
              <a:cs typeface="Arial" charset="0"/>
            </a:endParaRPr>
          </a:p>
          <a:p>
            <a:pPr marL="0" indent="0">
              <a:buNone/>
            </a:pPr>
            <a:r>
              <a:rPr lang="en-US" altLang="en-US" dirty="0">
                <a:latin typeface="Arial" charset="0"/>
                <a:cs typeface="Arial" charset="0"/>
              </a:rPr>
              <a:t>Examples of administrative terms and conditions include the following:</a:t>
            </a:r>
          </a:p>
          <a:p>
            <a:pPr marL="0" indent="0">
              <a:buNone/>
            </a:pPr>
            <a:endParaRPr lang="en-US" altLang="en-US" sz="1400" dirty="0">
              <a:latin typeface="Arial" charset="0"/>
              <a:cs typeface="Arial" charset="0"/>
            </a:endParaRPr>
          </a:p>
          <a:p>
            <a:pPr marL="285750" indent="-285750"/>
            <a:r>
              <a:rPr lang="en-US" altLang="en-US" dirty="0">
                <a:latin typeface="Arial" charset="0"/>
                <a:cs typeface="Arial" charset="0"/>
              </a:rPr>
              <a:t>Cost principles: definitions of which costs are allowable, allocable, and reasonable</a:t>
            </a:r>
          </a:p>
          <a:p>
            <a:pPr marL="285750" indent="-285750"/>
            <a:r>
              <a:rPr lang="en-US" altLang="en-US" dirty="0">
                <a:latin typeface="Arial" charset="0"/>
                <a:cs typeface="Arial" charset="0"/>
              </a:rPr>
              <a:t>Accounting system requirements</a:t>
            </a:r>
          </a:p>
          <a:p>
            <a:pPr marL="285750" indent="-285750"/>
            <a:r>
              <a:rPr lang="en-US" altLang="en-US" dirty="0">
                <a:latin typeface="Arial" charset="0"/>
                <a:cs typeface="Arial" charset="0"/>
              </a:rPr>
              <a:t>Audit requirements</a:t>
            </a:r>
          </a:p>
          <a:p>
            <a:pPr marL="285750" indent="-285750"/>
            <a:r>
              <a:rPr lang="en-US" altLang="en-US" dirty="0">
                <a:latin typeface="Arial" charset="0"/>
                <a:cs typeface="Arial" charset="0"/>
              </a:rPr>
              <a:t>Lobbying restrictions</a:t>
            </a:r>
          </a:p>
        </p:txBody>
      </p:sp>
      <p:sp>
        <p:nvSpPr>
          <p:cNvPr id="4" name="Rectangle 3"/>
          <p:cNvSpPr/>
          <p:nvPr/>
        </p:nvSpPr>
        <p:spPr>
          <a:xfrm>
            <a:off x="304800" y="6324600"/>
            <a:ext cx="2133600" cy="457200"/>
          </a:xfrm>
          <a:prstGeom prst="rect">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Award- </a:t>
            </a:r>
          </a:p>
          <a:p>
            <a:pPr algn="ctr">
              <a:defRPr/>
            </a:pPr>
            <a:r>
              <a:rPr lang="en-US" sz="1200" dirty="0">
                <a:latin typeface="Arial" panose="020B0604020202020204" pitchFamily="34" charset="0"/>
                <a:cs typeface="Arial" panose="020B0604020202020204" pitchFamily="34" charset="0"/>
              </a:rPr>
              <a:t>specific T&amp;C</a:t>
            </a:r>
          </a:p>
        </p:txBody>
      </p:sp>
      <p:sp>
        <p:nvSpPr>
          <p:cNvPr id="6" name="Rectangle 5"/>
          <p:cNvSpPr/>
          <p:nvPr/>
        </p:nvSpPr>
        <p:spPr>
          <a:xfrm>
            <a:off x="2438400" y="6324600"/>
            <a:ext cx="2133600" cy="457200"/>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Agency </a:t>
            </a:r>
          </a:p>
          <a:p>
            <a:pPr algn="ctr">
              <a:defRPr/>
            </a:pPr>
            <a:r>
              <a:rPr lang="en-US" sz="1200" dirty="0">
                <a:latin typeface="Arial" panose="020B0604020202020204" pitchFamily="34" charset="0"/>
                <a:cs typeface="Arial" panose="020B0604020202020204" pitchFamily="34" charset="0"/>
              </a:rPr>
              <a:t>general T&amp;C</a:t>
            </a:r>
          </a:p>
        </p:txBody>
      </p:sp>
      <p:sp>
        <p:nvSpPr>
          <p:cNvPr id="7" name="Rectangle 6" descr="Administrative general T&amp;C in blue"/>
          <p:cNvSpPr/>
          <p:nvPr/>
        </p:nvSpPr>
        <p:spPr>
          <a:xfrm>
            <a:off x="4572000" y="6324600"/>
            <a:ext cx="2209800" cy="457200"/>
          </a:xfrm>
          <a:prstGeom prst="rect">
            <a:avLst/>
          </a:prstGeom>
          <a:solidFill>
            <a:srgbClr val="0033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latin typeface="Arial" panose="020B0604020202020204" pitchFamily="34" charset="0"/>
                <a:cs typeface="Arial" panose="020B0604020202020204" pitchFamily="34" charset="0"/>
              </a:rPr>
              <a:t>Administrative </a:t>
            </a:r>
          </a:p>
          <a:p>
            <a:pPr algn="ctr">
              <a:defRPr/>
            </a:pPr>
            <a:r>
              <a:rPr lang="en-US" sz="1200" b="1" dirty="0">
                <a:latin typeface="Arial" panose="020B0604020202020204" pitchFamily="34" charset="0"/>
                <a:cs typeface="Arial" panose="020B0604020202020204" pitchFamily="34" charset="0"/>
              </a:rPr>
              <a:t>general T&amp;C</a:t>
            </a:r>
          </a:p>
        </p:txBody>
      </p:sp>
      <p:sp>
        <p:nvSpPr>
          <p:cNvPr id="8" name="Rectangle 7"/>
          <p:cNvSpPr/>
          <p:nvPr/>
        </p:nvSpPr>
        <p:spPr>
          <a:xfrm>
            <a:off x="6781800" y="6324600"/>
            <a:ext cx="2133600" cy="457200"/>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National policy </a:t>
            </a:r>
          </a:p>
          <a:p>
            <a:pPr algn="ctr">
              <a:defRPr/>
            </a:pPr>
            <a:r>
              <a:rPr lang="en-US" sz="1200" dirty="0">
                <a:latin typeface="Arial" panose="020B0604020202020204" pitchFamily="34" charset="0"/>
                <a:cs typeface="Arial" panose="020B0604020202020204" pitchFamily="34" charset="0"/>
              </a:rPr>
              <a:t>general T&amp;C</a:t>
            </a:r>
          </a:p>
        </p:txBody>
      </p:sp>
      <p:sp>
        <p:nvSpPr>
          <p:cNvPr id="2" name="Slide Number Placeholder 1"/>
          <p:cNvSpPr>
            <a:spLocks noGrp="1"/>
          </p:cNvSpPr>
          <p:nvPr>
            <p:ph type="sldNum" sz="quarter" idx="10"/>
          </p:nvPr>
        </p:nvSpPr>
        <p:spPr>
          <a:xfrm>
            <a:off x="3686968" y="6136368"/>
            <a:ext cx="1693863" cy="155575"/>
          </a:xfrm>
        </p:spPr>
        <p:txBody>
          <a:bodyPr/>
          <a:lstStyle/>
          <a:p>
            <a:pPr>
              <a:defRPr/>
            </a:pPr>
            <a:fld id="{AB819356-DE13-42BF-B215-0A2DEF5CE21B}" type="slidenum">
              <a:rPr lang="en-US" smtClean="0"/>
              <a:pPr>
                <a:defRPr/>
              </a:pPr>
              <a:t>31</a:t>
            </a:fld>
            <a:endParaRPr lang="en-US" dirty="0"/>
          </a:p>
        </p:txBody>
      </p:sp>
    </p:spTree>
    <p:extLst>
      <p:ext uri="{BB962C8B-B14F-4D97-AF65-F5344CB8AC3E}">
        <p14:creationId xmlns:p14="http://schemas.microsoft.com/office/powerpoint/2010/main" val="3239044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National Policy </a:t>
            </a:r>
            <a:br>
              <a:rPr lang="en-US" altLang="en-US" dirty="0">
                <a:latin typeface="Arial" charset="0"/>
                <a:cs typeface="Arial" charset="0"/>
              </a:rPr>
            </a:br>
            <a:r>
              <a:rPr lang="en-US" altLang="en-US" dirty="0">
                <a:latin typeface="Arial" charset="0"/>
                <a:cs typeface="Arial" charset="0"/>
              </a:rPr>
              <a:t>Terms and Conditions</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Several national policies apply to Federal financial assistance as well as many other groups and organizations (e.g., requirements not to discriminate “on the grounds of race, color, national origin, sex, age, religion, political beliefs, or disability” apply to the vast majority of organizations). </a:t>
            </a:r>
          </a:p>
          <a:p>
            <a:pPr marL="0" indent="0">
              <a:buNone/>
            </a:pPr>
            <a:endParaRPr lang="en-US" altLang="en-US" dirty="0">
              <a:latin typeface="Arial" charset="0"/>
              <a:cs typeface="Arial" charset="0"/>
            </a:endParaRPr>
          </a:p>
          <a:p>
            <a:pPr marL="0" indent="0">
              <a:buNone/>
            </a:pPr>
            <a:r>
              <a:rPr lang="en-US" altLang="en-US" dirty="0">
                <a:latin typeface="Arial" charset="0"/>
                <a:cs typeface="Arial" charset="0"/>
              </a:rPr>
              <a:t>Several examples of national policy terms and conditions follow:</a:t>
            </a:r>
          </a:p>
          <a:p>
            <a:pPr marL="0" indent="0">
              <a:buNone/>
            </a:pPr>
            <a:endParaRPr lang="en-US" altLang="en-US" dirty="0">
              <a:latin typeface="Arial" charset="0"/>
              <a:cs typeface="Arial" charset="0"/>
            </a:endParaRPr>
          </a:p>
          <a:p>
            <a:pPr marL="285750" indent="-285750"/>
            <a:r>
              <a:rPr lang="en-US" altLang="en-US" dirty="0">
                <a:latin typeface="Arial" charset="0"/>
                <a:cs typeface="Arial" charset="0"/>
              </a:rPr>
              <a:t>Non-Federal entities have a Data Universal Number System (DUNS) number.</a:t>
            </a:r>
          </a:p>
          <a:p>
            <a:pPr marL="285750" indent="-285750"/>
            <a:r>
              <a:rPr lang="en-US" altLang="en-US" dirty="0">
                <a:latin typeface="Arial" charset="0"/>
                <a:cs typeface="Arial" charset="0"/>
              </a:rPr>
              <a:t>Organizations are not permitted to receive Federal assistance if they are on the government-wide suspensions and debarment list.</a:t>
            </a:r>
          </a:p>
          <a:p>
            <a:pPr marL="285750" indent="-285750"/>
            <a:r>
              <a:rPr lang="en-US" altLang="en-US" dirty="0">
                <a:latin typeface="Arial" charset="0"/>
                <a:cs typeface="Arial" charset="0"/>
              </a:rPr>
              <a:t>Federal assistance awards are subject to Freedom of Information Act (FOIA) requests.</a:t>
            </a:r>
          </a:p>
        </p:txBody>
      </p:sp>
      <p:sp>
        <p:nvSpPr>
          <p:cNvPr id="4" name="Rectangle 3"/>
          <p:cNvSpPr/>
          <p:nvPr/>
        </p:nvSpPr>
        <p:spPr>
          <a:xfrm>
            <a:off x="228600" y="6324600"/>
            <a:ext cx="2133600" cy="457200"/>
          </a:xfrm>
          <a:prstGeom prst="rect">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Award- </a:t>
            </a:r>
          </a:p>
          <a:p>
            <a:pPr algn="ctr">
              <a:defRPr/>
            </a:pPr>
            <a:r>
              <a:rPr lang="en-US" sz="1200" dirty="0">
                <a:latin typeface="Arial" panose="020B0604020202020204" pitchFamily="34" charset="0"/>
                <a:cs typeface="Arial" panose="020B0604020202020204" pitchFamily="34" charset="0"/>
              </a:rPr>
              <a:t>specific T&amp;C</a:t>
            </a:r>
          </a:p>
        </p:txBody>
      </p:sp>
      <p:sp>
        <p:nvSpPr>
          <p:cNvPr id="6" name="Rectangle 5"/>
          <p:cNvSpPr/>
          <p:nvPr/>
        </p:nvSpPr>
        <p:spPr>
          <a:xfrm>
            <a:off x="2362200" y="6324600"/>
            <a:ext cx="2133600" cy="457200"/>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Agency </a:t>
            </a:r>
          </a:p>
          <a:p>
            <a:pPr algn="ctr">
              <a:defRPr/>
            </a:pPr>
            <a:r>
              <a:rPr lang="en-US" sz="1200" dirty="0">
                <a:latin typeface="Arial" panose="020B0604020202020204" pitchFamily="34" charset="0"/>
                <a:cs typeface="Arial" panose="020B0604020202020204" pitchFamily="34" charset="0"/>
              </a:rPr>
              <a:t>general T&amp;C</a:t>
            </a:r>
          </a:p>
        </p:txBody>
      </p:sp>
      <p:sp>
        <p:nvSpPr>
          <p:cNvPr id="7" name="Rectangle 6"/>
          <p:cNvSpPr/>
          <p:nvPr/>
        </p:nvSpPr>
        <p:spPr>
          <a:xfrm>
            <a:off x="4495800" y="6324600"/>
            <a:ext cx="2209800" cy="457200"/>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latin typeface="Arial" panose="020B0604020202020204" pitchFamily="34" charset="0"/>
                <a:cs typeface="Arial" panose="020B0604020202020204" pitchFamily="34" charset="0"/>
              </a:rPr>
              <a:t>Administrative </a:t>
            </a:r>
          </a:p>
          <a:p>
            <a:pPr algn="ctr">
              <a:defRPr/>
            </a:pPr>
            <a:r>
              <a:rPr lang="en-US" sz="1200" dirty="0">
                <a:latin typeface="Arial" panose="020B0604020202020204" pitchFamily="34" charset="0"/>
                <a:cs typeface="Arial" panose="020B0604020202020204" pitchFamily="34" charset="0"/>
              </a:rPr>
              <a:t>general T&amp;C</a:t>
            </a:r>
          </a:p>
        </p:txBody>
      </p:sp>
      <p:sp>
        <p:nvSpPr>
          <p:cNvPr id="8" name="Rectangle 7" descr="National policy general T&amp;C in blue"/>
          <p:cNvSpPr/>
          <p:nvPr/>
        </p:nvSpPr>
        <p:spPr>
          <a:xfrm>
            <a:off x="6705600" y="6324600"/>
            <a:ext cx="2133600" cy="457200"/>
          </a:xfrm>
          <a:prstGeom prst="rect">
            <a:avLst/>
          </a:prstGeom>
          <a:solidFill>
            <a:srgbClr val="0033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latin typeface="Arial" panose="020B0604020202020204" pitchFamily="34" charset="0"/>
                <a:cs typeface="Arial" panose="020B0604020202020204" pitchFamily="34" charset="0"/>
              </a:rPr>
              <a:t>National policy </a:t>
            </a:r>
          </a:p>
          <a:p>
            <a:pPr algn="ctr">
              <a:defRPr/>
            </a:pPr>
            <a:r>
              <a:rPr lang="en-US" sz="1200" b="1" dirty="0">
                <a:latin typeface="Arial" panose="020B0604020202020204" pitchFamily="34" charset="0"/>
                <a:cs typeface="Arial" panose="020B0604020202020204" pitchFamily="34" charset="0"/>
              </a:rPr>
              <a:t>general T&amp;C</a:t>
            </a:r>
          </a:p>
        </p:txBody>
      </p:sp>
      <p:sp>
        <p:nvSpPr>
          <p:cNvPr id="2" name="Slide Number Placeholder 1"/>
          <p:cNvSpPr>
            <a:spLocks noGrp="1"/>
          </p:cNvSpPr>
          <p:nvPr>
            <p:ph type="sldNum" sz="quarter" idx="10"/>
          </p:nvPr>
        </p:nvSpPr>
        <p:spPr>
          <a:xfrm>
            <a:off x="3686968" y="6169025"/>
            <a:ext cx="1693863" cy="155575"/>
          </a:xfrm>
        </p:spPr>
        <p:txBody>
          <a:bodyPr/>
          <a:lstStyle/>
          <a:p>
            <a:pPr>
              <a:defRPr/>
            </a:pPr>
            <a:fld id="{AB819356-DE13-42BF-B215-0A2DEF5CE21B}" type="slidenum">
              <a:rPr lang="en-US" smtClean="0"/>
              <a:pPr>
                <a:defRPr/>
              </a:pPr>
              <a:t>32</a:t>
            </a:fld>
            <a:endParaRPr lang="en-US" dirty="0"/>
          </a:p>
        </p:txBody>
      </p:sp>
    </p:spTree>
    <p:extLst>
      <p:ext uri="{BB962C8B-B14F-4D97-AF65-F5344CB8AC3E}">
        <p14:creationId xmlns:p14="http://schemas.microsoft.com/office/powerpoint/2010/main" val="41560331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D2B67-420F-40B8-8774-CB9E20F5B009}"/>
              </a:ext>
            </a:extLst>
          </p:cNvPr>
          <p:cNvSpPr>
            <a:spLocks noGrp="1"/>
          </p:cNvSpPr>
          <p:nvPr>
            <p:ph type="ctrTitle" sz="quarter"/>
          </p:nvPr>
        </p:nvSpPr>
        <p:spPr/>
        <p:txBody>
          <a:bodyPr/>
          <a:lstStyle/>
          <a:p>
            <a:r>
              <a:rPr lang="en-US" dirty="0"/>
              <a:t>Additional Resources  </a:t>
            </a:r>
            <a:br>
              <a:rPr lang="en-US" dirty="0"/>
            </a:br>
            <a:endParaRPr lang="en-US" dirty="0"/>
          </a:p>
        </p:txBody>
      </p:sp>
      <p:sp>
        <p:nvSpPr>
          <p:cNvPr id="3" name="Subtitle 2">
            <a:extLst>
              <a:ext uri="{FF2B5EF4-FFF2-40B4-BE49-F238E27FC236}">
                <a16:creationId xmlns:a16="http://schemas.microsoft.com/office/drawing/2014/main" id="{7E2876EC-9AE3-4E86-B508-127543D1E9CC}"/>
              </a:ext>
            </a:extLst>
          </p:cNvPr>
          <p:cNvSpPr>
            <a:spLocks noGrp="1"/>
          </p:cNvSpPr>
          <p:nvPr>
            <p:ph type="subTitle" sz="quarter" idx="1"/>
          </p:nvPr>
        </p:nvSpPr>
        <p:spPr/>
        <p:txBody>
          <a:bodyPr/>
          <a:lstStyle/>
          <a:p>
            <a:r>
              <a:rPr lang="en-US" dirty="0"/>
              <a:t>May 2018</a:t>
            </a:r>
          </a:p>
        </p:txBody>
      </p:sp>
    </p:spTree>
    <p:extLst>
      <p:ext uri="{BB962C8B-B14F-4D97-AF65-F5344CB8AC3E}">
        <p14:creationId xmlns:p14="http://schemas.microsoft.com/office/powerpoint/2010/main" val="3811381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Additional Resources</a:t>
            </a:r>
          </a:p>
        </p:txBody>
      </p:sp>
      <p:sp>
        <p:nvSpPr>
          <p:cNvPr id="13315" name="Content Placeholder 2"/>
          <p:cNvSpPr>
            <a:spLocks noGrp="1"/>
          </p:cNvSpPr>
          <p:nvPr>
            <p:ph idx="1"/>
          </p:nvPr>
        </p:nvSpPr>
        <p:spPr>
          <a:xfrm>
            <a:off x="228600" y="1676401"/>
            <a:ext cx="8458200" cy="4495800"/>
          </a:xfrm>
        </p:spPr>
        <p:txBody>
          <a:bodyPr/>
          <a:lstStyle/>
          <a:p>
            <a:pPr marL="0" indent="0">
              <a:buNone/>
            </a:pPr>
            <a:r>
              <a:rPr lang="en-US" altLang="en-US" dirty="0">
                <a:latin typeface="Arial" charset="0"/>
                <a:cs typeface="Arial" charset="0"/>
              </a:rPr>
              <a:t>For more information on Federal financial assistance, see any of these resources.</a:t>
            </a:r>
          </a:p>
        </p:txBody>
      </p:sp>
      <p:graphicFrame>
        <p:nvGraphicFramePr>
          <p:cNvPr id="2" name="Table 1" title="Table"/>
          <p:cNvGraphicFramePr>
            <a:graphicFrameLocks noGrp="1"/>
          </p:cNvGraphicFramePr>
          <p:nvPr>
            <p:extLst>
              <p:ext uri="{D42A27DB-BD31-4B8C-83A1-F6EECF244321}">
                <p14:modId xmlns:p14="http://schemas.microsoft.com/office/powerpoint/2010/main" val="4168410584"/>
              </p:ext>
            </p:extLst>
          </p:nvPr>
        </p:nvGraphicFramePr>
        <p:xfrm>
          <a:off x="533400" y="2316480"/>
          <a:ext cx="8077200" cy="3398520"/>
        </p:xfrm>
        <a:graphic>
          <a:graphicData uri="http://schemas.openxmlformats.org/drawingml/2006/table">
            <a:tbl>
              <a:tblPr firstRow="1" bandRow="1">
                <a:tableStyleId>{073A0DAA-6AF3-43AB-8588-CEC1D06C72B9}</a:tableStyleId>
              </a:tblPr>
              <a:tblGrid>
                <a:gridCol w="38862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000">
                <a:tc>
                  <a:txBody>
                    <a:bodyPr/>
                    <a:lstStyle/>
                    <a:p>
                      <a:r>
                        <a:rPr lang="en-US" dirty="0"/>
                        <a:t>Resource</a:t>
                      </a:r>
                    </a:p>
                  </a:txBody>
                  <a:tcPr/>
                </a:tc>
                <a:tc>
                  <a:txBody>
                    <a:bodyPr/>
                    <a:lstStyle/>
                    <a:p>
                      <a:r>
                        <a:rPr lang="en-US" dirty="0"/>
                        <a:t>Location</a:t>
                      </a:r>
                    </a:p>
                  </a:txBody>
                  <a:tcPr/>
                </a:tc>
                <a:extLst>
                  <a:ext uri="{0D108BD9-81ED-4DB2-BD59-A6C34878D82A}">
                    <a16:rowId xmlns:a16="http://schemas.microsoft.com/office/drawing/2014/main" val="10000"/>
                  </a:ext>
                </a:extLst>
              </a:tr>
              <a:tr h="914400">
                <a:tc>
                  <a:txBody>
                    <a:bodyPr/>
                    <a:lstStyle/>
                    <a:p>
                      <a:r>
                        <a:rPr lang="en-US" altLang="en-US" dirty="0"/>
                        <a:t>2 CFR 200 – Uniform Administrative Requirements, Cost Principles, and Audit Requirements for Federal Awards</a:t>
                      </a:r>
                      <a:endParaRPr lang="en-US" dirty="0"/>
                    </a:p>
                  </a:txBody>
                  <a:tcPr/>
                </a:tc>
                <a:tc>
                  <a:txBody>
                    <a:bodyPr/>
                    <a:lstStyle/>
                    <a:p>
                      <a:r>
                        <a:rPr lang="en-US" dirty="0">
                          <a:hlinkClick r:id="rId3"/>
                        </a:rPr>
                        <a:t>http://www.ecfr.gov/cgi-bin/text-idx?SID=86d18880b77ca75d2273f61c9b0caaa3&amp;node=pt2.1.200&amp;rgn=div5</a:t>
                      </a:r>
                      <a:r>
                        <a:rPr lang="en-US" dirty="0"/>
                        <a:t> </a:t>
                      </a:r>
                    </a:p>
                  </a:txBody>
                  <a:tcPr/>
                </a:tc>
                <a:extLst>
                  <a:ext uri="{0D108BD9-81ED-4DB2-BD59-A6C34878D82A}">
                    <a16:rowId xmlns:a16="http://schemas.microsoft.com/office/drawing/2014/main" val="10001"/>
                  </a:ext>
                </a:extLst>
              </a:tr>
              <a:tr h="914400">
                <a:tc>
                  <a:txBody>
                    <a:bodyPr/>
                    <a:lstStyle/>
                    <a:p>
                      <a:r>
                        <a:rPr lang="en-US" altLang="en-US" dirty="0"/>
                        <a:t>FAS Grants and Agreements Management web page</a:t>
                      </a:r>
                      <a:endParaRPr lang="en-US" dirty="0"/>
                    </a:p>
                  </a:txBody>
                  <a:tcPr/>
                </a:tc>
                <a:tc>
                  <a:txBody>
                    <a:bodyPr/>
                    <a:lstStyle/>
                    <a:p>
                      <a:r>
                        <a:rPr lang="en-US" altLang="en-US" dirty="0">
                          <a:hlinkClick r:id="rId4"/>
                        </a:rPr>
                        <a:t>http://www.fas.usda.gov/grants</a:t>
                      </a:r>
                      <a:endParaRPr lang="en-US" dirty="0"/>
                    </a:p>
                  </a:txBody>
                  <a:tcPr/>
                </a:tc>
                <a:extLst>
                  <a:ext uri="{0D108BD9-81ED-4DB2-BD59-A6C34878D82A}">
                    <a16:rowId xmlns:a16="http://schemas.microsoft.com/office/drawing/2014/main" val="10002"/>
                  </a:ext>
                </a:extLst>
              </a:tr>
              <a:tr h="914400">
                <a:tc>
                  <a:txBody>
                    <a:bodyPr/>
                    <a:lstStyle/>
                    <a:p>
                      <a:endParaRPr lang="en-US" i="1" dirty="0"/>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0"/>
          </p:nvPr>
        </p:nvSpPr>
        <p:spPr/>
        <p:txBody>
          <a:bodyPr/>
          <a:lstStyle/>
          <a:p>
            <a:pPr>
              <a:defRPr/>
            </a:pPr>
            <a:fld id="{AB819356-DE13-42BF-B215-0A2DEF5CE21B}" type="slidenum">
              <a:rPr lang="en-US" smtClean="0"/>
              <a:pPr>
                <a:defRPr/>
              </a:pPr>
              <a:t>34</a:t>
            </a:fld>
            <a:endParaRPr lang="en-US" dirty="0"/>
          </a:p>
        </p:txBody>
      </p:sp>
    </p:spTree>
    <p:extLst>
      <p:ext uri="{BB962C8B-B14F-4D97-AF65-F5344CB8AC3E}">
        <p14:creationId xmlns:p14="http://schemas.microsoft.com/office/powerpoint/2010/main" val="34957412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Additional Courses</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The following formal courses provide further details on Federal financial assistance:</a:t>
            </a:r>
          </a:p>
          <a:p>
            <a:pPr marL="0" indent="0">
              <a:buNone/>
            </a:pPr>
            <a:endParaRPr lang="en-US" altLang="en-US" dirty="0">
              <a:latin typeface="Arial" charset="0"/>
              <a:cs typeface="Arial" charset="0"/>
            </a:endParaRPr>
          </a:p>
          <a:p>
            <a:pPr marL="285750" indent="-285750">
              <a:defRPr/>
            </a:pPr>
            <a:r>
              <a:rPr lang="en-US" dirty="0"/>
              <a:t>Introduction to Grants and Cooperative Agreements</a:t>
            </a:r>
          </a:p>
          <a:p>
            <a:pPr marL="285750" indent="-285750">
              <a:defRPr/>
            </a:pPr>
            <a:r>
              <a:rPr lang="en-US" dirty="0"/>
              <a:t>Monitoring Grants and Cooperative Agreements</a:t>
            </a:r>
          </a:p>
          <a:p>
            <a:pPr marL="285750" indent="-285750">
              <a:defRPr/>
            </a:pPr>
            <a:r>
              <a:rPr lang="en-US" dirty="0"/>
              <a:t>Uniform Administrative Requirements for Federal Grants: 2 CFR 200 (Subparts A-D) </a:t>
            </a:r>
          </a:p>
          <a:p>
            <a:pPr marL="285750" indent="-285750">
              <a:defRPr/>
            </a:pPr>
            <a:r>
              <a:rPr lang="en-US" dirty="0"/>
              <a:t>Cost Principles for Federal Grants: 2 CFR Part 200 (Subpart E) and FAR 31.2</a:t>
            </a:r>
          </a:p>
          <a:p>
            <a:pPr marL="285750" indent="-285750">
              <a:defRPr/>
            </a:pPr>
            <a:r>
              <a:rPr lang="en-US" dirty="0"/>
              <a:t>Cooperative Agreements and Substantial Involvement</a:t>
            </a:r>
          </a:p>
          <a:p>
            <a:pPr marL="285750" indent="-285750">
              <a:defRPr/>
            </a:pPr>
            <a:r>
              <a:rPr lang="en-US" dirty="0"/>
              <a:t>Accountability for Federal Grants</a:t>
            </a:r>
          </a:p>
          <a:p>
            <a:pPr marL="285750" indent="-285750">
              <a:defRPr/>
            </a:pPr>
            <a:r>
              <a:rPr lang="en-US" dirty="0"/>
              <a:t>Detecting and Preventing Fraud on Federal Grant Projects</a:t>
            </a:r>
          </a:p>
          <a:p>
            <a:pPr marL="285750" indent="-285750">
              <a:defRPr/>
            </a:pPr>
            <a:endParaRPr lang="en-US" dirty="0"/>
          </a:p>
          <a:p>
            <a:pPr marL="0" indent="0">
              <a:buNone/>
              <a:defRPr/>
            </a:pPr>
            <a:r>
              <a:rPr lang="en-US" dirty="0"/>
              <a:t>Because joint venture and cost reimbursable agreements are specific to USDA, non-USDA courses will emphasize grants and cooperative agreements.</a:t>
            </a:r>
          </a:p>
        </p:txBody>
      </p:sp>
      <p:sp>
        <p:nvSpPr>
          <p:cNvPr id="2" name="Slide Number Placeholder 1"/>
          <p:cNvSpPr>
            <a:spLocks noGrp="1"/>
          </p:cNvSpPr>
          <p:nvPr>
            <p:ph type="sldNum" sz="quarter" idx="10"/>
          </p:nvPr>
        </p:nvSpPr>
        <p:spPr/>
        <p:txBody>
          <a:bodyPr/>
          <a:lstStyle/>
          <a:p>
            <a:pPr>
              <a:defRPr/>
            </a:pPr>
            <a:fld id="{AB819356-DE13-42BF-B215-0A2DEF5CE21B}" type="slidenum">
              <a:rPr lang="en-US" smtClean="0"/>
              <a:pPr>
                <a:defRPr/>
              </a:pPr>
              <a:t>35</a:t>
            </a:fld>
            <a:endParaRPr lang="en-US" dirty="0"/>
          </a:p>
        </p:txBody>
      </p:sp>
    </p:spTree>
    <p:extLst>
      <p:ext uri="{BB962C8B-B14F-4D97-AF65-F5344CB8AC3E}">
        <p14:creationId xmlns:p14="http://schemas.microsoft.com/office/powerpoint/2010/main" val="3370509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828EB-6461-47A5-BD88-3A92F53DD9A0}"/>
              </a:ext>
            </a:extLst>
          </p:cNvPr>
          <p:cNvSpPr>
            <a:spLocks noGrp="1"/>
          </p:cNvSpPr>
          <p:nvPr>
            <p:ph type="ctrTitle" sz="quarter"/>
          </p:nvPr>
        </p:nvSpPr>
        <p:spPr/>
        <p:txBody>
          <a:bodyPr/>
          <a:lstStyle/>
          <a:p>
            <a:r>
              <a:rPr lang="en-US" dirty="0"/>
              <a:t>The End</a:t>
            </a:r>
          </a:p>
        </p:txBody>
      </p:sp>
      <p:sp>
        <p:nvSpPr>
          <p:cNvPr id="3" name="Subtitle 2">
            <a:extLst>
              <a:ext uri="{FF2B5EF4-FFF2-40B4-BE49-F238E27FC236}">
                <a16:creationId xmlns:a16="http://schemas.microsoft.com/office/drawing/2014/main" id="{CBEDCE4A-87EA-4CFE-9760-1A42A4C0512E}"/>
              </a:ext>
            </a:extLst>
          </p:cNvPr>
          <p:cNvSpPr>
            <a:spLocks noGrp="1"/>
          </p:cNvSpPr>
          <p:nvPr>
            <p:ph type="subTitle" sz="quarter" idx="1"/>
          </p:nvPr>
        </p:nvSpPr>
        <p:spPr/>
        <p:txBody>
          <a:bodyPr/>
          <a:lstStyle/>
          <a:p>
            <a:r>
              <a:rPr lang="en-US" dirty="0"/>
              <a:t>May 2018</a:t>
            </a:r>
          </a:p>
        </p:txBody>
      </p:sp>
    </p:spTree>
    <p:extLst>
      <p:ext uri="{BB962C8B-B14F-4D97-AF65-F5344CB8AC3E}">
        <p14:creationId xmlns:p14="http://schemas.microsoft.com/office/powerpoint/2010/main" val="473212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Congratulations!</a:t>
            </a:r>
          </a:p>
        </p:txBody>
      </p:sp>
      <p:sp>
        <p:nvSpPr>
          <p:cNvPr id="13315" name="Content Placeholder 2"/>
          <p:cNvSpPr>
            <a:spLocks noGrp="1"/>
          </p:cNvSpPr>
          <p:nvPr>
            <p:ph idx="1"/>
          </p:nvPr>
        </p:nvSpPr>
        <p:spPr>
          <a:xfrm>
            <a:off x="457200" y="1676400"/>
            <a:ext cx="8229600" cy="4525963"/>
          </a:xfrm>
        </p:spPr>
        <p:txBody>
          <a:bodyPr/>
          <a:lstStyle/>
          <a:p>
            <a:pPr marL="0" indent="0">
              <a:buNone/>
            </a:pPr>
            <a:endParaRPr lang="en-US" altLang="en-US" dirty="0">
              <a:latin typeface="Arial" charset="0"/>
              <a:cs typeface="Arial" charset="0"/>
            </a:endParaRPr>
          </a:p>
          <a:p>
            <a:pPr marL="0" indent="0">
              <a:buNone/>
            </a:pPr>
            <a:endParaRPr lang="en-US" altLang="en-US" dirty="0">
              <a:latin typeface="Arial" charset="0"/>
              <a:cs typeface="Arial" charset="0"/>
            </a:endParaRPr>
          </a:p>
          <a:p>
            <a:pPr marL="0" indent="0">
              <a:buNone/>
            </a:pPr>
            <a:endParaRPr lang="en-US" altLang="en-US" dirty="0">
              <a:latin typeface="Arial" charset="0"/>
              <a:cs typeface="Arial" charset="0"/>
            </a:endParaRPr>
          </a:p>
          <a:p>
            <a:pPr marL="0" indent="0">
              <a:buNone/>
              <a:tabLst>
                <a:tab pos="1314450" algn="l"/>
              </a:tabLst>
            </a:pPr>
            <a:endParaRPr lang="en-US" altLang="en-US" sz="4800" dirty="0">
              <a:latin typeface="Arial" charset="0"/>
              <a:cs typeface="Arial" charset="0"/>
            </a:endParaRPr>
          </a:p>
          <a:p>
            <a:pPr marL="0" indent="0">
              <a:buNone/>
              <a:tabLst>
                <a:tab pos="1314450" algn="l"/>
              </a:tabLst>
            </a:pPr>
            <a:r>
              <a:rPr lang="en-US" altLang="en-US" sz="4800" dirty="0">
                <a:latin typeface="Arial" charset="0"/>
                <a:cs typeface="Arial" charset="0"/>
              </a:rPr>
              <a:t>			   Q&amp;A</a:t>
            </a:r>
          </a:p>
          <a:p>
            <a:pPr marL="0" indent="0">
              <a:buNone/>
            </a:pPr>
            <a:endParaRPr lang="en-US" altLang="en-US" dirty="0">
              <a:latin typeface="Arial" charset="0"/>
              <a:cs typeface="Arial" charset="0"/>
            </a:endParaRPr>
          </a:p>
          <a:p>
            <a:pPr marL="0" indent="0">
              <a:buNone/>
            </a:pPr>
            <a:endParaRPr lang="en-US" altLang="en-US" dirty="0">
              <a:latin typeface="Arial" charset="0"/>
              <a:cs typeface="Arial" charset="0"/>
            </a:endParaRPr>
          </a:p>
          <a:p>
            <a:pPr marL="0" indent="0">
              <a:buNone/>
            </a:pPr>
            <a:endParaRPr lang="en-US" altLang="en-US" dirty="0">
              <a:latin typeface="Arial" charset="0"/>
              <a:cs typeface="Arial" charset="0"/>
            </a:endParaRPr>
          </a:p>
          <a:p>
            <a:pPr marL="0" indent="0">
              <a:buNone/>
            </a:pPr>
            <a:endParaRPr lang="en-US" altLang="en-US" dirty="0">
              <a:latin typeface="Arial" charset="0"/>
              <a:cs typeface="Arial" charset="0"/>
            </a:endParaRPr>
          </a:p>
          <a:p>
            <a:pPr marL="0" indent="0">
              <a:buNone/>
            </a:pPr>
            <a:endParaRPr lang="en-US" altLang="en-US" dirty="0">
              <a:latin typeface="Arial" charset="0"/>
              <a:cs typeface="Arial" charset="0"/>
            </a:endParaRPr>
          </a:p>
          <a:p>
            <a:pPr marL="0" indent="0">
              <a:buNone/>
            </a:pPr>
            <a:endParaRPr lang="en-US" altLang="en-US" dirty="0">
              <a:latin typeface="Arial" charset="0"/>
              <a:cs typeface="Arial" charset="0"/>
            </a:endParaRPr>
          </a:p>
          <a:p>
            <a:pPr marL="0" indent="0">
              <a:buNone/>
            </a:pPr>
            <a:endParaRPr lang="en-US" altLang="en-US" dirty="0">
              <a:latin typeface="Arial" charset="0"/>
              <a:cs typeface="Arial" charset="0"/>
            </a:endParaRPr>
          </a:p>
          <a:p>
            <a:pPr marL="0" indent="0">
              <a:buNone/>
            </a:pPr>
            <a:endParaRPr lang="en-US" altLang="en-US" dirty="0">
              <a:solidFill>
                <a:srgbClr val="FF0000"/>
              </a:solidFill>
              <a:latin typeface="Arial" charset="0"/>
              <a:cs typeface="Arial" charset="0"/>
            </a:endParaRPr>
          </a:p>
        </p:txBody>
      </p:sp>
      <p:sp>
        <p:nvSpPr>
          <p:cNvPr id="2" name="Slide Number Placeholder 1"/>
          <p:cNvSpPr>
            <a:spLocks noGrp="1"/>
          </p:cNvSpPr>
          <p:nvPr>
            <p:ph type="sldNum" sz="quarter" idx="10"/>
          </p:nvPr>
        </p:nvSpPr>
        <p:spPr/>
        <p:txBody>
          <a:bodyPr/>
          <a:lstStyle/>
          <a:p>
            <a:pPr>
              <a:defRPr/>
            </a:pPr>
            <a:fld id="{AB819356-DE13-42BF-B215-0A2DEF5CE21B}" type="slidenum">
              <a:rPr lang="en-US" smtClean="0"/>
              <a:pPr>
                <a:defRPr/>
              </a:pPr>
              <a:t>37</a:t>
            </a:fld>
            <a:endParaRPr lang="en-US" dirty="0"/>
          </a:p>
        </p:txBody>
      </p:sp>
    </p:spTree>
    <p:extLst>
      <p:ext uri="{BB962C8B-B14F-4D97-AF65-F5344CB8AC3E}">
        <p14:creationId xmlns:p14="http://schemas.microsoft.com/office/powerpoint/2010/main" val="33078253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a:t>
            </a:r>
          </a:p>
        </p:txBody>
      </p:sp>
      <p:sp>
        <p:nvSpPr>
          <p:cNvPr id="3" name="Content Placeholder 2"/>
          <p:cNvSpPr>
            <a:spLocks noGrp="1"/>
          </p:cNvSpPr>
          <p:nvPr>
            <p:ph idx="1"/>
          </p:nvPr>
        </p:nvSpPr>
        <p:spPr/>
        <p:txBody>
          <a:bodyPr/>
          <a:lstStyle/>
          <a:p>
            <a:r>
              <a:rPr lang="en-US" dirty="0"/>
              <a:t>How many types of instruments are discussed?</a:t>
            </a:r>
          </a:p>
          <a:p>
            <a:endParaRPr lang="en-US" dirty="0"/>
          </a:p>
          <a:p>
            <a:endParaRPr lang="en-US" dirty="0"/>
          </a:p>
          <a:p>
            <a:r>
              <a:rPr lang="en-US" dirty="0"/>
              <a:t>What instruments does USDA use?</a:t>
            </a:r>
          </a:p>
          <a:p>
            <a:endParaRPr lang="en-US" dirty="0"/>
          </a:p>
          <a:p>
            <a:endParaRPr lang="en-US" dirty="0"/>
          </a:p>
          <a:p>
            <a:r>
              <a:rPr lang="en-US" dirty="0"/>
              <a:t>What is a Grant?</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B819356-DE13-42BF-B215-0A2DEF5CE21B}" type="slidenum">
              <a:rPr lang="en-US" smtClean="0"/>
              <a:pPr>
                <a:defRPr/>
              </a:pPr>
              <a:t>38</a:t>
            </a:fld>
            <a:endParaRPr lang="en-US" dirty="0"/>
          </a:p>
        </p:txBody>
      </p:sp>
    </p:spTree>
    <p:extLst>
      <p:ext uri="{BB962C8B-B14F-4D97-AF65-F5344CB8AC3E}">
        <p14:creationId xmlns:p14="http://schemas.microsoft.com/office/powerpoint/2010/main" val="13544929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 Responses</a:t>
            </a:r>
          </a:p>
        </p:txBody>
      </p:sp>
      <p:sp>
        <p:nvSpPr>
          <p:cNvPr id="3" name="Content Placeholder 2"/>
          <p:cNvSpPr>
            <a:spLocks noGrp="1"/>
          </p:cNvSpPr>
          <p:nvPr>
            <p:ph idx="1"/>
          </p:nvPr>
        </p:nvSpPr>
        <p:spPr/>
        <p:txBody>
          <a:bodyPr/>
          <a:lstStyle/>
          <a:p>
            <a:r>
              <a:rPr lang="en-US" dirty="0"/>
              <a:t>How many types of instruments are discussed?</a:t>
            </a:r>
          </a:p>
          <a:p>
            <a:endParaRPr lang="en-US" dirty="0"/>
          </a:p>
          <a:p>
            <a:pPr lvl="1"/>
            <a:r>
              <a:rPr lang="en-US" b="1" dirty="0">
                <a:solidFill>
                  <a:srgbClr val="FF3300"/>
                </a:solidFill>
              </a:rPr>
              <a:t>Five – Grant Agreement, Joint Venture, Cooperative Agreement, Cost Reimbursable Agreement, Procurement Contract </a:t>
            </a:r>
          </a:p>
          <a:p>
            <a:endParaRPr lang="en-US" dirty="0"/>
          </a:p>
          <a:p>
            <a:r>
              <a:rPr lang="en-US" dirty="0"/>
              <a:t>What instruments does USDA use?</a:t>
            </a:r>
          </a:p>
          <a:p>
            <a:endParaRPr lang="en-US" dirty="0"/>
          </a:p>
          <a:p>
            <a:pPr lvl="1"/>
            <a:r>
              <a:rPr lang="en-US" b="1" dirty="0">
                <a:solidFill>
                  <a:srgbClr val="FF3300"/>
                </a:solidFill>
              </a:rPr>
              <a:t>Grant Agreement and Cooperative Agreement, Cost Reimbursable Agreement, Joint Venture Agreement</a:t>
            </a:r>
          </a:p>
          <a:p>
            <a:endParaRPr lang="en-US" dirty="0"/>
          </a:p>
          <a:p>
            <a:r>
              <a:rPr lang="en-US" dirty="0"/>
              <a:t>What is a grant?</a:t>
            </a:r>
          </a:p>
          <a:p>
            <a:endParaRPr lang="en-US" dirty="0"/>
          </a:p>
          <a:p>
            <a:pPr lvl="1"/>
            <a:r>
              <a:rPr lang="en-US" b="1" kern="1200" dirty="0">
                <a:solidFill>
                  <a:srgbClr val="FF3300"/>
                </a:solidFill>
                <a:latin typeface="Arial" panose="020B0604020202020204" pitchFamily="34" charset="0"/>
                <a:cs typeface="Arial" panose="020B0604020202020204" pitchFamily="34" charset="0"/>
              </a:rPr>
              <a:t>Instrument providing money, property, or services to </a:t>
            </a:r>
            <a:r>
              <a:rPr lang="en-US" b="1" kern="1200" dirty="0">
                <a:solidFill>
                  <a:srgbClr val="FF0000"/>
                </a:solidFill>
                <a:latin typeface="Arial" panose="020B0604020202020204" pitchFamily="34" charset="0"/>
                <a:cs typeface="Arial" panose="020B0604020202020204" pitchFamily="34" charset="0"/>
              </a:rPr>
              <a:t>a </a:t>
            </a:r>
            <a:r>
              <a:rPr lang="en-US" b="1" kern="1200" dirty="0">
                <a:solidFill>
                  <a:srgbClr val="FF0000"/>
                </a:solidFill>
              </a:rPr>
              <a:t>non-Federal entity</a:t>
            </a:r>
            <a:endParaRPr lang="en-US" b="1" kern="1200" dirty="0">
              <a:solidFill>
                <a:srgbClr val="FF0000"/>
              </a:solidFill>
              <a:latin typeface="Arial" panose="020B0604020202020204" pitchFamily="34" charset="0"/>
              <a:cs typeface="Arial" panose="020B0604020202020204" pitchFamily="34" charset="0"/>
            </a:endParaRPr>
          </a:p>
          <a:p>
            <a:pPr lvl="1"/>
            <a:r>
              <a:rPr lang="en-US" b="1" kern="1200" dirty="0">
                <a:solidFill>
                  <a:srgbClr val="FF3300"/>
                </a:solidFill>
                <a:latin typeface="Arial" panose="020B0604020202020204" pitchFamily="34" charset="0"/>
                <a:cs typeface="Arial" panose="020B0604020202020204" pitchFamily="34" charset="0"/>
              </a:rPr>
              <a:t>To accomplish a public purpose, without substantial involvement by the Federal government.</a:t>
            </a:r>
            <a:endParaRPr lang="en-US" b="1" dirty="0">
              <a:solidFill>
                <a:srgbClr val="FF3300"/>
              </a:solidFill>
            </a:endParaRPr>
          </a:p>
          <a:p>
            <a:endParaRPr lang="en-US" dirty="0"/>
          </a:p>
        </p:txBody>
      </p:sp>
      <p:sp>
        <p:nvSpPr>
          <p:cNvPr id="4" name="Slide Number Placeholder 3"/>
          <p:cNvSpPr>
            <a:spLocks noGrp="1"/>
          </p:cNvSpPr>
          <p:nvPr>
            <p:ph type="sldNum" sz="quarter" idx="10"/>
          </p:nvPr>
        </p:nvSpPr>
        <p:spPr/>
        <p:txBody>
          <a:bodyPr/>
          <a:lstStyle/>
          <a:p>
            <a:pPr>
              <a:defRPr/>
            </a:pPr>
            <a:fld id="{AB819356-DE13-42BF-B215-0A2DEF5CE21B}" type="slidenum">
              <a:rPr lang="en-US" smtClean="0"/>
              <a:pPr>
                <a:defRPr/>
              </a:pPr>
              <a:t>39</a:t>
            </a:fld>
            <a:endParaRPr lang="en-US" dirty="0"/>
          </a:p>
        </p:txBody>
      </p:sp>
    </p:spTree>
    <p:extLst>
      <p:ext uri="{BB962C8B-B14F-4D97-AF65-F5344CB8AC3E}">
        <p14:creationId xmlns:p14="http://schemas.microsoft.com/office/powerpoint/2010/main" val="2235596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DB612-CE39-4F5F-A6D1-ECACE7E57275}"/>
              </a:ext>
            </a:extLst>
          </p:cNvPr>
          <p:cNvSpPr>
            <a:spLocks noGrp="1"/>
          </p:cNvSpPr>
          <p:nvPr>
            <p:ph type="ctrTitle" sz="quarter"/>
          </p:nvPr>
        </p:nvSpPr>
        <p:spPr/>
        <p:txBody>
          <a:bodyPr/>
          <a:lstStyle/>
          <a:p>
            <a:r>
              <a:rPr lang="en-US" dirty="0"/>
              <a:t>Fundamentals</a:t>
            </a:r>
          </a:p>
        </p:txBody>
      </p:sp>
      <p:sp>
        <p:nvSpPr>
          <p:cNvPr id="3" name="Subtitle 2">
            <a:extLst>
              <a:ext uri="{FF2B5EF4-FFF2-40B4-BE49-F238E27FC236}">
                <a16:creationId xmlns:a16="http://schemas.microsoft.com/office/drawing/2014/main" id="{B13DDC30-94AD-459B-BF9F-0B3A629C3A16}"/>
              </a:ext>
            </a:extLst>
          </p:cNvPr>
          <p:cNvSpPr>
            <a:spLocks noGrp="1"/>
          </p:cNvSpPr>
          <p:nvPr>
            <p:ph type="subTitle" sz="quarter" idx="1"/>
          </p:nvPr>
        </p:nvSpPr>
        <p:spPr/>
        <p:txBody>
          <a:bodyPr/>
          <a:lstStyle/>
          <a:p>
            <a:r>
              <a:rPr lang="en-US" dirty="0"/>
              <a:t>May 2018</a:t>
            </a:r>
          </a:p>
        </p:txBody>
      </p:sp>
    </p:spTree>
    <p:extLst>
      <p:ext uri="{BB962C8B-B14F-4D97-AF65-F5344CB8AC3E}">
        <p14:creationId xmlns:p14="http://schemas.microsoft.com/office/powerpoint/2010/main" val="16095914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a:t>
            </a:r>
            <a:r>
              <a:rPr lang="en-US" dirty="0" err="1"/>
              <a:t>Check</a:t>
            </a:r>
            <a:r>
              <a:rPr lang="en-US" sz="800" dirty="0" err="1"/>
              <a:t>a</a:t>
            </a:r>
            <a:endParaRPr lang="en-US" dirty="0"/>
          </a:p>
        </p:txBody>
      </p:sp>
      <p:sp>
        <p:nvSpPr>
          <p:cNvPr id="3" name="Content Placeholder 2"/>
          <p:cNvSpPr>
            <a:spLocks noGrp="1"/>
          </p:cNvSpPr>
          <p:nvPr>
            <p:ph idx="1"/>
          </p:nvPr>
        </p:nvSpPr>
        <p:spPr/>
        <p:txBody>
          <a:bodyPr/>
          <a:lstStyle/>
          <a:p>
            <a:r>
              <a:rPr lang="en-US" dirty="0"/>
              <a:t>What are some of the agency’s responsibilities during closeout?</a:t>
            </a:r>
          </a:p>
          <a:p>
            <a:endParaRPr lang="en-US" dirty="0"/>
          </a:p>
          <a:p>
            <a:endParaRPr lang="en-US" dirty="0"/>
          </a:p>
          <a:p>
            <a:r>
              <a:rPr lang="en-US" dirty="0"/>
              <a:t>FOIA does not apply to agreements?</a:t>
            </a:r>
          </a:p>
          <a:p>
            <a:pPr marL="0" indent="0">
              <a:buNone/>
            </a:pPr>
            <a:r>
              <a:rPr lang="en-US" dirty="0"/>
              <a:t>      </a:t>
            </a:r>
          </a:p>
          <a:p>
            <a:pPr marL="0" indent="0">
              <a:buNone/>
            </a:pPr>
            <a:r>
              <a:rPr lang="en-US" dirty="0"/>
              <a:t>	True or False</a:t>
            </a:r>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AB819356-DE13-42BF-B215-0A2DEF5CE21B}" type="slidenum">
              <a:rPr lang="en-US" smtClean="0"/>
              <a:pPr>
                <a:defRPr/>
              </a:pPr>
              <a:t>40</a:t>
            </a:fld>
            <a:endParaRPr lang="en-US" dirty="0"/>
          </a:p>
        </p:txBody>
      </p:sp>
    </p:spTree>
    <p:extLst>
      <p:ext uri="{BB962C8B-B14F-4D97-AF65-F5344CB8AC3E}">
        <p14:creationId xmlns:p14="http://schemas.microsoft.com/office/powerpoint/2010/main" val="3594339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a:t>
            </a:r>
            <a:r>
              <a:rPr lang="en-US" dirty="0" err="1"/>
              <a:t>Check</a:t>
            </a:r>
            <a:r>
              <a:rPr lang="en-US" sz="800" dirty="0" err="1"/>
              <a:t>b</a:t>
            </a:r>
            <a:endParaRPr lang="en-US" dirty="0"/>
          </a:p>
        </p:txBody>
      </p:sp>
      <p:sp>
        <p:nvSpPr>
          <p:cNvPr id="3" name="Content Placeholder 2"/>
          <p:cNvSpPr>
            <a:spLocks noGrp="1"/>
          </p:cNvSpPr>
          <p:nvPr>
            <p:ph idx="1"/>
          </p:nvPr>
        </p:nvSpPr>
        <p:spPr/>
        <p:txBody>
          <a:bodyPr/>
          <a:lstStyle/>
          <a:p>
            <a:r>
              <a:rPr lang="en-US" dirty="0"/>
              <a:t>What are some of the agency’s responsibilities during closeout?</a:t>
            </a:r>
          </a:p>
          <a:p>
            <a:endParaRPr lang="en-US" dirty="0"/>
          </a:p>
          <a:p>
            <a:pPr lvl="1"/>
            <a:r>
              <a:rPr lang="en-US" b="1" dirty="0">
                <a:solidFill>
                  <a:srgbClr val="FF3300"/>
                </a:solidFill>
              </a:rPr>
              <a:t>Ensure excess funds are de-obligated, no litigation or appeals are pending, work has been completed according to project narrative, etc.</a:t>
            </a:r>
          </a:p>
          <a:p>
            <a:endParaRPr lang="en-US" dirty="0"/>
          </a:p>
          <a:p>
            <a:r>
              <a:rPr lang="en-US" dirty="0"/>
              <a:t>FOIA does not apply to agreements?</a:t>
            </a:r>
          </a:p>
          <a:p>
            <a:pPr marL="0" indent="0">
              <a:buNone/>
            </a:pPr>
            <a:endParaRPr lang="en-US" dirty="0"/>
          </a:p>
          <a:p>
            <a:pPr lvl="1"/>
            <a:r>
              <a:rPr lang="en-US" b="1" dirty="0">
                <a:solidFill>
                  <a:srgbClr val="FF3300"/>
                </a:solidFill>
              </a:rPr>
              <a:t>False</a:t>
            </a:r>
          </a:p>
          <a:p>
            <a:pPr marL="0" indent="0">
              <a:buNone/>
            </a:pPr>
            <a:endParaRPr lang="en-US" dirty="0"/>
          </a:p>
          <a:p>
            <a:pPr marL="857250" lvl="3" indent="0">
              <a:buNone/>
            </a:pPr>
            <a:r>
              <a:rPr lang="en-US" sz="1600" dirty="0">
                <a:solidFill>
                  <a:srgbClr val="0070C0"/>
                </a:solidFill>
              </a:rPr>
              <a:t>FOIA is one the national policies terms and conditions applicable to awards.</a:t>
            </a:r>
          </a:p>
          <a:p>
            <a:pPr marL="0" lvl="1" indent="0">
              <a:buNone/>
            </a:pPr>
            <a:endParaRPr lang="en-US" b="1" dirty="0">
              <a:solidFill>
                <a:srgbClr val="FF3300"/>
              </a:solidFill>
            </a:endParaRPr>
          </a:p>
          <a:p>
            <a:endParaRPr lang="en-US" dirty="0"/>
          </a:p>
        </p:txBody>
      </p:sp>
      <p:sp>
        <p:nvSpPr>
          <p:cNvPr id="4" name="Slide Number Placeholder 3"/>
          <p:cNvSpPr>
            <a:spLocks noGrp="1"/>
          </p:cNvSpPr>
          <p:nvPr>
            <p:ph type="sldNum" sz="quarter" idx="10"/>
          </p:nvPr>
        </p:nvSpPr>
        <p:spPr/>
        <p:txBody>
          <a:bodyPr/>
          <a:lstStyle/>
          <a:p>
            <a:pPr>
              <a:defRPr/>
            </a:pPr>
            <a:fld id="{AB819356-DE13-42BF-B215-0A2DEF5CE21B}" type="slidenum">
              <a:rPr lang="en-US" smtClean="0"/>
              <a:pPr>
                <a:defRPr/>
              </a:pPr>
              <a:t>41</a:t>
            </a:fld>
            <a:endParaRPr lang="en-US" dirty="0"/>
          </a:p>
        </p:txBody>
      </p:sp>
    </p:spTree>
    <p:extLst>
      <p:ext uri="{BB962C8B-B14F-4D97-AF65-F5344CB8AC3E}">
        <p14:creationId xmlns:p14="http://schemas.microsoft.com/office/powerpoint/2010/main" val="3728939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History of Federal Financial Assistance</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Federal assistance has increased in volume, type, and complexity over time. Major developments are presented below.</a:t>
            </a:r>
          </a:p>
        </p:txBody>
      </p:sp>
      <p:graphicFrame>
        <p:nvGraphicFramePr>
          <p:cNvPr id="4" name="Content Placeholder 3" title="Table"/>
          <p:cNvGraphicFramePr>
            <a:graphicFrameLocks/>
          </p:cNvGraphicFramePr>
          <p:nvPr>
            <p:extLst>
              <p:ext uri="{D42A27DB-BD31-4B8C-83A1-F6EECF244321}">
                <p14:modId xmlns:p14="http://schemas.microsoft.com/office/powerpoint/2010/main" val="1375600814"/>
              </p:ext>
            </p:extLst>
          </p:nvPr>
        </p:nvGraphicFramePr>
        <p:xfrm>
          <a:off x="457200" y="2379420"/>
          <a:ext cx="8153400" cy="4295700"/>
        </p:xfrm>
        <a:graphic>
          <a:graphicData uri="http://schemas.openxmlformats.org/drawingml/2006/table">
            <a:tbl>
              <a:tblPr firstRow="1" bandRow="1">
                <a:tableStyleId>{073A0DAA-6AF3-43AB-8588-CEC1D06C72B9}</a:tableStyleId>
              </a:tblPr>
              <a:tblGrid>
                <a:gridCol w="1143000">
                  <a:extLst>
                    <a:ext uri="{9D8B030D-6E8A-4147-A177-3AD203B41FA5}">
                      <a16:colId xmlns:a16="http://schemas.microsoft.com/office/drawing/2014/main" val="20000"/>
                    </a:ext>
                  </a:extLst>
                </a:gridCol>
                <a:gridCol w="7010400">
                  <a:extLst>
                    <a:ext uri="{9D8B030D-6E8A-4147-A177-3AD203B41FA5}">
                      <a16:colId xmlns:a16="http://schemas.microsoft.com/office/drawing/2014/main" val="20001"/>
                    </a:ext>
                  </a:extLst>
                </a:gridCol>
              </a:tblGrid>
              <a:tr h="304585">
                <a:tc>
                  <a:txBody>
                    <a:bodyPr/>
                    <a:lstStyle/>
                    <a:p>
                      <a:r>
                        <a:rPr lang="en-US" sz="1400" dirty="0"/>
                        <a:t>Year(s)</a:t>
                      </a:r>
                      <a:endParaRPr lang="en-US" sz="1400" dirty="0">
                        <a:latin typeface="Arial" panose="020B0604020202020204" pitchFamily="34" charset="0"/>
                        <a:cs typeface="Arial" panose="020B0604020202020204" pitchFamily="34" charset="0"/>
                      </a:endParaRPr>
                    </a:p>
                  </a:txBody>
                  <a:tcPr marT="45621" marB="4562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Development</a:t>
                      </a:r>
                      <a:endParaRPr lang="en-US" sz="1400" dirty="0">
                        <a:latin typeface="Arial" panose="020B0604020202020204" pitchFamily="34" charset="0"/>
                        <a:cs typeface="Arial" panose="020B0604020202020204" pitchFamily="34" charset="0"/>
                      </a:endParaRPr>
                    </a:p>
                  </a:txBody>
                  <a:tcPr marT="45621" marB="45621"/>
                </a:tc>
                <a:extLst>
                  <a:ext uri="{0D108BD9-81ED-4DB2-BD59-A6C34878D82A}">
                    <a16:rowId xmlns:a16="http://schemas.microsoft.com/office/drawing/2014/main" val="10000"/>
                  </a:ext>
                </a:extLst>
              </a:tr>
              <a:tr h="289347">
                <a:tc>
                  <a:txBody>
                    <a:bodyPr/>
                    <a:lstStyle/>
                    <a:p>
                      <a:pPr marL="0" lvl="0" indent="0" algn="l" defTabSz="914400" rtl="0" eaLnBrk="1" latinLnBrk="0" hangingPunct="1">
                        <a:buFont typeface="Wingdings" panose="05000000000000000000" pitchFamily="2" charset="2"/>
                        <a:buNone/>
                      </a:pPr>
                      <a:r>
                        <a:rPr lang="en-US" altLang="en-US" sz="1300" dirty="0"/>
                        <a:t>1800s</a:t>
                      </a:r>
                      <a:endParaRPr lang="en-US" sz="1300" kern="1200" dirty="0">
                        <a:solidFill>
                          <a:schemeClr val="dk1"/>
                        </a:solidFill>
                        <a:latin typeface="Arial" panose="020B0604020202020204" pitchFamily="34" charset="0"/>
                        <a:ea typeface="+mn-ea"/>
                        <a:cs typeface="Arial" panose="020B0604020202020204" pitchFamily="34" charset="0"/>
                      </a:endParaRPr>
                    </a:p>
                  </a:txBody>
                  <a:tcPr marT="45621" marB="45621"/>
                </a:tc>
                <a:tc>
                  <a:txBody>
                    <a:bodyPr/>
                    <a:lstStyle/>
                    <a:p>
                      <a:pPr marL="0" lvl="0" indent="0" algn="l" defTabSz="914400" rtl="0" eaLnBrk="1" latinLnBrk="0" hangingPunct="1">
                        <a:buFont typeface="Wingdings" panose="05000000000000000000" pitchFamily="2" charset="2"/>
                        <a:buNone/>
                      </a:pPr>
                      <a:r>
                        <a:rPr lang="en-US" altLang="en-US" sz="1300" dirty="0"/>
                        <a:t>Federal</a:t>
                      </a:r>
                      <a:r>
                        <a:rPr lang="en-US" altLang="en-US" sz="1300" baseline="0" dirty="0"/>
                        <a:t> assistance began with l</a:t>
                      </a:r>
                      <a:r>
                        <a:rPr lang="en-US" altLang="en-US" sz="1300" dirty="0"/>
                        <a:t>and grants to states for schools, public buildings, and railroads</a:t>
                      </a:r>
                      <a:endParaRPr lang="en-US" sz="1300" kern="1200" dirty="0">
                        <a:solidFill>
                          <a:schemeClr val="tx1">
                            <a:lumMod val="75000"/>
                            <a:lumOff val="25000"/>
                          </a:schemeClr>
                        </a:solidFill>
                        <a:latin typeface="Arial" panose="020B0604020202020204" pitchFamily="34" charset="0"/>
                        <a:ea typeface="+mn-ea"/>
                        <a:cs typeface="Arial" panose="020B0604020202020204" pitchFamily="34" charset="0"/>
                      </a:endParaRPr>
                    </a:p>
                  </a:txBody>
                  <a:tcPr marT="45621" marB="45621"/>
                </a:tc>
                <a:extLst>
                  <a:ext uri="{0D108BD9-81ED-4DB2-BD59-A6C34878D82A}">
                    <a16:rowId xmlns:a16="http://schemas.microsoft.com/office/drawing/2014/main" val="10001"/>
                  </a:ext>
                </a:extLst>
              </a:tr>
              <a:tr h="289347">
                <a:tc>
                  <a:txBody>
                    <a:bodyPr/>
                    <a:lstStyle/>
                    <a:p>
                      <a:pPr marL="0" lvl="0" indent="0" algn="l" defTabSz="914400" rtl="0" eaLnBrk="1" latinLnBrk="0" hangingPunct="1">
                        <a:buFont typeface="Wingdings" panose="05000000000000000000" pitchFamily="2" charset="2"/>
                        <a:buNone/>
                      </a:pPr>
                      <a:r>
                        <a:rPr lang="en-US" sz="1300" dirty="0"/>
                        <a:t>1880s</a:t>
                      </a:r>
                      <a:endParaRPr lang="en-US" sz="1300" kern="1200" dirty="0">
                        <a:solidFill>
                          <a:schemeClr val="dk1"/>
                        </a:solidFill>
                        <a:latin typeface="Arial" panose="020B0604020202020204" pitchFamily="34" charset="0"/>
                        <a:ea typeface="+mn-ea"/>
                        <a:cs typeface="Arial" panose="020B0604020202020204" pitchFamily="34" charset="0"/>
                      </a:endParaRPr>
                    </a:p>
                  </a:txBody>
                  <a:tcPr marT="45621" marB="45621"/>
                </a:tc>
                <a:tc>
                  <a:txBody>
                    <a:bodyPr/>
                    <a:lstStyle/>
                    <a:p>
                      <a:pPr marL="0" lvl="0" indent="0" algn="l" defTabSz="914400" rtl="0" eaLnBrk="1" latinLnBrk="0" hangingPunct="1">
                        <a:buFont typeface="Wingdings" panose="05000000000000000000" pitchFamily="2" charset="2"/>
                        <a:buNone/>
                      </a:pPr>
                      <a:r>
                        <a:rPr lang="en-US" sz="1300" dirty="0"/>
                        <a:t>Assistance expanded with cash grants for agricultural research</a:t>
                      </a:r>
                      <a:endParaRPr lang="en-US" sz="1300" kern="1200" dirty="0">
                        <a:solidFill>
                          <a:schemeClr val="tx1">
                            <a:lumMod val="75000"/>
                            <a:lumOff val="25000"/>
                          </a:schemeClr>
                        </a:solidFill>
                        <a:latin typeface="Arial" panose="020B0604020202020204" pitchFamily="34" charset="0"/>
                        <a:ea typeface="+mn-ea"/>
                        <a:cs typeface="Arial" panose="020B0604020202020204" pitchFamily="34" charset="0"/>
                      </a:endParaRPr>
                    </a:p>
                  </a:txBody>
                  <a:tcPr marT="45621" marB="45621"/>
                </a:tc>
                <a:extLst>
                  <a:ext uri="{0D108BD9-81ED-4DB2-BD59-A6C34878D82A}">
                    <a16:rowId xmlns:a16="http://schemas.microsoft.com/office/drawing/2014/main" val="10002"/>
                  </a:ext>
                </a:extLst>
              </a:tr>
              <a:tr h="289347">
                <a:tc>
                  <a:txBody>
                    <a:bodyPr/>
                    <a:lstStyle/>
                    <a:p>
                      <a:pPr marL="0" lvl="0" indent="0" algn="l" defTabSz="914400" rtl="0" eaLnBrk="1" latinLnBrk="0" hangingPunct="1">
                        <a:buFont typeface="Wingdings" panose="05000000000000000000" pitchFamily="2" charset="2"/>
                        <a:buNone/>
                      </a:pPr>
                      <a:r>
                        <a:rPr lang="en-US" sz="1300" dirty="0"/>
                        <a:t>1930s</a:t>
                      </a:r>
                      <a:endParaRPr lang="en-US" sz="1300" kern="1200" dirty="0">
                        <a:solidFill>
                          <a:schemeClr val="dk1"/>
                        </a:solidFill>
                        <a:latin typeface="Arial" panose="020B0604020202020204" pitchFamily="34" charset="0"/>
                        <a:ea typeface="+mn-ea"/>
                        <a:cs typeface="Arial" panose="020B0604020202020204" pitchFamily="34" charset="0"/>
                      </a:endParaRPr>
                    </a:p>
                  </a:txBody>
                  <a:tcPr marT="45621" marB="45621"/>
                </a:tc>
                <a:tc>
                  <a:txBody>
                    <a:bodyPr/>
                    <a:lstStyle/>
                    <a:p>
                      <a:pPr marL="0" lvl="0" indent="0" algn="l" defTabSz="914400" rtl="0" eaLnBrk="1" latinLnBrk="0" hangingPunct="1">
                        <a:buFont typeface="Wingdings" panose="05000000000000000000" pitchFamily="2" charset="2"/>
                        <a:buNone/>
                      </a:pPr>
                      <a:r>
                        <a:rPr lang="en-US" sz="1300" dirty="0"/>
                        <a:t>Works Progress Administration provided jobs for unemployed during the Great Depression</a:t>
                      </a:r>
                      <a:endParaRPr lang="en-US" sz="1300" kern="1200" dirty="0">
                        <a:solidFill>
                          <a:schemeClr val="tx1">
                            <a:lumMod val="75000"/>
                            <a:lumOff val="25000"/>
                          </a:schemeClr>
                        </a:solidFill>
                        <a:latin typeface="Arial" panose="020B0604020202020204" pitchFamily="34" charset="0"/>
                        <a:ea typeface="+mn-ea"/>
                        <a:cs typeface="Arial" panose="020B0604020202020204" pitchFamily="34" charset="0"/>
                      </a:endParaRPr>
                    </a:p>
                  </a:txBody>
                  <a:tcPr marT="45621" marB="45621"/>
                </a:tc>
                <a:extLst>
                  <a:ext uri="{0D108BD9-81ED-4DB2-BD59-A6C34878D82A}">
                    <a16:rowId xmlns:a16="http://schemas.microsoft.com/office/drawing/2014/main" val="10003"/>
                  </a:ext>
                </a:extLst>
              </a:tr>
              <a:tr h="289347">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dirty="0"/>
                        <a:t>1950s</a:t>
                      </a:r>
                      <a:endParaRPr lang="en-US" sz="1300" kern="1200" dirty="0">
                        <a:solidFill>
                          <a:schemeClr val="dk1"/>
                        </a:solidFill>
                        <a:latin typeface="Arial" panose="020B0604020202020204" pitchFamily="34" charset="0"/>
                        <a:ea typeface="+mn-ea"/>
                        <a:cs typeface="Arial" panose="020B0604020202020204" pitchFamily="34" charset="0"/>
                      </a:endParaRPr>
                    </a:p>
                  </a:txBody>
                  <a:tcPr marT="45621" marB="45621"/>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dirty="0"/>
                        <a:t>National Science Foundation began funding research</a:t>
                      </a:r>
                      <a:endParaRPr lang="en-US" sz="1300" dirty="0">
                        <a:latin typeface="Arial" panose="020B0604020202020204" pitchFamily="34" charset="0"/>
                        <a:cs typeface="Arial" panose="020B0604020202020204" pitchFamily="34" charset="0"/>
                      </a:endParaRPr>
                    </a:p>
                  </a:txBody>
                  <a:tcPr marT="45621" marB="45621"/>
                </a:tc>
                <a:extLst>
                  <a:ext uri="{0D108BD9-81ED-4DB2-BD59-A6C34878D82A}">
                    <a16:rowId xmlns:a16="http://schemas.microsoft.com/office/drawing/2014/main" val="10004"/>
                  </a:ext>
                </a:extLst>
              </a:tr>
              <a:tr h="487452">
                <a:tc>
                  <a:txBody>
                    <a:bodyPr/>
                    <a:lstStyle/>
                    <a:p>
                      <a:pPr marL="0" lvl="0" indent="0" algn="l" defTabSz="914400" rtl="0" eaLnBrk="1" latinLnBrk="0" hangingPunct="1">
                        <a:buFont typeface="Wingdings" panose="05000000000000000000" pitchFamily="2" charset="2"/>
                        <a:buNone/>
                      </a:pPr>
                      <a:r>
                        <a:rPr lang="en-US" sz="1300" dirty="0"/>
                        <a:t>1960s</a:t>
                      </a:r>
                      <a:endParaRPr lang="en-US" sz="1300" kern="1200" dirty="0">
                        <a:solidFill>
                          <a:schemeClr val="dk1"/>
                        </a:solidFill>
                        <a:latin typeface="Arial" panose="020B0604020202020204" pitchFamily="34" charset="0"/>
                        <a:ea typeface="+mn-ea"/>
                        <a:cs typeface="Arial" panose="020B0604020202020204" pitchFamily="34" charset="0"/>
                      </a:endParaRPr>
                    </a:p>
                  </a:txBody>
                  <a:tcPr marT="45621" marB="45621"/>
                </a:tc>
                <a:tc>
                  <a:txBody>
                    <a:bodyPr/>
                    <a:lstStyle/>
                    <a:p>
                      <a:pPr marL="0" lvl="0" indent="0" algn="l" defTabSz="914400" rtl="0" eaLnBrk="1" latinLnBrk="0" hangingPunct="1">
                        <a:buFont typeface="Wingdings" panose="05000000000000000000" pitchFamily="2" charset="2"/>
                        <a:buNone/>
                      </a:pPr>
                      <a:r>
                        <a:rPr lang="en-US" sz="1300" dirty="0"/>
                        <a:t>Great Society legislation included</a:t>
                      </a:r>
                      <a:r>
                        <a:rPr lang="en-US" sz="1300" baseline="0" dirty="0"/>
                        <a:t> cash grants for educational materials and programs and loans and grants for rural development</a:t>
                      </a:r>
                      <a:endParaRPr lang="en-US" sz="1300" dirty="0">
                        <a:latin typeface="Arial" panose="020B0604020202020204" pitchFamily="34" charset="0"/>
                        <a:cs typeface="Arial" panose="020B0604020202020204" pitchFamily="34" charset="0"/>
                      </a:endParaRPr>
                    </a:p>
                  </a:txBody>
                  <a:tcPr marT="45621" marB="45621"/>
                </a:tc>
                <a:extLst>
                  <a:ext uri="{0D108BD9-81ED-4DB2-BD59-A6C34878D82A}">
                    <a16:rowId xmlns:a16="http://schemas.microsoft.com/office/drawing/2014/main" val="10005"/>
                  </a:ext>
                </a:extLst>
              </a:tr>
              <a:tr h="685557">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dirty="0"/>
                        <a:t>1972</a:t>
                      </a:r>
                      <a:endParaRPr lang="en-US" sz="1300" dirty="0">
                        <a:latin typeface="Arial" panose="020B0604020202020204" pitchFamily="34" charset="0"/>
                        <a:cs typeface="Arial" panose="020B0604020202020204" pitchFamily="34" charset="0"/>
                      </a:endParaRPr>
                    </a:p>
                  </a:txBody>
                  <a:tcPr marT="45621" marB="45621"/>
                </a:tc>
                <a:tc>
                  <a:txBody>
                    <a:bodyPr/>
                    <a:lstStyle/>
                    <a:p>
                      <a:pPr marL="0" lvl="0" indent="0" algn="l" defTabSz="914400" rtl="0" eaLnBrk="1" latinLnBrk="0" hangingPunct="1">
                        <a:buFont typeface="Wingdings" panose="05000000000000000000" pitchFamily="2" charset="2"/>
                        <a:buNone/>
                      </a:pPr>
                      <a:r>
                        <a:rPr lang="en-US" sz="1300" dirty="0"/>
                        <a:t>With a variety</a:t>
                      </a:r>
                      <a:r>
                        <a:rPr lang="en-US" sz="1300" baseline="0" dirty="0"/>
                        <a:t> of assistance instruments </a:t>
                      </a:r>
                      <a:r>
                        <a:rPr lang="en-US" sz="1300" dirty="0"/>
                        <a:t>among Federal agencies, the Commission on Government Procurement recommended legislation to clarify the difference between procurement and assistance, and instrument types within assistance</a:t>
                      </a:r>
                      <a:endParaRPr lang="en-US" sz="1300" kern="1200" dirty="0">
                        <a:solidFill>
                          <a:schemeClr val="tx1">
                            <a:lumMod val="75000"/>
                            <a:lumOff val="25000"/>
                          </a:schemeClr>
                        </a:solidFill>
                        <a:latin typeface="Arial" panose="020B0604020202020204" pitchFamily="34" charset="0"/>
                        <a:ea typeface="+mn-ea"/>
                        <a:cs typeface="Arial" panose="020B0604020202020204" pitchFamily="34" charset="0"/>
                      </a:endParaRPr>
                    </a:p>
                  </a:txBody>
                  <a:tcPr marT="45621" marB="45621"/>
                </a:tc>
                <a:extLst>
                  <a:ext uri="{0D108BD9-81ED-4DB2-BD59-A6C34878D82A}">
                    <a16:rowId xmlns:a16="http://schemas.microsoft.com/office/drawing/2014/main" val="10006"/>
                  </a:ext>
                </a:extLst>
              </a:tr>
              <a:tr h="487452">
                <a:tc>
                  <a:txBody>
                    <a:bodyPr/>
                    <a:lstStyle/>
                    <a:p>
                      <a:pPr marL="0" lvl="0" indent="0" algn="l" defTabSz="914400" rtl="0" eaLnBrk="1" latinLnBrk="0" hangingPunct="1">
                        <a:buFont typeface="Wingdings" panose="05000000000000000000" pitchFamily="2" charset="2"/>
                        <a:buNone/>
                      </a:pPr>
                      <a:r>
                        <a:rPr lang="en-US" sz="1300" dirty="0"/>
                        <a:t>1978</a:t>
                      </a:r>
                      <a:endParaRPr lang="en-US" sz="1300" kern="1200" dirty="0">
                        <a:solidFill>
                          <a:schemeClr val="dk1"/>
                        </a:solidFill>
                        <a:latin typeface="Arial" panose="020B0604020202020204" pitchFamily="34" charset="0"/>
                        <a:ea typeface="+mn-ea"/>
                        <a:cs typeface="Arial" panose="020B0604020202020204" pitchFamily="34" charset="0"/>
                      </a:endParaRPr>
                    </a:p>
                  </a:txBody>
                  <a:tcPr marT="45621" marB="45621"/>
                </a:tc>
                <a:tc>
                  <a:txBody>
                    <a:bodyPr/>
                    <a:lstStyle/>
                    <a:p>
                      <a:pPr marL="0" lvl="0" indent="0" algn="l" defTabSz="914400" rtl="0" eaLnBrk="1" latinLnBrk="0" hangingPunct="1">
                        <a:buFont typeface="Wingdings" panose="05000000000000000000" pitchFamily="2" charset="2"/>
                        <a:buNone/>
                      </a:pPr>
                      <a:r>
                        <a:rPr lang="en-US" sz="1300" dirty="0"/>
                        <a:t>Federal Grant and Cooperative Agreement Act defined three instruments (grants, cooperative agreements, and contracts)</a:t>
                      </a:r>
                      <a:endParaRPr lang="en-US" sz="1300" kern="1200" dirty="0">
                        <a:solidFill>
                          <a:schemeClr val="tx1">
                            <a:lumMod val="75000"/>
                            <a:lumOff val="25000"/>
                          </a:schemeClr>
                        </a:solidFill>
                        <a:latin typeface="Arial" panose="020B0604020202020204" pitchFamily="34" charset="0"/>
                        <a:ea typeface="+mn-ea"/>
                        <a:cs typeface="Arial" panose="020B0604020202020204" pitchFamily="34" charset="0"/>
                      </a:endParaRPr>
                    </a:p>
                  </a:txBody>
                  <a:tcPr marT="45621" marB="45621"/>
                </a:tc>
                <a:extLst>
                  <a:ext uri="{0D108BD9-81ED-4DB2-BD59-A6C34878D82A}">
                    <a16:rowId xmlns:a16="http://schemas.microsoft.com/office/drawing/2014/main" val="10007"/>
                  </a:ext>
                </a:extLst>
              </a:tr>
              <a:tr h="487452">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dirty="0"/>
                        <a:t>1999 –</a:t>
                      </a:r>
                      <a:r>
                        <a:rPr lang="en-US" sz="1300" baseline="0" dirty="0"/>
                        <a:t> </a:t>
                      </a:r>
                      <a:r>
                        <a:rPr lang="en-US" sz="1300" dirty="0"/>
                        <a:t>2007</a:t>
                      </a:r>
                      <a:endParaRPr lang="en-US" sz="1300" dirty="0">
                        <a:latin typeface="Arial" panose="020B0604020202020204" pitchFamily="34" charset="0"/>
                        <a:cs typeface="Arial" panose="020B0604020202020204" pitchFamily="34" charset="0"/>
                      </a:endParaRPr>
                    </a:p>
                  </a:txBody>
                  <a:tcPr marT="45621" marB="45621"/>
                </a:tc>
                <a:tc>
                  <a:txBody>
                    <a:bodyPr/>
                    <a:lstStyle/>
                    <a:p>
                      <a:pPr marL="0" lvl="0" indent="0" algn="l" defTabSz="914400" rtl="0" eaLnBrk="1" latinLnBrk="0" hangingPunct="1">
                        <a:buFont typeface="Wingdings" panose="05000000000000000000" pitchFamily="2" charset="2"/>
                        <a:buNone/>
                      </a:pPr>
                      <a:r>
                        <a:rPr lang="en-US" sz="1300" dirty="0"/>
                        <a:t>Office of Management and Budget</a:t>
                      </a:r>
                      <a:r>
                        <a:rPr lang="en-US" sz="1300" baseline="0" dirty="0"/>
                        <a:t> (</a:t>
                      </a:r>
                      <a:r>
                        <a:rPr lang="en-US" sz="1300" dirty="0"/>
                        <a:t>OMB) and major grant-making agencies standardized several elements of grant application and administration</a:t>
                      </a:r>
                      <a:endParaRPr lang="en-US" sz="1300" kern="1200" dirty="0">
                        <a:solidFill>
                          <a:schemeClr val="tx1">
                            <a:lumMod val="75000"/>
                            <a:lumOff val="25000"/>
                          </a:schemeClr>
                        </a:solidFill>
                        <a:latin typeface="Arial" panose="020B0604020202020204" pitchFamily="34" charset="0"/>
                        <a:ea typeface="+mn-ea"/>
                        <a:cs typeface="Arial" panose="020B0604020202020204" pitchFamily="34" charset="0"/>
                      </a:endParaRPr>
                    </a:p>
                  </a:txBody>
                  <a:tcPr marT="45621" marB="45621"/>
                </a:tc>
                <a:extLst>
                  <a:ext uri="{0D108BD9-81ED-4DB2-BD59-A6C34878D82A}">
                    <a16:rowId xmlns:a16="http://schemas.microsoft.com/office/drawing/2014/main" val="10008"/>
                  </a:ext>
                </a:extLst>
              </a:tr>
              <a:tr h="487452">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dirty="0"/>
                        <a:t>2013 –</a:t>
                      </a:r>
                      <a:r>
                        <a:rPr lang="en-US" sz="1300" baseline="0" dirty="0"/>
                        <a:t> 2014 </a:t>
                      </a:r>
                      <a:endParaRPr lang="en-US" sz="1300" dirty="0">
                        <a:latin typeface="Arial" panose="020B0604020202020204" pitchFamily="34" charset="0"/>
                        <a:cs typeface="Arial" panose="020B0604020202020204" pitchFamily="34" charset="0"/>
                      </a:endParaRPr>
                    </a:p>
                  </a:txBody>
                  <a:tcPr marT="45621" marB="45621"/>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dirty="0"/>
                        <a:t>OMB and major grant-making agencies standardized additional elements of grant administrative</a:t>
                      </a:r>
                      <a:r>
                        <a:rPr lang="en-US" sz="1300" baseline="0" dirty="0"/>
                        <a:t> requirements, cost principles, and audit requirements</a:t>
                      </a:r>
                      <a:endParaRPr lang="en-US" sz="1300" kern="1200" dirty="0">
                        <a:solidFill>
                          <a:schemeClr val="tx1">
                            <a:lumMod val="75000"/>
                            <a:lumOff val="25000"/>
                          </a:schemeClr>
                        </a:solidFill>
                        <a:latin typeface="Arial" panose="020B0604020202020204" pitchFamily="34" charset="0"/>
                        <a:ea typeface="+mn-ea"/>
                        <a:cs typeface="Arial" panose="020B0604020202020204" pitchFamily="34" charset="0"/>
                      </a:endParaRPr>
                    </a:p>
                  </a:txBody>
                  <a:tcPr marT="45621" marB="45621"/>
                </a:tc>
                <a:extLst>
                  <a:ext uri="{0D108BD9-81ED-4DB2-BD59-A6C34878D82A}">
                    <a16:rowId xmlns:a16="http://schemas.microsoft.com/office/drawing/2014/main" val="10009"/>
                  </a:ext>
                </a:extLst>
              </a:tr>
            </a:tbl>
          </a:graphicData>
        </a:graphic>
      </p:graphicFrame>
      <p:sp>
        <p:nvSpPr>
          <p:cNvPr id="2" name="Slide Number Placeholder 1"/>
          <p:cNvSpPr>
            <a:spLocks noGrp="1"/>
          </p:cNvSpPr>
          <p:nvPr>
            <p:ph type="sldNum" sz="quarter" idx="10"/>
          </p:nvPr>
        </p:nvSpPr>
        <p:spPr>
          <a:xfrm>
            <a:off x="3657600" y="6702425"/>
            <a:ext cx="1693863" cy="155575"/>
          </a:xfrm>
        </p:spPr>
        <p:txBody>
          <a:bodyPr/>
          <a:lstStyle/>
          <a:p>
            <a:pPr>
              <a:defRPr/>
            </a:pPr>
            <a:fld id="{AB819356-DE13-42BF-B215-0A2DEF5CE21B}" type="slidenum">
              <a:rPr lang="en-US" sz="900" smtClean="0"/>
              <a:pPr>
                <a:defRPr/>
              </a:pPr>
              <a:t>5</a:t>
            </a:fld>
            <a:endParaRPr lang="en-US" sz="900" dirty="0"/>
          </a:p>
        </p:txBody>
      </p:sp>
    </p:spTree>
    <p:extLst>
      <p:ext uri="{BB962C8B-B14F-4D97-AF65-F5344CB8AC3E}">
        <p14:creationId xmlns:p14="http://schemas.microsoft.com/office/powerpoint/2010/main" val="1617331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609727" y="295277"/>
            <a:ext cx="5781673" cy="1109663"/>
          </a:xfrm>
        </p:spPr>
        <p:txBody>
          <a:bodyPr/>
          <a:lstStyle/>
          <a:p>
            <a:r>
              <a:rPr lang="en-US" altLang="en-US" dirty="0">
                <a:latin typeface="Arial" charset="0"/>
                <a:cs typeface="Arial" charset="0"/>
              </a:rPr>
              <a:t>Federal Financial Assistance Stakeholders</a:t>
            </a:r>
          </a:p>
        </p:txBody>
      </p:sp>
      <p:sp>
        <p:nvSpPr>
          <p:cNvPr id="13315" name="Content Placeholder 2"/>
          <p:cNvSpPr>
            <a:spLocks noGrp="1"/>
          </p:cNvSpPr>
          <p:nvPr>
            <p:ph idx="1"/>
          </p:nvPr>
        </p:nvSpPr>
        <p:spPr>
          <a:xfrm>
            <a:off x="457200" y="1676400"/>
            <a:ext cx="8229600" cy="4525963"/>
          </a:xfrm>
        </p:spPr>
        <p:txBody>
          <a:bodyPr/>
          <a:lstStyle/>
          <a:p>
            <a:pPr marL="0" indent="0">
              <a:buNone/>
            </a:pPr>
            <a:r>
              <a:rPr lang="en-US" altLang="en-US" dirty="0">
                <a:latin typeface="Arial" charset="0"/>
                <a:cs typeface="Arial" charset="0"/>
              </a:rPr>
              <a:t>The following groups are involved in Federal financial assistance at various levels </a:t>
            </a:r>
            <a:r>
              <a:rPr lang="en-US" altLang="en-US" i="1" dirty="0">
                <a:latin typeface="Arial" charset="0"/>
                <a:cs typeface="Arial" charset="0"/>
              </a:rPr>
              <a:t>(not all stakeholders are required for each award)</a:t>
            </a:r>
            <a:r>
              <a:rPr lang="en-US" altLang="en-US" dirty="0">
                <a:latin typeface="Arial" charset="0"/>
                <a:cs typeface="Arial" charset="0"/>
              </a:rPr>
              <a:t>:</a:t>
            </a:r>
          </a:p>
        </p:txBody>
      </p:sp>
      <p:graphicFrame>
        <p:nvGraphicFramePr>
          <p:cNvPr id="5" name="Content Placeholder 3" title="Table"/>
          <p:cNvGraphicFramePr>
            <a:graphicFrameLocks/>
          </p:cNvGraphicFramePr>
          <p:nvPr>
            <p:extLst>
              <p:ext uri="{D42A27DB-BD31-4B8C-83A1-F6EECF244321}">
                <p14:modId xmlns:p14="http://schemas.microsoft.com/office/powerpoint/2010/main" val="3190515445"/>
              </p:ext>
            </p:extLst>
          </p:nvPr>
        </p:nvGraphicFramePr>
        <p:xfrm>
          <a:off x="457200" y="2453632"/>
          <a:ext cx="8153400" cy="3505208"/>
        </p:xfrm>
        <a:graphic>
          <a:graphicData uri="http://schemas.openxmlformats.org/drawingml/2006/table">
            <a:tbl>
              <a:tblPr firstRow="1" bandRow="1">
                <a:tableStyleId>{073A0DAA-6AF3-43AB-8588-CEC1D06C72B9}</a:tableStyleId>
              </a:tblPr>
              <a:tblGrid>
                <a:gridCol w="1981200">
                  <a:extLst>
                    <a:ext uri="{9D8B030D-6E8A-4147-A177-3AD203B41FA5}">
                      <a16:colId xmlns:a16="http://schemas.microsoft.com/office/drawing/2014/main" val="20000"/>
                    </a:ext>
                  </a:extLst>
                </a:gridCol>
                <a:gridCol w="6172200">
                  <a:extLst>
                    <a:ext uri="{9D8B030D-6E8A-4147-A177-3AD203B41FA5}">
                      <a16:colId xmlns:a16="http://schemas.microsoft.com/office/drawing/2014/main" val="20001"/>
                    </a:ext>
                  </a:extLst>
                </a:gridCol>
              </a:tblGrid>
              <a:tr h="304797">
                <a:tc>
                  <a:txBody>
                    <a:bodyPr/>
                    <a:lstStyle/>
                    <a:p>
                      <a:r>
                        <a:rPr lang="en-US" sz="1400" dirty="0"/>
                        <a:t>Stakeholder</a:t>
                      </a:r>
                      <a:endParaRPr lang="en-US" sz="1400" dirty="0">
                        <a:latin typeface="Arial" panose="020B0604020202020204" pitchFamily="34" charset="0"/>
                        <a:cs typeface="Arial" panose="020B0604020202020204" pitchFamily="34" charset="0"/>
                      </a:endParaRPr>
                    </a:p>
                  </a:txBody>
                  <a:tcPr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Role</a:t>
                      </a:r>
                      <a:endParaRPr lang="en-US" sz="1400" dirty="0">
                        <a:latin typeface="Arial" panose="020B0604020202020204" pitchFamily="34" charset="0"/>
                        <a:cs typeface="Arial" panose="020B0604020202020204" pitchFamily="34" charset="0"/>
                      </a:endParaRPr>
                    </a:p>
                  </a:txBody>
                  <a:tcPr marT="45719" marB="45719"/>
                </a:tc>
                <a:extLst>
                  <a:ext uri="{0D108BD9-81ED-4DB2-BD59-A6C34878D82A}">
                    <a16:rowId xmlns:a16="http://schemas.microsoft.com/office/drawing/2014/main" val="10000"/>
                  </a:ext>
                </a:extLst>
              </a:tr>
              <a:tr h="518156">
                <a:tc>
                  <a:txBody>
                    <a:bodyPr/>
                    <a:lstStyle/>
                    <a:p>
                      <a:pPr marL="0" lvl="0" indent="0" algn="l" defTabSz="914400" rtl="0" eaLnBrk="1" latinLnBrk="0" hangingPunct="1">
                        <a:buFont typeface="Wingdings" panose="05000000000000000000" pitchFamily="2" charset="2"/>
                        <a:buNone/>
                      </a:pPr>
                      <a:r>
                        <a:rPr lang="en-US" sz="1400" kern="1200" dirty="0"/>
                        <a:t>Congress</a:t>
                      </a:r>
                      <a:endParaRPr lang="en-US" sz="1400" kern="1200" dirty="0">
                        <a:solidFill>
                          <a:schemeClr val="dk1"/>
                        </a:solidFill>
                        <a:latin typeface="Arial" panose="020B0604020202020204" pitchFamily="34" charset="0"/>
                        <a:ea typeface="+mn-ea"/>
                        <a:cs typeface="Arial" panose="020B0604020202020204" pitchFamily="34" charset="0"/>
                      </a:endParaRPr>
                    </a:p>
                  </a:txBody>
                  <a:tcPr marT="45719" marB="45719"/>
                </a:tc>
                <a:tc>
                  <a:txBody>
                    <a:bodyPr/>
                    <a:lstStyle/>
                    <a:p>
                      <a:pPr marL="0" marR="0">
                        <a:spcBef>
                          <a:spcPts val="0"/>
                        </a:spcBef>
                        <a:spcAft>
                          <a:spcPts val="0"/>
                        </a:spcAft>
                      </a:pPr>
                      <a:r>
                        <a:rPr lang="en-US" sz="1400" dirty="0">
                          <a:effectLst/>
                        </a:rPr>
                        <a:t>Provides</a:t>
                      </a:r>
                      <a:r>
                        <a:rPr lang="en-US" sz="1400" baseline="0" dirty="0">
                          <a:effectLst/>
                        </a:rPr>
                        <a:t> program authorization; a</a:t>
                      </a:r>
                      <a:r>
                        <a:rPr lang="en-US" sz="1400" dirty="0">
                          <a:effectLst/>
                        </a:rPr>
                        <a:t>ppropriates funds for activities deemed deserving of stimulation and support from the Federal government</a:t>
                      </a:r>
                      <a:endParaRPr lang="en-US" sz="1400" dirty="0">
                        <a:effectLst/>
                        <a:latin typeface="Arial" panose="020B0604020202020204" pitchFamily="34" charset="0"/>
                        <a:ea typeface="MS Mincho"/>
                        <a:cs typeface="Arial" panose="020B0604020202020204" pitchFamily="34" charset="0"/>
                      </a:endParaRPr>
                    </a:p>
                  </a:txBody>
                  <a:tcPr marT="45719" marB="45719"/>
                </a:tc>
                <a:extLst>
                  <a:ext uri="{0D108BD9-81ED-4DB2-BD59-A6C34878D82A}">
                    <a16:rowId xmlns:a16="http://schemas.microsoft.com/office/drawing/2014/main" val="10001"/>
                  </a:ext>
                </a:extLst>
              </a:tr>
              <a:tr h="518156">
                <a:tc>
                  <a:txBody>
                    <a:bodyPr/>
                    <a:lstStyle/>
                    <a:p>
                      <a:pPr marL="0" lvl="0" indent="0" algn="l" defTabSz="914400" rtl="0" eaLnBrk="1" latinLnBrk="0" hangingPunct="1">
                        <a:buFont typeface="Wingdings" panose="05000000000000000000" pitchFamily="2" charset="2"/>
                        <a:buNone/>
                      </a:pPr>
                      <a:r>
                        <a:rPr lang="en-US" sz="1400" kern="1200" dirty="0"/>
                        <a:t>Office of Management</a:t>
                      </a:r>
                      <a:r>
                        <a:rPr lang="en-US" sz="1400" kern="1200" baseline="0" dirty="0"/>
                        <a:t> and Budget</a:t>
                      </a:r>
                      <a:endParaRPr lang="en-US" sz="1400" kern="1200" dirty="0">
                        <a:solidFill>
                          <a:schemeClr val="dk1"/>
                        </a:solidFill>
                        <a:latin typeface="Arial" panose="020B0604020202020204" pitchFamily="34" charset="0"/>
                        <a:ea typeface="+mn-ea"/>
                        <a:cs typeface="Arial" panose="020B0604020202020204" pitchFamily="34" charset="0"/>
                      </a:endParaRPr>
                    </a:p>
                  </a:txBody>
                  <a:tcPr marT="45719" marB="45719"/>
                </a:tc>
                <a:tc>
                  <a:txBody>
                    <a:bodyPr/>
                    <a:lstStyle/>
                    <a:p>
                      <a:pPr marL="0" marR="0">
                        <a:spcBef>
                          <a:spcPts val="0"/>
                        </a:spcBef>
                        <a:spcAft>
                          <a:spcPts val="0"/>
                        </a:spcAft>
                      </a:pPr>
                      <a:r>
                        <a:rPr lang="en-US" sz="1400" dirty="0">
                          <a:effectLst/>
                        </a:rPr>
                        <a:t>Coordinates development of US government-wide Federal financial assistance administration policies; issues guidance to agencies as needed</a:t>
                      </a:r>
                      <a:endParaRPr lang="en-US" sz="1400" dirty="0">
                        <a:effectLst/>
                        <a:latin typeface="Arial" panose="020B0604020202020204" pitchFamily="34" charset="0"/>
                        <a:ea typeface="MS Mincho"/>
                        <a:cs typeface="Arial" panose="020B0604020202020204" pitchFamily="34" charset="0"/>
                      </a:endParaRPr>
                    </a:p>
                  </a:txBody>
                  <a:tcPr marT="45719" marB="45719"/>
                </a:tc>
                <a:extLst>
                  <a:ext uri="{0D108BD9-81ED-4DB2-BD59-A6C34878D82A}">
                    <a16:rowId xmlns:a16="http://schemas.microsoft.com/office/drawing/2014/main" val="10002"/>
                  </a:ext>
                </a:extLst>
              </a:tr>
              <a:tr h="518156">
                <a:tc>
                  <a:txBody>
                    <a:bodyPr/>
                    <a:lstStyle/>
                    <a:p>
                      <a:pPr marL="0" lvl="0" indent="0" algn="l" defTabSz="914400" rtl="0" eaLnBrk="1" latinLnBrk="0" hangingPunct="1">
                        <a:buFont typeface="Wingdings" panose="05000000000000000000" pitchFamily="2" charset="2"/>
                        <a:buNone/>
                      </a:pPr>
                      <a:r>
                        <a:rPr lang="en-US" sz="1400" kern="1200" dirty="0"/>
                        <a:t>Federal agencies</a:t>
                      </a:r>
                      <a:endParaRPr lang="en-US" sz="1400" kern="1200" dirty="0">
                        <a:solidFill>
                          <a:schemeClr val="dk1"/>
                        </a:solidFill>
                        <a:latin typeface="Arial" panose="020B0604020202020204" pitchFamily="34" charset="0"/>
                        <a:ea typeface="+mn-ea"/>
                        <a:cs typeface="Arial" panose="020B0604020202020204" pitchFamily="34" charset="0"/>
                      </a:endParaRPr>
                    </a:p>
                  </a:txBody>
                  <a:tcPr marT="45719" marB="45719"/>
                </a:tc>
                <a:tc>
                  <a:txBody>
                    <a:bodyPr/>
                    <a:lstStyle/>
                    <a:p>
                      <a:pPr marL="0" marR="0">
                        <a:spcBef>
                          <a:spcPts val="0"/>
                        </a:spcBef>
                        <a:spcAft>
                          <a:spcPts val="0"/>
                        </a:spcAft>
                      </a:pPr>
                      <a:r>
                        <a:rPr lang="en-US" sz="1400" dirty="0">
                          <a:effectLst/>
                        </a:rPr>
                        <a:t>Award and administer grant funds; act as cognizant agencies responsible for indirect cost rate negotiation and audit oversight</a:t>
                      </a:r>
                      <a:endParaRPr lang="en-US" sz="1400" dirty="0">
                        <a:effectLst/>
                        <a:latin typeface="Arial" panose="020B0604020202020204" pitchFamily="34" charset="0"/>
                        <a:ea typeface="MS Mincho"/>
                        <a:cs typeface="Arial" panose="020B0604020202020204" pitchFamily="34" charset="0"/>
                      </a:endParaRPr>
                    </a:p>
                  </a:txBody>
                  <a:tcPr marT="45719" marB="45719"/>
                </a:tc>
                <a:extLst>
                  <a:ext uri="{0D108BD9-81ED-4DB2-BD59-A6C34878D82A}">
                    <a16:rowId xmlns:a16="http://schemas.microsoft.com/office/drawing/2014/main" val="10003"/>
                  </a:ext>
                </a:extLst>
              </a:tr>
              <a:tr h="731515">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kern="1200" dirty="0"/>
                        <a:t>Applicants, pass-through entities, non-Federal entities</a:t>
                      </a:r>
                      <a:endParaRPr lang="en-US" sz="1400" kern="1200" dirty="0">
                        <a:solidFill>
                          <a:schemeClr val="dk1"/>
                        </a:solidFill>
                        <a:latin typeface="Arial" panose="020B0604020202020204" pitchFamily="34" charset="0"/>
                        <a:ea typeface="+mn-ea"/>
                        <a:cs typeface="Arial" panose="020B0604020202020204" pitchFamily="34" charset="0"/>
                      </a:endParaRPr>
                    </a:p>
                  </a:txBody>
                  <a:tcPr marT="45719" marB="45719"/>
                </a:tc>
                <a:tc>
                  <a:txBody>
                    <a:bodyPr/>
                    <a:lstStyle/>
                    <a:p>
                      <a:pPr marL="0" marR="0">
                        <a:spcBef>
                          <a:spcPts val="0"/>
                        </a:spcBef>
                        <a:spcAft>
                          <a:spcPts val="0"/>
                        </a:spcAft>
                      </a:pPr>
                      <a:r>
                        <a:rPr lang="en-US" sz="1400" dirty="0">
                          <a:effectLst/>
                        </a:rPr>
                        <a:t>Compete for funds, propose projects and sometimes administer funded projects</a:t>
                      </a:r>
                      <a:endParaRPr lang="en-US" sz="1400" dirty="0">
                        <a:effectLst/>
                        <a:latin typeface="Arial" panose="020B0604020202020204" pitchFamily="34" charset="0"/>
                        <a:ea typeface="MS Mincho"/>
                        <a:cs typeface="Arial" panose="020B0604020202020204" pitchFamily="34" charset="0"/>
                      </a:endParaRPr>
                    </a:p>
                  </a:txBody>
                  <a:tcPr marT="45719" marB="45719"/>
                </a:tc>
                <a:extLst>
                  <a:ext uri="{0D108BD9-81ED-4DB2-BD59-A6C34878D82A}">
                    <a16:rowId xmlns:a16="http://schemas.microsoft.com/office/drawing/2014/main" val="10004"/>
                  </a:ext>
                </a:extLst>
              </a:tr>
              <a:tr h="457209">
                <a:tc>
                  <a:txBody>
                    <a:bodyPr/>
                    <a:lstStyle/>
                    <a:p>
                      <a:pPr marL="0" lvl="0" indent="0" algn="l" defTabSz="914400" rtl="0" eaLnBrk="1" latinLnBrk="0" hangingPunct="1">
                        <a:buFont typeface="Wingdings" panose="05000000000000000000" pitchFamily="2" charset="2"/>
                        <a:buNone/>
                      </a:pPr>
                      <a:r>
                        <a:rPr lang="en-US" sz="1400" kern="1200" dirty="0"/>
                        <a:t>Beneficiaries</a:t>
                      </a:r>
                      <a:endParaRPr lang="en-US" sz="1400" kern="1200" dirty="0">
                        <a:solidFill>
                          <a:schemeClr val="dk1"/>
                        </a:solidFill>
                        <a:latin typeface="Arial" panose="020B0604020202020204" pitchFamily="34" charset="0"/>
                        <a:ea typeface="+mn-ea"/>
                        <a:cs typeface="Arial" panose="020B0604020202020204" pitchFamily="34" charset="0"/>
                      </a:endParaRPr>
                    </a:p>
                  </a:txBody>
                  <a:tcPr marT="45719" marB="45719"/>
                </a:tc>
                <a:tc>
                  <a:txBody>
                    <a:bodyPr/>
                    <a:lstStyle/>
                    <a:p>
                      <a:pPr marL="0" marR="0">
                        <a:spcBef>
                          <a:spcPts val="0"/>
                        </a:spcBef>
                        <a:spcAft>
                          <a:spcPts val="0"/>
                        </a:spcAft>
                      </a:pPr>
                      <a:r>
                        <a:rPr lang="en-US" sz="1400" dirty="0">
                          <a:effectLst/>
                        </a:rPr>
                        <a:t>Those in the general public who benefit from grant programs</a:t>
                      </a:r>
                      <a:endParaRPr lang="en-US" sz="1400" dirty="0">
                        <a:effectLst/>
                        <a:latin typeface="Arial" panose="020B0604020202020204" pitchFamily="34" charset="0"/>
                        <a:ea typeface="MS Mincho"/>
                        <a:cs typeface="Arial" panose="020B0604020202020204" pitchFamily="34" charset="0"/>
                      </a:endParaRPr>
                    </a:p>
                  </a:txBody>
                  <a:tcPr marT="45719" marB="45719"/>
                </a:tc>
                <a:extLst>
                  <a:ext uri="{0D108BD9-81ED-4DB2-BD59-A6C34878D82A}">
                    <a16:rowId xmlns:a16="http://schemas.microsoft.com/office/drawing/2014/main" val="10005"/>
                  </a:ext>
                </a:extLst>
              </a:tr>
              <a:tr h="457209">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dirty="0"/>
                        <a:t>Taxpayers</a:t>
                      </a:r>
                      <a:endParaRPr lang="en-US" sz="1400" dirty="0">
                        <a:latin typeface="Arial" panose="020B0604020202020204" pitchFamily="34" charset="0"/>
                        <a:cs typeface="Arial" panose="020B0604020202020204" pitchFamily="34" charset="0"/>
                      </a:endParaRPr>
                    </a:p>
                  </a:txBody>
                  <a:tcPr marT="45719" marB="45719"/>
                </a:tc>
                <a:tc>
                  <a:txBody>
                    <a:bodyPr/>
                    <a:lstStyle/>
                    <a:p>
                      <a:pPr marL="0" marR="0">
                        <a:spcBef>
                          <a:spcPts val="0"/>
                        </a:spcBef>
                        <a:spcAft>
                          <a:spcPts val="0"/>
                        </a:spcAft>
                      </a:pPr>
                      <a:r>
                        <a:rPr lang="en-US" sz="1400" dirty="0">
                          <a:effectLst/>
                        </a:rPr>
                        <a:t>Ultimate funders of most grant programs</a:t>
                      </a:r>
                      <a:endParaRPr lang="en-US" sz="1400" dirty="0">
                        <a:effectLst/>
                        <a:latin typeface="Arial" panose="020B0604020202020204" pitchFamily="34" charset="0"/>
                        <a:ea typeface="MS Mincho"/>
                        <a:cs typeface="Arial" panose="020B0604020202020204" pitchFamily="34" charset="0"/>
                      </a:endParaRPr>
                    </a:p>
                  </a:txBody>
                  <a:tcPr marT="45719" marB="45719"/>
                </a:tc>
                <a:extLst>
                  <a:ext uri="{0D108BD9-81ED-4DB2-BD59-A6C34878D82A}">
                    <a16:rowId xmlns:a16="http://schemas.microsoft.com/office/drawing/2014/main" val="10006"/>
                  </a:ext>
                </a:extLst>
              </a:tr>
            </a:tbl>
          </a:graphicData>
        </a:graphic>
      </p:graphicFrame>
      <p:sp>
        <p:nvSpPr>
          <p:cNvPr id="2" name="Slide Number Placeholder 1"/>
          <p:cNvSpPr>
            <a:spLocks noGrp="1"/>
          </p:cNvSpPr>
          <p:nvPr>
            <p:ph type="sldNum" sz="quarter" idx="10"/>
          </p:nvPr>
        </p:nvSpPr>
        <p:spPr/>
        <p:txBody>
          <a:bodyPr/>
          <a:lstStyle/>
          <a:p>
            <a:pPr>
              <a:defRPr/>
            </a:pPr>
            <a:fld id="{AB819356-DE13-42BF-B215-0A2DEF5CE21B}" type="slidenum">
              <a:rPr lang="en-US" smtClean="0"/>
              <a:pPr>
                <a:defRPr/>
              </a:pPr>
              <a:t>6</a:t>
            </a:fld>
            <a:endParaRPr lang="en-US" dirty="0"/>
          </a:p>
        </p:txBody>
      </p:sp>
    </p:spTree>
    <p:extLst>
      <p:ext uri="{BB962C8B-B14F-4D97-AF65-F5344CB8AC3E}">
        <p14:creationId xmlns:p14="http://schemas.microsoft.com/office/powerpoint/2010/main" val="970997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Award Instrument Types</a:t>
            </a:r>
          </a:p>
        </p:txBody>
      </p:sp>
      <p:graphicFrame>
        <p:nvGraphicFramePr>
          <p:cNvPr id="4" name="Content Placeholder 3" title="Table"/>
          <p:cNvGraphicFramePr>
            <a:graphicFrameLocks/>
          </p:cNvGraphicFramePr>
          <p:nvPr>
            <p:extLst>
              <p:ext uri="{D42A27DB-BD31-4B8C-83A1-F6EECF244321}">
                <p14:modId xmlns:p14="http://schemas.microsoft.com/office/powerpoint/2010/main" val="410081325"/>
              </p:ext>
            </p:extLst>
          </p:nvPr>
        </p:nvGraphicFramePr>
        <p:xfrm>
          <a:off x="152400" y="1707276"/>
          <a:ext cx="8915400" cy="3520242"/>
        </p:xfrm>
        <a:graphic>
          <a:graphicData uri="http://schemas.openxmlformats.org/drawingml/2006/table">
            <a:tbl>
              <a:tblPr firstRow="1" bandRow="1">
                <a:tableStyleId>{073A0DAA-6AF3-43AB-8588-CEC1D06C72B9}</a:tableStyleId>
              </a:tblPr>
              <a:tblGrid>
                <a:gridCol w="1295400">
                  <a:extLst>
                    <a:ext uri="{9D8B030D-6E8A-4147-A177-3AD203B41FA5}">
                      <a16:colId xmlns:a16="http://schemas.microsoft.com/office/drawing/2014/main" val="20000"/>
                    </a:ext>
                  </a:extLst>
                </a:gridCol>
                <a:gridCol w="7620000">
                  <a:extLst>
                    <a:ext uri="{9D8B030D-6E8A-4147-A177-3AD203B41FA5}">
                      <a16:colId xmlns:a16="http://schemas.microsoft.com/office/drawing/2014/main" val="20001"/>
                    </a:ext>
                  </a:extLst>
                </a:gridCol>
              </a:tblGrid>
              <a:tr h="152400">
                <a:tc>
                  <a:txBody>
                    <a:bodyPr/>
                    <a:lstStyle/>
                    <a:p>
                      <a:r>
                        <a:rPr lang="en-US" sz="1600" dirty="0"/>
                        <a:t>Award Type</a:t>
                      </a:r>
                      <a:endParaRPr lang="en-US" sz="1600" dirty="0">
                        <a:latin typeface="Arial" panose="020B0604020202020204" pitchFamily="34" charset="0"/>
                        <a:cs typeface="Arial" panose="020B0604020202020204" pitchFamily="34" charset="0"/>
                      </a:endParaRPr>
                    </a:p>
                  </a:txBody>
                  <a:tcPr marT="45621" marB="4562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Description</a:t>
                      </a:r>
                      <a:endParaRPr lang="en-US" sz="1600" dirty="0">
                        <a:latin typeface="Arial" panose="020B0604020202020204" pitchFamily="34" charset="0"/>
                        <a:cs typeface="Arial" panose="020B0604020202020204" pitchFamily="34" charset="0"/>
                      </a:endParaRPr>
                    </a:p>
                  </a:txBody>
                  <a:tcPr marT="45621" marB="45621"/>
                </a:tc>
                <a:extLst>
                  <a:ext uri="{0D108BD9-81ED-4DB2-BD59-A6C34878D82A}">
                    <a16:rowId xmlns:a16="http://schemas.microsoft.com/office/drawing/2014/main" val="10000"/>
                  </a:ext>
                </a:extLst>
              </a:tr>
              <a:tr h="640080">
                <a:tc>
                  <a:txBody>
                    <a:bodyPr/>
                    <a:lstStyle/>
                    <a:p>
                      <a:pPr marL="0" lvl="0" indent="0" algn="l" defTabSz="914400" rtl="0" eaLnBrk="1" latinLnBrk="0" hangingPunct="1">
                        <a:buFont typeface="Wingdings" panose="05000000000000000000" pitchFamily="2" charset="2"/>
                        <a:buNone/>
                      </a:pPr>
                      <a:r>
                        <a:rPr lang="en-US" sz="1400" dirty="0"/>
                        <a:t>Grant</a:t>
                      </a:r>
                      <a:r>
                        <a:rPr lang="en-US" sz="1400" baseline="0" dirty="0"/>
                        <a:t> agreement</a:t>
                      </a:r>
                      <a:endParaRPr lang="en-US" sz="1400" kern="1200" dirty="0">
                        <a:solidFill>
                          <a:schemeClr val="tx1"/>
                        </a:solidFill>
                        <a:latin typeface="Arial" panose="020B0604020202020204" pitchFamily="34" charset="0"/>
                        <a:ea typeface="+mn-ea"/>
                        <a:cs typeface="Arial" panose="020B0604020202020204" pitchFamily="34" charset="0"/>
                      </a:endParaRPr>
                    </a:p>
                  </a:txBody>
                  <a:tcPr marT="45621" marB="45621"/>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kern="1200" dirty="0"/>
                        <a:t>Transfers money, property, services, or anything of value to a recipient</a:t>
                      </a:r>
                      <a:endParaRPr lang="en-US" sz="1400" kern="1200" dirty="0">
                        <a:solidFill>
                          <a:schemeClr val="dk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kern="1200" dirty="0"/>
                        <a:t>in order to </a:t>
                      </a:r>
                      <a:r>
                        <a:rPr lang="en-US" sz="1400" u="sng" kern="1200" dirty="0"/>
                        <a:t>accomplish a public purpose </a:t>
                      </a:r>
                      <a:r>
                        <a:rPr lang="en-US" sz="1400" kern="1200" dirty="0"/>
                        <a:t>of support</a:t>
                      </a:r>
                      <a:r>
                        <a:rPr lang="en-US" sz="1400" kern="1200" baseline="30000" dirty="0"/>
                        <a:t>1</a:t>
                      </a:r>
                      <a:r>
                        <a:rPr lang="en-US" sz="1400" kern="1200" dirty="0"/>
                        <a:t> </a:t>
                      </a:r>
                      <a:r>
                        <a:rPr lang="en-US" sz="1400" b="1" u="sng" kern="1200" dirty="0"/>
                        <a:t>without</a:t>
                      </a:r>
                      <a:r>
                        <a:rPr lang="en-US" sz="1400" u="sng" kern="1200" dirty="0"/>
                        <a:t> substantial involvement</a:t>
                      </a:r>
                      <a:r>
                        <a:rPr lang="en-US" sz="1400" kern="1200" baseline="30000" dirty="0"/>
                        <a:t>2</a:t>
                      </a:r>
                      <a:r>
                        <a:rPr lang="en-US" sz="1400" kern="1200" dirty="0"/>
                        <a:t> anticipated between the Federal agency and the non-Federal entity – 41 USC 504(5)</a:t>
                      </a:r>
                      <a:r>
                        <a:rPr lang="en-US" sz="1400" kern="1200" baseline="30000" dirty="0"/>
                        <a:t>3</a:t>
                      </a:r>
                      <a:endParaRPr lang="en-US" sz="1400" kern="1200" baseline="30000" dirty="0">
                        <a:solidFill>
                          <a:schemeClr val="tx1"/>
                        </a:solidFill>
                        <a:latin typeface="Arial" panose="020B0604020202020204" pitchFamily="34" charset="0"/>
                        <a:ea typeface="+mn-ea"/>
                        <a:cs typeface="Arial" panose="020B0604020202020204" pitchFamily="34" charset="0"/>
                      </a:endParaRPr>
                    </a:p>
                  </a:txBody>
                  <a:tcPr marT="45621" marB="45621"/>
                </a:tc>
                <a:extLst>
                  <a:ext uri="{0D108BD9-81ED-4DB2-BD59-A6C34878D82A}">
                    <a16:rowId xmlns:a16="http://schemas.microsoft.com/office/drawing/2014/main" val="10001"/>
                  </a:ext>
                </a:extLst>
              </a:tr>
              <a:tr h="747354">
                <a:tc>
                  <a:txBody>
                    <a:bodyPr/>
                    <a:lstStyle/>
                    <a:p>
                      <a:pPr marL="0" lvl="0" indent="0" algn="l" defTabSz="914400" rtl="0" eaLnBrk="1" latinLnBrk="0" hangingPunct="1">
                        <a:buFont typeface="Wingdings" panose="05000000000000000000" pitchFamily="2" charset="2"/>
                        <a:buNone/>
                      </a:pPr>
                      <a:r>
                        <a:rPr lang="en-US" sz="1400" dirty="0"/>
                        <a:t>Cooperative agreement</a:t>
                      </a:r>
                      <a:endParaRPr lang="en-US" sz="1400" kern="1200" dirty="0">
                        <a:solidFill>
                          <a:schemeClr val="tx1"/>
                        </a:solidFill>
                        <a:latin typeface="Arial" panose="020B0604020202020204" pitchFamily="34" charset="0"/>
                        <a:ea typeface="+mn-ea"/>
                        <a:cs typeface="Arial" panose="020B0604020202020204" pitchFamily="34" charset="0"/>
                      </a:endParaRPr>
                    </a:p>
                  </a:txBody>
                  <a:tcPr marT="45621" marB="45621"/>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kern="1200" dirty="0"/>
                        <a:t>Transfers money, property, services, or anything of value to a recipient in order to </a:t>
                      </a:r>
                      <a:r>
                        <a:rPr lang="en-US" sz="1400" u="sng" kern="1200" dirty="0"/>
                        <a:t>accomplish a public purpose </a:t>
                      </a:r>
                      <a:r>
                        <a:rPr lang="en-US" sz="1400" kern="1200" dirty="0"/>
                        <a:t>of support </a:t>
                      </a:r>
                      <a:r>
                        <a:rPr lang="en-US" sz="1400" b="1" u="sng" kern="1200" dirty="0"/>
                        <a:t>with</a:t>
                      </a:r>
                      <a:r>
                        <a:rPr lang="en-US" sz="1400" u="sng" kern="1200" dirty="0"/>
                        <a:t> substantial involvement </a:t>
                      </a:r>
                      <a:r>
                        <a:rPr lang="en-US" sz="1400" kern="1200" dirty="0"/>
                        <a:t>anticipated between the Federal agency and the non-Federal entity – 41 USC 504(6)</a:t>
                      </a:r>
                      <a:endParaRPr lang="en-US" sz="1400" kern="1200" dirty="0">
                        <a:solidFill>
                          <a:schemeClr val="tx1"/>
                        </a:solidFill>
                        <a:latin typeface="Arial" panose="020B0604020202020204" pitchFamily="34" charset="0"/>
                        <a:ea typeface="+mn-ea"/>
                        <a:cs typeface="Arial" panose="020B0604020202020204" pitchFamily="34" charset="0"/>
                      </a:endParaRPr>
                    </a:p>
                  </a:txBody>
                  <a:tcPr marT="45621" marB="45621"/>
                </a:tc>
                <a:extLst>
                  <a:ext uri="{0D108BD9-81ED-4DB2-BD59-A6C34878D82A}">
                    <a16:rowId xmlns:a16="http://schemas.microsoft.com/office/drawing/2014/main" val="10002"/>
                  </a:ext>
                </a:extLst>
              </a:tr>
              <a:tr h="289347">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dirty="0"/>
                        <a:t>Joint venture agreement</a:t>
                      </a:r>
                      <a:endParaRPr lang="en-US" sz="1400" kern="1200" dirty="0">
                        <a:solidFill>
                          <a:schemeClr val="tx1"/>
                        </a:solidFill>
                        <a:latin typeface="Arial" panose="020B0604020202020204" pitchFamily="34" charset="0"/>
                        <a:ea typeface="+mn-ea"/>
                        <a:cs typeface="Arial" panose="020B0604020202020204" pitchFamily="34" charset="0"/>
                      </a:endParaRPr>
                    </a:p>
                  </a:txBody>
                  <a:tcPr marT="45621" marB="45621"/>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dirty="0"/>
                        <a:t>Provides</a:t>
                      </a:r>
                      <a:r>
                        <a:rPr lang="en-US" sz="1400" baseline="0" dirty="0"/>
                        <a:t> </a:t>
                      </a:r>
                      <a:r>
                        <a:rPr lang="en-US" sz="1400" dirty="0"/>
                        <a:t>money, in-kind services, or property in lieu of money, to an eligible cooperator, or to the agency (from the cooperator) with the agreement objectives serving a mutual interest of the parties in agricultural research, extension,</a:t>
                      </a:r>
                      <a:r>
                        <a:rPr lang="en-US" sz="1400" baseline="30000" dirty="0"/>
                        <a:t>4 </a:t>
                      </a:r>
                      <a:r>
                        <a:rPr lang="en-US" sz="1400" dirty="0"/>
                        <a:t>or teaching activities – 7 USC 3318(b)</a:t>
                      </a:r>
                      <a:endParaRPr lang="en-US" sz="1400" dirty="0">
                        <a:solidFill>
                          <a:schemeClr val="tx1"/>
                        </a:solidFill>
                        <a:latin typeface="Arial" panose="020B0604020202020204" pitchFamily="34" charset="0"/>
                        <a:cs typeface="Arial" panose="020B0604020202020204" pitchFamily="34" charset="0"/>
                      </a:endParaRPr>
                    </a:p>
                  </a:txBody>
                  <a:tcPr marT="45621" marB="45621"/>
                </a:tc>
                <a:extLst>
                  <a:ext uri="{0D108BD9-81ED-4DB2-BD59-A6C34878D82A}">
                    <a16:rowId xmlns:a16="http://schemas.microsoft.com/office/drawing/2014/main" val="10003"/>
                  </a:ext>
                </a:extLst>
              </a:tr>
              <a:tr h="487452">
                <a:tc>
                  <a:txBody>
                    <a:bodyPr/>
                    <a:lstStyle/>
                    <a:p>
                      <a:pPr marL="0" lvl="0" indent="0" algn="l" defTabSz="914400" rtl="0" eaLnBrk="1" latinLnBrk="0" hangingPunct="1">
                        <a:buFont typeface="Wingdings" panose="05000000000000000000" pitchFamily="2" charset="2"/>
                        <a:buNone/>
                      </a:pPr>
                      <a:r>
                        <a:rPr lang="en-US" sz="1400" dirty="0"/>
                        <a:t>Cost reimbursable agreement</a:t>
                      </a:r>
                      <a:endParaRPr lang="en-US" sz="1400" kern="1200" dirty="0">
                        <a:solidFill>
                          <a:schemeClr val="tx1"/>
                        </a:solidFill>
                        <a:latin typeface="Arial" panose="020B0604020202020204" pitchFamily="34" charset="0"/>
                        <a:ea typeface="+mn-ea"/>
                        <a:cs typeface="Arial" panose="020B0604020202020204" pitchFamily="34" charset="0"/>
                      </a:endParaRPr>
                    </a:p>
                  </a:txBody>
                  <a:tcPr marT="45621" marB="45621"/>
                </a:tc>
                <a:tc>
                  <a:txBody>
                    <a:bodyPr/>
                    <a:lstStyle/>
                    <a:p>
                      <a:pPr marL="0" lvl="0" indent="0" algn="l" defTabSz="914400" rtl="0" eaLnBrk="1" latinLnBrk="0" hangingPunct="1">
                        <a:buFont typeface="Wingdings" panose="05000000000000000000" pitchFamily="2" charset="2"/>
                        <a:buNone/>
                      </a:pPr>
                      <a:r>
                        <a:rPr lang="en-US" sz="1400" dirty="0"/>
                        <a:t>Procures goods and/or services to carry out agricultural research and teaching activities from authorized cooperators without the requirement to follow the Federal Acquisition Regulations – 7 USC 3319a</a:t>
                      </a:r>
                      <a:endParaRPr lang="en-US" sz="1400" dirty="0">
                        <a:solidFill>
                          <a:schemeClr val="tx1"/>
                        </a:solidFill>
                        <a:latin typeface="Arial" panose="020B0604020202020204" pitchFamily="34" charset="0"/>
                        <a:cs typeface="Arial" panose="020B0604020202020204" pitchFamily="34" charset="0"/>
                      </a:endParaRPr>
                    </a:p>
                  </a:txBody>
                  <a:tcPr marT="45621" marB="45621"/>
                </a:tc>
                <a:extLst>
                  <a:ext uri="{0D108BD9-81ED-4DB2-BD59-A6C34878D82A}">
                    <a16:rowId xmlns:a16="http://schemas.microsoft.com/office/drawing/2014/main" val="10004"/>
                  </a:ext>
                </a:extLst>
              </a:tr>
            </a:tbl>
          </a:graphicData>
        </a:graphic>
      </p:graphicFrame>
      <p:sp>
        <p:nvSpPr>
          <p:cNvPr id="5" name="Content Placeholder 2"/>
          <p:cNvSpPr txBox="1">
            <a:spLocks/>
          </p:cNvSpPr>
          <p:nvPr/>
        </p:nvSpPr>
        <p:spPr bwMode="auto">
          <a:xfrm>
            <a:off x="152400" y="5334000"/>
            <a:ext cx="8839200" cy="1447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CC9900"/>
              </a:buClr>
              <a:buFont typeface="Wingdings" pitchFamily="2" charset="2"/>
              <a:buChar char="§"/>
              <a:defRPr>
                <a:solidFill>
                  <a:schemeClr val="tx1"/>
                </a:solidFill>
                <a:latin typeface="+mn-lt"/>
                <a:ea typeface="+mn-ea"/>
                <a:cs typeface="+mn-cs"/>
              </a:defRPr>
            </a:lvl1pPr>
            <a:lvl2pPr marL="742950" indent="-285750" algn="l" rtl="0" eaLnBrk="0" fontAlgn="base" hangingPunct="0">
              <a:spcBef>
                <a:spcPct val="20000"/>
              </a:spcBef>
              <a:spcAft>
                <a:spcPct val="0"/>
              </a:spcAft>
              <a:buClr>
                <a:srgbClr val="CC9900"/>
              </a:buClr>
              <a:buFont typeface="Times New Roman" pitchFamily="18" charset="0"/>
              <a:buChar char="–"/>
              <a:defRPr sz="1600">
                <a:solidFill>
                  <a:schemeClr val="tx1"/>
                </a:solidFill>
                <a:latin typeface="+mn-lt"/>
              </a:defRPr>
            </a:lvl2pPr>
            <a:lvl3pPr marL="1143000" indent="-228600" algn="l" rtl="0" eaLnBrk="0" fontAlgn="base" hangingPunct="0">
              <a:spcBef>
                <a:spcPct val="20000"/>
              </a:spcBef>
              <a:spcAft>
                <a:spcPct val="0"/>
              </a:spcAft>
              <a:buClr>
                <a:srgbClr val="CC9900"/>
              </a:buClr>
              <a:buFont typeface="Wingdings" pitchFamily="2" charset="2"/>
              <a:buChar char="§"/>
              <a:defRPr sz="1400">
                <a:solidFill>
                  <a:schemeClr val="tx1"/>
                </a:solidFill>
                <a:latin typeface="+mn-lt"/>
              </a:defRPr>
            </a:lvl3pPr>
            <a:lvl4pPr marL="1600200" indent="-228600" algn="l" rtl="0" eaLnBrk="0" fontAlgn="base" hangingPunct="0">
              <a:spcBef>
                <a:spcPct val="20000"/>
              </a:spcBef>
              <a:spcAft>
                <a:spcPct val="0"/>
              </a:spcAft>
              <a:buClr>
                <a:srgbClr val="CC9900"/>
              </a:buClr>
              <a:buFont typeface="Times New Roman" pitchFamily="18" charset="0"/>
              <a:buChar char="–"/>
              <a:defRPr sz="1400">
                <a:solidFill>
                  <a:schemeClr val="tx1"/>
                </a:solidFill>
                <a:latin typeface="+mn-lt"/>
              </a:defRPr>
            </a:lvl4pPr>
            <a:lvl5pPr marL="2057400" indent="-228600" algn="l" rtl="0" eaLnBrk="0" fontAlgn="base" hangingPunct="0">
              <a:spcBef>
                <a:spcPct val="20000"/>
              </a:spcBef>
              <a:spcAft>
                <a:spcPct val="0"/>
              </a:spcAft>
              <a:buClr>
                <a:srgbClr val="CC9900"/>
              </a:buClr>
              <a:buFont typeface="Wingdings" pitchFamily="2" charset="2"/>
              <a:buChar char="§"/>
              <a:defRPr sz="1400">
                <a:solidFill>
                  <a:schemeClr val="tx1"/>
                </a:solidFill>
                <a:latin typeface="+mn-lt"/>
              </a:defRPr>
            </a:lvl5pPr>
            <a:lvl6pPr marL="25146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6pPr>
            <a:lvl7pPr marL="29718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7pPr>
            <a:lvl8pPr marL="34290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8pPr>
            <a:lvl9pPr marL="3886200" indent="-228600" algn="l" rtl="0" eaLnBrk="1" fontAlgn="base" hangingPunct="1">
              <a:spcBef>
                <a:spcPct val="20000"/>
              </a:spcBef>
              <a:spcAft>
                <a:spcPct val="0"/>
              </a:spcAft>
              <a:buClr>
                <a:srgbClr val="CC9900"/>
              </a:buClr>
              <a:buFont typeface="Wingdings" pitchFamily="2" charset="2"/>
              <a:buChar char="§"/>
              <a:defRPr sz="1400">
                <a:solidFill>
                  <a:schemeClr val="tx1"/>
                </a:solidFill>
                <a:latin typeface="+mn-lt"/>
              </a:defRPr>
            </a:lvl9pPr>
          </a:lstStyle>
          <a:p>
            <a:pPr marL="0" lvl="0" indent="0">
              <a:spcBef>
                <a:spcPts val="0"/>
              </a:spcBef>
              <a:spcAft>
                <a:spcPts val="600"/>
              </a:spcAft>
              <a:buNone/>
            </a:pPr>
            <a:r>
              <a:rPr lang="en-US" sz="1200" baseline="30000" dirty="0"/>
              <a:t>1</a:t>
            </a:r>
            <a:r>
              <a:rPr lang="en-US" sz="1200" dirty="0"/>
              <a:t> In contrast, Federal procurement contracts acquires, by purchase, lease, or barter, property or services for the </a:t>
            </a:r>
            <a:r>
              <a:rPr lang="en-US" sz="1200" u="sng" dirty="0"/>
              <a:t>direct benefit </a:t>
            </a:r>
            <a:r>
              <a:rPr lang="en-US" sz="1200" dirty="0"/>
              <a:t>or use of the Federal agency. </a:t>
            </a:r>
            <a:r>
              <a:rPr lang="en-US" sz="1200" dirty="0">
                <a:latin typeface="Arial" panose="020B0604020202020204" pitchFamily="34" charset="0"/>
                <a:cs typeface="Arial" panose="020B0604020202020204" pitchFamily="34" charset="0"/>
              </a:rPr>
              <a:t>Agencies have the authority through 41 USC 504(7) and 41 USC 503(4) to enter into contracts.</a:t>
            </a:r>
          </a:p>
          <a:p>
            <a:pPr marL="0" indent="0">
              <a:spcBef>
                <a:spcPts val="0"/>
              </a:spcBef>
              <a:spcAft>
                <a:spcPts val="600"/>
              </a:spcAft>
              <a:buNone/>
            </a:pPr>
            <a:r>
              <a:rPr lang="en-US" sz="1200" baseline="30000" dirty="0"/>
              <a:t>2</a:t>
            </a:r>
            <a:r>
              <a:rPr lang="en-US" sz="1200" dirty="0"/>
              <a:t> Substantial involvement includes assisting, guiding, coordinating, or participating in project activities.</a:t>
            </a:r>
          </a:p>
          <a:p>
            <a:pPr marL="0" indent="0">
              <a:spcBef>
                <a:spcPts val="0"/>
              </a:spcBef>
              <a:spcAft>
                <a:spcPts val="600"/>
              </a:spcAft>
              <a:buNone/>
            </a:pPr>
            <a:r>
              <a:rPr lang="en-US" sz="1200" baseline="30000" dirty="0"/>
              <a:t>3 </a:t>
            </a:r>
            <a:r>
              <a:rPr lang="en-US" sz="1200" dirty="0"/>
              <a:t>That is, United States Code title 41, section 503, sub-section 4.</a:t>
            </a:r>
          </a:p>
          <a:p>
            <a:pPr marL="0" indent="0">
              <a:spcBef>
                <a:spcPts val="0"/>
              </a:spcBef>
              <a:spcAft>
                <a:spcPts val="600"/>
              </a:spcAft>
              <a:buNone/>
            </a:pPr>
            <a:r>
              <a:rPr lang="en-US" sz="1200" baseline="30000" dirty="0"/>
              <a:t>4</a:t>
            </a:r>
            <a:r>
              <a:rPr lang="en-US" sz="1200" dirty="0"/>
              <a:t> “The term ‘extension’ means the informal education programs conducted in the States in cooperation with the Department of Agriculture.” – 7 USC 3103(8).</a:t>
            </a:r>
            <a:endParaRPr lang="en-US" altLang="en-US" sz="1200" kern="0" dirty="0">
              <a:latin typeface="Arial" charset="0"/>
              <a:cs typeface="Arial" charset="0"/>
            </a:endParaRPr>
          </a:p>
        </p:txBody>
      </p:sp>
      <p:sp>
        <p:nvSpPr>
          <p:cNvPr id="2" name="Slide Number Placeholder 1"/>
          <p:cNvSpPr>
            <a:spLocks noGrp="1"/>
          </p:cNvSpPr>
          <p:nvPr>
            <p:ph type="sldNum" sz="quarter" idx="10"/>
          </p:nvPr>
        </p:nvSpPr>
        <p:spPr/>
        <p:txBody>
          <a:bodyPr/>
          <a:lstStyle/>
          <a:p>
            <a:pPr>
              <a:defRPr/>
            </a:pPr>
            <a:fld id="{AB819356-DE13-42BF-B215-0A2DEF5CE21B}" type="slidenum">
              <a:rPr lang="en-US" smtClean="0"/>
              <a:pPr>
                <a:defRPr/>
              </a:pPr>
              <a:t>7</a:t>
            </a:fld>
            <a:endParaRPr lang="en-US" dirty="0"/>
          </a:p>
        </p:txBody>
      </p:sp>
    </p:spTree>
    <p:extLst>
      <p:ext uri="{BB962C8B-B14F-4D97-AF65-F5344CB8AC3E}">
        <p14:creationId xmlns:p14="http://schemas.microsoft.com/office/powerpoint/2010/main" val="3430215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charset="0"/>
                <a:cs typeface="Arial" charset="0"/>
              </a:rPr>
              <a:t>Examples of Specific </a:t>
            </a:r>
            <a:br>
              <a:rPr lang="en-US" altLang="en-US" dirty="0">
                <a:latin typeface="Arial" charset="0"/>
                <a:cs typeface="Arial" charset="0"/>
              </a:rPr>
            </a:br>
            <a:r>
              <a:rPr lang="en-US" altLang="en-US" dirty="0">
                <a:latin typeface="Arial" charset="0"/>
                <a:cs typeface="Arial" charset="0"/>
              </a:rPr>
              <a:t>Authorizations</a:t>
            </a:r>
          </a:p>
        </p:txBody>
      </p:sp>
      <p:graphicFrame>
        <p:nvGraphicFramePr>
          <p:cNvPr id="4" name="Content Placeholder 3" title="Table"/>
          <p:cNvGraphicFramePr>
            <a:graphicFrameLocks/>
          </p:cNvGraphicFramePr>
          <p:nvPr>
            <p:extLst>
              <p:ext uri="{D42A27DB-BD31-4B8C-83A1-F6EECF244321}">
                <p14:modId xmlns:p14="http://schemas.microsoft.com/office/powerpoint/2010/main" val="3895007828"/>
              </p:ext>
            </p:extLst>
          </p:nvPr>
        </p:nvGraphicFramePr>
        <p:xfrm>
          <a:off x="152400" y="2819400"/>
          <a:ext cx="8839200" cy="3154284"/>
        </p:xfrm>
        <a:graphic>
          <a:graphicData uri="http://schemas.openxmlformats.org/drawingml/2006/table">
            <a:tbl>
              <a:tblPr firstRow="1" bandRow="1">
                <a:tableStyleId>{073A0DAA-6AF3-43AB-8588-CEC1D06C72B9}</a:tableStyleId>
              </a:tblPr>
              <a:tblGrid>
                <a:gridCol w="1752600">
                  <a:extLst>
                    <a:ext uri="{9D8B030D-6E8A-4147-A177-3AD203B41FA5}">
                      <a16:colId xmlns:a16="http://schemas.microsoft.com/office/drawing/2014/main" val="20000"/>
                    </a:ext>
                  </a:extLst>
                </a:gridCol>
                <a:gridCol w="7086600">
                  <a:extLst>
                    <a:ext uri="{9D8B030D-6E8A-4147-A177-3AD203B41FA5}">
                      <a16:colId xmlns:a16="http://schemas.microsoft.com/office/drawing/2014/main" val="20001"/>
                    </a:ext>
                  </a:extLst>
                </a:gridCol>
              </a:tblGrid>
              <a:tr h="152400">
                <a:tc>
                  <a:txBody>
                    <a:bodyPr/>
                    <a:lstStyle/>
                    <a:p>
                      <a:r>
                        <a:rPr lang="en-US" sz="1600" dirty="0"/>
                        <a:t>Award Type</a:t>
                      </a:r>
                      <a:endParaRPr lang="en-US" sz="1600" dirty="0">
                        <a:latin typeface="Arial" panose="020B0604020202020204" pitchFamily="34" charset="0"/>
                        <a:cs typeface="Arial" panose="020B0604020202020204" pitchFamily="34" charset="0"/>
                      </a:endParaRPr>
                    </a:p>
                  </a:txBody>
                  <a:tcPr marT="45621" marB="4562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Authorization</a:t>
                      </a:r>
                      <a:endParaRPr lang="en-US" sz="1600" dirty="0">
                        <a:latin typeface="Arial" panose="020B0604020202020204" pitchFamily="34" charset="0"/>
                        <a:cs typeface="Arial" panose="020B0604020202020204" pitchFamily="34" charset="0"/>
                      </a:endParaRPr>
                    </a:p>
                  </a:txBody>
                  <a:tcPr marT="45621" marB="45621"/>
                </a:tc>
                <a:extLst>
                  <a:ext uri="{0D108BD9-81ED-4DB2-BD59-A6C34878D82A}">
                    <a16:rowId xmlns:a16="http://schemas.microsoft.com/office/drawing/2014/main" val="10000"/>
                  </a:ext>
                </a:extLst>
              </a:tr>
              <a:tr h="807918">
                <a:tc>
                  <a:txBody>
                    <a:bodyPr/>
                    <a:lstStyle/>
                    <a:p>
                      <a:pPr marL="0" lvl="0" indent="0" algn="l" defTabSz="914400" rtl="0" eaLnBrk="1" latinLnBrk="0" hangingPunct="1">
                        <a:buFont typeface="Wingdings" panose="05000000000000000000" pitchFamily="2" charset="2"/>
                        <a:buNone/>
                      </a:pPr>
                      <a:r>
                        <a:rPr lang="en-US" sz="1400" dirty="0"/>
                        <a:t>Grant</a:t>
                      </a:r>
                      <a:r>
                        <a:rPr lang="en-US" sz="1400" baseline="0" dirty="0"/>
                        <a:t> agreement</a:t>
                      </a:r>
                      <a:endParaRPr lang="en-US" sz="1400" kern="1200" dirty="0">
                        <a:solidFill>
                          <a:schemeClr val="tx1"/>
                        </a:solidFill>
                        <a:latin typeface="Arial" panose="020B0604020202020204" pitchFamily="34" charset="0"/>
                        <a:ea typeface="+mn-ea"/>
                        <a:cs typeface="Arial" panose="020B0604020202020204" pitchFamily="34" charset="0"/>
                      </a:endParaRPr>
                    </a:p>
                  </a:txBody>
                  <a:tcPr marT="45621" marB="45621"/>
                </a:tc>
                <a:tc>
                  <a:txBody>
                    <a:bodyPr/>
                    <a:lstStyle/>
                    <a:p>
                      <a:pPr marL="0" lvl="0" indent="0" algn="l" defTabSz="914400" rtl="0" eaLnBrk="1" latinLnBrk="0" hangingPunct="1">
                        <a:buFont typeface="Wingdings" panose="05000000000000000000" pitchFamily="2" charset="2"/>
                        <a:buNone/>
                      </a:pPr>
                      <a:r>
                        <a:rPr lang="en-US" sz="1400" kern="1200" dirty="0"/>
                        <a:t>Each agency must have both an authorization and appropriation to issue an award. For example, FAS has 7 USC 3291(a), which allows</a:t>
                      </a:r>
                      <a:r>
                        <a:rPr lang="en-US" sz="1400" kern="1200" baseline="0" dirty="0"/>
                        <a:t> grants and cooperative agreements for international agricultural research extension and training activities.</a:t>
                      </a:r>
                      <a:endParaRPr lang="en-US" sz="1400" kern="1200" dirty="0"/>
                    </a:p>
                  </a:txBody>
                  <a:tcPr marT="45621" marB="45621">
                    <a:solidFill>
                      <a:srgbClr val="CBCBCB"/>
                    </a:solidFill>
                  </a:tcPr>
                </a:tc>
                <a:extLst>
                  <a:ext uri="{0D108BD9-81ED-4DB2-BD59-A6C34878D82A}">
                    <a16:rowId xmlns:a16="http://schemas.microsoft.com/office/drawing/2014/main" val="10001"/>
                  </a:ext>
                </a:extLst>
              </a:tr>
              <a:tr h="762000">
                <a:tc>
                  <a:txBody>
                    <a:bodyPr/>
                    <a:lstStyle/>
                    <a:p>
                      <a:pPr marL="0" lvl="0" indent="0" algn="l" defTabSz="914400" rtl="0" eaLnBrk="1" latinLnBrk="0" hangingPunct="1">
                        <a:buFont typeface="Wingdings" panose="05000000000000000000" pitchFamily="2" charset="2"/>
                        <a:buNone/>
                      </a:pPr>
                      <a:r>
                        <a:rPr lang="en-US" sz="1400" dirty="0"/>
                        <a:t>Cooperative agreement</a:t>
                      </a:r>
                      <a:endParaRPr lang="en-US" sz="1400" kern="1200" dirty="0">
                        <a:solidFill>
                          <a:schemeClr val="tx1"/>
                        </a:solidFill>
                        <a:latin typeface="Arial" panose="020B0604020202020204" pitchFamily="34" charset="0"/>
                        <a:ea typeface="+mn-ea"/>
                        <a:cs typeface="Arial" panose="020B0604020202020204" pitchFamily="34" charset="0"/>
                      </a:endParaRPr>
                    </a:p>
                  </a:txBody>
                  <a:tcPr marT="45621" marB="45621">
                    <a:solidFill>
                      <a:srgbClr val="E7E7E7"/>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kern="1200" dirty="0"/>
                        <a:t>Each agency must have both an authorization and appropriation to issue a Federal award. For example, FAS has 7 USC 3291(a), which allows</a:t>
                      </a:r>
                      <a:r>
                        <a:rPr lang="en-US" sz="1400" kern="1200" baseline="0" dirty="0"/>
                        <a:t> grants and cooperative agreements for international agricultural research extension and training activities.</a:t>
                      </a:r>
                      <a:endParaRPr lang="en-US" sz="1400" kern="1200" dirty="0">
                        <a:solidFill>
                          <a:schemeClr val="tx1"/>
                        </a:solidFill>
                        <a:latin typeface="Arial" panose="020B0604020202020204" pitchFamily="34" charset="0"/>
                        <a:ea typeface="+mn-ea"/>
                        <a:cs typeface="Arial" panose="020B0604020202020204" pitchFamily="34" charset="0"/>
                      </a:endParaRPr>
                    </a:p>
                  </a:txBody>
                  <a:tcPr marT="45621" marB="45621">
                    <a:solidFill>
                      <a:srgbClr val="E7E7E7"/>
                    </a:solidFill>
                  </a:tcPr>
                </a:tc>
                <a:extLst>
                  <a:ext uri="{0D108BD9-81ED-4DB2-BD59-A6C34878D82A}">
                    <a16:rowId xmlns:a16="http://schemas.microsoft.com/office/drawing/2014/main" val="10002"/>
                  </a:ext>
                </a:extLst>
              </a:tr>
              <a:tr h="289347">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dirty="0"/>
                        <a:t>Joint venture agreement</a:t>
                      </a:r>
                      <a:endParaRPr lang="en-US" sz="1400" kern="1200" dirty="0">
                        <a:solidFill>
                          <a:schemeClr val="tx1"/>
                        </a:solidFill>
                        <a:latin typeface="Arial" panose="020B0604020202020204" pitchFamily="34" charset="0"/>
                        <a:ea typeface="+mn-ea"/>
                        <a:cs typeface="Arial" panose="020B0604020202020204" pitchFamily="34" charset="0"/>
                      </a:endParaRPr>
                    </a:p>
                  </a:txBody>
                  <a:tcPr marT="45621" marB="45621"/>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dirty="0"/>
                        <a:t>USDA has specific authorization through 7 USC 3318(b) to use a joint venture agreement if the agreement serves a mutual interest and both parties contribute resources to accomplishment of those objectives.</a:t>
                      </a:r>
                      <a:endParaRPr lang="en-US" sz="1400" dirty="0">
                        <a:solidFill>
                          <a:schemeClr val="tx1"/>
                        </a:solidFill>
                        <a:latin typeface="Arial" panose="020B0604020202020204" pitchFamily="34" charset="0"/>
                        <a:cs typeface="Arial" panose="020B0604020202020204" pitchFamily="34" charset="0"/>
                      </a:endParaRPr>
                    </a:p>
                  </a:txBody>
                  <a:tcPr marT="45621" marB="45621"/>
                </a:tc>
                <a:extLst>
                  <a:ext uri="{0D108BD9-81ED-4DB2-BD59-A6C34878D82A}">
                    <a16:rowId xmlns:a16="http://schemas.microsoft.com/office/drawing/2014/main" val="10003"/>
                  </a:ext>
                </a:extLst>
              </a:tr>
              <a:tr h="487452">
                <a:tc>
                  <a:txBody>
                    <a:bodyPr/>
                    <a:lstStyle/>
                    <a:p>
                      <a:pPr marL="0" lvl="0" indent="0" algn="l" defTabSz="914400" rtl="0" eaLnBrk="1" latinLnBrk="0" hangingPunct="1">
                        <a:buFont typeface="Wingdings" panose="05000000000000000000" pitchFamily="2" charset="2"/>
                        <a:buNone/>
                      </a:pPr>
                      <a:r>
                        <a:rPr lang="en-US" sz="1400" dirty="0"/>
                        <a:t>Cost reimbursable agreement</a:t>
                      </a:r>
                      <a:endParaRPr lang="en-US" sz="1400" kern="1200" dirty="0">
                        <a:solidFill>
                          <a:schemeClr val="tx1"/>
                        </a:solidFill>
                        <a:latin typeface="Arial" panose="020B0604020202020204" pitchFamily="34" charset="0"/>
                        <a:ea typeface="+mn-ea"/>
                        <a:cs typeface="Arial" panose="020B0604020202020204" pitchFamily="34" charset="0"/>
                      </a:endParaRPr>
                    </a:p>
                  </a:txBody>
                  <a:tcPr marT="45621" marB="45621"/>
                </a:tc>
                <a:tc>
                  <a:txBody>
                    <a:bodyPr/>
                    <a:lstStyle/>
                    <a:p>
                      <a:pPr marL="0" lvl="0" indent="0" algn="l" defTabSz="914400" rtl="0" eaLnBrk="1" latinLnBrk="0" hangingPunct="1">
                        <a:buFont typeface="Wingdings" panose="05000000000000000000" pitchFamily="2" charset="2"/>
                        <a:buNone/>
                      </a:pPr>
                      <a:r>
                        <a:rPr lang="en-US" sz="1400" dirty="0"/>
                        <a:t>USDA has specific authorization through 7 USC 3319a to carry out cost-reimbursable agreements with state cooperative institutions or other colleges or universities.</a:t>
                      </a:r>
                      <a:endParaRPr lang="en-US" sz="1400" dirty="0">
                        <a:solidFill>
                          <a:schemeClr val="tx1"/>
                        </a:solidFill>
                        <a:latin typeface="Arial" panose="020B0604020202020204" pitchFamily="34" charset="0"/>
                        <a:cs typeface="Arial" panose="020B0604020202020204" pitchFamily="34" charset="0"/>
                      </a:endParaRPr>
                    </a:p>
                  </a:txBody>
                  <a:tcPr marT="45621" marB="45621"/>
                </a:tc>
                <a:extLst>
                  <a:ext uri="{0D108BD9-81ED-4DB2-BD59-A6C34878D82A}">
                    <a16:rowId xmlns:a16="http://schemas.microsoft.com/office/drawing/2014/main" val="10004"/>
                  </a:ext>
                </a:extLst>
              </a:tr>
            </a:tbl>
          </a:graphicData>
        </a:graphic>
      </p:graphicFrame>
      <p:sp>
        <p:nvSpPr>
          <p:cNvPr id="6" name="Content Placeholder 2"/>
          <p:cNvSpPr>
            <a:spLocks noGrp="1"/>
          </p:cNvSpPr>
          <p:nvPr>
            <p:ph idx="1"/>
          </p:nvPr>
        </p:nvSpPr>
        <p:spPr>
          <a:xfrm>
            <a:off x="457200" y="1676400"/>
            <a:ext cx="8229600" cy="4525963"/>
          </a:xfrm>
        </p:spPr>
        <p:txBody>
          <a:bodyPr/>
          <a:lstStyle/>
          <a:p>
            <a:pPr marL="0" lvl="0" indent="0">
              <a:buNone/>
              <a:defRPr/>
            </a:pPr>
            <a:r>
              <a:rPr lang="en-US" dirty="0"/>
              <a:t>Many Federal agencies are authorized to use grant agreements and cooperative agreements, while only USDA has the authority to use joint venture agreements and cost reimbursable agreements as defined below, as well as many others.</a:t>
            </a:r>
          </a:p>
        </p:txBody>
      </p:sp>
      <p:sp>
        <p:nvSpPr>
          <p:cNvPr id="2" name="Slide Number Placeholder 1"/>
          <p:cNvSpPr>
            <a:spLocks noGrp="1"/>
          </p:cNvSpPr>
          <p:nvPr>
            <p:ph type="sldNum" sz="quarter" idx="10"/>
          </p:nvPr>
        </p:nvSpPr>
        <p:spPr/>
        <p:txBody>
          <a:bodyPr/>
          <a:lstStyle/>
          <a:p>
            <a:pPr>
              <a:defRPr/>
            </a:pPr>
            <a:fld id="{AB819356-DE13-42BF-B215-0A2DEF5CE21B}" type="slidenum">
              <a:rPr lang="en-US" smtClean="0"/>
              <a:pPr>
                <a:defRPr/>
              </a:pPr>
              <a:t>8</a:t>
            </a:fld>
            <a:endParaRPr lang="en-US" dirty="0"/>
          </a:p>
        </p:txBody>
      </p:sp>
    </p:spTree>
    <p:extLst>
      <p:ext uri="{BB962C8B-B14F-4D97-AF65-F5344CB8AC3E}">
        <p14:creationId xmlns:p14="http://schemas.microsoft.com/office/powerpoint/2010/main" val="4109548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59C99-D293-4FEC-A0E5-EA2EA00A59AB}"/>
              </a:ext>
            </a:extLst>
          </p:cNvPr>
          <p:cNvSpPr>
            <a:spLocks noGrp="1"/>
          </p:cNvSpPr>
          <p:nvPr>
            <p:ph type="ctrTitle" sz="quarter"/>
          </p:nvPr>
        </p:nvSpPr>
        <p:spPr/>
        <p:txBody>
          <a:bodyPr/>
          <a:lstStyle/>
          <a:p>
            <a:r>
              <a:rPr lang="en-US" dirty="0"/>
              <a:t>Detailed Process</a:t>
            </a:r>
          </a:p>
        </p:txBody>
      </p:sp>
      <p:sp>
        <p:nvSpPr>
          <p:cNvPr id="3" name="Subtitle 2">
            <a:extLst>
              <a:ext uri="{FF2B5EF4-FFF2-40B4-BE49-F238E27FC236}">
                <a16:creationId xmlns:a16="http://schemas.microsoft.com/office/drawing/2014/main" id="{900B579D-DDAF-4E73-9404-DEC424B60B49}"/>
              </a:ext>
            </a:extLst>
          </p:cNvPr>
          <p:cNvSpPr>
            <a:spLocks noGrp="1"/>
          </p:cNvSpPr>
          <p:nvPr>
            <p:ph type="subTitle" sz="quarter" idx="1"/>
          </p:nvPr>
        </p:nvSpPr>
        <p:spPr/>
        <p:txBody>
          <a:bodyPr/>
          <a:lstStyle/>
          <a:p>
            <a:r>
              <a:rPr lang="en-US" dirty="0"/>
              <a:t>May 2018</a:t>
            </a:r>
          </a:p>
        </p:txBody>
      </p:sp>
    </p:spTree>
    <p:extLst>
      <p:ext uri="{BB962C8B-B14F-4D97-AF65-F5344CB8AC3E}">
        <p14:creationId xmlns:p14="http://schemas.microsoft.com/office/powerpoint/2010/main" val="3000746520"/>
      </p:ext>
    </p:extLst>
  </p:cSld>
  <p:clrMapOvr>
    <a:masterClrMapping/>
  </p:clrMapOvr>
</p:sld>
</file>

<file path=ppt/theme/theme1.xml><?xml version="1.0" encoding="utf-8"?>
<a:theme xmlns:a="http://schemas.openxmlformats.org/drawingml/2006/main" name="USDA">
  <a:themeElements>
    <a:clrScheme name="Accenture SnowBoarder-Full Brand 3">
      <a:dk1>
        <a:srgbClr val="000000"/>
      </a:dk1>
      <a:lt1>
        <a:srgbClr val="FFFFFF"/>
      </a:lt1>
      <a:dk2>
        <a:srgbClr val="F8F8F8"/>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fontScheme name="Accenture SnowBoarder-Full Br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8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8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Arial" charset="0"/>
          </a:defRPr>
        </a:defPPr>
      </a:lstStyle>
    </a:lnDef>
  </a:objectDefaults>
  <a:extraClrSchemeLst>
    <a:extraClrScheme>
      <a:clrScheme name="Accenture SnowBoarder-Full Brand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Accenture SnowBoarder-Full Brand 2">
        <a:dk1>
          <a:srgbClr val="000000"/>
        </a:dk1>
        <a:lt1>
          <a:srgbClr val="FFFFFF"/>
        </a:lt1>
        <a:dk2>
          <a:srgbClr val="F8F8F8"/>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Accenture SnowBoarder-Full Brand 3">
        <a:dk1>
          <a:srgbClr val="000000"/>
        </a:dk1>
        <a:lt1>
          <a:srgbClr val="FFFFFF"/>
        </a:lt1>
        <a:dk2>
          <a:srgbClr val="F8F8F8"/>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Accenture SnowBoarder-Full Brand 4">
        <a:dk1>
          <a:srgbClr val="000000"/>
        </a:dk1>
        <a:lt1>
          <a:srgbClr val="FFFFFF"/>
        </a:lt1>
        <a:dk2>
          <a:srgbClr val="F8F8F8"/>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USDA</Template>
  <TotalTime>21443</TotalTime>
  <Words>4360</Words>
  <Application>Microsoft Office PowerPoint</Application>
  <PresentationFormat>On-screen Show (4:3)</PresentationFormat>
  <Paragraphs>664</Paragraphs>
  <Slides>41</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Roboto</vt:lpstr>
      <vt:lpstr>Times New Roman</vt:lpstr>
      <vt:lpstr>Wingdings</vt:lpstr>
      <vt:lpstr>USDA</vt:lpstr>
      <vt:lpstr>Federal Financial Assistance Update      </vt:lpstr>
      <vt:lpstr>Agenda</vt:lpstr>
      <vt:lpstr>Acronyms</vt:lpstr>
      <vt:lpstr>Fundamentals</vt:lpstr>
      <vt:lpstr>History of Federal Financial Assistance</vt:lpstr>
      <vt:lpstr>Federal Financial Assistance Stakeholders</vt:lpstr>
      <vt:lpstr>Award Instrument Types</vt:lpstr>
      <vt:lpstr>Examples of Specific  Authorizations</vt:lpstr>
      <vt:lpstr>Detailed Process</vt:lpstr>
      <vt:lpstr>Federal Financial Assistance from Authorization to Closeout</vt:lpstr>
      <vt:lpstr>Authorization (1 of 3)</vt:lpstr>
      <vt:lpstr>Common Authorization Statute Elements (2 of 3)</vt:lpstr>
      <vt:lpstr>Common Authorization Statute Elements (3 of 3)</vt:lpstr>
      <vt:lpstr>Appropriation ( 1 of 2)</vt:lpstr>
      <vt:lpstr>Apportionment and  Allotment (2 of 2)</vt:lpstr>
      <vt:lpstr>Program Regulations  and Guidelines</vt:lpstr>
      <vt:lpstr>Funds Advertisement</vt:lpstr>
      <vt:lpstr>Application Materials (1 of 2)</vt:lpstr>
      <vt:lpstr>Application Materials Required  for Grants and Cooperative  Agreements (2 of 2)</vt:lpstr>
      <vt:lpstr>Application Review</vt:lpstr>
      <vt:lpstr>Proposal Selection  and Notification</vt:lpstr>
      <vt:lpstr>Project Implementation  and Monitoring</vt:lpstr>
      <vt:lpstr>Project Modifications</vt:lpstr>
      <vt:lpstr>Award Closeout – Non-Federal Entity Actions (1 of 2)</vt:lpstr>
      <vt:lpstr>Award Closeout – Agency Actions (2 of 2)</vt:lpstr>
      <vt:lpstr>Program Closeout</vt:lpstr>
      <vt:lpstr>Terms and Conditions </vt:lpstr>
      <vt:lpstr>Terms and Conditions</vt:lpstr>
      <vt:lpstr>Award-Specific  Terms and Conditions</vt:lpstr>
      <vt:lpstr>Agency General  Terms and Conditions</vt:lpstr>
      <vt:lpstr>Administrative General  Terms and Conditions</vt:lpstr>
      <vt:lpstr>National Policy  Terms and Conditions</vt:lpstr>
      <vt:lpstr>Additional Resources   </vt:lpstr>
      <vt:lpstr>Additional Resources</vt:lpstr>
      <vt:lpstr>Additional Courses</vt:lpstr>
      <vt:lpstr>The End</vt:lpstr>
      <vt:lpstr>Congratulations!</vt:lpstr>
      <vt:lpstr>Knowledge Check</vt:lpstr>
      <vt:lpstr>Knowledge Check Responses</vt:lpstr>
      <vt:lpstr>Knowledge Checka</vt:lpstr>
      <vt:lpstr>Knowledge Checkb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Financial Assistance</dc:title>
  <dc:subject>FMMI Master Data</dc:subject>
  <dc:creator>National Finance Center;Financial Management Services</dc:creator>
  <dc:description>Blank Presentation. Accenture Firmwide Templates v10.0.</dc:description>
  <cp:lastModifiedBy>Erminger, Wyatt - OCFO</cp:lastModifiedBy>
  <cp:revision>710</cp:revision>
  <cp:lastPrinted>2018-05-14T19:43:29Z</cp:lastPrinted>
  <dcterms:created xsi:type="dcterms:W3CDTF">2010-01-08T14:17:19Z</dcterms:created>
  <dcterms:modified xsi:type="dcterms:W3CDTF">2022-03-29T18:42:14Z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ditor">
    <vt:lpwstr>Nick Soto</vt:lpwstr>
  </property>
</Properties>
</file>