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61" r:id="rId22"/>
    <p:sldId id="262" r:id="rId23"/>
    <p:sldId id="263" r:id="rId24"/>
    <p:sldId id="2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0" y="2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7911F8-ABBA-49C0-85A7-8795AA14BFD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E99629-FC05-4798-BE58-CFE52A75E025}">
      <dgm:prSet phldrT="[Text]" custT="1"/>
      <dgm:spPr>
        <a:solidFill>
          <a:srgbClr val="043253"/>
        </a:solidFill>
      </dgm:spPr>
      <dgm:t>
        <a:bodyPr/>
        <a:lstStyle/>
        <a:p>
          <a:r>
            <a:rPr lang="en-US" sz="3200" b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FIR Overview</a:t>
          </a:r>
        </a:p>
      </dgm:t>
    </dgm:pt>
    <dgm:pt modelId="{A9E539D1-69B3-40A9-84D5-1BDAE07E850D}" type="parTrans" cxnId="{ED84E61A-1DE8-4172-ACA0-88A99DB4EE9F}">
      <dgm:prSet/>
      <dgm:spPr/>
      <dgm:t>
        <a:bodyPr/>
        <a:lstStyle/>
        <a:p>
          <a:endParaRPr lang="en-US" sz="3500"/>
        </a:p>
      </dgm:t>
    </dgm:pt>
    <dgm:pt modelId="{18F85FDE-5444-4A95-8F63-CEE128B52009}" type="sibTrans" cxnId="{ED84E61A-1DE8-4172-ACA0-88A99DB4EE9F}">
      <dgm:prSet/>
      <dgm:spPr>
        <a:ln>
          <a:solidFill>
            <a:srgbClr val="043253"/>
          </a:solidFill>
        </a:ln>
      </dgm:spPr>
      <dgm:t>
        <a:bodyPr/>
        <a:lstStyle/>
        <a:p>
          <a:endParaRPr lang="en-US" sz="3500"/>
        </a:p>
      </dgm:t>
    </dgm:pt>
    <dgm:pt modelId="{040AED58-1EBC-4959-B5E7-EFB785862D0F}">
      <dgm:prSet custT="1"/>
      <dgm:spPr>
        <a:solidFill>
          <a:srgbClr val="043253"/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Using the FIR</a:t>
          </a:r>
          <a:endParaRPr lang="en-US" sz="3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AED7BC-CE2A-4C65-99E5-B79A20AEE683}" type="parTrans" cxnId="{08DF99B8-4A62-4E66-97EC-4819AA62FA03}">
      <dgm:prSet/>
      <dgm:spPr/>
      <dgm:t>
        <a:bodyPr/>
        <a:lstStyle/>
        <a:p>
          <a:endParaRPr lang="en-US" sz="3500"/>
        </a:p>
      </dgm:t>
    </dgm:pt>
    <dgm:pt modelId="{574AD553-CB7F-4625-AE14-FE72FC6F33DE}" type="sibTrans" cxnId="{08DF99B8-4A62-4E66-97EC-4819AA62FA03}">
      <dgm:prSet/>
      <dgm:spPr/>
      <dgm:t>
        <a:bodyPr/>
        <a:lstStyle/>
        <a:p>
          <a:endParaRPr lang="en-US" sz="3500"/>
        </a:p>
      </dgm:t>
    </dgm:pt>
    <dgm:pt modelId="{48D35875-CB8D-46B7-B021-2B5E8A50ACB4}">
      <dgm:prSet phldrT="[Text]" custT="1"/>
      <dgm:spPr>
        <a:solidFill>
          <a:srgbClr val="043253"/>
        </a:solidFill>
      </dgm:spPr>
      <dgm:t>
        <a:bodyPr/>
        <a:lstStyle/>
        <a:p>
          <a:r>
            <a:rPr lang="en-US" sz="3200" dirty="0">
              <a:latin typeface="Arial" panose="020B0604020202020204" pitchFamily="34" charset="0"/>
              <a:cs typeface="Arial" panose="020B0604020202020204" pitchFamily="34" charset="0"/>
            </a:rPr>
            <a:t>Data Summary</a:t>
          </a:r>
        </a:p>
      </dgm:t>
    </dgm:pt>
    <dgm:pt modelId="{342EF11A-0701-4F03-8EA4-C99E64910B8A}" type="parTrans" cxnId="{ECCC6150-D811-4293-B40C-52277E25FD13}">
      <dgm:prSet/>
      <dgm:spPr/>
      <dgm:t>
        <a:bodyPr/>
        <a:lstStyle/>
        <a:p>
          <a:endParaRPr lang="en-US"/>
        </a:p>
      </dgm:t>
    </dgm:pt>
    <dgm:pt modelId="{5533FA1C-64F2-4526-AB81-5842C6DC63D9}" type="sibTrans" cxnId="{ECCC6150-D811-4293-B40C-52277E25FD13}">
      <dgm:prSet/>
      <dgm:spPr/>
      <dgm:t>
        <a:bodyPr/>
        <a:lstStyle/>
        <a:p>
          <a:endParaRPr lang="en-US"/>
        </a:p>
      </dgm:t>
    </dgm:pt>
    <dgm:pt modelId="{FA80605E-AFC1-44A0-8A64-5E12470F59D4}" type="pres">
      <dgm:prSet presAssocID="{247911F8-ABBA-49C0-85A7-8795AA14BF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A4C98D7-F54C-4FA7-ABBC-CCAED0FB1406}" type="pres">
      <dgm:prSet presAssocID="{247911F8-ABBA-49C0-85A7-8795AA14BFD3}" presName="Name1" presStyleCnt="0"/>
      <dgm:spPr/>
    </dgm:pt>
    <dgm:pt modelId="{307DFD90-B16D-4E7C-8EAD-7F470C1F1189}" type="pres">
      <dgm:prSet presAssocID="{247911F8-ABBA-49C0-85A7-8795AA14BFD3}" presName="cycle" presStyleCnt="0"/>
      <dgm:spPr/>
    </dgm:pt>
    <dgm:pt modelId="{6E4984C5-EECE-40B9-9043-D8BA37B7570D}" type="pres">
      <dgm:prSet presAssocID="{247911F8-ABBA-49C0-85A7-8795AA14BFD3}" presName="srcNode" presStyleLbl="node1" presStyleIdx="0" presStyleCnt="3"/>
      <dgm:spPr/>
    </dgm:pt>
    <dgm:pt modelId="{E8B635B2-8FBE-4E5C-AEBB-EEBEFE6FAE07}" type="pres">
      <dgm:prSet presAssocID="{247911F8-ABBA-49C0-85A7-8795AA14BFD3}" presName="conn" presStyleLbl="parChTrans1D2" presStyleIdx="0" presStyleCnt="1"/>
      <dgm:spPr/>
      <dgm:t>
        <a:bodyPr/>
        <a:lstStyle/>
        <a:p>
          <a:endParaRPr lang="en-US"/>
        </a:p>
      </dgm:t>
    </dgm:pt>
    <dgm:pt modelId="{312B3048-75E1-4F85-A112-907F98F4348D}" type="pres">
      <dgm:prSet presAssocID="{247911F8-ABBA-49C0-85A7-8795AA14BFD3}" presName="extraNode" presStyleLbl="node1" presStyleIdx="0" presStyleCnt="3"/>
      <dgm:spPr/>
    </dgm:pt>
    <dgm:pt modelId="{396F165C-A9DF-4C9B-AA8D-097B05216AEA}" type="pres">
      <dgm:prSet presAssocID="{247911F8-ABBA-49C0-85A7-8795AA14BFD3}" presName="dstNode" presStyleLbl="node1" presStyleIdx="0" presStyleCnt="3"/>
      <dgm:spPr/>
    </dgm:pt>
    <dgm:pt modelId="{AE732613-BAE0-40E8-9AC2-BB1F2A69CFC4}" type="pres">
      <dgm:prSet presAssocID="{35E99629-FC05-4798-BE58-CFE52A75E02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F5B0A-F649-4CA6-86F6-4D3A5D44BE6E}" type="pres">
      <dgm:prSet presAssocID="{35E99629-FC05-4798-BE58-CFE52A75E025}" presName="accent_1" presStyleCnt="0"/>
      <dgm:spPr/>
    </dgm:pt>
    <dgm:pt modelId="{1C5FCABE-E842-49EF-825C-55297912E224}" type="pres">
      <dgm:prSet presAssocID="{35E99629-FC05-4798-BE58-CFE52A75E025}" presName="accentRepeatNode" presStyleLbl="solidFgAcc1" presStyleIdx="0" presStyleCnt="3"/>
      <dgm:spPr>
        <a:solidFill>
          <a:schemeClr val="bg1"/>
        </a:solidFill>
        <a:ln>
          <a:solidFill>
            <a:srgbClr val="002060"/>
          </a:solidFill>
        </a:ln>
      </dgm:spPr>
    </dgm:pt>
    <dgm:pt modelId="{533A8AE7-62BA-47AB-BFC2-7E46CC299E43}" type="pres">
      <dgm:prSet presAssocID="{48D35875-CB8D-46B7-B021-2B5E8A50ACB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925D0-12DA-4083-9A46-4E818A5E2DA3}" type="pres">
      <dgm:prSet presAssocID="{48D35875-CB8D-46B7-B021-2B5E8A50ACB4}" presName="accent_2" presStyleCnt="0"/>
      <dgm:spPr/>
    </dgm:pt>
    <dgm:pt modelId="{47EC8661-6A57-4DF7-9645-70F1E67C2BBC}" type="pres">
      <dgm:prSet presAssocID="{48D35875-CB8D-46B7-B021-2B5E8A50ACB4}" presName="accentRepeatNode" presStyleLbl="solidFgAcc1" presStyleIdx="1" presStyleCnt="3"/>
      <dgm:spPr>
        <a:ln>
          <a:solidFill>
            <a:srgbClr val="043253"/>
          </a:solidFill>
        </a:ln>
      </dgm:spPr>
    </dgm:pt>
    <dgm:pt modelId="{87CFFC9B-3EAD-42DD-B7C1-603F51193877}" type="pres">
      <dgm:prSet presAssocID="{040AED58-1EBC-4959-B5E7-EFB785862D0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B7487-F02D-4A9F-A5EA-E53AE37795FE}" type="pres">
      <dgm:prSet presAssocID="{040AED58-1EBC-4959-B5E7-EFB785862D0F}" presName="accent_3" presStyleCnt="0"/>
      <dgm:spPr/>
    </dgm:pt>
    <dgm:pt modelId="{8DE25FE0-CED3-4612-AED5-4E7867FE0876}" type="pres">
      <dgm:prSet presAssocID="{040AED58-1EBC-4959-B5E7-EFB785862D0F}" presName="accentRepeatNode" presStyleLbl="solidFgAcc1" presStyleIdx="2" presStyleCnt="3"/>
      <dgm:spPr>
        <a:ln>
          <a:solidFill>
            <a:srgbClr val="043253"/>
          </a:solidFill>
        </a:ln>
      </dgm:spPr>
    </dgm:pt>
  </dgm:ptLst>
  <dgm:cxnLst>
    <dgm:cxn modelId="{ED84E61A-1DE8-4172-ACA0-88A99DB4EE9F}" srcId="{247911F8-ABBA-49C0-85A7-8795AA14BFD3}" destId="{35E99629-FC05-4798-BE58-CFE52A75E025}" srcOrd="0" destOrd="0" parTransId="{A9E539D1-69B3-40A9-84D5-1BDAE07E850D}" sibTransId="{18F85FDE-5444-4A95-8F63-CEE128B52009}"/>
    <dgm:cxn modelId="{A584EDC4-0F0C-459F-AF09-3A7E538E538E}" type="presOf" srcId="{040AED58-1EBC-4959-B5E7-EFB785862D0F}" destId="{87CFFC9B-3EAD-42DD-B7C1-603F51193877}" srcOrd="0" destOrd="0" presId="urn:microsoft.com/office/officeart/2008/layout/VerticalCurvedList"/>
    <dgm:cxn modelId="{CBF8DC31-ABC8-411B-ADC3-3B3929B92F3D}" type="presOf" srcId="{18F85FDE-5444-4A95-8F63-CEE128B52009}" destId="{E8B635B2-8FBE-4E5C-AEBB-EEBEFE6FAE07}" srcOrd="0" destOrd="0" presId="urn:microsoft.com/office/officeart/2008/layout/VerticalCurvedList"/>
    <dgm:cxn modelId="{ECCC6150-D811-4293-B40C-52277E25FD13}" srcId="{247911F8-ABBA-49C0-85A7-8795AA14BFD3}" destId="{48D35875-CB8D-46B7-B021-2B5E8A50ACB4}" srcOrd="1" destOrd="0" parTransId="{342EF11A-0701-4F03-8EA4-C99E64910B8A}" sibTransId="{5533FA1C-64F2-4526-AB81-5842C6DC63D9}"/>
    <dgm:cxn modelId="{08DF99B8-4A62-4E66-97EC-4819AA62FA03}" srcId="{247911F8-ABBA-49C0-85A7-8795AA14BFD3}" destId="{040AED58-1EBC-4959-B5E7-EFB785862D0F}" srcOrd="2" destOrd="0" parTransId="{59AED7BC-CE2A-4C65-99E5-B79A20AEE683}" sibTransId="{574AD553-CB7F-4625-AE14-FE72FC6F33DE}"/>
    <dgm:cxn modelId="{0DB9ADA1-C7FC-447B-ADAA-9939610D1A6F}" type="presOf" srcId="{48D35875-CB8D-46B7-B021-2B5E8A50ACB4}" destId="{533A8AE7-62BA-47AB-BFC2-7E46CC299E43}" srcOrd="0" destOrd="0" presId="urn:microsoft.com/office/officeart/2008/layout/VerticalCurvedList"/>
    <dgm:cxn modelId="{3B18F04B-A980-4808-A4ED-799274ED0F3D}" type="presOf" srcId="{247911F8-ABBA-49C0-85A7-8795AA14BFD3}" destId="{FA80605E-AFC1-44A0-8A64-5E12470F59D4}" srcOrd="0" destOrd="0" presId="urn:microsoft.com/office/officeart/2008/layout/VerticalCurvedList"/>
    <dgm:cxn modelId="{0EDB7CFF-D86B-44A6-B401-6FC8FBF4251F}" type="presOf" srcId="{35E99629-FC05-4798-BE58-CFE52A75E025}" destId="{AE732613-BAE0-40E8-9AC2-BB1F2A69CFC4}" srcOrd="0" destOrd="0" presId="urn:microsoft.com/office/officeart/2008/layout/VerticalCurvedList"/>
    <dgm:cxn modelId="{E73AD02D-D068-4C3E-9B46-42C8306CC08F}" type="presParOf" srcId="{FA80605E-AFC1-44A0-8A64-5E12470F59D4}" destId="{1A4C98D7-F54C-4FA7-ABBC-CCAED0FB1406}" srcOrd="0" destOrd="0" presId="urn:microsoft.com/office/officeart/2008/layout/VerticalCurvedList"/>
    <dgm:cxn modelId="{AAC63EA7-9674-48FE-ADE1-167B09C6AFB2}" type="presParOf" srcId="{1A4C98D7-F54C-4FA7-ABBC-CCAED0FB1406}" destId="{307DFD90-B16D-4E7C-8EAD-7F470C1F1189}" srcOrd="0" destOrd="0" presId="urn:microsoft.com/office/officeart/2008/layout/VerticalCurvedList"/>
    <dgm:cxn modelId="{B9A28310-AEE9-43B0-9113-C20E40340DE2}" type="presParOf" srcId="{307DFD90-B16D-4E7C-8EAD-7F470C1F1189}" destId="{6E4984C5-EECE-40B9-9043-D8BA37B7570D}" srcOrd="0" destOrd="0" presId="urn:microsoft.com/office/officeart/2008/layout/VerticalCurvedList"/>
    <dgm:cxn modelId="{4701BCC7-A1EA-4830-BAA5-3A1A7376236D}" type="presParOf" srcId="{307DFD90-B16D-4E7C-8EAD-7F470C1F1189}" destId="{E8B635B2-8FBE-4E5C-AEBB-EEBEFE6FAE07}" srcOrd="1" destOrd="0" presId="urn:microsoft.com/office/officeart/2008/layout/VerticalCurvedList"/>
    <dgm:cxn modelId="{5787B8C9-C2A1-418C-A9AC-0FD508BA2F89}" type="presParOf" srcId="{307DFD90-B16D-4E7C-8EAD-7F470C1F1189}" destId="{312B3048-75E1-4F85-A112-907F98F4348D}" srcOrd="2" destOrd="0" presId="urn:microsoft.com/office/officeart/2008/layout/VerticalCurvedList"/>
    <dgm:cxn modelId="{E3EC803D-CF8E-4F7B-A792-7AFBBBEC3457}" type="presParOf" srcId="{307DFD90-B16D-4E7C-8EAD-7F470C1F1189}" destId="{396F165C-A9DF-4C9B-AA8D-097B05216AEA}" srcOrd="3" destOrd="0" presId="urn:microsoft.com/office/officeart/2008/layout/VerticalCurvedList"/>
    <dgm:cxn modelId="{E9E76ED8-9546-4593-840F-1C123AF019E5}" type="presParOf" srcId="{1A4C98D7-F54C-4FA7-ABBC-CCAED0FB1406}" destId="{AE732613-BAE0-40E8-9AC2-BB1F2A69CFC4}" srcOrd="1" destOrd="0" presId="urn:microsoft.com/office/officeart/2008/layout/VerticalCurvedList"/>
    <dgm:cxn modelId="{758EC180-54FF-477D-AA2C-758975ECE2E1}" type="presParOf" srcId="{1A4C98D7-F54C-4FA7-ABBC-CCAED0FB1406}" destId="{7B5F5B0A-F649-4CA6-86F6-4D3A5D44BE6E}" srcOrd="2" destOrd="0" presId="urn:microsoft.com/office/officeart/2008/layout/VerticalCurvedList"/>
    <dgm:cxn modelId="{2FA7B04B-860B-4E08-85D9-0126820E6512}" type="presParOf" srcId="{7B5F5B0A-F649-4CA6-86F6-4D3A5D44BE6E}" destId="{1C5FCABE-E842-49EF-825C-55297912E224}" srcOrd="0" destOrd="0" presId="urn:microsoft.com/office/officeart/2008/layout/VerticalCurvedList"/>
    <dgm:cxn modelId="{3EED2209-9FD1-4D63-BF63-A57484484F63}" type="presParOf" srcId="{1A4C98D7-F54C-4FA7-ABBC-CCAED0FB1406}" destId="{533A8AE7-62BA-47AB-BFC2-7E46CC299E43}" srcOrd="3" destOrd="0" presId="urn:microsoft.com/office/officeart/2008/layout/VerticalCurvedList"/>
    <dgm:cxn modelId="{F59CD313-85DB-4A6D-BF4B-B48A478CBAB9}" type="presParOf" srcId="{1A4C98D7-F54C-4FA7-ABBC-CCAED0FB1406}" destId="{72B925D0-12DA-4083-9A46-4E818A5E2DA3}" srcOrd="4" destOrd="0" presId="urn:microsoft.com/office/officeart/2008/layout/VerticalCurvedList"/>
    <dgm:cxn modelId="{59B9C525-7D1F-48BF-B8E4-BBA9C5639889}" type="presParOf" srcId="{72B925D0-12DA-4083-9A46-4E818A5E2DA3}" destId="{47EC8661-6A57-4DF7-9645-70F1E67C2BBC}" srcOrd="0" destOrd="0" presId="urn:microsoft.com/office/officeart/2008/layout/VerticalCurvedList"/>
    <dgm:cxn modelId="{67B8F8F1-651B-4E14-8CB5-843A983102B2}" type="presParOf" srcId="{1A4C98D7-F54C-4FA7-ABBC-CCAED0FB1406}" destId="{87CFFC9B-3EAD-42DD-B7C1-603F51193877}" srcOrd="5" destOrd="0" presId="urn:microsoft.com/office/officeart/2008/layout/VerticalCurvedList"/>
    <dgm:cxn modelId="{13C63038-A90B-4578-8749-7E9910A26228}" type="presParOf" srcId="{1A4C98D7-F54C-4FA7-ABBC-CCAED0FB1406}" destId="{AFFB7487-F02D-4A9F-A5EA-E53AE37795FE}" srcOrd="6" destOrd="0" presId="urn:microsoft.com/office/officeart/2008/layout/VerticalCurvedList"/>
    <dgm:cxn modelId="{BE5EEFE0-263B-428F-9E65-CD80FEA0F189}" type="presParOf" srcId="{AFFB7487-F02D-4A9F-A5EA-E53AE37795FE}" destId="{8DE25FE0-CED3-4612-AED5-4E7867FE087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635B2-8FBE-4E5C-AEBB-EEBEFE6FAE07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rgbClr val="0432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32613-BAE0-40E8-9AC2-BB1F2A69CFC4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rgbClr val="0432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FIR Overview</a:t>
          </a:r>
        </a:p>
      </dsp:txBody>
      <dsp:txXfrm>
        <a:off x="604289" y="435133"/>
        <a:ext cx="9851585" cy="870267"/>
      </dsp:txXfrm>
    </dsp:sp>
    <dsp:sp modelId="{1C5FCABE-E842-49EF-825C-55297912E224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A8AE7-62BA-47AB-BFC2-7E46CC299E43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rgbClr val="0432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Data Summary</a:t>
          </a:r>
        </a:p>
      </dsp:txBody>
      <dsp:txXfrm>
        <a:off x="920631" y="1740535"/>
        <a:ext cx="9535243" cy="870267"/>
      </dsp:txXfrm>
    </dsp:sp>
    <dsp:sp modelId="{47EC8661-6A57-4DF7-9645-70F1E67C2BBC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432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FFC9B-3EAD-42DD-B7C1-603F51193877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rgbClr val="0432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Arial" panose="020B0604020202020204" pitchFamily="34" charset="0"/>
              <a:cs typeface="Arial" panose="020B0604020202020204" pitchFamily="34" charset="0"/>
            </a:rPr>
            <a:t>Using the FIR</a:t>
          </a:r>
          <a:endParaRPr lang="en-US" sz="3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4289" y="3045936"/>
        <a:ext cx="9851585" cy="870267"/>
      </dsp:txXfrm>
    </dsp:sp>
    <dsp:sp modelId="{8DE25FE0-CED3-4612-AED5-4E7867FE0876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432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3E259-A0D6-4FE9-B292-45B8DB5A9DA6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AA0AA-FA31-4B55-BFB4-BF5A16585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1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71AE-020F-42E6-AB67-1C74E29C9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3052" y="1122363"/>
            <a:ext cx="710665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B49A8-8C56-48FD-99E5-78C341940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3051" y="3602038"/>
            <a:ext cx="710665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A0F5F-7B84-4569-9164-3DABE50F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17706-A2A6-43EF-A6A0-019D75E5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ameraman focused on customers and farm" title="Slide Header">
            <a:extLst>
              <a:ext uri="{FF2B5EF4-FFF2-40B4-BE49-F238E27FC236}">
                <a16:creationId xmlns:a16="http://schemas.microsoft.com/office/drawing/2014/main" id="{4A1A5A4F-1BD5-46E7-BFF2-B6F026A6C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1554480"/>
          </a:xfrm>
          <a:blipFill dpi="0" rotWithShape="1">
            <a:blip r:embed="rId2"/>
            <a:srcRect/>
            <a:stretch>
              <a:fillRect l="-1192" r="55183" b="1939"/>
            </a:stretch>
          </a:blip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2EE4C-8AFF-4BA3-9370-0A10D7FB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B7C2A-2E12-41B4-9B9F-BA5DA44B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FE82-F2A9-4460-824B-BAD02BE51BAE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42F47-AE48-4194-AAEA-D11E6A44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65CD0-C0BA-426C-8115-7F62308F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2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6292C-5A94-4C85-9807-8C60580B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271FD-32AD-4C8B-B718-291A72174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49A93-6F11-428F-94BE-6AAD333BB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3EBB1-54BD-4813-A6D3-1031F0878BE4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45799-BC46-4B2B-8C93-46C5F348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83C7C-BF92-49E4-ACCE-5D4569627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2FE9-6E3B-40F5-83C6-4FF46BD92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9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7EBCC-74EB-4175-81E7-723ABE126E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Financial Information Repository (FIR)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0C7C6-230A-4909-AB6A-3997F94827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Building a Better User Experience for Operational Efficiency and Transparency</a:t>
            </a:r>
          </a:p>
        </p:txBody>
      </p:sp>
    </p:spTree>
    <p:extLst>
      <p:ext uri="{BB962C8B-B14F-4D97-AF65-F5344CB8AC3E}">
        <p14:creationId xmlns:p14="http://schemas.microsoft.com/office/powerpoint/2010/main" val="155015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</a:t>
            </a:r>
            <a:r>
              <a:rPr lang="en-US" sz="800" dirty="0"/>
              <a:t>d</a:t>
            </a:r>
          </a:p>
        </p:txBody>
      </p:sp>
      <p:pic>
        <p:nvPicPr>
          <p:cNvPr id="5" name="Picture 4" descr="Referrel to Top" title="FIR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32" y="1636488"/>
            <a:ext cx="9601200" cy="4992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6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" dirty="0"/>
              <a:t> </a:t>
            </a:r>
            <a:r>
              <a:rPr lang="en-US" dirty="0" err="1"/>
              <a:t>FIR</a:t>
            </a:r>
            <a:r>
              <a:rPr lang="en-US" sz="800" dirty="0" err="1"/>
              <a:t>e</a:t>
            </a:r>
            <a:endParaRPr lang="en-US" sz="800" dirty="0"/>
          </a:p>
        </p:txBody>
      </p:sp>
      <p:pic>
        <p:nvPicPr>
          <p:cNvPr id="5" name="Picture 4" descr="Choose Agencies" title="FIR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99151" y="1623856"/>
            <a:ext cx="9601200" cy="4992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</a:t>
            </a:r>
            <a:r>
              <a:rPr lang="en-US" sz="800" dirty="0"/>
              <a:t> f</a:t>
            </a:r>
          </a:p>
        </p:txBody>
      </p:sp>
      <p:pic>
        <p:nvPicPr>
          <p:cNvPr id="5" name="Picture 4" descr="Referral to top" title="FIR"/>
          <p:cNvPicPr preferRelativeResize="0">
            <a:picLocks/>
          </p:cNvPicPr>
          <p:nvPr/>
        </p:nvPicPr>
        <p:blipFill rotWithShape="1">
          <a:blip r:embed="rId2"/>
          <a:srcRect l="317" r="-1"/>
          <a:stretch/>
        </p:blipFill>
        <p:spPr>
          <a:xfrm>
            <a:off x="1280160" y="1647051"/>
            <a:ext cx="9601200" cy="4992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28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</a:t>
            </a:r>
            <a:r>
              <a:rPr lang="en-US" sz="800" dirty="0"/>
              <a:t>g</a:t>
            </a:r>
          </a:p>
        </p:txBody>
      </p:sp>
      <p:pic>
        <p:nvPicPr>
          <p:cNvPr id="5" name="Picture 4" descr="Referral to top" title="FIR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656080"/>
            <a:ext cx="9601200" cy="4992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</a:t>
            </a:r>
            <a:r>
              <a:rPr lang="en-US" sz="800" dirty="0"/>
              <a:t> h</a:t>
            </a:r>
          </a:p>
        </p:txBody>
      </p:sp>
      <p:pic>
        <p:nvPicPr>
          <p:cNvPr id="5" name="Picture 4" descr="Referral to top" title="FIR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645724"/>
            <a:ext cx="9601200" cy="4992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63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ferral to top " title="FIR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646843"/>
            <a:ext cx="9601200" cy="4992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6B7B1A-7F1F-4C83-A9B1-684D0CFB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</a:t>
            </a:r>
            <a:r>
              <a:rPr lang="en-US" sz="800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580356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" dirty="0"/>
              <a:t> </a:t>
            </a:r>
            <a:r>
              <a:rPr lang="en-US" dirty="0"/>
              <a:t>FIR</a:t>
            </a:r>
            <a:r>
              <a:rPr lang="en-US" sz="800" dirty="0"/>
              <a:t>j</a:t>
            </a:r>
          </a:p>
        </p:txBody>
      </p:sp>
      <p:pic>
        <p:nvPicPr>
          <p:cNvPr id="5" name="Picture 4" descr="referral to top" title="FIR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654960"/>
            <a:ext cx="9601200" cy="4992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52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</a:t>
            </a:r>
            <a:r>
              <a:rPr lang="en-US" sz="800" dirty="0"/>
              <a:t> k</a:t>
            </a:r>
          </a:p>
        </p:txBody>
      </p:sp>
      <p:pic>
        <p:nvPicPr>
          <p:cNvPr id="5" name="Picture 4" descr="Data tab" title="FIR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62364" y="1728851"/>
            <a:ext cx="9601200" cy="4992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41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FIR</a:t>
            </a:r>
            <a:r>
              <a:rPr lang="en-US" sz="800" dirty="0"/>
              <a:t>I</a:t>
            </a:r>
            <a:endParaRPr lang="en-US" dirty="0"/>
          </a:p>
        </p:txBody>
      </p:sp>
      <p:pic>
        <p:nvPicPr>
          <p:cNvPr id="5" name="Picture 4" descr="Treasury report on receivables" title="FIR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642329"/>
            <a:ext cx="9601200" cy="4992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37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FIR</a:t>
            </a:r>
            <a:r>
              <a:rPr lang="en-US" sz="800" dirty="0" err="1"/>
              <a:t>m</a:t>
            </a:r>
            <a:endParaRPr lang="en-US" sz="800" dirty="0"/>
          </a:p>
        </p:txBody>
      </p:sp>
      <p:pic>
        <p:nvPicPr>
          <p:cNvPr id="5" name="Picture 4" descr="The report on 120 Day Delinquent Debt Refferral compliance" title="FIR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728851"/>
            <a:ext cx="9601200" cy="4992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1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Content Placeholder 3" descr="FIR Overview&#10;Data Summary&#10;Using the FIR" title="Agenda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5692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6CFCC0-A24F-4885-9285-1E57861F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88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</a:t>
            </a:r>
            <a:r>
              <a:rPr lang="en-US" sz="800" dirty="0"/>
              <a:t>n</a:t>
            </a:r>
            <a:endParaRPr lang="en-US" dirty="0"/>
          </a:p>
        </p:txBody>
      </p:sp>
      <p:pic>
        <p:nvPicPr>
          <p:cNvPr id="5" name="Picture 4" descr="The report on 120 day delinquent debt referral compliance" title="FIR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82" y="1644208"/>
            <a:ext cx="9601200" cy="4992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01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A9C6-78FC-49A4-A07D-0EB2DF5A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Treasury Report on Receivables</a:t>
            </a:r>
            <a:br>
              <a:rPr lang="en-US" dirty="0"/>
            </a:br>
            <a:r>
              <a:rPr lang="en-US" sz="3600" dirty="0"/>
              <a:t>Offset Collections</a:t>
            </a:r>
            <a:endParaRPr lang="en-US" sz="4800" dirty="0"/>
          </a:p>
        </p:txBody>
      </p:sp>
      <p:pic>
        <p:nvPicPr>
          <p:cNvPr id="4" name="Content Placeholder 3" descr="Offset Collections for Federal and state agencies" title="Treasury Report on Receivables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12"/>
          <a:stretch/>
        </p:blipFill>
        <p:spPr>
          <a:xfrm>
            <a:off x="1965971" y="1554480"/>
            <a:ext cx="7357883" cy="4992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58C348-7004-480B-A4F7-0AB7D785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2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A9C6-78FC-49A4-A07D-0EB2DF5A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Treasury Report on Receivables</a:t>
            </a:r>
            <a:br>
              <a:rPr lang="en-US" dirty="0"/>
            </a:br>
            <a:r>
              <a:rPr lang="en-US" sz="3600" dirty="0"/>
              <a:t>Collections on Delinquent Debt</a:t>
            </a:r>
            <a:endParaRPr lang="en-US" dirty="0"/>
          </a:p>
        </p:txBody>
      </p:sp>
      <p:pic>
        <p:nvPicPr>
          <p:cNvPr id="4" name="Picture 2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4" y="1647825"/>
            <a:ext cx="8799513" cy="4933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29DC45-97B4-4071-B53F-188731E7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2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A9C6-78FC-49A4-A07D-0EB2DF5A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impact on the future of FIR</a:t>
            </a:r>
          </a:p>
        </p:txBody>
      </p:sp>
      <p:pic>
        <p:nvPicPr>
          <p:cNvPr id="4" name="Content Placeholder 3" descr="charts of USDA's (mock Data)&#10;Debt Collections&#10;Payments&#10;Collections&#10;Fiscal Accounting&#10;" title="Your impact on the future of FIR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35" y="1825625"/>
            <a:ext cx="7392531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43100" y="6315075"/>
            <a:ext cx="830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mock visual does not contain actual USDA data.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343603-33D8-4233-8F96-73A06FF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2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A9C6-78FC-49A4-A07D-0EB2DF5A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8" name="Picture Placeholder 4" descr="Picture of the FIR Logo" title="Contact Information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8" b="5338"/>
          <a:stretch>
            <a:fillRect/>
          </a:stretch>
        </p:blipFill>
        <p:spPr>
          <a:xfrm>
            <a:off x="228600" y="1666875"/>
            <a:ext cx="3733800" cy="106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5" y="3028950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Primary Contact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Monica Shelton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Project Manager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202.874.6601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monica.shelton@fiscal.treasury.gov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Secondary Contact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Financial Information Repository Outreach Team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855.464.4191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fir@stls.frb.org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2193EE-3871-420D-A37E-CE5DA741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A9C6-78FC-49A4-A07D-0EB2DF5A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FIR?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/>
          </p:nvPr>
        </p:nvSpPr>
        <p:spPr>
          <a:xfrm>
            <a:off x="3589679" y="1632408"/>
            <a:ext cx="5012643" cy="533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cap="small" dirty="0"/>
              <a:t>E</a:t>
            </a:r>
            <a:r>
              <a:rPr lang="en-US" sz="2800" i="1" dirty="0"/>
              <a:t>valuate. Analyze. Deliver.</a:t>
            </a:r>
          </a:p>
        </p:txBody>
      </p:sp>
      <p:pic>
        <p:nvPicPr>
          <p:cNvPr id="7" name="Picture 6" descr="FIR.FMS.TREAS.GOV website home page" title="What is FI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4" r="2500"/>
          <a:stretch/>
        </p:blipFill>
        <p:spPr>
          <a:xfrm>
            <a:off x="3002101" y="2208793"/>
            <a:ext cx="6187798" cy="3380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589679" y="5684598"/>
            <a:ext cx="5012643" cy="5334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Access at </a:t>
            </a:r>
            <a:r>
              <a:rPr lang="en-US" sz="2800" b="1" i="1" dirty="0"/>
              <a:t>fir.fms.treas.gov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ABA8FA-A244-4FB7-A787-DAEAEF57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3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A9C6-78FC-49A4-A07D-0EB2DF5A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the FIR help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36E68-95AD-4216-9CC7-B33529814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33850" cy="4351338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Single point of entry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Easy navigation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Interactive reports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Drill down functionality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Trending/Outlier analysis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Outreach/Training/Support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Self service capabilities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Cross business line reporting</a:t>
            </a:r>
            <a:endParaRPr lang="en-US" dirty="0"/>
          </a:p>
        </p:txBody>
      </p:sp>
      <p:pic>
        <p:nvPicPr>
          <p:cNvPr id="4" name="Picture 3" descr="Single point of entry&#10;easy navigation&#10;interactive reports&#10;Drill down functionality&#10;Trending outlier analysis&#10;outreach training and support&#10;self service capabilities&#10;cross business line reporting" title="How can the FIR help you?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846" y="1834566"/>
            <a:ext cx="5467674" cy="2699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Single point of entry&#10;easy navigation&#10;interactive reports&#10;Drill down functionality&#10;Trending outlier analysis&#10;outreach training and support&#10;self service capabilities&#10;cross business line reporting" title="How can the FIR help yo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466" y="3752850"/>
            <a:ext cx="5417195" cy="2540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7815A-D128-4E7F-B19E-63DDCBD6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A9C6-78FC-49A4-A07D-0EB2DF5A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Review</a:t>
            </a:r>
          </a:p>
        </p:txBody>
      </p:sp>
      <p:pic>
        <p:nvPicPr>
          <p:cNvPr id="4" name="Picture 2" descr="piccture of a right arrow button" title="Site 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82094"/>
            <a:ext cx="24384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B24380-E935-429A-99AC-06F3606D8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61520" cy="1554480"/>
          </a:xfrm>
        </p:spPr>
        <p:txBody>
          <a:bodyPr/>
          <a:lstStyle/>
          <a:p>
            <a:r>
              <a:rPr lang="en-US" dirty="0"/>
              <a:t> FIR</a:t>
            </a:r>
          </a:p>
        </p:txBody>
      </p:sp>
      <p:pic>
        <p:nvPicPr>
          <p:cNvPr id="5" name="Picture 4" descr="FIR Logon Screen" title="FIR logon screen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9" y="1651795"/>
            <a:ext cx="9599473" cy="4995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6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0"/>
            <a:ext cx="12161520" cy="1554480"/>
          </a:xfrm>
        </p:spPr>
        <p:txBody>
          <a:bodyPr/>
          <a:lstStyle/>
          <a:p>
            <a:r>
              <a:rPr lang="en-US" dirty="0"/>
              <a:t> FIR</a:t>
            </a:r>
            <a:r>
              <a:rPr lang="en-US" sz="800" dirty="0"/>
              <a:t>a</a:t>
            </a:r>
            <a:endParaRPr lang="en-US" dirty="0"/>
          </a:p>
        </p:txBody>
      </p:sp>
      <p:pic>
        <p:nvPicPr>
          <p:cNvPr id="6" name="Picture 5" descr="FIR repository Screen" title="FIR Repositry Screen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34857" y="1656080"/>
            <a:ext cx="9601200" cy="4992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1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</a:t>
            </a:r>
            <a:r>
              <a:rPr lang="en-US" sz="800" dirty="0"/>
              <a:t> b</a:t>
            </a:r>
          </a:p>
        </p:txBody>
      </p:sp>
      <p:pic>
        <p:nvPicPr>
          <p:cNvPr id="5" name="Picture 4" descr="FIR DATA TAB" title="FIR Data Tab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51" y="1646844"/>
            <a:ext cx="9601200" cy="4992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89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</a:t>
            </a:r>
            <a:r>
              <a:rPr lang="en-US" sz="800" dirty="0"/>
              <a:t>c</a:t>
            </a:r>
          </a:p>
        </p:txBody>
      </p:sp>
      <p:pic>
        <p:nvPicPr>
          <p:cNvPr id="5" name="Picture 4" descr="Treasury Report on receivables" title="FIR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67" y="1636487"/>
            <a:ext cx="9601200" cy="4992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12516"/>
      </p:ext>
    </p:extLst>
  </p:cSld>
  <p:clrMapOvr>
    <a:masterClrMapping/>
  </p:clrMapOvr>
</p:sld>
</file>

<file path=ppt/theme/theme1.xml><?xml version="1.0" encoding="utf-8"?>
<a:theme xmlns:a="http://schemas.openxmlformats.org/drawingml/2006/main" name="2018 FMT PowerPoint Presentatio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 FMT PowerPoint Presentation Template" id="{9D1C9B79-A0E5-47B4-97B2-F4DC86FFF0D9}" vid="{BB6B6723-64E5-4934-BA96-E56E3F18C5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FMT PowerPoint Presentation Template</Template>
  <TotalTime>216</TotalTime>
  <Words>144</Words>
  <Application>Microsoft Office PowerPoint</Application>
  <PresentationFormat>Widescreen</PresentationFormat>
  <Paragraphs>72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2018 FMT PowerPoint Presentation Template</vt:lpstr>
      <vt:lpstr>Financial Information Repository (FIR)</vt:lpstr>
      <vt:lpstr>Agenda</vt:lpstr>
      <vt:lpstr>What is the FIR?</vt:lpstr>
      <vt:lpstr>How can the FIR help you?</vt:lpstr>
      <vt:lpstr>Site Review</vt:lpstr>
      <vt:lpstr> FIR</vt:lpstr>
      <vt:lpstr> FIRa</vt:lpstr>
      <vt:lpstr>FIR b</vt:lpstr>
      <vt:lpstr>FIRc</vt:lpstr>
      <vt:lpstr>FIRd</vt:lpstr>
      <vt:lpstr> FIRe</vt:lpstr>
      <vt:lpstr>FIR f</vt:lpstr>
      <vt:lpstr>FIRg</vt:lpstr>
      <vt:lpstr>FIR h</vt:lpstr>
      <vt:lpstr>FIRZ</vt:lpstr>
      <vt:lpstr> FIRj</vt:lpstr>
      <vt:lpstr>FIR k</vt:lpstr>
      <vt:lpstr> FIRI</vt:lpstr>
      <vt:lpstr>FIRm</vt:lpstr>
      <vt:lpstr>FIRn</vt:lpstr>
      <vt:lpstr>Treasury Report on Receivables Offset Collections</vt:lpstr>
      <vt:lpstr>Treasury Report on Receivables Collections on Delinquent Debt</vt:lpstr>
      <vt:lpstr>Your impact on the future of FIR</vt:lpstr>
      <vt:lpstr>Contact Information</vt:lpstr>
    </vt:vector>
  </TitlesOfParts>
  <Company>Federal Reserve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Information Repository (FIR)</dc:title>
  <dc:creator>Financial Management Services;National Finance Center</dc:creator>
  <cp:lastModifiedBy>Adams, Tasha - OCFO</cp:lastModifiedBy>
  <cp:revision>13</cp:revision>
  <dcterms:created xsi:type="dcterms:W3CDTF">2018-05-03T14:17:54Z</dcterms:created>
  <dcterms:modified xsi:type="dcterms:W3CDTF">2018-06-18T18:36:36Z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40b1ac1c-0ec1-41f2-8745-745895c88b40</vt:lpwstr>
  </property>
</Properties>
</file>