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37FC-D226-41F7-95B9-55A022C87D3B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E26AF-DF29-4331-A18C-CF9861DC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1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USDA, OCFO, FSS, Financial Management Services – 2018 FMT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USDA, OCFO, FSS, Financial Management Services – 2018 FMT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BCC-74EB-4175-81E7-723ABE126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Management Services (FMS)</a:t>
            </a:r>
          </a:p>
        </p:txBody>
      </p:sp>
    </p:spTree>
    <p:extLst>
      <p:ext uri="{BB962C8B-B14F-4D97-AF65-F5344CB8AC3E}">
        <p14:creationId xmlns:p14="http://schemas.microsoft.com/office/powerpoint/2010/main" val="155015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B36B50-D45C-4E9E-8BE0-C01959192D87}"/>
              </a:ext>
            </a:extLst>
          </p:cNvPr>
          <p:cNvSpPr/>
          <p:nvPr/>
        </p:nvSpPr>
        <p:spPr>
          <a:xfrm>
            <a:off x="1689378" y="2011931"/>
            <a:ext cx="852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Mission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prstClr val="black"/>
                </a:solidFill>
              </a:rPr>
              <a:t>FMS is a proactive, cost-effective organization providing value-added financial management services, expertise, and consultation to Federal agencies to generate efficiencies for the benefit of the taxpayer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DE10C-D18E-4072-A11A-BF7118C81CEE}"/>
              </a:ext>
            </a:extLst>
          </p:cNvPr>
          <p:cNvSpPr/>
          <p:nvPr/>
        </p:nvSpPr>
        <p:spPr>
          <a:xfrm>
            <a:off x="1705298" y="3146977"/>
            <a:ext cx="852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Vision and Values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Group 4" descr="Customer Service" title="Financial Management Services">
            <a:extLst>
              <a:ext uri="{FF2B5EF4-FFF2-40B4-BE49-F238E27FC236}">
                <a16:creationId xmlns:a16="http://schemas.microsoft.com/office/drawing/2014/main" id="{54848BE9-E203-4C2A-B7B2-E271F32C08E2}"/>
              </a:ext>
            </a:extLst>
          </p:cNvPr>
          <p:cNvGrpSpPr/>
          <p:nvPr/>
        </p:nvGrpSpPr>
        <p:grpSpPr>
          <a:xfrm>
            <a:off x="1761266" y="3663894"/>
            <a:ext cx="2077187" cy="2648746"/>
            <a:chOff x="33740" y="2438400"/>
            <a:chExt cx="2080810" cy="2131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19C148-0B27-4AEB-A3FE-7FC14F8CE631}"/>
                </a:ext>
              </a:extLst>
            </p:cNvPr>
            <p:cNvSpPr/>
            <p:nvPr/>
          </p:nvSpPr>
          <p:spPr>
            <a:xfrm>
              <a:off x="33740" y="2438400"/>
              <a:ext cx="2080810" cy="5866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Customer Service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6D7048-CA90-4E79-AD13-854BDF7E2313}"/>
                </a:ext>
              </a:extLst>
            </p:cNvPr>
            <p:cNvSpPr/>
            <p:nvPr/>
          </p:nvSpPr>
          <p:spPr>
            <a:xfrm>
              <a:off x="34025" y="3028142"/>
              <a:ext cx="2079103" cy="15415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Comprehensively and proactively operate in a </a:t>
              </a:r>
              <a:r>
                <a:rPr lang="en-US" sz="1600" b="1" i="1" dirty="0">
                  <a:solidFill>
                    <a:prstClr val="black"/>
                  </a:solidFill>
                </a:rPr>
                <a:t>customer-centric</a:t>
              </a:r>
              <a:r>
                <a:rPr lang="en-US" sz="1600" dirty="0">
                  <a:solidFill>
                    <a:prstClr val="black"/>
                  </a:solidFill>
                </a:rPr>
                <a:t> manner</a:t>
              </a:r>
            </a:p>
          </p:txBody>
        </p:sp>
      </p:grpSp>
      <p:grpSp>
        <p:nvGrpSpPr>
          <p:cNvPr id="8" name="Group 7" descr="Business Value" title="Financial Management Services">
            <a:extLst>
              <a:ext uri="{FF2B5EF4-FFF2-40B4-BE49-F238E27FC236}">
                <a16:creationId xmlns:a16="http://schemas.microsoft.com/office/drawing/2014/main" id="{F2AD8067-2863-463A-A9C3-560DAF24C3A6}"/>
              </a:ext>
            </a:extLst>
          </p:cNvPr>
          <p:cNvGrpSpPr/>
          <p:nvPr/>
        </p:nvGrpSpPr>
        <p:grpSpPr>
          <a:xfrm>
            <a:off x="3902717" y="3661622"/>
            <a:ext cx="2081752" cy="2651571"/>
            <a:chOff x="2000890" y="2436125"/>
            <a:chExt cx="2085383" cy="2133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D6DCFB-32C4-4EEE-8F47-64EF6F3F6305}"/>
                </a:ext>
              </a:extLst>
            </p:cNvPr>
            <p:cNvSpPr/>
            <p:nvPr/>
          </p:nvSpPr>
          <p:spPr>
            <a:xfrm>
              <a:off x="2000890" y="2436125"/>
              <a:ext cx="2085383" cy="58664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Business Value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D66A9F-D9FB-4A43-BBDD-4C0475956C45}"/>
                </a:ext>
              </a:extLst>
            </p:cNvPr>
            <p:cNvSpPr/>
            <p:nvPr/>
          </p:nvSpPr>
          <p:spPr>
            <a:xfrm>
              <a:off x="2000890" y="3022769"/>
              <a:ext cx="2085383" cy="15469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Enhance services to </a:t>
              </a:r>
              <a:r>
                <a:rPr lang="en-US" sz="1600" b="1" i="1" dirty="0">
                  <a:solidFill>
                    <a:prstClr val="black"/>
                  </a:solidFill>
                </a:rPr>
                <a:t>add value </a:t>
              </a:r>
              <a:r>
                <a:rPr lang="en-US" sz="1600" dirty="0">
                  <a:solidFill>
                    <a:prstClr val="black"/>
                  </a:solidFill>
                </a:rPr>
                <a:t>and drive </a:t>
              </a:r>
              <a:r>
                <a:rPr lang="en-US" sz="1600" b="1" i="1" dirty="0">
                  <a:solidFill>
                    <a:prstClr val="black"/>
                  </a:solidFill>
                </a:rPr>
                <a:t>efficiency and effectiveness </a:t>
              </a:r>
              <a:r>
                <a:rPr lang="en-US" sz="1600" dirty="0">
                  <a:solidFill>
                    <a:prstClr val="black"/>
                  </a:solidFill>
                </a:rPr>
                <a:t>of internal operations</a:t>
              </a:r>
            </a:p>
          </p:txBody>
        </p:sp>
      </p:grpSp>
      <p:grpSp>
        <p:nvGrpSpPr>
          <p:cNvPr id="11" name="Group 10" descr="Stability and Control" title="Financial Management Services">
            <a:extLst>
              <a:ext uri="{FF2B5EF4-FFF2-40B4-BE49-F238E27FC236}">
                <a16:creationId xmlns:a16="http://schemas.microsoft.com/office/drawing/2014/main" id="{2D5C5714-FF5E-48AE-8A24-B00CA65A83AC}"/>
              </a:ext>
            </a:extLst>
          </p:cNvPr>
          <p:cNvGrpSpPr/>
          <p:nvPr/>
        </p:nvGrpSpPr>
        <p:grpSpPr>
          <a:xfrm>
            <a:off x="6048740" y="3663894"/>
            <a:ext cx="2077187" cy="2648746"/>
            <a:chOff x="4495515" y="2427844"/>
            <a:chExt cx="2080810" cy="21313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C7F83F-F65A-49EE-9890-CEB6857F32B8}"/>
                </a:ext>
              </a:extLst>
            </p:cNvPr>
            <p:cNvSpPr/>
            <p:nvPr/>
          </p:nvSpPr>
          <p:spPr>
            <a:xfrm>
              <a:off x="4495515" y="2427844"/>
              <a:ext cx="2080810" cy="586644"/>
            </a:xfrm>
            <a:prstGeom prst="rect">
              <a:avLst/>
            </a:prstGeom>
            <a:solidFill>
              <a:srgbClr val="0C4D8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Stability &amp; Control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E23A-D2A1-4316-BF59-4BEA172F596A}"/>
                </a:ext>
              </a:extLst>
            </p:cNvPr>
            <p:cNvSpPr/>
            <p:nvPr/>
          </p:nvSpPr>
          <p:spPr>
            <a:xfrm>
              <a:off x="4495800" y="3017586"/>
              <a:ext cx="2079103" cy="15415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Reduce risk to the business and customers through </a:t>
              </a:r>
              <a:r>
                <a:rPr lang="en-US" sz="1600" b="1" i="1" dirty="0">
                  <a:solidFill>
                    <a:prstClr val="black"/>
                  </a:solidFill>
                </a:rPr>
                <a:t>consistent and stable </a:t>
              </a:r>
              <a:r>
                <a:rPr lang="en-US" sz="1600" dirty="0">
                  <a:solidFill>
                    <a:prstClr val="black"/>
                  </a:solidFill>
                </a:rPr>
                <a:t>business processes and systems performance</a:t>
              </a:r>
            </a:p>
          </p:txBody>
        </p:sp>
      </p:grpSp>
      <p:grpSp>
        <p:nvGrpSpPr>
          <p:cNvPr id="14" name="Group 13" descr="Cost Efficiency and Scalability" title="Financial Management Services">
            <a:extLst>
              <a:ext uri="{FF2B5EF4-FFF2-40B4-BE49-F238E27FC236}">
                <a16:creationId xmlns:a16="http://schemas.microsoft.com/office/drawing/2014/main" id="{5952451F-0744-4725-8426-AD5E58A3A2AB}"/>
              </a:ext>
            </a:extLst>
          </p:cNvPr>
          <p:cNvGrpSpPr/>
          <p:nvPr/>
        </p:nvGrpSpPr>
        <p:grpSpPr>
          <a:xfrm>
            <a:off x="8190191" y="3661622"/>
            <a:ext cx="2081752" cy="2651571"/>
            <a:chOff x="6462665" y="2425569"/>
            <a:chExt cx="2085383" cy="21335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716DB4-3C6F-4EB3-8F9A-71F505CB9DE4}"/>
                </a:ext>
              </a:extLst>
            </p:cNvPr>
            <p:cNvSpPr/>
            <p:nvPr/>
          </p:nvSpPr>
          <p:spPr>
            <a:xfrm>
              <a:off x="6462665" y="2425569"/>
              <a:ext cx="2085383" cy="5866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Cost Efficiency &amp; Scalability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1A4523-6EBE-43D6-9A42-E5A7BCEBC25A}"/>
                </a:ext>
              </a:extLst>
            </p:cNvPr>
            <p:cNvSpPr/>
            <p:nvPr/>
          </p:nvSpPr>
          <p:spPr>
            <a:xfrm>
              <a:off x="6462665" y="3012213"/>
              <a:ext cx="2085383" cy="15469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bIns="18288" rtlCol="0" anchor="ctr"/>
            <a:lstStyle/>
            <a:p>
              <a:pPr algn="ctr" eaLnBrk="0" hangingPunct="0"/>
              <a:r>
                <a:rPr lang="en-US" sz="1600" dirty="0">
                  <a:solidFill>
                    <a:prstClr val="black"/>
                  </a:solidFill>
                </a:rPr>
                <a:t>Drive </a:t>
              </a:r>
              <a:r>
                <a:rPr lang="en-US" sz="1600" b="1" i="1" dirty="0">
                  <a:solidFill>
                    <a:prstClr val="black"/>
                  </a:solidFill>
                </a:rPr>
                <a:t>efficiency in resource allocation </a:t>
              </a:r>
              <a:r>
                <a:rPr lang="en-US" sz="1600" dirty="0">
                  <a:solidFill>
                    <a:prstClr val="black"/>
                  </a:solidFill>
                </a:rPr>
                <a:t>to promote </a:t>
              </a:r>
              <a:r>
                <a:rPr lang="en-US" sz="1600" b="1" i="1" dirty="0">
                  <a:solidFill>
                    <a:prstClr val="black"/>
                  </a:solidFill>
                </a:rPr>
                <a:t>scalability</a:t>
              </a:r>
              <a:r>
                <a:rPr lang="en-US" sz="1600" dirty="0">
                  <a:solidFill>
                    <a:prstClr val="black"/>
                  </a:solidFill>
                </a:rPr>
                <a:t>, </a:t>
              </a:r>
              <a:r>
                <a:rPr lang="en-US" sz="1600" b="1" i="1" dirty="0">
                  <a:solidFill>
                    <a:prstClr val="black"/>
                  </a:solidFill>
                </a:rPr>
                <a:t>economies of scale </a:t>
              </a:r>
              <a:r>
                <a:rPr lang="en-US" sz="1600" dirty="0">
                  <a:solidFill>
                    <a:prstClr val="black"/>
                  </a:solidFill>
                </a:rPr>
                <a:t>and leverage 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7ACB-A110-4229-952C-A8EA2FBD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Enhanced the ServiceNow tool </a:t>
            </a:r>
          </a:p>
          <a:p>
            <a:pPr lvl="1"/>
            <a:r>
              <a:rPr lang="en-US" dirty="0"/>
              <a:t>Includes SDLC and project tracking capabilities</a:t>
            </a:r>
          </a:p>
          <a:p>
            <a:pPr lvl="1"/>
            <a:r>
              <a:rPr lang="en-US" dirty="0"/>
              <a:t>Enhanced reports to better categorize incidents</a:t>
            </a:r>
          </a:p>
          <a:p>
            <a:r>
              <a:rPr lang="en-US" dirty="0"/>
              <a:t>Matured our Project Management Methodology</a:t>
            </a:r>
          </a:p>
          <a:p>
            <a:pPr lvl="1"/>
            <a:r>
              <a:rPr lang="en-US" dirty="0"/>
              <a:t>Developed the Project Initiation Form (PIF)</a:t>
            </a:r>
          </a:p>
          <a:p>
            <a:pPr lvl="1"/>
            <a:r>
              <a:rPr lang="en-US" dirty="0"/>
              <a:t>Developed the Project Closeout From</a:t>
            </a:r>
          </a:p>
          <a:p>
            <a:r>
              <a:rPr lang="en-US" dirty="0"/>
              <a:t>Customer Account Managers</a:t>
            </a:r>
          </a:p>
          <a:p>
            <a:r>
              <a:rPr lang="en-US" dirty="0"/>
              <a:t>FMS Customer Service Survey</a:t>
            </a:r>
          </a:p>
          <a:p>
            <a:r>
              <a:rPr lang="en-US" dirty="0"/>
              <a:t>FMS Capacity Plan and Workplan</a:t>
            </a:r>
          </a:p>
          <a:p>
            <a:r>
              <a:rPr lang="en-US" dirty="0"/>
              <a:t>FMMI Portal Redesign</a:t>
            </a:r>
          </a:p>
          <a:p>
            <a:r>
              <a:rPr lang="en-US" dirty="0"/>
              <a:t>FMT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DFC215-0D69-4B5F-BB64-6E062D0BC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09452"/>
              </p:ext>
            </p:extLst>
          </p:nvPr>
        </p:nvGraphicFramePr>
        <p:xfrm>
          <a:off x="5722071" y="3827339"/>
          <a:ext cx="5847554" cy="2465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059">
                  <a:extLst>
                    <a:ext uri="{9D8B030D-6E8A-4147-A177-3AD203B41FA5}">
                      <a16:colId xmlns:a16="http://schemas.microsoft.com/office/drawing/2014/main" val="1156355194"/>
                    </a:ext>
                  </a:extLst>
                </a:gridCol>
                <a:gridCol w="2579495">
                  <a:extLst>
                    <a:ext uri="{9D8B030D-6E8A-4147-A177-3AD203B41FA5}">
                      <a16:colId xmlns:a16="http://schemas.microsoft.com/office/drawing/2014/main" val="1733826077"/>
                    </a:ext>
                  </a:extLst>
                </a:gridCol>
              </a:tblGrid>
              <a:tr h="639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FMS Annual Customer Survey Category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Improvement from FY 2017 Survey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compared to FY 2015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615958"/>
                  </a:ext>
                </a:extLst>
              </a:tr>
              <a:tr h="312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Overall satisfaction with FMS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364630"/>
                  </a:ext>
                </a:extLst>
              </a:tr>
              <a:tr h="639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Overall satisfaction with FMS customer service and responsiveness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499258"/>
                  </a:ext>
                </a:extLst>
              </a:tr>
              <a:tr h="312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 Overall FMMI year-end close process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7827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167B-FA55-409A-A8DC-7186208B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8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3163-6318-433F-B620-6DA377A9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F870-A3AD-443E-A959-3DF0C16C4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Improvement Projects</a:t>
            </a:r>
          </a:p>
          <a:p>
            <a:pPr lvl="1"/>
            <a:r>
              <a:rPr lang="en-US" dirty="0"/>
              <a:t>Reduce Cost</a:t>
            </a:r>
          </a:p>
          <a:p>
            <a:pPr lvl="1"/>
            <a:r>
              <a:rPr lang="en-US" dirty="0"/>
              <a:t>Increase Efficiency</a:t>
            </a:r>
          </a:p>
          <a:p>
            <a:pPr lvl="1"/>
            <a:r>
              <a:rPr lang="en-US" dirty="0"/>
              <a:t>Increase the Quality to the Customer</a:t>
            </a:r>
          </a:p>
          <a:p>
            <a:r>
              <a:rPr lang="en-US" dirty="0"/>
              <a:t>Centralized source of financial and grants expertise</a:t>
            </a:r>
          </a:p>
          <a:p>
            <a:r>
              <a:rPr lang="en-US" dirty="0"/>
              <a:t>Allows each agency to focus on their mission</a:t>
            </a:r>
          </a:p>
          <a:p>
            <a:r>
              <a:rPr lang="en-US" dirty="0"/>
              <a:t>Greater standardization of data for better transparency</a:t>
            </a:r>
          </a:p>
          <a:p>
            <a:r>
              <a:rPr lang="en-US" dirty="0"/>
              <a:t>Centralized system providing auditable financial results</a:t>
            </a:r>
          </a:p>
          <a:p>
            <a:r>
              <a:rPr lang="en-US" dirty="0"/>
              <a:t>Provide financial and grants guidance and consultation to 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607D6-2F5C-41B7-9F53-B4A98E37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3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C15B-0DBC-458A-B6E2-014ADFAD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&amp;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B0C70-0EE6-4FB3-AFA4-D6850856A36F}"/>
              </a:ext>
            </a:extLst>
          </p:cNvPr>
          <p:cNvSpPr/>
          <p:nvPr/>
        </p:nvSpPr>
        <p:spPr>
          <a:xfrm>
            <a:off x="1291473" y="1902477"/>
            <a:ext cx="9671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/>
              <a:t>Mean Time between failures compared to FY17</a:t>
            </a:r>
          </a:p>
          <a:p>
            <a:pPr algn="ctr"/>
            <a:r>
              <a:rPr lang="en-US" sz="2400" dirty="0"/>
              <a:t>FY17 – 21 days</a:t>
            </a:r>
          </a:p>
          <a:p>
            <a:pPr algn="ctr"/>
            <a:r>
              <a:rPr lang="en-US" sz="2400" dirty="0"/>
              <a:t>FY18 – 42 days</a:t>
            </a:r>
          </a:p>
          <a:p>
            <a:pPr lvl="1" algn="ctr"/>
            <a:r>
              <a:rPr lang="en-US" sz="2400" b="1" dirty="0"/>
              <a:t> </a:t>
            </a:r>
            <a:endParaRPr lang="en-US" sz="2400" dirty="0"/>
          </a:p>
          <a:p>
            <a:pPr lvl="0" algn="ctr"/>
            <a:r>
              <a:rPr lang="en-US" sz="2400" dirty="0"/>
              <a:t>Mean Time between repair compared to FY17 </a:t>
            </a:r>
          </a:p>
          <a:p>
            <a:pPr lvl="0" algn="ctr"/>
            <a:r>
              <a:rPr lang="en-US" sz="2400" dirty="0"/>
              <a:t>FY17 – 4.5 hour</a:t>
            </a:r>
          </a:p>
          <a:p>
            <a:pPr lvl="0" algn="ctr"/>
            <a:r>
              <a:rPr lang="en-US" sz="2400" dirty="0"/>
              <a:t>    FY18 – 2.27 hours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F7C15-8BBA-4305-8884-26B444CC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23" y="4907983"/>
            <a:ext cx="10515600" cy="1609312"/>
          </a:xfrm>
        </p:spPr>
        <p:txBody>
          <a:bodyPr/>
          <a:lstStyle/>
          <a:p>
            <a:r>
              <a:rPr lang="en-US" dirty="0"/>
              <a:t>Structured Release Schedules for all products</a:t>
            </a:r>
          </a:p>
          <a:p>
            <a:r>
              <a:rPr lang="en-US" dirty="0"/>
              <a:t>Capacity Plan and Work Plan</a:t>
            </a:r>
          </a:p>
          <a:p>
            <a:r>
              <a:rPr lang="en-US" dirty="0"/>
              <a:t>Migrating to a higher availability data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E4EA-1AF5-4171-9EC3-B89BC9AE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7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A51E-963F-4A18-AA40-0549F7BC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Efficiency and 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D008-9543-452A-8F32-F0BB5431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Single Financial System for USDA</a:t>
            </a:r>
          </a:p>
          <a:p>
            <a:pPr lvl="1"/>
            <a:r>
              <a:rPr lang="en-US" dirty="0"/>
              <a:t>Reduces Overall Cost:</a:t>
            </a:r>
          </a:p>
          <a:p>
            <a:pPr lvl="2"/>
            <a:r>
              <a:rPr lang="en-US" dirty="0"/>
              <a:t>License</a:t>
            </a:r>
          </a:p>
          <a:p>
            <a:pPr lvl="2"/>
            <a:r>
              <a:rPr lang="en-US" dirty="0"/>
              <a:t>IT Equipment</a:t>
            </a:r>
          </a:p>
          <a:p>
            <a:pPr lvl="2"/>
            <a:r>
              <a:rPr lang="en-US" dirty="0"/>
              <a:t>Support Staff</a:t>
            </a:r>
          </a:p>
          <a:p>
            <a:pPr lvl="1"/>
            <a:r>
              <a:rPr lang="en-US" dirty="0"/>
              <a:t>Standardized financial procedures</a:t>
            </a:r>
          </a:p>
          <a:p>
            <a:pPr lvl="1"/>
            <a:r>
              <a:rPr lang="en-US" dirty="0"/>
              <a:t>Single source of data for centralized reporting</a:t>
            </a:r>
          </a:p>
          <a:p>
            <a:r>
              <a:rPr lang="en-US" dirty="0"/>
              <a:t>New Cloud Support Contract</a:t>
            </a:r>
          </a:p>
          <a:p>
            <a:pPr lvl="1"/>
            <a:r>
              <a:rPr lang="en-US" dirty="0"/>
              <a:t>Enhanced data center functionality</a:t>
            </a:r>
          </a:p>
          <a:p>
            <a:pPr lvl="1"/>
            <a:r>
              <a:rPr lang="en-US" dirty="0"/>
              <a:t>CLIN structure to accommodate growth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1102-6A2A-4401-8C6A-2FEE076B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5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7CF7-4808-4350-A8E4-3F2A22D3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FMMI Production Uptime</a:t>
            </a:r>
          </a:p>
        </p:txBody>
      </p:sp>
      <p:pic>
        <p:nvPicPr>
          <p:cNvPr id="4" name="Picture 3" descr="Overall FMMI Production System Uptime" title="FMMI Production Uptime">
            <a:extLst>
              <a:ext uri="{FF2B5EF4-FFF2-40B4-BE49-F238E27FC236}">
                <a16:creationId xmlns:a16="http://schemas.microsoft.com/office/drawing/2014/main" id="{BDD1C815-92AA-41F9-AD43-AE915121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23" y="1601802"/>
            <a:ext cx="9372053" cy="1667966"/>
          </a:xfrm>
          <a:prstGeom prst="rect">
            <a:avLst/>
          </a:prstGeom>
        </p:spPr>
      </p:pic>
      <p:pic>
        <p:nvPicPr>
          <p:cNvPr id="5" name="Picture 4" descr="Indivual FMMI Components for April" title="FMMI Production Uptime">
            <a:extLst>
              <a:ext uri="{FF2B5EF4-FFF2-40B4-BE49-F238E27FC236}">
                <a16:creationId xmlns:a16="http://schemas.microsoft.com/office/drawing/2014/main" id="{9A942542-61E3-4137-97E2-C9AB330C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23" y="3324666"/>
            <a:ext cx="9372053" cy="1621119"/>
          </a:xfrm>
          <a:prstGeom prst="rect">
            <a:avLst/>
          </a:prstGeom>
        </p:spPr>
      </p:pic>
      <p:pic>
        <p:nvPicPr>
          <p:cNvPr id="3" name="Picture 2" descr="Chart listing description of issues with FMMI" title="FMMI Production Uptime">
            <a:extLst>
              <a:ext uri="{FF2B5EF4-FFF2-40B4-BE49-F238E27FC236}">
                <a16:creationId xmlns:a16="http://schemas.microsoft.com/office/drawing/2014/main" id="{392FC945-E844-4EB8-BB41-D5CD3D2A5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53" y="5071636"/>
            <a:ext cx="11940147" cy="15761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4798-3E3A-4351-87B0-7B464143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1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9991-089D-498A-913F-B41C1E96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0"/>
            <a:ext cx="12161520" cy="1554480"/>
          </a:xfrm>
        </p:spPr>
        <p:txBody>
          <a:bodyPr/>
          <a:lstStyle/>
          <a:p>
            <a:r>
              <a:rPr lang="en-US" dirty="0"/>
              <a:t> FMS 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24F0-C5E6-4390-92AD-29BB8B2A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Determining the actual capacity of FMS</a:t>
            </a:r>
          </a:p>
          <a:p>
            <a:pPr lvl="1"/>
            <a:r>
              <a:rPr lang="en-US" dirty="0"/>
              <a:t>Per division</a:t>
            </a:r>
          </a:p>
          <a:p>
            <a:pPr lvl="1"/>
            <a:r>
              <a:rPr lang="en-US" dirty="0"/>
              <a:t>Functional tasks</a:t>
            </a:r>
          </a:p>
          <a:p>
            <a:pPr lvl="1"/>
            <a:r>
              <a:rPr lang="en-US" dirty="0"/>
              <a:t>FTE hours</a:t>
            </a:r>
          </a:p>
          <a:p>
            <a:r>
              <a:rPr lang="en-US" dirty="0"/>
              <a:t>Determining the Workload for FMS</a:t>
            </a:r>
          </a:p>
          <a:p>
            <a:pPr lvl="1"/>
            <a:r>
              <a:rPr lang="en-US" dirty="0"/>
              <a:t>Developed a Work Plan</a:t>
            </a:r>
          </a:p>
          <a:p>
            <a:pPr lvl="1"/>
            <a:r>
              <a:rPr lang="en-US" dirty="0"/>
              <a:t>Proposed the initial priority</a:t>
            </a:r>
          </a:p>
          <a:p>
            <a:pPr lvl="1"/>
            <a:r>
              <a:rPr lang="en-US" dirty="0"/>
              <a:t>Presented to the CFO-Council </a:t>
            </a:r>
          </a:p>
          <a:p>
            <a:pPr lvl="1"/>
            <a:r>
              <a:rPr lang="en-US" dirty="0"/>
              <a:t>Presented to FMS Customers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4800" dirty="0"/>
              <a:t>Capacity = Workload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4E7C9-311D-47DC-B614-B5D68F3C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25AC-D4B5-4E56-ACDC-0C4F3FC8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6" descr="Picture of a question mark" title="Questions">
            <a:extLst>
              <a:ext uri="{FF2B5EF4-FFF2-40B4-BE49-F238E27FC236}">
                <a16:creationId xmlns:a16="http://schemas.microsoft.com/office/drawing/2014/main" id="{8EF48C63-B9E8-4EF2-B13D-BFCFC951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88" y="1861806"/>
            <a:ext cx="4325331" cy="428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DDF32-271D-48A3-A537-CFCBD3DF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5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FMT PowerPoint Presentation Template" id="{9D1C9B79-A0E5-47B4-97B2-F4DC86FFF0D9}" vid="{BB6B6723-64E5-4934-BA96-E56E3F18C5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PowerPoint Presentation Template</Template>
  <TotalTime>628</TotalTime>
  <Words>402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Financial Management Services (FMS)</vt:lpstr>
      <vt:lpstr>Financial Management Services</vt:lpstr>
      <vt:lpstr>Customer Service</vt:lpstr>
      <vt:lpstr>Business Value</vt:lpstr>
      <vt:lpstr>Stability &amp; Control</vt:lpstr>
      <vt:lpstr>Cost Efficiency and Scalability</vt:lpstr>
      <vt:lpstr>FMMI Production Uptime</vt:lpstr>
      <vt:lpstr> FMS Work Plan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 Services (FMS)</dc:title>
  <dc:creator>Financial Management Services;National Finance Center</dc:creator>
  <cp:lastModifiedBy>Adams, Tasha - OCFO</cp:lastModifiedBy>
  <cp:revision>28</cp:revision>
  <dcterms:created xsi:type="dcterms:W3CDTF">2018-05-17T15:30:38Z</dcterms:created>
  <dcterms:modified xsi:type="dcterms:W3CDTF">2018-06-18T19:31:19Z</dcterms:modified>
</cp:coreProperties>
</file>