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777" r:id="rId2"/>
    <p:sldMasterId id="2147484197" r:id="rId3"/>
    <p:sldMasterId id="2147485410" r:id="rId4"/>
    <p:sldMasterId id="2147485439" r:id="rId5"/>
  </p:sldMasterIdLst>
  <p:notesMasterIdLst>
    <p:notesMasterId r:id="rId16"/>
  </p:notesMasterIdLst>
  <p:handoutMasterIdLst>
    <p:handoutMasterId r:id="rId17"/>
  </p:handoutMasterIdLst>
  <p:sldIdLst>
    <p:sldId id="544" r:id="rId6"/>
    <p:sldId id="545" r:id="rId7"/>
    <p:sldId id="546" r:id="rId8"/>
    <p:sldId id="547" r:id="rId9"/>
    <p:sldId id="553" r:id="rId10"/>
    <p:sldId id="549" r:id="rId11"/>
    <p:sldId id="554" r:id="rId12"/>
    <p:sldId id="551" r:id="rId13"/>
    <p:sldId id="542" r:id="rId14"/>
    <p:sldId id="552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zanne.Palmieri" initials="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66FF"/>
    <a:srgbClr val="FF6600"/>
    <a:srgbClr val="0B0C0F"/>
    <a:srgbClr val="FFCC99"/>
    <a:srgbClr val="CCFF99"/>
    <a:srgbClr val="000099"/>
    <a:srgbClr val="008000"/>
    <a:srgbClr val="ACB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74609" autoAdjust="0"/>
  </p:normalViewPr>
  <p:slideViewPr>
    <p:cSldViewPr>
      <p:cViewPr varScale="1">
        <p:scale>
          <a:sx n="86" d="100"/>
          <a:sy n="86" d="100"/>
        </p:scale>
        <p:origin x="17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52" d="100"/>
          <a:sy n="52" d="100"/>
        </p:scale>
        <p:origin x="-3422" y="-494"/>
      </p:cViewPr>
      <p:guideLst>
        <p:guide orient="horz" pos="2927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03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1" rIns="92943" bIns="46471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ClrTx/>
              <a:buFontTx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369" y="0"/>
            <a:ext cx="303703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1" rIns="92943" bIns="46471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ClrTx/>
              <a:buFontTx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703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1" rIns="92943" bIns="46471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ClrTx/>
              <a:buFontTx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369" y="8831264"/>
            <a:ext cx="303703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1" rIns="92943" bIns="46471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ClrTx/>
              <a:buFontTx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D8F529F-6BF9-4574-A284-A797A67496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684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0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1" rIns="92943" bIns="46471" numCol="1" anchor="t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ClrTx/>
              <a:buFontTx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369" y="0"/>
            <a:ext cx="30370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1" rIns="92943" bIns="46471" numCol="1" anchor="t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ClrTx/>
              <a:buFontTx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693738"/>
            <a:ext cx="4632325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398963"/>
            <a:ext cx="514096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1" rIns="92943" bIns="464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96338"/>
            <a:ext cx="30370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1" rIns="92943" bIns="46471" numCol="1" anchor="b" anchorCtr="0" compatLnSpc="1">
            <a:prstTxWarp prst="textNoShape">
              <a:avLst/>
            </a:prstTxWarp>
          </a:bodyPr>
          <a:lstStyle>
            <a:lvl1pPr defTabSz="928688">
              <a:spcBef>
                <a:spcPct val="0"/>
              </a:spcBef>
              <a:buClrTx/>
              <a:buFontTx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369" y="8796338"/>
            <a:ext cx="3037031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1" rIns="92943" bIns="46471" numCol="1" anchor="b" anchorCtr="0" compatLnSpc="1">
            <a:prstTxWarp prst="textNoShape">
              <a:avLst/>
            </a:prstTxWarp>
          </a:bodyPr>
          <a:lstStyle>
            <a:lvl1pPr algn="r" defTabSz="928688">
              <a:spcBef>
                <a:spcPct val="0"/>
              </a:spcBef>
              <a:buClrTx/>
              <a:buFontTx/>
              <a:buNone/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D9288DF6-A0AE-4FD8-AA11-4396354B0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7272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1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0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9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3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7D4A-BB56-4EB9-8AF8-B818201AFC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0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FCD4E-C14A-4872-AA36-A83175064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013" y="274638"/>
            <a:ext cx="2124075" cy="58578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1413" cy="5857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B8504-E4DD-42C3-87E8-91EEF4A59A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4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E751-F64F-4561-A7C3-0B19BACD1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38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63E22-A69D-41B5-9E9D-F40137561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03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9AED-38B0-4A55-A140-B51B799B04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27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71E1-3EC9-4875-ABD7-25C3CD87C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07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40D88-A2BB-4425-8BE1-FC97C144B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31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3B95-E1D7-44AF-A801-39E7878DE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77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assym"/>
          <p:cNvPicPr>
            <a:picLocks noChangeAspect="1" noChangeArrowheads="1"/>
          </p:cNvPicPr>
          <p:nvPr userDrawn="1"/>
        </p:nvPicPr>
        <p:blipFill>
          <a:blip r:embed="rId2">
            <a:lum bright="88000" contrast="-8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67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78157-F883-44F6-8239-546C058DC2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2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E8FF-140C-43D0-B13A-F88B00FD6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4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061B4-9474-4B09-A064-08876EC31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93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37B90-8775-48E7-A611-478519905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88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D4BC2-1B14-44B4-8931-F5D5A8A76E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70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63535-CF99-4ED1-BA2B-79B4992451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41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8409909-B286-40FD-9073-B956B56520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3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9E1FFE6-DD68-4954-B2BA-247C9F1F0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19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F69CD2-A318-424B-8673-8F266D725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6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32A474D-A1B4-4713-95A7-C54871A62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4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E1734864-131A-41E2-8CC2-3015A157A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26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56AA3D5-8083-4E0D-8080-09A304FFF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26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83C58FB-C632-4FD7-B96A-3F9D120F62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2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5D434-5AEC-4E85-B005-403DE617FC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46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0BF1D8B-C546-40A3-856E-10D66C53E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00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A806D36-C436-4ED7-BC8C-EFF1B61009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89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98163C3-541E-4B3A-9219-74A9159E9C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672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67ABF3B-A9E4-4747-B358-0BA3ECF1EA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17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8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One Line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24794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3276600" y="6242447"/>
            <a:ext cx="457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  <a:latin typeface="Calibri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</p:spTree>
    <p:extLst>
      <p:ext uri="{BB962C8B-B14F-4D97-AF65-F5344CB8AC3E}">
        <p14:creationId xmlns:p14="http://schemas.microsoft.com/office/powerpoint/2010/main" val="231549417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ne Line 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248073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35740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12176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</p:spTree>
    <p:extLst>
      <p:ext uri="{BB962C8B-B14F-4D97-AF65-F5344CB8AC3E}">
        <p14:creationId xmlns:p14="http://schemas.microsoft.com/office/powerpoint/2010/main" val="397455316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ne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12176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Two Line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1837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ond line white italics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with Take-away Message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i="1" dirty="0"/>
              <a:t>Take-away message from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1506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for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with Take-away Message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2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i="1" dirty="0"/>
              <a:t>Take-away message from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9174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A96B0-2A65-49C1-87F7-B41B3EDA6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54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ond line white italics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with Take-away Message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14478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i="1" dirty="0"/>
              <a:t>Take-away message from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7215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form lin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0189"/>
            <a:ext cx="8382000" cy="6647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with Take-away Message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20222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895600" y="6553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990600"/>
            <a:ext cx="8382000" cy="387798"/>
          </a:xfrm>
        </p:spPr>
        <p:txBody>
          <a:bodyPr/>
          <a:lstStyle>
            <a:lvl1pPr marL="0" indent="0">
              <a:buNone/>
              <a:defRPr sz="2800" i="1" baseline="0"/>
            </a:lvl1pPr>
          </a:lstStyle>
          <a:p>
            <a:pPr lvl="0"/>
            <a:r>
              <a:rPr lang="en-US" i="1" dirty="0"/>
              <a:t>Take-away message from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6482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</p:spTree>
    <p:extLst>
      <p:ext uri="{BB962C8B-B14F-4D97-AF65-F5344CB8AC3E}">
        <p14:creationId xmlns:p14="http://schemas.microsoft.com/office/powerpoint/2010/main" val="298158879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984632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3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</p:spTree>
    <p:extLst>
      <p:ext uri="{BB962C8B-B14F-4D97-AF65-F5344CB8AC3E}">
        <p14:creationId xmlns:p14="http://schemas.microsoft.com/office/powerpoint/2010/main" val="370074163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BD21318_"/>
          <p:cNvPicPr preferRelativeResize="0">
            <a:picLocks noChangeArrowheads="1"/>
          </p:cNvPicPr>
          <p:nvPr userDrawn="1"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381000" y="838200"/>
            <a:ext cx="8382000" cy="7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30167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23824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8534400" y="6248400"/>
            <a:ext cx="609600" cy="609600"/>
          </a:xfrm>
          <a:prstGeom prst="rect">
            <a:avLst/>
          </a:prstGeom>
          <a:blipFill dpi="0" rotWithShape="1">
            <a:blip r:embed="rId2" cstate="print">
              <a:alphaModFix amt="45000"/>
            </a:blip>
            <a:srcRect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6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096000" y="63347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srgbClr val="FFFFFF">
                    <a:alpha val="45000"/>
                  </a:srgbClr>
                </a:solidFill>
                <a:latin typeface="Calibri"/>
                <a:cs typeface="+mn-cs"/>
              </a:rPr>
              <a:t>Global Policy Analysis Division     Office of Global Analysis</a:t>
            </a:r>
          </a:p>
        </p:txBody>
      </p:sp>
    </p:spTree>
    <p:extLst>
      <p:ext uri="{BB962C8B-B14F-4D97-AF65-F5344CB8AC3E}">
        <p14:creationId xmlns:p14="http://schemas.microsoft.com/office/powerpoint/2010/main" val="193914655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06625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7801FEF-F7BF-41CC-A87F-660C47ECB00D}" type="slidenum">
              <a:rPr lang="en-US" sz="1800" b="0">
                <a:solidFill>
                  <a:srgbClr val="FFFFFF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b="0" dirty="0">
              <a:solidFill>
                <a:srgbClr val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88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374E6-129A-449D-9E52-16017D060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250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05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578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929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59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28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7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83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07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8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2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89D60-975C-4BC3-B72F-B07E4DB45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15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4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A3A1-1698-49E0-B7A3-54FBB96C2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6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DABF0-B8CC-4650-880B-76938A719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41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4A4B-AF9E-48AC-A7EF-1E2D22588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b="0" dirty="0">
              <a:latin typeface="Tahoma" pitchFamily="34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b="0" dirty="0">
              <a:latin typeface="Tahoma" pitchFamily="34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b="0" dirty="0">
              <a:latin typeface="Tahoma" pitchFamily="34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2813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b="0" dirty="0">
              <a:latin typeface="Tahoma" pitchFamily="34" charset="0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b="0" dirty="0">
              <a:latin typeface="Tahoma" pitchFamily="34" charset="0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b="0" dirty="0">
              <a:latin typeface="Tahoma" pitchFamily="34" charset="0"/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z="2400" b="0" dirty="0">
              <a:latin typeface="Tahoma" pitchFamily="34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3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3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 b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A621364-BCE3-4727-9EE1-7701CBA94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1594114B-8AAC-4AC6-8C36-2F22ED38A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3" r:id="rId1"/>
    <p:sldLayoutId id="2147485388" r:id="rId2"/>
    <p:sldLayoutId id="2147485394" r:id="rId3"/>
    <p:sldLayoutId id="2147485389" r:id="rId4"/>
    <p:sldLayoutId id="2147485390" r:id="rId5"/>
    <p:sldLayoutId id="2147485391" r:id="rId6"/>
    <p:sldLayoutId id="2147485395" r:id="rId7"/>
    <p:sldLayoutId id="2147485396" r:id="rId8"/>
    <p:sldLayoutId id="2147485397" r:id="rId9"/>
    <p:sldLayoutId id="2147485392" r:id="rId10"/>
    <p:sldLayoutId id="214748539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1750C49-38DC-46B3-8BC8-9FDCA1AA66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  <p:sldLayoutId id="2147485402" r:id="rId4"/>
    <p:sldLayoutId id="2147485403" r:id="rId5"/>
    <p:sldLayoutId id="2147485404" r:id="rId6"/>
    <p:sldLayoutId id="2147485405" r:id="rId7"/>
    <p:sldLayoutId id="2147485406" r:id="rId8"/>
    <p:sldLayoutId id="2147485407" r:id="rId9"/>
    <p:sldLayoutId id="2147485408" r:id="rId10"/>
    <p:sldLayoutId id="21474854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85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11" r:id="rId1"/>
    <p:sldLayoutId id="2147485412" r:id="rId2"/>
    <p:sldLayoutId id="2147485413" r:id="rId3"/>
    <p:sldLayoutId id="2147485414" r:id="rId4"/>
    <p:sldLayoutId id="2147485415" r:id="rId5"/>
    <p:sldLayoutId id="2147485416" r:id="rId6"/>
    <p:sldLayoutId id="2147485417" r:id="rId7"/>
    <p:sldLayoutId id="2147485418" r:id="rId8"/>
    <p:sldLayoutId id="2147485419" r:id="rId9"/>
    <p:sldLayoutId id="2147485420" r:id="rId10"/>
    <p:sldLayoutId id="2147485421" r:id="rId11"/>
    <p:sldLayoutId id="2147485422" r:id="rId12"/>
    <p:sldLayoutId id="2147485423" r:id="rId13"/>
    <p:sldLayoutId id="2147485424" r:id="rId14"/>
    <p:sldLayoutId id="2147485425" r:id="rId15"/>
    <p:sldLayoutId id="2147485426" r:id="rId16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20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30AFA0-F12C-4FA0-8FD7-E9E2603FB86C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0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40" r:id="rId1"/>
    <p:sldLayoutId id="2147485441" r:id="rId2"/>
    <p:sldLayoutId id="2147485442" r:id="rId3"/>
    <p:sldLayoutId id="2147485443" r:id="rId4"/>
    <p:sldLayoutId id="2147485444" r:id="rId5"/>
    <p:sldLayoutId id="2147485445" r:id="rId6"/>
    <p:sldLayoutId id="2147485446" r:id="rId7"/>
    <p:sldLayoutId id="2147485447" r:id="rId8"/>
    <p:sldLayoutId id="2147485448" r:id="rId9"/>
    <p:sldLayoutId id="2147485449" r:id="rId10"/>
    <p:sldLayoutId id="214748545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FA76A4-A222-4717-A580-EA259D02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Linking US Agriculture to the World</a:t>
            </a:r>
          </a:p>
        </p:txBody>
      </p:sp>
      <p:pic>
        <p:nvPicPr>
          <p:cNvPr id="5" name="Content Placeholder 4" descr="Linking us agriculture to the world" title="FAS">
            <a:extLst>
              <a:ext uri="{FF2B5EF4-FFF2-40B4-BE49-F238E27FC236}">
                <a16:creationId xmlns:a16="http://schemas.microsoft.com/office/drawing/2014/main" id="{BC3C1270-83F6-4FDD-A55B-2CC072163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3DB81-607D-4197-9E6F-59571201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63E22-A69D-41B5-9E9D-F40137561B6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43355-EAC6-4DA1-A788-59C88657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6" name="Content Placeholder 5" descr="Questions" title="Questions">
            <a:extLst>
              <a:ext uri="{FF2B5EF4-FFF2-40B4-BE49-F238E27FC236}">
                <a16:creationId xmlns:a16="http://schemas.microsoft.com/office/drawing/2014/main" id="{B3CEC584-1E4D-413A-B9CC-94BACBADB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36525"/>
            <a:ext cx="8915400" cy="6584949"/>
          </a:xfrm>
          <a:prstGeom prst="rect">
            <a:avLst/>
          </a:prstGeom>
        </p:spPr>
      </p:pic>
      <p:pic>
        <p:nvPicPr>
          <p:cNvPr id="7" name="Picture 6" descr="Questions" title="Questions">
            <a:extLst>
              <a:ext uri="{FF2B5EF4-FFF2-40B4-BE49-F238E27FC236}">
                <a16:creationId xmlns:a16="http://schemas.microsoft.com/office/drawing/2014/main" id="{1CE1B398-AA6A-4637-9830-26CAC25F5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254" y="2895554"/>
            <a:ext cx="2999492" cy="10668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7F669-E508-4373-9EAE-76510BF4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1FFE6-DD68-4954-B2BA-247C9F1F029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2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E23537-01EB-4AAC-900F-E2164889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</a:t>
            </a:r>
          </a:p>
        </p:txBody>
      </p:sp>
      <p:pic>
        <p:nvPicPr>
          <p:cNvPr id="5" name="Content Placeholder 4" descr="FAS Global presence" title="FAS">
            <a:extLst>
              <a:ext uri="{FF2B5EF4-FFF2-40B4-BE49-F238E27FC236}">
                <a16:creationId xmlns:a16="http://schemas.microsoft.com/office/drawing/2014/main" id="{4FB2ECBC-0738-4139-B87A-D8F126D7FC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73D26-3AD8-4F97-A002-98BB45A1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4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9C013-F319-464C-AFD7-6DE442EF0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0F6FC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en-US" b="1" dirty="0">
                <a:solidFill>
                  <a:srgbClr val="0F6FC6">
                    <a:lumMod val="75000"/>
                  </a:srgbClr>
                </a:solidFill>
                <a:cs typeface="Times New Roman" pitchFamily="18" charset="0"/>
              </a:rPr>
              <a:t> Agricultural Service</a:t>
            </a:r>
            <a:br>
              <a:rPr lang="en-US" b="1" dirty="0">
                <a:solidFill>
                  <a:srgbClr val="0F6FC6">
                    <a:lumMod val="75000"/>
                  </a:srgbClr>
                </a:solidFill>
                <a:cs typeface="Times New Roman" pitchFamily="18" charset="0"/>
              </a:rPr>
            </a:br>
            <a:r>
              <a:rPr lang="en-US" sz="4000" b="1" dirty="0">
                <a:solidFill>
                  <a:srgbClr val="0F6FC6">
                    <a:lumMod val="75000"/>
                  </a:srgbClr>
                </a:solidFill>
                <a:cs typeface="Times New Roman" pitchFamily="18" charset="0"/>
              </a:rPr>
              <a:t>Overview</a:t>
            </a:r>
            <a:endParaRPr lang="en-US" b="1" dirty="0"/>
          </a:p>
        </p:txBody>
      </p:sp>
      <p:pic>
        <p:nvPicPr>
          <p:cNvPr id="5" name="Content Placeholder 4" descr="Dynamic Resources Allocation" title="FAS overview">
            <a:extLst>
              <a:ext uri="{FF2B5EF4-FFF2-40B4-BE49-F238E27FC236}">
                <a16:creationId xmlns:a16="http://schemas.microsoft.com/office/drawing/2014/main" id="{579CF46B-080B-4D59-9140-D55C68CC0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17638"/>
            <a:ext cx="8915400" cy="54403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A0080-E584-49D4-9D29-F989C417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3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A937-DB5F-4C36-BA68-AF91E9B40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40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Foreign Agricultural Service</a:t>
            </a:r>
            <a:br>
              <a:rPr lang="en-US" sz="40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6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Overview </a:t>
            </a:r>
            <a:br>
              <a:rPr lang="en-US" sz="3600" b="1" dirty="0">
                <a:solidFill>
                  <a:srgbClr val="0F6FC6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5" name="Content Placeholder 4" descr="FAS's Mission and Core Functions" title="FAS overview">
            <a:extLst>
              <a:ext uri="{FF2B5EF4-FFF2-40B4-BE49-F238E27FC236}">
                <a16:creationId xmlns:a16="http://schemas.microsoft.com/office/drawing/2014/main" id="{0F4F325D-4062-4309-931F-E4EDEDC5E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24000"/>
            <a:ext cx="8077200" cy="4343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4DF4A-AFC1-4708-B4FF-34016AA8D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2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651C6-EB0C-4277-8D27-941595F8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</a:t>
            </a:r>
            <a:r>
              <a:rPr lang="en-US" sz="800" dirty="0" err="1"/>
              <a:t>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ABE35-DE4D-4DF6-B42F-8E6E369D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63E22-A69D-41B5-9E9D-F40137561B6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Content Placeholder 4" descr="Mission" title="FAS">
            <a:extLst>
              <a:ext uri="{FF2B5EF4-FFF2-40B4-BE49-F238E27FC236}">
                <a16:creationId xmlns:a16="http://schemas.microsoft.com/office/drawing/2014/main" id="{EBF949DD-2986-4AD0-9476-FF8723711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74825"/>
            <a:ext cx="8839200" cy="462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44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B1DC1E-2306-4C90-A2B6-0D945FF0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Activities</a:t>
            </a:r>
          </a:p>
        </p:txBody>
      </p:sp>
      <p:pic>
        <p:nvPicPr>
          <p:cNvPr id="5" name="Content Placeholder 4" title="Agency Activities">
            <a:extLst>
              <a:ext uri="{FF2B5EF4-FFF2-40B4-BE49-F238E27FC236}">
                <a16:creationId xmlns:a16="http://schemas.microsoft.com/office/drawing/2014/main" id="{25678678-D862-44BA-95D4-F82BF48C9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6525"/>
            <a:ext cx="8534400" cy="62198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EBDFA-DD26-4CEF-9D9B-5F9CC5F0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4EE6-075A-4454-88CF-16E2FECF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</a:t>
            </a:r>
            <a:r>
              <a:rPr lang="en-US" sz="800" dirty="0"/>
              <a:t>b</a:t>
            </a:r>
            <a:endParaRPr lang="en-US" dirty="0"/>
          </a:p>
        </p:txBody>
      </p:sp>
      <p:pic>
        <p:nvPicPr>
          <p:cNvPr id="5" name="Content Placeholder 4" descr="Stakeholder Agreement:&#10;Who : US exporters Cooperators, Financial Assistance Implementing Partners,etc&#10;&#10;What Data Analysis , Figures, Facts, forecasts, etc" title="FAS">
            <a:extLst>
              <a:ext uri="{FF2B5EF4-FFF2-40B4-BE49-F238E27FC236}">
                <a16:creationId xmlns:a16="http://schemas.microsoft.com/office/drawing/2014/main" id="{116FF89B-292E-4804-93E4-13C6CAC97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74825"/>
            <a:ext cx="8632825" cy="462597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9F115-40C4-401B-8463-48968490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63E22-A69D-41B5-9E9D-F40137561B6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1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7AF16-C8C6-48E7-9488-D222D743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Agricultural Service</a:t>
            </a:r>
            <a:br>
              <a:rPr lang="en-US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Trade Forecast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 descr="Agriculture Trade Forecast" title="FAS">
            <a:extLst>
              <a:ext uri="{FF2B5EF4-FFF2-40B4-BE49-F238E27FC236}">
                <a16:creationId xmlns:a16="http://schemas.microsoft.com/office/drawing/2014/main" id="{2D5A1F64-51A4-43B8-BB64-62464B62B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670" y="1371600"/>
            <a:ext cx="7620660" cy="45887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850A1-CDB2-41DE-936C-DB6E19420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0AFA0-F12C-4FA0-8FD7-E9E2603FB8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4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griculture Trade Matters " title="F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8499"/>
            <a:ext cx="5791200" cy="554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1447800" y="5486400"/>
            <a:ext cx="6553200" cy="990600"/>
          </a:xfrm>
        </p:spPr>
        <p:txBody>
          <a:bodyPr/>
          <a:lstStyle/>
          <a:p>
            <a:r>
              <a:rPr lang="en-US" sz="1800" dirty="0"/>
              <a:t>		</a:t>
            </a:r>
          </a:p>
          <a:p>
            <a:pPr algn="ctr"/>
            <a:r>
              <a:rPr lang="en-US" sz="3200" b="1" dirty="0"/>
              <a:t>Benefits of Trade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509561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>
            <a:tab pos="457200" algn="l"/>
          </a:tabLst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3300"/>
          </a:buClr>
          <a:buSzTx/>
          <a:buFont typeface="Wingdings" pitchFamily="2" charset="2"/>
          <a:buNone/>
          <a:tabLst>
            <a:tab pos="457200" algn="l"/>
          </a:tabLst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l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PAD PowerPoint Template 5-18-12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55329</TotalTime>
  <Words>28</Words>
  <Application>Microsoft Office PowerPoint</Application>
  <PresentationFormat>On-screen Show (4:3)</PresentationFormat>
  <Paragraphs>22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Corbel</vt:lpstr>
      <vt:lpstr>Segoe</vt:lpstr>
      <vt:lpstr>Tahoma</vt:lpstr>
      <vt:lpstr>Times New Roman</vt:lpstr>
      <vt:lpstr>Wingdings</vt:lpstr>
      <vt:lpstr>Wingdings 2</vt:lpstr>
      <vt:lpstr>Wingdings 3</vt:lpstr>
      <vt:lpstr>1_Blends</vt:lpstr>
      <vt:lpstr>Module</vt:lpstr>
      <vt:lpstr>Office Theme</vt:lpstr>
      <vt:lpstr>GPAD PowerPoint Template 5-18-12</vt:lpstr>
      <vt:lpstr>1_Office Theme</vt:lpstr>
      <vt:lpstr>Linking US Agriculture to the World</vt:lpstr>
      <vt:lpstr>FAS</vt:lpstr>
      <vt:lpstr>Foreign Agricultural Service Overview</vt:lpstr>
      <vt:lpstr> Foreign Agricultural Service Overview  </vt:lpstr>
      <vt:lpstr>FASa</vt:lpstr>
      <vt:lpstr>Agency Activities</vt:lpstr>
      <vt:lpstr>FASb</vt:lpstr>
      <vt:lpstr>Foreign Agricultural Service Agricultural Trade Forecast </vt:lpstr>
      <vt:lpstr>    </vt:lpstr>
      <vt:lpstr>QUESTIONS</vt:lpstr>
    </vt:vector>
  </TitlesOfParts>
  <Company>FAS/USDA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Foreign Agricultural Service Linking U.S. Agriculture to the World</dc:title>
  <dc:creator>National Finance Center;Financial Management Services</dc:creator>
  <cp:lastModifiedBy>Adams, Tasha - OCFO</cp:lastModifiedBy>
  <cp:revision>1966</cp:revision>
  <cp:lastPrinted>2018-05-10T12:23:50Z</cp:lastPrinted>
  <dcterms:created xsi:type="dcterms:W3CDTF">2004-02-26T21:43:43Z</dcterms:created>
  <dcterms:modified xsi:type="dcterms:W3CDTF">2018-06-19T17:42:53Z</dcterms:modified>
</cp:coreProperties>
</file>