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37" r:id="rId1"/>
    <p:sldMasterId id="2147484642" r:id="rId2"/>
  </p:sldMasterIdLst>
  <p:notesMasterIdLst>
    <p:notesMasterId r:id="rId63"/>
  </p:notesMasterIdLst>
  <p:handoutMasterIdLst>
    <p:handoutMasterId r:id="rId64"/>
  </p:handoutMasterIdLst>
  <p:sldIdLst>
    <p:sldId id="558" r:id="rId3"/>
    <p:sldId id="374" r:id="rId4"/>
    <p:sldId id="329" r:id="rId5"/>
    <p:sldId id="502" r:id="rId6"/>
    <p:sldId id="503" r:id="rId7"/>
    <p:sldId id="504" r:id="rId8"/>
    <p:sldId id="505" r:id="rId9"/>
    <p:sldId id="506" r:id="rId10"/>
    <p:sldId id="507" r:id="rId11"/>
    <p:sldId id="508" r:id="rId12"/>
    <p:sldId id="509" r:id="rId13"/>
    <p:sldId id="559" r:id="rId14"/>
    <p:sldId id="560" r:id="rId15"/>
    <p:sldId id="511" r:id="rId16"/>
    <p:sldId id="512" r:id="rId17"/>
    <p:sldId id="561" r:id="rId18"/>
    <p:sldId id="458" r:id="rId19"/>
    <p:sldId id="513" r:id="rId20"/>
    <p:sldId id="514" r:id="rId21"/>
    <p:sldId id="515" r:id="rId22"/>
    <p:sldId id="516" r:id="rId23"/>
    <p:sldId id="517" r:id="rId24"/>
    <p:sldId id="518" r:id="rId25"/>
    <p:sldId id="519" r:id="rId26"/>
    <p:sldId id="520" r:id="rId27"/>
    <p:sldId id="521" r:id="rId28"/>
    <p:sldId id="523" r:id="rId29"/>
    <p:sldId id="524" r:id="rId30"/>
    <p:sldId id="525" r:id="rId31"/>
    <p:sldId id="526" r:id="rId32"/>
    <p:sldId id="527" r:id="rId33"/>
    <p:sldId id="528" r:id="rId34"/>
    <p:sldId id="529" r:id="rId35"/>
    <p:sldId id="530" r:id="rId36"/>
    <p:sldId id="531" r:id="rId37"/>
    <p:sldId id="532" r:id="rId38"/>
    <p:sldId id="533" r:id="rId39"/>
    <p:sldId id="534"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50" r:id="rId54"/>
    <p:sldId id="551" r:id="rId55"/>
    <p:sldId id="552" r:id="rId56"/>
    <p:sldId id="553" r:id="rId57"/>
    <p:sldId id="554" r:id="rId58"/>
    <p:sldId id="555" r:id="rId59"/>
    <p:sldId id="556" r:id="rId60"/>
    <p:sldId id="557" r:id="rId61"/>
    <p:sldId id="562"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85520" autoAdjust="0"/>
  </p:normalViewPr>
  <p:slideViewPr>
    <p:cSldViewPr>
      <p:cViewPr varScale="1">
        <p:scale>
          <a:sx n="90" d="100"/>
          <a:sy n="90" d="100"/>
        </p:scale>
        <p:origin x="6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p:cViewPr>
        <p:scale>
          <a:sx n="150" d="100"/>
          <a:sy n="150" d="100"/>
        </p:scale>
        <p:origin x="78" y="11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urgman\Documents\Aileen's%20files\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4514435695694"/>
          <c:y val="0.18320084989376667"/>
          <c:w val="0.73511923509561361"/>
          <c:h val="0.81679915010623672"/>
        </c:manualLayout>
      </c:layout>
      <c:pieChart>
        <c:varyColors val="1"/>
        <c:ser>
          <c:idx val="0"/>
          <c:order val="0"/>
          <c:dLbls>
            <c:dLbl>
              <c:idx val="0"/>
              <c:layout>
                <c:manualLayout>
                  <c:x val="-0.19761173603300011"/>
                  <c:y val="-0.2434539432570974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F45-4F11-8DB6-9ADBD8F3D5B2}"/>
                </c:ext>
              </c:extLst>
            </c:dLbl>
            <c:dLbl>
              <c:idx val="1"/>
              <c:layout>
                <c:manualLayout>
                  <c:x val="-6.7471503562054697E-2"/>
                  <c:y val="6.49352164312794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45-4F11-8DB6-9ADBD8F3D5B2}"/>
                </c:ext>
              </c:extLst>
            </c:dLbl>
            <c:dLbl>
              <c:idx val="2"/>
              <c:layout>
                <c:manualLayout>
                  <c:x val="3.3493813273341416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F45-4F11-8DB6-9ADBD8F3D5B2}"/>
                </c:ext>
              </c:extLst>
            </c:dLbl>
            <c:dLbl>
              <c:idx val="3"/>
              <c:layout>
                <c:manualLayout>
                  <c:x val="0.11772665916760709"/>
                  <c:y val="-1.85185185185188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45-4F11-8DB6-9ADBD8F3D5B2}"/>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Sheet3!$A$1:$A$4</c:f>
              <c:strCache>
                <c:ptCount val="4"/>
                <c:pt idx="0">
                  <c:v>Disbursements &amp; Collections</c:v>
                </c:pt>
                <c:pt idx="1">
                  <c:v>Specialized BETCs  </c:v>
                </c:pt>
                <c:pt idx="2">
                  <c:v>Nonexpenditure Transfers, Borrowings, Warrants</c:v>
                </c:pt>
                <c:pt idx="3">
                  <c:v>Other specific legislated authority </c:v>
                </c:pt>
              </c:strCache>
            </c:strRef>
          </c:cat>
          <c:val>
            <c:numRef>
              <c:f>Sheet3!$B$1:$B$4</c:f>
              <c:numCache>
                <c:formatCode>General</c:formatCode>
                <c:ptCount val="4"/>
                <c:pt idx="0">
                  <c:v>88</c:v>
                </c:pt>
                <c:pt idx="1">
                  <c:v>1</c:v>
                </c:pt>
                <c:pt idx="2">
                  <c:v>6</c:v>
                </c:pt>
                <c:pt idx="3">
                  <c:v>5</c:v>
                </c:pt>
              </c:numCache>
            </c:numRef>
          </c:val>
          <c:extLst>
            <c:ext xmlns:c16="http://schemas.microsoft.com/office/drawing/2014/chart" uri="{C3380CC4-5D6E-409C-BE32-E72D297353CC}">
              <c16:uniqueId val="{00000004-7F45-4F11-8DB6-9ADBD8F3D5B2}"/>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01065-8422-4559-8604-7A7FD60C482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33152191-F3B3-49C8-B07C-53A8A71C93C4}">
      <dgm:prSet phldrT="[Text]"/>
      <dgm:spPr/>
      <dgm:t>
        <a:bodyPr/>
        <a:lstStyle/>
        <a:p>
          <a:r>
            <a:rPr lang="en-US" dirty="0"/>
            <a:t>Collections, Disbursements &amp; IPAC submitted to Treasury at ALC level – NO TAS or BETC</a:t>
          </a:r>
        </a:p>
      </dgm:t>
    </dgm:pt>
    <dgm:pt modelId="{30EB0937-B5C4-4C9F-A0BB-0216FE73A3A7}" type="parTrans" cxnId="{BE2EFA67-9E78-4450-ACD6-63B5F7AEE3AA}">
      <dgm:prSet/>
      <dgm:spPr/>
      <dgm:t>
        <a:bodyPr/>
        <a:lstStyle/>
        <a:p>
          <a:endParaRPr lang="en-US"/>
        </a:p>
      </dgm:t>
    </dgm:pt>
    <dgm:pt modelId="{6714C3C9-196E-4972-9C65-795E7F64799E}" type="sibTrans" cxnId="{BE2EFA67-9E78-4450-ACD6-63B5F7AEE3AA}">
      <dgm:prSet/>
      <dgm:spPr/>
      <dgm:t>
        <a:bodyPr/>
        <a:lstStyle/>
        <a:p>
          <a:endParaRPr lang="en-US"/>
        </a:p>
      </dgm:t>
    </dgm:pt>
    <dgm:pt modelId="{B6AA4A43-A7FA-4C10-BCF8-65A93A8F990D}">
      <dgm:prSet phldrT="[Text]"/>
      <dgm:spPr/>
      <dgm:t>
        <a:bodyPr/>
        <a:lstStyle/>
        <a:p>
          <a:r>
            <a:rPr lang="en-US" dirty="0"/>
            <a:t>Collections, Disbursements &amp; IPAC submitted to Treasury by each ALC, at the TAS/BETC level.</a:t>
          </a:r>
        </a:p>
      </dgm:t>
    </dgm:pt>
    <dgm:pt modelId="{F2646705-AFCC-4551-9515-84A2250CF3A5}" type="parTrans" cxnId="{22B17F10-111D-4D9E-84B6-C2F4F284BC2A}">
      <dgm:prSet/>
      <dgm:spPr/>
      <dgm:t>
        <a:bodyPr/>
        <a:lstStyle/>
        <a:p>
          <a:endParaRPr lang="en-US"/>
        </a:p>
      </dgm:t>
    </dgm:pt>
    <dgm:pt modelId="{6A97ACE8-5974-48DF-9102-DFA05D9E325B}" type="sibTrans" cxnId="{22B17F10-111D-4D9E-84B6-C2F4F284BC2A}">
      <dgm:prSet/>
      <dgm:spPr/>
      <dgm:t>
        <a:bodyPr/>
        <a:lstStyle/>
        <a:p>
          <a:endParaRPr lang="en-US"/>
        </a:p>
      </dgm:t>
    </dgm:pt>
    <dgm:pt modelId="{82CE9181-7D53-4D32-A8B5-231BD5537EAC}">
      <dgm:prSet phldrT="[Text]"/>
      <dgm:spPr/>
      <dgm:t>
        <a:bodyPr/>
        <a:lstStyle/>
        <a:p>
          <a:pPr>
            <a:spcAft>
              <a:spcPts val="1200"/>
            </a:spcAft>
          </a:pPr>
          <a:r>
            <a:rPr lang="en-US" dirty="0"/>
            <a:t>ALC is an identifier of an entity submitting a cash transaction,  but the cash transaction is at the TAS &amp; BETC level upon submission.</a:t>
          </a:r>
        </a:p>
      </dgm:t>
    </dgm:pt>
    <dgm:pt modelId="{4F778DDD-9FF9-40EE-9644-2B8A0A699A4C}" type="parTrans" cxnId="{EEDFD80A-4B65-4742-8BB9-D7E29D24DA6B}">
      <dgm:prSet/>
      <dgm:spPr/>
      <dgm:t>
        <a:bodyPr/>
        <a:lstStyle/>
        <a:p>
          <a:endParaRPr lang="en-US"/>
        </a:p>
      </dgm:t>
    </dgm:pt>
    <dgm:pt modelId="{A3F2D615-7AE1-4B04-9DCE-912D6EECA7FD}" type="sibTrans" cxnId="{EEDFD80A-4B65-4742-8BB9-D7E29D24DA6B}">
      <dgm:prSet/>
      <dgm:spPr/>
      <dgm:t>
        <a:bodyPr/>
        <a:lstStyle/>
        <a:p>
          <a:endParaRPr lang="en-US"/>
        </a:p>
      </dgm:t>
    </dgm:pt>
    <dgm:pt modelId="{EA29EC39-CD00-4186-996B-93F6FB371360}">
      <dgm:prSet/>
      <dgm:spPr/>
      <dgm:t>
        <a:bodyPr/>
        <a:lstStyle/>
        <a:p>
          <a:pPr>
            <a:spcAft>
              <a:spcPts val="1200"/>
            </a:spcAft>
          </a:pPr>
          <a:r>
            <a:rPr lang="en-US" dirty="0"/>
            <a:t>SF-6653 / GWA Account Statement Reconciliation for each TAS, with transaction/Treasury Schedule number detail contained on-line, and is produced daily.</a:t>
          </a:r>
        </a:p>
      </dgm:t>
    </dgm:pt>
    <dgm:pt modelId="{E892C377-15E1-4502-96DE-4588C189E43E}" type="parTrans" cxnId="{A4086C98-C2A3-4103-8917-5F49F91B5EFE}">
      <dgm:prSet/>
      <dgm:spPr/>
      <dgm:t>
        <a:bodyPr/>
        <a:lstStyle/>
        <a:p>
          <a:endParaRPr lang="en-US"/>
        </a:p>
      </dgm:t>
    </dgm:pt>
    <dgm:pt modelId="{B92D5CF4-27C0-44C3-A98B-0B4DABD8A051}" type="sibTrans" cxnId="{A4086C98-C2A3-4103-8917-5F49F91B5EFE}">
      <dgm:prSet/>
      <dgm:spPr/>
      <dgm:t>
        <a:bodyPr/>
        <a:lstStyle/>
        <a:p>
          <a:endParaRPr lang="en-US"/>
        </a:p>
      </dgm:t>
    </dgm:pt>
    <dgm:pt modelId="{A6E188D8-9917-480E-A880-C6C90784FC69}">
      <dgm:prSet phldrT="[Text]"/>
      <dgm:spPr/>
      <dgm:t>
        <a:bodyPr/>
        <a:lstStyle/>
        <a:p>
          <a:pPr>
            <a:spcAft>
              <a:spcPts val="1200"/>
            </a:spcAft>
          </a:pPr>
          <a:r>
            <a:rPr lang="en-US" dirty="0"/>
            <a:t>Treasury has appropriate TAS/BETC chargeable upon submission; no monthly report needed.</a:t>
          </a:r>
        </a:p>
      </dgm:t>
    </dgm:pt>
    <dgm:pt modelId="{1FAED1AB-F76D-4CA8-AA8E-0AAFF3ACEEE9}" type="parTrans" cxnId="{EDA444E4-65A5-4C1D-A83A-55FFC6820621}">
      <dgm:prSet/>
      <dgm:spPr/>
      <dgm:t>
        <a:bodyPr/>
        <a:lstStyle/>
        <a:p>
          <a:endParaRPr lang="en-US"/>
        </a:p>
      </dgm:t>
    </dgm:pt>
    <dgm:pt modelId="{F9B79CBB-7265-450E-8C6E-4E520B7FB785}" type="sibTrans" cxnId="{EDA444E4-65A5-4C1D-A83A-55FFC6820621}">
      <dgm:prSet/>
      <dgm:spPr/>
      <dgm:t>
        <a:bodyPr/>
        <a:lstStyle/>
        <a:p>
          <a:endParaRPr lang="en-US"/>
        </a:p>
      </dgm:t>
    </dgm:pt>
    <dgm:pt modelId="{F6ED186D-0B14-4226-9661-20FE730C1955}">
      <dgm:prSet phldrT="[Text]"/>
      <dgm:spPr/>
      <dgm:t>
        <a:bodyPr/>
        <a:lstStyle/>
        <a:p>
          <a:pPr>
            <a:spcAft>
              <a:spcPct val="15000"/>
            </a:spcAft>
          </a:pPr>
          <a:endParaRPr lang="en-US" dirty="0"/>
        </a:p>
      </dgm:t>
    </dgm:pt>
    <dgm:pt modelId="{4194F775-9FBB-44B1-86FB-4C8C6C9D5BFA}" type="sibTrans" cxnId="{1147801A-90D4-4EDB-9AFB-C6F4E5A7F45A}">
      <dgm:prSet/>
      <dgm:spPr/>
      <dgm:t>
        <a:bodyPr/>
        <a:lstStyle/>
        <a:p>
          <a:endParaRPr lang="en-US"/>
        </a:p>
      </dgm:t>
    </dgm:pt>
    <dgm:pt modelId="{6950A952-03B2-4552-8D7C-0C73D710D7A6}" type="parTrans" cxnId="{1147801A-90D4-4EDB-9AFB-C6F4E5A7F45A}">
      <dgm:prSet/>
      <dgm:spPr/>
      <dgm:t>
        <a:bodyPr/>
        <a:lstStyle/>
        <a:p>
          <a:endParaRPr lang="en-US"/>
        </a:p>
      </dgm:t>
    </dgm:pt>
    <dgm:pt modelId="{9E7AED1C-655C-4312-8820-7011D133E211}">
      <dgm:prSet phldrT="[Text]"/>
      <dgm:spPr/>
      <dgm:t>
        <a:bodyPr/>
        <a:lstStyle/>
        <a:p>
          <a:pPr>
            <a:spcAft>
              <a:spcPct val="15000"/>
            </a:spcAft>
          </a:pPr>
          <a:endParaRPr lang="en-US" dirty="0"/>
        </a:p>
      </dgm:t>
    </dgm:pt>
    <dgm:pt modelId="{E457E411-C967-49CA-8AC8-5E15E20F5F15}" type="sibTrans" cxnId="{5C887D71-3CBA-4373-AB32-08867BC9B5EF}">
      <dgm:prSet/>
      <dgm:spPr/>
      <dgm:t>
        <a:bodyPr/>
        <a:lstStyle/>
        <a:p>
          <a:endParaRPr lang="en-US"/>
        </a:p>
      </dgm:t>
    </dgm:pt>
    <dgm:pt modelId="{0A603924-9CE8-42D2-90AF-8866628C151B}" type="parTrans" cxnId="{5C887D71-3CBA-4373-AB32-08867BC9B5EF}">
      <dgm:prSet/>
      <dgm:spPr/>
      <dgm:t>
        <a:bodyPr/>
        <a:lstStyle/>
        <a:p>
          <a:endParaRPr lang="en-US"/>
        </a:p>
      </dgm:t>
    </dgm:pt>
    <dgm:pt modelId="{22818E5A-5A6E-4B27-A7D5-D69C71C7AB67}">
      <dgm:prSet phldrT="[Text]"/>
      <dgm:spPr/>
      <dgm:t>
        <a:bodyPr/>
        <a:lstStyle/>
        <a:p>
          <a:pPr>
            <a:spcAft>
              <a:spcPts val="1200"/>
            </a:spcAft>
          </a:pPr>
          <a:r>
            <a:rPr lang="en-US" dirty="0"/>
            <a:t>SF-6653 / GWA Account Statement Reconciliation for each TAS</a:t>
          </a:r>
        </a:p>
      </dgm:t>
    </dgm:pt>
    <dgm:pt modelId="{7CE07AD6-B32F-4419-B7BE-F24BA98AFA76}" type="sibTrans" cxnId="{1468B915-3C63-407C-9769-11509FC6839E}">
      <dgm:prSet/>
      <dgm:spPr/>
      <dgm:t>
        <a:bodyPr/>
        <a:lstStyle/>
        <a:p>
          <a:endParaRPr lang="en-US"/>
        </a:p>
      </dgm:t>
    </dgm:pt>
    <dgm:pt modelId="{A8E1B44E-19AC-4FA6-A7F5-6B343A73A327}" type="parTrans" cxnId="{1468B915-3C63-407C-9769-11509FC6839E}">
      <dgm:prSet/>
      <dgm:spPr/>
      <dgm:t>
        <a:bodyPr/>
        <a:lstStyle/>
        <a:p>
          <a:endParaRPr lang="en-US"/>
        </a:p>
      </dgm:t>
    </dgm:pt>
    <dgm:pt modelId="{79DDCBDD-82C0-44C9-A312-FC4864543FBC}">
      <dgm:prSet phldrT="[Text]"/>
      <dgm:spPr/>
      <dgm:t>
        <a:bodyPr/>
        <a:lstStyle/>
        <a:p>
          <a:pPr>
            <a:spcAft>
              <a:spcPts val="1200"/>
            </a:spcAft>
          </a:pPr>
          <a:r>
            <a:rPr lang="en-US" dirty="0"/>
            <a:t>SF-6652 Reconciliation for SoD’s. - Reconcile differences in cash as whole by ALC</a:t>
          </a:r>
        </a:p>
      </dgm:t>
    </dgm:pt>
    <dgm:pt modelId="{2BA3B3E2-6BCE-4593-969D-BC0BCCE4A506}" type="sibTrans" cxnId="{BF026287-8D7C-49E5-B97A-C6F792B6D218}">
      <dgm:prSet/>
      <dgm:spPr/>
      <dgm:t>
        <a:bodyPr/>
        <a:lstStyle/>
        <a:p>
          <a:endParaRPr lang="en-US"/>
        </a:p>
      </dgm:t>
    </dgm:pt>
    <dgm:pt modelId="{DF277EC6-AE0D-44A7-BD31-2763A042F292}" type="parTrans" cxnId="{BF026287-8D7C-49E5-B97A-C6F792B6D218}">
      <dgm:prSet/>
      <dgm:spPr/>
      <dgm:t>
        <a:bodyPr/>
        <a:lstStyle/>
        <a:p>
          <a:endParaRPr lang="en-US"/>
        </a:p>
      </dgm:t>
    </dgm:pt>
    <dgm:pt modelId="{5B9A368E-A6F0-4C9E-8A64-2B63B5743A2E}">
      <dgm:prSet phldrT="[Text]"/>
      <dgm:spPr/>
      <dgm:t>
        <a:bodyPr/>
        <a:lstStyle/>
        <a:p>
          <a:pPr>
            <a:spcAft>
              <a:spcPts val="1200"/>
            </a:spcAft>
          </a:pPr>
          <a:r>
            <a:rPr lang="en-US" dirty="0"/>
            <a:t>Cash transactions are created at the ALC level upon transaction submission</a:t>
          </a:r>
        </a:p>
      </dgm:t>
    </dgm:pt>
    <dgm:pt modelId="{D832AB3C-1D60-44FA-A432-FE922B5FF0C0}" type="sibTrans" cxnId="{1C046401-4B64-468A-B066-DBDFF4DC52E4}">
      <dgm:prSet/>
      <dgm:spPr/>
      <dgm:t>
        <a:bodyPr/>
        <a:lstStyle/>
        <a:p>
          <a:endParaRPr lang="en-US"/>
        </a:p>
      </dgm:t>
    </dgm:pt>
    <dgm:pt modelId="{55F29005-F027-41CB-9BF0-0FDC34FD23DA}" type="parTrans" cxnId="{1C046401-4B64-468A-B066-DBDFF4DC52E4}">
      <dgm:prSet/>
      <dgm:spPr/>
      <dgm:t>
        <a:bodyPr/>
        <a:lstStyle/>
        <a:p>
          <a:endParaRPr lang="en-US"/>
        </a:p>
      </dgm:t>
    </dgm:pt>
    <dgm:pt modelId="{A559014B-64C0-4B92-BE86-77BD649FC8D5}">
      <dgm:prSet phldrT="[Text]"/>
      <dgm:spPr/>
      <dgm:t>
        <a:bodyPr/>
        <a:lstStyle/>
        <a:p>
          <a:pPr>
            <a:spcAft>
              <a:spcPts val="1200"/>
            </a:spcAft>
          </a:pPr>
          <a:r>
            <a:rPr lang="en-US" dirty="0"/>
            <a:t>Report to Treasury the appropriate TAS chargeable for each transaction at month end via the SF-224 process </a:t>
          </a:r>
        </a:p>
      </dgm:t>
    </dgm:pt>
    <dgm:pt modelId="{B1286492-8821-4FCA-80C7-93DDC4A96B81}" type="sibTrans" cxnId="{A872A54B-5D40-4ABA-99FE-84681B94441C}">
      <dgm:prSet/>
      <dgm:spPr/>
      <dgm:t>
        <a:bodyPr/>
        <a:lstStyle/>
        <a:p>
          <a:endParaRPr lang="en-US"/>
        </a:p>
      </dgm:t>
    </dgm:pt>
    <dgm:pt modelId="{714795F8-FB7F-42F0-8FDB-64E4290A9387}" type="parTrans" cxnId="{A872A54B-5D40-4ABA-99FE-84681B94441C}">
      <dgm:prSet/>
      <dgm:spPr/>
      <dgm:t>
        <a:bodyPr/>
        <a:lstStyle/>
        <a:p>
          <a:endParaRPr lang="en-US"/>
        </a:p>
      </dgm:t>
    </dgm:pt>
    <dgm:pt modelId="{74A8678C-5913-4658-8426-68CAFE1D4BE2}" type="pres">
      <dgm:prSet presAssocID="{3A001065-8422-4559-8604-7A7FD60C4823}" presName="Name0" presStyleCnt="0">
        <dgm:presLayoutVars>
          <dgm:dir/>
          <dgm:animLvl val="lvl"/>
          <dgm:resizeHandles val="exact"/>
        </dgm:presLayoutVars>
      </dgm:prSet>
      <dgm:spPr/>
    </dgm:pt>
    <dgm:pt modelId="{D1BC2DC2-CAAE-4A33-8FDF-FC2336BF4FD8}" type="pres">
      <dgm:prSet presAssocID="{33152191-F3B3-49C8-B07C-53A8A71C93C4}" presName="composite" presStyleCnt="0"/>
      <dgm:spPr/>
    </dgm:pt>
    <dgm:pt modelId="{2E4AA805-0596-4A93-8436-4F749F9F7856}" type="pres">
      <dgm:prSet presAssocID="{33152191-F3B3-49C8-B07C-53A8A71C93C4}" presName="parTx" presStyleLbl="alignNode1" presStyleIdx="0" presStyleCnt="2" custLinFactNeighborX="-103" custLinFactNeighborY="-3441">
        <dgm:presLayoutVars>
          <dgm:chMax val="0"/>
          <dgm:chPref val="0"/>
          <dgm:bulletEnabled val="1"/>
        </dgm:presLayoutVars>
      </dgm:prSet>
      <dgm:spPr/>
    </dgm:pt>
    <dgm:pt modelId="{88534B94-DB52-43E8-9917-074C5A4783C2}" type="pres">
      <dgm:prSet presAssocID="{33152191-F3B3-49C8-B07C-53A8A71C93C4}" presName="desTx" presStyleLbl="alignAccFollowNode1" presStyleIdx="0" presStyleCnt="2">
        <dgm:presLayoutVars>
          <dgm:bulletEnabled val="1"/>
        </dgm:presLayoutVars>
      </dgm:prSet>
      <dgm:spPr/>
    </dgm:pt>
    <dgm:pt modelId="{247DA5AF-8CA0-484D-AF84-26B8287E768D}" type="pres">
      <dgm:prSet presAssocID="{6714C3C9-196E-4972-9C65-795E7F64799E}" presName="space" presStyleCnt="0"/>
      <dgm:spPr/>
    </dgm:pt>
    <dgm:pt modelId="{7A9CAA87-7FBB-445A-A128-EC6F833C1757}" type="pres">
      <dgm:prSet presAssocID="{B6AA4A43-A7FA-4C10-BCF8-65A93A8F990D}" presName="composite" presStyleCnt="0"/>
      <dgm:spPr/>
    </dgm:pt>
    <dgm:pt modelId="{AEDBF832-80A0-4D82-BBD5-2A8386815DF5}" type="pres">
      <dgm:prSet presAssocID="{B6AA4A43-A7FA-4C10-BCF8-65A93A8F990D}" presName="parTx" presStyleLbl="alignNode1" presStyleIdx="1" presStyleCnt="2" custLinFactNeighborX="1" custLinFactNeighborY="-1664">
        <dgm:presLayoutVars>
          <dgm:chMax val="0"/>
          <dgm:chPref val="0"/>
          <dgm:bulletEnabled val="1"/>
        </dgm:presLayoutVars>
      </dgm:prSet>
      <dgm:spPr/>
    </dgm:pt>
    <dgm:pt modelId="{7E02D5C2-0979-474C-9AF2-F8B37D4B1CB6}" type="pres">
      <dgm:prSet presAssocID="{B6AA4A43-A7FA-4C10-BCF8-65A93A8F990D}" presName="desTx" presStyleLbl="alignAccFollowNode1" presStyleIdx="1" presStyleCnt="2" custLinFactNeighborX="1" custLinFactNeighborY="839">
        <dgm:presLayoutVars>
          <dgm:bulletEnabled val="1"/>
        </dgm:presLayoutVars>
      </dgm:prSet>
      <dgm:spPr/>
    </dgm:pt>
  </dgm:ptLst>
  <dgm:cxnLst>
    <dgm:cxn modelId="{1C046401-4B64-468A-B066-DBDFF4DC52E4}" srcId="{33152191-F3B3-49C8-B07C-53A8A71C93C4}" destId="{5B9A368E-A6F0-4C9E-8A64-2B63B5743A2E}" srcOrd="0" destOrd="0" parTransId="{55F29005-F027-41CB-9BF0-0FDC34FD23DA}" sibTransId="{D832AB3C-1D60-44FA-A432-FE922B5FF0C0}"/>
    <dgm:cxn modelId="{EEDFD80A-4B65-4742-8BB9-D7E29D24DA6B}" srcId="{B6AA4A43-A7FA-4C10-BCF8-65A93A8F990D}" destId="{82CE9181-7D53-4D32-A8B5-231BD5537EAC}" srcOrd="0" destOrd="0" parTransId="{4F778DDD-9FF9-40EE-9644-2B8A0A699A4C}" sibTransId="{A3F2D615-7AE1-4B04-9DCE-912D6EECA7FD}"/>
    <dgm:cxn modelId="{22B17F10-111D-4D9E-84B6-C2F4F284BC2A}" srcId="{3A001065-8422-4559-8604-7A7FD60C4823}" destId="{B6AA4A43-A7FA-4C10-BCF8-65A93A8F990D}" srcOrd="1" destOrd="0" parTransId="{F2646705-AFCC-4551-9515-84A2250CF3A5}" sibTransId="{6A97ACE8-5974-48DF-9102-DFA05D9E325B}"/>
    <dgm:cxn modelId="{1468B915-3C63-407C-9769-11509FC6839E}" srcId="{33152191-F3B3-49C8-B07C-53A8A71C93C4}" destId="{22818E5A-5A6E-4B27-A7D5-D69C71C7AB67}" srcOrd="3" destOrd="0" parTransId="{A8E1B44E-19AC-4FA6-A7F5-6B343A73A327}" sibTransId="{7CE07AD6-B32F-4419-B7BE-F24BA98AFA76}"/>
    <dgm:cxn modelId="{1147801A-90D4-4EDB-9AFB-C6F4E5A7F45A}" srcId="{33152191-F3B3-49C8-B07C-53A8A71C93C4}" destId="{F6ED186D-0B14-4226-9661-20FE730C1955}" srcOrd="5" destOrd="0" parTransId="{6950A952-03B2-4552-8D7C-0C73D710D7A6}" sibTransId="{4194F775-9FBB-44B1-86FB-4C8C6C9D5BFA}"/>
    <dgm:cxn modelId="{DFD2AA1D-DC83-40D9-9975-6E467B055AFA}" type="presOf" srcId="{A559014B-64C0-4B92-BE86-77BD649FC8D5}" destId="{88534B94-DB52-43E8-9917-074C5A4783C2}" srcOrd="0" destOrd="1" presId="urn:microsoft.com/office/officeart/2005/8/layout/hList1"/>
    <dgm:cxn modelId="{6D0C2122-D6FD-4E1A-8E47-733A92FD6363}" type="presOf" srcId="{A6E188D8-9917-480E-A880-C6C90784FC69}" destId="{7E02D5C2-0979-474C-9AF2-F8B37D4B1CB6}" srcOrd="0" destOrd="1" presId="urn:microsoft.com/office/officeart/2005/8/layout/hList1"/>
    <dgm:cxn modelId="{C730583B-8226-42EC-84DD-69BEF4B25BC4}" type="presOf" srcId="{EA29EC39-CD00-4186-996B-93F6FB371360}" destId="{7E02D5C2-0979-474C-9AF2-F8B37D4B1CB6}" srcOrd="0" destOrd="2" presId="urn:microsoft.com/office/officeart/2005/8/layout/hList1"/>
    <dgm:cxn modelId="{BA1DA746-0DB2-4FB0-ABA0-A9D18DA34C90}" type="presOf" srcId="{33152191-F3B3-49C8-B07C-53A8A71C93C4}" destId="{2E4AA805-0596-4A93-8436-4F749F9F7856}" srcOrd="0" destOrd="0" presId="urn:microsoft.com/office/officeart/2005/8/layout/hList1"/>
    <dgm:cxn modelId="{BE2EFA67-9E78-4450-ACD6-63B5F7AEE3AA}" srcId="{3A001065-8422-4559-8604-7A7FD60C4823}" destId="{33152191-F3B3-49C8-B07C-53A8A71C93C4}" srcOrd="0" destOrd="0" parTransId="{30EB0937-B5C4-4C9F-A0BB-0216FE73A3A7}" sibTransId="{6714C3C9-196E-4972-9C65-795E7F64799E}"/>
    <dgm:cxn modelId="{C8DE2E49-6934-4072-9E55-1F45887AD4CE}" type="presOf" srcId="{79DDCBDD-82C0-44C9-A312-FC4864543FBC}" destId="{88534B94-DB52-43E8-9917-074C5A4783C2}" srcOrd="0" destOrd="2" presId="urn:microsoft.com/office/officeart/2005/8/layout/hList1"/>
    <dgm:cxn modelId="{A872A54B-5D40-4ABA-99FE-84681B94441C}" srcId="{33152191-F3B3-49C8-B07C-53A8A71C93C4}" destId="{A559014B-64C0-4B92-BE86-77BD649FC8D5}" srcOrd="1" destOrd="0" parTransId="{714795F8-FB7F-42F0-8FDB-64E4290A9387}" sibTransId="{B1286492-8821-4FCA-80C7-93DDC4A96B81}"/>
    <dgm:cxn modelId="{5C887D71-3CBA-4373-AB32-08867BC9B5EF}" srcId="{33152191-F3B3-49C8-B07C-53A8A71C93C4}" destId="{9E7AED1C-655C-4312-8820-7011D133E211}" srcOrd="4" destOrd="0" parTransId="{0A603924-9CE8-42D2-90AF-8866628C151B}" sibTransId="{E457E411-C967-49CA-8AC8-5E15E20F5F15}"/>
    <dgm:cxn modelId="{6F542076-9237-4C66-BAD4-950D21C38AA1}" type="presOf" srcId="{22818E5A-5A6E-4B27-A7D5-D69C71C7AB67}" destId="{88534B94-DB52-43E8-9917-074C5A4783C2}" srcOrd="0" destOrd="3" presId="urn:microsoft.com/office/officeart/2005/8/layout/hList1"/>
    <dgm:cxn modelId="{CA84087A-6037-4C12-972C-763C4CFCBD0A}" type="presOf" srcId="{3A001065-8422-4559-8604-7A7FD60C4823}" destId="{74A8678C-5913-4658-8426-68CAFE1D4BE2}" srcOrd="0" destOrd="0" presId="urn:microsoft.com/office/officeart/2005/8/layout/hList1"/>
    <dgm:cxn modelId="{BF026287-8D7C-49E5-B97A-C6F792B6D218}" srcId="{33152191-F3B3-49C8-B07C-53A8A71C93C4}" destId="{79DDCBDD-82C0-44C9-A312-FC4864543FBC}" srcOrd="2" destOrd="0" parTransId="{DF277EC6-AE0D-44A7-BD31-2763A042F292}" sibTransId="{2BA3B3E2-6BCE-4593-969D-BC0BCCE4A506}"/>
    <dgm:cxn modelId="{8F26AB8B-DD41-408B-8ED0-C6548B471A48}" type="presOf" srcId="{9E7AED1C-655C-4312-8820-7011D133E211}" destId="{88534B94-DB52-43E8-9917-074C5A4783C2}" srcOrd="0" destOrd="4" presId="urn:microsoft.com/office/officeart/2005/8/layout/hList1"/>
    <dgm:cxn modelId="{E40B3B8E-2DFA-4595-9B15-78D4B0C05689}" type="presOf" srcId="{F6ED186D-0B14-4226-9661-20FE730C1955}" destId="{88534B94-DB52-43E8-9917-074C5A4783C2}" srcOrd="0" destOrd="5" presId="urn:microsoft.com/office/officeart/2005/8/layout/hList1"/>
    <dgm:cxn modelId="{A4086C98-C2A3-4103-8917-5F49F91B5EFE}" srcId="{B6AA4A43-A7FA-4C10-BCF8-65A93A8F990D}" destId="{EA29EC39-CD00-4186-996B-93F6FB371360}" srcOrd="2" destOrd="0" parTransId="{E892C377-15E1-4502-96DE-4588C189E43E}" sibTransId="{B92D5CF4-27C0-44C3-A98B-0B4DABD8A051}"/>
    <dgm:cxn modelId="{7ACEEAAB-958C-4723-9A08-6E48F2952660}" type="presOf" srcId="{B6AA4A43-A7FA-4C10-BCF8-65A93A8F990D}" destId="{AEDBF832-80A0-4D82-BBD5-2A8386815DF5}" srcOrd="0" destOrd="0" presId="urn:microsoft.com/office/officeart/2005/8/layout/hList1"/>
    <dgm:cxn modelId="{AFB912D5-2B97-4662-A5A7-DBBE1EB9153C}" type="presOf" srcId="{5B9A368E-A6F0-4C9E-8A64-2B63B5743A2E}" destId="{88534B94-DB52-43E8-9917-074C5A4783C2}" srcOrd="0" destOrd="0" presId="urn:microsoft.com/office/officeart/2005/8/layout/hList1"/>
    <dgm:cxn modelId="{7137A7DD-1C69-4ABF-A616-00678DCA443E}" type="presOf" srcId="{82CE9181-7D53-4D32-A8B5-231BD5537EAC}" destId="{7E02D5C2-0979-474C-9AF2-F8B37D4B1CB6}" srcOrd="0" destOrd="0" presId="urn:microsoft.com/office/officeart/2005/8/layout/hList1"/>
    <dgm:cxn modelId="{EDA444E4-65A5-4C1D-A83A-55FFC6820621}" srcId="{B6AA4A43-A7FA-4C10-BCF8-65A93A8F990D}" destId="{A6E188D8-9917-480E-A880-C6C90784FC69}" srcOrd="1" destOrd="0" parTransId="{1FAED1AB-F76D-4CA8-AA8E-0AAFF3ACEEE9}" sibTransId="{F9B79CBB-7265-450E-8C6E-4E520B7FB785}"/>
    <dgm:cxn modelId="{9EC82E3C-0A19-4EEF-B99C-5F59DB7C5153}" type="presParOf" srcId="{74A8678C-5913-4658-8426-68CAFE1D4BE2}" destId="{D1BC2DC2-CAAE-4A33-8FDF-FC2336BF4FD8}" srcOrd="0" destOrd="0" presId="urn:microsoft.com/office/officeart/2005/8/layout/hList1"/>
    <dgm:cxn modelId="{07D2390B-D9C5-4B7E-9D19-BC73174F1CD4}" type="presParOf" srcId="{D1BC2DC2-CAAE-4A33-8FDF-FC2336BF4FD8}" destId="{2E4AA805-0596-4A93-8436-4F749F9F7856}" srcOrd="0" destOrd="0" presId="urn:microsoft.com/office/officeart/2005/8/layout/hList1"/>
    <dgm:cxn modelId="{E7E50256-E859-4745-B989-CB50ED147348}" type="presParOf" srcId="{D1BC2DC2-CAAE-4A33-8FDF-FC2336BF4FD8}" destId="{88534B94-DB52-43E8-9917-074C5A4783C2}" srcOrd="1" destOrd="0" presId="urn:microsoft.com/office/officeart/2005/8/layout/hList1"/>
    <dgm:cxn modelId="{D4F7716D-5DC0-444A-BC30-2A600F8B0774}" type="presParOf" srcId="{74A8678C-5913-4658-8426-68CAFE1D4BE2}" destId="{247DA5AF-8CA0-484D-AF84-26B8287E768D}" srcOrd="1" destOrd="0" presId="urn:microsoft.com/office/officeart/2005/8/layout/hList1"/>
    <dgm:cxn modelId="{5920C62F-7871-40BE-8715-210E976CD8AE}" type="presParOf" srcId="{74A8678C-5913-4658-8426-68CAFE1D4BE2}" destId="{7A9CAA87-7FBB-445A-A128-EC6F833C1757}" srcOrd="2" destOrd="0" presId="urn:microsoft.com/office/officeart/2005/8/layout/hList1"/>
    <dgm:cxn modelId="{FD59B4F0-2152-4F93-AEB0-A21F5A44BD46}" type="presParOf" srcId="{7A9CAA87-7FBB-445A-A128-EC6F833C1757}" destId="{AEDBF832-80A0-4D82-BBD5-2A8386815DF5}" srcOrd="0" destOrd="0" presId="urn:microsoft.com/office/officeart/2005/8/layout/hList1"/>
    <dgm:cxn modelId="{E750AB2A-2F3B-454B-B230-AA30601F4BC4}" type="presParOf" srcId="{7A9CAA87-7FBB-445A-A128-EC6F833C1757}" destId="{7E02D5C2-0979-474C-9AF2-F8B37D4B1C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BECAF-DD97-47E9-8DED-7B15EA65C080}" type="doc">
      <dgm:prSet loTypeId="urn:microsoft.com/office/officeart/2005/8/layout/pyramid3" loCatId="pyramid" qsTypeId="urn:microsoft.com/office/officeart/2005/8/quickstyle/simple1#2" qsCatId="simple" csTypeId="urn:microsoft.com/office/officeart/2005/8/colors/colorful1#1" csCatId="colorful" phldr="1"/>
      <dgm:spPr/>
    </dgm:pt>
    <dgm:pt modelId="{C9B2D9C4-3355-462A-839F-977BC8229A3E}">
      <dgm:prSet phldrT="[Text]"/>
      <dgm:spPr>
        <a:solidFill>
          <a:schemeClr val="accent2">
            <a:lumMod val="60000"/>
            <a:lumOff val="40000"/>
          </a:schemeClr>
        </a:solidFill>
      </dgm:spPr>
      <dgm:t>
        <a:bodyPr/>
        <a:lstStyle/>
        <a:p>
          <a:r>
            <a:rPr lang="en-US" dirty="0"/>
            <a:t>Specialized BETCs (IMF, ESF, TRACS, etc)</a:t>
          </a:r>
        </a:p>
      </dgm:t>
    </dgm:pt>
    <dgm:pt modelId="{124B3A8B-74FE-4DC5-A0A5-868BE421E8CD}" type="parTrans" cxnId="{6A23EE14-0A79-43DD-8DBD-D5280A88C247}">
      <dgm:prSet/>
      <dgm:spPr/>
      <dgm:t>
        <a:bodyPr/>
        <a:lstStyle/>
        <a:p>
          <a:endParaRPr lang="en-US"/>
        </a:p>
      </dgm:t>
    </dgm:pt>
    <dgm:pt modelId="{FD86940C-7EA1-4F70-879F-72340196FC51}" type="sibTrans" cxnId="{6A23EE14-0A79-43DD-8DBD-D5280A88C247}">
      <dgm:prSet/>
      <dgm:spPr/>
      <dgm:t>
        <a:bodyPr/>
        <a:lstStyle/>
        <a:p>
          <a:endParaRPr lang="en-US"/>
        </a:p>
      </dgm:t>
    </dgm:pt>
    <dgm:pt modelId="{9EDC502E-06B0-4284-9385-06DBBDDF36D9}">
      <dgm:prSet phldrT="[Text]"/>
      <dgm:spPr>
        <a:solidFill>
          <a:srgbClr val="92D050"/>
        </a:solidFill>
      </dgm:spPr>
      <dgm:t>
        <a:bodyPr/>
        <a:lstStyle/>
        <a:p>
          <a:r>
            <a:rPr lang="en-US" dirty="0"/>
            <a:t>Non-expenditure Transfers, Borrowings, Warrants</a:t>
          </a:r>
        </a:p>
      </dgm:t>
    </dgm:pt>
    <dgm:pt modelId="{093B3065-04C5-4CD4-B972-171124013A3B}" type="parTrans" cxnId="{AE1F4D3A-E687-41A8-B926-BE50645CBECB}">
      <dgm:prSet/>
      <dgm:spPr/>
      <dgm:t>
        <a:bodyPr/>
        <a:lstStyle/>
        <a:p>
          <a:endParaRPr lang="en-US"/>
        </a:p>
      </dgm:t>
    </dgm:pt>
    <dgm:pt modelId="{7D50912F-CD87-4387-884B-AA88721DECC1}" type="sibTrans" cxnId="{AE1F4D3A-E687-41A8-B926-BE50645CBECB}">
      <dgm:prSet/>
      <dgm:spPr/>
      <dgm:t>
        <a:bodyPr/>
        <a:lstStyle/>
        <a:p>
          <a:endParaRPr lang="en-US"/>
        </a:p>
      </dgm:t>
    </dgm:pt>
    <dgm:pt modelId="{E6E95A2C-AC39-4C1E-BA12-7405FF547911}">
      <dgm:prSet phldrT="[Text]"/>
      <dgm:spPr>
        <a:solidFill>
          <a:schemeClr val="accent4">
            <a:lumMod val="60000"/>
            <a:lumOff val="40000"/>
          </a:schemeClr>
        </a:solidFill>
      </dgm:spPr>
      <dgm:t>
        <a:bodyPr/>
        <a:lstStyle/>
        <a:p>
          <a:r>
            <a:rPr lang="en-US" dirty="0"/>
            <a:t>Other specific legislated authority</a:t>
          </a:r>
        </a:p>
      </dgm:t>
    </dgm:pt>
    <dgm:pt modelId="{3878C181-CF72-4F92-8DC8-9880B306A693}" type="parTrans" cxnId="{83A2D2FB-9A8F-4004-9FA8-CBF1F50D379D}">
      <dgm:prSet/>
      <dgm:spPr/>
      <dgm:t>
        <a:bodyPr/>
        <a:lstStyle/>
        <a:p>
          <a:endParaRPr lang="en-US"/>
        </a:p>
      </dgm:t>
    </dgm:pt>
    <dgm:pt modelId="{56D9ADDA-647A-484E-94B6-323956C716C0}" type="sibTrans" cxnId="{83A2D2FB-9A8F-4004-9FA8-CBF1F50D379D}">
      <dgm:prSet/>
      <dgm:spPr/>
      <dgm:t>
        <a:bodyPr/>
        <a:lstStyle/>
        <a:p>
          <a:endParaRPr lang="en-US"/>
        </a:p>
      </dgm:t>
    </dgm:pt>
    <dgm:pt modelId="{93A84A73-8BA1-4FF5-A615-03195B70BFC0}">
      <dgm:prSet phldrT="[Text]"/>
      <dgm:spPr>
        <a:solidFill>
          <a:schemeClr val="accent1"/>
        </a:solidFill>
      </dgm:spPr>
      <dgm:t>
        <a:bodyPr/>
        <a:lstStyle/>
        <a:p>
          <a:r>
            <a:rPr lang="en-US" dirty="0"/>
            <a:t>Disb</a:t>
          </a:r>
          <a:br>
            <a:rPr lang="en-US" dirty="0"/>
          </a:br>
          <a:r>
            <a:rPr lang="en-US" dirty="0"/>
            <a:t>&amp;</a:t>
          </a:r>
          <a:br>
            <a:rPr lang="en-US" dirty="0"/>
          </a:br>
          <a:r>
            <a:rPr lang="en-US" dirty="0"/>
            <a:t>Coll</a:t>
          </a:r>
          <a:br>
            <a:rPr lang="en-US" dirty="0"/>
          </a:br>
          <a:endParaRPr lang="en-US" dirty="0"/>
        </a:p>
      </dgm:t>
    </dgm:pt>
    <dgm:pt modelId="{362B3613-D684-4760-B7E6-72BDCB7F80EA}" type="parTrans" cxnId="{CC2F1225-D40F-4059-B785-FF18453A5EC7}">
      <dgm:prSet/>
      <dgm:spPr/>
      <dgm:t>
        <a:bodyPr/>
        <a:lstStyle/>
        <a:p>
          <a:endParaRPr lang="en-US"/>
        </a:p>
      </dgm:t>
    </dgm:pt>
    <dgm:pt modelId="{270EFDF0-3E64-4B0E-AA63-E8A79070E01D}" type="sibTrans" cxnId="{CC2F1225-D40F-4059-B785-FF18453A5EC7}">
      <dgm:prSet/>
      <dgm:spPr/>
      <dgm:t>
        <a:bodyPr/>
        <a:lstStyle/>
        <a:p>
          <a:endParaRPr lang="en-US"/>
        </a:p>
      </dgm:t>
    </dgm:pt>
    <dgm:pt modelId="{5277CB2F-E83F-4DBC-96D5-D97F9FB6E615}" type="pres">
      <dgm:prSet presAssocID="{014BECAF-DD97-47E9-8DED-7B15EA65C080}" presName="Name0" presStyleCnt="0">
        <dgm:presLayoutVars>
          <dgm:dir/>
          <dgm:animLvl val="lvl"/>
          <dgm:resizeHandles val="exact"/>
        </dgm:presLayoutVars>
      </dgm:prSet>
      <dgm:spPr/>
    </dgm:pt>
    <dgm:pt modelId="{FB509F88-567B-4D3D-AE7D-8D05CBDED2BC}" type="pres">
      <dgm:prSet presAssocID="{C9B2D9C4-3355-462A-839F-977BC8229A3E}" presName="Name8" presStyleCnt="0"/>
      <dgm:spPr/>
    </dgm:pt>
    <dgm:pt modelId="{891EDFBB-5197-4A2A-9BDD-0E203F24785C}" type="pres">
      <dgm:prSet presAssocID="{C9B2D9C4-3355-462A-839F-977BC8229A3E}" presName="level" presStyleLbl="node1" presStyleIdx="0" presStyleCnt="4" custLinFactNeighborX="7792" custLinFactNeighborY="-90000">
        <dgm:presLayoutVars>
          <dgm:chMax val="1"/>
          <dgm:bulletEnabled val="1"/>
        </dgm:presLayoutVars>
      </dgm:prSet>
      <dgm:spPr/>
    </dgm:pt>
    <dgm:pt modelId="{AF8D33ED-534C-409B-A724-24E260675DC3}" type="pres">
      <dgm:prSet presAssocID="{C9B2D9C4-3355-462A-839F-977BC8229A3E}" presName="levelTx" presStyleLbl="revTx" presStyleIdx="0" presStyleCnt="0">
        <dgm:presLayoutVars>
          <dgm:chMax val="1"/>
          <dgm:bulletEnabled val="1"/>
        </dgm:presLayoutVars>
      </dgm:prSet>
      <dgm:spPr/>
    </dgm:pt>
    <dgm:pt modelId="{2CE71547-1B75-4A20-BED5-24F7C549792C}" type="pres">
      <dgm:prSet presAssocID="{9EDC502E-06B0-4284-9385-06DBBDDF36D9}" presName="Name8" presStyleCnt="0"/>
      <dgm:spPr/>
    </dgm:pt>
    <dgm:pt modelId="{4CA92CC6-F108-4440-AED6-4B2186CD84CD}" type="pres">
      <dgm:prSet presAssocID="{9EDC502E-06B0-4284-9385-06DBBDDF36D9}" presName="level" presStyleLbl="node1" presStyleIdx="1" presStyleCnt="4">
        <dgm:presLayoutVars>
          <dgm:chMax val="1"/>
          <dgm:bulletEnabled val="1"/>
        </dgm:presLayoutVars>
      </dgm:prSet>
      <dgm:spPr/>
    </dgm:pt>
    <dgm:pt modelId="{FD4D3FA8-7426-43C4-8DE8-B09EF8C0697A}" type="pres">
      <dgm:prSet presAssocID="{9EDC502E-06B0-4284-9385-06DBBDDF36D9}" presName="levelTx" presStyleLbl="revTx" presStyleIdx="0" presStyleCnt="0">
        <dgm:presLayoutVars>
          <dgm:chMax val="1"/>
          <dgm:bulletEnabled val="1"/>
        </dgm:presLayoutVars>
      </dgm:prSet>
      <dgm:spPr/>
    </dgm:pt>
    <dgm:pt modelId="{85012561-D487-4E35-A19E-DB7DFD9A30E4}" type="pres">
      <dgm:prSet presAssocID="{E6E95A2C-AC39-4C1E-BA12-7405FF547911}" presName="Name8" presStyleCnt="0"/>
      <dgm:spPr/>
    </dgm:pt>
    <dgm:pt modelId="{6818CC84-721D-4B8D-A480-5D2829953FD8}" type="pres">
      <dgm:prSet presAssocID="{E6E95A2C-AC39-4C1E-BA12-7405FF547911}" presName="level" presStyleLbl="node1" presStyleIdx="2" presStyleCnt="4">
        <dgm:presLayoutVars>
          <dgm:chMax val="1"/>
          <dgm:bulletEnabled val="1"/>
        </dgm:presLayoutVars>
      </dgm:prSet>
      <dgm:spPr/>
    </dgm:pt>
    <dgm:pt modelId="{623B258F-D6D3-49F0-9AFF-BF2E30925C8B}" type="pres">
      <dgm:prSet presAssocID="{E6E95A2C-AC39-4C1E-BA12-7405FF547911}" presName="levelTx" presStyleLbl="revTx" presStyleIdx="0" presStyleCnt="0">
        <dgm:presLayoutVars>
          <dgm:chMax val="1"/>
          <dgm:bulletEnabled val="1"/>
        </dgm:presLayoutVars>
      </dgm:prSet>
      <dgm:spPr/>
    </dgm:pt>
    <dgm:pt modelId="{45E5BCEC-BADC-4DD1-B49C-6886E5FAD9B4}" type="pres">
      <dgm:prSet presAssocID="{93A84A73-8BA1-4FF5-A615-03195B70BFC0}" presName="Name8" presStyleCnt="0"/>
      <dgm:spPr/>
    </dgm:pt>
    <dgm:pt modelId="{300768A0-431B-421C-927A-DAD945D9C2E3}" type="pres">
      <dgm:prSet presAssocID="{93A84A73-8BA1-4FF5-A615-03195B70BFC0}" presName="level" presStyleLbl="node1" presStyleIdx="3" presStyleCnt="4">
        <dgm:presLayoutVars>
          <dgm:chMax val="1"/>
          <dgm:bulletEnabled val="1"/>
        </dgm:presLayoutVars>
      </dgm:prSet>
      <dgm:spPr/>
    </dgm:pt>
    <dgm:pt modelId="{5979236C-00EA-4559-B06E-08D599852B87}" type="pres">
      <dgm:prSet presAssocID="{93A84A73-8BA1-4FF5-A615-03195B70BFC0}" presName="levelTx" presStyleLbl="revTx" presStyleIdx="0" presStyleCnt="0">
        <dgm:presLayoutVars>
          <dgm:chMax val="1"/>
          <dgm:bulletEnabled val="1"/>
        </dgm:presLayoutVars>
      </dgm:prSet>
      <dgm:spPr/>
    </dgm:pt>
  </dgm:ptLst>
  <dgm:cxnLst>
    <dgm:cxn modelId="{6A23EE14-0A79-43DD-8DBD-D5280A88C247}" srcId="{014BECAF-DD97-47E9-8DED-7B15EA65C080}" destId="{C9B2D9C4-3355-462A-839F-977BC8229A3E}" srcOrd="0" destOrd="0" parTransId="{124B3A8B-74FE-4DC5-A0A5-868BE421E8CD}" sibTransId="{FD86940C-7EA1-4F70-879F-72340196FC51}"/>
    <dgm:cxn modelId="{1F91FE1A-CD2C-420D-80CD-5DEEA1A694CD}" type="presOf" srcId="{C9B2D9C4-3355-462A-839F-977BC8229A3E}" destId="{891EDFBB-5197-4A2A-9BDD-0E203F24785C}" srcOrd="0" destOrd="0" presId="urn:microsoft.com/office/officeart/2005/8/layout/pyramid3"/>
    <dgm:cxn modelId="{CC2F1225-D40F-4059-B785-FF18453A5EC7}" srcId="{014BECAF-DD97-47E9-8DED-7B15EA65C080}" destId="{93A84A73-8BA1-4FF5-A615-03195B70BFC0}" srcOrd="3" destOrd="0" parTransId="{362B3613-D684-4760-B7E6-72BDCB7F80EA}" sibTransId="{270EFDF0-3E64-4B0E-AA63-E8A79070E01D}"/>
    <dgm:cxn modelId="{AE1F4D3A-E687-41A8-B926-BE50645CBECB}" srcId="{014BECAF-DD97-47E9-8DED-7B15EA65C080}" destId="{9EDC502E-06B0-4284-9385-06DBBDDF36D9}" srcOrd="1" destOrd="0" parTransId="{093B3065-04C5-4CD4-B972-171124013A3B}" sibTransId="{7D50912F-CD87-4387-884B-AA88721DECC1}"/>
    <dgm:cxn modelId="{BA6CA743-C911-471E-8571-88C0E6F06812}" type="presOf" srcId="{93A84A73-8BA1-4FF5-A615-03195B70BFC0}" destId="{5979236C-00EA-4559-B06E-08D599852B87}" srcOrd="1" destOrd="0" presId="urn:microsoft.com/office/officeart/2005/8/layout/pyramid3"/>
    <dgm:cxn modelId="{25640C75-2E6B-4136-ABF6-A519C48DEFFC}" type="presOf" srcId="{014BECAF-DD97-47E9-8DED-7B15EA65C080}" destId="{5277CB2F-E83F-4DBC-96D5-D97F9FB6E615}" srcOrd="0" destOrd="0" presId="urn:microsoft.com/office/officeart/2005/8/layout/pyramid3"/>
    <dgm:cxn modelId="{B2E13A56-6DFD-47E1-BC07-C42B067BDE55}" type="presOf" srcId="{E6E95A2C-AC39-4C1E-BA12-7405FF547911}" destId="{623B258F-D6D3-49F0-9AFF-BF2E30925C8B}" srcOrd="1" destOrd="0" presId="urn:microsoft.com/office/officeart/2005/8/layout/pyramid3"/>
    <dgm:cxn modelId="{5AA8F477-9BF9-4DE6-A8BE-C4B2DD3083D0}" type="presOf" srcId="{E6E95A2C-AC39-4C1E-BA12-7405FF547911}" destId="{6818CC84-721D-4B8D-A480-5D2829953FD8}" srcOrd="0" destOrd="0" presId="urn:microsoft.com/office/officeart/2005/8/layout/pyramid3"/>
    <dgm:cxn modelId="{633B1378-35CA-43FC-99F0-32E58BF5825D}" type="presOf" srcId="{93A84A73-8BA1-4FF5-A615-03195B70BFC0}" destId="{300768A0-431B-421C-927A-DAD945D9C2E3}" srcOrd="0" destOrd="0" presId="urn:microsoft.com/office/officeart/2005/8/layout/pyramid3"/>
    <dgm:cxn modelId="{9735B198-FA06-48A6-82D0-B2EE72E1BEBA}" type="presOf" srcId="{9EDC502E-06B0-4284-9385-06DBBDDF36D9}" destId="{FD4D3FA8-7426-43C4-8DE8-B09EF8C0697A}" srcOrd="1" destOrd="0" presId="urn:microsoft.com/office/officeart/2005/8/layout/pyramid3"/>
    <dgm:cxn modelId="{214264C6-EF32-4D2D-838C-CB691B19484D}" type="presOf" srcId="{9EDC502E-06B0-4284-9385-06DBBDDF36D9}" destId="{4CA92CC6-F108-4440-AED6-4B2186CD84CD}" srcOrd="0" destOrd="0" presId="urn:microsoft.com/office/officeart/2005/8/layout/pyramid3"/>
    <dgm:cxn modelId="{441940E8-BD72-4E6D-9FE7-7A28F0D81702}" type="presOf" srcId="{C9B2D9C4-3355-462A-839F-977BC8229A3E}" destId="{AF8D33ED-534C-409B-A724-24E260675DC3}" srcOrd="1" destOrd="0" presId="urn:microsoft.com/office/officeart/2005/8/layout/pyramid3"/>
    <dgm:cxn modelId="{83A2D2FB-9A8F-4004-9FA8-CBF1F50D379D}" srcId="{014BECAF-DD97-47E9-8DED-7B15EA65C080}" destId="{E6E95A2C-AC39-4C1E-BA12-7405FF547911}" srcOrd="2" destOrd="0" parTransId="{3878C181-CF72-4F92-8DC8-9880B306A693}" sibTransId="{56D9ADDA-647A-484E-94B6-323956C716C0}"/>
    <dgm:cxn modelId="{15F28BB1-8F3B-47E3-BF35-F7DCB92C494B}" type="presParOf" srcId="{5277CB2F-E83F-4DBC-96D5-D97F9FB6E615}" destId="{FB509F88-567B-4D3D-AE7D-8D05CBDED2BC}" srcOrd="0" destOrd="0" presId="urn:microsoft.com/office/officeart/2005/8/layout/pyramid3"/>
    <dgm:cxn modelId="{37A1C51A-6D08-4915-BD3C-59EAC26CB178}" type="presParOf" srcId="{FB509F88-567B-4D3D-AE7D-8D05CBDED2BC}" destId="{891EDFBB-5197-4A2A-9BDD-0E203F24785C}" srcOrd="0" destOrd="0" presId="urn:microsoft.com/office/officeart/2005/8/layout/pyramid3"/>
    <dgm:cxn modelId="{4FA12A43-788B-4180-92A3-C8BA57FBFD7C}" type="presParOf" srcId="{FB509F88-567B-4D3D-AE7D-8D05CBDED2BC}" destId="{AF8D33ED-534C-409B-A724-24E260675DC3}" srcOrd="1" destOrd="0" presId="urn:microsoft.com/office/officeart/2005/8/layout/pyramid3"/>
    <dgm:cxn modelId="{09A2F6B5-DE94-48DD-8417-1B36A37EBAF1}" type="presParOf" srcId="{5277CB2F-E83F-4DBC-96D5-D97F9FB6E615}" destId="{2CE71547-1B75-4A20-BED5-24F7C549792C}" srcOrd="1" destOrd="0" presId="urn:microsoft.com/office/officeart/2005/8/layout/pyramid3"/>
    <dgm:cxn modelId="{6485F2DD-AB22-44F5-BBDE-279B1B08FFC0}" type="presParOf" srcId="{2CE71547-1B75-4A20-BED5-24F7C549792C}" destId="{4CA92CC6-F108-4440-AED6-4B2186CD84CD}" srcOrd="0" destOrd="0" presId="urn:microsoft.com/office/officeart/2005/8/layout/pyramid3"/>
    <dgm:cxn modelId="{6696C5C6-C2F8-451B-A989-57E9CDE92080}" type="presParOf" srcId="{2CE71547-1B75-4A20-BED5-24F7C549792C}" destId="{FD4D3FA8-7426-43C4-8DE8-B09EF8C0697A}" srcOrd="1" destOrd="0" presId="urn:microsoft.com/office/officeart/2005/8/layout/pyramid3"/>
    <dgm:cxn modelId="{C52F5518-E046-49CE-B044-7CD00DB4505A}" type="presParOf" srcId="{5277CB2F-E83F-4DBC-96D5-D97F9FB6E615}" destId="{85012561-D487-4E35-A19E-DB7DFD9A30E4}" srcOrd="2" destOrd="0" presId="urn:microsoft.com/office/officeart/2005/8/layout/pyramid3"/>
    <dgm:cxn modelId="{EF453DF0-7DE9-4B32-B935-D5F8CDED618D}" type="presParOf" srcId="{85012561-D487-4E35-A19E-DB7DFD9A30E4}" destId="{6818CC84-721D-4B8D-A480-5D2829953FD8}" srcOrd="0" destOrd="0" presId="urn:microsoft.com/office/officeart/2005/8/layout/pyramid3"/>
    <dgm:cxn modelId="{A0FAB5EE-C748-42DF-AB7C-D844B15C910C}" type="presParOf" srcId="{85012561-D487-4E35-A19E-DB7DFD9A30E4}" destId="{623B258F-D6D3-49F0-9AFF-BF2E30925C8B}" srcOrd="1" destOrd="0" presId="urn:microsoft.com/office/officeart/2005/8/layout/pyramid3"/>
    <dgm:cxn modelId="{79FD0799-804F-4940-B7A6-118747E114D5}" type="presParOf" srcId="{5277CB2F-E83F-4DBC-96D5-D97F9FB6E615}" destId="{45E5BCEC-BADC-4DD1-B49C-6886E5FAD9B4}" srcOrd="3" destOrd="0" presId="urn:microsoft.com/office/officeart/2005/8/layout/pyramid3"/>
    <dgm:cxn modelId="{6BBFD7EC-E570-4CBA-BCA2-34E953A64819}" type="presParOf" srcId="{45E5BCEC-BADC-4DD1-B49C-6886E5FAD9B4}" destId="{300768A0-431B-421C-927A-DAD945D9C2E3}" srcOrd="0" destOrd="0" presId="urn:microsoft.com/office/officeart/2005/8/layout/pyramid3"/>
    <dgm:cxn modelId="{CD0E2BB5-E420-4B5B-898D-1DA06DB9FBA0}" type="presParOf" srcId="{45E5BCEC-BADC-4DD1-B49C-6886E5FAD9B4}" destId="{5979236C-00EA-4559-B06E-08D599852B8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AA805-0596-4A93-8436-4F749F9F7856}">
      <dsp:nvSpPr>
        <dsp:cNvPr id="0" name=""/>
        <dsp:cNvSpPr/>
      </dsp:nvSpPr>
      <dsp:spPr>
        <a:xfrm>
          <a:off x="0" y="251137"/>
          <a:ext cx="3685337" cy="53706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Collections, Disbursements &amp; IPAC submitted to Treasury at ALC level – NO TAS or BETC</a:t>
          </a:r>
        </a:p>
      </dsp:txBody>
      <dsp:txXfrm>
        <a:off x="0" y="251137"/>
        <a:ext cx="3685337" cy="537066"/>
      </dsp:txXfrm>
    </dsp:sp>
    <dsp:sp modelId="{88534B94-DB52-43E8-9917-074C5A4783C2}">
      <dsp:nvSpPr>
        <dsp:cNvPr id="0" name=""/>
        <dsp:cNvSpPr/>
      </dsp:nvSpPr>
      <dsp:spPr>
        <a:xfrm>
          <a:off x="38" y="806684"/>
          <a:ext cx="3685337" cy="29975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kern="1200" dirty="0"/>
            <a:t>Cash transactions are created at the ALC level upon transaction submission</a:t>
          </a:r>
        </a:p>
        <a:p>
          <a:pPr marL="114300" lvl="1" indent="-114300" algn="l" defTabSz="622300">
            <a:lnSpc>
              <a:spcPct val="90000"/>
            </a:lnSpc>
            <a:spcBef>
              <a:spcPct val="0"/>
            </a:spcBef>
            <a:spcAft>
              <a:spcPts val="1200"/>
            </a:spcAft>
            <a:buChar char="•"/>
          </a:pPr>
          <a:r>
            <a:rPr lang="en-US" sz="1400" kern="1200" dirty="0"/>
            <a:t>Report to Treasury the appropriate TAS chargeable for each transaction at month end via the SF-224 process </a:t>
          </a:r>
        </a:p>
        <a:p>
          <a:pPr marL="114300" lvl="1" indent="-114300" algn="l" defTabSz="622300">
            <a:lnSpc>
              <a:spcPct val="90000"/>
            </a:lnSpc>
            <a:spcBef>
              <a:spcPct val="0"/>
            </a:spcBef>
            <a:spcAft>
              <a:spcPts val="1200"/>
            </a:spcAft>
            <a:buChar char="•"/>
          </a:pPr>
          <a:r>
            <a:rPr lang="en-US" sz="1400" kern="1200" dirty="0"/>
            <a:t>SF-6652 Reconciliation for SoD’s. - Reconcile differences in cash as whole by ALC</a:t>
          </a:r>
        </a:p>
        <a:p>
          <a:pPr marL="114300" lvl="1" indent="-114300" algn="l" defTabSz="622300">
            <a:lnSpc>
              <a:spcPct val="90000"/>
            </a:lnSpc>
            <a:spcBef>
              <a:spcPct val="0"/>
            </a:spcBef>
            <a:spcAft>
              <a:spcPts val="1200"/>
            </a:spcAft>
            <a:buChar char="•"/>
          </a:pPr>
          <a:r>
            <a:rPr lang="en-US" sz="1400" kern="1200" dirty="0"/>
            <a:t>SF-6653 / GWA Account Statement Reconciliation for each TAS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38" y="806684"/>
        <a:ext cx="3685337" cy="2997539"/>
      </dsp:txXfrm>
    </dsp:sp>
    <dsp:sp modelId="{AEDBF832-80A0-4D82-BBD5-2A8386815DF5}">
      <dsp:nvSpPr>
        <dsp:cNvPr id="0" name=""/>
        <dsp:cNvSpPr/>
      </dsp:nvSpPr>
      <dsp:spPr>
        <a:xfrm>
          <a:off x="4201360" y="260680"/>
          <a:ext cx="3685337" cy="53706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Collections, Disbursements &amp; IPAC submitted to Treasury by each ALC, at the TAS/BETC level.</a:t>
          </a:r>
        </a:p>
      </dsp:txBody>
      <dsp:txXfrm>
        <a:off x="4201360" y="260680"/>
        <a:ext cx="3685337" cy="537066"/>
      </dsp:txXfrm>
    </dsp:sp>
    <dsp:sp modelId="{7E02D5C2-0979-474C-9AF2-F8B37D4B1CB6}">
      <dsp:nvSpPr>
        <dsp:cNvPr id="0" name=""/>
        <dsp:cNvSpPr/>
      </dsp:nvSpPr>
      <dsp:spPr>
        <a:xfrm>
          <a:off x="4201360" y="831833"/>
          <a:ext cx="3685337" cy="299753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kern="1200" dirty="0"/>
            <a:t>ALC is an identifier of an entity submitting a cash transaction,  but the cash transaction is at the TAS &amp; BETC level upon submission.</a:t>
          </a:r>
        </a:p>
        <a:p>
          <a:pPr marL="114300" lvl="1" indent="-114300" algn="l" defTabSz="622300">
            <a:lnSpc>
              <a:spcPct val="90000"/>
            </a:lnSpc>
            <a:spcBef>
              <a:spcPct val="0"/>
            </a:spcBef>
            <a:spcAft>
              <a:spcPts val="1200"/>
            </a:spcAft>
            <a:buChar char="•"/>
          </a:pPr>
          <a:r>
            <a:rPr lang="en-US" sz="1400" kern="1200" dirty="0"/>
            <a:t>Treasury has appropriate TAS/BETC chargeable upon submission; no monthly report needed.</a:t>
          </a:r>
        </a:p>
        <a:p>
          <a:pPr marL="114300" lvl="1" indent="-114300" algn="l" defTabSz="622300">
            <a:lnSpc>
              <a:spcPct val="90000"/>
            </a:lnSpc>
            <a:spcBef>
              <a:spcPct val="0"/>
            </a:spcBef>
            <a:spcAft>
              <a:spcPts val="1200"/>
            </a:spcAft>
            <a:buChar char="•"/>
          </a:pPr>
          <a:r>
            <a:rPr lang="en-US" sz="1400" kern="1200" dirty="0"/>
            <a:t>SF-6653 / GWA Account Statement Reconciliation for each TAS, with transaction/Treasury Schedule number detail contained on-line, and is produced daily.</a:t>
          </a:r>
        </a:p>
      </dsp:txBody>
      <dsp:txXfrm>
        <a:off x="4201360" y="831833"/>
        <a:ext cx="3685337" cy="2997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DFBB-5197-4A2A-9BDD-0E203F24785C}">
      <dsp:nvSpPr>
        <dsp:cNvPr id="0" name=""/>
        <dsp:cNvSpPr/>
      </dsp:nvSpPr>
      <dsp:spPr>
        <a:xfrm rot="10800000">
          <a:off x="0" y="0"/>
          <a:ext cx="3200400" cy="952500"/>
        </a:xfrm>
        <a:prstGeom prst="trapezoid">
          <a:avLst>
            <a:gd name="adj" fmla="val 42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Specialized BETCs (IMF, ESF, TRACS, etc)</a:t>
          </a:r>
        </a:p>
      </dsp:txBody>
      <dsp:txXfrm rot="-10800000">
        <a:off x="560069" y="0"/>
        <a:ext cx="2080260" cy="952500"/>
      </dsp:txXfrm>
    </dsp:sp>
    <dsp:sp modelId="{4CA92CC6-F108-4440-AED6-4B2186CD84CD}">
      <dsp:nvSpPr>
        <dsp:cNvPr id="0" name=""/>
        <dsp:cNvSpPr/>
      </dsp:nvSpPr>
      <dsp:spPr>
        <a:xfrm rot="10800000">
          <a:off x="400049" y="952500"/>
          <a:ext cx="2400300" cy="952500"/>
        </a:xfrm>
        <a:prstGeom prst="trapezoid">
          <a:avLst>
            <a:gd name="adj" fmla="val 42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Non-expenditure Transfers, Borrowings, Warrants</a:t>
          </a:r>
        </a:p>
      </dsp:txBody>
      <dsp:txXfrm rot="-10800000">
        <a:off x="820102" y="952500"/>
        <a:ext cx="1560195" cy="952500"/>
      </dsp:txXfrm>
    </dsp:sp>
    <dsp:sp modelId="{6818CC84-721D-4B8D-A480-5D2829953FD8}">
      <dsp:nvSpPr>
        <dsp:cNvPr id="0" name=""/>
        <dsp:cNvSpPr/>
      </dsp:nvSpPr>
      <dsp:spPr>
        <a:xfrm rot="10800000">
          <a:off x="800100" y="1905000"/>
          <a:ext cx="1600200" cy="952500"/>
        </a:xfrm>
        <a:prstGeom prst="trapezoid">
          <a:avLst>
            <a:gd name="adj" fmla="val 42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Other specific legislated authority</a:t>
          </a:r>
        </a:p>
      </dsp:txBody>
      <dsp:txXfrm rot="-10800000">
        <a:off x="1080134" y="1905000"/>
        <a:ext cx="1040130" cy="952500"/>
      </dsp:txXfrm>
    </dsp:sp>
    <dsp:sp modelId="{300768A0-431B-421C-927A-DAD945D9C2E3}">
      <dsp:nvSpPr>
        <dsp:cNvPr id="0" name=""/>
        <dsp:cNvSpPr/>
      </dsp:nvSpPr>
      <dsp:spPr>
        <a:xfrm rot="10800000">
          <a:off x="1200150" y="2857499"/>
          <a:ext cx="800100" cy="952500"/>
        </a:xfrm>
        <a:prstGeom prst="trapezoid">
          <a:avLst>
            <a:gd name="adj"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Disb</a:t>
          </a:r>
          <a:br>
            <a:rPr lang="en-US" sz="1600" kern="1200" dirty="0"/>
          </a:br>
          <a:r>
            <a:rPr lang="en-US" sz="1600" kern="1200" dirty="0"/>
            <a:t>&amp;</a:t>
          </a:r>
          <a:br>
            <a:rPr lang="en-US" sz="1600" kern="1200" dirty="0"/>
          </a:br>
          <a:r>
            <a:rPr lang="en-US" sz="1600" kern="1200" dirty="0"/>
            <a:t>Coll</a:t>
          </a:r>
          <a:br>
            <a:rPr lang="en-US" sz="1600" kern="1200" dirty="0"/>
          </a:br>
          <a:endParaRPr lang="en-US" sz="1600" kern="1200" dirty="0"/>
        </a:p>
      </dsp:txBody>
      <dsp:txXfrm rot="-10800000">
        <a:off x="1200150" y="2857499"/>
        <a:ext cx="800100" cy="952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pPr>
              <a:defRPr/>
            </a:pPr>
            <a:fld id="{3BD6D0EB-0959-46AD-BD04-5AC9427B6633}" type="datetimeFigureOut">
              <a:rPr lang="en-US"/>
              <a:pPr>
                <a:defRPr/>
              </a:pPr>
              <a:t>3/29/2022</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pPr>
              <a:defRPr/>
            </a:pPr>
            <a:fld id="{9A7ECF4A-4B6F-4D7F-A7FD-951AB3A05BC7}" type="slidenum">
              <a:rPr lang="en-US"/>
              <a:pPr>
                <a:defRPr/>
              </a:pPr>
              <a:t>‹#›</a:t>
            </a:fld>
            <a:endParaRPr lang="en-US" dirty="0"/>
          </a:p>
        </p:txBody>
      </p:sp>
    </p:spTree>
    <p:extLst>
      <p:ext uri="{BB962C8B-B14F-4D97-AF65-F5344CB8AC3E}">
        <p14:creationId xmlns:p14="http://schemas.microsoft.com/office/powerpoint/2010/main" val="165525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8158729-6C09-4FA6-A012-673095421DFD}" type="datetimeFigureOut">
              <a:rPr lang="en-US"/>
              <a:pPr>
                <a:defRPr/>
              </a:pPr>
              <a:t>3/29/2022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A20467-0B38-4774-8962-B733867CC2E9}" type="slidenum">
              <a:rPr lang="en-US"/>
              <a:pPr>
                <a:defRPr/>
              </a:pPr>
              <a:t>‹#›</a:t>
            </a:fld>
            <a:endParaRPr lang="en-US" dirty="0"/>
          </a:p>
        </p:txBody>
      </p:sp>
    </p:spTree>
    <p:extLst>
      <p:ext uri="{BB962C8B-B14F-4D97-AF65-F5344CB8AC3E}">
        <p14:creationId xmlns:p14="http://schemas.microsoft.com/office/powerpoint/2010/main" val="189775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66FF6-60FB-45A4-971D-BF6E516F5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45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48631B-6461-4654-8BD6-FA23798A6E20}"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419187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CCE5DDC-41BB-4D30-ABD8-03B5376307C7}"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99364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A20467-0B38-4774-8962-B733867CC2E9}" type="slidenum">
              <a:rPr lang="en-US" smtClean="0"/>
              <a:pPr>
                <a:defRPr/>
              </a:pPr>
              <a:t>35</a:t>
            </a:fld>
            <a:endParaRPr lang="en-US" dirty="0"/>
          </a:p>
        </p:txBody>
      </p:sp>
    </p:spTree>
    <p:extLst>
      <p:ext uri="{BB962C8B-B14F-4D97-AF65-F5344CB8AC3E}">
        <p14:creationId xmlns:p14="http://schemas.microsoft.com/office/powerpoint/2010/main" val="107535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A20467-0B38-4774-8962-B733867CC2E9}" type="slidenum">
              <a:rPr lang="en-US" smtClean="0"/>
              <a:pPr>
                <a:defRPr/>
              </a:pPr>
              <a:t>39</a:t>
            </a:fld>
            <a:endParaRPr lang="en-US" dirty="0"/>
          </a:p>
        </p:txBody>
      </p:sp>
    </p:spTree>
    <p:extLst>
      <p:ext uri="{BB962C8B-B14F-4D97-AF65-F5344CB8AC3E}">
        <p14:creationId xmlns:p14="http://schemas.microsoft.com/office/powerpoint/2010/main" val="3274496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3729789" y="1366091"/>
            <a:ext cx="5329989" cy="2143871"/>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3729789" y="3602038"/>
            <a:ext cx="532999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pPr>
              <a:defRPr/>
            </a:pPr>
            <a:fld id="{385D9CBC-00A0-40E3-A7E1-13E1EBACCDAB}" type="slidenum">
              <a:rPr lang="en-US" smtClean="0"/>
              <a:pPr>
                <a:defRPr/>
              </a:pPr>
              <a:t>‹#›</a:t>
            </a:fld>
            <a:endParaRPr lang="en-US" dirty="0"/>
          </a:p>
        </p:txBody>
      </p:sp>
    </p:spTree>
    <p:extLst>
      <p:ext uri="{BB962C8B-B14F-4D97-AF65-F5344CB8AC3E}">
        <p14:creationId xmlns:p14="http://schemas.microsoft.com/office/powerpoint/2010/main" val="352210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912114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pPr>
              <a:defRPr/>
            </a:pPr>
            <a:fld id="{2D51C81B-D2DA-48D3-BDC6-1B62D476D479}" type="slidenum">
              <a:rPr lang="en-US" smtClean="0"/>
              <a:pPr>
                <a:defRPr/>
              </a:pPr>
              <a:t>‹#›</a:t>
            </a:fld>
            <a:endParaRPr lang="en-US" dirty="0"/>
          </a:p>
        </p:txBody>
      </p:sp>
    </p:spTree>
    <p:extLst>
      <p:ext uri="{BB962C8B-B14F-4D97-AF65-F5344CB8AC3E}">
        <p14:creationId xmlns:p14="http://schemas.microsoft.com/office/powerpoint/2010/main" val="190892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3729789" y="1122363"/>
            <a:ext cx="5329989"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3729789" y="3602038"/>
            <a:ext cx="532999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A0A9DF0A-007F-4150-AE0A-3B14A1EBE1F1}" type="slidenum">
              <a:rPr lang="en-US" smtClean="0"/>
              <a:t>‹#›</a:t>
            </a:fld>
            <a:endParaRPr lang="en-US" dirty="0"/>
          </a:p>
        </p:txBody>
      </p:sp>
    </p:spTree>
    <p:extLst>
      <p:ext uri="{BB962C8B-B14F-4D97-AF65-F5344CB8AC3E}">
        <p14:creationId xmlns:p14="http://schemas.microsoft.com/office/powerpoint/2010/main" val="302799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912114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A0A9DF0A-007F-4150-AE0A-3B14A1EBE1F1}" type="slidenum">
              <a:rPr lang="en-US" smtClean="0"/>
              <a:t>‹#›</a:t>
            </a:fld>
            <a:endParaRPr lang="en-US" dirty="0"/>
          </a:p>
        </p:txBody>
      </p:sp>
    </p:spTree>
    <p:extLst>
      <p:ext uri="{BB962C8B-B14F-4D97-AF65-F5344CB8AC3E}">
        <p14:creationId xmlns:p14="http://schemas.microsoft.com/office/powerpoint/2010/main" val="792523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EBA3321-E20C-4544-B815-569DBD210199}" type="slidenum">
              <a:rPr lang="en-US" smtClean="0"/>
              <a:pPr>
                <a:defRPr/>
              </a:pPr>
              <a:t>‹#›</a:t>
            </a:fld>
            <a:endParaRPr lang="en-US" dirty="0"/>
          </a:p>
        </p:txBody>
      </p:sp>
    </p:spTree>
    <p:extLst>
      <p:ext uri="{BB962C8B-B14F-4D97-AF65-F5344CB8AC3E}">
        <p14:creationId xmlns:p14="http://schemas.microsoft.com/office/powerpoint/2010/main" val="2106523554"/>
      </p:ext>
    </p:extLst>
  </p:cSld>
  <p:clrMap bg1="lt1" tx1="dk1" bg2="lt2" tx2="dk2" accent1="accent1" accent2="accent2" accent3="accent3" accent4="accent4" accent5="accent5" accent6="accent6" hlink="hlink" folHlink="folHlink"/>
  <p:sldLayoutIdLst>
    <p:sldLayoutId id="2147484638" r:id="rId1"/>
    <p:sldLayoutId id="214748463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A9DF0A-007F-4150-AE0A-3B14A1EBE1F1}" type="slidenum">
              <a:rPr lang="en-US" smtClean="0"/>
              <a:t>‹#›</a:t>
            </a:fld>
            <a:endParaRPr lang="en-US" dirty="0"/>
          </a:p>
        </p:txBody>
      </p:sp>
    </p:spTree>
    <p:extLst>
      <p:ext uri="{BB962C8B-B14F-4D97-AF65-F5344CB8AC3E}">
        <p14:creationId xmlns:p14="http://schemas.microsoft.com/office/powerpoint/2010/main" val="1256755440"/>
      </p:ext>
    </p:extLst>
  </p:cSld>
  <p:clrMap bg1="lt1" tx1="dk1" bg2="lt2" tx2="dk2" accent1="accent1" accent2="accent2" accent3="accent3" accent4="accent4" accent5="accent5" accent6="accent6" hlink="hlink" folHlink="folHlink"/>
  <p:sldLayoutIdLst>
    <p:sldLayoutId id="2147484643" r:id="rId1"/>
    <p:sldLayoutId id="2147484644"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10" Type="http://schemas.openxmlformats.org/officeDocument/2006/relationships/hyperlink" Target="https://creativecommons.org/licenses/by-sa/3.0/" TargetMode="External"/><Relationship Id="rId4" Type="http://schemas.openxmlformats.org/officeDocument/2006/relationships/image" Target="../media/image4.jpeg"/><Relationship Id="rId9" Type="http://schemas.openxmlformats.org/officeDocument/2006/relationships/hyperlink" Target="http://eo.wikipedia.org/wiki/Dosiero:Blank_square.sv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am.for.fiscal.treasury.gov/sampubli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sam.fms.treas.gov/sampublic/tasbetc.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debra.roman@cfo.usda.gov" TargetMode="External"/><Relationship Id="rId2" Type="http://schemas.openxmlformats.org/officeDocument/2006/relationships/hyperlink" Target="mailto:eddie.reso@cfo.usd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A6EF-923A-4B70-9CE3-D303A81BBF8A}"/>
              </a:ext>
            </a:extLst>
          </p:cNvPr>
          <p:cNvSpPr>
            <a:spLocks noGrp="1"/>
          </p:cNvSpPr>
          <p:nvPr>
            <p:ph type="ctrTitle"/>
          </p:nvPr>
        </p:nvSpPr>
        <p:spPr>
          <a:xfrm>
            <a:off x="4203864" y="2295203"/>
            <a:ext cx="4555360" cy="1303020"/>
          </a:xfrm>
        </p:spPr>
        <p:txBody>
          <a:bodyPr anchor="ctr">
            <a:normAutofit fontScale="90000"/>
          </a:bodyPr>
          <a:lstStyle/>
          <a:p>
            <a:pPr algn="r"/>
            <a:r>
              <a:rPr lang="en-US" b="1" dirty="0"/>
              <a:t>CARS Overview &amp; Related Changes</a:t>
            </a:r>
          </a:p>
        </p:txBody>
      </p:sp>
      <p:sp>
        <p:nvSpPr>
          <p:cNvPr id="3" name="TextBox 2">
            <a:extLst>
              <a:ext uri="{FF2B5EF4-FFF2-40B4-BE49-F238E27FC236}">
                <a16:creationId xmlns:a16="http://schemas.microsoft.com/office/drawing/2014/main" id="{DB8F64C0-FC54-4B56-81BF-07EB62811BE0}"/>
              </a:ext>
            </a:extLst>
          </p:cNvPr>
          <p:cNvSpPr txBox="1"/>
          <p:nvPr/>
        </p:nvSpPr>
        <p:spPr>
          <a:xfrm>
            <a:off x="6172200" y="4495800"/>
            <a:ext cx="2587024" cy="369332"/>
          </a:xfrm>
          <a:prstGeom prst="rect">
            <a:avLst/>
          </a:prstGeom>
          <a:noFill/>
        </p:spPr>
        <p:txBody>
          <a:bodyPr wrap="square" rtlCol="0">
            <a:spAutoFit/>
          </a:bodyPr>
          <a:lstStyle/>
          <a:p>
            <a:r>
              <a:rPr lang="en-US" dirty="0"/>
              <a:t>Presented by:  Eddie Reso</a:t>
            </a:r>
          </a:p>
        </p:txBody>
      </p:sp>
    </p:spTree>
    <p:extLst>
      <p:ext uri="{BB962C8B-B14F-4D97-AF65-F5344CB8AC3E}">
        <p14:creationId xmlns:p14="http://schemas.microsoft.com/office/powerpoint/2010/main" val="188663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4358-31D7-423F-8E3E-EAE2722343B7}"/>
              </a:ext>
            </a:extLst>
          </p:cNvPr>
          <p:cNvSpPr>
            <a:spLocks noGrp="1"/>
          </p:cNvSpPr>
          <p:nvPr>
            <p:ph type="title"/>
          </p:nvPr>
        </p:nvSpPr>
        <p:spPr>
          <a:xfrm>
            <a:off x="0" y="0"/>
            <a:ext cx="8745073" cy="1554480"/>
          </a:xfrm>
        </p:spPr>
        <p:txBody>
          <a:bodyPr/>
          <a:lstStyle/>
          <a:p>
            <a:r>
              <a:rPr lang="en-US" dirty="0"/>
              <a:t>Component TAS Structure </a:t>
            </a:r>
            <a:r>
              <a:rPr lang="en-US" sz="2400" dirty="0"/>
              <a:t>(cont’d)</a:t>
            </a:r>
            <a:r>
              <a:rPr lang="en-US" sz="800" dirty="0"/>
              <a:t>A</a:t>
            </a:r>
            <a:endParaRPr lang="en-US" sz="2400" dirty="0"/>
          </a:p>
        </p:txBody>
      </p:sp>
      <p:pic>
        <p:nvPicPr>
          <p:cNvPr id="5" name="Content Placeholder 4" descr="TAS Structure" title="Component TAS Structure">
            <a:extLst>
              <a:ext uri="{FF2B5EF4-FFF2-40B4-BE49-F238E27FC236}">
                <a16:creationId xmlns:a16="http://schemas.microsoft.com/office/drawing/2014/main" id="{48CAAD20-1BF0-4A68-A616-A5723ED70289}"/>
              </a:ext>
            </a:extLst>
          </p:cNvPr>
          <p:cNvPicPr>
            <a:picLocks noGrp="1" noChangeAspect="1"/>
          </p:cNvPicPr>
          <p:nvPr>
            <p:ph idx="1"/>
          </p:nvPr>
        </p:nvPicPr>
        <p:blipFill>
          <a:blip r:embed="rId2"/>
          <a:stretch>
            <a:fillRect/>
          </a:stretch>
        </p:blipFill>
        <p:spPr>
          <a:xfrm>
            <a:off x="533400" y="1945308"/>
            <a:ext cx="7886700" cy="2967384"/>
          </a:xfrm>
          <a:prstGeom prst="rect">
            <a:avLst/>
          </a:prstGeom>
        </p:spPr>
      </p:pic>
      <p:pic>
        <p:nvPicPr>
          <p:cNvPr id="6" name="Picture 5" descr="TAS Structure" title="Component TAS Structure">
            <a:extLst>
              <a:ext uri="{FF2B5EF4-FFF2-40B4-BE49-F238E27FC236}">
                <a16:creationId xmlns:a16="http://schemas.microsoft.com/office/drawing/2014/main" id="{16D25698-D84E-4157-AB2A-9E314C0AE91E}"/>
              </a:ext>
            </a:extLst>
          </p:cNvPr>
          <p:cNvPicPr>
            <a:picLocks noChangeAspect="1"/>
          </p:cNvPicPr>
          <p:nvPr/>
        </p:nvPicPr>
        <p:blipFill>
          <a:blip r:embed="rId3"/>
          <a:stretch>
            <a:fillRect/>
          </a:stretch>
        </p:blipFill>
        <p:spPr>
          <a:xfrm>
            <a:off x="398926" y="5113268"/>
            <a:ext cx="8346147" cy="982732"/>
          </a:xfrm>
          <a:prstGeom prst="rect">
            <a:avLst/>
          </a:prstGeom>
        </p:spPr>
      </p:pic>
      <p:sp>
        <p:nvSpPr>
          <p:cNvPr id="4" name="Slide Number Placeholder 3">
            <a:extLst>
              <a:ext uri="{FF2B5EF4-FFF2-40B4-BE49-F238E27FC236}">
                <a16:creationId xmlns:a16="http://schemas.microsoft.com/office/drawing/2014/main" id="{90428DE5-B6B2-4438-86D7-9AD3880B6C2A}"/>
              </a:ext>
            </a:extLst>
          </p:cNvPr>
          <p:cNvSpPr>
            <a:spLocks noGrp="1"/>
          </p:cNvSpPr>
          <p:nvPr>
            <p:ph type="sldNum" sz="quarter" idx="12"/>
          </p:nvPr>
        </p:nvSpPr>
        <p:spPr/>
        <p:txBody>
          <a:bodyPr/>
          <a:lstStyle/>
          <a:p>
            <a:pPr>
              <a:defRPr/>
            </a:pPr>
            <a:fld id="{2D51C81B-D2DA-48D3-BDC6-1B62D476D479}" type="slidenum">
              <a:rPr lang="en-US" smtClean="0"/>
              <a:pPr>
                <a:defRPr/>
              </a:pPr>
              <a:t>10</a:t>
            </a:fld>
            <a:endParaRPr lang="en-US" dirty="0"/>
          </a:p>
        </p:txBody>
      </p:sp>
    </p:spTree>
    <p:extLst>
      <p:ext uri="{BB962C8B-B14F-4D97-AF65-F5344CB8AC3E}">
        <p14:creationId xmlns:p14="http://schemas.microsoft.com/office/powerpoint/2010/main" val="314697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A109-A46A-4BC0-9AA0-C0597475C92A}"/>
              </a:ext>
            </a:extLst>
          </p:cNvPr>
          <p:cNvSpPr>
            <a:spLocks noGrp="1"/>
          </p:cNvSpPr>
          <p:nvPr>
            <p:ph type="title"/>
          </p:nvPr>
        </p:nvSpPr>
        <p:spPr>
          <a:xfrm>
            <a:off x="0" y="-26126"/>
            <a:ext cx="8839200" cy="1554480"/>
          </a:xfrm>
        </p:spPr>
        <p:txBody>
          <a:bodyPr/>
          <a:lstStyle/>
          <a:p>
            <a:r>
              <a:rPr lang="en-US" dirty="0"/>
              <a:t>Component TAS Example</a:t>
            </a:r>
          </a:p>
        </p:txBody>
      </p:sp>
      <p:sp>
        <p:nvSpPr>
          <p:cNvPr id="3" name="Content Placeholder 2" descr="Component TAS example" title="Component TAS Example">
            <a:extLst>
              <a:ext uri="{FF2B5EF4-FFF2-40B4-BE49-F238E27FC236}">
                <a16:creationId xmlns:a16="http://schemas.microsoft.com/office/drawing/2014/main" id="{2A44F9E6-8171-463D-985E-62C377025F0E}"/>
              </a:ext>
            </a:extLst>
          </p:cNvPr>
          <p:cNvSpPr>
            <a:spLocks noGrp="1"/>
          </p:cNvSpPr>
          <p:nvPr>
            <p:ph idx="1"/>
          </p:nvPr>
        </p:nvSpPr>
        <p:spPr>
          <a:xfrm>
            <a:off x="628650" y="2206643"/>
            <a:ext cx="7886700" cy="3970319"/>
          </a:xfrm>
        </p:spPr>
        <p:txBody>
          <a:bodyPr/>
          <a:lstStyle/>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09072897-CF89-428A-BB79-6C77AE65FB7E}"/>
              </a:ext>
            </a:extLst>
          </p:cNvPr>
          <p:cNvSpPr txBox="1"/>
          <p:nvPr/>
        </p:nvSpPr>
        <p:spPr>
          <a:xfrm>
            <a:off x="1295400" y="1837311"/>
            <a:ext cx="6400800" cy="369332"/>
          </a:xfrm>
          <a:prstGeom prst="rect">
            <a:avLst/>
          </a:prstGeom>
          <a:solidFill>
            <a:schemeClr val="bg1">
              <a:lumMod val="75000"/>
            </a:schemeClr>
          </a:solidFill>
        </p:spPr>
        <p:txBody>
          <a:bodyPr wrap="square" rtlCol="0">
            <a:spAutoFit/>
          </a:bodyPr>
          <a:lstStyle/>
          <a:p>
            <a:pPr algn="ctr"/>
            <a:r>
              <a:rPr lang="en-US" b="1" dirty="0"/>
              <a:t>Component</a:t>
            </a:r>
          </a:p>
        </p:txBody>
      </p:sp>
      <p:sp>
        <p:nvSpPr>
          <p:cNvPr id="5" name="Text Box 45">
            <a:extLst>
              <a:ext uri="{FF2B5EF4-FFF2-40B4-BE49-F238E27FC236}">
                <a16:creationId xmlns:a16="http://schemas.microsoft.com/office/drawing/2014/main" id="{B21C3ED6-8CBA-487A-A252-29F98B1091E6}"/>
              </a:ext>
            </a:extLst>
          </p:cNvPr>
          <p:cNvSpPr txBox="1">
            <a:spLocks noChangeArrowheads="1"/>
          </p:cNvSpPr>
          <p:nvPr/>
        </p:nvSpPr>
        <p:spPr bwMode="auto">
          <a:xfrm>
            <a:off x="32657" y="2296339"/>
            <a:ext cx="8958943" cy="3970318"/>
          </a:xfrm>
          <a:prstGeom prst="rect">
            <a:avLst/>
          </a:prstGeom>
          <a:noFill/>
          <a:ln w="9525">
            <a:noFill/>
            <a:miter lim="800000"/>
            <a:headEnd/>
            <a:tailEnd/>
          </a:ln>
        </p:spPr>
        <p:txBody>
          <a:bodyPr wrap="square">
            <a:spAutoFit/>
          </a:bodyPr>
          <a:lstStyle/>
          <a:p>
            <a:pPr>
              <a:spcBef>
                <a:spcPct val="50000"/>
              </a:spcBef>
            </a:pPr>
            <a:r>
              <a:rPr lang="en-US" i="1" dirty="0">
                <a:latin typeface="Calibri" pitchFamily="34" charset="0"/>
              </a:rPr>
              <a:t>Example:	</a:t>
            </a:r>
            <a:r>
              <a:rPr lang="en-US" dirty="0">
                <a:latin typeface="Calibri" pitchFamily="34" charset="0"/>
              </a:rPr>
              <a:t>  </a:t>
            </a:r>
            <a:r>
              <a:rPr lang="en-US" b="1" u="sng" dirty="0">
                <a:latin typeface="Calibri" pitchFamily="34" charset="0"/>
              </a:rPr>
              <a:t>SP</a:t>
            </a:r>
            <a:r>
              <a:rPr lang="en-US" b="1" dirty="0">
                <a:latin typeface="Calibri" pitchFamily="34" charset="0"/>
              </a:rPr>
              <a:t>	</a:t>
            </a:r>
            <a:r>
              <a:rPr lang="en-US" b="1" u="sng" dirty="0">
                <a:latin typeface="Calibri" pitchFamily="34" charset="0"/>
              </a:rPr>
              <a:t>ATA</a:t>
            </a:r>
            <a:r>
              <a:rPr lang="en-US" b="1" dirty="0">
                <a:latin typeface="Calibri" pitchFamily="34" charset="0"/>
              </a:rPr>
              <a:t>	</a:t>
            </a:r>
            <a:r>
              <a:rPr lang="en-US" b="1" u="sng" dirty="0">
                <a:latin typeface="Calibri" pitchFamily="34" charset="0"/>
              </a:rPr>
              <a:t>AID</a:t>
            </a:r>
            <a:r>
              <a:rPr lang="en-US" b="1" dirty="0">
                <a:latin typeface="Calibri" pitchFamily="34" charset="0"/>
              </a:rPr>
              <a:t>	</a:t>
            </a:r>
            <a:r>
              <a:rPr lang="en-US" b="1" u="sng" dirty="0">
                <a:latin typeface="Calibri" pitchFamily="34" charset="0"/>
              </a:rPr>
              <a:t>BPOA</a:t>
            </a:r>
            <a:r>
              <a:rPr lang="en-US" b="1" dirty="0">
                <a:latin typeface="Calibri" pitchFamily="34" charset="0"/>
              </a:rPr>
              <a:t>	</a:t>
            </a:r>
            <a:r>
              <a:rPr lang="en-US" b="1" u="sng" dirty="0">
                <a:latin typeface="Calibri" pitchFamily="34" charset="0"/>
              </a:rPr>
              <a:t>EPOA</a:t>
            </a:r>
            <a:r>
              <a:rPr lang="en-US" b="1" dirty="0">
                <a:latin typeface="Calibri" pitchFamily="34" charset="0"/>
              </a:rPr>
              <a:t>	</a:t>
            </a:r>
            <a:r>
              <a:rPr lang="en-US" b="1" u="sng" dirty="0">
                <a:latin typeface="Calibri" pitchFamily="34" charset="0"/>
              </a:rPr>
              <a:t>A</a:t>
            </a:r>
            <a:r>
              <a:rPr lang="en-US" b="1" dirty="0">
                <a:latin typeface="Calibri" pitchFamily="34" charset="0"/>
              </a:rPr>
              <a:t>	</a:t>
            </a:r>
            <a:r>
              <a:rPr lang="en-US" b="1" u="sng" dirty="0">
                <a:latin typeface="Calibri" pitchFamily="34" charset="0"/>
              </a:rPr>
              <a:t>MAIN</a:t>
            </a:r>
            <a:r>
              <a:rPr lang="en-US" b="1" dirty="0">
                <a:latin typeface="Calibri" pitchFamily="34" charset="0"/>
              </a:rPr>
              <a:t>	</a:t>
            </a:r>
            <a:r>
              <a:rPr lang="en-US" b="1" u="sng" dirty="0">
                <a:latin typeface="Calibri" pitchFamily="34" charset="0"/>
              </a:rPr>
              <a:t>SUB</a:t>
            </a:r>
            <a:r>
              <a:rPr lang="en-US" b="1" dirty="0">
                <a:latin typeface="Calibri" pitchFamily="34" charset="0"/>
              </a:rPr>
              <a:t>	</a:t>
            </a:r>
            <a:r>
              <a:rPr lang="en-US" b="1" u="sng" dirty="0">
                <a:latin typeface="Calibri" pitchFamily="34" charset="0"/>
              </a:rPr>
              <a:t>BETC</a:t>
            </a:r>
          </a:p>
          <a:p>
            <a:pPr>
              <a:spcBef>
                <a:spcPct val="50000"/>
              </a:spcBef>
            </a:pPr>
            <a:r>
              <a:rPr lang="en-US" dirty="0">
                <a:latin typeface="Calibri" pitchFamily="34" charset="0"/>
              </a:rPr>
              <a:t>	  			012					X	5010	011	COLL</a:t>
            </a:r>
          </a:p>
          <a:p>
            <a:pPr>
              <a:spcBef>
                <a:spcPct val="50000"/>
              </a:spcBef>
            </a:pPr>
            <a:endParaRPr lang="en-US" dirty="0">
              <a:latin typeface="Calibri" pitchFamily="34" charset="0"/>
            </a:endParaRPr>
          </a:p>
          <a:p>
            <a:pPr>
              <a:spcBef>
                <a:spcPct val="50000"/>
              </a:spcBef>
            </a:pPr>
            <a:endParaRPr lang="en-US" dirty="0">
              <a:latin typeface="Calibri" pitchFamily="34" charset="0"/>
            </a:endParaRPr>
          </a:p>
          <a:p>
            <a:pPr>
              <a:spcBef>
                <a:spcPct val="50000"/>
              </a:spcBef>
            </a:pPr>
            <a:r>
              <a:rPr lang="en-US" dirty="0">
                <a:latin typeface="Calibri" pitchFamily="34" charset="0"/>
              </a:rPr>
              <a:t>  				  </a:t>
            </a:r>
          </a:p>
          <a:p>
            <a:pPr>
              <a:spcBef>
                <a:spcPct val="50000"/>
              </a:spcBef>
            </a:pPr>
            <a:r>
              <a:rPr lang="en-US" dirty="0">
                <a:latin typeface="Calibri" pitchFamily="34" charset="0"/>
              </a:rPr>
              <a:t>                                                                           12X5010.1</a:t>
            </a:r>
          </a:p>
          <a:p>
            <a:pPr>
              <a:spcBef>
                <a:spcPct val="50000"/>
              </a:spcBef>
            </a:pPr>
            <a:r>
              <a:rPr lang="en-US" dirty="0">
                <a:latin typeface="Calibri" pitchFamily="34" charset="0"/>
              </a:rPr>
              <a:t> </a:t>
            </a:r>
          </a:p>
          <a:p>
            <a:pPr lvl="1">
              <a:spcBef>
                <a:spcPct val="50000"/>
              </a:spcBef>
            </a:pPr>
            <a:r>
              <a:rPr lang="en-US" dirty="0">
                <a:latin typeface="Calibri" pitchFamily="34" charset="0"/>
              </a:rPr>
              <a:t>  </a:t>
            </a:r>
          </a:p>
          <a:p>
            <a:pPr lvl="1">
              <a:spcBef>
                <a:spcPct val="50000"/>
              </a:spcBef>
              <a:buFont typeface="Wingdings" pitchFamily="2" charset="2"/>
              <a:buChar char="Ø"/>
            </a:pPr>
            <a:endParaRPr lang="en-US" dirty="0">
              <a:latin typeface="Calibri" pitchFamily="34" charset="0"/>
            </a:endParaRPr>
          </a:p>
        </p:txBody>
      </p:sp>
      <p:sp>
        <p:nvSpPr>
          <p:cNvPr id="6" name="Left Brace 5" descr="component TAS example" title="Component TAS example">
            <a:extLst>
              <a:ext uri="{FF2B5EF4-FFF2-40B4-BE49-F238E27FC236}">
                <a16:creationId xmlns:a16="http://schemas.microsoft.com/office/drawing/2014/main" id="{E311CFED-AFF1-4D60-8B80-3C9D2CD2C744}"/>
              </a:ext>
            </a:extLst>
          </p:cNvPr>
          <p:cNvSpPr/>
          <p:nvPr/>
        </p:nvSpPr>
        <p:spPr>
          <a:xfrm rot="16200000">
            <a:off x="4229100" y="-103188"/>
            <a:ext cx="609600" cy="7086600"/>
          </a:xfrm>
          <a:prstGeom prst="leftBrace">
            <a:avLst>
              <a:gd name="adj1" fmla="val 8333"/>
              <a:gd name="adj2" fmla="val 494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 name="TextBox 12">
            <a:extLst>
              <a:ext uri="{FF2B5EF4-FFF2-40B4-BE49-F238E27FC236}">
                <a16:creationId xmlns:a16="http://schemas.microsoft.com/office/drawing/2014/main" id="{31EEBBB1-C125-429D-909B-5D6AA3C7D28E}"/>
              </a:ext>
            </a:extLst>
          </p:cNvPr>
          <p:cNvSpPr txBox="1">
            <a:spLocks noChangeArrowheads="1"/>
          </p:cNvSpPr>
          <p:nvPr/>
        </p:nvSpPr>
        <p:spPr bwMode="auto">
          <a:xfrm>
            <a:off x="3657600" y="3973512"/>
            <a:ext cx="1676400" cy="369888"/>
          </a:xfrm>
          <a:prstGeom prst="rect">
            <a:avLst/>
          </a:prstGeom>
          <a:solidFill>
            <a:schemeClr val="bg1">
              <a:lumMod val="75000"/>
            </a:schemeClr>
          </a:solidFill>
          <a:ln w="9525">
            <a:noFill/>
            <a:miter lim="800000"/>
            <a:headEnd/>
            <a:tailEnd/>
          </a:ln>
        </p:spPr>
        <p:txBody>
          <a:bodyPr>
            <a:spAutoFit/>
          </a:bodyPr>
          <a:lstStyle/>
          <a:p>
            <a:pPr algn="ctr"/>
            <a:r>
              <a:rPr lang="en-US" b="1" dirty="0">
                <a:latin typeface="Calibri" pitchFamily="34" charset="0"/>
              </a:rPr>
              <a:t>String</a:t>
            </a:r>
          </a:p>
        </p:txBody>
      </p:sp>
      <p:sp>
        <p:nvSpPr>
          <p:cNvPr id="4" name="Slide Number Placeholder 3">
            <a:extLst>
              <a:ext uri="{FF2B5EF4-FFF2-40B4-BE49-F238E27FC236}">
                <a16:creationId xmlns:a16="http://schemas.microsoft.com/office/drawing/2014/main" id="{F1BC4E6C-924D-4C3E-8FD2-3721BEA9342E}"/>
              </a:ext>
            </a:extLst>
          </p:cNvPr>
          <p:cNvSpPr>
            <a:spLocks noGrp="1"/>
          </p:cNvSpPr>
          <p:nvPr>
            <p:ph type="sldNum" sz="quarter" idx="12"/>
          </p:nvPr>
        </p:nvSpPr>
        <p:spPr/>
        <p:txBody>
          <a:bodyPr/>
          <a:lstStyle/>
          <a:p>
            <a:pPr>
              <a:defRPr/>
            </a:pPr>
            <a:fld id="{2D51C81B-D2DA-48D3-BDC6-1B62D476D479}" type="slidenum">
              <a:rPr lang="en-US" smtClean="0"/>
              <a:pPr>
                <a:defRPr/>
              </a:pPr>
              <a:t>11</a:t>
            </a:fld>
            <a:endParaRPr lang="en-US" dirty="0"/>
          </a:p>
        </p:txBody>
      </p:sp>
    </p:spTree>
    <p:extLst>
      <p:ext uri="{BB962C8B-B14F-4D97-AF65-F5344CB8AC3E}">
        <p14:creationId xmlns:p14="http://schemas.microsoft.com/office/powerpoint/2010/main" val="386460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CDB8-D169-4225-BAE8-A97DAA67A12E}"/>
              </a:ext>
            </a:extLst>
          </p:cNvPr>
          <p:cNvSpPr>
            <a:spLocks noGrp="1"/>
          </p:cNvSpPr>
          <p:nvPr>
            <p:ph type="title"/>
          </p:nvPr>
        </p:nvSpPr>
        <p:spPr/>
        <p:txBody>
          <a:bodyPr/>
          <a:lstStyle/>
          <a:p>
            <a:r>
              <a:rPr lang="en-US" dirty="0"/>
              <a:t>Component TAS Example</a:t>
            </a:r>
            <a:r>
              <a:rPr lang="en-US" sz="800" dirty="0"/>
              <a:t>A</a:t>
            </a:r>
          </a:p>
        </p:txBody>
      </p:sp>
      <p:pic>
        <p:nvPicPr>
          <p:cNvPr id="5" name="Content Placeholder 4" descr="tas example" title="component tas example">
            <a:extLst>
              <a:ext uri="{FF2B5EF4-FFF2-40B4-BE49-F238E27FC236}">
                <a16:creationId xmlns:a16="http://schemas.microsoft.com/office/drawing/2014/main" id="{B49409FE-4EA8-4620-8CFC-17F7FAB96D09}"/>
              </a:ext>
            </a:extLst>
          </p:cNvPr>
          <p:cNvPicPr>
            <a:picLocks noGrp="1" noChangeAspect="1"/>
          </p:cNvPicPr>
          <p:nvPr>
            <p:ph idx="1"/>
          </p:nvPr>
        </p:nvPicPr>
        <p:blipFill>
          <a:blip r:embed="rId2"/>
          <a:stretch>
            <a:fillRect/>
          </a:stretch>
        </p:blipFill>
        <p:spPr>
          <a:xfrm>
            <a:off x="1447529" y="1828801"/>
            <a:ext cx="6248942" cy="685800"/>
          </a:xfrm>
          <a:prstGeom prst="rect">
            <a:avLst/>
          </a:prstGeom>
        </p:spPr>
      </p:pic>
      <p:sp>
        <p:nvSpPr>
          <p:cNvPr id="9" name="Text Box 45">
            <a:extLst>
              <a:ext uri="{FF2B5EF4-FFF2-40B4-BE49-F238E27FC236}">
                <a16:creationId xmlns:a16="http://schemas.microsoft.com/office/drawing/2014/main" id="{3D251C2F-28D8-4479-B9B1-D8473B87EDE5}"/>
              </a:ext>
            </a:extLst>
          </p:cNvPr>
          <p:cNvSpPr txBox="1">
            <a:spLocks noChangeArrowheads="1"/>
          </p:cNvSpPr>
          <p:nvPr/>
        </p:nvSpPr>
        <p:spPr bwMode="auto">
          <a:xfrm>
            <a:off x="228600" y="2519807"/>
            <a:ext cx="8686800" cy="3693319"/>
          </a:xfrm>
          <a:prstGeom prst="rect">
            <a:avLst/>
          </a:prstGeom>
          <a:noFill/>
          <a:ln w="9525">
            <a:noFill/>
            <a:miter lim="800000"/>
            <a:headEnd/>
            <a:tailEnd/>
          </a:ln>
        </p:spPr>
        <p:txBody>
          <a:bodyPr wrap="square">
            <a:spAutoFit/>
          </a:bodyPr>
          <a:lstStyle/>
          <a:p>
            <a:pPr algn="ctr">
              <a:spcBef>
                <a:spcPct val="50000"/>
              </a:spcBef>
            </a:pPr>
            <a:r>
              <a:rPr lang="en-US" i="1" dirty="0">
                <a:latin typeface="Calibri" pitchFamily="34" charset="0"/>
              </a:rPr>
              <a:t>Example:	</a:t>
            </a:r>
            <a:r>
              <a:rPr lang="en-US" dirty="0">
                <a:latin typeface="Calibri" pitchFamily="34" charset="0"/>
              </a:rPr>
              <a:t>  </a:t>
            </a:r>
            <a:r>
              <a:rPr lang="en-US" b="1" u="sng" dirty="0">
                <a:latin typeface="Calibri" pitchFamily="34" charset="0"/>
              </a:rPr>
              <a:t>SP</a:t>
            </a:r>
            <a:r>
              <a:rPr lang="en-US" b="1" dirty="0">
                <a:latin typeface="Calibri" pitchFamily="34" charset="0"/>
              </a:rPr>
              <a:t>	</a:t>
            </a:r>
            <a:r>
              <a:rPr lang="en-US" b="1" u="sng" dirty="0">
                <a:latin typeface="Calibri" pitchFamily="34" charset="0"/>
              </a:rPr>
              <a:t>ATA</a:t>
            </a:r>
            <a:r>
              <a:rPr lang="en-US" b="1" dirty="0">
                <a:latin typeface="Calibri" pitchFamily="34" charset="0"/>
              </a:rPr>
              <a:t>	</a:t>
            </a:r>
            <a:r>
              <a:rPr lang="en-US" b="1" u="sng" dirty="0">
                <a:latin typeface="Calibri" pitchFamily="34" charset="0"/>
              </a:rPr>
              <a:t>AID</a:t>
            </a:r>
            <a:r>
              <a:rPr lang="en-US" b="1" dirty="0">
                <a:latin typeface="Calibri" pitchFamily="34" charset="0"/>
              </a:rPr>
              <a:t>	</a:t>
            </a:r>
            <a:r>
              <a:rPr lang="en-US" b="1" u="sng" dirty="0">
                <a:latin typeface="Calibri" pitchFamily="34" charset="0"/>
              </a:rPr>
              <a:t>BPOA</a:t>
            </a:r>
            <a:r>
              <a:rPr lang="en-US" b="1" dirty="0">
                <a:latin typeface="Calibri" pitchFamily="34" charset="0"/>
              </a:rPr>
              <a:t>	</a:t>
            </a:r>
            <a:r>
              <a:rPr lang="en-US" b="1" u="sng" dirty="0">
                <a:latin typeface="Calibri" pitchFamily="34" charset="0"/>
              </a:rPr>
              <a:t>EPOA</a:t>
            </a:r>
            <a:r>
              <a:rPr lang="en-US" b="1" dirty="0">
                <a:latin typeface="Calibri" pitchFamily="34" charset="0"/>
              </a:rPr>
              <a:t>	</a:t>
            </a:r>
            <a:r>
              <a:rPr lang="en-US" b="1" u="sng" dirty="0">
                <a:latin typeface="Calibri" pitchFamily="34" charset="0"/>
              </a:rPr>
              <a:t>A</a:t>
            </a:r>
            <a:r>
              <a:rPr lang="en-US" b="1" dirty="0">
                <a:latin typeface="Calibri" pitchFamily="34" charset="0"/>
              </a:rPr>
              <a:t>	</a:t>
            </a:r>
            <a:r>
              <a:rPr lang="en-US" b="1" u="sng" dirty="0">
                <a:latin typeface="Calibri" pitchFamily="34" charset="0"/>
              </a:rPr>
              <a:t>MAIN</a:t>
            </a:r>
            <a:r>
              <a:rPr lang="en-US" b="1" dirty="0">
                <a:latin typeface="Calibri" pitchFamily="34" charset="0"/>
              </a:rPr>
              <a:t>	</a:t>
            </a:r>
            <a:r>
              <a:rPr lang="en-US" b="1" u="sng" dirty="0">
                <a:latin typeface="Calibri" pitchFamily="34" charset="0"/>
              </a:rPr>
              <a:t>SUB</a:t>
            </a:r>
            <a:r>
              <a:rPr lang="en-US" b="1" dirty="0">
                <a:latin typeface="Calibri" pitchFamily="34" charset="0"/>
              </a:rPr>
              <a:t>	</a:t>
            </a:r>
            <a:r>
              <a:rPr lang="en-US" b="1" u="sng" dirty="0">
                <a:latin typeface="Calibri" pitchFamily="34" charset="0"/>
              </a:rPr>
              <a:t>BETC</a:t>
            </a:r>
          </a:p>
          <a:p>
            <a:pPr algn="ctr">
              <a:spcBef>
                <a:spcPct val="50000"/>
              </a:spcBef>
            </a:pPr>
            <a:r>
              <a:rPr lang="en-US" dirty="0">
                <a:latin typeface="Calibri" pitchFamily="34" charset="0"/>
              </a:rPr>
              <a:t>	  		075	070	2009	2014		0714	000	DISB</a:t>
            </a:r>
          </a:p>
          <a:p>
            <a:pPr algn="ctr">
              <a:spcBef>
                <a:spcPct val="50000"/>
              </a:spcBef>
            </a:pPr>
            <a:endParaRPr lang="en-US" dirty="0">
              <a:latin typeface="Calibri" pitchFamily="34" charset="0"/>
            </a:endParaRPr>
          </a:p>
          <a:p>
            <a:pPr algn="ctr">
              <a:spcBef>
                <a:spcPct val="50000"/>
              </a:spcBef>
            </a:pPr>
            <a:endParaRPr lang="en-US" dirty="0">
              <a:latin typeface="Calibri" pitchFamily="34" charset="0"/>
            </a:endParaRPr>
          </a:p>
          <a:p>
            <a:pPr algn="ctr">
              <a:spcBef>
                <a:spcPct val="50000"/>
              </a:spcBef>
            </a:pPr>
            <a:r>
              <a:rPr lang="en-US" dirty="0">
                <a:latin typeface="Calibri" pitchFamily="34" charset="0"/>
              </a:rPr>
              <a:t>  				  </a:t>
            </a:r>
          </a:p>
          <a:p>
            <a:pPr algn="ctr">
              <a:spcBef>
                <a:spcPct val="50000"/>
              </a:spcBef>
            </a:pPr>
            <a:r>
              <a:rPr lang="en-US" dirty="0">
                <a:latin typeface="Calibri" pitchFamily="34" charset="0"/>
              </a:rPr>
              <a:t>75-7009/140714 </a:t>
            </a:r>
          </a:p>
          <a:p>
            <a:pPr algn="ctr">
              <a:spcBef>
                <a:spcPct val="50000"/>
              </a:spcBef>
            </a:pPr>
            <a:r>
              <a:rPr lang="en-US" dirty="0">
                <a:latin typeface="Calibri" pitchFamily="34" charset="0"/>
              </a:rPr>
              <a:t>Name of agency</a:t>
            </a:r>
          </a:p>
          <a:p>
            <a:pPr lvl="1" algn="ctr">
              <a:spcBef>
                <a:spcPct val="50000"/>
              </a:spcBef>
            </a:pPr>
            <a:r>
              <a:rPr lang="en-US" dirty="0">
                <a:latin typeface="Calibri" pitchFamily="34" charset="0"/>
              </a:rPr>
              <a:t>  </a:t>
            </a:r>
          </a:p>
          <a:p>
            <a:pPr lvl="1" algn="ctr">
              <a:spcBef>
                <a:spcPct val="50000"/>
              </a:spcBef>
            </a:pPr>
            <a:endParaRPr lang="en-US" dirty="0">
              <a:latin typeface="Calibri" pitchFamily="34" charset="0"/>
            </a:endParaRPr>
          </a:p>
        </p:txBody>
      </p:sp>
      <p:pic>
        <p:nvPicPr>
          <p:cNvPr id="8" name="Picture 7" descr="Component TAS Example" title="Component TAS Example">
            <a:extLst>
              <a:ext uri="{FF2B5EF4-FFF2-40B4-BE49-F238E27FC236}">
                <a16:creationId xmlns:a16="http://schemas.microsoft.com/office/drawing/2014/main" id="{75E89272-7784-493C-92C0-B7CF52DFF188}"/>
              </a:ext>
            </a:extLst>
          </p:cNvPr>
          <p:cNvPicPr>
            <a:picLocks noChangeAspect="1"/>
          </p:cNvPicPr>
          <p:nvPr/>
        </p:nvPicPr>
        <p:blipFill>
          <a:blip r:embed="rId3"/>
          <a:stretch>
            <a:fillRect/>
          </a:stretch>
        </p:blipFill>
        <p:spPr>
          <a:xfrm>
            <a:off x="3727631" y="4343400"/>
            <a:ext cx="1688738" cy="609600"/>
          </a:xfrm>
          <a:prstGeom prst="rect">
            <a:avLst/>
          </a:prstGeom>
        </p:spPr>
      </p:pic>
      <p:pic>
        <p:nvPicPr>
          <p:cNvPr id="10" name="Picture 9" descr="Component TAs example" title="Component TAS Example">
            <a:extLst>
              <a:ext uri="{FF2B5EF4-FFF2-40B4-BE49-F238E27FC236}">
                <a16:creationId xmlns:a16="http://schemas.microsoft.com/office/drawing/2014/main" id="{0E23B133-E312-4527-B808-479F3EE5099E}"/>
              </a:ext>
            </a:extLst>
          </p:cNvPr>
          <p:cNvPicPr>
            <a:picLocks noChangeAspect="1"/>
          </p:cNvPicPr>
          <p:nvPr/>
        </p:nvPicPr>
        <p:blipFill>
          <a:blip r:embed="rId4"/>
          <a:stretch>
            <a:fillRect/>
          </a:stretch>
        </p:blipFill>
        <p:spPr>
          <a:xfrm>
            <a:off x="1011627" y="3834044"/>
            <a:ext cx="7120745" cy="732262"/>
          </a:xfrm>
          <a:prstGeom prst="rect">
            <a:avLst/>
          </a:prstGeom>
        </p:spPr>
      </p:pic>
      <p:sp>
        <p:nvSpPr>
          <p:cNvPr id="4" name="Slide Number Placeholder 3">
            <a:extLst>
              <a:ext uri="{FF2B5EF4-FFF2-40B4-BE49-F238E27FC236}">
                <a16:creationId xmlns:a16="http://schemas.microsoft.com/office/drawing/2014/main" id="{6C115970-2AB6-4470-8180-17A516005717}"/>
              </a:ext>
            </a:extLst>
          </p:cNvPr>
          <p:cNvSpPr>
            <a:spLocks noGrp="1"/>
          </p:cNvSpPr>
          <p:nvPr>
            <p:ph type="sldNum" sz="quarter" idx="12"/>
          </p:nvPr>
        </p:nvSpPr>
        <p:spPr/>
        <p:txBody>
          <a:bodyPr/>
          <a:lstStyle/>
          <a:p>
            <a:pPr>
              <a:defRPr/>
            </a:pPr>
            <a:fld id="{2D51C81B-D2DA-48D3-BDC6-1B62D476D479}" type="slidenum">
              <a:rPr lang="en-US" smtClean="0"/>
              <a:pPr>
                <a:defRPr/>
              </a:pPr>
              <a:t>12</a:t>
            </a:fld>
            <a:endParaRPr lang="en-US" dirty="0"/>
          </a:p>
        </p:txBody>
      </p:sp>
    </p:spTree>
    <p:extLst>
      <p:ext uri="{BB962C8B-B14F-4D97-AF65-F5344CB8AC3E}">
        <p14:creationId xmlns:p14="http://schemas.microsoft.com/office/powerpoint/2010/main" val="105782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E16C-93C8-46FE-8F43-B46E84759C40}"/>
              </a:ext>
            </a:extLst>
          </p:cNvPr>
          <p:cNvSpPr>
            <a:spLocks noGrp="1"/>
          </p:cNvSpPr>
          <p:nvPr>
            <p:ph type="title"/>
          </p:nvPr>
        </p:nvSpPr>
        <p:spPr/>
        <p:txBody>
          <a:bodyPr/>
          <a:lstStyle/>
          <a:p>
            <a:r>
              <a:rPr lang="en-US" dirty="0"/>
              <a:t>Component TAS </a:t>
            </a:r>
            <a:r>
              <a:rPr lang="en-US" dirty="0" err="1"/>
              <a:t>Example</a:t>
            </a:r>
            <a:r>
              <a:rPr lang="en-US" sz="800" dirty="0" err="1"/>
              <a:t>B</a:t>
            </a:r>
            <a:endParaRPr lang="en-US" dirty="0"/>
          </a:p>
        </p:txBody>
      </p:sp>
      <p:pic>
        <p:nvPicPr>
          <p:cNvPr id="5" name="Content Placeholder 4" descr="Component TAS example" title="Component TAS Example">
            <a:extLst>
              <a:ext uri="{FF2B5EF4-FFF2-40B4-BE49-F238E27FC236}">
                <a16:creationId xmlns:a16="http://schemas.microsoft.com/office/drawing/2014/main" id="{15158AE9-7CDC-4EE1-9099-47F2C24159AD}"/>
              </a:ext>
            </a:extLst>
          </p:cNvPr>
          <p:cNvPicPr>
            <a:picLocks noGrp="1" noChangeAspect="1"/>
          </p:cNvPicPr>
          <p:nvPr>
            <p:ph idx="1"/>
          </p:nvPr>
        </p:nvPicPr>
        <p:blipFill>
          <a:blip r:embed="rId2"/>
          <a:stretch>
            <a:fillRect/>
          </a:stretch>
        </p:blipFill>
        <p:spPr>
          <a:xfrm>
            <a:off x="2079231" y="1081405"/>
            <a:ext cx="6248942" cy="1112520"/>
          </a:xfrm>
          <a:prstGeom prst="rect">
            <a:avLst/>
          </a:prstGeom>
        </p:spPr>
      </p:pic>
      <p:pic>
        <p:nvPicPr>
          <p:cNvPr id="6" name="Picture 5" descr="Component TAS Example" title="Component TAS Example">
            <a:extLst>
              <a:ext uri="{FF2B5EF4-FFF2-40B4-BE49-F238E27FC236}">
                <a16:creationId xmlns:a16="http://schemas.microsoft.com/office/drawing/2014/main" id="{18F2C1CF-E93F-477B-9215-BA7367F4867E}"/>
              </a:ext>
            </a:extLst>
          </p:cNvPr>
          <p:cNvPicPr>
            <a:picLocks noChangeAspect="1"/>
          </p:cNvPicPr>
          <p:nvPr/>
        </p:nvPicPr>
        <p:blipFill>
          <a:blip r:embed="rId3"/>
          <a:stretch>
            <a:fillRect/>
          </a:stretch>
        </p:blipFill>
        <p:spPr>
          <a:xfrm>
            <a:off x="904192" y="2278062"/>
            <a:ext cx="7512868" cy="3994151"/>
          </a:xfrm>
          <a:prstGeom prst="rect">
            <a:avLst/>
          </a:prstGeom>
        </p:spPr>
      </p:pic>
      <p:pic>
        <p:nvPicPr>
          <p:cNvPr id="7" name="Picture 6" descr="Component TAS Example" title="Component TAS Example">
            <a:extLst>
              <a:ext uri="{FF2B5EF4-FFF2-40B4-BE49-F238E27FC236}">
                <a16:creationId xmlns:a16="http://schemas.microsoft.com/office/drawing/2014/main" id="{4BC1C232-8272-447D-8BCB-972D37901859}"/>
              </a:ext>
            </a:extLst>
          </p:cNvPr>
          <p:cNvPicPr>
            <a:picLocks noChangeAspect="1"/>
          </p:cNvPicPr>
          <p:nvPr/>
        </p:nvPicPr>
        <p:blipFill>
          <a:blip r:embed="rId4"/>
          <a:stretch>
            <a:fillRect/>
          </a:stretch>
        </p:blipFill>
        <p:spPr>
          <a:xfrm rot="10800000" flipV="1">
            <a:off x="1100254" y="3772852"/>
            <a:ext cx="7120745" cy="365124"/>
          </a:xfrm>
          <a:prstGeom prst="rect">
            <a:avLst/>
          </a:prstGeom>
        </p:spPr>
      </p:pic>
      <p:pic>
        <p:nvPicPr>
          <p:cNvPr id="8" name="Picture 7" descr="Component TAS Example" title="Component TAS Example">
            <a:extLst>
              <a:ext uri="{FF2B5EF4-FFF2-40B4-BE49-F238E27FC236}">
                <a16:creationId xmlns:a16="http://schemas.microsoft.com/office/drawing/2014/main" id="{304BD3BD-A3B6-4519-803F-E985395A26B4}"/>
              </a:ext>
            </a:extLst>
          </p:cNvPr>
          <p:cNvPicPr>
            <a:picLocks noChangeAspect="1"/>
          </p:cNvPicPr>
          <p:nvPr/>
        </p:nvPicPr>
        <p:blipFill>
          <a:blip r:embed="rId5"/>
          <a:stretch>
            <a:fillRect/>
          </a:stretch>
        </p:blipFill>
        <p:spPr>
          <a:xfrm>
            <a:off x="3727630" y="4222113"/>
            <a:ext cx="1911169" cy="654685"/>
          </a:xfrm>
          <a:prstGeom prst="rect">
            <a:avLst/>
          </a:prstGeom>
        </p:spPr>
      </p:pic>
      <p:pic>
        <p:nvPicPr>
          <p:cNvPr id="9" name="Picture 8" descr="Component TAS Example" title="Component TAS Example">
            <a:extLst>
              <a:ext uri="{FF2B5EF4-FFF2-40B4-BE49-F238E27FC236}">
                <a16:creationId xmlns:a16="http://schemas.microsoft.com/office/drawing/2014/main" id="{DFA35771-CD52-4744-BE3E-5BD18CE6A045}"/>
              </a:ext>
            </a:extLst>
          </p:cNvPr>
          <p:cNvPicPr>
            <a:picLocks noChangeAspect="1"/>
          </p:cNvPicPr>
          <p:nvPr/>
        </p:nvPicPr>
        <p:blipFill>
          <a:blip r:embed="rId6"/>
          <a:stretch>
            <a:fillRect/>
          </a:stretch>
        </p:blipFill>
        <p:spPr>
          <a:xfrm>
            <a:off x="3727629" y="4648201"/>
            <a:ext cx="1911169" cy="654685"/>
          </a:xfrm>
          <a:prstGeom prst="rect">
            <a:avLst/>
          </a:prstGeom>
        </p:spPr>
      </p:pic>
      <p:pic>
        <p:nvPicPr>
          <p:cNvPr id="10" name="Picture 9" descr="Component TAS Example" title="Component TAS Example">
            <a:extLst>
              <a:ext uri="{FF2B5EF4-FFF2-40B4-BE49-F238E27FC236}">
                <a16:creationId xmlns:a16="http://schemas.microsoft.com/office/drawing/2014/main" id="{BCADBC30-B1BD-4F1C-94C5-91A4B8ECCA34}"/>
              </a:ext>
            </a:extLst>
          </p:cNvPr>
          <p:cNvPicPr>
            <a:picLocks noChangeAspect="1"/>
          </p:cNvPicPr>
          <p:nvPr/>
        </p:nvPicPr>
        <p:blipFill>
          <a:blip r:embed="rId7"/>
          <a:stretch>
            <a:fillRect/>
          </a:stretch>
        </p:blipFill>
        <p:spPr>
          <a:xfrm>
            <a:off x="3727631" y="5181600"/>
            <a:ext cx="1688738" cy="418780"/>
          </a:xfrm>
          <a:prstGeom prst="rect">
            <a:avLst/>
          </a:prstGeom>
        </p:spPr>
      </p:pic>
      <p:sp>
        <p:nvSpPr>
          <p:cNvPr id="4" name="Slide Number Placeholder 3">
            <a:extLst>
              <a:ext uri="{FF2B5EF4-FFF2-40B4-BE49-F238E27FC236}">
                <a16:creationId xmlns:a16="http://schemas.microsoft.com/office/drawing/2014/main" id="{6BD0ED1D-543A-42E6-BD97-4EDFD1C13690}"/>
              </a:ext>
            </a:extLst>
          </p:cNvPr>
          <p:cNvSpPr>
            <a:spLocks noGrp="1"/>
          </p:cNvSpPr>
          <p:nvPr>
            <p:ph type="sldNum" sz="quarter" idx="12"/>
          </p:nvPr>
        </p:nvSpPr>
        <p:spPr/>
        <p:txBody>
          <a:bodyPr/>
          <a:lstStyle/>
          <a:p>
            <a:pPr>
              <a:defRPr/>
            </a:pPr>
            <a:fld id="{2D51C81B-D2DA-48D3-BDC6-1B62D476D479}" type="slidenum">
              <a:rPr lang="en-US" smtClean="0"/>
              <a:pPr>
                <a:defRPr/>
              </a:pPr>
              <a:t>13</a:t>
            </a:fld>
            <a:endParaRPr lang="en-US" dirty="0"/>
          </a:p>
        </p:txBody>
      </p:sp>
    </p:spTree>
    <p:extLst>
      <p:ext uri="{BB962C8B-B14F-4D97-AF65-F5344CB8AC3E}">
        <p14:creationId xmlns:p14="http://schemas.microsoft.com/office/powerpoint/2010/main" val="226509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C5B6-B11A-4117-A16F-C96686404EB5}"/>
              </a:ext>
            </a:extLst>
          </p:cNvPr>
          <p:cNvSpPr>
            <a:spLocks noGrp="1"/>
          </p:cNvSpPr>
          <p:nvPr>
            <p:ph type="title"/>
          </p:nvPr>
        </p:nvSpPr>
        <p:spPr>
          <a:xfrm>
            <a:off x="0" y="0"/>
            <a:ext cx="8839200" cy="1554480"/>
          </a:xfrm>
        </p:spPr>
        <p:txBody>
          <a:bodyPr/>
          <a:lstStyle/>
          <a:p>
            <a:r>
              <a:rPr lang="en-US" dirty="0"/>
              <a:t>Business Event Type Code (BETC)</a:t>
            </a:r>
            <a:br>
              <a:rPr lang="en-US" dirty="0"/>
            </a:br>
            <a:r>
              <a:rPr lang="en-US" dirty="0"/>
              <a:t>Definition</a:t>
            </a:r>
          </a:p>
        </p:txBody>
      </p:sp>
      <p:sp>
        <p:nvSpPr>
          <p:cNvPr id="3" name="Content Placeholder 2">
            <a:extLst>
              <a:ext uri="{FF2B5EF4-FFF2-40B4-BE49-F238E27FC236}">
                <a16:creationId xmlns:a16="http://schemas.microsoft.com/office/drawing/2014/main" id="{779C749F-DF51-4BF6-AE35-71B0AABE2BB0}"/>
              </a:ext>
            </a:extLst>
          </p:cNvPr>
          <p:cNvSpPr>
            <a:spLocks noGrp="1"/>
          </p:cNvSpPr>
          <p:nvPr>
            <p:ph idx="1"/>
          </p:nvPr>
        </p:nvSpPr>
        <p:spPr>
          <a:xfrm>
            <a:off x="628650" y="1851751"/>
            <a:ext cx="7886700" cy="4351338"/>
          </a:xfrm>
        </p:spPr>
        <p:txBody>
          <a:bodyPr/>
          <a:lstStyle/>
          <a:p>
            <a:pPr marL="365125" indent="-255588">
              <a:buSzPct val="50000"/>
              <a:buFont typeface="Arial" charset="0"/>
              <a:buChar char="•"/>
            </a:pPr>
            <a:r>
              <a:rPr lang="en-US" sz="2800" dirty="0">
                <a:latin typeface="Calibri" pitchFamily="34" charset="0"/>
                <a:cs typeface="Arial" charset="0"/>
              </a:rPr>
              <a:t>BETC</a:t>
            </a:r>
          </a:p>
          <a:p>
            <a:pPr marL="822325" lvl="1" indent="-255588">
              <a:buSzPct val="50000"/>
              <a:buFont typeface="Arial" charset="0"/>
              <a:buChar char="•"/>
            </a:pPr>
            <a:r>
              <a:rPr lang="en-US" sz="2400" dirty="0">
                <a:latin typeface="Calibri" pitchFamily="34" charset="0"/>
                <a:cs typeface="Arial" charset="0"/>
              </a:rPr>
              <a:t>Refers to an “up to” 8-character code that indicates the type of activity being reported (e.g. receipt, disbursement, etc.).</a:t>
            </a:r>
          </a:p>
          <a:p>
            <a:pPr marL="822325" lvl="1" indent="-255588">
              <a:buSzPct val="50000"/>
              <a:buFont typeface="Arial" charset="0"/>
              <a:buChar char="•"/>
            </a:pPr>
            <a:r>
              <a:rPr lang="en-US" sz="2400" dirty="0">
                <a:latin typeface="Calibri" pitchFamily="34" charset="0"/>
                <a:cs typeface="Arial" charset="0"/>
              </a:rPr>
              <a:t>Determines the transaction classification on the Treasury Account Symbol’s Fund Balance with Treasury.</a:t>
            </a:r>
          </a:p>
          <a:p>
            <a:pPr marL="822325" lvl="1" indent="-255588">
              <a:buSzPct val="50000"/>
              <a:buFont typeface="Arial" charset="0"/>
              <a:buChar char="•"/>
            </a:pPr>
            <a:r>
              <a:rPr lang="en-US" sz="2400" dirty="0">
                <a:latin typeface="Calibri" pitchFamily="34" charset="0"/>
                <a:cs typeface="Arial" charset="0"/>
              </a:rPr>
              <a:t>Replaces transaction codes and standard  sub-classes but at a more intuitive level of detail.</a:t>
            </a:r>
          </a:p>
          <a:p>
            <a:pPr marL="822325" lvl="1" indent="-255588">
              <a:buSzPct val="50000"/>
              <a:buFont typeface="Arial" charset="0"/>
              <a:buChar char="•"/>
            </a:pPr>
            <a:r>
              <a:rPr lang="en-US" sz="2400" dirty="0">
                <a:latin typeface="Calibri" pitchFamily="34" charset="0"/>
                <a:cs typeface="Arial" charset="0"/>
              </a:rPr>
              <a:t>Used when reporting Cash Transactions.</a:t>
            </a:r>
          </a:p>
          <a:p>
            <a:pPr marL="822325" lvl="1" indent="-255588">
              <a:buSzPct val="50000"/>
              <a:buFont typeface="Arial" charset="0"/>
              <a:buChar char="•"/>
            </a:pPr>
            <a:r>
              <a:rPr lang="en-US" sz="2400" dirty="0">
                <a:latin typeface="Calibri" pitchFamily="34" charset="0"/>
                <a:cs typeface="Arial" charset="0"/>
              </a:rPr>
              <a:t>Derived by FMMI.  Users will not need to input.</a:t>
            </a:r>
          </a:p>
          <a:p>
            <a:endParaRPr lang="en-US" dirty="0"/>
          </a:p>
        </p:txBody>
      </p:sp>
      <p:sp>
        <p:nvSpPr>
          <p:cNvPr id="4" name="Slide Number Placeholder 3">
            <a:extLst>
              <a:ext uri="{FF2B5EF4-FFF2-40B4-BE49-F238E27FC236}">
                <a16:creationId xmlns:a16="http://schemas.microsoft.com/office/drawing/2014/main" id="{B910E797-FE38-4064-A3BC-73EDC75703B1}"/>
              </a:ext>
            </a:extLst>
          </p:cNvPr>
          <p:cNvSpPr>
            <a:spLocks noGrp="1"/>
          </p:cNvSpPr>
          <p:nvPr>
            <p:ph type="sldNum" sz="quarter" idx="12"/>
          </p:nvPr>
        </p:nvSpPr>
        <p:spPr/>
        <p:txBody>
          <a:bodyPr/>
          <a:lstStyle/>
          <a:p>
            <a:pPr>
              <a:defRPr/>
            </a:pPr>
            <a:fld id="{2D51C81B-D2DA-48D3-BDC6-1B62D476D479}" type="slidenum">
              <a:rPr lang="en-US" smtClean="0"/>
              <a:pPr>
                <a:defRPr/>
              </a:pPr>
              <a:t>14</a:t>
            </a:fld>
            <a:endParaRPr lang="en-US" dirty="0"/>
          </a:p>
        </p:txBody>
      </p:sp>
    </p:spTree>
    <p:extLst>
      <p:ext uri="{BB962C8B-B14F-4D97-AF65-F5344CB8AC3E}">
        <p14:creationId xmlns:p14="http://schemas.microsoft.com/office/powerpoint/2010/main" val="46684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8B67-3DB9-4B0E-BF53-2ACC47E531D8}"/>
              </a:ext>
            </a:extLst>
          </p:cNvPr>
          <p:cNvSpPr>
            <a:spLocks noGrp="1"/>
          </p:cNvSpPr>
          <p:nvPr>
            <p:ph type="title"/>
          </p:nvPr>
        </p:nvSpPr>
        <p:spPr>
          <a:xfrm>
            <a:off x="0" y="0"/>
            <a:ext cx="8839200" cy="1554480"/>
          </a:xfrm>
        </p:spPr>
        <p:txBody>
          <a:bodyPr/>
          <a:lstStyle/>
          <a:p>
            <a:r>
              <a:rPr lang="en-US" dirty="0"/>
              <a:t>BETC Examples</a:t>
            </a:r>
          </a:p>
        </p:txBody>
      </p:sp>
      <p:pic>
        <p:nvPicPr>
          <p:cNvPr id="5" name="Content Placeholder 4" descr="BETC example" title="BETC Example">
            <a:extLst>
              <a:ext uri="{FF2B5EF4-FFF2-40B4-BE49-F238E27FC236}">
                <a16:creationId xmlns:a16="http://schemas.microsoft.com/office/drawing/2014/main" id="{54A7AB40-BE0C-44C7-9C5B-D19E9AD29747}"/>
              </a:ext>
            </a:extLst>
          </p:cNvPr>
          <p:cNvPicPr>
            <a:picLocks noGrp="1" noChangeAspect="1"/>
          </p:cNvPicPr>
          <p:nvPr>
            <p:ph idx="1"/>
          </p:nvPr>
        </p:nvPicPr>
        <p:blipFill>
          <a:blip r:embed="rId2"/>
          <a:stretch>
            <a:fillRect/>
          </a:stretch>
        </p:blipFill>
        <p:spPr>
          <a:xfrm>
            <a:off x="1079198" y="1825625"/>
            <a:ext cx="6985603" cy="4351338"/>
          </a:xfrm>
          <a:prstGeom prst="rect">
            <a:avLst/>
          </a:prstGeom>
        </p:spPr>
      </p:pic>
      <p:sp>
        <p:nvSpPr>
          <p:cNvPr id="4" name="Slide Number Placeholder 3">
            <a:extLst>
              <a:ext uri="{FF2B5EF4-FFF2-40B4-BE49-F238E27FC236}">
                <a16:creationId xmlns:a16="http://schemas.microsoft.com/office/drawing/2014/main" id="{40874292-2007-4972-BB5D-A6C962B59F53}"/>
              </a:ext>
            </a:extLst>
          </p:cNvPr>
          <p:cNvSpPr>
            <a:spLocks noGrp="1"/>
          </p:cNvSpPr>
          <p:nvPr>
            <p:ph type="sldNum" sz="quarter" idx="12"/>
          </p:nvPr>
        </p:nvSpPr>
        <p:spPr/>
        <p:txBody>
          <a:bodyPr/>
          <a:lstStyle/>
          <a:p>
            <a:pPr>
              <a:defRPr/>
            </a:pPr>
            <a:fld id="{2D51C81B-D2DA-48D3-BDC6-1B62D476D479}" type="slidenum">
              <a:rPr lang="en-US" smtClean="0"/>
              <a:pPr>
                <a:defRPr/>
              </a:pPr>
              <a:t>15</a:t>
            </a:fld>
            <a:endParaRPr lang="en-US" dirty="0"/>
          </a:p>
        </p:txBody>
      </p:sp>
    </p:spTree>
    <p:extLst>
      <p:ext uri="{BB962C8B-B14F-4D97-AF65-F5344CB8AC3E}">
        <p14:creationId xmlns:p14="http://schemas.microsoft.com/office/powerpoint/2010/main" val="164411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5D56A-F888-4538-A23E-C1C7FF14C338}"/>
              </a:ext>
            </a:extLst>
          </p:cNvPr>
          <p:cNvSpPr>
            <a:spLocks noGrp="1"/>
          </p:cNvSpPr>
          <p:nvPr>
            <p:ph type="title"/>
          </p:nvPr>
        </p:nvSpPr>
        <p:spPr/>
        <p:txBody>
          <a:bodyPr/>
          <a:lstStyle/>
          <a:p>
            <a:r>
              <a:rPr lang="en-US" dirty="0"/>
              <a:t>Breaking Down BETC</a:t>
            </a:r>
          </a:p>
        </p:txBody>
      </p:sp>
      <p:pic>
        <p:nvPicPr>
          <p:cNvPr id="5" name="Content Placeholder 4" descr="Breaking Down BETC" title="Breaking Down BETC">
            <a:extLst>
              <a:ext uri="{FF2B5EF4-FFF2-40B4-BE49-F238E27FC236}">
                <a16:creationId xmlns:a16="http://schemas.microsoft.com/office/drawing/2014/main" id="{B73587D0-3517-400F-9E3A-ECE4CA2AD29B}"/>
              </a:ext>
            </a:extLst>
          </p:cNvPr>
          <p:cNvPicPr>
            <a:picLocks noGrp="1" noChangeAspect="1"/>
          </p:cNvPicPr>
          <p:nvPr>
            <p:ph idx="1"/>
          </p:nvPr>
        </p:nvPicPr>
        <p:blipFill>
          <a:blip r:embed="rId2"/>
          <a:stretch>
            <a:fillRect/>
          </a:stretch>
        </p:blipFill>
        <p:spPr>
          <a:xfrm>
            <a:off x="152400" y="1981199"/>
            <a:ext cx="4038599" cy="4375151"/>
          </a:xfrm>
          <a:prstGeom prst="rect">
            <a:avLst/>
          </a:prstGeom>
        </p:spPr>
      </p:pic>
      <p:pic>
        <p:nvPicPr>
          <p:cNvPr id="6" name="Picture 5" descr="Breaking Down BETC" title="Breaking Down BETC">
            <a:extLst>
              <a:ext uri="{FF2B5EF4-FFF2-40B4-BE49-F238E27FC236}">
                <a16:creationId xmlns:a16="http://schemas.microsoft.com/office/drawing/2014/main" id="{617904DE-1E3A-431F-ACA0-C46AF81BA70C}"/>
              </a:ext>
            </a:extLst>
          </p:cNvPr>
          <p:cNvPicPr>
            <a:picLocks noChangeAspect="1"/>
          </p:cNvPicPr>
          <p:nvPr/>
        </p:nvPicPr>
        <p:blipFill>
          <a:blip r:embed="rId3"/>
          <a:stretch>
            <a:fillRect/>
          </a:stretch>
        </p:blipFill>
        <p:spPr>
          <a:xfrm>
            <a:off x="4447223" y="1843698"/>
            <a:ext cx="4648200" cy="4512652"/>
          </a:xfrm>
          <a:prstGeom prst="rect">
            <a:avLst/>
          </a:prstGeom>
        </p:spPr>
      </p:pic>
      <p:pic>
        <p:nvPicPr>
          <p:cNvPr id="7" name="Picture 6" descr="Breaking Down BETC" title="Breaking Down BETC">
            <a:extLst>
              <a:ext uri="{FF2B5EF4-FFF2-40B4-BE49-F238E27FC236}">
                <a16:creationId xmlns:a16="http://schemas.microsoft.com/office/drawing/2014/main" id="{0AE92A2A-E70F-4513-96F6-B5792C05272D}"/>
              </a:ext>
            </a:extLst>
          </p:cNvPr>
          <p:cNvPicPr>
            <a:picLocks noChangeAspect="1"/>
          </p:cNvPicPr>
          <p:nvPr/>
        </p:nvPicPr>
        <p:blipFill>
          <a:blip r:embed="rId4"/>
          <a:stretch>
            <a:fillRect/>
          </a:stretch>
        </p:blipFill>
        <p:spPr>
          <a:xfrm>
            <a:off x="4190999" y="4953000"/>
            <a:ext cx="685801" cy="914400"/>
          </a:xfrm>
          <a:prstGeom prst="rect">
            <a:avLst/>
          </a:prstGeom>
        </p:spPr>
      </p:pic>
      <p:sp>
        <p:nvSpPr>
          <p:cNvPr id="4" name="Slide Number Placeholder 3">
            <a:extLst>
              <a:ext uri="{FF2B5EF4-FFF2-40B4-BE49-F238E27FC236}">
                <a16:creationId xmlns:a16="http://schemas.microsoft.com/office/drawing/2014/main" id="{69CC889C-E90D-4FFB-8966-49AF5639BC7B}"/>
              </a:ext>
            </a:extLst>
          </p:cNvPr>
          <p:cNvSpPr>
            <a:spLocks noGrp="1"/>
          </p:cNvSpPr>
          <p:nvPr>
            <p:ph type="sldNum" sz="quarter" idx="12"/>
          </p:nvPr>
        </p:nvSpPr>
        <p:spPr/>
        <p:txBody>
          <a:bodyPr/>
          <a:lstStyle/>
          <a:p>
            <a:pPr>
              <a:defRPr/>
            </a:pPr>
            <a:fld id="{2D51C81B-D2DA-48D3-BDC6-1B62D476D479}" type="slidenum">
              <a:rPr lang="en-US" smtClean="0"/>
              <a:pPr>
                <a:defRPr/>
              </a:pPr>
              <a:t>16</a:t>
            </a:fld>
            <a:endParaRPr lang="en-US" dirty="0"/>
          </a:p>
        </p:txBody>
      </p:sp>
    </p:spTree>
    <p:extLst>
      <p:ext uri="{BB962C8B-B14F-4D97-AF65-F5344CB8AC3E}">
        <p14:creationId xmlns:p14="http://schemas.microsoft.com/office/powerpoint/2010/main" val="211168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7A7D8F-C41C-4B00-ABA5-6E0A3BE9AB72}"/>
              </a:ext>
            </a:extLst>
          </p:cNvPr>
          <p:cNvSpPr>
            <a:spLocks noGrp="1"/>
          </p:cNvSpPr>
          <p:nvPr>
            <p:ph type="title"/>
          </p:nvPr>
        </p:nvSpPr>
        <p:spPr>
          <a:xfrm>
            <a:off x="0" y="0"/>
            <a:ext cx="8839200" cy="1554480"/>
          </a:xfrm>
        </p:spPr>
        <p:txBody>
          <a:bodyPr/>
          <a:lstStyle/>
          <a:p>
            <a:r>
              <a:rPr lang="en-US" dirty="0"/>
              <a:t>Transaction Volumes for each BETC</a:t>
            </a:r>
            <a:br>
              <a:rPr lang="en-US" dirty="0"/>
            </a:br>
            <a:r>
              <a:rPr lang="en-US" dirty="0"/>
              <a:t>Category - Governmentwide</a:t>
            </a:r>
          </a:p>
        </p:txBody>
      </p:sp>
      <p:graphicFrame>
        <p:nvGraphicFramePr>
          <p:cNvPr id="8" name="Diagram 7" descr="chart showing Specialized BETS's, non expenditure transfers, borrowings, warrants, other specific legislated authority and disb and collections" title="Transaction Volumes for each BETC Category Government wide"/>
          <p:cNvGraphicFramePr/>
          <p:nvPr>
            <p:extLst>
              <p:ext uri="{D42A27DB-BD31-4B8C-83A1-F6EECF244321}">
                <p14:modId xmlns:p14="http://schemas.microsoft.com/office/powerpoint/2010/main" val="3247669118"/>
              </p:ext>
            </p:extLst>
          </p:nvPr>
        </p:nvGraphicFramePr>
        <p:xfrm>
          <a:off x="228600" y="1981200"/>
          <a:ext cx="3200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descr="Chart showing a breakdow of disbursments and collections" title="Transaction volumes for each BETC Category Government wide"/>
          <p:cNvGraphicFramePr/>
          <p:nvPr>
            <p:extLst>
              <p:ext uri="{D42A27DB-BD31-4B8C-83A1-F6EECF244321}">
                <p14:modId xmlns:p14="http://schemas.microsoft.com/office/powerpoint/2010/main" val="3616383756"/>
              </p:ext>
            </p:extLst>
          </p:nvPr>
        </p:nvGraphicFramePr>
        <p:xfrm>
          <a:off x="3505200" y="1524000"/>
          <a:ext cx="5334000" cy="4800600"/>
        </p:xfrm>
        <a:graphic>
          <a:graphicData uri="http://schemas.openxmlformats.org/drawingml/2006/chart">
            <c:chart xmlns:c="http://schemas.openxmlformats.org/drawingml/2006/chart" xmlns:r="http://schemas.openxmlformats.org/officeDocument/2006/relationships" r:id="rId8"/>
          </a:graphicData>
        </a:graphic>
      </p:graphicFrame>
      <p:sp>
        <p:nvSpPr>
          <p:cNvPr id="9" name="Slide Number Placeholder 8"/>
          <p:cNvSpPr>
            <a:spLocks noGrp="1"/>
          </p:cNvSpPr>
          <p:nvPr>
            <p:ph type="sldNum" sz="quarter" idx="12"/>
          </p:nvPr>
        </p:nvSpPr>
        <p:spPr/>
        <p:txBody>
          <a:bodyPr/>
          <a:lstStyle/>
          <a:p>
            <a:pPr>
              <a:defRPr/>
            </a:pPr>
            <a:fld id="{31EACC87-782B-41EF-AEC2-400C8E1142D3}" type="slidenum">
              <a:rPr lang="en-US" smtClean="0"/>
              <a:pPr>
                <a:defRPr/>
              </a:pPr>
              <a:t>17</a:t>
            </a:fld>
            <a:endParaRPr lang="en-US" dirty="0"/>
          </a:p>
        </p:txBody>
      </p:sp>
    </p:spTree>
    <p:extLst>
      <p:ext uri="{BB962C8B-B14F-4D97-AF65-F5344CB8AC3E}">
        <p14:creationId xmlns:p14="http://schemas.microsoft.com/office/powerpoint/2010/main" val="291469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E11C-8BEE-458E-9219-AFA612C83B6A}"/>
              </a:ext>
            </a:extLst>
          </p:cNvPr>
          <p:cNvSpPr>
            <a:spLocks noGrp="1"/>
          </p:cNvSpPr>
          <p:nvPr>
            <p:ph type="title"/>
          </p:nvPr>
        </p:nvSpPr>
        <p:spPr>
          <a:xfrm>
            <a:off x="0" y="0"/>
            <a:ext cx="8839200" cy="1554480"/>
          </a:xfrm>
        </p:spPr>
        <p:txBody>
          <a:bodyPr/>
          <a:lstStyle/>
          <a:p>
            <a:r>
              <a:rPr lang="en-US" dirty="0"/>
              <a:t>GWA Account Statement</a:t>
            </a:r>
          </a:p>
        </p:txBody>
      </p:sp>
      <p:sp>
        <p:nvSpPr>
          <p:cNvPr id="3" name="Content Placeholder 2">
            <a:extLst>
              <a:ext uri="{FF2B5EF4-FFF2-40B4-BE49-F238E27FC236}">
                <a16:creationId xmlns:a16="http://schemas.microsoft.com/office/drawing/2014/main" id="{6FADA99C-D7F3-4C16-AF26-A2286C796B57}"/>
              </a:ext>
            </a:extLst>
          </p:cNvPr>
          <p:cNvSpPr>
            <a:spLocks noGrp="1"/>
          </p:cNvSpPr>
          <p:nvPr>
            <p:ph idx="1"/>
          </p:nvPr>
        </p:nvSpPr>
        <p:spPr/>
        <p:txBody>
          <a:bodyPr>
            <a:normAutofit fontScale="85000" lnSpcReduction="10000"/>
          </a:bodyPr>
          <a:lstStyle/>
          <a:p>
            <a:r>
              <a:rPr lang="en-US" sz="2400" dirty="0">
                <a:latin typeface="Arial" charset="0"/>
                <a:cs typeface="Arial" charset="0"/>
              </a:rPr>
              <a:t>Provides a daily refreshed view of a Federal Program Agency’s </a:t>
            </a:r>
            <a:r>
              <a:rPr lang="en-US" sz="2400" i="1" u="sng" dirty="0">
                <a:latin typeface="Arial" charset="0"/>
                <a:cs typeface="Arial" charset="0"/>
              </a:rPr>
              <a:t>Fund Balance With Treasury </a:t>
            </a:r>
            <a:r>
              <a:rPr lang="en-US" sz="2400" dirty="0">
                <a:latin typeface="Arial" charset="0"/>
                <a:cs typeface="Arial" charset="0"/>
              </a:rPr>
              <a:t>(FBWT) – </a:t>
            </a:r>
            <a:r>
              <a:rPr lang="en-US" sz="2400" b="1" dirty="0">
                <a:latin typeface="Arial" charset="0"/>
                <a:cs typeface="Arial" charset="0"/>
              </a:rPr>
              <a:t>by TAS/BETC.</a:t>
            </a:r>
          </a:p>
          <a:p>
            <a:endParaRPr lang="en-US" sz="2400" dirty="0">
              <a:latin typeface="Arial" charset="0"/>
              <a:cs typeface="Arial" charset="0"/>
            </a:endParaRPr>
          </a:p>
          <a:p>
            <a:r>
              <a:rPr lang="en-US" sz="2400" dirty="0">
                <a:latin typeface="Arial" charset="0"/>
                <a:cs typeface="Arial" charset="0"/>
              </a:rPr>
              <a:t>Is available on-line.</a:t>
            </a:r>
          </a:p>
          <a:p>
            <a:pPr marL="0" indent="0">
              <a:buNone/>
            </a:pPr>
            <a:endParaRPr lang="en-US" sz="2400" dirty="0">
              <a:latin typeface="Arial" charset="0"/>
              <a:cs typeface="Arial" charset="0"/>
            </a:endParaRPr>
          </a:p>
          <a:p>
            <a:r>
              <a:rPr lang="en-US" sz="2400" dirty="0">
                <a:latin typeface="Arial" charset="0"/>
                <a:cs typeface="Arial" charset="0"/>
              </a:rPr>
              <a:t>Generates user customized reports.</a:t>
            </a:r>
          </a:p>
          <a:p>
            <a:pPr>
              <a:buNone/>
            </a:pPr>
            <a:endParaRPr lang="en-US" sz="2400" dirty="0">
              <a:latin typeface="Arial" charset="0"/>
              <a:cs typeface="Arial" charset="0"/>
            </a:endParaRPr>
          </a:p>
          <a:p>
            <a:r>
              <a:rPr lang="en-US" sz="2400" dirty="0">
                <a:latin typeface="Arial" charset="0"/>
                <a:cs typeface="Arial" charset="0"/>
              </a:rPr>
              <a:t>Provides a central source for retrieving a near real‐time picture of account balance, providing a GWA Account Statement for each TAS.</a:t>
            </a:r>
          </a:p>
          <a:p>
            <a:endParaRPr lang="en-US" sz="2400" dirty="0">
              <a:latin typeface="Arial" charset="0"/>
              <a:cs typeface="Arial" charset="0"/>
            </a:endParaRPr>
          </a:p>
          <a:p>
            <a:r>
              <a:rPr lang="en-US" sz="2400" dirty="0">
                <a:latin typeface="Arial" charset="0"/>
                <a:cs typeface="Arial" charset="0"/>
              </a:rPr>
              <a:t>Is reconciled by the FMS Asset Reconciliation Branch (ARB) in New Orleans.  ARB reconciles the GWA Account Statement for many USDA TASs to FMMI.</a:t>
            </a:r>
          </a:p>
          <a:p>
            <a:pPr marL="0" indent="0">
              <a:buNone/>
            </a:pPr>
            <a:endParaRPr lang="en-US" dirty="0"/>
          </a:p>
        </p:txBody>
      </p:sp>
      <p:sp>
        <p:nvSpPr>
          <p:cNvPr id="4" name="Slide Number Placeholder 3">
            <a:extLst>
              <a:ext uri="{FF2B5EF4-FFF2-40B4-BE49-F238E27FC236}">
                <a16:creationId xmlns:a16="http://schemas.microsoft.com/office/drawing/2014/main" id="{7AB3FE99-E79A-4E63-BCAC-AAF78B29BF14}"/>
              </a:ext>
            </a:extLst>
          </p:cNvPr>
          <p:cNvSpPr>
            <a:spLocks noGrp="1"/>
          </p:cNvSpPr>
          <p:nvPr>
            <p:ph type="sldNum" sz="quarter" idx="12"/>
          </p:nvPr>
        </p:nvSpPr>
        <p:spPr/>
        <p:txBody>
          <a:bodyPr/>
          <a:lstStyle/>
          <a:p>
            <a:pPr>
              <a:defRPr/>
            </a:pPr>
            <a:fld id="{2D51C81B-D2DA-48D3-BDC6-1B62D476D479}" type="slidenum">
              <a:rPr lang="en-US" smtClean="0"/>
              <a:pPr>
                <a:defRPr/>
              </a:pPr>
              <a:t>18</a:t>
            </a:fld>
            <a:endParaRPr lang="en-US" dirty="0"/>
          </a:p>
        </p:txBody>
      </p:sp>
    </p:spTree>
    <p:extLst>
      <p:ext uri="{BB962C8B-B14F-4D97-AF65-F5344CB8AC3E}">
        <p14:creationId xmlns:p14="http://schemas.microsoft.com/office/powerpoint/2010/main" val="153554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DB21-AC6A-45DA-80C3-E51487F9FE07}"/>
              </a:ext>
            </a:extLst>
          </p:cNvPr>
          <p:cNvSpPr>
            <a:spLocks noGrp="1"/>
          </p:cNvSpPr>
          <p:nvPr>
            <p:ph type="title"/>
          </p:nvPr>
        </p:nvSpPr>
        <p:spPr>
          <a:xfrm>
            <a:off x="0" y="0"/>
            <a:ext cx="8839200" cy="1554480"/>
          </a:xfrm>
        </p:spPr>
        <p:txBody>
          <a:bodyPr/>
          <a:lstStyle/>
          <a:p>
            <a:r>
              <a:rPr lang="en-US" dirty="0"/>
              <a:t>CARS Account Statement</a:t>
            </a:r>
            <a:br>
              <a:rPr lang="en-US" dirty="0"/>
            </a:br>
            <a:r>
              <a:rPr lang="en-US" dirty="0"/>
              <a:t>Example</a:t>
            </a:r>
          </a:p>
        </p:txBody>
      </p:sp>
      <p:sp>
        <p:nvSpPr>
          <p:cNvPr id="3" name="Content Placeholder 2">
            <a:extLst>
              <a:ext uri="{FF2B5EF4-FFF2-40B4-BE49-F238E27FC236}">
                <a16:creationId xmlns:a16="http://schemas.microsoft.com/office/drawing/2014/main" id="{C848BEEC-6561-475D-887B-F19E8DD9EE89}"/>
              </a:ext>
            </a:extLst>
          </p:cNvPr>
          <p:cNvSpPr>
            <a:spLocks noGrp="1"/>
          </p:cNvSpPr>
          <p:nvPr>
            <p:ph idx="1"/>
          </p:nvPr>
        </p:nvSpPr>
        <p:spPr/>
        <p:txBody>
          <a:bodyPr/>
          <a:lstStyle/>
          <a:p>
            <a:pPr marL="0" indent="0">
              <a:buNone/>
            </a:pPr>
            <a:r>
              <a:rPr lang="en-US" dirty="0"/>
              <a:t>View account summary level information</a:t>
            </a:r>
          </a:p>
          <a:p>
            <a:endParaRPr lang="en-US" dirty="0"/>
          </a:p>
          <a:p>
            <a:endParaRPr lang="en-US" dirty="0"/>
          </a:p>
          <a:p>
            <a:endParaRPr lang="en-US" dirty="0"/>
          </a:p>
        </p:txBody>
      </p:sp>
      <p:pic>
        <p:nvPicPr>
          <p:cNvPr id="5" name="Picture 4" descr="View account summary level information" title="CARS account sttement example">
            <a:extLst>
              <a:ext uri="{FF2B5EF4-FFF2-40B4-BE49-F238E27FC236}">
                <a16:creationId xmlns:a16="http://schemas.microsoft.com/office/drawing/2014/main" id="{0792BA66-5067-4C81-A690-7C4867FF5A3B}"/>
              </a:ext>
            </a:extLst>
          </p:cNvPr>
          <p:cNvPicPr>
            <a:picLocks noChangeAspect="1"/>
          </p:cNvPicPr>
          <p:nvPr/>
        </p:nvPicPr>
        <p:blipFill>
          <a:blip r:embed="rId2"/>
          <a:stretch>
            <a:fillRect/>
          </a:stretch>
        </p:blipFill>
        <p:spPr>
          <a:xfrm>
            <a:off x="152400" y="2448445"/>
            <a:ext cx="8796354" cy="3647555"/>
          </a:xfrm>
          <a:prstGeom prst="rect">
            <a:avLst/>
          </a:prstGeom>
        </p:spPr>
      </p:pic>
      <p:pic>
        <p:nvPicPr>
          <p:cNvPr id="6" name="Picture 5" descr="8 fields component TAS" title="CARS account statement Example">
            <a:extLst>
              <a:ext uri="{FF2B5EF4-FFF2-40B4-BE49-F238E27FC236}">
                <a16:creationId xmlns:a16="http://schemas.microsoft.com/office/drawing/2014/main" id="{DD7A570A-5D35-4D63-BE40-901A35A33CA9}"/>
              </a:ext>
            </a:extLst>
          </p:cNvPr>
          <p:cNvPicPr>
            <a:picLocks noChangeAspect="1"/>
          </p:cNvPicPr>
          <p:nvPr/>
        </p:nvPicPr>
        <p:blipFill>
          <a:blip r:embed="rId3"/>
          <a:stretch>
            <a:fillRect/>
          </a:stretch>
        </p:blipFill>
        <p:spPr>
          <a:xfrm>
            <a:off x="329119" y="4271825"/>
            <a:ext cx="3749365" cy="493819"/>
          </a:xfrm>
          <a:prstGeom prst="rect">
            <a:avLst/>
          </a:prstGeom>
        </p:spPr>
      </p:pic>
      <p:pic>
        <p:nvPicPr>
          <p:cNvPr id="7" name="Picture 6" descr="8 fields component TAS" title="CArs Account Statement Example">
            <a:extLst>
              <a:ext uri="{FF2B5EF4-FFF2-40B4-BE49-F238E27FC236}">
                <a16:creationId xmlns:a16="http://schemas.microsoft.com/office/drawing/2014/main" id="{F3EFF8F1-CEF4-4F78-9777-8ED0680918DF}"/>
              </a:ext>
            </a:extLst>
          </p:cNvPr>
          <p:cNvPicPr>
            <a:picLocks noChangeAspect="1"/>
          </p:cNvPicPr>
          <p:nvPr/>
        </p:nvPicPr>
        <p:blipFill>
          <a:blip r:embed="rId4"/>
          <a:stretch>
            <a:fillRect/>
          </a:stretch>
        </p:blipFill>
        <p:spPr>
          <a:xfrm>
            <a:off x="1066800" y="4651058"/>
            <a:ext cx="2274005" cy="310929"/>
          </a:xfrm>
          <a:prstGeom prst="rect">
            <a:avLst/>
          </a:prstGeom>
        </p:spPr>
      </p:pic>
      <p:sp>
        <p:nvSpPr>
          <p:cNvPr id="4" name="Slide Number Placeholder 3">
            <a:extLst>
              <a:ext uri="{FF2B5EF4-FFF2-40B4-BE49-F238E27FC236}">
                <a16:creationId xmlns:a16="http://schemas.microsoft.com/office/drawing/2014/main" id="{45CFEAC2-8F50-4089-9967-D0AD3A3910B6}"/>
              </a:ext>
            </a:extLst>
          </p:cNvPr>
          <p:cNvSpPr>
            <a:spLocks noGrp="1"/>
          </p:cNvSpPr>
          <p:nvPr>
            <p:ph type="sldNum" sz="quarter" idx="12"/>
          </p:nvPr>
        </p:nvSpPr>
        <p:spPr/>
        <p:txBody>
          <a:bodyPr/>
          <a:lstStyle/>
          <a:p>
            <a:pPr>
              <a:defRPr/>
            </a:pPr>
            <a:fld id="{2D51C81B-D2DA-48D3-BDC6-1B62D476D479}" type="slidenum">
              <a:rPr lang="en-US" smtClean="0"/>
              <a:pPr>
                <a:defRPr/>
              </a:pPr>
              <a:t>19</a:t>
            </a:fld>
            <a:endParaRPr lang="en-US" dirty="0"/>
          </a:p>
        </p:txBody>
      </p:sp>
    </p:spTree>
    <p:extLst>
      <p:ext uri="{BB962C8B-B14F-4D97-AF65-F5344CB8AC3E}">
        <p14:creationId xmlns:p14="http://schemas.microsoft.com/office/powerpoint/2010/main" val="44299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FF3BC-96FB-4749-97A7-566C961C98E3}"/>
              </a:ext>
            </a:extLst>
          </p:cNvPr>
          <p:cNvSpPr>
            <a:spLocks noGrp="1"/>
          </p:cNvSpPr>
          <p:nvPr>
            <p:ph type="title"/>
          </p:nvPr>
        </p:nvSpPr>
        <p:spPr>
          <a:xfrm>
            <a:off x="76199" y="34924"/>
            <a:ext cx="8763001" cy="1261608"/>
          </a:xfrm>
        </p:spPr>
        <p:txBody>
          <a:bodyPr/>
          <a:lstStyle/>
          <a:p>
            <a:r>
              <a:rPr lang="en-US" dirty="0"/>
              <a:t>GWA vs. CARS</a:t>
            </a:r>
          </a:p>
        </p:txBody>
      </p:sp>
      <p:sp>
        <p:nvSpPr>
          <p:cNvPr id="1028" name="Content Placeholder 2"/>
          <p:cNvSpPr>
            <a:spLocks noGrp="1"/>
          </p:cNvSpPr>
          <p:nvPr>
            <p:ph idx="1"/>
          </p:nvPr>
        </p:nvSpPr>
        <p:spPr>
          <a:xfrm>
            <a:off x="504031" y="1904999"/>
            <a:ext cx="8229600" cy="2341563"/>
          </a:xfrm>
        </p:spPr>
        <p:txBody>
          <a:bodyPr>
            <a:normAutofit fontScale="92500" lnSpcReduction="20000"/>
          </a:bodyPr>
          <a:lstStyle/>
          <a:p>
            <a:pPr eaLnBrk="1" hangingPunct="1">
              <a:lnSpc>
                <a:spcPct val="90000"/>
              </a:lnSpc>
            </a:pPr>
            <a:r>
              <a:rPr lang="en-US" sz="1800" dirty="0">
                <a:latin typeface="Arial" charset="0"/>
                <a:cs typeface="Arial" charset="0"/>
              </a:rPr>
              <a:t>GWA – Governmentwide Accounting Project:   Treasury’s Assistant Commissioner’s area responsible for the maintenance of the Federal Government’s set of accounts and accounting data.</a:t>
            </a:r>
          </a:p>
          <a:p>
            <a:pPr eaLnBrk="1" hangingPunct="1">
              <a:lnSpc>
                <a:spcPct val="90000"/>
              </a:lnSpc>
              <a:buFont typeface="Arial" charset="0"/>
              <a:buNone/>
            </a:pPr>
            <a:endParaRPr lang="en-US" sz="1800" dirty="0">
              <a:latin typeface="Arial" charset="0"/>
              <a:cs typeface="Arial" charset="0"/>
            </a:endParaRPr>
          </a:p>
          <a:p>
            <a:pPr eaLnBrk="1" hangingPunct="1">
              <a:lnSpc>
                <a:spcPct val="90000"/>
              </a:lnSpc>
            </a:pPr>
            <a:r>
              <a:rPr lang="en-US" sz="1800" dirty="0">
                <a:latin typeface="Arial" charset="0"/>
                <a:cs typeface="Arial" charset="0"/>
              </a:rPr>
              <a:t>CARS – Central Accounting and Reporting System:  New system of record for the government’s financial data.  Replaces Treasury’s old STAR system.</a:t>
            </a:r>
          </a:p>
          <a:p>
            <a:pPr eaLnBrk="1" hangingPunct="1">
              <a:lnSpc>
                <a:spcPct val="90000"/>
              </a:lnSpc>
            </a:pPr>
            <a:endParaRPr lang="en-US" sz="1800" dirty="0">
              <a:latin typeface="Arial" charset="0"/>
              <a:cs typeface="Arial" charset="0"/>
            </a:endParaRPr>
          </a:p>
          <a:p>
            <a:pPr eaLnBrk="1" hangingPunct="1">
              <a:lnSpc>
                <a:spcPct val="90000"/>
              </a:lnSpc>
            </a:pPr>
            <a:r>
              <a:rPr lang="en-US" sz="1800" dirty="0">
                <a:latin typeface="Arial" charset="0"/>
                <a:cs typeface="Arial" charset="0"/>
              </a:rPr>
              <a:t>GTAS – Governmentwide Treasury Account Symbol Adjusted Trial Balance System:  Replaces functionality of FACTS I, FACTS II, IFCS, IRAS, and SID reporting systems as the primary means of reporting agency trial balance data.</a:t>
            </a:r>
          </a:p>
        </p:txBody>
      </p:sp>
      <p:pic>
        <p:nvPicPr>
          <p:cNvPr id="1032" name="Picture 6" descr="Central Accounting Reporting System" title="GWA vs. CARS"/>
          <p:cNvPicPr>
            <a:picLocks noChangeAspect="1" noChangeArrowheads="1"/>
          </p:cNvPicPr>
          <p:nvPr/>
        </p:nvPicPr>
        <p:blipFill>
          <a:blip r:embed="rId4" cstate="print"/>
          <a:srcRect/>
          <a:stretch>
            <a:fillRect/>
          </a:stretch>
        </p:blipFill>
        <p:spPr bwMode="auto">
          <a:xfrm>
            <a:off x="1066800" y="5486400"/>
            <a:ext cx="1905000" cy="1135063"/>
          </a:xfrm>
          <a:prstGeom prst="rect">
            <a:avLst/>
          </a:prstGeom>
          <a:noFill/>
          <a:ln w="9525">
            <a:noFill/>
            <a:miter lim="800000"/>
            <a:headEnd/>
            <a:tailEnd/>
          </a:ln>
        </p:spPr>
      </p:pic>
      <p:cxnSp>
        <p:nvCxnSpPr>
          <p:cNvPr id="10" name="Straight Arrow Connector 9" descr="straight arrow" title="GWA vs. CARS"/>
          <p:cNvCxnSpPr/>
          <p:nvPr/>
        </p:nvCxnSpPr>
        <p:spPr>
          <a:xfrm flipH="1">
            <a:off x="2743200" y="5334000"/>
            <a:ext cx="609600" cy="401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Straight arrow connector" title="GWA vs. CARS"/>
          <p:cNvCxnSpPr/>
          <p:nvPr/>
        </p:nvCxnSpPr>
        <p:spPr>
          <a:xfrm>
            <a:off x="4724400" y="5257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5" name="Picture 2" descr="GTAS" title="GWA vs CARS"/>
          <p:cNvPicPr>
            <a:picLocks noChangeAspect="1" noChangeArrowheads="1"/>
          </p:cNvPicPr>
          <p:nvPr/>
        </p:nvPicPr>
        <p:blipFill>
          <a:blip r:embed="rId5" cstate="print"/>
          <a:srcRect/>
          <a:stretch>
            <a:fillRect/>
          </a:stretch>
        </p:blipFill>
        <p:spPr bwMode="auto">
          <a:xfrm>
            <a:off x="6400800" y="5791200"/>
            <a:ext cx="1581150" cy="628650"/>
          </a:xfrm>
          <a:prstGeom prst="rect">
            <a:avLst/>
          </a:prstGeom>
          <a:noFill/>
          <a:ln w="9525">
            <a:noFill/>
            <a:miter lim="800000"/>
            <a:headEnd/>
            <a:tailEnd/>
          </a:ln>
        </p:spPr>
      </p:pic>
      <p:graphicFrame>
        <p:nvGraphicFramePr>
          <p:cNvPr id="1026" name="Object 12" descr="IPAC" title="GWA vs CARS"/>
          <p:cNvGraphicFramePr>
            <a:graphicFrameLocks noGrp="1" noChangeAspect="1"/>
          </p:cNvGraphicFramePr>
          <p:nvPr>
            <p:extLst>
              <p:ext uri="{D42A27DB-BD31-4B8C-83A1-F6EECF244321}">
                <p14:modId xmlns:p14="http://schemas.microsoft.com/office/powerpoint/2010/main" val="2362386682"/>
              </p:ext>
            </p:extLst>
          </p:nvPr>
        </p:nvGraphicFramePr>
        <p:xfrm>
          <a:off x="3429000" y="5791200"/>
          <a:ext cx="2379663" cy="685800"/>
        </p:xfrm>
        <a:graphic>
          <a:graphicData uri="http://schemas.openxmlformats.org/presentationml/2006/ole">
            <mc:AlternateContent xmlns:mc="http://schemas.openxmlformats.org/markup-compatibility/2006">
              <mc:Choice xmlns:v="urn:schemas-microsoft-com:vml" Requires="v">
                <p:oleObj spid="_x0000_s1316" name="Picture" r:id="rId6" imgW="3007935" imgH="870278" progId="Word.Picture.8">
                  <p:embed/>
                </p:oleObj>
              </mc:Choice>
              <mc:Fallback>
                <p:oleObj name="Picture" r:id="rId6" imgW="3007935" imgH="870278" progId="Word.Picture.8">
                  <p:embed/>
                  <p:pic>
                    <p:nvPicPr>
                      <p:cNvPr id="0" name="Picture 14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791200"/>
                        <a:ext cx="2379663" cy="6858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cxnSp>
        <p:nvCxnSpPr>
          <p:cNvPr id="14" name="Straight Arrow Connector 13" descr="Straight arrow connector" title="GWA vs CARS"/>
          <p:cNvCxnSpPr/>
          <p:nvPr/>
        </p:nvCxnSpPr>
        <p:spPr>
          <a:xfrm>
            <a:off x="5486400" y="51816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7" name="Picture 2" descr="GWA" title="GWA vs CARS"/>
          <p:cNvPicPr>
            <a:picLocks noChangeAspect="1" noChangeArrowheads="1"/>
          </p:cNvPicPr>
          <p:nvPr/>
        </p:nvPicPr>
        <p:blipFill>
          <a:blip r:embed="rId8" cstate="print"/>
          <a:srcRect/>
          <a:stretch>
            <a:fillRect/>
          </a:stretch>
        </p:blipFill>
        <p:spPr bwMode="auto">
          <a:xfrm>
            <a:off x="3581400" y="4495800"/>
            <a:ext cx="1828800" cy="969963"/>
          </a:xfrm>
          <a:prstGeom prst="rect">
            <a:avLst/>
          </a:prstGeom>
          <a:noFill/>
          <a:ln w="9525">
            <a:noFill/>
            <a:miter lim="800000"/>
            <a:headEnd/>
            <a:tailEnd/>
          </a:ln>
        </p:spPr>
      </p:pic>
      <p:sp>
        <p:nvSpPr>
          <p:cNvPr id="4" name="TextBox 3">
            <a:extLst>
              <a:ext uri="{FF2B5EF4-FFF2-40B4-BE49-F238E27FC236}">
                <a16:creationId xmlns:a16="http://schemas.microsoft.com/office/drawing/2014/main" id="{6CB97878-91E8-448F-8F9D-AF714C49F2EB}"/>
              </a:ext>
            </a:extLst>
          </p:cNvPr>
          <p:cNvSpPr txBox="1"/>
          <p:nvPr/>
        </p:nvSpPr>
        <p:spPr>
          <a:xfrm>
            <a:off x="1104899" y="6592244"/>
            <a:ext cx="6858000" cy="230832"/>
          </a:xfrm>
          <a:prstGeom prst="rect">
            <a:avLst/>
          </a:prstGeom>
          <a:noFill/>
        </p:spPr>
        <p:txBody>
          <a:bodyPr wrap="square" rtlCol="0">
            <a:spAutoFit/>
          </a:bodyPr>
          <a:lstStyle/>
          <a:p>
            <a:r>
              <a:rPr lang="en-US" sz="900" dirty="0">
                <a:hlinkClick r:id="rId9" tooltip="http://eo.wikipedia.org/wiki/Dosiero:Blank_square.svg"/>
              </a:rPr>
              <a:t>This Photo</a:t>
            </a:r>
            <a:r>
              <a:rPr lang="en-US" sz="900" dirty="0"/>
              <a:t> by Unknown Author is licensed under </a:t>
            </a:r>
            <a:r>
              <a:rPr lang="en-US" sz="900" dirty="0">
                <a:hlinkClick r:id="rId10" tooltip="https://creativecommons.org/licenses/by-sa/3.0/"/>
              </a:rPr>
              <a:t>CC BY-SA</a:t>
            </a:r>
            <a:endParaRPr lang="en-US" sz="900" dirty="0"/>
          </a:p>
        </p:txBody>
      </p:sp>
      <p:sp>
        <p:nvSpPr>
          <p:cNvPr id="6" name="Slide Number Placeholder 5"/>
          <p:cNvSpPr>
            <a:spLocks noGrp="1"/>
          </p:cNvSpPr>
          <p:nvPr>
            <p:ph type="sldNum" sz="quarter" idx="12"/>
          </p:nvPr>
        </p:nvSpPr>
        <p:spPr/>
        <p:txBody>
          <a:bodyPr/>
          <a:lstStyle/>
          <a:p>
            <a:pPr>
              <a:defRPr/>
            </a:pPr>
            <a:fld id="{0107939B-DDEC-46C9-A51A-698962BFB4B9}" type="slidenum">
              <a:rPr lang="en-US" smtClean="0">
                <a:solidFill>
                  <a:schemeClr val="tx1">
                    <a:lumMod val="65000"/>
                    <a:lumOff val="35000"/>
                  </a:schemeClr>
                </a:solidFill>
              </a:rPr>
              <a:pPr>
                <a:defRPr/>
              </a:pPr>
              <a:t>2</a:t>
            </a:fld>
            <a:endParaRPr lang="en-US"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1FF8-6E62-414D-830F-159A7AD5215F}"/>
              </a:ext>
            </a:extLst>
          </p:cNvPr>
          <p:cNvSpPr>
            <a:spLocks noGrp="1"/>
          </p:cNvSpPr>
          <p:nvPr>
            <p:ph type="title"/>
          </p:nvPr>
        </p:nvSpPr>
        <p:spPr>
          <a:xfrm>
            <a:off x="0" y="0"/>
            <a:ext cx="8839200" cy="1554480"/>
          </a:xfrm>
        </p:spPr>
        <p:txBody>
          <a:bodyPr/>
          <a:lstStyle/>
          <a:p>
            <a:r>
              <a:rPr lang="en-US" dirty="0"/>
              <a:t>Shared Accounting Modules</a:t>
            </a:r>
            <a:br>
              <a:rPr lang="en-US" dirty="0"/>
            </a:br>
            <a:r>
              <a:rPr lang="en-US" dirty="0"/>
              <a:t>(SAMs)</a:t>
            </a:r>
          </a:p>
        </p:txBody>
      </p:sp>
      <p:sp>
        <p:nvSpPr>
          <p:cNvPr id="3" name="Content Placeholder 2" descr="Three functions of SAM:&#10;Validation&#10;Translation&#10;Default" title="Shared Accounting Modules SAMs">
            <a:extLst>
              <a:ext uri="{FF2B5EF4-FFF2-40B4-BE49-F238E27FC236}">
                <a16:creationId xmlns:a16="http://schemas.microsoft.com/office/drawing/2014/main" id="{019180A1-25AB-4517-9D01-774369EF93B4}"/>
              </a:ext>
            </a:extLst>
          </p:cNvPr>
          <p:cNvSpPr>
            <a:spLocks noGrp="1"/>
          </p:cNvSpPr>
          <p:nvPr>
            <p:ph idx="1"/>
          </p:nvPr>
        </p:nvSpPr>
        <p:spPr/>
        <p:txBody>
          <a:bodyPr/>
          <a:lstStyle/>
          <a:p>
            <a:endParaRPr lang="en-US" dirty="0"/>
          </a:p>
          <a:p>
            <a:endParaRPr lang="en-US" dirty="0"/>
          </a:p>
        </p:txBody>
      </p:sp>
      <p:sp>
        <p:nvSpPr>
          <p:cNvPr id="5" name="TextBox 10">
            <a:extLst>
              <a:ext uri="{FF2B5EF4-FFF2-40B4-BE49-F238E27FC236}">
                <a16:creationId xmlns:a16="http://schemas.microsoft.com/office/drawing/2014/main" id="{F2735294-FF2A-4559-A29C-B74BFC1E4597}"/>
              </a:ext>
            </a:extLst>
          </p:cNvPr>
          <p:cNvSpPr txBox="1">
            <a:spLocks noChangeArrowheads="1"/>
          </p:cNvSpPr>
          <p:nvPr/>
        </p:nvSpPr>
        <p:spPr bwMode="auto">
          <a:xfrm>
            <a:off x="1676400" y="1981200"/>
            <a:ext cx="5459413" cy="738664"/>
          </a:xfrm>
          <a:prstGeom prst="rect">
            <a:avLst/>
          </a:prstGeom>
          <a:noFill/>
          <a:ln w="9525">
            <a:noFill/>
            <a:miter lim="800000"/>
            <a:headEnd/>
            <a:tailEnd/>
          </a:ln>
        </p:spPr>
        <p:txBody>
          <a:bodyPr>
            <a:spAutoFit/>
          </a:bodyPr>
          <a:lstStyle/>
          <a:p>
            <a:pPr algn="ctr"/>
            <a:endParaRPr lang="en-US" dirty="0"/>
          </a:p>
          <a:p>
            <a:pPr algn="ctr"/>
            <a:r>
              <a:rPr lang="en-US" sz="2400" b="1" u="sng" dirty="0"/>
              <a:t>Three Functions of SAM</a:t>
            </a:r>
          </a:p>
        </p:txBody>
      </p:sp>
      <p:pic>
        <p:nvPicPr>
          <p:cNvPr id="7" name="Picture 6" descr="The functions of SAM&#10;Validation&#10;Translation&#10;Default" title="Shared acounting Modules SAM">
            <a:extLst>
              <a:ext uri="{FF2B5EF4-FFF2-40B4-BE49-F238E27FC236}">
                <a16:creationId xmlns:a16="http://schemas.microsoft.com/office/drawing/2014/main" id="{24B9785D-E602-47E6-B7B2-D509A7AA77AF}"/>
              </a:ext>
            </a:extLst>
          </p:cNvPr>
          <p:cNvPicPr>
            <a:picLocks noChangeAspect="1"/>
          </p:cNvPicPr>
          <p:nvPr/>
        </p:nvPicPr>
        <p:blipFill>
          <a:blip r:embed="rId2"/>
          <a:stretch>
            <a:fillRect/>
          </a:stretch>
        </p:blipFill>
        <p:spPr>
          <a:xfrm>
            <a:off x="595993" y="2505152"/>
            <a:ext cx="8071804" cy="3450635"/>
          </a:xfrm>
          <a:prstGeom prst="rect">
            <a:avLst/>
          </a:prstGeom>
        </p:spPr>
      </p:pic>
      <p:sp>
        <p:nvSpPr>
          <p:cNvPr id="4" name="Slide Number Placeholder 3">
            <a:extLst>
              <a:ext uri="{FF2B5EF4-FFF2-40B4-BE49-F238E27FC236}">
                <a16:creationId xmlns:a16="http://schemas.microsoft.com/office/drawing/2014/main" id="{1040EC64-2859-4638-9B53-0C157F1FC195}"/>
              </a:ext>
            </a:extLst>
          </p:cNvPr>
          <p:cNvSpPr>
            <a:spLocks noGrp="1"/>
          </p:cNvSpPr>
          <p:nvPr>
            <p:ph type="sldNum" sz="quarter" idx="12"/>
          </p:nvPr>
        </p:nvSpPr>
        <p:spPr/>
        <p:txBody>
          <a:bodyPr/>
          <a:lstStyle/>
          <a:p>
            <a:pPr>
              <a:defRPr/>
            </a:pPr>
            <a:fld id="{2D51C81B-D2DA-48D3-BDC6-1B62D476D479}" type="slidenum">
              <a:rPr lang="en-US" smtClean="0"/>
              <a:pPr>
                <a:defRPr/>
              </a:pPr>
              <a:t>20</a:t>
            </a:fld>
            <a:endParaRPr lang="en-US" dirty="0"/>
          </a:p>
        </p:txBody>
      </p:sp>
    </p:spTree>
    <p:extLst>
      <p:ext uri="{BB962C8B-B14F-4D97-AF65-F5344CB8AC3E}">
        <p14:creationId xmlns:p14="http://schemas.microsoft.com/office/powerpoint/2010/main" val="35331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DE74-6411-49A6-881D-4E280D839387}"/>
              </a:ext>
            </a:extLst>
          </p:cNvPr>
          <p:cNvSpPr>
            <a:spLocks noGrp="1"/>
          </p:cNvSpPr>
          <p:nvPr>
            <p:ph type="title"/>
          </p:nvPr>
        </p:nvSpPr>
        <p:spPr>
          <a:xfrm>
            <a:off x="0" y="0"/>
            <a:ext cx="8915400" cy="1554480"/>
          </a:xfrm>
        </p:spPr>
        <p:txBody>
          <a:bodyPr/>
          <a:lstStyle/>
          <a:p>
            <a:r>
              <a:rPr lang="en-US" dirty="0"/>
              <a:t>Let’s Not Confuse SAMs!</a:t>
            </a:r>
          </a:p>
        </p:txBody>
      </p:sp>
      <p:pic>
        <p:nvPicPr>
          <p:cNvPr id="5" name="Content Placeholder 4" descr="The shared accounting module&#10;and the system for award mangement" title="let's not confuse SAM">
            <a:extLst>
              <a:ext uri="{FF2B5EF4-FFF2-40B4-BE49-F238E27FC236}">
                <a16:creationId xmlns:a16="http://schemas.microsoft.com/office/drawing/2014/main" id="{441A239E-E30A-4819-9A7B-E8A4277A2CAC}"/>
              </a:ext>
            </a:extLst>
          </p:cNvPr>
          <p:cNvPicPr>
            <a:picLocks noGrp="1" noChangeAspect="1"/>
          </p:cNvPicPr>
          <p:nvPr>
            <p:ph idx="1"/>
          </p:nvPr>
        </p:nvPicPr>
        <p:blipFill>
          <a:blip r:embed="rId2"/>
          <a:stretch>
            <a:fillRect/>
          </a:stretch>
        </p:blipFill>
        <p:spPr>
          <a:xfrm>
            <a:off x="617220" y="1950244"/>
            <a:ext cx="7886700" cy="2957512"/>
          </a:xfrm>
          <a:prstGeom prst="rect">
            <a:avLst/>
          </a:prstGeom>
        </p:spPr>
      </p:pic>
      <p:pic>
        <p:nvPicPr>
          <p:cNvPr id="6" name="Picture 5" descr="&quot;&quot;">
            <a:extLst>
              <a:ext uri="{FF2B5EF4-FFF2-40B4-BE49-F238E27FC236}">
                <a16:creationId xmlns:a16="http://schemas.microsoft.com/office/drawing/2014/main" id="{DDD052C3-854F-4FD1-BC61-83F1E4509838}"/>
              </a:ext>
            </a:extLst>
          </p:cNvPr>
          <p:cNvPicPr>
            <a:picLocks noChangeAspect="1"/>
          </p:cNvPicPr>
          <p:nvPr/>
        </p:nvPicPr>
        <p:blipFill>
          <a:blip r:embed="rId3"/>
          <a:stretch>
            <a:fillRect/>
          </a:stretch>
        </p:blipFill>
        <p:spPr>
          <a:xfrm>
            <a:off x="6248400" y="4038600"/>
            <a:ext cx="1511655" cy="2674166"/>
          </a:xfrm>
          <a:prstGeom prst="rect">
            <a:avLst/>
          </a:prstGeom>
        </p:spPr>
      </p:pic>
      <p:sp>
        <p:nvSpPr>
          <p:cNvPr id="4" name="Slide Number Placeholder 3">
            <a:extLst>
              <a:ext uri="{FF2B5EF4-FFF2-40B4-BE49-F238E27FC236}">
                <a16:creationId xmlns:a16="http://schemas.microsoft.com/office/drawing/2014/main" id="{41BFC181-FD1B-4F92-872A-BE26B9379979}"/>
              </a:ext>
            </a:extLst>
          </p:cNvPr>
          <p:cNvSpPr>
            <a:spLocks noGrp="1"/>
          </p:cNvSpPr>
          <p:nvPr>
            <p:ph type="sldNum" sz="quarter" idx="12"/>
          </p:nvPr>
        </p:nvSpPr>
        <p:spPr/>
        <p:txBody>
          <a:bodyPr/>
          <a:lstStyle/>
          <a:p>
            <a:pPr>
              <a:defRPr/>
            </a:pPr>
            <a:fld id="{2D51C81B-D2DA-48D3-BDC6-1B62D476D479}" type="slidenum">
              <a:rPr lang="en-US" smtClean="0"/>
              <a:pPr>
                <a:defRPr/>
              </a:pPr>
              <a:t>21</a:t>
            </a:fld>
            <a:endParaRPr lang="en-US" dirty="0"/>
          </a:p>
        </p:txBody>
      </p:sp>
    </p:spTree>
    <p:extLst>
      <p:ext uri="{BB962C8B-B14F-4D97-AF65-F5344CB8AC3E}">
        <p14:creationId xmlns:p14="http://schemas.microsoft.com/office/powerpoint/2010/main" val="40119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5300-69AD-4108-8B71-BA93CAE991DD}"/>
              </a:ext>
            </a:extLst>
          </p:cNvPr>
          <p:cNvSpPr>
            <a:spLocks noGrp="1"/>
          </p:cNvSpPr>
          <p:nvPr>
            <p:ph type="title"/>
          </p:nvPr>
        </p:nvSpPr>
        <p:spPr>
          <a:xfrm>
            <a:off x="0" y="0"/>
            <a:ext cx="8839200" cy="1554480"/>
          </a:xfrm>
        </p:spPr>
        <p:txBody>
          <a:bodyPr/>
          <a:lstStyle/>
          <a:p>
            <a:r>
              <a:rPr lang="en-US" dirty="0"/>
              <a:t>SAM Public Website</a:t>
            </a:r>
          </a:p>
        </p:txBody>
      </p:sp>
      <p:sp>
        <p:nvSpPr>
          <p:cNvPr id="3" name="Content Placeholder 2">
            <a:extLst>
              <a:ext uri="{FF2B5EF4-FFF2-40B4-BE49-F238E27FC236}">
                <a16:creationId xmlns:a16="http://schemas.microsoft.com/office/drawing/2014/main" id="{16C3E8B3-2471-465F-A2BA-1B74292D7535}"/>
              </a:ext>
            </a:extLst>
          </p:cNvPr>
          <p:cNvSpPr>
            <a:spLocks noGrp="1"/>
          </p:cNvSpPr>
          <p:nvPr>
            <p:ph idx="1"/>
          </p:nvPr>
        </p:nvSpPr>
        <p:spPr/>
        <p:txBody>
          <a:bodyPr>
            <a:normAutofit fontScale="92500" lnSpcReduction="10000"/>
          </a:bodyPr>
          <a:lstStyle/>
          <a:p>
            <a:pPr marL="285750" indent="-285750"/>
            <a:r>
              <a:rPr lang="en-US" dirty="0"/>
              <a:t>All valid component TAS/BETC combinations are included.</a:t>
            </a:r>
          </a:p>
          <a:p>
            <a:pPr marL="285750" indent="-285750"/>
            <a:endParaRPr lang="en-US" dirty="0"/>
          </a:p>
          <a:p>
            <a:pPr marL="285750" indent="-285750"/>
            <a:r>
              <a:rPr lang="en-US" dirty="0"/>
              <a:t>Crosswalk from the String TAS to the Component TAS is provided.</a:t>
            </a:r>
          </a:p>
          <a:p>
            <a:pPr marL="285750" indent="-285750"/>
            <a:endParaRPr lang="en-US" dirty="0"/>
          </a:p>
          <a:p>
            <a:pPr marL="285750" indent="-285750"/>
            <a:r>
              <a:rPr lang="en-US" dirty="0"/>
              <a:t>Variety of downloadable file formats to choose from, including EXCEL.</a:t>
            </a:r>
          </a:p>
          <a:p>
            <a:pPr marL="285750" indent="-285750"/>
            <a:endParaRPr lang="en-US" dirty="0"/>
          </a:p>
          <a:p>
            <a:pPr marL="285750" indent="-285750"/>
            <a:r>
              <a:rPr lang="en-US" dirty="0"/>
              <a:t>Username/password is not required</a:t>
            </a:r>
          </a:p>
          <a:p>
            <a:pPr marL="285750" indent="-285750"/>
            <a:endParaRPr lang="en-US" dirty="0"/>
          </a:p>
          <a:p>
            <a:pPr marL="285750" indent="-285750"/>
            <a:r>
              <a:rPr lang="en-US" dirty="0"/>
              <a:t>Daily updates (available 6 a.m. EST)</a:t>
            </a:r>
          </a:p>
          <a:p>
            <a:pPr marL="285750" indent="-285750"/>
            <a:endParaRPr lang="en-US" dirty="0"/>
          </a:p>
          <a:p>
            <a:pPr marL="285750" indent="-285750"/>
            <a:r>
              <a:rPr lang="en-US" dirty="0">
                <a:cs typeface="Arial" charset="0"/>
                <a:hlinkClick r:id="rId2"/>
              </a:rPr>
              <a:t>https://sam.for.fiscal.treasury.gov/sampublic/</a:t>
            </a:r>
            <a:endParaRPr lang="en-US" dirty="0"/>
          </a:p>
          <a:p>
            <a:r>
              <a:rPr lang="en-US" b="1" dirty="0"/>
              <a:t>Note:  </a:t>
            </a:r>
            <a:r>
              <a:rPr lang="en-US" dirty="0"/>
              <a:t>This data is also downloaded routinely and stored in a FMMI table for inquiry purposes.</a:t>
            </a:r>
          </a:p>
          <a:p>
            <a:endParaRPr lang="en-US" dirty="0"/>
          </a:p>
        </p:txBody>
      </p:sp>
      <p:sp>
        <p:nvSpPr>
          <p:cNvPr id="4" name="Slide Number Placeholder 3">
            <a:extLst>
              <a:ext uri="{FF2B5EF4-FFF2-40B4-BE49-F238E27FC236}">
                <a16:creationId xmlns:a16="http://schemas.microsoft.com/office/drawing/2014/main" id="{CCA6D1F6-61E1-43CA-A7C1-F9B5F98C2002}"/>
              </a:ext>
            </a:extLst>
          </p:cNvPr>
          <p:cNvSpPr>
            <a:spLocks noGrp="1"/>
          </p:cNvSpPr>
          <p:nvPr>
            <p:ph type="sldNum" sz="quarter" idx="12"/>
          </p:nvPr>
        </p:nvSpPr>
        <p:spPr/>
        <p:txBody>
          <a:bodyPr/>
          <a:lstStyle/>
          <a:p>
            <a:pPr>
              <a:defRPr/>
            </a:pPr>
            <a:fld id="{2D51C81B-D2DA-48D3-BDC6-1B62D476D479}" type="slidenum">
              <a:rPr lang="en-US" smtClean="0"/>
              <a:pPr>
                <a:defRPr/>
              </a:pPr>
              <a:t>22</a:t>
            </a:fld>
            <a:endParaRPr lang="en-US" dirty="0"/>
          </a:p>
        </p:txBody>
      </p:sp>
    </p:spTree>
    <p:extLst>
      <p:ext uri="{BB962C8B-B14F-4D97-AF65-F5344CB8AC3E}">
        <p14:creationId xmlns:p14="http://schemas.microsoft.com/office/powerpoint/2010/main" val="255712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730-7F04-479D-9C6E-F26A46629B3F}"/>
              </a:ext>
            </a:extLst>
          </p:cNvPr>
          <p:cNvSpPr>
            <a:spLocks noGrp="1"/>
          </p:cNvSpPr>
          <p:nvPr>
            <p:ph type="title"/>
          </p:nvPr>
        </p:nvSpPr>
        <p:spPr>
          <a:xfrm>
            <a:off x="0" y="-83127"/>
            <a:ext cx="8751570" cy="1554480"/>
          </a:xfrm>
        </p:spPr>
        <p:txBody>
          <a:bodyPr/>
          <a:lstStyle/>
          <a:p>
            <a:r>
              <a:rPr lang="en-US" dirty="0"/>
              <a:t>SAM Public Website</a:t>
            </a:r>
            <a:r>
              <a:rPr lang="en-US" sz="800" dirty="0"/>
              <a:t>C</a:t>
            </a:r>
          </a:p>
        </p:txBody>
      </p:sp>
      <p:sp>
        <p:nvSpPr>
          <p:cNvPr id="5" name="TextBox 5">
            <a:extLst>
              <a:ext uri="{FF2B5EF4-FFF2-40B4-BE49-F238E27FC236}">
                <a16:creationId xmlns:a16="http://schemas.microsoft.com/office/drawing/2014/main" id="{0844A3A4-9D49-4072-A36B-D2B238DD42AF}"/>
              </a:ext>
            </a:extLst>
          </p:cNvPr>
          <p:cNvSpPr txBox="1">
            <a:spLocks noChangeArrowheads="1"/>
          </p:cNvSpPr>
          <p:nvPr/>
        </p:nvSpPr>
        <p:spPr bwMode="auto">
          <a:xfrm>
            <a:off x="369570" y="1646237"/>
            <a:ext cx="8382000" cy="646331"/>
          </a:xfrm>
          <a:prstGeom prst="rect">
            <a:avLst/>
          </a:prstGeom>
          <a:noFill/>
          <a:ln w="9525">
            <a:noFill/>
            <a:miter lim="800000"/>
            <a:headEnd/>
            <a:tailEnd/>
          </a:ln>
        </p:spPr>
        <p:txBody>
          <a:bodyPr>
            <a:spAutoFit/>
          </a:bodyPr>
          <a:lstStyle/>
          <a:p>
            <a:pPr algn="ctr"/>
            <a:r>
              <a:rPr lang="en-US" dirty="0">
                <a:cs typeface="Arial" charset="0"/>
              </a:rPr>
              <a:t>Valid TAS/BETC combinations are on the SAM public website:</a:t>
            </a:r>
          </a:p>
          <a:p>
            <a:pPr algn="ctr"/>
            <a:r>
              <a:rPr lang="en-US" dirty="0">
                <a:cs typeface="Arial" charset="0"/>
              </a:rPr>
              <a:t>  </a:t>
            </a:r>
            <a:r>
              <a:rPr lang="en-US" dirty="0">
                <a:cs typeface="Arial" charset="0"/>
                <a:hlinkClick r:id="rId2"/>
              </a:rPr>
              <a:t>https://www.sam.fms.treas.gov/sampublic/tasbetc.htm</a:t>
            </a:r>
            <a:endParaRPr lang="en-US" dirty="0">
              <a:cs typeface="Arial" charset="0"/>
            </a:endParaRPr>
          </a:p>
        </p:txBody>
      </p:sp>
      <p:sp>
        <p:nvSpPr>
          <p:cNvPr id="3" name="Content Placeholder 2" descr="www.sam.fms.treas.gv/sampublic/tasbetc.htm" title="SAM Public website">
            <a:extLst>
              <a:ext uri="{FF2B5EF4-FFF2-40B4-BE49-F238E27FC236}">
                <a16:creationId xmlns:a16="http://schemas.microsoft.com/office/drawing/2014/main" id="{136BD181-3DA8-4A52-9369-51AC96A6A518}"/>
              </a:ext>
            </a:extLst>
          </p:cNvPr>
          <p:cNvSpPr>
            <a:spLocks noGrp="1"/>
          </p:cNvSpPr>
          <p:nvPr>
            <p:ph idx="1"/>
          </p:nvPr>
        </p:nvSpPr>
        <p:spPr/>
        <p:txBody>
          <a:bodyPr/>
          <a:lstStyle/>
          <a:p>
            <a:endParaRPr lang="en-US" dirty="0"/>
          </a:p>
          <a:p>
            <a:endParaRPr lang="en-US" dirty="0"/>
          </a:p>
        </p:txBody>
      </p:sp>
      <p:pic>
        <p:nvPicPr>
          <p:cNvPr id="6" name="Picture 5" descr="www.sam.fms.treas.gov/sampublic/tasbetc.htm" title="SAM Public website">
            <a:extLst>
              <a:ext uri="{FF2B5EF4-FFF2-40B4-BE49-F238E27FC236}">
                <a16:creationId xmlns:a16="http://schemas.microsoft.com/office/drawing/2014/main" id="{83D1E248-D99C-4024-85B1-AB5BAF385078}"/>
              </a:ext>
            </a:extLst>
          </p:cNvPr>
          <p:cNvPicPr>
            <a:picLocks noChangeAspect="1"/>
          </p:cNvPicPr>
          <p:nvPr/>
        </p:nvPicPr>
        <p:blipFill>
          <a:blip r:embed="rId3"/>
          <a:stretch>
            <a:fillRect/>
          </a:stretch>
        </p:blipFill>
        <p:spPr>
          <a:xfrm>
            <a:off x="1066801" y="2299100"/>
            <a:ext cx="7010400" cy="4369970"/>
          </a:xfrm>
          <a:prstGeom prst="rect">
            <a:avLst/>
          </a:prstGeom>
        </p:spPr>
      </p:pic>
      <p:sp>
        <p:nvSpPr>
          <p:cNvPr id="4" name="Slide Number Placeholder 3">
            <a:extLst>
              <a:ext uri="{FF2B5EF4-FFF2-40B4-BE49-F238E27FC236}">
                <a16:creationId xmlns:a16="http://schemas.microsoft.com/office/drawing/2014/main" id="{4A6B2822-CD78-47F4-B0E3-B4A8AEF1EA6D}"/>
              </a:ext>
            </a:extLst>
          </p:cNvPr>
          <p:cNvSpPr>
            <a:spLocks noGrp="1"/>
          </p:cNvSpPr>
          <p:nvPr>
            <p:ph type="sldNum" sz="quarter" idx="12"/>
          </p:nvPr>
        </p:nvSpPr>
        <p:spPr/>
        <p:txBody>
          <a:bodyPr/>
          <a:lstStyle/>
          <a:p>
            <a:pPr>
              <a:defRPr/>
            </a:pPr>
            <a:fld id="{2D51C81B-D2DA-48D3-BDC6-1B62D476D479}" type="slidenum">
              <a:rPr lang="en-US" smtClean="0"/>
              <a:pPr>
                <a:defRPr/>
              </a:pPr>
              <a:t>23</a:t>
            </a:fld>
            <a:endParaRPr lang="en-US" dirty="0"/>
          </a:p>
        </p:txBody>
      </p:sp>
    </p:spTree>
    <p:extLst>
      <p:ext uri="{BB962C8B-B14F-4D97-AF65-F5344CB8AC3E}">
        <p14:creationId xmlns:p14="http://schemas.microsoft.com/office/powerpoint/2010/main" val="197817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718E-7A2C-4EC0-BDF5-4B0353C4FBDE}"/>
              </a:ext>
            </a:extLst>
          </p:cNvPr>
          <p:cNvSpPr>
            <a:spLocks noGrp="1"/>
          </p:cNvSpPr>
          <p:nvPr>
            <p:ph type="title"/>
          </p:nvPr>
        </p:nvSpPr>
        <p:spPr>
          <a:xfrm>
            <a:off x="0" y="0"/>
            <a:ext cx="8839200" cy="1554480"/>
          </a:xfrm>
        </p:spPr>
        <p:txBody>
          <a:bodyPr/>
          <a:lstStyle/>
          <a:p>
            <a:r>
              <a:rPr lang="en-US" dirty="0"/>
              <a:t>SAM Public Website</a:t>
            </a:r>
            <a:br>
              <a:rPr lang="en-US" dirty="0"/>
            </a:br>
            <a:r>
              <a:rPr lang="en-US" sz="2400" dirty="0"/>
              <a:t>(Example of data download)</a:t>
            </a:r>
          </a:p>
        </p:txBody>
      </p:sp>
      <p:pic>
        <p:nvPicPr>
          <p:cNvPr id="5" name="Picture 15" descr="example of data download" title="SAM public website">
            <a:extLst>
              <a:ext uri="{FF2B5EF4-FFF2-40B4-BE49-F238E27FC236}">
                <a16:creationId xmlns:a16="http://schemas.microsoft.com/office/drawing/2014/main" id="{9B8CF42A-CA59-4016-BF9D-84F471BC3898}"/>
              </a:ext>
            </a:extLst>
          </p:cNvPr>
          <p:cNvPicPr>
            <a:picLocks noGrp="1" noChangeAspect="1" noChangeArrowheads="1"/>
          </p:cNvPicPr>
          <p:nvPr>
            <p:ph idx="1"/>
          </p:nvPr>
        </p:nvPicPr>
        <p:blipFill>
          <a:blip r:embed="rId2" cstate="print"/>
          <a:srcRect/>
          <a:stretch>
            <a:fillRect/>
          </a:stretch>
        </p:blipFill>
        <p:spPr bwMode="auto">
          <a:xfrm>
            <a:off x="594014" y="2034427"/>
            <a:ext cx="7886700" cy="2391743"/>
          </a:xfrm>
          <a:prstGeom prst="rect">
            <a:avLst/>
          </a:prstGeom>
          <a:noFill/>
          <a:ln w="9525">
            <a:noFill/>
            <a:miter lim="800000"/>
            <a:headEnd/>
            <a:tailEnd/>
          </a:ln>
        </p:spPr>
      </p:pic>
      <p:sp>
        <p:nvSpPr>
          <p:cNvPr id="6" name="Left Brace 5" descr="example of data download" title="sam public website">
            <a:extLst>
              <a:ext uri="{FF2B5EF4-FFF2-40B4-BE49-F238E27FC236}">
                <a16:creationId xmlns:a16="http://schemas.microsoft.com/office/drawing/2014/main" id="{405A6C24-5E82-4DAB-8F48-81F19BFDDA8F}"/>
              </a:ext>
            </a:extLst>
          </p:cNvPr>
          <p:cNvSpPr/>
          <p:nvPr/>
        </p:nvSpPr>
        <p:spPr>
          <a:xfrm rot="5400000" flipH="1">
            <a:off x="2478368" y="2541815"/>
            <a:ext cx="528654" cy="4297363"/>
          </a:xfrm>
          <a:prstGeom prst="leftBrace">
            <a:avLst>
              <a:gd name="adj1" fmla="val 8333"/>
              <a:gd name="adj2" fmla="val 494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Left Brace 7" descr="left brace" title="sam public website">
            <a:extLst>
              <a:ext uri="{FF2B5EF4-FFF2-40B4-BE49-F238E27FC236}">
                <a16:creationId xmlns:a16="http://schemas.microsoft.com/office/drawing/2014/main" id="{0BD7DE32-011B-4853-8101-2A921CBE87B1}"/>
              </a:ext>
            </a:extLst>
          </p:cNvPr>
          <p:cNvSpPr/>
          <p:nvPr/>
        </p:nvSpPr>
        <p:spPr>
          <a:xfrm rot="5400000" flipH="1" flipV="1">
            <a:off x="5282772" y="4450695"/>
            <a:ext cx="433006" cy="477838"/>
          </a:xfrm>
          <a:prstGeom prst="leftBrace">
            <a:avLst>
              <a:gd name="adj1" fmla="val 8333"/>
              <a:gd name="adj2" fmla="val 494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Left Brace 8" descr="left brace" title="SAM public website">
            <a:extLst>
              <a:ext uri="{FF2B5EF4-FFF2-40B4-BE49-F238E27FC236}">
                <a16:creationId xmlns:a16="http://schemas.microsoft.com/office/drawing/2014/main" id="{3DD6A1E7-E189-4C9C-97D5-51EE2419764D}"/>
              </a:ext>
            </a:extLst>
          </p:cNvPr>
          <p:cNvSpPr/>
          <p:nvPr/>
        </p:nvSpPr>
        <p:spPr>
          <a:xfrm rot="5400000" flipH="1" flipV="1">
            <a:off x="7035574" y="4475048"/>
            <a:ext cx="481713" cy="477838"/>
          </a:xfrm>
          <a:prstGeom prst="leftBrace">
            <a:avLst>
              <a:gd name="adj1" fmla="val 8333"/>
              <a:gd name="adj2" fmla="val 494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TextBox 11">
            <a:extLst>
              <a:ext uri="{FF2B5EF4-FFF2-40B4-BE49-F238E27FC236}">
                <a16:creationId xmlns:a16="http://schemas.microsoft.com/office/drawing/2014/main" id="{E692B940-45EC-4562-98F0-AFAD140B6B34}"/>
              </a:ext>
            </a:extLst>
          </p:cNvPr>
          <p:cNvSpPr txBox="1"/>
          <p:nvPr/>
        </p:nvSpPr>
        <p:spPr>
          <a:xfrm>
            <a:off x="1645242" y="5206594"/>
            <a:ext cx="2194906" cy="369332"/>
          </a:xfrm>
          <a:prstGeom prst="rect">
            <a:avLst/>
          </a:prstGeom>
          <a:noFill/>
        </p:spPr>
        <p:txBody>
          <a:bodyPr wrap="square" rtlCol="0">
            <a:spAutoFit/>
          </a:bodyPr>
          <a:lstStyle/>
          <a:p>
            <a:pPr algn="ctr"/>
            <a:r>
              <a:rPr lang="en-US" b="1" dirty="0"/>
              <a:t>Component TAS</a:t>
            </a:r>
          </a:p>
        </p:txBody>
      </p:sp>
      <p:sp>
        <p:nvSpPr>
          <p:cNvPr id="13" name="TextBox 12">
            <a:extLst>
              <a:ext uri="{FF2B5EF4-FFF2-40B4-BE49-F238E27FC236}">
                <a16:creationId xmlns:a16="http://schemas.microsoft.com/office/drawing/2014/main" id="{4A756418-75B3-4FE7-A0C0-274BAFF1BD9C}"/>
              </a:ext>
            </a:extLst>
          </p:cNvPr>
          <p:cNvSpPr txBox="1"/>
          <p:nvPr/>
        </p:nvSpPr>
        <p:spPr>
          <a:xfrm>
            <a:off x="4653289" y="5206594"/>
            <a:ext cx="1691971" cy="369332"/>
          </a:xfrm>
          <a:prstGeom prst="rect">
            <a:avLst/>
          </a:prstGeom>
          <a:noFill/>
        </p:spPr>
        <p:txBody>
          <a:bodyPr wrap="square" rtlCol="0">
            <a:spAutoFit/>
          </a:bodyPr>
          <a:lstStyle/>
          <a:p>
            <a:pPr algn="ctr"/>
            <a:r>
              <a:rPr lang="en-US" b="1" dirty="0"/>
              <a:t>String TAS</a:t>
            </a:r>
          </a:p>
        </p:txBody>
      </p:sp>
      <p:sp>
        <p:nvSpPr>
          <p:cNvPr id="14" name="TextBox 13">
            <a:extLst>
              <a:ext uri="{FF2B5EF4-FFF2-40B4-BE49-F238E27FC236}">
                <a16:creationId xmlns:a16="http://schemas.microsoft.com/office/drawing/2014/main" id="{517C5902-1756-4F18-A6BB-65FB3AAFE47E}"/>
              </a:ext>
            </a:extLst>
          </p:cNvPr>
          <p:cNvSpPr txBox="1"/>
          <p:nvPr/>
        </p:nvSpPr>
        <p:spPr>
          <a:xfrm>
            <a:off x="6810595" y="5206594"/>
            <a:ext cx="931669" cy="369332"/>
          </a:xfrm>
          <a:prstGeom prst="rect">
            <a:avLst/>
          </a:prstGeom>
          <a:noFill/>
        </p:spPr>
        <p:txBody>
          <a:bodyPr wrap="square" rtlCol="0">
            <a:spAutoFit/>
          </a:bodyPr>
          <a:lstStyle/>
          <a:p>
            <a:pPr algn="ctr"/>
            <a:r>
              <a:rPr lang="en-US" b="1" dirty="0"/>
              <a:t>BETC</a:t>
            </a:r>
          </a:p>
        </p:txBody>
      </p:sp>
      <p:sp>
        <p:nvSpPr>
          <p:cNvPr id="16" name="TextBox 15">
            <a:extLst>
              <a:ext uri="{FF2B5EF4-FFF2-40B4-BE49-F238E27FC236}">
                <a16:creationId xmlns:a16="http://schemas.microsoft.com/office/drawing/2014/main" id="{901034C6-F7EC-4BC3-9196-63BB568FE00F}"/>
              </a:ext>
            </a:extLst>
          </p:cNvPr>
          <p:cNvSpPr txBox="1"/>
          <p:nvPr/>
        </p:nvSpPr>
        <p:spPr>
          <a:xfrm>
            <a:off x="228600" y="6014727"/>
            <a:ext cx="8534400" cy="677108"/>
          </a:xfrm>
          <a:prstGeom prst="rect">
            <a:avLst/>
          </a:prstGeom>
          <a:noFill/>
        </p:spPr>
        <p:txBody>
          <a:bodyPr wrap="square" rtlCol="0">
            <a:spAutoFit/>
          </a:bodyPr>
          <a:lstStyle/>
          <a:p>
            <a:r>
              <a:rPr lang="en-US" b="1" u="sng" dirty="0">
                <a:cs typeface="Arial" charset="0"/>
              </a:rPr>
              <a:t>Note</a:t>
            </a:r>
            <a:r>
              <a:rPr lang="en-US" u="sng" dirty="0">
                <a:cs typeface="Arial" charset="0"/>
              </a:rPr>
              <a:t>:</a:t>
            </a:r>
            <a:r>
              <a:rPr lang="en-US" dirty="0">
                <a:cs typeface="Arial" charset="0"/>
              </a:rPr>
              <a:t>  The String TAS, is listed in the GWA column, </a:t>
            </a:r>
            <a:r>
              <a:rPr lang="en-US" b="1" dirty="0">
                <a:cs typeface="Arial" charset="0"/>
              </a:rPr>
              <a:t>but with a two-digit year, instead of a single digit year.  </a:t>
            </a:r>
            <a:r>
              <a:rPr lang="en-US" dirty="0">
                <a:cs typeface="Arial" charset="0"/>
              </a:rPr>
              <a:t>For example, 12</a:t>
            </a:r>
            <a:r>
              <a:rPr lang="en-US" sz="2000" u="sng" dirty="0">
                <a:cs typeface="Arial" charset="0"/>
              </a:rPr>
              <a:t>6</a:t>
            </a:r>
            <a:r>
              <a:rPr lang="en-US" dirty="0">
                <a:cs typeface="Arial" charset="0"/>
              </a:rPr>
              <a:t>1600 will be listed as 12</a:t>
            </a:r>
            <a:r>
              <a:rPr lang="en-US" sz="2000" u="sng" dirty="0">
                <a:cs typeface="Arial" charset="0"/>
              </a:rPr>
              <a:t>16</a:t>
            </a:r>
            <a:r>
              <a:rPr lang="en-US" dirty="0">
                <a:cs typeface="Arial" charset="0"/>
              </a:rPr>
              <a:t>1600.</a:t>
            </a:r>
            <a:endParaRPr lang="en-US" dirty="0"/>
          </a:p>
        </p:txBody>
      </p:sp>
      <p:sp>
        <p:nvSpPr>
          <p:cNvPr id="4" name="Slide Number Placeholder 3">
            <a:extLst>
              <a:ext uri="{FF2B5EF4-FFF2-40B4-BE49-F238E27FC236}">
                <a16:creationId xmlns:a16="http://schemas.microsoft.com/office/drawing/2014/main" id="{990CA6F4-84B1-427C-A26A-E1D176FF1563}"/>
              </a:ext>
            </a:extLst>
          </p:cNvPr>
          <p:cNvSpPr>
            <a:spLocks noGrp="1"/>
          </p:cNvSpPr>
          <p:nvPr>
            <p:ph type="sldNum" sz="quarter" idx="12"/>
          </p:nvPr>
        </p:nvSpPr>
        <p:spPr/>
        <p:txBody>
          <a:bodyPr/>
          <a:lstStyle/>
          <a:p>
            <a:pPr>
              <a:defRPr/>
            </a:pPr>
            <a:fld id="{2D51C81B-D2DA-48D3-BDC6-1B62D476D479}" type="slidenum">
              <a:rPr lang="en-US" smtClean="0"/>
              <a:pPr>
                <a:defRPr/>
              </a:pPr>
              <a:t>24</a:t>
            </a:fld>
            <a:endParaRPr lang="en-US" dirty="0"/>
          </a:p>
        </p:txBody>
      </p:sp>
    </p:spTree>
    <p:extLst>
      <p:ext uri="{BB962C8B-B14F-4D97-AF65-F5344CB8AC3E}">
        <p14:creationId xmlns:p14="http://schemas.microsoft.com/office/powerpoint/2010/main" val="26474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B94D-87C5-455A-97CE-6F84A2E99C83}"/>
              </a:ext>
            </a:extLst>
          </p:cNvPr>
          <p:cNvSpPr>
            <a:spLocks noGrp="1"/>
          </p:cNvSpPr>
          <p:nvPr>
            <p:ph type="title"/>
          </p:nvPr>
        </p:nvSpPr>
        <p:spPr>
          <a:xfrm>
            <a:off x="0" y="0"/>
            <a:ext cx="8839200" cy="1554480"/>
          </a:xfrm>
        </p:spPr>
        <p:txBody>
          <a:bodyPr/>
          <a:lstStyle/>
          <a:p>
            <a:r>
              <a:rPr lang="en-US" dirty="0"/>
              <a:t>FMMI Table with SAM Data</a:t>
            </a:r>
          </a:p>
        </p:txBody>
      </p:sp>
      <p:sp>
        <p:nvSpPr>
          <p:cNvPr id="3" name="Content Placeholder 2">
            <a:extLst>
              <a:ext uri="{FF2B5EF4-FFF2-40B4-BE49-F238E27FC236}">
                <a16:creationId xmlns:a16="http://schemas.microsoft.com/office/drawing/2014/main" id="{4818C455-4DA2-40C5-BC9C-FA0084E3669C}"/>
              </a:ext>
            </a:extLst>
          </p:cNvPr>
          <p:cNvSpPr>
            <a:spLocks noGrp="1"/>
          </p:cNvSpPr>
          <p:nvPr>
            <p:ph idx="1"/>
          </p:nvPr>
        </p:nvSpPr>
        <p:spPr/>
        <p:txBody>
          <a:bodyPr>
            <a:normAutofit fontScale="77500" lnSpcReduction="20000"/>
          </a:bodyPr>
          <a:lstStyle/>
          <a:p>
            <a:pPr marL="285750" indent="-285750"/>
            <a:r>
              <a:rPr lang="en-US" dirty="0"/>
              <a:t>A list of all Federal Agency valid Component TAS/BETC combinations is downloaded from SAM and stored in FMMI for viewing by users.</a:t>
            </a:r>
          </a:p>
          <a:p>
            <a:pPr marL="285750" indent="-285750" algn="just"/>
            <a:endParaRPr lang="en-US" dirty="0"/>
          </a:p>
          <a:p>
            <a:pPr marL="285750" indent="-285750"/>
            <a:r>
              <a:rPr lang="en-US" dirty="0"/>
              <a:t>Access to the table of combinations is granted to users with the following Evaluator roles in FMMI.</a:t>
            </a:r>
            <a:endParaRPr lang="en-US" dirty="0">
              <a:latin typeface="Times New Roman"/>
            </a:endParaRPr>
          </a:p>
          <a:p>
            <a:pPr marL="742950" lvl="1" indent="-285750"/>
            <a:r>
              <a:rPr lang="en-US" dirty="0"/>
              <a:t>Funds Management Evaluator</a:t>
            </a:r>
          </a:p>
          <a:p>
            <a:pPr marL="742950" lvl="1" indent="-285750"/>
            <a:r>
              <a:rPr lang="en-US" dirty="0"/>
              <a:t>Purchase Order Evaluator</a:t>
            </a:r>
          </a:p>
          <a:p>
            <a:pPr marL="742950" lvl="1" indent="-285750"/>
            <a:r>
              <a:rPr lang="en-US" dirty="0"/>
              <a:t>Accounts Payable Evaluator</a:t>
            </a:r>
          </a:p>
          <a:p>
            <a:pPr marL="742950" lvl="1" indent="-285750"/>
            <a:r>
              <a:rPr lang="en-US" dirty="0"/>
              <a:t>Accounts Receivable Evaluator</a:t>
            </a:r>
          </a:p>
          <a:p>
            <a:pPr marL="742950" lvl="1" indent="-285750"/>
            <a:r>
              <a:rPr lang="en-US" dirty="0"/>
              <a:t>General Ledger Management Evaluator</a:t>
            </a:r>
          </a:p>
          <a:p>
            <a:pPr marL="285750" indent="-285750"/>
            <a:endParaRPr lang="en-US" dirty="0">
              <a:latin typeface="Times New Roman"/>
            </a:endParaRPr>
          </a:p>
          <a:p>
            <a:pPr marL="285750" indent="-285750"/>
            <a:r>
              <a:rPr lang="en-US" dirty="0"/>
              <a:t>The portal path to view the combinations for any of the above roles is:   </a:t>
            </a:r>
          </a:p>
          <a:p>
            <a:pPr marL="1200150" lvl="2" indent="-285750"/>
            <a:r>
              <a:rPr lang="en-US" b="1" dirty="0"/>
              <a:t>View TAS / BETC Data &gt; View TAS / BETC Data Records</a:t>
            </a:r>
            <a:r>
              <a:rPr lang="en-US" dirty="0"/>
              <a:t> or</a:t>
            </a:r>
          </a:p>
          <a:p>
            <a:endParaRPr lang="en-US" b="1" dirty="0"/>
          </a:p>
          <a:p>
            <a:pPr marL="285750" indent="-285750"/>
            <a:r>
              <a:rPr lang="en-US" dirty="0"/>
              <a:t>The transaction code used to access the table for any of the above roles is :</a:t>
            </a:r>
          </a:p>
          <a:p>
            <a:pPr marL="1200150" lvl="2" indent="-285750"/>
            <a:r>
              <a:rPr lang="en-US" b="1" dirty="0"/>
              <a:t>ZFIX_TAS_BETC_VIEW</a:t>
            </a:r>
          </a:p>
          <a:p>
            <a:pPr lvl="2"/>
            <a:endParaRPr lang="en-US" dirty="0"/>
          </a:p>
          <a:p>
            <a:pPr marL="285750" indent="-285750"/>
            <a:r>
              <a:rPr lang="en-US" dirty="0"/>
              <a:t>You can query this table based on several different selection criteria, most commonly by Agency ID, Main Account or GWA string TAS.</a:t>
            </a:r>
          </a:p>
          <a:p>
            <a:endParaRPr lang="en-US" dirty="0"/>
          </a:p>
        </p:txBody>
      </p:sp>
      <p:sp>
        <p:nvSpPr>
          <p:cNvPr id="4" name="Slide Number Placeholder 3">
            <a:extLst>
              <a:ext uri="{FF2B5EF4-FFF2-40B4-BE49-F238E27FC236}">
                <a16:creationId xmlns:a16="http://schemas.microsoft.com/office/drawing/2014/main" id="{052A6AAA-0930-4AA1-A349-4E17856DD0BF}"/>
              </a:ext>
            </a:extLst>
          </p:cNvPr>
          <p:cNvSpPr>
            <a:spLocks noGrp="1"/>
          </p:cNvSpPr>
          <p:nvPr>
            <p:ph type="sldNum" sz="quarter" idx="12"/>
          </p:nvPr>
        </p:nvSpPr>
        <p:spPr/>
        <p:txBody>
          <a:bodyPr/>
          <a:lstStyle/>
          <a:p>
            <a:pPr>
              <a:defRPr/>
            </a:pPr>
            <a:fld id="{2D51C81B-D2DA-48D3-BDC6-1B62D476D479}" type="slidenum">
              <a:rPr lang="en-US" smtClean="0"/>
              <a:pPr>
                <a:defRPr/>
              </a:pPr>
              <a:t>25</a:t>
            </a:fld>
            <a:endParaRPr lang="en-US" dirty="0"/>
          </a:p>
        </p:txBody>
      </p:sp>
    </p:spTree>
    <p:extLst>
      <p:ext uri="{BB962C8B-B14F-4D97-AF65-F5344CB8AC3E}">
        <p14:creationId xmlns:p14="http://schemas.microsoft.com/office/powerpoint/2010/main" val="371985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8650-7727-4C7C-A8A0-48E8A8079FD8}"/>
              </a:ext>
            </a:extLst>
          </p:cNvPr>
          <p:cNvSpPr>
            <a:spLocks noGrp="1"/>
          </p:cNvSpPr>
          <p:nvPr>
            <p:ph type="title"/>
          </p:nvPr>
        </p:nvSpPr>
        <p:spPr>
          <a:xfrm>
            <a:off x="0" y="0"/>
            <a:ext cx="8827770" cy="1554480"/>
          </a:xfrm>
        </p:spPr>
        <p:txBody>
          <a:bodyPr/>
          <a:lstStyle/>
          <a:p>
            <a:r>
              <a:rPr lang="en-US" dirty="0"/>
              <a:t>FMMI Table with SAM Data</a:t>
            </a:r>
            <a:br>
              <a:rPr lang="en-US" dirty="0"/>
            </a:br>
            <a:r>
              <a:rPr lang="en-US" sz="2400" dirty="0"/>
              <a:t>(cont’d)</a:t>
            </a:r>
          </a:p>
        </p:txBody>
      </p:sp>
      <p:pic>
        <p:nvPicPr>
          <p:cNvPr id="5" name="Picture 2" descr="FMMI table with SAM Data" title="FMMI Table with SAM DATA">
            <a:extLst>
              <a:ext uri="{FF2B5EF4-FFF2-40B4-BE49-F238E27FC236}">
                <a16:creationId xmlns:a16="http://schemas.microsoft.com/office/drawing/2014/main" id="{5A7FBC2C-B82C-44E5-B53B-67C77587E8B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752600"/>
            <a:ext cx="7886700" cy="349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descr="oval" title="FMMI Table with SAM Data">
            <a:extLst>
              <a:ext uri="{FF2B5EF4-FFF2-40B4-BE49-F238E27FC236}">
                <a16:creationId xmlns:a16="http://schemas.microsoft.com/office/drawing/2014/main" id="{E69473B3-72FD-49DB-8DF9-C5C61550B37C}"/>
              </a:ext>
            </a:extLst>
          </p:cNvPr>
          <p:cNvSpPr/>
          <p:nvPr/>
        </p:nvSpPr>
        <p:spPr>
          <a:xfrm>
            <a:off x="2057400" y="44958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descr="straight arrow connector" title="Fmmi table with sam data">
            <a:extLst>
              <a:ext uri="{FF2B5EF4-FFF2-40B4-BE49-F238E27FC236}">
                <a16:creationId xmlns:a16="http://schemas.microsoft.com/office/drawing/2014/main" id="{5A2E6A2B-99C5-4625-BCAC-729E07FA78E9}"/>
              </a:ext>
            </a:extLst>
          </p:cNvPr>
          <p:cNvCxnSpPr/>
          <p:nvPr/>
        </p:nvCxnSpPr>
        <p:spPr>
          <a:xfrm flipH="1">
            <a:off x="1676400" y="46101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F4891F4-E7B3-487D-8D17-E0259C2F0100}"/>
              </a:ext>
            </a:extLst>
          </p:cNvPr>
          <p:cNvSpPr txBox="1"/>
          <p:nvPr/>
        </p:nvSpPr>
        <p:spPr>
          <a:xfrm>
            <a:off x="762000" y="4379267"/>
            <a:ext cx="914400" cy="461665"/>
          </a:xfrm>
          <a:prstGeom prst="rect">
            <a:avLst/>
          </a:prstGeom>
          <a:solidFill>
            <a:srgbClr val="FF0000"/>
          </a:solidFill>
        </p:spPr>
        <p:txBody>
          <a:bodyPr wrap="square" rtlCol="0">
            <a:spAutoFit/>
          </a:bodyPr>
          <a:lstStyle/>
          <a:p>
            <a:r>
              <a:rPr lang="en-US" sz="1200" b="1" dirty="0">
                <a:solidFill>
                  <a:schemeClr val="bg1"/>
                </a:solidFill>
              </a:rPr>
              <a:t>AKA: </a:t>
            </a:r>
            <a:br>
              <a:rPr lang="en-US" sz="1200" b="1" dirty="0">
                <a:solidFill>
                  <a:schemeClr val="bg1"/>
                </a:solidFill>
              </a:rPr>
            </a:br>
            <a:r>
              <a:rPr lang="en-US" sz="1200" b="1" dirty="0">
                <a:solidFill>
                  <a:schemeClr val="bg1"/>
                </a:solidFill>
              </a:rPr>
              <a:t> String TAS</a:t>
            </a:r>
          </a:p>
        </p:txBody>
      </p:sp>
      <p:sp>
        <p:nvSpPr>
          <p:cNvPr id="12" name="TextBox 11">
            <a:extLst>
              <a:ext uri="{FF2B5EF4-FFF2-40B4-BE49-F238E27FC236}">
                <a16:creationId xmlns:a16="http://schemas.microsoft.com/office/drawing/2014/main" id="{BED7303D-3821-4524-8FE7-D5C7E8C466E3}"/>
              </a:ext>
            </a:extLst>
          </p:cNvPr>
          <p:cNvSpPr txBox="1"/>
          <p:nvPr/>
        </p:nvSpPr>
        <p:spPr>
          <a:xfrm>
            <a:off x="293370" y="5244148"/>
            <a:ext cx="8534400" cy="1477328"/>
          </a:xfrm>
          <a:prstGeom prst="rect">
            <a:avLst/>
          </a:prstGeom>
          <a:noFill/>
        </p:spPr>
        <p:txBody>
          <a:bodyPr wrap="square" rtlCol="0">
            <a:spAutoFit/>
          </a:bodyPr>
          <a:lstStyle/>
          <a:p>
            <a:r>
              <a:rPr lang="en-US" dirty="0"/>
              <a:t>The data values in this table are also used to validate your entries in the required Trading Partner TAS fields.  Users will receive an error message if the unique combination of Trading Partner TAS component data entered on the transaction document line item does not match a valid record in this table.  </a:t>
            </a:r>
            <a:br>
              <a:rPr lang="en-US" dirty="0"/>
            </a:br>
            <a:r>
              <a:rPr lang="en-US" b="1" dirty="0"/>
              <a:t>Reminder:  Enter traditional string TAS with a two digit year.</a:t>
            </a:r>
            <a:endParaRPr lang="en-US" dirty="0"/>
          </a:p>
        </p:txBody>
      </p:sp>
      <p:sp>
        <p:nvSpPr>
          <p:cNvPr id="4" name="Slide Number Placeholder 3">
            <a:extLst>
              <a:ext uri="{FF2B5EF4-FFF2-40B4-BE49-F238E27FC236}">
                <a16:creationId xmlns:a16="http://schemas.microsoft.com/office/drawing/2014/main" id="{E69170C8-D18C-4673-9B4C-5B2E8D87F32E}"/>
              </a:ext>
            </a:extLst>
          </p:cNvPr>
          <p:cNvSpPr>
            <a:spLocks noGrp="1"/>
          </p:cNvSpPr>
          <p:nvPr>
            <p:ph type="sldNum" sz="quarter" idx="12"/>
          </p:nvPr>
        </p:nvSpPr>
        <p:spPr/>
        <p:txBody>
          <a:bodyPr/>
          <a:lstStyle/>
          <a:p>
            <a:pPr>
              <a:defRPr/>
            </a:pPr>
            <a:fld id="{2D51C81B-D2DA-48D3-BDC6-1B62D476D479}" type="slidenum">
              <a:rPr lang="en-US" smtClean="0"/>
              <a:pPr>
                <a:defRPr/>
              </a:pPr>
              <a:t>26</a:t>
            </a:fld>
            <a:endParaRPr lang="en-US" dirty="0"/>
          </a:p>
        </p:txBody>
      </p:sp>
    </p:spTree>
    <p:extLst>
      <p:ext uri="{BB962C8B-B14F-4D97-AF65-F5344CB8AC3E}">
        <p14:creationId xmlns:p14="http://schemas.microsoft.com/office/powerpoint/2010/main" val="230837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89B2-890B-469F-BD0B-E4A712A661CF}"/>
              </a:ext>
            </a:extLst>
          </p:cNvPr>
          <p:cNvSpPr>
            <a:spLocks noGrp="1"/>
          </p:cNvSpPr>
          <p:nvPr>
            <p:ph type="title"/>
          </p:nvPr>
        </p:nvSpPr>
        <p:spPr>
          <a:xfrm>
            <a:off x="0" y="0"/>
            <a:ext cx="8839200" cy="1554480"/>
          </a:xfrm>
        </p:spPr>
        <p:txBody>
          <a:bodyPr/>
          <a:lstStyle/>
          <a:p>
            <a:pPr fontAlgn="auto">
              <a:spcAft>
                <a:spcPts val="0"/>
              </a:spcAft>
            </a:pPr>
            <a:r>
              <a:rPr lang="en-US" b="1" dirty="0"/>
              <a:t>Why Both the USDA TAS and </a:t>
            </a:r>
            <a:br>
              <a:rPr lang="en-US" b="1" dirty="0"/>
            </a:br>
            <a:r>
              <a:rPr lang="en-US" b="1" dirty="0"/>
              <a:t>the Trading Partner TAS are Needed</a:t>
            </a:r>
            <a:br>
              <a:rPr lang="en-US" b="1" dirty="0"/>
            </a:br>
            <a:endParaRPr lang="en-US" dirty="0"/>
          </a:p>
        </p:txBody>
      </p:sp>
      <p:sp>
        <p:nvSpPr>
          <p:cNvPr id="3" name="Content Placeholder 2">
            <a:extLst>
              <a:ext uri="{FF2B5EF4-FFF2-40B4-BE49-F238E27FC236}">
                <a16:creationId xmlns:a16="http://schemas.microsoft.com/office/drawing/2014/main" id="{C70F27F6-B61D-4B0E-94D0-8DCD70EF53DF}"/>
              </a:ext>
            </a:extLst>
          </p:cNvPr>
          <p:cNvSpPr>
            <a:spLocks noGrp="1"/>
          </p:cNvSpPr>
          <p:nvPr>
            <p:ph idx="1"/>
          </p:nvPr>
        </p:nvSpPr>
        <p:spPr/>
        <p:txBody>
          <a:bodyPr>
            <a:normAutofit fontScale="85000" lnSpcReduction="20000"/>
          </a:bodyPr>
          <a:lstStyle/>
          <a:p>
            <a:pPr marL="285750" indent="-285750"/>
            <a:r>
              <a:rPr lang="en-US" sz="2400" dirty="0"/>
              <a:t>October 1, 2014, Treasury mandated that agencies report Federal Trading Partner TAS information on all transactions involving Federal Trading Partners for GTAS Reporting (beginning with FY15 activity).</a:t>
            </a:r>
          </a:p>
          <a:p>
            <a:pPr marL="285750" indent="-285750"/>
            <a:endParaRPr lang="en-US" sz="2400" dirty="0"/>
          </a:p>
          <a:p>
            <a:pPr marL="285750" indent="-285750"/>
            <a:r>
              <a:rPr lang="en-US" sz="2400" dirty="0"/>
              <a:t>For IPAC bills initiated by USDA Agencies via FMMI, the Trading Partners TAS is now required.   </a:t>
            </a:r>
          </a:p>
          <a:p>
            <a:pPr marL="285750" indent="-285750"/>
            <a:endParaRPr lang="en-US" sz="2400" dirty="0"/>
          </a:p>
          <a:p>
            <a:pPr marL="285750" indent="-285750"/>
            <a:r>
              <a:rPr lang="en-US" sz="2400" dirty="0"/>
              <a:t>Agencies billing USDA-FMMI agencies will be required to input a receiver TAS on IPAC bills once FMMI ALC’s we become a CARS reporters.</a:t>
            </a:r>
          </a:p>
          <a:p>
            <a:pPr marL="285750" indent="-285750"/>
            <a:endParaRPr lang="en-US" sz="2400" dirty="0"/>
          </a:p>
          <a:p>
            <a:pPr marL="285750" indent="-285750"/>
            <a:r>
              <a:rPr lang="en-US" sz="2400" dirty="0"/>
              <a:t>FMMI has been modified to require users to input the Federal Trading Partner TAS on all documents with a Federal Customer, Vendor, or Trading Partner, regardless of whether the customer is a CARS reporter or not.</a:t>
            </a:r>
          </a:p>
          <a:p>
            <a:endParaRPr lang="en-US" dirty="0"/>
          </a:p>
        </p:txBody>
      </p:sp>
      <p:sp>
        <p:nvSpPr>
          <p:cNvPr id="4" name="Slide Number Placeholder 3">
            <a:extLst>
              <a:ext uri="{FF2B5EF4-FFF2-40B4-BE49-F238E27FC236}">
                <a16:creationId xmlns:a16="http://schemas.microsoft.com/office/drawing/2014/main" id="{047AFA79-2B76-4AED-9B8F-E469F207D9DF}"/>
              </a:ext>
            </a:extLst>
          </p:cNvPr>
          <p:cNvSpPr>
            <a:spLocks noGrp="1"/>
          </p:cNvSpPr>
          <p:nvPr>
            <p:ph type="sldNum" sz="quarter" idx="12"/>
          </p:nvPr>
        </p:nvSpPr>
        <p:spPr/>
        <p:txBody>
          <a:bodyPr/>
          <a:lstStyle/>
          <a:p>
            <a:pPr>
              <a:defRPr/>
            </a:pPr>
            <a:fld id="{2D51C81B-D2DA-48D3-BDC6-1B62D476D479}" type="slidenum">
              <a:rPr lang="en-US" smtClean="0"/>
              <a:pPr>
                <a:defRPr/>
              </a:pPr>
              <a:t>27</a:t>
            </a:fld>
            <a:endParaRPr lang="en-US" dirty="0"/>
          </a:p>
        </p:txBody>
      </p:sp>
    </p:spTree>
    <p:extLst>
      <p:ext uri="{BB962C8B-B14F-4D97-AF65-F5344CB8AC3E}">
        <p14:creationId xmlns:p14="http://schemas.microsoft.com/office/powerpoint/2010/main" val="142718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F057-7EF4-4262-9B4D-2E62C2A59C1A}"/>
              </a:ext>
            </a:extLst>
          </p:cNvPr>
          <p:cNvSpPr>
            <a:spLocks noGrp="1"/>
          </p:cNvSpPr>
          <p:nvPr>
            <p:ph type="title"/>
          </p:nvPr>
        </p:nvSpPr>
        <p:spPr>
          <a:xfrm>
            <a:off x="0" y="0"/>
            <a:ext cx="8839200" cy="1554480"/>
          </a:xfrm>
        </p:spPr>
        <p:txBody>
          <a:bodyPr/>
          <a:lstStyle/>
          <a:p>
            <a:r>
              <a:rPr lang="en-US" dirty="0"/>
              <a:t>Trading Partner TAS in FMMI</a:t>
            </a:r>
          </a:p>
        </p:txBody>
      </p:sp>
      <p:sp>
        <p:nvSpPr>
          <p:cNvPr id="3" name="Content Placeholder 2">
            <a:extLst>
              <a:ext uri="{FF2B5EF4-FFF2-40B4-BE49-F238E27FC236}">
                <a16:creationId xmlns:a16="http://schemas.microsoft.com/office/drawing/2014/main" id="{D0FB4293-10A4-4F84-8EEA-456CA154B24C}"/>
              </a:ext>
            </a:extLst>
          </p:cNvPr>
          <p:cNvSpPr>
            <a:spLocks noGrp="1"/>
          </p:cNvSpPr>
          <p:nvPr>
            <p:ph idx="1"/>
          </p:nvPr>
        </p:nvSpPr>
        <p:spPr/>
        <p:txBody>
          <a:bodyPr>
            <a:normAutofit fontScale="92500" lnSpcReduction="20000"/>
          </a:bodyPr>
          <a:lstStyle/>
          <a:p>
            <a:endParaRPr lang="en-US" dirty="0"/>
          </a:p>
          <a:p>
            <a:pPr marL="285750" indent="-285750"/>
            <a:r>
              <a:rPr lang="en-US" dirty="0"/>
              <a:t>A new box titled “US Government Fields” has been created for input of the Federal Trading Partner’s component TAS.   </a:t>
            </a:r>
          </a:p>
          <a:p>
            <a:endParaRPr lang="en-US" dirty="0"/>
          </a:p>
          <a:p>
            <a:pPr marL="285750" indent="-285750"/>
            <a:r>
              <a:rPr lang="en-US" dirty="0"/>
              <a:t>A valid TAS for the specific trading partner must be entered on all documents that reference a Federal Vendor, Customer, or Trading Partner code. </a:t>
            </a:r>
          </a:p>
          <a:p>
            <a:pPr marL="285750" indent="-285750"/>
            <a:endParaRPr lang="en-US" dirty="0"/>
          </a:p>
          <a:p>
            <a:pPr marL="285750" indent="-285750"/>
            <a:r>
              <a:rPr lang="en-US" dirty="0"/>
              <a:t>Affected documents:</a:t>
            </a:r>
          </a:p>
          <a:p>
            <a:pPr lvl="1"/>
            <a:r>
              <a:rPr lang="en-US" dirty="0"/>
              <a:t>	</a:t>
            </a:r>
          </a:p>
          <a:p>
            <a:pPr marL="742950" lvl="1" indent="-285750"/>
            <a:r>
              <a:rPr lang="en-US" dirty="0"/>
              <a:t>FI AP Invoice</a:t>
            </a:r>
          </a:p>
          <a:p>
            <a:pPr marL="742950" lvl="1" indent="-285750"/>
            <a:r>
              <a:rPr lang="en-US" dirty="0"/>
              <a:t>FI  AR Invoice</a:t>
            </a:r>
          </a:p>
          <a:p>
            <a:pPr marL="742950" lvl="1" indent="-285750"/>
            <a:r>
              <a:rPr lang="en-US" dirty="0"/>
              <a:t>FI GL Accounting Document</a:t>
            </a:r>
          </a:p>
          <a:p>
            <a:pPr marL="742950" lvl="1" indent="-285750"/>
            <a:r>
              <a:rPr lang="en-US" dirty="0"/>
              <a:t>Purchase Orders</a:t>
            </a:r>
          </a:p>
          <a:p>
            <a:pPr marL="742950" lvl="1" indent="-285750"/>
            <a:r>
              <a:rPr lang="en-US" dirty="0"/>
              <a:t>Sales Orders</a:t>
            </a:r>
          </a:p>
          <a:p>
            <a:pPr marL="742950" lvl="1" indent="-285750"/>
            <a:r>
              <a:rPr lang="en-US" dirty="0"/>
              <a:t>Earmarked Funds documents</a:t>
            </a:r>
          </a:p>
          <a:p>
            <a:pPr marL="742950" lvl="1" indent="-285750"/>
            <a:r>
              <a:rPr lang="en-US" dirty="0"/>
              <a:t>FMS 7600B – Page 2 (new FMMI Document coming in Feb 15)</a:t>
            </a:r>
          </a:p>
          <a:p>
            <a:endParaRPr lang="en-US" dirty="0"/>
          </a:p>
        </p:txBody>
      </p:sp>
      <p:sp>
        <p:nvSpPr>
          <p:cNvPr id="4" name="Slide Number Placeholder 3">
            <a:extLst>
              <a:ext uri="{FF2B5EF4-FFF2-40B4-BE49-F238E27FC236}">
                <a16:creationId xmlns:a16="http://schemas.microsoft.com/office/drawing/2014/main" id="{C92C2821-2D46-4C0D-9997-600E1B17611C}"/>
              </a:ext>
            </a:extLst>
          </p:cNvPr>
          <p:cNvSpPr>
            <a:spLocks noGrp="1"/>
          </p:cNvSpPr>
          <p:nvPr>
            <p:ph type="sldNum" sz="quarter" idx="12"/>
          </p:nvPr>
        </p:nvSpPr>
        <p:spPr/>
        <p:txBody>
          <a:bodyPr/>
          <a:lstStyle/>
          <a:p>
            <a:pPr>
              <a:defRPr/>
            </a:pPr>
            <a:fld id="{2D51C81B-D2DA-48D3-BDC6-1B62D476D479}" type="slidenum">
              <a:rPr lang="en-US" smtClean="0"/>
              <a:pPr>
                <a:defRPr/>
              </a:pPr>
              <a:t>28</a:t>
            </a:fld>
            <a:endParaRPr lang="en-US" dirty="0"/>
          </a:p>
        </p:txBody>
      </p:sp>
    </p:spTree>
    <p:extLst>
      <p:ext uri="{BB962C8B-B14F-4D97-AF65-F5344CB8AC3E}">
        <p14:creationId xmlns:p14="http://schemas.microsoft.com/office/powerpoint/2010/main" val="2300041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C941-3BB4-4CBB-A151-ADAFD7963378}"/>
              </a:ext>
            </a:extLst>
          </p:cNvPr>
          <p:cNvSpPr>
            <a:spLocks noGrp="1"/>
          </p:cNvSpPr>
          <p:nvPr>
            <p:ph type="title"/>
          </p:nvPr>
        </p:nvSpPr>
        <p:spPr>
          <a:xfrm>
            <a:off x="0" y="-96203"/>
            <a:ext cx="8763000" cy="1554480"/>
          </a:xfrm>
        </p:spPr>
        <p:txBody>
          <a:bodyPr/>
          <a:lstStyle/>
          <a:p>
            <a:r>
              <a:rPr lang="en-US" dirty="0"/>
              <a:t>Trading Partner TAS in FMMI</a:t>
            </a:r>
            <a:r>
              <a:rPr lang="en-US" sz="800" dirty="0"/>
              <a:t>D</a:t>
            </a:r>
            <a:endParaRPr lang="en-US" dirty="0"/>
          </a:p>
        </p:txBody>
      </p:sp>
      <p:sp>
        <p:nvSpPr>
          <p:cNvPr id="3" name="Content Placeholder 2">
            <a:extLst>
              <a:ext uri="{FF2B5EF4-FFF2-40B4-BE49-F238E27FC236}">
                <a16:creationId xmlns:a16="http://schemas.microsoft.com/office/drawing/2014/main" id="{8BC1232D-06B0-4408-8FBC-C8571CE43C14}"/>
              </a:ext>
            </a:extLst>
          </p:cNvPr>
          <p:cNvSpPr>
            <a:spLocks noGrp="1"/>
          </p:cNvSpPr>
          <p:nvPr>
            <p:ph idx="1"/>
          </p:nvPr>
        </p:nvSpPr>
        <p:spPr/>
        <p:txBody>
          <a:bodyPr/>
          <a:lstStyle/>
          <a:p>
            <a:pPr marL="285750" indent="-285750"/>
            <a:r>
              <a:rPr lang="en-US" dirty="0"/>
              <a:t>Below is an illustration of the box where FMMI users must input the Trading Partner Component TAS.</a:t>
            </a:r>
          </a:p>
          <a:p>
            <a:pPr marL="742950" lvl="1" indent="-285750"/>
            <a:endParaRPr lang="en-US" dirty="0"/>
          </a:p>
          <a:p>
            <a:pPr marL="742950" lvl="1" indent="-285750"/>
            <a:r>
              <a:rPr lang="en-US" dirty="0"/>
              <a:t>Select the US Gov’t button to display and input the component elements. </a:t>
            </a:r>
          </a:p>
          <a:p>
            <a:endParaRPr lang="en-US" dirty="0"/>
          </a:p>
        </p:txBody>
      </p:sp>
      <p:sp>
        <p:nvSpPr>
          <p:cNvPr id="8" name="Rectangle 7">
            <a:extLst>
              <a:ext uri="{FF2B5EF4-FFF2-40B4-BE49-F238E27FC236}">
                <a16:creationId xmlns:a16="http://schemas.microsoft.com/office/drawing/2014/main" id="{EC733DDB-4648-47BB-8023-B0EC5152B124}"/>
              </a:ext>
            </a:extLst>
          </p:cNvPr>
          <p:cNvSpPr/>
          <p:nvPr/>
        </p:nvSpPr>
        <p:spPr>
          <a:xfrm>
            <a:off x="762000" y="3336421"/>
            <a:ext cx="1769198" cy="2930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that the AgencyID and AlcTrnsAgncy fields  are </a:t>
            </a:r>
            <a:r>
              <a:rPr lang="en-US" u="sng" dirty="0"/>
              <a:t>displayed</a:t>
            </a:r>
            <a:r>
              <a:rPr lang="en-US" dirty="0"/>
              <a:t> in the  wrong order.  A request for SAP to correct</a:t>
            </a:r>
          </a:p>
        </p:txBody>
      </p:sp>
      <p:pic>
        <p:nvPicPr>
          <p:cNvPr id="5" name="Picture 2" descr="illustration of the box where FMMI users must input the TRading Partner Componet in TAS" title="Trading partner TAS in FMMI">
            <a:extLst>
              <a:ext uri="{FF2B5EF4-FFF2-40B4-BE49-F238E27FC236}">
                <a16:creationId xmlns:a16="http://schemas.microsoft.com/office/drawing/2014/main" id="{17CDFC86-E70F-433D-82D4-734788A496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276600"/>
            <a:ext cx="4901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descr="straight arrow connector" title="Trading partner TAS in fmmi">
            <a:extLst>
              <a:ext uri="{FF2B5EF4-FFF2-40B4-BE49-F238E27FC236}">
                <a16:creationId xmlns:a16="http://schemas.microsoft.com/office/drawing/2014/main" id="{9FE5EAA4-3F74-48A2-97D2-330104BC677C}"/>
              </a:ext>
            </a:extLst>
          </p:cNvPr>
          <p:cNvCxnSpPr/>
          <p:nvPr/>
        </p:nvCxnSpPr>
        <p:spPr>
          <a:xfrm>
            <a:off x="2514600" y="4038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arrow connector" title="trading partner TAS in FMMI">
            <a:extLst>
              <a:ext uri="{FF2B5EF4-FFF2-40B4-BE49-F238E27FC236}">
                <a16:creationId xmlns:a16="http://schemas.microsoft.com/office/drawing/2014/main" id="{44E7DA91-D5B5-4BE1-B37F-34672040B903}"/>
              </a:ext>
            </a:extLst>
          </p:cNvPr>
          <p:cNvCxnSpPr>
            <a:cxnSpLocks/>
          </p:cNvCxnSpPr>
          <p:nvPr/>
        </p:nvCxnSpPr>
        <p:spPr>
          <a:xfrm flipV="1">
            <a:off x="2531198" y="4343401"/>
            <a:ext cx="593002" cy="118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2EFF668-8D95-410E-B758-9EFF2214D6A8}"/>
              </a:ext>
            </a:extLst>
          </p:cNvPr>
          <p:cNvSpPr>
            <a:spLocks noGrp="1"/>
          </p:cNvSpPr>
          <p:nvPr>
            <p:ph type="sldNum" sz="quarter" idx="12"/>
          </p:nvPr>
        </p:nvSpPr>
        <p:spPr/>
        <p:txBody>
          <a:bodyPr/>
          <a:lstStyle/>
          <a:p>
            <a:pPr>
              <a:defRPr/>
            </a:pPr>
            <a:fld id="{2D51C81B-D2DA-48D3-BDC6-1B62D476D479}" type="slidenum">
              <a:rPr lang="en-US" smtClean="0"/>
              <a:pPr>
                <a:defRPr/>
              </a:pPr>
              <a:t>29</a:t>
            </a:fld>
            <a:endParaRPr lang="en-US" dirty="0"/>
          </a:p>
        </p:txBody>
      </p:sp>
    </p:spTree>
    <p:extLst>
      <p:ext uri="{BB962C8B-B14F-4D97-AF65-F5344CB8AC3E}">
        <p14:creationId xmlns:p14="http://schemas.microsoft.com/office/powerpoint/2010/main" val="3320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4A5B-8DBE-4A42-BEF3-3C02B27D6F10}"/>
              </a:ext>
            </a:extLst>
          </p:cNvPr>
          <p:cNvSpPr>
            <a:spLocks noGrp="1"/>
          </p:cNvSpPr>
          <p:nvPr>
            <p:ph type="title"/>
          </p:nvPr>
        </p:nvSpPr>
        <p:spPr>
          <a:xfrm>
            <a:off x="0" y="0"/>
            <a:ext cx="8763000" cy="1554480"/>
          </a:xfrm>
        </p:spPr>
        <p:txBody>
          <a:bodyPr/>
          <a:lstStyle/>
          <a:p>
            <a:r>
              <a:rPr lang="en-US" dirty="0"/>
              <a:t>Purpose</a:t>
            </a:r>
          </a:p>
        </p:txBody>
      </p:sp>
      <p:sp>
        <p:nvSpPr>
          <p:cNvPr id="2" name="TextBox 1"/>
          <p:cNvSpPr txBox="1"/>
          <p:nvPr/>
        </p:nvSpPr>
        <p:spPr>
          <a:xfrm>
            <a:off x="457200" y="1803782"/>
            <a:ext cx="32766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cs typeface="Arial" charset="0"/>
              </a:rPr>
              <a:t>Standardize</a:t>
            </a:r>
          </a:p>
          <a:p>
            <a:endParaRPr lang="en-US" dirty="0"/>
          </a:p>
        </p:txBody>
      </p:sp>
      <p:sp>
        <p:nvSpPr>
          <p:cNvPr id="6147" name="Content Placeholder 1"/>
          <p:cNvSpPr>
            <a:spLocks noGrp="1"/>
          </p:cNvSpPr>
          <p:nvPr>
            <p:ph idx="1"/>
          </p:nvPr>
        </p:nvSpPr>
        <p:spPr>
          <a:xfrm>
            <a:off x="609600" y="2019975"/>
            <a:ext cx="8153400" cy="1752600"/>
          </a:xfrm>
        </p:spPr>
        <p:txBody>
          <a:bodyPr>
            <a:normAutofit/>
          </a:bodyPr>
          <a:lstStyle/>
          <a:p>
            <a:pPr marL="109537" indent="0" eaLnBrk="1" hangingPunct="1">
              <a:lnSpc>
                <a:spcPct val="80000"/>
              </a:lnSpc>
              <a:buNone/>
            </a:pPr>
            <a:endParaRPr lang="en-US" sz="1800" dirty="0">
              <a:latin typeface="Arial" charset="0"/>
              <a:cs typeface="Arial" charset="0"/>
            </a:endParaRPr>
          </a:p>
          <a:p>
            <a:pPr marL="620713" lvl="1" fontAlgn="base">
              <a:lnSpc>
                <a:spcPct val="80000"/>
              </a:lnSpc>
              <a:spcBef>
                <a:spcPts val="325"/>
              </a:spcBef>
              <a:spcAft>
                <a:spcPct val="0"/>
              </a:spcAft>
              <a:buClrTx/>
              <a:buFont typeface="Arial" panose="020B0604020202020204" pitchFamily="34" charset="0"/>
              <a:buChar char="•"/>
            </a:pPr>
            <a:r>
              <a:rPr lang="en-US" sz="1800" dirty="0">
                <a:latin typeface="Arial" charset="0"/>
                <a:cs typeface="Arial" charset="0"/>
              </a:rPr>
              <a:t>Component TAS:  Developed one standard Treasury Account Symbol (TAS) format.  Replaces the old “string TAS format”.</a:t>
            </a:r>
          </a:p>
          <a:p>
            <a:pPr marL="334963" lvl="1" indent="0" fontAlgn="base">
              <a:lnSpc>
                <a:spcPct val="80000"/>
              </a:lnSpc>
              <a:spcBef>
                <a:spcPts val="325"/>
              </a:spcBef>
              <a:spcAft>
                <a:spcPct val="0"/>
              </a:spcAft>
              <a:buClrTx/>
              <a:buNone/>
            </a:pPr>
            <a:endParaRPr lang="en-US" sz="1800" dirty="0">
              <a:latin typeface="Arial" charset="0"/>
              <a:cs typeface="Arial" charset="0"/>
            </a:endParaRPr>
          </a:p>
          <a:p>
            <a:pPr marL="620713" lvl="1" fontAlgn="base">
              <a:lnSpc>
                <a:spcPct val="80000"/>
              </a:lnSpc>
              <a:spcBef>
                <a:spcPts val="325"/>
              </a:spcBef>
              <a:spcAft>
                <a:spcPct val="0"/>
              </a:spcAft>
              <a:buClrTx/>
              <a:buFont typeface="Arial" panose="020B0604020202020204" pitchFamily="34" charset="0"/>
              <a:buChar char="•"/>
            </a:pPr>
            <a:r>
              <a:rPr lang="en-US" sz="1800" dirty="0">
                <a:latin typeface="Arial" charset="0"/>
                <a:cs typeface="Arial" charset="0"/>
              </a:rPr>
              <a:t>BETC:    Business Event Type Code (BETC), used to identify the classification of each cash transaction.  Used only for reporting Cash Transactions.</a:t>
            </a:r>
          </a:p>
          <a:p>
            <a:pPr marL="620713" lvl="1" eaLnBrk="1" hangingPunct="1">
              <a:lnSpc>
                <a:spcPct val="80000"/>
              </a:lnSpc>
              <a:spcBef>
                <a:spcPts val="325"/>
              </a:spcBef>
              <a:buFont typeface="Verdana" pitchFamily="34" charset="0"/>
              <a:buNone/>
            </a:pPr>
            <a:endParaRPr lang="en-US" sz="1800" dirty="0">
              <a:latin typeface="Arial" charset="0"/>
              <a:cs typeface="Arial" charset="0"/>
            </a:endParaRPr>
          </a:p>
          <a:p>
            <a:pPr marL="109537" indent="0" eaLnBrk="1" hangingPunct="1">
              <a:lnSpc>
                <a:spcPct val="80000"/>
              </a:lnSpc>
              <a:buNone/>
            </a:pPr>
            <a:endParaRPr lang="en-US" sz="1800" b="1" dirty="0">
              <a:latin typeface="Arial" charset="0"/>
              <a:cs typeface="Arial" charset="0"/>
            </a:endParaRPr>
          </a:p>
        </p:txBody>
      </p:sp>
      <p:sp>
        <p:nvSpPr>
          <p:cNvPr id="8" name="TextBox 7"/>
          <p:cNvSpPr txBox="1"/>
          <p:nvPr/>
        </p:nvSpPr>
        <p:spPr>
          <a:xfrm>
            <a:off x="304800" y="4026888"/>
            <a:ext cx="6553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09537" indent="0" eaLnBrk="1" hangingPunct="1">
              <a:lnSpc>
                <a:spcPct val="80000"/>
              </a:lnSpc>
              <a:spcBef>
                <a:spcPct val="20000"/>
              </a:spcBef>
              <a:buFont typeface="Arial" charset="0"/>
              <a:buNone/>
              <a:defRPr sz="1800">
                <a:cs typeface="Arial" charset="0"/>
              </a:defRPr>
            </a:lvl1pPr>
            <a:lvl2pPr marL="620713" lvl="1" indent="-285750" eaLnBrk="1" hangingPunct="1">
              <a:lnSpc>
                <a:spcPct val="80000"/>
              </a:lnSpc>
              <a:spcBef>
                <a:spcPts val="325"/>
              </a:spcBef>
              <a:buFont typeface="Arial" panose="020B0604020202020204" pitchFamily="34" charset="0"/>
              <a:buChar char="•"/>
              <a:defRPr sz="1800" u="sng">
                <a:cs typeface="Arial" charset="0"/>
              </a:defRPr>
            </a:lvl2pPr>
            <a:lvl3pPr marL="1143000" indent="-228600" eaLnBrk="0" hangingPunct="0">
              <a:spcBef>
                <a:spcPct val="20000"/>
              </a:spcBef>
              <a:buFont typeface="Arial" charset="0"/>
              <a:buChar char="•"/>
              <a:defRPr sz="2400">
                <a:latin typeface="+mn-lt"/>
              </a:defRPr>
            </a:lvl3pPr>
            <a:lvl4pPr marL="1600200" indent="-228600" eaLnBrk="0" hangingPunct="0">
              <a:spcBef>
                <a:spcPct val="20000"/>
              </a:spcBef>
              <a:buFont typeface="Arial" charset="0"/>
              <a:buChar char="–"/>
              <a:defRPr sz="2000">
                <a:latin typeface="+mn-lt"/>
              </a:defRPr>
            </a:lvl4pPr>
            <a:lvl5pPr marL="2057400" indent="-228600" eaLnBrk="0" hangingPunct="0">
              <a:spcBef>
                <a:spcPct val="20000"/>
              </a:spcBef>
              <a:buFont typeface="Arial"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395287" indent="-285750">
              <a:buFont typeface="Arial" panose="020B0604020202020204" pitchFamily="34" charset="0"/>
              <a:buChar char="•"/>
            </a:pPr>
            <a:r>
              <a:rPr lang="en-US" b="1" dirty="0"/>
              <a:t>Streamline processes</a:t>
            </a:r>
            <a:endParaRPr lang="en-US" dirty="0"/>
          </a:p>
        </p:txBody>
      </p:sp>
      <p:sp>
        <p:nvSpPr>
          <p:cNvPr id="3" name="TextBox 2"/>
          <p:cNvSpPr txBox="1"/>
          <p:nvPr/>
        </p:nvSpPr>
        <p:spPr>
          <a:xfrm>
            <a:off x="609600" y="4294094"/>
            <a:ext cx="8077200" cy="21829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09537" indent="0" eaLnBrk="1" hangingPunct="1">
              <a:lnSpc>
                <a:spcPct val="80000"/>
              </a:lnSpc>
              <a:spcBef>
                <a:spcPct val="20000"/>
              </a:spcBef>
              <a:buFont typeface="Arial" charset="0"/>
              <a:buNone/>
              <a:defRPr sz="1800">
                <a:cs typeface="Arial" charset="0"/>
              </a:defRPr>
            </a:lvl1pPr>
            <a:lvl2pPr marL="620713" lvl="1" indent="-285750" eaLnBrk="1" hangingPunct="1">
              <a:lnSpc>
                <a:spcPct val="80000"/>
              </a:lnSpc>
              <a:spcBef>
                <a:spcPts val="325"/>
              </a:spcBef>
              <a:buFont typeface="Arial" panose="020B0604020202020204" pitchFamily="34" charset="0"/>
              <a:buChar char="•"/>
              <a:defRPr sz="1800" u="sng">
                <a:cs typeface="Arial" charset="0"/>
              </a:defRPr>
            </a:lvl2pPr>
            <a:lvl3pPr marL="1143000" indent="-228600" eaLnBrk="0" hangingPunct="0">
              <a:spcBef>
                <a:spcPct val="20000"/>
              </a:spcBef>
              <a:buFont typeface="Arial" charset="0"/>
              <a:buChar char="•"/>
              <a:defRPr sz="2400">
                <a:latin typeface="+mn-lt"/>
              </a:defRPr>
            </a:lvl3pPr>
            <a:lvl4pPr marL="1600200" indent="-228600" eaLnBrk="0" hangingPunct="0">
              <a:spcBef>
                <a:spcPct val="20000"/>
              </a:spcBef>
              <a:buFont typeface="Arial" charset="0"/>
              <a:buChar char="–"/>
              <a:defRPr sz="2000">
                <a:latin typeface="+mn-lt"/>
              </a:defRPr>
            </a:lvl4pPr>
            <a:lvl5pPr marL="2057400" indent="-228600" eaLnBrk="0" hangingPunct="0">
              <a:spcBef>
                <a:spcPct val="20000"/>
              </a:spcBef>
              <a:buFont typeface="Arial"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endParaRPr lang="en-US" dirty="0"/>
          </a:p>
          <a:p>
            <a:pPr lvl="1"/>
            <a:r>
              <a:rPr lang="en-US" u="none" dirty="0"/>
              <a:t>Agencies classify payments, collections, and intra-governmental transactions at the TAS level upon origination.</a:t>
            </a:r>
          </a:p>
          <a:p>
            <a:pPr lvl="1"/>
            <a:endParaRPr lang="en-US" u="none" dirty="0"/>
          </a:p>
          <a:p>
            <a:pPr lvl="1"/>
            <a:r>
              <a:rPr lang="en-US" u="none" dirty="0"/>
              <a:t>Real-time classification of transactions and reporting on Fund Balance with Treasury (FBWT)   -  No Statement of Differences.</a:t>
            </a:r>
          </a:p>
          <a:p>
            <a:pPr marL="334963" lvl="1" indent="0">
              <a:buNone/>
            </a:pPr>
            <a:endParaRPr lang="en-US" u="none" dirty="0"/>
          </a:p>
          <a:p>
            <a:pPr lvl="1"/>
            <a:r>
              <a:rPr lang="en-US" u="none" dirty="0"/>
              <a:t>GTAS – Replaces FACTS I and FACTS II reporting.</a:t>
            </a:r>
          </a:p>
          <a:p>
            <a:pPr lvl="1"/>
            <a:endParaRPr lang="en-US" dirty="0"/>
          </a:p>
        </p:txBody>
      </p:sp>
      <p:sp>
        <p:nvSpPr>
          <p:cNvPr id="6" name="Slide Number Placeholder 5"/>
          <p:cNvSpPr>
            <a:spLocks noGrp="1"/>
          </p:cNvSpPr>
          <p:nvPr>
            <p:ph type="sldNum" sz="quarter" idx="12"/>
          </p:nvPr>
        </p:nvSpPr>
        <p:spPr/>
        <p:txBody>
          <a:bodyPr/>
          <a:lstStyle/>
          <a:p>
            <a:pPr>
              <a:defRPr/>
            </a:pPr>
            <a:fld id="{E298833D-ED35-48DD-BDD1-76B690DE0085}"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wipe(down)">
                                      <p:cBhvr>
                                        <p:cTn id="19" dur="500"/>
                                        <p:tgtEl>
                                          <p:spTgt spid="61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wipe(down)">
                                      <p:cBhvr>
                                        <p:cTn id="24" dur="500"/>
                                        <p:tgtEl>
                                          <p:spTgt spid="614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uiExpand="1" build="p"/>
      <p:bldP spid="8"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1EC1-2CB1-4A1C-87D3-173C8ABDD53B}"/>
              </a:ext>
            </a:extLst>
          </p:cNvPr>
          <p:cNvSpPr>
            <a:spLocks noGrp="1"/>
          </p:cNvSpPr>
          <p:nvPr>
            <p:ph type="title"/>
          </p:nvPr>
        </p:nvSpPr>
        <p:spPr>
          <a:xfrm>
            <a:off x="0" y="0"/>
            <a:ext cx="8839200" cy="1554480"/>
          </a:xfrm>
        </p:spPr>
        <p:txBody>
          <a:bodyPr/>
          <a:lstStyle/>
          <a:p>
            <a:r>
              <a:rPr lang="en-US" dirty="0"/>
              <a:t>Trading Partner TAS in FMMI</a:t>
            </a:r>
            <a:br>
              <a:rPr lang="en-US" dirty="0"/>
            </a:br>
            <a:r>
              <a:rPr lang="en-US" sz="2400" dirty="0"/>
              <a:t>(cont’d)</a:t>
            </a:r>
          </a:p>
        </p:txBody>
      </p:sp>
      <p:sp>
        <p:nvSpPr>
          <p:cNvPr id="3" name="Content Placeholder 2">
            <a:extLst>
              <a:ext uri="{FF2B5EF4-FFF2-40B4-BE49-F238E27FC236}">
                <a16:creationId xmlns:a16="http://schemas.microsoft.com/office/drawing/2014/main" id="{7FE33991-3C73-4DB1-BF38-318BF335BC91}"/>
              </a:ext>
            </a:extLst>
          </p:cNvPr>
          <p:cNvSpPr>
            <a:spLocks noGrp="1"/>
          </p:cNvSpPr>
          <p:nvPr>
            <p:ph idx="1"/>
          </p:nvPr>
        </p:nvSpPr>
        <p:spPr/>
        <p:txBody>
          <a:bodyPr>
            <a:normAutofit fontScale="92500" lnSpcReduction="20000"/>
          </a:bodyPr>
          <a:lstStyle/>
          <a:p>
            <a:pPr marL="285750" indent="-285750"/>
            <a:r>
              <a:rPr lang="en-US" dirty="0"/>
              <a:t>Ensure that the USDA TAS and the Federal Trading Partner TAS are contained on all agreements and orders</a:t>
            </a:r>
            <a:r>
              <a:rPr lang="en-US" sz="2000" dirty="0"/>
              <a:t> (and on the FMS 7600B – page 2).</a:t>
            </a:r>
          </a:p>
          <a:p>
            <a:pPr marL="285750" indent="-285750"/>
            <a:endParaRPr lang="en-US" dirty="0"/>
          </a:p>
          <a:p>
            <a:pPr marL="285750" indent="-285750"/>
            <a:r>
              <a:rPr lang="en-US" dirty="0"/>
              <a:t>Contact your trading partner to obtain the Trading Partner’s </a:t>
            </a:r>
            <a:r>
              <a:rPr lang="en-US" u="sng" dirty="0"/>
              <a:t>CORRECT</a:t>
            </a:r>
            <a:r>
              <a:rPr lang="en-US" dirty="0"/>
              <a:t> TAS for input on FMMI documents. </a:t>
            </a:r>
          </a:p>
          <a:p>
            <a:pPr marL="285750" indent="-285750"/>
            <a:endParaRPr lang="en-US" dirty="0"/>
          </a:p>
          <a:p>
            <a:pPr marL="285750" indent="-285750"/>
            <a:r>
              <a:rPr lang="en-US" dirty="0"/>
              <a:t>Once the Federal Trading Partner TAS is input on Sales Orders and Purchase Orders, it can </a:t>
            </a:r>
            <a:r>
              <a:rPr lang="en-US" u="sng" dirty="0"/>
              <a:t>not</a:t>
            </a:r>
            <a:r>
              <a:rPr lang="en-US" dirty="0"/>
              <a:t> be changed after the first invoice is recorded against it. </a:t>
            </a:r>
          </a:p>
          <a:p>
            <a:pPr marL="285750" indent="-285750"/>
            <a:endParaRPr lang="en-US" dirty="0"/>
          </a:p>
          <a:p>
            <a:pPr marL="285750" indent="-285750"/>
            <a:r>
              <a:rPr lang="en-US" dirty="0"/>
              <a:t>Input of an incorrect Trading Partner TAS on Sales Orders and AR Invoice documents will result in chargebacks of IPAC collections.</a:t>
            </a:r>
          </a:p>
          <a:p>
            <a:pPr marL="285750" indent="-285750"/>
            <a:endParaRPr lang="en-US" dirty="0"/>
          </a:p>
          <a:p>
            <a:pPr marL="285750" indent="-285750"/>
            <a:r>
              <a:rPr lang="en-US" dirty="0"/>
              <a:t>Continue to Input your Trading Partner’s Accounting in the line text for AR invoices, and the “Sold To Party - Purchase Order”  field for Sales Orders.  Without this information, a chargeback bill will most likely result.</a:t>
            </a:r>
          </a:p>
          <a:p>
            <a:pPr marL="0" indent="0">
              <a:buNone/>
            </a:pPr>
            <a:endParaRPr lang="en-US" dirty="0"/>
          </a:p>
        </p:txBody>
      </p:sp>
      <p:sp>
        <p:nvSpPr>
          <p:cNvPr id="4" name="Slide Number Placeholder 3">
            <a:extLst>
              <a:ext uri="{FF2B5EF4-FFF2-40B4-BE49-F238E27FC236}">
                <a16:creationId xmlns:a16="http://schemas.microsoft.com/office/drawing/2014/main" id="{5839C509-63CA-41A9-867F-3A3FBA7B7F35}"/>
              </a:ext>
            </a:extLst>
          </p:cNvPr>
          <p:cNvSpPr>
            <a:spLocks noGrp="1"/>
          </p:cNvSpPr>
          <p:nvPr>
            <p:ph type="sldNum" sz="quarter" idx="12"/>
          </p:nvPr>
        </p:nvSpPr>
        <p:spPr/>
        <p:txBody>
          <a:bodyPr/>
          <a:lstStyle/>
          <a:p>
            <a:pPr>
              <a:defRPr/>
            </a:pPr>
            <a:fld id="{2D51C81B-D2DA-48D3-BDC6-1B62D476D479}" type="slidenum">
              <a:rPr lang="en-US" smtClean="0"/>
              <a:pPr>
                <a:defRPr/>
              </a:pPr>
              <a:t>30</a:t>
            </a:fld>
            <a:endParaRPr lang="en-US" dirty="0"/>
          </a:p>
        </p:txBody>
      </p:sp>
    </p:spTree>
    <p:extLst>
      <p:ext uri="{BB962C8B-B14F-4D97-AF65-F5344CB8AC3E}">
        <p14:creationId xmlns:p14="http://schemas.microsoft.com/office/powerpoint/2010/main" val="378381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E486-3093-4626-A3BD-44DB728C293E}"/>
              </a:ext>
            </a:extLst>
          </p:cNvPr>
          <p:cNvSpPr>
            <a:spLocks noGrp="1"/>
          </p:cNvSpPr>
          <p:nvPr>
            <p:ph type="title"/>
          </p:nvPr>
        </p:nvSpPr>
        <p:spPr>
          <a:xfrm>
            <a:off x="0" y="0"/>
            <a:ext cx="8839200" cy="1554480"/>
          </a:xfrm>
        </p:spPr>
        <p:txBody>
          <a:bodyPr/>
          <a:lstStyle/>
          <a:p>
            <a:r>
              <a:rPr lang="en-US" dirty="0"/>
              <a:t>Trading Partner TAS in FMMI</a:t>
            </a:r>
            <a:br>
              <a:rPr lang="en-US" dirty="0"/>
            </a:br>
            <a:r>
              <a:rPr lang="en-US" sz="2400" dirty="0"/>
              <a:t>(cont’d)</a:t>
            </a:r>
            <a:r>
              <a:rPr lang="en-US" sz="800" dirty="0"/>
              <a:t>E</a:t>
            </a:r>
            <a:endParaRPr lang="en-US" sz="2400" dirty="0"/>
          </a:p>
        </p:txBody>
      </p:sp>
      <p:sp>
        <p:nvSpPr>
          <p:cNvPr id="3" name="Content Placeholder 2">
            <a:extLst>
              <a:ext uri="{FF2B5EF4-FFF2-40B4-BE49-F238E27FC236}">
                <a16:creationId xmlns:a16="http://schemas.microsoft.com/office/drawing/2014/main" id="{5906430B-233E-4644-B8F2-F02EA757839B}"/>
              </a:ext>
            </a:extLst>
          </p:cNvPr>
          <p:cNvSpPr>
            <a:spLocks noGrp="1"/>
          </p:cNvSpPr>
          <p:nvPr>
            <p:ph idx="1"/>
          </p:nvPr>
        </p:nvSpPr>
        <p:spPr>
          <a:xfrm>
            <a:off x="628650" y="1825625"/>
            <a:ext cx="7886700" cy="1831975"/>
          </a:xfrm>
        </p:spPr>
        <p:txBody>
          <a:bodyPr>
            <a:normAutofit fontScale="62500" lnSpcReduction="20000"/>
          </a:bodyPr>
          <a:lstStyle/>
          <a:p>
            <a:pPr marL="285750" indent="-285750">
              <a:spcAft>
                <a:spcPts val="600"/>
              </a:spcAft>
            </a:pPr>
            <a:r>
              <a:rPr lang="en-US" sz="2400" dirty="0"/>
              <a:t>New Sales Order  – Input TP TAS Component Format. </a:t>
            </a:r>
          </a:p>
          <a:p>
            <a:pPr marL="285750" indent="-285750">
              <a:spcAft>
                <a:spcPts val="600"/>
              </a:spcAft>
            </a:pPr>
            <a:r>
              <a:rPr lang="en-US" sz="2400" dirty="0"/>
              <a:t>Existing/Old Sales Orders – In the Ship-to Party PO number field, input TAS using the single digit year string format. </a:t>
            </a:r>
          </a:p>
          <a:p>
            <a:pPr marL="285750" indent="-285750">
              <a:spcAft>
                <a:spcPts val="600"/>
              </a:spcAft>
            </a:pPr>
            <a:r>
              <a:rPr lang="en-US" sz="2400" dirty="0"/>
              <a:t>A conversion program will currently use this TAS and convert component format for billing if US Gov’t Fields Box is blank.  (Note: You cannot populate this if there are invoices against a sales order)  </a:t>
            </a:r>
          </a:p>
          <a:p>
            <a:pPr marL="285750" indent="-285750">
              <a:spcAft>
                <a:spcPts val="600"/>
              </a:spcAft>
            </a:pPr>
            <a:r>
              <a:rPr lang="en-US" sz="2400" dirty="0"/>
              <a:t>GTAS reporting will use the Component format input in the Government Fields Box.  </a:t>
            </a:r>
          </a:p>
          <a:p>
            <a:pPr marL="285750" indent="-285750">
              <a:spcAft>
                <a:spcPts val="600"/>
              </a:spcAft>
            </a:pPr>
            <a:endParaRPr lang="en-US" sz="2400" dirty="0"/>
          </a:p>
          <a:p>
            <a:endParaRPr lang="en-US" dirty="0"/>
          </a:p>
        </p:txBody>
      </p:sp>
      <p:pic>
        <p:nvPicPr>
          <p:cNvPr id="5" name="Picture 2" descr="us government fields" title="trading partner TAS in FMMI">
            <a:extLst>
              <a:ext uri="{FF2B5EF4-FFF2-40B4-BE49-F238E27FC236}">
                <a16:creationId xmlns:a16="http://schemas.microsoft.com/office/drawing/2014/main" id="{B7D3F057-3F60-4675-98CB-52609F02F4C9}"/>
              </a:ext>
            </a:extLst>
          </p:cNvPr>
          <p:cNvPicPr>
            <a:picLocks noChangeAspect="1" noChangeArrowheads="1"/>
          </p:cNvPicPr>
          <p:nvPr/>
        </p:nvPicPr>
        <p:blipFill rotWithShape="1">
          <a:blip r:embed="rId2" cstate="print"/>
          <a:srcRect r="39850" b="12196"/>
          <a:stretch/>
        </p:blipFill>
        <p:spPr bwMode="auto">
          <a:xfrm>
            <a:off x="761999" y="3751266"/>
            <a:ext cx="3530179" cy="2745032"/>
          </a:xfrm>
          <a:prstGeom prst="rect">
            <a:avLst/>
          </a:prstGeom>
          <a:noFill/>
          <a:ln w="9525">
            <a:noFill/>
            <a:miter lim="800000"/>
            <a:headEnd/>
            <a:tailEnd/>
          </a:ln>
        </p:spPr>
      </p:pic>
      <p:pic>
        <p:nvPicPr>
          <p:cNvPr id="6" name="Picture 1" descr="image001">
            <a:extLst>
              <a:ext uri="{FF2B5EF4-FFF2-40B4-BE49-F238E27FC236}">
                <a16:creationId xmlns:a16="http://schemas.microsoft.com/office/drawing/2014/main" id="{780AFB30-60E1-4816-9889-DD92A1F54B88}"/>
              </a:ext>
            </a:extLst>
          </p:cNvPr>
          <p:cNvPicPr>
            <a:picLocks noChangeAspect="1" noChangeArrowheads="1"/>
          </p:cNvPicPr>
          <p:nvPr/>
        </p:nvPicPr>
        <p:blipFill rotWithShape="1">
          <a:blip r:embed="rId3" cstate="print"/>
          <a:srcRect t="8142" r="61026" b="45833"/>
          <a:stretch/>
        </p:blipFill>
        <p:spPr bwMode="auto">
          <a:xfrm>
            <a:off x="4724401" y="3751266"/>
            <a:ext cx="3428999" cy="26982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84D0A69-093A-440A-8629-529FD0E54BC6}"/>
              </a:ext>
            </a:extLst>
          </p:cNvPr>
          <p:cNvSpPr>
            <a:spLocks noGrp="1"/>
          </p:cNvSpPr>
          <p:nvPr>
            <p:ph type="sldNum" sz="quarter" idx="12"/>
          </p:nvPr>
        </p:nvSpPr>
        <p:spPr/>
        <p:txBody>
          <a:bodyPr/>
          <a:lstStyle/>
          <a:p>
            <a:pPr>
              <a:defRPr/>
            </a:pPr>
            <a:fld id="{2D51C81B-D2DA-48D3-BDC6-1B62D476D479}" type="slidenum">
              <a:rPr lang="en-US" smtClean="0"/>
              <a:pPr>
                <a:defRPr/>
              </a:pPr>
              <a:t>31</a:t>
            </a:fld>
            <a:endParaRPr lang="en-US" dirty="0"/>
          </a:p>
        </p:txBody>
      </p:sp>
    </p:spTree>
    <p:extLst>
      <p:ext uri="{BB962C8B-B14F-4D97-AF65-F5344CB8AC3E}">
        <p14:creationId xmlns:p14="http://schemas.microsoft.com/office/powerpoint/2010/main" val="104963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C21D-34CC-49A3-8EAB-C5BFFC28DDB6}"/>
              </a:ext>
            </a:extLst>
          </p:cNvPr>
          <p:cNvSpPr>
            <a:spLocks noGrp="1"/>
          </p:cNvSpPr>
          <p:nvPr>
            <p:ph type="title"/>
          </p:nvPr>
        </p:nvSpPr>
        <p:spPr>
          <a:xfrm>
            <a:off x="0" y="0"/>
            <a:ext cx="8839200" cy="1554480"/>
          </a:xfrm>
        </p:spPr>
        <p:txBody>
          <a:bodyPr/>
          <a:lstStyle/>
          <a:p>
            <a:r>
              <a:rPr lang="en-US" dirty="0"/>
              <a:t>USDA Component TAS Format</a:t>
            </a:r>
          </a:p>
        </p:txBody>
      </p:sp>
      <p:sp>
        <p:nvSpPr>
          <p:cNvPr id="3" name="Content Placeholder 2">
            <a:extLst>
              <a:ext uri="{FF2B5EF4-FFF2-40B4-BE49-F238E27FC236}">
                <a16:creationId xmlns:a16="http://schemas.microsoft.com/office/drawing/2014/main" id="{8825D717-2FFD-4CE1-8D63-72F9674C0F25}"/>
              </a:ext>
            </a:extLst>
          </p:cNvPr>
          <p:cNvSpPr>
            <a:spLocks noGrp="1"/>
          </p:cNvSpPr>
          <p:nvPr>
            <p:ph idx="1"/>
          </p:nvPr>
        </p:nvSpPr>
        <p:spPr/>
        <p:txBody>
          <a:bodyPr>
            <a:normAutofit lnSpcReduction="10000"/>
          </a:bodyPr>
          <a:lstStyle/>
          <a:p>
            <a:pPr marL="285750" indent="-285750"/>
            <a:r>
              <a:rPr lang="en-US" dirty="0"/>
              <a:t>USDA TASs are still contained in the Application of Funds table in FMMI.</a:t>
            </a:r>
          </a:p>
          <a:p>
            <a:endParaRPr lang="en-US" dirty="0"/>
          </a:p>
          <a:p>
            <a:pPr marL="285750" indent="-285750"/>
            <a:r>
              <a:rPr lang="en-US" dirty="0"/>
              <a:t>The 8 component fields of the component TAS format have been added. </a:t>
            </a:r>
          </a:p>
          <a:p>
            <a:pPr marL="285750" indent="-285750"/>
            <a:endParaRPr lang="en-US" dirty="0"/>
          </a:p>
          <a:p>
            <a:pPr marL="285750" indent="-285750"/>
            <a:r>
              <a:rPr lang="en-US" dirty="0"/>
              <a:t>The old string TAS is still used in FMMI to look-up  the Component TAS elements.</a:t>
            </a:r>
          </a:p>
          <a:p>
            <a:pPr marL="285750" indent="-285750"/>
            <a:endParaRPr lang="en-US" dirty="0"/>
          </a:p>
          <a:p>
            <a:pPr marL="285750" indent="-285750"/>
            <a:r>
              <a:rPr lang="en-US" dirty="0"/>
              <a:t>The Portal Path to this table is as follows:</a:t>
            </a:r>
          </a:p>
          <a:p>
            <a:pPr marL="285750" indent="-285750"/>
            <a:endParaRPr lang="en-US" dirty="0"/>
          </a:p>
          <a:p>
            <a:pPr marL="742950" lvl="1" indent="-285750"/>
            <a:r>
              <a:rPr lang="en-US" b="1" dirty="0"/>
              <a:t>Funds Management &gt; Display FM Master Data &gt; Display Application of Funds</a:t>
            </a:r>
          </a:p>
          <a:p>
            <a:endParaRPr lang="en-US" dirty="0"/>
          </a:p>
        </p:txBody>
      </p:sp>
      <p:sp>
        <p:nvSpPr>
          <p:cNvPr id="4" name="Slide Number Placeholder 3">
            <a:extLst>
              <a:ext uri="{FF2B5EF4-FFF2-40B4-BE49-F238E27FC236}">
                <a16:creationId xmlns:a16="http://schemas.microsoft.com/office/drawing/2014/main" id="{FAA0C17C-3CD0-451D-B686-1B9C0F930150}"/>
              </a:ext>
            </a:extLst>
          </p:cNvPr>
          <p:cNvSpPr>
            <a:spLocks noGrp="1"/>
          </p:cNvSpPr>
          <p:nvPr>
            <p:ph type="sldNum" sz="quarter" idx="12"/>
          </p:nvPr>
        </p:nvSpPr>
        <p:spPr/>
        <p:txBody>
          <a:bodyPr/>
          <a:lstStyle/>
          <a:p>
            <a:pPr>
              <a:defRPr/>
            </a:pPr>
            <a:fld id="{2D51C81B-D2DA-48D3-BDC6-1B62D476D479}" type="slidenum">
              <a:rPr lang="en-US" smtClean="0"/>
              <a:pPr>
                <a:defRPr/>
              </a:pPr>
              <a:t>32</a:t>
            </a:fld>
            <a:endParaRPr lang="en-US" dirty="0"/>
          </a:p>
        </p:txBody>
      </p:sp>
    </p:spTree>
    <p:extLst>
      <p:ext uri="{BB962C8B-B14F-4D97-AF65-F5344CB8AC3E}">
        <p14:creationId xmlns:p14="http://schemas.microsoft.com/office/powerpoint/2010/main" val="199961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A9A3-7942-489B-9CBA-D9013BF16668}"/>
              </a:ext>
            </a:extLst>
          </p:cNvPr>
          <p:cNvSpPr>
            <a:spLocks noGrp="1"/>
          </p:cNvSpPr>
          <p:nvPr>
            <p:ph type="title"/>
          </p:nvPr>
        </p:nvSpPr>
        <p:spPr>
          <a:xfrm>
            <a:off x="0" y="-32958"/>
            <a:ext cx="8839200" cy="1338058"/>
          </a:xfrm>
        </p:spPr>
        <p:txBody>
          <a:bodyPr/>
          <a:lstStyle/>
          <a:p>
            <a:r>
              <a:rPr lang="en-US" dirty="0"/>
              <a:t>Display Application of Funds</a:t>
            </a:r>
          </a:p>
        </p:txBody>
      </p:sp>
      <p:sp>
        <p:nvSpPr>
          <p:cNvPr id="19" name="Title 1" descr="display application of funds screen" title="display application of funds">
            <a:extLst>
              <a:ext uri="{FF2B5EF4-FFF2-40B4-BE49-F238E27FC236}">
                <a16:creationId xmlns:a16="http://schemas.microsoft.com/office/drawing/2014/main" id="{04F97195-06CE-4962-9639-79C94628E173}"/>
              </a:ext>
            </a:extLst>
          </p:cNvPr>
          <p:cNvSpPr txBox="1">
            <a:spLocks/>
          </p:cNvSpPr>
          <p:nvPr/>
        </p:nvSpPr>
        <p:spPr>
          <a:xfrm>
            <a:off x="0" y="-33605"/>
            <a:ext cx="8839200" cy="1338058"/>
          </a:xfrm>
          <a:prstGeom prst="rect">
            <a:avLst/>
          </a:prstGeom>
          <a:blipFill dpi="0" rotWithShape="1">
            <a:blip r:embed="rId2"/>
            <a:srcRect/>
            <a:stretch>
              <a:fillRect l="-1192" r="55183" b="1939"/>
            </a:stretch>
          </a:blipFill>
        </p:spPr>
        <p:txBody>
          <a:bodyPr vert="horz" lIns="91440" tIns="45720" rIns="91440" bIns="45720" rtlCol="0" anchor="ctr">
            <a:normAutofit/>
          </a:bodyPr>
          <a:lstStyle>
            <a:lvl1pPr algn="r"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Display Application of Funds</a:t>
            </a:r>
          </a:p>
        </p:txBody>
      </p:sp>
      <p:sp>
        <p:nvSpPr>
          <p:cNvPr id="3" name="Content Placeholder 2">
            <a:extLst>
              <a:ext uri="{FF2B5EF4-FFF2-40B4-BE49-F238E27FC236}">
                <a16:creationId xmlns:a16="http://schemas.microsoft.com/office/drawing/2014/main" id="{030F398E-8B92-44A4-9CE2-53365051137F}"/>
              </a:ext>
            </a:extLst>
          </p:cNvPr>
          <p:cNvSpPr>
            <a:spLocks noGrp="1"/>
          </p:cNvSpPr>
          <p:nvPr>
            <p:ph idx="1"/>
          </p:nvPr>
        </p:nvSpPr>
        <p:spPr>
          <a:xfrm>
            <a:off x="228600" y="1825625"/>
            <a:ext cx="8610600" cy="4351338"/>
          </a:xfrm>
        </p:spPr>
        <p:txBody>
          <a:bodyPr/>
          <a:lstStyle/>
          <a:p>
            <a:pPr marL="0" indent="0">
              <a:buNone/>
            </a:pPr>
            <a:r>
              <a:rPr lang="en-US" dirty="0">
                <a:latin typeface="Calibri" pitchFamily="34" charset="0"/>
                <a:cs typeface="Arial" charset="0"/>
              </a:rPr>
              <a:t>Note that the old </a:t>
            </a:r>
            <a:r>
              <a:rPr lang="en-US" u="sng" dirty="0">
                <a:latin typeface="Calibri" pitchFamily="34" charset="0"/>
                <a:cs typeface="Arial" charset="0"/>
              </a:rPr>
              <a:t>String TAS </a:t>
            </a:r>
            <a:r>
              <a:rPr lang="en-US" dirty="0">
                <a:latin typeface="Calibri" pitchFamily="34" charset="0"/>
                <a:cs typeface="Arial" charset="0"/>
              </a:rPr>
              <a:t>now serves as a “label” (Funds Application Field)</a:t>
            </a:r>
          </a:p>
          <a:p>
            <a:endParaRPr lang="en-US" dirty="0"/>
          </a:p>
        </p:txBody>
      </p:sp>
      <p:pic>
        <p:nvPicPr>
          <p:cNvPr id="5" name="Picture 4" descr="display application of funds screen" title="display application of funds">
            <a:extLst>
              <a:ext uri="{FF2B5EF4-FFF2-40B4-BE49-F238E27FC236}">
                <a16:creationId xmlns:a16="http://schemas.microsoft.com/office/drawing/2014/main" id="{E239179A-03FE-41B9-A043-655B19635B4B}"/>
              </a:ext>
            </a:extLst>
          </p:cNvPr>
          <p:cNvPicPr/>
          <p:nvPr/>
        </p:nvPicPr>
        <p:blipFill>
          <a:blip r:embed="rId3" cstate="print"/>
          <a:stretch>
            <a:fillRect/>
          </a:stretch>
        </p:blipFill>
        <p:spPr>
          <a:xfrm>
            <a:off x="421081" y="2335678"/>
            <a:ext cx="3581400" cy="3386384"/>
          </a:xfrm>
          <a:prstGeom prst="rect">
            <a:avLst/>
          </a:prstGeom>
        </p:spPr>
      </p:pic>
      <p:pic>
        <p:nvPicPr>
          <p:cNvPr id="6" name="Picture 5" descr="display application of funds string" title="display application of funds">
            <a:extLst>
              <a:ext uri="{FF2B5EF4-FFF2-40B4-BE49-F238E27FC236}">
                <a16:creationId xmlns:a16="http://schemas.microsoft.com/office/drawing/2014/main" id="{9560F01A-88AB-4A63-81B8-C3BB1FD20200}"/>
              </a:ext>
            </a:extLst>
          </p:cNvPr>
          <p:cNvPicPr/>
          <p:nvPr/>
        </p:nvPicPr>
        <p:blipFill>
          <a:blip r:embed="rId4" cstate="print"/>
          <a:stretch>
            <a:fillRect/>
          </a:stretch>
        </p:blipFill>
        <p:spPr>
          <a:xfrm>
            <a:off x="4687782" y="2328617"/>
            <a:ext cx="4000996" cy="3377154"/>
          </a:xfrm>
          <a:prstGeom prst="rect">
            <a:avLst/>
          </a:prstGeom>
        </p:spPr>
      </p:pic>
      <p:sp>
        <p:nvSpPr>
          <p:cNvPr id="8" name="TextBox 7">
            <a:extLst>
              <a:ext uri="{FF2B5EF4-FFF2-40B4-BE49-F238E27FC236}">
                <a16:creationId xmlns:a16="http://schemas.microsoft.com/office/drawing/2014/main" id="{D774FEB0-FBD3-447C-8E34-24FF6D804897}"/>
              </a:ext>
            </a:extLst>
          </p:cNvPr>
          <p:cNvSpPr txBox="1"/>
          <p:nvPr/>
        </p:nvSpPr>
        <p:spPr>
          <a:xfrm>
            <a:off x="310738" y="5669725"/>
            <a:ext cx="3581400" cy="369332"/>
          </a:xfrm>
          <a:prstGeom prst="rect">
            <a:avLst/>
          </a:prstGeom>
          <a:noFill/>
        </p:spPr>
        <p:txBody>
          <a:bodyPr wrap="square" rtlCol="0">
            <a:spAutoFit/>
          </a:bodyPr>
          <a:lstStyle/>
          <a:p>
            <a:r>
              <a:rPr lang="en-US" dirty="0"/>
              <a:t>Example of No-Year Fund</a:t>
            </a:r>
          </a:p>
        </p:txBody>
      </p:sp>
      <p:sp>
        <p:nvSpPr>
          <p:cNvPr id="9" name="TextBox 8">
            <a:extLst>
              <a:ext uri="{FF2B5EF4-FFF2-40B4-BE49-F238E27FC236}">
                <a16:creationId xmlns:a16="http://schemas.microsoft.com/office/drawing/2014/main" id="{8542533B-E793-45DA-9EE6-5C97BA7F690A}"/>
              </a:ext>
            </a:extLst>
          </p:cNvPr>
          <p:cNvSpPr txBox="1"/>
          <p:nvPr/>
        </p:nvSpPr>
        <p:spPr>
          <a:xfrm flipH="1">
            <a:off x="4617520" y="5637461"/>
            <a:ext cx="4000995" cy="369332"/>
          </a:xfrm>
          <a:prstGeom prst="rect">
            <a:avLst/>
          </a:prstGeom>
          <a:noFill/>
        </p:spPr>
        <p:txBody>
          <a:bodyPr wrap="square" rtlCol="0">
            <a:spAutoFit/>
          </a:bodyPr>
          <a:lstStyle/>
          <a:p>
            <a:r>
              <a:rPr lang="en-US" dirty="0"/>
              <a:t>Example of Single Year Fund</a:t>
            </a:r>
          </a:p>
        </p:txBody>
      </p:sp>
      <p:sp>
        <p:nvSpPr>
          <p:cNvPr id="10" name="TextBox 9">
            <a:extLst>
              <a:ext uri="{FF2B5EF4-FFF2-40B4-BE49-F238E27FC236}">
                <a16:creationId xmlns:a16="http://schemas.microsoft.com/office/drawing/2014/main" id="{55F2B6B1-0F91-4B40-81A3-DB49A776DACA}"/>
              </a:ext>
            </a:extLst>
          </p:cNvPr>
          <p:cNvSpPr txBox="1"/>
          <p:nvPr/>
        </p:nvSpPr>
        <p:spPr>
          <a:xfrm>
            <a:off x="533400" y="6039057"/>
            <a:ext cx="7620000" cy="646331"/>
          </a:xfrm>
          <a:prstGeom prst="rect">
            <a:avLst/>
          </a:prstGeom>
          <a:noFill/>
        </p:spPr>
        <p:txBody>
          <a:bodyPr wrap="square" rtlCol="0">
            <a:spAutoFit/>
          </a:bodyPr>
          <a:lstStyle/>
          <a:p>
            <a:r>
              <a:rPr lang="en-US" i="1" dirty="0">
                <a:latin typeface="Calibri" pitchFamily="34" charset="0"/>
                <a:cs typeface="Arial" charset="0"/>
              </a:rPr>
              <a:t>The </a:t>
            </a:r>
            <a:r>
              <a:rPr lang="en-US" i="1" u="sng" dirty="0">
                <a:latin typeface="Calibri" pitchFamily="34" charset="0"/>
                <a:cs typeface="Arial" charset="0"/>
              </a:rPr>
              <a:t>Sub Account </a:t>
            </a:r>
            <a:r>
              <a:rPr lang="en-US" i="1" dirty="0">
                <a:latin typeface="Calibri" pitchFamily="34" charset="0"/>
                <a:cs typeface="Arial" charset="0"/>
              </a:rPr>
              <a:t>field (suffix), is displayed here as zeroes, and will derived by FMMI where applicable for reporting.</a:t>
            </a:r>
            <a:endParaRPr lang="en-US" dirty="0"/>
          </a:p>
        </p:txBody>
      </p:sp>
      <p:cxnSp>
        <p:nvCxnSpPr>
          <p:cNvPr id="12" name="Straight Arrow Connector 11" descr="straight arrow" title="display application of funds">
            <a:extLst>
              <a:ext uri="{FF2B5EF4-FFF2-40B4-BE49-F238E27FC236}">
                <a16:creationId xmlns:a16="http://schemas.microsoft.com/office/drawing/2014/main" id="{2740810D-CB7C-431E-91BC-205E1EFB4DAE}"/>
              </a:ext>
            </a:extLst>
          </p:cNvPr>
          <p:cNvCxnSpPr>
            <a:cxnSpLocks/>
          </p:cNvCxnSpPr>
          <p:nvPr/>
        </p:nvCxnSpPr>
        <p:spPr>
          <a:xfrm flipH="1">
            <a:off x="2101438" y="2133600"/>
            <a:ext cx="641762"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straight arrow connector" title="display application of funds">
            <a:extLst>
              <a:ext uri="{FF2B5EF4-FFF2-40B4-BE49-F238E27FC236}">
                <a16:creationId xmlns:a16="http://schemas.microsoft.com/office/drawing/2014/main" id="{0E769B7A-74DC-49B6-954B-89B3D9B5CD1C}"/>
              </a:ext>
            </a:extLst>
          </p:cNvPr>
          <p:cNvCxnSpPr>
            <a:cxnSpLocks/>
          </p:cNvCxnSpPr>
          <p:nvPr/>
        </p:nvCxnSpPr>
        <p:spPr>
          <a:xfrm flipV="1">
            <a:off x="1295400" y="5363698"/>
            <a:ext cx="304800" cy="781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EEFE5DD-B530-4F92-A95A-E48B5129A36C}"/>
              </a:ext>
            </a:extLst>
          </p:cNvPr>
          <p:cNvSpPr>
            <a:spLocks noGrp="1"/>
          </p:cNvSpPr>
          <p:nvPr>
            <p:ph type="sldNum" sz="quarter" idx="12"/>
          </p:nvPr>
        </p:nvSpPr>
        <p:spPr>
          <a:xfrm>
            <a:off x="6457950" y="6356351"/>
            <a:ext cx="2057400" cy="365125"/>
          </a:xfrm>
        </p:spPr>
        <p:txBody>
          <a:bodyPr/>
          <a:lstStyle/>
          <a:p>
            <a:pPr>
              <a:defRPr/>
            </a:pPr>
            <a:fld id="{2D51C81B-D2DA-48D3-BDC6-1B62D476D479}" type="slidenum">
              <a:rPr lang="en-US" smtClean="0"/>
              <a:pPr>
                <a:defRPr/>
              </a:pPr>
              <a:t>33</a:t>
            </a:fld>
            <a:endParaRPr lang="en-US" dirty="0"/>
          </a:p>
        </p:txBody>
      </p:sp>
    </p:spTree>
    <p:extLst>
      <p:ext uri="{BB962C8B-B14F-4D97-AF65-F5344CB8AC3E}">
        <p14:creationId xmlns:p14="http://schemas.microsoft.com/office/powerpoint/2010/main" val="28107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199B-786A-4573-9DFF-03C521DA2BC3}"/>
              </a:ext>
            </a:extLst>
          </p:cNvPr>
          <p:cNvSpPr>
            <a:spLocks noGrp="1"/>
          </p:cNvSpPr>
          <p:nvPr>
            <p:ph type="title"/>
          </p:nvPr>
        </p:nvSpPr>
        <p:spPr>
          <a:xfrm>
            <a:off x="0" y="0"/>
            <a:ext cx="8763000" cy="1554480"/>
          </a:xfrm>
        </p:spPr>
        <p:txBody>
          <a:bodyPr/>
          <a:lstStyle/>
          <a:p>
            <a:r>
              <a:rPr lang="en-US" dirty="0"/>
              <a:t>Component TAS in FMMI</a:t>
            </a:r>
          </a:p>
        </p:txBody>
      </p:sp>
      <p:sp>
        <p:nvSpPr>
          <p:cNvPr id="3" name="Content Placeholder 2">
            <a:extLst>
              <a:ext uri="{FF2B5EF4-FFF2-40B4-BE49-F238E27FC236}">
                <a16:creationId xmlns:a16="http://schemas.microsoft.com/office/drawing/2014/main" id="{E7A1D2E1-F84F-4196-9B68-0B0B2D0EA4E8}"/>
              </a:ext>
            </a:extLst>
          </p:cNvPr>
          <p:cNvSpPr>
            <a:spLocks noGrp="1"/>
          </p:cNvSpPr>
          <p:nvPr>
            <p:ph idx="1"/>
          </p:nvPr>
        </p:nvSpPr>
        <p:spPr>
          <a:xfrm>
            <a:off x="628650" y="1825625"/>
            <a:ext cx="7886700" cy="1755775"/>
          </a:xfrm>
        </p:spPr>
        <p:txBody>
          <a:bodyPr>
            <a:normAutofit/>
          </a:bodyPr>
          <a:lstStyle/>
          <a:p>
            <a:pPr marL="452437" indent="-342900">
              <a:buSzPct val="100000"/>
            </a:pPr>
            <a:r>
              <a:rPr lang="en-US" dirty="0">
                <a:latin typeface="Calibri" pitchFamily="34" charset="0"/>
                <a:cs typeface="Arial" charset="0"/>
              </a:rPr>
              <a:t>TASs are still linked to the Fund/Budget Period Combination, and still displayed in the String TAS Format.</a:t>
            </a:r>
          </a:p>
          <a:p>
            <a:pPr marL="452437" indent="-342900">
              <a:buSzPct val="100000"/>
            </a:pPr>
            <a:r>
              <a:rPr lang="en-US" dirty="0">
                <a:latin typeface="Calibri" pitchFamily="34" charset="0"/>
                <a:cs typeface="Arial" charset="0"/>
              </a:rPr>
              <a:t>The Component TAS format is visible in Application of Funds Screen, shown on the previous slide, using the String TAS to call up the record.  </a:t>
            </a:r>
            <a:endParaRPr lang="en-US" sz="2800" dirty="0">
              <a:latin typeface="Calibri" pitchFamily="34" charset="0"/>
              <a:cs typeface="Arial" charset="0"/>
            </a:endParaRPr>
          </a:p>
          <a:p>
            <a:endParaRPr lang="en-US" dirty="0"/>
          </a:p>
        </p:txBody>
      </p:sp>
      <p:pic>
        <p:nvPicPr>
          <p:cNvPr id="6" name="Picture 5" descr=" budget period assignment screen" title="component TAS in FMMIDisplay fund">
            <a:extLst>
              <a:ext uri="{FF2B5EF4-FFF2-40B4-BE49-F238E27FC236}">
                <a16:creationId xmlns:a16="http://schemas.microsoft.com/office/drawing/2014/main" id="{9EA94E1E-D031-46FC-9DC2-5EFEE4CBC3A5}"/>
              </a:ext>
            </a:extLst>
          </p:cNvPr>
          <p:cNvPicPr/>
          <p:nvPr/>
        </p:nvPicPr>
        <p:blipFill>
          <a:blip r:embed="rId2" cstate="print"/>
          <a:stretch>
            <a:fillRect/>
          </a:stretch>
        </p:blipFill>
        <p:spPr>
          <a:xfrm>
            <a:off x="1371600" y="3429000"/>
            <a:ext cx="6400800" cy="3117851"/>
          </a:xfrm>
          <a:prstGeom prst="rect">
            <a:avLst/>
          </a:prstGeom>
          <a:ln>
            <a:solidFill>
              <a:schemeClr val="accent1"/>
            </a:solidFill>
          </a:ln>
        </p:spPr>
      </p:pic>
      <p:cxnSp>
        <p:nvCxnSpPr>
          <p:cNvPr id="7" name="Straight Arrow Connector 6" descr="Straight arrow connector" title="Component Tas in FMMI">
            <a:extLst>
              <a:ext uri="{FF2B5EF4-FFF2-40B4-BE49-F238E27FC236}">
                <a16:creationId xmlns:a16="http://schemas.microsoft.com/office/drawing/2014/main" id="{08ACCBCD-A708-4F4B-B7E4-86CD0304A5C3}"/>
              </a:ext>
            </a:extLst>
          </p:cNvPr>
          <p:cNvCxnSpPr>
            <a:cxnSpLocks/>
          </p:cNvCxnSpPr>
          <p:nvPr/>
        </p:nvCxnSpPr>
        <p:spPr>
          <a:xfrm flipH="1">
            <a:off x="2436041" y="4426560"/>
            <a:ext cx="916759" cy="1228066"/>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arrow connector" title="component TAS in FMMI">
            <a:extLst>
              <a:ext uri="{FF2B5EF4-FFF2-40B4-BE49-F238E27FC236}">
                <a16:creationId xmlns:a16="http://schemas.microsoft.com/office/drawing/2014/main" id="{BECCD484-FF1A-4C5E-800B-D7CF3716E345}"/>
              </a:ext>
            </a:extLst>
          </p:cNvPr>
          <p:cNvCxnSpPr/>
          <p:nvPr/>
        </p:nvCxnSpPr>
        <p:spPr>
          <a:xfrm>
            <a:off x="2971800" y="4953000"/>
            <a:ext cx="1508828" cy="701626"/>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32DCFEE-581A-47D9-B455-A3F81F6110C4}"/>
              </a:ext>
            </a:extLst>
          </p:cNvPr>
          <p:cNvSpPr>
            <a:spLocks noGrp="1"/>
          </p:cNvSpPr>
          <p:nvPr>
            <p:ph type="sldNum" sz="quarter" idx="12"/>
          </p:nvPr>
        </p:nvSpPr>
        <p:spPr/>
        <p:txBody>
          <a:bodyPr/>
          <a:lstStyle/>
          <a:p>
            <a:pPr>
              <a:defRPr/>
            </a:pPr>
            <a:fld id="{2D51C81B-D2DA-48D3-BDC6-1B62D476D479}" type="slidenum">
              <a:rPr lang="en-US" smtClean="0"/>
              <a:pPr>
                <a:defRPr/>
              </a:pPr>
              <a:t>34</a:t>
            </a:fld>
            <a:endParaRPr lang="en-US" dirty="0"/>
          </a:p>
        </p:txBody>
      </p:sp>
    </p:spTree>
    <p:extLst>
      <p:ext uri="{BB962C8B-B14F-4D97-AF65-F5344CB8AC3E}">
        <p14:creationId xmlns:p14="http://schemas.microsoft.com/office/powerpoint/2010/main" val="22680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9C54-5884-4028-83A3-FA114C33D220}"/>
              </a:ext>
            </a:extLst>
          </p:cNvPr>
          <p:cNvSpPr>
            <a:spLocks noGrp="1"/>
          </p:cNvSpPr>
          <p:nvPr>
            <p:ph type="title"/>
          </p:nvPr>
        </p:nvSpPr>
        <p:spPr>
          <a:xfrm>
            <a:off x="0" y="0"/>
            <a:ext cx="8763000" cy="1554480"/>
          </a:xfrm>
        </p:spPr>
        <p:txBody>
          <a:bodyPr/>
          <a:lstStyle/>
          <a:p>
            <a:r>
              <a:rPr lang="en-US" dirty="0"/>
              <a:t>Identifying a TAS</a:t>
            </a:r>
            <a:br>
              <a:rPr lang="en-US" dirty="0"/>
            </a:br>
            <a:r>
              <a:rPr lang="en-US" dirty="0"/>
              <a:t>for a FMMI Document</a:t>
            </a:r>
          </a:p>
        </p:txBody>
      </p:sp>
      <p:sp>
        <p:nvSpPr>
          <p:cNvPr id="3" name="Content Placeholder 2">
            <a:extLst>
              <a:ext uri="{FF2B5EF4-FFF2-40B4-BE49-F238E27FC236}">
                <a16:creationId xmlns:a16="http://schemas.microsoft.com/office/drawing/2014/main" id="{932A2985-3F99-4C1C-A5A7-94685A6ED3A7}"/>
              </a:ext>
            </a:extLst>
          </p:cNvPr>
          <p:cNvSpPr>
            <a:spLocks noGrp="1"/>
          </p:cNvSpPr>
          <p:nvPr>
            <p:ph idx="1"/>
          </p:nvPr>
        </p:nvSpPr>
        <p:spPr>
          <a:xfrm>
            <a:off x="617220" y="1779746"/>
            <a:ext cx="7886700" cy="2030254"/>
          </a:xfrm>
        </p:spPr>
        <p:txBody>
          <a:bodyPr>
            <a:normAutofit fontScale="77500" lnSpcReduction="20000"/>
          </a:bodyPr>
          <a:lstStyle/>
          <a:p>
            <a:pPr marL="452437" indent="-342900">
              <a:spcAft>
                <a:spcPts val="1200"/>
              </a:spcAft>
              <a:buSzPct val="100000"/>
              <a:buFont typeface="+mj-lt"/>
              <a:buAutoNum type="arabicPeriod"/>
            </a:pPr>
            <a:r>
              <a:rPr lang="en-US" dirty="0">
                <a:latin typeface="Calibri" pitchFamily="34" charset="0"/>
                <a:cs typeface="Arial" charset="0"/>
              </a:rPr>
              <a:t>FMMI users usually begin with functional document, and must obtain the </a:t>
            </a:r>
            <a:r>
              <a:rPr lang="en-US" b="1" u="sng" dirty="0">
                <a:latin typeface="Calibri" pitchFamily="34" charset="0"/>
                <a:cs typeface="Arial" charset="0"/>
              </a:rPr>
              <a:t>Fund and Budget Period</a:t>
            </a:r>
            <a:r>
              <a:rPr lang="en-US" dirty="0">
                <a:latin typeface="Calibri" pitchFamily="34" charset="0"/>
                <a:cs typeface="Arial" charset="0"/>
              </a:rPr>
              <a:t> contained on the accounting line of document in order to locate the TAS.   </a:t>
            </a:r>
          </a:p>
          <a:p>
            <a:pPr marL="452437" indent="-342900">
              <a:spcAft>
                <a:spcPts val="1200"/>
              </a:spcAft>
              <a:buSzPct val="100000"/>
              <a:buFont typeface="+mj-lt"/>
              <a:buAutoNum type="arabicPeriod"/>
            </a:pPr>
            <a:r>
              <a:rPr lang="en-US" dirty="0">
                <a:latin typeface="Calibri" pitchFamily="34" charset="0"/>
                <a:cs typeface="Arial" charset="0"/>
              </a:rPr>
              <a:t>Once the Fund and Budget Period are obtained, display the fund to obtain the string TAS.</a:t>
            </a:r>
          </a:p>
          <a:p>
            <a:pPr marL="452437" indent="-342900">
              <a:spcAft>
                <a:spcPts val="1200"/>
              </a:spcAft>
              <a:buSzPct val="100000"/>
              <a:buFont typeface="+mj-lt"/>
              <a:buAutoNum type="arabicPeriod"/>
            </a:pPr>
            <a:r>
              <a:rPr lang="en-US" dirty="0">
                <a:latin typeface="Calibri" pitchFamily="34" charset="0"/>
                <a:cs typeface="Arial" charset="0"/>
              </a:rPr>
              <a:t>Portal Navigation: Funds Management &gt; Evaluation &gt; Display FM Master Data &gt; Display Fund  &gt;  Budget Period Assignment  </a:t>
            </a:r>
            <a:r>
              <a:rPr lang="en-US" sz="1600" dirty="0">
                <a:latin typeface="Calibri" pitchFamily="34" charset="0"/>
                <a:cs typeface="Arial" charset="0"/>
              </a:rPr>
              <a:t>(BP Assignment may be hidden, so you may need to hit Shift F4) </a:t>
            </a:r>
            <a:endParaRPr lang="en-US" dirty="0"/>
          </a:p>
        </p:txBody>
      </p:sp>
      <p:pic>
        <p:nvPicPr>
          <p:cNvPr id="5" name="Picture 4" descr="Display fund budget period assignment screen" title="identifying a TAS for a FMMI document">
            <a:extLst>
              <a:ext uri="{FF2B5EF4-FFF2-40B4-BE49-F238E27FC236}">
                <a16:creationId xmlns:a16="http://schemas.microsoft.com/office/drawing/2014/main" id="{CD5FA742-9614-42E0-B01F-0BCD6CA51FE4}"/>
              </a:ext>
            </a:extLst>
          </p:cNvPr>
          <p:cNvPicPr/>
          <p:nvPr/>
        </p:nvPicPr>
        <p:blipFill>
          <a:blip r:embed="rId3" cstate="print"/>
          <a:stretch>
            <a:fillRect/>
          </a:stretch>
        </p:blipFill>
        <p:spPr>
          <a:xfrm>
            <a:off x="1485900" y="3587750"/>
            <a:ext cx="5943600" cy="3194050"/>
          </a:xfrm>
          <a:prstGeom prst="rect">
            <a:avLst/>
          </a:prstGeom>
        </p:spPr>
      </p:pic>
      <p:sp>
        <p:nvSpPr>
          <p:cNvPr id="4" name="Slide Number Placeholder 3">
            <a:extLst>
              <a:ext uri="{FF2B5EF4-FFF2-40B4-BE49-F238E27FC236}">
                <a16:creationId xmlns:a16="http://schemas.microsoft.com/office/drawing/2014/main" id="{B7163A72-989E-4A6C-B87B-8FF788FBFF0A}"/>
              </a:ext>
            </a:extLst>
          </p:cNvPr>
          <p:cNvSpPr>
            <a:spLocks noGrp="1"/>
          </p:cNvSpPr>
          <p:nvPr>
            <p:ph type="sldNum" sz="quarter" idx="12"/>
          </p:nvPr>
        </p:nvSpPr>
        <p:spPr/>
        <p:txBody>
          <a:bodyPr/>
          <a:lstStyle/>
          <a:p>
            <a:pPr>
              <a:defRPr/>
            </a:pPr>
            <a:fld id="{2D51C81B-D2DA-48D3-BDC6-1B62D476D479}" type="slidenum">
              <a:rPr lang="en-US" smtClean="0"/>
              <a:pPr>
                <a:defRPr/>
              </a:pPr>
              <a:t>35</a:t>
            </a:fld>
            <a:endParaRPr lang="en-US" dirty="0"/>
          </a:p>
        </p:txBody>
      </p:sp>
    </p:spTree>
    <p:extLst>
      <p:ext uri="{BB962C8B-B14F-4D97-AF65-F5344CB8AC3E}">
        <p14:creationId xmlns:p14="http://schemas.microsoft.com/office/powerpoint/2010/main" val="34038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CA4F-1E42-43F4-9CAB-3A1EB6A74CBB}"/>
              </a:ext>
            </a:extLst>
          </p:cNvPr>
          <p:cNvSpPr>
            <a:spLocks noGrp="1"/>
          </p:cNvSpPr>
          <p:nvPr>
            <p:ph type="title"/>
          </p:nvPr>
        </p:nvSpPr>
        <p:spPr>
          <a:xfrm>
            <a:off x="0" y="0"/>
            <a:ext cx="8763000" cy="1554480"/>
          </a:xfrm>
        </p:spPr>
        <p:txBody>
          <a:bodyPr/>
          <a:lstStyle/>
          <a:p>
            <a:r>
              <a:rPr lang="en-US" dirty="0"/>
              <a:t>Identifying a TAS</a:t>
            </a:r>
            <a:br>
              <a:rPr lang="en-US" dirty="0"/>
            </a:br>
            <a:r>
              <a:rPr lang="en-US" dirty="0"/>
              <a:t>for a FMMI Document</a:t>
            </a:r>
            <a:br>
              <a:rPr lang="en-US" dirty="0"/>
            </a:br>
            <a:r>
              <a:rPr lang="en-US" sz="2400" dirty="0"/>
              <a:t>(cont’d)</a:t>
            </a:r>
          </a:p>
        </p:txBody>
      </p:sp>
      <p:sp>
        <p:nvSpPr>
          <p:cNvPr id="3" name="Content Placeholder 2">
            <a:extLst>
              <a:ext uri="{FF2B5EF4-FFF2-40B4-BE49-F238E27FC236}">
                <a16:creationId xmlns:a16="http://schemas.microsoft.com/office/drawing/2014/main" id="{B388536D-DAFA-4218-98EC-B1C1E2BB7A09}"/>
              </a:ext>
            </a:extLst>
          </p:cNvPr>
          <p:cNvSpPr>
            <a:spLocks noGrp="1"/>
          </p:cNvSpPr>
          <p:nvPr>
            <p:ph idx="1"/>
          </p:nvPr>
        </p:nvSpPr>
        <p:spPr>
          <a:xfrm>
            <a:off x="228600" y="1825625"/>
            <a:ext cx="8763000" cy="1831975"/>
          </a:xfrm>
        </p:spPr>
        <p:txBody>
          <a:bodyPr>
            <a:normAutofit fontScale="92500" lnSpcReduction="20000"/>
          </a:bodyPr>
          <a:lstStyle/>
          <a:p>
            <a:pPr marL="0" indent="0">
              <a:buNone/>
            </a:pPr>
            <a:r>
              <a:rPr lang="en-US" sz="2400" b="1" dirty="0">
                <a:latin typeface="Calibri" pitchFamily="34" charset="0"/>
                <a:cs typeface="Arial" charset="0"/>
              </a:rPr>
              <a:t>Example: </a:t>
            </a:r>
            <a:r>
              <a:rPr lang="en-US" sz="2400" dirty="0">
                <a:latin typeface="Calibri" pitchFamily="34" charset="0"/>
                <a:cs typeface="Arial" charset="0"/>
              </a:rPr>
              <a:t>  For a document with  BP=10XX  and Fund=FX0002900R, the String TAS is displayed from the Path:  Display Fund &gt; Budget Period Assignment as below.  </a:t>
            </a:r>
          </a:p>
          <a:p>
            <a:pPr marL="0" indent="0">
              <a:buSzPct val="50000"/>
              <a:buNone/>
            </a:pPr>
            <a:r>
              <a:rPr lang="en-US" sz="2400" dirty="0">
                <a:latin typeface="Calibri" pitchFamily="34" charset="0"/>
                <a:cs typeface="Arial" charset="0"/>
              </a:rPr>
              <a:t>In this example, the String TAS is 12X2900, and when entered into the Display Application Funds Screen, the Component TAS format is displayed. </a:t>
            </a:r>
          </a:p>
          <a:p>
            <a:pPr marL="0" indent="0">
              <a:buSzPct val="50000"/>
              <a:buNone/>
            </a:pPr>
            <a:r>
              <a:rPr lang="en-US" sz="2400" dirty="0">
                <a:latin typeface="Calibri" pitchFamily="34" charset="0"/>
                <a:cs typeface="Arial" charset="0"/>
              </a:rPr>
              <a:t>Path:  </a:t>
            </a:r>
            <a:r>
              <a:rPr lang="en-US" sz="1800" dirty="0">
                <a:latin typeface="Calibri" pitchFamily="34" charset="0"/>
                <a:cs typeface="Arial" charset="0"/>
              </a:rPr>
              <a:t>Funds Management &gt; Evaluation &gt; Display FM Master Data &gt; Display Application of Funds</a:t>
            </a:r>
          </a:p>
          <a:p>
            <a:endParaRPr lang="en-US" sz="2400" dirty="0">
              <a:latin typeface="Calibri" pitchFamily="34" charset="0"/>
              <a:cs typeface="Arial" charset="0"/>
            </a:endParaRPr>
          </a:p>
          <a:p>
            <a:endParaRPr lang="en-US" dirty="0"/>
          </a:p>
        </p:txBody>
      </p:sp>
      <p:pic>
        <p:nvPicPr>
          <p:cNvPr id="5" name="Picture 4" descr="Display fund budget period assignmnt screen" title="identifying a TAS for a FMMI document">
            <a:extLst>
              <a:ext uri="{FF2B5EF4-FFF2-40B4-BE49-F238E27FC236}">
                <a16:creationId xmlns:a16="http://schemas.microsoft.com/office/drawing/2014/main" id="{A59AD319-8B4E-406A-9D8A-09B1E92085B2}"/>
              </a:ext>
            </a:extLst>
          </p:cNvPr>
          <p:cNvPicPr/>
          <p:nvPr/>
        </p:nvPicPr>
        <p:blipFill rotWithShape="1">
          <a:blip r:embed="rId2" cstate="print"/>
          <a:srcRect r="8483" b="7863"/>
          <a:stretch/>
        </p:blipFill>
        <p:spPr>
          <a:xfrm>
            <a:off x="457200" y="3476460"/>
            <a:ext cx="4385310" cy="2908632"/>
          </a:xfrm>
          <a:prstGeom prst="rect">
            <a:avLst/>
          </a:prstGeom>
        </p:spPr>
      </p:pic>
      <p:pic>
        <p:nvPicPr>
          <p:cNvPr id="6" name="Picture 5" descr="display application of funds screen" title="identifying a TAS for a fmmi document">
            <a:extLst>
              <a:ext uri="{FF2B5EF4-FFF2-40B4-BE49-F238E27FC236}">
                <a16:creationId xmlns:a16="http://schemas.microsoft.com/office/drawing/2014/main" id="{4F875C79-EAFF-4793-BFC1-99A455ABDAAF}"/>
              </a:ext>
            </a:extLst>
          </p:cNvPr>
          <p:cNvPicPr/>
          <p:nvPr/>
        </p:nvPicPr>
        <p:blipFill rotWithShape="1">
          <a:blip r:embed="rId3" cstate="print"/>
          <a:srcRect r="10392"/>
          <a:stretch/>
        </p:blipFill>
        <p:spPr>
          <a:xfrm>
            <a:off x="5071110" y="3498520"/>
            <a:ext cx="3406140" cy="2908632"/>
          </a:xfrm>
          <a:prstGeom prst="rect">
            <a:avLst/>
          </a:prstGeom>
        </p:spPr>
      </p:pic>
      <p:sp>
        <p:nvSpPr>
          <p:cNvPr id="4" name="Slide Number Placeholder 3">
            <a:extLst>
              <a:ext uri="{FF2B5EF4-FFF2-40B4-BE49-F238E27FC236}">
                <a16:creationId xmlns:a16="http://schemas.microsoft.com/office/drawing/2014/main" id="{F9698EC8-F2FC-4918-A645-7A932B06DE8D}"/>
              </a:ext>
            </a:extLst>
          </p:cNvPr>
          <p:cNvSpPr>
            <a:spLocks noGrp="1"/>
          </p:cNvSpPr>
          <p:nvPr>
            <p:ph type="sldNum" sz="quarter" idx="12"/>
          </p:nvPr>
        </p:nvSpPr>
        <p:spPr/>
        <p:txBody>
          <a:bodyPr/>
          <a:lstStyle/>
          <a:p>
            <a:pPr>
              <a:defRPr/>
            </a:pPr>
            <a:fld id="{2D51C81B-D2DA-48D3-BDC6-1B62D476D479}" type="slidenum">
              <a:rPr lang="en-US" smtClean="0"/>
              <a:pPr>
                <a:defRPr/>
              </a:pPr>
              <a:t>36</a:t>
            </a:fld>
            <a:endParaRPr lang="en-US" dirty="0"/>
          </a:p>
        </p:txBody>
      </p:sp>
    </p:spTree>
    <p:extLst>
      <p:ext uri="{BB962C8B-B14F-4D97-AF65-F5344CB8AC3E}">
        <p14:creationId xmlns:p14="http://schemas.microsoft.com/office/powerpoint/2010/main" val="249844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7592-36EC-43ED-B9FB-27DB7BA52D92}"/>
              </a:ext>
            </a:extLst>
          </p:cNvPr>
          <p:cNvSpPr>
            <a:spLocks noGrp="1"/>
          </p:cNvSpPr>
          <p:nvPr>
            <p:ph type="title"/>
          </p:nvPr>
        </p:nvSpPr>
        <p:spPr>
          <a:xfrm>
            <a:off x="0" y="0"/>
            <a:ext cx="8839200" cy="1554480"/>
          </a:xfrm>
        </p:spPr>
        <p:txBody>
          <a:bodyPr/>
          <a:lstStyle/>
          <a:p>
            <a:r>
              <a:rPr lang="en-US" dirty="0"/>
              <a:t>Necessity to Identify the Underlying</a:t>
            </a:r>
            <a:br>
              <a:rPr lang="en-US" dirty="0"/>
            </a:br>
            <a:r>
              <a:rPr lang="en-US" dirty="0"/>
              <a:t>TAS on a Purchase Order</a:t>
            </a:r>
          </a:p>
        </p:txBody>
      </p:sp>
      <p:sp>
        <p:nvSpPr>
          <p:cNvPr id="3" name="Content Placeholder 2">
            <a:extLst>
              <a:ext uri="{FF2B5EF4-FFF2-40B4-BE49-F238E27FC236}">
                <a16:creationId xmlns:a16="http://schemas.microsoft.com/office/drawing/2014/main" id="{761B0D42-EB44-415F-A3EF-387E74482359}"/>
              </a:ext>
            </a:extLst>
          </p:cNvPr>
          <p:cNvSpPr>
            <a:spLocks noGrp="1"/>
          </p:cNvSpPr>
          <p:nvPr>
            <p:ph idx="1"/>
          </p:nvPr>
        </p:nvSpPr>
        <p:spPr/>
        <p:txBody>
          <a:bodyPr/>
          <a:lstStyle/>
          <a:p>
            <a:pPr marL="742950" lvl="2" indent="-342900"/>
            <a:r>
              <a:rPr lang="en-US" sz="1600" dirty="0">
                <a:latin typeface="Arial" charset="0"/>
                <a:cs typeface="Arial" charset="0"/>
              </a:rPr>
              <a:t>The trading partner will </a:t>
            </a:r>
            <a:r>
              <a:rPr lang="en-US" sz="1600" b="1" dirty="0">
                <a:latin typeface="Arial" charset="0"/>
                <a:cs typeface="Arial" charset="0"/>
              </a:rPr>
              <a:t>require </a:t>
            </a:r>
            <a:r>
              <a:rPr lang="en-US" sz="1600" dirty="0">
                <a:latin typeface="Arial" charset="0"/>
                <a:cs typeface="Arial" charset="0"/>
              </a:rPr>
              <a:t>the TAS to IPAC the USDA agency.</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USDA must continue to provide the PO to Federal Trading Partners when purchasing goods or services, in addition to the TAS.  USDA agencies </a:t>
            </a:r>
            <a:r>
              <a:rPr lang="en-US" sz="1600" b="1" dirty="0">
                <a:latin typeface="Arial" charset="0"/>
                <a:cs typeface="Arial" charset="0"/>
              </a:rPr>
              <a:t>must require </a:t>
            </a:r>
            <a:r>
              <a:rPr lang="en-US" sz="1600" dirty="0">
                <a:latin typeface="Arial" charset="0"/>
                <a:cs typeface="Arial" charset="0"/>
              </a:rPr>
              <a:t>the trading partner to include the PO on every IPAC bill.</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The Receiver TAS contained on the IPAC bill should agree with the underlying TAS of the referenced Purchase Order number or invoice.</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In the case of multiple TASs resulting from multiple account assignments, provide the Trading Partner with one TAS, and FMMI will accept and adjust it upon receipt in the GWA/CARS system during the monthly cash reconciliation process.</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Find the TAS for a PO through FMMI Funds Management.</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Trading Partners are modifying their forms to include a Receiver TAS field.</a:t>
            </a:r>
          </a:p>
          <a:p>
            <a:endParaRPr lang="en-US" dirty="0"/>
          </a:p>
        </p:txBody>
      </p:sp>
      <p:sp>
        <p:nvSpPr>
          <p:cNvPr id="4" name="Slide Number Placeholder 3">
            <a:extLst>
              <a:ext uri="{FF2B5EF4-FFF2-40B4-BE49-F238E27FC236}">
                <a16:creationId xmlns:a16="http://schemas.microsoft.com/office/drawing/2014/main" id="{003CB972-16D6-48F6-B760-591B3137A790}"/>
              </a:ext>
            </a:extLst>
          </p:cNvPr>
          <p:cNvSpPr>
            <a:spLocks noGrp="1"/>
          </p:cNvSpPr>
          <p:nvPr>
            <p:ph type="sldNum" sz="quarter" idx="12"/>
          </p:nvPr>
        </p:nvSpPr>
        <p:spPr/>
        <p:txBody>
          <a:bodyPr/>
          <a:lstStyle/>
          <a:p>
            <a:pPr>
              <a:defRPr/>
            </a:pPr>
            <a:fld id="{2D51C81B-D2DA-48D3-BDC6-1B62D476D479}" type="slidenum">
              <a:rPr lang="en-US" smtClean="0"/>
              <a:pPr>
                <a:defRPr/>
              </a:pPr>
              <a:t>37</a:t>
            </a:fld>
            <a:endParaRPr lang="en-US" dirty="0"/>
          </a:p>
        </p:txBody>
      </p:sp>
    </p:spTree>
    <p:extLst>
      <p:ext uri="{BB962C8B-B14F-4D97-AF65-F5344CB8AC3E}">
        <p14:creationId xmlns:p14="http://schemas.microsoft.com/office/powerpoint/2010/main" val="3632278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2888-8F0B-420D-B926-ED22E4F577E1}"/>
              </a:ext>
            </a:extLst>
          </p:cNvPr>
          <p:cNvSpPr>
            <a:spLocks noGrp="1"/>
          </p:cNvSpPr>
          <p:nvPr>
            <p:ph type="title"/>
          </p:nvPr>
        </p:nvSpPr>
        <p:spPr>
          <a:xfrm>
            <a:off x="0" y="56674"/>
            <a:ext cx="8763000" cy="1554480"/>
          </a:xfrm>
        </p:spPr>
        <p:txBody>
          <a:bodyPr/>
          <a:lstStyle/>
          <a:p>
            <a:r>
              <a:rPr lang="en-US" dirty="0"/>
              <a:t>Input TAS for the</a:t>
            </a:r>
            <a:br>
              <a:rPr lang="en-US" dirty="0"/>
            </a:br>
            <a:r>
              <a:rPr lang="en-US" dirty="0"/>
              <a:t>Purchase Order on all Order</a:t>
            </a:r>
          </a:p>
        </p:txBody>
      </p:sp>
      <p:sp>
        <p:nvSpPr>
          <p:cNvPr id="12" name="Title 3">
            <a:extLst>
              <a:ext uri="{FF2B5EF4-FFF2-40B4-BE49-F238E27FC236}">
                <a16:creationId xmlns:a16="http://schemas.microsoft.com/office/drawing/2014/main" id="{32AC245E-B39C-4BB4-86CE-DD281E00773B}"/>
              </a:ext>
            </a:extLst>
          </p:cNvPr>
          <p:cNvSpPr txBox="1">
            <a:spLocks/>
          </p:cNvSpPr>
          <p:nvPr/>
        </p:nvSpPr>
        <p:spPr bwMode="auto">
          <a:xfrm rot="20321261">
            <a:off x="49184" y="2135227"/>
            <a:ext cx="1371600" cy="9233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800" b="1" dirty="0">
                <a:solidFill>
                  <a:srgbClr val="FF0000"/>
                </a:solidFill>
                <a:effectLst>
                  <a:outerShdw blurRad="38100" dist="38100" dir="2700000" algn="tl">
                    <a:srgbClr val="000000">
                      <a:alpha val="43137"/>
                    </a:srgbClr>
                  </a:outerShdw>
                </a:effectLst>
              </a:rPr>
              <a:t>You must still provide the USDA PO!</a:t>
            </a:r>
          </a:p>
        </p:txBody>
      </p:sp>
      <p:sp>
        <p:nvSpPr>
          <p:cNvPr id="5" name="Content Placeholder 1">
            <a:extLst>
              <a:ext uri="{FF2B5EF4-FFF2-40B4-BE49-F238E27FC236}">
                <a16:creationId xmlns:a16="http://schemas.microsoft.com/office/drawing/2014/main" id="{B71696CB-EF1E-4331-AAB1-BCC19C2A6C87}"/>
              </a:ext>
            </a:extLst>
          </p:cNvPr>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1600" dirty="0">
                <a:latin typeface="Arial" charset="0"/>
                <a:cs typeface="Arial" charset="0"/>
              </a:rPr>
              <a:t>	     </a:t>
            </a:r>
          </a:p>
          <a:p>
            <a:pPr marL="0" lvl="2" indent="0">
              <a:buNone/>
            </a:pPr>
            <a:r>
              <a:rPr lang="en-US" sz="1600" dirty="0">
                <a:latin typeface="Arial" charset="0"/>
                <a:cs typeface="Arial" charset="0"/>
              </a:rPr>
              <a:t>                  Example</a:t>
            </a:r>
          </a:p>
          <a:p>
            <a:pPr marL="0" lvl="2" indent="0">
              <a:buNone/>
            </a:pPr>
            <a:r>
              <a:rPr lang="en-US" sz="1600" dirty="0">
                <a:latin typeface="Arial" charset="0"/>
                <a:cs typeface="Arial" charset="0"/>
              </a:rPr>
              <a:t>                 from OPM:</a:t>
            </a:r>
          </a:p>
          <a:p>
            <a:pPr marL="0" lvl="2" indent="0">
              <a:buNone/>
            </a:pPr>
            <a:r>
              <a:rPr lang="en-US" sz="1600" dirty="0">
                <a:latin typeface="Arial" charset="0"/>
                <a:cs typeface="Arial" charset="0"/>
              </a:rPr>
              <a:t>                    SF86: </a:t>
            </a:r>
          </a:p>
          <a:p>
            <a:pPr marL="0" lvl="2" indent="0">
              <a:buNone/>
            </a:pPr>
            <a:r>
              <a:rPr lang="en-US" sz="1600" dirty="0">
                <a:latin typeface="Arial" charset="0"/>
                <a:cs typeface="Arial" charset="0"/>
              </a:rPr>
              <a:t>           Questionnaire for </a:t>
            </a:r>
          </a:p>
          <a:p>
            <a:pPr marL="0" lvl="2" indent="0">
              <a:buNone/>
            </a:pPr>
            <a:r>
              <a:rPr lang="en-US" sz="1600" dirty="0">
                <a:latin typeface="Arial" charset="0"/>
                <a:cs typeface="Arial" charset="0"/>
              </a:rPr>
              <a:t>     National Security Positions </a:t>
            </a:r>
          </a:p>
          <a:p>
            <a:pPr marL="400050" lvl="2" indent="0">
              <a:buNone/>
            </a:pPr>
            <a:endParaRPr lang="en-US" sz="1600" dirty="0">
              <a:latin typeface="Arial" charset="0"/>
              <a:cs typeface="Arial" charset="0"/>
            </a:endParaRPr>
          </a:p>
          <a:p>
            <a:pPr marL="400050" lvl="2" indent="0">
              <a:buFont typeface="Arial" charset="0"/>
              <a:buNone/>
            </a:pPr>
            <a:endParaRPr lang="en-US" sz="1600" dirty="0">
              <a:latin typeface="Arial" charset="0"/>
              <a:cs typeface="Arial" charset="0"/>
            </a:endParaRPr>
          </a:p>
          <a:p>
            <a:pPr>
              <a:buFont typeface="Arial" charset="0"/>
              <a:buNone/>
            </a:pPr>
            <a:endParaRPr lang="en-US" sz="1600" dirty="0">
              <a:latin typeface="Arial" charset="0"/>
              <a:cs typeface="Arial" charset="0"/>
            </a:endParaRPr>
          </a:p>
          <a:p>
            <a:pPr marL="0" indent="0" eaLnBrk="1" hangingPunct="1">
              <a:buNone/>
            </a:pPr>
            <a:endParaRPr lang="en-US" sz="2000" dirty="0">
              <a:latin typeface="Arial" charset="0"/>
              <a:cs typeface="Arial" charset="0"/>
            </a:endParaRPr>
          </a:p>
        </p:txBody>
      </p:sp>
      <p:pic>
        <p:nvPicPr>
          <p:cNvPr id="8" name="Picture 2" descr="example of form sf86" title="input TAS for the purchase order on all order">
            <a:extLst>
              <a:ext uri="{FF2B5EF4-FFF2-40B4-BE49-F238E27FC236}">
                <a16:creationId xmlns:a16="http://schemas.microsoft.com/office/drawing/2014/main" id="{3ECC3E56-EBA8-4F3E-BF80-2B2A91B2E9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088" y="1700848"/>
            <a:ext cx="4682212" cy="2578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descr="oval" title="input TAS for the purchase order on all order">
            <a:extLst>
              <a:ext uri="{FF2B5EF4-FFF2-40B4-BE49-F238E27FC236}">
                <a16:creationId xmlns:a16="http://schemas.microsoft.com/office/drawing/2014/main" id="{C8720E95-F3B0-455B-96A5-DE27402980B6}"/>
              </a:ext>
            </a:extLst>
          </p:cNvPr>
          <p:cNvSpPr/>
          <p:nvPr/>
        </p:nvSpPr>
        <p:spPr>
          <a:xfrm>
            <a:off x="4042688" y="3506830"/>
            <a:ext cx="4682212" cy="574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example of an sf86 questionnaire for national security positions" title="input TAS for the purchase order on all order">
            <a:extLst>
              <a:ext uri="{FF2B5EF4-FFF2-40B4-BE49-F238E27FC236}">
                <a16:creationId xmlns:a16="http://schemas.microsoft.com/office/drawing/2014/main" id="{F4ACD7E5-E3E9-4B47-B7DD-7378F0A131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984" y="3817648"/>
            <a:ext cx="7102994" cy="2803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descr="oval" title="input TAS for the purchase order on all order">
            <a:extLst>
              <a:ext uri="{FF2B5EF4-FFF2-40B4-BE49-F238E27FC236}">
                <a16:creationId xmlns:a16="http://schemas.microsoft.com/office/drawing/2014/main" id="{2B565E65-B183-4632-8848-EFD21226545A}"/>
              </a:ext>
            </a:extLst>
          </p:cNvPr>
          <p:cNvSpPr/>
          <p:nvPr/>
        </p:nvSpPr>
        <p:spPr>
          <a:xfrm flipH="1" flipV="1">
            <a:off x="1981200" y="5867399"/>
            <a:ext cx="1600199" cy="309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descr="oval" title="input TAS for the purchase order on all order">
            <a:extLst>
              <a:ext uri="{FF2B5EF4-FFF2-40B4-BE49-F238E27FC236}">
                <a16:creationId xmlns:a16="http://schemas.microsoft.com/office/drawing/2014/main" id="{AE449630-454A-4EAC-8379-3820110596B0}"/>
              </a:ext>
            </a:extLst>
          </p:cNvPr>
          <p:cNvSpPr/>
          <p:nvPr/>
        </p:nvSpPr>
        <p:spPr>
          <a:xfrm>
            <a:off x="628651" y="6173788"/>
            <a:ext cx="241935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descr="straight arrow connector" title="input TAS for the purchase order on all order">
            <a:extLst>
              <a:ext uri="{FF2B5EF4-FFF2-40B4-BE49-F238E27FC236}">
                <a16:creationId xmlns:a16="http://schemas.microsoft.com/office/drawing/2014/main" id="{C49CBB5F-4985-4590-AA33-A1AB7741CA07}"/>
              </a:ext>
            </a:extLst>
          </p:cNvPr>
          <p:cNvCxnSpPr>
            <a:cxnSpLocks/>
          </p:cNvCxnSpPr>
          <p:nvPr/>
        </p:nvCxnSpPr>
        <p:spPr>
          <a:xfrm>
            <a:off x="393700" y="2971800"/>
            <a:ext cx="341283" cy="3201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119EE53-AFEB-4CAB-AD82-64F8D5E156F0}"/>
              </a:ext>
            </a:extLst>
          </p:cNvPr>
          <p:cNvSpPr>
            <a:spLocks noGrp="1"/>
          </p:cNvSpPr>
          <p:nvPr>
            <p:ph type="sldNum" sz="quarter" idx="12"/>
          </p:nvPr>
        </p:nvSpPr>
        <p:spPr/>
        <p:txBody>
          <a:bodyPr/>
          <a:lstStyle/>
          <a:p>
            <a:pPr>
              <a:defRPr/>
            </a:pPr>
            <a:fld id="{2D51C81B-D2DA-48D3-BDC6-1B62D476D479}" type="slidenum">
              <a:rPr lang="en-US" smtClean="0"/>
              <a:pPr>
                <a:defRPr/>
              </a:pPr>
              <a:t>38</a:t>
            </a:fld>
            <a:endParaRPr lang="en-US" dirty="0"/>
          </a:p>
        </p:txBody>
      </p:sp>
    </p:spTree>
    <p:extLst>
      <p:ext uri="{BB962C8B-B14F-4D97-AF65-F5344CB8AC3E}">
        <p14:creationId xmlns:p14="http://schemas.microsoft.com/office/powerpoint/2010/main" val="34629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9C25-F3BF-450C-BE3A-872E01D356CF}"/>
              </a:ext>
            </a:extLst>
          </p:cNvPr>
          <p:cNvSpPr>
            <a:spLocks noGrp="1"/>
          </p:cNvSpPr>
          <p:nvPr>
            <p:ph type="title"/>
          </p:nvPr>
        </p:nvSpPr>
        <p:spPr>
          <a:xfrm>
            <a:off x="0" y="0"/>
            <a:ext cx="8763000" cy="1554480"/>
          </a:xfrm>
        </p:spPr>
        <p:txBody>
          <a:bodyPr/>
          <a:lstStyle/>
          <a:p>
            <a:r>
              <a:rPr lang="en-US" dirty="0"/>
              <a:t>Input Both TAS and PO on Orders</a:t>
            </a:r>
          </a:p>
        </p:txBody>
      </p:sp>
      <p:sp>
        <p:nvSpPr>
          <p:cNvPr id="12" name="Title 3">
            <a:extLst>
              <a:ext uri="{FF2B5EF4-FFF2-40B4-BE49-F238E27FC236}">
                <a16:creationId xmlns:a16="http://schemas.microsoft.com/office/drawing/2014/main" id="{B078D4E6-D721-4BA7-8E0A-C1A213DD668D}"/>
              </a:ext>
            </a:extLst>
          </p:cNvPr>
          <p:cNvSpPr txBox="1">
            <a:spLocks/>
          </p:cNvSpPr>
          <p:nvPr/>
        </p:nvSpPr>
        <p:spPr bwMode="auto">
          <a:xfrm rot="20321261">
            <a:off x="70454" y="3448810"/>
            <a:ext cx="2082271" cy="9233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800" b="1" dirty="0">
                <a:solidFill>
                  <a:srgbClr val="FF0000"/>
                </a:solidFill>
                <a:effectLst>
                  <a:outerShdw blurRad="38100" dist="38100" dir="2700000" algn="tl">
                    <a:srgbClr val="000000">
                      <a:alpha val="43137"/>
                    </a:srgbClr>
                  </a:outerShdw>
                </a:effectLst>
              </a:rPr>
              <a:t>You must still provide the USDA PO!</a:t>
            </a:r>
          </a:p>
        </p:txBody>
      </p:sp>
      <p:sp>
        <p:nvSpPr>
          <p:cNvPr id="5" name="Content Placeholder 1">
            <a:extLst>
              <a:ext uri="{FF2B5EF4-FFF2-40B4-BE49-F238E27FC236}">
                <a16:creationId xmlns:a16="http://schemas.microsoft.com/office/drawing/2014/main" id="{B7CA3DFC-DADC-476C-B0DF-46C9B8B577D1}"/>
              </a:ext>
            </a:extLst>
          </p:cNvPr>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1600" dirty="0">
                <a:latin typeface="Arial" charset="0"/>
                <a:cs typeface="Arial" charset="0"/>
              </a:rPr>
              <a:t>           Example from</a:t>
            </a:r>
          </a:p>
          <a:p>
            <a:pPr marL="0" lvl="2" indent="0">
              <a:buNone/>
            </a:pPr>
            <a:r>
              <a:rPr lang="en-US" sz="1600" dirty="0">
                <a:latin typeface="Arial" charset="0"/>
                <a:cs typeface="Arial" charset="0"/>
              </a:rPr>
              <a:t>        US Postal Service:</a:t>
            </a:r>
          </a:p>
          <a:p>
            <a:pPr marL="0" lvl="2" indent="0">
              <a:buNone/>
            </a:pPr>
            <a:r>
              <a:rPr lang="en-US" sz="1600" dirty="0">
                <a:latin typeface="Arial" charset="0"/>
                <a:cs typeface="Arial" charset="0"/>
              </a:rPr>
              <a:t>              Form 1952: </a:t>
            </a:r>
          </a:p>
          <a:p>
            <a:pPr marL="0" lvl="2" indent="0">
              <a:buNone/>
            </a:pPr>
            <a:r>
              <a:rPr lang="en-US" sz="1600" dirty="0">
                <a:latin typeface="Arial" charset="0"/>
                <a:cs typeface="Arial" charset="0"/>
              </a:rPr>
              <a:t>         Annual Estimate of </a:t>
            </a:r>
          </a:p>
          <a:p>
            <a:pPr marL="0" lvl="2" indent="0">
              <a:buNone/>
            </a:pPr>
            <a:r>
              <a:rPr lang="en-US" sz="1600" dirty="0">
                <a:latin typeface="Arial" charset="0"/>
                <a:cs typeface="Arial" charset="0"/>
              </a:rPr>
              <a:t>	    Anticipated</a:t>
            </a:r>
            <a:br>
              <a:rPr lang="en-US" sz="1600" dirty="0">
                <a:latin typeface="Arial" charset="0"/>
                <a:cs typeface="Arial" charset="0"/>
              </a:rPr>
            </a:br>
            <a:r>
              <a:rPr lang="en-US" sz="1600" dirty="0">
                <a:latin typeface="Arial" charset="0"/>
                <a:cs typeface="Arial" charset="0"/>
              </a:rPr>
              <a:t>        Penalty Mail Usage </a:t>
            </a:r>
          </a:p>
          <a:p>
            <a:pPr marL="400050" lvl="2" indent="0">
              <a:buFont typeface="Arial" charset="0"/>
              <a:buNone/>
            </a:pPr>
            <a:endParaRPr lang="en-US" sz="1600" dirty="0">
              <a:latin typeface="Arial" charset="0"/>
              <a:cs typeface="Arial" charset="0"/>
            </a:endParaRPr>
          </a:p>
          <a:p>
            <a:pPr>
              <a:buFont typeface="Arial" charset="0"/>
              <a:buNone/>
            </a:pPr>
            <a:endParaRPr lang="en-US" sz="1600" dirty="0">
              <a:latin typeface="Arial" charset="0"/>
              <a:cs typeface="Arial" charset="0"/>
            </a:endParaRPr>
          </a:p>
          <a:p>
            <a:pPr eaLnBrk="1" hangingPunct="1"/>
            <a:endParaRPr lang="en-US" sz="2000" dirty="0">
              <a:latin typeface="Arial" charset="0"/>
              <a:cs typeface="Arial" charset="0"/>
            </a:endParaRPr>
          </a:p>
        </p:txBody>
      </p:sp>
      <p:pic>
        <p:nvPicPr>
          <p:cNvPr id="8" name="Picture 2" descr="example us postal service form 1952" title="input both TAS and PO on orders">
            <a:extLst>
              <a:ext uri="{FF2B5EF4-FFF2-40B4-BE49-F238E27FC236}">
                <a16:creationId xmlns:a16="http://schemas.microsoft.com/office/drawing/2014/main" id="{1EBC3E94-F732-434F-9AB0-453789DE8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339" y="1479451"/>
            <a:ext cx="5334000" cy="3239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descr="oval" title="input both TAS and PO on orders">
            <a:extLst>
              <a:ext uri="{FF2B5EF4-FFF2-40B4-BE49-F238E27FC236}">
                <a16:creationId xmlns:a16="http://schemas.microsoft.com/office/drawing/2014/main" id="{515FCBC6-52FB-4BF0-9D0C-3231A48C7C50}"/>
              </a:ext>
            </a:extLst>
          </p:cNvPr>
          <p:cNvSpPr/>
          <p:nvPr/>
        </p:nvSpPr>
        <p:spPr>
          <a:xfrm flipH="1" flipV="1">
            <a:off x="3277339" y="4030135"/>
            <a:ext cx="5333999" cy="5670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example us postal service form 1952" title="input both TAS and PO on orders">
            <a:extLst>
              <a:ext uri="{FF2B5EF4-FFF2-40B4-BE49-F238E27FC236}">
                <a16:creationId xmlns:a16="http://schemas.microsoft.com/office/drawing/2014/main" id="{18CC4B2C-7B74-4EDC-B1CF-EB29FB2325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278300"/>
            <a:ext cx="6500458" cy="2169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descr="oval" title="input both TAS and PO on orders">
            <a:extLst>
              <a:ext uri="{FF2B5EF4-FFF2-40B4-BE49-F238E27FC236}">
                <a16:creationId xmlns:a16="http://schemas.microsoft.com/office/drawing/2014/main" id="{F692C9FA-E486-4A2D-9C2C-F806AB8DB9B6}"/>
              </a:ext>
            </a:extLst>
          </p:cNvPr>
          <p:cNvSpPr/>
          <p:nvPr/>
        </p:nvSpPr>
        <p:spPr>
          <a:xfrm>
            <a:off x="3124201" y="5257800"/>
            <a:ext cx="31242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FF00708-502D-4690-9E00-FBD5E23AD6EA}"/>
              </a:ext>
            </a:extLst>
          </p:cNvPr>
          <p:cNvSpPr>
            <a:spLocks noGrp="1"/>
          </p:cNvSpPr>
          <p:nvPr>
            <p:ph type="sldNum" sz="quarter" idx="12"/>
          </p:nvPr>
        </p:nvSpPr>
        <p:spPr/>
        <p:txBody>
          <a:bodyPr/>
          <a:lstStyle/>
          <a:p>
            <a:pPr>
              <a:defRPr/>
            </a:pPr>
            <a:fld id="{2D51C81B-D2DA-48D3-BDC6-1B62D476D479}" type="slidenum">
              <a:rPr lang="en-US" smtClean="0"/>
              <a:pPr>
                <a:defRPr/>
              </a:pPr>
              <a:t>39</a:t>
            </a:fld>
            <a:endParaRPr lang="en-US" dirty="0"/>
          </a:p>
        </p:txBody>
      </p:sp>
    </p:spTree>
    <p:extLst>
      <p:ext uri="{BB962C8B-B14F-4D97-AF65-F5344CB8AC3E}">
        <p14:creationId xmlns:p14="http://schemas.microsoft.com/office/powerpoint/2010/main" val="16430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409D-6E02-4624-9F8E-A14E64C7F8DA}"/>
              </a:ext>
            </a:extLst>
          </p:cNvPr>
          <p:cNvSpPr>
            <a:spLocks noGrp="1"/>
          </p:cNvSpPr>
          <p:nvPr>
            <p:ph type="title"/>
          </p:nvPr>
        </p:nvSpPr>
        <p:spPr/>
        <p:txBody>
          <a:bodyPr/>
          <a:lstStyle/>
          <a:p>
            <a:r>
              <a:rPr lang="en-US" dirty="0"/>
              <a:t>SF-224 vs. CARS Comparison</a:t>
            </a:r>
          </a:p>
        </p:txBody>
      </p:sp>
      <p:graphicFrame>
        <p:nvGraphicFramePr>
          <p:cNvPr id="5" name="Content Placeholder 4" descr="SF 224 old world vs CARS world" title="SF 224 vs CARS Comparison">
            <a:extLst>
              <a:ext uri="{FF2B5EF4-FFF2-40B4-BE49-F238E27FC236}">
                <a16:creationId xmlns:a16="http://schemas.microsoft.com/office/drawing/2014/main" id="{332A12B5-746B-4A67-88DB-9024E9889192}"/>
              </a:ext>
            </a:extLst>
          </p:cNvPr>
          <p:cNvGraphicFramePr>
            <a:graphicFrameLocks noGrp="1"/>
          </p:cNvGraphicFramePr>
          <p:nvPr>
            <p:ph idx="1"/>
            <p:extLst>
              <p:ext uri="{D42A27DB-BD31-4B8C-83A1-F6EECF244321}">
                <p14:modId xmlns:p14="http://schemas.microsoft.com/office/powerpoint/2010/main" val="956159953"/>
              </p:ext>
            </p:extLst>
          </p:nvPr>
        </p:nvGraphicFramePr>
        <p:xfrm>
          <a:off x="628650" y="2282509"/>
          <a:ext cx="7886700" cy="407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CA7F717-9B58-4119-9D40-AD2D5B86F1A8}"/>
              </a:ext>
            </a:extLst>
          </p:cNvPr>
          <p:cNvSpPr txBox="1"/>
          <p:nvPr/>
        </p:nvSpPr>
        <p:spPr>
          <a:xfrm>
            <a:off x="1066800" y="2133600"/>
            <a:ext cx="2819400" cy="369332"/>
          </a:xfrm>
          <a:prstGeom prst="rect">
            <a:avLst/>
          </a:prstGeom>
          <a:noFill/>
        </p:spPr>
        <p:txBody>
          <a:bodyPr wrap="square" rtlCol="0">
            <a:spAutoFit/>
          </a:bodyPr>
          <a:lstStyle/>
          <a:p>
            <a:pPr algn="ctr"/>
            <a:r>
              <a:rPr lang="en-US" dirty="0"/>
              <a:t>SF-224 (Old) World</a:t>
            </a:r>
          </a:p>
        </p:txBody>
      </p:sp>
      <p:sp>
        <p:nvSpPr>
          <p:cNvPr id="10" name="TextBox 9">
            <a:extLst>
              <a:ext uri="{FF2B5EF4-FFF2-40B4-BE49-F238E27FC236}">
                <a16:creationId xmlns:a16="http://schemas.microsoft.com/office/drawing/2014/main" id="{8A05A2C9-A0AC-4FC5-9496-E50248FB413D}"/>
              </a:ext>
            </a:extLst>
          </p:cNvPr>
          <p:cNvSpPr txBox="1"/>
          <p:nvPr/>
        </p:nvSpPr>
        <p:spPr>
          <a:xfrm>
            <a:off x="5257802" y="2133600"/>
            <a:ext cx="2819398" cy="369332"/>
          </a:xfrm>
          <a:prstGeom prst="rect">
            <a:avLst/>
          </a:prstGeom>
          <a:noFill/>
        </p:spPr>
        <p:txBody>
          <a:bodyPr wrap="square" rtlCol="0">
            <a:spAutoFit/>
          </a:bodyPr>
          <a:lstStyle/>
          <a:p>
            <a:pPr algn="ctr"/>
            <a:r>
              <a:rPr lang="en-US" dirty="0"/>
              <a:t>CARS World</a:t>
            </a:r>
          </a:p>
        </p:txBody>
      </p:sp>
      <p:sp>
        <p:nvSpPr>
          <p:cNvPr id="4" name="Slide Number Placeholder 3">
            <a:extLst>
              <a:ext uri="{FF2B5EF4-FFF2-40B4-BE49-F238E27FC236}">
                <a16:creationId xmlns:a16="http://schemas.microsoft.com/office/drawing/2014/main" id="{EB476E95-D52E-4A87-90D1-0810A3563B65}"/>
              </a:ext>
            </a:extLst>
          </p:cNvPr>
          <p:cNvSpPr>
            <a:spLocks noGrp="1"/>
          </p:cNvSpPr>
          <p:nvPr>
            <p:ph type="sldNum" sz="quarter" idx="12"/>
          </p:nvPr>
        </p:nvSpPr>
        <p:spPr/>
        <p:txBody>
          <a:bodyPr/>
          <a:lstStyle/>
          <a:p>
            <a:pPr>
              <a:defRPr/>
            </a:pPr>
            <a:fld id="{2D51C81B-D2DA-48D3-BDC6-1B62D476D479}" type="slidenum">
              <a:rPr lang="en-US" smtClean="0"/>
              <a:pPr>
                <a:defRPr/>
              </a:pPr>
              <a:t>4</a:t>
            </a:fld>
            <a:endParaRPr lang="en-US" dirty="0"/>
          </a:p>
        </p:txBody>
      </p:sp>
    </p:spTree>
    <p:extLst>
      <p:ext uri="{BB962C8B-B14F-4D97-AF65-F5344CB8AC3E}">
        <p14:creationId xmlns:p14="http://schemas.microsoft.com/office/powerpoint/2010/main" val="22487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2E4AA805-0596-4A93-8436-4F749F9F7856}"/>
                                            </p:graphicEl>
                                          </p:spTgt>
                                        </p:tgtEl>
                                        <p:attrNameLst>
                                          <p:attrName>style.visibility</p:attrName>
                                        </p:attrNameLst>
                                      </p:cBhvr>
                                      <p:to>
                                        <p:strVal val="visible"/>
                                      </p:to>
                                    </p:set>
                                    <p:animEffect transition="in" filter="wipe(down)">
                                      <p:cBhvr>
                                        <p:cTn id="7" dur="500"/>
                                        <p:tgtEl>
                                          <p:spTgt spid="5">
                                            <p:graphicEl>
                                              <a:dgm id="{2E4AA805-0596-4A93-8436-4F749F9F78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AEDBF832-80A0-4D82-BBD5-2A8386815DF5}"/>
                                            </p:graphicEl>
                                          </p:spTgt>
                                        </p:tgtEl>
                                        <p:attrNameLst>
                                          <p:attrName>style.visibility</p:attrName>
                                        </p:attrNameLst>
                                      </p:cBhvr>
                                      <p:to>
                                        <p:strVal val="visible"/>
                                      </p:to>
                                    </p:set>
                                    <p:animEffect transition="in" filter="wipe(down)">
                                      <p:cBhvr>
                                        <p:cTn id="12" dur="500"/>
                                        <p:tgtEl>
                                          <p:spTgt spid="5">
                                            <p:graphicEl>
                                              <a:dgm id="{AEDBF832-80A0-4D82-BBD5-2A8386815D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88534B94-DB52-43E8-9917-074C5A4783C2}"/>
                                            </p:graphicEl>
                                          </p:spTgt>
                                        </p:tgtEl>
                                        <p:attrNameLst>
                                          <p:attrName>style.visibility</p:attrName>
                                        </p:attrNameLst>
                                      </p:cBhvr>
                                      <p:to>
                                        <p:strVal val="visible"/>
                                      </p:to>
                                    </p:set>
                                    <p:animEffect transition="in" filter="wipe(down)">
                                      <p:cBhvr>
                                        <p:cTn id="17" dur="500"/>
                                        <p:tgtEl>
                                          <p:spTgt spid="5">
                                            <p:graphicEl>
                                              <a:dgm id="{88534B94-DB52-43E8-9917-074C5A4783C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7E02D5C2-0979-474C-9AF2-F8B37D4B1CB6}"/>
                                            </p:graphicEl>
                                          </p:spTgt>
                                        </p:tgtEl>
                                        <p:attrNameLst>
                                          <p:attrName>style.visibility</p:attrName>
                                        </p:attrNameLst>
                                      </p:cBhvr>
                                      <p:to>
                                        <p:strVal val="visible"/>
                                      </p:to>
                                    </p:set>
                                    <p:animEffect transition="in" filter="wipe(down)">
                                      <p:cBhvr>
                                        <p:cTn id="22" dur="500"/>
                                        <p:tgtEl>
                                          <p:spTgt spid="5">
                                            <p:graphicEl>
                                              <a:dgm id="{7E02D5C2-0979-474C-9AF2-F8B37D4B1C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1C26-377F-4AE7-8F75-2FC028B8F472}"/>
              </a:ext>
            </a:extLst>
          </p:cNvPr>
          <p:cNvSpPr>
            <a:spLocks noGrp="1"/>
          </p:cNvSpPr>
          <p:nvPr>
            <p:ph type="title"/>
          </p:nvPr>
        </p:nvSpPr>
        <p:spPr>
          <a:xfrm>
            <a:off x="0" y="0"/>
            <a:ext cx="8839200" cy="1554480"/>
          </a:xfrm>
        </p:spPr>
        <p:txBody>
          <a:bodyPr/>
          <a:lstStyle/>
          <a:p>
            <a:r>
              <a:rPr lang="en-US" dirty="0"/>
              <a:t>Recap of Key Points</a:t>
            </a:r>
          </a:p>
        </p:txBody>
      </p:sp>
      <p:sp>
        <p:nvSpPr>
          <p:cNvPr id="3" name="Content Placeholder 2">
            <a:extLst>
              <a:ext uri="{FF2B5EF4-FFF2-40B4-BE49-F238E27FC236}">
                <a16:creationId xmlns:a16="http://schemas.microsoft.com/office/drawing/2014/main" id="{B5FE2647-4117-4910-87AA-5EEBFE13D86C}"/>
              </a:ext>
            </a:extLst>
          </p:cNvPr>
          <p:cNvSpPr>
            <a:spLocks noGrp="1"/>
          </p:cNvSpPr>
          <p:nvPr>
            <p:ph idx="1"/>
          </p:nvPr>
        </p:nvSpPr>
        <p:spPr/>
        <p:txBody>
          <a:bodyPr>
            <a:normAutofit fontScale="62500" lnSpcReduction="20000"/>
          </a:bodyPr>
          <a:lstStyle/>
          <a:p>
            <a:pPr marL="365125" indent="-255588"/>
            <a:r>
              <a:rPr lang="en-US" sz="2400" dirty="0">
                <a:latin typeface="Arial" charset="0"/>
                <a:cs typeface="Arial" charset="0"/>
              </a:rPr>
              <a:t>Each Payment, Collection, and IPAC transaction will need to be classified when received or initiated, to a valid TAS/BETC.</a:t>
            </a:r>
          </a:p>
          <a:p>
            <a:pPr marL="365125" indent="-255588">
              <a:buNone/>
            </a:pPr>
            <a:endParaRPr lang="en-US" sz="2400" dirty="0">
              <a:latin typeface="Arial" charset="0"/>
              <a:cs typeface="Arial" charset="0"/>
            </a:endParaRPr>
          </a:p>
          <a:p>
            <a:pPr marL="365125" indent="-255588"/>
            <a:r>
              <a:rPr lang="en-US" sz="2400" dirty="0">
                <a:latin typeface="Arial" charset="0"/>
                <a:cs typeface="Arial" charset="0"/>
              </a:rPr>
              <a:t>The TAS structure is changing to Component TAS format.</a:t>
            </a:r>
          </a:p>
          <a:p>
            <a:pPr marL="365125" indent="-255588"/>
            <a:endParaRPr lang="en-US" sz="2400" dirty="0">
              <a:latin typeface="Arial" charset="0"/>
              <a:cs typeface="Arial" charset="0"/>
            </a:endParaRPr>
          </a:p>
          <a:p>
            <a:pPr marL="365125" indent="-255588"/>
            <a:r>
              <a:rPr lang="en-US" sz="2400" dirty="0">
                <a:latin typeface="Arial" charset="0"/>
                <a:cs typeface="Arial" charset="0"/>
              </a:rPr>
              <a:t>Do not confuse GTAS with Component TAS.</a:t>
            </a:r>
          </a:p>
          <a:p>
            <a:pPr marL="365125" indent="-255588"/>
            <a:endParaRPr lang="en-US" sz="2400" dirty="0">
              <a:latin typeface="Arial" charset="0"/>
              <a:cs typeface="Arial" charset="0"/>
            </a:endParaRPr>
          </a:p>
          <a:p>
            <a:pPr marL="365125" indent="-255588"/>
            <a:r>
              <a:rPr lang="en-US" sz="2400" dirty="0">
                <a:latin typeface="Arial" charset="0"/>
                <a:cs typeface="Arial" charset="0"/>
              </a:rPr>
              <a:t>Use the table from the SAM website or the FMMI table to obtain the Component TAS for any string TAS.</a:t>
            </a:r>
          </a:p>
          <a:p>
            <a:pPr marL="365125" indent="-255588"/>
            <a:endParaRPr lang="en-US" sz="2400" dirty="0">
              <a:latin typeface="Arial" charset="0"/>
              <a:cs typeface="Arial" charset="0"/>
            </a:endParaRPr>
          </a:p>
          <a:p>
            <a:pPr marL="365125" indent="-255588"/>
            <a:r>
              <a:rPr lang="en-US" sz="2400" b="1" dirty="0">
                <a:latin typeface="Arial" charset="0"/>
                <a:cs typeface="Arial" charset="0"/>
              </a:rPr>
              <a:t>Payments: </a:t>
            </a:r>
            <a:r>
              <a:rPr lang="en-US" sz="2400" dirty="0">
                <a:latin typeface="Arial" charset="0"/>
                <a:cs typeface="Arial" charset="0"/>
              </a:rPr>
              <a:t> USDA will put the USDA TAS on all disbursement files sent to Treasury.</a:t>
            </a:r>
          </a:p>
          <a:p>
            <a:pPr marL="365125" indent="-255588"/>
            <a:endParaRPr lang="en-US" sz="2400" dirty="0">
              <a:latin typeface="Arial" charset="0"/>
              <a:cs typeface="Arial" charset="0"/>
            </a:endParaRPr>
          </a:p>
          <a:p>
            <a:pPr marL="365125" indent="-255588"/>
            <a:r>
              <a:rPr lang="en-US" sz="2400" b="1" dirty="0">
                <a:latin typeface="Arial" charset="0"/>
                <a:cs typeface="Arial" charset="0"/>
              </a:rPr>
              <a:t>Collections:</a:t>
            </a:r>
            <a:r>
              <a:rPr lang="en-US" sz="2400" dirty="0">
                <a:latin typeface="Arial" charset="0"/>
                <a:cs typeface="Arial" charset="0"/>
              </a:rPr>
              <a:t>  All non-IPAC collections will be recorded to a default</a:t>
            </a:r>
            <a:br>
              <a:rPr lang="en-US" sz="2400" dirty="0">
                <a:latin typeface="Arial" charset="0"/>
                <a:cs typeface="Arial" charset="0"/>
              </a:rPr>
            </a:br>
            <a:r>
              <a:rPr lang="en-US" sz="2400" dirty="0">
                <a:latin typeface="Arial" charset="0"/>
                <a:cs typeface="Arial" charset="0"/>
              </a:rPr>
              <a:t>C-key/TAS,  i.e. 12F3875.</a:t>
            </a:r>
          </a:p>
          <a:p>
            <a:pPr marL="109537" indent="0">
              <a:buNone/>
            </a:pPr>
            <a:endParaRPr lang="en-US" sz="2400" dirty="0">
              <a:latin typeface="Arial" charset="0"/>
              <a:cs typeface="Arial" charset="0"/>
            </a:endParaRPr>
          </a:p>
          <a:p>
            <a:pPr marL="365125" indent="-255588"/>
            <a:r>
              <a:rPr lang="en-US" sz="2400" b="1" dirty="0">
                <a:latin typeface="Arial" charset="0"/>
                <a:cs typeface="Arial" charset="0"/>
              </a:rPr>
              <a:t>IPAC:</a:t>
            </a:r>
            <a:r>
              <a:rPr lang="en-US" sz="2400" dirty="0">
                <a:latin typeface="Arial" charset="0"/>
                <a:cs typeface="Arial" charset="0"/>
              </a:rPr>
              <a:t>   The initiator of the IPAC transaction must report both the                                               	   initiator and receiver TAS/BETC’s. </a:t>
            </a:r>
            <a:endParaRPr lang="en-US" dirty="0"/>
          </a:p>
        </p:txBody>
      </p:sp>
      <p:sp>
        <p:nvSpPr>
          <p:cNvPr id="4" name="Slide Number Placeholder 3">
            <a:extLst>
              <a:ext uri="{FF2B5EF4-FFF2-40B4-BE49-F238E27FC236}">
                <a16:creationId xmlns:a16="http://schemas.microsoft.com/office/drawing/2014/main" id="{DC2B5013-27A9-4808-B2E3-3C5B7B3A9DC2}"/>
              </a:ext>
            </a:extLst>
          </p:cNvPr>
          <p:cNvSpPr>
            <a:spLocks noGrp="1"/>
          </p:cNvSpPr>
          <p:nvPr>
            <p:ph type="sldNum" sz="quarter" idx="12"/>
          </p:nvPr>
        </p:nvSpPr>
        <p:spPr/>
        <p:txBody>
          <a:bodyPr/>
          <a:lstStyle/>
          <a:p>
            <a:pPr>
              <a:defRPr/>
            </a:pPr>
            <a:fld id="{2D51C81B-D2DA-48D3-BDC6-1B62D476D479}" type="slidenum">
              <a:rPr lang="en-US" smtClean="0"/>
              <a:pPr>
                <a:defRPr/>
              </a:pPr>
              <a:t>40</a:t>
            </a:fld>
            <a:endParaRPr lang="en-US" dirty="0"/>
          </a:p>
        </p:txBody>
      </p:sp>
    </p:spTree>
    <p:extLst>
      <p:ext uri="{BB962C8B-B14F-4D97-AF65-F5344CB8AC3E}">
        <p14:creationId xmlns:p14="http://schemas.microsoft.com/office/powerpoint/2010/main" val="3369613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E6B5-5B25-488D-84F4-048D05B95075}"/>
              </a:ext>
            </a:extLst>
          </p:cNvPr>
          <p:cNvSpPr>
            <a:spLocks noGrp="1"/>
          </p:cNvSpPr>
          <p:nvPr>
            <p:ph type="title"/>
          </p:nvPr>
        </p:nvSpPr>
        <p:spPr>
          <a:xfrm>
            <a:off x="0" y="0"/>
            <a:ext cx="8839200" cy="1554480"/>
          </a:xfrm>
        </p:spPr>
        <p:txBody>
          <a:bodyPr/>
          <a:lstStyle/>
          <a:p>
            <a:r>
              <a:rPr lang="en-US" dirty="0"/>
              <a:t>Recap of Key Points</a:t>
            </a:r>
            <a:br>
              <a:rPr lang="en-US" dirty="0"/>
            </a:br>
            <a:r>
              <a:rPr lang="en-US" sz="2400" dirty="0"/>
              <a:t>(cont’d)</a:t>
            </a:r>
          </a:p>
        </p:txBody>
      </p:sp>
      <p:sp>
        <p:nvSpPr>
          <p:cNvPr id="3" name="Content Placeholder 2">
            <a:extLst>
              <a:ext uri="{FF2B5EF4-FFF2-40B4-BE49-F238E27FC236}">
                <a16:creationId xmlns:a16="http://schemas.microsoft.com/office/drawing/2014/main" id="{BFC859A5-6825-430F-8AAF-8137351A4DDD}"/>
              </a:ext>
            </a:extLst>
          </p:cNvPr>
          <p:cNvSpPr>
            <a:spLocks noGrp="1"/>
          </p:cNvSpPr>
          <p:nvPr>
            <p:ph idx="1"/>
          </p:nvPr>
        </p:nvSpPr>
        <p:spPr/>
        <p:txBody>
          <a:bodyPr>
            <a:normAutofit fontScale="92500" lnSpcReduction="10000"/>
          </a:bodyPr>
          <a:lstStyle/>
          <a:p>
            <a:r>
              <a:rPr lang="en-US" sz="1800" dirty="0"/>
              <a:t>When entering Sales Orders or AR invoice documents, the accounting for the other agency will be required, and should be input in the same fields as previously required.  </a:t>
            </a:r>
          </a:p>
          <a:p>
            <a:pPr marL="0" indent="0">
              <a:buNone/>
            </a:pPr>
            <a:endParaRPr lang="en-US" sz="1800" dirty="0"/>
          </a:p>
          <a:p>
            <a:pPr lvl="1"/>
            <a:r>
              <a:rPr lang="en-US" sz="1400" dirty="0"/>
              <a:t>For example, on a sales order to a Department of Defense (DOD) Customer, the DOD Line of Accounting (LOA) must still be input in the Order Data TAB, Billing Party Purchase Order number field.   This must be done to avoid chargebacks.</a:t>
            </a:r>
          </a:p>
          <a:p>
            <a:pPr marL="457200" lvl="1" indent="0">
              <a:buNone/>
            </a:pPr>
            <a:endParaRPr lang="en-US" sz="1400" dirty="0"/>
          </a:p>
          <a:p>
            <a:r>
              <a:rPr lang="en-US" sz="1800" dirty="0"/>
              <a:t>To obtain a Component TAS for a FMMI document:  obtain the Fund and Budget FY on the document, look up this information on the Fund table to obtain the string TAS, and then look up the string TAS on “Display Funds Application”.</a:t>
            </a:r>
          </a:p>
          <a:p>
            <a:endParaRPr lang="en-US" sz="1800" dirty="0"/>
          </a:p>
          <a:p>
            <a:r>
              <a:rPr lang="en-US" sz="1800" dirty="0"/>
              <a:t>For 99% of USDA transactions, the BETC code will be COLL, DISB, or one of their related BETC’s,  COLLBCA, COLLADJ, DISBBCA, or DISBADJ.  The system will derive the appropriate BETC.</a:t>
            </a:r>
          </a:p>
          <a:p>
            <a:endParaRPr lang="en-US" sz="1800" dirty="0"/>
          </a:p>
          <a:p>
            <a:pPr marL="365125" indent="-255588"/>
            <a:r>
              <a:rPr lang="en-US" sz="1800" dirty="0"/>
              <a:t>In FMMI, a Trading partner component TAS is required on each document line.       </a:t>
            </a:r>
            <a:r>
              <a:rPr lang="en-US" sz="1800" i="1" dirty="0"/>
              <a:t>(The system will allow input of a different TAS on each line if applicable.)</a:t>
            </a:r>
            <a:endParaRPr lang="en-US" dirty="0"/>
          </a:p>
        </p:txBody>
      </p:sp>
      <p:sp>
        <p:nvSpPr>
          <p:cNvPr id="4" name="Slide Number Placeholder 3">
            <a:extLst>
              <a:ext uri="{FF2B5EF4-FFF2-40B4-BE49-F238E27FC236}">
                <a16:creationId xmlns:a16="http://schemas.microsoft.com/office/drawing/2014/main" id="{827D20F2-23D3-4917-A4F2-92008CCB607D}"/>
              </a:ext>
            </a:extLst>
          </p:cNvPr>
          <p:cNvSpPr>
            <a:spLocks noGrp="1"/>
          </p:cNvSpPr>
          <p:nvPr>
            <p:ph type="sldNum" sz="quarter" idx="12"/>
          </p:nvPr>
        </p:nvSpPr>
        <p:spPr/>
        <p:txBody>
          <a:bodyPr/>
          <a:lstStyle/>
          <a:p>
            <a:pPr>
              <a:defRPr/>
            </a:pPr>
            <a:fld id="{2D51C81B-D2DA-48D3-BDC6-1B62D476D479}" type="slidenum">
              <a:rPr lang="en-US" smtClean="0"/>
              <a:pPr>
                <a:defRPr/>
              </a:pPr>
              <a:t>41</a:t>
            </a:fld>
            <a:endParaRPr lang="en-US" dirty="0"/>
          </a:p>
        </p:txBody>
      </p:sp>
    </p:spTree>
    <p:extLst>
      <p:ext uri="{BB962C8B-B14F-4D97-AF65-F5344CB8AC3E}">
        <p14:creationId xmlns:p14="http://schemas.microsoft.com/office/powerpoint/2010/main" val="1066532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2DA3-EA06-454E-94D7-A56FC00F1FC4}"/>
              </a:ext>
            </a:extLst>
          </p:cNvPr>
          <p:cNvSpPr>
            <a:spLocks noGrp="1"/>
          </p:cNvSpPr>
          <p:nvPr>
            <p:ph type="title"/>
          </p:nvPr>
        </p:nvSpPr>
        <p:spPr>
          <a:xfrm>
            <a:off x="0" y="0"/>
            <a:ext cx="8763000" cy="1554480"/>
          </a:xfrm>
        </p:spPr>
        <p:txBody>
          <a:bodyPr/>
          <a:lstStyle/>
          <a:p>
            <a:r>
              <a:rPr lang="en-US" dirty="0"/>
              <a:t>Frequently Used Acronym</a:t>
            </a:r>
          </a:p>
        </p:txBody>
      </p:sp>
      <p:sp>
        <p:nvSpPr>
          <p:cNvPr id="3" name="Content Placeholder 2">
            <a:extLst>
              <a:ext uri="{FF2B5EF4-FFF2-40B4-BE49-F238E27FC236}">
                <a16:creationId xmlns:a16="http://schemas.microsoft.com/office/drawing/2014/main" id="{350A680D-2CEF-433B-8267-0343C5460332}"/>
              </a:ext>
            </a:extLst>
          </p:cNvPr>
          <p:cNvSpPr>
            <a:spLocks noGrp="1"/>
          </p:cNvSpPr>
          <p:nvPr>
            <p:ph idx="1"/>
          </p:nvPr>
        </p:nvSpPr>
        <p:spPr/>
        <p:txBody>
          <a:bodyPr>
            <a:normAutofit fontScale="77500" lnSpcReduction="20000"/>
          </a:bodyPr>
          <a:lstStyle/>
          <a:p>
            <a:r>
              <a:rPr lang="en-US" sz="2800" dirty="0"/>
              <a:t>GWA – Government Wide Accounting</a:t>
            </a:r>
          </a:p>
          <a:p>
            <a:r>
              <a:rPr lang="en-US" sz="2800" dirty="0"/>
              <a:t>CARS- Central Accounting Reporting System</a:t>
            </a:r>
          </a:p>
          <a:p>
            <a:r>
              <a:rPr lang="en-US" sz="2800" dirty="0"/>
              <a:t>SAM – Shared Accounting Module</a:t>
            </a:r>
          </a:p>
          <a:p>
            <a:r>
              <a:rPr lang="en-US" sz="2800" dirty="0"/>
              <a:t>TAS/BETC -  Treasury Account Symbol / Business  Transaction Code Combination</a:t>
            </a:r>
          </a:p>
          <a:p>
            <a:r>
              <a:rPr lang="en-US" sz="2800" dirty="0"/>
              <a:t>Component TAS </a:t>
            </a:r>
          </a:p>
          <a:p>
            <a:r>
              <a:rPr lang="en-US" sz="2800" dirty="0"/>
              <a:t>SoD – Statement of Difference</a:t>
            </a:r>
          </a:p>
          <a:p>
            <a:pPr marL="0" indent="0">
              <a:buNone/>
            </a:pPr>
            <a:endParaRPr lang="en-US" sz="2400" dirty="0"/>
          </a:p>
          <a:p>
            <a:pPr marL="0" indent="0">
              <a:buNone/>
            </a:pPr>
            <a:r>
              <a:rPr lang="en-US" sz="2400" dirty="0"/>
              <a:t>       </a:t>
            </a:r>
            <a:r>
              <a:rPr lang="en-US" sz="2800" u="sng" dirty="0"/>
              <a:t>Treasury Payment Systems</a:t>
            </a:r>
          </a:p>
          <a:p>
            <a:r>
              <a:rPr lang="en-US" sz="2800" dirty="0"/>
              <a:t>SPS - Secure Payment System</a:t>
            </a:r>
          </a:p>
          <a:p>
            <a:r>
              <a:rPr lang="en-US" sz="2800" dirty="0"/>
              <a:t>ITS - International Treasury Services</a:t>
            </a:r>
          </a:p>
          <a:p>
            <a:r>
              <a:rPr lang="en-US" sz="2800" dirty="0"/>
              <a:t>ASAP - Automated Standard Application for Payments </a:t>
            </a:r>
          </a:p>
          <a:p>
            <a:r>
              <a:rPr lang="en-US" sz="2800" dirty="0"/>
              <a:t>PAM - Payment Application Modernization</a:t>
            </a:r>
            <a:endParaRPr lang="en-US" dirty="0"/>
          </a:p>
        </p:txBody>
      </p:sp>
      <p:sp>
        <p:nvSpPr>
          <p:cNvPr id="4" name="Slide Number Placeholder 3">
            <a:extLst>
              <a:ext uri="{FF2B5EF4-FFF2-40B4-BE49-F238E27FC236}">
                <a16:creationId xmlns:a16="http://schemas.microsoft.com/office/drawing/2014/main" id="{A6CCAB21-1A6B-40C6-A21B-252E047C9AF1}"/>
              </a:ext>
            </a:extLst>
          </p:cNvPr>
          <p:cNvSpPr>
            <a:spLocks noGrp="1"/>
          </p:cNvSpPr>
          <p:nvPr>
            <p:ph type="sldNum" sz="quarter" idx="12"/>
          </p:nvPr>
        </p:nvSpPr>
        <p:spPr/>
        <p:txBody>
          <a:bodyPr/>
          <a:lstStyle/>
          <a:p>
            <a:pPr>
              <a:defRPr/>
            </a:pPr>
            <a:fld id="{2D51C81B-D2DA-48D3-BDC6-1B62D476D479}" type="slidenum">
              <a:rPr lang="en-US" smtClean="0"/>
              <a:pPr>
                <a:defRPr/>
              </a:pPr>
              <a:t>42</a:t>
            </a:fld>
            <a:endParaRPr lang="en-US" dirty="0"/>
          </a:p>
        </p:txBody>
      </p:sp>
    </p:spTree>
    <p:extLst>
      <p:ext uri="{BB962C8B-B14F-4D97-AF65-F5344CB8AC3E}">
        <p14:creationId xmlns:p14="http://schemas.microsoft.com/office/powerpoint/2010/main" val="2931272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E785-2F06-4B91-A6A1-56507D014F98}"/>
              </a:ext>
            </a:extLst>
          </p:cNvPr>
          <p:cNvSpPr>
            <a:spLocks noGrp="1"/>
          </p:cNvSpPr>
          <p:nvPr>
            <p:ph type="title"/>
          </p:nvPr>
        </p:nvSpPr>
        <p:spPr>
          <a:xfrm>
            <a:off x="0" y="0"/>
            <a:ext cx="8839200" cy="1554480"/>
          </a:xfrm>
        </p:spPr>
        <p:txBody>
          <a:bodyPr/>
          <a:lstStyle/>
          <a:p>
            <a:r>
              <a:rPr lang="en-US" dirty="0"/>
              <a:t>Trading Partner’s TAS Helpful Tips</a:t>
            </a:r>
          </a:p>
        </p:txBody>
      </p:sp>
      <p:sp>
        <p:nvSpPr>
          <p:cNvPr id="3" name="Content Placeholder 2">
            <a:extLst>
              <a:ext uri="{FF2B5EF4-FFF2-40B4-BE49-F238E27FC236}">
                <a16:creationId xmlns:a16="http://schemas.microsoft.com/office/drawing/2014/main" id="{1EFE3667-B259-46D8-9C82-5991667D02EA}"/>
              </a:ext>
            </a:extLst>
          </p:cNvPr>
          <p:cNvSpPr>
            <a:spLocks noGrp="1"/>
          </p:cNvSpPr>
          <p:nvPr>
            <p:ph idx="1"/>
          </p:nvPr>
        </p:nvSpPr>
        <p:spPr/>
        <p:txBody>
          <a:bodyPr/>
          <a:lstStyle/>
          <a:p>
            <a:pPr marL="742950" lvl="2" indent="-342900"/>
            <a:r>
              <a:rPr lang="en-US" sz="2000" dirty="0">
                <a:latin typeface="Arial" charset="0"/>
                <a:cs typeface="Arial" charset="0"/>
              </a:rPr>
              <a:t>For all Federal business agreements, agencies should obtain TAS numbers from their trading partners.</a:t>
            </a:r>
          </a:p>
          <a:p>
            <a:pPr marL="400050" lvl="2" indent="0">
              <a:buNone/>
            </a:pPr>
            <a:endParaRPr lang="en-US" sz="2000" dirty="0">
              <a:latin typeface="Arial" charset="0"/>
              <a:cs typeface="Arial" charset="0"/>
            </a:endParaRPr>
          </a:p>
          <a:p>
            <a:pPr marL="400050" lvl="2" indent="0">
              <a:buNone/>
            </a:pPr>
            <a:endParaRPr lang="en-US" sz="2000" dirty="0">
              <a:latin typeface="Arial" charset="0"/>
              <a:cs typeface="Arial" charset="0"/>
            </a:endParaRPr>
          </a:p>
          <a:p>
            <a:pPr marL="742950" lvl="2" indent="-342900"/>
            <a:r>
              <a:rPr lang="en-US" sz="2000" dirty="0">
                <a:latin typeface="Arial" charset="0"/>
                <a:cs typeface="Arial" charset="0"/>
              </a:rPr>
              <a:t>FMS representatives have contacted certain large Federal Vendor agencies to determine if a single TAS is always used.</a:t>
            </a:r>
          </a:p>
          <a:p>
            <a:pPr marL="742950" lvl="2" indent="-342900"/>
            <a:endParaRPr lang="en-US" sz="1600" dirty="0">
              <a:latin typeface="Arial" charset="0"/>
              <a:cs typeface="Arial" charset="0"/>
            </a:endParaRPr>
          </a:p>
          <a:p>
            <a:pPr marL="400050" lvl="2" indent="0">
              <a:buNone/>
            </a:pPr>
            <a:endParaRPr lang="en-US" sz="1600" dirty="0">
              <a:latin typeface="Arial" charset="0"/>
              <a:cs typeface="Arial" charset="0"/>
            </a:endParaRPr>
          </a:p>
          <a:p>
            <a:pPr marL="742950" lvl="2" indent="-342900"/>
            <a:r>
              <a:rPr lang="en-US" sz="2000" dirty="0">
                <a:latin typeface="Arial" charset="0"/>
                <a:cs typeface="Arial" charset="0"/>
              </a:rPr>
              <a:t>The following slides contain Trading Partner TAS information that should be helpful when creating Purchase Orders in FMMI, and alleviate the need to contact those trading partners for a TAS.</a:t>
            </a:r>
            <a:endParaRPr lang="en-US" dirty="0"/>
          </a:p>
        </p:txBody>
      </p:sp>
      <p:sp>
        <p:nvSpPr>
          <p:cNvPr id="4" name="Slide Number Placeholder 3">
            <a:extLst>
              <a:ext uri="{FF2B5EF4-FFF2-40B4-BE49-F238E27FC236}">
                <a16:creationId xmlns:a16="http://schemas.microsoft.com/office/drawing/2014/main" id="{B8882846-6B36-4B07-9D81-E29207380A0C}"/>
              </a:ext>
            </a:extLst>
          </p:cNvPr>
          <p:cNvSpPr>
            <a:spLocks noGrp="1"/>
          </p:cNvSpPr>
          <p:nvPr>
            <p:ph type="sldNum" sz="quarter" idx="12"/>
          </p:nvPr>
        </p:nvSpPr>
        <p:spPr/>
        <p:txBody>
          <a:bodyPr/>
          <a:lstStyle/>
          <a:p>
            <a:pPr>
              <a:defRPr/>
            </a:pPr>
            <a:fld id="{2D51C81B-D2DA-48D3-BDC6-1B62D476D479}" type="slidenum">
              <a:rPr lang="en-US" smtClean="0"/>
              <a:pPr>
                <a:defRPr/>
              </a:pPr>
              <a:t>43</a:t>
            </a:fld>
            <a:endParaRPr lang="en-US" dirty="0"/>
          </a:p>
        </p:txBody>
      </p:sp>
    </p:spTree>
    <p:extLst>
      <p:ext uri="{BB962C8B-B14F-4D97-AF65-F5344CB8AC3E}">
        <p14:creationId xmlns:p14="http://schemas.microsoft.com/office/powerpoint/2010/main" val="2269116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41B9-31C1-4DC9-AEE4-F32BE1761B77}"/>
              </a:ext>
            </a:extLst>
          </p:cNvPr>
          <p:cNvSpPr>
            <a:spLocks noGrp="1"/>
          </p:cNvSpPr>
          <p:nvPr>
            <p:ph type="title"/>
          </p:nvPr>
        </p:nvSpPr>
        <p:spPr>
          <a:xfrm>
            <a:off x="0" y="0"/>
            <a:ext cx="8763000" cy="1554480"/>
          </a:xfrm>
        </p:spPr>
        <p:txBody>
          <a:bodyPr/>
          <a:lstStyle/>
          <a:p>
            <a:r>
              <a:rPr lang="en-US" dirty="0"/>
              <a:t>Trading Partner’s TAS - Example</a:t>
            </a:r>
          </a:p>
        </p:txBody>
      </p:sp>
      <p:sp>
        <p:nvSpPr>
          <p:cNvPr id="3" name="Content Placeholder 2">
            <a:extLst>
              <a:ext uri="{FF2B5EF4-FFF2-40B4-BE49-F238E27FC236}">
                <a16:creationId xmlns:a16="http://schemas.microsoft.com/office/drawing/2014/main" id="{9153283F-BCF8-4336-9E5D-24E4A49994DE}"/>
              </a:ext>
            </a:extLst>
          </p:cNvPr>
          <p:cNvSpPr>
            <a:spLocks noGrp="1"/>
          </p:cNvSpPr>
          <p:nvPr>
            <p:ph idx="1"/>
          </p:nvPr>
        </p:nvSpPr>
        <p:spPr/>
        <p:txBody>
          <a:bodyPr/>
          <a:lstStyle/>
          <a:p>
            <a:pPr marL="0" indent="0">
              <a:buNone/>
            </a:pPr>
            <a:r>
              <a:rPr lang="en-US" sz="2000" dirty="0"/>
              <a:t>GSA TOPS, MPOL, and FEDS Orders – the below TAS on PO’s</a:t>
            </a:r>
            <a:endParaRPr lang="en-US" sz="1100" dirty="0"/>
          </a:p>
          <a:p>
            <a:pPr marL="0" indent="0">
              <a:buNone/>
            </a:pPr>
            <a:endParaRPr lang="en-US" dirty="0"/>
          </a:p>
        </p:txBody>
      </p:sp>
      <p:pic>
        <p:nvPicPr>
          <p:cNvPr id="5" name="Picture 1" descr="image002">
            <a:extLst>
              <a:ext uri="{FF2B5EF4-FFF2-40B4-BE49-F238E27FC236}">
                <a16:creationId xmlns:a16="http://schemas.microsoft.com/office/drawing/2014/main" id="{F752F351-0CD0-4E0A-8A7E-7F92F4698D0E}"/>
              </a:ext>
            </a:extLst>
          </p:cNvPr>
          <p:cNvPicPr>
            <a:picLocks noChangeAspect="1" noChangeArrowheads="1"/>
          </p:cNvPicPr>
          <p:nvPr/>
        </p:nvPicPr>
        <p:blipFill>
          <a:blip r:embed="rId2" cstate="print"/>
          <a:srcRect/>
          <a:stretch>
            <a:fillRect/>
          </a:stretch>
        </p:blipFill>
        <p:spPr bwMode="auto">
          <a:xfrm>
            <a:off x="604471" y="2504655"/>
            <a:ext cx="4676775" cy="3028950"/>
          </a:xfrm>
          <a:prstGeom prst="rect">
            <a:avLst/>
          </a:prstGeom>
          <a:noFill/>
          <a:ln w="9525">
            <a:noFill/>
            <a:miter lim="800000"/>
            <a:headEnd/>
            <a:tailEnd/>
          </a:ln>
        </p:spPr>
      </p:pic>
      <p:sp>
        <p:nvSpPr>
          <p:cNvPr id="7" name="TextBox 6">
            <a:extLst>
              <a:ext uri="{FF2B5EF4-FFF2-40B4-BE49-F238E27FC236}">
                <a16:creationId xmlns:a16="http://schemas.microsoft.com/office/drawing/2014/main" id="{1DD3FC7C-0C86-46E6-81A6-86EC55E81878}"/>
              </a:ext>
            </a:extLst>
          </p:cNvPr>
          <p:cNvSpPr txBox="1"/>
          <p:nvPr/>
        </p:nvSpPr>
        <p:spPr>
          <a:xfrm>
            <a:off x="5608271" y="2504655"/>
            <a:ext cx="3129329" cy="2585323"/>
          </a:xfrm>
          <a:prstGeom prst="rect">
            <a:avLst/>
          </a:prstGeom>
          <a:noFill/>
        </p:spPr>
        <p:txBody>
          <a:bodyPr wrap="square" rtlCol="0">
            <a:spAutoFit/>
          </a:bodyPr>
          <a:lstStyle/>
          <a:p>
            <a:r>
              <a:rPr lang="en-US" dirty="0"/>
              <a:t>Component TAS Fields:</a:t>
            </a:r>
          </a:p>
          <a:p>
            <a:pPr marL="285750" indent="-285750">
              <a:buFont typeface="Arial" panose="020B0604020202020204" pitchFamily="34" charset="0"/>
              <a:buChar char="•"/>
            </a:pPr>
            <a:r>
              <a:rPr lang="en-US" dirty="0"/>
              <a:t>Sublevel Prefix:  blank       </a:t>
            </a:r>
          </a:p>
          <a:p>
            <a:pPr marL="285750" indent="-285750">
              <a:buFont typeface="Arial" panose="020B0604020202020204" pitchFamily="34" charset="0"/>
              <a:buChar char="•"/>
            </a:pPr>
            <a:r>
              <a:rPr lang="en-US" dirty="0"/>
              <a:t>Agency ID:  047</a:t>
            </a:r>
          </a:p>
          <a:p>
            <a:pPr marL="285750" indent="-285750">
              <a:buFont typeface="Arial" panose="020B0604020202020204" pitchFamily="34" charset="0"/>
              <a:buChar char="•"/>
            </a:pPr>
            <a:r>
              <a:rPr lang="en-US" dirty="0"/>
              <a:t>ALC Trnsfr Agncy:   blank</a:t>
            </a:r>
          </a:p>
          <a:p>
            <a:pPr marL="285750" indent="-285750">
              <a:buFont typeface="Arial" panose="020B0604020202020204" pitchFamily="34" charset="0"/>
              <a:buChar char="•"/>
            </a:pPr>
            <a:r>
              <a:rPr lang="en-US" dirty="0"/>
              <a:t>Begin Prd Avail:   blank</a:t>
            </a:r>
          </a:p>
          <a:p>
            <a:pPr marL="285750" indent="-285750">
              <a:buFont typeface="Arial" panose="020B0604020202020204" pitchFamily="34" charset="0"/>
              <a:buChar char="•"/>
            </a:pPr>
            <a:r>
              <a:rPr lang="en-US" dirty="0"/>
              <a:t>End Prd Avail:   blank</a:t>
            </a:r>
          </a:p>
          <a:p>
            <a:pPr marL="285750" indent="-285750">
              <a:buFont typeface="Arial" panose="020B0604020202020204" pitchFamily="34" charset="0"/>
              <a:buChar char="•"/>
            </a:pPr>
            <a:r>
              <a:rPr lang="en-US" dirty="0"/>
              <a:t>Avail Type Code:   X</a:t>
            </a:r>
          </a:p>
          <a:p>
            <a:pPr marL="285750" indent="-285750">
              <a:buFont typeface="Arial" panose="020B0604020202020204" pitchFamily="34" charset="0"/>
              <a:buChar char="•"/>
            </a:pPr>
            <a:r>
              <a:rPr lang="en-US" dirty="0"/>
              <a:t>Main Account:   4534</a:t>
            </a:r>
          </a:p>
          <a:p>
            <a:pPr marL="285750" indent="-285750">
              <a:buFont typeface="Arial" panose="020B0604020202020204" pitchFamily="34" charset="0"/>
              <a:buChar char="•"/>
            </a:pPr>
            <a:r>
              <a:rPr lang="en-US" dirty="0"/>
              <a:t>Subaccount:   001</a:t>
            </a:r>
          </a:p>
        </p:txBody>
      </p:sp>
      <p:sp>
        <p:nvSpPr>
          <p:cNvPr id="10" name="TextBox 9">
            <a:extLst>
              <a:ext uri="{FF2B5EF4-FFF2-40B4-BE49-F238E27FC236}">
                <a16:creationId xmlns:a16="http://schemas.microsoft.com/office/drawing/2014/main" id="{12618182-30C2-4309-8407-668A4A089378}"/>
              </a:ext>
            </a:extLst>
          </p:cNvPr>
          <p:cNvSpPr txBox="1"/>
          <p:nvPr/>
        </p:nvSpPr>
        <p:spPr>
          <a:xfrm flipH="1">
            <a:off x="628650" y="5620084"/>
            <a:ext cx="4652596" cy="369332"/>
          </a:xfrm>
          <a:prstGeom prst="rect">
            <a:avLst/>
          </a:prstGeom>
          <a:noFill/>
        </p:spPr>
        <p:txBody>
          <a:bodyPr wrap="square" rtlCol="0">
            <a:spAutoFit/>
          </a:bodyPr>
          <a:lstStyle/>
          <a:p>
            <a:r>
              <a:rPr lang="en-US" dirty="0"/>
              <a:t>Old String TAS Format = 47X4534.1 </a:t>
            </a:r>
          </a:p>
        </p:txBody>
      </p:sp>
      <p:sp>
        <p:nvSpPr>
          <p:cNvPr id="4" name="Slide Number Placeholder 3">
            <a:extLst>
              <a:ext uri="{FF2B5EF4-FFF2-40B4-BE49-F238E27FC236}">
                <a16:creationId xmlns:a16="http://schemas.microsoft.com/office/drawing/2014/main" id="{4A957934-56FF-4F85-9CFD-3CDCC842C95F}"/>
              </a:ext>
            </a:extLst>
          </p:cNvPr>
          <p:cNvSpPr>
            <a:spLocks noGrp="1"/>
          </p:cNvSpPr>
          <p:nvPr>
            <p:ph type="sldNum" sz="quarter" idx="12"/>
          </p:nvPr>
        </p:nvSpPr>
        <p:spPr/>
        <p:txBody>
          <a:bodyPr/>
          <a:lstStyle/>
          <a:p>
            <a:pPr>
              <a:defRPr/>
            </a:pPr>
            <a:fld id="{2D51C81B-D2DA-48D3-BDC6-1B62D476D479}" type="slidenum">
              <a:rPr lang="en-US" smtClean="0"/>
              <a:pPr>
                <a:defRPr/>
              </a:pPr>
              <a:t>44</a:t>
            </a:fld>
            <a:endParaRPr lang="en-US" dirty="0"/>
          </a:p>
        </p:txBody>
      </p:sp>
    </p:spTree>
    <p:extLst>
      <p:ext uri="{BB962C8B-B14F-4D97-AF65-F5344CB8AC3E}">
        <p14:creationId xmlns:p14="http://schemas.microsoft.com/office/powerpoint/2010/main" val="646301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8181-6665-419F-9026-B0A25FFCE58B}"/>
              </a:ext>
            </a:extLst>
          </p:cNvPr>
          <p:cNvSpPr>
            <a:spLocks noGrp="1"/>
          </p:cNvSpPr>
          <p:nvPr>
            <p:ph type="title"/>
          </p:nvPr>
        </p:nvSpPr>
        <p:spPr>
          <a:xfrm>
            <a:off x="0" y="0"/>
            <a:ext cx="8763000" cy="1554480"/>
          </a:xfrm>
        </p:spPr>
        <p:txBody>
          <a:bodyPr/>
          <a:lstStyle/>
          <a:p>
            <a:r>
              <a:rPr lang="en-US" dirty="0"/>
              <a:t>Trading Partner Default TAS’s</a:t>
            </a:r>
          </a:p>
        </p:txBody>
      </p:sp>
      <p:pic>
        <p:nvPicPr>
          <p:cNvPr id="5" name="Picture 2" descr="Trading partner default TAS" title="trading partner default TAS's">
            <a:extLst>
              <a:ext uri="{FF2B5EF4-FFF2-40B4-BE49-F238E27FC236}">
                <a16:creationId xmlns:a16="http://schemas.microsoft.com/office/drawing/2014/main" id="{5D9B3B90-4951-4B0A-975D-D624952261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3324" y="1754346"/>
            <a:ext cx="759735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5A25EAB-1E76-4BD7-96A6-9252955DBA06}"/>
              </a:ext>
            </a:extLst>
          </p:cNvPr>
          <p:cNvSpPr txBox="1"/>
          <p:nvPr/>
        </p:nvSpPr>
        <p:spPr>
          <a:xfrm>
            <a:off x="773324" y="6235701"/>
            <a:ext cx="7227675" cy="369332"/>
          </a:xfrm>
          <a:prstGeom prst="rect">
            <a:avLst/>
          </a:prstGeom>
          <a:noFill/>
        </p:spPr>
        <p:txBody>
          <a:bodyPr wrap="square" rtlCol="0">
            <a:spAutoFit/>
          </a:bodyPr>
          <a:lstStyle/>
          <a:p>
            <a:r>
              <a:rPr lang="en-US" dirty="0"/>
              <a:t>   </a:t>
            </a:r>
            <a:r>
              <a:rPr lang="en-US" sz="1500" b="1" dirty="0"/>
              <a:t>Use AR and AP Transactions (i.e., Sales Orders, Purchase Orders, AR &amp; AP Invoices)</a:t>
            </a:r>
          </a:p>
        </p:txBody>
      </p:sp>
      <p:sp>
        <p:nvSpPr>
          <p:cNvPr id="8" name="Star: 5 Points 7" descr="picture of a star" title="trading partner default tas's">
            <a:extLst>
              <a:ext uri="{FF2B5EF4-FFF2-40B4-BE49-F238E27FC236}">
                <a16:creationId xmlns:a16="http://schemas.microsoft.com/office/drawing/2014/main" id="{02D6FDAF-1188-4450-9ADB-4D4F5FE57E69}"/>
              </a:ext>
            </a:extLst>
          </p:cNvPr>
          <p:cNvSpPr/>
          <p:nvPr/>
        </p:nvSpPr>
        <p:spPr>
          <a:xfrm flipV="1">
            <a:off x="582824" y="6270785"/>
            <a:ext cx="381000" cy="3693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A7EEF45-D326-4806-AD82-D2B84BCD1312}"/>
              </a:ext>
            </a:extLst>
          </p:cNvPr>
          <p:cNvSpPr>
            <a:spLocks noGrp="1"/>
          </p:cNvSpPr>
          <p:nvPr>
            <p:ph type="sldNum" sz="quarter" idx="12"/>
          </p:nvPr>
        </p:nvSpPr>
        <p:spPr/>
        <p:txBody>
          <a:bodyPr/>
          <a:lstStyle/>
          <a:p>
            <a:pPr>
              <a:defRPr/>
            </a:pPr>
            <a:fld id="{2D51C81B-D2DA-48D3-BDC6-1B62D476D479}" type="slidenum">
              <a:rPr lang="en-US" smtClean="0"/>
              <a:pPr>
                <a:defRPr/>
              </a:pPr>
              <a:t>45</a:t>
            </a:fld>
            <a:endParaRPr lang="en-US" dirty="0"/>
          </a:p>
        </p:txBody>
      </p:sp>
    </p:spTree>
    <p:extLst>
      <p:ext uri="{BB962C8B-B14F-4D97-AF65-F5344CB8AC3E}">
        <p14:creationId xmlns:p14="http://schemas.microsoft.com/office/powerpoint/2010/main" val="3490742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04C3-21AE-464B-B98C-3626B453DFFF}"/>
              </a:ext>
            </a:extLst>
          </p:cNvPr>
          <p:cNvSpPr>
            <a:spLocks noGrp="1"/>
          </p:cNvSpPr>
          <p:nvPr>
            <p:ph type="title"/>
          </p:nvPr>
        </p:nvSpPr>
        <p:spPr>
          <a:xfrm>
            <a:off x="0" y="0"/>
            <a:ext cx="8839200" cy="1554480"/>
          </a:xfrm>
        </p:spPr>
        <p:txBody>
          <a:bodyPr/>
          <a:lstStyle/>
          <a:p>
            <a:r>
              <a:rPr lang="en-US" dirty="0"/>
              <a:t>Agency TAS to Trading Partners</a:t>
            </a:r>
          </a:p>
        </p:txBody>
      </p:sp>
      <p:sp>
        <p:nvSpPr>
          <p:cNvPr id="3" name="Content Placeholder 2">
            <a:extLst>
              <a:ext uri="{FF2B5EF4-FFF2-40B4-BE49-F238E27FC236}">
                <a16:creationId xmlns:a16="http://schemas.microsoft.com/office/drawing/2014/main" id="{173671FB-E9A8-4F17-85E1-387E5B14795C}"/>
              </a:ext>
            </a:extLst>
          </p:cNvPr>
          <p:cNvSpPr>
            <a:spLocks noGrp="1"/>
          </p:cNvSpPr>
          <p:nvPr>
            <p:ph idx="1"/>
          </p:nvPr>
        </p:nvSpPr>
        <p:spPr>
          <a:xfrm>
            <a:off x="628650" y="1825625"/>
            <a:ext cx="7886700" cy="4530726"/>
          </a:xfrm>
        </p:spPr>
        <p:txBody>
          <a:bodyPr>
            <a:noAutofit/>
          </a:bodyPr>
          <a:lstStyle/>
          <a:p>
            <a:pPr marL="400050" lvl="2" indent="0">
              <a:buNone/>
            </a:pPr>
            <a:r>
              <a:rPr lang="en-US" sz="1800" dirty="0">
                <a:latin typeface="Arial" charset="0"/>
                <a:cs typeface="Arial" charset="0"/>
              </a:rPr>
              <a:t>When entering an agreement with any Trading Partner, give them your correct TAS that will match the TAS on your PO.  Your Trading Partner, the Vendor on the future IPAC bills, will use this TAS as the “Receiver Treasury Account Symbol” when creating the IPAC bill to collect from the USDA agency.</a:t>
            </a:r>
          </a:p>
          <a:p>
            <a:pPr marL="400050" lvl="2" indent="0">
              <a:buNone/>
            </a:pPr>
            <a:r>
              <a:rPr lang="en-US" sz="1800" dirty="0">
                <a:latin typeface="Arial" charset="0"/>
                <a:cs typeface="Arial" charset="0"/>
              </a:rPr>
              <a:t>  </a:t>
            </a:r>
          </a:p>
          <a:p>
            <a:pPr marL="400050" lvl="2" indent="0">
              <a:buNone/>
            </a:pPr>
            <a:r>
              <a:rPr lang="en-US" sz="1800" b="1" dirty="0">
                <a:latin typeface="Arial" charset="0"/>
                <a:cs typeface="Arial" charset="0"/>
              </a:rPr>
              <a:t>Note:  </a:t>
            </a:r>
            <a:r>
              <a:rPr lang="en-US" sz="1800" dirty="0">
                <a:latin typeface="Arial" charset="0"/>
                <a:cs typeface="Arial" charset="0"/>
              </a:rPr>
              <a:t>If the Trading Partner’s system is not yet ready to hold multiple TASs per customer ALC, they will use a suspense TAS (12F3885.xx) for your agency until their system is modified to hold a specific TAS for each order.</a:t>
            </a:r>
          </a:p>
          <a:p>
            <a:pPr marL="400050" lvl="2" indent="0">
              <a:buNone/>
            </a:pPr>
            <a:endParaRPr lang="en-US" sz="1800" dirty="0">
              <a:latin typeface="Arial" charset="0"/>
              <a:cs typeface="Arial" charset="0"/>
            </a:endParaRPr>
          </a:p>
          <a:p>
            <a:pPr marL="400050" lvl="2" indent="0">
              <a:buNone/>
            </a:pPr>
            <a:r>
              <a:rPr lang="en-US" sz="1800" dirty="0">
                <a:latin typeface="Arial" charset="0"/>
                <a:cs typeface="Arial" charset="0"/>
              </a:rPr>
              <a:t>When USDA becomes a CARS reporter, if an agency creates an IPAC bill referencing the wrong USDA TAS, or a suspense TAS, or a single TAS in a situation where the PO line has multiple TAS’s, </a:t>
            </a:r>
            <a:r>
              <a:rPr lang="en-US" sz="1800" b="1" u="sng" dirty="0">
                <a:latin typeface="Arial" charset="0"/>
                <a:cs typeface="Arial" charset="0"/>
              </a:rPr>
              <a:t>this should not be a problem.  </a:t>
            </a:r>
            <a:r>
              <a:rPr lang="en-US" sz="1800" dirty="0">
                <a:latin typeface="Arial" charset="0"/>
                <a:cs typeface="Arial" charset="0"/>
              </a:rPr>
              <a:t>The current plan is to modify USDA systems to reclassify transactions to the appropriate TAS at Treasury when any of these situations occur.</a:t>
            </a:r>
          </a:p>
        </p:txBody>
      </p:sp>
      <p:sp>
        <p:nvSpPr>
          <p:cNvPr id="4" name="Slide Number Placeholder 3">
            <a:extLst>
              <a:ext uri="{FF2B5EF4-FFF2-40B4-BE49-F238E27FC236}">
                <a16:creationId xmlns:a16="http://schemas.microsoft.com/office/drawing/2014/main" id="{CD55E064-B935-448E-99D1-EF49838ECB77}"/>
              </a:ext>
            </a:extLst>
          </p:cNvPr>
          <p:cNvSpPr>
            <a:spLocks noGrp="1"/>
          </p:cNvSpPr>
          <p:nvPr>
            <p:ph type="sldNum" sz="quarter" idx="12"/>
          </p:nvPr>
        </p:nvSpPr>
        <p:spPr/>
        <p:txBody>
          <a:bodyPr/>
          <a:lstStyle/>
          <a:p>
            <a:pPr>
              <a:defRPr/>
            </a:pPr>
            <a:fld id="{2D51C81B-D2DA-48D3-BDC6-1B62D476D479}" type="slidenum">
              <a:rPr lang="en-US" smtClean="0"/>
              <a:pPr>
                <a:defRPr/>
              </a:pPr>
              <a:t>46</a:t>
            </a:fld>
            <a:endParaRPr lang="en-US" dirty="0"/>
          </a:p>
        </p:txBody>
      </p:sp>
    </p:spTree>
    <p:extLst>
      <p:ext uri="{BB962C8B-B14F-4D97-AF65-F5344CB8AC3E}">
        <p14:creationId xmlns:p14="http://schemas.microsoft.com/office/powerpoint/2010/main" val="2961673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AC31-0BE8-4C9F-99A5-7BE2A2A7C9E8}"/>
              </a:ext>
            </a:extLst>
          </p:cNvPr>
          <p:cNvSpPr>
            <a:spLocks noGrp="1"/>
          </p:cNvSpPr>
          <p:nvPr>
            <p:ph type="title"/>
          </p:nvPr>
        </p:nvSpPr>
        <p:spPr>
          <a:xfrm>
            <a:off x="0" y="0"/>
            <a:ext cx="8839200" cy="1554480"/>
          </a:xfrm>
        </p:spPr>
        <p:txBody>
          <a:bodyPr/>
          <a:lstStyle/>
          <a:p>
            <a:r>
              <a:rPr lang="en-US" dirty="0"/>
              <a:t>FMMI Documents</a:t>
            </a:r>
            <a:br>
              <a:rPr lang="en-US" dirty="0"/>
            </a:br>
            <a:r>
              <a:rPr lang="en-US" dirty="0"/>
              <a:t>Inputting TP TAS</a:t>
            </a:r>
          </a:p>
        </p:txBody>
      </p:sp>
      <p:sp>
        <p:nvSpPr>
          <p:cNvPr id="3" name="Content Placeholder 2">
            <a:extLst>
              <a:ext uri="{FF2B5EF4-FFF2-40B4-BE49-F238E27FC236}">
                <a16:creationId xmlns:a16="http://schemas.microsoft.com/office/drawing/2014/main" id="{E6DDDC6C-4409-4030-A8DF-00E0985C03AA}"/>
              </a:ext>
            </a:extLst>
          </p:cNvPr>
          <p:cNvSpPr>
            <a:spLocks noGrp="1"/>
          </p:cNvSpPr>
          <p:nvPr>
            <p:ph idx="1"/>
          </p:nvPr>
        </p:nvSpPr>
        <p:spPr/>
        <p:txBody>
          <a:bodyPr/>
          <a:lstStyle/>
          <a:p>
            <a:pPr marL="400050" lvl="2" indent="0">
              <a:buNone/>
            </a:pPr>
            <a:r>
              <a:rPr lang="en-US" sz="2000" dirty="0">
                <a:latin typeface="Arial" charset="0"/>
                <a:cs typeface="Arial" charset="0"/>
              </a:rPr>
              <a:t>When entering any of the below FMMI Documents, the TP TAS must be entered.</a:t>
            </a:r>
          </a:p>
          <a:p>
            <a:pPr marL="400050" lvl="2" indent="0">
              <a:buNone/>
            </a:pPr>
            <a:endParaRPr lang="en-US" sz="2000" dirty="0">
              <a:latin typeface="Arial" charset="0"/>
              <a:cs typeface="Arial" charset="0"/>
            </a:endParaRPr>
          </a:p>
          <a:p>
            <a:pPr lvl="3"/>
            <a:r>
              <a:rPr lang="en-US" sz="2000" dirty="0"/>
              <a:t>FI AP Invoice</a:t>
            </a:r>
          </a:p>
          <a:p>
            <a:pPr lvl="3"/>
            <a:r>
              <a:rPr lang="en-US" sz="2000" dirty="0"/>
              <a:t>FI  AR Invoice</a:t>
            </a:r>
          </a:p>
          <a:p>
            <a:pPr lvl="3"/>
            <a:r>
              <a:rPr lang="en-US" sz="2000" dirty="0"/>
              <a:t>FI GL Accounting Document</a:t>
            </a:r>
          </a:p>
          <a:p>
            <a:pPr lvl="3"/>
            <a:r>
              <a:rPr lang="en-US" sz="2000" dirty="0"/>
              <a:t>Purchase Orders</a:t>
            </a:r>
          </a:p>
          <a:p>
            <a:pPr lvl="3"/>
            <a:r>
              <a:rPr lang="en-US" sz="2000" dirty="0"/>
              <a:t>Sales Orders</a:t>
            </a:r>
          </a:p>
          <a:p>
            <a:pPr lvl="3"/>
            <a:r>
              <a:rPr lang="en-US" sz="2000" dirty="0"/>
              <a:t>Earmarked Funds documents</a:t>
            </a:r>
          </a:p>
          <a:p>
            <a:pPr marL="400050" lvl="2" indent="0">
              <a:buNone/>
            </a:pPr>
            <a:r>
              <a:rPr lang="en-US" sz="2000" dirty="0">
                <a:latin typeface="Arial" charset="0"/>
                <a:cs typeface="Arial" charset="0"/>
              </a:rPr>
              <a:t>	            B2 Document</a:t>
            </a:r>
          </a:p>
          <a:p>
            <a:pPr marL="400050" lvl="2" indent="0">
              <a:buNone/>
            </a:pPr>
            <a:r>
              <a:rPr lang="en-US" sz="2000" dirty="0">
                <a:latin typeface="Arial" charset="0"/>
                <a:cs typeface="Arial" charset="0"/>
              </a:rPr>
              <a:t>	</a:t>
            </a:r>
          </a:p>
          <a:p>
            <a:pPr marL="400050" lvl="2" indent="0">
              <a:buNone/>
            </a:pPr>
            <a:r>
              <a:rPr lang="en-US" sz="2000" dirty="0">
                <a:latin typeface="Arial" charset="0"/>
                <a:cs typeface="Arial" charset="0"/>
              </a:rPr>
              <a:t>The following slides contain examples of where to input and view on each of these FMMI documents.</a:t>
            </a:r>
          </a:p>
          <a:p>
            <a:pPr marL="0" indent="0">
              <a:buNone/>
            </a:pPr>
            <a:endParaRPr lang="en-US" dirty="0"/>
          </a:p>
        </p:txBody>
      </p:sp>
      <p:sp>
        <p:nvSpPr>
          <p:cNvPr id="4" name="Slide Number Placeholder 3">
            <a:extLst>
              <a:ext uri="{FF2B5EF4-FFF2-40B4-BE49-F238E27FC236}">
                <a16:creationId xmlns:a16="http://schemas.microsoft.com/office/drawing/2014/main" id="{04DA800D-BF60-4F0B-9F12-A7874D85EBBF}"/>
              </a:ext>
            </a:extLst>
          </p:cNvPr>
          <p:cNvSpPr>
            <a:spLocks noGrp="1"/>
          </p:cNvSpPr>
          <p:nvPr>
            <p:ph type="sldNum" sz="quarter" idx="12"/>
          </p:nvPr>
        </p:nvSpPr>
        <p:spPr/>
        <p:txBody>
          <a:bodyPr/>
          <a:lstStyle/>
          <a:p>
            <a:pPr>
              <a:defRPr/>
            </a:pPr>
            <a:fld id="{2D51C81B-D2DA-48D3-BDC6-1B62D476D479}" type="slidenum">
              <a:rPr lang="en-US" smtClean="0"/>
              <a:pPr>
                <a:defRPr/>
              </a:pPr>
              <a:t>47</a:t>
            </a:fld>
            <a:endParaRPr lang="en-US" dirty="0"/>
          </a:p>
        </p:txBody>
      </p:sp>
    </p:spTree>
    <p:extLst>
      <p:ext uri="{BB962C8B-B14F-4D97-AF65-F5344CB8AC3E}">
        <p14:creationId xmlns:p14="http://schemas.microsoft.com/office/powerpoint/2010/main" val="2631791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C159-FDD8-4353-9B76-00EE35102E06}"/>
              </a:ext>
            </a:extLst>
          </p:cNvPr>
          <p:cNvSpPr>
            <a:spLocks noGrp="1"/>
          </p:cNvSpPr>
          <p:nvPr>
            <p:ph type="title"/>
          </p:nvPr>
        </p:nvSpPr>
        <p:spPr>
          <a:xfrm>
            <a:off x="0" y="-660400"/>
            <a:ext cx="8839200" cy="1554480"/>
          </a:xfrm>
        </p:spPr>
        <p:txBody>
          <a:bodyPr/>
          <a:lstStyle/>
          <a:p>
            <a:r>
              <a:rPr lang="en-US" dirty="0"/>
              <a:t>FI AP Invoice</a:t>
            </a:r>
          </a:p>
        </p:txBody>
      </p:sp>
      <p:sp>
        <p:nvSpPr>
          <p:cNvPr id="3" name="Content Placeholder 2">
            <a:extLst>
              <a:ext uri="{FF2B5EF4-FFF2-40B4-BE49-F238E27FC236}">
                <a16:creationId xmlns:a16="http://schemas.microsoft.com/office/drawing/2014/main" id="{B37CA24C-FA45-476C-9801-17F748B2B4C2}"/>
              </a:ext>
            </a:extLst>
          </p:cNvPr>
          <p:cNvSpPr>
            <a:spLocks noGrp="1"/>
          </p:cNvSpPr>
          <p:nvPr>
            <p:ph idx="1"/>
          </p:nvPr>
        </p:nvSpPr>
        <p:spPr/>
        <p:txBody>
          <a:bodyPr/>
          <a:lstStyle/>
          <a:p>
            <a:pPr marL="0" indent="0" algn="ctr">
              <a:buNone/>
            </a:pPr>
            <a:r>
              <a:rPr lang="en-US" dirty="0"/>
              <a:t>Scroll to the right to see the US Govt Field key </a:t>
            </a:r>
          </a:p>
          <a:p>
            <a:pPr marL="0" indent="0">
              <a:buNone/>
            </a:pPr>
            <a:endParaRPr lang="en-US" dirty="0"/>
          </a:p>
        </p:txBody>
      </p:sp>
      <p:pic>
        <p:nvPicPr>
          <p:cNvPr id="5" name="Picture 2" descr="FI AP invoice" title="FI AP invoice">
            <a:extLst>
              <a:ext uri="{FF2B5EF4-FFF2-40B4-BE49-F238E27FC236}">
                <a16:creationId xmlns:a16="http://schemas.microsoft.com/office/drawing/2014/main" id="{BEFA5506-4955-4F3B-8755-A7B5FE672B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26" b="5275"/>
          <a:stretch/>
        </p:blipFill>
        <p:spPr bwMode="auto">
          <a:xfrm>
            <a:off x="1439068" y="2200275"/>
            <a:ext cx="604758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descr="straight arrow connector" title="FI AP invoice">
            <a:extLst>
              <a:ext uri="{FF2B5EF4-FFF2-40B4-BE49-F238E27FC236}">
                <a16:creationId xmlns:a16="http://schemas.microsoft.com/office/drawing/2014/main" id="{544E7B09-1B91-49EC-923D-A5B27DB5A02A}"/>
              </a:ext>
            </a:extLst>
          </p:cNvPr>
          <p:cNvCxnSpPr>
            <a:cxnSpLocks/>
          </p:cNvCxnSpPr>
          <p:nvPr/>
        </p:nvCxnSpPr>
        <p:spPr>
          <a:xfrm flipH="1">
            <a:off x="3200400" y="2200275"/>
            <a:ext cx="2543176" cy="2524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949CF25-FF06-44C8-8203-315D4AAB9938}"/>
              </a:ext>
            </a:extLst>
          </p:cNvPr>
          <p:cNvSpPr>
            <a:spLocks noGrp="1"/>
          </p:cNvSpPr>
          <p:nvPr>
            <p:ph type="sldNum" sz="quarter" idx="12"/>
          </p:nvPr>
        </p:nvSpPr>
        <p:spPr/>
        <p:txBody>
          <a:bodyPr/>
          <a:lstStyle/>
          <a:p>
            <a:pPr>
              <a:defRPr/>
            </a:pPr>
            <a:fld id="{2D51C81B-D2DA-48D3-BDC6-1B62D476D479}" type="slidenum">
              <a:rPr lang="en-US" smtClean="0"/>
              <a:pPr>
                <a:defRPr/>
              </a:pPr>
              <a:t>48</a:t>
            </a:fld>
            <a:endParaRPr lang="en-US" dirty="0"/>
          </a:p>
        </p:txBody>
      </p:sp>
    </p:spTree>
    <p:extLst>
      <p:ext uri="{BB962C8B-B14F-4D97-AF65-F5344CB8AC3E}">
        <p14:creationId xmlns:p14="http://schemas.microsoft.com/office/powerpoint/2010/main" val="4016319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E65B-0352-4954-972F-66A4597CFACE}"/>
              </a:ext>
            </a:extLst>
          </p:cNvPr>
          <p:cNvSpPr>
            <a:spLocks noGrp="1"/>
          </p:cNvSpPr>
          <p:nvPr>
            <p:ph type="title"/>
          </p:nvPr>
        </p:nvSpPr>
        <p:spPr>
          <a:xfrm>
            <a:off x="0" y="0"/>
            <a:ext cx="8839200" cy="1554480"/>
          </a:xfrm>
        </p:spPr>
        <p:txBody>
          <a:bodyPr/>
          <a:lstStyle/>
          <a:p>
            <a:r>
              <a:rPr lang="en-US" dirty="0"/>
              <a:t>FI AR Invoice – FV70</a:t>
            </a:r>
          </a:p>
        </p:txBody>
      </p:sp>
      <p:sp>
        <p:nvSpPr>
          <p:cNvPr id="3" name="Content Placeholder 2">
            <a:extLst>
              <a:ext uri="{FF2B5EF4-FFF2-40B4-BE49-F238E27FC236}">
                <a16:creationId xmlns:a16="http://schemas.microsoft.com/office/drawing/2014/main" id="{09EBA50E-6D45-4FAF-B7CA-C6FE0A478619}"/>
              </a:ext>
            </a:extLst>
          </p:cNvPr>
          <p:cNvSpPr>
            <a:spLocks noGrp="1"/>
          </p:cNvSpPr>
          <p:nvPr>
            <p:ph idx="1"/>
          </p:nvPr>
        </p:nvSpPr>
        <p:spPr/>
        <p:txBody>
          <a:bodyPr/>
          <a:lstStyle/>
          <a:p>
            <a:pPr marL="0" indent="0">
              <a:buNone/>
            </a:pPr>
            <a:r>
              <a:rPr lang="en-US" dirty="0"/>
              <a:t>The US Government Field is located under the Basic Data tab.   At the below screen, use the bottom </a:t>
            </a:r>
            <a:r>
              <a:rPr lang="en-US" u="sng" dirty="0"/>
              <a:t>scroll</a:t>
            </a:r>
            <a:r>
              <a:rPr lang="en-US" dirty="0"/>
              <a:t> to see the US Govt Field button.</a:t>
            </a:r>
          </a:p>
          <a:p>
            <a:pPr marL="0" indent="0">
              <a:buNone/>
            </a:pPr>
            <a:endParaRPr lang="en-US" dirty="0"/>
          </a:p>
        </p:txBody>
      </p:sp>
      <p:pic>
        <p:nvPicPr>
          <p:cNvPr id="5" name="Picture 1" descr="image001">
            <a:extLst>
              <a:ext uri="{FF2B5EF4-FFF2-40B4-BE49-F238E27FC236}">
                <a16:creationId xmlns:a16="http://schemas.microsoft.com/office/drawing/2014/main" id="{7F15593C-C682-4E9B-B064-B060B8ED78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42758" b="10768"/>
          <a:stretch>
            <a:fillRect/>
          </a:stretch>
        </p:blipFill>
        <p:spPr bwMode="auto">
          <a:xfrm>
            <a:off x="2120629" y="2500313"/>
            <a:ext cx="490274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9416D6F-9076-4EE8-9F6F-4C5B6FD860A1}"/>
              </a:ext>
            </a:extLst>
          </p:cNvPr>
          <p:cNvSpPr>
            <a:spLocks noGrp="1"/>
          </p:cNvSpPr>
          <p:nvPr>
            <p:ph type="sldNum" sz="quarter" idx="12"/>
          </p:nvPr>
        </p:nvSpPr>
        <p:spPr/>
        <p:txBody>
          <a:bodyPr/>
          <a:lstStyle/>
          <a:p>
            <a:pPr>
              <a:defRPr/>
            </a:pPr>
            <a:fld id="{2D51C81B-D2DA-48D3-BDC6-1B62D476D479}" type="slidenum">
              <a:rPr lang="en-US" smtClean="0"/>
              <a:pPr>
                <a:defRPr/>
              </a:pPr>
              <a:t>49</a:t>
            </a:fld>
            <a:endParaRPr lang="en-US" dirty="0"/>
          </a:p>
        </p:txBody>
      </p:sp>
    </p:spTree>
    <p:extLst>
      <p:ext uri="{BB962C8B-B14F-4D97-AF65-F5344CB8AC3E}">
        <p14:creationId xmlns:p14="http://schemas.microsoft.com/office/powerpoint/2010/main" val="27133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F586-8620-4E70-950A-F930800661E6}"/>
              </a:ext>
            </a:extLst>
          </p:cNvPr>
          <p:cNvSpPr>
            <a:spLocks noGrp="1"/>
          </p:cNvSpPr>
          <p:nvPr>
            <p:ph type="title"/>
          </p:nvPr>
        </p:nvSpPr>
        <p:spPr>
          <a:xfrm>
            <a:off x="0" y="0"/>
            <a:ext cx="8839200" cy="1554480"/>
          </a:xfrm>
        </p:spPr>
        <p:txBody>
          <a:bodyPr/>
          <a:lstStyle/>
          <a:p>
            <a:r>
              <a:rPr lang="en-US" dirty="0"/>
              <a:t>Reporting in CARS</a:t>
            </a:r>
          </a:p>
        </p:txBody>
      </p:sp>
      <p:sp>
        <p:nvSpPr>
          <p:cNvPr id="3" name="Content Placeholder 2">
            <a:extLst>
              <a:ext uri="{FF2B5EF4-FFF2-40B4-BE49-F238E27FC236}">
                <a16:creationId xmlns:a16="http://schemas.microsoft.com/office/drawing/2014/main" id="{F3B43C0F-4E27-445B-AB1A-33CF79F4DC73}"/>
              </a:ext>
            </a:extLst>
          </p:cNvPr>
          <p:cNvSpPr>
            <a:spLocks noGrp="1"/>
          </p:cNvSpPr>
          <p:nvPr>
            <p:ph idx="1"/>
          </p:nvPr>
        </p:nvSpPr>
        <p:spPr/>
        <p:txBody>
          <a:bodyPr>
            <a:normAutofit lnSpcReduction="10000"/>
          </a:bodyPr>
          <a:lstStyle/>
          <a:p>
            <a:pPr marL="742950" lvl="2" indent="-342900"/>
            <a:r>
              <a:rPr lang="en-US" sz="1600" dirty="0">
                <a:latin typeface="Arial" charset="0"/>
                <a:cs typeface="Arial" charset="0"/>
              </a:rPr>
              <a:t>All cash transactions, disbursements, collections, and IPAC still originate in and are controlled by one of Treasury’s systems.</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No month end reporting (SF-224).</a:t>
            </a:r>
          </a:p>
          <a:p>
            <a:pPr marL="742950" lvl="2" indent="-342900"/>
            <a:endParaRPr lang="en-US" sz="1600" dirty="0">
              <a:latin typeface="Arial" charset="0"/>
              <a:cs typeface="Arial" charset="0"/>
            </a:endParaRPr>
          </a:p>
          <a:p>
            <a:pPr marL="742950" lvl="2" indent="-342900"/>
            <a:r>
              <a:rPr lang="en-US" sz="1600" dirty="0">
                <a:latin typeface="Arial" charset="0"/>
                <a:cs typeface="Arial" charset="0"/>
              </a:rPr>
              <a:t>Every disbursement sent to Treasury has the chargeable TAS/BETC on the record.  The fund balance at Treasury is immediately affected vs. under the </a:t>
            </a:r>
            <a:br>
              <a:rPr lang="en-US" sz="1600" dirty="0">
                <a:latin typeface="Arial" charset="0"/>
                <a:cs typeface="Arial" charset="0"/>
              </a:rPr>
            </a:br>
            <a:r>
              <a:rPr lang="en-US" sz="1600" dirty="0">
                <a:latin typeface="Arial" charset="0"/>
                <a:cs typeface="Arial" charset="0"/>
              </a:rPr>
              <a:t>SF-224 method of reporting, where the actual account submission of the SF-224 at month end affects the Treasury Account (TAS) balance.</a:t>
            </a:r>
          </a:p>
          <a:p>
            <a:pPr marL="400050" lvl="2" indent="0">
              <a:buNone/>
            </a:pPr>
            <a:endParaRPr lang="en-US" sz="1600" dirty="0">
              <a:latin typeface="Arial" charset="0"/>
              <a:cs typeface="Arial" charset="0"/>
            </a:endParaRPr>
          </a:p>
          <a:p>
            <a:pPr marL="742950" lvl="2" indent="-342900"/>
            <a:r>
              <a:rPr lang="en-US" sz="1600" dirty="0">
                <a:latin typeface="Arial" charset="0"/>
                <a:cs typeface="Arial" charset="0"/>
              </a:rPr>
              <a:t>Every non-IPAC collection (i.e., collections reported on the CIR) is recorded at Treasury to a stored TAS (C-key), and affects the account balance for that TAS immediately.  </a:t>
            </a:r>
          </a:p>
          <a:p>
            <a:pPr marL="742950" lvl="2" indent="-342900"/>
            <a:endParaRPr lang="en-US" sz="1600" dirty="0">
              <a:latin typeface="Arial" charset="0"/>
              <a:cs typeface="Arial" charset="0"/>
            </a:endParaRPr>
          </a:p>
          <a:p>
            <a:pPr marL="742950" lvl="2" indent="-342900"/>
            <a:r>
              <a:rPr lang="en-US" sz="1600" dirty="0">
                <a:latin typeface="Arial" charset="0"/>
                <a:cs typeface="Arial" charset="0"/>
              </a:rPr>
              <a:t>Every IPAC transaction contains both Trading Partners’ TASs, and affects both accounts at Treasury immediately.  </a:t>
            </a:r>
          </a:p>
          <a:p>
            <a:pPr marL="742950" lvl="2" indent="-342900"/>
            <a:endParaRPr lang="en-US" sz="1600" dirty="0">
              <a:latin typeface="Arial" charset="0"/>
              <a:cs typeface="Arial" charset="0"/>
            </a:endParaRPr>
          </a:p>
          <a:p>
            <a:pPr marL="742950" lvl="2" indent="-342900"/>
            <a:r>
              <a:rPr lang="en-US" sz="1600" dirty="0">
                <a:latin typeface="Arial" charset="0"/>
                <a:cs typeface="Arial" charset="0"/>
              </a:rPr>
              <a:t>Reclassification between TAS/BETC’s can be made at Treasury, and must net to zero.  Files may be sent to Treasury daily, or as desired by the agency.  </a:t>
            </a:r>
          </a:p>
          <a:p>
            <a:pPr marL="400050" lvl="2" indent="0">
              <a:buNone/>
            </a:pPr>
            <a:endParaRPr lang="en-US" sz="1600" dirty="0">
              <a:latin typeface="Arial" charset="0"/>
              <a:cs typeface="Arial" charset="0"/>
            </a:endParaRPr>
          </a:p>
          <a:p>
            <a:endParaRPr lang="en-US" dirty="0"/>
          </a:p>
        </p:txBody>
      </p:sp>
      <p:sp>
        <p:nvSpPr>
          <p:cNvPr id="4" name="Slide Number Placeholder 3">
            <a:extLst>
              <a:ext uri="{FF2B5EF4-FFF2-40B4-BE49-F238E27FC236}">
                <a16:creationId xmlns:a16="http://schemas.microsoft.com/office/drawing/2014/main" id="{082E7747-7E3C-420A-BA10-883C0C6E4848}"/>
              </a:ext>
            </a:extLst>
          </p:cNvPr>
          <p:cNvSpPr>
            <a:spLocks noGrp="1"/>
          </p:cNvSpPr>
          <p:nvPr>
            <p:ph type="sldNum" sz="quarter" idx="12"/>
          </p:nvPr>
        </p:nvSpPr>
        <p:spPr/>
        <p:txBody>
          <a:bodyPr/>
          <a:lstStyle/>
          <a:p>
            <a:pPr>
              <a:defRPr/>
            </a:pPr>
            <a:fld id="{2D51C81B-D2DA-48D3-BDC6-1B62D476D479}" type="slidenum">
              <a:rPr lang="en-US" smtClean="0"/>
              <a:pPr>
                <a:defRPr/>
              </a:pPr>
              <a:t>5</a:t>
            </a:fld>
            <a:endParaRPr lang="en-US" dirty="0"/>
          </a:p>
        </p:txBody>
      </p:sp>
    </p:spTree>
    <p:extLst>
      <p:ext uri="{BB962C8B-B14F-4D97-AF65-F5344CB8AC3E}">
        <p14:creationId xmlns:p14="http://schemas.microsoft.com/office/powerpoint/2010/main" val="1024321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DC0C-15DA-4F81-8F4D-8F0F2A207B3D}"/>
              </a:ext>
            </a:extLst>
          </p:cNvPr>
          <p:cNvSpPr>
            <a:spLocks noGrp="1"/>
          </p:cNvSpPr>
          <p:nvPr>
            <p:ph type="title"/>
          </p:nvPr>
        </p:nvSpPr>
        <p:spPr>
          <a:xfrm>
            <a:off x="0" y="0"/>
            <a:ext cx="8839200" cy="1554480"/>
          </a:xfrm>
        </p:spPr>
        <p:txBody>
          <a:bodyPr/>
          <a:lstStyle/>
          <a:p>
            <a:r>
              <a:rPr lang="en-US" dirty="0"/>
              <a:t>FI AR Invoice – FV70</a:t>
            </a:r>
            <a:br>
              <a:rPr lang="en-US" dirty="0"/>
            </a:br>
            <a:r>
              <a:rPr lang="en-US" sz="2400" dirty="0"/>
              <a:t>(cont’d)</a:t>
            </a:r>
          </a:p>
        </p:txBody>
      </p:sp>
      <p:sp>
        <p:nvSpPr>
          <p:cNvPr id="3" name="Content Placeholder 2">
            <a:extLst>
              <a:ext uri="{FF2B5EF4-FFF2-40B4-BE49-F238E27FC236}">
                <a16:creationId xmlns:a16="http://schemas.microsoft.com/office/drawing/2014/main" id="{9868A7F7-D105-4B25-9B56-EADCD421332B}"/>
              </a:ext>
            </a:extLst>
          </p:cNvPr>
          <p:cNvSpPr>
            <a:spLocks noGrp="1"/>
          </p:cNvSpPr>
          <p:nvPr>
            <p:ph idx="1"/>
          </p:nvPr>
        </p:nvSpPr>
        <p:spPr/>
        <p:txBody>
          <a:bodyPr/>
          <a:lstStyle/>
          <a:p>
            <a:pPr marL="0" indent="0">
              <a:buNone/>
            </a:pPr>
            <a:r>
              <a:rPr lang="en-US" dirty="0"/>
              <a:t>Enter necessary TAS data elements from trading partner, then click on green check mark.   Proceed as normal to process document.</a:t>
            </a:r>
          </a:p>
          <a:p>
            <a:pPr marL="0" indent="0">
              <a:buNone/>
            </a:pPr>
            <a:endParaRPr lang="en-US" dirty="0"/>
          </a:p>
        </p:txBody>
      </p:sp>
      <p:pic>
        <p:nvPicPr>
          <p:cNvPr id="5" name="Picture 1" descr="FI AR invoice - FV70" title="FI AR invoice FV70">
            <a:extLst>
              <a:ext uri="{FF2B5EF4-FFF2-40B4-BE49-F238E27FC236}">
                <a16:creationId xmlns:a16="http://schemas.microsoft.com/office/drawing/2014/main" id="{113B8784-EB5F-4547-ABD5-3B69FC52D4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648" t="44658" r="47276" b="13248"/>
          <a:stretch>
            <a:fillRect/>
          </a:stretch>
        </p:blipFill>
        <p:spPr bwMode="auto">
          <a:xfrm>
            <a:off x="990600" y="2743200"/>
            <a:ext cx="742405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7AA6E05-7875-4D56-BD1F-5AE7DC85F693}"/>
              </a:ext>
            </a:extLst>
          </p:cNvPr>
          <p:cNvSpPr>
            <a:spLocks noGrp="1"/>
          </p:cNvSpPr>
          <p:nvPr>
            <p:ph type="sldNum" sz="quarter" idx="12"/>
          </p:nvPr>
        </p:nvSpPr>
        <p:spPr/>
        <p:txBody>
          <a:bodyPr/>
          <a:lstStyle/>
          <a:p>
            <a:pPr>
              <a:defRPr/>
            </a:pPr>
            <a:fld id="{2D51C81B-D2DA-48D3-BDC6-1B62D476D479}" type="slidenum">
              <a:rPr lang="en-US" smtClean="0"/>
              <a:pPr>
                <a:defRPr/>
              </a:pPr>
              <a:t>50</a:t>
            </a:fld>
            <a:endParaRPr lang="en-US" dirty="0"/>
          </a:p>
        </p:txBody>
      </p:sp>
    </p:spTree>
    <p:extLst>
      <p:ext uri="{BB962C8B-B14F-4D97-AF65-F5344CB8AC3E}">
        <p14:creationId xmlns:p14="http://schemas.microsoft.com/office/powerpoint/2010/main" val="3541328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E362-71C7-4C8B-8506-28B389331C5F}"/>
              </a:ext>
            </a:extLst>
          </p:cNvPr>
          <p:cNvSpPr>
            <a:spLocks noGrp="1"/>
          </p:cNvSpPr>
          <p:nvPr>
            <p:ph type="title"/>
          </p:nvPr>
        </p:nvSpPr>
        <p:spPr>
          <a:xfrm>
            <a:off x="0" y="0"/>
            <a:ext cx="8763000" cy="1554480"/>
          </a:xfrm>
        </p:spPr>
        <p:txBody>
          <a:bodyPr/>
          <a:lstStyle/>
          <a:p>
            <a:r>
              <a:rPr lang="en-US" dirty="0"/>
              <a:t>FI GL Accounting Document – FB50</a:t>
            </a:r>
          </a:p>
        </p:txBody>
      </p:sp>
      <p:sp>
        <p:nvSpPr>
          <p:cNvPr id="3" name="Content Placeholder 2">
            <a:extLst>
              <a:ext uri="{FF2B5EF4-FFF2-40B4-BE49-F238E27FC236}">
                <a16:creationId xmlns:a16="http://schemas.microsoft.com/office/drawing/2014/main" id="{D511B6EC-CABD-4F07-9D83-B16A8ED76ECE}"/>
              </a:ext>
            </a:extLst>
          </p:cNvPr>
          <p:cNvSpPr>
            <a:spLocks noGrp="1"/>
          </p:cNvSpPr>
          <p:nvPr>
            <p:ph idx="1"/>
          </p:nvPr>
        </p:nvSpPr>
        <p:spPr>
          <a:xfrm>
            <a:off x="628649" y="1614646"/>
            <a:ext cx="7886700" cy="4351338"/>
          </a:xfrm>
        </p:spPr>
        <p:txBody>
          <a:bodyPr/>
          <a:lstStyle/>
          <a:p>
            <a:pPr marL="0" indent="0">
              <a:buNone/>
            </a:pPr>
            <a:r>
              <a:rPr lang="en-US" dirty="0"/>
              <a:t>Click on Basic Data Tab.   Scroll to the right to see the US Govt Field key.</a:t>
            </a:r>
          </a:p>
          <a:p>
            <a:pPr marL="0" indent="0">
              <a:buNone/>
            </a:pPr>
            <a:endParaRPr lang="en-US" dirty="0"/>
          </a:p>
        </p:txBody>
      </p:sp>
      <p:pic>
        <p:nvPicPr>
          <p:cNvPr id="5" name="Picture 7" descr="FI GL accounting Document FB50" title="FI GK Accounting Document FB50">
            <a:extLst>
              <a:ext uri="{FF2B5EF4-FFF2-40B4-BE49-F238E27FC236}">
                <a16:creationId xmlns:a16="http://schemas.microsoft.com/office/drawing/2014/main" id="{76BB381E-F4D7-4C21-B834-0DBD6B0B2A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5730"/>
          <a:stretch>
            <a:fillRect/>
          </a:stretch>
        </p:blipFill>
        <p:spPr bwMode="auto">
          <a:xfrm>
            <a:off x="1069497" y="2157554"/>
            <a:ext cx="7005005" cy="438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descr="straight arrow connector" title="FI GL Accounting Document">
            <a:extLst>
              <a:ext uri="{FF2B5EF4-FFF2-40B4-BE49-F238E27FC236}">
                <a16:creationId xmlns:a16="http://schemas.microsoft.com/office/drawing/2014/main" id="{10AE399B-00FD-421E-B34C-63693D0B97B4}"/>
              </a:ext>
            </a:extLst>
          </p:cNvPr>
          <p:cNvCxnSpPr>
            <a:cxnSpLocks/>
          </p:cNvCxnSpPr>
          <p:nvPr/>
        </p:nvCxnSpPr>
        <p:spPr>
          <a:xfrm flipH="1">
            <a:off x="6553200" y="2157554"/>
            <a:ext cx="1219200" cy="250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C7DC656-E03F-4891-AC9E-CB6F3DAECD3F}"/>
              </a:ext>
            </a:extLst>
          </p:cNvPr>
          <p:cNvSpPr>
            <a:spLocks noGrp="1"/>
          </p:cNvSpPr>
          <p:nvPr>
            <p:ph type="sldNum" sz="quarter" idx="12"/>
          </p:nvPr>
        </p:nvSpPr>
        <p:spPr/>
        <p:txBody>
          <a:bodyPr/>
          <a:lstStyle/>
          <a:p>
            <a:pPr>
              <a:defRPr/>
            </a:pPr>
            <a:fld id="{2D51C81B-D2DA-48D3-BDC6-1B62D476D479}" type="slidenum">
              <a:rPr lang="en-US" smtClean="0"/>
              <a:pPr>
                <a:defRPr/>
              </a:pPr>
              <a:t>51</a:t>
            </a:fld>
            <a:endParaRPr lang="en-US" dirty="0"/>
          </a:p>
        </p:txBody>
      </p:sp>
    </p:spTree>
    <p:extLst>
      <p:ext uri="{BB962C8B-B14F-4D97-AF65-F5344CB8AC3E}">
        <p14:creationId xmlns:p14="http://schemas.microsoft.com/office/powerpoint/2010/main" val="273804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2B5D-5D20-470E-AF65-52C11F162305}"/>
              </a:ext>
            </a:extLst>
          </p:cNvPr>
          <p:cNvSpPr>
            <a:spLocks noGrp="1"/>
          </p:cNvSpPr>
          <p:nvPr>
            <p:ph type="title"/>
          </p:nvPr>
        </p:nvSpPr>
        <p:spPr>
          <a:xfrm>
            <a:off x="0" y="0"/>
            <a:ext cx="8839200" cy="1554480"/>
          </a:xfrm>
        </p:spPr>
        <p:txBody>
          <a:bodyPr/>
          <a:lstStyle/>
          <a:p>
            <a:r>
              <a:rPr lang="en-US" dirty="0"/>
              <a:t>Purchase Order – ME23N</a:t>
            </a:r>
          </a:p>
        </p:txBody>
      </p:sp>
      <p:sp>
        <p:nvSpPr>
          <p:cNvPr id="3" name="Content Placeholder 2">
            <a:extLst>
              <a:ext uri="{FF2B5EF4-FFF2-40B4-BE49-F238E27FC236}">
                <a16:creationId xmlns:a16="http://schemas.microsoft.com/office/drawing/2014/main" id="{81770701-36C8-4153-856E-90ECFC0E5679}"/>
              </a:ext>
            </a:extLst>
          </p:cNvPr>
          <p:cNvSpPr>
            <a:spLocks noGrp="1"/>
          </p:cNvSpPr>
          <p:nvPr>
            <p:ph idx="1"/>
          </p:nvPr>
        </p:nvSpPr>
        <p:spPr>
          <a:xfrm>
            <a:off x="628650" y="1668462"/>
            <a:ext cx="7886700" cy="4351338"/>
          </a:xfrm>
        </p:spPr>
        <p:txBody>
          <a:bodyPr/>
          <a:lstStyle/>
          <a:p>
            <a:pPr marL="0" indent="0">
              <a:buNone/>
            </a:pPr>
            <a:r>
              <a:rPr lang="en-US" dirty="0"/>
              <a:t>The US Government Field is located under the Account Assignment tab. To enter TAS, click on the yellow arrow next to the US Govt field.</a:t>
            </a:r>
          </a:p>
          <a:p>
            <a:pPr marL="0" indent="0">
              <a:buNone/>
            </a:pPr>
            <a:endParaRPr lang="en-US" dirty="0"/>
          </a:p>
        </p:txBody>
      </p:sp>
      <p:pic>
        <p:nvPicPr>
          <p:cNvPr id="5" name="Picture 1" descr="create purchase order screen" title="purchase order ME23N">
            <a:extLst>
              <a:ext uri="{FF2B5EF4-FFF2-40B4-BE49-F238E27FC236}">
                <a16:creationId xmlns:a16="http://schemas.microsoft.com/office/drawing/2014/main" id="{D961E6EE-8743-4B30-89DC-4689413981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30" t="22855" r="21591" b="3996"/>
          <a:stretch/>
        </p:blipFill>
        <p:spPr bwMode="auto">
          <a:xfrm>
            <a:off x="478269" y="2316755"/>
            <a:ext cx="8187461" cy="405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create purchase order screen" title="purchase order me23n">
            <a:extLst>
              <a:ext uri="{FF2B5EF4-FFF2-40B4-BE49-F238E27FC236}">
                <a16:creationId xmlns:a16="http://schemas.microsoft.com/office/drawing/2014/main" id="{6A17F71F-CC9A-412D-BB2F-A07AEAA062BF}"/>
              </a:ext>
            </a:extLst>
          </p:cNvPr>
          <p:cNvSpPr/>
          <p:nvPr/>
        </p:nvSpPr>
        <p:spPr>
          <a:xfrm flipH="1" flipV="1">
            <a:off x="6858000" y="3779517"/>
            <a:ext cx="1524000" cy="5638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oval" title="purchase order me23n">
            <a:extLst>
              <a:ext uri="{FF2B5EF4-FFF2-40B4-BE49-F238E27FC236}">
                <a16:creationId xmlns:a16="http://schemas.microsoft.com/office/drawing/2014/main" id="{8962A693-EC8A-4279-810B-C0348F4B6384}"/>
              </a:ext>
            </a:extLst>
          </p:cNvPr>
          <p:cNvSpPr/>
          <p:nvPr/>
        </p:nvSpPr>
        <p:spPr>
          <a:xfrm>
            <a:off x="3276600" y="5638800"/>
            <a:ext cx="16002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Purchase order</a:t>
            </a:r>
          </a:p>
        </p:txBody>
      </p:sp>
      <p:sp>
        <p:nvSpPr>
          <p:cNvPr id="4" name="Slide Number Placeholder 3">
            <a:extLst>
              <a:ext uri="{FF2B5EF4-FFF2-40B4-BE49-F238E27FC236}">
                <a16:creationId xmlns:a16="http://schemas.microsoft.com/office/drawing/2014/main" id="{1453B9D8-A40C-4E56-A448-9951F0CE6BBB}"/>
              </a:ext>
            </a:extLst>
          </p:cNvPr>
          <p:cNvSpPr>
            <a:spLocks noGrp="1"/>
          </p:cNvSpPr>
          <p:nvPr>
            <p:ph type="sldNum" sz="quarter" idx="12"/>
          </p:nvPr>
        </p:nvSpPr>
        <p:spPr/>
        <p:txBody>
          <a:bodyPr/>
          <a:lstStyle/>
          <a:p>
            <a:pPr>
              <a:defRPr/>
            </a:pPr>
            <a:fld id="{2D51C81B-D2DA-48D3-BDC6-1B62D476D479}" type="slidenum">
              <a:rPr lang="en-US" smtClean="0"/>
              <a:pPr>
                <a:defRPr/>
              </a:pPr>
              <a:t>52</a:t>
            </a:fld>
            <a:endParaRPr lang="en-US" dirty="0"/>
          </a:p>
        </p:txBody>
      </p:sp>
    </p:spTree>
    <p:extLst>
      <p:ext uri="{BB962C8B-B14F-4D97-AF65-F5344CB8AC3E}">
        <p14:creationId xmlns:p14="http://schemas.microsoft.com/office/powerpoint/2010/main" val="3799797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50D0-25B2-4629-816B-CC074705537B}"/>
              </a:ext>
            </a:extLst>
          </p:cNvPr>
          <p:cNvSpPr>
            <a:spLocks noGrp="1"/>
          </p:cNvSpPr>
          <p:nvPr>
            <p:ph type="title"/>
          </p:nvPr>
        </p:nvSpPr>
        <p:spPr>
          <a:xfrm>
            <a:off x="0" y="0"/>
            <a:ext cx="8763000" cy="1554480"/>
          </a:xfrm>
        </p:spPr>
        <p:txBody>
          <a:bodyPr/>
          <a:lstStyle/>
          <a:p>
            <a:r>
              <a:rPr lang="en-US" dirty="0"/>
              <a:t>Purchase Order ME23N</a:t>
            </a:r>
            <a:br>
              <a:rPr lang="en-US" dirty="0"/>
            </a:br>
            <a:r>
              <a:rPr lang="en-US" sz="2400" dirty="0"/>
              <a:t>(cont’d)</a:t>
            </a:r>
          </a:p>
        </p:txBody>
      </p:sp>
      <p:sp>
        <p:nvSpPr>
          <p:cNvPr id="3" name="Content Placeholder 2">
            <a:extLst>
              <a:ext uri="{FF2B5EF4-FFF2-40B4-BE49-F238E27FC236}">
                <a16:creationId xmlns:a16="http://schemas.microsoft.com/office/drawing/2014/main" id="{F2A9AABA-31F0-443D-9E1C-E2F9436A87C7}"/>
              </a:ext>
            </a:extLst>
          </p:cNvPr>
          <p:cNvSpPr>
            <a:spLocks noGrp="1"/>
          </p:cNvSpPr>
          <p:nvPr>
            <p:ph idx="1"/>
          </p:nvPr>
        </p:nvSpPr>
        <p:spPr/>
        <p:txBody>
          <a:bodyPr/>
          <a:lstStyle/>
          <a:p>
            <a:pPr marL="0" indent="0">
              <a:buNone/>
            </a:pPr>
            <a:r>
              <a:rPr lang="en-US" sz="2000" dirty="0"/>
              <a:t>Enter necessary Trading Partner’s TAS data elements, then click on the green check mark. </a:t>
            </a:r>
          </a:p>
          <a:p>
            <a:pPr marL="0" indent="0">
              <a:buNone/>
            </a:pPr>
            <a:endParaRPr lang="en-US" dirty="0"/>
          </a:p>
        </p:txBody>
      </p:sp>
      <p:pic>
        <p:nvPicPr>
          <p:cNvPr id="6" name="Picture 2" descr="create po screen" title="purchase order me23n">
            <a:extLst>
              <a:ext uri="{FF2B5EF4-FFF2-40B4-BE49-F238E27FC236}">
                <a16:creationId xmlns:a16="http://schemas.microsoft.com/office/drawing/2014/main" id="{4DD3817B-40D4-4912-832B-8E0AB15520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23" t="22614" r="31988" b="5502"/>
          <a:stretch/>
        </p:blipFill>
        <p:spPr bwMode="auto">
          <a:xfrm>
            <a:off x="1307646" y="2539371"/>
            <a:ext cx="6528707" cy="41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descr="create po screen" title="purchase order me23n">
            <a:extLst>
              <a:ext uri="{FF2B5EF4-FFF2-40B4-BE49-F238E27FC236}">
                <a16:creationId xmlns:a16="http://schemas.microsoft.com/office/drawing/2014/main" id="{7A60CA5E-3712-4FDA-AC58-8590C254271E}"/>
              </a:ext>
            </a:extLst>
          </p:cNvPr>
          <p:cNvSpPr/>
          <p:nvPr/>
        </p:nvSpPr>
        <p:spPr>
          <a:xfrm>
            <a:off x="4724400" y="3307081"/>
            <a:ext cx="609600" cy="14173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oval" title="purchase order me23n">
            <a:extLst>
              <a:ext uri="{FF2B5EF4-FFF2-40B4-BE49-F238E27FC236}">
                <a16:creationId xmlns:a16="http://schemas.microsoft.com/office/drawing/2014/main" id="{523B7441-05AF-47F9-AA85-E3A7737799C8}"/>
              </a:ext>
            </a:extLst>
          </p:cNvPr>
          <p:cNvSpPr/>
          <p:nvPr/>
        </p:nvSpPr>
        <p:spPr>
          <a:xfrm>
            <a:off x="6457950" y="4876800"/>
            <a:ext cx="47625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B73D791-A551-495F-B166-35DB0191EC84}"/>
              </a:ext>
            </a:extLst>
          </p:cNvPr>
          <p:cNvSpPr>
            <a:spLocks noGrp="1"/>
          </p:cNvSpPr>
          <p:nvPr>
            <p:ph type="sldNum" sz="quarter" idx="12"/>
          </p:nvPr>
        </p:nvSpPr>
        <p:spPr/>
        <p:txBody>
          <a:bodyPr/>
          <a:lstStyle/>
          <a:p>
            <a:pPr>
              <a:defRPr/>
            </a:pPr>
            <a:fld id="{2D51C81B-D2DA-48D3-BDC6-1B62D476D479}" type="slidenum">
              <a:rPr lang="en-US" smtClean="0"/>
              <a:pPr>
                <a:defRPr/>
              </a:pPr>
              <a:t>53</a:t>
            </a:fld>
            <a:endParaRPr lang="en-US" dirty="0"/>
          </a:p>
        </p:txBody>
      </p:sp>
    </p:spTree>
    <p:extLst>
      <p:ext uri="{BB962C8B-B14F-4D97-AF65-F5344CB8AC3E}">
        <p14:creationId xmlns:p14="http://schemas.microsoft.com/office/powerpoint/2010/main" val="2450544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7186-D943-48FD-8C52-9FEDAACB9F0F}"/>
              </a:ext>
            </a:extLst>
          </p:cNvPr>
          <p:cNvSpPr>
            <a:spLocks noGrp="1"/>
          </p:cNvSpPr>
          <p:nvPr>
            <p:ph type="title"/>
          </p:nvPr>
        </p:nvSpPr>
        <p:spPr>
          <a:xfrm>
            <a:off x="0" y="0"/>
            <a:ext cx="8991600" cy="1554480"/>
          </a:xfrm>
        </p:spPr>
        <p:txBody>
          <a:bodyPr/>
          <a:lstStyle/>
          <a:p>
            <a:r>
              <a:rPr lang="en-US" dirty="0"/>
              <a:t>Sales Orders – VA03</a:t>
            </a:r>
          </a:p>
        </p:txBody>
      </p:sp>
      <p:sp>
        <p:nvSpPr>
          <p:cNvPr id="3" name="Content Placeholder 2">
            <a:extLst>
              <a:ext uri="{FF2B5EF4-FFF2-40B4-BE49-F238E27FC236}">
                <a16:creationId xmlns:a16="http://schemas.microsoft.com/office/drawing/2014/main" id="{44342A31-4F78-4E56-9A8F-104E02FB71EB}"/>
              </a:ext>
            </a:extLst>
          </p:cNvPr>
          <p:cNvSpPr>
            <a:spLocks noGrp="1"/>
          </p:cNvSpPr>
          <p:nvPr>
            <p:ph idx="1"/>
          </p:nvPr>
        </p:nvSpPr>
        <p:spPr/>
        <p:txBody>
          <a:bodyPr/>
          <a:lstStyle/>
          <a:p>
            <a:pPr marL="0" indent="0">
              <a:buNone/>
            </a:pPr>
            <a:r>
              <a:rPr lang="en-US" dirty="0"/>
              <a:t>Click on the </a:t>
            </a:r>
            <a:r>
              <a:rPr lang="en-US" u="sng" dirty="0"/>
              <a:t>Navigation Menu Box</a:t>
            </a:r>
            <a:r>
              <a:rPr lang="en-US" dirty="0"/>
              <a:t> to see additional fields and then choose U.S. Federal Fields.</a:t>
            </a:r>
          </a:p>
          <a:p>
            <a:pPr marL="0" indent="0">
              <a:buNone/>
            </a:pPr>
            <a:endParaRPr lang="en-US" dirty="0"/>
          </a:p>
        </p:txBody>
      </p:sp>
      <p:pic>
        <p:nvPicPr>
          <p:cNvPr id="5" name="Picture 3" descr="image009">
            <a:extLst>
              <a:ext uri="{FF2B5EF4-FFF2-40B4-BE49-F238E27FC236}">
                <a16:creationId xmlns:a16="http://schemas.microsoft.com/office/drawing/2014/main" id="{19B70813-5997-42FC-9FE3-4D0989963FF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80"/>
          <a:stretch/>
        </p:blipFill>
        <p:spPr bwMode="auto">
          <a:xfrm>
            <a:off x="1676400" y="2508472"/>
            <a:ext cx="5653520" cy="41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oval" title="sales order va03">
            <a:extLst>
              <a:ext uri="{FF2B5EF4-FFF2-40B4-BE49-F238E27FC236}">
                <a16:creationId xmlns:a16="http://schemas.microsoft.com/office/drawing/2014/main" id="{D9A30DED-8F9C-4B3D-9146-3255D9A8FA4C}"/>
              </a:ext>
            </a:extLst>
          </p:cNvPr>
          <p:cNvSpPr/>
          <p:nvPr/>
        </p:nvSpPr>
        <p:spPr>
          <a:xfrm>
            <a:off x="6736081" y="3611881"/>
            <a:ext cx="426719" cy="2743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ar: 5 Points 6" descr="picture of a star" title="sales order va03">
            <a:extLst>
              <a:ext uri="{FF2B5EF4-FFF2-40B4-BE49-F238E27FC236}">
                <a16:creationId xmlns:a16="http://schemas.microsoft.com/office/drawing/2014/main" id="{32A3247D-4998-49FE-9F66-EA02143D07C0}"/>
              </a:ext>
            </a:extLst>
          </p:cNvPr>
          <p:cNvSpPr/>
          <p:nvPr/>
        </p:nvSpPr>
        <p:spPr>
          <a:xfrm>
            <a:off x="7467600" y="51816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descr="straight arrow connector" title="sales order va03">
            <a:extLst>
              <a:ext uri="{FF2B5EF4-FFF2-40B4-BE49-F238E27FC236}">
                <a16:creationId xmlns:a16="http://schemas.microsoft.com/office/drawing/2014/main" id="{DB358356-2118-4A37-A95F-C04AC3709A85}"/>
              </a:ext>
            </a:extLst>
          </p:cNvPr>
          <p:cNvCxnSpPr>
            <a:cxnSpLocks/>
          </p:cNvCxnSpPr>
          <p:nvPr/>
        </p:nvCxnSpPr>
        <p:spPr>
          <a:xfrm>
            <a:off x="4114800" y="2183877"/>
            <a:ext cx="2621281" cy="141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descr="straight arrow connector" title="sales order va03">
            <a:extLst>
              <a:ext uri="{FF2B5EF4-FFF2-40B4-BE49-F238E27FC236}">
                <a16:creationId xmlns:a16="http://schemas.microsoft.com/office/drawing/2014/main" id="{7AD1E1B7-A0C6-4595-89FD-6D0EB83C0549}"/>
              </a:ext>
            </a:extLst>
          </p:cNvPr>
          <p:cNvCxnSpPr/>
          <p:nvPr/>
        </p:nvCxnSpPr>
        <p:spPr>
          <a:xfrm flipH="1">
            <a:off x="7023435" y="5459846"/>
            <a:ext cx="609600" cy="258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D256C7D-BEF2-4F95-9C52-5C58B4B86D27}"/>
              </a:ext>
            </a:extLst>
          </p:cNvPr>
          <p:cNvSpPr>
            <a:spLocks noGrp="1"/>
          </p:cNvSpPr>
          <p:nvPr>
            <p:ph type="sldNum" sz="quarter" idx="12"/>
          </p:nvPr>
        </p:nvSpPr>
        <p:spPr/>
        <p:txBody>
          <a:bodyPr/>
          <a:lstStyle/>
          <a:p>
            <a:pPr>
              <a:defRPr/>
            </a:pPr>
            <a:fld id="{2D51C81B-D2DA-48D3-BDC6-1B62D476D479}" type="slidenum">
              <a:rPr lang="en-US" smtClean="0"/>
              <a:pPr>
                <a:defRPr/>
              </a:pPr>
              <a:t>54</a:t>
            </a:fld>
            <a:endParaRPr lang="en-US" dirty="0"/>
          </a:p>
        </p:txBody>
      </p:sp>
    </p:spTree>
    <p:extLst>
      <p:ext uri="{BB962C8B-B14F-4D97-AF65-F5344CB8AC3E}">
        <p14:creationId xmlns:p14="http://schemas.microsoft.com/office/powerpoint/2010/main" val="22814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F23B-BF1E-445E-9ECA-32AAEDE7DADE}"/>
              </a:ext>
            </a:extLst>
          </p:cNvPr>
          <p:cNvSpPr>
            <a:spLocks noGrp="1"/>
          </p:cNvSpPr>
          <p:nvPr>
            <p:ph type="title"/>
          </p:nvPr>
        </p:nvSpPr>
        <p:spPr>
          <a:xfrm>
            <a:off x="0" y="0"/>
            <a:ext cx="8839200" cy="1554480"/>
          </a:xfrm>
        </p:spPr>
        <p:txBody>
          <a:bodyPr/>
          <a:lstStyle/>
          <a:p>
            <a:r>
              <a:rPr lang="en-US" dirty="0"/>
              <a:t>Sales Orders – VA03</a:t>
            </a:r>
            <a:br>
              <a:rPr lang="en-US" dirty="0"/>
            </a:br>
            <a:r>
              <a:rPr lang="en-US" sz="2400" dirty="0"/>
              <a:t>(cont’d)</a:t>
            </a:r>
          </a:p>
        </p:txBody>
      </p:sp>
      <p:sp>
        <p:nvSpPr>
          <p:cNvPr id="3" name="Content Placeholder 2">
            <a:extLst>
              <a:ext uri="{FF2B5EF4-FFF2-40B4-BE49-F238E27FC236}">
                <a16:creationId xmlns:a16="http://schemas.microsoft.com/office/drawing/2014/main" id="{6A3F8DD0-1B77-450D-8147-CE20B15F792C}"/>
              </a:ext>
            </a:extLst>
          </p:cNvPr>
          <p:cNvSpPr>
            <a:spLocks noGrp="1"/>
          </p:cNvSpPr>
          <p:nvPr>
            <p:ph idx="1"/>
          </p:nvPr>
        </p:nvSpPr>
        <p:spPr/>
        <p:txBody>
          <a:bodyPr/>
          <a:lstStyle/>
          <a:p>
            <a:pPr marL="0" indent="0">
              <a:buNone/>
            </a:pPr>
            <a:r>
              <a:rPr lang="en-US" dirty="0"/>
              <a:t>The below screen will show.  Click on Yellow box for the TAS Element box to open.  Then complete applicable fields with appropriate elements.</a:t>
            </a:r>
          </a:p>
          <a:p>
            <a:pPr marL="0" indent="0">
              <a:buNone/>
            </a:pPr>
            <a:endParaRPr lang="en-US" dirty="0"/>
          </a:p>
        </p:txBody>
      </p:sp>
      <p:pic>
        <p:nvPicPr>
          <p:cNvPr id="5" name="Picture 4" descr="us government field" title="sales orders va03">
            <a:extLst>
              <a:ext uri="{FF2B5EF4-FFF2-40B4-BE49-F238E27FC236}">
                <a16:creationId xmlns:a16="http://schemas.microsoft.com/office/drawing/2014/main" id="{15023621-6FB1-4713-B1D1-095995D78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659"/>
          <a:stretch>
            <a:fillRect/>
          </a:stretch>
        </p:blipFill>
        <p:spPr bwMode="auto">
          <a:xfrm>
            <a:off x="990600" y="2743200"/>
            <a:ext cx="5320539" cy="397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descr="us government field" title="sales orders va03">
            <a:extLst>
              <a:ext uri="{FF2B5EF4-FFF2-40B4-BE49-F238E27FC236}">
                <a16:creationId xmlns:a16="http://schemas.microsoft.com/office/drawing/2014/main" id="{77944B0B-E507-4DCE-871E-F7E500BE6FB6}"/>
              </a:ext>
            </a:extLst>
          </p:cNvPr>
          <p:cNvSpPr/>
          <p:nvPr/>
        </p:nvSpPr>
        <p:spPr>
          <a:xfrm>
            <a:off x="1706881" y="3764281"/>
            <a:ext cx="502919" cy="5029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descr="us government field" title="sales orders va03">
            <a:extLst>
              <a:ext uri="{FF2B5EF4-FFF2-40B4-BE49-F238E27FC236}">
                <a16:creationId xmlns:a16="http://schemas.microsoft.com/office/drawing/2014/main" id="{192A30B0-0A29-4752-A3A5-877511DA6F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648" t="44658" r="47276" b="13248"/>
          <a:stretch>
            <a:fillRect/>
          </a:stretch>
        </p:blipFill>
        <p:spPr bwMode="auto">
          <a:xfrm>
            <a:off x="2895600" y="3810000"/>
            <a:ext cx="5905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descr="us government field" title="sales order va03">
            <a:extLst>
              <a:ext uri="{FF2B5EF4-FFF2-40B4-BE49-F238E27FC236}">
                <a16:creationId xmlns:a16="http://schemas.microsoft.com/office/drawing/2014/main" id="{0B4D5D02-919E-45FE-9084-F9DD84823E9C}"/>
              </a:ext>
            </a:extLst>
          </p:cNvPr>
          <p:cNvSpPr/>
          <p:nvPr/>
        </p:nvSpPr>
        <p:spPr>
          <a:xfrm>
            <a:off x="4572000" y="4069081"/>
            <a:ext cx="838200" cy="18745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Bent-Up 8" descr="arrow" title="sales order vao3">
            <a:extLst>
              <a:ext uri="{FF2B5EF4-FFF2-40B4-BE49-F238E27FC236}">
                <a16:creationId xmlns:a16="http://schemas.microsoft.com/office/drawing/2014/main" id="{C56F0070-0096-44D4-9010-DBE775FA3D28}"/>
              </a:ext>
            </a:extLst>
          </p:cNvPr>
          <p:cNvSpPr/>
          <p:nvPr/>
        </p:nvSpPr>
        <p:spPr>
          <a:xfrm rot="5400000">
            <a:off x="2095119" y="4205701"/>
            <a:ext cx="502921" cy="80441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C0EAAD3-707A-4EE3-902B-D5DBECA3F229}"/>
              </a:ext>
            </a:extLst>
          </p:cNvPr>
          <p:cNvSpPr>
            <a:spLocks noGrp="1"/>
          </p:cNvSpPr>
          <p:nvPr>
            <p:ph type="sldNum" sz="quarter" idx="12"/>
          </p:nvPr>
        </p:nvSpPr>
        <p:spPr/>
        <p:txBody>
          <a:bodyPr/>
          <a:lstStyle/>
          <a:p>
            <a:pPr>
              <a:defRPr/>
            </a:pPr>
            <a:fld id="{2D51C81B-D2DA-48D3-BDC6-1B62D476D479}" type="slidenum">
              <a:rPr lang="en-US" smtClean="0"/>
              <a:pPr>
                <a:defRPr/>
              </a:pPr>
              <a:t>55</a:t>
            </a:fld>
            <a:endParaRPr lang="en-US" dirty="0"/>
          </a:p>
        </p:txBody>
      </p:sp>
    </p:spTree>
    <p:extLst>
      <p:ext uri="{BB962C8B-B14F-4D97-AF65-F5344CB8AC3E}">
        <p14:creationId xmlns:p14="http://schemas.microsoft.com/office/powerpoint/2010/main" val="1916608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B35B-2DAD-4B98-8B7B-3E41D9735639}"/>
              </a:ext>
            </a:extLst>
          </p:cNvPr>
          <p:cNvSpPr>
            <a:spLocks noGrp="1"/>
          </p:cNvSpPr>
          <p:nvPr>
            <p:ph type="title"/>
          </p:nvPr>
        </p:nvSpPr>
        <p:spPr>
          <a:xfrm>
            <a:off x="0" y="0"/>
            <a:ext cx="8839200" cy="1554480"/>
          </a:xfrm>
        </p:spPr>
        <p:txBody>
          <a:bodyPr/>
          <a:lstStyle/>
          <a:p>
            <a:r>
              <a:rPr lang="en-US" dirty="0"/>
              <a:t>Earmarked Funds – FM23</a:t>
            </a:r>
          </a:p>
        </p:txBody>
      </p:sp>
      <p:sp>
        <p:nvSpPr>
          <p:cNvPr id="3" name="Content Placeholder 2">
            <a:extLst>
              <a:ext uri="{FF2B5EF4-FFF2-40B4-BE49-F238E27FC236}">
                <a16:creationId xmlns:a16="http://schemas.microsoft.com/office/drawing/2014/main" id="{6C51A78E-F42B-4B5F-9750-ECDC56090961}"/>
              </a:ext>
            </a:extLst>
          </p:cNvPr>
          <p:cNvSpPr>
            <a:spLocks noGrp="1"/>
          </p:cNvSpPr>
          <p:nvPr>
            <p:ph idx="1"/>
          </p:nvPr>
        </p:nvSpPr>
        <p:spPr/>
        <p:txBody>
          <a:bodyPr/>
          <a:lstStyle/>
          <a:p>
            <a:pPr marL="0" indent="0">
              <a:buNone/>
            </a:pPr>
            <a:r>
              <a:rPr lang="en-US" dirty="0"/>
              <a:t>Scroll to the right to see the US Govt Field key </a:t>
            </a:r>
          </a:p>
          <a:p>
            <a:pPr marL="0" indent="0">
              <a:buNone/>
            </a:pPr>
            <a:endParaRPr lang="en-US" dirty="0"/>
          </a:p>
        </p:txBody>
      </p:sp>
      <p:pic>
        <p:nvPicPr>
          <p:cNvPr id="5" name="Picture 6" descr="us government field" title="earmarked funds fm23">
            <a:extLst>
              <a:ext uri="{FF2B5EF4-FFF2-40B4-BE49-F238E27FC236}">
                <a16:creationId xmlns:a16="http://schemas.microsoft.com/office/drawing/2014/main" id="{D77E8155-DEEA-41CA-BCE0-45E2469D51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700"/>
          <a:stretch>
            <a:fillRect/>
          </a:stretch>
        </p:blipFill>
        <p:spPr bwMode="auto">
          <a:xfrm>
            <a:off x="1113013" y="2315617"/>
            <a:ext cx="6917973" cy="440585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descr="straight aroow connector" title="earmarked funds fm23">
            <a:extLst>
              <a:ext uri="{FF2B5EF4-FFF2-40B4-BE49-F238E27FC236}">
                <a16:creationId xmlns:a16="http://schemas.microsoft.com/office/drawing/2014/main" id="{2DBBEC1B-444C-44AE-B131-12817051E8A7}"/>
              </a:ext>
            </a:extLst>
          </p:cNvPr>
          <p:cNvCxnSpPr>
            <a:cxnSpLocks/>
          </p:cNvCxnSpPr>
          <p:nvPr/>
        </p:nvCxnSpPr>
        <p:spPr>
          <a:xfrm>
            <a:off x="4572000" y="2209800"/>
            <a:ext cx="24384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EC7D9C0-C63D-4D09-ABC3-12BAF718EA2A}"/>
              </a:ext>
            </a:extLst>
          </p:cNvPr>
          <p:cNvSpPr>
            <a:spLocks noGrp="1"/>
          </p:cNvSpPr>
          <p:nvPr>
            <p:ph type="sldNum" sz="quarter" idx="12"/>
          </p:nvPr>
        </p:nvSpPr>
        <p:spPr/>
        <p:txBody>
          <a:bodyPr/>
          <a:lstStyle/>
          <a:p>
            <a:pPr>
              <a:defRPr/>
            </a:pPr>
            <a:fld id="{2D51C81B-D2DA-48D3-BDC6-1B62D476D479}" type="slidenum">
              <a:rPr lang="en-US" smtClean="0"/>
              <a:pPr>
                <a:defRPr/>
              </a:pPr>
              <a:t>56</a:t>
            </a:fld>
            <a:endParaRPr lang="en-US" dirty="0"/>
          </a:p>
        </p:txBody>
      </p:sp>
    </p:spTree>
    <p:extLst>
      <p:ext uri="{BB962C8B-B14F-4D97-AF65-F5344CB8AC3E}">
        <p14:creationId xmlns:p14="http://schemas.microsoft.com/office/powerpoint/2010/main" val="2912419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E97C-F2E8-4D6F-A89F-F4158E342B7D}"/>
              </a:ext>
            </a:extLst>
          </p:cNvPr>
          <p:cNvSpPr>
            <a:spLocks noGrp="1"/>
          </p:cNvSpPr>
          <p:nvPr>
            <p:ph type="title"/>
          </p:nvPr>
        </p:nvSpPr>
        <p:spPr>
          <a:xfrm>
            <a:off x="0" y="0"/>
            <a:ext cx="8763000" cy="1554480"/>
          </a:xfrm>
        </p:spPr>
        <p:txBody>
          <a:bodyPr/>
          <a:lstStyle/>
          <a:p>
            <a:r>
              <a:rPr lang="en-US" dirty="0"/>
              <a:t>B2 Document</a:t>
            </a:r>
          </a:p>
        </p:txBody>
      </p:sp>
      <p:sp>
        <p:nvSpPr>
          <p:cNvPr id="3" name="Content Placeholder 2">
            <a:extLst>
              <a:ext uri="{FF2B5EF4-FFF2-40B4-BE49-F238E27FC236}">
                <a16:creationId xmlns:a16="http://schemas.microsoft.com/office/drawing/2014/main" id="{DB8845B5-84A6-4BB4-8FA3-1953ADD84AD1}"/>
              </a:ext>
            </a:extLst>
          </p:cNvPr>
          <p:cNvSpPr>
            <a:spLocks noGrp="1"/>
          </p:cNvSpPr>
          <p:nvPr>
            <p:ph idx="1"/>
          </p:nvPr>
        </p:nvSpPr>
        <p:spPr/>
        <p:txBody>
          <a:bodyPr/>
          <a:lstStyle/>
          <a:p>
            <a:pPr marL="0" indent="0">
              <a:buNone/>
            </a:pPr>
            <a:r>
              <a:rPr lang="en-US" dirty="0"/>
              <a:t>Scroll to the right to find US Govt Field Key – Click on yellow arrow.</a:t>
            </a:r>
          </a:p>
          <a:p>
            <a:pPr marL="0" indent="0">
              <a:buNone/>
            </a:pPr>
            <a:endParaRPr lang="en-US" dirty="0"/>
          </a:p>
        </p:txBody>
      </p:sp>
      <p:pic>
        <p:nvPicPr>
          <p:cNvPr id="5" name="Picture 1" descr="us government field" title="b2 document">
            <a:extLst>
              <a:ext uri="{FF2B5EF4-FFF2-40B4-BE49-F238E27FC236}">
                <a16:creationId xmlns:a16="http://schemas.microsoft.com/office/drawing/2014/main" id="{236B6CE6-773F-4AF6-BFC8-6CBBB120D4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17" r="26004" b="25735"/>
          <a:stretch/>
        </p:blipFill>
        <p:spPr bwMode="auto">
          <a:xfrm>
            <a:off x="838573" y="2217737"/>
            <a:ext cx="708585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us government field" title="B2 document">
            <a:extLst>
              <a:ext uri="{FF2B5EF4-FFF2-40B4-BE49-F238E27FC236}">
                <a16:creationId xmlns:a16="http://schemas.microsoft.com/office/drawing/2014/main" id="{466253BF-728E-49FC-B946-6F12AC8F0B08}"/>
              </a:ext>
            </a:extLst>
          </p:cNvPr>
          <p:cNvSpPr/>
          <p:nvPr/>
        </p:nvSpPr>
        <p:spPr>
          <a:xfrm>
            <a:off x="6457950" y="4373881"/>
            <a:ext cx="1085850" cy="19824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5BBB7B2-C76D-494C-A5AE-6E40050ABE69}"/>
              </a:ext>
            </a:extLst>
          </p:cNvPr>
          <p:cNvSpPr>
            <a:spLocks noGrp="1"/>
          </p:cNvSpPr>
          <p:nvPr>
            <p:ph type="sldNum" sz="quarter" idx="12"/>
          </p:nvPr>
        </p:nvSpPr>
        <p:spPr/>
        <p:txBody>
          <a:bodyPr/>
          <a:lstStyle/>
          <a:p>
            <a:pPr>
              <a:defRPr/>
            </a:pPr>
            <a:fld id="{2D51C81B-D2DA-48D3-BDC6-1B62D476D479}" type="slidenum">
              <a:rPr lang="en-US" smtClean="0"/>
              <a:pPr>
                <a:defRPr/>
              </a:pPr>
              <a:t>57</a:t>
            </a:fld>
            <a:endParaRPr lang="en-US" dirty="0"/>
          </a:p>
        </p:txBody>
      </p:sp>
    </p:spTree>
    <p:extLst>
      <p:ext uri="{BB962C8B-B14F-4D97-AF65-F5344CB8AC3E}">
        <p14:creationId xmlns:p14="http://schemas.microsoft.com/office/powerpoint/2010/main" val="1905699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7692-EC03-4FE3-9556-C4A3CF259ABE}"/>
              </a:ext>
            </a:extLst>
          </p:cNvPr>
          <p:cNvSpPr>
            <a:spLocks noGrp="1"/>
          </p:cNvSpPr>
          <p:nvPr>
            <p:ph type="title"/>
          </p:nvPr>
        </p:nvSpPr>
        <p:spPr>
          <a:xfrm>
            <a:off x="0" y="0"/>
            <a:ext cx="8839200" cy="1554480"/>
          </a:xfrm>
        </p:spPr>
        <p:txBody>
          <a:bodyPr/>
          <a:lstStyle/>
          <a:p>
            <a:r>
              <a:rPr lang="en-US" dirty="0"/>
              <a:t>B2 Document</a:t>
            </a:r>
            <a:br>
              <a:rPr lang="en-US" dirty="0"/>
            </a:br>
            <a:r>
              <a:rPr lang="en-US" sz="2400" dirty="0"/>
              <a:t>(cont’d)</a:t>
            </a:r>
          </a:p>
        </p:txBody>
      </p:sp>
      <p:sp>
        <p:nvSpPr>
          <p:cNvPr id="3" name="Content Placeholder 2">
            <a:extLst>
              <a:ext uri="{FF2B5EF4-FFF2-40B4-BE49-F238E27FC236}">
                <a16:creationId xmlns:a16="http://schemas.microsoft.com/office/drawing/2014/main" id="{B15090B4-7E7E-4975-A81A-77E1065FF13D}"/>
              </a:ext>
            </a:extLst>
          </p:cNvPr>
          <p:cNvSpPr>
            <a:spLocks noGrp="1"/>
          </p:cNvSpPr>
          <p:nvPr>
            <p:ph idx="1"/>
          </p:nvPr>
        </p:nvSpPr>
        <p:spPr/>
        <p:txBody>
          <a:bodyPr/>
          <a:lstStyle/>
          <a:p>
            <a:pPr marL="0" indent="0">
              <a:buNone/>
            </a:pPr>
            <a:r>
              <a:rPr lang="en-US" dirty="0"/>
              <a:t>Enter necessary TAS data elements from trading partner, then click on green check mark.   Proceed as normal to process document.</a:t>
            </a:r>
          </a:p>
          <a:p>
            <a:pPr marL="0" indent="0">
              <a:buNone/>
            </a:pPr>
            <a:endParaRPr lang="en-US" dirty="0"/>
          </a:p>
        </p:txBody>
      </p:sp>
      <p:pic>
        <p:nvPicPr>
          <p:cNvPr id="5" name="Picture 1" descr="us government field" title="B2 document">
            <a:extLst>
              <a:ext uri="{FF2B5EF4-FFF2-40B4-BE49-F238E27FC236}">
                <a16:creationId xmlns:a16="http://schemas.microsoft.com/office/drawing/2014/main" id="{49C41FD8-E0A6-4C3F-A783-5CA63F601C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648" t="44658" r="47276" b="13248"/>
          <a:stretch>
            <a:fillRect/>
          </a:stretch>
        </p:blipFill>
        <p:spPr bwMode="auto">
          <a:xfrm>
            <a:off x="990599" y="2895600"/>
            <a:ext cx="6975021" cy="315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oval" title="b2 document">
            <a:extLst>
              <a:ext uri="{FF2B5EF4-FFF2-40B4-BE49-F238E27FC236}">
                <a16:creationId xmlns:a16="http://schemas.microsoft.com/office/drawing/2014/main" id="{3CE1E608-01A2-4570-995E-20F5EF172EEB}"/>
              </a:ext>
            </a:extLst>
          </p:cNvPr>
          <p:cNvSpPr/>
          <p:nvPr/>
        </p:nvSpPr>
        <p:spPr>
          <a:xfrm>
            <a:off x="6457950" y="5562600"/>
            <a:ext cx="55245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F2662D5-84D5-4B45-84FE-F789A4E4835C}"/>
              </a:ext>
            </a:extLst>
          </p:cNvPr>
          <p:cNvSpPr>
            <a:spLocks noGrp="1"/>
          </p:cNvSpPr>
          <p:nvPr>
            <p:ph type="sldNum" sz="quarter" idx="12"/>
          </p:nvPr>
        </p:nvSpPr>
        <p:spPr/>
        <p:txBody>
          <a:bodyPr/>
          <a:lstStyle/>
          <a:p>
            <a:pPr>
              <a:defRPr/>
            </a:pPr>
            <a:fld id="{2D51C81B-D2DA-48D3-BDC6-1B62D476D479}" type="slidenum">
              <a:rPr lang="en-US" smtClean="0"/>
              <a:pPr>
                <a:defRPr/>
              </a:pPr>
              <a:t>58</a:t>
            </a:fld>
            <a:endParaRPr lang="en-US" dirty="0"/>
          </a:p>
        </p:txBody>
      </p:sp>
    </p:spTree>
    <p:extLst>
      <p:ext uri="{BB962C8B-B14F-4D97-AF65-F5344CB8AC3E}">
        <p14:creationId xmlns:p14="http://schemas.microsoft.com/office/powerpoint/2010/main" val="776428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BD52-A3DA-47E6-B2D6-3AB648D32FBF}"/>
              </a:ext>
            </a:extLst>
          </p:cNvPr>
          <p:cNvSpPr>
            <a:spLocks noGrp="1"/>
          </p:cNvSpPr>
          <p:nvPr>
            <p:ph type="title"/>
          </p:nvPr>
        </p:nvSpPr>
        <p:spPr>
          <a:xfrm>
            <a:off x="152400" y="123824"/>
            <a:ext cx="8839200" cy="1417956"/>
          </a:xfrm>
        </p:spPr>
        <p:txBody>
          <a:bodyPr/>
          <a:lstStyle/>
          <a:p>
            <a:r>
              <a:rPr lang="en-US" sz="3600" dirty="0"/>
              <a:t>Contacts</a:t>
            </a:r>
            <a:endParaRPr lang="en-US" dirty="0"/>
          </a:p>
        </p:txBody>
      </p:sp>
      <p:sp>
        <p:nvSpPr>
          <p:cNvPr id="3" name="Content Placeholder 2">
            <a:extLst>
              <a:ext uri="{FF2B5EF4-FFF2-40B4-BE49-F238E27FC236}">
                <a16:creationId xmlns:a16="http://schemas.microsoft.com/office/drawing/2014/main" id="{37FEF021-21A6-439E-ACA5-4E16DDB8A88D}"/>
              </a:ext>
            </a:extLst>
          </p:cNvPr>
          <p:cNvSpPr>
            <a:spLocks noGrp="1"/>
          </p:cNvSpPr>
          <p:nvPr>
            <p:ph idx="1"/>
          </p:nvPr>
        </p:nvSpPr>
        <p:spPr/>
        <p:txBody>
          <a:bodyPr>
            <a:normAutofit/>
          </a:bodyPr>
          <a:lstStyle/>
          <a:p>
            <a:pPr algn="ctr">
              <a:buNone/>
              <a:defRPr/>
            </a:pPr>
            <a:endParaRPr lang="en-US" sz="2400" dirty="0">
              <a:latin typeface="Arial" charset="0"/>
              <a:cs typeface="Arial" charset="0"/>
            </a:endParaRPr>
          </a:p>
          <a:p>
            <a:pPr algn="ctr">
              <a:buNone/>
              <a:defRPr/>
            </a:pPr>
            <a:r>
              <a:rPr lang="en-US" sz="2400" b="1" i="1" dirty="0">
                <a:latin typeface="Arial" charset="0"/>
                <a:cs typeface="Arial" charset="0"/>
              </a:rPr>
              <a:t>Eddie Reso</a:t>
            </a:r>
            <a:r>
              <a:rPr lang="en-US" sz="2400" dirty="0">
                <a:latin typeface="Arial" charset="0"/>
                <a:cs typeface="Arial" charset="0"/>
              </a:rPr>
              <a:t>, Chief </a:t>
            </a:r>
          </a:p>
          <a:p>
            <a:pPr algn="ctr">
              <a:buNone/>
              <a:defRPr/>
            </a:pPr>
            <a:r>
              <a:rPr lang="en-US" sz="2400" dirty="0">
                <a:latin typeface="Arial" charset="0"/>
                <a:cs typeface="Arial" charset="0"/>
              </a:rPr>
              <a:t>Treasury Services Branch</a:t>
            </a:r>
          </a:p>
          <a:p>
            <a:pPr algn="ctr">
              <a:buNone/>
              <a:defRPr/>
            </a:pPr>
            <a:r>
              <a:rPr lang="en-US" sz="2400" dirty="0">
                <a:latin typeface="Arial" charset="0"/>
                <a:cs typeface="Arial" charset="0"/>
                <a:hlinkClick r:id="rId2"/>
              </a:rPr>
              <a:t>eddie.reso@cfo.usda.gov</a:t>
            </a:r>
            <a:endParaRPr lang="en-US" sz="2400" dirty="0">
              <a:latin typeface="Arial" charset="0"/>
              <a:cs typeface="Arial" charset="0"/>
            </a:endParaRPr>
          </a:p>
          <a:p>
            <a:pPr algn="ctr">
              <a:buNone/>
              <a:defRPr/>
            </a:pPr>
            <a:r>
              <a:rPr lang="en-US" sz="2400" dirty="0">
                <a:latin typeface="Arial" charset="0"/>
                <a:cs typeface="Arial" charset="0"/>
              </a:rPr>
              <a:t>(817) 542-2839</a:t>
            </a:r>
          </a:p>
          <a:p>
            <a:pPr marL="0" indent="0" algn="ctr">
              <a:buNone/>
              <a:defRPr/>
            </a:pPr>
            <a:endParaRPr lang="en-US" sz="2400" dirty="0">
              <a:latin typeface="Arial" charset="0"/>
              <a:cs typeface="Arial" charset="0"/>
            </a:endParaRPr>
          </a:p>
          <a:p>
            <a:pPr marL="0" indent="0" algn="ctr">
              <a:buNone/>
              <a:defRPr/>
            </a:pPr>
            <a:r>
              <a:rPr lang="en-US" sz="2400" b="1" i="1" dirty="0">
                <a:latin typeface="Arial" charset="0"/>
                <a:cs typeface="Arial" charset="0"/>
              </a:rPr>
              <a:t>Debra Roman</a:t>
            </a:r>
            <a:r>
              <a:rPr lang="en-US" sz="2400" dirty="0">
                <a:latin typeface="Arial" charset="0"/>
                <a:cs typeface="Arial" charset="0"/>
              </a:rPr>
              <a:t>, Program Analyst</a:t>
            </a:r>
          </a:p>
          <a:p>
            <a:pPr marL="0" indent="0" algn="ctr">
              <a:buNone/>
              <a:defRPr/>
            </a:pPr>
            <a:r>
              <a:rPr lang="en-US" sz="2400" dirty="0">
                <a:latin typeface="Arial" charset="0"/>
                <a:cs typeface="Arial" charset="0"/>
              </a:rPr>
              <a:t>Treasury Services Branch, IPAC Control Section</a:t>
            </a:r>
          </a:p>
          <a:p>
            <a:pPr marL="0" indent="0" algn="ctr">
              <a:buNone/>
              <a:defRPr/>
            </a:pPr>
            <a:r>
              <a:rPr lang="en-US" sz="2400" dirty="0">
                <a:latin typeface="Arial" charset="0"/>
                <a:cs typeface="Arial" charset="0"/>
                <a:hlinkClick r:id="rId3"/>
              </a:rPr>
              <a:t>debra.roman@cfo.usda.gov</a:t>
            </a:r>
            <a:endParaRPr lang="en-US" sz="2400" dirty="0">
              <a:latin typeface="Arial" charset="0"/>
              <a:cs typeface="Arial" charset="0"/>
            </a:endParaRPr>
          </a:p>
          <a:p>
            <a:pPr marL="0" indent="0" algn="ctr">
              <a:buNone/>
              <a:defRPr/>
            </a:pPr>
            <a:r>
              <a:rPr lang="en-US" sz="2400" dirty="0">
                <a:latin typeface="Arial" charset="0"/>
                <a:cs typeface="Arial" charset="0"/>
              </a:rPr>
              <a:t>(800) 421-0323 opt. 3</a:t>
            </a:r>
            <a:endParaRPr lang="en-US" sz="1800" dirty="0">
              <a:latin typeface="Arial" charset="0"/>
              <a:cs typeface="Arial" charset="0"/>
            </a:endParaRPr>
          </a:p>
          <a:p>
            <a:pPr algn="ctr">
              <a:buFont typeface="+mj-lt"/>
              <a:buAutoNum type="alphaUcPeriod" startAt="2"/>
              <a:defRPr/>
            </a:pPr>
            <a:endParaRPr lang="en-US" sz="2400" dirty="0">
              <a:latin typeface="Arial" charset="0"/>
              <a:cs typeface="Arial" charset="0"/>
            </a:endParaRPr>
          </a:p>
          <a:p>
            <a:endParaRPr lang="en-US" dirty="0"/>
          </a:p>
        </p:txBody>
      </p:sp>
      <p:sp>
        <p:nvSpPr>
          <p:cNvPr id="4" name="Slide Number Placeholder 3">
            <a:extLst>
              <a:ext uri="{FF2B5EF4-FFF2-40B4-BE49-F238E27FC236}">
                <a16:creationId xmlns:a16="http://schemas.microsoft.com/office/drawing/2014/main" id="{37AAF36A-3130-42B4-BE2F-1BB483AF91C8}"/>
              </a:ext>
            </a:extLst>
          </p:cNvPr>
          <p:cNvSpPr>
            <a:spLocks noGrp="1"/>
          </p:cNvSpPr>
          <p:nvPr>
            <p:ph type="sldNum" sz="quarter" idx="12"/>
          </p:nvPr>
        </p:nvSpPr>
        <p:spPr/>
        <p:txBody>
          <a:bodyPr/>
          <a:lstStyle/>
          <a:p>
            <a:pPr>
              <a:defRPr/>
            </a:pPr>
            <a:fld id="{2D51C81B-D2DA-48D3-BDC6-1B62D476D479}" type="slidenum">
              <a:rPr lang="en-US" smtClean="0"/>
              <a:pPr>
                <a:defRPr/>
              </a:pPr>
              <a:t>59</a:t>
            </a:fld>
            <a:endParaRPr lang="en-US" dirty="0"/>
          </a:p>
        </p:txBody>
      </p:sp>
    </p:spTree>
    <p:extLst>
      <p:ext uri="{BB962C8B-B14F-4D97-AF65-F5344CB8AC3E}">
        <p14:creationId xmlns:p14="http://schemas.microsoft.com/office/powerpoint/2010/main" val="298872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C7DC-9C2E-4E82-B9F6-82B8891CDBDE}"/>
              </a:ext>
            </a:extLst>
          </p:cNvPr>
          <p:cNvSpPr>
            <a:spLocks noGrp="1"/>
          </p:cNvSpPr>
          <p:nvPr>
            <p:ph type="title"/>
          </p:nvPr>
        </p:nvSpPr>
        <p:spPr>
          <a:xfrm>
            <a:off x="0" y="0"/>
            <a:ext cx="8763000" cy="1554480"/>
          </a:xfrm>
        </p:spPr>
        <p:txBody>
          <a:bodyPr/>
          <a:lstStyle/>
          <a:p>
            <a:r>
              <a:rPr lang="en-US" dirty="0"/>
              <a:t>CARS Overview</a:t>
            </a:r>
          </a:p>
        </p:txBody>
      </p:sp>
      <p:sp>
        <p:nvSpPr>
          <p:cNvPr id="3" name="Content Placeholder 2">
            <a:extLst>
              <a:ext uri="{FF2B5EF4-FFF2-40B4-BE49-F238E27FC236}">
                <a16:creationId xmlns:a16="http://schemas.microsoft.com/office/drawing/2014/main" id="{B320EE68-8479-41C7-9DF8-C530FAF0118B}"/>
              </a:ext>
            </a:extLst>
          </p:cNvPr>
          <p:cNvSpPr>
            <a:spLocks noGrp="1"/>
          </p:cNvSpPr>
          <p:nvPr>
            <p:ph idx="1"/>
          </p:nvPr>
        </p:nvSpPr>
        <p:spPr/>
        <p:txBody>
          <a:bodyPr/>
          <a:lstStyle/>
          <a:p>
            <a:endParaRPr lang="en-US" dirty="0"/>
          </a:p>
        </p:txBody>
      </p:sp>
      <p:sp>
        <p:nvSpPr>
          <p:cNvPr id="12" name="TextBox 55">
            <a:extLst>
              <a:ext uri="{FF2B5EF4-FFF2-40B4-BE49-F238E27FC236}">
                <a16:creationId xmlns:a16="http://schemas.microsoft.com/office/drawing/2014/main" id="{3637B479-BB21-401E-B351-88EF48024DDF}"/>
              </a:ext>
            </a:extLst>
          </p:cNvPr>
          <p:cNvSpPr txBox="1">
            <a:spLocks noChangeArrowheads="1"/>
          </p:cNvSpPr>
          <p:nvPr/>
        </p:nvSpPr>
        <p:spPr bwMode="auto">
          <a:xfrm>
            <a:off x="581025" y="1936750"/>
            <a:ext cx="1458913" cy="369888"/>
          </a:xfrm>
          <a:prstGeom prst="rect">
            <a:avLst/>
          </a:prstGeom>
          <a:noFill/>
          <a:ln w="9525">
            <a:noFill/>
            <a:miter lim="800000"/>
            <a:headEnd/>
            <a:tailEnd/>
          </a:ln>
        </p:spPr>
        <p:txBody>
          <a:bodyPr>
            <a:spAutoFit/>
          </a:bodyPr>
          <a:lstStyle/>
          <a:p>
            <a:r>
              <a:rPr lang="en-US" b="1" dirty="0">
                <a:latin typeface="Lucida Sans Unicode" pitchFamily="34" charset="0"/>
              </a:rPr>
              <a:t>Collections</a:t>
            </a:r>
          </a:p>
        </p:txBody>
      </p:sp>
      <p:pic>
        <p:nvPicPr>
          <p:cNvPr id="5" name="Picture 9" descr="cars overview" title="cars overview">
            <a:extLst>
              <a:ext uri="{FF2B5EF4-FFF2-40B4-BE49-F238E27FC236}">
                <a16:creationId xmlns:a16="http://schemas.microsoft.com/office/drawing/2014/main" id="{0EB85D71-A20B-4346-B26D-C8FF8F40853B}"/>
              </a:ext>
            </a:extLst>
          </p:cNvPr>
          <p:cNvPicPr>
            <a:picLocks noChangeAspect="1" noChangeArrowheads="1"/>
          </p:cNvPicPr>
          <p:nvPr/>
        </p:nvPicPr>
        <p:blipFill>
          <a:blip r:embed="rId2" cstate="print"/>
          <a:srcRect/>
          <a:stretch>
            <a:fillRect/>
          </a:stretch>
        </p:blipFill>
        <p:spPr bwMode="auto">
          <a:xfrm>
            <a:off x="4430713" y="4711700"/>
            <a:ext cx="1492250" cy="1501775"/>
          </a:xfrm>
          <a:prstGeom prst="rect">
            <a:avLst/>
          </a:prstGeom>
          <a:noFill/>
          <a:ln w="9525">
            <a:noFill/>
            <a:miter lim="800000"/>
            <a:headEnd/>
            <a:tailEnd/>
          </a:ln>
        </p:spPr>
      </p:pic>
      <p:pic>
        <p:nvPicPr>
          <p:cNvPr id="6" name="Picture 10" descr="picture of a CPU" title="cars overiew">
            <a:extLst>
              <a:ext uri="{FF2B5EF4-FFF2-40B4-BE49-F238E27FC236}">
                <a16:creationId xmlns:a16="http://schemas.microsoft.com/office/drawing/2014/main" id="{F9449895-702D-4271-86EE-A056A355D00A}"/>
              </a:ext>
            </a:extLst>
          </p:cNvPr>
          <p:cNvPicPr>
            <a:picLocks noChangeAspect="1" noChangeArrowheads="1"/>
          </p:cNvPicPr>
          <p:nvPr/>
        </p:nvPicPr>
        <p:blipFill>
          <a:blip r:embed="rId3" cstate="print"/>
          <a:srcRect/>
          <a:stretch>
            <a:fillRect/>
          </a:stretch>
        </p:blipFill>
        <p:spPr bwMode="auto">
          <a:xfrm>
            <a:off x="4325938" y="2803525"/>
            <a:ext cx="1379537" cy="1381125"/>
          </a:xfrm>
          <a:prstGeom prst="rect">
            <a:avLst/>
          </a:prstGeom>
          <a:noFill/>
          <a:ln w="9525">
            <a:noFill/>
            <a:miter lim="800000"/>
            <a:headEnd/>
            <a:tailEnd/>
          </a:ln>
        </p:spPr>
      </p:pic>
      <p:cxnSp>
        <p:nvCxnSpPr>
          <p:cNvPr id="7" name="Straight Arrow Connector 6" descr="straight arrow connector" title="cars overview">
            <a:extLst>
              <a:ext uri="{FF2B5EF4-FFF2-40B4-BE49-F238E27FC236}">
                <a16:creationId xmlns:a16="http://schemas.microsoft.com/office/drawing/2014/main" id="{798E63BE-B2D3-4756-873D-DC8FDFC78B98}"/>
              </a:ext>
            </a:extLst>
          </p:cNvPr>
          <p:cNvCxnSpPr/>
          <p:nvPr/>
        </p:nvCxnSpPr>
        <p:spPr>
          <a:xfrm flipV="1">
            <a:off x="5581650" y="3511550"/>
            <a:ext cx="1736725"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 name="Picture 21" descr="picture of a person sitting at a computer" title="cars overview">
            <a:extLst>
              <a:ext uri="{FF2B5EF4-FFF2-40B4-BE49-F238E27FC236}">
                <a16:creationId xmlns:a16="http://schemas.microsoft.com/office/drawing/2014/main" id="{9F880575-121F-4C44-825A-64A3D24C9C01}"/>
              </a:ext>
            </a:extLst>
          </p:cNvPr>
          <p:cNvPicPr>
            <a:picLocks noChangeAspect="1" noChangeArrowheads="1"/>
          </p:cNvPicPr>
          <p:nvPr/>
        </p:nvPicPr>
        <p:blipFill>
          <a:blip r:embed="rId4" cstate="print"/>
          <a:srcRect/>
          <a:stretch>
            <a:fillRect/>
          </a:stretch>
        </p:blipFill>
        <p:spPr bwMode="auto">
          <a:xfrm>
            <a:off x="641350" y="2124075"/>
            <a:ext cx="1243013" cy="1243013"/>
          </a:xfrm>
          <a:prstGeom prst="rect">
            <a:avLst/>
          </a:prstGeom>
          <a:noFill/>
          <a:ln w="9525">
            <a:noFill/>
            <a:miter lim="800000"/>
            <a:headEnd/>
            <a:tailEnd/>
          </a:ln>
        </p:spPr>
      </p:pic>
      <p:cxnSp>
        <p:nvCxnSpPr>
          <p:cNvPr id="9" name="Elbow Connector 33" descr="elbow connector" title="CARS Overview">
            <a:extLst>
              <a:ext uri="{FF2B5EF4-FFF2-40B4-BE49-F238E27FC236}">
                <a16:creationId xmlns:a16="http://schemas.microsoft.com/office/drawing/2014/main" id="{740DD2B7-FE29-42E0-94ED-0848B1D82C86}"/>
              </a:ext>
            </a:extLst>
          </p:cNvPr>
          <p:cNvCxnSpPr/>
          <p:nvPr/>
        </p:nvCxnSpPr>
        <p:spPr>
          <a:xfrm rot="5400000">
            <a:off x="3846513" y="4575175"/>
            <a:ext cx="1266825" cy="466725"/>
          </a:xfrm>
          <a:prstGeom prst="bentConnector3">
            <a:avLst>
              <a:gd name="adj1" fmla="val 31955"/>
            </a:avLst>
          </a:prstGeom>
          <a:ln w="19050"/>
        </p:spPr>
        <p:style>
          <a:lnRef idx="1">
            <a:schemeClr val="accent1"/>
          </a:lnRef>
          <a:fillRef idx="0">
            <a:schemeClr val="accent1"/>
          </a:fillRef>
          <a:effectRef idx="0">
            <a:schemeClr val="accent1"/>
          </a:effectRef>
          <a:fontRef idx="minor">
            <a:schemeClr val="tx1"/>
          </a:fontRef>
        </p:style>
      </p:cxnSp>
      <p:cxnSp>
        <p:nvCxnSpPr>
          <p:cNvPr id="10" name="Straight Arrow Connector 9" descr="straight arrow connector" title="CARS Overview">
            <a:extLst>
              <a:ext uri="{FF2B5EF4-FFF2-40B4-BE49-F238E27FC236}">
                <a16:creationId xmlns:a16="http://schemas.microsoft.com/office/drawing/2014/main" id="{2B598CF3-0ACC-4371-877B-A64E6787BA90}"/>
              </a:ext>
            </a:extLst>
          </p:cNvPr>
          <p:cNvCxnSpPr/>
          <p:nvPr/>
        </p:nvCxnSpPr>
        <p:spPr>
          <a:xfrm>
            <a:off x="4233863" y="5434013"/>
            <a:ext cx="274637"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descr="straight arrow connector" title="CARS Overview">
            <a:extLst>
              <a:ext uri="{FF2B5EF4-FFF2-40B4-BE49-F238E27FC236}">
                <a16:creationId xmlns:a16="http://schemas.microsoft.com/office/drawing/2014/main" id="{251FED14-629B-4EB4-8327-599422E4A2B9}"/>
              </a:ext>
            </a:extLst>
          </p:cNvPr>
          <p:cNvCxnSpPr/>
          <p:nvPr/>
        </p:nvCxnSpPr>
        <p:spPr>
          <a:xfrm rot="16200000" flipV="1">
            <a:off x="4975226" y="4465637"/>
            <a:ext cx="78105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56">
            <a:extLst>
              <a:ext uri="{FF2B5EF4-FFF2-40B4-BE49-F238E27FC236}">
                <a16:creationId xmlns:a16="http://schemas.microsoft.com/office/drawing/2014/main" id="{13D71CFE-21AF-4FBE-BC01-DA0866AF27C4}"/>
              </a:ext>
            </a:extLst>
          </p:cNvPr>
          <p:cNvSpPr txBox="1">
            <a:spLocks noChangeArrowheads="1"/>
          </p:cNvSpPr>
          <p:nvPr/>
        </p:nvSpPr>
        <p:spPr bwMode="auto">
          <a:xfrm>
            <a:off x="4646613" y="2460625"/>
            <a:ext cx="876300" cy="369888"/>
          </a:xfrm>
          <a:prstGeom prst="rect">
            <a:avLst/>
          </a:prstGeom>
          <a:noFill/>
          <a:ln w="9525">
            <a:noFill/>
            <a:miter lim="800000"/>
            <a:headEnd/>
            <a:tailEnd/>
          </a:ln>
        </p:spPr>
        <p:txBody>
          <a:bodyPr>
            <a:spAutoFit/>
          </a:bodyPr>
          <a:lstStyle/>
          <a:p>
            <a:r>
              <a:rPr lang="en-US" b="1" dirty="0">
                <a:latin typeface="Lucida Sans Unicode" pitchFamily="34" charset="0"/>
              </a:rPr>
              <a:t>CARS</a:t>
            </a:r>
          </a:p>
        </p:txBody>
      </p:sp>
      <p:sp>
        <p:nvSpPr>
          <p:cNvPr id="14" name="TextBox 59">
            <a:extLst>
              <a:ext uri="{FF2B5EF4-FFF2-40B4-BE49-F238E27FC236}">
                <a16:creationId xmlns:a16="http://schemas.microsoft.com/office/drawing/2014/main" id="{4B8C7DAC-2974-4321-B0E6-471CAC67750F}"/>
              </a:ext>
            </a:extLst>
          </p:cNvPr>
          <p:cNvSpPr txBox="1">
            <a:spLocks noChangeArrowheads="1"/>
          </p:cNvSpPr>
          <p:nvPr/>
        </p:nvSpPr>
        <p:spPr bwMode="auto">
          <a:xfrm rot="537317">
            <a:off x="2333625" y="2820988"/>
            <a:ext cx="1797050" cy="246062"/>
          </a:xfrm>
          <a:prstGeom prst="rect">
            <a:avLst/>
          </a:prstGeom>
          <a:noFill/>
          <a:ln w="9525">
            <a:noFill/>
            <a:miter lim="800000"/>
            <a:headEnd/>
            <a:tailEnd/>
          </a:ln>
        </p:spPr>
        <p:txBody>
          <a:bodyPr>
            <a:spAutoFit/>
          </a:bodyPr>
          <a:lstStyle/>
          <a:p>
            <a:r>
              <a:rPr lang="en-US" sz="1000" dirty="0">
                <a:latin typeface="Lucida Sans Unicode" pitchFamily="34" charset="0"/>
              </a:rPr>
              <a:t>C-Key or TAS/BETC</a:t>
            </a:r>
          </a:p>
        </p:txBody>
      </p:sp>
      <p:sp>
        <p:nvSpPr>
          <p:cNvPr id="15" name="TextBox 60">
            <a:extLst>
              <a:ext uri="{FF2B5EF4-FFF2-40B4-BE49-F238E27FC236}">
                <a16:creationId xmlns:a16="http://schemas.microsoft.com/office/drawing/2014/main" id="{4DA0BF05-51C7-48C8-B95C-FA4851806380}"/>
              </a:ext>
            </a:extLst>
          </p:cNvPr>
          <p:cNvSpPr txBox="1">
            <a:spLocks noChangeArrowheads="1"/>
          </p:cNvSpPr>
          <p:nvPr/>
        </p:nvSpPr>
        <p:spPr bwMode="auto">
          <a:xfrm>
            <a:off x="7116356" y="2121694"/>
            <a:ext cx="1219200" cy="369888"/>
          </a:xfrm>
          <a:prstGeom prst="rect">
            <a:avLst/>
          </a:prstGeom>
          <a:noFill/>
          <a:ln w="9525">
            <a:noFill/>
            <a:miter lim="800000"/>
            <a:headEnd/>
            <a:tailEnd/>
          </a:ln>
        </p:spPr>
        <p:txBody>
          <a:bodyPr>
            <a:spAutoFit/>
          </a:bodyPr>
          <a:lstStyle/>
          <a:p>
            <a:pPr algn="ctr"/>
            <a:r>
              <a:rPr lang="en-US" b="1" dirty="0">
                <a:latin typeface="Lucida Sans Unicode" pitchFamily="34" charset="0"/>
              </a:rPr>
              <a:t>GWA</a:t>
            </a:r>
          </a:p>
        </p:txBody>
      </p:sp>
      <p:sp>
        <p:nvSpPr>
          <p:cNvPr id="16" name="TextBox 61">
            <a:extLst>
              <a:ext uri="{FF2B5EF4-FFF2-40B4-BE49-F238E27FC236}">
                <a16:creationId xmlns:a16="http://schemas.microsoft.com/office/drawing/2014/main" id="{1D54D2D7-13B0-43B7-963A-DA05771FEB0B}"/>
              </a:ext>
            </a:extLst>
          </p:cNvPr>
          <p:cNvSpPr txBox="1">
            <a:spLocks noChangeArrowheads="1"/>
          </p:cNvSpPr>
          <p:nvPr/>
        </p:nvSpPr>
        <p:spPr bwMode="auto">
          <a:xfrm>
            <a:off x="3284538" y="4814888"/>
            <a:ext cx="1133475" cy="461962"/>
          </a:xfrm>
          <a:prstGeom prst="rect">
            <a:avLst/>
          </a:prstGeom>
          <a:noFill/>
          <a:ln w="9525">
            <a:noFill/>
            <a:miter lim="800000"/>
            <a:headEnd/>
            <a:tailEnd/>
          </a:ln>
        </p:spPr>
        <p:txBody>
          <a:bodyPr>
            <a:spAutoFit/>
          </a:bodyPr>
          <a:lstStyle/>
          <a:p>
            <a:r>
              <a:rPr lang="en-US" sz="1200" dirty="0">
                <a:latin typeface="Lucida Sans Unicode" pitchFamily="34" charset="0"/>
              </a:rPr>
              <a:t>C-Key or TAS/BETC</a:t>
            </a:r>
          </a:p>
        </p:txBody>
      </p:sp>
      <p:sp>
        <p:nvSpPr>
          <p:cNvPr id="17" name="TextBox 62">
            <a:extLst>
              <a:ext uri="{FF2B5EF4-FFF2-40B4-BE49-F238E27FC236}">
                <a16:creationId xmlns:a16="http://schemas.microsoft.com/office/drawing/2014/main" id="{DA8F745C-1854-46F5-B9D1-E4826FB3E53D}"/>
              </a:ext>
            </a:extLst>
          </p:cNvPr>
          <p:cNvSpPr txBox="1">
            <a:spLocks noChangeArrowheads="1"/>
          </p:cNvSpPr>
          <p:nvPr/>
        </p:nvSpPr>
        <p:spPr bwMode="auto">
          <a:xfrm>
            <a:off x="5408613" y="4222750"/>
            <a:ext cx="1133475" cy="461963"/>
          </a:xfrm>
          <a:prstGeom prst="rect">
            <a:avLst/>
          </a:prstGeom>
          <a:noFill/>
          <a:ln w="9525">
            <a:noFill/>
            <a:miter lim="800000"/>
            <a:headEnd/>
            <a:tailEnd/>
          </a:ln>
        </p:spPr>
        <p:txBody>
          <a:bodyPr>
            <a:spAutoFit/>
          </a:bodyPr>
          <a:lstStyle/>
          <a:p>
            <a:r>
              <a:rPr lang="en-US" sz="1200" dirty="0">
                <a:latin typeface="Lucida Sans Unicode" pitchFamily="34" charset="0"/>
              </a:rPr>
              <a:t>Valid</a:t>
            </a:r>
          </a:p>
          <a:p>
            <a:r>
              <a:rPr lang="en-US" sz="1200" dirty="0">
                <a:latin typeface="Lucida Sans Unicode" pitchFamily="34" charset="0"/>
              </a:rPr>
              <a:t>TAS/BETC</a:t>
            </a:r>
          </a:p>
        </p:txBody>
      </p:sp>
      <p:sp>
        <p:nvSpPr>
          <p:cNvPr id="18" name="TextBox 63">
            <a:extLst>
              <a:ext uri="{FF2B5EF4-FFF2-40B4-BE49-F238E27FC236}">
                <a16:creationId xmlns:a16="http://schemas.microsoft.com/office/drawing/2014/main" id="{9A1EB904-D96E-42B5-81A5-A78029FAE094}"/>
              </a:ext>
            </a:extLst>
          </p:cNvPr>
          <p:cNvSpPr txBox="1">
            <a:spLocks noChangeArrowheads="1"/>
          </p:cNvSpPr>
          <p:nvPr/>
        </p:nvSpPr>
        <p:spPr bwMode="auto">
          <a:xfrm>
            <a:off x="4762500" y="6032500"/>
            <a:ext cx="876300" cy="369888"/>
          </a:xfrm>
          <a:prstGeom prst="rect">
            <a:avLst/>
          </a:prstGeom>
          <a:noFill/>
          <a:ln w="9525">
            <a:noFill/>
            <a:miter lim="800000"/>
            <a:headEnd/>
            <a:tailEnd/>
          </a:ln>
        </p:spPr>
        <p:txBody>
          <a:bodyPr>
            <a:spAutoFit/>
          </a:bodyPr>
          <a:lstStyle/>
          <a:p>
            <a:r>
              <a:rPr lang="en-US" b="1" dirty="0">
                <a:latin typeface="Lucida Sans Unicode" pitchFamily="34" charset="0"/>
              </a:rPr>
              <a:t>SAM</a:t>
            </a:r>
          </a:p>
        </p:txBody>
      </p:sp>
      <p:sp>
        <p:nvSpPr>
          <p:cNvPr id="19" name="TextBox 64">
            <a:extLst>
              <a:ext uri="{FF2B5EF4-FFF2-40B4-BE49-F238E27FC236}">
                <a16:creationId xmlns:a16="http://schemas.microsoft.com/office/drawing/2014/main" id="{79944FE1-D63C-4BAF-A891-75AABBB55E64}"/>
              </a:ext>
            </a:extLst>
          </p:cNvPr>
          <p:cNvSpPr txBox="1">
            <a:spLocks noChangeArrowheads="1"/>
          </p:cNvSpPr>
          <p:nvPr/>
        </p:nvSpPr>
        <p:spPr bwMode="auto">
          <a:xfrm>
            <a:off x="5705475" y="2971800"/>
            <a:ext cx="1457325" cy="461963"/>
          </a:xfrm>
          <a:prstGeom prst="rect">
            <a:avLst/>
          </a:prstGeom>
          <a:noFill/>
          <a:ln w="9525">
            <a:noFill/>
            <a:miter lim="800000"/>
            <a:headEnd/>
            <a:tailEnd/>
          </a:ln>
        </p:spPr>
        <p:txBody>
          <a:bodyPr>
            <a:spAutoFit/>
          </a:bodyPr>
          <a:lstStyle/>
          <a:p>
            <a:pPr algn="ctr"/>
            <a:r>
              <a:rPr lang="en-US" sz="1200" dirty="0">
                <a:latin typeface="Lucida Sans Unicode" pitchFamily="34" charset="0"/>
              </a:rPr>
              <a:t>Transactions </a:t>
            </a:r>
          </a:p>
          <a:p>
            <a:pPr algn="ctr"/>
            <a:r>
              <a:rPr lang="en-US" sz="1200" dirty="0">
                <a:latin typeface="Lucida Sans Unicode" pitchFamily="34" charset="0"/>
              </a:rPr>
              <a:t>With TAS/BETC’s</a:t>
            </a:r>
          </a:p>
        </p:txBody>
      </p:sp>
      <p:pic>
        <p:nvPicPr>
          <p:cNvPr id="20" name="Picture 21" descr="picture of a person sittingat accomputer" title="CARS Overview">
            <a:extLst>
              <a:ext uri="{FF2B5EF4-FFF2-40B4-BE49-F238E27FC236}">
                <a16:creationId xmlns:a16="http://schemas.microsoft.com/office/drawing/2014/main" id="{82D7D601-78CD-4701-8BE0-4AD70757788C}"/>
              </a:ext>
            </a:extLst>
          </p:cNvPr>
          <p:cNvPicPr>
            <a:picLocks noChangeAspect="1" noChangeArrowheads="1"/>
          </p:cNvPicPr>
          <p:nvPr/>
        </p:nvPicPr>
        <p:blipFill>
          <a:blip r:embed="rId4" cstate="print"/>
          <a:srcRect/>
          <a:stretch>
            <a:fillRect/>
          </a:stretch>
        </p:blipFill>
        <p:spPr bwMode="auto">
          <a:xfrm>
            <a:off x="655244" y="5029199"/>
            <a:ext cx="1243013" cy="1243013"/>
          </a:xfrm>
          <a:prstGeom prst="rect">
            <a:avLst/>
          </a:prstGeom>
          <a:noFill/>
          <a:ln w="9525">
            <a:noFill/>
            <a:miter lim="800000"/>
            <a:headEnd/>
            <a:tailEnd/>
          </a:ln>
        </p:spPr>
      </p:pic>
      <p:pic>
        <p:nvPicPr>
          <p:cNvPr id="21" name="Picture 21" descr="person sitting at a computer" title="CARS overview">
            <a:extLst>
              <a:ext uri="{FF2B5EF4-FFF2-40B4-BE49-F238E27FC236}">
                <a16:creationId xmlns:a16="http://schemas.microsoft.com/office/drawing/2014/main" id="{A74A51E6-3E81-4624-AB01-2EB87E9A1400}"/>
              </a:ext>
            </a:extLst>
          </p:cNvPr>
          <p:cNvPicPr>
            <a:picLocks noChangeAspect="1" noChangeArrowheads="1"/>
          </p:cNvPicPr>
          <p:nvPr/>
        </p:nvPicPr>
        <p:blipFill>
          <a:blip r:embed="rId4" cstate="print"/>
          <a:srcRect/>
          <a:stretch>
            <a:fillRect/>
          </a:stretch>
        </p:blipFill>
        <p:spPr bwMode="auto">
          <a:xfrm>
            <a:off x="679450" y="3600450"/>
            <a:ext cx="1243013" cy="1243013"/>
          </a:xfrm>
          <a:prstGeom prst="rect">
            <a:avLst/>
          </a:prstGeom>
          <a:noFill/>
          <a:ln w="9525">
            <a:noFill/>
            <a:miter lim="800000"/>
            <a:headEnd/>
            <a:tailEnd/>
          </a:ln>
        </p:spPr>
      </p:pic>
      <p:cxnSp>
        <p:nvCxnSpPr>
          <p:cNvPr id="22" name="Straight Arrow Connector 21" descr="straight arrow connector" title="CARS Overview">
            <a:extLst>
              <a:ext uri="{FF2B5EF4-FFF2-40B4-BE49-F238E27FC236}">
                <a16:creationId xmlns:a16="http://schemas.microsoft.com/office/drawing/2014/main" id="{462CC997-5462-499A-902D-CD25C434D780}"/>
              </a:ext>
            </a:extLst>
          </p:cNvPr>
          <p:cNvCxnSpPr/>
          <p:nvPr/>
        </p:nvCxnSpPr>
        <p:spPr>
          <a:xfrm>
            <a:off x="1992313" y="2906713"/>
            <a:ext cx="2347912" cy="3413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straight arrow connector" title="CARS Overview">
            <a:extLst>
              <a:ext uri="{FF2B5EF4-FFF2-40B4-BE49-F238E27FC236}">
                <a16:creationId xmlns:a16="http://schemas.microsoft.com/office/drawing/2014/main" id="{FA9C398D-EE0E-4AA7-8039-36C13C727AAC}"/>
              </a:ext>
            </a:extLst>
          </p:cNvPr>
          <p:cNvCxnSpPr/>
          <p:nvPr/>
        </p:nvCxnSpPr>
        <p:spPr>
          <a:xfrm flipV="1">
            <a:off x="2033588" y="3548063"/>
            <a:ext cx="2306637" cy="5191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descr="straight arrow connector" title="CARS Overview">
            <a:extLst>
              <a:ext uri="{FF2B5EF4-FFF2-40B4-BE49-F238E27FC236}">
                <a16:creationId xmlns:a16="http://schemas.microsoft.com/office/drawing/2014/main" id="{F4EB584A-DFA0-414D-AE49-5414E90077C3}"/>
              </a:ext>
            </a:extLst>
          </p:cNvPr>
          <p:cNvCxnSpPr/>
          <p:nvPr/>
        </p:nvCxnSpPr>
        <p:spPr>
          <a:xfrm flipV="1">
            <a:off x="2116138" y="3876675"/>
            <a:ext cx="2236787" cy="14589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TextBox 55">
            <a:extLst>
              <a:ext uri="{FF2B5EF4-FFF2-40B4-BE49-F238E27FC236}">
                <a16:creationId xmlns:a16="http://schemas.microsoft.com/office/drawing/2014/main" id="{1D2F36DA-4EB6-4FE2-9B35-BAC8FD26282C}"/>
              </a:ext>
            </a:extLst>
          </p:cNvPr>
          <p:cNvSpPr txBox="1">
            <a:spLocks noChangeArrowheads="1"/>
          </p:cNvSpPr>
          <p:nvPr/>
        </p:nvSpPr>
        <p:spPr bwMode="auto">
          <a:xfrm>
            <a:off x="952500" y="3413125"/>
            <a:ext cx="714375" cy="369888"/>
          </a:xfrm>
          <a:prstGeom prst="rect">
            <a:avLst/>
          </a:prstGeom>
          <a:noFill/>
          <a:ln w="9525">
            <a:noFill/>
            <a:miter lim="800000"/>
            <a:headEnd/>
            <a:tailEnd/>
          </a:ln>
        </p:spPr>
        <p:txBody>
          <a:bodyPr>
            <a:spAutoFit/>
          </a:bodyPr>
          <a:lstStyle/>
          <a:p>
            <a:r>
              <a:rPr lang="en-US" b="1" dirty="0">
                <a:latin typeface="Lucida Sans Unicode" pitchFamily="34" charset="0"/>
              </a:rPr>
              <a:t>IPAC</a:t>
            </a:r>
          </a:p>
        </p:txBody>
      </p:sp>
      <p:sp>
        <p:nvSpPr>
          <p:cNvPr id="26" name="TextBox 55">
            <a:extLst>
              <a:ext uri="{FF2B5EF4-FFF2-40B4-BE49-F238E27FC236}">
                <a16:creationId xmlns:a16="http://schemas.microsoft.com/office/drawing/2014/main" id="{FC095B92-AFA0-47CE-A68C-181A5FB972E4}"/>
              </a:ext>
            </a:extLst>
          </p:cNvPr>
          <p:cNvSpPr txBox="1">
            <a:spLocks noChangeArrowheads="1"/>
          </p:cNvSpPr>
          <p:nvPr/>
        </p:nvSpPr>
        <p:spPr bwMode="auto">
          <a:xfrm>
            <a:off x="657225" y="4889500"/>
            <a:ext cx="1458913" cy="369888"/>
          </a:xfrm>
          <a:prstGeom prst="rect">
            <a:avLst/>
          </a:prstGeom>
          <a:noFill/>
          <a:ln w="9525">
            <a:noFill/>
            <a:miter lim="800000"/>
            <a:headEnd/>
            <a:tailEnd/>
          </a:ln>
        </p:spPr>
        <p:txBody>
          <a:bodyPr>
            <a:spAutoFit/>
          </a:bodyPr>
          <a:lstStyle/>
          <a:p>
            <a:r>
              <a:rPr lang="en-US" b="1" dirty="0">
                <a:latin typeface="Lucida Sans Unicode" pitchFamily="34" charset="0"/>
              </a:rPr>
              <a:t>Payments</a:t>
            </a:r>
          </a:p>
        </p:txBody>
      </p:sp>
      <p:sp>
        <p:nvSpPr>
          <p:cNvPr id="27" name="TextBox 59">
            <a:extLst>
              <a:ext uri="{FF2B5EF4-FFF2-40B4-BE49-F238E27FC236}">
                <a16:creationId xmlns:a16="http://schemas.microsoft.com/office/drawing/2014/main" id="{23A8A1F9-D1FB-4908-8B2C-E157C48000ED}"/>
              </a:ext>
            </a:extLst>
          </p:cNvPr>
          <p:cNvSpPr txBox="1">
            <a:spLocks noChangeArrowheads="1"/>
          </p:cNvSpPr>
          <p:nvPr/>
        </p:nvSpPr>
        <p:spPr bwMode="auto">
          <a:xfrm rot="-758572">
            <a:off x="2314575" y="3472627"/>
            <a:ext cx="1443038" cy="400110"/>
          </a:xfrm>
          <a:prstGeom prst="rect">
            <a:avLst/>
          </a:prstGeom>
          <a:noFill/>
          <a:ln w="9525">
            <a:noFill/>
            <a:miter lim="800000"/>
            <a:headEnd/>
            <a:tailEnd/>
          </a:ln>
        </p:spPr>
        <p:txBody>
          <a:bodyPr>
            <a:spAutoFit/>
          </a:bodyPr>
          <a:lstStyle/>
          <a:p>
            <a:r>
              <a:rPr lang="en-US" sz="1000" dirty="0">
                <a:latin typeface="Lucida Sans Unicode" pitchFamily="34" charset="0"/>
              </a:rPr>
              <a:t>C-Key or TAS/BETC </a:t>
            </a:r>
            <a:r>
              <a:rPr lang="en-US" sz="1000" b="1" dirty="0">
                <a:latin typeface="Lucida Sans Unicode" pitchFamily="34" charset="0"/>
              </a:rPr>
              <a:t>– both sides</a:t>
            </a:r>
          </a:p>
        </p:txBody>
      </p:sp>
      <p:sp>
        <p:nvSpPr>
          <p:cNvPr id="28" name="TextBox 59">
            <a:extLst>
              <a:ext uri="{FF2B5EF4-FFF2-40B4-BE49-F238E27FC236}">
                <a16:creationId xmlns:a16="http://schemas.microsoft.com/office/drawing/2014/main" id="{BB551EB2-D9F3-489E-BFEF-6B878B366B30}"/>
              </a:ext>
            </a:extLst>
          </p:cNvPr>
          <p:cNvSpPr txBox="1">
            <a:spLocks noChangeArrowheads="1"/>
          </p:cNvSpPr>
          <p:nvPr/>
        </p:nvSpPr>
        <p:spPr bwMode="auto">
          <a:xfrm rot="-1972148">
            <a:off x="2662238" y="4411663"/>
            <a:ext cx="812800" cy="246062"/>
          </a:xfrm>
          <a:prstGeom prst="rect">
            <a:avLst/>
          </a:prstGeom>
          <a:noFill/>
          <a:ln w="9525">
            <a:noFill/>
            <a:miter lim="800000"/>
            <a:headEnd/>
            <a:tailEnd/>
          </a:ln>
        </p:spPr>
        <p:txBody>
          <a:bodyPr>
            <a:spAutoFit/>
          </a:bodyPr>
          <a:lstStyle/>
          <a:p>
            <a:r>
              <a:rPr lang="en-US" sz="1000" dirty="0">
                <a:latin typeface="Lucida Sans Unicode" pitchFamily="34" charset="0"/>
              </a:rPr>
              <a:t>TAS/BETC</a:t>
            </a:r>
          </a:p>
        </p:txBody>
      </p:sp>
      <p:sp>
        <p:nvSpPr>
          <p:cNvPr id="29" name="Documents" descr="picture of sheets of paper" title="CARS Overview">
            <a:extLst>
              <a:ext uri="{FF2B5EF4-FFF2-40B4-BE49-F238E27FC236}">
                <a16:creationId xmlns:a16="http://schemas.microsoft.com/office/drawing/2014/main" id="{EA136679-B83B-4A2E-A014-30C1265E84C4}"/>
              </a:ext>
            </a:extLst>
          </p:cNvPr>
          <p:cNvSpPr>
            <a:spLocks noEditPoints="1" noChangeArrowheads="1"/>
          </p:cNvSpPr>
          <p:nvPr/>
        </p:nvSpPr>
        <p:spPr bwMode="auto">
          <a:xfrm>
            <a:off x="7467600" y="2895600"/>
            <a:ext cx="742950" cy="1219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p>
        </p:txBody>
      </p:sp>
      <p:sp>
        <p:nvSpPr>
          <p:cNvPr id="4" name="Slide Number Placeholder 3">
            <a:extLst>
              <a:ext uri="{FF2B5EF4-FFF2-40B4-BE49-F238E27FC236}">
                <a16:creationId xmlns:a16="http://schemas.microsoft.com/office/drawing/2014/main" id="{49FC8A52-519C-4F13-B1CD-4103090ADA13}"/>
              </a:ext>
            </a:extLst>
          </p:cNvPr>
          <p:cNvSpPr>
            <a:spLocks noGrp="1"/>
          </p:cNvSpPr>
          <p:nvPr>
            <p:ph type="sldNum" sz="quarter" idx="12"/>
          </p:nvPr>
        </p:nvSpPr>
        <p:spPr/>
        <p:txBody>
          <a:bodyPr/>
          <a:lstStyle/>
          <a:p>
            <a:pPr>
              <a:defRPr/>
            </a:pPr>
            <a:fld id="{2D51C81B-D2DA-48D3-BDC6-1B62D476D479}" type="slidenum">
              <a:rPr lang="en-US" smtClean="0"/>
              <a:pPr>
                <a:defRPr/>
              </a:pPr>
              <a:t>6</a:t>
            </a:fld>
            <a:endParaRPr lang="en-US" dirty="0"/>
          </a:p>
        </p:txBody>
      </p:sp>
    </p:spTree>
    <p:extLst>
      <p:ext uri="{BB962C8B-B14F-4D97-AF65-F5344CB8AC3E}">
        <p14:creationId xmlns:p14="http://schemas.microsoft.com/office/powerpoint/2010/main" val="10839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3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000"/>
                                        <p:tgtEl>
                                          <p:spTgt spid="2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par>
                          <p:cTn id="40" fill="hold">
                            <p:stCondLst>
                              <p:cond delay="500"/>
                            </p:stCondLst>
                            <p:childTnLst>
                              <p:par>
                                <p:cTn id="41" presetID="31"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20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par>
                          <p:cTn id="60" fill="hold">
                            <p:stCondLst>
                              <p:cond delay="500"/>
                            </p:stCondLst>
                            <p:childTnLst>
                              <p:par>
                                <p:cTn id="61" presetID="31"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2000"/>
                                        <p:tgtEl>
                                          <p:spTgt spid="2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2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childTnLst>
                          </p:cTn>
                        </p:par>
                        <p:par>
                          <p:cTn id="92" fill="hold">
                            <p:stCondLst>
                              <p:cond delay="500"/>
                            </p:stCondLst>
                            <p:childTnLst>
                              <p:par>
                                <p:cTn id="93" presetID="22" presetClass="entr" presetSubtype="1" fill="hold"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up)">
                                      <p:cBhvr>
                                        <p:cTn id="95" dur="500"/>
                                        <p:tgtEl>
                                          <p:spTgt spid="9"/>
                                        </p:tgtEl>
                                      </p:cBhvr>
                                    </p:animEffect>
                                  </p:childTnLst>
                                </p:cTn>
                              </p:par>
                            </p:childTnLst>
                          </p:cTn>
                        </p:par>
                        <p:par>
                          <p:cTn id="96" fill="hold">
                            <p:stCondLst>
                              <p:cond delay="1000"/>
                            </p:stCondLst>
                            <p:childTnLst>
                              <p:par>
                                <p:cTn id="97" presetID="22" presetClass="entr" presetSubtype="8"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par>
                          <p:cTn id="105" fill="hold">
                            <p:stCondLst>
                              <p:cond delay="500"/>
                            </p:stCondLst>
                            <p:childTnLst>
                              <p:par>
                                <p:cTn id="106" presetID="22" presetClass="entr" presetSubtype="4" fill="hold" nodeType="after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wipe(down)">
                                      <p:cBhvr>
                                        <p:cTn id="108" dur="15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left)">
                                      <p:cBhvr>
                                        <p:cTn id="113" dur="1000"/>
                                        <p:tgtEl>
                                          <p:spTgt spid="7"/>
                                        </p:tgtEl>
                                      </p:cBhvr>
                                    </p:animEffect>
                                  </p:childTnLst>
                                </p:cTn>
                              </p:par>
                            </p:childTnLst>
                          </p:cTn>
                        </p:par>
                        <p:par>
                          <p:cTn id="114" fill="hold">
                            <p:stCondLst>
                              <p:cond delay="10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2000"/>
                            </p:stCondLst>
                            <p:childTnLst>
                              <p:par>
                                <p:cTn id="119" presetID="22" presetClass="entr" presetSubtype="8"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left)">
                                      <p:cBhvr>
                                        <p:cTn id="121" dur="500"/>
                                        <p:tgtEl>
                                          <p:spTgt spid="15"/>
                                        </p:tgtEl>
                                      </p:cBhvr>
                                    </p:animEffect>
                                  </p:childTnLst>
                                </p:cTn>
                              </p:par>
                              <p:par>
                                <p:cTn id="122" presetID="45"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2000"/>
                                        <p:tgtEl>
                                          <p:spTgt spid="29"/>
                                        </p:tgtEl>
                                      </p:cBhvr>
                                    </p:animEffect>
                                    <p:anim calcmode="lin" valueType="num">
                                      <p:cBhvr>
                                        <p:cTn id="125" dur="2000" fill="hold"/>
                                        <p:tgtEl>
                                          <p:spTgt spid="29"/>
                                        </p:tgtEl>
                                        <p:attrNameLst>
                                          <p:attrName>ppt_w</p:attrName>
                                        </p:attrNameLst>
                                      </p:cBhvr>
                                      <p:tavLst>
                                        <p:tav tm="0" fmla="#ppt_w*sin(2.5*pi*$)">
                                          <p:val>
                                            <p:fltVal val="0"/>
                                          </p:val>
                                        </p:tav>
                                        <p:tav tm="100000">
                                          <p:val>
                                            <p:fltVal val="1"/>
                                          </p:val>
                                        </p:tav>
                                      </p:tavLst>
                                    </p:anim>
                                    <p:anim calcmode="lin" valueType="num">
                                      <p:cBhvr>
                                        <p:cTn id="12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5" grpId="0"/>
      <p:bldP spid="26" grpId="0"/>
      <p:bldP spid="27" grpId="0"/>
      <p:bldP spid="28" grpId="0"/>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EAE544-BC96-4B89-9F47-24ED1064BEED}"/>
              </a:ext>
            </a:extLst>
          </p:cNvPr>
          <p:cNvSpPr>
            <a:spLocks noGrp="1"/>
          </p:cNvSpPr>
          <p:nvPr>
            <p:ph type="title"/>
          </p:nvPr>
        </p:nvSpPr>
        <p:spPr/>
        <p:txBody>
          <a:bodyPr/>
          <a:lstStyle/>
          <a:p>
            <a:r>
              <a:rPr lang="en-US" dirty="0"/>
              <a:t>Questions</a:t>
            </a:r>
          </a:p>
        </p:txBody>
      </p:sp>
      <p:pic>
        <p:nvPicPr>
          <p:cNvPr id="5" name="Content Placeholder 4" descr="questions" title="questions">
            <a:extLst>
              <a:ext uri="{FF2B5EF4-FFF2-40B4-BE49-F238E27FC236}">
                <a16:creationId xmlns:a16="http://schemas.microsoft.com/office/drawing/2014/main" id="{A21E049B-3B69-4CDA-BBFB-4638DD18A3C1}"/>
              </a:ext>
            </a:extLst>
          </p:cNvPr>
          <p:cNvPicPr>
            <a:picLocks noGrp="1" noChangeAspect="1"/>
          </p:cNvPicPr>
          <p:nvPr>
            <p:ph idx="1"/>
          </p:nvPr>
        </p:nvPicPr>
        <p:blipFill>
          <a:blip r:embed="rId2"/>
          <a:stretch>
            <a:fillRect/>
          </a:stretch>
        </p:blipFill>
        <p:spPr>
          <a:xfrm>
            <a:off x="628650" y="1295400"/>
            <a:ext cx="7886700" cy="4873276"/>
          </a:xfrm>
          <a:prstGeom prst="rect">
            <a:avLst/>
          </a:prstGeom>
        </p:spPr>
      </p:pic>
      <p:sp>
        <p:nvSpPr>
          <p:cNvPr id="4" name="Slide Number Placeholder 3">
            <a:extLst>
              <a:ext uri="{FF2B5EF4-FFF2-40B4-BE49-F238E27FC236}">
                <a16:creationId xmlns:a16="http://schemas.microsoft.com/office/drawing/2014/main" id="{E0063CC0-24A1-4CF8-B517-F47A92B51307}"/>
              </a:ext>
            </a:extLst>
          </p:cNvPr>
          <p:cNvSpPr>
            <a:spLocks noGrp="1"/>
          </p:cNvSpPr>
          <p:nvPr>
            <p:ph type="sldNum" sz="quarter" idx="12"/>
          </p:nvPr>
        </p:nvSpPr>
        <p:spPr/>
        <p:txBody>
          <a:bodyPr/>
          <a:lstStyle/>
          <a:p>
            <a:pPr>
              <a:defRPr/>
            </a:pPr>
            <a:fld id="{2D51C81B-D2DA-48D3-BDC6-1B62D476D479}" type="slidenum">
              <a:rPr lang="en-US" smtClean="0"/>
              <a:pPr>
                <a:defRPr/>
              </a:pPr>
              <a:t>60</a:t>
            </a:fld>
            <a:endParaRPr lang="en-US" dirty="0"/>
          </a:p>
        </p:txBody>
      </p:sp>
    </p:spTree>
    <p:extLst>
      <p:ext uri="{BB962C8B-B14F-4D97-AF65-F5344CB8AC3E}">
        <p14:creationId xmlns:p14="http://schemas.microsoft.com/office/powerpoint/2010/main" val="95879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9686-FA0F-4083-89DB-DE4A9BB52001}"/>
              </a:ext>
            </a:extLst>
          </p:cNvPr>
          <p:cNvSpPr>
            <a:spLocks noGrp="1"/>
          </p:cNvSpPr>
          <p:nvPr>
            <p:ph type="title"/>
          </p:nvPr>
        </p:nvSpPr>
        <p:spPr>
          <a:xfrm>
            <a:off x="0" y="0"/>
            <a:ext cx="8839200" cy="1554480"/>
          </a:xfrm>
        </p:spPr>
        <p:txBody>
          <a:bodyPr/>
          <a:lstStyle/>
          <a:p>
            <a:r>
              <a:rPr lang="en-US" dirty="0"/>
              <a:t>Component TAS Format</a:t>
            </a:r>
          </a:p>
        </p:txBody>
      </p:sp>
      <p:sp>
        <p:nvSpPr>
          <p:cNvPr id="3" name="Content Placeholder 2">
            <a:extLst>
              <a:ext uri="{FF2B5EF4-FFF2-40B4-BE49-F238E27FC236}">
                <a16:creationId xmlns:a16="http://schemas.microsoft.com/office/drawing/2014/main" id="{F0BACBCA-3FF2-4BA4-803E-AB3ED572FE11}"/>
              </a:ext>
            </a:extLst>
          </p:cNvPr>
          <p:cNvSpPr>
            <a:spLocks noGrp="1"/>
          </p:cNvSpPr>
          <p:nvPr>
            <p:ph idx="1"/>
          </p:nvPr>
        </p:nvSpPr>
        <p:spPr/>
        <p:txBody>
          <a:bodyPr/>
          <a:lstStyle/>
          <a:p>
            <a:pPr marL="566737" indent="-457200">
              <a:buSzPct val="100000"/>
            </a:pPr>
            <a:r>
              <a:rPr lang="en-US" sz="2800" dirty="0">
                <a:cs typeface="Arial" charset="0"/>
              </a:rPr>
              <a:t>TAS - Treasury Account Symbol </a:t>
            </a:r>
          </a:p>
          <a:p>
            <a:pPr marL="109537">
              <a:buSzPct val="100000"/>
            </a:pPr>
            <a:endParaRPr lang="en-US" sz="2800" dirty="0">
              <a:cs typeface="Arial" charset="0"/>
            </a:endParaRPr>
          </a:p>
          <a:p>
            <a:pPr marL="963613" lvl="1" indent="-342900">
              <a:spcBef>
                <a:spcPts val="325"/>
              </a:spcBef>
              <a:buSzPct val="100000"/>
            </a:pPr>
            <a:r>
              <a:rPr lang="en-US" sz="2000" dirty="0">
                <a:cs typeface="Arial" charset="0"/>
              </a:rPr>
              <a:t>Known as: string TAS, TAFS, fund symbols, appropriation accounts, receipt accounts, etc.</a:t>
            </a:r>
          </a:p>
          <a:p>
            <a:pPr marL="109537">
              <a:buSzPct val="100000"/>
            </a:pPr>
            <a:endParaRPr lang="en-US" sz="2800" dirty="0">
              <a:cs typeface="Arial" charset="0"/>
            </a:endParaRPr>
          </a:p>
          <a:p>
            <a:pPr marL="566737" indent="-457200">
              <a:buSzPct val="100000"/>
            </a:pPr>
            <a:r>
              <a:rPr lang="en-US" sz="2800" dirty="0">
                <a:cs typeface="Arial" charset="0"/>
              </a:rPr>
              <a:t>New Standard Term: “Component TAS”</a:t>
            </a:r>
          </a:p>
          <a:p>
            <a:pPr marL="566737" indent="-457200">
              <a:buSzPct val="100000"/>
            </a:pPr>
            <a:endParaRPr lang="en-US" sz="2000" dirty="0">
              <a:cs typeface="Arial" charset="0"/>
            </a:endParaRPr>
          </a:p>
          <a:p>
            <a:pPr marL="963613" lvl="1" indent="-342900">
              <a:buSzPct val="100000"/>
            </a:pPr>
            <a:r>
              <a:rPr lang="en-US" sz="2000" dirty="0">
                <a:cs typeface="Arial" charset="0"/>
              </a:rPr>
              <a:t>Composed of 8 component elements</a:t>
            </a:r>
          </a:p>
          <a:p>
            <a:pPr marL="963613" lvl="1" indent="-342900">
              <a:buSzPct val="100000"/>
            </a:pPr>
            <a:r>
              <a:rPr lang="en-US" sz="2000" dirty="0">
                <a:cs typeface="Arial" charset="0"/>
              </a:rPr>
              <a:t>Expansion of Departmental Agency Codes from 2 to 3 digits</a:t>
            </a:r>
          </a:p>
          <a:p>
            <a:pPr marL="963613" lvl="1" indent="-342900">
              <a:spcBef>
                <a:spcPts val="325"/>
              </a:spcBef>
              <a:buSzPct val="100000"/>
            </a:pPr>
            <a:r>
              <a:rPr lang="en-US" sz="2000" dirty="0">
                <a:cs typeface="Arial" charset="0"/>
              </a:rPr>
              <a:t>Expansion of Fiscal Year into 3 separate fields </a:t>
            </a:r>
          </a:p>
          <a:p>
            <a:pPr marL="963613" lvl="1" indent="-342900">
              <a:spcBef>
                <a:spcPts val="325"/>
              </a:spcBef>
              <a:buSzPct val="100000"/>
            </a:pPr>
            <a:r>
              <a:rPr lang="en-US" sz="2000" dirty="0">
                <a:cs typeface="Arial" charset="0"/>
              </a:rPr>
              <a:t>Elimination of Standard Subclasses – replaced by BETC</a:t>
            </a:r>
            <a:endParaRPr lang="en-US" dirty="0"/>
          </a:p>
        </p:txBody>
      </p:sp>
      <p:sp>
        <p:nvSpPr>
          <p:cNvPr id="4" name="Slide Number Placeholder 3">
            <a:extLst>
              <a:ext uri="{FF2B5EF4-FFF2-40B4-BE49-F238E27FC236}">
                <a16:creationId xmlns:a16="http://schemas.microsoft.com/office/drawing/2014/main" id="{91D0DC64-A6E8-4A92-AD94-42D0AA5D8F72}"/>
              </a:ext>
            </a:extLst>
          </p:cNvPr>
          <p:cNvSpPr>
            <a:spLocks noGrp="1"/>
          </p:cNvSpPr>
          <p:nvPr>
            <p:ph type="sldNum" sz="quarter" idx="12"/>
          </p:nvPr>
        </p:nvSpPr>
        <p:spPr/>
        <p:txBody>
          <a:bodyPr/>
          <a:lstStyle/>
          <a:p>
            <a:pPr>
              <a:defRPr/>
            </a:pPr>
            <a:fld id="{2D51C81B-D2DA-48D3-BDC6-1B62D476D479}" type="slidenum">
              <a:rPr lang="en-US" smtClean="0"/>
              <a:pPr>
                <a:defRPr/>
              </a:pPr>
              <a:t>7</a:t>
            </a:fld>
            <a:endParaRPr lang="en-US" dirty="0"/>
          </a:p>
        </p:txBody>
      </p:sp>
    </p:spTree>
    <p:extLst>
      <p:ext uri="{BB962C8B-B14F-4D97-AF65-F5344CB8AC3E}">
        <p14:creationId xmlns:p14="http://schemas.microsoft.com/office/powerpoint/2010/main" val="404844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7460-0284-4D93-A24E-C33080436B04}"/>
              </a:ext>
            </a:extLst>
          </p:cNvPr>
          <p:cNvSpPr>
            <a:spLocks noGrp="1"/>
          </p:cNvSpPr>
          <p:nvPr>
            <p:ph type="title"/>
          </p:nvPr>
        </p:nvSpPr>
        <p:spPr>
          <a:xfrm>
            <a:off x="0" y="0"/>
            <a:ext cx="8839200" cy="1554480"/>
          </a:xfrm>
        </p:spPr>
        <p:txBody>
          <a:bodyPr/>
          <a:lstStyle/>
          <a:p>
            <a:r>
              <a:rPr lang="en-US" dirty="0"/>
              <a:t>Component TAS Structure</a:t>
            </a:r>
          </a:p>
        </p:txBody>
      </p:sp>
      <p:pic>
        <p:nvPicPr>
          <p:cNvPr id="5" name="Content Placeholder 4" descr="TAS structure" title="component TAS Structure">
            <a:extLst>
              <a:ext uri="{FF2B5EF4-FFF2-40B4-BE49-F238E27FC236}">
                <a16:creationId xmlns:a16="http://schemas.microsoft.com/office/drawing/2014/main" id="{E0EEE1A6-4DB5-4893-B0F9-161D54350975}"/>
              </a:ext>
            </a:extLst>
          </p:cNvPr>
          <p:cNvPicPr>
            <a:picLocks noGrp="1" noChangeAspect="1"/>
          </p:cNvPicPr>
          <p:nvPr>
            <p:ph idx="1"/>
          </p:nvPr>
        </p:nvPicPr>
        <p:blipFill>
          <a:blip r:embed="rId2"/>
          <a:stretch>
            <a:fillRect/>
          </a:stretch>
        </p:blipFill>
        <p:spPr>
          <a:xfrm>
            <a:off x="628650" y="1905000"/>
            <a:ext cx="7886700" cy="3662267"/>
          </a:xfrm>
          <a:prstGeom prst="rect">
            <a:avLst/>
          </a:prstGeom>
        </p:spPr>
      </p:pic>
      <p:pic>
        <p:nvPicPr>
          <p:cNvPr id="7" name="Picture 6" descr="TAS Structure" title="Component TAS Structure">
            <a:extLst>
              <a:ext uri="{FF2B5EF4-FFF2-40B4-BE49-F238E27FC236}">
                <a16:creationId xmlns:a16="http://schemas.microsoft.com/office/drawing/2014/main" id="{82212A33-3089-42A2-906F-F558ED7465BD}"/>
              </a:ext>
            </a:extLst>
          </p:cNvPr>
          <p:cNvPicPr>
            <a:picLocks noChangeAspect="1"/>
          </p:cNvPicPr>
          <p:nvPr/>
        </p:nvPicPr>
        <p:blipFill>
          <a:blip r:embed="rId3"/>
          <a:stretch>
            <a:fillRect/>
          </a:stretch>
        </p:blipFill>
        <p:spPr>
          <a:xfrm>
            <a:off x="628651" y="5715000"/>
            <a:ext cx="7886700" cy="768062"/>
          </a:xfrm>
          <a:prstGeom prst="rect">
            <a:avLst/>
          </a:prstGeom>
        </p:spPr>
      </p:pic>
      <p:sp>
        <p:nvSpPr>
          <p:cNvPr id="4" name="Slide Number Placeholder 3">
            <a:extLst>
              <a:ext uri="{FF2B5EF4-FFF2-40B4-BE49-F238E27FC236}">
                <a16:creationId xmlns:a16="http://schemas.microsoft.com/office/drawing/2014/main" id="{B520458D-AEDA-4090-999A-900AFAFEFC5D}"/>
              </a:ext>
            </a:extLst>
          </p:cNvPr>
          <p:cNvSpPr>
            <a:spLocks noGrp="1"/>
          </p:cNvSpPr>
          <p:nvPr>
            <p:ph type="sldNum" sz="quarter" idx="12"/>
          </p:nvPr>
        </p:nvSpPr>
        <p:spPr/>
        <p:txBody>
          <a:bodyPr/>
          <a:lstStyle/>
          <a:p>
            <a:pPr>
              <a:defRPr/>
            </a:pPr>
            <a:fld id="{2D51C81B-D2DA-48D3-BDC6-1B62D476D479}" type="slidenum">
              <a:rPr lang="en-US" smtClean="0"/>
              <a:pPr>
                <a:defRPr/>
              </a:pPr>
              <a:t>8</a:t>
            </a:fld>
            <a:endParaRPr lang="en-US" dirty="0"/>
          </a:p>
        </p:txBody>
      </p:sp>
    </p:spTree>
    <p:extLst>
      <p:ext uri="{BB962C8B-B14F-4D97-AF65-F5344CB8AC3E}">
        <p14:creationId xmlns:p14="http://schemas.microsoft.com/office/powerpoint/2010/main" val="1771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FA85-80F4-44C3-A101-F8E335BB4DD9}"/>
              </a:ext>
            </a:extLst>
          </p:cNvPr>
          <p:cNvSpPr>
            <a:spLocks noGrp="1"/>
          </p:cNvSpPr>
          <p:nvPr>
            <p:ph type="title"/>
          </p:nvPr>
        </p:nvSpPr>
        <p:spPr/>
        <p:txBody>
          <a:bodyPr/>
          <a:lstStyle/>
          <a:p>
            <a:r>
              <a:rPr lang="en-US" dirty="0"/>
              <a:t>Component TAS Structure </a:t>
            </a:r>
            <a:r>
              <a:rPr lang="en-US" sz="2400" dirty="0"/>
              <a:t>(cont’d)</a:t>
            </a:r>
          </a:p>
        </p:txBody>
      </p:sp>
      <p:pic>
        <p:nvPicPr>
          <p:cNvPr id="5" name="Content Placeholder 4" descr="TAS structure" title="component TAS structure">
            <a:extLst>
              <a:ext uri="{FF2B5EF4-FFF2-40B4-BE49-F238E27FC236}">
                <a16:creationId xmlns:a16="http://schemas.microsoft.com/office/drawing/2014/main" id="{20E4A353-0F6F-4C76-B471-65DC883FA85B}"/>
              </a:ext>
            </a:extLst>
          </p:cNvPr>
          <p:cNvPicPr>
            <a:picLocks noGrp="1" noChangeAspect="1"/>
          </p:cNvPicPr>
          <p:nvPr>
            <p:ph idx="1"/>
          </p:nvPr>
        </p:nvPicPr>
        <p:blipFill>
          <a:blip r:embed="rId2"/>
          <a:stretch>
            <a:fillRect/>
          </a:stretch>
        </p:blipFill>
        <p:spPr>
          <a:xfrm>
            <a:off x="605792" y="1981200"/>
            <a:ext cx="7886700" cy="3551812"/>
          </a:xfrm>
          <a:prstGeom prst="rect">
            <a:avLst/>
          </a:prstGeom>
        </p:spPr>
      </p:pic>
      <p:pic>
        <p:nvPicPr>
          <p:cNvPr id="6" name="Picture 5" descr="TAS structure" title="Component TAS Structure">
            <a:extLst>
              <a:ext uri="{FF2B5EF4-FFF2-40B4-BE49-F238E27FC236}">
                <a16:creationId xmlns:a16="http://schemas.microsoft.com/office/drawing/2014/main" id="{974C4CD6-2B61-4031-ADB2-D9030BE71E46}"/>
              </a:ext>
            </a:extLst>
          </p:cNvPr>
          <p:cNvPicPr>
            <a:picLocks noChangeAspect="1"/>
          </p:cNvPicPr>
          <p:nvPr/>
        </p:nvPicPr>
        <p:blipFill>
          <a:blip r:embed="rId3"/>
          <a:stretch>
            <a:fillRect/>
          </a:stretch>
        </p:blipFill>
        <p:spPr>
          <a:xfrm>
            <a:off x="617221" y="5533012"/>
            <a:ext cx="7886700" cy="1005901"/>
          </a:xfrm>
          <a:prstGeom prst="rect">
            <a:avLst/>
          </a:prstGeom>
        </p:spPr>
      </p:pic>
      <p:sp>
        <p:nvSpPr>
          <p:cNvPr id="4" name="Slide Number Placeholder 3">
            <a:extLst>
              <a:ext uri="{FF2B5EF4-FFF2-40B4-BE49-F238E27FC236}">
                <a16:creationId xmlns:a16="http://schemas.microsoft.com/office/drawing/2014/main" id="{4C280EE1-D5BA-4FE7-9FB5-84CAE5A25569}"/>
              </a:ext>
            </a:extLst>
          </p:cNvPr>
          <p:cNvSpPr>
            <a:spLocks noGrp="1"/>
          </p:cNvSpPr>
          <p:nvPr>
            <p:ph type="sldNum" sz="quarter" idx="12"/>
          </p:nvPr>
        </p:nvSpPr>
        <p:spPr/>
        <p:txBody>
          <a:bodyPr/>
          <a:lstStyle/>
          <a:p>
            <a:pPr>
              <a:defRPr/>
            </a:pPr>
            <a:fld id="{2D51C81B-D2DA-48D3-BDC6-1B62D476D479}" type="slidenum">
              <a:rPr lang="en-US" smtClean="0"/>
              <a:pPr>
                <a:defRPr/>
              </a:pPr>
              <a:t>9</a:t>
            </a:fld>
            <a:endParaRPr lang="en-US" dirty="0"/>
          </a:p>
        </p:txBody>
      </p:sp>
    </p:spTree>
    <p:extLst>
      <p:ext uri="{BB962C8B-B14F-4D97-AF65-F5344CB8AC3E}">
        <p14:creationId xmlns:p14="http://schemas.microsoft.com/office/powerpoint/2010/main" val="2783240959"/>
      </p:ext>
    </p:extLst>
  </p:cSld>
  <p:clrMapOvr>
    <a:masterClrMapping/>
  </p:clrMapOvr>
</p:sld>
</file>

<file path=ppt/theme/theme1.xml><?xml version="1.0" encoding="utf-8"?>
<a:theme xmlns:a="http://schemas.openxmlformats.org/drawingml/2006/main" name="2018 FMT PowerPoint Template - 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5D3FF3-9ED4-409D-932E-C3839137E425}" vid="{B17A14CD-F8C6-40C0-A86A-1355ABAB068B}"/>
    </a:ext>
  </a:extLst>
</a:theme>
</file>

<file path=ppt/theme/theme2.xml><?xml version="1.0" encoding="utf-8"?>
<a:theme xmlns:a="http://schemas.openxmlformats.org/drawingml/2006/main" name="2018 FMT Presentation Template 4.12.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046B5EB-410E-4432-B372-9473194A6287}" vid="{6A1B1C38-14DC-4538-A8E2-A65F4FC1BE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16392</TotalTime>
  <Words>3718</Words>
  <Application>Microsoft Office PowerPoint</Application>
  <PresentationFormat>On-screen Show (4:3)</PresentationFormat>
  <Paragraphs>451</Paragraphs>
  <Slides>60</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0" baseType="lpstr">
      <vt:lpstr>Arial</vt:lpstr>
      <vt:lpstr>Calibri</vt:lpstr>
      <vt:lpstr>Calibri Light</vt:lpstr>
      <vt:lpstr>Lucida Sans Unicode</vt:lpstr>
      <vt:lpstr>Times New Roman</vt:lpstr>
      <vt:lpstr>Verdana</vt:lpstr>
      <vt:lpstr>Wingdings</vt:lpstr>
      <vt:lpstr>2018 FMT PowerPoint Template - standard</vt:lpstr>
      <vt:lpstr>2018 FMT Presentation Template 4.12.18</vt:lpstr>
      <vt:lpstr>Picture</vt:lpstr>
      <vt:lpstr>CARS Overview &amp; Related Changes</vt:lpstr>
      <vt:lpstr>GWA vs. CARS</vt:lpstr>
      <vt:lpstr>Purpose</vt:lpstr>
      <vt:lpstr>SF-224 vs. CARS Comparison</vt:lpstr>
      <vt:lpstr>Reporting in CARS</vt:lpstr>
      <vt:lpstr>CARS Overview</vt:lpstr>
      <vt:lpstr>Component TAS Format</vt:lpstr>
      <vt:lpstr>Component TAS Structure</vt:lpstr>
      <vt:lpstr>Component TAS Structure (cont’d)</vt:lpstr>
      <vt:lpstr>Component TAS Structure (cont’d)A</vt:lpstr>
      <vt:lpstr>Component TAS Example</vt:lpstr>
      <vt:lpstr>Component TAS ExampleA</vt:lpstr>
      <vt:lpstr>Component TAS ExampleB</vt:lpstr>
      <vt:lpstr>Business Event Type Code (BETC) Definition</vt:lpstr>
      <vt:lpstr>BETC Examples</vt:lpstr>
      <vt:lpstr>Breaking Down BETC</vt:lpstr>
      <vt:lpstr>Transaction Volumes for each BETC Category - Governmentwide</vt:lpstr>
      <vt:lpstr>GWA Account Statement</vt:lpstr>
      <vt:lpstr>CARS Account Statement Example</vt:lpstr>
      <vt:lpstr>Shared Accounting Modules (SAMs)</vt:lpstr>
      <vt:lpstr>Let’s Not Confuse SAMs!</vt:lpstr>
      <vt:lpstr>SAM Public Website</vt:lpstr>
      <vt:lpstr>SAM Public WebsiteC</vt:lpstr>
      <vt:lpstr>SAM Public Website (Example of data download)</vt:lpstr>
      <vt:lpstr>FMMI Table with SAM Data</vt:lpstr>
      <vt:lpstr>FMMI Table with SAM Data (cont’d)</vt:lpstr>
      <vt:lpstr>Why Both the USDA TAS and  the Trading Partner TAS are Needed </vt:lpstr>
      <vt:lpstr>Trading Partner TAS in FMMI</vt:lpstr>
      <vt:lpstr>Trading Partner TAS in FMMID</vt:lpstr>
      <vt:lpstr>Trading Partner TAS in FMMI (cont’d)</vt:lpstr>
      <vt:lpstr>Trading Partner TAS in FMMI (cont’d)E</vt:lpstr>
      <vt:lpstr>USDA Component TAS Format</vt:lpstr>
      <vt:lpstr>Display Application of Funds</vt:lpstr>
      <vt:lpstr>Component TAS in FMMI</vt:lpstr>
      <vt:lpstr>Identifying a TAS for a FMMI Document</vt:lpstr>
      <vt:lpstr>Identifying a TAS for a FMMI Document (cont’d)</vt:lpstr>
      <vt:lpstr>Necessity to Identify the Underlying TAS on a Purchase Order</vt:lpstr>
      <vt:lpstr>Input TAS for the Purchase Order on all Order</vt:lpstr>
      <vt:lpstr>Input Both TAS and PO on Orders</vt:lpstr>
      <vt:lpstr>Recap of Key Points</vt:lpstr>
      <vt:lpstr>Recap of Key Points (cont’d)</vt:lpstr>
      <vt:lpstr>Frequently Used Acronym</vt:lpstr>
      <vt:lpstr>Trading Partner’s TAS Helpful Tips</vt:lpstr>
      <vt:lpstr>Trading Partner’s TAS - Example</vt:lpstr>
      <vt:lpstr>Trading Partner Default TAS’s</vt:lpstr>
      <vt:lpstr>Agency TAS to Trading Partners</vt:lpstr>
      <vt:lpstr>FMMI Documents Inputting TP TAS</vt:lpstr>
      <vt:lpstr>FI AP Invoice</vt:lpstr>
      <vt:lpstr>FI AR Invoice – FV70</vt:lpstr>
      <vt:lpstr>FI AR Invoice – FV70 (cont’d)</vt:lpstr>
      <vt:lpstr>FI GL Accounting Document – FB50</vt:lpstr>
      <vt:lpstr>Purchase Order – ME23N</vt:lpstr>
      <vt:lpstr>Purchase Order ME23N (cont’d)</vt:lpstr>
      <vt:lpstr>Sales Orders – VA03</vt:lpstr>
      <vt:lpstr>Sales Orders – VA03 (cont’d)</vt:lpstr>
      <vt:lpstr>Earmarked Funds – FM23</vt:lpstr>
      <vt:lpstr>B2 Document</vt:lpstr>
      <vt:lpstr>B2 Document (cont’d)</vt:lpstr>
      <vt:lpstr>Contacts</vt:lpstr>
      <vt:lpstr>Questions</vt:lpstr>
    </vt:vector>
  </TitlesOfParts>
  <Company>US Treasury - FMS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Government-Wide Accounting Initiative</dc:title>
  <dc:creator>National Finance Center;Financial Management Services</dc:creator>
  <cp:lastModifiedBy>Erminger, Wyatt - OCFO</cp:lastModifiedBy>
  <cp:revision>620</cp:revision>
  <cp:lastPrinted>2018-05-10T20:45:16Z</cp:lastPrinted>
  <dcterms:created xsi:type="dcterms:W3CDTF">2011-04-15T11:47:05Z</dcterms:created>
  <dcterms:modified xsi:type="dcterms:W3CDTF">2022-03-29T18:44:17Z</dcterms:modified>
</cp:coreProperties>
</file>