
<file path=[Content_Types].xml><?xml version="1.0" encoding="utf-8"?>
<Types xmlns="http://schemas.openxmlformats.org/package/2006/content-types">
  <Default Extension="png" ContentType="image/png"/>
  <Default Extension="jpg&amp;ehk=SGCEez1wrHzJqFZzqk7YHg&amp;r=0&amp;pid=OfficeInsert" ContentType="image/jpeg"/>
  <Default Extension="jpeg" ContentType="image/jpeg"/>
  <Default Extension="rels" ContentType="application/vnd.openxmlformats-package.relationships+xml"/>
  <Default Extension="xml" ContentType="application/xml"/>
  <Default Extension="jpg&amp;ehk=KfmTlxPxSWHDrqkNGBO7qQ&amp;r=0&amp;pid=OfficeInsert" ContentType="image/jpeg"/>
  <Default Extension="jpg" ContentType="image/jpeg"/>
  <Default Extension="jpg&amp;ehk=8zU"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9" r:id="rId3"/>
    <p:sldId id="260" r:id="rId4"/>
    <p:sldId id="261" r:id="rId5"/>
    <p:sldId id="262" r:id="rId6"/>
    <p:sldId id="263" r:id="rId7"/>
    <p:sldId id="292" r:id="rId8"/>
    <p:sldId id="267" r:id="rId9"/>
    <p:sldId id="285" r:id="rId10"/>
    <p:sldId id="286" r:id="rId11"/>
    <p:sldId id="290" r:id="rId12"/>
    <p:sldId id="293" r:id="rId13"/>
    <p:sldId id="296" r:id="rId14"/>
    <p:sldId id="294" r:id="rId15"/>
    <p:sldId id="298" r:id="rId16"/>
    <p:sldId id="301" r:id="rId17"/>
    <p:sldId id="295" r:id="rId18"/>
    <p:sldId id="269" r:id="rId19"/>
    <p:sldId id="299" r:id="rId20"/>
    <p:sldId id="300" r:id="rId21"/>
    <p:sldId id="270" r:id="rId22"/>
    <p:sldId id="276" r:id="rId23"/>
    <p:sldId id="277" r:id="rId24"/>
    <p:sldId id="278" r:id="rId25"/>
    <p:sldId id="280" r:id="rId26"/>
    <p:sldId id="297" r:id="rId27"/>
    <p:sldId id="282" r:id="rId2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660"/>
  </p:normalViewPr>
  <p:slideViewPr>
    <p:cSldViewPr snapToGrid="0">
      <p:cViewPr varScale="1">
        <p:scale>
          <a:sx n="115" d="100"/>
          <a:sy n="115" d="100"/>
        </p:scale>
        <p:origin x="3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124B0-B6E6-4275-814B-7716386C03E8}" type="doc">
      <dgm:prSet loTypeId="urn:microsoft.com/office/officeart/2005/8/layout/chevron2" loCatId="process" qsTypeId="urn:microsoft.com/office/officeart/2005/8/quickstyle/simple1" qsCatId="simple" csTypeId="urn:microsoft.com/office/officeart/2005/8/colors/accent4_1" csCatId="accent4" phldr="1"/>
      <dgm:spPr/>
      <dgm:t>
        <a:bodyPr/>
        <a:lstStyle/>
        <a:p>
          <a:endParaRPr lang="en-US"/>
        </a:p>
      </dgm:t>
    </dgm:pt>
    <dgm:pt modelId="{F8C62F09-77E0-40B2-8370-7420521A207C}">
      <dgm:prSet phldrT="[Text]"/>
      <dgm:spPr/>
      <dgm:t>
        <a:bodyPr/>
        <a:lstStyle/>
        <a:p>
          <a:r>
            <a:rPr lang="en-US" dirty="0"/>
            <a:t>Entry</a:t>
          </a:r>
        </a:p>
      </dgm:t>
    </dgm:pt>
    <dgm:pt modelId="{844000F7-C4D5-4F3E-9616-ED3F01D73114}" type="parTrans" cxnId="{21307D59-72BA-4FC7-B68B-75AFA4BD0E71}">
      <dgm:prSet/>
      <dgm:spPr/>
      <dgm:t>
        <a:bodyPr/>
        <a:lstStyle/>
        <a:p>
          <a:endParaRPr lang="en-US"/>
        </a:p>
      </dgm:t>
    </dgm:pt>
    <dgm:pt modelId="{DD252585-1AD0-4E4A-AABE-1C91A4E5C97B}" type="sibTrans" cxnId="{21307D59-72BA-4FC7-B68B-75AFA4BD0E71}">
      <dgm:prSet/>
      <dgm:spPr/>
      <dgm:t>
        <a:bodyPr/>
        <a:lstStyle/>
        <a:p>
          <a:endParaRPr lang="en-US"/>
        </a:p>
      </dgm:t>
    </dgm:pt>
    <dgm:pt modelId="{A36F8663-8762-46C3-A567-1A303F19A27C}">
      <dgm:prSet phldrT="[Text]" custT="1"/>
      <dgm:spPr/>
      <dgm:t>
        <a:bodyPr/>
        <a:lstStyle/>
        <a:p>
          <a:r>
            <a:rPr lang="en-US" sz="2000" dirty="0"/>
            <a:t>Vendor enters invoice in IPP against PO sent from IAS </a:t>
          </a:r>
          <a:r>
            <a:rPr lang="en-US" sz="1600" dirty="0"/>
            <a:t>(</a:t>
          </a:r>
          <a:r>
            <a:rPr lang="en-US" sz="1600" i="1" dirty="0"/>
            <a:t>within 30 mins of approval in IAS</a:t>
          </a:r>
          <a:r>
            <a:rPr lang="en-US" sz="1600" dirty="0"/>
            <a:t>)</a:t>
          </a:r>
        </a:p>
      </dgm:t>
    </dgm:pt>
    <dgm:pt modelId="{F47C058B-CC37-4918-80F3-1122862339F7}" type="parTrans" cxnId="{0267F6A4-B601-40DA-AFE1-F0C688D1A1D4}">
      <dgm:prSet/>
      <dgm:spPr/>
      <dgm:t>
        <a:bodyPr/>
        <a:lstStyle/>
        <a:p>
          <a:endParaRPr lang="en-US"/>
        </a:p>
      </dgm:t>
    </dgm:pt>
    <dgm:pt modelId="{6BDBC848-82E1-4B2E-91A7-670401609F88}" type="sibTrans" cxnId="{0267F6A4-B601-40DA-AFE1-F0C688D1A1D4}">
      <dgm:prSet/>
      <dgm:spPr/>
      <dgm:t>
        <a:bodyPr/>
        <a:lstStyle/>
        <a:p>
          <a:endParaRPr lang="en-US"/>
        </a:p>
      </dgm:t>
    </dgm:pt>
    <dgm:pt modelId="{4965C925-6D84-423D-8DE0-839531C65D97}">
      <dgm:prSet phldrT="[Text]"/>
      <dgm:spPr/>
      <dgm:t>
        <a:bodyPr/>
        <a:lstStyle/>
        <a:p>
          <a:r>
            <a:rPr lang="en-US" dirty="0"/>
            <a:t>Review</a:t>
          </a:r>
        </a:p>
      </dgm:t>
    </dgm:pt>
    <dgm:pt modelId="{7B1BD0FC-9E40-414F-BAC9-8A82F579D887}" type="parTrans" cxnId="{AA1F9626-6447-4932-9DA7-9C0512A8299B}">
      <dgm:prSet/>
      <dgm:spPr/>
      <dgm:t>
        <a:bodyPr/>
        <a:lstStyle/>
        <a:p>
          <a:endParaRPr lang="en-US"/>
        </a:p>
      </dgm:t>
    </dgm:pt>
    <dgm:pt modelId="{72584119-9A1F-4E80-AFD8-4C8F4B0920A4}" type="sibTrans" cxnId="{AA1F9626-6447-4932-9DA7-9C0512A8299B}">
      <dgm:prSet/>
      <dgm:spPr/>
      <dgm:t>
        <a:bodyPr/>
        <a:lstStyle/>
        <a:p>
          <a:endParaRPr lang="en-US"/>
        </a:p>
      </dgm:t>
    </dgm:pt>
    <dgm:pt modelId="{BD0CE170-DC3C-47D9-9624-2588384F074C}">
      <dgm:prSet phldrT="[Text]" custT="1"/>
      <dgm:spPr/>
      <dgm:t>
        <a:bodyPr/>
        <a:lstStyle/>
        <a:p>
          <a:r>
            <a:rPr lang="en-US" sz="2000" dirty="0"/>
            <a:t>Approvers identified on IAS award (e.g., COR) approves invoice in IPP</a:t>
          </a:r>
        </a:p>
      </dgm:t>
    </dgm:pt>
    <dgm:pt modelId="{B314DD1E-290B-48D1-899A-99623BC8A010}" type="parTrans" cxnId="{3826FC96-9710-49AA-9875-04AF65FB8CEE}">
      <dgm:prSet/>
      <dgm:spPr/>
      <dgm:t>
        <a:bodyPr/>
        <a:lstStyle/>
        <a:p>
          <a:endParaRPr lang="en-US"/>
        </a:p>
      </dgm:t>
    </dgm:pt>
    <dgm:pt modelId="{CA42974B-E60D-4F28-9B8A-9BD806D55823}" type="sibTrans" cxnId="{3826FC96-9710-49AA-9875-04AF65FB8CEE}">
      <dgm:prSet/>
      <dgm:spPr/>
      <dgm:t>
        <a:bodyPr/>
        <a:lstStyle/>
        <a:p>
          <a:endParaRPr lang="en-US"/>
        </a:p>
      </dgm:t>
    </dgm:pt>
    <dgm:pt modelId="{C9FE3089-A9A6-40E9-B2F3-12F943A07D25}">
      <dgm:prSet phldrT="[Text]" custT="1"/>
      <dgm:spPr/>
      <dgm:t>
        <a:bodyPr/>
        <a:lstStyle/>
        <a:p>
          <a:r>
            <a:rPr lang="en-US" sz="2000" dirty="0"/>
            <a:t>If applicable, approver adjusts accounting distribution if multiple accounting lines are tied to one line item</a:t>
          </a:r>
        </a:p>
      </dgm:t>
    </dgm:pt>
    <dgm:pt modelId="{339294F9-7F5D-4575-BB87-0DCCDA116DF7}" type="parTrans" cxnId="{60C516E8-F44D-4DEC-84A3-13DAAB6A835B}">
      <dgm:prSet/>
      <dgm:spPr/>
      <dgm:t>
        <a:bodyPr/>
        <a:lstStyle/>
        <a:p>
          <a:endParaRPr lang="en-US"/>
        </a:p>
      </dgm:t>
    </dgm:pt>
    <dgm:pt modelId="{A154AF5B-9985-4266-9A49-AA44F5FAF78C}" type="sibTrans" cxnId="{60C516E8-F44D-4DEC-84A3-13DAAB6A835B}">
      <dgm:prSet/>
      <dgm:spPr/>
      <dgm:t>
        <a:bodyPr/>
        <a:lstStyle/>
        <a:p>
          <a:endParaRPr lang="en-US"/>
        </a:p>
      </dgm:t>
    </dgm:pt>
    <dgm:pt modelId="{FA702DAC-7C9B-44DC-A5CB-E91F4D996A07}">
      <dgm:prSet phldrT="[Text]"/>
      <dgm:spPr/>
      <dgm:t>
        <a:bodyPr/>
        <a:lstStyle/>
        <a:p>
          <a:r>
            <a:rPr lang="en-US" dirty="0"/>
            <a:t>Export</a:t>
          </a:r>
        </a:p>
      </dgm:t>
    </dgm:pt>
    <dgm:pt modelId="{1F62915B-7275-4BC2-9CFA-295B0C8956E3}" type="parTrans" cxnId="{C702BB7C-D6A9-429B-AEB4-90EE7FF64F7E}">
      <dgm:prSet/>
      <dgm:spPr/>
      <dgm:t>
        <a:bodyPr/>
        <a:lstStyle/>
        <a:p>
          <a:endParaRPr lang="en-US"/>
        </a:p>
      </dgm:t>
    </dgm:pt>
    <dgm:pt modelId="{9FE4039E-2237-4181-80BF-1D60400319FE}" type="sibTrans" cxnId="{C702BB7C-D6A9-429B-AEB4-90EE7FF64F7E}">
      <dgm:prSet/>
      <dgm:spPr/>
      <dgm:t>
        <a:bodyPr/>
        <a:lstStyle/>
        <a:p>
          <a:endParaRPr lang="en-US"/>
        </a:p>
      </dgm:t>
    </dgm:pt>
    <dgm:pt modelId="{613577C2-3D51-4525-917B-080BDCB2C4E4}">
      <dgm:prSet phldrT="[Text]" custT="1"/>
      <dgm:spPr/>
      <dgm:t>
        <a:bodyPr/>
        <a:lstStyle/>
        <a:p>
          <a:r>
            <a:rPr lang="en-US" sz="1700" dirty="0">
              <a:solidFill>
                <a:schemeClr val="tx1"/>
              </a:solidFill>
            </a:rPr>
            <a:t>Invoice data exported out of IPP (within 30 mins of all requisite IPP approvals being completed) into IAS where an invoice (and receipt, if applicable) is created automatically</a:t>
          </a:r>
        </a:p>
      </dgm:t>
    </dgm:pt>
    <dgm:pt modelId="{5FEB0A8D-496F-4D10-B131-E20ED4FC817B}" type="parTrans" cxnId="{759BBF99-1E2B-47D8-8C79-B21479681011}">
      <dgm:prSet/>
      <dgm:spPr/>
      <dgm:t>
        <a:bodyPr/>
        <a:lstStyle/>
        <a:p>
          <a:endParaRPr lang="en-US"/>
        </a:p>
      </dgm:t>
    </dgm:pt>
    <dgm:pt modelId="{36761BD6-CBE2-4FED-B177-1BF0AB5CF366}" type="sibTrans" cxnId="{759BBF99-1E2B-47D8-8C79-B21479681011}">
      <dgm:prSet/>
      <dgm:spPr/>
      <dgm:t>
        <a:bodyPr/>
        <a:lstStyle/>
        <a:p>
          <a:endParaRPr lang="en-US"/>
        </a:p>
      </dgm:t>
    </dgm:pt>
    <dgm:pt modelId="{2E628C49-34C6-4003-8EDC-1ACE91D298D5}">
      <dgm:prSet phldrT="[Text]"/>
      <dgm:spPr/>
      <dgm:t>
        <a:bodyPr/>
        <a:lstStyle/>
        <a:p>
          <a:r>
            <a:rPr lang="en-US" dirty="0"/>
            <a:t>Status update</a:t>
          </a:r>
        </a:p>
      </dgm:t>
    </dgm:pt>
    <dgm:pt modelId="{77AEC1B6-E551-4A45-B1D3-872CA3A0CE0D}" type="parTrans" cxnId="{9F441B92-513F-4401-B1BC-9278AF152E69}">
      <dgm:prSet/>
      <dgm:spPr/>
      <dgm:t>
        <a:bodyPr/>
        <a:lstStyle/>
        <a:p>
          <a:endParaRPr lang="en-US"/>
        </a:p>
      </dgm:t>
    </dgm:pt>
    <dgm:pt modelId="{CB8D8F34-DEC7-4DCF-84F8-53AC0E84FD84}" type="sibTrans" cxnId="{9F441B92-513F-4401-B1BC-9278AF152E69}">
      <dgm:prSet/>
      <dgm:spPr/>
      <dgm:t>
        <a:bodyPr/>
        <a:lstStyle/>
        <a:p>
          <a:endParaRPr lang="en-US"/>
        </a:p>
      </dgm:t>
    </dgm:pt>
    <dgm:pt modelId="{3899FB42-2920-4D9B-9E81-E77CB3207102}">
      <dgm:prSet phldrT="[Text]" custT="1"/>
      <dgm:spPr/>
      <dgm:t>
        <a:bodyPr/>
        <a:lstStyle/>
        <a:p>
          <a:r>
            <a:rPr lang="en-US" sz="2000" dirty="0"/>
            <a:t>IPP monitors payments issued by Treasury. Invoice status updated to </a:t>
          </a:r>
          <a:r>
            <a:rPr lang="en-US" sz="2000" i="1" dirty="0"/>
            <a:t>PAID </a:t>
          </a:r>
          <a:r>
            <a:rPr lang="en-US" sz="2000" i="0" dirty="0"/>
            <a:t>by FMMI program </a:t>
          </a:r>
        </a:p>
      </dgm:t>
    </dgm:pt>
    <dgm:pt modelId="{1DF624B2-4AC7-4488-9867-B2B27811A13C}" type="parTrans" cxnId="{21C25496-7E24-4585-B65F-A44881FAEDB0}">
      <dgm:prSet/>
      <dgm:spPr/>
      <dgm:t>
        <a:bodyPr/>
        <a:lstStyle/>
        <a:p>
          <a:endParaRPr lang="en-US"/>
        </a:p>
      </dgm:t>
    </dgm:pt>
    <dgm:pt modelId="{C82FF988-90B2-4049-9814-892BA61CB6D9}" type="sibTrans" cxnId="{21C25496-7E24-4585-B65F-A44881FAEDB0}">
      <dgm:prSet/>
      <dgm:spPr/>
      <dgm:t>
        <a:bodyPr/>
        <a:lstStyle/>
        <a:p>
          <a:endParaRPr lang="en-US"/>
        </a:p>
      </dgm:t>
    </dgm:pt>
    <dgm:pt modelId="{BA7D28F8-943A-4F00-B784-9C2E54770467}">
      <dgm:prSet phldrT="[Text]" custT="1"/>
      <dgm:spPr/>
      <dgm:t>
        <a:bodyPr/>
        <a:lstStyle/>
        <a:p>
          <a:r>
            <a:rPr lang="en-US" sz="1700" dirty="0"/>
            <a:t>2-way (award-invoice) or 3-way (award-receipt-invoice) match automated in IAS and transaction sent to FMMI</a:t>
          </a:r>
        </a:p>
      </dgm:t>
    </dgm:pt>
    <dgm:pt modelId="{C0C60F2C-EC8A-4921-B903-8F772C1276BA}" type="parTrans" cxnId="{D27F10C4-F895-41C6-A292-AF7D642194B5}">
      <dgm:prSet/>
      <dgm:spPr/>
      <dgm:t>
        <a:bodyPr/>
        <a:lstStyle/>
        <a:p>
          <a:endParaRPr lang="en-US"/>
        </a:p>
      </dgm:t>
    </dgm:pt>
    <dgm:pt modelId="{323E4AAF-6485-42FB-A3D9-4EDB5E8D281D}" type="sibTrans" cxnId="{D27F10C4-F895-41C6-A292-AF7D642194B5}">
      <dgm:prSet/>
      <dgm:spPr/>
      <dgm:t>
        <a:bodyPr/>
        <a:lstStyle/>
        <a:p>
          <a:endParaRPr lang="en-US"/>
        </a:p>
      </dgm:t>
    </dgm:pt>
    <dgm:pt modelId="{B99B64E1-7CCD-47EC-9DB9-EB54C984AD69}">
      <dgm:prSet phldrT="[Text]" custT="1"/>
      <dgm:spPr/>
      <dgm:t>
        <a:bodyPr/>
        <a:lstStyle/>
        <a:p>
          <a:r>
            <a:rPr lang="en-US" sz="2000" dirty="0"/>
            <a:t>If vendor cannot access IPP, there is an option to self-service an invoice on their behalf</a:t>
          </a:r>
        </a:p>
      </dgm:t>
    </dgm:pt>
    <dgm:pt modelId="{932EB97E-69CE-494A-A32E-5BCE39D2053C}" type="parTrans" cxnId="{906F2BAE-538B-4B1C-9518-A63A31C636B5}">
      <dgm:prSet/>
      <dgm:spPr/>
      <dgm:t>
        <a:bodyPr/>
        <a:lstStyle/>
        <a:p>
          <a:endParaRPr lang="en-US"/>
        </a:p>
      </dgm:t>
    </dgm:pt>
    <dgm:pt modelId="{56E290DA-F413-4E7E-A420-9562B3B437D4}" type="sibTrans" cxnId="{906F2BAE-538B-4B1C-9518-A63A31C636B5}">
      <dgm:prSet/>
      <dgm:spPr/>
      <dgm:t>
        <a:bodyPr/>
        <a:lstStyle/>
        <a:p>
          <a:endParaRPr lang="en-US"/>
        </a:p>
      </dgm:t>
    </dgm:pt>
    <dgm:pt modelId="{75038771-4E00-4D8B-A29A-48C50DBF3816}" type="pres">
      <dgm:prSet presAssocID="{ABA124B0-B6E6-4275-814B-7716386C03E8}" presName="linearFlow" presStyleCnt="0">
        <dgm:presLayoutVars>
          <dgm:dir/>
          <dgm:animLvl val="lvl"/>
          <dgm:resizeHandles val="exact"/>
        </dgm:presLayoutVars>
      </dgm:prSet>
      <dgm:spPr/>
      <dgm:t>
        <a:bodyPr/>
        <a:lstStyle/>
        <a:p>
          <a:endParaRPr lang="en-US"/>
        </a:p>
      </dgm:t>
    </dgm:pt>
    <dgm:pt modelId="{DBF58EDF-E130-47F0-A2A0-08BDFFB2390B}" type="pres">
      <dgm:prSet presAssocID="{F8C62F09-77E0-40B2-8370-7420521A207C}" presName="composite" presStyleCnt="0"/>
      <dgm:spPr/>
    </dgm:pt>
    <dgm:pt modelId="{C108D8C4-FDF6-445F-B5BF-0F579E3A0A2E}" type="pres">
      <dgm:prSet presAssocID="{F8C62F09-77E0-40B2-8370-7420521A207C}" presName="parentText" presStyleLbl="alignNode1" presStyleIdx="0" presStyleCnt="4">
        <dgm:presLayoutVars>
          <dgm:chMax val="1"/>
          <dgm:bulletEnabled val="1"/>
        </dgm:presLayoutVars>
      </dgm:prSet>
      <dgm:spPr/>
      <dgm:t>
        <a:bodyPr/>
        <a:lstStyle/>
        <a:p>
          <a:endParaRPr lang="en-US"/>
        </a:p>
      </dgm:t>
    </dgm:pt>
    <dgm:pt modelId="{625F7384-6A60-4860-A401-C118C7D6FFB2}" type="pres">
      <dgm:prSet presAssocID="{F8C62F09-77E0-40B2-8370-7420521A207C}" presName="descendantText" presStyleLbl="alignAcc1" presStyleIdx="0" presStyleCnt="4">
        <dgm:presLayoutVars>
          <dgm:bulletEnabled val="1"/>
        </dgm:presLayoutVars>
      </dgm:prSet>
      <dgm:spPr/>
      <dgm:t>
        <a:bodyPr/>
        <a:lstStyle/>
        <a:p>
          <a:endParaRPr lang="en-US"/>
        </a:p>
      </dgm:t>
    </dgm:pt>
    <dgm:pt modelId="{9C97DD0D-7B96-48B1-8D51-6446E84F8FBD}" type="pres">
      <dgm:prSet presAssocID="{DD252585-1AD0-4E4A-AABE-1C91A4E5C97B}" presName="sp" presStyleCnt="0"/>
      <dgm:spPr/>
    </dgm:pt>
    <dgm:pt modelId="{8C4D66E3-F492-440B-9EF0-867E933BB1CE}" type="pres">
      <dgm:prSet presAssocID="{4965C925-6D84-423D-8DE0-839531C65D97}" presName="composite" presStyleCnt="0"/>
      <dgm:spPr/>
    </dgm:pt>
    <dgm:pt modelId="{C9261F57-26F1-49AF-95AD-66222ABDC070}" type="pres">
      <dgm:prSet presAssocID="{4965C925-6D84-423D-8DE0-839531C65D97}" presName="parentText" presStyleLbl="alignNode1" presStyleIdx="1" presStyleCnt="4">
        <dgm:presLayoutVars>
          <dgm:chMax val="1"/>
          <dgm:bulletEnabled val="1"/>
        </dgm:presLayoutVars>
      </dgm:prSet>
      <dgm:spPr/>
      <dgm:t>
        <a:bodyPr/>
        <a:lstStyle/>
        <a:p>
          <a:endParaRPr lang="en-US"/>
        </a:p>
      </dgm:t>
    </dgm:pt>
    <dgm:pt modelId="{0688B23A-EE15-4DF6-9402-3BC4B74A6716}" type="pres">
      <dgm:prSet presAssocID="{4965C925-6D84-423D-8DE0-839531C65D97}" presName="descendantText" presStyleLbl="alignAcc1" presStyleIdx="1" presStyleCnt="4">
        <dgm:presLayoutVars>
          <dgm:bulletEnabled val="1"/>
        </dgm:presLayoutVars>
      </dgm:prSet>
      <dgm:spPr/>
      <dgm:t>
        <a:bodyPr/>
        <a:lstStyle/>
        <a:p>
          <a:endParaRPr lang="en-US"/>
        </a:p>
      </dgm:t>
    </dgm:pt>
    <dgm:pt modelId="{37BF1BC6-34FD-431E-AB7A-BF52E5ABE27C}" type="pres">
      <dgm:prSet presAssocID="{72584119-9A1F-4E80-AFD8-4C8F4B0920A4}" presName="sp" presStyleCnt="0"/>
      <dgm:spPr/>
    </dgm:pt>
    <dgm:pt modelId="{58D1B275-E510-4ADC-B191-3560A15EE741}" type="pres">
      <dgm:prSet presAssocID="{FA702DAC-7C9B-44DC-A5CB-E91F4D996A07}" presName="composite" presStyleCnt="0"/>
      <dgm:spPr/>
    </dgm:pt>
    <dgm:pt modelId="{15FB9559-FA59-451E-8F21-8C1CAE0DC5C7}" type="pres">
      <dgm:prSet presAssocID="{FA702DAC-7C9B-44DC-A5CB-E91F4D996A07}" presName="parentText" presStyleLbl="alignNode1" presStyleIdx="2" presStyleCnt="4">
        <dgm:presLayoutVars>
          <dgm:chMax val="1"/>
          <dgm:bulletEnabled val="1"/>
        </dgm:presLayoutVars>
      </dgm:prSet>
      <dgm:spPr/>
      <dgm:t>
        <a:bodyPr/>
        <a:lstStyle/>
        <a:p>
          <a:endParaRPr lang="en-US"/>
        </a:p>
      </dgm:t>
    </dgm:pt>
    <dgm:pt modelId="{29DC1A55-5A98-483B-8B59-FA23D68CD884}" type="pres">
      <dgm:prSet presAssocID="{FA702DAC-7C9B-44DC-A5CB-E91F4D996A07}" presName="descendantText" presStyleLbl="alignAcc1" presStyleIdx="2" presStyleCnt="4">
        <dgm:presLayoutVars>
          <dgm:bulletEnabled val="1"/>
        </dgm:presLayoutVars>
      </dgm:prSet>
      <dgm:spPr/>
      <dgm:t>
        <a:bodyPr/>
        <a:lstStyle/>
        <a:p>
          <a:endParaRPr lang="en-US"/>
        </a:p>
      </dgm:t>
    </dgm:pt>
    <dgm:pt modelId="{44345251-2312-4542-B6F9-90C15828DE7D}" type="pres">
      <dgm:prSet presAssocID="{9FE4039E-2237-4181-80BF-1D60400319FE}" presName="sp" presStyleCnt="0"/>
      <dgm:spPr/>
    </dgm:pt>
    <dgm:pt modelId="{26260BE7-8839-4AED-B5C9-A2FBA36AC9A2}" type="pres">
      <dgm:prSet presAssocID="{2E628C49-34C6-4003-8EDC-1ACE91D298D5}" presName="composite" presStyleCnt="0"/>
      <dgm:spPr/>
    </dgm:pt>
    <dgm:pt modelId="{15B21E81-475E-4CE2-AD10-6D6A5B47ABEC}" type="pres">
      <dgm:prSet presAssocID="{2E628C49-34C6-4003-8EDC-1ACE91D298D5}" presName="parentText" presStyleLbl="alignNode1" presStyleIdx="3" presStyleCnt="4">
        <dgm:presLayoutVars>
          <dgm:chMax val="1"/>
          <dgm:bulletEnabled val="1"/>
        </dgm:presLayoutVars>
      </dgm:prSet>
      <dgm:spPr/>
      <dgm:t>
        <a:bodyPr/>
        <a:lstStyle/>
        <a:p>
          <a:endParaRPr lang="en-US"/>
        </a:p>
      </dgm:t>
    </dgm:pt>
    <dgm:pt modelId="{AF87DD4C-2E2A-41CB-956D-B30DA769A3A8}" type="pres">
      <dgm:prSet presAssocID="{2E628C49-34C6-4003-8EDC-1ACE91D298D5}" presName="descendantText" presStyleLbl="alignAcc1" presStyleIdx="3" presStyleCnt="4">
        <dgm:presLayoutVars>
          <dgm:bulletEnabled val="1"/>
        </dgm:presLayoutVars>
      </dgm:prSet>
      <dgm:spPr/>
      <dgm:t>
        <a:bodyPr/>
        <a:lstStyle/>
        <a:p>
          <a:endParaRPr lang="en-US"/>
        </a:p>
      </dgm:t>
    </dgm:pt>
  </dgm:ptLst>
  <dgm:cxnLst>
    <dgm:cxn modelId="{3B634801-07F7-4AF1-86B4-6D3246450E69}" type="presOf" srcId="{B99B64E1-7CCD-47EC-9DB9-EB54C984AD69}" destId="{625F7384-6A60-4860-A401-C118C7D6FFB2}" srcOrd="0" destOrd="1" presId="urn:microsoft.com/office/officeart/2005/8/layout/chevron2"/>
    <dgm:cxn modelId="{42615F69-7D34-47FC-9C04-128ECA47208E}" type="presOf" srcId="{613577C2-3D51-4525-917B-080BDCB2C4E4}" destId="{29DC1A55-5A98-483B-8B59-FA23D68CD884}" srcOrd="0" destOrd="0" presId="urn:microsoft.com/office/officeart/2005/8/layout/chevron2"/>
    <dgm:cxn modelId="{963F6195-6E03-4284-88EA-A6AB059B2B65}" type="presOf" srcId="{3899FB42-2920-4D9B-9E81-E77CB3207102}" destId="{AF87DD4C-2E2A-41CB-956D-B30DA769A3A8}" srcOrd="0" destOrd="0" presId="urn:microsoft.com/office/officeart/2005/8/layout/chevron2"/>
    <dgm:cxn modelId="{3826FC96-9710-49AA-9875-04AF65FB8CEE}" srcId="{4965C925-6D84-423D-8DE0-839531C65D97}" destId="{BD0CE170-DC3C-47D9-9624-2588384F074C}" srcOrd="0" destOrd="0" parTransId="{B314DD1E-290B-48D1-899A-99623BC8A010}" sibTransId="{CA42974B-E60D-4F28-9B8A-9BD806D55823}"/>
    <dgm:cxn modelId="{21C25496-7E24-4585-B65F-A44881FAEDB0}" srcId="{2E628C49-34C6-4003-8EDC-1ACE91D298D5}" destId="{3899FB42-2920-4D9B-9E81-E77CB3207102}" srcOrd="0" destOrd="0" parTransId="{1DF624B2-4AC7-4488-9867-B2B27811A13C}" sibTransId="{C82FF988-90B2-4049-9814-892BA61CB6D9}"/>
    <dgm:cxn modelId="{9F441B92-513F-4401-B1BC-9278AF152E69}" srcId="{ABA124B0-B6E6-4275-814B-7716386C03E8}" destId="{2E628C49-34C6-4003-8EDC-1ACE91D298D5}" srcOrd="3" destOrd="0" parTransId="{77AEC1B6-E551-4A45-B1D3-872CA3A0CE0D}" sibTransId="{CB8D8F34-DEC7-4DCF-84F8-53AC0E84FD84}"/>
    <dgm:cxn modelId="{4924C724-E2BE-477C-ADED-791F1646270C}" type="presOf" srcId="{BA7D28F8-943A-4F00-B784-9C2E54770467}" destId="{29DC1A55-5A98-483B-8B59-FA23D68CD884}" srcOrd="0" destOrd="1" presId="urn:microsoft.com/office/officeart/2005/8/layout/chevron2"/>
    <dgm:cxn modelId="{1419AFC8-C628-4B64-9EBD-435E3901ADC2}" type="presOf" srcId="{ABA124B0-B6E6-4275-814B-7716386C03E8}" destId="{75038771-4E00-4D8B-A29A-48C50DBF3816}" srcOrd="0" destOrd="0" presId="urn:microsoft.com/office/officeart/2005/8/layout/chevron2"/>
    <dgm:cxn modelId="{0267F6A4-B601-40DA-AFE1-F0C688D1A1D4}" srcId="{F8C62F09-77E0-40B2-8370-7420521A207C}" destId="{A36F8663-8762-46C3-A567-1A303F19A27C}" srcOrd="0" destOrd="0" parTransId="{F47C058B-CC37-4918-80F3-1122862339F7}" sibTransId="{6BDBC848-82E1-4B2E-91A7-670401609F88}"/>
    <dgm:cxn modelId="{60C516E8-F44D-4DEC-84A3-13DAAB6A835B}" srcId="{4965C925-6D84-423D-8DE0-839531C65D97}" destId="{C9FE3089-A9A6-40E9-B2F3-12F943A07D25}" srcOrd="1" destOrd="0" parTransId="{339294F9-7F5D-4575-BB87-0DCCDA116DF7}" sibTransId="{A154AF5B-9985-4266-9A49-AA44F5FAF78C}"/>
    <dgm:cxn modelId="{D27F10C4-F895-41C6-A292-AF7D642194B5}" srcId="{FA702DAC-7C9B-44DC-A5CB-E91F4D996A07}" destId="{BA7D28F8-943A-4F00-B784-9C2E54770467}" srcOrd="1" destOrd="0" parTransId="{C0C60F2C-EC8A-4921-B903-8F772C1276BA}" sibTransId="{323E4AAF-6485-42FB-A3D9-4EDB5E8D281D}"/>
    <dgm:cxn modelId="{6C42A44B-3720-411C-AE2C-2209D6498A12}" type="presOf" srcId="{2E628C49-34C6-4003-8EDC-1ACE91D298D5}" destId="{15B21E81-475E-4CE2-AD10-6D6A5B47ABEC}" srcOrd="0" destOrd="0" presId="urn:microsoft.com/office/officeart/2005/8/layout/chevron2"/>
    <dgm:cxn modelId="{4A2435A6-4927-4FBF-88A7-ED8CD0748AF9}" type="presOf" srcId="{A36F8663-8762-46C3-A567-1A303F19A27C}" destId="{625F7384-6A60-4860-A401-C118C7D6FFB2}" srcOrd="0" destOrd="0" presId="urn:microsoft.com/office/officeart/2005/8/layout/chevron2"/>
    <dgm:cxn modelId="{09F51508-768B-4D2F-A09A-97BB75FDEBBE}" type="presOf" srcId="{FA702DAC-7C9B-44DC-A5CB-E91F4D996A07}" destId="{15FB9559-FA59-451E-8F21-8C1CAE0DC5C7}" srcOrd="0" destOrd="0" presId="urn:microsoft.com/office/officeart/2005/8/layout/chevron2"/>
    <dgm:cxn modelId="{5893A8BF-EE41-4C20-9E0D-0E8F967F12B9}" type="presOf" srcId="{4965C925-6D84-423D-8DE0-839531C65D97}" destId="{C9261F57-26F1-49AF-95AD-66222ABDC070}" srcOrd="0" destOrd="0" presId="urn:microsoft.com/office/officeart/2005/8/layout/chevron2"/>
    <dgm:cxn modelId="{AA1F9626-6447-4932-9DA7-9C0512A8299B}" srcId="{ABA124B0-B6E6-4275-814B-7716386C03E8}" destId="{4965C925-6D84-423D-8DE0-839531C65D97}" srcOrd="1" destOrd="0" parTransId="{7B1BD0FC-9E40-414F-BAC9-8A82F579D887}" sibTransId="{72584119-9A1F-4E80-AFD8-4C8F4B0920A4}"/>
    <dgm:cxn modelId="{C702BB7C-D6A9-429B-AEB4-90EE7FF64F7E}" srcId="{ABA124B0-B6E6-4275-814B-7716386C03E8}" destId="{FA702DAC-7C9B-44DC-A5CB-E91F4D996A07}" srcOrd="2" destOrd="0" parTransId="{1F62915B-7275-4BC2-9CFA-295B0C8956E3}" sibTransId="{9FE4039E-2237-4181-80BF-1D60400319FE}"/>
    <dgm:cxn modelId="{CF513856-CCAB-43B7-9F95-99602CFB14F1}" type="presOf" srcId="{C9FE3089-A9A6-40E9-B2F3-12F943A07D25}" destId="{0688B23A-EE15-4DF6-9402-3BC4B74A6716}" srcOrd="0" destOrd="1" presId="urn:microsoft.com/office/officeart/2005/8/layout/chevron2"/>
    <dgm:cxn modelId="{AE73E625-B9E7-482C-94AD-B479CB839000}" type="presOf" srcId="{F8C62F09-77E0-40B2-8370-7420521A207C}" destId="{C108D8C4-FDF6-445F-B5BF-0F579E3A0A2E}" srcOrd="0" destOrd="0" presId="urn:microsoft.com/office/officeart/2005/8/layout/chevron2"/>
    <dgm:cxn modelId="{906F2BAE-538B-4B1C-9518-A63A31C636B5}" srcId="{F8C62F09-77E0-40B2-8370-7420521A207C}" destId="{B99B64E1-7CCD-47EC-9DB9-EB54C984AD69}" srcOrd="1" destOrd="0" parTransId="{932EB97E-69CE-494A-A32E-5BCE39D2053C}" sibTransId="{56E290DA-F413-4E7E-A420-9562B3B437D4}"/>
    <dgm:cxn modelId="{21307D59-72BA-4FC7-B68B-75AFA4BD0E71}" srcId="{ABA124B0-B6E6-4275-814B-7716386C03E8}" destId="{F8C62F09-77E0-40B2-8370-7420521A207C}" srcOrd="0" destOrd="0" parTransId="{844000F7-C4D5-4F3E-9616-ED3F01D73114}" sibTransId="{DD252585-1AD0-4E4A-AABE-1C91A4E5C97B}"/>
    <dgm:cxn modelId="{759BBF99-1E2B-47D8-8C79-B21479681011}" srcId="{FA702DAC-7C9B-44DC-A5CB-E91F4D996A07}" destId="{613577C2-3D51-4525-917B-080BDCB2C4E4}" srcOrd="0" destOrd="0" parTransId="{5FEB0A8D-496F-4D10-B131-E20ED4FC817B}" sibTransId="{36761BD6-CBE2-4FED-B177-1BF0AB5CF366}"/>
    <dgm:cxn modelId="{CA0DB3D5-EDF2-4917-A2EB-CC4C50528080}" type="presOf" srcId="{BD0CE170-DC3C-47D9-9624-2588384F074C}" destId="{0688B23A-EE15-4DF6-9402-3BC4B74A6716}" srcOrd="0" destOrd="0" presId="urn:microsoft.com/office/officeart/2005/8/layout/chevron2"/>
    <dgm:cxn modelId="{953352A0-9DDE-4888-AB62-C8A662D99E3A}" type="presParOf" srcId="{75038771-4E00-4D8B-A29A-48C50DBF3816}" destId="{DBF58EDF-E130-47F0-A2A0-08BDFFB2390B}" srcOrd="0" destOrd="0" presId="urn:microsoft.com/office/officeart/2005/8/layout/chevron2"/>
    <dgm:cxn modelId="{AA5606DB-12F3-4E39-A097-661C83A6DD68}" type="presParOf" srcId="{DBF58EDF-E130-47F0-A2A0-08BDFFB2390B}" destId="{C108D8C4-FDF6-445F-B5BF-0F579E3A0A2E}" srcOrd="0" destOrd="0" presId="urn:microsoft.com/office/officeart/2005/8/layout/chevron2"/>
    <dgm:cxn modelId="{E21C9474-3C6E-48EC-919D-F5B75884A472}" type="presParOf" srcId="{DBF58EDF-E130-47F0-A2A0-08BDFFB2390B}" destId="{625F7384-6A60-4860-A401-C118C7D6FFB2}" srcOrd="1" destOrd="0" presId="urn:microsoft.com/office/officeart/2005/8/layout/chevron2"/>
    <dgm:cxn modelId="{3ADDDD00-0A3D-462A-8F8D-CA65A94B2A9F}" type="presParOf" srcId="{75038771-4E00-4D8B-A29A-48C50DBF3816}" destId="{9C97DD0D-7B96-48B1-8D51-6446E84F8FBD}" srcOrd="1" destOrd="0" presId="urn:microsoft.com/office/officeart/2005/8/layout/chevron2"/>
    <dgm:cxn modelId="{323F70FA-17FA-4609-B0F6-71FAB3E5CDEA}" type="presParOf" srcId="{75038771-4E00-4D8B-A29A-48C50DBF3816}" destId="{8C4D66E3-F492-440B-9EF0-867E933BB1CE}" srcOrd="2" destOrd="0" presId="urn:microsoft.com/office/officeart/2005/8/layout/chevron2"/>
    <dgm:cxn modelId="{7895D1AD-6A45-4A33-A4B4-F0D18C8D9672}" type="presParOf" srcId="{8C4D66E3-F492-440B-9EF0-867E933BB1CE}" destId="{C9261F57-26F1-49AF-95AD-66222ABDC070}" srcOrd="0" destOrd="0" presId="urn:microsoft.com/office/officeart/2005/8/layout/chevron2"/>
    <dgm:cxn modelId="{D0C3CC3B-ED4F-4B9E-B553-08D26122704B}" type="presParOf" srcId="{8C4D66E3-F492-440B-9EF0-867E933BB1CE}" destId="{0688B23A-EE15-4DF6-9402-3BC4B74A6716}" srcOrd="1" destOrd="0" presId="urn:microsoft.com/office/officeart/2005/8/layout/chevron2"/>
    <dgm:cxn modelId="{9DFFD9F1-BA6E-47FC-A407-AD7EEE45894D}" type="presParOf" srcId="{75038771-4E00-4D8B-A29A-48C50DBF3816}" destId="{37BF1BC6-34FD-431E-AB7A-BF52E5ABE27C}" srcOrd="3" destOrd="0" presId="urn:microsoft.com/office/officeart/2005/8/layout/chevron2"/>
    <dgm:cxn modelId="{4CEB69A3-3A43-429E-8404-FD6F10405C0A}" type="presParOf" srcId="{75038771-4E00-4D8B-A29A-48C50DBF3816}" destId="{58D1B275-E510-4ADC-B191-3560A15EE741}" srcOrd="4" destOrd="0" presId="urn:microsoft.com/office/officeart/2005/8/layout/chevron2"/>
    <dgm:cxn modelId="{2717A064-0C31-421C-B83F-363669E7182F}" type="presParOf" srcId="{58D1B275-E510-4ADC-B191-3560A15EE741}" destId="{15FB9559-FA59-451E-8F21-8C1CAE0DC5C7}" srcOrd="0" destOrd="0" presId="urn:microsoft.com/office/officeart/2005/8/layout/chevron2"/>
    <dgm:cxn modelId="{08EB436F-EE5A-4E54-909C-3E0D710BA63D}" type="presParOf" srcId="{58D1B275-E510-4ADC-B191-3560A15EE741}" destId="{29DC1A55-5A98-483B-8B59-FA23D68CD884}" srcOrd="1" destOrd="0" presId="urn:microsoft.com/office/officeart/2005/8/layout/chevron2"/>
    <dgm:cxn modelId="{49D423BF-494F-4B57-AE75-64DEA89E4141}" type="presParOf" srcId="{75038771-4E00-4D8B-A29A-48C50DBF3816}" destId="{44345251-2312-4542-B6F9-90C15828DE7D}" srcOrd="5" destOrd="0" presId="urn:microsoft.com/office/officeart/2005/8/layout/chevron2"/>
    <dgm:cxn modelId="{CEFCF07C-BAAF-462E-B0CB-6D70C4726E0C}" type="presParOf" srcId="{75038771-4E00-4D8B-A29A-48C50DBF3816}" destId="{26260BE7-8839-4AED-B5C9-A2FBA36AC9A2}" srcOrd="6" destOrd="0" presId="urn:microsoft.com/office/officeart/2005/8/layout/chevron2"/>
    <dgm:cxn modelId="{7BCA3D0B-A6A2-4326-9F7B-B30AF3AB7FF2}" type="presParOf" srcId="{26260BE7-8839-4AED-B5C9-A2FBA36AC9A2}" destId="{15B21E81-475E-4CE2-AD10-6D6A5B47ABEC}" srcOrd="0" destOrd="0" presId="urn:microsoft.com/office/officeart/2005/8/layout/chevron2"/>
    <dgm:cxn modelId="{E048D935-332A-4F77-BFB2-17AEFB37D4EE}" type="presParOf" srcId="{26260BE7-8839-4AED-B5C9-A2FBA36AC9A2}" destId="{AF87DD4C-2E2A-41CB-956D-B30DA769A3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8D8C4-FDF6-445F-B5BF-0F579E3A0A2E}">
      <dsp:nvSpPr>
        <dsp:cNvPr id="0" name=""/>
        <dsp:cNvSpPr/>
      </dsp:nvSpPr>
      <dsp:spPr>
        <a:xfrm rot="5400000">
          <a:off x="-214598" y="221801"/>
          <a:ext cx="1430655" cy="100145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Entry</a:t>
          </a:r>
        </a:p>
      </dsp:txBody>
      <dsp:txXfrm rot="-5400000">
        <a:off x="1" y="507931"/>
        <a:ext cx="1001458" cy="429197"/>
      </dsp:txXfrm>
    </dsp:sp>
    <dsp:sp modelId="{625F7384-6A60-4860-A401-C118C7D6FFB2}">
      <dsp:nvSpPr>
        <dsp:cNvPr id="0" name=""/>
        <dsp:cNvSpPr/>
      </dsp:nvSpPr>
      <dsp:spPr>
        <a:xfrm rot="5400000">
          <a:off x="5275459" y="-4266797"/>
          <a:ext cx="929926" cy="9477927"/>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Vendor enters invoice in IPP against PO sent from IAS </a:t>
          </a:r>
          <a:r>
            <a:rPr lang="en-US" sz="1600" kern="1200" dirty="0"/>
            <a:t>(</a:t>
          </a:r>
          <a:r>
            <a:rPr lang="en-US" sz="1600" i="1" kern="1200" dirty="0"/>
            <a:t>within 30 mins of approval in IAS</a:t>
          </a:r>
          <a:r>
            <a:rPr lang="en-US" sz="1600" kern="1200" dirty="0"/>
            <a:t>)</a:t>
          </a:r>
        </a:p>
        <a:p>
          <a:pPr marL="228600" lvl="1" indent="-228600" algn="l" defTabSz="889000">
            <a:lnSpc>
              <a:spcPct val="90000"/>
            </a:lnSpc>
            <a:spcBef>
              <a:spcPct val="0"/>
            </a:spcBef>
            <a:spcAft>
              <a:spcPct val="15000"/>
            </a:spcAft>
            <a:buChar char="••"/>
          </a:pPr>
          <a:r>
            <a:rPr lang="en-US" sz="2000" kern="1200" dirty="0"/>
            <a:t>If vendor cannot access IPP, there is an option to self-service an invoice on their behalf</a:t>
          </a:r>
        </a:p>
      </dsp:txBody>
      <dsp:txXfrm rot="-5400000">
        <a:off x="1001459" y="52598"/>
        <a:ext cx="9432532" cy="839136"/>
      </dsp:txXfrm>
    </dsp:sp>
    <dsp:sp modelId="{C9261F57-26F1-49AF-95AD-66222ABDC070}">
      <dsp:nvSpPr>
        <dsp:cNvPr id="0" name=""/>
        <dsp:cNvSpPr/>
      </dsp:nvSpPr>
      <dsp:spPr>
        <a:xfrm rot="5400000">
          <a:off x="-214598" y="1507954"/>
          <a:ext cx="1430655" cy="100145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Review</a:t>
          </a:r>
        </a:p>
      </dsp:txBody>
      <dsp:txXfrm rot="-5400000">
        <a:off x="1" y="1794084"/>
        <a:ext cx="1001458" cy="429197"/>
      </dsp:txXfrm>
    </dsp:sp>
    <dsp:sp modelId="{0688B23A-EE15-4DF6-9402-3BC4B74A6716}">
      <dsp:nvSpPr>
        <dsp:cNvPr id="0" name=""/>
        <dsp:cNvSpPr/>
      </dsp:nvSpPr>
      <dsp:spPr>
        <a:xfrm rot="5400000">
          <a:off x="5275459" y="-2980644"/>
          <a:ext cx="929926" cy="9477927"/>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Approvers identified on IAS award (e.g., COR) approves invoice in IPP</a:t>
          </a:r>
        </a:p>
        <a:p>
          <a:pPr marL="228600" lvl="1" indent="-228600" algn="l" defTabSz="889000">
            <a:lnSpc>
              <a:spcPct val="90000"/>
            </a:lnSpc>
            <a:spcBef>
              <a:spcPct val="0"/>
            </a:spcBef>
            <a:spcAft>
              <a:spcPct val="15000"/>
            </a:spcAft>
            <a:buChar char="••"/>
          </a:pPr>
          <a:r>
            <a:rPr lang="en-US" sz="2000" kern="1200" dirty="0"/>
            <a:t>If applicable, approver adjusts accounting distribution if multiple accounting lines are tied to one line item</a:t>
          </a:r>
        </a:p>
      </dsp:txBody>
      <dsp:txXfrm rot="-5400000">
        <a:off x="1001459" y="1338751"/>
        <a:ext cx="9432532" cy="839136"/>
      </dsp:txXfrm>
    </dsp:sp>
    <dsp:sp modelId="{15FB9559-FA59-451E-8F21-8C1CAE0DC5C7}">
      <dsp:nvSpPr>
        <dsp:cNvPr id="0" name=""/>
        <dsp:cNvSpPr/>
      </dsp:nvSpPr>
      <dsp:spPr>
        <a:xfrm rot="5400000">
          <a:off x="-214598" y="2794106"/>
          <a:ext cx="1430655" cy="100145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Export</a:t>
          </a:r>
        </a:p>
      </dsp:txBody>
      <dsp:txXfrm rot="-5400000">
        <a:off x="1" y="3080236"/>
        <a:ext cx="1001458" cy="429197"/>
      </dsp:txXfrm>
    </dsp:sp>
    <dsp:sp modelId="{29DC1A55-5A98-483B-8B59-FA23D68CD884}">
      <dsp:nvSpPr>
        <dsp:cNvPr id="0" name=""/>
        <dsp:cNvSpPr/>
      </dsp:nvSpPr>
      <dsp:spPr>
        <a:xfrm rot="5400000">
          <a:off x="5275459" y="-1694491"/>
          <a:ext cx="929926" cy="9477927"/>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solidFill>
                <a:schemeClr val="tx1"/>
              </a:solidFill>
            </a:rPr>
            <a:t>Invoice data exported out of IPP (within 30 mins of all requisite IPP approvals being completed) into IAS where an invoice (and receipt, if applicable) is created automatically</a:t>
          </a:r>
        </a:p>
        <a:p>
          <a:pPr marL="171450" lvl="1" indent="-171450" algn="l" defTabSz="755650">
            <a:lnSpc>
              <a:spcPct val="90000"/>
            </a:lnSpc>
            <a:spcBef>
              <a:spcPct val="0"/>
            </a:spcBef>
            <a:spcAft>
              <a:spcPct val="15000"/>
            </a:spcAft>
            <a:buChar char="••"/>
          </a:pPr>
          <a:r>
            <a:rPr lang="en-US" sz="1700" kern="1200" dirty="0"/>
            <a:t>2-way (award-invoice) or 3-way (award-receipt-invoice) match automated in IAS and transaction sent to FMMI</a:t>
          </a:r>
        </a:p>
      </dsp:txBody>
      <dsp:txXfrm rot="-5400000">
        <a:off x="1001459" y="2624904"/>
        <a:ext cx="9432532" cy="839136"/>
      </dsp:txXfrm>
    </dsp:sp>
    <dsp:sp modelId="{15B21E81-475E-4CE2-AD10-6D6A5B47ABEC}">
      <dsp:nvSpPr>
        <dsp:cNvPr id="0" name=""/>
        <dsp:cNvSpPr/>
      </dsp:nvSpPr>
      <dsp:spPr>
        <a:xfrm rot="5400000">
          <a:off x="-214598" y="4080259"/>
          <a:ext cx="1430655" cy="1001458"/>
        </a:xfrm>
        <a:prstGeom prst="chevron">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a:t>Status update</a:t>
          </a:r>
        </a:p>
      </dsp:txBody>
      <dsp:txXfrm rot="-5400000">
        <a:off x="1" y="4366389"/>
        <a:ext cx="1001458" cy="429197"/>
      </dsp:txXfrm>
    </dsp:sp>
    <dsp:sp modelId="{AF87DD4C-2E2A-41CB-956D-B30DA769A3A8}">
      <dsp:nvSpPr>
        <dsp:cNvPr id="0" name=""/>
        <dsp:cNvSpPr/>
      </dsp:nvSpPr>
      <dsp:spPr>
        <a:xfrm rot="5400000">
          <a:off x="5275459" y="-408339"/>
          <a:ext cx="929926" cy="9477927"/>
        </a:xfrm>
        <a:prstGeom prst="round2Same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IPP monitors payments issued by Treasury. Invoice status updated to </a:t>
          </a:r>
          <a:r>
            <a:rPr lang="en-US" sz="2000" i="1" kern="1200" dirty="0"/>
            <a:t>PAID </a:t>
          </a:r>
          <a:r>
            <a:rPr lang="en-US" sz="2000" i="0" kern="1200" dirty="0"/>
            <a:t>by FMMI program </a:t>
          </a:r>
        </a:p>
      </dsp:txBody>
      <dsp:txXfrm rot="-5400000">
        <a:off x="1001459" y="3911056"/>
        <a:ext cx="9432532" cy="83913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1253C0CD-4BE8-4BDE-B4AC-8FD4EB8D78A3}" type="datetimeFigureOut">
              <a:rPr lang="en-US" smtClean="0"/>
              <a:t>6/19/2018</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7A4F9EF4-2941-4281-BE15-B8B51FD68349}" type="slidenum">
              <a:rPr lang="en-US" smtClean="0"/>
              <a:t>‹#›</a:t>
            </a:fld>
            <a:endParaRPr lang="en-US" dirty="0"/>
          </a:p>
        </p:txBody>
      </p:sp>
    </p:spTree>
    <p:extLst>
      <p:ext uri="{BB962C8B-B14F-4D97-AF65-F5344CB8AC3E}">
        <p14:creationId xmlns:p14="http://schemas.microsoft.com/office/powerpoint/2010/main" val="2035511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02EF733-A68E-491B-B25A-66BFD03A55AB}" type="datetimeFigureOut">
              <a:rPr lang="en-US" smtClean="0"/>
              <a:t>6/19/2018</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6AEB0A38-A21E-4ABB-90A8-D110CABE7D43}" type="slidenum">
              <a:rPr lang="en-US" smtClean="0"/>
              <a:t>‹#›</a:t>
            </a:fld>
            <a:endParaRPr lang="en-US" dirty="0"/>
          </a:p>
        </p:txBody>
      </p:sp>
    </p:spTree>
    <p:extLst>
      <p:ext uri="{BB962C8B-B14F-4D97-AF65-F5344CB8AC3E}">
        <p14:creationId xmlns:p14="http://schemas.microsoft.com/office/powerpoint/2010/main" val="365994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EB0A38-A21E-4ABB-90A8-D110CABE7D43}" type="slidenum">
              <a:rPr lang="en-US" smtClean="0"/>
              <a:t>2</a:t>
            </a:fld>
            <a:endParaRPr lang="en-US" dirty="0"/>
          </a:p>
        </p:txBody>
      </p:sp>
    </p:spTree>
    <p:extLst>
      <p:ext uri="{BB962C8B-B14F-4D97-AF65-F5344CB8AC3E}">
        <p14:creationId xmlns:p14="http://schemas.microsoft.com/office/powerpoint/2010/main" val="343403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ndParaRPr>
          </a:p>
        </p:txBody>
      </p:sp>
      <p:sp>
        <p:nvSpPr>
          <p:cNvPr id="10244" name="Date Placeholder 3"/>
          <p:cNvSpPr txBox="1">
            <a:spLocks noChangeArrowheads="1"/>
          </p:cNvSpPr>
          <p:nvPr/>
        </p:nvSpPr>
        <p:spPr bwMode="auto">
          <a:xfrm>
            <a:off x="4007067" y="0"/>
            <a:ext cx="3070009" cy="47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8" tIns="49664" rIns="99328" bIns="49664"/>
          <a:lstStyle>
            <a:lvl1pPr defTabSz="965200">
              <a:defRPr>
                <a:solidFill>
                  <a:schemeClr val="tx1"/>
                </a:solidFill>
                <a:latin typeface="Calibri" panose="020F0502020204030204" pitchFamily="34" charset="0"/>
                <a:cs typeface="Arial" panose="020B0604020202020204" pitchFamily="34" charset="0"/>
              </a:defRPr>
            </a:lvl1pPr>
            <a:lvl2pPr marL="742950" indent="-285750" defTabSz="965200">
              <a:defRPr>
                <a:solidFill>
                  <a:schemeClr val="tx1"/>
                </a:solidFill>
                <a:latin typeface="Calibri" panose="020F0502020204030204" pitchFamily="34" charset="0"/>
                <a:cs typeface="Arial" panose="020B0604020202020204" pitchFamily="34" charset="0"/>
              </a:defRPr>
            </a:lvl2pPr>
            <a:lvl3pPr marL="1143000" indent="-228600" defTabSz="965200">
              <a:defRPr>
                <a:solidFill>
                  <a:schemeClr val="tx1"/>
                </a:solidFill>
                <a:latin typeface="Calibri" panose="020F0502020204030204" pitchFamily="34" charset="0"/>
                <a:cs typeface="Arial" panose="020B0604020202020204" pitchFamily="34" charset="0"/>
              </a:defRPr>
            </a:lvl3pPr>
            <a:lvl4pPr marL="1600200" indent="-228600" defTabSz="965200">
              <a:defRPr>
                <a:solidFill>
                  <a:schemeClr val="tx1"/>
                </a:solidFill>
                <a:latin typeface="Calibri" panose="020F0502020204030204" pitchFamily="34" charset="0"/>
                <a:cs typeface="Arial" panose="020B0604020202020204" pitchFamily="34" charset="0"/>
              </a:defRPr>
            </a:lvl4pPr>
            <a:lvl5pPr marL="2057400" indent="-228600" defTabSz="965200">
              <a:defRPr>
                <a:solidFill>
                  <a:schemeClr val="tx1"/>
                </a:solidFill>
                <a:latin typeface="Calibri" panose="020F050202020403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a:fld id="{4856C35C-7F1C-4879-9E8D-90D1771C140F}" type="datetime1">
              <a:rPr lang="en-US" altLang="en-US" sz="1300">
                <a:solidFill>
                  <a:srgbClr val="000000"/>
                </a:solidFill>
                <a:latin typeface="Times New Roman" panose="02020603050405020304" pitchFamily="18" charset="0"/>
              </a:rPr>
              <a:pPr algn="r" eaLnBrk="1"/>
              <a:t>6/19/2018</a:t>
            </a:fld>
            <a:endParaRPr lang="en-US" altLang="en-US" sz="1300" dirty="0">
              <a:solidFill>
                <a:srgbClr val="000000"/>
              </a:solidFill>
              <a:latin typeface="Times New Roman" panose="02020603050405020304" pitchFamily="18" charset="0"/>
            </a:endParaRPr>
          </a:p>
        </p:txBody>
      </p:sp>
      <p:sp>
        <p:nvSpPr>
          <p:cNvPr id="10245" name="Slide Number Placeholder 4"/>
          <p:cNvSpPr txBox="1">
            <a:spLocks noChangeArrowheads="1"/>
          </p:cNvSpPr>
          <p:nvPr/>
        </p:nvSpPr>
        <p:spPr bwMode="auto">
          <a:xfrm>
            <a:off x="4007067" y="9044470"/>
            <a:ext cx="3070009" cy="47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28" tIns="49664" rIns="99328" bIns="49664" anchor="b"/>
          <a:lstStyle>
            <a:lvl1pPr defTabSz="965200">
              <a:defRPr>
                <a:solidFill>
                  <a:schemeClr val="tx1"/>
                </a:solidFill>
                <a:latin typeface="Calibri" panose="020F0502020204030204" pitchFamily="34" charset="0"/>
                <a:cs typeface="Arial" panose="020B0604020202020204" pitchFamily="34" charset="0"/>
              </a:defRPr>
            </a:lvl1pPr>
            <a:lvl2pPr marL="742950" indent="-285750" defTabSz="965200">
              <a:defRPr>
                <a:solidFill>
                  <a:schemeClr val="tx1"/>
                </a:solidFill>
                <a:latin typeface="Calibri" panose="020F0502020204030204" pitchFamily="34" charset="0"/>
                <a:cs typeface="Arial" panose="020B0604020202020204" pitchFamily="34" charset="0"/>
              </a:defRPr>
            </a:lvl2pPr>
            <a:lvl3pPr marL="1143000" indent="-228600" defTabSz="965200">
              <a:defRPr>
                <a:solidFill>
                  <a:schemeClr val="tx1"/>
                </a:solidFill>
                <a:latin typeface="Calibri" panose="020F0502020204030204" pitchFamily="34" charset="0"/>
                <a:cs typeface="Arial" panose="020B0604020202020204" pitchFamily="34" charset="0"/>
              </a:defRPr>
            </a:lvl3pPr>
            <a:lvl4pPr marL="1600200" indent="-228600" defTabSz="965200">
              <a:defRPr>
                <a:solidFill>
                  <a:schemeClr val="tx1"/>
                </a:solidFill>
                <a:latin typeface="Calibri" panose="020F0502020204030204" pitchFamily="34" charset="0"/>
                <a:cs typeface="Arial" panose="020B0604020202020204" pitchFamily="34" charset="0"/>
              </a:defRPr>
            </a:lvl4pPr>
            <a:lvl5pPr marL="2057400" indent="-228600" defTabSz="965200">
              <a:defRPr>
                <a:solidFill>
                  <a:schemeClr val="tx1"/>
                </a:solidFill>
                <a:latin typeface="Calibri" panose="020F0502020204030204" pitchFamily="34" charset="0"/>
                <a:cs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a:fld id="{968C8F8A-B65C-4164-AC18-5EE0608CE3D9}" type="slidenum">
              <a:rPr lang="en-US" altLang="en-US" sz="1300">
                <a:solidFill>
                  <a:srgbClr val="000000"/>
                </a:solidFill>
                <a:latin typeface="Times New Roman" panose="02020603050405020304" pitchFamily="18" charset="0"/>
              </a:rPr>
              <a:pPr algn="r" eaLnBrk="1"/>
              <a:t>3</a:t>
            </a:fld>
            <a:endParaRPr lang="en-US" altLang="en-US" sz="13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8257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E37E85-AB30-4E7E-8092-43D16375185F}" type="slidenum">
              <a:rPr lang="en-US" smtClean="0"/>
              <a:pPr>
                <a:defRPr/>
              </a:pPr>
              <a:t>4</a:t>
            </a:fld>
            <a:endParaRPr lang="en-US" dirty="0"/>
          </a:p>
        </p:txBody>
      </p:sp>
    </p:spTree>
    <p:extLst>
      <p:ext uri="{BB962C8B-B14F-4D97-AF65-F5344CB8AC3E}">
        <p14:creationId xmlns:p14="http://schemas.microsoft.com/office/powerpoint/2010/main" val="250257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A3C0CB-3446-48CA-90A2-3CF4AA25BF0A}" type="slidenum">
              <a:rPr lang="en-US" altLang="en-US" smtClean="0"/>
              <a:pPr>
                <a:defRPr/>
              </a:pPr>
              <a:t>6</a:t>
            </a:fld>
            <a:endParaRPr lang="en-US" altLang="en-US" dirty="0"/>
          </a:p>
        </p:txBody>
      </p:sp>
    </p:spTree>
    <p:extLst>
      <p:ext uri="{BB962C8B-B14F-4D97-AF65-F5344CB8AC3E}">
        <p14:creationId xmlns:p14="http://schemas.microsoft.com/office/powerpoint/2010/main" val="344895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A3C0CB-3446-48CA-90A2-3CF4AA25BF0A}" type="slidenum">
              <a:rPr lang="en-US" altLang="en-US" smtClean="0"/>
              <a:pPr>
                <a:defRPr/>
              </a:pPr>
              <a:t>7</a:t>
            </a:fld>
            <a:endParaRPr lang="en-US" altLang="en-US" dirty="0"/>
          </a:p>
        </p:txBody>
      </p:sp>
    </p:spTree>
    <p:extLst>
      <p:ext uri="{BB962C8B-B14F-4D97-AF65-F5344CB8AC3E}">
        <p14:creationId xmlns:p14="http://schemas.microsoft.com/office/powerpoint/2010/main" val="51978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A3C0CB-3446-48CA-90A2-3CF4AA25BF0A}" type="slidenum">
              <a:rPr lang="en-US" altLang="en-US" smtClean="0"/>
              <a:pPr>
                <a:defRPr/>
              </a:pPr>
              <a:t>8</a:t>
            </a:fld>
            <a:endParaRPr lang="en-US" altLang="en-US" dirty="0"/>
          </a:p>
        </p:txBody>
      </p:sp>
    </p:spTree>
    <p:extLst>
      <p:ext uri="{BB962C8B-B14F-4D97-AF65-F5344CB8AC3E}">
        <p14:creationId xmlns:p14="http://schemas.microsoft.com/office/powerpoint/2010/main" val="270269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A3C0CB-3446-48CA-90A2-3CF4AA25BF0A}" type="slidenum">
              <a:rPr lang="en-US" altLang="en-US" smtClean="0"/>
              <a:pPr>
                <a:defRPr/>
              </a:pPr>
              <a:t>25</a:t>
            </a:fld>
            <a:endParaRPr lang="en-US" altLang="en-US" dirty="0"/>
          </a:p>
        </p:txBody>
      </p:sp>
    </p:spTree>
    <p:extLst>
      <p:ext uri="{BB962C8B-B14F-4D97-AF65-F5344CB8AC3E}">
        <p14:creationId xmlns:p14="http://schemas.microsoft.com/office/powerpoint/2010/main" val="2693263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A3C0CB-3446-48CA-90A2-3CF4AA25BF0A}" type="slidenum">
              <a:rPr lang="en-US" altLang="en-US" smtClean="0"/>
              <a:pPr>
                <a:defRPr/>
              </a:pPr>
              <a:t>26</a:t>
            </a:fld>
            <a:endParaRPr lang="en-US" altLang="en-US" dirty="0"/>
          </a:p>
        </p:txBody>
      </p:sp>
    </p:spTree>
    <p:extLst>
      <p:ext uri="{BB962C8B-B14F-4D97-AF65-F5344CB8AC3E}">
        <p14:creationId xmlns:p14="http://schemas.microsoft.com/office/powerpoint/2010/main" val="26966325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4973052" y="1122363"/>
            <a:ext cx="7106652"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4973051" y="3602038"/>
            <a:ext cx="710665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155022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1216152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4136125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92FE9-6E3B-40F5-83C6-4FF46BD928C5}" type="slidenum">
              <a:rPr lang="en-US" smtClean="0"/>
              <a:t>‹#›</a:t>
            </a:fld>
            <a:endParaRPr lang="en-US" dirty="0"/>
          </a:p>
        </p:txBody>
      </p:sp>
    </p:spTree>
    <p:extLst>
      <p:ext uri="{BB962C8B-B14F-4D97-AF65-F5344CB8AC3E}">
        <p14:creationId xmlns:p14="http://schemas.microsoft.com/office/powerpoint/2010/main" val="2432291899"/>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ias.usda.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IAS-HelpDesk@dm.usda.gov" TargetMode="External"/><Relationship Id="rId1" Type="http://schemas.openxmlformats.org/officeDocument/2006/relationships/slideLayout" Target="../slideLayouts/slideLayout2.xml"/><Relationship Id="rId6" Type="http://schemas.openxmlformats.org/officeDocument/2006/relationships/hyperlink" Target="http://www.compliancebuilding.com/2009/04/02/compliance-policies-and-email/" TargetMode="External"/><Relationship Id="rId5" Type="http://schemas.openxmlformats.org/officeDocument/2006/relationships/image" Target="../media/image15.jpg&amp;ehk=8zU"/><Relationship Id="rId4" Type="http://schemas.openxmlformats.org/officeDocument/2006/relationships/hyperlink" Target="http://utcbangalore.blogspot.com/2013/06/utc-phone-numbers-and-intercom.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g&amp;ehk=SGCEez1wrHzJqFZzqk7YHg&amp;r=0&amp;pid=OfficeInsert"/><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vinodtbidwaik.blogspot.com/2013/01/employee-engagement-vi.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iastraining@dm.usda.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7.jpg&amp;ehk=KfmTlxPxSWHDrqkNGBO7qQ&amp;r=0&amp;pid=OfficeInsert"/><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BCC-74EB-4175-81E7-723ABE126E40}"/>
              </a:ext>
            </a:extLst>
          </p:cNvPr>
          <p:cNvSpPr>
            <a:spLocks noGrp="1"/>
          </p:cNvSpPr>
          <p:nvPr>
            <p:ph type="ctrTitle"/>
          </p:nvPr>
        </p:nvSpPr>
        <p:spPr/>
        <p:txBody>
          <a:bodyPr>
            <a:normAutofit/>
          </a:bodyPr>
          <a:lstStyle/>
          <a:p>
            <a:r>
              <a:rPr lang="en-US" sz="3600" dirty="0"/>
              <a:t>Integrated Acquisition System (IAS) and Treasury's</a:t>
            </a:r>
            <a:br>
              <a:rPr lang="en-US" sz="3600" dirty="0"/>
            </a:br>
            <a:r>
              <a:rPr lang="en-US" sz="3600" dirty="0"/>
              <a:t>Invoice Processing Platform (IPP)</a:t>
            </a:r>
          </a:p>
        </p:txBody>
      </p:sp>
      <p:sp>
        <p:nvSpPr>
          <p:cNvPr id="3" name="Subtitle 2">
            <a:extLst>
              <a:ext uri="{FF2B5EF4-FFF2-40B4-BE49-F238E27FC236}">
                <a16:creationId xmlns:a16="http://schemas.microsoft.com/office/drawing/2014/main" id="{01B0C7C6-230A-4909-AB6A-3997F94827B4}"/>
              </a:ext>
            </a:extLst>
          </p:cNvPr>
          <p:cNvSpPr>
            <a:spLocks noGrp="1"/>
          </p:cNvSpPr>
          <p:nvPr>
            <p:ph type="subTitle" idx="1"/>
          </p:nvPr>
        </p:nvSpPr>
        <p:spPr>
          <a:xfrm>
            <a:off x="4973051" y="3661414"/>
            <a:ext cx="7106653" cy="1655762"/>
          </a:xfrm>
        </p:spPr>
        <p:txBody>
          <a:bodyPr/>
          <a:lstStyle/>
          <a:p>
            <a:r>
              <a:rPr lang="en-US" dirty="0"/>
              <a:t>Rick Toothman</a:t>
            </a:r>
          </a:p>
          <a:p>
            <a:r>
              <a:rPr lang="en-US" dirty="0"/>
              <a:t>Procurement Systems Division (PSD)</a:t>
            </a:r>
          </a:p>
          <a:p>
            <a:r>
              <a:rPr lang="en-US" dirty="0"/>
              <a:t>Rick.Toothman@dm.usda.gov</a:t>
            </a:r>
          </a:p>
        </p:txBody>
      </p:sp>
    </p:spTree>
    <p:extLst>
      <p:ext uri="{BB962C8B-B14F-4D97-AF65-F5344CB8AC3E}">
        <p14:creationId xmlns:p14="http://schemas.microsoft.com/office/powerpoint/2010/main" val="1550157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06" y="0"/>
            <a:ext cx="11737093" cy="1325563"/>
          </a:xfrm>
        </p:spPr>
        <p:txBody>
          <a:bodyPr/>
          <a:lstStyle/>
          <a:p>
            <a:r>
              <a:rPr lang="en-US" sz="3600" dirty="0">
                <a:latin typeface="Arial Narrow" panose="020B0606020202030204" pitchFamily="34" charset="0"/>
              </a:rPr>
              <a:t>Document Flow and Interfaces</a:t>
            </a:r>
            <a:br>
              <a:rPr lang="en-US" sz="3600" dirty="0">
                <a:latin typeface="Arial Narrow" panose="020B0606020202030204" pitchFamily="34" charset="0"/>
              </a:rPr>
            </a:br>
            <a:r>
              <a:rPr lang="en-US" sz="2800" dirty="0">
                <a:latin typeface="Arial Narrow" panose="020B0606020202030204" pitchFamily="34" charset="0"/>
              </a:rPr>
              <a:t>FMMI Purchase Request</a:t>
            </a:r>
          </a:p>
        </p:txBody>
      </p:sp>
      <p:sp>
        <p:nvSpPr>
          <p:cNvPr id="4" name="Content Placeholder 2"/>
          <p:cNvSpPr txBox="1">
            <a:spLocks/>
          </p:cNvSpPr>
          <p:nvPr/>
        </p:nvSpPr>
        <p:spPr>
          <a:xfrm>
            <a:off x="221770" y="1455569"/>
            <a:ext cx="10515600" cy="8464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Corresponding Purchase Request built in FMMI with funding set based on SHC</a:t>
            </a:r>
          </a:p>
        </p:txBody>
      </p:sp>
      <p:pic>
        <p:nvPicPr>
          <p:cNvPr id="8" name="Picture 7" descr="FMMI Purchase Request&#10;Corresponding Purchase Request built in FMMI with funding set based on SHC" title="Document Flow and Interfa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831" y="2302042"/>
            <a:ext cx="7206916" cy="4442037"/>
          </a:xfrm>
          <a:prstGeom prst="rect">
            <a:avLst/>
          </a:prstGeom>
          <a:ln>
            <a:solidFill>
              <a:schemeClr val="accent1"/>
            </a:solidFill>
          </a:ln>
        </p:spPr>
      </p:pic>
      <p:sp>
        <p:nvSpPr>
          <p:cNvPr id="3" name="Slide Number Placeholder 2"/>
          <p:cNvSpPr>
            <a:spLocks noGrp="1"/>
          </p:cNvSpPr>
          <p:nvPr>
            <p:ph type="sldNum" sz="quarter" idx="12"/>
          </p:nvPr>
        </p:nvSpPr>
        <p:spPr/>
        <p:txBody>
          <a:bodyPr/>
          <a:lstStyle/>
          <a:p>
            <a:fld id="{32892FE9-6E3B-40F5-83C6-4FF46BD928C5}" type="slidenum">
              <a:rPr lang="en-US" smtClean="0"/>
              <a:t>10</a:t>
            </a:fld>
            <a:endParaRPr lang="en-US" dirty="0"/>
          </a:p>
        </p:txBody>
      </p:sp>
    </p:spTree>
    <p:extLst>
      <p:ext uri="{BB962C8B-B14F-4D97-AF65-F5344CB8AC3E}">
        <p14:creationId xmlns:p14="http://schemas.microsoft.com/office/powerpoint/2010/main" val="26461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4771"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FMMI Purchase Order</a:t>
            </a:r>
            <a:endParaRPr lang="en-US" sz="2800" dirty="0"/>
          </a:p>
        </p:txBody>
      </p:sp>
      <p:sp>
        <p:nvSpPr>
          <p:cNvPr id="5" name="Content Placeholder 2"/>
          <p:cNvSpPr txBox="1">
            <a:spLocks/>
          </p:cNvSpPr>
          <p:nvPr/>
        </p:nvSpPr>
        <p:spPr>
          <a:xfrm>
            <a:off x="190876" y="1718119"/>
            <a:ext cx="11623895" cy="8464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 FMMI Purchase Order screenshot showing relationship between Purchase Request and Purchase Order</a:t>
            </a:r>
          </a:p>
        </p:txBody>
      </p:sp>
      <p:pic>
        <p:nvPicPr>
          <p:cNvPr id="4" name="Picture 3" descr="Example FMMI Purchase order screenshot showing relationship betweeen purchase request and purchase order" title="Document Flow and Interfac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77" y="3030601"/>
            <a:ext cx="10058400" cy="1590526"/>
          </a:xfrm>
          <a:prstGeom prst="rect">
            <a:avLst/>
          </a:prstGeom>
          <a:ln>
            <a:solidFill>
              <a:schemeClr val="accent1"/>
            </a:solidFill>
          </a:ln>
        </p:spPr>
      </p:pic>
      <p:sp>
        <p:nvSpPr>
          <p:cNvPr id="3" name="Slide Number Placeholder 2"/>
          <p:cNvSpPr>
            <a:spLocks noGrp="1"/>
          </p:cNvSpPr>
          <p:nvPr>
            <p:ph type="sldNum" sz="quarter" idx="12"/>
          </p:nvPr>
        </p:nvSpPr>
        <p:spPr/>
        <p:txBody>
          <a:bodyPr/>
          <a:lstStyle/>
          <a:p>
            <a:fld id="{32892FE9-6E3B-40F5-83C6-4FF46BD928C5}" type="slidenum">
              <a:rPr lang="en-US" smtClean="0"/>
              <a:t>11</a:t>
            </a:fld>
            <a:endParaRPr lang="en-US" dirty="0"/>
          </a:p>
        </p:txBody>
      </p:sp>
    </p:spTree>
    <p:extLst>
      <p:ext uri="{BB962C8B-B14F-4D97-AF65-F5344CB8AC3E}">
        <p14:creationId xmlns:p14="http://schemas.microsoft.com/office/powerpoint/2010/main" val="353430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4771"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Invoice</a:t>
            </a:r>
            <a:endParaRPr lang="en-US" sz="2800" dirty="0"/>
          </a:p>
        </p:txBody>
      </p:sp>
      <p:sp>
        <p:nvSpPr>
          <p:cNvPr id="5" name="Content Placeholder 2"/>
          <p:cNvSpPr txBox="1">
            <a:spLocks/>
          </p:cNvSpPr>
          <p:nvPr/>
        </p:nvSpPr>
        <p:spPr>
          <a:xfrm>
            <a:off x="190876" y="1718119"/>
            <a:ext cx="11623895" cy="502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kern="0" dirty="0">
                <a:solidFill>
                  <a:srgbClr val="010000"/>
                </a:solidFill>
              </a:rPr>
              <a:t>I</a:t>
            </a:r>
            <a:r>
              <a:rPr lang="en-US" sz="2400" dirty="0"/>
              <a:t>PP is a secure, web-based centralized service that more efficiently manages USDA invoicing from the start of the award through confirmation of payment by Treasury</a:t>
            </a:r>
          </a:p>
          <a:p>
            <a:r>
              <a:rPr lang="en-US" sz="2400" dirty="0"/>
              <a:t>The IPP application provides many different capabilities:</a:t>
            </a:r>
          </a:p>
          <a:p>
            <a:pPr lvl="1"/>
            <a:r>
              <a:rPr lang="en-US" sz="2000" dirty="0"/>
              <a:t>Approval workflow, queues, escalations, delegations, and notifications</a:t>
            </a:r>
          </a:p>
          <a:p>
            <a:pPr lvl="1"/>
            <a:r>
              <a:rPr lang="en-US" sz="2000" dirty="0"/>
              <a:t>Reporting on outstanding approvals needed</a:t>
            </a:r>
          </a:p>
          <a:p>
            <a:r>
              <a:rPr lang="en-US" sz="2400" dirty="0"/>
              <a:t>Other benefits:</a:t>
            </a:r>
          </a:p>
          <a:p>
            <a:pPr lvl="1"/>
            <a:r>
              <a:rPr lang="en-US" sz="2000" dirty="0"/>
              <a:t>Provides vendor visibility into invoice status</a:t>
            </a:r>
          </a:p>
          <a:p>
            <a:pPr lvl="1"/>
            <a:r>
              <a:rPr lang="en-US" sz="2000" dirty="0"/>
              <a:t>Elimination of improper invoices because all necessary elements are required and invoice must be created from award</a:t>
            </a:r>
          </a:p>
          <a:p>
            <a:pPr lvl="1"/>
            <a:r>
              <a:rPr lang="en-US" sz="2000" dirty="0"/>
              <a:t>Lower interest paid due to reduced number of late invoices</a:t>
            </a:r>
          </a:p>
          <a:p>
            <a:pPr lvl="1"/>
            <a:r>
              <a:rPr lang="en-US" sz="2000" dirty="0"/>
              <a:t>Elimination of many manual processes conducted prior to IPP</a:t>
            </a:r>
          </a:p>
          <a:p>
            <a:pPr lvl="1"/>
            <a:r>
              <a:rPr lang="en-US" sz="2000" dirty="0"/>
              <a:t>Complete transparency of approval routing and status</a:t>
            </a:r>
          </a:p>
          <a:p>
            <a:pPr lvl="1"/>
            <a:r>
              <a:rPr lang="en-US" sz="2000" dirty="0"/>
              <a:t>Ability to set approvers from IAS award</a:t>
            </a:r>
          </a:p>
          <a:p>
            <a:endParaRPr lang="en-US" sz="1800" dirty="0"/>
          </a:p>
          <a:p>
            <a:endParaRPr lang="en-US" sz="1800" dirty="0"/>
          </a:p>
          <a:p>
            <a:endParaRPr lang="en-US" sz="1800" dirty="0"/>
          </a:p>
          <a:p>
            <a:endParaRPr lang="en-US" sz="1800" kern="0" dirty="0">
              <a:solidFill>
                <a:srgbClr val="010000"/>
              </a:solidFill>
            </a:endParaRPr>
          </a:p>
          <a:p>
            <a:endParaRPr lang="en-US" sz="1800" dirty="0"/>
          </a:p>
        </p:txBody>
      </p:sp>
      <p:pic>
        <p:nvPicPr>
          <p:cNvPr id="6" name="Content Placeholder 7" descr="IPP logo" title="Invoice">
            <a:extLst>
              <a:ext uri="{FF2B5EF4-FFF2-40B4-BE49-F238E27FC236}">
                <a16:creationId xmlns:a16="http://schemas.microsoft.com/office/drawing/2014/main" id="{6842AE6C-CCFE-4C76-BD0A-FE26FE0901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7414" y="5373987"/>
            <a:ext cx="1981200" cy="1170709"/>
          </a:xfrm>
        </p:spPr>
      </p:pic>
      <p:sp>
        <p:nvSpPr>
          <p:cNvPr id="3" name="Slide Number Placeholder 2"/>
          <p:cNvSpPr>
            <a:spLocks noGrp="1"/>
          </p:cNvSpPr>
          <p:nvPr>
            <p:ph type="sldNum" sz="quarter" idx="12"/>
          </p:nvPr>
        </p:nvSpPr>
        <p:spPr/>
        <p:txBody>
          <a:bodyPr/>
          <a:lstStyle/>
          <a:p>
            <a:fld id="{32892FE9-6E3B-40F5-83C6-4FF46BD928C5}" type="slidenum">
              <a:rPr lang="en-US" smtClean="0"/>
              <a:t>12</a:t>
            </a:fld>
            <a:endParaRPr lang="en-US" dirty="0"/>
          </a:p>
        </p:txBody>
      </p:sp>
    </p:spTree>
    <p:extLst>
      <p:ext uri="{BB962C8B-B14F-4D97-AF65-F5344CB8AC3E}">
        <p14:creationId xmlns:p14="http://schemas.microsoft.com/office/powerpoint/2010/main" val="161903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27823"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Invoice Process Flow</a:t>
            </a:r>
            <a:endParaRPr lang="en-US" sz="2800" dirty="0"/>
          </a:p>
        </p:txBody>
      </p:sp>
      <p:graphicFrame>
        <p:nvGraphicFramePr>
          <p:cNvPr id="7" name="Diagram 6" descr="Entry,Review Export and status update of an invoice" title="Invoice Process Flow"/>
          <p:cNvGraphicFramePr/>
          <p:nvPr>
            <p:extLst>
              <p:ext uri="{D42A27DB-BD31-4B8C-83A1-F6EECF244321}">
                <p14:modId xmlns:p14="http://schemas.microsoft.com/office/powerpoint/2010/main" val="3835270778"/>
              </p:ext>
            </p:extLst>
          </p:nvPr>
        </p:nvGraphicFramePr>
        <p:xfrm>
          <a:off x="520575" y="1554480"/>
          <a:ext cx="10479386" cy="5303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2892FE9-6E3B-40F5-83C6-4FF46BD928C5}" type="slidenum">
              <a:rPr lang="en-US" smtClean="0"/>
              <a:t>13</a:t>
            </a:fld>
            <a:endParaRPr lang="en-US" dirty="0"/>
          </a:p>
        </p:txBody>
      </p:sp>
    </p:spTree>
    <p:extLst>
      <p:ext uri="{BB962C8B-B14F-4D97-AF65-F5344CB8AC3E}">
        <p14:creationId xmlns:p14="http://schemas.microsoft.com/office/powerpoint/2010/main" val="188478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63449"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Invoice Process Flow – System View</a:t>
            </a:r>
            <a:endParaRPr lang="en-US" sz="2800" dirty="0"/>
          </a:p>
        </p:txBody>
      </p:sp>
      <p:pic>
        <p:nvPicPr>
          <p:cNvPr id="7" name="Picture 6" descr="Picture of the document flow in processing an invoice" title="Invoice ProcessFlow System Vi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924" y="1664706"/>
            <a:ext cx="7443985" cy="5067300"/>
          </a:xfrm>
          <a:prstGeom prst="rect">
            <a:avLst/>
          </a:prstGeom>
        </p:spPr>
      </p:pic>
      <p:sp>
        <p:nvSpPr>
          <p:cNvPr id="3" name="Slide Number Placeholder 2"/>
          <p:cNvSpPr>
            <a:spLocks noGrp="1"/>
          </p:cNvSpPr>
          <p:nvPr>
            <p:ph type="sldNum" sz="quarter" idx="12"/>
          </p:nvPr>
        </p:nvSpPr>
        <p:spPr/>
        <p:txBody>
          <a:bodyPr/>
          <a:lstStyle/>
          <a:p>
            <a:fld id="{32892FE9-6E3B-40F5-83C6-4FF46BD928C5}" type="slidenum">
              <a:rPr lang="en-US" smtClean="0"/>
              <a:t>14</a:t>
            </a:fld>
            <a:endParaRPr lang="en-US" dirty="0"/>
          </a:p>
        </p:txBody>
      </p:sp>
    </p:spTree>
    <p:extLst>
      <p:ext uri="{BB962C8B-B14F-4D97-AF65-F5344CB8AC3E}">
        <p14:creationId xmlns:p14="http://schemas.microsoft.com/office/powerpoint/2010/main" val="179767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4771"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Invoice – Prompt Pay</a:t>
            </a:r>
            <a:endParaRPr lang="en-US" sz="2800" dirty="0"/>
          </a:p>
        </p:txBody>
      </p:sp>
      <p:sp>
        <p:nvSpPr>
          <p:cNvPr id="4" name="Content Placeholder 2"/>
          <p:cNvSpPr txBox="1">
            <a:spLocks/>
          </p:cNvSpPr>
          <p:nvPr/>
        </p:nvSpPr>
        <p:spPr>
          <a:xfrm>
            <a:off x="190876" y="1718119"/>
            <a:ext cx="11623895" cy="502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 the Prompt Payment Act, an agency that fails to pay within the required time will be liable for interest on the delinquent payment.</a:t>
            </a:r>
          </a:p>
          <a:p>
            <a:r>
              <a:rPr lang="en-US" dirty="0"/>
              <a:t>Many invoices have a Prompt Pay Type of ‘O’ for Other which requires payment within 30 days.</a:t>
            </a:r>
          </a:p>
          <a:p>
            <a:pPr lvl="1"/>
            <a:r>
              <a:rPr lang="en-US" sz="2200" dirty="0"/>
              <a:t>Meat, fish, agricultural commodities, and dairy have varying Prompt Pay Types – 7 to 10 days</a:t>
            </a:r>
          </a:p>
          <a:p>
            <a:r>
              <a:rPr lang="en-US" dirty="0"/>
              <a:t>OMB M-17-26 recommended paying small businesses within 15 days.</a:t>
            </a:r>
          </a:p>
          <a:p>
            <a:r>
              <a:rPr lang="en-US" dirty="0"/>
              <a:t>Prior to this memo, FMMI held the invoice until the last possible day to maximize interest earned.</a:t>
            </a:r>
          </a:p>
          <a:p>
            <a:r>
              <a:rPr lang="en-US" dirty="0"/>
              <a:t>Prompt Payment should not be confused with discounts, which are terms a vendor negotiates to receive a reduced amount in return for early payment.</a:t>
            </a:r>
          </a:p>
          <a:p>
            <a:pPr lvl="1"/>
            <a:r>
              <a:rPr lang="en-US" sz="2200" dirty="0"/>
              <a:t>Not often used because invoices are paid within 15 days</a:t>
            </a:r>
          </a:p>
          <a:p>
            <a:endParaRPr lang="en-US" dirty="0"/>
          </a:p>
          <a:p>
            <a:endParaRPr lang="en-US" sz="1800" dirty="0"/>
          </a:p>
          <a:p>
            <a:endParaRPr lang="en-US" sz="1800" dirty="0"/>
          </a:p>
          <a:p>
            <a:endParaRPr lang="en-US" sz="1800" dirty="0"/>
          </a:p>
          <a:p>
            <a:endParaRPr lang="en-US" sz="1800" kern="0" dirty="0">
              <a:solidFill>
                <a:srgbClr val="010000"/>
              </a:solidFill>
            </a:endParaRPr>
          </a:p>
          <a:p>
            <a:endParaRPr lang="en-US" sz="1800" dirty="0"/>
          </a:p>
        </p:txBody>
      </p:sp>
      <p:sp>
        <p:nvSpPr>
          <p:cNvPr id="3" name="Slide Number Placeholder 2"/>
          <p:cNvSpPr>
            <a:spLocks noGrp="1"/>
          </p:cNvSpPr>
          <p:nvPr>
            <p:ph type="sldNum" sz="quarter" idx="12"/>
          </p:nvPr>
        </p:nvSpPr>
        <p:spPr/>
        <p:txBody>
          <a:bodyPr/>
          <a:lstStyle/>
          <a:p>
            <a:fld id="{32892FE9-6E3B-40F5-83C6-4FF46BD928C5}" type="slidenum">
              <a:rPr lang="en-US" smtClean="0"/>
              <a:t>15</a:t>
            </a:fld>
            <a:endParaRPr lang="en-US" dirty="0"/>
          </a:p>
        </p:txBody>
      </p:sp>
    </p:spTree>
    <p:extLst>
      <p:ext uri="{BB962C8B-B14F-4D97-AF65-F5344CB8AC3E}">
        <p14:creationId xmlns:p14="http://schemas.microsoft.com/office/powerpoint/2010/main" val="98119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4771"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Invoice – Prompt </a:t>
            </a:r>
            <a:r>
              <a:rPr lang="en-US" sz="2800" dirty="0" err="1">
                <a:latin typeface="Arial Narrow" panose="020B0606020202030204" pitchFamily="34" charset="0"/>
              </a:rPr>
              <a:t>Pay</a:t>
            </a:r>
            <a:r>
              <a:rPr lang="en-US" sz="800" dirty="0" err="1">
                <a:latin typeface="Arial Narrow" panose="020B0606020202030204" pitchFamily="34" charset="0"/>
              </a:rPr>
              <a:t>a</a:t>
            </a:r>
            <a:endParaRPr lang="en-US" sz="2800" dirty="0"/>
          </a:p>
        </p:txBody>
      </p:sp>
      <p:sp>
        <p:nvSpPr>
          <p:cNvPr id="4" name="Content Placeholder 2"/>
          <p:cNvSpPr txBox="1">
            <a:spLocks/>
          </p:cNvSpPr>
          <p:nvPr/>
        </p:nvSpPr>
        <p:spPr>
          <a:xfrm>
            <a:off x="190876" y="1718119"/>
            <a:ext cx="11623895" cy="50267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Prompt Pay type is established on IAS award and carried forward to invoice</a:t>
            </a:r>
          </a:p>
          <a:p>
            <a:r>
              <a:rPr lang="en-US" sz="2400" dirty="0"/>
              <a:t>Prompt Pay is based on the </a:t>
            </a:r>
            <a:r>
              <a:rPr lang="en-US" sz="2400" i="1" dirty="0"/>
              <a:t>Baseline </a:t>
            </a:r>
            <a:r>
              <a:rPr lang="en-US" sz="2400" dirty="0"/>
              <a:t>date of the invoice in FMMI</a:t>
            </a:r>
          </a:p>
          <a:p>
            <a:r>
              <a:rPr lang="en-US" sz="2400" dirty="0"/>
              <a:t>3 fields from the IPP invoice determine the Baseline:</a:t>
            </a:r>
          </a:p>
          <a:p>
            <a:pPr lvl="1"/>
            <a:r>
              <a:rPr lang="en-US" sz="2000" dirty="0"/>
              <a:t>Receipt Date – System timestamp; Date in which the invoice was entered into IPP</a:t>
            </a:r>
          </a:p>
          <a:p>
            <a:pPr lvl="1"/>
            <a:r>
              <a:rPr lang="en-US" sz="2000" dirty="0"/>
              <a:t>Goods/Services Received Date – Entered by the agency approver during invoice approval</a:t>
            </a:r>
          </a:p>
          <a:p>
            <a:pPr lvl="1"/>
            <a:r>
              <a:rPr lang="en-US" sz="2000" dirty="0"/>
              <a:t>Goods/Services Accepted Date – Entered by the agency approver during invoice approval</a:t>
            </a:r>
          </a:p>
          <a:p>
            <a:r>
              <a:rPr lang="en-US" sz="2400" dirty="0"/>
              <a:t>FMMI calculates the Baseline Date, based on the </a:t>
            </a:r>
            <a:r>
              <a:rPr lang="en-US" sz="2400" b="1" dirty="0"/>
              <a:t>later</a:t>
            </a:r>
            <a:r>
              <a:rPr lang="en-US" sz="2400" dirty="0"/>
              <a:t> of the Receipt Date and the  Goods/Services Received Date entered into IPP</a:t>
            </a:r>
          </a:p>
          <a:p>
            <a:pPr lvl="1"/>
            <a:r>
              <a:rPr lang="en-US" sz="2000" dirty="0"/>
              <a:t>Baseline Date = Goods/Services Accepted date in the event that </a:t>
            </a:r>
            <a:r>
              <a:rPr lang="en-US" sz="2000" b="1" dirty="0"/>
              <a:t>all</a:t>
            </a:r>
            <a:r>
              <a:rPr lang="en-US" sz="2000" dirty="0"/>
              <a:t> the following conditions are met: </a:t>
            </a:r>
          </a:p>
          <a:p>
            <a:pPr lvl="2"/>
            <a:r>
              <a:rPr lang="en-US" dirty="0"/>
              <a:t>Goods/Services Accepted Date later than Receipt Date and Date Goods/Services Received</a:t>
            </a:r>
          </a:p>
          <a:p>
            <a:pPr lvl="2"/>
            <a:r>
              <a:rPr lang="en-US" dirty="0"/>
              <a:t>Goods/Services Accepted is within 7 days of the Receipt Date and Goods/Services Received</a:t>
            </a:r>
          </a:p>
          <a:p>
            <a:r>
              <a:rPr lang="en-US" sz="2400" dirty="0"/>
              <a:t>If invoice is late, FMMI will send to Treasury on the earliest possible payment run</a:t>
            </a:r>
          </a:p>
          <a:p>
            <a:r>
              <a:rPr lang="en-US" sz="2400" dirty="0"/>
              <a:t>Payment runs occur Monday – Friday (excludes Federal Holidays / exceptions exist.)</a:t>
            </a:r>
          </a:p>
          <a:p>
            <a:endParaRPr lang="en-US" sz="1800" dirty="0"/>
          </a:p>
          <a:p>
            <a:endParaRPr lang="en-US" sz="1800" dirty="0"/>
          </a:p>
          <a:p>
            <a:endParaRPr lang="en-US" sz="1800" dirty="0"/>
          </a:p>
          <a:p>
            <a:endParaRPr lang="en-US" sz="1800" kern="0" dirty="0">
              <a:solidFill>
                <a:srgbClr val="010000"/>
              </a:solidFill>
            </a:endParaRPr>
          </a:p>
          <a:p>
            <a:endParaRPr lang="en-US" sz="1800" dirty="0"/>
          </a:p>
        </p:txBody>
      </p:sp>
      <p:sp>
        <p:nvSpPr>
          <p:cNvPr id="6" name="Slide Number Placeholder 5"/>
          <p:cNvSpPr>
            <a:spLocks noGrp="1"/>
          </p:cNvSpPr>
          <p:nvPr>
            <p:ph type="sldNum" sz="quarter" idx="12"/>
          </p:nvPr>
        </p:nvSpPr>
        <p:spPr/>
        <p:txBody>
          <a:bodyPr/>
          <a:lstStyle/>
          <a:p>
            <a:fld id="{32892FE9-6E3B-40F5-83C6-4FF46BD928C5}" type="slidenum">
              <a:rPr lang="en-US" smtClean="0"/>
              <a:t>16</a:t>
            </a:fld>
            <a:endParaRPr lang="en-US" dirty="0"/>
          </a:p>
        </p:txBody>
      </p:sp>
    </p:spTree>
    <p:extLst>
      <p:ext uri="{BB962C8B-B14F-4D97-AF65-F5344CB8AC3E}">
        <p14:creationId xmlns:p14="http://schemas.microsoft.com/office/powerpoint/2010/main" val="406775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4771"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FPDS-NG</a:t>
            </a:r>
            <a:endParaRPr lang="en-US" sz="2800" dirty="0"/>
          </a:p>
        </p:txBody>
      </p:sp>
      <p:sp>
        <p:nvSpPr>
          <p:cNvPr id="5" name="Content Placeholder 2"/>
          <p:cNvSpPr txBox="1">
            <a:spLocks/>
          </p:cNvSpPr>
          <p:nvPr/>
        </p:nvSpPr>
        <p:spPr>
          <a:xfrm>
            <a:off x="190876" y="1718118"/>
            <a:ext cx="11623895" cy="51398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FPDS-NG is a source for US Governmentwide procurement data</a:t>
            </a:r>
          </a:p>
          <a:p>
            <a:pPr lvl="1"/>
            <a:r>
              <a:rPr lang="en-US" dirty="0"/>
              <a:t>Managed by Integrated Acquisition Environment (IAE) within GSA</a:t>
            </a:r>
          </a:p>
          <a:p>
            <a:r>
              <a:rPr lang="en-US" dirty="0"/>
              <a:t>Real-time interface between PRISM (the acquisition module) and FPDS-NG</a:t>
            </a:r>
          </a:p>
          <a:p>
            <a:r>
              <a:rPr lang="en-US" dirty="0"/>
              <a:t>Contracting Officers (COs) must submit complete reports on all contract actions above the micro purchase threshold, as required by the Federal Acquisition Regulation (FAR) and USDA Procurement Advisory 132</a:t>
            </a:r>
          </a:p>
          <a:p>
            <a:r>
              <a:rPr lang="en-US" dirty="0"/>
              <a:t>IAS has controls in place to prevent the release of an award until FPDS-NG indicates a valid FPDS-NG record has been created</a:t>
            </a:r>
          </a:p>
          <a:p>
            <a:r>
              <a:rPr lang="en-US" dirty="0"/>
              <a:t>FPDS-NG data utilized for DATA Act reporting</a:t>
            </a:r>
          </a:p>
          <a:p>
            <a:r>
              <a:rPr lang="en-US" dirty="0"/>
              <a:t>FPDS-NG data imported into IAS for use in the FPDS-NG Dashboard within IAS (see Reporting section)</a:t>
            </a:r>
          </a:p>
          <a:p>
            <a:pPr marL="0" indent="0">
              <a:buNone/>
            </a:pPr>
            <a:endParaRPr lang="en-US" sz="2400" dirty="0"/>
          </a:p>
          <a:p>
            <a:endParaRPr lang="en-US" sz="1800" dirty="0"/>
          </a:p>
          <a:p>
            <a:endParaRPr lang="en-US" sz="1800" dirty="0">
              <a:latin typeface="Arial" panose="020B0604020202020204" pitchFamily="34" charset="0"/>
            </a:endParaRPr>
          </a:p>
          <a:p>
            <a:endParaRPr lang="en-US" sz="1800" dirty="0">
              <a:latin typeface="Arial" panose="020B0604020202020204" pitchFamily="34" charset="0"/>
            </a:endParaRPr>
          </a:p>
          <a:p>
            <a:endParaRPr lang="en-US" sz="1800" dirty="0">
              <a:latin typeface="Arial" panose="020B0604020202020204" pitchFamily="34" charset="0"/>
            </a:endParaRPr>
          </a:p>
          <a:p>
            <a:endParaRPr lang="en-US" sz="1800" dirty="0"/>
          </a:p>
          <a:p>
            <a:endParaRPr lang="en-US" sz="1800" kern="0" dirty="0">
              <a:solidFill>
                <a:srgbClr val="010000"/>
              </a:solidFill>
            </a:endParaRPr>
          </a:p>
          <a:p>
            <a:endParaRPr lang="en-US" sz="1800" dirty="0"/>
          </a:p>
        </p:txBody>
      </p:sp>
      <p:sp>
        <p:nvSpPr>
          <p:cNvPr id="3" name="Slide Number Placeholder 2"/>
          <p:cNvSpPr>
            <a:spLocks noGrp="1"/>
          </p:cNvSpPr>
          <p:nvPr>
            <p:ph type="sldNum" sz="quarter" idx="12"/>
          </p:nvPr>
        </p:nvSpPr>
        <p:spPr/>
        <p:txBody>
          <a:bodyPr/>
          <a:lstStyle/>
          <a:p>
            <a:fld id="{32892FE9-6E3B-40F5-83C6-4FF46BD928C5}" type="slidenum">
              <a:rPr lang="en-US" smtClean="0"/>
              <a:t>17</a:t>
            </a:fld>
            <a:endParaRPr lang="en-US" dirty="0"/>
          </a:p>
        </p:txBody>
      </p:sp>
    </p:spTree>
    <p:extLst>
      <p:ext uri="{BB962C8B-B14F-4D97-AF65-F5344CB8AC3E}">
        <p14:creationId xmlns:p14="http://schemas.microsoft.com/office/powerpoint/2010/main" val="223435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484F1-4644-4E58-B232-27FDC40B5696}"/>
              </a:ext>
            </a:extLst>
          </p:cNvPr>
          <p:cNvSpPr>
            <a:spLocks noGrp="1"/>
          </p:cNvSpPr>
          <p:nvPr>
            <p:ph type="title"/>
          </p:nvPr>
        </p:nvSpPr>
        <p:spPr>
          <a:xfrm>
            <a:off x="0" y="0"/>
            <a:ext cx="11756571" cy="1554480"/>
          </a:xfrm>
        </p:spPr>
        <p:txBody>
          <a:bodyPr/>
          <a:lstStyle/>
          <a:p>
            <a:r>
              <a:rPr lang="en-US" sz="3600" dirty="0">
                <a:latin typeface="Arial Narrow" panose="020B0606020202030204" pitchFamily="34" charset="0"/>
              </a:rPr>
              <a:t>Reporting</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Reporting Tool</a:t>
            </a:r>
          </a:p>
        </p:txBody>
      </p:sp>
      <p:sp>
        <p:nvSpPr>
          <p:cNvPr id="3" name="Content Placeholder 2">
            <a:extLst>
              <a:ext uri="{FF2B5EF4-FFF2-40B4-BE49-F238E27FC236}">
                <a16:creationId xmlns:a16="http://schemas.microsoft.com/office/drawing/2014/main" id="{8D4A1AC2-6855-4914-8536-9AD56CD4BC52}"/>
              </a:ext>
            </a:extLst>
          </p:cNvPr>
          <p:cNvSpPr>
            <a:spLocks noGrp="1"/>
          </p:cNvSpPr>
          <p:nvPr>
            <p:ph idx="1"/>
          </p:nvPr>
        </p:nvSpPr>
        <p:spPr>
          <a:xfrm>
            <a:off x="285938" y="1825625"/>
            <a:ext cx="10515600" cy="4351338"/>
          </a:xfrm>
        </p:spPr>
        <p:txBody>
          <a:bodyPr>
            <a:normAutofit lnSpcReduction="10000"/>
          </a:bodyPr>
          <a:lstStyle/>
          <a:p>
            <a:pPr lvl="0"/>
            <a:r>
              <a:rPr lang="en-US" dirty="0"/>
              <a:t>In addition to reports within PRISM, PSD developed the IAS Reporting Tool which pools from all IAS, FMMI, and FPDS-NG data</a:t>
            </a:r>
          </a:p>
          <a:p>
            <a:pPr lvl="0"/>
            <a:r>
              <a:rPr lang="en-US" dirty="0"/>
              <a:t>Standard reports have been developed to meet the needs of the IAS user community including: COs, program offices, and procurement executives.  It also includes financial management personnel within agencies.</a:t>
            </a:r>
          </a:p>
          <a:p>
            <a:pPr lvl="1"/>
            <a:r>
              <a:rPr lang="en-US" dirty="0"/>
              <a:t>All communities have access to the same reports</a:t>
            </a:r>
          </a:p>
          <a:p>
            <a:pPr lvl="0"/>
            <a:r>
              <a:rPr lang="en-US" dirty="0"/>
              <a:t>Most IAS users receive access to the IAS Reporting Tool by default in addition to their requested role</a:t>
            </a:r>
          </a:p>
          <a:p>
            <a:pPr lvl="0"/>
            <a:r>
              <a:rPr lang="en-US" dirty="0"/>
              <a:t>The reports can be filtered by available fields and data can be exported to Excel</a:t>
            </a:r>
          </a:p>
        </p:txBody>
      </p:sp>
      <p:sp>
        <p:nvSpPr>
          <p:cNvPr id="4" name="Slide Number Placeholder 3"/>
          <p:cNvSpPr>
            <a:spLocks noGrp="1"/>
          </p:cNvSpPr>
          <p:nvPr>
            <p:ph type="sldNum" sz="quarter" idx="12"/>
          </p:nvPr>
        </p:nvSpPr>
        <p:spPr/>
        <p:txBody>
          <a:bodyPr/>
          <a:lstStyle/>
          <a:p>
            <a:fld id="{32892FE9-6E3B-40F5-83C6-4FF46BD928C5}" type="slidenum">
              <a:rPr lang="en-US" smtClean="0"/>
              <a:t>18</a:t>
            </a:fld>
            <a:endParaRPr lang="en-US" dirty="0"/>
          </a:p>
        </p:txBody>
      </p:sp>
    </p:spTree>
    <p:extLst>
      <p:ext uri="{BB962C8B-B14F-4D97-AF65-F5344CB8AC3E}">
        <p14:creationId xmlns:p14="http://schemas.microsoft.com/office/powerpoint/2010/main" val="295846567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A5F1-3BB4-4F73-A3E0-DB85C952468E}"/>
              </a:ext>
            </a:extLst>
          </p:cNvPr>
          <p:cNvSpPr>
            <a:spLocks noGrp="1"/>
          </p:cNvSpPr>
          <p:nvPr>
            <p:ph type="title"/>
          </p:nvPr>
        </p:nvSpPr>
        <p:spPr>
          <a:xfrm>
            <a:off x="0" y="0"/>
            <a:ext cx="11827823" cy="1554480"/>
          </a:xfrm>
        </p:spPr>
        <p:txBody>
          <a:bodyPr/>
          <a:lstStyle/>
          <a:p>
            <a:r>
              <a:rPr lang="en-US" sz="3600" dirty="0">
                <a:latin typeface="Arial Narrow" panose="020B0606020202030204" pitchFamily="34" charset="0"/>
              </a:rPr>
              <a:t>Reporting</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Example Report</a:t>
            </a:r>
          </a:p>
        </p:txBody>
      </p:sp>
      <p:sp>
        <p:nvSpPr>
          <p:cNvPr id="4" name="Content Placeholder 2">
            <a:extLst>
              <a:ext uri="{FF2B5EF4-FFF2-40B4-BE49-F238E27FC236}">
                <a16:creationId xmlns:a16="http://schemas.microsoft.com/office/drawing/2014/main" id="{8D4A1AC2-6855-4914-8536-9AD56CD4BC52}"/>
              </a:ext>
            </a:extLst>
          </p:cNvPr>
          <p:cNvSpPr txBox="1">
            <a:spLocks/>
          </p:cNvSpPr>
          <p:nvPr/>
        </p:nvSpPr>
        <p:spPr>
          <a:xfrm>
            <a:off x="285938"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Open Obligation Report</a:t>
            </a:r>
          </a:p>
          <a:p>
            <a:pPr lvl="1"/>
            <a:r>
              <a:rPr lang="en-US" dirty="0"/>
              <a:t>Based on data from the FMMI BI, this report displays all IAS award lines that have an open balance in FMMI</a:t>
            </a:r>
          </a:p>
          <a:p>
            <a:pPr lvl="1"/>
            <a:r>
              <a:rPr lang="en-US" dirty="0"/>
              <a:t>Report also includes IAS line item data such as line item description that facilitates the de-obligation process in IAS for Contracting Specialists</a:t>
            </a:r>
          </a:p>
        </p:txBody>
      </p:sp>
      <p:pic>
        <p:nvPicPr>
          <p:cNvPr id="6" name="Picture 5" descr="picture of an open obligation" title="Example report"/>
          <p:cNvPicPr>
            <a:picLocks noChangeAspect="1"/>
          </p:cNvPicPr>
          <p:nvPr/>
        </p:nvPicPr>
        <p:blipFill>
          <a:blip r:embed="rId2"/>
          <a:stretch>
            <a:fillRect/>
          </a:stretch>
        </p:blipFill>
        <p:spPr>
          <a:xfrm>
            <a:off x="992222" y="3827744"/>
            <a:ext cx="8361389" cy="2620364"/>
          </a:xfrm>
          <a:prstGeom prst="rect">
            <a:avLst/>
          </a:prstGeom>
        </p:spPr>
      </p:pic>
      <p:sp>
        <p:nvSpPr>
          <p:cNvPr id="3" name="Slide Number Placeholder 2"/>
          <p:cNvSpPr>
            <a:spLocks noGrp="1"/>
          </p:cNvSpPr>
          <p:nvPr>
            <p:ph type="sldNum" sz="quarter" idx="12"/>
          </p:nvPr>
        </p:nvSpPr>
        <p:spPr/>
        <p:txBody>
          <a:bodyPr/>
          <a:lstStyle/>
          <a:p>
            <a:fld id="{32892FE9-6E3B-40F5-83C6-4FF46BD928C5}" type="slidenum">
              <a:rPr lang="en-US" smtClean="0"/>
              <a:t>19</a:t>
            </a:fld>
            <a:endParaRPr lang="en-US" dirty="0"/>
          </a:p>
        </p:txBody>
      </p:sp>
    </p:spTree>
    <p:extLst>
      <p:ext uri="{BB962C8B-B14F-4D97-AF65-F5344CB8AC3E}">
        <p14:creationId xmlns:p14="http://schemas.microsoft.com/office/powerpoint/2010/main" val="202269330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0" y="0"/>
            <a:ext cx="11839699" cy="1554480"/>
          </a:xfrm>
        </p:spPr>
        <p:txBody>
          <a:bodyPr/>
          <a:lstStyle/>
          <a:p>
            <a:r>
              <a:rPr altLang="en-US" dirty="0">
                <a:latin typeface="Arial Narrow" panose="020B0606020202030204" pitchFamily="34" charset="0"/>
              </a:rPr>
              <a:t>Purpose</a:t>
            </a:r>
          </a:p>
        </p:txBody>
      </p:sp>
      <p:sp>
        <p:nvSpPr>
          <p:cNvPr id="4" name="Content Placeholder 2"/>
          <p:cNvSpPr txBox="1">
            <a:spLocks/>
          </p:cNvSpPr>
          <p:nvPr/>
        </p:nvSpPr>
        <p:spPr bwMode="auto">
          <a:xfrm>
            <a:off x="168998" y="1774825"/>
            <a:ext cx="11455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90000"/>
              </a:lnSpc>
              <a:spcBef>
                <a:spcPts val="700"/>
              </a:spcBef>
              <a:spcAft>
                <a:spcPts val="700"/>
              </a:spcAft>
              <a:buClr>
                <a:srgbClr val="336699"/>
              </a:buClr>
              <a:buSzPct val="105000"/>
              <a:buFont typeface="Wingdings" panose="05000000000000000000" pitchFamily="2" charset="2"/>
              <a:buChar char="§"/>
              <a:defRPr lang="en-US" sz="2400">
                <a:solidFill>
                  <a:srgbClr val="010000"/>
                </a:solidFill>
                <a:latin typeface="Arial" panose="020B0604020202020204" pitchFamily="34" charset="0"/>
                <a:cs typeface="Arial" panose="020B0604020202020204" pitchFamily="34" charset="0"/>
              </a:defRPr>
            </a:lvl1pPr>
            <a:lvl2pPr marL="742950" lvl="1" indent="-285750" algn="l" rtl="0" eaLnBrk="0" fontAlgn="base" hangingPunct="0">
              <a:lnSpc>
                <a:spcPct val="90000"/>
              </a:lnSpc>
              <a:spcBef>
                <a:spcPts val="400"/>
              </a:spcBef>
              <a:spcAft>
                <a:spcPts val="400"/>
              </a:spcAft>
              <a:buClr>
                <a:srgbClr val="000066"/>
              </a:buClr>
              <a:buSzPct val="90000"/>
              <a:buFont typeface="Arial" pitchFamily="34"/>
              <a:buChar char="•"/>
              <a:defRPr lang="en-US" sz="2200">
                <a:solidFill>
                  <a:srgbClr val="010000"/>
                </a:solidFill>
                <a:latin typeface="Arial" panose="020B0604020202020204" pitchFamily="34" charset="0"/>
                <a:cs typeface="Arial" panose="020B0604020202020204" pitchFamily="34" charset="0"/>
              </a:defRPr>
            </a:lvl2pPr>
            <a:lvl3pPr marL="1085850" lvl="2" indent="-228600" algn="l" rtl="0" eaLnBrk="0" fontAlgn="base" hangingPunct="0">
              <a:lnSpc>
                <a:spcPct val="90000"/>
              </a:lnSpc>
              <a:spcBef>
                <a:spcPts val="500"/>
              </a:spcBef>
              <a:spcAft>
                <a:spcPct val="0"/>
              </a:spcAft>
              <a:buClr>
                <a:srgbClr val="006666"/>
              </a:buClr>
              <a:buSzPct val="50000"/>
              <a:buFont typeface="Courier New" panose="02070309020205020404" pitchFamily="49" charset="0"/>
              <a:buChar char="o"/>
              <a:defRPr lang="en-US" sz="2000">
                <a:solidFill>
                  <a:srgbClr val="010000"/>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defRPr>
            </a:lvl9pPr>
          </a:lstStyle>
          <a:p>
            <a:pPr>
              <a:buClr>
                <a:schemeClr val="tx1"/>
              </a:buClr>
              <a:buFont typeface="Arial" panose="020B0604020202020204" pitchFamily="34" charset="0"/>
              <a:buChar char="•"/>
            </a:pPr>
            <a:r>
              <a:rPr lang="en-US" sz="2800" dirty="0">
                <a:latin typeface="+mn-lt"/>
              </a:rPr>
              <a:t>The purpose of this presentation is to provide an understanding of how the Integrated Acquisition System (IAS), Invoice Processing Platform (IPP), and Federal Financial Management Modernization Initiative (FMMI) interact to process an acquisition from the initial procurement request, through funding, award, billing, and invoice payment. </a:t>
            </a:r>
          </a:p>
          <a:p>
            <a:pPr>
              <a:buClr>
                <a:schemeClr val="tx1"/>
              </a:buClr>
              <a:buFont typeface="Arial" panose="020B0604020202020204" pitchFamily="34" charset="0"/>
              <a:buChar char="•"/>
            </a:pPr>
            <a:r>
              <a:rPr lang="en-US" sz="2800" dirty="0">
                <a:latin typeface="+mn-lt"/>
              </a:rPr>
              <a:t>This presentation has the following sections:</a:t>
            </a:r>
          </a:p>
          <a:p>
            <a:pPr lvl="1">
              <a:buClr>
                <a:schemeClr val="tx1"/>
              </a:buClr>
              <a:buFont typeface="Arial" panose="020B0604020202020204" pitchFamily="34" charset="0"/>
              <a:buChar char="•"/>
            </a:pPr>
            <a:r>
              <a:rPr lang="en-US" sz="2400" dirty="0">
                <a:latin typeface="+mn-lt"/>
              </a:rPr>
              <a:t>Overview</a:t>
            </a:r>
          </a:p>
          <a:p>
            <a:pPr lvl="1">
              <a:buClr>
                <a:schemeClr val="tx1"/>
              </a:buClr>
              <a:buFont typeface="Arial" panose="020B0604020202020204" pitchFamily="34" charset="0"/>
              <a:buChar char="•"/>
            </a:pPr>
            <a:r>
              <a:rPr lang="en-US" sz="2400" dirty="0">
                <a:latin typeface="+mn-lt"/>
              </a:rPr>
              <a:t>Document Flow and Interfaces</a:t>
            </a:r>
          </a:p>
          <a:p>
            <a:pPr lvl="1">
              <a:buClr>
                <a:schemeClr val="tx1"/>
              </a:buClr>
              <a:buFont typeface="Arial" panose="020B0604020202020204" pitchFamily="34" charset="0"/>
              <a:buChar char="•"/>
            </a:pPr>
            <a:r>
              <a:rPr lang="en-US" sz="2400" dirty="0">
                <a:latin typeface="+mn-lt"/>
              </a:rPr>
              <a:t>Reporting</a:t>
            </a:r>
          </a:p>
          <a:p>
            <a:pPr lvl="1">
              <a:buClr>
                <a:schemeClr val="tx1"/>
              </a:buClr>
              <a:buFont typeface="Arial" panose="020B0604020202020204" pitchFamily="34" charset="0"/>
              <a:buChar char="•"/>
            </a:pPr>
            <a:r>
              <a:rPr lang="en-US" sz="2400" dirty="0">
                <a:latin typeface="+mn-lt"/>
              </a:rPr>
              <a:t>IAS Support</a:t>
            </a:r>
          </a:p>
          <a:p>
            <a:pPr lvl="1"/>
            <a:endParaRPr lang="en-US" dirty="0"/>
          </a:p>
          <a:p>
            <a:pPr lvl="1"/>
            <a:endParaRPr lang="en-US" dirty="0"/>
          </a:p>
          <a:p>
            <a:endParaRPr lang="en-US" dirty="0"/>
          </a:p>
        </p:txBody>
      </p:sp>
      <p:sp>
        <p:nvSpPr>
          <p:cNvPr id="2" name="Slide Number Placeholder 1"/>
          <p:cNvSpPr>
            <a:spLocks noGrp="1"/>
          </p:cNvSpPr>
          <p:nvPr>
            <p:ph type="sldNum" sz="quarter" idx="12"/>
          </p:nvPr>
        </p:nvSpPr>
        <p:spPr/>
        <p:txBody>
          <a:bodyPr/>
          <a:lstStyle/>
          <a:p>
            <a:fld id="{32892FE9-6E3B-40F5-83C6-4FF46BD928C5}" type="slidenum">
              <a:rPr lang="en-US" smtClean="0"/>
              <a:t>2</a:t>
            </a:fld>
            <a:endParaRPr lang="en-US" dirty="0"/>
          </a:p>
        </p:txBody>
      </p:sp>
    </p:spTree>
    <p:extLst>
      <p:ext uri="{BB962C8B-B14F-4D97-AF65-F5344CB8AC3E}">
        <p14:creationId xmlns:p14="http://schemas.microsoft.com/office/powerpoint/2010/main" val="251989040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A5F1-3BB4-4F73-A3E0-DB85C952468E}"/>
              </a:ext>
            </a:extLst>
          </p:cNvPr>
          <p:cNvSpPr>
            <a:spLocks noGrp="1"/>
          </p:cNvSpPr>
          <p:nvPr>
            <p:ph type="title"/>
          </p:nvPr>
        </p:nvSpPr>
        <p:spPr>
          <a:xfrm>
            <a:off x="0" y="0"/>
            <a:ext cx="11839699" cy="1554480"/>
          </a:xfrm>
        </p:spPr>
        <p:txBody>
          <a:bodyPr/>
          <a:lstStyle/>
          <a:p>
            <a:r>
              <a:rPr lang="en-US" sz="3600" dirty="0">
                <a:latin typeface="Arial Narrow" panose="020B0606020202030204" pitchFamily="34" charset="0"/>
              </a:rPr>
              <a:t>Reporting</a:t>
            </a:r>
            <a:br>
              <a:rPr lang="en-US" sz="3600" dirty="0">
                <a:latin typeface="Arial Narrow" panose="020B0606020202030204" pitchFamily="34" charset="0"/>
              </a:rPr>
            </a:br>
            <a:r>
              <a:rPr lang="en-US" sz="2800" dirty="0">
                <a:latin typeface="Arial Narrow" panose="020B0606020202030204" pitchFamily="34" charset="0"/>
              </a:rPr>
              <a:t>Example </a:t>
            </a:r>
            <a:r>
              <a:rPr lang="en-US" sz="2800" dirty="0" err="1">
                <a:latin typeface="Arial Narrow" panose="020B0606020202030204" pitchFamily="34" charset="0"/>
              </a:rPr>
              <a:t>Report</a:t>
            </a:r>
            <a:r>
              <a:rPr lang="en-US" sz="800" dirty="0" err="1">
                <a:latin typeface="Arial Narrow" panose="020B0606020202030204" pitchFamily="34" charset="0"/>
              </a:rPr>
              <a:t>a</a:t>
            </a:r>
            <a:endParaRPr lang="en-US" sz="2800" dirty="0">
              <a:latin typeface="Arial Narrow" panose="020B0606020202030204" pitchFamily="34" charset="0"/>
            </a:endParaRPr>
          </a:p>
        </p:txBody>
      </p:sp>
      <p:sp>
        <p:nvSpPr>
          <p:cNvPr id="4" name="Content Placeholder 2">
            <a:extLst>
              <a:ext uri="{FF2B5EF4-FFF2-40B4-BE49-F238E27FC236}">
                <a16:creationId xmlns:a16="http://schemas.microsoft.com/office/drawing/2014/main" id="{8D4A1AC2-6855-4914-8536-9AD56CD4BC52}"/>
              </a:ext>
            </a:extLst>
          </p:cNvPr>
          <p:cNvSpPr txBox="1">
            <a:spLocks/>
          </p:cNvSpPr>
          <p:nvPr/>
        </p:nvSpPr>
        <p:spPr>
          <a:xfrm>
            <a:off x="285938" y="1825625"/>
            <a:ext cx="10515600" cy="15304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FMMI Shorthand Code Report</a:t>
            </a:r>
          </a:p>
          <a:p>
            <a:pPr lvl="1"/>
            <a:r>
              <a:rPr lang="en-US" dirty="0"/>
              <a:t>Report of all SHCs that have been received by IAS from FMMI</a:t>
            </a:r>
          </a:p>
          <a:p>
            <a:pPr lvl="1"/>
            <a:r>
              <a:rPr lang="en-US" dirty="0"/>
              <a:t>Allows for validation that SHCs created in FMMI are available for use in IAS</a:t>
            </a:r>
          </a:p>
        </p:txBody>
      </p:sp>
      <p:pic>
        <p:nvPicPr>
          <p:cNvPr id="5" name="Picture 4" descr="picture of a FMMI shorthand codes" title="Example report"/>
          <p:cNvPicPr>
            <a:picLocks noChangeAspect="1"/>
          </p:cNvPicPr>
          <p:nvPr/>
        </p:nvPicPr>
        <p:blipFill>
          <a:blip r:embed="rId2"/>
          <a:stretch>
            <a:fillRect/>
          </a:stretch>
        </p:blipFill>
        <p:spPr>
          <a:xfrm>
            <a:off x="669912" y="3356043"/>
            <a:ext cx="10479932" cy="2816596"/>
          </a:xfrm>
          <a:prstGeom prst="rect">
            <a:avLst/>
          </a:prstGeom>
        </p:spPr>
      </p:pic>
      <p:sp>
        <p:nvSpPr>
          <p:cNvPr id="3" name="Slide Number Placeholder 2"/>
          <p:cNvSpPr>
            <a:spLocks noGrp="1"/>
          </p:cNvSpPr>
          <p:nvPr>
            <p:ph type="sldNum" sz="quarter" idx="12"/>
          </p:nvPr>
        </p:nvSpPr>
        <p:spPr/>
        <p:txBody>
          <a:bodyPr/>
          <a:lstStyle/>
          <a:p>
            <a:fld id="{32892FE9-6E3B-40F5-83C6-4FF46BD928C5}" type="slidenum">
              <a:rPr lang="en-US" smtClean="0"/>
              <a:t>20</a:t>
            </a:fld>
            <a:endParaRPr lang="en-US" dirty="0"/>
          </a:p>
        </p:txBody>
      </p:sp>
    </p:spTree>
    <p:extLst>
      <p:ext uri="{BB962C8B-B14F-4D97-AF65-F5344CB8AC3E}">
        <p14:creationId xmlns:p14="http://schemas.microsoft.com/office/powerpoint/2010/main" val="29244277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A5F1-3BB4-4F73-A3E0-DB85C952468E}"/>
              </a:ext>
            </a:extLst>
          </p:cNvPr>
          <p:cNvSpPr>
            <a:spLocks noGrp="1"/>
          </p:cNvSpPr>
          <p:nvPr>
            <p:ph type="title"/>
          </p:nvPr>
        </p:nvSpPr>
        <p:spPr>
          <a:xfrm>
            <a:off x="0" y="0"/>
            <a:ext cx="11792197" cy="1554480"/>
          </a:xfrm>
        </p:spPr>
        <p:txBody>
          <a:bodyPr/>
          <a:lstStyle/>
          <a:p>
            <a:r>
              <a:rPr lang="en-US" sz="3600" dirty="0">
                <a:latin typeface="Arial Narrow" panose="020B0606020202030204" pitchFamily="34" charset="0"/>
              </a:rPr>
              <a:t>Reporting</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FPDS-NG Dashboard</a:t>
            </a:r>
          </a:p>
        </p:txBody>
      </p:sp>
      <p:sp>
        <p:nvSpPr>
          <p:cNvPr id="3" name="Content Placeholder 2"/>
          <p:cNvSpPr>
            <a:spLocks noGrp="1"/>
          </p:cNvSpPr>
          <p:nvPr>
            <p:ph idx="1"/>
          </p:nvPr>
        </p:nvSpPr>
        <p:spPr>
          <a:xfrm>
            <a:off x="304045" y="1780358"/>
            <a:ext cx="10515600" cy="4351338"/>
          </a:xfrm>
        </p:spPr>
        <p:txBody>
          <a:bodyPr/>
          <a:lstStyle/>
          <a:p>
            <a:r>
              <a:rPr lang="en-US" sz="1800" dirty="0"/>
              <a:t>Interactive dashboard utilizing USDA procurement data publicly available in FPDS-NG with potential to be supplemented with other procurement data </a:t>
            </a:r>
          </a:p>
          <a:p>
            <a:r>
              <a:rPr lang="en-US" sz="1800" dirty="0"/>
              <a:t>Charts/tables drillable by fiscal year, agency, office, preparer </a:t>
            </a:r>
          </a:p>
          <a:p>
            <a:r>
              <a:rPr lang="en-US" sz="1800" dirty="0"/>
              <a:t>Reports by dollar threshold and procurement type </a:t>
            </a:r>
          </a:p>
          <a:p>
            <a:r>
              <a:rPr lang="en-US" sz="1800" dirty="0"/>
              <a:t>Top 10 vendor and small business reports </a:t>
            </a:r>
          </a:p>
          <a:p>
            <a:r>
              <a:rPr lang="en-US" sz="1800" dirty="0"/>
              <a:t>Search capability</a:t>
            </a:r>
          </a:p>
          <a:p>
            <a:r>
              <a:rPr lang="en-US" sz="1800" dirty="0"/>
              <a:t>Data export capability </a:t>
            </a:r>
          </a:p>
          <a:p>
            <a:endParaRPr lang="en-US" dirty="0"/>
          </a:p>
        </p:txBody>
      </p:sp>
      <p:pic>
        <p:nvPicPr>
          <p:cNvPr id="6" name="Picture 5" descr="picture of a FPDS NG Dashboard FY 2017" title="Reporting - FPDS-NG Dashboard"/>
          <p:cNvPicPr>
            <a:picLocks noChangeAspect="1"/>
          </p:cNvPicPr>
          <p:nvPr/>
        </p:nvPicPr>
        <p:blipFill>
          <a:blip r:embed="rId2"/>
          <a:stretch>
            <a:fillRect/>
          </a:stretch>
        </p:blipFill>
        <p:spPr>
          <a:xfrm>
            <a:off x="6527549" y="2205587"/>
            <a:ext cx="4680641" cy="4550813"/>
          </a:xfrm>
          <a:prstGeom prst="rect">
            <a:avLst/>
          </a:prstGeom>
        </p:spPr>
      </p:pic>
      <p:sp>
        <p:nvSpPr>
          <p:cNvPr id="7" name="Slide Number Placeholder 6"/>
          <p:cNvSpPr>
            <a:spLocks noGrp="1"/>
          </p:cNvSpPr>
          <p:nvPr>
            <p:ph type="sldNum" sz="quarter" idx="12"/>
          </p:nvPr>
        </p:nvSpPr>
        <p:spPr/>
        <p:txBody>
          <a:bodyPr/>
          <a:lstStyle/>
          <a:p>
            <a:fld id="{32892FE9-6E3B-40F5-83C6-4FF46BD928C5}" type="slidenum">
              <a:rPr lang="en-US" smtClean="0"/>
              <a:t>21</a:t>
            </a:fld>
            <a:endParaRPr lang="en-US" dirty="0"/>
          </a:p>
        </p:txBody>
      </p:sp>
    </p:spTree>
    <p:extLst>
      <p:ext uri="{BB962C8B-B14F-4D97-AF65-F5344CB8AC3E}">
        <p14:creationId xmlns:p14="http://schemas.microsoft.com/office/powerpoint/2010/main" val="13531879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C0CE-A7E7-46DC-B64C-6D9A4724CA58}"/>
              </a:ext>
            </a:extLst>
          </p:cNvPr>
          <p:cNvSpPr>
            <a:spLocks noGrp="1"/>
          </p:cNvSpPr>
          <p:nvPr>
            <p:ph type="title"/>
          </p:nvPr>
        </p:nvSpPr>
        <p:spPr>
          <a:xfrm>
            <a:off x="0" y="0"/>
            <a:ext cx="11804073" cy="1554480"/>
          </a:xfrm>
        </p:spPr>
        <p:txBody>
          <a:bodyPr/>
          <a:lstStyle/>
          <a:p>
            <a:r>
              <a:rPr lang="en-US" sz="3600" dirty="0">
                <a:latin typeface="Arial Narrow" panose="020B0606020202030204" pitchFamily="34" charset="0"/>
              </a:rPr>
              <a:t>IAS Support</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How to Get Access to IAS</a:t>
            </a:r>
          </a:p>
        </p:txBody>
      </p:sp>
      <p:sp>
        <p:nvSpPr>
          <p:cNvPr id="3" name="Content Placeholder 2">
            <a:extLst>
              <a:ext uri="{FF2B5EF4-FFF2-40B4-BE49-F238E27FC236}">
                <a16:creationId xmlns:a16="http://schemas.microsoft.com/office/drawing/2014/main" id="{6A133BD7-CFA2-4915-AF29-7002C20DBCDF}"/>
              </a:ext>
            </a:extLst>
          </p:cNvPr>
          <p:cNvSpPr>
            <a:spLocks noGrp="1"/>
          </p:cNvSpPr>
          <p:nvPr>
            <p:ph idx="1"/>
          </p:nvPr>
        </p:nvSpPr>
        <p:spPr>
          <a:xfrm>
            <a:off x="240671" y="1825625"/>
            <a:ext cx="10515600" cy="4351338"/>
          </a:xfrm>
        </p:spPr>
        <p:txBody>
          <a:bodyPr/>
          <a:lstStyle/>
          <a:p>
            <a:pPr lvl="0"/>
            <a:r>
              <a:rPr lang="en-US" dirty="0"/>
              <a:t>Website: </a:t>
            </a:r>
            <a:r>
              <a:rPr lang="en-US" dirty="0">
                <a:hlinkClick r:id="rId2"/>
              </a:rPr>
              <a:t>https://ias.usda.gov</a:t>
            </a:r>
            <a:endParaRPr lang="en-US" dirty="0"/>
          </a:p>
          <a:p>
            <a:pPr lvl="1"/>
            <a:r>
              <a:rPr lang="en-US" dirty="0"/>
              <a:t>Link located on the left-hand side under Applications and Links on home page for easy access</a:t>
            </a:r>
          </a:p>
          <a:p>
            <a:pPr marL="0" indent="0">
              <a:buNone/>
            </a:pPr>
            <a:endParaRPr lang="en-US" dirty="0"/>
          </a:p>
        </p:txBody>
      </p:sp>
      <p:pic>
        <p:nvPicPr>
          <p:cNvPr id="7" name="Picture 6" descr="Web site link for IAS access: https:??ias.usda.gov" title="how to get access to IAS">
            <a:extLst>
              <a:ext uri="{FF2B5EF4-FFF2-40B4-BE49-F238E27FC236}">
                <a16:creationId xmlns:a16="http://schemas.microsoft.com/office/drawing/2014/main" id="{DB64F17E-419D-4E23-A493-1FC4B2D64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804" y="3136803"/>
            <a:ext cx="6696419" cy="3429000"/>
          </a:xfrm>
          <a:prstGeom prst="rect">
            <a:avLst/>
          </a:prstGeom>
        </p:spPr>
      </p:pic>
      <p:sp>
        <p:nvSpPr>
          <p:cNvPr id="4" name="Slide Number Placeholder 3"/>
          <p:cNvSpPr>
            <a:spLocks noGrp="1"/>
          </p:cNvSpPr>
          <p:nvPr>
            <p:ph type="sldNum" sz="quarter" idx="12"/>
          </p:nvPr>
        </p:nvSpPr>
        <p:spPr/>
        <p:txBody>
          <a:bodyPr/>
          <a:lstStyle/>
          <a:p>
            <a:fld id="{32892FE9-6E3B-40F5-83C6-4FF46BD928C5}" type="slidenum">
              <a:rPr lang="en-US" smtClean="0"/>
              <a:t>22</a:t>
            </a:fld>
            <a:endParaRPr lang="en-US" dirty="0"/>
          </a:p>
        </p:txBody>
      </p:sp>
    </p:spTree>
    <p:extLst>
      <p:ext uri="{BB962C8B-B14F-4D97-AF65-F5344CB8AC3E}">
        <p14:creationId xmlns:p14="http://schemas.microsoft.com/office/powerpoint/2010/main" val="266470795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CCF6-3CA2-4BBB-9AB1-21DD9DC3310B}"/>
              </a:ext>
            </a:extLst>
          </p:cNvPr>
          <p:cNvSpPr>
            <a:spLocks noGrp="1"/>
          </p:cNvSpPr>
          <p:nvPr>
            <p:ph type="title"/>
          </p:nvPr>
        </p:nvSpPr>
        <p:spPr>
          <a:xfrm>
            <a:off x="0" y="0"/>
            <a:ext cx="11804073" cy="1554480"/>
          </a:xfrm>
        </p:spPr>
        <p:txBody>
          <a:bodyPr/>
          <a:lstStyle/>
          <a:p>
            <a:r>
              <a:rPr lang="en-US" sz="3600" dirty="0">
                <a:latin typeface="Arial Narrow" panose="020B0606020202030204" pitchFamily="34" charset="0"/>
              </a:rPr>
              <a:t>IAS Support</a:t>
            </a:r>
            <a:br>
              <a:rPr lang="en-US" sz="3600" dirty="0">
                <a:latin typeface="Arial Narrow" panose="020B0606020202030204" pitchFamily="34" charset="0"/>
              </a:rPr>
            </a:br>
            <a:r>
              <a:rPr lang="en-US" sz="2800" dirty="0">
                <a:latin typeface="Arial Narrow" panose="020B0606020202030204" pitchFamily="34" charset="0"/>
              </a:rPr>
              <a:t>How to get Access to </a:t>
            </a:r>
            <a:r>
              <a:rPr lang="en-US" sz="2800" dirty="0" err="1">
                <a:latin typeface="Arial Narrow" panose="020B0606020202030204" pitchFamily="34" charset="0"/>
              </a:rPr>
              <a:t>IAS</a:t>
            </a:r>
            <a:r>
              <a:rPr lang="en-US" sz="800" dirty="0" err="1">
                <a:latin typeface="Arial Narrow" panose="020B0606020202030204" pitchFamily="34" charset="0"/>
              </a:rPr>
              <a:t>a</a:t>
            </a:r>
            <a:endParaRPr lang="en-US" sz="28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E75A1FA3-A9BE-4B61-9DD5-880426F83779}"/>
              </a:ext>
            </a:extLst>
          </p:cNvPr>
          <p:cNvSpPr>
            <a:spLocks noGrp="1"/>
          </p:cNvSpPr>
          <p:nvPr>
            <p:ph idx="1"/>
          </p:nvPr>
        </p:nvSpPr>
        <p:spPr>
          <a:xfrm>
            <a:off x="322152" y="1825625"/>
            <a:ext cx="10515600" cy="4351338"/>
          </a:xfrm>
        </p:spPr>
        <p:txBody>
          <a:bodyPr/>
          <a:lstStyle/>
          <a:p>
            <a:pPr lvl="0"/>
            <a:r>
              <a:rPr lang="en-US" dirty="0"/>
              <a:t>IAS Request</a:t>
            </a:r>
          </a:p>
          <a:p>
            <a:pPr lvl="1"/>
            <a:r>
              <a:rPr lang="en-US" dirty="0"/>
              <a:t>On Website go to FAQ -&gt; IAS Access</a:t>
            </a:r>
          </a:p>
          <a:p>
            <a:pPr lvl="1"/>
            <a:r>
              <a:rPr lang="en-US" dirty="0"/>
              <a:t>How to Video and Guide available</a:t>
            </a:r>
          </a:p>
          <a:p>
            <a:pPr lvl="1"/>
            <a:r>
              <a:rPr lang="en-US" dirty="0"/>
              <a:t>This is an automated process – all approvals are done within the system</a:t>
            </a:r>
          </a:p>
          <a:p>
            <a:endParaRPr lang="en-US" dirty="0"/>
          </a:p>
        </p:txBody>
      </p:sp>
      <p:pic>
        <p:nvPicPr>
          <p:cNvPr id="5" name="Picture 4" descr="Frequently asked questions" title="How to get access to IAS">
            <a:extLst>
              <a:ext uri="{FF2B5EF4-FFF2-40B4-BE49-F238E27FC236}">
                <a16:creationId xmlns:a16="http://schemas.microsoft.com/office/drawing/2014/main" id="{9B076206-1754-4EF4-8004-E40C75A015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172" y="3850980"/>
            <a:ext cx="5029200" cy="2597128"/>
          </a:xfrm>
          <a:prstGeom prst="rect">
            <a:avLst/>
          </a:prstGeom>
        </p:spPr>
      </p:pic>
      <p:sp>
        <p:nvSpPr>
          <p:cNvPr id="4" name="Slide Number Placeholder 3"/>
          <p:cNvSpPr>
            <a:spLocks noGrp="1"/>
          </p:cNvSpPr>
          <p:nvPr>
            <p:ph type="sldNum" sz="quarter" idx="12"/>
          </p:nvPr>
        </p:nvSpPr>
        <p:spPr/>
        <p:txBody>
          <a:bodyPr/>
          <a:lstStyle/>
          <a:p>
            <a:fld id="{32892FE9-6E3B-40F5-83C6-4FF46BD928C5}" type="slidenum">
              <a:rPr lang="en-US" smtClean="0"/>
              <a:t>23</a:t>
            </a:fld>
            <a:endParaRPr lang="en-US" dirty="0"/>
          </a:p>
        </p:txBody>
      </p:sp>
    </p:spTree>
    <p:extLst>
      <p:ext uri="{BB962C8B-B14F-4D97-AF65-F5344CB8AC3E}">
        <p14:creationId xmlns:p14="http://schemas.microsoft.com/office/powerpoint/2010/main" val="170108027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2235-A35E-41D7-A653-111F8D0E077A}"/>
              </a:ext>
            </a:extLst>
          </p:cNvPr>
          <p:cNvSpPr>
            <a:spLocks noGrp="1"/>
          </p:cNvSpPr>
          <p:nvPr>
            <p:ph type="title"/>
          </p:nvPr>
        </p:nvSpPr>
        <p:spPr>
          <a:xfrm>
            <a:off x="0" y="0"/>
            <a:ext cx="11839699" cy="1554480"/>
          </a:xfrm>
        </p:spPr>
        <p:txBody>
          <a:bodyPr/>
          <a:lstStyle/>
          <a:p>
            <a:r>
              <a:rPr lang="en-US" sz="3600" dirty="0">
                <a:latin typeface="Arial Narrow" panose="020B0606020202030204" pitchFamily="34" charset="0"/>
              </a:rPr>
              <a:t>IAS Support</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How to Contact the Help Desk</a:t>
            </a:r>
          </a:p>
        </p:txBody>
      </p:sp>
      <p:sp>
        <p:nvSpPr>
          <p:cNvPr id="3" name="Content Placeholder 2">
            <a:extLst>
              <a:ext uri="{FF2B5EF4-FFF2-40B4-BE49-F238E27FC236}">
                <a16:creationId xmlns:a16="http://schemas.microsoft.com/office/drawing/2014/main" id="{FFD942CC-18E7-4490-9796-8D299CD11FF9}"/>
              </a:ext>
            </a:extLst>
          </p:cNvPr>
          <p:cNvSpPr>
            <a:spLocks noGrp="1"/>
          </p:cNvSpPr>
          <p:nvPr>
            <p:ph idx="1"/>
          </p:nvPr>
        </p:nvSpPr>
        <p:spPr>
          <a:xfrm>
            <a:off x="249725" y="1780358"/>
            <a:ext cx="10515600" cy="4351338"/>
          </a:xfrm>
        </p:spPr>
        <p:txBody>
          <a:bodyPr/>
          <a:lstStyle/>
          <a:p>
            <a:pPr lvl="0"/>
            <a:r>
              <a:rPr lang="en-US" dirty="0"/>
              <a:t>Hours</a:t>
            </a:r>
          </a:p>
          <a:p>
            <a:pPr lvl="1"/>
            <a:r>
              <a:rPr lang="en-US" dirty="0"/>
              <a:t>Monday-Friday 8AM-8PM EST</a:t>
            </a:r>
          </a:p>
          <a:p>
            <a:r>
              <a:rPr lang="en-US" dirty="0"/>
              <a:t>Phone or email</a:t>
            </a:r>
          </a:p>
          <a:p>
            <a:pPr lvl="1"/>
            <a:r>
              <a:rPr lang="en-US" dirty="0"/>
              <a:t>Telephone: 1.888.IAS.1631 (1.888.427.1631) Voicemail after hours</a:t>
            </a:r>
          </a:p>
          <a:p>
            <a:pPr lvl="1"/>
            <a:r>
              <a:rPr lang="en-US" dirty="0"/>
              <a:t>Email: </a:t>
            </a:r>
            <a:r>
              <a:rPr lang="en-US" dirty="0">
                <a:hlinkClick r:id="rId2"/>
              </a:rPr>
              <a:t>IAS-HelpDesk@dm.usda.gov</a:t>
            </a:r>
            <a:endParaRPr lang="en-US" dirty="0"/>
          </a:p>
          <a:p>
            <a:pPr lvl="1"/>
            <a:r>
              <a:rPr lang="en-US" dirty="0"/>
              <a:t>Link located on the bottom left-hand side on the website on the home page under Need Assistance?</a:t>
            </a:r>
          </a:p>
          <a:p>
            <a:pPr marL="457200" lvl="1" indent="0">
              <a:buNone/>
            </a:pPr>
            <a:endParaRPr lang="en-US" dirty="0"/>
          </a:p>
          <a:p>
            <a:pPr marL="0" indent="0">
              <a:buNone/>
            </a:pPr>
            <a:endParaRPr lang="en-US" dirty="0"/>
          </a:p>
          <a:p>
            <a:endParaRPr lang="en-US" dirty="0"/>
          </a:p>
        </p:txBody>
      </p:sp>
      <p:pic>
        <p:nvPicPr>
          <p:cNvPr id="5" name="Picture 4" descr="telephone number is 1888-427-1631 or email ias-helpdesk@dm.usda.gov" title="how to contact the help dessk">
            <a:extLst>
              <a:ext uri="{FF2B5EF4-FFF2-40B4-BE49-F238E27FC236}">
                <a16:creationId xmlns:a16="http://schemas.microsoft.com/office/drawing/2014/main" id="{F32EBEA3-E777-4636-9D8F-1E1CFBB4D19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595328" y="4755204"/>
            <a:ext cx="2551797" cy="1687610"/>
          </a:xfrm>
          <a:prstGeom prst="rect">
            <a:avLst/>
          </a:prstGeom>
        </p:spPr>
      </p:pic>
      <p:pic>
        <p:nvPicPr>
          <p:cNvPr id="8" name="Picture 7" descr="picture of an envelop" title="How to contact the help desk">
            <a:extLst>
              <a:ext uri="{FF2B5EF4-FFF2-40B4-BE49-F238E27FC236}">
                <a16:creationId xmlns:a16="http://schemas.microsoft.com/office/drawing/2014/main" id="{D0A54C06-38E1-4200-B72D-BC5FB5004B9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756903" y="4660510"/>
            <a:ext cx="1752600" cy="1782304"/>
          </a:xfrm>
          <a:prstGeom prst="rect">
            <a:avLst/>
          </a:prstGeom>
        </p:spPr>
      </p:pic>
      <p:sp>
        <p:nvSpPr>
          <p:cNvPr id="4" name="Slide Number Placeholder 3"/>
          <p:cNvSpPr>
            <a:spLocks noGrp="1"/>
          </p:cNvSpPr>
          <p:nvPr>
            <p:ph type="sldNum" sz="quarter" idx="12"/>
          </p:nvPr>
        </p:nvSpPr>
        <p:spPr/>
        <p:txBody>
          <a:bodyPr/>
          <a:lstStyle/>
          <a:p>
            <a:fld id="{32892FE9-6E3B-40F5-83C6-4FF46BD928C5}" type="slidenum">
              <a:rPr lang="en-US" smtClean="0"/>
              <a:t>24</a:t>
            </a:fld>
            <a:endParaRPr lang="en-US" dirty="0"/>
          </a:p>
        </p:txBody>
      </p:sp>
    </p:spTree>
    <p:extLst>
      <p:ext uri="{BB962C8B-B14F-4D97-AF65-F5344CB8AC3E}">
        <p14:creationId xmlns:p14="http://schemas.microsoft.com/office/powerpoint/2010/main" val="5064904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3DBB-12D5-4E36-91CB-E30A83D1BA80}"/>
              </a:ext>
            </a:extLst>
          </p:cNvPr>
          <p:cNvSpPr>
            <a:spLocks noGrp="1"/>
          </p:cNvSpPr>
          <p:nvPr>
            <p:ph type="title"/>
          </p:nvPr>
        </p:nvSpPr>
        <p:spPr>
          <a:xfrm>
            <a:off x="0" y="0"/>
            <a:ext cx="11804073" cy="1554480"/>
          </a:xfrm>
        </p:spPr>
        <p:txBody>
          <a:bodyPr/>
          <a:lstStyle/>
          <a:p>
            <a:r>
              <a:rPr lang="en-US" sz="3600" dirty="0">
                <a:latin typeface="Arial Narrow" panose="020B0606020202030204" pitchFamily="34" charset="0"/>
              </a:rPr>
              <a:t>IAS Support</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Training</a:t>
            </a:r>
          </a:p>
        </p:txBody>
      </p:sp>
      <p:sp>
        <p:nvSpPr>
          <p:cNvPr id="4" name="Content Placeholder 3"/>
          <p:cNvSpPr>
            <a:spLocks noGrp="1"/>
          </p:cNvSpPr>
          <p:nvPr>
            <p:ph idx="1"/>
          </p:nvPr>
        </p:nvSpPr>
        <p:spPr>
          <a:xfrm>
            <a:off x="276885" y="1825625"/>
            <a:ext cx="10515600" cy="4351338"/>
          </a:xfrm>
        </p:spPr>
        <p:txBody>
          <a:bodyPr>
            <a:normAutofit/>
          </a:bodyPr>
          <a:lstStyle/>
          <a:p>
            <a:r>
              <a:rPr lang="en-US" dirty="0"/>
              <a:t>PSD offers instructor-led, hands-on courses conducted using the IAS Training Environment</a:t>
            </a:r>
          </a:p>
          <a:p>
            <a:pPr lvl="0"/>
            <a:r>
              <a:rPr lang="en-US" dirty="0"/>
              <a:t>Two different courses available for:</a:t>
            </a:r>
          </a:p>
          <a:p>
            <a:pPr lvl="1"/>
            <a:r>
              <a:rPr lang="en-US" dirty="0"/>
              <a:t>Requisitioners</a:t>
            </a:r>
          </a:p>
          <a:p>
            <a:pPr lvl="1"/>
            <a:r>
              <a:rPr lang="en-US" dirty="0"/>
              <a:t>Contracting Officers</a:t>
            </a:r>
          </a:p>
          <a:p>
            <a:pPr lvl="0"/>
            <a:r>
              <a:rPr lang="en-US" dirty="0"/>
              <a:t>IAS Overview and Reporting courses coming in future</a:t>
            </a:r>
          </a:p>
          <a:p>
            <a:pPr lvl="0"/>
            <a:r>
              <a:rPr lang="en-US" dirty="0"/>
              <a:t>Cost</a:t>
            </a:r>
          </a:p>
          <a:p>
            <a:pPr lvl="1"/>
            <a:r>
              <a:rPr lang="en-US" b="1" dirty="0"/>
              <a:t>IAS Training is free</a:t>
            </a:r>
            <a:r>
              <a:rPr lang="en-US" dirty="0"/>
              <a:t> (there are no per students fees)</a:t>
            </a:r>
          </a:p>
          <a:p>
            <a:pPr lvl="1"/>
            <a:r>
              <a:rPr lang="en-US" dirty="0"/>
              <a:t>If you need to travel to attend an IAS training class, all transportation, lodging, and per diem must be funded by your agency</a:t>
            </a:r>
          </a:p>
          <a:p>
            <a:endParaRPr lang="en-US" sz="2600" dirty="0"/>
          </a:p>
          <a:p>
            <a:endParaRPr lang="en-US" dirty="0"/>
          </a:p>
          <a:p>
            <a:endParaRPr lang="en-US" dirty="0"/>
          </a:p>
        </p:txBody>
      </p:sp>
      <p:pic>
        <p:nvPicPr>
          <p:cNvPr id="5" name="Picture 4" descr="Picture of people being trained" title="Training">
            <a:extLst>
              <a:ext uri="{FF2B5EF4-FFF2-40B4-BE49-F238E27FC236}">
                <a16:creationId xmlns:a16="http://schemas.microsoft.com/office/drawing/2014/main" id="{1031EF8C-B022-47CD-BB4C-05F2695DF62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322194" y="2652664"/>
            <a:ext cx="2198340" cy="2003049"/>
          </a:xfrm>
          <a:prstGeom prst="rect">
            <a:avLst/>
          </a:prstGeom>
        </p:spPr>
      </p:pic>
      <p:sp>
        <p:nvSpPr>
          <p:cNvPr id="3" name="Slide Number Placeholder 2"/>
          <p:cNvSpPr>
            <a:spLocks noGrp="1"/>
          </p:cNvSpPr>
          <p:nvPr>
            <p:ph type="sldNum" sz="quarter" idx="12"/>
          </p:nvPr>
        </p:nvSpPr>
        <p:spPr/>
        <p:txBody>
          <a:bodyPr/>
          <a:lstStyle/>
          <a:p>
            <a:fld id="{32892FE9-6E3B-40F5-83C6-4FF46BD928C5}" type="slidenum">
              <a:rPr lang="en-US" smtClean="0"/>
              <a:t>25</a:t>
            </a:fld>
            <a:endParaRPr lang="en-US" dirty="0"/>
          </a:p>
        </p:txBody>
      </p:sp>
    </p:spTree>
    <p:extLst>
      <p:ext uri="{BB962C8B-B14F-4D97-AF65-F5344CB8AC3E}">
        <p14:creationId xmlns:p14="http://schemas.microsoft.com/office/powerpoint/2010/main" val="201798245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3DBB-12D5-4E36-91CB-E30A83D1BA80}"/>
              </a:ext>
            </a:extLst>
          </p:cNvPr>
          <p:cNvSpPr>
            <a:spLocks noGrp="1"/>
          </p:cNvSpPr>
          <p:nvPr>
            <p:ph type="title"/>
          </p:nvPr>
        </p:nvSpPr>
        <p:spPr>
          <a:xfrm>
            <a:off x="0" y="0"/>
            <a:ext cx="11851574" cy="1554480"/>
          </a:xfrm>
        </p:spPr>
        <p:txBody>
          <a:bodyPr/>
          <a:lstStyle/>
          <a:p>
            <a:r>
              <a:rPr lang="en-US" sz="3600" dirty="0">
                <a:latin typeface="Arial Narrow" panose="020B0606020202030204" pitchFamily="34" charset="0"/>
              </a:rPr>
              <a:t>IAS Support</a:t>
            </a:r>
            <a:r>
              <a:rPr lang="en-US" dirty="0">
                <a:latin typeface="Arial Narrow" panose="020B0606020202030204" pitchFamily="34" charset="0"/>
              </a:rPr>
              <a:t/>
            </a:r>
            <a:br>
              <a:rPr lang="en-US" dirty="0">
                <a:latin typeface="Arial Narrow" panose="020B0606020202030204" pitchFamily="34" charset="0"/>
              </a:rPr>
            </a:br>
            <a:r>
              <a:rPr lang="en-US" sz="2800" dirty="0" err="1">
                <a:latin typeface="Arial Narrow" panose="020B0606020202030204" pitchFamily="34" charset="0"/>
              </a:rPr>
              <a:t>Training</a:t>
            </a:r>
            <a:r>
              <a:rPr lang="en-US" sz="800" dirty="0" err="1">
                <a:latin typeface="Arial Narrow" panose="020B0606020202030204" pitchFamily="34" charset="0"/>
              </a:rPr>
              <a:t>b</a:t>
            </a:r>
            <a:endParaRPr lang="en-US" sz="2800" dirty="0">
              <a:latin typeface="Arial Narrow" panose="020B0606020202030204" pitchFamily="34" charset="0"/>
            </a:endParaRPr>
          </a:p>
        </p:txBody>
      </p:sp>
      <p:sp>
        <p:nvSpPr>
          <p:cNvPr id="3" name="Content Placeholder 2">
            <a:extLst>
              <a:ext uri="{FF2B5EF4-FFF2-40B4-BE49-F238E27FC236}">
                <a16:creationId xmlns:a16="http://schemas.microsoft.com/office/drawing/2014/main" id="{87D4AD9C-0DE0-464A-A30C-35A2ABB3EAB5}"/>
              </a:ext>
            </a:extLst>
          </p:cNvPr>
          <p:cNvSpPr>
            <a:spLocks noGrp="1"/>
          </p:cNvSpPr>
          <p:nvPr>
            <p:ph idx="1"/>
          </p:nvPr>
        </p:nvSpPr>
        <p:spPr>
          <a:xfrm>
            <a:off x="313099" y="1825625"/>
            <a:ext cx="10515600" cy="4351338"/>
          </a:xfrm>
        </p:spPr>
        <p:txBody>
          <a:bodyPr>
            <a:normAutofit fontScale="92500" lnSpcReduction="20000"/>
          </a:bodyPr>
          <a:lstStyle/>
          <a:p>
            <a:pPr lvl="0"/>
            <a:r>
              <a:rPr lang="en-US" sz="3000" dirty="0"/>
              <a:t>Credit</a:t>
            </a:r>
          </a:p>
          <a:p>
            <a:pPr lvl="1"/>
            <a:r>
              <a:rPr lang="en-US" sz="2600" dirty="0"/>
              <a:t>CLP's awarded for both classes are classified as "Formal Training" for FAITAS purposes</a:t>
            </a:r>
          </a:p>
          <a:p>
            <a:pPr lvl="1"/>
            <a:r>
              <a:rPr lang="en-US" sz="2600" dirty="0"/>
              <a:t>Students completing the 1-Day iProcurement Training class receive 7 CLP's</a:t>
            </a:r>
          </a:p>
          <a:p>
            <a:pPr lvl="1"/>
            <a:r>
              <a:rPr lang="en-US" sz="2600" dirty="0"/>
              <a:t>Students completing the 3-Day PRISM class receive 21 CLP's</a:t>
            </a:r>
          </a:p>
          <a:p>
            <a:r>
              <a:rPr lang="en-US" sz="3000" dirty="0"/>
              <a:t>Information on how to register is on the IAS Website</a:t>
            </a:r>
          </a:p>
          <a:p>
            <a:r>
              <a:rPr lang="en-US" sz="3000" dirty="0"/>
              <a:t>AgLearn registration</a:t>
            </a:r>
          </a:p>
          <a:p>
            <a:pPr lvl="1"/>
            <a:r>
              <a:rPr lang="en-US" sz="2600" dirty="0"/>
              <a:t>Seats are limited, it is strongly recommended that you initiate the registration process as soon as possible</a:t>
            </a:r>
          </a:p>
          <a:p>
            <a:pPr lvl="0"/>
            <a:r>
              <a:rPr lang="en-US" sz="3000" dirty="0"/>
              <a:t>Training Team Contact Information</a:t>
            </a:r>
          </a:p>
          <a:p>
            <a:pPr lvl="1"/>
            <a:r>
              <a:rPr lang="en-US" sz="2600" dirty="0">
                <a:hlinkClick r:id="rId3"/>
              </a:rPr>
              <a:t>Email</a:t>
            </a:r>
            <a:r>
              <a:rPr lang="en-US" sz="2600" u="sng" dirty="0">
                <a:hlinkClick r:id="rId3"/>
              </a:rPr>
              <a:t>: iastraining@dm.usda.gov</a:t>
            </a:r>
            <a:endParaRPr lang="en-US" sz="2600" u="sng" dirty="0"/>
          </a:p>
          <a:p>
            <a:pPr lvl="1"/>
            <a:r>
              <a:rPr lang="en-US" sz="2600" dirty="0"/>
              <a:t>Phone: (202)-690-1048</a:t>
            </a:r>
          </a:p>
          <a:p>
            <a:endParaRPr lang="en-US" dirty="0"/>
          </a:p>
          <a:p>
            <a:endParaRPr lang="en-US" dirty="0"/>
          </a:p>
        </p:txBody>
      </p:sp>
      <p:sp>
        <p:nvSpPr>
          <p:cNvPr id="4" name="Slide Number Placeholder 3"/>
          <p:cNvSpPr>
            <a:spLocks noGrp="1"/>
          </p:cNvSpPr>
          <p:nvPr>
            <p:ph type="sldNum" sz="quarter" idx="12"/>
          </p:nvPr>
        </p:nvSpPr>
        <p:spPr/>
        <p:txBody>
          <a:bodyPr/>
          <a:lstStyle/>
          <a:p>
            <a:fld id="{32892FE9-6E3B-40F5-83C6-4FF46BD928C5}" type="slidenum">
              <a:rPr lang="en-US" smtClean="0"/>
              <a:t>26</a:t>
            </a:fld>
            <a:endParaRPr lang="en-US" dirty="0"/>
          </a:p>
        </p:txBody>
      </p:sp>
    </p:spTree>
    <p:extLst>
      <p:ext uri="{BB962C8B-B14F-4D97-AF65-F5344CB8AC3E}">
        <p14:creationId xmlns:p14="http://schemas.microsoft.com/office/powerpoint/2010/main" val="428670538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noGrp="1"/>
          </p:cNvSpPr>
          <p:nvPr>
            <p:ph type="title"/>
          </p:nvPr>
        </p:nvSpPr>
        <p:spPr>
          <a:xfrm>
            <a:off x="0" y="0"/>
            <a:ext cx="11922826" cy="1554480"/>
          </a:xfrm>
        </p:spPr>
        <p:txBody>
          <a:bodyPr/>
          <a:lstStyle/>
          <a:p>
            <a:pPr eaLnBrk="1"/>
            <a:r>
              <a:rPr altLang="en-US" dirty="0">
                <a:latin typeface="Arial Narrow" panose="020B0606020202030204" pitchFamily="34" charset="0"/>
              </a:rPr>
              <a:t>Questions</a:t>
            </a:r>
          </a:p>
        </p:txBody>
      </p:sp>
      <p:pic>
        <p:nvPicPr>
          <p:cNvPr id="3" name="Content Placeholder 2" descr="Questions" title="Questions">
            <a:extLst>
              <a:ext uri="{FF2B5EF4-FFF2-40B4-BE49-F238E27FC236}">
                <a16:creationId xmlns:a16="http://schemas.microsoft.com/office/drawing/2014/main" id="{AC956F44-32AA-4256-BFEF-FBFBB51BF83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08425" y="1607344"/>
            <a:ext cx="4394200" cy="4394200"/>
          </a:xfrm>
        </p:spPr>
      </p:pic>
      <p:sp>
        <p:nvSpPr>
          <p:cNvPr id="2" name="Slide Number Placeholder 1"/>
          <p:cNvSpPr>
            <a:spLocks noGrp="1"/>
          </p:cNvSpPr>
          <p:nvPr>
            <p:ph type="sldNum" sz="quarter" idx="12"/>
          </p:nvPr>
        </p:nvSpPr>
        <p:spPr/>
        <p:txBody>
          <a:bodyPr/>
          <a:lstStyle/>
          <a:p>
            <a:fld id="{32892FE9-6E3B-40F5-83C6-4FF46BD928C5}" type="slidenum">
              <a:rPr lang="en-US" smtClean="0"/>
              <a:t>27</a:t>
            </a:fld>
            <a:endParaRPr lang="en-US" dirty="0"/>
          </a:p>
        </p:txBody>
      </p:sp>
    </p:spTree>
    <p:extLst>
      <p:ext uri="{BB962C8B-B14F-4D97-AF65-F5344CB8AC3E}">
        <p14:creationId xmlns:p14="http://schemas.microsoft.com/office/powerpoint/2010/main" val="13835425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noGrp="1"/>
          </p:cNvSpPr>
          <p:nvPr>
            <p:ph type="title"/>
          </p:nvPr>
        </p:nvSpPr>
        <p:spPr>
          <a:xfrm>
            <a:off x="1" y="0"/>
            <a:ext cx="11875324" cy="1562100"/>
          </a:xfrm>
        </p:spPr>
        <p:txBody>
          <a:bodyPr/>
          <a:lstStyle/>
          <a:p>
            <a:pPr eaLnBrk="1"/>
            <a:r>
              <a:rPr lang="en-US" altLang="en-US" sz="3600" dirty="0">
                <a:latin typeface="Arial Narrow" panose="020B0606020202030204" pitchFamily="34" charset="0"/>
              </a:rPr>
              <a:t>Overview</a:t>
            </a:r>
            <a:br>
              <a:rPr lang="en-US" altLang="en-US" sz="3600" dirty="0">
                <a:latin typeface="Arial Narrow" panose="020B0606020202030204" pitchFamily="34" charset="0"/>
              </a:rPr>
            </a:br>
            <a:r>
              <a:rPr lang="en-US" altLang="en-US" sz="2800" dirty="0">
                <a:latin typeface="Arial Narrow" panose="020B0606020202030204" pitchFamily="34" charset="0"/>
              </a:rPr>
              <a:t>Procurement Systems Division (PSD)</a:t>
            </a:r>
            <a:endParaRPr altLang="en-US" sz="2800" dirty="0">
              <a:latin typeface="Arial Narrow" panose="020B0606020202030204" pitchFamily="34" charset="0"/>
            </a:endParaRPr>
          </a:p>
        </p:txBody>
      </p:sp>
      <p:sp>
        <p:nvSpPr>
          <p:cNvPr id="5" name="Content Placeholder 4">
            <a:extLst>
              <a:ext uri="{FF2B5EF4-FFF2-40B4-BE49-F238E27FC236}">
                <a16:creationId xmlns:a16="http://schemas.microsoft.com/office/drawing/2014/main" id="{D8490DC1-B986-4B39-81F0-A4C97490419C}"/>
              </a:ext>
            </a:extLst>
          </p:cNvPr>
          <p:cNvSpPr>
            <a:spLocks noGrp="1"/>
          </p:cNvSpPr>
          <p:nvPr>
            <p:ph idx="1"/>
          </p:nvPr>
        </p:nvSpPr>
        <p:spPr>
          <a:xfrm>
            <a:off x="183458" y="1825625"/>
            <a:ext cx="11468100" cy="4351338"/>
          </a:xfrm>
        </p:spPr>
        <p:txBody>
          <a:bodyPr>
            <a:normAutofit/>
          </a:bodyPr>
          <a:lstStyle/>
          <a:p>
            <a:pPr lvl="0"/>
            <a:r>
              <a:rPr lang="en-US" dirty="0"/>
              <a:t>PSD is part of the Office of Contracting and Procurement (OCP) – formerly the Office of Procurement and Property Management (OPPM) – within Department Administration (DA)</a:t>
            </a:r>
          </a:p>
          <a:p>
            <a:pPr lvl="0"/>
            <a:r>
              <a:rPr lang="en-US" dirty="0"/>
              <a:t>The mission of the Procurement Systems Division (PSD) is to provide dynamic and integrated solutions, products, and services in support of USDA’s leadership and acquisition community</a:t>
            </a:r>
          </a:p>
          <a:p>
            <a:pPr lvl="0"/>
            <a:r>
              <a:rPr lang="en-US" dirty="0"/>
              <a:t>PSD owns and operates IAS</a:t>
            </a:r>
          </a:p>
          <a:p>
            <a:pPr lvl="0"/>
            <a:r>
              <a:rPr lang="en-US" dirty="0"/>
              <a:t>For Treasury’s IPP, PSD handles all configuration, user provisioning (in conjunction with Treasury), help desk support, and interfaces with IAS</a:t>
            </a:r>
          </a:p>
        </p:txBody>
      </p:sp>
      <p:sp>
        <p:nvSpPr>
          <p:cNvPr id="2" name="Slide Number Placeholder 1"/>
          <p:cNvSpPr>
            <a:spLocks noGrp="1"/>
          </p:cNvSpPr>
          <p:nvPr>
            <p:ph type="sldNum" sz="quarter" idx="12"/>
          </p:nvPr>
        </p:nvSpPr>
        <p:spPr/>
        <p:txBody>
          <a:bodyPr/>
          <a:lstStyle/>
          <a:p>
            <a:fld id="{32892FE9-6E3B-40F5-83C6-4FF46BD928C5}" type="slidenum">
              <a:rPr lang="en-US" smtClean="0"/>
              <a:t>3</a:t>
            </a:fld>
            <a:endParaRPr lang="en-US" dirty="0"/>
          </a:p>
        </p:txBody>
      </p:sp>
    </p:spTree>
    <p:extLst>
      <p:ext uri="{BB962C8B-B14F-4D97-AF65-F5344CB8AC3E}">
        <p14:creationId xmlns:p14="http://schemas.microsoft.com/office/powerpoint/2010/main" val="23683135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2971800" y="297319"/>
            <a:ext cx="74676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defRPr/>
            </a:pPr>
            <a:r>
              <a:rPr lang="en-US" sz="3600" b="1" dirty="0">
                <a:solidFill>
                  <a:srgbClr val="002060"/>
                </a:solidFill>
                <a:latin typeface="Arial Narrow" panose="020B0606020202030204" pitchFamily="34" charset="0"/>
              </a:rPr>
              <a:t>Overview</a:t>
            </a:r>
          </a:p>
          <a:p>
            <a:pPr lvl="0">
              <a:defRPr/>
            </a:pPr>
            <a:r>
              <a:rPr lang="en-US" sz="2800" b="1" dirty="0">
                <a:solidFill>
                  <a:srgbClr val="002060"/>
                </a:solidFill>
                <a:latin typeface="Arial Narrow" panose="020B0606020202030204" pitchFamily="34" charset="0"/>
              </a:rPr>
              <a:t>IAS within USDA</a:t>
            </a:r>
            <a:endParaRPr lang="en-US" sz="2800" b="1" kern="0" dirty="0">
              <a:solidFill>
                <a:srgbClr val="002060"/>
              </a:solidFill>
              <a:latin typeface="Arial Narrow" panose="020B0606020202030204" pitchFamily="34" charset="0"/>
              <a:ea typeface="+mj-ea"/>
              <a:cs typeface="ＭＳ Ｐゴシック"/>
            </a:endParaRPr>
          </a:p>
        </p:txBody>
      </p:sp>
      <p:sp>
        <p:nvSpPr>
          <p:cNvPr id="2" name="Title 1"/>
          <p:cNvSpPr>
            <a:spLocks noGrp="1"/>
          </p:cNvSpPr>
          <p:nvPr>
            <p:ph type="title"/>
          </p:nvPr>
        </p:nvSpPr>
        <p:spPr>
          <a:xfrm>
            <a:off x="0" y="0"/>
            <a:ext cx="11804073" cy="1554480"/>
          </a:xfrm>
        </p:spPr>
        <p:txBody>
          <a:bodyPr>
            <a:normAutofit/>
          </a:bodyPr>
          <a:lstStyle/>
          <a:p>
            <a:r>
              <a:rPr lang="en-US" sz="3600" dirty="0">
                <a:latin typeface="Arial Narrow" panose="020B0606020202030204" pitchFamily="34" charset="0"/>
              </a:rPr>
              <a:t>Overview</a:t>
            </a:r>
            <a:br>
              <a:rPr lang="en-US" sz="3600" dirty="0">
                <a:latin typeface="Arial Narrow" panose="020B0606020202030204" pitchFamily="34" charset="0"/>
              </a:rPr>
            </a:br>
            <a:r>
              <a:rPr lang="en-US" sz="2800" dirty="0">
                <a:latin typeface="Arial Narrow" panose="020B0606020202030204" pitchFamily="34" charset="0"/>
              </a:rPr>
              <a:t>IAS within USDA Procurement</a:t>
            </a:r>
          </a:p>
        </p:txBody>
      </p:sp>
      <p:sp>
        <p:nvSpPr>
          <p:cNvPr id="16" name="TextBox 15"/>
          <p:cNvSpPr txBox="1"/>
          <p:nvPr/>
        </p:nvSpPr>
        <p:spPr>
          <a:xfrm>
            <a:off x="1346200" y="1605641"/>
            <a:ext cx="8686800" cy="390525"/>
          </a:xfrm>
          <a:prstGeom prst="rect">
            <a:avLst/>
          </a:prstGeom>
          <a:solidFill>
            <a:schemeClr val="accent3"/>
          </a:solidFill>
          <a:ln>
            <a:solidFill>
              <a:schemeClr val="tx1"/>
            </a:solidFill>
          </a:ln>
        </p:spPr>
        <p:txBody>
          <a:bodyPr wrap="square" rtlCol="0">
            <a:noAutofit/>
          </a:bodyPr>
          <a:lstStyle/>
          <a:p>
            <a:pPr algn="ctr"/>
            <a:r>
              <a:rPr lang="en-US" b="1" dirty="0">
                <a:solidFill>
                  <a:schemeClr val="bg1"/>
                </a:solidFill>
              </a:rPr>
              <a:t>Three Primary USDA Procurement Systems per Procurement Advisory 105C </a:t>
            </a:r>
          </a:p>
        </p:txBody>
      </p:sp>
      <p:sp>
        <p:nvSpPr>
          <p:cNvPr id="13" name="TextBox 12"/>
          <p:cNvSpPr txBox="1"/>
          <p:nvPr/>
        </p:nvSpPr>
        <p:spPr>
          <a:xfrm>
            <a:off x="1917700" y="2038036"/>
            <a:ext cx="2286000" cy="1580006"/>
          </a:xfrm>
          <a:prstGeom prst="rect">
            <a:avLst/>
          </a:prstGeom>
          <a:solidFill>
            <a:schemeClr val="accent6">
              <a:lumMod val="60000"/>
              <a:lumOff val="40000"/>
            </a:schemeClr>
          </a:solidFill>
          <a:ln>
            <a:solidFill>
              <a:schemeClr val="tx1"/>
            </a:solidFill>
          </a:ln>
        </p:spPr>
        <p:txBody>
          <a:bodyPr wrap="square" rtlCol="0" anchor="ctr">
            <a:noAutofit/>
          </a:bodyPr>
          <a:lstStyle/>
          <a:p>
            <a:pPr algn="ctr"/>
            <a:r>
              <a:rPr lang="en-US" b="1" dirty="0">
                <a:solidFill>
                  <a:schemeClr val="bg1"/>
                </a:solidFill>
              </a:rPr>
              <a:t>Integrated Acquisition System (IAS)</a:t>
            </a:r>
          </a:p>
          <a:p>
            <a:pPr algn="ctr"/>
            <a:endParaRPr lang="en-US" sz="1200" dirty="0">
              <a:solidFill>
                <a:schemeClr val="bg1"/>
              </a:solidFill>
            </a:endParaRPr>
          </a:p>
          <a:p>
            <a:pPr algn="ctr"/>
            <a:r>
              <a:rPr lang="en-US" i="1" dirty="0">
                <a:solidFill>
                  <a:schemeClr val="bg1"/>
                </a:solidFill>
              </a:rPr>
              <a:t>All Agencies</a:t>
            </a:r>
          </a:p>
        </p:txBody>
      </p:sp>
      <p:sp>
        <p:nvSpPr>
          <p:cNvPr id="14" name="TextBox 13"/>
          <p:cNvSpPr txBox="1"/>
          <p:nvPr/>
        </p:nvSpPr>
        <p:spPr>
          <a:xfrm>
            <a:off x="4699000" y="2058548"/>
            <a:ext cx="2286000" cy="1580006"/>
          </a:xfrm>
          <a:prstGeom prst="rect">
            <a:avLst/>
          </a:prstGeom>
          <a:solidFill>
            <a:schemeClr val="accent4">
              <a:lumMod val="50000"/>
            </a:schemeClr>
          </a:solidFill>
          <a:ln>
            <a:solidFill>
              <a:schemeClr val="tx1"/>
            </a:solidFill>
          </a:ln>
        </p:spPr>
        <p:txBody>
          <a:bodyPr wrap="square" rtlCol="0" anchor="ctr">
            <a:noAutofit/>
          </a:bodyPr>
          <a:lstStyle/>
          <a:p>
            <a:pPr algn="ctr"/>
            <a:r>
              <a:rPr lang="en-US" b="1" dirty="0">
                <a:solidFill>
                  <a:schemeClr val="bg1"/>
                </a:solidFill>
              </a:rPr>
              <a:t>Virtual Incident Procurement (VIPR)</a:t>
            </a:r>
          </a:p>
          <a:p>
            <a:pPr algn="ctr"/>
            <a:endParaRPr lang="en-US" sz="1200" dirty="0">
              <a:solidFill>
                <a:schemeClr val="bg1"/>
              </a:solidFill>
            </a:endParaRPr>
          </a:p>
          <a:p>
            <a:pPr algn="ctr"/>
            <a:r>
              <a:rPr lang="en-US" i="1" dirty="0">
                <a:solidFill>
                  <a:schemeClr val="bg1"/>
                </a:solidFill>
              </a:rPr>
              <a:t>FS</a:t>
            </a:r>
          </a:p>
        </p:txBody>
      </p:sp>
      <p:sp>
        <p:nvSpPr>
          <p:cNvPr id="15" name="TextBox 14"/>
          <p:cNvSpPr txBox="1"/>
          <p:nvPr/>
        </p:nvSpPr>
        <p:spPr>
          <a:xfrm>
            <a:off x="7594600" y="2056703"/>
            <a:ext cx="2286000" cy="1580006"/>
          </a:xfrm>
          <a:prstGeom prst="rect">
            <a:avLst/>
          </a:prstGeom>
          <a:solidFill>
            <a:schemeClr val="accent1">
              <a:lumMod val="60000"/>
              <a:lumOff val="40000"/>
            </a:schemeClr>
          </a:solidFill>
          <a:ln>
            <a:solidFill>
              <a:schemeClr val="tx1"/>
            </a:solidFill>
          </a:ln>
        </p:spPr>
        <p:txBody>
          <a:bodyPr wrap="square" rtlCol="0" anchor="ctr">
            <a:noAutofit/>
          </a:bodyPr>
          <a:lstStyle/>
          <a:p>
            <a:pPr algn="ctr"/>
            <a:r>
              <a:rPr lang="en-US" b="1" dirty="0">
                <a:solidFill>
                  <a:schemeClr val="bg1"/>
                </a:solidFill>
              </a:rPr>
              <a:t>Web Based Supply Chain Management (WBSCM)</a:t>
            </a:r>
          </a:p>
          <a:p>
            <a:pPr algn="ctr"/>
            <a:r>
              <a:rPr lang="en-US" i="1" dirty="0">
                <a:solidFill>
                  <a:schemeClr val="bg1"/>
                </a:solidFill>
              </a:rPr>
              <a:t>AMS and FSA</a:t>
            </a:r>
          </a:p>
        </p:txBody>
      </p:sp>
      <p:sp>
        <p:nvSpPr>
          <p:cNvPr id="26" name="TextBox 25"/>
          <p:cNvSpPr txBox="1"/>
          <p:nvPr/>
        </p:nvSpPr>
        <p:spPr>
          <a:xfrm>
            <a:off x="1803400" y="3680969"/>
            <a:ext cx="2438400" cy="647700"/>
          </a:xfrm>
          <a:prstGeom prst="rect">
            <a:avLst/>
          </a:prstGeom>
          <a:solidFill>
            <a:schemeClr val="bg1"/>
          </a:solidFill>
        </p:spPr>
        <p:txBody>
          <a:bodyPr wrap="square" rtlCol="0">
            <a:noAutofit/>
          </a:bodyPr>
          <a:lstStyle/>
          <a:p>
            <a:pPr marL="342900" indent="-342900">
              <a:buFont typeface="Arial" panose="020B0604020202020204" pitchFamily="34" charset="0"/>
              <a:buChar char="•"/>
            </a:pPr>
            <a:r>
              <a:rPr lang="en-US" sz="1600" dirty="0"/>
              <a:t>Broad range of dept. purchases</a:t>
            </a:r>
          </a:p>
          <a:p>
            <a:pPr marL="342900" indent="-342900">
              <a:buFont typeface="Arial" panose="020B0604020202020204" pitchFamily="34" charset="0"/>
              <a:buChar char="•"/>
            </a:pPr>
            <a:r>
              <a:rPr lang="en-US" sz="1600" dirty="0"/>
              <a:t>$2.5B annual avg.</a:t>
            </a:r>
          </a:p>
        </p:txBody>
      </p:sp>
      <p:sp>
        <p:nvSpPr>
          <p:cNvPr id="28" name="TextBox 27"/>
          <p:cNvSpPr txBox="1"/>
          <p:nvPr/>
        </p:nvSpPr>
        <p:spPr>
          <a:xfrm>
            <a:off x="4622800" y="3721104"/>
            <a:ext cx="2362200" cy="647700"/>
          </a:xfrm>
          <a:prstGeom prst="rect">
            <a:avLst/>
          </a:prstGeom>
          <a:solidFill>
            <a:schemeClr val="bg1"/>
          </a:solidFill>
        </p:spPr>
        <p:txBody>
          <a:bodyPr wrap="square" rtlCol="0">
            <a:noAutofit/>
          </a:bodyPr>
          <a:lstStyle/>
          <a:p>
            <a:pPr marL="342900" indent="-342900">
              <a:buFont typeface="Arial" panose="020B0604020202020204" pitchFamily="34" charset="0"/>
              <a:buChar char="•"/>
            </a:pPr>
            <a:r>
              <a:rPr lang="en-US" sz="1600" dirty="0"/>
              <a:t>Incident management</a:t>
            </a:r>
          </a:p>
          <a:p>
            <a:pPr marL="342900" indent="-342900">
              <a:buFont typeface="Arial" panose="020B0604020202020204" pitchFamily="34" charset="0"/>
              <a:buChar char="•"/>
            </a:pPr>
            <a:r>
              <a:rPr lang="en-US" sz="1600" dirty="0"/>
              <a:t>$750M annual avg.</a:t>
            </a:r>
          </a:p>
        </p:txBody>
      </p:sp>
      <p:sp>
        <p:nvSpPr>
          <p:cNvPr id="27" name="TextBox 26"/>
          <p:cNvSpPr txBox="1"/>
          <p:nvPr/>
        </p:nvSpPr>
        <p:spPr>
          <a:xfrm>
            <a:off x="7387336" y="3757168"/>
            <a:ext cx="2493264" cy="647700"/>
          </a:xfrm>
          <a:prstGeom prst="rect">
            <a:avLst/>
          </a:prstGeom>
          <a:solidFill>
            <a:schemeClr val="bg1"/>
          </a:solidFill>
        </p:spPr>
        <p:txBody>
          <a:bodyPr wrap="square" rtlCol="0">
            <a:noAutofit/>
          </a:bodyPr>
          <a:lstStyle/>
          <a:p>
            <a:pPr marL="342900" indent="-342900">
              <a:buFont typeface="Arial" panose="020B0604020202020204" pitchFamily="34" charset="0"/>
              <a:buChar char="•"/>
            </a:pPr>
            <a:r>
              <a:rPr lang="en-US" sz="1600" dirty="0"/>
              <a:t>Food commodity-based procurements</a:t>
            </a:r>
          </a:p>
          <a:p>
            <a:pPr marL="342900" indent="-342900">
              <a:buFont typeface="Arial" panose="020B0604020202020204" pitchFamily="34" charset="0"/>
              <a:buChar char="•"/>
            </a:pPr>
            <a:r>
              <a:rPr lang="en-US" sz="1600" dirty="0"/>
              <a:t>$3B annual avg.</a:t>
            </a:r>
          </a:p>
        </p:txBody>
      </p:sp>
      <p:cxnSp>
        <p:nvCxnSpPr>
          <p:cNvPr id="25" name="Straight Connector 24" descr="straight line connector" title="Overvie"/>
          <p:cNvCxnSpPr/>
          <p:nvPr/>
        </p:nvCxnSpPr>
        <p:spPr bwMode="auto">
          <a:xfrm>
            <a:off x="1879600" y="4569968"/>
            <a:ext cx="8153400"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1879600" y="4735069"/>
            <a:ext cx="2362200" cy="1580006"/>
          </a:xfrm>
          <a:prstGeom prst="rect">
            <a:avLst/>
          </a:prstGeom>
          <a:solidFill>
            <a:schemeClr val="tx1">
              <a:lumMod val="65000"/>
              <a:lumOff val="35000"/>
            </a:schemeClr>
          </a:solidFill>
          <a:ln>
            <a:solidFill>
              <a:schemeClr val="tx1"/>
            </a:solidFill>
          </a:ln>
        </p:spPr>
        <p:txBody>
          <a:bodyPr wrap="square" rtlCol="0" anchor="ctr">
            <a:noAutofit/>
          </a:bodyPr>
          <a:lstStyle/>
          <a:p>
            <a:pPr algn="ctr"/>
            <a:r>
              <a:rPr lang="en-US" b="1" dirty="0">
                <a:solidFill>
                  <a:schemeClr val="bg1"/>
                </a:solidFill>
              </a:rPr>
              <a:t>Financial Management Modernization Initiative (FMMI)</a:t>
            </a:r>
          </a:p>
          <a:p>
            <a:pPr algn="ctr"/>
            <a:endParaRPr lang="en-US" sz="600" b="1" dirty="0">
              <a:solidFill>
                <a:schemeClr val="bg1"/>
              </a:solidFill>
            </a:endParaRPr>
          </a:p>
          <a:p>
            <a:pPr algn="ctr"/>
            <a:r>
              <a:rPr lang="en-US" i="1" dirty="0">
                <a:solidFill>
                  <a:schemeClr val="bg1"/>
                </a:solidFill>
              </a:rPr>
              <a:t>All Agencies</a:t>
            </a:r>
          </a:p>
        </p:txBody>
      </p:sp>
      <p:sp>
        <p:nvSpPr>
          <p:cNvPr id="12" name="TextBox 11"/>
          <p:cNvSpPr txBox="1"/>
          <p:nvPr/>
        </p:nvSpPr>
        <p:spPr>
          <a:xfrm>
            <a:off x="4241800" y="4735069"/>
            <a:ext cx="4706112" cy="1866899"/>
          </a:xfrm>
          <a:prstGeom prst="rect">
            <a:avLst/>
          </a:prstGeom>
          <a:solidFill>
            <a:schemeClr val="bg1"/>
          </a:solidFill>
        </p:spPr>
        <p:txBody>
          <a:bodyPr wrap="square" rtlCol="0">
            <a:noAutofit/>
          </a:bodyPr>
          <a:lstStyle/>
          <a:p>
            <a:pPr marL="342900" indent="-342900">
              <a:buSzPct val="100000"/>
              <a:buFont typeface="Arial" panose="020B0604020202020204" pitchFamily="34" charset="0"/>
              <a:buChar char="•"/>
            </a:pPr>
            <a:r>
              <a:rPr lang="en-US" sz="1600" dirty="0"/>
              <a:t>USDA’s financial system handles some procurement exclusions noted in Procurement Advisory 105C such as:</a:t>
            </a:r>
          </a:p>
          <a:p>
            <a:pPr marL="800100" lvl="1" indent="-342900">
              <a:buSzPct val="100000"/>
              <a:buFont typeface="Arial" panose="020B0604020202020204" pitchFamily="34" charset="0"/>
              <a:buChar char="‒"/>
            </a:pPr>
            <a:r>
              <a:rPr lang="en-US" sz="1200" dirty="0"/>
              <a:t>Acquisitions from other Federal Agencies </a:t>
            </a:r>
          </a:p>
          <a:p>
            <a:pPr marL="800100" lvl="1" indent="-342900">
              <a:buSzPct val="100000"/>
              <a:buFont typeface="Arial" panose="020B0604020202020204" pitchFamily="34" charset="0"/>
              <a:buChar char="‒"/>
            </a:pPr>
            <a:r>
              <a:rPr lang="en-US" sz="1200" dirty="0"/>
              <a:t>Acquisitions supporting risk incidents</a:t>
            </a:r>
          </a:p>
          <a:p>
            <a:pPr marL="800100" lvl="1" indent="-342900">
              <a:buSzPct val="100000"/>
              <a:buFont typeface="Arial" panose="020B0604020202020204" pitchFamily="34" charset="0"/>
              <a:buChar char="‒"/>
            </a:pPr>
            <a:r>
              <a:rPr lang="en-US" sz="1200" dirty="0"/>
              <a:t>Telecom &amp; utilities paid through third-party billing services</a:t>
            </a:r>
          </a:p>
          <a:p>
            <a:pPr marL="800100" lvl="1" indent="-342900">
              <a:buSzPct val="100000"/>
              <a:buFont typeface="Arial" panose="020B0604020202020204" pitchFamily="34" charset="0"/>
              <a:buChar char="‒"/>
            </a:pPr>
            <a:r>
              <a:rPr lang="en-US" sz="1200" dirty="0"/>
              <a:t>GSA Capital Leasing transactions</a:t>
            </a:r>
          </a:p>
          <a:p>
            <a:pPr marL="800100" lvl="1" indent="-342900">
              <a:buSzPct val="100000"/>
              <a:buFont typeface="Arial" panose="020B0604020202020204" pitchFamily="34" charset="0"/>
              <a:buChar char="‒"/>
            </a:pPr>
            <a:r>
              <a:rPr lang="en-US" sz="1200" dirty="0"/>
              <a:t>Program Loan Cost Expense (PLCE)</a:t>
            </a:r>
          </a:p>
          <a:p>
            <a:pPr marL="800100" lvl="1" indent="-342900">
              <a:buSzPct val="100000"/>
              <a:buFont typeface="Arial" panose="020B0604020202020204" pitchFamily="34" charset="0"/>
              <a:buChar char="‒"/>
            </a:pPr>
            <a:endParaRPr lang="en-US" sz="1600" dirty="0"/>
          </a:p>
          <a:p>
            <a:pPr marL="342900" indent="-342900">
              <a:buSzPct val="100000"/>
              <a:buFont typeface="Arial" panose="020B0604020202020204" pitchFamily="34" charset="0"/>
              <a:buChar char="•"/>
            </a:pPr>
            <a:endParaRPr lang="en-US" sz="1600" dirty="0"/>
          </a:p>
          <a:p>
            <a:pPr lvl="2"/>
            <a:endParaRPr lang="en-US" sz="1600" dirty="0"/>
          </a:p>
        </p:txBody>
      </p:sp>
      <p:sp>
        <p:nvSpPr>
          <p:cNvPr id="3" name="Slide Number Placeholder 2"/>
          <p:cNvSpPr>
            <a:spLocks noGrp="1"/>
          </p:cNvSpPr>
          <p:nvPr>
            <p:ph type="sldNum" sz="quarter" idx="12"/>
          </p:nvPr>
        </p:nvSpPr>
        <p:spPr/>
        <p:txBody>
          <a:bodyPr/>
          <a:lstStyle/>
          <a:p>
            <a:fld id="{32892FE9-6E3B-40F5-83C6-4FF46BD928C5}" type="slidenum">
              <a:rPr lang="en-US" smtClean="0"/>
              <a:t>4</a:t>
            </a:fld>
            <a:endParaRPr lang="en-US" dirty="0"/>
          </a:p>
        </p:txBody>
      </p:sp>
    </p:spTree>
    <p:extLst>
      <p:ext uri="{BB962C8B-B14F-4D97-AF65-F5344CB8AC3E}">
        <p14:creationId xmlns:p14="http://schemas.microsoft.com/office/powerpoint/2010/main" val="376378787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DD08-397B-4B73-9670-C5B892C62D95}"/>
              </a:ext>
            </a:extLst>
          </p:cNvPr>
          <p:cNvSpPr>
            <a:spLocks noGrp="1"/>
          </p:cNvSpPr>
          <p:nvPr>
            <p:ph type="title"/>
          </p:nvPr>
        </p:nvSpPr>
        <p:spPr>
          <a:xfrm>
            <a:off x="0" y="0"/>
            <a:ext cx="11756571" cy="1554480"/>
          </a:xfrm>
        </p:spPr>
        <p:txBody>
          <a:bodyPr/>
          <a:lstStyle/>
          <a:p>
            <a:r>
              <a:rPr lang="en-US" sz="3600" dirty="0">
                <a:latin typeface="Arial Narrow" panose="020B0606020202030204" pitchFamily="34" charset="0"/>
              </a:rPr>
              <a:t>Overview</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IAS Basics</a:t>
            </a:r>
          </a:p>
        </p:txBody>
      </p:sp>
      <p:sp>
        <p:nvSpPr>
          <p:cNvPr id="6" name="Content Placeholder 5">
            <a:extLst>
              <a:ext uri="{FF2B5EF4-FFF2-40B4-BE49-F238E27FC236}">
                <a16:creationId xmlns:a16="http://schemas.microsoft.com/office/drawing/2014/main" id="{90AB36B6-95CE-4342-8979-B5FBE13F4D1E}"/>
              </a:ext>
            </a:extLst>
          </p:cNvPr>
          <p:cNvSpPr>
            <a:spLocks noGrp="1"/>
          </p:cNvSpPr>
          <p:nvPr>
            <p:ph idx="1"/>
          </p:nvPr>
        </p:nvSpPr>
        <p:spPr>
          <a:xfrm>
            <a:off x="186351" y="1816572"/>
            <a:ext cx="10515600" cy="4351338"/>
          </a:xfrm>
        </p:spPr>
        <p:txBody>
          <a:bodyPr/>
          <a:lstStyle/>
          <a:p>
            <a:pPr lvl="0"/>
            <a:r>
              <a:rPr lang="en-US" dirty="0"/>
              <a:t>Integrated e-procurement system that documents the full spending cycle chain including:</a:t>
            </a:r>
          </a:p>
          <a:p>
            <a:pPr lvl="1"/>
            <a:r>
              <a:rPr lang="en-US" dirty="0"/>
              <a:t>Requisition (Oracle)</a:t>
            </a:r>
          </a:p>
          <a:p>
            <a:pPr lvl="1"/>
            <a:r>
              <a:rPr lang="en-US" dirty="0"/>
              <a:t>Solicitation, Award (PRISM)</a:t>
            </a:r>
          </a:p>
          <a:p>
            <a:pPr lvl="1"/>
            <a:r>
              <a:rPr lang="en-US" dirty="0"/>
              <a:t>Receipt, Invoice (IPP and Oracle)</a:t>
            </a:r>
          </a:p>
          <a:p>
            <a:pPr lvl="0"/>
            <a:r>
              <a:rPr lang="en-US" dirty="0"/>
              <a:t>Integrated with FMMI, IPP, and Federal Procurement Data System – Next Generation (FPDS-NG)</a:t>
            </a:r>
          </a:p>
          <a:p>
            <a:pPr lvl="0"/>
            <a:r>
              <a:rPr lang="en-US" dirty="0"/>
              <a:t>Serves approximately 4,000 requisitioners and 1,000 contracting personnel throughout USDA</a:t>
            </a:r>
          </a:p>
          <a:p>
            <a:pPr marL="0" indent="0">
              <a:buNone/>
            </a:pPr>
            <a:endParaRPr lang="en-US" sz="2200" dirty="0"/>
          </a:p>
          <a:p>
            <a:pPr marL="0" indent="0">
              <a:buNone/>
            </a:pPr>
            <a:endParaRPr lang="en-US" dirty="0"/>
          </a:p>
        </p:txBody>
      </p:sp>
      <p:sp>
        <p:nvSpPr>
          <p:cNvPr id="3" name="Slide Number Placeholder 2"/>
          <p:cNvSpPr>
            <a:spLocks noGrp="1"/>
          </p:cNvSpPr>
          <p:nvPr>
            <p:ph type="sldNum" sz="quarter" idx="12"/>
          </p:nvPr>
        </p:nvSpPr>
        <p:spPr/>
        <p:txBody>
          <a:bodyPr/>
          <a:lstStyle/>
          <a:p>
            <a:fld id="{32892FE9-6E3B-40F5-83C6-4FF46BD928C5}" type="slidenum">
              <a:rPr lang="en-US" smtClean="0"/>
              <a:t>5</a:t>
            </a:fld>
            <a:endParaRPr lang="en-US" dirty="0"/>
          </a:p>
        </p:txBody>
      </p:sp>
    </p:spTree>
    <p:extLst>
      <p:ext uri="{BB962C8B-B14F-4D97-AF65-F5344CB8AC3E}">
        <p14:creationId xmlns:p14="http://schemas.microsoft.com/office/powerpoint/2010/main" val="193584261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135E2-E80F-449D-8D50-4FB5650246D7}"/>
              </a:ext>
            </a:extLst>
          </p:cNvPr>
          <p:cNvSpPr>
            <a:spLocks noGrp="1"/>
          </p:cNvSpPr>
          <p:nvPr>
            <p:ph type="title"/>
          </p:nvPr>
        </p:nvSpPr>
        <p:spPr>
          <a:xfrm>
            <a:off x="0" y="0"/>
            <a:ext cx="11804073" cy="1554480"/>
          </a:xfrm>
        </p:spPr>
        <p:txBody>
          <a:bodyPr/>
          <a:lstStyle/>
          <a:p>
            <a:r>
              <a:rPr lang="en-US" sz="3600" dirty="0">
                <a:latin typeface="Arial Narrow" panose="020B0606020202030204" pitchFamily="34" charset="0"/>
              </a:rPr>
              <a:t>Overview</a:t>
            </a:r>
            <a:r>
              <a:rPr lang="en-US" sz="4000" dirty="0">
                <a:latin typeface="Arial Narrow" panose="020B0606020202030204" pitchFamily="34" charset="0"/>
              </a:rPr>
              <a:t/>
            </a:r>
            <a:br>
              <a:rPr lang="en-US" sz="4000" dirty="0">
                <a:latin typeface="Arial Narrow" panose="020B0606020202030204" pitchFamily="34" charset="0"/>
              </a:rPr>
            </a:br>
            <a:r>
              <a:rPr lang="en-US" sz="2800" dirty="0">
                <a:latin typeface="Arial Narrow" panose="020B0606020202030204" pitchFamily="34" charset="0"/>
              </a:rPr>
              <a:t>Benefits</a:t>
            </a:r>
          </a:p>
        </p:txBody>
      </p:sp>
      <p:sp>
        <p:nvSpPr>
          <p:cNvPr id="3" name="Content Placeholder 2">
            <a:extLst>
              <a:ext uri="{FF2B5EF4-FFF2-40B4-BE49-F238E27FC236}">
                <a16:creationId xmlns:a16="http://schemas.microsoft.com/office/drawing/2014/main" id="{00265EA3-D96F-4413-BE67-D62A3C2C34A4}"/>
              </a:ext>
            </a:extLst>
          </p:cNvPr>
          <p:cNvSpPr>
            <a:spLocks noGrp="1"/>
          </p:cNvSpPr>
          <p:nvPr>
            <p:ph idx="1"/>
          </p:nvPr>
        </p:nvSpPr>
        <p:spPr>
          <a:xfrm>
            <a:off x="204457" y="1798465"/>
            <a:ext cx="10515600" cy="4351338"/>
          </a:xfrm>
        </p:spPr>
        <p:txBody>
          <a:bodyPr>
            <a:noAutofit/>
          </a:bodyPr>
          <a:lstStyle/>
          <a:p>
            <a:pPr lvl="0"/>
            <a:r>
              <a:rPr lang="en-US" sz="2400" dirty="0"/>
              <a:t>Data accuracy, integrity, and consistency</a:t>
            </a:r>
          </a:p>
          <a:p>
            <a:r>
              <a:rPr lang="en-US" sz="2400" dirty="0"/>
              <a:t>Federal mandate compliance (FAR, AGAR, OMB)</a:t>
            </a:r>
          </a:p>
          <a:p>
            <a:r>
              <a:rPr lang="en-US" sz="2400" dirty="0"/>
              <a:t>Approval workflow, warrant checks, electronic document storage, USDA-specific fields and validations, FPDS-NG reporting</a:t>
            </a:r>
          </a:p>
          <a:p>
            <a:r>
              <a:rPr lang="en-US" sz="2400" dirty="0"/>
              <a:t>Linking IAS to IPP provides improved invoice management/oversight of vendor invoice payments</a:t>
            </a:r>
          </a:p>
          <a:p>
            <a:r>
              <a:rPr lang="en-US" sz="2400" dirty="0"/>
              <a:t>Customizable reporting tool for data reporting/analysis</a:t>
            </a:r>
          </a:p>
          <a:p>
            <a:pPr lvl="0"/>
            <a:r>
              <a:rPr lang="en-US" sz="2400" dirty="0"/>
              <a:t>Supports non-traditional contracting programs where award is not interfaced to FMMI:</a:t>
            </a:r>
          </a:p>
          <a:p>
            <a:pPr lvl="2">
              <a:buClr>
                <a:schemeClr val="tx2"/>
              </a:buClr>
              <a:buSzPct val="56000"/>
              <a:buFont typeface="Arial" panose="020B0604020202020204" pitchFamily="34" charset="0"/>
              <a:buChar char="•"/>
            </a:pPr>
            <a:r>
              <a:rPr lang="en-US" dirty="0"/>
              <a:t>Purchase Card (PCARD) </a:t>
            </a:r>
          </a:p>
          <a:p>
            <a:pPr lvl="2">
              <a:buClr>
                <a:schemeClr val="tx2"/>
              </a:buClr>
              <a:buSzPct val="56000"/>
              <a:buFont typeface="Arial" panose="020B0604020202020204" pitchFamily="34" charset="0"/>
              <a:buChar char="•"/>
            </a:pPr>
            <a:r>
              <a:rPr lang="en-US" dirty="0"/>
              <a:t>Program Loan Cost Expense</a:t>
            </a:r>
          </a:p>
          <a:p>
            <a:pPr lvl="2">
              <a:buClr>
                <a:schemeClr val="tx2"/>
              </a:buClr>
              <a:buSzPct val="56000"/>
              <a:buFont typeface="Arial" panose="020B0604020202020204" pitchFamily="34" charset="0"/>
              <a:buChar char="•"/>
            </a:pPr>
            <a:r>
              <a:rPr lang="en-US" dirty="0"/>
              <a:t>APHIS foreign vendor program</a:t>
            </a:r>
          </a:p>
        </p:txBody>
      </p:sp>
      <p:sp>
        <p:nvSpPr>
          <p:cNvPr id="4" name="Slide Number Placeholder 3"/>
          <p:cNvSpPr>
            <a:spLocks noGrp="1"/>
          </p:cNvSpPr>
          <p:nvPr>
            <p:ph type="sldNum" sz="quarter" idx="12"/>
          </p:nvPr>
        </p:nvSpPr>
        <p:spPr/>
        <p:txBody>
          <a:bodyPr/>
          <a:lstStyle/>
          <a:p>
            <a:fld id="{32892FE9-6E3B-40F5-83C6-4FF46BD928C5}" type="slidenum">
              <a:rPr lang="en-US" smtClean="0"/>
              <a:t>6</a:t>
            </a:fld>
            <a:endParaRPr lang="en-US" dirty="0"/>
          </a:p>
        </p:txBody>
      </p:sp>
    </p:spTree>
    <p:extLst>
      <p:ext uri="{BB962C8B-B14F-4D97-AF65-F5344CB8AC3E}">
        <p14:creationId xmlns:p14="http://schemas.microsoft.com/office/powerpoint/2010/main" val="149146293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FD0F-F926-4EFE-AD11-F71BA8B613B4}"/>
              </a:ext>
            </a:extLst>
          </p:cNvPr>
          <p:cNvSpPr>
            <a:spLocks noGrp="1"/>
          </p:cNvSpPr>
          <p:nvPr>
            <p:ph type="title"/>
          </p:nvPr>
        </p:nvSpPr>
        <p:spPr>
          <a:xfrm>
            <a:off x="0" y="0"/>
            <a:ext cx="11839699" cy="1554480"/>
          </a:xfrm>
        </p:spPr>
        <p:txBody>
          <a:bodyPr/>
          <a:lstStyle/>
          <a:p>
            <a:r>
              <a:rPr lang="en-US" sz="3600" dirty="0">
                <a:latin typeface="Arial Narrow" panose="020B0606020202030204" pitchFamily="34" charset="0"/>
              </a:rPr>
              <a:t>Document Flow and Interfaces</a:t>
            </a:r>
            <a:r>
              <a:rPr lang="en-US" dirty="0">
                <a:latin typeface="Arial Narrow" panose="020B0606020202030204" pitchFamily="34" charset="0"/>
              </a:rPr>
              <a:t/>
            </a:r>
            <a:br>
              <a:rPr lang="en-US" dirty="0">
                <a:latin typeface="Arial Narrow" panose="020B0606020202030204" pitchFamily="34" charset="0"/>
              </a:rPr>
            </a:br>
            <a:r>
              <a:rPr lang="en-US" sz="2800" dirty="0">
                <a:latin typeface="Arial Narrow" panose="020B0606020202030204" pitchFamily="34" charset="0"/>
              </a:rPr>
              <a:t>FMMI Interface</a:t>
            </a:r>
          </a:p>
        </p:txBody>
      </p:sp>
      <p:sp>
        <p:nvSpPr>
          <p:cNvPr id="6" name="TextBox 5"/>
          <p:cNvSpPr txBox="1"/>
          <p:nvPr/>
        </p:nvSpPr>
        <p:spPr>
          <a:xfrm>
            <a:off x="185093" y="1810693"/>
            <a:ext cx="11014044" cy="5601533"/>
          </a:xfrm>
          <a:prstGeom prst="rect">
            <a:avLst/>
          </a:prstGeom>
          <a:noFill/>
        </p:spPr>
        <p:txBody>
          <a:bodyPr wrap="square" rtlCol="0">
            <a:spAutoFit/>
          </a:bodyPr>
          <a:lstStyle/>
          <a:p>
            <a:pPr marL="285750" indent="-285750">
              <a:buFont typeface="Arial" panose="020B0604020202020204" pitchFamily="34" charset="0"/>
              <a:buChar char="•"/>
            </a:pPr>
            <a:r>
              <a:rPr lang="en-US" sz="2000" dirty="0"/>
              <a:t>FMMI sends IAS the following through batch processes:</a:t>
            </a:r>
          </a:p>
          <a:p>
            <a:pPr marL="742950" lvl="1" indent="-285750">
              <a:buFont typeface="Arial" panose="020B0604020202020204" pitchFamily="34" charset="0"/>
              <a:buChar char="•"/>
            </a:pPr>
            <a:r>
              <a:rPr lang="en-US" b="1" dirty="0"/>
              <a:t>Accounting</a:t>
            </a:r>
            <a:r>
              <a:rPr lang="en-US" dirty="0"/>
              <a:t>: Shorthand Codes and Budget Object Classification codes (BOCs)</a:t>
            </a:r>
          </a:p>
          <a:p>
            <a:pPr marL="742950" lvl="1" indent="-285750">
              <a:buFont typeface="Arial" panose="020B0604020202020204" pitchFamily="34" charset="0"/>
              <a:buChar char="•"/>
            </a:pPr>
            <a:r>
              <a:rPr lang="en-US" b="1" dirty="0"/>
              <a:t>Vendors</a:t>
            </a:r>
            <a:r>
              <a:rPr lang="en-US" dirty="0"/>
              <a:t>: Via SAM with DUNS. Some vendor types filtered out (e.g., Permitees, Employees)</a:t>
            </a:r>
          </a:p>
          <a:p>
            <a:pPr marL="742950" lvl="1" indent="-285750">
              <a:buFont typeface="Arial" panose="020B0604020202020204" pitchFamily="34" charset="0"/>
              <a:buChar char="•"/>
            </a:pPr>
            <a:r>
              <a:rPr lang="en-US" b="1" dirty="0"/>
              <a:t>Payment Feedback</a:t>
            </a:r>
            <a:r>
              <a:rPr lang="en-US" dirty="0"/>
              <a:t>: Invoice scheduled date, disbursement amount, disbursement date, and other fields </a:t>
            </a:r>
          </a:p>
          <a:p>
            <a:pPr marL="285750" indent="-285750">
              <a:buFont typeface="Arial" panose="020B0604020202020204" pitchFamily="34" charset="0"/>
              <a:buChar char="•"/>
            </a:pPr>
            <a:r>
              <a:rPr lang="en-US" sz="2000" dirty="0"/>
              <a:t>A “real-time” interface exists for IAS to send FMMI </a:t>
            </a:r>
            <a:r>
              <a:rPr lang="en-US" sz="2000" b="1" dirty="0"/>
              <a:t>requisitions, awards, receipts, and invoices</a:t>
            </a:r>
          </a:p>
          <a:p>
            <a:pPr marL="742950" lvl="1" indent="-285750">
              <a:buFont typeface="Arial" panose="020B0604020202020204" pitchFamily="34" charset="0"/>
              <a:buChar char="•"/>
            </a:pPr>
            <a:r>
              <a:rPr lang="en-US" dirty="0"/>
              <a:t>FMMI provides immediate response on their acceptance or rejection along with FMMI Document Number</a:t>
            </a:r>
          </a:p>
          <a:p>
            <a:pPr marL="285750" indent="-285750">
              <a:buFont typeface="Arial" panose="020B0604020202020204" pitchFamily="34" charset="0"/>
              <a:buChar char="•"/>
            </a:pPr>
            <a:r>
              <a:rPr lang="en-US" sz="2000" dirty="0"/>
              <a:t>An IAS requisition that commits funds utilizes these three accounting elements: FMMI Business Area, FMMI Shorthand Code, and BOC</a:t>
            </a:r>
          </a:p>
          <a:p>
            <a:pPr marL="285750" indent="-285750">
              <a:buFont typeface="Arial" panose="020B0604020202020204" pitchFamily="34" charset="0"/>
              <a:buChar char="•"/>
            </a:pPr>
            <a:r>
              <a:rPr lang="en-US" sz="2000" dirty="0"/>
              <a:t>When IAS sends over a document, FMMI performs validation such as: (a) funds check, (b) tolerance between requisition and award, (c) deobligation does not reduce amount below $0, and (d) vendor status</a:t>
            </a:r>
          </a:p>
          <a:p>
            <a:pPr marL="285750" indent="-285750">
              <a:buFont typeface="Arial" panose="020B0604020202020204" pitchFamily="34" charset="0"/>
              <a:buChar char="•"/>
            </a:pPr>
            <a:r>
              <a:rPr lang="en-US" sz="2000" dirty="0"/>
              <a:t>Additionally, there is a nightly batch interface between IAS and FMMI to support reporting:</a:t>
            </a:r>
          </a:p>
          <a:p>
            <a:pPr marL="742950" lvl="1" indent="-285750">
              <a:buFont typeface="Arial" panose="020B0604020202020204" pitchFamily="34" charset="0"/>
              <a:buChar char="•"/>
            </a:pPr>
            <a:r>
              <a:rPr lang="en-US" dirty="0"/>
              <a:t>IAS provides FMMI with award information not sent through the transaction interface.  FMMI has this available in their BI tool</a:t>
            </a:r>
          </a:p>
          <a:p>
            <a:pPr marL="742950" lvl="1" indent="-285750">
              <a:buFont typeface="Arial" panose="020B0604020202020204" pitchFamily="34" charset="0"/>
              <a:buChar char="•"/>
            </a:pPr>
            <a:r>
              <a:rPr lang="en-US" dirty="0"/>
              <a:t>FMMI provides all transactions from Material Management (MM) which IAS uses for troubleshooting, consistency checks, and source for outstanding financial balances (e.g., ULO)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32892FE9-6E3B-40F5-83C6-4FF46BD928C5}" type="slidenum">
              <a:rPr lang="en-US" smtClean="0"/>
              <a:t>7</a:t>
            </a:fld>
            <a:endParaRPr lang="en-US" dirty="0"/>
          </a:p>
        </p:txBody>
      </p:sp>
    </p:spTree>
    <p:extLst>
      <p:ext uri="{BB962C8B-B14F-4D97-AF65-F5344CB8AC3E}">
        <p14:creationId xmlns:p14="http://schemas.microsoft.com/office/powerpoint/2010/main" val="41003862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FD0F-F926-4EFE-AD11-F71BA8B613B4}"/>
              </a:ext>
            </a:extLst>
          </p:cNvPr>
          <p:cNvSpPr>
            <a:spLocks noGrp="1"/>
          </p:cNvSpPr>
          <p:nvPr>
            <p:ph type="title"/>
          </p:nvPr>
        </p:nvSpPr>
        <p:spPr>
          <a:xfrm>
            <a:off x="0" y="0"/>
            <a:ext cx="11744696" cy="1554480"/>
          </a:xfrm>
        </p:spPr>
        <p:txBody>
          <a:bodyPr/>
          <a:lstStyle/>
          <a:p>
            <a:r>
              <a:rPr lang="en-US" sz="3600" dirty="0">
                <a:latin typeface="Arial Narrow" panose="020B0606020202030204" pitchFamily="34" charset="0"/>
              </a:rPr>
              <a:t>Document Flow and Interfaces</a:t>
            </a:r>
            <a:r>
              <a:rPr lang="en-US" dirty="0"/>
              <a:t/>
            </a:r>
            <a:br>
              <a:rPr lang="en-US" dirty="0"/>
            </a:br>
            <a:r>
              <a:rPr lang="en-US" sz="2800" dirty="0">
                <a:latin typeface="Arial Narrow" panose="020B0606020202030204" pitchFamily="34" charset="0"/>
              </a:rPr>
              <a:t>FMMI Transaction Types</a:t>
            </a:r>
          </a:p>
        </p:txBody>
      </p:sp>
      <p:graphicFrame>
        <p:nvGraphicFramePr>
          <p:cNvPr id="5" name="Table 4"/>
          <p:cNvGraphicFramePr>
            <a:graphicFrameLocks noGrp="1"/>
          </p:cNvGraphicFramePr>
          <p:nvPr>
            <p:extLst>
              <p:ext uri="{D42A27DB-BD31-4B8C-83A1-F6EECF244321}">
                <p14:modId xmlns:p14="http://schemas.microsoft.com/office/powerpoint/2010/main" val="3879998020"/>
              </p:ext>
            </p:extLst>
          </p:nvPr>
        </p:nvGraphicFramePr>
        <p:xfrm>
          <a:off x="339002" y="1996204"/>
          <a:ext cx="11131738" cy="3754120"/>
        </p:xfrm>
        <a:graphic>
          <a:graphicData uri="http://schemas.openxmlformats.org/drawingml/2006/table">
            <a:tbl>
              <a:tblPr firstRow="1" bandRow="1">
                <a:tableStyleId>{5C22544A-7EE6-4342-B048-85BDC9FD1C3A}</a:tableStyleId>
              </a:tblPr>
              <a:tblGrid>
                <a:gridCol w="2267753">
                  <a:extLst>
                    <a:ext uri="{9D8B030D-6E8A-4147-A177-3AD203B41FA5}">
                      <a16:colId xmlns:a16="http://schemas.microsoft.com/office/drawing/2014/main" val="20000"/>
                    </a:ext>
                  </a:extLst>
                </a:gridCol>
                <a:gridCol w="2121756">
                  <a:extLst>
                    <a:ext uri="{9D8B030D-6E8A-4147-A177-3AD203B41FA5}">
                      <a16:colId xmlns:a16="http://schemas.microsoft.com/office/drawing/2014/main" val="20001"/>
                    </a:ext>
                  </a:extLst>
                </a:gridCol>
                <a:gridCol w="6742229">
                  <a:extLst>
                    <a:ext uri="{9D8B030D-6E8A-4147-A177-3AD203B41FA5}">
                      <a16:colId xmlns:a16="http://schemas.microsoft.com/office/drawing/2014/main" val="20002"/>
                    </a:ext>
                  </a:extLst>
                </a:gridCol>
              </a:tblGrid>
              <a:tr h="370840">
                <a:tc>
                  <a:txBody>
                    <a:bodyPr/>
                    <a:lstStyle/>
                    <a:p>
                      <a:r>
                        <a:rPr lang="en-US" dirty="0"/>
                        <a:t>Transaction</a:t>
                      </a:r>
                    </a:p>
                  </a:txBody>
                  <a:tcPr/>
                </a:tc>
                <a:tc>
                  <a:txBody>
                    <a:bodyPr/>
                    <a:lstStyle/>
                    <a:p>
                      <a:r>
                        <a:rPr lang="en-US" dirty="0"/>
                        <a:t>FMMI Doc Type</a:t>
                      </a:r>
                    </a:p>
                  </a:txBody>
                  <a:tcPr/>
                </a:tc>
                <a:tc>
                  <a:txBody>
                    <a:bodyPr/>
                    <a:lstStyle/>
                    <a:p>
                      <a:r>
                        <a:rPr lang="en-US" dirty="0"/>
                        <a:t>Notes</a:t>
                      </a:r>
                    </a:p>
                  </a:txBody>
                  <a:tcPr/>
                </a:tc>
                <a:extLst>
                  <a:ext uri="{0D108BD9-81ED-4DB2-BD59-A6C34878D82A}">
                    <a16:rowId xmlns:a16="http://schemas.microsoft.com/office/drawing/2014/main" val="10000"/>
                  </a:ext>
                </a:extLst>
              </a:tr>
              <a:tr h="370840">
                <a:tc>
                  <a:txBody>
                    <a:bodyPr/>
                    <a:lstStyle/>
                    <a:p>
                      <a:r>
                        <a:rPr lang="en-US" dirty="0"/>
                        <a:t>Requisition</a:t>
                      </a:r>
                    </a:p>
                  </a:txBody>
                  <a:tcPr/>
                </a:tc>
                <a:tc>
                  <a:txBody>
                    <a:bodyPr/>
                    <a:lstStyle/>
                    <a:p>
                      <a:r>
                        <a:rPr lang="en-US" dirty="0"/>
                        <a:t>ZIQ</a:t>
                      </a:r>
                    </a:p>
                  </a:txBody>
                  <a:tcPr/>
                </a:tc>
                <a:tc>
                  <a:txBody>
                    <a:bodyPr/>
                    <a:lstStyle/>
                    <a:p>
                      <a:r>
                        <a:rPr lang="en-US" dirty="0"/>
                        <a:t>Called “Purchase Request” in FMMI</a:t>
                      </a:r>
                    </a:p>
                    <a:p>
                      <a:r>
                        <a:rPr lang="en-US" dirty="0"/>
                        <a:t>Produces a commitment</a:t>
                      </a:r>
                      <a:r>
                        <a:rPr lang="en-US" baseline="0" dirty="0"/>
                        <a:t> of funds</a:t>
                      </a:r>
                      <a:endParaRPr lang="en-US" dirty="0"/>
                    </a:p>
                  </a:txBody>
                  <a:tcPr/>
                </a:tc>
                <a:extLst>
                  <a:ext uri="{0D108BD9-81ED-4DB2-BD59-A6C34878D82A}">
                    <a16:rowId xmlns:a16="http://schemas.microsoft.com/office/drawing/2014/main" val="10001"/>
                  </a:ext>
                </a:extLst>
              </a:tr>
              <a:tr h="370840">
                <a:tc>
                  <a:txBody>
                    <a:bodyPr/>
                    <a:lstStyle/>
                    <a:p>
                      <a:r>
                        <a:rPr lang="en-US" dirty="0"/>
                        <a:t>Award</a:t>
                      </a:r>
                    </a:p>
                  </a:txBody>
                  <a:tcPr/>
                </a:tc>
                <a:tc>
                  <a:txBody>
                    <a:bodyPr/>
                    <a:lstStyle/>
                    <a:p>
                      <a:r>
                        <a:rPr lang="en-US" dirty="0"/>
                        <a:t>ZIO, ZIN</a:t>
                      </a:r>
                    </a:p>
                  </a:txBody>
                  <a:tcPr/>
                </a:tc>
                <a:tc>
                  <a:txBody>
                    <a:bodyPr/>
                    <a:lstStyle/>
                    <a:p>
                      <a:r>
                        <a:rPr lang="en-US" dirty="0"/>
                        <a:t>Called “Purchase Order” in FMMI</a:t>
                      </a:r>
                    </a:p>
                    <a:p>
                      <a:r>
                        <a:rPr lang="en-US" dirty="0"/>
                        <a:t>Produces an obligation of funds</a:t>
                      </a:r>
                    </a:p>
                    <a:p>
                      <a:r>
                        <a:rPr lang="en-US" dirty="0"/>
                        <a:t>ZIO</a:t>
                      </a:r>
                      <a:r>
                        <a:rPr lang="en-US" baseline="0" dirty="0"/>
                        <a:t> references a requisition, ZIN does not and is not used often</a:t>
                      </a:r>
                      <a:endParaRPr lang="en-US" dirty="0"/>
                    </a:p>
                  </a:txBody>
                  <a:tcPr/>
                </a:tc>
                <a:extLst>
                  <a:ext uri="{0D108BD9-81ED-4DB2-BD59-A6C34878D82A}">
                    <a16:rowId xmlns:a16="http://schemas.microsoft.com/office/drawing/2014/main" val="10002"/>
                  </a:ext>
                </a:extLst>
              </a:tr>
              <a:tr h="370840">
                <a:tc>
                  <a:txBody>
                    <a:bodyPr/>
                    <a:lstStyle/>
                    <a:p>
                      <a:r>
                        <a:rPr lang="en-US" dirty="0"/>
                        <a:t>Receipt</a:t>
                      </a:r>
                    </a:p>
                  </a:txBody>
                  <a:tcPr/>
                </a:tc>
                <a:tc>
                  <a:txBody>
                    <a:bodyPr/>
                    <a:lstStyle/>
                    <a:p>
                      <a:r>
                        <a:rPr lang="en-US" dirty="0"/>
                        <a:t>ZIC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Receipts</a:t>
                      </a:r>
                      <a:r>
                        <a:rPr lang="en-US" baseline="0" dirty="0"/>
                        <a:t> are only created on awards created prior to </a:t>
                      </a:r>
                      <a:r>
                        <a:rPr lang="en-US" sz="1800" dirty="0"/>
                        <a:t>March 2016</a:t>
                      </a:r>
                      <a:endParaRPr lang="en-US" dirty="0"/>
                    </a:p>
                    <a:p>
                      <a:r>
                        <a:rPr lang="en-US" dirty="0"/>
                        <a:t>Automatically created by IAS once invoice reaches IAS from IPP</a:t>
                      </a:r>
                    </a:p>
                  </a:txBody>
                  <a:tcPr/>
                </a:tc>
                <a:extLst>
                  <a:ext uri="{0D108BD9-81ED-4DB2-BD59-A6C34878D82A}">
                    <a16:rowId xmlns:a16="http://schemas.microsoft.com/office/drawing/2014/main" val="10003"/>
                  </a:ext>
                </a:extLst>
              </a:tr>
              <a:tr h="370840">
                <a:tc>
                  <a:txBody>
                    <a:bodyPr/>
                    <a:lstStyle/>
                    <a:p>
                      <a:r>
                        <a:rPr lang="en-US" dirty="0"/>
                        <a:t>Invoice</a:t>
                      </a:r>
                    </a:p>
                  </a:txBody>
                  <a:tcPr/>
                </a:tc>
                <a:tc>
                  <a:txBody>
                    <a:bodyPr/>
                    <a:lstStyle/>
                    <a:p>
                      <a:r>
                        <a:rPr lang="en-US" dirty="0"/>
                        <a:t>ZIP, ZIM</a:t>
                      </a:r>
                    </a:p>
                  </a:txBody>
                  <a:tcPr/>
                </a:tc>
                <a:tc>
                  <a:txBody>
                    <a:bodyPr/>
                    <a:lstStyle/>
                    <a:p>
                      <a:r>
                        <a:rPr lang="en-US" dirty="0"/>
                        <a:t>ZIM was used for all invoices prior to IPP</a:t>
                      </a:r>
                    </a:p>
                    <a:p>
                      <a:r>
                        <a:rPr lang="en-US" dirty="0"/>
                        <a:t>ZIP used for all invoiced processed by IPP</a:t>
                      </a:r>
                    </a:p>
                    <a:p>
                      <a:r>
                        <a:rPr lang="en-US" dirty="0"/>
                        <a:t>ZIM still</a:t>
                      </a:r>
                      <a:r>
                        <a:rPr lang="en-US" baseline="0" dirty="0"/>
                        <a:t> seen for recurring invoices which do not use IPP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Automatically created by IAS once invoice reaches IAS from IPP</a:t>
                      </a: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63339" y="5934670"/>
            <a:ext cx="110140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Non-obligating contract vehicles (e.g., Blanket Purchase Agreement) are not sent to FMMI</a:t>
            </a:r>
          </a:p>
          <a:p>
            <a:pPr marL="285750" indent="-285750">
              <a:buFont typeface="Arial" panose="020B0604020202020204" pitchFamily="34" charset="0"/>
              <a:buChar char="•"/>
            </a:pPr>
            <a:r>
              <a:rPr lang="en-US" dirty="0"/>
              <a:t>IAS supports transactions subject to availability of funds which are not sent to FMMI until funding is added</a:t>
            </a:r>
          </a:p>
          <a:p>
            <a:pPr marL="285750" indent="-285750">
              <a:buFont typeface="Arial" panose="020B0604020202020204" pitchFamily="34" charset="0"/>
              <a:buChar char="•"/>
            </a:pPr>
            <a:endParaRPr lang="en-US" dirty="0"/>
          </a:p>
        </p:txBody>
      </p:sp>
      <p:sp>
        <p:nvSpPr>
          <p:cNvPr id="3" name="Slide Number Placeholder 2"/>
          <p:cNvSpPr>
            <a:spLocks noGrp="1"/>
          </p:cNvSpPr>
          <p:nvPr>
            <p:ph type="sldNum" sz="quarter" idx="12"/>
          </p:nvPr>
        </p:nvSpPr>
        <p:spPr/>
        <p:txBody>
          <a:bodyPr/>
          <a:lstStyle/>
          <a:p>
            <a:fld id="{32892FE9-6E3B-40F5-83C6-4FF46BD928C5}" type="slidenum">
              <a:rPr lang="en-US" smtClean="0"/>
              <a:t>8</a:t>
            </a:fld>
            <a:endParaRPr lang="en-US" dirty="0"/>
          </a:p>
        </p:txBody>
      </p:sp>
    </p:spTree>
    <p:extLst>
      <p:ext uri="{BB962C8B-B14F-4D97-AF65-F5344CB8AC3E}">
        <p14:creationId xmlns:p14="http://schemas.microsoft.com/office/powerpoint/2010/main" val="320119923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122"/>
            <a:ext cx="11839699" cy="1325563"/>
          </a:xfrm>
        </p:spPr>
        <p:txBody>
          <a:bodyPr/>
          <a:lstStyle/>
          <a:p>
            <a:r>
              <a:rPr lang="en-US" sz="3600" dirty="0">
                <a:latin typeface="Arial Narrow" panose="020B0606020202030204" pitchFamily="34" charset="0"/>
              </a:rPr>
              <a:t>Document Flow and Interfaces</a:t>
            </a:r>
            <a:r>
              <a:rPr lang="en-US" dirty="0"/>
              <a:t/>
            </a:r>
            <a:br>
              <a:rPr lang="en-US" dirty="0"/>
            </a:br>
            <a:r>
              <a:rPr lang="en-US" sz="2800" dirty="0">
                <a:latin typeface="Arial Narrow" panose="020B0606020202030204" pitchFamily="34" charset="0"/>
              </a:rPr>
              <a:t>IAS Requisition</a:t>
            </a:r>
          </a:p>
        </p:txBody>
      </p:sp>
      <p:sp>
        <p:nvSpPr>
          <p:cNvPr id="3" name="Content Placeholder 2"/>
          <p:cNvSpPr>
            <a:spLocks noGrp="1"/>
          </p:cNvSpPr>
          <p:nvPr>
            <p:ph idx="1"/>
          </p:nvPr>
        </p:nvSpPr>
        <p:spPr>
          <a:xfrm>
            <a:off x="168244" y="1530433"/>
            <a:ext cx="10515600" cy="1171074"/>
          </a:xfrm>
        </p:spPr>
        <p:txBody>
          <a:bodyPr/>
          <a:lstStyle/>
          <a:p>
            <a:r>
              <a:rPr lang="en-US" dirty="0"/>
              <a:t>Funding specified on IAS requisition</a:t>
            </a:r>
          </a:p>
        </p:txBody>
      </p:sp>
      <p:pic>
        <p:nvPicPr>
          <p:cNvPr id="6" name="Picture 5" descr="Screen shot of a Requistion information Edit lines" title="Document Flow and Interfac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15" y="2437475"/>
            <a:ext cx="5867401" cy="1836808"/>
          </a:xfrm>
          <a:prstGeom prst="rect">
            <a:avLst/>
          </a:prstGeom>
          <a:ln>
            <a:solidFill>
              <a:schemeClr val="accent1"/>
            </a:solidFill>
          </a:ln>
        </p:spPr>
      </p:pic>
      <p:pic>
        <p:nvPicPr>
          <p:cNvPr id="9" name="Picture 8" descr="Screen shot of a search made in IAS" title="Document Flow and Interfa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0020" y="2437475"/>
            <a:ext cx="4648200" cy="3343275"/>
          </a:xfrm>
          <a:prstGeom prst="rect">
            <a:avLst/>
          </a:prstGeom>
          <a:ln>
            <a:solidFill>
              <a:schemeClr val="accent1"/>
            </a:solidFill>
          </a:ln>
        </p:spPr>
      </p:pic>
      <p:sp>
        <p:nvSpPr>
          <p:cNvPr id="4" name="Slide Number Placeholder 3"/>
          <p:cNvSpPr>
            <a:spLocks noGrp="1"/>
          </p:cNvSpPr>
          <p:nvPr>
            <p:ph type="sldNum" sz="quarter" idx="12"/>
          </p:nvPr>
        </p:nvSpPr>
        <p:spPr/>
        <p:txBody>
          <a:bodyPr/>
          <a:lstStyle/>
          <a:p>
            <a:fld id="{32892FE9-6E3B-40F5-83C6-4FF46BD928C5}" type="slidenum">
              <a:rPr lang="en-US" smtClean="0"/>
              <a:t>9</a:t>
            </a:fld>
            <a:endParaRPr lang="en-US" dirty="0"/>
          </a:p>
        </p:txBody>
      </p:sp>
    </p:spTree>
    <p:extLst>
      <p:ext uri="{BB962C8B-B14F-4D97-AF65-F5344CB8AC3E}">
        <p14:creationId xmlns:p14="http://schemas.microsoft.com/office/powerpoint/2010/main" val="3589315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MT PowerPoint Presentation Template" id="{9D1C9B79-A0E5-47B4-97B2-F4DC86FFF0D9}" vid="{BB6B6723-64E5-4934-BA96-E56E3F18C5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FMT PowerPoint Presentation Template</Template>
  <TotalTime>550</TotalTime>
  <Words>2010</Words>
  <Application>Microsoft Office PowerPoint</Application>
  <PresentationFormat>Widescreen</PresentationFormat>
  <Paragraphs>270</Paragraphs>
  <Slides>27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Arial Narrow</vt:lpstr>
      <vt:lpstr>Calibri</vt:lpstr>
      <vt:lpstr>Calibri Light</vt:lpstr>
      <vt:lpstr>Times New Roman</vt:lpstr>
      <vt:lpstr>Wingdings</vt:lpstr>
      <vt:lpstr>Office Theme</vt:lpstr>
      <vt:lpstr>Integrated Acquisition System (IAS) and Treasury's Invoice Processing Platform (IPP)</vt:lpstr>
      <vt:lpstr>Purpose</vt:lpstr>
      <vt:lpstr>Overview Procurement Systems Division (PSD)</vt:lpstr>
      <vt:lpstr>Overview IAS within USDA Procurement</vt:lpstr>
      <vt:lpstr>Overview IAS Basics</vt:lpstr>
      <vt:lpstr>Overview Benefits</vt:lpstr>
      <vt:lpstr>Document Flow and Interfaces FMMI Interface</vt:lpstr>
      <vt:lpstr>Document Flow and Interfaces FMMI Transaction Types</vt:lpstr>
      <vt:lpstr>Document Flow and Interfaces IAS Requisition</vt:lpstr>
      <vt:lpstr>Document Flow and Interfaces FMMI Purchase Request</vt:lpstr>
      <vt:lpstr>Document Flow and Interfaces FMMI Purchase Order</vt:lpstr>
      <vt:lpstr>Document Flow and Interfaces Invoice</vt:lpstr>
      <vt:lpstr>Document Flow and Interfaces Invoice Process Flow</vt:lpstr>
      <vt:lpstr>Document Flow and Interfaces Invoice Process Flow – System View</vt:lpstr>
      <vt:lpstr>Document Flow and Interfaces Invoice – Prompt Pay</vt:lpstr>
      <vt:lpstr>Document Flow and Interfaces Invoice – Prompt Paya</vt:lpstr>
      <vt:lpstr>Document Flow and Interfaces FPDS-NG</vt:lpstr>
      <vt:lpstr>Reporting Reporting Tool</vt:lpstr>
      <vt:lpstr>Reporting Example Report</vt:lpstr>
      <vt:lpstr>Reporting Example Reporta</vt:lpstr>
      <vt:lpstr>Reporting FPDS-NG Dashboard</vt:lpstr>
      <vt:lpstr>IAS Support How to Get Access to IAS</vt:lpstr>
      <vt:lpstr>IAS Support How to get Access to IASa</vt:lpstr>
      <vt:lpstr>IAS Support How to Contact the Help Desk</vt:lpstr>
      <vt:lpstr>IAS Support Training</vt:lpstr>
      <vt:lpstr>IAS Support Trainingb</vt:lpstr>
      <vt:lpstr>Questions</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Acquisition System (IAS) and Treasury's Invoice Processing Platform (IPP)</dc:title>
  <dc:creator>National Finance Center;Financial Management Services</dc:creator>
  <cp:lastModifiedBy>Adams, Tasha - OCFO</cp:lastModifiedBy>
  <cp:revision>53</cp:revision>
  <cp:lastPrinted>2018-05-08T20:59:44Z</cp:lastPrinted>
  <dcterms:created xsi:type="dcterms:W3CDTF">2018-05-08T14:15:11Z</dcterms:created>
  <dcterms:modified xsi:type="dcterms:W3CDTF">2018-06-19T18:01:22Z</dcterms:modified>
</cp:coreProperties>
</file>