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63" r:id="rId5"/>
    <p:sldId id="262" r:id="rId6"/>
    <p:sldId id="261" r:id="rId7"/>
    <p:sldId id="259" r:id="rId8"/>
    <p:sldId id="260" r:id="rId9"/>
    <p:sldId id="305" r:id="rId10"/>
    <p:sldId id="304" r:id="rId11"/>
    <p:sldId id="266" r:id="rId12"/>
    <p:sldId id="265" r:id="rId13"/>
    <p:sldId id="264" r:id="rId14"/>
    <p:sldId id="270" r:id="rId15"/>
    <p:sldId id="303" r:id="rId16"/>
    <p:sldId id="269" r:id="rId17"/>
    <p:sldId id="268" r:id="rId18"/>
    <p:sldId id="267" r:id="rId19"/>
    <p:sldId id="272" r:id="rId20"/>
    <p:sldId id="271" r:id="rId21"/>
    <p:sldId id="299" r:id="rId22"/>
    <p:sldId id="277" r:id="rId23"/>
    <p:sldId id="278" r:id="rId24"/>
    <p:sldId id="282" r:id="rId25"/>
    <p:sldId id="285" r:id="rId26"/>
    <p:sldId id="284" r:id="rId27"/>
    <p:sldId id="293" r:id="rId28"/>
    <p:sldId id="301" r:id="rId29"/>
    <p:sldId id="291" r:id="rId30"/>
    <p:sldId id="295" r:id="rId31"/>
    <p:sldId id="274" r:id="rId32"/>
    <p:sldId id="275" r:id="rId33"/>
    <p:sldId id="292" r:id="rId34"/>
    <p:sldId id="306" r:id="rId35"/>
    <p:sldId id="280" r:id="rId36"/>
    <p:sldId id="302" r:id="rId37"/>
    <p:sldId id="281" r:id="rId38"/>
    <p:sldId id="290" r:id="rId39"/>
    <p:sldId id="294" r:id="rId40"/>
    <p:sldId id="279" r:id="rId41"/>
    <p:sldId id="297" r:id="rId42"/>
    <p:sldId id="298" r:id="rId43"/>
    <p:sldId id="296" r:id="rId44"/>
    <p:sldId id="300" r:id="rId45"/>
    <p:sldId id="283" r:id="rId46"/>
    <p:sldId id="286" r:id="rId47"/>
    <p:sldId id="288" r:id="rId48"/>
    <p:sldId id="287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DCB14-164E-47F7-B198-0D311ADF2110}" type="datetimeFigureOut">
              <a:rPr lang="en-US" smtClean="0"/>
              <a:t>6/19/2018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8DC0B-E80C-4946-9832-6CD735195B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21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71AE-020F-42E6-AB67-1C74E29C94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3052" y="1122363"/>
            <a:ext cx="71066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B49A8-8C56-48FD-99E5-78C3419405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3051" y="3602038"/>
            <a:ext cx="7106653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A0F5F-7B84-4569-9164-3DABE50F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USDA, OCFO, FSS, Financial Management Services – 2018 FMT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7706-A2A6-43EF-A6A0-019D75E5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Cameraman focused on customers and farm" title="Slide Header">
            <a:extLst>
              <a:ext uri="{FF2B5EF4-FFF2-40B4-BE49-F238E27FC236}">
                <a16:creationId xmlns:a16="http://schemas.microsoft.com/office/drawing/2014/main" id="{4A1A5A4F-1BD5-46E7-BFF2-B6F026A6C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  <a:blipFill dpi="0" rotWithShape="1">
            <a:blip r:embed="rId2"/>
            <a:srcRect/>
            <a:stretch>
              <a:fillRect l="-1192" r="55183" b="1939"/>
            </a:stretch>
          </a:blipFill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2EE4C-8AFF-4BA3-9370-0A10D7FB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B7C2A-2E12-41B4-9B9F-BA5DA44B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42F47-AE48-4194-AAEA-D11E6A44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USDA, OCFO, FSS, Financial Management Services – 2018 FMT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65CD0-C0BA-426C-8115-7F62308F8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25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76292C-5A94-4C85-9807-8C60580B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271FD-32AD-4C8B-B718-291A7217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49A93-6F11-428F-94BE-6AAD333BB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5799-BC46-4B2B-8C93-46C5F348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USDA, OCFO, FSS, Financial Management Services – 2018 FMT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83C7C-BF92-49E4-ACCE-5D45696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92FE9-6E3B-40F5-83C6-4FF46BD92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7EBCC-74EB-4175-81E7-723ABE126E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Interface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B0C7C6-230A-4909-AB6A-3997F94827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6000" dirty="0"/>
              <a:t>and</a:t>
            </a:r>
          </a:p>
          <a:p>
            <a:r>
              <a:rPr lang="en-US" sz="6000" dirty="0"/>
              <a:t>Process Orchestration</a:t>
            </a:r>
          </a:p>
        </p:txBody>
      </p:sp>
    </p:spTree>
    <p:extLst>
      <p:ext uri="{BB962C8B-B14F-4D97-AF65-F5344CB8AC3E}">
        <p14:creationId xmlns:p14="http://schemas.microsoft.com/office/powerpoint/2010/main" val="155015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/>
          <a:lstStyle/>
          <a:p>
            <a:r>
              <a:rPr lang="en-US" b="1" dirty="0"/>
              <a:t>Interface Management </a:t>
            </a:r>
            <a:r>
              <a:rPr lang="en-US" b="1" dirty="0" err="1"/>
              <a:t>Overview</a:t>
            </a:r>
            <a:r>
              <a:rPr lang="en-US" sz="800" b="1" dirty="0" err="1"/>
              <a:t>e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EE5C8-A228-41E8-B222-37A1619051BE}"/>
              </a:ext>
            </a:extLst>
          </p:cNvPr>
          <p:cNvSpPr txBox="1"/>
          <p:nvPr/>
        </p:nvSpPr>
        <p:spPr>
          <a:xfrm>
            <a:off x="5364461" y="1765185"/>
            <a:ext cx="125374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Multiple</a:t>
            </a:r>
          </a:p>
          <a:p>
            <a:pPr algn="ctr"/>
            <a:r>
              <a:rPr lang="en-US" sz="1050" b="1" dirty="0"/>
              <a:t>INTERFACE</a:t>
            </a:r>
          </a:p>
          <a:p>
            <a:pPr algn="ctr"/>
            <a:r>
              <a:rPr lang="en-US" sz="1050" b="1" dirty="0"/>
              <a:t>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A9D06-EB8D-4D3E-B232-39B317C39C68}"/>
              </a:ext>
            </a:extLst>
          </p:cNvPr>
          <p:cNvSpPr txBox="1"/>
          <p:nvPr/>
        </p:nvSpPr>
        <p:spPr>
          <a:xfrm>
            <a:off x="1247153" y="1923608"/>
            <a:ext cx="1049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POINT</a:t>
            </a:r>
          </a:p>
          <a:p>
            <a:pPr algn="ctr"/>
            <a:r>
              <a:rPr lang="en-US" sz="1050" b="1" dirty="0"/>
              <a:t>A</a:t>
            </a:r>
            <a:r>
              <a:rPr lang="en-US" sz="2400" b="1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ED618-795B-4E4D-9B65-C34BAF5674A9}"/>
              </a:ext>
            </a:extLst>
          </p:cNvPr>
          <p:cNvSpPr txBox="1"/>
          <p:nvPr/>
        </p:nvSpPr>
        <p:spPr>
          <a:xfrm>
            <a:off x="9349350" y="1845976"/>
            <a:ext cx="1049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POINT</a:t>
            </a:r>
          </a:p>
          <a:p>
            <a:pPr algn="ctr"/>
            <a:r>
              <a:rPr lang="en-US" sz="1050" b="1" dirty="0"/>
              <a:t>B</a:t>
            </a:r>
          </a:p>
        </p:txBody>
      </p:sp>
      <p:pic>
        <p:nvPicPr>
          <p:cNvPr id="10" name="Picture 9" descr="**" title="Arrow Left">
            <a:extLst>
              <a:ext uri="{FF2B5EF4-FFF2-40B4-BE49-F238E27FC236}">
                <a16:creationId xmlns:a16="http://schemas.microsoft.com/office/drawing/2014/main" id="{AC1A0A1F-F3CC-48DE-B26F-1B830AB09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4" y="2463000"/>
            <a:ext cx="483425" cy="372011"/>
          </a:xfrm>
          <a:prstGeom prst="rect">
            <a:avLst/>
          </a:prstGeom>
        </p:spPr>
      </p:pic>
      <p:pic>
        <p:nvPicPr>
          <p:cNvPr id="13" name="Picture 12" descr="**" title="Picture of Arrow Left">
            <a:extLst>
              <a:ext uri="{FF2B5EF4-FFF2-40B4-BE49-F238E27FC236}">
                <a16:creationId xmlns:a16="http://schemas.microsoft.com/office/drawing/2014/main" id="{9C2A273E-9A81-4126-911B-FA020DCF1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2" y="4290115"/>
            <a:ext cx="483425" cy="372011"/>
          </a:xfrm>
          <a:prstGeom prst="rect">
            <a:avLst/>
          </a:prstGeom>
        </p:spPr>
      </p:pic>
      <p:sp>
        <p:nvSpPr>
          <p:cNvPr id="14" name="Oval 13" descr="Picture of a dot" title="Point B">
            <a:extLst>
              <a:ext uri="{FF2B5EF4-FFF2-40B4-BE49-F238E27FC236}">
                <a16:creationId xmlns:a16="http://schemas.microsoft.com/office/drawing/2014/main" id="{BD1742CC-0BE1-463B-A497-047B919C52F5}"/>
              </a:ext>
            </a:extLst>
          </p:cNvPr>
          <p:cNvSpPr/>
          <p:nvPr/>
        </p:nvSpPr>
        <p:spPr>
          <a:xfrm>
            <a:off x="9749894" y="3703688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15" descr="**" title="Picture of arrow right">
            <a:extLst>
              <a:ext uri="{FF2B5EF4-FFF2-40B4-BE49-F238E27FC236}">
                <a16:creationId xmlns:a16="http://schemas.microsoft.com/office/drawing/2014/main" id="{1B3D6F8A-0540-45A2-89CF-05C8F0F33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70778" y="4932422"/>
            <a:ext cx="483425" cy="372011"/>
          </a:xfrm>
          <a:prstGeom prst="rect">
            <a:avLst/>
          </a:prstGeom>
        </p:spPr>
      </p:pic>
      <p:pic>
        <p:nvPicPr>
          <p:cNvPr id="17" name="Picture 16" descr="**" title="Picture of a person hammering">
            <a:extLst>
              <a:ext uri="{FF2B5EF4-FFF2-40B4-BE49-F238E27FC236}">
                <a16:creationId xmlns:a16="http://schemas.microsoft.com/office/drawing/2014/main" id="{5E425CF2-B869-468A-B088-83C234AA4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0" y="4125455"/>
            <a:ext cx="639717" cy="481848"/>
          </a:xfrm>
          <a:prstGeom prst="rect">
            <a:avLst/>
          </a:prstGeom>
        </p:spPr>
      </p:pic>
      <p:sp>
        <p:nvSpPr>
          <p:cNvPr id="18" name="Oval 17" descr="Picture of a dot" title="Point A">
            <a:extLst>
              <a:ext uri="{FF2B5EF4-FFF2-40B4-BE49-F238E27FC236}">
                <a16:creationId xmlns:a16="http://schemas.microsoft.com/office/drawing/2014/main" id="{F07C8141-7F40-4550-8C1B-8418CD2BACCD}"/>
              </a:ext>
            </a:extLst>
          </p:cNvPr>
          <p:cNvSpPr/>
          <p:nvPr/>
        </p:nvSpPr>
        <p:spPr>
          <a:xfrm>
            <a:off x="1634412" y="4954216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18" descr="**" title="Picture of person hammering">
            <a:extLst>
              <a:ext uri="{FF2B5EF4-FFF2-40B4-BE49-F238E27FC236}">
                <a16:creationId xmlns:a16="http://schemas.microsoft.com/office/drawing/2014/main" id="{8964D6BF-634F-485F-AF14-93FA21BA6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991" y="4865967"/>
            <a:ext cx="639717" cy="481848"/>
          </a:xfrm>
          <a:prstGeom prst="rect">
            <a:avLst/>
          </a:prstGeom>
        </p:spPr>
      </p:pic>
      <p:sp>
        <p:nvSpPr>
          <p:cNvPr id="21" name="Oval 20" descr="Picture of a dot" title="Point B">
            <a:extLst>
              <a:ext uri="{FF2B5EF4-FFF2-40B4-BE49-F238E27FC236}">
                <a16:creationId xmlns:a16="http://schemas.microsoft.com/office/drawing/2014/main" id="{2A7FE9BE-EA08-426C-8F55-BD9CEC040355}"/>
              </a:ext>
            </a:extLst>
          </p:cNvPr>
          <p:cNvSpPr/>
          <p:nvPr/>
        </p:nvSpPr>
        <p:spPr>
          <a:xfrm>
            <a:off x="9774706" y="4966142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F7A3E1-60EB-4CEB-BC30-472799D7F669}"/>
              </a:ext>
            </a:extLst>
          </p:cNvPr>
          <p:cNvSpPr txBox="1"/>
          <p:nvPr/>
        </p:nvSpPr>
        <p:spPr>
          <a:xfrm>
            <a:off x="4080957" y="5680031"/>
            <a:ext cx="3401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Multiple Programs for </a:t>
            </a:r>
          </a:p>
          <a:p>
            <a:r>
              <a:rPr lang="en-US" sz="2400" b="1" dirty="0"/>
              <a:t>	One Interface</a:t>
            </a:r>
          </a:p>
          <a:p>
            <a:endParaRPr lang="en-US" sz="2400" b="1" dirty="0"/>
          </a:p>
        </p:txBody>
      </p:sp>
      <p:pic>
        <p:nvPicPr>
          <p:cNvPr id="23" name="Picture 22" descr="**" title="Arrow Right">
            <a:extLst>
              <a:ext uri="{FF2B5EF4-FFF2-40B4-BE49-F238E27FC236}">
                <a16:creationId xmlns:a16="http://schemas.microsoft.com/office/drawing/2014/main" id="{1B7014A6-8E91-4F9C-9D50-DBC62F70F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64003" y="3650822"/>
            <a:ext cx="483425" cy="372011"/>
          </a:xfrm>
          <a:prstGeom prst="rect">
            <a:avLst/>
          </a:prstGeom>
        </p:spPr>
      </p:pic>
      <p:pic>
        <p:nvPicPr>
          <p:cNvPr id="24" name="Content Placeholder 23" descr="**" title="Picture of a peson hammering">
            <a:extLst>
              <a:ext uri="{FF2B5EF4-FFF2-40B4-BE49-F238E27FC236}">
                <a16:creationId xmlns:a16="http://schemas.microsoft.com/office/drawing/2014/main" id="{07BD14C2-A9E5-4F6B-B765-4679EA7BC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84" y="3597465"/>
            <a:ext cx="497573" cy="569032"/>
          </a:xfrm>
          <a:prstGeom prst="rect">
            <a:avLst/>
          </a:prstGeom>
        </p:spPr>
      </p:pic>
      <p:sp>
        <p:nvSpPr>
          <p:cNvPr id="15" name="Oval 14" descr="Picture of a dot" title="Point A">
            <a:extLst>
              <a:ext uri="{FF2B5EF4-FFF2-40B4-BE49-F238E27FC236}">
                <a16:creationId xmlns:a16="http://schemas.microsoft.com/office/drawing/2014/main" id="{38C158D9-695E-4543-8EAC-4B9302F24FCC}"/>
              </a:ext>
            </a:extLst>
          </p:cNvPr>
          <p:cNvSpPr/>
          <p:nvPr/>
        </p:nvSpPr>
        <p:spPr>
          <a:xfrm>
            <a:off x="1668051" y="3077566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6" name="Picture 5" descr="Picture of a arrow pointing  right" title="Arrow Right">
            <a:extLst>
              <a:ext uri="{FF2B5EF4-FFF2-40B4-BE49-F238E27FC236}">
                <a16:creationId xmlns:a16="http://schemas.microsoft.com/office/drawing/2014/main" id="{86A7AFD2-0410-44DC-BE55-1DC65DEE0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53177" y="2507018"/>
            <a:ext cx="483425" cy="372011"/>
          </a:xfrm>
          <a:prstGeom prst="rect">
            <a:avLst/>
          </a:prstGeom>
        </p:spPr>
      </p:pic>
      <p:sp>
        <p:nvSpPr>
          <p:cNvPr id="8" name="Oval 7" descr="Picture of a dot" title="Point A">
            <a:extLst>
              <a:ext uri="{FF2B5EF4-FFF2-40B4-BE49-F238E27FC236}">
                <a16:creationId xmlns:a16="http://schemas.microsoft.com/office/drawing/2014/main" id="{1F8B0C67-032B-4F87-9170-CD08C7C2D2E9}"/>
              </a:ext>
            </a:extLst>
          </p:cNvPr>
          <p:cNvSpPr/>
          <p:nvPr/>
        </p:nvSpPr>
        <p:spPr>
          <a:xfrm>
            <a:off x="1681114" y="2559887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9" name="Picture 8" descr="**" title="Picture of a person hammering">
            <a:extLst>
              <a:ext uri="{FF2B5EF4-FFF2-40B4-BE49-F238E27FC236}">
                <a16:creationId xmlns:a16="http://schemas.microsoft.com/office/drawing/2014/main" id="{30FFE9BD-AEF4-4238-A548-AE887561F5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39" y="2479824"/>
            <a:ext cx="639717" cy="481848"/>
          </a:xfrm>
          <a:prstGeom prst="rect">
            <a:avLst/>
          </a:prstGeom>
        </p:spPr>
      </p:pic>
      <p:sp>
        <p:nvSpPr>
          <p:cNvPr id="11" name="Oval 10" descr="Picture of a Dot" title="Point B ">
            <a:extLst>
              <a:ext uri="{FF2B5EF4-FFF2-40B4-BE49-F238E27FC236}">
                <a16:creationId xmlns:a16="http://schemas.microsoft.com/office/drawing/2014/main" id="{424ACE14-0355-4C6D-8133-EE06FC6FA7F8}"/>
              </a:ext>
            </a:extLst>
          </p:cNvPr>
          <p:cNvSpPr/>
          <p:nvPr/>
        </p:nvSpPr>
        <p:spPr>
          <a:xfrm>
            <a:off x="9749894" y="2579856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2" name="Picture 11" descr="**" title="Picture of a peson hammering">
            <a:extLst>
              <a:ext uri="{FF2B5EF4-FFF2-40B4-BE49-F238E27FC236}">
                <a16:creationId xmlns:a16="http://schemas.microsoft.com/office/drawing/2014/main" id="{D7A27D12-E339-41C9-85C5-9B5D3629B2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1" y="3007798"/>
            <a:ext cx="639717" cy="481848"/>
          </a:xfrm>
          <a:prstGeom prst="rect">
            <a:avLst/>
          </a:prstGeom>
        </p:spPr>
      </p:pic>
      <p:pic>
        <p:nvPicPr>
          <p:cNvPr id="20" name="Picture 19" descr="**" title="Picture of arrow left">
            <a:extLst>
              <a:ext uri="{FF2B5EF4-FFF2-40B4-BE49-F238E27FC236}">
                <a16:creationId xmlns:a16="http://schemas.microsoft.com/office/drawing/2014/main" id="{88E77AA5-3061-4CF6-9C2B-A58811B6C7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301" y="3056403"/>
            <a:ext cx="483425" cy="372011"/>
          </a:xfrm>
          <a:prstGeom prst="rect">
            <a:avLst/>
          </a:prstGeom>
        </p:spPr>
      </p:pic>
      <p:pic>
        <p:nvPicPr>
          <p:cNvPr id="25" name="Picture 24" descr="**" title="Picture of arrow left">
            <a:extLst>
              <a:ext uri="{FF2B5EF4-FFF2-40B4-BE49-F238E27FC236}">
                <a16:creationId xmlns:a16="http://schemas.microsoft.com/office/drawing/2014/main" id="{E6755183-1B81-4701-8E7F-8DDB65228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4" y="3056402"/>
            <a:ext cx="483425" cy="372011"/>
          </a:xfrm>
          <a:prstGeom prst="rect">
            <a:avLst/>
          </a:prstGeom>
        </p:spPr>
      </p:pic>
      <p:sp>
        <p:nvSpPr>
          <p:cNvPr id="26" name="Oval 25" descr="Picture of a dot" title="Point B">
            <a:extLst>
              <a:ext uri="{FF2B5EF4-FFF2-40B4-BE49-F238E27FC236}">
                <a16:creationId xmlns:a16="http://schemas.microsoft.com/office/drawing/2014/main" id="{5E44A045-7C8C-40C8-BDA9-9E394900BCCA}"/>
              </a:ext>
            </a:extLst>
          </p:cNvPr>
          <p:cNvSpPr/>
          <p:nvPr/>
        </p:nvSpPr>
        <p:spPr>
          <a:xfrm>
            <a:off x="9749894" y="3145179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 descr="Picture of a dot" title="Point B">
            <a:extLst>
              <a:ext uri="{FF2B5EF4-FFF2-40B4-BE49-F238E27FC236}">
                <a16:creationId xmlns:a16="http://schemas.microsoft.com/office/drawing/2014/main" id="{C74CADA7-F53B-437E-B0CD-59C4C2569633}"/>
              </a:ext>
            </a:extLst>
          </p:cNvPr>
          <p:cNvSpPr/>
          <p:nvPr/>
        </p:nvSpPr>
        <p:spPr>
          <a:xfrm>
            <a:off x="9771825" y="4300620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 descr="Picture of a dot" title="Point B">
            <a:extLst>
              <a:ext uri="{FF2B5EF4-FFF2-40B4-BE49-F238E27FC236}">
                <a16:creationId xmlns:a16="http://schemas.microsoft.com/office/drawing/2014/main" id="{DED12732-3694-44F8-AE86-072338315EBA}"/>
              </a:ext>
            </a:extLst>
          </p:cNvPr>
          <p:cNvSpPr/>
          <p:nvPr/>
        </p:nvSpPr>
        <p:spPr>
          <a:xfrm>
            <a:off x="1647697" y="3650822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 descr="Picture of a dot" title="Point B">
            <a:extLst>
              <a:ext uri="{FF2B5EF4-FFF2-40B4-BE49-F238E27FC236}">
                <a16:creationId xmlns:a16="http://schemas.microsoft.com/office/drawing/2014/main" id="{11D102EA-FA61-43AE-A738-DF61510B3210}"/>
              </a:ext>
            </a:extLst>
          </p:cNvPr>
          <p:cNvSpPr/>
          <p:nvPr/>
        </p:nvSpPr>
        <p:spPr>
          <a:xfrm>
            <a:off x="1647697" y="4304700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" name="Picture 29" descr="**" title="Arrow Right">
            <a:extLst>
              <a:ext uri="{FF2B5EF4-FFF2-40B4-BE49-F238E27FC236}">
                <a16:creationId xmlns:a16="http://schemas.microsoft.com/office/drawing/2014/main" id="{721B2881-1340-4419-8B0D-4F2304CBD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1442" y="3650822"/>
            <a:ext cx="483425" cy="372011"/>
          </a:xfrm>
          <a:prstGeom prst="rect">
            <a:avLst/>
          </a:prstGeom>
        </p:spPr>
      </p:pic>
      <p:pic>
        <p:nvPicPr>
          <p:cNvPr id="31" name="Picture 30" descr="**" title="Arrow Right">
            <a:extLst>
              <a:ext uri="{FF2B5EF4-FFF2-40B4-BE49-F238E27FC236}">
                <a16:creationId xmlns:a16="http://schemas.microsoft.com/office/drawing/2014/main" id="{21A2A96B-74D3-467F-9DE1-8A188331D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01940" y="4901347"/>
            <a:ext cx="483425" cy="372011"/>
          </a:xfrm>
          <a:prstGeom prst="rect">
            <a:avLst/>
          </a:prstGeom>
        </p:spPr>
      </p:pic>
      <p:pic>
        <p:nvPicPr>
          <p:cNvPr id="33" name="Picture 32" descr="**" title="Arrow Left">
            <a:extLst>
              <a:ext uri="{FF2B5EF4-FFF2-40B4-BE49-F238E27FC236}">
                <a16:creationId xmlns:a16="http://schemas.microsoft.com/office/drawing/2014/main" id="{1C95D5C3-B16A-42D2-A75F-5E56FEE30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6" y="4263662"/>
            <a:ext cx="483425" cy="372011"/>
          </a:xfrm>
          <a:prstGeom prst="rect">
            <a:avLst/>
          </a:prstGeom>
        </p:spPr>
      </p:pic>
      <p:pic>
        <p:nvPicPr>
          <p:cNvPr id="46" name="Picture 45" descr="Picture of a arrow pointing  right" title="Arrow Right">
            <a:extLst>
              <a:ext uri="{FF2B5EF4-FFF2-40B4-BE49-F238E27FC236}">
                <a16:creationId xmlns:a16="http://schemas.microsoft.com/office/drawing/2014/main" id="{97A7C2F7-F12F-4E3E-8E9C-F3764F879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60572" y="2501637"/>
            <a:ext cx="483425" cy="372011"/>
          </a:xfrm>
          <a:prstGeom prst="rect">
            <a:avLst/>
          </a:prstGeom>
        </p:spPr>
      </p:pic>
      <p:pic>
        <p:nvPicPr>
          <p:cNvPr id="47" name="Picture 46" descr="Picture of a arrow pointing  right" title="Arrow Right">
            <a:extLst>
              <a:ext uri="{FF2B5EF4-FFF2-40B4-BE49-F238E27FC236}">
                <a16:creationId xmlns:a16="http://schemas.microsoft.com/office/drawing/2014/main" id="{48CFE841-0EFE-487B-84D5-146C8A6890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08684" y="2523918"/>
            <a:ext cx="483425" cy="372011"/>
          </a:xfrm>
          <a:prstGeom prst="rect">
            <a:avLst/>
          </a:prstGeom>
        </p:spPr>
      </p:pic>
      <p:pic>
        <p:nvPicPr>
          <p:cNvPr id="48" name="Picture 47" descr="Picture of a arrow pointing  right" title="Arrow Right">
            <a:extLst>
              <a:ext uri="{FF2B5EF4-FFF2-40B4-BE49-F238E27FC236}">
                <a16:creationId xmlns:a16="http://schemas.microsoft.com/office/drawing/2014/main" id="{1CAF475B-1959-42F3-AB8B-A7F9FD263D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997111" y="2537059"/>
            <a:ext cx="483425" cy="372011"/>
          </a:xfrm>
          <a:prstGeom prst="rect">
            <a:avLst/>
          </a:prstGeom>
        </p:spPr>
      </p:pic>
      <p:pic>
        <p:nvPicPr>
          <p:cNvPr id="49" name="Picture 48" descr="Picture of a arrow pointing  right" title="Arrow Right">
            <a:extLst>
              <a:ext uri="{FF2B5EF4-FFF2-40B4-BE49-F238E27FC236}">
                <a16:creationId xmlns:a16="http://schemas.microsoft.com/office/drawing/2014/main" id="{5258AE4A-88EC-4B2B-A322-9BA9EC7945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2979" y="4925722"/>
            <a:ext cx="483425" cy="372011"/>
          </a:xfrm>
          <a:prstGeom prst="rect">
            <a:avLst/>
          </a:prstGeom>
        </p:spPr>
      </p:pic>
      <p:pic>
        <p:nvPicPr>
          <p:cNvPr id="50" name="Picture 49" descr="Picture of a arrow pointing  right" title="Arrow Right">
            <a:extLst>
              <a:ext uri="{FF2B5EF4-FFF2-40B4-BE49-F238E27FC236}">
                <a16:creationId xmlns:a16="http://schemas.microsoft.com/office/drawing/2014/main" id="{357B8FE6-662A-47DC-89B1-C82BC6B7DF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02933" y="3668179"/>
            <a:ext cx="483425" cy="372011"/>
          </a:xfrm>
          <a:prstGeom prst="rect">
            <a:avLst/>
          </a:prstGeom>
        </p:spPr>
      </p:pic>
      <p:pic>
        <p:nvPicPr>
          <p:cNvPr id="51" name="Picture 50" descr="Picture of a arrow pointing  right" title="Arrow Right">
            <a:extLst>
              <a:ext uri="{FF2B5EF4-FFF2-40B4-BE49-F238E27FC236}">
                <a16:creationId xmlns:a16="http://schemas.microsoft.com/office/drawing/2014/main" id="{D2FFF209-04AA-452F-9DF9-43871B6569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08683" y="3650821"/>
            <a:ext cx="483425" cy="372011"/>
          </a:xfrm>
          <a:prstGeom prst="rect">
            <a:avLst/>
          </a:prstGeom>
        </p:spPr>
      </p:pic>
      <p:pic>
        <p:nvPicPr>
          <p:cNvPr id="52" name="Picture 51" descr="Picture of a arrow pointing  right" title="Arrow Right">
            <a:extLst>
              <a:ext uri="{FF2B5EF4-FFF2-40B4-BE49-F238E27FC236}">
                <a16:creationId xmlns:a16="http://schemas.microsoft.com/office/drawing/2014/main" id="{BA4031BD-79A4-489F-9CDA-13711B420B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2980" y="3650821"/>
            <a:ext cx="483425" cy="372011"/>
          </a:xfrm>
          <a:prstGeom prst="rect">
            <a:avLst/>
          </a:prstGeom>
        </p:spPr>
      </p:pic>
      <p:pic>
        <p:nvPicPr>
          <p:cNvPr id="53" name="Picture 52" descr="Picture of a arrow pointing  right" title="Arrow Right">
            <a:extLst>
              <a:ext uri="{FF2B5EF4-FFF2-40B4-BE49-F238E27FC236}">
                <a16:creationId xmlns:a16="http://schemas.microsoft.com/office/drawing/2014/main" id="{F9E85210-5CD3-4C66-9B12-3A918DFDD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82104" y="4911237"/>
            <a:ext cx="483425" cy="372011"/>
          </a:xfrm>
          <a:prstGeom prst="rect">
            <a:avLst/>
          </a:prstGeom>
        </p:spPr>
      </p:pic>
      <p:pic>
        <p:nvPicPr>
          <p:cNvPr id="54" name="Picture 53" descr="Picture of a arrow pointing  right" title="Arrow Right">
            <a:extLst>
              <a:ext uri="{FF2B5EF4-FFF2-40B4-BE49-F238E27FC236}">
                <a16:creationId xmlns:a16="http://schemas.microsoft.com/office/drawing/2014/main" id="{8417D40C-4471-40E1-ADB9-454DF99E81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039828" y="4901347"/>
            <a:ext cx="483425" cy="372011"/>
          </a:xfrm>
          <a:prstGeom prst="rect">
            <a:avLst/>
          </a:prstGeom>
        </p:spPr>
      </p:pic>
      <p:pic>
        <p:nvPicPr>
          <p:cNvPr id="55" name="Picture 54" descr="**" title="Picture of arrow left">
            <a:extLst>
              <a:ext uri="{FF2B5EF4-FFF2-40B4-BE49-F238E27FC236}">
                <a16:creationId xmlns:a16="http://schemas.microsoft.com/office/drawing/2014/main" id="{096B82E8-C88A-4760-94AF-5E7C4240C1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2986" y="3104689"/>
            <a:ext cx="483425" cy="372011"/>
          </a:xfrm>
          <a:prstGeom prst="rect">
            <a:avLst/>
          </a:prstGeom>
        </p:spPr>
      </p:pic>
      <p:pic>
        <p:nvPicPr>
          <p:cNvPr id="56" name="Picture 55" descr="**" title="Picture of arrow left">
            <a:extLst>
              <a:ext uri="{FF2B5EF4-FFF2-40B4-BE49-F238E27FC236}">
                <a16:creationId xmlns:a16="http://schemas.microsoft.com/office/drawing/2014/main" id="{BC392CA4-0B3D-4991-87DC-6C81A358D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979" y="4267570"/>
            <a:ext cx="483425" cy="372011"/>
          </a:xfrm>
          <a:prstGeom prst="rect">
            <a:avLst/>
          </a:prstGeom>
        </p:spPr>
      </p:pic>
      <p:pic>
        <p:nvPicPr>
          <p:cNvPr id="57" name="Picture 56" descr="**" title="Picture of arrow left">
            <a:extLst>
              <a:ext uri="{FF2B5EF4-FFF2-40B4-BE49-F238E27FC236}">
                <a16:creationId xmlns:a16="http://schemas.microsoft.com/office/drawing/2014/main" id="{DB16CFE4-3D0B-49D0-AB24-12EA84575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154" y="4284890"/>
            <a:ext cx="483425" cy="372011"/>
          </a:xfrm>
          <a:prstGeom prst="rect">
            <a:avLst/>
          </a:prstGeom>
        </p:spPr>
      </p:pic>
      <p:pic>
        <p:nvPicPr>
          <p:cNvPr id="58" name="Picture 57" descr="**" title="Picture of arrow left">
            <a:extLst>
              <a:ext uri="{FF2B5EF4-FFF2-40B4-BE49-F238E27FC236}">
                <a16:creationId xmlns:a16="http://schemas.microsoft.com/office/drawing/2014/main" id="{7D19E5EA-48E5-4661-98DF-D8AF697E90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730" y="4286382"/>
            <a:ext cx="483425" cy="372011"/>
          </a:xfrm>
          <a:prstGeom prst="rect">
            <a:avLst/>
          </a:prstGeom>
        </p:spPr>
      </p:pic>
      <p:pic>
        <p:nvPicPr>
          <p:cNvPr id="59" name="Picture 58" descr="**" title="Picture of arrow left">
            <a:extLst>
              <a:ext uri="{FF2B5EF4-FFF2-40B4-BE49-F238E27FC236}">
                <a16:creationId xmlns:a16="http://schemas.microsoft.com/office/drawing/2014/main" id="{268E1DBF-1A9F-4CCF-B6E2-79478A0FD0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572" y="3111418"/>
            <a:ext cx="483425" cy="372011"/>
          </a:xfrm>
          <a:prstGeom prst="rect">
            <a:avLst/>
          </a:prstGeom>
        </p:spPr>
      </p:pic>
      <p:pic>
        <p:nvPicPr>
          <p:cNvPr id="60" name="Picture 59" descr="**" title="Picture of arrow left">
            <a:extLst>
              <a:ext uri="{FF2B5EF4-FFF2-40B4-BE49-F238E27FC236}">
                <a16:creationId xmlns:a16="http://schemas.microsoft.com/office/drawing/2014/main" id="{BE13C6A1-7BC9-4BF6-911B-6452557477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275" y="3123796"/>
            <a:ext cx="483425" cy="372011"/>
          </a:xfrm>
          <a:prstGeom prst="rect">
            <a:avLst/>
          </a:prstGeom>
        </p:spPr>
      </p:pic>
      <p:pic>
        <p:nvPicPr>
          <p:cNvPr id="61" name="Picture 60" descr="**" title="Picture of a person hammering">
            <a:extLst>
              <a:ext uri="{FF2B5EF4-FFF2-40B4-BE49-F238E27FC236}">
                <a16:creationId xmlns:a16="http://schemas.microsoft.com/office/drawing/2014/main" id="{94D86471-776A-497A-B3B7-87EA3045C6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040" y="2482140"/>
            <a:ext cx="639717" cy="481848"/>
          </a:xfrm>
          <a:prstGeom prst="rect">
            <a:avLst/>
          </a:prstGeom>
        </p:spPr>
      </p:pic>
      <p:pic>
        <p:nvPicPr>
          <p:cNvPr id="62" name="Picture 61" descr="**" title="Picture of a person hammering">
            <a:extLst>
              <a:ext uri="{FF2B5EF4-FFF2-40B4-BE49-F238E27FC236}">
                <a16:creationId xmlns:a16="http://schemas.microsoft.com/office/drawing/2014/main" id="{438419D9-6FB3-4066-AC96-F2BE04F676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23" y="3119753"/>
            <a:ext cx="639717" cy="481848"/>
          </a:xfrm>
          <a:prstGeom prst="rect">
            <a:avLst/>
          </a:prstGeom>
        </p:spPr>
      </p:pic>
      <p:pic>
        <p:nvPicPr>
          <p:cNvPr id="63" name="Picture 62" descr="**" title="Picture of a person hammering">
            <a:extLst>
              <a:ext uri="{FF2B5EF4-FFF2-40B4-BE49-F238E27FC236}">
                <a16:creationId xmlns:a16="http://schemas.microsoft.com/office/drawing/2014/main" id="{023BE879-BBF1-4FF4-B844-7D81194856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28" y="2501637"/>
            <a:ext cx="639717" cy="481848"/>
          </a:xfrm>
          <a:prstGeom prst="rect">
            <a:avLst/>
          </a:prstGeom>
        </p:spPr>
      </p:pic>
      <p:pic>
        <p:nvPicPr>
          <p:cNvPr id="64" name="Picture 63" descr="**" title="Picture of a person hammering">
            <a:extLst>
              <a:ext uri="{FF2B5EF4-FFF2-40B4-BE49-F238E27FC236}">
                <a16:creationId xmlns:a16="http://schemas.microsoft.com/office/drawing/2014/main" id="{154E19B5-F259-4A33-90F6-2B38614C5E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074" y="2501637"/>
            <a:ext cx="639717" cy="481848"/>
          </a:xfrm>
          <a:prstGeom prst="rect">
            <a:avLst/>
          </a:prstGeom>
        </p:spPr>
      </p:pic>
      <p:pic>
        <p:nvPicPr>
          <p:cNvPr id="65" name="Picture 64" descr="**" title="Picture of a person hammering">
            <a:extLst>
              <a:ext uri="{FF2B5EF4-FFF2-40B4-BE49-F238E27FC236}">
                <a16:creationId xmlns:a16="http://schemas.microsoft.com/office/drawing/2014/main" id="{ABCF3732-2CFE-4F2F-8E2B-2C9C43EAA3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13" y="2482140"/>
            <a:ext cx="639717" cy="481848"/>
          </a:xfrm>
          <a:prstGeom prst="rect">
            <a:avLst/>
          </a:prstGeom>
        </p:spPr>
      </p:pic>
      <p:pic>
        <p:nvPicPr>
          <p:cNvPr id="66" name="Picture 65" descr="**" title="Picture of a person hammering">
            <a:extLst>
              <a:ext uri="{FF2B5EF4-FFF2-40B4-BE49-F238E27FC236}">
                <a16:creationId xmlns:a16="http://schemas.microsoft.com/office/drawing/2014/main" id="{1C6BD29D-85BF-4597-8040-A9CF1B7DA6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457" y="3668179"/>
            <a:ext cx="639717" cy="481848"/>
          </a:xfrm>
          <a:prstGeom prst="rect">
            <a:avLst/>
          </a:prstGeom>
        </p:spPr>
      </p:pic>
      <p:pic>
        <p:nvPicPr>
          <p:cNvPr id="67" name="Picture 66" descr="**" title="Picture of a person hammering">
            <a:extLst>
              <a:ext uri="{FF2B5EF4-FFF2-40B4-BE49-F238E27FC236}">
                <a16:creationId xmlns:a16="http://schemas.microsoft.com/office/drawing/2014/main" id="{A850607B-ACB3-427F-807E-229C89F637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357" y="3689718"/>
            <a:ext cx="639717" cy="481848"/>
          </a:xfrm>
          <a:prstGeom prst="rect">
            <a:avLst/>
          </a:prstGeom>
        </p:spPr>
      </p:pic>
      <p:pic>
        <p:nvPicPr>
          <p:cNvPr id="68" name="Picture 67" descr="**" title="Picture of a person hammering">
            <a:extLst>
              <a:ext uri="{FF2B5EF4-FFF2-40B4-BE49-F238E27FC236}">
                <a16:creationId xmlns:a16="http://schemas.microsoft.com/office/drawing/2014/main" id="{CCE29D5F-CBA3-4453-A09B-68B6A2921A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370" y="3636098"/>
            <a:ext cx="639717" cy="481848"/>
          </a:xfrm>
          <a:prstGeom prst="rect">
            <a:avLst/>
          </a:prstGeom>
        </p:spPr>
      </p:pic>
      <p:pic>
        <p:nvPicPr>
          <p:cNvPr id="69" name="Picture 68" descr="**" title="Picture of a person hammering">
            <a:extLst>
              <a:ext uri="{FF2B5EF4-FFF2-40B4-BE49-F238E27FC236}">
                <a16:creationId xmlns:a16="http://schemas.microsoft.com/office/drawing/2014/main" id="{C7EF5F19-D19F-4EE6-AFE0-08D83812A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88" y="3006390"/>
            <a:ext cx="639717" cy="481848"/>
          </a:xfrm>
          <a:prstGeom prst="rect">
            <a:avLst/>
          </a:prstGeom>
        </p:spPr>
      </p:pic>
      <p:pic>
        <p:nvPicPr>
          <p:cNvPr id="70" name="Picture 69" descr="**" title="Picture of a person hammering">
            <a:extLst>
              <a:ext uri="{FF2B5EF4-FFF2-40B4-BE49-F238E27FC236}">
                <a16:creationId xmlns:a16="http://schemas.microsoft.com/office/drawing/2014/main" id="{149E31BB-DA37-4006-B94C-9FCB840AB4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000" y="3108580"/>
            <a:ext cx="639717" cy="481848"/>
          </a:xfrm>
          <a:prstGeom prst="rect">
            <a:avLst/>
          </a:prstGeom>
        </p:spPr>
      </p:pic>
      <p:pic>
        <p:nvPicPr>
          <p:cNvPr id="71" name="Picture 70" descr="**" title="Picture of a person hammering">
            <a:extLst>
              <a:ext uri="{FF2B5EF4-FFF2-40B4-BE49-F238E27FC236}">
                <a16:creationId xmlns:a16="http://schemas.microsoft.com/office/drawing/2014/main" id="{C9906E55-D757-4F6C-A9E2-41E82B0059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344" y="3043793"/>
            <a:ext cx="639717" cy="481848"/>
          </a:xfrm>
          <a:prstGeom prst="rect">
            <a:avLst/>
          </a:prstGeom>
        </p:spPr>
      </p:pic>
      <p:pic>
        <p:nvPicPr>
          <p:cNvPr id="72" name="Picture 71" descr="**" title="Picture of a person hammering">
            <a:extLst>
              <a:ext uri="{FF2B5EF4-FFF2-40B4-BE49-F238E27FC236}">
                <a16:creationId xmlns:a16="http://schemas.microsoft.com/office/drawing/2014/main" id="{8AEECEB8-2C53-4944-850C-D83EA2E74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71" y="4259941"/>
            <a:ext cx="639717" cy="481848"/>
          </a:xfrm>
          <a:prstGeom prst="rect">
            <a:avLst/>
          </a:prstGeom>
        </p:spPr>
      </p:pic>
      <p:pic>
        <p:nvPicPr>
          <p:cNvPr id="73" name="Picture 72" descr="**" title="Picture of a person hammering">
            <a:extLst>
              <a:ext uri="{FF2B5EF4-FFF2-40B4-BE49-F238E27FC236}">
                <a16:creationId xmlns:a16="http://schemas.microsoft.com/office/drawing/2014/main" id="{D92EB030-192C-48EC-8BD6-0F1C6886E5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23" y="4271601"/>
            <a:ext cx="639717" cy="481848"/>
          </a:xfrm>
          <a:prstGeom prst="rect">
            <a:avLst/>
          </a:prstGeom>
        </p:spPr>
      </p:pic>
      <p:pic>
        <p:nvPicPr>
          <p:cNvPr id="74" name="Picture 73" descr="**" title="Picture of a person hammering">
            <a:extLst>
              <a:ext uri="{FF2B5EF4-FFF2-40B4-BE49-F238E27FC236}">
                <a16:creationId xmlns:a16="http://schemas.microsoft.com/office/drawing/2014/main" id="{2E18EC81-629C-420E-807E-B78EDD3C9F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871" y="3703688"/>
            <a:ext cx="639717" cy="481848"/>
          </a:xfrm>
          <a:prstGeom prst="rect">
            <a:avLst/>
          </a:prstGeom>
        </p:spPr>
      </p:pic>
      <p:pic>
        <p:nvPicPr>
          <p:cNvPr id="75" name="Picture 74" descr="**" title="Picture of a person hammering">
            <a:extLst>
              <a:ext uri="{FF2B5EF4-FFF2-40B4-BE49-F238E27FC236}">
                <a16:creationId xmlns:a16="http://schemas.microsoft.com/office/drawing/2014/main" id="{2ADBF03F-89FF-4400-B1CD-9F677258D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16" y="2519259"/>
            <a:ext cx="639717" cy="481848"/>
          </a:xfrm>
          <a:prstGeom prst="rect">
            <a:avLst/>
          </a:prstGeom>
        </p:spPr>
      </p:pic>
      <p:pic>
        <p:nvPicPr>
          <p:cNvPr id="76" name="Picture 75" descr="**" title="Picture of a person hammering">
            <a:extLst>
              <a:ext uri="{FF2B5EF4-FFF2-40B4-BE49-F238E27FC236}">
                <a16:creationId xmlns:a16="http://schemas.microsoft.com/office/drawing/2014/main" id="{4E1BFD71-1741-49B7-94D0-3298C76C3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15" y="4877504"/>
            <a:ext cx="639717" cy="481848"/>
          </a:xfrm>
          <a:prstGeom prst="rect">
            <a:avLst/>
          </a:prstGeom>
        </p:spPr>
      </p:pic>
      <p:pic>
        <p:nvPicPr>
          <p:cNvPr id="77" name="Picture 76" descr="**" title="Picture of a person hammering">
            <a:extLst>
              <a:ext uri="{FF2B5EF4-FFF2-40B4-BE49-F238E27FC236}">
                <a16:creationId xmlns:a16="http://schemas.microsoft.com/office/drawing/2014/main" id="{DAF3005A-938F-478E-B48A-D81AC5FFD9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631" y="4208743"/>
            <a:ext cx="639717" cy="481848"/>
          </a:xfrm>
          <a:prstGeom prst="rect">
            <a:avLst/>
          </a:prstGeom>
        </p:spPr>
      </p:pic>
      <p:pic>
        <p:nvPicPr>
          <p:cNvPr id="78" name="Picture 77" descr="**" title="Picture of a person hammering">
            <a:extLst>
              <a:ext uri="{FF2B5EF4-FFF2-40B4-BE49-F238E27FC236}">
                <a16:creationId xmlns:a16="http://schemas.microsoft.com/office/drawing/2014/main" id="{3169C5E1-794B-4D2E-90CE-C9F31E0649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974" y="4175053"/>
            <a:ext cx="639717" cy="481848"/>
          </a:xfrm>
          <a:prstGeom prst="rect">
            <a:avLst/>
          </a:prstGeom>
        </p:spPr>
      </p:pic>
      <p:pic>
        <p:nvPicPr>
          <p:cNvPr id="79" name="Picture 78" descr="**" title="Picture of a person hammering">
            <a:extLst>
              <a:ext uri="{FF2B5EF4-FFF2-40B4-BE49-F238E27FC236}">
                <a16:creationId xmlns:a16="http://schemas.microsoft.com/office/drawing/2014/main" id="{5E05F0B1-9367-4AC5-8588-BDF3ADEBDF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958" y="4872272"/>
            <a:ext cx="639717" cy="481848"/>
          </a:xfrm>
          <a:prstGeom prst="rect">
            <a:avLst/>
          </a:prstGeom>
        </p:spPr>
      </p:pic>
      <p:pic>
        <p:nvPicPr>
          <p:cNvPr id="80" name="Picture 79" descr="**" title="Picture of a person hammering">
            <a:extLst>
              <a:ext uri="{FF2B5EF4-FFF2-40B4-BE49-F238E27FC236}">
                <a16:creationId xmlns:a16="http://schemas.microsoft.com/office/drawing/2014/main" id="{6E3B5E4A-5C0E-483A-9446-BC4A76043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24" y="4856319"/>
            <a:ext cx="639717" cy="481848"/>
          </a:xfrm>
          <a:prstGeom prst="rect">
            <a:avLst/>
          </a:prstGeom>
        </p:spPr>
      </p:pic>
      <p:pic>
        <p:nvPicPr>
          <p:cNvPr id="81" name="Picture 80" descr="**" title="Picture of a person hammering">
            <a:extLst>
              <a:ext uri="{FF2B5EF4-FFF2-40B4-BE49-F238E27FC236}">
                <a16:creationId xmlns:a16="http://schemas.microsoft.com/office/drawing/2014/main" id="{69016D78-E3F2-4C9A-8524-482334FB9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536" y="4846429"/>
            <a:ext cx="639717" cy="481848"/>
          </a:xfrm>
          <a:prstGeom prst="rect">
            <a:avLst/>
          </a:prstGeom>
        </p:spPr>
      </p:pic>
      <p:pic>
        <p:nvPicPr>
          <p:cNvPr id="82" name="Picture 81" descr="**" title="Picture of a person hammering">
            <a:extLst>
              <a:ext uri="{FF2B5EF4-FFF2-40B4-BE49-F238E27FC236}">
                <a16:creationId xmlns:a16="http://schemas.microsoft.com/office/drawing/2014/main" id="{299D7477-3120-4581-95AF-253AE01EA6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61" y="4208743"/>
            <a:ext cx="639717" cy="481848"/>
          </a:xfrm>
          <a:prstGeom prst="rect">
            <a:avLst/>
          </a:prstGeom>
        </p:spPr>
      </p:pic>
      <p:pic>
        <p:nvPicPr>
          <p:cNvPr id="83" name="Picture 82" descr="**" title="Picture of a person hammering">
            <a:extLst>
              <a:ext uri="{FF2B5EF4-FFF2-40B4-BE49-F238E27FC236}">
                <a16:creationId xmlns:a16="http://schemas.microsoft.com/office/drawing/2014/main" id="{8D85D04E-857C-4211-ACEB-780C6A3DCC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650" y="3099447"/>
            <a:ext cx="639717" cy="481848"/>
          </a:xfrm>
          <a:prstGeom prst="rect">
            <a:avLst/>
          </a:prstGeom>
        </p:spPr>
      </p:pic>
      <p:pic>
        <p:nvPicPr>
          <p:cNvPr id="84" name="Picture 83" descr="**" title="Picture of a person hammering">
            <a:extLst>
              <a:ext uri="{FF2B5EF4-FFF2-40B4-BE49-F238E27FC236}">
                <a16:creationId xmlns:a16="http://schemas.microsoft.com/office/drawing/2014/main" id="{55D29C31-7667-47C9-95FC-17DFBDEEDE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53" y="3650821"/>
            <a:ext cx="639717" cy="481848"/>
          </a:xfrm>
          <a:prstGeom prst="rect">
            <a:avLst/>
          </a:prstGeom>
        </p:spPr>
      </p:pic>
      <p:pic>
        <p:nvPicPr>
          <p:cNvPr id="85" name="Picture 84" descr="**" title="Picture of a person hammering">
            <a:extLst>
              <a:ext uri="{FF2B5EF4-FFF2-40B4-BE49-F238E27FC236}">
                <a16:creationId xmlns:a16="http://schemas.microsoft.com/office/drawing/2014/main" id="{C2BA9F3E-7316-4692-8470-6CA44B7196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416" y="4856319"/>
            <a:ext cx="639717" cy="48184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2D8230-B9CC-4D99-8777-41308709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845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Interface Landscape </a:t>
            </a:r>
            <a:r>
              <a:rPr lang="en-US" b="1" dirty="0" err="1"/>
              <a:t>Overview</a:t>
            </a:r>
            <a:r>
              <a:rPr lang="en-US" sz="800" b="1" dirty="0" err="1"/>
              <a:t>f</a:t>
            </a:r>
            <a:endParaRPr lang="en-US" b="1" dirty="0"/>
          </a:p>
        </p:txBody>
      </p:sp>
      <p:pic>
        <p:nvPicPr>
          <p:cNvPr id="6" name="Content Placeholder 5" descr="Interface Landscape overview" title="Interface management Overview">
            <a:extLst>
              <a:ext uri="{FF2B5EF4-FFF2-40B4-BE49-F238E27FC236}">
                <a16:creationId xmlns:a16="http://schemas.microsoft.com/office/drawing/2014/main" id="{3C86E70C-F299-4360-AEE6-816C711B2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914857"/>
            <a:ext cx="7086600" cy="302828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66D2E9-7292-4627-840D-F36075E0823C}"/>
              </a:ext>
            </a:extLst>
          </p:cNvPr>
          <p:cNvSpPr/>
          <p:nvPr/>
        </p:nvSpPr>
        <p:spPr>
          <a:xfrm>
            <a:off x="1555668" y="5158166"/>
            <a:ext cx="91558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* Successfully processed over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15.2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million messages for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FY2017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* Disbursed over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6.6 Billion Dollars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 FY2017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* Have over 175 interfaces controlled through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390 various PI Channels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161A67-60F7-4297-8329-FCC6B3E8C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91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>
            <a:normAutofit/>
          </a:bodyPr>
          <a:lstStyle/>
          <a:p>
            <a:r>
              <a:rPr lang="en-US" sz="5400" b="1" dirty="0"/>
              <a:t>Types of 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13275"/>
          </a:xfrm>
        </p:spPr>
        <p:txBody>
          <a:bodyPr/>
          <a:lstStyle/>
          <a:p>
            <a:r>
              <a:rPr lang="en-US" b="1" dirty="0"/>
              <a:t>Batch Processing  </a:t>
            </a:r>
            <a:r>
              <a:rPr lang="en-US" dirty="0"/>
              <a:t>(Batch Jobs/Files/Multiple Transactions)</a:t>
            </a:r>
          </a:p>
          <a:p>
            <a:pPr lvl="1"/>
            <a:r>
              <a:rPr lang="en-US" dirty="0"/>
              <a:t>Components of Batch Jobs</a:t>
            </a:r>
          </a:p>
          <a:p>
            <a:pPr lvl="2"/>
            <a:r>
              <a:rPr lang="en-US" dirty="0"/>
              <a:t>SAP ABAP Programs </a:t>
            </a:r>
          </a:p>
          <a:p>
            <a:pPr lvl="2"/>
            <a:r>
              <a:rPr lang="en-US" dirty="0"/>
              <a:t>UNIX/Windows Scripting</a:t>
            </a:r>
          </a:p>
          <a:p>
            <a:pPr lvl="2"/>
            <a:r>
              <a:rPr lang="en-US" dirty="0"/>
              <a:t>Batch Job Schedules</a:t>
            </a:r>
          </a:p>
          <a:p>
            <a:pPr lvl="2"/>
            <a:r>
              <a:rPr lang="en-US" dirty="0"/>
              <a:t>Dependent Schedules </a:t>
            </a:r>
          </a:p>
          <a:p>
            <a:pPr lvl="2"/>
            <a:r>
              <a:rPr lang="en-US" dirty="0"/>
              <a:t>Multiple File Transfer Platforms</a:t>
            </a:r>
          </a:p>
          <a:p>
            <a:pPr lvl="3"/>
            <a:r>
              <a:rPr lang="en-US" dirty="0"/>
              <a:t>SFTP</a:t>
            </a:r>
          </a:p>
          <a:p>
            <a:pPr lvl="3"/>
            <a:r>
              <a:rPr lang="en-US" dirty="0"/>
              <a:t>FTP</a:t>
            </a:r>
          </a:p>
          <a:p>
            <a:pPr lvl="3"/>
            <a:r>
              <a:rPr lang="en-US" dirty="0"/>
              <a:t>Connect Direct</a:t>
            </a:r>
          </a:p>
        </p:txBody>
      </p:sp>
      <p:pic>
        <p:nvPicPr>
          <p:cNvPr id="4" name="Picture 3" descr="Picture of a computer hard drive" title="Types of Interfaces">
            <a:extLst>
              <a:ext uri="{FF2B5EF4-FFF2-40B4-BE49-F238E27FC236}">
                <a16:creationId xmlns:a16="http://schemas.microsoft.com/office/drawing/2014/main" id="{2E01B077-27A4-4658-95D6-CAB458649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844" y="5364597"/>
            <a:ext cx="995971" cy="995971"/>
          </a:xfrm>
          <a:prstGeom prst="rect">
            <a:avLst/>
          </a:prstGeom>
        </p:spPr>
      </p:pic>
      <p:pic>
        <p:nvPicPr>
          <p:cNvPr id="5" name="Picture 4" descr="Picture of a right pointing arrow" title="Arrow Right">
            <a:extLst>
              <a:ext uri="{FF2B5EF4-FFF2-40B4-BE49-F238E27FC236}">
                <a16:creationId xmlns:a16="http://schemas.microsoft.com/office/drawing/2014/main" id="{496DD221-7D65-4D1C-A596-0BDBF27928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459" y="5548202"/>
            <a:ext cx="1621301" cy="628759"/>
          </a:xfrm>
          <a:prstGeom prst="rect">
            <a:avLst/>
          </a:prstGeom>
        </p:spPr>
      </p:pic>
      <p:pic>
        <p:nvPicPr>
          <p:cNvPr id="6" name="Picture 5" descr="Picture of a computer hard drive" title="Types of Interfaces">
            <a:extLst>
              <a:ext uri="{FF2B5EF4-FFF2-40B4-BE49-F238E27FC236}">
                <a16:creationId xmlns:a16="http://schemas.microsoft.com/office/drawing/2014/main" id="{9260C1BB-8D7E-4058-B4B6-59CDB8874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537" y="5395802"/>
            <a:ext cx="995971" cy="964766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186F5A-4AEA-49B6-8A07-FD032844C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313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Types of </a:t>
            </a:r>
            <a:r>
              <a:rPr lang="en-US" sz="5400" b="1" dirty="0" err="1"/>
              <a:t>Interfaces</a:t>
            </a:r>
            <a:r>
              <a:rPr lang="en-US" sz="800" b="1" dirty="0" err="1"/>
              <a:t>a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Real Time  </a:t>
            </a:r>
            <a:r>
              <a:rPr lang="en-US" dirty="0"/>
              <a:t>(Transactional)</a:t>
            </a:r>
          </a:p>
          <a:p>
            <a:pPr lvl="1"/>
            <a:r>
              <a:rPr lang="en-US" dirty="0"/>
              <a:t>Components of Real Time Interfaces</a:t>
            </a:r>
          </a:p>
          <a:p>
            <a:pPr lvl="2"/>
            <a:r>
              <a:rPr lang="en-US" dirty="0"/>
              <a:t>Web Services</a:t>
            </a:r>
          </a:p>
          <a:p>
            <a:pPr lvl="2"/>
            <a:r>
              <a:rPr lang="en-US" dirty="0"/>
              <a:t>Proxy</a:t>
            </a:r>
          </a:p>
          <a:p>
            <a:pPr lvl="2"/>
            <a:r>
              <a:rPr lang="en-US" dirty="0"/>
              <a:t>JMS</a:t>
            </a:r>
          </a:p>
          <a:p>
            <a:pPr lvl="2"/>
            <a:r>
              <a:rPr lang="en-US" dirty="0"/>
              <a:t>SOAP</a:t>
            </a:r>
          </a:p>
          <a:p>
            <a:pPr lvl="2"/>
            <a:r>
              <a:rPr lang="en-US" dirty="0"/>
              <a:t>HTTP</a:t>
            </a:r>
          </a:p>
          <a:p>
            <a:pPr lvl="2"/>
            <a:r>
              <a:rPr lang="en-US" dirty="0"/>
              <a:t>AXIS</a:t>
            </a:r>
          </a:p>
          <a:p>
            <a:pPr lvl="2"/>
            <a:r>
              <a:rPr lang="en-US" dirty="0"/>
              <a:t>MQ</a:t>
            </a:r>
          </a:p>
        </p:txBody>
      </p:sp>
      <p:pic>
        <p:nvPicPr>
          <p:cNvPr id="4" name="Picture 3" descr="Picture a person sitting a desk working on a laptop" title="Types of Interfaces">
            <a:extLst>
              <a:ext uri="{FF2B5EF4-FFF2-40B4-BE49-F238E27FC236}">
                <a16:creationId xmlns:a16="http://schemas.microsoft.com/office/drawing/2014/main" id="{AADA2CBA-C6DC-4E43-B749-DB54B356E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671" y="5118597"/>
            <a:ext cx="1329511" cy="1329511"/>
          </a:xfrm>
          <a:prstGeom prst="rect">
            <a:avLst/>
          </a:prstGeom>
        </p:spPr>
      </p:pic>
      <p:pic>
        <p:nvPicPr>
          <p:cNvPr id="5" name="Picture 4" descr="Left facing arrow" title="Types of Interfaces">
            <a:extLst>
              <a:ext uri="{FF2B5EF4-FFF2-40B4-BE49-F238E27FC236}">
                <a16:creationId xmlns:a16="http://schemas.microsoft.com/office/drawing/2014/main" id="{87087630-7C49-426C-B422-C81D47090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306" y="5468972"/>
            <a:ext cx="1621301" cy="628759"/>
          </a:xfrm>
          <a:prstGeom prst="rect">
            <a:avLst/>
          </a:prstGeom>
        </p:spPr>
      </p:pic>
      <p:pic>
        <p:nvPicPr>
          <p:cNvPr id="6" name="Picture 5" descr="Picture of a computer hard drive" title="Types of Interfaces">
            <a:extLst>
              <a:ext uri="{FF2B5EF4-FFF2-40B4-BE49-F238E27FC236}">
                <a16:creationId xmlns:a16="http://schemas.microsoft.com/office/drawing/2014/main" id="{9C3284B8-BA0F-49D7-AE95-9F556FB936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593" y="5017240"/>
            <a:ext cx="1532221" cy="153222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35B60-D0A7-4810-AE92-1A3D5BF0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3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Types of </a:t>
            </a:r>
            <a:r>
              <a:rPr lang="en-US" sz="5400" b="1" dirty="0" err="1"/>
              <a:t>Interfaces</a:t>
            </a:r>
            <a:r>
              <a:rPr lang="en-US" sz="800" b="1" dirty="0" err="1"/>
              <a:t>b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r>
              <a:rPr lang="en-US" b="1" dirty="0"/>
              <a:t>Hybrid</a:t>
            </a:r>
            <a:r>
              <a:rPr lang="en-US" dirty="0"/>
              <a:t> (Combination of Batch and Online)</a:t>
            </a:r>
          </a:p>
          <a:p>
            <a:pPr lvl="1"/>
            <a:r>
              <a:rPr lang="en-US" dirty="0"/>
              <a:t>SFTP Batch File to IDOC’s Connections</a:t>
            </a:r>
          </a:p>
          <a:p>
            <a:pPr lvl="1"/>
            <a:r>
              <a:rPr lang="en-US" dirty="0"/>
              <a:t>SFTP Batch File to Proxy Connections</a:t>
            </a:r>
          </a:p>
          <a:p>
            <a:endParaRPr lang="en-US" dirty="0"/>
          </a:p>
          <a:p>
            <a:r>
              <a:rPr lang="en-US" dirty="0"/>
              <a:t>Endpoint Applications</a:t>
            </a:r>
          </a:p>
          <a:p>
            <a:pPr lvl="1"/>
            <a:r>
              <a:rPr lang="en-US" dirty="0"/>
              <a:t>Interface Partners</a:t>
            </a:r>
          </a:p>
          <a:p>
            <a:pPr lvl="1"/>
            <a:r>
              <a:rPr lang="en-US" dirty="0"/>
              <a:t>Accounting Systems (FMMI)</a:t>
            </a:r>
          </a:p>
          <a:p>
            <a:pPr lvl="1"/>
            <a:r>
              <a:rPr lang="en-US" dirty="0"/>
              <a:t>Data Warehouse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 descr="Picture of a hybrid car dashboard" title="Types of Interfaces ">
            <a:extLst>
              <a:ext uri="{FF2B5EF4-FFF2-40B4-BE49-F238E27FC236}">
                <a16:creationId xmlns:a16="http://schemas.microsoft.com/office/drawing/2014/main" id="{9EBBB1E6-8F9D-4ABA-9D92-C5CE37DDC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45" y="1554480"/>
            <a:ext cx="2798304" cy="2096026"/>
          </a:xfrm>
          <a:prstGeom prst="rect">
            <a:avLst/>
          </a:prstGeom>
        </p:spPr>
      </p:pic>
      <p:pic>
        <p:nvPicPr>
          <p:cNvPr id="5" name="Picture 4" descr="Picture of a dart board" title="Types of Interfaces ">
            <a:extLst>
              <a:ext uri="{FF2B5EF4-FFF2-40B4-BE49-F238E27FC236}">
                <a16:creationId xmlns:a16="http://schemas.microsoft.com/office/drawing/2014/main" id="{33AA9B7E-CBAF-441F-B9C1-359A03F900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745" y="4153640"/>
            <a:ext cx="2798305" cy="179251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50EAD-07DD-4295-B668-21456ED59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280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Types of </a:t>
            </a:r>
            <a:r>
              <a:rPr lang="en-US" sz="5400" b="1" dirty="0" err="1"/>
              <a:t>Interfaces</a:t>
            </a:r>
            <a:r>
              <a:rPr lang="en-US" sz="800" b="1" dirty="0" err="1"/>
              <a:t>c</a:t>
            </a:r>
            <a:endParaRPr lang="en-US" sz="5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682750"/>
            <a:ext cx="6581775" cy="68897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4000" b="1" dirty="0"/>
              <a:t>Examples:</a:t>
            </a:r>
          </a:p>
        </p:txBody>
      </p:sp>
      <p:pic>
        <p:nvPicPr>
          <p:cNvPr id="4" name="Picture 3" descr="Payroll batch Processing&#10;Real Time Interface to FMMi Server&#10;Realtime Interface to Concur&#10;" title="Types of Interface">
            <a:extLst>
              <a:ext uri="{FF2B5EF4-FFF2-40B4-BE49-F238E27FC236}">
                <a16:creationId xmlns:a16="http://schemas.microsoft.com/office/drawing/2014/main" id="{967352BA-7E06-4C60-868B-643CA0B32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2371724"/>
            <a:ext cx="5641038" cy="4273839"/>
          </a:xfrm>
          <a:prstGeom prst="rect">
            <a:avLst/>
          </a:prstGeom>
        </p:spPr>
      </p:pic>
      <p:pic>
        <p:nvPicPr>
          <p:cNvPr id="6" name="Picture 5" descr="Real Time Interface to FMMI server" title="Types of Interface">
            <a:extLst>
              <a:ext uri="{FF2B5EF4-FFF2-40B4-BE49-F238E27FC236}">
                <a16:creationId xmlns:a16="http://schemas.microsoft.com/office/drawing/2014/main" id="{278F3379-AB9D-4D3B-B915-4386EB5E9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945" y="2371723"/>
            <a:ext cx="4743657" cy="2038351"/>
          </a:xfrm>
          <a:prstGeom prst="rect">
            <a:avLst/>
          </a:prstGeom>
        </p:spPr>
      </p:pic>
      <p:pic>
        <p:nvPicPr>
          <p:cNvPr id="5" name="Picture 4" descr="Real Time Interface  to concur" title="Types of interface">
            <a:extLst>
              <a:ext uri="{FF2B5EF4-FFF2-40B4-BE49-F238E27FC236}">
                <a16:creationId xmlns:a16="http://schemas.microsoft.com/office/drawing/2014/main" id="{0EC35263-A757-4A19-97E6-20F73FEBA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945" y="4508643"/>
            <a:ext cx="4743657" cy="2020131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4DE14-C618-4AB5-A831-0AFB457A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675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/>
          <a:lstStyle/>
          <a:p>
            <a:r>
              <a:rPr lang="en-US" b="1" dirty="0"/>
              <a:t>Middleware/Monitoring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425" y="1626393"/>
            <a:ext cx="9201150" cy="3605213"/>
          </a:xfrm>
        </p:spPr>
        <p:txBody>
          <a:bodyPr>
            <a:normAutofit/>
          </a:bodyPr>
          <a:lstStyle/>
          <a:p>
            <a:r>
              <a:rPr lang="en-US" b="1" dirty="0"/>
              <a:t>What is Middleware?</a:t>
            </a:r>
          </a:p>
          <a:p>
            <a:pPr lvl="1"/>
            <a:r>
              <a:rPr lang="en-US" i="1" dirty="0"/>
              <a:t>Middleware</a:t>
            </a:r>
            <a:r>
              <a:rPr lang="en-US" dirty="0"/>
              <a:t> is software that lies between an operating system and the applications running on it.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i="1" dirty="0"/>
              <a:t>Middleware</a:t>
            </a:r>
            <a:r>
              <a:rPr lang="en-US" dirty="0"/>
              <a:t> is software that lies between two or more application software systems.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i="1" dirty="0"/>
              <a:t>Middleware</a:t>
            </a:r>
            <a:r>
              <a:rPr lang="en-US" dirty="0"/>
              <a:t> monitoring tool is software that monitors and controls software from a central location.  </a:t>
            </a:r>
          </a:p>
        </p:txBody>
      </p:sp>
      <p:pic>
        <p:nvPicPr>
          <p:cNvPr id="5" name="Picture 4" descr="Middleware is software that lies between an operating system and the applications running on it&#10;&#10;Middleware monitoring tool i software that monitors and controls software from a central location." title="Middleware Monitoring Tools">
            <a:extLst>
              <a:ext uri="{FF2B5EF4-FFF2-40B4-BE49-F238E27FC236}">
                <a16:creationId xmlns:a16="http://schemas.microsoft.com/office/drawing/2014/main" id="{62CBE142-EB3C-406D-B6B5-F34452051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897" y="5231606"/>
            <a:ext cx="3133725" cy="14573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F0D122-D0ED-42C4-820A-221CC090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98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Middleware/Monitoring </a:t>
            </a:r>
            <a:r>
              <a:rPr lang="en-US" b="1" dirty="0" err="1"/>
              <a:t>Tools</a:t>
            </a:r>
            <a:r>
              <a:rPr lang="en-US" sz="800" b="1" dirty="0" err="1"/>
              <a:t>a</a:t>
            </a:r>
            <a:endParaRPr lang="en-US" b="1" dirty="0"/>
          </a:p>
        </p:txBody>
      </p:sp>
      <p:pic>
        <p:nvPicPr>
          <p:cNvPr id="4" name="Content Placeholder 3" descr="Pictur of a hard drive" title="Middleware / Monitoring Tools">
            <a:extLst>
              <a:ext uri="{FF2B5EF4-FFF2-40B4-BE49-F238E27FC236}">
                <a16:creationId xmlns:a16="http://schemas.microsoft.com/office/drawing/2014/main" id="{307EABA9-592F-4E25-86E7-F28E9174D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05" y="2007050"/>
            <a:ext cx="689080" cy="6890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7B9F2A-853E-4D78-8AC7-8E0B4669AD5F}"/>
              </a:ext>
            </a:extLst>
          </p:cNvPr>
          <p:cNvSpPr txBox="1"/>
          <p:nvPr/>
        </p:nvSpPr>
        <p:spPr>
          <a:xfrm>
            <a:off x="1526652" y="2696130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ECC</a:t>
            </a:r>
          </a:p>
        </p:txBody>
      </p:sp>
      <p:cxnSp>
        <p:nvCxnSpPr>
          <p:cNvPr id="18" name="Straight Arrow Connector 17" descr="**" title="Straight arrow connector">
            <a:extLst>
              <a:ext uri="{FF2B5EF4-FFF2-40B4-BE49-F238E27FC236}">
                <a16:creationId xmlns:a16="http://schemas.microsoft.com/office/drawing/2014/main" id="{68103F0B-DF08-41E1-B8D4-58ADD0775EDD}"/>
              </a:ext>
            </a:extLst>
          </p:cNvPr>
          <p:cNvCxnSpPr>
            <a:cxnSpLocks/>
          </p:cNvCxnSpPr>
          <p:nvPr/>
        </p:nvCxnSpPr>
        <p:spPr>
          <a:xfrm>
            <a:off x="2457450" y="2452946"/>
            <a:ext cx="2105923" cy="8150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 descr="**" title="Straight arrow connector">
            <a:extLst>
              <a:ext uri="{FF2B5EF4-FFF2-40B4-BE49-F238E27FC236}">
                <a16:creationId xmlns:a16="http://schemas.microsoft.com/office/drawing/2014/main" id="{A9EDA48B-48E4-49CB-BF8A-920EEADAF7A3}"/>
              </a:ext>
            </a:extLst>
          </p:cNvPr>
          <p:cNvCxnSpPr>
            <a:cxnSpLocks/>
          </p:cNvCxnSpPr>
          <p:nvPr/>
        </p:nvCxnSpPr>
        <p:spPr>
          <a:xfrm>
            <a:off x="2401344" y="3449136"/>
            <a:ext cx="216202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 descr="**" title="Straight arrow connector">
            <a:extLst>
              <a:ext uri="{FF2B5EF4-FFF2-40B4-BE49-F238E27FC236}">
                <a16:creationId xmlns:a16="http://schemas.microsoft.com/office/drawing/2014/main" id="{9DF708E1-2108-4F87-BBF2-4FD40FF5C594}"/>
              </a:ext>
            </a:extLst>
          </p:cNvPr>
          <p:cNvCxnSpPr>
            <a:cxnSpLocks/>
          </p:cNvCxnSpPr>
          <p:nvPr/>
        </p:nvCxnSpPr>
        <p:spPr>
          <a:xfrm flipV="1">
            <a:off x="2559843" y="3630275"/>
            <a:ext cx="1962478" cy="7717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 descr="**" title="Straight arrow connector">
            <a:extLst>
              <a:ext uri="{FF2B5EF4-FFF2-40B4-BE49-F238E27FC236}">
                <a16:creationId xmlns:a16="http://schemas.microsoft.com/office/drawing/2014/main" id="{10A9596D-FC78-4DC2-9E2A-4DD8D30CC71A}"/>
              </a:ext>
            </a:extLst>
          </p:cNvPr>
          <p:cNvCxnSpPr>
            <a:cxnSpLocks/>
          </p:cNvCxnSpPr>
          <p:nvPr/>
        </p:nvCxnSpPr>
        <p:spPr>
          <a:xfrm>
            <a:off x="5650561" y="3680261"/>
            <a:ext cx="2502839" cy="65403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 descr="**" title="Straight arrow connector">
            <a:extLst>
              <a:ext uri="{FF2B5EF4-FFF2-40B4-BE49-F238E27FC236}">
                <a16:creationId xmlns:a16="http://schemas.microsoft.com/office/drawing/2014/main" id="{E30389B3-9FB7-43D4-88D4-C869C955A841}"/>
              </a:ext>
            </a:extLst>
          </p:cNvPr>
          <p:cNvCxnSpPr>
            <a:cxnSpLocks/>
          </p:cNvCxnSpPr>
          <p:nvPr/>
        </p:nvCxnSpPr>
        <p:spPr>
          <a:xfrm flipV="1">
            <a:off x="5644117" y="3410985"/>
            <a:ext cx="2509283" cy="1801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 descr="**" title="Straight arrow connector">
            <a:extLst>
              <a:ext uri="{FF2B5EF4-FFF2-40B4-BE49-F238E27FC236}">
                <a16:creationId xmlns:a16="http://schemas.microsoft.com/office/drawing/2014/main" id="{67DED284-40DA-4CCC-AF38-456499DB0E6E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5644117" y="2457405"/>
            <a:ext cx="2648558" cy="7758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Content Placeholder 3" descr="Pictur of a hard drive" title="Middleware / Monitoring Tools">
            <a:extLst>
              <a:ext uri="{FF2B5EF4-FFF2-40B4-BE49-F238E27FC236}">
                <a16:creationId xmlns:a16="http://schemas.microsoft.com/office/drawing/2014/main" id="{AD95C943-B419-43D2-B6AB-561AFCBDB1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8" y="3103459"/>
            <a:ext cx="689080" cy="68908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DDFC5A7-8655-49DF-8013-33FF5CA5F440}"/>
              </a:ext>
            </a:extLst>
          </p:cNvPr>
          <p:cNvSpPr txBox="1"/>
          <p:nvPr/>
        </p:nvSpPr>
        <p:spPr>
          <a:xfrm>
            <a:off x="1687674" y="3855970"/>
            <a:ext cx="606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BI</a:t>
            </a:r>
          </a:p>
        </p:txBody>
      </p:sp>
      <p:pic>
        <p:nvPicPr>
          <p:cNvPr id="33" name="Content Placeholder 3" descr="Pictur of a hard drive" title="Middleware / Monitoring Tools">
            <a:extLst>
              <a:ext uri="{FF2B5EF4-FFF2-40B4-BE49-F238E27FC236}">
                <a16:creationId xmlns:a16="http://schemas.microsoft.com/office/drawing/2014/main" id="{2F7068E0-A674-4E0B-977E-4E206B682A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58" y="4123874"/>
            <a:ext cx="689080" cy="68908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3E2EF634-A4A7-4386-85E0-D91F471DC904}"/>
              </a:ext>
            </a:extLst>
          </p:cNvPr>
          <p:cNvSpPr txBox="1"/>
          <p:nvPr/>
        </p:nvSpPr>
        <p:spPr>
          <a:xfrm>
            <a:off x="1600199" y="4729716"/>
            <a:ext cx="68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ED28A8-A16E-4576-8869-1F7E5A93129C}"/>
              </a:ext>
            </a:extLst>
          </p:cNvPr>
          <p:cNvSpPr/>
          <p:nvPr/>
        </p:nvSpPr>
        <p:spPr>
          <a:xfrm>
            <a:off x="1991044" y="5040004"/>
            <a:ext cx="6990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SAP Process Integration (PI) V7.3-Enterprise Server Bus</a:t>
            </a:r>
          </a:p>
          <a:p>
            <a:pPr lvl="2"/>
            <a:r>
              <a:rPr lang="en-US" sz="2000" b="1" dirty="0"/>
              <a:t>* Central Point for Incoming and Outgoing Interface</a:t>
            </a:r>
          </a:p>
          <a:p>
            <a:pPr lvl="2"/>
            <a:r>
              <a:rPr lang="en-US" sz="2000" b="1" dirty="0"/>
              <a:t>* Directs Interfaces to their Proper Destination</a:t>
            </a:r>
          </a:p>
          <a:p>
            <a:pPr lvl="2"/>
            <a:r>
              <a:rPr lang="en-US" sz="2000" b="1" dirty="0"/>
              <a:t>* Monitors Interface Traffic (Online and Batch)</a:t>
            </a:r>
          </a:p>
        </p:txBody>
      </p:sp>
      <p:pic>
        <p:nvPicPr>
          <p:cNvPr id="16" name="Content Placeholder 3" descr="Pictur of a hard drive" title="Middleware / Monitoring Tools">
            <a:extLst>
              <a:ext uri="{FF2B5EF4-FFF2-40B4-BE49-F238E27FC236}">
                <a16:creationId xmlns:a16="http://schemas.microsoft.com/office/drawing/2014/main" id="{8C19BA8B-D6B8-4FA0-BE7D-AF00F8C0EB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75" y="2112865"/>
            <a:ext cx="689080" cy="689080"/>
          </a:xfrm>
          <a:prstGeom prst="rect">
            <a:avLst/>
          </a:prstGeom>
        </p:spPr>
      </p:pic>
      <p:pic>
        <p:nvPicPr>
          <p:cNvPr id="17" name="Content Placeholder 3" descr="Pictur of a hard drive" title="Middleware / Monitoring Tools">
            <a:extLst>
              <a:ext uri="{FF2B5EF4-FFF2-40B4-BE49-F238E27FC236}">
                <a16:creationId xmlns:a16="http://schemas.microsoft.com/office/drawing/2014/main" id="{3261246B-C102-44F6-89BA-68E89ED47C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275" y="3103459"/>
            <a:ext cx="689080" cy="689080"/>
          </a:xfrm>
          <a:prstGeom prst="rect">
            <a:avLst/>
          </a:prstGeom>
        </p:spPr>
      </p:pic>
      <p:pic>
        <p:nvPicPr>
          <p:cNvPr id="20" name="Content Placeholder 3" descr="Pictur of a hard drive" title="Middleware / Monitoring Tools">
            <a:extLst>
              <a:ext uri="{FF2B5EF4-FFF2-40B4-BE49-F238E27FC236}">
                <a16:creationId xmlns:a16="http://schemas.microsoft.com/office/drawing/2014/main" id="{DE8838AE-FFF0-40FC-92C8-7E63E9BD36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75" y="4195175"/>
            <a:ext cx="689080" cy="689080"/>
          </a:xfrm>
          <a:prstGeom prst="rect">
            <a:avLst/>
          </a:prstGeom>
        </p:spPr>
      </p:pic>
      <p:pic>
        <p:nvPicPr>
          <p:cNvPr id="21" name="Content Placeholder 3" descr="Pictur of a hard drive" title="Middleware / Monitoring Tools">
            <a:extLst>
              <a:ext uri="{FF2B5EF4-FFF2-40B4-BE49-F238E27FC236}">
                <a16:creationId xmlns:a16="http://schemas.microsoft.com/office/drawing/2014/main" id="{F1DCD72E-DAE3-4DED-994D-545F7869CE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05" y="3103459"/>
            <a:ext cx="689080" cy="6890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002E5A7-6847-4D86-AC2D-E1A3EB554E9B}"/>
              </a:ext>
            </a:extLst>
          </p:cNvPr>
          <p:cNvSpPr txBox="1"/>
          <p:nvPr/>
        </p:nvSpPr>
        <p:spPr>
          <a:xfrm>
            <a:off x="8159325" y="2803352"/>
            <a:ext cx="1054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Drop Box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5F19D9-27CC-4AA3-8E01-3570C326C22C}"/>
              </a:ext>
            </a:extLst>
          </p:cNvPr>
          <p:cNvSpPr txBox="1"/>
          <p:nvPr/>
        </p:nvSpPr>
        <p:spPr>
          <a:xfrm>
            <a:off x="8165567" y="3635937"/>
            <a:ext cx="1632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Interface Partner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0138B9-E18B-4D60-92B0-5099E482CB97}"/>
              </a:ext>
            </a:extLst>
          </p:cNvPr>
          <p:cNvSpPr txBox="1"/>
          <p:nvPr/>
        </p:nvSpPr>
        <p:spPr>
          <a:xfrm>
            <a:off x="8153400" y="4786517"/>
            <a:ext cx="1540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Third Party software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E54635-5004-4A91-B776-14B8B04A5593}"/>
              </a:ext>
            </a:extLst>
          </p:cNvPr>
          <p:cNvSpPr txBox="1"/>
          <p:nvPr/>
        </p:nvSpPr>
        <p:spPr>
          <a:xfrm>
            <a:off x="4894466" y="3792539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</a:t>
            </a:r>
          </a:p>
        </p:txBody>
      </p:sp>
      <p:pic>
        <p:nvPicPr>
          <p:cNvPr id="3" name="Picture 2" descr="ECC, BI, CRM, Drop Box, Interface Partner, and third Party software in the middle is PI" title="Middleware/ Monitoring Tools">
            <a:extLst>
              <a:ext uri="{FF2B5EF4-FFF2-40B4-BE49-F238E27FC236}">
                <a16:creationId xmlns:a16="http://schemas.microsoft.com/office/drawing/2014/main" id="{67E224D2-EEB4-4336-9CA1-1A10010BE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1924" y="1649411"/>
            <a:ext cx="2471011" cy="875571"/>
          </a:xfrm>
          <a:prstGeom prst="rect">
            <a:avLst/>
          </a:prstGeom>
        </p:spPr>
      </p:pic>
      <p:pic>
        <p:nvPicPr>
          <p:cNvPr id="6" name="Picture 5" descr="ECC BI, CRM, Drop Box, Interface partner, and Third Party software from PI" title="Middleware/ Monitoring Tools">
            <a:extLst>
              <a:ext uri="{FF2B5EF4-FFF2-40B4-BE49-F238E27FC236}">
                <a16:creationId xmlns:a16="http://schemas.microsoft.com/office/drawing/2014/main" id="{107BA366-4FDA-4B95-A9C6-F74D1D5336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1" y="4261717"/>
            <a:ext cx="2371969" cy="991227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2ED69-9975-41FD-8FE0-79B5BCBD2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52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Middleware/Monitoring </a:t>
            </a:r>
            <a:r>
              <a:rPr lang="en-US" b="1" dirty="0" err="1"/>
              <a:t>Tools</a:t>
            </a:r>
            <a:r>
              <a:rPr lang="en-US" sz="800" b="1" dirty="0" err="1"/>
              <a:t>b</a:t>
            </a:r>
            <a:endParaRPr lang="en-US" b="1" dirty="0"/>
          </a:p>
        </p:txBody>
      </p:sp>
      <p:pic>
        <p:nvPicPr>
          <p:cNvPr id="6" name="Picture 5" descr="Enterprise manager" title="Payroll Batch Processing">
            <a:extLst>
              <a:ext uri="{FF2B5EF4-FFF2-40B4-BE49-F238E27FC236}">
                <a16:creationId xmlns:a16="http://schemas.microsoft.com/office/drawing/2014/main" id="{4C12B846-1917-48A3-9E76-57338D653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0" y="2822977"/>
            <a:ext cx="2933700" cy="1562100"/>
          </a:xfrm>
          <a:prstGeom prst="rect">
            <a:avLst/>
          </a:prstGeom>
        </p:spPr>
      </p:pic>
      <p:pic>
        <p:nvPicPr>
          <p:cNvPr id="4" name="Content Placeholder 3" descr="Enterprise Manager  &#10;Manages, Submits and Monitors Batch Jobs&#10;Communicates Across Multiple Platforms&#10;Notifies PI and When Data is Ready to Proces" title="Middleware / Monitoring Tools">
            <a:extLst>
              <a:ext uri="{FF2B5EF4-FFF2-40B4-BE49-F238E27FC236}">
                <a16:creationId xmlns:a16="http://schemas.microsoft.com/office/drawing/2014/main" id="{A91331C1-D8E9-422B-8FFF-2C6CF9B8F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91" y="1708944"/>
            <a:ext cx="4586816" cy="34401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B5EDBC5-5167-49D2-B030-C0B60AF7C617}"/>
              </a:ext>
            </a:extLst>
          </p:cNvPr>
          <p:cNvSpPr/>
          <p:nvPr/>
        </p:nvSpPr>
        <p:spPr>
          <a:xfrm>
            <a:off x="2600644" y="4951237"/>
            <a:ext cx="6990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b="1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Enterprise Manager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Manages, Submits and Monitors Batch Jobs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Communicates Across Multiple Platforms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Notifies PI when Data is Ready to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859316-8070-47F4-9CF0-A79DC9B0C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39699" cy="1554480"/>
          </a:xfrm>
        </p:spPr>
        <p:txBody>
          <a:bodyPr/>
          <a:lstStyle/>
          <a:p>
            <a:r>
              <a:rPr lang="en-US" b="1" dirty="0"/>
              <a:t>Middleware/Monitoring </a:t>
            </a:r>
            <a:r>
              <a:rPr lang="en-US" b="1" dirty="0" err="1"/>
              <a:t>Tools</a:t>
            </a:r>
            <a:r>
              <a:rPr lang="en-US" sz="800" b="1" dirty="0" err="1"/>
              <a:t>c</a:t>
            </a:r>
            <a:endParaRPr lang="en-US" b="1" dirty="0"/>
          </a:p>
        </p:txBody>
      </p:sp>
      <p:pic>
        <p:nvPicPr>
          <p:cNvPr id="5" name="Picture 4" descr="Windows" title="Middleware / Monitoring Tools">
            <a:extLst>
              <a:ext uri="{FF2B5EF4-FFF2-40B4-BE49-F238E27FC236}">
                <a16:creationId xmlns:a16="http://schemas.microsoft.com/office/drawing/2014/main" id="{2ED5EA37-F2A0-4219-AAC3-B4A9D7B2E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21" y="1863456"/>
            <a:ext cx="1239835" cy="1165018"/>
          </a:xfrm>
          <a:prstGeom prst="rect">
            <a:avLst/>
          </a:prstGeom>
        </p:spPr>
      </p:pic>
      <p:pic>
        <p:nvPicPr>
          <p:cNvPr id="6" name="Picture 5" descr="Windows, SAP/HANA, UNIX, SQL, SFTP Oracle database, Conect Direct&#10;&#10;" title="Middleware/Monitoring Tools">
            <a:extLst>
              <a:ext uri="{FF2B5EF4-FFF2-40B4-BE49-F238E27FC236}">
                <a16:creationId xmlns:a16="http://schemas.microsoft.com/office/drawing/2014/main" id="{776E7D5E-D89F-458C-B949-993E7D7279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289" y="1972370"/>
            <a:ext cx="1840724" cy="1043900"/>
          </a:xfrm>
          <a:prstGeom prst="rect">
            <a:avLst/>
          </a:prstGeom>
        </p:spPr>
      </p:pic>
      <p:pic>
        <p:nvPicPr>
          <p:cNvPr id="7" name="Picture 6" descr="UNIX" title="Middleware / Monitoring Tools">
            <a:extLst>
              <a:ext uri="{FF2B5EF4-FFF2-40B4-BE49-F238E27FC236}">
                <a16:creationId xmlns:a16="http://schemas.microsoft.com/office/drawing/2014/main" id="{75E15DF6-9DE9-4974-9036-01BE01E16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306" y="1973733"/>
            <a:ext cx="1311467" cy="1114747"/>
          </a:xfrm>
          <a:prstGeom prst="rect">
            <a:avLst/>
          </a:prstGeom>
        </p:spPr>
      </p:pic>
      <p:pic>
        <p:nvPicPr>
          <p:cNvPr id="8" name="Picture 7" descr="SQL" title="Middleware/ Monitoring Tools">
            <a:extLst>
              <a:ext uri="{FF2B5EF4-FFF2-40B4-BE49-F238E27FC236}">
                <a16:creationId xmlns:a16="http://schemas.microsoft.com/office/drawing/2014/main" id="{A42534FE-4323-4B18-A68C-3B54C397EB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281" y="1968885"/>
            <a:ext cx="1956899" cy="1028950"/>
          </a:xfrm>
          <a:prstGeom prst="rect">
            <a:avLst/>
          </a:prstGeom>
        </p:spPr>
      </p:pic>
      <p:pic>
        <p:nvPicPr>
          <p:cNvPr id="9" name="Picture 8" descr="SFTP" title="Middleware/ Monitoring Tools">
            <a:extLst>
              <a:ext uri="{FF2B5EF4-FFF2-40B4-BE49-F238E27FC236}">
                <a16:creationId xmlns:a16="http://schemas.microsoft.com/office/drawing/2014/main" id="{23ABADC9-D083-4E35-BDD5-9366EC934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53" y="3191661"/>
            <a:ext cx="1098463" cy="1098463"/>
          </a:xfrm>
          <a:prstGeom prst="rect">
            <a:avLst/>
          </a:prstGeom>
        </p:spPr>
      </p:pic>
      <p:pic>
        <p:nvPicPr>
          <p:cNvPr id="10" name="Picture 9" descr="Oracle Database" title="Middleware/ Monitoring Tools">
            <a:extLst>
              <a:ext uri="{FF2B5EF4-FFF2-40B4-BE49-F238E27FC236}">
                <a16:creationId xmlns:a16="http://schemas.microsoft.com/office/drawing/2014/main" id="{9CE4944E-71AF-497F-9690-02A0AEFC46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908" y="3160691"/>
            <a:ext cx="1264067" cy="1264067"/>
          </a:xfrm>
          <a:prstGeom prst="rect">
            <a:avLst/>
          </a:prstGeom>
        </p:spPr>
      </p:pic>
      <p:pic>
        <p:nvPicPr>
          <p:cNvPr id="12" name="Picture 11" descr="Mainframe&#10;" title="Middleware / Monitoring Tools">
            <a:extLst>
              <a:ext uri="{FF2B5EF4-FFF2-40B4-BE49-F238E27FC236}">
                <a16:creationId xmlns:a16="http://schemas.microsoft.com/office/drawing/2014/main" id="{C4F0221E-5DD0-4156-8EC1-6B43DEE727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212" y="3267712"/>
            <a:ext cx="1407094" cy="1027232"/>
          </a:xfrm>
          <a:prstGeom prst="rect">
            <a:avLst/>
          </a:prstGeom>
        </p:spPr>
      </p:pic>
      <p:pic>
        <p:nvPicPr>
          <p:cNvPr id="11" name="Picture 10" descr="Connect Direct" title="Middleware/ Monitoring Tools">
            <a:extLst>
              <a:ext uri="{FF2B5EF4-FFF2-40B4-BE49-F238E27FC236}">
                <a16:creationId xmlns:a16="http://schemas.microsoft.com/office/drawing/2014/main" id="{0DAD9E80-4271-406E-B105-941FBE383D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13" y="3267712"/>
            <a:ext cx="1546236" cy="102895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5AA3F4-9460-460F-85FD-6F7FAFB10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2812" y="4474176"/>
            <a:ext cx="8515350" cy="2185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Operating System Monitoring Tools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Unix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Windows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SAP Tools/Oracle/Hana/Mainframe/SQL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SFTP/Connect Direct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EFDB1-1012-4693-AA3F-6488A965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2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7EB216C-144F-486D-B9C1-9B39B970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1" y="1"/>
            <a:ext cx="12179619" cy="1552574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36E68-95AD-4216-9CC7-B33529814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950" y="1590676"/>
            <a:ext cx="9944100" cy="2946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b="1" dirty="0"/>
              <a:t>Who Attended the</a:t>
            </a:r>
          </a:p>
          <a:p>
            <a:pPr marL="0" indent="0" algn="ctr">
              <a:buNone/>
            </a:pPr>
            <a:r>
              <a:rPr lang="en-US" sz="4400" b="1" dirty="0"/>
              <a:t>FMT</a:t>
            </a:r>
          </a:p>
          <a:p>
            <a:pPr marL="0" indent="0" algn="ctr">
              <a:buNone/>
            </a:pPr>
            <a:r>
              <a:rPr lang="en-US" sz="4400" b="1" dirty="0"/>
              <a:t>Interface Management Overview Session</a:t>
            </a:r>
          </a:p>
          <a:p>
            <a:pPr marL="0" indent="0" algn="ctr">
              <a:buNone/>
            </a:pPr>
            <a:r>
              <a:rPr lang="en-US" sz="4400" b="1" dirty="0"/>
              <a:t>August 2017</a:t>
            </a:r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7" name="Picture 6" descr="Question mark" title="Questions">
            <a:extLst>
              <a:ext uri="{FF2B5EF4-FFF2-40B4-BE49-F238E27FC236}">
                <a16:creationId xmlns:a16="http://schemas.microsoft.com/office/drawing/2014/main" id="{3E0AC08B-0CA2-4D63-9440-4DD2D10CB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11" y="4800599"/>
            <a:ext cx="1222377" cy="122237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8F9A8C-F2C7-4535-BED0-9F6420996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234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Middleware/Monitoring </a:t>
            </a:r>
            <a:r>
              <a:rPr lang="en-US" b="1" dirty="0" err="1"/>
              <a:t>Tools</a:t>
            </a:r>
            <a:r>
              <a:rPr lang="en-US" sz="800" b="1" dirty="0" err="1"/>
              <a:t>d</a:t>
            </a:r>
            <a:endParaRPr lang="en-US" b="1" dirty="0"/>
          </a:p>
        </p:txBody>
      </p:sp>
      <p:pic>
        <p:nvPicPr>
          <p:cNvPr id="5" name="Picture 4" descr="SAP FMMI Accounting System" title="Middleware / Monitoring Tools">
            <a:extLst>
              <a:ext uri="{FF2B5EF4-FFF2-40B4-BE49-F238E27FC236}">
                <a16:creationId xmlns:a16="http://schemas.microsoft.com/office/drawing/2014/main" id="{BFA8F976-88E2-4AED-BEB9-09853B7F7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362" y="2255420"/>
            <a:ext cx="3000375" cy="1524000"/>
          </a:xfrm>
          <a:prstGeom prst="rect">
            <a:avLst/>
          </a:prstGeom>
        </p:spPr>
      </p:pic>
      <p:pic>
        <p:nvPicPr>
          <p:cNvPr id="6" name="Picture 5" descr="Interface partners" title="Middleware / Monitoring Tools">
            <a:extLst>
              <a:ext uri="{FF2B5EF4-FFF2-40B4-BE49-F238E27FC236}">
                <a16:creationId xmlns:a16="http://schemas.microsoft.com/office/drawing/2014/main" id="{F10B86E4-EB2A-42EF-97C7-75B8EBDCA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13735"/>
            <a:ext cx="4143375" cy="11049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47572-71F9-4603-8608-D69C9B85F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550" y="4981575"/>
            <a:ext cx="7715250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End Point Applications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SAP FMMI Accounting System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Interface Partners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en-US" sz="2000" b="1" dirty="0"/>
              <a:t>Financial Reporting Systems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E8B015-DC90-4836-BF20-D71AFA0E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47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Middleware/Monitoring </a:t>
            </a:r>
            <a:r>
              <a:rPr lang="en-US" b="1" dirty="0" err="1"/>
              <a:t>Tools</a:t>
            </a:r>
            <a:r>
              <a:rPr lang="en-US" sz="800" b="1" dirty="0" err="1"/>
              <a:t>e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1F294A-FFFA-451D-991A-11B2A3D68838}"/>
              </a:ext>
            </a:extLst>
          </p:cNvPr>
          <p:cNvSpPr txBox="1"/>
          <p:nvPr/>
        </p:nvSpPr>
        <p:spPr>
          <a:xfrm>
            <a:off x="895350" y="1615815"/>
            <a:ext cx="54094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What is the Drop Box?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AA06A1-6E32-48F2-950E-04A9DE2F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2446591"/>
            <a:ext cx="10734675" cy="1184935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Just a server (Unix/Windows/Etc.)</a:t>
            </a:r>
          </a:p>
          <a:p>
            <a:pPr lvl="1"/>
            <a:r>
              <a:rPr lang="en-US" dirty="0"/>
              <a:t>Like the mail box on your curb or a PO Box</a:t>
            </a:r>
          </a:p>
          <a:p>
            <a:pPr lvl="1"/>
            <a:r>
              <a:rPr lang="en-US" dirty="0"/>
              <a:t>Sits in the DMZ (De-militarized Zone) for Security Reasons</a:t>
            </a:r>
          </a:p>
        </p:txBody>
      </p:sp>
      <p:grpSp>
        <p:nvGrpSpPr>
          <p:cNvPr id="10" name="Group 9" descr="A server&#10;Like a mailbox on your curb&#10;Sits in the DMZ " title="What is the drop box">
            <a:extLst>
              <a:ext uri="{FF2B5EF4-FFF2-40B4-BE49-F238E27FC236}">
                <a16:creationId xmlns:a16="http://schemas.microsoft.com/office/drawing/2014/main" id="{4043CC75-EB6F-43C0-8DFC-BD93B6C70D55}"/>
              </a:ext>
            </a:extLst>
          </p:cNvPr>
          <p:cNvGrpSpPr/>
          <p:nvPr/>
        </p:nvGrpSpPr>
        <p:grpSpPr>
          <a:xfrm>
            <a:off x="523875" y="3631526"/>
            <a:ext cx="10763250" cy="2473242"/>
            <a:chOff x="457200" y="3631526"/>
            <a:chExt cx="10763250" cy="2473242"/>
          </a:xfrm>
        </p:grpSpPr>
        <p:pic>
          <p:nvPicPr>
            <p:cNvPr id="7" name="Picture 6" descr="System 1 batch Jobs" title="Batch Processing">
              <a:extLst>
                <a:ext uri="{FF2B5EF4-FFF2-40B4-BE49-F238E27FC236}">
                  <a16:creationId xmlns:a16="http://schemas.microsoft.com/office/drawing/2014/main" id="{09F45135-3583-41A5-A1F8-2D2E7EADE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4077494"/>
              <a:ext cx="1943100" cy="1943100"/>
            </a:xfrm>
            <a:prstGeom prst="rect">
              <a:avLst/>
            </a:prstGeom>
          </p:spPr>
        </p:pic>
        <p:pic>
          <p:nvPicPr>
            <p:cNvPr id="9" name="Picture 8" descr="picture of a CPU unit" title="What is the drop box">
              <a:extLst>
                <a:ext uri="{FF2B5EF4-FFF2-40B4-BE49-F238E27FC236}">
                  <a16:creationId xmlns:a16="http://schemas.microsoft.com/office/drawing/2014/main" id="{E901FA41-C203-4380-B652-FC1C45BBFC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33650" y="3631526"/>
              <a:ext cx="2714625" cy="2473242"/>
            </a:xfrm>
            <a:prstGeom prst="rect">
              <a:avLst/>
            </a:prstGeom>
          </p:spPr>
        </p:pic>
        <p:pic>
          <p:nvPicPr>
            <p:cNvPr id="8" name="Picture 7" descr="Picture of a mailman" title="What is the drop box">
              <a:extLst>
                <a:ext uri="{FF2B5EF4-FFF2-40B4-BE49-F238E27FC236}">
                  <a16:creationId xmlns:a16="http://schemas.microsoft.com/office/drawing/2014/main" id="{A99323FA-9FF8-4AA2-AF46-1B6589B2D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0" y="4346753"/>
              <a:ext cx="3162300" cy="1447800"/>
            </a:xfrm>
            <a:prstGeom prst="rect">
              <a:avLst/>
            </a:prstGeom>
          </p:spPr>
        </p:pic>
        <p:pic>
          <p:nvPicPr>
            <p:cNvPr id="4" name="Picture 3" descr="Just a server &#10;Like the mail box on your curb&#10;Sits in the DMZ" title="What is the drop box">
              <a:extLst>
                <a:ext uri="{FF2B5EF4-FFF2-40B4-BE49-F238E27FC236}">
                  <a16:creationId xmlns:a16="http://schemas.microsoft.com/office/drawing/2014/main" id="{1985F736-B21D-45DA-B6B9-84419446F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53500" y="4001294"/>
              <a:ext cx="2266950" cy="2019300"/>
            </a:xfrm>
            <a:prstGeom prst="rect">
              <a:avLst/>
            </a:prstGeom>
          </p:spPr>
        </p:pic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D7C26-4AC1-4906-AF38-64F166806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66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FMS Interface</a:t>
            </a:r>
            <a:r>
              <a:rPr lang="en-US" sz="5400" b="1" dirty="0"/>
              <a:t> </a:t>
            </a:r>
            <a:r>
              <a:rPr lang="en-US" b="1" dirty="0"/>
              <a:t>Landscape</a:t>
            </a:r>
          </a:p>
        </p:txBody>
      </p:sp>
      <p:pic>
        <p:nvPicPr>
          <p:cNvPr id="4" name="Content Placeholder 3" descr="**" title="FMS Interface Landscape">
            <a:extLst>
              <a:ext uri="{FF2B5EF4-FFF2-40B4-BE49-F238E27FC236}">
                <a16:creationId xmlns:a16="http://schemas.microsoft.com/office/drawing/2014/main" id="{E4E0D60B-D385-43EE-8D9F-EE2D09E89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787" y="1672353"/>
            <a:ext cx="6962426" cy="48713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CE6357-7393-43ED-ADA5-6439C91B4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2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Error Handling/System Validation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43C58-3D3F-4D20-A66D-F2672ED4E7A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5090048" cy="13460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Types of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Finding and Addressing These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System Monitoring</a:t>
            </a:r>
          </a:p>
        </p:txBody>
      </p:sp>
      <p:pic>
        <p:nvPicPr>
          <p:cNvPr id="5" name="Picture 4" descr="Types of Errors&#10;How we find and address these errors&#10;System Monitoring&#10;" title="Error Handling/System Validation">
            <a:extLst>
              <a:ext uri="{FF2B5EF4-FFF2-40B4-BE49-F238E27FC236}">
                <a16:creationId xmlns:a16="http://schemas.microsoft.com/office/drawing/2014/main" id="{F262B0F2-BBF3-46C2-95D1-EB6CD598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3429000"/>
            <a:ext cx="3211037" cy="2976755"/>
          </a:xfrm>
          <a:prstGeom prst="rect">
            <a:avLst/>
          </a:prstGeom>
        </p:spPr>
      </p:pic>
      <p:pic>
        <p:nvPicPr>
          <p:cNvPr id="7" name="Picture 6" descr="Picture of a cumputer" title="Error handling/System Valation">
            <a:extLst>
              <a:ext uri="{FF2B5EF4-FFF2-40B4-BE49-F238E27FC236}">
                <a16:creationId xmlns:a16="http://schemas.microsoft.com/office/drawing/2014/main" id="{DDCF03D4-5D72-4269-A98C-E851DCD03C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390" y="1276157"/>
            <a:ext cx="2664410" cy="2152843"/>
          </a:xfrm>
          <a:prstGeom prst="rect">
            <a:avLst/>
          </a:prstGeom>
        </p:spPr>
      </p:pic>
      <p:pic>
        <p:nvPicPr>
          <p:cNvPr id="6" name="Picture 5" descr="Types of Errors&#10;How we find and address these errors&#10;System Monitoring&#10;" title="Error Handling/System Validation">
            <a:extLst>
              <a:ext uri="{FF2B5EF4-FFF2-40B4-BE49-F238E27FC236}">
                <a16:creationId xmlns:a16="http://schemas.microsoft.com/office/drawing/2014/main" id="{BC3F4965-613C-4071-9269-EC9F23B166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204" y="3429000"/>
            <a:ext cx="3545846" cy="28765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90147B-874B-4CBD-9DC7-999402608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9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Error Handling/System </a:t>
            </a:r>
            <a:r>
              <a:rPr lang="en-US" b="1" dirty="0" err="1"/>
              <a:t>Validation</a:t>
            </a:r>
            <a:r>
              <a:rPr lang="en-US" sz="800" b="1" dirty="0" err="1"/>
              <a:t>a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B243A6-0D25-4EBA-8283-CC81CB922F6B}"/>
              </a:ext>
            </a:extLst>
          </p:cNvPr>
          <p:cNvSpPr txBox="1"/>
          <p:nvPr/>
        </p:nvSpPr>
        <p:spPr>
          <a:xfrm>
            <a:off x="413886" y="1687109"/>
            <a:ext cx="519764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Type Errors</a:t>
            </a:r>
          </a:p>
          <a:p>
            <a:r>
              <a:rPr lang="en-US" sz="2400" dirty="0"/>
              <a:t>	</a:t>
            </a:r>
            <a:r>
              <a:rPr lang="en-US" sz="2400" b="1" dirty="0"/>
              <a:t>Technical Errors  (Batch/Online)</a:t>
            </a:r>
          </a:p>
          <a:p>
            <a:r>
              <a:rPr lang="en-US" sz="2400" dirty="0"/>
              <a:t>	      </a:t>
            </a:r>
            <a:r>
              <a:rPr lang="en-US" sz="2000" dirty="0"/>
              <a:t>*  </a:t>
            </a:r>
            <a:r>
              <a:rPr lang="en-US" sz="2000" b="1" dirty="0"/>
              <a:t>Job Failures</a:t>
            </a:r>
          </a:p>
          <a:p>
            <a:r>
              <a:rPr lang="en-US" sz="2000" b="1" dirty="0"/>
              <a:t>	       *  Network Errors</a:t>
            </a:r>
          </a:p>
          <a:p>
            <a:r>
              <a:rPr lang="en-US" sz="2000" b="1" dirty="0"/>
              <a:t>	       *  System Errors</a:t>
            </a:r>
          </a:p>
          <a:p>
            <a:r>
              <a:rPr lang="en-US" sz="2000" b="1" dirty="0"/>
              <a:t>	       *  System Assurance Edit Check</a:t>
            </a:r>
          </a:p>
          <a:p>
            <a:endParaRPr lang="en-US" sz="2400" dirty="0"/>
          </a:p>
          <a:p>
            <a:r>
              <a:rPr lang="en-US" sz="2400" dirty="0"/>
              <a:t>	</a:t>
            </a:r>
            <a:r>
              <a:rPr lang="en-US" sz="2400" b="1" dirty="0"/>
              <a:t>Functional Errors</a:t>
            </a:r>
          </a:p>
          <a:p>
            <a:r>
              <a:rPr lang="en-US" sz="2400" dirty="0"/>
              <a:t>	</a:t>
            </a:r>
            <a:r>
              <a:rPr lang="en-US" sz="2000" b="1" dirty="0"/>
              <a:t>        *  Bad Data</a:t>
            </a:r>
          </a:p>
          <a:p>
            <a:r>
              <a:rPr lang="en-US" sz="2000" b="1" dirty="0"/>
              <a:t>	        *  Out of Balance Conditions</a:t>
            </a:r>
            <a:r>
              <a:rPr lang="en-US" sz="2400" dirty="0"/>
              <a:t>	</a:t>
            </a:r>
          </a:p>
          <a:p>
            <a:r>
              <a:rPr lang="en-US" b="1" dirty="0"/>
              <a:t>	         </a:t>
            </a:r>
            <a:r>
              <a:rPr lang="en-US" sz="2000" b="1" dirty="0"/>
              <a:t>*  System Assurance Edit Check</a:t>
            </a:r>
          </a:p>
        </p:txBody>
      </p:sp>
      <p:pic>
        <p:nvPicPr>
          <p:cNvPr id="9" name="Picture 8" descr="Type Errors&#10; Technical Errors  (Batch/ Online)&#10;       *  Job Failures&#10;        *  Network Errors&#10;        *  System Errors&#10;        *  System Assurance Edit Check&#10;" title="Error Handling/System Validation">
            <a:extLst>
              <a:ext uri="{FF2B5EF4-FFF2-40B4-BE49-F238E27FC236}">
                <a16:creationId xmlns:a16="http://schemas.microsoft.com/office/drawing/2014/main" id="{9BE27EDA-3235-4112-8A87-8475CB53B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7" y="1872457"/>
            <a:ext cx="2906526" cy="1934161"/>
          </a:xfrm>
          <a:prstGeom prst="rect">
            <a:avLst/>
          </a:prstGeom>
        </p:spPr>
      </p:pic>
      <p:pic>
        <p:nvPicPr>
          <p:cNvPr id="10" name="Picture 9" descr="Functional Errors&#10;         *  Bad Data&#10;         *  Out of Balance                         Conditions  &#10;          *  System Assurance Edit Check&#10;" title="Error Handling/System Validation">
            <a:extLst>
              <a:ext uri="{FF2B5EF4-FFF2-40B4-BE49-F238E27FC236}">
                <a16:creationId xmlns:a16="http://schemas.microsoft.com/office/drawing/2014/main" id="{A5D651B8-0201-4CB4-9C2F-B58FAB8893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77" y="4200795"/>
            <a:ext cx="2906526" cy="15188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D1DB6E-81E0-461B-81AD-6BEFE9A0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96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Error Handling/System </a:t>
            </a:r>
            <a:r>
              <a:rPr lang="en-US" b="1" dirty="0" err="1"/>
              <a:t>Validation</a:t>
            </a:r>
            <a:r>
              <a:rPr lang="en-US" sz="800" b="1" dirty="0" err="1"/>
              <a:t>b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3954F-E5EF-4945-843C-6589C3672E45}"/>
              </a:ext>
            </a:extLst>
          </p:cNvPr>
          <p:cNvSpPr txBox="1"/>
          <p:nvPr/>
        </p:nvSpPr>
        <p:spPr>
          <a:xfrm>
            <a:off x="702644" y="1688834"/>
            <a:ext cx="50562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Daily Monitoring </a:t>
            </a:r>
          </a:p>
          <a:p>
            <a:r>
              <a:rPr lang="en-US" dirty="0"/>
              <a:t>	</a:t>
            </a:r>
            <a:r>
              <a:rPr lang="en-US" sz="2400" b="1" dirty="0"/>
              <a:t>Email Notification</a:t>
            </a:r>
          </a:p>
          <a:p>
            <a:r>
              <a:rPr lang="en-US" dirty="0"/>
              <a:t>	   </a:t>
            </a:r>
            <a:r>
              <a:rPr lang="en-US" sz="2000" dirty="0"/>
              <a:t>*</a:t>
            </a:r>
            <a:r>
              <a:rPr lang="en-US" dirty="0"/>
              <a:t>  </a:t>
            </a:r>
            <a:r>
              <a:rPr lang="en-US" sz="2000" b="1" dirty="0"/>
              <a:t>PI Notifications (Batch/Online)</a:t>
            </a:r>
          </a:p>
          <a:p>
            <a:r>
              <a:rPr lang="en-US" sz="2000" b="1" dirty="0"/>
              <a:t>	   *  Enterprise Manager </a:t>
            </a:r>
          </a:p>
          <a:p>
            <a:r>
              <a:rPr lang="en-US" sz="2000" b="1" dirty="0"/>
              <a:t>	   *  Batch Job	</a:t>
            </a:r>
          </a:p>
          <a:p>
            <a:r>
              <a:rPr lang="en-US" sz="2000" b="1" dirty="0"/>
              <a:t>	   *  System Notifications</a:t>
            </a:r>
          </a:p>
          <a:p>
            <a:r>
              <a:rPr lang="en-US" sz="2000" dirty="0"/>
              <a:t>	</a:t>
            </a:r>
          </a:p>
          <a:p>
            <a:r>
              <a:rPr lang="en-US" dirty="0"/>
              <a:t>	</a:t>
            </a:r>
            <a:r>
              <a:rPr lang="en-US" sz="2400" b="1" dirty="0"/>
              <a:t>Monitoring</a:t>
            </a:r>
          </a:p>
          <a:p>
            <a:r>
              <a:rPr lang="en-US" dirty="0"/>
              <a:t>	   </a:t>
            </a:r>
            <a:r>
              <a:rPr lang="en-US" sz="2000" dirty="0"/>
              <a:t>*  </a:t>
            </a:r>
            <a:r>
              <a:rPr lang="en-US" sz="2000" b="1" dirty="0"/>
              <a:t>Enterprise Manager</a:t>
            </a:r>
          </a:p>
          <a:p>
            <a:r>
              <a:rPr lang="en-US" sz="2000" b="1" dirty="0"/>
              <a:t>	   *  SAP Alerts/RFC Inbound Queues</a:t>
            </a:r>
          </a:p>
          <a:p>
            <a:r>
              <a:rPr lang="en-US" sz="2000" b="1" dirty="0"/>
              <a:t>		Process Integration (PI)</a:t>
            </a:r>
          </a:p>
          <a:p>
            <a:r>
              <a:rPr lang="en-US" sz="2000" b="1" dirty="0"/>
              <a:t>		ECC</a:t>
            </a:r>
          </a:p>
          <a:p>
            <a:r>
              <a:rPr lang="en-US" sz="2000" b="1" dirty="0"/>
              <a:t>		CRM</a:t>
            </a:r>
            <a:r>
              <a:rPr lang="en-US" dirty="0"/>
              <a:t>	</a:t>
            </a:r>
          </a:p>
        </p:txBody>
      </p:sp>
      <p:pic>
        <p:nvPicPr>
          <p:cNvPr id="4" name="Picture 3" descr="Daily Monitoring &#10; Email Notification&#10;    *  PI Notifications (Batch /Online)&#10;    *  Enterprise Manager &#10;    *  Batch Job &#10;    *  System Notifications&#10;" title="Error Handling/System Validation">
            <a:extLst>
              <a:ext uri="{FF2B5EF4-FFF2-40B4-BE49-F238E27FC236}">
                <a16:creationId xmlns:a16="http://schemas.microsoft.com/office/drawing/2014/main" id="{8FB1E5F0-0671-4F61-8D16-B58D6274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825" y="1554480"/>
            <a:ext cx="3019425" cy="2048294"/>
          </a:xfrm>
          <a:prstGeom prst="rect">
            <a:avLst/>
          </a:prstGeom>
        </p:spPr>
      </p:pic>
      <p:pic>
        <p:nvPicPr>
          <p:cNvPr id="6" name="Picture 5" descr="Picture of the Monitoring Home screen" title="error handling / System validation">
            <a:extLst>
              <a:ext uri="{FF2B5EF4-FFF2-40B4-BE49-F238E27FC236}">
                <a16:creationId xmlns:a16="http://schemas.microsoft.com/office/drawing/2014/main" id="{EF6CDA81-0922-4F7D-8389-2E6F5B91F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325" y="4223797"/>
            <a:ext cx="3821731" cy="146690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F37013-71EB-488E-9101-563EDB0E8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1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Error Handling/System Validation</a:t>
            </a:r>
            <a:r>
              <a:rPr lang="en-US" sz="800" b="1" dirty="0"/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A4F2-6920-4F98-8876-12EC3C1B004E}"/>
              </a:ext>
            </a:extLst>
          </p:cNvPr>
          <p:cNvSpPr txBox="1"/>
          <p:nvPr/>
        </p:nvSpPr>
        <p:spPr>
          <a:xfrm>
            <a:off x="837856" y="1597454"/>
            <a:ext cx="769257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Special Processing</a:t>
            </a:r>
          </a:p>
          <a:p>
            <a:r>
              <a:rPr lang="en-US" dirty="0"/>
              <a:t>	</a:t>
            </a:r>
            <a:r>
              <a:rPr lang="en-US" sz="2400" b="1" dirty="0"/>
              <a:t>*</a:t>
            </a:r>
            <a:r>
              <a:rPr lang="en-US" dirty="0"/>
              <a:t>  </a:t>
            </a:r>
            <a:r>
              <a:rPr lang="en-US" sz="2400" b="1" dirty="0"/>
              <a:t>User Request</a:t>
            </a:r>
          </a:p>
          <a:p>
            <a:r>
              <a:rPr lang="en-US" sz="2400" b="1" dirty="0"/>
              <a:t>	*  Interface Partner Request</a:t>
            </a:r>
          </a:p>
          <a:p>
            <a:r>
              <a:rPr lang="en-US" sz="2400" b="1" dirty="0"/>
              <a:t>	*  Special File Processing</a:t>
            </a:r>
          </a:p>
          <a:p>
            <a:r>
              <a:rPr lang="en-US" sz="2400" b="1" dirty="0"/>
              <a:t>	*  Special Job Processing</a:t>
            </a:r>
          </a:p>
          <a:p>
            <a:r>
              <a:rPr lang="en-US" sz="2400" b="1" dirty="0"/>
              <a:t>	*  Reprocess Corrected Data</a:t>
            </a:r>
          </a:p>
          <a:p>
            <a:r>
              <a:rPr lang="en-US" sz="2400" b="1" dirty="0"/>
              <a:t>	*  Year End Request</a:t>
            </a:r>
          </a:p>
          <a:p>
            <a:r>
              <a:rPr lang="en-US" sz="2400" b="1" dirty="0"/>
              <a:t>	*  Down for Maintenance</a:t>
            </a:r>
          </a:p>
        </p:txBody>
      </p:sp>
      <p:pic>
        <p:nvPicPr>
          <p:cNvPr id="4" name="Picture 3" descr="Special Processing&#10; *  User Request&#10;" title="Error Handling/System Validation">
            <a:extLst>
              <a:ext uri="{FF2B5EF4-FFF2-40B4-BE49-F238E27FC236}">
                <a16:creationId xmlns:a16="http://schemas.microsoft.com/office/drawing/2014/main" id="{B0C02F51-EC45-44EE-BEF5-9A0E80FB4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2" y="4906003"/>
            <a:ext cx="1295400" cy="1295400"/>
          </a:xfrm>
          <a:prstGeom prst="rect">
            <a:avLst/>
          </a:prstGeom>
        </p:spPr>
      </p:pic>
      <p:pic>
        <p:nvPicPr>
          <p:cNvPr id="5" name="Picture 4" descr="Special Processing&#10; *  User Request&#10; *  Interface Partner Request&#10; *  Special File Processing&#10; *  Special Job Processing&#10; *  Reprocess Corrected Data&#10; *  Year End Request&#10;" title="Error Handling/System Validation">
            <a:extLst>
              <a:ext uri="{FF2B5EF4-FFF2-40B4-BE49-F238E27FC236}">
                <a16:creationId xmlns:a16="http://schemas.microsoft.com/office/drawing/2014/main" id="{ADFBCC35-06C2-4AD2-B56C-E82BC8F3D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912" y="4944103"/>
            <a:ext cx="1524000" cy="1257300"/>
          </a:xfrm>
          <a:prstGeom prst="rect">
            <a:avLst/>
          </a:prstGeom>
        </p:spPr>
      </p:pic>
      <p:pic>
        <p:nvPicPr>
          <p:cNvPr id="6" name="Picture 5" descr="Special Processing&#10; *  User Request&#10; *  Interface Partner Request&#10; *  Special File Processing&#10; *  Special Job Processing&#10; *  Reprocess Corrected Data&#10; *  Year End Request&#10;" title="Error Handling/System Validation">
            <a:extLst>
              <a:ext uri="{FF2B5EF4-FFF2-40B4-BE49-F238E27FC236}">
                <a16:creationId xmlns:a16="http://schemas.microsoft.com/office/drawing/2014/main" id="{F1679300-3478-4B47-8033-7F6854E73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402" y="4805990"/>
            <a:ext cx="1533525" cy="1533525"/>
          </a:xfrm>
          <a:prstGeom prst="rect">
            <a:avLst/>
          </a:prstGeom>
        </p:spPr>
      </p:pic>
      <p:pic>
        <p:nvPicPr>
          <p:cNvPr id="7" name="Picture 6" descr="Special Processing&#10; *  User Request&#10; *  Interface Partner Request&#10; *  Special File Processing&#10; *  Special Job Processing&#10; *  Reprocess Corrected Data&#10; *  Year End Request&#10;" title="Error Handling/System Validation">
            <a:extLst>
              <a:ext uri="{FF2B5EF4-FFF2-40B4-BE49-F238E27FC236}">
                <a16:creationId xmlns:a16="http://schemas.microsoft.com/office/drawing/2014/main" id="{E7685155-325C-4B27-8C83-0ECD0D4E5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147" y="4836687"/>
            <a:ext cx="1971504" cy="1311946"/>
          </a:xfrm>
          <a:prstGeom prst="rect">
            <a:avLst/>
          </a:prstGeom>
        </p:spPr>
      </p:pic>
      <p:pic>
        <p:nvPicPr>
          <p:cNvPr id="9" name="Picture 8" descr="picture of men working " title="error handling ststem validation">
            <a:extLst>
              <a:ext uri="{FF2B5EF4-FFF2-40B4-BE49-F238E27FC236}">
                <a16:creationId xmlns:a16="http://schemas.microsoft.com/office/drawing/2014/main" id="{53AD94CA-2653-467D-BC48-A08836668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872" y="4889457"/>
            <a:ext cx="2292046" cy="1311946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4231A9-0E23-43BD-90AD-A5C532FF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Cross Landscape Processing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E3A4F2-6920-4F98-8876-12EC3C1B004E}"/>
              </a:ext>
            </a:extLst>
          </p:cNvPr>
          <p:cNvSpPr txBox="1"/>
          <p:nvPr/>
        </p:nvSpPr>
        <p:spPr>
          <a:xfrm>
            <a:off x="837856" y="1597454"/>
            <a:ext cx="76925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Cross Landscape Processing</a:t>
            </a:r>
          </a:p>
          <a:p>
            <a:r>
              <a:rPr lang="en-US" dirty="0"/>
              <a:t>	</a:t>
            </a:r>
            <a:r>
              <a:rPr lang="en-US" sz="2400" b="1" dirty="0"/>
              <a:t>*</a:t>
            </a:r>
            <a:r>
              <a:rPr lang="en-US" dirty="0"/>
              <a:t> </a:t>
            </a:r>
            <a:r>
              <a:rPr lang="en-US" sz="2400" b="1" dirty="0"/>
              <a:t>Program in SAP applications needs data from 	  	   from various SAP and non SAP Applications </a:t>
            </a:r>
          </a:p>
          <a:p>
            <a:r>
              <a:rPr lang="en-US" sz="2400" b="1" dirty="0"/>
              <a:t>		* Example:  PE1 needs data from PC1 (CRM)</a:t>
            </a:r>
          </a:p>
          <a:p>
            <a:r>
              <a:rPr lang="en-US" sz="2400" b="1" dirty="0"/>
              <a:t>	* As Opposed To: In and Out of SAP </a:t>
            </a:r>
          </a:p>
          <a:p>
            <a:r>
              <a:rPr lang="en-US" sz="2400" b="1" dirty="0"/>
              <a:t>	* Will need programs in each application</a:t>
            </a:r>
          </a:p>
          <a:p>
            <a:r>
              <a:rPr lang="en-US" sz="2400" b="1" dirty="0"/>
              <a:t>	* Will need batch jobs in each applications</a:t>
            </a:r>
          </a:p>
        </p:txBody>
      </p:sp>
      <p:pic>
        <p:nvPicPr>
          <p:cNvPr id="8" name="Picture 7" descr="System 1 batch Jobs" title="Batch Processing">
            <a:extLst>
              <a:ext uri="{FF2B5EF4-FFF2-40B4-BE49-F238E27FC236}">
                <a16:creationId xmlns:a16="http://schemas.microsoft.com/office/drawing/2014/main" id="{90B53799-9C24-4FF9-B579-E476AEE34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4448969"/>
            <a:ext cx="1943100" cy="1943100"/>
          </a:xfrm>
          <a:prstGeom prst="rect">
            <a:avLst/>
          </a:prstGeom>
        </p:spPr>
      </p:pic>
      <p:pic>
        <p:nvPicPr>
          <p:cNvPr id="6" name="Picture 5" descr="System 1 batch Jobs" title="Batch Processing">
            <a:extLst>
              <a:ext uri="{FF2B5EF4-FFF2-40B4-BE49-F238E27FC236}">
                <a16:creationId xmlns:a16="http://schemas.microsoft.com/office/drawing/2014/main" id="{876D7AB2-A08A-4741-A0BB-780A72B14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175" y="4448969"/>
            <a:ext cx="1943100" cy="1943100"/>
          </a:xfrm>
          <a:prstGeom prst="rect">
            <a:avLst/>
          </a:prstGeom>
        </p:spPr>
      </p:pic>
      <p:pic>
        <p:nvPicPr>
          <p:cNvPr id="7" name="Picture 6" descr="System 1 batch Jobs" title="Batch Processing">
            <a:extLst>
              <a:ext uri="{FF2B5EF4-FFF2-40B4-BE49-F238E27FC236}">
                <a16:creationId xmlns:a16="http://schemas.microsoft.com/office/drawing/2014/main" id="{6DD55E11-2E70-4964-A2B8-979A7A180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238" y="4417985"/>
            <a:ext cx="1943100" cy="1943100"/>
          </a:xfrm>
          <a:prstGeom prst="rect">
            <a:avLst/>
          </a:prstGeom>
        </p:spPr>
      </p:pic>
      <p:pic>
        <p:nvPicPr>
          <p:cNvPr id="10" name="Picture 9" descr="System 1 batch Jobs" title="Batch Processing">
            <a:extLst>
              <a:ext uri="{FF2B5EF4-FFF2-40B4-BE49-F238E27FC236}">
                <a16:creationId xmlns:a16="http://schemas.microsoft.com/office/drawing/2014/main" id="{7CE3A1CF-E533-4F9C-967D-FD2E4566B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08" y="4460959"/>
            <a:ext cx="1943100" cy="1943100"/>
          </a:xfrm>
          <a:prstGeom prst="rect">
            <a:avLst/>
          </a:prstGeom>
        </p:spPr>
      </p:pic>
      <p:pic>
        <p:nvPicPr>
          <p:cNvPr id="11" name="Picture 10" descr="System 1 batch Jobs" title="Batch Processing">
            <a:extLst>
              <a:ext uri="{FF2B5EF4-FFF2-40B4-BE49-F238E27FC236}">
                <a16:creationId xmlns:a16="http://schemas.microsoft.com/office/drawing/2014/main" id="{D3196233-CB34-4A84-AB8B-DAAD16949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06" y="4258012"/>
            <a:ext cx="1002534" cy="1002534"/>
          </a:xfrm>
          <a:prstGeom prst="rect">
            <a:avLst/>
          </a:prstGeom>
        </p:spPr>
      </p:pic>
      <p:pic>
        <p:nvPicPr>
          <p:cNvPr id="12" name="Picture 11" descr="System 1 batch Jobs" title="Batch Processing">
            <a:extLst>
              <a:ext uri="{FF2B5EF4-FFF2-40B4-BE49-F238E27FC236}">
                <a16:creationId xmlns:a16="http://schemas.microsoft.com/office/drawing/2014/main" id="{EB538CE7-8930-41D1-9611-0EC18B3932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4318084"/>
            <a:ext cx="1114425" cy="1114425"/>
          </a:xfrm>
          <a:prstGeom prst="rect">
            <a:avLst/>
          </a:prstGeom>
        </p:spPr>
      </p:pic>
      <p:pic>
        <p:nvPicPr>
          <p:cNvPr id="13" name="Picture 12" descr="System 1 batch Jobs" title="Batch Processing">
            <a:extLst>
              <a:ext uri="{FF2B5EF4-FFF2-40B4-BE49-F238E27FC236}">
                <a16:creationId xmlns:a16="http://schemas.microsoft.com/office/drawing/2014/main" id="{0C9523E4-BADC-4217-9714-4ABB426E4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7" y="4275110"/>
            <a:ext cx="1114425" cy="1114425"/>
          </a:xfrm>
          <a:prstGeom prst="rect">
            <a:avLst/>
          </a:prstGeom>
        </p:spPr>
      </p:pic>
      <p:pic>
        <p:nvPicPr>
          <p:cNvPr id="14" name="Picture 13" descr="System 1 batch Jobs" title="Batch Processing">
            <a:extLst>
              <a:ext uri="{FF2B5EF4-FFF2-40B4-BE49-F238E27FC236}">
                <a16:creationId xmlns:a16="http://schemas.microsoft.com/office/drawing/2014/main" id="{A5E44E41-D5AE-4068-8B97-C4556828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00" y="4258012"/>
            <a:ext cx="906032" cy="906032"/>
          </a:xfrm>
          <a:prstGeom prst="rect">
            <a:avLst/>
          </a:prstGeom>
        </p:spPr>
      </p:pic>
      <p:pic>
        <p:nvPicPr>
          <p:cNvPr id="15" name="Picture 14" descr="System 1 batch Jobs" title="Batch Processing">
            <a:extLst>
              <a:ext uri="{FF2B5EF4-FFF2-40B4-BE49-F238E27FC236}">
                <a16:creationId xmlns:a16="http://schemas.microsoft.com/office/drawing/2014/main" id="{706285B6-C66F-44F9-88C4-DDA845AF787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77" y="4192531"/>
            <a:ext cx="450907" cy="450907"/>
          </a:xfrm>
          <a:prstGeom prst="rect">
            <a:avLst/>
          </a:prstGeom>
        </p:spPr>
      </p:pic>
      <p:pic>
        <p:nvPicPr>
          <p:cNvPr id="16" name="Picture 15" descr="System 1 batch Jobs" title="Batch Processing">
            <a:extLst>
              <a:ext uri="{FF2B5EF4-FFF2-40B4-BE49-F238E27FC236}">
                <a16:creationId xmlns:a16="http://schemas.microsoft.com/office/drawing/2014/main" id="{7D405CA9-F45D-4A20-97B1-F73A56E8368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516" y="4192531"/>
            <a:ext cx="457802" cy="457802"/>
          </a:xfrm>
          <a:prstGeom prst="rect">
            <a:avLst/>
          </a:prstGeom>
        </p:spPr>
      </p:pic>
      <p:pic>
        <p:nvPicPr>
          <p:cNvPr id="17" name="Picture 16" descr="System 1 batch Jobs" title="Batch Processing">
            <a:extLst>
              <a:ext uri="{FF2B5EF4-FFF2-40B4-BE49-F238E27FC236}">
                <a16:creationId xmlns:a16="http://schemas.microsoft.com/office/drawing/2014/main" id="{6E833D0F-B5D8-4B12-8E83-021B3699500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51" y="4145619"/>
            <a:ext cx="457802" cy="457802"/>
          </a:xfrm>
          <a:prstGeom prst="rect">
            <a:avLst/>
          </a:prstGeom>
        </p:spPr>
      </p:pic>
      <p:pic>
        <p:nvPicPr>
          <p:cNvPr id="18" name="Picture 17" descr="System 1 batch Jobs" title="Batch Processing">
            <a:extLst>
              <a:ext uri="{FF2B5EF4-FFF2-40B4-BE49-F238E27FC236}">
                <a16:creationId xmlns:a16="http://schemas.microsoft.com/office/drawing/2014/main" id="{A7678976-FD12-4FDC-B62D-E933E60BC0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060" y="4055749"/>
            <a:ext cx="524669" cy="524669"/>
          </a:xfrm>
          <a:prstGeom prst="rect">
            <a:avLst/>
          </a:prstGeom>
        </p:spPr>
      </p:pic>
      <p:pic>
        <p:nvPicPr>
          <p:cNvPr id="19" name="Picture 18" descr="System 1 batch Jobs" title="Batch Processing">
            <a:extLst>
              <a:ext uri="{FF2B5EF4-FFF2-40B4-BE49-F238E27FC236}">
                <a16:creationId xmlns:a16="http://schemas.microsoft.com/office/drawing/2014/main" id="{0F06F213-45F3-4986-B701-363906EE55D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20" y="4117647"/>
            <a:ext cx="457802" cy="457802"/>
          </a:xfrm>
          <a:prstGeom prst="rect">
            <a:avLst/>
          </a:prstGeom>
        </p:spPr>
      </p:pic>
      <p:pic>
        <p:nvPicPr>
          <p:cNvPr id="20" name="Picture 19" descr="System 1 batch Jobs" title="Batch Processing">
            <a:extLst>
              <a:ext uri="{FF2B5EF4-FFF2-40B4-BE49-F238E27FC236}">
                <a16:creationId xmlns:a16="http://schemas.microsoft.com/office/drawing/2014/main" id="{E42C481B-4E09-4C36-B165-19D638EF159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403" y="3636450"/>
            <a:ext cx="352425" cy="352425"/>
          </a:xfrm>
          <a:prstGeom prst="rect">
            <a:avLst/>
          </a:prstGeom>
        </p:spPr>
      </p:pic>
      <p:pic>
        <p:nvPicPr>
          <p:cNvPr id="21" name="Picture 20" descr="System 1 batch Jobs" title="Batch Processing">
            <a:extLst>
              <a:ext uri="{FF2B5EF4-FFF2-40B4-BE49-F238E27FC236}">
                <a16:creationId xmlns:a16="http://schemas.microsoft.com/office/drawing/2014/main" id="{EFBEF90D-FF21-4AAC-AD10-BFB5F25457B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803" y="3415955"/>
            <a:ext cx="217870" cy="217870"/>
          </a:xfrm>
          <a:prstGeom prst="rect">
            <a:avLst/>
          </a:prstGeom>
        </p:spPr>
      </p:pic>
      <p:pic>
        <p:nvPicPr>
          <p:cNvPr id="22" name="Picture 21" descr="System 1 batch Jobs" title="Batch Processing">
            <a:extLst>
              <a:ext uri="{FF2B5EF4-FFF2-40B4-BE49-F238E27FC236}">
                <a16:creationId xmlns:a16="http://schemas.microsoft.com/office/drawing/2014/main" id="{B6ED5237-420B-4FCD-8ED6-D9DC803A40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83" y="3714151"/>
            <a:ext cx="274724" cy="274724"/>
          </a:xfrm>
          <a:prstGeom prst="rect">
            <a:avLst/>
          </a:prstGeom>
        </p:spPr>
      </p:pic>
      <p:pic>
        <p:nvPicPr>
          <p:cNvPr id="23" name="Picture 22" descr="System 1 batch Jobs" title="Batch Processing">
            <a:extLst>
              <a:ext uri="{FF2B5EF4-FFF2-40B4-BE49-F238E27FC236}">
                <a16:creationId xmlns:a16="http://schemas.microsoft.com/office/drawing/2014/main" id="{7FFFD2DF-7F46-4D4A-A1C6-82AA81A248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73" y="3669064"/>
            <a:ext cx="274724" cy="274724"/>
          </a:xfrm>
          <a:prstGeom prst="rect">
            <a:avLst/>
          </a:prstGeom>
        </p:spPr>
      </p:pic>
      <p:pic>
        <p:nvPicPr>
          <p:cNvPr id="24" name="Picture 23" descr="System 1 batch Jobs" title="Batch Processing">
            <a:extLst>
              <a:ext uri="{FF2B5EF4-FFF2-40B4-BE49-F238E27FC236}">
                <a16:creationId xmlns:a16="http://schemas.microsoft.com/office/drawing/2014/main" id="{8B0B3D07-70C2-4CDD-8C28-DF77BE5FD0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51" y="3320065"/>
            <a:ext cx="217870" cy="217870"/>
          </a:xfrm>
          <a:prstGeom prst="rect">
            <a:avLst/>
          </a:prstGeom>
        </p:spPr>
      </p:pic>
      <p:pic>
        <p:nvPicPr>
          <p:cNvPr id="25" name="Picture 24" descr="System 1 batch Jobs" title="Batch Processing">
            <a:extLst>
              <a:ext uri="{FF2B5EF4-FFF2-40B4-BE49-F238E27FC236}">
                <a16:creationId xmlns:a16="http://schemas.microsoft.com/office/drawing/2014/main" id="{BE1F5EDD-5619-412E-9EC4-649DBD289FA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556" y="3643060"/>
            <a:ext cx="352425" cy="352425"/>
          </a:xfrm>
          <a:prstGeom prst="rect">
            <a:avLst/>
          </a:prstGeom>
        </p:spPr>
      </p:pic>
      <p:pic>
        <p:nvPicPr>
          <p:cNvPr id="26" name="Picture 25" descr="System 1 batch Jobs" title="Batch Processing">
            <a:extLst>
              <a:ext uri="{FF2B5EF4-FFF2-40B4-BE49-F238E27FC236}">
                <a16:creationId xmlns:a16="http://schemas.microsoft.com/office/drawing/2014/main" id="{63501EB4-4FF9-40E8-9A6E-ECCD0244B54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44" y="3221549"/>
            <a:ext cx="171397" cy="171397"/>
          </a:xfrm>
          <a:prstGeom prst="rect">
            <a:avLst/>
          </a:prstGeom>
        </p:spPr>
      </p:pic>
      <p:pic>
        <p:nvPicPr>
          <p:cNvPr id="9" name="Picture 8" descr="System 1 batch Jobs" title="Batch Processing">
            <a:extLst>
              <a:ext uri="{FF2B5EF4-FFF2-40B4-BE49-F238E27FC236}">
                <a16:creationId xmlns:a16="http://schemas.microsoft.com/office/drawing/2014/main" id="{EBD07805-F2BF-4B4B-BF87-51FB6E7A7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123" y="4473230"/>
            <a:ext cx="1943100" cy="19431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7D0116-C1CF-4A80-AA93-E24EC13A5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3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Let Her Roll!!!</a:t>
            </a:r>
          </a:p>
        </p:txBody>
      </p:sp>
      <p:pic>
        <p:nvPicPr>
          <p:cNvPr id="9" name="Picture 8" descr="Picture of Lucy and Ethel from the lucille ball show with the candies on a conveyer belt" title="Let her roll">
            <a:extLst>
              <a:ext uri="{FF2B5EF4-FFF2-40B4-BE49-F238E27FC236}">
                <a16:creationId xmlns:a16="http://schemas.microsoft.com/office/drawing/2014/main" id="{3095C172-E72E-4D0F-9B2F-88C6B60612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284" y="1554480"/>
            <a:ext cx="9692951" cy="513207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C13AB2A-6844-4060-9466-76585E94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5" y="5095875"/>
            <a:ext cx="771525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174F28-BE9C-4EAC-A558-A239B5899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52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Let Her Roll!!!</a:t>
            </a:r>
            <a:r>
              <a:rPr lang="en-US" sz="800" b="1" dirty="0"/>
              <a:t>a</a:t>
            </a:r>
            <a:endParaRPr lang="en-US" sz="5400" b="1" dirty="0"/>
          </a:p>
        </p:txBody>
      </p:sp>
      <p:pic>
        <p:nvPicPr>
          <p:cNvPr id="4" name="Picture 3" descr="Picture of lucy and ethel from the lucille ball show" title="Let her roll">
            <a:extLst>
              <a:ext uri="{FF2B5EF4-FFF2-40B4-BE49-F238E27FC236}">
                <a16:creationId xmlns:a16="http://schemas.microsoft.com/office/drawing/2014/main" id="{D2D746DA-11B9-48E1-A089-3EA9857C6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6" y="1638300"/>
            <a:ext cx="9477374" cy="4984792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C13AB2A-6844-4060-9466-76585E94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8375" y="5095875"/>
            <a:ext cx="771525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dirty="0"/>
              <a:t>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F292FE-EC5F-48EB-9075-7397F5DFA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6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>
            <a:normAutofit/>
          </a:bodyPr>
          <a:lstStyle/>
          <a:p>
            <a:r>
              <a:rPr lang="en-US" b="1" dirty="0"/>
              <a:t>Presentation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Interface Management Overview</a:t>
            </a:r>
          </a:p>
          <a:p>
            <a:r>
              <a:rPr lang="en-US" b="1" dirty="0"/>
              <a:t>Interface Landscape</a:t>
            </a:r>
          </a:p>
          <a:p>
            <a:r>
              <a:rPr lang="en-US" b="1" dirty="0"/>
              <a:t>Types of Interfaces</a:t>
            </a:r>
          </a:p>
          <a:p>
            <a:pPr lvl="1"/>
            <a:r>
              <a:rPr lang="en-US" sz="2800" b="1" dirty="0"/>
              <a:t>Batch</a:t>
            </a:r>
          </a:p>
          <a:p>
            <a:pPr lvl="1"/>
            <a:r>
              <a:rPr lang="en-US" sz="2800" b="1" dirty="0"/>
              <a:t>Real-Time</a:t>
            </a:r>
          </a:p>
          <a:p>
            <a:pPr lvl="1"/>
            <a:r>
              <a:rPr lang="en-US" sz="2800" b="1" dirty="0"/>
              <a:t>Hybrid</a:t>
            </a:r>
          </a:p>
          <a:p>
            <a:r>
              <a:rPr lang="en-US" b="1" dirty="0"/>
              <a:t>Middle Ware What is it?</a:t>
            </a:r>
          </a:p>
          <a:p>
            <a:r>
              <a:rPr lang="en-US" b="1" dirty="0"/>
              <a:t>Monitoring Tools</a:t>
            </a:r>
          </a:p>
          <a:p>
            <a:r>
              <a:rPr lang="en-US" b="1" dirty="0"/>
              <a:t>Error Handling/System Monitoring</a:t>
            </a:r>
          </a:p>
          <a:p>
            <a:r>
              <a:rPr lang="en-US" b="1" dirty="0"/>
              <a:t>SAP Process Orchestration (PO) </a:t>
            </a:r>
          </a:p>
          <a:p>
            <a:r>
              <a:rPr lang="en-US" b="1" dirty="0"/>
              <a:t>Summary/Conclusion</a:t>
            </a:r>
          </a:p>
          <a:p>
            <a:r>
              <a:rPr lang="en-US" b="1" dirty="0"/>
              <a:t>Questions/Comments</a:t>
            </a:r>
          </a:p>
        </p:txBody>
      </p:sp>
      <p:pic>
        <p:nvPicPr>
          <p:cNvPr id="7" name="Picture 6" title="Presentation Overview">
            <a:extLst>
              <a:ext uri="{FF2B5EF4-FFF2-40B4-BE49-F238E27FC236}">
                <a16:creationId xmlns:a16="http://schemas.microsoft.com/office/drawing/2014/main" id="{E0505619-7043-43A9-A64B-E0473B34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250" y="3041650"/>
            <a:ext cx="4114550" cy="191928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F2709-7652-4742-A786-C401C20BB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8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SAP PO To The Rescue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C13AB2A-6844-4060-9466-76585E94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225" y="2133601"/>
            <a:ext cx="7772400" cy="710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dirty="0"/>
              <a:t>SAP Process Orchestration</a:t>
            </a:r>
          </a:p>
          <a:p>
            <a:pPr marL="1200150" lvl="2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 descr="SA" title="SAP PO to the rescue">
            <a:extLst>
              <a:ext uri="{FF2B5EF4-FFF2-40B4-BE49-F238E27FC236}">
                <a16:creationId xmlns:a16="http://schemas.microsoft.com/office/drawing/2014/main" id="{1FFE98E2-C0E3-4DC5-BE31-11DF7DD1D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567" y="3114675"/>
            <a:ext cx="5392865" cy="32385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144EFD-9A77-49B3-81E2-F65067A44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92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Orchestration</a:t>
            </a:r>
          </a:p>
        </p:txBody>
      </p:sp>
      <p:pic>
        <p:nvPicPr>
          <p:cNvPr id="5" name="Content Placeholder 4" descr="What is SAP process Orchestration" title="Process orchestration">
            <a:extLst>
              <a:ext uri="{FF2B5EF4-FFF2-40B4-BE49-F238E27FC236}">
                <a16:creationId xmlns:a16="http://schemas.microsoft.com/office/drawing/2014/main" id="{35B6B557-0372-4490-8A1D-ECCF6E5D3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037" y="1875695"/>
            <a:ext cx="7781925" cy="435787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FEA1D1-3AE8-470D-A399-B4FF8FBA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349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1252"/>
            <a:ext cx="12161520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b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SAP</a:t>
            </a:r>
            <a:r>
              <a:rPr lang="en-US" dirty="0"/>
              <a:t> </a:t>
            </a:r>
            <a:r>
              <a:rPr lang="en-US" b="1" dirty="0"/>
              <a:t>PI/PO</a:t>
            </a:r>
            <a:r>
              <a:rPr lang="en-US" dirty="0"/>
              <a:t> (Process Integration/Process Orchestration) is a tool that allows you to integrate solutions. It makes it easy to synchronize data between different systems. Let's say you are using the </a:t>
            </a:r>
            <a:r>
              <a:rPr lang="en-US" b="1" dirty="0"/>
              <a:t>SAP</a:t>
            </a:r>
            <a:r>
              <a:rPr lang="en-US" dirty="0"/>
              <a:t> ERP system, and you wish to integrate with the CRM system.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Work becomes easier and more hassle-free if developers and organizations have one tool that can be used for a variety of different integrations, as opposed to several divergent tools being used for smaller tasks.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56DED-3BC5-4EB2-8DE2-138D0DDC5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787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c</a:t>
            </a:r>
            <a:endParaRPr lang="en-US" b="1" dirty="0"/>
          </a:p>
        </p:txBody>
      </p:sp>
      <p:pic>
        <p:nvPicPr>
          <p:cNvPr id="29" name="Picture 28" descr="picture of a right arrow" title="Process orchestration">
            <a:extLst>
              <a:ext uri="{FF2B5EF4-FFF2-40B4-BE49-F238E27FC236}">
                <a16:creationId xmlns:a16="http://schemas.microsoft.com/office/drawing/2014/main" id="{1920FBCA-4E5B-4C8E-80F4-4E229AE44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61" y="2291971"/>
            <a:ext cx="1309049" cy="9983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666618-6993-4E71-84DB-AC2CDD0A36EE}"/>
              </a:ext>
            </a:extLst>
          </p:cNvPr>
          <p:cNvSpPr txBox="1"/>
          <p:nvPr/>
        </p:nvSpPr>
        <p:spPr>
          <a:xfrm>
            <a:off x="1869160" y="1696571"/>
            <a:ext cx="8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PE1</a:t>
            </a:r>
          </a:p>
        </p:txBody>
      </p:sp>
      <p:pic>
        <p:nvPicPr>
          <p:cNvPr id="4" name="Content Placeholder 3" descr="System 1 batch Jobs" title="Batch Processing">
            <a:extLst>
              <a:ext uri="{FF2B5EF4-FFF2-40B4-BE49-F238E27FC236}">
                <a16:creationId xmlns:a16="http://schemas.microsoft.com/office/drawing/2014/main" id="{68701232-B211-41BD-AC6A-0A2D22092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855" y="1981667"/>
            <a:ext cx="1943100" cy="19431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526AE2-1554-49A3-83BD-276143CC28B5}"/>
              </a:ext>
            </a:extLst>
          </p:cNvPr>
          <p:cNvSpPr txBox="1"/>
          <p:nvPr/>
        </p:nvSpPr>
        <p:spPr>
          <a:xfrm>
            <a:off x="4055276" y="1725940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PC1</a:t>
            </a:r>
          </a:p>
        </p:txBody>
      </p:sp>
      <p:pic>
        <p:nvPicPr>
          <p:cNvPr id="5" name="Picture 4" descr="System 1 batch Jobs" title="Batch Processing">
            <a:extLst>
              <a:ext uri="{FF2B5EF4-FFF2-40B4-BE49-F238E27FC236}">
                <a16:creationId xmlns:a16="http://schemas.microsoft.com/office/drawing/2014/main" id="{2CC7E4F7-0E6B-41CE-892D-D0018656B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19" y="1981667"/>
            <a:ext cx="1943100" cy="19431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F38E3F6-2777-433C-89BD-EAD1B39B57D8}"/>
              </a:ext>
            </a:extLst>
          </p:cNvPr>
          <p:cNvSpPr txBox="1"/>
          <p:nvPr/>
        </p:nvSpPr>
        <p:spPr>
          <a:xfrm>
            <a:off x="6324145" y="1696571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PJ1</a:t>
            </a:r>
          </a:p>
        </p:txBody>
      </p:sp>
      <p:pic>
        <p:nvPicPr>
          <p:cNvPr id="6" name="Picture 5" descr="System 1 batch Jobs" title="Batch Processing">
            <a:extLst>
              <a:ext uri="{FF2B5EF4-FFF2-40B4-BE49-F238E27FC236}">
                <a16:creationId xmlns:a16="http://schemas.microsoft.com/office/drawing/2014/main" id="{118DFAF1-CA1F-4259-9425-0329FD305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88" y="1981667"/>
            <a:ext cx="1943100" cy="19431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E6D7DF2-2CF7-4917-A0A8-01611DD4F37F}"/>
              </a:ext>
            </a:extLst>
          </p:cNvPr>
          <p:cNvSpPr txBox="1"/>
          <p:nvPr/>
        </p:nvSpPr>
        <p:spPr>
          <a:xfrm>
            <a:off x="8600027" y="1696571"/>
            <a:ext cx="69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PB7</a:t>
            </a:r>
          </a:p>
        </p:txBody>
      </p:sp>
      <p:pic>
        <p:nvPicPr>
          <p:cNvPr id="7" name="Picture 6" descr="System 1 batch Jobs" title="Batch Processing">
            <a:extLst>
              <a:ext uri="{FF2B5EF4-FFF2-40B4-BE49-F238E27FC236}">
                <a16:creationId xmlns:a16="http://schemas.microsoft.com/office/drawing/2014/main" id="{B968D39A-5F05-4459-BB7B-2CC3F5AD5B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57" y="1915459"/>
            <a:ext cx="1943100" cy="19431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A104737-CDCD-4982-A725-266D66E7BACB}"/>
              </a:ext>
            </a:extLst>
          </p:cNvPr>
          <p:cNvSpPr txBox="1"/>
          <p:nvPr/>
        </p:nvSpPr>
        <p:spPr>
          <a:xfrm>
            <a:off x="1890257" y="3924767"/>
            <a:ext cx="6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ERP</a:t>
            </a:r>
          </a:p>
        </p:txBody>
      </p:sp>
      <p:pic>
        <p:nvPicPr>
          <p:cNvPr id="8" name="Picture 7" descr="System 1 batch Jobs" title="Batch Processing">
            <a:extLst>
              <a:ext uri="{FF2B5EF4-FFF2-40B4-BE49-F238E27FC236}">
                <a16:creationId xmlns:a16="http://schemas.microsoft.com/office/drawing/2014/main" id="{537E338A-96BD-4A48-8098-CD755BB2C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44" y="4066858"/>
            <a:ext cx="1943100" cy="19431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B91D643-A930-4723-B971-D5AA24962B5E}"/>
              </a:ext>
            </a:extLst>
          </p:cNvPr>
          <p:cNvSpPr txBox="1"/>
          <p:nvPr/>
        </p:nvSpPr>
        <p:spPr>
          <a:xfrm>
            <a:off x="4055276" y="3882192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PX7</a:t>
            </a:r>
          </a:p>
        </p:txBody>
      </p:sp>
      <p:pic>
        <p:nvPicPr>
          <p:cNvPr id="9" name="Picture 8" descr="System 1 batch Jobs" title="Batch Processing">
            <a:extLst>
              <a:ext uri="{FF2B5EF4-FFF2-40B4-BE49-F238E27FC236}">
                <a16:creationId xmlns:a16="http://schemas.microsoft.com/office/drawing/2014/main" id="{8BC1B01D-EC06-45A7-820B-A855A967F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00" y="4066858"/>
            <a:ext cx="1943100" cy="19431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86E8EB8-0ED3-4491-97D9-8D2A30932E57}"/>
              </a:ext>
            </a:extLst>
          </p:cNvPr>
          <p:cNvSpPr txBox="1"/>
          <p:nvPr/>
        </p:nvSpPr>
        <p:spPr>
          <a:xfrm>
            <a:off x="6195557" y="3882192"/>
            <a:ext cx="124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Drop Box</a:t>
            </a:r>
          </a:p>
        </p:txBody>
      </p:sp>
      <p:pic>
        <p:nvPicPr>
          <p:cNvPr id="10" name="Picture 9" descr="System 1 batch Jobs" title="Batch Processing">
            <a:extLst>
              <a:ext uri="{FF2B5EF4-FFF2-40B4-BE49-F238E27FC236}">
                <a16:creationId xmlns:a16="http://schemas.microsoft.com/office/drawing/2014/main" id="{76CABCB4-4609-4A77-A8E9-A6D7D4F91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54" y="4066858"/>
            <a:ext cx="1943100" cy="1943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968B05A-465D-41C8-A203-5489EC0D7865}"/>
              </a:ext>
            </a:extLst>
          </p:cNvPr>
          <p:cNvSpPr txBox="1"/>
          <p:nvPr/>
        </p:nvSpPr>
        <p:spPr>
          <a:xfrm>
            <a:off x="8675805" y="3841475"/>
            <a:ext cx="101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 SAP</a:t>
            </a:r>
          </a:p>
        </p:txBody>
      </p:sp>
      <p:pic>
        <p:nvPicPr>
          <p:cNvPr id="11" name="Picture 10" descr="System 1 batch Jobs" title="Batch Processing">
            <a:extLst>
              <a:ext uri="{FF2B5EF4-FFF2-40B4-BE49-F238E27FC236}">
                <a16:creationId xmlns:a16="http://schemas.microsoft.com/office/drawing/2014/main" id="{C03D7883-A9AE-4358-9E6E-B0D39DB5B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08" y="4066858"/>
            <a:ext cx="1943100" cy="19431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10DBC9-556F-4C40-B4D6-74C9ACF8888F}"/>
              </a:ext>
            </a:extLst>
          </p:cNvPr>
          <p:cNvSpPr txBox="1"/>
          <p:nvPr/>
        </p:nvSpPr>
        <p:spPr>
          <a:xfrm>
            <a:off x="4242013" y="5924192"/>
            <a:ext cx="4178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  Data Directed To A Particular Server</a:t>
            </a:r>
          </a:p>
          <a:p>
            <a:r>
              <a:rPr lang="en-US" sz="2000" b="1" dirty="0"/>
              <a:t>Driven By Multiple Programs and Jobs</a:t>
            </a:r>
          </a:p>
        </p:txBody>
      </p:sp>
      <p:pic>
        <p:nvPicPr>
          <p:cNvPr id="32" name="Picture 31" descr="Picture of a left arrow" title="Process orchestration">
            <a:extLst>
              <a:ext uri="{FF2B5EF4-FFF2-40B4-BE49-F238E27FC236}">
                <a16:creationId xmlns:a16="http://schemas.microsoft.com/office/drawing/2014/main" id="{D640CB50-3533-4FC6-856A-957BAB6EBB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835557" y="2329280"/>
            <a:ext cx="1462615" cy="1115458"/>
          </a:xfrm>
          <a:prstGeom prst="rect">
            <a:avLst/>
          </a:prstGeom>
        </p:spPr>
      </p:pic>
      <p:pic>
        <p:nvPicPr>
          <p:cNvPr id="35" name="Picture 34" descr="Picture of a downward arrow" title="Process orchestration">
            <a:extLst>
              <a:ext uri="{FF2B5EF4-FFF2-40B4-BE49-F238E27FC236}">
                <a16:creationId xmlns:a16="http://schemas.microsoft.com/office/drawing/2014/main" id="{B641628F-2F5E-45A4-A563-9593E1694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97881">
            <a:off x="3888217" y="547458"/>
            <a:ext cx="1418089" cy="1081500"/>
          </a:xfrm>
          <a:prstGeom prst="rect">
            <a:avLst/>
          </a:prstGeom>
        </p:spPr>
      </p:pic>
      <p:pic>
        <p:nvPicPr>
          <p:cNvPr id="37" name="Picture 36" descr="picture of a right arrow" title="Process orchestration">
            <a:extLst>
              <a:ext uri="{FF2B5EF4-FFF2-40B4-BE49-F238E27FC236}">
                <a16:creationId xmlns:a16="http://schemas.microsoft.com/office/drawing/2014/main" id="{FC2A64E9-E41A-4618-A855-2014A8704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1120" y="2997471"/>
            <a:ext cx="1309049" cy="998341"/>
          </a:xfrm>
          <a:prstGeom prst="rect">
            <a:avLst/>
          </a:prstGeom>
        </p:spPr>
      </p:pic>
      <p:pic>
        <p:nvPicPr>
          <p:cNvPr id="21" name="Picture 20" descr="picture of a left arrow" title="Process orchestration">
            <a:extLst>
              <a:ext uri="{FF2B5EF4-FFF2-40B4-BE49-F238E27FC236}">
                <a16:creationId xmlns:a16="http://schemas.microsoft.com/office/drawing/2014/main" id="{CF6848D9-A7E4-4C54-90B3-09A76B366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93635">
            <a:off x="9619953" y="5112489"/>
            <a:ext cx="1462617" cy="1115459"/>
          </a:xfrm>
          <a:prstGeom prst="rect">
            <a:avLst/>
          </a:prstGeom>
        </p:spPr>
      </p:pic>
      <p:pic>
        <p:nvPicPr>
          <p:cNvPr id="27" name="Picture 26" descr="picture of right arrow" title="Process orchestration">
            <a:extLst>
              <a:ext uri="{FF2B5EF4-FFF2-40B4-BE49-F238E27FC236}">
                <a16:creationId xmlns:a16="http://schemas.microsoft.com/office/drawing/2014/main" id="{2C93E06C-0C28-4E74-8465-6275148D5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556" y="4150883"/>
            <a:ext cx="1462617" cy="1115459"/>
          </a:xfrm>
          <a:prstGeom prst="rect">
            <a:avLst/>
          </a:prstGeom>
        </p:spPr>
      </p:pic>
      <p:pic>
        <p:nvPicPr>
          <p:cNvPr id="28" name="Picture 27" descr="picture of a right arrow" title="Process orchestration">
            <a:extLst>
              <a:ext uri="{FF2B5EF4-FFF2-40B4-BE49-F238E27FC236}">
                <a16:creationId xmlns:a16="http://schemas.microsoft.com/office/drawing/2014/main" id="{7154D654-87B7-4D9A-A11C-6238CBC9B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97819" y="4929958"/>
            <a:ext cx="882148" cy="672767"/>
          </a:xfrm>
          <a:prstGeom prst="rect">
            <a:avLst/>
          </a:prstGeom>
        </p:spPr>
      </p:pic>
      <p:pic>
        <p:nvPicPr>
          <p:cNvPr id="30" name="Picture 29" descr="picture of a upward arrow" title="Process orchestration">
            <a:extLst>
              <a:ext uri="{FF2B5EF4-FFF2-40B4-BE49-F238E27FC236}">
                <a16:creationId xmlns:a16="http://schemas.microsoft.com/office/drawing/2014/main" id="{143B0D98-6B3F-4499-8369-FACEEF13C93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539847" y="3843461"/>
            <a:ext cx="369332" cy="281670"/>
          </a:xfrm>
          <a:prstGeom prst="rect">
            <a:avLst/>
          </a:prstGeom>
        </p:spPr>
      </p:pic>
      <p:pic>
        <p:nvPicPr>
          <p:cNvPr id="31" name="Picture 30" descr="picture of a left arrow" title="Process orchestration">
            <a:extLst>
              <a:ext uri="{FF2B5EF4-FFF2-40B4-BE49-F238E27FC236}">
                <a16:creationId xmlns:a16="http://schemas.microsoft.com/office/drawing/2014/main" id="{577993BB-0BD2-48E7-8577-122301126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819" y="4485864"/>
            <a:ext cx="882148" cy="672767"/>
          </a:xfrm>
          <a:prstGeom prst="rect">
            <a:avLst/>
          </a:prstGeom>
        </p:spPr>
      </p:pic>
      <p:pic>
        <p:nvPicPr>
          <p:cNvPr id="33" name="Picture 32" descr="picture od downward arrow" title="Process orchestration">
            <a:extLst>
              <a:ext uri="{FF2B5EF4-FFF2-40B4-BE49-F238E27FC236}">
                <a16:creationId xmlns:a16="http://schemas.microsoft.com/office/drawing/2014/main" id="{D2C76664-E8A3-439A-9A17-424786001F3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648" y="3854978"/>
            <a:ext cx="369332" cy="281670"/>
          </a:xfrm>
          <a:prstGeom prst="rect">
            <a:avLst/>
          </a:prstGeom>
        </p:spPr>
      </p:pic>
      <p:pic>
        <p:nvPicPr>
          <p:cNvPr id="34" name="Picture 33" descr="picture of arrow" title="Process orchestration">
            <a:extLst>
              <a:ext uri="{FF2B5EF4-FFF2-40B4-BE49-F238E27FC236}">
                <a16:creationId xmlns:a16="http://schemas.microsoft.com/office/drawing/2014/main" id="{66186A00-59A8-4084-9F01-29BB156411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8332">
            <a:off x="2879997" y="3362593"/>
            <a:ext cx="882148" cy="672767"/>
          </a:xfrm>
          <a:prstGeom prst="rect">
            <a:avLst/>
          </a:prstGeom>
        </p:spPr>
      </p:pic>
      <p:pic>
        <p:nvPicPr>
          <p:cNvPr id="36" name="Picture 35" descr="pcture of arrow" title="Process orchestration">
            <a:extLst>
              <a:ext uri="{FF2B5EF4-FFF2-40B4-BE49-F238E27FC236}">
                <a16:creationId xmlns:a16="http://schemas.microsoft.com/office/drawing/2014/main" id="{B2C4E2F3-64BC-491B-B002-AB015174E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80965">
            <a:off x="2602402" y="3730475"/>
            <a:ext cx="882148" cy="672767"/>
          </a:xfrm>
          <a:prstGeom prst="rect">
            <a:avLst/>
          </a:prstGeom>
        </p:spPr>
      </p:pic>
      <p:pic>
        <p:nvPicPr>
          <p:cNvPr id="38" name="Picture 37" descr="**" title="Picture of a person hammering">
            <a:extLst>
              <a:ext uri="{FF2B5EF4-FFF2-40B4-BE49-F238E27FC236}">
                <a16:creationId xmlns:a16="http://schemas.microsoft.com/office/drawing/2014/main" id="{783959AE-BA36-449B-8E1D-BA3AD080FD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991" y="2536506"/>
            <a:ext cx="588348" cy="443156"/>
          </a:xfrm>
          <a:prstGeom prst="rect">
            <a:avLst/>
          </a:prstGeom>
        </p:spPr>
      </p:pic>
      <p:pic>
        <p:nvPicPr>
          <p:cNvPr id="39" name="Picture 38" descr="**" title="Picture of a person hammering">
            <a:extLst>
              <a:ext uri="{FF2B5EF4-FFF2-40B4-BE49-F238E27FC236}">
                <a16:creationId xmlns:a16="http://schemas.microsoft.com/office/drawing/2014/main" id="{4435BAD1-E4E5-4BD9-92B0-9116283C3D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382" y="2227708"/>
            <a:ext cx="588348" cy="443156"/>
          </a:xfrm>
          <a:prstGeom prst="rect">
            <a:avLst/>
          </a:prstGeom>
        </p:spPr>
      </p:pic>
      <p:pic>
        <p:nvPicPr>
          <p:cNvPr id="40" name="Picture 39" descr="**" title="Picture of a person hammering">
            <a:extLst>
              <a:ext uri="{FF2B5EF4-FFF2-40B4-BE49-F238E27FC236}">
                <a16:creationId xmlns:a16="http://schemas.microsoft.com/office/drawing/2014/main" id="{849A6183-5245-4EF1-95CA-CE2254FD20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98" y="4180479"/>
            <a:ext cx="588348" cy="443156"/>
          </a:xfrm>
          <a:prstGeom prst="rect">
            <a:avLst/>
          </a:prstGeom>
        </p:spPr>
      </p:pic>
      <p:pic>
        <p:nvPicPr>
          <p:cNvPr id="41" name="Picture 40" descr="**" title="Picture of a person hammering">
            <a:extLst>
              <a:ext uri="{FF2B5EF4-FFF2-40B4-BE49-F238E27FC236}">
                <a16:creationId xmlns:a16="http://schemas.microsoft.com/office/drawing/2014/main" id="{84584692-0BAC-464B-802F-CE24B960F1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61" y="1804268"/>
            <a:ext cx="588348" cy="443156"/>
          </a:xfrm>
          <a:prstGeom prst="rect">
            <a:avLst/>
          </a:prstGeom>
        </p:spPr>
      </p:pic>
      <p:pic>
        <p:nvPicPr>
          <p:cNvPr id="42" name="Picture 41" descr="**" title="Picture of a person hammering">
            <a:extLst>
              <a:ext uri="{FF2B5EF4-FFF2-40B4-BE49-F238E27FC236}">
                <a16:creationId xmlns:a16="http://schemas.microsoft.com/office/drawing/2014/main" id="{B93CC24C-8DCC-4429-8FF5-59AE89A0B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810" y="4418758"/>
            <a:ext cx="588348" cy="443156"/>
          </a:xfrm>
          <a:prstGeom prst="rect">
            <a:avLst/>
          </a:prstGeom>
        </p:spPr>
      </p:pic>
      <p:pic>
        <p:nvPicPr>
          <p:cNvPr id="43" name="Picture 42" descr="picture of arrow" title="Process orchestration">
            <a:extLst>
              <a:ext uri="{FF2B5EF4-FFF2-40B4-BE49-F238E27FC236}">
                <a16:creationId xmlns:a16="http://schemas.microsoft.com/office/drawing/2014/main" id="{B2CF1416-3DE1-4FE5-B314-0A089EB12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55919" y="4715952"/>
            <a:ext cx="882148" cy="672767"/>
          </a:xfrm>
          <a:prstGeom prst="rect">
            <a:avLst/>
          </a:prstGeom>
        </p:spPr>
      </p:pic>
      <p:pic>
        <p:nvPicPr>
          <p:cNvPr id="44" name="Picture 43" descr="**" title="Picture of a person hammering">
            <a:extLst>
              <a:ext uri="{FF2B5EF4-FFF2-40B4-BE49-F238E27FC236}">
                <a16:creationId xmlns:a16="http://schemas.microsoft.com/office/drawing/2014/main" id="{964AB2ED-9695-42AC-9495-E5C5528C35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28" y="4436058"/>
            <a:ext cx="588348" cy="443156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5AB7FEE-029F-4901-94BB-EA00E2391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319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69584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d</a:t>
            </a:r>
            <a:endParaRPr lang="en-US" b="1" dirty="0"/>
          </a:p>
        </p:txBody>
      </p:sp>
      <p:pic>
        <p:nvPicPr>
          <p:cNvPr id="4" name="Content Placeholder 3" descr="System 1 batch Jobs" title="Batch Processing">
            <a:extLst>
              <a:ext uri="{FF2B5EF4-FFF2-40B4-BE49-F238E27FC236}">
                <a16:creationId xmlns:a16="http://schemas.microsoft.com/office/drawing/2014/main" id="{68701232-B211-41BD-AC6A-0A2D22092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02" y="2123758"/>
            <a:ext cx="1943100" cy="1943100"/>
          </a:xfrm>
          <a:prstGeom prst="rect">
            <a:avLst/>
          </a:prstGeom>
        </p:spPr>
      </p:pic>
      <p:pic>
        <p:nvPicPr>
          <p:cNvPr id="5" name="Picture 4" descr="System 1 batch Jobs" title="Batch Processing">
            <a:extLst>
              <a:ext uri="{FF2B5EF4-FFF2-40B4-BE49-F238E27FC236}">
                <a16:creationId xmlns:a16="http://schemas.microsoft.com/office/drawing/2014/main" id="{2CC7E4F7-0E6B-41CE-892D-D0018656B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719" y="1981667"/>
            <a:ext cx="1943100" cy="1943100"/>
          </a:xfrm>
          <a:prstGeom prst="rect">
            <a:avLst/>
          </a:prstGeom>
        </p:spPr>
      </p:pic>
      <p:pic>
        <p:nvPicPr>
          <p:cNvPr id="6" name="Picture 5" descr="System 1 batch Jobs" title="Batch Processing">
            <a:extLst>
              <a:ext uri="{FF2B5EF4-FFF2-40B4-BE49-F238E27FC236}">
                <a16:creationId xmlns:a16="http://schemas.microsoft.com/office/drawing/2014/main" id="{118DFAF1-CA1F-4259-9425-0329FD30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88" y="1981667"/>
            <a:ext cx="1943100" cy="1943100"/>
          </a:xfrm>
          <a:prstGeom prst="rect">
            <a:avLst/>
          </a:prstGeom>
        </p:spPr>
      </p:pic>
      <p:pic>
        <p:nvPicPr>
          <p:cNvPr id="7" name="Picture 6" descr="System 1 batch Jobs" title="Batch Processing">
            <a:extLst>
              <a:ext uri="{FF2B5EF4-FFF2-40B4-BE49-F238E27FC236}">
                <a16:creationId xmlns:a16="http://schemas.microsoft.com/office/drawing/2014/main" id="{B968D39A-5F05-4459-BB7B-2CC3F5AD5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454" y="2094795"/>
            <a:ext cx="1943100" cy="1943100"/>
          </a:xfrm>
          <a:prstGeom prst="rect">
            <a:avLst/>
          </a:prstGeom>
        </p:spPr>
      </p:pic>
      <p:pic>
        <p:nvPicPr>
          <p:cNvPr id="8" name="Picture 7" descr="System 1 batch Jobs" title="Batch Processing">
            <a:extLst>
              <a:ext uri="{FF2B5EF4-FFF2-40B4-BE49-F238E27FC236}">
                <a16:creationId xmlns:a16="http://schemas.microsoft.com/office/drawing/2014/main" id="{537E338A-96BD-4A48-8098-CD755BB2C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544" y="4066858"/>
            <a:ext cx="1943100" cy="1943100"/>
          </a:xfrm>
          <a:prstGeom prst="rect">
            <a:avLst/>
          </a:prstGeom>
        </p:spPr>
      </p:pic>
      <p:pic>
        <p:nvPicPr>
          <p:cNvPr id="9" name="Picture 8" descr="System 1 batch Jobs" title="Batch Processing">
            <a:extLst>
              <a:ext uri="{FF2B5EF4-FFF2-40B4-BE49-F238E27FC236}">
                <a16:creationId xmlns:a16="http://schemas.microsoft.com/office/drawing/2014/main" id="{8BC1B01D-EC06-45A7-820B-A855A967F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900" y="4066858"/>
            <a:ext cx="1943100" cy="1943100"/>
          </a:xfrm>
          <a:prstGeom prst="rect">
            <a:avLst/>
          </a:prstGeom>
        </p:spPr>
      </p:pic>
      <p:pic>
        <p:nvPicPr>
          <p:cNvPr id="10" name="Picture 9" descr="System 1 batch Jobs" title="Batch Processing">
            <a:extLst>
              <a:ext uri="{FF2B5EF4-FFF2-40B4-BE49-F238E27FC236}">
                <a16:creationId xmlns:a16="http://schemas.microsoft.com/office/drawing/2014/main" id="{76CABCB4-4609-4A77-A8E9-A6D7D4F91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354" y="4066858"/>
            <a:ext cx="1943100" cy="1943100"/>
          </a:xfrm>
          <a:prstGeom prst="rect">
            <a:avLst/>
          </a:prstGeom>
        </p:spPr>
      </p:pic>
      <p:pic>
        <p:nvPicPr>
          <p:cNvPr id="11" name="Picture 10" descr="System 1 batch Jobs" title="Batch Processing">
            <a:extLst>
              <a:ext uri="{FF2B5EF4-FFF2-40B4-BE49-F238E27FC236}">
                <a16:creationId xmlns:a16="http://schemas.microsoft.com/office/drawing/2014/main" id="{C03D7883-A9AE-4358-9E6E-B0D39DB5B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808" y="4066858"/>
            <a:ext cx="1943100" cy="19431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666618-6993-4E71-84DB-AC2CDD0A36EE}"/>
              </a:ext>
            </a:extLst>
          </p:cNvPr>
          <p:cNvSpPr txBox="1"/>
          <p:nvPr/>
        </p:nvSpPr>
        <p:spPr>
          <a:xfrm>
            <a:off x="2164094" y="2094795"/>
            <a:ext cx="881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526AE2-1554-49A3-83BD-276143CC28B5}"/>
              </a:ext>
            </a:extLst>
          </p:cNvPr>
          <p:cNvSpPr txBox="1"/>
          <p:nvPr/>
        </p:nvSpPr>
        <p:spPr>
          <a:xfrm>
            <a:off x="4055276" y="1725940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PC1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F38E3F6-2777-433C-89BD-EAD1B39B57D8}"/>
              </a:ext>
            </a:extLst>
          </p:cNvPr>
          <p:cNvSpPr txBox="1"/>
          <p:nvPr/>
        </p:nvSpPr>
        <p:spPr>
          <a:xfrm>
            <a:off x="6324145" y="1696571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PJ1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D7DF2-2CF7-4917-A0A8-01611DD4F37F}"/>
              </a:ext>
            </a:extLst>
          </p:cNvPr>
          <p:cNvSpPr txBox="1"/>
          <p:nvPr/>
        </p:nvSpPr>
        <p:spPr>
          <a:xfrm>
            <a:off x="8283908" y="1981667"/>
            <a:ext cx="693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PB7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04737-CDCD-4982-A725-266D66E7BACB}"/>
              </a:ext>
            </a:extLst>
          </p:cNvPr>
          <p:cNvSpPr txBox="1"/>
          <p:nvPr/>
        </p:nvSpPr>
        <p:spPr>
          <a:xfrm>
            <a:off x="1890257" y="3924767"/>
            <a:ext cx="614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91D643-A930-4723-B971-D5AA24962B5E}"/>
              </a:ext>
            </a:extLst>
          </p:cNvPr>
          <p:cNvSpPr txBox="1"/>
          <p:nvPr/>
        </p:nvSpPr>
        <p:spPr>
          <a:xfrm>
            <a:off x="4055276" y="3882192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PX7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6E8EB8-0ED3-4491-97D9-8D2A30932E57}"/>
              </a:ext>
            </a:extLst>
          </p:cNvPr>
          <p:cNvSpPr txBox="1"/>
          <p:nvPr/>
        </p:nvSpPr>
        <p:spPr>
          <a:xfrm>
            <a:off x="6492524" y="3882192"/>
            <a:ext cx="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68B05A-465D-41C8-A203-5489EC0D7865}"/>
              </a:ext>
            </a:extLst>
          </p:cNvPr>
          <p:cNvSpPr txBox="1"/>
          <p:nvPr/>
        </p:nvSpPr>
        <p:spPr>
          <a:xfrm>
            <a:off x="8675805" y="3841475"/>
            <a:ext cx="1011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Non SAP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0DBC9-556F-4C40-B4D6-74C9ACF8888F}"/>
              </a:ext>
            </a:extLst>
          </p:cNvPr>
          <p:cNvSpPr txBox="1"/>
          <p:nvPr/>
        </p:nvSpPr>
        <p:spPr>
          <a:xfrm>
            <a:off x="4370399" y="5917140"/>
            <a:ext cx="3451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Data Transfer Between Servers</a:t>
            </a:r>
          </a:p>
          <a:p>
            <a:r>
              <a:rPr lang="en-US" sz="2000" b="1" dirty="0"/>
              <a:t>        Internal and External</a:t>
            </a:r>
          </a:p>
          <a:p>
            <a:r>
              <a:rPr lang="en-US" sz="2000" b="1" dirty="0"/>
              <a:t>              One Program</a:t>
            </a:r>
          </a:p>
        </p:txBody>
      </p:sp>
      <p:sp>
        <p:nvSpPr>
          <p:cNvPr id="16" name="Oval 15" descr="Data transfer between serverss internal and extenal one program" title="Process orchestration">
            <a:extLst>
              <a:ext uri="{FF2B5EF4-FFF2-40B4-BE49-F238E27FC236}">
                <a16:creationId xmlns:a16="http://schemas.microsoft.com/office/drawing/2014/main" id="{E81EA0D0-A786-4B64-831C-8A3825B0829B}"/>
              </a:ext>
            </a:extLst>
          </p:cNvPr>
          <p:cNvSpPr/>
          <p:nvPr/>
        </p:nvSpPr>
        <p:spPr>
          <a:xfrm>
            <a:off x="222416" y="1535453"/>
            <a:ext cx="11191875" cy="53225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Picture of a arrow" title="Process orchestration">
            <a:extLst>
              <a:ext uri="{FF2B5EF4-FFF2-40B4-BE49-F238E27FC236}">
                <a16:creationId xmlns:a16="http://schemas.microsoft.com/office/drawing/2014/main" id="{97418A91-D7E9-4414-9FFE-C5FA58A006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98424">
            <a:off x="10641704" y="1550875"/>
            <a:ext cx="1350634" cy="1030055"/>
          </a:xfrm>
          <a:prstGeom prst="rect">
            <a:avLst/>
          </a:prstGeom>
        </p:spPr>
      </p:pic>
      <p:pic>
        <p:nvPicPr>
          <p:cNvPr id="25" name="Picture 24" descr="Picture of arrow" title="Process orchestration">
            <a:extLst>
              <a:ext uri="{FF2B5EF4-FFF2-40B4-BE49-F238E27FC236}">
                <a16:creationId xmlns:a16="http://schemas.microsoft.com/office/drawing/2014/main" id="{9C9F889D-21B6-4EDC-A378-D1FBFC6B6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8473">
            <a:off x="10763105" y="5467976"/>
            <a:ext cx="1302373" cy="99325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E17E16F-5155-4FF0-A9E7-222D6D79B3A7}"/>
              </a:ext>
            </a:extLst>
          </p:cNvPr>
          <p:cNvSpPr txBox="1"/>
          <p:nvPr/>
        </p:nvSpPr>
        <p:spPr>
          <a:xfrm>
            <a:off x="11168541" y="225667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Inbound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B4A12C-1298-4C7F-862C-79D58269263E}"/>
              </a:ext>
            </a:extLst>
          </p:cNvPr>
          <p:cNvSpPr txBox="1"/>
          <p:nvPr/>
        </p:nvSpPr>
        <p:spPr>
          <a:xfrm>
            <a:off x="10962617" y="5322547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Outbound</a:t>
            </a:r>
          </a:p>
        </p:txBody>
      </p:sp>
      <p:sp>
        <p:nvSpPr>
          <p:cNvPr id="21" name="Arrow: Curved Up 20" descr="picture of a connecting arrow" title="Process orchestration">
            <a:extLst>
              <a:ext uri="{FF2B5EF4-FFF2-40B4-BE49-F238E27FC236}">
                <a16:creationId xmlns:a16="http://schemas.microsoft.com/office/drawing/2014/main" id="{4D2D1D4A-9353-42A2-9B3C-A3C5D90EE930}"/>
              </a:ext>
            </a:extLst>
          </p:cNvPr>
          <p:cNvSpPr/>
          <p:nvPr/>
        </p:nvSpPr>
        <p:spPr>
          <a:xfrm flipV="1">
            <a:off x="4724490" y="1935361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Curved Up 28" descr="Curved up arrow" title="Process orchestration">
            <a:extLst>
              <a:ext uri="{FF2B5EF4-FFF2-40B4-BE49-F238E27FC236}">
                <a16:creationId xmlns:a16="http://schemas.microsoft.com/office/drawing/2014/main" id="{FDB0A97A-5115-469E-94BD-0BDD1328140B}"/>
              </a:ext>
            </a:extLst>
          </p:cNvPr>
          <p:cNvSpPr/>
          <p:nvPr/>
        </p:nvSpPr>
        <p:spPr>
          <a:xfrm flipV="1">
            <a:off x="2619405" y="4020774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Arrow: Curved Up 30" descr="curved up arrow" title="Process orchestration">
            <a:extLst>
              <a:ext uri="{FF2B5EF4-FFF2-40B4-BE49-F238E27FC236}">
                <a16:creationId xmlns:a16="http://schemas.microsoft.com/office/drawing/2014/main" id="{57469AF3-20E4-466C-829B-C1E6298A147D}"/>
              </a:ext>
            </a:extLst>
          </p:cNvPr>
          <p:cNvSpPr/>
          <p:nvPr/>
        </p:nvSpPr>
        <p:spPr>
          <a:xfrm flipV="1">
            <a:off x="7149852" y="3988317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Arrow: Curved Up 31" descr="curved up arrow" title="Process orchestration">
            <a:extLst>
              <a:ext uri="{FF2B5EF4-FFF2-40B4-BE49-F238E27FC236}">
                <a16:creationId xmlns:a16="http://schemas.microsoft.com/office/drawing/2014/main" id="{D22C7973-16A9-4490-A4EC-1F81AF7993A2}"/>
              </a:ext>
            </a:extLst>
          </p:cNvPr>
          <p:cNvSpPr/>
          <p:nvPr/>
        </p:nvSpPr>
        <p:spPr>
          <a:xfrm rot="10800000" flipV="1">
            <a:off x="2602323" y="3605013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Arrow: Curved Up 32" descr="curved up arrow" title="Process orchestration">
            <a:extLst>
              <a:ext uri="{FF2B5EF4-FFF2-40B4-BE49-F238E27FC236}">
                <a16:creationId xmlns:a16="http://schemas.microsoft.com/office/drawing/2014/main" id="{567037C1-F092-4293-8702-377FFEB2C93C}"/>
              </a:ext>
            </a:extLst>
          </p:cNvPr>
          <p:cNvSpPr/>
          <p:nvPr/>
        </p:nvSpPr>
        <p:spPr>
          <a:xfrm flipV="1">
            <a:off x="4942889" y="4020774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Arrow: Curved Up 33" descr="curved up arrow" title="Process orchestration">
            <a:extLst>
              <a:ext uri="{FF2B5EF4-FFF2-40B4-BE49-F238E27FC236}">
                <a16:creationId xmlns:a16="http://schemas.microsoft.com/office/drawing/2014/main" id="{D6CBA0D4-29F1-4103-8FF2-D69892F73EC0}"/>
              </a:ext>
            </a:extLst>
          </p:cNvPr>
          <p:cNvSpPr/>
          <p:nvPr/>
        </p:nvSpPr>
        <p:spPr>
          <a:xfrm rot="292521" flipV="1">
            <a:off x="6875428" y="1994466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Arrow: Curved Up 34" descr="curved up arrow" title="Process orchestration">
            <a:extLst>
              <a:ext uri="{FF2B5EF4-FFF2-40B4-BE49-F238E27FC236}">
                <a16:creationId xmlns:a16="http://schemas.microsoft.com/office/drawing/2014/main" id="{472862F9-060A-4DD2-9715-BEE3D171384D}"/>
              </a:ext>
            </a:extLst>
          </p:cNvPr>
          <p:cNvSpPr/>
          <p:nvPr/>
        </p:nvSpPr>
        <p:spPr>
          <a:xfrm rot="21227138" flipV="1">
            <a:off x="2608812" y="2004235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Arrow: Curved Up 35" descr="curved up arrow" title="Process orchestration">
            <a:extLst>
              <a:ext uri="{FF2B5EF4-FFF2-40B4-BE49-F238E27FC236}">
                <a16:creationId xmlns:a16="http://schemas.microsoft.com/office/drawing/2014/main" id="{6FF1EFEE-D55D-4BF5-9DEC-55975C51EDBE}"/>
              </a:ext>
            </a:extLst>
          </p:cNvPr>
          <p:cNvSpPr/>
          <p:nvPr/>
        </p:nvSpPr>
        <p:spPr>
          <a:xfrm rot="10800000" flipV="1">
            <a:off x="4685886" y="3513848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Arrow: Curved Up 36" descr="curved up arrow" title="Process orchestration">
            <a:extLst>
              <a:ext uri="{FF2B5EF4-FFF2-40B4-BE49-F238E27FC236}">
                <a16:creationId xmlns:a16="http://schemas.microsoft.com/office/drawing/2014/main" id="{AB6936F5-4450-4C69-9B0B-90C9C279EE85}"/>
              </a:ext>
            </a:extLst>
          </p:cNvPr>
          <p:cNvSpPr/>
          <p:nvPr/>
        </p:nvSpPr>
        <p:spPr>
          <a:xfrm rot="10800000" flipV="1">
            <a:off x="6889254" y="3586208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Arrow: Curved Up 37" descr="curved up arrow" title="Process orchestration">
            <a:extLst>
              <a:ext uri="{FF2B5EF4-FFF2-40B4-BE49-F238E27FC236}">
                <a16:creationId xmlns:a16="http://schemas.microsoft.com/office/drawing/2014/main" id="{20764F14-09BD-4A3E-9930-B9747D9DD484}"/>
              </a:ext>
            </a:extLst>
          </p:cNvPr>
          <p:cNvSpPr/>
          <p:nvPr/>
        </p:nvSpPr>
        <p:spPr>
          <a:xfrm rot="10800000" flipV="1">
            <a:off x="2619405" y="5546557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Arrow: Curved Up 38" descr="curved up arrow" title="Process orchestration">
            <a:extLst>
              <a:ext uri="{FF2B5EF4-FFF2-40B4-BE49-F238E27FC236}">
                <a16:creationId xmlns:a16="http://schemas.microsoft.com/office/drawing/2014/main" id="{6CC1A342-DB45-4C88-A824-228427F21B67}"/>
              </a:ext>
            </a:extLst>
          </p:cNvPr>
          <p:cNvSpPr/>
          <p:nvPr/>
        </p:nvSpPr>
        <p:spPr>
          <a:xfrm rot="10800000" flipV="1">
            <a:off x="4932329" y="5626322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Arrow: Curved Up 39" descr="curved up arrow" title="Process orchestration">
            <a:extLst>
              <a:ext uri="{FF2B5EF4-FFF2-40B4-BE49-F238E27FC236}">
                <a16:creationId xmlns:a16="http://schemas.microsoft.com/office/drawing/2014/main" id="{71F640ED-0B8E-4BC6-87A4-D9C9E0F0A1C6}"/>
              </a:ext>
            </a:extLst>
          </p:cNvPr>
          <p:cNvSpPr/>
          <p:nvPr/>
        </p:nvSpPr>
        <p:spPr>
          <a:xfrm rot="10800000" flipV="1">
            <a:off x="7148314" y="5636177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Arrow: Curved Up 40" descr="curved up arrow" title="Process orchestration">
            <a:extLst>
              <a:ext uri="{FF2B5EF4-FFF2-40B4-BE49-F238E27FC236}">
                <a16:creationId xmlns:a16="http://schemas.microsoft.com/office/drawing/2014/main" id="{17B6B620-EC9C-4A75-A750-B6B8688A7BB7}"/>
              </a:ext>
            </a:extLst>
          </p:cNvPr>
          <p:cNvSpPr/>
          <p:nvPr/>
        </p:nvSpPr>
        <p:spPr>
          <a:xfrm rot="16916374" flipV="1">
            <a:off x="744135" y="3883161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Arrow: Curved Up 41" descr="curved up arrow" title="Process orchestration">
            <a:extLst>
              <a:ext uri="{FF2B5EF4-FFF2-40B4-BE49-F238E27FC236}">
                <a16:creationId xmlns:a16="http://schemas.microsoft.com/office/drawing/2014/main" id="{CB91BBE7-F459-4408-85AD-E333CE17D189}"/>
              </a:ext>
            </a:extLst>
          </p:cNvPr>
          <p:cNvSpPr/>
          <p:nvPr/>
        </p:nvSpPr>
        <p:spPr>
          <a:xfrm rot="4447587" flipV="1">
            <a:off x="8938552" y="3721536"/>
            <a:ext cx="1549635" cy="3213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3" name="Picture 42" descr="**" title="Picture of a person hammering">
            <a:extLst>
              <a:ext uri="{FF2B5EF4-FFF2-40B4-BE49-F238E27FC236}">
                <a16:creationId xmlns:a16="http://schemas.microsoft.com/office/drawing/2014/main" id="{E5DC4D5D-310B-499A-940F-9D8D4D0FE9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24" y="2893054"/>
            <a:ext cx="588348" cy="443156"/>
          </a:xfrm>
          <a:prstGeom prst="rect">
            <a:avLst/>
          </a:prstGeom>
        </p:spPr>
      </p:pic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212F056E-CBE1-4367-A9A4-7401F9B7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1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e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D8901-6CD9-4A82-A2B7-C70F56D56C04}"/>
              </a:ext>
            </a:extLst>
          </p:cNvPr>
          <p:cNvSpPr txBox="1"/>
          <p:nvPr/>
        </p:nvSpPr>
        <p:spPr>
          <a:xfrm>
            <a:off x="2623281" y="1908492"/>
            <a:ext cx="6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ECC</a:t>
            </a:r>
          </a:p>
        </p:txBody>
      </p:sp>
      <p:pic>
        <p:nvPicPr>
          <p:cNvPr id="4" name="Content Placeholder 3" descr="System 1 batch Jobs" title="Batch Processing">
            <a:extLst>
              <a:ext uri="{FF2B5EF4-FFF2-40B4-BE49-F238E27FC236}">
                <a16:creationId xmlns:a16="http://schemas.microsoft.com/office/drawing/2014/main" id="{AD21F474-B8DB-41B4-A9D9-38729F1D0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93158"/>
            <a:ext cx="1943100" cy="1943100"/>
          </a:xfrm>
          <a:prstGeom prst="rect">
            <a:avLst/>
          </a:prstGeom>
        </p:spPr>
      </p:pic>
      <p:pic>
        <p:nvPicPr>
          <p:cNvPr id="7" name="Picture 6" descr="picture of a arrow" title="Process orchestration">
            <a:extLst>
              <a:ext uri="{FF2B5EF4-FFF2-40B4-BE49-F238E27FC236}">
                <a16:creationId xmlns:a16="http://schemas.microsoft.com/office/drawing/2014/main" id="{05D26A10-8219-4014-92A4-75937B355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71" y="1993145"/>
            <a:ext cx="2143125" cy="2143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D3A4-C87A-41F0-B7A5-552582B6715C}"/>
              </a:ext>
            </a:extLst>
          </p:cNvPr>
          <p:cNvSpPr txBox="1"/>
          <p:nvPr/>
        </p:nvSpPr>
        <p:spPr>
          <a:xfrm>
            <a:off x="7580190" y="1908492"/>
            <a:ext cx="67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CRM</a:t>
            </a:r>
          </a:p>
        </p:txBody>
      </p:sp>
      <p:pic>
        <p:nvPicPr>
          <p:cNvPr id="5" name="Picture 4" descr="System 1 batch Jobs" title="Batch Processing">
            <a:extLst>
              <a:ext uri="{FF2B5EF4-FFF2-40B4-BE49-F238E27FC236}">
                <a16:creationId xmlns:a16="http://schemas.microsoft.com/office/drawing/2014/main" id="{0E1CCDB3-D7FA-4DC8-8CBC-1B1395BA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4" y="2093158"/>
            <a:ext cx="1943100" cy="194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04C73F-2207-4749-81F0-86C62C9E70A4}"/>
              </a:ext>
            </a:extLst>
          </p:cNvPr>
          <p:cNvSpPr/>
          <p:nvPr/>
        </p:nvSpPr>
        <p:spPr>
          <a:xfrm>
            <a:off x="2623281" y="4167780"/>
            <a:ext cx="69907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PE1 to CRM to PE1 Interface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File created by CRM for PE1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File created by PE1 for CRM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 separate programs in PE1 and CRM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 PI channels for each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 separate batch jobs in PE1 and CRM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Proper timing for each step in this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28B16F-41A9-4F7E-8211-19E8BA40B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1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53455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f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D8901-6CD9-4A82-A2B7-C70F56D56C04}"/>
              </a:ext>
            </a:extLst>
          </p:cNvPr>
          <p:cNvSpPr txBox="1"/>
          <p:nvPr/>
        </p:nvSpPr>
        <p:spPr>
          <a:xfrm>
            <a:off x="2623281" y="1908492"/>
            <a:ext cx="677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ECC</a:t>
            </a:r>
          </a:p>
        </p:txBody>
      </p:sp>
      <p:pic>
        <p:nvPicPr>
          <p:cNvPr id="4" name="Content Placeholder 3" descr="System 1 batch Jobs" title="Batch Processing">
            <a:extLst>
              <a:ext uri="{FF2B5EF4-FFF2-40B4-BE49-F238E27FC236}">
                <a16:creationId xmlns:a16="http://schemas.microsoft.com/office/drawing/2014/main" id="{AD21F474-B8DB-41B4-A9D9-38729F1D0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25" y="2093158"/>
            <a:ext cx="1943100" cy="1943100"/>
          </a:xfrm>
          <a:prstGeom prst="rect">
            <a:avLst/>
          </a:prstGeom>
        </p:spPr>
      </p:pic>
      <p:pic>
        <p:nvPicPr>
          <p:cNvPr id="11" name="Picture 10" descr="picture of arrow" title="Process orchestration">
            <a:extLst>
              <a:ext uri="{FF2B5EF4-FFF2-40B4-BE49-F238E27FC236}">
                <a16:creationId xmlns:a16="http://schemas.microsoft.com/office/drawing/2014/main" id="{C7CA0810-EFB1-4221-AF14-F7B5AB85C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13" y="2277824"/>
            <a:ext cx="1656321" cy="1656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46D3A4-C87A-41F0-B7A5-552582B6715C}"/>
              </a:ext>
            </a:extLst>
          </p:cNvPr>
          <p:cNvSpPr txBox="1"/>
          <p:nvPr/>
        </p:nvSpPr>
        <p:spPr>
          <a:xfrm>
            <a:off x="7580190" y="1908492"/>
            <a:ext cx="67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CRM</a:t>
            </a:r>
          </a:p>
        </p:txBody>
      </p:sp>
      <p:pic>
        <p:nvPicPr>
          <p:cNvPr id="5" name="Picture 4" descr="System 1 batch Jobs" title="Batch Processing">
            <a:extLst>
              <a:ext uri="{FF2B5EF4-FFF2-40B4-BE49-F238E27FC236}">
                <a16:creationId xmlns:a16="http://schemas.microsoft.com/office/drawing/2014/main" id="{0E1CCDB3-D7FA-4DC8-8CBC-1B1395BA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594" y="2093158"/>
            <a:ext cx="1943100" cy="1943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104C73F-2207-4749-81F0-86C62C9E70A4}"/>
              </a:ext>
            </a:extLst>
          </p:cNvPr>
          <p:cNvSpPr/>
          <p:nvPr/>
        </p:nvSpPr>
        <p:spPr>
          <a:xfrm>
            <a:off x="2623281" y="4167780"/>
            <a:ext cx="699071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PE1 to CRM to PE1 Interface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File created by CRM for PE1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File created by PE1 for CRM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 separate programs in PE1 and CRM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 PI channels for each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Develop separate batch jobs in PE1 and CRM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Proper timing for each step in this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001AED-4D38-4C9A-A515-255505B9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41579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g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C71DB4-CDAB-4BCF-BBFB-B28DA4A164ED}"/>
              </a:ext>
            </a:extLst>
          </p:cNvPr>
          <p:cNvSpPr txBox="1"/>
          <p:nvPr/>
        </p:nvSpPr>
        <p:spPr>
          <a:xfrm>
            <a:off x="1143000" y="184495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ECC</a:t>
            </a:r>
          </a:p>
        </p:txBody>
      </p:sp>
      <p:pic>
        <p:nvPicPr>
          <p:cNvPr id="4" name="Content Placeholder 3" descr="System 1 batch Jobs" title="Batch Processing">
            <a:extLst>
              <a:ext uri="{FF2B5EF4-FFF2-40B4-BE49-F238E27FC236}">
                <a16:creationId xmlns:a16="http://schemas.microsoft.com/office/drawing/2014/main" id="{AD21F474-B8DB-41B4-A9D9-38729F1D0E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19" y="2029619"/>
            <a:ext cx="1943100" cy="1943100"/>
          </a:xfrm>
          <a:prstGeom prst="rect">
            <a:avLst/>
          </a:prstGeom>
        </p:spPr>
      </p:pic>
      <p:pic>
        <p:nvPicPr>
          <p:cNvPr id="8" name="Picture 7" descr="What is SAP PO - Advanced adapter engine extended (AEX) is the ESB tool to integrate all the applicaton services together" title="Process orchestration">
            <a:extLst>
              <a:ext uri="{FF2B5EF4-FFF2-40B4-BE49-F238E27FC236}">
                <a16:creationId xmlns:a16="http://schemas.microsoft.com/office/drawing/2014/main" id="{81978F25-5D9C-41B8-B9C9-18C4A84C0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582" y="1628874"/>
            <a:ext cx="5612835" cy="3157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E6CFBB-76E2-42D6-A28B-53716DC04ED3}"/>
              </a:ext>
            </a:extLst>
          </p:cNvPr>
          <p:cNvSpPr txBox="1"/>
          <p:nvPr/>
        </p:nvSpPr>
        <p:spPr>
          <a:xfrm>
            <a:off x="9791380" y="1815992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CRM</a:t>
            </a:r>
          </a:p>
        </p:txBody>
      </p:sp>
      <p:pic>
        <p:nvPicPr>
          <p:cNvPr id="5" name="Picture 4" descr="System 1 batch Jobs" title="Batch Processing">
            <a:extLst>
              <a:ext uri="{FF2B5EF4-FFF2-40B4-BE49-F238E27FC236}">
                <a16:creationId xmlns:a16="http://schemas.microsoft.com/office/drawing/2014/main" id="{0E1CCDB3-D7FA-4DC8-8CBC-1B1395BAF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2029619"/>
            <a:ext cx="1943100" cy="1943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860CA9E-F1BB-4699-A3D8-38C553C5CE4F}"/>
              </a:ext>
            </a:extLst>
          </p:cNvPr>
          <p:cNvSpPr/>
          <p:nvPr/>
        </p:nvSpPr>
        <p:spPr>
          <a:xfrm>
            <a:off x="2600644" y="4951237"/>
            <a:ext cx="69907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PE1 to CRM to PE1 Interface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One program written in PE1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PO using API’s will access the necessary data in CRM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One program developed along with PI channels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Streamline development and production process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181D34-EFA5-4430-A879-8079663C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1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58452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Orchestration/API’s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930B4-0117-4E6D-9E28-CC6FD8BDC8F9}"/>
              </a:ext>
            </a:extLst>
          </p:cNvPr>
          <p:cNvSpPr/>
          <p:nvPr/>
        </p:nvSpPr>
        <p:spPr>
          <a:xfrm>
            <a:off x="647859" y="1585508"/>
            <a:ext cx="676243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4800" b="1" dirty="0"/>
              <a:t>API’s - What are They?</a:t>
            </a:r>
          </a:p>
          <a:p>
            <a:pPr lvl="2"/>
            <a:endParaRPr lang="en-US" sz="2000" b="1" dirty="0"/>
          </a:p>
        </p:txBody>
      </p:sp>
      <p:sp>
        <p:nvSpPr>
          <p:cNvPr id="8" name="TextBox 7" descr="Application Programmer Interface&#10;" title="API's what are they">
            <a:extLst>
              <a:ext uri="{FF2B5EF4-FFF2-40B4-BE49-F238E27FC236}">
                <a16:creationId xmlns:a16="http://schemas.microsoft.com/office/drawing/2014/main" id="{93E8A22A-A210-4E5C-A91C-8E26934BF802}"/>
              </a:ext>
            </a:extLst>
          </p:cNvPr>
          <p:cNvSpPr txBox="1"/>
          <p:nvPr/>
        </p:nvSpPr>
        <p:spPr>
          <a:xfrm>
            <a:off x="741045" y="2502504"/>
            <a:ext cx="7926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Application Programmer Interface</a:t>
            </a:r>
          </a:p>
          <a:p>
            <a:pPr lvl="2"/>
            <a:r>
              <a:rPr lang="en-US" sz="2000" b="1" dirty="0"/>
              <a:t>	Been around since the 1960’s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35374E-DF92-419F-933A-21F1FA95F71D}"/>
              </a:ext>
            </a:extLst>
          </p:cNvPr>
          <p:cNvSpPr txBox="1"/>
          <p:nvPr/>
        </p:nvSpPr>
        <p:spPr>
          <a:xfrm>
            <a:off x="741045" y="3512582"/>
            <a:ext cx="7926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In computer programming, an application programming interface (API) is a set of subroutine definitions, protocols, and tools for building application software </a:t>
            </a:r>
          </a:p>
        </p:txBody>
      </p:sp>
      <p:sp>
        <p:nvSpPr>
          <p:cNvPr id="5" name="Rectangle 4" descr="Application programmer Interface" title="Process orchestration ? API">
            <a:extLst>
              <a:ext uri="{FF2B5EF4-FFF2-40B4-BE49-F238E27FC236}">
                <a16:creationId xmlns:a16="http://schemas.microsoft.com/office/drawing/2014/main" id="{0612ED30-C38D-4E7F-AB64-0DEBCDB43344}"/>
              </a:ext>
            </a:extLst>
          </p:cNvPr>
          <p:cNvSpPr/>
          <p:nvPr/>
        </p:nvSpPr>
        <p:spPr>
          <a:xfrm>
            <a:off x="2600644" y="4951237"/>
            <a:ext cx="6990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8786AF-7C93-40AA-A467-CFDACB734EDC}"/>
              </a:ext>
            </a:extLst>
          </p:cNvPr>
          <p:cNvSpPr txBox="1"/>
          <p:nvPr/>
        </p:nvSpPr>
        <p:spPr>
          <a:xfrm>
            <a:off x="741045" y="5351347"/>
            <a:ext cx="89287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IBM Assembler Class “Assembler Programming Language”</a:t>
            </a:r>
          </a:p>
          <a:p>
            <a:pPr lvl="3"/>
            <a:r>
              <a:rPr lang="en-US" sz="2000" b="1" dirty="0"/>
              <a:t>     by Kevin Mudd     copyrighted 1977</a:t>
            </a:r>
          </a:p>
        </p:txBody>
      </p:sp>
      <p:sp>
        <p:nvSpPr>
          <p:cNvPr id="3" name="TextBox 2" title="Process orchestration / API's">
            <a:extLst>
              <a:ext uri="{FF2B5EF4-FFF2-40B4-BE49-F238E27FC236}">
                <a16:creationId xmlns:a16="http://schemas.microsoft.com/office/drawing/2014/main" id="{E78FB14B-79F6-429F-BDE1-971EA030BF89}"/>
              </a:ext>
            </a:extLst>
          </p:cNvPr>
          <p:cNvSpPr txBox="1"/>
          <p:nvPr/>
        </p:nvSpPr>
        <p:spPr>
          <a:xfrm>
            <a:off x="10039350" y="3143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88E9-A106-4313-8A74-D2462863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5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5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29704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Orchestration/</a:t>
            </a:r>
            <a:r>
              <a:rPr lang="en-US" b="1" dirty="0" err="1"/>
              <a:t>API’s</a:t>
            </a:r>
            <a:r>
              <a:rPr lang="en-US" sz="800" b="1" dirty="0" err="1"/>
              <a:t>h</a:t>
            </a:r>
            <a:endParaRPr lang="en-US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6D3774-AE22-4207-BA9E-949B208082A3}"/>
              </a:ext>
            </a:extLst>
          </p:cNvPr>
          <p:cNvSpPr txBox="1"/>
          <p:nvPr/>
        </p:nvSpPr>
        <p:spPr>
          <a:xfrm>
            <a:off x="581025" y="1804779"/>
            <a:ext cx="6505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How Does PO Use API’s?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2930B4-0117-4E6D-9E28-CC6FD8BDC8F9}"/>
              </a:ext>
            </a:extLst>
          </p:cNvPr>
          <p:cNvSpPr/>
          <p:nvPr/>
        </p:nvSpPr>
        <p:spPr>
          <a:xfrm>
            <a:off x="581025" y="2641461"/>
            <a:ext cx="73914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API libraries in each SAP Application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PO uses the API libraries tied to a function to setup the connection for the application program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A PO Function called by a Application Program will gather the pre-defined data in the AP for the pre-defined application.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PO can control the application process and pass data defined by the API tied to that process.</a:t>
            </a:r>
          </a:p>
          <a:p>
            <a:pPr lvl="2"/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  <p:sp>
        <p:nvSpPr>
          <p:cNvPr id="5" name="Rectangle 4" descr="How does Po use API's&#10;API lib" title="Process orchestration / API's">
            <a:extLst>
              <a:ext uri="{FF2B5EF4-FFF2-40B4-BE49-F238E27FC236}">
                <a16:creationId xmlns:a16="http://schemas.microsoft.com/office/drawing/2014/main" id="{0612ED30-C38D-4E7F-AB64-0DEBCDB43344}"/>
              </a:ext>
            </a:extLst>
          </p:cNvPr>
          <p:cNvSpPr/>
          <p:nvPr/>
        </p:nvSpPr>
        <p:spPr>
          <a:xfrm>
            <a:off x="2600644" y="4951237"/>
            <a:ext cx="69907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sz="2000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710D1-D5F7-4931-9725-75A8513B4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0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>
            <a:normAutofit/>
          </a:bodyPr>
          <a:lstStyle/>
          <a:p>
            <a:r>
              <a:rPr lang="en-US" b="1" dirty="0"/>
              <a:t>Interface Management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			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B38A92-0E18-44B5-BCFD-63849233A1C3}"/>
              </a:ext>
            </a:extLst>
          </p:cNvPr>
          <p:cNvSpPr txBox="1"/>
          <p:nvPr/>
        </p:nvSpPr>
        <p:spPr>
          <a:xfrm>
            <a:off x="1394539" y="1844240"/>
            <a:ext cx="1049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POINT</a:t>
            </a:r>
          </a:p>
          <a:p>
            <a:pPr algn="ctr"/>
            <a:r>
              <a:rPr lang="en-US" sz="2400" b="1" dirty="0"/>
              <a:t>A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50E2B-64EB-4B37-96BE-D3CFB4E9B653}"/>
              </a:ext>
            </a:extLst>
          </p:cNvPr>
          <p:cNvSpPr txBox="1"/>
          <p:nvPr/>
        </p:nvSpPr>
        <p:spPr>
          <a:xfrm>
            <a:off x="8390821" y="1844240"/>
            <a:ext cx="1049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POINT</a:t>
            </a:r>
          </a:p>
          <a:p>
            <a:pPr algn="ctr"/>
            <a:r>
              <a:rPr lang="en-US" sz="2400" b="1" dirty="0"/>
              <a:t>B</a:t>
            </a:r>
          </a:p>
        </p:txBody>
      </p:sp>
      <p:sp>
        <p:nvSpPr>
          <p:cNvPr id="7" name="Oval 6" descr="**" title="Picture of a dot">
            <a:extLst>
              <a:ext uri="{FF2B5EF4-FFF2-40B4-BE49-F238E27FC236}">
                <a16:creationId xmlns:a16="http://schemas.microsoft.com/office/drawing/2014/main" id="{FBEE3936-F269-4E86-A52D-66B04DA9CADF}"/>
              </a:ext>
            </a:extLst>
          </p:cNvPr>
          <p:cNvSpPr/>
          <p:nvPr/>
        </p:nvSpPr>
        <p:spPr>
          <a:xfrm>
            <a:off x="1639986" y="4322344"/>
            <a:ext cx="406400" cy="40640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7" descr="**" title="Picture of an arrrow">
            <a:extLst>
              <a:ext uri="{FF2B5EF4-FFF2-40B4-BE49-F238E27FC236}">
                <a16:creationId xmlns:a16="http://schemas.microsoft.com/office/drawing/2014/main" id="{502F43A7-D78B-4516-9429-5BFF39703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134776" y="3910273"/>
            <a:ext cx="2438400" cy="1215441"/>
          </a:xfrm>
          <a:prstGeom prst="rect">
            <a:avLst/>
          </a:prstGeom>
        </p:spPr>
      </p:pic>
      <p:sp>
        <p:nvSpPr>
          <p:cNvPr id="9" name="Oval 8" descr="**" title="Picture of a Dot">
            <a:extLst>
              <a:ext uri="{FF2B5EF4-FFF2-40B4-BE49-F238E27FC236}">
                <a16:creationId xmlns:a16="http://schemas.microsoft.com/office/drawing/2014/main" id="{61915881-D706-4DC3-9F96-C03B05230C98}"/>
              </a:ext>
            </a:extLst>
          </p:cNvPr>
          <p:cNvSpPr/>
          <p:nvPr/>
        </p:nvSpPr>
        <p:spPr>
          <a:xfrm>
            <a:off x="8712198" y="4314793"/>
            <a:ext cx="406400" cy="40640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594889-75BA-48A9-9B0E-441340B34B57}"/>
              </a:ext>
            </a:extLst>
          </p:cNvPr>
          <p:cNvSpPr txBox="1"/>
          <p:nvPr/>
        </p:nvSpPr>
        <p:spPr>
          <a:xfrm>
            <a:off x="4591541" y="5345966"/>
            <a:ext cx="15639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Interface</a:t>
            </a:r>
          </a:p>
          <a:p>
            <a:pPr algn="ctr"/>
            <a:r>
              <a:rPr lang="en-US" sz="2400" b="1" dirty="0"/>
              <a:t>Perception</a:t>
            </a:r>
          </a:p>
        </p:txBody>
      </p:sp>
      <p:grpSp>
        <p:nvGrpSpPr>
          <p:cNvPr id="11" name="Group 10" descr="Richt arrow" title="Interface management overview">
            <a:extLst>
              <a:ext uri="{FF2B5EF4-FFF2-40B4-BE49-F238E27FC236}">
                <a16:creationId xmlns:a16="http://schemas.microsoft.com/office/drawing/2014/main" id="{851EDC34-B64C-4B6E-A0FF-B8B64CE94DD0}"/>
              </a:ext>
            </a:extLst>
          </p:cNvPr>
          <p:cNvGrpSpPr/>
          <p:nvPr/>
        </p:nvGrpSpPr>
        <p:grpSpPr>
          <a:xfrm>
            <a:off x="1660357" y="2541328"/>
            <a:ext cx="7458241" cy="1368944"/>
            <a:chOff x="1660357" y="2541328"/>
            <a:chExt cx="7458241" cy="1368944"/>
          </a:xfrm>
        </p:grpSpPr>
        <p:pic>
          <p:nvPicPr>
            <p:cNvPr id="4" name="Picture 3" descr="**" title="Picture of an arrow">
              <a:extLst>
                <a:ext uri="{FF2B5EF4-FFF2-40B4-BE49-F238E27FC236}">
                  <a16:creationId xmlns:a16="http://schemas.microsoft.com/office/drawing/2014/main" id="{7F87FF26-C7CA-43F7-A459-31B8701FF2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4154319" y="2541328"/>
              <a:ext cx="2438400" cy="1368944"/>
            </a:xfrm>
            <a:prstGeom prst="rect">
              <a:avLst/>
            </a:prstGeom>
          </p:spPr>
        </p:pic>
        <p:sp>
          <p:nvSpPr>
            <p:cNvPr id="12" name="Oval 11" descr="**" title="Picture of a dot">
              <a:extLst>
                <a:ext uri="{FF2B5EF4-FFF2-40B4-BE49-F238E27FC236}">
                  <a16:creationId xmlns:a16="http://schemas.microsoft.com/office/drawing/2014/main" id="{53E693EC-A993-474E-A342-0D5C3C687EF1}"/>
                </a:ext>
              </a:extLst>
            </p:cNvPr>
            <p:cNvSpPr/>
            <p:nvPr/>
          </p:nvSpPr>
          <p:spPr>
            <a:xfrm>
              <a:off x="1660357" y="3043734"/>
              <a:ext cx="406400" cy="4064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12" descr="**" title="Picture of a dot">
              <a:extLst>
                <a:ext uri="{FF2B5EF4-FFF2-40B4-BE49-F238E27FC236}">
                  <a16:creationId xmlns:a16="http://schemas.microsoft.com/office/drawing/2014/main" id="{5113B322-9738-42C1-A0B3-4C555D9700B0}"/>
                </a:ext>
              </a:extLst>
            </p:cNvPr>
            <p:cNvSpPr/>
            <p:nvPr/>
          </p:nvSpPr>
          <p:spPr>
            <a:xfrm>
              <a:off x="8712198" y="3022600"/>
              <a:ext cx="406400" cy="40640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21BE3FFE-1B0D-49D0-B78B-5E8E1622F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23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29704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i</a:t>
            </a:r>
            <a:endParaRPr lang="en-US" b="1" dirty="0"/>
          </a:p>
        </p:txBody>
      </p:sp>
      <p:pic>
        <p:nvPicPr>
          <p:cNvPr id="9" name="Content Placeholder 8" descr="Enable own practices through composition and integration" title="Process Orchestration Solution">
            <a:extLst>
              <a:ext uri="{FF2B5EF4-FFF2-40B4-BE49-F238E27FC236}">
                <a16:creationId xmlns:a16="http://schemas.microsoft.com/office/drawing/2014/main" id="{21F2A075-9C92-444A-A81B-85CCA6FC7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" y="1768474"/>
            <a:ext cx="11077575" cy="4889091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EC0CA0-F27C-459D-89A3-693920D3F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931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77205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j</a:t>
            </a:r>
            <a:endParaRPr lang="en-US" b="1" dirty="0"/>
          </a:p>
        </p:txBody>
      </p:sp>
      <p:pic>
        <p:nvPicPr>
          <p:cNvPr id="6" name="Content Placeholder 5" descr="drawing of Flori UX Paradiam" title="process orchestration">
            <a:extLst>
              <a:ext uri="{FF2B5EF4-FFF2-40B4-BE49-F238E27FC236}">
                <a16:creationId xmlns:a16="http://schemas.microsoft.com/office/drawing/2014/main" id="{3D8A5830-1DFC-499B-9927-45E428F996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216944"/>
            <a:ext cx="6350000" cy="35687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052F3-2ABA-4D85-B738-890691804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366780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77205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k</a:t>
            </a:r>
            <a:endParaRPr lang="en-US" b="1" dirty="0"/>
          </a:p>
        </p:txBody>
      </p:sp>
      <p:pic>
        <p:nvPicPr>
          <p:cNvPr id="13" name="Content Placeholder 12" descr="straight arrow connector" title="process orchestration">
            <a:extLst>
              <a:ext uri="{FF2B5EF4-FFF2-40B4-BE49-F238E27FC236}">
                <a16:creationId xmlns:a16="http://schemas.microsoft.com/office/drawing/2014/main" id="{C6605DEE-B25B-415B-806F-EA86928FAD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7" y="1605776"/>
            <a:ext cx="10949585" cy="503868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4737E0-7677-40BD-AF86-FD06C31E8997}"/>
              </a:ext>
            </a:extLst>
          </p:cNvPr>
          <p:cNvSpPr txBox="1"/>
          <p:nvPr/>
        </p:nvSpPr>
        <p:spPr>
          <a:xfrm>
            <a:off x="742950" y="1889930"/>
            <a:ext cx="9763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SAP Process Orchestration</a:t>
            </a:r>
          </a:p>
          <a:p>
            <a:pPr algn="ctr"/>
            <a:r>
              <a:rPr lang="en-US" sz="2800" dirty="0"/>
              <a:t>Proces Control</a:t>
            </a:r>
          </a:p>
          <a:p>
            <a:pPr algn="ctr"/>
            <a:r>
              <a:rPr lang="en-US" sz="2800" dirty="0"/>
              <a:t>Data Flow</a:t>
            </a:r>
          </a:p>
        </p:txBody>
      </p:sp>
      <p:pic>
        <p:nvPicPr>
          <p:cNvPr id="10" name="Picture 9" descr="System 1 batch Jobs" title="Batch Processing">
            <a:extLst>
              <a:ext uri="{FF2B5EF4-FFF2-40B4-BE49-F238E27FC236}">
                <a16:creationId xmlns:a16="http://schemas.microsoft.com/office/drawing/2014/main" id="{BDCF6CCB-6223-4F1D-B5D9-245EB9B00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4125119"/>
            <a:ext cx="1943100" cy="1943100"/>
          </a:xfrm>
          <a:prstGeom prst="rect">
            <a:avLst/>
          </a:prstGeom>
        </p:spPr>
      </p:pic>
      <p:pic>
        <p:nvPicPr>
          <p:cNvPr id="8" name="Picture 7" descr="System 1 batch Jobs" title="Batch Processing">
            <a:extLst>
              <a:ext uri="{FF2B5EF4-FFF2-40B4-BE49-F238E27FC236}">
                <a16:creationId xmlns:a16="http://schemas.microsoft.com/office/drawing/2014/main" id="{71CE1D8C-D526-4FB5-BE92-28EA22304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4125119"/>
            <a:ext cx="1943100" cy="1943100"/>
          </a:xfrm>
          <a:prstGeom prst="rect">
            <a:avLst/>
          </a:prstGeom>
        </p:spPr>
      </p:pic>
      <p:pic>
        <p:nvPicPr>
          <p:cNvPr id="7" name="Picture 6" descr="System 1 batch Jobs" title="Batch Processing">
            <a:extLst>
              <a:ext uri="{FF2B5EF4-FFF2-40B4-BE49-F238E27FC236}">
                <a16:creationId xmlns:a16="http://schemas.microsoft.com/office/drawing/2014/main" id="{1C95C78A-3858-4B9A-8F5A-EDF587FB7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4125119"/>
            <a:ext cx="1943100" cy="1943100"/>
          </a:xfrm>
          <a:prstGeom prst="rect">
            <a:avLst/>
          </a:prstGeom>
        </p:spPr>
      </p:pic>
      <p:pic>
        <p:nvPicPr>
          <p:cNvPr id="12" name="Picture 11" descr="System 1 batch Jobs" title="Batch Processing">
            <a:extLst>
              <a:ext uri="{FF2B5EF4-FFF2-40B4-BE49-F238E27FC236}">
                <a16:creationId xmlns:a16="http://schemas.microsoft.com/office/drawing/2014/main" id="{A02199EF-5884-4268-B19D-9739003F3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4125119"/>
            <a:ext cx="1943100" cy="1943100"/>
          </a:xfrm>
          <a:prstGeom prst="rect">
            <a:avLst/>
          </a:prstGeom>
        </p:spPr>
      </p:pic>
      <p:cxnSp>
        <p:nvCxnSpPr>
          <p:cNvPr id="15" name="Straight Arrow Connector 14" descr="SAP process Integration Designer" title="process orchestration">
            <a:extLst>
              <a:ext uri="{FF2B5EF4-FFF2-40B4-BE49-F238E27FC236}">
                <a16:creationId xmlns:a16="http://schemas.microsoft.com/office/drawing/2014/main" id="{B91060E1-C0D7-4691-A1FD-A4D54D0561AC}"/>
              </a:ext>
            </a:extLst>
          </p:cNvPr>
          <p:cNvCxnSpPr/>
          <p:nvPr/>
        </p:nvCxnSpPr>
        <p:spPr>
          <a:xfrm flipH="1">
            <a:off x="1609725" y="3151405"/>
            <a:ext cx="1666875" cy="9737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Picture of the SAP Process integration Designer" title="process orchestration">
            <a:extLst>
              <a:ext uri="{FF2B5EF4-FFF2-40B4-BE49-F238E27FC236}">
                <a16:creationId xmlns:a16="http://schemas.microsoft.com/office/drawing/2014/main" id="{476D880F-A979-49AF-8959-3B0FF31DA9CF}"/>
              </a:ext>
            </a:extLst>
          </p:cNvPr>
          <p:cNvCxnSpPr>
            <a:cxnSpLocks/>
          </p:cNvCxnSpPr>
          <p:nvPr/>
        </p:nvCxnSpPr>
        <p:spPr>
          <a:xfrm flipH="1">
            <a:off x="3276600" y="3219739"/>
            <a:ext cx="1019174" cy="104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descr="straight arrow connector" title="process orchestration">
            <a:extLst>
              <a:ext uri="{FF2B5EF4-FFF2-40B4-BE49-F238E27FC236}">
                <a16:creationId xmlns:a16="http://schemas.microsoft.com/office/drawing/2014/main" id="{91EFCBC5-69A3-4B13-9266-8AE08B280A36}"/>
              </a:ext>
            </a:extLst>
          </p:cNvPr>
          <p:cNvCxnSpPr>
            <a:cxnSpLocks/>
          </p:cNvCxnSpPr>
          <p:nvPr/>
        </p:nvCxnSpPr>
        <p:spPr>
          <a:xfrm flipH="1">
            <a:off x="4957765" y="3459966"/>
            <a:ext cx="109534" cy="7676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descr="straight arrow connector" title="process orchestration">
            <a:extLst>
              <a:ext uri="{FF2B5EF4-FFF2-40B4-BE49-F238E27FC236}">
                <a16:creationId xmlns:a16="http://schemas.microsoft.com/office/drawing/2014/main" id="{9886377D-82F3-4826-AA75-E232ACEB6D53}"/>
              </a:ext>
            </a:extLst>
          </p:cNvPr>
          <p:cNvCxnSpPr>
            <a:cxnSpLocks/>
          </p:cNvCxnSpPr>
          <p:nvPr/>
        </p:nvCxnSpPr>
        <p:spPr>
          <a:xfrm>
            <a:off x="6634163" y="3343275"/>
            <a:ext cx="169068" cy="884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descr="straight arrow connector" title="process orchestration">
            <a:extLst>
              <a:ext uri="{FF2B5EF4-FFF2-40B4-BE49-F238E27FC236}">
                <a16:creationId xmlns:a16="http://schemas.microsoft.com/office/drawing/2014/main" id="{EEEA9188-FDC6-45A1-9A95-A6C2B00FF41B}"/>
              </a:ext>
            </a:extLst>
          </p:cNvPr>
          <p:cNvCxnSpPr>
            <a:cxnSpLocks/>
          </p:cNvCxnSpPr>
          <p:nvPr/>
        </p:nvCxnSpPr>
        <p:spPr>
          <a:xfrm>
            <a:off x="7596189" y="3343275"/>
            <a:ext cx="952500" cy="78184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straight arrow connector" title="process orchestration">
            <a:extLst>
              <a:ext uri="{FF2B5EF4-FFF2-40B4-BE49-F238E27FC236}">
                <a16:creationId xmlns:a16="http://schemas.microsoft.com/office/drawing/2014/main" id="{2C78FF16-0D82-48DD-ACCA-70BE95469F83}"/>
              </a:ext>
            </a:extLst>
          </p:cNvPr>
          <p:cNvCxnSpPr>
            <a:cxnSpLocks/>
          </p:cNvCxnSpPr>
          <p:nvPr/>
        </p:nvCxnSpPr>
        <p:spPr>
          <a:xfrm>
            <a:off x="8420100" y="3219739"/>
            <a:ext cx="1638301" cy="8618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83B46D-1DB1-4C91-A0D5-6DEA7B8C0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72111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94078" cy="1554480"/>
          </a:xfrm>
        </p:spPr>
        <p:txBody>
          <a:bodyPr>
            <a:normAutofit/>
          </a:bodyPr>
          <a:lstStyle/>
          <a:p>
            <a:r>
              <a:rPr lang="en-US" b="1" dirty="0"/>
              <a:t>Process </a:t>
            </a:r>
            <a:r>
              <a:rPr lang="en-US" b="1" dirty="0" err="1"/>
              <a:t>Orchestration</a:t>
            </a:r>
            <a:r>
              <a:rPr lang="en-US" sz="800" b="1" dirty="0" err="1"/>
              <a:t>l</a:t>
            </a:r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4737E0-7677-40BD-AF86-FD06C31E8997}"/>
              </a:ext>
            </a:extLst>
          </p:cNvPr>
          <p:cNvSpPr txBox="1"/>
          <p:nvPr/>
        </p:nvSpPr>
        <p:spPr>
          <a:xfrm>
            <a:off x="742950" y="1889930"/>
            <a:ext cx="97631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SAP Process Orchestration</a:t>
            </a:r>
          </a:p>
          <a:p>
            <a:pPr algn="ctr"/>
            <a:r>
              <a:rPr lang="en-US" sz="2800" dirty="0"/>
              <a:t>Process Control</a:t>
            </a:r>
          </a:p>
          <a:p>
            <a:pPr algn="ctr"/>
            <a:r>
              <a:rPr lang="en-US" sz="2800" dirty="0"/>
              <a:t>Data Flow</a:t>
            </a:r>
          </a:p>
        </p:txBody>
      </p:sp>
      <p:pic>
        <p:nvPicPr>
          <p:cNvPr id="6" name="Content Placeholder 5" descr="System 1 batch Jobs" title="Batch Processing">
            <a:extLst>
              <a:ext uri="{FF2B5EF4-FFF2-40B4-BE49-F238E27FC236}">
                <a16:creationId xmlns:a16="http://schemas.microsoft.com/office/drawing/2014/main" id="{1B45BDA8-627C-4052-960B-873E09BA0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4125119"/>
            <a:ext cx="1943100" cy="1943100"/>
          </a:xfrm>
          <a:prstGeom prst="rect">
            <a:avLst/>
          </a:prstGeom>
        </p:spPr>
      </p:pic>
      <p:pic>
        <p:nvPicPr>
          <p:cNvPr id="11" name="Picture 10" descr="System 1 batch Jobs" title="Batch Processing">
            <a:extLst>
              <a:ext uri="{FF2B5EF4-FFF2-40B4-BE49-F238E27FC236}">
                <a16:creationId xmlns:a16="http://schemas.microsoft.com/office/drawing/2014/main" id="{21C701FE-26CA-4B4B-85F8-288E6D954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4125119"/>
            <a:ext cx="1943100" cy="1943100"/>
          </a:xfrm>
          <a:prstGeom prst="rect">
            <a:avLst/>
          </a:prstGeom>
        </p:spPr>
      </p:pic>
      <p:pic>
        <p:nvPicPr>
          <p:cNvPr id="10" name="Picture 9" descr="System 1 batch Jobs" title="Batch Processing">
            <a:extLst>
              <a:ext uri="{FF2B5EF4-FFF2-40B4-BE49-F238E27FC236}">
                <a16:creationId xmlns:a16="http://schemas.microsoft.com/office/drawing/2014/main" id="{BDCF6CCB-6223-4F1D-B5D9-245EB9B00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4125119"/>
            <a:ext cx="1943100" cy="1943100"/>
          </a:xfrm>
          <a:prstGeom prst="rect">
            <a:avLst/>
          </a:prstGeom>
        </p:spPr>
      </p:pic>
      <p:pic>
        <p:nvPicPr>
          <p:cNvPr id="8" name="Picture 7" descr="System 1 batch Jobs" title="Batch Processing">
            <a:extLst>
              <a:ext uri="{FF2B5EF4-FFF2-40B4-BE49-F238E27FC236}">
                <a16:creationId xmlns:a16="http://schemas.microsoft.com/office/drawing/2014/main" id="{71CE1D8C-D526-4FB5-BE92-28EA2230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650" y="4125119"/>
            <a:ext cx="1943100" cy="1943100"/>
          </a:xfrm>
          <a:prstGeom prst="rect">
            <a:avLst/>
          </a:prstGeom>
        </p:spPr>
      </p:pic>
      <p:pic>
        <p:nvPicPr>
          <p:cNvPr id="7" name="Picture 6" descr="System 1 batch Jobs" title="Batch Processing">
            <a:extLst>
              <a:ext uri="{FF2B5EF4-FFF2-40B4-BE49-F238E27FC236}">
                <a16:creationId xmlns:a16="http://schemas.microsoft.com/office/drawing/2014/main" id="{1C95C78A-3858-4B9A-8F5A-EDF587FB78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4125119"/>
            <a:ext cx="1943100" cy="1943100"/>
          </a:xfrm>
          <a:prstGeom prst="rect">
            <a:avLst/>
          </a:prstGeom>
        </p:spPr>
      </p:pic>
      <p:pic>
        <p:nvPicPr>
          <p:cNvPr id="12" name="Picture 11" descr="System 1 batch Jobs" title="Batch Processing">
            <a:extLst>
              <a:ext uri="{FF2B5EF4-FFF2-40B4-BE49-F238E27FC236}">
                <a16:creationId xmlns:a16="http://schemas.microsoft.com/office/drawing/2014/main" id="{A02199EF-5884-4268-B19D-9739003F3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4975" y="4125119"/>
            <a:ext cx="1943100" cy="1943100"/>
          </a:xfrm>
          <a:prstGeom prst="rect">
            <a:avLst/>
          </a:prstGeom>
        </p:spPr>
      </p:pic>
      <p:cxnSp>
        <p:nvCxnSpPr>
          <p:cNvPr id="15" name="Straight Arrow Connector 14" descr="straight arrow connector" title="process orchestration">
            <a:extLst>
              <a:ext uri="{FF2B5EF4-FFF2-40B4-BE49-F238E27FC236}">
                <a16:creationId xmlns:a16="http://schemas.microsoft.com/office/drawing/2014/main" id="{B91060E1-C0D7-4691-A1FD-A4D54D0561AC}"/>
              </a:ext>
            </a:extLst>
          </p:cNvPr>
          <p:cNvCxnSpPr/>
          <p:nvPr/>
        </p:nvCxnSpPr>
        <p:spPr>
          <a:xfrm flipH="1">
            <a:off x="1609725" y="3151405"/>
            <a:ext cx="1666875" cy="97371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descr="straight arrow connector" title="process orchestration">
            <a:extLst>
              <a:ext uri="{FF2B5EF4-FFF2-40B4-BE49-F238E27FC236}">
                <a16:creationId xmlns:a16="http://schemas.microsoft.com/office/drawing/2014/main" id="{476D880F-A979-49AF-8959-3B0FF31DA9CF}"/>
              </a:ext>
            </a:extLst>
          </p:cNvPr>
          <p:cNvCxnSpPr>
            <a:cxnSpLocks/>
          </p:cNvCxnSpPr>
          <p:nvPr/>
        </p:nvCxnSpPr>
        <p:spPr>
          <a:xfrm flipH="1">
            <a:off x="3276600" y="3219739"/>
            <a:ext cx="1019174" cy="104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descr="straight arrow connector" title="process orchestration">
            <a:extLst>
              <a:ext uri="{FF2B5EF4-FFF2-40B4-BE49-F238E27FC236}">
                <a16:creationId xmlns:a16="http://schemas.microsoft.com/office/drawing/2014/main" id="{91EFCBC5-69A3-4B13-9266-8AE08B280A36}"/>
              </a:ext>
            </a:extLst>
          </p:cNvPr>
          <p:cNvCxnSpPr>
            <a:cxnSpLocks/>
          </p:cNvCxnSpPr>
          <p:nvPr/>
        </p:nvCxnSpPr>
        <p:spPr>
          <a:xfrm flipH="1">
            <a:off x="4957765" y="3343275"/>
            <a:ext cx="100010" cy="884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descr="straight arrow connector" title="process orchestration">
            <a:extLst>
              <a:ext uri="{FF2B5EF4-FFF2-40B4-BE49-F238E27FC236}">
                <a16:creationId xmlns:a16="http://schemas.microsoft.com/office/drawing/2014/main" id="{9886377D-82F3-4826-AA75-E232ACEB6D53}"/>
              </a:ext>
            </a:extLst>
          </p:cNvPr>
          <p:cNvCxnSpPr>
            <a:cxnSpLocks/>
          </p:cNvCxnSpPr>
          <p:nvPr/>
        </p:nvCxnSpPr>
        <p:spPr>
          <a:xfrm>
            <a:off x="6634163" y="3343275"/>
            <a:ext cx="169068" cy="884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descr="straight arrow connector" title="process orchestration">
            <a:extLst>
              <a:ext uri="{FF2B5EF4-FFF2-40B4-BE49-F238E27FC236}">
                <a16:creationId xmlns:a16="http://schemas.microsoft.com/office/drawing/2014/main" id="{EEEA9188-FDC6-45A1-9A95-A6C2B00FF41B}"/>
              </a:ext>
            </a:extLst>
          </p:cNvPr>
          <p:cNvCxnSpPr>
            <a:cxnSpLocks/>
          </p:cNvCxnSpPr>
          <p:nvPr/>
        </p:nvCxnSpPr>
        <p:spPr>
          <a:xfrm>
            <a:off x="7658100" y="3219739"/>
            <a:ext cx="890589" cy="9053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 descr="straight arrow connector" title="process orchestration">
            <a:extLst>
              <a:ext uri="{FF2B5EF4-FFF2-40B4-BE49-F238E27FC236}">
                <a16:creationId xmlns:a16="http://schemas.microsoft.com/office/drawing/2014/main" id="{2C78FF16-0D82-48DD-ACCA-70BE95469F83}"/>
              </a:ext>
            </a:extLst>
          </p:cNvPr>
          <p:cNvCxnSpPr>
            <a:cxnSpLocks/>
          </p:cNvCxnSpPr>
          <p:nvPr/>
        </p:nvCxnSpPr>
        <p:spPr>
          <a:xfrm>
            <a:off x="8277225" y="3039531"/>
            <a:ext cx="1781176" cy="104204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0FEED02-7ABB-4918-BBF2-98F1CBE912A2}"/>
              </a:ext>
            </a:extLst>
          </p:cNvPr>
          <p:cNvSpPr/>
          <p:nvPr/>
        </p:nvSpPr>
        <p:spPr>
          <a:xfrm>
            <a:off x="2590800" y="1753262"/>
            <a:ext cx="6210300" cy="15464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SAP Process Orchestration</a:t>
            </a:r>
          </a:p>
          <a:p>
            <a:pPr algn="ctr"/>
            <a:r>
              <a:rPr lang="en-US" dirty="0"/>
              <a:t>Process Control</a:t>
            </a:r>
          </a:p>
          <a:p>
            <a:pPr algn="ctr"/>
            <a:r>
              <a:rPr lang="en-US" dirty="0"/>
              <a:t>Data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AAF05-2191-4CE3-B552-392BE86E7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33069"/>
      </p:ext>
    </p:extLst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94078" cy="1554480"/>
          </a:xfrm>
        </p:spPr>
        <p:txBody>
          <a:bodyPr>
            <a:normAutofit/>
          </a:bodyPr>
          <a:lstStyle/>
          <a:p>
            <a:r>
              <a:rPr lang="en-US" b="1" dirty="0"/>
              <a:t>PO/PI Release 7.5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FDDA-1F6B-414C-BBC4-E3FC1203E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6500" dirty="0"/>
              <a:t>New Features</a:t>
            </a:r>
          </a:p>
          <a:p>
            <a:pPr lvl="1"/>
            <a:r>
              <a:rPr lang="en-US" sz="3300" dirty="0"/>
              <a:t>Process Orchestration</a:t>
            </a:r>
          </a:p>
          <a:p>
            <a:pPr lvl="2"/>
            <a:r>
              <a:rPr lang="en-US" sz="3300" dirty="0"/>
              <a:t>SAP’s new concept of integrating their applications under one umbrella</a:t>
            </a:r>
          </a:p>
          <a:p>
            <a:pPr lvl="2"/>
            <a:r>
              <a:rPr lang="en-US" sz="3300" dirty="0"/>
              <a:t>Streamlining communications across the enterprise SAP landscape</a:t>
            </a:r>
          </a:p>
          <a:p>
            <a:pPr lvl="1"/>
            <a:r>
              <a:rPr lang="en-US" sz="3300" dirty="0"/>
              <a:t>Runs on HANA along with other SAP applications</a:t>
            </a:r>
          </a:p>
          <a:p>
            <a:pPr lvl="1"/>
            <a:r>
              <a:rPr lang="en-US" sz="3300" dirty="0"/>
              <a:t>Improved Java performance</a:t>
            </a:r>
          </a:p>
          <a:p>
            <a:pPr lvl="1"/>
            <a:r>
              <a:rPr lang="en-US" sz="3300" dirty="0"/>
              <a:t>Develop iFlows/Interface Configuration on Eclipse tools</a:t>
            </a:r>
          </a:p>
          <a:p>
            <a:pPr lvl="1"/>
            <a:r>
              <a:rPr lang="en-US" sz="3300" dirty="0"/>
              <a:t>Supported Eclipse 4.4</a:t>
            </a:r>
          </a:p>
          <a:p>
            <a:pPr lvl="1"/>
            <a:r>
              <a:rPr lang="en-US" sz="3300" dirty="0"/>
              <a:t>Dual Stack support is obsolete for SAP PI</a:t>
            </a:r>
          </a:p>
          <a:p>
            <a:pPr lvl="1"/>
            <a:r>
              <a:rPr lang="en-US" sz="3300" dirty="0"/>
              <a:t>ESR mapping improvements </a:t>
            </a:r>
          </a:p>
          <a:p>
            <a:pPr lvl="1"/>
            <a:r>
              <a:rPr lang="en-US" sz="3300" dirty="0"/>
              <a:t>ESR Drag and Drop Features</a:t>
            </a:r>
          </a:p>
          <a:p>
            <a:pPr lvl="1"/>
            <a:r>
              <a:rPr lang="en-US" sz="3300" dirty="0"/>
              <a:t>Error Handling improved </a:t>
            </a:r>
          </a:p>
          <a:p>
            <a:pPr lvl="1"/>
            <a:r>
              <a:rPr lang="en-US" sz="3300" dirty="0"/>
              <a:t>PI Monitoring Enhancements</a:t>
            </a:r>
          </a:p>
          <a:p>
            <a:pPr lvl="1"/>
            <a:r>
              <a:rPr lang="en-US" sz="3300" dirty="0"/>
              <a:t>Improved CTS Object exporting </a:t>
            </a:r>
          </a:p>
          <a:p>
            <a:pPr lvl="1"/>
            <a:r>
              <a:rPr lang="en-US" sz="3300" dirty="0"/>
              <a:t>Additional Attachment Capabilities</a:t>
            </a:r>
          </a:p>
          <a:p>
            <a:pPr lvl="1"/>
            <a:r>
              <a:rPr lang="en-US" sz="3300" dirty="0"/>
              <a:t>On-premise and HANA Cloud Deployment (HCI) available</a:t>
            </a:r>
          </a:p>
          <a:p>
            <a:endParaRPr lang="en-US" dirty="0"/>
          </a:p>
        </p:txBody>
      </p:sp>
      <p:pic>
        <p:nvPicPr>
          <p:cNvPr id="7" name="Picture 6" descr="New  and improved" title="PO / PI Release 7.5">
            <a:extLst>
              <a:ext uri="{FF2B5EF4-FFF2-40B4-BE49-F238E27FC236}">
                <a16:creationId xmlns:a16="http://schemas.microsoft.com/office/drawing/2014/main" id="{01CE8D7C-A776-447B-8EE2-A9C8716D6E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337" y="3024187"/>
            <a:ext cx="2143125" cy="21431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2B6A0-12C0-428B-B051-B22868B1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66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15948" cy="1554480"/>
          </a:xfrm>
        </p:spPr>
        <p:txBody>
          <a:bodyPr/>
          <a:lstStyle/>
          <a:p>
            <a:r>
              <a:rPr lang="en-US" b="1" dirty="0"/>
              <a:t>Summary</a:t>
            </a:r>
            <a:r>
              <a:rPr lang="en-US" dirty="0"/>
              <a:t>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9B81A6-ADEB-4F9F-8E4C-FB8FDD791070}"/>
              </a:ext>
            </a:extLst>
          </p:cNvPr>
          <p:cNvSpPr txBox="1"/>
          <p:nvPr/>
        </p:nvSpPr>
        <p:spPr>
          <a:xfrm>
            <a:off x="2803922" y="1751380"/>
            <a:ext cx="662225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Interface Management team has processes in place to handle today’s most complex landscape spreading across multiple platforms and systems.</a:t>
            </a:r>
          </a:p>
          <a:p>
            <a:endParaRPr lang="en-US" dirty="0"/>
          </a:p>
          <a:p>
            <a:r>
              <a:rPr lang="en-US" sz="2400" b="1" dirty="0"/>
              <a:t>Compatible to connect with any system platform not just SAP</a:t>
            </a:r>
          </a:p>
          <a:p>
            <a:endParaRPr lang="en-US" dirty="0"/>
          </a:p>
        </p:txBody>
      </p:sp>
      <p:pic>
        <p:nvPicPr>
          <p:cNvPr id="4" name="Picture 3" descr="Interface Management team has processes in place to handle todays most complex landscape spreading across multiple platforms and systems.&#10;&#10;Compatible to connect with any system platform not just SAP&#10;" title="Summary">
            <a:extLst>
              <a:ext uri="{FF2B5EF4-FFF2-40B4-BE49-F238E27FC236}">
                <a16:creationId xmlns:a16="http://schemas.microsoft.com/office/drawing/2014/main" id="{AA044A4F-37B3-4C4C-A5EF-A12B0790A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251" y="4244370"/>
            <a:ext cx="3289597" cy="21890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066110-C2E9-44C4-A37C-87319924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982203" cy="1554480"/>
          </a:xfrm>
        </p:spPr>
        <p:txBody>
          <a:bodyPr>
            <a:normAutofit/>
          </a:bodyPr>
          <a:lstStyle/>
          <a:p>
            <a:r>
              <a:rPr lang="en-US" b="1" dirty="0"/>
              <a:t>Summary</a:t>
            </a:r>
          </a:p>
        </p:txBody>
      </p:sp>
      <p:pic>
        <p:nvPicPr>
          <p:cNvPr id="4" name="Picture 3" descr="Picture of cats running" title="Interface Landscape Overview">
            <a:extLst>
              <a:ext uri="{FF2B5EF4-FFF2-40B4-BE49-F238E27FC236}">
                <a16:creationId xmlns:a16="http://schemas.microsoft.com/office/drawing/2014/main" id="{ADAFA158-3589-49C3-A690-9C99C89B2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2" y="2141752"/>
            <a:ext cx="6215175" cy="413591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76A99-B2A2-4C24-8AC1-7B35C90F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37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05953" cy="1554480"/>
          </a:xfrm>
        </p:spPr>
        <p:txBody>
          <a:bodyPr>
            <a:normAutofit/>
          </a:bodyPr>
          <a:lstStyle/>
          <a:p>
            <a:r>
              <a:rPr lang="en-US" b="1" dirty="0"/>
              <a:t>Acronyms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74227F-1D43-4AF3-87C5-1DFEE8AF2768}"/>
              </a:ext>
            </a:extLst>
          </p:cNvPr>
          <p:cNvSpPr txBox="1"/>
          <p:nvPr/>
        </p:nvSpPr>
        <p:spPr>
          <a:xfrm>
            <a:off x="895349" y="1554481"/>
            <a:ext cx="67913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API	-  Application Programmer Interface</a:t>
            </a:r>
          </a:p>
          <a:p>
            <a:r>
              <a:rPr lang="en-US" dirty="0"/>
              <a:t>AXIS	-  Security Framework feature of SOAP</a:t>
            </a:r>
          </a:p>
          <a:p>
            <a:r>
              <a:rPr lang="en-US" dirty="0"/>
              <a:t>BI	-  Business Intelligence</a:t>
            </a:r>
          </a:p>
          <a:p>
            <a:r>
              <a:rPr lang="en-US" dirty="0"/>
              <a:t>CRM	-  Customer Relations Management</a:t>
            </a:r>
          </a:p>
          <a:p>
            <a:r>
              <a:rPr lang="en-US" dirty="0"/>
              <a:t>ECC	-  Enterprise Resource Planning (ERP) Central Component </a:t>
            </a:r>
          </a:p>
          <a:p>
            <a:r>
              <a:rPr lang="en-US" dirty="0"/>
              <a:t>ETS2	-  Concur Travel System</a:t>
            </a:r>
          </a:p>
          <a:p>
            <a:r>
              <a:rPr lang="en-US" dirty="0"/>
              <a:t>FMMI	-  Financial Management Modernization Initiative</a:t>
            </a:r>
          </a:p>
          <a:p>
            <a:r>
              <a:rPr lang="en-US" dirty="0"/>
              <a:t>F5	-  Network Security Configuration</a:t>
            </a:r>
          </a:p>
          <a:p>
            <a:r>
              <a:rPr lang="en-US" dirty="0"/>
              <a:t>HTTP	-  Hypertext Transfer Protocol </a:t>
            </a:r>
          </a:p>
          <a:p>
            <a:r>
              <a:rPr lang="en-US" dirty="0"/>
              <a:t>IAS	-  Integrated Acquisition System</a:t>
            </a:r>
          </a:p>
          <a:p>
            <a:r>
              <a:rPr lang="en-US" dirty="0"/>
              <a:t>JMS	-  JAVA Message Service</a:t>
            </a:r>
          </a:p>
          <a:p>
            <a:r>
              <a:rPr lang="en-US" dirty="0"/>
              <a:t>MQ	-  IBM’s Message Oriented Middleware</a:t>
            </a:r>
          </a:p>
          <a:p>
            <a:r>
              <a:rPr lang="en-US" dirty="0"/>
              <a:t>PI	-  SAP Process Integration</a:t>
            </a:r>
          </a:p>
          <a:p>
            <a:r>
              <a:rPr lang="en-US" dirty="0"/>
              <a:t>PO	-  Process Orchestration (SAP)</a:t>
            </a:r>
          </a:p>
          <a:p>
            <a:r>
              <a:rPr lang="en-US" dirty="0"/>
              <a:t>SAP	-  Software Vendor	</a:t>
            </a:r>
          </a:p>
          <a:p>
            <a:r>
              <a:rPr lang="en-US" dirty="0"/>
              <a:t>SFTP/FTP -  Secure File Transfer Protocol /File Transfer Protocol</a:t>
            </a:r>
          </a:p>
          <a:p>
            <a:r>
              <a:rPr lang="en-US" dirty="0"/>
              <a:t>SOAP	-  Simple Object Access Protocol</a:t>
            </a:r>
          </a:p>
          <a:p>
            <a:r>
              <a:rPr lang="en-US" dirty="0"/>
              <a:t>RFC	-  Remote Function Call</a:t>
            </a:r>
            <a:br>
              <a:rPr lang="en-US" dirty="0"/>
            </a:br>
            <a:r>
              <a:rPr lang="en-US" dirty="0"/>
              <a:t>XML	-  eXtensible Markup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38DFF-3D47-4ECE-9570-1CE78622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3206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Questions/Comments</a:t>
            </a:r>
          </a:p>
        </p:txBody>
      </p:sp>
      <p:pic>
        <p:nvPicPr>
          <p:cNvPr id="4" name="Picture 3" descr="Time for questions" title="Questions / comments">
            <a:extLst>
              <a:ext uri="{FF2B5EF4-FFF2-40B4-BE49-F238E27FC236}">
                <a16:creationId xmlns:a16="http://schemas.microsoft.com/office/drawing/2014/main" id="{168BFB6D-C845-4DB4-82B6-72FF3BCA36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3033711"/>
            <a:ext cx="2362200" cy="1933575"/>
          </a:xfrm>
          <a:prstGeom prst="rect">
            <a:avLst/>
          </a:prstGeom>
        </p:spPr>
      </p:pic>
      <p:pic>
        <p:nvPicPr>
          <p:cNvPr id="9" name="Picture 8" descr="picture of a question mark" title="questions comments">
            <a:extLst>
              <a:ext uri="{FF2B5EF4-FFF2-40B4-BE49-F238E27FC236}">
                <a16:creationId xmlns:a16="http://schemas.microsoft.com/office/drawing/2014/main" id="{ECCC3EBB-06B5-4BDA-AF2E-1AF89B4AA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97" y="2928937"/>
            <a:ext cx="2143125" cy="2143125"/>
          </a:xfrm>
          <a:prstGeom prst="rect">
            <a:avLst/>
          </a:prstGeom>
        </p:spPr>
      </p:pic>
      <p:pic>
        <p:nvPicPr>
          <p:cNvPr id="7" name="Picture 6" descr="picture of a man thinking about questions" title="questions / Comments">
            <a:extLst>
              <a:ext uri="{FF2B5EF4-FFF2-40B4-BE49-F238E27FC236}">
                <a16:creationId xmlns:a16="http://schemas.microsoft.com/office/drawing/2014/main" id="{A48BB1A2-D750-44A7-95CE-EBA315648C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7" y="2705100"/>
            <a:ext cx="1762125" cy="25908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8861FC-C02D-4EA4-8D28-3E801F47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57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/>
          <a:lstStyle/>
          <a:p>
            <a:r>
              <a:rPr lang="en-US" b="1" dirty="0"/>
              <a:t>Interface Management </a:t>
            </a:r>
            <a:r>
              <a:rPr lang="en-US" b="1" dirty="0" err="1"/>
              <a:t>Overview</a:t>
            </a:r>
            <a:r>
              <a:rPr lang="en-US" sz="800" b="1" dirty="0" err="1"/>
              <a:t>a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8F81E-CE5C-4CEF-95A7-84E751D0651E}"/>
              </a:ext>
            </a:extLst>
          </p:cNvPr>
          <p:cNvSpPr txBox="1"/>
          <p:nvPr/>
        </p:nvSpPr>
        <p:spPr>
          <a:xfrm>
            <a:off x="2274869" y="2399414"/>
            <a:ext cx="1049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POINT</a:t>
            </a:r>
          </a:p>
          <a:p>
            <a:pPr algn="ctr"/>
            <a:r>
              <a:rPr lang="en-US" sz="2400" b="1" dirty="0"/>
              <a:t>A	</a:t>
            </a:r>
          </a:p>
        </p:txBody>
      </p:sp>
      <p:pic>
        <p:nvPicPr>
          <p:cNvPr id="5" name="Picture 4" descr="Arrow pointing Left" title="Picture of a Arrow ">
            <a:extLst>
              <a:ext uri="{FF2B5EF4-FFF2-40B4-BE49-F238E27FC236}">
                <a16:creationId xmlns:a16="http://schemas.microsoft.com/office/drawing/2014/main" id="{75F8775F-6850-4CAC-A5A5-52B098FC1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66737" y="3071978"/>
            <a:ext cx="1121411" cy="862961"/>
          </a:xfrm>
          <a:prstGeom prst="rect">
            <a:avLst/>
          </a:prstGeom>
        </p:spPr>
      </p:pic>
      <p:pic>
        <p:nvPicPr>
          <p:cNvPr id="7" name="Picture 6" descr="Picture of a left arrow" title="Point B arrow">
            <a:extLst>
              <a:ext uri="{FF2B5EF4-FFF2-40B4-BE49-F238E27FC236}">
                <a16:creationId xmlns:a16="http://schemas.microsoft.com/office/drawing/2014/main" id="{C6DD953C-E248-4211-800D-78EB5FDE4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69871" y="3071977"/>
            <a:ext cx="1166852" cy="862961"/>
          </a:xfrm>
          <a:prstGeom prst="rect">
            <a:avLst/>
          </a:prstGeom>
        </p:spPr>
      </p:pic>
      <p:sp>
        <p:nvSpPr>
          <p:cNvPr id="8" name="Oval 7" descr="Picture of a dot" title="Point B">
            <a:extLst>
              <a:ext uri="{FF2B5EF4-FFF2-40B4-BE49-F238E27FC236}">
                <a16:creationId xmlns:a16="http://schemas.microsoft.com/office/drawing/2014/main" id="{C796DBCE-2C55-4199-8950-B82E484D7A6E}"/>
              </a:ext>
            </a:extLst>
          </p:cNvPr>
          <p:cNvSpPr/>
          <p:nvPr/>
        </p:nvSpPr>
        <p:spPr>
          <a:xfrm>
            <a:off x="8140867" y="3314959"/>
            <a:ext cx="406400" cy="40640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al 8" descr="Picture of a dot" title="Point A">
            <a:extLst>
              <a:ext uri="{FF2B5EF4-FFF2-40B4-BE49-F238E27FC236}">
                <a16:creationId xmlns:a16="http://schemas.microsoft.com/office/drawing/2014/main" id="{A108C742-8A39-41C7-8759-B1ACC09797A1}"/>
              </a:ext>
            </a:extLst>
          </p:cNvPr>
          <p:cNvSpPr/>
          <p:nvPr/>
        </p:nvSpPr>
        <p:spPr>
          <a:xfrm>
            <a:off x="2571582" y="4640020"/>
            <a:ext cx="406400" cy="40640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0" name="Picture 9" descr="Arrow pointing Left" title="Point A Arrow">
            <a:extLst>
              <a:ext uri="{FF2B5EF4-FFF2-40B4-BE49-F238E27FC236}">
                <a16:creationId xmlns:a16="http://schemas.microsoft.com/office/drawing/2014/main" id="{63F51B33-C4D9-4D6E-8996-214BD74621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737" y="4411739"/>
            <a:ext cx="1121411" cy="862961"/>
          </a:xfrm>
          <a:prstGeom prst="rect">
            <a:avLst/>
          </a:prstGeom>
        </p:spPr>
      </p:pic>
      <p:pic>
        <p:nvPicPr>
          <p:cNvPr id="12" name="Picture 11" descr="Arrow pointing Left" title="Point B Arrow">
            <a:extLst>
              <a:ext uri="{FF2B5EF4-FFF2-40B4-BE49-F238E27FC236}">
                <a16:creationId xmlns:a16="http://schemas.microsoft.com/office/drawing/2014/main" id="{0999BFFC-8223-44FB-83A5-F228E0159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313" y="4411738"/>
            <a:ext cx="1274177" cy="862961"/>
          </a:xfrm>
          <a:prstGeom prst="rect">
            <a:avLst/>
          </a:prstGeom>
        </p:spPr>
      </p:pic>
      <p:sp>
        <p:nvSpPr>
          <p:cNvPr id="13" name="Oval 12" descr="Picture of a dot" title="Point B">
            <a:extLst>
              <a:ext uri="{FF2B5EF4-FFF2-40B4-BE49-F238E27FC236}">
                <a16:creationId xmlns:a16="http://schemas.microsoft.com/office/drawing/2014/main" id="{B3E25914-7067-4D43-8D46-11E02B9B5722}"/>
              </a:ext>
            </a:extLst>
          </p:cNvPr>
          <p:cNvSpPr/>
          <p:nvPr/>
        </p:nvSpPr>
        <p:spPr>
          <a:xfrm>
            <a:off x="8140867" y="4640020"/>
            <a:ext cx="406400" cy="40640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B43DA7E-BC1B-443A-9B4F-6673E98D43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2400" b="1" dirty="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C40085-4F22-43E2-B649-69B183A8F4FC}"/>
              </a:ext>
            </a:extLst>
          </p:cNvPr>
          <p:cNvSpPr txBox="1"/>
          <p:nvPr/>
        </p:nvSpPr>
        <p:spPr>
          <a:xfrm>
            <a:off x="7819490" y="2453489"/>
            <a:ext cx="10491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POINT</a:t>
            </a:r>
          </a:p>
          <a:p>
            <a:pPr algn="ctr"/>
            <a:r>
              <a:rPr lang="en-US" sz="2400" b="1" dirty="0"/>
              <a:t>B	</a:t>
            </a:r>
          </a:p>
        </p:txBody>
      </p:sp>
      <p:sp>
        <p:nvSpPr>
          <p:cNvPr id="16" name="Oval 15" descr="Picture of a dot" title="Point B">
            <a:extLst>
              <a:ext uri="{FF2B5EF4-FFF2-40B4-BE49-F238E27FC236}">
                <a16:creationId xmlns:a16="http://schemas.microsoft.com/office/drawing/2014/main" id="{5EE18B0A-C071-4F0A-B063-FA08BB5B5F30}"/>
              </a:ext>
            </a:extLst>
          </p:cNvPr>
          <p:cNvSpPr/>
          <p:nvPr/>
        </p:nvSpPr>
        <p:spPr>
          <a:xfrm>
            <a:off x="2571582" y="3265741"/>
            <a:ext cx="406400" cy="406400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 descr="Interface Program" title="Interface management Overview">
            <a:extLst>
              <a:ext uri="{FF2B5EF4-FFF2-40B4-BE49-F238E27FC236}">
                <a16:creationId xmlns:a16="http://schemas.microsoft.com/office/drawing/2014/main" id="{5E4C623E-0EB6-489D-8FB3-FA007DF5313D}"/>
              </a:ext>
            </a:extLst>
          </p:cNvPr>
          <p:cNvGrpSpPr/>
          <p:nvPr/>
        </p:nvGrpSpPr>
        <p:grpSpPr>
          <a:xfrm>
            <a:off x="4791075" y="2037991"/>
            <a:ext cx="1677326" cy="3560724"/>
            <a:chOff x="4791075" y="2037991"/>
            <a:chExt cx="1677326" cy="3560724"/>
          </a:xfrm>
        </p:grpSpPr>
        <p:pic>
          <p:nvPicPr>
            <p:cNvPr id="6" name="Picture 5" descr="**" title="Picture of a worker hammering">
              <a:extLst>
                <a:ext uri="{FF2B5EF4-FFF2-40B4-BE49-F238E27FC236}">
                  <a16:creationId xmlns:a16="http://schemas.microsoft.com/office/drawing/2014/main" id="{428D5D12-2970-4F64-BF6A-61529272D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1075" y="2747962"/>
              <a:ext cx="1575870" cy="1186977"/>
            </a:xfrm>
            <a:prstGeom prst="rect">
              <a:avLst/>
            </a:prstGeom>
          </p:spPr>
        </p:pic>
        <p:pic>
          <p:nvPicPr>
            <p:cNvPr id="11" name="Picture 10" descr="**" title="Picture of a worker hammering">
              <a:extLst>
                <a:ext uri="{FF2B5EF4-FFF2-40B4-BE49-F238E27FC236}">
                  <a16:creationId xmlns:a16="http://schemas.microsoft.com/office/drawing/2014/main" id="{1CE1759B-482F-4168-8652-ED9B673B7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2531" y="4411738"/>
              <a:ext cx="1575870" cy="118697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DF612D-7167-4CF4-9621-C93F6DE6338C}"/>
                </a:ext>
              </a:extLst>
            </p:cNvPr>
            <p:cNvSpPr txBox="1"/>
            <p:nvPr/>
          </p:nvSpPr>
          <p:spPr>
            <a:xfrm>
              <a:off x="4979519" y="2037991"/>
              <a:ext cx="141396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Interface</a:t>
              </a:r>
            </a:p>
            <a:p>
              <a:pPr algn="ctr"/>
              <a:r>
                <a:rPr lang="en-US" sz="2400" b="1" dirty="0"/>
                <a:t>Program</a:t>
              </a:r>
            </a:p>
          </p:txBody>
        </p:sp>
      </p:grp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0F74362-D435-4BB1-BEC4-88DF9DA20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/>
          <a:lstStyle/>
          <a:p>
            <a:r>
              <a:rPr lang="en-US" b="1" dirty="0"/>
              <a:t>Interface Management </a:t>
            </a:r>
            <a:r>
              <a:rPr lang="en-US" b="1" dirty="0" err="1"/>
              <a:t>Overview</a:t>
            </a:r>
            <a:r>
              <a:rPr lang="en-US" sz="800" b="1" dirty="0" err="1"/>
              <a:t>b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EE5C8-A228-41E8-B222-37A1619051BE}"/>
              </a:ext>
            </a:extLst>
          </p:cNvPr>
          <p:cNvSpPr txBox="1"/>
          <p:nvPr/>
        </p:nvSpPr>
        <p:spPr>
          <a:xfrm>
            <a:off x="5354936" y="1812810"/>
            <a:ext cx="12537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INTERFACE</a:t>
            </a:r>
          </a:p>
          <a:p>
            <a:pPr algn="ctr"/>
            <a:r>
              <a:rPr lang="en-US" sz="1050" b="1" dirty="0"/>
              <a:t>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A9D06-EB8D-4D3E-B232-39B317C39C68}"/>
              </a:ext>
            </a:extLst>
          </p:cNvPr>
          <p:cNvSpPr txBox="1"/>
          <p:nvPr/>
        </p:nvSpPr>
        <p:spPr>
          <a:xfrm>
            <a:off x="1247153" y="1923608"/>
            <a:ext cx="1049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POINT</a:t>
            </a:r>
          </a:p>
          <a:p>
            <a:pPr algn="ctr"/>
            <a:r>
              <a:rPr lang="en-US" sz="1050" b="1" dirty="0"/>
              <a:t>A</a:t>
            </a:r>
            <a:r>
              <a:rPr lang="en-US" sz="2400" b="1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ED618-795B-4E4D-9B65-C34BAF5674A9}"/>
              </a:ext>
            </a:extLst>
          </p:cNvPr>
          <p:cNvSpPr txBox="1"/>
          <p:nvPr/>
        </p:nvSpPr>
        <p:spPr>
          <a:xfrm>
            <a:off x="9022354" y="1875610"/>
            <a:ext cx="1049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POINT</a:t>
            </a:r>
          </a:p>
          <a:p>
            <a:pPr algn="ctr"/>
            <a:r>
              <a:rPr lang="en-US" sz="1050" b="1" dirty="0"/>
              <a:t>B</a:t>
            </a:r>
          </a:p>
        </p:txBody>
      </p:sp>
      <p:pic>
        <p:nvPicPr>
          <p:cNvPr id="10" name="Picture 9" descr="**" title="Arrow Left">
            <a:extLst>
              <a:ext uri="{FF2B5EF4-FFF2-40B4-BE49-F238E27FC236}">
                <a16:creationId xmlns:a16="http://schemas.microsoft.com/office/drawing/2014/main" id="{AC1A0A1F-F3CC-48DE-B26F-1B830AB09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4" y="2463000"/>
            <a:ext cx="483425" cy="372011"/>
          </a:xfrm>
          <a:prstGeom prst="rect">
            <a:avLst/>
          </a:prstGeom>
        </p:spPr>
      </p:pic>
      <p:pic>
        <p:nvPicPr>
          <p:cNvPr id="13" name="Picture 12" descr="**" title="Picture of Arrow Left">
            <a:extLst>
              <a:ext uri="{FF2B5EF4-FFF2-40B4-BE49-F238E27FC236}">
                <a16:creationId xmlns:a16="http://schemas.microsoft.com/office/drawing/2014/main" id="{9C2A273E-9A81-4126-911B-FA020DCF1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2" y="4290115"/>
            <a:ext cx="483425" cy="372011"/>
          </a:xfrm>
          <a:prstGeom prst="rect">
            <a:avLst/>
          </a:prstGeom>
        </p:spPr>
      </p:pic>
      <p:sp>
        <p:nvSpPr>
          <p:cNvPr id="14" name="Oval 13" descr="Picture of a dot" title="Point B">
            <a:extLst>
              <a:ext uri="{FF2B5EF4-FFF2-40B4-BE49-F238E27FC236}">
                <a16:creationId xmlns:a16="http://schemas.microsoft.com/office/drawing/2014/main" id="{BD1742CC-0BE1-463B-A497-047B919C52F5}"/>
              </a:ext>
            </a:extLst>
          </p:cNvPr>
          <p:cNvSpPr/>
          <p:nvPr/>
        </p:nvSpPr>
        <p:spPr>
          <a:xfrm>
            <a:off x="9422898" y="3703692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15" descr="**" title="Picture of arrow right">
            <a:extLst>
              <a:ext uri="{FF2B5EF4-FFF2-40B4-BE49-F238E27FC236}">
                <a16:creationId xmlns:a16="http://schemas.microsoft.com/office/drawing/2014/main" id="{1B3D6F8A-0540-45A2-89CF-05C8F0F33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64003" y="4849482"/>
            <a:ext cx="483425" cy="372011"/>
          </a:xfrm>
          <a:prstGeom prst="rect">
            <a:avLst/>
          </a:prstGeom>
        </p:spPr>
      </p:pic>
      <p:pic>
        <p:nvPicPr>
          <p:cNvPr id="17" name="Picture 16" descr="**" title="Picture of a person hammering">
            <a:extLst>
              <a:ext uri="{FF2B5EF4-FFF2-40B4-BE49-F238E27FC236}">
                <a16:creationId xmlns:a16="http://schemas.microsoft.com/office/drawing/2014/main" id="{5E425CF2-B869-468A-B088-83C234AA4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0" y="4125455"/>
            <a:ext cx="639717" cy="481848"/>
          </a:xfrm>
          <a:prstGeom prst="rect">
            <a:avLst/>
          </a:prstGeom>
        </p:spPr>
      </p:pic>
      <p:sp>
        <p:nvSpPr>
          <p:cNvPr id="18" name="Oval 17" descr="Picture of a dot" title="Point A">
            <a:extLst>
              <a:ext uri="{FF2B5EF4-FFF2-40B4-BE49-F238E27FC236}">
                <a16:creationId xmlns:a16="http://schemas.microsoft.com/office/drawing/2014/main" id="{F07C8141-7F40-4550-8C1B-8418CD2BACCD}"/>
              </a:ext>
            </a:extLst>
          </p:cNvPr>
          <p:cNvSpPr/>
          <p:nvPr/>
        </p:nvSpPr>
        <p:spPr>
          <a:xfrm>
            <a:off x="1648996" y="4958579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18" descr="**" title="Picture of person hammering">
            <a:extLst>
              <a:ext uri="{FF2B5EF4-FFF2-40B4-BE49-F238E27FC236}">
                <a16:creationId xmlns:a16="http://schemas.microsoft.com/office/drawing/2014/main" id="{8964D6BF-634F-485F-AF14-93FA21BA6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52" y="4725218"/>
            <a:ext cx="639717" cy="481848"/>
          </a:xfrm>
          <a:prstGeom prst="rect">
            <a:avLst/>
          </a:prstGeom>
        </p:spPr>
      </p:pic>
      <p:sp>
        <p:nvSpPr>
          <p:cNvPr id="21" name="Oval 20" descr="Picture of a dot" title="Point B">
            <a:extLst>
              <a:ext uri="{FF2B5EF4-FFF2-40B4-BE49-F238E27FC236}">
                <a16:creationId xmlns:a16="http://schemas.microsoft.com/office/drawing/2014/main" id="{2A7FE9BE-EA08-426C-8F55-BD9CEC040355}"/>
              </a:ext>
            </a:extLst>
          </p:cNvPr>
          <p:cNvSpPr/>
          <p:nvPr/>
        </p:nvSpPr>
        <p:spPr>
          <a:xfrm>
            <a:off x="9422898" y="4993239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F7A3E1-60EB-4CEB-BC30-472799D7F669}"/>
              </a:ext>
            </a:extLst>
          </p:cNvPr>
          <p:cNvSpPr txBox="1"/>
          <p:nvPr/>
        </p:nvSpPr>
        <p:spPr>
          <a:xfrm>
            <a:off x="4248065" y="5412380"/>
            <a:ext cx="29103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* Multiple Programs</a:t>
            </a:r>
          </a:p>
          <a:p>
            <a:r>
              <a:rPr lang="en-US" sz="2400" b="1" dirty="0"/>
              <a:t>* Multiple Interfaces</a:t>
            </a:r>
          </a:p>
          <a:p>
            <a:r>
              <a:rPr lang="en-US" sz="2400" b="1" dirty="0"/>
              <a:t>* Multiple Platforms</a:t>
            </a:r>
          </a:p>
          <a:p>
            <a:endParaRPr lang="en-US" sz="2400" b="1" dirty="0"/>
          </a:p>
        </p:txBody>
      </p:sp>
      <p:pic>
        <p:nvPicPr>
          <p:cNvPr id="23" name="Picture 22" descr="**" title="Arrow Right">
            <a:extLst>
              <a:ext uri="{FF2B5EF4-FFF2-40B4-BE49-F238E27FC236}">
                <a16:creationId xmlns:a16="http://schemas.microsoft.com/office/drawing/2014/main" id="{1B7014A6-8E91-4F9C-9D50-DBC62F70F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64003" y="3650822"/>
            <a:ext cx="483425" cy="372011"/>
          </a:xfrm>
          <a:prstGeom prst="rect">
            <a:avLst/>
          </a:prstGeom>
        </p:spPr>
      </p:pic>
      <p:pic>
        <p:nvPicPr>
          <p:cNvPr id="24" name="Content Placeholder 23" descr="**" title="Picture of a peson hammering">
            <a:extLst>
              <a:ext uri="{FF2B5EF4-FFF2-40B4-BE49-F238E27FC236}">
                <a16:creationId xmlns:a16="http://schemas.microsoft.com/office/drawing/2014/main" id="{07BD14C2-A9E5-4F6B-B765-4679EA7BC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84" y="3597465"/>
            <a:ext cx="497573" cy="569032"/>
          </a:xfrm>
          <a:prstGeom prst="rect">
            <a:avLst/>
          </a:prstGeom>
        </p:spPr>
      </p:pic>
      <p:grpSp>
        <p:nvGrpSpPr>
          <p:cNvPr id="35" name="Group 34" descr="Multiple Programs" title="Interface management Overview">
            <a:extLst>
              <a:ext uri="{FF2B5EF4-FFF2-40B4-BE49-F238E27FC236}">
                <a16:creationId xmlns:a16="http://schemas.microsoft.com/office/drawing/2014/main" id="{556D62F4-4B34-40EA-8D40-8038B1961C82}"/>
              </a:ext>
            </a:extLst>
          </p:cNvPr>
          <p:cNvGrpSpPr/>
          <p:nvPr/>
        </p:nvGrpSpPr>
        <p:grpSpPr>
          <a:xfrm>
            <a:off x="1668051" y="2414081"/>
            <a:ext cx="8002913" cy="1075565"/>
            <a:chOff x="1668051" y="2414081"/>
            <a:chExt cx="8002913" cy="1075565"/>
          </a:xfrm>
        </p:grpSpPr>
        <p:sp>
          <p:nvSpPr>
            <p:cNvPr id="15" name="Oval 14" descr="Picture of a dot" title="Point A">
              <a:extLst>
                <a:ext uri="{FF2B5EF4-FFF2-40B4-BE49-F238E27FC236}">
                  <a16:creationId xmlns:a16="http://schemas.microsoft.com/office/drawing/2014/main" id="{38C158D9-695E-4543-8EAC-4B9302F24FCC}"/>
                </a:ext>
              </a:extLst>
            </p:cNvPr>
            <p:cNvSpPr/>
            <p:nvPr/>
          </p:nvSpPr>
          <p:spPr>
            <a:xfrm>
              <a:off x="1668051" y="3077566"/>
              <a:ext cx="248066" cy="26627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3E4575-387E-4D1A-BA77-61B4A00963D8}"/>
                </a:ext>
              </a:extLst>
            </p:cNvPr>
            <p:cNvGrpSpPr/>
            <p:nvPr/>
          </p:nvGrpSpPr>
          <p:grpSpPr>
            <a:xfrm>
              <a:off x="1681114" y="2414081"/>
              <a:ext cx="7989850" cy="1075565"/>
              <a:chOff x="1681114" y="2414081"/>
              <a:chExt cx="7989850" cy="1075565"/>
            </a:xfrm>
          </p:grpSpPr>
          <p:pic>
            <p:nvPicPr>
              <p:cNvPr id="6" name="Picture 5" descr="Picture of a arrow pointing  right" title="Arrow Right">
                <a:extLst>
                  <a:ext uri="{FF2B5EF4-FFF2-40B4-BE49-F238E27FC236}">
                    <a16:creationId xmlns:a16="http://schemas.microsoft.com/office/drawing/2014/main" id="{86A7AFD2-0410-44DC-BE55-1DC65DEE0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53177" y="2507018"/>
                <a:ext cx="483425" cy="372011"/>
              </a:xfrm>
              <a:prstGeom prst="rect">
                <a:avLst/>
              </a:prstGeom>
            </p:spPr>
          </p:pic>
          <p:sp>
            <p:nvSpPr>
              <p:cNvPr id="8" name="Oval 7" descr="Picture of a dot" title="Point A">
                <a:extLst>
                  <a:ext uri="{FF2B5EF4-FFF2-40B4-BE49-F238E27FC236}">
                    <a16:creationId xmlns:a16="http://schemas.microsoft.com/office/drawing/2014/main" id="{1F8B0C67-032B-4F87-9170-CD08C7C2D2E9}"/>
                  </a:ext>
                </a:extLst>
              </p:cNvPr>
              <p:cNvSpPr/>
              <p:nvPr/>
            </p:nvSpPr>
            <p:spPr>
              <a:xfrm>
                <a:off x="1681114" y="2559887"/>
                <a:ext cx="248066" cy="266273"/>
              </a:xfrm>
              <a:prstGeom prst="ellipse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9" name="Picture 8" descr="**" title="Picture of a person hammering">
                <a:extLst>
                  <a:ext uri="{FF2B5EF4-FFF2-40B4-BE49-F238E27FC236}">
                    <a16:creationId xmlns:a16="http://schemas.microsoft.com/office/drawing/2014/main" id="{30FFE9BD-AEF4-4238-A548-AE887561F5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3242" y="2414081"/>
                <a:ext cx="639717" cy="481848"/>
              </a:xfrm>
              <a:prstGeom prst="rect">
                <a:avLst/>
              </a:prstGeom>
            </p:spPr>
          </p:pic>
          <p:sp>
            <p:nvSpPr>
              <p:cNvPr id="11" name="Oval 10" descr="Picture of a Dot" title="Point B ">
                <a:extLst>
                  <a:ext uri="{FF2B5EF4-FFF2-40B4-BE49-F238E27FC236}">
                    <a16:creationId xmlns:a16="http://schemas.microsoft.com/office/drawing/2014/main" id="{424ACE14-0355-4C6D-8133-EE06FC6FA7F8}"/>
                  </a:ext>
                </a:extLst>
              </p:cNvPr>
              <p:cNvSpPr/>
              <p:nvPr/>
            </p:nvSpPr>
            <p:spPr>
              <a:xfrm>
                <a:off x="9422898" y="2559886"/>
                <a:ext cx="248066" cy="266273"/>
              </a:xfrm>
              <a:prstGeom prst="ellipse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12" name="Picture 11" descr="**" title="Picture of a peson hammering">
                <a:extLst>
                  <a:ext uri="{FF2B5EF4-FFF2-40B4-BE49-F238E27FC236}">
                    <a16:creationId xmlns:a16="http://schemas.microsoft.com/office/drawing/2014/main" id="{D7A27D12-E339-41C9-85C5-9B5D3629B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3241" y="3007798"/>
                <a:ext cx="639717" cy="481848"/>
              </a:xfrm>
              <a:prstGeom prst="rect">
                <a:avLst/>
              </a:prstGeom>
            </p:spPr>
          </p:pic>
          <p:pic>
            <p:nvPicPr>
              <p:cNvPr id="20" name="Picture 19" descr="**" title="Picture of arrow left">
                <a:extLst>
                  <a:ext uri="{FF2B5EF4-FFF2-40B4-BE49-F238E27FC236}">
                    <a16:creationId xmlns:a16="http://schemas.microsoft.com/office/drawing/2014/main" id="{88E77AA5-3061-4CF6-9C2B-A58811B6C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301" y="3056403"/>
                <a:ext cx="483425" cy="372011"/>
              </a:xfrm>
              <a:prstGeom prst="rect">
                <a:avLst/>
              </a:prstGeom>
            </p:spPr>
          </p:pic>
          <p:pic>
            <p:nvPicPr>
              <p:cNvPr id="25" name="Picture 24" descr="**" title="Picture of arrow left">
                <a:extLst>
                  <a:ext uri="{FF2B5EF4-FFF2-40B4-BE49-F238E27FC236}">
                    <a16:creationId xmlns:a16="http://schemas.microsoft.com/office/drawing/2014/main" id="{E6755183-1B81-4701-8E7F-8DDB65228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1444" y="3056402"/>
                <a:ext cx="483425" cy="372011"/>
              </a:xfrm>
              <a:prstGeom prst="rect">
                <a:avLst/>
              </a:prstGeom>
            </p:spPr>
          </p:pic>
        </p:grpSp>
      </p:grpSp>
      <p:sp>
        <p:nvSpPr>
          <p:cNvPr id="26" name="Oval 25" descr="Picture of a dot" title="Point B">
            <a:extLst>
              <a:ext uri="{FF2B5EF4-FFF2-40B4-BE49-F238E27FC236}">
                <a16:creationId xmlns:a16="http://schemas.microsoft.com/office/drawing/2014/main" id="{5E44A045-7C8C-40C8-BDA9-9E394900BCCA}"/>
              </a:ext>
            </a:extLst>
          </p:cNvPr>
          <p:cNvSpPr/>
          <p:nvPr/>
        </p:nvSpPr>
        <p:spPr>
          <a:xfrm>
            <a:off x="9422898" y="3109270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 descr="Picture of a dot" title="Point B">
            <a:extLst>
              <a:ext uri="{FF2B5EF4-FFF2-40B4-BE49-F238E27FC236}">
                <a16:creationId xmlns:a16="http://schemas.microsoft.com/office/drawing/2014/main" id="{C74CADA7-F53B-437E-B0CD-59C4C2569633}"/>
              </a:ext>
            </a:extLst>
          </p:cNvPr>
          <p:cNvSpPr/>
          <p:nvPr/>
        </p:nvSpPr>
        <p:spPr>
          <a:xfrm>
            <a:off x="9425779" y="4298114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 descr="Picture of a dot" title="Point B">
            <a:extLst>
              <a:ext uri="{FF2B5EF4-FFF2-40B4-BE49-F238E27FC236}">
                <a16:creationId xmlns:a16="http://schemas.microsoft.com/office/drawing/2014/main" id="{DED12732-3694-44F8-AE86-072338315EBA}"/>
              </a:ext>
            </a:extLst>
          </p:cNvPr>
          <p:cNvSpPr/>
          <p:nvPr/>
        </p:nvSpPr>
        <p:spPr>
          <a:xfrm>
            <a:off x="1647697" y="3650822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 descr="Picture of a dot" title="Point B">
            <a:extLst>
              <a:ext uri="{FF2B5EF4-FFF2-40B4-BE49-F238E27FC236}">
                <a16:creationId xmlns:a16="http://schemas.microsoft.com/office/drawing/2014/main" id="{11D102EA-FA61-43AE-A738-DF61510B3210}"/>
              </a:ext>
            </a:extLst>
          </p:cNvPr>
          <p:cNvSpPr/>
          <p:nvPr/>
        </p:nvSpPr>
        <p:spPr>
          <a:xfrm>
            <a:off x="1647697" y="4304700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" name="Picture 29" descr="**" title="Arrow Right">
            <a:extLst>
              <a:ext uri="{FF2B5EF4-FFF2-40B4-BE49-F238E27FC236}">
                <a16:creationId xmlns:a16="http://schemas.microsoft.com/office/drawing/2014/main" id="{721B2881-1340-4419-8B0D-4F2304CBD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1442" y="3650822"/>
            <a:ext cx="483425" cy="372011"/>
          </a:xfrm>
          <a:prstGeom prst="rect">
            <a:avLst/>
          </a:prstGeom>
        </p:spPr>
      </p:pic>
      <p:pic>
        <p:nvPicPr>
          <p:cNvPr id="31" name="Picture 30" descr="**" title="Arrow Right">
            <a:extLst>
              <a:ext uri="{FF2B5EF4-FFF2-40B4-BE49-F238E27FC236}">
                <a16:creationId xmlns:a16="http://schemas.microsoft.com/office/drawing/2014/main" id="{21A2A96B-74D3-467F-9DE1-8A188331D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01941" y="4966142"/>
            <a:ext cx="483425" cy="372011"/>
          </a:xfrm>
          <a:prstGeom prst="rect">
            <a:avLst/>
          </a:prstGeom>
        </p:spPr>
      </p:pic>
      <p:pic>
        <p:nvPicPr>
          <p:cNvPr id="33" name="Picture 32" descr="**" title="Arrow Left">
            <a:extLst>
              <a:ext uri="{FF2B5EF4-FFF2-40B4-BE49-F238E27FC236}">
                <a16:creationId xmlns:a16="http://schemas.microsoft.com/office/drawing/2014/main" id="{1C95D5C3-B16A-42D2-A75F-5E56FEE30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6" y="4263662"/>
            <a:ext cx="483425" cy="3720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A6347-19CD-47C4-B6FC-69E6FAF53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92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/>
          <a:lstStyle/>
          <a:p>
            <a:r>
              <a:rPr lang="en-US" b="1" dirty="0"/>
              <a:t>Interface Landscape Overview</a:t>
            </a:r>
          </a:p>
        </p:txBody>
      </p:sp>
      <p:pic>
        <p:nvPicPr>
          <p:cNvPr id="4" name="Content Placeholder 3" descr="**" title="Interface Landscape Overview">
            <a:extLst>
              <a:ext uri="{FF2B5EF4-FFF2-40B4-BE49-F238E27FC236}">
                <a16:creationId xmlns:a16="http://schemas.microsoft.com/office/drawing/2014/main" id="{4E1A3620-8EBE-4F40-82E7-9338048A7A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376" y="1825625"/>
            <a:ext cx="6486074" cy="48902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40B702-B2A7-4DC1-AE0A-4B145DD6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3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/>
          <a:lstStyle/>
          <a:p>
            <a:r>
              <a:rPr lang="en-US" b="1" dirty="0"/>
              <a:t>Interface Landscape </a:t>
            </a:r>
            <a:r>
              <a:rPr lang="en-US" b="1" dirty="0" err="1"/>
              <a:t>Overview</a:t>
            </a:r>
            <a:r>
              <a:rPr lang="en-US" sz="800" b="1" dirty="0" err="1"/>
              <a:t>c</a:t>
            </a:r>
            <a:endParaRPr lang="en-US" b="1" dirty="0"/>
          </a:p>
        </p:txBody>
      </p:sp>
      <p:pic>
        <p:nvPicPr>
          <p:cNvPr id="5" name="Content Placeholder 4" descr="map of the US" title="Interface management Overview">
            <a:extLst>
              <a:ext uri="{FF2B5EF4-FFF2-40B4-BE49-F238E27FC236}">
                <a16:creationId xmlns:a16="http://schemas.microsoft.com/office/drawing/2014/main" id="{504C7D90-C840-403E-98A4-5C55DFD7AE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50" y="1847837"/>
            <a:ext cx="7391399" cy="4649008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38654D-884A-4639-9FA4-A20A55313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88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58A3C-00F6-431A-8F7E-8DA9D368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61520" cy="1554480"/>
          </a:xfrm>
        </p:spPr>
        <p:txBody>
          <a:bodyPr/>
          <a:lstStyle/>
          <a:p>
            <a:r>
              <a:rPr lang="en-US" b="1" dirty="0"/>
              <a:t>Interface Management </a:t>
            </a:r>
            <a:r>
              <a:rPr lang="en-US" b="1" dirty="0" err="1"/>
              <a:t>Overview</a:t>
            </a:r>
            <a:r>
              <a:rPr lang="en-US" sz="800" b="1" dirty="0" err="1"/>
              <a:t>d</a:t>
            </a:r>
            <a:endParaRPr lang="en-US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FEE5C8-A228-41E8-B222-37A1619051BE}"/>
              </a:ext>
            </a:extLst>
          </p:cNvPr>
          <p:cNvSpPr txBox="1"/>
          <p:nvPr/>
        </p:nvSpPr>
        <p:spPr>
          <a:xfrm>
            <a:off x="5354936" y="1812810"/>
            <a:ext cx="12537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INTERFACE</a:t>
            </a:r>
          </a:p>
          <a:p>
            <a:pPr algn="ctr"/>
            <a:r>
              <a:rPr lang="en-US" sz="1050" b="1" dirty="0"/>
              <a:t>PROGRAM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A9D06-EB8D-4D3E-B232-39B317C39C68}"/>
              </a:ext>
            </a:extLst>
          </p:cNvPr>
          <p:cNvSpPr txBox="1"/>
          <p:nvPr/>
        </p:nvSpPr>
        <p:spPr>
          <a:xfrm>
            <a:off x="1247153" y="1923608"/>
            <a:ext cx="10491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POINT</a:t>
            </a:r>
          </a:p>
          <a:p>
            <a:pPr algn="ctr"/>
            <a:r>
              <a:rPr lang="en-US" sz="1050" b="1" dirty="0"/>
              <a:t>A</a:t>
            </a:r>
            <a:r>
              <a:rPr lang="en-US" sz="2400" b="1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9ED618-795B-4E4D-9B65-C34BAF5674A9}"/>
              </a:ext>
            </a:extLst>
          </p:cNvPr>
          <p:cNvSpPr txBox="1"/>
          <p:nvPr/>
        </p:nvSpPr>
        <p:spPr>
          <a:xfrm>
            <a:off x="9022354" y="1875610"/>
            <a:ext cx="104915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/>
              <a:t>POINT</a:t>
            </a:r>
          </a:p>
          <a:p>
            <a:pPr algn="ctr"/>
            <a:r>
              <a:rPr lang="en-US" sz="1050" b="1" dirty="0"/>
              <a:t>B</a:t>
            </a:r>
          </a:p>
        </p:txBody>
      </p:sp>
      <p:pic>
        <p:nvPicPr>
          <p:cNvPr id="10" name="Picture 9" descr="**" title="Arrow Left">
            <a:extLst>
              <a:ext uri="{FF2B5EF4-FFF2-40B4-BE49-F238E27FC236}">
                <a16:creationId xmlns:a16="http://schemas.microsoft.com/office/drawing/2014/main" id="{AC1A0A1F-F3CC-48DE-B26F-1B830AB09A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4" y="2463000"/>
            <a:ext cx="483425" cy="372011"/>
          </a:xfrm>
          <a:prstGeom prst="rect">
            <a:avLst/>
          </a:prstGeom>
        </p:spPr>
      </p:pic>
      <p:pic>
        <p:nvPicPr>
          <p:cNvPr id="13" name="Picture 12" descr="**" title="Picture of Arrow Left">
            <a:extLst>
              <a:ext uri="{FF2B5EF4-FFF2-40B4-BE49-F238E27FC236}">
                <a16:creationId xmlns:a16="http://schemas.microsoft.com/office/drawing/2014/main" id="{9C2A273E-9A81-4126-911B-FA020DCF1F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442" y="4290115"/>
            <a:ext cx="483425" cy="372011"/>
          </a:xfrm>
          <a:prstGeom prst="rect">
            <a:avLst/>
          </a:prstGeom>
        </p:spPr>
      </p:pic>
      <p:sp>
        <p:nvSpPr>
          <p:cNvPr id="14" name="Oval 13" descr="Picture of a dot" title="Point B">
            <a:extLst>
              <a:ext uri="{FF2B5EF4-FFF2-40B4-BE49-F238E27FC236}">
                <a16:creationId xmlns:a16="http://schemas.microsoft.com/office/drawing/2014/main" id="{BD1742CC-0BE1-463B-A497-047B919C52F5}"/>
              </a:ext>
            </a:extLst>
          </p:cNvPr>
          <p:cNvSpPr/>
          <p:nvPr/>
        </p:nvSpPr>
        <p:spPr>
          <a:xfrm>
            <a:off x="9422898" y="3703692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6" name="Picture 15" descr="**" title="Picture of arrow right">
            <a:extLst>
              <a:ext uri="{FF2B5EF4-FFF2-40B4-BE49-F238E27FC236}">
                <a16:creationId xmlns:a16="http://schemas.microsoft.com/office/drawing/2014/main" id="{1B3D6F8A-0540-45A2-89CF-05C8F0F33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64003" y="4849482"/>
            <a:ext cx="483425" cy="372011"/>
          </a:xfrm>
          <a:prstGeom prst="rect">
            <a:avLst/>
          </a:prstGeom>
        </p:spPr>
      </p:pic>
      <p:pic>
        <p:nvPicPr>
          <p:cNvPr id="17" name="Picture 16" descr="**" title="Picture of a person hammering">
            <a:extLst>
              <a:ext uri="{FF2B5EF4-FFF2-40B4-BE49-F238E27FC236}">
                <a16:creationId xmlns:a16="http://schemas.microsoft.com/office/drawing/2014/main" id="{5E425CF2-B869-468A-B088-83C234AA4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240" y="4125455"/>
            <a:ext cx="639717" cy="481848"/>
          </a:xfrm>
          <a:prstGeom prst="rect">
            <a:avLst/>
          </a:prstGeom>
        </p:spPr>
      </p:pic>
      <p:sp>
        <p:nvSpPr>
          <p:cNvPr id="18" name="Oval 17" descr="Picture of a dot" title="Point A">
            <a:extLst>
              <a:ext uri="{FF2B5EF4-FFF2-40B4-BE49-F238E27FC236}">
                <a16:creationId xmlns:a16="http://schemas.microsoft.com/office/drawing/2014/main" id="{F07C8141-7F40-4550-8C1B-8418CD2BACCD}"/>
              </a:ext>
            </a:extLst>
          </p:cNvPr>
          <p:cNvSpPr/>
          <p:nvPr/>
        </p:nvSpPr>
        <p:spPr>
          <a:xfrm>
            <a:off x="1648996" y="4958579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9" name="Picture 18" descr="**" title="Picture of person hammering">
            <a:extLst>
              <a:ext uri="{FF2B5EF4-FFF2-40B4-BE49-F238E27FC236}">
                <a16:creationId xmlns:a16="http://schemas.microsoft.com/office/drawing/2014/main" id="{8964D6BF-634F-485F-AF14-93FA21BA69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952" y="4725218"/>
            <a:ext cx="639717" cy="481848"/>
          </a:xfrm>
          <a:prstGeom prst="rect">
            <a:avLst/>
          </a:prstGeom>
        </p:spPr>
      </p:pic>
      <p:sp>
        <p:nvSpPr>
          <p:cNvPr id="21" name="Oval 20" descr="Picture of a dot" title="Point B">
            <a:extLst>
              <a:ext uri="{FF2B5EF4-FFF2-40B4-BE49-F238E27FC236}">
                <a16:creationId xmlns:a16="http://schemas.microsoft.com/office/drawing/2014/main" id="{2A7FE9BE-EA08-426C-8F55-BD9CEC040355}"/>
              </a:ext>
            </a:extLst>
          </p:cNvPr>
          <p:cNvSpPr/>
          <p:nvPr/>
        </p:nvSpPr>
        <p:spPr>
          <a:xfrm>
            <a:off x="9422898" y="4993239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3" name="Picture 22" descr="**" title="Arrow Right">
            <a:extLst>
              <a:ext uri="{FF2B5EF4-FFF2-40B4-BE49-F238E27FC236}">
                <a16:creationId xmlns:a16="http://schemas.microsoft.com/office/drawing/2014/main" id="{1B7014A6-8E91-4F9C-9D50-DBC62F70FC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964003" y="3650822"/>
            <a:ext cx="483425" cy="372011"/>
          </a:xfrm>
          <a:prstGeom prst="rect">
            <a:avLst/>
          </a:prstGeom>
        </p:spPr>
      </p:pic>
      <p:pic>
        <p:nvPicPr>
          <p:cNvPr id="24" name="Content Placeholder 23" descr="**" title="Picture of a peson hammering">
            <a:extLst>
              <a:ext uri="{FF2B5EF4-FFF2-40B4-BE49-F238E27FC236}">
                <a16:creationId xmlns:a16="http://schemas.microsoft.com/office/drawing/2014/main" id="{07BD14C2-A9E5-4F6B-B765-4679EA7BC6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384" y="3597465"/>
            <a:ext cx="497573" cy="569032"/>
          </a:xfrm>
          <a:prstGeom prst="rect">
            <a:avLst/>
          </a:prstGeom>
        </p:spPr>
      </p:pic>
      <p:grpSp>
        <p:nvGrpSpPr>
          <p:cNvPr id="35" name="Group 34" descr="Interface programs" title="Interface management Overview">
            <a:extLst>
              <a:ext uri="{FF2B5EF4-FFF2-40B4-BE49-F238E27FC236}">
                <a16:creationId xmlns:a16="http://schemas.microsoft.com/office/drawing/2014/main" id="{556D62F4-4B34-40EA-8D40-8038B1961C82}"/>
              </a:ext>
            </a:extLst>
          </p:cNvPr>
          <p:cNvGrpSpPr/>
          <p:nvPr/>
        </p:nvGrpSpPr>
        <p:grpSpPr>
          <a:xfrm>
            <a:off x="1668051" y="2414081"/>
            <a:ext cx="8002913" cy="1075565"/>
            <a:chOff x="1668051" y="2414081"/>
            <a:chExt cx="8002913" cy="1075565"/>
          </a:xfrm>
        </p:grpSpPr>
        <p:sp>
          <p:nvSpPr>
            <p:cNvPr id="15" name="Oval 14" descr="Picture of a dot" title="Point A">
              <a:extLst>
                <a:ext uri="{FF2B5EF4-FFF2-40B4-BE49-F238E27FC236}">
                  <a16:creationId xmlns:a16="http://schemas.microsoft.com/office/drawing/2014/main" id="{38C158D9-695E-4543-8EAC-4B9302F24FCC}"/>
                </a:ext>
              </a:extLst>
            </p:cNvPr>
            <p:cNvSpPr/>
            <p:nvPr/>
          </p:nvSpPr>
          <p:spPr>
            <a:xfrm>
              <a:off x="1668051" y="3077566"/>
              <a:ext cx="248066" cy="266273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83E4575-387E-4D1A-BA77-61B4A00963D8}"/>
                </a:ext>
              </a:extLst>
            </p:cNvPr>
            <p:cNvGrpSpPr/>
            <p:nvPr/>
          </p:nvGrpSpPr>
          <p:grpSpPr>
            <a:xfrm>
              <a:off x="1681114" y="2414081"/>
              <a:ext cx="7989850" cy="1075565"/>
              <a:chOff x="1681114" y="2414081"/>
              <a:chExt cx="7989850" cy="1075565"/>
            </a:xfrm>
          </p:grpSpPr>
          <p:pic>
            <p:nvPicPr>
              <p:cNvPr id="6" name="Picture 5" descr="Picture of a arrow pointing  right" title="Arrow Right">
                <a:extLst>
                  <a:ext uri="{FF2B5EF4-FFF2-40B4-BE49-F238E27FC236}">
                    <a16:creationId xmlns:a16="http://schemas.microsoft.com/office/drawing/2014/main" id="{86A7AFD2-0410-44DC-BE55-1DC65DEE04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2953177" y="2507018"/>
                <a:ext cx="483425" cy="372011"/>
              </a:xfrm>
              <a:prstGeom prst="rect">
                <a:avLst/>
              </a:prstGeom>
            </p:spPr>
          </p:pic>
          <p:sp>
            <p:nvSpPr>
              <p:cNvPr id="8" name="Oval 7" descr="Picture of a dot" title="Point A">
                <a:extLst>
                  <a:ext uri="{FF2B5EF4-FFF2-40B4-BE49-F238E27FC236}">
                    <a16:creationId xmlns:a16="http://schemas.microsoft.com/office/drawing/2014/main" id="{1F8B0C67-032B-4F87-9170-CD08C7C2D2E9}"/>
                  </a:ext>
                </a:extLst>
              </p:cNvPr>
              <p:cNvSpPr/>
              <p:nvPr/>
            </p:nvSpPr>
            <p:spPr>
              <a:xfrm>
                <a:off x="1681114" y="2559887"/>
                <a:ext cx="248066" cy="266273"/>
              </a:xfrm>
              <a:prstGeom prst="ellipse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9" name="Picture 8" descr="**" title="Picture of a person hammering">
                <a:extLst>
                  <a:ext uri="{FF2B5EF4-FFF2-40B4-BE49-F238E27FC236}">
                    <a16:creationId xmlns:a16="http://schemas.microsoft.com/office/drawing/2014/main" id="{30FFE9BD-AEF4-4238-A548-AE887561F5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3242" y="2414081"/>
                <a:ext cx="639717" cy="481848"/>
              </a:xfrm>
              <a:prstGeom prst="rect">
                <a:avLst/>
              </a:prstGeom>
            </p:spPr>
          </p:pic>
          <p:sp>
            <p:nvSpPr>
              <p:cNvPr id="11" name="Oval 10" descr="Picture of a Dot" title="Point B ">
                <a:extLst>
                  <a:ext uri="{FF2B5EF4-FFF2-40B4-BE49-F238E27FC236}">
                    <a16:creationId xmlns:a16="http://schemas.microsoft.com/office/drawing/2014/main" id="{424ACE14-0355-4C6D-8133-EE06FC6FA7F8}"/>
                  </a:ext>
                </a:extLst>
              </p:cNvPr>
              <p:cNvSpPr/>
              <p:nvPr/>
            </p:nvSpPr>
            <p:spPr>
              <a:xfrm>
                <a:off x="9422898" y="2559886"/>
                <a:ext cx="248066" cy="266273"/>
              </a:xfrm>
              <a:prstGeom prst="ellipse">
                <a:avLst/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pic>
            <p:nvPicPr>
              <p:cNvPr id="12" name="Picture 11" descr="**" title="Picture of a peson hammering">
                <a:extLst>
                  <a:ext uri="{FF2B5EF4-FFF2-40B4-BE49-F238E27FC236}">
                    <a16:creationId xmlns:a16="http://schemas.microsoft.com/office/drawing/2014/main" id="{D7A27D12-E339-41C9-85C5-9B5D3629B2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03241" y="3007798"/>
                <a:ext cx="639717" cy="481848"/>
              </a:xfrm>
              <a:prstGeom prst="rect">
                <a:avLst/>
              </a:prstGeom>
            </p:spPr>
          </p:pic>
          <p:pic>
            <p:nvPicPr>
              <p:cNvPr id="20" name="Picture 19" descr="**" title="Picture of arrow left">
                <a:extLst>
                  <a:ext uri="{FF2B5EF4-FFF2-40B4-BE49-F238E27FC236}">
                    <a16:creationId xmlns:a16="http://schemas.microsoft.com/office/drawing/2014/main" id="{88E77AA5-3061-4CF6-9C2B-A58811B6C7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7301" y="3056403"/>
                <a:ext cx="483425" cy="372011"/>
              </a:xfrm>
              <a:prstGeom prst="rect">
                <a:avLst/>
              </a:prstGeom>
            </p:spPr>
          </p:pic>
          <p:pic>
            <p:nvPicPr>
              <p:cNvPr id="25" name="Picture 24" descr="**" title="Picture of arrow left">
                <a:extLst>
                  <a:ext uri="{FF2B5EF4-FFF2-40B4-BE49-F238E27FC236}">
                    <a16:creationId xmlns:a16="http://schemas.microsoft.com/office/drawing/2014/main" id="{E6755183-1B81-4701-8E7F-8DDB652282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91444" y="3056402"/>
                <a:ext cx="483425" cy="372011"/>
              </a:xfrm>
              <a:prstGeom prst="rect">
                <a:avLst/>
              </a:prstGeom>
            </p:spPr>
          </p:pic>
        </p:grpSp>
      </p:grpSp>
      <p:sp>
        <p:nvSpPr>
          <p:cNvPr id="26" name="Oval 25" descr="Picture of a dot" title="Point B">
            <a:extLst>
              <a:ext uri="{FF2B5EF4-FFF2-40B4-BE49-F238E27FC236}">
                <a16:creationId xmlns:a16="http://schemas.microsoft.com/office/drawing/2014/main" id="{5E44A045-7C8C-40C8-BDA9-9E394900BCCA}"/>
              </a:ext>
            </a:extLst>
          </p:cNvPr>
          <p:cNvSpPr/>
          <p:nvPr/>
        </p:nvSpPr>
        <p:spPr>
          <a:xfrm>
            <a:off x="9422898" y="3109270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Oval 26" descr="Picture of a dot" title="Point B">
            <a:extLst>
              <a:ext uri="{FF2B5EF4-FFF2-40B4-BE49-F238E27FC236}">
                <a16:creationId xmlns:a16="http://schemas.microsoft.com/office/drawing/2014/main" id="{C74CADA7-F53B-437E-B0CD-59C4C2569633}"/>
              </a:ext>
            </a:extLst>
          </p:cNvPr>
          <p:cNvSpPr/>
          <p:nvPr/>
        </p:nvSpPr>
        <p:spPr>
          <a:xfrm>
            <a:off x="9425779" y="4298114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Oval 27" descr="Picture of a dot" title="Point B">
            <a:extLst>
              <a:ext uri="{FF2B5EF4-FFF2-40B4-BE49-F238E27FC236}">
                <a16:creationId xmlns:a16="http://schemas.microsoft.com/office/drawing/2014/main" id="{DED12732-3694-44F8-AE86-072338315EBA}"/>
              </a:ext>
            </a:extLst>
          </p:cNvPr>
          <p:cNvSpPr/>
          <p:nvPr/>
        </p:nvSpPr>
        <p:spPr>
          <a:xfrm>
            <a:off x="1647697" y="3650822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Oval 28" descr="Picture of a dot" title="Point B">
            <a:extLst>
              <a:ext uri="{FF2B5EF4-FFF2-40B4-BE49-F238E27FC236}">
                <a16:creationId xmlns:a16="http://schemas.microsoft.com/office/drawing/2014/main" id="{11D102EA-FA61-43AE-A738-DF61510B3210}"/>
              </a:ext>
            </a:extLst>
          </p:cNvPr>
          <p:cNvSpPr/>
          <p:nvPr/>
        </p:nvSpPr>
        <p:spPr>
          <a:xfrm>
            <a:off x="1647697" y="4304700"/>
            <a:ext cx="248066" cy="266273"/>
          </a:xfrm>
          <a:prstGeom prst="ellipse">
            <a:avLst/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30" name="Picture 29" descr="**" title="Arrow Right">
            <a:extLst>
              <a:ext uri="{FF2B5EF4-FFF2-40B4-BE49-F238E27FC236}">
                <a16:creationId xmlns:a16="http://schemas.microsoft.com/office/drawing/2014/main" id="{721B2881-1340-4419-8B0D-4F2304CBD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91442" y="3650822"/>
            <a:ext cx="483425" cy="372011"/>
          </a:xfrm>
          <a:prstGeom prst="rect">
            <a:avLst/>
          </a:prstGeom>
        </p:spPr>
      </p:pic>
      <p:pic>
        <p:nvPicPr>
          <p:cNvPr id="31" name="Picture 30" descr="**" title="Arrow Right">
            <a:extLst>
              <a:ext uri="{FF2B5EF4-FFF2-40B4-BE49-F238E27FC236}">
                <a16:creationId xmlns:a16="http://schemas.microsoft.com/office/drawing/2014/main" id="{21A2A96B-74D3-467F-9DE1-8A188331D7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01941" y="4966142"/>
            <a:ext cx="483425" cy="372011"/>
          </a:xfrm>
          <a:prstGeom prst="rect">
            <a:avLst/>
          </a:prstGeom>
        </p:spPr>
      </p:pic>
      <p:pic>
        <p:nvPicPr>
          <p:cNvPr id="33" name="Picture 32" descr="**" title="Arrow Left">
            <a:extLst>
              <a:ext uri="{FF2B5EF4-FFF2-40B4-BE49-F238E27FC236}">
                <a16:creationId xmlns:a16="http://schemas.microsoft.com/office/drawing/2014/main" id="{1C95D5C3-B16A-42D2-A75F-5E56FEE30E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6" y="4263662"/>
            <a:ext cx="483425" cy="3720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AE6153-D953-4C78-B4B6-4FBBC943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892FE9-6E3B-40F5-83C6-4FF46BD928C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953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 FMT PowerPoint Presentation Template  -  Read-Only" id="{6E079E86-78B5-4115-B7E2-2BC78F130C39}" vid="{9449DD5B-95D1-4F8B-A1F2-4032C16082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FMT PowerPoint Presentation Version 1</Template>
  <TotalTime>1456</TotalTime>
  <Words>1060</Words>
  <Application>Microsoft Office PowerPoint</Application>
  <PresentationFormat>Widescreen</PresentationFormat>
  <Paragraphs>375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Wingdings</vt:lpstr>
      <vt:lpstr>Office Theme</vt:lpstr>
      <vt:lpstr>Interface Management</vt:lpstr>
      <vt:lpstr>   </vt:lpstr>
      <vt:lpstr>Presentation Overview</vt:lpstr>
      <vt:lpstr>Interface Management Overview</vt:lpstr>
      <vt:lpstr>Interface Management Overviewa</vt:lpstr>
      <vt:lpstr>Interface Management Overviewb</vt:lpstr>
      <vt:lpstr>Interface Landscape Overview</vt:lpstr>
      <vt:lpstr>Interface Landscape Overviewc</vt:lpstr>
      <vt:lpstr>Interface Management Overviewd</vt:lpstr>
      <vt:lpstr>Interface Management Overviewe</vt:lpstr>
      <vt:lpstr>Interface Landscape Overviewf</vt:lpstr>
      <vt:lpstr>Types of Interfaces</vt:lpstr>
      <vt:lpstr>Types of Interfacesa</vt:lpstr>
      <vt:lpstr>Types of Interfacesb</vt:lpstr>
      <vt:lpstr>Types of Interfacesc</vt:lpstr>
      <vt:lpstr>Middleware/Monitoring Tools</vt:lpstr>
      <vt:lpstr>Middleware/Monitoring Toolsa</vt:lpstr>
      <vt:lpstr>Middleware/Monitoring Toolsb</vt:lpstr>
      <vt:lpstr>Middleware/Monitoring Toolsc</vt:lpstr>
      <vt:lpstr>Middleware/Monitoring Toolsd</vt:lpstr>
      <vt:lpstr>Middleware/Monitoring Toolse</vt:lpstr>
      <vt:lpstr>FMS Interface Landscape</vt:lpstr>
      <vt:lpstr>Error Handling/System Validation</vt:lpstr>
      <vt:lpstr>Error Handling/System Validationa</vt:lpstr>
      <vt:lpstr>Error Handling/System Validationb</vt:lpstr>
      <vt:lpstr>Error Handling/System Validationc</vt:lpstr>
      <vt:lpstr>Cross Landscape Processing</vt:lpstr>
      <vt:lpstr>Let Her Roll!!!</vt:lpstr>
      <vt:lpstr>Let Her Roll!!!a</vt:lpstr>
      <vt:lpstr>SAP PO To The Rescue</vt:lpstr>
      <vt:lpstr>Process Orchestration</vt:lpstr>
      <vt:lpstr>Process Orchestrationb</vt:lpstr>
      <vt:lpstr>Process Orchestrationc</vt:lpstr>
      <vt:lpstr>Process Orchestrationd</vt:lpstr>
      <vt:lpstr>Process Orchestratione</vt:lpstr>
      <vt:lpstr>Process Orchestrationf</vt:lpstr>
      <vt:lpstr>Process Orchestrationg</vt:lpstr>
      <vt:lpstr>Process Orchestration/API’s</vt:lpstr>
      <vt:lpstr>Process Orchestration/API’sh</vt:lpstr>
      <vt:lpstr>Process Orchestrationi</vt:lpstr>
      <vt:lpstr>Process Orchestrationj</vt:lpstr>
      <vt:lpstr>Process Orchestrationk</vt:lpstr>
      <vt:lpstr>Process Orchestrationl</vt:lpstr>
      <vt:lpstr>PO/PI Release 7.5</vt:lpstr>
      <vt:lpstr>Summary   </vt:lpstr>
      <vt:lpstr>Summary</vt:lpstr>
      <vt:lpstr>Acronyms</vt:lpstr>
      <vt:lpstr>Questions/Comments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 Management</dc:title>
  <dc:creator>National Finance Center;financial Management Services</dc:creator>
  <cp:lastModifiedBy>Adams, Tasha - OCFO</cp:lastModifiedBy>
  <cp:revision>163</cp:revision>
  <dcterms:created xsi:type="dcterms:W3CDTF">2018-04-25T16:44:24Z</dcterms:created>
  <dcterms:modified xsi:type="dcterms:W3CDTF">2018-06-19T17:16:51Z</dcterms:modified>
</cp:coreProperties>
</file>