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3"/>
  </p:notesMasterIdLst>
  <p:sldIdLst>
    <p:sldId id="256" r:id="rId3"/>
    <p:sldId id="258" r:id="rId4"/>
    <p:sldId id="259" r:id="rId5"/>
    <p:sldId id="267" r:id="rId6"/>
    <p:sldId id="268" r:id="rId7"/>
    <p:sldId id="273" r:id="rId8"/>
    <p:sldId id="269" r:id="rId9"/>
    <p:sldId id="271" r:id="rId10"/>
    <p:sldId id="27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F7C1-9E47-494F-836D-081E279F027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35974-ED9D-4E1A-A936-7CF3DADF3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1AE-020F-42E6-AB67-1C74E29C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2" y="1122363"/>
            <a:ext cx="71066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B49A8-8C56-48FD-99E5-78C34194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51" y="3602038"/>
            <a:ext cx="710665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0F5F-7B84-4569-9164-3DABE50F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7706-A2A6-43EF-A6A0-019D75E5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17" y="2238200"/>
            <a:ext cx="5496000" cy="1800000"/>
          </a:xfrm>
        </p:spPr>
        <p:txBody>
          <a:bodyPr/>
          <a:lstStyle>
            <a:lvl1pPr marL="0" indent="0">
              <a:spcBef>
                <a:spcPts val="601"/>
              </a:spcBef>
              <a:buNone/>
              <a:defRPr b="0"/>
            </a:lvl1pPr>
            <a:lvl2pPr marL="272144" indent="-272144">
              <a:spcBef>
                <a:spcPts val="601"/>
              </a:spcBef>
              <a:buFont typeface="Arial" pitchFamily="34" charset="0"/>
              <a:buChar char="•"/>
              <a:tabLst/>
              <a:defRPr/>
            </a:lvl2pPr>
            <a:lvl3pPr marL="275326" indent="-275326">
              <a:spcBef>
                <a:spcPts val="601"/>
              </a:spcBef>
              <a:buFont typeface="Arial" pitchFamily="34" charset="0"/>
              <a:buChar char="•"/>
              <a:defRPr i="1"/>
            </a:lvl3pPr>
            <a:lvl4pPr marL="536329" indent="-264185">
              <a:spcBef>
                <a:spcPts val="601"/>
              </a:spcBef>
              <a:buFont typeface="Arial" pitchFamily="34" charset="0"/>
              <a:buChar char="−"/>
              <a:defRPr i="0"/>
            </a:lvl4pPr>
            <a:lvl5pPr marL="808473" indent="-272144">
              <a:spcBef>
                <a:spcPts val="601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93484" y="295685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3"/>
          </a:xfrm>
        </p:spPr>
        <p:txBody>
          <a:bodyPr>
            <a:normAutofit/>
          </a:bodyPr>
          <a:lstStyle>
            <a:lvl1pPr marL="0" indent="0">
              <a:buNone/>
              <a:defRPr sz="3008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95717" y="1809585"/>
            <a:ext cx="5496000" cy="357188"/>
          </a:xfrm>
          <a:solidFill>
            <a:schemeClr val="accent3"/>
          </a:solidFill>
        </p:spPr>
        <p:txBody>
          <a:bodyPr anchor="ctr" anchorCtr="0"/>
          <a:lstStyle>
            <a:lvl1pPr marL="87532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95717" y="4487651"/>
            <a:ext cx="5496000" cy="1800000"/>
          </a:xfrm>
        </p:spPr>
        <p:txBody>
          <a:bodyPr/>
          <a:lstStyle>
            <a:lvl1pPr marL="0" indent="0">
              <a:spcBef>
                <a:spcPts val="601"/>
              </a:spcBef>
              <a:buNone/>
              <a:defRPr b="0"/>
            </a:lvl1pPr>
            <a:lvl2pPr marL="272144" indent="-272144">
              <a:spcBef>
                <a:spcPts val="601"/>
              </a:spcBef>
              <a:buFont typeface="Arial" pitchFamily="34" charset="0"/>
              <a:buChar char="•"/>
              <a:tabLst/>
              <a:defRPr/>
            </a:lvl2pPr>
            <a:lvl3pPr marL="275326" indent="-275326">
              <a:spcBef>
                <a:spcPts val="601"/>
              </a:spcBef>
              <a:buFont typeface="Arial" pitchFamily="34" charset="0"/>
              <a:buChar char="•"/>
              <a:defRPr i="1"/>
            </a:lvl3pPr>
            <a:lvl4pPr marL="536329" indent="-264185">
              <a:spcBef>
                <a:spcPts val="601"/>
              </a:spcBef>
              <a:buFont typeface="Arial" pitchFamily="34" charset="0"/>
              <a:buChar char="−"/>
              <a:defRPr i="0"/>
            </a:lvl4pPr>
            <a:lvl5pPr marL="808473" indent="-272144">
              <a:spcBef>
                <a:spcPts val="601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95717" y="4059035"/>
            <a:ext cx="5496000" cy="357188"/>
          </a:xfrm>
          <a:solidFill>
            <a:schemeClr val="accent3"/>
          </a:solidFill>
        </p:spPr>
        <p:txBody>
          <a:bodyPr anchor="ctr" anchorCtr="0"/>
          <a:lstStyle>
            <a:lvl1pPr marL="87532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6161043" y="2238200"/>
            <a:ext cx="5496000" cy="1800000"/>
          </a:xfrm>
        </p:spPr>
        <p:txBody>
          <a:bodyPr/>
          <a:lstStyle>
            <a:lvl1pPr marL="0" indent="0">
              <a:spcBef>
                <a:spcPts val="601"/>
              </a:spcBef>
              <a:buNone/>
              <a:defRPr b="0"/>
            </a:lvl1pPr>
            <a:lvl2pPr marL="272144" indent="-272144">
              <a:spcBef>
                <a:spcPts val="601"/>
              </a:spcBef>
              <a:buFont typeface="Arial" pitchFamily="34" charset="0"/>
              <a:buChar char="•"/>
              <a:tabLst/>
              <a:defRPr/>
            </a:lvl2pPr>
            <a:lvl3pPr marL="275326" indent="-275326">
              <a:spcBef>
                <a:spcPts val="601"/>
              </a:spcBef>
              <a:buFont typeface="Arial" pitchFamily="34" charset="0"/>
              <a:buChar char="•"/>
              <a:defRPr i="1"/>
            </a:lvl3pPr>
            <a:lvl4pPr marL="536329" indent="-264185">
              <a:spcBef>
                <a:spcPts val="601"/>
              </a:spcBef>
              <a:buFont typeface="Arial" pitchFamily="34" charset="0"/>
              <a:buChar char="−"/>
              <a:defRPr i="0"/>
            </a:lvl4pPr>
            <a:lvl5pPr marL="808473" indent="-272144">
              <a:spcBef>
                <a:spcPts val="601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61043" y="1809585"/>
            <a:ext cx="5496000" cy="357188"/>
          </a:xfrm>
          <a:solidFill>
            <a:schemeClr val="accent3"/>
          </a:solidFill>
        </p:spPr>
        <p:txBody>
          <a:bodyPr anchor="ctr" anchorCtr="0"/>
          <a:lstStyle>
            <a:lvl1pPr marL="87532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6161043" y="4487651"/>
            <a:ext cx="5496000" cy="1800000"/>
          </a:xfrm>
        </p:spPr>
        <p:txBody>
          <a:bodyPr/>
          <a:lstStyle>
            <a:lvl1pPr marL="0" indent="0">
              <a:spcBef>
                <a:spcPts val="601"/>
              </a:spcBef>
              <a:buNone/>
              <a:defRPr b="0"/>
            </a:lvl1pPr>
            <a:lvl2pPr marL="272144" indent="-272144">
              <a:spcBef>
                <a:spcPts val="601"/>
              </a:spcBef>
              <a:buFont typeface="Arial" pitchFamily="34" charset="0"/>
              <a:buChar char="•"/>
              <a:tabLst/>
              <a:defRPr/>
            </a:lvl2pPr>
            <a:lvl3pPr marL="275326" indent="-275326">
              <a:spcBef>
                <a:spcPts val="601"/>
              </a:spcBef>
              <a:buFont typeface="Arial" pitchFamily="34" charset="0"/>
              <a:buChar char="•"/>
              <a:defRPr i="1"/>
            </a:lvl3pPr>
            <a:lvl4pPr marL="536329" indent="-264185">
              <a:spcBef>
                <a:spcPts val="601"/>
              </a:spcBef>
              <a:buFont typeface="Arial" pitchFamily="34" charset="0"/>
              <a:buChar char="−"/>
              <a:defRPr i="0"/>
            </a:lvl4pPr>
            <a:lvl5pPr marL="808473" indent="-272144">
              <a:spcBef>
                <a:spcPts val="601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1043" y="4059035"/>
            <a:ext cx="5496000" cy="357188"/>
          </a:xfrm>
          <a:solidFill>
            <a:schemeClr val="accent3"/>
          </a:solidFill>
        </p:spPr>
        <p:txBody>
          <a:bodyPr anchor="ctr" anchorCtr="0"/>
          <a:lstStyle>
            <a:lvl1pPr marL="87532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0321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r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1809101"/>
            <a:ext cx="5412015" cy="4536504"/>
          </a:xfrm>
        </p:spPr>
        <p:txBody>
          <a:bodyPr/>
          <a:lstStyle>
            <a:lvl1pPr marL="0" indent="0">
              <a:buNone/>
              <a:defRPr b="0"/>
            </a:lvl1pPr>
            <a:lvl2pPr marL="267369" indent="-267369">
              <a:buFont typeface="Arial" pitchFamily="34" charset="0"/>
              <a:buChar char="•"/>
              <a:tabLst/>
              <a:defRPr/>
            </a:lvl2pPr>
            <a:lvl3pPr marL="267369" indent="-267369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93486" y="295685"/>
            <a:ext cx="5412015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6" y="765175"/>
            <a:ext cx="5412015" cy="969283"/>
          </a:xfrm>
        </p:spPr>
        <p:txBody>
          <a:bodyPr>
            <a:normAutofit/>
          </a:bodyPr>
          <a:lstStyle>
            <a:lvl1pPr marL="0" indent="0">
              <a:buNone/>
              <a:defRPr sz="3008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1192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15" y="1812925"/>
            <a:ext cx="6159543" cy="4187843"/>
          </a:xfrm>
        </p:spPr>
        <p:txBody>
          <a:bodyPr/>
          <a:lstStyle>
            <a:lvl1pPr marL="0" indent="0">
              <a:buNone/>
              <a:defRPr b="0"/>
            </a:lvl1pPr>
            <a:lvl2pPr marL="267369" indent="-267369">
              <a:buFont typeface="Arial" pitchFamily="34" charset="0"/>
              <a:buChar char="•"/>
              <a:tabLst/>
              <a:defRPr/>
            </a:lvl2pPr>
            <a:lvl3pPr marL="267369" indent="-267369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5613" y="722453"/>
            <a:ext cx="6159888" cy="10904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8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5606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295202"/>
            <a:ext cx="9126791" cy="5988439"/>
          </a:xfrm>
        </p:spPr>
        <p:txBody>
          <a:bodyPr>
            <a:noAutofit/>
          </a:bodyPr>
          <a:lstStyle>
            <a:lvl1pPr marL="0" indent="0">
              <a:buNone/>
              <a:defRPr sz="3008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8" b="0">
                <a:solidFill>
                  <a:schemeClr val="bg1"/>
                </a:solidFill>
              </a:defRPr>
            </a:lvl2pPr>
            <a:lvl3pPr marL="275326" indent="-275326">
              <a:buFont typeface="Arial" pitchFamily="34" charset="0"/>
              <a:buChar char="•"/>
              <a:defRPr sz="3008" b="0">
                <a:solidFill>
                  <a:schemeClr val="bg1"/>
                </a:solidFill>
              </a:defRPr>
            </a:lvl3pPr>
            <a:lvl4pPr>
              <a:defRPr sz="3008" b="0">
                <a:solidFill>
                  <a:schemeClr val="bg1"/>
                </a:solidFill>
              </a:defRPr>
            </a:lvl4pPr>
            <a:lvl5pPr>
              <a:defRPr sz="300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710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295202"/>
            <a:ext cx="9126791" cy="5988439"/>
          </a:xfrm>
        </p:spPr>
        <p:txBody>
          <a:bodyPr>
            <a:noAutofit/>
          </a:bodyPr>
          <a:lstStyle>
            <a:lvl1pPr marL="0" indent="0">
              <a:buNone/>
              <a:defRPr sz="3008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8" b="0">
                <a:solidFill>
                  <a:schemeClr val="bg1"/>
                </a:solidFill>
              </a:defRPr>
            </a:lvl2pPr>
            <a:lvl3pPr marL="275326" indent="-275326">
              <a:buFont typeface="Arial" pitchFamily="34" charset="0"/>
              <a:buChar char="•"/>
              <a:defRPr sz="3008" b="0">
                <a:solidFill>
                  <a:schemeClr val="bg1"/>
                </a:solidFill>
              </a:defRPr>
            </a:lvl3pPr>
            <a:lvl4pPr>
              <a:defRPr sz="3008" b="0">
                <a:solidFill>
                  <a:schemeClr val="bg1"/>
                </a:solidFill>
              </a:defRPr>
            </a:lvl4pPr>
            <a:lvl5pPr>
              <a:defRPr sz="300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0362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295202"/>
            <a:ext cx="9126791" cy="5988439"/>
          </a:xfrm>
        </p:spPr>
        <p:txBody>
          <a:bodyPr>
            <a:noAutofit/>
          </a:bodyPr>
          <a:lstStyle>
            <a:lvl1pPr marL="0" indent="0">
              <a:buNone/>
              <a:defRPr sz="3008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8" b="0">
                <a:solidFill>
                  <a:schemeClr val="bg1"/>
                </a:solidFill>
              </a:defRPr>
            </a:lvl2pPr>
            <a:lvl3pPr marL="275326" indent="-275326">
              <a:buFont typeface="Arial" pitchFamily="34" charset="0"/>
              <a:buChar char="•"/>
              <a:defRPr sz="3008" b="0">
                <a:solidFill>
                  <a:schemeClr val="bg1"/>
                </a:solidFill>
              </a:defRPr>
            </a:lvl3pPr>
            <a:lvl4pPr>
              <a:defRPr sz="3008" b="0">
                <a:solidFill>
                  <a:schemeClr val="bg1"/>
                </a:solidFill>
              </a:defRPr>
            </a:lvl4pPr>
            <a:lvl5pPr>
              <a:defRPr sz="300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8784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4" y="1812926"/>
            <a:ext cx="11184000" cy="4345989"/>
          </a:xfrm>
        </p:spPr>
        <p:txBody>
          <a:bodyPr>
            <a:noAutofit/>
          </a:bodyPr>
          <a:lstStyle>
            <a:lvl1pPr marL="0" indent="0">
              <a:spcBef>
                <a:spcPts val="1804"/>
              </a:spcBef>
              <a:spcAft>
                <a:spcPts val="0"/>
              </a:spcAft>
              <a:buNone/>
              <a:defRPr sz="1804" b="0">
                <a:solidFill>
                  <a:schemeClr val="bg1"/>
                </a:solidFill>
              </a:defRPr>
            </a:lvl1pPr>
            <a:lvl2pPr marL="268961" indent="-268961">
              <a:spcBef>
                <a:spcPts val="601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4" b="0">
                <a:solidFill>
                  <a:schemeClr val="bg1"/>
                </a:solidFill>
              </a:defRPr>
            </a:lvl2pPr>
            <a:lvl3pPr marL="275326" indent="-275326">
              <a:spcBef>
                <a:spcPts val="601"/>
              </a:spcBef>
              <a:spcAft>
                <a:spcPts val="0"/>
              </a:spcAft>
              <a:buFont typeface="Arial" pitchFamily="34" charset="0"/>
              <a:buChar char="•"/>
              <a:defRPr sz="1804" b="0">
                <a:solidFill>
                  <a:schemeClr val="bg1"/>
                </a:solidFill>
              </a:defRPr>
            </a:lvl3pPr>
            <a:lvl4pPr>
              <a:spcBef>
                <a:spcPts val="601"/>
              </a:spcBef>
              <a:spcAft>
                <a:spcPts val="0"/>
              </a:spcAft>
              <a:buFont typeface="Arial" pitchFamily="34" charset="0"/>
              <a:buChar char="−"/>
              <a:defRPr sz="1804" b="0">
                <a:solidFill>
                  <a:schemeClr val="bg1"/>
                </a:solidFill>
              </a:defRPr>
            </a:lvl4pPr>
            <a:lvl5pPr marL="808473" indent="-267369">
              <a:spcBef>
                <a:spcPts val="601"/>
              </a:spcBef>
              <a:spcAft>
                <a:spcPts val="0"/>
              </a:spcAft>
              <a:buFont typeface="Arial" pitchFamily="34" charset="0"/>
              <a:buChar char="−"/>
              <a:defRPr sz="1804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93484" y="295200"/>
            <a:ext cx="11184000" cy="14414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8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4648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810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93"/>
            <a:endParaRPr lang="en-GB" sz="1804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4" y="1812926"/>
            <a:ext cx="11184000" cy="4345989"/>
          </a:xfrm>
        </p:spPr>
        <p:txBody>
          <a:bodyPr>
            <a:noAutofit/>
          </a:bodyPr>
          <a:lstStyle>
            <a:lvl1pPr marL="0" indent="0">
              <a:spcBef>
                <a:spcPts val="1804"/>
              </a:spcBef>
              <a:spcAft>
                <a:spcPts val="0"/>
              </a:spcAft>
              <a:buNone/>
              <a:defRPr sz="1804" b="0">
                <a:solidFill>
                  <a:schemeClr val="tx2"/>
                </a:solidFill>
              </a:defRPr>
            </a:lvl1pPr>
            <a:lvl2pPr marL="268961" indent="-268961">
              <a:spcBef>
                <a:spcPts val="601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4" b="0">
                <a:solidFill>
                  <a:schemeClr val="tx2"/>
                </a:solidFill>
              </a:defRPr>
            </a:lvl2pPr>
            <a:lvl3pPr marL="275326" indent="-275326">
              <a:spcBef>
                <a:spcPts val="601"/>
              </a:spcBef>
              <a:spcAft>
                <a:spcPts val="0"/>
              </a:spcAft>
              <a:buFont typeface="Arial" pitchFamily="34" charset="0"/>
              <a:buChar char="•"/>
              <a:defRPr sz="1804" b="0">
                <a:solidFill>
                  <a:schemeClr val="tx2"/>
                </a:solidFill>
              </a:defRPr>
            </a:lvl3pPr>
            <a:lvl4pPr>
              <a:spcBef>
                <a:spcPts val="601"/>
              </a:spcBef>
              <a:spcAft>
                <a:spcPts val="0"/>
              </a:spcAft>
              <a:buFont typeface="Arial" pitchFamily="34" charset="0"/>
              <a:buChar char="−"/>
              <a:defRPr sz="1804" b="0">
                <a:solidFill>
                  <a:schemeClr val="tx2"/>
                </a:solidFill>
              </a:defRPr>
            </a:lvl4pPr>
            <a:lvl5pPr marL="808473" indent="-267369">
              <a:spcBef>
                <a:spcPts val="601"/>
              </a:spcBef>
              <a:spcAft>
                <a:spcPts val="0"/>
              </a:spcAft>
              <a:buFont typeface="Arial" pitchFamily="34" charset="0"/>
              <a:buChar char="−"/>
              <a:defRPr sz="1804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93484" y="295200"/>
            <a:ext cx="11184000" cy="14414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8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040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84" y="1812926"/>
            <a:ext cx="11220417" cy="973133"/>
          </a:xfrm>
        </p:spPr>
        <p:txBody>
          <a:bodyPr anchor="t">
            <a:noAutofit/>
          </a:bodyPr>
          <a:lstStyle>
            <a:lvl1pPr algn="l">
              <a:defRPr sz="6015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6251" y="2787771"/>
            <a:ext cx="11239539" cy="3200080"/>
          </a:xfrm>
        </p:spPr>
        <p:txBody>
          <a:bodyPr>
            <a:noAutofit/>
          </a:bodyPr>
          <a:lstStyle>
            <a:lvl1pPr marL="0" indent="0">
              <a:buNone/>
              <a:defRPr sz="601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142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84" y="1812926"/>
            <a:ext cx="11220417" cy="973133"/>
          </a:xfrm>
        </p:spPr>
        <p:txBody>
          <a:bodyPr anchor="t">
            <a:noAutofit/>
          </a:bodyPr>
          <a:lstStyle>
            <a:lvl1pPr algn="l">
              <a:defRPr sz="6015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6251" y="2787771"/>
            <a:ext cx="11239539" cy="3200080"/>
          </a:xfrm>
        </p:spPr>
        <p:txBody>
          <a:bodyPr>
            <a:noAutofit/>
          </a:bodyPr>
          <a:lstStyle>
            <a:lvl1pPr marL="0" indent="0">
              <a:buNone/>
              <a:defRPr sz="601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567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eraman focused on customers and farm" title="Slide Header">
            <a:extLst>
              <a:ext uri="{FF2B5EF4-FFF2-40B4-BE49-F238E27FC236}">
                <a16:creationId xmlns:a16="http://schemas.microsoft.com/office/drawing/2014/main" id="{4A1A5A4F-1BD5-46E7-BFF2-B6F026A6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  <a:blipFill dpi="0" rotWithShape="1">
            <a:blip r:embed="rId2"/>
            <a:srcRect/>
            <a:stretch>
              <a:fillRect l="-1192" r="55183" b="1939"/>
            </a:stretch>
          </a:blip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EE4C-8AFF-4BA3-9370-0A10D7FB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7C2A-2E12-41B4-9B9F-BA5DA44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70F3-D8B4-43AD-960A-8CB16AE8A5F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2F47-AE48-4194-AAEA-D11E6A4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5CD0-C0BA-426C-8115-7F62308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5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84" y="1812926"/>
            <a:ext cx="11220417" cy="973133"/>
          </a:xfrm>
        </p:spPr>
        <p:txBody>
          <a:bodyPr anchor="t">
            <a:noAutofit/>
          </a:bodyPr>
          <a:lstStyle>
            <a:lvl1pPr algn="l">
              <a:defRPr sz="6015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6251" y="2787771"/>
            <a:ext cx="11239539" cy="3200080"/>
          </a:xfrm>
        </p:spPr>
        <p:txBody>
          <a:bodyPr>
            <a:noAutofit/>
          </a:bodyPr>
          <a:lstStyle>
            <a:lvl1pPr marL="0" indent="0">
              <a:buNone/>
              <a:defRPr sz="601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35445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83" y="1812925"/>
            <a:ext cx="11131556" cy="758819"/>
          </a:xfrm>
        </p:spPr>
        <p:txBody>
          <a:bodyPr anchor="t">
            <a:noAutofit/>
          </a:bodyPr>
          <a:lstStyle>
            <a:lvl1pPr algn="l">
              <a:defRPr sz="4812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8985" y="2571744"/>
            <a:ext cx="11131556" cy="3200080"/>
          </a:xfrm>
        </p:spPr>
        <p:txBody>
          <a:bodyPr>
            <a:noAutofit/>
          </a:bodyPr>
          <a:lstStyle>
            <a:lvl1pPr marL="0" indent="0">
              <a:buNone/>
              <a:defRPr sz="4812">
                <a:solidFill>
                  <a:srgbClr val="57575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85276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83" y="1812926"/>
            <a:ext cx="3702005" cy="544505"/>
          </a:xfrm>
        </p:spPr>
        <p:txBody>
          <a:bodyPr anchor="t">
            <a:noAutofit/>
          </a:bodyPr>
          <a:lstStyle>
            <a:lvl1pPr algn="l">
              <a:defRPr sz="3609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8983" y="2374057"/>
            <a:ext cx="3702004" cy="3555273"/>
          </a:xfrm>
        </p:spPr>
        <p:txBody>
          <a:bodyPr>
            <a:noAutofit/>
          </a:bodyPr>
          <a:lstStyle>
            <a:lvl1pPr marL="0" indent="0">
              <a:buNone/>
              <a:defRPr sz="3609">
                <a:solidFill>
                  <a:srgbClr val="57575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9043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87001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0174724" y="412461"/>
            <a:ext cx="1624017" cy="308763"/>
            <a:chOff x="398463" y="404813"/>
            <a:chExt cx="1627187" cy="307976"/>
          </a:xfrm>
          <a:solidFill>
            <a:sysClr val="windowText" lastClr="000000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451" y="322480"/>
            <a:ext cx="9582708" cy="548377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187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8" y="317502"/>
            <a:ext cx="11201796" cy="6921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3757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1" y="782625"/>
            <a:ext cx="11216640" cy="757255"/>
          </a:xfrm>
        </p:spPr>
        <p:txBody>
          <a:bodyPr>
            <a:noAutofit/>
          </a:bodyPr>
          <a:lstStyle>
            <a:lvl1pPr marL="0" indent="0">
              <a:buNone/>
              <a:defRPr sz="2461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1" y="295685"/>
            <a:ext cx="1121664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7681" y="1611318"/>
            <a:ext cx="11216640" cy="4027487"/>
          </a:xfrm>
        </p:spPr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  <a:lvl2pPr>
              <a:defRPr>
                <a:solidFill>
                  <a:srgbClr val="575757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>
                <a:solidFill>
                  <a:srgbClr val="575757"/>
                </a:solidFill>
              </a:defRPr>
            </a:lvl4pPr>
            <a:lvl5pPr>
              <a:defRPr>
                <a:solidFill>
                  <a:srgbClr val="57575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9105" y="6553872"/>
            <a:ext cx="10079297" cy="252000"/>
          </a:xfrm>
          <a:prstGeom prst="rect">
            <a:avLst/>
          </a:prstGeom>
        </p:spPr>
        <p:txBody>
          <a:bodyPr vert="horz" lIns="36000" tIns="0" rIns="0" bIns="0" rtlCol="0" anchor="ctr" anchorCtr="0"/>
          <a:lstStyle>
            <a:lvl1pPr algn="r">
              <a:defRPr sz="1067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94400" y="6536060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67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92369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3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3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03543"/>
            <a:ext cx="11184000" cy="4536000"/>
          </a:xfrm>
        </p:spPr>
        <p:txBody>
          <a:bodyPr/>
          <a:lstStyle>
            <a:lvl1pPr marL="0" indent="0">
              <a:buNone/>
              <a:defRPr/>
            </a:lvl1pPr>
            <a:lvl2pPr marL="355591" indent="-355591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9105" y="6553872"/>
            <a:ext cx="10079297" cy="252000"/>
          </a:xfrm>
          <a:prstGeom prst="rect">
            <a:avLst/>
          </a:prstGeom>
        </p:spPr>
        <p:txBody>
          <a:bodyPr vert="horz" lIns="36000" tIns="0" rIns="0" bIns="0" rtlCol="0" anchor="ctr" anchorCtr="0"/>
          <a:lstStyle>
            <a:lvl1pPr algn="r">
              <a:defRPr sz="1067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94400" y="6536060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67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7931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0174728" y="412461"/>
            <a:ext cx="1624017" cy="308763"/>
            <a:chOff x="398463" y="404813"/>
            <a:chExt cx="1627187" cy="307976"/>
          </a:xfrm>
          <a:solidFill>
            <a:sysClr val="windowText" lastClr="000000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6572">
                <a:defRPr/>
              </a:pPr>
              <a:endParaRPr lang="en-GB" sz="1867" kern="0">
                <a:solidFill>
                  <a:prstClr val="white"/>
                </a:solidFill>
                <a:latin typeface="Verdana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451" y="322480"/>
            <a:ext cx="9582708" cy="548377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0803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12064" y="301754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2064" y="765177"/>
            <a:ext cx="11184000" cy="969283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7512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552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984">
          <p15:clr>
            <a:srgbClr val="FBAE40"/>
          </p15:clr>
        </p15:guide>
        <p15:guide id="4" pos="240">
          <p15:clr>
            <a:srgbClr val="FBAE40"/>
          </p15:clr>
        </p15:guide>
        <p15:guide id="5" orient="horz" pos="192">
          <p15:clr>
            <a:srgbClr val="FBAE40"/>
          </p15:clr>
        </p15:guide>
        <p15:guide id="6" orient="horz" pos="480">
          <p15:clr>
            <a:srgbClr val="FBAE40"/>
          </p15:clr>
        </p15:guide>
        <p15:guide id="7" orient="horz" pos="11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200" y="1812924"/>
            <a:ext cx="6171941" cy="842400"/>
          </a:xfrm>
        </p:spPr>
        <p:txBody>
          <a:bodyPr>
            <a:noAutofit/>
          </a:bodyPr>
          <a:lstStyle>
            <a:lvl1pPr>
              <a:defRPr sz="2807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201" y="4357693"/>
            <a:ext cx="6171415" cy="114300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4" b="0">
                <a:solidFill>
                  <a:schemeClr val="accent5"/>
                </a:solidFill>
              </a:defRPr>
            </a:lvl1pPr>
            <a:lvl2pPr marL="4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9200" y="2663188"/>
            <a:ext cx="6172800" cy="1699200"/>
          </a:xfrm>
        </p:spPr>
        <p:txBody>
          <a:bodyPr>
            <a:noAutofit/>
          </a:bodyPr>
          <a:lstStyle>
            <a:lvl1pPr marL="0" indent="0">
              <a:buNone/>
              <a:defRPr sz="2807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4233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67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1456272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9530" y="6496735"/>
            <a:ext cx="1056117" cy="252000"/>
          </a:xfrm>
          <a:prstGeom prst="rect">
            <a:avLst/>
          </a:prstGeom>
        </p:spPr>
        <p:txBody>
          <a:bodyPr/>
          <a:lstStyle/>
          <a:p>
            <a:fld id="{E140F1E3-4487-4C3D-BA3B-B5EBD6B1A8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203212" y="160872"/>
            <a:ext cx="9060801" cy="533401"/>
          </a:xfrm>
          <a:prstGeom prst="rect">
            <a:avLst/>
          </a:prstGeom>
        </p:spPr>
        <p:txBody>
          <a:bodyPr vert="horz" lIns="121912" tIns="60956" rIns="121912" bIns="60956" rtlCol="0" anchor="t">
            <a:normAutofit/>
          </a:bodyPr>
          <a:lstStyle/>
          <a:p>
            <a:pPr defTabSz="914316">
              <a:lnSpc>
                <a:spcPct val="90000"/>
              </a:lnSpc>
              <a:spcBef>
                <a:spcPts val="1000"/>
              </a:spcBef>
            </a:pPr>
            <a:endParaRPr lang="en-A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61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eraman focused on customers and farm" title="Slide Header">
            <a:extLst>
              <a:ext uri="{FF2B5EF4-FFF2-40B4-BE49-F238E27FC236}">
                <a16:creationId xmlns:a16="http://schemas.microsoft.com/office/drawing/2014/main" id="{4A1A5A4F-1BD5-46E7-BFF2-B6F026A6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  <a:blipFill dpi="0" rotWithShape="1">
            <a:blip r:embed="rId2"/>
            <a:srcRect/>
            <a:stretch>
              <a:fillRect l="-1192" r="55183" b="1939"/>
            </a:stretch>
          </a:blip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EE4C-8AFF-4BA3-9370-0A10D7FB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7C2A-2E12-41B4-9B9F-BA5DA44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EBD-6DF7-4E85-AAD1-455054798D14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2F47-AE48-4194-AAEA-D11E6A4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5CD0-C0BA-426C-8115-7F62308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20" y="1812924"/>
            <a:ext cx="3696000" cy="842400"/>
          </a:xfrm>
        </p:spPr>
        <p:txBody>
          <a:bodyPr/>
          <a:lstStyle>
            <a:lvl1pPr>
              <a:defRPr sz="2807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820" y="4357694"/>
            <a:ext cx="3696000" cy="104855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4" b="0">
                <a:solidFill>
                  <a:schemeClr val="accent5"/>
                </a:solidFill>
              </a:defRPr>
            </a:lvl1pPr>
            <a:lvl2pPr marL="4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0067" y="2663188"/>
            <a:ext cx="3696000" cy="1699200"/>
          </a:xfrm>
        </p:spPr>
        <p:txBody>
          <a:bodyPr>
            <a:noAutofit/>
          </a:bodyPr>
          <a:lstStyle>
            <a:lvl1pPr marL="0" indent="0">
              <a:buNone/>
              <a:defRPr sz="2807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6166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118" y="1093316"/>
            <a:ext cx="6505141" cy="849600"/>
          </a:xfrm>
        </p:spPr>
        <p:txBody>
          <a:bodyPr/>
          <a:lstStyle>
            <a:lvl1pPr>
              <a:defRPr sz="2807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118" y="2668125"/>
            <a:ext cx="6505141" cy="38818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4" b="0">
                <a:solidFill>
                  <a:schemeClr val="accent5"/>
                </a:solidFill>
              </a:defRPr>
            </a:lvl1pPr>
            <a:lvl2pPr marL="4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9118" y="1953740"/>
            <a:ext cx="6505141" cy="702000"/>
          </a:xfrm>
        </p:spPr>
        <p:txBody>
          <a:bodyPr>
            <a:noAutofit/>
          </a:bodyPr>
          <a:lstStyle>
            <a:lvl1pPr marL="0" indent="0">
              <a:buNone/>
              <a:defRPr sz="2807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8236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3"/>
          </a:xfrm>
        </p:spPr>
        <p:txBody>
          <a:bodyPr>
            <a:normAutofit/>
          </a:bodyPr>
          <a:lstStyle>
            <a:lvl1pPr marL="0" indent="0">
              <a:buNone/>
              <a:defRPr sz="3008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5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10800"/>
            <a:ext cx="11184000" cy="4536000"/>
          </a:xfrm>
        </p:spPr>
        <p:txBody>
          <a:bodyPr/>
          <a:lstStyle>
            <a:lvl1pPr marL="0" indent="0">
              <a:buNone/>
              <a:defRPr/>
            </a:lvl1pPr>
            <a:lvl2pPr marL="267369" indent="-267369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3409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4"/>
            <a:ext cx="11184000" cy="990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12926"/>
            <a:ext cx="11184000" cy="4545033"/>
          </a:xfrm>
        </p:spPr>
        <p:txBody>
          <a:bodyPr/>
          <a:lstStyle>
            <a:lvl1pPr marL="0" indent="0" algn="l">
              <a:buNone/>
              <a:defRPr/>
            </a:lvl1pPr>
            <a:lvl2pPr marL="267369" indent="-267369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6050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5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3"/>
          </a:xfrm>
        </p:spPr>
        <p:txBody>
          <a:bodyPr>
            <a:normAutofit/>
          </a:bodyPr>
          <a:lstStyle>
            <a:lvl1pPr marL="0" indent="0">
              <a:buNone/>
              <a:defRPr sz="3008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10800"/>
            <a:ext cx="5520000" cy="4536000"/>
          </a:xfrm>
        </p:spPr>
        <p:txBody>
          <a:bodyPr/>
          <a:lstStyle>
            <a:lvl4pPr marL="541104" indent="-273734"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6191249" y="1810800"/>
            <a:ext cx="5520000" cy="4536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7750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  <a:lvl2pPr marL="267369" indent="-267369">
              <a:buFont typeface="Arial" pitchFamily="34" charset="0"/>
              <a:buChar char="•"/>
              <a:tabLst/>
              <a:defRPr/>
            </a:lvl2pPr>
            <a:lvl3pPr marL="267369" indent="-267369">
              <a:buFont typeface="Arial" pitchFamily="34" charset="0"/>
              <a:buChar char="•"/>
              <a:defRPr i="1"/>
            </a:lvl3pPr>
            <a:lvl4pPr marL="541104" indent="-273734">
              <a:buFont typeface="Arial" pitchFamily="34" charset="0"/>
              <a:buChar char="−"/>
              <a:defRPr i="0"/>
            </a:lvl4pPr>
            <a:lvl5pPr marL="808473" indent="-267369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93484" y="295685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3"/>
          </a:xfrm>
        </p:spPr>
        <p:txBody>
          <a:bodyPr>
            <a:normAutofit/>
          </a:bodyPr>
          <a:lstStyle>
            <a:lvl1pPr marL="0" indent="0">
              <a:buNone/>
              <a:defRPr sz="3008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5797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6292C-5A94-4C85-9807-8C60580B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71FD-32AD-4C8B-B718-291A7217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9A93-6F11-428F-94BE-6AAD333B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2ADC-2826-43C2-B993-8E9219999F2D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5799-BC46-4B2B-8C93-46C5F348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3C7C-BF92-49E4-ACCE-5D45696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484" y="295685"/>
            <a:ext cx="11184000" cy="1516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484" y="1809101"/>
            <a:ext cx="11184000" cy="453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3" b="0">
                <a:solidFill>
                  <a:srgbClr val="8C8C8C"/>
                </a:solidFill>
              </a:defRPr>
            </a:lvl1pPr>
          </a:lstStyle>
          <a:p>
            <a:pPr defTabSz="916693"/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0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3" b="0">
                <a:solidFill>
                  <a:srgbClr val="8C8C8C"/>
                </a:solidFill>
              </a:defRPr>
            </a:lvl1pPr>
          </a:lstStyle>
          <a:p>
            <a:pPr defTabSz="916693"/>
            <a:fld id="{95CC1D26-A9BD-4BDE-BDD9-08EDBAE96860}" type="slidenum">
              <a:rPr lang="en-GB" smtClean="0"/>
              <a:pPr defTabSz="916693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53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6" r:id="rId30"/>
  </p:sldLayoutIdLst>
  <p:transition>
    <p:fade/>
  </p:transition>
  <p:hf hdr="0" ftr="0" dt="0"/>
  <p:txStyles>
    <p:titleStyle>
      <a:lvl1pPr algn="l" defTabSz="916693" rtl="0" eaLnBrk="1" latinLnBrk="0" hangingPunct="1">
        <a:spcBef>
          <a:spcPct val="0"/>
        </a:spcBef>
        <a:buNone/>
        <a:defRPr sz="3008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6693" rtl="0" eaLnBrk="1" latinLnBrk="0" hangingPunct="1">
        <a:spcBef>
          <a:spcPts val="1203"/>
        </a:spcBef>
        <a:buFont typeface="Arial" pitchFamily="34" charset="0"/>
        <a:buNone/>
        <a:defRPr sz="1804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7369" indent="-267369" algn="l" defTabSz="916693" rtl="0" eaLnBrk="1" latinLnBrk="0" hangingPunct="1">
        <a:spcBef>
          <a:spcPts val="1203"/>
        </a:spcBef>
        <a:buFont typeface="Arial" pitchFamily="34" charset="0"/>
        <a:buChar char="•"/>
        <a:defRPr sz="1804" kern="1200">
          <a:solidFill>
            <a:schemeClr val="tx2"/>
          </a:solidFill>
          <a:latin typeface="+mn-lt"/>
          <a:ea typeface="+mn-ea"/>
          <a:cs typeface="+mn-cs"/>
        </a:defRPr>
      </a:lvl2pPr>
      <a:lvl3pPr marL="267369" indent="-267369" algn="l" defTabSz="916693" rtl="0" eaLnBrk="1" latinLnBrk="0" hangingPunct="1">
        <a:spcBef>
          <a:spcPts val="1203"/>
        </a:spcBef>
        <a:buFont typeface="Arial" pitchFamily="34" charset="0"/>
        <a:buChar char="•"/>
        <a:defRPr sz="1804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541104" indent="-273734" algn="l" defTabSz="916693" rtl="0" eaLnBrk="1" latinLnBrk="0" hangingPunct="1">
        <a:spcBef>
          <a:spcPts val="1203"/>
        </a:spcBef>
        <a:buFont typeface="Arial" pitchFamily="34" charset="0"/>
        <a:buChar char="−"/>
        <a:defRPr sz="1804" kern="1200">
          <a:solidFill>
            <a:schemeClr val="tx2"/>
          </a:solidFill>
          <a:latin typeface="+mn-lt"/>
          <a:ea typeface="+mn-ea"/>
          <a:cs typeface="+mn-cs"/>
        </a:defRPr>
      </a:lvl4pPr>
      <a:lvl5pPr marL="808473" indent="-267369" algn="l" defTabSz="916693" rtl="0" eaLnBrk="1" latinLnBrk="0" hangingPunct="1">
        <a:spcBef>
          <a:spcPts val="1203"/>
        </a:spcBef>
        <a:buFont typeface="Arial" pitchFamily="34" charset="0"/>
        <a:buChar char="−"/>
        <a:defRPr sz="1804" kern="1200">
          <a:solidFill>
            <a:schemeClr val="tx2"/>
          </a:solidFill>
          <a:latin typeface="+mn-lt"/>
          <a:ea typeface="+mn-ea"/>
          <a:cs typeface="+mn-cs"/>
        </a:defRPr>
      </a:lvl5pPr>
      <a:lvl6pPr marL="2520908" indent="-229173" algn="l" defTabSz="916693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54" indent="-229173" algn="l" defTabSz="916693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601" indent="-229173" algn="l" defTabSz="916693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48" indent="-229173" algn="l" defTabSz="916693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93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1pPr>
      <a:lvl2pPr marL="458347" algn="l" defTabSz="916693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2pPr>
      <a:lvl3pPr marL="916693" algn="l" defTabSz="916693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3pPr>
      <a:lvl4pPr marL="1375040" algn="l" defTabSz="916693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4pPr>
      <a:lvl5pPr marL="1833387" algn="l" defTabSz="916693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5pPr>
      <a:lvl6pPr marL="2291733" algn="l" defTabSz="916693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6pPr>
      <a:lvl7pPr marL="2750081" algn="l" defTabSz="916693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7pPr>
      <a:lvl8pPr marL="3208428" algn="l" defTabSz="916693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8pPr>
      <a:lvl9pPr marL="3666774" algn="l" defTabSz="916693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EBCC-74EB-4175-81E7-723ABE126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OCFO Process Robotics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0C7C6-230A-4909-AB6A-3997F9482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Automating transactional work to empower valuable labor and improve operational efficiency</a:t>
            </a:r>
          </a:p>
          <a:p>
            <a:r>
              <a:rPr lang="en-US" dirty="0"/>
              <a:t>USDA FMMI Demo</a:t>
            </a:r>
          </a:p>
        </p:txBody>
      </p:sp>
    </p:spTree>
    <p:extLst>
      <p:ext uri="{BB962C8B-B14F-4D97-AF65-F5344CB8AC3E}">
        <p14:creationId xmlns:p14="http://schemas.microsoft.com/office/powerpoint/2010/main" val="15501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841"/>
            <a:ext cx="12161520" cy="155448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903899" y="2197907"/>
            <a:ext cx="1049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4400" b="1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US" sz="4400" b="1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US" sz="4400" b="1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60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 &amp; A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C9250-E1BC-4288-AC1F-5689575E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Process Robotics is one point </a:t>
            </a:r>
            <a:br>
              <a:rPr lang="en-US" b="1" dirty="0">
                <a:solidFill>
                  <a:srgbClr val="0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</a:br>
            <a:r>
              <a:rPr lang="en-US" b="1" dirty="0">
                <a:solidFill>
                  <a:srgbClr val="0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on the AI spectrum</a:t>
            </a:r>
            <a:endParaRPr lang="en-US" dirty="0"/>
          </a:p>
        </p:txBody>
      </p:sp>
      <p:pic>
        <p:nvPicPr>
          <p:cNvPr id="25" name="Picture 24" descr="Process Robotics is the next evolution of rules based software tha can drive rapid ROI, while Advanced Artifical Intelligence (AI) is the most complex and transformative." title="process Robotics is one point on the AI Spectr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" y="1608406"/>
            <a:ext cx="11638273" cy="47857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56DA0-93DC-4590-A88A-AAB638D3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8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Process Robotics…what it is &amp; isn’t</a:t>
            </a:r>
          </a:p>
        </p:txBody>
      </p:sp>
      <p:pic>
        <p:nvPicPr>
          <p:cNvPr id="4" name="Picture 3" descr="Process Robotics is delivered through software that can be trained to undertake rules based tasks.&#10;It is -&#10;Software, Rules based, here and now an a tool&#10;It is not -&#10;Mechanical/physical, walking, talking, robots. Cognative, AI, machine learning. Conceptual and a system" title="Process Robotics what it is &amp; isn'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9" y="1849068"/>
            <a:ext cx="10736582" cy="45949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8356E-A8A2-41E4-8DD7-FD8E258D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The ‘Total Workforce’ of today…</a:t>
            </a:r>
            <a:endParaRPr lang="en-US" dirty="0"/>
          </a:p>
        </p:txBody>
      </p:sp>
      <p:grpSp>
        <p:nvGrpSpPr>
          <p:cNvPr id="46" name="Group 45" descr="Agency Leadership, Contract Support, Government Staff" title="The total workforce of today"/>
          <p:cNvGrpSpPr/>
          <p:nvPr/>
        </p:nvGrpSpPr>
        <p:grpSpPr>
          <a:xfrm>
            <a:off x="1012517" y="2218040"/>
            <a:ext cx="9458634" cy="4079172"/>
            <a:chOff x="599767" y="1108365"/>
            <a:chExt cx="10982633" cy="4736421"/>
          </a:xfrm>
        </p:grpSpPr>
        <p:sp>
          <p:nvSpPr>
            <p:cNvPr id="36" name="Rounded Rectangular Callout 25">
              <a:extLst>
                <a:ext uri="{FF2B5EF4-FFF2-40B4-BE49-F238E27FC236}">
                  <a16:creationId xmlns:a16="http://schemas.microsoft.com/office/drawing/2014/main" id="{43DCD23C-9230-4797-88B1-DA2C7FC8A00C}"/>
                </a:ext>
              </a:extLst>
            </p:cNvPr>
            <p:cNvSpPr/>
            <p:nvPr/>
          </p:nvSpPr>
          <p:spPr bwMode="gray">
            <a:xfrm>
              <a:off x="1074763" y="2516795"/>
              <a:ext cx="2295492" cy="1284060"/>
            </a:xfrm>
            <a:prstGeom prst="wedgeRoundRectCallout">
              <a:avLst>
                <a:gd name="adj1" fmla="val 64202"/>
                <a:gd name="adj2" fmla="val -7570"/>
                <a:gd name="adj3" fmla="val 16667"/>
              </a:avLst>
            </a:prstGeom>
            <a:solidFill>
              <a:schemeClr val="accent3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The amount time spent on low value work limits the amount of time available for analysis and innovation…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091E54C-4211-4B94-B23E-C2746F334639}"/>
                </a:ext>
              </a:extLst>
            </p:cNvPr>
            <p:cNvGrpSpPr/>
            <p:nvPr/>
          </p:nvGrpSpPr>
          <p:grpSpPr>
            <a:xfrm>
              <a:off x="7802502" y="2715694"/>
              <a:ext cx="891540" cy="1244658"/>
              <a:chOff x="1263429" y="1690688"/>
              <a:chExt cx="1188720" cy="1659545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7FA687-2063-4A10-A2EC-76234B88B89D}"/>
                  </a:ext>
                </a:extLst>
              </p:cNvPr>
              <p:cNvSpPr txBox="1"/>
              <p:nvPr/>
            </p:nvSpPr>
            <p:spPr bwMode="gray">
              <a:xfrm>
                <a:off x="1263429" y="3047118"/>
                <a:ext cx="1188720" cy="303115"/>
              </a:xfrm>
              <a:prstGeom prst="rect">
                <a:avLst/>
              </a:prstGeom>
            </p:spPr>
            <p:txBody>
              <a:bodyPr wrap="square" lIns="0" rIns="0" rtlCol="0" anchor="b" anchorCtr="0">
                <a:normAutofit fontScale="77500" lnSpcReduction="20000"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ts val="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Government Staff</a:t>
                </a:r>
              </a:p>
            </p:txBody>
          </p:sp>
          <p:sp>
            <p:nvSpPr>
              <p:cNvPr id="26" name="Freeform 241">
                <a:extLst>
                  <a:ext uri="{FF2B5EF4-FFF2-40B4-BE49-F238E27FC236}">
                    <a16:creationId xmlns:a16="http://schemas.microsoft.com/office/drawing/2014/main" id="{CDC8C112-A02C-43B7-B219-E1EBF9DF47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3429" y="1690688"/>
                <a:ext cx="1188720" cy="1188720"/>
              </a:xfrm>
              <a:custGeom>
                <a:avLst/>
                <a:gdLst>
                  <a:gd name="T0" fmla="*/ 234 w 243"/>
                  <a:gd name="T1" fmla="*/ 191 h 246"/>
                  <a:gd name="T2" fmla="*/ 184 w 243"/>
                  <a:gd name="T3" fmla="*/ 177 h 246"/>
                  <a:gd name="T4" fmla="*/ 155 w 243"/>
                  <a:gd name="T5" fmla="*/ 169 h 246"/>
                  <a:gd name="T6" fmla="*/ 155 w 243"/>
                  <a:gd name="T7" fmla="*/ 158 h 246"/>
                  <a:gd name="T8" fmla="*/ 205 w 243"/>
                  <a:gd name="T9" fmla="*/ 145 h 246"/>
                  <a:gd name="T10" fmla="*/ 207 w 243"/>
                  <a:gd name="T11" fmla="*/ 141 h 246"/>
                  <a:gd name="T12" fmla="*/ 205 w 243"/>
                  <a:gd name="T13" fmla="*/ 137 h 246"/>
                  <a:gd name="T14" fmla="*/ 187 w 243"/>
                  <a:gd name="T15" fmla="*/ 70 h 246"/>
                  <a:gd name="T16" fmla="*/ 165 w 243"/>
                  <a:gd name="T17" fmla="*/ 19 h 246"/>
                  <a:gd name="T18" fmla="*/ 143 w 243"/>
                  <a:gd name="T19" fmla="*/ 6 h 246"/>
                  <a:gd name="T20" fmla="*/ 99 w 243"/>
                  <a:gd name="T21" fmla="*/ 6 h 246"/>
                  <a:gd name="T22" fmla="*/ 80 w 243"/>
                  <a:gd name="T23" fmla="*/ 17 h 246"/>
                  <a:gd name="T24" fmla="*/ 56 w 243"/>
                  <a:gd name="T25" fmla="*/ 70 h 246"/>
                  <a:gd name="T26" fmla="*/ 38 w 243"/>
                  <a:gd name="T27" fmla="*/ 137 h 246"/>
                  <a:gd name="T28" fmla="*/ 36 w 243"/>
                  <a:gd name="T29" fmla="*/ 141 h 246"/>
                  <a:gd name="T30" fmla="*/ 38 w 243"/>
                  <a:gd name="T31" fmla="*/ 145 h 246"/>
                  <a:gd name="T32" fmla="*/ 88 w 243"/>
                  <a:gd name="T33" fmla="*/ 158 h 246"/>
                  <a:gd name="T34" fmla="*/ 88 w 243"/>
                  <a:gd name="T35" fmla="*/ 169 h 246"/>
                  <a:gd name="T36" fmla="*/ 59 w 243"/>
                  <a:gd name="T37" fmla="*/ 177 h 246"/>
                  <a:gd name="T38" fmla="*/ 9 w 243"/>
                  <a:gd name="T39" fmla="*/ 191 h 246"/>
                  <a:gd name="T40" fmla="*/ 0 w 243"/>
                  <a:gd name="T41" fmla="*/ 203 h 246"/>
                  <a:gd name="T42" fmla="*/ 0 w 243"/>
                  <a:gd name="T43" fmla="*/ 232 h 246"/>
                  <a:gd name="T44" fmla="*/ 13 w 243"/>
                  <a:gd name="T45" fmla="*/ 246 h 246"/>
                  <a:gd name="T46" fmla="*/ 230 w 243"/>
                  <a:gd name="T47" fmla="*/ 246 h 246"/>
                  <a:gd name="T48" fmla="*/ 243 w 243"/>
                  <a:gd name="T49" fmla="*/ 232 h 246"/>
                  <a:gd name="T50" fmla="*/ 243 w 243"/>
                  <a:gd name="T51" fmla="*/ 203 h 246"/>
                  <a:gd name="T52" fmla="*/ 234 w 243"/>
                  <a:gd name="T53" fmla="*/ 191 h 246"/>
                  <a:gd name="T54" fmla="*/ 233 w 243"/>
                  <a:gd name="T55" fmla="*/ 232 h 246"/>
                  <a:gd name="T56" fmla="*/ 230 w 243"/>
                  <a:gd name="T57" fmla="*/ 236 h 246"/>
                  <a:gd name="T58" fmla="*/ 13 w 243"/>
                  <a:gd name="T59" fmla="*/ 236 h 246"/>
                  <a:gd name="T60" fmla="*/ 10 w 243"/>
                  <a:gd name="T61" fmla="*/ 232 h 246"/>
                  <a:gd name="T62" fmla="*/ 10 w 243"/>
                  <a:gd name="T63" fmla="*/ 203 h 246"/>
                  <a:gd name="T64" fmla="*/ 12 w 243"/>
                  <a:gd name="T65" fmla="*/ 200 h 246"/>
                  <a:gd name="T66" fmla="*/ 61 w 243"/>
                  <a:gd name="T67" fmla="*/ 187 h 246"/>
                  <a:gd name="T68" fmla="*/ 98 w 243"/>
                  <a:gd name="T69" fmla="*/ 172 h 246"/>
                  <a:gd name="T70" fmla="*/ 98 w 243"/>
                  <a:gd name="T71" fmla="*/ 170 h 246"/>
                  <a:gd name="T72" fmla="*/ 98 w 243"/>
                  <a:gd name="T73" fmla="*/ 153 h 246"/>
                  <a:gd name="T74" fmla="*/ 93 w 243"/>
                  <a:gd name="T75" fmla="*/ 148 h 246"/>
                  <a:gd name="T76" fmla="*/ 49 w 243"/>
                  <a:gd name="T77" fmla="*/ 140 h 246"/>
                  <a:gd name="T78" fmla="*/ 66 w 243"/>
                  <a:gd name="T79" fmla="*/ 70 h 246"/>
                  <a:gd name="T80" fmla="*/ 87 w 243"/>
                  <a:gd name="T81" fmla="*/ 24 h 246"/>
                  <a:gd name="T82" fmla="*/ 102 w 243"/>
                  <a:gd name="T83" fmla="*/ 16 h 246"/>
                  <a:gd name="T84" fmla="*/ 140 w 243"/>
                  <a:gd name="T85" fmla="*/ 15 h 246"/>
                  <a:gd name="T86" fmla="*/ 157 w 243"/>
                  <a:gd name="T87" fmla="*/ 26 h 246"/>
                  <a:gd name="T88" fmla="*/ 158 w 243"/>
                  <a:gd name="T89" fmla="*/ 26 h 246"/>
                  <a:gd name="T90" fmla="*/ 177 w 243"/>
                  <a:gd name="T91" fmla="*/ 71 h 246"/>
                  <a:gd name="T92" fmla="*/ 194 w 243"/>
                  <a:gd name="T93" fmla="*/ 140 h 246"/>
                  <a:gd name="T94" fmla="*/ 150 w 243"/>
                  <a:gd name="T95" fmla="*/ 148 h 246"/>
                  <a:gd name="T96" fmla="*/ 145 w 243"/>
                  <a:gd name="T97" fmla="*/ 153 h 246"/>
                  <a:gd name="T98" fmla="*/ 145 w 243"/>
                  <a:gd name="T99" fmla="*/ 170 h 246"/>
                  <a:gd name="T100" fmla="*/ 145 w 243"/>
                  <a:gd name="T101" fmla="*/ 172 h 246"/>
                  <a:gd name="T102" fmla="*/ 182 w 243"/>
                  <a:gd name="T103" fmla="*/ 187 h 246"/>
                  <a:gd name="T104" fmla="*/ 231 w 243"/>
                  <a:gd name="T105" fmla="*/ 200 h 246"/>
                  <a:gd name="T106" fmla="*/ 233 w 243"/>
                  <a:gd name="T107" fmla="*/ 203 h 246"/>
                  <a:gd name="T108" fmla="*/ 233 w 243"/>
                  <a:gd name="T109" fmla="*/ 23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3" h="246">
                    <a:moveTo>
                      <a:pt x="234" y="191"/>
                    </a:moveTo>
                    <a:cubicBezTo>
                      <a:pt x="217" y="184"/>
                      <a:pt x="199" y="180"/>
                      <a:pt x="184" y="177"/>
                    </a:cubicBezTo>
                    <a:cubicBezTo>
                      <a:pt x="173" y="175"/>
                      <a:pt x="157" y="172"/>
                      <a:pt x="155" y="16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90" y="157"/>
                      <a:pt x="205" y="145"/>
                      <a:pt x="205" y="145"/>
                    </a:cubicBezTo>
                    <a:cubicBezTo>
                      <a:pt x="207" y="144"/>
                      <a:pt x="207" y="142"/>
                      <a:pt x="207" y="141"/>
                    </a:cubicBezTo>
                    <a:cubicBezTo>
                      <a:pt x="207" y="139"/>
                      <a:pt x="206" y="138"/>
                      <a:pt x="205" y="137"/>
                    </a:cubicBezTo>
                    <a:cubicBezTo>
                      <a:pt x="196" y="132"/>
                      <a:pt x="189" y="94"/>
                      <a:pt x="187" y="70"/>
                    </a:cubicBezTo>
                    <a:cubicBezTo>
                      <a:pt x="187" y="51"/>
                      <a:pt x="179" y="32"/>
                      <a:pt x="165" y="19"/>
                    </a:cubicBezTo>
                    <a:cubicBezTo>
                      <a:pt x="159" y="13"/>
                      <a:pt x="152" y="8"/>
                      <a:pt x="143" y="6"/>
                    </a:cubicBezTo>
                    <a:cubicBezTo>
                      <a:pt x="129" y="0"/>
                      <a:pt x="113" y="1"/>
                      <a:pt x="99" y="6"/>
                    </a:cubicBezTo>
                    <a:cubicBezTo>
                      <a:pt x="91" y="9"/>
                      <a:pt x="85" y="13"/>
                      <a:pt x="80" y="17"/>
                    </a:cubicBezTo>
                    <a:cubicBezTo>
                      <a:pt x="65" y="30"/>
                      <a:pt x="56" y="50"/>
                      <a:pt x="56" y="70"/>
                    </a:cubicBezTo>
                    <a:cubicBezTo>
                      <a:pt x="54" y="94"/>
                      <a:pt x="47" y="132"/>
                      <a:pt x="38" y="137"/>
                    </a:cubicBezTo>
                    <a:cubicBezTo>
                      <a:pt x="37" y="138"/>
                      <a:pt x="36" y="139"/>
                      <a:pt x="36" y="141"/>
                    </a:cubicBezTo>
                    <a:cubicBezTo>
                      <a:pt x="36" y="142"/>
                      <a:pt x="36" y="144"/>
                      <a:pt x="38" y="145"/>
                    </a:cubicBezTo>
                    <a:cubicBezTo>
                      <a:pt x="38" y="145"/>
                      <a:pt x="53" y="157"/>
                      <a:pt x="88" y="158"/>
                    </a:cubicBezTo>
                    <a:cubicBezTo>
                      <a:pt x="88" y="169"/>
                      <a:pt x="88" y="169"/>
                      <a:pt x="88" y="169"/>
                    </a:cubicBezTo>
                    <a:cubicBezTo>
                      <a:pt x="86" y="172"/>
                      <a:pt x="70" y="175"/>
                      <a:pt x="59" y="177"/>
                    </a:cubicBezTo>
                    <a:cubicBezTo>
                      <a:pt x="44" y="180"/>
                      <a:pt x="26" y="184"/>
                      <a:pt x="9" y="191"/>
                    </a:cubicBezTo>
                    <a:cubicBezTo>
                      <a:pt x="4" y="192"/>
                      <a:pt x="0" y="197"/>
                      <a:pt x="0" y="203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0"/>
                      <a:pt x="6" y="246"/>
                      <a:pt x="13" y="246"/>
                    </a:cubicBezTo>
                    <a:cubicBezTo>
                      <a:pt x="230" y="246"/>
                      <a:pt x="230" y="246"/>
                      <a:pt x="230" y="246"/>
                    </a:cubicBezTo>
                    <a:cubicBezTo>
                      <a:pt x="237" y="246"/>
                      <a:pt x="243" y="240"/>
                      <a:pt x="243" y="23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3" y="197"/>
                      <a:pt x="239" y="192"/>
                      <a:pt x="234" y="191"/>
                    </a:cubicBezTo>
                    <a:close/>
                    <a:moveTo>
                      <a:pt x="233" y="232"/>
                    </a:moveTo>
                    <a:cubicBezTo>
                      <a:pt x="233" y="234"/>
                      <a:pt x="231" y="236"/>
                      <a:pt x="230" y="236"/>
                    </a:cubicBezTo>
                    <a:cubicBezTo>
                      <a:pt x="13" y="236"/>
                      <a:pt x="13" y="236"/>
                      <a:pt x="13" y="236"/>
                    </a:cubicBezTo>
                    <a:cubicBezTo>
                      <a:pt x="11" y="236"/>
                      <a:pt x="10" y="234"/>
                      <a:pt x="10" y="232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1"/>
                      <a:pt x="11" y="200"/>
                      <a:pt x="12" y="200"/>
                    </a:cubicBezTo>
                    <a:cubicBezTo>
                      <a:pt x="29" y="193"/>
                      <a:pt x="47" y="190"/>
                      <a:pt x="61" y="187"/>
                    </a:cubicBezTo>
                    <a:cubicBezTo>
                      <a:pt x="81" y="183"/>
                      <a:pt x="95" y="181"/>
                      <a:pt x="98" y="172"/>
                    </a:cubicBezTo>
                    <a:cubicBezTo>
                      <a:pt x="98" y="171"/>
                      <a:pt x="98" y="171"/>
                      <a:pt x="98" y="170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98" y="151"/>
                      <a:pt x="96" y="148"/>
                      <a:pt x="93" y="148"/>
                    </a:cubicBezTo>
                    <a:cubicBezTo>
                      <a:pt x="70" y="148"/>
                      <a:pt x="56" y="143"/>
                      <a:pt x="49" y="140"/>
                    </a:cubicBezTo>
                    <a:cubicBezTo>
                      <a:pt x="61" y="123"/>
                      <a:pt x="65" y="80"/>
                      <a:pt x="66" y="70"/>
                    </a:cubicBezTo>
                    <a:cubicBezTo>
                      <a:pt x="66" y="52"/>
                      <a:pt x="74" y="36"/>
                      <a:pt x="87" y="24"/>
                    </a:cubicBezTo>
                    <a:cubicBezTo>
                      <a:pt x="91" y="21"/>
                      <a:pt x="96" y="18"/>
                      <a:pt x="102" y="16"/>
                    </a:cubicBezTo>
                    <a:cubicBezTo>
                      <a:pt x="114" y="11"/>
                      <a:pt x="127" y="10"/>
                      <a:pt x="140" y="15"/>
                    </a:cubicBezTo>
                    <a:cubicBezTo>
                      <a:pt x="147" y="17"/>
                      <a:pt x="153" y="21"/>
                      <a:pt x="157" y="26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70" y="37"/>
                      <a:pt x="177" y="53"/>
                      <a:pt x="177" y="71"/>
                    </a:cubicBezTo>
                    <a:cubicBezTo>
                      <a:pt x="178" y="80"/>
                      <a:pt x="182" y="123"/>
                      <a:pt x="194" y="140"/>
                    </a:cubicBezTo>
                    <a:cubicBezTo>
                      <a:pt x="187" y="143"/>
                      <a:pt x="173" y="148"/>
                      <a:pt x="150" y="148"/>
                    </a:cubicBezTo>
                    <a:cubicBezTo>
                      <a:pt x="147" y="148"/>
                      <a:pt x="145" y="151"/>
                      <a:pt x="145" y="153"/>
                    </a:cubicBezTo>
                    <a:cubicBezTo>
                      <a:pt x="145" y="170"/>
                      <a:pt x="145" y="170"/>
                      <a:pt x="145" y="170"/>
                    </a:cubicBezTo>
                    <a:cubicBezTo>
                      <a:pt x="145" y="171"/>
                      <a:pt x="145" y="171"/>
                      <a:pt x="145" y="172"/>
                    </a:cubicBezTo>
                    <a:cubicBezTo>
                      <a:pt x="148" y="181"/>
                      <a:pt x="162" y="183"/>
                      <a:pt x="182" y="187"/>
                    </a:cubicBezTo>
                    <a:cubicBezTo>
                      <a:pt x="196" y="190"/>
                      <a:pt x="214" y="193"/>
                      <a:pt x="231" y="200"/>
                    </a:cubicBezTo>
                    <a:cubicBezTo>
                      <a:pt x="232" y="200"/>
                      <a:pt x="233" y="201"/>
                      <a:pt x="233" y="203"/>
                    </a:cubicBezTo>
                    <a:lnTo>
                      <a:pt x="233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65" b="0" i="0" u="none" strike="noStrike" kern="0" cap="none" spc="0" normalizeH="0" baseline="0" noProof="0" dirty="0">
                  <a:ln>
                    <a:noFill/>
                  </a:ln>
                  <a:solidFill>
                    <a:srgbClr val="002D7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5F9719D-99E1-4161-ADEC-BB6421A88B3A}"/>
                </a:ext>
              </a:extLst>
            </p:cNvPr>
            <p:cNvGrpSpPr/>
            <p:nvPr/>
          </p:nvGrpSpPr>
          <p:grpSpPr>
            <a:xfrm>
              <a:off x="5383082" y="1488470"/>
              <a:ext cx="1520868" cy="1244658"/>
              <a:chOff x="3338461" y="1690688"/>
              <a:chExt cx="2027823" cy="1659544"/>
            </a:xfrm>
          </p:grpSpPr>
          <p:sp>
            <p:nvSpPr>
              <p:cNvPr id="29" name="Freeform 240">
                <a:extLst>
                  <a:ext uri="{FF2B5EF4-FFF2-40B4-BE49-F238E27FC236}">
                    <a16:creationId xmlns:a16="http://schemas.microsoft.com/office/drawing/2014/main" id="{E1EDC98F-AF91-4B41-B13E-DB27E53054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8014" y="1690688"/>
                <a:ext cx="1188720" cy="1188720"/>
              </a:xfrm>
              <a:custGeom>
                <a:avLst/>
                <a:gdLst>
                  <a:gd name="T0" fmla="*/ 235 w 243"/>
                  <a:gd name="T1" fmla="*/ 188 h 243"/>
                  <a:gd name="T2" fmla="*/ 155 w 243"/>
                  <a:gd name="T3" fmla="*/ 148 h 243"/>
                  <a:gd name="T4" fmla="*/ 155 w 243"/>
                  <a:gd name="T5" fmla="*/ 139 h 243"/>
                  <a:gd name="T6" fmla="*/ 172 w 243"/>
                  <a:gd name="T7" fmla="*/ 108 h 243"/>
                  <a:gd name="T8" fmla="*/ 181 w 243"/>
                  <a:gd name="T9" fmla="*/ 89 h 243"/>
                  <a:gd name="T10" fmla="*/ 176 w 243"/>
                  <a:gd name="T11" fmla="*/ 75 h 243"/>
                  <a:gd name="T12" fmla="*/ 176 w 243"/>
                  <a:gd name="T13" fmla="*/ 51 h 243"/>
                  <a:gd name="T14" fmla="*/ 122 w 243"/>
                  <a:gd name="T15" fmla="*/ 0 h 243"/>
                  <a:gd name="T16" fmla="*/ 67 w 243"/>
                  <a:gd name="T17" fmla="*/ 51 h 243"/>
                  <a:gd name="T18" fmla="*/ 67 w 243"/>
                  <a:gd name="T19" fmla="*/ 75 h 243"/>
                  <a:gd name="T20" fmla="*/ 63 w 243"/>
                  <a:gd name="T21" fmla="*/ 89 h 243"/>
                  <a:gd name="T22" fmla="*/ 71 w 243"/>
                  <a:gd name="T23" fmla="*/ 108 h 243"/>
                  <a:gd name="T24" fmla="*/ 88 w 243"/>
                  <a:gd name="T25" fmla="*/ 139 h 243"/>
                  <a:gd name="T26" fmla="*/ 88 w 243"/>
                  <a:gd name="T27" fmla="*/ 148 h 243"/>
                  <a:gd name="T28" fmla="*/ 9 w 243"/>
                  <a:gd name="T29" fmla="*/ 188 h 243"/>
                  <a:gd name="T30" fmla="*/ 0 w 243"/>
                  <a:gd name="T31" fmla="*/ 200 h 243"/>
                  <a:gd name="T32" fmla="*/ 0 w 243"/>
                  <a:gd name="T33" fmla="*/ 229 h 243"/>
                  <a:gd name="T34" fmla="*/ 14 w 243"/>
                  <a:gd name="T35" fmla="*/ 243 h 243"/>
                  <a:gd name="T36" fmla="*/ 230 w 243"/>
                  <a:gd name="T37" fmla="*/ 243 h 243"/>
                  <a:gd name="T38" fmla="*/ 243 w 243"/>
                  <a:gd name="T39" fmla="*/ 229 h 243"/>
                  <a:gd name="T40" fmla="*/ 243 w 243"/>
                  <a:gd name="T41" fmla="*/ 200 h 243"/>
                  <a:gd name="T42" fmla="*/ 235 w 243"/>
                  <a:gd name="T43" fmla="*/ 188 h 243"/>
                  <a:gd name="T44" fmla="*/ 233 w 243"/>
                  <a:gd name="T45" fmla="*/ 229 h 243"/>
                  <a:gd name="T46" fmla="*/ 230 w 243"/>
                  <a:gd name="T47" fmla="*/ 233 h 243"/>
                  <a:gd name="T48" fmla="*/ 14 w 243"/>
                  <a:gd name="T49" fmla="*/ 233 h 243"/>
                  <a:gd name="T50" fmla="*/ 10 w 243"/>
                  <a:gd name="T51" fmla="*/ 229 h 243"/>
                  <a:gd name="T52" fmla="*/ 10 w 243"/>
                  <a:gd name="T53" fmla="*/ 200 h 243"/>
                  <a:gd name="T54" fmla="*/ 12 w 243"/>
                  <a:gd name="T55" fmla="*/ 197 h 243"/>
                  <a:gd name="T56" fmla="*/ 98 w 243"/>
                  <a:gd name="T57" fmla="*/ 150 h 243"/>
                  <a:gd name="T58" fmla="*/ 98 w 243"/>
                  <a:gd name="T59" fmla="*/ 148 h 243"/>
                  <a:gd name="T60" fmla="*/ 98 w 243"/>
                  <a:gd name="T61" fmla="*/ 137 h 243"/>
                  <a:gd name="T62" fmla="*/ 97 w 243"/>
                  <a:gd name="T63" fmla="*/ 133 h 243"/>
                  <a:gd name="T64" fmla="*/ 80 w 243"/>
                  <a:gd name="T65" fmla="*/ 103 h 243"/>
                  <a:gd name="T66" fmla="*/ 79 w 243"/>
                  <a:gd name="T67" fmla="*/ 101 h 243"/>
                  <a:gd name="T68" fmla="*/ 73 w 243"/>
                  <a:gd name="T69" fmla="*/ 89 h 243"/>
                  <a:gd name="T70" fmla="*/ 76 w 243"/>
                  <a:gd name="T71" fmla="*/ 80 h 243"/>
                  <a:gd name="T72" fmla="*/ 77 w 243"/>
                  <a:gd name="T73" fmla="*/ 77 h 243"/>
                  <a:gd name="T74" fmla="*/ 77 w 243"/>
                  <a:gd name="T75" fmla="*/ 51 h 243"/>
                  <a:gd name="T76" fmla="*/ 122 w 243"/>
                  <a:gd name="T77" fmla="*/ 10 h 243"/>
                  <a:gd name="T78" fmla="*/ 167 w 243"/>
                  <a:gd name="T79" fmla="*/ 51 h 243"/>
                  <a:gd name="T80" fmla="*/ 167 w 243"/>
                  <a:gd name="T81" fmla="*/ 77 h 243"/>
                  <a:gd name="T82" fmla="*/ 168 w 243"/>
                  <a:gd name="T83" fmla="*/ 80 h 243"/>
                  <a:gd name="T84" fmla="*/ 171 w 243"/>
                  <a:gd name="T85" fmla="*/ 89 h 243"/>
                  <a:gd name="T86" fmla="*/ 165 w 243"/>
                  <a:gd name="T87" fmla="*/ 101 h 243"/>
                  <a:gd name="T88" fmla="*/ 163 w 243"/>
                  <a:gd name="T89" fmla="*/ 103 h 243"/>
                  <a:gd name="T90" fmla="*/ 147 w 243"/>
                  <a:gd name="T91" fmla="*/ 133 h 243"/>
                  <a:gd name="T92" fmla="*/ 145 w 243"/>
                  <a:gd name="T93" fmla="*/ 137 h 243"/>
                  <a:gd name="T94" fmla="*/ 145 w 243"/>
                  <a:gd name="T95" fmla="*/ 148 h 243"/>
                  <a:gd name="T96" fmla="*/ 146 w 243"/>
                  <a:gd name="T97" fmla="*/ 150 h 243"/>
                  <a:gd name="T98" fmla="*/ 231 w 243"/>
                  <a:gd name="T99" fmla="*/ 197 h 243"/>
                  <a:gd name="T100" fmla="*/ 233 w 243"/>
                  <a:gd name="T101" fmla="*/ 200 h 243"/>
                  <a:gd name="T102" fmla="*/ 233 w 243"/>
                  <a:gd name="T103" fmla="*/ 22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3" h="243">
                    <a:moveTo>
                      <a:pt x="235" y="188"/>
                    </a:moveTo>
                    <a:cubicBezTo>
                      <a:pt x="169" y="162"/>
                      <a:pt x="157" y="151"/>
                      <a:pt x="155" y="148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63" y="131"/>
                      <a:pt x="168" y="120"/>
                      <a:pt x="172" y="108"/>
                    </a:cubicBezTo>
                    <a:cubicBezTo>
                      <a:pt x="178" y="103"/>
                      <a:pt x="181" y="96"/>
                      <a:pt x="181" y="89"/>
                    </a:cubicBezTo>
                    <a:cubicBezTo>
                      <a:pt x="181" y="84"/>
                      <a:pt x="179" y="79"/>
                      <a:pt x="176" y="75"/>
                    </a:cubicBezTo>
                    <a:cubicBezTo>
                      <a:pt x="176" y="51"/>
                      <a:pt x="176" y="51"/>
                      <a:pt x="176" y="51"/>
                    </a:cubicBezTo>
                    <a:cubicBezTo>
                      <a:pt x="176" y="18"/>
                      <a:pt x="156" y="0"/>
                      <a:pt x="122" y="0"/>
                    </a:cubicBezTo>
                    <a:cubicBezTo>
                      <a:pt x="88" y="0"/>
                      <a:pt x="67" y="19"/>
                      <a:pt x="67" y="51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4" y="79"/>
                      <a:pt x="63" y="84"/>
                      <a:pt x="63" y="89"/>
                    </a:cubicBezTo>
                    <a:cubicBezTo>
                      <a:pt x="63" y="96"/>
                      <a:pt x="66" y="103"/>
                      <a:pt x="71" y="108"/>
                    </a:cubicBezTo>
                    <a:cubicBezTo>
                      <a:pt x="75" y="120"/>
                      <a:pt x="81" y="131"/>
                      <a:pt x="88" y="139"/>
                    </a:cubicBezTo>
                    <a:cubicBezTo>
                      <a:pt x="88" y="148"/>
                      <a:pt x="88" y="148"/>
                      <a:pt x="88" y="148"/>
                    </a:cubicBezTo>
                    <a:cubicBezTo>
                      <a:pt x="86" y="151"/>
                      <a:pt x="74" y="162"/>
                      <a:pt x="9" y="188"/>
                    </a:cubicBezTo>
                    <a:cubicBezTo>
                      <a:pt x="4" y="189"/>
                      <a:pt x="0" y="194"/>
                      <a:pt x="0" y="200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37"/>
                      <a:pt x="6" y="243"/>
                      <a:pt x="14" y="243"/>
                    </a:cubicBezTo>
                    <a:cubicBezTo>
                      <a:pt x="230" y="243"/>
                      <a:pt x="230" y="243"/>
                      <a:pt x="230" y="243"/>
                    </a:cubicBezTo>
                    <a:cubicBezTo>
                      <a:pt x="237" y="243"/>
                      <a:pt x="243" y="237"/>
                      <a:pt x="243" y="229"/>
                    </a:cubicBezTo>
                    <a:cubicBezTo>
                      <a:pt x="243" y="200"/>
                      <a:pt x="243" y="200"/>
                      <a:pt x="243" y="200"/>
                    </a:cubicBezTo>
                    <a:cubicBezTo>
                      <a:pt x="243" y="194"/>
                      <a:pt x="240" y="189"/>
                      <a:pt x="235" y="188"/>
                    </a:cubicBezTo>
                    <a:close/>
                    <a:moveTo>
                      <a:pt x="233" y="229"/>
                    </a:moveTo>
                    <a:cubicBezTo>
                      <a:pt x="233" y="231"/>
                      <a:pt x="232" y="233"/>
                      <a:pt x="230" y="233"/>
                    </a:cubicBezTo>
                    <a:cubicBezTo>
                      <a:pt x="14" y="233"/>
                      <a:pt x="14" y="233"/>
                      <a:pt x="14" y="233"/>
                    </a:cubicBezTo>
                    <a:cubicBezTo>
                      <a:pt x="12" y="233"/>
                      <a:pt x="10" y="231"/>
                      <a:pt x="10" y="229"/>
                    </a:cubicBezTo>
                    <a:cubicBezTo>
                      <a:pt x="10" y="200"/>
                      <a:pt x="10" y="200"/>
                      <a:pt x="10" y="200"/>
                    </a:cubicBezTo>
                    <a:cubicBezTo>
                      <a:pt x="10" y="198"/>
                      <a:pt x="11" y="197"/>
                      <a:pt x="12" y="197"/>
                    </a:cubicBezTo>
                    <a:cubicBezTo>
                      <a:pt x="83" y="169"/>
                      <a:pt x="96" y="158"/>
                      <a:pt x="98" y="150"/>
                    </a:cubicBezTo>
                    <a:cubicBezTo>
                      <a:pt x="98" y="149"/>
                      <a:pt x="98" y="149"/>
                      <a:pt x="98" y="148"/>
                    </a:cubicBezTo>
                    <a:cubicBezTo>
                      <a:pt x="98" y="137"/>
                      <a:pt x="98" y="137"/>
                      <a:pt x="98" y="137"/>
                    </a:cubicBezTo>
                    <a:cubicBezTo>
                      <a:pt x="98" y="135"/>
                      <a:pt x="98" y="134"/>
                      <a:pt x="97" y="133"/>
                    </a:cubicBezTo>
                    <a:cubicBezTo>
                      <a:pt x="89" y="126"/>
                      <a:pt x="84" y="115"/>
                      <a:pt x="80" y="103"/>
                    </a:cubicBezTo>
                    <a:cubicBezTo>
                      <a:pt x="80" y="102"/>
                      <a:pt x="79" y="101"/>
                      <a:pt x="79" y="101"/>
                    </a:cubicBezTo>
                    <a:cubicBezTo>
                      <a:pt x="75" y="98"/>
                      <a:pt x="73" y="94"/>
                      <a:pt x="73" y="89"/>
                    </a:cubicBezTo>
                    <a:cubicBezTo>
                      <a:pt x="73" y="85"/>
                      <a:pt x="74" y="82"/>
                      <a:pt x="76" y="80"/>
                    </a:cubicBezTo>
                    <a:cubicBezTo>
                      <a:pt x="77" y="79"/>
                      <a:pt x="77" y="78"/>
                      <a:pt x="77" y="77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24"/>
                      <a:pt x="93" y="10"/>
                      <a:pt x="122" y="10"/>
                    </a:cubicBezTo>
                    <a:cubicBezTo>
                      <a:pt x="151" y="10"/>
                      <a:pt x="167" y="24"/>
                      <a:pt x="167" y="51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8"/>
                      <a:pt x="167" y="79"/>
                      <a:pt x="168" y="80"/>
                    </a:cubicBezTo>
                    <a:cubicBezTo>
                      <a:pt x="169" y="82"/>
                      <a:pt x="171" y="85"/>
                      <a:pt x="171" y="89"/>
                    </a:cubicBezTo>
                    <a:cubicBezTo>
                      <a:pt x="171" y="94"/>
                      <a:pt x="169" y="98"/>
                      <a:pt x="165" y="101"/>
                    </a:cubicBezTo>
                    <a:cubicBezTo>
                      <a:pt x="164" y="101"/>
                      <a:pt x="163" y="102"/>
                      <a:pt x="163" y="103"/>
                    </a:cubicBezTo>
                    <a:cubicBezTo>
                      <a:pt x="160" y="115"/>
                      <a:pt x="154" y="126"/>
                      <a:pt x="147" y="133"/>
                    </a:cubicBezTo>
                    <a:cubicBezTo>
                      <a:pt x="146" y="134"/>
                      <a:pt x="145" y="135"/>
                      <a:pt x="145" y="137"/>
                    </a:cubicBezTo>
                    <a:cubicBezTo>
                      <a:pt x="145" y="148"/>
                      <a:pt x="145" y="148"/>
                      <a:pt x="145" y="148"/>
                    </a:cubicBezTo>
                    <a:cubicBezTo>
                      <a:pt x="145" y="149"/>
                      <a:pt x="145" y="149"/>
                      <a:pt x="146" y="150"/>
                    </a:cubicBezTo>
                    <a:cubicBezTo>
                      <a:pt x="148" y="158"/>
                      <a:pt x="160" y="169"/>
                      <a:pt x="231" y="197"/>
                    </a:cubicBezTo>
                    <a:cubicBezTo>
                      <a:pt x="232" y="197"/>
                      <a:pt x="233" y="198"/>
                      <a:pt x="233" y="200"/>
                    </a:cubicBezTo>
                    <a:lnTo>
                      <a:pt x="233" y="2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65" b="0" i="0" u="none" strike="noStrike" kern="0" cap="none" spc="0" normalizeH="0" baseline="0" noProof="0" dirty="0">
                  <a:ln>
                    <a:solidFill>
                      <a:srgbClr val="62B5E5"/>
                    </a:solidFill>
                  </a:ln>
                  <a:solidFill>
                    <a:srgbClr val="002D7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830DC2-D711-40BC-A86C-EC0DA46089D1}"/>
                  </a:ext>
                </a:extLst>
              </p:cNvPr>
              <p:cNvSpPr txBox="1"/>
              <p:nvPr/>
            </p:nvSpPr>
            <p:spPr bwMode="gray">
              <a:xfrm>
                <a:off x="3338461" y="3047117"/>
                <a:ext cx="2027823" cy="303115"/>
              </a:xfrm>
              <a:prstGeom prst="rect">
                <a:avLst/>
              </a:prstGeom>
            </p:spPr>
            <p:txBody>
              <a:bodyPr wrap="square" lIns="0" rIns="0" rtlCol="0" anchor="b" anchorCtr="0">
                <a:norm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ts val="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Agency Leadership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9D15D67-1757-4A03-8DBD-B5FED08C0142}"/>
                </a:ext>
              </a:extLst>
            </p:cNvPr>
            <p:cNvGrpSpPr/>
            <p:nvPr/>
          </p:nvGrpSpPr>
          <p:grpSpPr>
            <a:xfrm>
              <a:off x="3384777" y="2640473"/>
              <a:ext cx="1256992" cy="1317237"/>
              <a:chOff x="3384777" y="2640473"/>
              <a:chExt cx="1256992" cy="131723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C095FE-BF95-4C2D-A005-46703AA4C6B0}"/>
                  </a:ext>
                </a:extLst>
              </p:cNvPr>
              <p:cNvSpPr txBox="1"/>
              <p:nvPr/>
            </p:nvSpPr>
            <p:spPr bwMode="gray">
              <a:xfrm>
                <a:off x="3384777" y="3730374"/>
                <a:ext cx="1256992" cy="227336"/>
              </a:xfrm>
              <a:prstGeom prst="rect">
                <a:avLst/>
              </a:prstGeom>
            </p:spPr>
            <p:txBody>
              <a:bodyPr wrap="square" lIns="0" rIns="0" rtlCol="0" anchor="b" anchorCtr="0">
                <a:norm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ts val="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Contract Support</a:t>
                </a:r>
              </a:p>
            </p:txBody>
          </p:sp>
          <p:sp>
            <p:nvSpPr>
              <p:cNvPr id="33" name="Freeform 241">
                <a:extLst>
                  <a:ext uri="{FF2B5EF4-FFF2-40B4-BE49-F238E27FC236}">
                    <a16:creationId xmlns:a16="http://schemas.microsoft.com/office/drawing/2014/main" id="{EA381CF6-7505-477C-A618-C8938B46D5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9505" y="2640473"/>
                <a:ext cx="891541" cy="891540"/>
              </a:xfrm>
              <a:custGeom>
                <a:avLst/>
                <a:gdLst>
                  <a:gd name="T0" fmla="*/ 234 w 243"/>
                  <a:gd name="T1" fmla="*/ 191 h 246"/>
                  <a:gd name="T2" fmla="*/ 184 w 243"/>
                  <a:gd name="T3" fmla="*/ 177 h 246"/>
                  <a:gd name="T4" fmla="*/ 155 w 243"/>
                  <a:gd name="T5" fmla="*/ 169 h 246"/>
                  <a:gd name="T6" fmla="*/ 155 w 243"/>
                  <a:gd name="T7" fmla="*/ 158 h 246"/>
                  <a:gd name="T8" fmla="*/ 205 w 243"/>
                  <a:gd name="T9" fmla="*/ 145 h 246"/>
                  <a:gd name="T10" fmla="*/ 207 w 243"/>
                  <a:gd name="T11" fmla="*/ 141 h 246"/>
                  <a:gd name="T12" fmla="*/ 205 w 243"/>
                  <a:gd name="T13" fmla="*/ 137 h 246"/>
                  <a:gd name="T14" fmla="*/ 187 w 243"/>
                  <a:gd name="T15" fmla="*/ 70 h 246"/>
                  <a:gd name="T16" fmla="*/ 165 w 243"/>
                  <a:gd name="T17" fmla="*/ 19 h 246"/>
                  <a:gd name="T18" fmla="*/ 143 w 243"/>
                  <a:gd name="T19" fmla="*/ 6 h 246"/>
                  <a:gd name="T20" fmla="*/ 99 w 243"/>
                  <a:gd name="T21" fmla="*/ 6 h 246"/>
                  <a:gd name="T22" fmla="*/ 80 w 243"/>
                  <a:gd name="T23" fmla="*/ 17 h 246"/>
                  <a:gd name="T24" fmla="*/ 56 w 243"/>
                  <a:gd name="T25" fmla="*/ 70 h 246"/>
                  <a:gd name="T26" fmla="*/ 38 w 243"/>
                  <a:gd name="T27" fmla="*/ 137 h 246"/>
                  <a:gd name="T28" fmla="*/ 36 w 243"/>
                  <a:gd name="T29" fmla="*/ 141 h 246"/>
                  <a:gd name="T30" fmla="*/ 38 w 243"/>
                  <a:gd name="T31" fmla="*/ 145 h 246"/>
                  <a:gd name="T32" fmla="*/ 88 w 243"/>
                  <a:gd name="T33" fmla="*/ 158 h 246"/>
                  <a:gd name="T34" fmla="*/ 88 w 243"/>
                  <a:gd name="T35" fmla="*/ 169 h 246"/>
                  <a:gd name="T36" fmla="*/ 59 w 243"/>
                  <a:gd name="T37" fmla="*/ 177 h 246"/>
                  <a:gd name="T38" fmla="*/ 9 w 243"/>
                  <a:gd name="T39" fmla="*/ 191 h 246"/>
                  <a:gd name="T40" fmla="*/ 0 w 243"/>
                  <a:gd name="T41" fmla="*/ 203 h 246"/>
                  <a:gd name="T42" fmla="*/ 0 w 243"/>
                  <a:gd name="T43" fmla="*/ 232 h 246"/>
                  <a:gd name="T44" fmla="*/ 13 w 243"/>
                  <a:gd name="T45" fmla="*/ 246 h 246"/>
                  <a:gd name="T46" fmla="*/ 230 w 243"/>
                  <a:gd name="T47" fmla="*/ 246 h 246"/>
                  <a:gd name="T48" fmla="*/ 243 w 243"/>
                  <a:gd name="T49" fmla="*/ 232 h 246"/>
                  <a:gd name="T50" fmla="*/ 243 w 243"/>
                  <a:gd name="T51" fmla="*/ 203 h 246"/>
                  <a:gd name="T52" fmla="*/ 234 w 243"/>
                  <a:gd name="T53" fmla="*/ 191 h 246"/>
                  <a:gd name="T54" fmla="*/ 233 w 243"/>
                  <a:gd name="T55" fmla="*/ 232 h 246"/>
                  <a:gd name="T56" fmla="*/ 230 w 243"/>
                  <a:gd name="T57" fmla="*/ 236 h 246"/>
                  <a:gd name="T58" fmla="*/ 13 w 243"/>
                  <a:gd name="T59" fmla="*/ 236 h 246"/>
                  <a:gd name="T60" fmla="*/ 10 w 243"/>
                  <a:gd name="T61" fmla="*/ 232 h 246"/>
                  <a:gd name="T62" fmla="*/ 10 w 243"/>
                  <a:gd name="T63" fmla="*/ 203 h 246"/>
                  <a:gd name="T64" fmla="*/ 12 w 243"/>
                  <a:gd name="T65" fmla="*/ 200 h 246"/>
                  <a:gd name="T66" fmla="*/ 61 w 243"/>
                  <a:gd name="T67" fmla="*/ 187 h 246"/>
                  <a:gd name="T68" fmla="*/ 98 w 243"/>
                  <a:gd name="T69" fmla="*/ 172 h 246"/>
                  <a:gd name="T70" fmla="*/ 98 w 243"/>
                  <a:gd name="T71" fmla="*/ 170 h 246"/>
                  <a:gd name="T72" fmla="*/ 98 w 243"/>
                  <a:gd name="T73" fmla="*/ 153 h 246"/>
                  <a:gd name="T74" fmla="*/ 93 w 243"/>
                  <a:gd name="T75" fmla="*/ 148 h 246"/>
                  <a:gd name="T76" fmla="*/ 49 w 243"/>
                  <a:gd name="T77" fmla="*/ 140 h 246"/>
                  <a:gd name="T78" fmla="*/ 66 w 243"/>
                  <a:gd name="T79" fmla="*/ 70 h 246"/>
                  <a:gd name="T80" fmla="*/ 87 w 243"/>
                  <a:gd name="T81" fmla="*/ 24 h 246"/>
                  <a:gd name="T82" fmla="*/ 102 w 243"/>
                  <a:gd name="T83" fmla="*/ 16 h 246"/>
                  <a:gd name="T84" fmla="*/ 140 w 243"/>
                  <a:gd name="T85" fmla="*/ 15 h 246"/>
                  <a:gd name="T86" fmla="*/ 157 w 243"/>
                  <a:gd name="T87" fmla="*/ 26 h 246"/>
                  <a:gd name="T88" fmla="*/ 158 w 243"/>
                  <a:gd name="T89" fmla="*/ 26 h 246"/>
                  <a:gd name="T90" fmla="*/ 177 w 243"/>
                  <a:gd name="T91" fmla="*/ 71 h 246"/>
                  <a:gd name="T92" fmla="*/ 194 w 243"/>
                  <a:gd name="T93" fmla="*/ 140 h 246"/>
                  <a:gd name="T94" fmla="*/ 150 w 243"/>
                  <a:gd name="T95" fmla="*/ 148 h 246"/>
                  <a:gd name="T96" fmla="*/ 145 w 243"/>
                  <a:gd name="T97" fmla="*/ 153 h 246"/>
                  <a:gd name="T98" fmla="*/ 145 w 243"/>
                  <a:gd name="T99" fmla="*/ 170 h 246"/>
                  <a:gd name="T100" fmla="*/ 145 w 243"/>
                  <a:gd name="T101" fmla="*/ 172 h 246"/>
                  <a:gd name="T102" fmla="*/ 182 w 243"/>
                  <a:gd name="T103" fmla="*/ 187 h 246"/>
                  <a:gd name="T104" fmla="*/ 231 w 243"/>
                  <a:gd name="T105" fmla="*/ 200 h 246"/>
                  <a:gd name="T106" fmla="*/ 233 w 243"/>
                  <a:gd name="T107" fmla="*/ 203 h 246"/>
                  <a:gd name="T108" fmla="*/ 233 w 243"/>
                  <a:gd name="T109" fmla="*/ 23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3" h="246">
                    <a:moveTo>
                      <a:pt x="234" y="191"/>
                    </a:moveTo>
                    <a:cubicBezTo>
                      <a:pt x="217" y="184"/>
                      <a:pt x="199" y="180"/>
                      <a:pt x="184" y="177"/>
                    </a:cubicBezTo>
                    <a:cubicBezTo>
                      <a:pt x="173" y="175"/>
                      <a:pt x="157" y="172"/>
                      <a:pt x="155" y="16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90" y="157"/>
                      <a:pt x="205" y="145"/>
                      <a:pt x="205" y="145"/>
                    </a:cubicBezTo>
                    <a:cubicBezTo>
                      <a:pt x="207" y="144"/>
                      <a:pt x="207" y="142"/>
                      <a:pt x="207" y="141"/>
                    </a:cubicBezTo>
                    <a:cubicBezTo>
                      <a:pt x="207" y="139"/>
                      <a:pt x="206" y="138"/>
                      <a:pt x="205" y="137"/>
                    </a:cubicBezTo>
                    <a:cubicBezTo>
                      <a:pt x="196" y="132"/>
                      <a:pt x="189" y="94"/>
                      <a:pt x="187" y="70"/>
                    </a:cubicBezTo>
                    <a:cubicBezTo>
                      <a:pt x="187" y="51"/>
                      <a:pt x="179" y="32"/>
                      <a:pt x="165" y="19"/>
                    </a:cubicBezTo>
                    <a:cubicBezTo>
                      <a:pt x="159" y="13"/>
                      <a:pt x="152" y="8"/>
                      <a:pt x="143" y="6"/>
                    </a:cubicBezTo>
                    <a:cubicBezTo>
                      <a:pt x="129" y="0"/>
                      <a:pt x="113" y="1"/>
                      <a:pt x="99" y="6"/>
                    </a:cubicBezTo>
                    <a:cubicBezTo>
                      <a:pt x="91" y="9"/>
                      <a:pt x="85" y="13"/>
                      <a:pt x="80" y="17"/>
                    </a:cubicBezTo>
                    <a:cubicBezTo>
                      <a:pt x="65" y="30"/>
                      <a:pt x="56" y="50"/>
                      <a:pt x="56" y="70"/>
                    </a:cubicBezTo>
                    <a:cubicBezTo>
                      <a:pt x="54" y="94"/>
                      <a:pt x="47" y="132"/>
                      <a:pt x="38" y="137"/>
                    </a:cubicBezTo>
                    <a:cubicBezTo>
                      <a:pt x="37" y="138"/>
                      <a:pt x="36" y="139"/>
                      <a:pt x="36" y="141"/>
                    </a:cubicBezTo>
                    <a:cubicBezTo>
                      <a:pt x="36" y="142"/>
                      <a:pt x="36" y="144"/>
                      <a:pt x="38" y="145"/>
                    </a:cubicBezTo>
                    <a:cubicBezTo>
                      <a:pt x="38" y="145"/>
                      <a:pt x="53" y="157"/>
                      <a:pt x="88" y="158"/>
                    </a:cubicBezTo>
                    <a:cubicBezTo>
                      <a:pt x="88" y="169"/>
                      <a:pt x="88" y="169"/>
                      <a:pt x="88" y="169"/>
                    </a:cubicBezTo>
                    <a:cubicBezTo>
                      <a:pt x="86" y="172"/>
                      <a:pt x="70" y="175"/>
                      <a:pt x="59" y="177"/>
                    </a:cubicBezTo>
                    <a:cubicBezTo>
                      <a:pt x="44" y="180"/>
                      <a:pt x="26" y="184"/>
                      <a:pt x="9" y="191"/>
                    </a:cubicBezTo>
                    <a:cubicBezTo>
                      <a:pt x="4" y="192"/>
                      <a:pt x="0" y="197"/>
                      <a:pt x="0" y="203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0"/>
                      <a:pt x="6" y="246"/>
                      <a:pt x="13" y="246"/>
                    </a:cubicBezTo>
                    <a:cubicBezTo>
                      <a:pt x="230" y="246"/>
                      <a:pt x="230" y="246"/>
                      <a:pt x="230" y="246"/>
                    </a:cubicBezTo>
                    <a:cubicBezTo>
                      <a:pt x="237" y="246"/>
                      <a:pt x="243" y="240"/>
                      <a:pt x="243" y="23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3" y="197"/>
                      <a:pt x="239" y="192"/>
                      <a:pt x="234" y="191"/>
                    </a:cubicBezTo>
                    <a:close/>
                    <a:moveTo>
                      <a:pt x="233" y="232"/>
                    </a:moveTo>
                    <a:cubicBezTo>
                      <a:pt x="233" y="234"/>
                      <a:pt x="231" y="236"/>
                      <a:pt x="230" y="236"/>
                    </a:cubicBezTo>
                    <a:cubicBezTo>
                      <a:pt x="13" y="236"/>
                      <a:pt x="13" y="236"/>
                      <a:pt x="13" y="236"/>
                    </a:cubicBezTo>
                    <a:cubicBezTo>
                      <a:pt x="11" y="236"/>
                      <a:pt x="10" y="234"/>
                      <a:pt x="10" y="232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1"/>
                      <a:pt x="11" y="200"/>
                      <a:pt x="12" y="200"/>
                    </a:cubicBezTo>
                    <a:cubicBezTo>
                      <a:pt x="29" y="193"/>
                      <a:pt x="47" y="190"/>
                      <a:pt x="61" y="187"/>
                    </a:cubicBezTo>
                    <a:cubicBezTo>
                      <a:pt x="81" y="183"/>
                      <a:pt x="95" y="181"/>
                      <a:pt x="98" y="172"/>
                    </a:cubicBezTo>
                    <a:cubicBezTo>
                      <a:pt x="98" y="171"/>
                      <a:pt x="98" y="171"/>
                      <a:pt x="98" y="170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98" y="151"/>
                      <a:pt x="96" y="148"/>
                      <a:pt x="93" y="148"/>
                    </a:cubicBezTo>
                    <a:cubicBezTo>
                      <a:pt x="70" y="148"/>
                      <a:pt x="56" y="143"/>
                      <a:pt x="49" y="140"/>
                    </a:cubicBezTo>
                    <a:cubicBezTo>
                      <a:pt x="61" y="123"/>
                      <a:pt x="65" y="80"/>
                      <a:pt x="66" y="70"/>
                    </a:cubicBezTo>
                    <a:cubicBezTo>
                      <a:pt x="66" y="52"/>
                      <a:pt x="74" y="36"/>
                      <a:pt x="87" y="24"/>
                    </a:cubicBezTo>
                    <a:cubicBezTo>
                      <a:pt x="91" y="21"/>
                      <a:pt x="96" y="18"/>
                      <a:pt x="102" y="16"/>
                    </a:cubicBezTo>
                    <a:cubicBezTo>
                      <a:pt x="114" y="11"/>
                      <a:pt x="127" y="10"/>
                      <a:pt x="140" y="15"/>
                    </a:cubicBezTo>
                    <a:cubicBezTo>
                      <a:pt x="147" y="17"/>
                      <a:pt x="153" y="21"/>
                      <a:pt x="157" y="26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70" y="37"/>
                      <a:pt x="177" y="53"/>
                      <a:pt x="177" y="71"/>
                    </a:cubicBezTo>
                    <a:cubicBezTo>
                      <a:pt x="178" y="80"/>
                      <a:pt x="182" y="123"/>
                      <a:pt x="194" y="140"/>
                    </a:cubicBezTo>
                    <a:cubicBezTo>
                      <a:pt x="187" y="143"/>
                      <a:pt x="173" y="148"/>
                      <a:pt x="150" y="148"/>
                    </a:cubicBezTo>
                    <a:cubicBezTo>
                      <a:pt x="147" y="148"/>
                      <a:pt x="145" y="151"/>
                      <a:pt x="145" y="153"/>
                    </a:cubicBezTo>
                    <a:cubicBezTo>
                      <a:pt x="145" y="170"/>
                      <a:pt x="145" y="170"/>
                      <a:pt x="145" y="170"/>
                    </a:cubicBezTo>
                    <a:cubicBezTo>
                      <a:pt x="145" y="171"/>
                      <a:pt x="145" y="171"/>
                      <a:pt x="145" y="172"/>
                    </a:cubicBezTo>
                    <a:cubicBezTo>
                      <a:pt x="148" y="181"/>
                      <a:pt x="162" y="183"/>
                      <a:pt x="182" y="187"/>
                    </a:cubicBezTo>
                    <a:cubicBezTo>
                      <a:pt x="196" y="190"/>
                      <a:pt x="214" y="193"/>
                      <a:pt x="231" y="200"/>
                    </a:cubicBezTo>
                    <a:cubicBezTo>
                      <a:pt x="232" y="200"/>
                      <a:pt x="233" y="201"/>
                      <a:pt x="233" y="203"/>
                    </a:cubicBezTo>
                    <a:lnTo>
                      <a:pt x="233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6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4" name="Rounded Rectangular Callout 18">
              <a:extLst>
                <a:ext uri="{FF2B5EF4-FFF2-40B4-BE49-F238E27FC236}">
                  <a16:creationId xmlns:a16="http://schemas.microsoft.com/office/drawing/2014/main" id="{7B2620C4-5D98-4BFB-ADEE-87015D49FEBD}"/>
                </a:ext>
              </a:extLst>
            </p:cNvPr>
            <p:cNvSpPr/>
            <p:nvPr/>
          </p:nvSpPr>
          <p:spPr bwMode="gray">
            <a:xfrm>
              <a:off x="3686334" y="1108365"/>
              <a:ext cx="1756643" cy="980694"/>
            </a:xfrm>
            <a:prstGeom prst="wedgeRoundRectCallout">
              <a:avLst>
                <a:gd name="adj1" fmla="val 74480"/>
                <a:gd name="adj2" fmla="val -10939"/>
                <a:gd name="adj3" fmla="val 16667"/>
              </a:avLst>
            </a:prstGeom>
            <a:solidFill>
              <a:schemeClr val="accent3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We want to focus on high value work…</a:t>
              </a:r>
            </a:p>
          </p:txBody>
        </p:sp>
        <p:sp>
          <p:nvSpPr>
            <p:cNvPr id="35" name="Rounded Rectangular Callout 23">
              <a:extLst>
                <a:ext uri="{FF2B5EF4-FFF2-40B4-BE49-F238E27FC236}">
                  <a16:creationId xmlns:a16="http://schemas.microsoft.com/office/drawing/2014/main" id="{CE755778-2A40-4ABF-937D-C180074721DD}"/>
                </a:ext>
              </a:extLst>
            </p:cNvPr>
            <p:cNvSpPr/>
            <p:nvPr/>
          </p:nvSpPr>
          <p:spPr bwMode="gray">
            <a:xfrm>
              <a:off x="7098826" y="1152610"/>
              <a:ext cx="3384310" cy="1338904"/>
            </a:xfrm>
            <a:prstGeom prst="wedgeRoundRectCallout">
              <a:avLst>
                <a:gd name="adj1" fmla="val -67327"/>
                <a:gd name="adj2" fmla="val 3165"/>
                <a:gd name="adj3" fmla="val 16667"/>
              </a:avLst>
            </a:prstGeom>
            <a:solidFill>
              <a:schemeClr val="accent3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…but there is so much low value ‘data collection’ work that needs to take place before we can get to the higher value ‘data user’ activities.</a:t>
              </a:r>
            </a:p>
          </p:txBody>
        </p:sp>
        <p:sp>
          <p:nvSpPr>
            <p:cNvPr id="37" name="Rounded Rectangular Callout 19">
              <a:extLst>
                <a:ext uri="{FF2B5EF4-FFF2-40B4-BE49-F238E27FC236}">
                  <a16:creationId xmlns:a16="http://schemas.microsoft.com/office/drawing/2014/main" id="{307623F5-3071-4624-9E62-BE1C0B579454}"/>
                </a:ext>
              </a:extLst>
            </p:cNvPr>
            <p:cNvSpPr/>
            <p:nvPr/>
          </p:nvSpPr>
          <p:spPr bwMode="gray">
            <a:xfrm>
              <a:off x="9242979" y="2693598"/>
              <a:ext cx="1946571" cy="1465866"/>
            </a:xfrm>
            <a:prstGeom prst="wedgeRoundRectCallout">
              <a:avLst>
                <a:gd name="adj1" fmla="val -82412"/>
                <a:gd name="adj2" fmla="val -32846"/>
                <a:gd name="adj3" fmla="val 16667"/>
              </a:avLst>
            </a:prstGeom>
            <a:solidFill>
              <a:schemeClr val="accent3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Mounting issues… compliance, backlog, not enough staff, overtime, excessive contractor spend…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8F93724-7A1E-4C3F-83C3-B4AD60EA60BC}"/>
                </a:ext>
              </a:extLst>
            </p:cNvPr>
            <p:cNvGrpSpPr/>
            <p:nvPr/>
          </p:nvGrpSpPr>
          <p:grpSpPr>
            <a:xfrm>
              <a:off x="599767" y="4258380"/>
              <a:ext cx="10982633" cy="1586406"/>
              <a:chOff x="2009624" y="4258380"/>
              <a:chExt cx="7861209" cy="158640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847F6C93-DDB1-496C-B3EE-29597CC25295}"/>
                  </a:ext>
                </a:extLst>
              </p:cNvPr>
              <p:cNvSpPr/>
              <p:nvPr/>
            </p:nvSpPr>
            <p:spPr bwMode="gray">
              <a:xfrm>
                <a:off x="2865551" y="4258380"/>
                <a:ext cx="7005282" cy="1113020"/>
              </a:xfrm>
              <a:prstGeom prst="rtTriangle">
                <a:avLst/>
              </a:prstGeom>
              <a:solidFill>
                <a:srgbClr val="86BC2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2953FDA-B99C-4309-B1B0-276279559D18}"/>
                  </a:ext>
                </a:extLst>
              </p:cNvPr>
              <p:cNvCxnSpPr/>
              <p:nvPr/>
            </p:nvCxnSpPr>
            <p:spPr>
              <a:xfrm>
                <a:off x="2865551" y="5715091"/>
                <a:ext cx="6881285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6C5584-3A7B-48ED-B0B2-E1A02D343AA4}"/>
                  </a:ext>
                </a:extLst>
              </p:cNvPr>
              <p:cNvSpPr txBox="1"/>
              <p:nvPr/>
            </p:nvSpPr>
            <p:spPr>
              <a:xfrm>
                <a:off x="5712371" y="5567787"/>
                <a:ext cx="178791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Value of work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8E4EC6-49AA-4B12-A248-1B13E72F0A7A}"/>
                  </a:ext>
                </a:extLst>
              </p:cNvPr>
              <p:cNvSpPr txBox="1"/>
              <p:nvPr/>
            </p:nvSpPr>
            <p:spPr>
              <a:xfrm>
                <a:off x="3560211" y="5546975"/>
                <a:ext cx="147761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Transactional / Low Value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40BC0B3-0A94-47C3-B0F6-3CE0909D7027}"/>
                  </a:ext>
                </a:extLst>
              </p:cNvPr>
              <p:cNvSpPr txBox="1"/>
              <p:nvPr/>
            </p:nvSpPr>
            <p:spPr>
              <a:xfrm>
                <a:off x="7969849" y="5547844"/>
                <a:ext cx="134328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Judgement / High Value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753BD97-CF59-43E1-8E35-9A891309889E}"/>
                  </a:ext>
                </a:extLst>
              </p:cNvPr>
              <p:cNvSpPr txBox="1"/>
              <p:nvPr/>
            </p:nvSpPr>
            <p:spPr>
              <a:xfrm>
                <a:off x="2009624" y="4545553"/>
                <a:ext cx="801245" cy="4308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Time spent on work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29900CD-5CC7-4BEF-8C54-4B303B861283}"/>
                  </a:ext>
                </a:extLst>
              </p:cNvPr>
              <p:cNvSpPr txBox="1"/>
              <p:nvPr/>
            </p:nvSpPr>
            <p:spPr>
              <a:xfrm>
                <a:off x="2905447" y="4818068"/>
                <a:ext cx="2471350" cy="21544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Represents ‘human workforce’</a:t>
                </a: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D3B72-62DA-4F6A-AFDD-3C4C4872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The ‘Total Workforce’ of tomorrow…</a:t>
            </a:r>
            <a:endParaRPr lang="en-US" dirty="0"/>
          </a:p>
        </p:txBody>
      </p:sp>
      <p:grpSp>
        <p:nvGrpSpPr>
          <p:cNvPr id="56" name="Group 55" descr="Digital Employee, Agency leadership, government staff, and Contract support" title="the total workforce of tomorrow"/>
          <p:cNvGrpSpPr/>
          <p:nvPr/>
        </p:nvGrpSpPr>
        <p:grpSpPr>
          <a:xfrm>
            <a:off x="883266" y="2133603"/>
            <a:ext cx="9429134" cy="3967136"/>
            <a:chOff x="619433" y="1192918"/>
            <a:chExt cx="10972800" cy="4616606"/>
          </a:xfrm>
        </p:grpSpPr>
        <p:sp>
          <p:nvSpPr>
            <p:cNvPr id="40" name="Rounded Rectangular Callout 27">
              <a:extLst>
                <a:ext uri="{FF2B5EF4-FFF2-40B4-BE49-F238E27FC236}">
                  <a16:creationId xmlns:a16="http://schemas.microsoft.com/office/drawing/2014/main" id="{2C01FBFF-AD77-4B16-90D6-FA6A963F4783}"/>
                </a:ext>
              </a:extLst>
            </p:cNvPr>
            <p:cNvSpPr/>
            <p:nvPr/>
          </p:nvSpPr>
          <p:spPr bwMode="gray">
            <a:xfrm>
              <a:off x="1340839" y="1192918"/>
              <a:ext cx="1848008" cy="1692191"/>
            </a:xfrm>
            <a:prstGeom prst="wedgeRoundRectCallout">
              <a:avLst>
                <a:gd name="adj1" fmla="val 40989"/>
                <a:gd name="adj2" fmla="val 63903"/>
                <a:gd name="adj3" fmla="val 16667"/>
              </a:avLst>
            </a:prstGeom>
            <a:solidFill>
              <a:srgbClr val="D0D0CE">
                <a:lumMod val="75000"/>
              </a:srgbClr>
            </a:solidFill>
            <a:ln w="19050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As the newest member of the ‘Total Workforce’ I can handle all rules-based computer tasks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(low value work)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0D5BE7-8A6B-46E5-8854-0792D51EE7CC}"/>
                </a:ext>
              </a:extLst>
            </p:cNvPr>
            <p:cNvSpPr txBox="1"/>
            <p:nvPr/>
          </p:nvSpPr>
          <p:spPr bwMode="gray">
            <a:xfrm>
              <a:off x="10131427" y="3111731"/>
              <a:ext cx="1028097" cy="227336"/>
            </a:xfrm>
            <a:prstGeom prst="rect">
              <a:avLst/>
            </a:prstGeom>
          </p:spPr>
          <p:txBody>
            <a:bodyPr wrap="square" lIns="0" rIns="0" rtlCol="0" anchor="b" anchorCtr="0">
              <a:noAutofit/>
            </a:bodyPr>
            <a:lstStyle/>
            <a:p>
              <a:pPr algn="ctr" defTabSz="914378">
                <a:lnSpc>
                  <a:spcPts val="675"/>
                </a:lnSpc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Government Staff</a:t>
              </a:r>
            </a:p>
          </p:txBody>
        </p:sp>
        <p:sp>
          <p:nvSpPr>
            <p:cNvPr id="31" name="Freeform 240">
              <a:extLst>
                <a:ext uri="{FF2B5EF4-FFF2-40B4-BE49-F238E27FC236}">
                  <a16:creationId xmlns:a16="http://schemas.microsoft.com/office/drawing/2014/main" id="{6D93CA92-35E0-48B7-B887-1EDE6BF15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9707" y="2154055"/>
              <a:ext cx="891540" cy="891540"/>
            </a:xfrm>
            <a:custGeom>
              <a:avLst/>
              <a:gdLst>
                <a:gd name="T0" fmla="*/ 235 w 243"/>
                <a:gd name="T1" fmla="*/ 188 h 243"/>
                <a:gd name="T2" fmla="*/ 155 w 243"/>
                <a:gd name="T3" fmla="*/ 148 h 243"/>
                <a:gd name="T4" fmla="*/ 155 w 243"/>
                <a:gd name="T5" fmla="*/ 139 h 243"/>
                <a:gd name="T6" fmla="*/ 172 w 243"/>
                <a:gd name="T7" fmla="*/ 108 h 243"/>
                <a:gd name="T8" fmla="*/ 181 w 243"/>
                <a:gd name="T9" fmla="*/ 89 h 243"/>
                <a:gd name="T10" fmla="*/ 176 w 243"/>
                <a:gd name="T11" fmla="*/ 75 h 243"/>
                <a:gd name="T12" fmla="*/ 176 w 243"/>
                <a:gd name="T13" fmla="*/ 51 h 243"/>
                <a:gd name="T14" fmla="*/ 122 w 243"/>
                <a:gd name="T15" fmla="*/ 0 h 243"/>
                <a:gd name="T16" fmla="*/ 67 w 243"/>
                <a:gd name="T17" fmla="*/ 51 h 243"/>
                <a:gd name="T18" fmla="*/ 67 w 243"/>
                <a:gd name="T19" fmla="*/ 75 h 243"/>
                <a:gd name="T20" fmla="*/ 63 w 243"/>
                <a:gd name="T21" fmla="*/ 89 h 243"/>
                <a:gd name="T22" fmla="*/ 71 w 243"/>
                <a:gd name="T23" fmla="*/ 108 h 243"/>
                <a:gd name="T24" fmla="*/ 88 w 243"/>
                <a:gd name="T25" fmla="*/ 139 h 243"/>
                <a:gd name="T26" fmla="*/ 88 w 243"/>
                <a:gd name="T27" fmla="*/ 148 h 243"/>
                <a:gd name="T28" fmla="*/ 9 w 243"/>
                <a:gd name="T29" fmla="*/ 188 h 243"/>
                <a:gd name="T30" fmla="*/ 0 w 243"/>
                <a:gd name="T31" fmla="*/ 200 h 243"/>
                <a:gd name="T32" fmla="*/ 0 w 243"/>
                <a:gd name="T33" fmla="*/ 229 h 243"/>
                <a:gd name="T34" fmla="*/ 14 w 243"/>
                <a:gd name="T35" fmla="*/ 243 h 243"/>
                <a:gd name="T36" fmla="*/ 230 w 243"/>
                <a:gd name="T37" fmla="*/ 243 h 243"/>
                <a:gd name="T38" fmla="*/ 243 w 243"/>
                <a:gd name="T39" fmla="*/ 229 h 243"/>
                <a:gd name="T40" fmla="*/ 243 w 243"/>
                <a:gd name="T41" fmla="*/ 200 h 243"/>
                <a:gd name="T42" fmla="*/ 235 w 243"/>
                <a:gd name="T43" fmla="*/ 188 h 243"/>
                <a:gd name="T44" fmla="*/ 233 w 243"/>
                <a:gd name="T45" fmla="*/ 229 h 243"/>
                <a:gd name="T46" fmla="*/ 230 w 243"/>
                <a:gd name="T47" fmla="*/ 233 h 243"/>
                <a:gd name="T48" fmla="*/ 14 w 243"/>
                <a:gd name="T49" fmla="*/ 233 h 243"/>
                <a:gd name="T50" fmla="*/ 10 w 243"/>
                <a:gd name="T51" fmla="*/ 229 h 243"/>
                <a:gd name="T52" fmla="*/ 10 w 243"/>
                <a:gd name="T53" fmla="*/ 200 h 243"/>
                <a:gd name="T54" fmla="*/ 12 w 243"/>
                <a:gd name="T55" fmla="*/ 197 h 243"/>
                <a:gd name="T56" fmla="*/ 98 w 243"/>
                <a:gd name="T57" fmla="*/ 150 h 243"/>
                <a:gd name="T58" fmla="*/ 98 w 243"/>
                <a:gd name="T59" fmla="*/ 148 h 243"/>
                <a:gd name="T60" fmla="*/ 98 w 243"/>
                <a:gd name="T61" fmla="*/ 137 h 243"/>
                <a:gd name="T62" fmla="*/ 97 w 243"/>
                <a:gd name="T63" fmla="*/ 133 h 243"/>
                <a:gd name="T64" fmla="*/ 80 w 243"/>
                <a:gd name="T65" fmla="*/ 103 h 243"/>
                <a:gd name="T66" fmla="*/ 79 w 243"/>
                <a:gd name="T67" fmla="*/ 101 h 243"/>
                <a:gd name="T68" fmla="*/ 73 w 243"/>
                <a:gd name="T69" fmla="*/ 89 h 243"/>
                <a:gd name="T70" fmla="*/ 76 w 243"/>
                <a:gd name="T71" fmla="*/ 80 h 243"/>
                <a:gd name="T72" fmla="*/ 77 w 243"/>
                <a:gd name="T73" fmla="*/ 77 h 243"/>
                <a:gd name="T74" fmla="*/ 77 w 243"/>
                <a:gd name="T75" fmla="*/ 51 h 243"/>
                <a:gd name="T76" fmla="*/ 122 w 243"/>
                <a:gd name="T77" fmla="*/ 10 h 243"/>
                <a:gd name="T78" fmla="*/ 167 w 243"/>
                <a:gd name="T79" fmla="*/ 51 h 243"/>
                <a:gd name="T80" fmla="*/ 167 w 243"/>
                <a:gd name="T81" fmla="*/ 77 h 243"/>
                <a:gd name="T82" fmla="*/ 168 w 243"/>
                <a:gd name="T83" fmla="*/ 80 h 243"/>
                <a:gd name="T84" fmla="*/ 171 w 243"/>
                <a:gd name="T85" fmla="*/ 89 h 243"/>
                <a:gd name="T86" fmla="*/ 165 w 243"/>
                <a:gd name="T87" fmla="*/ 101 h 243"/>
                <a:gd name="T88" fmla="*/ 163 w 243"/>
                <a:gd name="T89" fmla="*/ 103 h 243"/>
                <a:gd name="T90" fmla="*/ 147 w 243"/>
                <a:gd name="T91" fmla="*/ 133 h 243"/>
                <a:gd name="T92" fmla="*/ 145 w 243"/>
                <a:gd name="T93" fmla="*/ 137 h 243"/>
                <a:gd name="T94" fmla="*/ 145 w 243"/>
                <a:gd name="T95" fmla="*/ 148 h 243"/>
                <a:gd name="T96" fmla="*/ 146 w 243"/>
                <a:gd name="T97" fmla="*/ 150 h 243"/>
                <a:gd name="T98" fmla="*/ 231 w 243"/>
                <a:gd name="T99" fmla="*/ 197 h 243"/>
                <a:gd name="T100" fmla="*/ 233 w 243"/>
                <a:gd name="T101" fmla="*/ 200 h 243"/>
                <a:gd name="T102" fmla="*/ 233 w 243"/>
                <a:gd name="T103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3" h="243">
                  <a:moveTo>
                    <a:pt x="235" y="188"/>
                  </a:moveTo>
                  <a:cubicBezTo>
                    <a:pt x="169" y="162"/>
                    <a:pt x="157" y="151"/>
                    <a:pt x="155" y="148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63" y="131"/>
                    <a:pt x="168" y="120"/>
                    <a:pt x="172" y="108"/>
                  </a:cubicBezTo>
                  <a:cubicBezTo>
                    <a:pt x="178" y="103"/>
                    <a:pt x="181" y="96"/>
                    <a:pt x="181" y="89"/>
                  </a:cubicBezTo>
                  <a:cubicBezTo>
                    <a:pt x="181" y="84"/>
                    <a:pt x="179" y="79"/>
                    <a:pt x="176" y="75"/>
                  </a:cubicBezTo>
                  <a:cubicBezTo>
                    <a:pt x="176" y="51"/>
                    <a:pt x="176" y="51"/>
                    <a:pt x="176" y="51"/>
                  </a:cubicBezTo>
                  <a:cubicBezTo>
                    <a:pt x="176" y="18"/>
                    <a:pt x="156" y="0"/>
                    <a:pt x="122" y="0"/>
                  </a:cubicBezTo>
                  <a:cubicBezTo>
                    <a:pt x="88" y="0"/>
                    <a:pt x="67" y="19"/>
                    <a:pt x="67" y="51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4" y="79"/>
                    <a:pt x="63" y="84"/>
                    <a:pt x="63" y="89"/>
                  </a:cubicBezTo>
                  <a:cubicBezTo>
                    <a:pt x="63" y="96"/>
                    <a:pt x="66" y="103"/>
                    <a:pt x="71" y="108"/>
                  </a:cubicBezTo>
                  <a:cubicBezTo>
                    <a:pt x="75" y="120"/>
                    <a:pt x="81" y="131"/>
                    <a:pt x="88" y="13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6" y="151"/>
                    <a:pt x="74" y="162"/>
                    <a:pt x="9" y="188"/>
                  </a:cubicBezTo>
                  <a:cubicBezTo>
                    <a:pt x="4" y="189"/>
                    <a:pt x="0" y="194"/>
                    <a:pt x="0" y="20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7"/>
                    <a:pt x="6" y="243"/>
                    <a:pt x="14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7" y="243"/>
                    <a:pt x="243" y="237"/>
                    <a:pt x="243" y="229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194"/>
                    <a:pt x="240" y="189"/>
                    <a:pt x="235" y="188"/>
                  </a:cubicBezTo>
                  <a:close/>
                  <a:moveTo>
                    <a:pt x="233" y="229"/>
                  </a:moveTo>
                  <a:cubicBezTo>
                    <a:pt x="233" y="231"/>
                    <a:pt x="232" y="233"/>
                    <a:pt x="230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2" y="233"/>
                    <a:pt x="10" y="231"/>
                    <a:pt x="10" y="229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10" y="198"/>
                    <a:pt x="11" y="197"/>
                    <a:pt x="12" y="197"/>
                  </a:cubicBezTo>
                  <a:cubicBezTo>
                    <a:pt x="83" y="169"/>
                    <a:pt x="96" y="158"/>
                    <a:pt x="98" y="150"/>
                  </a:cubicBezTo>
                  <a:cubicBezTo>
                    <a:pt x="98" y="149"/>
                    <a:pt x="98" y="149"/>
                    <a:pt x="98" y="148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5"/>
                    <a:pt x="98" y="134"/>
                    <a:pt x="97" y="133"/>
                  </a:cubicBezTo>
                  <a:cubicBezTo>
                    <a:pt x="89" y="126"/>
                    <a:pt x="84" y="115"/>
                    <a:pt x="80" y="103"/>
                  </a:cubicBezTo>
                  <a:cubicBezTo>
                    <a:pt x="80" y="102"/>
                    <a:pt x="79" y="101"/>
                    <a:pt x="79" y="101"/>
                  </a:cubicBezTo>
                  <a:cubicBezTo>
                    <a:pt x="75" y="98"/>
                    <a:pt x="73" y="94"/>
                    <a:pt x="73" y="89"/>
                  </a:cubicBezTo>
                  <a:cubicBezTo>
                    <a:pt x="73" y="85"/>
                    <a:pt x="74" y="82"/>
                    <a:pt x="76" y="80"/>
                  </a:cubicBezTo>
                  <a:cubicBezTo>
                    <a:pt x="77" y="79"/>
                    <a:pt x="77" y="78"/>
                    <a:pt x="77" y="7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24"/>
                    <a:pt x="93" y="10"/>
                    <a:pt x="122" y="10"/>
                  </a:cubicBezTo>
                  <a:cubicBezTo>
                    <a:pt x="151" y="10"/>
                    <a:pt x="167" y="24"/>
                    <a:pt x="167" y="51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8"/>
                    <a:pt x="167" y="79"/>
                    <a:pt x="168" y="80"/>
                  </a:cubicBezTo>
                  <a:cubicBezTo>
                    <a:pt x="169" y="82"/>
                    <a:pt x="171" y="85"/>
                    <a:pt x="171" y="89"/>
                  </a:cubicBezTo>
                  <a:cubicBezTo>
                    <a:pt x="171" y="94"/>
                    <a:pt x="169" y="98"/>
                    <a:pt x="165" y="101"/>
                  </a:cubicBezTo>
                  <a:cubicBezTo>
                    <a:pt x="164" y="101"/>
                    <a:pt x="163" y="102"/>
                    <a:pt x="163" y="103"/>
                  </a:cubicBezTo>
                  <a:cubicBezTo>
                    <a:pt x="160" y="115"/>
                    <a:pt x="154" y="126"/>
                    <a:pt x="147" y="133"/>
                  </a:cubicBezTo>
                  <a:cubicBezTo>
                    <a:pt x="146" y="134"/>
                    <a:pt x="145" y="135"/>
                    <a:pt x="145" y="137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149"/>
                    <a:pt x="145" y="149"/>
                    <a:pt x="146" y="150"/>
                  </a:cubicBezTo>
                  <a:cubicBezTo>
                    <a:pt x="148" y="158"/>
                    <a:pt x="160" y="169"/>
                    <a:pt x="231" y="197"/>
                  </a:cubicBezTo>
                  <a:cubicBezTo>
                    <a:pt x="232" y="197"/>
                    <a:pt x="233" y="198"/>
                    <a:pt x="233" y="200"/>
                  </a:cubicBezTo>
                  <a:lnTo>
                    <a:pt x="233" y="2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986" tIns="24493" rIns="48986" bIns="24493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US" sz="965" kern="0" dirty="0">
                <a:ln>
                  <a:solidFill>
                    <a:srgbClr val="62B5E5"/>
                  </a:solidFill>
                </a:ln>
                <a:solidFill>
                  <a:srgbClr val="86BC25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A72B75-8D58-4427-A14B-5A87763584F2}"/>
                </a:ext>
              </a:extLst>
            </p:cNvPr>
            <p:cNvSpPr txBox="1"/>
            <p:nvPr/>
          </p:nvSpPr>
          <p:spPr bwMode="gray">
            <a:xfrm>
              <a:off x="8549399" y="3711106"/>
              <a:ext cx="1256992" cy="227336"/>
            </a:xfrm>
            <a:prstGeom prst="rect">
              <a:avLst/>
            </a:prstGeom>
          </p:spPr>
          <p:txBody>
            <a:bodyPr wrap="square" lIns="0" rIns="0" rtlCol="0" anchor="b" anchorCtr="0">
              <a:normAutofit/>
            </a:bodyPr>
            <a:lstStyle/>
            <a:p>
              <a:pPr algn="ctr" defTabSz="914378">
                <a:lnSpc>
                  <a:spcPts val="675"/>
                </a:lnSpc>
                <a:defRPr/>
              </a:pPr>
              <a:r>
                <a:rPr lang="en-US" sz="105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Contract Support</a:t>
              </a:r>
            </a:p>
          </p:txBody>
        </p:sp>
        <p:sp>
          <p:nvSpPr>
            <p:cNvPr id="33" name="Freeform 241">
              <a:extLst>
                <a:ext uri="{FF2B5EF4-FFF2-40B4-BE49-F238E27FC236}">
                  <a16:creationId xmlns:a16="http://schemas.microsoft.com/office/drawing/2014/main" id="{C028F1C2-5576-4E5F-8F16-E04BA7E1D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4004" y="2700693"/>
              <a:ext cx="891541" cy="891540"/>
            </a:xfrm>
            <a:custGeom>
              <a:avLst/>
              <a:gdLst>
                <a:gd name="T0" fmla="*/ 234 w 243"/>
                <a:gd name="T1" fmla="*/ 191 h 246"/>
                <a:gd name="T2" fmla="*/ 184 w 243"/>
                <a:gd name="T3" fmla="*/ 177 h 246"/>
                <a:gd name="T4" fmla="*/ 155 w 243"/>
                <a:gd name="T5" fmla="*/ 169 h 246"/>
                <a:gd name="T6" fmla="*/ 155 w 243"/>
                <a:gd name="T7" fmla="*/ 158 h 246"/>
                <a:gd name="T8" fmla="*/ 205 w 243"/>
                <a:gd name="T9" fmla="*/ 145 h 246"/>
                <a:gd name="T10" fmla="*/ 207 w 243"/>
                <a:gd name="T11" fmla="*/ 141 h 246"/>
                <a:gd name="T12" fmla="*/ 205 w 243"/>
                <a:gd name="T13" fmla="*/ 137 h 246"/>
                <a:gd name="T14" fmla="*/ 187 w 243"/>
                <a:gd name="T15" fmla="*/ 70 h 246"/>
                <a:gd name="T16" fmla="*/ 165 w 243"/>
                <a:gd name="T17" fmla="*/ 19 h 246"/>
                <a:gd name="T18" fmla="*/ 143 w 243"/>
                <a:gd name="T19" fmla="*/ 6 h 246"/>
                <a:gd name="T20" fmla="*/ 99 w 243"/>
                <a:gd name="T21" fmla="*/ 6 h 246"/>
                <a:gd name="T22" fmla="*/ 80 w 243"/>
                <a:gd name="T23" fmla="*/ 17 h 246"/>
                <a:gd name="T24" fmla="*/ 56 w 243"/>
                <a:gd name="T25" fmla="*/ 70 h 246"/>
                <a:gd name="T26" fmla="*/ 38 w 243"/>
                <a:gd name="T27" fmla="*/ 137 h 246"/>
                <a:gd name="T28" fmla="*/ 36 w 243"/>
                <a:gd name="T29" fmla="*/ 141 h 246"/>
                <a:gd name="T30" fmla="*/ 38 w 243"/>
                <a:gd name="T31" fmla="*/ 145 h 246"/>
                <a:gd name="T32" fmla="*/ 88 w 243"/>
                <a:gd name="T33" fmla="*/ 158 h 246"/>
                <a:gd name="T34" fmla="*/ 88 w 243"/>
                <a:gd name="T35" fmla="*/ 169 h 246"/>
                <a:gd name="T36" fmla="*/ 59 w 243"/>
                <a:gd name="T37" fmla="*/ 177 h 246"/>
                <a:gd name="T38" fmla="*/ 9 w 243"/>
                <a:gd name="T39" fmla="*/ 191 h 246"/>
                <a:gd name="T40" fmla="*/ 0 w 243"/>
                <a:gd name="T41" fmla="*/ 203 h 246"/>
                <a:gd name="T42" fmla="*/ 0 w 243"/>
                <a:gd name="T43" fmla="*/ 232 h 246"/>
                <a:gd name="T44" fmla="*/ 13 w 243"/>
                <a:gd name="T45" fmla="*/ 246 h 246"/>
                <a:gd name="T46" fmla="*/ 230 w 243"/>
                <a:gd name="T47" fmla="*/ 246 h 246"/>
                <a:gd name="T48" fmla="*/ 243 w 243"/>
                <a:gd name="T49" fmla="*/ 232 h 246"/>
                <a:gd name="T50" fmla="*/ 243 w 243"/>
                <a:gd name="T51" fmla="*/ 203 h 246"/>
                <a:gd name="T52" fmla="*/ 234 w 243"/>
                <a:gd name="T53" fmla="*/ 191 h 246"/>
                <a:gd name="T54" fmla="*/ 233 w 243"/>
                <a:gd name="T55" fmla="*/ 232 h 246"/>
                <a:gd name="T56" fmla="*/ 230 w 243"/>
                <a:gd name="T57" fmla="*/ 236 h 246"/>
                <a:gd name="T58" fmla="*/ 13 w 243"/>
                <a:gd name="T59" fmla="*/ 236 h 246"/>
                <a:gd name="T60" fmla="*/ 10 w 243"/>
                <a:gd name="T61" fmla="*/ 232 h 246"/>
                <a:gd name="T62" fmla="*/ 10 w 243"/>
                <a:gd name="T63" fmla="*/ 203 h 246"/>
                <a:gd name="T64" fmla="*/ 12 w 243"/>
                <a:gd name="T65" fmla="*/ 200 h 246"/>
                <a:gd name="T66" fmla="*/ 61 w 243"/>
                <a:gd name="T67" fmla="*/ 187 h 246"/>
                <a:gd name="T68" fmla="*/ 98 w 243"/>
                <a:gd name="T69" fmla="*/ 172 h 246"/>
                <a:gd name="T70" fmla="*/ 98 w 243"/>
                <a:gd name="T71" fmla="*/ 170 h 246"/>
                <a:gd name="T72" fmla="*/ 98 w 243"/>
                <a:gd name="T73" fmla="*/ 153 h 246"/>
                <a:gd name="T74" fmla="*/ 93 w 243"/>
                <a:gd name="T75" fmla="*/ 148 h 246"/>
                <a:gd name="T76" fmla="*/ 49 w 243"/>
                <a:gd name="T77" fmla="*/ 140 h 246"/>
                <a:gd name="T78" fmla="*/ 66 w 243"/>
                <a:gd name="T79" fmla="*/ 70 h 246"/>
                <a:gd name="T80" fmla="*/ 87 w 243"/>
                <a:gd name="T81" fmla="*/ 24 h 246"/>
                <a:gd name="T82" fmla="*/ 102 w 243"/>
                <a:gd name="T83" fmla="*/ 16 h 246"/>
                <a:gd name="T84" fmla="*/ 140 w 243"/>
                <a:gd name="T85" fmla="*/ 15 h 246"/>
                <a:gd name="T86" fmla="*/ 157 w 243"/>
                <a:gd name="T87" fmla="*/ 26 h 246"/>
                <a:gd name="T88" fmla="*/ 158 w 243"/>
                <a:gd name="T89" fmla="*/ 26 h 246"/>
                <a:gd name="T90" fmla="*/ 177 w 243"/>
                <a:gd name="T91" fmla="*/ 71 h 246"/>
                <a:gd name="T92" fmla="*/ 194 w 243"/>
                <a:gd name="T93" fmla="*/ 140 h 246"/>
                <a:gd name="T94" fmla="*/ 150 w 243"/>
                <a:gd name="T95" fmla="*/ 148 h 246"/>
                <a:gd name="T96" fmla="*/ 145 w 243"/>
                <a:gd name="T97" fmla="*/ 153 h 246"/>
                <a:gd name="T98" fmla="*/ 145 w 243"/>
                <a:gd name="T99" fmla="*/ 170 h 246"/>
                <a:gd name="T100" fmla="*/ 145 w 243"/>
                <a:gd name="T101" fmla="*/ 172 h 246"/>
                <a:gd name="T102" fmla="*/ 182 w 243"/>
                <a:gd name="T103" fmla="*/ 187 h 246"/>
                <a:gd name="T104" fmla="*/ 231 w 243"/>
                <a:gd name="T105" fmla="*/ 200 h 246"/>
                <a:gd name="T106" fmla="*/ 233 w 243"/>
                <a:gd name="T107" fmla="*/ 203 h 246"/>
                <a:gd name="T108" fmla="*/ 233 w 243"/>
                <a:gd name="T109" fmla="*/ 2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3" h="246">
                  <a:moveTo>
                    <a:pt x="234" y="191"/>
                  </a:moveTo>
                  <a:cubicBezTo>
                    <a:pt x="217" y="184"/>
                    <a:pt x="199" y="180"/>
                    <a:pt x="184" y="177"/>
                  </a:cubicBezTo>
                  <a:cubicBezTo>
                    <a:pt x="173" y="175"/>
                    <a:pt x="157" y="172"/>
                    <a:pt x="155" y="16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90" y="157"/>
                    <a:pt x="205" y="145"/>
                    <a:pt x="205" y="145"/>
                  </a:cubicBezTo>
                  <a:cubicBezTo>
                    <a:pt x="207" y="144"/>
                    <a:pt x="207" y="142"/>
                    <a:pt x="207" y="141"/>
                  </a:cubicBezTo>
                  <a:cubicBezTo>
                    <a:pt x="207" y="139"/>
                    <a:pt x="206" y="138"/>
                    <a:pt x="205" y="137"/>
                  </a:cubicBezTo>
                  <a:cubicBezTo>
                    <a:pt x="196" y="132"/>
                    <a:pt x="189" y="94"/>
                    <a:pt x="187" y="70"/>
                  </a:cubicBezTo>
                  <a:cubicBezTo>
                    <a:pt x="187" y="51"/>
                    <a:pt x="179" y="32"/>
                    <a:pt x="165" y="19"/>
                  </a:cubicBezTo>
                  <a:cubicBezTo>
                    <a:pt x="159" y="13"/>
                    <a:pt x="152" y="8"/>
                    <a:pt x="143" y="6"/>
                  </a:cubicBezTo>
                  <a:cubicBezTo>
                    <a:pt x="129" y="0"/>
                    <a:pt x="113" y="1"/>
                    <a:pt x="99" y="6"/>
                  </a:cubicBezTo>
                  <a:cubicBezTo>
                    <a:pt x="91" y="9"/>
                    <a:pt x="85" y="13"/>
                    <a:pt x="80" y="17"/>
                  </a:cubicBezTo>
                  <a:cubicBezTo>
                    <a:pt x="65" y="30"/>
                    <a:pt x="56" y="50"/>
                    <a:pt x="56" y="70"/>
                  </a:cubicBezTo>
                  <a:cubicBezTo>
                    <a:pt x="54" y="94"/>
                    <a:pt x="47" y="132"/>
                    <a:pt x="38" y="137"/>
                  </a:cubicBezTo>
                  <a:cubicBezTo>
                    <a:pt x="37" y="138"/>
                    <a:pt x="36" y="139"/>
                    <a:pt x="36" y="141"/>
                  </a:cubicBezTo>
                  <a:cubicBezTo>
                    <a:pt x="36" y="142"/>
                    <a:pt x="36" y="144"/>
                    <a:pt x="38" y="145"/>
                  </a:cubicBezTo>
                  <a:cubicBezTo>
                    <a:pt x="38" y="145"/>
                    <a:pt x="53" y="157"/>
                    <a:pt x="88" y="158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86" y="172"/>
                    <a:pt x="70" y="175"/>
                    <a:pt x="59" y="177"/>
                  </a:cubicBezTo>
                  <a:cubicBezTo>
                    <a:pt x="44" y="180"/>
                    <a:pt x="26" y="184"/>
                    <a:pt x="9" y="191"/>
                  </a:cubicBezTo>
                  <a:cubicBezTo>
                    <a:pt x="4" y="192"/>
                    <a:pt x="0" y="197"/>
                    <a:pt x="0" y="203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0"/>
                    <a:pt x="6" y="246"/>
                    <a:pt x="13" y="246"/>
                  </a:cubicBezTo>
                  <a:cubicBezTo>
                    <a:pt x="230" y="246"/>
                    <a:pt x="230" y="246"/>
                    <a:pt x="230" y="246"/>
                  </a:cubicBezTo>
                  <a:cubicBezTo>
                    <a:pt x="237" y="246"/>
                    <a:pt x="243" y="240"/>
                    <a:pt x="243" y="232"/>
                  </a:cubicBezTo>
                  <a:cubicBezTo>
                    <a:pt x="243" y="203"/>
                    <a:pt x="243" y="203"/>
                    <a:pt x="243" y="203"/>
                  </a:cubicBezTo>
                  <a:cubicBezTo>
                    <a:pt x="243" y="197"/>
                    <a:pt x="239" y="192"/>
                    <a:pt x="234" y="191"/>
                  </a:cubicBezTo>
                  <a:close/>
                  <a:moveTo>
                    <a:pt x="233" y="232"/>
                  </a:moveTo>
                  <a:cubicBezTo>
                    <a:pt x="233" y="234"/>
                    <a:pt x="231" y="236"/>
                    <a:pt x="230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1" y="236"/>
                    <a:pt x="10" y="234"/>
                    <a:pt x="10" y="232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1"/>
                    <a:pt x="11" y="200"/>
                    <a:pt x="12" y="200"/>
                  </a:cubicBezTo>
                  <a:cubicBezTo>
                    <a:pt x="29" y="193"/>
                    <a:pt x="47" y="190"/>
                    <a:pt x="61" y="187"/>
                  </a:cubicBezTo>
                  <a:cubicBezTo>
                    <a:pt x="81" y="183"/>
                    <a:pt x="95" y="181"/>
                    <a:pt x="98" y="172"/>
                  </a:cubicBezTo>
                  <a:cubicBezTo>
                    <a:pt x="98" y="171"/>
                    <a:pt x="98" y="171"/>
                    <a:pt x="98" y="170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151"/>
                    <a:pt x="96" y="148"/>
                    <a:pt x="93" y="148"/>
                  </a:cubicBezTo>
                  <a:cubicBezTo>
                    <a:pt x="70" y="148"/>
                    <a:pt x="56" y="143"/>
                    <a:pt x="49" y="140"/>
                  </a:cubicBezTo>
                  <a:cubicBezTo>
                    <a:pt x="61" y="123"/>
                    <a:pt x="65" y="80"/>
                    <a:pt x="66" y="70"/>
                  </a:cubicBezTo>
                  <a:cubicBezTo>
                    <a:pt x="66" y="52"/>
                    <a:pt x="74" y="36"/>
                    <a:pt x="87" y="24"/>
                  </a:cubicBezTo>
                  <a:cubicBezTo>
                    <a:pt x="91" y="21"/>
                    <a:pt x="96" y="18"/>
                    <a:pt x="102" y="16"/>
                  </a:cubicBezTo>
                  <a:cubicBezTo>
                    <a:pt x="114" y="11"/>
                    <a:pt x="127" y="10"/>
                    <a:pt x="140" y="15"/>
                  </a:cubicBezTo>
                  <a:cubicBezTo>
                    <a:pt x="147" y="17"/>
                    <a:pt x="153" y="21"/>
                    <a:pt x="157" y="26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70" y="37"/>
                    <a:pt x="177" y="53"/>
                    <a:pt x="177" y="71"/>
                  </a:cubicBezTo>
                  <a:cubicBezTo>
                    <a:pt x="178" y="80"/>
                    <a:pt x="182" y="123"/>
                    <a:pt x="194" y="140"/>
                  </a:cubicBezTo>
                  <a:cubicBezTo>
                    <a:pt x="187" y="143"/>
                    <a:pt x="173" y="148"/>
                    <a:pt x="150" y="148"/>
                  </a:cubicBezTo>
                  <a:cubicBezTo>
                    <a:pt x="147" y="148"/>
                    <a:pt x="145" y="151"/>
                    <a:pt x="145" y="153"/>
                  </a:cubicBezTo>
                  <a:cubicBezTo>
                    <a:pt x="145" y="170"/>
                    <a:pt x="145" y="170"/>
                    <a:pt x="145" y="170"/>
                  </a:cubicBezTo>
                  <a:cubicBezTo>
                    <a:pt x="145" y="171"/>
                    <a:pt x="145" y="171"/>
                    <a:pt x="145" y="172"/>
                  </a:cubicBezTo>
                  <a:cubicBezTo>
                    <a:pt x="148" y="181"/>
                    <a:pt x="162" y="183"/>
                    <a:pt x="182" y="187"/>
                  </a:cubicBezTo>
                  <a:cubicBezTo>
                    <a:pt x="196" y="190"/>
                    <a:pt x="214" y="193"/>
                    <a:pt x="231" y="200"/>
                  </a:cubicBezTo>
                  <a:cubicBezTo>
                    <a:pt x="232" y="200"/>
                    <a:pt x="233" y="201"/>
                    <a:pt x="233" y="203"/>
                  </a:cubicBezTo>
                  <a:lnTo>
                    <a:pt x="233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986" tIns="24493" rIns="48986" bIns="24493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US" sz="965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734071" y="2153265"/>
              <a:ext cx="2663840" cy="2048600"/>
              <a:chOff x="2384993" y="2672126"/>
              <a:chExt cx="2328923" cy="170705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122663E-EE2E-41D6-8066-42704968888D}"/>
                  </a:ext>
                </a:extLst>
              </p:cNvPr>
              <p:cNvGrpSpPr/>
              <p:nvPr/>
            </p:nvGrpSpPr>
            <p:grpSpPr>
              <a:xfrm>
                <a:off x="2882472" y="2672126"/>
                <a:ext cx="1186639" cy="1186639"/>
                <a:chOff x="9812338" y="2919413"/>
                <a:chExt cx="382588" cy="438150"/>
              </a:xfrm>
              <a:solidFill>
                <a:srgbClr val="86BC25"/>
              </a:solidFill>
            </p:grpSpPr>
            <p:sp>
              <p:nvSpPr>
                <p:cNvPr id="37" name="Freeform 503">
                  <a:extLst>
                    <a:ext uri="{FF2B5EF4-FFF2-40B4-BE49-F238E27FC236}">
                      <a16:creationId xmlns:a16="http://schemas.microsoft.com/office/drawing/2014/main" id="{BE328E30-FB35-4DCC-9805-D41C34A1FA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12338" y="2919413"/>
                  <a:ext cx="382588" cy="438150"/>
                </a:xfrm>
                <a:custGeom>
                  <a:avLst/>
                  <a:gdLst>
                    <a:gd name="T0" fmla="*/ 200 w 206"/>
                    <a:gd name="T1" fmla="*/ 59 h 236"/>
                    <a:gd name="T2" fmla="*/ 117 w 206"/>
                    <a:gd name="T3" fmla="*/ 0 h 236"/>
                    <a:gd name="T4" fmla="*/ 113 w 206"/>
                    <a:gd name="T5" fmla="*/ 0 h 236"/>
                    <a:gd name="T6" fmla="*/ 22 w 206"/>
                    <a:gd name="T7" fmla="*/ 71 h 236"/>
                    <a:gd name="T8" fmla="*/ 8 w 206"/>
                    <a:gd name="T9" fmla="*/ 111 h 236"/>
                    <a:gd name="T10" fmla="*/ 3 w 206"/>
                    <a:gd name="T11" fmla="*/ 127 h 236"/>
                    <a:gd name="T12" fmla="*/ 17 w 206"/>
                    <a:gd name="T13" fmla="*/ 134 h 236"/>
                    <a:gd name="T14" fmla="*/ 17 w 206"/>
                    <a:gd name="T15" fmla="*/ 137 h 236"/>
                    <a:gd name="T16" fmla="*/ 16 w 206"/>
                    <a:gd name="T17" fmla="*/ 143 h 236"/>
                    <a:gd name="T18" fmla="*/ 20 w 206"/>
                    <a:gd name="T19" fmla="*/ 151 h 236"/>
                    <a:gd name="T20" fmla="*/ 23 w 206"/>
                    <a:gd name="T21" fmla="*/ 163 h 236"/>
                    <a:gd name="T22" fmla="*/ 23 w 206"/>
                    <a:gd name="T23" fmla="*/ 171 h 236"/>
                    <a:gd name="T24" fmla="*/ 51 w 206"/>
                    <a:gd name="T25" fmla="*/ 192 h 236"/>
                    <a:gd name="T26" fmla="*/ 52 w 206"/>
                    <a:gd name="T27" fmla="*/ 192 h 236"/>
                    <a:gd name="T28" fmla="*/ 60 w 206"/>
                    <a:gd name="T29" fmla="*/ 191 h 236"/>
                    <a:gd name="T30" fmla="*/ 65 w 206"/>
                    <a:gd name="T31" fmla="*/ 193 h 236"/>
                    <a:gd name="T32" fmla="*/ 69 w 206"/>
                    <a:gd name="T33" fmla="*/ 198 h 236"/>
                    <a:gd name="T34" fmla="*/ 75 w 206"/>
                    <a:gd name="T35" fmla="*/ 216 h 236"/>
                    <a:gd name="T36" fmla="*/ 77 w 206"/>
                    <a:gd name="T37" fmla="*/ 232 h 236"/>
                    <a:gd name="T38" fmla="*/ 78 w 206"/>
                    <a:gd name="T39" fmla="*/ 233 h 236"/>
                    <a:gd name="T40" fmla="*/ 82 w 206"/>
                    <a:gd name="T41" fmla="*/ 236 h 236"/>
                    <a:gd name="T42" fmla="*/ 84 w 206"/>
                    <a:gd name="T43" fmla="*/ 236 h 236"/>
                    <a:gd name="T44" fmla="*/ 165 w 206"/>
                    <a:gd name="T45" fmla="*/ 212 h 236"/>
                    <a:gd name="T46" fmla="*/ 168 w 206"/>
                    <a:gd name="T47" fmla="*/ 206 h 236"/>
                    <a:gd name="T48" fmla="*/ 180 w 206"/>
                    <a:gd name="T49" fmla="*/ 143 h 236"/>
                    <a:gd name="T50" fmla="*/ 189 w 206"/>
                    <a:gd name="T51" fmla="*/ 128 h 236"/>
                    <a:gd name="T52" fmla="*/ 200 w 206"/>
                    <a:gd name="T53" fmla="*/ 59 h 236"/>
                    <a:gd name="T54" fmla="*/ 181 w 206"/>
                    <a:gd name="T55" fmla="*/ 123 h 236"/>
                    <a:gd name="T56" fmla="*/ 172 w 206"/>
                    <a:gd name="T57" fmla="*/ 138 h 236"/>
                    <a:gd name="T58" fmla="*/ 158 w 206"/>
                    <a:gd name="T59" fmla="*/ 204 h 236"/>
                    <a:gd name="T60" fmla="*/ 86 w 206"/>
                    <a:gd name="T61" fmla="*/ 225 h 236"/>
                    <a:gd name="T62" fmla="*/ 85 w 206"/>
                    <a:gd name="T63" fmla="*/ 216 h 236"/>
                    <a:gd name="T64" fmla="*/ 76 w 206"/>
                    <a:gd name="T65" fmla="*/ 191 h 236"/>
                    <a:gd name="T66" fmla="*/ 73 w 206"/>
                    <a:gd name="T67" fmla="*/ 187 h 236"/>
                    <a:gd name="T68" fmla="*/ 60 w 206"/>
                    <a:gd name="T69" fmla="*/ 181 h 236"/>
                    <a:gd name="T70" fmla="*/ 51 w 206"/>
                    <a:gd name="T71" fmla="*/ 182 h 236"/>
                    <a:gd name="T72" fmla="*/ 50 w 206"/>
                    <a:gd name="T73" fmla="*/ 183 h 236"/>
                    <a:gd name="T74" fmla="*/ 33 w 206"/>
                    <a:gd name="T75" fmla="*/ 171 h 236"/>
                    <a:gd name="T76" fmla="*/ 29 w 206"/>
                    <a:gd name="T77" fmla="*/ 156 h 236"/>
                    <a:gd name="T78" fmla="*/ 30 w 206"/>
                    <a:gd name="T79" fmla="*/ 153 h 236"/>
                    <a:gd name="T80" fmla="*/ 30 w 206"/>
                    <a:gd name="T81" fmla="*/ 152 h 236"/>
                    <a:gd name="T82" fmla="*/ 31 w 206"/>
                    <a:gd name="T83" fmla="*/ 148 h 236"/>
                    <a:gd name="T84" fmla="*/ 28 w 206"/>
                    <a:gd name="T85" fmla="*/ 145 h 236"/>
                    <a:gd name="T86" fmla="*/ 25 w 206"/>
                    <a:gd name="T87" fmla="*/ 143 h 236"/>
                    <a:gd name="T88" fmla="*/ 26 w 206"/>
                    <a:gd name="T89" fmla="*/ 140 h 236"/>
                    <a:gd name="T90" fmla="*/ 28 w 206"/>
                    <a:gd name="T91" fmla="*/ 131 h 236"/>
                    <a:gd name="T92" fmla="*/ 24 w 206"/>
                    <a:gd name="T93" fmla="*/ 125 h 236"/>
                    <a:gd name="T94" fmla="*/ 18 w 206"/>
                    <a:gd name="T95" fmla="*/ 125 h 236"/>
                    <a:gd name="T96" fmla="*/ 12 w 206"/>
                    <a:gd name="T97" fmla="*/ 124 h 236"/>
                    <a:gd name="T98" fmla="*/ 15 w 206"/>
                    <a:gd name="T99" fmla="*/ 118 h 236"/>
                    <a:gd name="T100" fmla="*/ 32 w 206"/>
                    <a:gd name="T101" fmla="*/ 72 h 236"/>
                    <a:gd name="T102" fmla="*/ 113 w 206"/>
                    <a:gd name="T103" fmla="*/ 10 h 236"/>
                    <a:gd name="T104" fmla="*/ 117 w 206"/>
                    <a:gd name="T105" fmla="*/ 10 h 236"/>
                    <a:gd name="T106" fmla="*/ 191 w 206"/>
                    <a:gd name="T107" fmla="*/ 60 h 236"/>
                    <a:gd name="T108" fmla="*/ 181 w 206"/>
                    <a:gd name="T109" fmla="*/ 123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06" h="236">
                      <a:moveTo>
                        <a:pt x="200" y="59"/>
                      </a:moveTo>
                      <a:cubicBezTo>
                        <a:pt x="193" y="11"/>
                        <a:pt x="128" y="0"/>
                        <a:pt x="117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34" y="0"/>
                        <a:pt x="24" y="54"/>
                        <a:pt x="22" y="71"/>
                      </a:cubicBezTo>
                      <a:cubicBezTo>
                        <a:pt x="21" y="82"/>
                        <a:pt x="16" y="103"/>
                        <a:pt x="8" y="111"/>
                      </a:cubicBezTo>
                      <a:cubicBezTo>
                        <a:pt x="6" y="114"/>
                        <a:pt x="0" y="120"/>
                        <a:pt x="3" y="127"/>
                      </a:cubicBezTo>
                      <a:cubicBezTo>
                        <a:pt x="5" y="134"/>
                        <a:pt x="13" y="134"/>
                        <a:pt x="17" y="134"/>
                      </a:cubicBezTo>
                      <a:cubicBezTo>
                        <a:pt x="17" y="136"/>
                        <a:pt x="17" y="137"/>
                        <a:pt x="17" y="137"/>
                      </a:cubicBezTo>
                      <a:cubicBezTo>
                        <a:pt x="16" y="139"/>
                        <a:pt x="16" y="141"/>
                        <a:pt x="16" y="143"/>
                      </a:cubicBezTo>
                      <a:cubicBezTo>
                        <a:pt x="16" y="147"/>
                        <a:pt x="17" y="149"/>
                        <a:pt x="20" y="151"/>
                      </a:cubicBezTo>
                      <a:cubicBezTo>
                        <a:pt x="18" y="156"/>
                        <a:pt x="19" y="160"/>
                        <a:pt x="23" y="163"/>
                      </a:cubicBezTo>
                      <a:cubicBezTo>
                        <a:pt x="23" y="164"/>
                        <a:pt x="23" y="165"/>
                        <a:pt x="23" y="171"/>
                      </a:cubicBezTo>
                      <a:cubicBezTo>
                        <a:pt x="23" y="187"/>
                        <a:pt x="39" y="194"/>
                        <a:pt x="51" y="192"/>
                      </a:cubicBezTo>
                      <a:cubicBezTo>
                        <a:pt x="52" y="192"/>
                        <a:pt x="52" y="192"/>
                        <a:pt x="52" y="192"/>
                      </a:cubicBezTo>
                      <a:cubicBezTo>
                        <a:pt x="55" y="192"/>
                        <a:pt x="58" y="191"/>
                        <a:pt x="60" y="191"/>
                      </a:cubicBezTo>
                      <a:cubicBezTo>
                        <a:pt x="63" y="191"/>
                        <a:pt x="64" y="192"/>
                        <a:pt x="65" y="193"/>
                      </a:cubicBezTo>
                      <a:cubicBezTo>
                        <a:pt x="66" y="195"/>
                        <a:pt x="68" y="196"/>
                        <a:pt x="69" y="198"/>
                      </a:cubicBezTo>
                      <a:cubicBezTo>
                        <a:pt x="73" y="202"/>
                        <a:pt x="75" y="205"/>
                        <a:pt x="75" y="216"/>
                      </a:cubicBezTo>
                      <a:cubicBezTo>
                        <a:pt x="75" y="226"/>
                        <a:pt x="77" y="230"/>
                        <a:pt x="77" y="232"/>
                      </a:cubicBezTo>
                      <a:cubicBezTo>
                        <a:pt x="78" y="233"/>
                        <a:pt x="78" y="233"/>
                        <a:pt x="78" y="233"/>
                      </a:cubicBezTo>
                      <a:cubicBezTo>
                        <a:pt x="78" y="235"/>
                        <a:pt x="80" y="236"/>
                        <a:pt x="82" y="236"/>
                      </a:cubicBezTo>
                      <a:cubicBezTo>
                        <a:pt x="83" y="236"/>
                        <a:pt x="83" y="236"/>
                        <a:pt x="84" y="236"/>
                      </a:cubicBezTo>
                      <a:cubicBezTo>
                        <a:pt x="165" y="212"/>
                        <a:pt x="165" y="212"/>
                        <a:pt x="165" y="212"/>
                      </a:cubicBezTo>
                      <a:cubicBezTo>
                        <a:pt x="167" y="211"/>
                        <a:pt x="169" y="209"/>
                        <a:pt x="168" y="206"/>
                      </a:cubicBezTo>
                      <a:cubicBezTo>
                        <a:pt x="166" y="191"/>
                        <a:pt x="168" y="164"/>
                        <a:pt x="180" y="143"/>
                      </a:cubicBezTo>
                      <a:cubicBezTo>
                        <a:pt x="184" y="137"/>
                        <a:pt x="186" y="132"/>
                        <a:pt x="189" y="128"/>
                      </a:cubicBezTo>
                      <a:cubicBezTo>
                        <a:pt x="203" y="103"/>
                        <a:pt x="206" y="99"/>
                        <a:pt x="200" y="59"/>
                      </a:cubicBezTo>
                      <a:close/>
                      <a:moveTo>
                        <a:pt x="181" y="123"/>
                      </a:moveTo>
                      <a:cubicBezTo>
                        <a:pt x="178" y="127"/>
                        <a:pt x="175" y="132"/>
                        <a:pt x="172" y="138"/>
                      </a:cubicBezTo>
                      <a:cubicBezTo>
                        <a:pt x="160" y="160"/>
                        <a:pt x="157" y="186"/>
                        <a:pt x="158" y="204"/>
                      </a:cubicBezTo>
                      <a:cubicBezTo>
                        <a:pt x="86" y="225"/>
                        <a:pt x="86" y="225"/>
                        <a:pt x="86" y="225"/>
                      </a:cubicBezTo>
                      <a:cubicBezTo>
                        <a:pt x="85" y="223"/>
                        <a:pt x="85" y="220"/>
                        <a:pt x="85" y="216"/>
                      </a:cubicBezTo>
                      <a:cubicBezTo>
                        <a:pt x="85" y="202"/>
                        <a:pt x="81" y="197"/>
                        <a:pt x="76" y="191"/>
                      </a:cubicBezTo>
                      <a:cubicBezTo>
                        <a:pt x="75" y="190"/>
                        <a:pt x="74" y="189"/>
                        <a:pt x="73" y="187"/>
                      </a:cubicBezTo>
                      <a:cubicBezTo>
                        <a:pt x="69" y="182"/>
                        <a:pt x="64" y="181"/>
                        <a:pt x="60" y="181"/>
                      </a:cubicBezTo>
                      <a:cubicBezTo>
                        <a:pt x="57" y="181"/>
                        <a:pt x="54" y="182"/>
                        <a:pt x="51" y="182"/>
                      </a:cubicBezTo>
                      <a:cubicBezTo>
                        <a:pt x="50" y="183"/>
                        <a:pt x="50" y="183"/>
                        <a:pt x="50" y="183"/>
                      </a:cubicBezTo>
                      <a:cubicBezTo>
                        <a:pt x="42" y="184"/>
                        <a:pt x="33" y="180"/>
                        <a:pt x="33" y="171"/>
                      </a:cubicBezTo>
                      <a:cubicBezTo>
                        <a:pt x="33" y="161"/>
                        <a:pt x="32" y="159"/>
                        <a:pt x="29" y="156"/>
                      </a:cubicBezTo>
                      <a:cubicBezTo>
                        <a:pt x="29" y="155"/>
                        <a:pt x="28" y="155"/>
                        <a:pt x="30" y="153"/>
                      </a:cubicBezTo>
                      <a:cubicBezTo>
                        <a:pt x="30" y="153"/>
                        <a:pt x="30" y="152"/>
                        <a:pt x="30" y="152"/>
                      </a:cubicBezTo>
                      <a:cubicBezTo>
                        <a:pt x="31" y="151"/>
                        <a:pt x="31" y="149"/>
                        <a:pt x="31" y="148"/>
                      </a:cubicBezTo>
                      <a:cubicBezTo>
                        <a:pt x="30" y="146"/>
                        <a:pt x="29" y="145"/>
                        <a:pt x="28" y="145"/>
                      </a:cubicBezTo>
                      <a:cubicBezTo>
                        <a:pt x="25" y="144"/>
                        <a:pt x="25" y="144"/>
                        <a:pt x="25" y="143"/>
                      </a:cubicBezTo>
                      <a:cubicBezTo>
                        <a:pt x="25" y="142"/>
                        <a:pt x="26" y="141"/>
                        <a:pt x="26" y="140"/>
                      </a:cubicBezTo>
                      <a:cubicBezTo>
                        <a:pt x="27" y="138"/>
                        <a:pt x="27" y="136"/>
                        <a:pt x="28" y="131"/>
                      </a:cubicBezTo>
                      <a:cubicBezTo>
                        <a:pt x="28" y="128"/>
                        <a:pt x="26" y="126"/>
                        <a:pt x="24" y="125"/>
                      </a:cubicBezTo>
                      <a:cubicBezTo>
                        <a:pt x="22" y="125"/>
                        <a:pt x="20" y="125"/>
                        <a:pt x="18" y="125"/>
                      </a:cubicBezTo>
                      <a:cubicBezTo>
                        <a:pt x="15" y="125"/>
                        <a:pt x="12" y="125"/>
                        <a:pt x="12" y="124"/>
                      </a:cubicBezTo>
                      <a:cubicBezTo>
                        <a:pt x="11" y="123"/>
                        <a:pt x="12" y="121"/>
                        <a:pt x="15" y="118"/>
                      </a:cubicBezTo>
                      <a:cubicBezTo>
                        <a:pt x="28" y="105"/>
                        <a:pt x="32" y="72"/>
                        <a:pt x="32" y="72"/>
                      </a:cubicBezTo>
                      <a:cubicBezTo>
                        <a:pt x="37" y="14"/>
                        <a:pt x="95" y="10"/>
                        <a:pt x="113" y="10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25" y="10"/>
                        <a:pt x="185" y="19"/>
                        <a:pt x="191" y="60"/>
                      </a:cubicBezTo>
                      <a:cubicBezTo>
                        <a:pt x="196" y="97"/>
                        <a:pt x="194" y="100"/>
                        <a:pt x="181" y="1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8986" tIns="24493" rIns="48986" bIns="2449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6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Freeform 504">
                  <a:extLst>
                    <a:ext uri="{FF2B5EF4-FFF2-40B4-BE49-F238E27FC236}">
                      <a16:creationId xmlns:a16="http://schemas.microsoft.com/office/drawing/2014/main" id="{3F6D42B7-EF53-4D82-8A70-529C6524A5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85375" y="3032125"/>
                  <a:ext cx="84138" cy="82550"/>
                </a:xfrm>
                <a:custGeom>
                  <a:avLst/>
                  <a:gdLst>
                    <a:gd name="T0" fmla="*/ 22 w 45"/>
                    <a:gd name="T1" fmla="*/ 0 h 44"/>
                    <a:gd name="T2" fmla="*/ 0 w 45"/>
                    <a:gd name="T3" fmla="*/ 22 h 44"/>
                    <a:gd name="T4" fmla="*/ 22 w 45"/>
                    <a:gd name="T5" fmla="*/ 44 h 44"/>
                    <a:gd name="T6" fmla="*/ 45 w 45"/>
                    <a:gd name="T7" fmla="*/ 22 h 44"/>
                    <a:gd name="T8" fmla="*/ 22 w 45"/>
                    <a:gd name="T9" fmla="*/ 0 h 44"/>
                    <a:gd name="T10" fmla="*/ 22 w 45"/>
                    <a:gd name="T11" fmla="*/ 35 h 44"/>
                    <a:gd name="T12" fmla="*/ 10 w 45"/>
                    <a:gd name="T13" fmla="*/ 22 h 44"/>
                    <a:gd name="T14" fmla="*/ 22 w 45"/>
                    <a:gd name="T15" fmla="*/ 10 h 44"/>
                    <a:gd name="T16" fmla="*/ 35 w 45"/>
                    <a:gd name="T17" fmla="*/ 22 h 44"/>
                    <a:gd name="T18" fmla="*/ 22 w 45"/>
                    <a:gd name="T19" fmla="*/ 3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" h="44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5"/>
                        <a:pt x="10" y="44"/>
                        <a:pt x="22" y="44"/>
                      </a:cubicBezTo>
                      <a:cubicBezTo>
                        <a:pt x="35" y="44"/>
                        <a:pt x="45" y="35"/>
                        <a:pt x="45" y="22"/>
                      </a:cubicBezTo>
                      <a:cubicBezTo>
                        <a:pt x="45" y="10"/>
                        <a:pt x="35" y="0"/>
                        <a:pt x="22" y="0"/>
                      </a:cubicBezTo>
                      <a:close/>
                      <a:moveTo>
                        <a:pt x="22" y="35"/>
                      </a:moveTo>
                      <a:cubicBezTo>
                        <a:pt x="16" y="35"/>
                        <a:pt x="10" y="29"/>
                        <a:pt x="10" y="22"/>
                      </a:cubicBezTo>
                      <a:cubicBezTo>
                        <a:pt x="10" y="15"/>
                        <a:pt x="16" y="10"/>
                        <a:pt x="22" y="10"/>
                      </a:cubicBezTo>
                      <a:cubicBezTo>
                        <a:pt x="29" y="10"/>
                        <a:pt x="35" y="15"/>
                        <a:pt x="35" y="22"/>
                      </a:cubicBezTo>
                      <a:cubicBezTo>
                        <a:pt x="35" y="29"/>
                        <a:pt x="29" y="35"/>
                        <a:pt x="22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8986" tIns="24493" rIns="48986" bIns="2449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6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Freeform 505">
                  <a:extLst>
                    <a:ext uri="{FF2B5EF4-FFF2-40B4-BE49-F238E27FC236}">
                      <a16:creationId xmlns:a16="http://schemas.microsoft.com/office/drawing/2014/main" id="{F207A375-81E9-44AD-BB81-D84CC5A802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31400" y="2978150"/>
                  <a:ext cx="192088" cy="192088"/>
                </a:xfrm>
                <a:custGeom>
                  <a:avLst/>
                  <a:gdLst>
                    <a:gd name="T0" fmla="*/ 89 w 103"/>
                    <a:gd name="T1" fmla="*/ 39 h 103"/>
                    <a:gd name="T2" fmla="*/ 93 w 103"/>
                    <a:gd name="T3" fmla="*/ 26 h 103"/>
                    <a:gd name="T4" fmla="*/ 83 w 103"/>
                    <a:gd name="T5" fmla="*/ 10 h 103"/>
                    <a:gd name="T6" fmla="*/ 69 w 103"/>
                    <a:gd name="T7" fmla="*/ 16 h 103"/>
                    <a:gd name="T8" fmla="*/ 63 w 103"/>
                    <a:gd name="T9" fmla="*/ 4 h 103"/>
                    <a:gd name="T10" fmla="*/ 44 w 103"/>
                    <a:gd name="T11" fmla="*/ 0 h 103"/>
                    <a:gd name="T12" fmla="*/ 39 w 103"/>
                    <a:gd name="T13" fmla="*/ 14 h 103"/>
                    <a:gd name="T14" fmla="*/ 26 w 103"/>
                    <a:gd name="T15" fmla="*/ 10 h 103"/>
                    <a:gd name="T16" fmla="*/ 15 w 103"/>
                    <a:gd name="T17" fmla="*/ 15 h 103"/>
                    <a:gd name="T18" fmla="*/ 10 w 103"/>
                    <a:gd name="T19" fmla="*/ 20 h 103"/>
                    <a:gd name="T20" fmla="*/ 16 w 103"/>
                    <a:gd name="T21" fmla="*/ 34 h 103"/>
                    <a:gd name="T22" fmla="*/ 5 w 103"/>
                    <a:gd name="T23" fmla="*/ 40 h 103"/>
                    <a:gd name="T24" fmla="*/ 0 w 103"/>
                    <a:gd name="T25" fmla="*/ 51 h 103"/>
                    <a:gd name="T26" fmla="*/ 0 w 103"/>
                    <a:gd name="T27" fmla="*/ 58 h 103"/>
                    <a:gd name="T28" fmla="*/ 14 w 103"/>
                    <a:gd name="T29" fmla="*/ 64 h 103"/>
                    <a:gd name="T30" fmla="*/ 10 w 103"/>
                    <a:gd name="T31" fmla="*/ 77 h 103"/>
                    <a:gd name="T32" fmla="*/ 15 w 103"/>
                    <a:gd name="T33" fmla="*/ 87 h 103"/>
                    <a:gd name="T34" fmla="*/ 20 w 103"/>
                    <a:gd name="T35" fmla="*/ 93 h 103"/>
                    <a:gd name="T36" fmla="*/ 34 w 103"/>
                    <a:gd name="T37" fmla="*/ 87 h 103"/>
                    <a:gd name="T38" fmla="*/ 40 w 103"/>
                    <a:gd name="T39" fmla="*/ 98 h 103"/>
                    <a:gd name="T40" fmla="*/ 51 w 103"/>
                    <a:gd name="T41" fmla="*/ 103 h 103"/>
                    <a:gd name="T42" fmla="*/ 63 w 103"/>
                    <a:gd name="T43" fmla="*/ 98 h 103"/>
                    <a:gd name="T44" fmla="*/ 69 w 103"/>
                    <a:gd name="T45" fmla="*/ 87 h 103"/>
                    <a:gd name="T46" fmla="*/ 83 w 103"/>
                    <a:gd name="T47" fmla="*/ 92 h 103"/>
                    <a:gd name="T48" fmla="*/ 93 w 103"/>
                    <a:gd name="T49" fmla="*/ 77 h 103"/>
                    <a:gd name="T50" fmla="*/ 89 w 103"/>
                    <a:gd name="T51" fmla="*/ 64 h 103"/>
                    <a:gd name="T52" fmla="*/ 103 w 103"/>
                    <a:gd name="T53" fmla="*/ 58 h 103"/>
                    <a:gd name="T54" fmla="*/ 103 w 103"/>
                    <a:gd name="T55" fmla="*/ 44 h 103"/>
                    <a:gd name="T56" fmla="*/ 93 w 103"/>
                    <a:gd name="T57" fmla="*/ 54 h 103"/>
                    <a:gd name="T58" fmla="*/ 80 w 103"/>
                    <a:gd name="T59" fmla="*/ 58 h 103"/>
                    <a:gd name="T60" fmla="*/ 77 w 103"/>
                    <a:gd name="T61" fmla="*/ 72 h 103"/>
                    <a:gd name="T62" fmla="*/ 80 w 103"/>
                    <a:gd name="T63" fmla="*/ 83 h 103"/>
                    <a:gd name="T64" fmla="*/ 67 w 103"/>
                    <a:gd name="T65" fmla="*/ 77 h 103"/>
                    <a:gd name="T66" fmla="*/ 55 w 103"/>
                    <a:gd name="T67" fmla="*/ 84 h 103"/>
                    <a:gd name="T68" fmla="*/ 49 w 103"/>
                    <a:gd name="T69" fmla="*/ 93 h 103"/>
                    <a:gd name="T70" fmla="*/ 44 w 103"/>
                    <a:gd name="T71" fmla="*/ 80 h 103"/>
                    <a:gd name="T72" fmla="*/ 30 w 103"/>
                    <a:gd name="T73" fmla="*/ 77 h 103"/>
                    <a:gd name="T74" fmla="*/ 22 w 103"/>
                    <a:gd name="T75" fmla="*/ 81 h 103"/>
                    <a:gd name="T76" fmla="*/ 20 w 103"/>
                    <a:gd name="T77" fmla="*/ 79 h 103"/>
                    <a:gd name="T78" fmla="*/ 26 w 103"/>
                    <a:gd name="T79" fmla="*/ 67 h 103"/>
                    <a:gd name="T80" fmla="*/ 18 w 103"/>
                    <a:gd name="T81" fmla="*/ 55 h 103"/>
                    <a:gd name="T82" fmla="*/ 10 w 103"/>
                    <a:gd name="T83" fmla="*/ 52 h 103"/>
                    <a:gd name="T84" fmla="*/ 10 w 103"/>
                    <a:gd name="T85" fmla="*/ 49 h 103"/>
                    <a:gd name="T86" fmla="*/ 23 w 103"/>
                    <a:gd name="T87" fmla="*/ 44 h 103"/>
                    <a:gd name="T88" fmla="*/ 26 w 103"/>
                    <a:gd name="T89" fmla="*/ 30 h 103"/>
                    <a:gd name="T90" fmla="*/ 21 w 103"/>
                    <a:gd name="T91" fmla="*/ 22 h 103"/>
                    <a:gd name="T92" fmla="*/ 23 w 103"/>
                    <a:gd name="T93" fmla="*/ 20 h 103"/>
                    <a:gd name="T94" fmla="*/ 36 w 103"/>
                    <a:gd name="T95" fmla="*/ 26 h 103"/>
                    <a:gd name="T96" fmla="*/ 48 w 103"/>
                    <a:gd name="T97" fmla="*/ 18 h 103"/>
                    <a:gd name="T98" fmla="*/ 54 w 103"/>
                    <a:gd name="T99" fmla="*/ 9 h 103"/>
                    <a:gd name="T100" fmla="*/ 58 w 103"/>
                    <a:gd name="T101" fmla="*/ 22 h 103"/>
                    <a:gd name="T102" fmla="*/ 72 w 103"/>
                    <a:gd name="T103" fmla="*/ 26 h 103"/>
                    <a:gd name="T104" fmla="*/ 83 w 103"/>
                    <a:gd name="T105" fmla="*/ 23 h 103"/>
                    <a:gd name="T106" fmla="*/ 77 w 103"/>
                    <a:gd name="T107" fmla="*/ 36 h 103"/>
                    <a:gd name="T108" fmla="*/ 84 w 103"/>
                    <a:gd name="T109" fmla="*/ 48 h 103"/>
                    <a:gd name="T110" fmla="*/ 93 w 103"/>
                    <a:gd name="T111" fmla="*/ 5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3" h="103">
                      <a:moveTo>
                        <a:pt x="98" y="40"/>
                      </a:move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88" y="37"/>
                        <a:pt x="88" y="35"/>
                        <a:pt x="87" y="34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4" y="24"/>
                        <a:pt x="94" y="22"/>
                        <a:pt x="93" y="20"/>
                      </a:cubicBezTo>
                      <a:cubicBezTo>
                        <a:pt x="90" y="16"/>
                        <a:pt x="86" y="13"/>
                        <a:pt x="83" y="10"/>
                      </a:cubicBezTo>
                      <a:cubicBezTo>
                        <a:pt x="81" y="9"/>
                        <a:pt x="78" y="9"/>
                        <a:pt x="77" y="10"/>
                      </a:cubicBezTo>
                      <a:cubicBezTo>
                        <a:pt x="69" y="16"/>
                        <a:pt x="69" y="16"/>
                        <a:pt x="69" y="16"/>
                      </a:cubicBezTo>
                      <a:cubicBezTo>
                        <a:pt x="67" y="15"/>
                        <a:pt x="66" y="15"/>
                        <a:pt x="64" y="14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2" y="2"/>
                        <a:pt x="61" y="1"/>
                        <a:pt x="59" y="0"/>
                      </a:cubicBezTo>
                      <a:cubicBezTo>
                        <a:pt x="54" y="0"/>
                        <a:pt x="49" y="0"/>
                        <a:pt x="44" y="0"/>
                      </a:cubicBezTo>
                      <a:cubicBezTo>
                        <a:pt x="42" y="1"/>
                        <a:pt x="41" y="2"/>
                        <a:pt x="40" y="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7" y="15"/>
                        <a:pt x="36" y="15"/>
                        <a:pt x="34" y="16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2" y="9"/>
                        <a:pt x="20" y="10"/>
                      </a:cubicBezTo>
                      <a:cubicBezTo>
                        <a:pt x="19" y="11"/>
                        <a:pt x="17" y="13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3" y="17"/>
                        <a:pt x="12" y="19"/>
                        <a:pt x="10" y="20"/>
                      </a:cubicBezTo>
                      <a:cubicBezTo>
                        <a:pt x="9" y="22"/>
                        <a:pt x="9" y="24"/>
                        <a:pt x="10" y="26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5" y="35"/>
                        <a:pt x="15" y="37"/>
                        <a:pt x="14" y="39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2" y="40"/>
                        <a:pt x="1" y="42"/>
                        <a:pt x="0" y="44"/>
                      </a:cubicBezTo>
                      <a:cubicBezTo>
                        <a:pt x="0" y="46"/>
                        <a:pt x="0" y="48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0" y="56"/>
                        <a:pt x="0" y="58"/>
                      </a:cubicBezTo>
                      <a:cubicBezTo>
                        <a:pt x="1" y="61"/>
                        <a:pt x="2" y="62"/>
                        <a:pt x="5" y="63"/>
                      </a:cubicBezTo>
                      <a:cubicBezTo>
                        <a:pt x="14" y="64"/>
                        <a:pt x="14" y="64"/>
                        <a:pt x="14" y="64"/>
                      </a:cubicBezTo>
                      <a:cubicBezTo>
                        <a:pt x="15" y="66"/>
                        <a:pt x="15" y="67"/>
                        <a:pt x="16" y="69"/>
                      </a:cubicBez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9" y="78"/>
                        <a:pt x="9" y="81"/>
                        <a:pt x="10" y="82"/>
                      </a:cubicBezTo>
                      <a:cubicBezTo>
                        <a:pt x="12" y="84"/>
                        <a:pt x="13" y="86"/>
                        <a:pt x="15" y="87"/>
                      </a:cubicBezTo>
                      <a:cubicBezTo>
                        <a:pt x="15" y="88"/>
                        <a:pt x="15" y="88"/>
                        <a:pt x="15" y="88"/>
                      </a:cubicBezTo>
                      <a:cubicBezTo>
                        <a:pt x="17" y="90"/>
                        <a:pt x="19" y="91"/>
                        <a:pt x="20" y="93"/>
                      </a:cubicBezTo>
                      <a:cubicBezTo>
                        <a:pt x="22" y="94"/>
                        <a:pt x="25" y="94"/>
                        <a:pt x="26" y="92"/>
                      </a:cubicBezTo>
                      <a:cubicBezTo>
                        <a:pt x="34" y="87"/>
                        <a:pt x="34" y="87"/>
                        <a:pt x="34" y="87"/>
                      </a:cubicBezTo>
                      <a:cubicBezTo>
                        <a:pt x="36" y="87"/>
                        <a:pt x="37" y="88"/>
                        <a:pt x="39" y="89"/>
                      </a:cubicBezTo>
                      <a:cubicBezTo>
                        <a:pt x="40" y="98"/>
                        <a:pt x="40" y="98"/>
                        <a:pt x="40" y="98"/>
                      </a:cubicBezTo>
                      <a:cubicBezTo>
                        <a:pt x="41" y="100"/>
                        <a:pt x="42" y="102"/>
                        <a:pt x="44" y="102"/>
                      </a:cubicBezTo>
                      <a:cubicBezTo>
                        <a:pt x="47" y="103"/>
                        <a:pt x="49" y="103"/>
                        <a:pt x="51" y="103"/>
                      </a:cubicBezTo>
                      <a:cubicBezTo>
                        <a:pt x="54" y="103"/>
                        <a:pt x="56" y="103"/>
                        <a:pt x="59" y="102"/>
                      </a:cubicBezTo>
                      <a:cubicBezTo>
                        <a:pt x="61" y="102"/>
                        <a:pt x="62" y="100"/>
                        <a:pt x="63" y="98"/>
                      </a:cubicBezTo>
                      <a:cubicBezTo>
                        <a:pt x="64" y="89"/>
                        <a:pt x="64" y="89"/>
                        <a:pt x="64" y="89"/>
                      </a:cubicBezTo>
                      <a:cubicBezTo>
                        <a:pt x="66" y="88"/>
                        <a:pt x="67" y="87"/>
                        <a:pt x="69" y="87"/>
                      </a:cubicBezTo>
                      <a:cubicBezTo>
                        <a:pt x="77" y="92"/>
                        <a:pt x="77" y="92"/>
                        <a:pt x="77" y="92"/>
                      </a:cubicBezTo>
                      <a:cubicBezTo>
                        <a:pt x="78" y="94"/>
                        <a:pt x="81" y="94"/>
                        <a:pt x="83" y="92"/>
                      </a:cubicBezTo>
                      <a:cubicBezTo>
                        <a:pt x="86" y="90"/>
                        <a:pt x="90" y="86"/>
                        <a:pt x="93" y="82"/>
                      </a:cubicBezTo>
                      <a:cubicBezTo>
                        <a:pt x="94" y="81"/>
                        <a:pt x="94" y="78"/>
                        <a:pt x="93" y="77"/>
                      </a:cubicBezTo>
                      <a:cubicBezTo>
                        <a:pt x="87" y="69"/>
                        <a:pt x="87" y="69"/>
                        <a:pt x="87" y="69"/>
                      </a:cubicBezTo>
                      <a:cubicBezTo>
                        <a:pt x="88" y="67"/>
                        <a:pt x="88" y="66"/>
                        <a:pt x="89" y="64"/>
                      </a:cubicBezTo>
                      <a:cubicBezTo>
                        <a:pt x="98" y="63"/>
                        <a:pt x="98" y="63"/>
                        <a:pt x="98" y="63"/>
                      </a:cubicBezTo>
                      <a:cubicBezTo>
                        <a:pt x="101" y="62"/>
                        <a:pt x="102" y="61"/>
                        <a:pt x="103" y="58"/>
                      </a:cubicBezTo>
                      <a:cubicBezTo>
                        <a:pt x="103" y="56"/>
                        <a:pt x="103" y="54"/>
                        <a:pt x="103" y="51"/>
                      </a:cubicBezTo>
                      <a:cubicBezTo>
                        <a:pt x="103" y="49"/>
                        <a:pt x="103" y="47"/>
                        <a:pt x="103" y="44"/>
                      </a:cubicBezTo>
                      <a:cubicBezTo>
                        <a:pt x="102" y="42"/>
                        <a:pt x="101" y="40"/>
                        <a:pt x="98" y="40"/>
                      </a:cubicBezTo>
                      <a:close/>
                      <a:moveTo>
                        <a:pt x="93" y="54"/>
                      </a:move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3" y="55"/>
                        <a:pt x="81" y="56"/>
                        <a:pt x="80" y="58"/>
                      </a:cubicBezTo>
                      <a:cubicBezTo>
                        <a:pt x="80" y="61"/>
                        <a:pt x="79" y="64"/>
                        <a:pt x="77" y="67"/>
                      </a:cubicBezTo>
                      <a:cubicBezTo>
                        <a:pt x="76" y="69"/>
                        <a:pt x="76" y="71"/>
                        <a:pt x="77" y="72"/>
                      </a:cubicBezTo>
                      <a:cubicBezTo>
                        <a:pt x="83" y="79"/>
                        <a:pt x="83" y="79"/>
                        <a:pt x="83" y="79"/>
                      </a:cubicBezTo>
                      <a:cubicBezTo>
                        <a:pt x="82" y="80"/>
                        <a:pt x="81" y="82"/>
                        <a:pt x="80" y="83"/>
                      </a:cubicBezTo>
                      <a:cubicBezTo>
                        <a:pt x="72" y="77"/>
                        <a:pt x="72" y="77"/>
                        <a:pt x="72" y="77"/>
                      </a:cubicBezTo>
                      <a:cubicBezTo>
                        <a:pt x="71" y="76"/>
                        <a:pt x="69" y="76"/>
                        <a:pt x="67" y="77"/>
                      </a:cubicBezTo>
                      <a:cubicBezTo>
                        <a:pt x="64" y="78"/>
                        <a:pt x="61" y="80"/>
                        <a:pt x="58" y="80"/>
                      </a:cubicBezTo>
                      <a:cubicBezTo>
                        <a:pt x="57" y="81"/>
                        <a:pt x="55" y="82"/>
                        <a:pt x="55" y="84"/>
                      </a:cubicBezTo>
                      <a:cubicBezTo>
                        <a:pt x="54" y="93"/>
                        <a:pt x="54" y="93"/>
                        <a:pt x="54" y="93"/>
                      </a:cubicBezTo>
                      <a:cubicBezTo>
                        <a:pt x="52" y="93"/>
                        <a:pt x="51" y="93"/>
                        <a:pt x="49" y="93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8" y="82"/>
                        <a:pt x="46" y="81"/>
                        <a:pt x="44" y="80"/>
                      </a:cubicBezTo>
                      <a:cubicBezTo>
                        <a:pt x="41" y="80"/>
                        <a:pt x="39" y="78"/>
                        <a:pt x="36" y="77"/>
                      </a:cubicBezTo>
                      <a:cubicBezTo>
                        <a:pt x="34" y="76"/>
                        <a:pt x="32" y="76"/>
                        <a:pt x="30" y="77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3" y="82"/>
                        <a:pt x="23" y="82"/>
                        <a:pt x="22" y="81"/>
                      </a:cubicBezTo>
                      <a:cubicBezTo>
                        <a:pt x="21" y="81"/>
                        <a:pt x="21" y="81"/>
                        <a:pt x="21" y="81"/>
                      </a:cubicBezTo>
                      <a:cubicBezTo>
                        <a:pt x="21" y="80"/>
                        <a:pt x="21" y="80"/>
                        <a:pt x="20" y="79"/>
                      </a:cubicBezTo>
                      <a:cubicBezTo>
                        <a:pt x="26" y="72"/>
                        <a:pt x="26" y="72"/>
                        <a:pt x="26" y="72"/>
                      </a:cubicBezTo>
                      <a:cubicBezTo>
                        <a:pt x="27" y="71"/>
                        <a:pt x="27" y="69"/>
                        <a:pt x="26" y="67"/>
                      </a:cubicBezTo>
                      <a:cubicBezTo>
                        <a:pt x="24" y="64"/>
                        <a:pt x="23" y="61"/>
                        <a:pt x="23" y="58"/>
                      </a:cubicBezTo>
                      <a:cubicBezTo>
                        <a:pt x="22" y="56"/>
                        <a:pt x="20" y="55"/>
                        <a:pt x="18" y="55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10" y="53"/>
                        <a:pt x="10" y="53"/>
                        <a:pt x="10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49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20" y="48"/>
                        <a:pt x="22" y="46"/>
                        <a:pt x="23" y="44"/>
                      </a:cubicBezTo>
                      <a:cubicBezTo>
                        <a:pt x="23" y="41"/>
                        <a:pt x="24" y="38"/>
                        <a:pt x="26" y="36"/>
                      </a:cubicBezTo>
                      <a:cubicBezTo>
                        <a:pt x="27" y="34"/>
                        <a:pt x="27" y="32"/>
                        <a:pt x="26" y="30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3" y="21"/>
                        <a:pt x="23" y="21"/>
                        <a:pt x="23" y="20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2" y="27"/>
                        <a:pt x="34" y="27"/>
                        <a:pt x="36" y="26"/>
                      </a:cubicBezTo>
                      <a:cubicBezTo>
                        <a:pt x="39" y="24"/>
                        <a:pt x="41" y="23"/>
                        <a:pt x="44" y="22"/>
                      </a:cubicBezTo>
                      <a:cubicBezTo>
                        <a:pt x="46" y="22"/>
                        <a:pt x="48" y="20"/>
                        <a:pt x="48" y="18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51" y="9"/>
                        <a:pt x="52" y="9"/>
                        <a:pt x="54" y="9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5" y="20"/>
                        <a:pt x="57" y="22"/>
                        <a:pt x="58" y="22"/>
                      </a:cubicBezTo>
                      <a:cubicBezTo>
                        <a:pt x="61" y="23"/>
                        <a:pt x="64" y="24"/>
                        <a:pt x="67" y="26"/>
                      </a:cubicBezTo>
                      <a:cubicBezTo>
                        <a:pt x="69" y="27"/>
                        <a:pt x="71" y="27"/>
                        <a:pt x="72" y="26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1" y="21"/>
                        <a:pt x="82" y="22"/>
                        <a:pt x="83" y="23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6" y="32"/>
                        <a:pt x="76" y="34"/>
                        <a:pt x="77" y="36"/>
                      </a:cubicBezTo>
                      <a:cubicBezTo>
                        <a:pt x="79" y="38"/>
                        <a:pt x="80" y="41"/>
                        <a:pt x="80" y="44"/>
                      </a:cubicBezTo>
                      <a:cubicBezTo>
                        <a:pt x="81" y="46"/>
                        <a:pt x="83" y="48"/>
                        <a:pt x="84" y="48"/>
                      </a:cubicBezTo>
                      <a:cubicBezTo>
                        <a:pt x="93" y="49"/>
                        <a:pt x="93" y="49"/>
                        <a:pt x="93" y="49"/>
                      </a:cubicBezTo>
                      <a:cubicBezTo>
                        <a:pt x="93" y="50"/>
                        <a:pt x="93" y="51"/>
                        <a:pt x="93" y="51"/>
                      </a:cubicBezTo>
                      <a:cubicBezTo>
                        <a:pt x="93" y="52"/>
                        <a:pt x="93" y="53"/>
                        <a:pt x="93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8986" tIns="24493" rIns="48986" bIns="2449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6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87555D-E9A7-415A-A04C-723FE02A719B}"/>
                  </a:ext>
                </a:extLst>
              </p:cNvPr>
              <p:cNvSpPr txBox="1"/>
              <p:nvPr/>
            </p:nvSpPr>
            <p:spPr bwMode="gray">
              <a:xfrm>
                <a:off x="2384993" y="3062727"/>
                <a:ext cx="2328923" cy="1316458"/>
              </a:xfrm>
              <a:prstGeom prst="rect">
                <a:avLst/>
              </a:prstGeom>
            </p:spPr>
            <p:txBody>
              <a:bodyPr wrap="square" lIns="0" rIns="0" rtlCol="0" anchor="b" anchorCtr="0">
                <a:norm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ts val="675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No Collar</a:t>
                </a:r>
              </a:p>
              <a:p>
                <a:pPr marL="0" marR="0" lvl="0" indent="0" algn="ctr" defTabSz="914378" eaLnBrk="1" fontAlgn="auto" latinLnBrk="0" hangingPunct="1">
                  <a:lnSpc>
                    <a:spcPts val="675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‘Digital Employee’</a:t>
                </a:r>
              </a:p>
            </p:txBody>
          </p:sp>
        </p:grpSp>
        <p:sp>
          <p:nvSpPr>
            <p:cNvPr id="41" name="Rounded Rectangular Callout 28">
              <a:extLst>
                <a:ext uri="{FF2B5EF4-FFF2-40B4-BE49-F238E27FC236}">
                  <a16:creationId xmlns:a16="http://schemas.microsoft.com/office/drawing/2014/main" id="{AC5C31AE-55C0-46CF-A9FF-F53371AAD179}"/>
                </a:ext>
              </a:extLst>
            </p:cNvPr>
            <p:cNvSpPr/>
            <p:nvPr/>
          </p:nvSpPr>
          <p:spPr bwMode="gray">
            <a:xfrm>
              <a:off x="6791142" y="1232251"/>
              <a:ext cx="1704353" cy="1969840"/>
            </a:xfrm>
            <a:prstGeom prst="wedgeRoundRectCallout">
              <a:avLst>
                <a:gd name="adj1" fmla="val 67266"/>
                <a:gd name="adj2" fmla="val -17915"/>
                <a:gd name="adj3" fmla="val 16667"/>
              </a:avLst>
            </a:prstGeom>
            <a:solidFill>
              <a:srgbClr val="D0D0CE">
                <a:lumMod val="75000"/>
              </a:srgbClr>
            </a:solidFill>
            <a:ln w="19050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Freed from low-value work, we can spend more time analyzing data, making informed decisions, and innovating!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9E6655-BF5F-49A3-B74E-F18F19E44361}"/>
                </a:ext>
              </a:extLst>
            </p:cNvPr>
            <p:cNvSpPr txBox="1"/>
            <p:nvPr/>
          </p:nvSpPr>
          <p:spPr bwMode="gray">
            <a:xfrm>
              <a:off x="8469340" y="2329146"/>
              <a:ext cx="1520868" cy="227336"/>
            </a:xfrm>
            <a:prstGeom prst="rect">
              <a:avLst/>
            </a:prstGeom>
          </p:spPr>
          <p:txBody>
            <a:bodyPr wrap="square" lIns="0" rIns="0" rtlCol="0" anchor="b" anchorCtr="0">
              <a:normAutofit/>
            </a:bodyPr>
            <a:lstStyle/>
            <a:p>
              <a:pPr algn="ctr" defTabSz="914378">
                <a:lnSpc>
                  <a:spcPts val="675"/>
                </a:lnSpc>
                <a:defRPr/>
              </a:pPr>
              <a:r>
                <a:rPr lang="en-US" sz="105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Agency Leadership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464ECFF-D129-427A-9E96-716E90DD86DD}"/>
                </a:ext>
              </a:extLst>
            </p:cNvPr>
            <p:cNvGrpSpPr/>
            <p:nvPr/>
          </p:nvGrpSpPr>
          <p:grpSpPr>
            <a:xfrm>
              <a:off x="619433" y="4253896"/>
              <a:ext cx="10972800" cy="1555628"/>
              <a:chOff x="2041361" y="4253896"/>
              <a:chExt cx="8010565" cy="1555628"/>
            </a:xfrm>
          </p:grpSpPr>
          <p:sp>
            <p:nvSpPr>
              <p:cNvPr id="44" name="Right Triangle 43">
                <a:extLst>
                  <a:ext uri="{FF2B5EF4-FFF2-40B4-BE49-F238E27FC236}">
                    <a16:creationId xmlns:a16="http://schemas.microsoft.com/office/drawing/2014/main" id="{0C16DEF6-3936-49DA-87CC-9CACE4D9024D}"/>
                  </a:ext>
                </a:extLst>
              </p:cNvPr>
              <p:cNvSpPr/>
              <p:nvPr/>
            </p:nvSpPr>
            <p:spPr bwMode="gray">
              <a:xfrm>
                <a:off x="2893102" y="4541069"/>
                <a:ext cx="7131482" cy="825847"/>
              </a:xfrm>
              <a:prstGeom prst="rtTriangle">
                <a:avLst/>
              </a:prstGeom>
              <a:solidFill>
                <a:srgbClr val="86BC2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ED44E0F-0D61-44A0-BEF0-1976B8EF482C}"/>
                  </a:ext>
                </a:extLst>
              </p:cNvPr>
              <p:cNvCxnSpPr/>
              <p:nvPr/>
            </p:nvCxnSpPr>
            <p:spPr>
              <a:xfrm>
                <a:off x="3019302" y="5710607"/>
                <a:ext cx="688128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70F7C-E3A6-459D-90C9-5452177E0B0C}"/>
                  </a:ext>
                </a:extLst>
              </p:cNvPr>
              <p:cNvSpPr txBox="1"/>
              <p:nvPr/>
            </p:nvSpPr>
            <p:spPr>
              <a:xfrm>
                <a:off x="5866122" y="5563303"/>
                <a:ext cx="1787918" cy="246221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Value of work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0840692-7461-434F-9088-EF00E24C5FDF}"/>
                  </a:ext>
                </a:extLst>
              </p:cNvPr>
              <p:cNvSpPr txBox="1"/>
              <p:nvPr/>
            </p:nvSpPr>
            <p:spPr>
              <a:xfrm>
                <a:off x="3710386" y="5542491"/>
                <a:ext cx="1477618" cy="21544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Transactional / Low Value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F7ACC8-64BC-4E5A-A462-3F5EC9C41330}"/>
                  </a:ext>
                </a:extLst>
              </p:cNvPr>
              <p:cNvSpPr txBox="1"/>
              <p:nvPr/>
            </p:nvSpPr>
            <p:spPr>
              <a:xfrm>
                <a:off x="8125729" y="5543360"/>
                <a:ext cx="1343289" cy="21544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Judgement / High Value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3D915F-BD4D-4CC0-9FE2-5AA0D4555A2D}"/>
                  </a:ext>
                </a:extLst>
              </p:cNvPr>
              <p:cNvSpPr txBox="1"/>
              <p:nvPr/>
            </p:nvSpPr>
            <p:spPr>
              <a:xfrm>
                <a:off x="2041361" y="4541069"/>
                <a:ext cx="801245" cy="4308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Time spent on work</a:t>
                </a:r>
              </a:p>
            </p:txBody>
          </p:sp>
          <p:sp>
            <p:nvSpPr>
              <p:cNvPr id="50" name="Right Triangle 49">
                <a:extLst>
                  <a:ext uri="{FF2B5EF4-FFF2-40B4-BE49-F238E27FC236}">
                    <a16:creationId xmlns:a16="http://schemas.microsoft.com/office/drawing/2014/main" id="{C20DFC0F-6C3B-4F57-A7F5-A5236B7E42AF}"/>
                  </a:ext>
                </a:extLst>
              </p:cNvPr>
              <p:cNvSpPr/>
              <p:nvPr/>
            </p:nvSpPr>
            <p:spPr bwMode="gray">
              <a:xfrm flipH="1">
                <a:off x="5765005" y="4253896"/>
                <a:ext cx="4204895" cy="1113020"/>
              </a:xfrm>
              <a:prstGeom prst="rtTriangle">
                <a:avLst/>
              </a:prstGeom>
              <a:solidFill>
                <a:srgbClr val="373838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9900CD-5CC7-4BEF-8C54-4B303B861283}"/>
                  </a:ext>
                </a:extLst>
              </p:cNvPr>
              <p:cNvSpPr txBox="1"/>
              <p:nvPr/>
            </p:nvSpPr>
            <p:spPr>
              <a:xfrm>
                <a:off x="7580576" y="4818068"/>
                <a:ext cx="2471350" cy="4308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Represents reallocation </a:t>
                </a:r>
                <a:b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of human workforce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BDADAB7-84DC-42A6-A2FF-6A41F51FC068}"/>
                  </a:ext>
                </a:extLst>
              </p:cNvPr>
              <p:cNvCxnSpPr/>
              <p:nvPr/>
            </p:nvCxnSpPr>
            <p:spPr>
              <a:xfrm>
                <a:off x="4491093" y="4584462"/>
                <a:ext cx="3301376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0AC262D-32E2-4A5E-BF02-807F82001094}"/>
                  </a:ext>
                </a:extLst>
              </p:cNvPr>
              <p:cNvSpPr txBox="1"/>
              <p:nvPr/>
            </p:nvSpPr>
            <p:spPr>
              <a:xfrm>
                <a:off x="5254877" y="4344303"/>
                <a:ext cx="1787918" cy="43088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Shifting workforce to higher value work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CA0BD4-C028-44F0-BFCD-07E6C0E2A568}"/>
                  </a:ext>
                </a:extLst>
              </p:cNvPr>
              <p:cNvSpPr txBox="1"/>
              <p:nvPr/>
            </p:nvSpPr>
            <p:spPr>
              <a:xfrm>
                <a:off x="2868299" y="4943406"/>
                <a:ext cx="2257517" cy="21544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Represents RPA ‘digital workforce’</a:t>
                </a:r>
              </a:p>
            </p:txBody>
          </p:sp>
        </p:grp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8B37A335-0152-496E-9651-E25032120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4005" y="1378170"/>
              <a:ext cx="891540" cy="891540"/>
            </a:xfrm>
            <a:custGeom>
              <a:avLst/>
              <a:gdLst>
                <a:gd name="T0" fmla="*/ 234 w 243"/>
                <a:gd name="T1" fmla="*/ 191 h 246"/>
                <a:gd name="T2" fmla="*/ 184 w 243"/>
                <a:gd name="T3" fmla="*/ 177 h 246"/>
                <a:gd name="T4" fmla="*/ 155 w 243"/>
                <a:gd name="T5" fmla="*/ 169 h 246"/>
                <a:gd name="T6" fmla="*/ 155 w 243"/>
                <a:gd name="T7" fmla="*/ 158 h 246"/>
                <a:gd name="T8" fmla="*/ 205 w 243"/>
                <a:gd name="T9" fmla="*/ 145 h 246"/>
                <a:gd name="T10" fmla="*/ 207 w 243"/>
                <a:gd name="T11" fmla="*/ 141 h 246"/>
                <a:gd name="T12" fmla="*/ 205 w 243"/>
                <a:gd name="T13" fmla="*/ 137 h 246"/>
                <a:gd name="T14" fmla="*/ 187 w 243"/>
                <a:gd name="T15" fmla="*/ 70 h 246"/>
                <a:gd name="T16" fmla="*/ 165 w 243"/>
                <a:gd name="T17" fmla="*/ 19 h 246"/>
                <a:gd name="T18" fmla="*/ 143 w 243"/>
                <a:gd name="T19" fmla="*/ 6 h 246"/>
                <a:gd name="T20" fmla="*/ 99 w 243"/>
                <a:gd name="T21" fmla="*/ 6 h 246"/>
                <a:gd name="T22" fmla="*/ 80 w 243"/>
                <a:gd name="T23" fmla="*/ 17 h 246"/>
                <a:gd name="T24" fmla="*/ 56 w 243"/>
                <a:gd name="T25" fmla="*/ 70 h 246"/>
                <a:gd name="T26" fmla="*/ 38 w 243"/>
                <a:gd name="T27" fmla="*/ 137 h 246"/>
                <a:gd name="T28" fmla="*/ 36 w 243"/>
                <a:gd name="T29" fmla="*/ 141 h 246"/>
                <a:gd name="T30" fmla="*/ 38 w 243"/>
                <a:gd name="T31" fmla="*/ 145 h 246"/>
                <a:gd name="T32" fmla="*/ 88 w 243"/>
                <a:gd name="T33" fmla="*/ 158 h 246"/>
                <a:gd name="T34" fmla="*/ 88 w 243"/>
                <a:gd name="T35" fmla="*/ 169 h 246"/>
                <a:gd name="T36" fmla="*/ 59 w 243"/>
                <a:gd name="T37" fmla="*/ 177 h 246"/>
                <a:gd name="T38" fmla="*/ 9 w 243"/>
                <a:gd name="T39" fmla="*/ 191 h 246"/>
                <a:gd name="T40" fmla="*/ 0 w 243"/>
                <a:gd name="T41" fmla="*/ 203 h 246"/>
                <a:gd name="T42" fmla="*/ 0 w 243"/>
                <a:gd name="T43" fmla="*/ 232 h 246"/>
                <a:gd name="T44" fmla="*/ 13 w 243"/>
                <a:gd name="T45" fmla="*/ 246 h 246"/>
                <a:gd name="T46" fmla="*/ 230 w 243"/>
                <a:gd name="T47" fmla="*/ 246 h 246"/>
                <a:gd name="T48" fmla="*/ 243 w 243"/>
                <a:gd name="T49" fmla="*/ 232 h 246"/>
                <a:gd name="T50" fmla="*/ 243 w 243"/>
                <a:gd name="T51" fmla="*/ 203 h 246"/>
                <a:gd name="T52" fmla="*/ 234 w 243"/>
                <a:gd name="T53" fmla="*/ 191 h 246"/>
                <a:gd name="T54" fmla="*/ 233 w 243"/>
                <a:gd name="T55" fmla="*/ 232 h 246"/>
                <a:gd name="T56" fmla="*/ 230 w 243"/>
                <a:gd name="T57" fmla="*/ 236 h 246"/>
                <a:gd name="T58" fmla="*/ 13 w 243"/>
                <a:gd name="T59" fmla="*/ 236 h 246"/>
                <a:gd name="T60" fmla="*/ 10 w 243"/>
                <a:gd name="T61" fmla="*/ 232 h 246"/>
                <a:gd name="T62" fmla="*/ 10 w 243"/>
                <a:gd name="T63" fmla="*/ 203 h 246"/>
                <a:gd name="T64" fmla="*/ 12 w 243"/>
                <a:gd name="T65" fmla="*/ 200 h 246"/>
                <a:gd name="T66" fmla="*/ 61 w 243"/>
                <a:gd name="T67" fmla="*/ 187 h 246"/>
                <a:gd name="T68" fmla="*/ 98 w 243"/>
                <a:gd name="T69" fmla="*/ 172 h 246"/>
                <a:gd name="T70" fmla="*/ 98 w 243"/>
                <a:gd name="T71" fmla="*/ 170 h 246"/>
                <a:gd name="T72" fmla="*/ 98 w 243"/>
                <a:gd name="T73" fmla="*/ 153 h 246"/>
                <a:gd name="T74" fmla="*/ 93 w 243"/>
                <a:gd name="T75" fmla="*/ 148 h 246"/>
                <a:gd name="T76" fmla="*/ 49 w 243"/>
                <a:gd name="T77" fmla="*/ 140 h 246"/>
                <a:gd name="T78" fmla="*/ 66 w 243"/>
                <a:gd name="T79" fmla="*/ 70 h 246"/>
                <a:gd name="T80" fmla="*/ 87 w 243"/>
                <a:gd name="T81" fmla="*/ 24 h 246"/>
                <a:gd name="T82" fmla="*/ 102 w 243"/>
                <a:gd name="T83" fmla="*/ 16 h 246"/>
                <a:gd name="T84" fmla="*/ 140 w 243"/>
                <a:gd name="T85" fmla="*/ 15 h 246"/>
                <a:gd name="T86" fmla="*/ 157 w 243"/>
                <a:gd name="T87" fmla="*/ 26 h 246"/>
                <a:gd name="T88" fmla="*/ 158 w 243"/>
                <a:gd name="T89" fmla="*/ 26 h 246"/>
                <a:gd name="T90" fmla="*/ 177 w 243"/>
                <a:gd name="T91" fmla="*/ 71 h 246"/>
                <a:gd name="T92" fmla="*/ 194 w 243"/>
                <a:gd name="T93" fmla="*/ 140 h 246"/>
                <a:gd name="T94" fmla="*/ 150 w 243"/>
                <a:gd name="T95" fmla="*/ 148 h 246"/>
                <a:gd name="T96" fmla="*/ 145 w 243"/>
                <a:gd name="T97" fmla="*/ 153 h 246"/>
                <a:gd name="T98" fmla="*/ 145 w 243"/>
                <a:gd name="T99" fmla="*/ 170 h 246"/>
                <a:gd name="T100" fmla="*/ 145 w 243"/>
                <a:gd name="T101" fmla="*/ 172 h 246"/>
                <a:gd name="T102" fmla="*/ 182 w 243"/>
                <a:gd name="T103" fmla="*/ 187 h 246"/>
                <a:gd name="T104" fmla="*/ 231 w 243"/>
                <a:gd name="T105" fmla="*/ 200 h 246"/>
                <a:gd name="T106" fmla="*/ 233 w 243"/>
                <a:gd name="T107" fmla="*/ 203 h 246"/>
                <a:gd name="T108" fmla="*/ 233 w 243"/>
                <a:gd name="T109" fmla="*/ 2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3" h="246">
                  <a:moveTo>
                    <a:pt x="234" y="191"/>
                  </a:moveTo>
                  <a:cubicBezTo>
                    <a:pt x="217" y="184"/>
                    <a:pt x="199" y="180"/>
                    <a:pt x="184" y="177"/>
                  </a:cubicBezTo>
                  <a:cubicBezTo>
                    <a:pt x="173" y="175"/>
                    <a:pt x="157" y="172"/>
                    <a:pt x="155" y="16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90" y="157"/>
                    <a:pt x="205" y="145"/>
                    <a:pt x="205" y="145"/>
                  </a:cubicBezTo>
                  <a:cubicBezTo>
                    <a:pt x="207" y="144"/>
                    <a:pt x="207" y="142"/>
                    <a:pt x="207" y="141"/>
                  </a:cubicBezTo>
                  <a:cubicBezTo>
                    <a:pt x="207" y="139"/>
                    <a:pt x="206" y="138"/>
                    <a:pt x="205" y="137"/>
                  </a:cubicBezTo>
                  <a:cubicBezTo>
                    <a:pt x="196" y="132"/>
                    <a:pt x="189" y="94"/>
                    <a:pt x="187" y="70"/>
                  </a:cubicBezTo>
                  <a:cubicBezTo>
                    <a:pt x="187" y="51"/>
                    <a:pt x="179" y="32"/>
                    <a:pt x="165" y="19"/>
                  </a:cubicBezTo>
                  <a:cubicBezTo>
                    <a:pt x="159" y="13"/>
                    <a:pt x="152" y="8"/>
                    <a:pt x="143" y="6"/>
                  </a:cubicBezTo>
                  <a:cubicBezTo>
                    <a:pt x="129" y="0"/>
                    <a:pt x="113" y="1"/>
                    <a:pt x="99" y="6"/>
                  </a:cubicBezTo>
                  <a:cubicBezTo>
                    <a:pt x="91" y="9"/>
                    <a:pt x="85" y="13"/>
                    <a:pt x="80" y="17"/>
                  </a:cubicBezTo>
                  <a:cubicBezTo>
                    <a:pt x="65" y="30"/>
                    <a:pt x="56" y="50"/>
                    <a:pt x="56" y="70"/>
                  </a:cubicBezTo>
                  <a:cubicBezTo>
                    <a:pt x="54" y="94"/>
                    <a:pt x="47" y="132"/>
                    <a:pt x="38" y="137"/>
                  </a:cubicBezTo>
                  <a:cubicBezTo>
                    <a:pt x="37" y="138"/>
                    <a:pt x="36" y="139"/>
                    <a:pt x="36" y="141"/>
                  </a:cubicBezTo>
                  <a:cubicBezTo>
                    <a:pt x="36" y="142"/>
                    <a:pt x="36" y="144"/>
                    <a:pt x="38" y="145"/>
                  </a:cubicBezTo>
                  <a:cubicBezTo>
                    <a:pt x="38" y="145"/>
                    <a:pt x="53" y="157"/>
                    <a:pt x="88" y="158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86" y="172"/>
                    <a:pt x="70" y="175"/>
                    <a:pt x="59" y="177"/>
                  </a:cubicBezTo>
                  <a:cubicBezTo>
                    <a:pt x="44" y="180"/>
                    <a:pt x="26" y="184"/>
                    <a:pt x="9" y="191"/>
                  </a:cubicBezTo>
                  <a:cubicBezTo>
                    <a:pt x="4" y="192"/>
                    <a:pt x="0" y="197"/>
                    <a:pt x="0" y="203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0"/>
                    <a:pt x="6" y="246"/>
                    <a:pt x="13" y="246"/>
                  </a:cubicBezTo>
                  <a:cubicBezTo>
                    <a:pt x="230" y="246"/>
                    <a:pt x="230" y="246"/>
                    <a:pt x="230" y="246"/>
                  </a:cubicBezTo>
                  <a:cubicBezTo>
                    <a:pt x="237" y="246"/>
                    <a:pt x="243" y="240"/>
                    <a:pt x="243" y="232"/>
                  </a:cubicBezTo>
                  <a:cubicBezTo>
                    <a:pt x="243" y="203"/>
                    <a:pt x="243" y="203"/>
                    <a:pt x="243" y="203"/>
                  </a:cubicBezTo>
                  <a:cubicBezTo>
                    <a:pt x="243" y="197"/>
                    <a:pt x="239" y="192"/>
                    <a:pt x="234" y="191"/>
                  </a:cubicBezTo>
                  <a:close/>
                  <a:moveTo>
                    <a:pt x="233" y="232"/>
                  </a:moveTo>
                  <a:cubicBezTo>
                    <a:pt x="233" y="234"/>
                    <a:pt x="231" y="236"/>
                    <a:pt x="230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1" y="236"/>
                    <a:pt x="10" y="234"/>
                    <a:pt x="10" y="232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1"/>
                    <a:pt x="11" y="200"/>
                    <a:pt x="12" y="200"/>
                  </a:cubicBezTo>
                  <a:cubicBezTo>
                    <a:pt x="29" y="193"/>
                    <a:pt x="47" y="190"/>
                    <a:pt x="61" y="187"/>
                  </a:cubicBezTo>
                  <a:cubicBezTo>
                    <a:pt x="81" y="183"/>
                    <a:pt x="95" y="181"/>
                    <a:pt x="98" y="172"/>
                  </a:cubicBezTo>
                  <a:cubicBezTo>
                    <a:pt x="98" y="171"/>
                    <a:pt x="98" y="171"/>
                    <a:pt x="98" y="170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151"/>
                    <a:pt x="96" y="148"/>
                    <a:pt x="93" y="148"/>
                  </a:cubicBezTo>
                  <a:cubicBezTo>
                    <a:pt x="70" y="148"/>
                    <a:pt x="56" y="143"/>
                    <a:pt x="49" y="140"/>
                  </a:cubicBezTo>
                  <a:cubicBezTo>
                    <a:pt x="61" y="123"/>
                    <a:pt x="65" y="80"/>
                    <a:pt x="66" y="70"/>
                  </a:cubicBezTo>
                  <a:cubicBezTo>
                    <a:pt x="66" y="52"/>
                    <a:pt x="74" y="36"/>
                    <a:pt x="87" y="24"/>
                  </a:cubicBezTo>
                  <a:cubicBezTo>
                    <a:pt x="91" y="21"/>
                    <a:pt x="96" y="18"/>
                    <a:pt x="102" y="16"/>
                  </a:cubicBezTo>
                  <a:cubicBezTo>
                    <a:pt x="114" y="11"/>
                    <a:pt x="127" y="10"/>
                    <a:pt x="140" y="15"/>
                  </a:cubicBezTo>
                  <a:cubicBezTo>
                    <a:pt x="147" y="17"/>
                    <a:pt x="153" y="21"/>
                    <a:pt x="157" y="26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70" y="37"/>
                    <a:pt x="177" y="53"/>
                    <a:pt x="177" y="71"/>
                  </a:cubicBezTo>
                  <a:cubicBezTo>
                    <a:pt x="178" y="80"/>
                    <a:pt x="182" y="123"/>
                    <a:pt x="194" y="140"/>
                  </a:cubicBezTo>
                  <a:cubicBezTo>
                    <a:pt x="187" y="143"/>
                    <a:pt x="173" y="148"/>
                    <a:pt x="150" y="148"/>
                  </a:cubicBezTo>
                  <a:cubicBezTo>
                    <a:pt x="147" y="148"/>
                    <a:pt x="145" y="151"/>
                    <a:pt x="145" y="153"/>
                  </a:cubicBezTo>
                  <a:cubicBezTo>
                    <a:pt x="145" y="170"/>
                    <a:pt x="145" y="170"/>
                    <a:pt x="145" y="170"/>
                  </a:cubicBezTo>
                  <a:cubicBezTo>
                    <a:pt x="145" y="171"/>
                    <a:pt x="145" y="171"/>
                    <a:pt x="145" y="172"/>
                  </a:cubicBezTo>
                  <a:cubicBezTo>
                    <a:pt x="148" y="181"/>
                    <a:pt x="162" y="183"/>
                    <a:pt x="182" y="187"/>
                  </a:cubicBezTo>
                  <a:cubicBezTo>
                    <a:pt x="196" y="190"/>
                    <a:pt x="214" y="193"/>
                    <a:pt x="231" y="200"/>
                  </a:cubicBezTo>
                  <a:cubicBezTo>
                    <a:pt x="232" y="200"/>
                    <a:pt x="233" y="201"/>
                    <a:pt x="233" y="203"/>
                  </a:cubicBezTo>
                  <a:lnTo>
                    <a:pt x="233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986" tIns="24493" rIns="48986" bIns="24493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US" sz="965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A0D29-FCC0-40BF-A3DD-F24FE1D4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icture of a robot" title="Bots in Action">
            <a:extLst>
              <a:ext uri="{FF2B5EF4-FFF2-40B4-BE49-F238E27FC236}">
                <a16:creationId xmlns:a16="http://schemas.microsoft.com/office/drawing/2014/main" id="{286BB31F-100B-46C7-AB46-FC9545ECC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373" y="1852261"/>
            <a:ext cx="4450466" cy="44504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DF97CE-F9CF-4E29-8FB6-921850E0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373" y="1367607"/>
            <a:ext cx="5412015" cy="469492"/>
          </a:xfrm>
        </p:spPr>
        <p:txBody>
          <a:bodyPr/>
          <a:lstStyle/>
          <a:p>
            <a:r>
              <a:rPr lang="en-US" sz="4800" dirty="0"/>
              <a:t>Bots in Action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CEDBD-A531-499C-ABB3-264D06B8B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 Placeholder 6" hidden="1">
            <a:extLst>
              <a:ext uri="{FF2B5EF4-FFF2-40B4-BE49-F238E27FC236}">
                <a16:creationId xmlns:a16="http://schemas.microsoft.com/office/drawing/2014/main" id="{3344E818-6BCD-4651-BF06-3E6AE9D38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0173" y="743946"/>
            <a:ext cx="113118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Bots in Action</a:t>
            </a:r>
          </a:p>
        </p:txBody>
      </p:sp>
    </p:spTree>
    <p:extLst>
      <p:ext uri="{BB962C8B-B14F-4D97-AF65-F5344CB8AC3E}">
        <p14:creationId xmlns:p14="http://schemas.microsoft.com/office/powerpoint/2010/main" val="16532111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Evaluation Criteria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5050" y="1676449"/>
            <a:ext cx="1049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Segoe UI Light" panose="020B0502040204020203" pitchFamily="34" charset="0"/>
              </a:rPr>
              <a:t>Processes are evaluated against eight criteria for Process Robotics automation potential:</a:t>
            </a:r>
          </a:p>
        </p:txBody>
      </p:sp>
      <p:graphicFrame>
        <p:nvGraphicFramePr>
          <p:cNvPr id="6" name="Table 5" descr="Processes are evaluated against eight criteria for process robotics automational potential;&#10;Number of systems used&#10;Transaction volume&#10;Prone to errors or rework&#10;process predictability&#10;rules based exception handling&#10;manual work involved&#10;system upgrade timing&#10;controls importance" title="Evaluation Criteria">
            <a:extLst>
              <a:ext uri="{FF2B5EF4-FFF2-40B4-BE49-F238E27FC236}">
                <a16:creationId xmlns:a16="http://schemas.microsoft.com/office/drawing/2014/main" id="{84D9E0B2-DA06-401B-B191-7C282544B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82818"/>
              </p:ext>
            </p:extLst>
          </p:nvPr>
        </p:nvGraphicFramePr>
        <p:xfrm>
          <a:off x="1035050" y="2305049"/>
          <a:ext cx="10369550" cy="4152674"/>
        </p:xfrm>
        <a:graphic>
          <a:graphicData uri="http://schemas.openxmlformats.org/drawingml/2006/table">
            <a:tbl>
              <a:tblPr firstRow="1" firstCol="1" bandRow="1"/>
              <a:tblGrid>
                <a:gridCol w="3559431">
                  <a:extLst>
                    <a:ext uri="{9D8B030D-6E8A-4147-A177-3AD203B41FA5}">
                      <a16:colId xmlns:a16="http://schemas.microsoft.com/office/drawing/2014/main" val="946649500"/>
                    </a:ext>
                  </a:extLst>
                </a:gridCol>
                <a:gridCol w="6810119">
                  <a:extLst>
                    <a:ext uri="{9D8B030D-6E8A-4147-A177-3AD203B41FA5}">
                      <a16:colId xmlns:a16="http://schemas.microsoft.com/office/drawing/2014/main" val="2000787460"/>
                    </a:ext>
                  </a:extLst>
                </a:gridCol>
              </a:tblGrid>
              <a:tr h="338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Criteria 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Description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76019"/>
                  </a:ext>
                </a:extLst>
              </a:tr>
              <a:tr h="476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Number of Systems Used</a:t>
                      </a:r>
                      <a:endParaRPr lang="en-US" sz="1300" b="1" i="0" baseline="30000" dirty="0">
                        <a:solidFill>
                          <a:schemeClr val="tx1"/>
                        </a:solidFill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>
                          <a:latin typeface="+mj-lt"/>
                          <a:cs typeface="Segoe UI Light" panose="020B0502040204020203" pitchFamily="34" charset="0"/>
                        </a:rPr>
                        <a:t>Process should typically require employees to access multiple</a:t>
                      </a:r>
                      <a:r>
                        <a:rPr lang="en-US" sz="1300" baseline="0" dirty="0">
                          <a:latin typeface="+mj-lt"/>
                          <a:cs typeface="Segoe UI Light" panose="020B0502040204020203" pitchFamily="34" charset="0"/>
                        </a:rPr>
                        <a:t> independent systems to complete the process.</a:t>
                      </a:r>
                      <a:endParaRPr lang="en-US" sz="1300" dirty="0"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638783"/>
                  </a:ext>
                </a:extLst>
              </a:tr>
              <a:tr h="476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Transaction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Segoe UI Light" panose="020B0502040204020203" pitchFamily="34" charset="0"/>
                        </a:rPr>
                        <a:t>Volume</a:t>
                      </a:r>
                    </a:p>
                  </a:txBody>
                  <a:tcPr marL="68771" marR="68771" marT="34385" marB="343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baseline="0" dirty="0">
                          <a:latin typeface="+mj-lt"/>
                          <a:cs typeface="Segoe UI Light" panose="020B0502040204020203" pitchFamily="34" charset="0"/>
                        </a:rPr>
                        <a:t>Process has high-volume transactions, but candidates for automation are not limited by this. Any process that is labor intensive, time-consuming, or has high-cost error impacts qualifies.</a:t>
                      </a:r>
                      <a:endParaRPr lang="en-US" sz="1300" dirty="0"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95088"/>
                  </a:ext>
                </a:extLst>
              </a:tr>
              <a:tr h="476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Prone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 to Errors or Rework</a:t>
                      </a:r>
                      <a:endParaRPr lang="en-US" sz="1300" b="1" i="0" dirty="0">
                        <a:solidFill>
                          <a:schemeClr val="tx1"/>
                        </a:solidFill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>
                          <a:latin typeface="+mj-lt"/>
                          <a:cs typeface="Segoe UI Light" panose="020B0502040204020203" pitchFamily="34" charset="0"/>
                        </a:rPr>
                        <a:t>Process involves manual activities which may result in errors due to human operator mistakes (e.g. complexity of work).</a:t>
                      </a:r>
                    </a:p>
                  </a:txBody>
                  <a:tcPr marL="68771" marR="68771" marT="34385" marB="3438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1871"/>
                  </a:ext>
                </a:extLst>
              </a:tr>
              <a:tr h="400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Process Predictability </a:t>
                      </a:r>
                      <a:endParaRPr lang="en-US" sz="1300" b="1" i="0" dirty="0">
                        <a:solidFill>
                          <a:schemeClr val="tx1"/>
                        </a:solidFill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>
                          <a:latin typeface="+mj-lt"/>
                          <a:cs typeface="Segoe UI Light" panose="020B0502040204020203" pitchFamily="34" charset="0"/>
                        </a:rPr>
                        <a:t>Process needs to be defined by a set of unambiguous</a:t>
                      </a:r>
                      <a:r>
                        <a:rPr lang="en-US" sz="1300" baseline="0" dirty="0">
                          <a:latin typeface="+mj-lt"/>
                          <a:cs typeface="Segoe UI Light" panose="020B0502040204020203" pitchFamily="34" charset="0"/>
                        </a:rPr>
                        <a:t> business rules.</a:t>
                      </a:r>
                      <a:endParaRPr lang="en-US" sz="1300" dirty="0"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981"/>
                  </a:ext>
                </a:extLst>
              </a:tr>
              <a:tr h="476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Rules Based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Exception Handling</a:t>
                      </a:r>
                      <a:endParaRPr lang="en-US" sz="1300" b="1" i="0" dirty="0">
                        <a:solidFill>
                          <a:schemeClr val="tx1"/>
                        </a:solidFill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>
                          <a:latin typeface="+mj-lt"/>
                          <a:cs typeface="Segoe UI Light" panose="020B0502040204020203" pitchFamily="34" charset="0"/>
                        </a:rPr>
                        <a:t>Processes with few exceptions in delivery are excellent</a:t>
                      </a:r>
                      <a:r>
                        <a:rPr lang="en-US" sz="1300" baseline="0" dirty="0">
                          <a:latin typeface="+mj-lt"/>
                          <a:cs typeface="Segoe UI Light" panose="020B0502040204020203" pitchFamily="34" charset="0"/>
                        </a:rPr>
                        <a:t> candidates in the beginning. With experience, there is potential to expand to processes that are more complex or error prone. </a:t>
                      </a:r>
                      <a:endParaRPr lang="en-US" sz="1300" dirty="0"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539516"/>
                  </a:ext>
                </a:extLst>
              </a:tr>
              <a:tr h="33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Manual Work Involved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 </a:t>
                      </a:r>
                      <a:endParaRPr lang="en-US" sz="1300" b="1" i="0" dirty="0">
                        <a:solidFill>
                          <a:schemeClr val="tx1"/>
                        </a:solidFill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>
                          <a:latin typeface="+mj-lt"/>
                          <a:cs typeface="Segoe UI Light" panose="020B0502040204020203" pitchFamily="34" charset="0"/>
                        </a:rPr>
                        <a:t>Process</a:t>
                      </a:r>
                      <a:r>
                        <a:rPr lang="en-US" sz="1300" baseline="0" dirty="0">
                          <a:latin typeface="+mj-lt"/>
                          <a:cs typeface="Segoe UI Light" panose="020B0502040204020203" pitchFamily="34" charset="0"/>
                        </a:rPr>
                        <a:t> should have</a:t>
                      </a:r>
                      <a:r>
                        <a:rPr lang="en-US" sz="1300" dirty="0">
                          <a:latin typeface="+mj-lt"/>
                          <a:cs typeface="Segoe UI Light" panose="020B0502040204020203" pitchFamily="34" charset="0"/>
                        </a:rPr>
                        <a:t> little automation support today and large amounts of manual work.</a:t>
                      </a:r>
                    </a:p>
                  </a:txBody>
                  <a:tcPr marL="68771" marR="68771" marT="34385" marB="3438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96833"/>
                  </a:ext>
                </a:extLst>
              </a:tr>
              <a:tr h="683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System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 Upgrade Timing</a:t>
                      </a:r>
                      <a:endParaRPr lang="en-US" sz="1300" b="1" i="0" dirty="0">
                        <a:solidFill>
                          <a:schemeClr val="tx1"/>
                        </a:solidFill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>
                          <a:latin typeface="+mj-lt"/>
                          <a:cs typeface="Segoe UI Light" panose="020B0502040204020203" pitchFamily="34" charset="0"/>
                        </a:rPr>
                        <a:t>Process should be avoided</a:t>
                      </a:r>
                      <a:r>
                        <a:rPr lang="en-US" sz="1300" baseline="0" dirty="0">
                          <a:latin typeface="+mj-lt"/>
                          <a:cs typeface="Segoe UI Light" panose="020B0502040204020203" pitchFamily="34" charset="0"/>
                        </a:rPr>
                        <a:t> if it interacts with a system scheduled for a major planned upgrade within 6 months. Major upgrades beyond minor enhancements need to be planned for in order to prevent rework. </a:t>
                      </a:r>
                      <a:endParaRPr lang="en-US" sz="1300" dirty="0"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718954"/>
                  </a:ext>
                </a:extLst>
              </a:tr>
              <a:tr h="494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b="1" i="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Controls</a:t>
                      </a:r>
                      <a:r>
                        <a:rPr lang="en-US" sz="1300" b="1" i="0" baseline="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 Importance</a:t>
                      </a:r>
                      <a:endParaRPr lang="en-US" sz="1300" b="1" i="0" dirty="0">
                        <a:solidFill>
                          <a:schemeClr val="tx1"/>
                        </a:solidFill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68771" marR="68771" marT="34385" marB="343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>
                          <a:latin typeface="+mj-lt"/>
                          <a:cs typeface="Segoe UI Light" panose="020B0502040204020203" pitchFamily="34" charset="0"/>
                        </a:rPr>
                        <a:t>Process</a:t>
                      </a:r>
                      <a:r>
                        <a:rPr lang="en-US" sz="1300" baseline="0" dirty="0">
                          <a:latin typeface="+mj-lt"/>
                          <a:cs typeface="Segoe UI Light" panose="020B0502040204020203" pitchFamily="34" charset="0"/>
                        </a:rPr>
                        <a:t> is high-risk or has sensitive data that requires strong oversight and set of internal controls. </a:t>
                      </a:r>
                    </a:p>
                  </a:txBody>
                  <a:tcPr marL="68771" marR="68771" marT="34385" marB="3438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363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E10D8-BE15-4493-9697-95D5C209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OCFO Process Robotics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A6627-EFB0-4EE8-BD82-34CC74236B52}"/>
              </a:ext>
            </a:extLst>
          </p:cNvPr>
          <p:cNvSpPr txBox="1"/>
          <p:nvPr/>
        </p:nvSpPr>
        <p:spPr>
          <a:xfrm>
            <a:off x="768350" y="1650136"/>
            <a:ext cx="106997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The project kicked off at the end of September 2017 and key USDA stakeholders were identified: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OCFO Budget and OCFO Pegasys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Initial meetings were conducted with each stakeholder group.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OCFO Budget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– Two processes were identified for automation (Direct Authority and Reimbursable Authority Funds Distribution)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OCFO Pegasys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– The four processes were identified for automation (Treasury Daily Cash Files, User Separations, Cost Transfers, RWA Surcharge Adjustments)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Meetings with process owners for each of the six automations were conducted and the Process Design Documents (PDDs) were completed incrementally, from October – January.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UiPath was selected as USDA’s tool in January 2018 and development has begun in the FMMI pre-production environment.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Currently, UiPath is in the software approval process to obtain authority to test (ATT) and </a:t>
            </a:r>
            <a:r>
              <a:rPr lang="en-US">
                <a:solidFill>
                  <a:srgbClr val="000000"/>
                </a:solidFill>
                <a:latin typeface="+mj-lt"/>
              </a:rPr>
              <a:t>authority to</a:t>
            </a:r>
            <a:br>
              <a:rPr lang="en-US">
                <a:solidFill>
                  <a:srgbClr val="000000"/>
                </a:solidFill>
                <a:latin typeface="+mj-lt"/>
              </a:rPr>
            </a:br>
            <a:r>
              <a:rPr lang="en-US">
                <a:solidFill>
                  <a:srgbClr val="000000"/>
                </a:solidFill>
                <a:latin typeface="+mj-lt"/>
              </a:rPr>
              <a:t>operate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(ATO).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FD30F-FECF-498B-A11B-D9857735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Process Robotics 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A6627-EFB0-4EE8-BD82-34CC74236B52}"/>
              </a:ext>
            </a:extLst>
          </p:cNvPr>
          <p:cNvSpPr txBox="1"/>
          <p:nvPr/>
        </p:nvSpPr>
        <p:spPr>
          <a:xfrm>
            <a:off x="768350" y="1967636"/>
            <a:ext cx="106997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Complete the initial Budget and Pegasys automations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Support full ATO of the UiPath software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Begin to identify additional processes to be automated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Identify the path forward for USDA, and the potential for robotics at the Agency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F662D-FCBD-4D35-B848-D33DB1EB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FMT PowerPoint Presentation Template" id="{9D1C9B79-A0E5-47B4-97B2-F4DC86FFF0D9}" vid="{BB6B6723-64E5-4934-BA96-E56E3F18C589}"/>
    </a:ext>
  </a:extLst>
</a:theme>
</file>

<file path=ppt/theme/theme2.xml><?xml version="1.0" encoding="utf-8"?>
<a:theme xmlns:a="http://schemas.openxmlformats.org/drawingml/2006/main" name="Deloitte Presentation Screen Template Wide Apr2014">
  <a:themeElements>
    <a:clrScheme name="Deloitte2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FMT PowerPoint Presentation Template (002)</Template>
  <TotalTime>214</TotalTime>
  <Words>658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Segoe UI Light</vt:lpstr>
      <vt:lpstr>Verdana</vt:lpstr>
      <vt:lpstr>Wingdings 2</vt:lpstr>
      <vt:lpstr>Office Theme</vt:lpstr>
      <vt:lpstr>Deloitte Presentation Screen Template Wide Apr2014</vt:lpstr>
      <vt:lpstr>OCFO Process Robotics</vt:lpstr>
      <vt:lpstr>Process Robotics is one point  on the AI spectrum</vt:lpstr>
      <vt:lpstr>Process Robotics…what it is &amp; isn’t</vt:lpstr>
      <vt:lpstr>The ‘Total Workforce’ of today…</vt:lpstr>
      <vt:lpstr>The ‘Total Workforce’ of tomorrow…</vt:lpstr>
      <vt:lpstr>Bots in Action  </vt:lpstr>
      <vt:lpstr>Evaluation Criteria</vt:lpstr>
      <vt:lpstr>OCFO Process Robotics Overview</vt:lpstr>
      <vt:lpstr>Process Robotics Next Steps</vt:lpstr>
      <vt:lpstr>Questions?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OCFO Process Robotics</dc:title>
  <dc:creator>National Financial Center;Financial Management Services</dc:creator>
  <cp:lastModifiedBy>Adams, Tasha - OCFO</cp:lastModifiedBy>
  <cp:revision>16</cp:revision>
  <dcterms:created xsi:type="dcterms:W3CDTF">2018-05-09T01:38:43Z</dcterms:created>
  <dcterms:modified xsi:type="dcterms:W3CDTF">2018-06-19T15:29:32Z</dcterms:modified>
</cp:coreProperties>
</file>