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3"/>
  </p:notesMasterIdLst>
  <p:sldIdLst>
    <p:sldId id="256" r:id="rId3"/>
    <p:sldId id="257" r:id="rId4"/>
    <p:sldId id="261" r:id="rId5"/>
    <p:sldId id="293" r:id="rId6"/>
    <p:sldId id="270" r:id="rId7"/>
    <p:sldId id="259" r:id="rId8"/>
    <p:sldId id="260" r:id="rId9"/>
    <p:sldId id="271" r:id="rId10"/>
    <p:sldId id="262" r:id="rId11"/>
    <p:sldId id="263" r:id="rId12"/>
    <p:sldId id="258" r:id="rId13"/>
    <p:sldId id="264" r:id="rId14"/>
    <p:sldId id="265" r:id="rId15"/>
    <p:sldId id="287" r:id="rId16"/>
    <p:sldId id="288" r:id="rId17"/>
    <p:sldId id="289" r:id="rId18"/>
    <p:sldId id="290" r:id="rId19"/>
    <p:sldId id="292" r:id="rId20"/>
    <p:sldId id="269"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ppenbarger, Christopher  - OCFO, Washington, DC" initials="CC-OWD" lastIdx="1" clrIdx="0">
    <p:extLst>
      <p:ext uri="{19B8F6BF-5375-455C-9EA6-DF929625EA0E}">
        <p15:presenceInfo xmlns:p15="http://schemas.microsoft.com/office/powerpoint/2012/main" userId="S-1-5-21-2443529608-3098792306-3041422421-5105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61" autoAdjust="0"/>
    <p:restoredTop sz="94660"/>
  </p:normalViewPr>
  <p:slideViewPr>
    <p:cSldViewPr snapToGrid="0">
      <p:cViewPr varScale="1">
        <p:scale>
          <a:sx n="115" d="100"/>
          <a:sy n="115" d="100"/>
        </p:scale>
        <p:origin x="7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8D2C95-1A0F-4A94-BE95-1A0E6055506F}" type="doc">
      <dgm:prSet loTypeId="urn:microsoft.com/office/officeart/2005/8/layout/hChevron3" loCatId="process" qsTypeId="urn:microsoft.com/office/officeart/2005/8/quickstyle/simple1" qsCatId="simple" csTypeId="urn:microsoft.com/office/officeart/2005/8/colors/accent1_3" csCatId="accent1" phldr="1"/>
      <dgm:spPr/>
    </dgm:pt>
    <dgm:pt modelId="{FC0B4E9E-1104-4616-B2D5-BF183D6768EF}">
      <dgm:prSet phldrT="[Text]"/>
      <dgm:spPr/>
      <dgm:t>
        <a:bodyPr/>
        <a:lstStyle/>
        <a:p>
          <a:r>
            <a:rPr lang="en-US" dirty="0"/>
            <a:t>Pre-Award</a:t>
          </a:r>
        </a:p>
      </dgm:t>
    </dgm:pt>
    <dgm:pt modelId="{8C956A1A-6CDA-4468-A0DB-9F56D5461D5E}" type="parTrans" cxnId="{6E39CC8C-D459-4621-874F-2B91628B9C3B}">
      <dgm:prSet/>
      <dgm:spPr/>
      <dgm:t>
        <a:bodyPr/>
        <a:lstStyle/>
        <a:p>
          <a:endParaRPr lang="en-US"/>
        </a:p>
      </dgm:t>
    </dgm:pt>
    <dgm:pt modelId="{8959CDFA-2143-41F6-AA31-5866F4BC9A2E}" type="sibTrans" cxnId="{6E39CC8C-D459-4621-874F-2B91628B9C3B}">
      <dgm:prSet/>
      <dgm:spPr/>
      <dgm:t>
        <a:bodyPr/>
        <a:lstStyle/>
        <a:p>
          <a:endParaRPr lang="en-US"/>
        </a:p>
      </dgm:t>
    </dgm:pt>
    <dgm:pt modelId="{731D479B-A68A-45B7-881C-B2928CF00A9F}">
      <dgm:prSet phldrT="[Text]"/>
      <dgm:spPr/>
      <dgm:t>
        <a:bodyPr/>
        <a:lstStyle/>
        <a:p>
          <a:r>
            <a:rPr lang="en-US" dirty="0"/>
            <a:t>Award</a:t>
          </a:r>
        </a:p>
      </dgm:t>
    </dgm:pt>
    <dgm:pt modelId="{EAA62F69-A58C-4980-8A69-DAA9AD6F5300}" type="parTrans" cxnId="{1BCBF511-C87D-489E-ACFD-1005D9BEBF14}">
      <dgm:prSet/>
      <dgm:spPr/>
      <dgm:t>
        <a:bodyPr/>
        <a:lstStyle/>
        <a:p>
          <a:endParaRPr lang="en-US"/>
        </a:p>
      </dgm:t>
    </dgm:pt>
    <dgm:pt modelId="{4C29D0CE-3E70-4F68-9B82-D9011BDBAA09}" type="sibTrans" cxnId="{1BCBF511-C87D-489E-ACFD-1005D9BEBF14}">
      <dgm:prSet/>
      <dgm:spPr/>
      <dgm:t>
        <a:bodyPr/>
        <a:lstStyle/>
        <a:p>
          <a:endParaRPr lang="en-US"/>
        </a:p>
      </dgm:t>
    </dgm:pt>
    <dgm:pt modelId="{41572AD3-F302-446F-B023-FFCDA19E16F8}">
      <dgm:prSet phldrT="[Text]"/>
      <dgm:spPr/>
      <dgm:t>
        <a:bodyPr/>
        <a:lstStyle/>
        <a:p>
          <a:r>
            <a:rPr lang="en-US" dirty="0"/>
            <a:t>Post-Award</a:t>
          </a:r>
        </a:p>
      </dgm:t>
    </dgm:pt>
    <dgm:pt modelId="{7DEB1CC4-5F2E-4B90-8F19-CA3E0E994E76}" type="parTrans" cxnId="{DAD5B670-37B0-45F2-9970-299BBB8C6D5C}">
      <dgm:prSet/>
      <dgm:spPr/>
      <dgm:t>
        <a:bodyPr/>
        <a:lstStyle/>
        <a:p>
          <a:endParaRPr lang="en-US"/>
        </a:p>
      </dgm:t>
    </dgm:pt>
    <dgm:pt modelId="{C8AF3D50-F653-436B-9546-5BA35D436B38}" type="sibTrans" cxnId="{DAD5B670-37B0-45F2-9970-299BBB8C6D5C}">
      <dgm:prSet/>
      <dgm:spPr/>
      <dgm:t>
        <a:bodyPr/>
        <a:lstStyle/>
        <a:p>
          <a:endParaRPr lang="en-US"/>
        </a:p>
      </dgm:t>
    </dgm:pt>
    <dgm:pt modelId="{74C6BE87-385F-46DC-A509-0CB3D3D5CF16}">
      <dgm:prSet phldrT="[Text]"/>
      <dgm:spPr/>
      <dgm:t>
        <a:bodyPr/>
        <a:lstStyle/>
        <a:p>
          <a:r>
            <a:rPr lang="en-US" dirty="0"/>
            <a:t>Closeout </a:t>
          </a:r>
        </a:p>
      </dgm:t>
    </dgm:pt>
    <dgm:pt modelId="{B44C831D-8025-4C29-8757-D06B74F90DD1}" type="parTrans" cxnId="{7CCAB860-7560-4970-B7E9-8C1472F12AB1}">
      <dgm:prSet/>
      <dgm:spPr/>
      <dgm:t>
        <a:bodyPr/>
        <a:lstStyle/>
        <a:p>
          <a:endParaRPr lang="en-US"/>
        </a:p>
      </dgm:t>
    </dgm:pt>
    <dgm:pt modelId="{2B00147D-D2E3-4D20-B733-D55E187320B4}" type="sibTrans" cxnId="{7CCAB860-7560-4970-B7E9-8C1472F12AB1}">
      <dgm:prSet/>
      <dgm:spPr/>
      <dgm:t>
        <a:bodyPr/>
        <a:lstStyle/>
        <a:p>
          <a:endParaRPr lang="en-US"/>
        </a:p>
      </dgm:t>
    </dgm:pt>
    <dgm:pt modelId="{9812EA26-583A-492B-B5C4-922FFBB4BBE1}">
      <dgm:prSet phldrT="[Text]"/>
      <dgm:spPr/>
      <dgm:t>
        <a:bodyPr/>
        <a:lstStyle/>
        <a:p>
          <a:r>
            <a:rPr lang="en-US" dirty="0"/>
            <a:t>Financial Audit</a:t>
          </a:r>
        </a:p>
      </dgm:t>
    </dgm:pt>
    <dgm:pt modelId="{F31A9135-5384-4415-8E99-252AC90633AF}" type="parTrans" cxnId="{0A30D6F6-85EA-4659-ACCA-42127F1612D7}">
      <dgm:prSet/>
      <dgm:spPr/>
      <dgm:t>
        <a:bodyPr/>
        <a:lstStyle/>
        <a:p>
          <a:endParaRPr lang="en-US"/>
        </a:p>
      </dgm:t>
    </dgm:pt>
    <dgm:pt modelId="{D11A0A53-D7BF-4C73-9F42-97C83EE745E8}" type="sibTrans" cxnId="{0A30D6F6-85EA-4659-ACCA-42127F1612D7}">
      <dgm:prSet/>
      <dgm:spPr/>
      <dgm:t>
        <a:bodyPr/>
        <a:lstStyle/>
        <a:p>
          <a:endParaRPr lang="en-US"/>
        </a:p>
      </dgm:t>
    </dgm:pt>
    <dgm:pt modelId="{F66F301E-D882-4FBC-9B39-7ECD4D1D9727}" type="pres">
      <dgm:prSet presAssocID="{538D2C95-1A0F-4A94-BE95-1A0E6055506F}" presName="Name0" presStyleCnt="0">
        <dgm:presLayoutVars>
          <dgm:dir/>
          <dgm:resizeHandles val="exact"/>
        </dgm:presLayoutVars>
      </dgm:prSet>
      <dgm:spPr/>
    </dgm:pt>
    <dgm:pt modelId="{DF9B77F7-5213-4190-99D6-9E4041044FF9}" type="pres">
      <dgm:prSet presAssocID="{FC0B4E9E-1104-4616-B2D5-BF183D6768EF}" presName="parTxOnly" presStyleLbl="node1" presStyleIdx="0" presStyleCnt="5">
        <dgm:presLayoutVars>
          <dgm:bulletEnabled val="1"/>
        </dgm:presLayoutVars>
      </dgm:prSet>
      <dgm:spPr/>
      <dgm:t>
        <a:bodyPr/>
        <a:lstStyle/>
        <a:p>
          <a:endParaRPr lang="en-US"/>
        </a:p>
      </dgm:t>
    </dgm:pt>
    <dgm:pt modelId="{913EB808-6AE0-4329-A7FE-9209CAFF8AD1}" type="pres">
      <dgm:prSet presAssocID="{8959CDFA-2143-41F6-AA31-5866F4BC9A2E}" presName="parSpace" presStyleCnt="0"/>
      <dgm:spPr/>
    </dgm:pt>
    <dgm:pt modelId="{5FF720B7-56FF-4D55-953E-87D2043969F1}" type="pres">
      <dgm:prSet presAssocID="{731D479B-A68A-45B7-881C-B2928CF00A9F}" presName="parTxOnly" presStyleLbl="node1" presStyleIdx="1" presStyleCnt="5">
        <dgm:presLayoutVars>
          <dgm:bulletEnabled val="1"/>
        </dgm:presLayoutVars>
      </dgm:prSet>
      <dgm:spPr/>
      <dgm:t>
        <a:bodyPr/>
        <a:lstStyle/>
        <a:p>
          <a:endParaRPr lang="en-US"/>
        </a:p>
      </dgm:t>
    </dgm:pt>
    <dgm:pt modelId="{B9F72D8F-7E6B-475F-A2C3-8E2D391AF5F3}" type="pres">
      <dgm:prSet presAssocID="{4C29D0CE-3E70-4F68-9B82-D9011BDBAA09}" presName="parSpace" presStyleCnt="0"/>
      <dgm:spPr/>
    </dgm:pt>
    <dgm:pt modelId="{CD1D4688-1B69-4B1C-939F-44EE096CFF89}" type="pres">
      <dgm:prSet presAssocID="{41572AD3-F302-446F-B023-FFCDA19E16F8}" presName="parTxOnly" presStyleLbl="node1" presStyleIdx="2" presStyleCnt="5">
        <dgm:presLayoutVars>
          <dgm:bulletEnabled val="1"/>
        </dgm:presLayoutVars>
      </dgm:prSet>
      <dgm:spPr/>
      <dgm:t>
        <a:bodyPr/>
        <a:lstStyle/>
        <a:p>
          <a:endParaRPr lang="en-US"/>
        </a:p>
      </dgm:t>
    </dgm:pt>
    <dgm:pt modelId="{4D10BE3F-D4E4-45B5-B208-4E3F65122406}" type="pres">
      <dgm:prSet presAssocID="{C8AF3D50-F653-436B-9546-5BA35D436B38}" presName="parSpace" presStyleCnt="0"/>
      <dgm:spPr/>
    </dgm:pt>
    <dgm:pt modelId="{DD5104BA-D854-4544-9541-7BB78D4EEB06}" type="pres">
      <dgm:prSet presAssocID="{74C6BE87-385F-46DC-A509-0CB3D3D5CF16}" presName="parTxOnly" presStyleLbl="node1" presStyleIdx="3" presStyleCnt="5">
        <dgm:presLayoutVars>
          <dgm:bulletEnabled val="1"/>
        </dgm:presLayoutVars>
      </dgm:prSet>
      <dgm:spPr/>
      <dgm:t>
        <a:bodyPr/>
        <a:lstStyle/>
        <a:p>
          <a:endParaRPr lang="en-US"/>
        </a:p>
      </dgm:t>
    </dgm:pt>
    <dgm:pt modelId="{3D49B03C-CE3C-4B30-9292-EA0CB19E55AC}" type="pres">
      <dgm:prSet presAssocID="{2B00147D-D2E3-4D20-B733-D55E187320B4}" presName="parSpace" presStyleCnt="0"/>
      <dgm:spPr/>
    </dgm:pt>
    <dgm:pt modelId="{369EEB4F-ED08-4E99-9B88-D5847AC58519}" type="pres">
      <dgm:prSet presAssocID="{9812EA26-583A-492B-B5C4-922FFBB4BBE1}" presName="parTxOnly" presStyleLbl="node1" presStyleIdx="4" presStyleCnt="5">
        <dgm:presLayoutVars>
          <dgm:bulletEnabled val="1"/>
        </dgm:presLayoutVars>
      </dgm:prSet>
      <dgm:spPr/>
      <dgm:t>
        <a:bodyPr/>
        <a:lstStyle/>
        <a:p>
          <a:endParaRPr lang="en-US"/>
        </a:p>
      </dgm:t>
    </dgm:pt>
  </dgm:ptLst>
  <dgm:cxnLst>
    <dgm:cxn modelId="{407F476A-CE0F-475A-8879-98EEBF2077B0}" type="presOf" srcId="{74C6BE87-385F-46DC-A509-0CB3D3D5CF16}" destId="{DD5104BA-D854-4544-9541-7BB78D4EEB06}" srcOrd="0" destOrd="0" presId="urn:microsoft.com/office/officeart/2005/8/layout/hChevron3"/>
    <dgm:cxn modelId="{1F5BB5F9-C983-43DE-928E-8685AF2A0558}" type="presOf" srcId="{9812EA26-583A-492B-B5C4-922FFBB4BBE1}" destId="{369EEB4F-ED08-4E99-9B88-D5847AC58519}" srcOrd="0" destOrd="0" presId="urn:microsoft.com/office/officeart/2005/8/layout/hChevron3"/>
    <dgm:cxn modelId="{0A30D6F6-85EA-4659-ACCA-42127F1612D7}" srcId="{538D2C95-1A0F-4A94-BE95-1A0E6055506F}" destId="{9812EA26-583A-492B-B5C4-922FFBB4BBE1}" srcOrd="4" destOrd="0" parTransId="{F31A9135-5384-4415-8E99-252AC90633AF}" sibTransId="{D11A0A53-D7BF-4C73-9F42-97C83EE745E8}"/>
    <dgm:cxn modelId="{7CCAB860-7560-4970-B7E9-8C1472F12AB1}" srcId="{538D2C95-1A0F-4A94-BE95-1A0E6055506F}" destId="{74C6BE87-385F-46DC-A509-0CB3D3D5CF16}" srcOrd="3" destOrd="0" parTransId="{B44C831D-8025-4C29-8757-D06B74F90DD1}" sibTransId="{2B00147D-D2E3-4D20-B733-D55E187320B4}"/>
    <dgm:cxn modelId="{DAD5B670-37B0-45F2-9970-299BBB8C6D5C}" srcId="{538D2C95-1A0F-4A94-BE95-1A0E6055506F}" destId="{41572AD3-F302-446F-B023-FFCDA19E16F8}" srcOrd="2" destOrd="0" parTransId="{7DEB1CC4-5F2E-4B90-8F19-CA3E0E994E76}" sibTransId="{C8AF3D50-F653-436B-9546-5BA35D436B38}"/>
    <dgm:cxn modelId="{37ED2F7A-4613-4DA7-94EB-451485730290}" type="presOf" srcId="{41572AD3-F302-446F-B023-FFCDA19E16F8}" destId="{CD1D4688-1B69-4B1C-939F-44EE096CFF89}" srcOrd="0" destOrd="0" presId="urn:microsoft.com/office/officeart/2005/8/layout/hChevron3"/>
    <dgm:cxn modelId="{6E39CC8C-D459-4621-874F-2B91628B9C3B}" srcId="{538D2C95-1A0F-4A94-BE95-1A0E6055506F}" destId="{FC0B4E9E-1104-4616-B2D5-BF183D6768EF}" srcOrd="0" destOrd="0" parTransId="{8C956A1A-6CDA-4468-A0DB-9F56D5461D5E}" sibTransId="{8959CDFA-2143-41F6-AA31-5866F4BC9A2E}"/>
    <dgm:cxn modelId="{EE9CCF2E-98DA-4D09-9EA1-9A51A3CD9E6D}" type="presOf" srcId="{FC0B4E9E-1104-4616-B2D5-BF183D6768EF}" destId="{DF9B77F7-5213-4190-99D6-9E4041044FF9}" srcOrd="0" destOrd="0" presId="urn:microsoft.com/office/officeart/2005/8/layout/hChevron3"/>
    <dgm:cxn modelId="{767CF195-CF30-48A4-9191-13C7D9B01F82}" type="presOf" srcId="{731D479B-A68A-45B7-881C-B2928CF00A9F}" destId="{5FF720B7-56FF-4D55-953E-87D2043969F1}" srcOrd="0" destOrd="0" presId="urn:microsoft.com/office/officeart/2005/8/layout/hChevron3"/>
    <dgm:cxn modelId="{A40CF674-9CCA-423B-9F9B-D992998253EF}" type="presOf" srcId="{538D2C95-1A0F-4A94-BE95-1A0E6055506F}" destId="{F66F301E-D882-4FBC-9B39-7ECD4D1D9727}" srcOrd="0" destOrd="0" presId="urn:microsoft.com/office/officeart/2005/8/layout/hChevron3"/>
    <dgm:cxn modelId="{1BCBF511-C87D-489E-ACFD-1005D9BEBF14}" srcId="{538D2C95-1A0F-4A94-BE95-1A0E6055506F}" destId="{731D479B-A68A-45B7-881C-B2928CF00A9F}" srcOrd="1" destOrd="0" parTransId="{EAA62F69-A58C-4980-8A69-DAA9AD6F5300}" sibTransId="{4C29D0CE-3E70-4F68-9B82-D9011BDBAA09}"/>
    <dgm:cxn modelId="{3D8BE837-3D32-4300-9CB1-08FE2E1DD590}" type="presParOf" srcId="{F66F301E-D882-4FBC-9B39-7ECD4D1D9727}" destId="{DF9B77F7-5213-4190-99D6-9E4041044FF9}" srcOrd="0" destOrd="0" presId="urn:microsoft.com/office/officeart/2005/8/layout/hChevron3"/>
    <dgm:cxn modelId="{6724F9AE-EB71-4008-A0D2-CB3825797E58}" type="presParOf" srcId="{F66F301E-D882-4FBC-9B39-7ECD4D1D9727}" destId="{913EB808-6AE0-4329-A7FE-9209CAFF8AD1}" srcOrd="1" destOrd="0" presId="urn:microsoft.com/office/officeart/2005/8/layout/hChevron3"/>
    <dgm:cxn modelId="{F5F12C73-DD8C-4090-A28C-69D9FFACA316}" type="presParOf" srcId="{F66F301E-D882-4FBC-9B39-7ECD4D1D9727}" destId="{5FF720B7-56FF-4D55-953E-87D2043969F1}" srcOrd="2" destOrd="0" presId="urn:microsoft.com/office/officeart/2005/8/layout/hChevron3"/>
    <dgm:cxn modelId="{92F7C092-981C-417C-99D4-E115E4BDFFF4}" type="presParOf" srcId="{F66F301E-D882-4FBC-9B39-7ECD4D1D9727}" destId="{B9F72D8F-7E6B-475F-A2C3-8E2D391AF5F3}" srcOrd="3" destOrd="0" presId="urn:microsoft.com/office/officeart/2005/8/layout/hChevron3"/>
    <dgm:cxn modelId="{ACDEDDB7-10A7-4E6E-9BC2-19E7E3ABDB08}" type="presParOf" srcId="{F66F301E-D882-4FBC-9B39-7ECD4D1D9727}" destId="{CD1D4688-1B69-4B1C-939F-44EE096CFF89}" srcOrd="4" destOrd="0" presId="urn:microsoft.com/office/officeart/2005/8/layout/hChevron3"/>
    <dgm:cxn modelId="{286E0DF9-DC45-488C-882A-B05C7A2D7B8C}" type="presParOf" srcId="{F66F301E-D882-4FBC-9B39-7ECD4D1D9727}" destId="{4D10BE3F-D4E4-45B5-B208-4E3F65122406}" srcOrd="5" destOrd="0" presId="urn:microsoft.com/office/officeart/2005/8/layout/hChevron3"/>
    <dgm:cxn modelId="{919D4EB7-2A75-4165-970A-1C6F792335AA}" type="presParOf" srcId="{F66F301E-D882-4FBC-9B39-7ECD4D1D9727}" destId="{DD5104BA-D854-4544-9541-7BB78D4EEB06}" srcOrd="6" destOrd="0" presId="urn:microsoft.com/office/officeart/2005/8/layout/hChevron3"/>
    <dgm:cxn modelId="{B0A0A9D9-6A6A-45C8-82AE-B16B7CC020B1}" type="presParOf" srcId="{F66F301E-D882-4FBC-9B39-7ECD4D1D9727}" destId="{3D49B03C-CE3C-4B30-9292-EA0CB19E55AC}" srcOrd="7" destOrd="0" presId="urn:microsoft.com/office/officeart/2005/8/layout/hChevron3"/>
    <dgm:cxn modelId="{61E2A328-66C6-44FF-B567-804C85BAF305}" type="presParOf" srcId="{F66F301E-D882-4FBC-9B39-7ECD4D1D9727}" destId="{369EEB4F-ED08-4E99-9B88-D5847AC58519}"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78214-45DE-4D20-B462-691046C267DD}" type="doc">
      <dgm:prSet loTypeId="urn:microsoft.com/office/officeart/2005/8/layout/rings+Icon" loCatId="relationship" qsTypeId="urn:microsoft.com/office/officeart/2005/8/quickstyle/simple5" qsCatId="simple" csTypeId="urn:microsoft.com/office/officeart/2005/8/colors/accent1_5" csCatId="accent1" phldr="1"/>
      <dgm:spPr/>
    </dgm:pt>
    <dgm:pt modelId="{18AA05B0-DF07-40EA-8CCE-2FE0AFF22752}">
      <dgm:prSet phldrT="[Text]" custT="1"/>
      <dgm:spPr/>
      <dgm:t>
        <a:bodyPr/>
        <a:lstStyle/>
        <a:p>
          <a:r>
            <a:rPr lang="en-US" sz="1200" dirty="0"/>
            <a:t>Tier 0 Help Desk Support</a:t>
          </a:r>
        </a:p>
      </dgm:t>
    </dgm:pt>
    <dgm:pt modelId="{CC417059-3FFD-4921-93E3-8618FE0712B2}" type="parTrans" cxnId="{F8EFBE73-7275-4255-9A20-1A9751261FC6}">
      <dgm:prSet/>
      <dgm:spPr/>
      <dgm:t>
        <a:bodyPr/>
        <a:lstStyle/>
        <a:p>
          <a:endParaRPr lang="en-US"/>
        </a:p>
      </dgm:t>
    </dgm:pt>
    <dgm:pt modelId="{3E283051-C09C-4C60-8407-FCEDA35B3F29}" type="sibTrans" cxnId="{F8EFBE73-7275-4255-9A20-1A9751261FC6}">
      <dgm:prSet/>
      <dgm:spPr/>
      <dgm:t>
        <a:bodyPr/>
        <a:lstStyle/>
        <a:p>
          <a:endParaRPr lang="en-US"/>
        </a:p>
      </dgm:t>
    </dgm:pt>
    <dgm:pt modelId="{B21DD89C-8C09-4B4E-BCC2-755E44F8598F}">
      <dgm:prSet phldrT="[Text]" custT="1"/>
      <dgm:spPr/>
      <dgm:t>
        <a:bodyPr/>
        <a:lstStyle/>
        <a:p>
          <a:r>
            <a:rPr lang="en-US" sz="1200" dirty="0"/>
            <a:t>WikiGrants Self Service Center</a:t>
          </a:r>
        </a:p>
      </dgm:t>
    </dgm:pt>
    <dgm:pt modelId="{C9E1387C-AF50-4CF9-9C25-8DC3F5F3123A}" type="parTrans" cxnId="{F07D466B-26DD-4EAF-877F-5F45D8E8DF6B}">
      <dgm:prSet/>
      <dgm:spPr/>
      <dgm:t>
        <a:bodyPr/>
        <a:lstStyle/>
        <a:p>
          <a:endParaRPr lang="en-US"/>
        </a:p>
      </dgm:t>
    </dgm:pt>
    <dgm:pt modelId="{E4666E56-1D34-47EE-AAA5-04E7EAA1CAE4}" type="sibTrans" cxnId="{F07D466B-26DD-4EAF-877F-5F45D8E8DF6B}">
      <dgm:prSet/>
      <dgm:spPr/>
      <dgm:t>
        <a:bodyPr/>
        <a:lstStyle/>
        <a:p>
          <a:endParaRPr lang="en-US"/>
        </a:p>
      </dgm:t>
    </dgm:pt>
    <dgm:pt modelId="{1024AAFE-0F9C-4426-B694-5945DB8717F5}">
      <dgm:prSet phldrT="[Text]" custT="1"/>
      <dgm:spPr/>
      <dgm:t>
        <a:bodyPr/>
        <a:lstStyle/>
        <a:p>
          <a:pPr>
            <a:spcAft>
              <a:spcPts val="0"/>
            </a:spcAft>
          </a:pPr>
          <a:r>
            <a:rPr lang="en-US" sz="1200" dirty="0"/>
            <a:t>On-Demand and Scheduled</a:t>
          </a:r>
        </a:p>
        <a:p>
          <a:pPr>
            <a:spcAft>
              <a:spcPts val="0"/>
            </a:spcAft>
          </a:pPr>
          <a:r>
            <a:rPr lang="en-US" sz="1200" dirty="0"/>
            <a:t>Training</a:t>
          </a:r>
        </a:p>
      </dgm:t>
    </dgm:pt>
    <dgm:pt modelId="{6AA3E6DC-066C-44A6-A3C4-F6FDEEE8A150}" type="parTrans" cxnId="{1ED777FA-B775-461E-868A-38C9D8EC41DF}">
      <dgm:prSet/>
      <dgm:spPr/>
      <dgm:t>
        <a:bodyPr/>
        <a:lstStyle/>
        <a:p>
          <a:endParaRPr lang="en-US"/>
        </a:p>
      </dgm:t>
    </dgm:pt>
    <dgm:pt modelId="{CCC15127-82B4-44EE-9E7A-03880B0ABD97}" type="sibTrans" cxnId="{1ED777FA-B775-461E-868A-38C9D8EC41DF}">
      <dgm:prSet/>
      <dgm:spPr/>
      <dgm:t>
        <a:bodyPr/>
        <a:lstStyle/>
        <a:p>
          <a:endParaRPr lang="en-US"/>
        </a:p>
      </dgm:t>
    </dgm:pt>
    <dgm:pt modelId="{3848AD2E-F40C-471C-A677-F66FB5FABF0C}">
      <dgm:prSet phldrT="[Text]" custT="1"/>
      <dgm:spPr/>
      <dgm:t>
        <a:bodyPr/>
        <a:lstStyle/>
        <a:p>
          <a:r>
            <a:rPr lang="en-US" sz="1200" dirty="0"/>
            <a:t>Train-the-Trainer</a:t>
          </a:r>
        </a:p>
      </dgm:t>
    </dgm:pt>
    <dgm:pt modelId="{15E967A6-B188-498C-8EA3-B305C4926454}" type="parTrans" cxnId="{367F49D6-EE99-4403-8ACF-D8CA87275069}">
      <dgm:prSet/>
      <dgm:spPr/>
      <dgm:t>
        <a:bodyPr/>
        <a:lstStyle/>
        <a:p>
          <a:endParaRPr lang="en-US"/>
        </a:p>
      </dgm:t>
    </dgm:pt>
    <dgm:pt modelId="{3D689A4D-E439-4DB9-AFB1-11B6FAE3B8C8}" type="sibTrans" cxnId="{367F49D6-EE99-4403-8ACF-D8CA87275069}">
      <dgm:prSet/>
      <dgm:spPr/>
      <dgm:t>
        <a:bodyPr/>
        <a:lstStyle/>
        <a:p>
          <a:endParaRPr lang="en-US"/>
        </a:p>
      </dgm:t>
    </dgm:pt>
    <dgm:pt modelId="{4D261578-1B20-405A-ACE4-EDFCF11989A4}">
      <dgm:prSet phldrT="[Text]" custT="1"/>
      <dgm:spPr/>
      <dgm:t>
        <a:bodyPr/>
        <a:lstStyle/>
        <a:p>
          <a:r>
            <a:rPr lang="en-US" sz="1200" dirty="0"/>
            <a:t>Change Request Management</a:t>
          </a:r>
        </a:p>
      </dgm:t>
    </dgm:pt>
    <dgm:pt modelId="{0E207AA4-2515-4C4E-8AB6-E67EBE028EAE}" type="parTrans" cxnId="{CA674449-CFB5-4924-86DA-650F3F638D6E}">
      <dgm:prSet/>
      <dgm:spPr/>
      <dgm:t>
        <a:bodyPr/>
        <a:lstStyle/>
        <a:p>
          <a:endParaRPr lang="en-US"/>
        </a:p>
      </dgm:t>
    </dgm:pt>
    <dgm:pt modelId="{3AD69EEC-1013-42D3-AB55-E37903BEB42E}" type="sibTrans" cxnId="{CA674449-CFB5-4924-86DA-650F3F638D6E}">
      <dgm:prSet/>
      <dgm:spPr/>
      <dgm:t>
        <a:bodyPr/>
        <a:lstStyle/>
        <a:p>
          <a:endParaRPr lang="en-US"/>
        </a:p>
      </dgm:t>
    </dgm:pt>
    <dgm:pt modelId="{2AF2D911-DA4D-43CD-A0B6-501F911537DB}">
      <dgm:prSet phldrT="[Text]" custT="1"/>
      <dgm:spPr/>
      <dgm:t>
        <a:bodyPr/>
        <a:lstStyle/>
        <a:p>
          <a:r>
            <a:rPr lang="en-US" sz="1200" dirty="0"/>
            <a:t>Project Management</a:t>
          </a:r>
        </a:p>
      </dgm:t>
    </dgm:pt>
    <dgm:pt modelId="{7E67515A-17F3-4236-9AAE-ECE17C3F005D}" type="parTrans" cxnId="{DC9BD7C0-25AB-4834-BCC1-D2989E5FCD03}">
      <dgm:prSet/>
      <dgm:spPr/>
      <dgm:t>
        <a:bodyPr/>
        <a:lstStyle/>
        <a:p>
          <a:endParaRPr lang="en-US"/>
        </a:p>
      </dgm:t>
    </dgm:pt>
    <dgm:pt modelId="{A2FAC513-B77B-479E-837D-B74E0F8CDDC1}" type="sibTrans" cxnId="{DC9BD7C0-25AB-4834-BCC1-D2989E5FCD03}">
      <dgm:prSet/>
      <dgm:spPr/>
      <dgm:t>
        <a:bodyPr/>
        <a:lstStyle/>
        <a:p>
          <a:endParaRPr lang="en-US"/>
        </a:p>
      </dgm:t>
    </dgm:pt>
    <dgm:pt modelId="{D5D68572-445F-4241-8C01-ECBC8C915636}">
      <dgm:prSet phldrT="[Text]" custT="1"/>
      <dgm:spPr/>
      <dgm:t>
        <a:bodyPr/>
        <a:lstStyle/>
        <a:p>
          <a:r>
            <a:rPr lang="en-US" sz="1200" dirty="0">
              <a:effectLst/>
            </a:rPr>
            <a:t>Knowledge</a:t>
          </a:r>
          <a:r>
            <a:rPr lang="en-US" sz="1200" baseline="0" dirty="0">
              <a:effectLst/>
            </a:rPr>
            <a:t> Management</a:t>
          </a:r>
          <a:endParaRPr lang="en-US" sz="1200" dirty="0">
            <a:effectLst/>
          </a:endParaRPr>
        </a:p>
      </dgm:t>
    </dgm:pt>
    <dgm:pt modelId="{A970608A-7F7C-4550-99EC-74706F97BDA5}" type="parTrans" cxnId="{CAEF7114-A9D1-477F-BBE4-BC532CC8847C}">
      <dgm:prSet/>
      <dgm:spPr/>
      <dgm:t>
        <a:bodyPr/>
        <a:lstStyle/>
        <a:p>
          <a:endParaRPr lang="en-US"/>
        </a:p>
      </dgm:t>
    </dgm:pt>
    <dgm:pt modelId="{C56B6710-1B4A-4CE3-B58D-B3B441C92836}" type="sibTrans" cxnId="{CAEF7114-A9D1-477F-BBE4-BC532CC8847C}">
      <dgm:prSet/>
      <dgm:spPr/>
      <dgm:t>
        <a:bodyPr/>
        <a:lstStyle/>
        <a:p>
          <a:endParaRPr lang="en-US"/>
        </a:p>
      </dgm:t>
    </dgm:pt>
    <dgm:pt modelId="{4CBAB287-A14F-4ED3-A9A0-39A5C4334E43}">
      <dgm:prSet phldrT="[Text]"/>
      <dgm:spPr/>
      <dgm:t>
        <a:bodyPr/>
        <a:lstStyle/>
        <a:p>
          <a:endParaRPr lang="en-US"/>
        </a:p>
      </dgm:t>
    </dgm:pt>
    <dgm:pt modelId="{C0A23676-5A75-4F78-A771-CD9E6FA6EB7F}" type="parTrans" cxnId="{DC2893BB-8535-4CB9-B019-4935B5AE6FA4}">
      <dgm:prSet/>
      <dgm:spPr/>
      <dgm:t>
        <a:bodyPr/>
        <a:lstStyle/>
        <a:p>
          <a:endParaRPr lang="en-US"/>
        </a:p>
      </dgm:t>
    </dgm:pt>
    <dgm:pt modelId="{89E96FEF-E164-4B3B-9BC7-C7ACEA32E2E5}" type="sibTrans" cxnId="{DC2893BB-8535-4CB9-B019-4935B5AE6FA4}">
      <dgm:prSet/>
      <dgm:spPr/>
      <dgm:t>
        <a:bodyPr/>
        <a:lstStyle/>
        <a:p>
          <a:endParaRPr lang="en-US"/>
        </a:p>
      </dgm:t>
    </dgm:pt>
    <dgm:pt modelId="{E55E1D25-ECB9-4A7F-9E51-70BDF8D24E43}" type="pres">
      <dgm:prSet presAssocID="{7AE78214-45DE-4D20-B462-691046C267DD}" presName="Name0" presStyleCnt="0">
        <dgm:presLayoutVars>
          <dgm:chMax val="7"/>
          <dgm:dir/>
          <dgm:resizeHandles val="exact"/>
        </dgm:presLayoutVars>
      </dgm:prSet>
      <dgm:spPr/>
    </dgm:pt>
    <dgm:pt modelId="{B8A79AC2-BBBD-4912-8928-AC3193A464E3}" type="pres">
      <dgm:prSet presAssocID="{7AE78214-45DE-4D20-B462-691046C267DD}" presName="ellipse1" presStyleLbl="vennNode1" presStyleIdx="0" presStyleCnt="7" custLinFactNeighborX="-574">
        <dgm:presLayoutVars>
          <dgm:bulletEnabled val="1"/>
        </dgm:presLayoutVars>
      </dgm:prSet>
      <dgm:spPr/>
      <dgm:t>
        <a:bodyPr/>
        <a:lstStyle/>
        <a:p>
          <a:endParaRPr lang="en-US"/>
        </a:p>
      </dgm:t>
    </dgm:pt>
    <dgm:pt modelId="{90142422-531B-479F-9644-D0FDE41ECFB3}" type="pres">
      <dgm:prSet presAssocID="{7AE78214-45DE-4D20-B462-691046C267DD}" presName="ellipse2" presStyleLbl="vennNode1" presStyleIdx="1" presStyleCnt="7">
        <dgm:presLayoutVars>
          <dgm:bulletEnabled val="1"/>
        </dgm:presLayoutVars>
      </dgm:prSet>
      <dgm:spPr/>
      <dgm:t>
        <a:bodyPr/>
        <a:lstStyle/>
        <a:p>
          <a:endParaRPr lang="en-US"/>
        </a:p>
      </dgm:t>
    </dgm:pt>
    <dgm:pt modelId="{EEDB14C2-726B-48CB-94EC-A59B396559C9}" type="pres">
      <dgm:prSet presAssocID="{7AE78214-45DE-4D20-B462-691046C267DD}" presName="ellipse3" presStyleLbl="vennNode1" presStyleIdx="2" presStyleCnt="7">
        <dgm:presLayoutVars>
          <dgm:bulletEnabled val="1"/>
        </dgm:presLayoutVars>
      </dgm:prSet>
      <dgm:spPr/>
      <dgm:t>
        <a:bodyPr/>
        <a:lstStyle/>
        <a:p>
          <a:endParaRPr lang="en-US"/>
        </a:p>
      </dgm:t>
    </dgm:pt>
    <dgm:pt modelId="{DF3EF212-0F2E-4140-9AB6-0009FE529461}" type="pres">
      <dgm:prSet presAssocID="{7AE78214-45DE-4D20-B462-691046C267DD}" presName="ellipse4" presStyleLbl="vennNode1" presStyleIdx="3" presStyleCnt="7">
        <dgm:presLayoutVars>
          <dgm:bulletEnabled val="1"/>
        </dgm:presLayoutVars>
      </dgm:prSet>
      <dgm:spPr/>
      <dgm:t>
        <a:bodyPr/>
        <a:lstStyle/>
        <a:p>
          <a:endParaRPr lang="en-US"/>
        </a:p>
      </dgm:t>
    </dgm:pt>
    <dgm:pt modelId="{D9FBF272-07AE-4828-8ED2-288B230BA1FB}" type="pres">
      <dgm:prSet presAssocID="{7AE78214-45DE-4D20-B462-691046C267DD}" presName="ellipse5" presStyleLbl="vennNode1" presStyleIdx="4" presStyleCnt="7">
        <dgm:presLayoutVars>
          <dgm:bulletEnabled val="1"/>
        </dgm:presLayoutVars>
      </dgm:prSet>
      <dgm:spPr/>
      <dgm:t>
        <a:bodyPr/>
        <a:lstStyle/>
        <a:p>
          <a:endParaRPr lang="en-US"/>
        </a:p>
      </dgm:t>
    </dgm:pt>
    <dgm:pt modelId="{B2F1C11E-C3CC-4F6E-8A59-388D59AB6736}" type="pres">
      <dgm:prSet presAssocID="{7AE78214-45DE-4D20-B462-691046C267DD}" presName="ellipse6" presStyleLbl="vennNode1" presStyleIdx="5" presStyleCnt="7">
        <dgm:presLayoutVars>
          <dgm:bulletEnabled val="1"/>
        </dgm:presLayoutVars>
      </dgm:prSet>
      <dgm:spPr/>
      <dgm:t>
        <a:bodyPr/>
        <a:lstStyle/>
        <a:p>
          <a:endParaRPr lang="en-US"/>
        </a:p>
      </dgm:t>
    </dgm:pt>
    <dgm:pt modelId="{EE496119-C13C-41DD-833B-D9F3D205CE0C}" type="pres">
      <dgm:prSet presAssocID="{7AE78214-45DE-4D20-B462-691046C267DD}" presName="ellipse7" presStyleLbl="vennNode1" presStyleIdx="6" presStyleCnt="7">
        <dgm:presLayoutVars>
          <dgm:bulletEnabled val="1"/>
        </dgm:presLayoutVars>
      </dgm:prSet>
      <dgm:spPr/>
      <dgm:t>
        <a:bodyPr/>
        <a:lstStyle/>
        <a:p>
          <a:endParaRPr lang="en-US"/>
        </a:p>
      </dgm:t>
    </dgm:pt>
  </dgm:ptLst>
  <dgm:cxnLst>
    <dgm:cxn modelId="{F8EFBE73-7275-4255-9A20-1A9751261FC6}" srcId="{7AE78214-45DE-4D20-B462-691046C267DD}" destId="{18AA05B0-DF07-40EA-8CCE-2FE0AFF22752}" srcOrd="0" destOrd="0" parTransId="{CC417059-3FFD-4921-93E3-8618FE0712B2}" sibTransId="{3E283051-C09C-4C60-8407-FCEDA35B3F29}"/>
    <dgm:cxn modelId="{CAEF7114-A9D1-477F-BBE4-BC532CC8847C}" srcId="{7AE78214-45DE-4D20-B462-691046C267DD}" destId="{D5D68572-445F-4241-8C01-ECBC8C915636}" srcOrd="6" destOrd="0" parTransId="{A970608A-7F7C-4550-99EC-74706F97BDA5}" sibTransId="{C56B6710-1B4A-4CE3-B58D-B3B441C92836}"/>
    <dgm:cxn modelId="{F07D466B-26DD-4EAF-877F-5F45D8E8DF6B}" srcId="{7AE78214-45DE-4D20-B462-691046C267DD}" destId="{B21DD89C-8C09-4B4E-BCC2-755E44F8598F}" srcOrd="2" destOrd="0" parTransId="{C9E1387C-AF50-4CF9-9C25-8DC3F5F3123A}" sibTransId="{E4666E56-1D34-47EE-AAA5-04E7EAA1CAE4}"/>
    <dgm:cxn modelId="{2015AFCA-B262-495F-BD01-B41381C04914}" type="presOf" srcId="{4D261578-1B20-405A-ACE4-EDFCF11989A4}" destId="{90142422-531B-479F-9644-D0FDE41ECFB3}" srcOrd="0" destOrd="0" presId="urn:microsoft.com/office/officeart/2005/8/layout/rings+Icon"/>
    <dgm:cxn modelId="{42FFDADE-284F-49E8-8B6C-D3B946F68027}" type="presOf" srcId="{18AA05B0-DF07-40EA-8CCE-2FE0AFF22752}" destId="{B8A79AC2-BBBD-4912-8928-AC3193A464E3}" srcOrd="0" destOrd="0" presId="urn:microsoft.com/office/officeart/2005/8/layout/rings+Icon"/>
    <dgm:cxn modelId="{E846523C-8E8C-42EC-B49A-500BAA7367F2}" type="presOf" srcId="{3848AD2E-F40C-471C-A677-F66FB5FABF0C}" destId="{D9FBF272-07AE-4828-8ED2-288B230BA1FB}" srcOrd="0" destOrd="0" presId="urn:microsoft.com/office/officeart/2005/8/layout/rings+Icon"/>
    <dgm:cxn modelId="{0FEF78FE-2B8E-4312-9F63-D346244DAEFD}" type="presOf" srcId="{B21DD89C-8C09-4B4E-BCC2-755E44F8598F}" destId="{EEDB14C2-726B-48CB-94EC-A59B396559C9}" srcOrd="0" destOrd="0" presId="urn:microsoft.com/office/officeart/2005/8/layout/rings+Icon"/>
    <dgm:cxn modelId="{1ED777FA-B775-461E-868A-38C9D8EC41DF}" srcId="{7AE78214-45DE-4D20-B462-691046C267DD}" destId="{1024AAFE-0F9C-4426-B694-5945DB8717F5}" srcOrd="3" destOrd="0" parTransId="{6AA3E6DC-066C-44A6-A3C4-F6FDEEE8A150}" sibTransId="{CCC15127-82B4-44EE-9E7A-03880B0ABD97}"/>
    <dgm:cxn modelId="{D641B6BF-3EBD-4B58-BC08-1D0734DCF6DE}" type="presOf" srcId="{7AE78214-45DE-4D20-B462-691046C267DD}" destId="{E55E1D25-ECB9-4A7F-9E51-70BDF8D24E43}" srcOrd="0" destOrd="0" presId="urn:microsoft.com/office/officeart/2005/8/layout/rings+Icon"/>
    <dgm:cxn modelId="{DC2893BB-8535-4CB9-B019-4935B5AE6FA4}" srcId="{7AE78214-45DE-4D20-B462-691046C267DD}" destId="{4CBAB287-A14F-4ED3-A9A0-39A5C4334E43}" srcOrd="7" destOrd="0" parTransId="{C0A23676-5A75-4F78-A771-CD9E6FA6EB7F}" sibTransId="{89E96FEF-E164-4B3B-9BC7-C7ACEA32E2E5}"/>
    <dgm:cxn modelId="{5973B48E-F2BF-4ACF-B72B-F6E6890EC5DF}" type="presOf" srcId="{2AF2D911-DA4D-43CD-A0B6-501F911537DB}" destId="{B2F1C11E-C3CC-4F6E-8A59-388D59AB6736}" srcOrd="0" destOrd="0" presId="urn:microsoft.com/office/officeart/2005/8/layout/rings+Icon"/>
    <dgm:cxn modelId="{7D0C083A-ACCD-4C0A-947F-BE03F8FBA435}" type="presOf" srcId="{1024AAFE-0F9C-4426-B694-5945DB8717F5}" destId="{DF3EF212-0F2E-4140-9AB6-0009FE529461}" srcOrd="0" destOrd="0" presId="urn:microsoft.com/office/officeart/2005/8/layout/rings+Icon"/>
    <dgm:cxn modelId="{E16F6854-AAEC-46B3-BAAC-5E1A5FF35485}" type="presOf" srcId="{D5D68572-445F-4241-8C01-ECBC8C915636}" destId="{EE496119-C13C-41DD-833B-D9F3D205CE0C}" srcOrd="0" destOrd="0" presId="urn:microsoft.com/office/officeart/2005/8/layout/rings+Icon"/>
    <dgm:cxn modelId="{CA674449-CFB5-4924-86DA-650F3F638D6E}" srcId="{7AE78214-45DE-4D20-B462-691046C267DD}" destId="{4D261578-1B20-405A-ACE4-EDFCF11989A4}" srcOrd="1" destOrd="0" parTransId="{0E207AA4-2515-4C4E-8AB6-E67EBE028EAE}" sibTransId="{3AD69EEC-1013-42D3-AB55-E37903BEB42E}"/>
    <dgm:cxn modelId="{DC9BD7C0-25AB-4834-BCC1-D2989E5FCD03}" srcId="{7AE78214-45DE-4D20-B462-691046C267DD}" destId="{2AF2D911-DA4D-43CD-A0B6-501F911537DB}" srcOrd="5" destOrd="0" parTransId="{7E67515A-17F3-4236-9AAE-ECE17C3F005D}" sibTransId="{A2FAC513-B77B-479E-837D-B74E0F8CDDC1}"/>
    <dgm:cxn modelId="{367F49D6-EE99-4403-8ACF-D8CA87275069}" srcId="{7AE78214-45DE-4D20-B462-691046C267DD}" destId="{3848AD2E-F40C-471C-A677-F66FB5FABF0C}" srcOrd="4" destOrd="0" parTransId="{15E967A6-B188-498C-8EA3-B305C4926454}" sibTransId="{3D689A4D-E439-4DB9-AFB1-11B6FAE3B8C8}"/>
    <dgm:cxn modelId="{AF6CFB41-BF7B-4878-A268-DF5983ED4072}" type="presParOf" srcId="{E55E1D25-ECB9-4A7F-9E51-70BDF8D24E43}" destId="{B8A79AC2-BBBD-4912-8928-AC3193A464E3}" srcOrd="0" destOrd="0" presId="urn:microsoft.com/office/officeart/2005/8/layout/rings+Icon"/>
    <dgm:cxn modelId="{DD1B97F3-5D6B-4699-90A2-4F7EF5A441EE}" type="presParOf" srcId="{E55E1D25-ECB9-4A7F-9E51-70BDF8D24E43}" destId="{90142422-531B-479F-9644-D0FDE41ECFB3}" srcOrd="1" destOrd="0" presId="urn:microsoft.com/office/officeart/2005/8/layout/rings+Icon"/>
    <dgm:cxn modelId="{8280440E-2281-4C86-A9F0-D788058D4292}" type="presParOf" srcId="{E55E1D25-ECB9-4A7F-9E51-70BDF8D24E43}" destId="{EEDB14C2-726B-48CB-94EC-A59B396559C9}" srcOrd="2" destOrd="0" presId="urn:microsoft.com/office/officeart/2005/8/layout/rings+Icon"/>
    <dgm:cxn modelId="{BDDFCEC3-E2ED-47D0-B529-FAD09CCF1A6B}" type="presParOf" srcId="{E55E1D25-ECB9-4A7F-9E51-70BDF8D24E43}" destId="{DF3EF212-0F2E-4140-9AB6-0009FE529461}" srcOrd="3" destOrd="0" presId="urn:microsoft.com/office/officeart/2005/8/layout/rings+Icon"/>
    <dgm:cxn modelId="{A09DDABB-0F32-481D-BB43-7AE2C5DE146D}" type="presParOf" srcId="{E55E1D25-ECB9-4A7F-9E51-70BDF8D24E43}" destId="{D9FBF272-07AE-4828-8ED2-288B230BA1FB}" srcOrd="4" destOrd="0" presId="urn:microsoft.com/office/officeart/2005/8/layout/rings+Icon"/>
    <dgm:cxn modelId="{5D2D4F1C-E7CD-49E8-A0A2-57680E5106ED}" type="presParOf" srcId="{E55E1D25-ECB9-4A7F-9E51-70BDF8D24E43}" destId="{B2F1C11E-C3CC-4F6E-8A59-388D59AB6736}" srcOrd="5" destOrd="0" presId="urn:microsoft.com/office/officeart/2005/8/layout/rings+Icon"/>
    <dgm:cxn modelId="{B9345BD2-03A1-4037-9F40-B2B580539007}" type="presParOf" srcId="{E55E1D25-ECB9-4A7F-9E51-70BDF8D24E43}" destId="{EE496119-C13C-41DD-833B-D9F3D205CE0C}"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14347D-D584-4AC2-9498-7A12B520C0AF}" type="doc">
      <dgm:prSet loTypeId="urn:microsoft.com/office/officeart/2005/8/layout/rings+Icon" loCatId="relationship" qsTypeId="urn:microsoft.com/office/officeart/2005/8/quickstyle/simple5" qsCatId="simple" csTypeId="urn:microsoft.com/office/officeart/2005/8/colors/accent1_3" csCatId="accent1" phldr="1"/>
      <dgm:spPr/>
    </dgm:pt>
    <dgm:pt modelId="{3450807A-47E9-44BC-A49E-4E59DCBA5893}">
      <dgm:prSet phldrT="[Text]" custT="1"/>
      <dgm:spPr/>
      <dgm:t>
        <a:bodyPr/>
        <a:lstStyle/>
        <a:p>
          <a:r>
            <a:rPr lang="en-US" sz="1200" dirty="0"/>
            <a:t>Governance Board Coordination</a:t>
          </a:r>
        </a:p>
      </dgm:t>
    </dgm:pt>
    <dgm:pt modelId="{9B5A0478-375D-4986-BACB-A6DC46ED8B95}" type="parTrans" cxnId="{8A36D1F8-3152-47B5-A6DE-585474488F7D}">
      <dgm:prSet/>
      <dgm:spPr/>
      <dgm:t>
        <a:bodyPr/>
        <a:lstStyle/>
        <a:p>
          <a:endParaRPr lang="en-US"/>
        </a:p>
      </dgm:t>
    </dgm:pt>
    <dgm:pt modelId="{F2990D02-CC45-4653-93AC-C53547EC70D7}" type="sibTrans" cxnId="{8A36D1F8-3152-47B5-A6DE-585474488F7D}">
      <dgm:prSet/>
      <dgm:spPr/>
      <dgm:t>
        <a:bodyPr/>
        <a:lstStyle/>
        <a:p>
          <a:endParaRPr lang="en-US"/>
        </a:p>
      </dgm:t>
    </dgm:pt>
    <dgm:pt modelId="{A20C8594-72DD-4001-A4B5-3054C2081A61}">
      <dgm:prSet phldrT="[Text]" custT="1"/>
      <dgm:spPr/>
      <dgm:t>
        <a:bodyPr/>
        <a:lstStyle/>
        <a:p>
          <a:r>
            <a:rPr lang="en-US" sz="1200" dirty="0"/>
            <a:t>Customer</a:t>
          </a:r>
        </a:p>
        <a:p>
          <a:r>
            <a:rPr lang="en-US" sz="1200" dirty="0"/>
            <a:t>Outreach</a:t>
          </a:r>
        </a:p>
      </dgm:t>
    </dgm:pt>
    <dgm:pt modelId="{B7F8E8D4-FF9E-4F30-B5A8-22A35BF51CFD}" type="parTrans" cxnId="{CB4474A9-DEB8-454B-9491-BB943FB301A5}">
      <dgm:prSet/>
      <dgm:spPr/>
      <dgm:t>
        <a:bodyPr/>
        <a:lstStyle/>
        <a:p>
          <a:endParaRPr lang="en-US"/>
        </a:p>
      </dgm:t>
    </dgm:pt>
    <dgm:pt modelId="{33A25EEA-7BC5-4398-9008-96DCDB5A4976}" type="sibTrans" cxnId="{CB4474A9-DEB8-454B-9491-BB943FB301A5}">
      <dgm:prSet/>
      <dgm:spPr/>
      <dgm:t>
        <a:bodyPr/>
        <a:lstStyle/>
        <a:p>
          <a:endParaRPr lang="en-US"/>
        </a:p>
      </dgm:t>
    </dgm:pt>
    <dgm:pt modelId="{D436E3C4-F820-42BB-926B-A3AE28F220CB}" type="pres">
      <dgm:prSet presAssocID="{0314347D-D584-4AC2-9498-7A12B520C0AF}" presName="Name0" presStyleCnt="0">
        <dgm:presLayoutVars>
          <dgm:chMax val="7"/>
          <dgm:dir/>
          <dgm:resizeHandles val="exact"/>
        </dgm:presLayoutVars>
      </dgm:prSet>
      <dgm:spPr/>
    </dgm:pt>
    <dgm:pt modelId="{7F7AAFE8-BC63-4035-A302-F006961F4DEC}" type="pres">
      <dgm:prSet presAssocID="{0314347D-D584-4AC2-9498-7A12B520C0AF}" presName="ellipse1" presStyleLbl="vennNode1" presStyleIdx="0" presStyleCnt="2" custLinFactNeighborX="-2064" custLinFactNeighborY="-881">
        <dgm:presLayoutVars>
          <dgm:bulletEnabled val="1"/>
        </dgm:presLayoutVars>
      </dgm:prSet>
      <dgm:spPr/>
      <dgm:t>
        <a:bodyPr/>
        <a:lstStyle/>
        <a:p>
          <a:endParaRPr lang="en-US"/>
        </a:p>
      </dgm:t>
    </dgm:pt>
    <dgm:pt modelId="{9990CAEE-4816-4285-B9AC-D2C151CE83D4}" type="pres">
      <dgm:prSet presAssocID="{0314347D-D584-4AC2-9498-7A12B520C0AF}" presName="ellipse2" presStyleLbl="vennNode1" presStyleIdx="1" presStyleCnt="2" custLinFactX="-9115" custLinFactNeighborX="-100000" custLinFactNeighborY="0">
        <dgm:presLayoutVars>
          <dgm:bulletEnabled val="1"/>
        </dgm:presLayoutVars>
      </dgm:prSet>
      <dgm:spPr/>
      <dgm:t>
        <a:bodyPr/>
        <a:lstStyle/>
        <a:p>
          <a:endParaRPr lang="en-US"/>
        </a:p>
      </dgm:t>
    </dgm:pt>
  </dgm:ptLst>
  <dgm:cxnLst>
    <dgm:cxn modelId="{8A36D1F8-3152-47B5-A6DE-585474488F7D}" srcId="{0314347D-D584-4AC2-9498-7A12B520C0AF}" destId="{3450807A-47E9-44BC-A49E-4E59DCBA5893}" srcOrd="0" destOrd="0" parTransId="{9B5A0478-375D-4986-BACB-A6DC46ED8B95}" sibTransId="{F2990D02-CC45-4653-93AC-C53547EC70D7}"/>
    <dgm:cxn modelId="{D4A895D1-6C15-4AEF-B152-7D37CB9B8BBB}" type="presOf" srcId="{0314347D-D584-4AC2-9498-7A12B520C0AF}" destId="{D436E3C4-F820-42BB-926B-A3AE28F220CB}" srcOrd="0" destOrd="0" presId="urn:microsoft.com/office/officeart/2005/8/layout/rings+Icon"/>
    <dgm:cxn modelId="{5F6E2605-8FE5-4474-8CA0-C88F3C042B7E}" type="presOf" srcId="{3450807A-47E9-44BC-A49E-4E59DCBA5893}" destId="{7F7AAFE8-BC63-4035-A302-F006961F4DEC}" srcOrd="0" destOrd="0" presId="urn:microsoft.com/office/officeart/2005/8/layout/rings+Icon"/>
    <dgm:cxn modelId="{4E493C90-DC33-4822-A375-2B3DB64CE398}" type="presOf" srcId="{A20C8594-72DD-4001-A4B5-3054C2081A61}" destId="{9990CAEE-4816-4285-B9AC-D2C151CE83D4}" srcOrd="0" destOrd="0" presId="urn:microsoft.com/office/officeart/2005/8/layout/rings+Icon"/>
    <dgm:cxn modelId="{CB4474A9-DEB8-454B-9491-BB943FB301A5}" srcId="{0314347D-D584-4AC2-9498-7A12B520C0AF}" destId="{A20C8594-72DD-4001-A4B5-3054C2081A61}" srcOrd="1" destOrd="0" parTransId="{B7F8E8D4-FF9E-4F30-B5A8-22A35BF51CFD}" sibTransId="{33A25EEA-7BC5-4398-9008-96DCDB5A4976}"/>
    <dgm:cxn modelId="{4C0C3D4C-01C0-4B44-AE63-F0D6F900F140}" type="presParOf" srcId="{D436E3C4-F820-42BB-926B-A3AE28F220CB}" destId="{7F7AAFE8-BC63-4035-A302-F006961F4DEC}" srcOrd="0" destOrd="0" presId="urn:microsoft.com/office/officeart/2005/8/layout/rings+Icon"/>
    <dgm:cxn modelId="{4F280E67-CEDC-4EC7-9E83-8C3B880D2F2F}" type="presParOf" srcId="{D436E3C4-F820-42BB-926B-A3AE28F220CB}" destId="{9990CAEE-4816-4285-B9AC-D2C151CE83D4}" srcOrd="1" destOrd="0" presId="urn:microsoft.com/office/officeart/2005/8/layout/rings+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85B635-9227-434E-8D4E-AABF98AD885F}" type="doc">
      <dgm:prSet loTypeId="urn:microsoft.com/office/officeart/2005/8/layout/arrow2" loCatId="process" qsTypeId="urn:microsoft.com/office/officeart/2005/8/quickstyle/simple1" qsCatId="simple" csTypeId="urn:microsoft.com/office/officeart/2005/8/colors/accent1_2" csCatId="accent1" phldr="1"/>
      <dgm:spPr/>
    </dgm:pt>
    <dgm:pt modelId="{ABB59D04-C13B-4058-A305-9F6A1C36B1F6}">
      <dgm:prSet phldrT="[Text]"/>
      <dgm:spPr/>
      <dgm:t>
        <a:bodyPr/>
        <a:lstStyle/>
        <a:p>
          <a:endParaRPr lang="en-US" dirty="0"/>
        </a:p>
      </dgm:t>
      <dgm:extLst>
        <a:ext uri="{E40237B7-FDA0-4F09-8148-C483321AD2D9}">
          <dgm14:cNvPr xmlns:dgm14="http://schemas.microsoft.com/office/drawing/2010/diagram" id="0" name="" descr="aphis nifa fns" title="current efg customers "/>
        </a:ext>
      </dgm:extLst>
    </dgm:pt>
    <dgm:pt modelId="{AA2A4DA3-C8A8-4BD2-90A2-94A26454BEA7}" type="parTrans" cxnId="{1F4C825C-A3FB-4C2F-92F5-A621200E7786}">
      <dgm:prSet/>
      <dgm:spPr/>
      <dgm:t>
        <a:bodyPr/>
        <a:lstStyle/>
        <a:p>
          <a:endParaRPr lang="en-US"/>
        </a:p>
      </dgm:t>
    </dgm:pt>
    <dgm:pt modelId="{08736407-85EF-448B-A725-66E7504851E5}" type="sibTrans" cxnId="{1F4C825C-A3FB-4C2F-92F5-A621200E7786}">
      <dgm:prSet/>
      <dgm:spPr/>
      <dgm:t>
        <a:bodyPr/>
        <a:lstStyle/>
        <a:p>
          <a:endParaRPr lang="en-US"/>
        </a:p>
      </dgm:t>
    </dgm:pt>
    <dgm:pt modelId="{04694BAB-2598-4090-8A90-95131CDD0267}" type="pres">
      <dgm:prSet presAssocID="{E185B635-9227-434E-8D4E-AABF98AD885F}" presName="arrowDiagram" presStyleCnt="0">
        <dgm:presLayoutVars>
          <dgm:chMax val="5"/>
          <dgm:dir/>
          <dgm:resizeHandles val="exact"/>
        </dgm:presLayoutVars>
      </dgm:prSet>
      <dgm:spPr/>
    </dgm:pt>
    <dgm:pt modelId="{1C71F5E6-CB90-49EA-8FC8-026B580B7ED5}" type="pres">
      <dgm:prSet presAssocID="{E185B635-9227-434E-8D4E-AABF98AD885F}" presName="arrow" presStyleLbl="bgShp" presStyleIdx="0" presStyleCnt="1" custLinFactNeighborX="-584" custLinFactNeighborY="3456"/>
      <dgm:spPr/>
      <dgm:extLst>
        <a:ext uri="{E40237B7-FDA0-4F09-8148-C483321AD2D9}">
          <dgm14:cNvPr xmlns:dgm14="http://schemas.microsoft.com/office/drawing/2010/diagram" id="0" name="" descr="usda ams nrcs fas aphis fns nifa fs " title="Current efg customers "/>
        </a:ext>
      </dgm:extLst>
    </dgm:pt>
    <dgm:pt modelId="{14D931FD-F2F8-4488-A48A-F3DF1E71B4CE}" type="pres">
      <dgm:prSet presAssocID="{E185B635-9227-434E-8D4E-AABF98AD885F}" presName="arrowDiagram1" presStyleCnt="0">
        <dgm:presLayoutVars>
          <dgm:bulletEnabled val="1"/>
        </dgm:presLayoutVars>
      </dgm:prSet>
      <dgm:spPr/>
    </dgm:pt>
    <dgm:pt modelId="{A8B79A35-34E9-42A3-900C-88D17C19016C}" type="pres">
      <dgm:prSet presAssocID="{ABB59D04-C13B-4058-A305-9F6A1C36B1F6}" presName="bullet1" presStyleLbl="node1" presStyleIdx="0" presStyleCnt="1"/>
      <dgm:spPr/>
    </dgm:pt>
    <dgm:pt modelId="{CC2337B5-E13C-403D-82D9-F428BB153C7B}" type="pres">
      <dgm:prSet presAssocID="{ABB59D04-C13B-4058-A305-9F6A1C36B1F6}" presName="textBox1" presStyleLbl="revTx" presStyleIdx="0" presStyleCnt="1">
        <dgm:presLayoutVars>
          <dgm:bulletEnabled val="1"/>
        </dgm:presLayoutVars>
      </dgm:prSet>
      <dgm:spPr/>
      <dgm:t>
        <a:bodyPr/>
        <a:lstStyle/>
        <a:p>
          <a:endParaRPr lang="en-US"/>
        </a:p>
      </dgm:t>
    </dgm:pt>
  </dgm:ptLst>
  <dgm:cxnLst>
    <dgm:cxn modelId="{BA02D89D-8001-47E8-86B2-93245B778C70}" type="presOf" srcId="{ABB59D04-C13B-4058-A305-9F6A1C36B1F6}" destId="{CC2337B5-E13C-403D-82D9-F428BB153C7B}" srcOrd="0" destOrd="0" presId="urn:microsoft.com/office/officeart/2005/8/layout/arrow2"/>
    <dgm:cxn modelId="{1F4C825C-A3FB-4C2F-92F5-A621200E7786}" srcId="{E185B635-9227-434E-8D4E-AABF98AD885F}" destId="{ABB59D04-C13B-4058-A305-9F6A1C36B1F6}" srcOrd="0" destOrd="0" parTransId="{AA2A4DA3-C8A8-4BD2-90A2-94A26454BEA7}" sibTransId="{08736407-85EF-448B-A725-66E7504851E5}"/>
    <dgm:cxn modelId="{2864AB90-7CC5-4012-A5B7-090C343A1635}" type="presOf" srcId="{E185B635-9227-434E-8D4E-AABF98AD885F}" destId="{04694BAB-2598-4090-8A90-95131CDD0267}" srcOrd="0" destOrd="0" presId="urn:microsoft.com/office/officeart/2005/8/layout/arrow2"/>
    <dgm:cxn modelId="{03FF8C3F-16DA-41F8-A5FA-AA352B6D36F5}" type="presParOf" srcId="{04694BAB-2598-4090-8A90-95131CDD0267}" destId="{1C71F5E6-CB90-49EA-8FC8-026B580B7ED5}" srcOrd="0" destOrd="0" presId="urn:microsoft.com/office/officeart/2005/8/layout/arrow2"/>
    <dgm:cxn modelId="{816EDB98-3EA1-49D4-A5A8-7BB745577772}" type="presParOf" srcId="{04694BAB-2598-4090-8A90-95131CDD0267}" destId="{14D931FD-F2F8-4488-A48A-F3DF1E71B4CE}" srcOrd="1" destOrd="0" presId="urn:microsoft.com/office/officeart/2005/8/layout/arrow2"/>
    <dgm:cxn modelId="{B9F54486-AAC8-4010-8B34-2F09D65C9E3D}" type="presParOf" srcId="{14D931FD-F2F8-4488-A48A-F3DF1E71B4CE}" destId="{A8B79A35-34E9-42A3-900C-88D17C19016C}" srcOrd="0" destOrd="0" presId="urn:microsoft.com/office/officeart/2005/8/layout/arrow2"/>
    <dgm:cxn modelId="{43698F44-71AF-42F9-8674-982FF157FC0D}" type="presParOf" srcId="{14D931FD-F2F8-4488-A48A-F3DF1E71B4CE}" destId="{CC2337B5-E13C-403D-82D9-F428BB153C7B}"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B77F7-5213-4190-99D6-9E4041044FF9}">
      <dsp:nvSpPr>
        <dsp:cNvPr id="0" name=""/>
        <dsp:cNvSpPr/>
      </dsp:nvSpPr>
      <dsp:spPr>
        <a:xfrm>
          <a:off x="927" y="1670168"/>
          <a:ext cx="1809159" cy="723663"/>
        </a:xfrm>
        <a:prstGeom prst="homePlate">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56007" rIns="28004" bIns="56007" numCol="1" spcCol="1270" anchor="ctr" anchorCtr="0">
          <a:noAutofit/>
        </a:bodyPr>
        <a:lstStyle/>
        <a:p>
          <a:pPr lvl="0" algn="ctr" defTabSz="933450">
            <a:lnSpc>
              <a:spcPct val="90000"/>
            </a:lnSpc>
            <a:spcBef>
              <a:spcPct val="0"/>
            </a:spcBef>
            <a:spcAft>
              <a:spcPct val="35000"/>
            </a:spcAft>
          </a:pPr>
          <a:r>
            <a:rPr lang="en-US" sz="2100" kern="1200" dirty="0"/>
            <a:t>Pre-Award</a:t>
          </a:r>
        </a:p>
      </dsp:txBody>
      <dsp:txXfrm>
        <a:off x="927" y="1670168"/>
        <a:ext cx="1628243" cy="723663"/>
      </dsp:txXfrm>
    </dsp:sp>
    <dsp:sp modelId="{5FF720B7-56FF-4D55-953E-87D2043969F1}">
      <dsp:nvSpPr>
        <dsp:cNvPr id="0" name=""/>
        <dsp:cNvSpPr/>
      </dsp:nvSpPr>
      <dsp:spPr>
        <a:xfrm>
          <a:off x="1448255" y="1670168"/>
          <a:ext cx="1809159" cy="723663"/>
        </a:xfrm>
        <a:prstGeom prst="chevron">
          <a:avLst/>
        </a:prstGeom>
        <a:solidFill>
          <a:schemeClr val="accent1">
            <a:shade val="80000"/>
            <a:hueOff val="87321"/>
            <a:satOff val="-1564"/>
            <a:lumOff val="66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a:t>Award</a:t>
          </a:r>
        </a:p>
      </dsp:txBody>
      <dsp:txXfrm>
        <a:off x="1810087" y="1670168"/>
        <a:ext cx="1085496" cy="723663"/>
      </dsp:txXfrm>
    </dsp:sp>
    <dsp:sp modelId="{CD1D4688-1B69-4B1C-939F-44EE096CFF89}">
      <dsp:nvSpPr>
        <dsp:cNvPr id="0" name=""/>
        <dsp:cNvSpPr/>
      </dsp:nvSpPr>
      <dsp:spPr>
        <a:xfrm>
          <a:off x="2895583" y="1670168"/>
          <a:ext cx="1809159" cy="723663"/>
        </a:xfrm>
        <a:prstGeom prst="chevron">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a:t>Post-Award</a:t>
          </a:r>
        </a:p>
      </dsp:txBody>
      <dsp:txXfrm>
        <a:off x="3257415" y="1670168"/>
        <a:ext cx="1085496" cy="723663"/>
      </dsp:txXfrm>
    </dsp:sp>
    <dsp:sp modelId="{DD5104BA-D854-4544-9541-7BB78D4EEB06}">
      <dsp:nvSpPr>
        <dsp:cNvPr id="0" name=""/>
        <dsp:cNvSpPr/>
      </dsp:nvSpPr>
      <dsp:spPr>
        <a:xfrm>
          <a:off x="4342911" y="1670168"/>
          <a:ext cx="1809159" cy="723663"/>
        </a:xfrm>
        <a:prstGeom prst="chevron">
          <a:avLst/>
        </a:prstGeom>
        <a:solidFill>
          <a:schemeClr val="accent1">
            <a:shade val="80000"/>
            <a:hueOff val="261962"/>
            <a:satOff val="-4692"/>
            <a:lumOff val="19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a:t>Closeout </a:t>
          </a:r>
        </a:p>
      </dsp:txBody>
      <dsp:txXfrm>
        <a:off x="4704743" y="1670168"/>
        <a:ext cx="1085496" cy="723663"/>
      </dsp:txXfrm>
    </dsp:sp>
    <dsp:sp modelId="{369EEB4F-ED08-4E99-9B88-D5847AC58519}">
      <dsp:nvSpPr>
        <dsp:cNvPr id="0" name=""/>
        <dsp:cNvSpPr/>
      </dsp:nvSpPr>
      <dsp:spPr>
        <a:xfrm>
          <a:off x="5790239" y="1670168"/>
          <a:ext cx="1809159" cy="723663"/>
        </a:xfrm>
        <a:prstGeom prst="chevron">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56007" rIns="28004" bIns="56007" numCol="1" spcCol="1270" anchor="ctr" anchorCtr="0">
          <a:noAutofit/>
        </a:bodyPr>
        <a:lstStyle/>
        <a:p>
          <a:pPr lvl="0" algn="ctr" defTabSz="933450">
            <a:lnSpc>
              <a:spcPct val="90000"/>
            </a:lnSpc>
            <a:spcBef>
              <a:spcPct val="0"/>
            </a:spcBef>
            <a:spcAft>
              <a:spcPct val="35000"/>
            </a:spcAft>
          </a:pPr>
          <a:r>
            <a:rPr lang="en-US" sz="2100" kern="1200" dirty="0"/>
            <a:t>Financial Audit</a:t>
          </a:r>
        </a:p>
      </dsp:txBody>
      <dsp:txXfrm>
        <a:off x="6152071" y="1670168"/>
        <a:ext cx="1085496" cy="7236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79AC2-BBBD-4912-8928-AC3193A464E3}">
      <dsp:nvSpPr>
        <dsp:cNvPr id="0" name=""/>
        <dsp:cNvSpPr/>
      </dsp:nvSpPr>
      <dsp:spPr>
        <a:xfrm>
          <a:off x="378501" y="0"/>
          <a:ext cx="1532774" cy="1532800"/>
        </a:xfrm>
        <a:prstGeom prst="ellipse">
          <a:avLst/>
        </a:prstGeom>
        <a:gradFill rotWithShape="0">
          <a:gsLst>
            <a:gs pos="0">
              <a:schemeClr val="accent1">
                <a:shade val="80000"/>
                <a:alpha val="50000"/>
                <a:hueOff val="0"/>
                <a:satOff val="0"/>
                <a:lumOff val="0"/>
                <a:alphaOff val="0"/>
                <a:satMod val="103000"/>
                <a:lumMod val="102000"/>
                <a:tint val="94000"/>
              </a:schemeClr>
            </a:gs>
            <a:gs pos="50000">
              <a:schemeClr val="accent1">
                <a:shade val="80000"/>
                <a:alpha val="50000"/>
                <a:hueOff val="0"/>
                <a:satOff val="0"/>
                <a:lumOff val="0"/>
                <a:alphaOff val="0"/>
                <a:satMod val="110000"/>
                <a:lumMod val="100000"/>
                <a:shade val="100000"/>
              </a:schemeClr>
            </a:gs>
            <a:gs pos="100000">
              <a:schemeClr val="accent1">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Tier 0 Help Desk Support</a:t>
          </a:r>
        </a:p>
      </dsp:txBody>
      <dsp:txXfrm>
        <a:off x="602971" y="224473"/>
        <a:ext cx="1083834" cy="1083854"/>
      </dsp:txXfrm>
    </dsp:sp>
    <dsp:sp modelId="{90142422-531B-479F-9644-D0FDE41ECFB3}">
      <dsp:nvSpPr>
        <dsp:cNvPr id="0" name=""/>
        <dsp:cNvSpPr/>
      </dsp:nvSpPr>
      <dsp:spPr>
        <a:xfrm>
          <a:off x="1172105" y="1127849"/>
          <a:ext cx="1532774" cy="1532800"/>
        </a:xfrm>
        <a:prstGeom prst="ellipse">
          <a:avLst/>
        </a:prstGeom>
        <a:gradFill rotWithShape="0">
          <a:gsLst>
            <a:gs pos="0">
              <a:schemeClr val="accent1">
                <a:shade val="80000"/>
                <a:alpha val="50000"/>
                <a:hueOff val="2"/>
                <a:satOff val="507"/>
                <a:lumOff val="847"/>
                <a:alphaOff val="5000"/>
                <a:satMod val="103000"/>
                <a:lumMod val="102000"/>
                <a:tint val="94000"/>
              </a:schemeClr>
            </a:gs>
            <a:gs pos="50000">
              <a:schemeClr val="accent1">
                <a:shade val="80000"/>
                <a:alpha val="50000"/>
                <a:hueOff val="2"/>
                <a:satOff val="507"/>
                <a:lumOff val="847"/>
                <a:alphaOff val="5000"/>
                <a:satMod val="110000"/>
                <a:lumMod val="100000"/>
                <a:shade val="100000"/>
              </a:schemeClr>
            </a:gs>
            <a:gs pos="100000">
              <a:schemeClr val="accent1">
                <a:shade val="80000"/>
                <a:alpha val="50000"/>
                <a:hueOff val="2"/>
                <a:satOff val="507"/>
                <a:lumOff val="847"/>
                <a:alphaOff val="5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Change Request Management</a:t>
          </a:r>
        </a:p>
      </dsp:txBody>
      <dsp:txXfrm>
        <a:off x="1396575" y="1352322"/>
        <a:ext cx="1083834" cy="1083854"/>
      </dsp:txXfrm>
    </dsp:sp>
    <dsp:sp modelId="{EEDB14C2-726B-48CB-94EC-A59B396559C9}">
      <dsp:nvSpPr>
        <dsp:cNvPr id="0" name=""/>
        <dsp:cNvSpPr/>
      </dsp:nvSpPr>
      <dsp:spPr>
        <a:xfrm>
          <a:off x="1957535" y="0"/>
          <a:ext cx="1532774" cy="1532800"/>
        </a:xfrm>
        <a:prstGeom prst="ellipse">
          <a:avLst/>
        </a:prstGeom>
        <a:gradFill rotWithShape="0">
          <a:gsLst>
            <a:gs pos="0">
              <a:schemeClr val="accent1">
                <a:shade val="80000"/>
                <a:alpha val="50000"/>
                <a:hueOff val="5"/>
                <a:satOff val="1014"/>
                <a:lumOff val="1695"/>
                <a:alphaOff val="10000"/>
                <a:satMod val="103000"/>
                <a:lumMod val="102000"/>
                <a:tint val="94000"/>
              </a:schemeClr>
            </a:gs>
            <a:gs pos="50000">
              <a:schemeClr val="accent1">
                <a:shade val="80000"/>
                <a:alpha val="50000"/>
                <a:hueOff val="5"/>
                <a:satOff val="1014"/>
                <a:lumOff val="1695"/>
                <a:alphaOff val="10000"/>
                <a:satMod val="110000"/>
                <a:lumMod val="100000"/>
                <a:shade val="100000"/>
              </a:schemeClr>
            </a:gs>
            <a:gs pos="100000">
              <a:schemeClr val="accent1">
                <a:shade val="80000"/>
                <a:alpha val="50000"/>
                <a:hueOff val="5"/>
                <a:satOff val="1014"/>
                <a:lumOff val="1695"/>
                <a:alphaOff val="1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WikiGrants Self Service Center</a:t>
          </a:r>
        </a:p>
      </dsp:txBody>
      <dsp:txXfrm>
        <a:off x="2182005" y="224473"/>
        <a:ext cx="1083834" cy="1083854"/>
      </dsp:txXfrm>
    </dsp:sp>
    <dsp:sp modelId="{DF3EF212-0F2E-4140-9AB6-0009FE529461}">
      <dsp:nvSpPr>
        <dsp:cNvPr id="0" name=""/>
        <dsp:cNvSpPr/>
      </dsp:nvSpPr>
      <dsp:spPr>
        <a:xfrm>
          <a:off x="2742340" y="1127849"/>
          <a:ext cx="1532774" cy="1532800"/>
        </a:xfrm>
        <a:prstGeom prst="ellipse">
          <a:avLst/>
        </a:prstGeom>
        <a:gradFill rotWithShape="0">
          <a:gsLst>
            <a:gs pos="0">
              <a:schemeClr val="accent1">
                <a:shade val="80000"/>
                <a:alpha val="50000"/>
                <a:hueOff val="7"/>
                <a:satOff val="1521"/>
                <a:lumOff val="2542"/>
                <a:alphaOff val="15000"/>
                <a:satMod val="103000"/>
                <a:lumMod val="102000"/>
                <a:tint val="94000"/>
              </a:schemeClr>
            </a:gs>
            <a:gs pos="50000">
              <a:schemeClr val="accent1">
                <a:shade val="80000"/>
                <a:alpha val="50000"/>
                <a:hueOff val="7"/>
                <a:satOff val="1521"/>
                <a:lumOff val="2542"/>
                <a:alphaOff val="15000"/>
                <a:satMod val="110000"/>
                <a:lumMod val="100000"/>
                <a:shade val="100000"/>
              </a:schemeClr>
            </a:gs>
            <a:gs pos="100000">
              <a:schemeClr val="accent1">
                <a:shade val="80000"/>
                <a:alpha val="50000"/>
                <a:hueOff val="7"/>
                <a:satOff val="1521"/>
                <a:lumOff val="2542"/>
                <a:alphaOff val="15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ts val="0"/>
            </a:spcAft>
          </a:pPr>
          <a:r>
            <a:rPr lang="en-US" sz="1200" kern="1200" dirty="0"/>
            <a:t>On-Demand and Scheduled</a:t>
          </a:r>
        </a:p>
        <a:p>
          <a:pPr lvl="0" algn="ctr" defTabSz="533400">
            <a:lnSpc>
              <a:spcPct val="90000"/>
            </a:lnSpc>
            <a:spcBef>
              <a:spcPct val="0"/>
            </a:spcBef>
            <a:spcAft>
              <a:spcPts val="0"/>
            </a:spcAft>
          </a:pPr>
          <a:r>
            <a:rPr lang="en-US" sz="1200" kern="1200" dirty="0"/>
            <a:t>Training</a:t>
          </a:r>
        </a:p>
      </dsp:txBody>
      <dsp:txXfrm>
        <a:off x="2966810" y="1352322"/>
        <a:ext cx="1083834" cy="1083854"/>
      </dsp:txXfrm>
    </dsp:sp>
    <dsp:sp modelId="{D9FBF272-07AE-4828-8ED2-288B230BA1FB}">
      <dsp:nvSpPr>
        <dsp:cNvPr id="0" name=""/>
        <dsp:cNvSpPr/>
      </dsp:nvSpPr>
      <dsp:spPr>
        <a:xfrm>
          <a:off x="3527770" y="0"/>
          <a:ext cx="1532774" cy="1532800"/>
        </a:xfrm>
        <a:prstGeom prst="ellipse">
          <a:avLst/>
        </a:prstGeom>
        <a:gradFill rotWithShape="0">
          <a:gsLst>
            <a:gs pos="0">
              <a:schemeClr val="accent1">
                <a:shade val="80000"/>
                <a:alpha val="50000"/>
                <a:hueOff val="10"/>
                <a:satOff val="2028"/>
                <a:lumOff val="3389"/>
                <a:alphaOff val="20000"/>
                <a:satMod val="103000"/>
                <a:lumMod val="102000"/>
                <a:tint val="94000"/>
              </a:schemeClr>
            </a:gs>
            <a:gs pos="50000">
              <a:schemeClr val="accent1">
                <a:shade val="80000"/>
                <a:alpha val="50000"/>
                <a:hueOff val="10"/>
                <a:satOff val="2028"/>
                <a:lumOff val="3389"/>
                <a:alphaOff val="20000"/>
                <a:satMod val="110000"/>
                <a:lumMod val="100000"/>
                <a:shade val="100000"/>
              </a:schemeClr>
            </a:gs>
            <a:gs pos="100000">
              <a:schemeClr val="accent1">
                <a:shade val="80000"/>
                <a:alpha val="50000"/>
                <a:hueOff val="10"/>
                <a:satOff val="2028"/>
                <a:lumOff val="3389"/>
                <a:alpha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Train-the-Trainer</a:t>
          </a:r>
        </a:p>
      </dsp:txBody>
      <dsp:txXfrm>
        <a:off x="3752240" y="224473"/>
        <a:ext cx="1083834" cy="1083854"/>
      </dsp:txXfrm>
    </dsp:sp>
    <dsp:sp modelId="{B2F1C11E-C3CC-4F6E-8A59-388D59AB6736}">
      <dsp:nvSpPr>
        <dsp:cNvPr id="0" name=""/>
        <dsp:cNvSpPr/>
      </dsp:nvSpPr>
      <dsp:spPr>
        <a:xfrm>
          <a:off x="4312576" y="1127849"/>
          <a:ext cx="1532774" cy="1532800"/>
        </a:xfrm>
        <a:prstGeom prst="ellipse">
          <a:avLst/>
        </a:prstGeom>
        <a:gradFill rotWithShape="0">
          <a:gsLst>
            <a:gs pos="0">
              <a:schemeClr val="accent1">
                <a:shade val="80000"/>
                <a:alpha val="50000"/>
                <a:hueOff val="12"/>
                <a:satOff val="2535"/>
                <a:lumOff val="4237"/>
                <a:alphaOff val="25000"/>
                <a:satMod val="103000"/>
                <a:lumMod val="102000"/>
                <a:tint val="94000"/>
              </a:schemeClr>
            </a:gs>
            <a:gs pos="50000">
              <a:schemeClr val="accent1">
                <a:shade val="80000"/>
                <a:alpha val="50000"/>
                <a:hueOff val="12"/>
                <a:satOff val="2535"/>
                <a:lumOff val="4237"/>
                <a:alphaOff val="25000"/>
                <a:satMod val="110000"/>
                <a:lumMod val="100000"/>
                <a:shade val="100000"/>
              </a:schemeClr>
            </a:gs>
            <a:gs pos="100000">
              <a:schemeClr val="accent1">
                <a:shade val="80000"/>
                <a:alpha val="50000"/>
                <a:hueOff val="12"/>
                <a:satOff val="2535"/>
                <a:lumOff val="4237"/>
                <a:alphaOff val="25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Project Management</a:t>
          </a:r>
        </a:p>
      </dsp:txBody>
      <dsp:txXfrm>
        <a:off x="4537046" y="1352322"/>
        <a:ext cx="1083834" cy="1083854"/>
      </dsp:txXfrm>
    </dsp:sp>
    <dsp:sp modelId="{EE496119-C13C-41DD-833B-D9F3D205CE0C}">
      <dsp:nvSpPr>
        <dsp:cNvPr id="0" name=""/>
        <dsp:cNvSpPr/>
      </dsp:nvSpPr>
      <dsp:spPr>
        <a:xfrm>
          <a:off x="5098006" y="0"/>
          <a:ext cx="1532774" cy="1532800"/>
        </a:xfrm>
        <a:prstGeom prst="ellipse">
          <a:avLst/>
        </a:prstGeom>
        <a:gradFill rotWithShape="0">
          <a:gsLst>
            <a:gs pos="0">
              <a:schemeClr val="accent1">
                <a:shade val="80000"/>
                <a:alpha val="50000"/>
                <a:hueOff val="15"/>
                <a:satOff val="3042"/>
                <a:lumOff val="5084"/>
                <a:alphaOff val="30000"/>
                <a:satMod val="103000"/>
                <a:lumMod val="102000"/>
                <a:tint val="94000"/>
              </a:schemeClr>
            </a:gs>
            <a:gs pos="50000">
              <a:schemeClr val="accent1">
                <a:shade val="80000"/>
                <a:alpha val="50000"/>
                <a:hueOff val="15"/>
                <a:satOff val="3042"/>
                <a:lumOff val="5084"/>
                <a:alphaOff val="30000"/>
                <a:satMod val="110000"/>
                <a:lumMod val="100000"/>
                <a:shade val="100000"/>
              </a:schemeClr>
            </a:gs>
            <a:gs pos="100000">
              <a:schemeClr val="accent1">
                <a:shade val="80000"/>
                <a:alpha val="50000"/>
                <a:hueOff val="15"/>
                <a:satOff val="3042"/>
                <a:lumOff val="5084"/>
                <a:alphaOff val="3000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effectLst/>
            </a:rPr>
            <a:t>Knowledge</a:t>
          </a:r>
          <a:r>
            <a:rPr lang="en-US" sz="1200" kern="1200" baseline="0" dirty="0">
              <a:effectLst/>
            </a:rPr>
            <a:t> Management</a:t>
          </a:r>
          <a:endParaRPr lang="en-US" sz="1200" kern="1200" dirty="0">
            <a:effectLst/>
          </a:endParaRPr>
        </a:p>
      </dsp:txBody>
      <dsp:txXfrm>
        <a:off x="5322476" y="224473"/>
        <a:ext cx="1083834" cy="1083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7AAFE8-BC63-4035-A302-F006961F4DEC}">
      <dsp:nvSpPr>
        <dsp:cNvPr id="0" name=""/>
        <dsp:cNvSpPr/>
      </dsp:nvSpPr>
      <dsp:spPr>
        <a:xfrm>
          <a:off x="1103421" y="0"/>
          <a:ext cx="1596011" cy="1596123"/>
        </a:xfrm>
        <a:prstGeom prst="ellipse">
          <a:avLst/>
        </a:prstGeom>
        <a:gradFill rotWithShape="0">
          <a:gsLst>
            <a:gs pos="0">
              <a:schemeClr val="accent1">
                <a:shade val="80000"/>
                <a:alpha val="50000"/>
                <a:hueOff val="0"/>
                <a:satOff val="0"/>
                <a:lumOff val="0"/>
                <a:alphaOff val="0"/>
                <a:satMod val="103000"/>
                <a:lumMod val="102000"/>
                <a:tint val="94000"/>
              </a:schemeClr>
            </a:gs>
            <a:gs pos="50000">
              <a:schemeClr val="accent1">
                <a:shade val="80000"/>
                <a:alpha val="50000"/>
                <a:hueOff val="0"/>
                <a:satOff val="0"/>
                <a:lumOff val="0"/>
                <a:alphaOff val="0"/>
                <a:satMod val="110000"/>
                <a:lumMod val="100000"/>
                <a:shade val="100000"/>
              </a:schemeClr>
            </a:gs>
            <a:gs pos="100000">
              <a:schemeClr val="accent1">
                <a:shade val="80000"/>
                <a:alpha val="5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Governance Board Coordination</a:t>
          </a:r>
        </a:p>
      </dsp:txBody>
      <dsp:txXfrm>
        <a:off x="1337151" y="233747"/>
        <a:ext cx="1128551" cy="1128629"/>
      </dsp:txXfrm>
    </dsp:sp>
    <dsp:sp modelId="{9990CAEE-4816-4285-B9AC-D2C151CE83D4}">
      <dsp:nvSpPr>
        <dsp:cNvPr id="0" name=""/>
        <dsp:cNvSpPr/>
      </dsp:nvSpPr>
      <dsp:spPr>
        <a:xfrm>
          <a:off x="216329" y="1064526"/>
          <a:ext cx="1596011" cy="1596123"/>
        </a:xfrm>
        <a:prstGeom prst="ellipse">
          <a:avLst/>
        </a:prstGeom>
        <a:gradFill rotWithShape="0">
          <a:gsLst>
            <a:gs pos="0">
              <a:schemeClr val="accent1">
                <a:shade val="80000"/>
                <a:alpha val="50000"/>
                <a:hueOff val="349283"/>
                <a:satOff val="-6256"/>
                <a:lumOff val="26585"/>
                <a:alphaOff val="0"/>
                <a:satMod val="103000"/>
                <a:lumMod val="102000"/>
                <a:tint val="94000"/>
              </a:schemeClr>
            </a:gs>
            <a:gs pos="50000">
              <a:schemeClr val="accent1">
                <a:shade val="80000"/>
                <a:alpha val="50000"/>
                <a:hueOff val="349283"/>
                <a:satOff val="-6256"/>
                <a:lumOff val="26585"/>
                <a:alphaOff val="0"/>
                <a:satMod val="110000"/>
                <a:lumMod val="100000"/>
                <a:shade val="100000"/>
              </a:schemeClr>
            </a:gs>
            <a:gs pos="100000">
              <a:schemeClr val="accent1">
                <a:shade val="80000"/>
                <a:alpha val="50000"/>
                <a:hueOff val="349283"/>
                <a:satOff val="-6256"/>
                <a:lumOff val="2658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t>Customer</a:t>
          </a:r>
        </a:p>
        <a:p>
          <a:pPr lvl="0" algn="ctr" defTabSz="533400">
            <a:lnSpc>
              <a:spcPct val="90000"/>
            </a:lnSpc>
            <a:spcBef>
              <a:spcPct val="0"/>
            </a:spcBef>
            <a:spcAft>
              <a:spcPct val="35000"/>
            </a:spcAft>
          </a:pPr>
          <a:r>
            <a:rPr lang="en-US" sz="1200" kern="1200" dirty="0"/>
            <a:t>Outreach</a:t>
          </a:r>
        </a:p>
      </dsp:txBody>
      <dsp:txXfrm>
        <a:off x="450059" y="1298273"/>
        <a:ext cx="1128551" cy="11286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1F5E6-CB90-49EA-8FC8-026B580B7ED5}">
      <dsp:nvSpPr>
        <dsp:cNvPr id="0" name=""/>
        <dsp:cNvSpPr/>
      </dsp:nvSpPr>
      <dsp:spPr>
        <a:xfrm>
          <a:off x="489214" y="0"/>
          <a:ext cx="7315198" cy="4571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B79A35-34E9-42A3-900C-88D17C19016C}">
      <dsp:nvSpPr>
        <dsp:cNvPr id="0" name=""/>
        <dsp:cNvSpPr/>
      </dsp:nvSpPr>
      <dsp:spPr>
        <a:xfrm>
          <a:off x="6113431" y="927201"/>
          <a:ext cx="541324" cy="54132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337B5-E13C-403D-82D9-F428BB153C7B}">
      <dsp:nvSpPr>
        <dsp:cNvPr id="0" name=""/>
        <dsp:cNvSpPr/>
      </dsp:nvSpPr>
      <dsp:spPr>
        <a:xfrm>
          <a:off x="3458014" y="1197863"/>
          <a:ext cx="2926079" cy="3374135"/>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86837" bIns="0" numCol="1" spcCol="1270" anchor="t" anchorCtr="0">
          <a:noAutofit/>
        </a:bodyPr>
        <a:lstStyle/>
        <a:p>
          <a:pPr lvl="0" algn="r" defTabSz="2889250">
            <a:lnSpc>
              <a:spcPct val="90000"/>
            </a:lnSpc>
            <a:spcBef>
              <a:spcPct val="0"/>
            </a:spcBef>
            <a:spcAft>
              <a:spcPct val="35000"/>
            </a:spcAft>
          </a:pPr>
          <a:endParaRPr lang="en-US" sz="6500" kern="1200" dirty="0"/>
        </a:p>
      </dsp:txBody>
      <dsp:txXfrm>
        <a:off x="3600853" y="1340702"/>
        <a:ext cx="2640401" cy="308845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B2AB8-43C6-4DFE-BE29-7C05DB3CF467}" type="datetimeFigureOut">
              <a:rPr lang="en-US" smtClean="0"/>
              <a:t>6/18/2018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6C4CE-183D-4B03-875C-E9E3ADC3B550}" type="slidenum">
              <a:rPr lang="en-US" smtClean="0"/>
              <a:t>‹#›</a:t>
            </a:fld>
            <a:endParaRPr lang="en-US" dirty="0"/>
          </a:p>
        </p:txBody>
      </p:sp>
    </p:spTree>
    <p:extLst>
      <p:ext uri="{BB962C8B-B14F-4D97-AF65-F5344CB8AC3E}">
        <p14:creationId xmlns:p14="http://schemas.microsoft.com/office/powerpoint/2010/main" val="102411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8795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3000" b="-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D71AE-020F-42E6-AB67-1C74E29C9456}"/>
              </a:ext>
            </a:extLst>
          </p:cNvPr>
          <p:cNvSpPr>
            <a:spLocks noGrp="1"/>
          </p:cNvSpPr>
          <p:nvPr>
            <p:ph type="ctrTitle"/>
          </p:nvPr>
        </p:nvSpPr>
        <p:spPr>
          <a:xfrm>
            <a:off x="3729789" y="1122363"/>
            <a:ext cx="5329989" cy="2387600"/>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3B49A8-8C56-48FD-99E5-78C3419405F8}"/>
              </a:ext>
            </a:extLst>
          </p:cNvPr>
          <p:cNvSpPr>
            <a:spLocks noGrp="1"/>
          </p:cNvSpPr>
          <p:nvPr>
            <p:ph type="subTitle" idx="1"/>
          </p:nvPr>
        </p:nvSpPr>
        <p:spPr>
          <a:xfrm>
            <a:off x="3729789" y="3602038"/>
            <a:ext cx="532999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E6AA0F5F-7B84-4569-9164-3DABE50F9754}"/>
              </a:ext>
            </a:extLst>
          </p:cNvPr>
          <p:cNvSpPr>
            <a:spLocks noGrp="1"/>
          </p:cNvSpPr>
          <p:nvPr>
            <p:ph type="ftr" sz="quarter" idx="11"/>
          </p:nvPr>
        </p:nvSpPr>
        <p:spPr/>
        <p:txBody>
          <a:bodyPr/>
          <a:lstStyle/>
          <a:p>
            <a:r>
              <a:rPr lang="en-US" dirty="0"/>
              <a:t>USDA, OCFO, FSS, Financial Management Services – 2018 FMT</a:t>
            </a:r>
          </a:p>
        </p:txBody>
      </p:sp>
      <p:sp>
        <p:nvSpPr>
          <p:cNvPr id="6" name="Slide Number Placeholder 5">
            <a:extLst>
              <a:ext uri="{FF2B5EF4-FFF2-40B4-BE49-F238E27FC236}">
                <a16:creationId xmlns:a16="http://schemas.microsoft.com/office/drawing/2014/main" id="{7C317706-A2A6-43EF-A6A0-019D75E5C26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155022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E3E62FED-4EBC-4534-B549-B19460A846DE}" type="slidenum">
              <a:rPr lang="en-US"/>
              <a:pPr>
                <a:defRPr/>
              </a:pPr>
              <a:t>‹#›</a:t>
            </a:fld>
            <a:endParaRPr lang="en-US" dirty="0"/>
          </a:p>
        </p:txBody>
      </p:sp>
    </p:spTree>
    <p:extLst>
      <p:ext uri="{BB962C8B-B14F-4D97-AF65-F5344CB8AC3E}">
        <p14:creationId xmlns:p14="http://schemas.microsoft.com/office/powerpoint/2010/main" val="342888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B7A75EEF-03CC-441B-8B5C-5FDA93EAF10C}" type="slidenum">
              <a:rPr lang="en-US"/>
              <a:pPr>
                <a:defRPr/>
              </a:pPr>
              <a:t>‹#›</a:t>
            </a:fld>
            <a:endParaRPr lang="en-US" dirty="0"/>
          </a:p>
        </p:txBody>
      </p:sp>
    </p:spTree>
    <p:extLst>
      <p:ext uri="{BB962C8B-B14F-4D97-AF65-F5344CB8AC3E}">
        <p14:creationId xmlns:p14="http://schemas.microsoft.com/office/powerpoint/2010/main" val="150153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B3FC305F-DF1C-4A0A-AFCE-D17D742EDFEB}" type="slidenum">
              <a:rPr lang="en-US"/>
              <a:pPr>
                <a:defRPr/>
              </a:pPr>
              <a:t>‹#›</a:t>
            </a:fld>
            <a:endParaRPr lang="en-US" dirty="0"/>
          </a:p>
        </p:txBody>
      </p:sp>
    </p:spTree>
    <p:extLst>
      <p:ext uri="{BB962C8B-B14F-4D97-AF65-F5344CB8AC3E}">
        <p14:creationId xmlns:p14="http://schemas.microsoft.com/office/powerpoint/2010/main" val="538776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8775" y="295275"/>
            <a:ext cx="2144713" cy="6065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1463" y="295275"/>
            <a:ext cx="6284912" cy="6065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3A468B08-77D2-4AA5-901F-3D07192ED5B5}" type="slidenum">
              <a:rPr lang="en-US"/>
              <a:pPr>
                <a:defRPr/>
              </a:pPr>
              <a:t>‹#›</a:t>
            </a:fld>
            <a:endParaRPr lang="en-US" dirty="0"/>
          </a:p>
        </p:txBody>
      </p:sp>
    </p:spTree>
    <p:extLst>
      <p:ext uri="{BB962C8B-B14F-4D97-AF65-F5344CB8AC3E}">
        <p14:creationId xmlns:p14="http://schemas.microsoft.com/office/powerpoint/2010/main" val="387692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9725" y="295275"/>
            <a:ext cx="5967413" cy="1109663"/>
          </a:xfrm>
        </p:spPr>
        <p:txBody>
          <a:bodyPr/>
          <a:lstStyle/>
          <a:p>
            <a:r>
              <a:rPr lang="en-US"/>
              <a:t>Click to edit Master title style</a:t>
            </a:r>
          </a:p>
        </p:txBody>
      </p:sp>
      <p:sp>
        <p:nvSpPr>
          <p:cNvPr id="3" name="Text Placeholder 2"/>
          <p:cNvSpPr>
            <a:spLocks noGrp="1"/>
          </p:cNvSpPr>
          <p:nvPr>
            <p:ph type="body" sz="half" idx="1"/>
          </p:nvPr>
        </p:nvSpPr>
        <p:spPr>
          <a:xfrm>
            <a:off x="271463" y="1698625"/>
            <a:ext cx="4214812"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1698625"/>
            <a:ext cx="4214813"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fld id="{26741955-7E5E-47F1-ADE6-FFC03FDFAF36}" type="slidenum">
              <a:rPr lang="en-US"/>
              <a:pPr>
                <a:defRPr/>
              </a:pPr>
              <a:t>‹#›</a:t>
            </a:fld>
            <a:endParaRPr lang="en-US" dirty="0"/>
          </a:p>
        </p:txBody>
      </p:sp>
    </p:spTree>
    <p:extLst>
      <p:ext uri="{BB962C8B-B14F-4D97-AF65-F5344CB8AC3E}">
        <p14:creationId xmlns:p14="http://schemas.microsoft.com/office/powerpoint/2010/main" val="2590329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09725" y="295275"/>
            <a:ext cx="5967413" cy="1109663"/>
          </a:xfrm>
        </p:spPr>
        <p:txBody>
          <a:bodyPr/>
          <a:lstStyle/>
          <a:p>
            <a:r>
              <a:rPr lang="en-US"/>
              <a:t>Click to edit Master title style</a:t>
            </a:r>
          </a:p>
        </p:txBody>
      </p:sp>
      <p:sp>
        <p:nvSpPr>
          <p:cNvPr id="3" name="Table Placeholder 2"/>
          <p:cNvSpPr>
            <a:spLocks noGrp="1"/>
          </p:cNvSpPr>
          <p:nvPr>
            <p:ph type="tbl" idx="1"/>
          </p:nvPr>
        </p:nvSpPr>
        <p:spPr>
          <a:xfrm>
            <a:off x="271463" y="1698625"/>
            <a:ext cx="8582025" cy="4662488"/>
          </a:xfrm>
        </p:spPr>
        <p:txBody>
          <a:bodyPr/>
          <a:lstStyle/>
          <a:p>
            <a:pPr lvl="0"/>
            <a:r>
              <a:rPr lang="en-US" noProof="0" dirty="0"/>
              <a:t>Click icon to add table</a:t>
            </a:r>
          </a:p>
        </p:txBody>
      </p:sp>
      <p:sp>
        <p:nvSpPr>
          <p:cNvPr id="4" name="Rectangle 13"/>
          <p:cNvSpPr>
            <a:spLocks noGrp="1" noChangeArrowheads="1"/>
          </p:cNvSpPr>
          <p:nvPr>
            <p:ph type="sldNum" sz="quarter" idx="10"/>
          </p:nvPr>
        </p:nvSpPr>
        <p:spPr>
          <a:ln/>
        </p:spPr>
        <p:txBody>
          <a:bodyPr/>
          <a:lstStyle>
            <a:lvl1pPr>
              <a:defRPr/>
            </a:lvl1pPr>
          </a:lstStyle>
          <a:p>
            <a:pPr>
              <a:defRPr/>
            </a:pPr>
            <a:fld id="{46E1EF33-10CB-40CB-9CC7-EDD200A880F7}" type="slidenum">
              <a:rPr lang="en-US"/>
              <a:pPr>
                <a:defRPr/>
              </a:pPr>
              <a:t>‹#›</a:t>
            </a:fld>
            <a:endParaRPr lang="en-US" dirty="0"/>
          </a:p>
        </p:txBody>
      </p:sp>
    </p:spTree>
    <p:extLst>
      <p:ext uri="{BB962C8B-B14F-4D97-AF65-F5344CB8AC3E}">
        <p14:creationId xmlns:p14="http://schemas.microsoft.com/office/powerpoint/2010/main" val="17794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9725" y="295275"/>
            <a:ext cx="5967413" cy="1109663"/>
          </a:xfrm>
        </p:spPr>
        <p:txBody>
          <a:bodyPr/>
          <a:lstStyle/>
          <a:p>
            <a:r>
              <a:rPr lang="en-US"/>
              <a:t>Click to edit Master title style</a:t>
            </a:r>
          </a:p>
        </p:txBody>
      </p:sp>
      <p:sp>
        <p:nvSpPr>
          <p:cNvPr id="3" name="Text Placeholder 2"/>
          <p:cNvSpPr>
            <a:spLocks noGrp="1"/>
          </p:cNvSpPr>
          <p:nvPr>
            <p:ph type="body" sz="half" idx="1"/>
          </p:nvPr>
        </p:nvSpPr>
        <p:spPr>
          <a:xfrm>
            <a:off x="271463" y="1698625"/>
            <a:ext cx="4214812" cy="46624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38675" y="1698625"/>
            <a:ext cx="4214813" cy="2254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38675" y="4105275"/>
            <a:ext cx="4214813" cy="225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sldNum" sz="quarter" idx="10"/>
          </p:nvPr>
        </p:nvSpPr>
        <p:spPr>
          <a:ln/>
        </p:spPr>
        <p:txBody>
          <a:bodyPr/>
          <a:lstStyle>
            <a:lvl1pPr>
              <a:defRPr/>
            </a:lvl1pPr>
          </a:lstStyle>
          <a:p>
            <a:pPr>
              <a:defRPr/>
            </a:pPr>
            <a:fld id="{EE8D4F65-C77F-4D1A-B2E8-5A893DC31437}" type="slidenum">
              <a:rPr lang="en-US"/>
              <a:pPr>
                <a:defRPr/>
              </a:pPr>
              <a:t>‹#›</a:t>
            </a:fld>
            <a:endParaRPr lang="en-US" dirty="0"/>
          </a:p>
        </p:txBody>
      </p:sp>
    </p:spTree>
    <p:extLst>
      <p:ext uri="{BB962C8B-B14F-4D97-AF65-F5344CB8AC3E}">
        <p14:creationId xmlns:p14="http://schemas.microsoft.com/office/powerpoint/2010/main" val="2214970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1463" y="295275"/>
            <a:ext cx="8582025" cy="6065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3"/>
          <p:cNvSpPr>
            <a:spLocks noGrp="1" noChangeArrowheads="1"/>
          </p:cNvSpPr>
          <p:nvPr>
            <p:ph type="sldNum" sz="quarter" idx="10"/>
          </p:nvPr>
        </p:nvSpPr>
        <p:spPr>
          <a:ln/>
        </p:spPr>
        <p:txBody>
          <a:bodyPr/>
          <a:lstStyle>
            <a:lvl1pPr>
              <a:defRPr/>
            </a:lvl1pPr>
          </a:lstStyle>
          <a:p>
            <a:pPr>
              <a:defRPr/>
            </a:pPr>
            <a:fld id="{2C65C97F-13ED-4306-B97C-6394053AEE14}" type="slidenum">
              <a:rPr lang="en-US"/>
              <a:pPr>
                <a:defRPr/>
              </a:pPr>
              <a:t>‹#›</a:t>
            </a:fld>
            <a:endParaRPr lang="en-US" dirty="0"/>
          </a:p>
        </p:txBody>
      </p:sp>
    </p:spTree>
    <p:extLst>
      <p:ext uri="{BB962C8B-B14F-4D97-AF65-F5344CB8AC3E}">
        <p14:creationId xmlns:p14="http://schemas.microsoft.com/office/powerpoint/2010/main" val="15107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852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descr="Cameraman focused on customers and farm" title="Slide Header">
            <a:extLst>
              <a:ext uri="{FF2B5EF4-FFF2-40B4-BE49-F238E27FC236}">
                <a16:creationId xmlns:a16="http://schemas.microsoft.com/office/drawing/2014/main" id="{4A1A5A4F-1BD5-46E7-BFF2-B6F026A6C4F2}"/>
              </a:ext>
            </a:extLst>
          </p:cNvPr>
          <p:cNvSpPr>
            <a:spLocks noGrp="1"/>
          </p:cNvSpPr>
          <p:nvPr>
            <p:ph type="title"/>
          </p:nvPr>
        </p:nvSpPr>
        <p:spPr>
          <a:xfrm>
            <a:off x="0" y="0"/>
            <a:ext cx="9121140" cy="1554480"/>
          </a:xfrm>
          <a:blipFill dpi="0" rotWithShape="1">
            <a:blip r:embed="rId2"/>
            <a:srcRect/>
            <a:stretch>
              <a:fillRect l="-1192" r="55183" b="1939"/>
            </a:stretch>
          </a:blipFill>
        </p:spPr>
        <p:txBody>
          <a:bodyPr/>
          <a:lstStyle>
            <a:lvl1pPr algn="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D12EE4C-8AFF-4BA3-9370-0A10D7FB764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C8B7C2A-2E12-41B4-9B9F-BA5DA44B1F17}"/>
              </a:ext>
            </a:extLst>
          </p:cNvPr>
          <p:cNvSpPr>
            <a:spLocks noGrp="1"/>
          </p:cNvSpPr>
          <p:nvPr>
            <p:ph type="dt" sz="half" idx="10"/>
          </p:nvPr>
        </p:nvSpPr>
        <p:spPr/>
        <p:txBody>
          <a:bodyPr/>
          <a:lstStyle/>
          <a:p>
            <a:fld id="{A56C82A9-32C4-47A2-82AF-80745CD0CD15}" type="datetimeFigureOut">
              <a:rPr lang="en-US" smtClean="0"/>
              <a:t>6/18/2018</a:t>
            </a:fld>
            <a:endParaRPr lang="en-US" dirty="0"/>
          </a:p>
        </p:txBody>
      </p:sp>
      <p:sp>
        <p:nvSpPr>
          <p:cNvPr id="5" name="Footer Placeholder 4">
            <a:extLst>
              <a:ext uri="{FF2B5EF4-FFF2-40B4-BE49-F238E27FC236}">
                <a16:creationId xmlns:a16="http://schemas.microsoft.com/office/drawing/2014/main" id="{58042F47-AE48-4194-AAEA-D11E6A4494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865CD0-C0BA-426C-8115-7F62308F8B9A}"/>
              </a:ext>
            </a:extLst>
          </p:cNvPr>
          <p:cNvSpPr>
            <a:spLocks noGrp="1"/>
          </p:cNvSpPr>
          <p:nvPr>
            <p:ph type="sldNum" sz="quarter" idx="12"/>
          </p:nvPr>
        </p:nvSpPr>
        <p:spPr/>
        <p:txBody>
          <a:bodyPr/>
          <a:lstStyle/>
          <a:p>
            <a:fld id="{32892FE9-6E3B-40F5-83C6-4FF46BD928C5}" type="slidenum">
              <a:rPr lang="en-US" smtClean="0"/>
              <a:t>‹#›</a:t>
            </a:fld>
            <a:endParaRPr lang="en-US" dirty="0"/>
          </a:p>
        </p:txBody>
      </p:sp>
    </p:spTree>
    <p:extLst>
      <p:ext uri="{BB962C8B-B14F-4D97-AF65-F5344CB8AC3E}">
        <p14:creationId xmlns:p14="http://schemas.microsoft.com/office/powerpoint/2010/main" val="4136125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0" y="3433763"/>
            <a:ext cx="9144000" cy="3424237"/>
          </a:xfrm>
          <a:prstGeom prst="rect">
            <a:avLst/>
          </a:prstGeom>
          <a:solidFill>
            <a:srgbClr val="2D592D"/>
          </a:solidFill>
          <a:ln w="9525">
            <a:noFill/>
            <a:miter lim="800000"/>
            <a:headEnd/>
            <a:tailEnd/>
          </a:ln>
          <a:effectLst/>
        </p:spPr>
        <p:txBody>
          <a:bodyPr wrap="none" anchor="ctr"/>
          <a:lstStyle/>
          <a:p>
            <a:pPr algn="ctr" eaLnBrk="0" hangingPunct="0">
              <a:defRPr/>
            </a:pPr>
            <a:endParaRPr lang="en-US" dirty="0">
              <a:cs typeface="+mn-cs"/>
            </a:endParaRPr>
          </a:p>
        </p:txBody>
      </p:sp>
      <p:pic>
        <p:nvPicPr>
          <p:cNvPr id="5" name="Picture 3" descr="Wheat field"/>
          <p:cNvPicPr>
            <a:picLocks noChangeAspect="1" noChangeArrowheads="1"/>
          </p:cNvPicPr>
          <p:nvPr userDrawn="1"/>
        </p:nvPicPr>
        <p:blipFill>
          <a:blip r:embed="rId2" cstate="print"/>
          <a:srcRect/>
          <a:stretch>
            <a:fillRect/>
          </a:stretch>
        </p:blipFill>
        <p:spPr bwMode="auto">
          <a:xfrm>
            <a:off x="0" y="0"/>
            <a:ext cx="9144000" cy="3657600"/>
          </a:xfrm>
          <a:prstGeom prst="rect">
            <a:avLst/>
          </a:prstGeom>
          <a:noFill/>
          <a:ln w="9525">
            <a:noFill/>
            <a:miter lim="800000"/>
            <a:headEnd/>
            <a:tailEnd/>
          </a:ln>
        </p:spPr>
      </p:pic>
      <p:pic>
        <p:nvPicPr>
          <p:cNvPr id="6" name="Picture 6" descr="usda-logo"/>
          <p:cNvPicPr>
            <a:picLocks noChangeAspect="1" noChangeArrowheads="1"/>
          </p:cNvPicPr>
          <p:nvPr userDrawn="1"/>
        </p:nvPicPr>
        <p:blipFill>
          <a:blip r:embed="rId3" cstate="print"/>
          <a:srcRect r="577"/>
          <a:stretch>
            <a:fillRect/>
          </a:stretch>
        </p:blipFill>
        <p:spPr bwMode="auto">
          <a:xfrm>
            <a:off x="296863" y="4027488"/>
            <a:ext cx="1917700" cy="1382712"/>
          </a:xfrm>
          <a:prstGeom prst="rect">
            <a:avLst/>
          </a:prstGeom>
          <a:noFill/>
          <a:ln w="9525">
            <a:noFill/>
            <a:miter lim="800000"/>
            <a:headEnd/>
            <a:tailEnd/>
          </a:ln>
        </p:spPr>
      </p:pic>
      <p:sp>
        <p:nvSpPr>
          <p:cNvPr id="839684" name="Rectangle 4"/>
          <p:cNvSpPr>
            <a:spLocks noGrp="1" noChangeArrowheads="1"/>
          </p:cNvSpPr>
          <p:nvPr>
            <p:ph type="ctrTitle" sz="quarter"/>
          </p:nvPr>
        </p:nvSpPr>
        <p:spPr>
          <a:xfrm>
            <a:off x="2463800" y="4257675"/>
            <a:ext cx="6216650" cy="1143000"/>
          </a:xfrm>
          <a:ln w="9525"/>
        </p:spPr>
        <p:txBody>
          <a:bodyPr lIns="91440" tIns="45720" rIns="91440" bIns="45720" anchor="t"/>
          <a:lstStyle>
            <a:lvl1pPr>
              <a:defRPr sz="1800"/>
            </a:lvl1pPr>
          </a:lstStyle>
          <a:p>
            <a:r>
              <a:rPr lang="en-US"/>
              <a:t>Click to edit Master title style</a:t>
            </a:r>
          </a:p>
        </p:txBody>
      </p:sp>
      <p:sp>
        <p:nvSpPr>
          <p:cNvPr id="839685" name="Rectangle 5"/>
          <p:cNvSpPr>
            <a:spLocks noGrp="1" noChangeArrowheads="1"/>
          </p:cNvSpPr>
          <p:nvPr>
            <p:ph type="subTitle" sz="quarter" idx="1"/>
          </p:nvPr>
        </p:nvSpPr>
        <p:spPr>
          <a:xfrm>
            <a:off x="2479675" y="5302250"/>
            <a:ext cx="6216650" cy="674688"/>
          </a:xfrm>
          <a:ln w="9525"/>
        </p:spPr>
        <p:txBody>
          <a:bodyPr lIns="91440" tIns="45720" rIns="91440" bIns="45720"/>
          <a:lstStyle>
            <a:lvl1pPr marL="0" indent="0">
              <a:buFont typeface="Wingdings" pitchFamily="2" charset="2"/>
              <a:buNone/>
              <a:defRPr sz="1600">
                <a:solidFill>
                  <a:schemeClr val="bg1"/>
                </a:solidFill>
              </a:defRPr>
            </a:lvl1pPr>
          </a:lstStyle>
          <a:p>
            <a:r>
              <a:rPr lang="en-US"/>
              <a:t>Click to edit Master subtitle style</a:t>
            </a:r>
          </a:p>
        </p:txBody>
      </p:sp>
    </p:spTree>
    <p:extLst>
      <p:ext uri="{BB962C8B-B14F-4D97-AF65-F5344CB8AC3E}">
        <p14:creationId xmlns:p14="http://schemas.microsoft.com/office/powerpoint/2010/main" val="3640241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BB0F4CCA-E3F1-4EB5-A7F4-A76E1361CDB9}" type="slidenum">
              <a:rPr lang="en-US"/>
              <a:pPr>
                <a:defRPr/>
              </a:pPr>
              <a:t>‹#›</a:t>
            </a:fld>
            <a:endParaRPr lang="en-US" dirty="0"/>
          </a:p>
        </p:txBody>
      </p:sp>
    </p:spTree>
    <p:extLst>
      <p:ext uri="{BB962C8B-B14F-4D97-AF65-F5344CB8AC3E}">
        <p14:creationId xmlns:p14="http://schemas.microsoft.com/office/powerpoint/2010/main" val="1542393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F6CC00D7-51A9-43FD-8860-E17CEAA80713}" type="slidenum">
              <a:rPr lang="en-US"/>
              <a:pPr>
                <a:defRPr/>
              </a:pPr>
              <a:t>‹#›</a:t>
            </a:fld>
            <a:endParaRPr lang="en-US" dirty="0"/>
          </a:p>
        </p:txBody>
      </p:sp>
    </p:spTree>
    <p:extLst>
      <p:ext uri="{BB962C8B-B14F-4D97-AF65-F5344CB8AC3E}">
        <p14:creationId xmlns:p14="http://schemas.microsoft.com/office/powerpoint/2010/main" val="1370846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1463" y="1698625"/>
            <a:ext cx="4214812"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8675" y="1698625"/>
            <a:ext cx="4214813" cy="466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fld id="{06574292-8EE3-453C-9AD0-25900DD44CF7}" type="slidenum">
              <a:rPr lang="en-US"/>
              <a:pPr>
                <a:defRPr/>
              </a:pPr>
              <a:t>‹#›</a:t>
            </a:fld>
            <a:endParaRPr lang="en-US" dirty="0"/>
          </a:p>
        </p:txBody>
      </p:sp>
    </p:spTree>
    <p:extLst>
      <p:ext uri="{BB962C8B-B14F-4D97-AF65-F5344CB8AC3E}">
        <p14:creationId xmlns:p14="http://schemas.microsoft.com/office/powerpoint/2010/main" val="2088325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pPr>
              <a:defRPr/>
            </a:pPr>
            <a:fld id="{C00A85A9-4D50-4A3B-99C7-F31C67A9E922}" type="slidenum">
              <a:rPr lang="en-US"/>
              <a:pPr>
                <a:defRPr/>
              </a:pPr>
              <a:t>‹#›</a:t>
            </a:fld>
            <a:endParaRPr lang="en-US" dirty="0"/>
          </a:p>
        </p:txBody>
      </p:sp>
    </p:spTree>
    <p:extLst>
      <p:ext uri="{BB962C8B-B14F-4D97-AF65-F5344CB8AC3E}">
        <p14:creationId xmlns:p14="http://schemas.microsoft.com/office/powerpoint/2010/main" val="401039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6E4B0F60-32BC-48FE-8C7C-36AF119A1E00}" type="slidenum">
              <a:rPr lang="en-US"/>
              <a:pPr>
                <a:defRPr/>
              </a:pPr>
              <a:t>‹#›</a:t>
            </a:fld>
            <a:endParaRPr lang="en-US" dirty="0"/>
          </a:p>
        </p:txBody>
      </p:sp>
    </p:spTree>
    <p:extLst>
      <p:ext uri="{BB962C8B-B14F-4D97-AF65-F5344CB8AC3E}">
        <p14:creationId xmlns:p14="http://schemas.microsoft.com/office/powerpoint/2010/main" val="73292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336EA9ED-BDF1-4066-A983-7D129177A3CB}" type="slidenum">
              <a:rPr lang="en-US"/>
              <a:pPr>
                <a:defRPr/>
              </a:pPr>
              <a:t>‹#›</a:t>
            </a:fld>
            <a:endParaRPr lang="en-US" dirty="0"/>
          </a:p>
        </p:txBody>
      </p:sp>
    </p:spTree>
    <p:extLst>
      <p:ext uri="{BB962C8B-B14F-4D97-AF65-F5344CB8AC3E}">
        <p14:creationId xmlns:p14="http://schemas.microsoft.com/office/powerpoint/2010/main" val="14798002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76292C-5A94-4C85-9807-8C60580B90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271FD-32AD-4C8B-B718-291A721742C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49A93-6F11-428F-94BE-6AAD333BBD8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C82A9-32C4-47A2-82AF-80745CD0CD15}" type="datetimeFigureOut">
              <a:rPr lang="en-US" smtClean="0"/>
              <a:t>6/18/2018</a:t>
            </a:fld>
            <a:endParaRPr lang="en-US" dirty="0"/>
          </a:p>
        </p:txBody>
      </p:sp>
      <p:sp>
        <p:nvSpPr>
          <p:cNvPr id="5" name="Footer Placeholder 4">
            <a:extLst>
              <a:ext uri="{FF2B5EF4-FFF2-40B4-BE49-F238E27FC236}">
                <a16:creationId xmlns:a16="http://schemas.microsoft.com/office/drawing/2014/main" id="{A1F45799-BC46-4B2B-8C93-46C5F34875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183C7C-BF92-49E4-ACCE-5D456962767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892FE9-6E3B-40F5-83C6-4FF46BD928C5}" type="slidenum">
              <a:rPr lang="en-US" smtClean="0"/>
              <a:t>‹#›</a:t>
            </a:fld>
            <a:endParaRPr lang="en-US" dirty="0"/>
          </a:p>
        </p:txBody>
      </p:sp>
    </p:spTree>
    <p:extLst>
      <p:ext uri="{BB962C8B-B14F-4D97-AF65-F5344CB8AC3E}">
        <p14:creationId xmlns:p14="http://schemas.microsoft.com/office/powerpoint/2010/main" val="2432291899"/>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8658" name="Rectangle 2"/>
          <p:cNvSpPr>
            <a:spLocks noChangeArrowheads="1"/>
          </p:cNvSpPr>
          <p:nvPr/>
        </p:nvSpPr>
        <p:spPr bwMode="auto">
          <a:xfrm>
            <a:off x="0" y="0"/>
            <a:ext cx="9144000" cy="1530350"/>
          </a:xfrm>
          <a:prstGeom prst="rect">
            <a:avLst/>
          </a:prstGeom>
          <a:solidFill>
            <a:schemeClr val="accent1"/>
          </a:solidFill>
          <a:ln w="9525">
            <a:noFill/>
            <a:miter lim="800000"/>
            <a:headEnd/>
            <a:tailEnd/>
          </a:ln>
          <a:effectLst/>
        </p:spPr>
        <p:txBody>
          <a:bodyPr wrap="none" anchor="ctr"/>
          <a:lstStyle/>
          <a:p>
            <a:pPr algn="ctr" eaLnBrk="0" hangingPunct="0">
              <a:defRPr/>
            </a:pPr>
            <a:endParaRPr lang="en-US" dirty="0">
              <a:cs typeface="+mn-cs"/>
            </a:endParaRPr>
          </a:p>
        </p:txBody>
      </p:sp>
      <p:sp>
        <p:nvSpPr>
          <p:cNvPr id="2051" name="Rectangle 3"/>
          <p:cNvSpPr>
            <a:spLocks noGrp="1" noChangeArrowheads="1"/>
          </p:cNvSpPr>
          <p:nvPr>
            <p:ph type="body" idx="1"/>
          </p:nvPr>
        </p:nvSpPr>
        <p:spPr bwMode="auto">
          <a:xfrm>
            <a:off x="271463" y="1698625"/>
            <a:ext cx="8582025" cy="4662488"/>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8661" name="Line 5"/>
          <p:cNvSpPr>
            <a:spLocks noChangeShapeType="1"/>
          </p:cNvSpPr>
          <p:nvPr/>
        </p:nvSpPr>
        <p:spPr bwMode="auto">
          <a:xfrm>
            <a:off x="0" y="1520825"/>
            <a:ext cx="9144000" cy="0"/>
          </a:xfrm>
          <a:prstGeom prst="line">
            <a:avLst/>
          </a:prstGeom>
          <a:noFill/>
          <a:ln w="9525">
            <a:solidFill>
              <a:schemeClr val="tx1"/>
            </a:solidFill>
            <a:round/>
            <a:headEnd/>
            <a:tailEnd/>
          </a:ln>
          <a:effectLst/>
        </p:spPr>
        <p:txBody>
          <a:bodyPr/>
          <a:lstStyle/>
          <a:p>
            <a:pPr algn="ctr" eaLnBrk="0" hangingPunct="0">
              <a:defRPr/>
            </a:pPr>
            <a:endParaRPr lang="en-US" dirty="0">
              <a:cs typeface="+mn-cs"/>
            </a:endParaRPr>
          </a:p>
        </p:txBody>
      </p:sp>
      <p:sp>
        <p:nvSpPr>
          <p:cNvPr id="2054" name="Rectangle 10"/>
          <p:cNvSpPr>
            <a:spLocks noGrp="1" noChangeArrowheads="1"/>
          </p:cNvSpPr>
          <p:nvPr>
            <p:ph type="title"/>
          </p:nvPr>
        </p:nvSpPr>
        <p:spPr bwMode="auto">
          <a:xfrm>
            <a:off x="1609725" y="295275"/>
            <a:ext cx="5967413" cy="1109663"/>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en-US"/>
              <a:t>Click to edit Master title style</a:t>
            </a:r>
          </a:p>
        </p:txBody>
      </p:sp>
      <p:sp>
        <p:nvSpPr>
          <p:cNvPr id="838667" name="Rectangle 11"/>
          <p:cNvSpPr>
            <a:spLocks noChangeArrowheads="1"/>
          </p:cNvSpPr>
          <p:nvPr/>
        </p:nvSpPr>
        <p:spPr bwMode="auto">
          <a:xfrm>
            <a:off x="82550" y="330200"/>
            <a:ext cx="1443038" cy="950913"/>
          </a:xfrm>
          <a:prstGeom prst="rect">
            <a:avLst/>
          </a:prstGeom>
          <a:solidFill>
            <a:schemeClr val="bg1"/>
          </a:solidFill>
          <a:ln w="9525">
            <a:noFill/>
            <a:miter lim="800000"/>
            <a:headEnd/>
            <a:tailEnd/>
          </a:ln>
          <a:effectLst/>
        </p:spPr>
        <p:txBody>
          <a:bodyPr wrap="none" anchor="ctr"/>
          <a:lstStyle/>
          <a:p>
            <a:pPr algn="ctr" eaLnBrk="0" hangingPunct="0">
              <a:defRPr/>
            </a:pPr>
            <a:endParaRPr lang="en-US" dirty="0">
              <a:cs typeface="+mn-cs"/>
            </a:endParaRPr>
          </a:p>
        </p:txBody>
      </p:sp>
      <p:pic>
        <p:nvPicPr>
          <p:cNvPr id="2056" name="Picture 12" descr="usda-logo"/>
          <p:cNvPicPr>
            <a:picLocks noChangeAspect="1" noChangeArrowheads="1"/>
          </p:cNvPicPr>
          <p:nvPr/>
        </p:nvPicPr>
        <p:blipFill>
          <a:blip r:embed="rId18" cstate="print"/>
          <a:srcRect l="2278" t="1987" r="2158" b="3973"/>
          <a:stretch>
            <a:fillRect/>
          </a:stretch>
        </p:blipFill>
        <p:spPr bwMode="auto">
          <a:xfrm>
            <a:off x="177800" y="355600"/>
            <a:ext cx="1265238" cy="901700"/>
          </a:xfrm>
          <a:prstGeom prst="rect">
            <a:avLst/>
          </a:prstGeom>
          <a:noFill/>
          <a:ln w="9525">
            <a:noFill/>
            <a:miter lim="800000"/>
            <a:headEnd/>
            <a:tailEnd/>
          </a:ln>
        </p:spPr>
      </p:pic>
      <p:sp>
        <p:nvSpPr>
          <p:cNvPr id="9229" name="Rectangle 13"/>
          <p:cNvSpPr>
            <a:spLocks noGrp="1" noChangeArrowheads="1"/>
          </p:cNvSpPr>
          <p:nvPr>
            <p:ph type="sldNum" sz="quarter" idx="4"/>
          </p:nvPr>
        </p:nvSpPr>
        <p:spPr bwMode="auto">
          <a:xfrm>
            <a:off x="3636963" y="6543675"/>
            <a:ext cx="1693862" cy="265113"/>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ctr" eaLnBrk="0" hangingPunct="0">
              <a:lnSpc>
                <a:spcPct val="80000"/>
              </a:lnSpc>
              <a:defRPr sz="1000" b="0"/>
            </a:lvl1pPr>
          </a:lstStyle>
          <a:p>
            <a:pPr>
              <a:defRPr/>
            </a:pPr>
            <a:fld id="{1F8D0697-436F-4732-ACA7-4DF7F2896F10}" type="slidenum">
              <a:rPr lang="en-US"/>
              <a:pPr>
                <a:defRPr/>
              </a:pPr>
              <a:t>‹#›</a:t>
            </a:fld>
            <a:endParaRPr lang="en-US" dirty="0"/>
          </a:p>
        </p:txBody>
      </p:sp>
    </p:spTree>
    <p:extLst>
      <p:ext uri="{BB962C8B-B14F-4D97-AF65-F5344CB8AC3E}">
        <p14:creationId xmlns:p14="http://schemas.microsoft.com/office/powerpoint/2010/main" val="278160552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Lst>
  <p:hf hdr="0" ftr="0" dt="0"/>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lr>
          <a:srgbClr val="CC990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hyperlink" Target="mailto:ailto:mailtoezFedGrants@cfo.usda.gov" TargetMode="External"/><Relationship Id="rId2" Type="http://schemas.openxmlformats.org/officeDocument/2006/relationships/hyperlink" Target="http://www.tinyurl.com/Wikigran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1.png"/><Relationship Id="rId5" Type="http://schemas.openxmlformats.org/officeDocument/2006/relationships/diagramQuickStyle" Target="../diagrams/quickStyle4.xm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diagramLayout" Target="../diagrams/layout4.xml"/><Relationship Id="rId9" Type="http://schemas.openxmlformats.org/officeDocument/2006/relationships/image" Target="../media/image9.png"/><Relationship Id="rId1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7EBCC-74EB-4175-81E7-723ABE126E40}"/>
              </a:ext>
            </a:extLst>
          </p:cNvPr>
          <p:cNvSpPr>
            <a:spLocks noGrp="1"/>
          </p:cNvSpPr>
          <p:nvPr>
            <p:ph type="ctrTitle"/>
          </p:nvPr>
        </p:nvSpPr>
        <p:spPr/>
        <p:txBody>
          <a:bodyPr>
            <a:normAutofit/>
          </a:bodyPr>
          <a:lstStyle/>
          <a:p>
            <a:r>
              <a:rPr lang="en-US" sz="5000" dirty="0"/>
              <a:t>ezFedGrants: The OneUSDA Grant Solution</a:t>
            </a:r>
          </a:p>
        </p:txBody>
      </p:sp>
      <p:sp>
        <p:nvSpPr>
          <p:cNvPr id="3" name="Subtitle 2">
            <a:extLst>
              <a:ext uri="{FF2B5EF4-FFF2-40B4-BE49-F238E27FC236}">
                <a16:creationId xmlns:a16="http://schemas.microsoft.com/office/drawing/2014/main" id="{01B0C7C6-230A-4909-AB6A-3997F94827B4}"/>
              </a:ext>
            </a:extLst>
          </p:cNvPr>
          <p:cNvSpPr>
            <a:spLocks noGrp="1"/>
          </p:cNvSpPr>
          <p:nvPr>
            <p:ph type="subTitle" idx="1"/>
          </p:nvPr>
        </p:nvSpPr>
        <p:spPr/>
        <p:txBody>
          <a:bodyPr/>
          <a:lstStyle/>
          <a:p>
            <a:r>
              <a:rPr lang="en-US" dirty="0"/>
              <a:t>Presented by Chris Coppenbarger</a:t>
            </a:r>
          </a:p>
        </p:txBody>
      </p:sp>
    </p:spTree>
    <p:extLst>
      <p:ext uri="{BB962C8B-B14F-4D97-AF65-F5344CB8AC3E}">
        <p14:creationId xmlns:p14="http://schemas.microsoft.com/office/powerpoint/2010/main" val="155015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6FE9D-BBF7-481D-95BF-ED468041B786}"/>
              </a:ext>
            </a:extLst>
          </p:cNvPr>
          <p:cNvSpPr>
            <a:spLocks noGrp="1"/>
          </p:cNvSpPr>
          <p:nvPr>
            <p:ph type="title"/>
          </p:nvPr>
        </p:nvSpPr>
        <p:spPr/>
        <p:txBody>
          <a:bodyPr/>
          <a:lstStyle/>
          <a:p>
            <a:r>
              <a:rPr lang="en-US" dirty="0"/>
              <a:t>Customer Support Services</a:t>
            </a:r>
          </a:p>
        </p:txBody>
      </p:sp>
      <p:sp>
        <p:nvSpPr>
          <p:cNvPr id="3" name="Content Placeholder 2">
            <a:extLst>
              <a:ext uri="{FF2B5EF4-FFF2-40B4-BE49-F238E27FC236}">
                <a16:creationId xmlns:a16="http://schemas.microsoft.com/office/drawing/2014/main" id="{587D35B8-141E-4586-A120-48A0FF597692}"/>
              </a:ext>
            </a:extLst>
          </p:cNvPr>
          <p:cNvSpPr>
            <a:spLocks noGrp="1"/>
          </p:cNvSpPr>
          <p:nvPr>
            <p:ph idx="1"/>
          </p:nvPr>
        </p:nvSpPr>
        <p:spPr>
          <a:xfrm>
            <a:off x="308576" y="1846387"/>
            <a:ext cx="8582025" cy="4759203"/>
          </a:xfrm>
        </p:spPr>
        <p:txBody>
          <a:bodyPr/>
          <a:lstStyle/>
          <a:p>
            <a:pPr marL="0" indent="0" algn="ctr">
              <a:buNone/>
            </a:pPr>
            <a:r>
              <a:rPr lang="en-US" sz="2400" dirty="0"/>
              <a:t>OCFO Provides End-to-End Customer Support to ezFedGrants Users </a:t>
            </a:r>
          </a:p>
          <a:p>
            <a:pPr marL="0" indent="0" algn="ctr">
              <a:buNone/>
            </a:pPr>
            <a:r>
              <a:rPr lang="en-US" sz="2400" dirty="0">
                <a:sym typeface="Wingdings" panose="05000000000000000000" pitchFamily="2" charset="2"/>
              </a:rPr>
              <a:t> Both </a:t>
            </a:r>
            <a:r>
              <a:rPr lang="en-US" sz="2400" dirty="0"/>
              <a:t>Recipients </a:t>
            </a:r>
            <a:r>
              <a:rPr lang="en-US" sz="2400" i="1" dirty="0"/>
              <a:t>and</a:t>
            </a:r>
            <a:r>
              <a:rPr lang="en-US" sz="2400" dirty="0"/>
              <a:t> Awarding Agencies </a:t>
            </a:r>
            <a:r>
              <a:rPr lang="en-US" sz="2400" dirty="0">
                <a:sym typeface="Wingdings" panose="05000000000000000000" pitchFamily="2" charset="2"/>
              </a:rPr>
              <a:t></a:t>
            </a:r>
            <a:endParaRPr lang="en-US" sz="2400" dirty="0"/>
          </a:p>
          <a:p>
            <a:pPr marL="0" indent="0" algn="ctr">
              <a:buNone/>
            </a:pPr>
            <a:endParaRPr lang="en-US" dirty="0"/>
          </a:p>
          <a:p>
            <a:endParaRPr lang="en-US" dirty="0"/>
          </a:p>
        </p:txBody>
      </p:sp>
      <p:graphicFrame>
        <p:nvGraphicFramePr>
          <p:cNvPr id="5" name="Diagram 4" descr="tier 0 help desk support&#10;wikigrants self service center&#10;train the trainer&#10;knowledge management&#10;goverance board coordination&#10;change request management&#10;on demand and scheduled training&#10;project management&#10;customer outreach" title="customer support services">
            <a:extLst>
              <a:ext uri="{FF2B5EF4-FFF2-40B4-BE49-F238E27FC236}">
                <a16:creationId xmlns:a16="http://schemas.microsoft.com/office/drawing/2014/main" id="{B777C2EE-465F-4FAF-B757-3B82EE28434D}"/>
              </a:ext>
            </a:extLst>
          </p:cNvPr>
          <p:cNvGraphicFramePr/>
          <p:nvPr>
            <p:extLst>
              <p:ext uri="{D42A27DB-BD31-4B8C-83A1-F6EECF244321}">
                <p14:modId xmlns:p14="http://schemas.microsoft.com/office/powerpoint/2010/main" val="174222753"/>
              </p:ext>
            </p:extLst>
          </p:nvPr>
        </p:nvGraphicFramePr>
        <p:xfrm>
          <a:off x="271465" y="3236144"/>
          <a:ext cx="7018081" cy="2660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descr="tier 0 help desk support&#10;wikigrants self service center&#10;train the trainer&#10;knowledge management&#10;goverance board coordination&#10;change request management&#10;on demand and scheduled training&#10;project management&#10;customer outreach" title="Customer support services">
            <a:extLst>
              <a:ext uri="{FF2B5EF4-FFF2-40B4-BE49-F238E27FC236}">
                <a16:creationId xmlns:a16="http://schemas.microsoft.com/office/drawing/2014/main" id="{537660FB-D5E9-4D9B-B26E-D010FDB3D763}"/>
              </a:ext>
            </a:extLst>
          </p:cNvPr>
          <p:cNvGraphicFramePr/>
          <p:nvPr>
            <p:extLst>
              <p:ext uri="{D42A27DB-BD31-4B8C-83A1-F6EECF244321}">
                <p14:modId xmlns:p14="http://schemas.microsoft.com/office/powerpoint/2010/main" val="1694665118"/>
              </p:ext>
            </p:extLst>
          </p:nvPr>
        </p:nvGraphicFramePr>
        <p:xfrm>
          <a:off x="5917740" y="3236144"/>
          <a:ext cx="4690192" cy="2660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a:extLst>
              <a:ext uri="{FF2B5EF4-FFF2-40B4-BE49-F238E27FC236}">
                <a16:creationId xmlns:a16="http://schemas.microsoft.com/office/drawing/2014/main" id="{0FF5D3AE-01AB-4EE3-AFDA-0A610859ACB2}"/>
              </a:ext>
            </a:extLst>
          </p:cNvPr>
          <p:cNvSpPr>
            <a:spLocks noGrp="1"/>
          </p:cNvSpPr>
          <p:nvPr>
            <p:ph type="sldNum" sz="quarter" idx="10"/>
          </p:nvPr>
        </p:nvSpPr>
        <p:spPr/>
        <p:txBody>
          <a:bodyPr/>
          <a:lstStyle/>
          <a:p>
            <a:pPr>
              <a:defRPr/>
            </a:pPr>
            <a:fld id="{BB0F4CCA-E3F1-4EB5-A7F4-A76E1361CDB9}" type="slidenum">
              <a:rPr lang="en-US" smtClean="0"/>
              <a:pPr>
                <a:defRPr/>
              </a:pPr>
              <a:t>10</a:t>
            </a:fld>
            <a:endParaRPr lang="en-US" dirty="0"/>
          </a:p>
        </p:txBody>
      </p:sp>
    </p:spTree>
    <p:extLst>
      <p:ext uri="{BB962C8B-B14F-4D97-AF65-F5344CB8AC3E}">
        <p14:creationId xmlns:p14="http://schemas.microsoft.com/office/powerpoint/2010/main" val="49391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normAutofit/>
          </a:bodyPr>
          <a:lstStyle/>
          <a:p>
            <a:r>
              <a:rPr lang="en-US" sz="3600" dirty="0"/>
              <a:t>ezFedGrants Tier 0 Help Desk</a:t>
            </a:r>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617220" y="2210253"/>
            <a:ext cx="7886700" cy="4351338"/>
          </a:xfrm>
        </p:spPr>
        <p:txBody>
          <a:bodyPr>
            <a:normAutofit/>
          </a:bodyPr>
          <a:lstStyle/>
          <a:p>
            <a:r>
              <a:rPr lang="en-US" sz="2400" dirty="0"/>
              <a:t>Services both internal and external users</a:t>
            </a:r>
          </a:p>
          <a:p>
            <a:r>
              <a:rPr lang="en-US" sz="2400" dirty="0"/>
              <a:t>Receives, troubleshoots, responds to end-user questions</a:t>
            </a:r>
          </a:p>
          <a:p>
            <a:r>
              <a:rPr lang="en-US" sz="2400" dirty="0"/>
              <a:t>Log, track, and determine the best course of action for service requests </a:t>
            </a:r>
          </a:p>
          <a:p>
            <a:r>
              <a:rPr lang="en-US" sz="2400" dirty="0"/>
              <a:t>WikiGrants - </a:t>
            </a:r>
            <a:r>
              <a:rPr lang="en-US" sz="2400" u="sng" dirty="0">
                <a:hlinkClick r:id="rId2" tooltip="wikigrants website"/>
              </a:rPr>
              <a:t>www.tinyurl.com/Wikigrants</a:t>
            </a:r>
            <a:endParaRPr lang="en-US" sz="2400" dirty="0"/>
          </a:p>
          <a:p>
            <a:r>
              <a:rPr lang="en-US" sz="2400" dirty="0"/>
              <a:t>The Help Desk business hours are 8:00 am – 6:00 pm EST, Monday through Friday</a:t>
            </a:r>
            <a:r>
              <a:rPr lang="en-US" sz="2400"/>
              <a:t>: </a:t>
            </a:r>
            <a:r>
              <a:rPr lang="en-US" sz="2400">
                <a:hlinkClick r:id="rId3"/>
              </a:rPr>
              <a:t>ezFedGrants@cfo.usda.gov email address</a:t>
            </a:r>
            <a:endParaRPr lang="en-US" sz="2400" dirty="0"/>
          </a:p>
          <a:p>
            <a:pPr marL="0" indent="0">
              <a:buNone/>
            </a:pPr>
            <a:endParaRPr lang="en-US" sz="2400" dirty="0"/>
          </a:p>
        </p:txBody>
      </p:sp>
    </p:spTree>
    <p:extLst>
      <p:ext uri="{BB962C8B-B14F-4D97-AF65-F5344CB8AC3E}">
        <p14:creationId xmlns:p14="http://schemas.microsoft.com/office/powerpoint/2010/main" val="2449088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urrent efg customers" title="current efg customers ">
            <a:extLst>
              <a:ext uri="{FF2B5EF4-FFF2-40B4-BE49-F238E27FC236}">
                <a16:creationId xmlns:a16="http://schemas.microsoft.com/office/drawing/2014/main" id="{51166E90-4ABC-4D67-8AE2-93B9EFB24FC8}"/>
              </a:ext>
            </a:extLst>
          </p:cNvPr>
          <p:cNvSpPr>
            <a:spLocks noGrp="1"/>
          </p:cNvSpPr>
          <p:nvPr>
            <p:ph type="title"/>
          </p:nvPr>
        </p:nvSpPr>
        <p:spPr/>
        <p:txBody>
          <a:bodyPr/>
          <a:lstStyle/>
          <a:p>
            <a:r>
              <a:rPr lang="en-US" dirty="0"/>
              <a:t>Current eFG Customers</a:t>
            </a:r>
          </a:p>
        </p:txBody>
      </p:sp>
      <p:sp>
        <p:nvSpPr>
          <p:cNvPr id="17" name="Content Placeholder 2" descr="oao ams nrcs fas fns aphis nifa fs " title="current ezfedgrants agencies">
            <a:extLst>
              <a:ext uri="{FF2B5EF4-FFF2-40B4-BE49-F238E27FC236}">
                <a16:creationId xmlns:a16="http://schemas.microsoft.com/office/drawing/2014/main" id="{BBB8B5BE-220F-4C72-9689-DA28A2B9D488}"/>
              </a:ext>
            </a:extLst>
          </p:cNvPr>
          <p:cNvSpPr txBox="1">
            <a:spLocks/>
          </p:cNvSpPr>
          <p:nvPr/>
        </p:nvSpPr>
        <p:spPr bwMode="auto">
          <a:xfrm>
            <a:off x="10973" y="1850988"/>
            <a:ext cx="3903948" cy="415719"/>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CC990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a:lstStyle>
          <a:p>
            <a:pPr marL="0" indent="0">
              <a:buNone/>
            </a:pPr>
            <a:r>
              <a:rPr lang="en-US" sz="2000" kern="0" dirty="0">
                <a:solidFill>
                  <a:srgbClr val="008000"/>
                </a:solidFill>
              </a:rPr>
              <a:t>Current ezFedGrants Agencies: </a:t>
            </a:r>
          </a:p>
        </p:txBody>
      </p:sp>
      <p:graphicFrame>
        <p:nvGraphicFramePr>
          <p:cNvPr id="22" name="Diagram 21" descr="usda, ams, aphis, fas, nrcs, fns, nifa fs" title="current efg customers">
            <a:extLst>
              <a:ext uri="{FF2B5EF4-FFF2-40B4-BE49-F238E27FC236}">
                <a16:creationId xmlns:a16="http://schemas.microsoft.com/office/drawing/2014/main" id="{4776B32C-4A1A-40AD-8DF5-4040FC125784}"/>
              </a:ext>
            </a:extLst>
          </p:cNvPr>
          <p:cNvGraphicFramePr/>
          <p:nvPr>
            <p:extLst>
              <p:ext uri="{D42A27DB-BD31-4B8C-83A1-F6EECF244321}">
                <p14:modId xmlns:p14="http://schemas.microsoft.com/office/powerpoint/2010/main" val="1651336364"/>
              </p:ext>
            </p:extLst>
          </p:nvPr>
        </p:nvGraphicFramePr>
        <p:xfrm>
          <a:off x="-132505" y="2076928"/>
          <a:ext cx="8379069" cy="4571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usda logo" title="current efg custoimers">
            <a:extLst>
              <a:ext uri="{FF2B5EF4-FFF2-40B4-BE49-F238E27FC236}">
                <a16:creationId xmlns:a16="http://schemas.microsoft.com/office/drawing/2014/main" id="{BCE01A1A-B9F6-4C3B-A999-9E70EAAEDF3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1599" y="3980555"/>
            <a:ext cx="1180733" cy="9815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ms" title="current efg customers">
            <a:extLst>
              <a:ext uri="{FF2B5EF4-FFF2-40B4-BE49-F238E27FC236}">
                <a16:creationId xmlns:a16="http://schemas.microsoft.com/office/drawing/2014/main" id="{DDDB3C94-CE4B-4B1C-A293-FE8C189DCFC3}"/>
              </a:ext>
            </a:extLst>
          </p:cNvPr>
          <p:cNvPicPr>
            <a:picLocks noChangeAspect="1"/>
          </p:cNvPicPr>
          <p:nvPr/>
        </p:nvPicPr>
        <p:blipFill>
          <a:blip r:embed="rId9"/>
          <a:stretch>
            <a:fillRect/>
          </a:stretch>
        </p:blipFill>
        <p:spPr>
          <a:xfrm>
            <a:off x="1950241" y="3613605"/>
            <a:ext cx="1061998" cy="682464"/>
          </a:xfrm>
          <a:prstGeom prst="rect">
            <a:avLst/>
          </a:prstGeom>
        </p:spPr>
      </p:pic>
      <p:pic>
        <p:nvPicPr>
          <p:cNvPr id="10" name="Picture 9" descr="USDA&#10;AMS&#10;Aphis&#10;nrcs&#10;fns&#10;nifa&#10;forest service&#10;FAS" title="current efg customers">
            <a:extLst>
              <a:ext uri="{FF2B5EF4-FFF2-40B4-BE49-F238E27FC236}">
                <a16:creationId xmlns:a16="http://schemas.microsoft.com/office/drawing/2014/main" id="{5C89FE9C-CB50-469C-9C9C-B0E000F11D90}"/>
              </a:ext>
            </a:extLst>
          </p:cNvPr>
          <p:cNvPicPr>
            <a:picLocks noChangeAspect="1"/>
          </p:cNvPicPr>
          <p:nvPr/>
        </p:nvPicPr>
        <p:blipFill>
          <a:blip r:embed="rId10"/>
          <a:stretch>
            <a:fillRect/>
          </a:stretch>
        </p:blipFill>
        <p:spPr>
          <a:xfrm>
            <a:off x="1153259" y="5394673"/>
            <a:ext cx="867480" cy="970126"/>
          </a:xfrm>
          <a:prstGeom prst="rect">
            <a:avLst/>
          </a:prstGeom>
        </p:spPr>
      </p:pic>
      <p:pic>
        <p:nvPicPr>
          <p:cNvPr id="11" name="Picture 10" descr="nrcs" title="current efg customers">
            <a:extLst>
              <a:ext uri="{FF2B5EF4-FFF2-40B4-BE49-F238E27FC236}">
                <a16:creationId xmlns:a16="http://schemas.microsoft.com/office/drawing/2014/main" id="{537D9FE5-6C06-41A3-B574-C4DB50A6F685}"/>
              </a:ext>
            </a:extLst>
          </p:cNvPr>
          <p:cNvPicPr>
            <a:picLocks noChangeAspect="1"/>
          </p:cNvPicPr>
          <p:nvPr/>
        </p:nvPicPr>
        <p:blipFill>
          <a:blip r:embed="rId11"/>
          <a:stretch>
            <a:fillRect/>
          </a:stretch>
        </p:blipFill>
        <p:spPr>
          <a:xfrm>
            <a:off x="1962947" y="4794707"/>
            <a:ext cx="1101860" cy="599966"/>
          </a:xfrm>
          <a:prstGeom prst="rect">
            <a:avLst/>
          </a:prstGeom>
        </p:spPr>
      </p:pic>
      <p:pic>
        <p:nvPicPr>
          <p:cNvPr id="12" name="Picture 11" descr="Inter agency Agreements" title="current efg customers">
            <a:extLst>
              <a:ext uri="{FF2B5EF4-FFF2-40B4-BE49-F238E27FC236}">
                <a16:creationId xmlns:a16="http://schemas.microsoft.com/office/drawing/2014/main" id="{E2F1DE2E-D461-42F5-A8A9-B7657D53C9FF}"/>
              </a:ext>
            </a:extLst>
          </p:cNvPr>
          <p:cNvPicPr>
            <a:picLocks noChangeAspect="1"/>
          </p:cNvPicPr>
          <p:nvPr/>
        </p:nvPicPr>
        <p:blipFill>
          <a:blip r:embed="rId12"/>
          <a:stretch>
            <a:fillRect/>
          </a:stretch>
        </p:blipFill>
        <p:spPr>
          <a:xfrm>
            <a:off x="3280090" y="4172312"/>
            <a:ext cx="1211789" cy="568950"/>
          </a:xfrm>
          <a:prstGeom prst="rect">
            <a:avLst/>
          </a:prstGeom>
        </p:spPr>
      </p:pic>
      <p:sp>
        <p:nvSpPr>
          <p:cNvPr id="5" name="TextBox 4" descr="crm only" title="current efg customers"/>
          <p:cNvSpPr txBox="1"/>
          <p:nvPr/>
        </p:nvSpPr>
        <p:spPr>
          <a:xfrm>
            <a:off x="3519498" y="4794707"/>
            <a:ext cx="732972" cy="246221"/>
          </a:xfrm>
          <a:prstGeom prst="rect">
            <a:avLst/>
          </a:prstGeom>
          <a:noFill/>
        </p:spPr>
        <p:txBody>
          <a:bodyPr wrap="square" rtlCol="0">
            <a:spAutoFit/>
          </a:bodyPr>
          <a:lstStyle/>
          <a:p>
            <a:r>
              <a:rPr lang="en-US" sz="1000" dirty="0">
                <a:solidFill>
                  <a:srgbClr val="FF0000"/>
                </a:solidFill>
              </a:rPr>
              <a:t>CRM only</a:t>
            </a:r>
          </a:p>
        </p:txBody>
      </p:sp>
      <p:pic>
        <p:nvPicPr>
          <p:cNvPr id="14" name="Picture 8" descr="APHIS" title="current efg customers">
            <a:extLst>
              <a:ext uri="{FF2B5EF4-FFF2-40B4-BE49-F238E27FC236}">
                <a16:creationId xmlns:a16="http://schemas.microsoft.com/office/drawing/2014/main" id="{ABEBA2CF-2CEB-4FDE-8BB4-2E4E4D738030}"/>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98687" y="3063291"/>
            <a:ext cx="762165" cy="8547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Nifa logo" title="current efg customers ">
            <a:extLst>
              <a:ext uri="{FF2B5EF4-FFF2-40B4-BE49-F238E27FC236}">
                <a16:creationId xmlns:a16="http://schemas.microsoft.com/office/drawing/2014/main" id="{4C27B4AA-A4D2-4407-A502-F1317EE494E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09788" y="3478610"/>
            <a:ext cx="1051360" cy="854764"/>
          </a:xfrm>
          <a:prstGeom prst="rect">
            <a:avLst/>
          </a:prstGeom>
          <a:noFill/>
          <a:extLst>
            <a:ext uri="{909E8E84-426E-40DD-AFC4-6F175D3DCCD1}">
              <a14:hiddenFill xmlns:a14="http://schemas.microsoft.com/office/drawing/2010/main">
                <a:solidFill>
                  <a:srgbClr val="FFFFFF"/>
                </a:solidFill>
              </a14:hiddenFill>
            </a:ext>
          </a:extLst>
        </p:spPr>
      </p:pic>
      <p:sp>
        <p:nvSpPr>
          <p:cNvPr id="28" name="Content Placeholder 2" descr="next uo" title="Next up">
            <a:extLst>
              <a:ext uri="{FF2B5EF4-FFF2-40B4-BE49-F238E27FC236}">
                <a16:creationId xmlns:a16="http://schemas.microsoft.com/office/drawing/2014/main" id="{83126E76-B84C-4C78-AB9C-EBB1DEDA8B23}"/>
              </a:ext>
            </a:extLst>
          </p:cNvPr>
          <p:cNvSpPr txBox="1">
            <a:spLocks/>
          </p:cNvSpPr>
          <p:nvPr/>
        </p:nvSpPr>
        <p:spPr bwMode="auto">
          <a:xfrm>
            <a:off x="7672850" y="1850988"/>
            <a:ext cx="1203735" cy="40332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1" fontAlgn="base" hangingPunct="1">
              <a:spcBef>
                <a:spcPct val="20000"/>
              </a:spcBef>
              <a:spcAft>
                <a:spcPct val="0"/>
              </a:spcAft>
              <a:buClr>
                <a:srgbClr val="CC9900"/>
              </a:buClr>
              <a:buFont typeface="Wingdings" pitchFamily="2" charset="2"/>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rgbClr val="CC9900"/>
              </a:buClr>
              <a:buFont typeface="Times New Roman" pitchFamily="18" charset="0"/>
              <a:buChar char="–"/>
              <a:defRPr sz="1600">
                <a:solidFill>
                  <a:schemeClr val="tx1"/>
                </a:solidFill>
                <a:latin typeface="+mn-lt"/>
              </a:defRPr>
            </a:lvl2pPr>
            <a:lvl3pPr marL="1143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3pPr>
            <a:lvl4pPr marL="1600200" indent="-228600" algn="l" rtl="0" eaLnBrk="1" fontAlgn="base" hangingPunct="1">
              <a:spcBef>
                <a:spcPct val="20000"/>
              </a:spcBef>
              <a:spcAft>
                <a:spcPct val="0"/>
              </a:spcAft>
              <a:buClr>
                <a:srgbClr val="CC9900"/>
              </a:buClr>
              <a:buFont typeface="Times New Roman" pitchFamily="18" charset="0"/>
              <a:buChar char="–"/>
              <a:defRPr sz="1400">
                <a:solidFill>
                  <a:schemeClr val="tx1"/>
                </a:solidFill>
                <a:latin typeface="+mn-lt"/>
              </a:defRPr>
            </a:lvl4pPr>
            <a:lvl5pPr marL="20574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5pPr>
            <a:lvl6pPr marL="25146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6pPr>
            <a:lvl7pPr marL="29718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7pPr>
            <a:lvl8pPr marL="34290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8pPr>
            <a:lvl9pPr marL="3886200" indent="-228600" algn="l" rtl="0" eaLnBrk="1" fontAlgn="base" hangingPunct="1">
              <a:spcBef>
                <a:spcPct val="20000"/>
              </a:spcBef>
              <a:spcAft>
                <a:spcPct val="0"/>
              </a:spcAft>
              <a:buClr>
                <a:srgbClr val="CC9900"/>
              </a:buClr>
              <a:buFont typeface="Wingdings" pitchFamily="2" charset="2"/>
              <a:buChar char="§"/>
              <a:defRPr sz="1400">
                <a:solidFill>
                  <a:schemeClr val="tx1"/>
                </a:solidFill>
                <a:latin typeface="+mn-lt"/>
              </a:defRPr>
            </a:lvl9pPr>
          </a:lstStyle>
          <a:p>
            <a:pPr marL="0" indent="0">
              <a:buNone/>
            </a:pPr>
            <a:r>
              <a:rPr lang="en-US" sz="2000" kern="0" dirty="0">
                <a:solidFill>
                  <a:srgbClr val="008000"/>
                </a:solidFill>
              </a:rPr>
              <a:t>Next Up:</a:t>
            </a:r>
          </a:p>
        </p:txBody>
      </p:sp>
      <p:sp>
        <p:nvSpPr>
          <p:cNvPr id="7" name="TextBox 6" descr="Inter agency agreements" title="Current eFG customers ">
            <a:extLst>
              <a:ext uri="{FF2B5EF4-FFF2-40B4-BE49-F238E27FC236}">
                <a16:creationId xmlns:a16="http://schemas.microsoft.com/office/drawing/2014/main" id="{A2A93C6C-4877-4442-A845-16AD04DD91E9}"/>
              </a:ext>
            </a:extLst>
          </p:cNvPr>
          <p:cNvSpPr txBox="1"/>
          <p:nvPr/>
        </p:nvSpPr>
        <p:spPr>
          <a:xfrm>
            <a:off x="7621189" y="2341524"/>
            <a:ext cx="1435062" cy="584775"/>
          </a:xfrm>
          <a:prstGeom prst="rect">
            <a:avLst/>
          </a:prstGeom>
          <a:noFill/>
          <a:ln>
            <a:solidFill>
              <a:schemeClr val="accent2">
                <a:lumMod val="75000"/>
              </a:schemeClr>
            </a:solidFill>
          </a:ln>
        </p:spPr>
        <p:txBody>
          <a:bodyPr wrap="square" rtlCol="0">
            <a:spAutoFit/>
          </a:bodyPr>
          <a:lstStyle/>
          <a:p>
            <a:pPr algn="ctr"/>
            <a:r>
              <a:rPr lang="en-US" sz="1600" dirty="0"/>
              <a:t>Inter-Agency Agreements</a:t>
            </a:r>
          </a:p>
        </p:txBody>
      </p:sp>
      <p:sp>
        <p:nvSpPr>
          <p:cNvPr id="8" name="TextBox 7" descr="And sign" title="Current efg customers"/>
          <p:cNvSpPr txBox="1"/>
          <p:nvPr/>
        </p:nvSpPr>
        <p:spPr>
          <a:xfrm>
            <a:off x="8103719" y="3013512"/>
            <a:ext cx="326571" cy="369332"/>
          </a:xfrm>
          <a:prstGeom prst="rect">
            <a:avLst/>
          </a:prstGeom>
          <a:noFill/>
        </p:spPr>
        <p:txBody>
          <a:bodyPr wrap="square" rtlCol="0">
            <a:spAutoFit/>
          </a:bodyPr>
          <a:lstStyle/>
          <a:p>
            <a:r>
              <a:rPr lang="en-US" dirty="0"/>
              <a:t>&amp;</a:t>
            </a:r>
          </a:p>
        </p:txBody>
      </p:sp>
      <p:pic>
        <p:nvPicPr>
          <p:cNvPr id="4098" name="Picture 2" descr="Green and yellow Forest Service shield." title="FS">
            <a:extLst>
              <a:ext uri="{FF2B5EF4-FFF2-40B4-BE49-F238E27FC236}">
                <a16:creationId xmlns:a16="http://schemas.microsoft.com/office/drawing/2014/main" id="{F30C278E-CA1B-48DD-A53D-51EA9D262F6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39010" y="3336695"/>
            <a:ext cx="1203734" cy="1557860"/>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descr="blank circle" title="current efg customers">
            <a:extLst>
              <a:ext uri="{FF2B5EF4-FFF2-40B4-BE49-F238E27FC236}">
                <a16:creationId xmlns:a16="http://schemas.microsoft.com/office/drawing/2014/main" id="{A12708FE-8D66-43AD-AA78-C845A71D5B6B}"/>
              </a:ext>
            </a:extLst>
          </p:cNvPr>
          <p:cNvSpPr/>
          <p:nvPr/>
        </p:nvSpPr>
        <p:spPr bwMode="auto">
          <a:xfrm>
            <a:off x="5899638" y="2931142"/>
            <a:ext cx="727548" cy="682465"/>
          </a:xfrm>
          <a:prstGeom prst="ellipse">
            <a:avLst/>
          </a:prstGeom>
          <a:solidFill>
            <a:srgbClr val="CDD3CD"/>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b="1" dirty="0">
              <a:latin typeface="Arial" charset="0"/>
            </a:endParaRPr>
          </a:p>
        </p:txBody>
      </p:sp>
      <p:sp>
        <p:nvSpPr>
          <p:cNvPr id="4" name="Slide Number Placeholder 3">
            <a:extLst>
              <a:ext uri="{FF2B5EF4-FFF2-40B4-BE49-F238E27FC236}">
                <a16:creationId xmlns:a16="http://schemas.microsoft.com/office/drawing/2014/main" id="{BDCEE9D5-9571-40ED-B850-53BE2CA4AABD}"/>
              </a:ext>
            </a:extLst>
          </p:cNvPr>
          <p:cNvSpPr>
            <a:spLocks noGrp="1"/>
          </p:cNvSpPr>
          <p:nvPr>
            <p:ph type="sldNum" sz="quarter" idx="10"/>
          </p:nvPr>
        </p:nvSpPr>
        <p:spPr/>
        <p:txBody>
          <a:bodyPr/>
          <a:lstStyle/>
          <a:p>
            <a:pPr>
              <a:defRPr/>
            </a:pPr>
            <a:fld id="{BB0F4CCA-E3F1-4EB5-A7F4-A76E1361CDB9}" type="slidenum">
              <a:rPr lang="en-US" smtClean="0"/>
              <a:pPr>
                <a:defRPr/>
              </a:pPr>
              <a:t>12</a:t>
            </a:fld>
            <a:endParaRPr lang="en-US" dirty="0"/>
          </a:p>
        </p:txBody>
      </p:sp>
    </p:spTree>
    <p:extLst>
      <p:ext uri="{BB962C8B-B14F-4D97-AF65-F5344CB8AC3E}">
        <p14:creationId xmlns:p14="http://schemas.microsoft.com/office/powerpoint/2010/main" val="1612846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73EF4-A2AC-466C-9A0C-5CDCA286F8D8}"/>
              </a:ext>
            </a:extLst>
          </p:cNvPr>
          <p:cNvSpPr>
            <a:spLocks noGrp="1"/>
          </p:cNvSpPr>
          <p:nvPr>
            <p:ph type="title"/>
          </p:nvPr>
        </p:nvSpPr>
        <p:spPr/>
        <p:txBody>
          <a:bodyPr/>
          <a:lstStyle/>
          <a:p>
            <a:r>
              <a:rPr lang="en-US" dirty="0"/>
              <a:t>Where Is OneUSDA Headed?</a:t>
            </a:r>
          </a:p>
        </p:txBody>
      </p:sp>
      <p:pic>
        <p:nvPicPr>
          <p:cNvPr id="5" name="Picture 4" descr="A close up of a logo&#10;&#10;Description generated with high confidence" title="where is oneusda headed">
            <a:extLst>
              <a:ext uri="{FF2B5EF4-FFF2-40B4-BE49-F238E27FC236}">
                <a16:creationId xmlns:a16="http://schemas.microsoft.com/office/drawing/2014/main" id="{4CC4A683-8B0B-4B89-8451-EAA3D3D73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7516"/>
            <a:ext cx="9144000" cy="5563960"/>
          </a:xfrm>
          <a:prstGeom prst="rect">
            <a:avLst/>
          </a:prstGeom>
        </p:spPr>
      </p:pic>
      <p:sp>
        <p:nvSpPr>
          <p:cNvPr id="4" name="Slide Number Placeholder 3">
            <a:extLst>
              <a:ext uri="{FF2B5EF4-FFF2-40B4-BE49-F238E27FC236}">
                <a16:creationId xmlns:a16="http://schemas.microsoft.com/office/drawing/2014/main" id="{F952B24C-AAF0-4B8B-80DF-50CFC16A2FF9}"/>
              </a:ext>
            </a:extLst>
          </p:cNvPr>
          <p:cNvSpPr>
            <a:spLocks noGrp="1"/>
          </p:cNvSpPr>
          <p:nvPr>
            <p:ph type="sldNum" sz="quarter" idx="10"/>
          </p:nvPr>
        </p:nvSpPr>
        <p:spPr/>
        <p:txBody>
          <a:bodyPr/>
          <a:lstStyle/>
          <a:p>
            <a:pPr>
              <a:defRPr/>
            </a:pPr>
            <a:fld id="{BB0F4CCA-E3F1-4EB5-A7F4-A76E1361CDB9}" type="slidenum">
              <a:rPr lang="en-US" smtClean="0"/>
              <a:pPr>
                <a:defRPr/>
              </a:pPr>
              <a:t>13</a:t>
            </a:fld>
            <a:endParaRPr lang="en-US" dirty="0"/>
          </a:p>
        </p:txBody>
      </p:sp>
    </p:spTree>
    <p:extLst>
      <p:ext uri="{BB962C8B-B14F-4D97-AF65-F5344CB8AC3E}">
        <p14:creationId xmlns:p14="http://schemas.microsoft.com/office/powerpoint/2010/main" val="2932849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normAutofit/>
          </a:bodyPr>
          <a:lstStyle/>
          <a:p>
            <a:r>
              <a:rPr lang="en-US" sz="3600" dirty="0"/>
              <a:t>Major Projects:</a:t>
            </a:r>
            <a:br>
              <a:rPr lang="en-US" sz="3600" dirty="0"/>
            </a:br>
            <a:r>
              <a:rPr lang="en-US" sz="3600" dirty="0"/>
              <a:t> Interagency Agreement (IAA)</a:t>
            </a:r>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617220" y="2544082"/>
            <a:ext cx="7886700" cy="2035175"/>
          </a:xfrm>
        </p:spPr>
        <p:txBody>
          <a:bodyPr>
            <a:normAutofit fontScale="70000" lnSpcReduction="20000"/>
          </a:bodyPr>
          <a:lstStyle/>
          <a:p>
            <a:pPr>
              <a:buFont typeface="Wingdings" panose="05000000000000000000" pitchFamily="2" charset="2"/>
              <a:buChar char="§"/>
            </a:pPr>
            <a:r>
              <a:rPr lang="en-US" sz="2600" dirty="0">
                <a:latin typeface="Arial" panose="020B0604020202020204" pitchFamily="34" charset="0"/>
                <a:cs typeface="Arial" panose="020B0604020202020204" pitchFamily="34" charset="0"/>
              </a:rPr>
              <a:t>Interagency Agreements (IAA)</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An IAA is a written agreement entered into between two Federal agencies for buy/sell transactions (e.g., Economy Act)</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Includes both IPAC and INTR transactions</a:t>
            </a:r>
          </a:p>
          <a:p>
            <a:pPr lvl="1">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457200" lvl="1" indent="0">
              <a:buNone/>
            </a:pPr>
            <a:endParaRPr lang="en-US" sz="16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3100" dirty="0">
                <a:latin typeface="Arial" panose="020B0604020202020204" pitchFamily="34" charset="0"/>
                <a:cs typeface="Arial" panose="020B0604020202020204" pitchFamily="34" charset="0"/>
              </a:rPr>
              <a:t>Forest Service Grants and Agreements</a:t>
            </a:r>
          </a:p>
          <a:p>
            <a:pPr lvl="1">
              <a:buFont typeface="Wingdings" panose="05000000000000000000" pitchFamily="2" charset="2"/>
              <a:buChar char="§"/>
            </a:pPr>
            <a:r>
              <a:rPr lang="en-US" sz="2600" dirty="0">
                <a:latin typeface="Arial" panose="020B0604020202020204" pitchFamily="34" charset="0"/>
                <a:cs typeface="Arial" panose="020B0604020202020204" pitchFamily="34" charset="0"/>
              </a:rPr>
              <a:t>Start with Pilot during release 1</a:t>
            </a:r>
          </a:p>
        </p:txBody>
      </p:sp>
    </p:spTree>
    <p:extLst>
      <p:ext uri="{BB962C8B-B14F-4D97-AF65-F5344CB8AC3E}">
        <p14:creationId xmlns:p14="http://schemas.microsoft.com/office/powerpoint/2010/main" val="319832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normAutofit/>
          </a:bodyPr>
          <a:lstStyle/>
          <a:p>
            <a:r>
              <a:rPr lang="en-US" sz="3600" dirty="0"/>
              <a:t>IAA Implementation Strategy</a:t>
            </a:r>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617220" y="2848882"/>
            <a:ext cx="7886700" cy="2216604"/>
          </a:xfrm>
        </p:spPr>
        <p:txBody>
          <a:bodyPr>
            <a:normAutofit lnSpcReduction="10000"/>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Two major project phases:</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Capture requirements (currently finalizing)</a:t>
            </a:r>
          </a:p>
          <a:p>
            <a:pPr lvl="1">
              <a:buFont typeface="Wingdings" panose="05000000000000000000" pitchFamily="2" charset="2"/>
              <a:buChar char="§"/>
            </a:pPr>
            <a:r>
              <a:rPr lang="en-US" sz="2000" dirty="0">
                <a:latin typeface="Arial" panose="020B0604020202020204" pitchFamily="34" charset="0"/>
                <a:cs typeface="Arial" panose="020B0604020202020204" pitchFamily="34" charset="0"/>
              </a:rPr>
              <a:t>Design, build, test, deploy</a:t>
            </a:r>
          </a:p>
          <a:p>
            <a:pPr marL="457200" lvl="1" indent="0">
              <a:buNone/>
            </a:pPr>
            <a:endParaRPr lang="en-US" sz="2000"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Leverage the eFG Community and Grants Governance Board</a:t>
            </a:r>
          </a:p>
        </p:txBody>
      </p:sp>
    </p:spTree>
    <p:extLst>
      <p:ext uri="{BB962C8B-B14F-4D97-AF65-F5344CB8AC3E}">
        <p14:creationId xmlns:p14="http://schemas.microsoft.com/office/powerpoint/2010/main" val="138689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normAutofit/>
          </a:bodyPr>
          <a:lstStyle/>
          <a:p>
            <a:r>
              <a:rPr lang="en-US" sz="3600" dirty="0"/>
              <a:t>Benefits of IAA in ezFedGrants</a:t>
            </a:r>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628650" y="1825625"/>
            <a:ext cx="7886700" cy="4317078"/>
          </a:xfrm>
        </p:spPr>
        <p:txBody>
          <a:bodyPr>
            <a:norm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Prevent Audit Findings</a:t>
            </a:r>
          </a:p>
          <a:p>
            <a:pPr marL="457200" lvl="1" indent="0">
              <a:buClr>
                <a:srgbClr val="FFC000"/>
              </a:buClr>
              <a:buNone/>
            </a:pPr>
            <a:r>
              <a:rPr lang="en-US" sz="1800" dirty="0">
                <a:latin typeface="Arial" panose="020B0604020202020204" pitchFamily="34" charset="0"/>
                <a:cs typeface="Arial" panose="020B0604020202020204" pitchFamily="34" charset="0"/>
              </a:rPr>
              <a:t>Many audit findings are a result of the lack of documentation and process controls throughout the IAA life-cycle. </a:t>
            </a:r>
          </a:p>
          <a:p>
            <a:pPr lvl="2"/>
            <a:r>
              <a:rPr lang="en-US" sz="1800" dirty="0">
                <a:latin typeface="Arial" panose="020B0604020202020204" pitchFamily="34" charset="0"/>
                <a:cs typeface="Arial" panose="020B0604020202020204" pitchFamily="34" charset="0"/>
              </a:rPr>
              <a:t>eFG is repository for key documents </a:t>
            </a:r>
          </a:p>
          <a:p>
            <a:pPr lvl="2"/>
            <a:r>
              <a:rPr lang="en-US" sz="1800" dirty="0">
                <a:latin typeface="Arial" panose="020B0604020202020204" pitchFamily="34" charset="0"/>
                <a:cs typeface="Arial" panose="020B0604020202020204" pitchFamily="34" charset="0"/>
              </a:rPr>
              <a:t>IAA residing within ezFedGrants allows for all steps in the process to be recorded providing an audit trail that is accessible 24 hours a day 7 days a week to both the servicing agency and customer agency </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Improves Transparency </a:t>
            </a:r>
          </a:p>
          <a:p>
            <a:pPr lvl="2"/>
            <a:r>
              <a:rPr lang="en-US" sz="1800" dirty="0">
                <a:latin typeface="Arial" panose="020B0604020202020204" pitchFamily="34" charset="0"/>
                <a:cs typeface="Arial" panose="020B0604020202020204" pitchFamily="34" charset="0"/>
              </a:rPr>
              <a:t>Same data access to buyer and seller </a:t>
            </a:r>
          </a:p>
          <a:p>
            <a:pPr lvl="2"/>
            <a:r>
              <a:rPr lang="en-US" sz="1800" dirty="0">
                <a:latin typeface="Arial" panose="020B0604020202020204" pitchFamily="34" charset="0"/>
                <a:cs typeface="Arial" panose="020B0604020202020204" pitchFamily="34" charset="0"/>
              </a:rPr>
              <a:t>System audit roles </a:t>
            </a:r>
          </a:p>
          <a:p>
            <a:pPr lvl="2"/>
            <a:r>
              <a:rPr lang="en-US" sz="1800" dirty="0">
                <a:latin typeface="Arial" panose="020B0604020202020204" pitchFamily="34" charset="0"/>
                <a:cs typeface="Arial" panose="020B0604020202020204" pitchFamily="34" charset="0"/>
              </a:rPr>
              <a:t>Comprehensive reports covering transactions, statuses, performance, etc.</a:t>
            </a:r>
          </a:p>
        </p:txBody>
      </p:sp>
    </p:spTree>
    <p:extLst>
      <p:ext uri="{BB962C8B-B14F-4D97-AF65-F5344CB8AC3E}">
        <p14:creationId xmlns:p14="http://schemas.microsoft.com/office/powerpoint/2010/main" val="2704285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normAutofit/>
          </a:bodyPr>
          <a:lstStyle/>
          <a:p>
            <a:r>
              <a:rPr lang="en-US" sz="3600" dirty="0"/>
              <a:t>Benefits of IAA in </a:t>
            </a:r>
            <a:r>
              <a:rPr lang="en-US" sz="3600" dirty="0" err="1"/>
              <a:t>ezFedGrants</a:t>
            </a:r>
            <a:r>
              <a:rPr lang="en-US" sz="1000" dirty="0" err="1"/>
              <a:t>a</a:t>
            </a:r>
            <a:endParaRPr lang="en-US" sz="3600" dirty="0"/>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628650" y="1825625"/>
            <a:ext cx="7886700" cy="4317078"/>
          </a:xfrm>
        </p:spPr>
        <p:txBody>
          <a:bodyPr>
            <a:normAutofit/>
          </a:bodyPr>
          <a:lstStyle/>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Maximizes System Integration</a:t>
            </a:r>
          </a:p>
          <a:p>
            <a:pPr lvl="1"/>
            <a:r>
              <a:rPr lang="en-US" sz="1800" dirty="0">
                <a:latin typeface="Arial" panose="020B0604020202020204" pitchFamily="34" charset="0"/>
                <a:cs typeface="Arial" panose="020B0604020202020204" pitchFamily="34" charset="0"/>
              </a:rPr>
              <a:t>FMMI ECC, Treasury IPAC, Grantor CRM, and Pega Portal</a:t>
            </a:r>
          </a:p>
          <a:p>
            <a:pPr lvl="1"/>
            <a:r>
              <a:rPr lang="en-US" sz="1800" dirty="0">
                <a:latin typeface="Arial" panose="020B0604020202020204" pitchFamily="34" charset="0"/>
                <a:cs typeface="Arial" panose="020B0604020202020204" pitchFamily="34" charset="0"/>
              </a:rPr>
              <a:t>IAAs can be tied to other instruments: Grants and Agreements, MOUs, IPAC, INTR</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Manages Full Agreement Life Cycle including flexible workflow</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Utilizes 7600 A and B Forms, including amendments</a:t>
            </a:r>
          </a:p>
          <a:p>
            <a:pPr>
              <a:buFont typeface="Wingdings" panose="05000000000000000000" pitchFamily="2" charset="2"/>
              <a:buChar char="§"/>
            </a:pPr>
            <a:r>
              <a:rPr lang="en-US" sz="2400" dirty="0">
                <a:latin typeface="Arial" panose="020B0604020202020204" pitchFamily="34" charset="0"/>
                <a:cs typeface="Arial" panose="020B0604020202020204" pitchFamily="34" charset="0"/>
              </a:rPr>
              <a:t>Allows Electronic Signature</a:t>
            </a:r>
          </a:p>
        </p:txBody>
      </p:sp>
    </p:spTree>
    <p:extLst>
      <p:ext uri="{BB962C8B-B14F-4D97-AF65-F5344CB8AC3E}">
        <p14:creationId xmlns:p14="http://schemas.microsoft.com/office/powerpoint/2010/main" val="2091179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normAutofit/>
          </a:bodyPr>
          <a:lstStyle/>
          <a:p>
            <a:r>
              <a:rPr lang="en-US" sz="3600" dirty="0"/>
              <a:t>IAA Notional Timeline</a:t>
            </a:r>
          </a:p>
        </p:txBody>
      </p:sp>
      <p:pic>
        <p:nvPicPr>
          <p:cNvPr id="4" name="Content Placeholder 3" descr="Phase 1 and 2" title="IAA Notional timeline">
            <a:extLst>
              <a:ext uri="{FF2B5EF4-FFF2-40B4-BE49-F238E27FC236}">
                <a16:creationId xmlns:a16="http://schemas.microsoft.com/office/drawing/2014/main" id="{A56CD7C4-6821-41E9-BDE6-83BE9D002B9A}"/>
              </a:ext>
            </a:extLst>
          </p:cNvPr>
          <p:cNvPicPr>
            <a:picLocks noGrp="1" noChangeAspect="1"/>
          </p:cNvPicPr>
          <p:nvPr>
            <p:ph idx="1"/>
          </p:nvPr>
        </p:nvPicPr>
        <p:blipFill>
          <a:blip r:embed="rId2"/>
          <a:stretch>
            <a:fillRect/>
          </a:stretch>
        </p:blipFill>
        <p:spPr>
          <a:xfrm>
            <a:off x="628650" y="1856689"/>
            <a:ext cx="7886700" cy="4254284"/>
          </a:xfrm>
          <a:prstGeom prst="rect">
            <a:avLst/>
          </a:prstGeom>
        </p:spPr>
      </p:pic>
    </p:spTree>
    <p:extLst>
      <p:ext uri="{BB962C8B-B14F-4D97-AF65-F5344CB8AC3E}">
        <p14:creationId xmlns:p14="http://schemas.microsoft.com/office/powerpoint/2010/main" val="938839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lstStyle/>
          <a:p>
            <a:r>
              <a:rPr lang="en-US" dirty="0"/>
              <a:t>Questions?</a:t>
            </a:r>
          </a:p>
        </p:txBody>
      </p:sp>
      <p:pic>
        <p:nvPicPr>
          <p:cNvPr id="4" name="Picture 2" descr="Questions" title="questions">
            <a:extLst>
              <a:ext uri="{FF2B5EF4-FFF2-40B4-BE49-F238E27FC236}">
                <a16:creationId xmlns:a16="http://schemas.microsoft.com/office/drawing/2014/main" id="{579B6B93-F8CE-4367-8D78-10B7AE787E09}"/>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1205" y="1825625"/>
            <a:ext cx="610583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2922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A9C6-78FC-49A4-A07D-0EB2DF5A0CFA}"/>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6836E68-95AD-4216-9CC7-B335298141EF}"/>
              </a:ext>
            </a:extLst>
          </p:cNvPr>
          <p:cNvSpPr>
            <a:spLocks noGrp="1"/>
          </p:cNvSpPr>
          <p:nvPr>
            <p:ph idx="1"/>
          </p:nvPr>
        </p:nvSpPr>
        <p:spPr>
          <a:xfrm>
            <a:off x="461108" y="1688690"/>
            <a:ext cx="7541846" cy="4704296"/>
          </a:xfrm>
        </p:spPr>
        <p:txBody>
          <a:bodyPr>
            <a:normAutofit lnSpcReduction="10000"/>
          </a:bodyPr>
          <a:lstStyle/>
          <a:p>
            <a:pPr lvl="0">
              <a:buFont typeface="Wingdings" panose="05000000000000000000" pitchFamily="2" charset="2"/>
              <a:buChar char="§"/>
            </a:pPr>
            <a:r>
              <a:rPr lang="en-US" dirty="0"/>
              <a:t>Background</a:t>
            </a:r>
          </a:p>
          <a:p>
            <a:pPr lvl="1"/>
            <a:r>
              <a:rPr lang="en-US" dirty="0"/>
              <a:t>Evolution</a:t>
            </a:r>
          </a:p>
          <a:p>
            <a:pPr lvl="0">
              <a:buFont typeface="Wingdings" panose="05000000000000000000" pitchFamily="2" charset="2"/>
              <a:buChar char="§"/>
            </a:pPr>
            <a:r>
              <a:rPr lang="en-US" dirty="0"/>
              <a:t>Grants Strategic Plan</a:t>
            </a:r>
          </a:p>
          <a:p>
            <a:pPr lvl="1"/>
            <a:r>
              <a:rPr lang="en-US" dirty="0"/>
              <a:t>Mission</a:t>
            </a:r>
          </a:p>
          <a:p>
            <a:pPr lvl="1"/>
            <a:r>
              <a:rPr lang="en-US" dirty="0"/>
              <a:t>Vision</a:t>
            </a:r>
          </a:p>
          <a:p>
            <a:pPr lvl="1"/>
            <a:r>
              <a:rPr lang="en-US" dirty="0"/>
              <a:t>Goals</a:t>
            </a:r>
          </a:p>
          <a:p>
            <a:pPr lvl="0">
              <a:buFont typeface="Wingdings" panose="05000000000000000000" pitchFamily="2" charset="2"/>
              <a:buChar char="§"/>
            </a:pPr>
            <a:r>
              <a:rPr lang="en-US" dirty="0"/>
              <a:t>Grants Management Services (LoB)</a:t>
            </a:r>
          </a:p>
          <a:p>
            <a:pPr lvl="1"/>
            <a:r>
              <a:rPr lang="en-US" dirty="0"/>
              <a:t>Description of Services</a:t>
            </a:r>
          </a:p>
          <a:p>
            <a:pPr lvl="1"/>
            <a:r>
              <a:rPr lang="en-US" dirty="0"/>
              <a:t>Operational Plan</a:t>
            </a:r>
          </a:p>
          <a:p>
            <a:pPr lvl="0">
              <a:buFont typeface="Wingdings" panose="05000000000000000000" pitchFamily="2" charset="2"/>
              <a:buChar char="§"/>
            </a:pPr>
            <a:r>
              <a:rPr lang="en-US" dirty="0"/>
              <a:t>Major Projects</a:t>
            </a:r>
          </a:p>
          <a:p>
            <a:pPr lvl="1"/>
            <a:r>
              <a:rPr lang="en-US" dirty="0"/>
              <a:t>IAA</a:t>
            </a:r>
          </a:p>
          <a:p>
            <a:pPr lvl="1"/>
            <a:r>
              <a:rPr lang="en-US" dirty="0"/>
              <a:t>FS</a:t>
            </a:r>
          </a:p>
          <a:p>
            <a:endParaRPr lang="en-US" dirty="0"/>
          </a:p>
        </p:txBody>
      </p:sp>
    </p:spTree>
    <p:extLst>
      <p:ext uri="{BB962C8B-B14F-4D97-AF65-F5344CB8AC3E}">
        <p14:creationId xmlns:p14="http://schemas.microsoft.com/office/powerpoint/2010/main" val="4036234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04E3-A05B-42B3-827B-4152703DE66A}"/>
              </a:ext>
            </a:extLst>
          </p:cNvPr>
          <p:cNvSpPr>
            <a:spLocks noGrp="1"/>
          </p:cNvSpPr>
          <p:nvPr>
            <p:ph type="title"/>
          </p:nvPr>
        </p:nvSpPr>
        <p:spPr/>
        <p:txBody>
          <a:bodyPr/>
          <a:lstStyle/>
          <a:p>
            <a:r>
              <a:rPr lang="en-US" dirty="0"/>
              <a:t>Backup Data</a:t>
            </a:r>
          </a:p>
        </p:txBody>
      </p:sp>
      <p:graphicFrame>
        <p:nvGraphicFramePr>
          <p:cNvPr id="5" name="Table 4" descr="a chart describing:&#10;Category, Past, Present, and Future going across the top and a colum going doing ton the left side listing the Agencies, Programs, Transaction volume, obligation Amounts, USDA users, receipent Users Help desk Tickets, Transaction type ortfolio and staffin" title="Backup Data">
            <a:extLst>
              <a:ext uri="{FF2B5EF4-FFF2-40B4-BE49-F238E27FC236}">
                <a16:creationId xmlns:a16="http://schemas.microsoft.com/office/drawing/2014/main" id="{1057CE33-DCA4-41F6-9AF1-BD12C751CEC1}"/>
              </a:ext>
            </a:extLst>
          </p:cNvPr>
          <p:cNvGraphicFramePr>
            <a:graphicFrameLocks noGrp="1"/>
          </p:cNvGraphicFramePr>
          <p:nvPr>
            <p:extLst>
              <p:ext uri="{D42A27DB-BD31-4B8C-83A1-F6EECF244321}">
                <p14:modId xmlns:p14="http://schemas.microsoft.com/office/powerpoint/2010/main" val="3223341673"/>
              </p:ext>
            </p:extLst>
          </p:nvPr>
        </p:nvGraphicFramePr>
        <p:xfrm>
          <a:off x="435936" y="1903230"/>
          <a:ext cx="8078395" cy="4423145"/>
        </p:xfrm>
        <a:graphic>
          <a:graphicData uri="http://schemas.openxmlformats.org/drawingml/2006/table">
            <a:tbl>
              <a:tblPr firstRow="1" firstCol="1" bandRow="1">
                <a:tableStyleId>{5C22544A-7EE6-4342-B048-85BDC9FD1C3A}</a:tableStyleId>
              </a:tblPr>
              <a:tblGrid>
                <a:gridCol w="2374312">
                  <a:extLst>
                    <a:ext uri="{9D8B030D-6E8A-4147-A177-3AD203B41FA5}">
                      <a16:colId xmlns:a16="http://schemas.microsoft.com/office/drawing/2014/main" val="3370872580"/>
                    </a:ext>
                  </a:extLst>
                </a:gridCol>
                <a:gridCol w="819785">
                  <a:extLst>
                    <a:ext uri="{9D8B030D-6E8A-4147-A177-3AD203B41FA5}">
                      <a16:colId xmlns:a16="http://schemas.microsoft.com/office/drawing/2014/main" val="184070853"/>
                    </a:ext>
                  </a:extLst>
                </a:gridCol>
                <a:gridCol w="2170799">
                  <a:extLst>
                    <a:ext uri="{9D8B030D-6E8A-4147-A177-3AD203B41FA5}">
                      <a16:colId xmlns:a16="http://schemas.microsoft.com/office/drawing/2014/main" val="92173159"/>
                    </a:ext>
                  </a:extLst>
                </a:gridCol>
                <a:gridCol w="2713499">
                  <a:extLst>
                    <a:ext uri="{9D8B030D-6E8A-4147-A177-3AD203B41FA5}">
                      <a16:colId xmlns:a16="http://schemas.microsoft.com/office/drawing/2014/main" val="2037797885"/>
                    </a:ext>
                  </a:extLst>
                </a:gridCol>
              </a:tblGrid>
              <a:tr h="594864">
                <a:tc>
                  <a:txBody>
                    <a:bodyPr/>
                    <a:lstStyle/>
                    <a:p>
                      <a:pPr marL="0" marR="0">
                        <a:lnSpc>
                          <a:spcPct val="107000"/>
                        </a:lnSpc>
                        <a:spcBef>
                          <a:spcPts val="0"/>
                        </a:spcBef>
                        <a:spcAft>
                          <a:spcPts val="0"/>
                        </a:spcAft>
                      </a:pPr>
                      <a:r>
                        <a:rPr lang="en-US" sz="1100" dirty="0">
                          <a:effectLst/>
                        </a:rPr>
                        <a:t>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Past (2013)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Present (end of 2017)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Future (2022+)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6497213"/>
                  </a:ext>
                </a:extLst>
              </a:tr>
              <a:tr h="594864">
                <a:tc>
                  <a:txBody>
                    <a:bodyPr/>
                    <a:lstStyle/>
                    <a:p>
                      <a:pPr marL="0" marR="0">
                        <a:lnSpc>
                          <a:spcPct val="107000"/>
                        </a:lnSpc>
                        <a:spcBef>
                          <a:spcPts val="0"/>
                        </a:spcBef>
                        <a:spcAft>
                          <a:spcPts val="0"/>
                        </a:spcAft>
                      </a:pPr>
                      <a:r>
                        <a:rPr lang="en-US" sz="1100" dirty="0">
                          <a:effectLst/>
                        </a:rPr>
                        <a:t>Agencies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35 in USDA w/IAAs, 17 Grant Making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8682537"/>
                  </a:ext>
                </a:extLst>
              </a:tr>
              <a:tr h="289765">
                <a:tc>
                  <a:txBody>
                    <a:bodyPr/>
                    <a:lstStyle/>
                    <a:p>
                      <a:pPr marL="0" marR="0">
                        <a:lnSpc>
                          <a:spcPct val="107000"/>
                        </a:lnSpc>
                        <a:spcBef>
                          <a:spcPts val="0"/>
                        </a:spcBef>
                        <a:spcAft>
                          <a:spcPts val="0"/>
                        </a:spcAft>
                      </a:pPr>
                      <a:r>
                        <a:rPr lang="en-US" sz="1100" dirty="0">
                          <a:effectLst/>
                        </a:rPr>
                        <a:t>Programs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458 (73+ CFDAs)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695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86874"/>
                  </a:ext>
                </a:extLst>
              </a:tr>
              <a:tr h="594864">
                <a:tc>
                  <a:txBody>
                    <a:bodyPr/>
                    <a:lstStyle/>
                    <a:p>
                      <a:pPr marL="0" marR="0">
                        <a:lnSpc>
                          <a:spcPct val="107000"/>
                        </a:lnSpc>
                        <a:spcBef>
                          <a:spcPts val="0"/>
                        </a:spcBef>
                        <a:spcAft>
                          <a:spcPts val="0"/>
                        </a:spcAft>
                      </a:pPr>
                      <a:r>
                        <a:rPr lang="en-US" sz="1100" dirty="0">
                          <a:effectLst/>
                        </a:rPr>
                        <a:t>Transaction Volume (Agreements/Awards)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Over 6,000 (cumulative from 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40,000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46761846"/>
                  </a:ext>
                </a:extLst>
              </a:tr>
              <a:tr h="594864">
                <a:tc>
                  <a:txBody>
                    <a:bodyPr/>
                    <a:lstStyle/>
                    <a:p>
                      <a:pPr marL="0" marR="0">
                        <a:lnSpc>
                          <a:spcPct val="107000"/>
                        </a:lnSpc>
                        <a:spcBef>
                          <a:spcPts val="0"/>
                        </a:spcBef>
                        <a:spcAft>
                          <a:spcPts val="0"/>
                        </a:spcAft>
                      </a:pPr>
                      <a:r>
                        <a:rPr lang="en-US" sz="1100" dirty="0">
                          <a:effectLst/>
                        </a:rPr>
                        <a:t>Obligation Amounts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$31,000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$275 billion (cumulative from 2013)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$200 billion transactional funds processed annually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53770833"/>
                  </a:ext>
                </a:extLst>
              </a:tr>
              <a:tr h="289765">
                <a:tc>
                  <a:txBody>
                    <a:bodyPr/>
                    <a:lstStyle/>
                    <a:p>
                      <a:pPr marL="0" marR="0">
                        <a:lnSpc>
                          <a:spcPct val="107000"/>
                        </a:lnSpc>
                        <a:spcBef>
                          <a:spcPts val="0"/>
                        </a:spcBef>
                        <a:spcAft>
                          <a:spcPts val="0"/>
                        </a:spcAft>
                      </a:pPr>
                      <a:r>
                        <a:rPr lang="en-US" sz="1100" dirty="0">
                          <a:effectLst/>
                        </a:rPr>
                        <a:t>USDA Users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1,058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8,000 – 10,000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5025078"/>
                  </a:ext>
                </a:extLst>
              </a:tr>
              <a:tr h="289765">
                <a:tc>
                  <a:txBody>
                    <a:bodyPr/>
                    <a:lstStyle/>
                    <a:p>
                      <a:pPr marL="0" marR="0">
                        <a:lnSpc>
                          <a:spcPct val="107000"/>
                        </a:lnSpc>
                        <a:spcBef>
                          <a:spcPts val="0"/>
                        </a:spcBef>
                        <a:spcAft>
                          <a:spcPts val="0"/>
                        </a:spcAft>
                      </a:pPr>
                      <a:r>
                        <a:rPr lang="en-US" sz="1100" dirty="0">
                          <a:effectLst/>
                        </a:rPr>
                        <a:t>Recipient Users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1,700 adding 28/week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350,000 (70k vendors x 5 POCs)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9372235"/>
                  </a:ext>
                </a:extLst>
              </a:tr>
              <a:tr h="594864">
                <a:tc>
                  <a:txBody>
                    <a:bodyPr/>
                    <a:lstStyle/>
                    <a:p>
                      <a:pPr marL="0" marR="0">
                        <a:lnSpc>
                          <a:spcPct val="107000"/>
                        </a:lnSpc>
                        <a:spcBef>
                          <a:spcPts val="0"/>
                        </a:spcBef>
                        <a:spcAft>
                          <a:spcPts val="0"/>
                        </a:spcAft>
                      </a:pPr>
                      <a:r>
                        <a:rPr lang="en-US" sz="1100" dirty="0">
                          <a:effectLst/>
                        </a:rPr>
                        <a:t>Help Desk Tickets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200 per month/10 per 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1,286 per day/ 1 ticket per 280 Users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5013435"/>
                  </a:ext>
                </a:extLst>
              </a:tr>
              <a:tr h="289765">
                <a:tc>
                  <a:txBody>
                    <a:bodyPr/>
                    <a:lstStyle/>
                    <a:p>
                      <a:pPr marL="0" marR="0">
                        <a:lnSpc>
                          <a:spcPct val="107000"/>
                        </a:lnSpc>
                        <a:spcBef>
                          <a:spcPts val="0"/>
                        </a:spcBef>
                        <a:spcAft>
                          <a:spcPts val="0"/>
                        </a:spcAft>
                      </a:pPr>
                      <a:r>
                        <a:rPr lang="en-US" sz="1100" dirty="0">
                          <a:effectLst/>
                        </a:rPr>
                        <a:t>Transaction Type Portfolio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7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0583399"/>
                  </a:ext>
                </a:extLst>
              </a:tr>
              <a:tr h="289765">
                <a:tc>
                  <a:txBody>
                    <a:bodyPr/>
                    <a:lstStyle/>
                    <a:p>
                      <a:pPr marL="0" marR="0">
                        <a:lnSpc>
                          <a:spcPct val="107000"/>
                        </a:lnSpc>
                        <a:spcBef>
                          <a:spcPts val="0"/>
                        </a:spcBef>
                        <a:spcAft>
                          <a:spcPts val="0"/>
                        </a:spcAft>
                      </a:pPr>
                      <a:r>
                        <a:rPr lang="en-US" sz="1100" dirty="0">
                          <a:effectLst/>
                        </a:rPr>
                        <a:t>Staffing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40-70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41269897"/>
                  </a:ext>
                </a:extLst>
              </a:tr>
            </a:tbl>
          </a:graphicData>
        </a:graphic>
      </p:graphicFrame>
      <p:sp>
        <p:nvSpPr>
          <p:cNvPr id="4" name="Slide Number Placeholder 3">
            <a:extLst>
              <a:ext uri="{FF2B5EF4-FFF2-40B4-BE49-F238E27FC236}">
                <a16:creationId xmlns:a16="http://schemas.microsoft.com/office/drawing/2014/main" id="{2F44E65F-EA41-4A25-9ED7-598D23955BFE}"/>
              </a:ext>
            </a:extLst>
          </p:cNvPr>
          <p:cNvSpPr>
            <a:spLocks noGrp="1"/>
          </p:cNvSpPr>
          <p:nvPr>
            <p:ph type="sldNum" sz="quarter" idx="10"/>
          </p:nvPr>
        </p:nvSpPr>
        <p:spPr/>
        <p:txBody>
          <a:bodyPr/>
          <a:lstStyle/>
          <a:p>
            <a:pPr>
              <a:defRPr/>
            </a:pPr>
            <a:fld id="{BB0F4CCA-E3F1-4EB5-A7F4-A76E1361CDB9}" type="slidenum">
              <a:rPr lang="en-US" smtClean="0"/>
              <a:pPr>
                <a:defRPr/>
              </a:pPr>
              <a:t>20</a:t>
            </a:fld>
            <a:endParaRPr lang="en-US" dirty="0"/>
          </a:p>
        </p:txBody>
      </p:sp>
    </p:spTree>
    <p:extLst>
      <p:ext uri="{BB962C8B-B14F-4D97-AF65-F5344CB8AC3E}">
        <p14:creationId xmlns:p14="http://schemas.microsoft.com/office/powerpoint/2010/main" val="960717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62713-2C52-4001-AD86-EEEB0DE72535}"/>
              </a:ext>
            </a:extLst>
          </p:cNvPr>
          <p:cNvSpPr>
            <a:spLocks noGrp="1"/>
          </p:cNvSpPr>
          <p:nvPr>
            <p:ph type="title"/>
          </p:nvPr>
        </p:nvSpPr>
        <p:spPr/>
        <p:txBody>
          <a:bodyPr/>
          <a:lstStyle/>
          <a:p>
            <a:r>
              <a:rPr lang="en-US" dirty="0"/>
              <a:t>How Did ezFedGrants Begin?</a:t>
            </a:r>
          </a:p>
        </p:txBody>
      </p:sp>
      <p:sp>
        <p:nvSpPr>
          <p:cNvPr id="4" name="Slide Number Placeholder 3">
            <a:extLst>
              <a:ext uri="{FF2B5EF4-FFF2-40B4-BE49-F238E27FC236}">
                <a16:creationId xmlns:a16="http://schemas.microsoft.com/office/drawing/2014/main" id="{72E29D17-D56C-401B-8967-FA6E2425BD35}"/>
              </a:ext>
            </a:extLst>
          </p:cNvPr>
          <p:cNvSpPr>
            <a:spLocks noGrp="1"/>
          </p:cNvSpPr>
          <p:nvPr>
            <p:ph type="sldNum" sz="quarter" idx="10"/>
          </p:nvPr>
        </p:nvSpPr>
        <p:spPr/>
        <p:txBody>
          <a:bodyPr/>
          <a:lstStyle/>
          <a:p>
            <a:pPr>
              <a:defRPr/>
            </a:pPr>
            <a:fld id="{BB0F4CCA-E3F1-4EB5-A7F4-A76E1361CDB9}" type="slidenum">
              <a:rPr lang="en-US" smtClean="0"/>
              <a:pPr>
                <a:defRPr/>
              </a:pPr>
              <a:t>3</a:t>
            </a:fld>
            <a:endParaRPr lang="en-US" dirty="0"/>
          </a:p>
        </p:txBody>
      </p:sp>
      <p:sp>
        <p:nvSpPr>
          <p:cNvPr id="5" name="Content Placeholder 2">
            <a:extLst>
              <a:ext uri="{FF2B5EF4-FFF2-40B4-BE49-F238E27FC236}">
                <a16:creationId xmlns:a16="http://schemas.microsoft.com/office/drawing/2014/main" id="{76E5626C-D8FE-4365-AF1C-7D411EE5C8D4}"/>
              </a:ext>
            </a:extLst>
          </p:cNvPr>
          <p:cNvSpPr>
            <a:spLocks noGrp="1"/>
          </p:cNvSpPr>
          <p:nvPr>
            <p:ph idx="1"/>
          </p:nvPr>
        </p:nvSpPr>
        <p:spPr>
          <a:xfrm>
            <a:off x="575186" y="1917289"/>
            <a:ext cx="8089491" cy="4343401"/>
          </a:xfrm>
        </p:spPr>
        <p:txBody>
          <a:bodyPr/>
          <a:lstStyle/>
          <a:p>
            <a:pPr>
              <a:buFont typeface="Wingdings" panose="05000000000000000000" pitchFamily="2" charset="2"/>
              <a:buChar char="§"/>
            </a:pPr>
            <a:r>
              <a:rPr lang="en-US" sz="2400" dirty="0"/>
              <a:t>ezFedGrants (eFG) is an outgrowth of the e-Government initiative and the Lean Six Sigma Grants Process (LSGP) Project</a:t>
            </a:r>
          </a:p>
          <a:p>
            <a:pPr>
              <a:buFont typeface="Wingdings" panose="05000000000000000000" pitchFamily="2" charset="2"/>
              <a:buChar char="§"/>
            </a:pPr>
            <a:r>
              <a:rPr lang="en-US" sz="2400" dirty="0"/>
              <a:t>OCFO and FAS embarked on a pilot called Grantor</a:t>
            </a:r>
          </a:p>
          <a:p>
            <a:pPr>
              <a:buFont typeface="Wingdings" panose="05000000000000000000" pitchFamily="2" charset="2"/>
              <a:buChar char="§"/>
            </a:pPr>
            <a:r>
              <a:rPr lang="en-US" sz="2400" dirty="0"/>
              <a:t>Gradually, from a grass-roots beginning, Agencies began to use eFG</a:t>
            </a:r>
          </a:p>
          <a:p>
            <a:pPr>
              <a:buFont typeface="Wingdings" panose="05000000000000000000" pitchFamily="2" charset="2"/>
              <a:buChar char="§"/>
            </a:pPr>
            <a:r>
              <a:rPr lang="en-US" sz="2400" dirty="0"/>
              <a:t>eFG has evolved into a Line of Business and is offered internally through OCFO/FMS</a:t>
            </a:r>
          </a:p>
          <a:p>
            <a:pPr marL="0" indent="0">
              <a:buNone/>
            </a:pPr>
            <a:endParaRPr lang="en-US" sz="2000" dirty="0"/>
          </a:p>
          <a:p>
            <a:endParaRPr lang="en-US" sz="1600" dirty="0"/>
          </a:p>
          <a:p>
            <a:endParaRPr lang="en-US" sz="1800" dirty="0"/>
          </a:p>
        </p:txBody>
      </p:sp>
    </p:spTree>
    <p:extLst>
      <p:ext uri="{BB962C8B-B14F-4D97-AF65-F5344CB8AC3E}">
        <p14:creationId xmlns:p14="http://schemas.microsoft.com/office/powerpoint/2010/main" val="3110463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97915-ED98-459C-9427-A0BE7F37FB53}"/>
              </a:ext>
            </a:extLst>
          </p:cNvPr>
          <p:cNvSpPr>
            <a:spLocks noGrp="1"/>
          </p:cNvSpPr>
          <p:nvPr>
            <p:ph type="title"/>
          </p:nvPr>
        </p:nvSpPr>
        <p:spPr/>
        <p:txBody>
          <a:bodyPr/>
          <a:lstStyle/>
          <a:p>
            <a:r>
              <a:rPr lang="en-US" dirty="0"/>
              <a:t>USDA Grants Mission</a:t>
            </a:r>
          </a:p>
        </p:txBody>
      </p:sp>
      <p:sp>
        <p:nvSpPr>
          <p:cNvPr id="3" name="Content Placeholder 2">
            <a:extLst>
              <a:ext uri="{FF2B5EF4-FFF2-40B4-BE49-F238E27FC236}">
                <a16:creationId xmlns:a16="http://schemas.microsoft.com/office/drawing/2014/main" id="{205EE2A9-C499-46F3-AF15-27B87B315B94}"/>
              </a:ext>
            </a:extLst>
          </p:cNvPr>
          <p:cNvSpPr>
            <a:spLocks noGrp="1"/>
          </p:cNvSpPr>
          <p:nvPr>
            <p:ph idx="1"/>
          </p:nvPr>
        </p:nvSpPr>
        <p:spPr/>
        <p:txBody>
          <a:bodyPr>
            <a:normAutofit fontScale="92500" lnSpcReduction="20000"/>
          </a:bodyPr>
          <a:lstStyle/>
          <a:p>
            <a:r>
              <a:rPr lang="en-US" dirty="0"/>
              <a:t>The USDA Grants Management Program mission is to provide guidance and leadership in the areas of program management, governance, grants and agreements policy, and information technology</a:t>
            </a:r>
          </a:p>
          <a:p>
            <a:r>
              <a:rPr lang="en-US" dirty="0"/>
              <a:t>eFG encompasses OneUSDA agencies and includes Catalog of Federal Domestic Assistance (CFDA) and non-CFDA programs, and transforms USDA’s grants and agreements processes</a:t>
            </a:r>
          </a:p>
          <a:p>
            <a:r>
              <a:rPr lang="en-US" dirty="0"/>
              <a:t>The program supports myriad federal initiatives, such as school lunch programs, homeownership opportunities to low and moderate income rural Americans, Organic Agriculture, and other grant and agreement making programs to better serve the American public</a:t>
            </a:r>
          </a:p>
        </p:txBody>
      </p:sp>
    </p:spTree>
    <p:extLst>
      <p:ext uri="{BB962C8B-B14F-4D97-AF65-F5344CB8AC3E}">
        <p14:creationId xmlns:p14="http://schemas.microsoft.com/office/powerpoint/2010/main" val="610304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58A3C-00F6-431A-8F7E-8DA9D36893B7}"/>
              </a:ext>
            </a:extLst>
          </p:cNvPr>
          <p:cNvSpPr>
            <a:spLocks noGrp="1"/>
          </p:cNvSpPr>
          <p:nvPr>
            <p:ph type="title"/>
          </p:nvPr>
        </p:nvSpPr>
        <p:spPr/>
        <p:txBody>
          <a:bodyPr/>
          <a:lstStyle/>
          <a:p>
            <a:r>
              <a:rPr lang="en-US" dirty="0"/>
              <a:t>USDA Grants Vision and Goals</a:t>
            </a:r>
          </a:p>
        </p:txBody>
      </p:sp>
      <p:sp>
        <p:nvSpPr>
          <p:cNvPr id="3" name="Content Placeholder 2">
            <a:extLst>
              <a:ext uri="{FF2B5EF4-FFF2-40B4-BE49-F238E27FC236}">
                <a16:creationId xmlns:a16="http://schemas.microsoft.com/office/drawing/2014/main" id="{5A10FDDA-1F6B-414C-BBC4-E3FC1203E506}"/>
              </a:ext>
            </a:extLst>
          </p:cNvPr>
          <p:cNvSpPr>
            <a:spLocks noGrp="1"/>
          </p:cNvSpPr>
          <p:nvPr>
            <p:ph idx="1"/>
          </p:nvPr>
        </p:nvSpPr>
        <p:spPr>
          <a:xfrm>
            <a:off x="545690" y="1825625"/>
            <a:ext cx="7969660" cy="4351338"/>
          </a:xfrm>
        </p:spPr>
        <p:txBody>
          <a:bodyPr>
            <a:normAutofit fontScale="92500" lnSpcReduction="10000"/>
          </a:bodyPr>
          <a:lstStyle/>
          <a:p>
            <a:pPr marL="0" indent="0">
              <a:buNone/>
              <a:defRPr/>
            </a:pPr>
            <a:r>
              <a:rPr lang="en-US" altLang="en-US" sz="2400" u="sng" dirty="0"/>
              <a:t>Vision:</a:t>
            </a:r>
            <a:r>
              <a:rPr lang="en-US" altLang="en-US" sz="2400" dirty="0"/>
              <a:t> </a:t>
            </a:r>
          </a:p>
          <a:p>
            <a:pPr marL="0" indent="0">
              <a:buNone/>
              <a:defRPr/>
            </a:pPr>
            <a:r>
              <a:rPr lang="en-US" altLang="en-US" sz="2400" dirty="0"/>
              <a:t>To have all USDA grants and other agreements administered within the ezFedGrants (eFG) system, which would include:</a:t>
            </a:r>
          </a:p>
          <a:p>
            <a:pPr lvl="1">
              <a:defRPr/>
            </a:pPr>
            <a:r>
              <a:rPr lang="en-US" altLang="en-US" sz="2000" dirty="0"/>
              <a:t>Approximately 253 CFDA programs across 17 grant making agencies</a:t>
            </a:r>
          </a:p>
          <a:p>
            <a:pPr lvl="1">
              <a:defRPr/>
            </a:pPr>
            <a:r>
              <a:rPr lang="en-US" altLang="en-US" sz="2000" dirty="0"/>
              <a:t>All Interagency Agreements (buy/sell transactions) across 29 agencies</a:t>
            </a:r>
          </a:p>
          <a:p>
            <a:pPr lvl="1">
              <a:defRPr/>
            </a:pPr>
            <a:r>
              <a:rPr lang="en-US" altLang="en-US" sz="2000" dirty="0"/>
              <a:t>Over $125 billion per year transaction volume</a:t>
            </a:r>
          </a:p>
          <a:p>
            <a:pPr marL="0" lvl="2" indent="0">
              <a:buNone/>
              <a:defRPr/>
            </a:pPr>
            <a:r>
              <a:rPr lang="en-US" altLang="en-US" sz="2400" u="sng" dirty="0"/>
              <a:t>Goals:</a:t>
            </a:r>
          </a:p>
          <a:p>
            <a:pPr lvl="1">
              <a:defRPr/>
            </a:pPr>
            <a:r>
              <a:rPr lang="en-US" altLang="en-US" sz="2000" dirty="0"/>
              <a:t>Meet stakeholder expectations</a:t>
            </a:r>
          </a:p>
          <a:p>
            <a:pPr lvl="1">
              <a:defRPr/>
            </a:pPr>
            <a:r>
              <a:rPr lang="en-US" altLang="en-US" sz="2000" dirty="0"/>
              <a:t>Ensure all financial data is reliable, complete, and timely</a:t>
            </a:r>
          </a:p>
          <a:p>
            <a:pPr lvl="1">
              <a:defRPr/>
            </a:pPr>
            <a:r>
              <a:rPr lang="en-US" altLang="en-US" sz="2000" dirty="0"/>
              <a:t>Compliance with applicable laws/regulations</a:t>
            </a:r>
          </a:p>
          <a:p>
            <a:pPr lvl="1">
              <a:defRPr/>
            </a:pPr>
            <a:r>
              <a:rPr lang="en-US" altLang="en-US" sz="2000" dirty="0"/>
              <a:t>Operate in a secure environment for maximum integrity</a:t>
            </a:r>
          </a:p>
          <a:p>
            <a:pPr lvl="1">
              <a:defRPr/>
            </a:pPr>
            <a:r>
              <a:rPr lang="en-US" altLang="en-US" sz="2000" dirty="0"/>
              <a:t>Bolster internal controls and efficient program activities/operations</a:t>
            </a:r>
          </a:p>
          <a:p>
            <a:pPr lvl="1">
              <a:defRPr/>
            </a:pPr>
            <a:r>
              <a:rPr lang="en-US" altLang="en-US" sz="2000" dirty="0"/>
              <a:t>Add new transaction types as more agencies come into the system</a:t>
            </a:r>
          </a:p>
          <a:p>
            <a:pPr lvl="1">
              <a:defRPr/>
            </a:pPr>
            <a:r>
              <a:rPr lang="en-US" altLang="en-US" sz="2000" dirty="0"/>
              <a:t>Continuous process improvements and enhancements</a:t>
            </a:r>
          </a:p>
          <a:p>
            <a:endParaRPr lang="en-US" dirty="0"/>
          </a:p>
        </p:txBody>
      </p:sp>
    </p:spTree>
    <p:extLst>
      <p:ext uri="{BB962C8B-B14F-4D97-AF65-F5344CB8AC3E}">
        <p14:creationId xmlns:p14="http://schemas.microsoft.com/office/powerpoint/2010/main" val="300566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3723F-3FF7-48EC-901B-EE9B311CD354}"/>
              </a:ext>
            </a:extLst>
          </p:cNvPr>
          <p:cNvSpPr>
            <a:spLocks noGrp="1"/>
          </p:cNvSpPr>
          <p:nvPr>
            <p:ph type="title"/>
          </p:nvPr>
        </p:nvSpPr>
        <p:spPr/>
        <p:txBody>
          <a:bodyPr/>
          <a:lstStyle/>
          <a:p>
            <a:r>
              <a:rPr lang="en-US" dirty="0"/>
              <a:t>What is ezFedGrants?</a:t>
            </a:r>
          </a:p>
        </p:txBody>
      </p:sp>
      <p:sp>
        <p:nvSpPr>
          <p:cNvPr id="5" name="Content Placeholder 2">
            <a:extLst>
              <a:ext uri="{FF2B5EF4-FFF2-40B4-BE49-F238E27FC236}">
                <a16:creationId xmlns:a16="http://schemas.microsoft.com/office/drawing/2014/main" id="{77326569-0F2B-4131-AED7-31B336D0E1DF}"/>
              </a:ext>
            </a:extLst>
          </p:cNvPr>
          <p:cNvSpPr>
            <a:spLocks noGrp="1"/>
          </p:cNvSpPr>
          <p:nvPr>
            <p:ph idx="1"/>
          </p:nvPr>
        </p:nvSpPr>
        <p:spPr>
          <a:xfrm>
            <a:off x="445478" y="1948923"/>
            <a:ext cx="8510954" cy="1363238"/>
          </a:xfrm>
        </p:spPr>
        <p:txBody>
          <a:bodyPr>
            <a:normAutofit fontScale="77500" lnSpcReduction="20000"/>
          </a:bodyPr>
          <a:lstStyle/>
          <a:p>
            <a:pPr marL="0" indent="0">
              <a:buClr>
                <a:srgbClr val="FFC000"/>
              </a:buClr>
              <a:buNone/>
            </a:pPr>
            <a:r>
              <a:rPr lang="en-US" sz="2400" b="1" dirty="0">
                <a:latin typeface="Arial" panose="020B0604020202020204" pitchFamily="34" charset="0"/>
                <a:cs typeface="Arial" panose="020B0604020202020204" pitchFamily="34" charset="0"/>
              </a:rPr>
              <a:t>ezFedGrants (eFG)</a:t>
            </a:r>
            <a:r>
              <a:rPr lang="en-US" sz="2200" dirty="0">
                <a:latin typeface="Arial" panose="020B0604020202020204" pitchFamily="34" charset="0"/>
                <a:cs typeface="Arial" panose="020B0604020202020204" pitchFamily="34" charset="0"/>
              </a:rPr>
              <a:t> - A comprehensive grants and agreements management solution that gives </a:t>
            </a:r>
            <a:r>
              <a:rPr lang="en-US" sz="2200" b="1" dirty="0">
                <a:solidFill>
                  <a:srgbClr val="008000"/>
                </a:solidFill>
                <a:latin typeface="Arial" panose="020B0604020202020204" pitchFamily="34" charset="0"/>
                <a:cs typeface="Arial" panose="020B0604020202020204" pitchFamily="34" charset="0"/>
              </a:rPr>
              <a:t>agencies</a:t>
            </a:r>
            <a:r>
              <a:rPr lang="en-US" sz="2200" dirty="0">
                <a:latin typeface="Arial" panose="020B0604020202020204" pitchFamily="34" charset="0"/>
                <a:cs typeface="Arial" panose="020B0604020202020204" pitchFamily="34" charset="0"/>
              </a:rPr>
              <a:t> within OneUSDA and </a:t>
            </a:r>
            <a:r>
              <a:rPr lang="en-US" sz="2200" b="1" dirty="0">
                <a:solidFill>
                  <a:srgbClr val="008000"/>
                </a:solidFill>
                <a:latin typeface="Arial" panose="020B0604020202020204" pitchFamily="34" charset="0"/>
                <a:cs typeface="Arial" panose="020B0604020202020204" pitchFamily="34" charset="0"/>
              </a:rPr>
              <a:t>recipients</a:t>
            </a:r>
            <a:r>
              <a:rPr lang="en-US" sz="2200" b="1" dirty="0">
                <a:latin typeface="Arial" panose="020B0604020202020204" pitchFamily="34" charset="0"/>
                <a:cs typeface="Arial" panose="020B0604020202020204" pitchFamily="34" charset="0"/>
              </a:rPr>
              <a:t>,</a:t>
            </a:r>
            <a:r>
              <a:rPr lang="en-US" sz="2200" dirty="0">
                <a:latin typeface="Arial" panose="020B0604020202020204" pitchFamily="34" charset="0"/>
                <a:cs typeface="Arial" panose="020B0604020202020204" pitchFamily="34" charset="0"/>
              </a:rPr>
              <a:t> such as farmers and ranchers, the ability to manage their awards throughout the entire lifecycle of the award. </a:t>
            </a:r>
          </a:p>
          <a:p>
            <a:pPr marL="0" indent="0">
              <a:buClr>
                <a:srgbClr val="FFC000"/>
              </a:buClr>
              <a:buNone/>
            </a:pP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graphicFrame>
        <p:nvGraphicFramePr>
          <p:cNvPr id="6" name="Diagram 5" descr="a comprehensive grants and agreements management solution that gives agencies within oneusda and receipients the ability to manage their awards throughout the entire lifecycle of the award" title="What is ezfedgrants">
            <a:extLst>
              <a:ext uri="{FF2B5EF4-FFF2-40B4-BE49-F238E27FC236}">
                <a16:creationId xmlns:a16="http://schemas.microsoft.com/office/drawing/2014/main" id="{E4D6F0D0-8E5F-4C72-942E-B23150CF2840}"/>
              </a:ext>
            </a:extLst>
          </p:cNvPr>
          <p:cNvGraphicFramePr/>
          <p:nvPr>
            <p:extLst>
              <p:ext uri="{D42A27DB-BD31-4B8C-83A1-F6EECF244321}">
                <p14:modId xmlns:p14="http://schemas.microsoft.com/office/powerpoint/2010/main" val="76185078"/>
              </p:ext>
            </p:extLst>
          </p:nvPr>
        </p:nvGraphicFramePr>
        <p:xfrm>
          <a:off x="756597" y="1782792"/>
          <a:ext cx="760032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5877FAA2-458D-4C4F-B45A-64CB7EC18C68}"/>
              </a:ext>
            </a:extLst>
          </p:cNvPr>
          <p:cNvSpPr txBox="1"/>
          <p:nvPr/>
        </p:nvSpPr>
        <p:spPr>
          <a:xfrm>
            <a:off x="766853" y="4338750"/>
            <a:ext cx="1465376" cy="1477328"/>
          </a:xfrm>
          <a:prstGeom prst="rect">
            <a:avLst/>
          </a:prstGeom>
          <a:noFill/>
        </p:spPr>
        <p:txBody>
          <a:bodyPr wrap="square" rtlCol="0">
            <a:spAutoFit/>
          </a:bodyPr>
          <a:lstStyle/>
          <a:p>
            <a:pPr marL="171450" indent="-171450">
              <a:buFont typeface="Arial" panose="020B0604020202020204" pitchFamily="34" charset="0"/>
              <a:buChar char="•"/>
            </a:pPr>
            <a:r>
              <a:rPr lang="en-US" dirty="0"/>
              <a:t>Solicitation</a:t>
            </a:r>
          </a:p>
          <a:p>
            <a:pPr marL="171450" indent="-171450">
              <a:buFont typeface="Arial" panose="020B0604020202020204" pitchFamily="34" charset="0"/>
              <a:buChar char="•"/>
            </a:pPr>
            <a:r>
              <a:rPr lang="en-US" dirty="0"/>
              <a:t>Application</a:t>
            </a:r>
          </a:p>
          <a:p>
            <a:pPr marL="171450" indent="-171450">
              <a:buFont typeface="Arial" panose="020B0604020202020204" pitchFamily="34" charset="0"/>
              <a:buChar char="•"/>
            </a:pPr>
            <a:r>
              <a:rPr lang="en-US" dirty="0"/>
              <a:t>Evaluation</a:t>
            </a:r>
          </a:p>
          <a:p>
            <a:pPr marL="171450" indent="-171450">
              <a:buFont typeface="Arial" panose="020B0604020202020204" pitchFamily="34" charset="0"/>
              <a:buChar char="•"/>
            </a:pPr>
            <a:r>
              <a:rPr lang="en-US" dirty="0"/>
              <a:t>Commit Funds</a:t>
            </a:r>
          </a:p>
        </p:txBody>
      </p:sp>
      <p:sp>
        <p:nvSpPr>
          <p:cNvPr id="9" name="TextBox 8">
            <a:extLst>
              <a:ext uri="{FF2B5EF4-FFF2-40B4-BE49-F238E27FC236}">
                <a16:creationId xmlns:a16="http://schemas.microsoft.com/office/drawing/2014/main" id="{28A52015-A01A-4349-AD36-111A0F25B985}"/>
              </a:ext>
            </a:extLst>
          </p:cNvPr>
          <p:cNvSpPr txBox="1"/>
          <p:nvPr/>
        </p:nvSpPr>
        <p:spPr>
          <a:xfrm>
            <a:off x="2190931" y="4338751"/>
            <a:ext cx="1404734" cy="1477328"/>
          </a:xfrm>
          <a:prstGeom prst="rect">
            <a:avLst/>
          </a:prstGeom>
          <a:noFill/>
        </p:spPr>
        <p:txBody>
          <a:bodyPr wrap="square" rtlCol="0">
            <a:spAutoFit/>
          </a:bodyPr>
          <a:lstStyle/>
          <a:p>
            <a:pPr marL="171450" indent="-171450">
              <a:buFont typeface="Arial" panose="020B0604020202020204" pitchFamily="34" charset="0"/>
              <a:buChar char="•"/>
            </a:pPr>
            <a:r>
              <a:rPr lang="en-US" dirty="0"/>
              <a:t>Electronic Signature</a:t>
            </a:r>
          </a:p>
          <a:p>
            <a:pPr marL="171450" indent="-171450">
              <a:buFont typeface="Arial" panose="020B0604020202020204" pitchFamily="34" charset="0"/>
              <a:buChar char="•"/>
            </a:pPr>
            <a:r>
              <a:rPr lang="en-US" dirty="0"/>
              <a:t>NOAs</a:t>
            </a:r>
          </a:p>
          <a:p>
            <a:pPr marL="171450" indent="-171450">
              <a:buFont typeface="Arial" panose="020B0604020202020204" pitchFamily="34" charset="0"/>
              <a:buChar char="•"/>
            </a:pPr>
            <a:r>
              <a:rPr lang="en-US" dirty="0"/>
              <a:t>Obligate Funds</a:t>
            </a:r>
          </a:p>
        </p:txBody>
      </p:sp>
      <p:sp>
        <p:nvSpPr>
          <p:cNvPr id="10" name="TextBox 9">
            <a:extLst>
              <a:ext uri="{FF2B5EF4-FFF2-40B4-BE49-F238E27FC236}">
                <a16:creationId xmlns:a16="http://schemas.microsoft.com/office/drawing/2014/main" id="{1A22D9D8-A96E-4BDB-A269-73A12E79AAF8}"/>
              </a:ext>
            </a:extLst>
          </p:cNvPr>
          <p:cNvSpPr txBox="1"/>
          <p:nvPr/>
        </p:nvSpPr>
        <p:spPr>
          <a:xfrm>
            <a:off x="3712512" y="4338750"/>
            <a:ext cx="1610441" cy="1754326"/>
          </a:xfrm>
          <a:prstGeom prst="rect">
            <a:avLst/>
          </a:prstGeom>
          <a:noFill/>
        </p:spPr>
        <p:txBody>
          <a:bodyPr wrap="square" rtlCol="0">
            <a:spAutoFit/>
          </a:bodyPr>
          <a:lstStyle/>
          <a:p>
            <a:pPr marL="171450" indent="-171450">
              <a:buFont typeface="Arial" panose="020B0604020202020204" pitchFamily="34" charset="0"/>
              <a:buChar char="•"/>
            </a:pPr>
            <a:r>
              <a:rPr lang="en-US" dirty="0"/>
              <a:t>Payments</a:t>
            </a:r>
          </a:p>
          <a:p>
            <a:pPr marL="171450" indent="-171450">
              <a:buFont typeface="Arial" panose="020B0604020202020204" pitchFamily="34" charset="0"/>
              <a:buChar char="•"/>
            </a:pPr>
            <a:r>
              <a:rPr lang="en-US" dirty="0"/>
              <a:t>Financial Reports</a:t>
            </a:r>
          </a:p>
          <a:p>
            <a:pPr marL="171450" indent="-171450">
              <a:buFont typeface="Arial" panose="020B0604020202020204" pitchFamily="34" charset="0"/>
              <a:buChar char="•"/>
            </a:pPr>
            <a:r>
              <a:rPr lang="en-US" dirty="0"/>
              <a:t>Performance Reports</a:t>
            </a:r>
          </a:p>
          <a:p>
            <a:pPr marL="171450" indent="-171450">
              <a:buFont typeface="Arial" panose="020B0604020202020204" pitchFamily="34" charset="0"/>
              <a:buChar char="•"/>
            </a:pPr>
            <a:r>
              <a:rPr lang="en-US" dirty="0"/>
              <a:t>Amendments</a:t>
            </a:r>
          </a:p>
        </p:txBody>
      </p:sp>
      <p:sp>
        <p:nvSpPr>
          <p:cNvPr id="3" name="TextBox 2">
            <a:extLst>
              <a:ext uri="{FF2B5EF4-FFF2-40B4-BE49-F238E27FC236}">
                <a16:creationId xmlns:a16="http://schemas.microsoft.com/office/drawing/2014/main" id="{C9BA083A-B617-422E-BA01-28B903CC3555}"/>
              </a:ext>
            </a:extLst>
          </p:cNvPr>
          <p:cNvSpPr txBox="1"/>
          <p:nvPr/>
        </p:nvSpPr>
        <p:spPr>
          <a:xfrm>
            <a:off x="5188144" y="4358406"/>
            <a:ext cx="1363436" cy="923330"/>
          </a:xfrm>
          <a:prstGeom prst="rect">
            <a:avLst/>
          </a:prstGeom>
          <a:noFill/>
        </p:spPr>
        <p:txBody>
          <a:bodyPr wrap="square" rtlCol="0">
            <a:spAutoFit/>
          </a:bodyPr>
          <a:lstStyle/>
          <a:p>
            <a:pPr marL="171450" indent="-171450">
              <a:buFont typeface="Arial" panose="020B0604020202020204" pitchFamily="34" charset="0"/>
              <a:buChar char="•"/>
            </a:pPr>
            <a:r>
              <a:rPr lang="en-US" dirty="0"/>
              <a:t>Deobligate Remaining Funds</a:t>
            </a:r>
          </a:p>
        </p:txBody>
      </p:sp>
      <p:sp>
        <p:nvSpPr>
          <p:cNvPr id="11" name="TextBox 10">
            <a:extLst>
              <a:ext uri="{FF2B5EF4-FFF2-40B4-BE49-F238E27FC236}">
                <a16:creationId xmlns:a16="http://schemas.microsoft.com/office/drawing/2014/main" id="{21F8BDAA-4368-41EF-8D5E-CE69151A1197}"/>
              </a:ext>
            </a:extLst>
          </p:cNvPr>
          <p:cNvSpPr txBox="1"/>
          <p:nvPr/>
        </p:nvSpPr>
        <p:spPr>
          <a:xfrm>
            <a:off x="6622479" y="4358406"/>
            <a:ext cx="1404734" cy="923330"/>
          </a:xfrm>
          <a:prstGeom prst="rect">
            <a:avLst/>
          </a:prstGeom>
          <a:noFill/>
        </p:spPr>
        <p:txBody>
          <a:bodyPr wrap="square" rtlCol="0">
            <a:spAutoFit/>
          </a:bodyPr>
          <a:lstStyle/>
          <a:p>
            <a:pPr marL="171450" indent="-171450">
              <a:buFont typeface="Arial" panose="020B0604020202020204" pitchFamily="34" charset="0"/>
              <a:buChar char="•"/>
            </a:pPr>
            <a:r>
              <a:rPr lang="en-US" dirty="0"/>
              <a:t>A-123 Audit</a:t>
            </a:r>
          </a:p>
          <a:p>
            <a:pPr marL="171450" indent="-171450">
              <a:buFont typeface="Arial" panose="020B0604020202020204" pitchFamily="34" charset="0"/>
              <a:buChar char="•"/>
            </a:pPr>
            <a:r>
              <a:rPr lang="en-US" dirty="0"/>
              <a:t>Reporting</a:t>
            </a:r>
          </a:p>
        </p:txBody>
      </p:sp>
      <p:sp>
        <p:nvSpPr>
          <p:cNvPr id="4" name="Slide Number Placeholder 3">
            <a:extLst>
              <a:ext uri="{FF2B5EF4-FFF2-40B4-BE49-F238E27FC236}">
                <a16:creationId xmlns:a16="http://schemas.microsoft.com/office/drawing/2014/main" id="{84E1BED6-2A1C-4575-A229-9EE63E524390}"/>
              </a:ext>
            </a:extLst>
          </p:cNvPr>
          <p:cNvSpPr>
            <a:spLocks noGrp="1"/>
          </p:cNvSpPr>
          <p:nvPr>
            <p:ph type="sldNum" sz="quarter" idx="10"/>
          </p:nvPr>
        </p:nvSpPr>
        <p:spPr>
          <a:xfrm>
            <a:off x="3629091" y="6495953"/>
            <a:ext cx="1693862" cy="265113"/>
          </a:xfrm>
        </p:spPr>
        <p:txBody>
          <a:bodyPr/>
          <a:lstStyle/>
          <a:p>
            <a:pPr>
              <a:defRPr/>
            </a:pPr>
            <a:fld id="{BB0F4CCA-E3F1-4EB5-A7F4-A76E1361CDB9}" type="slidenum">
              <a:rPr lang="en-US" smtClean="0"/>
              <a:pPr>
                <a:defRPr/>
              </a:pPr>
              <a:t>6</a:t>
            </a:fld>
            <a:endParaRPr lang="en-US" dirty="0"/>
          </a:p>
        </p:txBody>
      </p:sp>
    </p:spTree>
    <p:extLst>
      <p:ext uri="{BB962C8B-B14F-4D97-AF65-F5344CB8AC3E}">
        <p14:creationId xmlns:p14="http://schemas.microsoft.com/office/powerpoint/2010/main" val="4085976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5207D-CACA-4A28-B1DA-897CAAA0E198}"/>
              </a:ext>
            </a:extLst>
          </p:cNvPr>
          <p:cNvSpPr>
            <a:spLocks noGrp="1"/>
          </p:cNvSpPr>
          <p:nvPr>
            <p:ph type="title"/>
          </p:nvPr>
        </p:nvSpPr>
        <p:spPr/>
        <p:txBody>
          <a:bodyPr/>
          <a:lstStyle/>
          <a:p>
            <a:r>
              <a:rPr lang="en-US" dirty="0"/>
              <a:t>Benefits of ezFedGrants</a:t>
            </a:r>
          </a:p>
        </p:txBody>
      </p:sp>
      <p:sp>
        <p:nvSpPr>
          <p:cNvPr id="6" name="Rectangle 5" descr="improved customer focus,&#10;improved operational visibility,&#10;increased efficiency&#10;enhanced program compliance&#10;improved accountability and transparency&#10;integrates with SAM.gov, grants.gov and ASAP and ITS" title="Benefits of ezfedgrants">
            <a:extLst>
              <a:ext uri="{FF2B5EF4-FFF2-40B4-BE49-F238E27FC236}">
                <a16:creationId xmlns:a16="http://schemas.microsoft.com/office/drawing/2014/main" id="{AC9FB216-2316-4F55-987B-AB8A2EC1B5C4}"/>
              </a:ext>
            </a:extLst>
          </p:cNvPr>
          <p:cNvSpPr/>
          <p:nvPr/>
        </p:nvSpPr>
        <p:spPr bwMode="auto">
          <a:xfrm>
            <a:off x="406400" y="1730320"/>
            <a:ext cx="8276492" cy="4657229"/>
          </a:xfrm>
          <a:prstGeom prst="rect">
            <a:avLst/>
          </a:prstGeom>
          <a:gradFill flip="none" rotWithShape="1">
            <a:gsLst>
              <a:gs pos="0">
                <a:schemeClr val="accent1">
                  <a:lumMod val="75000"/>
                  <a:tint val="66000"/>
                  <a:satMod val="160000"/>
                </a:schemeClr>
              </a:gs>
              <a:gs pos="50000">
                <a:schemeClr val="accent1">
                  <a:lumMod val="75000"/>
                  <a:tint val="44500"/>
                  <a:satMod val="160000"/>
                </a:schemeClr>
              </a:gs>
              <a:gs pos="100000">
                <a:schemeClr val="accent1">
                  <a:lumMod val="75000"/>
                  <a:tint val="23500"/>
                  <a:satMod val="160000"/>
                </a:schemeClr>
              </a:gs>
            </a:gsLst>
            <a:lin ang="5400000" scaled="1"/>
            <a:tileRect/>
          </a:gradFill>
          <a:ln w="12700" cap="flat" cmpd="sng" algn="ctr">
            <a:solidFill>
              <a:schemeClr val="tx1"/>
            </a:solidFill>
            <a:prstDash val="solid"/>
            <a:round/>
            <a:headEnd type="none" w="med" len="med"/>
            <a:tailEnd type="none" w="med" len="med"/>
          </a:ln>
          <a:effectLst>
            <a:outerShdw dist="35921" dir="2700000" algn="ctr" rotWithShape="0">
              <a:schemeClr val="bg2"/>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US" sz="1200" b="1" dirty="0">
              <a:latin typeface="Arial" charset="0"/>
            </a:endParaRPr>
          </a:p>
        </p:txBody>
      </p:sp>
      <p:cxnSp>
        <p:nvCxnSpPr>
          <p:cNvPr id="8" name="Straight Connector 7" descr="straight arrow connector" title="benefits of ezfedgrants">
            <a:extLst>
              <a:ext uri="{FF2B5EF4-FFF2-40B4-BE49-F238E27FC236}">
                <a16:creationId xmlns:a16="http://schemas.microsoft.com/office/drawing/2014/main" id="{60F2EB3F-7DBA-4C5B-8A05-A7A5C839ECDC}"/>
              </a:ext>
            </a:extLst>
          </p:cNvPr>
          <p:cNvCxnSpPr/>
          <p:nvPr/>
        </p:nvCxnSpPr>
        <p:spPr bwMode="auto">
          <a:xfrm>
            <a:off x="1238095" y="2428094"/>
            <a:ext cx="6440556" cy="0"/>
          </a:xfrm>
          <a:prstGeom prst="line">
            <a:avLst/>
          </a:prstGeom>
          <a:ln>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 name="TextBox 4">
            <a:extLst>
              <a:ext uri="{FF2B5EF4-FFF2-40B4-BE49-F238E27FC236}">
                <a16:creationId xmlns:a16="http://schemas.microsoft.com/office/drawing/2014/main" id="{F398ADBE-7ACF-42D4-8F17-1752BE214FE1}"/>
              </a:ext>
            </a:extLst>
          </p:cNvPr>
          <p:cNvSpPr txBox="1"/>
          <p:nvPr/>
        </p:nvSpPr>
        <p:spPr>
          <a:xfrm>
            <a:off x="1187295" y="2766272"/>
            <a:ext cx="7558813" cy="2954655"/>
          </a:xfrm>
          <a:prstGeom prst="rect">
            <a:avLst/>
          </a:prstGeom>
          <a:noFill/>
        </p:spPr>
        <p:txBody>
          <a:bodyPr wrap="square" rtlCol="0">
            <a:spAutoFit/>
          </a:bodyPr>
          <a:lstStyle/>
          <a:p>
            <a:pPr lvl="1">
              <a:buClr>
                <a:srgbClr val="008000"/>
              </a:buClr>
              <a:buFont typeface="Wingdings" panose="05000000000000000000" pitchFamily="2" charset="2"/>
              <a:buChar char="ü"/>
            </a:pPr>
            <a:r>
              <a:rPr lang="en-US" sz="2400" dirty="0"/>
              <a:t> Improved Customer Focus, 24/7 Access</a:t>
            </a:r>
          </a:p>
          <a:p>
            <a:pPr lvl="1">
              <a:buClr>
                <a:srgbClr val="008000"/>
              </a:buClr>
              <a:buFont typeface="Wingdings" panose="05000000000000000000" pitchFamily="2" charset="2"/>
              <a:buChar char="ü"/>
            </a:pPr>
            <a:r>
              <a:rPr lang="en-US" sz="2400" dirty="0"/>
              <a:t> Improved Operational Visibility</a:t>
            </a:r>
          </a:p>
          <a:p>
            <a:pPr lvl="1">
              <a:buClr>
                <a:srgbClr val="008000"/>
              </a:buClr>
              <a:buFont typeface="Wingdings" panose="05000000000000000000" pitchFamily="2" charset="2"/>
              <a:buChar char="ü"/>
            </a:pPr>
            <a:r>
              <a:rPr lang="en-US" sz="2400" dirty="0"/>
              <a:t> Increased Efficiency</a:t>
            </a:r>
          </a:p>
          <a:p>
            <a:pPr lvl="1">
              <a:buClr>
                <a:srgbClr val="008000"/>
              </a:buClr>
              <a:buFont typeface="Wingdings" panose="05000000000000000000" pitchFamily="2" charset="2"/>
              <a:buChar char="ü"/>
            </a:pPr>
            <a:r>
              <a:rPr lang="en-US" sz="2400" dirty="0"/>
              <a:t> Lower Complexity</a:t>
            </a:r>
          </a:p>
          <a:p>
            <a:pPr lvl="1">
              <a:buClr>
                <a:srgbClr val="008000"/>
              </a:buClr>
              <a:buFont typeface="Wingdings" panose="05000000000000000000" pitchFamily="2" charset="2"/>
              <a:buChar char="ü"/>
            </a:pPr>
            <a:r>
              <a:rPr lang="en-US" sz="2400" dirty="0"/>
              <a:t> Enhanced Program Compliance</a:t>
            </a:r>
          </a:p>
          <a:p>
            <a:pPr lvl="1">
              <a:buClr>
                <a:srgbClr val="008000"/>
              </a:buClr>
              <a:buFont typeface="Wingdings" panose="05000000000000000000" pitchFamily="2" charset="2"/>
              <a:buChar char="ü"/>
            </a:pPr>
            <a:r>
              <a:rPr lang="en-US" sz="2400" dirty="0"/>
              <a:t> Improved Accountability &amp; Transparency</a:t>
            </a:r>
          </a:p>
          <a:p>
            <a:pPr lvl="1">
              <a:buClr>
                <a:srgbClr val="008000"/>
              </a:buClr>
              <a:buFont typeface="Wingdings" panose="05000000000000000000" pitchFamily="2" charset="2"/>
              <a:buChar char="ü"/>
            </a:pPr>
            <a:r>
              <a:rPr lang="en-US" sz="2400" dirty="0"/>
              <a:t> Integrates with SAM.gov, Grants.gov, ASAP, and ITS</a:t>
            </a:r>
          </a:p>
          <a:p>
            <a:endParaRPr lang="en-US" dirty="0"/>
          </a:p>
        </p:txBody>
      </p:sp>
      <p:sp>
        <p:nvSpPr>
          <p:cNvPr id="4" name="Slide Number Placeholder 3">
            <a:extLst>
              <a:ext uri="{FF2B5EF4-FFF2-40B4-BE49-F238E27FC236}">
                <a16:creationId xmlns:a16="http://schemas.microsoft.com/office/drawing/2014/main" id="{496FA827-2D0D-4AF7-9D84-B8056ED232ED}"/>
              </a:ext>
            </a:extLst>
          </p:cNvPr>
          <p:cNvSpPr>
            <a:spLocks noGrp="1"/>
          </p:cNvSpPr>
          <p:nvPr>
            <p:ph type="sldNum" sz="quarter" idx="10"/>
          </p:nvPr>
        </p:nvSpPr>
        <p:spPr/>
        <p:txBody>
          <a:bodyPr/>
          <a:lstStyle/>
          <a:p>
            <a:pPr>
              <a:defRPr/>
            </a:pPr>
            <a:fld id="{BB0F4CCA-E3F1-4EB5-A7F4-A76E1361CDB9}" type="slidenum">
              <a:rPr lang="en-US" smtClean="0"/>
              <a:pPr>
                <a:defRPr/>
              </a:pPr>
              <a:t>7</a:t>
            </a:fld>
            <a:endParaRPr lang="en-US" dirty="0"/>
          </a:p>
        </p:txBody>
      </p:sp>
    </p:spTree>
    <p:extLst>
      <p:ext uri="{BB962C8B-B14F-4D97-AF65-F5344CB8AC3E}">
        <p14:creationId xmlns:p14="http://schemas.microsoft.com/office/powerpoint/2010/main" val="1501369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ezFedGrants Capabilities</a:t>
            </a:r>
          </a:p>
        </p:txBody>
      </p:sp>
      <p:sp>
        <p:nvSpPr>
          <p:cNvPr id="3" name="Content Placeholder 2"/>
          <p:cNvSpPr>
            <a:spLocks noGrp="1"/>
          </p:cNvSpPr>
          <p:nvPr>
            <p:ph idx="1"/>
          </p:nvPr>
        </p:nvSpPr>
        <p:spPr>
          <a:xfrm>
            <a:off x="368710" y="1825625"/>
            <a:ext cx="8531942" cy="4530726"/>
          </a:xfrm>
        </p:spPr>
        <p:txBody>
          <a:bodyPr>
            <a:normAutofit fontScale="92500" lnSpcReduction="20000"/>
          </a:bodyPr>
          <a:lstStyle/>
          <a:p>
            <a:pPr marL="0" indent="0">
              <a:buNone/>
            </a:pPr>
            <a:r>
              <a:rPr lang="en-US" sz="2600" dirty="0"/>
              <a:t>Single Enterprise System Offering:</a:t>
            </a:r>
          </a:p>
          <a:p>
            <a:pPr lvl="1"/>
            <a:r>
              <a:rPr lang="en-US" dirty="0"/>
              <a:t>Streamlined workflow that increases speed of transactions</a:t>
            </a:r>
          </a:p>
          <a:p>
            <a:pPr lvl="1"/>
            <a:r>
              <a:rPr lang="en-US" dirty="0"/>
              <a:t>Scalability</a:t>
            </a:r>
          </a:p>
          <a:p>
            <a:pPr lvl="1"/>
            <a:r>
              <a:rPr lang="en-US" dirty="0"/>
              <a:t>Ensured compliance with rules and regulations</a:t>
            </a:r>
          </a:p>
          <a:p>
            <a:pPr lvl="1"/>
            <a:r>
              <a:rPr lang="en-US" dirty="0"/>
              <a:t>Financial integrity</a:t>
            </a:r>
          </a:p>
          <a:p>
            <a:pPr marL="457200" lvl="1" indent="0">
              <a:buNone/>
            </a:pPr>
            <a:endParaRPr lang="en-US" dirty="0"/>
          </a:p>
          <a:p>
            <a:pPr marL="0" indent="0">
              <a:buNone/>
            </a:pPr>
            <a:r>
              <a:rPr lang="en-US" sz="2600" dirty="0"/>
              <a:t>Multiple Transaction Types</a:t>
            </a:r>
          </a:p>
          <a:p>
            <a:pPr lvl="1"/>
            <a:r>
              <a:rPr lang="en-US" dirty="0"/>
              <a:t>Grants</a:t>
            </a:r>
          </a:p>
          <a:p>
            <a:pPr lvl="1"/>
            <a:r>
              <a:rPr lang="en-US" dirty="0"/>
              <a:t>Repayments</a:t>
            </a:r>
          </a:p>
          <a:p>
            <a:pPr lvl="1"/>
            <a:r>
              <a:rPr lang="en-US" dirty="0"/>
              <a:t>SF-270 Advance and Reimbursement Payments</a:t>
            </a:r>
          </a:p>
          <a:p>
            <a:pPr lvl="1"/>
            <a:r>
              <a:rPr lang="en-US" dirty="0"/>
              <a:t>Memorandums of Understanding (MOUs)</a:t>
            </a:r>
          </a:p>
          <a:p>
            <a:pPr lvl="1"/>
            <a:r>
              <a:rPr lang="en-US" dirty="0"/>
              <a:t>Collection Agreements</a:t>
            </a:r>
          </a:p>
          <a:p>
            <a:pPr lvl="1"/>
            <a:endParaRPr lang="en-US" dirty="0"/>
          </a:p>
          <a:p>
            <a:r>
              <a:rPr lang="en-US" sz="2400" dirty="0"/>
              <a:t>End-to-End Support to Recipients and Awarding Agencies</a:t>
            </a:r>
          </a:p>
          <a:p>
            <a:endParaRPr lang="en-US" sz="2000" dirty="0"/>
          </a:p>
        </p:txBody>
      </p:sp>
      <p:pic>
        <p:nvPicPr>
          <p:cNvPr id="5" name="Picture 2" descr="picture of a professor in a lab" title="ezfedgrants capabil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8011" y="3222522"/>
            <a:ext cx="2136645" cy="232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0"/>
          </p:nvPr>
        </p:nvSpPr>
        <p:spPr/>
        <p:txBody>
          <a:bodyPr/>
          <a:lstStyle/>
          <a:p>
            <a:fld id="{BB0F4CCA-E3F1-4EB5-A7F4-A76E1361CDB9}" type="slidenum">
              <a:rPr lang="en-US" smtClean="0"/>
              <a:pPr/>
              <a:t>8</a:t>
            </a:fld>
            <a:endParaRPr lang="en-US" dirty="0"/>
          </a:p>
        </p:txBody>
      </p:sp>
    </p:spTree>
    <p:extLst>
      <p:ext uri="{BB962C8B-B14F-4D97-AF65-F5344CB8AC3E}">
        <p14:creationId xmlns:p14="http://schemas.microsoft.com/office/powerpoint/2010/main" val="94920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EFCC-E0BB-4B89-AB76-6E4D9E6B6FEA}"/>
              </a:ext>
            </a:extLst>
          </p:cNvPr>
          <p:cNvSpPr>
            <a:spLocks noGrp="1"/>
          </p:cNvSpPr>
          <p:nvPr>
            <p:ph type="title"/>
          </p:nvPr>
        </p:nvSpPr>
        <p:spPr/>
        <p:txBody>
          <a:bodyPr/>
          <a:lstStyle/>
          <a:p>
            <a:r>
              <a:rPr lang="en-US" dirty="0"/>
              <a:t>OneUSDA Strategic Goal #1</a:t>
            </a:r>
          </a:p>
        </p:txBody>
      </p:sp>
      <p:pic>
        <p:nvPicPr>
          <p:cNvPr id="6" name="Content Placeholder 5" descr="picture of a greek column" title="oneusda strategic goal 1">
            <a:extLst>
              <a:ext uri="{FF2B5EF4-FFF2-40B4-BE49-F238E27FC236}">
                <a16:creationId xmlns:a16="http://schemas.microsoft.com/office/drawing/2014/main" id="{81310989-0849-42BA-ADE0-7782B8387AF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820" y="1793922"/>
            <a:ext cx="2058379" cy="4737678"/>
          </a:xfrm>
        </p:spPr>
      </p:pic>
      <p:sp>
        <p:nvSpPr>
          <p:cNvPr id="7" name="TextBox 6">
            <a:extLst>
              <a:ext uri="{FF2B5EF4-FFF2-40B4-BE49-F238E27FC236}">
                <a16:creationId xmlns:a16="http://schemas.microsoft.com/office/drawing/2014/main" id="{0ECC4DCD-A99F-427E-9383-9357452770F9}"/>
              </a:ext>
            </a:extLst>
          </p:cNvPr>
          <p:cNvSpPr txBox="1"/>
          <p:nvPr/>
        </p:nvSpPr>
        <p:spPr>
          <a:xfrm>
            <a:off x="2235484" y="1770211"/>
            <a:ext cx="6521654" cy="646331"/>
          </a:xfrm>
          <a:prstGeom prst="rect">
            <a:avLst/>
          </a:prstGeom>
          <a:noFill/>
          <a:ln w="28575" cmpd="dbl">
            <a:solidFill>
              <a:schemeClr val="accent1"/>
            </a:solidFill>
          </a:ln>
        </p:spPr>
        <p:txBody>
          <a:bodyPr wrap="square" rtlCol="0">
            <a:spAutoFit/>
          </a:bodyPr>
          <a:lstStyle/>
          <a:p>
            <a:pPr algn="ctr"/>
            <a:r>
              <a:rPr lang="en-US" dirty="0">
                <a:ln w="12700" cmpd="dbl">
                  <a:solidFill>
                    <a:schemeClr val="accent1"/>
                  </a:solidFill>
                </a:ln>
              </a:rPr>
              <a:t>Ensuring USDA programs are delivered </a:t>
            </a:r>
            <a:r>
              <a:rPr lang="en-US" i="1" dirty="0">
                <a:ln w="12700" cmpd="dbl">
                  <a:solidFill>
                    <a:schemeClr val="accent1"/>
                  </a:solidFill>
                </a:ln>
              </a:rPr>
              <a:t>efficiently</a:t>
            </a:r>
            <a:r>
              <a:rPr lang="en-US" dirty="0">
                <a:ln w="12700" cmpd="dbl">
                  <a:solidFill>
                    <a:schemeClr val="accent1"/>
                  </a:solidFill>
                </a:ln>
              </a:rPr>
              <a:t>, </a:t>
            </a:r>
            <a:r>
              <a:rPr lang="en-US" i="1" dirty="0">
                <a:ln w="12700" cmpd="dbl">
                  <a:solidFill>
                    <a:schemeClr val="accent1"/>
                  </a:solidFill>
                </a:ln>
              </a:rPr>
              <a:t>effectively</a:t>
            </a:r>
            <a:r>
              <a:rPr lang="en-US" dirty="0">
                <a:ln w="12700" cmpd="dbl">
                  <a:solidFill>
                    <a:schemeClr val="accent1"/>
                  </a:solidFill>
                </a:ln>
              </a:rPr>
              <a:t>, with </a:t>
            </a:r>
            <a:r>
              <a:rPr lang="en-US" i="1" dirty="0">
                <a:ln w="12700" cmpd="dbl">
                  <a:solidFill>
                    <a:schemeClr val="accent1"/>
                  </a:solidFill>
                </a:ln>
              </a:rPr>
              <a:t>integrity,</a:t>
            </a:r>
            <a:r>
              <a:rPr lang="en-US" dirty="0">
                <a:ln w="12700" cmpd="dbl">
                  <a:solidFill>
                    <a:schemeClr val="accent1"/>
                  </a:solidFill>
                </a:ln>
              </a:rPr>
              <a:t> and a focus on the </a:t>
            </a:r>
            <a:r>
              <a:rPr lang="en-US" i="1" dirty="0">
                <a:ln w="12700" cmpd="dbl">
                  <a:solidFill>
                    <a:schemeClr val="accent1"/>
                  </a:solidFill>
                </a:ln>
              </a:rPr>
              <a:t>Customer</a:t>
            </a:r>
            <a:r>
              <a:rPr lang="en-US" dirty="0">
                <a:ln w="12700" cmpd="dbl">
                  <a:solidFill>
                    <a:schemeClr val="accent1"/>
                  </a:solidFill>
                </a:ln>
              </a:rPr>
              <a:t>. </a:t>
            </a:r>
          </a:p>
        </p:txBody>
      </p:sp>
      <p:sp>
        <p:nvSpPr>
          <p:cNvPr id="11" name="TextBox 10">
            <a:extLst>
              <a:ext uri="{FF2B5EF4-FFF2-40B4-BE49-F238E27FC236}">
                <a16:creationId xmlns:a16="http://schemas.microsoft.com/office/drawing/2014/main" id="{1497E79F-5754-4230-B96E-4D612779731E}"/>
              </a:ext>
            </a:extLst>
          </p:cNvPr>
          <p:cNvSpPr txBox="1"/>
          <p:nvPr/>
        </p:nvSpPr>
        <p:spPr>
          <a:xfrm>
            <a:off x="3709162" y="2585360"/>
            <a:ext cx="3071201" cy="338554"/>
          </a:xfrm>
          <a:prstGeom prst="rect">
            <a:avLst/>
          </a:prstGeom>
          <a:noFill/>
        </p:spPr>
        <p:txBody>
          <a:bodyPr wrap="square" rtlCol="0">
            <a:spAutoFit/>
          </a:bodyPr>
          <a:lstStyle/>
          <a:p>
            <a:r>
              <a:rPr lang="en-US" sz="1600" dirty="0"/>
              <a:t>ezFedGrants Contributions:</a:t>
            </a:r>
          </a:p>
        </p:txBody>
      </p:sp>
      <p:sp>
        <p:nvSpPr>
          <p:cNvPr id="8" name="TextBox 7">
            <a:extLst>
              <a:ext uri="{FF2B5EF4-FFF2-40B4-BE49-F238E27FC236}">
                <a16:creationId xmlns:a16="http://schemas.microsoft.com/office/drawing/2014/main" id="{222A0F9D-D2A7-4D01-B506-4DF19C20AC09}"/>
              </a:ext>
            </a:extLst>
          </p:cNvPr>
          <p:cNvSpPr txBox="1"/>
          <p:nvPr/>
        </p:nvSpPr>
        <p:spPr>
          <a:xfrm>
            <a:off x="2056206" y="3112128"/>
            <a:ext cx="3305913" cy="2585323"/>
          </a:xfrm>
          <a:prstGeom prst="rect">
            <a:avLst/>
          </a:prstGeom>
          <a:noFill/>
        </p:spPr>
        <p:txBody>
          <a:bodyPr wrap="square" rtlCol="0">
            <a:spAutoFit/>
          </a:bodyPr>
          <a:lstStyle/>
          <a:p>
            <a:r>
              <a:rPr lang="en-US" sz="1400" u="sng" dirty="0">
                <a:solidFill>
                  <a:schemeClr val="accent1">
                    <a:lumMod val="50000"/>
                  </a:schemeClr>
                </a:solidFill>
              </a:rPr>
              <a:t>Efficient</a:t>
            </a:r>
            <a:r>
              <a:rPr lang="en-US" sz="1400" dirty="0">
                <a:solidFill>
                  <a:schemeClr val="accent1">
                    <a:lumMod val="50000"/>
                  </a:schemeClr>
                </a:solidFill>
              </a:rPr>
              <a:t> </a:t>
            </a:r>
            <a:endParaRPr lang="en-US" sz="1400" dirty="0">
              <a:solidFill>
                <a:schemeClr val="accent1">
                  <a:lumMod val="50000"/>
                </a:schemeClr>
              </a:solidFill>
              <a:sym typeface="Wingdings" panose="05000000000000000000" pitchFamily="2" charset="2"/>
            </a:endParaRPr>
          </a:p>
          <a:p>
            <a:pPr marL="285750" indent="-285750">
              <a:buFont typeface="Wingdings" panose="05000000000000000000" pitchFamily="2" charset="2"/>
              <a:buChar char="§"/>
            </a:pPr>
            <a:r>
              <a:rPr lang="en-US" sz="1400" dirty="0">
                <a:sym typeface="Wingdings" panose="05000000000000000000" pitchFamily="2" charset="2"/>
              </a:rPr>
              <a:t>Comprehensive Solution</a:t>
            </a:r>
          </a:p>
          <a:p>
            <a:pPr marL="285750" indent="-285750">
              <a:buFont typeface="Wingdings" panose="05000000000000000000" pitchFamily="2" charset="2"/>
              <a:buChar char="§"/>
            </a:pPr>
            <a:r>
              <a:rPr lang="en-US" sz="1400" dirty="0">
                <a:sym typeface="Wingdings" panose="05000000000000000000" pitchFamily="2" charset="2"/>
              </a:rPr>
              <a:t>Complex process is streamlined and automated </a:t>
            </a:r>
          </a:p>
          <a:p>
            <a:endParaRPr lang="en-US" dirty="0"/>
          </a:p>
          <a:p>
            <a:r>
              <a:rPr lang="en-US" sz="1400" u="sng" dirty="0">
                <a:solidFill>
                  <a:schemeClr val="accent1">
                    <a:lumMod val="50000"/>
                  </a:schemeClr>
                </a:solidFill>
              </a:rPr>
              <a:t>Effective</a:t>
            </a:r>
            <a:r>
              <a:rPr lang="en-US" sz="1400" u="sng" dirty="0">
                <a:solidFill>
                  <a:schemeClr val="accent6"/>
                </a:solidFill>
              </a:rPr>
              <a:t> </a:t>
            </a:r>
            <a:endParaRPr lang="en-US" sz="1400" u="sng" dirty="0">
              <a:solidFill>
                <a:schemeClr val="accent6"/>
              </a:solidFill>
              <a:sym typeface="Wingdings" panose="05000000000000000000" pitchFamily="2" charset="2"/>
            </a:endParaRPr>
          </a:p>
          <a:p>
            <a:pPr marL="285750" indent="-285750">
              <a:buFont typeface="Wingdings" panose="05000000000000000000" pitchFamily="2" charset="2"/>
              <a:buChar char="§"/>
            </a:pPr>
            <a:r>
              <a:rPr lang="en-US" sz="1400" dirty="0">
                <a:sym typeface="Wingdings" panose="05000000000000000000" pitchFamily="2" charset="2"/>
              </a:rPr>
              <a:t>Standard business processes across USDA</a:t>
            </a:r>
          </a:p>
          <a:p>
            <a:pPr marL="285750" indent="-285750">
              <a:buFont typeface="Wingdings" panose="05000000000000000000" pitchFamily="2" charset="2"/>
              <a:buChar char="§"/>
            </a:pPr>
            <a:r>
              <a:rPr lang="en-US" sz="1400" dirty="0">
                <a:sym typeface="Wingdings" panose="05000000000000000000" pitchFamily="2" charset="2"/>
              </a:rPr>
              <a:t>Reduces Unliquidated Obligations</a:t>
            </a:r>
          </a:p>
          <a:p>
            <a:pPr marL="285750" indent="-285750">
              <a:buFont typeface="Wingdings" panose="05000000000000000000" pitchFamily="2" charset="2"/>
              <a:buChar char="§"/>
            </a:pPr>
            <a:r>
              <a:rPr lang="en-US" sz="1400" dirty="0">
                <a:sym typeface="Wingdings" panose="05000000000000000000" pitchFamily="2" charset="2"/>
              </a:rPr>
              <a:t>Increases Visibility</a:t>
            </a:r>
          </a:p>
          <a:p>
            <a:endParaRPr lang="en-US" dirty="0"/>
          </a:p>
        </p:txBody>
      </p:sp>
      <p:sp>
        <p:nvSpPr>
          <p:cNvPr id="10" name="TextBox 9">
            <a:extLst>
              <a:ext uri="{FF2B5EF4-FFF2-40B4-BE49-F238E27FC236}">
                <a16:creationId xmlns:a16="http://schemas.microsoft.com/office/drawing/2014/main" id="{2A026AB7-FAFA-4E56-8763-FF129B4E9320}"/>
              </a:ext>
            </a:extLst>
          </p:cNvPr>
          <p:cNvSpPr txBox="1"/>
          <p:nvPr/>
        </p:nvSpPr>
        <p:spPr>
          <a:xfrm>
            <a:off x="5330827" y="3112128"/>
            <a:ext cx="3185379" cy="2092881"/>
          </a:xfrm>
          <a:prstGeom prst="rect">
            <a:avLst/>
          </a:prstGeom>
          <a:noFill/>
        </p:spPr>
        <p:txBody>
          <a:bodyPr wrap="square" rtlCol="0">
            <a:spAutoFit/>
          </a:bodyPr>
          <a:lstStyle/>
          <a:p>
            <a:r>
              <a:rPr lang="en-US" sz="1400" u="sng" dirty="0">
                <a:solidFill>
                  <a:schemeClr val="accent1">
                    <a:lumMod val="50000"/>
                  </a:schemeClr>
                </a:solidFill>
              </a:rPr>
              <a:t>Integrity </a:t>
            </a:r>
            <a:endParaRPr lang="en-US" sz="1400" u="sng" dirty="0">
              <a:solidFill>
                <a:schemeClr val="accent1">
                  <a:lumMod val="50000"/>
                </a:schemeClr>
              </a:solidFill>
              <a:sym typeface="Wingdings" panose="05000000000000000000" pitchFamily="2" charset="2"/>
            </a:endParaRPr>
          </a:p>
          <a:p>
            <a:pPr marL="285750" indent="-285750">
              <a:buFont typeface="Wingdings" panose="05000000000000000000" pitchFamily="2" charset="2"/>
              <a:buChar char="§"/>
            </a:pPr>
            <a:r>
              <a:rPr lang="en-US" sz="1400" dirty="0">
                <a:sym typeface="Wingdings" panose="05000000000000000000" pitchFamily="2" charset="2"/>
              </a:rPr>
              <a:t>A-123 Audit </a:t>
            </a:r>
          </a:p>
          <a:p>
            <a:pPr marL="285750" indent="-285750">
              <a:buFont typeface="Wingdings" panose="05000000000000000000" pitchFamily="2" charset="2"/>
              <a:buChar char="§"/>
            </a:pPr>
            <a:r>
              <a:rPr lang="en-US" sz="1400" dirty="0">
                <a:sym typeface="Wingdings" panose="05000000000000000000" pitchFamily="2" charset="2"/>
              </a:rPr>
              <a:t>Reporting, including DATA Act</a:t>
            </a:r>
          </a:p>
          <a:p>
            <a:pPr marL="285750" indent="-285750">
              <a:buFont typeface="Wingdings" panose="05000000000000000000" pitchFamily="2" charset="2"/>
              <a:buChar char="§"/>
            </a:pPr>
            <a:r>
              <a:rPr lang="en-US" sz="1400" dirty="0">
                <a:sym typeface="Wingdings" panose="05000000000000000000" pitchFamily="2" charset="2"/>
              </a:rPr>
              <a:t>Enforce compliance of regulations</a:t>
            </a:r>
          </a:p>
          <a:p>
            <a:endParaRPr lang="en-US" dirty="0">
              <a:sym typeface="Wingdings" panose="05000000000000000000" pitchFamily="2" charset="2"/>
            </a:endParaRPr>
          </a:p>
          <a:p>
            <a:r>
              <a:rPr lang="en-US" sz="1400" u="sng" dirty="0">
                <a:solidFill>
                  <a:schemeClr val="accent1">
                    <a:lumMod val="50000"/>
                  </a:schemeClr>
                </a:solidFill>
              </a:rPr>
              <a:t>Customer Service </a:t>
            </a:r>
            <a:endParaRPr lang="en-US" sz="1400" u="sng" dirty="0">
              <a:solidFill>
                <a:schemeClr val="accent1">
                  <a:lumMod val="50000"/>
                </a:schemeClr>
              </a:solidFill>
              <a:sym typeface="Wingdings" panose="05000000000000000000" pitchFamily="2" charset="2"/>
            </a:endParaRPr>
          </a:p>
          <a:p>
            <a:pPr marL="285750" indent="-285750">
              <a:buFont typeface="Wingdings" panose="05000000000000000000" pitchFamily="2" charset="2"/>
              <a:buChar char="§"/>
            </a:pPr>
            <a:r>
              <a:rPr lang="en-US" sz="1400" dirty="0">
                <a:sym typeface="Wingdings" panose="05000000000000000000" pitchFamily="2" charset="2"/>
              </a:rPr>
              <a:t>Recipients can securely and timely manage their OneUSDA portfolios </a:t>
            </a:r>
          </a:p>
          <a:p>
            <a:pPr marL="285750" indent="-285750">
              <a:buFont typeface="Wingdings" panose="05000000000000000000" pitchFamily="2" charset="2"/>
              <a:buChar char="§"/>
            </a:pPr>
            <a:r>
              <a:rPr lang="en-US" sz="1400" dirty="0">
                <a:sym typeface="Wingdings" panose="05000000000000000000" pitchFamily="2" charset="2"/>
              </a:rPr>
              <a:t>Payments made quickly</a:t>
            </a:r>
            <a:endParaRPr lang="en-US" sz="1400" dirty="0"/>
          </a:p>
        </p:txBody>
      </p:sp>
      <p:sp>
        <p:nvSpPr>
          <p:cNvPr id="9" name="TextBox 8">
            <a:extLst>
              <a:ext uri="{FF2B5EF4-FFF2-40B4-BE49-F238E27FC236}">
                <a16:creationId xmlns:a16="http://schemas.microsoft.com/office/drawing/2014/main" id="{A5E0B7E4-301A-4D0E-8133-5D1E553D0318}"/>
              </a:ext>
            </a:extLst>
          </p:cNvPr>
          <p:cNvSpPr txBox="1"/>
          <p:nvPr/>
        </p:nvSpPr>
        <p:spPr>
          <a:xfrm>
            <a:off x="2101290" y="5646514"/>
            <a:ext cx="6655848" cy="600164"/>
          </a:xfrm>
          <a:prstGeom prst="rect">
            <a:avLst/>
          </a:prstGeom>
          <a:noFill/>
          <a:ln w="28575" cmpd="dbl">
            <a:solidFill>
              <a:schemeClr val="accent1"/>
            </a:solidFill>
          </a:ln>
        </p:spPr>
        <p:txBody>
          <a:bodyPr wrap="square" rtlCol="0">
            <a:spAutoFit/>
          </a:bodyPr>
          <a:lstStyle/>
          <a:p>
            <a:pPr lvl="0"/>
            <a:r>
              <a:rPr lang="en-US" sz="1100" dirty="0"/>
              <a:t>Deputy Secretary Censky IT Goal: Improve the USDA customer experience by delivering all new Farm Bill programs online and creating </a:t>
            </a:r>
            <a:r>
              <a:rPr lang="en-US" sz="1100" i="1" dirty="0"/>
              <a:t>online service portals </a:t>
            </a:r>
            <a:r>
              <a:rPr lang="en-US" sz="1100" dirty="0"/>
              <a:t>that are easy-to-use, include additional self-service capabilities, and integrate data for common customers. </a:t>
            </a:r>
          </a:p>
        </p:txBody>
      </p:sp>
      <p:sp>
        <p:nvSpPr>
          <p:cNvPr id="4" name="Slide Number Placeholder 3">
            <a:extLst>
              <a:ext uri="{FF2B5EF4-FFF2-40B4-BE49-F238E27FC236}">
                <a16:creationId xmlns:a16="http://schemas.microsoft.com/office/drawing/2014/main" id="{82BE74AC-AA2D-4082-BD5A-D63ECFA26800}"/>
              </a:ext>
            </a:extLst>
          </p:cNvPr>
          <p:cNvSpPr>
            <a:spLocks noGrp="1"/>
          </p:cNvSpPr>
          <p:nvPr>
            <p:ph type="sldNum" sz="quarter" idx="10"/>
          </p:nvPr>
        </p:nvSpPr>
        <p:spPr/>
        <p:txBody>
          <a:bodyPr/>
          <a:lstStyle/>
          <a:p>
            <a:pPr>
              <a:defRPr/>
            </a:pPr>
            <a:fld id="{BB0F4CCA-E3F1-4EB5-A7F4-A76E1361CDB9}" type="slidenum">
              <a:rPr lang="en-US" smtClean="0"/>
              <a:pPr>
                <a:defRPr/>
              </a:pPr>
              <a:t>9</a:t>
            </a:fld>
            <a:endParaRPr lang="en-US" dirty="0"/>
          </a:p>
        </p:txBody>
      </p:sp>
    </p:spTree>
    <p:extLst>
      <p:ext uri="{BB962C8B-B14F-4D97-AF65-F5344CB8AC3E}">
        <p14:creationId xmlns:p14="http://schemas.microsoft.com/office/powerpoint/2010/main" val="3037748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 FMT Presentation - Grants" id="{50B7F949-0965-4058-B540-C0AA77205545}" vid="{C8FFCC99-CAE1-4ECF-B7C6-83878977D8DE}"/>
    </a:ext>
  </a:extLst>
</a:theme>
</file>

<file path=ppt/theme/theme2.xml><?xml version="1.0" encoding="utf-8"?>
<a:theme xmlns:a="http://schemas.openxmlformats.org/drawingml/2006/main" name="ACFO-SS Template">
  <a:themeElements>
    <a:clrScheme name="1_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fontScheme name="1_Accenture SnowBoarder-Full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99CC"/>
        </a:solidFill>
        <a:ln w="12700"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99CC"/>
        </a:solidFill>
        <a:ln w="12700" cap="flat" cmpd="sng" algn="ctr">
          <a:solidFill>
            <a:schemeClr val="tx1"/>
          </a:solidFill>
          <a:prstDash val="solid"/>
          <a:round/>
          <a:headEnd type="none" w="med" len="med"/>
          <a:tailEnd type="none" w="med" len="med"/>
        </a:ln>
        <a:effectLst>
          <a:outerShdw dist="35921" dir="2700000" algn="ctr" rotWithShape="0">
            <a:schemeClr val="bg2"/>
          </a:outerShdw>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1_Accenture SnowBoarder-Full Brand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1_Accenture SnowBoarder-Full Brand 2">
        <a:dk1>
          <a:srgbClr val="000000"/>
        </a:dk1>
        <a:lt1>
          <a:srgbClr val="FFFFFF"/>
        </a:lt1>
        <a:dk2>
          <a:srgbClr val="F8F8F8"/>
        </a:dk2>
        <a:lt2>
          <a:srgbClr val="C0C0C0"/>
        </a:lt2>
        <a:accent1>
          <a:srgbClr val="006699"/>
        </a:accent1>
        <a:accent2>
          <a:srgbClr val="FF6600"/>
        </a:accent2>
        <a:accent3>
          <a:srgbClr val="FFFFFF"/>
        </a:accent3>
        <a:accent4>
          <a:srgbClr val="000000"/>
        </a:accent4>
        <a:accent5>
          <a:srgbClr val="AAB8CA"/>
        </a:accent5>
        <a:accent6>
          <a:srgbClr val="E75C00"/>
        </a:accent6>
        <a:hlink>
          <a:srgbClr val="663399"/>
        </a:hlink>
        <a:folHlink>
          <a:srgbClr val="FF0000"/>
        </a:folHlink>
      </a:clrScheme>
      <a:clrMap bg1="lt1" tx1="dk1" bg2="lt2" tx2="dk2" accent1="accent1" accent2="accent2" accent3="accent3" accent4="accent4" accent5="accent5" accent6="accent6" hlink="hlink" folHlink="folHlink"/>
    </a:extraClrScheme>
    <a:extraClrScheme>
      <a:clrScheme name="1_Accenture SnowBoarder-Full Brand 3">
        <a:dk1>
          <a:srgbClr val="000000"/>
        </a:dk1>
        <a:lt1>
          <a:srgbClr val="FFFFFF"/>
        </a:lt1>
        <a:dk2>
          <a:srgbClr val="F8F8F8"/>
        </a:dk2>
        <a:lt2>
          <a:srgbClr val="C0C0C0"/>
        </a:lt2>
        <a:accent1>
          <a:srgbClr val="336633"/>
        </a:accent1>
        <a:accent2>
          <a:srgbClr val="336666"/>
        </a:accent2>
        <a:accent3>
          <a:srgbClr val="FFFFFF"/>
        </a:accent3>
        <a:accent4>
          <a:srgbClr val="000000"/>
        </a:accent4>
        <a:accent5>
          <a:srgbClr val="ADB8AD"/>
        </a:accent5>
        <a:accent6>
          <a:srgbClr val="2D5C5C"/>
        </a:accent6>
        <a:hlink>
          <a:srgbClr val="990033"/>
        </a:hlink>
        <a:folHlink>
          <a:srgbClr val="666633"/>
        </a:folHlink>
      </a:clrScheme>
      <a:clrMap bg1="lt1" tx1="dk1" bg2="lt2" tx2="dk2" accent1="accent1" accent2="accent2" accent3="accent3" accent4="accent4" accent5="accent5" accent6="accent6" hlink="hlink" folHlink="folHlink"/>
    </a:extraClrScheme>
    <a:extraClrScheme>
      <a:clrScheme name="1_Accenture SnowBoarder-Full Brand 4">
        <a:dk1>
          <a:srgbClr val="000000"/>
        </a:dk1>
        <a:lt1>
          <a:srgbClr val="FFFFFF"/>
        </a:lt1>
        <a:dk2>
          <a:srgbClr val="F8F8F8"/>
        </a:dk2>
        <a:lt2>
          <a:srgbClr val="C0C0C0"/>
        </a:lt2>
        <a:accent1>
          <a:srgbClr val="CCCC33"/>
        </a:accent1>
        <a:accent2>
          <a:srgbClr val="66CC00"/>
        </a:accent2>
        <a:accent3>
          <a:srgbClr val="FFFFFF"/>
        </a:accent3>
        <a:accent4>
          <a:srgbClr val="000000"/>
        </a:accent4>
        <a:accent5>
          <a:srgbClr val="E2E2AD"/>
        </a:accent5>
        <a:accent6>
          <a:srgbClr val="5CB900"/>
        </a:accent6>
        <a:hlink>
          <a:srgbClr val="0099CC"/>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2018 FMT Presentation - Grants</Template>
  <TotalTime>400</TotalTime>
  <Words>1018</Words>
  <Application>Microsoft Office PowerPoint</Application>
  <PresentationFormat>On-screen Show (4:3)</PresentationFormat>
  <Paragraphs>213</Paragraphs>
  <Slides>20</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Calibri Light</vt:lpstr>
      <vt:lpstr>Times New Roman</vt:lpstr>
      <vt:lpstr>Wingdings</vt:lpstr>
      <vt:lpstr>Office Theme</vt:lpstr>
      <vt:lpstr>ACFO-SS Template</vt:lpstr>
      <vt:lpstr>ezFedGrants: The OneUSDA Grant Solution</vt:lpstr>
      <vt:lpstr>Overview</vt:lpstr>
      <vt:lpstr>How Did ezFedGrants Begin?</vt:lpstr>
      <vt:lpstr>USDA Grants Mission</vt:lpstr>
      <vt:lpstr>USDA Grants Vision and Goals</vt:lpstr>
      <vt:lpstr>What is ezFedGrants?</vt:lpstr>
      <vt:lpstr>Benefits of ezFedGrants</vt:lpstr>
      <vt:lpstr>ezFedGrants Capabilities</vt:lpstr>
      <vt:lpstr>OneUSDA Strategic Goal #1</vt:lpstr>
      <vt:lpstr>Customer Support Services</vt:lpstr>
      <vt:lpstr>ezFedGrants Tier 0 Help Desk</vt:lpstr>
      <vt:lpstr>Current eFG Customers</vt:lpstr>
      <vt:lpstr>Where Is OneUSDA Headed?</vt:lpstr>
      <vt:lpstr>Major Projects:  Interagency Agreement (IAA)</vt:lpstr>
      <vt:lpstr>IAA Implementation Strategy</vt:lpstr>
      <vt:lpstr>Benefits of IAA in ezFedGrants</vt:lpstr>
      <vt:lpstr>Benefits of IAA in ezFedGrantsa</vt:lpstr>
      <vt:lpstr>IAA Notional Timeline</vt:lpstr>
      <vt:lpstr>Questions?</vt:lpstr>
      <vt:lpstr>Backup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USDA Grant Solution</dc:title>
  <dc:creator>National Finance Center;Financial Management Services</dc:creator>
  <cp:lastModifiedBy>Adams, Tasha - OCFO</cp:lastModifiedBy>
  <cp:revision>41</cp:revision>
  <dcterms:created xsi:type="dcterms:W3CDTF">2018-05-10T14:45:36Z</dcterms:created>
  <dcterms:modified xsi:type="dcterms:W3CDTF">2018-06-18T14:57:22Z</dcterms:modified>
</cp:coreProperties>
</file>