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59" r:id="rId1"/>
    <p:sldMasterId id="2147483804" r:id="rId2"/>
  </p:sldMasterIdLst>
  <p:notesMasterIdLst>
    <p:notesMasterId r:id="rId26"/>
  </p:notesMasterIdLst>
  <p:handoutMasterIdLst>
    <p:handoutMasterId r:id="rId27"/>
  </p:handoutMasterIdLst>
  <p:sldIdLst>
    <p:sldId id="338" r:id="rId3"/>
    <p:sldId id="476" r:id="rId4"/>
    <p:sldId id="422" r:id="rId5"/>
    <p:sldId id="462" r:id="rId6"/>
    <p:sldId id="475" r:id="rId7"/>
    <p:sldId id="449" r:id="rId8"/>
    <p:sldId id="463" r:id="rId9"/>
    <p:sldId id="465" r:id="rId10"/>
    <p:sldId id="466" r:id="rId11"/>
    <p:sldId id="421" r:id="rId12"/>
    <p:sldId id="460" r:id="rId13"/>
    <p:sldId id="459" r:id="rId14"/>
    <p:sldId id="445" r:id="rId15"/>
    <p:sldId id="474" r:id="rId16"/>
    <p:sldId id="468" r:id="rId17"/>
    <p:sldId id="464" r:id="rId18"/>
    <p:sldId id="471" r:id="rId19"/>
    <p:sldId id="472" r:id="rId20"/>
    <p:sldId id="470" r:id="rId21"/>
    <p:sldId id="473" r:id="rId22"/>
    <p:sldId id="467" r:id="rId23"/>
    <p:sldId id="403" r:id="rId24"/>
    <p:sldId id="477" r:id="rId2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92">
          <p15:clr>
            <a:srgbClr val="A4A3A4"/>
          </p15:clr>
        </p15:guide>
        <p15:guide id="2" pos="51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88A"/>
    <a:srgbClr val="CDCDEC"/>
    <a:srgbClr val="005390"/>
    <a:srgbClr val="779B5E"/>
    <a:srgbClr val="FFFFFF"/>
    <a:srgbClr val="00CC99"/>
    <a:srgbClr val="4283BE"/>
    <a:srgbClr val="000066"/>
    <a:srgbClr val="990000"/>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67" autoAdjust="0"/>
    <p:restoredTop sz="94579" autoAdjust="0"/>
  </p:normalViewPr>
  <p:slideViewPr>
    <p:cSldViewPr>
      <p:cViewPr varScale="1">
        <p:scale>
          <a:sx n="109" d="100"/>
          <a:sy n="109" d="100"/>
        </p:scale>
        <p:origin x="2028" y="102"/>
      </p:cViewPr>
      <p:guideLst>
        <p:guide orient="horz" pos="109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9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682722533956"/>
          <c:y val="0.14609113423039496"/>
          <c:w val="0.78502765262653185"/>
          <c:h val="0.6552706510843177"/>
        </c:manualLayout>
      </c:layout>
      <c:areaChart>
        <c:grouping val="stacked"/>
        <c:varyColors val="0"/>
        <c:ser>
          <c:idx val="0"/>
          <c:order val="0"/>
          <c:tx>
            <c:strRef>
              <c:f>Refunds!$B$1</c:f>
              <c:strCache>
                <c:ptCount val="1"/>
                <c:pt idx="0">
                  <c:v>Purchase</c:v>
                </c:pt>
              </c:strCache>
            </c:strRef>
          </c:tx>
          <c:spPr>
            <a:solidFill>
              <a:srgbClr val="C00000"/>
            </a:solidFill>
            <a:ln>
              <a:solidFill>
                <a:srgbClr val="C00000"/>
              </a:solidFill>
            </a:ln>
            <a:effectLst/>
          </c:spPr>
          <c:cat>
            <c:strRef>
              <c:f>Refunds!$A$2:$A$20</c:f>
              <c:strCache>
                <c:ptCount val="19"/>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strCache>
            </c:strRef>
          </c:cat>
          <c:val>
            <c:numRef>
              <c:f>Refunds!$B$2:$B$20</c:f>
              <c:numCache>
                <c:formatCode>_("$"* #,##0_);_("$"* \(#,##0\);_("$"* "-"??_);_(@_)</c:formatCode>
                <c:ptCount val="19"/>
                <c:pt idx="0">
                  <c:v>10189959830.52</c:v>
                </c:pt>
                <c:pt idx="1">
                  <c:v>12288744026.309999</c:v>
                </c:pt>
                <c:pt idx="2">
                  <c:v>13787668675.870003</c:v>
                </c:pt>
                <c:pt idx="3">
                  <c:v>15247501991.120005</c:v>
                </c:pt>
                <c:pt idx="4">
                  <c:v>16370886268.969995</c:v>
                </c:pt>
                <c:pt idx="5">
                  <c:v>17082562874.600002</c:v>
                </c:pt>
                <c:pt idx="6">
                  <c:v>17432516795.610004</c:v>
                </c:pt>
                <c:pt idx="7">
                  <c:v>17758226924.100006</c:v>
                </c:pt>
                <c:pt idx="8">
                  <c:v>18692783101.790009</c:v>
                </c:pt>
                <c:pt idx="9">
                  <c:v>19848941465.347271</c:v>
                </c:pt>
                <c:pt idx="10">
                  <c:v>19060829398.229881</c:v>
                </c:pt>
                <c:pt idx="11">
                  <c:v>19170837509.819813</c:v>
                </c:pt>
                <c:pt idx="12">
                  <c:v>19492653312.459961</c:v>
                </c:pt>
                <c:pt idx="13">
                  <c:v>18556145489.949978</c:v>
                </c:pt>
                <c:pt idx="14">
                  <c:v>16892104013.036572</c:v>
                </c:pt>
                <c:pt idx="15">
                  <c:v>17091643620.727074</c:v>
                </c:pt>
                <c:pt idx="16">
                  <c:v>18983785847.239975</c:v>
                </c:pt>
                <c:pt idx="17">
                  <c:v>19092741813.029976</c:v>
                </c:pt>
                <c:pt idx="18">
                  <c:v>18853786758.819977</c:v>
                </c:pt>
              </c:numCache>
            </c:numRef>
          </c:val>
          <c:extLst>
            <c:ext xmlns:c16="http://schemas.microsoft.com/office/drawing/2014/chart" uri="{C3380CC4-5D6E-409C-BE32-E72D297353CC}">
              <c16:uniqueId val="{00000000-1DED-4BF9-85BB-F4991BEE1DF4}"/>
            </c:ext>
          </c:extLst>
        </c:ser>
        <c:ser>
          <c:idx val="1"/>
          <c:order val="1"/>
          <c:tx>
            <c:strRef>
              <c:f>Refunds!$C$1</c:f>
              <c:strCache>
                <c:ptCount val="1"/>
                <c:pt idx="0">
                  <c:v>Travel</c:v>
                </c:pt>
              </c:strCache>
            </c:strRef>
          </c:tx>
          <c:spPr>
            <a:solidFill>
              <a:srgbClr val="002060"/>
            </a:solidFill>
            <a:ln>
              <a:solidFill>
                <a:srgbClr val="FFFFFF"/>
              </a:solidFill>
            </a:ln>
            <a:effectLst/>
          </c:spPr>
          <c:cat>
            <c:strRef>
              <c:f>Refunds!$A$2:$A$20</c:f>
              <c:strCache>
                <c:ptCount val="19"/>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strCache>
            </c:strRef>
          </c:cat>
          <c:val>
            <c:numRef>
              <c:f>Refunds!$C$2:$C$20</c:f>
              <c:numCache>
                <c:formatCode>_("$"* #,##0_);_("$"* \(#,##0\);_("$"* "-"??_);_(@_)</c:formatCode>
                <c:ptCount val="19"/>
                <c:pt idx="0">
                  <c:v>4394217172.9400015</c:v>
                </c:pt>
                <c:pt idx="1">
                  <c:v>4754345302.4099998</c:v>
                </c:pt>
                <c:pt idx="2">
                  <c:v>5389676326.920002</c:v>
                </c:pt>
                <c:pt idx="3">
                  <c:v>6554640309.5767097</c:v>
                </c:pt>
                <c:pt idx="4">
                  <c:v>6259662160.8192434</c:v>
                </c:pt>
                <c:pt idx="5">
                  <c:v>6787427445.9299583</c:v>
                </c:pt>
                <c:pt idx="6">
                  <c:v>6511377066.9327202</c:v>
                </c:pt>
                <c:pt idx="7">
                  <c:v>6986312283.6069717</c:v>
                </c:pt>
                <c:pt idx="8">
                  <c:v>7244328880.6573086</c:v>
                </c:pt>
                <c:pt idx="9">
                  <c:v>8279917278.1800022</c:v>
                </c:pt>
                <c:pt idx="10">
                  <c:v>8781256988.3409977</c:v>
                </c:pt>
                <c:pt idx="11">
                  <c:v>9530821610.8999996</c:v>
                </c:pt>
                <c:pt idx="12">
                  <c:v>9046474826.6399918</c:v>
                </c:pt>
                <c:pt idx="13">
                  <c:v>8474800741.9099941</c:v>
                </c:pt>
                <c:pt idx="14">
                  <c:v>6919018374.2889948</c:v>
                </c:pt>
                <c:pt idx="15">
                  <c:v>7038795655.8548908</c:v>
                </c:pt>
                <c:pt idx="16">
                  <c:v>7612650321.5899916</c:v>
                </c:pt>
                <c:pt idx="17">
                  <c:v>8080383163.8499918</c:v>
                </c:pt>
                <c:pt idx="18">
                  <c:v>8285126324.6699915</c:v>
                </c:pt>
              </c:numCache>
            </c:numRef>
          </c:val>
          <c:extLst>
            <c:ext xmlns:c16="http://schemas.microsoft.com/office/drawing/2014/chart" uri="{C3380CC4-5D6E-409C-BE32-E72D297353CC}">
              <c16:uniqueId val="{00000001-1DED-4BF9-85BB-F4991BEE1DF4}"/>
            </c:ext>
          </c:extLst>
        </c:ser>
        <c:ser>
          <c:idx val="2"/>
          <c:order val="2"/>
          <c:tx>
            <c:strRef>
              <c:f>Refunds!$D$1</c:f>
              <c:strCache>
                <c:ptCount val="1"/>
                <c:pt idx="0">
                  <c:v>Fleet</c:v>
                </c:pt>
              </c:strCache>
            </c:strRef>
          </c:tx>
          <c:spPr>
            <a:solidFill>
              <a:schemeClr val="accent6">
                <a:lumMod val="75000"/>
              </a:schemeClr>
            </a:solidFill>
            <a:ln>
              <a:solidFill>
                <a:srgbClr val="FFFFFF"/>
              </a:solidFill>
            </a:ln>
            <a:effectLst/>
          </c:spPr>
          <c:cat>
            <c:strRef>
              <c:f>Refunds!$A$2:$A$20</c:f>
              <c:strCache>
                <c:ptCount val="19"/>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strCache>
            </c:strRef>
          </c:cat>
          <c:val>
            <c:numRef>
              <c:f>Refunds!$D$2:$D$20</c:f>
              <c:numCache>
                <c:formatCode>_("$"* #,##0_);_("$"* \(#,##0\);_("$"* "-"??_);_(@_)</c:formatCode>
                <c:ptCount val="19"/>
                <c:pt idx="0">
                  <c:v>203377488.03</c:v>
                </c:pt>
                <c:pt idx="1">
                  <c:v>462330424.43999994</c:v>
                </c:pt>
                <c:pt idx="2">
                  <c:v>498103462.76999998</c:v>
                </c:pt>
                <c:pt idx="3">
                  <c:v>526507104.58999991</c:v>
                </c:pt>
                <c:pt idx="4">
                  <c:v>593788301.25999999</c:v>
                </c:pt>
                <c:pt idx="5">
                  <c:v>734186556.49999988</c:v>
                </c:pt>
                <c:pt idx="6">
                  <c:v>1010440696.9799999</c:v>
                </c:pt>
                <c:pt idx="7">
                  <c:v>1221951209.1599998</c:v>
                </c:pt>
                <c:pt idx="8">
                  <c:v>1285224083.9499998</c:v>
                </c:pt>
                <c:pt idx="9">
                  <c:v>2467765878.0499997</c:v>
                </c:pt>
                <c:pt idx="10">
                  <c:v>1513450865.8299999</c:v>
                </c:pt>
                <c:pt idx="11">
                  <c:v>1794532113.9299998</c:v>
                </c:pt>
                <c:pt idx="12">
                  <c:v>2247840013.2899957</c:v>
                </c:pt>
                <c:pt idx="13">
                  <c:v>2315913771.4839964</c:v>
                </c:pt>
                <c:pt idx="14">
                  <c:v>2206588745.4194961</c:v>
                </c:pt>
                <c:pt idx="15">
                  <c:v>2234790576.1429324</c:v>
                </c:pt>
                <c:pt idx="16">
                  <c:v>1839447333.1099999</c:v>
                </c:pt>
                <c:pt idx="17">
                  <c:v>1330641218.4199998</c:v>
                </c:pt>
                <c:pt idx="18">
                  <c:v>1439615712.4699998</c:v>
                </c:pt>
              </c:numCache>
            </c:numRef>
          </c:val>
          <c:extLst>
            <c:ext xmlns:c16="http://schemas.microsoft.com/office/drawing/2014/chart" uri="{C3380CC4-5D6E-409C-BE32-E72D297353CC}">
              <c16:uniqueId val="{00000002-1DED-4BF9-85BB-F4991BEE1DF4}"/>
            </c:ext>
          </c:extLst>
        </c:ser>
        <c:dLbls>
          <c:showLegendKey val="0"/>
          <c:showVal val="0"/>
          <c:showCatName val="0"/>
          <c:showSerName val="0"/>
          <c:showPercent val="0"/>
          <c:showBubbleSize val="0"/>
        </c:dLbls>
        <c:axId val="39420288"/>
        <c:axId val="39421824"/>
      </c:areaChart>
      <c:lineChart>
        <c:grouping val="standard"/>
        <c:varyColors val="0"/>
        <c:ser>
          <c:idx val="4"/>
          <c:order val="3"/>
          <c:tx>
            <c:strRef>
              <c:f>Refunds!$F$1</c:f>
              <c:strCache>
                <c:ptCount val="1"/>
                <c:pt idx="0">
                  <c:v>Cumulative Agency Refunds</c:v>
                </c:pt>
              </c:strCache>
            </c:strRef>
          </c:tx>
          <c:spPr>
            <a:ln w="28575" cap="rnd">
              <a:solidFill>
                <a:srgbClr val="AFABAB"/>
              </a:solidFill>
              <a:round/>
            </a:ln>
            <a:effectLst/>
          </c:spPr>
          <c:marker>
            <c:symbol val="none"/>
          </c:marker>
          <c:cat>
            <c:strRef>
              <c:f>Refunds!$A$2:$A$20</c:f>
              <c:strCache>
                <c:ptCount val="19"/>
                <c:pt idx="0">
                  <c:v>FY 1999</c:v>
                </c:pt>
                <c:pt idx="1">
                  <c:v>FY 2000</c:v>
                </c:pt>
                <c:pt idx="2">
                  <c:v>FY 2001</c:v>
                </c:pt>
                <c:pt idx="3">
                  <c:v>FY 2002</c:v>
                </c:pt>
                <c:pt idx="4">
                  <c:v>FY 2003</c:v>
                </c:pt>
                <c:pt idx="5">
                  <c:v>FY 2004</c:v>
                </c:pt>
                <c:pt idx="6">
                  <c:v>FY 2005</c:v>
                </c:pt>
                <c:pt idx="7">
                  <c:v>FY 2006</c:v>
                </c:pt>
                <c:pt idx="8">
                  <c:v>FY 2007</c:v>
                </c:pt>
                <c:pt idx="9">
                  <c:v>FY 2008</c:v>
                </c:pt>
                <c:pt idx="10">
                  <c:v>FY 2009</c:v>
                </c:pt>
                <c:pt idx="11">
                  <c:v>FY 2010</c:v>
                </c:pt>
                <c:pt idx="12">
                  <c:v>FY 2011</c:v>
                </c:pt>
                <c:pt idx="13">
                  <c:v>FY 2012</c:v>
                </c:pt>
                <c:pt idx="14">
                  <c:v>FY 2013</c:v>
                </c:pt>
                <c:pt idx="15">
                  <c:v>FY 2014</c:v>
                </c:pt>
                <c:pt idx="16">
                  <c:v>FY 2015</c:v>
                </c:pt>
                <c:pt idx="17">
                  <c:v>FY 2016</c:v>
                </c:pt>
                <c:pt idx="18">
                  <c:v>FY 2017</c:v>
                </c:pt>
              </c:strCache>
            </c:strRef>
          </c:cat>
          <c:val>
            <c:numRef>
              <c:f>Refunds!$F$2:$F$20</c:f>
              <c:numCache>
                <c:formatCode>"$"#,##0</c:formatCode>
                <c:ptCount val="19"/>
                <c:pt idx="0">
                  <c:v>41000000</c:v>
                </c:pt>
                <c:pt idx="1">
                  <c:v>92000000</c:v>
                </c:pt>
                <c:pt idx="2">
                  <c:v>158000000</c:v>
                </c:pt>
                <c:pt idx="3">
                  <c:v>222000000</c:v>
                </c:pt>
                <c:pt idx="4">
                  <c:v>328000000</c:v>
                </c:pt>
                <c:pt idx="5">
                  <c:v>451000000</c:v>
                </c:pt>
                <c:pt idx="6">
                  <c:v>569000000</c:v>
                </c:pt>
                <c:pt idx="7">
                  <c:v>725000000</c:v>
                </c:pt>
                <c:pt idx="8">
                  <c:v>891000000</c:v>
                </c:pt>
                <c:pt idx="9">
                  <c:v>1078000000</c:v>
                </c:pt>
                <c:pt idx="10">
                  <c:v>1333000000</c:v>
                </c:pt>
                <c:pt idx="11">
                  <c:v>1659000000</c:v>
                </c:pt>
                <c:pt idx="12">
                  <c:v>1956000000</c:v>
                </c:pt>
                <c:pt idx="13">
                  <c:v>2255000000</c:v>
                </c:pt>
                <c:pt idx="14">
                  <c:v>2528000000</c:v>
                </c:pt>
                <c:pt idx="15">
                  <c:v>2795000000</c:v>
                </c:pt>
                <c:pt idx="16">
                  <c:v>3082000000</c:v>
                </c:pt>
                <c:pt idx="17">
                  <c:v>3375000000</c:v>
                </c:pt>
                <c:pt idx="18">
                  <c:v>3673445683.7965999</c:v>
                </c:pt>
              </c:numCache>
            </c:numRef>
          </c:val>
          <c:smooth val="0"/>
          <c:extLst>
            <c:ext xmlns:c16="http://schemas.microsoft.com/office/drawing/2014/chart" uri="{C3380CC4-5D6E-409C-BE32-E72D297353CC}">
              <c16:uniqueId val="{00000003-1DED-4BF9-85BB-F4991BEE1DF4}"/>
            </c:ext>
          </c:extLst>
        </c:ser>
        <c:dLbls>
          <c:showLegendKey val="0"/>
          <c:showVal val="0"/>
          <c:showCatName val="0"/>
          <c:showSerName val="0"/>
          <c:showPercent val="0"/>
          <c:showBubbleSize val="0"/>
        </c:dLbls>
        <c:marker val="1"/>
        <c:smooth val="0"/>
        <c:axId val="39430016"/>
        <c:axId val="39428096"/>
      </c:lineChart>
      <c:catAx>
        <c:axId val="39420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lang="en-US" sz="1100" b="0" i="0" u="none" strike="noStrike" kern="1200" baseline="0">
                <a:solidFill>
                  <a:schemeClr val="tx1"/>
                </a:solidFill>
                <a:latin typeface="Century Gothic" panose="020B0502020202020204" pitchFamily="34" charset="0"/>
                <a:ea typeface="+mn-ea"/>
                <a:cs typeface="+mn-cs"/>
              </a:defRPr>
            </a:pPr>
            <a:endParaRPr lang="en-US"/>
          </a:p>
        </c:txPr>
        <c:crossAx val="39421824"/>
        <c:crosses val="autoZero"/>
        <c:auto val="1"/>
        <c:lblAlgn val="ctr"/>
        <c:lblOffset val="100"/>
        <c:noMultiLvlLbl val="0"/>
      </c:catAx>
      <c:valAx>
        <c:axId val="394218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quot;B&quot;"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1100" b="0" i="0" u="none" strike="noStrike" kern="1200" baseline="0">
                <a:solidFill>
                  <a:schemeClr val="tx1"/>
                </a:solidFill>
                <a:latin typeface="Century Gothic" panose="020B0502020202020204" pitchFamily="34" charset="0"/>
                <a:ea typeface="+mn-ea"/>
                <a:cs typeface="+mn-cs"/>
              </a:defRPr>
            </a:pPr>
            <a:endParaRPr lang="en-US"/>
          </a:p>
        </c:txPr>
        <c:crossAx val="39420288"/>
        <c:crosses val="autoZero"/>
        <c:crossBetween val="between"/>
        <c:dispUnits>
          <c:builtInUnit val="billions"/>
          <c:dispUnitsLbl>
            <c:layout>
              <c:manualLayout>
                <c:xMode val="edge"/>
                <c:yMode val="edge"/>
                <c:x val="1.0933219338295748E-2"/>
                <c:y val="0.29504819499820589"/>
              </c:manualLayout>
            </c:layout>
            <c:tx>
              <c:rich>
                <a:bodyPr rot="-5400000" spcFirstLastPara="1" vertOverflow="ellipsis" vert="horz" wrap="square" anchor="ctr" anchorCtr="1"/>
                <a:lstStyle/>
                <a:p>
                  <a:pPr algn="ctr" rtl="0">
                    <a:defRPr lang="en-US" sz="1100" b="1" i="0" u="none" strike="noStrike" kern="1200" baseline="0">
                      <a:solidFill>
                        <a:schemeClr val="tx1"/>
                      </a:solidFill>
                      <a:latin typeface="Century Gothic" panose="020B0502020202020204" pitchFamily="34" charset="0"/>
                      <a:ea typeface="+mn-ea"/>
                      <a:cs typeface="+mn-cs"/>
                    </a:defRPr>
                  </a:pPr>
                  <a:r>
                    <a:rPr lang="en-US" b="1"/>
                    <a:t>Program Spend </a:t>
                  </a:r>
                </a:p>
              </c:rich>
            </c:tx>
            <c:spPr>
              <a:noFill/>
              <a:ln>
                <a:noFill/>
              </a:ln>
              <a:effectLst/>
            </c:spPr>
            <c:txPr>
              <a:bodyPr rot="-5400000" spcFirstLastPara="1" vertOverflow="ellipsis" vert="horz" wrap="square" anchor="ctr" anchorCtr="1"/>
              <a:lstStyle/>
              <a:p>
                <a:pPr algn="ctr" rtl="0">
                  <a:defRPr lang="en-US" sz="1100" b="1" i="0" u="none" strike="noStrike" kern="1200" baseline="0">
                    <a:solidFill>
                      <a:schemeClr val="tx1"/>
                    </a:solidFill>
                    <a:latin typeface="Century Gothic" panose="020B0502020202020204" pitchFamily="34" charset="0"/>
                    <a:ea typeface="+mn-ea"/>
                    <a:cs typeface="+mn-cs"/>
                  </a:defRPr>
                </a:pPr>
                <a:endParaRPr lang="en-US"/>
              </a:p>
            </c:txPr>
          </c:dispUnitsLbl>
        </c:dispUnits>
      </c:valAx>
      <c:valAx>
        <c:axId val="39428096"/>
        <c:scaling>
          <c:orientation val="minMax"/>
        </c:scaling>
        <c:delete val="0"/>
        <c:axPos val="r"/>
        <c:numFmt formatCode="&quot;$&quot;#,##0.0&quot;B&quot;"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100" b="0" i="0" u="none" strike="noStrike" kern="1200" baseline="0">
                <a:solidFill>
                  <a:schemeClr val="tx1"/>
                </a:solidFill>
                <a:latin typeface="Century Gothic" panose="020B0502020202020204" pitchFamily="34" charset="0"/>
                <a:ea typeface="+mn-ea"/>
                <a:cs typeface="+mn-cs"/>
              </a:defRPr>
            </a:pPr>
            <a:endParaRPr lang="en-US"/>
          </a:p>
        </c:txPr>
        <c:crossAx val="39430016"/>
        <c:crosses val="max"/>
        <c:crossBetween val="between"/>
        <c:dispUnits>
          <c:builtInUnit val="billions"/>
          <c:dispUnitsLbl>
            <c:layout>
              <c:manualLayout>
                <c:xMode val="edge"/>
                <c:yMode val="edge"/>
                <c:x val="0.9592057838062078"/>
                <c:y val="0.18870739131035319"/>
              </c:manualLayout>
            </c:layout>
            <c:tx>
              <c:rich>
                <a:bodyPr rot="5400000" spcFirstLastPara="1" vertOverflow="ellipsis" wrap="square" anchor="ctr" anchorCtr="1"/>
                <a:lstStyle/>
                <a:p>
                  <a:pPr algn="ctr" rtl="0">
                    <a:defRPr lang="en-US" sz="1100" b="1" i="0" u="none" strike="noStrike" kern="1200" baseline="0">
                      <a:solidFill>
                        <a:schemeClr val="tx1"/>
                      </a:solidFill>
                      <a:latin typeface="Century Gothic" panose="020B0502020202020204" pitchFamily="34" charset="0"/>
                      <a:ea typeface="+mn-ea"/>
                      <a:cs typeface="+mn-cs"/>
                    </a:defRPr>
                  </a:pPr>
                  <a:r>
                    <a:rPr lang="en-US" b="1"/>
                    <a:t>Cumulative Agency Refunds</a:t>
                  </a:r>
                </a:p>
              </c:rich>
            </c:tx>
            <c:spPr>
              <a:noFill/>
              <a:ln>
                <a:noFill/>
              </a:ln>
              <a:effectLst/>
            </c:spPr>
            <c:txPr>
              <a:bodyPr rot="5400000" spcFirstLastPara="1" vertOverflow="ellipsis" wrap="square" anchor="ctr" anchorCtr="1"/>
              <a:lstStyle/>
              <a:p>
                <a:pPr algn="ctr" rtl="0">
                  <a:defRPr lang="en-US" sz="1100" b="1" i="0" u="none" strike="noStrike" kern="1200" baseline="0">
                    <a:solidFill>
                      <a:schemeClr val="tx1"/>
                    </a:solidFill>
                    <a:latin typeface="Century Gothic" panose="020B0502020202020204" pitchFamily="34" charset="0"/>
                    <a:ea typeface="+mn-ea"/>
                    <a:cs typeface="+mn-cs"/>
                  </a:defRPr>
                </a:pPr>
                <a:endParaRPr lang="en-US"/>
              </a:p>
            </c:txPr>
          </c:dispUnitsLbl>
        </c:dispUnits>
      </c:valAx>
      <c:catAx>
        <c:axId val="39430016"/>
        <c:scaling>
          <c:orientation val="minMax"/>
        </c:scaling>
        <c:delete val="1"/>
        <c:axPos val="b"/>
        <c:numFmt formatCode="General" sourceLinked="1"/>
        <c:majorTickMark val="out"/>
        <c:minorTickMark val="none"/>
        <c:tickLblPos val="nextTo"/>
        <c:crossAx val="39428096"/>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lgn="ctr">
        <a:defRPr lang="en-US" sz="1100" b="0" i="0" u="none" strike="noStrike" kern="1200" baseline="0">
          <a:solidFill>
            <a:schemeClr val="tx1"/>
          </a:solidFill>
          <a:latin typeface="Century Gothic" panose="020B0502020202020204" pitchFamily="34" charset="0"/>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defTabSz="931210">
              <a:defRPr sz="1200">
                <a:latin typeface="Times New Roman" pitchFamily="18" charset="0"/>
              </a:defRPr>
            </a:lvl1pPr>
          </a:lstStyle>
          <a:p>
            <a:pPr>
              <a:defRPr/>
            </a:pPr>
            <a:endParaRPr lang="en-US" dirty="0"/>
          </a:p>
        </p:txBody>
      </p:sp>
      <p:sp>
        <p:nvSpPr>
          <p:cNvPr id="7885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algn="r" defTabSz="931210">
              <a:defRPr sz="1200">
                <a:latin typeface="Times New Roman" pitchFamily="18" charset="0"/>
              </a:defRPr>
            </a:lvl1pPr>
          </a:lstStyle>
          <a:p>
            <a:pPr>
              <a:defRPr/>
            </a:pPr>
            <a:endParaRPr lang="en-US" dirty="0"/>
          </a:p>
        </p:txBody>
      </p:sp>
      <p:sp>
        <p:nvSpPr>
          <p:cNvPr id="7885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defTabSz="931210">
              <a:defRPr sz="1200">
                <a:latin typeface="Times New Roman" pitchFamily="18" charset="0"/>
              </a:defRPr>
            </a:lvl1pPr>
          </a:lstStyle>
          <a:p>
            <a:pPr>
              <a:defRPr/>
            </a:pPr>
            <a:endParaRPr lang="en-US" dirty="0"/>
          </a:p>
        </p:txBody>
      </p:sp>
      <p:sp>
        <p:nvSpPr>
          <p:cNvPr id="7885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algn="r" defTabSz="931210">
              <a:defRPr sz="1200">
                <a:latin typeface="Times New Roman" pitchFamily="18" charset="0"/>
              </a:defRPr>
            </a:lvl1pPr>
          </a:lstStyle>
          <a:p>
            <a:pPr>
              <a:defRPr/>
            </a:pPr>
            <a:fld id="{AD30170D-485F-40E1-913A-EB0BD38A5065}" type="slidenum">
              <a:rPr lang="en-US"/>
              <a:pPr>
                <a:defRPr/>
              </a:pPr>
              <a:t>‹#›</a:t>
            </a:fld>
            <a:endParaRPr lang="en-US" dirty="0"/>
          </a:p>
        </p:txBody>
      </p:sp>
    </p:spTree>
    <p:extLst>
      <p:ext uri="{BB962C8B-B14F-4D97-AF65-F5344CB8AC3E}">
        <p14:creationId xmlns:p14="http://schemas.microsoft.com/office/powerpoint/2010/main" val="2423565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defTabSz="931210">
              <a:defRPr sz="1200">
                <a:latin typeface="Times" pitchFamily="18" charset="0"/>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algn="r" defTabSz="931210">
              <a:defRPr sz="1200">
                <a:latin typeface="Times" pitchFamily="18" charset="0"/>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defTabSz="931210">
              <a:defRPr sz="1200">
                <a:latin typeface="Times" pitchFamily="18" charset="0"/>
              </a:defRPr>
            </a:lvl1pPr>
          </a:lstStyle>
          <a:p>
            <a:pPr>
              <a:defRPr/>
            </a:pPr>
            <a:endParaRPr lang="en-US" dirty="0"/>
          </a:p>
        </p:txBody>
      </p:sp>
      <p:sp>
        <p:nvSpPr>
          <p:cNvPr id="61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algn="r" defTabSz="931210">
              <a:defRPr sz="1200">
                <a:latin typeface="Times" pitchFamily="18" charset="0"/>
              </a:defRPr>
            </a:lvl1pPr>
          </a:lstStyle>
          <a:p>
            <a:pPr>
              <a:defRPr/>
            </a:pPr>
            <a:fld id="{7CAE0E92-460D-446F-9DEF-A337D8B77F3D}" type="slidenum">
              <a:rPr lang="en-US"/>
              <a:pPr>
                <a:defRPr/>
              </a:pPr>
              <a:t>‹#›</a:t>
            </a:fld>
            <a:endParaRPr lang="en-US" dirty="0"/>
          </a:p>
        </p:txBody>
      </p:sp>
    </p:spTree>
    <p:extLst>
      <p:ext uri="{BB962C8B-B14F-4D97-AF65-F5344CB8AC3E}">
        <p14:creationId xmlns:p14="http://schemas.microsoft.com/office/powerpoint/2010/main" val="1094627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pPr defTabSz="930275"/>
            <a:fld id="{F4F84B3C-BD84-49A0-9F4F-5D0A40B5C439}" type="slidenum">
              <a:rPr lang="en-US" smtClean="0"/>
              <a:pPr defTabSz="930275"/>
              <a:t>1</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6859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eaLnBrk="0" fontAlgn="base" hangingPunct="0">
              <a:spcBef>
                <a:spcPct val="30000"/>
              </a:spcBef>
              <a:spcAft>
                <a:spcPct val="0"/>
              </a:spcAft>
              <a:defRPr/>
            </a:pPr>
            <a:r>
              <a:rPr lang="en-US" dirty="0"/>
              <a:t>*Note: agencies should</a:t>
            </a:r>
            <a:r>
              <a:rPr lang="en-US" baseline="0" dirty="0"/>
              <a:t> not wait for these dates, can (and should) begin processes early.</a:t>
            </a:r>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2836863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01483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pPr>
                <a:defRPr/>
              </a:pPr>
              <a:t>12</a:t>
            </a:fld>
            <a:endParaRPr lang="en-US" dirty="0"/>
          </a:p>
        </p:txBody>
      </p:sp>
    </p:spTree>
    <p:extLst>
      <p:ext uri="{BB962C8B-B14F-4D97-AF65-F5344CB8AC3E}">
        <p14:creationId xmlns:p14="http://schemas.microsoft.com/office/powerpoint/2010/main" val="150336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pPr>
                <a:defRPr/>
              </a:pPr>
              <a:t>13</a:t>
            </a:fld>
            <a:endParaRPr lang="en-US" dirty="0"/>
          </a:p>
        </p:txBody>
      </p:sp>
    </p:spTree>
    <p:extLst>
      <p:ext uri="{BB962C8B-B14F-4D97-AF65-F5344CB8AC3E}">
        <p14:creationId xmlns:p14="http://schemas.microsoft.com/office/powerpoint/2010/main" val="3211833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40974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39526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pPr>
                <a:defRPr/>
              </a:pPr>
              <a:t>16</a:t>
            </a:fld>
            <a:endParaRPr lang="en-US" dirty="0"/>
          </a:p>
        </p:txBody>
      </p:sp>
    </p:spTree>
    <p:extLst>
      <p:ext uri="{BB962C8B-B14F-4D97-AF65-F5344CB8AC3E}">
        <p14:creationId xmlns:p14="http://schemas.microsoft.com/office/powerpoint/2010/main" val="3847191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395264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276507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03349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pPr>
                <a:defRPr/>
              </a:pPr>
              <a:t>3</a:t>
            </a:fld>
            <a:endParaRPr lang="en-US" dirty="0"/>
          </a:p>
        </p:txBody>
      </p:sp>
    </p:spTree>
    <p:extLst>
      <p:ext uri="{BB962C8B-B14F-4D97-AF65-F5344CB8AC3E}">
        <p14:creationId xmlns:p14="http://schemas.microsoft.com/office/powerpoint/2010/main" val="139526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pPr>
                <a:defRPr/>
              </a:pPr>
              <a:t>4</a:t>
            </a:fld>
            <a:endParaRPr lang="en-US" dirty="0"/>
          </a:p>
        </p:txBody>
      </p:sp>
    </p:spTree>
    <p:extLst>
      <p:ext uri="{BB962C8B-B14F-4D97-AF65-F5344CB8AC3E}">
        <p14:creationId xmlns:p14="http://schemas.microsoft.com/office/powerpoint/2010/main" val="3296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pPr>
                <a:defRPr/>
              </a:pPr>
              <a:t>5</a:t>
            </a:fld>
            <a:endParaRPr lang="en-US" dirty="0"/>
          </a:p>
        </p:txBody>
      </p:sp>
    </p:spTree>
    <p:extLst>
      <p:ext uri="{BB962C8B-B14F-4D97-AF65-F5344CB8AC3E}">
        <p14:creationId xmlns:p14="http://schemas.microsoft.com/office/powerpoint/2010/main" val="149703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30E76-B60E-4DD1-96EE-0C7C9CE7C52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4887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30E76-B60E-4DD1-96EE-0C7C9CE7C52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6326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30E76-B60E-4DD1-96EE-0C7C9CE7C52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4119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30E76-B60E-4DD1-96EE-0C7C9CE7C52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1242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44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2" y="2286000"/>
            <a:ext cx="7769225" cy="438582"/>
          </a:xfrm>
        </p:spPr>
        <p:txBody>
          <a:bodyPr/>
          <a:lstStyle>
            <a:lvl1pPr>
              <a:defRPr sz="2250"/>
            </a:lvl1pPr>
          </a:lstStyle>
          <a:p>
            <a:r>
              <a:rPr lang="en-US"/>
              <a:t>Click to edit Master title style</a:t>
            </a:r>
            <a:endParaRPr lang="en-US" dirty="0"/>
          </a:p>
        </p:txBody>
      </p:sp>
    </p:spTree>
    <p:extLst>
      <p:ext uri="{BB962C8B-B14F-4D97-AF65-F5344CB8AC3E}">
        <p14:creationId xmlns:p14="http://schemas.microsoft.com/office/powerpoint/2010/main" val="128027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82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itle 1"/>
          <p:cNvSpPr>
            <a:spLocks noGrp="1"/>
          </p:cNvSpPr>
          <p:nvPr>
            <p:ph type="title"/>
          </p:nvPr>
        </p:nvSpPr>
        <p:spPr>
          <a:xfrm>
            <a:off x="457202" y="2662921"/>
            <a:ext cx="3008313" cy="323165"/>
          </a:xfrm>
        </p:spPr>
        <p:txBody>
          <a:bodyPr anchor="b"/>
          <a:lstStyle>
            <a:lvl1pPr algn="l">
              <a:defRPr sz="1500" b="1"/>
            </a:lvl1pPr>
          </a:lstStyle>
          <a:p>
            <a:r>
              <a:rPr lang="en-US"/>
              <a:t>Click to edit Master title style</a:t>
            </a:r>
            <a:endParaRPr lang="en-US" dirty="0"/>
          </a:p>
        </p:txBody>
      </p:sp>
      <p:sp>
        <p:nvSpPr>
          <p:cNvPr id="7" name="Content Placeholder 2"/>
          <p:cNvSpPr>
            <a:spLocks noGrp="1"/>
          </p:cNvSpPr>
          <p:nvPr>
            <p:ph idx="1"/>
          </p:nvPr>
        </p:nvSpPr>
        <p:spPr>
          <a:xfrm>
            <a:off x="3581401" y="2286000"/>
            <a:ext cx="5111750" cy="3886200"/>
          </a:xfrm>
        </p:spPr>
        <p:txBody>
          <a:bodyPr/>
          <a:lstStyle>
            <a:lvl1pPr>
              <a:defRPr sz="18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457202" y="2971800"/>
            <a:ext cx="3008313" cy="32004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510139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44173"/>
            <a:ext cx="5486400" cy="32316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953249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81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9262" y="2286000"/>
            <a:ext cx="877163" cy="3962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286000"/>
            <a:ext cx="5676900" cy="396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515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153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214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2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1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2" name="Picture 10" descr="Faded blue U.S. flag in background."/>
          <p:cNvPicPr>
            <a:picLocks noChangeAspect="1"/>
          </p:cNvPicPr>
          <p:nvPr userDrawn="1"/>
        </p:nvPicPr>
        <p:blipFill>
          <a:blip r:embed="rId2" cstate="print"/>
          <a:srcRect l="5556" t="8333" r="20370" b="41667"/>
          <a:stretch>
            <a:fillRect/>
          </a:stretch>
        </p:blipFill>
        <p:spPr bwMode="auto">
          <a:xfrm>
            <a:off x="0" y="2743200"/>
            <a:ext cx="9144000" cy="4114800"/>
          </a:xfrm>
          <a:prstGeom prst="rect">
            <a:avLst/>
          </a:prstGeom>
          <a:noFill/>
          <a:ln w="9525">
            <a:noFill/>
            <a:miter lim="800000"/>
            <a:headEnd/>
            <a:tailEnd/>
          </a:ln>
        </p:spPr>
      </p:pic>
      <p:sp>
        <p:nvSpPr>
          <p:cNvPr id="4" name="Rectangle 53" descr="Blue horizontal band"/>
          <p:cNvSpPr>
            <a:spLocks noChangeArrowheads="1"/>
          </p:cNvSpPr>
          <p:nvPr userDrawn="1"/>
        </p:nvSpPr>
        <p:spPr bwMode="auto">
          <a:xfrm>
            <a:off x="0" y="1709738"/>
            <a:ext cx="9144000" cy="228600"/>
          </a:xfrm>
          <a:prstGeom prst="rect">
            <a:avLst/>
          </a:prstGeom>
          <a:solidFill>
            <a:srgbClr val="990000"/>
          </a:solidFill>
          <a:ln w="9525">
            <a:noFill/>
            <a:miter lim="800000"/>
            <a:headEnd/>
            <a:tailEnd/>
          </a:ln>
          <a:effectLst/>
        </p:spPr>
        <p:txBody>
          <a:bodyPr wrap="none" anchor="ctr"/>
          <a:lstStyle/>
          <a:p>
            <a:pPr>
              <a:defRPr/>
            </a:pPr>
            <a:endParaRPr lang="en-US" dirty="0">
              <a:latin typeface="Arial" charset="0"/>
            </a:endParaRPr>
          </a:p>
        </p:txBody>
      </p:sp>
      <p:pic>
        <p:nvPicPr>
          <p:cNvPr id="5" name="Picture 54" descr="GSA Starmark logo"/>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defRPr/>
            </a:pPr>
            <a:r>
              <a:rPr lang="en-US" sz="1200" b="1" dirty="0">
                <a:solidFill>
                  <a:srgbClr val="464646"/>
                </a:solidFill>
                <a:latin typeface="Century Gothic" pitchFamily="34" charset="0"/>
                <a:ea typeface="ヒラギノ角ゴ Pro W3" pitchFamily="1" charset="-128"/>
              </a:rPr>
              <a:t>U.S. General Services Administration</a:t>
            </a:r>
            <a:endParaRPr lang="en-US" sz="1200" dirty="0">
              <a:solidFill>
                <a:srgbClr val="464646"/>
              </a:solidFill>
              <a:latin typeface="Century Gothic" pitchFamily="34" charset="0"/>
              <a:ea typeface="ヒラギノ角ゴ Pro W3" pitchFamily="1" charset="-128"/>
            </a:endParaRPr>
          </a:p>
        </p:txBody>
      </p:sp>
      <p:sp>
        <p:nvSpPr>
          <p:cNvPr id="7" name="Rectangle 53" descr="Blue horizontal band"/>
          <p:cNvSpPr>
            <a:spLocks noChangeArrowheads="1"/>
          </p:cNvSpPr>
          <p:nvPr userDrawn="1"/>
        </p:nvSpPr>
        <p:spPr bwMode="auto">
          <a:xfrm>
            <a:off x="0" y="2701925"/>
            <a:ext cx="9144000" cy="228600"/>
          </a:xfrm>
          <a:prstGeom prst="rect">
            <a:avLst/>
          </a:prstGeom>
          <a:solidFill>
            <a:srgbClr val="005390"/>
          </a:solidFill>
          <a:ln w="9525">
            <a:noFill/>
            <a:miter lim="800000"/>
            <a:headEnd/>
            <a:tailEnd/>
          </a:ln>
          <a:effectLst/>
        </p:spPr>
        <p:txBody>
          <a:bodyPr wrap="none" anchor="ctr"/>
          <a:lstStyle/>
          <a:p>
            <a:pPr>
              <a:defRPr/>
            </a:pPr>
            <a:endParaRPr lang="en-US" dirty="0">
              <a:latin typeface="Arial" charset="0"/>
            </a:endParaRPr>
          </a:p>
        </p:txBody>
      </p:sp>
      <p:sp>
        <p:nvSpPr>
          <p:cNvPr id="8" name="Title 4"/>
          <p:cNvSpPr>
            <a:spLocks noGrp="1"/>
          </p:cNvSpPr>
          <p:nvPr userDrawn="1">
            <p:ph type="title"/>
          </p:nvPr>
        </p:nvSpPr>
        <p:spPr>
          <a:xfrm>
            <a:off x="306049" y="1981123"/>
            <a:ext cx="6227987" cy="646331"/>
          </a:xfrm>
          <a:prstGeom prst="rect">
            <a:avLst/>
          </a:prstGeom>
        </p:spPr>
        <p:txBody>
          <a:bodyPr wrap="square" anchor="ctr">
            <a:noAutofit/>
          </a:bodyPr>
          <a:lstStyle>
            <a:lvl1pPr>
              <a:defRPr sz="3600"/>
            </a:lvl1pPr>
          </a:lstStyle>
          <a:p>
            <a:r>
              <a:rPr lang="en-US" dirty="0"/>
              <a:t>Federal Acquisition Service</a:t>
            </a:r>
          </a:p>
        </p:txBody>
      </p:sp>
    </p:spTree>
    <p:extLst>
      <p:ext uri="{BB962C8B-B14F-4D97-AF65-F5344CB8AC3E}">
        <p14:creationId xmlns:p14="http://schemas.microsoft.com/office/powerpoint/2010/main" val="3356059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29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540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00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57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129847" cy="533400"/>
          </a:xfrm>
        </p:spPr>
        <p:txBody>
          <a:bodyPr/>
          <a:lstStyle>
            <a:lvl1pPr>
              <a:defRPr sz="3200"/>
            </a:lvl1pPr>
          </a:lstStyle>
          <a:p>
            <a:r>
              <a:rPr lang="en-US"/>
              <a:t>Click to edit Master title style</a:t>
            </a:r>
          </a:p>
        </p:txBody>
      </p:sp>
    </p:spTree>
    <p:extLst>
      <p:ext uri="{BB962C8B-B14F-4D97-AF65-F5344CB8AC3E}">
        <p14:creationId xmlns:p14="http://schemas.microsoft.com/office/powerpoint/2010/main" val="275044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33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2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0" descr="Faded blue U.S. flag in background."/>
          <p:cNvPicPr>
            <a:picLocks noChangeAspect="1"/>
          </p:cNvPicPr>
          <p:nvPr/>
        </p:nvPicPr>
        <p:blipFill>
          <a:blip r:embed="rId2" cstate="print"/>
          <a:srcRect l="5556" t="8333" r="20370" b="41667"/>
          <a:stretch>
            <a:fillRect/>
          </a:stretch>
        </p:blipFill>
        <p:spPr bwMode="auto">
          <a:xfrm>
            <a:off x="0" y="2743200"/>
            <a:ext cx="9144000" cy="4114800"/>
          </a:xfrm>
          <a:prstGeom prst="rect">
            <a:avLst/>
          </a:prstGeom>
          <a:noFill/>
          <a:ln w="9525">
            <a:noFill/>
            <a:miter lim="800000"/>
            <a:headEnd/>
            <a:tailEnd/>
          </a:ln>
        </p:spPr>
      </p:pic>
      <p:sp>
        <p:nvSpPr>
          <p:cNvPr id="4" name="Rectangle 53" descr="Blue horizontal band"/>
          <p:cNvSpPr>
            <a:spLocks noChangeArrowheads="1"/>
          </p:cNvSpPr>
          <p:nvPr/>
        </p:nvSpPr>
        <p:spPr bwMode="auto">
          <a:xfrm>
            <a:off x="0" y="1709738"/>
            <a:ext cx="9144000" cy="228600"/>
          </a:xfrm>
          <a:prstGeom prst="rect">
            <a:avLst/>
          </a:prstGeom>
          <a:solidFill>
            <a:srgbClr val="990000"/>
          </a:solidFill>
          <a:ln w="9525">
            <a:noFill/>
            <a:miter lim="800000"/>
            <a:headEnd/>
            <a:tailEnd/>
          </a:ln>
          <a:effectLst/>
        </p:spPr>
        <p:txBody>
          <a:bodyPr wrap="none" anchor="ctr"/>
          <a:lstStyle/>
          <a:p>
            <a:pPr eaLnBrk="1" fontAlgn="auto" hangingPunct="1">
              <a:spcBef>
                <a:spcPts val="0"/>
              </a:spcBef>
              <a:spcAft>
                <a:spcPts val="0"/>
              </a:spcAft>
              <a:defRPr/>
            </a:pPr>
            <a:endParaRPr lang="en-US" sz="1350" dirty="0">
              <a:solidFill>
                <a:srgbClr val="000000"/>
              </a:solidFill>
              <a:latin typeface="Arial" charset="0"/>
            </a:endParaRPr>
          </a:p>
        </p:txBody>
      </p:sp>
      <p:pic>
        <p:nvPicPr>
          <p:cNvPr id="5" name="Picture 54" descr="GSA Starmark logo"/>
          <p:cNvPicPr>
            <a:picLocks noChangeAspect="1" noChangeArrowheads="1"/>
          </p:cNvPicPr>
          <p:nvPr/>
        </p:nvPicPr>
        <p:blipFill>
          <a:blip r:embed="rId3" cstate="print"/>
          <a:srcRect/>
          <a:stretch>
            <a:fillRect/>
          </a:stretch>
        </p:blipFill>
        <p:spPr bwMode="auto">
          <a:xfrm>
            <a:off x="455613" y="455616"/>
            <a:ext cx="850900" cy="854075"/>
          </a:xfrm>
          <a:prstGeom prst="rect">
            <a:avLst/>
          </a:prstGeom>
          <a:noFill/>
          <a:ln w="9525">
            <a:noFill/>
            <a:miter lim="800000"/>
            <a:headEnd/>
            <a:tailEnd/>
          </a:ln>
        </p:spPr>
      </p:pic>
      <p:sp>
        <p:nvSpPr>
          <p:cNvPr id="6" name="Text Box 55"/>
          <p:cNvSpPr txBox="1">
            <a:spLocks noChangeArrowheads="1"/>
          </p:cNvSpPr>
          <p:nvPr/>
        </p:nvSpPr>
        <p:spPr bwMode="auto">
          <a:xfrm>
            <a:off x="4114800" y="1066800"/>
            <a:ext cx="4445000" cy="304800"/>
          </a:xfrm>
          <a:prstGeom prst="rect">
            <a:avLst/>
          </a:prstGeom>
          <a:noFill/>
          <a:ln w="9525">
            <a:noFill/>
            <a:miter lim="800000"/>
            <a:headEnd/>
            <a:tailEnd/>
          </a:ln>
          <a:effectLst/>
        </p:spPr>
        <p:txBody>
          <a:bodyPr wrap="none" lIns="0" rIns="0"/>
          <a:lstStyle/>
          <a:p>
            <a:pPr algn="r" eaLnBrk="1" fontAlgn="auto" hangingPunct="1">
              <a:spcBef>
                <a:spcPts val="0"/>
              </a:spcBef>
              <a:spcAft>
                <a:spcPts val="0"/>
              </a:spcAft>
              <a:defRPr/>
            </a:pPr>
            <a:r>
              <a:rPr lang="en-US" sz="900" b="1" dirty="0">
                <a:solidFill>
                  <a:srgbClr val="464646"/>
                </a:solidFill>
                <a:latin typeface="Century Gothic" pitchFamily="34" charset="0"/>
                <a:ea typeface="ヒラギノ角ゴ Pro W3" pitchFamily="1" charset="-128"/>
              </a:rPr>
              <a:t>U.S. General Services Administration</a:t>
            </a:r>
            <a:endParaRPr lang="en-US" sz="900" dirty="0">
              <a:solidFill>
                <a:srgbClr val="464646"/>
              </a:solidFill>
              <a:latin typeface="Century Gothic" pitchFamily="34" charset="0"/>
              <a:ea typeface="ヒラギノ角ゴ Pro W3" pitchFamily="1" charset="-128"/>
            </a:endParaRPr>
          </a:p>
        </p:txBody>
      </p:sp>
      <p:sp>
        <p:nvSpPr>
          <p:cNvPr id="7" name="Rectangle 53" descr="Blue horizontal band"/>
          <p:cNvSpPr>
            <a:spLocks noChangeArrowheads="1"/>
          </p:cNvSpPr>
          <p:nvPr/>
        </p:nvSpPr>
        <p:spPr bwMode="auto">
          <a:xfrm>
            <a:off x="0" y="2701925"/>
            <a:ext cx="9144000" cy="228600"/>
          </a:xfrm>
          <a:prstGeom prst="rect">
            <a:avLst/>
          </a:prstGeom>
          <a:solidFill>
            <a:srgbClr val="005390"/>
          </a:solidFill>
          <a:ln w="9525">
            <a:noFill/>
            <a:miter lim="800000"/>
            <a:headEnd/>
            <a:tailEnd/>
          </a:ln>
          <a:effectLst/>
        </p:spPr>
        <p:txBody>
          <a:bodyPr wrap="none" anchor="ctr"/>
          <a:lstStyle/>
          <a:p>
            <a:pPr eaLnBrk="1" fontAlgn="auto" hangingPunct="1">
              <a:spcBef>
                <a:spcPts val="0"/>
              </a:spcBef>
              <a:spcAft>
                <a:spcPts val="0"/>
              </a:spcAft>
              <a:defRPr/>
            </a:pPr>
            <a:endParaRPr lang="en-US" sz="1350" dirty="0">
              <a:solidFill>
                <a:srgbClr val="000000"/>
              </a:solidFill>
              <a:latin typeface="Arial" charset="0"/>
            </a:endParaRPr>
          </a:p>
        </p:txBody>
      </p:sp>
      <p:sp>
        <p:nvSpPr>
          <p:cNvPr id="9" name="Title 8"/>
          <p:cNvSpPr>
            <a:spLocks noGrp="1"/>
          </p:cNvSpPr>
          <p:nvPr>
            <p:ph type="title"/>
          </p:nvPr>
        </p:nvSpPr>
        <p:spPr>
          <a:xfrm>
            <a:off x="-1" y="1938528"/>
            <a:ext cx="9144000" cy="731520"/>
          </a:xfrm>
        </p:spPr>
        <p:txBody>
          <a:bodyPr wrap="none" anchor="ctr" anchorCtr="0">
            <a:noAutofit/>
          </a:bodyPr>
          <a:lstStyle>
            <a:lvl1pPr marL="257175" indent="0">
              <a:defRPr sz="2850" b="0"/>
            </a:lvl1pPr>
          </a:lstStyle>
          <a:p>
            <a:r>
              <a:rPr lang="en-US"/>
              <a:t>Click to edit Master title style</a:t>
            </a:r>
            <a:endParaRPr lang="en-US" dirty="0"/>
          </a:p>
        </p:txBody>
      </p:sp>
    </p:spTree>
    <p:extLst>
      <p:ext uri="{BB962C8B-B14F-4D97-AF65-F5344CB8AC3E}">
        <p14:creationId xmlns:p14="http://schemas.microsoft.com/office/powerpoint/2010/main" val="121964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1371600"/>
            <a:ext cx="7769225" cy="438582"/>
          </a:xfrm>
        </p:spPr>
        <p:txBody>
          <a:bodyPr/>
          <a:lstStyle>
            <a:lvl1pPr>
              <a:defRPr sz="2250">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5615" y="2176272"/>
            <a:ext cx="7769225" cy="3048000"/>
          </a:xfrm>
        </p:spPr>
        <p:txBody>
          <a:bodyPr/>
          <a:lstStyle>
            <a:lvl1pPr>
              <a:defRPr sz="1800">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30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31520" y="3977644"/>
            <a:ext cx="7772400" cy="507831"/>
          </a:xfrm>
        </p:spPr>
        <p:txBody>
          <a:bodyPr/>
          <a:lstStyle>
            <a:lvl1pPr algn="l">
              <a:defRPr sz="2700" b="1" cap="all"/>
            </a:lvl1pPr>
          </a:lstStyle>
          <a:p>
            <a:r>
              <a:rPr lang="en-US"/>
              <a:t>Click to edit Master title style</a:t>
            </a:r>
            <a:endParaRPr lang="en-US" dirty="0"/>
          </a:p>
        </p:txBody>
      </p:sp>
      <p:sp>
        <p:nvSpPr>
          <p:cNvPr id="8" name="Text Placeholder 2"/>
          <p:cNvSpPr>
            <a:spLocks noGrp="1"/>
          </p:cNvSpPr>
          <p:nvPr>
            <p:ph type="body" idx="1"/>
          </p:nvPr>
        </p:nvSpPr>
        <p:spPr>
          <a:xfrm>
            <a:off x="731520" y="2468884"/>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903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1371600"/>
            <a:ext cx="7769225" cy="438582"/>
          </a:xfrm>
        </p:spPr>
        <p:txBody>
          <a:bodyPr/>
          <a:lstStyle>
            <a:lvl1pPr>
              <a:defRPr sz="2250"/>
            </a:lvl1pPr>
          </a:lstStyle>
          <a:p>
            <a:r>
              <a:rPr lang="en-US"/>
              <a:t>Click to edit Master title style</a:t>
            </a:r>
            <a:endParaRPr lang="en-US" dirty="0"/>
          </a:p>
        </p:txBody>
      </p:sp>
      <p:sp>
        <p:nvSpPr>
          <p:cNvPr id="3" name="Content Placeholder 2"/>
          <p:cNvSpPr>
            <a:spLocks noGrp="1"/>
          </p:cNvSpPr>
          <p:nvPr>
            <p:ph sz="half" idx="1"/>
          </p:nvPr>
        </p:nvSpPr>
        <p:spPr>
          <a:xfrm>
            <a:off x="455614" y="2176272"/>
            <a:ext cx="3808412" cy="3048000"/>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425" y="2176272"/>
            <a:ext cx="3808413" cy="3048000"/>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8504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681" y="919779"/>
            <a:ext cx="8129847" cy="806824"/>
          </a:xfrm>
          <a:prstGeom prst="rect">
            <a:avLst/>
          </a:prstGeom>
        </p:spPr>
        <p:txBody>
          <a:bodyPr vert="horz" lIns="0" tIns="50941" rIns="0" bIns="50941"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90451" y="1882589"/>
            <a:ext cx="8129847" cy="4088747"/>
          </a:xfrm>
          <a:prstGeom prst="rect">
            <a:avLst/>
          </a:prstGeom>
        </p:spPr>
        <p:txBody>
          <a:bodyPr vert="horz" lIns="0" tIns="50941" rIns="0" bIns="50941"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1"/>
            <a:ext cx="2133600" cy="365126"/>
          </a:xfrm>
          <a:prstGeom prst="rect">
            <a:avLst/>
          </a:prstGeom>
        </p:spPr>
        <p:txBody>
          <a:bodyPr vert="horz" lIns="101882" tIns="50941" rIns="101882" bIns="50941" rtlCol="0" anchor="ctr"/>
          <a:lstStyle>
            <a:lvl1pPr algn="l">
              <a:defRPr sz="1147">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101882" tIns="50941" rIns="101882" bIns="50941" rtlCol="0" anchor="ctr"/>
          <a:lstStyle>
            <a:lvl1pPr algn="ctr">
              <a:defRPr sz="1147">
                <a:solidFill>
                  <a:schemeClr val="tx1">
                    <a:tint val="75000"/>
                  </a:schemeClr>
                </a:solidFill>
              </a:defRPr>
            </a:lvl1pPr>
          </a:lstStyle>
          <a:p>
            <a:endParaRPr lang="en-GB" dirty="0"/>
          </a:p>
        </p:txBody>
      </p:sp>
      <p:pic>
        <p:nvPicPr>
          <p:cNvPr id="7" name="Picture 11" descr="Faded blue U.S. flag in background."/>
          <p:cNvPicPr>
            <a:picLocks noChangeAspect="1"/>
          </p:cNvPicPr>
          <p:nvPr/>
        </p:nvPicPr>
        <p:blipFill>
          <a:blip r:embed="rId7" cstate="print"/>
          <a:srcRect l="179" t="20956" r="792" b="-4137"/>
          <a:stretch>
            <a:fillRect/>
          </a:stretch>
        </p:blipFill>
        <p:spPr bwMode="auto">
          <a:xfrm>
            <a:off x="0" y="0"/>
            <a:ext cx="9144000" cy="990600"/>
          </a:xfrm>
          <a:prstGeom prst="rect">
            <a:avLst/>
          </a:prstGeom>
          <a:noFill/>
          <a:ln w="9525">
            <a:noFill/>
            <a:miter lim="800000"/>
            <a:headEnd/>
            <a:tailEnd/>
          </a:ln>
        </p:spPr>
      </p:pic>
      <p:sp>
        <p:nvSpPr>
          <p:cNvPr id="8" name="Rectangle 48" descr="Red horizontal band"/>
          <p:cNvSpPr>
            <a:spLocks noChangeArrowheads="1"/>
          </p:cNvSpPr>
          <p:nvPr/>
        </p:nvSpPr>
        <p:spPr bwMode="auto">
          <a:xfrm>
            <a:off x="5029200" y="503238"/>
            <a:ext cx="3886200" cy="344487"/>
          </a:xfrm>
          <a:prstGeom prst="rect">
            <a:avLst/>
          </a:prstGeom>
          <a:noFill/>
          <a:ln w="9525">
            <a:noFill/>
            <a:miter lim="800000"/>
            <a:headEnd/>
            <a:tailEnd/>
          </a:ln>
          <a:effectLst/>
        </p:spPr>
        <p:txBody>
          <a:bodyPr wrap="none" anchor="ctr"/>
          <a:lstStyle/>
          <a:p>
            <a:pPr algn="r">
              <a:defRPr/>
            </a:pPr>
            <a:r>
              <a:rPr lang="en-US" sz="2000" dirty="0">
                <a:solidFill>
                  <a:srgbClr val="005390"/>
                </a:solidFill>
                <a:latin typeface="Century Gothic" pitchFamily="34" charset="0"/>
                <a:ea typeface="ヒラギノ角ゴ Pro W3" pitchFamily="1" charset="-128"/>
              </a:rPr>
              <a:t>Federal Acquisition Service</a:t>
            </a:r>
          </a:p>
        </p:txBody>
      </p:sp>
      <p:sp>
        <p:nvSpPr>
          <p:cNvPr id="9" name="Rectangle 53" descr="Blue horizontal band"/>
          <p:cNvSpPr>
            <a:spLocks noChangeArrowheads="1"/>
          </p:cNvSpPr>
          <p:nvPr/>
        </p:nvSpPr>
        <p:spPr bwMode="auto">
          <a:xfrm>
            <a:off x="0" y="838200"/>
            <a:ext cx="9144000" cy="119063"/>
          </a:xfrm>
          <a:prstGeom prst="rect">
            <a:avLst/>
          </a:prstGeom>
          <a:solidFill>
            <a:srgbClr val="990000"/>
          </a:solidFill>
          <a:ln w="9525">
            <a:noFill/>
            <a:miter lim="800000"/>
            <a:headEnd/>
            <a:tailEnd/>
          </a:ln>
          <a:effectLst/>
        </p:spPr>
        <p:txBody>
          <a:bodyPr wrap="none" anchor="ctr"/>
          <a:lstStyle/>
          <a:p>
            <a:pPr>
              <a:defRPr/>
            </a:pPr>
            <a:endParaRPr lang="en-US" dirty="0">
              <a:latin typeface="Arial" charset="0"/>
            </a:endParaRPr>
          </a:p>
        </p:txBody>
      </p:sp>
      <p:sp>
        <p:nvSpPr>
          <p:cNvPr id="10" name="Rectangle 53" descr="Blue horizontal band"/>
          <p:cNvSpPr>
            <a:spLocks noChangeArrowheads="1"/>
          </p:cNvSpPr>
          <p:nvPr/>
        </p:nvSpPr>
        <p:spPr bwMode="auto">
          <a:xfrm>
            <a:off x="0" y="947738"/>
            <a:ext cx="9144000" cy="119062"/>
          </a:xfrm>
          <a:prstGeom prst="rect">
            <a:avLst/>
          </a:prstGeom>
          <a:solidFill>
            <a:srgbClr val="005390"/>
          </a:solidFill>
          <a:ln w="9525">
            <a:noFill/>
            <a:miter lim="800000"/>
            <a:headEnd/>
            <a:tailEnd/>
          </a:ln>
          <a:effectLst/>
        </p:spPr>
        <p:txBody>
          <a:bodyPr wrap="none" anchor="ctr"/>
          <a:lstStyle/>
          <a:p>
            <a:pPr>
              <a:defRPr/>
            </a:pPr>
            <a:endParaRPr lang="en-US" dirty="0">
              <a:latin typeface="Arial" charset="0"/>
            </a:endParaRPr>
          </a:p>
        </p:txBody>
      </p:sp>
      <p:sp>
        <p:nvSpPr>
          <p:cNvPr id="6" name="Rectangle 5"/>
          <p:cNvSpPr/>
          <p:nvPr userDrawn="1"/>
        </p:nvSpPr>
        <p:spPr>
          <a:xfrm>
            <a:off x="8588926" y="6400800"/>
            <a:ext cx="402674" cy="307777"/>
          </a:xfrm>
          <a:prstGeom prst="rect">
            <a:avLst/>
          </a:prstGeom>
        </p:spPr>
        <p:txBody>
          <a:bodyPr wrap="none">
            <a:spAutoFit/>
          </a:bodyPr>
          <a:lstStyle/>
          <a:p>
            <a:fld id="{25B28025-9DE4-4D04-B3E2-16F14230FC23}" type="slidenum">
              <a:rPr lang="en-GB" sz="1400" smtClean="0">
                <a:solidFill>
                  <a:srgbClr val="01688A"/>
                </a:solidFill>
              </a:rPr>
              <a:pPr/>
              <a:t>‹#›</a:t>
            </a:fld>
            <a:endParaRPr lang="en-GB" sz="1400" dirty="0">
              <a:solidFill>
                <a:srgbClr val="01688A"/>
              </a:solidFill>
            </a:endParaRPr>
          </a:p>
        </p:txBody>
      </p:sp>
    </p:spTree>
    <p:extLst>
      <p:ext uri="{BB962C8B-B14F-4D97-AF65-F5344CB8AC3E}">
        <p14:creationId xmlns:p14="http://schemas.microsoft.com/office/powerpoint/2010/main" val="25148061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4" r:id="rId4"/>
    <p:sldLayoutId id="2147483772" r:id="rId5"/>
  </p:sldLayoutIdLst>
  <p:hf hdr="0" ftr="0" dt="0"/>
  <p:txStyles>
    <p:titleStyle>
      <a:lvl1pPr algn="l" defTabSz="899010" rtl="0" eaLnBrk="1" latinLnBrk="0" hangingPunct="1">
        <a:spcBef>
          <a:spcPct val="0"/>
        </a:spcBef>
        <a:buNone/>
        <a:defRPr sz="1588" kern="1200">
          <a:solidFill>
            <a:schemeClr val="tx2"/>
          </a:solidFill>
          <a:latin typeface="+mj-lt"/>
          <a:ea typeface="+mj-ea"/>
          <a:cs typeface="+mj-cs"/>
        </a:defRPr>
      </a:lvl1pPr>
    </p:titleStyle>
    <p:bodyStyle>
      <a:lvl1pPr marL="0" marR="0" indent="0" algn="l" defTabSz="899320" rtl="0" eaLnBrk="1" fontAlgn="base" latinLnBrk="0" hangingPunct="1">
        <a:lnSpc>
          <a:spcPct val="100000"/>
        </a:lnSpc>
        <a:spcBef>
          <a:spcPct val="0"/>
        </a:spcBef>
        <a:spcAft>
          <a:spcPct val="50000"/>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5920" algn="l" defTabSz="899320" rtl="0" eaLnBrk="1" fontAlgn="base" latinLnBrk="0" hangingPunct="1">
        <a:lnSpc>
          <a:spcPct val="100000"/>
        </a:lnSpc>
        <a:spcBef>
          <a:spcPct val="0"/>
        </a:spcBef>
        <a:spcAft>
          <a:spcPct val="50000"/>
        </a:spcAft>
        <a:buClr>
          <a:srgbClr val="000000"/>
        </a:buClr>
        <a:buSzTx/>
        <a:buFont typeface="Times New Roman" pitchFamily="18" charset="0"/>
        <a:buChar char="•"/>
        <a:tabLst/>
        <a:defRPr sz="971" kern="1200">
          <a:solidFill>
            <a:schemeClr val="tx1"/>
          </a:solidFill>
          <a:latin typeface="+mn-lt"/>
          <a:ea typeface="+mn-ea"/>
          <a:cs typeface="+mn-cs"/>
        </a:defRPr>
      </a:lvl2pPr>
      <a:lvl3pPr marL="505693" marR="0" indent="-200316" algn="l" defTabSz="899320" rtl="0" eaLnBrk="1" fontAlgn="base" latinLnBrk="0" hangingPunct="1">
        <a:lnSpc>
          <a:spcPct val="100000"/>
        </a:lnSpc>
        <a:spcBef>
          <a:spcPct val="0"/>
        </a:spcBef>
        <a:spcAft>
          <a:spcPct val="50000"/>
        </a:spcAft>
        <a:buClr>
          <a:srgbClr val="000000"/>
        </a:buClr>
        <a:buSzTx/>
        <a:buFont typeface="Arial" charset="0"/>
        <a:buChar char="–"/>
        <a:tabLst/>
        <a:defRPr sz="971" kern="1200">
          <a:solidFill>
            <a:schemeClr val="tx1"/>
          </a:solidFill>
          <a:latin typeface="+mn-lt"/>
          <a:ea typeface="+mn-ea"/>
          <a:cs typeface="+mn-cs"/>
        </a:defRPr>
      </a:lvl3pPr>
      <a:lvl4pPr marL="809668" marR="0" indent="-203118" algn="l" defTabSz="899320" rtl="0" eaLnBrk="1" fontAlgn="base" latinLnBrk="0" hangingPunct="1">
        <a:lnSpc>
          <a:spcPct val="100000"/>
        </a:lnSpc>
        <a:spcBef>
          <a:spcPct val="0"/>
        </a:spcBef>
        <a:spcAft>
          <a:spcPct val="50000"/>
        </a:spcAft>
        <a:buClr>
          <a:srgbClr val="000000"/>
        </a:buClr>
        <a:buSzTx/>
        <a:buFontTx/>
        <a:buChar char="&gt;"/>
        <a:tabLst/>
        <a:defRPr sz="971" kern="1200">
          <a:solidFill>
            <a:schemeClr val="tx1"/>
          </a:solidFill>
          <a:latin typeface="+mn-lt"/>
          <a:ea typeface="+mn-ea"/>
          <a:cs typeface="+mn-cs"/>
        </a:defRPr>
      </a:lvl4pPr>
      <a:lvl5pPr marL="1112243" marR="0" indent="-201717" algn="l" defTabSz="899320" rtl="0" eaLnBrk="1" fontAlgn="base" latinLnBrk="0" hangingPunct="1">
        <a:lnSpc>
          <a:spcPct val="100000"/>
        </a:lnSpc>
        <a:spcBef>
          <a:spcPct val="0"/>
        </a:spcBef>
        <a:spcAft>
          <a:spcPct val="50000"/>
        </a:spcAft>
        <a:buClr>
          <a:srgbClr val="000000"/>
        </a:buClr>
        <a:buSzTx/>
        <a:buFontTx/>
        <a:buChar char="»"/>
        <a:tabLst/>
        <a:defRPr sz="971" kern="1200">
          <a:solidFill>
            <a:schemeClr val="tx1"/>
          </a:solidFill>
          <a:latin typeface="+mn-lt"/>
          <a:ea typeface="+mn-ea"/>
          <a:cs typeface="+mn-cs"/>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Faded blue U.S. flag in background."/>
          <p:cNvPicPr>
            <a:picLocks noChangeAspect="1"/>
          </p:cNvPicPr>
          <p:nvPr/>
        </p:nvPicPr>
        <p:blipFill>
          <a:blip r:embed="rId20" cstate="print"/>
          <a:srcRect l="179" t="20956" r="792" b="-4137"/>
          <a:stretch>
            <a:fillRect/>
          </a:stretch>
        </p:blipFill>
        <p:spPr bwMode="auto">
          <a:xfrm>
            <a:off x="0" y="0"/>
            <a:ext cx="9144000" cy="990600"/>
          </a:xfrm>
          <a:prstGeom prst="rect">
            <a:avLst/>
          </a:prstGeom>
          <a:noFill/>
          <a:ln w="9525">
            <a:noFill/>
            <a:miter lim="800000"/>
            <a:headEnd/>
            <a:tailEnd/>
          </a:ln>
        </p:spPr>
      </p:pic>
      <p:sp>
        <p:nvSpPr>
          <p:cNvPr id="1027" name="Rectangle 13"/>
          <p:cNvSpPr>
            <a:spLocks noGrp="1" noChangeArrowheads="1"/>
          </p:cNvSpPr>
          <p:nvPr>
            <p:ph type="body" idx="1"/>
          </p:nvPr>
        </p:nvSpPr>
        <p:spPr bwMode="auto">
          <a:xfrm>
            <a:off x="455615" y="2176463"/>
            <a:ext cx="776922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12"/>
          <p:cNvSpPr>
            <a:spLocks noGrp="1" noChangeArrowheads="1"/>
          </p:cNvSpPr>
          <p:nvPr>
            <p:ph type="title"/>
          </p:nvPr>
        </p:nvSpPr>
        <p:spPr bwMode="auto">
          <a:xfrm>
            <a:off x="457202" y="1371600"/>
            <a:ext cx="7769225" cy="4385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 name="Rectangle 48" descr="Red horizontal band"/>
          <p:cNvSpPr>
            <a:spLocks noChangeArrowheads="1"/>
          </p:cNvSpPr>
          <p:nvPr/>
        </p:nvSpPr>
        <p:spPr bwMode="auto">
          <a:xfrm>
            <a:off x="5029200" y="503242"/>
            <a:ext cx="3886200" cy="344487"/>
          </a:xfrm>
          <a:prstGeom prst="rect">
            <a:avLst/>
          </a:prstGeom>
          <a:noFill/>
          <a:ln w="9525">
            <a:noFill/>
            <a:miter lim="800000"/>
            <a:headEnd/>
            <a:tailEnd/>
          </a:ln>
          <a:effectLst/>
        </p:spPr>
        <p:txBody>
          <a:bodyPr wrap="none" anchor="ctr"/>
          <a:lstStyle/>
          <a:p>
            <a:pPr algn="r" eaLnBrk="1" fontAlgn="auto" hangingPunct="1">
              <a:spcBef>
                <a:spcPts val="0"/>
              </a:spcBef>
              <a:spcAft>
                <a:spcPts val="0"/>
              </a:spcAft>
              <a:defRPr/>
            </a:pPr>
            <a:r>
              <a:rPr lang="en-US" sz="1500" dirty="0">
                <a:solidFill>
                  <a:srgbClr val="005390"/>
                </a:solidFill>
                <a:latin typeface="Century Gothic" pitchFamily="34" charset="0"/>
                <a:ea typeface="ヒラギノ角ゴ Pro W3" pitchFamily="1" charset="-128"/>
              </a:rPr>
              <a:t>Federal Acquisition Service</a:t>
            </a:r>
          </a:p>
        </p:txBody>
      </p:sp>
      <p:sp>
        <p:nvSpPr>
          <p:cNvPr id="13" name="Rectangle 53" descr="Blue horizontal band"/>
          <p:cNvSpPr>
            <a:spLocks noChangeArrowheads="1"/>
          </p:cNvSpPr>
          <p:nvPr/>
        </p:nvSpPr>
        <p:spPr bwMode="auto">
          <a:xfrm>
            <a:off x="0" y="838201"/>
            <a:ext cx="9144000" cy="119063"/>
          </a:xfrm>
          <a:prstGeom prst="rect">
            <a:avLst/>
          </a:prstGeom>
          <a:solidFill>
            <a:srgbClr val="990000"/>
          </a:solidFill>
          <a:ln w="9525">
            <a:noFill/>
            <a:miter lim="800000"/>
            <a:headEnd/>
            <a:tailEnd/>
          </a:ln>
          <a:effectLst/>
        </p:spPr>
        <p:txBody>
          <a:bodyPr wrap="none" anchor="ctr"/>
          <a:lstStyle/>
          <a:p>
            <a:pPr eaLnBrk="1" fontAlgn="auto" hangingPunct="1">
              <a:spcBef>
                <a:spcPts val="0"/>
              </a:spcBef>
              <a:spcAft>
                <a:spcPts val="0"/>
              </a:spcAft>
              <a:defRPr/>
            </a:pPr>
            <a:endParaRPr lang="en-US" sz="1350" dirty="0">
              <a:solidFill>
                <a:srgbClr val="000000"/>
              </a:solidFill>
              <a:latin typeface="Arial" charset="0"/>
            </a:endParaRPr>
          </a:p>
        </p:txBody>
      </p:sp>
      <p:sp>
        <p:nvSpPr>
          <p:cNvPr id="15" name="Rectangle 53" descr="Blue horizontal band"/>
          <p:cNvSpPr>
            <a:spLocks noChangeArrowheads="1"/>
          </p:cNvSpPr>
          <p:nvPr/>
        </p:nvSpPr>
        <p:spPr bwMode="auto">
          <a:xfrm>
            <a:off x="0" y="947738"/>
            <a:ext cx="9144000" cy="119062"/>
          </a:xfrm>
          <a:prstGeom prst="rect">
            <a:avLst/>
          </a:prstGeom>
          <a:solidFill>
            <a:srgbClr val="005390"/>
          </a:solidFill>
          <a:ln w="9525">
            <a:noFill/>
            <a:miter lim="800000"/>
            <a:headEnd/>
            <a:tailEnd/>
          </a:ln>
          <a:effectLst/>
        </p:spPr>
        <p:txBody>
          <a:bodyPr wrap="none" anchor="ctr"/>
          <a:lstStyle/>
          <a:p>
            <a:pPr eaLnBrk="1" fontAlgn="auto" hangingPunct="1">
              <a:spcBef>
                <a:spcPts val="0"/>
              </a:spcBef>
              <a:spcAft>
                <a:spcPts val="0"/>
              </a:spcAft>
              <a:defRPr/>
            </a:pPr>
            <a:endParaRPr lang="en-US" sz="1350" dirty="0">
              <a:solidFill>
                <a:srgbClr val="000000"/>
              </a:solidFill>
              <a:latin typeface="Arial" charset="0"/>
            </a:endParaRPr>
          </a:p>
        </p:txBody>
      </p:sp>
      <p:sp>
        <p:nvSpPr>
          <p:cNvPr id="9" name="Rectangle 8"/>
          <p:cNvSpPr/>
          <p:nvPr userDrawn="1"/>
        </p:nvSpPr>
        <p:spPr>
          <a:xfrm>
            <a:off x="8588926" y="6474023"/>
            <a:ext cx="402674" cy="307777"/>
          </a:xfrm>
          <a:prstGeom prst="rect">
            <a:avLst/>
          </a:prstGeom>
        </p:spPr>
        <p:txBody>
          <a:bodyPr wrap="none">
            <a:spAutoFit/>
          </a:bodyPr>
          <a:lstStyle/>
          <a:p>
            <a:fld id="{25B28025-9DE4-4D04-B3E2-16F14230FC23}" type="slidenum">
              <a:rPr lang="en-GB" sz="1400" smtClean="0">
                <a:solidFill>
                  <a:srgbClr val="01688A"/>
                </a:solidFill>
              </a:rPr>
              <a:pPr/>
              <a:t>‹#›</a:t>
            </a:fld>
            <a:endParaRPr lang="en-GB" sz="1400" dirty="0">
              <a:solidFill>
                <a:srgbClr val="01688A"/>
              </a:solidFill>
            </a:endParaRPr>
          </a:p>
        </p:txBody>
      </p:sp>
    </p:spTree>
    <p:extLst>
      <p:ext uri="{BB962C8B-B14F-4D97-AF65-F5344CB8AC3E}">
        <p14:creationId xmlns:p14="http://schemas.microsoft.com/office/powerpoint/2010/main" val="357403276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hf hdr="0" ftr="0" dt="0"/>
  <p:txStyles>
    <p:titleStyle>
      <a:lvl1pPr algn="l" rtl="0" eaLnBrk="1" fontAlgn="base" hangingPunct="1">
        <a:spcBef>
          <a:spcPct val="0"/>
        </a:spcBef>
        <a:spcAft>
          <a:spcPct val="0"/>
        </a:spcAft>
        <a:defRPr sz="2250" b="1">
          <a:solidFill>
            <a:srgbClr val="005390"/>
          </a:solidFill>
          <a:latin typeface="Century Gothic" pitchFamily="34" charset="0"/>
          <a:ea typeface="+mj-ea"/>
          <a:cs typeface="+mj-cs"/>
        </a:defRPr>
      </a:lvl1pPr>
      <a:lvl2pPr algn="l" rtl="0" eaLnBrk="1" fontAlgn="base" hangingPunct="1">
        <a:spcBef>
          <a:spcPct val="0"/>
        </a:spcBef>
        <a:spcAft>
          <a:spcPct val="0"/>
        </a:spcAft>
        <a:defRPr sz="2250" b="1">
          <a:solidFill>
            <a:srgbClr val="005390"/>
          </a:solidFill>
          <a:latin typeface="Century Gothic" pitchFamily="34" charset="0"/>
        </a:defRPr>
      </a:lvl2pPr>
      <a:lvl3pPr algn="l" rtl="0" eaLnBrk="1" fontAlgn="base" hangingPunct="1">
        <a:spcBef>
          <a:spcPct val="0"/>
        </a:spcBef>
        <a:spcAft>
          <a:spcPct val="0"/>
        </a:spcAft>
        <a:defRPr sz="2250" b="1">
          <a:solidFill>
            <a:srgbClr val="005390"/>
          </a:solidFill>
          <a:latin typeface="Century Gothic" pitchFamily="34" charset="0"/>
        </a:defRPr>
      </a:lvl3pPr>
      <a:lvl4pPr algn="l" rtl="0" eaLnBrk="1" fontAlgn="base" hangingPunct="1">
        <a:spcBef>
          <a:spcPct val="0"/>
        </a:spcBef>
        <a:spcAft>
          <a:spcPct val="0"/>
        </a:spcAft>
        <a:defRPr sz="2250" b="1">
          <a:solidFill>
            <a:srgbClr val="005390"/>
          </a:solidFill>
          <a:latin typeface="Century Gothic" pitchFamily="34" charset="0"/>
        </a:defRPr>
      </a:lvl4pPr>
      <a:lvl5pPr algn="l" rtl="0" eaLnBrk="1" fontAlgn="base" hangingPunct="1">
        <a:spcBef>
          <a:spcPct val="0"/>
        </a:spcBef>
        <a:spcAft>
          <a:spcPct val="0"/>
        </a:spcAft>
        <a:defRPr sz="2250" b="1">
          <a:solidFill>
            <a:srgbClr val="005390"/>
          </a:solidFill>
          <a:latin typeface="Century Gothic" pitchFamily="34" charset="0"/>
        </a:defRPr>
      </a:lvl5pPr>
      <a:lvl6pPr marL="342900" algn="l" rtl="0" eaLnBrk="1" fontAlgn="base" hangingPunct="1">
        <a:spcBef>
          <a:spcPct val="0"/>
        </a:spcBef>
        <a:spcAft>
          <a:spcPct val="0"/>
        </a:spcAft>
        <a:defRPr sz="2250" b="1">
          <a:solidFill>
            <a:srgbClr val="005390"/>
          </a:solidFill>
          <a:latin typeface="Arial" charset="0"/>
        </a:defRPr>
      </a:lvl6pPr>
      <a:lvl7pPr marL="685800" algn="l" rtl="0" eaLnBrk="1" fontAlgn="base" hangingPunct="1">
        <a:spcBef>
          <a:spcPct val="0"/>
        </a:spcBef>
        <a:spcAft>
          <a:spcPct val="0"/>
        </a:spcAft>
        <a:defRPr sz="2250" b="1">
          <a:solidFill>
            <a:srgbClr val="005390"/>
          </a:solidFill>
          <a:latin typeface="Arial" charset="0"/>
        </a:defRPr>
      </a:lvl7pPr>
      <a:lvl8pPr marL="1028700" algn="l" rtl="0" eaLnBrk="1" fontAlgn="base" hangingPunct="1">
        <a:spcBef>
          <a:spcPct val="0"/>
        </a:spcBef>
        <a:spcAft>
          <a:spcPct val="0"/>
        </a:spcAft>
        <a:defRPr sz="2250" b="1">
          <a:solidFill>
            <a:srgbClr val="005390"/>
          </a:solidFill>
          <a:latin typeface="Arial" charset="0"/>
        </a:defRPr>
      </a:lvl8pPr>
      <a:lvl9pPr marL="1371600" algn="l" rtl="0" eaLnBrk="1" fontAlgn="base" hangingPunct="1">
        <a:spcBef>
          <a:spcPct val="0"/>
        </a:spcBef>
        <a:spcAft>
          <a:spcPct val="0"/>
        </a:spcAft>
        <a:defRPr sz="2250" b="1">
          <a:solidFill>
            <a:srgbClr val="005390"/>
          </a:solidFill>
          <a:latin typeface="Arial" charset="0"/>
        </a:defRPr>
      </a:lvl9pPr>
    </p:titleStyle>
    <p:bodyStyle>
      <a:lvl1pPr marL="257175" indent="-257175" algn="l" rtl="0" eaLnBrk="1" fontAlgn="base" hangingPunct="1">
        <a:spcBef>
          <a:spcPct val="20000"/>
        </a:spcBef>
        <a:spcAft>
          <a:spcPct val="0"/>
        </a:spcAft>
        <a:buClr>
          <a:srgbClr val="990033"/>
        </a:buClr>
        <a:buFont typeface="Wingdings" pitchFamily="2" charset="2"/>
        <a:buChar char="Ø"/>
        <a:defRPr sz="1800">
          <a:solidFill>
            <a:srgbClr val="005390"/>
          </a:solidFill>
          <a:latin typeface="Century Gothic" pitchFamily="34" charset="0"/>
          <a:ea typeface="+mn-ea"/>
          <a:cs typeface="+mn-cs"/>
        </a:defRPr>
      </a:lvl1pPr>
      <a:lvl2pPr marL="557213" indent="-165497" algn="l" rtl="0" eaLnBrk="1" fontAlgn="base" hangingPunct="1">
        <a:spcBef>
          <a:spcPct val="20000"/>
        </a:spcBef>
        <a:spcAft>
          <a:spcPct val="0"/>
        </a:spcAft>
        <a:buClr>
          <a:srgbClr val="990033"/>
        </a:buClr>
        <a:buFont typeface="Wingdings" pitchFamily="2" charset="2"/>
        <a:buChar char=""/>
        <a:defRPr sz="1500">
          <a:solidFill>
            <a:srgbClr val="005390"/>
          </a:solidFill>
          <a:latin typeface="Century Gothic" pitchFamily="34" charset="0"/>
        </a:defRPr>
      </a:lvl2pPr>
      <a:lvl3pPr marL="857250" indent="-171450" algn="l" rtl="0" eaLnBrk="1" fontAlgn="base" hangingPunct="1">
        <a:spcBef>
          <a:spcPct val="20000"/>
        </a:spcBef>
        <a:spcAft>
          <a:spcPct val="0"/>
        </a:spcAft>
        <a:buClr>
          <a:srgbClr val="990033"/>
        </a:buClr>
        <a:buFont typeface="Arial" pitchFamily="34" charset="0"/>
        <a:buChar char="–"/>
        <a:defRPr sz="1500">
          <a:solidFill>
            <a:srgbClr val="005390"/>
          </a:solidFill>
          <a:latin typeface="Century Gothic" pitchFamily="34" charset="0"/>
        </a:defRPr>
      </a:lvl3pPr>
      <a:lvl4pPr marL="1200150" indent="-171450" algn="l" rtl="0" eaLnBrk="1" fontAlgn="base" hangingPunct="1">
        <a:spcBef>
          <a:spcPct val="20000"/>
        </a:spcBef>
        <a:spcAft>
          <a:spcPct val="0"/>
        </a:spcAft>
        <a:buClr>
          <a:srgbClr val="990033"/>
        </a:buClr>
        <a:buFont typeface="Wingdings" pitchFamily="2" charset="2"/>
        <a:buChar char="§"/>
        <a:defRPr sz="1500">
          <a:solidFill>
            <a:srgbClr val="005390"/>
          </a:solidFill>
          <a:latin typeface="Century Gothic" pitchFamily="34" charset="0"/>
        </a:defRPr>
      </a:lvl4pPr>
      <a:lvl5pPr marL="1543050" indent="-171450" algn="l" rtl="0" eaLnBrk="1" fontAlgn="base" hangingPunct="1">
        <a:spcBef>
          <a:spcPct val="20000"/>
        </a:spcBef>
        <a:spcAft>
          <a:spcPct val="0"/>
        </a:spcAft>
        <a:buClr>
          <a:srgbClr val="990033"/>
        </a:buClr>
        <a:buFont typeface="Wingdings" pitchFamily="2" charset="2"/>
        <a:buChar char="ú"/>
        <a:defRPr sz="1500">
          <a:solidFill>
            <a:srgbClr val="005390"/>
          </a:solidFill>
          <a:latin typeface="Century Gothic" pitchFamily="34" charset="0"/>
        </a:defRPr>
      </a:lvl5pPr>
      <a:lvl6pPr marL="1885950" indent="-171450" algn="l" rtl="0" eaLnBrk="1" fontAlgn="base" hangingPunct="1">
        <a:spcBef>
          <a:spcPct val="20000"/>
        </a:spcBef>
        <a:spcAft>
          <a:spcPct val="0"/>
        </a:spcAft>
        <a:buClr>
          <a:srgbClr val="990033"/>
        </a:buClr>
        <a:buFont typeface="Wingdings" pitchFamily="2" charset="2"/>
        <a:buChar char="ú"/>
        <a:defRPr sz="1800">
          <a:solidFill>
            <a:srgbClr val="005390"/>
          </a:solidFill>
          <a:latin typeface="+mn-lt"/>
        </a:defRPr>
      </a:lvl6pPr>
      <a:lvl7pPr marL="2228850" indent="-171450" algn="l" rtl="0" eaLnBrk="1" fontAlgn="base" hangingPunct="1">
        <a:spcBef>
          <a:spcPct val="20000"/>
        </a:spcBef>
        <a:spcAft>
          <a:spcPct val="0"/>
        </a:spcAft>
        <a:buClr>
          <a:srgbClr val="990033"/>
        </a:buClr>
        <a:buFont typeface="Wingdings" pitchFamily="2" charset="2"/>
        <a:buChar char="ú"/>
        <a:defRPr sz="1800">
          <a:solidFill>
            <a:srgbClr val="005390"/>
          </a:solidFill>
          <a:latin typeface="+mn-lt"/>
        </a:defRPr>
      </a:lvl7pPr>
      <a:lvl8pPr marL="2571750" indent="-171450" algn="l" rtl="0" eaLnBrk="1" fontAlgn="base" hangingPunct="1">
        <a:spcBef>
          <a:spcPct val="20000"/>
        </a:spcBef>
        <a:spcAft>
          <a:spcPct val="0"/>
        </a:spcAft>
        <a:buClr>
          <a:srgbClr val="990033"/>
        </a:buClr>
        <a:buFont typeface="Wingdings" pitchFamily="2" charset="2"/>
        <a:buChar char="ú"/>
        <a:defRPr sz="1800">
          <a:solidFill>
            <a:srgbClr val="005390"/>
          </a:solidFill>
          <a:latin typeface="+mn-lt"/>
        </a:defRPr>
      </a:lvl8pPr>
      <a:lvl9pPr marL="2914650" indent="-171450" algn="l" rtl="0" eaLnBrk="1" fontAlgn="base" hangingPunct="1">
        <a:spcBef>
          <a:spcPct val="20000"/>
        </a:spcBef>
        <a:spcAft>
          <a:spcPct val="0"/>
        </a:spcAft>
        <a:buClr>
          <a:srgbClr val="990033"/>
        </a:buClr>
        <a:buFont typeface="Wingdings" pitchFamily="2" charset="2"/>
        <a:buChar char="ú"/>
        <a:defRPr sz="1800">
          <a:solidFill>
            <a:srgbClr val="00539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smartpay.gsa.gov/"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gsasolutionssecure.gsa.gov/LP=872?elqTrackId=10e3cfcfa5854fafba0689c8a9a2ddda&amp;elq=e61cddaa44bb4f7998fcb24e23039b5c&amp;elqaid=2814&amp;elqat=1&amp;elqCampaignId=1627" TargetMode="External"/><Relationship Id="rId3" Type="http://schemas.openxmlformats.org/officeDocument/2006/relationships/hyperlink" Target="http://www.gsasmartpayforum.org/" TargetMode="External"/><Relationship Id="rId7" Type="http://schemas.openxmlformats.org/officeDocument/2006/relationships/hyperlink" Target="https://gsasolutionssecure.gsa.gov/LP=871?elqTrackId=4c91979d07af490885b3edfa5d25d31b&amp;elq=e61cddaa44bb4f7998fcb24e23039b5c&amp;elqaid=2814&amp;elqat=1&amp;elqCampaignId=1627" TargetMode="External"/><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hyperlink" Target="https://gsasolutionssecure.gsa.gov/LP=870?elqTrackId=ca7fd727f3dc4550a8a9c16a804b0e08&amp;elq=e61cddaa44bb4f7998fcb24e23039b5c&amp;elqaid=2814&amp;elqat=1&amp;elqCampaignId=1627" TargetMode="External"/><Relationship Id="rId5" Type="http://schemas.openxmlformats.org/officeDocument/2006/relationships/hyperlink" Target="https://gsasolutionssecure.gsa.gov/LP=869?elqTrackId=981fcc7b87c84f869c8e34dbde50eacd&amp;elq=e61cddaa44bb4f7998fcb24e23039b5c&amp;elqaid=2814&amp;elqat=1&amp;elqCampaignId=1627" TargetMode="External"/><Relationship Id="rId10" Type="http://schemas.openxmlformats.org/officeDocument/2006/relationships/hyperlink" Target="mailto:gsa_smartpay@gsa.gov" TargetMode="External"/><Relationship Id="rId4" Type="http://schemas.openxmlformats.org/officeDocument/2006/relationships/hyperlink" Target="https://maps.google.com/?q=900+Convention+Center+Blvd.+%0d%0aNew+Orleans,+LA&amp;entry=gmail&amp;source=g" TargetMode="External"/><Relationship Id="rId9" Type="http://schemas.openxmlformats.org/officeDocument/2006/relationships/hyperlink" Target="https://gsasolutionssecure.gsa.gov/LP=873?elqTrackId=41eb53f4c9224a4b9ec5e611a3cb7f6f&amp;elq=e61cddaa44bb4f7998fcb24e23039b5c&amp;elqaid=2814&amp;elqat=1&amp;elqCampaignId=162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049" y="1981123"/>
            <a:ext cx="8075951" cy="646331"/>
          </a:xfrm>
        </p:spPr>
        <p:txBody>
          <a:bodyPr/>
          <a:lstStyle/>
          <a:p>
            <a:r>
              <a:rPr lang="en-US" sz="4000" b="1" dirty="0">
                <a:solidFill>
                  <a:srgbClr val="005390"/>
                </a:solidFill>
                <a:latin typeface="Century Gothic" pitchFamily="34" charset="0"/>
                <a:ea typeface="+mn-ea"/>
                <a:cs typeface="+mn-cs"/>
              </a:rPr>
              <a:t>Federal Acquisition Service</a:t>
            </a:r>
          </a:p>
        </p:txBody>
      </p:sp>
      <p:sp>
        <p:nvSpPr>
          <p:cNvPr id="6" name="TextBox 3"/>
          <p:cNvSpPr txBox="1">
            <a:spLocks noChangeArrowheads="1"/>
          </p:cNvSpPr>
          <p:nvPr/>
        </p:nvSpPr>
        <p:spPr bwMode="auto">
          <a:xfrm>
            <a:off x="457200" y="3286780"/>
            <a:ext cx="8229600" cy="1200329"/>
          </a:xfrm>
          <a:prstGeom prst="rect">
            <a:avLst/>
          </a:prstGeom>
          <a:noFill/>
          <a:ln w="9525">
            <a:noFill/>
            <a:miter lim="800000"/>
            <a:headEnd/>
            <a:tailEnd/>
          </a:ln>
        </p:spPr>
        <p:txBody>
          <a:bodyPr wrap="square">
            <a:spAutoFit/>
          </a:bodyPr>
          <a:lstStyle/>
          <a:p>
            <a:r>
              <a:rPr lang="en-US" b="1" dirty="0">
                <a:solidFill>
                  <a:srgbClr val="005390"/>
                </a:solidFill>
                <a:latin typeface="Century Gothic" pitchFamily="34" charset="0"/>
              </a:rPr>
              <a:t>GSA SmartPay® Charge Card and Related Payment Services Update and Transition Overview</a:t>
            </a:r>
          </a:p>
          <a:p>
            <a:r>
              <a:rPr lang="en-US" dirty="0">
                <a:solidFill>
                  <a:srgbClr val="005390"/>
                </a:solidFill>
                <a:latin typeface="Century Gothic" pitchFamily="34" charset="0"/>
              </a:rPr>
              <a:t>USDA Financial Management Training</a:t>
            </a:r>
          </a:p>
        </p:txBody>
      </p:sp>
      <p:sp>
        <p:nvSpPr>
          <p:cNvPr id="3074" name="TextBox 3"/>
          <p:cNvSpPr txBox="1">
            <a:spLocks noChangeArrowheads="1"/>
          </p:cNvSpPr>
          <p:nvPr/>
        </p:nvSpPr>
        <p:spPr bwMode="auto">
          <a:xfrm>
            <a:off x="457200" y="4861412"/>
            <a:ext cx="7467600" cy="707886"/>
          </a:xfrm>
          <a:prstGeom prst="rect">
            <a:avLst/>
          </a:prstGeom>
          <a:noFill/>
          <a:ln w="9525">
            <a:noFill/>
            <a:miter lim="800000"/>
            <a:headEnd/>
            <a:tailEnd/>
          </a:ln>
        </p:spPr>
        <p:txBody>
          <a:bodyPr wrap="square">
            <a:spAutoFit/>
          </a:bodyPr>
          <a:lstStyle/>
          <a:p>
            <a:r>
              <a:rPr lang="en-US" sz="2000" dirty="0">
                <a:solidFill>
                  <a:srgbClr val="005390"/>
                </a:solidFill>
                <a:latin typeface="Century Gothic" pitchFamily="34" charset="0"/>
              </a:rPr>
              <a:t>David J. Shea, CPCM, PMP</a:t>
            </a:r>
          </a:p>
          <a:p>
            <a:r>
              <a:rPr lang="en-US" sz="2000" dirty="0">
                <a:solidFill>
                  <a:srgbClr val="005390"/>
                </a:solidFill>
                <a:latin typeface="Century Gothic" pitchFamily="34" charset="0"/>
              </a:rPr>
              <a:t>Director, Center for Charge Card Management (CCCM)</a:t>
            </a:r>
          </a:p>
        </p:txBody>
      </p:sp>
      <p:sp>
        <p:nvSpPr>
          <p:cNvPr id="3075" name="TextBox 4"/>
          <p:cNvSpPr txBox="1">
            <a:spLocks noChangeArrowheads="1"/>
          </p:cNvSpPr>
          <p:nvPr/>
        </p:nvSpPr>
        <p:spPr bwMode="auto">
          <a:xfrm>
            <a:off x="457200" y="5943600"/>
            <a:ext cx="6400800" cy="369332"/>
          </a:xfrm>
          <a:prstGeom prst="rect">
            <a:avLst/>
          </a:prstGeom>
          <a:noFill/>
          <a:ln w="9525">
            <a:noFill/>
            <a:miter lim="800000"/>
            <a:headEnd/>
            <a:tailEnd/>
          </a:ln>
        </p:spPr>
        <p:txBody>
          <a:bodyPr wrap="square">
            <a:spAutoFit/>
          </a:bodyPr>
          <a:lstStyle/>
          <a:p>
            <a:r>
              <a:rPr lang="en-US" sz="1800" dirty="0">
                <a:solidFill>
                  <a:srgbClr val="990000"/>
                </a:solidFill>
                <a:latin typeface="Century Gothic" pitchFamily="34" charset="0"/>
              </a:rPr>
              <a:t>May 21,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219200"/>
            <a:ext cx="8129847" cy="533400"/>
          </a:xfrm>
        </p:spPr>
        <p:txBody>
          <a:bodyPr/>
          <a:lstStyle/>
          <a:p>
            <a:r>
              <a:rPr lang="en-US" sz="2800" b="1" kern="0" dirty="0">
                <a:solidFill>
                  <a:srgbClr val="005390"/>
                </a:solidFill>
                <a:latin typeface="Century Gothic" pitchFamily="34" charset="0"/>
              </a:rPr>
              <a:t>Agency SP3 Notional Transition Timeline</a:t>
            </a:r>
            <a:endParaRPr lang="en-US" sz="2800" dirty="0"/>
          </a:p>
        </p:txBody>
      </p:sp>
      <p:sp>
        <p:nvSpPr>
          <p:cNvPr id="8" name="Rectangle 7"/>
          <p:cNvSpPr/>
          <p:nvPr/>
        </p:nvSpPr>
        <p:spPr bwMode="auto">
          <a:xfrm>
            <a:off x="91781" y="1828800"/>
            <a:ext cx="6151417" cy="323900"/>
          </a:xfrm>
          <a:prstGeom prst="rect">
            <a:avLst/>
          </a:prstGeom>
          <a:solidFill>
            <a:schemeClr val="accent2">
              <a:alpha val="10196"/>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entury Gothic" panose="020B0502020202020204" pitchFamily="34" charset="0"/>
              </a:rPr>
              <a:t>FY18</a:t>
            </a:r>
          </a:p>
        </p:txBody>
      </p:sp>
      <p:sp>
        <p:nvSpPr>
          <p:cNvPr id="15" name="Text Box 30"/>
          <p:cNvSpPr txBox="1">
            <a:spLocks noChangeArrowheads="1"/>
          </p:cNvSpPr>
          <p:nvPr/>
        </p:nvSpPr>
        <p:spPr bwMode="gray">
          <a:xfrm>
            <a:off x="2538905" y="2593909"/>
            <a:ext cx="2310012" cy="720945"/>
          </a:xfrm>
          <a:prstGeom prst="rect">
            <a:avLst/>
          </a:prstGeom>
          <a:noFill/>
          <a:ln w="9525">
            <a:noFill/>
            <a:miter lim="800000"/>
            <a:headEnd/>
            <a:tailEnd/>
          </a:ln>
        </p:spPr>
        <p:txBody>
          <a:bodyPr lIns="72000" tIns="0" rIns="0" bIns="0"/>
          <a:lstStyle/>
          <a:p>
            <a:pPr defTabSz="801688">
              <a:spcBef>
                <a:spcPct val="20000"/>
              </a:spcBef>
            </a:pPr>
            <a:r>
              <a:rPr lang="de-DE" sz="1400" b="1" dirty="0">
                <a:solidFill>
                  <a:srgbClr val="000000"/>
                </a:solidFill>
                <a:latin typeface="Century Gothic" panose="020B0502020202020204" pitchFamily="34" charset="0"/>
                <a:cs typeface="Arial" charset="0"/>
              </a:rPr>
              <a:t>Agency TO Post-Award Implementation</a:t>
            </a:r>
          </a:p>
          <a:p>
            <a:pPr defTabSz="801688">
              <a:spcBef>
                <a:spcPct val="20000"/>
              </a:spcBef>
            </a:pPr>
            <a:r>
              <a:rPr lang="de-DE" sz="1050" dirty="0">
                <a:solidFill>
                  <a:srgbClr val="000000"/>
                </a:solidFill>
                <a:latin typeface="Century Gothic" panose="020B0502020202020204" pitchFamily="34" charset="0"/>
                <a:cs typeface="Arial" charset="0"/>
              </a:rPr>
              <a:t>Apr 2018 thru </a:t>
            </a:r>
            <a:r>
              <a:rPr lang="de-DE" sz="1050" dirty="0">
                <a:solidFill>
                  <a:schemeClr val="accent4"/>
                </a:solidFill>
                <a:latin typeface="Century Gothic" panose="020B0502020202020204" pitchFamily="34" charset="0"/>
                <a:cs typeface="Arial" charset="0"/>
              </a:rPr>
              <a:t>Nov 29, 2018</a:t>
            </a:r>
          </a:p>
        </p:txBody>
      </p:sp>
      <p:grpSp>
        <p:nvGrpSpPr>
          <p:cNvPr id="9" name="Group 8" title="Decorative Image"/>
          <p:cNvGrpSpPr/>
          <p:nvPr/>
        </p:nvGrpSpPr>
        <p:grpSpPr>
          <a:xfrm>
            <a:off x="304800" y="3657600"/>
            <a:ext cx="5867400" cy="1127760"/>
            <a:chOff x="697619" y="3516130"/>
            <a:chExt cx="8567809" cy="1058794"/>
          </a:xfrm>
        </p:grpSpPr>
        <p:sp>
          <p:nvSpPr>
            <p:cNvPr id="21" name="Chevron 20"/>
            <p:cNvSpPr/>
            <p:nvPr/>
          </p:nvSpPr>
          <p:spPr bwMode="ltGray">
            <a:xfrm>
              <a:off x="2527820" y="3516130"/>
              <a:ext cx="2456188" cy="1058794"/>
            </a:xfrm>
            <a:prstGeom prst="chevron">
              <a:avLst>
                <a:gd name="adj" fmla="val 31595"/>
              </a:avLst>
            </a:prstGeom>
            <a:solidFill>
              <a:schemeClr val="accent3">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25" name="Text Box 6"/>
            <p:cNvSpPr txBox="1">
              <a:spLocks noChangeAspect="1" noChangeArrowheads="1"/>
            </p:cNvSpPr>
            <p:nvPr/>
          </p:nvSpPr>
          <p:spPr bwMode="gray">
            <a:xfrm>
              <a:off x="697619" y="3848096"/>
              <a:ext cx="2082453" cy="427979"/>
            </a:xfrm>
            <a:prstGeom prst="rect">
              <a:avLst/>
            </a:prstGeom>
            <a:noFill/>
            <a:ln w="9525">
              <a:noFill/>
              <a:miter lim="800000"/>
              <a:headEnd/>
              <a:tailEnd/>
            </a:ln>
          </p:spPr>
          <p:txBody>
            <a:bodyPr wrap="square" lIns="90000" tIns="90000" rIns="72000" bIns="90000">
              <a:spAutoFit/>
            </a:bodyPr>
            <a:lstStyle/>
            <a:p>
              <a:pPr defTabSz="801688">
                <a:spcBef>
                  <a:spcPct val="20000"/>
                </a:spcBef>
              </a:pPr>
              <a:r>
                <a:rPr lang="de-DE" sz="1600" b="1" i="1" dirty="0">
                  <a:solidFill>
                    <a:srgbClr val="FFFFFF"/>
                  </a:solidFill>
                  <a:latin typeface="Century Gothic" panose="020B0502020202020204" pitchFamily="34" charset="0"/>
                  <a:cs typeface="Arial" charset="0"/>
                </a:rPr>
                <a:t>Q1 FY18</a:t>
              </a:r>
            </a:p>
          </p:txBody>
        </p:sp>
        <p:sp>
          <p:nvSpPr>
            <p:cNvPr id="22" name="Pentagon 21"/>
            <p:cNvSpPr/>
            <p:nvPr/>
          </p:nvSpPr>
          <p:spPr bwMode="ltGray">
            <a:xfrm>
              <a:off x="738187" y="3522848"/>
              <a:ext cx="2240752" cy="1051577"/>
            </a:xfrm>
            <a:prstGeom prst="homePlate">
              <a:avLst>
                <a:gd name="adj" fmla="val 31469"/>
              </a:avLst>
            </a:prstGeom>
            <a:solidFill>
              <a:srgbClr val="00206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23" name="Chevron 22"/>
            <p:cNvSpPr/>
            <p:nvPr/>
          </p:nvSpPr>
          <p:spPr bwMode="ltGray">
            <a:xfrm>
              <a:off x="4501452" y="3516130"/>
              <a:ext cx="2552176" cy="1058794"/>
            </a:xfrm>
            <a:prstGeom prst="chevron">
              <a:avLst>
                <a:gd name="adj" fmla="val 31595"/>
              </a:avLst>
            </a:prstGeom>
            <a:solidFill>
              <a:srgbClr val="151557">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24" name="Chevron 23"/>
            <p:cNvSpPr/>
            <p:nvPr/>
          </p:nvSpPr>
          <p:spPr bwMode="ltGray">
            <a:xfrm>
              <a:off x="6594942" y="3516130"/>
              <a:ext cx="2645644" cy="1058794"/>
            </a:xfrm>
            <a:prstGeom prst="chevron">
              <a:avLst>
                <a:gd name="adj" fmla="val 31595"/>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26" name="Text Box 11"/>
            <p:cNvSpPr txBox="1">
              <a:spLocks noChangeAspect="1" noChangeArrowheads="1"/>
            </p:cNvSpPr>
            <p:nvPr/>
          </p:nvSpPr>
          <p:spPr bwMode="gray">
            <a:xfrm>
              <a:off x="2850836" y="3846223"/>
              <a:ext cx="2383533" cy="427979"/>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r>
                <a:rPr lang="de-DE" sz="1600" b="1" i="1" dirty="0">
                  <a:solidFill>
                    <a:srgbClr val="FFFFFF"/>
                  </a:solidFill>
                  <a:latin typeface="Century Gothic" panose="020B0502020202020204" pitchFamily="34" charset="0"/>
                  <a:cs typeface="Arial" charset="0"/>
                </a:rPr>
                <a:t>Q2 FY18</a:t>
              </a:r>
            </a:p>
          </p:txBody>
        </p:sp>
        <p:sp>
          <p:nvSpPr>
            <p:cNvPr id="27" name="Text Box 16"/>
            <p:cNvSpPr txBox="1">
              <a:spLocks noChangeAspect="1" noChangeArrowheads="1"/>
            </p:cNvSpPr>
            <p:nvPr/>
          </p:nvSpPr>
          <p:spPr bwMode="gray">
            <a:xfrm>
              <a:off x="4663984" y="3844350"/>
              <a:ext cx="2740955" cy="427979"/>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r>
                <a:rPr lang="de-DE" sz="1600" b="1" i="1" dirty="0">
                  <a:solidFill>
                    <a:srgbClr val="FFFFFF"/>
                  </a:solidFill>
                  <a:latin typeface="Century Gothic" panose="020B0502020202020204" pitchFamily="34" charset="0"/>
                  <a:cs typeface="Arial" charset="0"/>
                </a:rPr>
                <a:t>Q3 FY18</a:t>
              </a:r>
            </a:p>
          </p:txBody>
        </p:sp>
        <p:sp>
          <p:nvSpPr>
            <p:cNvPr id="28" name="Text Box 21"/>
            <p:cNvSpPr txBox="1">
              <a:spLocks noChangeAspect="1" noChangeArrowheads="1"/>
            </p:cNvSpPr>
            <p:nvPr/>
          </p:nvSpPr>
          <p:spPr bwMode="gray">
            <a:xfrm>
              <a:off x="6966827" y="3825159"/>
              <a:ext cx="2298601" cy="427979"/>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r>
                <a:rPr lang="de-DE" sz="1600" b="1" i="1" dirty="0">
                  <a:solidFill>
                    <a:srgbClr val="000000"/>
                  </a:solidFill>
                  <a:latin typeface="Century Gothic" panose="020B0502020202020204" pitchFamily="34" charset="0"/>
                  <a:cs typeface="Arial" charset="0"/>
                </a:rPr>
                <a:t>Q4 FY18</a:t>
              </a:r>
            </a:p>
          </p:txBody>
        </p:sp>
      </p:grpSp>
      <p:cxnSp>
        <p:nvCxnSpPr>
          <p:cNvPr id="31" name="Straight Connector 30" title="Decorative Image"/>
          <p:cNvCxnSpPr/>
          <p:nvPr/>
        </p:nvCxnSpPr>
        <p:spPr bwMode="auto">
          <a:xfrm>
            <a:off x="6319399" y="1844040"/>
            <a:ext cx="0" cy="4297680"/>
          </a:xfrm>
          <a:prstGeom prst="line">
            <a:avLst/>
          </a:prstGeom>
          <a:solidFill>
            <a:schemeClr val="accent1"/>
          </a:solidFill>
          <a:ln w="38100" cap="flat" cmpd="sng" algn="ctr">
            <a:solidFill>
              <a:schemeClr val="accent2">
                <a:lumMod val="20000"/>
                <a:lumOff val="80000"/>
              </a:schemeClr>
            </a:solidFill>
            <a:prstDash val="sysDot"/>
            <a:round/>
            <a:headEnd type="none" w="med" len="med"/>
            <a:tailEnd type="none" w="med" len="med"/>
          </a:ln>
          <a:effectLst/>
        </p:spPr>
      </p:cxnSp>
      <p:sp>
        <p:nvSpPr>
          <p:cNvPr id="7" name="Rectangle 6"/>
          <p:cNvSpPr/>
          <p:nvPr/>
        </p:nvSpPr>
        <p:spPr bwMode="auto">
          <a:xfrm>
            <a:off x="6387888" y="1832660"/>
            <a:ext cx="2298911" cy="320040"/>
          </a:xfrm>
          <a:prstGeom prst="rect">
            <a:avLst/>
          </a:prstGeom>
          <a:solidFill>
            <a:schemeClr val="accent2">
              <a:alpha val="10196"/>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entury Gothic" panose="020B0502020202020204" pitchFamily="34" charset="0"/>
              </a:rPr>
              <a:t>FY19</a:t>
            </a:r>
          </a:p>
        </p:txBody>
      </p:sp>
      <p:sp>
        <p:nvSpPr>
          <p:cNvPr id="17" name="Text Box 32"/>
          <p:cNvSpPr txBox="1">
            <a:spLocks noChangeArrowheads="1"/>
          </p:cNvSpPr>
          <p:nvPr/>
        </p:nvSpPr>
        <p:spPr bwMode="gray">
          <a:xfrm>
            <a:off x="7322139" y="2405129"/>
            <a:ext cx="1321427" cy="694593"/>
          </a:xfrm>
          <a:prstGeom prst="rect">
            <a:avLst/>
          </a:prstGeom>
          <a:noFill/>
          <a:ln w="9525">
            <a:noFill/>
            <a:miter lim="800000"/>
            <a:headEnd/>
            <a:tailEnd/>
          </a:ln>
        </p:spPr>
        <p:txBody>
          <a:bodyPr lIns="72000" tIns="0" rIns="0" bIns="0"/>
          <a:lstStyle/>
          <a:p>
            <a:pPr defTabSz="801688">
              <a:spcBef>
                <a:spcPct val="20000"/>
              </a:spcBef>
            </a:pPr>
            <a:r>
              <a:rPr lang="de-DE" sz="1400" b="1" dirty="0">
                <a:solidFill>
                  <a:srgbClr val="000000"/>
                </a:solidFill>
                <a:latin typeface="Century Gothic" panose="020B0502020202020204" pitchFamily="34" charset="0"/>
                <a:cs typeface="Arial" charset="0"/>
              </a:rPr>
              <a:t>Transactional </a:t>
            </a:r>
            <a:br>
              <a:rPr lang="de-DE" sz="1400" b="1" dirty="0">
                <a:solidFill>
                  <a:srgbClr val="000000"/>
                </a:solidFill>
                <a:latin typeface="Century Gothic" panose="020B0502020202020204" pitchFamily="34" charset="0"/>
                <a:cs typeface="Arial" charset="0"/>
              </a:rPr>
            </a:br>
            <a:r>
              <a:rPr lang="de-DE" sz="1400" b="1" dirty="0">
                <a:solidFill>
                  <a:srgbClr val="000000"/>
                </a:solidFill>
                <a:latin typeface="Century Gothic" panose="020B0502020202020204" pitchFamily="34" charset="0"/>
                <a:cs typeface="Arial" charset="0"/>
              </a:rPr>
              <a:t>Period of Performance Begins</a:t>
            </a:r>
          </a:p>
          <a:p>
            <a:pPr defTabSz="801688">
              <a:spcBef>
                <a:spcPct val="20000"/>
              </a:spcBef>
            </a:pPr>
            <a:r>
              <a:rPr lang="de-DE" sz="1050" dirty="0">
                <a:solidFill>
                  <a:schemeClr val="accent4"/>
                </a:solidFill>
                <a:latin typeface="Century Gothic" panose="020B0502020202020204" pitchFamily="34" charset="0"/>
                <a:cs typeface="Arial" charset="0"/>
              </a:rPr>
              <a:t>Nov 30, </a:t>
            </a:r>
            <a:r>
              <a:rPr lang="de-DE" sz="1050" dirty="0">
                <a:solidFill>
                  <a:srgbClr val="000000"/>
                </a:solidFill>
                <a:latin typeface="Century Gothic" panose="020B0502020202020204" pitchFamily="34" charset="0"/>
                <a:cs typeface="Arial" charset="0"/>
              </a:rPr>
              <a:t>2018</a:t>
            </a:r>
          </a:p>
        </p:txBody>
      </p:sp>
      <p:grpSp>
        <p:nvGrpSpPr>
          <p:cNvPr id="10" name="Group 9" title="Decorative Image"/>
          <p:cNvGrpSpPr/>
          <p:nvPr/>
        </p:nvGrpSpPr>
        <p:grpSpPr>
          <a:xfrm>
            <a:off x="6524078" y="3685289"/>
            <a:ext cx="1758344" cy="1058794"/>
            <a:chOff x="4393321" y="3516130"/>
            <a:chExt cx="2363611" cy="1058794"/>
          </a:xfrm>
        </p:grpSpPr>
        <p:sp>
          <p:nvSpPr>
            <p:cNvPr id="19" name="Pentagon 18"/>
            <p:cNvSpPr/>
            <p:nvPr/>
          </p:nvSpPr>
          <p:spPr bwMode="ltGray">
            <a:xfrm>
              <a:off x="4393321" y="3516130"/>
              <a:ext cx="2363611" cy="1058794"/>
            </a:xfrm>
            <a:prstGeom prst="homePlate">
              <a:avLst/>
            </a:prstGeom>
            <a:solidFill>
              <a:srgbClr val="151557">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20" name="Text Box 16"/>
            <p:cNvSpPr txBox="1">
              <a:spLocks noChangeAspect="1" noChangeArrowheads="1"/>
            </p:cNvSpPr>
            <p:nvPr/>
          </p:nvSpPr>
          <p:spPr bwMode="gray">
            <a:xfrm>
              <a:off x="4527906" y="3808481"/>
              <a:ext cx="1629174" cy="427979"/>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r>
                <a:rPr lang="de-DE" sz="1600" b="1" i="1" dirty="0">
                  <a:solidFill>
                    <a:srgbClr val="FFFFFF"/>
                  </a:solidFill>
                  <a:latin typeface="Century Gothic" panose="020B0502020202020204" pitchFamily="34" charset="0"/>
                  <a:cs typeface="Arial" charset="0"/>
                </a:rPr>
                <a:t>Q1 FY19</a:t>
              </a:r>
            </a:p>
          </p:txBody>
        </p:sp>
      </p:grpSp>
      <p:sp>
        <p:nvSpPr>
          <p:cNvPr id="11" name="Line 31" title="Decorative Image"/>
          <p:cNvSpPr>
            <a:spLocks noChangeShapeType="1"/>
          </p:cNvSpPr>
          <p:nvPr/>
        </p:nvSpPr>
        <p:spPr bwMode="gray">
          <a:xfrm flipH="1" flipV="1">
            <a:off x="381000" y="4774563"/>
            <a:ext cx="0" cy="1188720"/>
          </a:xfrm>
          <a:prstGeom prst="line">
            <a:avLst/>
          </a:prstGeom>
          <a:noFill/>
          <a:ln w="3175">
            <a:solidFill>
              <a:schemeClr val="tx1"/>
            </a:solidFill>
            <a:round/>
            <a:headEnd/>
            <a:tailEnd/>
          </a:ln>
        </p:spPr>
        <p:txBody>
          <a:bodyPr/>
          <a:lstStyle/>
          <a:p>
            <a:pPr eaLnBrk="1" fontAlgn="auto" hangingPunct="1">
              <a:spcBef>
                <a:spcPts val="0"/>
              </a:spcBef>
              <a:spcAft>
                <a:spcPts val="0"/>
              </a:spcAft>
              <a:defRPr/>
            </a:pPr>
            <a:endParaRPr lang="en-GB" sz="1400" kern="0" dirty="0">
              <a:solidFill>
                <a:sysClr val="windowText" lastClr="000000"/>
              </a:solidFill>
            </a:endParaRPr>
          </a:p>
        </p:txBody>
      </p:sp>
      <p:sp>
        <p:nvSpPr>
          <p:cNvPr id="12" name="Text Box 30"/>
          <p:cNvSpPr txBox="1">
            <a:spLocks noChangeArrowheads="1"/>
          </p:cNvSpPr>
          <p:nvPr/>
        </p:nvSpPr>
        <p:spPr bwMode="gray">
          <a:xfrm>
            <a:off x="395778" y="4892040"/>
            <a:ext cx="1737821" cy="899160"/>
          </a:xfrm>
          <a:prstGeom prst="rect">
            <a:avLst/>
          </a:prstGeom>
          <a:solidFill>
            <a:srgbClr val="FFFFFF">
              <a:alpha val="67059"/>
            </a:srgbClr>
          </a:solidFill>
          <a:ln w="9525">
            <a:noFill/>
            <a:miter lim="800000"/>
            <a:headEnd/>
            <a:tailEnd/>
          </a:ln>
        </p:spPr>
        <p:txBody>
          <a:bodyPr lIns="72000" tIns="0" rIns="0" bIns="0"/>
          <a:lstStyle/>
          <a:p>
            <a:pPr defTabSz="801688">
              <a:spcBef>
                <a:spcPct val="20000"/>
              </a:spcBef>
            </a:pPr>
            <a:r>
              <a:rPr lang="de-DE" sz="1400" b="1" dirty="0">
                <a:solidFill>
                  <a:srgbClr val="000000"/>
                </a:solidFill>
                <a:latin typeface="Century Gothic" panose="020B0502020202020204" pitchFamily="34" charset="0"/>
                <a:cs typeface="Arial" charset="0"/>
              </a:rPr>
              <a:t>Agencies identify program needs &amp; write Task Order (TO) Requirements</a:t>
            </a:r>
          </a:p>
          <a:p>
            <a:pPr defTabSz="801688">
              <a:spcBef>
                <a:spcPct val="20000"/>
              </a:spcBef>
            </a:pPr>
            <a:r>
              <a:rPr lang="de-DE" sz="1100" dirty="0">
                <a:solidFill>
                  <a:srgbClr val="000000"/>
                </a:solidFill>
                <a:latin typeface="Century Gothic" panose="020B0502020202020204" pitchFamily="34" charset="0"/>
                <a:cs typeface="Arial" charset="0"/>
              </a:rPr>
              <a:t>Through Dec 2017 </a:t>
            </a:r>
          </a:p>
        </p:txBody>
      </p:sp>
      <p:sp>
        <p:nvSpPr>
          <p:cNvPr id="16" name="Line 31" title="Decorative Image"/>
          <p:cNvSpPr>
            <a:spLocks noChangeShapeType="1"/>
          </p:cNvSpPr>
          <p:nvPr/>
        </p:nvSpPr>
        <p:spPr bwMode="gray">
          <a:xfrm flipH="1" flipV="1">
            <a:off x="2495678" y="2560320"/>
            <a:ext cx="0" cy="1097280"/>
          </a:xfrm>
          <a:prstGeom prst="line">
            <a:avLst/>
          </a:prstGeom>
          <a:noFill/>
          <a:ln w="3175">
            <a:solidFill>
              <a:schemeClr val="tx1"/>
            </a:solidFill>
            <a:round/>
            <a:headEnd/>
            <a:tailEnd/>
          </a:ln>
        </p:spPr>
        <p:txBody>
          <a:bodyPr/>
          <a:lstStyle/>
          <a:p>
            <a:pPr eaLnBrk="1" fontAlgn="auto" hangingPunct="1">
              <a:spcBef>
                <a:spcPts val="0"/>
              </a:spcBef>
              <a:spcAft>
                <a:spcPts val="0"/>
              </a:spcAft>
              <a:defRPr/>
            </a:pPr>
            <a:endParaRPr lang="en-GB" sz="1400" kern="0" dirty="0">
              <a:solidFill>
                <a:sysClr val="windowText" lastClr="000000"/>
              </a:solidFill>
            </a:endParaRPr>
          </a:p>
        </p:txBody>
      </p:sp>
      <p:sp>
        <p:nvSpPr>
          <p:cNvPr id="18" name="Line 33" title="Decorative Image"/>
          <p:cNvSpPr>
            <a:spLocks noChangeShapeType="1"/>
          </p:cNvSpPr>
          <p:nvPr/>
        </p:nvSpPr>
        <p:spPr bwMode="gray">
          <a:xfrm flipV="1">
            <a:off x="7264147" y="2405129"/>
            <a:ext cx="0" cy="1280160"/>
          </a:xfrm>
          <a:prstGeom prst="line">
            <a:avLst/>
          </a:prstGeom>
          <a:noFill/>
          <a:ln w="3175">
            <a:solidFill>
              <a:schemeClr val="tx1"/>
            </a:solidFill>
            <a:round/>
            <a:headEnd/>
            <a:tailEnd/>
          </a:ln>
        </p:spPr>
        <p:txBody>
          <a:bodyPr/>
          <a:lstStyle/>
          <a:p>
            <a:pPr eaLnBrk="1" fontAlgn="auto" hangingPunct="1">
              <a:spcBef>
                <a:spcPts val="0"/>
              </a:spcBef>
              <a:spcAft>
                <a:spcPts val="0"/>
              </a:spcAft>
              <a:defRPr/>
            </a:pPr>
            <a:endParaRPr lang="en-GB" sz="1400" kern="0" dirty="0">
              <a:solidFill>
                <a:sysClr val="windowText" lastClr="000000"/>
              </a:solidFill>
            </a:endParaRPr>
          </a:p>
        </p:txBody>
      </p:sp>
      <p:cxnSp>
        <p:nvCxnSpPr>
          <p:cNvPr id="30" name="Straight Arrow Connector 29" title="Decorative Image"/>
          <p:cNvCxnSpPr/>
          <p:nvPr/>
        </p:nvCxnSpPr>
        <p:spPr bwMode="auto">
          <a:xfrm flipV="1">
            <a:off x="304800" y="6342940"/>
            <a:ext cx="8412480" cy="7847"/>
          </a:xfrm>
          <a:prstGeom prst="straightConnector1">
            <a:avLst/>
          </a:prstGeom>
          <a:solidFill>
            <a:schemeClr val="accent1"/>
          </a:solidFill>
          <a:ln w="19050" cap="flat" cmpd="sng" algn="ctr">
            <a:solidFill>
              <a:schemeClr val="accent6">
                <a:lumMod val="60000"/>
                <a:lumOff val="40000"/>
              </a:schemeClr>
            </a:solidFill>
            <a:prstDash val="solid"/>
            <a:round/>
            <a:headEnd type="none" w="med" len="med"/>
            <a:tailEnd type="triangle"/>
          </a:ln>
          <a:effectLst/>
        </p:spPr>
      </p:cxnSp>
      <p:sp>
        <p:nvSpPr>
          <p:cNvPr id="33" name="Text Box 29"/>
          <p:cNvSpPr txBox="1">
            <a:spLocks noChangeArrowheads="1"/>
          </p:cNvSpPr>
          <p:nvPr/>
        </p:nvSpPr>
        <p:spPr bwMode="gray">
          <a:xfrm>
            <a:off x="2239227" y="6096000"/>
            <a:ext cx="4665547" cy="241048"/>
          </a:xfrm>
          <a:prstGeom prst="rect">
            <a:avLst/>
          </a:prstGeom>
          <a:noFill/>
          <a:ln w="9525">
            <a:noFill/>
            <a:miter lim="800000"/>
            <a:headEnd/>
            <a:tailEnd/>
          </a:ln>
        </p:spPr>
        <p:txBody>
          <a:bodyPr lIns="0" tIns="0" rIns="0" bIns="0"/>
          <a:lstStyle/>
          <a:p>
            <a:pPr defTabSz="801688">
              <a:spcBef>
                <a:spcPct val="20000"/>
              </a:spcBef>
            </a:pPr>
            <a:r>
              <a:rPr lang="en-US" sz="1400" b="1" dirty="0">
                <a:solidFill>
                  <a:srgbClr val="000000"/>
                </a:solidFill>
                <a:latin typeface="Century Gothic" panose="020B0502020202020204" pitchFamily="34" charset="0"/>
                <a:cs typeface="Arial" charset="0"/>
              </a:rPr>
              <a:t>Continuous updating of CCCM Transition Tracking Tool</a:t>
            </a:r>
            <a:endParaRPr lang="de-DE" sz="1050" dirty="0">
              <a:solidFill>
                <a:srgbClr val="000000"/>
              </a:solidFill>
              <a:latin typeface="Century Gothic" panose="020B0502020202020204" pitchFamily="34" charset="0"/>
              <a:cs typeface="Arial" charset="0"/>
            </a:endParaRPr>
          </a:p>
        </p:txBody>
      </p:sp>
    </p:spTree>
    <p:extLst>
      <p:ext uri="{BB962C8B-B14F-4D97-AF65-F5344CB8AC3E}">
        <p14:creationId xmlns:p14="http://schemas.microsoft.com/office/powerpoint/2010/main" val="397659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129847" cy="533400"/>
          </a:xfrm>
        </p:spPr>
        <p:txBody>
          <a:bodyPr/>
          <a:lstStyle/>
          <a:p>
            <a:r>
              <a:rPr lang="en-US" sz="2800" b="1" dirty="0">
                <a:solidFill>
                  <a:srgbClr val="005390"/>
                </a:solidFill>
                <a:latin typeface="Century Gothic" panose="020B0502020202020204" pitchFamily="34" charset="0"/>
              </a:rPr>
              <a:t>GSA SmartPay 3 Basics</a:t>
            </a:r>
            <a:endParaRPr lang="en-US" sz="2800" dirty="0"/>
          </a:p>
        </p:txBody>
      </p:sp>
      <p:sp>
        <p:nvSpPr>
          <p:cNvPr id="4" name="TextBox 3"/>
          <p:cNvSpPr txBox="1"/>
          <p:nvPr/>
        </p:nvSpPr>
        <p:spPr>
          <a:xfrm>
            <a:off x="304800" y="1737360"/>
            <a:ext cx="8355608" cy="4278094"/>
          </a:xfrm>
          <a:prstGeom prst="rect">
            <a:avLst/>
          </a:prstGeom>
          <a:noFill/>
        </p:spPr>
        <p:txBody>
          <a:bodyPr wrap="square" rtlCol="0">
            <a:spAutoFit/>
          </a:bodyPr>
          <a:lstStyle/>
          <a:p>
            <a:pPr marL="0" lvl="1">
              <a:spcBef>
                <a:spcPts val="0"/>
              </a:spcBef>
              <a:spcAft>
                <a:spcPts val="600"/>
              </a:spcAft>
              <a:buClr>
                <a:srgbClr val="990033"/>
              </a:buClr>
              <a:defRPr/>
            </a:pPr>
            <a:r>
              <a:rPr lang="en-US" sz="2000" kern="0" dirty="0">
                <a:solidFill>
                  <a:srgbClr val="000000"/>
                </a:solidFill>
                <a:latin typeface="Century Gothic" pitchFamily="34" charset="0"/>
                <a:cs typeface="Arial" pitchFamily="34" charset="0"/>
              </a:rPr>
              <a:t>The GSA SmartPay 3 Master Contract is a Multiple Award,  Indefinite Quantity, Indefinite Delivery (ID/IQ) task order type contract.</a:t>
            </a:r>
          </a:p>
          <a:p>
            <a:pPr marL="342900" lvl="1" indent="-342900">
              <a:spcBef>
                <a:spcPts val="600"/>
              </a:spcBef>
              <a:spcAft>
                <a:spcPts val="0"/>
              </a:spcAft>
              <a:buClr>
                <a:srgbClr val="990033"/>
              </a:buClr>
              <a:buFont typeface="Wingdings" panose="05000000000000000000" pitchFamily="2" charset="2"/>
              <a:buChar char="Ø"/>
              <a:defRPr/>
            </a:pPr>
            <a:r>
              <a:rPr lang="en-US" sz="2000" kern="0" dirty="0">
                <a:solidFill>
                  <a:srgbClr val="005390"/>
                </a:solidFill>
                <a:latin typeface="Century Gothic" pitchFamily="34" charset="0"/>
                <a:cs typeface="Arial" pitchFamily="34" charset="0"/>
              </a:rPr>
              <a:t>Awarded to Citibank and US Bank</a:t>
            </a:r>
          </a:p>
          <a:p>
            <a:pPr marL="342900" lvl="1" indent="-342900">
              <a:spcBef>
                <a:spcPts val="600"/>
              </a:spcBef>
              <a:spcAft>
                <a:spcPts val="0"/>
              </a:spcAft>
              <a:buClr>
                <a:srgbClr val="990033"/>
              </a:buClr>
              <a:buFont typeface="Wingdings" panose="05000000000000000000" pitchFamily="2" charset="2"/>
              <a:buChar char="Ø"/>
              <a:defRPr/>
            </a:pPr>
            <a:r>
              <a:rPr lang="en-US" sz="2000" kern="0" dirty="0">
                <a:solidFill>
                  <a:srgbClr val="005390"/>
                </a:solidFill>
                <a:latin typeface="Century Gothic" pitchFamily="34" charset="0"/>
                <a:cs typeface="Arial" pitchFamily="34" charset="0"/>
              </a:rPr>
              <a:t>Transactional period of performance begins</a:t>
            </a:r>
            <a:br>
              <a:rPr lang="en-US" sz="2000" kern="0" dirty="0">
                <a:solidFill>
                  <a:srgbClr val="005390"/>
                </a:solidFill>
                <a:latin typeface="Century Gothic" pitchFamily="34" charset="0"/>
                <a:cs typeface="Arial" pitchFamily="34" charset="0"/>
              </a:rPr>
            </a:br>
            <a:r>
              <a:rPr lang="en-US" sz="2000" kern="0" dirty="0">
                <a:solidFill>
                  <a:srgbClr val="005390"/>
                </a:solidFill>
                <a:latin typeface="Century Gothic" pitchFamily="34" charset="0"/>
                <a:cs typeface="Arial" pitchFamily="34" charset="0"/>
              </a:rPr>
              <a:t>November 30, 2018</a:t>
            </a:r>
          </a:p>
          <a:p>
            <a:pPr lvl="2" indent="-457200">
              <a:spcBef>
                <a:spcPts val="600"/>
              </a:spcBef>
              <a:spcAft>
                <a:spcPts val="0"/>
              </a:spcAft>
              <a:buClr>
                <a:srgbClr val="990033"/>
              </a:buClr>
              <a:buFont typeface="Courier New" panose="02070309020205020404" pitchFamily="49" charset="0"/>
              <a:buChar char="o"/>
              <a:defRPr/>
            </a:pPr>
            <a:r>
              <a:rPr lang="en-US" sz="1800" kern="0" dirty="0">
                <a:solidFill>
                  <a:srgbClr val="005390"/>
                </a:solidFill>
                <a:latin typeface="Century Gothic" pitchFamily="34" charset="0"/>
                <a:cs typeface="Arial" pitchFamily="34" charset="0"/>
              </a:rPr>
              <a:t>Base period from November 30, 2018 to November 29, 2022</a:t>
            </a:r>
          </a:p>
          <a:p>
            <a:pPr lvl="2" indent="-457200">
              <a:spcBef>
                <a:spcPts val="600"/>
              </a:spcBef>
              <a:spcAft>
                <a:spcPts val="0"/>
              </a:spcAft>
              <a:buClr>
                <a:srgbClr val="990033"/>
              </a:buClr>
              <a:buFont typeface="Courier New" panose="02070309020205020404" pitchFamily="49" charset="0"/>
              <a:buChar char="o"/>
              <a:defRPr/>
            </a:pPr>
            <a:r>
              <a:rPr lang="en-US" sz="1800" kern="0" dirty="0">
                <a:solidFill>
                  <a:srgbClr val="005390"/>
                </a:solidFill>
                <a:latin typeface="Century Gothic" pitchFamily="34" charset="0"/>
                <a:cs typeface="Arial" pitchFamily="34" charset="0"/>
              </a:rPr>
              <a:t>Option period 1 from November 30, 2022 to November 29, 2025</a:t>
            </a:r>
          </a:p>
          <a:p>
            <a:pPr lvl="2" indent="-457200">
              <a:spcBef>
                <a:spcPts val="600"/>
              </a:spcBef>
              <a:spcAft>
                <a:spcPts val="0"/>
              </a:spcAft>
              <a:buClr>
                <a:srgbClr val="990033"/>
              </a:buClr>
              <a:buFont typeface="Courier New" panose="02070309020205020404" pitchFamily="49" charset="0"/>
              <a:buChar char="o"/>
              <a:defRPr/>
            </a:pPr>
            <a:r>
              <a:rPr lang="en-US" sz="1800" kern="0" dirty="0">
                <a:solidFill>
                  <a:srgbClr val="005390"/>
                </a:solidFill>
                <a:latin typeface="Century Gothic" pitchFamily="34" charset="0"/>
                <a:cs typeface="Arial" pitchFamily="34" charset="0"/>
              </a:rPr>
              <a:t>Option period 2 from November 30, 2025 to November 29, 2028</a:t>
            </a:r>
          </a:p>
          <a:p>
            <a:pPr lvl="2" indent="-457200">
              <a:spcBef>
                <a:spcPts val="600"/>
              </a:spcBef>
              <a:spcAft>
                <a:spcPts val="0"/>
              </a:spcAft>
              <a:buClr>
                <a:srgbClr val="990033"/>
              </a:buClr>
              <a:buFont typeface="Courier New" panose="02070309020205020404" pitchFamily="49" charset="0"/>
              <a:buChar char="o"/>
              <a:defRPr/>
            </a:pPr>
            <a:r>
              <a:rPr lang="en-US" sz="1800" kern="0" dirty="0">
                <a:solidFill>
                  <a:srgbClr val="005390"/>
                </a:solidFill>
                <a:latin typeface="Century Gothic" pitchFamily="34" charset="0"/>
                <a:cs typeface="Arial" pitchFamily="34" charset="0"/>
              </a:rPr>
              <a:t>Option period 3 from November 30, 2028 to November 29, 2031</a:t>
            </a:r>
          </a:p>
          <a:p>
            <a:pPr marL="342900" lvl="1" indent="-342900">
              <a:spcBef>
                <a:spcPts val="600"/>
              </a:spcBef>
              <a:spcAft>
                <a:spcPts val="0"/>
              </a:spcAft>
              <a:buClr>
                <a:srgbClr val="990033"/>
              </a:buClr>
              <a:buFont typeface="Wingdings" panose="05000000000000000000" pitchFamily="2" charset="2"/>
              <a:buChar char="Ø"/>
              <a:defRPr/>
            </a:pPr>
            <a:r>
              <a:rPr lang="en-US" sz="2000" kern="0" dirty="0">
                <a:solidFill>
                  <a:srgbClr val="005390"/>
                </a:solidFill>
                <a:latin typeface="Century Gothic" pitchFamily="34" charset="0"/>
                <a:cs typeface="Arial" pitchFamily="34" charset="0"/>
              </a:rPr>
              <a:t>Different types of Task Orders/”access lanes”, depending on agency needs  -- USDA using tailored task order approach</a:t>
            </a:r>
            <a:endParaRPr lang="en-US" sz="1800" kern="0" dirty="0">
              <a:solidFill>
                <a:srgbClr val="005390"/>
              </a:solidFill>
              <a:latin typeface="Century Gothic" pitchFamily="34" charset="0"/>
              <a:cs typeface="Arial" pitchFamily="34" charset="0"/>
            </a:endParaRPr>
          </a:p>
        </p:txBody>
      </p:sp>
    </p:spTree>
    <p:extLst>
      <p:ext uri="{BB962C8B-B14F-4D97-AF65-F5344CB8AC3E}">
        <p14:creationId xmlns:p14="http://schemas.microsoft.com/office/powerpoint/2010/main" val="171687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219200"/>
            <a:ext cx="8129847" cy="533400"/>
          </a:xfrm>
        </p:spPr>
        <p:txBody>
          <a:bodyPr/>
          <a:lstStyle/>
          <a:p>
            <a:r>
              <a:rPr lang="en-US" sz="2800" b="1" dirty="0">
                <a:solidFill>
                  <a:srgbClr val="005390"/>
                </a:solidFill>
                <a:latin typeface="Century Gothic" panose="020B0502020202020204" pitchFamily="34" charset="0"/>
              </a:rPr>
              <a:t>GSA SmartPay 3 vs. GSA SmartPay 2</a:t>
            </a:r>
            <a:endParaRPr lang="en-US" sz="2800" dirty="0"/>
          </a:p>
        </p:txBody>
      </p:sp>
      <p:sp>
        <p:nvSpPr>
          <p:cNvPr id="4" name="TextBox 3"/>
          <p:cNvSpPr txBox="1"/>
          <p:nvPr/>
        </p:nvSpPr>
        <p:spPr>
          <a:xfrm>
            <a:off x="304800" y="1737360"/>
            <a:ext cx="8458200" cy="4375557"/>
          </a:xfrm>
          <a:prstGeom prst="rect">
            <a:avLst/>
          </a:prstGeom>
          <a:noFill/>
        </p:spPr>
        <p:txBody>
          <a:bodyPr wrap="square" rtlCol="0">
            <a:spAutoFit/>
          </a:bodyPr>
          <a:lstStyle/>
          <a:p>
            <a:pPr>
              <a:spcAft>
                <a:spcPts val="1000"/>
              </a:spcAft>
            </a:pPr>
            <a:r>
              <a:rPr lang="en-US" sz="1800" dirty="0">
                <a:latin typeface="Century Gothic" panose="020B0502020202020204" pitchFamily="34" charset="0"/>
              </a:rPr>
              <a:t>The GSA SmartPay 3 Master Contract contains significant new opportunities for customer agencies to improve their programs and maximize card and cardless payment solutions.</a:t>
            </a:r>
          </a:p>
          <a:p>
            <a:pPr marL="285750" indent="-285750">
              <a:buClr>
                <a:srgbClr val="C00000"/>
              </a:buClr>
              <a:buFont typeface="Wingdings" panose="05000000000000000000" pitchFamily="2" charset="2"/>
              <a:buChar char="Ø"/>
            </a:pPr>
            <a:r>
              <a:rPr lang="en-US" sz="1800" dirty="0">
                <a:solidFill>
                  <a:srgbClr val="005390"/>
                </a:solidFill>
                <a:latin typeface="Century Gothic" panose="020B0502020202020204" pitchFamily="34" charset="0"/>
              </a:rPr>
              <a:t>GSA SmartPay 3 includes Tier 1 (Required) and Tier 2 (Optional) products and services as outlined in Sections </a:t>
            </a:r>
            <a:r>
              <a:rPr lang="en-US" sz="1800" b="1" dirty="0">
                <a:solidFill>
                  <a:srgbClr val="005390"/>
                </a:solidFill>
                <a:latin typeface="Century Gothic" panose="020B0502020202020204" pitchFamily="34" charset="0"/>
              </a:rPr>
              <a:t>C.3.1.1 </a:t>
            </a:r>
            <a:r>
              <a:rPr lang="en-US" sz="1800" dirty="0">
                <a:solidFill>
                  <a:srgbClr val="005390"/>
                </a:solidFill>
                <a:latin typeface="Century Gothic" panose="020B0502020202020204" pitchFamily="34" charset="0"/>
              </a:rPr>
              <a:t>and </a:t>
            </a:r>
            <a:r>
              <a:rPr lang="en-US" sz="1800" b="1" dirty="0">
                <a:solidFill>
                  <a:srgbClr val="005390"/>
                </a:solidFill>
                <a:latin typeface="Century Gothic" panose="020B0502020202020204" pitchFamily="34" charset="0"/>
              </a:rPr>
              <a:t>C.3.1.2</a:t>
            </a:r>
            <a:r>
              <a:rPr lang="en-US" sz="1800" dirty="0">
                <a:solidFill>
                  <a:srgbClr val="005390"/>
                </a:solidFill>
                <a:latin typeface="Century Gothic" panose="020B0502020202020204" pitchFamily="34" charset="0"/>
              </a:rPr>
              <a:t> of the master contract.  </a:t>
            </a:r>
          </a:p>
          <a:p>
            <a:pPr marL="285750" indent="-285750">
              <a:buClr>
                <a:srgbClr val="C00000"/>
              </a:buClr>
              <a:buFont typeface="Wingdings" panose="05000000000000000000" pitchFamily="2" charset="2"/>
              <a:buChar char="Ø"/>
            </a:pPr>
            <a:r>
              <a:rPr lang="en-US" sz="1800" dirty="0">
                <a:solidFill>
                  <a:srgbClr val="005390"/>
                </a:solidFill>
                <a:latin typeface="Century Gothic" panose="020B0502020202020204" pitchFamily="34" charset="0"/>
              </a:rPr>
              <a:t>Significant new/revised Tier 1 required offerings include:  </a:t>
            </a:r>
            <a:r>
              <a:rPr lang="en-US" sz="1800" b="1" dirty="0">
                <a:solidFill>
                  <a:srgbClr val="005390"/>
                </a:solidFill>
                <a:latin typeface="Century Gothic" panose="020B0502020202020204" pitchFamily="34" charset="0"/>
              </a:rPr>
              <a:t>large ticket</a:t>
            </a:r>
            <a:r>
              <a:rPr lang="en-US" sz="1800" dirty="0">
                <a:solidFill>
                  <a:srgbClr val="005390"/>
                </a:solidFill>
                <a:latin typeface="Century Gothic" panose="020B0502020202020204" pitchFamily="34" charset="0"/>
              </a:rPr>
              <a:t>, </a:t>
            </a:r>
            <a:r>
              <a:rPr lang="en-US" sz="1800" b="1" dirty="0">
                <a:solidFill>
                  <a:srgbClr val="005390"/>
                </a:solidFill>
                <a:latin typeface="Century Gothic" panose="020B0502020202020204" pitchFamily="34" charset="0"/>
              </a:rPr>
              <a:t>ePayables - Supplier-Initiated Payments (SIP),</a:t>
            </a:r>
            <a:r>
              <a:rPr lang="en-US" sz="1800" dirty="0">
                <a:solidFill>
                  <a:srgbClr val="005390"/>
                </a:solidFill>
                <a:latin typeface="Century Gothic" panose="020B0502020202020204" pitchFamily="34" charset="0"/>
              </a:rPr>
              <a:t> GSA SmartPay </a:t>
            </a:r>
            <a:r>
              <a:rPr lang="en-US" sz="1800" b="1" dirty="0">
                <a:solidFill>
                  <a:srgbClr val="005390"/>
                </a:solidFill>
                <a:latin typeface="Century Gothic" panose="020B0502020202020204" pitchFamily="34" charset="0"/>
              </a:rPr>
              <a:t>Tax Advantage Travel Card Accounts, Mobile Payments, </a:t>
            </a:r>
            <a:r>
              <a:rPr lang="en-US" sz="1800" dirty="0">
                <a:solidFill>
                  <a:srgbClr val="005390"/>
                </a:solidFill>
                <a:latin typeface="Century Gothic" panose="020B0502020202020204" pitchFamily="34" charset="0"/>
              </a:rPr>
              <a:t>and </a:t>
            </a:r>
            <a:r>
              <a:rPr lang="en-US" sz="1800" b="1" dirty="0">
                <a:solidFill>
                  <a:srgbClr val="005390"/>
                </a:solidFill>
                <a:latin typeface="Century Gothic" panose="020B0502020202020204" pitchFamily="34" charset="0"/>
              </a:rPr>
              <a:t>Non-Interchange Based Government-to-Government transactions.</a:t>
            </a:r>
          </a:p>
          <a:p>
            <a:pPr marL="285750" indent="-285750">
              <a:buClr>
                <a:srgbClr val="C00000"/>
              </a:buClr>
              <a:buFont typeface="Wingdings" panose="05000000000000000000" pitchFamily="2" charset="2"/>
              <a:buChar char="Ø"/>
            </a:pPr>
            <a:r>
              <a:rPr lang="en-US" sz="1800" dirty="0">
                <a:solidFill>
                  <a:srgbClr val="005390"/>
                </a:solidFill>
                <a:latin typeface="Century Gothic" panose="020B0502020202020204" pitchFamily="34" charset="0"/>
              </a:rPr>
              <a:t>More information on the differences between the GSA SmartPay 2 and GSA SmartPay 3 Master Contracts can be found in the Master Contract Updates Quick Sheet, Frequently Asked Questions, and ePayables and Tax Advantage Card handouts at: </a:t>
            </a:r>
            <a:r>
              <a:rPr lang="en-US" sz="1800" b="1" dirty="0">
                <a:solidFill>
                  <a:srgbClr val="005390"/>
                </a:solidFill>
                <a:latin typeface="Century Gothic" panose="020B0502020202020204" pitchFamily="34" charset="0"/>
              </a:rPr>
              <a:t>https://smartpay.gsa.gov/content/resources#sa797</a:t>
            </a:r>
          </a:p>
        </p:txBody>
      </p:sp>
    </p:spTree>
    <p:extLst>
      <p:ext uri="{BB962C8B-B14F-4D97-AF65-F5344CB8AC3E}">
        <p14:creationId xmlns:p14="http://schemas.microsoft.com/office/powerpoint/2010/main" val="7194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8129847" cy="533400"/>
          </a:xfrm>
        </p:spPr>
        <p:txBody>
          <a:bodyPr/>
          <a:lstStyle/>
          <a:p>
            <a:r>
              <a:rPr lang="en-US" sz="2800" b="1" dirty="0">
                <a:solidFill>
                  <a:srgbClr val="005390"/>
                </a:solidFill>
                <a:latin typeface="Century Gothic" panose="020B0502020202020204" pitchFamily="34" charset="0"/>
              </a:rPr>
              <a:t>GSA SmartPay 3 Tier 1 Products and Features</a:t>
            </a:r>
            <a:endParaRPr lang="en-US" sz="2800" dirty="0"/>
          </a:p>
        </p:txBody>
      </p:sp>
      <p:graphicFrame>
        <p:nvGraphicFramePr>
          <p:cNvPr id="11" name="Table 10" title="Table showing 3 Tier 1 Products and Features"/>
          <p:cNvGraphicFramePr>
            <a:graphicFrameLocks noGrp="1"/>
          </p:cNvGraphicFramePr>
          <p:nvPr>
            <p:extLst>
              <p:ext uri="{D42A27DB-BD31-4B8C-83A1-F6EECF244321}">
                <p14:modId xmlns:p14="http://schemas.microsoft.com/office/powerpoint/2010/main" val="745537900"/>
              </p:ext>
            </p:extLst>
          </p:nvPr>
        </p:nvGraphicFramePr>
        <p:xfrm>
          <a:off x="381000" y="1866281"/>
          <a:ext cx="8153400" cy="44196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1905000">
                  <a:extLst>
                    <a:ext uri="{9D8B030D-6E8A-4147-A177-3AD203B41FA5}">
                      <a16:colId xmlns:a16="http://schemas.microsoft.com/office/drawing/2014/main" val="1079122284"/>
                    </a:ext>
                  </a:extLst>
                </a:gridCol>
                <a:gridCol w="2057400">
                  <a:extLst>
                    <a:ext uri="{9D8B030D-6E8A-4147-A177-3AD203B41FA5}">
                      <a16:colId xmlns:a16="http://schemas.microsoft.com/office/drawing/2014/main" val="1245847523"/>
                    </a:ext>
                  </a:extLst>
                </a:gridCol>
                <a:gridCol w="1828800">
                  <a:extLst>
                    <a:ext uri="{9D8B030D-6E8A-4147-A177-3AD203B41FA5}">
                      <a16:colId xmlns:a16="http://schemas.microsoft.com/office/drawing/2014/main" val="20001"/>
                    </a:ext>
                  </a:extLst>
                </a:gridCol>
              </a:tblGrid>
              <a:tr h="304800">
                <a:tc>
                  <a:txBody>
                    <a:bodyPr/>
                    <a:lstStyle/>
                    <a:p>
                      <a:r>
                        <a:rPr lang="en-US" sz="1400" dirty="0">
                          <a:latin typeface="Century Gothic" panose="020B0502020202020204" pitchFamily="34" charset="0"/>
                        </a:rPr>
                        <a:t>All</a:t>
                      </a:r>
                      <a:r>
                        <a:rPr lang="en-US" sz="1400" baseline="0" dirty="0">
                          <a:latin typeface="Century Gothic" panose="020B0502020202020204" pitchFamily="34" charset="0"/>
                        </a:rPr>
                        <a:t> Business Lines</a:t>
                      </a:r>
                      <a:endParaRPr lang="en-US"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390"/>
                    </a:solidFill>
                  </a:tcPr>
                </a:tc>
                <a:tc>
                  <a:txBody>
                    <a:bodyPr/>
                    <a:lstStyle/>
                    <a:p>
                      <a:r>
                        <a:rPr lang="en-US" sz="1400" dirty="0">
                          <a:latin typeface="Century Gothic" panose="020B0502020202020204" pitchFamily="34" charset="0"/>
                        </a:rPr>
                        <a:t>Purchase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390"/>
                    </a:solidFill>
                  </a:tcPr>
                </a:tc>
                <a:tc>
                  <a:txBody>
                    <a:bodyPr/>
                    <a:lstStyle/>
                    <a:p>
                      <a:r>
                        <a:rPr lang="en-US" sz="1400" dirty="0">
                          <a:latin typeface="Century Gothic" panose="020B0502020202020204" pitchFamily="34" charset="0"/>
                        </a:rPr>
                        <a:t>Travel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390"/>
                    </a:solidFill>
                  </a:tcPr>
                </a:tc>
                <a:tc>
                  <a:txBody>
                    <a:bodyPr/>
                    <a:lstStyle/>
                    <a:p>
                      <a:r>
                        <a:rPr lang="en-US" sz="1400" dirty="0">
                          <a:latin typeface="Century Gothic" panose="020B0502020202020204" pitchFamily="34" charset="0"/>
                        </a:rPr>
                        <a:t>Fleet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390"/>
                    </a:solidFill>
                  </a:tcPr>
                </a:tc>
                <a:extLst>
                  <a:ext uri="{0D108BD9-81ED-4DB2-BD59-A6C34878D82A}">
                    <a16:rowId xmlns:a16="http://schemas.microsoft.com/office/drawing/2014/main" val="10000"/>
                  </a:ext>
                </a:extLst>
              </a:tr>
              <a:tr h="691360">
                <a:tc>
                  <a:txBody>
                    <a:bodyPr/>
                    <a:lstStyle/>
                    <a:p>
                      <a:pPr marL="171450" indent="-171450" algn="l">
                        <a:buFont typeface="Arial" panose="020B0604020202020204" pitchFamily="34" charset="0"/>
                        <a:buChar char="•"/>
                      </a:pPr>
                      <a:r>
                        <a:rPr lang="en-US" sz="1100" b="0" dirty="0">
                          <a:latin typeface="Century Gothic" panose="020B0502020202020204" pitchFamily="34" charset="0"/>
                        </a:rPr>
                        <a:t>24-hour EAS Customer Service</a:t>
                      </a:r>
                    </a:p>
                    <a:p>
                      <a:pPr marL="171450" indent="-171450" algn="l">
                        <a:buFont typeface="Arial" panose="020B0604020202020204" pitchFamily="34" charset="0"/>
                        <a:buChar char="•"/>
                      </a:pPr>
                      <a:r>
                        <a:rPr lang="en-US" sz="1100" b="0" dirty="0">
                          <a:latin typeface="Century Gothic" panose="020B0502020202020204" pitchFamily="34" charset="0"/>
                        </a:rPr>
                        <a:t>Accounts Payable File Review</a:t>
                      </a:r>
                    </a:p>
                    <a:p>
                      <a:pPr marL="171450" indent="-171450" algn="l">
                        <a:buFont typeface="Arial" panose="020B0604020202020204" pitchFamily="34" charset="0"/>
                        <a:buChar char="•"/>
                      </a:pPr>
                      <a:r>
                        <a:rPr lang="en-US" sz="1100" b="0" dirty="0">
                          <a:latin typeface="Century Gothic" panose="020B0502020202020204" pitchFamily="34" charset="0"/>
                        </a:rPr>
                        <a:t>Association Program Management Tools</a:t>
                      </a:r>
                    </a:p>
                    <a:p>
                      <a:pPr marL="171450" indent="-171450" algn="l">
                        <a:buFont typeface="Arial" panose="020B0604020202020204" pitchFamily="34" charset="0"/>
                        <a:buChar char="•"/>
                      </a:pPr>
                      <a:r>
                        <a:rPr lang="en-US" sz="1100" b="0" dirty="0">
                          <a:latin typeface="Century Gothic" panose="020B0502020202020204" pitchFamily="34" charset="0"/>
                        </a:rPr>
                        <a:t>Chip &amp; PIN / Signature Cards</a:t>
                      </a:r>
                    </a:p>
                    <a:p>
                      <a:pPr marL="171450" indent="-171450" algn="l">
                        <a:buFont typeface="Arial" panose="020B0604020202020204" pitchFamily="34" charset="0"/>
                        <a:buChar char="•"/>
                      </a:pPr>
                      <a:r>
                        <a:rPr lang="en-US" sz="1100" b="0" dirty="0">
                          <a:latin typeface="Century Gothic" panose="020B0502020202020204" pitchFamily="34" charset="0"/>
                        </a:rPr>
                        <a:t>Email / SMS Alert Service</a:t>
                      </a:r>
                    </a:p>
                    <a:p>
                      <a:pPr marL="171450" indent="-171450" algn="l">
                        <a:buFont typeface="Arial" panose="020B0604020202020204" pitchFamily="34" charset="0"/>
                        <a:buChar char="•"/>
                      </a:pPr>
                      <a:r>
                        <a:rPr lang="en-US" sz="1100" b="0" dirty="0">
                          <a:latin typeface="Century Gothic" panose="020B0502020202020204" pitchFamily="34" charset="0"/>
                        </a:rPr>
                        <a:t>ePayables - Supplier-Initiated Payments (SIP) </a:t>
                      </a:r>
                    </a:p>
                    <a:p>
                      <a:pPr marL="171450" indent="-171450" algn="l">
                        <a:buFont typeface="Arial" panose="020B0604020202020204" pitchFamily="34" charset="0"/>
                        <a:buChar char="•"/>
                      </a:pPr>
                      <a:r>
                        <a:rPr lang="en-US" sz="1100" b="0" dirty="0">
                          <a:latin typeface="Century Gothic" panose="020B0502020202020204" pitchFamily="34" charset="0"/>
                        </a:rPr>
                        <a:t>Ghost Card </a:t>
                      </a:r>
                    </a:p>
                    <a:p>
                      <a:pPr marL="171450" indent="-171450" algn="l">
                        <a:buFont typeface="Arial" panose="020B0604020202020204" pitchFamily="34" charset="0"/>
                        <a:buChar char="•"/>
                      </a:pPr>
                      <a:r>
                        <a:rPr lang="en-US" sz="1100" b="0" dirty="0">
                          <a:latin typeface="Century Gothic" panose="020B0502020202020204" pitchFamily="34" charset="0"/>
                        </a:rPr>
                        <a:t>Interchange-Based Government-to- Government (G2G) Transactions</a:t>
                      </a:r>
                    </a:p>
                    <a:p>
                      <a:pPr marL="171450" indent="-171450" algn="l">
                        <a:buFont typeface="Arial" panose="020B0604020202020204" pitchFamily="34" charset="0"/>
                        <a:buChar char="•"/>
                      </a:pPr>
                      <a:r>
                        <a:rPr lang="en-US" sz="1100" b="0" dirty="0">
                          <a:latin typeface="Century Gothic" panose="020B0502020202020204" pitchFamily="34" charset="0"/>
                        </a:rPr>
                        <a:t>Mobile Applications</a:t>
                      </a:r>
                    </a:p>
                    <a:p>
                      <a:pPr marL="171450" indent="-171450" algn="l">
                        <a:buFont typeface="Arial" panose="020B0604020202020204" pitchFamily="34" charset="0"/>
                        <a:buChar char="•"/>
                      </a:pPr>
                      <a:r>
                        <a:rPr lang="en-US" sz="1100" b="0" dirty="0">
                          <a:latin typeface="Century Gothic" panose="020B0502020202020204" pitchFamily="34" charset="0"/>
                        </a:rPr>
                        <a:t>Mobile Payments</a:t>
                      </a:r>
                    </a:p>
                    <a:p>
                      <a:pPr marL="171450" indent="-171450" algn="l">
                        <a:buFont typeface="Arial" panose="020B0604020202020204" pitchFamily="34" charset="0"/>
                        <a:buChar char="•"/>
                      </a:pPr>
                      <a:r>
                        <a:rPr lang="en-US" sz="1100" b="0" dirty="0">
                          <a:latin typeface="Century Gothic" panose="020B0502020202020204" pitchFamily="34" charset="0"/>
                        </a:rPr>
                        <a:t>Net Billing</a:t>
                      </a:r>
                    </a:p>
                    <a:p>
                      <a:pPr marL="171450" indent="-171450" algn="l">
                        <a:buFont typeface="Arial" panose="020B0604020202020204" pitchFamily="34" charset="0"/>
                        <a:buChar char="•"/>
                      </a:pPr>
                      <a:r>
                        <a:rPr lang="en-US" sz="1100" b="0" dirty="0">
                          <a:latin typeface="Century Gothic" panose="020B0502020202020204" pitchFamily="34" charset="0"/>
                        </a:rPr>
                        <a:t>Non-Interchange based Government-to- Government (G2G) Transactions</a:t>
                      </a:r>
                    </a:p>
                    <a:p>
                      <a:pPr marL="171450" indent="-171450" algn="l">
                        <a:buFont typeface="Arial" panose="020B0604020202020204" pitchFamily="34" charset="0"/>
                        <a:buChar char="•"/>
                      </a:pPr>
                      <a:r>
                        <a:rPr lang="en-US" sz="1100" b="0" dirty="0">
                          <a:latin typeface="Century Gothic" panose="020B0502020202020204" pitchFamily="34" charset="0"/>
                        </a:rPr>
                        <a:t>Real-Time Web Assistance</a:t>
                      </a:r>
                    </a:p>
                    <a:p>
                      <a:pPr marL="171450" indent="-171450" algn="l">
                        <a:buFont typeface="Arial" panose="020B0604020202020204" pitchFamily="34" charset="0"/>
                        <a:buChar char="•"/>
                      </a:pPr>
                      <a:r>
                        <a:rPr lang="en-US" sz="1100" b="0" dirty="0">
                          <a:latin typeface="Century Gothic" panose="020B0502020202020204" pitchFamily="34" charset="0"/>
                        </a:rPr>
                        <a:t>Single Use Account (SUA)</a:t>
                      </a:r>
                    </a:p>
                    <a:p>
                      <a:pPr marL="171450" indent="-171450" algn="l">
                        <a:buFont typeface="Arial" panose="020B0604020202020204" pitchFamily="34" charset="0"/>
                        <a:buChar char="•"/>
                      </a:pPr>
                      <a:r>
                        <a:rPr lang="en-US" sz="1100" b="0" dirty="0">
                          <a:latin typeface="Century Gothic" panose="020B0502020202020204" pitchFamily="34" charset="0"/>
                        </a:rPr>
                        <a:t>Tokenization</a:t>
                      </a:r>
                    </a:p>
                    <a:p>
                      <a:pPr marL="171450" indent="-171450" algn="l">
                        <a:buFont typeface="Arial" panose="020B0604020202020204" pitchFamily="34" charset="0"/>
                        <a:buChar char="•"/>
                      </a:pPr>
                      <a:r>
                        <a:rPr lang="en-US" sz="1100" b="0" dirty="0">
                          <a:latin typeface="Century Gothic" panose="020B0502020202020204" pitchFamily="34" charset="0"/>
                        </a:rPr>
                        <a:t>Virtual Cards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Convenience Checks</a:t>
                      </a:r>
                    </a:p>
                    <a:p>
                      <a:pPr marL="171450" indent="-171450">
                        <a:buFont typeface="Arial" panose="020B0604020202020204" pitchFamily="34" charset="0"/>
                        <a:buChar char="•"/>
                      </a:pPr>
                      <a:r>
                        <a:rPr lang="en-US" sz="1100" dirty="0">
                          <a:latin typeface="Century Gothic" panose="020B0502020202020204" pitchFamily="34" charset="0"/>
                        </a:rPr>
                        <a:t>Declining Balance Cards</a:t>
                      </a:r>
                    </a:p>
                    <a:p>
                      <a:pPr marL="171450" indent="-171450">
                        <a:buFont typeface="Arial" panose="020B0604020202020204" pitchFamily="34" charset="0"/>
                        <a:buChar char="•"/>
                      </a:pPr>
                      <a:r>
                        <a:rPr lang="en-US" sz="1100" dirty="0">
                          <a:latin typeface="Century Gothic" panose="020B0502020202020204" pitchFamily="34" charset="0"/>
                        </a:rPr>
                        <a:t>Foreign Currency Cards</a:t>
                      </a:r>
                    </a:p>
                    <a:p>
                      <a:pPr marL="171450" indent="-171450" algn="l">
                        <a:buFont typeface="Arial" panose="020B0604020202020204" pitchFamily="34" charset="0"/>
                        <a:buChar char="•"/>
                      </a:pPr>
                      <a:endParaRPr lang="en-US" sz="11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ATM Access</a:t>
                      </a:r>
                    </a:p>
                    <a:p>
                      <a:pPr marL="171450" indent="-171450">
                        <a:buFont typeface="Arial" panose="020B0604020202020204" pitchFamily="34" charset="0"/>
                        <a:buChar char="•"/>
                      </a:pPr>
                      <a:r>
                        <a:rPr lang="en-US" sz="1100" dirty="0">
                          <a:latin typeface="Century Gothic" panose="020B0502020202020204" pitchFamily="34" charset="0"/>
                        </a:rPr>
                        <a:t>Declining Balance Cards</a:t>
                      </a:r>
                    </a:p>
                    <a:p>
                      <a:pPr marL="171450" indent="-171450">
                        <a:buFont typeface="Arial" panose="020B0604020202020204" pitchFamily="34" charset="0"/>
                        <a:buChar char="•"/>
                      </a:pPr>
                      <a:r>
                        <a:rPr lang="en-US" sz="1100" dirty="0">
                          <a:latin typeface="Century Gothic" panose="020B0502020202020204" pitchFamily="34" charset="0"/>
                        </a:rPr>
                        <a:t>Foreign Currency Cards</a:t>
                      </a:r>
                    </a:p>
                    <a:p>
                      <a:pPr marL="171450" indent="-171450">
                        <a:buFont typeface="Arial" panose="020B0604020202020204" pitchFamily="34" charset="0"/>
                        <a:buChar char="•"/>
                      </a:pPr>
                      <a:r>
                        <a:rPr lang="en-US" sz="1100" dirty="0">
                          <a:latin typeface="Century Gothic" panose="020B0502020202020204" pitchFamily="34" charset="0"/>
                        </a:rPr>
                        <a:t>GSA SmartPay Tax Advantage Travel Card Account</a:t>
                      </a:r>
                    </a:p>
                    <a:p>
                      <a:pPr marL="171450" indent="-171450" algn="l">
                        <a:buFont typeface="Arial" panose="020B0604020202020204" pitchFamily="34" charset="0"/>
                        <a:buChar char="•"/>
                      </a:pPr>
                      <a:endParaRPr lang="en-US" sz="11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No additional business line-specific Tier 1 products or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13" name="Picture 12" title="Decorative Image"/>
          <p:cNvPicPr>
            <a:picLocks noChangeAspect="1"/>
          </p:cNvPicPr>
          <p:nvPr/>
        </p:nvPicPr>
        <p:blipFill>
          <a:blip r:embed="rId3"/>
          <a:stretch>
            <a:fillRect/>
          </a:stretch>
        </p:blipFill>
        <p:spPr>
          <a:xfrm>
            <a:off x="2930482" y="3678418"/>
            <a:ext cx="1579339" cy="942975"/>
          </a:xfrm>
          <a:prstGeom prst="rect">
            <a:avLst/>
          </a:prstGeom>
        </p:spPr>
      </p:pic>
      <p:pic>
        <p:nvPicPr>
          <p:cNvPr id="14" name="Picture 13" title="Decorative Image"/>
          <p:cNvPicPr>
            <a:picLocks noChangeAspect="1"/>
          </p:cNvPicPr>
          <p:nvPr/>
        </p:nvPicPr>
        <p:blipFill>
          <a:blip r:embed="rId4"/>
          <a:stretch>
            <a:fillRect/>
          </a:stretch>
        </p:blipFill>
        <p:spPr>
          <a:xfrm>
            <a:off x="4914768" y="3682482"/>
            <a:ext cx="1476375" cy="934847"/>
          </a:xfrm>
          <a:prstGeom prst="rect">
            <a:avLst/>
          </a:prstGeom>
        </p:spPr>
      </p:pic>
      <p:pic>
        <p:nvPicPr>
          <p:cNvPr id="12" name="Picture 11" title="Decorative Image"/>
          <p:cNvPicPr>
            <a:picLocks noChangeAspect="1"/>
          </p:cNvPicPr>
          <p:nvPr/>
        </p:nvPicPr>
        <p:blipFill>
          <a:blip r:embed="rId5"/>
          <a:stretch>
            <a:fillRect/>
          </a:stretch>
        </p:blipFill>
        <p:spPr>
          <a:xfrm>
            <a:off x="6858000" y="3668794"/>
            <a:ext cx="1524000" cy="962223"/>
          </a:xfrm>
          <a:prstGeom prst="rect">
            <a:avLst/>
          </a:prstGeom>
        </p:spPr>
      </p:pic>
    </p:spTree>
    <p:extLst>
      <p:ext uri="{BB962C8B-B14F-4D97-AF65-F5344CB8AC3E}">
        <p14:creationId xmlns:p14="http://schemas.microsoft.com/office/powerpoint/2010/main" val="383506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129847" cy="533400"/>
          </a:xfrm>
        </p:spPr>
        <p:txBody>
          <a:bodyPr/>
          <a:lstStyle/>
          <a:p>
            <a:r>
              <a:rPr lang="en-US" sz="2800" b="1" kern="0" dirty="0">
                <a:solidFill>
                  <a:srgbClr val="005390"/>
                </a:solidFill>
                <a:latin typeface="Century Gothic" pitchFamily="34" charset="0"/>
                <a:cs typeface="Arial" pitchFamily="34" charset="0"/>
              </a:rPr>
              <a:t>Micro-Purchase Increase</a:t>
            </a:r>
            <a:endParaRPr lang="en-US" sz="2800" dirty="0"/>
          </a:p>
        </p:txBody>
      </p:sp>
      <p:sp>
        <p:nvSpPr>
          <p:cNvPr id="8" name="Text Placeholder 2"/>
          <p:cNvSpPr txBox="1">
            <a:spLocks/>
          </p:cNvSpPr>
          <p:nvPr/>
        </p:nvSpPr>
        <p:spPr>
          <a:xfrm>
            <a:off x="301752" y="1747346"/>
            <a:ext cx="8534399" cy="487679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8600" marR="0" lvl="0" indent="-139700" algn="l" rtl="0">
              <a:lnSpc>
                <a:spcPct val="100000"/>
              </a:lnSpc>
              <a:spcBef>
                <a:spcPts val="64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1pPr>
            <a:lvl2pPr marL="742950" marR="0" lvl="1" indent="171450" algn="l" rtl="0">
              <a:lnSpc>
                <a:spcPct val="100000"/>
              </a:lnSpc>
              <a:spcBef>
                <a:spcPts val="56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48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9pPr>
          </a:lstStyle>
          <a:p>
            <a:pPr marL="88900" indent="0" eaLnBrk="1" fontAlgn="auto" hangingPunct="1">
              <a:buClr>
                <a:srgbClr val="000000"/>
              </a:buClr>
              <a:buFont typeface="Arial"/>
              <a:buNone/>
              <a:defRPr/>
            </a:pPr>
            <a:r>
              <a:rPr lang="en-US" kern="0" dirty="0">
                <a:latin typeface="Century Gothic" panose="020B0502020202020204" pitchFamily="34" charset="0"/>
              </a:rPr>
              <a:t>In accordance with the Federal Acquisition Regulation (FAR), the GSA SmartPay Purchase payment solution is the preferred method to purchase and pay for micro-purchases (FAR Part 13.201).  For purchases above the micro-purchase threshold, the purchase solution may be used as an ordering and payment mechanism. Last year, over </a:t>
            </a:r>
            <a:r>
              <a:rPr lang="en-US" b="1" kern="0" dirty="0">
                <a:latin typeface="Century Gothic" panose="020B0502020202020204" pitchFamily="34" charset="0"/>
              </a:rPr>
              <a:t>half of government-wide spend </a:t>
            </a:r>
            <a:r>
              <a:rPr lang="en-US" kern="0" dirty="0">
                <a:latin typeface="Century Gothic" panose="020B0502020202020204" pitchFamily="34" charset="0"/>
              </a:rPr>
              <a:t>was above the micro-purchase limit at the time of $3,500. On December 12, 2017, the FY18 NDAA was signed into law, increasing the micro-purchase threshold to $10,000.</a:t>
            </a:r>
          </a:p>
          <a:p>
            <a:pPr marL="88900" indent="0" eaLnBrk="1" fontAlgn="auto" hangingPunct="1">
              <a:buClr>
                <a:srgbClr val="000000"/>
              </a:buClr>
              <a:buFont typeface="Arial"/>
              <a:buNone/>
              <a:defRPr/>
            </a:pPr>
            <a:endParaRPr lang="en-US" kern="0" dirty="0">
              <a:latin typeface="Century Gothic" panose="020B0502020202020204" pitchFamily="34" charset="0"/>
            </a:endParaRPr>
          </a:p>
          <a:p>
            <a:pPr marL="88900" indent="0" eaLnBrk="1" fontAlgn="auto" hangingPunct="1">
              <a:buClr>
                <a:srgbClr val="000000"/>
              </a:buClr>
              <a:buFont typeface="Arial"/>
              <a:buNone/>
              <a:defRPr/>
            </a:pPr>
            <a:r>
              <a:rPr lang="en-US" b="1" kern="0" dirty="0">
                <a:latin typeface="Century Gothic" panose="020B0502020202020204" pitchFamily="34" charset="0"/>
              </a:rPr>
              <a:t>FY18 National Defense Authorization Act (NDAA)*:</a:t>
            </a:r>
          </a:p>
          <a:p>
            <a:pPr marL="88900" indent="0" eaLnBrk="1" fontAlgn="auto" hangingPunct="1">
              <a:buClr>
                <a:srgbClr val="000000"/>
              </a:buClr>
              <a:buFont typeface="Arial"/>
              <a:buNone/>
              <a:defRPr/>
            </a:pPr>
            <a:r>
              <a:rPr lang="en-US" kern="0" dirty="0">
                <a:latin typeface="Century Gothic" panose="020B0502020202020204" pitchFamily="34" charset="0"/>
              </a:rPr>
              <a:t>SEC. 806. REQUIREMENTS RELATED TO THE MICRO-PURCHASE THRESHOLD.</a:t>
            </a:r>
          </a:p>
          <a:p>
            <a:pPr marL="914400" lvl="1" indent="-365760" eaLnBrk="1" fontAlgn="auto" hangingPunct="1">
              <a:buClr>
                <a:srgbClr val="000000"/>
              </a:buClr>
              <a:buFont typeface="Wingdings" panose="05000000000000000000" pitchFamily="2" charset="2"/>
              <a:buChar char="Ø"/>
              <a:defRPr/>
            </a:pPr>
            <a:r>
              <a:rPr lang="en-US" kern="0" dirty="0">
                <a:latin typeface="Century Gothic" panose="020B0502020202020204" pitchFamily="34" charset="0"/>
              </a:rPr>
              <a:t>(a) Increase In Threshold.—Section 1902(a)(1) of title 41, United States Code, is amended by striking “$3,000” and inserting “</a:t>
            </a:r>
            <a:r>
              <a:rPr lang="en-US" b="1" kern="0" dirty="0">
                <a:latin typeface="Century Gothic" panose="020B0502020202020204" pitchFamily="34" charset="0"/>
              </a:rPr>
              <a:t>$10,000.</a:t>
            </a:r>
            <a:r>
              <a:rPr lang="en-US" kern="0" dirty="0">
                <a:latin typeface="Century Gothic" panose="020B0502020202020204" pitchFamily="34" charset="0"/>
              </a:rPr>
              <a:t>”</a:t>
            </a:r>
          </a:p>
          <a:p>
            <a:pPr marL="88900" indent="0" eaLnBrk="1" fontAlgn="auto" hangingPunct="1">
              <a:buClr>
                <a:srgbClr val="000000"/>
              </a:buClr>
              <a:buFont typeface="Arial"/>
              <a:buNone/>
              <a:defRPr/>
            </a:pPr>
            <a:endParaRPr lang="en-US" b="1" kern="0" dirty="0">
              <a:latin typeface="Century Gothic" panose="020B0502020202020204" pitchFamily="34" charset="0"/>
            </a:endParaRPr>
          </a:p>
          <a:p>
            <a:pPr marL="88900" indent="0" eaLnBrk="1" fontAlgn="auto" hangingPunct="1">
              <a:buClr>
                <a:srgbClr val="000000"/>
              </a:buClr>
              <a:buFont typeface="Arial"/>
              <a:buNone/>
              <a:defRPr/>
            </a:pPr>
            <a:r>
              <a:rPr lang="en-US" b="1" kern="0" dirty="0">
                <a:latin typeface="Century Gothic" panose="020B0502020202020204" pitchFamily="34" charset="0"/>
              </a:rPr>
              <a:t>FAR Part 13.301 - Governmentwide commercial purchase card:</a:t>
            </a:r>
            <a:endParaRPr lang="en-US" kern="0" dirty="0">
              <a:latin typeface="Century Gothic" panose="020B0502020202020204" pitchFamily="34" charset="0"/>
            </a:endParaRPr>
          </a:p>
          <a:p>
            <a:pPr marL="88900" indent="0" eaLnBrk="1" fontAlgn="auto" hangingPunct="1">
              <a:buClr>
                <a:srgbClr val="000000"/>
              </a:buClr>
              <a:buFont typeface="Arial"/>
              <a:buNone/>
              <a:defRPr/>
            </a:pPr>
            <a:r>
              <a:rPr lang="en-US" kern="0" dirty="0">
                <a:latin typeface="Century Gothic" panose="020B0502020202020204" pitchFamily="34" charset="0"/>
              </a:rPr>
              <a:t>(c) The Governmentwide commercial purchase card may be used to—</a:t>
            </a:r>
          </a:p>
          <a:p>
            <a:pPr marL="914400" lvl="1" indent="-365760" eaLnBrk="1" fontAlgn="auto" hangingPunct="1">
              <a:buClr>
                <a:srgbClr val="000000"/>
              </a:buClr>
              <a:buFont typeface="Wingdings" panose="05000000000000000000" pitchFamily="2" charset="2"/>
              <a:buChar char="Ø"/>
              <a:defRPr/>
            </a:pPr>
            <a:r>
              <a:rPr lang="en-US" kern="0" dirty="0">
                <a:latin typeface="Century Gothic" panose="020B0502020202020204" pitchFamily="34" charset="0"/>
              </a:rPr>
              <a:t>(1) Make micro-purchases;</a:t>
            </a:r>
          </a:p>
          <a:p>
            <a:pPr marL="914400" lvl="1" indent="-365760" eaLnBrk="1" fontAlgn="auto" hangingPunct="1">
              <a:buClr>
                <a:srgbClr val="000000"/>
              </a:buClr>
              <a:buFont typeface="Wingdings" panose="05000000000000000000" pitchFamily="2" charset="2"/>
              <a:buChar char="Ø"/>
              <a:defRPr/>
            </a:pPr>
            <a:r>
              <a:rPr lang="en-US" kern="0" dirty="0">
                <a:latin typeface="Century Gothic" panose="020B0502020202020204" pitchFamily="34" charset="0"/>
              </a:rPr>
              <a:t>(2) Place a </a:t>
            </a:r>
            <a:r>
              <a:rPr lang="en-US" b="1" kern="0" dirty="0">
                <a:latin typeface="Century Gothic" panose="020B0502020202020204" pitchFamily="34" charset="0"/>
              </a:rPr>
              <a:t>task or delivery order </a:t>
            </a:r>
            <a:r>
              <a:rPr lang="en-US" kern="0" dirty="0">
                <a:latin typeface="Century Gothic" panose="020B0502020202020204" pitchFamily="34" charset="0"/>
              </a:rPr>
              <a:t>(if authorized in the basic contract, basic ordering agreement, or blanket purchase agreement); or</a:t>
            </a:r>
          </a:p>
          <a:p>
            <a:pPr marL="914400" lvl="1" indent="-365760" eaLnBrk="1" fontAlgn="auto" hangingPunct="1">
              <a:buClr>
                <a:srgbClr val="000000"/>
              </a:buClr>
              <a:buFont typeface="Wingdings" panose="05000000000000000000" pitchFamily="2" charset="2"/>
              <a:buChar char="Ø"/>
              <a:defRPr/>
            </a:pPr>
            <a:r>
              <a:rPr lang="en-US" kern="0" dirty="0">
                <a:latin typeface="Century Gothic" panose="020B0502020202020204" pitchFamily="34" charset="0"/>
              </a:rPr>
              <a:t>(3) Make payments, when the contractor agrees to accept payment by the card.</a:t>
            </a:r>
          </a:p>
          <a:p>
            <a:pPr marL="88900" indent="0" eaLnBrk="1" fontAlgn="auto" hangingPunct="1">
              <a:buClr>
                <a:srgbClr val="000000"/>
              </a:buClr>
              <a:buFont typeface="Arial"/>
              <a:buNone/>
              <a:defRPr/>
            </a:pPr>
            <a:endParaRPr lang="en-US" kern="0" dirty="0">
              <a:latin typeface="Century Gothic" panose="020B0502020202020204" pitchFamily="34" charset="0"/>
            </a:endParaRPr>
          </a:p>
        </p:txBody>
      </p:sp>
    </p:spTree>
    <p:extLst>
      <p:ext uri="{BB962C8B-B14F-4D97-AF65-F5344CB8AC3E}">
        <p14:creationId xmlns:p14="http://schemas.microsoft.com/office/powerpoint/2010/main" val="29541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219200"/>
            <a:ext cx="8129847" cy="533400"/>
          </a:xfrm>
        </p:spPr>
        <p:txBody>
          <a:bodyPr/>
          <a:lstStyle/>
          <a:p>
            <a:r>
              <a:rPr lang="en-US" sz="2800" b="1" kern="0" dirty="0">
                <a:solidFill>
                  <a:srgbClr val="005390"/>
                </a:solidFill>
                <a:latin typeface="Century Gothic" pitchFamily="34" charset="0"/>
              </a:rPr>
              <a:t>Evolution of Increased Flexibility</a:t>
            </a:r>
            <a:endParaRPr lang="en-US" sz="2800" dirty="0"/>
          </a:p>
        </p:txBody>
      </p:sp>
      <p:sp>
        <p:nvSpPr>
          <p:cNvPr id="8" name="TextBox 7"/>
          <p:cNvSpPr txBox="1"/>
          <p:nvPr/>
        </p:nvSpPr>
        <p:spPr>
          <a:xfrm>
            <a:off x="304800" y="1737360"/>
            <a:ext cx="8584208" cy="1169551"/>
          </a:xfrm>
          <a:prstGeom prst="rect">
            <a:avLst/>
          </a:prstGeom>
          <a:noFill/>
        </p:spPr>
        <p:txBody>
          <a:bodyPr wrap="square" rtlCol="0">
            <a:spAutoFit/>
          </a:bodyPr>
          <a:lstStyle/>
          <a:p>
            <a:pPr marL="342900" indent="-342900" eaLnBrk="0" fontAlgn="base" hangingPunct="0">
              <a:spcBef>
                <a:spcPct val="0"/>
              </a:spcBef>
              <a:spcAft>
                <a:spcPct val="0"/>
              </a:spcAft>
              <a:buFont typeface="Wingdings" panose="05000000000000000000" pitchFamily="2" charset="2"/>
              <a:buChar char="Ø"/>
            </a:pPr>
            <a:r>
              <a:rPr lang="en-US" sz="1400" kern="0" dirty="0">
                <a:solidFill>
                  <a:srgbClr val="000000"/>
                </a:solidFill>
                <a:latin typeface="Century Gothic" panose="020B0502020202020204" pitchFamily="34" charset="0"/>
                <a:sym typeface="Arial"/>
              </a:rPr>
              <a:t>The first MPT was established in 1994 through the Federal Acquisition Streamlining Act (FASA)</a:t>
            </a:r>
          </a:p>
          <a:p>
            <a:pPr marL="342900" indent="-342900" eaLnBrk="0" fontAlgn="base" hangingPunct="0">
              <a:spcBef>
                <a:spcPct val="0"/>
              </a:spcBef>
              <a:spcAft>
                <a:spcPct val="0"/>
              </a:spcAft>
              <a:buFont typeface="Wingdings" panose="05000000000000000000" pitchFamily="2" charset="2"/>
              <a:buChar char="Ø"/>
            </a:pPr>
            <a:r>
              <a:rPr lang="en-US" sz="1400" kern="0" dirty="0">
                <a:solidFill>
                  <a:srgbClr val="000000"/>
                </a:solidFill>
                <a:latin typeface="Century Gothic" panose="020B0502020202020204" pitchFamily="34" charset="0"/>
                <a:cs typeface="Arial" pitchFamily="34" charset="0"/>
                <a:sym typeface="Arial"/>
              </a:rPr>
              <a:t>Since that time, the “routine” MPT has been adjusted four times </a:t>
            </a:r>
          </a:p>
          <a:p>
            <a:pPr marL="342900" indent="-342900" eaLnBrk="0" fontAlgn="base" hangingPunct="0">
              <a:spcBef>
                <a:spcPct val="0"/>
              </a:spcBef>
              <a:spcAft>
                <a:spcPct val="0"/>
              </a:spcAft>
              <a:buFont typeface="Wingdings" panose="05000000000000000000" pitchFamily="2" charset="2"/>
              <a:buChar char="Ø"/>
            </a:pPr>
            <a:r>
              <a:rPr lang="en-US" sz="1400" kern="0" dirty="0">
                <a:solidFill>
                  <a:srgbClr val="000000"/>
                </a:solidFill>
                <a:latin typeface="Century Gothic" panose="020B0502020202020204" pitchFamily="34" charset="0"/>
                <a:cs typeface="Arial" pitchFamily="34" charset="0"/>
                <a:sym typeface="Arial"/>
              </a:rPr>
              <a:t>Additionally, multiple MPTs were created to address specific purchasing activities or conditions</a:t>
            </a:r>
          </a:p>
          <a:p>
            <a:pPr marL="342900" indent="-342900" eaLnBrk="0" fontAlgn="base" hangingPunct="0">
              <a:spcBef>
                <a:spcPct val="0"/>
              </a:spcBef>
              <a:spcAft>
                <a:spcPct val="0"/>
              </a:spcAft>
              <a:buFont typeface="Wingdings" panose="05000000000000000000" pitchFamily="2" charset="2"/>
              <a:buChar char="Ø"/>
            </a:pPr>
            <a:r>
              <a:rPr lang="en-US" sz="1400" kern="0" dirty="0">
                <a:solidFill>
                  <a:srgbClr val="000000"/>
                </a:solidFill>
                <a:latin typeface="Century Gothic" panose="020B0502020202020204" pitchFamily="34" charset="0"/>
                <a:sym typeface="Arial"/>
              </a:rPr>
              <a:t>FAR 13.301(b) also states that agencies may not limit card use to micro-purchases</a:t>
            </a:r>
            <a:endParaRPr lang="en-US" kern="0" dirty="0">
              <a:solidFill>
                <a:srgbClr val="005390"/>
              </a:solidFill>
              <a:latin typeface="Century Gothic" pitchFamily="34" charset="0"/>
              <a:cs typeface="Arial" pitchFamily="34" charset="0"/>
              <a:sym typeface="Arial"/>
            </a:endParaRPr>
          </a:p>
        </p:txBody>
      </p:sp>
      <p:graphicFrame>
        <p:nvGraphicFramePr>
          <p:cNvPr id="9" name="Table 8" title="Table showing Authority and Agency Threshold"/>
          <p:cNvGraphicFramePr>
            <a:graphicFrameLocks noGrp="1"/>
          </p:cNvGraphicFramePr>
          <p:nvPr>
            <p:extLst>
              <p:ext uri="{D42A27DB-BD31-4B8C-83A1-F6EECF244321}">
                <p14:modId xmlns:p14="http://schemas.microsoft.com/office/powerpoint/2010/main" val="1789248503"/>
              </p:ext>
            </p:extLst>
          </p:nvPr>
        </p:nvGraphicFramePr>
        <p:xfrm>
          <a:off x="490909" y="2971800"/>
          <a:ext cx="8162182" cy="3498666"/>
        </p:xfrm>
        <a:graphic>
          <a:graphicData uri="http://schemas.openxmlformats.org/drawingml/2006/table">
            <a:tbl>
              <a:tblPr firstRow="1" bandRow="1">
                <a:tableStyleId>{5C22544A-7EE6-4342-B048-85BDC9FD1C3A}</a:tableStyleId>
              </a:tblPr>
              <a:tblGrid>
                <a:gridCol w="4574410">
                  <a:extLst>
                    <a:ext uri="{9D8B030D-6E8A-4147-A177-3AD203B41FA5}">
                      <a16:colId xmlns:a16="http://schemas.microsoft.com/office/drawing/2014/main" val="20000"/>
                    </a:ext>
                  </a:extLst>
                </a:gridCol>
                <a:gridCol w="3587772">
                  <a:extLst>
                    <a:ext uri="{9D8B030D-6E8A-4147-A177-3AD203B41FA5}">
                      <a16:colId xmlns:a16="http://schemas.microsoft.com/office/drawing/2014/main" val="20001"/>
                    </a:ext>
                  </a:extLst>
                </a:gridCol>
              </a:tblGrid>
              <a:tr h="579120">
                <a:tc>
                  <a:txBody>
                    <a:bodyPr/>
                    <a:lstStyle/>
                    <a:p>
                      <a:r>
                        <a:rPr lang="en-US" sz="1100" dirty="0">
                          <a:latin typeface="Century Gothic" panose="020B0502020202020204" pitchFamily="34" charset="0"/>
                        </a:rPr>
                        <a:t>Authority</a:t>
                      </a:r>
                    </a:p>
                    <a:p>
                      <a:r>
                        <a:rPr lang="en-US" sz="1100" dirty="0">
                          <a:latin typeface="Century Gothic" panose="020B0502020202020204" pitchFamily="34" charset="0"/>
                        </a:rPr>
                        <a:t>(Note:  Lower</a:t>
                      </a:r>
                      <a:r>
                        <a:rPr lang="en-US" sz="1100" baseline="0" dirty="0">
                          <a:latin typeface="Century Gothic" panose="020B0502020202020204" pitchFamily="34" charset="0"/>
                        </a:rPr>
                        <a:t> thresholds apply to acquisitions subject to the Service Contract Act ($2,500) and Davis Bacon Act ($2,000))</a:t>
                      </a:r>
                      <a:endParaRPr lang="en-US" sz="1100" dirty="0">
                        <a:latin typeface="Century Gothic" panose="020B0502020202020204" pitchFamily="34" charset="0"/>
                      </a:endParaRPr>
                    </a:p>
                  </a:txBody>
                  <a:tcPr/>
                </a:tc>
                <a:tc>
                  <a:txBody>
                    <a:bodyPr/>
                    <a:lstStyle/>
                    <a:p>
                      <a:r>
                        <a:rPr lang="en-US" sz="1100" dirty="0">
                          <a:latin typeface="Century Gothic" panose="020B0502020202020204" pitchFamily="34" charset="0"/>
                        </a:rPr>
                        <a:t>Agency Threshold</a:t>
                      </a:r>
                    </a:p>
                  </a:txBody>
                  <a:tcPr/>
                </a:tc>
                <a:extLst>
                  <a:ext uri="{0D108BD9-81ED-4DB2-BD59-A6C34878D82A}">
                    <a16:rowId xmlns:a16="http://schemas.microsoft.com/office/drawing/2014/main" val="10000"/>
                  </a:ext>
                </a:extLst>
              </a:tr>
              <a:tr h="341811">
                <a:tc>
                  <a:txBody>
                    <a:bodyPr/>
                    <a:lstStyle/>
                    <a:p>
                      <a:r>
                        <a:rPr lang="en-US" sz="1100" dirty="0">
                          <a:latin typeface="Century Gothic" panose="020B0502020202020204" pitchFamily="34" charset="0"/>
                        </a:rPr>
                        <a:t>FY 1994 - FASA</a:t>
                      </a:r>
                    </a:p>
                  </a:txBody>
                  <a:tcPr/>
                </a:tc>
                <a:tc>
                  <a:txBody>
                    <a:bodyPr/>
                    <a:lstStyle/>
                    <a:p>
                      <a:r>
                        <a:rPr lang="en-US" sz="1100" dirty="0">
                          <a:latin typeface="Century Gothic" panose="020B0502020202020204" pitchFamily="34" charset="0"/>
                        </a:rPr>
                        <a:t>$2,500</a:t>
                      </a:r>
                    </a:p>
                  </a:txBody>
                  <a:tcPr/>
                </a:tc>
                <a:extLst>
                  <a:ext uri="{0D108BD9-81ED-4DB2-BD59-A6C34878D82A}">
                    <a16:rowId xmlns:a16="http://schemas.microsoft.com/office/drawing/2014/main" val="10001"/>
                  </a:ext>
                </a:extLst>
              </a:tr>
              <a:tr h="341811">
                <a:tc>
                  <a:txBody>
                    <a:bodyPr/>
                    <a:lstStyle/>
                    <a:p>
                      <a:r>
                        <a:rPr lang="en-US" sz="1100" dirty="0">
                          <a:latin typeface="Century Gothic" panose="020B0502020202020204" pitchFamily="34" charset="0"/>
                        </a:rPr>
                        <a:t>FY 1998 – Stafford</a:t>
                      </a:r>
                      <a:r>
                        <a:rPr lang="en-US" sz="1100" baseline="0" dirty="0">
                          <a:latin typeface="Century Gothic" panose="020B0502020202020204" pitchFamily="34" charset="0"/>
                        </a:rPr>
                        <a:t> Act; Contingency Prep and/or Response Except Construction</a:t>
                      </a:r>
                      <a:endParaRPr lang="en-US" sz="1100" dirty="0">
                        <a:latin typeface="Century Gothic" panose="020B0502020202020204" pitchFamily="34" charset="0"/>
                      </a:endParaRPr>
                    </a:p>
                  </a:txBody>
                  <a:tcPr/>
                </a:tc>
                <a:tc>
                  <a:txBody>
                    <a:bodyPr/>
                    <a:lstStyle/>
                    <a:p>
                      <a:r>
                        <a:rPr lang="en-US" sz="1100" dirty="0">
                          <a:latin typeface="Century Gothic" panose="020B0502020202020204" pitchFamily="34" charset="0"/>
                        </a:rPr>
                        <a:t>$20,000 w/in U.S.</a:t>
                      </a:r>
                    </a:p>
                    <a:p>
                      <a:r>
                        <a:rPr lang="en-US" sz="1100" dirty="0">
                          <a:latin typeface="Century Gothic" panose="020B0502020202020204" pitchFamily="34" charset="0"/>
                        </a:rPr>
                        <a:t>$30,000</a:t>
                      </a:r>
                      <a:r>
                        <a:rPr lang="en-US" sz="1100" baseline="0" dirty="0">
                          <a:latin typeface="Century Gothic" panose="020B0502020202020204" pitchFamily="34" charset="0"/>
                        </a:rPr>
                        <a:t> outside U.S.</a:t>
                      </a:r>
                      <a:endParaRPr lang="en-US" sz="1100" dirty="0">
                        <a:latin typeface="Century Gothic" panose="020B0502020202020204" pitchFamily="34" charset="0"/>
                      </a:endParaRPr>
                    </a:p>
                  </a:txBody>
                  <a:tcPr/>
                </a:tc>
                <a:extLst>
                  <a:ext uri="{0D108BD9-81ED-4DB2-BD59-A6C34878D82A}">
                    <a16:rowId xmlns:a16="http://schemas.microsoft.com/office/drawing/2014/main" val="10002"/>
                  </a:ext>
                </a:extLst>
              </a:tr>
              <a:tr h="341811">
                <a:tc>
                  <a:txBody>
                    <a:bodyPr/>
                    <a:lstStyle/>
                    <a:p>
                      <a:r>
                        <a:rPr lang="en-US" sz="1100" dirty="0">
                          <a:latin typeface="Century Gothic" panose="020B0502020202020204" pitchFamily="34" charset="0"/>
                        </a:rPr>
                        <a:t>FY 2010 – FAR Economic</a:t>
                      </a:r>
                      <a:r>
                        <a:rPr lang="en-US" sz="1100" baseline="0" dirty="0">
                          <a:latin typeface="Century Gothic" panose="020B0502020202020204" pitchFamily="34" charset="0"/>
                        </a:rPr>
                        <a:t> Threshold Adjustment</a:t>
                      </a:r>
                      <a:endParaRPr lang="en-US" sz="1100" dirty="0">
                        <a:latin typeface="Century Gothic" panose="020B0502020202020204" pitchFamily="34" charset="0"/>
                      </a:endParaRPr>
                    </a:p>
                  </a:txBody>
                  <a:tcPr/>
                </a:tc>
                <a:tc>
                  <a:txBody>
                    <a:bodyPr/>
                    <a:lstStyle/>
                    <a:p>
                      <a:r>
                        <a:rPr lang="en-US" sz="1100" dirty="0">
                          <a:latin typeface="Century Gothic" panose="020B0502020202020204" pitchFamily="34" charset="0"/>
                        </a:rPr>
                        <a:t>$3,000</a:t>
                      </a:r>
                    </a:p>
                  </a:txBody>
                  <a:tcPr/>
                </a:tc>
                <a:extLst>
                  <a:ext uri="{0D108BD9-81ED-4DB2-BD59-A6C34878D82A}">
                    <a16:rowId xmlns:a16="http://schemas.microsoft.com/office/drawing/2014/main" val="10003"/>
                  </a:ext>
                </a:extLst>
              </a:tr>
              <a:tr h="341811">
                <a:tc>
                  <a:txBody>
                    <a:bodyPr/>
                    <a:lstStyle/>
                    <a:p>
                      <a:r>
                        <a:rPr lang="en-US" sz="1100" dirty="0">
                          <a:latin typeface="Century Gothic" panose="020B0502020202020204" pitchFamily="34" charset="0"/>
                        </a:rPr>
                        <a:t>FY 2015 – FAR Economic Threshold Adjustment</a:t>
                      </a:r>
                    </a:p>
                  </a:txBody>
                  <a:tcPr/>
                </a:tc>
                <a:tc>
                  <a:txBody>
                    <a:bodyPr/>
                    <a:lstStyle/>
                    <a:p>
                      <a:r>
                        <a:rPr lang="en-US" sz="1100" dirty="0">
                          <a:latin typeface="Century Gothic" panose="020B0502020202020204" pitchFamily="34" charset="0"/>
                        </a:rPr>
                        <a:t>$3,500</a:t>
                      </a:r>
                    </a:p>
                  </a:txBody>
                  <a:tcPr/>
                </a:tc>
                <a:extLst>
                  <a:ext uri="{0D108BD9-81ED-4DB2-BD59-A6C34878D82A}">
                    <a16:rowId xmlns:a16="http://schemas.microsoft.com/office/drawing/2014/main" val="10004"/>
                  </a:ext>
                </a:extLst>
              </a:tr>
              <a:tr h="341811">
                <a:tc>
                  <a:txBody>
                    <a:bodyPr/>
                    <a:lstStyle/>
                    <a:p>
                      <a:r>
                        <a:rPr lang="en-US" sz="1100" dirty="0">
                          <a:latin typeface="Century Gothic" panose="020B0502020202020204" pitchFamily="34" charset="0"/>
                        </a:rPr>
                        <a:t>FY 2017</a:t>
                      </a:r>
                      <a:r>
                        <a:rPr lang="en-US" sz="1100" baseline="0" dirty="0">
                          <a:latin typeface="Century Gothic" panose="020B0502020202020204" pitchFamily="34" charset="0"/>
                        </a:rPr>
                        <a:t> – NDAA; Increase in DoD MPT (DoD Only)</a:t>
                      </a:r>
                      <a:endParaRPr lang="en-US" sz="1100" dirty="0">
                        <a:latin typeface="Century Gothic" panose="020B0502020202020204" pitchFamily="34" charset="0"/>
                      </a:endParaRPr>
                    </a:p>
                  </a:txBody>
                  <a:tcPr/>
                </a:tc>
                <a:tc>
                  <a:txBody>
                    <a:bodyPr/>
                    <a:lstStyle/>
                    <a:p>
                      <a:r>
                        <a:rPr lang="en-US" sz="1100" dirty="0">
                          <a:latin typeface="Century Gothic" panose="020B0502020202020204" pitchFamily="34" charset="0"/>
                        </a:rPr>
                        <a:t>$5,000</a:t>
                      </a:r>
                    </a:p>
                  </a:txBody>
                  <a:tcPr/>
                </a:tc>
                <a:extLst>
                  <a:ext uri="{0D108BD9-81ED-4DB2-BD59-A6C34878D82A}">
                    <a16:rowId xmlns:a16="http://schemas.microsoft.com/office/drawing/2014/main" val="10005"/>
                  </a:ext>
                </a:extLst>
              </a:tr>
              <a:tr h="341811">
                <a:tc>
                  <a:txBody>
                    <a:bodyPr/>
                    <a:lstStyle/>
                    <a:p>
                      <a:r>
                        <a:rPr lang="en-US" sz="1100" dirty="0">
                          <a:latin typeface="Century Gothic" panose="020B0502020202020204" pitchFamily="34" charset="0"/>
                        </a:rPr>
                        <a:t>FY 2017 – NDAA; Institutions</a:t>
                      </a:r>
                      <a:r>
                        <a:rPr lang="en-US" sz="1100" baseline="0" dirty="0">
                          <a:latin typeface="Century Gothic" panose="020B0502020202020204" pitchFamily="34" charset="0"/>
                        </a:rPr>
                        <a:t> of Higher Education (DoD &amp; Civ)</a:t>
                      </a:r>
                      <a:endParaRPr lang="en-US" sz="1100" dirty="0">
                        <a:latin typeface="Century Gothic" panose="020B0502020202020204" pitchFamily="34" charset="0"/>
                      </a:endParaRPr>
                    </a:p>
                  </a:txBody>
                  <a:tcPr/>
                </a:tc>
                <a:tc>
                  <a:txBody>
                    <a:bodyPr/>
                    <a:lstStyle/>
                    <a:p>
                      <a:r>
                        <a:rPr lang="en-US" sz="1100" dirty="0">
                          <a:latin typeface="Century Gothic" panose="020B0502020202020204" pitchFamily="34" charset="0"/>
                        </a:rPr>
                        <a:t>$10,000 or as determined by head of institution</a:t>
                      </a:r>
                    </a:p>
                  </a:txBody>
                  <a:tcPr/>
                </a:tc>
                <a:extLst>
                  <a:ext uri="{0D108BD9-81ED-4DB2-BD59-A6C34878D82A}">
                    <a16:rowId xmlns:a16="http://schemas.microsoft.com/office/drawing/2014/main" val="10006"/>
                  </a:ext>
                </a:extLst>
              </a:tr>
              <a:tr h="341811">
                <a:tc>
                  <a:txBody>
                    <a:bodyPr/>
                    <a:lstStyle/>
                    <a:p>
                      <a:pPr marL="0" marR="0" indent="0" algn="l" defTabSz="899010" rtl="0" eaLnBrk="1" fontAlgn="auto" latinLnBrk="0" hangingPunct="1">
                        <a:lnSpc>
                          <a:spcPct val="100000"/>
                        </a:lnSpc>
                        <a:spcBef>
                          <a:spcPts val="0"/>
                        </a:spcBef>
                        <a:spcAft>
                          <a:spcPts val="0"/>
                        </a:spcAft>
                        <a:buClrTx/>
                        <a:buSzTx/>
                        <a:buFontTx/>
                        <a:buNone/>
                        <a:tabLst/>
                        <a:defRPr/>
                      </a:pPr>
                      <a:r>
                        <a:rPr lang="en-US" sz="1100" dirty="0">
                          <a:latin typeface="Century Gothic" panose="020B0502020202020204" pitchFamily="34" charset="0"/>
                        </a:rPr>
                        <a:t>FY 2018 – NDAA Section 806 (Civ only)</a:t>
                      </a:r>
                    </a:p>
                    <a:p>
                      <a:endParaRPr lang="en-US" sz="1100" dirty="0">
                        <a:latin typeface="Century Gothic" panose="020B0502020202020204" pitchFamily="34" charset="0"/>
                      </a:endParaRPr>
                    </a:p>
                  </a:txBody>
                  <a:tcPr/>
                </a:tc>
                <a:tc>
                  <a:txBody>
                    <a:bodyPr/>
                    <a:lstStyle/>
                    <a:p>
                      <a:r>
                        <a:rPr lang="en-US" sz="1100" dirty="0">
                          <a:latin typeface="Century Gothic" panose="020B0502020202020204" pitchFamily="34" charset="0"/>
                        </a:rPr>
                        <a:t>$10,000</a:t>
                      </a:r>
                    </a:p>
                  </a:txBody>
                  <a:tcPr/>
                </a:tc>
                <a:extLst>
                  <a:ext uri="{0D108BD9-81ED-4DB2-BD59-A6C34878D82A}">
                    <a16:rowId xmlns:a16="http://schemas.microsoft.com/office/drawing/2014/main" val="10007"/>
                  </a:ext>
                </a:extLst>
              </a:tr>
              <a:tr h="341811">
                <a:tc>
                  <a:txBody>
                    <a:bodyPr/>
                    <a:lstStyle/>
                    <a:p>
                      <a:r>
                        <a:rPr lang="en-US" sz="1100" u="sng" dirty="0">
                          <a:solidFill>
                            <a:schemeClr val="tx1"/>
                          </a:solidFill>
                          <a:latin typeface="Century Gothic" panose="020B0502020202020204" pitchFamily="34" charset="0"/>
                        </a:rPr>
                        <a:t>Proposed</a:t>
                      </a:r>
                      <a:r>
                        <a:rPr lang="en-US" sz="1100" dirty="0">
                          <a:latin typeface="Century Gothic" panose="020B0502020202020204" pitchFamily="34" charset="0"/>
                        </a:rPr>
                        <a:t> for e-commerce</a:t>
                      </a:r>
                      <a:r>
                        <a:rPr lang="en-US" sz="1100" baseline="0" dirty="0">
                          <a:latin typeface="Century Gothic" panose="020B0502020202020204" pitchFamily="34" charset="0"/>
                        </a:rPr>
                        <a:t> portal (approved commodities only)</a:t>
                      </a:r>
                      <a:endParaRPr lang="en-US" sz="1100" dirty="0">
                        <a:latin typeface="Century Gothic" panose="020B0502020202020204" pitchFamily="34" charset="0"/>
                      </a:endParaRPr>
                    </a:p>
                  </a:txBody>
                  <a:tcPr/>
                </a:tc>
                <a:tc>
                  <a:txBody>
                    <a:bodyPr/>
                    <a:lstStyle/>
                    <a:p>
                      <a:r>
                        <a:rPr lang="en-US" sz="1100" dirty="0">
                          <a:latin typeface="Century Gothic" panose="020B0502020202020204" pitchFamily="34" charset="0"/>
                        </a:rPr>
                        <a:t>$25,000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8635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8129847" cy="533400"/>
          </a:xfrm>
        </p:spPr>
        <p:txBody>
          <a:bodyPr/>
          <a:lstStyle/>
          <a:p>
            <a:r>
              <a:rPr lang="en-US" sz="2800" b="1" kern="0" dirty="0">
                <a:solidFill>
                  <a:srgbClr val="005390"/>
                </a:solidFill>
                <a:latin typeface="Century Gothic" pitchFamily="34" charset="0"/>
              </a:rPr>
              <a:t>Procurement Through e-commerce Portals</a:t>
            </a:r>
            <a:endParaRPr lang="en-US" sz="2800" dirty="0"/>
          </a:p>
        </p:txBody>
      </p:sp>
      <p:sp>
        <p:nvSpPr>
          <p:cNvPr id="6" name="TextBox 5"/>
          <p:cNvSpPr txBox="1"/>
          <p:nvPr/>
        </p:nvSpPr>
        <p:spPr>
          <a:xfrm>
            <a:off x="304800" y="1737360"/>
            <a:ext cx="8584208" cy="4093428"/>
          </a:xfrm>
          <a:prstGeom prst="rect">
            <a:avLst/>
          </a:prstGeom>
          <a:noFill/>
        </p:spPr>
        <p:txBody>
          <a:bodyPr wrap="square" rtlCol="0">
            <a:spAutoFit/>
          </a:bodyPr>
          <a:lstStyle/>
          <a:p>
            <a:pPr lvl="0"/>
            <a:r>
              <a:rPr lang="en-US" sz="2000" kern="0" dirty="0">
                <a:solidFill>
                  <a:srgbClr val="000000"/>
                </a:solidFill>
                <a:latin typeface="Century Gothic" panose="020B0502020202020204" pitchFamily="34" charset="0"/>
                <a:sym typeface="Arial"/>
              </a:rPr>
              <a:t>Section 846 of the FY 2018 NDAA requires the GSA to establish a program to enable procurement through commercial e-commerce portals.</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The NDAA specifies the program will be carried out through multiple contracts with multiple commercial e-commerce portal providers.</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The program will be implemented in phases with the objective of enabling Government-wide use of portals.</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In January 2018, GSA held an industry and stakeholder town hall style meeting with representatives from Amazon Business, Overstock.com, Staples, Ability One, and more.</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In March, GSA released its “Procurement Through E-Commerce Portals Implementation Plan.”  This plan proposes increasing the MPT to $25,000 for commodities acquired through the approved marketplace.</a:t>
            </a:r>
          </a:p>
        </p:txBody>
      </p:sp>
    </p:spTree>
    <p:extLst>
      <p:ext uri="{BB962C8B-B14F-4D97-AF65-F5344CB8AC3E}">
        <p14:creationId xmlns:p14="http://schemas.microsoft.com/office/powerpoint/2010/main" val="199423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8129847" cy="533400"/>
          </a:xfrm>
        </p:spPr>
        <p:txBody>
          <a:bodyPr/>
          <a:lstStyle/>
          <a:p>
            <a:r>
              <a:rPr lang="en-US" sz="2800" b="1" kern="0" dirty="0">
                <a:solidFill>
                  <a:srgbClr val="005390"/>
                </a:solidFill>
                <a:latin typeface="Century Gothic" pitchFamily="34" charset="0"/>
              </a:rPr>
              <a:t>Recent Issues Wrap-up</a:t>
            </a:r>
            <a:endParaRPr lang="en-US" sz="2800" dirty="0"/>
          </a:p>
        </p:txBody>
      </p:sp>
      <p:sp>
        <p:nvSpPr>
          <p:cNvPr id="6" name="TextBox 5"/>
          <p:cNvSpPr txBox="1"/>
          <p:nvPr/>
        </p:nvSpPr>
        <p:spPr>
          <a:xfrm>
            <a:off x="304800" y="1737360"/>
            <a:ext cx="8584208" cy="4662815"/>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Ø"/>
            </a:pPr>
            <a:r>
              <a:rPr lang="en-US" sz="1800" kern="0" dirty="0">
                <a:solidFill>
                  <a:srgbClr val="000000"/>
                </a:solidFill>
                <a:latin typeface="Century Gothic" panose="020B0502020202020204" pitchFamily="34" charset="0"/>
                <a:sym typeface="Arial"/>
              </a:rPr>
              <a:t>Transition Best Practices (selected)</a:t>
            </a:r>
          </a:p>
          <a:p>
            <a:pPr marL="800100" lvl="1" indent="-342900" eaLnBrk="1" fontAlgn="auto" hangingPunct="1">
              <a:spcBef>
                <a:spcPts val="0"/>
              </a:spcBef>
              <a:spcAft>
                <a:spcPts val="0"/>
              </a:spcAft>
              <a:buFont typeface="Arial" panose="020B0604020202020204" pitchFamily="34" charset="0"/>
              <a:buChar char="•"/>
            </a:pPr>
            <a:r>
              <a:rPr lang="en-US" sz="1800" kern="0" dirty="0">
                <a:solidFill>
                  <a:srgbClr val="000000"/>
                </a:solidFill>
                <a:latin typeface="Century Gothic" panose="020B0502020202020204" pitchFamily="34" charset="0"/>
                <a:sym typeface="Arial"/>
              </a:rPr>
              <a:t>A/OPC keeps transition tracker up-to-date – even post TO award</a:t>
            </a:r>
          </a:p>
          <a:p>
            <a:pPr marL="800100" lvl="1" indent="-342900" eaLnBrk="1" fontAlgn="auto" hangingPunct="1">
              <a:spcBef>
                <a:spcPts val="0"/>
              </a:spcBef>
              <a:spcAft>
                <a:spcPts val="0"/>
              </a:spcAft>
              <a:buFont typeface="Arial" panose="020B0604020202020204" pitchFamily="34" charset="0"/>
              <a:buChar char="•"/>
            </a:pPr>
            <a:r>
              <a:rPr lang="en-US" sz="1800" kern="0" dirty="0">
                <a:solidFill>
                  <a:srgbClr val="000000"/>
                </a:solidFill>
                <a:latin typeface="Century Gothic" panose="020B0502020202020204" pitchFamily="34" charset="0"/>
                <a:sym typeface="Arial"/>
              </a:rPr>
              <a:t>Ensure master file is updated – not a one-time shot</a:t>
            </a:r>
          </a:p>
          <a:p>
            <a:pPr marL="800100" lvl="1" indent="-342900" eaLnBrk="1" fontAlgn="auto" hangingPunct="1">
              <a:spcBef>
                <a:spcPts val="0"/>
              </a:spcBef>
              <a:spcAft>
                <a:spcPts val="0"/>
              </a:spcAft>
              <a:buFont typeface="Arial" panose="020B0604020202020204" pitchFamily="34" charset="0"/>
              <a:buChar char="•"/>
            </a:pPr>
            <a:r>
              <a:rPr lang="en-US" sz="1800" kern="0" dirty="0">
                <a:solidFill>
                  <a:srgbClr val="000000"/>
                </a:solidFill>
                <a:latin typeface="Century Gothic" panose="020B0502020202020204" pitchFamily="34" charset="0"/>
                <a:sym typeface="Arial"/>
              </a:rPr>
              <a:t>Interfaces – complete requirements &amp; testing (incumbent?)</a:t>
            </a:r>
          </a:p>
          <a:p>
            <a:pPr marL="800100" lvl="1" indent="-342900" eaLnBrk="1" fontAlgn="auto" hangingPunct="1">
              <a:spcBef>
                <a:spcPts val="0"/>
              </a:spcBef>
              <a:spcAft>
                <a:spcPts val="0"/>
              </a:spcAft>
              <a:buFont typeface="Arial" panose="020B0604020202020204" pitchFamily="34" charset="0"/>
              <a:buChar char="•"/>
            </a:pPr>
            <a:r>
              <a:rPr lang="en-US" sz="1800" kern="0" dirty="0">
                <a:solidFill>
                  <a:srgbClr val="000000"/>
                </a:solidFill>
                <a:latin typeface="Century Gothic" panose="020B0502020202020204" pitchFamily="34" charset="0"/>
                <a:sym typeface="Arial"/>
              </a:rPr>
              <a:t>Consider new payment solutions</a:t>
            </a:r>
          </a:p>
          <a:p>
            <a:pPr marL="800100" lvl="1" indent="-342900" eaLnBrk="1" fontAlgn="auto" hangingPunct="1">
              <a:spcBef>
                <a:spcPts val="0"/>
              </a:spcBef>
              <a:spcAft>
                <a:spcPts val="0"/>
              </a:spcAft>
              <a:buFont typeface="Arial" panose="020B0604020202020204" pitchFamily="34" charset="0"/>
              <a:buChar char="•"/>
            </a:pPr>
            <a:r>
              <a:rPr lang="en-US" sz="1800" kern="0" dirty="0">
                <a:solidFill>
                  <a:srgbClr val="000000"/>
                </a:solidFill>
                <a:latin typeface="Century Gothic" panose="020B0502020202020204" pitchFamily="34" charset="0"/>
                <a:sym typeface="Arial"/>
              </a:rPr>
              <a:t>A/P File review – no added bank cost to perform</a:t>
            </a:r>
          </a:p>
          <a:p>
            <a:pPr marL="285750" indent="-285750" eaLnBrk="1" fontAlgn="auto" hangingPunct="1">
              <a:spcBef>
                <a:spcPts val="600"/>
              </a:spcBef>
              <a:spcAft>
                <a:spcPts val="600"/>
              </a:spcAft>
              <a:buFont typeface="Wingdings" panose="05000000000000000000" pitchFamily="2" charset="2"/>
              <a:buChar char="Ø"/>
            </a:pPr>
            <a:r>
              <a:rPr lang="en-US" sz="1800" kern="0" dirty="0">
                <a:solidFill>
                  <a:srgbClr val="000000"/>
                </a:solidFill>
                <a:latin typeface="Century Gothic" panose="020B0502020202020204" pitchFamily="34" charset="0"/>
                <a:cs typeface="Arial" pitchFamily="34" charset="0"/>
                <a:sym typeface="Arial"/>
              </a:rPr>
              <a:t>DODIG purchase and travel card metrics and confirmed violation reporting (refer to the GSA SmartPay Audit Repository for a link to the audit at</a:t>
            </a:r>
            <a:r>
              <a:rPr lang="en-US" sz="1800" kern="0">
                <a:solidFill>
                  <a:srgbClr val="000000"/>
                </a:solidFill>
                <a:latin typeface="Century Gothic" panose="020B0502020202020204" pitchFamily="34" charset="0"/>
                <a:cs typeface="Arial" pitchFamily="34" charset="0"/>
                <a:sym typeface="Arial"/>
              </a:rPr>
              <a:t>: </a:t>
            </a:r>
            <a:r>
              <a:rPr lang="en-US" sz="1800" kern="0" smtClean="0">
                <a:solidFill>
                  <a:srgbClr val="000000"/>
                </a:solidFill>
                <a:latin typeface="Century Gothic" panose="020B0502020202020204" pitchFamily="34" charset="0"/>
                <a:cs typeface="Arial" pitchFamily="34" charset="0"/>
                <a:sym typeface="Arial"/>
                <a:hlinkClick r:id="rId3" tooltip="GSA smart Pay Link"/>
              </a:rPr>
              <a:t>GSA Smart Pay Link</a:t>
            </a:r>
            <a:r>
              <a:rPr lang="en-US" sz="1800" kern="0" smtClean="0">
                <a:solidFill>
                  <a:srgbClr val="000000"/>
                </a:solidFill>
                <a:latin typeface="Century Gothic" panose="020B0502020202020204" pitchFamily="34" charset="0"/>
                <a:cs typeface="Arial" pitchFamily="34" charset="0"/>
                <a:sym typeface="Arial"/>
              </a:rPr>
              <a:t> </a:t>
            </a:r>
            <a:r>
              <a:rPr lang="en-US" sz="1800" kern="0" dirty="0">
                <a:solidFill>
                  <a:srgbClr val="000000"/>
                </a:solidFill>
                <a:latin typeface="Century Gothic" panose="020B0502020202020204" pitchFamily="34" charset="0"/>
                <a:cs typeface="Arial" pitchFamily="34" charset="0"/>
                <a:sym typeface="Arial"/>
              </a:rPr>
              <a:t>.</a:t>
            </a:r>
          </a:p>
          <a:p>
            <a:pPr marL="285750" indent="-285750" eaLnBrk="1" fontAlgn="auto" hangingPunct="1">
              <a:spcBef>
                <a:spcPts val="600"/>
              </a:spcBef>
              <a:spcAft>
                <a:spcPts val="600"/>
              </a:spcAft>
              <a:buFont typeface="Wingdings" panose="05000000000000000000" pitchFamily="2" charset="2"/>
              <a:buChar char="Ø"/>
            </a:pPr>
            <a:r>
              <a:rPr lang="en-US" sz="1800" kern="0" dirty="0">
                <a:solidFill>
                  <a:srgbClr val="000000"/>
                </a:solidFill>
                <a:latin typeface="Century Gothic" panose="020B0502020202020204" pitchFamily="34" charset="0"/>
                <a:cs typeface="Arial" pitchFamily="34" charset="0"/>
                <a:sym typeface="Arial"/>
              </a:rPr>
              <a:t>Data Management Group – Agency HQ participation</a:t>
            </a:r>
          </a:p>
          <a:p>
            <a:pPr marL="285750" indent="-285750" eaLnBrk="1" fontAlgn="auto" hangingPunct="1">
              <a:spcBef>
                <a:spcPts val="600"/>
              </a:spcBef>
              <a:spcAft>
                <a:spcPts val="600"/>
              </a:spcAft>
              <a:buFont typeface="Wingdings" panose="05000000000000000000" pitchFamily="2" charset="2"/>
              <a:buChar char="Ø"/>
            </a:pPr>
            <a:r>
              <a:rPr lang="en-US" sz="1800" kern="0" dirty="0">
                <a:solidFill>
                  <a:srgbClr val="000000"/>
                </a:solidFill>
                <a:latin typeface="Century Gothic" panose="020B0502020202020204" pitchFamily="34" charset="0"/>
                <a:cs typeface="Arial" pitchFamily="34" charset="0"/>
                <a:sym typeface="Arial"/>
              </a:rPr>
              <a:t>OMB A-123, Appendix B Revision – In OMB clearance process</a:t>
            </a:r>
          </a:p>
          <a:p>
            <a:pPr marL="285750" indent="-285750" eaLnBrk="1" fontAlgn="auto" hangingPunct="1">
              <a:spcBef>
                <a:spcPts val="600"/>
              </a:spcBef>
              <a:spcAft>
                <a:spcPts val="600"/>
              </a:spcAft>
              <a:buFont typeface="Wingdings" panose="05000000000000000000" pitchFamily="2" charset="2"/>
              <a:buChar char="Ø"/>
            </a:pPr>
            <a:r>
              <a:rPr lang="en-US" sz="1800" kern="0" dirty="0">
                <a:solidFill>
                  <a:srgbClr val="000000"/>
                </a:solidFill>
                <a:latin typeface="Century Gothic" panose="020B0502020202020204" pitchFamily="34" charset="0"/>
                <a:cs typeface="Arial" pitchFamily="34" charset="0"/>
                <a:sym typeface="Arial"/>
              </a:rPr>
              <a:t>Kaspersky Labs “Use” prohibition – FY18 NDAA Section 1634 - Effective October 1, 2018</a:t>
            </a:r>
          </a:p>
          <a:p>
            <a:pPr marL="285750" indent="-285750" eaLnBrk="1" fontAlgn="auto" hangingPunct="1">
              <a:spcBef>
                <a:spcPts val="600"/>
              </a:spcBef>
              <a:spcAft>
                <a:spcPts val="600"/>
              </a:spcAft>
              <a:buFont typeface="Wingdings" panose="05000000000000000000" pitchFamily="2" charset="2"/>
              <a:buChar char="Ø"/>
            </a:pPr>
            <a:r>
              <a:rPr lang="en-US" sz="1800" kern="0" dirty="0">
                <a:solidFill>
                  <a:srgbClr val="000000"/>
                </a:solidFill>
                <a:latin typeface="Century Gothic" panose="020B0502020202020204" pitchFamily="34" charset="0"/>
                <a:cs typeface="Arial" pitchFamily="34" charset="0"/>
                <a:sym typeface="Arial"/>
              </a:rPr>
              <a:t>Industry trends – Goodbye to signatures? (Merchant dependent)</a:t>
            </a:r>
            <a:endParaRPr lang="en-US" sz="1800" kern="0" dirty="0">
              <a:solidFill>
                <a:srgbClr val="005390"/>
              </a:solidFill>
              <a:latin typeface="Century Gothic" pitchFamily="34" charset="0"/>
              <a:cs typeface="Arial" pitchFamily="34" charset="0"/>
              <a:sym typeface="Arial"/>
            </a:endParaRPr>
          </a:p>
        </p:txBody>
      </p:sp>
    </p:spTree>
    <p:extLst>
      <p:ext uri="{BB962C8B-B14F-4D97-AF65-F5344CB8AC3E}">
        <p14:creationId xmlns:p14="http://schemas.microsoft.com/office/powerpoint/2010/main" val="1744749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216152"/>
            <a:ext cx="7769225" cy="523220"/>
          </a:xfrm>
        </p:spPr>
        <p:txBody>
          <a:bodyPr/>
          <a:lstStyle/>
          <a:p>
            <a:r>
              <a:rPr lang="en-US" sz="2800" dirty="0"/>
              <a:t>Recent Issues Wrap-Up (Continued)</a:t>
            </a:r>
          </a:p>
        </p:txBody>
      </p:sp>
      <p:sp>
        <p:nvSpPr>
          <p:cNvPr id="6" name="Content Placeholder 2"/>
          <p:cNvSpPr txBox="1">
            <a:spLocks/>
          </p:cNvSpPr>
          <p:nvPr/>
        </p:nvSpPr>
        <p:spPr bwMode="auto">
          <a:xfrm>
            <a:off x="301752" y="1737360"/>
            <a:ext cx="7769225" cy="20133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990033"/>
              </a:buClr>
              <a:buFont typeface="Wingdings" pitchFamily="2" charset="2"/>
              <a:buChar char="Ø"/>
              <a:defRPr sz="1800">
                <a:solidFill>
                  <a:srgbClr val="005390"/>
                </a:solidFill>
                <a:latin typeface="Century Gothic" pitchFamily="34" charset="0"/>
                <a:ea typeface="+mn-ea"/>
                <a:cs typeface="+mn-cs"/>
              </a:defRPr>
            </a:lvl1pPr>
            <a:lvl2pPr marL="557213" indent="-165497" algn="l" rtl="0" eaLnBrk="1" fontAlgn="base" hangingPunct="1">
              <a:spcBef>
                <a:spcPct val="20000"/>
              </a:spcBef>
              <a:spcAft>
                <a:spcPct val="0"/>
              </a:spcAft>
              <a:buClr>
                <a:srgbClr val="990033"/>
              </a:buClr>
              <a:buFont typeface="Wingdings" pitchFamily="2" charset="2"/>
              <a:buChar char=""/>
              <a:defRPr sz="1500">
                <a:solidFill>
                  <a:srgbClr val="005390"/>
                </a:solidFill>
                <a:latin typeface="Century Gothic" pitchFamily="34" charset="0"/>
              </a:defRPr>
            </a:lvl2pPr>
            <a:lvl3pPr marL="857250" indent="-171450" algn="l" rtl="0" eaLnBrk="1" fontAlgn="base" hangingPunct="1">
              <a:spcBef>
                <a:spcPct val="20000"/>
              </a:spcBef>
              <a:spcAft>
                <a:spcPct val="0"/>
              </a:spcAft>
              <a:buClr>
                <a:srgbClr val="990033"/>
              </a:buClr>
              <a:buFont typeface="Arial" pitchFamily="34" charset="0"/>
              <a:buChar char="–"/>
              <a:defRPr sz="1500">
                <a:solidFill>
                  <a:srgbClr val="005390"/>
                </a:solidFill>
                <a:latin typeface="Century Gothic" pitchFamily="34" charset="0"/>
              </a:defRPr>
            </a:lvl3pPr>
            <a:lvl4pPr marL="1200150" indent="-171450" algn="l" rtl="0" eaLnBrk="1" fontAlgn="base" hangingPunct="1">
              <a:spcBef>
                <a:spcPct val="20000"/>
              </a:spcBef>
              <a:spcAft>
                <a:spcPct val="0"/>
              </a:spcAft>
              <a:buClr>
                <a:srgbClr val="990033"/>
              </a:buClr>
              <a:buFont typeface="Wingdings" pitchFamily="2" charset="2"/>
              <a:buChar char="§"/>
              <a:defRPr sz="1500">
                <a:solidFill>
                  <a:srgbClr val="005390"/>
                </a:solidFill>
                <a:latin typeface="Century Gothic" pitchFamily="34" charset="0"/>
              </a:defRPr>
            </a:lvl4pPr>
            <a:lvl5pPr marL="1543050" indent="-171450" algn="l" rtl="0" eaLnBrk="1" fontAlgn="base" hangingPunct="1">
              <a:spcBef>
                <a:spcPct val="20000"/>
              </a:spcBef>
              <a:spcAft>
                <a:spcPct val="0"/>
              </a:spcAft>
              <a:buClr>
                <a:srgbClr val="990033"/>
              </a:buClr>
              <a:buFont typeface="Wingdings" pitchFamily="2" charset="2"/>
              <a:buChar char="ú"/>
              <a:defRPr sz="1500">
                <a:solidFill>
                  <a:srgbClr val="005390"/>
                </a:solidFill>
                <a:latin typeface="Century Gothic" pitchFamily="34" charset="0"/>
              </a:defRPr>
            </a:lvl5pPr>
            <a:lvl6pPr marL="1885950" indent="-171450" algn="l" rtl="0" eaLnBrk="1" fontAlgn="base" hangingPunct="1">
              <a:spcBef>
                <a:spcPct val="20000"/>
              </a:spcBef>
              <a:spcAft>
                <a:spcPct val="0"/>
              </a:spcAft>
              <a:buClr>
                <a:srgbClr val="990033"/>
              </a:buClr>
              <a:buFont typeface="Wingdings" pitchFamily="2" charset="2"/>
              <a:buChar char="ú"/>
              <a:defRPr sz="1800">
                <a:solidFill>
                  <a:srgbClr val="005390"/>
                </a:solidFill>
                <a:latin typeface="+mn-lt"/>
              </a:defRPr>
            </a:lvl6pPr>
            <a:lvl7pPr marL="2228850" indent="-171450" algn="l" rtl="0" eaLnBrk="1" fontAlgn="base" hangingPunct="1">
              <a:spcBef>
                <a:spcPct val="20000"/>
              </a:spcBef>
              <a:spcAft>
                <a:spcPct val="0"/>
              </a:spcAft>
              <a:buClr>
                <a:srgbClr val="990033"/>
              </a:buClr>
              <a:buFont typeface="Wingdings" pitchFamily="2" charset="2"/>
              <a:buChar char="ú"/>
              <a:defRPr sz="1800">
                <a:solidFill>
                  <a:srgbClr val="005390"/>
                </a:solidFill>
                <a:latin typeface="+mn-lt"/>
              </a:defRPr>
            </a:lvl7pPr>
            <a:lvl8pPr marL="2571750" indent="-171450" algn="l" rtl="0" eaLnBrk="1" fontAlgn="base" hangingPunct="1">
              <a:spcBef>
                <a:spcPct val="20000"/>
              </a:spcBef>
              <a:spcAft>
                <a:spcPct val="0"/>
              </a:spcAft>
              <a:buClr>
                <a:srgbClr val="990033"/>
              </a:buClr>
              <a:buFont typeface="Wingdings" pitchFamily="2" charset="2"/>
              <a:buChar char="ú"/>
              <a:defRPr sz="1800">
                <a:solidFill>
                  <a:srgbClr val="005390"/>
                </a:solidFill>
                <a:latin typeface="+mn-lt"/>
              </a:defRPr>
            </a:lvl8pPr>
            <a:lvl9pPr marL="2914650" indent="-171450" algn="l" rtl="0" eaLnBrk="1" fontAlgn="base" hangingPunct="1">
              <a:spcBef>
                <a:spcPct val="20000"/>
              </a:spcBef>
              <a:spcAft>
                <a:spcPct val="0"/>
              </a:spcAft>
              <a:buClr>
                <a:srgbClr val="990033"/>
              </a:buClr>
              <a:buFont typeface="Wingdings" pitchFamily="2" charset="2"/>
              <a:buChar char="ú"/>
              <a:defRPr sz="1800">
                <a:solidFill>
                  <a:srgbClr val="005390"/>
                </a:solidFill>
                <a:latin typeface="+mn-lt"/>
              </a:defRPr>
            </a:lvl9pPr>
          </a:lstStyle>
          <a:p>
            <a:pPr marL="285750" indent="-285750" fontAlgn="auto">
              <a:spcBef>
                <a:spcPts val="600"/>
              </a:spcBef>
              <a:spcAft>
                <a:spcPts val="600"/>
              </a:spcAft>
              <a:buClrTx/>
            </a:pPr>
            <a:r>
              <a:rPr lang="en-US" kern="0" dirty="0">
                <a:solidFill>
                  <a:srgbClr val="000000"/>
                </a:solidFill>
                <a:cs typeface="Arial" pitchFamily="34" charset="0"/>
                <a:sym typeface="Arial"/>
              </a:rPr>
              <a:t>NDAA Title XVIII required agency reports: </a:t>
            </a:r>
          </a:p>
          <a:p>
            <a:pPr lvl="1">
              <a:spcBef>
                <a:spcPts val="600"/>
              </a:spcBef>
              <a:spcAft>
                <a:spcPts val="600"/>
              </a:spcAft>
            </a:pPr>
            <a:r>
              <a:rPr lang="en-US" kern="0" dirty="0"/>
              <a:t> (b) AGENCY REPORTS AND CONSOLIDATED REPORT TO CONGRESS — Not later than one year after the date of the enactment of this Act, the head of each Federal agency described in section 2 of the Government Charge Card Abuse Prevention Act of 2012 (Public Law 112–194</a:t>
            </a:r>
            <a:r>
              <a:rPr lang="en-US" b="1" kern="0" dirty="0"/>
              <a:t>) shall submit a report to the Director of the Office of Management and Budget on </a:t>
            </a:r>
            <a:r>
              <a:rPr lang="en-US" b="1" kern="0" dirty="0">
                <a:effectLst>
                  <a:outerShdw blurRad="38100" dist="38100" dir="2700000" algn="tl">
                    <a:srgbClr val="000000">
                      <a:alpha val="43137"/>
                    </a:srgbClr>
                  </a:outerShdw>
                </a:effectLst>
              </a:rPr>
              <a:t>that agency’s activities to implement this title</a:t>
            </a:r>
            <a:r>
              <a:rPr lang="en-US" kern="0" dirty="0"/>
              <a:t>. (Emphasis added)</a:t>
            </a:r>
          </a:p>
        </p:txBody>
      </p:sp>
    </p:spTree>
    <p:extLst>
      <p:ext uri="{BB962C8B-B14F-4D97-AF65-F5344CB8AC3E}">
        <p14:creationId xmlns:p14="http://schemas.microsoft.com/office/powerpoint/2010/main" val="1239164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8 GSA SmartPay Training Fo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1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GSA SmartPay</a:t>
            </a:r>
          </a:p>
        </p:txBody>
      </p:sp>
      <p:sp>
        <p:nvSpPr>
          <p:cNvPr id="5" name="Rectangle 4"/>
          <p:cNvSpPr/>
          <p:nvPr/>
        </p:nvSpPr>
        <p:spPr>
          <a:xfrm>
            <a:off x="0" y="1077579"/>
            <a:ext cx="9144000" cy="731520"/>
          </a:xfrm>
          <a:prstGeom prst="rect">
            <a:avLst/>
          </a:prstGeom>
          <a:solidFill>
            <a:srgbClr val="00558E"/>
          </a:solidFill>
        </p:spPr>
        <p:txBody>
          <a:bodyPr wrap="square" anchor="ctr">
            <a:spAutoFit/>
          </a:bodyPr>
          <a:lstStyle/>
          <a:p>
            <a:pPr algn="ctr" defTabSz="457200" eaLnBrk="1" fontAlgn="auto" hangingPunct="1">
              <a:spcBef>
                <a:spcPts val="0"/>
              </a:spcBef>
              <a:spcAft>
                <a:spcPts val="0"/>
              </a:spcAft>
            </a:pPr>
            <a:r>
              <a:rPr lang="en-US" sz="1800" b="1" dirty="0">
                <a:solidFill>
                  <a:srgbClr val="FFFFFF"/>
                </a:solidFill>
              </a:rPr>
              <a:t>Visit the GSA SmartPay Training Forum’s website at</a:t>
            </a:r>
          </a:p>
          <a:p>
            <a:pPr algn="ctr" defTabSz="457200" eaLnBrk="1" fontAlgn="auto" hangingPunct="1">
              <a:spcBef>
                <a:spcPts val="0"/>
              </a:spcBef>
              <a:spcAft>
                <a:spcPts val="0"/>
              </a:spcAft>
            </a:pPr>
            <a:r>
              <a:rPr lang="en-US" sz="1800" b="1" u="sng" dirty="0">
                <a:solidFill>
                  <a:srgbClr val="00B0F0"/>
                </a:solidFill>
                <a:hlinkClick r:id="rId3" tooltip="www.gsasmartpayforum.org"/>
              </a:rPr>
              <a:t>www.gsasmartpayforum.org</a:t>
            </a:r>
            <a:r>
              <a:rPr lang="en-US" sz="1800" b="1" dirty="0">
                <a:solidFill>
                  <a:srgbClr val="FFFFFF"/>
                </a:solidFill>
              </a:rPr>
              <a:t>.</a:t>
            </a:r>
            <a:endParaRPr lang="en-US" sz="1800" dirty="0">
              <a:solidFill>
                <a:prstClr val="black"/>
              </a:solidFill>
              <a:latin typeface="Calibri" panose="020F0502020204030204"/>
            </a:endParaRPr>
          </a:p>
        </p:txBody>
      </p:sp>
      <p:sp>
        <p:nvSpPr>
          <p:cNvPr id="6" name="Rectangle 5"/>
          <p:cNvSpPr/>
          <p:nvPr/>
        </p:nvSpPr>
        <p:spPr>
          <a:xfrm>
            <a:off x="0" y="1816414"/>
            <a:ext cx="3591763" cy="4846320"/>
          </a:xfrm>
          <a:prstGeom prst="rect">
            <a:avLst/>
          </a:prstGeom>
          <a:solidFill>
            <a:schemeClr val="accent1">
              <a:lumMod val="20000"/>
              <a:lumOff val="80000"/>
            </a:schemeClr>
          </a:solidFill>
        </p:spPr>
        <p:txBody>
          <a:bodyPr wrap="square">
            <a:spAutoFit/>
          </a:bodyPr>
          <a:lstStyle/>
          <a:p>
            <a:pPr defTabSz="457200" eaLnBrk="1" fontAlgn="auto" hangingPunct="1">
              <a:spcBef>
                <a:spcPts val="0"/>
              </a:spcBef>
              <a:spcAft>
                <a:spcPts val="0"/>
              </a:spcAft>
            </a:pPr>
            <a:r>
              <a:rPr lang="en-US" sz="1400" b="1" dirty="0">
                <a:solidFill>
                  <a:srgbClr val="314F99"/>
                </a:solidFill>
              </a:rPr>
              <a:t>What:</a:t>
            </a:r>
            <a:r>
              <a:rPr lang="en-US" sz="1400" dirty="0">
                <a:solidFill>
                  <a:srgbClr val="000000"/>
                </a:solidFill>
              </a:rPr>
              <a:t> </a:t>
            </a:r>
            <a:r>
              <a:rPr lang="en-US" sz="1400" dirty="0">
                <a:solidFill>
                  <a:prstClr val="black"/>
                </a:solidFill>
                <a:latin typeface="Calibri" panose="020F0502020204030204"/>
              </a:rPr>
              <a:t/>
            </a:r>
            <a:br>
              <a:rPr lang="en-US" sz="1400" dirty="0">
                <a:solidFill>
                  <a:prstClr val="black"/>
                </a:solidFill>
                <a:latin typeface="Calibri" panose="020F0502020204030204"/>
              </a:rPr>
            </a:br>
            <a:r>
              <a:rPr lang="en-US" sz="1400" dirty="0">
                <a:solidFill>
                  <a:srgbClr val="000000"/>
                </a:solidFill>
              </a:rPr>
              <a:t>2018 GSA SmartPay Training Forum </a:t>
            </a:r>
          </a:p>
          <a:p>
            <a:pPr defTabSz="457200" eaLnBrk="1" fontAlgn="auto" hangingPunct="1">
              <a:spcBef>
                <a:spcPts val="0"/>
              </a:spcBef>
              <a:spcAft>
                <a:spcPts val="0"/>
              </a:spcAft>
            </a:pPr>
            <a:r>
              <a:rPr lang="en-US" sz="1400" dirty="0">
                <a:solidFill>
                  <a:prstClr val="black"/>
                </a:solidFill>
                <a:latin typeface="Calibri" panose="020F0502020204030204"/>
              </a:rPr>
              <a:t/>
            </a:r>
            <a:br>
              <a:rPr lang="en-US" sz="1400" dirty="0">
                <a:solidFill>
                  <a:prstClr val="black"/>
                </a:solidFill>
                <a:latin typeface="Calibri" panose="020F0502020204030204"/>
              </a:rPr>
            </a:br>
            <a:r>
              <a:rPr lang="en-US" sz="1400" b="1" dirty="0">
                <a:solidFill>
                  <a:srgbClr val="314F99"/>
                </a:solidFill>
              </a:rPr>
              <a:t>When:</a:t>
            </a:r>
            <a:r>
              <a:rPr lang="en-US" sz="1400" dirty="0">
                <a:solidFill>
                  <a:srgbClr val="000000"/>
                </a:solidFill>
              </a:rPr>
              <a:t> </a:t>
            </a:r>
            <a:r>
              <a:rPr lang="en-US" sz="1400" dirty="0">
                <a:solidFill>
                  <a:prstClr val="black"/>
                </a:solidFill>
                <a:latin typeface="Calibri" panose="020F0502020204030204"/>
              </a:rPr>
              <a:t/>
            </a:r>
            <a:br>
              <a:rPr lang="en-US" sz="1400" dirty="0">
                <a:solidFill>
                  <a:prstClr val="black"/>
                </a:solidFill>
                <a:latin typeface="Calibri" panose="020F0502020204030204"/>
              </a:rPr>
            </a:br>
            <a:r>
              <a:rPr lang="en-US" sz="1400" dirty="0">
                <a:solidFill>
                  <a:srgbClr val="000000"/>
                </a:solidFill>
              </a:rPr>
              <a:t>August 7 – 9, 2018</a:t>
            </a:r>
            <a:r>
              <a:rPr lang="en-US" sz="1400" dirty="0">
                <a:solidFill>
                  <a:prstClr val="black"/>
                </a:solidFill>
                <a:latin typeface="Calibri" panose="020F0502020204030204"/>
              </a:rPr>
              <a:t/>
            </a:r>
            <a:br>
              <a:rPr lang="en-US" sz="1400" dirty="0">
                <a:solidFill>
                  <a:prstClr val="black"/>
                </a:solidFill>
                <a:latin typeface="Calibri" panose="020F0502020204030204"/>
              </a:rPr>
            </a:br>
            <a:r>
              <a:rPr lang="en-US" sz="1400" dirty="0">
                <a:solidFill>
                  <a:srgbClr val="000000"/>
                </a:solidFill>
              </a:rPr>
              <a:t>8 a.m. to 4:40 p.m. (CT) </a:t>
            </a:r>
          </a:p>
          <a:p>
            <a:pPr defTabSz="457200" eaLnBrk="1" fontAlgn="auto" hangingPunct="1">
              <a:spcBef>
                <a:spcPts val="0"/>
              </a:spcBef>
              <a:spcAft>
                <a:spcPts val="0"/>
              </a:spcAft>
            </a:pPr>
            <a:r>
              <a:rPr lang="en-US" sz="1400" dirty="0">
                <a:solidFill>
                  <a:prstClr val="black"/>
                </a:solidFill>
                <a:latin typeface="Calibri" panose="020F0502020204030204"/>
              </a:rPr>
              <a:t/>
            </a:r>
            <a:br>
              <a:rPr lang="en-US" sz="1400" dirty="0">
                <a:solidFill>
                  <a:prstClr val="black"/>
                </a:solidFill>
                <a:latin typeface="Calibri" panose="020F0502020204030204"/>
              </a:rPr>
            </a:br>
            <a:r>
              <a:rPr lang="en-US" sz="1400" b="1" dirty="0">
                <a:solidFill>
                  <a:srgbClr val="314F99"/>
                </a:solidFill>
              </a:rPr>
              <a:t>Where:</a:t>
            </a:r>
            <a:r>
              <a:rPr lang="en-US" sz="1400" dirty="0">
                <a:solidFill>
                  <a:srgbClr val="000000"/>
                </a:solidFill>
              </a:rPr>
              <a:t> </a:t>
            </a:r>
            <a:r>
              <a:rPr lang="en-US" sz="1400" dirty="0">
                <a:solidFill>
                  <a:prstClr val="black"/>
                </a:solidFill>
                <a:latin typeface="Calibri" panose="020F0502020204030204"/>
              </a:rPr>
              <a:t/>
            </a:r>
            <a:br>
              <a:rPr lang="en-US" sz="1400" dirty="0">
                <a:solidFill>
                  <a:prstClr val="black"/>
                </a:solidFill>
                <a:latin typeface="Calibri" panose="020F0502020204030204"/>
              </a:rPr>
            </a:br>
            <a:r>
              <a:rPr lang="en-US" sz="1400" dirty="0">
                <a:solidFill>
                  <a:srgbClr val="000000"/>
                </a:solidFill>
              </a:rPr>
              <a:t>New Orleans Ernest N. Morial Convention Center</a:t>
            </a:r>
            <a:r>
              <a:rPr lang="en-US" sz="1400" dirty="0">
                <a:solidFill>
                  <a:prstClr val="black"/>
                </a:solidFill>
                <a:latin typeface="Calibri" panose="020F0502020204030204"/>
              </a:rPr>
              <a:t/>
            </a:r>
            <a:br>
              <a:rPr lang="en-US" sz="1400" dirty="0">
                <a:solidFill>
                  <a:prstClr val="black"/>
                </a:solidFill>
                <a:latin typeface="Calibri" panose="020F0502020204030204"/>
              </a:rPr>
            </a:br>
            <a:r>
              <a:rPr lang="en-US" sz="1400" dirty="0">
                <a:solidFill>
                  <a:srgbClr val="1155CC"/>
                </a:solidFill>
                <a:hlinkClick r:id="rId4"/>
              </a:rPr>
              <a:t>900 Convention Center Blvd.</a:t>
            </a:r>
            <a:r>
              <a:rPr lang="en-US" sz="1400" dirty="0">
                <a:solidFill>
                  <a:prstClr val="black"/>
                </a:solidFill>
                <a:latin typeface="Calibri" panose="020F0502020204030204"/>
              </a:rPr>
              <a:t/>
            </a:r>
            <a:br>
              <a:rPr lang="en-US" sz="1400" dirty="0">
                <a:solidFill>
                  <a:prstClr val="black"/>
                </a:solidFill>
                <a:latin typeface="Calibri" panose="020F0502020204030204"/>
              </a:rPr>
            </a:br>
            <a:r>
              <a:rPr lang="en-US" sz="1400" dirty="0">
                <a:solidFill>
                  <a:srgbClr val="000000"/>
                </a:solidFill>
              </a:rPr>
              <a:t>New Orleans, LA </a:t>
            </a:r>
            <a:endParaRPr lang="en-US" sz="1400" dirty="0">
              <a:solidFill>
                <a:prstClr val="black"/>
              </a:solidFill>
              <a:latin typeface="Calibri" panose="020F0502020204030204"/>
            </a:endParaRPr>
          </a:p>
        </p:txBody>
      </p:sp>
      <p:sp>
        <p:nvSpPr>
          <p:cNvPr id="8" name="Rectangle 7"/>
          <p:cNvSpPr/>
          <p:nvPr/>
        </p:nvSpPr>
        <p:spPr>
          <a:xfrm>
            <a:off x="3591762" y="1809099"/>
            <a:ext cx="5552237" cy="4885953"/>
          </a:xfrm>
          <a:prstGeom prst="rect">
            <a:avLst/>
          </a:prstGeom>
        </p:spPr>
        <p:txBody>
          <a:bodyPr wrap="square">
            <a:spAutoFit/>
          </a:bodyPr>
          <a:lstStyle/>
          <a:p>
            <a:pPr defTabSz="457200" eaLnBrk="1" fontAlgn="auto" hangingPunct="1">
              <a:spcBef>
                <a:spcPts val="0"/>
              </a:spcBef>
              <a:spcAft>
                <a:spcPts val="0"/>
              </a:spcAft>
            </a:pPr>
            <a:r>
              <a:rPr lang="en-US" sz="1000" dirty="0">
                <a:solidFill>
                  <a:srgbClr val="000000"/>
                </a:solidFill>
              </a:rPr>
              <a:t>Go to </a:t>
            </a:r>
            <a:r>
              <a:rPr lang="en-US" sz="1050" b="1" u="sng" dirty="0">
                <a:solidFill>
                  <a:srgbClr val="AC0101"/>
                </a:solidFill>
                <a:hlinkClick r:id="rId5" tooltip="www.gsasmartpayforum.org"/>
              </a:rPr>
              <a:t>www.gsasmartpayforum.org</a:t>
            </a:r>
            <a:r>
              <a:rPr lang="en-US" sz="1000" dirty="0">
                <a:solidFill>
                  <a:srgbClr val="000000"/>
                </a:solidFill>
              </a:rPr>
              <a:t> for helpful information about the GSA SmartPay Training Forum, such as the upcoming training schedule (which includes a special focus on GSA SmartPay 3), Charge Card Manager Certification (CCMC) requirements, and Frequently Asked Questions about the event. </a:t>
            </a:r>
            <a:br>
              <a:rPr lang="en-US" sz="1000" dirty="0">
                <a:solidFill>
                  <a:srgbClr val="000000"/>
                </a:solidFill>
              </a:rPr>
            </a:br>
            <a:r>
              <a:rPr lang="en-US" sz="1000" dirty="0">
                <a:solidFill>
                  <a:srgbClr val="000000"/>
                </a:solidFill>
              </a:rPr>
              <a:t/>
            </a:r>
            <a:br>
              <a:rPr lang="en-US" sz="1000" dirty="0">
                <a:solidFill>
                  <a:srgbClr val="000000"/>
                </a:solidFill>
              </a:rPr>
            </a:br>
            <a:r>
              <a:rPr lang="en-US" sz="1000" dirty="0">
                <a:solidFill>
                  <a:srgbClr val="000000"/>
                </a:solidFill>
              </a:rPr>
              <a:t>Who should attend the training forum?</a:t>
            </a:r>
          </a:p>
          <a:p>
            <a:pPr marL="171450" indent="-171450" defTabSz="457200" eaLnBrk="1" fontAlgn="auto" hangingPunct="1">
              <a:spcBef>
                <a:spcPts val="0"/>
              </a:spcBef>
              <a:spcAft>
                <a:spcPts val="0"/>
              </a:spcAft>
              <a:buFont typeface="Arial" panose="020B0604020202020204" pitchFamily="34" charset="0"/>
              <a:buChar char="•"/>
            </a:pPr>
            <a:r>
              <a:rPr lang="en-US" sz="1000" dirty="0">
                <a:solidFill>
                  <a:srgbClr val="000000"/>
                </a:solidFill>
              </a:rPr>
              <a:t>Agency/Organization Program Coordinators (A/OPCs)</a:t>
            </a:r>
          </a:p>
          <a:p>
            <a:pPr marL="171450" indent="-171450" defTabSz="457200" eaLnBrk="1" fontAlgn="auto" hangingPunct="1">
              <a:spcBef>
                <a:spcPts val="0"/>
              </a:spcBef>
              <a:spcAft>
                <a:spcPts val="0"/>
              </a:spcAft>
              <a:buFont typeface="Arial" panose="020B0604020202020204" pitchFamily="34" charset="0"/>
              <a:buChar char="•"/>
            </a:pPr>
            <a:r>
              <a:rPr lang="en-US" sz="1000" dirty="0">
                <a:solidFill>
                  <a:srgbClr val="000000"/>
                </a:solidFill>
              </a:rPr>
              <a:t>Financial managers</a:t>
            </a:r>
          </a:p>
          <a:p>
            <a:pPr marL="171450" indent="-171450" defTabSz="457200" eaLnBrk="1" fontAlgn="auto" hangingPunct="1">
              <a:spcBef>
                <a:spcPts val="0"/>
              </a:spcBef>
              <a:spcAft>
                <a:spcPts val="0"/>
              </a:spcAft>
              <a:buFont typeface="Arial" panose="020B0604020202020204" pitchFamily="34" charset="0"/>
              <a:buChar char="•"/>
            </a:pPr>
            <a:r>
              <a:rPr lang="en-US" sz="1000" dirty="0">
                <a:solidFill>
                  <a:srgbClr val="000000"/>
                </a:solidFill>
              </a:rPr>
              <a:t>Approving officials</a:t>
            </a:r>
          </a:p>
          <a:p>
            <a:pPr marL="171450" indent="-171450" defTabSz="457200" eaLnBrk="1" fontAlgn="auto" hangingPunct="1">
              <a:spcBef>
                <a:spcPts val="0"/>
              </a:spcBef>
              <a:spcAft>
                <a:spcPts val="0"/>
              </a:spcAft>
              <a:buFont typeface="Arial" panose="020B0604020202020204" pitchFamily="34" charset="0"/>
              <a:buChar char="•"/>
            </a:pPr>
            <a:r>
              <a:rPr lang="en-US" sz="1000" dirty="0">
                <a:solidFill>
                  <a:srgbClr val="000000"/>
                </a:solidFill>
              </a:rPr>
              <a:t>Billing officials</a:t>
            </a:r>
          </a:p>
          <a:p>
            <a:pPr marL="171450" indent="-171450" defTabSz="457200" eaLnBrk="1" fontAlgn="auto" hangingPunct="1">
              <a:spcBef>
                <a:spcPts val="0"/>
              </a:spcBef>
              <a:spcAft>
                <a:spcPts val="0"/>
              </a:spcAft>
              <a:buFont typeface="Arial" panose="020B0604020202020204" pitchFamily="34" charset="0"/>
              <a:buChar char="•"/>
            </a:pPr>
            <a:r>
              <a:rPr lang="en-US" sz="1000" dirty="0">
                <a:solidFill>
                  <a:srgbClr val="000000"/>
                </a:solidFill>
              </a:rPr>
              <a:t>Other agency personnel who help manage their agency’s GSA SmartPay charge card program</a:t>
            </a:r>
          </a:p>
          <a:p>
            <a:pPr defTabSz="457200" eaLnBrk="1" fontAlgn="auto" hangingPunct="1">
              <a:spcBef>
                <a:spcPts val="0"/>
              </a:spcBef>
              <a:spcAft>
                <a:spcPts val="0"/>
              </a:spcAft>
            </a:pPr>
            <a:r>
              <a:rPr lang="en-US" sz="1000" dirty="0">
                <a:solidFill>
                  <a:srgbClr val="000000"/>
                </a:solidFill>
              </a:rPr>
              <a:t/>
            </a:r>
            <a:br>
              <a:rPr lang="en-US" sz="1000" dirty="0">
                <a:solidFill>
                  <a:srgbClr val="000000"/>
                </a:solidFill>
              </a:rPr>
            </a:br>
            <a:r>
              <a:rPr lang="en-US" sz="1000" b="1" dirty="0">
                <a:solidFill>
                  <a:srgbClr val="000000"/>
                </a:solidFill>
              </a:rPr>
              <a:t>Note: This event is not intended for cardholders. </a:t>
            </a:r>
            <a:r>
              <a:rPr lang="en-US" sz="1000" dirty="0">
                <a:solidFill>
                  <a:srgbClr val="000000"/>
                </a:solidFill>
              </a:rPr>
              <a:t/>
            </a:r>
            <a:br>
              <a:rPr lang="en-US" sz="1000" dirty="0">
                <a:solidFill>
                  <a:srgbClr val="000000"/>
                </a:solidFill>
              </a:rPr>
            </a:br>
            <a:r>
              <a:rPr lang="en-US" sz="1000" dirty="0">
                <a:solidFill>
                  <a:srgbClr val="000000"/>
                </a:solidFill>
              </a:rPr>
              <a:t/>
            </a:r>
            <a:br>
              <a:rPr lang="en-US" sz="1000" dirty="0">
                <a:solidFill>
                  <a:srgbClr val="000000"/>
                </a:solidFill>
              </a:rPr>
            </a:br>
            <a:r>
              <a:rPr lang="en-US" sz="1000" dirty="0">
                <a:solidFill>
                  <a:srgbClr val="000000"/>
                </a:solidFill>
              </a:rPr>
              <a:t>In May, we will email you when online registration opens. Please note that no fee is required to register for this valuable event. </a:t>
            </a:r>
            <a:r>
              <a:rPr lang="en-US" sz="1000" b="1" dirty="0">
                <a:solidFill>
                  <a:srgbClr val="000000"/>
                </a:solidFill>
              </a:rPr>
              <a:t>It is highly recommended that anyone registering for this training forum have agency approval to attend prior to registering online</a:t>
            </a:r>
            <a:r>
              <a:rPr lang="en-US" sz="1000" dirty="0">
                <a:solidFill>
                  <a:srgbClr val="000000"/>
                </a:solidFill>
              </a:rPr>
              <a:t>. </a:t>
            </a:r>
            <a:br>
              <a:rPr lang="en-US" sz="1000" dirty="0">
                <a:solidFill>
                  <a:srgbClr val="000000"/>
                </a:solidFill>
              </a:rPr>
            </a:br>
            <a:r>
              <a:rPr lang="en-US" sz="1000" dirty="0">
                <a:solidFill>
                  <a:srgbClr val="000000"/>
                </a:solidFill>
              </a:rPr>
              <a:t/>
            </a:r>
            <a:br>
              <a:rPr lang="en-US" sz="1000" dirty="0">
                <a:solidFill>
                  <a:srgbClr val="000000"/>
                </a:solidFill>
              </a:rPr>
            </a:br>
            <a:r>
              <a:rPr lang="en-US" sz="1000" dirty="0">
                <a:solidFill>
                  <a:srgbClr val="000000"/>
                </a:solidFill>
              </a:rPr>
              <a:t>Follow GSA SmartPay on social media for event updates (clicking the links below will take you to non-GSA, non-government websites):</a:t>
            </a:r>
          </a:p>
          <a:p>
            <a:pPr marL="171450" indent="-171450" defTabSz="457200" eaLnBrk="1" fontAlgn="auto" hangingPunct="1">
              <a:spcBef>
                <a:spcPts val="0"/>
              </a:spcBef>
              <a:spcAft>
                <a:spcPts val="0"/>
              </a:spcAft>
              <a:buFont typeface="Arial" panose="020B0604020202020204" pitchFamily="34" charset="0"/>
              <a:buChar char="•"/>
            </a:pPr>
            <a:r>
              <a:rPr lang="en-US" sz="1000" b="1" dirty="0">
                <a:solidFill>
                  <a:srgbClr val="000000"/>
                </a:solidFill>
                <a:hlinkClick r:id="rId6" tooltip="Twitter"/>
              </a:rPr>
              <a:t>Twitter</a:t>
            </a:r>
            <a:endParaRPr lang="en-US" sz="1000" b="1" dirty="0">
              <a:solidFill>
                <a:srgbClr val="000000"/>
              </a:solidFill>
            </a:endParaRPr>
          </a:p>
          <a:p>
            <a:pPr marL="171450" indent="-171450" defTabSz="457200" eaLnBrk="1" fontAlgn="auto" hangingPunct="1">
              <a:spcBef>
                <a:spcPts val="0"/>
              </a:spcBef>
              <a:spcAft>
                <a:spcPts val="0"/>
              </a:spcAft>
              <a:buFont typeface="Arial" panose="020B0604020202020204" pitchFamily="34" charset="0"/>
              <a:buChar char="•"/>
            </a:pPr>
            <a:r>
              <a:rPr lang="en-US" sz="1000" b="1" dirty="0">
                <a:solidFill>
                  <a:srgbClr val="000000"/>
                </a:solidFill>
                <a:hlinkClick r:id="rId7" tooltip="Facebook"/>
              </a:rPr>
              <a:t>Facebook</a:t>
            </a:r>
            <a:endParaRPr lang="en-US" sz="1000" b="1" dirty="0">
              <a:solidFill>
                <a:srgbClr val="000000"/>
              </a:solidFill>
            </a:endParaRPr>
          </a:p>
          <a:p>
            <a:pPr marL="171450" indent="-171450" defTabSz="457200" eaLnBrk="1" fontAlgn="auto" hangingPunct="1">
              <a:spcBef>
                <a:spcPts val="0"/>
              </a:spcBef>
              <a:spcAft>
                <a:spcPts val="0"/>
              </a:spcAft>
              <a:buFont typeface="Arial" panose="020B0604020202020204" pitchFamily="34" charset="0"/>
              <a:buChar char="•"/>
            </a:pPr>
            <a:r>
              <a:rPr lang="en-US" sz="1000" b="1" dirty="0">
                <a:solidFill>
                  <a:srgbClr val="000000"/>
                </a:solidFill>
                <a:hlinkClick r:id="rId8" tooltip="LinkedIn"/>
              </a:rPr>
              <a:t>LinkedIn</a:t>
            </a:r>
            <a:endParaRPr lang="en-US" sz="1000" b="1" dirty="0">
              <a:solidFill>
                <a:srgbClr val="000000"/>
              </a:solidFill>
            </a:endParaRPr>
          </a:p>
          <a:p>
            <a:pPr defTabSz="457200" eaLnBrk="1" fontAlgn="auto" hangingPunct="1">
              <a:spcBef>
                <a:spcPts val="0"/>
              </a:spcBef>
              <a:spcAft>
                <a:spcPts val="0"/>
              </a:spcAft>
            </a:pPr>
            <a:r>
              <a:rPr lang="en-US" sz="1000" dirty="0">
                <a:solidFill>
                  <a:srgbClr val="000000"/>
                </a:solidFill>
              </a:rPr>
              <a:t/>
            </a:r>
            <a:br>
              <a:rPr lang="en-US" sz="1000" dirty="0">
                <a:solidFill>
                  <a:srgbClr val="000000"/>
                </a:solidFill>
              </a:rPr>
            </a:br>
            <a:r>
              <a:rPr lang="en-US" sz="1000" dirty="0">
                <a:solidFill>
                  <a:srgbClr val="000000"/>
                </a:solidFill>
              </a:rPr>
              <a:t>For GSA SmartPay program information, </a:t>
            </a:r>
            <a:r>
              <a:rPr lang="en-US" sz="1050" b="1" u="sng" dirty="0">
                <a:solidFill>
                  <a:srgbClr val="AC0101"/>
                </a:solidFill>
                <a:hlinkClick r:id="rId9" tooltip="visit the website"/>
              </a:rPr>
              <a:t>visit the website</a:t>
            </a:r>
            <a:r>
              <a:rPr lang="en-US" sz="1000" dirty="0">
                <a:solidFill>
                  <a:srgbClr val="000000"/>
                </a:solidFill>
              </a:rPr>
              <a:t>. </a:t>
            </a:r>
            <a:br>
              <a:rPr lang="en-US" sz="1000" dirty="0">
                <a:solidFill>
                  <a:srgbClr val="000000"/>
                </a:solidFill>
              </a:rPr>
            </a:br>
            <a:r>
              <a:rPr lang="en-US" sz="1000" dirty="0">
                <a:solidFill>
                  <a:srgbClr val="000000"/>
                </a:solidFill>
              </a:rPr>
              <a:t/>
            </a:r>
            <a:br>
              <a:rPr lang="en-US" sz="1000" dirty="0">
                <a:solidFill>
                  <a:srgbClr val="000000"/>
                </a:solidFill>
              </a:rPr>
            </a:br>
            <a:r>
              <a:rPr lang="en-US" sz="1000" dirty="0">
                <a:solidFill>
                  <a:srgbClr val="000000"/>
                </a:solidFill>
              </a:rPr>
              <a:t>GSA is here to help! If you have questions about this event, contact the GSA SmartPay Program Support Team at (703) 605-2808 or </a:t>
            </a:r>
            <a:r>
              <a:rPr lang="en-US" sz="1050" u="sng" dirty="0">
                <a:solidFill>
                  <a:srgbClr val="AC0101"/>
                </a:solidFill>
                <a:hlinkClick r:id="rId10" tooltip="gsa_smartpay@gsa.gov"/>
              </a:rPr>
              <a:t>gsa_smartpay@gsa.gov</a:t>
            </a:r>
            <a:r>
              <a:rPr lang="en-US" sz="1000" dirty="0">
                <a:solidFill>
                  <a:srgbClr val="000000"/>
                </a:solidFill>
              </a:rPr>
              <a:t>. </a:t>
            </a:r>
            <a:br>
              <a:rPr lang="en-US" sz="1000" dirty="0">
                <a:solidFill>
                  <a:srgbClr val="000000"/>
                </a:solidFill>
              </a:rPr>
            </a:br>
            <a:r>
              <a:rPr lang="en-US" sz="1000" dirty="0">
                <a:solidFill>
                  <a:srgbClr val="000000"/>
                </a:solidFill>
              </a:rPr>
              <a:t/>
            </a:r>
            <a:br>
              <a:rPr lang="en-US" sz="1000" dirty="0">
                <a:solidFill>
                  <a:srgbClr val="000000"/>
                </a:solidFill>
              </a:rPr>
            </a:br>
            <a:r>
              <a:rPr lang="en-US" sz="1000" b="1" dirty="0">
                <a:solidFill>
                  <a:srgbClr val="000000"/>
                </a:solidFill>
              </a:rPr>
              <a:t>We hope to see you in New Orleans! </a:t>
            </a:r>
            <a:endParaRPr lang="en-US" sz="2000" dirty="0">
              <a:solidFill>
                <a:prstClr val="black"/>
              </a:solidFill>
              <a:latin typeface="Calibri" panose="020F0502020204030204"/>
            </a:endParaRPr>
          </a:p>
        </p:txBody>
      </p:sp>
      <p:sp>
        <p:nvSpPr>
          <p:cNvPr id="10" name="Rectangle 9" title="Decorative Image"/>
          <p:cNvSpPr/>
          <p:nvPr/>
        </p:nvSpPr>
        <p:spPr>
          <a:xfrm>
            <a:off x="-1" y="6670049"/>
            <a:ext cx="9144000" cy="274320"/>
          </a:xfrm>
          <a:prstGeom prst="rect">
            <a:avLst/>
          </a:prstGeom>
          <a:solidFill>
            <a:srgbClr val="00558E"/>
          </a:solidFill>
        </p:spPr>
        <p:txBody>
          <a:bodyPr wrap="square" anchor="ctr">
            <a:spAutoFit/>
          </a:bodyPr>
          <a:lstStyle/>
          <a:p>
            <a:pPr algn="ctr" defTabSz="457200" eaLnBrk="1" fontAlgn="auto" hangingPunct="1">
              <a:spcBef>
                <a:spcPts val="0"/>
              </a:spcBef>
              <a:spcAft>
                <a:spcPts val="0"/>
              </a:spcAft>
            </a:pP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321054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129847" cy="533400"/>
          </a:xfrm>
        </p:spPr>
        <p:txBody>
          <a:bodyPr/>
          <a:lstStyle/>
          <a:p>
            <a:r>
              <a:rPr lang="en-US" sz="2800" b="1" kern="0" dirty="0">
                <a:solidFill>
                  <a:srgbClr val="005390"/>
                </a:solidFill>
                <a:latin typeface="Century Gothic" pitchFamily="34" charset="0"/>
                <a:cs typeface="Arial" pitchFamily="34" charset="0"/>
              </a:rPr>
              <a:t>Meeting Agenda</a:t>
            </a:r>
            <a:endParaRPr lang="en-US" sz="2800" dirty="0"/>
          </a:p>
        </p:txBody>
      </p:sp>
      <p:sp>
        <p:nvSpPr>
          <p:cNvPr id="7" name="TextBox 6"/>
          <p:cNvSpPr txBox="1"/>
          <p:nvPr/>
        </p:nvSpPr>
        <p:spPr>
          <a:xfrm>
            <a:off x="304800" y="1737360"/>
            <a:ext cx="8584208" cy="4262705"/>
          </a:xfrm>
          <a:prstGeom prst="rect">
            <a:avLst/>
          </a:prstGeom>
          <a:noFill/>
        </p:spPr>
        <p:txBody>
          <a:bodyPr wrap="square" rtlCol="0">
            <a:spAutoFit/>
          </a:bodyPr>
          <a:lstStyle/>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GSA SmartPay Program Overview</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GSA SmartPay Card Usage</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Spend &amp; Refunds Since Inception</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FY17 Spend and Transaction Trends</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FY18 YTD Spend and Transaction Trends</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GSA SmartPay 3 Transition</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Micro-Purchase Increase</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Procurement through e-Commerce Portals</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Recent Issues Wrap-Up</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2018 SmartPay Forum </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Mobile App</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sym typeface="Arial"/>
              </a:rPr>
              <a:t>Questions</a:t>
            </a:r>
          </a:p>
        </p:txBody>
      </p:sp>
    </p:spTree>
    <p:extLst>
      <p:ext uri="{BB962C8B-B14F-4D97-AF65-F5344CB8AC3E}">
        <p14:creationId xmlns:p14="http://schemas.microsoft.com/office/powerpoint/2010/main" val="4279961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124" y="2743200"/>
            <a:ext cx="6831676" cy="1441103"/>
          </a:xfrm>
        </p:spPr>
        <p:txBody>
          <a:bodyPr/>
          <a:lstStyle/>
          <a:p>
            <a:pPr lvl="0" algn="just"/>
            <a:r>
              <a:rPr lang="en-US" sz="2800" b="1" kern="0" dirty="0">
                <a:solidFill>
                  <a:srgbClr val="005390"/>
                </a:solidFill>
                <a:latin typeface="Century Gothic" panose="020B0502020202020204" pitchFamily="34" charset="0"/>
              </a:rPr>
              <a:t>CCCM has already obtained approval from the GSA Administrator to hold the 2019 Forum – location and date(s) TBD.</a:t>
            </a:r>
            <a:endParaRPr lang="en-US" sz="2800" dirty="0"/>
          </a:p>
        </p:txBody>
      </p:sp>
    </p:spTree>
    <p:extLst>
      <p:ext uri="{BB962C8B-B14F-4D97-AF65-F5344CB8AC3E}">
        <p14:creationId xmlns:p14="http://schemas.microsoft.com/office/powerpoint/2010/main" val="358574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129847" cy="533400"/>
          </a:xfrm>
        </p:spPr>
        <p:txBody>
          <a:bodyPr/>
          <a:lstStyle/>
          <a:p>
            <a:r>
              <a:rPr lang="en-US" sz="2800" b="1" dirty="0">
                <a:solidFill>
                  <a:srgbClr val="005390"/>
                </a:solidFill>
                <a:latin typeface="Century Gothic" panose="020B0502020202020204" pitchFamily="34" charset="0"/>
              </a:rPr>
              <a:t>GSA SmartPay Travel Card Mobile App</a:t>
            </a:r>
            <a:endParaRPr lang="en-US" sz="2800" dirty="0"/>
          </a:p>
        </p:txBody>
      </p:sp>
      <p:sp>
        <p:nvSpPr>
          <p:cNvPr id="4" name="TextBox 3"/>
          <p:cNvSpPr txBox="1"/>
          <p:nvPr/>
        </p:nvSpPr>
        <p:spPr>
          <a:xfrm>
            <a:off x="304800" y="1737360"/>
            <a:ext cx="8355608" cy="861774"/>
          </a:xfrm>
          <a:prstGeom prst="rect">
            <a:avLst/>
          </a:prstGeom>
          <a:noFill/>
        </p:spPr>
        <p:txBody>
          <a:bodyPr wrap="square" rtlCol="0">
            <a:spAutoFit/>
          </a:bodyPr>
          <a:lstStyle/>
          <a:p>
            <a:pPr>
              <a:spcAft>
                <a:spcPts val="1000"/>
              </a:spcAft>
            </a:pPr>
            <a:r>
              <a:rPr lang="en-US" sz="1600" dirty="0">
                <a:solidFill>
                  <a:prstClr val="black"/>
                </a:solidFill>
                <a:latin typeface="Century Gothic" panose="020B0502020202020204" pitchFamily="34" charset="0"/>
              </a:rPr>
              <a:t>The new GSA SmartPay Mobile App for cardholders and A/OPCs is available in the Apple App store as well as Google Play. Resources available through the app include A/OPC contact information, state-specific tax information, and more</a:t>
            </a:r>
            <a:r>
              <a:rPr lang="en-US" sz="1800" dirty="0">
                <a:solidFill>
                  <a:prstClr val="black"/>
                </a:solidFill>
                <a:latin typeface="Century Gothic" panose="020B0502020202020204" pitchFamily="34" charset="0"/>
              </a:rPr>
              <a:t>.</a:t>
            </a:r>
          </a:p>
        </p:txBody>
      </p:sp>
      <p:grpSp>
        <p:nvGrpSpPr>
          <p:cNvPr id="6" name="Group 5" title="Decorative Image"/>
          <p:cNvGrpSpPr/>
          <p:nvPr/>
        </p:nvGrpSpPr>
        <p:grpSpPr>
          <a:xfrm>
            <a:off x="1066800" y="2804160"/>
            <a:ext cx="1371600" cy="2834640"/>
            <a:chOff x="6709501" y="1533831"/>
            <a:chExt cx="2112619" cy="4267200"/>
          </a:xfrm>
        </p:grpSpPr>
        <p:pic>
          <p:nvPicPr>
            <p:cNvPr id="7" name="Picture 6"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7776" y="1986075"/>
              <a:ext cx="1890581" cy="3362712"/>
            </a:xfrm>
            <a:prstGeom prst="rect">
              <a:avLst/>
            </a:prstGeom>
          </p:spPr>
        </p:pic>
        <p:pic>
          <p:nvPicPr>
            <p:cNvPr id="8" name="Picture 7" descr="http://www.canvasturbo.com/img/canvas-4-frame.png" title="Decorativ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9501" y="1533831"/>
              <a:ext cx="2112619" cy="4267200"/>
            </a:xfrm>
            <a:prstGeom prst="rect">
              <a:avLst/>
            </a:prstGeom>
            <a:effectLst>
              <a:reflection blurRad="6350" stA="50000" endA="275" endPos="40000" dist="101600" dir="5400000" sy="-100000" algn="bl" rotWithShape="0"/>
            </a:effectLst>
            <a:extLst>
              <a:ext uri="{909E8E84-426E-40DD-AFC4-6F175D3DCCD1}">
                <a14:hiddenFill xmlns:a14="http://schemas.microsoft.com/office/drawing/2010/main">
                  <a:solidFill>
                    <a:srgbClr val="FFFFFF"/>
                  </a:solidFill>
                </a14:hiddenFill>
              </a:ext>
            </a:extLst>
          </p:spPr>
        </p:pic>
      </p:grpSp>
      <p:grpSp>
        <p:nvGrpSpPr>
          <p:cNvPr id="9" name="Group 8" title="Decorative Image"/>
          <p:cNvGrpSpPr/>
          <p:nvPr/>
        </p:nvGrpSpPr>
        <p:grpSpPr>
          <a:xfrm>
            <a:off x="3718560" y="2804160"/>
            <a:ext cx="1371600" cy="2834640"/>
            <a:chOff x="5520904" y="1527619"/>
            <a:chExt cx="2112619" cy="4315472"/>
          </a:xfrm>
        </p:grpSpPr>
        <p:pic>
          <p:nvPicPr>
            <p:cNvPr id="10" name="Picture 9" title="Decorative 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3049" y="1984076"/>
              <a:ext cx="1908328" cy="3381554"/>
            </a:xfrm>
            <a:prstGeom prst="rect">
              <a:avLst/>
            </a:prstGeom>
          </p:spPr>
        </p:pic>
        <p:pic>
          <p:nvPicPr>
            <p:cNvPr id="11" name="Picture 10" descr="http://www.canvasturbo.com/img/canvas-4-frame.png" title="Decorativ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0904" y="1527619"/>
              <a:ext cx="2112619" cy="4315472"/>
            </a:xfrm>
            <a:prstGeom prst="rect">
              <a:avLst/>
            </a:prstGeom>
            <a:effectLst>
              <a:reflection blurRad="6350" stA="50000" endA="275" endPos="40000" dist="101600" dir="5400000" sy="-100000" algn="bl" rotWithShape="0"/>
            </a:effectLst>
            <a:extLst>
              <a:ext uri="{909E8E84-426E-40DD-AFC4-6F175D3DCCD1}">
                <a14:hiddenFill xmlns:a14="http://schemas.microsoft.com/office/drawing/2010/main">
                  <a:solidFill>
                    <a:srgbClr val="FFFFFF"/>
                  </a:solidFill>
                </a14:hiddenFill>
              </a:ext>
            </a:extLst>
          </p:spPr>
        </p:pic>
      </p:grpSp>
      <p:grpSp>
        <p:nvGrpSpPr>
          <p:cNvPr id="12" name="Group 11" title="Decorative Image"/>
          <p:cNvGrpSpPr/>
          <p:nvPr/>
        </p:nvGrpSpPr>
        <p:grpSpPr>
          <a:xfrm>
            <a:off x="6324600" y="2804160"/>
            <a:ext cx="1371600" cy="2834640"/>
            <a:chOff x="4649636" y="1517116"/>
            <a:chExt cx="2112619" cy="4315472"/>
          </a:xfrm>
        </p:grpSpPr>
        <p:pic>
          <p:nvPicPr>
            <p:cNvPr id="13" name="Picture 12" title="Decorative 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9233" y="1975450"/>
              <a:ext cx="1900359" cy="3380106"/>
            </a:xfrm>
            <a:prstGeom prst="rect">
              <a:avLst/>
            </a:prstGeom>
          </p:spPr>
        </p:pic>
        <p:pic>
          <p:nvPicPr>
            <p:cNvPr id="14" name="Picture 13" descr="http://www.canvasturbo.com/img/canvas-4-frame.png" title="Decorativ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636" y="1517116"/>
              <a:ext cx="2112619" cy="4315472"/>
            </a:xfrm>
            <a:prstGeom prst="rect">
              <a:avLst/>
            </a:prstGeom>
            <a:effectLst>
              <a:reflection blurRad="6350" stA="50000" endA="275" endPos="40000" dist="101600" dir="5400000" sy="-100000" algn="bl" rotWithShape="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4096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129847" cy="533400"/>
          </a:xfrm>
        </p:spPr>
        <p:txBody>
          <a:bodyPr/>
          <a:lstStyle/>
          <a:p>
            <a:pPr algn="ctr"/>
            <a:r>
              <a:rPr lang="en-US" b="1" kern="0" dirty="0">
                <a:solidFill>
                  <a:srgbClr val="005390"/>
                </a:solidFill>
                <a:latin typeface="Century Gothic" panose="020B0502020202020204" pitchFamily="34" charset="0"/>
                <a:cs typeface="Arial" pitchFamily="34" charset="0"/>
              </a:rPr>
              <a:t>Questions?</a:t>
            </a:r>
            <a:endParaRPr lang="en-US" dirty="0"/>
          </a:p>
        </p:txBody>
      </p:sp>
    </p:spTree>
    <p:extLst>
      <p:ext uri="{BB962C8B-B14F-4D97-AF65-F5344CB8AC3E}">
        <p14:creationId xmlns:p14="http://schemas.microsoft.com/office/powerpoint/2010/main" val="2605843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3200"/>
            <a:ext cx="1676400" cy="1600200"/>
          </a:xfrm>
        </p:spPr>
        <p:txBody>
          <a:bodyPr/>
          <a:lstStyle/>
          <a:p>
            <a:pPr algn="ctr"/>
            <a:r>
              <a:rPr lang="en-US" dirty="0"/>
              <a:t>GSA Starmark logo</a:t>
            </a:r>
          </a:p>
        </p:txBody>
      </p:sp>
      <p:pic>
        <p:nvPicPr>
          <p:cNvPr id="3" name="Picture 2" title="GSA Starmark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900" y="2057400"/>
            <a:ext cx="3035300" cy="2743200"/>
          </a:xfrm>
          <a:prstGeom prst="rect">
            <a:avLst/>
          </a:prstGeom>
        </p:spPr>
      </p:pic>
    </p:spTree>
    <p:extLst>
      <p:ext uri="{BB962C8B-B14F-4D97-AF65-F5344CB8AC3E}">
        <p14:creationId xmlns:p14="http://schemas.microsoft.com/office/powerpoint/2010/main" val="129840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8129847" cy="533400"/>
          </a:xfrm>
        </p:spPr>
        <p:txBody>
          <a:bodyPr/>
          <a:lstStyle/>
          <a:p>
            <a:r>
              <a:rPr lang="en-US" sz="2800" b="1" kern="0" dirty="0">
                <a:solidFill>
                  <a:srgbClr val="005390"/>
                </a:solidFill>
                <a:latin typeface="Century Gothic" pitchFamily="34" charset="0"/>
              </a:rPr>
              <a:t>GSA SmartPay Program Overview</a:t>
            </a:r>
            <a:endParaRPr lang="en-US" sz="2800" dirty="0"/>
          </a:p>
        </p:txBody>
      </p:sp>
      <p:sp>
        <p:nvSpPr>
          <p:cNvPr id="6" name="TextBox 5"/>
          <p:cNvSpPr txBox="1"/>
          <p:nvPr/>
        </p:nvSpPr>
        <p:spPr>
          <a:xfrm>
            <a:off x="304800" y="1737360"/>
            <a:ext cx="8584208" cy="4924425"/>
          </a:xfrm>
          <a:prstGeom prst="rect">
            <a:avLst/>
          </a:prstGeom>
          <a:noFill/>
        </p:spPr>
        <p:txBody>
          <a:bodyPr wrap="square" rtlCol="0">
            <a:spAutoFit/>
          </a:bodyPr>
          <a:lstStyle/>
          <a:p>
            <a:r>
              <a:rPr lang="en-US" sz="2000" dirty="0">
                <a:latin typeface="Century Gothic" panose="020B0502020202020204" pitchFamily="34" charset="0"/>
              </a:rPr>
              <a:t>CCCM  leads and manages the overall GSA SmartPay Program, the world’s largest government charge card and related payment services program, serving more than 560 customer agencies and organizations around the globe.</a:t>
            </a:r>
          </a:p>
          <a:p>
            <a:endParaRPr lang="en-US" sz="1800" dirty="0">
              <a:latin typeface="Century Gothic" panose="020B0502020202020204" pitchFamily="34" charset="0"/>
            </a:endParaRPr>
          </a:p>
          <a:p>
            <a:r>
              <a:rPr lang="en-US" sz="2000" dirty="0">
                <a:latin typeface="Century Gothic" panose="020B0502020202020204" pitchFamily="34" charset="0"/>
              </a:rPr>
              <a:t>GSA SmartPay payment solutions were unanimously nominated and are designated by OMB as </a:t>
            </a:r>
            <a:r>
              <a:rPr lang="en-US" sz="2000" i="1" dirty="0">
                <a:latin typeface="Century Gothic" panose="020B0502020202020204" pitchFamily="34" charset="0"/>
              </a:rPr>
              <a:t>Best-in-Class, </a:t>
            </a:r>
            <a:r>
              <a:rPr lang="en-US" sz="2000" dirty="0">
                <a:latin typeface="Century Gothic" panose="020B0502020202020204" pitchFamily="34" charset="0"/>
              </a:rPr>
              <a:t>helping agencies achieve the following:</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rPr>
              <a:t>Streamlining procurement, travel, fleet management, and related payments</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rPr>
              <a:t>Use of strong, modern controls and commercial transaction data</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rPr>
              <a:t>Agility in supporting mission support needs</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rPr>
              <a:t>Obtaining commercial payment solutions at no up-front cost</a:t>
            </a:r>
          </a:p>
          <a:p>
            <a:pPr marL="342900" lvl="1" indent="-342900">
              <a:spcBef>
                <a:spcPts val="600"/>
              </a:spcBef>
              <a:spcAft>
                <a:spcPts val="0"/>
              </a:spcAft>
              <a:buClr>
                <a:srgbClr val="990033"/>
              </a:buClr>
              <a:buFont typeface="Wingdings" panose="05000000000000000000" pitchFamily="2" charset="2"/>
              <a:buChar char="Ø"/>
              <a:defRPr/>
            </a:pPr>
            <a:r>
              <a:rPr lang="en-US" sz="1800" kern="0" dirty="0">
                <a:solidFill>
                  <a:srgbClr val="005390"/>
                </a:solidFill>
                <a:latin typeface="Century Gothic" pitchFamily="34" charset="0"/>
                <a:cs typeface="Arial" pitchFamily="34" charset="0"/>
              </a:rPr>
              <a:t>Earning refunds based on use and speed of payment</a:t>
            </a:r>
          </a:p>
          <a:p>
            <a:pPr marL="342900" lvl="1" indent="-342900">
              <a:spcBef>
                <a:spcPts val="600"/>
              </a:spcBef>
              <a:spcAft>
                <a:spcPts val="0"/>
              </a:spcAft>
              <a:buClr>
                <a:srgbClr val="990033"/>
              </a:buClr>
              <a:buFont typeface="Wingdings" panose="05000000000000000000" pitchFamily="2" charset="2"/>
              <a:buChar char="Ø"/>
              <a:defRPr/>
            </a:pPr>
            <a:endParaRPr lang="en-US" sz="1800" kern="0" dirty="0">
              <a:solidFill>
                <a:srgbClr val="005390"/>
              </a:solidFill>
              <a:latin typeface="Century Gothic" pitchFamily="34" charset="0"/>
              <a:cs typeface="Arial" pitchFamily="34" charset="0"/>
            </a:endParaRPr>
          </a:p>
        </p:txBody>
      </p:sp>
    </p:spTree>
    <p:extLst>
      <p:ext uri="{BB962C8B-B14F-4D97-AF65-F5344CB8AC3E}">
        <p14:creationId xmlns:p14="http://schemas.microsoft.com/office/powerpoint/2010/main" val="184186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8129847" cy="533400"/>
          </a:xfrm>
        </p:spPr>
        <p:txBody>
          <a:bodyPr/>
          <a:lstStyle/>
          <a:p>
            <a:r>
              <a:rPr lang="en-US" sz="2800" b="1" kern="0" dirty="0">
                <a:solidFill>
                  <a:srgbClr val="005390"/>
                </a:solidFill>
                <a:latin typeface="Century Gothic" pitchFamily="34" charset="0"/>
              </a:rPr>
              <a:t>GSA SmartPay Card Usage</a:t>
            </a:r>
            <a:endParaRPr lang="en-US" sz="2800" dirty="0"/>
          </a:p>
        </p:txBody>
      </p:sp>
      <p:sp>
        <p:nvSpPr>
          <p:cNvPr id="77" name="Text Placeholder 2"/>
          <p:cNvSpPr txBox="1">
            <a:spLocks/>
          </p:cNvSpPr>
          <p:nvPr/>
        </p:nvSpPr>
        <p:spPr>
          <a:xfrm>
            <a:off x="304799" y="1737360"/>
            <a:ext cx="4547319" cy="487679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8600" marR="0" lvl="0" indent="-139700" algn="l" rtl="0">
              <a:lnSpc>
                <a:spcPct val="100000"/>
              </a:lnSpc>
              <a:spcBef>
                <a:spcPts val="64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1pPr>
            <a:lvl2pPr marL="742950" marR="0" lvl="1" indent="171450" algn="l" rtl="0">
              <a:lnSpc>
                <a:spcPct val="100000"/>
              </a:lnSpc>
              <a:spcBef>
                <a:spcPts val="56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48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9pPr>
          </a:lstStyle>
          <a:p>
            <a:pPr eaLnBrk="1" fontAlgn="auto" hangingPunct="1"/>
            <a:r>
              <a:rPr lang="en-US" sz="1600" kern="0" dirty="0">
                <a:latin typeface="Century Gothic" panose="020B0502020202020204" pitchFamily="34" charset="0"/>
              </a:rPr>
              <a:t>GSA Schedule contractors are required to accept the GSA SmartPay purchase cards within the Micro-Purchase</a:t>
            </a:r>
            <a:br>
              <a:rPr lang="en-US" sz="1600" kern="0" dirty="0">
                <a:latin typeface="Century Gothic" panose="020B0502020202020204" pitchFamily="34" charset="0"/>
              </a:rPr>
            </a:br>
            <a:r>
              <a:rPr lang="en-US" sz="1600" kern="0" dirty="0">
                <a:latin typeface="Century Gothic" panose="020B0502020202020204" pitchFamily="34" charset="0"/>
              </a:rPr>
              <a:t>Threshold (MPT). </a:t>
            </a:r>
          </a:p>
          <a:p>
            <a:pPr eaLnBrk="1" fontAlgn="auto" hangingPunct="1"/>
            <a:r>
              <a:rPr lang="en-US" sz="1600" kern="0" dirty="0">
                <a:latin typeface="Century Gothic" panose="020B0502020202020204" pitchFamily="34" charset="0"/>
              </a:rPr>
              <a:t>If a contractor already accepts credit cards for commercial business, there are no additional steps to take to accept GSA SmartPay payment solutions.</a:t>
            </a:r>
          </a:p>
          <a:p>
            <a:pPr eaLnBrk="1" fontAlgn="auto" hangingPunct="1"/>
            <a:r>
              <a:rPr lang="en-US" sz="1600" kern="0" dirty="0">
                <a:latin typeface="Century Gothic" panose="020B0502020202020204" pitchFamily="34" charset="0"/>
              </a:rPr>
              <a:t>GSA SmartPay account holders may use the following brands: VISA, MasterCard, Voyager, and Wright Express. Voyager and Wright Express cards may only be used for fleet related purchases. (Branding is agency task order dependent.)</a:t>
            </a:r>
            <a:endParaRPr lang="en-US" kern="0" dirty="0">
              <a:latin typeface="Trebuchet MS" panose="020B0603020202020204" pitchFamily="34" charset="0"/>
            </a:endParaRPr>
          </a:p>
        </p:txBody>
      </p:sp>
      <p:grpSp>
        <p:nvGrpSpPr>
          <p:cNvPr id="78" name="Group 77" title="Image depicting the Traditional card payments ecosystem"/>
          <p:cNvGrpSpPr/>
          <p:nvPr/>
        </p:nvGrpSpPr>
        <p:grpSpPr>
          <a:xfrm>
            <a:off x="5120640" y="1737360"/>
            <a:ext cx="3673929" cy="4191000"/>
            <a:chOff x="2969039" y="3429000"/>
            <a:chExt cx="2923546" cy="3143522"/>
          </a:xfrm>
        </p:grpSpPr>
        <p:sp>
          <p:nvSpPr>
            <p:cNvPr id="79" name="object 81"/>
            <p:cNvSpPr/>
            <p:nvPr/>
          </p:nvSpPr>
          <p:spPr>
            <a:xfrm>
              <a:off x="4848853" y="5351890"/>
              <a:ext cx="500916" cy="441292"/>
            </a:xfrm>
            <a:custGeom>
              <a:avLst/>
              <a:gdLst/>
              <a:ahLst/>
              <a:cxnLst/>
              <a:rect l="l" t="t" r="r" b="b"/>
              <a:pathLst>
                <a:path w="501014" h="441325">
                  <a:moveTo>
                    <a:pt x="0" y="440943"/>
                  </a:moveTo>
                  <a:lnTo>
                    <a:pt x="501014" y="0"/>
                  </a:lnTo>
                </a:path>
              </a:pathLst>
            </a:custGeom>
            <a:ln w="19050">
              <a:solidFill>
                <a:srgbClr val="1F497D"/>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80" name="object 21"/>
            <p:cNvSpPr/>
            <p:nvPr/>
          </p:nvSpPr>
          <p:spPr>
            <a:xfrm>
              <a:off x="3256346" y="3429000"/>
              <a:ext cx="2339513" cy="286999"/>
            </a:xfrm>
            <a:custGeom>
              <a:avLst/>
              <a:gdLst/>
              <a:ahLst/>
              <a:cxnLst/>
              <a:rect l="l" t="t" r="r" b="b"/>
              <a:pathLst>
                <a:path w="2339975" h="287019">
                  <a:moveTo>
                    <a:pt x="2292083" y="0"/>
                  </a:moveTo>
                  <a:lnTo>
                    <a:pt x="43095" y="230"/>
                  </a:lnTo>
                  <a:lnTo>
                    <a:pt x="8203" y="21037"/>
                  </a:lnTo>
                  <a:lnTo>
                    <a:pt x="0" y="47751"/>
                  </a:lnTo>
                  <a:lnTo>
                    <a:pt x="239" y="243833"/>
                  </a:lnTo>
                  <a:lnTo>
                    <a:pt x="21060" y="278693"/>
                  </a:lnTo>
                  <a:lnTo>
                    <a:pt x="47815" y="286892"/>
                  </a:lnTo>
                  <a:lnTo>
                    <a:pt x="2296853" y="286657"/>
                  </a:lnTo>
                  <a:lnTo>
                    <a:pt x="2331665" y="265809"/>
                  </a:lnTo>
                  <a:lnTo>
                    <a:pt x="2339835" y="239013"/>
                  </a:lnTo>
                  <a:lnTo>
                    <a:pt x="2339610" y="43098"/>
                  </a:lnTo>
                  <a:lnTo>
                    <a:pt x="2318869" y="8223"/>
                  </a:lnTo>
                  <a:lnTo>
                    <a:pt x="2292083" y="0"/>
                  </a:lnTo>
                  <a:close/>
                </a:path>
              </a:pathLst>
            </a:custGeom>
            <a:solidFill>
              <a:srgbClr val="FFFFFF"/>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81" name="object 22"/>
            <p:cNvSpPr/>
            <p:nvPr/>
          </p:nvSpPr>
          <p:spPr>
            <a:xfrm>
              <a:off x="3255102" y="4895104"/>
              <a:ext cx="513614" cy="122546"/>
            </a:xfrm>
            <a:custGeom>
              <a:avLst/>
              <a:gdLst/>
              <a:ahLst/>
              <a:cxnLst/>
              <a:rect l="l" t="t" r="r" b="b"/>
              <a:pathLst>
                <a:path w="513714" h="122555">
                  <a:moveTo>
                    <a:pt x="256882" y="0"/>
                  </a:moveTo>
                  <a:lnTo>
                    <a:pt x="0" y="122174"/>
                  </a:lnTo>
                  <a:lnTo>
                    <a:pt x="513676" y="122174"/>
                  </a:lnTo>
                  <a:lnTo>
                    <a:pt x="256882"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82" name="object 23"/>
            <p:cNvSpPr/>
            <p:nvPr/>
          </p:nvSpPr>
          <p:spPr>
            <a:xfrm>
              <a:off x="3348605" y="5064257"/>
              <a:ext cx="28569" cy="190486"/>
            </a:xfrm>
            <a:custGeom>
              <a:avLst/>
              <a:gdLst/>
              <a:ahLst/>
              <a:cxnLst/>
              <a:rect l="l" t="t" r="r" b="b"/>
              <a:pathLst>
                <a:path w="28575" h="190500">
                  <a:moveTo>
                    <a:pt x="25920" y="0"/>
                  </a:moveTo>
                  <a:lnTo>
                    <a:pt x="2082" y="0"/>
                  </a:lnTo>
                  <a:lnTo>
                    <a:pt x="0" y="2159"/>
                  </a:lnTo>
                  <a:lnTo>
                    <a:pt x="0" y="187960"/>
                  </a:lnTo>
                  <a:lnTo>
                    <a:pt x="2082" y="189992"/>
                  </a:lnTo>
                  <a:lnTo>
                    <a:pt x="25920" y="189992"/>
                  </a:lnTo>
                  <a:lnTo>
                    <a:pt x="28003" y="187960"/>
                  </a:lnTo>
                  <a:lnTo>
                    <a:pt x="28003" y="2159"/>
                  </a:lnTo>
                  <a:lnTo>
                    <a:pt x="25920"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83" name="object 24"/>
            <p:cNvSpPr/>
            <p:nvPr/>
          </p:nvSpPr>
          <p:spPr>
            <a:xfrm>
              <a:off x="3404640" y="5064257"/>
              <a:ext cx="27934" cy="190486"/>
            </a:xfrm>
            <a:custGeom>
              <a:avLst/>
              <a:gdLst/>
              <a:ahLst/>
              <a:cxnLst/>
              <a:rect l="l" t="t" r="r" b="b"/>
              <a:pathLst>
                <a:path w="27940" h="190500">
                  <a:moveTo>
                    <a:pt x="25907" y="0"/>
                  </a:moveTo>
                  <a:lnTo>
                    <a:pt x="2031" y="0"/>
                  </a:lnTo>
                  <a:lnTo>
                    <a:pt x="0" y="2159"/>
                  </a:lnTo>
                  <a:lnTo>
                    <a:pt x="0" y="187960"/>
                  </a:lnTo>
                  <a:lnTo>
                    <a:pt x="2031" y="189992"/>
                  </a:lnTo>
                  <a:lnTo>
                    <a:pt x="25907" y="189992"/>
                  </a:lnTo>
                  <a:lnTo>
                    <a:pt x="27939" y="187960"/>
                  </a:lnTo>
                  <a:lnTo>
                    <a:pt x="27939" y="2159"/>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84" name="object 25"/>
            <p:cNvSpPr/>
            <p:nvPr/>
          </p:nvSpPr>
          <p:spPr>
            <a:xfrm>
              <a:off x="3460635" y="5064257"/>
              <a:ext cx="27934" cy="190486"/>
            </a:xfrm>
            <a:custGeom>
              <a:avLst/>
              <a:gdLst/>
              <a:ahLst/>
              <a:cxnLst/>
              <a:rect l="l" t="t" r="r" b="b"/>
              <a:pathLst>
                <a:path w="27940" h="190500">
                  <a:moveTo>
                    <a:pt x="25907" y="0"/>
                  </a:moveTo>
                  <a:lnTo>
                    <a:pt x="2031" y="0"/>
                  </a:lnTo>
                  <a:lnTo>
                    <a:pt x="0" y="2159"/>
                  </a:lnTo>
                  <a:lnTo>
                    <a:pt x="0" y="187960"/>
                  </a:lnTo>
                  <a:lnTo>
                    <a:pt x="2031" y="189992"/>
                  </a:lnTo>
                  <a:lnTo>
                    <a:pt x="25907" y="189992"/>
                  </a:lnTo>
                  <a:lnTo>
                    <a:pt x="27940" y="187960"/>
                  </a:lnTo>
                  <a:lnTo>
                    <a:pt x="27940" y="2159"/>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85" name="object 26"/>
            <p:cNvSpPr/>
            <p:nvPr/>
          </p:nvSpPr>
          <p:spPr>
            <a:xfrm>
              <a:off x="3516632" y="5064257"/>
              <a:ext cx="27934" cy="190486"/>
            </a:xfrm>
            <a:custGeom>
              <a:avLst/>
              <a:gdLst/>
              <a:ahLst/>
              <a:cxnLst/>
              <a:rect l="l" t="t" r="r" b="b"/>
              <a:pathLst>
                <a:path w="27940" h="190500">
                  <a:moveTo>
                    <a:pt x="25908" y="0"/>
                  </a:moveTo>
                  <a:lnTo>
                    <a:pt x="2031" y="0"/>
                  </a:lnTo>
                  <a:lnTo>
                    <a:pt x="0" y="2159"/>
                  </a:lnTo>
                  <a:lnTo>
                    <a:pt x="0" y="187960"/>
                  </a:lnTo>
                  <a:lnTo>
                    <a:pt x="2031" y="189992"/>
                  </a:lnTo>
                  <a:lnTo>
                    <a:pt x="25908" y="189992"/>
                  </a:lnTo>
                  <a:lnTo>
                    <a:pt x="27940" y="187960"/>
                  </a:lnTo>
                  <a:lnTo>
                    <a:pt x="27940" y="2159"/>
                  </a:lnTo>
                  <a:lnTo>
                    <a:pt x="25908"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86" name="object 27"/>
            <p:cNvSpPr/>
            <p:nvPr/>
          </p:nvSpPr>
          <p:spPr>
            <a:xfrm>
              <a:off x="3572627" y="5064257"/>
              <a:ext cx="28569" cy="190486"/>
            </a:xfrm>
            <a:custGeom>
              <a:avLst/>
              <a:gdLst/>
              <a:ahLst/>
              <a:cxnLst/>
              <a:rect l="l" t="t" r="r" b="b"/>
              <a:pathLst>
                <a:path w="28575" h="190500">
                  <a:moveTo>
                    <a:pt x="25908" y="0"/>
                  </a:moveTo>
                  <a:lnTo>
                    <a:pt x="2032" y="0"/>
                  </a:lnTo>
                  <a:lnTo>
                    <a:pt x="0" y="2159"/>
                  </a:lnTo>
                  <a:lnTo>
                    <a:pt x="0" y="187960"/>
                  </a:lnTo>
                  <a:lnTo>
                    <a:pt x="2032" y="189992"/>
                  </a:lnTo>
                  <a:lnTo>
                    <a:pt x="25908" y="189992"/>
                  </a:lnTo>
                  <a:lnTo>
                    <a:pt x="28067" y="187960"/>
                  </a:lnTo>
                  <a:lnTo>
                    <a:pt x="28067" y="2159"/>
                  </a:lnTo>
                  <a:lnTo>
                    <a:pt x="25908"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87" name="object 28"/>
            <p:cNvSpPr/>
            <p:nvPr/>
          </p:nvSpPr>
          <p:spPr>
            <a:xfrm>
              <a:off x="3628624" y="5064257"/>
              <a:ext cx="28569" cy="190486"/>
            </a:xfrm>
            <a:custGeom>
              <a:avLst/>
              <a:gdLst/>
              <a:ahLst/>
              <a:cxnLst/>
              <a:rect l="l" t="t" r="r" b="b"/>
              <a:pathLst>
                <a:path w="28575" h="190500">
                  <a:moveTo>
                    <a:pt x="25907" y="0"/>
                  </a:moveTo>
                  <a:lnTo>
                    <a:pt x="2158" y="0"/>
                  </a:lnTo>
                  <a:lnTo>
                    <a:pt x="0" y="2159"/>
                  </a:lnTo>
                  <a:lnTo>
                    <a:pt x="0" y="187960"/>
                  </a:lnTo>
                  <a:lnTo>
                    <a:pt x="2158" y="189992"/>
                  </a:lnTo>
                  <a:lnTo>
                    <a:pt x="25907" y="189992"/>
                  </a:lnTo>
                  <a:lnTo>
                    <a:pt x="28066" y="187960"/>
                  </a:lnTo>
                  <a:lnTo>
                    <a:pt x="28066" y="2159"/>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88" name="object 29"/>
            <p:cNvSpPr/>
            <p:nvPr/>
          </p:nvSpPr>
          <p:spPr>
            <a:xfrm>
              <a:off x="3303974" y="5040762"/>
              <a:ext cx="403780" cy="0"/>
            </a:xfrm>
            <a:custGeom>
              <a:avLst/>
              <a:gdLst/>
              <a:ahLst/>
              <a:cxnLst/>
              <a:rect l="l" t="t" r="r" b="b"/>
              <a:pathLst>
                <a:path w="403859">
                  <a:moveTo>
                    <a:pt x="0" y="0"/>
                  </a:moveTo>
                  <a:lnTo>
                    <a:pt x="403326" y="0"/>
                  </a:lnTo>
                </a:path>
              </a:pathLst>
            </a:custGeom>
            <a:ln w="27685">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89" name="object 30"/>
            <p:cNvSpPr/>
            <p:nvPr/>
          </p:nvSpPr>
          <p:spPr>
            <a:xfrm>
              <a:off x="3264587" y="5320396"/>
              <a:ext cx="470441" cy="0"/>
            </a:xfrm>
            <a:custGeom>
              <a:avLst/>
              <a:gdLst/>
              <a:ahLst/>
              <a:cxnLst/>
              <a:rect l="l" t="t" r="r" b="b"/>
              <a:pathLst>
                <a:path w="470534">
                  <a:moveTo>
                    <a:pt x="0" y="0"/>
                  </a:moveTo>
                  <a:lnTo>
                    <a:pt x="470534" y="0"/>
                  </a:lnTo>
                </a:path>
              </a:pathLst>
            </a:custGeom>
            <a:ln w="27686">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90" name="object 31"/>
            <p:cNvSpPr/>
            <p:nvPr/>
          </p:nvSpPr>
          <p:spPr>
            <a:xfrm>
              <a:off x="3303974" y="5267504"/>
              <a:ext cx="403780" cy="0"/>
            </a:xfrm>
            <a:custGeom>
              <a:avLst/>
              <a:gdLst/>
              <a:ahLst/>
              <a:cxnLst/>
              <a:rect l="l" t="t" r="r" b="b"/>
              <a:pathLst>
                <a:path w="403859">
                  <a:moveTo>
                    <a:pt x="0" y="0"/>
                  </a:moveTo>
                  <a:lnTo>
                    <a:pt x="403326" y="0"/>
                  </a:lnTo>
                </a:path>
              </a:pathLst>
            </a:custGeom>
            <a:ln w="27812">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91" name="object 32"/>
            <p:cNvSpPr/>
            <p:nvPr/>
          </p:nvSpPr>
          <p:spPr>
            <a:xfrm>
              <a:off x="2969039" y="4778147"/>
              <a:ext cx="1086270" cy="573997"/>
            </a:xfrm>
            <a:custGeom>
              <a:avLst/>
              <a:gdLst/>
              <a:ahLst/>
              <a:cxnLst/>
              <a:rect l="l" t="t" r="r" b="b"/>
              <a:pathLst>
                <a:path w="1086485" h="574039">
                  <a:moveTo>
                    <a:pt x="0" y="29210"/>
                  </a:moveTo>
                  <a:lnTo>
                    <a:pt x="3416" y="15487"/>
                  </a:lnTo>
                  <a:lnTo>
                    <a:pt x="12500" y="5244"/>
                  </a:lnTo>
                  <a:lnTo>
                    <a:pt x="25507" y="230"/>
                  </a:lnTo>
                  <a:lnTo>
                    <a:pt x="1056716" y="0"/>
                  </a:lnTo>
                  <a:lnTo>
                    <a:pt x="1070436" y="3417"/>
                  </a:lnTo>
                  <a:lnTo>
                    <a:pt x="1080678" y="12504"/>
                  </a:lnTo>
                  <a:lnTo>
                    <a:pt x="1085694" y="25510"/>
                  </a:lnTo>
                  <a:lnTo>
                    <a:pt x="1085926" y="544576"/>
                  </a:lnTo>
                  <a:lnTo>
                    <a:pt x="1082508" y="558296"/>
                  </a:lnTo>
                  <a:lnTo>
                    <a:pt x="1073421" y="568538"/>
                  </a:lnTo>
                  <a:lnTo>
                    <a:pt x="1060415" y="573553"/>
                  </a:lnTo>
                  <a:lnTo>
                    <a:pt x="29197" y="573786"/>
                  </a:lnTo>
                  <a:lnTo>
                    <a:pt x="15477" y="570366"/>
                  </a:lnTo>
                  <a:lnTo>
                    <a:pt x="5239" y="561276"/>
                  </a:lnTo>
                  <a:lnTo>
                    <a:pt x="230" y="548265"/>
                  </a:lnTo>
                  <a:lnTo>
                    <a:pt x="0" y="29210"/>
                  </a:lnTo>
                  <a:close/>
                </a:path>
              </a:pathLst>
            </a:custGeom>
            <a:ln w="19050">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92" name="object 33"/>
            <p:cNvSpPr/>
            <p:nvPr/>
          </p:nvSpPr>
          <p:spPr>
            <a:xfrm>
              <a:off x="3010255" y="4686206"/>
              <a:ext cx="1004118" cy="182865"/>
            </a:xfrm>
            <a:prstGeom prst="rect">
              <a:avLst/>
            </a:pr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93" name="object 34"/>
            <p:cNvSpPr/>
            <p:nvPr/>
          </p:nvSpPr>
          <p:spPr>
            <a:xfrm>
              <a:off x="5093025" y="4895104"/>
              <a:ext cx="513614" cy="122546"/>
            </a:xfrm>
            <a:custGeom>
              <a:avLst/>
              <a:gdLst/>
              <a:ahLst/>
              <a:cxnLst/>
              <a:rect l="l" t="t" r="r" b="b"/>
              <a:pathLst>
                <a:path w="513714" h="122555">
                  <a:moveTo>
                    <a:pt x="256794" y="0"/>
                  </a:moveTo>
                  <a:lnTo>
                    <a:pt x="0" y="122174"/>
                  </a:lnTo>
                  <a:lnTo>
                    <a:pt x="513588" y="122174"/>
                  </a:lnTo>
                  <a:lnTo>
                    <a:pt x="256794"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94" name="object 35"/>
            <p:cNvSpPr/>
            <p:nvPr/>
          </p:nvSpPr>
          <p:spPr>
            <a:xfrm>
              <a:off x="5186478" y="5064257"/>
              <a:ext cx="28569" cy="190486"/>
            </a:xfrm>
            <a:custGeom>
              <a:avLst/>
              <a:gdLst/>
              <a:ahLst/>
              <a:cxnLst/>
              <a:rect l="l" t="t" r="r" b="b"/>
              <a:pathLst>
                <a:path w="28575" h="190500">
                  <a:moveTo>
                    <a:pt x="25907" y="0"/>
                  </a:moveTo>
                  <a:lnTo>
                    <a:pt x="2031" y="0"/>
                  </a:lnTo>
                  <a:lnTo>
                    <a:pt x="0" y="2159"/>
                  </a:lnTo>
                  <a:lnTo>
                    <a:pt x="0" y="187960"/>
                  </a:lnTo>
                  <a:lnTo>
                    <a:pt x="2031" y="190119"/>
                  </a:lnTo>
                  <a:lnTo>
                    <a:pt x="25907" y="190119"/>
                  </a:lnTo>
                  <a:lnTo>
                    <a:pt x="28067" y="187960"/>
                  </a:lnTo>
                  <a:lnTo>
                    <a:pt x="28067" y="2159"/>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95" name="object 36"/>
            <p:cNvSpPr/>
            <p:nvPr/>
          </p:nvSpPr>
          <p:spPr>
            <a:xfrm>
              <a:off x="5242475" y="5064257"/>
              <a:ext cx="28569" cy="190486"/>
            </a:xfrm>
            <a:custGeom>
              <a:avLst/>
              <a:gdLst/>
              <a:ahLst/>
              <a:cxnLst/>
              <a:rect l="l" t="t" r="r" b="b"/>
              <a:pathLst>
                <a:path w="28575" h="190500">
                  <a:moveTo>
                    <a:pt x="25907" y="0"/>
                  </a:moveTo>
                  <a:lnTo>
                    <a:pt x="2158" y="0"/>
                  </a:lnTo>
                  <a:lnTo>
                    <a:pt x="0" y="2159"/>
                  </a:lnTo>
                  <a:lnTo>
                    <a:pt x="0" y="187960"/>
                  </a:lnTo>
                  <a:lnTo>
                    <a:pt x="2158" y="190119"/>
                  </a:lnTo>
                  <a:lnTo>
                    <a:pt x="25907" y="190119"/>
                  </a:lnTo>
                  <a:lnTo>
                    <a:pt x="28067" y="187960"/>
                  </a:lnTo>
                  <a:lnTo>
                    <a:pt x="28067" y="2159"/>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96" name="object 37"/>
            <p:cNvSpPr/>
            <p:nvPr/>
          </p:nvSpPr>
          <p:spPr>
            <a:xfrm>
              <a:off x="5298471" y="5064257"/>
              <a:ext cx="28569" cy="190486"/>
            </a:xfrm>
            <a:custGeom>
              <a:avLst/>
              <a:gdLst/>
              <a:ahLst/>
              <a:cxnLst/>
              <a:rect l="l" t="t" r="r" b="b"/>
              <a:pathLst>
                <a:path w="28575" h="190500">
                  <a:moveTo>
                    <a:pt x="25907" y="0"/>
                  </a:moveTo>
                  <a:lnTo>
                    <a:pt x="2159" y="0"/>
                  </a:lnTo>
                  <a:lnTo>
                    <a:pt x="0" y="2159"/>
                  </a:lnTo>
                  <a:lnTo>
                    <a:pt x="0" y="187960"/>
                  </a:lnTo>
                  <a:lnTo>
                    <a:pt x="2159" y="190119"/>
                  </a:lnTo>
                  <a:lnTo>
                    <a:pt x="25907" y="190119"/>
                  </a:lnTo>
                  <a:lnTo>
                    <a:pt x="28067" y="187960"/>
                  </a:lnTo>
                  <a:lnTo>
                    <a:pt x="28067" y="2159"/>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97" name="object 38"/>
            <p:cNvSpPr/>
            <p:nvPr/>
          </p:nvSpPr>
          <p:spPr>
            <a:xfrm>
              <a:off x="5354467" y="5064257"/>
              <a:ext cx="28569" cy="190486"/>
            </a:xfrm>
            <a:custGeom>
              <a:avLst/>
              <a:gdLst/>
              <a:ahLst/>
              <a:cxnLst/>
              <a:rect l="l" t="t" r="r" b="b"/>
              <a:pathLst>
                <a:path w="28575" h="190500">
                  <a:moveTo>
                    <a:pt x="25908" y="0"/>
                  </a:moveTo>
                  <a:lnTo>
                    <a:pt x="2159" y="0"/>
                  </a:lnTo>
                  <a:lnTo>
                    <a:pt x="0" y="2159"/>
                  </a:lnTo>
                  <a:lnTo>
                    <a:pt x="0" y="187960"/>
                  </a:lnTo>
                  <a:lnTo>
                    <a:pt x="2159" y="190119"/>
                  </a:lnTo>
                  <a:lnTo>
                    <a:pt x="25908" y="190119"/>
                  </a:lnTo>
                  <a:lnTo>
                    <a:pt x="28066" y="187960"/>
                  </a:lnTo>
                  <a:lnTo>
                    <a:pt x="28066" y="2159"/>
                  </a:lnTo>
                  <a:lnTo>
                    <a:pt x="25908"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98" name="object 39"/>
            <p:cNvSpPr/>
            <p:nvPr/>
          </p:nvSpPr>
          <p:spPr>
            <a:xfrm>
              <a:off x="5410463" y="5064257"/>
              <a:ext cx="28569" cy="190486"/>
            </a:xfrm>
            <a:custGeom>
              <a:avLst/>
              <a:gdLst/>
              <a:ahLst/>
              <a:cxnLst/>
              <a:rect l="l" t="t" r="r" b="b"/>
              <a:pathLst>
                <a:path w="28575" h="190500">
                  <a:moveTo>
                    <a:pt x="25907" y="0"/>
                  </a:moveTo>
                  <a:lnTo>
                    <a:pt x="2158" y="0"/>
                  </a:lnTo>
                  <a:lnTo>
                    <a:pt x="0" y="2159"/>
                  </a:lnTo>
                  <a:lnTo>
                    <a:pt x="0" y="187960"/>
                  </a:lnTo>
                  <a:lnTo>
                    <a:pt x="2158" y="190119"/>
                  </a:lnTo>
                  <a:lnTo>
                    <a:pt x="25907" y="190119"/>
                  </a:lnTo>
                  <a:lnTo>
                    <a:pt x="28066" y="187960"/>
                  </a:lnTo>
                  <a:lnTo>
                    <a:pt x="28066" y="2159"/>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99" name="object 40"/>
            <p:cNvSpPr/>
            <p:nvPr/>
          </p:nvSpPr>
          <p:spPr>
            <a:xfrm>
              <a:off x="5466459" y="5064257"/>
              <a:ext cx="28569" cy="190486"/>
            </a:xfrm>
            <a:custGeom>
              <a:avLst/>
              <a:gdLst/>
              <a:ahLst/>
              <a:cxnLst/>
              <a:rect l="l" t="t" r="r" b="b"/>
              <a:pathLst>
                <a:path w="28575" h="190500">
                  <a:moveTo>
                    <a:pt x="26035" y="0"/>
                  </a:moveTo>
                  <a:lnTo>
                    <a:pt x="2159" y="0"/>
                  </a:lnTo>
                  <a:lnTo>
                    <a:pt x="0" y="2159"/>
                  </a:lnTo>
                  <a:lnTo>
                    <a:pt x="0" y="187960"/>
                  </a:lnTo>
                  <a:lnTo>
                    <a:pt x="2159" y="190119"/>
                  </a:lnTo>
                  <a:lnTo>
                    <a:pt x="26035" y="190119"/>
                  </a:lnTo>
                  <a:lnTo>
                    <a:pt x="28067" y="187960"/>
                  </a:lnTo>
                  <a:lnTo>
                    <a:pt x="28067" y="2159"/>
                  </a:lnTo>
                  <a:lnTo>
                    <a:pt x="26035"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00" name="object 41"/>
            <p:cNvSpPr/>
            <p:nvPr/>
          </p:nvSpPr>
          <p:spPr>
            <a:xfrm>
              <a:off x="5141784" y="5040762"/>
              <a:ext cx="403780" cy="0"/>
            </a:xfrm>
            <a:custGeom>
              <a:avLst/>
              <a:gdLst/>
              <a:ahLst/>
              <a:cxnLst/>
              <a:rect l="l" t="t" r="r" b="b"/>
              <a:pathLst>
                <a:path w="403860">
                  <a:moveTo>
                    <a:pt x="0" y="0"/>
                  </a:moveTo>
                  <a:lnTo>
                    <a:pt x="403351" y="0"/>
                  </a:lnTo>
                </a:path>
              </a:pathLst>
            </a:custGeom>
            <a:ln w="27685">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01" name="object 42"/>
            <p:cNvSpPr/>
            <p:nvPr/>
          </p:nvSpPr>
          <p:spPr>
            <a:xfrm>
              <a:off x="5102422" y="5320396"/>
              <a:ext cx="471077" cy="0"/>
            </a:xfrm>
            <a:custGeom>
              <a:avLst/>
              <a:gdLst/>
              <a:ahLst/>
              <a:cxnLst/>
              <a:rect l="l" t="t" r="r" b="b"/>
              <a:pathLst>
                <a:path w="471170">
                  <a:moveTo>
                    <a:pt x="0" y="0"/>
                  </a:moveTo>
                  <a:lnTo>
                    <a:pt x="470661" y="0"/>
                  </a:lnTo>
                </a:path>
              </a:pathLst>
            </a:custGeom>
            <a:ln w="27686">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02" name="object 43"/>
            <p:cNvSpPr/>
            <p:nvPr/>
          </p:nvSpPr>
          <p:spPr>
            <a:xfrm>
              <a:off x="5141784" y="5267567"/>
              <a:ext cx="403780" cy="0"/>
            </a:xfrm>
            <a:custGeom>
              <a:avLst/>
              <a:gdLst/>
              <a:ahLst/>
              <a:cxnLst/>
              <a:rect l="l" t="t" r="r" b="b"/>
              <a:pathLst>
                <a:path w="403860">
                  <a:moveTo>
                    <a:pt x="0" y="0"/>
                  </a:moveTo>
                  <a:lnTo>
                    <a:pt x="403351" y="0"/>
                  </a:lnTo>
                </a:path>
              </a:pathLst>
            </a:custGeom>
            <a:ln w="27685">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03" name="object 44"/>
            <p:cNvSpPr/>
            <p:nvPr/>
          </p:nvSpPr>
          <p:spPr>
            <a:xfrm>
              <a:off x="4806950" y="4778147"/>
              <a:ext cx="1085635" cy="573997"/>
            </a:xfrm>
            <a:custGeom>
              <a:avLst/>
              <a:gdLst/>
              <a:ahLst/>
              <a:cxnLst/>
              <a:rect l="l" t="t" r="r" b="b"/>
              <a:pathLst>
                <a:path w="1085850" h="574039">
                  <a:moveTo>
                    <a:pt x="0" y="29210"/>
                  </a:moveTo>
                  <a:lnTo>
                    <a:pt x="3417" y="15489"/>
                  </a:lnTo>
                  <a:lnTo>
                    <a:pt x="12504" y="5247"/>
                  </a:lnTo>
                  <a:lnTo>
                    <a:pt x="25510" y="232"/>
                  </a:lnTo>
                  <a:lnTo>
                    <a:pt x="1056639" y="0"/>
                  </a:lnTo>
                  <a:lnTo>
                    <a:pt x="1070360" y="3417"/>
                  </a:lnTo>
                  <a:lnTo>
                    <a:pt x="1080602" y="12504"/>
                  </a:lnTo>
                  <a:lnTo>
                    <a:pt x="1085617" y="25510"/>
                  </a:lnTo>
                  <a:lnTo>
                    <a:pt x="1085850" y="544576"/>
                  </a:lnTo>
                  <a:lnTo>
                    <a:pt x="1082432" y="558296"/>
                  </a:lnTo>
                  <a:lnTo>
                    <a:pt x="1073345" y="568538"/>
                  </a:lnTo>
                  <a:lnTo>
                    <a:pt x="1060339" y="573553"/>
                  </a:lnTo>
                  <a:lnTo>
                    <a:pt x="29210" y="573786"/>
                  </a:lnTo>
                  <a:lnTo>
                    <a:pt x="15489" y="570368"/>
                  </a:lnTo>
                  <a:lnTo>
                    <a:pt x="5247" y="561281"/>
                  </a:lnTo>
                  <a:lnTo>
                    <a:pt x="232" y="548275"/>
                  </a:lnTo>
                  <a:lnTo>
                    <a:pt x="0" y="29210"/>
                  </a:lnTo>
                  <a:close/>
                </a:path>
              </a:pathLst>
            </a:custGeom>
            <a:ln w="19049">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04" name="object 45"/>
            <p:cNvSpPr/>
            <p:nvPr/>
          </p:nvSpPr>
          <p:spPr>
            <a:xfrm>
              <a:off x="4796030" y="4664871"/>
              <a:ext cx="1004118" cy="182865"/>
            </a:xfrm>
            <a:prstGeom prst="rect">
              <a:avLst/>
            </a:pr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05" name="object 46"/>
            <p:cNvSpPr/>
            <p:nvPr/>
          </p:nvSpPr>
          <p:spPr>
            <a:xfrm>
              <a:off x="3032603" y="5998525"/>
              <a:ext cx="875492" cy="573997"/>
            </a:xfrm>
            <a:custGeom>
              <a:avLst/>
              <a:gdLst/>
              <a:ahLst/>
              <a:cxnLst/>
              <a:rect l="l" t="t" r="r" b="b"/>
              <a:pathLst>
                <a:path w="875664" h="574039">
                  <a:moveTo>
                    <a:pt x="0" y="29209"/>
                  </a:moveTo>
                  <a:lnTo>
                    <a:pt x="3417" y="15484"/>
                  </a:lnTo>
                  <a:lnTo>
                    <a:pt x="12502" y="5240"/>
                  </a:lnTo>
                  <a:lnTo>
                    <a:pt x="25507" y="229"/>
                  </a:lnTo>
                  <a:lnTo>
                    <a:pt x="846328" y="0"/>
                  </a:lnTo>
                  <a:lnTo>
                    <a:pt x="860048" y="3417"/>
                  </a:lnTo>
                  <a:lnTo>
                    <a:pt x="870290" y="12504"/>
                  </a:lnTo>
                  <a:lnTo>
                    <a:pt x="875305" y="25510"/>
                  </a:lnTo>
                  <a:lnTo>
                    <a:pt x="875538" y="544575"/>
                  </a:lnTo>
                  <a:lnTo>
                    <a:pt x="872120" y="558296"/>
                  </a:lnTo>
                  <a:lnTo>
                    <a:pt x="863033" y="568538"/>
                  </a:lnTo>
                  <a:lnTo>
                    <a:pt x="850027" y="573553"/>
                  </a:lnTo>
                  <a:lnTo>
                    <a:pt x="29184" y="573785"/>
                  </a:lnTo>
                  <a:lnTo>
                    <a:pt x="15470" y="570365"/>
                  </a:lnTo>
                  <a:lnTo>
                    <a:pt x="5235" y="561271"/>
                  </a:lnTo>
                  <a:lnTo>
                    <a:pt x="229" y="548256"/>
                  </a:lnTo>
                  <a:lnTo>
                    <a:pt x="0" y="29209"/>
                  </a:lnTo>
                  <a:close/>
                </a:path>
              </a:pathLst>
            </a:custGeom>
            <a:ln w="19050">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06" name="object 49"/>
            <p:cNvSpPr/>
            <p:nvPr/>
          </p:nvSpPr>
          <p:spPr>
            <a:xfrm>
              <a:off x="3123010" y="5925124"/>
              <a:ext cx="737470" cy="182866"/>
            </a:xfrm>
            <a:prstGeom prst="rect">
              <a:avLst/>
            </a:pr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07" name="object 50"/>
            <p:cNvSpPr/>
            <p:nvPr/>
          </p:nvSpPr>
          <p:spPr>
            <a:xfrm>
              <a:off x="5083757" y="6195869"/>
              <a:ext cx="542818" cy="74924"/>
            </a:xfrm>
            <a:custGeom>
              <a:avLst/>
              <a:gdLst/>
              <a:ahLst/>
              <a:cxnLst/>
              <a:rect l="l" t="t" r="r" b="b"/>
              <a:pathLst>
                <a:path w="542925" h="74929">
                  <a:moveTo>
                    <a:pt x="523875" y="0"/>
                  </a:moveTo>
                  <a:lnTo>
                    <a:pt x="18795" y="0"/>
                  </a:lnTo>
                  <a:lnTo>
                    <a:pt x="0" y="74930"/>
                  </a:lnTo>
                  <a:lnTo>
                    <a:pt x="542544" y="74930"/>
                  </a:lnTo>
                  <a:lnTo>
                    <a:pt x="523875" y="0"/>
                  </a:lnTo>
                  <a:close/>
                </a:path>
              </a:pathLst>
            </a:custGeom>
            <a:solidFill>
              <a:srgbClr val="1F497D"/>
            </a:solidFill>
            <a:ln>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08" name="object 51"/>
            <p:cNvSpPr/>
            <p:nvPr/>
          </p:nvSpPr>
          <p:spPr>
            <a:xfrm>
              <a:off x="5065726" y="6395434"/>
              <a:ext cx="579006" cy="60320"/>
            </a:xfrm>
            <a:custGeom>
              <a:avLst/>
              <a:gdLst/>
              <a:ahLst/>
              <a:cxnLst/>
              <a:rect l="l" t="t" r="r" b="b"/>
              <a:pathLst>
                <a:path w="579120" h="60325">
                  <a:moveTo>
                    <a:pt x="0" y="59880"/>
                  </a:moveTo>
                  <a:lnTo>
                    <a:pt x="578713" y="59880"/>
                  </a:lnTo>
                  <a:lnTo>
                    <a:pt x="578713" y="0"/>
                  </a:lnTo>
                  <a:lnTo>
                    <a:pt x="0" y="0"/>
                  </a:lnTo>
                  <a:lnTo>
                    <a:pt x="0" y="59880"/>
                  </a:lnTo>
                  <a:close/>
                </a:path>
              </a:pathLst>
            </a:custGeom>
            <a:solidFill>
              <a:srgbClr val="1F497D"/>
            </a:solidFill>
            <a:ln>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09" name="object 52"/>
            <p:cNvSpPr/>
            <p:nvPr/>
          </p:nvSpPr>
          <p:spPr>
            <a:xfrm>
              <a:off x="5106357" y="6283258"/>
              <a:ext cx="497742" cy="100322"/>
            </a:xfrm>
            <a:custGeom>
              <a:avLst/>
              <a:gdLst/>
              <a:ahLst/>
              <a:cxnLst/>
              <a:rect l="l" t="t" r="r" b="b"/>
              <a:pathLst>
                <a:path w="497839" h="100329">
                  <a:moveTo>
                    <a:pt x="0" y="99801"/>
                  </a:moveTo>
                  <a:lnTo>
                    <a:pt x="497331" y="99801"/>
                  </a:lnTo>
                  <a:lnTo>
                    <a:pt x="497331" y="0"/>
                  </a:lnTo>
                  <a:lnTo>
                    <a:pt x="0" y="0"/>
                  </a:lnTo>
                  <a:lnTo>
                    <a:pt x="0" y="99801"/>
                  </a:lnTo>
                  <a:close/>
                </a:path>
              </a:pathLst>
            </a:custGeom>
            <a:solidFill>
              <a:srgbClr val="1F497D"/>
            </a:solidFill>
            <a:ln>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10" name="object 53"/>
            <p:cNvSpPr/>
            <p:nvPr/>
          </p:nvSpPr>
          <p:spPr>
            <a:xfrm>
              <a:off x="5156131" y="6295651"/>
              <a:ext cx="72376" cy="90163"/>
            </a:xfrm>
            <a:custGeom>
              <a:avLst/>
              <a:gdLst/>
              <a:ahLst/>
              <a:cxnLst/>
              <a:rect l="l" t="t" r="r" b="b"/>
              <a:pathLst>
                <a:path w="72389" h="90170">
                  <a:moveTo>
                    <a:pt x="0" y="89820"/>
                  </a:moveTo>
                  <a:lnTo>
                    <a:pt x="72339" y="89820"/>
                  </a:lnTo>
                  <a:lnTo>
                    <a:pt x="72339" y="0"/>
                  </a:lnTo>
                  <a:lnTo>
                    <a:pt x="0" y="0"/>
                  </a:lnTo>
                  <a:lnTo>
                    <a:pt x="0" y="89820"/>
                  </a:lnTo>
                  <a:close/>
                </a:path>
              </a:pathLst>
            </a:custGeom>
            <a:solidFill>
              <a:srgbClr val="1F497D"/>
            </a:solidFill>
            <a:ln>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11" name="object 54"/>
            <p:cNvSpPr/>
            <p:nvPr/>
          </p:nvSpPr>
          <p:spPr>
            <a:xfrm>
              <a:off x="5246538" y="6295651"/>
              <a:ext cx="72376" cy="90163"/>
            </a:xfrm>
            <a:custGeom>
              <a:avLst/>
              <a:gdLst/>
              <a:ahLst/>
              <a:cxnLst/>
              <a:rect l="l" t="t" r="r" b="b"/>
              <a:pathLst>
                <a:path w="72389" h="90170">
                  <a:moveTo>
                    <a:pt x="0" y="89820"/>
                  </a:moveTo>
                  <a:lnTo>
                    <a:pt x="72339" y="89820"/>
                  </a:lnTo>
                  <a:lnTo>
                    <a:pt x="72339" y="0"/>
                  </a:lnTo>
                  <a:lnTo>
                    <a:pt x="0" y="0"/>
                  </a:lnTo>
                  <a:lnTo>
                    <a:pt x="0" y="89820"/>
                  </a:lnTo>
                  <a:close/>
                </a:path>
              </a:pathLst>
            </a:custGeom>
            <a:solidFill>
              <a:srgbClr val="1F497D"/>
            </a:solidFill>
            <a:ln>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12" name="object 55"/>
            <p:cNvSpPr/>
            <p:nvPr/>
          </p:nvSpPr>
          <p:spPr>
            <a:xfrm>
              <a:off x="5336945" y="6295651"/>
              <a:ext cx="72376" cy="90163"/>
            </a:xfrm>
            <a:custGeom>
              <a:avLst/>
              <a:gdLst/>
              <a:ahLst/>
              <a:cxnLst/>
              <a:rect l="l" t="t" r="r" b="b"/>
              <a:pathLst>
                <a:path w="72389" h="90170">
                  <a:moveTo>
                    <a:pt x="0" y="89820"/>
                  </a:moveTo>
                  <a:lnTo>
                    <a:pt x="72339" y="89820"/>
                  </a:lnTo>
                  <a:lnTo>
                    <a:pt x="72339" y="0"/>
                  </a:lnTo>
                  <a:lnTo>
                    <a:pt x="0" y="0"/>
                  </a:lnTo>
                  <a:lnTo>
                    <a:pt x="0" y="89820"/>
                  </a:lnTo>
                  <a:close/>
                </a:path>
              </a:pathLst>
            </a:custGeom>
            <a:solidFill>
              <a:srgbClr val="1F497D"/>
            </a:solidFill>
            <a:ln>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13" name="object 56"/>
            <p:cNvSpPr/>
            <p:nvPr/>
          </p:nvSpPr>
          <p:spPr>
            <a:xfrm>
              <a:off x="4953607" y="5998525"/>
              <a:ext cx="875492" cy="573997"/>
            </a:xfrm>
            <a:custGeom>
              <a:avLst/>
              <a:gdLst/>
              <a:ahLst/>
              <a:cxnLst/>
              <a:rect l="l" t="t" r="r" b="b"/>
              <a:pathLst>
                <a:path w="875664" h="574039">
                  <a:moveTo>
                    <a:pt x="0" y="29209"/>
                  </a:moveTo>
                  <a:lnTo>
                    <a:pt x="3417" y="15489"/>
                  </a:lnTo>
                  <a:lnTo>
                    <a:pt x="12504" y="5247"/>
                  </a:lnTo>
                  <a:lnTo>
                    <a:pt x="25510" y="232"/>
                  </a:lnTo>
                  <a:lnTo>
                    <a:pt x="846454" y="0"/>
                  </a:lnTo>
                  <a:lnTo>
                    <a:pt x="860175" y="3417"/>
                  </a:lnTo>
                  <a:lnTo>
                    <a:pt x="870417" y="12504"/>
                  </a:lnTo>
                  <a:lnTo>
                    <a:pt x="875432" y="25510"/>
                  </a:lnTo>
                  <a:lnTo>
                    <a:pt x="875664" y="544575"/>
                  </a:lnTo>
                  <a:lnTo>
                    <a:pt x="872247" y="558296"/>
                  </a:lnTo>
                  <a:lnTo>
                    <a:pt x="863160" y="568538"/>
                  </a:lnTo>
                  <a:lnTo>
                    <a:pt x="850154" y="573553"/>
                  </a:lnTo>
                  <a:lnTo>
                    <a:pt x="29210" y="573785"/>
                  </a:lnTo>
                  <a:lnTo>
                    <a:pt x="15489" y="570368"/>
                  </a:lnTo>
                  <a:lnTo>
                    <a:pt x="5247" y="561281"/>
                  </a:lnTo>
                  <a:lnTo>
                    <a:pt x="232" y="548275"/>
                  </a:lnTo>
                  <a:lnTo>
                    <a:pt x="0" y="29209"/>
                  </a:lnTo>
                  <a:close/>
                </a:path>
              </a:pathLst>
            </a:custGeom>
            <a:ln w="19050">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14" name="object 57"/>
            <p:cNvSpPr/>
            <p:nvPr/>
          </p:nvSpPr>
          <p:spPr>
            <a:xfrm>
              <a:off x="5059631" y="5925124"/>
              <a:ext cx="664333" cy="182866"/>
            </a:xfrm>
            <a:prstGeom prst="rect">
              <a:avLst/>
            </a:pr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15" name="object 58"/>
            <p:cNvSpPr/>
            <p:nvPr/>
          </p:nvSpPr>
          <p:spPr>
            <a:xfrm>
              <a:off x="4054752" y="6270031"/>
              <a:ext cx="751691" cy="234297"/>
            </a:xfrm>
            <a:custGeom>
              <a:avLst/>
              <a:gdLst/>
              <a:ahLst/>
              <a:cxnLst/>
              <a:rect l="l" t="t" r="r" b="b"/>
              <a:pathLst>
                <a:path w="751839" h="234314">
                  <a:moveTo>
                    <a:pt x="634491" y="0"/>
                  </a:moveTo>
                  <a:lnTo>
                    <a:pt x="634491" y="58419"/>
                  </a:lnTo>
                  <a:lnTo>
                    <a:pt x="0" y="58419"/>
                  </a:lnTo>
                  <a:lnTo>
                    <a:pt x="0" y="175386"/>
                  </a:lnTo>
                  <a:lnTo>
                    <a:pt x="634491" y="175386"/>
                  </a:lnTo>
                  <a:lnTo>
                    <a:pt x="634491" y="233933"/>
                  </a:lnTo>
                  <a:lnTo>
                    <a:pt x="751458" y="116966"/>
                  </a:lnTo>
                  <a:lnTo>
                    <a:pt x="634491"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16" name="object 60"/>
            <p:cNvSpPr/>
            <p:nvPr/>
          </p:nvSpPr>
          <p:spPr>
            <a:xfrm>
              <a:off x="5158418" y="5638800"/>
              <a:ext cx="243156" cy="274320"/>
            </a:xfrm>
            <a:custGeom>
              <a:avLst/>
              <a:gdLst/>
              <a:ahLst/>
              <a:cxnLst/>
              <a:rect l="l" t="t" r="r" b="b"/>
              <a:pathLst>
                <a:path w="243204" h="234314">
                  <a:moveTo>
                    <a:pt x="243204" y="116967"/>
                  </a:moveTo>
                  <a:lnTo>
                    <a:pt x="0" y="116967"/>
                  </a:lnTo>
                  <a:lnTo>
                    <a:pt x="121538" y="233934"/>
                  </a:lnTo>
                  <a:lnTo>
                    <a:pt x="243204" y="116967"/>
                  </a:lnTo>
                  <a:close/>
                </a:path>
                <a:path w="243204" h="234314">
                  <a:moveTo>
                    <a:pt x="182372" y="0"/>
                  </a:moveTo>
                  <a:lnTo>
                    <a:pt x="60706" y="0"/>
                  </a:lnTo>
                  <a:lnTo>
                    <a:pt x="60706" y="116967"/>
                  </a:lnTo>
                  <a:lnTo>
                    <a:pt x="182372" y="116967"/>
                  </a:lnTo>
                  <a:lnTo>
                    <a:pt x="182372"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17" name="object 61"/>
            <p:cNvSpPr/>
            <p:nvPr/>
          </p:nvSpPr>
          <p:spPr>
            <a:xfrm>
              <a:off x="3204931" y="5375690"/>
              <a:ext cx="243156" cy="262307"/>
            </a:xfrm>
            <a:custGeom>
              <a:avLst/>
              <a:gdLst/>
              <a:ahLst/>
              <a:cxnLst/>
              <a:rect l="l" t="t" r="r" b="b"/>
              <a:pathLst>
                <a:path w="243205" h="234314">
                  <a:moveTo>
                    <a:pt x="182384" y="116839"/>
                  </a:moveTo>
                  <a:lnTo>
                    <a:pt x="60794" y="116839"/>
                  </a:lnTo>
                  <a:lnTo>
                    <a:pt x="60794" y="233806"/>
                  </a:lnTo>
                  <a:lnTo>
                    <a:pt x="182384" y="233806"/>
                  </a:lnTo>
                  <a:lnTo>
                    <a:pt x="182384" y="116839"/>
                  </a:lnTo>
                  <a:close/>
                </a:path>
                <a:path w="243205" h="234314">
                  <a:moveTo>
                    <a:pt x="121551" y="0"/>
                  </a:moveTo>
                  <a:lnTo>
                    <a:pt x="0" y="116839"/>
                  </a:lnTo>
                  <a:lnTo>
                    <a:pt x="243217" y="116839"/>
                  </a:lnTo>
                  <a:lnTo>
                    <a:pt x="121551"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18" name="object 59"/>
            <p:cNvSpPr/>
            <p:nvPr/>
          </p:nvSpPr>
          <p:spPr>
            <a:xfrm>
              <a:off x="5342692" y="5351889"/>
              <a:ext cx="243156" cy="274320"/>
            </a:xfrm>
            <a:custGeom>
              <a:avLst/>
              <a:gdLst/>
              <a:ahLst/>
              <a:cxnLst/>
              <a:rect l="l" t="t" r="r" b="b"/>
              <a:pathLst>
                <a:path w="243204" h="234314">
                  <a:moveTo>
                    <a:pt x="182371" y="116839"/>
                  </a:moveTo>
                  <a:lnTo>
                    <a:pt x="60832" y="116839"/>
                  </a:lnTo>
                  <a:lnTo>
                    <a:pt x="60832" y="233806"/>
                  </a:lnTo>
                  <a:lnTo>
                    <a:pt x="182371" y="233806"/>
                  </a:lnTo>
                  <a:lnTo>
                    <a:pt x="182371" y="116839"/>
                  </a:lnTo>
                  <a:close/>
                </a:path>
                <a:path w="243204" h="234314">
                  <a:moveTo>
                    <a:pt x="121665" y="0"/>
                  </a:moveTo>
                  <a:lnTo>
                    <a:pt x="0" y="116839"/>
                  </a:lnTo>
                  <a:lnTo>
                    <a:pt x="243204" y="116839"/>
                  </a:lnTo>
                  <a:lnTo>
                    <a:pt x="121665"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19" name="object 62"/>
            <p:cNvSpPr/>
            <p:nvPr/>
          </p:nvSpPr>
          <p:spPr>
            <a:xfrm>
              <a:off x="3365635" y="5637998"/>
              <a:ext cx="243156" cy="287128"/>
            </a:xfrm>
            <a:custGeom>
              <a:avLst/>
              <a:gdLst/>
              <a:ahLst/>
              <a:cxnLst/>
              <a:rect l="l" t="t" r="r" b="b"/>
              <a:pathLst>
                <a:path w="243205" h="234314">
                  <a:moveTo>
                    <a:pt x="243205" y="116967"/>
                  </a:moveTo>
                  <a:lnTo>
                    <a:pt x="0" y="116967"/>
                  </a:lnTo>
                  <a:lnTo>
                    <a:pt x="121665" y="233934"/>
                  </a:lnTo>
                  <a:lnTo>
                    <a:pt x="243205" y="116967"/>
                  </a:lnTo>
                  <a:close/>
                </a:path>
                <a:path w="243205" h="234314">
                  <a:moveTo>
                    <a:pt x="182499" y="0"/>
                  </a:moveTo>
                  <a:lnTo>
                    <a:pt x="60833" y="0"/>
                  </a:lnTo>
                  <a:lnTo>
                    <a:pt x="60833" y="116967"/>
                  </a:lnTo>
                  <a:lnTo>
                    <a:pt x="182499" y="116967"/>
                  </a:lnTo>
                  <a:lnTo>
                    <a:pt x="182499"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20" name="object 63"/>
            <p:cNvSpPr/>
            <p:nvPr/>
          </p:nvSpPr>
          <p:spPr>
            <a:xfrm>
              <a:off x="3895905" y="3978488"/>
              <a:ext cx="1060241" cy="653366"/>
            </a:xfrm>
            <a:custGeom>
              <a:avLst/>
              <a:gdLst/>
              <a:ahLst/>
              <a:cxnLst/>
              <a:rect l="l" t="t" r="r" b="b"/>
              <a:pathLst>
                <a:path w="1060450" h="653414">
                  <a:moveTo>
                    <a:pt x="0" y="33274"/>
                  </a:moveTo>
                  <a:lnTo>
                    <a:pt x="3024" y="19363"/>
                  </a:lnTo>
                  <a:lnTo>
                    <a:pt x="11210" y="8339"/>
                  </a:lnTo>
                  <a:lnTo>
                    <a:pt x="23223" y="1536"/>
                  </a:lnTo>
                  <a:lnTo>
                    <a:pt x="1027303" y="0"/>
                  </a:lnTo>
                  <a:lnTo>
                    <a:pt x="1041160" y="3035"/>
                  </a:lnTo>
                  <a:lnTo>
                    <a:pt x="1052157" y="11249"/>
                  </a:lnTo>
                  <a:lnTo>
                    <a:pt x="1058938" y="23300"/>
                  </a:lnTo>
                  <a:lnTo>
                    <a:pt x="1060450" y="619633"/>
                  </a:lnTo>
                  <a:lnTo>
                    <a:pt x="1057416" y="633567"/>
                  </a:lnTo>
                  <a:lnTo>
                    <a:pt x="1049220" y="644601"/>
                  </a:lnTo>
                  <a:lnTo>
                    <a:pt x="1037217" y="651394"/>
                  </a:lnTo>
                  <a:lnTo>
                    <a:pt x="33274" y="652907"/>
                  </a:lnTo>
                  <a:lnTo>
                    <a:pt x="19363" y="649882"/>
                  </a:lnTo>
                  <a:lnTo>
                    <a:pt x="8339" y="641696"/>
                  </a:lnTo>
                  <a:lnTo>
                    <a:pt x="1536" y="629683"/>
                  </a:lnTo>
                  <a:lnTo>
                    <a:pt x="0" y="33274"/>
                  </a:lnTo>
                  <a:close/>
                </a:path>
              </a:pathLst>
            </a:custGeom>
            <a:ln w="19050">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21" name="object 64"/>
            <p:cNvSpPr/>
            <p:nvPr/>
          </p:nvSpPr>
          <p:spPr>
            <a:xfrm>
              <a:off x="4057036" y="3887689"/>
              <a:ext cx="737469" cy="182865"/>
            </a:xfrm>
            <a:prstGeom prst="rect">
              <a:avLst/>
            </a:pr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22" name="object 65"/>
            <p:cNvSpPr/>
            <p:nvPr/>
          </p:nvSpPr>
          <p:spPr>
            <a:xfrm>
              <a:off x="5052013" y="4329871"/>
              <a:ext cx="233633" cy="224773"/>
            </a:xfrm>
            <a:custGeom>
              <a:avLst/>
              <a:gdLst/>
              <a:ahLst/>
              <a:cxnLst/>
              <a:rect l="l" t="t" r="r" b="b"/>
              <a:pathLst>
                <a:path w="233680" h="224789">
                  <a:moveTo>
                    <a:pt x="208528" y="121538"/>
                  </a:moveTo>
                  <a:lnTo>
                    <a:pt x="45212" y="121538"/>
                  </a:lnTo>
                  <a:lnTo>
                    <a:pt x="161798" y="224282"/>
                  </a:lnTo>
                  <a:lnTo>
                    <a:pt x="233172" y="143256"/>
                  </a:lnTo>
                  <a:lnTo>
                    <a:pt x="208528" y="121538"/>
                  </a:lnTo>
                  <a:close/>
                </a:path>
                <a:path w="233680" h="224789">
                  <a:moveTo>
                    <a:pt x="152400" y="0"/>
                  </a:moveTo>
                  <a:lnTo>
                    <a:pt x="0" y="9525"/>
                  </a:lnTo>
                  <a:lnTo>
                    <a:pt x="9525" y="161925"/>
                  </a:lnTo>
                  <a:lnTo>
                    <a:pt x="45212" y="121538"/>
                  </a:lnTo>
                  <a:lnTo>
                    <a:pt x="208528" y="121538"/>
                  </a:lnTo>
                  <a:lnTo>
                    <a:pt x="116586" y="40512"/>
                  </a:lnTo>
                  <a:lnTo>
                    <a:pt x="152400"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23" name="object 66"/>
            <p:cNvSpPr/>
            <p:nvPr/>
          </p:nvSpPr>
          <p:spPr>
            <a:xfrm>
              <a:off x="5125912" y="4198308"/>
              <a:ext cx="233633" cy="224773"/>
            </a:xfrm>
            <a:custGeom>
              <a:avLst/>
              <a:gdLst/>
              <a:ahLst/>
              <a:cxnLst/>
              <a:rect l="l" t="t" r="r" b="b"/>
              <a:pathLst>
                <a:path w="233680" h="224789">
                  <a:moveTo>
                    <a:pt x="71374" y="0"/>
                  </a:moveTo>
                  <a:lnTo>
                    <a:pt x="0" y="81025"/>
                  </a:lnTo>
                  <a:lnTo>
                    <a:pt x="116459" y="183769"/>
                  </a:lnTo>
                  <a:lnTo>
                    <a:pt x="80772" y="224282"/>
                  </a:lnTo>
                  <a:lnTo>
                    <a:pt x="233172" y="214757"/>
                  </a:lnTo>
                  <a:lnTo>
                    <a:pt x="226171" y="102743"/>
                  </a:lnTo>
                  <a:lnTo>
                    <a:pt x="187960" y="102743"/>
                  </a:lnTo>
                  <a:lnTo>
                    <a:pt x="71374" y="0"/>
                  </a:lnTo>
                  <a:close/>
                </a:path>
                <a:path w="233680" h="224789">
                  <a:moveTo>
                    <a:pt x="223647" y="62357"/>
                  </a:moveTo>
                  <a:lnTo>
                    <a:pt x="187960" y="102743"/>
                  </a:lnTo>
                  <a:lnTo>
                    <a:pt x="226171" y="102743"/>
                  </a:lnTo>
                  <a:lnTo>
                    <a:pt x="223647" y="62357"/>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24" name="object 67"/>
            <p:cNvSpPr/>
            <p:nvPr/>
          </p:nvSpPr>
          <p:spPr>
            <a:xfrm>
              <a:off x="3312253" y="4283137"/>
              <a:ext cx="243792" cy="222868"/>
            </a:xfrm>
            <a:custGeom>
              <a:avLst/>
              <a:gdLst/>
              <a:ahLst/>
              <a:cxnLst/>
              <a:rect l="l" t="t" r="r" b="b"/>
              <a:pathLst>
                <a:path w="243840" h="222885">
                  <a:moveTo>
                    <a:pt x="92532" y="0"/>
                  </a:moveTo>
                  <a:lnTo>
                    <a:pt x="124790" y="43434"/>
                  </a:lnTo>
                  <a:lnTo>
                    <a:pt x="0" y="136144"/>
                  </a:lnTo>
                  <a:lnTo>
                    <a:pt x="64414" y="222758"/>
                  </a:lnTo>
                  <a:lnTo>
                    <a:pt x="189179" y="130048"/>
                  </a:lnTo>
                  <a:lnTo>
                    <a:pt x="227720" y="130048"/>
                  </a:lnTo>
                  <a:lnTo>
                    <a:pt x="243662" y="22351"/>
                  </a:lnTo>
                  <a:lnTo>
                    <a:pt x="92532" y="0"/>
                  </a:lnTo>
                  <a:close/>
                </a:path>
                <a:path w="243840" h="222885">
                  <a:moveTo>
                    <a:pt x="227720" y="130048"/>
                  </a:moveTo>
                  <a:lnTo>
                    <a:pt x="189179" y="130048"/>
                  </a:lnTo>
                  <a:lnTo>
                    <a:pt x="221310" y="173355"/>
                  </a:lnTo>
                  <a:lnTo>
                    <a:pt x="227720" y="130048"/>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25" name="object 69"/>
            <p:cNvSpPr/>
            <p:nvPr/>
          </p:nvSpPr>
          <p:spPr>
            <a:xfrm>
              <a:off x="3420131" y="4390191"/>
              <a:ext cx="243792" cy="222868"/>
            </a:xfrm>
            <a:custGeom>
              <a:avLst/>
              <a:gdLst/>
              <a:ahLst/>
              <a:cxnLst/>
              <a:rect l="l" t="t" r="r" b="b"/>
              <a:pathLst>
                <a:path w="243840" h="222885">
                  <a:moveTo>
                    <a:pt x="22351" y="49402"/>
                  </a:moveTo>
                  <a:lnTo>
                    <a:pt x="0" y="200533"/>
                  </a:lnTo>
                  <a:lnTo>
                    <a:pt x="151129" y="222758"/>
                  </a:lnTo>
                  <a:lnTo>
                    <a:pt x="118872" y="179450"/>
                  </a:lnTo>
                  <a:lnTo>
                    <a:pt x="235556" y="92710"/>
                  </a:lnTo>
                  <a:lnTo>
                    <a:pt x="54482" y="92710"/>
                  </a:lnTo>
                  <a:lnTo>
                    <a:pt x="22351" y="49402"/>
                  </a:lnTo>
                  <a:close/>
                </a:path>
                <a:path w="243840" h="222885">
                  <a:moveTo>
                    <a:pt x="179197" y="0"/>
                  </a:moveTo>
                  <a:lnTo>
                    <a:pt x="54482" y="92710"/>
                  </a:lnTo>
                  <a:lnTo>
                    <a:pt x="235556" y="92710"/>
                  </a:lnTo>
                  <a:lnTo>
                    <a:pt x="243585" y="86740"/>
                  </a:lnTo>
                  <a:lnTo>
                    <a:pt x="17919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26" name="object 70"/>
            <p:cNvSpPr/>
            <p:nvPr/>
          </p:nvSpPr>
          <p:spPr>
            <a:xfrm>
              <a:off x="4002818" y="5506056"/>
              <a:ext cx="846288" cy="573997"/>
            </a:xfrm>
            <a:custGeom>
              <a:avLst/>
              <a:gdLst/>
              <a:ahLst/>
              <a:cxnLst/>
              <a:rect l="l" t="t" r="r" b="b"/>
              <a:pathLst>
                <a:path w="846455" h="574039">
                  <a:moveTo>
                    <a:pt x="0" y="29210"/>
                  </a:moveTo>
                  <a:lnTo>
                    <a:pt x="3417" y="15489"/>
                  </a:lnTo>
                  <a:lnTo>
                    <a:pt x="12504" y="5247"/>
                  </a:lnTo>
                  <a:lnTo>
                    <a:pt x="25510" y="232"/>
                  </a:lnTo>
                  <a:lnTo>
                    <a:pt x="817118" y="0"/>
                  </a:lnTo>
                  <a:lnTo>
                    <a:pt x="830836" y="3431"/>
                  </a:lnTo>
                  <a:lnTo>
                    <a:pt x="841029" y="12553"/>
                  </a:lnTo>
                  <a:lnTo>
                    <a:pt x="845982" y="25604"/>
                  </a:lnTo>
                  <a:lnTo>
                    <a:pt x="846201" y="544449"/>
                  </a:lnTo>
                  <a:lnTo>
                    <a:pt x="842797" y="558195"/>
                  </a:lnTo>
                  <a:lnTo>
                    <a:pt x="833732" y="568445"/>
                  </a:lnTo>
                  <a:lnTo>
                    <a:pt x="820721" y="573438"/>
                  </a:lnTo>
                  <a:lnTo>
                    <a:pt x="29209" y="573658"/>
                  </a:lnTo>
                  <a:lnTo>
                    <a:pt x="15489" y="570241"/>
                  </a:lnTo>
                  <a:lnTo>
                    <a:pt x="5247" y="561154"/>
                  </a:lnTo>
                  <a:lnTo>
                    <a:pt x="232" y="548148"/>
                  </a:lnTo>
                  <a:lnTo>
                    <a:pt x="0" y="29210"/>
                  </a:lnTo>
                  <a:close/>
                </a:path>
              </a:pathLst>
            </a:custGeom>
            <a:ln w="19050">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27" name="object 71"/>
            <p:cNvSpPr/>
            <p:nvPr/>
          </p:nvSpPr>
          <p:spPr>
            <a:xfrm>
              <a:off x="4040277" y="5381098"/>
              <a:ext cx="770992" cy="182865"/>
            </a:xfrm>
            <a:prstGeom prst="rect">
              <a:avLst/>
            </a:pr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28" name="object 72"/>
            <p:cNvSpPr txBox="1"/>
            <p:nvPr/>
          </p:nvSpPr>
          <p:spPr>
            <a:xfrm>
              <a:off x="4144969" y="5418735"/>
              <a:ext cx="631700" cy="101161"/>
            </a:xfrm>
            <a:prstGeom prst="rect">
              <a:avLst/>
            </a:prstGeom>
            <a:solidFill>
              <a:srgbClr val="1F497D"/>
            </a:solidFill>
            <a:ln>
              <a:solidFill>
                <a:srgbClr val="1F497D"/>
              </a:solidFill>
            </a:ln>
          </p:spPr>
          <p:txBody>
            <a:bodyPr vert="horz" wrap="square" lIns="0" tIns="0" rIns="0" bIns="0" rtlCol="0">
              <a:noAutofit/>
            </a:bodyPr>
            <a:lstStyle/>
            <a:p>
              <a:pPr marL="889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Processors</a:t>
              </a:r>
              <a:endPar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endParaRPr>
            </a:p>
          </p:txBody>
        </p:sp>
        <p:sp>
          <p:nvSpPr>
            <p:cNvPr id="129" name="object 74"/>
            <p:cNvSpPr txBox="1"/>
            <p:nvPr/>
          </p:nvSpPr>
          <p:spPr>
            <a:xfrm>
              <a:off x="3092344" y="4686206"/>
              <a:ext cx="831215" cy="135034"/>
            </a:xfrm>
            <a:prstGeom prst="rect">
              <a:avLst/>
            </a:prstGeom>
            <a:solidFill>
              <a:srgbClr val="1F497D"/>
            </a:solidFill>
            <a:ln>
              <a:solidFill>
                <a:srgbClr val="1F497D"/>
              </a:solidFill>
            </a:ln>
          </p:spPr>
          <p:txBody>
            <a:bodyPr vert="horz" wrap="square" lIns="0" tIns="0" rIns="0" bIns="0" rtlCol="0">
              <a:spAutoFit/>
            </a:bodyPr>
            <a:lstStyle/>
            <a:p>
              <a:pPr marL="82550" marR="0" lvl="0" indent="0" defTabSz="914400" eaLnBrk="1" fontAlgn="auto" latinLnBrk="0" hangingPunct="1">
                <a:lnSpc>
                  <a:spcPct val="100000"/>
                </a:lnSpc>
                <a:spcBef>
                  <a:spcPts val="290"/>
                </a:spcBef>
                <a:spcAft>
                  <a:spcPts val="0"/>
                </a:spcAft>
                <a:buClrTx/>
                <a:buSzTx/>
                <a:buFontTx/>
                <a:buNone/>
                <a:tabLst/>
                <a:defRPr/>
              </a:pP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Iss</a:t>
              </a:r>
              <a:r>
                <a:rPr kumimoji="0" lang="en-US" sz="1200" b="0" i="0" u="none" strike="noStrike" kern="0" cap="none" spc="-10"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u</a:t>
              </a:r>
              <a:r>
                <a:rPr kumimoji="0" lang="en-US" sz="1200" b="0" i="0" u="none" strike="noStrike" kern="0" cap="none" spc="0"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i</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ng</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 </a:t>
              </a:r>
              <a:r>
                <a:rPr kumimoji="0" lang="en-US" sz="1200" b="0" i="0" u="none" strike="noStrike" kern="0" cap="none" spc="-1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B</a:t>
              </a:r>
              <a:r>
                <a:rPr kumimoji="0" lang="en-US" sz="1200" b="0" i="0" u="none" strike="noStrike" kern="0" cap="none" spc="0"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a</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nk</a:t>
              </a:r>
              <a:endPar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endParaRPr>
            </a:p>
          </p:txBody>
        </p:sp>
        <p:sp>
          <p:nvSpPr>
            <p:cNvPr id="130" name="object 75"/>
            <p:cNvSpPr txBox="1"/>
            <p:nvPr/>
          </p:nvSpPr>
          <p:spPr>
            <a:xfrm>
              <a:off x="3267846" y="3489089"/>
              <a:ext cx="2342052" cy="138511"/>
            </a:xfrm>
            <a:prstGeom prst="rect">
              <a:avLst/>
            </a:prstGeom>
            <a:ln>
              <a:noFill/>
            </a:ln>
          </p:spPr>
          <p:txBody>
            <a:bodyPr vert="horz" wrap="square" lIns="0" tIns="0" rIns="0" bIns="0" rtlCol="0">
              <a:spAutoFit/>
            </a:bodyPr>
            <a:lstStyle/>
            <a:p>
              <a:pPr marL="889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1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Tr</a:t>
              </a:r>
              <a:r>
                <a:rPr kumimoji="0" lang="en-US" sz="1200" b="1" i="0" u="none" strike="noStrike" kern="0" cap="none" spc="-15"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a</a:t>
              </a:r>
              <a:r>
                <a:rPr kumimoji="0" lang="en-US" sz="1200" b="1" i="0" u="none" strike="noStrike" kern="0" cap="none" spc="-1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dition</a:t>
              </a:r>
              <a:r>
                <a:rPr kumimoji="0" lang="en-US" sz="1200" b="1" i="0" u="none" strike="noStrike" kern="0" cap="none" spc="-2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a</a:t>
              </a:r>
              <a:r>
                <a:rPr kumimoji="0" lang="en-US" sz="1200" b="1" i="0" u="none" strike="noStrike" kern="0" cap="none" spc="-5"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l</a:t>
              </a:r>
              <a:r>
                <a:rPr kumimoji="0" lang="en-US" sz="1200" b="1" i="0" u="none" strike="noStrike" kern="0" cap="none" spc="45"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 card </a:t>
              </a:r>
              <a:r>
                <a:rPr kumimoji="0" lang="en-US" sz="1200" b="1" i="0" u="none" strike="noStrike" kern="0" cap="none" spc="-1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p</a:t>
              </a:r>
              <a:r>
                <a:rPr kumimoji="0" lang="en-US" sz="1200" b="1" i="0" u="none" strike="noStrike" kern="0" cap="none" spc="-2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a</a:t>
              </a:r>
              <a:r>
                <a:rPr kumimoji="0" lang="en-US" sz="1200" b="1" i="0" u="none" strike="noStrike" kern="0" cap="none" spc="-1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y</a:t>
              </a:r>
              <a:r>
                <a:rPr kumimoji="0" lang="en-US" sz="1200" b="1" i="0" u="none" strike="noStrike" kern="0" cap="none" spc="-2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me</a:t>
              </a:r>
              <a:r>
                <a:rPr kumimoji="0" lang="en-US" sz="1200" b="1" i="0" u="none" strike="noStrike" kern="0" cap="none" spc="-15"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nt</a:t>
              </a:r>
              <a:r>
                <a:rPr kumimoji="0" lang="en-US" sz="1200" b="1" i="0" u="none" strike="noStrike" kern="0" cap="none" spc="-1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s</a:t>
              </a:r>
              <a:r>
                <a:rPr kumimoji="0" lang="en-US" sz="1200" b="1" i="0" u="none" strike="noStrike" kern="0" cap="none" spc="35"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 </a:t>
              </a:r>
              <a:r>
                <a:rPr kumimoji="0" lang="en-US" sz="1200" b="1" i="0" u="none" strike="noStrike" kern="0" cap="none" spc="-2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e</a:t>
              </a:r>
              <a:r>
                <a:rPr kumimoji="0" lang="en-US" sz="1200" b="1" i="0" u="none" strike="noStrike" kern="0" cap="none" spc="-15"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co</a:t>
              </a:r>
              <a:r>
                <a:rPr kumimoji="0" lang="en-US" sz="1200" b="1" i="0" u="none" strike="noStrike" kern="0" cap="none" spc="-5"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s</a:t>
              </a:r>
              <a:r>
                <a:rPr kumimoji="0" lang="en-US" sz="1200" b="1" i="0" u="none" strike="noStrike" kern="0" cap="none" spc="-1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yste</a:t>
              </a:r>
              <a:r>
                <a:rPr kumimoji="0" lang="en-US" sz="1200" b="1" i="0" u="none" strike="noStrike" kern="0" cap="none" spc="-15"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rPr>
                <a:t>m</a:t>
              </a:r>
              <a:endParaRPr kumimoji="0" lang="en-US" sz="1200" b="1" i="0" u="none" strike="noStrike" kern="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endParaRPr>
            </a:p>
          </p:txBody>
        </p:sp>
        <p:sp>
          <p:nvSpPr>
            <p:cNvPr id="131" name="object 76"/>
            <p:cNvSpPr txBox="1"/>
            <p:nvPr/>
          </p:nvSpPr>
          <p:spPr>
            <a:xfrm>
              <a:off x="4929354" y="4704180"/>
              <a:ext cx="841209" cy="135034"/>
            </a:xfrm>
            <a:prstGeom prst="rect">
              <a:avLst/>
            </a:prstGeom>
            <a:solidFill>
              <a:srgbClr val="1F497D"/>
            </a:solidFill>
            <a:ln>
              <a:solidFill>
                <a:srgbClr val="1F497D"/>
              </a:solidFill>
            </a:ln>
          </p:spPr>
          <p:txBody>
            <a:bodyPr vert="horz" wrap="square" lIns="0" tIns="0" rIns="0" bIns="0" rtlCol="0">
              <a:spAutoFit/>
            </a:bodyPr>
            <a:lstStyle/>
            <a:p>
              <a:pPr marL="889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1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A</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cq</a:t>
              </a:r>
              <a:r>
                <a:rPr kumimoji="0" lang="en-US" sz="1200" b="0" i="0" u="none" strike="noStrike" kern="0" cap="none" spc="-10"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u</a:t>
              </a:r>
              <a:r>
                <a:rPr kumimoji="0" lang="en-US" sz="1200" b="0" i="0" u="none" strike="noStrike" kern="0" cap="none" spc="0"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i</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ring </a:t>
              </a:r>
              <a:r>
                <a:rPr kumimoji="0" lang="en-US" sz="1200" b="0" i="0" u="none" strike="noStrike" kern="0" cap="none" spc="-1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B</a:t>
              </a:r>
              <a:r>
                <a:rPr kumimoji="0" lang="en-US" sz="1200" b="0" i="0" u="none" strike="noStrike" kern="0" cap="none" spc="0"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a</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nk</a:t>
              </a:r>
              <a:endPar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endParaRPr>
            </a:p>
          </p:txBody>
        </p:sp>
        <p:sp>
          <p:nvSpPr>
            <p:cNvPr id="132" name="object 77"/>
            <p:cNvSpPr txBox="1"/>
            <p:nvPr/>
          </p:nvSpPr>
          <p:spPr>
            <a:xfrm>
              <a:off x="3204931" y="5956527"/>
              <a:ext cx="617733" cy="135034"/>
            </a:xfrm>
            <a:prstGeom prst="rect">
              <a:avLst/>
            </a:prstGeom>
            <a:solidFill>
              <a:srgbClr val="1F497D"/>
            </a:solidFill>
            <a:ln>
              <a:solidFill>
                <a:srgbClr val="1F497D"/>
              </a:solidFill>
            </a:ln>
          </p:spPr>
          <p:txBody>
            <a:bodyPr vert="horz" wrap="square" lIns="0" tIns="0" rIns="0" bIns="0" rtlCol="0">
              <a:spAutoFit/>
            </a:bodyPr>
            <a:lstStyle/>
            <a:p>
              <a:pPr marL="889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1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C</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ons</a:t>
              </a:r>
              <a:r>
                <a:rPr kumimoji="0" lang="en-US" sz="1200" b="0" i="0" u="none" strike="noStrike" kern="0" cap="none" spc="-10"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u</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mer</a:t>
              </a:r>
              <a:endPar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endParaRPr>
            </a:p>
          </p:txBody>
        </p:sp>
        <p:sp>
          <p:nvSpPr>
            <p:cNvPr id="133" name="object 78"/>
            <p:cNvSpPr txBox="1"/>
            <p:nvPr/>
          </p:nvSpPr>
          <p:spPr>
            <a:xfrm>
              <a:off x="5158418" y="5965608"/>
              <a:ext cx="565673" cy="135034"/>
            </a:xfrm>
            <a:prstGeom prst="rect">
              <a:avLst/>
            </a:prstGeom>
            <a:solidFill>
              <a:srgbClr val="1F497D"/>
            </a:solidFill>
            <a:ln>
              <a:solidFill>
                <a:srgbClr val="1F497D"/>
              </a:solidFill>
            </a:ln>
          </p:spPr>
          <p:txBody>
            <a:bodyPr vert="horz" wrap="square" lIns="0" tIns="0" rIns="0" bIns="0" rtlCol="0">
              <a:spAutoFit/>
            </a:bodyPr>
            <a:lstStyle/>
            <a:p>
              <a:pPr marL="889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1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Me</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rc</a:t>
              </a:r>
              <a:r>
                <a:rPr kumimoji="0" lang="en-US" sz="1200" b="0" i="0" u="none" strike="noStrike" kern="0" cap="none" spc="-10"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h</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ant</a:t>
              </a:r>
              <a:endPar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endParaRPr>
            </a:p>
          </p:txBody>
        </p:sp>
        <p:sp>
          <p:nvSpPr>
            <p:cNvPr id="134" name="object 79"/>
            <p:cNvSpPr txBox="1"/>
            <p:nvPr/>
          </p:nvSpPr>
          <p:spPr>
            <a:xfrm>
              <a:off x="4193028" y="3926803"/>
              <a:ext cx="601477" cy="135034"/>
            </a:xfrm>
            <a:prstGeom prst="rect">
              <a:avLst/>
            </a:prstGeom>
            <a:solidFill>
              <a:srgbClr val="1F497D"/>
            </a:solidFill>
            <a:ln>
              <a:solidFill>
                <a:srgbClr val="1F497D"/>
              </a:solidFill>
            </a:ln>
          </p:spPr>
          <p:txBody>
            <a:bodyPr vert="horz" wrap="square" lIns="0" tIns="0" rIns="0" bIns="0" rtlCol="0">
              <a:spAutoFit/>
            </a:bodyPr>
            <a:lstStyle/>
            <a:p>
              <a:pPr marL="889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10"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Networ</a:t>
              </a:r>
              <a:r>
                <a:rPr kumimoji="0" lang="en-US" sz="1200" b="0" i="0" u="none" strike="noStrike" kern="0" cap="none" spc="-5" normalizeH="0" baseline="0" noProof="0" dirty="0">
                  <a:ln>
                    <a:noFill/>
                  </a:ln>
                  <a:solidFill>
                    <a:srgbClr val="FFFFFF"/>
                  </a:solidFill>
                  <a:effectLst/>
                  <a:uLnTx/>
                  <a:uFillTx/>
                  <a:latin typeface="Trebuchet MS" panose="020B0603020202020204" pitchFamily="34" charset="0"/>
                  <a:ea typeface="Times New Roman" panose="02020603050405020304" pitchFamily="18" charset="0"/>
                  <a:cs typeface="Arial"/>
                  <a:sym typeface="Arial"/>
                </a:rPr>
                <a:t>ks</a:t>
              </a:r>
              <a:endParaRPr kumimoji="0" lang="en-US" sz="1800" b="0" i="0" u="none" strike="noStrike" kern="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a:sym typeface="Arial"/>
              </a:endParaRPr>
            </a:p>
          </p:txBody>
        </p:sp>
        <p:sp>
          <p:nvSpPr>
            <p:cNvPr id="135" name="object 82"/>
            <p:cNvSpPr/>
            <p:nvPr/>
          </p:nvSpPr>
          <p:spPr>
            <a:xfrm>
              <a:off x="3511933" y="5351890"/>
              <a:ext cx="491393" cy="441292"/>
            </a:xfrm>
            <a:custGeom>
              <a:avLst/>
              <a:gdLst/>
              <a:ahLst/>
              <a:cxnLst/>
              <a:rect l="l" t="t" r="r" b="b"/>
              <a:pathLst>
                <a:path w="491489" h="441325">
                  <a:moveTo>
                    <a:pt x="490982" y="440943"/>
                  </a:moveTo>
                  <a:lnTo>
                    <a:pt x="0" y="0"/>
                  </a:lnTo>
                </a:path>
              </a:pathLst>
            </a:custGeom>
            <a:ln w="19050">
              <a:solidFill>
                <a:srgbClr val="1F497D"/>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36" name="object 83"/>
            <p:cNvSpPr/>
            <p:nvPr/>
          </p:nvSpPr>
          <p:spPr>
            <a:xfrm>
              <a:off x="4182108" y="4078555"/>
              <a:ext cx="513614" cy="122546"/>
            </a:xfrm>
            <a:custGeom>
              <a:avLst/>
              <a:gdLst/>
              <a:ahLst/>
              <a:cxnLst/>
              <a:rect l="l" t="t" r="r" b="b"/>
              <a:pathLst>
                <a:path w="513714" h="122555">
                  <a:moveTo>
                    <a:pt x="256920" y="0"/>
                  </a:moveTo>
                  <a:lnTo>
                    <a:pt x="0" y="122174"/>
                  </a:lnTo>
                  <a:lnTo>
                    <a:pt x="513714" y="122174"/>
                  </a:lnTo>
                  <a:lnTo>
                    <a:pt x="256920"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37" name="object 84"/>
            <p:cNvSpPr/>
            <p:nvPr/>
          </p:nvSpPr>
          <p:spPr>
            <a:xfrm>
              <a:off x="4275688" y="4247708"/>
              <a:ext cx="27934" cy="190486"/>
            </a:xfrm>
            <a:custGeom>
              <a:avLst/>
              <a:gdLst/>
              <a:ahLst/>
              <a:cxnLst/>
              <a:rect l="l" t="t" r="r" b="b"/>
              <a:pathLst>
                <a:path w="27939" h="190500">
                  <a:moveTo>
                    <a:pt x="25907" y="0"/>
                  </a:moveTo>
                  <a:lnTo>
                    <a:pt x="2031" y="0"/>
                  </a:lnTo>
                  <a:lnTo>
                    <a:pt x="0" y="2158"/>
                  </a:lnTo>
                  <a:lnTo>
                    <a:pt x="0" y="187959"/>
                  </a:lnTo>
                  <a:lnTo>
                    <a:pt x="2031" y="190118"/>
                  </a:lnTo>
                  <a:lnTo>
                    <a:pt x="25907" y="190118"/>
                  </a:lnTo>
                  <a:lnTo>
                    <a:pt x="27939" y="187959"/>
                  </a:lnTo>
                  <a:lnTo>
                    <a:pt x="27939" y="2158"/>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38" name="object 85"/>
            <p:cNvSpPr/>
            <p:nvPr/>
          </p:nvSpPr>
          <p:spPr>
            <a:xfrm>
              <a:off x="4331684" y="4247708"/>
              <a:ext cx="27934" cy="190486"/>
            </a:xfrm>
            <a:custGeom>
              <a:avLst/>
              <a:gdLst/>
              <a:ahLst/>
              <a:cxnLst/>
              <a:rect l="l" t="t" r="r" b="b"/>
              <a:pathLst>
                <a:path w="27939" h="190500">
                  <a:moveTo>
                    <a:pt x="25907" y="0"/>
                  </a:moveTo>
                  <a:lnTo>
                    <a:pt x="2031" y="0"/>
                  </a:lnTo>
                  <a:lnTo>
                    <a:pt x="0" y="2158"/>
                  </a:lnTo>
                  <a:lnTo>
                    <a:pt x="0" y="187959"/>
                  </a:lnTo>
                  <a:lnTo>
                    <a:pt x="2031" y="190118"/>
                  </a:lnTo>
                  <a:lnTo>
                    <a:pt x="25907" y="190118"/>
                  </a:lnTo>
                  <a:lnTo>
                    <a:pt x="27939" y="187959"/>
                  </a:lnTo>
                  <a:lnTo>
                    <a:pt x="27939" y="2158"/>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39" name="object 86"/>
            <p:cNvSpPr/>
            <p:nvPr/>
          </p:nvSpPr>
          <p:spPr>
            <a:xfrm>
              <a:off x="4387679" y="4247708"/>
              <a:ext cx="28569" cy="190486"/>
            </a:xfrm>
            <a:custGeom>
              <a:avLst/>
              <a:gdLst/>
              <a:ahLst/>
              <a:cxnLst/>
              <a:rect l="l" t="t" r="r" b="b"/>
              <a:pathLst>
                <a:path w="28575" h="190500">
                  <a:moveTo>
                    <a:pt x="25907" y="0"/>
                  </a:moveTo>
                  <a:lnTo>
                    <a:pt x="2031" y="0"/>
                  </a:lnTo>
                  <a:lnTo>
                    <a:pt x="0" y="2158"/>
                  </a:lnTo>
                  <a:lnTo>
                    <a:pt x="0" y="187959"/>
                  </a:lnTo>
                  <a:lnTo>
                    <a:pt x="2031" y="190118"/>
                  </a:lnTo>
                  <a:lnTo>
                    <a:pt x="25907" y="190118"/>
                  </a:lnTo>
                  <a:lnTo>
                    <a:pt x="28066" y="187959"/>
                  </a:lnTo>
                  <a:lnTo>
                    <a:pt x="28066" y="2158"/>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40" name="object 87"/>
            <p:cNvSpPr/>
            <p:nvPr/>
          </p:nvSpPr>
          <p:spPr>
            <a:xfrm>
              <a:off x="4443675" y="4247708"/>
              <a:ext cx="28569" cy="190486"/>
            </a:xfrm>
            <a:custGeom>
              <a:avLst/>
              <a:gdLst/>
              <a:ahLst/>
              <a:cxnLst/>
              <a:rect l="l" t="t" r="r" b="b"/>
              <a:pathLst>
                <a:path w="28575" h="190500">
                  <a:moveTo>
                    <a:pt x="25907" y="0"/>
                  </a:moveTo>
                  <a:lnTo>
                    <a:pt x="2158" y="0"/>
                  </a:lnTo>
                  <a:lnTo>
                    <a:pt x="0" y="2158"/>
                  </a:lnTo>
                  <a:lnTo>
                    <a:pt x="0" y="187959"/>
                  </a:lnTo>
                  <a:lnTo>
                    <a:pt x="2158" y="190118"/>
                  </a:lnTo>
                  <a:lnTo>
                    <a:pt x="25907" y="190118"/>
                  </a:lnTo>
                  <a:lnTo>
                    <a:pt x="28067" y="187959"/>
                  </a:lnTo>
                  <a:lnTo>
                    <a:pt x="28067" y="2158"/>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41" name="object 88"/>
            <p:cNvSpPr/>
            <p:nvPr/>
          </p:nvSpPr>
          <p:spPr>
            <a:xfrm>
              <a:off x="4499672" y="4247708"/>
              <a:ext cx="28569" cy="190486"/>
            </a:xfrm>
            <a:custGeom>
              <a:avLst/>
              <a:gdLst/>
              <a:ahLst/>
              <a:cxnLst/>
              <a:rect l="l" t="t" r="r" b="b"/>
              <a:pathLst>
                <a:path w="28575" h="190500">
                  <a:moveTo>
                    <a:pt x="25907" y="0"/>
                  </a:moveTo>
                  <a:lnTo>
                    <a:pt x="2158" y="0"/>
                  </a:lnTo>
                  <a:lnTo>
                    <a:pt x="0" y="2158"/>
                  </a:lnTo>
                  <a:lnTo>
                    <a:pt x="0" y="187959"/>
                  </a:lnTo>
                  <a:lnTo>
                    <a:pt x="2158" y="190118"/>
                  </a:lnTo>
                  <a:lnTo>
                    <a:pt x="25907" y="190118"/>
                  </a:lnTo>
                  <a:lnTo>
                    <a:pt x="28067" y="187959"/>
                  </a:lnTo>
                  <a:lnTo>
                    <a:pt x="28067" y="2158"/>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42" name="object 89"/>
            <p:cNvSpPr/>
            <p:nvPr/>
          </p:nvSpPr>
          <p:spPr>
            <a:xfrm>
              <a:off x="4555668" y="4247708"/>
              <a:ext cx="28569" cy="190486"/>
            </a:xfrm>
            <a:custGeom>
              <a:avLst/>
              <a:gdLst/>
              <a:ahLst/>
              <a:cxnLst/>
              <a:rect l="l" t="t" r="r" b="b"/>
              <a:pathLst>
                <a:path w="28575" h="190500">
                  <a:moveTo>
                    <a:pt x="25907" y="0"/>
                  </a:moveTo>
                  <a:lnTo>
                    <a:pt x="2159" y="0"/>
                  </a:lnTo>
                  <a:lnTo>
                    <a:pt x="0" y="2158"/>
                  </a:lnTo>
                  <a:lnTo>
                    <a:pt x="0" y="187959"/>
                  </a:lnTo>
                  <a:lnTo>
                    <a:pt x="2159" y="190118"/>
                  </a:lnTo>
                  <a:lnTo>
                    <a:pt x="25907" y="190118"/>
                  </a:lnTo>
                  <a:lnTo>
                    <a:pt x="28067" y="187959"/>
                  </a:lnTo>
                  <a:lnTo>
                    <a:pt x="28067" y="2158"/>
                  </a:lnTo>
                  <a:lnTo>
                    <a:pt x="25907" y="0"/>
                  </a:lnTo>
                  <a:close/>
                </a:path>
              </a:pathLst>
            </a:custGeom>
            <a:solidFill>
              <a:srgbClr val="1F497D"/>
            </a:solidFill>
            <a:ln>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43" name="object 90"/>
            <p:cNvSpPr/>
            <p:nvPr/>
          </p:nvSpPr>
          <p:spPr>
            <a:xfrm>
              <a:off x="4230992" y="4224213"/>
              <a:ext cx="403780" cy="0"/>
            </a:xfrm>
            <a:custGeom>
              <a:avLst/>
              <a:gdLst/>
              <a:ahLst/>
              <a:cxnLst/>
              <a:rect l="l" t="t" r="r" b="b"/>
              <a:pathLst>
                <a:path w="403860">
                  <a:moveTo>
                    <a:pt x="0" y="0"/>
                  </a:moveTo>
                  <a:lnTo>
                    <a:pt x="403351" y="0"/>
                  </a:lnTo>
                </a:path>
              </a:pathLst>
            </a:custGeom>
            <a:ln w="27686">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44" name="object 91"/>
            <p:cNvSpPr/>
            <p:nvPr/>
          </p:nvSpPr>
          <p:spPr>
            <a:xfrm>
              <a:off x="4191631" y="4503847"/>
              <a:ext cx="470441" cy="0"/>
            </a:xfrm>
            <a:custGeom>
              <a:avLst/>
              <a:gdLst/>
              <a:ahLst/>
              <a:cxnLst/>
              <a:rect l="l" t="t" r="r" b="b"/>
              <a:pathLst>
                <a:path w="470535">
                  <a:moveTo>
                    <a:pt x="0" y="0"/>
                  </a:moveTo>
                  <a:lnTo>
                    <a:pt x="470534" y="0"/>
                  </a:lnTo>
                </a:path>
              </a:pathLst>
            </a:custGeom>
            <a:ln w="27685">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45" name="object 92"/>
            <p:cNvSpPr/>
            <p:nvPr/>
          </p:nvSpPr>
          <p:spPr>
            <a:xfrm>
              <a:off x="4230992" y="4451018"/>
              <a:ext cx="403780" cy="0"/>
            </a:xfrm>
            <a:custGeom>
              <a:avLst/>
              <a:gdLst/>
              <a:ahLst/>
              <a:cxnLst/>
              <a:rect l="l" t="t" r="r" b="b"/>
              <a:pathLst>
                <a:path w="403860">
                  <a:moveTo>
                    <a:pt x="0" y="0"/>
                  </a:moveTo>
                  <a:lnTo>
                    <a:pt x="403351" y="0"/>
                  </a:lnTo>
                </a:path>
              </a:pathLst>
            </a:custGeom>
            <a:ln w="27685">
              <a:solidFill>
                <a:srgbClr val="1F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46" name="Freeform 145"/>
            <p:cNvSpPr>
              <a:spLocks noEditPoints="1"/>
            </p:cNvSpPr>
            <p:nvPr/>
          </p:nvSpPr>
          <p:spPr bwMode="auto">
            <a:xfrm>
              <a:off x="3276600" y="6131689"/>
              <a:ext cx="416689" cy="401345"/>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rgbClr val="1F497D"/>
            </a:solidFill>
            <a:ln>
              <a:solidFill>
                <a:srgbClr val="1F497D"/>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sp>
          <p:nvSpPr>
            <p:cNvPr id="147" name="Freeform 4846"/>
            <p:cNvSpPr>
              <a:spLocks noEditPoints="1"/>
            </p:cNvSpPr>
            <p:nvPr/>
          </p:nvSpPr>
          <p:spPr bwMode="auto">
            <a:xfrm>
              <a:off x="4168419" y="5613721"/>
              <a:ext cx="472787" cy="389928"/>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endParaRPr>
            </a:p>
          </p:txBody>
        </p:sp>
      </p:grpSp>
    </p:spTree>
    <p:extLst>
      <p:ext uri="{BB962C8B-B14F-4D97-AF65-F5344CB8AC3E}">
        <p14:creationId xmlns:p14="http://schemas.microsoft.com/office/powerpoint/2010/main" val="125531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219200"/>
            <a:ext cx="8129847" cy="533400"/>
          </a:xfrm>
        </p:spPr>
        <p:txBody>
          <a:bodyPr/>
          <a:lstStyle/>
          <a:p>
            <a:r>
              <a:rPr lang="en-US" sz="2800" b="1" kern="0" dirty="0">
                <a:solidFill>
                  <a:srgbClr val="005390"/>
                </a:solidFill>
                <a:latin typeface="Century Gothic" pitchFamily="34" charset="0"/>
              </a:rPr>
              <a:t>Spend &amp; Refunds Since Inception</a:t>
            </a:r>
            <a:endParaRPr lang="en-US" sz="2800" dirty="0"/>
          </a:p>
        </p:txBody>
      </p:sp>
      <p:sp>
        <p:nvSpPr>
          <p:cNvPr id="77" name="Text Placeholder 2"/>
          <p:cNvSpPr txBox="1">
            <a:spLocks/>
          </p:cNvSpPr>
          <p:nvPr/>
        </p:nvSpPr>
        <p:spPr>
          <a:xfrm>
            <a:off x="304799" y="1737360"/>
            <a:ext cx="8406185" cy="64391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8600" marR="0" lvl="0" indent="-139700" algn="l" rtl="0">
              <a:lnSpc>
                <a:spcPct val="100000"/>
              </a:lnSpc>
              <a:spcBef>
                <a:spcPts val="64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1pPr>
            <a:lvl2pPr marL="742950" marR="0" lvl="1" indent="171450" algn="l" rtl="0">
              <a:lnSpc>
                <a:spcPct val="100000"/>
              </a:lnSpc>
              <a:spcBef>
                <a:spcPts val="56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2pPr>
            <a:lvl3pPr marL="1143000" marR="0" lvl="2" indent="190500" algn="l" rtl="0">
              <a:lnSpc>
                <a:spcPct val="100000"/>
              </a:lnSpc>
              <a:spcBef>
                <a:spcPts val="48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3pPr>
            <a:lvl4pPr marL="1600200" marR="0" lvl="3"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4pPr>
            <a:lvl5pPr marL="2057400" marR="0" lvl="4"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6pPr>
            <a:lvl7pPr marL="2971800" marR="0" lvl="6"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7pPr>
            <a:lvl8pPr marL="3429000" marR="0" lvl="7"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8pPr>
            <a:lvl9pPr marL="3886200" marR="0" lvl="8" indent="152400" algn="l" rtl="0">
              <a:lnSpc>
                <a:spcPct val="100000"/>
              </a:lnSpc>
              <a:spcBef>
                <a:spcPts val="400"/>
              </a:spcBef>
              <a:spcAft>
                <a:spcPts val="0"/>
              </a:spcAft>
              <a:buClr>
                <a:schemeClr val="dk1"/>
              </a:buClr>
              <a:buFont typeface="Arial"/>
              <a:buChar char="•"/>
              <a:defRPr sz="1400" b="0" i="0" u="none" strike="noStrike" cap="none">
                <a:solidFill>
                  <a:srgbClr val="000000"/>
                </a:solidFill>
                <a:latin typeface="Arial"/>
                <a:ea typeface="Arial"/>
                <a:cs typeface="Arial"/>
                <a:sym typeface="Arial"/>
              </a:defRPr>
            </a:lvl9pPr>
          </a:lstStyle>
          <a:p>
            <a:pPr marL="88900" indent="0" eaLnBrk="1" fontAlgn="auto" hangingPunct="1">
              <a:buNone/>
            </a:pPr>
            <a:r>
              <a:rPr lang="en-US" sz="1800" kern="0" dirty="0">
                <a:latin typeface="Century Gothic" panose="020B0502020202020204" pitchFamily="34" charset="0"/>
              </a:rPr>
              <a:t>Since inception, GSA SmartPay has enabled over $489B in total spend through 1.68B transactions, generating over $3.7B in agency refunds. </a:t>
            </a:r>
          </a:p>
        </p:txBody>
      </p:sp>
      <p:grpSp>
        <p:nvGrpSpPr>
          <p:cNvPr id="4" name="Group 3" title="Chart displaying Spend and Refunds Since Inception"/>
          <p:cNvGrpSpPr/>
          <p:nvPr/>
        </p:nvGrpSpPr>
        <p:grpSpPr>
          <a:xfrm>
            <a:off x="301752" y="2651760"/>
            <a:ext cx="8406185" cy="3477608"/>
            <a:chOff x="533400" y="2467437"/>
            <a:chExt cx="8229598" cy="3402739"/>
          </a:xfrm>
        </p:grpSpPr>
        <p:graphicFrame>
          <p:nvGraphicFramePr>
            <p:cNvPr id="75" name="Chart 74"/>
            <p:cNvGraphicFramePr>
              <a:graphicFrameLocks/>
            </p:cNvGraphicFramePr>
            <p:nvPr>
              <p:extLst>
                <p:ext uri="{D42A27DB-BD31-4B8C-83A1-F6EECF244321}">
                  <p14:modId xmlns:p14="http://schemas.microsoft.com/office/powerpoint/2010/main" val="1334796638"/>
                </p:ext>
              </p:extLst>
            </p:nvPr>
          </p:nvGraphicFramePr>
          <p:xfrm>
            <a:off x="533400" y="2467437"/>
            <a:ext cx="8229598" cy="3402739"/>
          </p:xfrm>
          <a:graphic>
            <a:graphicData uri="http://schemas.openxmlformats.org/drawingml/2006/chart">
              <c:chart xmlns:c="http://schemas.openxmlformats.org/drawingml/2006/chart" xmlns:r="http://schemas.openxmlformats.org/officeDocument/2006/relationships" r:id="rId3"/>
            </a:graphicData>
          </a:graphic>
        </p:graphicFrame>
        <p:sp>
          <p:nvSpPr>
            <p:cNvPr id="76" name="Line 28"/>
            <p:cNvSpPr>
              <a:spLocks noChangeShapeType="1"/>
            </p:cNvSpPr>
            <p:nvPr/>
          </p:nvSpPr>
          <p:spPr bwMode="gray">
            <a:xfrm flipV="1">
              <a:off x="4824555" y="2558297"/>
              <a:ext cx="0" cy="2651760"/>
            </a:xfrm>
            <a:prstGeom prst="line">
              <a:avLst/>
            </a:prstGeom>
            <a:noFill/>
            <a:ln w="3175">
              <a:solidFill>
                <a:srgbClr val="656564"/>
              </a:solidFill>
              <a:round/>
              <a:headEnd/>
              <a:tailEnd/>
            </a:ln>
          </p:spPr>
          <p:txBody>
            <a:bodyPr/>
            <a:lstStyle/>
            <a:p>
              <a:pPr>
                <a:defRPr/>
              </a:pPr>
              <a:endParaRPr lang="en-GB" sz="1200" kern="0" dirty="0">
                <a:solidFill>
                  <a:sysClr val="windowText" lastClr="000000"/>
                </a:solidFill>
                <a:latin typeface="Century Gothic" panose="020B0502020202020204" pitchFamily="34" charset="0"/>
              </a:endParaRPr>
            </a:p>
          </p:txBody>
        </p:sp>
        <p:sp>
          <p:nvSpPr>
            <p:cNvPr id="155" name="Text Box 29"/>
            <p:cNvSpPr txBox="1">
              <a:spLocks noChangeArrowheads="1"/>
            </p:cNvSpPr>
            <p:nvPr/>
          </p:nvSpPr>
          <p:spPr bwMode="gray">
            <a:xfrm>
              <a:off x="1620432" y="2536002"/>
              <a:ext cx="972170" cy="364064"/>
            </a:xfrm>
            <a:prstGeom prst="rect">
              <a:avLst/>
            </a:prstGeom>
            <a:noFill/>
            <a:ln w="9525">
              <a:noFill/>
              <a:miter lim="800000"/>
              <a:headEnd/>
              <a:tailEnd/>
            </a:ln>
          </p:spPr>
          <p:txBody>
            <a:bodyPr lIns="0" tIns="0" rIns="0" bIns="0"/>
            <a:lstStyle/>
            <a:p>
              <a:pPr defTabSz="801688" eaLnBrk="0" fontAlgn="base" hangingPunct="0">
                <a:spcBef>
                  <a:spcPct val="20000"/>
                </a:spcBef>
                <a:spcAft>
                  <a:spcPct val="0"/>
                </a:spcAft>
              </a:pPr>
              <a:r>
                <a:rPr lang="en-US" sz="1200" b="1" dirty="0">
                  <a:solidFill>
                    <a:srgbClr val="656564"/>
                  </a:solidFill>
                  <a:latin typeface="Century Gothic" panose="020B0502020202020204" pitchFamily="34" charset="0"/>
                  <a:cs typeface="Arial" charset="0"/>
                </a:rPr>
                <a:t>GSA SmartPay 1 Begins</a:t>
              </a:r>
            </a:p>
            <a:p>
              <a:pPr defTabSz="801688" eaLnBrk="0" fontAlgn="base" hangingPunct="0">
                <a:spcBef>
                  <a:spcPct val="20000"/>
                </a:spcBef>
                <a:spcAft>
                  <a:spcPct val="0"/>
                </a:spcAft>
              </a:pPr>
              <a:endParaRPr lang="de-DE" sz="1000" dirty="0">
                <a:solidFill>
                  <a:srgbClr val="000000"/>
                </a:solidFill>
                <a:latin typeface="Century Gothic" panose="020B0502020202020204" pitchFamily="34" charset="0"/>
                <a:cs typeface="Arial" charset="0"/>
              </a:endParaRPr>
            </a:p>
          </p:txBody>
        </p:sp>
        <p:cxnSp>
          <p:nvCxnSpPr>
            <p:cNvPr id="150" name="Straight Arrow Connector 149"/>
            <p:cNvCxnSpPr/>
            <p:nvPr/>
          </p:nvCxnSpPr>
          <p:spPr>
            <a:xfrm>
              <a:off x="5086409" y="4410274"/>
              <a:ext cx="264878" cy="13130"/>
            </a:xfrm>
            <a:prstGeom prst="straightConnector1">
              <a:avLst/>
            </a:prstGeom>
            <a:ln>
              <a:solidFill>
                <a:srgbClr val="AFABAB"/>
              </a:solidFill>
              <a:tailEnd type="triangle"/>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3336197" y="2968964"/>
              <a:ext cx="1236236" cy="338554"/>
            </a:xfrm>
            <a:prstGeom prst="rect">
              <a:avLst/>
            </a:prstGeom>
          </p:spPr>
          <p:txBody>
            <a:bodyPr wrap="none">
              <a:spAutoFit/>
            </a:bodyPr>
            <a:lstStyle/>
            <a:p>
              <a:pPr lvl="0">
                <a:buSzPct val="25000"/>
              </a:pPr>
              <a:r>
                <a:rPr lang="en-US" sz="1600" b="1" dirty="0">
                  <a:solidFill>
                    <a:srgbClr val="548235"/>
                  </a:solidFill>
                  <a:latin typeface="Century Gothic" panose="020B0502020202020204" pitchFamily="34" charset="0"/>
                  <a:ea typeface="Questrial" panose="020B0604020202020204"/>
                  <a:cs typeface="Questrial" panose="020B0604020202020204"/>
                  <a:sym typeface="Questrial"/>
                </a:rPr>
                <a:t>Fleet:</a:t>
              </a:r>
              <a:r>
                <a:rPr lang="en-US" sz="1600" b="1" dirty="0">
                  <a:solidFill>
                    <a:srgbClr val="005390"/>
                  </a:solidFill>
                  <a:latin typeface="Century Gothic" panose="020B0502020202020204" pitchFamily="34" charset="0"/>
                  <a:ea typeface="Questrial" panose="020B0604020202020204"/>
                  <a:cs typeface="Questrial" panose="020B0604020202020204"/>
                  <a:sym typeface="Questrial"/>
                </a:rPr>
                <a:t> </a:t>
              </a:r>
              <a:r>
                <a:rPr lang="en-US" sz="1600" b="1" dirty="0">
                  <a:solidFill>
                    <a:schemeClr val="tx1"/>
                  </a:solidFill>
                  <a:latin typeface="Century Gothic" panose="020B0502020202020204" pitchFamily="34" charset="0"/>
                  <a:ea typeface="Questrial" panose="020B0604020202020204"/>
                  <a:cs typeface="Questrial" panose="020B0604020202020204"/>
                  <a:sym typeface="Questrial"/>
                </a:rPr>
                <a:t>$26B</a:t>
              </a:r>
            </a:p>
          </p:txBody>
        </p:sp>
        <p:sp>
          <p:nvSpPr>
            <p:cNvPr id="152" name="Rectangle 151"/>
            <p:cNvSpPr/>
            <p:nvPr/>
          </p:nvSpPr>
          <p:spPr>
            <a:xfrm>
              <a:off x="2898559" y="3716319"/>
              <a:ext cx="1434681" cy="331265"/>
            </a:xfrm>
            <a:prstGeom prst="rect">
              <a:avLst/>
            </a:prstGeom>
          </p:spPr>
          <p:txBody>
            <a:bodyPr wrap="none">
              <a:spAutoFit/>
            </a:bodyPr>
            <a:lstStyle/>
            <a:p>
              <a:pPr lvl="0">
                <a:buSzPct val="25000"/>
              </a:pPr>
              <a:r>
                <a:rPr lang="en-US" sz="1600" b="1" dirty="0">
                  <a:solidFill>
                    <a:schemeClr val="bg1"/>
                  </a:solidFill>
                  <a:latin typeface="Century Gothic" panose="020B0502020202020204" pitchFamily="34" charset="0"/>
                  <a:ea typeface="Questrial" panose="020B0604020202020204"/>
                  <a:cs typeface="Questrial" panose="020B0604020202020204"/>
                  <a:sym typeface="Questrial"/>
                </a:rPr>
                <a:t>Travel: $137B</a:t>
              </a:r>
            </a:p>
          </p:txBody>
        </p:sp>
        <p:sp>
          <p:nvSpPr>
            <p:cNvPr id="151" name="Rectangle 150"/>
            <p:cNvSpPr/>
            <p:nvPr/>
          </p:nvSpPr>
          <p:spPr>
            <a:xfrm>
              <a:off x="2011539" y="4442078"/>
              <a:ext cx="1759532" cy="331265"/>
            </a:xfrm>
            <a:prstGeom prst="rect">
              <a:avLst/>
            </a:prstGeom>
          </p:spPr>
          <p:txBody>
            <a:bodyPr wrap="none">
              <a:spAutoFit/>
            </a:bodyPr>
            <a:lstStyle/>
            <a:p>
              <a:pPr lvl="0">
                <a:buSzPct val="25000"/>
              </a:pPr>
              <a:r>
                <a:rPr lang="en-US" sz="1600" b="1" dirty="0">
                  <a:solidFill>
                    <a:schemeClr val="bg1"/>
                  </a:solidFill>
                  <a:latin typeface="Century Gothic" panose="020B0502020202020204" pitchFamily="34" charset="0"/>
                  <a:ea typeface="Questrial" panose="020B0604020202020204"/>
                  <a:cs typeface="Questrial" panose="020B0604020202020204"/>
                  <a:sym typeface="Questrial"/>
                </a:rPr>
                <a:t>Purchase: $325B</a:t>
              </a:r>
            </a:p>
          </p:txBody>
        </p:sp>
        <p:sp>
          <p:nvSpPr>
            <p:cNvPr id="148" name="Text Box 29"/>
            <p:cNvSpPr txBox="1">
              <a:spLocks noChangeArrowheads="1"/>
            </p:cNvSpPr>
            <p:nvPr/>
          </p:nvSpPr>
          <p:spPr bwMode="gray">
            <a:xfrm>
              <a:off x="4875883" y="2536002"/>
              <a:ext cx="972170" cy="364064"/>
            </a:xfrm>
            <a:prstGeom prst="rect">
              <a:avLst/>
            </a:prstGeom>
            <a:noFill/>
            <a:ln w="9525">
              <a:noFill/>
              <a:miter lim="800000"/>
              <a:headEnd/>
              <a:tailEnd/>
            </a:ln>
          </p:spPr>
          <p:txBody>
            <a:bodyPr lIns="0" tIns="0" rIns="0" bIns="0"/>
            <a:lstStyle/>
            <a:p>
              <a:pPr defTabSz="801688" eaLnBrk="0" fontAlgn="base" hangingPunct="0">
                <a:spcBef>
                  <a:spcPct val="20000"/>
                </a:spcBef>
                <a:spcAft>
                  <a:spcPct val="0"/>
                </a:spcAft>
              </a:pPr>
              <a:r>
                <a:rPr lang="en-US" sz="1200" b="1" dirty="0">
                  <a:solidFill>
                    <a:srgbClr val="656564"/>
                  </a:solidFill>
                  <a:latin typeface="Century Gothic" panose="020B0502020202020204" pitchFamily="34" charset="0"/>
                  <a:cs typeface="Arial" charset="0"/>
                </a:rPr>
                <a:t>GSA SmartPay 2 Begins</a:t>
              </a:r>
            </a:p>
            <a:p>
              <a:pPr defTabSz="801688" eaLnBrk="0" fontAlgn="base" hangingPunct="0">
                <a:spcBef>
                  <a:spcPct val="20000"/>
                </a:spcBef>
                <a:spcAft>
                  <a:spcPct val="0"/>
                </a:spcAft>
              </a:pPr>
              <a:endParaRPr lang="de-DE" sz="1000" dirty="0">
                <a:solidFill>
                  <a:srgbClr val="000000"/>
                </a:solidFill>
                <a:latin typeface="Century Gothic" panose="020B0502020202020204" pitchFamily="34" charset="0"/>
                <a:cs typeface="Arial" charset="0"/>
              </a:endParaRPr>
            </a:p>
          </p:txBody>
        </p:sp>
        <p:sp>
          <p:nvSpPr>
            <p:cNvPr id="149" name="Text Box 29"/>
            <p:cNvSpPr txBox="1">
              <a:spLocks noChangeArrowheads="1"/>
            </p:cNvSpPr>
            <p:nvPr/>
          </p:nvSpPr>
          <p:spPr bwMode="gray">
            <a:xfrm>
              <a:off x="5428254" y="4335184"/>
              <a:ext cx="1405497" cy="205012"/>
            </a:xfrm>
            <a:prstGeom prst="rect">
              <a:avLst/>
            </a:prstGeom>
            <a:noFill/>
            <a:ln w="9525">
              <a:noFill/>
              <a:miter lim="800000"/>
              <a:headEnd/>
              <a:tailEnd/>
            </a:ln>
          </p:spPr>
          <p:txBody>
            <a:bodyPr lIns="0" tIns="0" rIns="0" bIns="0"/>
            <a:lstStyle/>
            <a:p>
              <a:pPr defTabSz="801688" eaLnBrk="0" fontAlgn="base" hangingPunct="0">
                <a:spcBef>
                  <a:spcPct val="20000"/>
                </a:spcBef>
                <a:spcAft>
                  <a:spcPct val="0"/>
                </a:spcAft>
              </a:pPr>
              <a:r>
                <a:rPr lang="en-US" sz="1200" b="1" dirty="0">
                  <a:solidFill>
                    <a:srgbClr val="AFABAB"/>
                  </a:solidFill>
                  <a:latin typeface="Century Gothic" panose="020B0502020202020204" pitchFamily="34" charset="0"/>
                  <a:cs typeface="Arial" charset="0"/>
                </a:rPr>
                <a:t>Agency Refunds</a:t>
              </a:r>
            </a:p>
            <a:p>
              <a:pPr defTabSz="801688" eaLnBrk="0" fontAlgn="base" hangingPunct="0">
                <a:spcBef>
                  <a:spcPct val="20000"/>
                </a:spcBef>
                <a:spcAft>
                  <a:spcPct val="0"/>
                </a:spcAft>
              </a:pPr>
              <a:endParaRPr lang="de-DE" sz="1000" dirty="0">
                <a:solidFill>
                  <a:srgbClr val="000000"/>
                </a:solidFill>
                <a:latin typeface="Century Gothic" panose="020B0502020202020204" pitchFamily="34" charset="0"/>
                <a:cs typeface="Arial" charset="0"/>
              </a:endParaRPr>
            </a:p>
          </p:txBody>
        </p:sp>
        <p:sp>
          <p:nvSpPr>
            <p:cNvPr id="154" name="Line 28"/>
            <p:cNvSpPr>
              <a:spLocks noChangeShapeType="1"/>
            </p:cNvSpPr>
            <p:nvPr/>
          </p:nvSpPr>
          <p:spPr bwMode="gray">
            <a:xfrm flipV="1">
              <a:off x="1569103" y="2558297"/>
              <a:ext cx="0" cy="2651760"/>
            </a:xfrm>
            <a:prstGeom prst="line">
              <a:avLst/>
            </a:prstGeom>
            <a:noFill/>
            <a:ln w="3175">
              <a:solidFill>
                <a:srgbClr val="656564"/>
              </a:solidFill>
              <a:round/>
              <a:headEnd/>
              <a:tailEnd/>
            </a:ln>
          </p:spPr>
          <p:txBody>
            <a:bodyPr/>
            <a:lstStyle/>
            <a:p>
              <a:pPr>
                <a:defRPr/>
              </a:pPr>
              <a:endParaRPr lang="en-GB" sz="1200" kern="0" dirty="0">
                <a:solidFill>
                  <a:sysClr val="windowText" lastClr="000000"/>
                </a:solidFill>
                <a:latin typeface="Century Gothic" panose="020B0502020202020204" pitchFamily="34" charset="0"/>
              </a:endParaRPr>
            </a:p>
          </p:txBody>
        </p:sp>
      </p:grpSp>
    </p:spTree>
    <p:extLst>
      <p:ext uri="{BB962C8B-B14F-4D97-AF65-F5344CB8AC3E}">
        <p14:creationId xmlns:p14="http://schemas.microsoft.com/office/powerpoint/2010/main" val="386524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8991600" cy="533400"/>
          </a:xfrm>
        </p:spPr>
        <p:txBody>
          <a:bodyPr/>
          <a:lstStyle/>
          <a:p>
            <a:pPr lvl="1" algn="l" defTabSz="899010" rtl="0">
              <a:spcBef>
                <a:spcPct val="0"/>
              </a:spcBef>
            </a:pPr>
            <a:r>
              <a:rPr lang="en-US" sz="2800" b="1" kern="0" dirty="0">
                <a:solidFill>
                  <a:srgbClr val="01688A"/>
                </a:solidFill>
                <a:latin typeface="Century Gothic" panose="020B0502020202020204" pitchFamily="34" charset="0"/>
              </a:rPr>
              <a:t>FY17 Government-Wide Spend &amp; Transaction Trends</a:t>
            </a:r>
            <a:endParaRPr lang="en-US" b="1" dirty="0">
              <a:solidFill>
                <a:srgbClr val="01688A"/>
              </a:solidFill>
              <a:latin typeface="Century Gothic" panose="020B0502020202020204" pitchFamily="34" charset="0"/>
            </a:endParaRPr>
          </a:p>
        </p:txBody>
      </p:sp>
      <p:grpSp>
        <p:nvGrpSpPr>
          <p:cNvPr id="32" name="Group 31" title="Charts displaying Government-Wide Spend &amp; Transaction Trends"/>
          <p:cNvGrpSpPr/>
          <p:nvPr/>
        </p:nvGrpSpPr>
        <p:grpSpPr>
          <a:xfrm>
            <a:off x="428067" y="1772652"/>
            <a:ext cx="8185523" cy="4789062"/>
            <a:chOff x="419097" y="1772208"/>
            <a:chExt cx="8185523" cy="4789062"/>
          </a:xfrm>
        </p:grpSpPr>
        <p:grpSp>
          <p:nvGrpSpPr>
            <p:cNvPr id="33" name="Group 32"/>
            <p:cNvGrpSpPr/>
            <p:nvPr/>
          </p:nvGrpSpPr>
          <p:grpSpPr>
            <a:xfrm>
              <a:off x="5401230" y="1772208"/>
              <a:ext cx="3200400" cy="2532797"/>
              <a:chOff x="5334000" y="3581400"/>
              <a:chExt cx="3200400" cy="2532797"/>
            </a:xfrm>
          </p:grpSpPr>
          <p:grpSp>
            <p:nvGrpSpPr>
              <p:cNvPr id="43" name="Group 42"/>
              <p:cNvGrpSpPr/>
              <p:nvPr/>
            </p:nvGrpSpPr>
            <p:grpSpPr>
              <a:xfrm>
                <a:off x="5986199" y="3733800"/>
                <a:ext cx="2023821" cy="1041925"/>
                <a:chOff x="6855003" y="1290802"/>
                <a:chExt cx="2023821" cy="1041925"/>
              </a:xfrm>
            </p:grpSpPr>
            <p:sp>
              <p:nvSpPr>
                <p:cNvPr id="48" name="Rectangle 47"/>
                <p:cNvSpPr/>
                <p:nvPr/>
              </p:nvSpPr>
              <p:spPr>
                <a:xfrm>
                  <a:off x="6941580" y="1290802"/>
                  <a:ext cx="1719072" cy="830997"/>
                </a:xfrm>
                <a:prstGeom prst="rect">
                  <a:avLst/>
                </a:prstGeom>
                <a:ln>
                  <a:noFill/>
                </a:ln>
              </p:spPr>
              <p:txBody>
                <a:bodyPr wrap="square">
                  <a:spAutoFit/>
                </a:bodyPr>
                <a:lstStyle/>
                <a:p>
                  <a:pPr algn="ctr"/>
                  <a:r>
                    <a:rPr lang="en-US" sz="1600" b="1" kern="0" dirty="0">
                      <a:solidFill>
                        <a:srgbClr val="000000"/>
                      </a:solidFill>
                      <a:latin typeface="Trebuchet MS" panose="020B0603020202020204" pitchFamily="34" charset="0"/>
                      <a:sym typeface="Arial"/>
                    </a:rPr>
                    <a:t>Total Spend: </a:t>
                  </a:r>
                </a:p>
                <a:p>
                  <a:pPr algn="ctr">
                    <a:spcBef>
                      <a:spcPts val="0"/>
                    </a:spcBef>
                    <a:spcAft>
                      <a:spcPts val="0"/>
                    </a:spcAft>
                  </a:pPr>
                  <a:r>
                    <a:rPr lang="en-US" sz="3200" b="1" kern="0" dirty="0">
                      <a:solidFill>
                        <a:srgbClr val="000000"/>
                      </a:solidFill>
                      <a:latin typeface="Trebuchet MS" panose="020B0603020202020204" pitchFamily="34" charset="0"/>
                      <a:sym typeface="Arial"/>
                    </a:rPr>
                    <a:t>$28.6B</a:t>
                  </a:r>
                </a:p>
              </p:txBody>
            </p:sp>
            <p:sp>
              <p:nvSpPr>
                <p:cNvPr id="49" name="Rectangle 48"/>
                <p:cNvSpPr/>
                <p:nvPr/>
              </p:nvSpPr>
              <p:spPr>
                <a:xfrm>
                  <a:off x="6855003" y="1994173"/>
                  <a:ext cx="2023821" cy="338554"/>
                </a:xfrm>
                <a:prstGeom prst="rect">
                  <a:avLst/>
                </a:prstGeom>
                <a:ln>
                  <a:noFill/>
                </a:ln>
              </p:spPr>
              <p:txBody>
                <a:bodyPr wrap="square">
                  <a:spAutoFit/>
                </a:bodyPr>
                <a:lstStyle/>
                <a:p>
                  <a:pPr algn="ctr"/>
                  <a:r>
                    <a:rPr lang="en-US" sz="1600" kern="0" dirty="0">
                      <a:solidFill>
                        <a:srgbClr val="000000"/>
                      </a:solidFill>
                      <a:latin typeface="Trebuchet MS" panose="020B0603020202020204" pitchFamily="34" charset="0"/>
                      <a:sym typeface="Arial"/>
                    </a:rPr>
                    <a:t>▲</a:t>
                  </a:r>
                  <a:r>
                    <a:rPr lang="en-US" sz="1600" b="1" kern="0" dirty="0">
                      <a:solidFill>
                        <a:srgbClr val="000000"/>
                      </a:solidFill>
                      <a:latin typeface="Trebuchet MS" panose="020B0603020202020204" pitchFamily="34" charset="0"/>
                      <a:sym typeface="Arial"/>
                    </a:rPr>
                    <a:t>0.29% </a:t>
                  </a:r>
                  <a:r>
                    <a:rPr lang="en-US" sz="1600" kern="0" dirty="0">
                      <a:solidFill>
                        <a:srgbClr val="000000"/>
                      </a:solidFill>
                      <a:latin typeface="Trebuchet MS" panose="020B0603020202020204" pitchFamily="34" charset="0"/>
                      <a:sym typeface="Arial"/>
                    </a:rPr>
                    <a:t>vs. FY16</a:t>
                  </a:r>
                  <a:r>
                    <a:rPr lang="en-US" sz="1600" b="1" kern="0" dirty="0">
                      <a:solidFill>
                        <a:srgbClr val="000000"/>
                      </a:solidFill>
                      <a:latin typeface="Trebuchet MS" panose="020B0603020202020204" pitchFamily="34" charset="0"/>
                      <a:sym typeface="Arial"/>
                    </a:rPr>
                    <a:t>.</a:t>
                  </a:r>
                </a:p>
              </p:txBody>
            </p:sp>
          </p:grpSp>
          <p:sp>
            <p:nvSpPr>
              <p:cNvPr id="45" name="Rectangle 44"/>
              <p:cNvSpPr/>
              <p:nvPr/>
            </p:nvSpPr>
            <p:spPr>
              <a:xfrm>
                <a:off x="5334000" y="3581400"/>
                <a:ext cx="3200400" cy="2532797"/>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390"/>
                  </a:solidFill>
                  <a:effectLst/>
                  <a:uLnTx/>
                  <a:uFillTx/>
                  <a:latin typeface="Trebuchet MS" panose="020B0603020202020204" pitchFamily="34" charset="0"/>
                  <a:ea typeface="+mn-ea"/>
                  <a:cs typeface="+mn-cs"/>
                </a:endParaRPr>
              </a:p>
            </p:txBody>
          </p:sp>
          <p:grpSp>
            <p:nvGrpSpPr>
              <p:cNvPr id="44" name="Group 43"/>
              <p:cNvGrpSpPr/>
              <p:nvPr/>
            </p:nvGrpSpPr>
            <p:grpSpPr>
              <a:xfrm>
                <a:off x="5757271" y="4953000"/>
                <a:ext cx="2438401" cy="1041925"/>
                <a:chOff x="6855003" y="1290802"/>
                <a:chExt cx="2023821" cy="1041925"/>
              </a:xfrm>
            </p:grpSpPr>
            <p:sp>
              <p:nvSpPr>
                <p:cNvPr id="46" name="Rectangle 45"/>
                <p:cNvSpPr/>
                <p:nvPr/>
              </p:nvSpPr>
              <p:spPr>
                <a:xfrm>
                  <a:off x="6941580" y="1290802"/>
                  <a:ext cx="1719072" cy="830997"/>
                </a:xfrm>
                <a:prstGeom prst="rect">
                  <a:avLst/>
                </a:prstGeom>
                <a:ln>
                  <a:noFill/>
                </a:ln>
              </p:spPr>
              <p:txBody>
                <a:bodyPr wrap="square">
                  <a:spAutoFit/>
                </a:bodyPr>
                <a:lstStyle/>
                <a:p>
                  <a:pPr algn="ctr"/>
                  <a:r>
                    <a:rPr lang="en-US" sz="1600" b="1" kern="0" dirty="0">
                      <a:solidFill>
                        <a:srgbClr val="000000"/>
                      </a:solidFill>
                      <a:latin typeface="Trebuchet MS" panose="020B0603020202020204" pitchFamily="34" charset="0"/>
                      <a:sym typeface="Arial"/>
                    </a:rPr>
                    <a:t>Total Transactions: </a:t>
                  </a:r>
                </a:p>
                <a:p>
                  <a:pPr algn="ctr">
                    <a:spcBef>
                      <a:spcPts val="0"/>
                    </a:spcBef>
                    <a:spcAft>
                      <a:spcPts val="0"/>
                    </a:spcAft>
                  </a:pPr>
                  <a:r>
                    <a:rPr lang="en-US" sz="3200" b="1" kern="0" dirty="0">
                      <a:solidFill>
                        <a:srgbClr val="000000"/>
                      </a:solidFill>
                      <a:latin typeface="Trebuchet MS" panose="020B0603020202020204" pitchFamily="34" charset="0"/>
                      <a:sym typeface="Arial"/>
                    </a:rPr>
                    <a:t>93M</a:t>
                  </a:r>
                </a:p>
              </p:txBody>
            </p:sp>
            <p:sp>
              <p:nvSpPr>
                <p:cNvPr id="47" name="Rectangle 46"/>
                <p:cNvSpPr/>
                <p:nvPr/>
              </p:nvSpPr>
              <p:spPr>
                <a:xfrm>
                  <a:off x="6855003" y="1994173"/>
                  <a:ext cx="2023821" cy="338554"/>
                </a:xfrm>
                <a:prstGeom prst="rect">
                  <a:avLst/>
                </a:prstGeom>
                <a:ln>
                  <a:noFill/>
                </a:ln>
              </p:spPr>
              <p:txBody>
                <a:bodyPr wrap="square">
                  <a:spAutoFit/>
                </a:bodyPr>
                <a:lstStyle/>
                <a:p>
                  <a:pPr algn="ctr"/>
                  <a:r>
                    <a:rPr lang="en-US" sz="1600" kern="0" dirty="0">
                      <a:solidFill>
                        <a:srgbClr val="000000"/>
                      </a:solidFill>
                      <a:latin typeface="Trebuchet MS" panose="020B0603020202020204" pitchFamily="34" charset="0"/>
                      <a:sym typeface="Arial"/>
                    </a:rPr>
                    <a:t>▲</a:t>
                  </a:r>
                  <a:r>
                    <a:rPr lang="en-US" sz="1600" b="1" kern="0" dirty="0">
                      <a:solidFill>
                        <a:srgbClr val="000000"/>
                      </a:solidFill>
                      <a:latin typeface="Trebuchet MS" panose="020B0603020202020204" pitchFamily="34" charset="0"/>
                      <a:sym typeface="Arial"/>
                    </a:rPr>
                    <a:t>1.4% </a:t>
                  </a:r>
                  <a:r>
                    <a:rPr lang="en-US" sz="1600" kern="0" dirty="0">
                      <a:solidFill>
                        <a:srgbClr val="000000"/>
                      </a:solidFill>
                      <a:latin typeface="Trebuchet MS" panose="020B0603020202020204" pitchFamily="34" charset="0"/>
                      <a:sym typeface="Arial"/>
                    </a:rPr>
                    <a:t>vs. FY16</a:t>
                  </a:r>
                  <a:r>
                    <a:rPr lang="en-US" sz="1600" b="1" kern="0" dirty="0">
                      <a:solidFill>
                        <a:srgbClr val="000000"/>
                      </a:solidFill>
                      <a:latin typeface="Trebuchet MS" panose="020B0603020202020204" pitchFamily="34" charset="0"/>
                      <a:sym typeface="Arial"/>
                    </a:rPr>
                    <a:t>.</a:t>
                  </a:r>
                </a:p>
              </p:txBody>
            </p:sp>
          </p:grpSp>
        </p:grpSp>
        <p:grpSp>
          <p:nvGrpSpPr>
            <p:cNvPr id="34" name="Group 33"/>
            <p:cNvGrpSpPr/>
            <p:nvPr/>
          </p:nvGrpSpPr>
          <p:grpSpPr>
            <a:xfrm>
              <a:off x="419099" y="1772208"/>
              <a:ext cx="4572000" cy="2754969"/>
              <a:chOff x="419099" y="1736348"/>
              <a:chExt cx="4298584" cy="2601852"/>
            </a:xfrm>
          </p:grpSpPr>
          <p:sp>
            <p:nvSpPr>
              <p:cNvPr id="41" name="TextBox 40"/>
              <p:cNvSpPr txBox="1"/>
              <p:nvPr/>
            </p:nvSpPr>
            <p:spPr>
              <a:xfrm>
                <a:off x="419099" y="1736348"/>
                <a:ext cx="4297680" cy="284981"/>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sym typeface="Arial"/>
                  </a:rPr>
                  <a:t>Spend</a:t>
                </a:r>
              </a:p>
            </p:txBody>
          </p:sp>
          <p:pic>
            <p:nvPicPr>
              <p:cNvPr id="42" name="Picture 41" title="Decorative Image"/>
              <p:cNvPicPr>
                <a:picLocks noChangeAspect="1"/>
              </p:cNvPicPr>
              <p:nvPr/>
            </p:nvPicPr>
            <p:blipFill>
              <a:blip r:embed="rId3"/>
              <a:stretch>
                <a:fillRect/>
              </a:stretch>
            </p:blipFill>
            <p:spPr>
              <a:xfrm>
                <a:off x="420003" y="2030386"/>
                <a:ext cx="4297680" cy="2307814"/>
              </a:xfrm>
              <a:prstGeom prst="rect">
                <a:avLst/>
              </a:prstGeom>
            </p:spPr>
          </p:pic>
        </p:grpSp>
        <p:grpSp>
          <p:nvGrpSpPr>
            <p:cNvPr id="35" name="Group 34"/>
            <p:cNvGrpSpPr/>
            <p:nvPr/>
          </p:nvGrpSpPr>
          <p:grpSpPr>
            <a:xfrm>
              <a:off x="419097" y="4549590"/>
              <a:ext cx="4572000" cy="1912116"/>
              <a:chOff x="419098" y="4791640"/>
              <a:chExt cx="4298585" cy="1912116"/>
            </a:xfrm>
          </p:grpSpPr>
          <p:sp>
            <p:nvSpPr>
              <p:cNvPr id="39" name="TextBox 38"/>
              <p:cNvSpPr txBox="1"/>
              <p:nvPr/>
            </p:nvSpPr>
            <p:spPr>
              <a:xfrm>
                <a:off x="419098" y="4791640"/>
                <a:ext cx="4297680" cy="301752"/>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sym typeface="Arial"/>
                  </a:rPr>
                  <a:t>Transactions</a:t>
                </a:r>
              </a:p>
            </p:txBody>
          </p:sp>
          <p:pic>
            <p:nvPicPr>
              <p:cNvPr id="40" name="Picture 39" title="Decorative Image"/>
              <p:cNvPicPr>
                <a:picLocks noChangeAspect="1"/>
              </p:cNvPicPr>
              <p:nvPr/>
            </p:nvPicPr>
            <p:blipFill>
              <a:blip r:embed="rId4"/>
              <a:stretch>
                <a:fillRect/>
              </a:stretch>
            </p:blipFill>
            <p:spPr>
              <a:xfrm>
                <a:off x="420003" y="5102366"/>
                <a:ext cx="4297680" cy="1601390"/>
              </a:xfrm>
              <a:prstGeom prst="rect">
                <a:avLst/>
              </a:prstGeom>
            </p:spPr>
          </p:pic>
        </p:grpSp>
        <p:grpSp>
          <p:nvGrpSpPr>
            <p:cNvPr id="36" name="Group 35"/>
            <p:cNvGrpSpPr/>
            <p:nvPr/>
          </p:nvGrpSpPr>
          <p:grpSpPr>
            <a:xfrm>
              <a:off x="5632820" y="4549590"/>
              <a:ext cx="2971800" cy="2011680"/>
              <a:chOff x="5791200" y="4675098"/>
              <a:chExt cx="2971800" cy="2107581"/>
            </a:xfrm>
          </p:grpSpPr>
          <p:sp>
            <p:nvSpPr>
              <p:cNvPr id="37" name="TextBox 36"/>
              <p:cNvSpPr txBox="1"/>
              <p:nvPr/>
            </p:nvSpPr>
            <p:spPr>
              <a:xfrm>
                <a:off x="5791200" y="4675098"/>
                <a:ext cx="2971800" cy="310896"/>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sym typeface="Arial"/>
                  </a:rPr>
                  <a:t>Accounts</a:t>
                </a:r>
              </a:p>
            </p:txBody>
          </p:sp>
          <p:pic>
            <p:nvPicPr>
              <p:cNvPr id="38" name="Picture 37" title="Decorative Image"/>
              <p:cNvPicPr>
                <a:picLocks noChangeAspect="1"/>
              </p:cNvPicPr>
              <p:nvPr/>
            </p:nvPicPr>
            <p:blipFill>
              <a:blip r:embed="rId5"/>
              <a:stretch>
                <a:fillRect/>
              </a:stretch>
            </p:blipFill>
            <p:spPr>
              <a:xfrm>
                <a:off x="5940610" y="4985822"/>
                <a:ext cx="2743200" cy="1796857"/>
              </a:xfrm>
              <a:prstGeom prst="rect">
                <a:avLst/>
              </a:prstGeom>
            </p:spPr>
          </p:pic>
        </p:grpSp>
      </p:grpSp>
    </p:spTree>
    <p:extLst>
      <p:ext uri="{BB962C8B-B14F-4D97-AF65-F5344CB8AC3E}">
        <p14:creationId xmlns:p14="http://schemas.microsoft.com/office/powerpoint/2010/main" val="423215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8686800" cy="533400"/>
          </a:xfrm>
        </p:spPr>
        <p:txBody>
          <a:bodyPr/>
          <a:lstStyle/>
          <a:p>
            <a:pPr lvl="1" algn="l" defTabSz="899010" rtl="0">
              <a:spcBef>
                <a:spcPct val="0"/>
              </a:spcBef>
            </a:pPr>
            <a:r>
              <a:rPr lang="en-US" sz="2800" b="1" kern="0" dirty="0">
                <a:solidFill>
                  <a:srgbClr val="01688A"/>
                </a:solidFill>
                <a:latin typeface="Century Gothic" panose="020B0502020202020204" pitchFamily="34" charset="0"/>
              </a:rPr>
              <a:t>FY18 Q1 Government-Wide Spend &amp; Transactions</a:t>
            </a:r>
            <a:endParaRPr lang="en-US" b="1" dirty="0">
              <a:solidFill>
                <a:srgbClr val="01688A"/>
              </a:solidFill>
              <a:latin typeface="Century Gothic" panose="020B0502020202020204" pitchFamily="34" charset="0"/>
            </a:endParaRPr>
          </a:p>
        </p:txBody>
      </p:sp>
      <p:sp>
        <p:nvSpPr>
          <p:cNvPr id="30" name="TextBox 29"/>
          <p:cNvSpPr txBox="1"/>
          <p:nvPr/>
        </p:nvSpPr>
        <p:spPr>
          <a:xfrm>
            <a:off x="429768" y="1773936"/>
            <a:ext cx="4572000" cy="301752"/>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Spend</a:t>
            </a:r>
          </a:p>
        </p:txBody>
      </p:sp>
      <p:pic>
        <p:nvPicPr>
          <p:cNvPr id="50" name="Picture 49" title="Decorative Image"/>
          <p:cNvPicPr>
            <a:picLocks noChangeAspect="1"/>
          </p:cNvPicPr>
          <p:nvPr/>
        </p:nvPicPr>
        <p:blipFill>
          <a:blip r:embed="rId3"/>
          <a:stretch>
            <a:fillRect/>
          </a:stretch>
        </p:blipFill>
        <p:spPr>
          <a:xfrm>
            <a:off x="381000" y="2057400"/>
            <a:ext cx="4671173" cy="2362200"/>
          </a:xfrm>
          <a:prstGeom prst="rect">
            <a:avLst/>
          </a:prstGeom>
        </p:spPr>
      </p:pic>
      <p:sp>
        <p:nvSpPr>
          <p:cNvPr id="21" name="TextBox 20"/>
          <p:cNvSpPr txBox="1"/>
          <p:nvPr/>
        </p:nvSpPr>
        <p:spPr>
          <a:xfrm>
            <a:off x="429768" y="4553712"/>
            <a:ext cx="4572000" cy="312928"/>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Transactions</a:t>
            </a:r>
          </a:p>
        </p:txBody>
      </p:sp>
      <p:pic>
        <p:nvPicPr>
          <p:cNvPr id="52" name="Picture 51" title="Decorative Image"/>
          <p:cNvPicPr>
            <a:picLocks noChangeAspect="1"/>
          </p:cNvPicPr>
          <p:nvPr/>
        </p:nvPicPr>
        <p:blipFill>
          <a:blip r:embed="rId4"/>
          <a:stretch>
            <a:fillRect/>
          </a:stretch>
        </p:blipFill>
        <p:spPr>
          <a:xfrm>
            <a:off x="457200" y="4876800"/>
            <a:ext cx="4572000" cy="1678983"/>
          </a:xfrm>
          <a:prstGeom prst="rect">
            <a:avLst/>
          </a:prstGeom>
        </p:spPr>
      </p:pic>
      <p:grpSp>
        <p:nvGrpSpPr>
          <p:cNvPr id="22" name="Group 21" title="Decorative Image"/>
          <p:cNvGrpSpPr/>
          <p:nvPr/>
        </p:nvGrpSpPr>
        <p:grpSpPr>
          <a:xfrm>
            <a:off x="5371454" y="1680973"/>
            <a:ext cx="3200400" cy="2532797"/>
            <a:chOff x="5334000" y="3581400"/>
            <a:chExt cx="3200400" cy="2532797"/>
          </a:xfrm>
        </p:grpSpPr>
        <p:grpSp>
          <p:nvGrpSpPr>
            <p:cNvPr id="23" name="Group 22"/>
            <p:cNvGrpSpPr/>
            <p:nvPr/>
          </p:nvGrpSpPr>
          <p:grpSpPr>
            <a:xfrm>
              <a:off x="5871735" y="3829811"/>
              <a:ext cx="2209473" cy="1042416"/>
              <a:chOff x="6740539" y="1386813"/>
              <a:chExt cx="2209473" cy="1042416"/>
            </a:xfrm>
          </p:grpSpPr>
          <p:sp>
            <p:nvSpPr>
              <p:cNvPr id="28" name="Rectangle 27"/>
              <p:cNvSpPr/>
              <p:nvPr/>
            </p:nvSpPr>
            <p:spPr>
              <a:xfrm>
                <a:off x="6985739" y="1386813"/>
                <a:ext cx="1719072" cy="83099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Total Spend: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$6.56B</a:t>
                </a:r>
              </a:p>
            </p:txBody>
          </p:sp>
          <p:sp>
            <p:nvSpPr>
              <p:cNvPr id="29" name="Rectangle 28"/>
              <p:cNvSpPr/>
              <p:nvPr/>
            </p:nvSpPr>
            <p:spPr>
              <a:xfrm>
                <a:off x="6740539" y="2090675"/>
                <a:ext cx="2209473" cy="33855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9.5% </a:t>
                </a: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vs. FY17 YTD</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t>
                </a:r>
              </a:p>
            </p:txBody>
          </p:sp>
        </p:grpSp>
        <p:grpSp>
          <p:nvGrpSpPr>
            <p:cNvPr id="24" name="Group 23"/>
            <p:cNvGrpSpPr/>
            <p:nvPr/>
          </p:nvGrpSpPr>
          <p:grpSpPr>
            <a:xfrm>
              <a:off x="5757271" y="4953000"/>
              <a:ext cx="2438401" cy="1041925"/>
              <a:chOff x="6855003" y="1290802"/>
              <a:chExt cx="2023821" cy="1041925"/>
            </a:xfrm>
          </p:grpSpPr>
          <p:sp>
            <p:nvSpPr>
              <p:cNvPr id="26" name="Rectangle 25"/>
              <p:cNvSpPr/>
              <p:nvPr/>
            </p:nvSpPr>
            <p:spPr>
              <a:xfrm>
                <a:off x="7007377" y="1290802"/>
                <a:ext cx="1719072" cy="83099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Total Transactions: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21M</a:t>
                </a:r>
              </a:p>
            </p:txBody>
          </p:sp>
          <p:sp>
            <p:nvSpPr>
              <p:cNvPr id="27" name="Rectangle 26"/>
              <p:cNvSpPr/>
              <p:nvPr/>
            </p:nvSpPr>
            <p:spPr>
              <a:xfrm>
                <a:off x="6855003" y="1994173"/>
                <a:ext cx="2023821" cy="33855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4.2% </a:t>
                </a: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vs. FY17 YTD</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t>
                </a:r>
              </a:p>
            </p:txBody>
          </p:sp>
        </p:grpSp>
        <p:sp>
          <p:nvSpPr>
            <p:cNvPr id="25" name="Rectangle 24"/>
            <p:cNvSpPr/>
            <p:nvPr/>
          </p:nvSpPr>
          <p:spPr>
            <a:xfrm>
              <a:off x="5334000" y="3581400"/>
              <a:ext cx="3200400" cy="2532797"/>
            </a:xfrm>
            <a:prstGeom prst="rect">
              <a:avLst/>
            </a:prstGeom>
            <a:no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390"/>
                </a:solidFill>
                <a:effectLst/>
                <a:uLnTx/>
                <a:uFillTx/>
                <a:latin typeface="Trebuchet MS" panose="020B0603020202020204" pitchFamily="34" charset="0"/>
                <a:ea typeface="+mn-ea"/>
                <a:cs typeface="Arial"/>
                <a:sym typeface="Arial"/>
              </a:endParaRPr>
            </a:p>
          </p:txBody>
        </p:sp>
      </p:grpSp>
      <p:sp>
        <p:nvSpPr>
          <p:cNvPr id="31" name="TextBox 30"/>
          <p:cNvSpPr txBox="1"/>
          <p:nvPr/>
        </p:nvSpPr>
        <p:spPr>
          <a:xfrm>
            <a:off x="5638800" y="4555744"/>
            <a:ext cx="2971800" cy="310896"/>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Accounts</a:t>
            </a:r>
          </a:p>
        </p:txBody>
      </p:sp>
      <p:pic>
        <p:nvPicPr>
          <p:cNvPr id="51" name="Picture 50" title="Decorative Image"/>
          <p:cNvPicPr>
            <a:picLocks noChangeAspect="1"/>
          </p:cNvPicPr>
          <p:nvPr/>
        </p:nvPicPr>
        <p:blipFill rotWithShape="1">
          <a:blip r:embed="rId5"/>
          <a:srcRect t="5145"/>
          <a:stretch/>
        </p:blipFill>
        <p:spPr>
          <a:xfrm>
            <a:off x="5593101" y="4876800"/>
            <a:ext cx="2941299" cy="1676400"/>
          </a:xfrm>
          <a:prstGeom prst="rect">
            <a:avLst/>
          </a:prstGeom>
        </p:spPr>
      </p:pic>
    </p:spTree>
    <p:extLst>
      <p:ext uri="{BB962C8B-B14F-4D97-AF65-F5344CB8AC3E}">
        <p14:creationId xmlns:p14="http://schemas.microsoft.com/office/powerpoint/2010/main" val="82192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219200"/>
            <a:ext cx="8129847" cy="533400"/>
          </a:xfrm>
        </p:spPr>
        <p:txBody>
          <a:bodyPr/>
          <a:lstStyle/>
          <a:p>
            <a:pPr lvl="1" algn="l" defTabSz="899010" rtl="0">
              <a:spcBef>
                <a:spcPct val="0"/>
              </a:spcBef>
            </a:pPr>
            <a:r>
              <a:rPr lang="en-US" sz="2800" b="1" kern="0" dirty="0">
                <a:solidFill>
                  <a:srgbClr val="01688A"/>
                </a:solidFill>
                <a:latin typeface="Century Gothic" panose="020B0502020202020204" pitchFamily="34" charset="0"/>
              </a:rPr>
              <a:t>FY17 USDA Spend &amp; Transaction Trends</a:t>
            </a:r>
            <a:endParaRPr lang="en-US" b="1" dirty="0">
              <a:solidFill>
                <a:srgbClr val="01688A"/>
              </a:solidFill>
              <a:latin typeface="Century Gothic" panose="020B0502020202020204" pitchFamily="34" charset="0"/>
            </a:endParaRPr>
          </a:p>
        </p:txBody>
      </p:sp>
      <p:sp>
        <p:nvSpPr>
          <p:cNvPr id="30" name="TextBox 29"/>
          <p:cNvSpPr txBox="1"/>
          <p:nvPr/>
        </p:nvSpPr>
        <p:spPr>
          <a:xfrm>
            <a:off x="429768" y="1773936"/>
            <a:ext cx="4572000" cy="301752"/>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Spend</a:t>
            </a:r>
          </a:p>
        </p:txBody>
      </p:sp>
      <p:pic>
        <p:nvPicPr>
          <p:cNvPr id="2" name="Picture 1" title="Decorative Image"/>
          <p:cNvPicPr>
            <a:picLocks noChangeAspect="1"/>
          </p:cNvPicPr>
          <p:nvPr/>
        </p:nvPicPr>
        <p:blipFill rotWithShape="1">
          <a:blip r:embed="rId3"/>
          <a:srcRect b="3631"/>
          <a:stretch/>
        </p:blipFill>
        <p:spPr>
          <a:xfrm>
            <a:off x="304800" y="2085848"/>
            <a:ext cx="4791532" cy="2333752"/>
          </a:xfrm>
          <a:prstGeom prst="rect">
            <a:avLst/>
          </a:prstGeom>
        </p:spPr>
      </p:pic>
      <p:sp>
        <p:nvSpPr>
          <p:cNvPr id="21" name="TextBox 20"/>
          <p:cNvSpPr txBox="1"/>
          <p:nvPr/>
        </p:nvSpPr>
        <p:spPr>
          <a:xfrm>
            <a:off x="429768" y="4553712"/>
            <a:ext cx="4572000" cy="312928"/>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Transactions</a:t>
            </a:r>
          </a:p>
        </p:txBody>
      </p:sp>
      <p:pic>
        <p:nvPicPr>
          <p:cNvPr id="3" name="Picture 2" title="Decorative Image"/>
          <p:cNvPicPr>
            <a:picLocks noChangeAspect="1"/>
          </p:cNvPicPr>
          <p:nvPr/>
        </p:nvPicPr>
        <p:blipFill>
          <a:blip r:embed="rId4"/>
          <a:stretch>
            <a:fillRect/>
          </a:stretch>
        </p:blipFill>
        <p:spPr>
          <a:xfrm>
            <a:off x="425583" y="4876800"/>
            <a:ext cx="4572000" cy="1733006"/>
          </a:xfrm>
          <a:prstGeom prst="rect">
            <a:avLst/>
          </a:prstGeom>
        </p:spPr>
      </p:pic>
      <p:grpSp>
        <p:nvGrpSpPr>
          <p:cNvPr id="22" name="Group 21" title="Decorative Image"/>
          <p:cNvGrpSpPr/>
          <p:nvPr/>
        </p:nvGrpSpPr>
        <p:grpSpPr>
          <a:xfrm>
            <a:off x="5371454" y="1680973"/>
            <a:ext cx="3200400" cy="2532797"/>
            <a:chOff x="5334000" y="3581400"/>
            <a:chExt cx="3200400" cy="2532797"/>
          </a:xfrm>
        </p:grpSpPr>
        <p:grpSp>
          <p:nvGrpSpPr>
            <p:cNvPr id="23" name="Group 22"/>
            <p:cNvGrpSpPr/>
            <p:nvPr/>
          </p:nvGrpSpPr>
          <p:grpSpPr>
            <a:xfrm>
              <a:off x="5871735" y="3829811"/>
              <a:ext cx="2209473" cy="1042416"/>
              <a:chOff x="6740539" y="1386813"/>
              <a:chExt cx="2209473" cy="1042416"/>
            </a:xfrm>
          </p:grpSpPr>
          <p:sp>
            <p:nvSpPr>
              <p:cNvPr id="28" name="Rectangle 27"/>
              <p:cNvSpPr/>
              <p:nvPr/>
            </p:nvSpPr>
            <p:spPr>
              <a:xfrm>
                <a:off x="6985739" y="1386813"/>
                <a:ext cx="1719072" cy="83099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Total Spend: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$685M</a:t>
                </a:r>
              </a:p>
            </p:txBody>
          </p:sp>
          <p:sp>
            <p:nvSpPr>
              <p:cNvPr id="29" name="Rectangle 28"/>
              <p:cNvSpPr/>
              <p:nvPr/>
            </p:nvSpPr>
            <p:spPr>
              <a:xfrm>
                <a:off x="6740539" y="2090675"/>
                <a:ext cx="2209473" cy="33855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2.6% </a:t>
                </a: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vs. FY16</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t>
                </a:r>
              </a:p>
            </p:txBody>
          </p:sp>
        </p:grpSp>
        <p:grpSp>
          <p:nvGrpSpPr>
            <p:cNvPr id="24" name="Group 23"/>
            <p:cNvGrpSpPr/>
            <p:nvPr/>
          </p:nvGrpSpPr>
          <p:grpSpPr>
            <a:xfrm>
              <a:off x="5757271" y="4953000"/>
              <a:ext cx="2438401" cy="1041925"/>
              <a:chOff x="6855003" y="1290802"/>
              <a:chExt cx="2023821" cy="1041925"/>
            </a:xfrm>
          </p:grpSpPr>
          <p:sp>
            <p:nvSpPr>
              <p:cNvPr id="26" name="Rectangle 25"/>
              <p:cNvSpPr/>
              <p:nvPr/>
            </p:nvSpPr>
            <p:spPr>
              <a:xfrm>
                <a:off x="7007377" y="1290802"/>
                <a:ext cx="1719072" cy="83099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Total Transactions: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3.6M</a:t>
                </a:r>
              </a:p>
            </p:txBody>
          </p:sp>
          <p:sp>
            <p:nvSpPr>
              <p:cNvPr id="27" name="Rectangle 26"/>
              <p:cNvSpPr/>
              <p:nvPr/>
            </p:nvSpPr>
            <p:spPr>
              <a:xfrm>
                <a:off x="6855003" y="1994173"/>
                <a:ext cx="2023821" cy="338554"/>
              </a:xfrm>
              <a:prstGeom prst="rect">
                <a:avLst/>
              </a:prstGeom>
              <a:ln>
                <a:noFill/>
              </a:ln>
            </p:spPr>
            <p:txBody>
              <a:bodyPr wrap="square">
                <a:spAutoFit/>
              </a:bodyPr>
              <a:lstStyle/>
              <a:p>
                <a:pPr lvl="0" algn="ctr" eaLnBrk="1" fontAlgn="auto" hangingPunct="1">
                  <a:spcBef>
                    <a:spcPts val="0"/>
                  </a:spcBef>
                  <a:spcAft>
                    <a:spcPts val="0"/>
                  </a:spcAft>
                  <a:defRPr/>
                </a:pPr>
                <a:r>
                  <a:rPr lang="en-US" sz="1600" kern="0" dirty="0">
                    <a:solidFill>
                      <a:srgbClr val="000000"/>
                    </a:solidFill>
                    <a:latin typeface="Trebuchet MS" panose="020B0603020202020204" pitchFamily="34" charset="0"/>
                    <a:cs typeface="Arial"/>
                    <a:sym typeface="Arial"/>
                  </a:rPr>
                  <a:t>▼0.5</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 </a:t>
                </a: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vs. FY16</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t>
                </a:r>
              </a:p>
            </p:txBody>
          </p:sp>
        </p:grpSp>
        <p:sp>
          <p:nvSpPr>
            <p:cNvPr id="25" name="Rectangle 24"/>
            <p:cNvSpPr/>
            <p:nvPr/>
          </p:nvSpPr>
          <p:spPr>
            <a:xfrm>
              <a:off x="5334000" y="3581400"/>
              <a:ext cx="3200400" cy="2532797"/>
            </a:xfrm>
            <a:prstGeom prst="rect">
              <a:avLst/>
            </a:prstGeom>
            <a:no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390"/>
                </a:solidFill>
                <a:effectLst/>
                <a:uLnTx/>
                <a:uFillTx/>
                <a:latin typeface="Trebuchet MS" panose="020B0603020202020204" pitchFamily="34" charset="0"/>
                <a:ea typeface="+mn-ea"/>
                <a:cs typeface="Arial"/>
                <a:sym typeface="Arial"/>
              </a:endParaRPr>
            </a:p>
          </p:txBody>
        </p:sp>
      </p:grpSp>
      <p:sp>
        <p:nvSpPr>
          <p:cNvPr id="31" name="TextBox 30"/>
          <p:cNvSpPr txBox="1"/>
          <p:nvPr/>
        </p:nvSpPr>
        <p:spPr>
          <a:xfrm>
            <a:off x="5638800" y="4555744"/>
            <a:ext cx="2971800" cy="310896"/>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Accounts</a:t>
            </a:r>
          </a:p>
        </p:txBody>
      </p:sp>
      <p:pic>
        <p:nvPicPr>
          <p:cNvPr id="5" name="Picture 4" title="Decorative Image"/>
          <p:cNvPicPr>
            <a:picLocks noChangeAspect="1"/>
          </p:cNvPicPr>
          <p:nvPr/>
        </p:nvPicPr>
        <p:blipFill>
          <a:blip r:embed="rId5"/>
          <a:stretch>
            <a:fillRect/>
          </a:stretch>
        </p:blipFill>
        <p:spPr>
          <a:xfrm>
            <a:off x="5805008" y="4878642"/>
            <a:ext cx="2576992" cy="1659852"/>
          </a:xfrm>
          <a:prstGeom prst="rect">
            <a:avLst/>
          </a:prstGeom>
        </p:spPr>
      </p:pic>
    </p:spTree>
    <p:extLst>
      <p:ext uri="{BB962C8B-B14F-4D97-AF65-F5344CB8AC3E}">
        <p14:creationId xmlns:p14="http://schemas.microsoft.com/office/powerpoint/2010/main" val="82626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219200"/>
            <a:ext cx="8129847" cy="533400"/>
          </a:xfrm>
        </p:spPr>
        <p:txBody>
          <a:bodyPr/>
          <a:lstStyle/>
          <a:p>
            <a:pPr lvl="1" algn="l" defTabSz="899010" rtl="0">
              <a:spcBef>
                <a:spcPct val="0"/>
              </a:spcBef>
            </a:pPr>
            <a:r>
              <a:rPr lang="en-US" sz="2800" b="1" kern="0" dirty="0">
                <a:solidFill>
                  <a:srgbClr val="01688A"/>
                </a:solidFill>
                <a:latin typeface="Century Gothic" panose="020B0502020202020204" pitchFamily="34" charset="0"/>
              </a:rPr>
              <a:t>FY18 Q2 USDA Spend &amp; Transaction Trends</a:t>
            </a:r>
            <a:endParaRPr lang="en-US" b="1" dirty="0">
              <a:solidFill>
                <a:srgbClr val="01688A"/>
              </a:solidFill>
              <a:latin typeface="Century Gothic" panose="020B0502020202020204" pitchFamily="34" charset="0"/>
            </a:endParaRPr>
          </a:p>
        </p:txBody>
      </p:sp>
      <p:sp>
        <p:nvSpPr>
          <p:cNvPr id="30" name="TextBox 29"/>
          <p:cNvSpPr txBox="1"/>
          <p:nvPr/>
        </p:nvSpPr>
        <p:spPr>
          <a:xfrm>
            <a:off x="429768" y="1773936"/>
            <a:ext cx="4572000" cy="301752"/>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Spend</a:t>
            </a:r>
          </a:p>
        </p:txBody>
      </p:sp>
      <p:pic>
        <p:nvPicPr>
          <p:cNvPr id="2" name="Picture 1" title="Decorative Image"/>
          <p:cNvPicPr>
            <a:picLocks noChangeAspect="1"/>
          </p:cNvPicPr>
          <p:nvPr/>
        </p:nvPicPr>
        <p:blipFill>
          <a:blip r:embed="rId3"/>
          <a:stretch>
            <a:fillRect/>
          </a:stretch>
        </p:blipFill>
        <p:spPr>
          <a:xfrm>
            <a:off x="381000" y="2085849"/>
            <a:ext cx="4745252" cy="2409952"/>
          </a:xfrm>
          <a:prstGeom prst="rect">
            <a:avLst/>
          </a:prstGeom>
        </p:spPr>
      </p:pic>
      <p:sp>
        <p:nvSpPr>
          <p:cNvPr id="21" name="TextBox 20"/>
          <p:cNvSpPr txBox="1"/>
          <p:nvPr/>
        </p:nvSpPr>
        <p:spPr>
          <a:xfrm>
            <a:off x="429768" y="4553712"/>
            <a:ext cx="4572000" cy="312928"/>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Transactions</a:t>
            </a:r>
          </a:p>
        </p:txBody>
      </p:sp>
      <p:pic>
        <p:nvPicPr>
          <p:cNvPr id="3" name="Picture 2" title="Decorative Image"/>
          <p:cNvPicPr>
            <a:picLocks noChangeAspect="1"/>
          </p:cNvPicPr>
          <p:nvPr/>
        </p:nvPicPr>
        <p:blipFill rotWithShape="1">
          <a:blip r:embed="rId4"/>
          <a:srcRect t="5980"/>
          <a:stretch/>
        </p:blipFill>
        <p:spPr>
          <a:xfrm>
            <a:off x="304800" y="4924551"/>
            <a:ext cx="4970958" cy="1704848"/>
          </a:xfrm>
          <a:prstGeom prst="rect">
            <a:avLst/>
          </a:prstGeom>
        </p:spPr>
      </p:pic>
      <p:grpSp>
        <p:nvGrpSpPr>
          <p:cNvPr id="22" name="Group 21" title="Decorative Image"/>
          <p:cNvGrpSpPr/>
          <p:nvPr/>
        </p:nvGrpSpPr>
        <p:grpSpPr>
          <a:xfrm>
            <a:off x="5371454" y="1680973"/>
            <a:ext cx="3200400" cy="2532797"/>
            <a:chOff x="5334000" y="3581400"/>
            <a:chExt cx="3200400" cy="2532797"/>
          </a:xfrm>
        </p:grpSpPr>
        <p:grpSp>
          <p:nvGrpSpPr>
            <p:cNvPr id="23" name="Group 22"/>
            <p:cNvGrpSpPr/>
            <p:nvPr/>
          </p:nvGrpSpPr>
          <p:grpSpPr>
            <a:xfrm>
              <a:off x="5871735" y="3829811"/>
              <a:ext cx="2209473" cy="1042416"/>
              <a:chOff x="6740539" y="1386813"/>
              <a:chExt cx="2209473" cy="1042416"/>
            </a:xfrm>
          </p:grpSpPr>
          <p:sp>
            <p:nvSpPr>
              <p:cNvPr id="28" name="Rectangle 27"/>
              <p:cNvSpPr/>
              <p:nvPr/>
            </p:nvSpPr>
            <p:spPr>
              <a:xfrm>
                <a:off x="6985739" y="1386813"/>
                <a:ext cx="1719072" cy="83099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Total Spend: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$245M</a:t>
                </a:r>
              </a:p>
            </p:txBody>
          </p:sp>
          <p:sp>
            <p:nvSpPr>
              <p:cNvPr id="29" name="Rectangle 28"/>
              <p:cNvSpPr/>
              <p:nvPr/>
            </p:nvSpPr>
            <p:spPr>
              <a:xfrm>
                <a:off x="6740539" y="2090675"/>
                <a:ext cx="2209473" cy="338554"/>
              </a:xfrm>
              <a:prstGeom prst="rect">
                <a:avLst/>
              </a:prstGeom>
              <a:ln>
                <a:noFill/>
              </a:ln>
            </p:spPr>
            <p:txBody>
              <a:bodyPr wrap="square">
                <a:spAutoFit/>
              </a:bodyPr>
              <a:lstStyle/>
              <a:p>
                <a:pPr lvl="0" algn="ctr" eaLnBrk="1" fontAlgn="auto" hangingPunct="1">
                  <a:spcBef>
                    <a:spcPts val="0"/>
                  </a:spcBef>
                  <a:spcAft>
                    <a:spcPts val="0"/>
                  </a:spcAft>
                  <a:defRPr/>
                </a:pPr>
                <a:r>
                  <a:rPr lang="en-US" sz="1600" kern="0" dirty="0">
                    <a:solidFill>
                      <a:srgbClr val="000000"/>
                    </a:solidFill>
                    <a:latin typeface="Trebuchet MS" panose="020B0603020202020204" pitchFamily="34" charset="0"/>
                    <a:cs typeface="Arial"/>
                    <a:sym typeface="Arial"/>
                  </a:rPr>
                  <a:t>▼</a:t>
                </a:r>
                <a:r>
                  <a:rPr lang="en-US" sz="1600" b="1" kern="0" dirty="0">
                    <a:solidFill>
                      <a:srgbClr val="000000"/>
                    </a:solidFill>
                    <a:latin typeface="Trebuchet MS" panose="020B0603020202020204" pitchFamily="34" charset="0"/>
                    <a:cs typeface="Arial"/>
                    <a:sym typeface="Arial"/>
                  </a:rPr>
                  <a:t>5.8</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 </a:t>
                </a: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vs. FY17</a:t>
                </a:r>
                <a:r>
                  <a:rPr kumimoji="0" lang="en-US" sz="1600" b="0" i="0" u="none" strike="noStrike" kern="0" cap="none" spc="0" normalizeH="0" noProof="0" dirty="0">
                    <a:ln>
                      <a:noFill/>
                    </a:ln>
                    <a:solidFill>
                      <a:srgbClr val="000000"/>
                    </a:solidFill>
                    <a:effectLst/>
                    <a:uLnTx/>
                    <a:uFillTx/>
                    <a:latin typeface="Trebuchet MS" panose="020B0603020202020204" pitchFamily="34" charset="0"/>
                    <a:cs typeface="Arial"/>
                    <a:sym typeface="Arial"/>
                  </a:rPr>
                  <a:t> YTD</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t>
                </a:r>
              </a:p>
            </p:txBody>
          </p:sp>
        </p:grpSp>
        <p:grpSp>
          <p:nvGrpSpPr>
            <p:cNvPr id="24" name="Group 23"/>
            <p:cNvGrpSpPr/>
            <p:nvPr/>
          </p:nvGrpSpPr>
          <p:grpSpPr>
            <a:xfrm>
              <a:off x="5757271" y="4953000"/>
              <a:ext cx="2438401" cy="1041925"/>
              <a:chOff x="6855003" y="1290802"/>
              <a:chExt cx="2023821" cy="1041925"/>
            </a:xfrm>
          </p:grpSpPr>
          <p:sp>
            <p:nvSpPr>
              <p:cNvPr id="26" name="Rectangle 25"/>
              <p:cNvSpPr/>
              <p:nvPr/>
            </p:nvSpPr>
            <p:spPr>
              <a:xfrm>
                <a:off x="7007377" y="1290802"/>
                <a:ext cx="1719072" cy="83099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Total Transactions: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1.3M</a:t>
                </a:r>
              </a:p>
            </p:txBody>
          </p:sp>
          <p:sp>
            <p:nvSpPr>
              <p:cNvPr id="27" name="Rectangle 26"/>
              <p:cNvSpPr/>
              <p:nvPr/>
            </p:nvSpPr>
            <p:spPr>
              <a:xfrm>
                <a:off x="6855003" y="1994173"/>
                <a:ext cx="2023821" cy="338554"/>
              </a:xfrm>
              <a:prstGeom prst="rect">
                <a:avLst/>
              </a:prstGeom>
              <a:ln>
                <a:noFill/>
              </a:ln>
            </p:spPr>
            <p:txBody>
              <a:bodyPr wrap="square">
                <a:spAutoFit/>
              </a:bodyPr>
              <a:lstStyle/>
              <a:p>
                <a:pPr lvl="0" algn="ctr" eaLnBrk="1" fontAlgn="auto" hangingPunct="1">
                  <a:spcBef>
                    <a:spcPts val="0"/>
                  </a:spcBef>
                  <a:spcAft>
                    <a:spcPts val="0"/>
                  </a:spcAft>
                  <a:defRPr/>
                </a:pPr>
                <a:r>
                  <a:rPr lang="en-US" sz="1600" kern="0" dirty="0">
                    <a:solidFill>
                      <a:srgbClr val="000000"/>
                    </a:solidFill>
                    <a:latin typeface="Trebuchet MS" panose="020B0603020202020204" pitchFamily="34" charset="0"/>
                    <a:cs typeface="Arial"/>
                    <a:sym typeface="Arial"/>
                  </a:rPr>
                  <a:t>▼10</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 </a:t>
                </a: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vs. FY17 YTD</a:t>
                </a:r>
                <a:r>
                  <a:rPr kumimoji="0" lang="en-US" sz="1600" b="1"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t>
                </a:r>
              </a:p>
            </p:txBody>
          </p:sp>
        </p:grpSp>
        <p:sp>
          <p:nvSpPr>
            <p:cNvPr id="25" name="Rectangle 24"/>
            <p:cNvSpPr/>
            <p:nvPr/>
          </p:nvSpPr>
          <p:spPr>
            <a:xfrm>
              <a:off x="5334000" y="3581400"/>
              <a:ext cx="3200400" cy="2532797"/>
            </a:xfrm>
            <a:prstGeom prst="rect">
              <a:avLst/>
            </a:prstGeom>
            <a:no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390"/>
                </a:solidFill>
                <a:effectLst/>
                <a:uLnTx/>
                <a:uFillTx/>
                <a:latin typeface="Trebuchet MS" panose="020B0603020202020204" pitchFamily="34" charset="0"/>
                <a:ea typeface="+mn-ea"/>
                <a:cs typeface="Arial"/>
                <a:sym typeface="Arial"/>
              </a:endParaRPr>
            </a:p>
          </p:txBody>
        </p:sp>
      </p:grpSp>
      <p:sp>
        <p:nvSpPr>
          <p:cNvPr id="31" name="TextBox 30"/>
          <p:cNvSpPr txBox="1"/>
          <p:nvPr/>
        </p:nvSpPr>
        <p:spPr>
          <a:xfrm>
            <a:off x="5638800" y="4555744"/>
            <a:ext cx="2971800" cy="310896"/>
          </a:xfrm>
          <a:prstGeom prst="rect">
            <a:avLst/>
          </a:prstGeom>
          <a:gradFill flip="none" rotWithShape="1">
            <a:gsLst>
              <a:gs pos="0">
                <a:srgbClr val="FFFFFF">
                  <a:lumMod val="75000"/>
                </a:srgbClr>
              </a:gs>
              <a:gs pos="50000">
                <a:srgbClr val="FFFFFF">
                  <a:lumMod val="85000"/>
                </a:srgbClr>
              </a:gs>
              <a:gs pos="100000">
                <a:srgbClr val="FFFFFF">
                  <a:lumMod val="9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2400" b="0" i="0" u="none" strike="noStrike" cap="none" normalizeH="0" baseline="0">
                <a:ln>
                  <a:noFill/>
                </a:ln>
                <a:effectLst/>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Accounts</a:t>
            </a:r>
          </a:p>
        </p:txBody>
      </p:sp>
      <p:pic>
        <p:nvPicPr>
          <p:cNvPr id="4" name="Picture 3" title="Decorative Image"/>
          <p:cNvPicPr>
            <a:picLocks noChangeAspect="1"/>
          </p:cNvPicPr>
          <p:nvPr/>
        </p:nvPicPr>
        <p:blipFill>
          <a:blip r:embed="rId5"/>
          <a:stretch>
            <a:fillRect/>
          </a:stretch>
        </p:blipFill>
        <p:spPr>
          <a:xfrm>
            <a:off x="5830920" y="4953000"/>
            <a:ext cx="2587560" cy="1601018"/>
          </a:xfrm>
          <a:prstGeom prst="rect">
            <a:avLst/>
          </a:prstGeom>
        </p:spPr>
      </p:pic>
    </p:spTree>
    <p:extLst>
      <p:ext uri="{BB962C8B-B14F-4D97-AF65-F5344CB8AC3E}">
        <p14:creationId xmlns:p14="http://schemas.microsoft.com/office/powerpoint/2010/main" val="1032072631"/>
      </p:ext>
    </p:extLst>
  </p:cSld>
  <p:clrMapOvr>
    <a:masterClrMapping/>
  </p:clrMapOvr>
</p:sld>
</file>

<file path=ppt/theme/theme1.xml><?xml version="1.0" encoding="utf-8"?>
<a:theme xmlns:a="http://schemas.openxmlformats.org/drawingml/2006/main" name="Basi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SA">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SA" id="{44D21511-0787-4D22-BC9C-38AC6C1280D5}" vid="{E11D5F79-2264-4D3C-98EF-414E3F4AFC8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Basic Theme</Template>
  <TotalTime>0</TotalTime>
  <Words>1520</Words>
  <Application>Microsoft Office PowerPoint</Application>
  <PresentationFormat>On-screen Show (4:3)</PresentationFormat>
  <Paragraphs>244</Paragraphs>
  <Slides>23</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Arial</vt:lpstr>
      <vt:lpstr>Calibri</vt:lpstr>
      <vt:lpstr>Century Gothic</vt:lpstr>
      <vt:lpstr>Courier New</vt:lpstr>
      <vt:lpstr>Georgia</vt:lpstr>
      <vt:lpstr>Questrial</vt:lpstr>
      <vt:lpstr>Times</vt:lpstr>
      <vt:lpstr>Times New Roman</vt:lpstr>
      <vt:lpstr>Trebuchet MS</vt:lpstr>
      <vt:lpstr>Wingdings</vt:lpstr>
      <vt:lpstr>ヒラギノ角ゴ Pro W3</vt:lpstr>
      <vt:lpstr>Basic Theme</vt:lpstr>
      <vt:lpstr>1_GSA</vt:lpstr>
      <vt:lpstr>Federal Acquisition Service</vt:lpstr>
      <vt:lpstr>Meeting Agenda</vt:lpstr>
      <vt:lpstr>GSA SmartPay Program Overview</vt:lpstr>
      <vt:lpstr>GSA SmartPay Card Usage</vt:lpstr>
      <vt:lpstr>Spend &amp; Refunds Since Inception</vt:lpstr>
      <vt:lpstr>FY17 Government-Wide Spend &amp; Transaction Trends</vt:lpstr>
      <vt:lpstr>FY18 Q1 Government-Wide Spend &amp; Transactions</vt:lpstr>
      <vt:lpstr>FY17 USDA Spend &amp; Transaction Trends</vt:lpstr>
      <vt:lpstr>FY18 Q2 USDA Spend &amp; Transaction Trends</vt:lpstr>
      <vt:lpstr>Agency SP3 Notional Transition Timeline</vt:lpstr>
      <vt:lpstr>GSA SmartPay 3 Basics</vt:lpstr>
      <vt:lpstr>GSA SmartPay 3 vs. GSA SmartPay 2</vt:lpstr>
      <vt:lpstr>GSA SmartPay 3 Tier 1 Products and Features</vt:lpstr>
      <vt:lpstr>Micro-Purchase Increase</vt:lpstr>
      <vt:lpstr>Evolution of Increased Flexibility</vt:lpstr>
      <vt:lpstr>Procurement Through e-commerce Portals</vt:lpstr>
      <vt:lpstr>Recent Issues Wrap-up</vt:lpstr>
      <vt:lpstr>Recent Issues Wrap-Up (Continued)</vt:lpstr>
      <vt:lpstr>GSA SmartPay</vt:lpstr>
      <vt:lpstr>CCCM has already obtained approval from the GSA Administrator to hold the 2019 Forum – location and date(s) TBD.</vt:lpstr>
      <vt:lpstr>GSA SmartPay Travel Card Mobile App</vt:lpstr>
      <vt:lpstr>Questions?</vt:lpstr>
      <vt:lpstr>GSA Starmark logo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Smartpay 3</dc:title>
  <dc:creator/>
  <cp:lastModifiedBy/>
  <cp:revision>1</cp:revision>
  <dcterms:created xsi:type="dcterms:W3CDTF">2012-11-28T16:19:25Z</dcterms:created>
  <dcterms:modified xsi:type="dcterms:W3CDTF">2018-06-19T19:46:17Z</dcterms:modified>
</cp:coreProperties>
</file>