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81" r:id="rId5"/>
  </p:sldMasterIdLst>
  <p:notesMasterIdLst>
    <p:notesMasterId r:id="rId31"/>
  </p:notesMasterIdLst>
  <p:handoutMasterIdLst>
    <p:handoutMasterId r:id="rId32"/>
  </p:handoutMasterIdLst>
  <p:sldIdLst>
    <p:sldId id="1172" r:id="rId6"/>
    <p:sldId id="1173" r:id="rId7"/>
    <p:sldId id="1174" r:id="rId8"/>
    <p:sldId id="1175" r:id="rId9"/>
    <p:sldId id="1176" r:id="rId10"/>
    <p:sldId id="1177" r:id="rId11"/>
    <p:sldId id="1178" r:id="rId12"/>
    <p:sldId id="1179" r:id="rId13"/>
    <p:sldId id="1180" r:id="rId14"/>
    <p:sldId id="497" r:id="rId15"/>
    <p:sldId id="498" r:id="rId16"/>
    <p:sldId id="1181" r:id="rId17"/>
    <p:sldId id="1182" r:id="rId18"/>
    <p:sldId id="1183" r:id="rId19"/>
    <p:sldId id="1184" r:id="rId20"/>
    <p:sldId id="1186" r:id="rId21"/>
    <p:sldId id="1187" r:id="rId22"/>
    <p:sldId id="1188" r:id="rId23"/>
    <p:sldId id="1189" r:id="rId24"/>
    <p:sldId id="1190" r:id="rId25"/>
    <p:sldId id="1191" r:id="rId26"/>
    <p:sldId id="1192" r:id="rId27"/>
    <p:sldId id="539" r:id="rId28"/>
    <p:sldId id="538" r:id="rId29"/>
    <p:sldId id="1193" r:id="rId30"/>
  </p:sldIdLst>
  <p:sldSz cx="9144000" cy="6858000" type="letter"/>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Kim Tran" initials="KT [5]" lastIdx="1" clrIdx="6"/>
  <p:cmAuthor id="1" name="Jennifer Nelligan" initials="JN" lastIdx="9" clrIdx="0"/>
  <p:cmAuthor id="8" name="Joshua Sorkin" initials="JS" lastIdx="7" clrIdx="7">
    <p:extLst>
      <p:ext uri="{19B8F6BF-5375-455C-9EA6-DF929625EA0E}">
        <p15:presenceInfo xmlns:p15="http://schemas.microsoft.com/office/powerpoint/2012/main" userId="Joshua Sorkin" providerId="None"/>
      </p:ext>
    </p:extLst>
  </p:cmAuthor>
  <p:cmAuthor id="2" name="Pietrowski, Matt" initials="PM" lastIdx="13" clrIdx="1"/>
  <p:cmAuthor id="9" name="Megan Biery" initials="MB" lastIdx="3" clrIdx="8">
    <p:extLst>
      <p:ext uri="{19B8F6BF-5375-455C-9EA6-DF929625EA0E}">
        <p15:presenceInfo xmlns:p15="http://schemas.microsoft.com/office/powerpoint/2012/main" userId="Megan Biery" providerId="None"/>
      </p:ext>
    </p:extLst>
  </p:cmAuthor>
  <p:cmAuthor id="3" name="Kim Tran" initials="KT" lastIdx="1" clrIdx="2"/>
  <p:cmAuthor id="10" name="Megan Biery" initials="MB [2]" lastIdx="1" clrIdx="9">
    <p:extLst>
      <p:ext uri="{19B8F6BF-5375-455C-9EA6-DF929625EA0E}">
        <p15:presenceInfo xmlns:p15="http://schemas.microsoft.com/office/powerpoint/2012/main" userId="ffaecc4dc340f057" providerId="Windows Live"/>
      </p:ext>
    </p:extLst>
  </p:cmAuthor>
  <p:cmAuthor id="4" name="Kim Tran" initials="KT [2]" lastIdx="1" clrIdx="3"/>
  <p:cmAuthor id="11" name="Nicola Palmer" initials="NP" lastIdx="38" clrIdx="10">
    <p:extLst>
      <p:ext uri="{19B8F6BF-5375-455C-9EA6-DF929625EA0E}">
        <p15:presenceInfo xmlns:p15="http://schemas.microsoft.com/office/powerpoint/2012/main" userId="Nicola Palmer" providerId="None"/>
      </p:ext>
    </p:extLst>
  </p:cmAuthor>
  <p:cmAuthor id="5" name="Kim Tran" initials="KT [3]" lastIdx="1" clrIdx="4"/>
  <p:cmAuthor id="12" name="Shea, Robert" initials="SR" lastIdx="4" clrIdx="11">
    <p:extLst>
      <p:ext uri="{19B8F6BF-5375-455C-9EA6-DF929625EA0E}">
        <p15:presenceInfo xmlns:p15="http://schemas.microsoft.com/office/powerpoint/2012/main" userId="S-1-5-21-507921405-362288127-725345543-196459" providerId="AD"/>
      </p:ext>
    </p:extLst>
  </p:cmAuthor>
  <p:cmAuthor id="6" name="Kim Tran" initials="KT [4]" lastIdx="1"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E6E6"/>
    <a:srgbClr val="FFE38B"/>
    <a:srgbClr val="F2A16A"/>
    <a:srgbClr val="FF6565"/>
    <a:srgbClr val="F53F1B"/>
    <a:srgbClr val="DAE3F3"/>
    <a:srgbClr val="002C77"/>
    <a:srgbClr val="05377A"/>
    <a:srgbClr val="D5EAC0"/>
    <a:srgbClr val="2F559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46" autoAdjust="0"/>
    <p:restoredTop sz="93455" autoAdjust="0"/>
  </p:normalViewPr>
  <p:slideViewPr>
    <p:cSldViewPr snapToGrid="0" snapToObjects="1">
      <p:cViewPr varScale="1">
        <p:scale>
          <a:sx n="153" d="100"/>
          <a:sy n="153" d="100"/>
        </p:scale>
        <p:origin x="3210" y="150"/>
      </p:cViewPr>
      <p:guideLst/>
    </p:cSldViewPr>
  </p:slideViewPr>
  <p:notesTextViewPr>
    <p:cViewPr>
      <p:scale>
        <a:sx n="1" d="1"/>
        <a:sy n="1" d="1"/>
      </p:scale>
      <p:origin x="0" y="0"/>
    </p:cViewPr>
  </p:notesTextViewPr>
  <p:sorterViewPr>
    <p:cViewPr>
      <p:scale>
        <a:sx n="100" d="100"/>
        <a:sy n="100" d="100"/>
      </p:scale>
      <p:origin x="0" y="-394"/>
    </p:cViewPr>
  </p:sorterViewPr>
  <p:notesViewPr>
    <p:cSldViewPr snapToGrid="0" snapToObjects="1">
      <p:cViewPr varScale="1">
        <p:scale>
          <a:sx n="88" d="100"/>
          <a:sy n="88" d="100"/>
        </p:scale>
        <p:origin x="2820" y="6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A1278F5-0AA7-486D-B964-5962710AE0D0}" type="doc">
      <dgm:prSet loTypeId="urn:microsoft.com/office/officeart/2005/8/layout/cycle3" loCatId="cycle" qsTypeId="urn:microsoft.com/office/officeart/2005/8/quickstyle/3d2" qsCatId="3D" csTypeId="urn:microsoft.com/office/officeart/2005/8/colors/accent0_3" csCatId="mainScheme" phldr="1"/>
      <dgm:spPr/>
      <dgm:t>
        <a:bodyPr/>
        <a:lstStyle/>
        <a:p>
          <a:endParaRPr lang="en-US"/>
        </a:p>
      </dgm:t>
    </dgm:pt>
    <dgm:pt modelId="{9B6EB105-5B9B-425D-B290-AAC48693E07D}">
      <dgm:prSet phldrT="[Text]" custT="1"/>
      <dgm:spPr>
        <a:xfrm>
          <a:off x="1915089" y="1142"/>
          <a:ext cx="1858150" cy="929075"/>
        </a:xfrm>
        <a:prstGeom prst="roundRect">
          <a:avLst/>
        </a:prstGeom>
        <a:scene3d>
          <a:camera prst="orthographicFront"/>
          <a:lightRig rig="threePt" dir="t">
            <a:rot lat="0" lon="0" rev="7500000"/>
          </a:lightRig>
        </a:scene3d>
        <a:sp3d prstMaterial="plastic">
          <a:bevelT w="127000" h="25400" prst="relaxedInset"/>
        </a:sp3d>
      </dgm:spPr>
      <dgm:t>
        <a:bodyPr/>
        <a:lstStyle/>
        <a:p>
          <a:r>
            <a:rPr lang="en-US" sz="1500" b="1" dirty="0">
              <a:highlight>
                <a:srgbClr val="000080"/>
              </a:highlight>
              <a:latin typeface="Calibri"/>
              <a:ea typeface="+mn-ea"/>
              <a:cs typeface="+mn-cs"/>
            </a:rPr>
            <a:t>Phase Definition</a:t>
          </a:r>
        </a:p>
        <a:p>
          <a:r>
            <a:rPr lang="en-US" sz="1500" b="1" dirty="0">
              <a:highlight>
                <a:srgbClr val="000080"/>
              </a:highlight>
              <a:latin typeface="Calibri"/>
              <a:ea typeface="+mn-ea"/>
              <a:cs typeface="+mn-cs"/>
            </a:rPr>
            <a:t>(Plan Part 1)</a:t>
          </a:r>
        </a:p>
      </dgm:t>
      <dgm:extLst>
        <a:ext uri="{E40237B7-FDA0-4F09-8148-C483321AD2D9}">
          <dgm14:cNvPr xmlns:dgm14="http://schemas.microsoft.com/office/drawing/2010/diagram" id="0" name="" descr="Phase Definition (Plan Part 1)"/>
        </a:ext>
      </dgm:extLst>
    </dgm:pt>
    <dgm:pt modelId="{96149211-EC28-4F21-B1D8-E528FAD37E8B}" type="parTrans" cxnId="{A5B2A37B-82F0-46C3-B556-FD6F5DCC9821}">
      <dgm:prSet/>
      <dgm:spPr/>
      <dgm:t>
        <a:bodyPr/>
        <a:lstStyle/>
        <a:p>
          <a:endParaRPr lang="en-US">
            <a:solidFill>
              <a:schemeClr val="bg1"/>
            </a:solidFill>
          </a:endParaRPr>
        </a:p>
      </dgm:t>
    </dgm:pt>
    <dgm:pt modelId="{4F88938A-8021-41D8-B9F9-A532066687BD}" type="sibTrans" cxnId="{A5B2A37B-82F0-46C3-B556-FD6F5DCC9821}">
      <dgm:prSet/>
      <dgm:spPr>
        <a:xfrm>
          <a:off x="813769" y="-21915"/>
          <a:ext cx="4060791" cy="4060791"/>
        </a:xfrm>
        <a:prstGeom prst="circularArrow">
          <a:avLst>
            <a:gd name="adj1" fmla="val 5544"/>
            <a:gd name="adj2" fmla="val 330680"/>
            <a:gd name="adj3" fmla="val 13828590"/>
            <a:gd name="adj4" fmla="val 17353995"/>
            <a:gd name="adj5" fmla="val 5757"/>
          </a:avLst>
        </a:prstGeom>
        <a:scene3d>
          <a:camera prst="orthographicFront"/>
          <a:lightRig rig="threePt" dir="t">
            <a:rot lat="0" lon="0" rev="7500000"/>
          </a:lightRig>
        </a:scene3d>
        <a:sp3d z="-152400" extrusionH="63500" prstMaterial="matte">
          <a:bevelT w="144450" h="6350" prst="relaxedInset"/>
          <a:contourClr>
            <a:sysClr val="window" lastClr="FFFFFF"/>
          </a:contourClr>
        </a:sp3d>
      </dgm:spPr>
      <dgm:t>
        <a:bodyPr/>
        <a:lstStyle/>
        <a:p>
          <a:endParaRPr lang="en-US">
            <a:solidFill>
              <a:schemeClr val="bg1"/>
            </a:solidFill>
          </a:endParaRPr>
        </a:p>
      </dgm:t>
    </dgm:pt>
    <dgm:pt modelId="{D2FBFFEB-23E2-4164-B7DF-B54A80390769}">
      <dgm:prSet phldrT="[Text]" custT="1"/>
      <dgm:spPr>
        <a:xfrm>
          <a:off x="3167001" y="3018404"/>
          <a:ext cx="1858150" cy="929075"/>
        </a:xfrm>
        <a:prstGeom prst="roundRect">
          <a:avLst/>
        </a:prstGeom>
        <a:scene3d>
          <a:camera prst="orthographicFront"/>
          <a:lightRig rig="threePt" dir="t">
            <a:rot lat="0" lon="0" rev="7500000"/>
          </a:lightRig>
        </a:scene3d>
        <a:sp3d prstMaterial="plastic">
          <a:bevelT w="127000" h="25400" prst="relaxedInset"/>
        </a:sp3d>
      </dgm:spPr>
      <dgm:t>
        <a:bodyPr/>
        <a:lstStyle/>
        <a:p>
          <a:r>
            <a:rPr lang="en-US" sz="1500" b="1" dirty="0">
              <a:latin typeface="Calibri"/>
              <a:ea typeface="+mn-ea"/>
              <a:cs typeface="+mn-cs"/>
            </a:rPr>
            <a:t>Development</a:t>
          </a:r>
        </a:p>
        <a:p>
          <a:r>
            <a:rPr lang="en-US" sz="1500" b="1" dirty="0">
              <a:latin typeface="Calibri"/>
              <a:ea typeface="+mn-ea"/>
              <a:cs typeface="+mn-cs"/>
            </a:rPr>
            <a:t>(Do)</a:t>
          </a:r>
        </a:p>
      </dgm:t>
      <dgm:extLst>
        <a:ext uri="{E40237B7-FDA0-4F09-8148-C483321AD2D9}">
          <dgm14:cNvPr xmlns:dgm14="http://schemas.microsoft.com/office/drawing/2010/diagram" id="0" name="" descr="Development (Do)"/>
        </a:ext>
      </dgm:extLst>
    </dgm:pt>
    <dgm:pt modelId="{3F3C7FA5-34D7-447A-834D-B1293D393CB2}" type="parTrans" cxnId="{17204FFC-C68E-4E94-9040-C005379F0571}">
      <dgm:prSet/>
      <dgm:spPr/>
      <dgm:t>
        <a:bodyPr/>
        <a:lstStyle/>
        <a:p>
          <a:endParaRPr lang="en-US">
            <a:solidFill>
              <a:schemeClr val="bg1"/>
            </a:solidFill>
          </a:endParaRPr>
        </a:p>
      </dgm:t>
    </dgm:pt>
    <dgm:pt modelId="{DE42ECE0-692D-4A73-B213-1EA0E95C8EE3}" type="sibTrans" cxnId="{17204FFC-C68E-4E94-9040-C005379F0571}">
      <dgm:prSet/>
      <dgm:spPr/>
      <dgm:t>
        <a:bodyPr/>
        <a:lstStyle/>
        <a:p>
          <a:endParaRPr lang="en-US">
            <a:solidFill>
              <a:schemeClr val="bg1"/>
            </a:solidFill>
          </a:endParaRPr>
        </a:p>
      </dgm:t>
    </dgm:pt>
    <dgm:pt modelId="{5FE8CD51-CA05-4E6D-B9C9-E86B7422590B}">
      <dgm:prSet phldrT="[Text]" custT="1"/>
      <dgm:spPr>
        <a:xfrm>
          <a:off x="609760" y="3018400"/>
          <a:ext cx="1858150" cy="929075"/>
        </a:xfrm>
        <a:prstGeom prst="roundRect">
          <a:avLst/>
        </a:prstGeom>
        <a:scene3d>
          <a:camera prst="orthographicFront"/>
          <a:lightRig rig="threePt" dir="t">
            <a:rot lat="0" lon="0" rev="7500000"/>
          </a:lightRig>
        </a:scene3d>
        <a:sp3d prstMaterial="plastic">
          <a:bevelT w="127000" h="25400" prst="relaxedInset"/>
        </a:sp3d>
      </dgm:spPr>
      <dgm:t>
        <a:bodyPr/>
        <a:lstStyle/>
        <a:p>
          <a:r>
            <a:rPr lang="en-US" sz="1500" b="1" dirty="0">
              <a:latin typeface="Calibri"/>
              <a:ea typeface="+mn-ea"/>
              <a:cs typeface="+mn-cs"/>
            </a:rPr>
            <a:t>Test</a:t>
          </a:r>
        </a:p>
        <a:p>
          <a:r>
            <a:rPr lang="en-US" sz="1500" b="1" dirty="0">
              <a:latin typeface="Calibri"/>
              <a:ea typeface="+mn-ea"/>
              <a:cs typeface="+mn-cs"/>
            </a:rPr>
            <a:t>(Check)</a:t>
          </a:r>
        </a:p>
      </dgm:t>
      <dgm:extLst>
        <a:ext uri="{E40237B7-FDA0-4F09-8148-C483321AD2D9}">
          <dgm14:cNvPr xmlns:dgm14="http://schemas.microsoft.com/office/drawing/2010/diagram" id="0" name="" descr="Test (check)"/>
        </a:ext>
      </dgm:extLst>
    </dgm:pt>
    <dgm:pt modelId="{CA3ADAA6-C1EB-4281-A47C-0FBBD4A87E03}" type="parTrans" cxnId="{FF234286-EEF7-4C31-BC06-B6628F7E32A3}">
      <dgm:prSet/>
      <dgm:spPr/>
      <dgm:t>
        <a:bodyPr/>
        <a:lstStyle/>
        <a:p>
          <a:endParaRPr lang="en-US">
            <a:solidFill>
              <a:schemeClr val="bg1"/>
            </a:solidFill>
          </a:endParaRPr>
        </a:p>
      </dgm:t>
    </dgm:pt>
    <dgm:pt modelId="{B3C6C3AA-A417-4DA6-93D3-CAAB1C11B4D3}" type="sibTrans" cxnId="{FF234286-EEF7-4C31-BC06-B6628F7E32A3}">
      <dgm:prSet/>
      <dgm:spPr/>
      <dgm:t>
        <a:bodyPr/>
        <a:lstStyle/>
        <a:p>
          <a:endParaRPr lang="en-US">
            <a:solidFill>
              <a:schemeClr val="bg1"/>
            </a:solidFill>
          </a:endParaRPr>
        </a:p>
      </dgm:t>
    </dgm:pt>
    <dgm:pt modelId="{43DEF456-2ADD-4DA8-9201-72FB76A7D1BE}">
      <dgm:prSet phldrT="[Text]" custT="1"/>
      <dgm:spPr>
        <a:xfrm>
          <a:off x="268163" y="1197704"/>
          <a:ext cx="1858150" cy="929075"/>
        </a:xfrm>
        <a:prstGeom prst="roundRect">
          <a:avLst/>
        </a:prstGeom>
        <a:scene3d>
          <a:camera prst="orthographicFront"/>
          <a:lightRig rig="threePt" dir="t">
            <a:rot lat="0" lon="0" rev="7500000"/>
          </a:lightRig>
        </a:scene3d>
        <a:sp3d prstMaterial="plastic">
          <a:bevelT w="127000" h="25400" prst="relaxedInset"/>
        </a:sp3d>
      </dgm:spPr>
      <dgm:t>
        <a:bodyPr/>
        <a:lstStyle/>
        <a:p>
          <a:r>
            <a:rPr lang="en-US" sz="1500" b="1" dirty="0">
              <a:latin typeface="Calibri"/>
              <a:ea typeface="+mn-ea"/>
              <a:cs typeface="+mn-cs"/>
            </a:rPr>
            <a:t>Migrate</a:t>
          </a:r>
        </a:p>
        <a:p>
          <a:r>
            <a:rPr lang="en-US" sz="1500" b="1" dirty="0">
              <a:latin typeface="Calibri"/>
              <a:ea typeface="+mn-ea"/>
              <a:cs typeface="+mn-cs"/>
            </a:rPr>
            <a:t>(Act)</a:t>
          </a:r>
        </a:p>
      </dgm:t>
      <dgm:extLst>
        <a:ext uri="{E40237B7-FDA0-4F09-8148-C483321AD2D9}">
          <dgm14:cNvPr xmlns:dgm14="http://schemas.microsoft.com/office/drawing/2010/diagram" id="0" name="" descr="Migrate (ACT)"/>
        </a:ext>
      </dgm:extLst>
    </dgm:pt>
    <dgm:pt modelId="{5D430D6E-326C-494A-8C27-87B902C316D1}" type="parTrans" cxnId="{888B8501-BB68-48A7-8891-58115B2449AF}">
      <dgm:prSet/>
      <dgm:spPr/>
      <dgm:t>
        <a:bodyPr/>
        <a:lstStyle/>
        <a:p>
          <a:endParaRPr lang="en-US">
            <a:solidFill>
              <a:schemeClr val="bg1"/>
            </a:solidFill>
          </a:endParaRPr>
        </a:p>
      </dgm:t>
    </dgm:pt>
    <dgm:pt modelId="{1E1F4C7B-463D-49DC-A8F7-60C8B460E5C7}" type="sibTrans" cxnId="{888B8501-BB68-48A7-8891-58115B2449AF}">
      <dgm:prSet/>
      <dgm:spPr/>
      <dgm:t>
        <a:bodyPr/>
        <a:lstStyle/>
        <a:p>
          <a:endParaRPr lang="en-US">
            <a:solidFill>
              <a:schemeClr val="bg1"/>
            </a:solidFill>
          </a:endParaRPr>
        </a:p>
      </dgm:t>
    </dgm:pt>
    <dgm:pt modelId="{F9DE2386-1AE5-461A-A46C-7BA83C7398A1}">
      <dgm:prSet phldrT="[Text]" custT="1"/>
      <dgm:spPr>
        <a:xfrm>
          <a:off x="3562015" y="1197704"/>
          <a:ext cx="1858150" cy="929075"/>
        </a:xfrm>
        <a:prstGeom prst="roundRect">
          <a:avLst/>
        </a:prstGeom>
        <a:scene3d>
          <a:camera prst="orthographicFront"/>
          <a:lightRig rig="threePt" dir="t">
            <a:rot lat="0" lon="0" rev="7500000"/>
          </a:lightRig>
        </a:scene3d>
        <a:sp3d prstMaterial="plastic">
          <a:bevelT w="127000" h="25400" prst="relaxedInset"/>
        </a:sp3d>
      </dgm:spPr>
      <dgm:t>
        <a:bodyPr/>
        <a:lstStyle/>
        <a:p>
          <a:r>
            <a:rPr lang="en-US" sz="1500" b="1" dirty="0">
              <a:latin typeface="Calibri"/>
              <a:ea typeface="+mn-ea"/>
              <a:cs typeface="+mn-cs"/>
            </a:rPr>
            <a:t>BPR</a:t>
          </a:r>
        </a:p>
        <a:p>
          <a:r>
            <a:rPr lang="en-US" sz="1500" b="1" dirty="0">
              <a:latin typeface="Calibri"/>
              <a:ea typeface="+mn-ea"/>
              <a:cs typeface="+mn-cs"/>
            </a:rPr>
            <a:t>(Plan Part 2)</a:t>
          </a:r>
        </a:p>
      </dgm:t>
      <dgm:extLst>
        <a:ext uri="{E40237B7-FDA0-4F09-8148-C483321AD2D9}">
          <dgm14:cNvPr xmlns:dgm14="http://schemas.microsoft.com/office/drawing/2010/diagram" id="0" name="" descr="BPR (Plan Part 2)"/>
        </a:ext>
      </dgm:extLst>
    </dgm:pt>
    <dgm:pt modelId="{8EC5593E-3BB9-4E87-8D0D-FDB1A91E0AA3}" type="sibTrans" cxnId="{A4094960-75D5-4919-AB2B-5D9A0E169319}">
      <dgm:prSet/>
      <dgm:spPr/>
      <dgm:t>
        <a:bodyPr/>
        <a:lstStyle/>
        <a:p>
          <a:endParaRPr lang="en-US">
            <a:solidFill>
              <a:schemeClr val="bg1"/>
            </a:solidFill>
          </a:endParaRPr>
        </a:p>
      </dgm:t>
    </dgm:pt>
    <dgm:pt modelId="{B2DBD862-FD14-419D-BBEA-35800C127197}" type="parTrans" cxnId="{A4094960-75D5-4919-AB2B-5D9A0E169319}">
      <dgm:prSet/>
      <dgm:spPr/>
      <dgm:t>
        <a:bodyPr/>
        <a:lstStyle/>
        <a:p>
          <a:endParaRPr lang="en-US">
            <a:solidFill>
              <a:schemeClr val="bg1"/>
            </a:solidFill>
          </a:endParaRPr>
        </a:p>
      </dgm:t>
    </dgm:pt>
    <dgm:pt modelId="{B55A2576-46BD-4909-A78A-8AE04A751CA9}" type="pres">
      <dgm:prSet presAssocID="{3A1278F5-0AA7-486D-B964-5962710AE0D0}" presName="Name0" presStyleCnt="0">
        <dgm:presLayoutVars>
          <dgm:dir/>
          <dgm:resizeHandles val="exact"/>
        </dgm:presLayoutVars>
      </dgm:prSet>
      <dgm:spPr/>
      <dgm:t>
        <a:bodyPr/>
        <a:lstStyle/>
        <a:p>
          <a:endParaRPr lang="en-US"/>
        </a:p>
      </dgm:t>
    </dgm:pt>
    <dgm:pt modelId="{8C8FE398-EE2A-4C7B-B9CF-D8393276D38B}" type="pres">
      <dgm:prSet presAssocID="{3A1278F5-0AA7-486D-B964-5962710AE0D0}" presName="cycle" presStyleCnt="0"/>
      <dgm:spPr/>
    </dgm:pt>
    <dgm:pt modelId="{856582E2-D3BF-4962-A3E7-B169D67CC277}" type="pres">
      <dgm:prSet presAssocID="{9B6EB105-5B9B-425D-B290-AAC48693E07D}" presName="nodeFirstNode" presStyleLbl="node1" presStyleIdx="0" presStyleCnt="5">
        <dgm:presLayoutVars>
          <dgm:bulletEnabled val="1"/>
        </dgm:presLayoutVars>
      </dgm:prSet>
      <dgm:spPr/>
      <dgm:t>
        <a:bodyPr/>
        <a:lstStyle/>
        <a:p>
          <a:endParaRPr lang="en-US"/>
        </a:p>
      </dgm:t>
    </dgm:pt>
    <dgm:pt modelId="{5A23EE80-3BF4-4F49-818F-A1DFB33CF803}" type="pres">
      <dgm:prSet presAssocID="{4F88938A-8021-41D8-B9F9-A532066687BD}" presName="sibTransFirstNode" presStyleLbl="bgShp" presStyleIdx="0" presStyleCnt="1"/>
      <dgm:spPr/>
      <dgm:t>
        <a:bodyPr/>
        <a:lstStyle/>
        <a:p>
          <a:endParaRPr lang="en-US"/>
        </a:p>
      </dgm:t>
    </dgm:pt>
    <dgm:pt modelId="{7BF51AFA-3266-4201-9A3C-EDC98AF962E9}" type="pres">
      <dgm:prSet presAssocID="{F9DE2386-1AE5-461A-A46C-7BA83C7398A1}" presName="nodeFollowingNodes" presStyleLbl="node1" presStyleIdx="1" presStyleCnt="5">
        <dgm:presLayoutVars>
          <dgm:bulletEnabled val="1"/>
        </dgm:presLayoutVars>
      </dgm:prSet>
      <dgm:spPr/>
      <dgm:t>
        <a:bodyPr/>
        <a:lstStyle/>
        <a:p>
          <a:endParaRPr lang="en-US"/>
        </a:p>
      </dgm:t>
    </dgm:pt>
    <dgm:pt modelId="{8437698C-2DF2-4BF4-95BE-99C6CC21B24E}" type="pres">
      <dgm:prSet presAssocID="{D2FBFFEB-23E2-4164-B7DF-B54A80390769}" presName="nodeFollowingNodes" presStyleLbl="node1" presStyleIdx="2" presStyleCnt="5" custRadScaleRad="103624" custRadScaleInc="-13733">
        <dgm:presLayoutVars>
          <dgm:bulletEnabled val="1"/>
        </dgm:presLayoutVars>
      </dgm:prSet>
      <dgm:spPr/>
      <dgm:t>
        <a:bodyPr/>
        <a:lstStyle/>
        <a:p>
          <a:endParaRPr lang="en-US"/>
        </a:p>
      </dgm:t>
    </dgm:pt>
    <dgm:pt modelId="{6673307C-756B-47DE-9757-E2A4C390FBFA}" type="pres">
      <dgm:prSet presAssocID="{5FE8CD51-CA05-4E6D-B9C9-E86B7422590B}" presName="nodeFollowingNodes" presStyleLbl="node1" presStyleIdx="3" presStyleCnt="5" custRadScaleRad="105799" custRadScaleInc="15728">
        <dgm:presLayoutVars>
          <dgm:bulletEnabled val="1"/>
        </dgm:presLayoutVars>
      </dgm:prSet>
      <dgm:spPr/>
      <dgm:t>
        <a:bodyPr/>
        <a:lstStyle/>
        <a:p>
          <a:endParaRPr lang="en-US"/>
        </a:p>
      </dgm:t>
    </dgm:pt>
    <dgm:pt modelId="{B519FB82-29E1-4E57-ACC8-5933A8FB3E19}" type="pres">
      <dgm:prSet presAssocID="{43DEF456-2ADD-4DA8-9201-72FB76A7D1BE}" presName="nodeFollowingNodes" presStyleLbl="node1" presStyleIdx="4" presStyleCnt="5">
        <dgm:presLayoutVars>
          <dgm:bulletEnabled val="1"/>
        </dgm:presLayoutVars>
      </dgm:prSet>
      <dgm:spPr/>
      <dgm:t>
        <a:bodyPr/>
        <a:lstStyle/>
        <a:p>
          <a:endParaRPr lang="en-US"/>
        </a:p>
      </dgm:t>
    </dgm:pt>
  </dgm:ptLst>
  <dgm:cxnLst>
    <dgm:cxn modelId="{F2D9DBAD-A529-45EE-B61C-94F238D56250}" type="presOf" srcId="{F9DE2386-1AE5-461A-A46C-7BA83C7398A1}" destId="{7BF51AFA-3266-4201-9A3C-EDC98AF962E9}" srcOrd="0" destOrd="0" presId="urn:microsoft.com/office/officeart/2005/8/layout/cycle3"/>
    <dgm:cxn modelId="{068CD88A-3D5D-4243-9F18-D79AD163F2E6}" type="presOf" srcId="{D2FBFFEB-23E2-4164-B7DF-B54A80390769}" destId="{8437698C-2DF2-4BF4-95BE-99C6CC21B24E}" srcOrd="0" destOrd="0" presId="urn:microsoft.com/office/officeart/2005/8/layout/cycle3"/>
    <dgm:cxn modelId="{A5B2A37B-82F0-46C3-B556-FD6F5DCC9821}" srcId="{3A1278F5-0AA7-486D-B964-5962710AE0D0}" destId="{9B6EB105-5B9B-425D-B290-AAC48693E07D}" srcOrd="0" destOrd="0" parTransId="{96149211-EC28-4F21-B1D8-E528FAD37E8B}" sibTransId="{4F88938A-8021-41D8-B9F9-A532066687BD}"/>
    <dgm:cxn modelId="{A4094960-75D5-4919-AB2B-5D9A0E169319}" srcId="{3A1278F5-0AA7-486D-B964-5962710AE0D0}" destId="{F9DE2386-1AE5-461A-A46C-7BA83C7398A1}" srcOrd="1" destOrd="0" parTransId="{B2DBD862-FD14-419D-BBEA-35800C127197}" sibTransId="{8EC5593E-3BB9-4E87-8D0D-FDB1A91E0AA3}"/>
    <dgm:cxn modelId="{49652916-CE86-4C44-BBE4-2800F48607A9}" type="presOf" srcId="{9B6EB105-5B9B-425D-B290-AAC48693E07D}" destId="{856582E2-D3BF-4962-A3E7-B169D67CC277}" srcOrd="0" destOrd="0" presId="urn:microsoft.com/office/officeart/2005/8/layout/cycle3"/>
    <dgm:cxn modelId="{888B8501-BB68-48A7-8891-58115B2449AF}" srcId="{3A1278F5-0AA7-486D-B964-5962710AE0D0}" destId="{43DEF456-2ADD-4DA8-9201-72FB76A7D1BE}" srcOrd="4" destOrd="0" parTransId="{5D430D6E-326C-494A-8C27-87B902C316D1}" sibTransId="{1E1F4C7B-463D-49DC-A8F7-60C8B460E5C7}"/>
    <dgm:cxn modelId="{1ACBC6A4-2F0C-49BC-B672-2311BEE7EBD6}" type="presOf" srcId="{5FE8CD51-CA05-4E6D-B9C9-E86B7422590B}" destId="{6673307C-756B-47DE-9757-E2A4C390FBFA}" srcOrd="0" destOrd="0" presId="urn:microsoft.com/office/officeart/2005/8/layout/cycle3"/>
    <dgm:cxn modelId="{9F78A7FD-28EA-437C-B730-D08F6A27C534}" type="presOf" srcId="{43DEF456-2ADD-4DA8-9201-72FB76A7D1BE}" destId="{B519FB82-29E1-4E57-ACC8-5933A8FB3E19}" srcOrd="0" destOrd="0" presId="urn:microsoft.com/office/officeart/2005/8/layout/cycle3"/>
    <dgm:cxn modelId="{FF234286-EEF7-4C31-BC06-B6628F7E32A3}" srcId="{3A1278F5-0AA7-486D-B964-5962710AE0D0}" destId="{5FE8CD51-CA05-4E6D-B9C9-E86B7422590B}" srcOrd="3" destOrd="0" parTransId="{CA3ADAA6-C1EB-4281-A47C-0FBBD4A87E03}" sibTransId="{B3C6C3AA-A417-4DA6-93D3-CAAB1C11B4D3}"/>
    <dgm:cxn modelId="{A11C45BE-5A11-4DA7-B392-1EB08BFEE27B}" type="presOf" srcId="{4F88938A-8021-41D8-B9F9-A532066687BD}" destId="{5A23EE80-3BF4-4F49-818F-A1DFB33CF803}" srcOrd="0" destOrd="0" presId="urn:microsoft.com/office/officeart/2005/8/layout/cycle3"/>
    <dgm:cxn modelId="{6A20E811-ABAF-44ED-AFE8-757FDEEB7B12}" type="presOf" srcId="{3A1278F5-0AA7-486D-B964-5962710AE0D0}" destId="{B55A2576-46BD-4909-A78A-8AE04A751CA9}" srcOrd="0" destOrd="0" presId="urn:microsoft.com/office/officeart/2005/8/layout/cycle3"/>
    <dgm:cxn modelId="{17204FFC-C68E-4E94-9040-C005379F0571}" srcId="{3A1278F5-0AA7-486D-B964-5962710AE0D0}" destId="{D2FBFFEB-23E2-4164-B7DF-B54A80390769}" srcOrd="2" destOrd="0" parTransId="{3F3C7FA5-34D7-447A-834D-B1293D393CB2}" sibTransId="{DE42ECE0-692D-4A73-B213-1EA0E95C8EE3}"/>
    <dgm:cxn modelId="{F74CB8A2-8574-46C5-A77A-FC26DD5380E4}" type="presParOf" srcId="{B55A2576-46BD-4909-A78A-8AE04A751CA9}" destId="{8C8FE398-EE2A-4C7B-B9CF-D8393276D38B}" srcOrd="0" destOrd="0" presId="urn:microsoft.com/office/officeart/2005/8/layout/cycle3"/>
    <dgm:cxn modelId="{AD01C890-942E-4B5A-8409-8A7C7D269579}" type="presParOf" srcId="{8C8FE398-EE2A-4C7B-B9CF-D8393276D38B}" destId="{856582E2-D3BF-4962-A3E7-B169D67CC277}" srcOrd="0" destOrd="0" presId="urn:microsoft.com/office/officeart/2005/8/layout/cycle3"/>
    <dgm:cxn modelId="{CBE04231-542C-4DF6-8E70-1317CC994475}" type="presParOf" srcId="{8C8FE398-EE2A-4C7B-B9CF-D8393276D38B}" destId="{5A23EE80-3BF4-4F49-818F-A1DFB33CF803}" srcOrd="1" destOrd="0" presId="urn:microsoft.com/office/officeart/2005/8/layout/cycle3"/>
    <dgm:cxn modelId="{85C4E56A-590C-46D4-B6CB-589591976560}" type="presParOf" srcId="{8C8FE398-EE2A-4C7B-B9CF-D8393276D38B}" destId="{7BF51AFA-3266-4201-9A3C-EDC98AF962E9}" srcOrd="2" destOrd="0" presId="urn:microsoft.com/office/officeart/2005/8/layout/cycle3"/>
    <dgm:cxn modelId="{AC5DC955-9BC7-4C4A-86FF-24260D0BB18F}" type="presParOf" srcId="{8C8FE398-EE2A-4C7B-B9CF-D8393276D38B}" destId="{8437698C-2DF2-4BF4-95BE-99C6CC21B24E}" srcOrd="3" destOrd="0" presId="urn:microsoft.com/office/officeart/2005/8/layout/cycle3"/>
    <dgm:cxn modelId="{03C5CFB3-EED2-4CEE-9F05-2476F434F08D}" type="presParOf" srcId="{8C8FE398-EE2A-4C7B-B9CF-D8393276D38B}" destId="{6673307C-756B-47DE-9757-E2A4C390FBFA}" srcOrd="4" destOrd="0" presId="urn:microsoft.com/office/officeart/2005/8/layout/cycle3"/>
    <dgm:cxn modelId="{B669D517-2BE6-4D51-9860-866BBE21C7CA}" type="presParOf" srcId="{8C8FE398-EE2A-4C7B-B9CF-D8393276D38B}" destId="{B519FB82-29E1-4E57-ACC8-5933A8FB3E19}" srcOrd="5"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23EE80-3BF4-4F49-818F-A1DFB33CF803}">
      <dsp:nvSpPr>
        <dsp:cNvPr id="0" name=""/>
        <dsp:cNvSpPr/>
      </dsp:nvSpPr>
      <dsp:spPr>
        <a:xfrm>
          <a:off x="1196450" y="-17105"/>
          <a:ext cx="3245676" cy="3245676"/>
        </a:xfrm>
        <a:prstGeom prst="circularArrow">
          <a:avLst>
            <a:gd name="adj1" fmla="val 5544"/>
            <a:gd name="adj2" fmla="val 330680"/>
            <a:gd name="adj3" fmla="val 13828590"/>
            <a:gd name="adj4" fmla="val 17353995"/>
            <a:gd name="adj5" fmla="val 5757"/>
          </a:avLst>
        </a:prstGeom>
        <a:gradFill rotWithShape="0">
          <a:gsLst>
            <a:gs pos="0">
              <a:schemeClr val="dk2">
                <a:tint val="40000"/>
                <a:hueOff val="0"/>
                <a:satOff val="0"/>
                <a:lumOff val="0"/>
                <a:alphaOff val="0"/>
                <a:satMod val="103000"/>
                <a:lumMod val="102000"/>
                <a:tint val="94000"/>
              </a:schemeClr>
            </a:gs>
            <a:gs pos="50000">
              <a:schemeClr val="dk2">
                <a:tint val="40000"/>
                <a:hueOff val="0"/>
                <a:satOff val="0"/>
                <a:lumOff val="0"/>
                <a:alphaOff val="0"/>
                <a:satMod val="110000"/>
                <a:lumMod val="100000"/>
                <a:shade val="100000"/>
              </a:schemeClr>
            </a:gs>
            <a:gs pos="100000">
              <a:schemeClr val="dk2">
                <a:tint val="4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ysClr val="window" lastClr="FFFFFF"/>
          </a:contourClr>
        </a:sp3d>
      </dsp:spPr>
      <dsp:style>
        <a:lnRef idx="0">
          <a:scrgbClr r="0" g="0" b="0"/>
        </a:lnRef>
        <a:fillRef idx="3">
          <a:scrgbClr r="0" g="0" b="0"/>
        </a:fillRef>
        <a:effectRef idx="0">
          <a:scrgbClr r="0" g="0" b="0"/>
        </a:effectRef>
        <a:fontRef idx="minor"/>
      </dsp:style>
    </dsp:sp>
    <dsp:sp modelId="{856582E2-D3BF-4962-A3E7-B169D67CC277}">
      <dsp:nvSpPr>
        <dsp:cNvPr id="0" name=""/>
        <dsp:cNvSpPr/>
      </dsp:nvSpPr>
      <dsp:spPr>
        <a:xfrm>
          <a:off x="2078674" y="1124"/>
          <a:ext cx="1481228" cy="740614"/>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1" kern="1200" dirty="0">
              <a:highlight>
                <a:srgbClr val="000080"/>
              </a:highlight>
              <a:latin typeface="Calibri"/>
              <a:ea typeface="+mn-ea"/>
              <a:cs typeface="+mn-cs"/>
            </a:rPr>
            <a:t>Phase Definition</a:t>
          </a:r>
        </a:p>
        <a:p>
          <a:pPr lvl="0" algn="ctr" defTabSz="666750">
            <a:lnSpc>
              <a:spcPct val="90000"/>
            </a:lnSpc>
            <a:spcBef>
              <a:spcPct val="0"/>
            </a:spcBef>
            <a:spcAft>
              <a:spcPct val="35000"/>
            </a:spcAft>
          </a:pPr>
          <a:r>
            <a:rPr lang="en-US" sz="1500" b="1" kern="1200" dirty="0">
              <a:highlight>
                <a:srgbClr val="000080"/>
              </a:highlight>
              <a:latin typeface="Calibri"/>
              <a:ea typeface="+mn-ea"/>
              <a:cs typeface="+mn-cs"/>
            </a:rPr>
            <a:t>(Plan Part 1)</a:t>
          </a:r>
        </a:p>
      </dsp:txBody>
      <dsp:txXfrm>
        <a:off x="2114828" y="37278"/>
        <a:ext cx="1408920" cy="668306"/>
      </dsp:txXfrm>
    </dsp:sp>
    <dsp:sp modelId="{7BF51AFA-3266-4201-9A3C-EDC98AF962E9}">
      <dsp:nvSpPr>
        <dsp:cNvPr id="0" name=""/>
        <dsp:cNvSpPr/>
      </dsp:nvSpPr>
      <dsp:spPr>
        <a:xfrm>
          <a:off x="3395016" y="957502"/>
          <a:ext cx="1481228" cy="740614"/>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1" kern="1200" dirty="0">
              <a:latin typeface="Calibri"/>
              <a:ea typeface="+mn-ea"/>
              <a:cs typeface="+mn-cs"/>
            </a:rPr>
            <a:t>BPR</a:t>
          </a:r>
        </a:p>
        <a:p>
          <a:pPr lvl="0" algn="ctr" defTabSz="666750">
            <a:lnSpc>
              <a:spcPct val="90000"/>
            </a:lnSpc>
            <a:spcBef>
              <a:spcPct val="0"/>
            </a:spcBef>
            <a:spcAft>
              <a:spcPct val="35000"/>
            </a:spcAft>
          </a:pPr>
          <a:r>
            <a:rPr lang="en-US" sz="1500" b="1" kern="1200" dirty="0">
              <a:latin typeface="Calibri"/>
              <a:ea typeface="+mn-ea"/>
              <a:cs typeface="+mn-cs"/>
            </a:rPr>
            <a:t>(Plan Part 2)</a:t>
          </a:r>
        </a:p>
      </dsp:txBody>
      <dsp:txXfrm>
        <a:off x="3431170" y="993656"/>
        <a:ext cx="1408920" cy="668306"/>
      </dsp:txXfrm>
    </dsp:sp>
    <dsp:sp modelId="{8437698C-2DF2-4BF4-95BE-99C6CC21B24E}">
      <dsp:nvSpPr>
        <dsp:cNvPr id="0" name=""/>
        <dsp:cNvSpPr/>
      </dsp:nvSpPr>
      <dsp:spPr>
        <a:xfrm>
          <a:off x="3079293" y="2412737"/>
          <a:ext cx="1481228" cy="740614"/>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1" kern="1200" dirty="0">
              <a:latin typeface="Calibri"/>
              <a:ea typeface="+mn-ea"/>
              <a:cs typeface="+mn-cs"/>
            </a:rPr>
            <a:t>Development</a:t>
          </a:r>
        </a:p>
        <a:p>
          <a:pPr lvl="0" algn="ctr" defTabSz="666750">
            <a:lnSpc>
              <a:spcPct val="90000"/>
            </a:lnSpc>
            <a:spcBef>
              <a:spcPct val="0"/>
            </a:spcBef>
            <a:spcAft>
              <a:spcPct val="35000"/>
            </a:spcAft>
          </a:pPr>
          <a:r>
            <a:rPr lang="en-US" sz="1500" b="1" kern="1200" dirty="0">
              <a:latin typeface="Calibri"/>
              <a:ea typeface="+mn-ea"/>
              <a:cs typeface="+mn-cs"/>
            </a:rPr>
            <a:t>(Do)</a:t>
          </a:r>
        </a:p>
      </dsp:txBody>
      <dsp:txXfrm>
        <a:off x="3115447" y="2448891"/>
        <a:ext cx="1408920" cy="668306"/>
      </dsp:txXfrm>
    </dsp:sp>
    <dsp:sp modelId="{6673307C-756B-47DE-9757-E2A4C390FBFA}">
      <dsp:nvSpPr>
        <dsp:cNvPr id="0" name=""/>
        <dsp:cNvSpPr/>
      </dsp:nvSpPr>
      <dsp:spPr>
        <a:xfrm>
          <a:off x="1035361" y="2412733"/>
          <a:ext cx="1481228" cy="740614"/>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1" kern="1200" dirty="0">
              <a:latin typeface="Calibri"/>
              <a:ea typeface="+mn-ea"/>
              <a:cs typeface="+mn-cs"/>
            </a:rPr>
            <a:t>Test</a:t>
          </a:r>
        </a:p>
        <a:p>
          <a:pPr lvl="0" algn="ctr" defTabSz="666750">
            <a:lnSpc>
              <a:spcPct val="90000"/>
            </a:lnSpc>
            <a:spcBef>
              <a:spcPct val="0"/>
            </a:spcBef>
            <a:spcAft>
              <a:spcPct val="35000"/>
            </a:spcAft>
          </a:pPr>
          <a:r>
            <a:rPr lang="en-US" sz="1500" b="1" kern="1200" dirty="0">
              <a:latin typeface="Calibri"/>
              <a:ea typeface="+mn-ea"/>
              <a:cs typeface="+mn-cs"/>
            </a:rPr>
            <a:t>(Check)</a:t>
          </a:r>
        </a:p>
      </dsp:txBody>
      <dsp:txXfrm>
        <a:off x="1071515" y="2448887"/>
        <a:ext cx="1408920" cy="668306"/>
      </dsp:txXfrm>
    </dsp:sp>
    <dsp:sp modelId="{B519FB82-29E1-4E57-ACC8-5933A8FB3E19}">
      <dsp:nvSpPr>
        <dsp:cNvPr id="0" name=""/>
        <dsp:cNvSpPr/>
      </dsp:nvSpPr>
      <dsp:spPr>
        <a:xfrm>
          <a:off x="762333" y="957502"/>
          <a:ext cx="1481228" cy="740614"/>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1" kern="1200" dirty="0">
              <a:latin typeface="Calibri"/>
              <a:ea typeface="+mn-ea"/>
              <a:cs typeface="+mn-cs"/>
            </a:rPr>
            <a:t>Migrate</a:t>
          </a:r>
        </a:p>
        <a:p>
          <a:pPr lvl="0" algn="ctr" defTabSz="666750">
            <a:lnSpc>
              <a:spcPct val="90000"/>
            </a:lnSpc>
            <a:spcBef>
              <a:spcPct val="0"/>
            </a:spcBef>
            <a:spcAft>
              <a:spcPct val="35000"/>
            </a:spcAft>
          </a:pPr>
          <a:r>
            <a:rPr lang="en-US" sz="1500" b="1" kern="1200" dirty="0">
              <a:latin typeface="Calibri"/>
              <a:ea typeface="+mn-ea"/>
              <a:cs typeface="+mn-cs"/>
            </a:rPr>
            <a:t>(Act)</a:t>
          </a:r>
        </a:p>
      </dsp:txBody>
      <dsp:txXfrm>
        <a:off x="798487" y="993656"/>
        <a:ext cx="1408920" cy="668306"/>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3A89002-2139-492E-B640-89FBADE65BB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4" name="Footer Placeholder 3">
            <a:extLst>
              <a:ext uri="{FF2B5EF4-FFF2-40B4-BE49-F238E27FC236}">
                <a16:creationId xmlns:a16="http://schemas.microsoft.com/office/drawing/2014/main" id="{57C2DC2A-3106-4DDC-B4B1-E999E272FF8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9A2C63CD-8E53-4AEC-BE49-1568A5F7300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6C29C8D-4792-4597-AD74-7923CE64E47C}" type="slidenum">
              <a:rPr lang="en-US" smtClean="0"/>
              <a:t>‹#›</a:t>
            </a:fld>
            <a:endParaRPr lang="en-US" dirty="0"/>
          </a:p>
        </p:txBody>
      </p:sp>
    </p:spTree>
    <p:extLst>
      <p:ext uri="{BB962C8B-B14F-4D97-AF65-F5344CB8AC3E}">
        <p14:creationId xmlns:p14="http://schemas.microsoft.com/office/powerpoint/2010/main" val="18843741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50943B-82A2-6840-A10A-43F89FA99BDD}" type="datetimeFigureOut">
              <a:rPr lang="en-US" smtClean="0"/>
              <a:t>8/12/2019</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025486-A851-034E-84B8-10D08CF2D656}" type="slidenum">
              <a:rPr lang="en-US" smtClean="0"/>
              <a:t>‹#›</a:t>
            </a:fld>
            <a:endParaRPr lang="en-US" dirty="0"/>
          </a:p>
        </p:txBody>
      </p:sp>
    </p:spTree>
    <p:extLst>
      <p:ext uri="{BB962C8B-B14F-4D97-AF65-F5344CB8AC3E}">
        <p14:creationId xmlns:p14="http://schemas.microsoft.com/office/powerpoint/2010/main" val="3358937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6025486-A851-034E-84B8-10D08CF2D656}" type="slidenum">
              <a:rPr lang="en-US" smtClean="0"/>
              <a:t>10</a:t>
            </a:fld>
            <a:endParaRPr lang="en-US" dirty="0"/>
          </a:p>
        </p:txBody>
      </p:sp>
    </p:spTree>
    <p:extLst>
      <p:ext uri="{BB962C8B-B14F-4D97-AF65-F5344CB8AC3E}">
        <p14:creationId xmlns:p14="http://schemas.microsoft.com/office/powerpoint/2010/main" val="31886262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6025486-A851-034E-84B8-10D08CF2D656}" type="slidenum">
              <a:rPr lang="en-US" smtClean="0"/>
              <a:t>11</a:t>
            </a:fld>
            <a:endParaRPr lang="en-US" dirty="0"/>
          </a:p>
        </p:txBody>
      </p:sp>
    </p:spTree>
    <p:extLst>
      <p:ext uri="{BB962C8B-B14F-4D97-AF65-F5344CB8AC3E}">
        <p14:creationId xmlns:p14="http://schemas.microsoft.com/office/powerpoint/2010/main" val="37174465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A620F3-F2AD-4746-926E-920D3272A72B}" type="slidenum">
              <a:rPr lang="en-US" smtClean="0"/>
              <a:t>23</a:t>
            </a:fld>
            <a:endParaRPr lang="en-US" dirty="0"/>
          </a:p>
        </p:txBody>
      </p:sp>
    </p:spTree>
    <p:extLst>
      <p:ext uri="{BB962C8B-B14F-4D97-AF65-F5344CB8AC3E}">
        <p14:creationId xmlns:p14="http://schemas.microsoft.com/office/powerpoint/2010/main" val="14051476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A620F3-F2AD-4746-926E-920D3272A72B}" type="slidenum">
              <a:rPr lang="en-US" smtClean="0"/>
              <a:t>24</a:t>
            </a:fld>
            <a:endParaRPr lang="en-US" dirty="0"/>
          </a:p>
        </p:txBody>
      </p:sp>
    </p:spTree>
    <p:extLst>
      <p:ext uri="{BB962C8B-B14F-4D97-AF65-F5344CB8AC3E}">
        <p14:creationId xmlns:p14="http://schemas.microsoft.com/office/powerpoint/2010/main" val="25657686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Section divider + Background">
    <p:bg>
      <p:bgPr>
        <a:solidFill>
          <a:schemeClr val="bg1"/>
        </a:solidFill>
        <a:effectLst/>
      </p:bgPr>
    </p:bg>
    <p:spTree>
      <p:nvGrpSpPr>
        <p:cNvPr id="1" name=""/>
        <p:cNvGrpSpPr/>
        <p:nvPr/>
      </p:nvGrpSpPr>
      <p:grpSpPr>
        <a:xfrm>
          <a:off x="0" y="0"/>
          <a:ext cx="0" cy="0"/>
          <a:chOff x="0" y="0"/>
          <a:chExt cx="0" cy="0"/>
        </a:xfrm>
      </p:grpSpPr>
      <p:sp>
        <p:nvSpPr>
          <p:cNvPr id="17" name="Slide Number Placeholder 5">
            <a:extLst>
              <a:ext uri="{FF2B5EF4-FFF2-40B4-BE49-F238E27FC236}">
                <a16:creationId xmlns:a16="http://schemas.microsoft.com/office/drawing/2014/main" id="{6A6C68A4-7D2D-6042-9EAE-A0534BA8EB5F}"/>
              </a:ext>
            </a:extLst>
          </p:cNvPr>
          <p:cNvSpPr txBox="1">
            <a:spLocks/>
          </p:cNvSpPr>
          <p:nvPr userDrawn="1"/>
        </p:nvSpPr>
        <p:spPr>
          <a:xfrm>
            <a:off x="8479415" y="6591371"/>
            <a:ext cx="190075" cy="118494"/>
          </a:xfrm>
          <a:prstGeom prst="rect">
            <a:avLst/>
          </a:prstGeom>
        </p:spPr>
        <p:txBody>
          <a:bodyPr wrap="square" lIns="0" tIns="0" rIns="0" bIns="0" anchor="ctr" anchorCtr="0">
            <a:spAutoFit/>
          </a:bodyPr>
          <a:lstStyle>
            <a:defPPr>
              <a:defRPr lang="en-US"/>
            </a:defPPr>
            <a:lvl1pPr marL="0" algn="r" defTabSz="1066302" rtl="0" eaLnBrk="1" latinLnBrk="0" hangingPunct="1">
              <a:defRPr sz="1000" kern="1200">
                <a:solidFill>
                  <a:schemeClr val="tx1"/>
                </a:solidFill>
                <a:latin typeface="Arial" pitchFamily="34" charset="0"/>
                <a:ea typeface="+mn-ea"/>
                <a:cs typeface="Arial" pitchFamily="34" charset="0"/>
              </a:defRPr>
            </a:lvl1pPr>
            <a:lvl2pPr marL="533152" algn="l" defTabSz="1066302" rtl="0" eaLnBrk="1" latinLnBrk="0" hangingPunct="1">
              <a:defRPr sz="2100" kern="1200">
                <a:solidFill>
                  <a:schemeClr val="tx1"/>
                </a:solidFill>
                <a:latin typeface="+mn-lt"/>
                <a:ea typeface="+mn-ea"/>
                <a:cs typeface="+mn-cs"/>
              </a:defRPr>
            </a:lvl2pPr>
            <a:lvl3pPr marL="1066302" algn="l" defTabSz="1066302" rtl="0" eaLnBrk="1" latinLnBrk="0" hangingPunct="1">
              <a:defRPr sz="2100" kern="1200">
                <a:solidFill>
                  <a:schemeClr val="tx1"/>
                </a:solidFill>
                <a:latin typeface="+mn-lt"/>
                <a:ea typeface="+mn-ea"/>
                <a:cs typeface="+mn-cs"/>
              </a:defRPr>
            </a:lvl3pPr>
            <a:lvl4pPr marL="1599453" algn="l" defTabSz="1066302" rtl="0" eaLnBrk="1" latinLnBrk="0" hangingPunct="1">
              <a:defRPr sz="2100" kern="1200">
                <a:solidFill>
                  <a:schemeClr val="tx1"/>
                </a:solidFill>
                <a:latin typeface="+mn-lt"/>
                <a:ea typeface="+mn-ea"/>
                <a:cs typeface="+mn-cs"/>
              </a:defRPr>
            </a:lvl4pPr>
            <a:lvl5pPr marL="2132603" algn="l" defTabSz="1066302" rtl="0" eaLnBrk="1" latinLnBrk="0" hangingPunct="1">
              <a:defRPr sz="2100" kern="1200">
                <a:solidFill>
                  <a:schemeClr val="tx1"/>
                </a:solidFill>
                <a:latin typeface="+mn-lt"/>
                <a:ea typeface="+mn-ea"/>
                <a:cs typeface="+mn-cs"/>
              </a:defRPr>
            </a:lvl5pPr>
            <a:lvl6pPr marL="2665755" algn="l" defTabSz="1066302" rtl="0" eaLnBrk="1" latinLnBrk="0" hangingPunct="1">
              <a:defRPr sz="2100" kern="1200">
                <a:solidFill>
                  <a:schemeClr val="tx1"/>
                </a:solidFill>
                <a:latin typeface="+mn-lt"/>
                <a:ea typeface="+mn-ea"/>
                <a:cs typeface="+mn-cs"/>
              </a:defRPr>
            </a:lvl6pPr>
            <a:lvl7pPr marL="3198906" algn="l" defTabSz="1066302" rtl="0" eaLnBrk="1" latinLnBrk="0" hangingPunct="1">
              <a:defRPr sz="2100" kern="1200">
                <a:solidFill>
                  <a:schemeClr val="tx1"/>
                </a:solidFill>
                <a:latin typeface="+mn-lt"/>
                <a:ea typeface="+mn-ea"/>
                <a:cs typeface="+mn-cs"/>
              </a:defRPr>
            </a:lvl7pPr>
            <a:lvl8pPr marL="3732056" algn="l" defTabSz="1066302" rtl="0" eaLnBrk="1" latinLnBrk="0" hangingPunct="1">
              <a:defRPr sz="2100" kern="1200">
                <a:solidFill>
                  <a:schemeClr val="tx1"/>
                </a:solidFill>
                <a:latin typeface="+mn-lt"/>
                <a:ea typeface="+mn-ea"/>
                <a:cs typeface="+mn-cs"/>
              </a:defRPr>
            </a:lvl8pPr>
            <a:lvl9pPr marL="4265207" algn="l" defTabSz="1066302" rtl="0" eaLnBrk="1" latinLnBrk="0" hangingPunct="1">
              <a:defRPr sz="2100" kern="1200">
                <a:solidFill>
                  <a:schemeClr val="tx1"/>
                </a:solidFill>
                <a:latin typeface="+mn-lt"/>
                <a:ea typeface="+mn-ea"/>
                <a:cs typeface="+mn-cs"/>
              </a:defRPr>
            </a:lvl9pPr>
          </a:lstStyle>
          <a:p>
            <a:pPr marL="0" marR="0" lvl="0" indent="0" algn="l" defTabSz="683962" rtl="0" eaLnBrk="1" fontAlgn="auto" latinLnBrk="0" hangingPunct="1">
              <a:lnSpc>
                <a:spcPct val="100000"/>
              </a:lnSpc>
              <a:spcBef>
                <a:spcPts val="0"/>
              </a:spcBef>
              <a:spcAft>
                <a:spcPts val="0"/>
              </a:spcAft>
              <a:buClrTx/>
              <a:buSzTx/>
              <a:buFontTx/>
              <a:buNone/>
              <a:tabLst/>
              <a:defRPr/>
            </a:pPr>
            <a:fld id="{FEBD7F86-1881-4698-8703-FB80B0800997}" type="slidenum">
              <a:rPr lang="en-GB" sz="770" b="1" smtClean="0">
                <a:solidFill>
                  <a:schemeClr val="bg1"/>
                </a:solidFill>
                <a:latin typeface="+mn-lt"/>
              </a:rPr>
              <a:pPr marL="0" marR="0" lvl="0" indent="0" algn="l" defTabSz="683962" rtl="0" eaLnBrk="1" fontAlgn="auto" latinLnBrk="0" hangingPunct="1">
                <a:lnSpc>
                  <a:spcPct val="100000"/>
                </a:lnSpc>
                <a:spcBef>
                  <a:spcPts val="0"/>
                </a:spcBef>
                <a:spcAft>
                  <a:spcPts val="0"/>
                </a:spcAft>
                <a:buClrTx/>
                <a:buSzTx/>
                <a:buFontTx/>
                <a:buNone/>
                <a:tabLst/>
                <a:defRPr/>
              </a:pPr>
              <a:t>‹#›</a:t>
            </a:fld>
            <a:endParaRPr lang="en-GB" sz="770" b="1" dirty="0">
              <a:solidFill>
                <a:schemeClr val="bg1"/>
              </a:solidFill>
              <a:latin typeface="+mn-lt"/>
            </a:endParaRPr>
          </a:p>
        </p:txBody>
      </p:sp>
      <p:cxnSp>
        <p:nvCxnSpPr>
          <p:cNvPr id="22" name="Straight Connector 21">
            <a:extLst>
              <a:ext uri="{FF2B5EF4-FFF2-40B4-BE49-F238E27FC236}">
                <a16:creationId xmlns:a16="http://schemas.microsoft.com/office/drawing/2014/main" id="{1CF9A864-89A7-C647-A341-9C6861825B02}"/>
              </a:ext>
            </a:extLst>
          </p:cNvPr>
          <p:cNvCxnSpPr/>
          <p:nvPr userDrawn="1"/>
        </p:nvCxnSpPr>
        <p:spPr>
          <a:xfrm>
            <a:off x="8378235" y="6546927"/>
            <a:ext cx="0" cy="2073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7E6EB540-08A8-4683-AAD8-1944F5660BA8}"/>
              </a:ext>
            </a:extLst>
          </p:cNvPr>
          <p:cNvSpPr/>
          <p:nvPr userDrawn="1"/>
        </p:nvSpPr>
        <p:spPr>
          <a:xfrm>
            <a:off x="0" y="-8362"/>
            <a:ext cx="9144000" cy="766897"/>
          </a:xfrm>
          <a:prstGeom prst="rect">
            <a:avLst/>
          </a:prstGeom>
          <a:solidFill>
            <a:srgbClr val="05377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FEDA80E1-FA2D-42F8-A982-669FD2596E7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3235" y="1384300"/>
            <a:ext cx="8277529" cy="2876849"/>
          </a:xfrm>
          <a:prstGeom prst="rect">
            <a:avLst/>
          </a:prstGeom>
        </p:spPr>
      </p:pic>
      <p:sp>
        <p:nvSpPr>
          <p:cNvPr id="2" name="Title 1">
            <a:extLst>
              <a:ext uri="{FF2B5EF4-FFF2-40B4-BE49-F238E27FC236}">
                <a16:creationId xmlns:a16="http://schemas.microsoft.com/office/drawing/2014/main" id="{E6C57320-4A51-4BF7-86EE-F4044370696C}"/>
              </a:ext>
            </a:extLst>
          </p:cNvPr>
          <p:cNvSpPr>
            <a:spLocks noGrp="1"/>
          </p:cNvSpPr>
          <p:nvPr>
            <p:ph type="title" hasCustomPrompt="1"/>
          </p:nvPr>
        </p:nvSpPr>
        <p:spPr>
          <a:xfrm>
            <a:off x="434340" y="4886914"/>
            <a:ext cx="8275320" cy="1325563"/>
          </a:xfrm>
          <a:prstGeom prst="rect">
            <a:avLst/>
          </a:prstGeom>
        </p:spPr>
        <p:txBody>
          <a:bodyPr/>
          <a:lstStyle>
            <a:lvl1pPr algn="ctr">
              <a:defRPr sz="3000" i="1">
                <a:solidFill>
                  <a:schemeClr val="tx1"/>
                </a:solidFill>
                <a:latin typeface="+mn-lt"/>
              </a:defRPr>
            </a:lvl1pPr>
          </a:lstStyle>
          <a:p>
            <a:r>
              <a:rPr lang="en-US" dirty="0"/>
              <a:t>Title</a:t>
            </a:r>
            <a:br>
              <a:rPr lang="en-US" dirty="0"/>
            </a:br>
            <a:r>
              <a:rPr lang="en-US" dirty="0"/>
              <a:t>Date</a:t>
            </a:r>
          </a:p>
        </p:txBody>
      </p:sp>
      <p:sp>
        <p:nvSpPr>
          <p:cNvPr id="9" name="TextBox 8">
            <a:extLst>
              <a:ext uri="{FF2B5EF4-FFF2-40B4-BE49-F238E27FC236}">
                <a16:creationId xmlns:a16="http://schemas.microsoft.com/office/drawing/2014/main" id="{2E953C4A-BA6A-4DFD-9ED2-F79A2F8AADB3}"/>
              </a:ext>
            </a:extLst>
          </p:cNvPr>
          <p:cNvSpPr txBox="1"/>
          <p:nvPr userDrawn="1"/>
        </p:nvSpPr>
        <p:spPr>
          <a:xfrm>
            <a:off x="434340" y="6508677"/>
            <a:ext cx="8275320" cy="253916"/>
          </a:xfrm>
          <a:prstGeom prst="rect">
            <a:avLst/>
          </a:prstGeom>
          <a:noFill/>
        </p:spPr>
        <p:txBody>
          <a:bodyPr wrap="square" rtlCol="0">
            <a:spAutoFit/>
          </a:bodyPr>
          <a:lstStyle/>
          <a:p>
            <a:pPr marL="0" marR="0" lvl="0" indent="0" algn="ctr" defTabSz="1007989" rtl="0" eaLnBrk="1" fontAlgn="base" latinLnBrk="0" hangingPunct="1">
              <a:lnSpc>
                <a:spcPct val="100000"/>
              </a:lnSpc>
              <a:spcBef>
                <a:spcPct val="0"/>
              </a:spcBef>
              <a:spcAft>
                <a:spcPct val="0"/>
              </a:spcAft>
              <a:buClrTx/>
              <a:buSzTx/>
              <a:buFontTx/>
              <a:buNone/>
              <a:tabLst/>
              <a:defRPr/>
            </a:pPr>
            <a:r>
              <a:rPr lang="it-IT" altLang="en-US" sz="1050" b="0" kern="1200" dirty="0">
                <a:solidFill>
                  <a:schemeClr val="tx1"/>
                </a:solidFill>
                <a:latin typeface="Franklin Gothic Medium" charset="0"/>
                <a:ea typeface="Franklin Gothic Medium" charset="0"/>
                <a:cs typeface="Franklin Gothic Medium" charset="0"/>
              </a:rPr>
              <a:t>Internal</a:t>
            </a:r>
            <a:r>
              <a:rPr lang="it-IT" altLang="en-US" sz="1050" b="0" kern="1200" baseline="0" dirty="0">
                <a:solidFill>
                  <a:schemeClr val="tx1"/>
                </a:solidFill>
                <a:latin typeface="Franklin Gothic Medium" charset="0"/>
                <a:ea typeface="Franklin Gothic Medium" charset="0"/>
                <a:cs typeface="Franklin Gothic Medium" charset="0"/>
              </a:rPr>
              <a:t> Use Only – Not for Distribution</a:t>
            </a:r>
            <a:endParaRPr lang="en-US" altLang="en-US" sz="1050" b="0" kern="1200" dirty="0">
              <a:solidFill>
                <a:schemeClr val="tx1"/>
              </a:solidFill>
              <a:latin typeface="Franklin Gothic Medium" charset="0"/>
              <a:ea typeface="Franklin Gothic Medium" charset="0"/>
              <a:cs typeface="Franklin Gothic Medium" charset="0"/>
            </a:endParaRPr>
          </a:p>
        </p:txBody>
      </p:sp>
    </p:spTree>
    <p:extLst>
      <p:ext uri="{BB962C8B-B14F-4D97-AF65-F5344CB8AC3E}">
        <p14:creationId xmlns:p14="http://schemas.microsoft.com/office/powerpoint/2010/main" val="2612141468"/>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3887391" y="987426"/>
            <a:ext cx="462915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Title 4">
            <a:extLst>
              <a:ext uri="{FF2B5EF4-FFF2-40B4-BE49-F238E27FC236}">
                <a16:creationId xmlns:a16="http://schemas.microsoft.com/office/drawing/2014/main" id="{A604B70A-7396-4BA9-AC11-17637413CF5E}"/>
              </a:ext>
            </a:extLst>
          </p:cNvPr>
          <p:cNvSpPr>
            <a:spLocks noGrp="1"/>
          </p:cNvSpPr>
          <p:nvPr>
            <p:ph type="title"/>
          </p:nvPr>
        </p:nvSpPr>
        <p:spPr>
          <a:xfrm>
            <a:off x="274320" y="192024"/>
            <a:ext cx="7886700" cy="393192"/>
          </a:xfrm>
          <a:prstGeom prst="rect">
            <a:avLst/>
          </a:prstGeom>
        </p:spPr>
        <p:txBody>
          <a:bodyPr/>
          <a:lstStyle>
            <a:lvl1pPr>
              <a:defRPr sz="2200">
                <a:latin typeface="+mn-lt"/>
              </a:defRPr>
            </a:lvl1pPr>
          </a:lstStyle>
          <a:p>
            <a:r>
              <a:rPr lang="en-US"/>
              <a:t>Click to edit Master title style</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4">
            <a:extLst>
              <a:ext uri="{FF2B5EF4-FFF2-40B4-BE49-F238E27FC236}">
                <a16:creationId xmlns:a16="http://schemas.microsoft.com/office/drawing/2014/main" id="{8B0A72B6-8523-4044-B986-ECB6C1644935}"/>
              </a:ext>
            </a:extLst>
          </p:cNvPr>
          <p:cNvSpPr>
            <a:spLocks noGrp="1"/>
          </p:cNvSpPr>
          <p:nvPr>
            <p:ph type="title"/>
          </p:nvPr>
        </p:nvSpPr>
        <p:spPr>
          <a:xfrm>
            <a:off x="274320" y="192024"/>
            <a:ext cx="7886700" cy="393192"/>
          </a:xfrm>
          <a:prstGeom prst="rect">
            <a:avLst/>
          </a:prstGeom>
        </p:spPr>
        <p:txBody>
          <a:bodyPr/>
          <a:lstStyle>
            <a:lvl1pPr>
              <a:defRPr sz="2200">
                <a:latin typeface="+mn-lt"/>
              </a:defRPr>
            </a:lvl1pPr>
          </a:lstStyle>
          <a:p>
            <a:r>
              <a:rPr lang="en-US"/>
              <a:t>Click to edit Master title style</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a:prstGeom prst="rect">
            <a:avLst/>
          </a:prstGeo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a:prstGeom prst="rect">
            <a:avLst/>
          </a:prstGeo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4_Section divider + Backgroun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134454"/>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2_Section divider + Background">
    <p:bg>
      <p:bgPr>
        <a:solidFill>
          <a:schemeClr val="bg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3E2EA58-733F-8E43-8192-57CF5182111F}"/>
              </a:ext>
            </a:extLst>
          </p:cNvPr>
          <p:cNvSpPr>
            <a:spLocks noGrp="1"/>
          </p:cNvSpPr>
          <p:nvPr>
            <p:ph type="body" sz="quarter" idx="10"/>
          </p:nvPr>
        </p:nvSpPr>
        <p:spPr>
          <a:xfrm>
            <a:off x="0" y="3707483"/>
            <a:ext cx="9144000" cy="2073818"/>
          </a:xfrm>
          <a:prstGeom prst="rect">
            <a:avLst/>
          </a:prstGeom>
          <a:solidFill>
            <a:schemeClr val="accent1">
              <a:alpha val="90000"/>
            </a:schemeClr>
          </a:solidFill>
        </p:spPr>
        <p:txBody>
          <a:bodyPr lIns="457200" tIns="457200" rIns="457200" bIns="457200" anchor="ctr"/>
          <a:lstStyle>
            <a:lvl1pPr>
              <a:defRPr sz="3079" cap="all" spc="86" baseline="0">
                <a:solidFill>
                  <a:schemeClr val="bg1"/>
                </a:solidFill>
                <a:latin typeface="+mj-lt"/>
              </a:defRPr>
            </a:lvl1pPr>
            <a:lvl2pPr>
              <a:defRPr sz="1710" cap="all" spc="26" baseline="0">
                <a:solidFill>
                  <a:schemeClr val="bg1"/>
                </a:solidFill>
              </a:defRPr>
            </a:lvl2pPr>
          </a:lstStyle>
          <a:p>
            <a:pPr lvl="0"/>
            <a:r>
              <a:rPr lang="en-US" dirty="0"/>
              <a:t>Edit Master text styles</a:t>
            </a:r>
          </a:p>
          <a:p>
            <a:pPr lvl="1"/>
            <a:r>
              <a:rPr lang="en-US" dirty="0"/>
              <a:t>Second level</a:t>
            </a:r>
          </a:p>
        </p:txBody>
      </p:sp>
      <p:sp>
        <p:nvSpPr>
          <p:cNvPr id="17" name="Slide Number Placeholder 5">
            <a:extLst>
              <a:ext uri="{FF2B5EF4-FFF2-40B4-BE49-F238E27FC236}">
                <a16:creationId xmlns:a16="http://schemas.microsoft.com/office/drawing/2014/main" id="{6A6C68A4-7D2D-6042-9EAE-A0534BA8EB5F}"/>
              </a:ext>
            </a:extLst>
          </p:cNvPr>
          <p:cNvSpPr txBox="1">
            <a:spLocks/>
          </p:cNvSpPr>
          <p:nvPr userDrawn="1"/>
        </p:nvSpPr>
        <p:spPr>
          <a:xfrm>
            <a:off x="8479415" y="6591371"/>
            <a:ext cx="190075" cy="118494"/>
          </a:xfrm>
          <a:prstGeom prst="rect">
            <a:avLst/>
          </a:prstGeom>
        </p:spPr>
        <p:txBody>
          <a:bodyPr wrap="square" lIns="0" tIns="0" rIns="0" bIns="0" anchor="ctr" anchorCtr="0">
            <a:spAutoFit/>
          </a:bodyPr>
          <a:lstStyle>
            <a:defPPr>
              <a:defRPr lang="en-US"/>
            </a:defPPr>
            <a:lvl1pPr marL="0" algn="r" defTabSz="1066302" rtl="0" eaLnBrk="1" latinLnBrk="0" hangingPunct="1">
              <a:defRPr sz="1000" kern="1200">
                <a:solidFill>
                  <a:schemeClr val="tx1"/>
                </a:solidFill>
                <a:latin typeface="Arial" pitchFamily="34" charset="0"/>
                <a:ea typeface="+mn-ea"/>
                <a:cs typeface="Arial" pitchFamily="34" charset="0"/>
              </a:defRPr>
            </a:lvl1pPr>
            <a:lvl2pPr marL="533152" algn="l" defTabSz="1066302" rtl="0" eaLnBrk="1" latinLnBrk="0" hangingPunct="1">
              <a:defRPr sz="2100" kern="1200">
                <a:solidFill>
                  <a:schemeClr val="tx1"/>
                </a:solidFill>
                <a:latin typeface="+mn-lt"/>
                <a:ea typeface="+mn-ea"/>
                <a:cs typeface="+mn-cs"/>
              </a:defRPr>
            </a:lvl2pPr>
            <a:lvl3pPr marL="1066302" algn="l" defTabSz="1066302" rtl="0" eaLnBrk="1" latinLnBrk="0" hangingPunct="1">
              <a:defRPr sz="2100" kern="1200">
                <a:solidFill>
                  <a:schemeClr val="tx1"/>
                </a:solidFill>
                <a:latin typeface="+mn-lt"/>
                <a:ea typeface="+mn-ea"/>
                <a:cs typeface="+mn-cs"/>
              </a:defRPr>
            </a:lvl3pPr>
            <a:lvl4pPr marL="1599453" algn="l" defTabSz="1066302" rtl="0" eaLnBrk="1" latinLnBrk="0" hangingPunct="1">
              <a:defRPr sz="2100" kern="1200">
                <a:solidFill>
                  <a:schemeClr val="tx1"/>
                </a:solidFill>
                <a:latin typeface="+mn-lt"/>
                <a:ea typeface="+mn-ea"/>
                <a:cs typeface="+mn-cs"/>
              </a:defRPr>
            </a:lvl4pPr>
            <a:lvl5pPr marL="2132603" algn="l" defTabSz="1066302" rtl="0" eaLnBrk="1" latinLnBrk="0" hangingPunct="1">
              <a:defRPr sz="2100" kern="1200">
                <a:solidFill>
                  <a:schemeClr val="tx1"/>
                </a:solidFill>
                <a:latin typeface="+mn-lt"/>
                <a:ea typeface="+mn-ea"/>
                <a:cs typeface="+mn-cs"/>
              </a:defRPr>
            </a:lvl5pPr>
            <a:lvl6pPr marL="2665755" algn="l" defTabSz="1066302" rtl="0" eaLnBrk="1" latinLnBrk="0" hangingPunct="1">
              <a:defRPr sz="2100" kern="1200">
                <a:solidFill>
                  <a:schemeClr val="tx1"/>
                </a:solidFill>
                <a:latin typeface="+mn-lt"/>
                <a:ea typeface="+mn-ea"/>
                <a:cs typeface="+mn-cs"/>
              </a:defRPr>
            </a:lvl6pPr>
            <a:lvl7pPr marL="3198906" algn="l" defTabSz="1066302" rtl="0" eaLnBrk="1" latinLnBrk="0" hangingPunct="1">
              <a:defRPr sz="2100" kern="1200">
                <a:solidFill>
                  <a:schemeClr val="tx1"/>
                </a:solidFill>
                <a:latin typeface="+mn-lt"/>
                <a:ea typeface="+mn-ea"/>
                <a:cs typeface="+mn-cs"/>
              </a:defRPr>
            </a:lvl7pPr>
            <a:lvl8pPr marL="3732056" algn="l" defTabSz="1066302" rtl="0" eaLnBrk="1" latinLnBrk="0" hangingPunct="1">
              <a:defRPr sz="2100" kern="1200">
                <a:solidFill>
                  <a:schemeClr val="tx1"/>
                </a:solidFill>
                <a:latin typeface="+mn-lt"/>
                <a:ea typeface="+mn-ea"/>
                <a:cs typeface="+mn-cs"/>
              </a:defRPr>
            </a:lvl8pPr>
            <a:lvl9pPr marL="4265207" algn="l" defTabSz="1066302" rtl="0" eaLnBrk="1" latinLnBrk="0" hangingPunct="1">
              <a:defRPr sz="2100" kern="1200">
                <a:solidFill>
                  <a:schemeClr val="tx1"/>
                </a:solidFill>
                <a:latin typeface="+mn-lt"/>
                <a:ea typeface="+mn-ea"/>
                <a:cs typeface="+mn-cs"/>
              </a:defRPr>
            </a:lvl9pPr>
          </a:lstStyle>
          <a:p>
            <a:pPr marL="0" marR="0" lvl="0" indent="0" algn="l" defTabSz="683962" rtl="0" eaLnBrk="1" fontAlgn="auto" latinLnBrk="0" hangingPunct="1">
              <a:lnSpc>
                <a:spcPct val="100000"/>
              </a:lnSpc>
              <a:spcBef>
                <a:spcPts val="0"/>
              </a:spcBef>
              <a:spcAft>
                <a:spcPts val="0"/>
              </a:spcAft>
              <a:buClrTx/>
              <a:buSzTx/>
              <a:buFontTx/>
              <a:buNone/>
              <a:tabLst/>
              <a:defRPr/>
            </a:pPr>
            <a:fld id="{FEBD7F86-1881-4698-8703-FB80B0800997}" type="slidenum">
              <a:rPr lang="en-GB" sz="770" b="1" smtClean="0">
                <a:solidFill>
                  <a:schemeClr val="bg1"/>
                </a:solidFill>
                <a:latin typeface="+mn-lt"/>
              </a:rPr>
              <a:pPr marL="0" marR="0" lvl="0" indent="0" algn="l" defTabSz="683962" rtl="0" eaLnBrk="1" fontAlgn="auto" latinLnBrk="0" hangingPunct="1">
                <a:lnSpc>
                  <a:spcPct val="100000"/>
                </a:lnSpc>
                <a:spcBef>
                  <a:spcPts val="0"/>
                </a:spcBef>
                <a:spcAft>
                  <a:spcPts val="0"/>
                </a:spcAft>
                <a:buClrTx/>
                <a:buSzTx/>
                <a:buFontTx/>
                <a:buNone/>
                <a:tabLst/>
                <a:defRPr/>
              </a:pPr>
              <a:t>‹#›</a:t>
            </a:fld>
            <a:endParaRPr lang="en-GB" sz="770" b="1" dirty="0">
              <a:solidFill>
                <a:schemeClr val="bg1"/>
              </a:solidFill>
              <a:latin typeface="+mn-lt"/>
            </a:endParaRPr>
          </a:p>
        </p:txBody>
      </p:sp>
      <p:cxnSp>
        <p:nvCxnSpPr>
          <p:cNvPr id="22" name="Straight Connector 21">
            <a:extLst>
              <a:ext uri="{FF2B5EF4-FFF2-40B4-BE49-F238E27FC236}">
                <a16:creationId xmlns:a16="http://schemas.microsoft.com/office/drawing/2014/main" id="{1CF9A864-89A7-C647-A341-9C6861825B02}"/>
              </a:ext>
            </a:extLst>
          </p:cNvPr>
          <p:cNvCxnSpPr/>
          <p:nvPr userDrawn="1"/>
        </p:nvCxnSpPr>
        <p:spPr>
          <a:xfrm>
            <a:off x="8378235" y="6546927"/>
            <a:ext cx="0" cy="2073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7667289"/>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Section divider + Background">
    <p:spTree>
      <p:nvGrpSpPr>
        <p:cNvPr id="1" name=""/>
        <p:cNvGrpSpPr/>
        <p:nvPr/>
      </p:nvGrpSpPr>
      <p:grpSpPr>
        <a:xfrm>
          <a:off x="0" y="0"/>
          <a:ext cx="0" cy="0"/>
          <a:chOff x="0" y="0"/>
          <a:chExt cx="0" cy="0"/>
        </a:xfrm>
      </p:grpSpPr>
      <p:sp>
        <p:nvSpPr>
          <p:cNvPr id="17" name="Slide Number Placeholder 5">
            <a:extLst>
              <a:ext uri="{FF2B5EF4-FFF2-40B4-BE49-F238E27FC236}">
                <a16:creationId xmlns:a16="http://schemas.microsoft.com/office/drawing/2014/main" id="{6A6C68A4-7D2D-6042-9EAE-A0534BA8EB5F}"/>
              </a:ext>
            </a:extLst>
          </p:cNvPr>
          <p:cNvSpPr txBox="1">
            <a:spLocks/>
          </p:cNvSpPr>
          <p:nvPr userDrawn="1"/>
        </p:nvSpPr>
        <p:spPr>
          <a:xfrm>
            <a:off x="8479415" y="6591371"/>
            <a:ext cx="190075" cy="118494"/>
          </a:xfrm>
          <a:prstGeom prst="rect">
            <a:avLst/>
          </a:prstGeom>
        </p:spPr>
        <p:txBody>
          <a:bodyPr wrap="square" lIns="0" tIns="0" rIns="0" bIns="0" anchor="ctr" anchorCtr="0">
            <a:spAutoFit/>
          </a:bodyPr>
          <a:lstStyle>
            <a:defPPr>
              <a:defRPr lang="en-US"/>
            </a:defPPr>
            <a:lvl1pPr marL="0" algn="r" defTabSz="1066302" rtl="0" eaLnBrk="1" latinLnBrk="0" hangingPunct="1">
              <a:defRPr sz="1000" kern="1200">
                <a:solidFill>
                  <a:schemeClr val="tx1"/>
                </a:solidFill>
                <a:latin typeface="Arial" pitchFamily="34" charset="0"/>
                <a:ea typeface="+mn-ea"/>
                <a:cs typeface="Arial" pitchFamily="34" charset="0"/>
              </a:defRPr>
            </a:lvl1pPr>
            <a:lvl2pPr marL="533152" algn="l" defTabSz="1066302" rtl="0" eaLnBrk="1" latinLnBrk="0" hangingPunct="1">
              <a:defRPr sz="2100" kern="1200">
                <a:solidFill>
                  <a:schemeClr val="tx1"/>
                </a:solidFill>
                <a:latin typeface="+mn-lt"/>
                <a:ea typeface="+mn-ea"/>
                <a:cs typeface="+mn-cs"/>
              </a:defRPr>
            </a:lvl2pPr>
            <a:lvl3pPr marL="1066302" algn="l" defTabSz="1066302" rtl="0" eaLnBrk="1" latinLnBrk="0" hangingPunct="1">
              <a:defRPr sz="2100" kern="1200">
                <a:solidFill>
                  <a:schemeClr val="tx1"/>
                </a:solidFill>
                <a:latin typeface="+mn-lt"/>
                <a:ea typeface="+mn-ea"/>
                <a:cs typeface="+mn-cs"/>
              </a:defRPr>
            </a:lvl3pPr>
            <a:lvl4pPr marL="1599453" algn="l" defTabSz="1066302" rtl="0" eaLnBrk="1" latinLnBrk="0" hangingPunct="1">
              <a:defRPr sz="2100" kern="1200">
                <a:solidFill>
                  <a:schemeClr val="tx1"/>
                </a:solidFill>
                <a:latin typeface="+mn-lt"/>
                <a:ea typeface="+mn-ea"/>
                <a:cs typeface="+mn-cs"/>
              </a:defRPr>
            </a:lvl4pPr>
            <a:lvl5pPr marL="2132603" algn="l" defTabSz="1066302" rtl="0" eaLnBrk="1" latinLnBrk="0" hangingPunct="1">
              <a:defRPr sz="2100" kern="1200">
                <a:solidFill>
                  <a:schemeClr val="tx1"/>
                </a:solidFill>
                <a:latin typeface="+mn-lt"/>
                <a:ea typeface="+mn-ea"/>
                <a:cs typeface="+mn-cs"/>
              </a:defRPr>
            </a:lvl5pPr>
            <a:lvl6pPr marL="2665755" algn="l" defTabSz="1066302" rtl="0" eaLnBrk="1" latinLnBrk="0" hangingPunct="1">
              <a:defRPr sz="2100" kern="1200">
                <a:solidFill>
                  <a:schemeClr val="tx1"/>
                </a:solidFill>
                <a:latin typeface="+mn-lt"/>
                <a:ea typeface="+mn-ea"/>
                <a:cs typeface="+mn-cs"/>
              </a:defRPr>
            </a:lvl6pPr>
            <a:lvl7pPr marL="3198906" algn="l" defTabSz="1066302" rtl="0" eaLnBrk="1" latinLnBrk="0" hangingPunct="1">
              <a:defRPr sz="2100" kern="1200">
                <a:solidFill>
                  <a:schemeClr val="tx1"/>
                </a:solidFill>
                <a:latin typeface="+mn-lt"/>
                <a:ea typeface="+mn-ea"/>
                <a:cs typeface="+mn-cs"/>
              </a:defRPr>
            </a:lvl7pPr>
            <a:lvl8pPr marL="3732056" algn="l" defTabSz="1066302" rtl="0" eaLnBrk="1" latinLnBrk="0" hangingPunct="1">
              <a:defRPr sz="2100" kern="1200">
                <a:solidFill>
                  <a:schemeClr val="tx1"/>
                </a:solidFill>
                <a:latin typeface="+mn-lt"/>
                <a:ea typeface="+mn-ea"/>
                <a:cs typeface="+mn-cs"/>
              </a:defRPr>
            </a:lvl8pPr>
            <a:lvl9pPr marL="4265207" algn="l" defTabSz="1066302" rtl="0" eaLnBrk="1" latinLnBrk="0" hangingPunct="1">
              <a:defRPr sz="2100" kern="1200">
                <a:solidFill>
                  <a:schemeClr val="tx1"/>
                </a:solidFill>
                <a:latin typeface="+mn-lt"/>
                <a:ea typeface="+mn-ea"/>
                <a:cs typeface="+mn-cs"/>
              </a:defRPr>
            </a:lvl9pPr>
          </a:lstStyle>
          <a:p>
            <a:pPr marL="0" marR="0" lvl="0" indent="0" algn="l" defTabSz="683962" rtl="0" eaLnBrk="1" fontAlgn="auto" latinLnBrk="0" hangingPunct="1">
              <a:lnSpc>
                <a:spcPct val="100000"/>
              </a:lnSpc>
              <a:spcBef>
                <a:spcPts val="0"/>
              </a:spcBef>
              <a:spcAft>
                <a:spcPts val="0"/>
              </a:spcAft>
              <a:buClrTx/>
              <a:buSzTx/>
              <a:buFontTx/>
              <a:buNone/>
              <a:tabLst/>
              <a:defRPr/>
            </a:pPr>
            <a:fld id="{FEBD7F86-1881-4698-8703-FB80B0800997}" type="slidenum">
              <a:rPr lang="en-GB" sz="770" b="1" smtClean="0">
                <a:solidFill>
                  <a:schemeClr val="bg1"/>
                </a:solidFill>
                <a:latin typeface="+mn-lt"/>
              </a:rPr>
              <a:pPr marL="0" marR="0" lvl="0" indent="0" algn="l" defTabSz="683962" rtl="0" eaLnBrk="1" fontAlgn="auto" latinLnBrk="0" hangingPunct="1">
                <a:lnSpc>
                  <a:spcPct val="100000"/>
                </a:lnSpc>
                <a:spcBef>
                  <a:spcPts val="0"/>
                </a:spcBef>
                <a:spcAft>
                  <a:spcPts val="0"/>
                </a:spcAft>
                <a:buClrTx/>
                <a:buSzTx/>
                <a:buFontTx/>
                <a:buNone/>
                <a:tabLst/>
                <a:defRPr/>
              </a:pPr>
              <a:t>‹#›</a:t>
            </a:fld>
            <a:endParaRPr lang="en-GB" sz="770" b="1" dirty="0">
              <a:solidFill>
                <a:schemeClr val="bg1"/>
              </a:solidFill>
              <a:latin typeface="+mn-lt"/>
            </a:endParaRPr>
          </a:p>
        </p:txBody>
      </p:sp>
      <p:cxnSp>
        <p:nvCxnSpPr>
          <p:cNvPr id="22" name="Straight Connector 21">
            <a:extLst>
              <a:ext uri="{FF2B5EF4-FFF2-40B4-BE49-F238E27FC236}">
                <a16:creationId xmlns:a16="http://schemas.microsoft.com/office/drawing/2014/main" id="{1CF9A864-89A7-C647-A341-9C6861825B02}"/>
              </a:ext>
            </a:extLst>
          </p:cNvPr>
          <p:cNvCxnSpPr/>
          <p:nvPr userDrawn="1"/>
        </p:nvCxnSpPr>
        <p:spPr>
          <a:xfrm>
            <a:off x="8378235" y="6546927"/>
            <a:ext cx="0" cy="2073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7E6EB540-08A8-4683-AAD8-1944F5660BA8}"/>
              </a:ext>
            </a:extLst>
          </p:cNvPr>
          <p:cNvSpPr/>
          <p:nvPr userDrawn="1"/>
        </p:nvSpPr>
        <p:spPr>
          <a:xfrm>
            <a:off x="0" y="-8362"/>
            <a:ext cx="9144000" cy="766897"/>
          </a:xfrm>
          <a:prstGeom prst="rect">
            <a:avLst/>
          </a:prstGeom>
          <a:solidFill>
            <a:srgbClr val="05377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FEDA80E1-FA2D-42F8-A982-669FD2596E7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3235" y="1384300"/>
            <a:ext cx="8277529" cy="2876849"/>
          </a:xfrm>
          <a:prstGeom prst="rect">
            <a:avLst/>
          </a:prstGeom>
        </p:spPr>
      </p:pic>
      <p:sp>
        <p:nvSpPr>
          <p:cNvPr id="2" name="Title 1">
            <a:extLst>
              <a:ext uri="{FF2B5EF4-FFF2-40B4-BE49-F238E27FC236}">
                <a16:creationId xmlns:a16="http://schemas.microsoft.com/office/drawing/2014/main" id="{E6C57320-4A51-4BF7-86EE-F4044370696C}"/>
              </a:ext>
            </a:extLst>
          </p:cNvPr>
          <p:cNvSpPr>
            <a:spLocks noGrp="1"/>
          </p:cNvSpPr>
          <p:nvPr>
            <p:ph type="title" hasCustomPrompt="1"/>
          </p:nvPr>
        </p:nvSpPr>
        <p:spPr>
          <a:xfrm>
            <a:off x="434340" y="4886914"/>
            <a:ext cx="8275320" cy="1325563"/>
          </a:xfrm>
          <a:prstGeom prst="rect">
            <a:avLst/>
          </a:prstGeom>
        </p:spPr>
        <p:txBody>
          <a:bodyPr/>
          <a:lstStyle>
            <a:lvl1pPr algn="ctr">
              <a:defRPr sz="3000" i="1">
                <a:solidFill>
                  <a:schemeClr val="tx1"/>
                </a:solidFill>
                <a:latin typeface="+mn-lt"/>
              </a:defRPr>
            </a:lvl1pPr>
          </a:lstStyle>
          <a:p>
            <a:r>
              <a:rPr lang="en-US" dirty="0"/>
              <a:t>Title</a:t>
            </a:r>
            <a:br>
              <a:rPr lang="en-US" dirty="0"/>
            </a:br>
            <a:r>
              <a:rPr lang="en-US" dirty="0"/>
              <a:t>Date</a:t>
            </a:r>
          </a:p>
        </p:txBody>
      </p:sp>
      <p:sp>
        <p:nvSpPr>
          <p:cNvPr id="9" name="TextBox 8">
            <a:extLst>
              <a:ext uri="{FF2B5EF4-FFF2-40B4-BE49-F238E27FC236}">
                <a16:creationId xmlns:a16="http://schemas.microsoft.com/office/drawing/2014/main" id="{2E953C4A-BA6A-4DFD-9ED2-F79A2F8AADB3}"/>
              </a:ext>
            </a:extLst>
          </p:cNvPr>
          <p:cNvSpPr txBox="1"/>
          <p:nvPr userDrawn="1"/>
        </p:nvSpPr>
        <p:spPr>
          <a:xfrm>
            <a:off x="434340" y="6508677"/>
            <a:ext cx="8275320" cy="253916"/>
          </a:xfrm>
          <a:prstGeom prst="rect">
            <a:avLst/>
          </a:prstGeom>
          <a:noFill/>
        </p:spPr>
        <p:txBody>
          <a:bodyPr wrap="square" rtlCol="0">
            <a:spAutoFit/>
          </a:bodyPr>
          <a:lstStyle/>
          <a:p>
            <a:pPr marL="0" marR="0" lvl="0" indent="0" algn="ctr" defTabSz="1007989" rtl="0" eaLnBrk="1" fontAlgn="base" latinLnBrk="0" hangingPunct="1">
              <a:lnSpc>
                <a:spcPct val="100000"/>
              </a:lnSpc>
              <a:spcBef>
                <a:spcPct val="0"/>
              </a:spcBef>
              <a:spcAft>
                <a:spcPct val="0"/>
              </a:spcAft>
              <a:buClrTx/>
              <a:buSzTx/>
              <a:buFontTx/>
              <a:buNone/>
              <a:tabLst/>
              <a:defRPr/>
            </a:pPr>
            <a:r>
              <a:rPr lang="it-IT" altLang="en-US" sz="1050" b="0" kern="1200" dirty="0">
                <a:solidFill>
                  <a:schemeClr val="tx1"/>
                </a:solidFill>
                <a:latin typeface="Franklin Gothic Medium" charset="0"/>
                <a:ea typeface="Franklin Gothic Medium" charset="0"/>
                <a:cs typeface="Franklin Gothic Medium" charset="0"/>
              </a:rPr>
              <a:t>Internal</a:t>
            </a:r>
            <a:r>
              <a:rPr lang="it-IT" altLang="en-US" sz="1050" b="0" kern="1200" baseline="0" dirty="0">
                <a:solidFill>
                  <a:schemeClr val="tx1"/>
                </a:solidFill>
                <a:latin typeface="Franklin Gothic Medium" charset="0"/>
                <a:ea typeface="Franklin Gothic Medium" charset="0"/>
                <a:cs typeface="Franklin Gothic Medium" charset="0"/>
              </a:rPr>
              <a:t> Use Only – Not for Distribution</a:t>
            </a:r>
            <a:endParaRPr lang="en-US" altLang="en-US" sz="1050" b="0" kern="1200" dirty="0">
              <a:solidFill>
                <a:schemeClr val="tx1"/>
              </a:solidFill>
              <a:latin typeface="Franklin Gothic Medium" charset="0"/>
              <a:ea typeface="Franklin Gothic Medium" charset="0"/>
              <a:cs typeface="Franklin Gothic Medium" charset="0"/>
            </a:endParaRPr>
          </a:p>
        </p:txBody>
      </p:sp>
    </p:spTree>
    <p:extLst>
      <p:ext uri="{BB962C8B-B14F-4D97-AF65-F5344CB8AC3E}">
        <p14:creationId xmlns:p14="http://schemas.microsoft.com/office/powerpoint/2010/main" val="3102536040"/>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a:prstGeom prst="rect">
            <a:avLst/>
          </a:prstGeom>
        </p:spPr>
        <p:txBody>
          <a:bodyPr anchor="b"/>
          <a:lstStyle>
            <a:lvl1pPr algn="ctr">
              <a:defRPr sz="6000">
                <a:latin typeface="+mn-lt"/>
              </a:defRPr>
            </a:lvl1pPr>
          </a:lstStyle>
          <a:p>
            <a:r>
              <a:rPr lang="en-US" dirty="0"/>
              <a:t>Click to edit Master title style</a:t>
            </a:r>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4942371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16445765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71460" y="188479"/>
            <a:ext cx="7886700" cy="393409"/>
          </a:xfrm>
          <a:prstGeom prst="rect">
            <a:avLst/>
          </a:prstGeom>
        </p:spPr>
        <p:txBody>
          <a:bodyPr>
            <a:normAutofit/>
          </a:bodyPr>
          <a:lstStyle>
            <a:lvl1pPr>
              <a:defRPr sz="2200">
                <a:latin typeface="+mn-lt"/>
              </a:defRPr>
            </a:lvl1pPr>
          </a:lstStyle>
          <a:p>
            <a:r>
              <a:rPr lang="en-US" dirty="0"/>
              <a:t>Click to edit Master title style</a:t>
            </a:r>
          </a:p>
        </p:txBody>
      </p:sp>
      <p:sp>
        <p:nvSpPr>
          <p:cNvPr id="3" name="Content Placeholder 2"/>
          <p:cNvSpPr>
            <a:spLocks noGrp="1"/>
          </p:cNvSpPr>
          <p:nvPr>
            <p:ph idx="1"/>
          </p:nvPr>
        </p:nvSpPr>
        <p:spPr>
          <a:xfrm>
            <a:off x="628650" y="1825625"/>
            <a:ext cx="7886700" cy="4351338"/>
          </a:xfrm>
          <a:prstGeom prst="rect">
            <a:avLst/>
          </a:prstGeo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291911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3888" y="4589464"/>
            <a:ext cx="7886700" cy="1500187"/>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6" name="Title 5">
            <a:extLst>
              <a:ext uri="{FF2B5EF4-FFF2-40B4-BE49-F238E27FC236}">
                <a16:creationId xmlns:a16="http://schemas.microsoft.com/office/drawing/2014/main" id="{1A874585-C32B-4A56-B902-6899B055D8F4}"/>
              </a:ext>
            </a:extLst>
          </p:cNvPr>
          <p:cNvSpPr>
            <a:spLocks noGrp="1"/>
          </p:cNvSpPr>
          <p:nvPr>
            <p:ph type="title"/>
          </p:nvPr>
        </p:nvSpPr>
        <p:spPr>
          <a:xfrm>
            <a:off x="271460" y="192024"/>
            <a:ext cx="7886700" cy="393192"/>
          </a:xfrm>
          <a:prstGeom prst="rect">
            <a:avLst/>
          </a:prstGeom>
        </p:spPr>
        <p:txBody>
          <a:bodyPr/>
          <a:lstStyle>
            <a:lvl1pPr>
              <a:defRPr sz="2200">
                <a:latin typeface="+mn-lt"/>
              </a:defRPr>
            </a:lvl1pPr>
          </a:lstStyle>
          <a:p>
            <a:r>
              <a:rPr lang="en-US" dirty="0"/>
              <a:t>Click to edit Master title style</a:t>
            </a:r>
          </a:p>
        </p:txBody>
      </p:sp>
    </p:spTree>
    <p:extLst>
      <p:ext uri="{BB962C8B-B14F-4D97-AF65-F5344CB8AC3E}">
        <p14:creationId xmlns:p14="http://schemas.microsoft.com/office/powerpoint/2010/main" val="3842589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a:prstGeom prst="rect">
            <a:avLst/>
          </a:prstGeom>
        </p:spPr>
        <p:txBody>
          <a:bodyPr anchor="b"/>
          <a:lstStyle>
            <a:lvl1pPr algn="ctr">
              <a:defRPr sz="6000">
                <a:latin typeface="+mn-lt"/>
              </a:defRPr>
            </a:lvl1pPr>
          </a:lstStyle>
          <a:p>
            <a:r>
              <a:rPr lang="en-US" dirty="0"/>
              <a:t>Click to edit Master title style</a:t>
            </a:r>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825625"/>
            <a:ext cx="3886200" cy="4351338"/>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825625"/>
            <a:ext cx="3886200" cy="4351338"/>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4">
            <a:extLst>
              <a:ext uri="{FF2B5EF4-FFF2-40B4-BE49-F238E27FC236}">
                <a16:creationId xmlns:a16="http://schemas.microsoft.com/office/drawing/2014/main" id="{DD08C693-7781-4C20-8347-E4C38E982ADE}"/>
              </a:ext>
            </a:extLst>
          </p:cNvPr>
          <p:cNvSpPr>
            <a:spLocks noGrp="1"/>
          </p:cNvSpPr>
          <p:nvPr>
            <p:ph type="title"/>
          </p:nvPr>
        </p:nvSpPr>
        <p:spPr>
          <a:xfrm>
            <a:off x="274320" y="192024"/>
            <a:ext cx="7886700" cy="393192"/>
          </a:xfrm>
          <a:prstGeom prst="rect">
            <a:avLst/>
          </a:prstGeom>
        </p:spPr>
        <p:txBody>
          <a:bodyPr/>
          <a:lstStyle>
            <a:lvl1pPr>
              <a:defRPr sz="2200">
                <a:latin typeface="+mn-lt"/>
              </a:defRPr>
            </a:lvl1pPr>
          </a:lstStyle>
          <a:p>
            <a:r>
              <a:rPr lang="en-US" dirty="0"/>
              <a:t>Click to edit Master title style</a:t>
            </a:r>
          </a:p>
        </p:txBody>
      </p:sp>
    </p:spTree>
    <p:extLst>
      <p:ext uri="{BB962C8B-B14F-4D97-AF65-F5344CB8AC3E}">
        <p14:creationId xmlns:p14="http://schemas.microsoft.com/office/powerpoint/2010/main" val="23639986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681163"/>
            <a:ext cx="3868340"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29842" y="2505075"/>
            <a:ext cx="3868340" cy="3684588"/>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0" y="1681163"/>
            <a:ext cx="3887391"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a:extLst>
              <a:ext uri="{FF2B5EF4-FFF2-40B4-BE49-F238E27FC236}">
                <a16:creationId xmlns:a16="http://schemas.microsoft.com/office/drawing/2014/main" id="{53A18909-CD9B-4BD7-894D-ABD5C3F8044B}"/>
              </a:ext>
            </a:extLst>
          </p:cNvPr>
          <p:cNvSpPr>
            <a:spLocks noGrp="1"/>
          </p:cNvSpPr>
          <p:nvPr>
            <p:ph type="title"/>
          </p:nvPr>
        </p:nvSpPr>
        <p:spPr>
          <a:xfrm>
            <a:off x="274320" y="192024"/>
            <a:ext cx="7886700" cy="393192"/>
          </a:xfrm>
          <a:prstGeom prst="rect">
            <a:avLst/>
          </a:prstGeom>
        </p:spPr>
        <p:txBody>
          <a:bodyPr/>
          <a:lstStyle>
            <a:lvl1pPr>
              <a:defRPr sz="2200">
                <a:latin typeface="+mn-lt"/>
              </a:defRPr>
            </a:lvl1pPr>
          </a:lstStyle>
          <a:p>
            <a:r>
              <a:rPr lang="en-US" dirty="0"/>
              <a:t>Click to edit Master title style</a:t>
            </a:r>
          </a:p>
        </p:txBody>
      </p:sp>
    </p:spTree>
    <p:extLst>
      <p:ext uri="{BB962C8B-B14F-4D97-AF65-F5344CB8AC3E}">
        <p14:creationId xmlns:p14="http://schemas.microsoft.com/office/powerpoint/2010/main" val="26287552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B5219AC-42D7-4088-9007-5586898A6289}"/>
              </a:ext>
            </a:extLst>
          </p:cNvPr>
          <p:cNvSpPr>
            <a:spLocks noGrp="1"/>
          </p:cNvSpPr>
          <p:nvPr>
            <p:ph type="title"/>
          </p:nvPr>
        </p:nvSpPr>
        <p:spPr>
          <a:xfrm>
            <a:off x="274320" y="155078"/>
            <a:ext cx="7886700" cy="393192"/>
          </a:xfrm>
          <a:prstGeom prst="rect">
            <a:avLst/>
          </a:prstGeom>
        </p:spPr>
        <p:txBody>
          <a:bodyPr/>
          <a:lstStyle>
            <a:lvl1pPr>
              <a:defRPr sz="2400" b="1">
                <a:latin typeface="+mn-lt"/>
              </a:defRPr>
            </a:lvl1pPr>
          </a:lstStyle>
          <a:p>
            <a:r>
              <a:rPr lang="en-US" dirty="0"/>
              <a:t>Click to edit Master title style</a:t>
            </a:r>
          </a:p>
        </p:txBody>
      </p:sp>
    </p:spTree>
    <p:extLst>
      <p:ext uri="{BB962C8B-B14F-4D97-AF65-F5344CB8AC3E}">
        <p14:creationId xmlns:p14="http://schemas.microsoft.com/office/powerpoint/2010/main" val="11422756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7391" y="987426"/>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Title 4">
            <a:extLst>
              <a:ext uri="{FF2B5EF4-FFF2-40B4-BE49-F238E27FC236}">
                <a16:creationId xmlns:a16="http://schemas.microsoft.com/office/drawing/2014/main" id="{3F07E8A7-F3E6-420C-8BA3-484E963479D3}"/>
              </a:ext>
            </a:extLst>
          </p:cNvPr>
          <p:cNvSpPr>
            <a:spLocks noGrp="1"/>
          </p:cNvSpPr>
          <p:nvPr>
            <p:ph type="title"/>
          </p:nvPr>
        </p:nvSpPr>
        <p:spPr>
          <a:xfrm>
            <a:off x="274320" y="192024"/>
            <a:ext cx="7886700" cy="393192"/>
          </a:xfrm>
          <a:prstGeom prst="rect">
            <a:avLst/>
          </a:prstGeom>
        </p:spPr>
        <p:txBody>
          <a:bodyPr/>
          <a:lstStyle>
            <a:lvl1pPr>
              <a:defRPr sz="2200">
                <a:latin typeface="+mn-lt"/>
              </a:defRPr>
            </a:lvl1pPr>
          </a:lstStyle>
          <a:p>
            <a:r>
              <a:rPr lang="en-US"/>
              <a:t>Click to edit Master title style</a:t>
            </a:r>
          </a:p>
        </p:txBody>
      </p:sp>
    </p:spTree>
    <p:extLst>
      <p:ext uri="{BB962C8B-B14F-4D97-AF65-F5344CB8AC3E}">
        <p14:creationId xmlns:p14="http://schemas.microsoft.com/office/powerpoint/2010/main" val="12839954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3887391" y="987426"/>
            <a:ext cx="462915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Title 4">
            <a:extLst>
              <a:ext uri="{FF2B5EF4-FFF2-40B4-BE49-F238E27FC236}">
                <a16:creationId xmlns:a16="http://schemas.microsoft.com/office/drawing/2014/main" id="{A604B70A-7396-4BA9-AC11-17637413CF5E}"/>
              </a:ext>
            </a:extLst>
          </p:cNvPr>
          <p:cNvSpPr>
            <a:spLocks noGrp="1"/>
          </p:cNvSpPr>
          <p:nvPr>
            <p:ph type="title"/>
          </p:nvPr>
        </p:nvSpPr>
        <p:spPr>
          <a:xfrm>
            <a:off x="274320" y="192024"/>
            <a:ext cx="7886700" cy="393192"/>
          </a:xfrm>
          <a:prstGeom prst="rect">
            <a:avLst/>
          </a:prstGeom>
        </p:spPr>
        <p:txBody>
          <a:bodyPr/>
          <a:lstStyle>
            <a:lvl1pPr>
              <a:defRPr sz="2200">
                <a:latin typeface="+mn-lt"/>
              </a:defRPr>
            </a:lvl1pPr>
          </a:lstStyle>
          <a:p>
            <a:r>
              <a:rPr lang="en-US"/>
              <a:t>Click to edit Master title style</a:t>
            </a:r>
          </a:p>
        </p:txBody>
      </p:sp>
    </p:spTree>
    <p:extLst>
      <p:ext uri="{BB962C8B-B14F-4D97-AF65-F5344CB8AC3E}">
        <p14:creationId xmlns:p14="http://schemas.microsoft.com/office/powerpoint/2010/main" val="24101166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4">
            <a:extLst>
              <a:ext uri="{FF2B5EF4-FFF2-40B4-BE49-F238E27FC236}">
                <a16:creationId xmlns:a16="http://schemas.microsoft.com/office/drawing/2014/main" id="{8B0A72B6-8523-4044-B986-ECB6C1644935}"/>
              </a:ext>
            </a:extLst>
          </p:cNvPr>
          <p:cNvSpPr>
            <a:spLocks noGrp="1"/>
          </p:cNvSpPr>
          <p:nvPr>
            <p:ph type="title"/>
          </p:nvPr>
        </p:nvSpPr>
        <p:spPr>
          <a:xfrm>
            <a:off x="274320" y="192024"/>
            <a:ext cx="7886700" cy="393192"/>
          </a:xfrm>
          <a:prstGeom prst="rect">
            <a:avLst/>
          </a:prstGeom>
        </p:spPr>
        <p:txBody>
          <a:bodyPr/>
          <a:lstStyle>
            <a:lvl1pPr>
              <a:defRPr sz="2200">
                <a:latin typeface="+mn-lt"/>
              </a:defRPr>
            </a:lvl1pPr>
          </a:lstStyle>
          <a:p>
            <a:r>
              <a:rPr lang="en-US"/>
              <a:t>Click to edit Master title style</a:t>
            </a:r>
          </a:p>
        </p:txBody>
      </p:sp>
    </p:spTree>
    <p:extLst>
      <p:ext uri="{BB962C8B-B14F-4D97-AF65-F5344CB8AC3E}">
        <p14:creationId xmlns:p14="http://schemas.microsoft.com/office/powerpoint/2010/main" val="25017527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a:prstGeom prst="rect">
            <a:avLst/>
          </a:prstGeo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a:prstGeom prst="rect">
            <a:avLst/>
          </a:prstGeo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285103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_Section divider + Backgroun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A5DAE38-8711-495B-8AC4-DC9AAE2D0D43}"/>
              </a:ext>
            </a:extLst>
          </p:cNvPr>
          <p:cNvSpPr>
            <a:spLocks noGrp="1"/>
          </p:cNvSpPr>
          <p:nvPr>
            <p:ph type="title"/>
          </p:nvPr>
        </p:nvSpPr>
        <p:spPr>
          <a:xfrm>
            <a:off x="0" y="3691536"/>
            <a:ext cx="9156977" cy="1956816"/>
          </a:xfrm>
          <a:prstGeom prst="rect">
            <a:avLst/>
          </a:prstGeom>
          <a:solidFill>
            <a:srgbClr val="05377A"/>
          </a:solidFill>
        </p:spPr>
        <p:txBody>
          <a:bodyPr anchor="ctr"/>
          <a:lstStyle>
            <a:lvl1pPr algn="ctr">
              <a:defRPr sz="2500">
                <a:latin typeface="+mn-lt"/>
              </a:defRPr>
            </a:lvl1pPr>
          </a:lstStyle>
          <a:p>
            <a:r>
              <a:rPr lang="en-US" dirty="0"/>
              <a:t>Click to edit Master title style</a:t>
            </a:r>
          </a:p>
        </p:txBody>
      </p:sp>
    </p:spTree>
    <p:extLst>
      <p:ext uri="{BB962C8B-B14F-4D97-AF65-F5344CB8AC3E}">
        <p14:creationId xmlns:p14="http://schemas.microsoft.com/office/powerpoint/2010/main" val="3568462683"/>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Section divider + Backgroun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3E2EA58-733F-8E43-8192-57CF5182111F}"/>
              </a:ext>
            </a:extLst>
          </p:cNvPr>
          <p:cNvSpPr>
            <a:spLocks noGrp="1"/>
          </p:cNvSpPr>
          <p:nvPr>
            <p:ph type="body" sz="quarter" idx="10"/>
          </p:nvPr>
        </p:nvSpPr>
        <p:spPr>
          <a:xfrm>
            <a:off x="0" y="3707483"/>
            <a:ext cx="9144000" cy="2073818"/>
          </a:xfrm>
          <a:prstGeom prst="rect">
            <a:avLst/>
          </a:prstGeom>
          <a:solidFill>
            <a:schemeClr val="accent1">
              <a:alpha val="90000"/>
            </a:schemeClr>
          </a:solidFill>
        </p:spPr>
        <p:txBody>
          <a:bodyPr lIns="457200" tIns="457200" rIns="457200" bIns="457200" anchor="ctr"/>
          <a:lstStyle>
            <a:lvl1pPr>
              <a:defRPr sz="3079" cap="all" spc="86" baseline="0">
                <a:solidFill>
                  <a:schemeClr val="bg1"/>
                </a:solidFill>
                <a:latin typeface="+mj-lt"/>
              </a:defRPr>
            </a:lvl1pPr>
            <a:lvl2pPr>
              <a:defRPr sz="1710" cap="all" spc="26" baseline="0">
                <a:solidFill>
                  <a:schemeClr val="bg1"/>
                </a:solidFill>
              </a:defRPr>
            </a:lvl2pPr>
          </a:lstStyle>
          <a:p>
            <a:pPr lvl="0"/>
            <a:r>
              <a:rPr lang="en-US" dirty="0"/>
              <a:t>Edit Master text styles</a:t>
            </a:r>
          </a:p>
          <a:p>
            <a:pPr lvl="1"/>
            <a:r>
              <a:rPr lang="en-US" dirty="0"/>
              <a:t>Second level</a:t>
            </a:r>
          </a:p>
        </p:txBody>
      </p:sp>
      <p:sp>
        <p:nvSpPr>
          <p:cNvPr id="17" name="Slide Number Placeholder 5">
            <a:extLst>
              <a:ext uri="{FF2B5EF4-FFF2-40B4-BE49-F238E27FC236}">
                <a16:creationId xmlns:a16="http://schemas.microsoft.com/office/drawing/2014/main" id="{6A6C68A4-7D2D-6042-9EAE-A0534BA8EB5F}"/>
              </a:ext>
            </a:extLst>
          </p:cNvPr>
          <p:cNvSpPr txBox="1">
            <a:spLocks/>
          </p:cNvSpPr>
          <p:nvPr userDrawn="1"/>
        </p:nvSpPr>
        <p:spPr>
          <a:xfrm>
            <a:off x="8479415" y="6591371"/>
            <a:ext cx="190075" cy="118494"/>
          </a:xfrm>
          <a:prstGeom prst="rect">
            <a:avLst/>
          </a:prstGeom>
        </p:spPr>
        <p:txBody>
          <a:bodyPr wrap="square" lIns="0" tIns="0" rIns="0" bIns="0" anchor="ctr" anchorCtr="0">
            <a:spAutoFit/>
          </a:bodyPr>
          <a:lstStyle>
            <a:defPPr>
              <a:defRPr lang="en-US"/>
            </a:defPPr>
            <a:lvl1pPr marL="0" algn="r" defTabSz="1066302" rtl="0" eaLnBrk="1" latinLnBrk="0" hangingPunct="1">
              <a:defRPr sz="1000" kern="1200">
                <a:solidFill>
                  <a:schemeClr val="tx1"/>
                </a:solidFill>
                <a:latin typeface="Arial" pitchFamily="34" charset="0"/>
                <a:ea typeface="+mn-ea"/>
                <a:cs typeface="Arial" pitchFamily="34" charset="0"/>
              </a:defRPr>
            </a:lvl1pPr>
            <a:lvl2pPr marL="533152" algn="l" defTabSz="1066302" rtl="0" eaLnBrk="1" latinLnBrk="0" hangingPunct="1">
              <a:defRPr sz="2100" kern="1200">
                <a:solidFill>
                  <a:schemeClr val="tx1"/>
                </a:solidFill>
                <a:latin typeface="+mn-lt"/>
                <a:ea typeface="+mn-ea"/>
                <a:cs typeface="+mn-cs"/>
              </a:defRPr>
            </a:lvl2pPr>
            <a:lvl3pPr marL="1066302" algn="l" defTabSz="1066302" rtl="0" eaLnBrk="1" latinLnBrk="0" hangingPunct="1">
              <a:defRPr sz="2100" kern="1200">
                <a:solidFill>
                  <a:schemeClr val="tx1"/>
                </a:solidFill>
                <a:latin typeface="+mn-lt"/>
                <a:ea typeface="+mn-ea"/>
                <a:cs typeface="+mn-cs"/>
              </a:defRPr>
            </a:lvl3pPr>
            <a:lvl4pPr marL="1599453" algn="l" defTabSz="1066302" rtl="0" eaLnBrk="1" latinLnBrk="0" hangingPunct="1">
              <a:defRPr sz="2100" kern="1200">
                <a:solidFill>
                  <a:schemeClr val="tx1"/>
                </a:solidFill>
                <a:latin typeface="+mn-lt"/>
                <a:ea typeface="+mn-ea"/>
                <a:cs typeface="+mn-cs"/>
              </a:defRPr>
            </a:lvl4pPr>
            <a:lvl5pPr marL="2132603" algn="l" defTabSz="1066302" rtl="0" eaLnBrk="1" latinLnBrk="0" hangingPunct="1">
              <a:defRPr sz="2100" kern="1200">
                <a:solidFill>
                  <a:schemeClr val="tx1"/>
                </a:solidFill>
                <a:latin typeface="+mn-lt"/>
                <a:ea typeface="+mn-ea"/>
                <a:cs typeface="+mn-cs"/>
              </a:defRPr>
            </a:lvl5pPr>
            <a:lvl6pPr marL="2665755" algn="l" defTabSz="1066302" rtl="0" eaLnBrk="1" latinLnBrk="0" hangingPunct="1">
              <a:defRPr sz="2100" kern="1200">
                <a:solidFill>
                  <a:schemeClr val="tx1"/>
                </a:solidFill>
                <a:latin typeface="+mn-lt"/>
                <a:ea typeface="+mn-ea"/>
                <a:cs typeface="+mn-cs"/>
              </a:defRPr>
            </a:lvl6pPr>
            <a:lvl7pPr marL="3198906" algn="l" defTabSz="1066302" rtl="0" eaLnBrk="1" latinLnBrk="0" hangingPunct="1">
              <a:defRPr sz="2100" kern="1200">
                <a:solidFill>
                  <a:schemeClr val="tx1"/>
                </a:solidFill>
                <a:latin typeface="+mn-lt"/>
                <a:ea typeface="+mn-ea"/>
                <a:cs typeface="+mn-cs"/>
              </a:defRPr>
            </a:lvl7pPr>
            <a:lvl8pPr marL="3732056" algn="l" defTabSz="1066302" rtl="0" eaLnBrk="1" latinLnBrk="0" hangingPunct="1">
              <a:defRPr sz="2100" kern="1200">
                <a:solidFill>
                  <a:schemeClr val="tx1"/>
                </a:solidFill>
                <a:latin typeface="+mn-lt"/>
                <a:ea typeface="+mn-ea"/>
                <a:cs typeface="+mn-cs"/>
              </a:defRPr>
            </a:lvl8pPr>
            <a:lvl9pPr marL="4265207" algn="l" defTabSz="1066302" rtl="0" eaLnBrk="1" latinLnBrk="0" hangingPunct="1">
              <a:defRPr sz="2100" kern="1200">
                <a:solidFill>
                  <a:schemeClr val="tx1"/>
                </a:solidFill>
                <a:latin typeface="+mn-lt"/>
                <a:ea typeface="+mn-ea"/>
                <a:cs typeface="+mn-cs"/>
              </a:defRPr>
            </a:lvl9pPr>
          </a:lstStyle>
          <a:p>
            <a:pPr marL="0" marR="0" lvl="0" indent="0" algn="l" defTabSz="683962" rtl="0" eaLnBrk="1" fontAlgn="auto" latinLnBrk="0" hangingPunct="1">
              <a:lnSpc>
                <a:spcPct val="100000"/>
              </a:lnSpc>
              <a:spcBef>
                <a:spcPts val="0"/>
              </a:spcBef>
              <a:spcAft>
                <a:spcPts val="0"/>
              </a:spcAft>
              <a:buClrTx/>
              <a:buSzTx/>
              <a:buFontTx/>
              <a:buNone/>
              <a:tabLst/>
              <a:defRPr/>
            </a:pPr>
            <a:fld id="{FEBD7F86-1881-4698-8703-FB80B0800997}" type="slidenum">
              <a:rPr lang="en-GB" sz="770" b="1" smtClean="0">
                <a:solidFill>
                  <a:schemeClr val="bg1"/>
                </a:solidFill>
                <a:latin typeface="+mn-lt"/>
              </a:rPr>
              <a:pPr marL="0" marR="0" lvl="0" indent="0" algn="l" defTabSz="683962" rtl="0" eaLnBrk="1" fontAlgn="auto" latinLnBrk="0" hangingPunct="1">
                <a:lnSpc>
                  <a:spcPct val="100000"/>
                </a:lnSpc>
                <a:spcBef>
                  <a:spcPts val="0"/>
                </a:spcBef>
                <a:spcAft>
                  <a:spcPts val="0"/>
                </a:spcAft>
                <a:buClrTx/>
                <a:buSzTx/>
                <a:buFontTx/>
                <a:buNone/>
                <a:tabLst/>
                <a:defRPr/>
              </a:pPr>
              <a:t>‹#›</a:t>
            </a:fld>
            <a:endParaRPr lang="en-GB" sz="770" b="1" dirty="0">
              <a:solidFill>
                <a:schemeClr val="bg1"/>
              </a:solidFill>
              <a:latin typeface="+mn-lt"/>
            </a:endParaRPr>
          </a:p>
        </p:txBody>
      </p:sp>
      <p:cxnSp>
        <p:nvCxnSpPr>
          <p:cNvPr id="22" name="Straight Connector 21">
            <a:extLst>
              <a:ext uri="{FF2B5EF4-FFF2-40B4-BE49-F238E27FC236}">
                <a16:creationId xmlns:a16="http://schemas.microsoft.com/office/drawing/2014/main" id="{1CF9A864-89A7-C647-A341-9C6861825B02}"/>
              </a:ext>
            </a:extLst>
          </p:cNvPr>
          <p:cNvCxnSpPr/>
          <p:nvPr userDrawn="1"/>
        </p:nvCxnSpPr>
        <p:spPr>
          <a:xfrm>
            <a:off x="8378235" y="6546927"/>
            <a:ext cx="0" cy="2073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8877553"/>
      </p:ext>
    </p:extLst>
  </p:cSld>
  <p:clrMapOvr>
    <a:masterClrMapping/>
  </p:clrMapOvr>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ection divider + Backgroun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3E2EA58-733F-8E43-8192-57CF5182111F}"/>
              </a:ext>
            </a:extLst>
          </p:cNvPr>
          <p:cNvSpPr>
            <a:spLocks noGrp="1"/>
          </p:cNvSpPr>
          <p:nvPr>
            <p:ph type="body" sz="quarter" idx="10"/>
          </p:nvPr>
        </p:nvSpPr>
        <p:spPr>
          <a:xfrm>
            <a:off x="0" y="3707483"/>
            <a:ext cx="9144000" cy="2073818"/>
          </a:xfrm>
          <a:prstGeom prst="rect">
            <a:avLst/>
          </a:prstGeom>
          <a:solidFill>
            <a:schemeClr val="accent1">
              <a:alpha val="90000"/>
            </a:schemeClr>
          </a:solidFill>
        </p:spPr>
        <p:txBody>
          <a:bodyPr lIns="457200" tIns="457200" rIns="457200" bIns="457200" anchor="ctr"/>
          <a:lstStyle>
            <a:lvl1pPr>
              <a:defRPr sz="3079" cap="all" spc="86" baseline="0">
                <a:solidFill>
                  <a:schemeClr val="bg1"/>
                </a:solidFill>
                <a:latin typeface="+mj-lt"/>
              </a:defRPr>
            </a:lvl1pPr>
            <a:lvl2pPr>
              <a:defRPr sz="1710" cap="all" spc="26" baseline="0">
                <a:solidFill>
                  <a:schemeClr val="bg1"/>
                </a:solidFill>
              </a:defRPr>
            </a:lvl2pPr>
          </a:lstStyle>
          <a:p>
            <a:pPr lvl="0"/>
            <a:r>
              <a:rPr lang="en-US" dirty="0"/>
              <a:t>Edit Master text styles</a:t>
            </a:r>
          </a:p>
          <a:p>
            <a:pPr lvl="1"/>
            <a:r>
              <a:rPr lang="en-US" dirty="0"/>
              <a:t>Second level</a:t>
            </a:r>
          </a:p>
        </p:txBody>
      </p:sp>
      <p:sp>
        <p:nvSpPr>
          <p:cNvPr id="17" name="Slide Number Placeholder 5">
            <a:extLst>
              <a:ext uri="{FF2B5EF4-FFF2-40B4-BE49-F238E27FC236}">
                <a16:creationId xmlns:a16="http://schemas.microsoft.com/office/drawing/2014/main" id="{6A6C68A4-7D2D-6042-9EAE-A0534BA8EB5F}"/>
              </a:ext>
            </a:extLst>
          </p:cNvPr>
          <p:cNvSpPr txBox="1">
            <a:spLocks/>
          </p:cNvSpPr>
          <p:nvPr userDrawn="1"/>
        </p:nvSpPr>
        <p:spPr>
          <a:xfrm>
            <a:off x="8479415" y="6591371"/>
            <a:ext cx="190075" cy="118494"/>
          </a:xfrm>
          <a:prstGeom prst="rect">
            <a:avLst/>
          </a:prstGeom>
        </p:spPr>
        <p:txBody>
          <a:bodyPr wrap="square" lIns="0" tIns="0" rIns="0" bIns="0" anchor="ctr" anchorCtr="0">
            <a:spAutoFit/>
          </a:bodyPr>
          <a:lstStyle>
            <a:defPPr>
              <a:defRPr lang="en-US"/>
            </a:defPPr>
            <a:lvl1pPr marL="0" algn="r" defTabSz="1066302" rtl="0" eaLnBrk="1" latinLnBrk="0" hangingPunct="1">
              <a:defRPr sz="1000" kern="1200">
                <a:solidFill>
                  <a:schemeClr val="tx1"/>
                </a:solidFill>
                <a:latin typeface="Arial" pitchFamily="34" charset="0"/>
                <a:ea typeface="+mn-ea"/>
                <a:cs typeface="Arial" pitchFamily="34" charset="0"/>
              </a:defRPr>
            </a:lvl1pPr>
            <a:lvl2pPr marL="533152" algn="l" defTabSz="1066302" rtl="0" eaLnBrk="1" latinLnBrk="0" hangingPunct="1">
              <a:defRPr sz="2100" kern="1200">
                <a:solidFill>
                  <a:schemeClr val="tx1"/>
                </a:solidFill>
                <a:latin typeface="+mn-lt"/>
                <a:ea typeface="+mn-ea"/>
                <a:cs typeface="+mn-cs"/>
              </a:defRPr>
            </a:lvl2pPr>
            <a:lvl3pPr marL="1066302" algn="l" defTabSz="1066302" rtl="0" eaLnBrk="1" latinLnBrk="0" hangingPunct="1">
              <a:defRPr sz="2100" kern="1200">
                <a:solidFill>
                  <a:schemeClr val="tx1"/>
                </a:solidFill>
                <a:latin typeface="+mn-lt"/>
                <a:ea typeface="+mn-ea"/>
                <a:cs typeface="+mn-cs"/>
              </a:defRPr>
            </a:lvl3pPr>
            <a:lvl4pPr marL="1599453" algn="l" defTabSz="1066302" rtl="0" eaLnBrk="1" latinLnBrk="0" hangingPunct="1">
              <a:defRPr sz="2100" kern="1200">
                <a:solidFill>
                  <a:schemeClr val="tx1"/>
                </a:solidFill>
                <a:latin typeface="+mn-lt"/>
                <a:ea typeface="+mn-ea"/>
                <a:cs typeface="+mn-cs"/>
              </a:defRPr>
            </a:lvl4pPr>
            <a:lvl5pPr marL="2132603" algn="l" defTabSz="1066302" rtl="0" eaLnBrk="1" latinLnBrk="0" hangingPunct="1">
              <a:defRPr sz="2100" kern="1200">
                <a:solidFill>
                  <a:schemeClr val="tx1"/>
                </a:solidFill>
                <a:latin typeface="+mn-lt"/>
                <a:ea typeface="+mn-ea"/>
                <a:cs typeface="+mn-cs"/>
              </a:defRPr>
            </a:lvl5pPr>
            <a:lvl6pPr marL="2665755" algn="l" defTabSz="1066302" rtl="0" eaLnBrk="1" latinLnBrk="0" hangingPunct="1">
              <a:defRPr sz="2100" kern="1200">
                <a:solidFill>
                  <a:schemeClr val="tx1"/>
                </a:solidFill>
                <a:latin typeface="+mn-lt"/>
                <a:ea typeface="+mn-ea"/>
                <a:cs typeface="+mn-cs"/>
              </a:defRPr>
            </a:lvl6pPr>
            <a:lvl7pPr marL="3198906" algn="l" defTabSz="1066302" rtl="0" eaLnBrk="1" latinLnBrk="0" hangingPunct="1">
              <a:defRPr sz="2100" kern="1200">
                <a:solidFill>
                  <a:schemeClr val="tx1"/>
                </a:solidFill>
                <a:latin typeface="+mn-lt"/>
                <a:ea typeface="+mn-ea"/>
                <a:cs typeface="+mn-cs"/>
              </a:defRPr>
            </a:lvl7pPr>
            <a:lvl8pPr marL="3732056" algn="l" defTabSz="1066302" rtl="0" eaLnBrk="1" latinLnBrk="0" hangingPunct="1">
              <a:defRPr sz="2100" kern="1200">
                <a:solidFill>
                  <a:schemeClr val="tx1"/>
                </a:solidFill>
                <a:latin typeface="+mn-lt"/>
                <a:ea typeface="+mn-ea"/>
                <a:cs typeface="+mn-cs"/>
              </a:defRPr>
            </a:lvl8pPr>
            <a:lvl9pPr marL="4265207" algn="l" defTabSz="1066302" rtl="0" eaLnBrk="1" latinLnBrk="0" hangingPunct="1">
              <a:defRPr sz="2100" kern="1200">
                <a:solidFill>
                  <a:schemeClr val="tx1"/>
                </a:solidFill>
                <a:latin typeface="+mn-lt"/>
                <a:ea typeface="+mn-ea"/>
                <a:cs typeface="+mn-cs"/>
              </a:defRPr>
            </a:lvl9pPr>
          </a:lstStyle>
          <a:p>
            <a:pPr marL="0" marR="0" lvl="0" indent="0" algn="l" defTabSz="683962" rtl="0" eaLnBrk="1" fontAlgn="auto" latinLnBrk="0" hangingPunct="1">
              <a:lnSpc>
                <a:spcPct val="100000"/>
              </a:lnSpc>
              <a:spcBef>
                <a:spcPts val="0"/>
              </a:spcBef>
              <a:spcAft>
                <a:spcPts val="0"/>
              </a:spcAft>
              <a:buClrTx/>
              <a:buSzTx/>
              <a:buFontTx/>
              <a:buNone/>
              <a:tabLst/>
              <a:defRPr/>
            </a:pPr>
            <a:fld id="{FEBD7F86-1881-4698-8703-FB80B0800997}" type="slidenum">
              <a:rPr lang="en-GB" sz="770" b="1" smtClean="0">
                <a:solidFill>
                  <a:schemeClr val="bg1"/>
                </a:solidFill>
                <a:latin typeface="+mn-lt"/>
              </a:rPr>
              <a:pPr marL="0" marR="0" lvl="0" indent="0" algn="l" defTabSz="683962" rtl="0" eaLnBrk="1" fontAlgn="auto" latinLnBrk="0" hangingPunct="1">
                <a:lnSpc>
                  <a:spcPct val="100000"/>
                </a:lnSpc>
                <a:spcBef>
                  <a:spcPts val="0"/>
                </a:spcBef>
                <a:spcAft>
                  <a:spcPts val="0"/>
                </a:spcAft>
                <a:buClrTx/>
                <a:buSzTx/>
                <a:buFontTx/>
                <a:buNone/>
                <a:tabLst/>
                <a:defRPr/>
              </a:pPr>
              <a:t>‹#›</a:t>
            </a:fld>
            <a:endParaRPr lang="en-GB" sz="770" b="1" dirty="0">
              <a:solidFill>
                <a:schemeClr val="bg1"/>
              </a:solidFill>
              <a:latin typeface="+mn-lt"/>
            </a:endParaRPr>
          </a:p>
        </p:txBody>
      </p:sp>
      <p:cxnSp>
        <p:nvCxnSpPr>
          <p:cNvPr id="22" name="Straight Connector 21">
            <a:extLst>
              <a:ext uri="{FF2B5EF4-FFF2-40B4-BE49-F238E27FC236}">
                <a16:creationId xmlns:a16="http://schemas.microsoft.com/office/drawing/2014/main" id="{1CF9A864-89A7-C647-A341-9C6861825B02}"/>
              </a:ext>
            </a:extLst>
          </p:cNvPr>
          <p:cNvCxnSpPr/>
          <p:nvPr userDrawn="1"/>
        </p:nvCxnSpPr>
        <p:spPr>
          <a:xfrm>
            <a:off x="8378235" y="6546927"/>
            <a:ext cx="0" cy="2073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0204792"/>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41386707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71460" y="188479"/>
            <a:ext cx="7886700" cy="393409"/>
          </a:xfrm>
          <a:prstGeom prst="rect">
            <a:avLst/>
          </a:prstGeom>
        </p:spPr>
        <p:txBody>
          <a:bodyPr>
            <a:normAutofit/>
          </a:bodyPr>
          <a:lstStyle>
            <a:lvl1pPr>
              <a:defRPr sz="2200">
                <a:latin typeface="+mn-lt"/>
              </a:defRPr>
            </a:lvl1pPr>
          </a:lstStyle>
          <a:p>
            <a:r>
              <a:rPr lang="en-US" dirty="0"/>
              <a:t>Click to edit Master title style</a:t>
            </a:r>
          </a:p>
        </p:txBody>
      </p:sp>
      <p:sp>
        <p:nvSpPr>
          <p:cNvPr id="3" name="Content Placeholder 2"/>
          <p:cNvSpPr>
            <a:spLocks noGrp="1"/>
          </p:cNvSpPr>
          <p:nvPr>
            <p:ph idx="1"/>
          </p:nvPr>
        </p:nvSpPr>
        <p:spPr>
          <a:xfrm>
            <a:off x="628650" y="1825625"/>
            <a:ext cx="7886700" cy="4351338"/>
          </a:xfrm>
          <a:prstGeom prst="rect">
            <a:avLst/>
          </a:prstGeo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3888" y="4589464"/>
            <a:ext cx="7886700" cy="1500187"/>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6" name="Title 5">
            <a:extLst>
              <a:ext uri="{FF2B5EF4-FFF2-40B4-BE49-F238E27FC236}">
                <a16:creationId xmlns:a16="http://schemas.microsoft.com/office/drawing/2014/main" id="{1A874585-C32B-4A56-B902-6899B055D8F4}"/>
              </a:ext>
            </a:extLst>
          </p:cNvPr>
          <p:cNvSpPr>
            <a:spLocks noGrp="1"/>
          </p:cNvSpPr>
          <p:nvPr>
            <p:ph type="title"/>
          </p:nvPr>
        </p:nvSpPr>
        <p:spPr>
          <a:xfrm>
            <a:off x="271460" y="192024"/>
            <a:ext cx="7886700" cy="393192"/>
          </a:xfrm>
          <a:prstGeom prst="rect">
            <a:avLst/>
          </a:prstGeom>
        </p:spPr>
        <p:txBody>
          <a:bodyPr/>
          <a:lstStyle>
            <a:lvl1pPr>
              <a:defRPr sz="2200">
                <a:latin typeface="+mn-lt"/>
              </a:defRPr>
            </a:lvl1pPr>
          </a:lstStyle>
          <a:p>
            <a:r>
              <a:rPr lang="en-US" dirty="0"/>
              <a:t>Click to edit Master title style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825625"/>
            <a:ext cx="3886200" cy="4351338"/>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825625"/>
            <a:ext cx="3886200" cy="4351338"/>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4">
            <a:extLst>
              <a:ext uri="{FF2B5EF4-FFF2-40B4-BE49-F238E27FC236}">
                <a16:creationId xmlns:a16="http://schemas.microsoft.com/office/drawing/2014/main" id="{DD08C693-7781-4C20-8347-E4C38E982ADE}"/>
              </a:ext>
            </a:extLst>
          </p:cNvPr>
          <p:cNvSpPr>
            <a:spLocks noGrp="1"/>
          </p:cNvSpPr>
          <p:nvPr>
            <p:ph type="title"/>
          </p:nvPr>
        </p:nvSpPr>
        <p:spPr>
          <a:xfrm>
            <a:off x="274320" y="192024"/>
            <a:ext cx="7886700" cy="393192"/>
          </a:xfrm>
          <a:prstGeom prst="rect">
            <a:avLst/>
          </a:prstGeom>
        </p:spPr>
        <p:txBody>
          <a:bodyPr/>
          <a:lstStyle>
            <a:lvl1pPr>
              <a:defRPr sz="2200">
                <a:latin typeface="+mn-lt"/>
              </a:defRPr>
            </a:lvl1pPr>
          </a:lstStyle>
          <a:p>
            <a:r>
              <a:rPr lang="en-US" dirty="0"/>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681163"/>
            <a:ext cx="3868340"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29842" y="2505075"/>
            <a:ext cx="3868340" cy="3684588"/>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0" y="1681163"/>
            <a:ext cx="3887391"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a:extLst>
              <a:ext uri="{FF2B5EF4-FFF2-40B4-BE49-F238E27FC236}">
                <a16:creationId xmlns:a16="http://schemas.microsoft.com/office/drawing/2014/main" id="{53A18909-CD9B-4BD7-894D-ABD5C3F8044B}"/>
              </a:ext>
            </a:extLst>
          </p:cNvPr>
          <p:cNvSpPr>
            <a:spLocks noGrp="1"/>
          </p:cNvSpPr>
          <p:nvPr>
            <p:ph type="title"/>
          </p:nvPr>
        </p:nvSpPr>
        <p:spPr>
          <a:xfrm>
            <a:off x="274320" y="192024"/>
            <a:ext cx="7886700" cy="393192"/>
          </a:xfrm>
          <a:prstGeom prst="rect">
            <a:avLst/>
          </a:prstGeom>
        </p:spPr>
        <p:txBody>
          <a:bodyPr/>
          <a:lstStyle>
            <a:lvl1pPr>
              <a:defRPr sz="2200">
                <a:latin typeface="+mn-lt"/>
              </a:defRPr>
            </a:lvl1pPr>
          </a:lstStyle>
          <a:p>
            <a:r>
              <a:rPr lang="en-US" dirty="0"/>
              <a:t>Click to edit Master title style</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B5219AC-42D7-4088-9007-5586898A6289}"/>
              </a:ext>
            </a:extLst>
          </p:cNvPr>
          <p:cNvSpPr>
            <a:spLocks noGrp="1"/>
          </p:cNvSpPr>
          <p:nvPr>
            <p:ph type="title"/>
          </p:nvPr>
        </p:nvSpPr>
        <p:spPr>
          <a:xfrm>
            <a:off x="274320" y="155078"/>
            <a:ext cx="7886700" cy="393192"/>
          </a:xfrm>
          <a:prstGeom prst="rect">
            <a:avLst/>
          </a:prstGeom>
        </p:spPr>
        <p:txBody>
          <a:bodyPr/>
          <a:lstStyle>
            <a:lvl1pPr>
              <a:defRPr sz="2400" b="1">
                <a:latin typeface="+mn-lt"/>
              </a:defRPr>
            </a:lvl1pPr>
          </a:lstStyle>
          <a:p>
            <a:r>
              <a:rPr lang="en-US" dirty="0"/>
              <a:t>Click to edit Master title style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7391" y="987426"/>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Title 4">
            <a:extLst>
              <a:ext uri="{FF2B5EF4-FFF2-40B4-BE49-F238E27FC236}">
                <a16:creationId xmlns:a16="http://schemas.microsoft.com/office/drawing/2014/main" id="{3F07E8A7-F3E6-420C-8BA3-484E963479D3}"/>
              </a:ext>
            </a:extLst>
          </p:cNvPr>
          <p:cNvSpPr>
            <a:spLocks noGrp="1"/>
          </p:cNvSpPr>
          <p:nvPr>
            <p:ph type="title"/>
          </p:nvPr>
        </p:nvSpPr>
        <p:spPr>
          <a:xfrm>
            <a:off x="274320" y="192024"/>
            <a:ext cx="7886700" cy="393192"/>
          </a:xfrm>
          <a:prstGeom prst="rect">
            <a:avLst/>
          </a:prstGeom>
        </p:spPr>
        <p:txBody>
          <a:bodyPr/>
          <a:lstStyle>
            <a:lvl1pPr>
              <a:defRPr sz="2200">
                <a:latin typeface="+mn-lt"/>
              </a:defRPr>
            </a:lvl1pPr>
          </a:lstStyle>
          <a:p>
            <a:r>
              <a:rPr lang="en-US"/>
              <a:t>Click to edit Master title style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image" Target="../media/image1.png"/><Relationship Id="rId2" Type="http://schemas.openxmlformats.org/officeDocument/2006/relationships/slideLayout" Target="../slideLayouts/slideLayout16.xml"/><Relationship Id="rId16" Type="http://schemas.openxmlformats.org/officeDocument/2006/relationships/theme" Target="../theme/theme2.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userDrawn="1"/>
        </p:nvSpPr>
        <p:spPr>
          <a:xfrm>
            <a:off x="0" y="-8362"/>
            <a:ext cx="9144000" cy="766897"/>
          </a:xfrm>
          <a:prstGeom prst="rect">
            <a:avLst/>
          </a:prstGeom>
          <a:solidFill>
            <a:srgbClr val="05377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4F2AD5BA-EE38-4045-833E-1F091BC8B332}"/>
              </a:ext>
            </a:extLst>
          </p:cNvPr>
          <p:cNvSpPr/>
          <p:nvPr userDrawn="1"/>
        </p:nvSpPr>
        <p:spPr>
          <a:xfrm>
            <a:off x="0" y="6410882"/>
            <a:ext cx="9144000" cy="4572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900" dirty="0">
              <a:ln>
                <a:noFill/>
              </a:ln>
              <a:solidFill>
                <a:schemeClr val="tx1"/>
              </a:solidFill>
            </a:endParaRPr>
          </a:p>
        </p:txBody>
      </p:sp>
      <p:sp>
        <p:nvSpPr>
          <p:cNvPr id="11" name="Slide Number Placeholder 5"/>
          <p:cNvSpPr txBox="1">
            <a:spLocks/>
          </p:cNvSpPr>
          <p:nvPr userDrawn="1"/>
        </p:nvSpPr>
        <p:spPr>
          <a:xfrm>
            <a:off x="8813297" y="6570233"/>
            <a:ext cx="222249" cy="138499"/>
          </a:xfrm>
          <a:prstGeom prst="rect">
            <a:avLst/>
          </a:prstGeom>
        </p:spPr>
        <p:txBody>
          <a:bodyPr wrap="square" lIns="0" tIns="0" rIns="0" bIns="0" anchor="ctr" anchorCtr="0">
            <a:spAutoFit/>
          </a:bodyPr>
          <a:lstStyle>
            <a:defPPr>
              <a:defRPr lang="en-US"/>
            </a:defPPr>
            <a:lvl1pPr marL="0" algn="r" defTabSz="1066302" rtl="0" eaLnBrk="1" latinLnBrk="0" hangingPunct="1">
              <a:defRPr sz="1000" kern="1200">
                <a:solidFill>
                  <a:schemeClr val="tx1"/>
                </a:solidFill>
                <a:latin typeface="Arial" pitchFamily="34" charset="0"/>
                <a:ea typeface="+mn-ea"/>
                <a:cs typeface="Arial" pitchFamily="34" charset="0"/>
              </a:defRPr>
            </a:lvl1pPr>
            <a:lvl2pPr marL="533152" algn="l" defTabSz="1066302" rtl="0" eaLnBrk="1" latinLnBrk="0" hangingPunct="1">
              <a:defRPr sz="2100" kern="1200">
                <a:solidFill>
                  <a:schemeClr val="tx1"/>
                </a:solidFill>
                <a:latin typeface="+mn-lt"/>
                <a:ea typeface="+mn-ea"/>
                <a:cs typeface="+mn-cs"/>
              </a:defRPr>
            </a:lvl2pPr>
            <a:lvl3pPr marL="1066302" algn="l" defTabSz="1066302" rtl="0" eaLnBrk="1" latinLnBrk="0" hangingPunct="1">
              <a:defRPr sz="2100" kern="1200">
                <a:solidFill>
                  <a:schemeClr val="tx1"/>
                </a:solidFill>
                <a:latin typeface="+mn-lt"/>
                <a:ea typeface="+mn-ea"/>
                <a:cs typeface="+mn-cs"/>
              </a:defRPr>
            </a:lvl3pPr>
            <a:lvl4pPr marL="1599453" algn="l" defTabSz="1066302" rtl="0" eaLnBrk="1" latinLnBrk="0" hangingPunct="1">
              <a:defRPr sz="2100" kern="1200">
                <a:solidFill>
                  <a:schemeClr val="tx1"/>
                </a:solidFill>
                <a:latin typeface="+mn-lt"/>
                <a:ea typeface="+mn-ea"/>
                <a:cs typeface="+mn-cs"/>
              </a:defRPr>
            </a:lvl4pPr>
            <a:lvl5pPr marL="2132603" algn="l" defTabSz="1066302" rtl="0" eaLnBrk="1" latinLnBrk="0" hangingPunct="1">
              <a:defRPr sz="2100" kern="1200">
                <a:solidFill>
                  <a:schemeClr val="tx1"/>
                </a:solidFill>
                <a:latin typeface="+mn-lt"/>
                <a:ea typeface="+mn-ea"/>
                <a:cs typeface="+mn-cs"/>
              </a:defRPr>
            </a:lvl5pPr>
            <a:lvl6pPr marL="2665755" algn="l" defTabSz="1066302" rtl="0" eaLnBrk="1" latinLnBrk="0" hangingPunct="1">
              <a:defRPr sz="2100" kern="1200">
                <a:solidFill>
                  <a:schemeClr val="tx1"/>
                </a:solidFill>
                <a:latin typeface="+mn-lt"/>
                <a:ea typeface="+mn-ea"/>
                <a:cs typeface="+mn-cs"/>
              </a:defRPr>
            </a:lvl6pPr>
            <a:lvl7pPr marL="3198906" algn="l" defTabSz="1066302" rtl="0" eaLnBrk="1" latinLnBrk="0" hangingPunct="1">
              <a:defRPr sz="2100" kern="1200">
                <a:solidFill>
                  <a:schemeClr val="tx1"/>
                </a:solidFill>
                <a:latin typeface="+mn-lt"/>
                <a:ea typeface="+mn-ea"/>
                <a:cs typeface="+mn-cs"/>
              </a:defRPr>
            </a:lvl7pPr>
            <a:lvl8pPr marL="3732056" algn="l" defTabSz="1066302" rtl="0" eaLnBrk="1" latinLnBrk="0" hangingPunct="1">
              <a:defRPr sz="2100" kern="1200">
                <a:solidFill>
                  <a:schemeClr val="tx1"/>
                </a:solidFill>
                <a:latin typeface="+mn-lt"/>
                <a:ea typeface="+mn-ea"/>
                <a:cs typeface="+mn-cs"/>
              </a:defRPr>
            </a:lvl8pPr>
            <a:lvl9pPr marL="4265207" algn="l" defTabSz="1066302" rtl="0" eaLnBrk="1" latinLnBrk="0" hangingPunct="1">
              <a:defRPr sz="2100" kern="1200">
                <a:solidFill>
                  <a:schemeClr val="tx1"/>
                </a:solidFill>
                <a:latin typeface="+mn-lt"/>
                <a:ea typeface="+mn-ea"/>
                <a:cs typeface="+mn-cs"/>
              </a:defRPr>
            </a:lvl9pPr>
          </a:lstStyle>
          <a:p>
            <a:pPr marL="0" marR="0" lvl="0" indent="0" algn="l" defTabSz="799768" rtl="0" eaLnBrk="1" fontAlgn="auto" latinLnBrk="0" hangingPunct="1">
              <a:lnSpc>
                <a:spcPct val="100000"/>
              </a:lnSpc>
              <a:spcBef>
                <a:spcPts val="0"/>
              </a:spcBef>
              <a:spcAft>
                <a:spcPts val="0"/>
              </a:spcAft>
              <a:buClrTx/>
              <a:buSzTx/>
              <a:buFontTx/>
              <a:buNone/>
              <a:tabLst/>
              <a:defRPr/>
            </a:pPr>
            <a:fld id="{FEBD7F86-1881-4698-8703-FB80B0800997}" type="slidenum">
              <a:rPr lang="en-GB" sz="900" b="0" smtClean="0">
                <a:solidFill>
                  <a:srgbClr val="05377A"/>
                </a:solidFill>
                <a:latin typeface="+mn-lt"/>
              </a:rPr>
              <a:pPr marL="0" marR="0" lvl="0" indent="0" algn="l" defTabSz="799768" rtl="0" eaLnBrk="1" fontAlgn="auto" latinLnBrk="0" hangingPunct="1">
                <a:lnSpc>
                  <a:spcPct val="100000"/>
                </a:lnSpc>
                <a:spcBef>
                  <a:spcPts val="0"/>
                </a:spcBef>
                <a:spcAft>
                  <a:spcPts val="0"/>
                </a:spcAft>
                <a:buClrTx/>
                <a:buSzTx/>
                <a:buFontTx/>
                <a:buNone/>
                <a:tabLst/>
                <a:defRPr/>
              </a:pPr>
              <a:t>‹#›</a:t>
            </a:fld>
            <a:endParaRPr lang="en-GB" sz="900" b="0" dirty="0">
              <a:solidFill>
                <a:srgbClr val="05377A"/>
              </a:solidFill>
              <a:latin typeface="+mn-lt"/>
            </a:endParaRPr>
          </a:p>
        </p:txBody>
      </p:sp>
      <p:sp>
        <p:nvSpPr>
          <p:cNvPr id="13" name="Slide Number Placeholder 5"/>
          <p:cNvSpPr txBox="1">
            <a:spLocks/>
          </p:cNvSpPr>
          <p:nvPr userDrawn="1"/>
        </p:nvSpPr>
        <p:spPr>
          <a:xfrm>
            <a:off x="5287761" y="6570233"/>
            <a:ext cx="3333178" cy="138499"/>
          </a:xfrm>
          <a:prstGeom prst="rect">
            <a:avLst/>
          </a:prstGeom>
          <a:noFill/>
        </p:spPr>
        <p:txBody>
          <a:bodyPr wrap="square" lIns="0" tIns="0" rIns="0" bIns="0" anchor="ctr" anchorCtr="0">
            <a:spAutoFit/>
          </a:bodyPr>
          <a:lstStyle>
            <a:defPPr>
              <a:defRPr lang="en-US"/>
            </a:defPPr>
            <a:lvl1pPr marL="0" algn="r" defTabSz="1066302" rtl="0" eaLnBrk="1" latinLnBrk="0" hangingPunct="1">
              <a:defRPr sz="1000" kern="1200">
                <a:solidFill>
                  <a:schemeClr val="tx1"/>
                </a:solidFill>
                <a:latin typeface="Arial" pitchFamily="34" charset="0"/>
                <a:ea typeface="+mn-ea"/>
                <a:cs typeface="Arial" pitchFamily="34" charset="0"/>
              </a:defRPr>
            </a:lvl1pPr>
            <a:lvl2pPr marL="533152" algn="l" defTabSz="1066302" rtl="0" eaLnBrk="1" latinLnBrk="0" hangingPunct="1">
              <a:defRPr sz="2100" kern="1200">
                <a:solidFill>
                  <a:schemeClr val="tx1"/>
                </a:solidFill>
                <a:latin typeface="+mn-lt"/>
                <a:ea typeface="+mn-ea"/>
                <a:cs typeface="+mn-cs"/>
              </a:defRPr>
            </a:lvl2pPr>
            <a:lvl3pPr marL="1066302" algn="l" defTabSz="1066302" rtl="0" eaLnBrk="1" latinLnBrk="0" hangingPunct="1">
              <a:defRPr sz="2100" kern="1200">
                <a:solidFill>
                  <a:schemeClr val="tx1"/>
                </a:solidFill>
                <a:latin typeface="+mn-lt"/>
                <a:ea typeface="+mn-ea"/>
                <a:cs typeface="+mn-cs"/>
              </a:defRPr>
            </a:lvl3pPr>
            <a:lvl4pPr marL="1599453" algn="l" defTabSz="1066302" rtl="0" eaLnBrk="1" latinLnBrk="0" hangingPunct="1">
              <a:defRPr sz="2100" kern="1200">
                <a:solidFill>
                  <a:schemeClr val="tx1"/>
                </a:solidFill>
                <a:latin typeface="+mn-lt"/>
                <a:ea typeface="+mn-ea"/>
                <a:cs typeface="+mn-cs"/>
              </a:defRPr>
            </a:lvl4pPr>
            <a:lvl5pPr marL="2132603" algn="l" defTabSz="1066302" rtl="0" eaLnBrk="1" latinLnBrk="0" hangingPunct="1">
              <a:defRPr sz="2100" kern="1200">
                <a:solidFill>
                  <a:schemeClr val="tx1"/>
                </a:solidFill>
                <a:latin typeface="+mn-lt"/>
                <a:ea typeface="+mn-ea"/>
                <a:cs typeface="+mn-cs"/>
              </a:defRPr>
            </a:lvl5pPr>
            <a:lvl6pPr marL="2665755" algn="l" defTabSz="1066302" rtl="0" eaLnBrk="1" latinLnBrk="0" hangingPunct="1">
              <a:defRPr sz="2100" kern="1200">
                <a:solidFill>
                  <a:schemeClr val="tx1"/>
                </a:solidFill>
                <a:latin typeface="+mn-lt"/>
                <a:ea typeface="+mn-ea"/>
                <a:cs typeface="+mn-cs"/>
              </a:defRPr>
            </a:lvl6pPr>
            <a:lvl7pPr marL="3198906" algn="l" defTabSz="1066302" rtl="0" eaLnBrk="1" latinLnBrk="0" hangingPunct="1">
              <a:defRPr sz="2100" kern="1200">
                <a:solidFill>
                  <a:schemeClr val="tx1"/>
                </a:solidFill>
                <a:latin typeface="+mn-lt"/>
                <a:ea typeface="+mn-ea"/>
                <a:cs typeface="+mn-cs"/>
              </a:defRPr>
            </a:lvl7pPr>
            <a:lvl8pPr marL="3732056" algn="l" defTabSz="1066302" rtl="0" eaLnBrk="1" latinLnBrk="0" hangingPunct="1">
              <a:defRPr sz="2100" kern="1200">
                <a:solidFill>
                  <a:schemeClr val="tx1"/>
                </a:solidFill>
                <a:latin typeface="+mn-lt"/>
                <a:ea typeface="+mn-ea"/>
                <a:cs typeface="+mn-cs"/>
              </a:defRPr>
            </a:lvl8pPr>
            <a:lvl9pPr marL="4265207" algn="l" defTabSz="1066302" rtl="0" eaLnBrk="1" latinLnBrk="0" hangingPunct="1">
              <a:defRPr sz="2100" kern="1200">
                <a:solidFill>
                  <a:schemeClr val="tx1"/>
                </a:solidFill>
                <a:latin typeface="+mn-lt"/>
                <a:ea typeface="+mn-ea"/>
                <a:cs typeface="+mn-cs"/>
              </a:defRPr>
            </a:lvl9pPr>
          </a:lstStyle>
          <a:p>
            <a:pPr marL="0" marR="0" lvl="0" indent="0" algn="r" defTabSz="799768" rtl="0" eaLnBrk="1" fontAlgn="auto" latinLnBrk="0" hangingPunct="1">
              <a:lnSpc>
                <a:spcPct val="100000"/>
              </a:lnSpc>
              <a:spcBef>
                <a:spcPts val="0"/>
              </a:spcBef>
              <a:spcAft>
                <a:spcPts val="0"/>
              </a:spcAft>
              <a:buClrTx/>
              <a:buSzTx/>
              <a:buFontTx/>
              <a:buNone/>
              <a:tabLst/>
              <a:defRPr/>
            </a:pPr>
            <a:r>
              <a:rPr lang="en-US" sz="900" b="0" kern="1200" spc="30" baseline="0" dirty="0">
                <a:solidFill>
                  <a:srgbClr val="05377A"/>
                </a:solidFill>
                <a:latin typeface="Arial" pitchFamily="34" charset="0"/>
                <a:ea typeface="+mn-ea"/>
                <a:cs typeface="Arial" pitchFamily="34" charset="0"/>
              </a:rPr>
              <a:t>FSA/CCC Financial Improvement Program (FFIP)</a:t>
            </a:r>
          </a:p>
        </p:txBody>
      </p:sp>
      <p:cxnSp>
        <p:nvCxnSpPr>
          <p:cNvPr id="14" name="Straight Connector 13">
            <a:extLst>
              <a:ext uri="{FF2B5EF4-FFF2-40B4-BE49-F238E27FC236}">
                <a16:creationId xmlns:a16="http://schemas.microsoft.com/office/drawing/2014/main" id="{B29298BE-3BBA-2F47-803A-ACB5AD4F743A}"/>
              </a:ext>
            </a:extLst>
          </p:cNvPr>
          <p:cNvCxnSpPr/>
          <p:nvPr userDrawn="1"/>
        </p:nvCxnSpPr>
        <p:spPr>
          <a:xfrm>
            <a:off x="8694990" y="6525182"/>
            <a:ext cx="0" cy="228600"/>
          </a:xfrm>
          <a:prstGeom prst="line">
            <a:avLst/>
          </a:prstGeom>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D2F084B2-C8BE-9940-AA26-08AD9D6ED34B}"/>
              </a:ext>
            </a:extLst>
          </p:cNvPr>
          <p:cNvPicPr>
            <a:picLocks noChangeAspect="1"/>
          </p:cNvPicPr>
          <p:nvPr userDrawn="1"/>
        </p:nvPicPr>
        <p:blipFill>
          <a:blip r:embed="rId16" cstate="print">
            <a:extLst>
              <a:ext uri="{28A0092B-C50C-407E-A947-70E740481C1C}">
                <a14:useLocalDpi xmlns:a14="http://schemas.microsoft.com/office/drawing/2010/main"/>
              </a:ext>
            </a:extLst>
          </a:blip>
          <a:stretch>
            <a:fillRect/>
          </a:stretch>
        </p:blipFill>
        <p:spPr>
          <a:xfrm>
            <a:off x="126900" y="6480078"/>
            <a:ext cx="464232" cy="318809"/>
          </a:xfrm>
          <a:prstGeom prst="rect">
            <a:avLst/>
          </a:prstGeom>
        </p:spPr>
      </p:pic>
    </p:spTree>
    <p:extLst>
      <p:ext uri="{BB962C8B-B14F-4D97-AF65-F5344CB8AC3E}">
        <p14:creationId xmlns:p14="http://schemas.microsoft.com/office/powerpoint/2010/main" val="1718171562"/>
      </p:ext>
    </p:extLst>
  </p:cSld>
  <p:clrMap bg1="lt1" tx1="dk1" bg2="lt2" tx2="dk2" accent1="accent1" accent2="accent2" accent3="accent3" accent4="accent4" accent5="accent5" accent6="accent6" hlink="hlink" folHlink="folHlink"/>
  <p:sldLayoutIdLst>
    <p:sldLayoutId id="2147483674" r:id="rId1"/>
    <p:sldLayoutId id="2147483661" r:id="rId2"/>
    <p:sldLayoutId id="2147483680" r:id="rId3"/>
    <p:sldLayoutId id="2147483662" r:id="rId4"/>
    <p:sldLayoutId id="2147483663" r:id="rId5"/>
    <p:sldLayoutId id="2147483664" r:id="rId6"/>
    <p:sldLayoutId id="2147483665" r:id="rId7"/>
    <p:sldLayoutId id="2147483666" r:id="rId8"/>
    <p:sldLayoutId id="2147483668" r:id="rId9"/>
    <p:sldLayoutId id="2147483669" r:id="rId10"/>
    <p:sldLayoutId id="2147483670" r:id="rId11"/>
    <p:sldLayoutId id="2147483671" r:id="rId12"/>
    <p:sldLayoutId id="2147483677" r:id="rId13"/>
    <p:sldLayoutId id="2147483675" r:id="rId14"/>
  </p:sldLayoutIdLst>
  <p:txStyles>
    <p:titleStyle>
      <a:lvl1pPr algn="l" defTabSz="914400" rtl="0" eaLnBrk="1" latinLnBrk="0" hangingPunct="1">
        <a:lnSpc>
          <a:spcPct val="90000"/>
        </a:lnSpc>
        <a:spcBef>
          <a:spcPct val="0"/>
        </a:spcBef>
        <a:buNone/>
        <a:defRPr sz="1600" b="0" i="0" kern="1200">
          <a:solidFill>
            <a:schemeClr val="bg1"/>
          </a:solidFill>
          <a:latin typeface="Franklin Gothic Medium" charset="0"/>
          <a:ea typeface="Franklin Gothic Medium" charset="0"/>
          <a:cs typeface="Franklin Gothic Medium"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p:cNvSpPr/>
          <p:nvPr userDrawn="1"/>
        </p:nvSpPr>
        <p:spPr>
          <a:xfrm>
            <a:off x="0" y="-8362"/>
            <a:ext cx="9144000" cy="766897"/>
          </a:xfrm>
          <a:prstGeom prst="rect">
            <a:avLst/>
          </a:prstGeom>
          <a:solidFill>
            <a:srgbClr val="05377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4F2AD5BA-EE38-4045-833E-1F091BC8B332}"/>
              </a:ext>
            </a:extLst>
          </p:cNvPr>
          <p:cNvSpPr/>
          <p:nvPr userDrawn="1"/>
        </p:nvSpPr>
        <p:spPr>
          <a:xfrm>
            <a:off x="0" y="6410882"/>
            <a:ext cx="9144000" cy="4572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900" dirty="0">
              <a:ln>
                <a:noFill/>
              </a:ln>
              <a:solidFill>
                <a:schemeClr val="tx1"/>
              </a:solidFill>
            </a:endParaRPr>
          </a:p>
        </p:txBody>
      </p:sp>
      <p:sp>
        <p:nvSpPr>
          <p:cNvPr id="11" name="Slide Number Placeholder 5"/>
          <p:cNvSpPr txBox="1">
            <a:spLocks/>
          </p:cNvSpPr>
          <p:nvPr userDrawn="1"/>
        </p:nvSpPr>
        <p:spPr>
          <a:xfrm>
            <a:off x="8813297" y="6570233"/>
            <a:ext cx="222249" cy="138499"/>
          </a:xfrm>
          <a:prstGeom prst="rect">
            <a:avLst/>
          </a:prstGeom>
        </p:spPr>
        <p:txBody>
          <a:bodyPr wrap="square" lIns="0" tIns="0" rIns="0" bIns="0" anchor="ctr" anchorCtr="0">
            <a:spAutoFit/>
          </a:bodyPr>
          <a:lstStyle>
            <a:defPPr>
              <a:defRPr lang="en-US"/>
            </a:defPPr>
            <a:lvl1pPr marL="0" algn="r" defTabSz="1066302" rtl="0" eaLnBrk="1" latinLnBrk="0" hangingPunct="1">
              <a:defRPr sz="1000" kern="1200">
                <a:solidFill>
                  <a:schemeClr val="tx1"/>
                </a:solidFill>
                <a:latin typeface="Arial" pitchFamily="34" charset="0"/>
                <a:ea typeface="+mn-ea"/>
                <a:cs typeface="Arial" pitchFamily="34" charset="0"/>
              </a:defRPr>
            </a:lvl1pPr>
            <a:lvl2pPr marL="533152" algn="l" defTabSz="1066302" rtl="0" eaLnBrk="1" latinLnBrk="0" hangingPunct="1">
              <a:defRPr sz="2100" kern="1200">
                <a:solidFill>
                  <a:schemeClr val="tx1"/>
                </a:solidFill>
                <a:latin typeface="+mn-lt"/>
                <a:ea typeface="+mn-ea"/>
                <a:cs typeface="+mn-cs"/>
              </a:defRPr>
            </a:lvl2pPr>
            <a:lvl3pPr marL="1066302" algn="l" defTabSz="1066302" rtl="0" eaLnBrk="1" latinLnBrk="0" hangingPunct="1">
              <a:defRPr sz="2100" kern="1200">
                <a:solidFill>
                  <a:schemeClr val="tx1"/>
                </a:solidFill>
                <a:latin typeface="+mn-lt"/>
                <a:ea typeface="+mn-ea"/>
                <a:cs typeface="+mn-cs"/>
              </a:defRPr>
            </a:lvl3pPr>
            <a:lvl4pPr marL="1599453" algn="l" defTabSz="1066302" rtl="0" eaLnBrk="1" latinLnBrk="0" hangingPunct="1">
              <a:defRPr sz="2100" kern="1200">
                <a:solidFill>
                  <a:schemeClr val="tx1"/>
                </a:solidFill>
                <a:latin typeface="+mn-lt"/>
                <a:ea typeface="+mn-ea"/>
                <a:cs typeface="+mn-cs"/>
              </a:defRPr>
            </a:lvl4pPr>
            <a:lvl5pPr marL="2132603" algn="l" defTabSz="1066302" rtl="0" eaLnBrk="1" latinLnBrk="0" hangingPunct="1">
              <a:defRPr sz="2100" kern="1200">
                <a:solidFill>
                  <a:schemeClr val="tx1"/>
                </a:solidFill>
                <a:latin typeface="+mn-lt"/>
                <a:ea typeface="+mn-ea"/>
                <a:cs typeface="+mn-cs"/>
              </a:defRPr>
            </a:lvl5pPr>
            <a:lvl6pPr marL="2665755" algn="l" defTabSz="1066302" rtl="0" eaLnBrk="1" latinLnBrk="0" hangingPunct="1">
              <a:defRPr sz="2100" kern="1200">
                <a:solidFill>
                  <a:schemeClr val="tx1"/>
                </a:solidFill>
                <a:latin typeface="+mn-lt"/>
                <a:ea typeface="+mn-ea"/>
                <a:cs typeface="+mn-cs"/>
              </a:defRPr>
            </a:lvl6pPr>
            <a:lvl7pPr marL="3198906" algn="l" defTabSz="1066302" rtl="0" eaLnBrk="1" latinLnBrk="0" hangingPunct="1">
              <a:defRPr sz="2100" kern="1200">
                <a:solidFill>
                  <a:schemeClr val="tx1"/>
                </a:solidFill>
                <a:latin typeface="+mn-lt"/>
                <a:ea typeface="+mn-ea"/>
                <a:cs typeface="+mn-cs"/>
              </a:defRPr>
            </a:lvl7pPr>
            <a:lvl8pPr marL="3732056" algn="l" defTabSz="1066302" rtl="0" eaLnBrk="1" latinLnBrk="0" hangingPunct="1">
              <a:defRPr sz="2100" kern="1200">
                <a:solidFill>
                  <a:schemeClr val="tx1"/>
                </a:solidFill>
                <a:latin typeface="+mn-lt"/>
                <a:ea typeface="+mn-ea"/>
                <a:cs typeface="+mn-cs"/>
              </a:defRPr>
            </a:lvl8pPr>
            <a:lvl9pPr marL="4265207" algn="l" defTabSz="1066302" rtl="0" eaLnBrk="1" latinLnBrk="0" hangingPunct="1">
              <a:defRPr sz="2100" kern="1200">
                <a:solidFill>
                  <a:schemeClr val="tx1"/>
                </a:solidFill>
                <a:latin typeface="+mn-lt"/>
                <a:ea typeface="+mn-ea"/>
                <a:cs typeface="+mn-cs"/>
              </a:defRPr>
            </a:lvl9pPr>
          </a:lstStyle>
          <a:p>
            <a:pPr marL="0" marR="0" lvl="0" indent="0" algn="l" defTabSz="799768" rtl="0" eaLnBrk="1" fontAlgn="auto" latinLnBrk="0" hangingPunct="1">
              <a:lnSpc>
                <a:spcPct val="100000"/>
              </a:lnSpc>
              <a:spcBef>
                <a:spcPts val="0"/>
              </a:spcBef>
              <a:spcAft>
                <a:spcPts val="0"/>
              </a:spcAft>
              <a:buClrTx/>
              <a:buSzTx/>
              <a:buFontTx/>
              <a:buNone/>
              <a:tabLst/>
              <a:defRPr/>
            </a:pPr>
            <a:fld id="{FEBD7F86-1881-4698-8703-FB80B0800997}" type="slidenum">
              <a:rPr lang="en-GB" sz="900" b="0" smtClean="0">
                <a:solidFill>
                  <a:srgbClr val="05377A"/>
                </a:solidFill>
                <a:latin typeface="+mn-lt"/>
              </a:rPr>
              <a:pPr marL="0" marR="0" lvl="0" indent="0" algn="l" defTabSz="799768" rtl="0" eaLnBrk="1" fontAlgn="auto" latinLnBrk="0" hangingPunct="1">
                <a:lnSpc>
                  <a:spcPct val="100000"/>
                </a:lnSpc>
                <a:spcBef>
                  <a:spcPts val="0"/>
                </a:spcBef>
                <a:spcAft>
                  <a:spcPts val="0"/>
                </a:spcAft>
                <a:buClrTx/>
                <a:buSzTx/>
                <a:buFontTx/>
                <a:buNone/>
                <a:tabLst/>
                <a:defRPr/>
              </a:pPr>
              <a:t>‹#›</a:t>
            </a:fld>
            <a:endParaRPr lang="en-GB" sz="900" b="0" dirty="0">
              <a:solidFill>
                <a:srgbClr val="05377A"/>
              </a:solidFill>
              <a:latin typeface="+mn-lt"/>
            </a:endParaRPr>
          </a:p>
        </p:txBody>
      </p:sp>
      <p:sp>
        <p:nvSpPr>
          <p:cNvPr id="12" name="TextBox 11"/>
          <p:cNvSpPr txBox="1"/>
          <p:nvPr userDrawn="1"/>
        </p:nvSpPr>
        <p:spPr>
          <a:xfrm>
            <a:off x="680605" y="6508677"/>
            <a:ext cx="4533106" cy="261610"/>
          </a:xfrm>
          <a:prstGeom prst="rect">
            <a:avLst/>
          </a:prstGeom>
          <a:noFill/>
        </p:spPr>
        <p:txBody>
          <a:bodyPr wrap="square" rtlCol="0">
            <a:spAutoFit/>
          </a:bodyPr>
          <a:lstStyle/>
          <a:p>
            <a:pPr marL="0" marR="0" lvl="0" indent="0" algn="l" defTabSz="1007989" rtl="0" eaLnBrk="1" fontAlgn="base" latinLnBrk="0" hangingPunct="1">
              <a:lnSpc>
                <a:spcPct val="100000"/>
              </a:lnSpc>
              <a:spcBef>
                <a:spcPct val="0"/>
              </a:spcBef>
              <a:spcAft>
                <a:spcPct val="0"/>
              </a:spcAft>
              <a:buClrTx/>
              <a:buSzTx/>
              <a:buFontTx/>
              <a:buNone/>
              <a:tabLst/>
              <a:defRPr/>
            </a:pPr>
            <a:r>
              <a:rPr lang="it-IT" altLang="en-US" sz="1050" b="0" kern="1200" dirty="0">
                <a:solidFill>
                  <a:srgbClr val="05377A"/>
                </a:solidFill>
                <a:latin typeface="Franklin Gothic Medium" charset="0"/>
                <a:ea typeface="Franklin Gothic Medium" charset="0"/>
                <a:cs typeface="Franklin Gothic Medium" charset="0"/>
              </a:rPr>
              <a:t>Internal</a:t>
            </a:r>
            <a:r>
              <a:rPr lang="it-IT" altLang="en-US" sz="1050" b="0" kern="1200" baseline="0" dirty="0">
                <a:solidFill>
                  <a:srgbClr val="05377A"/>
                </a:solidFill>
                <a:latin typeface="Franklin Gothic Medium" charset="0"/>
                <a:ea typeface="Franklin Gothic Medium" charset="0"/>
                <a:cs typeface="Franklin Gothic Medium" charset="0"/>
              </a:rPr>
              <a:t> Use Only – Not for Distribution</a:t>
            </a:r>
            <a:endParaRPr lang="en-US" altLang="en-US" sz="1050" b="0" kern="1200" dirty="0">
              <a:solidFill>
                <a:srgbClr val="05377A"/>
              </a:solidFill>
              <a:latin typeface="Franklin Gothic Medium" charset="0"/>
              <a:ea typeface="Franklin Gothic Medium" charset="0"/>
              <a:cs typeface="Franklin Gothic Medium" charset="0"/>
            </a:endParaRPr>
          </a:p>
        </p:txBody>
      </p:sp>
      <p:sp>
        <p:nvSpPr>
          <p:cNvPr id="13" name="Slide Number Placeholder 5"/>
          <p:cNvSpPr txBox="1">
            <a:spLocks/>
          </p:cNvSpPr>
          <p:nvPr userDrawn="1"/>
        </p:nvSpPr>
        <p:spPr>
          <a:xfrm>
            <a:off x="5287761" y="6570233"/>
            <a:ext cx="3333178" cy="138499"/>
          </a:xfrm>
          <a:prstGeom prst="rect">
            <a:avLst/>
          </a:prstGeom>
          <a:noFill/>
        </p:spPr>
        <p:txBody>
          <a:bodyPr wrap="square" lIns="0" tIns="0" rIns="0" bIns="0" anchor="ctr" anchorCtr="0">
            <a:spAutoFit/>
          </a:bodyPr>
          <a:lstStyle>
            <a:defPPr>
              <a:defRPr lang="en-US"/>
            </a:defPPr>
            <a:lvl1pPr marL="0" algn="r" defTabSz="1066302" rtl="0" eaLnBrk="1" latinLnBrk="0" hangingPunct="1">
              <a:defRPr sz="1000" kern="1200">
                <a:solidFill>
                  <a:schemeClr val="tx1"/>
                </a:solidFill>
                <a:latin typeface="Arial" pitchFamily="34" charset="0"/>
                <a:ea typeface="+mn-ea"/>
                <a:cs typeface="Arial" pitchFamily="34" charset="0"/>
              </a:defRPr>
            </a:lvl1pPr>
            <a:lvl2pPr marL="533152" algn="l" defTabSz="1066302" rtl="0" eaLnBrk="1" latinLnBrk="0" hangingPunct="1">
              <a:defRPr sz="2100" kern="1200">
                <a:solidFill>
                  <a:schemeClr val="tx1"/>
                </a:solidFill>
                <a:latin typeface="+mn-lt"/>
                <a:ea typeface="+mn-ea"/>
                <a:cs typeface="+mn-cs"/>
              </a:defRPr>
            </a:lvl2pPr>
            <a:lvl3pPr marL="1066302" algn="l" defTabSz="1066302" rtl="0" eaLnBrk="1" latinLnBrk="0" hangingPunct="1">
              <a:defRPr sz="2100" kern="1200">
                <a:solidFill>
                  <a:schemeClr val="tx1"/>
                </a:solidFill>
                <a:latin typeface="+mn-lt"/>
                <a:ea typeface="+mn-ea"/>
                <a:cs typeface="+mn-cs"/>
              </a:defRPr>
            </a:lvl3pPr>
            <a:lvl4pPr marL="1599453" algn="l" defTabSz="1066302" rtl="0" eaLnBrk="1" latinLnBrk="0" hangingPunct="1">
              <a:defRPr sz="2100" kern="1200">
                <a:solidFill>
                  <a:schemeClr val="tx1"/>
                </a:solidFill>
                <a:latin typeface="+mn-lt"/>
                <a:ea typeface="+mn-ea"/>
                <a:cs typeface="+mn-cs"/>
              </a:defRPr>
            </a:lvl4pPr>
            <a:lvl5pPr marL="2132603" algn="l" defTabSz="1066302" rtl="0" eaLnBrk="1" latinLnBrk="0" hangingPunct="1">
              <a:defRPr sz="2100" kern="1200">
                <a:solidFill>
                  <a:schemeClr val="tx1"/>
                </a:solidFill>
                <a:latin typeface="+mn-lt"/>
                <a:ea typeface="+mn-ea"/>
                <a:cs typeface="+mn-cs"/>
              </a:defRPr>
            </a:lvl5pPr>
            <a:lvl6pPr marL="2665755" algn="l" defTabSz="1066302" rtl="0" eaLnBrk="1" latinLnBrk="0" hangingPunct="1">
              <a:defRPr sz="2100" kern="1200">
                <a:solidFill>
                  <a:schemeClr val="tx1"/>
                </a:solidFill>
                <a:latin typeface="+mn-lt"/>
                <a:ea typeface="+mn-ea"/>
                <a:cs typeface="+mn-cs"/>
              </a:defRPr>
            </a:lvl6pPr>
            <a:lvl7pPr marL="3198906" algn="l" defTabSz="1066302" rtl="0" eaLnBrk="1" latinLnBrk="0" hangingPunct="1">
              <a:defRPr sz="2100" kern="1200">
                <a:solidFill>
                  <a:schemeClr val="tx1"/>
                </a:solidFill>
                <a:latin typeface="+mn-lt"/>
                <a:ea typeface="+mn-ea"/>
                <a:cs typeface="+mn-cs"/>
              </a:defRPr>
            </a:lvl7pPr>
            <a:lvl8pPr marL="3732056" algn="l" defTabSz="1066302" rtl="0" eaLnBrk="1" latinLnBrk="0" hangingPunct="1">
              <a:defRPr sz="2100" kern="1200">
                <a:solidFill>
                  <a:schemeClr val="tx1"/>
                </a:solidFill>
                <a:latin typeface="+mn-lt"/>
                <a:ea typeface="+mn-ea"/>
                <a:cs typeface="+mn-cs"/>
              </a:defRPr>
            </a:lvl8pPr>
            <a:lvl9pPr marL="4265207" algn="l" defTabSz="1066302" rtl="0" eaLnBrk="1" latinLnBrk="0" hangingPunct="1">
              <a:defRPr sz="2100" kern="1200">
                <a:solidFill>
                  <a:schemeClr val="tx1"/>
                </a:solidFill>
                <a:latin typeface="+mn-lt"/>
                <a:ea typeface="+mn-ea"/>
                <a:cs typeface="+mn-cs"/>
              </a:defRPr>
            </a:lvl9pPr>
          </a:lstStyle>
          <a:p>
            <a:pPr marL="0" marR="0" lvl="0" indent="0" algn="r" defTabSz="799768" rtl="0" eaLnBrk="1" fontAlgn="auto" latinLnBrk="0" hangingPunct="1">
              <a:lnSpc>
                <a:spcPct val="100000"/>
              </a:lnSpc>
              <a:spcBef>
                <a:spcPts val="0"/>
              </a:spcBef>
              <a:spcAft>
                <a:spcPts val="0"/>
              </a:spcAft>
              <a:buClrTx/>
              <a:buSzTx/>
              <a:buFontTx/>
              <a:buNone/>
              <a:tabLst/>
              <a:defRPr/>
            </a:pPr>
            <a:r>
              <a:rPr lang="en-US" sz="900" b="0" kern="1200" spc="30" baseline="0" dirty="0">
                <a:solidFill>
                  <a:srgbClr val="05377A"/>
                </a:solidFill>
                <a:latin typeface="Arial" pitchFamily="34" charset="0"/>
                <a:ea typeface="+mn-ea"/>
                <a:cs typeface="Arial" pitchFamily="34" charset="0"/>
              </a:rPr>
              <a:t>FSA/CCC Financial Improvement Program (FFIP)</a:t>
            </a:r>
          </a:p>
        </p:txBody>
      </p:sp>
      <p:cxnSp>
        <p:nvCxnSpPr>
          <p:cNvPr id="14" name="Straight Connector 13">
            <a:extLst>
              <a:ext uri="{FF2B5EF4-FFF2-40B4-BE49-F238E27FC236}">
                <a16:creationId xmlns:a16="http://schemas.microsoft.com/office/drawing/2014/main" id="{B29298BE-3BBA-2F47-803A-ACB5AD4F743A}"/>
              </a:ext>
            </a:extLst>
          </p:cNvPr>
          <p:cNvCxnSpPr/>
          <p:nvPr userDrawn="1"/>
        </p:nvCxnSpPr>
        <p:spPr>
          <a:xfrm>
            <a:off x="8694990" y="6525182"/>
            <a:ext cx="0" cy="228600"/>
          </a:xfrm>
          <a:prstGeom prst="line">
            <a:avLst/>
          </a:prstGeom>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D2F084B2-C8BE-9940-AA26-08AD9D6ED34B}"/>
              </a:ext>
            </a:extLst>
          </p:cNvPr>
          <p:cNvPicPr>
            <a:picLocks noChangeAspect="1"/>
          </p:cNvPicPr>
          <p:nvPr userDrawn="1"/>
        </p:nvPicPr>
        <p:blipFill>
          <a:blip r:embed="rId17" cstate="print">
            <a:extLst>
              <a:ext uri="{28A0092B-C50C-407E-A947-70E740481C1C}">
                <a14:useLocalDpi xmlns:a14="http://schemas.microsoft.com/office/drawing/2010/main"/>
              </a:ext>
            </a:extLst>
          </a:blip>
          <a:stretch>
            <a:fillRect/>
          </a:stretch>
        </p:blipFill>
        <p:spPr>
          <a:xfrm>
            <a:off x="126900" y="6480078"/>
            <a:ext cx="464232" cy="318809"/>
          </a:xfrm>
          <a:prstGeom prst="rect">
            <a:avLst/>
          </a:prstGeom>
        </p:spPr>
      </p:pic>
    </p:spTree>
    <p:extLst>
      <p:ext uri="{BB962C8B-B14F-4D97-AF65-F5344CB8AC3E}">
        <p14:creationId xmlns:p14="http://schemas.microsoft.com/office/powerpoint/2010/main" val="2265340415"/>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 id="2147483695" r:id="rId14"/>
    <p:sldLayoutId id="2147483696" r:id="rId15"/>
  </p:sldLayoutIdLst>
  <p:txStyles>
    <p:titleStyle>
      <a:lvl1pPr algn="l" defTabSz="914400" rtl="0" eaLnBrk="1" latinLnBrk="0" hangingPunct="1">
        <a:lnSpc>
          <a:spcPct val="90000"/>
        </a:lnSpc>
        <a:spcBef>
          <a:spcPct val="0"/>
        </a:spcBef>
        <a:buNone/>
        <a:defRPr sz="1600" b="0" i="0" kern="1200">
          <a:solidFill>
            <a:schemeClr val="bg1"/>
          </a:solidFill>
          <a:latin typeface="Franklin Gothic Medium" charset="0"/>
          <a:ea typeface="Franklin Gothic Medium" charset="0"/>
          <a:cs typeface="Franklin Gothic Medium"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hyperlink" Target="mailto:FFIP-OCMTeam@fsa.usda.gov" TargetMode="External"/><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4.png"/><Relationship Id="rId1" Type="http://schemas.openxmlformats.org/officeDocument/2006/relationships/slideLayout" Target="../slideLayouts/slideLayout4.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4.png"/><Relationship Id="rId1" Type="http://schemas.openxmlformats.org/officeDocument/2006/relationships/slideLayout" Target="../slideLayouts/slideLayout4.xml"/><Relationship Id="rId5" Type="http://schemas.openxmlformats.org/officeDocument/2006/relationships/image" Target="../media/image30.png"/><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jpe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4.png"/><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1.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USDA Farm Production and Conservation (FPAC)">
            <a:extLst>
              <a:ext uri="{FF2B5EF4-FFF2-40B4-BE49-F238E27FC236}">
                <a16:creationId xmlns:a16="http://schemas.microsoft.com/office/drawing/2014/main" id="{38693EF1-CE98-4CA6-ABF2-7F9F4E5DDD42}"/>
              </a:ext>
            </a:extLst>
          </p:cNvPr>
          <p:cNvSpPr>
            <a:spLocks noGrp="1"/>
          </p:cNvSpPr>
          <p:nvPr>
            <p:ph type="title"/>
          </p:nvPr>
        </p:nvSpPr>
        <p:spPr>
          <a:xfrm>
            <a:off x="271460" y="-707"/>
            <a:ext cx="7886700" cy="393409"/>
          </a:xfrm>
        </p:spPr>
        <p:txBody>
          <a:bodyPr>
            <a:normAutofit fontScale="90000"/>
          </a:bodyPr>
          <a:lstStyle/>
          <a:p>
            <a:pPr lvl="0">
              <a:lnSpc>
                <a:spcPct val="100000"/>
              </a:lnSpc>
              <a:spcBef>
                <a:spcPts val="0"/>
              </a:spcBef>
              <a:defRPr/>
            </a:pPr>
            <a:r>
              <a:rPr lang="en-US" sz="2500" cap="all" spc="86" dirty="0">
                <a:solidFill>
                  <a:prstClr val="white"/>
                </a:solidFill>
                <a:cs typeface="Arial" panose="020B0604020202020204" pitchFamily="34" charset="0"/>
              </a:rPr>
              <a:t>USDA </a:t>
            </a:r>
            <a:r>
              <a:rPr lang="en-US" sz="2600" cap="all" spc="86" dirty="0">
                <a:solidFill>
                  <a:prstClr val="white"/>
                </a:solidFill>
                <a:cs typeface="Arial" panose="020B0604020202020204" pitchFamily="34" charset="0"/>
              </a:rPr>
              <a:t>Farm</a:t>
            </a:r>
            <a:r>
              <a:rPr lang="en-US" sz="2500" cap="all" spc="86" dirty="0">
                <a:solidFill>
                  <a:prstClr val="white"/>
                </a:solidFill>
                <a:cs typeface="Arial" panose="020B0604020202020204" pitchFamily="34" charset="0"/>
              </a:rPr>
              <a:t> production and conservation (FPAC)</a:t>
            </a:r>
            <a:br>
              <a:rPr lang="en-US" sz="2500" cap="all" spc="86" dirty="0">
                <a:solidFill>
                  <a:prstClr val="white"/>
                </a:solidFill>
                <a:cs typeface="Arial" panose="020B0604020202020204" pitchFamily="34" charset="0"/>
              </a:rPr>
            </a:br>
            <a:r>
              <a:rPr lang="en-US" i="1" spc="86" dirty="0">
                <a:solidFill>
                  <a:prstClr val="white"/>
                </a:solidFill>
                <a:ea typeface="Franklin Gothic Book" charset="0"/>
                <a:cs typeface="Arial" panose="020B0604020202020204" pitchFamily="34" charset="0"/>
              </a:rPr>
              <a:t>FSA/CCC</a:t>
            </a:r>
            <a:r>
              <a:rPr lang="en-US" sz="2000" i="1" spc="86" dirty="0">
                <a:solidFill>
                  <a:prstClr val="white"/>
                </a:solidFill>
                <a:ea typeface="Franklin Gothic Book" charset="0"/>
                <a:cs typeface="Arial" panose="020B0604020202020204" pitchFamily="34" charset="0"/>
              </a:rPr>
              <a:t> Financial Improvement Program (FFIP) </a:t>
            </a:r>
            <a:br>
              <a:rPr lang="en-US" sz="2000" i="1" spc="86" dirty="0">
                <a:solidFill>
                  <a:prstClr val="white"/>
                </a:solidFill>
                <a:ea typeface="Franklin Gothic Book" charset="0"/>
                <a:cs typeface="Arial" panose="020B0604020202020204" pitchFamily="34" charset="0"/>
              </a:rPr>
            </a:br>
            <a:endParaRPr lang="en-US" dirty="0"/>
          </a:p>
        </p:txBody>
      </p:sp>
      <p:pic>
        <p:nvPicPr>
          <p:cNvPr id="4" name="Content Placeholder 3" descr="Picture of someone holding red tomatoes ">
            <a:extLst>
              <a:ext uri="{FF2B5EF4-FFF2-40B4-BE49-F238E27FC236}">
                <a16:creationId xmlns:a16="http://schemas.microsoft.com/office/drawing/2014/main" id="{B05DB729-DBB2-4654-8AA4-0D87331F5FCC}"/>
              </a:ext>
              <a:ext uri="{C183D7F6-B498-43B3-948B-1728B52AA6E4}">
                <adec:decorative xmlns:adec="http://schemas.microsoft.com/office/drawing/2017/decorative" xmlns="" val="0"/>
              </a:ext>
            </a:extLst>
          </p:cNvPr>
          <p:cNvPicPr>
            <a:picLocks noGrp="1" noChangeAspect="1"/>
          </p:cNvPicPr>
          <p:nvPr>
            <p:ph idx="1"/>
          </p:nvPr>
        </p:nvPicPr>
        <p:blipFill>
          <a:blip r:embed="rId2"/>
          <a:stretch>
            <a:fillRect/>
          </a:stretch>
        </p:blipFill>
        <p:spPr>
          <a:xfrm>
            <a:off x="271460" y="1629103"/>
            <a:ext cx="8536209" cy="4235669"/>
          </a:xfrm>
          <a:prstGeom prst="rect">
            <a:avLst/>
          </a:prstGeom>
        </p:spPr>
      </p:pic>
    </p:spTree>
    <p:extLst>
      <p:ext uri="{BB962C8B-B14F-4D97-AF65-F5344CB8AC3E}">
        <p14:creationId xmlns:p14="http://schemas.microsoft.com/office/powerpoint/2010/main" val="182264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BPR Hybrid Agile Approach Overview"/>
          <p:cNvSpPr>
            <a:spLocks noGrp="1"/>
          </p:cNvSpPr>
          <p:nvPr>
            <p:ph type="title"/>
          </p:nvPr>
        </p:nvSpPr>
        <p:spPr>
          <a:xfrm>
            <a:off x="297663" y="194262"/>
            <a:ext cx="7886700" cy="393192"/>
          </a:xfrm>
        </p:spPr>
        <p:txBody>
          <a:bodyPr anchor="t"/>
          <a:lstStyle/>
          <a:p>
            <a:r>
              <a:rPr lang="en-US" dirty="0"/>
              <a:t>BPR Hybrid Agile Approach Overview</a:t>
            </a:r>
          </a:p>
        </p:txBody>
      </p:sp>
      <p:sp>
        <p:nvSpPr>
          <p:cNvPr id="7" name="TextBox 6" descr="The FFIP team completes BPR for programs that will transition into FMMI through an iterative process involving representatives from the program and the technical team. This process is referred to as a “sprint” and follows the steps outlined below:&#10;"/>
          <p:cNvSpPr txBox="1"/>
          <p:nvPr/>
        </p:nvSpPr>
        <p:spPr>
          <a:xfrm>
            <a:off x="204707" y="890574"/>
            <a:ext cx="8734586" cy="830997"/>
          </a:xfrm>
          <a:prstGeom prst="rect">
            <a:avLst/>
          </a:prstGeom>
          <a:noFill/>
        </p:spPr>
        <p:txBody>
          <a:bodyPr wrap="square" rtlCol="0">
            <a:spAutoFit/>
          </a:bodyPr>
          <a:lstStyle/>
          <a:p>
            <a:r>
              <a:rPr lang="en-US" sz="1600" dirty="0"/>
              <a:t>The FFIP team completes BPR for programs that will transition into FMMI through an iterative process involving representatives from the program and the technical team. This process is referred to as a “sprint” and follows the steps outlined below:</a:t>
            </a:r>
          </a:p>
        </p:txBody>
      </p:sp>
      <p:cxnSp>
        <p:nvCxnSpPr>
          <p:cNvPr id="29" name="Straight Connector 28" descr="&quot;&quot;">
            <a:extLst>
              <a:ext uri="{C183D7F6-B498-43B3-948B-1728B52AA6E4}">
                <adec:decorative xmlns:adec="http://schemas.microsoft.com/office/drawing/2017/decorative" xmlns="" val="0"/>
              </a:ext>
            </a:extLst>
          </p:cNvPr>
          <p:cNvCxnSpPr/>
          <p:nvPr/>
        </p:nvCxnSpPr>
        <p:spPr>
          <a:xfrm>
            <a:off x="0" y="706993"/>
            <a:ext cx="9144000"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3" name="Picture 2" descr="BPR Hybrid Agile Approach Overview: Plan Sprint - FFIP Team - The team identifies the scope and timeline of the spirt&#10;Analyze and draft deliverables - FFIP Team, FFIP assesses existing documents and outputs from past meetings to develop a draft plan for how the program will function in FMMI. This plan will be recorded in documents such as: requirements traceability matrix, Fit/gap document, Business process model, Organizational Impact assessment, Internal controls narrative.&#10;iterate Deliverables - FFIP Team and program representatives - Most of the BPR process is spent working with you to iteratively update documents with program feedback. Input from program and FFIP representatives help make sure that the design meets program needs and is feasible from a technical perspective.&#10;Approve and Hand-Off deliverables - FFIP Team and program representatives - Governance approvers review and sign off on work products. &#10;Products are handed off to the development team to begin system development.&#10;&#10;This plan then informs work products for the technical team such as: Configuration guide, System prototype and posting models."/>
          <p:cNvPicPr>
            <a:picLocks noChangeAspect="1"/>
          </p:cNvPicPr>
          <p:nvPr/>
        </p:nvPicPr>
        <p:blipFill>
          <a:blip r:embed="rId3"/>
          <a:stretch>
            <a:fillRect/>
          </a:stretch>
        </p:blipFill>
        <p:spPr>
          <a:xfrm>
            <a:off x="1105537" y="1658235"/>
            <a:ext cx="6270951" cy="4750632"/>
          </a:xfrm>
          <a:prstGeom prst="rect">
            <a:avLst/>
          </a:prstGeom>
        </p:spPr>
      </p:pic>
    </p:spTree>
    <p:extLst>
      <p:ext uri="{BB962C8B-B14F-4D97-AF65-F5344CB8AC3E}">
        <p14:creationId xmlns:p14="http://schemas.microsoft.com/office/powerpoint/2010/main" val="20916868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BPR Roles and Responsibilities"/>
          <p:cNvSpPr>
            <a:spLocks noGrp="1"/>
          </p:cNvSpPr>
          <p:nvPr>
            <p:ph type="title"/>
          </p:nvPr>
        </p:nvSpPr>
        <p:spPr>
          <a:xfrm>
            <a:off x="297663" y="194262"/>
            <a:ext cx="7886700" cy="393192"/>
          </a:xfrm>
        </p:spPr>
        <p:txBody>
          <a:bodyPr anchor="t"/>
          <a:lstStyle/>
          <a:p>
            <a:r>
              <a:rPr lang="en-US" dirty="0"/>
              <a:t>BPR Roles and Responsibilities</a:t>
            </a:r>
          </a:p>
        </p:txBody>
      </p:sp>
      <p:cxnSp>
        <p:nvCxnSpPr>
          <p:cNvPr id="29" name="Straight Connector 28" descr="&quot;&quot;">
            <a:extLst>
              <a:ext uri="{C183D7F6-B498-43B3-948B-1728B52AA6E4}">
                <adec:decorative xmlns:adec="http://schemas.microsoft.com/office/drawing/2017/decorative" xmlns="" val="0"/>
              </a:ext>
            </a:extLst>
          </p:cNvPr>
          <p:cNvCxnSpPr/>
          <p:nvPr/>
        </p:nvCxnSpPr>
        <p:spPr>
          <a:xfrm>
            <a:off x="0" y="706993"/>
            <a:ext cx="9144000"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6" name="TextBox 25" descr="Program SME">
            <a:extLst>
              <a:ext uri="{FF2B5EF4-FFF2-40B4-BE49-F238E27FC236}">
                <a16:creationId xmlns:a16="http://schemas.microsoft.com/office/drawing/2014/main" id="{3CA4E55A-D74E-497A-953D-28D7D8A1C538}"/>
              </a:ext>
            </a:extLst>
          </p:cNvPr>
          <p:cNvSpPr txBox="1"/>
          <p:nvPr/>
        </p:nvSpPr>
        <p:spPr>
          <a:xfrm>
            <a:off x="304706" y="1072012"/>
            <a:ext cx="1468160" cy="307777"/>
          </a:xfrm>
          <a:prstGeom prst="rect">
            <a:avLst/>
          </a:prstGeom>
          <a:noFill/>
        </p:spPr>
        <p:txBody>
          <a:bodyPr wrap="square" rtlCol="0">
            <a:spAutoFit/>
          </a:bodyPr>
          <a:lstStyle/>
          <a:p>
            <a:pPr algn="ctr"/>
            <a:r>
              <a:rPr lang="en-US" sz="1400" b="1" dirty="0"/>
              <a:t>Program SME</a:t>
            </a:r>
          </a:p>
        </p:txBody>
      </p:sp>
      <p:sp>
        <p:nvSpPr>
          <p:cNvPr id="37" name="Rectangle 36" descr="Provides expertise on business processes to help ensure that the new design will not interfere with program delivery. Expertise includes identifying business requirements. Program SMEs may also act as governance approvers&#10;">
            <a:extLst>
              <a:ext uri="{FF2B5EF4-FFF2-40B4-BE49-F238E27FC236}">
                <a16:creationId xmlns:a16="http://schemas.microsoft.com/office/drawing/2014/main" id="{33FD2C2C-412B-4E02-8F70-DA88FCAA7E32}"/>
              </a:ext>
            </a:extLst>
          </p:cNvPr>
          <p:cNvSpPr/>
          <p:nvPr/>
        </p:nvSpPr>
        <p:spPr>
          <a:xfrm>
            <a:off x="3622616" y="868355"/>
            <a:ext cx="5088344" cy="755843"/>
          </a:xfrm>
          <a:prstGeom prst="rect">
            <a:avLst/>
          </a:prstGeom>
          <a:solidFill>
            <a:schemeClr val="bg1"/>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tx1"/>
                </a:solidFill>
              </a:rPr>
              <a:t>Provides expertise on business processes to help ensure that the new design will not interfere with program delivery. Expertise includes identifying business requirements. Program SMEs may also act as governance approvers</a:t>
            </a:r>
          </a:p>
        </p:txBody>
      </p:sp>
      <p:sp>
        <p:nvSpPr>
          <p:cNvPr id="27" name="TextBox 26" descr="FFIP team">
            <a:extLst>
              <a:ext uri="{FF2B5EF4-FFF2-40B4-BE49-F238E27FC236}">
                <a16:creationId xmlns:a16="http://schemas.microsoft.com/office/drawing/2014/main" id="{D37EAB18-771A-4FBB-99D9-23D1EB912268}"/>
              </a:ext>
            </a:extLst>
          </p:cNvPr>
          <p:cNvSpPr txBox="1"/>
          <p:nvPr/>
        </p:nvSpPr>
        <p:spPr>
          <a:xfrm>
            <a:off x="435315" y="1983929"/>
            <a:ext cx="1206941" cy="307777"/>
          </a:xfrm>
          <a:prstGeom prst="rect">
            <a:avLst/>
          </a:prstGeom>
          <a:noFill/>
        </p:spPr>
        <p:txBody>
          <a:bodyPr wrap="square" rtlCol="0">
            <a:spAutoFit/>
          </a:bodyPr>
          <a:lstStyle/>
          <a:p>
            <a:pPr algn="ctr"/>
            <a:r>
              <a:rPr lang="en-US" sz="1400" b="1" dirty="0"/>
              <a:t>FFIP Team</a:t>
            </a:r>
          </a:p>
        </p:txBody>
      </p:sp>
      <p:sp>
        <p:nvSpPr>
          <p:cNvPr id="38" name="Rectangle 37" descr="Includes business process reengineering (BPR) and technical teams. The FFIP team identifies how the future solution will support business processes, in coordination with program SMEs, including identifying requirements&#10;">
            <a:extLst>
              <a:ext uri="{FF2B5EF4-FFF2-40B4-BE49-F238E27FC236}">
                <a16:creationId xmlns:a16="http://schemas.microsoft.com/office/drawing/2014/main" id="{F521FB84-AB5E-49A0-9B5A-C1ECD175C9CB}"/>
              </a:ext>
            </a:extLst>
          </p:cNvPr>
          <p:cNvSpPr/>
          <p:nvPr/>
        </p:nvSpPr>
        <p:spPr>
          <a:xfrm>
            <a:off x="3622616" y="1780014"/>
            <a:ext cx="5088344" cy="752785"/>
          </a:xfrm>
          <a:prstGeom prst="rect">
            <a:avLst/>
          </a:prstGeom>
          <a:solidFill>
            <a:schemeClr val="bg1"/>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tx1"/>
                </a:solidFill>
              </a:rPr>
              <a:t>Includes business process reengineering (BPR) and technical teams. The FFIP team identifies how the future solution will support business processes, in coordination with program SMEs, including identifying requirements</a:t>
            </a:r>
          </a:p>
        </p:txBody>
      </p:sp>
      <p:sp>
        <p:nvSpPr>
          <p:cNvPr id="28" name="TextBox 27" descr="development Team">
            <a:extLst>
              <a:ext uri="{FF2B5EF4-FFF2-40B4-BE49-F238E27FC236}">
                <a16:creationId xmlns:a16="http://schemas.microsoft.com/office/drawing/2014/main" id="{EA83EF78-D0BD-456E-A8BF-F6959F5251B3}"/>
              </a:ext>
            </a:extLst>
          </p:cNvPr>
          <p:cNvSpPr txBox="1"/>
          <p:nvPr/>
        </p:nvSpPr>
        <p:spPr>
          <a:xfrm>
            <a:off x="414602" y="2780359"/>
            <a:ext cx="1248365" cy="523220"/>
          </a:xfrm>
          <a:prstGeom prst="rect">
            <a:avLst/>
          </a:prstGeom>
          <a:noFill/>
        </p:spPr>
        <p:txBody>
          <a:bodyPr wrap="square" rtlCol="0">
            <a:spAutoFit/>
          </a:bodyPr>
          <a:lstStyle/>
          <a:p>
            <a:pPr algn="ctr"/>
            <a:r>
              <a:rPr lang="en-US" sz="1400" b="1" dirty="0"/>
              <a:t>Development Team</a:t>
            </a:r>
          </a:p>
        </p:txBody>
      </p:sp>
      <p:sp>
        <p:nvSpPr>
          <p:cNvPr id="36" name="Rectangle 35" descr="Develops the system based on the plan outlined in BPR documents. This team helps make sure that FMMI has functionality and interfaces to make the newly defined processes work&#10;">
            <a:extLst>
              <a:ext uri="{FF2B5EF4-FFF2-40B4-BE49-F238E27FC236}">
                <a16:creationId xmlns:a16="http://schemas.microsoft.com/office/drawing/2014/main" id="{89587B0D-CAAC-4928-8E5E-505E3980E7CD}"/>
              </a:ext>
            </a:extLst>
          </p:cNvPr>
          <p:cNvSpPr/>
          <p:nvPr/>
        </p:nvSpPr>
        <p:spPr>
          <a:xfrm>
            <a:off x="3622616" y="2688615"/>
            <a:ext cx="5088344" cy="748393"/>
          </a:xfrm>
          <a:prstGeom prst="rect">
            <a:avLst/>
          </a:prstGeom>
          <a:solidFill>
            <a:schemeClr val="bg1"/>
          </a:solidFill>
          <a:ln w="5715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tx1"/>
                </a:solidFill>
              </a:rPr>
              <a:t>Develops the system based on the plan outlined in BPR documents. This team helps make sure that FMMI has functionality and interfaces to make the newly defined processes work</a:t>
            </a:r>
          </a:p>
        </p:txBody>
      </p:sp>
      <p:sp>
        <p:nvSpPr>
          <p:cNvPr id="32" name="TextBox 31" descr="Governance Approvers">
            <a:extLst>
              <a:ext uri="{FF2B5EF4-FFF2-40B4-BE49-F238E27FC236}">
                <a16:creationId xmlns:a16="http://schemas.microsoft.com/office/drawing/2014/main" id="{627AD138-8E31-4FF4-AFC1-41079AD09371}"/>
              </a:ext>
            </a:extLst>
          </p:cNvPr>
          <p:cNvSpPr txBox="1"/>
          <p:nvPr/>
        </p:nvSpPr>
        <p:spPr>
          <a:xfrm>
            <a:off x="498974" y="3712662"/>
            <a:ext cx="1079620" cy="523220"/>
          </a:xfrm>
          <a:prstGeom prst="rect">
            <a:avLst/>
          </a:prstGeom>
          <a:noFill/>
        </p:spPr>
        <p:txBody>
          <a:bodyPr wrap="square" rtlCol="0">
            <a:spAutoFit/>
          </a:bodyPr>
          <a:lstStyle/>
          <a:p>
            <a:pPr algn="ctr"/>
            <a:r>
              <a:rPr lang="en-US" sz="1400" b="1" dirty="0"/>
              <a:t>Governance Approvers</a:t>
            </a:r>
          </a:p>
        </p:txBody>
      </p:sp>
      <p:sp>
        <p:nvSpPr>
          <p:cNvPr id="39" name="Rectangle 38" descr="Signs off on deliverables at the end of a sprint. These approvers may be program SMEs or FFIP team members and provide key input during the process&#10;">
            <a:extLst>
              <a:ext uri="{FF2B5EF4-FFF2-40B4-BE49-F238E27FC236}">
                <a16:creationId xmlns:a16="http://schemas.microsoft.com/office/drawing/2014/main" id="{8C629827-C2E6-4EBF-9474-8E0FCBF134E9}"/>
              </a:ext>
            </a:extLst>
          </p:cNvPr>
          <p:cNvSpPr/>
          <p:nvPr/>
        </p:nvSpPr>
        <p:spPr>
          <a:xfrm>
            <a:off x="3605496" y="3564381"/>
            <a:ext cx="5105464" cy="776645"/>
          </a:xfrm>
          <a:prstGeom prst="rect">
            <a:avLst/>
          </a:prstGeom>
          <a:solidFill>
            <a:schemeClr val="bg1"/>
          </a:solidFill>
          <a:ln w="57150">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tx1"/>
                </a:solidFill>
              </a:rPr>
              <a:t>Signs off on deliverables at the end of a sprint. These approvers may be program SMEs or FFIP team members and provide key input during the process</a:t>
            </a:r>
          </a:p>
        </p:txBody>
      </p:sp>
      <p:sp>
        <p:nvSpPr>
          <p:cNvPr id="31" name="TextBox 30" descr="Organizational Change Management Team">
            <a:extLst>
              <a:ext uri="{FF2B5EF4-FFF2-40B4-BE49-F238E27FC236}">
                <a16:creationId xmlns:a16="http://schemas.microsoft.com/office/drawing/2014/main" id="{04F633EF-947A-4872-811B-AF8D475CF06B}"/>
              </a:ext>
            </a:extLst>
          </p:cNvPr>
          <p:cNvSpPr txBox="1"/>
          <p:nvPr/>
        </p:nvSpPr>
        <p:spPr>
          <a:xfrm>
            <a:off x="152177" y="4474762"/>
            <a:ext cx="1773214" cy="738664"/>
          </a:xfrm>
          <a:prstGeom prst="rect">
            <a:avLst/>
          </a:prstGeom>
          <a:noFill/>
        </p:spPr>
        <p:txBody>
          <a:bodyPr wrap="square" rtlCol="0">
            <a:spAutoFit/>
          </a:bodyPr>
          <a:lstStyle/>
          <a:p>
            <a:pPr algn="ctr"/>
            <a:r>
              <a:rPr lang="en-US" sz="1400" b="1" dirty="0"/>
              <a:t>Organizational Change Management Team</a:t>
            </a:r>
          </a:p>
        </p:txBody>
      </p:sp>
      <p:sp>
        <p:nvSpPr>
          <p:cNvPr id="33" name="Rectangle 32" descr="Assesses impacts to affected employees and provides communication and training. The OCM team also collects anonymous feedback on the program and can answer questions through FFIP-OCMTeam@fsa.usda.gov &#10;">
            <a:extLst>
              <a:ext uri="{FF2B5EF4-FFF2-40B4-BE49-F238E27FC236}">
                <a16:creationId xmlns:a16="http://schemas.microsoft.com/office/drawing/2014/main" id="{0F4E0CEF-A908-44FC-B417-D92773746271}"/>
              </a:ext>
            </a:extLst>
          </p:cNvPr>
          <p:cNvSpPr/>
          <p:nvPr/>
        </p:nvSpPr>
        <p:spPr>
          <a:xfrm>
            <a:off x="3605496" y="4512602"/>
            <a:ext cx="5105464" cy="721436"/>
          </a:xfrm>
          <a:prstGeom prst="rect">
            <a:avLst/>
          </a:prstGeom>
          <a:solidFill>
            <a:schemeClr val="bg1"/>
          </a:solidFill>
          <a:ln w="5715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tx1"/>
                </a:solidFill>
              </a:rPr>
              <a:t>Assesses impacts to affected employees and provides communication and training. The OCM team also collects anonymous feedback on the program and can answer questions through </a:t>
            </a:r>
            <a:r>
              <a:rPr lang="en-US" sz="1200" dirty="0">
                <a:solidFill>
                  <a:schemeClr val="tx1"/>
                </a:solidFill>
                <a:hlinkClick r:id="rId3"/>
              </a:rPr>
              <a:t>FFIP-OCMTeam@fsa.usda.gov</a:t>
            </a:r>
            <a:r>
              <a:rPr lang="en-US" sz="1200" dirty="0">
                <a:solidFill>
                  <a:schemeClr val="tx1"/>
                </a:solidFill>
              </a:rPr>
              <a:t> </a:t>
            </a:r>
          </a:p>
        </p:txBody>
      </p:sp>
      <p:sp>
        <p:nvSpPr>
          <p:cNvPr id="30" name="TextBox 29" descr="Program management Office team">
            <a:extLst>
              <a:ext uri="{FF2B5EF4-FFF2-40B4-BE49-F238E27FC236}">
                <a16:creationId xmlns:a16="http://schemas.microsoft.com/office/drawing/2014/main" id="{9A915EF7-F6E3-4374-9936-A6FF7C7090C8}"/>
              </a:ext>
            </a:extLst>
          </p:cNvPr>
          <p:cNvSpPr txBox="1"/>
          <p:nvPr/>
        </p:nvSpPr>
        <p:spPr>
          <a:xfrm>
            <a:off x="304706" y="5394694"/>
            <a:ext cx="1468159" cy="738664"/>
          </a:xfrm>
          <a:prstGeom prst="rect">
            <a:avLst/>
          </a:prstGeom>
          <a:noFill/>
        </p:spPr>
        <p:txBody>
          <a:bodyPr wrap="square" rtlCol="0">
            <a:spAutoFit/>
          </a:bodyPr>
          <a:lstStyle/>
          <a:p>
            <a:pPr algn="ctr"/>
            <a:r>
              <a:rPr lang="en-US" sz="1400" b="1" dirty="0"/>
              <a:t>Program Management Office Team</a:t>
            </a:r>
          </a:p>
        </p:txBody>
      </p:sp>
      <p:sp>
        <p:nvSpPr>
          <p:cNvPr id="34" name="Rectangle 33" descr="Coordinates program meetings and provides meeting support. The PMO team will help make sure you are on the correct meeting invitations and follow up with you if you have outstanding action items&#10;">
            <a:extLst>
              <a:ext uri="{FF2B5EF4-FFF2-40B4-BE49-F238E27FC236}">
                <a16:creationId xmlns:a16="http://schemas.microsoft.com/office/drawing/2014/main" id="{57457CED-6888-441F-B79F-4CA786608C9A}"/>
              </a:ext>
            </a:extLst>
          </p:cNvPr>
          <p:cNvSpPr/>
          <p:nvPr/>
        </p:nvSpPr>
        <p:spPr>
          <a:xfrm>
            <a:off x="3622616" y="5399385"/>
            <a:ext cx="5088344" cy="739518"/>
          </a:xfrm>
          <a:prstGeom prst="rect">
            <a:avLst/>
          </a:prstGeom>
          <a:solidFill>
            <a:schemeClr val="bg1"/>
          </a:solidFill>
          <a:ln w="571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tx1"/>
                </a:solidFill>
              </a:rPr>
              <a:t>Coordinates program meetings and provides meeting support. The PMO team will help make sure you are on the correct meeting invitations and follow up with you if you have outstanding action items</a:t>
            </a:r>
          </a:p>
        </p:txBody>
      </p:sp>
      <p:grpSp>
        <p:nvGrpSpPr>
          <p:cNvPr id="7" name="Group 6" descr="&quot;&quot;">
            <a:extLst>
              <a:ext uri="{FF2B5EF4-FFF2-40B4-BE49-F238E27FC236}">
                <a16:creationId xmlns:a16="http://schemas.microsoft.com/office/drawing/2014/main" id="{095102EE-1389-4588-A28A-986B31F28333}"/>
              </a:ext>
              <a:ext uri="{C183D7F6-B498-43B3-948B-1728B52AA6E4}">
                <adec:decorative xmlns:adec="http://schemas.microsoft.com/office/drawing/2017/decorative" xmlns="" val="0"/>
              </a:ext>
            </a:extLst>
          </p:cNvPr>
          <p:cNvGrpSpPr/>
          <p:nvPr/>
        </p:nvGrpSpPr>
        <p:grpSpPr>
          <a:xfrm>
            <a:off x="2324124" y="838921"/>
            <a:ext cx="834685" cy="779732"/>
            <a:chOff x="1052108" y="2445852"/>
            <a:chExt cx="2959769" cy="2773278"/>
          </a:xfrm>
        </p:grpSpPr>
        <p:sp>
          <p:nvSpPr>
            <p:cNvPr id="8" name="Rectangle 7">
              <a:extLst>
                <a:ext uri="{FF2B5EF4-FFF2-40B4-BE49-F238E27FC236}">
                  <a16:creationId xmlns:a16="http://schemas.microsoft.com/office/drawing/2014/main" id="{89DC232C-828A-45F3-B001-4B97CB483E5A}"/>
                </a:ext>
                <a:ext uri="{C183D7F6-B498-43B3-948B-1728B52AA6E4}">
                  <adec:decorative xmlns:adec="http://schemas.microsoft.com/office/drawing/2017/decorative" xmlns="" val="1"/>
                </a:ext>
              </a:extLst>
            </p:cNvPr>
            <p:cNvSpPr/>
            <p:nvPr/>
          </p:nvSpPr>
          <p:spPr>
            <a:xfrm>
              <a:off x="1052108" y="2445852"/>
              <a:ext cx="2959769" cy="277327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8">
              <a:extLst>
                <a:ext uri="{FF2B5EF4-FFF2-40B4-BE49-F238E27FC236}">
                  <a16:creationId xmlns:a16="http://schemas.microsoft.com/office/drawing/2014/main" id="{24ABC72A-4346-4E47-BC39-673592267E45}"/>
                </a:ext>
                <a:ext uri="{C183D7F6-B498-43B3-948B-1728B52AA6E4}">
                  <adec:decorative xmlns:adec="http://schemas.microsoft.com/office/drawing/2017/decorative" xmlns="" val="1"/>
                </a:ext>
              </a:extLst>
            </p:cNvPr>
            <p:cNvSpPr>
              <a:spLocks/>
            </p:cNvSpPr>
            <p:nvPr/>
          </p:nvSpPr>
          <p:spPr bwMode="auto">
            <a:xfrm>
              <a:off x="1218907" y="2690661"/>
              <a:ext cx="2610866" cy="2528468"/>
            </a:xfrm>
            <a:custGeom>
              <a:avLst/>
              <a:gdLst>
                <a:gd name="T0" fmla="*/ 1116 w 1278"/>
                <a:gd name="T1" fmla="*/ 1410 h 1410"/>
                <a:gd name="T2" fmla="*/ 1098 w 1278"/>
                <a:gd name="T3" fmla="*/ 1356 h 1410"/>
                <a:gd name="T4" fmla="*/ 1078 w 1278"/>
                <a:gd name="T5" fmla="*/ 1322 h 1410"/>
                <a:gd name="T6" fmla="*/ 1064 w 1278"/>
                <a:gd name="T7" fmla="*/ 1330 h 1410"/>
                <a:gd name="T8" fmla="*/ 1062 w 1278"/>
                <a:gd name="T9" fmla="*/ 1410 h 1410"/>
                <a:gd name="T10" fmla="*/ 0 w 1278"/>
                <a:gd name="T11" fmla="*/ 1326 h 1410"/>
                <a:gd name="T12" fmla="*/ 28 w 1278"/>
                <a:gd name="T13" fmla="*/ 1262 h 1410"/>
                <a:gd name="T14" fmla="*/ 64 w 1278"/>
                <a:gd name="T15" fmla="*/ 1124 h 1410"/>
                <a:gd name="T16" fmla="*/ 100 w 1278"/>
                <a:gd name="T17" fmla="*/ 952 h 1410"/>
                <a:gd name="T18" fmla="*/ 132 w 1278"/>
                <a:gd name="T19" fmla="*/ 862 h 1410"/>
                <a:gd name="T20" fmla="*/ 162 w 1278"/>
                <a:gd name="T21" fmla="*/ 810 h 1410"/>
                <a:gd name="T22" fmla="*/ 212 w 1278"/>
                <a:gd name="T23" fmla="*/ 762 h 1410"/>
                <a:gd name="T24" fmla="*/ 272 w 1278"/>
                <a:gd name="T25" fmla="*/ 730 h 1410"/>
                <a:gd name="T26" fmla="*/ 402 w 1278"/>
                <a:gd name="T27" fmla="*/ 672 h 1410"/>
                <a:gd name="T28" fmla="*/ 462 w 1278"/>
                <a:gd name="T29" fmla="*/ 630 h 1410"/>
                <a:gd name="T30" fmla="*/ 482 w 1278"/>
                <a:gd name="T31" fmla="*/ 588 h 1410"/>
                <a:gd name="T32" fmla="*/ 474 w 1278"/>
                <a:gd name="T33" fmla="*/ 528 h 1410"/>
                <a:gd name="T34" fmla="*/ 450 w 1278"/>
                <a:gd name="T35" fmla="*/ 462 h 1410"/>
                <a:gd name="T36" fmla="*/ 438 w 1278"/>
                <a:gd name="T37" fmla="*/ 462 h 1410"/>
                <a:gd name="T38" fmla="*/ 420 w 1278"/>
                <a:gd name="T39" fmla="*/ 468 h 1410"/>
                <a:gd name="T40" fmla="*/ 402 w 1278"/>
                <a:gd name="T41" fmla="*/ 382 h 1410"/>
                <a:gd name="T42" fmla="*/ 382 w 1278"/>
                <a:gd name="T43" fmla="*/ 322 h 1410"/>
                <a:gd name="T44" fmla="*/ 378 w 1278"/>
                <a:gd name="T45" fmla="*/ 290 h 1410"/>
                <a:gd name="T46" fmla="*/ 382 w 1278"/>
                <a:gd name="T47" fmla="*/ 234 h 1410"/>
                <a:gd name="T48" fmla="*/ 372 w 1278"/>
                <a:gd name="T49" fmla="*/ 162 h 1410"/>
                <a:gd name="T50" fmla="*/ 398 w 1278"/>
                <a:gd name="T51" fmla="*/ 108 h 1410"/>
                <a:gd name="T52" fmla="*/ 432 w 1278"/>
                <a:gd name="T53" fmla="*/ 66 h 1410"/>
                <a:gd name="T54" fmla="*/ 450 w 1278"/>
                <a:gd name="T55" fmla="*/ 36 h 1410"/>
                <a:gd name="T56" fmla="*/ 464 w 1278"/>
                <a:gd name="T57" fmla="*/ 26 h 1410"/>
                <a:gd name="T58" fmla="*/ 552 w 1278"/>
                <a:gd name="T59" fmla="*/ 2 h 1410"/>
                <a:gd name="T60" fmla="*/ 582 w 1278"/>
                <a:gd name="T61" fmla="*/ 0 h 1410"/>
                <a:gd name="T62" fmla="*/ 604 w 1278"/>
                <a:gd name="T63" fmla="*/ 14 h 1410"/>
                <a:gd name="T64" fmla="*/ 652 w 1278"/>
                <a:gd name="T65" fmla="*/ 24 h 1410"/>
                <a:gd name="T66" fmla="*/ 724 w 1278"/>
                <a:gd name="T67" fmla="*/ 36 h 1410"/>
                <a:gd name="T68" fmla="*/ 750 w 1278"/>
                <a:gd name="T69" fmla="*/ 48 h 1410"/>
                <a:gd name="T70" fmla="*/ 738 w 1278"/>
                <a:gd name="T71" fmla="*/ 46 h 1410"/>
                <a:gd name="T72" fmla="*/ 744 w 1278"/>
                <a:gd name="T73" fmla="*/ 66 h 1410"/>
                <a:gd name="T74" fmla="*/ 770 w 1278"/>
                <a:gd name="T75" fmla="*/ 88 h 1410"/>
                <a:gd name="T76" fmla="*/ 794 w 1278"/>
                <a:gd name="T77" fmla="*/ 110 h 1410"/>
                <a:gd name="T78" fmla="*/ 800 w 1278"/>
                <a:gd name="T79" fmla="*/ 138 h 1410"/>
                <a:gd name="T80" fmla="*/ 822 w 1278"/>
                <a:gd name="T81" fmla="*/ 168 h 1410"/>
                <a:gd name="T82" fmla="*/ 812 w 1278"/>
                <a:gd name="T83" fmla="*/ 222 h 1410"/>
                <a:gd name="T84" fmla="*/ 816 w 1278"/>
                <a:gd name="T85" fmla="*/ 304 h 1410"/>
                <a:gd name="T86" fmla="*/ 810 w 1278"/>
                <a:gd name="T87" fmla="*/ 384 h 1410"/>
                <a:gd name="T88" fmla="*/ 790 w 1278"/>
                <a:gd name="T89" fmla="*/ 428 h 1410"/>
                <a:gd name="T90" fmla="*/ 748 w 1278"/>
                <a:gd name="T91" fmla="*/ 518 h 1410"/>
                <a:gd name="T92" fmla="*/ 746 w 1278"/>
                <a:gd name="T93" fmla="*/ 556 h 1410"/>
                <a:gd name="T94" fmla="*/ 774 w 1278"/>
                <a:gd name="T95" fmla="*/ 582 h 1410"/>
                <a:gd name="T96" fmla="*/ 854 w 1278"/>
                <a:gd name="T97" fmla="*/ 612 h 1410"/>
                <a:gd name="T98" fmla="*/ 1020 w 1278"/>
                <a:gd name="T99" fmla="*/ 662 h 1410"/>
                <a:gd name="T100" fmla="*/ 1092 w 1278"/>
                <a:gd name="T101" fmla="*/ 700 h 1410"/>
                <a:gd name="T102" fmla="*/ 1152 w 1278"/>
                <a:gd name="T103" fmla="*/ 756 h 1410"/>
                <a:gd name="T104" fmla="*/ 1192 w 1278"/>
                <a:gd name="T105" fmla="*/ 824 h 1410"/>
                <a:gd name="T106" fmla="*/ 1246 w 1278"/>
                <a:gd name="T107" fmla="*/ 966 h 1410"/>
                <a:gd name="T108" fmla="*/ 1262 w 1278"/>
                <a:gd name="T109" fmla="*/ 1064 h 1410"/>
                <a:gd name="T110" fmla="*/ 1260 w 1278"/>
                <a:gd name="T111" fmla="*/ 1110 h 1410"/>
                <a:gd name="T112" fmla="*/ 1248 w 1278"/>
                <a:gd name="T113" fmla="*/ 1140 h 1410"/>
                <a:gd name="T114" fmla="*/ 1236 w 1278"/>
                <a:gd name="T115" fmla="*/ 1170 h 1410"/>
                <a:gd name="T116" fmla="*/ 1236 w 1278"/>
                <a:gd name="T117" fmla="*/ 1230 h 1410"/>
                <a:gd name="T118" fmla="*/ 1262 w 1278"/>
                <a:gd name="T119" fmla="*/ 1316 h 1410"/>
                <a:gd name="T120" fmla="*/ 1278 w 1278"/>
                <a:gd name="T121" fmla="*/ 1394 h 1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78" h="1410">
                  <a:moveTo>
                    <a:pt x="1278" y="1410"/>
                  </a:moveTo>
                  <a:lnTo>
                    <a:pt x="1278" y="1410"/>
                  </a:lnTo>
                  <a:lnTo>
                    <a:pt x="1116" y="1410"/>
                  </a:lnTo>
                  <a:lnTo>
                    <a:pt x="1116" y="1410"/>
                  </a:lnTo>
                  <a:lnTo>
                    <a:pt x="1108" y="1382"/>
                  </a:lnTo>
                  <a:lnTo>
                    <a:pt x="1098" y="1356"/>
                  </a:lnTo>
                  <a:lnTo>
                    <a:pt x="1092" y="1344"/>
                  </a:lnTo>
                  <a:lnTo>
                    <a:pt x="1086" y="1332"/>
                  </a:lnTo>
                  <a:lnTo>
                    <a:pt x="1078" y="1322"/>
                  </a:lnTo>
                  <a:lnTo>
                    <a:pt x="1068" y="1314"/>
                  </a:lnTo>
                  <a:lnTo>
                    <a:pt x="1068" y="1314"/>
                  </a:lnTo>
                  <a:lnTo>
                    <a:pt x="1064" y="1330"/>
                  </a:lnTo>
                  <a:lnTo>
                    <a:pt x="1062" y="1354"/>
                  </a:lnTo>
                  <a:lnTo>
                    <a:pt x="1062" y="1410"/>
                  </a:lnTo>
                  <a:lnTo>
                    <a:pt x="1062" y="1410"/>
                  </a:lnTo>
                  <a:lnTo>
                    <a:pt x="0" y="1410"/>
                  </a:lnTo>
                  <a:lnTo>
                    <a:pt x="0" y="1410"/>
                  </a:lnTo>
                  <a:lnTo>
                    <a:pt x="0" y="1326"/>
                  </a:lnTo>
                  <a:lnTo>
                    <a:pt x="0" y="1326"/>
                  </a:lnTo>
                  <a:lnTo>
                    <a:pt x="16" y="1294"/>
                  </a:lnTo>
                  <a:lnTo>
                    <a:pt x="28" y="1262"/>
                  </a:lnTo>
                  <a:lnTo>
                    <a:pt x="38" y="1228"/>
                  </a:lnTo>
                  <a:lnTo>
                    <a:pt x="48" y="1194"/>
                  </a:lnTo>
                  <a:lnTo>
                    <a:pt x="64" y="1124"/>
                  </a:lnTo>
                  <a:lnTo>
                    <a:pt x="78" y="1054"/>
                  </a:lnTo>
                  <a:lnTo>
                    <a:pt x="92" y="986"/>
                  </a:lnTo>
                  <a:lnTo>
                    <a:pt x="100" y="952"/>
                  </a:lnTo>
                  <a:lnTo>
                    <a:pt x="108" y="920"/>
                  </a:lnTo>
                  <a:lnTo>
                    <a:pt x="118" y="890"/>
                  </a:lnTo>
                  <a:lnTo>
                    <a:pt x="132" y="862"/>
                  </a:lnTo>
                  <a:lnTo>
                    <a:pt x="146" y="834"/>
                  </a:lnTo>
                  <a:lnTo>
                    <a:pt x="162" y="810"/>
                  </a:lnTo>
                  <a:lnTo>
                    <a:pt x="162" y="810"/>
                  </a:lnTo>
                  <a:lnTo>
                    <a:pt x="178" y="792"/>
                  </a:lnTo>
                  <a:lnTo>
                    <a:pt x="194" y="776"/>
                  </a:lnTo>
                  <a:lnTo>
                    <a:pt x="212" y="762"/>
                  </a:lnTo>
                  <a:lnTo>
                    <a:pt x="232" y="750"/>
                  </a:lnTo>
                  <a:lnTo>
                    <a:pt x="252" y="740"/>
                  </a:lnTo>
                  <a:lnTo>
                    <a:pt x="272" y="730"/>
                  </a:lnTo>
                  <a:lnTo>
                    <a:pt x="314" y="712"/>
                  </a:lnTo>
                  <a:lnTo>
                    <a:pt x="358" y="692"/>
                  </a:lnTo>
                  <a:lnTo>
                    <a:pt x="402" y="672"/>
                  </a:lnTo>
                  <a:lnTo>
                    <a:pt x="422" y="660"/>
                  </a:lnTo>
                  <a:lnTo>
                    <a:pt x="442" y="646"/>
                  </a:lnTo>
                  <a:lnTo>
                    <a:pt x="462" y="630"/>
                  </a:lnTo>
                  <a:lnTo>
                    <a:pt x="480" y="612"/>
                  </a:lnTo>
                  <a:lnTo>
                    <a:pt x="480" y="612"/>
                  </a:lnTo>
                  <a:lnTo>
                    <a:pt x="482" y="588"/>
                  </a:lnTo>
                  <a:lnTo>
                    <a:pt x="480" y="566"/>
                  </a:lnTo>
                  <a:lnTo>
                    <a:pt x="478" y="546"/>
                  </a:lnTo>
                  <a:lnTo>
                    <a:pt x="474" y="528"/>
                  </a:lnTo>
                  <a:lnTo>
                    <a:pt x="462" y="494"/>
                  </a:lnTo>
                  <a:lnTo>
                    <a:pt x="450" y="462"/>
                  </a:lnTo>
                  <a:lnTo>
                    <a:pt x="450" y="462"/>
                  </a:lnTo>
                  <a:lnTo>
                    <a:pt x="448" y="458"/>
                  </a:lnTo>
                  <a:lnTo>
                    <a:pt x="446" y="458"/>
                  </a:lnTo>
                  <a:lnTo>
                    <a:pt x="438" y="462"/>
                  </a:lnTo>
                  <a:lnTo>
                    <a:pt x="430" y="468"/>
                  </a:lnTo>
                  <a:lnTo>
                    <a:pt x="426" y="468"/>
                  </a:lnTo>
                  <a:lnTo>
                    <a:pt x="420" y="468"/>
                  </a:lnTo>
                  <a:lnTo>
                    <a:pt x="420" y="468"/>
                  </a:lnTo>
                  <a:lnTo>
                    <a:pt x="412" y="424"/>
                  </a:lnTo>
                  <a:lnTo>
                    <a:pt x="402" y="382"/>
                  </a:lnTo>
                  <a:lnTo>
                    <a:pt x="396" y="360"/>
                  </a:lnTo>
                  <a:lnTo>
                    <a:pt x="390" y="342"/>
                  </a:lnTo>
                  <a:lnTo>
                    <a:pt x="382" y="322"/>
                  </a:lnTo>
                  <a:lnTo>
                    <a:pt x="372" y="306"/>
                  </a:lnTo>
                  <a:lnTo>
                    <a:pt x="372" y="306"/>
                  </a:lnTo>
                  <a:lnTo>
                    <a:pt x="378" y="290"/>
                  </a:lnTo>
                  <a:lnTo>
                    <a:pt x="380" y="272"/>
                  </a:lnTo>
                  <a:lnTo>
                    <a:pt x="382" y="254"/>
                  </a:lnTo>
                  <a:lnTo>
                    <a:pt x="382" y="234"/>
                  </a:lnTo>
                  <a:lnTo>
                    <a:pt x="382" y="216"/>
                  </a:lnTo>
                  <a:lnTo>
                    <a:pt x="380" y="198"/>
                  </a:lnTo>
                  <a:lnTo>
                    <a:pt x="372" y="162"/>
                  </a:lnTo>
                  <a:lnTo>
                    <a:pt x="372" y="162"/>
                  </a:lnTo>
                  <a:lnTo>
                    <a:pt x="384" y="132"/>
                  </a:lnTo>
                  <a:lnTo>
                    <a:pt x="398" y="108"/>
                  </a:lnTo>
                  <a:lnTo>
                    <a:pt x="412" y="88"/>
                  </a:lnTo>
                  <a:lnTo>
                    <a:pt x="432" y="66"/>
                  </a:lnTo>
                  <a:lnTo>
                    <a:pt x="432" y="66"/>
                  </a:lnTo>
                  <a:lnTo>
                    <a:pt x="440" y="56"/>
                  </a:lnTo>
                  <a:lnTo>
                    <a:pt x="446" y="46"/>
                  </a:lnTo>
                  <a:lnTo>
                    <a:pt x="450" y="36"/>
                  </a:lnTo>
                  <a:lnTo>
                    <a:pt x="456" y="30"/>
                  </a:lnTo>
                  <a:lnTo>
                    <a:pt x="456" y="30"/>
                  </a:lnTo>
                  <a:lnTo>
                    <a:pt x="464" y="26"/>
                  </a:lnTo>
                  <a:lnTo>
                    <a:pt x="478" y="20"/>
                  </a:lnTo>
                  <a:lnTo>
                    <a:pt x="514" y="10"/>
                  </a:lnTo>
                  <a:lnTo>
                    <a:pt x="552" y="2"/>
                  </a:lnTo>
                  <a:lnTo>
                    <a:pt x="570" y="0"/>
                  </a:lnTo>
                  <a:lnTo>
                    <a:pt x="582" y="0"/>
                  </a:lnTo>
                  <a:lnTo>
                    <a:pt x="582" y="0"/>
                  </a:lnTo>
                  <a:lnTo>
                    <a:pt x="588" y="2"/>
                  </a:lnTo>
                  <a:lnTo>
                    <a:pt x="596" y="8"/>
                  </a:lnTo>
                  <a:lnTo>
                    <a:pt x="604" y="14"/>
                  </a:lnTo>
                  <a:lnTo>
                    <a:pt x="612" y="18"/>
                  </a:lnTo>
                  <a:lnTo>
                    <a:pt x="612" y="18"/>
                  </a:lnTo>
                  <a:lnTo>
                    <a:pt x="652" y="24"/>
                  </a:lnTo>
                  <a:lnTo>
                    <a:pt x="690" y="30"/>
                  </a:lnTo>
                  <a:lnTo>
                    <a:pt x="708" y="32"/>
                  </a:lnTo>
                  <a:lnTo>
                    <a:pt x="724" y="36"/>
                  </a:lnTo>
                  <a:lnTo>
                    <a:pt x="738" y="42"/>
                  </a:lnTo>
                  <a:lnTo>
                    <a:pt x="750" y="48"/>
                  </a:lnTo>
                  <a:lnTo>
                    <a:pt x="750" y="48"/>
                  </a:lnTo>
                  <a:lnTo>
                    <a:pt x="744" y="44"/>
                  </a:lnTo>
                  <a:lnTo>
                    <a:pt x="740" y="44"/>
                  </a:lnTo>
                  <a:lnTo>
                    <a:pt x="738" y="46"/>
                  </a:lnTo>
                  <a:lnTo>
                    <a:pt x="740" y="52"/>
                  </a:lnTo>
                  <a:lnTo>
                    <a:pt x="744" y="66"/>
                  </a:lnTo>
                  <a:lnTo>
                    <a:pt x="744" y="66"/>
                  </a:lnTo>
                  <a:lnTo>
                    <a:pt x="748" y="72"/>
                  </a:lnTo>
                  <a:lnTo>
                    <a:pt x="756" y="78"/>
                  </a:lnTo>
                  <a:lnTo>
                    <a:pt x="770" y="88"/>
                  </a:lnTo>
                  <a:lnTo>
                    <a:pt x="798" y="102"/>
                  </a:lnTo>
                  <a:lnTo>
                    <a:pt x="798" y="102"/>
                  </a:lnTo>
                  <a:lnTo>
                    <a:pt x="794" y="110"/>
                  </a:lnTo>
                  <a:lnTo>
                    <a:pt x="794" y="120"/>
                  </a:lnTo>
                  <a:lnTo>
                    <a:pt x="796" y="130"/>
                  </a:lnTo>
                  <a:lnTo>
                    <a:pt x="800" y="138"/>
                  </a:lnTo>
                  <a:lnTo>
                    <a:pt x="810" y="156"/>
                  </a:lnTo>
                  <a:lnTo>
                    <a:pt x="822" y="168"/>
                  </a:lnTo>
                  <a:lnTo>
                    <a:pt x="822" y="168"/>
                  </a:lnTo>
                  <a:lnTo>
                    <a:pt x="818" y="182"/>
                  </a:lnTo>
                  <a:lnTo>
                    <a:pt x="814" y="196"/>
                  </a:lnTo>
                  <a:lnTo>
                    <a:pt x="812" y="222"/>
                  </a:lnTo>
                  <a:lnTo>
                    <a:pt x="812" y="250"/>
                  </a:lnTo>
                  <a:lnTo>
                    <a:pt x="814" y="276"/>
                  </a:lnTo>
                  <a:lnTo>
                    <a:pt x="816" y="304"/>
                  </a:lnTo>
                  <a:lnTo>
                    <a:pt x="816" y="330"/>
                  </a:lnTo>
                  <a:lnTo>
                    <a:pt x="816" y="356"/>
                  </a:lnTo>
                  <a:lnTo>
                    <a:pt x="810" y="384"/>
                  </a:lnTo>
                  <a:lnTo>
                    <a:pt x="810" y="384"/>
                  </a:lnTo>
                  <a:lnTo>
                    <a:pt x="802" y="406"/>
                  </a:lnTo>
                  <a:lnTo>
                    <a:pt x="790" y="428"/>
                  </a:lnTo>
                  <a:lnTo>
                    <a:pt x="766" y="472"/>
                  </a:lnTo>
                  <a:lnTo>
                    <a:pt x="754" y="494"/>
                  </a:lnTo>
                  <a:lnTo>
                    <a:pt x="748" y="518"/>
                  </a:lnTo>
                  <a:lnTo>
                    <a:pt x="746" y="530"/>
                  </a:lnTo>
                  <a:lnTo>
                    <a:pt x="746" y="544"/>
                  </a:lnTo>
                  <a:lnTo>
                    <a:pt x="746" y="556"/>
                  </a:lnTo>
                  <a:lnTo>
                    <a:pt x="750" y="570"/>
                  </a:lnTo>
                  <a:lnTo>
                    <a:pt x="750" y="570"/>
                  </a:lnTo>
                  <a:lnTo>
                    <a:pt x="774" y="582"/>
                  </a:lnTo>
                  <a:lnTo>
                    <a:pt x="800" y="594"/>
                  </a:lnTo>
                  <a:lnTo>
                    <a:pt x="828" y="604"/>
                  </a:lnTo>
                  <a:lnTo>
                    <a:pt x="854" y="612"/>
                  </a:lnTo>
                  <a:lnTo>
                    <a:pt x="966" y="644"/>
                  </a:lnTo>
                  <a:lnTo>
                    <a:pt x="992" y="652"/>
                  </a:lnTo>
                  <a:lnTo>
                    <a:pt x="1020" y="662"/>
                  </a:lnTo>
                  <a:lnTo>
                    <a:pt x="1044" y="672"/>
                  </a:lnTo>
                  <a:lnTo>
                    <a:pt x="1070" y="684"/>
                  </a:lnTo>
                  <a:lnTo>
                    <a:pt x="1092" y="700"/>
                  </a:lnTo>
                  <a:lnTo>
                    <a:pt x="1114" y="716"/>
                  </a:lnTo>
                  <a:lnTo>
                    <a:pt x="1134" y="734"/>
                  </a:lnTo>
                  <a:lnTo>
                    <a:pt x="1152" y="756"/>
                  </a:lnTo>
                  <a:lnTo>
                    <a:pt x="1152" y="756"/>
                  </a:lnTo>
                  <a:lnTo>
                    <a:pt x="1172" y="786"/>
                  </a:lnTo>
                  <a:lnTo>
                    <a:pt x="1192" y="824"/>
                  </a:lnTo>
                  <a:lnTo>
                    <a:pt x="1212" y="868"/>
                  </a:lnTo>
                  <a:lnTo>
                    <a:pt x="1230" y="916"/>
                  </a:lnTo>
                  <a:lnTo>
                    <a:pt x="1246" y="966"/>
                  </a:lnTo>
                  <a:lnTo>
                    <a:pt x="1256" y="1016"/>
                  </a:lnTo>
                  <a:lnTo>
                    <a:pt x="1260" y="1040"/>
                  </a:lnTo>
                  <a:lnTo>
                    <a:pt x="1262" y="1064"/>
                  </a:lnTo>
                  <a:lnTo>
                    <a:pt x="1262" y="1088"/>
                  </a:lnTo>
                  <a:lnTo>
                    <a:pt x="1260" y="1110"/>
                  </a:lnTo>
                  <a:lnTo>
                    <a:pt x="1260" y="1110"/>
                  </a:lnTo>
                  <a:lnTo>
                    <a:pt x="1258" y="1118"/>
                  </a:lnTo>
                  <a:lnTo>
                    <a:pt x="1256" y="1126"/>
                  </a:lnTo>
                  <a:lnTo>
                    <a:pt x="1248" y="1140"/>
                  </a:lnTo>
                  <a:lnTo>
                    <a:pt x="1240" y="1154"/>
                  </a:lnTo>
                  <a:lnTo>
                    <a:pt x="1236" y="1170"/>
                  </a:lnTo>
                  <a:lnTo>
                    <a:pt x="1236" y="1170"/>
                  </a:lnTo>
                  <a:lnTo>
                    <a:pt x="1234" y="1186"/>
                  </a:lnTo>
                  <a:lnTo>
                    <a:pt x="1234" y="1200"/>
                  </a:lnTo>
                  <a:lnTo>
                    <a:pt x="1236" y="1230"/>
                  </a:lnTo>
                  <a:lnTo>
                    <a:pt x="1244" y="1258"/>
                  </a:lnTo>
                  <a:lnTo>
                    <a:pt x="1252" y="1288"/>
                  </a:lnTo>
                  <a:lnTo>
                    <a:pt x="1262" y="1316"/>
                  </a:lnTo>
                  <a:lnTo>
                    <a:pt x="1270" y="1346"/>
                  </a:lnTo>
                  <a:lnTo>
                    <a:pt x="1276" y="1376"/>
                  </a:lnTo>
                  <a:lnTo>
                    <a:pt x="1278" y="1394"/>
                  </a:lnTo>
                  <a:lnTo>
                    <a:pt x="1278" y="1410"/>
                  </a:lnTo>
                  <a:lnTo>
                    <a:pt x="1278" y="141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dirty="0"/>
            </a:p>
          </p:txBody>
        </p:sp>
      </p:grpSp>
      <p:grpSp>
        <p:nvGrpSpPr>
          <p:cNvPr id="11" name="Group 10" descr="&quot;&quot;">
            <a:extLst>
              <a:ext uri="{FF2B5EF4-FFF2-40B4-BE49-F238E27FC236}">
                <a16:creationId xmlns:a16="http://schemas.microsoft.com/office/drawing/2014/main" id="{072E887D-670F-45F8-A7C1-646FE103BC82}"/>
              </a:ext>
              <a:ext uri="{C183D7F6-B498-43B3-948B-1728B52AA6E4}">
                <adec:decorative xmlns:adec="http://schemas.microsoft.com/office/drawing/2017/decorative" xmlns="" val="0"/>
              </a:ext>
            </a:extLst>
          </p:cNvPr>
          <p:cNvGrpSpPr/>
          <p:nvPr/>
        </p:nvGrpSpPr>
        <p:grpSpPr>
          <a:xfrm>
            <a:off x="2231599" y="1744807"/>
            <a:ext cx="835499" cy="782448"/>
            <a:chOff x="4609634" y="2438333"/>
            <a:chExt cx="2962656" cy="2782939"/>
          </a:xfrm>
        </p:grpSpPr>
        <p:sp>
          <p:nvSpPr>
            <p:cNvPr id="12" name="Rectangle 11">
              <a:extLst>
                <a:ext uri="{FF2B5EF4-FFF2-40B4-BE49-F238E27FC236}">
                  <a16:creationId xmlns:a16="http://schemas.microsoft.com/office/drawing/2014/main" id="{829733CB-57D1-4AF4-8BA6-DBA7624FC086}"/>
                </a:ext>
              </a:extLst>
            </p:cNvPr>
            <p:cNvSpPr/>
            <p:nvPr/>
          </p:nvSpPr>
          <p:spPr>
            <a:xfrm>
              <a:off x="4609634" y="2438333"/>
              <a:ext cx="2962656" cy="277063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24">
              <a:extLst>
                <a:ext uri="{FF2B5EF4-FFF2-40B4-BE49-F238E27FC236}">
                  <a16:creationId xmlns:a16="http://schemas.microsoft.com/office/drawing/2014/main" id="{5242F49E-4540-4E5B-825A-1A3F7989FD4C}"/>
                </a:ext>
                <a:ext uri="{C183D7F6-B498-43B3-948B-1728B52AA6E4}">
                  <adec:decorative xmlns:adec="http://schemas.microsoft.com/office/drawing/2017/decorative" xmlns="" val="1"/>
                </a:ext>
              </a:extLst>
            </p:cNvPr>
            <p:cNvSpPr>
              <a:spLocks noEditPoints="1"/>
            </p:cNvSpPr>
            <p:nvPr/>
          </p:nvSpPr>
          <p:spPr bwMode="auto">
            <a:xfrm>
              <a:off x="5303751" y="2563558"/>
              <a:ext cx="1574422" cy="2657713"/>
            </a:xfrm>
            <a:custGeom>
              <a:avLst/>
              <a:gdLst>
                <a:gd name="T0" fmla="*/ 38 w 848"/>
                <a:gd name="T1" fmla="*/ 1110 h 1398"/>
                <a:gd name="T2" fmla="*/ 24 w 848"/>
                <a:gd name="T3" fmla="*/ 726 h 1398"/>
                <a:gd name="T4" fmla="*/ 6 w 848"/>
                <a:gd name="T5" fmla="*/ 690 h 1398"/>
                <a:gd name="T6" fmla="*/ 30 w 848"/>
                <a:gd name="T7" fmla="*/ 682 h 1398"/>
                <a:gd name="T8" fmla="*/ 68 w 848"/>
                <a:gd name="T9" fmla="*/ 654 h 1398"/>
                <a:gd name="T10" fmla="*/ 114 w 848"/>
                <a:gd name="T11" fmla="*/ 612 h 1398"/>
                <a:gd name="T12" fmla="*/ 116 w 848"/>
                <a:gd name="T13" fmla="*/ 534 h 1398"/>
                <a:gd name="T14" fmla="*/ 84 w 848"/>
                <a:gd name="T15" fmla="*/ 514 h 1398"/>
                <a:gd name="T16" fmla="*/ 124 w 848"/>
                <a:gd name="T17" fmla="*/ 512 h 1398"/>
                <a:gd name="T18" fmla="*/ 74 w 848"/>
                <a:gd name="T19" fmla="*/ 488 h 1398"/>
                <a:gd name="T20" fmla="*/ 104 w 848"/>
                <a:gd name="T21" fmla="*/ 480 h 1398"/>
                <a:gd name="T22" fmla="*/ 126 w 848"/>
                <a:gd name="T23" fmla="*/ 432 h 1398"/>
                <a:gd name="T24" fmla="*/ 104 w 848"/>
                <a:gd name="T25" fmla="*/ 390 h 1398"/>
                <a:gd name="T26" fmla="*/ 130 w 848"/>
                <a:gd name="T27" fmla="*/ 372 h 1398"/>
                <a:gd name="T28" fmla="*/ 94 w 848"/>
                <a:gd name="T29" fmla="*/ 344 h 1398"/>
                <a:gd name="T30" fmla="*/ 130 w 848"/>
                <a:gd name="T31" fmla="*/ 338 h 1398"/>
                <a:gd name="T32" fmla="*/ 162 w 848"/>
                <a:gd name="T33" fmla="*/ 252 h 1398"/>
                <a:gd name="T34" fmla="*/ 144 w 848"/>
                <a:gd name="T35" fmla="*/ 174 h 1398"/>
                <a:gd name="T36" fmla="*/ 182 w 848"/>
                <a:gd name="T37" fmla="*/ 176 h 1398"/>
                <a:gd name="T38" fmla="*/ 188 w 848"/>
                <a:gd name="T39" fmla="*/ 118 h 1398"/>
                <a:gd name="T40" fmla="*/ 228 w 848"/>
                <a:gd name="T41" fmla="*/ 100 h 1398"/>
                <a:gd name="T42" fmla="*/ 234 w 848"/>
                <a:gd name="T43" fmla="*/ 66 h 1398"/>
                <a:gd name="T44" fmla="*/ 266 w 848"/>
                <a:gd name="T45" fmla="*/ 46 h 1398"/>
                <a:gd name="T46" fmla="*/ 304 w 848"/>
                <a:gd name="T47" fmla="*/ 52 h 1398"/>
                <a:gd name="T48" fmla="*/ 356 w 848"/>
                <a:gd name="T49" fmla="*/ 18 h 1398"/>
                <a:gd name="T50" fmla="*/ 494 w 848"/>
                <a:gd name="T51" fmla="*/ 2 h 1398"/>
                <a:gd name="T52" fmla="*/ 694 w 848"/>
                <a:gd name="T53" fmla="*/ 94 h 1398"/>
                <a:gd name="T54" fmla="*/ 744 w 848"/>
                <a:gd name="T55" fmla="*/ 172 h 1398"/>
                <a:gd name="T56" fmla="*/ 804 w 848"/>
                <a:gd name="T57" fmla="*/ 264 h 1398"/>
                <a:gd name="T58" fmla="*/ 796 w 848"/>
                <a:gd name="T59" fmla="*/ 264 h 1398"/>
                <a:gd name="T60" fmla="*/ 776 w 848"/>
                <a:gd name="T61" fmla="*/ 280 h 1398"/>
                <a:gd name="T62" fmla="*/ 818 w 848"/>
                <a:gd name="T63" fmla="*/ 354 h 1398"/>
                <a:gd name="T64" fmla="*/ 806 w 848"/>
                <a:gd name="T65" fmla="*/ 366 h 1398"/>
                <a:gd name="T66" fmla="*/ 790 w 848"/>
                <a:gd name="T67" fmla="*/ 494 h 1398"/>
                <a:gd name="T68" fmla="*/ 804 w 848"/>
                <a:gd name="T69" fmla="*/ 528 h 1398"/>
                <a:gd name="T70" fmla="*/ 818 w 848"/>
                <a:gd name="T71" fmla="*/ 690 h 1398"/>
                <a:gd name="T72" fmla="*/ 838 w 848"/>
                <a:gd name="T73" fmla="*/ 912 h 1398"/>
                <a:gd name="T74" fmla="*/ 786 w 848"/>
                <a:gd name="T75" fmla="*/ 1288 h 1398"/>
                <a:gd name="T76" fmla="*/ 120 w 848"/>
                <a:gd name="T77" fmla="*/ 1398 h 1398"/>
                <a:gd name="T78" fmla="*/ 768 w 848"/>
                <a:gd name="T79" fmla="*/ 606 h 1398"/>
                <a:gd name="T80" fmla="*/ 792 w 848"/>
                <a:gd name="T81" fmla="*/ 570 h 1398"/>
                <a:gd name="T82" fmla="*/ 264 w 848"/>
                <a:gd name="T83" fmla="*/ 120 h 1398"/>
                <a:gd name="T84" fmla="*/ 792 w 848"/>
                <a:gd name="T85" fmla="*/ 408 h 1398"/>
                <a:gd name="T86" fmla="*/ 768 w 848"/>
                <a:gd name="T87" fmla="*/ 378 h 1398"/>
                <a:gd name="T88" fmla="*/ 762 w 848"/>
                <a:gd name="T89" fmla="*/ 366 h 1398"/>
                <a:gd name="T90" fmla="*/ 792 w 848"/>
                <a:gd name="T91" fmla="*/ 408 h 1398"/>
                <a:gd name="T92" fmla="*/ 158 w 848"/>
                <a:gd name="T93" fmla="*/ 458 h 1398"/>
                <a:gd name="T94" fmla="*/ 146 w 848"/>
                <a:gd name="T95" fmla="*/ 426 h 1398"/>
                <a:gd name="T96" fmla="*/ 168 w 848"/>
                <a:gd name="T97" fmla="*/ 504 h 1398"/>
                <a:gd name="T98" fmla="*/ 166 w 848"/>
                <a:gd name="T99" fmla="*/ 462 h 1398"/>
                <a:gd name="T100" fmla="*/ 150 w 848"/>
                <a:gd name="T101" fmla="*/ 510 h 1398"/>
                <a:gd name="T102" fmla="*/ 126 w 848"/>
                <a:gd name="T103" fmla="*/ 500 h 1398"/>
                <a:gd name="T104" fmla="*/ 696 w 848"/>
                <a:gd name="T105" fmla="*/ 534 h 1398"/>
                <a:gd name="T106" fmla="*/ 708 w 848"/>
                <a:gd name="T107" fmla="*/ 506 h 1398"/>
                <a:gd name="T108" fmla="*/ 792 w 848"/>
                <a:gd name="T109" fmla="*/ 536 h 1398"/>
                <a:gd name="T110" fmla="*/ 762 w 848"/>
                <a:gd name="T111" fmla="*/ 534 h 1398"/>
                <a:gd name="T112" fmla="*/ 696 w 848"/>
                <a:gd name="T113" fmla="*/ 600 h 1398"/>
                <a:gd name="T114" fmla="*/ 706 w 848"/>
                <a:gd name="T115" fmla="*/ 580 h 1398"/>
                <a:gd name="T116" fmla="*/ 126 w 848"/>
                <a:gd name="T117" fmla="*/ 652 h 1398"/>
                <a:gd name="T118" fmla="*/ 140 w 848"/>
                <a:gd name="T119" fmla="*/ 600 h 1398"/>
                <a:gd name="T120" fmla="*/ 102 w 848"/>
                <a:gd name="T121" fmla="*/ 654 h 1398"/>
                <a:gd name="T122" fmla="*/ 756 w 848"/>
                <a:gd name="T123" fmla="*/ 630 h 1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48" h="1398">
                  <a:moveTo>
                    <a:pt x="120" y="1398"/>
                  </a:moveTo>
                  <a:lnTo>
                    <a:pt x="120" y="1398"/>
                  </a:lnTo>
                  <a:lnTo>
                    <a:pt x="74" y="1324"/>
                  </a:lnTo>
                  <a:lnTo>
                    <a:pt x="30" y="1248"/>
                  </a:lnTo>
                  <a:lnTo>
                    <a:pt x="30" y="1248"/>
                  </a:lnTo>
                  <a:lnTo>
                    <a:pt x="34" y="1212"/>
                  </a:lnTo>
                  <a:lnTo>
                    <a:pt x="38" y="1178"/>
                  </a:lnTo>
                  <a:lnTo>
                    <a:pt x="38" y="1144"/>
                  </a:lnTo>
                  <a:lnTo>
                    <a:pt x="38" y="1110"/>
                  </a:lnTo>
                  <a:lnTo>
                    <a:pt x="34" y="1044"/>
                  </a:lnTo>
                  <a:lnTo>
                    <a:pt x="26" y="978"/>
                  </a:lnTo>
                  <a:lnTo>
                    <a:pt x="20" y="916"/>
                  </a:lnTo>
                  <a:lnTo>
                    <a:pt x="16" y="852"/>
                  </a:lnTo>
                  <a:lnTo>
                    <a:pt x="16" y="820"/>
                  </a:lnTo>
                  <a:lnTo>
                    <a:pt x="16" y="790"/>
                  </a:lnTo>
                  <a:lnTo>
                    <a:pt x="20" y="758"/>
                  </a:lnTo>
                  <a:lnTo>
                    <a:pt x="24" y="726"/>
                  </a:lnTo>
                  <a:lnTo>
                    <a:pt x="24" y="726"/>
                  </a:lnTo>
                  <a:lnTo>
                    <a:pt x="24" y="720"/>
                  </a:lnTo>
                  <a:lnTo>
                    <a:pt x="20" y="714"/>
                  </a:lnTo>
                  <a:lnTo>
                    <a:pt x="10" y="710"/>
                  </a:lnTo>
                  <a:lnTo>
                    <a:pt x="6" y="706"/>
                  </a:lnTo>
                  <a:lnTo>
                    <a:pt x="2" y="702"/>
                  </a:lnTo>
                  <a:lnTo>
                    <a:pt x="0" y="698"/>
                  </a:lnTo>
                  <a:lnTo>
                    <a:pt x="0" y="690"/>
                  </a:lnTo>
                  <a:lnTo>
                    <a:pt x="0" y="690"/>
                  </a:lnTo>
                  <a:lnTo>
                    <a:pt x="6" y="690"/>
                  </a:lnTo>
                  <a:lnTo>
                    <a:pt x="8" y="690"/>
                  </a:lnTo>
                  <a:lnTo>
                    <a:pt x="14" y="694"/>
                  </a:lnTo>
                  <a:lnTo>
                    <a:pt x="18" y="700"/>
                  </a:lnTo>
                  <a:lnTo>
                    <a:pt x="20" y="702"/>
                  </a:lnTo>
                  <a:lnTo>
                    <a:pt x="24" y="702"/>
                  </a:lnTo>
                  <a:lnTo>
                    <a:pt x="24" y="702"/>
                  </a:lnTo>
                  <a:lnTo>
                    <a:pt x="28" y="700"/>
                  </a:lnTo>
                  <a:lnTo>
                    <a:pt x="30" y="694"/>
                  </a:lnTo>
                  <a:lnTo>
                    <a:pt x="30" y="682"/>
                  </a:lnTo>
                  <a:lnTo>
                    <a:pt x="30" y="668"/>
                  </a:lnTo>
                  <a:lnTo>
                    <a:pt x="32" y="664"/>
                  </a:lnTo>
                  <a:lnTo>
                    <a:pt x="36" y="660"/>
                  </a:lnTo>
                  <a:lnTo>
                    <a:pt x="36" y="660"/>
                  </a:lnTo>
                  <a:lnTo>
                    <a:pt x="46" y="662"/>
                  </a:lnTo>
                  <a:lnTo>
                    <a:pt x="54" y="662"/>
                  </a:lnTo>
                  <a:lnTo>
                    <a:pt x="60" y="660"/>
                  </a:lnTo>
                  <a:lnTo>
                    <a:pt x="64" y="658"/>
                  </a:lnTo>
                  <a:lnTo>
                    <a:pt x="68" y="654"/>
                  </a:lnTo>
                  <a:lnTo>
                    <a:pt x="72" y="648"/>
                  </a:lnTo>
                  <a:lnTo>
                    <a:pt x="76" y="636"/>
                  </a:lnTo>
                  <a:lnTo>
                    <a:pt x="80" y="624"/>
                  </a:lnTo>
                  <a:lnTo>
                    <a:pt x="82" y="620"/>
                  </a:lnTo>
                  <a:lnTo>
                    <a:pt x="86" y="616"/>
                  </a:lnTo>
                  <a:lnTo>
                    <a:pt x="90" y="612"/>
                  </a:lnTo>
                  <a:lnTo>
                    <a:pt x="96" y="610"/>
                  </a:lnTo>
                  <a:lnTo>
                    <a:pt x="104" y="610"/>
                  </a:lnTo>
                  <a:lnTo>
                    <a:pt x="114" y="612"/>
                  </a:lnTo>
                  <a:lnTo>
                    <a:pt x="114" y="612"/>
                  </a:lnTo>
                  <a:lnTo>
                    <a:pt x="110" y="590"/>
                  </a:lnTo>
                  <a:lnTo>
                    <a:pt x="110" y="580"/>
                  </a:lnTo>
                  <a:lnTo>
                    <a:pt x="112" y="572"/>
                  </a:lnTo>
                  <a:lnTo>
                    <a:pt x="118" y="556"/>
                  </a:lnTo>
                  <a:lnTo>
                    <a:pt x="126" y="540"/>
                  </a:lnTo>
                  <a:lnTo>
                    <a:pt x="126" y="540"/>
                  </a:lnTo>
                  <a:lnTo>
                    <a:pt x="122" y="536"/>
                  </a:lnTo>
                  <a:lnTo>
                    <a:pt x="116" y="534"/>
                  </a:lnTo>
                  <a:lnTo>
                    <a:pt x="100" y="532"/>
                  </a:lnTo>
                  <a:lnTo>
                    <a:pt x="92" y="532"/>
                  </a:lnTo>
                  <a:lnTo>
                    <a:pt x="86" y="530"/>
                  </a:lnTo>
                  <a:lnTo>
                    <a:pt x="80" y="528"/>
                  </a:lnTo>
                  <a:lnTo>
                    <a:pt x="78" y="522"/>
                  </a:lnTo>
                  <a:lnTo>
                    <a:pt x="78" y="522"/>
                  </a:lnTo>
                  <a:lnTo>
                    <a:pt x="80" y="516"/>
                  </a:lnTo>
                  <a:lnTo>
                    <a:pt x="82" y="514"/>
                  </a:lnTo>
                  <a:lnTo>
                    <a:pt x="84" y="514"/>
                  </a:lnTo>
                  <a:lnTo>
                    <a:pt x="88" y="516"/>
                  </a:lnTo>
                  <a:lnTo>
                    <a:pt x="96" y="520"/>
                  </a:lnTo>
                  <a:lnTo>
                    <a:pt x="102" y="524"/>
                  </a:lnTo>
                  <a:lnTo>
                    <a:pt x="110" y="528"/>
                  </a:lnTo>
                  <a:lnTo>
                    <a:pt x="118" y="528"/>
                  </a:lnTo>
                  <a:lnTo>
                    <a:pt x="122" y="526"/>
                  </a:lnTo>
                  <a:lnTo>
                    <a:pt x="126" y="522"/>
                  </a:lnTo>
                  <a:lnTo>
                    <a:pt x="126" y="522"/>
                  </a:lnTo>
                  <a:lnTo>
                    <a:pt x="124" y="512"/>
                  </a:lnTo>
                  <a:lnTo>
                    <a:pt x="118" y="506"/>
                  </a:lnTo>
                  <a:lnTo>
                    <a:pt x="114" y="502"/>
                  </a:lnTo>
                  <a:lnTo>
                    <a:pt x="106" y="502"/>
                  </a:lnTo>
                  <a:lnTo>
                    <a:pt x="90" y="502"/>
                  </a:lnTo>
                  <a:lnTo>
                    <a:pt x="82" y="500"/>
                  </a:lnTo>
                  <a:lnTo>
                    <a:pt x="72" y="498"/>
                  </a:lnTo>
                  <a:lnTo>
                    <a:pt x="72" y="498"/>
                  </a:lnTo>
                  <a:lnTo>
                    <a:pt x="72" y="492"/>
                  </a:lnTo>
                  <a:lnTo>
                    <a:pt x="74" y="488"/>
                  </a:lnTo>
                  <a:lnTo>
                    <a:pt x="76" y="488"/>
                  </a:lnTo>
                  <a:lnTo>
                    <a:pt x="80" y="488"/>
                  </a:lnTo>
                  <a:lnTo>
                    <a:pt x="90" y="494"/>
                  </a:lnTo>
                  <a:lnTo>
                    <a:pt x="96" y="494"/>
                  </a:lnTo>
                  <a:lnTo>
                    <a:pt x="102" y="492"/>
                  </a:lnTo>
                  <a:lnTo>
                    <a:pt x="102" y="492"/>
                  </a:lnTo>
                  <a:lnTo>
                    <a:pt x="106" y="488"/>
                  </a:lnTo>
                  <a:lnTo>
                    <a:pt x="106" y="484"/>
                  </a:lnTo>
                  <a:lnTo>
                    <a:pt x="104" y="480"/>
                  </a:lnTo>
                  <a:lnTo>
                    <a:pt x="102" y="476"/>
                  </a:lnTo>
                  <a:lnTo>
                    <a:pt x="98" y="470"/>
                  </a:lnTo>
                  <a:lnTo>
                    <a:pt x="96" y="466"/>
                  </a:lnTo>
                  <a:lnTo>
                    <a:pt x="94" y="458"/>
                  </a:lnTo>
                  <a:lnTo>
                    <a:pt x="96" y="450"/>
                  </a:lnTo>
                  <a:lnTo>
                    <a:pt x="96" y="450"/>
                  </a:lnTo>
                  <a:lnTo>
                    <a:pt x="126" y="450"/>
                  </a:lnTo>
                  <a:lnTo>
                    <a:pt x="126" y="450"/>
                  </a:lnTo>
                  <a:lnTo>
                    <a:pt x="126" y="432"/>
                  </a:lnTo>
                  <a:lnTo>
                    <a:pt x="126" y="414"/>
                  </a:lnTo>
                  <a:lnTo>
                    <a:pt x="124" y="406"/>
                  </a:lnTo>
                  <a:lnTo>
                    <a:pt x="120" y="402"/>
                  </a:lnTo>
                  <a:lnTo>
                    <a:pt x="112" y="400"/>
                  </a:lnTo>
                  <a:lnTo>
                    <a:pt x="102" y="402"/>
                  </a:lnTo>
                  <a:lnTo>
                    <a:pt x="102" y="402"/>
                  </a:lnTo>
                  <a:lnTo>
                    <a:pt x="102" y="394"/>
                  </a:lnTo>
                  <a:lnTo>
                    <a:pt x="102" y="392"/>
                  </a:lnTo>
                  <a:lnTo>
                    <a:pt x="104" y="390"/>
                  </a:lnTo>
                  <a:lnTo>
                    <a:pt x="110" y="390"/>
                  </a:lnTo>
                  <a:lnTo>
                    <a:pt x="118" y="390"/>
                  </a:lnTo>
                  <a:lnTo>
                    <a:pt x="124" y="390"/>
                  </a:lnTo>
                  <a:lnTo>
                    <a:pt x="130" y="390"/>
                  </a:lnTo>
                  <a:lnTo>
                    <a:pt x="132" y="388"/>
                  </a:lnTo>
                  <a:lnTo>
                    <a:pt x="132" y="386"/>
                  </a:lnTo>
                  <a:lnTo>
                    <a:pt x="132" y="378"/>
                  </a:lnTo>
                  <a:lnTo>
                    <a:pt x="132" y="378"/>
                  </a:lnTo>
                  <a:lnTo>
                    <a:pt x="130" y="372"/>
                  </a:lnTo>
                  <a:lnTo>
                    <a:pt x="124" y="368"/>
                  </a:lnTo>
                  <a:lnTo>
                    <a:pt x="118" y="364"/>
                  </a:lnTo>
                  <a:lnTo>
                    <a:pt x="112" y="362"/>
                  </a:lnTo>
                  <a:lnTo>
                    <a:pt x="104" y="360"/>
                  </a:lnTo>
                  <a:lnTo>
                    <a:pt x="98" y="358"/>
                  </a:lnTo>
                  <a:lnTo>
                    <a:pt x="92" y="354"/>
                  </a:lnTo>
                  <a:lnTo>
                    <a:pt x="90" y="348"/>
                  </a:lnTo>
                  <a:lnTo>
                    <a:pt x="90" y="348"/>
                  </a:lnTo>
                  <a:lnTo>
                    <a:pt x="94" y="344"/>
                  </a:lnTo>
                  <a:lnTo>
                    <a:pt x="98" y="342"/>
                  </a:lnTo>
                  <a:lnTo>
                    <a:pt x="102" y="344"/>
                  </a:lnTo>
                  <a:lnTo>
                    <a:pt x="106" y="348"/>
                  </a:lnTo>
                  <a:lnTo>
                    <a:pt x="112" y="352"/>
                  </a:lnTo>
                  <a:lnTo>
                    <a:pt x="116" y="356"/>
                  </a:lnTo>
                  <a:lnTo>
                    <a:pt x="124" y="356"/>
                  </a:lnTo>
                  <a:lnTo>
                    <a:pt x="132" y="354"/>
                  </a:lnTo>
                  <a:lnTo>
                    <a:pt x="132" y="354"/>
                  </a:lnTo>
                  <a:lnTo>
                    <a:pt x="130" y="338"/>
                  </a:lnTo>
                  <a:lnTo>
                    <a:pt x="128" y="322"/>
                  </a:lnTo>
                  <a:lnTo>
                    <a:pt x="126" y="306"/>
                  </a:lnTo>
                  <a:lnTo>
                    <a:pt x="126" y="288"/>
                  </a:lnTo>
                  <a:lnTo>
                    <a:pt x="126" y="288"/>
                  </a:lnTo>
                  <a:lnTo>
                    <a:pt x="134" y="286"/>
                  </a:lnTo>
                  <a:lnTo>
                    <a:pt x="140" y="284"/>
                  </a:lnTo>
                  <a:lnTo>
                    <a:pt x="150" y="276"/>
                  </a:lnTo>
                  <a:lnTo>
                    <a:pt x="156" y="264"/>
                  </a:lnTo>
                  <a:lnTo>
                    <a:pt x="162" y="252"/>
                  </a:lnTo>
                  <a:lnTo>
                    <a:pt x="162" y="252"/>
                  </a:lnTo>
                  <a:lnTo>
                    <a:pt x="160" y="240"/>
                  </a:lnTo>
                  <a:lnTo>
                    <a:pt x="156" y="230"/>
                  </a:lnTo>
                  <a:lnTo>
                    <a:pt x="146" y="214"/>
                  </a:lnTo>
                  <a:lnTo>
                    <a:pt x="142" y="206"/>
                  </a:lnTo>
                  <a:lnTo>
                    <a:pt x="140" y="196"/>
                  </a:lnTo>
                  <a:lnTo>
                    <a:pt x="140" y="186"/>
                  </a:lnTo>
                  <a:lnTo>
                    <a:pt x="144" y="174"/>
                  </a:lnTo>
                  <a:lnTo>
                    <a:pt x="144" y="174"/>
                  </a:lnTo>
                  <a:lnTo>
                    <a:pt x="152" y="174"/>
                  </a:lnTo>
                  <a:lnTo>
                    <a:pt x="156" y="176"/>
                  </a:lnTo>
                  <a:lnTo>
                    <a:pt x="158" y="180"/>
                  </a:lnTo>
                  <a:lnTo>
                    <a:pt x="162" y="184"/>
                  </a:lnTo>
                  <a:lnTo>
                    <a:pt x="166" y="194"/>
                  </a:lnTo>
                  <a:lnTo>
                    <a:pt x="168" y="196"/>
                  </a:lnTo>
                  <a:lnTo>
                    <a:pt x="174" y="198"/>
                  </a:lnTo>
                  <a:lnTo>
                    <a:pt x="174" y="198"/>
                  </a:lnTo>
                  <a:lnTo>
                    <a:pt x="182" y="176"/>
                  </a:lnTo>
                  <a:lnTo>
                    <a:pt x="194" y="158"/>
                  </a:lnTo>
                  <a:lnTo>
                    <a:pt x="208" y="142"/>
                  </a:lnTo>
                  <a:lnTo>
                    <a:pt x="222" y="126"/>
                  </a:lnTo>
                  <a:lnTo>
                    <a:pt x="222" y="126"/>
                  </a:lnTo>
                  <a:lnTo>
                    <a:pt x="220" y="122"/>
                  </a:lnTo>
                  <a:lnTo>
                    <a:pt x="216" y="120"/>
                  </a:lnTo>
                  <a:lnTo>
                    <a:pt x="204" y="120"/>
                  </a:lnTo>
                  <a:lnTo>
                    <a:pt x="194" y="118"/>
                  </a:lnTo>
                  <a:lnTo>
                    <a:pt x="188" y="118"/>
                  </a:lnTo>
                  <a:lnTo>
                    <a:pt x="186" y="114"/>
                  </a:lnTo>
                  <a:lnTo>
                    <a:pt x="186" y="114"/>
                  </a:lnTo>
                  <a:lnTo>
                    <a:pt x="188" y="110"/>
                  </a:lnTo>
                  <a:lnTo>
                    <a:pt x="192" y="108"/>
                  </a:lnTo>
                  <a:lnTo>
                    <a:pt x="204" y="108"/>
                  </a:lnTo>
                  <a:lnTo>
                    <a:pt x="216" y="108"/>
                  </a:lnTo>
                  <a:lnTo>
                    <a:pt x="228" y="108"/>
                  </a:lnTo>
                  <a:lnTo>
                    <a:pt x="228" y="108"/>
                  </a:lnTo>
                  <a:lnTo>
                    <a:pt x="228" y="100"/>
                  </a:lnTo>
                  <a:lnTo>
                    <a:pt x="226" y="96"/>
                  </a:lnTo>
                  <a:lnTo>
                    <a:pt x="218" y="88"/>
                  </a:lnTo>
                  <a:lnTo>
                    <a:pt x="214" y="84"/>
                  </a:lnTo>
                  <a:lnTo>
                    <a:pt x="210" y="80"/>
                  </a:lnTo>
                  <a:lnTo>
                    <a:pt x="210" y="74"/>
                  </a:lnTo>
                  <a:lnTo>
                    <a:pt x="210" y="66"/>
                  </a:lnTo>
                  <a:lnTo>
                    <a:pt x="210" y="66"/>
                  </a:lnTo>
                  <a:lnTo>
                    <a:pt x="222" y="66"/>
                  </a:lnTo>
                  <a:lnTo>
                    <a:pt x="234" y="66"/>
                  </a:lnTo>
                  <a:lnTo>
                    <a:pt x="240" y="72"/>
                  </a:lnTo>
                  <a:lnTo>
                    <a:pt x="246" y="78"/>
                  </a:lnTo>
                  <a:lnTo>
                    <a:pt x="246" y="78"/>
                  </a:lnTo>
                  <a:lnTo>
                    <a:pt x="252" y="74"/>
                  </a:lnTo>
                  <a:lnTo>
                    <a:pt x="256" y="66"/>
                  </a:lnTo>
                  <a:lnTo>
                    <a:pt x="258" y="58"/>
                  </a:lnTo>
                  <a:lnTo>
                    <a:pt x="258" y="48"/>
                  </a:lnTo>
                  <a:lnTo>
                    <a:pt x="258" y="48"/>
                  </a:lnTo>
                  <a:lnTo>
                    <a:pt x="266" y="46"/>
                  </a:lnTo>
                  <a:lnTo>
                    <a:pt x="270" y="48"/>
                  </a:lnTo>
                  <a:lnTo>
                    <a:pt x="274" y="50"/>
                  </a:lnTo>
                  <a:lnTo>
                    <a:pt x="278" y="52"/>
                  </a:lnTo>
                  <a:lnTo>
                    <a:pt x="284" y="58"/>
                  </a:lnTo>
                  <a:lnTo>
                    <a:pt x="288" y="60"/>
                  </a:lnTo>
                  <a:lnTo>
                    <a:pt x="294" y="60"/>
                  </a:lnTo>
                  <a:lnTo>
                    <a:pt x="294" y="60"/>
                  </a:lnTo>
                  <a:lnTo>
                    <a:pt x="300" y="58"/>
                  </a:lnTo>
                  <a:lnTo>
                    <a:pt x="304" y="52"/>
                  </a:lnTo>
                  <a:lnTo>
                    <a:pt x="308" y="42"/>
                  </a:lnTo>
                  <a:lnTo>
                    <a:pt x="312" y="28"/>
                  </a:lnTo>
                  <a:lnTo>
                    <a:pt x="314" y="22"/>
                  </a:lnTo>
                  <a:lnTo>
                    <a:pt x="318" y="18"/>
                  </a:lnTo>
                  <a:lnTo>
                    <a:pt x="318" y="18"/>
                  </a:lnTo>
                  <a:lnTo>
                    <a:pt x="330" y="22"/>
                  </a:lnTo>
                  <a:lnTo>
                    <a:pt x="340" y="22"/>
                  </a:lnTo>
                  <a:lnTo>
                    <a:pt x="348" y="22"/>
                  </a:lnTo>
                  <a:lnTo>
                    <a:pt x="356" y="18"/>
                  </a:lnTo>
                  <a:lnTo>
                    <a:pt x="368" y="10"/>
                  </a:lnTo>
                  <a:lnTo>
                    <a:pt x="384" y="0"/>
                  </a:lnTo>
                  <a:lnTo>
                    <a:pt x="384" y="0"/>
                  </a:lnTo>
                  <a:lnTo>
                    <a:pt x="398" y="0"/>
                  </a:lnTo>
                  <a:lnTo>
                    <a:pt x="408" y="2"/>
                  </a:lnTo>
                  <a:lnTo>
                    <a:pt x="426" y="12"/>
                  </a:lnTo>
                  <a:lnTo>
                    <a:pt x="426" y="12"/>
                  </a:lnTo>
                  <a:lnTo>
                    <a:pt x="460" y="6"/>
                  </a:lnTo>
                  <a:lnTo>
                    <a:pt x="494" y="2"/>
                  </a:lnTo>
                  <a:lnTo>
                    <a:pt x="528" y="4"/>
                  </a:lnTo>
                  <a:lnTo>
                    <a:pt x="562" y="10"/>
                  </a:lnTo>
                  <a:lnTo>
                    <a:pt x="596" y="18"/>
                  </a:lnTo>
                  <a:lnTo>
                    <a:pt x="626" y="30"/>
                  </a:lnTo>
                  <a:lnTo>
                    <a:pt x="654" y="44"/>
                  </a:lnTo>
                  <a:lnTo>
                    <a:pt x="678" y="60"/>
                  </a:lnTo>
                  <a:lnTo>
                    <a:pt x="678" y="60"/>
                  </a:lnTo>
                  <a:lnTo>
                    <a:pt x="686" y="78"/>
                  </a:lnTo>
                  <a:lnTo>
                    <a:pt x="694" y="94"/>
                  </a:lnTo>
                  <a:lnTo>
                    <a:pt x="700" y="102"/>
                  </a:lnTo>
                  <a:lnTo>
                    <a:pt x="708" y="108"/>
                  </a:lnTo>
                  <a:lnTo>
                    <a:pt x="716" y="112"/>
                  </a:lnTo>
                  <a:lnTo>
                    <a:pt x="726" y="114"/>
                  </a:lnTo>
                  <a:lnTo>
                    <a:pt x="726" y="114"/>
                  </a:lnTo>
                  <a:lnTo>
                    <a:pt x="726" y="132"/>
                  </a:lnTo>
                  <a:lnTo>
                    <a:pt x="730" y="146"/>
                  </a:lnTo>
                  <a:lnTo>
                    <a:pt x="736" y="160"/>
                  </a:lnTo>
                  <a:lnTo>
                    <a:pt x="744" y="172"/>
                  </a:lnTo>
                  <a:lnTo>
                    <a:pt x="758" y="194"/>
                  </a:lnTo>
                  <a:lnTo>
                    <a:pt x="764" y="206"/>
                  </a:lnTo>
                  <a:lnTo>
                    <a:pt x="768" y="222"/>
                  </a:lnTo>
                  <a:lnTo>
                    <a:pt x="768" y="222"/>
                  </a:lnTo>
                  <a:lnTo>
                    <a:pt x="784" y="234"/>
                  </a:lnTo>
                  <a:lnTo>
                    <a:pt x="792" y="242"/>
                  </a:lnTo>
                  <a:lnTo>
                    <a:pt x="798" y="252"/>
                  </a:lnTo>
                  <a:lnTo>
                    <a:pt x="804" y="260"/>
                  </a:lnTo>
                  <a:lnTo>
                    <a:pt x="804" y="264"/>
                  </a:lnTo>
                  <a:lnTo>
                    <a:pt x="804" y="270"/>
                  </a:lnTo>
                  <a:lnTo>
                    <a:pt x="802" y="274"/>
                  </a:lnTo>
                  <a:lnTo>
                    <a:pt x="798" y="276"/>
                  </a:lnTo>
                  <a:lnTo>
                    <a:pt x="794" y="280"/>
                  </a:lnTo>
                  <a:lnTo>
                    <a:pt x="786" y="282"/>
                  </a:lnTo>
                  <a:lnTo>
                    <a:pt x="786" y="282"/>
                  </a:lnTo>
                  <a:lnTo>
                    <a:pt x="792" y="276"/>
                  </a:lnTo>
                  <a:lnTo>
                    <a:pt x="796" y="270"/>
                  </a:lnTo>
                  <a:lnTo>
                    <a:pt x="796" y="264"/>
                  </a:lnTo>
                  <a:lnTo>
                    <a:pt x="794" y="258"/>
                  </a:lnTo>
                  <a:lnTo>
                    <a:pt x="790" y="254"/>
                  </a:lnTo>
                  <a:lnTo>
                    <a:pt x="786" y="248"/>
                  </a:lnTo>
                  <a:lnTo>
                    <a:pt x="774" y="240"/>
                  </a:lnTo>
                  <a:lnTo>
                    <a:pt x="774" y="240"/>
                  </a:lnTo>
                  <a:lnTo>
                    <a:pt x="770" y="250"/>
                  </a:lnTo>
                  <a:lnTo>
                    <a:pt x="770" y="260"/>
                  </a:lnTo>
                  <a:lnTo>
                    <a:pt x="772" y="270"/>
                  </a:lnTo>
                  <a:lnTo>
                    <a:pt x="776" y="280"/>
                  </a:lnTo>
                  <a:lnTo>
                    <a:pt x="780" y="290"/>
                  </a:lnTo>
                  <a:lnTo>
                    <a:pt x="782" y="300"/>
                  </a:lnTo>
                  <a:lnTo>
                    <a:pt x="784" y="312"/>
                  </a:lnTo>
                  <a:lnTo>
                    <a:pt x="780" y="324"/>
                  </a:lnTo>
                  <a:lnTo>
                    <a:pt x="780" y="324"/>
                  </a:lnTo>
                  <a:lnTo>
                    <a:pt x="784" y="330"/>
                  </a:lnTo>
                  <a:lnTo>
                    <a:pt x="790" y="336"/>
                  </a:lnTo>
                  <a:lnTo>
                    <a:pt x="804" y="344"/>
                  </a:lnTo>
                  <a:lnTo>
                    <a:pt x="818" y="354"/>
                  </a:lnTo>
                  <a:lnTo>
                    <a:pt x="824" y="358"/>
                  </a:lnTo>
                  <a:lnTo>
                    <a:pt x="828" y="366"/>
                  </a:lnTo>
                  <a:lnTo>
                    <a:pt x="828" y="366"/>
                  </a:lnTo>
                  <a:lnTo>
                    <a:pt x="824" y="364"/>
                  </a:lnTo>
                  <a:lnTo>
                    <a:pt x="818" y="362"/>
                  </a:lnTo>
                  <a:lnTo>
                    <a:pt x="812" y="358"/>
                  </a:lnTo>
                  <a:lnTo>
                    <a:pt x="810" y="354"/>
                  </a:lnTo>
                  <a:lnTo>
                    <a:pt x="810" y="354"/>
                  </a:lnTo>
                  <a:lnTo>
                    <a:pt x="806" y="366"/>
                  </a:lnTo>
                  <a:lnTo>
                    <a:pt x="802" y="376"/>
                  </a:lnTo>
                  <a:lnTo>
                    <a:pt x="800" y="398"/>
                  </a:lnTo>
                  <a:lnTo>
                    <a:pt x="800" y="420"/>
                  </a:lnTo>
                  <a:lnTo>
                    <a:pt x="802" y="440"/>
                  </a:lnTo>
                  <a:lnTo>
                    <a:pt x="802" y="458"/>
                  </a:lnTo>
                  <a:lnTo>
                    <a:pt x="802" y="468"/>
                  </a:lnTo>
                  <a:lnTo>
                    <a:pt x="800" y="476"/>
                  </a:lnTo>
                  <a:lnTo>
                    <a:pt x="796" y="486"/>
                  </a:lnTo>
                  <a:lnTo>
                    <a:pt x="790" y="494"/>
                  </a:lnTo>
                  <a:lnTo>
                    <a:pt x="784" y="502"/>
                  </a:lnTo>
                  <a:lnTo>
                    <a:pt x="774" y="510"/>
                  </a:lnTo>
                  <a:lnTo>
                    <a:pt x="774" y="510"/>
                  </a:lnTo>
                  <a:lnTo>
                    <a:pt x="776" y="514"/>
                  </a:lnTo>
                  <a:lnTo>
                    <a:pt x="778" y="518"/>
                  </a:lnTo>
                  <a:lnTo>
                    <a:pt x="786" y="522"/>
                  </a:lnTo>
                  <a:lnTo>
                    <a:pt x="796" y="524"/>
                  </a:lnTo>
                  <a:lnTo>
                    <a:pt x="800" y="526"/>
                  </a:lnTo>
                  <a:lnTo>
                    <a:pt x="804" y="528"/>
                  </a:lnTo>
                  <a:lnTo>
                    <a:pt x="804" y="528"/>
                  </a:lnTo>
                  <a:lnTo>
                    <a:pt x="796" y="600"/>
                  </a:lnTo>
                  <a:lnTo>
                    <a:pt x="794" y="634"/>
                  </a:lnTo>
                  <a:lnTo>
                    <a:pt x="792" y="672"/>
                  </a:lnTo>
                  <a:lnTo>
                    <a:pt x="792" y="672"/>
                  </a:lnTo>
                  <a:lnTo>
                    <a:pt x="794" y="678"/>
                  </a:lnTo>
                  <a:lnTo>
                    <a:pt x="798" y="680"/>
                  </a:lnTo>
                  <a:lnTo>
                    <a:pt x="808" y="686"/>
                  </a:lnTo>
                  <a:lnTo>
                    <a:pt x="818" y="690"/>
                  </a:lnTo>
                  <a:lnTo>
                    <a:pt x="828" y="696"/>
                  </a:lnTo>
                  <a:lnTo>
                    <a:pt x="828" y="696"/>
                  </a:lnTo>
                  <a:lnTo>
                    <a:pt x="838" y="720"/>
                  </a:lnTo>
                  <a:lnTo>
                    <a:pt x="844" y="746"/>
                  </a:lnTo>
                  <a:lnTo>
                    <a:pt x="848" y="772"/>
                  </a:lnTo>
                  <a:lnTo>
                    <a:pt x="848" y="800"/>
                  </a:lnTo>
                  <a:lnTo>
                    <a:pt x="848" y="826"/>
                  </a:lnTo>
                  <a:lnTo>
                    <a:pt x="846" y="856"/>
                  </a:lnTo>
                  <a:lnTo>
                    <a:pt x="838" y="912"/>
                  </a:lnTo>
                  <a:lnTo>
                    <a:pt x="828" y="972"/>
                  </a:lnTo>
                  <a:lnTo>
                    <a:pt x="816" y="1030"/>
                  </a:lnTo>
                  <a:lnTo>
                    <a:pt x="804" y="1088"/>
                  </a:lnTo>
                  <a:lnTo>
                    <a:pt x="800" y="1118"/>
                  </a:lnTo>
                  <a:lnTo>
                    <a:pt x="798" y="1146"/>
                  </a:lnTo>
                  <a:lnTo>
                    <a:pt x="798" y="1146"/>
                  </a:lnTo>
                  <a:lnTo>
                    <a:pt x="794" y="1220"/>
                  </a:lnTo>
                  <a:lnTo>
                    <a:pt x="790" y="1256"/>
                  </a:lnTo>
                  <a:lnTo>
                    <a:pt x="786" y="1288"/>
                  </a:lnTo>
                  <a:lnTo>
                    <a:pt x="778" y="1320"/>
                  </a:lnTo>
                  <a:lnTo>
                    <a:pt x="770" y="1348"/>
                  </a:lnTo>
                  <a:lnTo>
                    <a:pt x="764" y="1362"/>
                  </a:lnTo>
                  <a:lnTo>
                    <a:pt x="756" y="1374"/>
                  </a:lnTo>
                  <a:lnTo>
                    <a:pt x="748" y="1386"/>
                  </a:lnTo>
                  <a:lnTo>
                    <a:pt x="738" y="1398"/>
                  </a:lnTo>
                  <a:lnTo>
                    <a:pt x="738" y="1398"/>
                  </a:lnTo>
                  <a:lnTo>
                    <a:pt x="120" y="1398"/>
                  </a:lnTo>
                  <a:lnTo>
                    <a:pt x="120" y="1398"/>
                  </a:lnTo>
                  <a:close/>
                  <a:moveTo>
                    <a:pt x="792" y="570"/>
                  </a:moveTo>
                  <a:lnTo>
                    <a:pt x="792" y="570"/>
                  </a:lnTo>
                  <a:lnTo>
                    <a:pt x="786" y="570"/>
                  </a:lnTo>
                  <a:lnTo>
                    <a:pt x="780" y="572"/>
                  </a:lnTo>
                  <a:lnTo>
                    <a:pt x="776" y="576"/>
                  </a:lnTo>
                  <a:lnTo>
                    <a:pt x="772" y="580"/>
                  </a:lnTo>
                  <a:lnTo>
                    <a:pt x="770" y="584"/>
                  </a:lnTo>
                  <a:lnTo>
                    <a:pt x="768" y="592"/>
                  </a:lnTo>
                  <a:lnTo>
                    <a:pt x="768" y="606"/>
                  </a:lnTo>
                  <a:lnTo>
                    <a:pt x="768" y="606"/>
                  </a:lnTo>
                  <a:lnTo>
                    <a:pt x="778" y="608"/>
                  </a:lnTo>
                  <a:lnTo>
                    <a:pt x="786" y="606"/>
                  </a:lnTo>
                  <a:lnTo>
                    <a:pt x="792" y="602"/>
                  </a:lnTo>
                  <a:lnTo>
                    <a:pt x="796" y="598"/>
                  </a:lnTo>
                  <a:lnTo>
                    <a:pt x="798" y="590"/>
                  </a:lnTo>
                  <a:lnTo>
                    <a:pt x="798" y="584"/>
                  </a:lnTo>
                  <a:lnTo>
                    <a:pt x="796" y="576"/>
                  </a:lnTo>
                  <a:lnTo>
                    <a:pt x="792" y="570"/>
                  </a:lnTo>
                  <a:lnTo>
                    <a:pt x="792" y="570"/>
                  </a:lnTo>
                  <a:close/>
                  <a:moveTo>
                    <a:pt x="234" y="126"/>
                  </a:moveTo>
                  <a:lnTo>
                    <a:pt x="234" y="126"/>
                  </a:lnTo>
                  <a:lnTo>
                    <a:pt x="242" y="130"/>
                  </a:lnTo>
                  <a:lnTo>
                    <a:pt x="252" y="132"/>
                  </a:lnTo>
                  <a:lnTo>
                    <a:pt x="256" y="130"/>
                  </a:lnTo>
                  <a:lnTo>
                    <a:pt x="260" y="128"/>
                  </a:lnTo>
                  <a:lnTo>
                    <a:pt x="262" y="124"/>
                  </a:lnTo>
                  <a:lnTo>
                    <a:pt x="264" y="120"/>
                  </a:lnTo>
                  <a:lnTo>
                    <a:pt x="264" y="120"/>
                  </a:lnTo>
                  <a:lnTo>
                    <a:pt x="256" y="116"/>
                  </a:lnTo>
                  <a:lnTo>
                    <a:pt x="246" y="114"/>
                  </a:lnTo>
                  <a:lnTo>
                    <a:pt x="242" y="116"/>
                  </a:lnTo>
                  <a:lnTo>
                    <a:pt x="238" y="118"/>
                  </a:lnTo>
                  <a:lnTo>
                    <a:pt x="236" y="122"/>
                  </a:lnTo>
                  <a:lnTo>
                    <a:pt x="234" y="126"/>
                  </a:lnTo>
                  <a:lnTo>
                    <a:pt x="234" y="126"/>
                  </a:lnTo>
                  <a:close/>
                  <a:moveTo>
                    <a:pt x="792" y="408"/>
                  </a:moveTo>
                  <a:lnTo>
                    <a:pt x="792" y="408"/>
                  </a:lnTo>
                  <a:lnTo>
                    <a:pt x="792" y="402"/>
                  </a:lnTo>
                  <a:lnTo>
                    <a:pt x="790" y="398"/>
                  </a:lnTo>
                  <a:lnTo>
                    <a:pt x="786" y="394"/>
                  </a:lnTo>
                  <a:lnTo>
                    <a:pt x="780" y="392"/>
                  </a:lnTo>
                  <a:lnTo>
                    <a:pt x="772" y="388"/>
                  </a:lnTo>
                  <a:lnTo>
                    <a:pt x="770" y="384"/>
                  </a:lnTo>
                  <a:lnTo>
                    <a:pt x="768" y="378"/>
                  </a:lnTo>
                  <a:lnTo>
                    <a:pt x="768" y="378"/>
                  </a:lnTo>
                  <a:lnTo>
                    <a:pt x="776" y="376"/>
                  </a:lnTo>
                  <a:lnTo>
                    <a:pt x="778" y="376"/>
                  </a:lnTo>
                  <a:lnTo>
                    <a:pt x="780" y="372"/>
                  </a:lnTo>
                  <a:lnTo>
                    <a:pt x="780" y="372"/>
                  </a:lnTo>
                  <a:lnTo>
                    <a:pt x="776" y="370"/>
                  </a:lnTo>
                  <a:lnTo>
                    <a:pt x="774" y="370"/>
                  </a:lnTo>
                  <a:lnTo>
                    <a:pt x="774" y="366"/>
                  </a:lnTo>
                  <a:lnTo>
                    <a:pt x="774" y="366"/>
                  </a:lnTo>
                  <a:lnTo>
                    <a:pt x="762" y="366"/>
                  </a:lnTo>
                  <a:lnTo>
                    <a:pt x="762" y="366"/>
                  </a:lnTo>
                  <a:lnTo>
                    <a:pt x="762" y="376"/>
                  </a:lnTo>
                  <a:lnTo>
                    <a:pt x="762" y="386"/>
                  </a:lnTo>
                  <a:lnTo>
                    <a:pt x="764" y="394"/>
                  </a:lnTo>
                  <a:lnTo>
                    <a:pt x="770" y="402"/>
                  </a:lnTo>
                  <a:lnTo>
                    <a:pt x="774" y="408"/>
                  </a:lnTo>
                  <a:lnTo>
                    <a:pt x="780" y="410"/>
                  </a:lnTo>
                  <a:lnTo>
                    <a:pt x="786" y="410"/>
                  </a:lnTo>
                  <a:lnTo>
                    <a:pt x="792" y="408"/>
                  </a:lnTo>
                  <a:lnTo>
                    <a:pt x="792" y="408"/>
                  </a:lnTo>
                  <a:close/>
                  <a:moveTo>
                    <a:pt x="138" y="426"/>
                  </a:moveTo>
                  <a:lnTo>
                    <a:pt x="138" y="426"/>
                  </a:lnTo>
                  <a:lnTo>
                    <a:pt x="138" y="440"/>
                  </a:lnTo>
                  <a:lnTo>
                    <a:pt x="140" y="450"/>
                  </a:lnTo>
                  <a:lnTo>
                    <a:pt x="148" y="458"/>
                  </a:lnTo>
                  <a:lnTo>
                    <a:pt x="156" y="462"/>
                  </a:lnTo>
                  <a:lnTo>
                    <a:pt x="156" y="462"/>
                  </a:lnTo>
                  <a:lnTo>
                    <a:pt x="158" y="458"/>
                  </a:lnTo>
                  <a:lnTo>
                    <a:pt x="160" y="452"/>
                  </a:lnTo>
                  <a:lnTo>
                    <a:pt x="162" y="438"/>
                  </a:lnTo>
                  <a:lnTo>
                    <a:pt x="162" y="432"/>
                  </a:lnTo>
                  <a:lnTo>
                    <a:pt x="160" y="426"/>
                  </a:lnTo>
                  <a:lnTo>
                    <a:pt x="156" y="422"/>
                  </a:lnTo>
                  <a:lnTo>
                    <a:pt x="150" y="420"/>
                  </a:lnTo>
                  <a:lnTo>
                    <a:pt x="150" y="420"/>
                  </a:lnTo>
                  <a:lnTo>
                    <a:pt x="148" y="424"/>
                  </a:lnTo>
                  <a:lnTo>
                    <a:pt x="146" y="426"/>
                  </a:lnTo>
                  <a:lnTo>
                    <a:pt x="142" y="426"/>
                  </a:lnTo>
                  <a:lnTo>
                    <a:pt x="138" y="426"/>
                  </a:lnTo>
                  <a:lnTo>
                    <a:pt x="138" y="426"/>
                  </a:lnTo>
                  <a:close/>
                  <a:moveTo>
                    <a:pt x="144" y="486"/>
                  </a:moveTo>
                  <a:lnTo>
                    <a:pt x="144" y="486"/>
                  </a:lnTo>
                  <a:lnTo>
                    <a:pt x="148" y="492"/>
                  </a:lnTo>
                  <a:lnTo>
                    <a:pt x="152" y="498"/>
                  </a:lnTo>
                  <a:lnTo>
                    <a:pt x="158" y="502"/>
                  </a:lnTo>
                  <a:lnTo>
                    <a:pt x="168" y="504"/>
                  </a:lnTo>
                  <a:lnTo>
                    <a:pt x="168" y="504"/>
                  </a:lnTo>
                  <a:lnTo>
                    <a:pt x="172" y="494"/>
                  </a:lnTo>
                  <a:lnTo>
                    <a:pt x="176" y="480"/>
                  </a:lnTo>
                  <a:lnTo>
                    <a:pt x="176" y="472"/>
                  </a:lnTo>
                  <a:lnTo>
                    <a:pt x="174" y="464"/>
                  </a:lnTo>
                  <a:lnTo>
                    <a:pt x="172" y="460"/>
                  </a:lnTo>
                  <a:lnTo>
                    <a:pt x="168" y="456"/>
                  </a:lnTo>
                  <a:lnTo>
                    <a:pt x="168" y="456"/>
                  </a:lnTo>
                  <a:lnTo>
                    <a:pt x="166" y="462"/>
                  </a:lnTo>
                  <a:lnTo>
                    <a:pt x="164" y="464"/>
                  </a:lnTo>
                  <a:lnTo>
                    <a:pt x="154" y="468"/>
                  </a:lnTo>
                  <a:lnTo>
                    <a:pt x="150" y="472"/>
                  </a:lnTo>
                  <a:lnTo>
                    <a:pt x="146" y="474"/>
                  </a:lnTo>
                  <a:lnTo>
                    <a:pt x="144" y="478"/>
                  </a:lnTo>
                  <a:lnTo>
                    <a:pt x="144" y="486"/>
                  </a:lnTo>
                  <a:lnTo>
                    <a:pt x="144" y="486"/>
                  </a:lnTo>
                  <a:close/>
                  <a:moveTo>
                    <a:pt x="150" y="510"/>
                  </a:moveTo>
                  <a:lnTo>
                    <a:pt x="150" y="510"/>
                  </a:lnTo>
                  <a:lnTo>
                    <a:pt x="146" y="508"/>
                  </a:lnTo>
                  <a:lnTo>
                    <a:pt x="144" y="504"/>
                  </a:lnTo>
                  <a:lnTo>
                    <a:pt x="140" y="496"/>
                  </a:lnTo>
                  <a:lnTo>
                    <a:pt x="134" y="490"/>
                  </a:lnTo>
                  <a:lnTo>
                    <a:pt x="130" y="488"/>
                  </a:lnTo>
                  <a:lnTo>
                    <a:pt x="126" y="486"/>
                  </a:lnTo>
                  <a:lnTo>
                    <a:pt x="126" y="486"/>
                  </a:lnTo>
                  <a:lnTo>
                    <a:pt x="126" y="492"/>
                  </a:lnTo>
                  <a:lnTo>
                    <a:pt x="126" y="500"/>
                  </a:lnTo>
                  <a:lnTo>
                    <a:pt x="128" y="506"/>
                  </a:lnTo>
                  <a:lnTo>
                    <a:pt x="132" y="512"/>
                  </a:lnTo>
                  <a:lnTo>
                    <a:pt x="136" y="516"/>
                  </a:lnTo>
                  <a:lnTo>
                    <a:pt x="140" y="516"/>
                  </a:lnTo>
                  <a:lnTo>
                    <a:pt x="146" y="514"/>
                  </a:lnTo>
                  <a:lnTo>
                    <a:pt x="150" y="510"/>
                  </a:lnTo>
                  <a:lnTo>
                    <a:pt x="150" y="510"/>
                  </a:lnTo>
                  <a:close/>
                  <a:moveTo>
                    <a:pt x="696" y="534"/>
                  </a:moveTo>
                  <a:lnTo>
                    <a:pt x="696" y="534"/>
                  </a:lnTo>
                  <a:lnTo>
                    <a:pt x="702" y="534"/>
                  </a:lnTo>
                  <a:lnTo>
                    <a:pt x="708" y="532"/>
                  </a:lnTo>
                  <a:lnTo>
                    <a:pt x="710" y="528"/>
                  </a:lnTo>
                  <a:lnTo>
                    <a:pt x="714" y="524"/>
                  </a:lnTo>
                  <a:lnTo>
                    <a:pt x="718" y="514"/>
                  </a:lnTo>
                  <a:lnTo>
                    <a:pt x="720" y="504"/>
                  </a:lnTo>
                  <a:lnTo>
                    <a:pt x="720" y="504"/>
                  </a:lnTo>
                  <a:lnTo>
                    <a:pt x="714" y="504"/>
                  </a:lnTo>
                  <a:lnTo>
                    <a:pt x="708" y="506"/>
                  </a:lnTo>
                  <a:lnTo>
                    <a:pt x="706" y="510"/>
                  </a:lnTo>
                  <a:lnTo>
                    <a:pt x="702" y="514"/>
                  </a:lnTo>
                  <a:lnTo>
                    <a:pt x="698" y="524"/>
                  </a:lnTo>
                  <a:lnTo>
                    <a:pt x="696" y="534"/>
                  </a:lnTo>
                  <a:lnTo>
                    <a:pt x="696" y="534"/>
                  </a:lnTo>
                  <a:close/>
                  <a:moveTo>
                    <a:pt x="798" y="540"/>
                  </a:moveTo>
                  <a:lnTo>
                    <a:pt x="798" y="540"/>
                  </a:lnTo>
                  <a:lnTo>
                    <a:pt x="794" y="538"/>
                  </a:lnTo>
                  <a:lnTo>
                    <a:pt x="792" y="536"/>
                  </a:lnTo>
                  <a:lnTo>
                    <a:pt x="792" y="532"/>
                  </a:lnTo>
                  <a:lnTo>
                    <a:pt x="792" y="528"/>
                  </a:lnTo>
                  <a:lnTo>
                    <a:pt x="792" y="528"/>
                  </a:lnTo>
                  <a:lnTo>
                    <a:pt x="784" y="528"/>
                  </a:lnTo>
                  <a:lnTo>
                    <a:pt x="774" y="528"/>
                  </a:lnTo>
                  <a:lnTo>
                    <a:pt x="766" y="528"/>
                  </a:lnTo>
                  <a:lnTo>
                    <a:pt x="762" y="530"/>
                  </a:lnTo>
                  <a:lnTo>
                    <a:pt x="762" y="534"/>
                  </a:lnTo>
                  <a:lnTo>
                    <a:pt x="762" y="534"/>
                  </a:lnTo>
                  <a:lnTo>
                    <a:pt x="770" y="538"/>
                  </a:lnTo>
                  <a:lnTo>
                    <a:pt x="780" y="544"/>
                  </a:lnTo>
                  <a:lnTo>
                    <a:pt x="786" y="546"/>
                  </a:lnTo>
                  <a:lnTo>
                    <a:pt x="790" y="546"/>
                  </a:lnTo>
                  <a:lnTo>
                    <a:pt x="794" y="544"/>
                  </a:lnTo>
                  <a:lnTo>
                    <a:pt x="798" y="540"/>
                  </a:lnTo>
                  <a:lnTo>
                    <a:pt x="798" y="540"/>
                  </a:lnTo>
                  <a:close/>
                  <a:moveTo>
                    <a:pt x="696" y="600"/>
                  </a:moveTo>
                  <a:lnTo>
                    <a:pt x="696" y="600"/>
                  </a:lnTo>
                  <a:lnTo>
                    <a:pt x="710" y="598"/>
                  </a:lnTo>
                  <a:lnTo>
                    <a:pt x="722" y="596"/>
                  </a:lnTo>
                  <a:lnTo>
                    <a:pt x="726" y="592"/>
                  </a:lnTo>
                  <a:lnTo>
                    <a:pt x="728" y="588"/>
                  </a:lnTo>
                  <a:lnTo>
                    <a:pt x="732" y="582"/>
                  </a:lnTo>
                  <a:lnTo>
                    <a:pt x="732" y="576"/>
                  </a:lnTo>
                  <a:lnTo>
                    <a:pt x="732" y="576"/>
                  </a:lnTo>
                  <a:lnTo>
                    <a:pt x="718" y="578"/>
                  </a:lnTo>
                  <a:lnTo>
                    <a:pt x="706" y="580"/>
                  </a:lnTo>
                  <a:lnTo>
                    <a:pt x="702" y="584"/>
                  </a:lnTo>
                  <a:lnTo>
                    <a:pt x="700" y="588"/>
                  </a:lnTo>
                  <a:lnTo>
                    <a:pt x="696" y="594"/>
                  </a:lnTo>
                  <a:lnTo>
                    <a:pt x="696" y="600"/>
                  </a:lnTo>
                  <a:lnTo>
                    <a:pt x="696" y="600"/>
                  </a:lnTo>
                  <a:close/>
                  <a:moveTo>
                    <a:pt x="102" y="654"/>
                  </a:moveTo>
                  <a:lnTo>
                    <a:pt x="102" y="654"/>
                  </a:lnTo>
                  <a:lnTo>
                    <a:pt x="116" y="654"/>
                  </a:lnTo>
                  <a:lnTo>
                    <a:pt x="126" y="652"/>
                  </a:lnTo>
                  <a:lnTo>
                    <a:pt x="134" y="648"/>
                  </a:lnTo>
                  <a:lnTo>
                    <a:pt x="140" y="642"/>
                  </a:lnTo>
                  <a:lnTo>
                    <a:pt x="146" y="634"/>
                  </a:lnTo>
                  <a:lnTo>
                    <a:pt x="150" y="626"/>
                  </a:lnTo>
                  <a:lnTo>
                    <a:pt x="156" y="606"/>
                  </a:lnTo>
                  <a:lnTo>
                    <a:pt x="156" y="606"/>
                  </a:lnTo>
                  <a:lnTo>
                    <a:pt x="150" y="604"/>
                  </a:lnTo>
                  <a:lnTo>
                    <a:pt x="146" y="602"/>
                  </a:lnTo>
                  <a:lnTo>
                    <a:pt x="140" y="600"/>
                  </a:lnTo>
                  <a:lnTo>
                    <a:pt x="132" y="600"/>
                  </a:lnTo>
                  <a:lnTo>
                    <a:pt x="132" y="600"/>
                  </a:lnTo>
                  <a:lnTo>
                    <a:pt x="128" y="616"/>
                  </a:lnTo>
                  <a:lnTo>
                    <a:pt x="124" y="634"/>
                  </a:lnTo>
                  <a:lnTo>
                    <a:pt x="122" y="642"/>
                  </a:lnTo>
                  <a:lnTo>
                    <a:pt x="116" y="648"/>
                  </a:lnTo>
                  <a:lnTo>
                    <a:pt x="110" y="652"/>
                  </a:lnTo>
                  <a:lnTo>
                    <a:pt x="102" y="654"/>
                  </a:lnTo>
                  <a:lnTo>
                    <a:pt x="102" y="654"/>
                  </a:lnTo>
                  <a:close/>
                  <a:moveTo>
                    <a:pt x="744" y="654"/>
                  </a:moveTo>
                  <a:lnTo>
                    <a:pt x="744" y="654"/>
                  </a:lnTo>
                  <a:lnTo>
                    <a:pt x="774" y="654"/>
                  </a:lnTo>
                  <a:lnTo>
                    <a:pt x="774" y="654"/>
                  </a:lnTo>
                  <a:lnTo>
                    <a:pt x="774" y="646"/>
                  </a:lnTo>
                  <a:lnTo>
                    <a:pt x="774" y="642"/>
                  </a:lnTo>
                  <a:lnTo>
                    <a:pt x="770" y="636"/>
                  </a:lnTo>
                  <a:lnTo>
                    <a:pt x="768" y="634"/>
                  </a:lnTo>
                  <a:lnTo>
                    <a:pt x="756" y="630"/>
                  </a:lnTo>
                  <a:lnTo>
                    <a:pt x="744" y="630"/>
                  </a:lnTo>
                  <a:lnTo>
                    <a:pt x="744" y="630"/>
                  </a:lnTo>
                  <a:lnTo>
                    <a:pt x="744" y="654"/>
                  </a:lnTo>
                  <a:lnTo>
                    <a:pt x="744" y="654"/>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dirty="0"/>
            </a:p>
          </p:txBody>
        </p:sp>
      </p:grpSp>
      <p:grpSp>
        <p:nvGrpSpPr>
          <p:cNvPr id="14" name="Group 13" descr="&quot;&quot;">
            <a:extLst>
              <a:ext uri="{FF2B5EF4-FFF2-40B4-BE49-F238E27FC236}">
                <a16:creationId xmlns:a16="http://schemas.microsoft.com/office/drawing/2014/main" id="{0845C90B-7EAD-44A5-B401-9066B46A1D7E}"/>
              </a:ext>
              <a:ext uri="{C183D7F6-B498-43B3-948B-1728B52AA6E4}">
                <adec:decorative xmlns:adec="http://schemas.microsoft.com/office/drawing/2017/decorative" xmlns="" val="0"/>
              </a:ext>
            </a:extLst>
          </p:cNvPr>
          <p:cNvGrpSpPr/>
          <p:nvPr/>
        </p:nvGrpSpPr>
        <p:grpSpPr>
          <a:xfrm>
            <a:off x="2231598" y="2652475"/>
            <a:ext cx="835499" cy="778988"/>
            <a:chOff x="8352151" y="2445850"/>
            <a:chExt cx="2962656" cy="2770632"/>
          </a:xfrm>
        </p:grpSpPr>
        <p:sp>
          <p:nvSpPr>
            <p:cNvPr id="15" name="Rectangle 14">
              <a:extLst>
                <a:ext uri="{FF2B5EF4-FFF2-40B4-BE49-F238E27FC236}">
                  <a16:creationId xmlns:a16="http://schemas.microsoft.com/office/drawing/2014/main" id="{24D98A64-6314-4185-B38D-9F0384F035C6}"/>
                </a:ext>
                <a:ext uri="{C183D7F6-B498-43B3-948B-1728B52AA6E4}">
                  <adec:decorative xmlns:adec="http://schemas.microsoft.com/office/drawing/2017/decorative" xmlns="" val="1"/>
                </a:ext>
              </a:extLst>
            </p:cNvPr>
            <p:cNvSpPr/>
            <p:nvPr/>
          </p:nvSpPr>
          <p:spPr>
            <a:xfrm>
              <a:off x="8352151" y="2445850"/>
              <a:ext cx="2962656" cy="2770632"/>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23">
              <a:extLst>
                <a:ext uri="{FF2B5EF4-FFF2-40B4-BE49-F238E27FC236}">
                  <a16:creationId xmlns:a16="http://schemas.microsoft.com/office/drawing/2014/main" id="{41F5C5C9-FC5D-4A80-A199-DDC07AF1027F}"/>
                </a:ext>
                <a:ext uri="{C183D7F6-B498-43B3-948B-1728B52AA6E4}">
                  <adec:decorative xmlns:adec="http://schemas.microsoft.com/office/drawing/2017/decorative" xmlns="" val="1"/>
                </a:ext>
              </a:extLst>
            </p:cNvPr>
            <p:cNvSpPr>
              <a:spLocks/>
            </p:cNvSpPr>
            <p:nvPr/>
          </p:nvSpPr>
          <p:spPr bwMode="auto">
            <a:xfrm>
              <a:off x="8694627" y="2671875"/>
              <a:ext cx="2278466" cy="2522824"/>
            </a:xfrm>
            <a:custGeom>
              <a:avLst/>
              <a:gdLst>
                <a:gd name="T0" fmla="*/ 1086 w 1266"/>
                <a:gd name="T1" fmla="*/ 1398 h 1398"/>
                <a:gd name="T2" fmla="*/ 1030 w 1266"/>
                <a:gd name="T3" fmla="*/ 1316 h 1398"/>
                <a:gd name="T4" fmla="*/ 984 w 1266"/>
                <a:gd name="T5" fmla="*/ 1278 h 1398"/>
                <a:gd name="T6" fmla="*/ 966 w 1266"/>
                <a:gd name="T7" fmla="*/ 1398 h 1398"/>
                <a:gd name="T8" fmla="*/ 338 w 1266"/>
                <a:gd name="T9" fmla="*/ 1396 h 1398"/>
                <a:gd name="T10" fmla="*/ 256 w 1266"/>
                <a:gd name="T11" fmla="*/ 1342 h 1398"/>
                <a:gd name="T12" fmla="*/ 242 w 1266"/>
                <a:gd name="T13" fmla="*/ 1298 h 1398"/>
                <a:gd name="T14" fmla="*/ 200 w 1266"/>
                <a:gd name="T15" fmla="*/ 1368 h 1398"/>
                <a:gd name="T16" fmla="*/ 0 w 1266"/>
                <a:gd name="T17" fmla="*/ 1398 h 1398"/>
                <a:gd name="T18" fmla="*/ 48 w 1266"/>
                <a:gd name="T19" fmla="*/ 1260 h 1398"/>
                <a:gd name="T20" fmla="*/ 86 w 1266"/>
                <a:gd name="T21" fmla="*/ 1040 h 1398"/>
                <a:gd name="T22" fmla="*/ 98 w 1266"/>
                <a:gd name="T23" fmla="*/ 840 h 1398"/>
                <a:gd name="T24" fmla="*/ 122 w 1266"/>
                <a:gd name="T25" fmla="*/ 732 h 1398"/>
                <a:gd name="T26" fmla="*/ 162 w 1266"/>
                <a:gd name="T27" fmla="*/ 678 h 1398"/>
                <a:gd name="T28" fmla="*/ 210 w 1266"/>
                <a:gd name="T29" fmla="*/ 650 h 1398"/>
                <a:gd name="T30" fmla="*/ 342 w 1266"/>
                <a:gd name="T31" fmla="*/ 616 h 1398"/>
                <a:gd name="T32" fmla="*/ 456 w 1266"/>
                <a:gd name="T33" fmla="*/ 576 h 1398"/>
                <a:gd name="T34" fmla="*/ 452 w 1266"/>
                <a:gd name="T35" fmla="*/ 540 h 1398"/>
                <a:gd name="T36" fmla="*/ 432 w 1266"/>
                <a:gd name="T37" fmla="*/ 492 h 1398"/>
                <a:gd name="T38" fmla="*/ 378 w 1266"/>
                <a:gd name="T39" fmla="*/ 474 h 1398"/>
                <a:gd name="T40" fmla="*/ 334 w 1266"/>
                <a:gd name="T41" fmla="*/ 426 h 1398"/>
                <a:gd name="T42" fmla="*/ 324 w 1266"/>
                <a:gd name="T43" fmla="*/ 404 h 1398"/>
                <a:gd name="T44" fmla="*/ 288 w 1266"/>
                <a:gd name="T45" fmla="*/ 390 h 1398"/>
                <a:gd name="T46" fmla="*/ 296 w 1266"/>
                <a:gd name="T47" fmla="*/ 262 h 1398"/>
                <a:gd name="T48" fmla="*/ 282 w 1266"/>
                <a:gd name="T49" fmla="*/ 186 h 1398"/>
                <a:gd name="T50" fmla="*/ 350 w 1266"/>
                <a:gd name="T51" fmla="*/ 92 h 1398"/>
                <a:gd name="T52" fmla="*/ 408 w 1266"/>
                <a:gd name="T53" fmla="*/ 54 h 1398"/>
                <a:gd name="T54" fmla="*/ 478 w 1266"/>
                <a:gd name="T55" fmla="*/ 40 h 1398"/>
                <a:gd name="T56" fmla="*/ 516 w 1266"/>
                <a:gd name="T57" fmla="*/ 36 h 1398"/>
                <a:gd name="T58" fmla="*/ 536 w 1266"/>
                <a:gd name="T59" fmla="*/ 8 h 1398"/>
                <a:gd name="T60" fmla="*/ 564 w 1266"/>
                <a:gd name="T61" fmla="*/ 0 h 1398"/>
                <a:gd name="T62" fmla="*/ 576 w 1266"/>
                <a:gd name="T63" fmla="*/ 12 h 1398"/>
                <a:gd name="T64" fmla="*/ 588 w 1266"/>
                <a:gd name="T65" fmla="*/ 16 h 1398"/>
                <a:gd name="T66" fmla="*/ 642 w 1266"/>
                <a:gd name="T67" fmla="*/ 30 h 1398"/>
                <a:gd name="T68" fmla="*/ 666 w 1266"/>
                <a:gd name="T69" fmla="*/ 72 h 1398"/>
                <a:gd name="T70" fmla="*/ 692 w 1266"/>
                <a:gd name="T71" fmla="*/ 66 h 1398"/>
                <a:gd name="T72" fmla="*/ 702 w 1266"/>
                <a:gd name="T73" fmla="*/ 74 h 1398"/>
                <a:gd name="T74" fmla="*/ 690 w 1266"/>
                <a:gd name="T75" fmla="*/ 102 h 1398"/>
                <a:gd name="T76" fmla="*/ 710 w 1266"/>
                <a:gd name="T77" fmla="*/ 128 h 1398"/>
                <a:gd name="T78" fmla="*/ 732 w 1266"/>
                <a:gd name="T79" fmla="*/ 126 h 1398"/>
                <a:gd name="T80" fmla="*/ 736 w 1266"/>
                <a:gd name="T81" fmla="*/ 130 h 1398"/>
                <a:gd name="T82" fmla="*/ 754 w 1266"/>
                <a:gd name="T83" fmla="*/ 158 h 1398"/>
                <a:gd name="T84" fmla="*/ 756 w 1266"/>
                <a:gd name="T85" fmla="*/ 186 h 1398"/>
                <a:gd name="T86" fmla="*/ 796 w 1266"/>
                <a:gd name="T87" fmla="*/ 206 h 1398"/>
                <a:gd name="T88" fmla="*/ 790 w 1266"/>
                <a:gd name="T89" fmla="*/ 280 h 1398"/>
                <a:gd name="T90" fmla="*/ 772 w 1266"/>
                <a:gd name="T91" fmla="*/ 374 h 1398"/>
                <a:gd name="T92" fmla="*/ 738 w 1266"/>
                <a:gd name="T93" fmla="*/ 424 h 1398"/>
                <a:gd name="T94" fmla="*/ 708 w 1266"/>
                <a:gd name="T95" fmla="*/ 458 h 1398"/>
                <a:gd name="T96" fmla="*/ 726 w 1266"/>
                <a:gd name="T97" fmla="*/ 512 h 1398"/>
                <a:gd name="T98" fmla="*/ 758 w 1266"/>
                <a:gd name="T99" fmla="*/ 546 h 1398"/>
                <a:gd name="T100" fmla="*/ 876 w 1266"/>
                <a:gd name="T101" fmla="*/ 610 h 1398"/>
                <a:gd name="T102" fmla="*/ 972 w 1266"/>
                <a:gd name="T103" fmla="*/ 640 h 1398"/>
                <a:gd name="T104" fmla="*/ 1074 w 1266"/>
                <a:gd name="T105" fmla="*/ 668 h 1398"/>
                <a:gd name="T106" fmla="*/ 1124 w 1266"/>
                <a:gd name="T107" fmla="*/ 706 h 1398"/>
                <a:gd name="T108" fmla="*/ 1166 w 1266"/>
                <a:gd name="T109" fmla="*/ 780 h 1398"/>
                <a:gd name="T110" fmla="*/ 1188 w 1266"/>
                <a:gd name="T111" fmla="*/ 932 h 1398"/>
                <a:gd name="T112" fmla="*/ 1200 w 1266"/>
                <a:gd name="T113" fmla="*/ 1092 h 1398"/>
                <a:gd name="T114" fmla="*/ 1230 w 1266"/>
                <a:gd name="T115" fmla="*/ 1206 h 1398"/>
                <a:gd name="T116" fmla="*/ 1236 w 1266"/>
                <a:gd name="T117" fmla="*/ 1298 h 1398"/>
                <a:gd name="T118" fmla="*/ 1266 w 1266"/>
                <a:gd name="T119" fmla="*/ 1374 h 1398"/>
                <a:gd name="connsiteX0" fmla="*/ 10000 w 10000"/>
                <a:gd name="connsiteY0" fmla="*/ 10000 h 10027"/>
                <a:gd name="connsiteX1" fmla="*/ 10000 w 10000"/>
                <a:gd name="connsiteY1" fmla="*/ 10000 h 10027"/>
                <a:gd name="connsiteX2" fmla="*/ 8578 w 10000"/>
                <a:gd name="connsiteY2" fmla="*/ 10000 h 10027"/>
                <a:gd name="connsiteX3" fmla="*/ 8578 w 10000"/>
                <a:gd name="connsiteY3" fmla="*/ 10000 h 10027"/>
                <a:gd name="connsiteX4" fmla="*/ 8483 w 10000"/>
                <a:gd name="connsiteY4" fmla="*/ 9886 h 10027"/>
                <a:gd name="connsiteX5" fmla="*/ 8389 w 10000"/>
                <a:gd name="connsiteY5" fmla="*/ 9771 h 10027"/>
                <a:gd name="connsiteX6" fmla="*/ 8231 w 10000"/>
                <a:gd name="connsiteY6" fmla="*/ 9528 h 10027"/>
                <a:gd name="connsiteX7" fmla="*/ 8136 w 10000"/>
                <a:gd name="connsiteY7" fmla="*/ 9413 h 10027"/>
                <a:gd name="connsiteX8" fmla="*/ 8025 w 10000"/>
                <a:gd name="connsiteY8" fmla="*/ 9299 h 10027"/>
                <a:gd name="connsiteX9" fmla="*/ 7915 w 10000"/>
                <a:gd name="connsiteY9" fmla="*/ 9213 h 10027"/>
                <a:gd name="connsiteX10" fmla="*/ 7773 w 10000"/>
                <a:gd name="connsiteY10" fmla="*/ 9142 h 10027"/>
                <a:gd name="connsiteX11" fmla="*/ 7773 w 10000"/>
                <a:gd name="connsiteY11" fmla="*/ 9142 h 10027"/>
                <a:gd name="connsiteX12" fmla="*/ 7709 w 10000"/>
                <a:gd name="connsiteY12" fmla="*/ 9585 h 10027"/>
                <a:gd name="connsiteX13" fmla="*/ 7678 w 10000"/>
                <a:gd name="connsiteY13" fmla="*/ 9800 h 10027"/>
                <a:gd name="connsiteX14" fmla="*/ 7630 w 10000"/>
                <a:gd name="connsiteY14" fmla="*/ 10000 h 10027"/>
                <a:gd name="connsiteX15" fmla="*/ 7630 w 10000"/>
                <a:gd name="connsiteY15" fmla="*/ 10000 h 10027"/>
                <a:gd name="connsiteX16" fmla="*/ 6209 w 10000"/>
                <a:gd name="connsiteY16" fmla="*/ 10000 h 10027"/>
                <a:gd name="connsiteX17" fmla="*/ 4787 w 10000"/>
                <a:gd name="connsiteY17" fmla="*/ 10000 h 10027"/>
                <a:gd name="connsiteX18" fmla="*/ 3365 w 10000"/>
                <a:gd name="connsiteY18" fmla="*/ 10000 h 10027"/>
                <a:gd name="connsiteX19" fmla="*/ 2670 w 10000"/>
                <a:gd name="connsiteY19" fmla="*/ 9986 h 10027"/>
                <a:gd name="connsiteX20" fmla="*/ 1991 w 10000"/>
                <a:gd name="connsiteY20" fmla="*/ 9957 h 10027"/>
                <a:gd name="connsiteX21" fmla="*/ 1991 w 10000"/>
                <a:gd name="connsiteY21" fmla="*/ 10027 h 10027"/>
                <a:gd name="connsiteX22" fmla="*/ 2006 w 10000"/>
                <a:gd name="connsiteY22" fmla="*/ 9771 h 10027"/>
                <a:gd name="connsiteX23" fmla="*/ 2022 w 10000"/>
                <a:gd name="connsiteY23" fmla="*/ 9599 h 10027"/>
                <a:gd name="connsiteX24" fmla="*/ 2038 w 10000"/>
                <a:gd name="connsiteY24" fmla="*/ 9428 h 10027"/>
                <a:gd name="connsiteX25" fmla="*/ 2038 w 10000"/>
                <a:gd name="connsiteY25" fmla="*/ 9227 h 10027"/>
                <a:gd name="connsiteX26" fmla="*/ 2038 w 10000"/>
                <a:gd name="connsiteY26" fmla="*/ 9227 h 10027"/>
                <a:gd name="connsiteX27" fmla="*/ 1912 w 10000"/>
                <a:gd name="connsiteY27" fmla="*/ 9285 h 10027"/>
                <a:gd name="connsiteX28" fmla="*/ 1817 w 10000"/>
                <a:gd name="connsiteY28" fmla="*/ 9356 h 10027"/>
                <a:gd name="connsiteX29" fmla="*/ 1754 w 10000"/>
                <a:gd name="connsiteY29" fmla="*/ 9442 h 10027"/>
                <a:gd name="connsiteX30" fmla="*/ 1690 w 10000"/>
                <a:gd name="connsiteY30" fmla="*/ 9557 h 10027"/>
                <a:gd name="connsiteX31" fmla="*/ 1580 w 10000"/>
                <a:gd name="connsiteY31" fmla="*/ 9785 h 10027"/>
                <a:gd name="connsiteX32" fmla="*/ 1532 w 10000"/>
                <a:gd name="connsiteY32" fmla="*/ 9900 h 10027"/>
                <a:gd name="connsiteX33" fmla="*/ 1469 w 10000"/>
                <a:gd name="connsiteY33" fmla="*/ 10000 h 10027"/>
                <a:gd name="connsiteX34" fmla="*/ 1469 w 10000"/>
                <a:gd name="connsiteY34" fmla="*/ 10000 h 10027"/>
                <a:gd name="connsiteX35" fmla="*/ 0 w 10000"/>
                <a:gd name="connsiteY35" fmla="*/ 10000 h 10027"/>
                <a:gd name="connsiteX36" fmla="*/ 0 w 10000"/>
                <a:gd name="connsiteY36" fmla="*/ 10000 h 10027"/>
                <a:gd name="connsiteX37" fmla="*/ 142 w 10000"/>
                <a:gd name="connsiteY37" fmla="*/ 9700 h 10027"/>
                <a:gd name="connsiteX38" fmla="*/ 269 w 10000"/>
                <a:gd name="connsiteY38" fmla="*/ 9371 h 10027"/>
                <a:gd name="connsiteX39" fmla="*/ 379 w 10000"/>
                <a:gd name="connsiteY39" fmla="*/ 9013 h 10027"/>
                <a:gd name="connsiteX40" fmla="*/ 474 w 10000"/>
                <a:gd name="connsiteY40" fmla="*/ 8655 h 10027"/>
                <a:gd name="connsiteX41" fmla="*/ 569 w 10000"/>
                <a:gd name="connsiteY41" fmla="*/ 8269 h 10027"/>
                <a:gd name="connsiteX42" fmla="*/ 632 w 10000"/>
                <a:gd name="connsiteY42" fmla="*/ 7854 h 10027"/>
                <a:gd name="connsiteX43" fmla="*/ 679 w 10000"/>
                <a:gd name="connsiteY43" fmla="*/ 7439 h 10027"/>
                <a:gd name="connsiteX44" fmla="*/ 711 w 10000"/>
                <a:gd name="connsiteY44" fmla="*/ 6996 h 10027"/>
                <a:gd name="connsiteX45" fmla="*/ 711 w 10000"/>
                <a:gd name="connsiteY45" fmla="*/ 6996 h 10027"/>
                <a:gd name="connsiteX46" fmla="*/ 742 w 10000"/>
                <a:gd name="connsiteY46" fmla="*/ 6323 h 10027"/>
                <a:gd name="connsiteX47" fmla="*/ 774 w 10000"/>
                <a:gd name="connsiteY47" fmla="*/ 6009 h 10027"/>
                <a:gd name="connsiteX48" fmla="*/ 806 w 10000"/>
                <a:gd name="connsiteY48" fmla="*/ 5722 h 10027"/>
                <a:gd name="connsiteX49" fmla="*/ 869 w 10000"/>
                <a:gd name="connsiteY49" fmla="*/ 5465 h 10027"/>
                <a:gd name="connsiteX50" fmla="*/ 916 w 10000"/>
                <a:gd name="connsiteY50" fmla="*/ 5351 h 10027"/>
                <a:gd name="connsiteX51" fmla="*/ 964 w 10000"/>
                <a:gd name="connsiteY51" fmla="*/ 5236 h 10027"/>
                <a:gd name="connsiteX52" fmla="*/ 1027 w 10000"/>
                <a:gd name="connsiteY52" fmla="*/ 5122 h 10027"/>
                <a:gd name="connsiteX53" fmla="*/ 1090 w 10000"/>
                <a:gd name="connsiteY53" fmla="*/ 5021 h 10027"/>
                <a:gd name="connsiteX54" fmla="*/ 1185 w 10000"/>
                <a:gd name="connsiteY54" fmla="*/ 4936 h 10027"/>
                <a:gd name="connsiteX55" fmla="*/ 1280 w 10000"/>
                <a:gd name="connsiteY55" fmla="*/ 4850 h 10027"/>
                <a:gd name="connsiteX56" fmla="*/ 1280 w 10000"/>
                <a:gd name="connsiteY56" fmla="*/ 4850 h 10027"/>
                <a:gd name="connsiteX57" fmla="*/ 1390 w 10000"/>
                <a:gd name="connsiteY57" fmla="*/ 4764 h 10027"/>
                <a:gd name="connsiteX58" fmla="*/ 1517 w 10000"/>
                <a:gd name="connsiteY58" fmla="*/ 4707 h 10027"/>
                <a:gd name="connsiteX59" fmla="*/ 1659 w 10000"/>
                <a:gd name="connsiteY59" fmla="*/ 4649 h 10027"/>
                <a:gd name="connsiteX60" fmla="*/ 1785 w 10000"/>
                <a:gd name="connsiteY60" fmla="*/ 4592 h 10027"/>
                <a:gd name="connsiteX61" fmla="*/ 2085 w 10000"/>
                <a:gd name="connsiteY61" fmla="*/ 4521 h 10027"/>
                <a:gd name="connsiteX62" fmla="*/ 2385 w 10000"/>
                <a:gd name="connsiteY62" fmla="*/ 4464 h 10027"/>
                <a:gd name="connsiteX63" fmla="*/ 2701 w 10000"/>
                <a:gd name="connsiteY63" fmla="*/ 4406 h 10027"/>
                <a:gd name="connsiteX64" fmla="*/ 3002 w 10000"/>
                <a:gd name="connsiteY64" fmla="*/ 4335 h 10027"/>
                <a:gd name="connsiteX65" fmla="*/ 3318 w 10000"/>
                <a:gd name="connsiteY65" fmla="*/ 4249 h 10027"/>
                <a:gd name="connsiteX66" fmla="*/ 3460 w 10000"/>
                <a:gd name="connsiteY66" fmla="*/ 4192 h 10027"/>
                <a:gd name="connsiteX67" fmla="*/ 3602 w 10000"/>
                <a:gd name="connsiteY67" fmla="*/ 4120 h 10027"/>
                <a:gd name="connsiteX68" fmla="*/ 3602 w 10000"/>
                <a:gd name="connsiteY68" fmla="*/ 4120 h 10027"/>
                <a:gd name="connsiteX69" fmla="*/ 3602 w 10000"/>
                <a:gd name="connsiteY69" fmla="*/ 4020 h 10027"/>
                <a:gd name="connsiteX70" fmla="*/ 3586 w 10000"/>
                <a:gd name="connsiteY70" fmla="*/ 3934 h 10027"/>
                <a:gd name="connsiteX71" fmla="*/ 3570 w 10000"/>
                <a:gd name="connsiteY71" fmla="*/ 3863 h 10027"/>
                <a:gd name="connsiteX72" fmla="*/ 3539 w 10000"/>
                <a:gd name="connsiteY72" fmla="*/ 3791 h 10027"/>
                <a:gd name="connsiteX73" fmla="*/ 3460 w 10000"/>
                <a:gd name="connsiteY73" fmla="*/ 3662 h 10027"/>
                <a:gd name="connsiteX74" fmla="*/ 3428 w 10000"/>
                <a:gd name="connsiteY74" fmla="*/ 3591 h 10027"/>
                <a:gd name="connsiteX75" fmla="*/ 3412 w 10000"/>
                <a:gd name="connsiteY75" fmla="*/ 3519 h 10027"/>
                <a:gd name="connsiteX76" fmla="*/ 3412 w 10000"/>
                <a:gd name="connsiteY76" fmla="*/ 3519 h 10027"/>
                <a:gd name="connsiteX77" fmla="*/ 3254 w 10000"/>
                <a:gd name="connsiteY77" fmla="*/ 3491 h 10027"/>
                <a:gd name="connsiteX78" fmla="*/ 3112 w 10000"/>
                <a:gd name="connsiteY78" fmla="*/ 3448 h 10027"/>
                <a:gd name="connsiteX79" fmla="*/ 2986 w 10000"/>
                <a:gd name="connsiteY79" fmla="*/ 3391 h 10027"/>
                <a:gd name="connsiteX80" fmla="*/ 2875 w 10000"/>
                <a:gd name="connsiteY80" fmla="*/ 3319 h 10027"/>
                <a:gd name="connsiteX81" fmla="*/ 2765 w 10000"/>
                <a:gd name="connsiteY81" fmla="*/ 3233 h 10027"/>
                <a:gd name="connsiteX82" fmla="*/ 2686 w 10000"/>
                <a:gd name="connsiteY82" fmla="*/ 3147 h 10027"/>
                <a:gd name="connsiteX83" fmla="*/ 2638 w 10000"/>
                <a:gd name="connsiteY83" fmla="*/ 3047 h 10027"/>
                <a:gd name="connsiteX84" fmla="*/ 2607 w 10000"/>
                <a:gd name="connsiteY84" fmla="*/ 2961 h 10027"/>
                <a:gd name="connsiteX85" fmla="*/ 2607 w 10000"/>
                <a:gd name="connsiteY85" fmla="*/ 2961 h 10027"/>
                <a:gd name="connsiteX86" fmla="*/ 2591 w 10000"/>
                <a:gd name="connsiteY86" fmla="*/ 2918 h 10027"/>
                <a:gd name="connsiteX87" fmla="*/ 2559 w 10000"/>
                <a:gd name="connsiteY87" fmla="*/ 2890 h 10027"/>
                <a:gd name="connsiteX88" fmla="*/ 2480 w 10000"/>
                <a:gd name="connsiteY88" fmla="*/ 2847 h 10027"/>
                <a:gd name="connsiteX89" fmla="*/ 2385 w 10000"/>
                <a:gd name="connsiteY89" fmla="*/ 2818 h 10027"/>
                <a:gd name="connsiteX90" fmla="*/ 2275 w 10000"/>
                <a:gd name="connsiteY90" fmla="*/ 2790 h 10027"/>
                <a:gd name="connsiteX91" fmla="*/ 2275 w 10000"/>
                <a:gd name="connsiteY91" fmla="*/ 2790 h 10027"/>
                <a:gd name="connsiteX92" fmla="*/ 2275 w 10000"/>
                <a:gd name="connsiteY92" fmla="*/ 2575 h 10027"/>
                <a:gd name="connsiteX93" fmla="*/ 2291 w 10000"/>
                <a:gd name="connsiteY93" fmla="*/ 2389 h 10027"/>
                <a:gd name="connsiteX94" fmla="*/ 2338 w 10000"/>
                <a:gd name="connsiteY94" fmla="*/ 2046 h 10027"/>
                <a:gd name="connsiteX95" fmla="*/ 2338 w 10000"/>
                <a:gd name="connsiteY95" fmla="*/ 1874 h 10027"/>
                <a:gd name="connsiteX96" fmla="*/ 2338 w 10000"/>
                <a:gd name="connsiteY96" fmla="*/ 1702 h 10027"/>
                <a:gd name="connsiteX97" fmla="*/ 2291 w 10000"/>
                <a:gd name="connsiteY97" fmla="*/ 1531 h 10027"/>
                <a:gd name="connsiteX98" fmla="*/ 2227 w 10000"/>
                <a:gd name="connsiteY98" fmla="*/ 1330 h 10027"/>
                <a:gd name="connsiteX99" fmla="*/ 2227 w 10000"/>
                <a:gd name="connsiteY99" fmla="*/ 1330 h 10027"/>
                <a:gd name="connsiteX100" fmla="*/ 2354 w 10000"/>
                <a:gd name="connsiteY100" fmla="*/ 1130 h 10027"/>
                <a:gd name="connsiteX101" fmla="*/ 2496 w 10000"/>
                <a:gd name="connsiteY101" fmla="*/ 930 h 10027"/>
                <a:gd name="connsiteX102" fmla="*/ 2670 w 10000"/>
                <a:gd name="connsiteY102" fmla="*/ 744 h 10027"/>
                <a:gd name="connsiteX103" fmla="*/ 2765 w 10000"/>
                <a:gd name="connsiteY103" fmla="*/ 658 h 10027"/>
                <a:gd name="connsiteX104" fmla="*/ 2875 w 10000"/>
                <a:gd name="connsiteY104" fmla="*/ 572 h 10027"/>
                <a:gd name="connsiteX105" fmla="*/ 2986 w 10000"/>
                <a:gd name="connsiteY105" fmla="*/ 501 h 10027"/>
                <a:gd name="connsiteX106" fmla="*/ 3096 w 10000"/>
                <a:gd name="connsiteY106" fmla="*/ 443 h 10027"/>
                <a:gd name="connsiteX107" fmla="*/ 3223 w 10000"/>
                <a:gd name="connsiteY107" fmla="*/ 386 h 10027"/>
                <a:gd name="connsiteX108" fmla="*/ 3349 w 10000"/>
                <a:gd name="connsiteY108" fmla="*/ 343 h 10027"/>
                <a:gd name="connsiteX109" fmla="*/ 3476 w 10000"/>
                <a:gd name="connsiteY109" fmla="*/ 315 h 10027"/>
                <a:gd name="connsiteX110" fmla="*/ 3618 w 10000"/>
                <a:gd name="connsiteY110" fmla="*/ 300 h 10027"/>
                <a:gd name="connsiteX111" fmla="*/ 3776 w 10000"/>
                <a:gd name="connsiteY111" fmla="*/ 286 h 10027"/>
                <a:gd name="connsiteX112" fmla="*/ 3934 w 10000"/>
                <a:gd name="connsiteY112" fmla="*/ 300 h 10027"/>
                <a:gd name="connsiteX113" fmla="*/ 3934 w 10000"/>
                <a:gd name="connsiteY113" fmla="*/ 300 h 10027"/>
                <a:gd name="connsiteX114" fmla="*/ 4013 w 10000"/>
                <a:gd name="connsiteY114" fmla="*/ 286 h 10027"/>
                <a:gd name="connsiteX115" fmla="*/ 4076 w 10000"/>
                <a:gd name="connsiteY115" fmla="*/ 258 h 10027"/>
                <a:gd name="connsiteX116" fmla="*/ 4107 w 10000"/>
                <a:gd name="connsiteY116" fmla="*/ 200 h 10027"/>
                <a:gd name="connsiteX117" fmla="*/ 4155 w 10000"/>
                <a:gd name="connsiteY117" fmla="*/ 157 h 10027"/>
                <a:gd name="connsiteX118" fmla="*/ 4186 w 10000"/>
                <a:gd name="connsiteY118" fmla="*/ 100 h 10027"/>
                <a:gd name="connsiteX119" fmla="*/ 4234 w 10000"/>
                <a:gd name="connsiteY119" fmla="*/ 57 h 10027"/>
                <a:gd name="connsiteX120" fmla="*/ 4281 w 10000"/>
                <a:gd name="connsiteY120" fmla="*/ 14 h 10027"/>
                <a:gd name="connsiteX121" fmla="*/ 4360 w 10000"/>
                <a:gd name="connsiteY121" fmla="*/ 0 h 10027"/>
                <a:gd name="connsiteX122" fmla="*/ 4360 w 10000"/>
                <a:gd name="connsiteY122" fmla="*/ 0 h 10027"/>
                <a:gd name="connsiteX123" fmla="*/ 4455 w 10000"/>
                <a:gd name="connsiteY123" fmla="*/ 0 h 10027"/>
                <a:gd name="connsiteX124" fmla="*/ 4487 w 10000"/>
                <a:gd name="connsiteY124" fmla="*/ 14 h 10027"/>
                <a:gd name="connsiteX125" fmla="*/ 4518 w 10000"/>
                <a:gd name="connsiteY125" fmla="*/ 29 h 10027"/>
                <a:gd name="connsiteX126" fmla="*/ 4534 w 10000"/>
                <a:gd name="connsiteY126" fmla="*/ 57 h 10027"/>
                <a:gd name="connsiteX127" fmla="*/ 4550 w 10000"/>
                <a:gd name="connsiteY127" fmla="*/ 86 h 10027"/>
                <a:gd name="connsiteX128" fmla="*/ 4550 w 10000"/>
                <a:gd name="connsiteY128" fmla="*/ 172 h 10027"/>
                <a:gd name="connsiteX129" fmla="*/ 4550 w 10000"/>
                <a:gd name="connsiteY129" fmla="*/ 172 h 10027"/>
                <a:gd name="connsiteX130" fmla="*/ 4597 w 10000"/>
                <a:gd name="connsiteY130" fmla="*/ 143 h 10027"/>
                <a:gd name="connsiteX131" fmla="*/ 4645 w 10000"/>
                <a:gd name="connsiteY131" fmla="*/ 114 h 10027"/>
                <a:gd name="connsiteX132" fmla="*/ 4755 w 10000"/>
                <a:gd name="connsiteY132" fmla="*/ 100 h 10027"/>
                <a:gd name="connsiteX133" fmla="*/ 4866 w 10000"/>
                <a:gd name="connsiteY133" fmla="*/ 114 h 10027"/>
                <a:gd name="connsiteX134" fmla="*/ 4976 w 10000"/>
                <a:gd name="connsiteY134" fmla="*/ 143 h 10027"/>
                <a:gd name="connsiteX135" fmla="*/ 5071 w 10000"/>
                <a:gd name="connsiteY135" fmla="*/ 215 h 10027"/>
                <a:gd name="connsiteX136" fmla="*/ 5150 w 10000"/>
                <a:gd name="connsiteY136" fmla="*/ 300 h 10027"/>
                <a:gd name="connsiteX137" fmla="*/ 5229 w 10000"/>
                <a:gd name="connsiteY137" fmla="*/ 401 h 10027"/>
                <a:gd name="connsiteX138" fmla="*/ 5261 w 10000"/>
                <a:gd name="connsiteY138" fmla="*/ 515 h 10027"/>
                <a:gd name="connsiteX139" fmla="*/ 5261 w 10000"/>
                <a:gd name="connsiteY139" fmla="*/ 515 h 10027"/>
                <a:gd name="connsiteX140" fmla="*/ 5308 w 10000"/>
                <a:gd name="connsiteY140" fmla="*/ 515 h 10027"/>
                <a:gd name="connsiteX141" fmla="*/ 5340 w 10000"/>
                <a:gd name="connsiteY141" fmla="*/ 515 h 10027"/>
                <a:gd name="connsiteX142" fmla="*/ 5403 w 10000"/>
                <a:gd name="connsiteY142" fmla="*/ 486 h 10027"/>
                <a:gd name="connsiteX143" fmla="*/ 5466 w 10000"/>
                <a:gd name="connsiteY143" fmla="*/ 472 h 10027"/>
                <a:gd name="connsiteX144" fmla="*/ 5498 w 10000"/>
                <a:gd name="connsiteY144" fmla="*/ 472 h 10027"/>
                <a:gd name="connsiteX145" fmla="*/ 5545 w 10000"/>
                <a:gd name="connsiteY145" fmla="*/ 472 h 10027"/>
                <a:gd name="connsiteX146" fmla="*/ 5545 w 10000"/>
                <a:gd name="connsiteY146" fmla="*/ 472 h 10027"/>
                <a:gd name="connsiteX147" fmla="*/ 5545 w 10000"/>
                <a:gd name="connsiteY147" fmla="*/ 529 h 10027"/>
                <a:gd name="connsiteX148" fmla="*/ 5545 w 10000"/>
                <a:gd name="connsiteY148" fmla="*/ 572 h 10027"/>
                <a:gd name="connsiteX149" fmla="*/ 5513 w 10000"/>
                <a:gd name="connsiteY149" fmla="*/ 629 h 10027"/>
                <a:gd name="connsiteX150" fmla="*/ 5466 w 10000"/>
                <a:gd name="connsiteY150" fmla="*/ 687 h 10027"/>
                <a:gd name="connsiteX151" fmla="*/ 5450 w 10000"/>
                <a:gd name="connsiteY151" fmla="*/ 730 h 10027"/>
                <a:gd name="connsiteX152" fmla="*/ 5450 w 10000"/>
                <a:gd name="connsiteY152" fmla="*/ 773 h 10027"/>
                <a:gd name="connsiteX153" fmla="*/ 5450 w 10000"/>
                <a:gd name="connsiteY153" fmla="*/ 773 h 10027"/>
                <a:gd name="connsiteX154" fmla="*/ 5561 w 10000"/>
                <a:gd name="connsiteY154" fmla="*/ 858 h 10027"/>
                <a:gd name="connsiteX155" fmla="*/ 5608 w 10000"/>
                <a:gd name="connsiteY155" fmla="*/ 916 h 10027"/>
                <a:gd name="connsiteX156" fmla="*/ 5640 w 10000"/>
                <a:gd name="connsiteY156" fmla="*/ 987 h 10027"/>
                <a:gd name="connsiteX157" fmla="*/ 5640 w 10000"/>
                <a:gd name="connsiteY157" fmla="*/ 987 h 10027"/>
                <a:gd name="connsiteX158" fmla="*/ 5735 w 10000"/>
                <a:gd name="connsiteY158" fmla="*/ 930 h 10027"/>
                <a:gd name="connsiteX159" fmla="*/ 5782 w 10000"/>
                <a:gd name="connsiteY159" fmla="*/ 901 h 10027"/>
                <a:gd name="connsiteX160" fmla="*/ 5829 w 10000"/>
                <a:gd name="connsiteY160" fmla="*/ 858 h 10027"/>
                <a:gd name="connsiteX161" fmla="*/ 5829 w 10000"/>
                <a:gd name="connsiteY161" fmla="*/ 858 h 10027"/>
                <a:gd name="connsiteX162" fmla="*/ 5814 w 10000"/>
                <a:gd name="connsiteY162" fmla="*/ 887 h 10027"/>
                <a:gd name="connsiteX163" fmla="*/ 5814 w 10000"/>
                <a:gd name="connsiteY163" fmla="*/ 930 h 10027"/>
                <a:gd name="connsiteX164" fmla="*/ 5829 w 10000"/>
                <a:gd name="connsiteY164" fmla="*/ 987 h 10027"/>
                <a:gd name="connsiteX165" fmla="*/ 5861 w 10000"/>
                <a:gd name="connsiteY165" fmla="*/ 1030 h 10027"/>
                <a:gd name="connsiteX166" fmla="*/ 5908 w 10000"/>
                <a:gd name="connsiteY166" fmla="*/ 1087 h 10027"/>
                <a:gd name="connsiteX167" fmla="*/ 5956 w 10000"/>
                <a:gd name="connsiteY167" fmla="*/ 1130 h 10027"/>
                <a:gd name="connsiteX168" fmla="*/ 5987 w 10000"/>
                <a:gd name="connsiteY168" fmla="*/ 1187 h 10027"/>
                <a:gd name="connsiteX169" fmla="*/ 6003 w 10000"/>
                <a:gd name="connsiteY169" fmla="*/ 1259 h 10027"/>
                <a:gd name="connsiteX170" fmla="*/ 5987 w 10000"/>
                <a:gd name="connsiteY170" fmla="*/ 1288 h 10027"/>
                <a:gd name="connsiteX171" fmla="*/ 5972 w 10000"/>
                <a:gd name="connsiteY171" fmla="*/ 1330 h 10027"/>
                <a:gd name="connsiteX172" fmla="*/ 5972 w 10000"/>
                <a:gd name="connsiteY172" fmla="*/ 1330 h 10027"/>
                <a:gd name="connsiteX173" fmla="*/ 6082 w 10000"/>
                <a:gd name="connsiteY173" fmla="*/ 1359 h 10027"/>
                <a:gd name="connsiteX174" fmla="*/ 6193 w 10000"/>
                <a:gd name="connsiteY174" fmla="*/ 1416 h 10027"/>
                <a:gd name="connsiteX175" fmla="*/ 6288 w 10000"/>
                <a:gd name="connsiteY175" fmla="*/ 1474 h 10027"/>
                <a:gd name="connsiteX176" fmla="*/ 6351 w 10000"/>
                <a:gd name="connsiteY176" fmla="*/ 1545 h 10027"/>
                <a:gd name="connsiteX177" fmla="*/ 6351 w 10000"/>
                <a:gd name="connsiteY177" fmla="*/ 1545 h 10027"/>
                <a:gd name="connsiteX178" fmla="*/ 6288 w 10000"/>
                <a:gd name="connsiteY178" fmla="*/ 1774 h 10027"/>
                <a:gd name="connsiteX179" fmla="*/ 6240 w 10000"/>
                <a:gd name="connsiteY179" fmla="*/ 2003 h 10027"/>
                <a:gd name="connsiteX180" fmla="*/ 6209 w 10000"/>
                <a:gd name="connsiteY180" fmla="*/ 2246 h 10027"/>
                <a:gd name="connsiteX181" fmla="*/ 6161 w 10000"/>
                <a:gd name="connsiteY181" fmla="*/ 2461 h 10027"/>
                <a:gd name="connsiteX182" fmla="*/ 6130 w 10000"/>
                <a:gd name="connsiteY182" fmla="*/ 2575 h 10027"/>
                <a:gd name="connsiteX183" fmla="*/ 6098 w 10000"/>
                <a:gd name="connsiteY183" fmla="*/ 2675 h 10027"/>
                <a:gd name="connsiteX184" fmla="*/ 6051 w 10000"/>
                <a:gd name="connsiteY184" fmla="*/ 2775 h 10027"/>
                <a:gd name="connsiteX185" fmla="*/ 5987 w 10000"/>
                <a:gd name="connsiteY185" fmla="*/ 2876 h 10027"/>
                <a:gd name="connsiteX186" fmla="*/ 5924 w 10000"/>
                <a:gd name="connsiteY186" fmla="*/ 2961 h 10027"/>
                <a:gd name="connsiteX187" fmla="*/ 5829 w 10000"/>
                <a:gd name="connsiteY187" fmla="*/ 3033 h 10027"/>
                <a:gd name="connsiteX188" fmla="*/ 5719 w 10000"/>
                <a:gd name="connsiteY188" fmla="*/ 3104 h 10027"/>
                <a:gd name="connsiteX189" fmla="*/ 5592 w 10000"/>
                <a:gd name="connsiteY189" fmla="*/ 3176 h 10027"/>
                <a:gd name="connsiteX190" fmla="*/ 5592 w 10000"/>
                <a:gd name="connsiteY190" fmla="*/ 3176 h 10027"/>
                <a:gd name="connsiteX191" fmla="*/ 5592 w 10000"/>
                <a:gd name="connsiteY191" fmla="*/ 3276 h 10027"/>
                <a:gd name="connsiteX192" fmla="*/ 5608 w 10000"/>
                <a:gd name="connsiteY192" fmla="*/ 3362 h 10027"/>
                <a:gd name="connsiteX193" fmla="*/ 5624 w 10000"/>
                <a:gd name="connsiteY193" fmla="*/ 3448 h 10027"/>
                <a:gd name="connsiteX194" fmla="*/ 5671 w 10000"/>
                <a:gd name="connsiteY194" fmla="*/ 3519 h 10027"/>
                <a:gd name="connsiteX195" fmla="*/ 5735 w 10000"/>
                <a:gd name="connsiteY195" fmla="*/ 3662 h 10027"/>
                <a:gd name="connsiteX196" fmla="*/ 5766 w 10000"/>
                <a:gd name="connsiteY196" fmla="*/ 3734 h 10027"/>
                <a:gd name="connsiteX197" fmla="*/ 5782 w 10000"/>
                <a:gd name="connsiteY197" fmla="*/ 3820 h 10027"/>
                <a:gd name="connsiteX198" fmla="*/ 5782 w 10000"/>
                <a:gd name="connsiteY198" fmla="*/ 3820 h 10027"/>
                <a:gd name="connsiteX199" fmla="*/ 5987 w 10000"/>
                <a:gd name="connsiteY199" fmla="*/ 3906 h 10027"/>
                <a:gd name="connsiteX200" fmla="*/ 6177 w 10000"/>
                <a:gd name="connsiteY200" fmla="*/ 3991 h 10027"/>
                <a:gd name="connsiteX201" fmla="*/ 6540 w 10000"/>
                <a:gd name="connsiteY201" fmla="*/ 4177 h 10027"/>
                <a:gd name="connsiteX202" fmla="*/ 6730 w 10000"/>
                <a:gd name="connsiteY202" fmla="*/ 4278 h 10027"/>
                <a:gd name="connsiteX203" fmla="*/ 6919 w 10000"/>
                <a:gd name="connsiteY203" fmla="*/ 4363 h 10027"/>
                <a:gd name="connsiteX204" fmla="*/ 7125 w 10000"/>
                <a:gd name="connsiteY204" fmla="*/ 4435 h 10027"/>
                <a:gd name="connsiteX205" fmla="*/ 7346 w 10000"/>
                <a:gd name="connsiteY205" fmla="*/ 4506 h 10027"/>
                <a:gd name="connsiteX206" fmla="*/ 7346 w 10000"/>
                <a:gd name="connsiteY206" fmla="*/ 4506 h 10027"/>
                <a:gd name="connsiteX207" fmla="*/ 7678 w 10000"/>
                <a:gd name="connsiteY207" fmla="*/ 4578 h 10027"/>
                <a:gd name="connsiteX208" fmla="*/ 8009 w 10000"/>
                <a:gd name="connsiteY208" fmla="*/ 4649 h 10027"/>
                <a:gd name="connsiteX209" fmla="*/ 8183 w 10000"/>
                <a:gd name="connsiteY209" fmla="*/ 4678 h 10027"/>
                <a:gd name="connsiteX210" fmla="*/ 8341 w 10000"/>
                <a:gd name="connsiteY210" fmla="*/ 4721 h 10027"/>
                <a:gd name="connsiteX211" fmla="*/ 8483 w 10000"/>
                <a:gd name="connsiteY211" fmla="*/ 4778 h 10027"/>
                <a:gd name="connsiteX212" fmla="*/ 8626 w 10000"/>
                <a:gd name="connsiteY212" fmla="*/ 4850 h 10027"/>
                <a:gd name="connsiteX213" fmla="*/ 8626 w 10000"/>
                <a:gd name="connsiteY213" fmla="*/ 4850 h 10027"/>
                <a:gd name="connsiteX214" fmla="*/ 8768 w 10000"/>
                <a:gd name="connsiteY214" fmla="*/ 4950 h 10027"/>
                <a:gd name="connsiteX215" fmla="*/ 8878 w 10000"/>
                <a:gd name="connsiteY215" fmla="*/ 5050 h 10027"/>
                <a:gd name="connsiteX216" fmla="*/ 8989 w 10000"/>
                <a:gd name="connsiteY216" fmla="*/ 5165 h 10027"/>
                <a:gd name="connsiteX217" fmla="*/ 9068 w 10000"/>
                <a:gd name="connsiteY217" fmla="*/ 5293 h 10027"/>
                <a:gd name="connsiteX218" fmla="*/ 9147 w 10000"/>
                <a:gd name="connsiteY218" fmla="*/ 5436 h 10027"/>
                <a:gd name="connsiteX219" fmla="*/ 9210 w 10000"/>
                <a:gd name="connsiteY219" fmla="*/ 5579 h 10027"/>
                <a:gd name="connsiteX220" fmla="*/ 9258 w 10000"/>
                <a:gd name="connsiteY220" fmla="*/ 5751 h 10027"/>
                <a:gd name="connsiteX221" fmla="*/ 9289 w 10000"/>
                <a:gd name="connsiteY221" fmla="*/ 5908 h 10027"/>
                <a:gd name="connsiteX222" fmla="*/ 9352 w 10000"/>
                <a:gd name="connsiteY222" fmla="*/ 6280 h 10027"/>
                <a:gd name="connsiteX223" fmla="*/ 9384 w 10000"/>
                <a:gd name="connsiteY223" fmla="*/ 6667 h 10027"/>
                <a:gd name="connsiteX224" fmla="*/ 9431 w 10000"/>
                <a:gd name="connsiteY224" fmla="*/ 7511 h 10027"/>
                <a:gd name="connsiteX225" fmla="*/ 9431 w 10000"/>
                <a:gd name="connsiteY225" fmla="*/ 7511 h 10027"/>
                <a:gd name="connsiteX226" fmla="*/ 9447 w 10000"/>
                <a:gd name="connsiteY226" fmla="*/ 7668 h 10027"/>
                <a:gd name="connsiteX227" fmla="*/ 9479 w 10000"/>
                <a:gd name="connsiteY227" fmla="*/ 7811 h 10027"/>
                <a:gd name="connsiteX228" fmla="*/ 9558 w 10000"/>
                <a:gd name="connsiteY228" fmla="*/ 8097 h 10027"/>
                <a:gd name="connsiteX229" fmla="*/ 9652 w 10000"/>
                <a:gd name="connsiteY229" fmla="*/ 8355 h 10027"/>
                <a:gd name="connsiteX230" fmla="*/ 9684 w 10000"/>
                <a:gd name="connsiteY230" fmla="*/ 8498 h 10027"/>
                <a:gd name="connsiteX231" fmla="*/ 9716 w 10000"/>
                <a:gd name="connsiteY231" fmla="*/ 8627 h 10027"/>
                <a:gd name="connsiteX232" fmla="*/ 9716 w 10000"/>
                <a:gd name="connsiteY232" fmla="*/ 8627 h 10027"/>
                <a:gd name="connsiteX233" fmla="*/ 9731 w 10000"/>
                <a:gd name="connsiteY233" fmla="*/ 8813 h 10027"/>
                <a:gd name="connsiteX234" fmla="*/ 9747 w 10000"/>
                <a:gd name="connsiteY234" fmla="*/ 8984 h 10027"/>
                <a:gd name="connsiteX235" fmla="*/ 9763 w 10000"/>
                <a:gd name="connsiteY235" fmla="*/ 9285 h 10027"/>
                <a:gd name="connsiteX236" fmla="*/ 9795 w 10000"/>
                <a:gd name="connsiteY236" fmla="*/ 9428 h 10027"/>
                <a:gd name="connsiteX237" fmla="*/ 9826 w 10000"/>
                <a:gd name="connsiteY237" fmla="*/ 9571 h 10027"/>
                <a:gd name="connsiteX238" fmla="*/ 9905 w 10000"/>
                <a:gd name="connsiteY238" fmla="*/ 9700 h 10027"/>
                <a:gd name="connsiteX239" fmla="*/ 10000 w 10000"/>
                <a:gd name="connsiteY239" fmla="*/ 9828 h 10027"/>
                <a:gd name="connsiteX240" fmla="*/ 10000 w 10000"/>
                <a:gd name="connsiteY240" fmla="*/ 9828 h 10027"/>
                <a:gd name="connsiteX241" fmla="*/ 10000 w 10000"/>
                <a:gd name="connsiteY241" fmla="*/ 10000 h 10027"/>
                <a:gd name="connsiteX242" fmla="*/ 10000 w 10000"/>
                <a:gd name="connsiteY242" fmla="*/ 10000 h 10027"/>
                <a:gd name="connsiteX0" fmla="*/ 10000 w 10000"/>
                <a:gd name="connsiteY0" fmla="*/ 10000 h 10027"/>
                <a:gd name="connsiteX1" fmla="*/ 10000 w 10000"/>
                <a:gd name="connsiteY1" fmla="*/ 10000 h 10027"/>
                <a:gd name="connsiteX2" fmla="*/ 8578 w 10000"/>
                <a:gd name="connsiteY2" fmla="*/ 10000 h 10027"/>
                <a:gd name="connsiteX3" fmla="*/ 8578 w 10000"/>
                <a:gd name="connsiteY3" fmla="*/ 10000 h 10027"/>
                <a:gd name="connsiteX4" fmla="*/ 8483 w 10000"/>
                <a:gd name="connsiteY4" fmla="*/ 9886 h 10027"/>
                <a:gd name="connsiteX5" fmla="*/ 8389 w 10000"/>
                <a:gd name="connsiteY5" fmla="*/ 9771 h 10027"/>
                <a:gd name="connsiteX6" fmla="*/ 8231 w 10000"/>
                <a:gd name="connsiteY6" fmla="*/ 9528 h 10027"/>
                <a:gd name="connsiteX7" fmla="*/ 8136 w 10000"/>
                <a:gd name="connsiteY7" fmla="*/ 9413 h 10027"/>
                <a:gd name="connsiteX8" fmla="*/ 8025 w 10000"/>
                <a:gd name="connsiteY8" fmla="*/ 9299 h 10027"/>
                <a:gd name="connsiteX9" fmla="*/ 7915 w 10000"/>
                <a:gd name="connsiteY9" fmla="*/ 9213 h 10027"/>
                <a:gd name="connsiteX10" fmla="*/ 7773 w 10000"/>
                <a:gd name="connsiteY10" fmla="*/ 9142 h 10027"/>
                <a:gd name="connsiteX11" fmla="*/ 7773 w 10000"/>
                <a:gd name="connsiteY11" fmla="*/ 9142 h 10027"/>
                <a:gd name="connsiteX12" fmla="*/ 7709 w 10000"/>
                <a:gd name="connsiteY12" fmla="*/ 9585 h 10027"/>
                <a:gd name="connsiteX13" fmla="*/ 7678 w 10000"/>
                <a:gd name="connsiteY13" fmla="*/ 9800 h 10027"/>
                <a:gd name="connsiteX14" fmla="*/ 7630 w 10000"/>
                <a:gd name="connsiteY14" fmla="*/ 10000 h 10027"/>
                <a:gd name="connsiteX15" fmla="*/ 7630 w 10000"/>
                <a:gd name="connsiteY15" fmla="*/ 10000 h 10027"/>
                <a:gd name="connsiteX16" fmla="*/ 6209 w 10000"/>
                <a:gd name="connsiteY16" fmla="*/ 10000 h 10027"/>
                <a:gd name="connsiteX17" fmla="*/ 4787 w 10000"/>
                <a:gd name="connsiteY17" fmla="*/ 10000 h 10027"/>
                <a:gd name="connsiteX18" fmla="*/ 3365 w 10000"/>
                <a:gd name="connsiteY18" fmla="*/ 10000 h 10027"/>
                <a:gd name="connsiteX19" fmla="*/ 1991 w 10000"/>
                <a:gd name="connsiteY19" fmla="*/ 9957 h 10027"/>
                <a:gd name="connsiteX20" fmla="*/ 1991 w 10000"/>
                <a:gd name="connsiteY20" fmla="*/ 10027 h 10027"/>
                <a:gd name="connsiteX21" fmla="*/ 2006 w 10000"/>
                <a:gd name="connsiteY21" fmla="*/ 9771 h 10027"/>
                <a:gd name="connsiteX22" fmla="*/ 2022 w 10000"/>
                <a:gd name="connsiteY22" fmla="*/ 9599 h 10027"/>
                <a:gd name="connsiteX23" fmla="*/ 2038 w 10000"/>
                <a:gd name="connsiteY23" fmla="*/ 9428 h 10027"/>
                <a:gd name="connsiteX24" fmla="*/ 2038 w 10000"/>
                <a:gd name="connsiteY24" fmla="*/ 9227 h 10027"/>
                <a:gd name="connsiteX25" fmla="*/ 2038 w 10000"/>
                <a:gd name="connsiteY25" fmla="*/ 9227 h 10027"/>
                <a:gd name="connsiteX26" fmla="*/ 1912 w 10000"/>
                <a:gd name="connsiteY26" fmla="*/ 9285 h 10027"/>
                <a:gd name="connsiteX27" fmla="*/ 1817 w 10000"/>
                <a:gd name="connsiteY27" fmla="*/ 9356 h 10027"/>
                <a:gd name="connsiteX28" fmla="*/ 1754 w 10000"/>
                <a:gd name="connsiteY28" fmla="*/ 9442 h 10027"/>
                <a:gd name="connsiteX29" fmla="*/ 1690 w 10000"/>
                <a:gd name="connsiteY29" fmla="*/ 9557 h 10027"/>
                <a:gd name="connsiteX30" fmla="*/ 1580 w 10000"/>
                <a:gd name="connsiteY30" fmla="*/ 9785 h 10027"/>
                <a:gd name="connsiteX31" fmla="*/ 1532 w 10000"/>
                <a:gd name="connsiteY31" fmla="*/ 9900 h 10027"/>
                <a:gd name="connsiteX32" fmla="*/ 1469 w 10000"/>
                <a:gd name="connsiteY32" fmla="*/ 10000 h 10027"/>
                <a:gd name="connsiteX33" fmla="*/ 1469 w 10000"/>
                <a:gd name="connsiteY33" fmla="*/ 10000 h 10027"/>
                <a:gd name="connsiteX34" fmla="*/ 0 w 10000"/>
                <a:gd name="connsiteY34" fmla="*/ 10000 h 10027"/>
                <a:gd name="connsiteX35" fmla="*/ 0 w 10000"/>
                <a:gd name="connsiteY35" fmla="*/ 10000 h 10027"/>
                <a:gd name="connsiteX36" fmla="*/ 142 w 10000"/>
                <a:gd name="connsiteY36" fmla="*/ 9700 h 10027"/>
                <a:gd name="connsiteX37" fmla="*/ 269 w 10000"/>
                <a:gd name="connsiteY37" fmla="*/ 9371 h 10027"/>
                <a:gd name="connsiteX38" fmla="*/ 379 w 10000"/>
                <a:gd name="connsiteY38" fmla="*/ 9013 h 10027"/>
                <a:gd name="connsiteX39" fmla="*/ 474 w 10000"/>
                <a:gd name="connsiteY39" fmla="*/ 8655 h 10027"/>
                <a:gd name="connsiteX40" fmla="*/ 569 w 10000"/>
                <a:gd name="connsiteY40" fmla="*/ 8269 h 10027"/>
                <a:gd name="connsiteX41" fmla="*/ 632 w 10000"/>
                <a:gd name="connsiteY41" fmla="*/ 7854 h 10027"/>
                <a:gd name="connsiteX42" fmla="*/ 679 w 10000"/>
                <a:gd name="connsiteY42" fmla="*/ 7439 h 10027"/>
                <a:gd name="connsiteX43" fmla="*/ 711 w 10000"/>
                <a:gd name="connsiteY43" fmla="*/ 6996 h 10027"/>
                <a:gd name="connsiteX44" fmla="*/ 711 w 10000"/>
                <a:gd name="connsiteY44" fmla="*/ 6996 h 10027"/>
                <a:gd name="connsiteX45" fmla="*/ 742 w 10000"/>
                <a:gd name="connsiteY45" fmla="*/ 6323 h 10027"/>
                <a:gd name="connsiteX46" fmla="*/ 774 w 10000"/>
                <a:gd name="connsiteY46" fmla="*/ 6009 h 10027"/>
                <a:gd name="connsiteX47" fmla="*/ 806 w 10000"/>
                <a:gd name="connsiteY47" fmla="*/ 5722 h 10027"/>
                <a:gd name="connsiteX48" fmla="*/ 869 w 10000"/>
                <a:gd name="connsiteY48" fmla="*/ 5465 h 10027"/>
                <a:gd name="connsiteX49" fmla="*/ 916 w 10000"/>
                <a:gd name="connsiteY49" fmla="*/ 5351 h 10027"/>
                <a:gd name="connsiteX50" fmla="*/ 964 w 10000"/>
                <a:gd name="connsiteY50" fmla="*/ 5236 h 10027"/>
                <a:gd name="connsiteX51" fmla="*/ 1027 w 10000"/>
                <a:gd name="connsiteY51" fmla="*/ 5122 h 10027"/>
                <a:gd name="connsiteX52" fmla="*/ 1090 w 10000"/>
                <a:gd name="connsiteY52" fmla="*/ 5021 h 10027"/>
                <a:gd name="connsiteX53" fmla="*/ 1185 w 10000"/>
                <a:gd name="connsiteY53" fmla="*/ 4936 h 10027"/>
                <a:gd name="connsiteX54" fmla="*/ 1280 w 10000"/>
                <a:gd name="connsiteY54" fmla="*/ 4850 h 10027"/>
                <a:gd name="connsiteX55" fmla="*/ 1280 w 10000"/>
                <a:gd name="connsiteY55" fmla="*/ 4850 h 10027"/>
                <a:gd name="connsiteX56" fmla="*/ 1390 w 10000"/>
                <a:gd name="connsiteY56" fmla="*/ 4764 h 10027"/>
                <a:gd name="connsiteX57" fmla="*/ 1517 w 10000"/>
                <a:gd name="connsiteY57" fmla="*/ 4707 h 10027"/>
                <a:gd name="connsiteX58" fmla="*/ 1659 w 10000"/>
                <a:gd name="connsiteY58" fmla="*/ 4649 h 10027"/>
                <a:gd name="connsiteX59" fmla="*/ 1785 w 10000"/>
                <a:gd name="connsiteY59" fmla="*/ 4592 h 10027"/>
                <a:gd name="connsiteX60" fmla="*/ 2085 w 10000"/>
                <a:gd name="connsiteY60" fmla="*/ 4521 h 10027"/>
                <a:gd name="connsiteX61" fmla="*/ 2385 w 10000"/>
                <a:gd name="connsiteY61" fmla="*/ 4464 h 10027"/>
                <a:gd name="connsiteX62" fmla="*/ 2701 w 10000"/>
                <a:gd name="connsiteY62" fmla="*/ 4406 h 10027"/>
                <a:gd name="connsiteX63" fmla="*/ 3002 w 10000"/>
                <a:gd name="connsiteY63" fmla="*/ 4335 h 10027"/>
                <a:gd name="connsiteX64" fmla="*/ 3318 w 10000"/>
                <a:gd name="connsiteY64" fmla="*/ 4249 h 10027"/>
                <a:gd name="connsiteX65" fmla="*/ 3460 w 10000"/>
                <a:gd name="connsiteY65" fmla="*/ 4192 h 10027"/>
                <a:gd name="connsiteX66" fmla="*/ 3602 w 10000"/>
                <a:gd name="connsiteY66" fmla="*/ 4120 h 10027"/>
                <a:gd name="connsiteX67" fmla="*/ 3602 w 10000"/>
                <a:gd name="connsiteY67" fmla="*/ 4120 h 10027"/>
                <a:gd name="connsiteX68" fmla="*/ 3602 w 10000"/>
                <a:gd name="connsiteY68" fmla="*/ 4020 h 10027"/>
                <a:gd name="connsiteX69" fmla="*/ 3586 w 10000"/>
                <a:gd name="connsiteY69" fmla="*/ 3934 h 10027"/>
                <a:gd name="connsiteX70" fmla="*/ 3570 w 10000"/>
                <a:gd name="connsiteY70" fmla="*/ 3863 h 10027"/>
                <a:gd name="connsiteX71" fmla="*/ 3539 w 10000"/>
                <a:gd name="connsiteY71" fmla="*/ 3791 h 10027"/>
                <a:gd name="connsiteX72" fmla="*/ 3460 w 10000"/>
                <a:gd name="connsiteY72" fmla="*/ 3662 h 10027"/>
                <a:gd name="connsiteX73" fmla="*/ 3428 w 10000"/>
                <a:gd name="connsiteY73" fmla="*/ 3591 h 10027"/>
                <a:gd name="connsiteX74" fmla="*/ 3412 w 10000"/>
                <a:gd name="connsiteY74" fmla="*/ 3519 h 10027"/>
                <a:gd name="connsiteX75" fmla="*/ 3412 w 10000"/>
                <a:gd name="connsiteY75" fmla="*/ 3519 h 10027"/>
                <a:gd name="connsiteX76" fmla="*/ 3254 w 10000"/>
                <a:gd name="connsiteY76" fmla="*/ 3491 h 10027"/>
                <a:gd name="connsiteX77" fmla="*/ 3112 w 10000"/>
                <a:gd name="connsiteY77" fmla="*/ 3448 h 10027"/>
                <a:gd name="connsiteX78" fmla="*/ 2986 w 10000"/>
                <a:gd name="connsiteY78" fmla="*/ 3391 h 10027"/>
                <a:gd name="connsiteX79" fmla="*/ 2875 w 10000"/>
                <a:gd name="connsiteY79" fmla="*/ 3319 h 10027"/>
                <a:gd name="connsiteX80" fmla="*/ 2765 w 10000"/>
                <a:gd name="connsiteY80" fmla="*/ 3233 h 10027"/>
                <a:gd name="connsiteX81" fmla="*/ 2686 w 10000"/>
                <a:gd name="connsiteY81" fmla="*/ 3147 h 10027"/>
                <a:gd name="connsiteX82" fmla="*/ 2638 w 10000"/>
                <a:gd name="connsiteY82" fmla="*/ 3047 h 10027"/>
                <a:gd name="connsiteX83" fmla="*/ 2607 w 10000"/>
                <a:gd name="connsiteY83" fmla="*/ 2961 h 10027"/>
                <a:gd name="connsiteX84" fmla="*/ 2607 w 10000"/>
                <a:gd name="connsiteY84" fmla="*/ 2961 h 10027"/>
                <a:gd name="connsiteX85" fmla="*/ 2591 w 10000"/>
                <a:gd name="connsiteY85" fmla="*/ 2918 h 10027"/>
                <a:gd name="connsiteX86" fmla="*/ 2559 w 10000"/>
                <a:gd name="connsiteY86" fmla="*/ 2890 h 10027"/>
                <a:gd name="connsiteX87" fmla="*/ 2480 w 10000"/>
                <a:gd name="connsiteY87" fmla="*/ 2847 h 10027"/>
                <a:gd name="connsiteX88" fmla="*/ 2385 w 10000"/>
                <a:gd name="connsiteY88" fmla="*/ 2818 h 10027"/>
                <a:gd name="connsiteX89" fmla="*/ 2275 w 10000"/>
                <a:gd name="connsiteY89" fmla="*/ 2790 h 10027"/>
                <a:gd name="connsiteX90" fmla="*/ 2275 w 10000"/>
                <a:gd name="connsiteY90" fmla="*/ 2790 h 10027"/>
                <a:gd name="connsiteX91" fmla="*/ 2275 w 10000"/>
                <a:gd name="connsiteY91" fmla="*/ 2575 h 10027"/>
                <a:gd name="connsiteX92" fmla="*/ 2291 w 10000"/>
                <a:gd name="connsiteY92" fmla="*/ 2389 h 10027"/>
                <a:gd name="connsiteX93" fmla="*/ 2338 w 10000"/>
                <a:gd name="connsiteY93" fmla="*/ 2046 h 10027"/>
                <a:gd name="connsiteX94" fmla="*/ 2338 w 10000"/>
                <a:gd name="connsiteY94" fmla="*/ 1874 h 10027"/>
                <a:gd name="connsiteX95" fmla="*/ 2338 w 10000"/>
                <a:gd name="connsiteY95" fmla="*/ 1702 h 10027"/>
                <a:gd name="connsiteX96" fmla="*/ 2291 w 10000"/>
                <a:gd name="connsiteY96" fmla="*/ 1531 h 10027"/>
                <a:gd name="connsiteX97" fmla="*/ 2227 w 10000"/>
                <a:gd name="connsiteY97" fmla="*/ 1330 h 10027"/>
                <a:gd name="connsiteX98" fmla="*/ 2227 w 10000"/>
                <a:gd name="connsiteY98" fmla="*/ 1330 h 10027"/>
                <a:gd name="connsiteX99" fmla="*/ 2354 w 10000"/>
                <a:gd name="connsiteY99" fmla="*/ 1130 h 10027"/>
                <a:gd name="connsiteX100" fmla="*/ 2496 w 10000"/>
                <a:gd name="connsiteY100" fmla="*/ 930 h 10027"/>
                <a:gd name="connsiteX101" fmla="*/ 2670 w 10000"/>
                <a:gd name="connsiteY101" fmla="*/ 744 h 10027"/>
                <a:gd name="connsiteX102" fmla="*/ 2765 w 10000"/>
                <a:gd name="connsiteY102" fmla="*/ 658 h 10027"/>
                <a:gd name="connsiteX103" fmla="*/ 2875 w 10000"/>
                <a:gd name="connsiteY103" fmla="*/ 572 h 10027"/>
                <a:gd name="connsiteX104" fmla="*/ 2986 w 10000"/>
                <a:gd name="connsiteY104" fmla="*/ 501 h 10027"/>
                <a:gd name="connsiteX105" fmla="*/ 3096 w 10000"/>
                <a:gd name="connsiteY105" fmla="*/ 443 h 10027"/>
                <a:gd name="connsiteX106" fmla="*/ 3223 w 10000"/>
                <a:gd name="connsiteY106" fmla="*/ 386 h 10027"/>
                <a:gd name="connsiteX107" fmla="*/ 3349 w 10000"/>
                <a:gd name="connsiteY107" fmla="*/ 343 h 10027"/>
                <a:gd name="connsiteX108" fmla="*/ 3476 w 10000"/>
                <a:gd name="connsiteY108" fmla="*/ 315 h 10027"/>
                <a:gd name="connsiteX109" fmla="*/ 3618 w 10000"/>
                <a:gd name="connsiteY109" fmla="*/ 300 h 10027"/>
                <a:gd name="connsiteX110" fmla="*/ 3776 w 10000"/>
                <a:gd name="connsiteY110" fmla="*/ 286 h 10027"/>
                <a:gd name="connsiteX111" fmla="*/ 3934 w 10000"/>
                <a:gd name="connsiteY111" fmla="*/ 300 h 10027"/>
                <a:gd name="connsiteX112" fmla="*/ 3934 w 10000"/>
                <a:gd name="connsiteY112" fmla="*/ 300 h 10027"/>
                <a:gd name="connsiteX113" fmla="*/ 4013 w 10000"/>
                <a:gd name="connsiteY113" fmla="*/ 286 h 10027"/>
                <a:gd name="connsiteX114" fmla="*/ 4076 w 10000"/>
                <a:gd name="connsiteY114" fmla="*/ 258 h 10027"/>
                <a:gd name="connsiteX115" fmla="*/ 4107 w 10000"/>
                <a:gd name="connsiteY115" fmla="*/ 200 h 10027"/>
                <a:gd name="connsiteX116" fmla="*/ 4155 w 10000"/>
                <a:gd name="connsiteY116" fmla="*/ 157 h 10027"/>
                <a:gd name="connsiteX117" fmla="*/ 4186 w 10000"/>
                <a:gd name="connsiteY117" fmla="*/ 100 h 10027"/>
                <a:gd name="connsiteX118" fmla="*/ 4234 w 10000"/>
                <a:gd name="connsiteY118" fmla="*/ 57 h 10027"/>
                <a:gd name="connsiteX119" fmla="*/ 4281 w 10000"/>
                <a:gd name="connsiteY119" fmla="*/ 14 h 10027"/>
                <a:gd name="connsiteX120" fmla="*/ 4360 w 10000"/>
                <a:gd name="connsiteY120" fmla="*/ 0 h 10027"/>
                <a:gd name="connsiteX121" fmla="*/ 4360 w 10000"/>
                <a:gd name="connsiteY121" fmla="*/ 0 h 10027"/>
                <a:gd name="connsiteX122" fmla="*/ 4455 w 10000"/>
                <a:gd name="connsiteY122" fmla="*/ 0 h 10027"/>
                <a:gd name="connsiteX123" fmla="*/ 4487 w 10000"/>
                <a:gd name="connsiteY123" fmla="*/ 14 h 10027"/>
                <a:gd name="connsiteX124" fmla="*/ 4518 w 10000"/>
                <a:gd name="connsiteY124" fmla="*/ 29 h 10027"/>
                <a:gd name="connsiteX125" fmla="*/ 4534 w 10000"/>
                <a:gd name="connsiteY125" fmla="*/ 57 h 10027"/>
                <a:gd name="connsiteX126" fmla="*/ 4550 w 10000"/>
                <a:gd name="connsiteY126" fmla="*/ 86 h 10027"/>
                <a:gd name="connsiteX127" fmla="*/ 4550 w 10000"/>
                <a:gd name="connsiteY127" fmla="*/ 172 h 10027"/>
                <a:gd name="connsiteX128" fmla="*/ 4550 w 10000"/>
                <a:gd name="connsiteY128" fmla="*/ 172 h 10027"/>
                <a:gd name="connsiteX129" fmla="*/ 4597 w 10000"/>
                <a:gd name="connsiteY129" fmla="*/ 143 h 10027"/>
                <a:gd name="connsiteX130" fmla="*/ 4645 w 10000"/>
                <a:gd name="connsiteY130" fmla="*/ 114 h 10027"/>
                <a:gd name="connsiteX131" fmla="*/ 4755 w 10000"/>
                <a:gd name="connsiteY131" fmla="*/ 100 h 10027"/>
                <a:gd name="connsiteX132" fmla="*/ 4866 w 10000"/>
                <a:gd name="connsiteY132" fmla="*/ 114 h 10027"/>
                <a:gd name="connsiteX133" fmla="*/ 4976 w 10000"/>
                <a:gd name="connsiteY133" fmla="*/ 143 h 10027"/>
                <a:gd name="connsiteX134" fmla="*/ 5071 w 10000"/>
                <a:gd name="connsiteY134" fmla="*/ 215 h 10027"/>
                <a:gd name="connsiteX135" fmla="*/ 5150 w 10000"/>
                <a:gd name="connsiteY135" fmla="*/ 300 h 10027"/>
                <a:gd name="connsiteX136" fmla="*/ 5229 w 10000"/>
                <a:gd name="connsiteY136" fmla="*/ 401 h 10027"/>
                <a:gd name="connsiteX137" fmla="*/ 5261 w 10000"/>
                <a:gd name="connsiteY137" fmla="*/ 515 h 10027"/>
                <a:gd name="connsiteX138" fmla="*/ 5261 w 10000"/>
                <a:gd name="connsiteY138" fmla="*/ 515 h 10027"/>
                <a:gd name="connsiteX139" fmla="*/ 5308 w 10000"/>
                <a:gd name="connsiteY139" fmla="*/ 515 h 10027"/>
                <a:gd name="connsiteX140" fmla="*/ 5340 w 10000"/>
                <a:gd name="connsiteY140" fmla="*/ 515 h 10027"/>
                <a:gd name="connsiteX141" fmla="*/ 5403 w 10000"/>
                <a:gd name="connsiteY141" fmla="*/ 486 h 10027"/>
                <a:gd name="connsiteX142" fmla="*/ 5466 w 10000"/>
                <a:gd name="connsiteY142" fmla="*/ 472 h 10027"/>
                <a:gd name="connsiteX143" fmla="*/ 5498 w 10000"/>
                <a:gd name="connsiteY143" fmla="*/ 472 h 10027"/>
                <a:gd name="connsiteX144" fmla="*/ 5545 w 10000"/>
                <a:gd name="connsiteY144" fmla="*/ 472 h 10027"/>
                <a:gd name="connsiteX145" fmla="*/ 5545 w 10000"/>
                <a:gd name="connsiteY145" fmla="*/ 472 h 10027"/>
                <a:gd name="connsiteX146" fmla="*/ 5545 w 10000"/>
                <a:gd name="connsiteY146" fmla="*/ 529 h 10027"/>
                <a:gd name="connsiteX147" fmla="*/ 5545 w 10000"/>
                <a:gd name="connsiteY147" fmla="*/ 572 h 10027"/>
                <a:gd name="connsiteX148" fmla="*/ 5513 w 10000"/>
                <a:gd name="connsiteY148" fmla="*/ 629 h 10027"/>
                <a:gd name="connsiteX149" fmla="*/ 5466 w 10000"/>
                <a:gd name="connsiteY149" fmla="*/ 687 h 10027"/>
                <a:gd name="connsiteX150" fmla="*/ 5450 w 10000"/>
                <a:gd name="connsiteY150" fmla="*/ 730 h 10027"/>
                <a:gd name="connsiteX151" fmla="*/ 5450 w 10000"/>
                <a:gd name="connsiteY151" fmla="*/ 773 h 10027"/>
                <a:gd name="connsiteX152" fmla="*/ 5450 w 10000"/>
                <a:gd name="connsiteY152" fmla="*/ 773 h 10027"/>
                <a:gd name="connsiteX153" fmla="*/ 5561 w 10000"/>
                <a:gd name="connsiteY153" fmla="*/ 858 h 10027"/>
                <a:gd name="connsiteX154" fmla="*/ 5608 w 10000"/>
                <a:gd name="connsiteY154" fmla="*/ 916 h 10027"/>
                <a:gd name="connsiteX155" fmla="*/ 5640 w 10000"/>
                <a:gd name="connsiteY155" fmla="*/ 987 h 10027"/>
                <a:gd name="connsiteX156" fmla="*/ 5640 w 10000"/>
                <a:gd name="connsiteY156" fmla="*/ 987 h 10027"/>
                <a:gd name="connsiteX157" fmla="*/ 5735 w 10000"/>
                <a:gd name="connsiteY157" fmla="*/ 930 h 10027"/>
                <a:gd name="connsiteX158" fmla="*/ 5782 w 10000"/>
                <a:gd name="connsiteY158" fmla="*/ 901 h 10027"/>
                <a:gd name="connsiteX159" fmla="*/ 5829 w 10000"/>
                <a:gd name="connsiteY159" fmla="*/ 858 h 10027"/>
                <a:gd name="connsiteX160" fmla="*/ 5829 w 10000"/>
                <a:gd name="connsiteY160" fmla="*/ 858 h 10027"/>
                <a:gd name="connsiteX161" fmla="*/ 5814 w 10000"/>
                <a:gd name="connsiteY161" fmla="*/ 887 h 10027"/>
                <a:gd name="connsiteX162" fmla="*/ 5814 w 10000"/>
                <a:gd name="connsiteY162" fmla="*/ 930 h 10027"/>
                <a:gd name="connsiteX163" fmla="*/ 5829 w 10000"/>
                <a:gd name="connsiteY163" fmla="*/ 987 h 10027"/>
                <a:gd name="connsiteX164" fmla="*/ 5861 w 10000"/>
                <a:gd name="connsiteY164" fmla="*/ 1030 h 10027"/>
                <a:gd name="connsiteX165" fmla="*/ 5908 w 10000"/>
                <a:gd name="connsiteY165" fmla="*/ 1087 h 10027"/>
                <a:gd name="connsiteX166" fmla="*/ 5956 w 10000"/>
                <a:gd name="connsiteY166" fmla="*/ 1130 h 10027"/>
                <a:gd name="connsiteX167" fmla="*/ 5987 w 10000"/>
                <a:gd name="connsiteY167" fmla="*/ 1187 h 10027"/>
                <a:gd name="connsiteX168" fmla="*/ 6003 w 10000"/>
                <a:gd name="connsiteY168" fmla="*/ 1259 h 10027"/>
                <a:gd name="connsiteX169" fmla="*/ 5987 w 10000"/>
                <a:gd name="connsiteY169" fmla="*/ 1288 h 10027"/>
                <a:gd name="connsiteX170" fmla="*/ 5972 w 10000"/>
                <a:gd name="connsiteY170" fmla="*/ 1330 h 10027"/>
                <a:gd name="connsiteX171" fmla="*/ 5972 w 10000"/>
                <a:gd name="connsiteY171" fmla="*/ 1330 h 10027"/>
                <a:gd name="connsiteX172" fmla="*/ 6082 w 10000"/>
                <a:gd name="connsiteY172" fmla="*/ 1359 h 10027"/>
                <a:gd name="connsiteX173" fmla="*/ 6193 w 10000"/>
                <a:gd name="connsiteY173" fmla="*/ 1416 h 10027"/>
                <a:gd name="connsiteX174" fmla="*/ 6288 w 10000"/>
                <a:gd name="connsiteY174" fmla="*/ 1474 h 10027"/>
                <a:gd name="connsiteX175" fmla="*/ 6351 w 10000"/>
                <a:gd name="connsiteY175" fmla="*/ 1545 h 10027"/>
                <a:gd name="connsiteX176" fmla="*/ 6351 w 10000"/>
                <a:gd name="connsiteY176" fmla="*/ 1545 h 10027"/>
                <a:gd name="connsiteX177" fmla="*/ 6288 w 10000"/>
                <a:gd name="connsiteY177" fmla="*/ 1774 h 10027"/>
                <a:gd name="connsiteX178" fmla="*/ 6240 w 10000"/>
                <a:gd name="connsiteY178" fmla="*/ 2003 h 10027"/>
                <a:gd name="connsiteX179" fmla="*/ 6209 w 10000"/>
                <a:gd name="connsiteY179" fmla="*/ 2246 h 10027"/>
                <a:gd name="connsiteX180" fmla="*/ 6161 w 10000"/>
                <a:gd name="connsiteY180" fmla="*/ 2461 h 10027"/>
                <a:gd name="connsiteX181" fmla="*/ 6130 w 10000"/>
                <a:gd name="connsiteY181" fmla="*/ 2575 h 10027"/>
                <a:gd name="connsiteX182" fmla="*/ 6098 w 10000"/>
                <a:gd name="connsiteY182" fmla="*/ 2675 h 10027"/>
                <a:gd name="connsiteX183" fmla="*/ 6051 w 10000"/>
                <a:gd name="connsiteY183" fmla="*/ 2775 h 10027"/>
                <a:gd name="connsiteX184" fmla="*/ 5987 w 10000"/>
                <a:gd name="connsiteY184" fmla="*/ 2876 h 10027"/>
                <a:gd name="connsiteX185" fmla="*/ 5924 w 10000"/>
                <a:gd name="connsiteY185" fmla="*/ 2961 h 10027"/>
                <a:gd name="connsiteX186" fmla="*/ 5829 w 10000"/>
                <a:gd name="connsiteY186" fmla="*/ 3033 h 10027"/>
                <a:gd name="connsiteX187" fmla="*/ 5719 w 10000"/>
                <a:gd name="connsiteY187" fmla="*/ 3104 h 10027"/>
                <a:gd name="connsiteX188" fmla="*/ 5592 w 10000"/>
                <a:gd name="connsiteY188" fmla="*/ 3176 h 10027"/>
                <a:gd name="connsiteX189" fmla="*/ 5592 w 10000"/>
                <a:gd name="connsiteY189" fmla="*/ 3176 h 10027"/>
                <a:gd name="connsiteX190" fmla="*/ 5592 w 10000"/>
                <a:gd name="connsiteY190" fmla="*/ 3276 h 10027"/>
                <a:gd name="connsiteX191" fmla="*/ 5608 w 10000"/>
                <a:gd name="connsiteY191" fmla="*/ 3362 h 10027"/>
                <a:gd name="connsiteX192" fmla="*/ 5624 w 10000"/>
                <a:gd name="connsiteY192" fmla="*/ 3448 h 10027"/>
                <a:gd name="connsiteX193" fmla="*/ 5671 w 10000"/>
                <a:gd name="connsiteY193" fmla="*/ 3519 h 10027"/>
                <a:gd name="connsiteX194" fmla="*/ 5735 w 10000"/>
                <a:gd name="connsiteY194" fmla="*/ 3662 h 10027"/>
                <a:gd name="connsiteX195" fmla="*/ 5766 w 10000"/>
                <a:gd name="connsiteY195" fmla="*/ 3734 h 10027"/>
                <a:gd name="connsiteX196" fmla="*/ 5782 w 10000"/>
                <a:gd name="connsiteY196" fmla="*/ 3820 h 10027"/>
                <a:gd name="connsiteX197" fmla="*/ 5782 w 10000"/>
                <a:gd name="connsiteY197" fmla="*/ 3820 h 10027"/>
                <a:gd name="connsiteX198" fmla="*/ 5987 w 10000"/>
                <a:gd name="connsiteY198" fmla="*/ 3906 h 10027"/>
                <a:gd name="connsiteX199" fmla="*/ 6177 w 10000"/>
                <a:gd name="connsiteY199" fmla="*/ 3991 h 10027"/>
                <a:gd name="connsiteX200" fmla="*/ 6540 w 10000"/>
                <a:gd name="connsiteY200" fmla="*/ 4177 h 10027"/>
                <a:gd name="connsiteX201" fmla="*/ 6730 w 10000"/>
                <a:gd name="connsiteY201" fmla="*/ 4278 h 10027"/>
                <a:gd name="connsiteX202" fmla="*/ 6919 w 10000"/>
                <a:gd name="connsiteY202" fmla="*/ 4363 h 10027"/>
                <a:gd name="connsiteX203" fmla="*/ 7125 w 10000"/>
                <a:gd name="connsiteY203" fmla="*/ 4435 h 10027"/>
                <a:gd name="connsiteX204" fmla="*/ 7346 w 10000"/>
                <a:gd name="connsiteY204" fmla="*/ 4506 h 10027"/>
                <a:gd name="connsiteX205" fmla="*/ 7346 w 10000"/>
                <a:gd name="connsiteY205" fmla="*/ 4506 h 10027"/>
                <a:gd name="connsiteX206" fmla="*/ 7678 w 10000"/>
                <a:gd name="connsiteY206" fmla="*/ 4578 h 10027"/>
                <a:gd name="connsiteX207" fmla="*/ 8009 w 10000"/>
                <a:gd name="connsiteY207" fmla="*/ 4649 h 10027"/>
                <a:gd name="connsiteX208" fmla="*/ 8183 w 10000"/>
                <a:gd name="connsiteY208" fmla="*/ 4678 h 10027"/>
                <a:gd name="connsiteX209" fmla="*/ 8341 w 10000"/>
                <a:gd name="connsiteY209" fmla="*/ 4721 h 10027"/>
                <a:gd name="connsiteX210" fmla="*/ 8483 w 10000"/>
                <a:gd name="connsiteY210" fmla="*/ 4778 h 10027"/>
                <a:gd name="connsiteX211" fmla="*/ 8626 w 10000"/>
                <a:gd name="connsiteY211" fmla="*/ 4850 h 10027"/>
                <a:gd name="connsiteX212" fmla="*/ 8626 w 10000"/>
                <a:gd name="connsiteY212" fmla="*/ 4850 h 10027"/>
                <a:gd name="connsiteX213" fmla="*/ 8768 w 10000"/>
                <a:gd name="connsiteY213" fmla="*/ 4950 h 10027"/>
                <a:gd name="connsiteX214" fmla="*/ 8878 w 10000"/>
                <a:gd name="connsiteY214" fmla="*/ 5050 h 10027"/>
                <a:gd name="connsiteX215" fmla="*/ 8989 w 10000"/>
                <a:gd name="connsiteY215" fmla="*/ 5165 h 10027"/>
                <a:gd name="connsiteX216" fmla="*/ 9068 w 10000"/>
                <a:gd name="connsiteY216" fmla="*/ 5293 h 10027"/>
                <a:gd name="connsiteX217" fmla="*/ 9147 w 10000"/>
                <a:gd name="connsiteY217" fmla="*/ 5436 h 10027"/>
                <a:gd name="connsiteX218" fmla="*/ 9210 w 10000"/>
                <a:gd name="connsiteY218" fmla="*/ 5579 h 10027"/>
                <a:gd name="connsiteX219" fmla="*/ 9258 w 10000"/>
                <a:gd name="connsiteY219" fmla="*/ 5751 h 10027"/>
                <a:gd name="connsiteX220" fmla="*/ 9289 w 10000"/>
                <a:gd name="connsiteY220" fmla="*/ 5908 h 10027"/>
                <a:gd name="connsiteX221" fmla="*/ 9352 w 10000"/>
                <a:gd name="connsiteY221" fmla="*/ 6280 h 10027"/>
                <a:gd name="connsiteX222" fmla="*/ 9384 w 10000"/>
                <a:gd name="connsiteY222" fmla="*/ 6667 h 10027"/>
                <a:gd name="connsiteX223" fmla="*/ 9431 w 10000"/>
                <a:gd name="connsiteY223" fmla="*/ 7511 h 10027"/>
                <a:gd name="connsiteX224" fmla="*/ 9431 w 10000"/>
                <a:gd name="connsiteY224" fmla="*/ 7511 h 10027"/>
                <a:gd name="connsiteX225" fmla="*/ 9447 w 10000"/>
                <a:gd name="connsiteY225" fmla="*/ 7668 h 10027"/>
                <a:gd name="connsiteX226" fmla="*/ 9479 w 10000"/>
                <a:gd name="connsiteY226" fmla="*/ 7811 h 10027"/>
                <a:gd name="connsiteX227" fmla="*/ 9558 w 10000"/>
                <a:gd name="connsiteY227" fmla="*/ 8097 h 10027"/>
                <a:gd name="connsiteX228" fmla="*/ 9652 w 10000"/>
                <a:gd name="connsiteY228" fmla="*/ 8355 h 10027"/>
                <a:gd name="connsiteX229" fmla="*/ 9684 w 10000"/>
                <a:gd name="connsiteY229" fmla="*/ 8498 h 10027"/>
                <a:gd name="connsiteX230" fmla="*/ 9716 w 10000"/>
                <a:gd name="connsiteY230" fmla="*/ 8627 h 10027"/>
                <a:gd name="connsiteX231" fmla="*/ 9716 w 10000"/>
                <a:gd name="connsiteY231" fmla="*/ 8627 h 10027"/>
                <a:gd name="connsiteX232" fmla="*/ 9731 w 10000"/>
                <a:gd name="connsiteY232" fmla="*/ 8813 h 10027"/>
                <a:gd name="connsiteX233" fmla="*/ 9747 w 10000"/>
                <a:gd name="connsiteY233" fmla="*/ 8984 h 10027"/>
                <a:gd name="connsiteX234" fmla="*/ 9763 w 10000"/>
                <a:gd name="connsiteY234" fmla="*/ 9285 h 10027"/>
                <a:gd name="connsiteX235" fmla="*/ 9795 w 10000"/>
                <a:gd name="connsiteY235" fmla="*/ 9428 h 10027"/>
                <a:gd name="connsiteX236" fmla="*/ 9826 w 10000"/>
                <a:gd name="connsiteY236" fmla="*/ 9571 h 10027"/>
                <a:gd name="connsiteX237" fmla="*/ 9905 w 10000"/>
                <a:gd name="connsiteY237" fmla="*/ 9700 h 10027"/>
                <a:gd name="connsiteX238" fmla="*/ 10000 w 10000"/>
                <a:gd name="connsiteY238" fmla="*/ 9828 h 10027"/>
                <a:gd name="connsiteX239" fmla="*/ 10000 w 10000"/>
                <a:gd name="connsiteY239" fmla="*/ 9828 h 10027"/>
                <a:gd name="connsiteX240" fmla="*/ 10000 w 10000"/>
                <a:gd name="connsiteY240" fmla="*/ 10000 h 10027"/>
                <a:gd name="connsiteX241" fmla="*/ 10000 w 10000"/>
                <a:gd name="connsiteY241" fmla="*/ 10000 h 10027"/>
                <a:gd name="connsiteX0" fmla="*/ 10000 w 10000"/>
                <a:gd name="connsiteY0" fmla="*/ 10000 h 10027"/>
                <a:gd name="connsiteX1" fmla="*/ 10000 w 10000"/>
                <a:gd name="connsiteY1" fmla="*/ 10000 h 10027"/>
                <a:gd name="connsiteX2" fmla="*/ 8578 w 10000"/>
                <a:gd name="connsiteY2" fmla="*/ 10000 h 10027"/>
                <a:gd name="connsiteX3" fmla="*/ 8578 w 10000"/>
                <a:gd name="connsiteY3" fmla="*/ 10000 h 10027"/>
                <a:gd name="connsiteX4" fmla="*/ 8483 w 10000"/>
                <a:gd name="connsiteY4" fmla="*/ 9886 h 10027"/>
                <a:gd name="connsiteX5" fmla="*/ 8389 w 10000"/>
                <a:gd name="connsiteY5" fmla="*/ 9771 h 10027"/>
                <a:gd name="connsiteX6" fmla="*/ 8231 w 10000"/>
                <a:gd name="connsiteY6" fmla="*/ 9528 h 10027"/>
                <a:gd name="connsiteX7" fmla="*/ 8136 w 10000"/>
                <a:gd name="connsiteY7" fmla="*/ 9413 h 10027"/>
                <a:gd name="connsiteX8" fmla="*/ 8025 w 10000"/>
                <a:gd name="connsiteY8" fmla="*/ 9299 h 10027"/>
                <a:gd name="connsiteX9" fmla="*/ 7915 w 10000"/>
                <a:gd name="connsiteY9" fmla="*/ 9213 h 10027"/>
                <a:gd name="connsiteX10" fmla="*/ 7773 w 10000"/>
                <a:gd name="connsiteY10" fmla="*/ 9142 h 10027"/>
                <a:gd name="connsiteX11" fmla="*/ 7773 w 10000"/>
                <a:gd name="connsiteY11" fmla="*/ 9142 h 10027"/>
                <a:gd name="connsiteX12" fmla="*/ 7709 w 10000"/>
                <a:gd name="connsiteY12" fmla="*/ 9585 h 10027"/>
                <a:gd name="connsiteX13" fmla="*/ 7678 w 10000"/>
                <a:gd name="connsiteY13" fmla="*/ 9800 h 10027"/>
                <a:gd name="connsiteX14" fmla="*/ 7630 w 10000"/>
                <a:gd name="connsiteY14" fmla="*/ 10000 h 10027"/>
                <a:gd name="connsiteX15" fmla="*/ 7630 w 10000"/>
                <a:gd name="connsiteY15" fmla="*/ 10000 h 10027"/>
                <a:gd name="connsiteX16" fmla="*/ 6209 w 10000"/>
                <a:gd name="connsiteY16" fmla="*/ 10000 h 10027"/>
                <a:gd name="connsiteX17" fmla="*/ 4787 w 10000"/>
                <a:gd name="connsiteY17" fmla="*/ 10000 h 10027"/>
                <a:gd name="connsiteX18" fmla="*/ 3365 w 10000"/>
                <a:gd name="connsiteY18" fmla="*/ 10000 h 10027"/>
                <a:gd name="connsiteX19" fmla="*/ 1991 w 10000"/>
                <a:gd name="connsiteY19" fmla="*/ 10027 h 10027"/>
                <a:gd name="connsiteX20" fmla="*/ 2006 w 10000"/>
                <a:gd name="connsiteY20" fmla="*/ 9771 h 10027"/>
                <a:gd name="connsiteX21" fmla="*/ 2022 w 10000"/>
                <a:gd name="connsiteY21" fmla="*/ 9599 h 10027"/>
                <a:gd name="connsiteX22" fmla="*/ 2038 w 10000"/>
                <a:gd name="connsiteY22" fmla="*/ 9428 h 10027"/>
                <a:gd name="connsiteX23" fmla="*/ 2038 w 10000"/>
                <a:gd name="connsiteY23" fmla="*/ 9227 h 10027"/>
                <a:gd name="connsiteX24" fmla="*/ 2038 w 10000"/>
                <a:gd name="connsiteY24" fmla="*/ 9227 h 10027"/>
                <a:gd name="connsiteX25" fmla="*/ 1912 w 10000"/>
                <a:gd name="connsiteY25" fmla="*/ 9285 h 10027"/>
                <a:gd name="connsiteX26" fmla="*/ 1817 w 10000"/>
                <a:gd name="connsiteY26" fmla="*/ 9356 h 10027"/>
                <a:gd name="connsiteX27" fmla="*/ 1754 w 10000"/>
                <a:gd name="connsiteY27" fmla="*/ 9442 h 10027"/>
                <a:gd name="connsiteX28" fmla="*/ 1690 w 10000"/>
                <a:gd name="connsiteY28" fmla="*/ 9557 h 10027"/>
                <a:gd name="connsiteX29" fmla="*/ 1580 w 10000"/>
                <a:gd name="connsiteY29" fmla="*/ 9785 h 10027"/>
                <a:gd name="connsiteX30" fmla="*/ 1532 w 10000"/>
                <a:gd name="connsiteY30" fmla="*/ 9900 h 10027"/>
                <a:gd name="connsiteX31" fmla="*/ 1469 w 10000"/>
                <a:gd name="connsiteY31" fmla="*/ 10000 h 10027"/>
                <a:gd name="connsiteX32" fmla="*/ 1469 w 10000"/>
                <a:gd name="connsiteY32" fmla="*/ 10000 h 10027"/>
                <a:gd name="connsiteX33" fmla="*/ 0 w 10000"/>
                <a:gd name="connsiteY33" fmla="*/ 10000 h 10027"/>
                <a:gd name="connsiteX34" fmla="*/ 0 w 10000"/>
                <a:gd name="connsiteY34" fmla="*/ 10000 h 10027"/>
                <a:gd name="connsiteX35" fmla="*/ 142 w 10000"/>
                <a:gd name="connsiteY35" fmla="*/ 9700 h 10027"/>
                <a:gd name="connsiteX36" fmla="*/ 269 w 10000"/>
                <a:gd name="connsiteY36" fmla="*/ 9371 h 10027"/>
                <a:gd name="connsiteX37" fmla="*/ 379 w 10000"/>
                <a:gd name="connsiteY37" fmla="*/ 9013 h 10027"/>
                <a:gd name="connsiteX38" fmla="*/ 474 w 10000"/>
                <a:gd name="connsiteY38" fmla="*/ 8655 h 10027"/>
                <a:gd name="connsiteX39" fmla="*/ 569 w 10000"/>
                <a:gd name="connsiteY39" fmla="*/ 8269 h 10027"/>
                <a:gd name="connsiteX40" fmla="*/ 632 w 10000"/>
                <a:gd name="connsiteY40" fmla="*/ 7854 h 10027"/>
                <a:gd name="connsiteX41" fmla="*/ 679 w 10000"/>
                <a:gd name="connsiteY41" fmla="*/ 7439 h 10027"/>
                <a:gd name="connsiteX42" fmla="*/ 711 w 10000"/>
                <a:gd name="connsiteY42" fmla="*/ 6996 h 10027"/>
                <a:gd name="connsiteX43" fmla="*/ 711 w 10000"/>
                <a:gd name="connsiteY43" fmla="*/ 6996 h 10027"/>
                <a:gd name="connsiteX44" fmla="*/ 742 w 10000"/>
                <a:gd name="connsiteY44" fmla="*/ 6323 h 10027"/>
                <a:gd name="connsiteX45" fmla="*/ 774 w 10000"/>
                <a:gd name="connsiteY45" fmla="*/ 6009 h 10027"/>
                <a:gd name="connsiteX46" fmla="*/ 806 w 10000"/>
                <a:gd name="connsiteY46" fmla="*/ 5722 h 10027"/>
                <a:gd name="connsiteX47" fmla="*/ 869 w 10000"/>
                <a:gd name="connsiteY47" fmla="*/ 5465 h 10027"/>
                <a:gd name="connsiteX48" fmla="*/ 916 w 10000"/>
                <a:gd name="connsiteY48" fmla="*/ 5351 h 10027"/>
                <a:gd name="connsiteX49" fmla="*/ 964 w 10000"/>
                <a:gd name="connsiteY49" fmla="*/ 5236 h 10027"/>
                <a:gd name="connsiteX50" fmla="*/ 1027 w 10000"/>
                <a:gd name="connsiteY50" fmla="*/ 5122 h 10027"/>
                <a:gd name="connsiteX51" fmla="*/ 1090 w 10000"/>
                <a:gd name="connsiteY51" fmla="*/ 5021 h 10027"/>
                <a:gd name="connsiteX52" fmla="*/ 1185 w 10000"/>
                <a:gd name="connsiteY52" fmla="*/ 4936 h 10027"/>
                <a:gd name="connsiteX53" fmla="*/ 1280 w 10000"/>
                <a:gd name="connsiteY53" fmla="*/ 4850 h 10027"/>
                <a:gd name="connsiteX54" fmla="*/ 1280 w 10000"/>
                <a:gd name="connsiteY54" fmla="*/ 4850 h 10027"/>
                <a:gd name="connsiteX55" fmla="*/ 1390 w 10000"/>
                <a:gd name="connsiteY55" fmla="*/ 4764 h 10027"/>
                <a:gd name="connsiteX56" fmla="*/ 1517 w 10000"/>
                <a:gd name="connsiteY56" fmla="*/ 4707 h 10027"/>
                <a:gd name="connsiteX57" fmla="*/ 1659 w 10000"/>
                <a:gd name="connsiteY57" fmla="*/ 4649 h 10027"/>
                <a:gd name="connsiteX58" fmla="*/ 1785 w 10000"/>
                <a:gd name="connsiteY58" fmla="*/ 4592 h 10027"/>
                <a:gd name="connsiteX59" fmla="*/ 2085 w 10000"/>
                <a:gd name="connsiteY59" fmla="*/ 4521 h 10027"/>
                <a:gd name="connsiteX60" fmla="*/ 2385 w 10000"/>
                <a:gd name="connsiteY60" fmla="*/ 4464 h 10027"/>
                <a:gd name="connsiteX61" fmla="*/ 2701 w 10000"/>
                <a:gd name="connsiteY61" fmla="*/ 4406 h 10027"/>
                <a:gd name="connsiteX62" fmla="*/ 3002 w 10000"/>
                <a:gd name="connsiteY62" fmla="*/ 4335 h 10027"/>
                <a:gd name="connsiteX63" fmla="*/ 3318 w 10000"/>
                <a:gd name="connsiteY63" fmla="*/ 4249 h 10027"/>
                <a:gd name="connsiteX64" fmla="*/ 3460 w 10000"/>
                <a:gd name="connsiteY64" fmla="*/ 4192 h 10027"/>
                <a:gd name="connsiteX65" fmla="*/ 3602 w 10000"/>
                <a:gd name="connsiteY65" fmla="*/ 4120 h 10027"/>
                <a:gd name="connsiteX66" fmla="*/ 3602 w 10000"/>
                <a:gd name="connsiteY66" fmla="*/ 4120 h 10027"/>
                <a:gd name="connsiteX67" fmla="*/ 3602 w 10000"/>
                <a:gd name="connsiteY67" fmla="*/ 4020 h 10027"/>
                <a:gd name="connsiteX68" fmla="*/ 3586 w 10000"/>
                <a:gd name="connsiteY68" fmla="*/ 3934 h 10027"/>
                <a:gd name="connsiteX69" fmla="*/ 3570 w 10000"/>
                <a:gd name="connsiteY69" fmla="*/ 3863 h 10027"/>
                <a:gd name="connsiteX70" fmla="*/ 3539 w 10000"/>
                <a:gd name="connsiteY70" fmla="*/ 3791 h 10027"/>
                <a:gd name="connsiteX71" fmla="*/ 3460 w 10000"/>
                <a:gd name="connsiteY71" fmla="*/ 3662 h 10027"/>
                <a:gd name="connsiteX72" fmla="*/ 3428 w 10000"/>
                <a:gd name="connsiteY72" fmla="*/ 3591 h 10027"/>
                <a:gd name="connsiteX73" fmla="*/ 3412 w 10000"/>
                <a:gd name="connsiteY73" fmla="*/ 3519 h 10027"/>
                <a:gd name="connsiteX74" fmla="*/ 3412 w 10000"/>
                <a:gd name="connsiteY74" fmla="*/ 3519 h 10027"/>
                <a:gd name="connsiteX75" fmla="*/ 3254 w 10000"/>
                <a:gd name="connsiteY75" fmla="*/ 3491 h 10027"/>
                <a:gd name="connsiteX76" fmla="*/ 3112 w 10000"/>
                <a:gd name="connsiteY76" fmla="*/ 3448 h 10027"/>
                <a:gd name="connsiteX77" fmla="*/ 2986 w 10000"/>
                <a:gd name="connsiteY77" fmla="*/ 3391 h 10027"/>
                <a:gd name="connsiteX78" fmla="*/ 2875 w 10000"/>
                <a:gd name="connsiteY78" fmla="*/ 3319 h 10027"/>
                <a:gd name="connsiteX79" fmla="*/ 2765 w 10000"/>
                <a:gd name="connsiteY79" fmla="*/ 3233 h 10027"/>
                <a:gd name="connsiteX80" fmla="*/ 2686 w 10000"/>
                <a:gd name="connsiteY80" fmla="*/ 3147 h 10027"/>
                <a:gd name="connsiteX81" fmla="*/ 2638 w 10000"/>
                <a:gd name="connsiteY81" fmla="*/ 3047 h 10027"/>
                <a:gd name="connsiteX82" fmla="*/ 2607 w 10000"/>
                <a:gd name="connsiteY82" fmla="*/ 2961 h 10027"/>
                <a:gd name="connsiteX83" fmla="*/ 2607 w 10000"/>
                <a:gd name="connsiteY83" fmla="*/ 2961 h 10027"/>
                <a:gd name="connsiteX84" fmla="*/ 2591 w 10000"/>
                <a:gd name="connsiteY84" fmla="*/ 2918 h 10027"/>
                <a:gd name="connsiteX85" fmla="*/ 2559 w 10000"/>
                <a:gd name="connsiteY85" fmla="*/ 2890 h 10027"/>
                <a:gd name="connsiteX86" fmla="*/ 2480 w 10000"/>
                <a:gd name="connsiteY86" fmla="*/ 2847 h 10027"/>
                <a:gd name="connsiteX87" fmla="*/ 2385 w 10000"/>
                <a:gd name="connsiteY87" fmla="*/ 2818 h 10027"/>
                <a:gd name="connsiteX88" fmla="*/ 2275 w 10000"/>
                <a:gd name="connsiteY88" fmla="*/ 2790 h 10027"/>
                <a:gd name="connsiteX89" fmla="*/ 2275 w 10000"/>
                <a:gd name="connsiteY89" fmla="*/ 2790 h 10027"/>
                <a:gd name="connsiteX90" fmla="*/ 2275 w 10000"/>
                <a:gd name="connsiteY90" fmla="*/ 2575 h 10027"/>
                <a:gd name="connsiteX91" fmla="*/ 2291 w 10000"/>
                <a:gd name="connsiteY91" fmla="*/ 2389 h 10027"/>
                <a:gd name="connsiteX92" fmla="*/ 2338 w 10000"/>
                <a:gd name="connsiteY92" fmla="*/ 2046 h 10027"/>
                <a:gd name="connsiteX93" fmla="*/ 2338 w 10000"/>
                <a:gd name="connsiteY93" fmla="*/ 1874 h 10027"/>
                <a:gd name="connsiteX94" fmla="*/ 2338 w 10000"/>
                <a:gd name="connsiteY94" fmla="*/ 1702 h 10027"/>
                <a:gd name="connsiteX95" fmla="*/ 2291 w 10000"/>
                <a:gd name="connsiteY95" fmla="*/ 1531 h 10027"/>
                <a:gd name="connsiteX96" fmla="*/ 2227 w 10000"/>
                <a:gd name="connsiteY96" fmla="*/ 1330 h 10027"/>
                <a:gd name="connsiteX97" fmla="*/ 2227 w 10000"/>
                <a:gd name="connsiteY97" fmla="*/ 1330 h 10027"/>
                <a:gd name="connsiteX98" fmla="*/ 2354 w 10000"/>
                <a:gd name="connsiteY98" fmla="*/ 1130 h 10027"/>
                <a:gd name="connsiteX99" fmla="*/ 2496 w 10000"/>
                <a:gd name="connsiteY99" fmla="*/ 930 h 10027"/>
                <a:gd name="connsiteX100" fmla="*/ 2670 w 10000"/>
                <a:gd name="connsiteY100" fmla="*/ 744 h 10027"/>
                <a:gd name="connsiteX101" fmla="*/ 2765 w 10000"/>
                <a:gd name="connsiteY101" fmla="*/ 658 h 10027"/>
                <a:gd name="connsiteX102" fmla="*/ 2875 w 10000"/>
                <a:gd name="connsiteY102" fmla="*/ 572 h 10027"/>
                <a:gd name="connsiteX103" fmla="*/ 2986 w 10000"/>
                <a:gd name="connsiteY103" fmla="*/ 501 h 10027"/>
                <a:gd name="connsiteX104" fmla="*/ 3096 w 10000"/>
                <a:gd name="connsiteY104" fmla="*/ 443 h 10027"/>
                <a:gd name="connsiteX105" fmla="*/ 3223 w 10000"/>
                <a:gd name="connsiteY105" fmla="*/ 386 h 10027"/>
                <a:gd name="connsiteX106" fmla="*/ 3349 w 10000"/>
                <a:gd name="connsiteY106" fmla="*/ 343 h 10027"/>
                <a:gd name="connsiteX107" fmla="*/ 3476 w 10000"/>
                <a:gd name="connsiteY107" fmla="*/ 315 h 10027"/>
                <a:gd name="connsiteX108" fmla="*/ 3618 w 10000"/>
                <a:gd name="connsiteY108" fmla="*/ 300 h 10027"/>
                <a:gd name="connsiteX109" fmla="*/ 3776 w 10000"/>
                <a:gd name="connsiteY109" fmla="*/ 286 h 10027"/>
                <a:gd name="connsiteX110" fmla="*/ 3934 w 10000"/>
                <a:gd name="connsiteY110" fmla="*/ 300 h 10027"/>
                <a:gd name="connsiteX111" fmla="*/ 3934 w 10000"/>
                <a:gd name="connsiteY111" fmla="*/ 300 h 10027"/>
                <a:gd name="connsiteX112" fmla="*/ 4013 w 10000"/>
                <a:gd name="connsiteY112" fmla="*/ 286 h 10027"/>
                <a:gd name="connsiteX113" fmla="*/ 4076 w 10000"/>
                <a:gd name="connsiteY113" fmla="*/ 258 h 10027"/>
                <a:gd name="connsiteX114" fmla="*/ 4107 w 10000"/>
                <a:gd name="connsiteY114" fmla="*/ 200 h 10027"/>
                <a:gd name="connsiteX115" fmla="*/ 4155 w 10000"/>
                <a:gd name="connsiteY115" fmla="*/ 157 h 10027"/>
                <a:gd name="connsiteX116" fmla="*/ 4186 w 10000"/>
                <a:gd name="connsiteY116" fmla="*/ 100 h 10027"/>
                <a:gd name="connsiteX117" fmla="*/ 4234 w 10000"/>
                <a:gd name="connsiteY117" fmla="*/ 57 h 10027"/>
                <a:gd name="connsiteX118" fmla="*/ 4281 w 10000"/>
                <a:gd name="connsiteY118" fmla="*/ 14 h 10027"/>
                <a:gd name="connsiteX119" fmla="*/ 4360 w 10000"/>
                <a:gd name="connsiteY119" fmla="*/ 0 h 10027"/>
                <a:gd name="connsiteX120" fmla="*/ 4360 w 10000"/>
                <a:gd name="connsiteY120" fmla="*/ 0 h 10027"/>
                <a:gd name="connsiteX121" fmla="*/ 4455 w 10000"/>
                <a:gd name="connsiteY121" fmla="*/ 0 h 10027"/>
                <a:gd name="connsiteX122" fmla="*/ 4487 w 10000"/>
                <a:gd name="connsiteY122" fmla="*/ 14 h 10027"/>
                <a:gd name="connsiteX123" fmla="*/ 4518 w 10000"/>
                <a:gd name="connsiteY123" fmla="*/ 29 h 10027"/>
                <a:gd name="connsiteX124" fmla="*/ 4534 w 10000"/>
                <a:gd name="connsiteY124" fmla="*/ 57 h 10027"/>
                <a:gd name="connsiteX125" fmla="*/ 4550 w 10000"/>
                <a:gd name="connsiteY125" fmla="*/ 86 h 10027"/>
                <a:gd name="connsiteX126" fmla="*/ 4550 w 10000"/>
                <a:gd name="connsiteY126" fmla="*/ 172 h 10027"/>
                <a:gd name="connsiteX127" fmla="*/ 4550 w 10000"/>
                <a:gd name="connsiteY127" fmla="*/ 172 h 10027"/>
                <a:gd name="connsiteX128" fmla="*/ 4597 w 10000"/>
                <a:gd name="connsiteY128" fmla="*/ 143 h 10027"/>
                <a:gd name="connsiteX129" fmla="*/ 4645 w 10000"/>
                <a:gd name="connsiteY129" fmla="*/ 114 h 10027"/>
                <a:gd name="connsiteX130" fmla="*/ 4755 w 10000"/>
                <a:gd name="connsiteY130" fmla="*/ 100 h 10027"/>
                <a:gd name="connsiteX131" fmla="*/ 4866 w 10000"/>
                <a:gd name="connsiteY131" fmla="*/ 114 h 10027"/>
                <a:gd name="connsiteX132" fmla="*/ 4976 w 10000"/>
                <a:gd name="connsiteY132" fmla="*/ 143 h 10027"/>
                <a:gd name="connsiteX133" fmla="*/ 5071 w 10000"/>
                <a:gd name="connsiteY133" fmla="*/ 215 h 10027"/>
                <a:gd name="connsiteX134" fmla="*/ 5150 w 10000"/>
                <a:gd name="connsiteY134" fmla="*/ 300 h 10027"/>
                <a:gd name="connsiteX135" fmla="*/ 5229 w 10000"/>
                <a:gd name="connsiteY135" fmla="*/ 401 h 10027"/>
                <a:gd name="connsiteX136" fmla="*/ 5261 w 10000"/>
                <a:gd name="connsiteY136" fmla="*/ 515 h 10027"/>
                <a:gd name="connsiteX137" fmla="*/ 5261 w 10000"/>
                <a:gd name="connsiteY137" fmla="*/ 515 h 10027"/>
                <a:gd name="connsiteX138" fmla="*/ 5308 w 10000"/>
                <a:gd name="connsiteY138" fmla="*/ 515 h 10027"/>
                <a:gd name="connsiteX139" fmla="*/ 5340 w 10000"/>
                <a:gd name="connsiteY139" fmla="*/ 515 h 10027"/>
                <a:gd name="connsiteX140" fmla="*/ 5403 w 10000"/>
                <a:gd name="connsiteY140" fmla="*/ 486 h 10027"/>
                <a:gd name="connsiteX141" fmla="*/ 5466 w 10000"/>
                <a:gd name="connsiteY141" fmla="*/ 472 h 10027"/>
                <a:gd name="connsiteX142" fmla="*/ 5498 w 10000"/>
                <a:gd name="connsiteY142" fmla="*/ 472 h 10027"/>
                <a:gd name="connsiteX143" fmla="*/ 5545 w 10000"/>
                <a:gd name="connsiteY143" fmla="*/ 472 h 10027"/>
                <a:gd name="connsiteX144" fmla="*/ 5545 w 10000"/>
                <a:gd name="connsiteY144" fmla="*/ 472 h 10027"/>
                <a:gd name="connsiteX145" fmla="*/ 5545 w 10000"/>
                <a:gd name="connsiteY145" fmla="*/ 529 h 10027"/>
                <a:gd name="connsiteX146" fmla="*/ 5545 w 10000"/>
                <a:gd name="connsiteY146" fmla="*/ 572 h 10027"/>
                <a:gd name="connsiteX147" fmla="*/ 5513 w 10000"/>
                <a:gd name="connsiteY147" fmla="*/ 629 h 10027"/>
                <a:gd name="connsiteX148" fmla="*/ 5466 w 10000"/>
                <a:gd name="connsiteY148" fmla="*/ 687 h 10027"/>
                <a:gd name="connsiteX149" fmla="*/ 5450 w 10000"/>
                <a:gd name="connsiteY149" fmla="*/ 730 h 10027"/>
                <a:gd name="connsiteX150" fmla="*/ 5450 w 10000"/>
                <a:gd name="connsiteY150" fmla="*/ 773 h 10027"/>
                <a:gd name="connsiteX151" fmla="*/ 5450 w 10000"/>
                <a:gd name="connsiteY151" fmla="*/ 773 h 10027"/>
                <a:gd name="connsiteX152" fmla="*/ 5561 w 10000"/>
                <a:gd name="connsiteY152" fmla="*/ 858 h 10027"/>
                <a:gd name="connsiteX153" fmla="*/ 5608 w 10000"/>
                <a:gd name="connsiteY153" fmla="*/ 916 h 10027"/>
                <a:gd name="connsiteX154" fmla="*/ 5640 w 10000"/>
                <a:gd name="connsiteY154" fmla="*/ 987 h 10027"/>
                <a:gd name="connsiteX155" fmla="*/ 5640 w 10000"/>
                <a:gd name="connsiteY155" fmla="*/ 987 h 10027"/>
                <a:gd name="connsiteX156" fmla="*/ 5735 w 10000"/>
                <a:gd name="connsiteY156" fmla="*/ 930 h 10027"/>
                <a:gd name="connsiteX157" fmla="*/ 5782 w 10000"/>
                <a:gd name="connsiteY157" fmla="*/ 901 h 10027"/>
                <a:gd name="connsiteX158" fmla="*/ 5829 w 10000"/>
                <a:gd name="connsiteY158" fmla="*/ 858 h 10027"/>
                <a:gd name="connsiteX159" fmla="*/ 5829 w 10000"/>
                <a:gd name="connsiteY159" fmla="*/ 858 h 10027"/>
                <a:gd name="connsiteX160" fmla="*/ 5814 w 10000"/>
                <a:gd name="connsiteY160" fmla="*/ 887 h 10027"/>
                <a:gd name="connsiteX161" fmla="*/ 5814 w 10000"/>
                <a:gd name="connsiteY161" fmla="*/ 930 h 10027"/>
                <a:gd name="connsiteX162" fmla="*/ 5829 w 10000"/>
                <a:gd name="connsiteY162" fmla="*/ 987 h 10027"/>
                <a:gd name="connsiteX163" fmla="*/ 5861 w 10000"/>
                <a:gd name="connsiteY163" fmla="*/ 1030 h 10027"/>
                <a:gd name="connsiteX164" fmla="*/ 5908 w 10000"/>
                <a:gd name="connsiteY164" fmla="*/ 1087 h 10027"/>
                <a:gd name="connsiteX165" fmla="*/ 5956 w 10000"/>
                <a:gd name="connsiteY165" fmla="*/ 1130 h 10027"/>
                <a:gd name="connsiteX166" fmla="*/ 5987 w 10000"/>
                <a:gd name="connsiteY166" fmla="*/ 1187 h 10027"/>
                <a:gd name="connsiteX167" fmla="*/ 6003 w 10000"/>
                <a:gd name="connsiteY167" fmla="*/ 1259 h 10027"/>
                <a:gd name="connsiteX168" fmla="*/ 5987 w 10000"/>
                <a:gd name="connsiteY168" fmla="*/ 1288 h 10027"/>
                <a:gd name="connsiteX169" fmla="*/ 5972 w 10000"/>
                <a:gd name="connsiteY169" fmla="*/ 1330 h 10027"/>
                <a:gd name="connsiteX170" fmla="*/ 5972 w 10000"/>
                <a:gd name="connsiteY170" fmla="*/ 1330 h 10027"/>
                <a:gd name="connsiteX171" fmla="*/ 6082 w 10000"/>
                <a:gd name="connsiteY171" fmla="*/ 1359 h 10027"/>
                <a:gd name="connsiteX172" fmla="*/ 6193 w 10000"/>
                <a:gd name="connsiteY172" fmla="*/ 1416 h 10027"/>
                <a:gd name="connsiteX173" fmla="*/ 6288 w 10000"/>
                <a:gd name="connsiteY173" fmla="*/ 1474 h 10027"/>
                <a:gd name="connsiteX174" fmla="*/ 6351 w 10000"/>
                <a:gd name="connsiteY174" fmla="*/ 1545 h 10027"/>
                <a:gd name="connsiteX175" fmla="*/ 6351 w 10000"/>
                <a:gd name="connsiteY175" fmla="*/ 1545 h 10027"/>
                <a:gd name="connsiteX176" fmla="*/ 6288 w 10000"/>
                <a:gd name="connsiteY176" fmla="*/ 1774 h 10027"/>
                <a:gd name="connsiteX177" fmla="*/ 6240 w 10000"/>
                <a:gd name="connsiteY177" fmla="*/ 2003 h 10027"/>
                <a:gd name="connsiteX178" fmla="*/ 6209 w 10000"/>
                <a:gd name="connsiteY178" fmla="*/ 2246 h 10027"/>
                <a:gd name="connsiteX179" fmla="*/ 6161 w 10000"/>
                <a:gd name="connsiteY179" fmla="*/ 2461 h 10027"/>
                <a:gd name="connsiteX180" fmla="*/ 6130 w 10000"/>
                <a:gd name="connsiteY180" fmla="*/ 2575 h 10027"/>
                <a:gd name="connsiteX181" fmla="*/ 6098 w 10000"/>
                <a:gd name="connsiteY181" fmla="*/ 2675 h 10027"/>
                <a:gd name="connsiteX182" fmla="*/ 6051 w 10000"/>
                <a:gd name="connsiteY182" fmla="*/ 2775 h 10027"/>
                <a:gd name="connsiteX183" fmla="*/ 5987 w 10000"/>
                <a:gd name="connsiteY183" fmla="*/ 2876 h 10027"/>
                <a:gd name="connsiteX184" fmla="*/ 5924 w 10000"/>
                <a:gd name="connsiteY184" fmla="*/ 2961 h 10027"/>
                <a:gd name="connsiteX185" fmla="*/ 5829 w 10000"/>
                <a:gd name="connsiteY185" fmla="*/ 3033 h 10027"/>
                <a:gd name="connsiteX186" fmla="*/ 5719 w 10000"/>
                <a:gd name="connsiteY186" fmla="*/ 3104 h 10027"/>
                <a:gd name="connsiteX187" fmla="*/ 5592 w 10000"/>
                <a:gd name="connsiteY187" fmla="*/ 3176 h 10027"/>
                <a:gd name="connsiteX188" fmla="*/ 5592 w 10000"/>
                <a:gd name="connsiteY188" fmla="*/ 3176 h 10027"/>
                <a:gd name="connsiteX189" fmla="*/ 5592 w 10000"/>
                <a:gd name="connsiteY189" fmla="*/ 3276 h 10027"/>
                <a:gd name="connsiteX190" fmla="*/ 5608 w 10000"/>
                <a:gd name="connsiteY190" fmla="*/ 3362 h 10027"/>
                <a:gd name="connsiteX191" fmla="*/ 5624 w 10000"/>
                <a:gd name="connsiteY191" fmla="*/ 3448 h 10027"/>
                <a:gd name="connsiteX192" fmla="*/ 5671 w 10000"/>
                <a:gd name="connsiteY192" fmla="*/ 3519 h 10027"/>
                <a:gd name="connsiteX193" fmla="*/ 5735 w 10000"/>
                <a:gd name="connsiteY193" fmla="*/ 3662 h 10027"/>
                <a:gd name="connsiteX194" fmla="*/ 5766 w 10000"/>
                <a:gd name="connsiteY194" fmla="*/ 3734 h 10027"/>
                <a:gd name="connsiteX195" fmla="*/ 5782 w 10000"/>
                <a:gd name="connsiteY195" fmla="*/ 3820 h 10027"/>
                <a:gd name="connsiteX196" fmla="*/ 5782 w 10000"/>
                <a:gd name="connsiteY196" fmla="*/ 3820 h 10027"/>
                <a:gd name="connsiteX197" fmla="*/ 5987 w 10000"/>
                <a:gd name="connsiteY197" fmla="*/ 3906 h 10027"/>
                <a:gd name="connsiteX198" fmla="*/ 6177 w 10000"/>
                <a:gd name="connsiteY198" fmla="*/ 3991 h 10027"/>
                <a:gd name="connsiteX199" fmla="*/ 6540 w 10000"/>
                <a:gd name="connsiteY199" fmla="*/ 4177 h 10027"/>
                <a:gd name="connsiteX200" fmla="*/ 6730 w 10000"/>
                <a:gd name="connsiteY200" fmla="*/ 4278 h 10027"/>
                <a:gd name="connsiteX201" fmla="*/ 6919 w 10000"/>
                <a:gd name="connsiteY201" fmla="*/ 4363 h 10027"/>
                <a:gd name="connsiteX202" fmla="*/ 7125 w 10000"/>
                <a:gd name="connsiteY202" fmla="*/ 4435 h 10027"/>
                <a:gd name="connsiteX203" fmla="*/ 7346 w 10000"/>
                <a:gd name="connsiteY203" fmla="*/ 4506 h 10027"/>
                <a:gd name="connsiteX204" fmla="*/ 7346 w 10000"/>
                <a:gd name="connsiteY204" fmla="*/ 4506 h 10027"/>
                <a:gd name="connsiteX205" fmla="*/ 7678 w 10000"/>
                <a:gd name="connsiteY205" fmla="*/ 4578 h 10027"/>
                <a:gd name="connsiteX206" fmla="*/ 8009 w 10000"/>
                <a:gd name="connsiteY206" fmla="*/ 4649 h 10027"/>
                <a:gd name="connsiteX207" fmla="*/ 8183 w 10000"/>
                <a:gd name="connsiteY207" fmla="*/ 4678 h 10027"/>
                <a:gd name="connsiteX208" fmla="*/ 8341 w 10000"/>
                <a:gd name="connsiteY208" fmla="*/ 4721 h 10027"/>
                <a:gd name="connsiteX209" fmla="*/ 8483 w 10000"/>
                <a:gd name="connsiteY209" fmla="*/ 4778 h 10027"/>
                <a:gd name="connsiteX210" fmla="*/ 8626 w 10000"/>
                <a:gd name="connsiteY210" fmla="*/ 4850 h 10027"/>
                <a:gd name="connsiteX211" fmla="*/ 8626 w 10000"/>
                <a:gd name="connsiteY211" fmla="*/ 4850 h 10027"/>
                <a:gd name="connsiteX212" fmla="*/ 8768 w 10000"/>
                <a:gd name="connsiteY212" fmla="*/ 4950 h 10027"/>
                <a:gd name="connsiteX213" fmla="*/ 8878 w 10000"/>
                <a:gd name="connsiteY213" fmla="*/ 5050 h 10027"/>
                <a:gd name="connsiteX214" fmla="*/ 8989 w 10000"/>
                <a:gd name="connsiteY214" fmla="*/ 5165 h 10027"/>
                <a:gd name="connsiteX215" fmla="*/ 9068 w 10000"/>
                <a:gd name="connsiteY215" fmla="*/ 5293 h 10027"/>
                <a:gd name="connsiteX216" fmla="*/ 9147 w 10000"/>
                <a:gd name="connsiteY216" fmla="*/ 5436 h 10027"/>
                <a:gd name="connsiteX217" fmla="*/ 9210 w 10000"/>
                <a:gd name="connsiteY217" fmla="*/ 5579 h 10027"/>
                <a:gd name="connsiteX218" fmla="*/ 9258 w 10000"/>
                <a:gd name="connsiteY218" fmla="*/ 5751 h 10027"/>
                <a:gd name="connsiteX219" fmla="*/ 9289 w 10000"/>
                <a:gd name="connsiteY219" fmla="*/ 5908 h 10027"/>
                <a:gd name="connsiteX220" fmla="*/ 9352 w 10000"/>
                <a:gd name="connsiteY220" fmla="*/ 6280 h 10027"/>
                <a:gd name="connsiteX221" fmla="*/ 9384 w 10000"/>
                <a:gd name="connsiteY221" fmla="*/ 6667 h 10027"/>
                <a:gd name="connsiteX222" fmla="*/ 9431 w 10000"/>
                <a:gd name="connsiteY222" fmla="*/ 7511 h 10027"/>
                <a:gd name="connsiteX223" fmla="*/ 9431 w 10000"/>
                <a:gd name="connsiteY223" fmla="*/ 7511 h 10027"/>
                <a:gd name="connsiteX224" fmla="*/ 9447 w 10000"/>
                <a:gd name="connsiteY224" fmla="*/ 7668 h 10027"/>
                <a:gd name="connsiteX225" fmla="*/ 9479 w 10000"/>
                <a:gd name="connsiteY225" fmla="*/ 7811 h 10027"/>
                <a:gd name="connsiteX226" fmla="*/ 9558 w 10000"/>
                <a:gd name="connsiteY226" fmla="*/ 8097 h 10027"/>
                <a:gd name="connsiteX227" fmla="*/ 9652 w 10000"/>
                <a:gd name="connsiteY227" fmla="*/ 8355 h 10027"/>
                <a:gd name="connsiteX228" fmla="*/ 9684 w 10000"/>
                <a:gd name="connsiteY228" fmla="*/ 8498 h 10027"/>
                <a:gd name="connsiteX229" fmla="*/ 9716 w 10000"/>
                <a:gd name="connsiteY229" fmla="*/ 8627 h 10027"/>
                <a:gd name="connsiteX230" fmla="*/ 9716 w 10000"/>
                <a:gd name="connsiteY230" fmla="*/ 8627 h 10027"/>
                <a:gd name="connsiteX231" fmla="*/ 9731 w 10000"/>
                <a:gd name="connsiteY231" fmla="*/ 8813 h 10027"/>
                <a:gd name="connsiteX232" fmla="*/ 9747 w 10000"/>
                <a:gd name="connsiteY232" fmla="*/ 8984 h 10027"/>
                <a:gd name="connsiteX233" fmla="*/ 9763 w 10000"/>
                <a:gd name="connsiteY233" fmla="*/ 9285 h 10027"/>
                <a:gd name="connsiteX234" fmla="*/ 9795 w 10000"/>
                <a:gd name="connsiteY234" fmla="*/ 9428 h 10027"/>
                <a:gd name="connsiteX235" fmla="*/ 9826 w 10000"/>
                <a:gd name="connsiteY235" fmla="*/ 9571 h 10027"/>
                <a:gd name="connsiteX236" fmla="*/ 9905 w 10000"/>
                <a:gd name="connsiteY236" fmla="*/ 9700 h 10027"/>
                <a:gd name="connsiteX237" fmla="*/ 10000 w 10000"/>
                <a:gd name="connsiteY237" fmla="*/ 9828 h 10027"/>
                <a:gd name="connsiteX238" fmla="*/ 10000 w 10000"/>
                <a:gd name="connsiteY238" fmla="*/ 9828 h 10027"/>
                <a:gd name="connsiteX239" fmla="*/ 10000 w 10000"/>
                <a:gd name="connsiteY239" fmla="*/ 10000 h 10027"/>
                <a:gd name="connsiteX240" fmla="*/ 10000 w 10000"/>
                <a:gd name="connsiteY240" fmla="*/ 10000 h 10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Lst>
              <a:rect l="l" t="t" r="r" b="b"/>
              <a:pathLst>
                <a:path w="10000" h="10027">
                  <a:moveTo>
                    <a:pt x="10000" y="10000"/>
                  </a:moveTo>
                  <a:lnTo>
                    <a:pt x="10000" y="10000"/>
                  </a:lnTo>
                  <a:lnTo>
                    <a:pt x="8578" y="10000"/>
                  </a:lnTo>
                  <a:lnTo>
                    <a:pt x="8578" y="10000"/>
                  </a:lnTo>
                  <a:cubicBezTo>
                    <a:pt x="8546" y="9962"/>
                    <a:pt x="8515" y="9924"/>
                    <a:pt x="8483" y="9886"/>
                  </a:cubicBezTo>
                  <a:lnTo>
                    <a:pt x="8389" y="9771"/>
                  </a:lnTo>
                  <a:lnTo>
                    <a:pt x="8231" y="9528"/>
                  </a:lnTo>
                  <a:cubicBezTo>
                    <a:pt x="8199" y="9490"/>
                    <a:pt x="8168" y="9451"/>
                    <a:pt x="8136" y="9413"/>
                  </a:cubicBezTo>
                  <a:lnTo>
                    <a:pt x="8025" y="9299"/>
                  </a:lnTo>
                  <a:lnTo>
                    <a:pt x="7915" y="9213"/>
                  </a:lnTo>
                  <a:cubicBezTo>
                    <a:pt x="7868" y="9189"/>
                    <a:pt x="7820" y="9166"/>
                    <a:pt x="7773" y="9142"/>
                  </a:cubicBezTo>
                  <a:lnTo>
                    <a:pt x="7773" y="9142"/>
                  </a:lnTo>
                  <a:cubicBezTo>
                    <a:pt x="7752" y="9290"/>
                    <a:pt x="7730" y="9437"/>
                    <a:pt x="7709" y="9585"/>
                  </a:cubicBezTo>
                  <a:cubicBezTo>
                    <a:pt x="7699" y="9657"/>
                    <a:pt x="7688" y="9728"/>
                    <a:pt x="7678" y="9800"/>
                  </a:cubicBezTo>
                  <a:cubicBezTo>
                    <a:pt x="7662" y="9867"/>
                    <a:pt x="7646" y="9933"/>
                    <a:pt x="7630" y="10000"/>
                  </a:cubicBezTo>
                  <a:lnTo>
                    <a:pt x="7630" y="10000"/>
                  </a:lnTo>
                  <a:lnTo>
                    <a:pt x="6209" y="10000"/>
                  </a:lnTo>
                  <a:lnTo>
                    <a:pt x="4787" y="10000"/>
                  </a:lnTo>
                  <a:lnTo>
                    <a:pt x="3365" y="10000"/>
                  </a:lnTo>
                  <a:lnTo>
                    <a:pt x="1991" y="10027"/>
                  </a:lnTo>
                  <a:cubicBezTo>
                    <a:pt x="1996" y="9942"/>
                    <a:pt x="2001" y="9856"/>
                    <a:pt x="2006" y="9771"/>
                  </a:cubicBezTo>
                  <a:cubicBezTo>
                    <a:pt x="2011" y="9714"/>
                    <a:pt x="2017" y="9656"/>
                    <a:pt x="2022" y="9599"/>
                  </a:cubicBezTo>
                  <a:cubicBezTo>
                    <a:pt x="2027" y="9542"/>
                    <a:pt x="2033" y="9485"/>
                    <a:pt x="2038" y="9428"/>
                  </a:cubicBezTo>
                  <a:lnTo>
                    <a:pt x="2038" y="9227"/>
                  </a:lnTo>
                  <a:lnTo>
                    <a:pt x="2038" y="9227"/>
                  </a:lnTo>
                  <a:lnTo>
                    <a:pt x="1912" y="9285"/>
                  </a:lnTo>
                  <a:lnTo>
                    <a:pt x="1817" y="9356"/>
                  </a:lnTo>
                  <a:cubicBezTo>
                    <a:pt x="1796" y="9385"/>
                    <a:pt x="1775" y="9413"/>
                    <a:pt x="1754" y="9442"/>
                  </a:cubicBezTo>
                  <a:cubicBezTo>
                    <a:pt x="1733" y="9480"/>
                    <a:pt x="1711" y="9519"/>
                    <a:pt x="1690" y="9557"/>
                  </a:cubicBezTo>
                  <a:cubicBezTo>
                    <a:pt x="1653" y="9633"/>
                    <a:pt x="1617" y="9709"/>
                    <a:pt x="1580" y="9785"/>
                  </a:cubicBezTo>
                  <a:cubicBezTo>
                    <a:pt x="1564" y="9823"/>
                    <a:pt x="1548" y="9862"/>
                    <a:pt x="1532" y="9900"/>
                  </a:cubicBezTo>
                  <a:cubicBezTo>
                    <a:pt x="1511" y="9933"/>
                    <a:pt x="1490" y="9967"/>
                    <a:pt x="1469" y="10000"/>
                  </a:cubicBezTo>
                  <a:lnTo>
                    <a:pt x="1469" y="10000"/>
                  </a:lnTo>
                  <a:lnTo>
                    <a:pt x="0" y="10000"/>
                  </a:lnTo>
                  <a:lnTo>
                    <a:pt x="0" y="10000"/>
                  </a:lnTo>
                  <a:cubicBezTo>
                    <a:pt x="47" y="9900"/>
                    <a:pt x="95" y="9800"/>
                    <a:pt x="142" y="9700"/>
                  </a:cubicBezTo>
                  <a:cubicBezTo>
                    <a:pt x="184" y="9590"/>
                    <a:pt x="227" y="9481"/>
                    <a:pt x="269" y="9371"/>
                  </a:cubicBezTo>
                  <a:cubicBezTo>
                    <a:pt x="306" y="9252"/>
                    <a:pt x="342" y="9132"/>
                    <a:pt x="379" y="9013"/>
                  </a:cubicBezTo>
                  <a:cubicBezTo>
                    <a:pt x="411" y="8894"/>
                    <a:pt x="442" y="8774"/>
                    <a:pt x="474" y="8655"/>
                  </a:cubicBezTo>
                  <a:cubicBezTo>
                    <a:pt x="506" y="8526"/>
                    <a:pt x="537" y="8398"/>
                    <a:pt x="569" y="8269"/>
                  </a:cubicBezTo>
                  <a:cubicBezTo>
                    <a:pt x="590" y="8131"/>
                    <a:pt x="611" y="7992"/>
                    <a:pt x="632" y="7854"/>
                  </a:cubicBezTo>
                  <a:cubicBezTo>
                    <a:pt x="648" y="7716"/>
                    <a:pt x="663" y="7577"/>
                    <a:pt x="679" y="7439"/>
                  </a:cubicBezTo>
                  <a:cubicBezTo>
                    <a:pt x="690" y="7291"/>
                    <a:pt x="700" y="7144"/>
                    <a:pt x="711" y="6996"/>
                  </a:cubicBezTo>
                  <a:lnTo>
                    <a:pt x="711" y="6996"/>
                  </a:lnTo>
                  <a:cubicBezTo>
                    <a:pt x="721" y="6772"/>
                    <a:pt x="732" y="6547"/>
                    <a:pt x="742" y="6323"/>
                  </a:cubicBezTo>
                  <a:cubicBezTo>
                    <a:pt x="753" y="6218"/>
                    <a:pt x="763" y="6114"/>
                    <a:pt x="774" y="6009"/>
                  </a:cubicBezTo>
                  <a:cubicBezTo>
                    <a:pt x="785" y="5913"/>
                    <a:pt x="795" y="5818"/>
                    <a:pt x="806" y="5722"/>
                  </a:cubicBezTo>
                  <a:cubicBezTo>
                    <a:pt x="827" y="5636"/>
                    <a:pt x="848" y="5551"/>
                    <a:pt x="869" y="5465"/>
                  </a:cubicBezTo>
                  <a:cubicBezTo>
                    <a:pt x="885" y="5427"/>
                    <a:pt x="900" y="5389"/>
                    <a:pt x="916" y="5351"/>
                  </a:cubicBezTo>
                  <a:cubicBezTo>
                    <a:pt x="932" y="5313"/>
                    <a:pt x="948" y="5274"/>
                    <a:pt x="964" y="5236"/>
                  </a:cubicBezTo>
                  <a:lnTo>
                    <a:pt x="1027" y="5122"/>
                  </a:lnTo>
                  <a:cubicBezTo>
                    <a:pt x="1048" y="5088"/>
                    <a:pt x="1069" y="5055"/>
                    <a:pt x="1090" y="5021"/>
                  </a:cubicBezTo>
                  <a:cubicBezTo>
                    <a:pt x="1122" y="4993"/>
                    <a:pt x="1153" y="4964"/>
                    <a:pt x="1185" y="4936"/>
                  </a:cubicBezTo>
                  <a:lnTo>
                    <a:pt x="1280" y="4850"/>
                  </a:lnTo>
                  <a:lnTo>
                    <a:pt x="1280" y="4850"/>
                  </a:lnTo>
                  <a:lnTo>
                    <a:pt x="1390" y="4764"/>
                  </a:lnTo>
                  <a:lnTo>
                    <a:pt x="1517" y="4707"/>
                  </a:lnTo>
                  <a:lnTo>
                    <a:pt x="1659" y="4649"/>
                  </a:lnTo>
                  <a:lnTo>
                    <a:pt x="1785" y="4592"/>
                  </a:lnTo>
                  <a:lnTo>
                    <a:pt x="2085" y="4521"/>
                  </a:lnTo>
                  <a:lnTo>
                    <a:pt x="2385" y="4464"/>
                  </a:lnTo>
                  <a:lnTo>
                    <a:pt x="2701" y="4406"/>
                  </a:lnTo>
                  <a:lnTo>
                    <a:pt x="3002" y="4335"/>
                  </a:lnTo>
                  <a:lnTo>
                    <a:pt x="3318" y="4249"/>
                  </a:lnTo>
                  <a:lnTo>
                    <a:pt x="3460" y="4192"/>
                  </a:lnTo>
                  <a:lnTo>
                    <a:pt x="3602" y="4120"/>
                  </a:lnTo>
                  <a:lnTo>
                    <a:pt x="3602" y="4120"/>
                  </a:lnTo>
                  <a:lnTo>
                    <a:pt x="3602" y="4020"/>
                  </a:lnTo>
                  <a:cubicBezTo>
                    <a:pt x="3597" y="3991"/>
                    <a:pt x="3591" y="3963"/>
                    <a:pt x="3586" y="3934"/>
                  </a:cubicBezTo>
                  <a:cubicBezTo>
                    <a:pt x="3581" y="3910"/>
                    <a:pt x="3575" y="3887"/>
                    <a:pt x="3570" y="3863"/>
                  </a:cubicBezTo>
                  <a:cubicBezTo>
                    <a:pt x="3560" y="3839"/>
                    <a:pt x="3549" y="3815"/>
                    <a:pt x="3539" y="3791"/>
                  </a:cubicBezTo>
                  <a:cubicBezTo>
                    <a:pt x="3513" y="3748"/>
                    <a:pt x="3486" y="3705"/>
                    <a:pt x="3460" y="3662"/>
                  </a:cubicBezTo>
                  <a:cubicBezTo>
                    <a:pt x="3449" y="3638"/>
                    <a:pt x="3439" y="3615"/>
                    <a:pt x="3428" y="3591"/>
                  </a:cubicBezTo>
                  <a:cubicBezTo>
                    <a:pt x="3423" y="3567"/>
                    <a:pt x="3417" y="3543"/>
                    <a:pt x="3412" y="3519"/>
                  </a:cubicBezTo>
                  <a:lnTo>
                    <a:pt x="3412" y="3519"/>
                  </a:lnTo>
                  <a:lnTo>
                    <a:pt x="3254" y="3491"/>
                  </a:lnTo>
                  <a:lnTo>
                    <a:pt x="3112" y="3448"/>
                  </a:lnTo>
                  <a:lnTo>
                    <a:pt x="2986" y="3391"/>
                  </a:lnTo>
                  <a:lnTo>
                    <a:pt x="2875" y="3319"/>
                  </a:lnTo>
                  <a:lnTo>
                    <a:pt x="2765" y="3233"/>
                  </a:lnTo>
                  <a:cubicBezTo>
                    <a:pt x="2739" y="3204"/>
                    <a:pt x="2712" y="3176"/>
                    <a:pt x="2686" y="3147"/>
                  </a:cubicBezTo>
                  <a:cubicBezTo>
                    <a:pt x="2670" y="3114"/>
                    <a:pt x="2654" y="3080"/>
                    <a:pt x="2638" y="3047"/>
                  </a:cubicBezTo>
                  <a:cubicBezTo>
                    <a:pt x="2628" y="3018"/>
                    <a:pt x="2617" y="2990"/>
                    <a:pt x="2607" y="2961"/>
                  </a:cubicBezTo>
                  <a:lnTo>
                    <a:pt x="2607" y="2961"/>
                  </a:lnTo>
                  <a:cubicBezTo>
                    <a:pt x="2602" y="2947"/>
                    <a:pt x="2596" y="2932"/>
                    <a:pt x="2591" y="2918"/>
                  </a:cubicBezTo>
                  <a:cubicBezTo>
                    <a:pt x="2580" y="2909"/>
                    <a:pt x="2570" y="2899"/>
                    <a:pt x="2559" y="2890"/>
                  </a:cubicBezTo>
                  <a:lnTo>
                    <a:pt x="2480" y="2847"/>
                  </a:lnTo>
                  <a:lnTo>
                    <a:pt x="2385" y="2818"/>
                  </a:lnTo>
                  <a:cubicBezTo>
                    <a:pt x="2348" y="2809"/>
                    <a:pt x="2312" y="2799"/>
                    <a:pt x="2275" y="2790"/>
                  </a:cubicBezTo>
                  <a:lnTo>
                    <a:pt x="2275" y="2790"/>
                  </a:lnTo>
                  <a:lnTo>
                    <a:pt x="2275" y="2575"/>
                  </a:lnTo>
                  <a:cubicBezTo>
                    <a:pt x="2280" y="2513"/>
                    <a:pt x="2286" y="2451"/>
                    <a:pt x="2291" y="2389"/>
                  </a:cubicBezTo>
                  <a:cubicBezTo>
                    <a:pt x="2307" y="2275"/>
                    <a:pt x="2322" y="2160"/>
                    <a:pt x="2338" y="2046"/>
                  </a:cubicBezTo>
                  <a:lnTo>
                    <a:pt x="2338" y="1874"/>
                  </a:lnTo>
                  <a:lnTo>
                    <a:pt x="2338" y="1702"/>
                  </a:lnTo>
                  <a:cubicBezTo>
                    <a:pt x="2322" y="1645"/>
                    <a:pt x="2307" y="1588"/>
                    <a:pt x="2291" y="1531"/>
                  </a:cubicBezTo>
                  <a:cubicBezTo>
                    <a:pt x="2270" y="1464"/>
                    <a:pt x="2248" y="1397"/>
                    <a:pt x="2227" y="1330"/>
                  </a:cubicBezTo>
                  <a:lnTo>
                    <a:pt x="2227" y="1330"/>
                  </a:lnTo>
                  <a:cubicBezTo>
                    <a:pt x="2269" y="1263"/>
                    <a:pt x="2312" y="1197"/>
                    <a:pt x="2354" y="1130"/>
                  </a:cubicBezTo>
                  <a:cubicBezTo>
                    <a:pt x="2401" y="1063"/>
                    <a:pt x="2449" y="997"/>
                    <a:pt x="2496" y="930"/>
                  </a:cubicBezTo>
                  <a:lnTo>
                    <a:pt x="2670" y="744"/>
                  </a:lnTo>
                  <a:lnTo>
                    <a:pt x="2765" y="658"/>
                  </a:lnTo>
                  <a:lnTo>
                    <a:pt x="2875" y="572"/>
                  </a:lnTo>
                  <a:lnTo>
                    <a:pt x="2986" y="501"/>
                  </a:lnTo>
                  <a:cubicBezTo>
                    <a:pt x="3023" y="482"/>
                    <a:pt x="3059" y="462"/>
                    <a:pt x="3096" y="443"/>
                  </a:cubicBezTo>
                  <a:lnTo>
                    <a:pt x="3223" y="386"/>
                  </a:lnTo>
                  <a:lnTo>
                    <a:pt x="3349" y="343"/>
                  </a:lnTo>
                  <a:lnTo>
                    <a:pt x="3476" y="315"/>
                  </a:lnTo>
                  <a:lnTo>
                    <a:pt x="3618" y="300"/>
                  </a:lnTo>
                  <a:lnTo>
                    <a:pt x="3776" y="286"/>
                  </a:lnTo>
                  <a:lnTo>
                    <a:pt x="3934" y="300"/>
                  </a:lnTo>
                  <a:lnTo>
                    <a:pt x="3934" y="300"/>
                  </a:lnTo>
                  <a:cubicBezTo>
                    <a:pt x="3960" y="295"/>
                    <a:pt x="3987" y="291"/>
                    <a:pt x="4013" y="286"/>
                  </a:cubicBezTo>
                  <a:cubicBezTo>
                    <a:pt x="4034" y="277"/>
                    <a:pt x="4055" y="267"/>
                    <a:pt x="4076" y="258"/>
                  </a:cubicBezTo>
                  <a:cubicBezTo>
                    <a:pt x="4086" y="239"/>
                    <a:pt x="4097" y="219"/>
                    <a:pt x="4107" y="200"/>
                  </a:cubicBezTo>
                  <a:cubicBezTo>
                    <a:pt x="4123" y="186"/>
                    <a:pt x="4139" y="171"/>
                    <a:pt x="4155" y="157"/>
                  </a:cubicBezTo>
                  <a:cubicBezTo>
                    <a:pt x="4165" y="138"/>
                    <a:pt x="4176" y="119"/>
                    <a:pt x="4186" y="100"/>
                  </a:cubicBezTo>
                  <a:cubicBezTo>
                    <a:pt x="4202" y="86"/>
                    <a:pt x="4218" y="71"/>
                    <a:pt x="4234" y="57"/>
                  </a:cubicBezTo>
                  <a:cubicBezTo>
                    <a:pt x="4250" y="43"/>
                    <a:pt x="4265" y="28"/>
                    <a:pt x="4281" y="14"/>
                  </a:cubicBezTo>
                  <a:cubicBezTo>
                    <a:pt x="4307" y="9"/>
                    <a:pt x="4334" y="5"/>
                    <a:pt x="4360" y="0"/>
                  </a:cubicBezTo>
                  <a:lnTo>
                    <a:pt x="4360" y="0"/>
                  </a:lnTo>
                  <a:lnTo>
                    <a:pt x="4455" y="0"/>
                  </a:lnTo>
                  <a:cubicBezTo>
                    <a:pt x="4466" y="5"/>
                    <a:pt x="4476" y="9"/>
                    <a:pt x="4487" y="14"/>
                  </a:cubicBezTo>
                  <a:cubicBezTo>
                    <a:pt x="4497" y="19"/>
                    <a:pt x="4508" y="24"/>
                    <a:pt x="4518" y="29"/>
                  </a:cubicBezTo>
                  <a:cubicBezTo>
                    <a:pt x="4523" y="38"/>
                    <a:pt x="4529" y="48"/>
                    <a:pt x="4534" y="57"/>
                  </a:cubicBezTo>
                  <a:cubicBezTo>
                    <a:pt x="4539" y="67"/>
                    <a:pt x="4545" y="76"/>
                    <a:pt x="4550" y="86"/>
                  </a:cubicBezTo>
                  <a:lnTo>
                    <a:pt x="4550" y="172"/>
                  </a:lnTo>
                  <a:lnTo>
                    <a:pt x="4550" y="172"/>
                  </a:lnTo>
                  <a:lnTo>
                    <a:pt x="4597" y="143"/>
                  </a:lnTo>
                  <a:cubicBezTo>
                    <a:pt x="4613" y="133"/>
                    <a:pt x="4629" y="124"/>
                    <a:pt x="4645" y="114"/>
                  </a:cubicBezTo>
                  <a:lnTo>
                    <a:pt x="4755" y="100"/>
                  </a:lnTo>
                  <a:lnTo>
                    <a:pt x="4866" y="114"/>
                  </a:lnTo>
                  <a:lnTo>
                    <a:pt x="4976" y="143"/>
                  </a:lnTo>
                  <a:lnTo>
                    <a:pt x="5071" y="215"/>
                  </a:lnTo>
                  <a:lnTo>
                    <a:pt x="5150" y="300"/>
                  </a:lnTo>
                  <a:cubicBezTo>
                    <a:pt x="5176" y="334"/>
                    <a:pt x="5203" y="367"/>
                    <a:pt x="5229" y="401"/>
                  </a:cubicBezTo>
                  <a:cubicBezTo>
                    <a:pt x="5240" y="439"/>
                    <a:pt x="5250" y="477"/>
                    <a:pt x="5261" y="515"/>
                  </a:cubicBezTo>
                  <a:lnTo>
                    <a:pt x="5261" y="515"/>
                  </a:lnTo>
                  <a:lnTo>
                    <a:pt x="5308" y="515"/>
                  </a:lnTo>
                  <a:lnTo>
                    <a:pt x="5340" y="515"/>
                  </a:lnTo>
                  <a:cubicBezTo>
                    <a:pt x="5361" y="505"/>
                    <a:pt x="5382" y="496"/>
                    <a:pt x="5403" y="486"/>
                  </a:cubicBezTo>
                  <a:cubicBezTo>
                    <a:pt x="5424" y="481"/>
                    <a:pt x="5445" y="477"/>
                    <a:pt x="5466" y="472"/>
                  </a:cubicBezTo>
                  <a:lnTo>
                    <a:pt x="5498" y="472"/>
                  </a:lnTo>
                  <a:lnTo>
                    <a:pt x="5545" y="472"/>
                  </a:lnTo>
                  <a:lnTo>
                    <a:pt x="5545" y="472"/>
                  </a:lnTo>
                  <a:lnTo>
                    <a:pt x="5545" y="529"/>
                  </a:lnTo>
                  <a:lnTo>
                    <a:pt x="5545" y="572"/>
                  </a:lnTo>
                  <a:cubicBezTo>
                    <a:pt x="5534" y="591"/>
                    <a:pt x="5524" y="610"/>
                    <a:pt x="5513" y="629"/>
                  </a:cubicBezTo>
                  <a:cubicBezTo>
                    <a:pt x="5497" y="648"/>
                    <a:pt x="5482" y="668"/>
                    <a:pt x="5466" y="687"/>
                  </a:cubicBezTo>
                  <a:cubicBezTo>
                    <a:pt x="5461" y="701"/>
                    <a:pt x="5455" y="716"/>
                    <a:pt x="5450" y="730"/>
                  </a:cubicBezTo>
                  <a:lnTo>
                    <a:pt x="5450" y="773"/>
                  </a:lnTo>
                  <a:lnTo>
                    <a:pt x="5450" y="773"/>
                  </a:lnTo>
                  <a:lnTo>
                    <a:pt x="5561" y="858"/>
                  </a:lnTo>
                  <a:cubicBezTo>
                    <a:pt x="5577" y="877"/>
                    <a:pt x="5592" y="897"/>
                    <a:pt x="5608" y="916"/>
                  </a:cubicBezTo>
                  <a:cubicBezTo>
                    <a:pt x="5619" y="940"/>
                    <a:pt x="5629" y="963"/>
                    <a:pt x="5640" y="987"/>
                  </a:cubicBezTo>
                  <a:lnTo>
                    <a:pt x="5640" y="987"/>
                  </a:lnTo>
                  <a:lnTo>
                    <a:pt x="5735" y="930"/>
                  </a:lnTo>
                  <a:lnTo>
                    <a:pt x="5782" y="901"/>
                  </a:lnTo>
                  <a:cubicBezTo>
                    <a:pt x="5798" y="887"/>
                    <a:pt x="5813" y="872"/>
                    <a:pt x="5829" y="858"/>
                  </a:cubicBezTo>
                  <a:lnTo>
                    <a:pt x="5829" y="858"/>
                  </a:lnTo>
                  <a:cubicBezTo>
                    <a:pt x="5824" y="868"/>
                    <a:pt x="5819" y="877"/>
                    <a:pt x="5814" y="887"/>
                  </a:cubicBezTo>
                  <a:lnTo>
                    <a:pt x="5814" y="930"/>
                  </a:lnTo>
                  <a:lnTo>
                    <a:pt x="5829" y="987"/>
                  </a:lnTo>
                  <a:cubicBezTo>
                    <a:pt x="5840" y="1001"/>
                    <a:pt x="5850" y="1016"/>
                    <a:pt x="5861" y="1030"/>
                  </a:cubicBezTo>
                  <a:cubicBezTo>
                    <a:pt x="5877" y="1049"/>
                    <a:pt x="5892" y="1068"/>
                    <a:pt x="5908" y="1087"/>
                  </a:cubicBezTo>
                  <a:cubicBezTo>
                    <a:pt x="5924" y="1101"/>
                    <a:pt x="5940" y="1116"/>
                    <a:pt x="5956" y="1130"/>
                  </a:cubicBezTo>
                  <a:cubicBezTo>
                    <a:pt x="5966" y="1149"/>
                    <a:pt x="5977" y="1168"/>
                    <a:pt x="5987" y="1187"/>
                  </a:cubicBezTo>
                  <a:cubicBezTo>
                    <a:pt x="5992" y="1211"/>
                    <a:pt x="5998" y="1235"/>
                    <a:pt x="6003" y="1259"/>
                  </a:cubicBezTo>
                  <a:cubicBezTo>
                    <a:pt x="5998" y="1269"/>
                    <a:pt x="5992" y="1278"/>
                    <a:pt x="5987" y="1288"/>
                  </a:cubicBezTo>
                  <a:lnTo>
                    <a:pt x="5972" y="1330"/>
                  </a:lnTo>
                  <a:lnTo>
                    <a:pt x="5972" y="1330"/>
                  </a:lnTo>
                  <a:lnTo>
                    <a:pt x="6082" y="1359"/>
                  </a:lnTo>
                  <a:lnTo>
                    <a:pt x="6193" y="1416"/>
                  </a:lnTo>
                  <a:cubicBezTo>
                    <a:pt x="6225" y="1435"/>
                    <a:pt x="6256" y="1455"/>
                    <a:pt x="6288" y="1474"/>
                  </a:cubicBezTo>
                  <a:cubicBezTo>
                    <a:pt x="6309" y="1498"/>
                    <a:pt x="6330" y="1521"/>
                    <a:pt x="6351" y="1545"/>
                  </a:cubicBezTo>
                  <a:lnTo>
                    <a:pt x="6351" y="1545"/>
                  </a:lnTo>
                  <a:cubicBezTo>
                    <a:pt x="6330" y="1621"/>
                    <a:pt x="6309" y="1698"/>
                    <a:pt x="6288" y="1774"/>
                  </a:cubicBezTo>
                  <a:cubicBezTo>
                    <a:pt x="6272" y="1850"/>
                    <a:pt x="6256" y="1927"/>
                    <a:pt x="6240" y="2003"/>
                  </a:cubicBezTo>
                  <a:cubicBezTo>
                    <a:pt x="6230" y="2084"/>
                    <a:pt x="6219" y="2165"/>
                    <a:pt x="6209" y="2246"/>
                  </a:cubicBezTo>
                  <a:cubicBezTo>
                    <a:pt x="6193" y="2318"/>
                    <a:pt x="6177" y="2389"/>
                    <a:pt x="6161" y="2461"/>
                  </a:cubicBezTo>
                  <a:cubicBezTo>
                    <a:pt x="6151" y="2499"/>
                    <a:pt x="6140" y="2537"/>
                    <a:pt x="6130" y="2575"/>
                  </a:cubicBezTo>
                  <a:cubicBezTo>
                    <a:pt x="6119" y="2608"/>
                    <a:pt x="6109" y="2642"/>
                    <a:pt x="6098" y="2675"/>
                  </a:cubicBezTo>
                  <a:cubicBezTo>
                    <a:pt x="6082" y="2708"/>
                    <a:pt x="6067" y="2742"/>
                    <a:pt x="6051" y="2775"/>
                  </a:cubicBezTo>
                  <a:cubicBezTo>
                    <a:pt x="6030" y="2809"/>
                    <a:pt x="6008" y="2842"/>
                    <a:pt x="5987" y="2876"/>
                  </a:cubicBezTo>
                  <a:cubicBezTo>
                    <a:pt x="5966" y="2904"/>
                    <a:pt x="5945" y="2933"/>
                    <a:pt x="5924" y="2961"/>
                  </a:cubicBezTo>
                  <a:lnTo>
                    <a:pt x="5829" y="3033"/>
                  </a:lnTo>
                  <a:lnTo>
                    <a:pt x="5719" y="3104"/>
                  </a:lnTo>
                  <a:lnTo>
                    <a:pt x="5592" y="3176"/>
                  </a:lnTo>
                  <a:lnTo>
                    <a:pt x="5592" y="3176"/>
                  </a:lnTo>
                  <a:lnTo>
                    <a:pt x="5592" y="3276"/>
                  </a:lnTo>
                  <a:cubicBezTo>
                    <a:pt x="5597" y="3305"/>
                    <a:pt x="5603" y="3333"/>
                    <a:pt x="5608" y="3362"/>
                  </a:cubicBezTo>
                  <a:cubicBezTo>
                    <a:pt x="5613" y="3391"/>
                    <a:pt x="5619" y="3419"/>
                    <a:pt x="5624" y="3448"/>
                  </a:cubicBezTo>
                  <a:cubicBezTo>
                    <a:pt x="5640" y="3472"/>
                    <a:pt x="5655" y="3495"/>
                    <a:pt x="5671" y="3519"/>
                  </a:cubicBezTo>
                  <a:cubicBezTo>
                    <a:pt x="5692" y="3567"/>
                    <a:pt x="5714" y="3614"/>
                    <a:pt x="5735" y="3662"/>
                  </a:cubicBezTo>
                  <a:cubicBezTo>
                    <a:pt x="5745" y="3686"/>
                    <a:pt x="5756" y="3710"/>
                    <a:pt x="5766" y="3734"/>
                  </a:cubicBezTo>
                  <a:cubicBezTo>
                    <a:pt x="5771" y="3763"/>
                    <a:pt x="5777" y="3791"/>
                    <a:pt x="5782" y="3820"/>
                  </a:cubicBezTo>
                  <a:lnTo>
                    <a:pt x="5782" y="3820"/>
                  </a:lnTo>
                  <a:lnTo>
                    <a:pt x="5987" y="3906"/>
                  </a:lnTo>
                  <a:lnTo>
                    <a:pt x="6177" y="3991"/>
                  </a:lnTo>
                  <a:lnTo>
                    <a:pt x="6540" y="4177"/>
                  </a:lnTo>
                  <a:lnTo>
                    <a:pt x="6730" y="4278"/>
                  </a:lnTo>
                  <a:lnTo>
                    <a:pt x="6919" y="4363"/>
                  </a:lnTo>
                  <a:lnTo>
                    <a:pt x="7125" y="4435"/>
                  </a:lnTo>
                  <a:lnTo>
                    <a:pt x="7346" y="4506"/>
                  </a:lnTo>
                  <a:lnTo>
                    <a:pt x="7346" y="4506"/>
                  </a:lnTo>
                  <a:lnTo>
                    <a:pt x="7678" y="4578"/>
                  </a:lnTo>
                  <a:lnTo>
                    <a:pt x="8009" y="4649"/>
                  </a:lnTo>
                  <a:lnTo>
                    <a:pt x="8183" y="4678"/>
                  </a:lnTo>
                  <a:lnTo>
                    <a:pt x="8341" y="4721"/>
                  </a:lnTo>
                  <a:lnTo>
                    <a:pt x="8483" y="4778"/>
                  </a:lnTo>
                  <a:lnTo>
                    <a:pt x="8626" y="4850"/>
                  </a:lnTo>
                  <a:lnTo>
                    <a:pt x="8626" y="4850"/>
                  </a:lnTo>
                  <a:lnTo>
                    <a:pt x="8768" y="4950"/>
                  </a:lnTo>
                  <a:cubicBezTo>
                    <a:pt x="8805" y="4983"/>
                    <a:pt x="8841" y="5017"/>
                    <a:pt x="8878" y="5050"/>
                  </a:cubicBezTo>
                  <a:lnTo>
                    <a:pt x="8989" y="5165"/>
                  </a:lnTo>
                  <a:cubicBezTo>
                    <a:pt x="9015" y="5208"/>
                    <a:pt x="9042" y="5250"/>
                    <a:pt x="9068" y="5293"/>
                  </a:cubicBezTo>
                  <a:cubicBezTo>
                    <a:pt x="9094" y="5341"/>
                    <a:pt x="9121" y="5388"/>
                    <a:pt x="9147" y="5436"/>
                  </a:cubicBezTo>
                  <a:cubicBezTo>
                    <a:pt x="9168" y="5484"/>
                    <a:pt x="9189" y="5531"/>
                    <a:pt x="9210" y="5579"/>
                  </a:cubicBezTo>
                  <a:cubicBezTo>
                    <a:pt x="9226" y="5636"/>
                    <a:pt x="9242" y="5694"/>
                    <a:pt x="9258" y="5751"/>
                  </a:cubicBezTo>
                  <a:cubicBezTo>
                    <a:pt x="9268" y="5803"/>
                    <a:pt x="9279" y="5856"/>
                    <a:pt x="9289" y="5908"/>
                  </a:cubicBezTo>
                  <a:lnTo>
                    <a:pt x="9352" y="6280"/>
                  </a:lnTo>
                  <a:cubicBezTo>
                    <a:pt x="9363" y="6409"/>
                    <a:pt x="9373" y="6538"/>
                    <a:pt x="9384" y="6667"/>
                  </a:cubicBezTo>
                  <a:cubicBezTo>
                    <a:pt x="9400" y="6948"/>
                    <a:pt x="9415" y="7230"/>
                    <a:pt x="9431" y="7511"/>
                  </a:cubicBezTo>
                  <a:lnTo>
                    <a:pt x="9431" y="7511"/>
                  </a:lnTo>
                  <a:cubicBezTo>
                    <a:pt x="9436" y="7563"/>
                    <a:pt x="9442" y="7616"/>
                    <a:pt x="9447" y="7668"/>
                  </a:cubicBezTo>
                  <a:cubicBezTo>
                    <a:pt x="9458" y="7716"/>
                    <a:pt x="9468" y="7763"/>
                    <a:pt x="9479" y="7811"/>
                  </a:cubicBezTo>
                  <a:cubicBezTo>
                    <a:pt x="9505" y="7906"/>
                    <a:pt x="9532" y="8002"/>
                    <a:pt x="9558" y="8097"/>
                  </a:cubicBezTo>
                  <a:cubicBezTo>
                    <a:pt x="9589" y="8183"/>
                    <a:pt x="9621" y="8269"/>
                    <a:pt x="9652" y="8355"/>
                  </a:cubicBezTo>
                  <a:cubicBezTo>
                    <a:pt x="9663" y="8403"/>
                    <a:pt x="9673" y="8450"/>
                    <a:pt x="9684" y="8498"/>
                  </a:cubicBezTo>
                  <a:cubicBezTo>
                    <a:pt x="9695" y="8541"/>
                    <a:pt x="9705" y="8584"/>
                    <a:pt x="9716" y="8627"/>
                  </a:cubicBezTo>
                  <a:lnTo>
                    <a:pt x="9716" y="8627"/>
                  </a:lnTo>
                  <a:lnTo>
                    <a:pt x="9731" y="8813"/>
                  </a:lnTo>
                  <a:cubicBezTo>
                    <a:pt x="9736" y="8870"/>
                    <a:pt x="9742" y="8927"/>
                    <a:pt x="9747" y="8984"/>
                  </a:cubicBezTo>
                  <a:cubicBezTo>
                    <a:pt x="9752" y="9084"/>
                    <a:pt x="9758" y="9185"/>
                    <a:pt x="9763" y="9285"/>
                  </a:cubicBezTo>
                  <a:cubicBezTo>
                    <a:pt x="9774" y="9333"/>
                    <a:pt x="9784" y="9380"/>
                    <a:pt x="9795" y="9428"/>
                  </a:cubicBezTo>
                  <a:cubicBezTo>
                    <a:pt x="9805" y="9476"/>
                    <a:pt x="9816" y="9523"/>
                    <a:pt x="9826" y="9571"/>
                  </a:cubicBezTo>
                  <a:cubicBezTo>
                    <a:pt x="9852" y="9614"/>
                    <a:pt x="9879" y="9657"/>
                    <a:pt x="9905" y="9700"/>
                  </a:cubicBezTo>
                  <a:lnTo>
                    <a:pt x="10000" y="9828"/>
                  </a:lnTo>
                  <a:lnTo>
                    <a:pt x="10000" y="9828"/>
                  </a:lnTo>
                  <a:lnTo>
                    <a:pt x="10000" y="10000"/>
                  </a:lnTo>
                  <a:lnTo>
                    <a:pt x="10000" y="1000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dirty="0"/>
            </a:p>
          </p:txBody>
        </p:sp>
      </p:grpSp>
      <p:grpSp>
        <p:nvGrpSpPr>
          <p:cNvPr id="17" name="Group 16" descr="&quot;&quot;">
            <a:extLst>
              <a:ext uri="{FF2B5EF4-FFF2-40B4-BE49-F238E27FC236}">
                <a16:creationId xmlns:a16="http://schemas.microsoft.com/office/drawing/2014/main" id="{7257F00D-BCE9-4BC3-9296-9178D84817EC}"/>
              </a:ext>
              <a:ext uri="{C183D7F6-B498-43B3-948B-1728B52AA6E4}">
                <adec:decorative xmlns:adec="http://schemas.microsoft.com/office/drawing/2017/decorative" xmlns="" val="0"/>
              </a:ext>
            </a:extLst>
          </p:cNvPr>
          <p:cNvGrpSpPr/>
          <p:nvPr/>
        </p:nvGrpSpPr>
        <p:grpSpPr>
          <a:xfrm>
            <a:off x="2234165" y="3556494"/>
            <a:ext cx="835499" cy="778988"/>
            <a:chOff x="811234" y="8268887"/>
            <a:chExt cx="2962656" cy="2770632"/>
          </a:xfrm>
        </p:grpSpPr>
        <p:sp>
          <p:nvSpPr>
            <p:cNvPr id="18" name="Rectangle 17">
              <a:extLst>
                <a:ext uri="{FF2B5EF4-FFF2-40B4-BE49-F238E27FC236}">
                  <a16:creationId xmlns:a16="http://schemas.microsoft.com/office/drawing/2014/main" id="{0F03EE3C-8E75-4381-B987-07ACB3309CC3}"/>
                </a:ext>
                <a:ext uri="{C183D7F6-B498-43B3-948B-1728B52AA6E4}">
                  <adec:decorative xmlns:adec="http://schemas.microsoft.com/office/drawing/2017/decorative" xmlns="" val="1"/>
                </a:ext>
              </a:extLst>
            </p:cNvPr>
            <p:cNvSpPr/>
            <p:nvPr/>
          </p:nvSpPr>
          <p:spPr>
            <a:xfrm>
              <a:off x="811234" y="8268887"/>
              <a:ext cx="2962656" cy="2770632"/>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9">
              <a:extLst>
                <a:ext uri="{FF2B5EF4-FFF2-40B4-BE49-F238E27FC236}">
                  <a16:creationId xmlns:a16="http://schemas.microsoft.com/office/drawing/2014/main" id="{D2F15974-1C0D-4C0F-A62F-DA2BEAED46FA}"/>
                </a:ext>
                <a:ext uri="{C183D7F6-B498-43B3-948B-1728B52AA6E4}">
                  <adec:decorative xmlns:adec="http://schemas.microsoft.com/office/drawing/2017/decorative" xmlns="" val="1"/>
                </a:ext>
              </a:extLst>
            </p:cNvPr>
            <p:cNvSpPr>
              <a:spLocks noEditPoints="1"/>
            </p:cNvSpPr>
            <p:nvPr/>
          </p:nvSpPr>
          <p:spPr bwMode="auto">
            <a:xfrm>
              <a:off x="1409424" y="8470087"/>
              <a:ext cx="1748084" cy="2569432"/>
            </a:xfrm>
            <a:custGeom>
              <a:avLst/>
              <a:gdLst>
                <a:gd name="T0" fmla="*/ 70 w 962"/>
                <a:gd name="T1" fmla="*/ 1398 h 1414"/>
                <a:gd name="T2" fmla="*/ 40 w 962"/>
                <a:gd name="T3" fmla="*/ 1244 h 1414"/>
                <a:gd name="T4" fmla="*/ 28 w 962"/>
                <a:gd name="T5" fmla="*/ 1006 h 1414"/>
                <a:gd name="T6" fmla="*/ 0 w 962"/>
                <a:gd name="T7" fmla="*/ 814 h 1414"/>
                <a:gd name="T8" fmla="*/ 26 w 962"/>
                <a:gd name="T9" fmla="*/ 724 h 1414"/>
                <a:gd name="T10" fmla="*/ 118 w 962"/>
                <a:gd name="T11" fmla="*/ 664 h 1414"/>
                <a:gd name="T12" fmla="*/ 242 w 962"/>
                <a:gd name="T13" fmla="*/ 652 h 1414"/>
                <a:gd name="T14" fmla="*/ 232 w 962"/>
                <a:gd name="T15" fmla="*/ 620 h 1414"/>
                <a:gd name="T16" fmla="*/ 234 w 962"/>
                <a:gd name="T17" fmla="*/ 578 h 1414"/>
                <a:gd name="T18" fmla="*/ 282 w 962"/>
                <a:gd name="T19" fmla="*/ 532 h 1414"/>
                <a:gd name="T20" fmla="*/ 266 w 962"/>
                <a:gd name="T21" fmla="*/ 528 h 1414"/>
                <a:gd name="T22" fmla="*/ 230 w 962"/>
                <a:gd name="T23" fmla="*/ 548 h 1414"/>
                <a:gd name="T24" fmla="*/ 218 w 962"/>
                <a:gd name="T25" fmla="*/ 528 h 1414"/>
                <a:gd name="T26" fmla="*/ 248 w 962"/>
                <a:gd name="T27" fmla="*/ 494 h 1414"/>
                <a:gd name="T28" fmla="*/ 270 w 962"/>
                <a:gd name="T29" fmla="*/ 430 h 1414"/>
                <a:gd name="T30" fmla="*/ 306 w 962"/>
                <a:gd name="T31" fmla="*/ 436 h 1414"/>
                <a:gd name="T32" fmla="*/ 318 w 962"/>
                <a:gd name="T33" fmla="*/ 392 h 1414"/>
                <a:gd name="T34" fmla="*/ 300 w 962"/>
                <a:gd name="T35" fmla="*/ 274 h 1414"/>
                <a:gd name="T36" fmla="*/ 342 w 962"/>
                <a:gd name="T37" fmla="*/ 178 h 1414"/>
                <a:gd name="T38" fmla="*/ 402 w 962"/>
                <a:gd name="T39" fmla="*/ 62 h 1414"/>
                <a:gd name="T40" fmla="*/ 458 w 962"/>
                <a:gd name="T41" fmla="*/ 16 h 1414"/>
                <a:gd name="T42" fmla="*/ 542 w 962"/>
                <a:gd name="T43" fmla="*/ 0 h 1414"/>
                <a:gd name="T44" fmla="*/ 692 w 962"/>
                <a:gd name="T45" fmla="*/ 38 h 1414"/>
                <a:gd name="T46" fmla="*/ 776 w 962"/>
                <a:gd name="T47" fmla="*/ 148 h 1414"/>
                <a:gd name="T48" fmla="*/ 786 w 962"/>
                <a:gd name="T49" fmla="*/ 310 h 1414"/>
                <a:gd name="T50" fmla="*/ 746 w 962"/>
                <a:gd name="T51" fmla="*/ 410 h 1414"/>
                <a:gd name="T52" fmla="*/ 702 w 962"/>
                <a:gd name="T53" fmla="*/ 520 h 1414"/>
                <a:gd name="T54" fmla="*/ 732 w 962"/>
                <a:gd name="T55" fmla="*/ 536 h 1414"/>
                <a:gd name="T56" fmla="*/ 744 w 962"/>
                <a:gd name="T57" fmla="*/ 562 h 1414"/>
                <a:gd name="T58" fmla="*/ 728 w 962"/>
                <a:gd name="T59" fmla="*/ 594 h 1414"/>
                <a:gd name="T60" fmla="*/ 696 w 962"/>
                <a:gd name="T61" fmla="*/ 576 h 1414"/>
                <a:gd name="T62" fmla="*/ 698 w 962"/>
                <a:gd name="T63" fmla="*/ 614 h 1414"/>
                <a:gd name="T64" fmla="*/ 726 w 962"/>
                <a:gd name="T65" fmla="*/ 664 h 1414"/>
                <a:gd name="T66" fmla="*/ 710 w 962"/>
                <a:gd name="T67" fmla="*/ 684 h 1414"/>
                <a:gd name="T68" fmla="*/ 686 w 962"/>
                <a:gd name="T69" fmla="*/ 682 h 1414"/>
                <a:gd name="T70" fmla="*/ 654 w 962"/>
                <a:gd name="T71" fmla="*/ 682 h 1414"/>
                <a:gd name="T72" fmla="*/ 720 w 962"/>
                <a:gd name="T73" fmla="*/ 720 h 1414"/>
                <a:gd name="T74" fmla="*/ 852 w 962"/>
                <a:gd name="T75" fmla="*/ 754 h 1414"/>
                <a:gd name="T76" fmla="*/ 938 w 962"/>
                <a:gd name="T77" fmla="*/ 824 h 1414"/>
                <a:gd name="T78" fmla="*/ 960 w 962"/>
                <a:gd name="T79" fmla="*/ 896 h 1414"/>
                <a:gd name="T80" fmla="*/ 954 w 962"/>
                <a:gd name="T81" fmla="*/ 994 h 1414"/>
                <a:gd name="T82" fmla="*/ 888 w 962"/>
                <a:gd name="T83" fmla="*/ 1322 h 1414"/>
                <a:gd name="T84" fmla="*/ 330 w 962"/>
                <a:gd name="T85" fmla="*/ 658 h 1414"/>
                <a:gd name="T86" fmla="*/ 370 w 962"/>
                <a:gd name="T87" fmla="*/ 630 h 1414"/>
                <a:gd name="T88" fmla="*/ 394 w 962"/>
                <a:gd name="T89" fmla="*/ 566 h 1414"/>
                <a:gd name="T90" fmla="*/ 382 w 962"/>
                <a:gd name="T91" fmla="*/ 498 h 1414"/>
                <a:gd name="T92" fmla="*/ 346 w 962"/>
                <a:gd name="T93" fmla="*/ 568 h 1414"/>
                <a:gd name="T94" fmla="*/ 624 w 962"/>
                <a:gd name="T95" fmla="*/ 616 h 1414"/>
                <a:gd name="T96" fmla="*/ 642 w 962"/>
                <a:gd name="T97" fmla="*/ 584 h 1414"/>
                <a:gd name="T98" fmla="*/ 636 w 962"/>
                <a:gd name="T99" fmla="*/ 572 h 1414"/>
                <a:gd name="T100" fmla="*/ 636 w 962"/>
                <a:gd name="T101" fmla="*/ 556 h 1414"/>
                <a:gd name="T102" fmla="*/ 648 w 962"/>
                <a:gd name="T103" fmla="*/ 536 h 1414"/>
                <a:gd name="T104" fmla="*/ 618 w 962"/>
                <a:gd name="T105" fmla="*/ 590 h 1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62" h="1414">
                  <a:moveTo>
                    <a:pt x="888" y="1414"/>
                  </a:moveTo>
                  <a:lnTo>
                    <a:pt x="888" y="1414"/>
                  </a:lnTo>
                  <a:lnTo>
                    <a:pt x="78" y="1414"/>
                  </a:lnTo>
                  <a:lnTo>
                    <a:pt x="78" y="1414"/>
                  </a:lnTo>
                  <a:lnTo>
                    <a:pt x="70" y="1398"/>
                  </a:lnTo>
                  <a:lnTo>
                    <a:pt x="64" y="1380"/>
                  </a:lnTo>
                  <a:lnTo>
                    <a:pt x="58" y="1360"/>
                  </a:lnTo>
                  <a:lnTo>
                    <a:pt x="52" y="1340"/>
                  </a:lnTo>
                  <a:lnTo>
                    <a:pt x="46" y="1294"/>
                  </a:lnTo>
                  <a:lnTo>
                    <a:pt x="40" y="1244"/>
                  </a:lnTo>
                  <a:lnTo>
                    <a:pt x="36" y="1192"/>
                  </a:lnTo>
                  <a:lnTo>
                    <a:pt x="34" y="1138"/>
                  </a:lnTo>
                  <a:lnTo>
                    <a:pt x="30" y="1036"/>
                  </a:lnTo>
                  <a:lnTo>
                    <a:pt x="30" y="1036"/>
                  </a:lnTo>
                  <a:lnTo>
                    <a:pt x="28" y="1006"/>
                  </a:lnTo>
                  <a:lnTo>
                    <a:pt x="24" y="976"/>
                  </a:lnTo>
                  <a:lnTo>
                    <a:pt x="12" y="918"/>
                  </a:lnTo>
                  <a:lnTo>
                    <a:pt x="4" y="862"/>
                  </a:lnTo>
                  <a:lnTo>
                    <a:pt x="0" y="838"/>
                  </a:lnTo>
                  <a:lnTo>
                    <a:pt x="0" y="814"/>
                  </a:lnTo>
                  <a:lnTo>
                    <a:pt x="0" y="814"/>
                  </a:lnTo>
                  <a:lnTo>
                    <a:pt x="2" y="788"/>
                  </a:lnTo>
                  <a:lnTo>
                    <a:pt x="8" y="764"/>
                  </a:lnTo>
                  <a:lnTo>
                    <a:pt x="16" y="744"/>
                  </a:lnTo>
                  <a:lnTo>
                    <a:pt x="26" y="724"/>
                  </a:lnTo>
                  <a:lnTo>
                    <a:pt x="40" y="708"/>
                  </a:lnTo>
                  <a:lnTo>
                    <a:pt x="58" y="694"/>
                  </a:lnTo>
                  <a:lnTo>
                    <a:pt x="76" y="682"/>
                  </a:lnTo>
                  <a:lnTo>
                    <a:pt x="96" y="672"/>
                  </a:lnTo>
                  <a:lnTo>
                    <a:pt x="118" y="664"/>
                  </a:lnTo>
                  <a:lnTo>
                    <a:pt x="140" y="658"/>
                  </a:lnTo>
                  <a:lnTo>
                    <a:pt x="166" y="654"/>
                  </a:lnTo>
                  <a:lnTo>
                    <a:pt x="190" y="652"/>
                  </a:lnTo>
                  <a:lnTo>
                    <a:pt x="216" y="652"/>
                  </a:lnTo>
                  <a:lnTo>
                    <a:pt x="242" y="652"/>
                  </a:lnTo>
                  <a:lnTo>
                    <a:pt x="268" y="654"/>
                  </a:lnTo>
                  <a:lnTo>
                    <a:pt x="294" y="658"/>
                  </a:lnTo>
                  <a:lnTo>
                    <a:pt x="294" y="658"/>
                  </a:lnTo>
                  <a:lnTo>
                    <a:pt x="254" y="632"/>
                  </a:lnTo>
                  <a:lnTo>
                    <a:pt x="232" y="620"/>
                  </a:lnTo>
                  <a:lnTo>
                    <a:pt x="210" y="610"/>
                  </a:lnTo>
                  <a:lnTo>
                    <a:pt x="210" y="610"/>
                  </a:lnTo>
                  <a:lnTo>
                    <a:pt x="216" y="596"/>
                  </a:lnTo>
                  <a:lnTo>
                    <a:pt x="224" y="586"/>
                  </a:lnTo>
                  <a:lnTo>
                    <a:pt x="234" y="578"/>
                  </a:lnTo>
                  <a:lnTo>
                    <a:pt x="246" y="570"/>
                  </a:lnTo>
                  <a:lnTo>
                    <a:pt x="258" y="564"/>
                  </a:lnTo>
                  <a:lnTo>
                    <a:pt x="268" y="556"/>
                  </a:lnTo>
                  <a:lnTo>
                    <a:pt x="276" y="546"/>
                  </a:lnTo>
                  <a:lnTo>
                    <a:pt x="282" y="532"/>
                  </a:lnTo>
                  <a:lnTo>
                    <a:pt x="282" y="532"/>
                  </a:lnTo>
                  <a:lnTo>
                    <a:pt x="278" y="528"/>
                  </a:lnTo>
                  <a:lnTo>
                    <a:pt x="274" y="526"/>
                  </a:lnTo>
                  <a:lnTo>
                    <a:pt x="270" y="526"/>
                  </a:lnTo>
                  <a:lnTo>
                    <a:pt x="266" y="528"/>
                  </a:lnTo>
                  <a:lnTo>
                    <a:pt x="256" y="532"/>
                  </a:lnTo>
                  <a:lnTo>
                    <a:pt x="248" y="538"/>
                  </a:lnTo>
                  <a:lnTo>
                    <a:pt x="240" y="544"/>
                  </a:lnTo>
                  <a:lnTo>
                    <a:pt x="232" y="546"/>
                  </a:lnTo>
                  <a:lnTo>
                    <a:pt x="230" y="548"/>
                  </a:lnTo>
                  <a:lnTo>
                    <a:pt x="226" y="546"/>
                  </a:lnTo>
                  <a:lnTo>
                    <a:pt x="224" y="542"/>
                  </a:lnTo>
                  <a:lnTo>
                    <a:pt x="222" y="538"/>
                  </a:lnTo>
                  <a:lnTo>
                    <a:pt x="222" y="538"/>
                  </a:lnTo>
                  <a:lnTo>
                    <a:pt x="218" y="528"/>
                  </a:lnTo>
                  <a:lnTo>
                    <a:pt x="218" y="518"/>
                  </a:lnTo>
                  <a:lnTo>
                    <a:pt x="220" y="510"/>
                  </a:lnTo>
                  <a:lnTo>
                    <a:pt x="228" y="502"/>
                  </a:lnTo>
                  <a:lnTo>
                    <a:pt x="236" y="498"/>
                  </a:lnTo>
                  <a:lnTo>
                    <a:pt x="248" y="494"/>
                  </a:lnTo>
                  <a:lnTo>
                    <a:pt x="258" y="490"/>
                  </a:lnTo>
                  <a:lnTo>
                    <a:pt x="270" y="490"/>
                  </a:lnTo>
                  <a:lnTo>
                    <a:pt x="270" y="490"/>
                  </a:lnTo>
                  <a:lnTo>
                    <a:pt x="270" y="430"/>
                  </a:lnTo>
                  <a:lnTo>
                    <a:pt x="270" y="430"/>
                  </a:lnTo>
                  <a:lnTo>
                    <a:pt x="278" y="428"/>
                  </a:lnTo>
                  <a:lnTo>
                    <a:pt x="282" y="430"/>
                  </a:lnTo>
                  <a:lnTo>
                    <a:pt x="292" y="432"/>
                  </a:lnTo>
                  <a:lnTo>
                    <a:pt x="300" y="436"/>
                  </a:lnTo>
                  <a:lnTo>
                    <a:pt x="306" y="436"/>
                  </a:lnTo>
                  <a:lnTo>
                    <a:pt x="312" y="436"/>
                  </a:lnTo>
                  <a:lnTo>
                    <a:pt x="312" y="436"/>
                  </a:lnTo>
                  <a:lnTo>
                    <a:pt x="316" y="424"/>
                  </a:lnTo>
                  <a:lnTo>
                    <a:pt x="318" y="414"/>
                  </a:lnTo>
                  <a:lnTo>
                    <a:pt x="318" y="392"/>
                  </a:lnTo>
                  <a:lnTo>
                    <a:pt x="316" y="374"/>
                  </a:lnTo>
                  <a:lnTo>
                    <a:pt x="312" y="354"/>
                  </a:lnTo>
                  <a:lnTo>
                    <a:pt x="302" y="316"/>
                  </a:lnTo>
                  <a:lnTo>
                    <a:pt x="300" y="296"/>
                  </a:lnTo>
                  <a:lnTo>
                    <a:pt x="300" y="274"/>
                  </a:lnTo>
                  <a:lnTo>
                    <a:pt x="300" y="274"/>
                  </a:lnTo>
                  <a:lnTo>
                    <a:pt x="302" y="266"/>
                  </a:lnTo>
                  <a:lnTo>
                    <a:pt x="306" y="254"/>
                  </a:lnTo>
                  <a:lnTo>
                    <a:pt x="318" y="230"/>
                  </a:lnTo>
                  <a:lnTo>
                    <a:pt x="342" y="178"/>
                  </a:lnTo>
                  <a:lnTo>
                    <a:pt x="342" y="178"/>
                  </a:lnTo>
                  <a:lnTo>
                    <a:pt x="356" y="146"/>
                  </a:lnTo>
                  <a:lnTo>
                    <a:pt x="370" y="114"/>
                  </a:lnTo>
                  <a:lnTo>
                    <a:pt x="386" y="86"/>
                  </a:lnTo>
                  <a:lnTo>
                    <a:pt x="402" y="62"/>
                  </a:lnTo>
                  <a:lnTo>
                    <a:pt x="412" y="50"/>
                  </a:lnTo>
                  <a:lnTo>
                    <a:pt x="422" y="40"/>
                  </a:lnTo>
                  <a:lnTo>
                    <a:pt x="434" y="32"/>
                  </a:lnTo>
                  <a:lnTo>
                    <a:pt x="446" y="24"/>
                  </a:lnTo>
                  <a:lnTo>
                    <a:pt x="458" y="16"/>
                  </a:lnTo>
                  <a:lnTo>
                    <a:pt x="472" y="12"/>
                  </a:lnTo>
                  <a:lnTo>
                    <a:pt x="488" y="6"/>
                  </a:lnTo>
                  <a:lnTo>
                    <a:pt x="504" y="4"/>
                  </a:lnTo>
                  <a:lnTo>
                    <a:pt x="504" y="4"/>
                  </a:lnTo>
                  <a:lnTo>
                    <a:pt x="542" y="0"/>
                  </a:lnTo>
                  <a:lnTo>
                    <a:pt x="578" y="2"/>
                  </a:lnTo>
                  <a:lnTo>
                    <a:pt x="610" y="6"/>
                  </a:lnTo>
                  <a:lnTo>
                    <a:pt x="640" y="14"/>
                  </a:lnTo>
                  <a:lnTo>
                    <a:pt x="668" y="24"/>
                  </a:lnTo>
                  <a:lnTo>
                    <a:pt x="692" y="38"/>
                  </a:lnTo>
                  <a:lnTo>
                    <a:pt x="714" y="54"/>
                  </a:lnTo>
                  <a:lnTo>
                    <a:pt x="734" y="74"/>
                  </a:lnTo>
                  <a:lnTo>
                    <a:pt x="750" y="96"/>
                  </a:lnTo>
                  <a:lnTo>
                    <a:pt x="764" y="122"/>
                  </a:lnTo>
                  <a:lnTo>
                    <a:pt x="776" y="148"/>
                  </a:lnTo>
                  <a:lnTo>
                    <a:pt x="784" y="178"/>
                  </a:lnTo>
                  <a:lnTo>
                    <a:pt x="788" y="208"/>
                  </a:lnTo>
                  <a:lnTo>
                    <a:pt x="790" y="240"/>
                  </a:lnTo>
                  <a:lnTo>
                    <a:pt x="790" y="274"/>
                  </a:lnTo>
                  <a:lnTo>
                    <a:pt x="786" y="310"/>
                  </a:lnTo>
                  <a:lnTo>
                    <a:pt x="786" y="310"/>
                  </a:lnTo>
                  <a:lnTo>
                    <a:pt x="780" y="340"/>
                  </a:lnTo>
                  <a:lnTo>
                    <a:pt x="770" y="364"/>
                  </a:lnTo>
                  <a:lnTo>
                    <a:pt x="758" y="388"/>
                  </a:lnTo>
                  <a:lnTo>
                    <a:pt x="746" y="410"/>
                  </a:lnTo>
                  <a:lnTo>
                    <a:pt x="734" y="432"/>
                  </a:lnTo>
                  <a:lnTo>
                    <a:pt x="722" y="458"/>
                  </a:lnTo>
                  <a:lnTo>
                    <a:pt x="710" y="486"/>
                  </a:lnTo>
                  <a:lnTo>
                    <a:pt x="702" y="520"/>
                  </a:lnTo>
                  <a:lnTo>
                    <a:pt x="702" y="520"/>
                  </a:lnTo>
                  <a:lnTo>
                    <a:pt x="704" y="528"/>
                  </a:lnTo>
                  <a:lnTo>
                    <a:pt x="708" y="532"/>
                  </a:lnTo>
                  <a:lnTo>
                    <a:pt x="716" y="534"/>
                  </a:lnTo>
                  <a:lnTo>
                    <a:pt x="724" y="534"/>
                  </a:lnTo>
                  <a:lnTo>
                    <a:pt x="732" y="536"/>
                  </a:lnTo>
                  <a:lnTo>
                    <a:pt x="738" y="538"/>
                  </a:lnTo>
                  <a:lnTo>
                    <a:pt x="742" y="542"/>
                  </a:lnTo>
                  <a:lnTo>
                    <a:pt x="744" y="550"/>
                  </a:lnTo>
                  <a:lnTo>
                    <a:pt x="744" y="550"/>
                  </a:lnTo>
                  <a:lnTo>
                    <a:pt x="744" y="562"/>
                  </a:lnTo>
                  <a:lnTo>
                    <a:pt x="744" y="574"/>
                  </a:lnTo>
                  <a:lnTo>
                    <a:pt x="740" y="582"/>
                  </a:lnTo>
                  <a:lnTo>
                    <a:pt x="738" y="592"/>
                  </a:lnTo>
                  <a:lnTo>
                    <a:pt x="738" y="592"/>
                  </a:lnTo>
                  <a:lnTo>
                    <a:pt x="728" y="594"/>
                  </a:lnTo>
                  <a:lnTo>
                    <a:pt x="720" y="594"/>
                  </a:lnTo>
                  <a:lnTo>
                    <a:pt x="714" y="592"/>
                  </a:lnTo>
                  <a:lnTo>
                    <a:pt x="710" y="588"/>
                  </a:lnTo>
                  <a:lnTo>
                    <a:pt x="700" y="580"/>
                  </a:lnTo>
                  <a:lnTo>
                    <a:pt x="696" y="576"/>
                  </a:lnTo>
                  <a:lnTo>
                    <a:pt x="690" y="574"/>
                  </a:lnTo>
                  <a:lnTo>
                    <a:pt x="690" y="574"/>
                  </a:lnTo>
                  <a:lnTo>
                    <a:pt x="690" y="590"/>
                  </a:lnTo>
                  <a:lnTo>
                    <a:pt x="694" y="602"/>
                  </a:lnTo>
                  <a:lnTo>
                    <a:pt x="698" y="614"/>
                  </a:lnTo>
                  <a:lnTo>
                    <a:pt x="704" y="622"/>
                  </a:lnTo>
                  <a:lnTo>
                    <a:pt x="718" y="640"/>
                  </a:lnTo>
                  <a:lnTo>
                    <a:pt x="724" y="652"/>
                  </a:lnTo>
                  <a:lnTo>
                    <a:pt x="726" y="664"/>
                  </a:lnTo>
                  <a:lnTo>
                    <a:pt x="726" y="664"/>
                  </a:lnTo>
                  <a:lnTo>
                    <a:pt x="718" y="664"/>
                  </a:lnTo>
                  <a:lnTo>
                    <a:pt x="712" y="664"/>
                  </a:lnTo>
                  <a:lnTo>
                    <a:pt x="708" y="668"/>
                  </a:lnTo>
                  <a:lnTo>
                    <a:pt x="708" y="672"/>
                  </a:lnTo>
                  <a:lnTo>
                    <a:pt x="710" y="684"/>
                  </a:lnTo>
                  <a:lnTo>
                    <a:pt x="714" y="694"/>
                  </a:lnTo>
                  <a:lnTo>
                    <a:pt x="714" y="694"/>
                  </a:lnTo>
                  <a:lnTo>
                    <a:pt x="704" y="692"/>
                  </a:lnTo>
                  <a:lnTo>
                    <a:pt x="698" y="688"/>
                  </a:lnTo>
                  <a:lnTo>
                    <a:pt x="686" y="682"/>
                  </a:lnTo>
                  <a:lnTo>
                    <a:pt x="682" y="678"/>
                  </a:lnTo>
                  <a:lnTo>
                    <a:pt x="674" y="678"/>
                  </a:lnTo>
                  <a:lnTo>
                    <a:pt x="666" y="678"/>
                  </a:lnTo>
                  <a:lnTo>
                    <a:pt x="654" y="682"/>
                  </a:lnTo>
                  <a:lnTo>
                    <a:pt x="654" y="682"/>
                  </a:lnTo>
                  <a:lnTo>
                    <a:pt x="662" y="690"/>
                  </a:lnTo>
                  <a:lnTo>
                    <a:pt x="672" y="698"/>
                  </a:lnTo>
                  <a:lnTo>
                    <a:pt x="682" y="704"/>
                  </a:lnTo>
                  <a:lnTo>
                    <a:pt x="694" y="710"/>
                  </a:lnTo>
                  <a:lnTo>
                    <a:pt x="720" y="720"/>
                  </a:lnTo>
                  <a:lnTo>
                    <a:pt x="746" y="728"/>
                  </a:lnTo>
                  <a:lnTo>
                    <a:pt x="802" y="740"/>
                  </a:lnTo>
                  <a:lnTo>
                    <a:pt x="828" y="746"/>
                  </a:lnTo>
                  <a:lnTo>
                    <a:pt x="852" y="754"/>
                  </a:lnTo>
                  <a:lnTo>
                    <a:pt x="852" y="754"/>
                  </a:lnTo>
                  <a:lnTo>
                    <a:pt x="878" y="768"/>
                  </a:lnTo>
                  <a:lnTo>
                    <a:pt x="902" y="782"/>
                  </a:lnTo>
                  <a:lnTo>
                    <a:pt x="922" y="802"/>
                  </a:lnTo>
                  <a:lnTo>
                    <a:pt x="930" y="812"/>
                  </a:lnTo>
                  <a:lnTo>
                    <a:pt x="938" y="824"/>
                  </a:lnTo>
                  <a:lnTo>
                    <a:pt x="944" y="836"/>
                  </a:lnTo>
                  <a:lnTo>
                    <a:pt x="950" y="850"/>
                  </a:lnTo>
                  <a:lnTo>
                    <a:pt x="954" y="864"/>
                  </a:lnTo>
                  <a:lnTo>
                    <a:pt x="958" y="878"/>
                  </a:lnTo>
                  <a:lnTo>
                    <a:pt x="960" y="896"/>
                  </a:lnTo>
                  <a:lnTo>
                    <a:pt x="962" y="912"/>
                  </a:lnTo>
                  <a:lnTo>
                    <a:pt x="962" y="932"/>
                  </a:lnTo>
                  <a:lnTo>
                    <a:pt x="960" y="952"/>
                  </a:lnTo>
                  <a:lnTo>
                    <a:pt x="960" y="952"/>
                  </a:lnTo>
                  <a:lnTo>
                    <a:pt x="954" y="994"/>
                  </a:lnTo>
                  <a:lnTo>
                    <a:pt x="942" y="1044"/>
                  </a:lnTo>
                  <a:lnTo>
                    <a:pt x="914" y="1162"/>
                  </a:lnTo>
                  <a:lnTo>
                    <a:pt x="902" y="1226"/>
                  </a:lnTo>
                  <a:lnTo>
                    <a:pt x="892" y="1290"/>
                  </a:lnTo>
                  <a:lnTo>
                    <a:pt x="888" y="1322"/>
                  </a:lnTo>
                  <a:lnTo>
                    <a:pt x="886" y="1354"/>
                  </a:lnTo>
                  <a:lnTo>
                    <a:pt x="886" y="1384"/>
                  </a:lnTo>
                  <a:lnTo>
                    <a:pt x="888" y="1414"/>
                  </a:lnTo>
                  <a:lnTo>
                    <a:pt x="888" y="1414"/>
                  </a:lnTo>
                  <a:close/>
                  <a:moveTo>
                    <a:pt x="330" y="658"/>
                  </a:moveTo>
                  <a:lnTo>
                    <a:pt x="330" y="658"/>
                  </a:lnTo>
                  <a:lnTo>
                    <a:pt x="342" y="654"/>
                  </a:lnTo>
                  <a:lnTo>
                    <a:pt x="352" y="648"/>
                  </a:lnTo>
                  <a:lnTo>
                    <a:pt x="362" y="640"/>
                  </a:lnTo>
                  <a:lnTo>
                    <a:pt x="370" y="630"/>
                  </a:lnTo>
                  <a:lnTo>
                    <a:pt x="378" y="620"/>
                  </a:lnTo>
                  <a:lnTo>
                    <a:pt x="384" y="608"/>
                  </a:lnTo>
                  <a:lnTo>
                    <a:pt x="388" y="594"/>
                  </a:lnTo>
                  <a:lnTo>
                    <a:pt x="392" y="580"/>
                  </a:lnTo>
                  <a:lnTo>
                    <a:pt x="394" y="566"/>
                  </a:lnTo>
                  <a:lnTo>
                    <a:pt x="396" y="550"/>
                  </a:lnTo>
                  <a:lnTo>
                    <a:pt x="394" y="536"/>
                  </a:lnTo>
                  <a:lnTo>
                    <a:pt x="392" y="522"/>
                  </a:lnTo>
                  <a:lnTo>
                    <a:pt x="388" y="510"/>
                  </a:lnTo>
                  <a:lnTo>
                    <a:pt x="382" y="498"/>
                  </a:lnTo>
                  <a:lnTo>
                    <a:pt x="376" y="488"/>
                  </a:lnTo>
                  <a:lnTo>
                    <a:pt x="366" y="478"/>
                  </a:lnTo>
                  <a:lnTo>
                    <a:pt x="366" y="478"/>
                  </a:lnTo>
                  <a:lnTo>
                    <a:pt x="356" y="522"/>
                  </a:lnTo>
                  <a:lnTo>
                    <a:pt x="346" y="568"/>
                  </a:lnTo>
                  <a:lnTo>
                    <a:pt x="336" y="616"/>
                  </a:lnTo>
                  <a:lnTo>
                    <a:pt x="332" y="638"/>
                  </a:lnTo>
                  <a:lnTo>
                    <a:pt x="330" y="658"/>
                  </a:lnTo>
                  <a:lnTo>
                    <a:pt x="330" y="658"/>
                  </a:lnTo>
                  <a:close/>
                  <a:moveTo>
                    <a:pt x="624" y="616"/>
                  </a:moveTo>
                  <a:lnTo>
                    <a:pt x="624" y="616"/>
                  </a:lnTo>
                  <a:lnTo>
                    <a:pt x="626" y="610"/>
                  </a:lnTo>
                  <a:lnTo>
                    <a:pt x="628" y="604"/>
                  </a:lnTo>
                  <a:lnTo>
                    <a:pt x="634" y="594"/>
                  </a:lnTo>
                  <a:lnTo>
                    <a:pt x="642" y="584"/>
                  </a:lnTo>
                  <a:lnTo>
                    <a:pt x="648" y="574"/>
                  </a:lnTo>
                  <a:lnTo>
                    <a:pt x="648" y="574"/>
                  </a:lnTo>
                  <a:lnTo>
                    <a:pt x="642" y="574"/>
                  </a:lnTo>
                  <a:lnTo>
                    <a:pt x="640" y="574"/>
                  </a:lnTo>
                  <a:lnTo>
                    <a:pt x="636" y="572"/>
                  </a:lnTo>
                  <a:lnTo>
                    <a:pt x="636" y="568"/>
                  </a:lnTo>
                  <a:lnTo>
                    <a:pt x="634" y="562"/>
                  </a:lnTo>
                  <a:lnTo>
                    <a:pt x="630" y="556"/>
                  </a:lnTo>
                  <a:lnTo>
                    <a:pt x="630" y="556"/>
                  </a:lnTo>
                  <a:lnTo>
                    <a:pt x="636" y="556"/>
                  </a:lnTo>
                  <a:lnTo>
                    <a:pt x="642" y="554"/>
                  </a:lnTo>
                  <a:lnTo>
                    <a:pt x="648" y="548"/>
                  </a:lnTo>
                  <a:lnTo>
                    <a:pt x="660" y="532"/>
                  </a:lnTo>
                  <a:lnTo>
                    <a:pt x="660" y="532"/>
                  </a:lnTo>
                  <a:lnTo>
                    <a:pt x="648" y="536"/>
                  </a:lnTo>
                  <a:lnTo>
                    <a:pt x="638" y="542"/>
                  </a:lnTo>
                  <a:lnTo>
                    <a:pt x="630" y="552"/>
                  </a:lnTo>
                  <a:lnTo>
                    <a:pt x="624" y="564"/>
                  </a:lnTo>
                  <a:lnTo>
                    <a:pt x="620" y="576"/>
                  </a:lnTo>
                  <a:lnTo>
                    <a:pt x="618" y="590"/>
                  </a:lnTo>
                  <a:lnTo>
                    <a:pt x="620" y="602"/>
                  </a:lnTo>
                  <a:lnTo>
                    <a:pt x="624" y="616"/>
                  </a:lnTo>
                  <a:lnTo>
                    <a:pt x="624" y="616"/>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endParaRPr lang="en-GB"/>
            </a:p>
          </p:txBody>
        </p:sp>
      </p:grpSp>
      <p:grpSp>
        <p:nvGrpSpPr>
          <p:cNvPr id="20" name="Group 19" descr="&quot;&quot;">
            <a:extLst>
              <a:ext uri="{FF2B5EF4-FFF2-40B4-BE49-F238E27FC236}">
                <a16:creationId xmlns:a16="http://schemas.microsoft.com/office/drawing/2014/main" id="{F758993F-052C-4BF2-8BB1-E19093E93140}"/>
              </a:ext>
              <a:ext uri="{C183D7F6-B498-43B3-948B-1728B52AA6E4}">
                <adec:decorative xmlns:adec="http://schemas.microsoft.com/office/drawing/2017/decorative" xmlns="" val="0"/>
              </a:ext>
            </a:extLst>
          </p:cNvPr>
          <p:cNvGrpSpPr/>
          <p:nvPr/>
        </p:nvGrpSpPr>
        <p:grpSpPr>
          <a:xfrm>
            <a:off x="2231597" y="4460513"/>
            <a:ext cx="835499" cy="778988"/>
            <a:chOff x="4580249" y="8276404"/>
            <a:chExt cx="2962656" cy="2770632"/>
          </a:xfrm>
        </p:grpSpPr>
        <p:sp>
          <p:nvSpPr>
            <p:cNvPr id="21" name="Rectangle 20">
              <a:extLst>
                <a:ext uri="{FF2B5EF4-FFF2-40B4-BE49-F238E27FC236}">
                  <a16:creationId xmlns:a16="http://schemas.microsoft.com/office/drawing/2014/main" id="{DB854BEA-C6B9-40A0-AA49-2F52F42D54C6}"/>
                </a:ext>
                <a:ext uri="{C183D7F6-B498-43B3-948B-1728B52AA6E4}">
                  <adec:decorative xmlns:adec="http://schemas.microsoft.com/office/drawing/2017/decorative" xmlns="" val="1"/>
                </a:ext>
              </a:extLst>
            </p:cNvPr>
            <p:cNvSpPr/>
            <p:nvPr/>
          </p:nvSpPr>
          <p:spPr>
            <a:xfrm>
              <a:off x="4580249" y="8276404"/>
              <a:ext cx="2962656" cy="2770632"/>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6">
              <a:extLst>
                <a:ext uri="{FF2B5EF4-FFF2-40B4-BE49-F238E27FC236}">
                  <a16:creationId xmlns:a16="http://schemas.microsoft.com/office/drawing/2014/main" id="{3E292049-1769-491E-8B3D-BFD51D1DB270}"/>
                </a:ext>
                <a:ext uri="{C183D7F6-B498-43B3-948B-1728B52AA6E4}">
                  <adec:decorative xmlns:adec="http://schemas.microsoft.com/office/drawing/2017/decorative" xmlns="" val="1"/>
                </a:ext>
              </a:extLst>
            </p:cNvPr>
            <p:cNvSpPr>
              <a:spLocks/>
            </p:cNvSpPr>
            <p:nvPr/>
          </p:nvSpPr>
          <p:spPr bwMode="auto">
            <a:xfrm>
              <a:off x="5274366" y="8441947"/>
              <a:ext cx="1652637" cy="2565936"/>
            </a:xfrm>
            <a:custGeom>
              <a:avLst/>
              <a:gdLst>
                <a:gd name="T0" fmla="*/ 548 w 912"/>
                <a:gd name="T1" fmla="*/ 36 h 1416"/>
                <a:gd name="T2" fmla="*/ 688 w 912"/>
                <a:gd name="T3" fmla="*/ 54 h 1416"/>
                <a:gd name="T4" fmla="*/ 646 w 912"/>
                <a:gd name="T5" fmla="*/ 78 h 1416"/>
                <a:gd name="T6" fmla="*/ 730 w 912"/>
                <a:gd name="T7" fmla="*/ 132 h 1416"/>
                <a:gd name="T8" fmla="*/ 706 w 912"/>
                <a:gd name="T9" fmla="*/ 146 h 1416"/>
                <a:gd name="T10" fmla="*/ 742 w 912"/>
                <a:gd name="T11" fmla="*/ 160 h 1416"/>
                <a:gd name="T12" fmla="*/ 748 w 912"/>
                <a:gd name="T13" fmla="*/ 198 h 1416"/>
                <a:gd name="T14" fmla="*/ 802 w 912"/>
                <a:gd name="T15" fmla="*/ 206 h 1416"/>
                <a:gd name="T16" fmla="*/ 726 w 912"/>
                <a:gd name="T17" fmla="*/ 244 h 1416"/>
                <a:gd name="T18" fmla="*/ 728 w 912"/>
                <a:gd name="T19" fmla="*/ 274 h 1416"/>
                <a:gd name="T20" fmla="*/ 730 w 912"/>
                <a:gd name="T21" fmla="*/ 300 h 1416"/>
                <a:gd name="T22" fmla="*/ 766 w 912"/>
                <a:gd name="T23" fmla="*/ 318 h 1416"/>
                <a:gd name="T24" fmla="*/ 728 w 912"/>
                <a:gd name="T25" fmla="*/ 322 h 1416"/>
                <a:gd name="T26" fmla="*/ 748 w 912"/>
                <a:gd name="T27" fmla="*/ 358 h 1416"/>
                <a:gd name="T28" fmla="*/ 734 w 912"/>
                <a:gd name="T29" fmla="*/ 372 h 1416"/>
                <a:gd name="T30" fmla="*/ 710 w 912"/>
                <a:gd name="T31" fmla="*/ 358 h 1416"/>
                <a:gd name="T32" fmla="*/ 694 w 912"/>
                <a:gd name="T33" fmla="*/ 392 h 1416"/>
                <a:gd name="T34" fmla="*/ 708 w 912"/>
                <a:gd name="T35" fmla="*/ 442 h 1416"/>
                <a:gd name="T36" fmla="*/ 676 w 912"/>
                <a:gd name="T37" fmla="*/ 436 h 1416"/>
                <a:gd name="T38" fmla="*/ 636 w 912"/>
                <a:gd name="T39" fmla="*/ 468 h 1416"/>
                <a:gd name="T40" fmla="*/ 584 w 912"/>
                <a:gd name="T41" fmla="*/ 568 h 1416"/>
                <a:gd name="T42" fmla="*/ 610 w 912"/>
                <a:gd name="T43" fmla="*/ 648 h 1416"/>
                <a:gd name="T44" fmla="*/ 730 w 912"/>
                <a:gd name="T45" fmla="*/ 702 h 1416"/>
                <a:gd name="T46" fmla="*/ 824 w 912"/>
                <a:gd name="T47" fmla="*/ 724 h 1416"/>
                <a:gd name="T48" fmla="*/ 898 w 912"/>
                <a:gd name="T49" fmla="*/ 784 h 1416"/>
                <a:gd name="T50" fmla="*/ 898 w 912"/>
                <a:gd name="T51" fmla="*/ 954 h 1416"/>
                <a:gd name="T52" fmla="*/ 848 w 912"/>
                <a:gd name="T53" fmla="*/ 1226 h 1416"/>
                <a:gd name="T54" fmla="*/ 784 w 912"/>
                <a:gd name="T55" fmla="*/ 1416 h 1416"/>
                <a:gd name="T56" fmla="*/ 2 w 912"/>
                <a:gd name="T57" fmla="*/ 1224 h 1416"/>
                <a:gd name="T58" fmla="*/ 0 w 912"/>
                <a:gd name="T59" fmla="*/ 908 h 1416"/>
                <a:gd name="T60" fmla="*/ 20 w 912"/>
                <a:gd name="T61" fmla="*/ 706 h 1416"/>
                <a:gd name="T62" fmla="*/ 96 w 912"/>
                <a:gd name="T63" fmla="*/ 640 h 1416"/>
                <a:gd name="T64" fmla="*/ 232 w 912"/>
                <a:gd name="T65" fmla="*/ 642 h 1416"/>
                <a:gd name="T66" fmla="*/ 364 w 912"/>
                <a:gd name="T67" fmla="*/ 606 h 1416"/>
                <a:gd name="T68" fmla="*/ 368 w 912"/>
                <a:gd name="T69" fmla="*/ 530 h 1416"/>
                <a:gd name="T70" fmla="*/ 346 w 912"/>
                <a:gd name="T71" fmla="*/ 502 h 1416"/>
                <a:gd name="T72" fmla="*/ 314 w 912"/>
                <a:gd name="T73" fmla="*/ 466 h 1416"/>
                <a:gd name="T74" fmla="*/ 244 w 912"/>
                <a:gd name="T75" fmla="*/ 432 h 1416"/>
                <a:gd name="T76" fmla="*/ 280 w 912"/>
                <a:gd name="T77" fmla="*/ 390 h 1416"/>
                <a:gd name="T78" fmla="*/ 232 w 912"/>
                <a:gd name="T79" fmla="*/ 390 h 1416"/>
                <a:gd name="T80" fmla="*/ 218 w 912"/>
                <a:gd name="T81" fmla="*/ 342 h 1416"/>
                <a:gd name="T82" fmla="*/ 172 w 912"/>
                <a:gd name="T83" fmla="*/ 324 h 1416"/>
                <a:gd name="T84" fmla="*/ 192 w 912"/>
                <a:gd name="T85" fmla="*/ 312 h 1416"/>
                <a:gd name="T86" fmla="*/ 214 w 912"/>
                <a:gd name="T87" fmla="*/ 290 h 1416"/>
                <a:gd name="T88" fmla="*/ 154 w 912"/>
                <a:gd name="T89" fmla="*/ 238 h 1416"/>
                <a:gd name="T90" fmla="*/ 156 w 912"/>
                <a:gd name="T91" fmla="*/ 224 h 1416"/>
                <a:gd name="T92" fmla="*/ 196 w 912"/>
                <a:gd name="T93" fmla="*/ 192 h 1416"/>
                <a:gd name="T94" fmla="*/ 166 w 912"/>
                <a:gd name="T95" fmla="*/ 170 h 1416"/>
                <a:gd name="T96" fmla="*/ 260 w 912"/>
                <a:gd name="T97" fmla="*/ 144 h 1416"/>
                <a:gd name="T98" fmla="*/ 232 w 912"/>
                <a:gd name="T99" fmla="*/ 108 h 1416"/>
                <a:gd name="T100" fmla="*/ 242 w 912"/>
                <a:gd name="T101" fmla="*/ 86 h 1416"/>
                <a:gd name="T102" fmla="*/ 328 w 912"/>
                <a:gd name="T103" fmla="*/ 96 h 1416"/>
                <a:gd name="T104" fmla="*/ 416 w 912"/>
                <a:gd name="T105" fmla="*/ 38 h 1416"/>
                <a:gd name="T106" fmla="*/ 482 w 912"/>
                <a:gd name="T107" fmla="*/ 2 h 1416"/>
                <a:gd name="T108" fmla="*/ 502 w 912"/>
                <a:gd name="T109" fmla="*/ 0 h 1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12" h="1416">
                  <a:moveTo>
                    <a:pt x="502" y="0"/>
                  </a:moveTo>
                  <a:lnTo>
                    <a:pt x="502" y="0"/>
                  </a:lnTo>
                  <a:lnTo>
                    <a:pt x="510" y="10"/>
                  </a:lnTo>
                  <a:lnTo>
                    <a:pt x="518" y="20"/>
                  </a:lnTo>
                  <a:lnTo>
                    <a:pt x="528" y="26"/>
                  </a:lnTo>
                  <a:lnTo>
                    <a:pt x="538" y="32"/>
                  </a:lnTo>
                  <a:lnTo>
                    <a:pt x="548" y="36"/>
                  </a:lnTo>
                  <a:lnTo>
                    <a:pt x="562" y="38"/>
                  </a:lnTo>
                  <a:lnTo>
                    <a:pt x="586" y="40"/>
                  </a:lnTo>
                  <a:lnTo>
                    <a:pt x="640" y="42"/>
                  </a:lnTo>
                  <a:lnTo>
                    <a:pt x="666" y="46"/>
                  </a:lnTo>
                  <a:lnTo>
                    <a:pt x="676" y="50"/>
                  </a:lnTo>
                  <a:lnTo>
                    <a:pt x="688" y="54"/>
                  </a:lnTo>
                  <a:lnTo>
                    <a:pt x="688" y="54"/>
                  </a:lnTo>
                  <a:lnTo>
                    <a:pt x="688" y="62"/>
                  </a:lnTo>
                  <a:lnTo>
                    <a:pt x="686" y="68"/>
                  </a:lnTo>
                  <a:lnTo>
                    <a:pt x="680" y="70"/>
                  </a:lnTo>
                  <a:lnTo>
                    <a:pt x="672" y="72"/>
                  </a:lnTo>
                  <a:lnTo>
                    <a:pt x="656" y="72"/>
                  </a:lnTo>
                  <a:lnTo>
                    <a:pt x="650" y="74"/>
                  </a:lnTo>
                  <a:lnTo>
                    <a:pt x="646" y="78"/>
                  </a:lnTo>
                  <a:lnTo>
                    <a:pt x="646" y="78"/>
                  </a:lnTo>
                  <a:lnTo>
                    <a:pt x="658" y="82"/>
                  </a:lnTo>
                  <a:lnTo>
                    <a:pt x="668" y="86"/>
                  </a:lnTo>
                  <a:lnTo>
                    <a:pt x="686" y="100"/>
                  </a:lnTo>
                  <a:lnTo>
                    <a:pt x="706" y="116"/>
                  </a:lnTo>
                  <a:lnTo>
                    <a:pt x="716" y="124"/>
                  </a:lnTo>
                  <a:lnTo>
                    <a:pt x="730" y="132"/>
                  </a:lnTo>
                  <a:lnTo>
                    <a:pt x="730" y="132"/>
                  </a:lnTo>
                  <a:lnTo>
                    <a:pt x="732" y="138"/>
                  </a:lnTo>
                  <a:lnTo>
                    <a:pt x="730" y="142"/>
                  </a:lnTo>
                  <a:lnTo>
                    <a:pt x="726" y="144"/>
                  </a:lnTo>
                  <a:lnTo>
                    <a:pt x="720" y="144"/>
                  </a:lnTo>
                  <a:lnTo>
                    <a:pt x="710" y="144"/>
                  </a:lnTo>
                  <a:lnTo>
                    <a:pt x="706" y="146"/>
                  </a:lnTo>
                  <a:lnTo>
                    <a:pt x="706" y="150"/>
                  </a:lnTo>
                  <a:lnTo>
                    <a:pt x="706" y="150"/>
                  </a:lnTo>
                  <a:lnTo>
                    <a:pt x="720" y="160"/>
                  </a:lnTo>
                  <a:lnTo>
                    <a:pt x="726" y="162"/>
                  </a:lnTo>
                  <a:lnTo>
                    <a:pt x="730" y="162"/>
                  </a:lnTo>
                  <a:lnTo>
                    <a:pt x="736" y="162"/>
                  </a:lnTo>
                  <a:lnTo>
                    <a:pt x="742" y="160"/>
                  </a:lnTo>
                  <a:lnTo>
                    <a:pt x="754" y="150"/>
                  </a:lnTo>
                  <a:lnTo>
                    <a:pt x="754" y="150"/>
                  </a:lnTo>
                  <a:lnTo>
                    <a:pt x="756" y="158"/>
                  </a:lnTo>
                  <a:lnTo>
                    <a:pt x="754" y="164"/>
                  </a:lnTo>
                  <a:lnTo>
                    <a:pt x="752" y="176"/>
                  </a:lnTo>
                  <a:lnTo>
                    <a:pt x="750" y="186"/>
                  </a:lnTo>
                  <a:lnTo>
                    <a:pt x="748" y="198"/>
                  </a:lnTo>
                  <a:lnTo>
                    <a:pt x="748" y="198"/>
                  </a:lnTo>
                  <a:lnTo>
                    <a:pt x="758" y="202"/>
                  </a:lnTo>
                  <a:lnTo>
                    <a:pt x="772" y="202"/>
                  </a:lnTo>
                  <a:lnTo>
                    <a:pt x="786" y="202"/>
                  </a:lnTo>
                  <a:lnTo>
                    <a:pt x="802" y="198"/>
                  </a:lnTo>
                  <a:lnTo>
                    <a:pt x="802" y="198"/>
                  </a:lnTo>
                  <a:lnTo>
                    <a:pt x="802" y="206"/>
                  </a:lnTo>
                  <a:lnTo>
                    <a:pt x="800" y="212"/>
                  </a:lnTo>
                  <a:lnTo>
                    <a:pt x="796" y="218"/>
                  </a:lnTo>
                  <a:lnTo>
                    <a:pt x="792" y="222"/>
                  </a:lnTo>
                  <a:lnTo>
                    <a:pt x="780" y="228"/>
                  </a:lnTo>
                  <a:lnTo>
                    <a:pt x="768" y="232"/>
                  </a:lnTo>
                  <a:lnTo>
                    <a:pt x="738" y="238"/>
                  </a:lnTo>
                  <a:lnTo>
                    <a:pt x="726" y="244"/>
                  </a:lnTo>
                  <a:lnTo>
                    <a:pt x="722" y="248"/>
                  </a:lnTo>
                  <a:lnTo>
                    <a:pt x="718" y="252"/>
                  </a:lnTo>
                  <a:lnTo>
                    <a:pt x="718" y="252"/>
                  </a:lnTo>
                  <a:lnTo>
                    <a:pt x="718" y="256"/>
                  </a:lnTo>
                  <a:lnTo>
                    <a:pt x="718" y="262"/>
                  </a:lnTo>
                  <a:lnTo>
                    <a:pt x="722" y="268"/>
                  </a:lnTo>
                  <a:lnTo>
                    <a:pt x="728" y="274"/>
                  </a:lnTo>
                  <a:lnTo>
                    <a:pt x="734" y="280"/>
                  </a:lnTo>
                  <a:lnTo>
                    <a:pt x="740" y="284"/>
                  </a:lnTo>
                  <a:lnTo>
                    <a:pt x="742" y="288"/>
                  </a:lnTo>
                  <a:lnTo>
                    <a:pt x="742" y="290"/>
                  </a:lnTo>
                  <a:lnTo>
                    <a:pt x="740" y="294"/>
                  </a:lnTo>
                  <a:lnTo>
                    <a:pt x="730" y="300"/>
                  </a:lnTo>
                  <a:lnTo>
                    <a:pt x="730" y="300"/>
                  </a:lnTo>
                  <a:lnTo>
                    <a:pt x="732" y="304"/>
                  </a:lnTo>
                  <a:lnTo>
                    <a:pt x="738" y="306"/>
                  </a:lnTo>
                  <a:lnTo>
                    <a:pt x="750" y="306"/>
                  </a:lnTo>
                  <a:lnTo>
                    <a:pt x="756" y="306"/>
                  </a:lnTo>
                  <a:lnTo>
                    <a:pt x="762" y="308"/>
                  </a:lnTo>
                  <a:lnTo>
                    <a:pt x="766" y="312"/>
                  </a:lnTo>
                  <a:lnTo>
                    <a:pt x="766" y="318"/>
                  </a:lnTo>
                  <a:lnTo>
                    <a:pt x="766" y="318"/>
                  </a:lnTo>
                  <a:lnTo>
                    <a:pt x="764" y="324"/>
                  </a:lnTo>
                  <a:lnTo>
                    <a:pt x="762" y="326"/>
                  </a:lnTo>
                  <a:lnTo>
                    <a:pt x="756" y="326"/>
                  </a:lnTo>
                  <a:lnTo>
                    <a:pt x="752" y="324"/>
                  </a:lnTo>
                  <a:lnTo>
                    <a:pt x="738" y="322"/>
                  </a:lnTo>
                  <a:lnTo>
                    <a:pt x="728" y="322"/>
                  </a:lnTo>
                  <a:lnTo>
                    <a:pt x="718" y="324"/>
                  </a:lnTo>
                  <a:lnTo>
                    <a:pt x="718" y="324"/>
                  </a:lnTo>
                  <a:lnTo>
                    <a:pt x="720" y="334"/>
                  </a:lnTo>
                  <a:lnTo>
                    <a:pt x="726" y="342"/>
                  </a:lnTo>
                  <a:lnTo>
                    <a:pt x="732" y="348"/>
                  </a:lnTo>
                  <a:lnTo>
                    <a:pt x="740" y="352"/>
                  </a:lnTo>
                  <a:lnTo>
                    <a:pt x="748" y="358"/>
                  </a:lnTo>
                  <a:lnTo>
                    <a:pt x="752" y="366"/>
                  </a:lnTo>
                  <a:lnTo>
                    <a:pt x="756" y="376"/>
                  </a:lnTo>
                  <a:lnTo>
                    <a:pt x="754" y="390"/>
                  </a:lnTo>
                  <a:lnTo>
                    <a:pt x="754" y="390"/>
                  </a:lnTo>
                  <a:lnTo>
                    <a:pt x="750" y="382"/>
                  </a:lnTo>
                  <a:lnTo>
                    <a:pt x="744" y="378"/>
                  </a:lnTo>
                  <a:lnTo>
                    <a:pt x="734" y="372"/>
                  </a:lnTo>
                  <a:lnTo>
                    <a:pt x="728" y="370"/>
                  </a:lnTo>
                  <a:lnTo>
                    <a:pt x="724" y="368"/>
                  </a:lnTo>
                  <a:lnTo>
                    <a:pt x="720" y="362"/>
                  </a:lnTo>
                  <a:lnTo>
                    <a:pt x="718" y="354"/>
                  </a:lnTo>
                  <a:lnTo>
                    <a:pt x="718" y="354"/>
                  </a:lnTo>
                  <a:lnTo>
                    <a:pt x="714" y="356"/>
                  </a:lnTo>
                  <a:lnTo>
                    <a:pt x="710" y="358"/>
                  </a:lnTo>
                  <a:lnTo>
                    <a:pt x="702" y="366"/>
                  </a:lnTo>
                  <a:lnTo>
                    <a:pt x="696" y="374"/>
                  </a:lnTo>
                  <a:lnTo>
                    <a:pt x="692" y="376"/>
                  </a:lnTo>
                  <a:lnTo>
                    <a:pt x="688" y="378"/>
                  </a:lnTo>
                  <a:lnTo>
                    <a:pt x="688" y="378"/>
                  </a:lnTo>
                  <a:lnTo>
                    <a:pt x="692" y="386"/>
                  </a:lnTo>
                  <a:lnTo>
                    <a:pt x="694" y="392"/>
                  </a:lnTo>
                  <a:lnTo>
                    <a:pt x="704" y="404"/>
                  </a:lnTo>
                  <a:lnTo>
                    <a:pt x="708" y="410"/>
                  </a:lnTo>
                  <a:lnTo>
                    <a:pt x="710" y="418"/>
                  </a:lnTo>
                  <a:lnTo>
                    <a:pt x="712" y="428"/>
                  </a:lnTo>
                  <a:lnTo>
                    <a:pt x="712" y="438"/>
                  </a:lnTo>
                  <a:lnTo>
                    <a:pt x="712" y="438"/>
                  </a:lnTo>
                  <a:lnTo>
                    <a:pt x="708" y="442"/>
                  </a:lnTo>
                  <a:lnTo>
                    <a:pt x="704" y="444"/>
                  </a:lnTo>
                  <a:lnTo>
                    <a:pt x="700" y="444"/>
                  </a:lnTo>
                  <a:lnTo>
                    <a:pt x="696" y="442"/>
                  </a:lnTo>
                  <a:lnTo>
                    <a:pt x="690" y="436"/>
                  </a:lnTo>
                  <a:lnTo>
                    <a:pt x="682" y="432"/>
                  </a:lnTo>
                  <a:lnTo>
                    <a:pt x="682" y="432"/>
                  </a:lnTo>
                  <a:lnTo>
                    <a:pt x="676" y="436"/>
                  </a:lnTo>
                  <a:lnTo>
                    <a:pt x="672" y="444"/>
                  </a:lnTo>
                  <a:lnTo>
                    <a:pt x="670" y="452"/>
                  </a:lnTo>
                  <a:lnTo>
                    <a:pt x="670" y="462"/>
                  </a:lnTo>
                  <a:lnTo>
                    <a:pt x="670" y="462"/>
                  </a:lnTo>
                  <a:lnTo>
                    <a:pt x="660" y="462"/>
                  </a:lnTo>
                  <a:lnTo>
                    <a:pt x="652" y="462"/>
                  </a:lnTo>
                  <a:lnTo>
                    <a:pt x="636" y="468"/>
                  </a:lnTo>
                  <a:lnTo>
                    <a:pt x="622" y="474"/>
                  </a:lnTo>
                  <a:lnTo>
                    <a:pt x="614" y="474"/>
                  </a:lnTo>
                  <a:lnTo>
                    <a:pt x="604" y="474"/>
                  </a:lnTo>
                  <a:lnTo>
                    <a:pt x="604" y="474"/>
                  </a:lnTo>
                  <a:lnTo>
                    <a:pt x="592" y="522"/>
                  </a:lnTo>
                  <a:lnTo>
                    <a:pt x="586" y="546"/>
                  </a:lnTo>
                  <a:lnTo>
                    <a:pt x="584" y="568"/>
                  </a:lnTo>
                  <a:lnTo>
                    <a:pt x="584" y="592"/>
                  </a:lnTo>
                  <a:lnTo>
                    <a:pt x="588" y="612"/>
                  </a:lnTo>
                  <a:lnTo>
                    <a:pt x="592" y="622"/>
                  </a:lnTo>
                  <a:lnTo>
                    <a:pt x="598" y="632"/>
                  </a:lnTo>
                  <a:lnTo>
                    <a:pt x="602" y="640"/>
                  </a:lnTo>
                  <a:lnTo>
                    <a:pt x="610" y="648"/>
                  </a:lnTo>
                  <a:lnTo>
                    <a:pt x="610" y="648"/>
                  </a:lnTo>
                  <a:lnTo>
                    <a:pt x="624" y="660"/>
                  </a:lnTo>
                  <a:lnTo>
                    <a:pt x="642" y="668"/>
                  </a:lnTo>
                  <a:lnTo>
                    <a:pt x="660" y="674"/>
                  </a:lnTo>
                  <a:lnTo>
                    <a:pt x="680" y="680"/>
                  </a:lnTo>
                  <a:lnTo>
                    <a:pt x="698" y="686"/>
                  </a:lnTo>
                  <a:lnTo>
                    <a:pt x="714" y="692"/>
                  </a:lnTo>
                  <a:lnTo>
                    <a:pt x="730" y="702"/>
                  </a:lnTo>
                  <a:lnTo>
                    <a:pt x="736" y="708"/>
                  </a:lnTo>
                  <a:lnTo>
                    <a:pt x="742" y="714"/>
                  </a:lnTo>
                  <a:lnTo>
                    <a:pt x="742" y="714"/>
                  </a:lnTo>
                  <a:lnTo>
                    <a:pt x="766" y="714"/>
                  </a:lnTo>
                  <a:lnTo>
                    <a:pt x="788" y="716"/>
                  </a:lnTo>
                  <a:lnTo>
                    <a:pt x="808" y="720"/>
                  </a:lnTo>
                  <a:lnTo>
                    <a:pt x="824" y="724"/>
                  </a:lnTo>
                  <a:lnTo>
                    <a:pt x="840" y="728"/>
                  </a:lnTo>
                  <a:lnTo>
                    <a:pt x="854" y="736"/>
                  </a:lnTo>
                  <a:lnTo>
                    <a:pt x="866" y="744"/>
                  </a:lnTo>
                  <a:lnTo>
                    <a:pt x="876" y="752"/>
                  </a:lnTo>
                  <a:lnTo>
                    <a:pt x="886" y="762"/>
                  </a:lnTo>
                  <a:lnTo>
                    <a:pt x="892" y="772"/>
                  </a:lnTo>
                  <a:lnTo>
                    <a:pt x="898" y="784"/>
                  </a:lnTo>
                  <a:lnTo>
                    <a:pt x="904" y="796"/>
                  </a:lnTo>
                  <a:lnTo>
                    <a:pt x="908" y="808"/>
                  </a:lnTo>
                  <a:lnTo>
                    <a:pt x="910" y="822"/>
                  </a:lnTo>
                  <a:lnTo>
                    <a:pt x="912" y="852"/>
                  </a:lnTo>
                  <a:lnTo>
                    <a:pt x="910" y="884"/>
                  </a:lnTo>
                  <a:lnTo>
                    <a:pt x="906" y="918"/>
                  </a:lnTo>
                  <a:lnTo>
                    <a:pt x="898" y="954"/>
                  </a:lnTo>
                  <a:lnTo>
                    <a:pt x="892" y="990"/>
                  </a:lnTo>
                  <a:lnTo>
                    <a:pt x="874" y="1066"/>
                  </a:lnTo>
                  <a:lnTo>
                    <a:pt x="868" y="1102"/>
                  </a:lnTo>
                  <a:lnTo>
                    <a:pt x="862" y="1140"/>
                  </a:lnTo>
                  <a:lnTo>
                    <a:pt x="862" y="1140"/>
                  </a:lnTo>
                  <a:lnTo>
                    <a:pt x="856" y="1184"/>
                  </a:lnTo>
                  <a:lnTo>
                    <a:pt x="848" y="1226"/>
                  </a:lnTo>
                  <a:lnTo>
                    <a:pt x="840" y="1268"/>
                  </a:lnTo>
                  <a:lnTo>
                    <a:pt x="830" y="1306"/>
                  </a:lnTo>
                  <a:lnTo>
                    <a:pt x="818" y="1340"/>
                  </a:lnTo>
                  <a:lnTo>
                    <a:pt x="808" y="1370"/>
                  </a:lnTo>
                  <a:lnTo>
                    <a:pt x="796" y="1396"/>
                  </a:lnTo>
                  <a:lnTo>
                    <a:pt x="784" y="1416"/>
                  </a:lnTo>
                  <a:lnTo>
                    <a:pt x="784" y="1416"/>
                  </a:lnTo>
                  <a:lnTo>
                    <a:pt x="34" y="1416"/>
                  </a:lnTo>
                  <a:lnTo>
                    <a:pt x="34" y="1416"/>
                  </a:lnTo>
                  <a:lnTo>
                    <a:pt x="24" y="1380"/>
                  </a:lnTo>
                  <a:lnTo>
                    <a:pt x="16" y="1344"/>
                  </a:lnTo>
                  <a:lnTo>
                    <a:pt x="10" y="1306"/>
                  </a:lnTo>
                  <a:lnTo>
                    <a:pt x="6" y="1266"/>
                  </a:lnTo>
                  <a:lnTo>
                    <a:pt x="2" y="1224"/>
                  </a:lnTo>
                  <a:lnTo>
                    <a:pt x="2" y="1180"/>
                  </a:lnTo>
                  <a:lnTo>
                    <a:pt x="2" y="1134"/>
                  </a:lnTo>
                  <a:lnTo>
                    <a:pt x="4" y="1086"/>
                  </a:lnTo>
                  <a:lnTo>
                    <a:pt x="4" y="1086"/>
                  </a:lnTo>
                  <a:lnTo>
                    <a:pt x="4" y="1042"/>
                  </a:lnTo>
                  <a:lnTo>
                    <a:pt x="4" y="996"/>
                  </a:lnTo>
                  <a:lnTo>
                    <a:pt x="0" y="908"/>
                  </a:lnTo>
                  <a:lnTo>
                    <a:pt x="0" y="866"/>
                  </a:lnTo>
                  <a:lnTo>
                    <a:pt x="0" y="826"/>
                  </a:lnTo>
                  <a:lnTo>
                    <a:pt x="0" y="788"/>
                  </a:lnTo>
                  <a:lnTo>
                    <a:pt x="6" y="752"/>
                  </a:lnTo>
                  <a:lnTo>
                    <a:pt x="10" y="736"/>
                  </a:lnTo>
                  <a:lnTo>
                    <a:pt x="14" y="722"/>
                  </a:lnTo>
                  <a:lnTo>
                    <a:pt x="20" y="706"/>
                  </a:lnTo>
                  <a:lnTo>
                    <a:pt x="26" y="694"/>
                  </a:lnTo>
                  <a:lnTo>
                    <a:pt x="34" y="682"/>
                  </a:lnTo>
                  <a:lnTo>
                    <a:pt x="44" y="670"/>
                  </a:lnTo>
                  <a:lnTo>
                    <a:pt x="54" y="660"/>
                  </a:lnTo>
                  <a:lnTo>
                    <a:pt x="66" y="652"/>
                  </a:lnTo>
                  <a:lnTo>
                    <a:pt x="80" y="646"/>
                  </a:lnTo>
                  <a:lnTo>
                    <a:pt x="96" y="640"/>
                  </a:lnTo>
                  <a:lnTo>
                    <a:pt x="114" y="636"/>
                  </a:lnTo>
                  <a:lnTo>
                    <a:pt x="134" y="634"/>
                  </a:lnTo>
                  <a:lnTo>
                    <a:pt x="154" y="634"/>
                  </a:lnTo>
                  <a:lnTo>
                    <a:pt x="178" y="634"/>
                  </a:lnTo>
                  <a:lnTo>
                    <a:pt x="204" y="638"/>
                  </a:lnTo>
                  <a:lnTo>
                    <a:pt x="232" y="642"/>
                  </a:lnTo>
                  <a:lnTo>
                    <a:pt x="232" y="642"/>
                  </a:lnTo>
                  <a:lnTo>
                    <a:pt x="244" y="636"/>
                  </a:lnTo>
                  <a:lnTo>
                    <a:pt x="254" y="628"/>
                  </a:lnTo>
                  <a:lnTo>
                    <a:pt x="274" y="612"/>
                  </a:lnTo>
                  <a:lnTo>
                    <a:pt x="274" y="612"/>
                  </a:lnTo>
                  <a:lnTo>
                    <a:pt x="358" y="612"/>
                  </a:lnTo>
                  <a:lnTo>
                    <a:pt x="358" y="612"/>
                  </a:lnTo>
                  <a:lnTo>
                    <a:pt x="364" y="606"/>
                  </a:lnTo>
                  <a:lnTo>
                    <a:pt x="368" y="600"/>
                  </a:lnTo>
                  <a:lnTo>
                    <a:pt x="370" y="590"/>
                  </a:lnTo>
                  <a:lnTo>
                    <a:pt x="370" y="580"/>
                  </a:lnTo>
                  <a:lnTo>
                    <a:pt x="370" y="556"/>
                  </a:lnTo>
                  <a:lnTo>
                    <a:pt x="370" y="534"/>
                  </a:lnTo>
                  <a:lnTo>
                    <a:pt x="370" y="534"/>
                  </a:lnTo>
                  <a:lnTo>
                    <a:pt x="368" y="530"/>
                  </a:lnTo>
                  <a:lnTo>
                    <a:pt x="366" y="528"/>
                  </a:lnTo>
                  <a:lnTo>
                    <a:pt x="356" y="528"/>
                  </a:lnTo>
                  <a:lnTo>
                    <a:pt x="346" y="526"/>
                  </a:lnTo>
                  <a:lnTo>
                    <a:pt x="342" y="524"/>
                  </a:lnTo>
                  <a:lnTo>
                    <a:pt x="340" y="522"/>
                  </a:lnTo>
                  <a:lnTo>
                    <a:pt x="340" y="522"/>
                  </a:lnTo>
                  <a:lnTo>
                    <a:pt x="346" y="502"/>
                  </a:lnTo>
                  <a:lnTo>
                    <a:pt x="348" y="486"/>
                  </a:lnTo>
                  <a:lnTo>
                    <a:pt x="348" y="478"/>
                  </a:lnTo>
                  <a:lnTo>
                    <a:pt x="346" y="470"/>
                  </a:lnTo>
                  <a:lnTo>
                    <a:pt x="342" y="464"/>
                  </a:lnTo>
                  <a:lnTo>
                    <a:pt x="334" y="456"/>
                  </a:lnTo>
                  <a:lnTo>
                    <a:pt x="334" y="456"/>
                  </a:lnTo>
                  <a:lnTo>
                    <a:pt x="314" y="466"/>
                  </a:lnTo>
                  <a:lnTo>
                    <a:pt x="292" y="472"/>
                  </a:lnTo>
                  <a:lnTo>
                    <a:pt x="270" y="480"/>
                  </a:lnTo>
                  <a:lnTo>
                    <a:pt x="244" y="492"/>
                  </a:lnTo>
                  <a:lnTo>
                    <a:pt x="244" y="492"/>
                  </a:lnTo>
                  <a:lnTo>
                    <a:pt x="248" y="470"/>
                  </a:lnTo>
                  <a:lnTo>
                    <a:pt x="246" y="452"/>
                  </a:lnTo>
                  <a:lnTo>
                    <a:pt x="244" y="432"/>
                  </a:lnTo>
                  <a:lnTo>
                    <a:pt x="244" y="408"/>
                  </a:lnTo>
                  <a:lnTo>
                    <a:pt x="244" y="408"/>
                  </a:lnTo>
                  <a:lnTo>
                    <a:pt x="258" y="408"/>
                  </a:lnTo>
                  <a:lnTo>
                    <a:pt x="268" y="406"/>
                  </a:lnTo>
                  <a:lnTo>
                    <a:pt x="276" y="398"/>
                  </a:lnTo>
                  <a:lnTo>
                    <a:pt x="280" y="390"/>
                  </a:lnTo>
                  <a:lnTo>
                    <a:pt x="280" y="390"/>
                  </a:lnTo>
                  <a:lnTo>
                    <a:pt x="278" y="386"/>
                  </a:lnTo>
                  <a:lnTo>
                    <a:pt x="272" y="386"/>
                  </a:lnTo>
                  <a:lnTo>
                    <a:pt x="262" y="388"/>
                  </a:lnTo>
                  <a:lnTo>
                    <a:pt x="248" y="392"/>
                  </a:lnTo>
                  <a:lnTo>
                    <a:pt x="240" y="392"/>
                  </a:lnTo>
                  <a:lnTo>
                    <a:pt x="232" y="390"/>
                  </a:lnTo>
                  <a:lnTo>
                    <a:pt x="232" y="390"/>
                  </a:lnTo>
                  <a:lnTo>
                    <a:pt x="236" y="380"/>
                  </a:lnTo>
                  <a:lnTo>
                    <a:pt x="236" y="374"/>
                  </a:lnTo>
                  <a:lnTo>
                    <a:pt x="232" y="368"/>
                  </a:lnTo>
                  <a:lnTo>
                    <a:pt x="228" y="364"/>
                  </a:lnTo>
                  <a:lnTo>
                    <a:pt x="222" y="360"/>
                  </a:lnTo>
                  <a:lnTo>
                    <a:pt x="218" y="352"/>
                  </a:lnTo>
                  <a:lnTo>
                    <a:pt x="218" y="342"/>
                  </a:lnTo>
                  <a:lnTo>
                    <a:pt x="220" y="330"/>
                  </a:lnTo>
                  <a:lnTo>
                    <a:pt x="220" y="330"/>
                  </a:lnTo>
                  <a:lnTo>
                    <a:pt x="218" y="326"/>
                  </a:lnTo>
                  <a:lnTo>
                    <a:pt x="212" y="324"/>
                  </a:lnTo>
                  <a:lnTo>
                    <a:pt x="200" y="324"/>
                  </a:lnTo>
                  <a:lnTo>
                    <a:pt x="184" y="324"/>
                  </a:lnTo>
                  <a:lnTo>
                    <a:pt x="172" y="324"/>
                  </a:lnTo>
                  <a:lnTo>
                    <a:pt x="172" y="324"/>
                  </a:lnTo>
                  <a:lnTo>
                    <a:pt x="172" y="320"/>
                  </a:lnTo>
                  <a:lnTo>
                    <a:pt x="172" y="316"/>
                  </a:lnTo>
                  <a:lnTo>
                    <a:pt x="174" y="314"/>
                  </a:lnTo>
                  <a:lnTo>
                    <a:pt x="176" y="312"/>
                  </a:lnTo>
                  <a:lnTo>
                    <a:pt x="184" y="312"/>
                  </a:lnTo>
                  <a:lnTo>
                    <a:pt x="192" y="312"/>
                  </a:lnTo>
                  <a:lnTo>
                    <a:pt x="200" y="312"/>
                  </a:lnTo>
                  <a:lnTo>
                    <a:pt x="208" y="310"/>
                  </a:lnTo>
                  <a:lnTo>
                    <a:pt x="212" y="308"/>
                  </a:lnTo>
                  <a:lnTo>
                    <a:pt x="214" y="304"/>
                  </a:lnTo>
                  <a:lnTo>
                    <a:pt x="214" y="300"/>
                  </a:lnTo>
                  <a:lnTo>
                    <a:pt x="214" y="300"/>
                  </a:lnTo>
                  <a:lnTo>
                    <a:pt x="214" y="290"/>
                  </a:lnTo>
                  <a:lnTo>
                    <a:pt x="210" y="282"/>
                  </a:lnTo>
                  <a:lnTo>
                    <a:pt x="208" y="276"/>
                  </a:lnTo>
                  <a:lnTo>
                    <a:pt x="202" y="270"/>
                  </a:lnTo>
                  <a:lnTo>
                    <a:pt x="192" y="262"/>
                  </a:lnTo>
                  <a:lnTo>
                    <a:pt x="178" y="254"/>
                  </a:lnTo>
                  <a:lnTo>
                    <a:pt x="166" y="248"/>
                  </a:lnTo>
                  <a:lnTo>
                    <a:pt x="154" y="238"/>
                  </a:lnTo>
                  <a:lnTo>
                    <a:pt x="150" y="234"/>
                  </a:lnTo>
                  <a:lnTo>
                    <a:pt x="146" y="226"/>
                  </a:lnTo>
                  <a:lnTo>
                    <a:pt x="144" y="220"/>
                  </a:lnTo>
                  <a:lnTo>
                    <a:pt x="142" y="210"/>
                  </a:lnTo>
                  <a:lnTo>
                    <a:pt x="142" y="210"/>
                  </a:lnTo>
                  <a:lnTo>
                    <a:pt x="148" y="218"/>
                  </a:lnTo>
                  <a:lnTo>
                    <a:pt x="156" y="224"/>
                  </a:lnTo>
                  <a:lnTo>
                    <a:pt x="164" y="226"/>
                  </a:lnTo>
                  <a:lnTo>
                    <a:pt x="174" y="224"/>
                  </a:lnTo>
                  <a:lnTo>
                    <a:pt x="182" y="220"/>
                  </a:lnTo>
                  <a:lnTo>
                    <a:pt x="188" y="212"/>
                  </a:lnTo>
                  <a:lnTo>
                    <a:pt x="194" y="204"/>
                  </a:lnTo>
                  <a:lnTo>
                    <a:pt x="196" y="192"/>
                  </a:lnTo>
                  <a:lnTo>
                    <a:pt x="196" y="192"/>
                  </a:lnTo>
                  <a:lnTo>
                    <a:pt x="196" y="184"/>
                  </a:lnTo>
                  <a:lnTo>
                    <a:pt x="192" y="180"/>
                  </a:lnTo>
                  <a:lnTo>
                    <a:pt x="186" y="178"/>
                  </a:lnTo>
                  <a:lnTo>
                    <a:pt x="180" y="178"/>
                  </a:lnTo>
                  <a:lnTo>
                    <a:pt x="174" y="176"/>
                  </a:lnTo>
                  <a:lnTo>
                    <a:pt x="168" y="174"/>
                  </a:lnTo>
                  <a:lnTo>
                    <a:pt x="166" y="170"/>
                  </a:lnTo>
                  <a:lnTo>
                    <a:pt x="166" y="162"/>
                  </a:lnTo>
                  <a:lnTo>
                    <a:pt x="166" y="162"/>
                  </a:lnTo>
                  <a:lnTo>
                    <a:pt x="184" y="158"/>
                  </a:lnTo>
                  <a:lnTo>
                    <a:pt x="200" y="154"/>
                  </a:lnTo>
                  <a:lnTo>
                    <a:pt x="230" y="150"/>
                  </a:lnTo>
                  <a:lnTo>
                    <a:pt x="246" y="148"/>
                  </a:lnTo>
                  <a:lnTo>
                    <a:pt x="260" y="144"/>
                  </a:lnTo>
                  <a:lnTo>
                    <a:pt x="272" y="140"/>
                  </a:lnTo>
                  <a:lnTo>
                    <a:pt x="286" y="132"/>
                  </a:lnTo>
                  <a:lnTo>
                    <a:pt x="286" y="132"/>
                  </a:lnTo>
                  <a:lnTo>
                    <a:pt x="278" y="126"/>
                  </a:lnTo>
                  <a:lnTo>
                    <a:pt x="266" y="120"/>
                  </a:lnTo>
                  <a:lnTo>
                    <a:pt x="242" y="112"/>
                  </a:lnTo>
                  <a:lnTo>
                    <a:pt x="232" y="108"/>
                  </a:lnTo>
                  <a:lnTo>
                    <a:pt x="224" y="100"/>
                  </a:lnTo>
                  <a:lnTo>
                    <a:pt x="222" y="94"/>
                  </a:lnTo>
                  <a:lnTo>
                    <a:pt x="220" y="88"/>
                  </a:lnTo>
                  <a:lnTo>
                    <a:pt x="220" y="80"/>
                  </a:lnTo>
                  <a:lnTo>
                    <a:pt x="220" y="72"/>
                  </a:lnTo>
                  <a:lnTo>
                    <a:pt x="220" y="72"/>
                  </a:lnTo>
                  <a:lnTo>
                    <a:pt x="242" y="86"/>
                  </a:lnTo>
                  <a:lnTo>
                    <a:pt x="256" y="92"/>
                  </a:lnTo>
                  <a:lnTo>
                    <a:pt x="268" y="96"/>
                  </a:lnTo>
                  <a:lnTo>
                    <a:pt x="282" y="98"/>
                  </a:lnTo>
                  <a:lnTo>
                    <a:pt x="296" y="100"/>
                  </a:lnTo>
                  <a:lnTo>
                    <a:pt x="312" y="98"/>
                  </a:lnTo>
                  <a:lnTo>
                    <a:pt x="328" y="96"/>
                  </a:lnTo>
                  <a:lnTo>
                    <a:pt x="328" y="96"/>
                  </a:lnTo>
                  <a:lnTo>
                    <a:pt x="334" y="86"/>
                  </a:lnTo>
                  <a:lnTo>
                    <a:pt x="340" y="76"/>
                  </a:lnTo>
                  <a:lnTo>
                    <a:pt x="346" y="70"/>
                  </a:lnTo>
                  <a:lnTo>
                    <a:pt x="354" y="64"/>
                  </a:lnTo>
                  <a:lnTo>
                    <a:pt x="374" y="54"/>
                  </a:lnTo>
                  <a:lnTo>
                    <a:pt x="394" y="46"/>
                  </a:lnTo>
                  <a:lnTo>
                    <a:pt x="416" y="38"/>
                  </a:lnTo>
                  <a:lnTo>
                    <a:pt x="436" y="30"/>
                  </a:lnTo>
                  <a:lnTo>
                    <a:pt x="446" y="24"/>
                  </a:lnTo>
                  <a:lnTo>
                    <a:pt x="456" y="18"/>
                  </a:lnTo>
                  <a:lnTo>
                    <a:pt x="464" y="10"/>
                  </a:lnTo>
                  <a:lnTo>
                    <a:pt x="472" y="0"/>
                  </a:lnTo>
                  <a:lnTo>
                    <a:pt x="472" y="0"/>
                  </a:lnTo>
                  <a:lnTo>
                    <a:pt x="482" y="2"/>
                  </a:lnTo>
                  <a:lnTo>
                    <a:pt x="488" y="6"/>
                  </a:lnTo>
                  <a:lnTo>
                    <a:pt x="492" y="12"/>
                  </a:lnTo>
                  <a:lnTo>
                    <a:pt x="496" y="18"/>
                  </a:lnTo>
                  <a:lnTo>
                    <a:pt x="496" y="18"/>
                  </a:lnTo>
                  <a:lnTo>
                    <a:pt x="500" y="16"/>
                  </a:lnTo>
                  <a:lnTo>
                    <a:pt x="502" y="12"/>
                  </a:lnTo>
                  <a:lnTo>
                    <a:pt x="502" y="0"/>
                  </a:lnTo>
                  <a:lnTo>
                    <a:pt x="502" y="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endParaRPr lang="en-GB"/>
            </a:p>
          </p:txBody>
        </p:sp>
      </p:grpSp>
      <p:grpSp>
        <p:nvGrpSpPr>
          <p:cNvPr id="23" name="Group 22" descr="&quot;&quot;">
            <a:extLst>
              <a:ext uri="{FF2B5EF4-FFF2-40B4-BE49-F238E27FC236}">
                <a16:creationId xmlns:a16="http://schemas.microsoft.com/office/drawing/2014/main" id="{5DB1C8A9-EE4B-42D0-92D0-AB6ED506010B}"/>
              </a:ext>
              <a:ext uri="{C183D7F6-B498-43B3-948B-1728B52AA6E4}">
                <adec:decorative xmlns:adec="http://schemas.microsoft.com/office/drawing/2017/decorative" xmlns="" val="0"/>
              </a:ext>
            </a:extLst>
          </p:cNvPr>
          <p:cNvGrpSpPr/>
          <p:nvPr/>
        </p:nvGrpSpPr>
        <p:grpSpPr>
          <a:xfrm>
            <a:off x="2231596" y="5374532"/>
            <a:ext cx="835499" cy="778988"/>
            <a:chOff x="8352151" y="8268887"/>
            <a:chExt cx="2962656" cy="2770632"/>
          </a:xfrm>
        </p:grpSpPr>
        <p:sp>
          <p:nvSpPr>
            <p:cNvPr id="24" name="Rectangle 23">
              <a:extLst>
                <a:ext uri="{FF2B5EF4-FFF2-40B4-BE49-F238E27FC236}">
                  <a16:creationId xmlns:a16="http://schemas.microsoft.com/office/drawing/2014/main" id="{9BCB2074-2AF5-4FDA-8B44-7329F1D12704}"/>
                </a:ext>
                <a:ext uri="{C183D7F6-B498-43B3-948B-1728B52AA6E4}">
                  <adec:decorative xmlns:adec="http://schemas.microsoft.com/office/drawing/2017/decorative" xmlns="" val="1"/>
                </a:ext>
              </a:extLst>
            </p:cNvPr>
            <p:cNvSpPr/>
            <p:nvPr/>
          </p:nvSpPr>
          <p:spPr>
            <a:xfrm>
              <a:off x="8352151" y="8268887"/>
              <a:ext cx="2962656" cy="2770632"/>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5">
              <a:extLst>
                <a:ext uri="{FF2B5EF4-FFF2-40B4-BE49-F238E27FC236}">
                  <a16:creationId xmlns:a16="http://schemas.microsoft.com/office/drawing/2014/main" id="{855C10D9-5F70-423E-99E4-4C5381865DFB}"/>
                </a:ext>
                <a:ext uri="{C183D7F6-B498-43B3-948B-1728B52AA6E4}">
                  <adec:decorative xmlns:adec="http://schemas.microsoft.com/office/drawing/2017/decorative" xmlns="" val="1"/>
                </a:ext>
              </a:extLst>
            </p:cNvPr>
            <p:cNvSpPr>
              <a:spLocks/>
            </p:cNvSpPr>
            <p:nvPr/>
          </p:nvSpPr>
          <p:spPr bwMode="auto">
            <a:xfrm>
              <a:off x="8680251" y="8427689"/>
              <a:ext cx="2306451" cy="2565936"/>
            </a:xfrm>
            <a:custGeom>
              <a:avLst/>
              <a:gdLst>
                <a:gd name="T0" fmla="*/ 482 w 1086"/>
                <a:gd name="T1" fmla="*/ 0 h 1420"/>
                <a:gd name="T2" fmla="*/ 482 w 1086"/>
                <a:gd name="T3" fmla="*/ 6 h 1420"/>
                <a:gd name="T4" fmla="*/ 462 w 1086"/>
                <a:gd name="T5" fmla="*/ 36 h 1420"/>
                <a:gd name="T6" fmla="*/ 508 w 1086"/>
                <a:gd name="T7" fmla="*/ 36 h 1420"/>
                <a:gd name="T8" fmla="*/ 576 w 1086"/>
                <a:gd name="T9" fmla="*/ 34 h 1420"/>
                <a:gd name="T10" fmla="*/ 640 w 1086"/>
                <a:gd name="T11" fmla="*/ 44 h 1420"/>
                <a:gd name="T12" fmla="*/ 696 w 1086"/>
                <a:gd name="T13" fmla="*/ 72 h 1420"/>
                <a:gd name="T14" fmla="*/ 738 w 1086"/>
                <a:gd name="T15" fmla="*/ 120 h 1420"/>
                <a:gd name="T16" fmla="*/ 756 w 1086"/>
                <a:gd name="T17" fmla="*/ 164 h 1420"/>
                <a:gd name="T18" fmla="*/ 758 w 1086"/>
                <a:gd name="T19" fmla="*/ 212 h 1420"/>
                <a:gd name="T20" fmla="*/ 746 w 1086"/>
                <a:gd name="T21" fmla="*/ 270 h 1420"/>
                <a:gd name="T22" fmla="*/ 744 w 1086"/>
                <a:gd name="T23" fmla="*/ 306 h 1420"/>
                <a:gd name="T24" fmla="*/ 754 w 1086"/>
                <a:gd name="T25" fmla="*/ 378 h 1420"/>
                <a:gd name="T26" fmla="*/ 748 w 1086"/>
                <a:gd name="T27" fmla="*/ 412 h 1420"/>
                <a:gd name="T28" fmla="*/ 728 w 1086"/>
                <a:gd name="T29" fmla="*/ 436 h 1420"/>
                <a:gd name="T30" fmla="*/ 702 w 1086"/>
                <a:gd name="T31" fmla="*/ 446 h 1420"/>
                <a:gd name="T32" fmla="*/ 688 w 1086"/>
                <a:gd name="T33" fmla="*/ 518 h 1420"/>
                <a:gd name="T34" fmla="*/ 684 w 1086"/>
                <a:gd name="T35" fmla="*/ 570 h 1420"/>
                <a:gd name="T36" fmla="*/ 712 w 1086"/>
                <a:gd name="T37" fmla="*/ 606 h 1420"/>
                <a:gd name="T38" fmla="*/ 868 w 1086"/>
                <a:gd name="T39" fmla="*/ 700 h 1420"/>
                <a:gd name="T40" fmla="*/ 974 w 1086"/>
                <a:gd name="T41" fmla="*/ 770 h 1420"/>
                <a:gd name="T42" fmla="*/ 1026 w 1086"/>
                <a:gd name="T43" fmla="*/ 824 h 1420"/>
                <a:gd name="T44" fmla="*/ 1044 w 1086"/>
                <a:gd name="T45" fmla="*/ 854 h 1420"/>
                <a:gd name="T46" fmla="*/ 1066 w 1086"/>
                <a:gd name="T47" fmla="*/ 920 h 1420"/>
                <a:gd name="T48" fmla="*/ 1072 w 1086"/>
                <a:gd name="T49" fmla="*/ 1028 h 1420"/>
                <a:gd name="T50" fmla="*/ 1058 w 1086"/>
                <a:gd name="T51" fmla="*/ 1184 h 1420"/>
                <a:gd name="T52" fmla="*/ 1058 w 1086"/>
                <a:gd name="T53" fmla="*/ 1304 h 1420"/>
                <a:gd name="T54" fmla="*/ 1078 w 1086"/>
                <a:gd name="T55" fmla="*/ 1400 h 1420"/>
                <a:gd name="T56" fmla="*/ 1060 w 1086"/>
                <a:gd name="T57" fmla="*/ 1416 h 1420"/>
                <a:gd name="T58" fmla="*/ 950 w 1086"/>
                <a:gd name="T59" fmla="*/ 1420 h 1420"/>
                <a:gd name="T60" fmla="*/ 906 w 1086"/>
                <a:gd name="T61" fmla="*/ 1408 h 1420"/>
                <a:gd name="T62" fmla="*/ 894 w 1086"/>
                <a:gd name="T63" fmla="*/ 1394 h 1420"/>
                <a:gd name="T64" fmla="*/ 882 w 1086"/>
                <a:gd name="T65" fmla="*/ 1398 h 1420"/>
                <a:gd name="T66" fmla="*/ 880 w 1086"/>
                <a:gd name="T67" fmla="*/ 1418 h 1420"/>
                <a:gd name="T68" fmla="*/ 216 w 1086"/>
                <a:gd name="T69" fmla="*/ 1418 h 1420"/>
                <a:gd name="T70" fmla="*/ 216 w 1086"/>
                <a:gd name="T71" fmla="*/ 1384 h 1420"/>
                <a:gd name="T72" fmla="*/ 210 w 1086"/>
                <a:gd name="T73" fmla="*/ 1358 h 1420"/>
                <a:gd name="T74" fmla="*/ 198 w 1086"/>
                <a:gd name="T75" fmla="*/ 1366 h 1420"/>
                <a:gd name="T76" fmla="*/ 190 w 1086"/>
                <a:gd name="T77" fmla="*/ 1400 h 1420"/>
                <a:gd name="T78" fmla="*/ 0 w 1086"/>
                <a:gd name="T79" fmla="*/ 1418 h 1420"/>
                <a:gd name="T80" fmla="*/ 22 w 1086"/>
                <a:gd name="T81" fmla="*/ 1356 h 1420"/>
                <a:gd name="T82" fmla="*/ 32 w 1086"/>
                <a:gd name="T83" fmla="*/ 1248 h 1420"/>
                <a:gd name="T84" fmla="*/ 22 w 1086"/>
                <a:gd name="T85" fmla="*/ 1056 h 1420"/>
                <a:gd name="T86" fmla="*/ 20 w 1086"/>
                <a:gd name="T87" fmla="*/ 914 h 1420"/>
                <a:gd name="T88" fmla="*/ 30 w 1086"/>
                <a:gd name="T89" fmla="*/ 854 h 1420"/>
                <a:gd name="T90" fmla="*/ 54 w 1086"/>
                <a:gd name="T91" fmla="*/ 806 h 1420"/>
                <a:gd name="T92" fmla="*/ 92 w 1086"/>
                <a:gd name="T93" fmla="*/ 768 h 1420"/>
                <a:gd name="T94" fmla="*/ 156 w 1086"/>
                <a:gd name="T95" fmla="*/ 732 h 1420"/>
                <a:gd name="T96" fmla="*/ 264 w 1086"/>
                <a:gd name="T97" fmla="*/ 686 h 1420"/>
                <a:gd name="T98" fmla="*/ 340 w 1086"/>
                <a:gd name="T99" fmla="*/ 640 h 1420"/>
                <a:gd name="T100" fmla="*/ 400 w 1086"/>
                <a:gd name="T101" fmla="*/ 612 h 1420"/>
                <a:gd name="T102" fmla="*/ 416 w 1086"/>
                <a:gd name="T103" fmla="*/ 552 h 1420"/>
                <a:gd name="T104" fmla="*/ 394 w 1086"/>
                <a:gd name="T105" fmla="*/ 484 h 1420"/>
                <a:gd name="T106" fmla="*/ 354 w 1086"/>
                <a:gd name="T107" fmla="*/ 434 h 1420"/>
                <a:gd name="T108" fmla="*/ 326 w 1086"/>
                <a:gd name="T109" fmla="*/ 280 h 1420"/>
                <a:gd name="T110" fmla="*/ 324 w 1086"/>
                <a:gd name="T111" fmla="*/ 214 h 1420"/>
                <a:gd name="T112" fmla="*/ 336 w 1086"/>
                <a:gd name="T113" fmla="*/ 152 h 1420"/>
                <a:gd name="T114" fmla="*/ 368 w 1086"/>
                <a:gd name="T115" fmla="*/ 94 h 1420"/>
                <a:gd name="T116" fmla="*/ 392 w 1086"/>
                <a:gd name="T117" fmla="*/ 74 h 1420"/>
                <a:gd name="T118" fmla="*/ 424 w 1086"/>
                <a:gd name="T119" fmla="*/ 68 h 1420"/>
                <a:gd name="T120" fmla="*/ 438 w 1086"/>
                <a:gd name="T121" fmla="*/ 68 h 1420"/>
                <a:gd name="T122" fmla="*/ 458 w 1086"/>
                <a:gd name="T123" fmla="*/ 36 h 1420"/>
                <a:gd name="T124" fmla="*/ 474 w 1086"/>
                <a:gd name="T125" fmla="*/ 2 h 1420"/>
                <a:gd name="connsiteX0" fmla="*/ 4365 w 10000"/>
                <a:gd name="connsiteY0" fmla="*/ 14 h 10000"/>
                <a:gd name="connsiteX1" fmla="*/ 4365 w 10000"/>
                <a:gd name="connsiteY1" fmla="*/ 14 h 10000"/>
                <a:gd name="connsiteX2" fmla="*/ 4438 w 10000"/>
                <a:gd name="connsiteY2" fmla="*/ 0 h 10000"/>
                <a:gd name="connsiteX3" fmla="*/ 4457 w 10000"/>
                <a:gd name="connsiteY3" fmla="*/ 0 h 10000"/>
                <a:gd name="connsiteX4" fmla="*/ 4457 w 10000"/>
                <a:gd name="connsiteY4" fmla="*/ 14 h 10000"/>
                <a:gd name="connsiteX5" fmla="*/ 4438 w 10000"/>
                <a:gd name="connsiteY5" fmla="*/ 42 h 10000"/>
                <a:gd name="connsiteX6" fmla="*/ 4401 w 10000"/>
                <a:gd name="connsiteY6" fmla="*/ 85 h 10000"/>
                <a:gd name="connsiteX7" fmla="*/ 4291 w 10000"/>
                <a:gd name="connsiteY7" fmla="*/ 197 h 10000"/>
                <a:gd name="connsiteX8" fmla="*/ 4254 w 10000"/>
                <a:gd name="connsiteY8" fmla="*/ 254 h 10000"/>
                <a:gd name="connsiteX9" fmla="*/ 4254 w 10000"/>
                <a:gd name="connsiteY9" fmla="*/ 310 h 10000"/>
                <a:gd name="connsiteX10" fmla="*/ 4254 w 10000"/>
                <a:gd name="connsiteY10" fmla="*/ 310 h 10000"/>
                <a:gd name="connsiteX11" fmla="*/ 4678 w 10000"/>
                <a:gd name="connsiteY11" fmla="*/ 254 h 10000"/>
                <a:gd name="connsiteX12" fmla="*/ 4880 w 10000"/>
                <a:gd name="connsiteY12" fmla="*/ 239 h 10000"/>
                <a:gd name="connsiteX13" fmla="*/ 5083 w 10000"/>
                <a:gd name="connsiteY13" fmla="*/ 239 h 10000"/>
                <a:gd name="connsiteX14" fmla="*/ 5304 w 10000"/>
                <a:gd name="connsiteY14" fmla="*/ 239 h 10000"/>
                <a:gd name="connsiteX15" fmla="*/ 5506 w 10000"/>
                <a:gd name="connsiteY15" fmla="*/ 254 h 10000"/>
                <a:gd name="connsiteX16" fmla="*/ 5709 w 10000"/>
                <a:gd name="connsiteY16" fmla="*/ 282 h 10000"/>
                <a:gd name="connsiteX17" fmla="*/ 5893 w 10000"/>
                <a:gd name="connsiteY17" fmla="*/ 310 h 10000"/>
                <a:gd name="connsiteX18" fmla="*/ 6077 w 10000"/>
                <a:gd name="connsiteY18" fmla="*/ 366 h 10000"/>
                <a:gd name="connsiteX19" fmla="*/ 6243 w 10000"/>
                <a:gd name="connsiteY19" fmla="*/ 437 h 10000"/>
                <a:gd name="connsiteX20" fmla="*/ 6409 w 10000"/>
                <a:gd name="connsiteY20" fmla="*/ 507 h 10000"/>
                <a:gd name="connsiteX21" fmla="*/ 6556 w 10000"/>
                <a:gd name="connsiteY21" fmla="*/ 606 h 10000"/>
                <a:gd name="connsiteX22" fmla="*/ 6685 w 10000"/>
                <a:gd name="connsiteY22" fmla="*/ 718 h 10000"/>
                <a:gd name="connsiteX23" fmla="*/ 6796 w 10000"/>
                <a:gd name="connsiteY23" fmla="*/ 845 h 10000"/>
                <a:gd name="connsiteX24" fmla="*/ 6888 w 10000"/>
                <a:gd name="connsiteY24" fmla="*/ 986 h 10000"/>
                <a:gd name="connsiteX25" fmla="*/ 6961 w 10000"/>
                <a:gd name="connsiteY25" fmla="*/ 1155 h 10000"/>
                <a:gd name="connsiteX26" fmla="*/ 6961 w 10000"/>
                <a:gd name="connsiteY26" fmla="*/ 1155 h 10000"/>
                <a:gd name="connsiteX27" fmla="*/ 6980 w 10000"/>
                <a:gd name="connsiteY27" fmla="*/ 1268 h 10000"/>
                <a:gd name="connsiteX28" fmla="*/ 6998 w 10000"/>
                <a:gd name="connsiteY28" fmla="*/ 1380 h 10000"/>
                <a:gd name="connsiteX29" fmla="*/ 6980 w 10000"/>
                <a:gd name="connsiteY29" fmla="*/ 1493 h 10000"/>
                <a:gd name="connsiteX30" fmla="*/ 6961 w 10000"/>
                <a:gd name="connsiteY30" fmla="*/ 1606 h 10000"/>
                <a:gd name="connsiteX31" fmla="*/ 6888 w 10000"/>
                <a:gd name="connsiteY31" fmla="*/ 1803 h 10000"/>
                <a:gd name="connsiteX32" fmla="*/ 6869 w 10000"/>
                <a:gd name="connsiteY32" fmla="*/ 1901 h 10000"/>
                <a:gd name="connsiteX33" fmla="*/ 6851 w 10000"/>
                <a:gd name="connsiteY33" fmla="*/ 2000 h 10000"/>
                <a:gd name="connsiteX34" fmla="*/ 6851 w 10000"/>
                <a:gd name="connsiteY34" fmla="*/ 2000 h 10000"/>
                <a:gd name="connsiteX35" fmla="*/ 6851 w 10000"/>
                <a:gd name="connsiteY35" fmla="*/ 2155 h 10000"/>
                <a:gd name="connsiteX36" fmla="*/ 6888 w 10000"/>
                <a:gd name="connsiteY36" fmla="*/ 2310 h 10000"/>
                <a:gd name="connsiteX37" fmla="*/ 6924 w 10000"/>
                <a:gd name="connsiteY37" fmla="*/ 2493 h 10000"/>
                <a:gd name="connsiteX38" fmla="*/ 6943 w 10000"/>
                <a:gd name="connsiteY38" fmla="*/ 2662 h 10000"/>
                <a:gd name="connsiteX39" fmla="*/ 6924 w 10000"/>
                <a:gd name="connsiteY39" fmla="*/ 2746 h 10000"/>
                <a:gd name="connsiteX40" fmla="*/ 6906 w 10000"/>
                <a:gd name="connsiteY40" fmla="*/ 2831 h 10000"/>
                <a:gd name="connsiteX41" fmla="*/ 6888 w 10000"/>
                <a:gd name="connsiteY41" fmla="*/ 2901 h 10000"/>
                <a:gd name="connsiteX42" fmla="*/ 6851 w 10000"/>
                <a:gd name="connsiteY42" fmla="*/ 2972 h 10000"/>
                <a:gd name="connsiteX43" fmla="*/ 6777 w 10000"/>
                <a:gd name="connsiteY43" fmla="*/ 3028 h 10000"/>
                <a:gd name="connsiteX44" fmla="*/ 6703 w 10000"/>
                <a:gd name="connsiteY44" fmla="*/ 3070 h 10000"/>
                <a:gd name="connsiteX45" fmla="*/ 6593 w 10000"/>
                <a:gd name="connsiteY45" fmla="*/ 3113 h 10000"/>
                <a:gd name="connsiteX46" fmla="*/ 6464 w 10000"/>
                <a:gd name="connsiteY46" fmla="*/ 3141 h 10000"/>
                <a:gd name="connsiteX47" fmla="*/ 6464 w 10000"/>
                <a:gd name="connsiteY47" fmla="*/ 3141 h 10000"/>
                <a:gd name="connsiteX48" fmla="*/ 6464 w 10000"/>
                <a:gd name="connsiteY48" fmla="*/ 3268 h 10000"/>
                <a:gd name="connsiteX49" fmla="*/ 6427 w 10000"/>
                <a:gd name="connsiteY49" fmla="*/ 3394 h 10000"/>
                <a:gd name="connsiteX50" fmla="*/ 6335 w 10000"/>
                <a:gd name="connsiteY50" fmla="*/ 3648 h 10000"/>
                <a:gd name="connsiteX51" fmla="*/ 6298 w 10000"/>
                <a:gd name="connsiteY51" fmla="*/ 3775 h 10000"/>
                <a:gd name="connsiteX52" fmla="*/ 6280 w 10000"/>
                <a:gd name="connsiteY52" fmla="*/ 3887 h 10000"/>
                <a:gd name="connsiteX53" fmla="*/ 6298 w 10000"/>
                <a:gd name="connsiteY53" fmla="*/ 4014 h 10000"/>
                <a:gd name="connsiteX54" fmla="*/ 6354 w 10000"/>
                <a:gd name="connsiteY54" fmla="*/ 4155 h 10000"/>
                <a:gd name="connsiteX55" fmla="*/ 6354 w 10000"/>
                <a:gd name="connsiteY55" fmla="*/ 4155 h 10000"/>
                <a:gd name="connsiteX56" fmla="*/ 6556 w 10000"/>
                <a:gd name="connsiteY56" fmla="*/ 4268 h 10000"/>
                <a:gd name="connsiteX57" fmla="*/ 6740 w 10000"/>
                <a:gd name="connsiteY57" fmla="*/ 4380 h 10000"/>
                <a:gd name="connsiteX58" fmla="*/ 7164 w 10000"/>
                <a:gd name="connsiteY58" fmla="*/ 4577 h 10000"/>
                <a:gd name="connsiteX59" fmla="*/ 7993 w 10000"/>
                <a:gd name="connsiteY59" fmla="*/ 4930 h 10000"/>
                <a:gd name="connsiteX60" fmla="*/ 8398 w 10000"/>
                <a:gd name="connsiteY60" fmla="*/ 5113 h 10000"/>
                <a:gd name="connsiteX61" fmla="*/ 8785 w 10000"/>
                <a:gd name="connsiteY61" fmla="*/ 5310 h 10000"/>
                <a:gd name="connsiteX62" fmla="*/ 8969 w 10000"/>
                <a:gd name="connsiteY62" fmla="*/ 5423 h 10000"/>
                <a:gd name="connsiteX63" fmla="*/ 9134 w 10000"/>
                <a:gd name="connsiteY63" fmla="*/ 5535 h 10000"/>
                <a:gd name="connsiteX64" fmla="*/ 9300 w 10000"/>
                <a:gd name="connsiteY64" fmla="*/ 5662 h 10000"/>
                <a:gd name="connsiteX65" fmla="*/ 9448 w 10000"/>
                <a:gd name="connsiteY65" fmla="*/ 5803 h 10000"/>
                <a:gd name="connsiteX66" fmla="*/ 9448 w 10000"/>
                <a:gd name="connsiteY66" fmla="*/ 5803 h 10000"/>
                <a:gd name="connsiteX67" fmla="*/ 9540 w 10000"/>
                <a:gd name="connsiteY67" fmla="*/ 5901 h 10000"/>
                <a:gd name="connsiteX68" fmla="*/ 9613 w 10000"/>
                <a:gd name="connsiteY68" fmla="*/ 6014 h 10000"/>
                <a:gd name="connsiteX69" fmla="*/ 9687 w 10000"/>
                <a:gd name="connsiteY69" fmla="*/ 6127 h 10000"/>
                <a:gd name="connsiteX70" fmla="*/ 9742 w 10000"/>
                <a:gd name="connsiteY70" fmla="*/ 6239 h 10000"/>
                <a:gd name="connsiteX71" fmla="*/ 9816 w 10000"/>
                <a:gd name="connsiteY71" fmla="*/ 6479 h 10000"/>
                <a:gd name="connsiteX72" fmla="*/ 9871 w 10000"/>
                <a:gd name="connsiteY72" fmla="*/ 6718 h 10000"/>
                <a:gd name="connsiteX73" fmla="*/ 9890 w 10000"/>
                <a:gd name="connsiteY73" fmla="*/ 6972 h 10000"/>
                <a:gd name="connsiteX74" fmla="*/ 9871 w 10000"/>
                <a:gd name="connsiteY74" fmla="*/ 7239 h 10000"/>
                <a:gd name="connsiteX75" fmla="*/ 9853 w 10000"/>
                <a:gd name="connsiteY75" fmla="*/ 7507 h 10000"/>
                <a:gd name="connsiteX76" fmla="*/ 9816 w 10000"/>
                <a:gd name="connsiteY76" fmla="*/ 7789 h 10000"/>
                <a:gd name="connsiteX77" fmla="*/ 9742 w 10000"/>
                <a:gd name="connsiteY77" fmla="*/ 8338 h 10000"/>
                <a:gd name="connsiteX78" fmla="*/ 9724 w 10000"/>
                <a:gd name="connsiteY78" fmla="*/ 8620 h 10000"/>
                <a:gd name="connsiteX79" fmla="*/ 9724 w 10000"/>
                <a:gd name="connsiteY79" fmla="*/ 8901 h 10000"/>
                <a:gd name="connsiteX80" fmla="*/ 9742 w 10000"/>
                <a:gd name="connsiteY80" fmla="*/ 9183 h 10000"/>
                <a:gd name="connsiteX81" fmla="*/ 9779 w 10000"/>
                <a:gd name="connsiteY81" fmla="*/ 9451 h 10000"/>
                <a:gd name="connsiteX82" fmla="*/ 9871 w 10000"/>
                <a:gd name="connsiteY82" fmla="*/ 9718 h 10000"/>
                <a:gd name="connsiteX83" fmla="*/ 9926 w 10000"/>
                <a:gd name="connsiteY83" fmla="*/ 9859 h 10000"/>
                <a:gd name="connsiteX84" fmla="*/ 10000 w 10000"/>
                <a:gd name="connsiteY84" fmla="*/ 9986 h 10000"/>
                <a:gd name="connsiteX85" fmla="*/ 10000 w 10000"/>
                <a:gd name="connsiteY85" fmla="*/ 9986 h 10000"/>
                <a:gd name="connsiteX86" fmla="*/ 9761 w 10000"/>
                <a:gd name="connsiteY86" fmla="*/ 9972 h 10000"/>
                <a:gd name="connsiteX87" fmla="*/ 8987 w 10000"/>
                <a:gd name="connsiteY87" fmla="*/ 10000 h 10000"/>
                <a:gd name="connsiteX88" fmla="*/ 8748 w 10000"/>
                <a:gd name="connsiteY88" fmla="*/ 10000 h 10000"/>
                <a:gd name="connsiteX89" fmla="*/ 8527 w 10000"/>
                <a:gd name="connsiteY89" fmla="*/ 9972 h 10000"/>
                <a:gd name="connsiteX90" fmla="*/ 8435 w 10000"/>
                <a:gd name="connsiteY90" fmla="*/ 9958 h 10000"/>
                <a:gd name="connsiteX91" fmla="*/ 8343 w 10000"/>
                <a:gd name="connsiteY91" fmla="*/ 9915 h 10000"/>
                <a:gd name="connsiteX92" fmla="*/ 8287 w 10000"/>
                <a:gd name="connsiteY92" fmla="*/ 9873 h 10000"/>
                <a:gd name="connsiteX93" fmla="*/ 8232 w 10000"/>
                <a:gd name="connsiteY93" fmla="*/ 9817 h 10000"/>
                <a:gd name="connsiteX94" fmla="*/ 8232 w 10000"/>
                <a:gd name="connsiteY94" fmla="*/ 9817 h 10000"/>
                <a:gd name="connsiteX95" fmla="*/ 8177 w 10000"/>
                <a:gd name="connsiteY95" fmla="*/ 9803 h 10000"/>
                <a:gd name="connsiteX96" fmla="*/ 8140 w 10000"/>
                <a:gd name="connsiteY96" fmla="*/ 9817 h 10000"/>
                <a:gd name="connsiteX97" fmla="*/ 8122 w 10000"/>
                <a:gd name="connsiteY97" fmla="*/ 9845 h 10000"/>
                <a:gd name="connsiteX98" fmla="*/ 8122 w 10000"/>
                <a:gd name="connsiteY98" fmla="*/ 9887 h 10000"/>
                <a:gd name="connsiteX99" fmla="*/ 8122 w 10000"/>
                <a:gd name="connsiteY99" fmla="*/ 9958 h 10000"/>
                <a:gd name="connsiteX100" fmla="*/ 8103 w 10000"/>
                <a:gd name="connsiteY100" fmla="*/ 9986 h 10000"/>
                <a:gd name="connsiteX101" fmla="*/ 8066 w 10000"/>
                <a:gd name="connsiteY101" fmla="*/ 9986 h 10000"/>
                <a:gd name="connsiteX102" fmla="*/ 8066 w 10000"/>
                <a:gd name="connsiteY102" fmla="*/ 9986 h 10000"/>
                <a:gd name="connsiteX103" fmla="*/ 1989 w 10000"/>
                <a:gd name="connsiteY103" fmla="*/ 9986 h 10000"/>
                <a:gd name="connsiteX104" fmla="*/ 1989 w 10000"/>
                <a:gd name="connsiteY104" fmla="*/ 9986 h 10000"/>
                <a:gd name="connsiteX105" fmla="*/ 1989 w 10000"/>
                <a:gd name="connsiteY105" fmla="*/ 9873 h 10000"/>
                <a:gd name="connsiteX106" fmla="*/ 1989 w 10000"/>
                <a:gd name="connsiteY106" fmla="*/ 9746 h 10000"/>
                <a:gd name="connsiteX107" fmla="*/ 1989 w 10000"/>
                <a:gd name="connsiteY107" fmla="*/ 9648 h 10000"/>
                <a:gd name="connsiteX108" fmla="*/ 1971 w 10000"/>
                <a:gd name="connsiteY108" fmla="*/ 9606 h 10000"/>
                <a:gd name="connsiteX109" fmla="*/ 1934 w 10000"/>
                <a:gd name="connsiteY109" fmla="*/ 9563 h 10000"/>
                <a:gd name="connsiteX110" fmla="*/ 1934 w 10000"/>
                <a:gd name="connsiteY110" fmla="*/ 9563 h 10000"/>
                <a:gd name="connsiteX111" fmla="*/ 1860 w 10000"/>
                <a:gd name="connsiteY111" fmla="*/ 9592 h 10000"/>
                <a:gd name="connsiteX112" fmla="*/ 1823 w 10000"/>
                <a:gd name="connsiteY112" fmla="*/ 9620 h 10000"/>
                <a:gd name="connsiteX113" fmla="*/ 1786 w 10000"/>
                <a:gd name="connsiteY113" fmla="*/ 9676 h 10000"/>
                <a:gd name="connsiteX114" fmla="*/ 1768 w 10000"/>
                <a:gd name="connsiteY114" fmla="*/ 9732 h 10000"/>
                <a:gd name="connsiteX115" fmla="*/ 1750 w 10000"/>
                <a:gd name="connsiteY115" fmla="*/ 9859 h 10000"/>
                <a:gd name="connsiteX116" fmla="*/ 1713 w 10000"/>
                <a:gd name="connsiteY116" fmla="*/ 9986 h 10000"/>
                <a:gd name="connsiteX117" fmla="*/ 1713 w 10000"/>
                <a:gd name="connsiteY117" fmla="*/ 9986 h 10000"/>
                <a:gd name="connsiteX118" fmla="*/ 0 w 10000"/>
                <a:gd name="connsiteY118" fmla="*/ 9986 h 10000"/>
                <a:gd name="connsiteX119" fmla="*/ 0 w 10000"/>
                <a:gd name="connsiteY119" fmla="*/ 9986 h 10000"/>
                <a:gd name="connsiteX120" fmla="*/ 110 w 10000"/>
                <a:gd name="connsiteY120" fmla="*/ 9775 h 10000"/>
                <a:gd name="connsiteX121" fmla="*/ 203 w 10000"/>
                <a:gd name="connsiteY121" fmla="*/ 9549 h 10000"/>
                <a:gd name="connsiteX122" fmla="*/ 258 w 10000"/>
                <a:gd name="connsiteY122" fmla="*/ 9310 h 10000"/>
                <a:gd name="connsiteX123" fmla="*/ 295 w 10000"/>
                <a:gd name="connsiteY123" fmla="*/ 9056 h 10000"/>
                <a:gd name="connsiteX124" fmla="*/ 295 w 10000"/>
                <a:gd name="connsiteY124" fmla="*/ 8789 h 10000"/>
                <a:gd name="connsiteX125" fmla="*/ 295 w 10000"/>
                <a:gd name="connsiteY125" fmla="*/ 8521 h 10000"/>
                <a:gd name="connsiteX126" fmla="*/ 258 w 10000"/>
                <a:gd name="connsiteY126" fmla="*/ 7972 h 10000"/>
                <a:gd name="connsiteX127" fmla="*/ 203 w 10000"/>
                <a:gd name="connsiteY127" fmla="*/ 7437 h 10000"/>
                <a:gd name="connsiteX128" fmla="*/ 166 w 10000"/>
                <a:gd name="connsiteY128" fmla="*/ 6915 h 10000"/>
                <a:gd name="connsiteX129" fmla="*/ 166 w 10000"/>
                <a:gd name="connsiteY129" fmla="*/ 6662 h 10000"/>
                <a:gd name="connsiteX130" fmla="*/ 184 w 10000"/>
                <a:gd name="connsiteY130" fmla="*/ 6437 h 10000"/>
                <a:gd name="connsiteX131" fmla="*/ 221 w 10000"/>
                <a:gd name="connsiteY131" fmla="*/ 6211 h 10000"/>
                <a:gd name="connsiteX132" fmla="*/ 276 w 10000"/>
                <a:gd name="connsiteY132" fmla="*/ 6014 h 10000"/>
                <a:gd name="connsiteX133" fmla="*/ 276 w 10000"/>
                <a:gd name="connsiteY133" fmla="*/ 6014 h 10000"/>
                <a:gd name="connsiteX134" fmla="*/ 331 w 10000"/>
                <a:gd name="connsiteY134" fmla="*/ 5887 h 10000"/>
                <a:gd name="connsiteX135" fmla="*/ 405 w 10000"/>
                <a:gd name="connsiteY135" fmla="*/ 5775 h 10000"/>
                <a:gd name="connsiteX136" fmla="*/ 497 w 10000"/>
                <a:gd name="connsiteY136" fmla="*/ 5676 h 10000"/>
                <a:gd name="connsiteX137" fmla="*/ 608 w 10000"/>
                <a:gd name="connsiteY137" fmla="*/ 5577 h 10000"/>
                <a:gd name="connsiteX138" fmla="*/ 718 w 10000"/>
                <a:gd name="connsiteY138" fmla="*/ 5493 h 10000"/>
                <a:gd name="connsiteX139" fmla="*/ 847 w 10000"/>
                <a:gd name="connsiteY139" fmla="*/ 5408 h 10000"/>
                <a:gd name="connsiteX140" fmla="*/ 976 w 10000"/>
                <a:gd name="connsiteY140" fmla="*/ 5338 h 10000"/>
                <a:gd name="connsiteX141" fmla="*/ 1123 w 10000"/>
                <a:gd name="connsiteY141" fmla="*/ 5268 h 10000"/>
                <a:gd name="connsiteX142" fmla="*/ 1436 w 10000"/>
                <a:gd name="connsiteY142" fmla="*/ 5155 h 10000"/>
                <a:gd name="connsiteX143" fmla="*/ 1768 w 10000"/>
                <a:gd name="connsiteY143" fmla="*/ 5042 h 10000"/>
                <a:gd name="connsiteX144" fmla="*/ 2431 w 10000"/>
                <a:gd name="connsiteY144" fmla="*/ 4831 h 10000"/>
                <a:gd name="connsiteX145" fmla="*/ 2431 w 10000"/>
                <a:gd name="connsiteY145" fmla="*/ 4831 h 10000"/>
                <a:gd name="connsiteX146" fmla="*/ 2615 w 10000"/>
                <a:gd name="connsiteY146" fmla="*/ 4761 h 10000"/>
                <a:gd name="connsiteX147" fmla="*/ 2799 w 10000"/>
                <a:gd name="connsiteY147" fmla="*/ 4676 h 10000"/>
                <a:gd name="connsiteX148" fmla="*/ 3131 w 10000"/>
                <a:gd name="connsiteY148" fmla="*/ 4507 h 10000"/>
                <a:gd name="connsiteX149" fmla="*/ 3297 w 10000"/>
                <a:gd name="connsiteY149" fmla="*/ 4423 h 10000"/>
                <a:gd name="connsiteX150" fmla="*/ 3481 w 10000"/>
                <a:gd name="connsiteY150" fmla="*/ 4366 h 10000"/>
                <a:gd name="connsiteX151" fmla="*/ 3683 w 10000"/>
                <a:gd name="connsiteY151" fmla="*/ 4310 h 10000"/>
                <a:gd name="connsiteX152" fmla="*/ 3923 w 10000"/>
                <a:gd name="connsiteY152" fmla="*/ 4282 h 10000"/>
                <a:gd name="connsiteX153" fmla="*/ 3923 w 10000"/>
                <a:gd name="connsiteY153" fmla="*/ 4282 h 10000"/>
                <a:gd name="connsiteX154" fmla="*/ 3831 w 10000"/>
                <a:gd name="connsiteY154" fmla="*/ 3887 h 10000"/>
                <a:gd name="connsiteX155" fmla="*/ 3775 w 10000"/>
                <a:gd name="connsiteY155" fmla="*/ 3704 h 10000"/>
                <a:gd name="connsiteX156" fmla="*/ 3720 w 10000"/>
                <a:gd name="connsiteY156" fmla="*/ 3549 h 10000"/>
                <a:gd name="connsiteX157" fmla="*/ 3628 w 10000"/>
                <a:gd name="connsiteY157" fmla="*/ 3408 h 10000"/>
                <a:gd name="connsiteX158" fmla="*/ 3536 w 10000"/>
                <a:gd name="connsiteY158" fmla="*/ 3268 h 10000"/>
                <a:gd name="connsiteX159" fmla="*/ 3407 w 10000"/>
                <a:gd name="connsiteY159" fmla="*/ 3155 h 10000"/>
                <a:gd name="connsiteX160" fmla="*/ 3260 w 10000"/>
                <a:gd name="connsiteY160" fmla="*/ 3056 h 10000"/>
                <a:gd name="connsiteX161" fmla="*/ 3260 w 10000"/>
                <a:gd name="connsiteY161" fmla="*/ 3056 h 10000"/>
                <a:gd name="connsiteX162" fmla="*/ 3076 w 10000"/>
                <a:gd name="connsiteY162" fmla="*/ 2310 h 10000"/>
                <a:gd name="connsiteX163" fmla="*/ 3002 w 10000"/>
                <a:gd name="connsiteY163" fmla="*/ 1972 h 10000"/>
                <a:gd name="connsiteX164" fmla="*/ 2983 w 10000"/>
                <a:gd name="connsiteY164" fmla="*/ 1817 h 10000"/>
                <a:gd name="connsiteX165" fmla="*/ 2983 w 10000"/>
                <a:gd name="connsiteY165" fmla="*/ 1662 h 10000"/>
                <a:gd name="connsiteX166" fmla="*/ 2983 w 10000"/>
                <a:gd name="connsiteY166" fmla="*/ 1507 h 10000"/>
                <a:gd name="connsiteX167" fmla="*/ 3002 w 10000"/>
                <a:gd name="connsiteY167" fmla="*/ 1366 h 10000"/>
                <a:gd name="connsiteX168" fmla="*/ 3039 w 10000"/>
                <a:gd name="connsiteY168" fmla="*/ 1211 h 10000"/>
                <a:gd name="connsiteX169" fmla="*/ 3094 w 10000"/>
                <a:gd name="connsiteY169" fmla="*/ 1070 h 10000"/>
                <a:gd name="connsiteX170" fmla="*/ 3168 w 10000"/>
                <a:gd name="connsiteY170" fmla="*/ 930 h 10000"/>
                <a:gd name="connsiteX171" fmla="*/ 3260 w 10000"/>
                <a:gd name="connsiteY171" fmla="*/ 789 h 10000"/>
                <a:gd name="connsiteX172" fmla="*/ 3389 w 10000"/>
                <a:gd name="connsiteY172" fmla="*/ 662 h 10000"/>
                <a:gd name="connsiteX173" fmla="*/ 3536 w 10000"/>
                <a:gd name="connsiteY173" fmla="*/ 521 h 10000"/>
                <a:gd name="connsiteX174" fmla="*/ 3536 w 10000"/>
                <a:gd name="connsiteY174" fmla="*/ 521 h 10000"/>
                <a:gd name="connsiteX175" fmla="*/ 3610 w 10000"/>
                <a:gd name="connsiteY175" fmla="*/ 521 h 10000"/>
                <a:gd name="connsiteX176" fmla="*/ 3683 w 10000"/>
                <a:gd name="connsiteY176" fmla="*/ 521 h 10000"/>
                <a:gd name="connsiteX177" fmla="*/ 3794 w 10000"/>
                <a:gd name="connsiteY177" fmla="*/ 507 h 10000"/>
                <a:gd name="connsiteX178" fmla="*/ 3904 w 10000"/>
                <a:gd name="connsiteY178" fmla="*/ 479 h 10000"/>
                <a:gd name="connsiteX179" fmla="*/ 3959 w 10000"/>
                <a:gd name="connsiteY179" fmla="*/ 479 h 10000"/>
                <a:gd name="connsiteX180" fmla="*/ 4033 w 10000"/>
                <a:gd name="connsiteY180" fmla="*/ 479 h 10000"/>
                <a:gd name="connsiteX181" fmla="*/ 4033 w 10000"/>
                <a:gd name="connsiteY181" fmla="*/ 479 h 10000"/>
                <a:gd name="connsiteX182" fmla="*/ 4088 w 10000"/>
                <a:gd name="connsiteY182" fmla="*/ 437 h 10000"/>
                <a:gd name="connsiteX183" fmla="*/ 4144 w 10000"/>
                <a:gd name="connsiteY183" fmla="*/ 380 h 10000"/>
                <a:gd name="connsiteX184" fmla="*/ 4217 w 10000"/>
                <a:gd name="connsiteY184" fmla="*/ 254 h 10000"/>
                <a:gd name="connsiteX185" fmla="*/ 4273 w 10000"/>
                <a:gd name="connsiteY185" fmla="*/ 127 h 10000"/>
                <a:gd name="connsiteX186" fmla="*/ 4309 w 10000"/>
                <a:gd name="connsiteY186" fmla="*/ 70 h 10000"/>
                <a:gd name="connsiteX187" fmla="*/ 4365 w 10000"/>
                <a:gd name="connsiteY187" fmla="*/ 14 h 10000"/>
                <a:gd name="connsiteX188" fmla="*/ 4365 w 10000"/>
                <a:gd name="connsiteY188" fmla="*/ 14 h 10000"/>
                <a:gd name="connsiteX0" fmla="*/ 4365 w 10000"/>
                <a:gd name="connsiteY0" fmla="*/ 14 h 10000"/>
                <a:gd name="connsiteX1" fmla="*/ 4365 w 10000"/>
                <a:gd name="connsiteY1" fmla="*/ 14 h 10000"/>
                <a:gd name="connsiteX2" fmla="*/ 4438 w 10000"/>
                <a:gd name="connsiteY2" fmla="*/ 0 h 10000"/>
                <a:gd name="connsiteX3" fmla="*/ 4457 w 10000"/>
                <a:gd name="connsiteY3" fmla="*/ 0 h 10000"/>
                <a:gd name="connsiteX4" fmla="*/ 4457 w 10000"/>
                <a:gd name="connsiteY4" fmla="*/ 14 h 10000"/>
                <a:gd name="connsiteX5" fmla="*/ 4438 w 10000"/>
                <a:gd name="connsiteY5" fmla="*/ 42 h 10000"/>
                <a:gd name="connsiteX6" fmla="*/ 4401 w 10000"/>
                <a:gd name="connsiteY6" fmla="*/ 85 h 10000"/>
                <a:gd name="connsiteX7" fmla="*/ 4291 w 10000"/>
                <a:gd name="connsiteY7" fmla="*/ 197 h 10000"/>
                <a:gd name="connsiteX8" fmla="*/ 4254 w 10000"/>
                <a:gd name="connsiteY8" fmla="*/ 254 h 10000"/>
                <a:gd name="connsiteX9" fmla="*/ 4254 w 10000"/>
                <a:gd name="connsiteY9" fmla="*/ 310 h 10000"/>
                <a:gd name="connsiteX10" fmla="*/ 4254 w 10000"/>
                <a:gd name="connsiteY10" fmla="*/ 310 h 10000"/>
                <a:gd name="connsiteX11" fmla="*/ 4678 w 10000"/>
                <a:gd name="connsiteY11" fmla="*/ 254 h 10000"/>
                <a:gd name="connsiteX12" fmla="*/ 4880 w 10000"/>
                <a:gd name="connsiteY12" fmla="*/ 239 h 10000"/>
                <a:gd name="connsiteX13" fmla="*/ 5083 w 10000"/>
                <a:gd name="connsiteY13" fmla="*/ 239 h 10000"/>
                <a:gd name="connsiteX14" fmla="*/ 5304 w 10000"/>
                <a:gd name="connsiteY14" fmla="*/ 239 h 10000"/>
                <a:gd name="connsiteX15" fmla="*/ 5506 w 10000"/>
                <a:gd name="connsiteY15" fmla="*/ 254 h 10000"/>
                <a:gd name="connsiteX16" fmla="*/ 5709 w 10000"/>
                <a:gd name="connsiteY16" fmla="*/ 282 h 10000"/>
                <a:gd name="connsiteX17" fmla="*/ 5893 w 10000"/>
                <a:gd name="connsiteY17" fmla="*/ 310 h 10000"/>
                <a:gd name="connsiteX18" fmla="*/ 6077 w 10000"/>
                <a:gd name="connsiteY18" fmla="*/ 366 h 10000"/>
                <a:gd name="connsiteX19" fmla="*/ 6243 w 10000"/>
                <a:gd name="connsiteY19" fmla="*/ 437 h 10000"/>
                <a:gd name="connsiteX20" fmla="*/ 6409 w 10000"/>
                <a:gd name="connsiteY20" fmla="*/ 507 h 10000"/>
                <a:gd name="connsiteX21" fmla="*/ 6556 w 10000"/>
                <a:gd name="connsiteY21" fmla="*/ 606 h 10000"/>
                <a:gd name="connsiteX22" fmla="*/ 6685 w 10000"/>
                <a:gd name="connsiteY22" fmla="*/ 718 h 10000"/>
                <a:gd name="connsiteX23" fmla="*/ 6796 w 10000"/>
                <a:gd name="connsiteY23" fmla="*/ 845 h 10000"/>
                <a:gd name="connsiteX24" fmla="*/ 6888 w 10000"/>
                <a:gd name="connsiteY24" fmla="*/ 986 h 10000"/>
                <a:gd name="connsiteX25" fmla="*/ 6961 w 10000"/>
                <a:gd name="connsiteY25" fmla="*/ 1155 h 10000"/>
                <a:gd name="connsiteX26" fmla="*/ 6961 w 10000"/>
                <a:gd name="connsiteY26" fmla="*/ 1155 h 10000"/>
                <a:gd name="connsiteX27" fmla="*/ 6980 w 10000"/>
                <a:gd name="connsiteY27" fmla="*/ 1268 h 10000"/>
                <a:gd name="connsiteX28" fmla="*/ 6998 w 10000"/>
                <a:gd name="connsiteY28" fmla="*/ 1380 h 10000"/>
                <a:gd name="connsiteX29" fmla="*/ 6980 w 10000"/>
                <a:gd name="connsiteY29" fmla="*/ 1493 h 10000"/>
                <a:gd name="connsiteX30" fmla="*/ 6961 w 10000"/>
                <a:gd name="connsiteY30" fmla="*/ 1606 h 10000"/>
                <a:gd name="connsiteX31" fmla="*/ 6888 w 10000"/>
                <a:gd name="connsiteY31" fmla="*/ 1803 h 10000"/>
                <a:gd name="connsiteX32" fmla="*/ 6869 w 10000"/>
                <a:gd name="connsiteY32" fmla="*/ 1901 h 10000"/>
                <a:gd name="connsiteX33" fmla="*/ 6851 w 10000"/>
                <a:gd name="connsiteY33" fmla="*/ 2000 h 10000"/>
                <a:gd name="connsiteX34" fmla="*/ 6851 w 10000"/>
                <a:gd name="connsiteY34" fmla="*/ 2000 h 10000"/>
                <a:gd name="connsiteX35" fmla="*/ 6851 w 10000"/>
                <a:gd name="connsiteY35" fmla="*/ 2155 h 10000"/>
                <a:gd name="connsiteX36" fmla="*/ 6888 w 10000"/>
                <a:gd name="connsiteY36" fmla="*/ 2310 h 10000"/>
                <a:gd name="connsiteX37" fmla="*/ 6924 w 10000"/>
                <a:gd name="connsiteY37" fmla="*/ 2493 h 10000"/>
                <a:gd name="connsiteX38" fmla="*/ 6943 w 10000"/>
                <a:gd name="connsiteY38" fmla="*/ 2662 h 10000"/>
                <a:gd name="connsiteX39" fmla="*/ 6924 w 10000"/>
                <a:gd name="connsiteY39" fmla="*/ 2746 h 10000"/>
                <a:gd name="connsiteX40" fmla="*/ 6906 w 10000"/>
                <a:gd name="connsiteY40" fmla="*/ 2831 h 10000"/>
                <a:gd name="connsiteX41" fmla="*/ 6888 w 10000"/>
                <a:gd name="connsiteY41" fmla="*/ 2901 h 10000"/>
                <a:gd name="connsiteX42" fmla="*/ 6851 w 10000"/>
                <a:gd name="connsiteY42" fmla="*/ 2972 h 10000"/>
                <a:gd name="connsiteX43" fmla="*/ 6777 w 10000"/>
                <a:gd name="connsiteY43" fmla="*/ 3028 h 10000"/>
                <a:gd name="connsiteX44" fmla="*/ 6703 w 10000"/>
                <a:gd name="connsiteY44" fmla="*/ 3070 h 10000"/>
                <a:gd name="connsiteX45" fmla="*/ 6593 w 10000"/>
                <a:gd name="connsiteY45" fmla="*/ 3113 h 10000"/>
                <a:gd name="connsiteX46" fmla="*/ 6464 w 10000"/>
                <a:gd name="connsiteY46" fmla="*/ 3141 h 10000"/>
                <a:gd name="connsiteX47" fmla="*/ 6464 w 10000"/>
                <a:gd name="connsiteY47" fmla="*/ 3141 h 10000"/>
                <a:gd name="connsiteX48" fmla="*/ 6464 w 10000"/>
                <a:gd name="connsiteY48" fmla="*/ 3268 h 10000"/>
                <a:gd name="connsiteX49" fmla="*/ 6427 w 10000"/>
                <a:gd name="connsiteY49" fmla="*/ 3394 h 10000"/>
                <a:gd name="connsiteX50" fmla="*/ 6335 w 10000"/>
                <a:gd name="connsiteY50" fmla="*/ 3648 h 10000"/>
                <a:gd name="connsiteX51" fmla="*/ 6298 w 10000"/>
                <a:gd name="connsiteY51" fmla="*/ 3775 h 10000"/>
                <a:gd name="connsiteX52" fmla="*/ 6280 w 10000"/>
                <a:gd name="connsiteY52" fmla="*/ 3887 h 10000"/>
                <a:gd name="connsiteX53" fmla="*/ 6298 w 10000"/>
                <a:gd name="connsiteY53" fmla="*/ 4014 h 10000"/>
                <a:gd name="connsiteX54" fmla="*/ 6354 w 10000"/>
                <a:gd name="connsiteY54" fmla="*/ 4155 h 10000"/>
                <a:gd name="connsiteX55" fmla="*/ 6354 w 10000"/>
                <a:gd name="connsiteY55" fmla="*/ 4155 h 10000"/>
                <a:gd name="connsiteX56" fmla="*/ 6556 w 10000"/>
                <a:gd name="connsiteY56" fmla="*/ 4268 h 10000"/>
                <a:gd name="connsiteX57" fmla="*/ 6740 w 10000"/>
                <a:gd name="connsiteY57" fmla="*/ 4380 h 10000"/>
                <a:gd name="connsiteX58" fmla="*/ 7164 w 10000"/>
                <a:gd name="connsiteY58" fmla="*/ 4577 h 10000"/>
                <a:gd name="connsiteX59" fmla="*/ 7993 w 10000"/>
                <a:gd name="connsiteY59" fmla="*/ 4930 h 10000"/>
                <a:gd name="connsiteX60" fmla="*/ 8398 w 10000"/>
                <a:gd name="connsiteY60" fmla="*/ 5113 h 10000"/>
                <a:gd name="connsiteX61" fmla="*/ 8785 w 10000"/>
                <a:gd name="connsiteY61" fmla="*/ 5310 h 10000"/>
                <a:gd name="connsiteX62" fmla="*/ 8969 w 10000"/>
                <a:gd name="connsiteY62" fmla="*/ 5423 h 10000"/>
                <a:gd name="connsiteX63" fmla="*/ 9134 w 10000"/>
                <a:gd name="connsiteY63" fmla="*/ 5535 h 10000"/>
                <a:gd name="connsiteX64" fmla="*/ 9300 w 10000"/>
                <a:gd name="connsiteY64" fmla="*/ 5662 h 10000"/>
                <a:gd name="connsiteX65" fmla="*/ 9448 w 10000"/>
                <a:gd name="connsiteY65" fmla="*/ 5803 h 10000"/>
                <a:gd name="connsiteX66" fmla="*/ 9448 w 10000"/>
                <a:gd name="connsiteY66" fmla="*/ 5803 h 10000"/>
                <a:gd name="connsiteX67" fmla="*/ 9540 w 10000"/>
                <a:gd name="connsiteY67" fmla="*/ 5901 h 10000"/>
                <a:gd name="connsiteX68" fmla="*/ 9613 w 10000"/>
                <a:gd name="connsiteY68" fmla="*/ 6014 h 10000"/>
                <a:gd name="connsiteX69" fmla="*/ 9687 w 10000"/>
                <a:gd name="connsiteY69" fmla="*/ 6127 h 10000"/>
                <a:gd name="connsiteX70" fmla="*/ 9742 w 10000"/>
                <a:gd name="connsiteY70" fmla="*/ 6239 h 10000"/>
                <a:gd name="connsiteX71" fmla="*/ 9816 w 10000"/>
                <a:gd name="connsiteY71" fmla="*/ 6479 h 10000"/>
                <a:gd name="connsiteX72" fmla="*/ 9871 w 10000"/>
                <a:gd name="connsiteY72" fmla="*/ 6718 h 10000"/>
                <a:gd name="connsiteX73" fmla="*/ 9890 w 10000"/>
                <a:gd name="connsiteY73" fmla="*/ 6972 h 10000"/>
                <a:gd name="connsiteX74" fmla="*/ 9871 w 10000"/>
                <a:gd name="connsiteY74" fmla="*/ 7239 h 10000"/>
                <a:gd name="connsiteX75" fmla="*/ 9853 w 10000"/>
                <a:gd name="connsiteY75" fmla="*/ 7507 h 10000"/>
                <a:gd name="connsiteX76" fmla="*/ 9816 w 10000"/>
                <a:gd name="connsiteY76" fmla="*/ 7789 h 10000"/>
                <a:gd name="connsiteX77" fmla="*/ 9742 w 10000"/>
                <a:gd name="connsiteY77" fmla="*/ 8338 h 10000"/>
                <a:gd name="connsiteX78" fmla="*/ 9724 w 10000"/>
                <a:gd name="connsiteY78" fmla="*/ 8620 h 10000"/>
                <a:gd name="connsiteX79" fmla="*/ 9724 w 10000"/>
                <a:gd name="connsiteY79" fmla="*/ 8901 h 10000"/>
                <a:gd name="connsiteX80" fmla="*/ 9742 w 10000"/>
                <a:gd name="connsiteY80" fmla="*/ 9183 h 10000"/>
                <a:gd name="connsiteX81" fmla="*/ 9779 w 10000"/>
                <a:gd name="connsiteY81" fmla="*/ 9451 h 10000"/>
                <a:gd name="connsiteX82" fmla="*/ 9871 w 10000"/>
                <a:gd name="connsiteY82" fmla="*/ 9718 h 10000"/>
                <a:gd name="connsiteX83" fmla="*/ 9926 w 10000"/>
                <a:gd name="connsiteY83" fmla="*/ 9859 h 10000"/>
                <a:gd name="connsiteX84" fmla="*/ 10000 w 10000"/>
                <a:gd name="connsiteY84" fmla="*/ 9986 h 10000"/>
                <a:gd name="connsiteX85" fmla="*/ 10000 w 10000"/>
                <a:gd name="connsiteY85" fmla="*/ 9986 h 10000"/>
                <a:gd name="connsiteX86" fmla="*/ 8987 w 10000"/>
                <a:gd name="connsiteY86" fmla="*/ 10000 h 10000"/>
                <a:gd name="connsiteX87" fmla="*/ 8748 w 10000"/>
                <a:gd name="connsiteY87" fmla="*/ 10000 h 10000"/>
                <a:gd name="connsiteX88" fmla="*/ 8527 w 10000"/>
                <a:gd name="connsiteY88" fmla="*/ 9972 h 10000"/>
                <a:gd name="connsiteX89" fmla="*/ 8435 w 10000"/>
                <a:gd name="connsiteY89" fmla="*/ 9958 h 10000"/>
                <a:gd name="connsiteX90" fmla="*/ 8343 w 10000"/>
                <a:gd name="connsiteY90" fmla="*/ 9915 h 10000"/>
                <a:gd name="connsiteX91" fmla="*/ 8287 w 10000"/>
                <a:gd name="connsiteY91" fmla="*/ 9873 h 10000"/>
                <a:gd name="connsiteX92" fmla="*/ 8232 w 10000"/>
                <a:gd name="connsiteY92" fmla="*/ 9817 h 10000"/>
                <a:gd name="connsiteX93" fmla="*/ 8232 w 10000"/>
                <a:gd name="connsiteY93" fmla="*/ 9817 h 10000"/>
                <a:gd name="connsiteX94" fmla="*/ 8177 w 10000"/>
                <a:gd name="connsiteY94" fmla="*/ 9803 h 10000"/>
                <a:gd name="connsiteX95" fmla="*/ 8140 w 10000"/>
                <a:gd name="connsiteY95" fmla="*/ 9817 h 10000"/>
                <a:gd name="connsiteX96" fmla="*/ 8122 w 10000"/>
                <a:gd name="connsiteY96" fmla="*/ 9845 h 10000"/>
                <a:gd name="connsiteX97" fmla="*/ 8122 w 10000"/>
                <a:gd name="connsiteY97" fmla="*/ 9887 h 10000"/>
                <a:gd name="connsiteX98" fmla="*/ 8122 w 10000"/>
                <a:gd name="connsiteY98" fmla="*/ 9958 h 10000"/>
                <a:gd name="connsiteX99" fmla="*/ 8103 w 10000"/>
                <a:gd name="connsiteY99" fmla="*/ 9986 h 10000"/>
                <a:gd name="connsiteX100" fmla="*/ 8066 w 10000"/>
                <a:gd name="connsiteY100" fmla="*/ 9986 h 10000"/>
                <a:gd name="connsiteX101" fmla="*/ 8066 w 10000"/>
                <a:gd name="connsiteY101" fmla="*/ 9986 h 10000"/>
                <a:gd name="connsiteX102" fmla="*/ 1989 w 10000"/>
                <a:gd name="connsiteY102" fmla="*/ 9986 h 10000"/>
                <a:gd name="connsiteX103" fmla="*/ 1989 w 10000"/>
                <a:gd name="connsiteY103" fmla="*/ 9986 h 10000"/>
                <a:gd name="connsiteX104" fmla="*/ 1989 w 10000"/>
                <a:gd name="connsiteY104" fmla="*/ 9873 h 10000"/>
                <a:gd name="connsiteX105" fmla="*/ 1989 w 10000"/>
                <a:gd name="connsiteY105" fmla="*/ 9746 h 10000"/>
                <a:gd name="connsiteX106" fmla="*/ 1989 w 10000"/>
                <a:gd name="connsiteY106" fmla="*/ 9648 h 10000"/>
                <a:gd name="connsiteX107" fmla="*/ 1971 w 10000"/>
                <a:gd name="connsiteY107" fmla="*/ 9606 h 10000"/>
                <a:gd name="connsiteX108" fmla="*/ 1934 w 10000"/>
                <a:gd name="connsiteY108" fmla="*/ 9563 h 10000"/>
                <a:gd name="connsiteX109" fmla="*/ 1934 w 10000"/>
                <a:gd name="connsiteY109" fmla="*/ 9563 h 10000"/>
                <a:gd name="connsiteX110" fmla="*/ 1860 w 10000"/>
                <a:gd name="connsiteY110" fmla="*/ 9592 h 10000"/>
                <a:gd name="connsiteX111" fmla="*/ 1823 w 10000"/>
                <a:gd name="connsiteY111" fmla="*/ 9620 h 10000"/>
                <a:gd name="connsiteX112" fmla="*/ 1786 w 10000"/>
                <a:gd name="connsiteY112" fmla="*/ 9676 h 10000"/>
                <a:gd name="connsiteX113" fmla="*/ 1768 w 10000"/>
                <a:gd name="connsiteY113" fmla="*/ 9732 h 10000"/>
                <a:gd name="connsiteX114" fmla="*/ 1750 w 10000"/>
                <a:gd name="connsiteY114" fmla="*/ 9859 h 10000"/>
                <a:gd name="connsiteX115" fmla="*/ 1713 w 10000"/>
                <a:gd name="connsiteY115" fmla="*/ 9986 h 10000"/>
                <a:gd name="connsiteX116" fmla="*/ 1713 w 10000"/>
                <a:gd name="connsiteY116" fmla="*/ 9986 h 10000"/>
                <a:gd name="connsiteX117" fmla="*/ 0 w 10000"/>
                <a:gd name="connsiteY117" fmla="*/ 9986 h 10000"/>
                <a:gd name="connsiteX118" fmla="*/ 0 w 10000"/>
                <a:gd name="connsiteY118" fmla="*/ 9986 h 10000"/>
                <a:gd name="connsiteX119" fmla="*/ 110 w 10000"/>
                <a:gd name="connsiteY119" fmla="*/ 9775 h 10000"/>
                <a:gd name="connsiteX120" fmla="*/ 203 w 10000"/>
                <a:gd name="connsiteY120" fmla="*/ 9549 h 10000"/>
                <a:gd name="connsiteX121" fmla="*/ 258 w 10000"/>
                <a:gd name="connsiteY121" fmla="*/ 9310 h 10000"/>
                <a:gd name="connsiteX122" fmla="*/ 295 w 10000"/>
                <a:gd name="connsiteY122" fmla="*/ 9056 h 10000"/>
                <a:gd name="connsiteX123" fmla="*/ 295 w 10000"/>
                <a:gd name="connsiteY123" fmla="*/ 8789 h 10000"/>
                <a:gd name="connsiteX124" fmla="*/ 295 w 10000"/>
                <a:gd name="connsiteY124" fmla="*/ 8521 h 10000"/>
                <a:gd name="connsiteX125" fmla="*/ 258 w 10000"/>
                <a:gd name="connsiteY125" fmla="*/ 7972 h 10000"/>
                <a:gd name="connsiteX126" fmla="*/ 203 w 10000"/>
                <a:gd name="connsiteY126" fmla="*/ 7437 h 10000"/>
                <a:gd name="connsiteX127" fmla="*/ 166 w 10000"/>
                <a:gd name="connsiteY127" fmla="*/ 6915 h 10000"/>
                <a:gd name="connsiteX128" fmla="*/ 166 w 10000"/>
                <a:gd name="connsiteY128" fmla="*/ 6662 h 10000"/>
                <a:gd name="connsiteX129" fmla="*/ 184 w 10000"/>
                <a:gd name="connsiteY129" fmla="*/ 6437 h 10000"/>
                <a:gd name="connsiteX130" fmla="*/ 221 w 10000"/>
                <a:gd name="connsiteY130" fmla="*/ 6211 h 10000"/>
                <a:gd name="connsiteX131" fmla="*/ 276 w 10000"/>
                <a:gd name="connsiteY131" fmla="*/ 6014 h 10000"/>
                <a:gd name="connsiteX132" fmla="*/ 276 w 10000"/>
                <a:gd name="connsiteY132" fmla="*/ 6014 h 10000"/>
                <a:gd name="connsiteX133" fmla="*/ 331 w 10000"/>
                <a:gd name="connsiteY133" fmla="*/ 5887 h 10000"/>
                <a:gd name="connsiteX134" fmla="*/ 405 w 10000"/>
                <a:gd name="connsiteY134" fmla="*/ 5775 h 10000"/>
                <a:gd name="connsiteX135" fmla="*/ 497 w 10000"/>
                <a:gd name="connsiteY135" fmla="*/ 5676 h 10000"/>
                <a:gd name="connsiteX136" fmla="*/ 608 w 10000"/>
                <a:gd name="connsiteY136" fmla="*/ 5577 h 10000"/>
                <a:gd name="connsiteX137" fmla="*/ 718 w 10000"/>
                <a:gd name="connsiteY137" fmla="*/ 5493 h 10000"/>
                <a:gd name="connsiteX138" fmla="*/ 847 w 10000"/>
                <a:gd name="connsiteY138" fmla="*/ 5408 h 10000"/>
                <a:gd name="connsiteX139" fmla="*/ 976 w 10000"/>
                <a:gd name="connsiteY139" fmla="*/ 5338 h 10000"/>
                <a:gd name="connsiteX140" fmla="*/ 1123 w 10000"/>
                <a:gd name="connsiteY140" fmla="*/ 5268 h 10000"/>
                <a:gd name="connsiteX141" fmla="*/ 1436 w 10000"/>
                <a:gd name="connsiteY141" fmla="*/ 5155 h 10000"/>
                <a:gd name="connsiteX142" fmla="*/ 1768 w 10000"/>
                <a:gd name="connsiteY142" fmla="*/ 5042 h 10000"/>
                <a:gd name="connsiteX143" fmla="*/ 2431 w 10000"/>
                <a:gd name="connsiteY143" fmla="*/ 4831 h 10000"/>
                <a:gd name="connsiteX144" fmla="*/ 2431 w 10000"/>
                <a:gd name="connsiteY144" fmla="*/ 4831 h 10000"/>
                <a:gd name="connsiteX145" fmla="*/ 2615 w 10000"/>
                <a:gd name="connsiteY145" fmla="*/ 4761 h 10000"/>
                <a:gd name="connsiteX146" fmla="*/ 2799 w 10000"/>
                <a:gd name="connsiteY146" fmla="*/ 4676 h 10000"/>
                <a:gd name="connsiteX147" fmla="*/ 3131 w 10000"/>
                <a:gd name="connsiteY147" fmla="*/ 4507 h 10000"/>
                <a:gd name="connsiteX148" fmla="*/ 3297 w 10000"/>
                <a:gd name="connsiteY148" fmla="*/ 4423 h 10000"/>
                <a:gd name="connsiteX149" fmla="*/ 3481 w 10000"/>
                <a:gd name="connsiteY149" fmla="*/ 4366 h 10000"/>
                <a:gd name="connsiteX150" fmla="*/ 3683 w 10000"/>
                <a:gd name="connsiteY150" fmla="*/ 4310 h 10000"/>
                <a:gd name="connsiteX151" fmla="*/ 3923 w 10000"/>
                <a:gd name="connsiteY151" fmla="*/ 4282 h 10000"/>
                <a:gd name="connsiteX152" fmla="*/ 3923 w 10000"/>
                <a:gd name="connsiteY152" fmla="*/ 4282 h 10000"/>
                <a:gd name="connsiteX153" fmla="*/ 3831 w 10000"/>
                <a:gd name="connsiteY153" fmla="*/ 3887 h 10000"/>
                <a:gd name="connsiteX154" fmla="*/ 3775 w 10000"/>
                <a:gd name="connsiteY154" fmla="*/ 3704 h 10000"/>
                <a:gd name="connsiteX155" fmla="*/ 3720 w 10000"/>
                <a:gd name="connsiteY155" fmla="*/ 3549 h 10000"/>
                <a:gd name="connsiteX156" fmla="*/ 3628 w 10000"/>
                <a:gd name="connsiteY156" fmla="*/ 3408 h 10000"/>
                <a:gd name="connsiteX157" fmla="*/ 3536 w 10000"/>
                <a:gd name="connsiteY157" fmla="*/ 3268 h 10000"/>
                <a:gd name="connsiteX158" fmla="*/ 3407 w 10000"/>
                <a:gd name="connsiteY158" fmla="*/ 3155 h 10000"/>
                <a:gd name="connsiteX159" fmla="*/ 3260 w 10000"/>
                <a:gd name="connsiteY159" fmla="*/ 3056 h 10000"/>
                <a:gd name="connsiteX160" fmla="*/ 3260 w 10000"/>
                <a:gd name="connsiteY160" fmla="*/ 3056 h 10000"/>
                <a:gd name="connsiteX161" fmla="*/ 3076 w 10000"/>
                <a:gd name="connsiteY161" fmla="*/ 2310 h 10000"/>
                <a:gd name="connsiteX162" fmla="*/ 3002 w 10000"/>
                <a:gd name="connsiteY162" fmla="*/ 1972 h 10000"/>
                <a:gd name="connsiteX163" fmla="*/ 2983 w 10000"/>
                <a:gd name="connsiteY163" fmla="*/ 1817 h 10000"/>
                <a:gd name="connsiteX164" fmla="*/ 2983 w 10000"/>
                <a:gd name="connsiteY164" fmla="*/ 1662 h 10000"/>
                <a:gd name="connsiteX165" fmla="*/ 2983 w 10000"/>
                <a:gd name="connsiteY165" fmla="*/ 1507 h 10000"/>
                <a:gd name="connsiteX166" fmla="*/ 3002 w 10000"/>
                <a:gd name="connsiteY166" fmla="*/ 1366 h 10000"/>
                <a:gd name="connsiteX167" fmla="*/ 3039 w 10000"/>
                <a:gd name="connsiteY167" fmla="*/ 1211 h 10000"/>
                <a:gd name="connsiteX168" fmla="*/ 3094 w 10000"/>
                <a:gd name="connsiteY168" fmla="*/ 1070 h 10000"/>
                <a:gd name="connsiteX169" fmla="*/ 3168 w 10000"/>
                <a:gd name="connsiteY169" fmla="*/ 930 h 10000"/>
                <a:gd name="connsiteX170" fmla="*/ 3260 w 10000"/>
                <a:gd name="connsiteY170" fmla="*/ 789 h 10000"/>
                <a:gd name="connsiteX171" fmla="*/ 3389 w 10000"/>
                <a:gd name="connsiteY171" fmla="*/ 662 h 10000"/>
                <a:gd name="connsiteX172" fmla="*/ 3536 w 10000"/>
                <a:gd name="connsiteY172" fmla="*/ 521 h 10000"/>
                <a:gd name="connsiteX173" fmla="*/ 3536 w 10000"/>
                <a:gd name="connsiteY173" fmla="*/ 521 h 10000"/>
                <a:gd name="connsiteX174" fmla="*/ 3610 w 10000"/>
                <a:gd name="connsiteY174" fmla="*/ 521 h 10000"/>
                <a:gd name="connsiteX175" fmla="*/ 3683 w 10000"/>
                <a:gd name="connsiteY175" fmla="*/ 521 h 10000"/>
                <a:gd name="connsiteX176" fmla="*/ 3794 w 10000"/>
                <a:gd name="connsiteY176" fmla="*/ 507 h 10000"/>
                <a:gd name="connsiteX177" fmla="*/ 3904 w 10000"/>
                <a:gd name="connsiteY177" fmla="*/ 479 h 10000"/>
                <a:gd name="connsiteX178" fmla="*/ 3959 w 10000"/>
                <a:gd name="connsiteY178" fmla="*/ 479 h 10000"/>
                <a:gd name="connsiteX179" fmla="*/ 4033 w 10000"/>
                <a:gd name="connsiteY179" fmla="*/ 479 h 10000"/>
                <a:gd name="connsiteX180" fmla="*/ 4033 w 10000"/>
                <a:gd name="connsiteY180" fmla="*/ 479 h 10000"/>
                <a:gd name="connsiteX181" fmla="*/ 4088 w 10000"/>
                <a:gd name="connsiteY181" fmla="*/ 437 h 10000"/>
                <a:gd name="connsiteX182" fmla="*/ 4144 w 10000"/>
                <a:gd name="connsiteY182" fmla="*/ 380 h 10000"/>
                <a:gd name="connsiteX183" fmla="*/ 4217 w 10000"/>
                <a:gd name="connsiteY183" fmla="*/ 254 h 10000"/>
                <a:gd name="connsiteX184" fmla="*/ 4273 w 10000"/>
                <a:gd name="connsiteY184" fmla="*/ 127 h 10000"/>
                <a:gd name="connsiteX185" fmla="*/ 4309 w 10000"/>
                <a:gd name="connsiteY185" fmla="*/ 70 h 10000"/>
                <a:gd name="connsiteX186" fmla="*/ 4365 w 10000"/>
                <a:gd name="connsiteY186" fmla="*/ 14 h 10000"/>
                <a:gd name="connsiteX187" fmla="*/ 4365 w 10000"/>
                <a:gd name="connsiteY187" fmla="*/ 14 h 10000"/>
                <a:gd name="connsiteX0" fmla="*/ 4365 w 10000"/>
                <a:gd name="connsiteY0" fmla="*/ 14 h 10000"/>
                <a:gd name="connsiteX1" fmla="*/ 4365 w 10000"/>
                <a:gd name="connsiteY1" fmla="*/ 14 h 10000"/>
                <a:gd name="connsiteX2" fmla="*/ 4438 w 10000"/>
                <a:gd name="connsiteY2" fmla="*/ 0 h 10000"/>
                <a:gd name="connsiteX3" fmla="*/ 4457 w 10000"/>
                <a:gd name="connsiteY3" fmla="*/ 0 h 10000"/>
                <a:gd name="connsiteX4" fmla="*/ 4457 w 10000"/>
                <a:gd name="connsiteY4" fmla="*/ 14 h 10000"/>
                <a:gd name="connsiteX5" fmla="*/ 4438 w 10000"/>
                <a:gd name="connsiteY5" fmla="*/ 42 h 10000"/>
                <a:gd name="connsiteX6" fmla="*/ 4401 w 10000"/>
                <a:gd name="connsiteY6" fmla="*/ 85 h 10000"/>
                <a:gd name="connsiteX7" fmla="*/ 4291 w 10000"/>
                <a:gd name="connsiteY7" fmla="*/ 197 h 10000"/>
                <a:gd name="connsiteX8" fmla="*/ 4254 w 10000"/>
                <a:gd name="connsiteY8" fmla="*/ 254 h 10000"/>
                <a:gd name="connsiteX9" fmla="*/ 4254 w 10000"/>
                <a:gd name="connsiteY9" fmla="*/ 310 h 10000"/>
                <a:gd name="connsiteX10" fmla="*/ 4254 w 10000"/>
                <a:gd name="connsiteY10" fmla="*/ 310 h 10000"/>
                <a:gd name="connsiteX11" fmla="*/ 4678 w 10000"/>
                <a:gd name="connsiteY11" fmla="*/ 254 h 10000"/>
                <a:gd name="connsiteX12" fmla="*/ 4880 w 10000"/>
                <a:gd name="connsiteY12" fmla="*/ 239 h 10000"/>
                <a:gd name="connsiteX13" fmla="*/ 5083 w 10000"/>
                <a:gd name="connsiteY13" fmla="*/ 239 h 10000"/>
                <a:gd name="connsiteX14" fmla="*/ 5304 w 10000"/>
                <a:gd name="connsiteY14" fmla="*/ 239 h 10000"/>
                <a:gd name="connsiteX15" fmla="*/ 5506 w 10000"/>
                <a:gd name="connsiteY15" fmla="*/ 254 h 10000"/>
                <a:gd name="connsiteX16" fmla="*/ 5709 w 10000"/>
                <a:gd name="connsiteY16" fmla="*/ 282 h 10000"/>
                <a:gd name="connsiteX17" fmla="*/ 5893 w 10000"/>
                <a:gd name="connsiteY17" fmla="*/ 310 h 10000"/>
                <a:gd name="connsiteX18" fmla="*/ 6077 w 10000"/>
                <a:gd name="connsiteY18" fmla="*/ 366 h 10000"/>
                <a:gd name="connsiteX19" fmla="*/ 6243 w 10000"/>
                <a:gd name="connsiteY19" fmla="*/ 437 h 10000"/>
                <a:gd name="connsiteX20" fmla="*/ 6409 w 10000"/>
                <a:gd name="connsiteY20" fmla="*/ 507 h 10000"/>
                <a:gd name="connsiteX21" fmla="*/ 6556 w 10000"/>
                <a:gd name="connsiteY21" fmla="*/ 606 h 10000"/>
                <a:gd name="connsiteX22" fmla="*/ 6685 w 10000"/>
                <a:gd name="connsiteY22" fmla="*/ 718 h 10000"/>
                <a:gd name="connsiteX23" fmla="*/ 6796 w 10000"/>
                <a:gd name="connsiteY23" fmla="*/ 845 h 10000"/>
                <a:gd name="connsiteX24" fmla="*/ 6888 w 10000"/>
                <a:gd name="connsiteY24" fmla="*/ 986 h 10000"/>
                <a:gd name="connsiteX25" fmla="*/ 6961 w 10000"/>
                <a:gd name="connsiteY25" fmla="*/ 1155 h 10000"/>
                <a:gd name="connsiteX26" fmla="*/ 6961 w 10000"/>
                <a:gd name="connsiteY26" fmla="*/ 1155 h 10000"/>
                <a:gd name="connsiteX27" fmla="*/ 6980 w 10000"/>
                <a:gd name="connsiteY27" fmla="*/ 1268 h 10000"/>
                <a:gd name="connsiteX28" fmla="*/ 6998 w 10000"/>
                <a:gd name="connsiteY28" fmla="*/ 1380 h 10000"/>
                <a:gd name="connsiteX29" fmla="*/ 6980 w 10000"/>
                <a:gd name="connsiteY29" fmla="*/ 1493 h 10000"/>
                <a:gd name="connsiteX30" fmla="*/ 6961 w 10000"/>
                <a:gd name="connsiteY30" fmla="*/ 1606 h 10000"/>
                <a:gd name="connsiteX31" fmla="*/ 6888 w 10000"/>
                <a:gd name="connsiteY31" fmla="*/ 1803 h 10000"/>
                <a:gd name="connsiteX32" fmla="*/ 6869 w 10000"/>
                <a:gd name="connsiteY32" fmla="*/ 1901 h 10000"/>
                <a:gd name="connsiteX33" fmla="*/ 6851 w 10000"/>
                <a:gd name="connsiteY33" fmla="*/ 2000 h 10000"/>
                <a:gd name="connsiteX34" fmla="*/ 6851 w 10000"/>
                <a:gd name="connsiteY34" fmla="*/ 2000 h 10000"/>
                <a:gd name="connsiteX35" fmla="*/ 6851 w 10000"/>
                <a:gd name="connsiteY35" fmla="*/ 2155 h 10000"/>
                <a:gd name="connsiteX36" fmla="*/ 6888 w 10000"/>
                <a:gd name="connsiteY36" fmla="*/ 2310 h 10000"/>
                <a:gd name="connsiteX37" fmla="*/ 6924 w 10000"/>
                <a:gd name="connsiteY37" fmla="*/ 2493 h 10000"/>
                <a:gd name="connsiteX38" fmla="*/ 6943 w 10000"/>
                <a:gd name="connsiteY38" fmla="*/ 2662 h 10000"/>
                <a:gd name="connsiteX39" fmla="*/ 6924 w 10000"/>
                <a:gd name="connsiteY39" fmla="*/ 2746 h 10000"/>
                <a:gd name="connsiteX40" fmla="*/ 6906 w 10000"/>
                <a:gd name="connsiteY40" fmla="*/ 2831 h 10000"/>
                <a:gd name="connsiteX41" fmla="*/ 6888 w 10000"/>
                <a:gd name="connsiteY41" fmla="*/ 2901 h 10000"/>
                <a:gd name="connsiteX42" fmla="*/ 6851 w 10000"/>
                <a:gd name="connsiteY42" fmla="*/ 2972 h 10000"/>
                <a:gd name="connsiteX43" fmla="*/ 6777 w 10000"/>
                <a:gd name="connsiteY43" fmla="*/ 3028 h 10000"/>
                <a:gd name="connsiteX44" fmla="*/ 6703 w 10000"/>
                <a:gd name="connsiteY44" fmla="*/ 3070 h 10000"/>
                <a:gd name="connsiteX45" fmla="*/ 6593 w 10000"/>
                <a:gd name="connsiteY45" fmla="*/ 3113 h 10000"/>
                <a:gd name="connsiteX46" fmla="*/ 6464 w 10000"/>
                <a:gd name="connsiteY46" fmla="*/ 3141 h 10000"/>
                <a:gd name="connsiteX47" fmla="*/ 6464 w 10000"/>
                <a:gd name="connsiteY47" fmla="*/ 3141 h 10000"/>
                <a:gd name="connsiteX48" fmla="*/ 6464 w 10000"/>
                <a:gd name="connsiteY48" fmla="*/ 3268 h 10000"/>
                <a:gd name="connsiteX49" fmla="*/ 6427 w 10000"/>
                <a:gd name="connsiteY49" fmla="*/ 3394 h 10000"/>
                <a:gd name="connsiteX50" fmla="*/ 6335 w 10000"/>
                <a:gd name="connsiteY50" fmla="*/ 3648 h 10000"/>
                <a:gd name="connsiteX51" fmla="*/ 6298 w 10000"/>
                <a:gd name="connsiteY51" fmla="*/ 3775 h 10000"/>
                <a:gd name="connsiteX52" fmla="*/ 6280 w 10000"/>
                <a:gd name="connsiteY52" fmla="*/ 3887 h 10000"/>
                <a:gd name="connsiteX53" fmla="*/ 6298 w 10000"/>
                <a:gd name="connsiteY53" fmla="*/ 4014 h 10000"/>
                <a:gd name="connsiteX54" fmla="*/ 6354 w 10000"/>
                <a:gd name="connsiteY54" fmla="*/ 4155 h 10000"/>
                <a:gd name="connsiteX55" fmla="*/ 6354 w 10000"/>
                <a:gd name="connsiteY55" fmla="*/ 4155 h 10000"/>
                <a:gd name="connsiteX56" fmla="*/ 6556 w 10000"/>
                <a:gd name="connsiteY56" fmla="*/ 4268 h 10000"/>
                <a:gd name="connsiteX57" fmla="*/ 6740 w 10000"/>
                <a:gd name="connsiteY57" fmla="*/ 4380 h 10000"/>
                <a:gd name="connsiteX58" fmla="*/ 7164 w 10000"/>
                <a:gd name="connsiteY58" fmla="*/ 4577 h 10000"/>
                <a:gd name="connsiteX59" fmla="*/ 7993 w 10000"/>
                <a:gd name="connsiteY59" fmla="*/ 4930 h 10000"/>
                <a:gd name="connsiteX60" fmla="*/ 8398 w 10000"/>
                <a:gd name="connsiteY60" fmla="*/ 5113 h 10000"/>
                <a:gd name="connsiteX61" fmla="*/ 8785 w 10000"/>
                <a:gd name="connsiteY61" fmla="*/ 5310 h 10000"/>
                <a:gd name="connsiteX62" fmla="*/ 8969 w 10000"/>
                <a:gd name="connsiteY62" fmla="*/ 5423 h 10000"/>
                <a:gd name="connsiteX63" fmla="*/ 9134 w 10000"/>
                <a:gd name="connsiteY63" fmla="*/ 5535 h 10000"/>
                <a:gd name="connsiteX64" fmla="*/ 9300 w 10000"/>
                <a:gd name="connsiteY64" fmla="*/ 5662 h 10000"/>
                <a:gd name="connsiteX65" fmla="*/ 9448 w 10000"/>
                <a:gd name="connsiteY65" fmla="*/ 5803 h 10000"/>
                <a:gd name="connsiteX66" fmla="*/ 9448 w 10000"/>
                <a:gd name="connsiteY66" fmla="*/ 5803 h 10000"/>
                <a:gd name="connsiteX67" fmla="*/ 9540 w 10000"/>
                <a:gd name="connsiteY67" fmla="*/ 5901 h 10000"/>
                <a:gd name="connsiteX68" fmla="*/ 9613 w 10000"/>
                <a:gd name="connsiteY68" fmla="*/ 6014 h 10000"/>
                <a:gd name="connsiteX69" fmla="*/ 9687 w 10000"/>
                <a:gd name="connsiteY69" fmla="*/ 6127 h 10000"/>
                <a:gd name="connsiteX70" fmla="*/ 9742 w 10000"/>
                <a:gd name="connsiteY70" fmla="*/ 6239 h 10000"/>
                <a:gd name="connsiteX71" fmla="*/ 9816 w 10000"/>
                <a:gd name="connsiteY71" fmla="*/ 6479 h 10000"/>
                <a:gd name="connsiteX72" fmla="*/ 9871 w 10000"/>
                <a:gd name="connsiteY72" fmla="*/ 6718 h 10000"/>
                <a:gd name="connsiteX73" fmla="*/ 9890 w 10000"/>
                <a:gd name="connsiteY73" fmla="*/ 6972 h 10000"/>
                <a:gd name="connsiteX74" fmla="*/ 9871 w 10000"/>
                <a:gd name="connsiteY74" fmla="*/ 7239 h 10000"/>
                <a:gd name="connsiteX75" fmla="*/ 9853 w 10000"/>
                <a:gd name="connsiteY75" fmla="*/ 7507 h 10000"/>
                <a:gd name="connsiteX76" fmla="*/ 9816 w 10000"/>
                <a:gd name="connsiteY76" fmla="*/ 7789 h 10000"/>
                <a:gd name="connsiteX77" fmla="*/ 9742 w 10000"/>
                <a:gd name="connsiteY77" fmla="*/ 8338 h 10000"/>
                <a:gd name="connsiteX78" fmla="*/ 9724 w 10000"/>
                <a:gd name="connsiteY78" fmla="*/ 8620 h 10000"/>
                <a:gd name="connsiteX79" fmla="*/ 9724 w 10000"/>
                <a:gd name="connsiteY79" fmla="*/ 8901 h 10000"/>
                <a:gd name="connsiteX80" fmla="*/ 9742 w 10000"/>
                <a:gd name="connsiteY80" fmla="*/ 9183 h 10000"/>
                <a:gd name="connsiteX81" fmla="*/ 9779 w 10000"/>
                <a:gd name="connsiteY81" fmla="*/ 9451 h 10000"/>
                <a:gd name="connsiteX82" fmla="*/ 9871 w 10000"/>
                <a:gd name="connsiteY82" fmla="*/ 9718 h 10000"/>
                <a:gd name="connsiteX83" fmla="*/ 9926 w 10000"/>
                <a:gd name="connsiteY83" fmla="*/ 9859 h 10000"/>
                <a:gd name="connsiteX84" fmla="*/ 10000 w 10000"/>
                <a:gd name="connsiteY84" fmla="*/ 9986 h 10000"/>
                <a:gd name="connsiteX85" fmla="*/ 10000 w 10000"/>
                <a:gd name="connsiteY85" fmla="*/ 9986 h 10000"/>
                <a:gd name="connsiteX86" fmla="*/ 8987 w 10000"/>
                <a:gd name="connsiteY86" fmla="*/ 10000 h 10000"/>
                <a:gd name="connsiteX87" fmla="*/ 8748 w 10000"/>
                <a:gd name="connsiteY87" fmla="*/ 10000 h 10000"/>
                <a:gd name="connsiteX88" fmla="*/ 8527 w 10000"/>
                <a:gd name="connsiteY88" fmla="*/ 9972 h 10000"/>
                <a:gd name="connsiteX89" fmla="*/ 8343 w 10000"/>
                <a:gd name="connsiteY89" fmla="*/ 9915 h 10000"/>
                <a:gd name="connsiteX90" fmla="*/ 8287 w 10000"/>
                <a:gd name="connsiteY90" fmla="*/ 9873 h 10000"/>
                <a:gd name="connsiteX91" fmla="*/ 8232 w 10000"/>
                <a:gd name="connsiteY91" fmla="*/ 9817 h 10000"/>
                <a:gd name="connsiteX92" fmla="*/ 8232 w 10000"/>
                <a:gd name="connsiteY92" fmla="*/ 9817 h 10000"/>
                <a:gd name="connsiteX93" fmla="*/ 8177 w 10000"/>
                <a:gd name="connsiteY93" fmla="*/ 9803 h 10000"/>
                <a:gd name="connsiteX94" fmla="*/ 8140 w 10000"/>
                <a:gd name="connsiteY94" fmla="*/ 9817 h 10000"/>
                <a:gd name="connsiteX95" fmla="*/ 8122 w 10000"/>
                <a:gd name="connsiteY95" fmla="*/ 9845 h 10000"/>
                <a:gd name="connsiteX96" fmla="*/ 8122 w 10000"/>
                <a:gd name="connsiteY96" fmla="*/ 9887 h 10000"/>
                <a:gd name="connsiteX97" fmla="*/ 8122 w 10000"/>
                <a:gd name="connsiteY97" fmla="*/ 9958 h 10000"/>
                <a:gd name="connsiteX98" fmla="*/ 8103 w 10000"/>
                <a:gd name="connsiteY98" fmla="*/ 9986 h 10000"/>
                <a:gd name="connsiteX99" fmla="*/ 8066 w 10000"/>
                <a:gd name="connsiteY99" fmla="*/ 9986 h 10000"/>
                <a:gd name="connsiteX100" fmla="*/ 8066 w 10000"/>
                <a:gd name="connsiteY100" fmla="*/ 9986 h 10000"/>
                <a:gd name="connsiteX101" fmla="*/ 1989 w 10000"/>
                <a:gd name="connsiteY101" fmla="*/ 9986 h 10000"/>
                <a:gd name="connsiteX102" fmla="*/ 1989 w 10000"/>
                <a:gd name="connsiteY102" fmla="*/ 9986 h 10000"/>
                <a:gd name="connsiteX103" fmla="*/ 1989 w 10000"/>
                <a:gd name="connsiteY103" fmla="*/ 9873 h 10000"/>
                <a:gd name="connsiteX104" fmla="*/ 1989 w 10000"/>
                <a:gd name="connsiteY104" fmla="*/ 9746 h 10000"/>
                <a:gd name="connsiteX105" fmla="*/ 1989 w 10000"/>
                <a:gd name="connsiteY105" fmla="*/ 9648 h 10000"/>
                <a:gd name="connsiteX106" fmla="*/ 1971 w 10000"/>
                <a:gd name="connsiteY106" fmla="*/ 9606 h 10000"/>
                <a:gd name="connsiteX107" fmla="*/ 1934 w 10000"/>
                <a:gd name="connsiteY107" fmla="*/ 9563 h 10000"/>
                <a:gd name="connsiteX108" fmla="*/ 1934 w 10000"/>
                <a:gd name="connsiteY108" fmla="*/ 9563 h 10000"/>
                <a:gd name="connsiteX109" fmla="*/ 1860 w 10000"/>
                <a:gd name="connsiteY109" fmla="*/ 9592 h 10000"/>
                <a:gd name="connsiteX110" fmla="*/ 1823 w 10000"/>
                <a:gd name="connsiteY110" fmla="*/ 9620 h 10000"/>
                <a:gd name="connsiteX111" fmla="*/ 1786 w 10000"/>
                <a:gd name="connsiteY111" fmla="*/ 9676 h 10000"/>
                <a:gd name="connsiteX112" fmla="*/ 1768 w 10000"/>
                <a:gd name="connsiteY112" fmla="*/ 9732 h 10000"/>
                <a:gd name="connsiteX113" fmla="*/ 1750 w 10000"/>
                <a:gd name="connsiteY113" fmla="*/ 9859 h 10000"/>
                <a:gd name="connsiteX114" fmla="*/ 1713 w 10000"/>
                <a:gd name="connsiteY114" fmla="*/ 9986 h 10000"/>
                <a:gd name="connsiteX115" fmla="*/ 1713 w 10000"/>
                <a:gd name="connsiteY115" fmla="*/ 9986 h 10000"/>
                <a:gd name="connsiteX116" fmla="*/ 0 w 10000"/>
                <a:gd name="connsiteY116" fmla="*/ 9986 h 10000"/>
                <a:gd name="connsiteX117" fmla="*/ 0 w 10000"/>
                <a:gd name="connsiteY117" fmla="*/ 9986 h 10000"/>
                <a:gd name="connsiteX118" fmla="*/ 110 w 10000"/>
                <a:gd name="connsiteY118" fmla="*/ 9775 h 10000"/>
                <a:gd name="connsiteX119" fmla="*/ 203 w 10000"/>
                <a:gd name="connsiteY119" fmla="*/ 9549 h 10000"/>
                <a:gd name="connsiteX120" fmla="*/ 258 w 10000"/>
                <a:gd name="connsiteY120" fmla="*/ 9310 h 10000"/>
                <a:gd name="connsiteX121" fmla="*/ 295 w 10000"/>
                <a:gd name="connsiteY121" fmla="*/ 9056 h 10000"/>
                <a:gd name="connsiteX122" fmla="*/ 295 w 10000"/>
                <a:gd name="connsiteY122" fmla="*/ 8789 h 10000"/>
                <a:gd name="connsiteX123" fmla="*/ 295 w 10000"/>
                <a:gd name="connsiteY123" fmla="*/ 8521 h 10000"/>
                <a:gd name="connsiteX124" fmla="*/ 258 w 10000"/>
                <a:gd name="connsiteY124" fmla="*/ 7972 h 10000"/>
                <a:gd name="connsiteX125" fmla="*/ 203 w 10000"/>
                <a:gd name="connsiteY125" fmla="*/ 7437 h 10000"/>
                <a:gd name="connsiteX126" fmla="*/ 166 w 10000"/>
                <a:gd name="connsiteY126" fmla="*/ 6915 h 10000"/>
                <a:gd name="connsiteX127" fmla="*/ 166 w 10000"/>
                <a:gd name="connsiteY127" fmla="*/ 6662 h 10000"/>
                <a:gd name="connsiteX128" fmla="*/ 184 w 10000"/>
                <a:gd name="connsiteY128" fmla="*/ 6437 h 10000"/>
                <a:gd name="connsiteX129" fmla="*/ 221 w 10000"/>
                <a:gd name="connsiteY129" fmla="*/ 6211 h 10000"/>
                <a:gd name="connsiteX130" fmla="*/ 276 w 10000"/>
                <a:gd name="connsiteY130" fmla="*/ 6014 h 10000"/>
                <a:gd name="connsiteX131" fmla="*/ 276 w 10000"/>
                <a:gd name="connsiteY131" fmla="*/ 6014 h 10000"/>
                <a:gd name="connsiteX132" fmla="*/ 331 w 10000"/>
                <a:gd name="connsiteY132" fmla="*/ 5887 h 10000"/>
                <a:gd name="connsiteX133" fmla="*/ 405 w 10000"/>
                <a:gd name="connsiteY133" fmla="*/ 5775 h 10000"/>
                <a:gd name="connsiteX134" fmla="*/ 497 w 10000"/>
                <a:gd name="connsiteY134" fmla="*/ 5676 h 10000"/>
                <a:gd name="connsiteX135" fmla="*/ 608 w 10000"/>
                <a:gd name="connsiteY135" fmla="*/ 5577 h 10000"/>
                <a:gd name="connsiteX136" fmla="*/ 718 w 10000"/>
                <a:gd name="connsiteY136" fmla="*/ 5493 h 10000"/>
                <a:gd name="connsiteX137" fmla="*/ 847 w 10000"/>
                <a:gd name="connsiteY137" fmla="*/ 5408 h 10000"/>
                <a:gd name="connsiteX138" fmla="*/ 976 w 10000"/>
                <a:gd name="connsiteY138" fmla="*/ 5338 h 10000"/>
                <a:gd name="connsiteX139" fmla="*/ 1123 w 10000"/>
                <a:gd name="connsiteY139" fmla="*/ 5268 h 10000"/>
                <a:gd name="connsiteX140" fmla="*/ 1436 w 10000"/>
                <a:gd name="connsiteY140" fmla="*/ 5155 h 10000"/>
                <a:gd name="connsiteX141" fmla="*/ 1768 w 10000"/>
                <a:gd name="connsiteY141" fmla="*/ 5042 h 10000"/>
                <a:gd name="connsiteX142" fmla="*/ 2431 w 10000"/>
                <a:gd name="connsiteY142" fmla="*/ 4831 h 10000"/>
                <a:gd name="connsiteX143" fmla="*/ 2431 w 10000"/>
                <a:gd name="connsiteY143" fmla="*/ 4831 h 10000"/>
                <a:gd name="connsiteX144" fmla="*/ 2615 w 10000"/>
                <a:gd name="connsiteY144" fmla="*/ 4761 h 10000"/>
                <a:gd name="connsiteX145" fmla="*/ 2799 w 10000"/>
                <a:gd name="connsiteY145" fmla="*/ 4676 h 10000"/>
                <a:gd name="connsiteX146" fmla="*/ 3131 w 10000"/>
                <a:gd name="connsiteY146" fmla="*/ 4507 h 10000"/>
                <a:gd name="connsiteX147" fmla="*/ 3297 w 10000"/>
                <a:gd name="connsiteY147" fmla="*/ 4423 h 10000"/>
                <a:gd name="connsiteX148" fmla="*/ 3481 w 10000"/>
                <a:gd name="connsiteY148" fmla="*/ 4366 h 10000"/>
                <a:gd name="connsiteX149" fmla="*/ 3683 w 10000"/>
                <a:gd name="connsiteY149" fmla="*/ 4310 h 10000"/>
                <a:gd name="connsiteX150" fmla="*/ 3923 w 10000"/>
                <a:gd name="connsiteY150" fmla="*/ 4282 h 10000"/>
                <a:gd name="connsiteX151" fmla="*/ 3923 w 10000"/>
                <a:gd name="connsiteY151" fmla="*/ 4282 h 10000"/>
                <a:gd name="connsiteX152" fmla="*/ 3831 w 10000"/>
                <a:gd name="connsiteY152" fmla="*/ 3887 h 10000"/>
                <a:gd name="connsiteX153" fmla="*/ 3775 w 10000"/>
                <a:gd name="connsiteY153" fmla="*/ 3704 h 10000"/>
                <a:gd name="connsiteX154" fmla="*/ 3720 w 10000"/>
                <a:gd name="connsiteY154" fmla="*/ 3549 h 10000"/>
                <a:gd name="connsiteX155" fmla="*/ 3628 w 10000"/>
                <a:gd name="connsiteY155" fmla="*/ 3408 h 10000"/>
                <a:gd name="connsiteX156" fmla="*/ 3536 w 10000"/>
                <a:gd name="connsiteY156" fmla="*/ 3268 h 10000"/>
                <a:gd name="connsiteX157" fmla="*/ 3407 w 10000"/>
                <a:gd name="connsiteY157" fmla="*/ 3155 h 10000"/>
                <a:gd name="connsiteX158" fmla="*/ 3260 w 10000"/>
                <a:gd name="connsiteY158" fmla="*/ 3056 h 10000"/>
                <a:gd name="connsiteX159" fmla="*/ 3260 w 10000"/>
                <a:gd name="connsiteY159" fmla="*/ 3056 h 10000"/>
                <a:gd name="connsiteX160" fmla="*/ 3076 w 10000"/>
                <a:gd name="connsiteY160" fmla="*/ 2310 h 10000"/>
                <a:gd name="connsiteX161" fmla="*/ 3002 w 10000"/>
                <a:gd name="connsiteY161" fmla="*/ 1972 h 10000"/>
                <a:gd name="connsiteX162" fmla="*/ 2983 w 10000"/>
                <a:gd name="connsiteY162" fmla="*/ 1817 h 10000"/>
                <a:gd name="connsiteX163" fmla="*/ 2983 w 10000"/>
                <a:gd name="connsiteY163" fmla="*/ 1662 h 10000"/>
                <a:gd name="connsiteX164" fmla="*/ 2983 w 10000"/>
                <a:gd name="connsiteY164" fmla="*/ 1507 h 10000"/>
                <a:gd name="connsiteX165" fmla="*/ 3002 w 10000"/>
                <a:gd name="connsiteY165" fmla="*/ 1366 h 10000"/>
                <a:gd name="connsiteX166" fmla="*/ 3039 w 10000"/>
                <a:gd name="connsiteY166" fmla="*/ 1211 h 10000"/>
                <a:gd name="connsiteX167" fmla="*/ 3094 w 10000"/>
                <a:gd name="connsiteY167" fmla="*/ 1070 h 10000"/>
                <a:gd name="connsiteX168" fmla="*/ 3168 w 10000"/>
                <a:gd name="connsiteY168" fmla="*/ 930 h 10000"/>
                <a:gd name="connsiteX169" fmla="*/ 3260 w 10000"/>
                <a:gd name="connsiteY169" fmla="*/ 789 h 10000"/>
                <a:gd name="connsiteX170" fmla="*/ 3389 w 10000"/>
                <a:gd name="connsiteY170" fmla="*/ 662 h 10000"/>
                <a:gd name="connsiteX171" fmla="*/ 3536 w 10000"/>
                <a:gd name="connsiteY171" fmla="*/ 521 h 10000"/>
                <a:gd name="connsiteX172" fmla="*/ 3536 w 10000"/>
                <a:gd name="connsiteY172" fmla="*/ 521 h 10000"/>
                <a:gd name="connsiteX173" fmla="*/ 3610 w 10000"/>
                <a:gd name="connsiteY173" fmla="*/ 521 h 10000"/>
                <a:gd name="connsiteX174" fmla="*/ 3683 w 10000"/>
                <a:gd name="connsiteY174" fmla="*/ 521 h 10000"/>
                <a:gd name="connsiteX175" fmla="*/ 3794 w 10000"/>
                <a:gd name="connsiteY175" fmla="*/ 507 h 10000"/>
                <a:gd name="connsiteX176" fmla="*/ 3904 w 10000"/>
                <a:gd name="connsiteY176" fmla="*/ 479 h 10000"/>
                <a:gd name="connsiteX177" fmla="*/ 3959 w 10000"/>
                <a:gd name="connsiteY177" fmla="*/ 479 h 10000"/>
                <a:gd name="connsiteX178" fmla="*/ 4033 w 10000"/>
                <a:gd name="connsiteY178" fmla="*/ 479 h 10000"/>
                <a:gd name="connsiteX179" fmla="*/ 4033 w 10000"/>
                <a:gd name="connsiteY179" fmla="*/ 479 h 10000"/>
                <a:gd name="connsiteX180" fmla="*/ 4088 w 10000"/>
                <a:gd name="connsiteY180" fmla="*/ 437 h 10000"/>
                <a:gd name="connsiteX181" fmla="*/ 4144 w 10000"/>
                <a:gd name="connsiteY181" fmla="*/ 380 h 10000"/>
                <a:gd name="connsiteX182" fmla="*/ 4217 w 10000"/>
                <a:gd name="connsiteY182" fmla="*/ 254 h 10000"/>
                <a:gd name="connsiteX183" fmla="*/ 4273 w 10000"/>
                <a:gd name="connsiteY183" fmla="*/ 127 h 10000"/>
                <a:gd name="connsiteX184" fmla="*/ 4309 w 10000"/>
                <a:gd name="connsiteY184" fmla="*/ 70 h 10000"/>
                <a:gd name="connsiteX185" fmla="*/ 4365 w 10000"/>
                <a:gd name="connsiteY185" fmla="*/ 14 h 10000"/>
                <a:gd name="connsiteX186" fmla="*/ 4365 w 10000"/>
                <a:gd name="connsiteY186" fmla="*/ 14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000" h="10000">
                  <a:moveTo>
                    <a:pt x="4365" y="14"/>
                  </a:moveTo>
                  <a:lnTo>
                    <a:pt x="4365" y="14"/>
                  </a:lnTo>
                  <a:cubicBezTo>
                    <a:pt x="4389" y="9"/>
                    <a:pt x="4414" y="5"/>
                    <a:pt x="4438" y="0"/>
                  </a:cubicBezTo>
                  <a:lnTo>
                    <a:pt x="4457" y="0"/>
                  </a:lnTo>
                  <a:lnTo>
                    <a:pt x="4457" y="14"/>
                  </a:lnTo>
                  <a:cubicBezTo>
                    <a:pt x="4451" y="23"/>
                    <a:pt x="4444" y="33"/>
                    <a:pt x="4438" y="42"/>
                  </a:cubicBezTo>
                  <a:lnTo>
                    <a:pt x="4401" y="85"/>
                  </a:lnTo>
                  <a:cubicBezTo>
                    <a:pt x="4364" y="122"/>
                    <a:pt x="4328" y="160"/>
                    <a:pt x="4291" y="197"/>
                  </a:cubicBezTo>
                  <a:cubicBezTo>
                    <a:pt x="4279" y="216"/>
                    <a:pt x="4266" y="235"/>
                    <a:pt x="4254" y="254"/>
                  </a:cubicBezTo>
                  <a:lnTo>
                    <a:pt x="4254" y="310"/>
                  </a:lnTo>
                  <a:lnTo>
                    <a:pt x="4254" y="310"/>
                  </a:lnTo>
                  <a:lnTo>
                    <a:pt x="4678" y="254"/>
                  </a:lnTo>
                  <a:lnTo>
                    <a:pt x="4880" y="239"/>
                  </a:lnTo>
                  <a:lnTo>
                    <a:pt x="5083" y="239"/>
                  </a:lnTo>
                  <a:lnTo>
                    <a:pt x="5304" y="239"/>
                  </a:lnTo>
                  <a:lnTo>
                    <a:pt x="5506" y="254"/>
                  </a:lnTo>
                  <a:lnTo>
                    <a:pt x="5709" y="282"/>
                  </a:lnTo>
                  <a:lnTo>
                    <a:pt x="5893" y="310"/>
                  </a:lnTo>
                  <a:lnTo>
                    <a:pt x="6077" y="366"/>
                  </a:lnTo>
                  <a:lnTo>
                    <a:pt x="6243" y="437"/>
                  </a:lnTo>
                  <a:lnTo>
                    <a:pt x="6409" y="507"/>
                  </a:lnTo>
                  <a:lnTo>
                    <a:pt x="6556" y="606"/>
                  </a:lnTo>
                  <a:lnTo>
                    <a:pt x="6685" y="718"/>
                  </a:lnTo>
                  <a:lnTo>
                    <a:pt x="6796" y="845"/>
                  </a:lnTo>
                  <a:cubicBezTo>
                    <a:pt x="6827" y="892"/>
                    <a:pt x="6857" y="939"/>
                    <a:pt x="6888" y="986"/>
                  </a:cubicBezTo>
                  <a:cubicBezTo>
                    <a:pt x="6912" y="1042"/>
                    <a:pt x="6937" y="1099"/>
                    <a:pt x="6961" y="1155"/>
                  </a:cubicBezTo>
                  <a:lnTo>
                    <a:pt x="6961" y="1155"/>
                  </a:lnTo>
                  <a:cubicBezTo>
                    <a:pt x="6967" y="1193"/>
                    <a:pt x="6974" y="1230"/>
                    <a:pt x="6980" y="1268"/>
                  </a:cubicBezTo>
                  <a:cubicBezTo>
                    <a:pt x="6986" y="1305"/>
                    <a:pt x="6992" y="1343"/>
                    <a:pt x="6998" y="1380"/>
                  </a:cubicBezTo>
                  <a:cubicBezTo>
                    <a:pt x="6992" y="1418"/>
                    <a:pt x="6986" y="1455"/>
                    <a:pt x="6980" y="1493"/>
                  </a:cubicBezTo>
                  <a:cubicBezTo>
                    <a:pt x="6974" y="1531"/>
                    <a:pt x="6967" y="1568"/>
                    <a:pt x="6961" y="1606"/>
                  </a:cubicBezTo>
                  <a:cubicBezTo>
                    <a:pt x="6937" y="1672"/>
                    <a:pt x="6912" y="1737"/>
                    <a:pt x="6888" y="1803"/>
                  </a:cubicBezTo>
                  <a:cubicBezTo>
                    <a:pt x="6882" y="1836"/>
                    <a:pt x="6875" y="1868"/>
                    <a:pt x="6869" y="1901"/>
                  </a:cubicBezTo>
                  <a:lnTo>
                    <a:pt x="6851" y="2000"/>
                  </a:lnTo>
                  <a:lnTo>
                    <a:pt x="6851" y="2000"/>
                  </a:lnTo>
                  <a:lnTo>
                    <a:pt x="6851" y="2155"/>
                  </a:lnTo>
                  <a:cubicBezTo>
                    <a:pt x="6863" y="2207"/>
                    <a:pt x="6876" y="2258"/>
                    <a:pt x="6888" y="2310"/>
                  </a:cubicBezTo>
                  <a:lnTo>
                    <a:pt x="6924" y="2493"/>
                  </a:lnTo>
                  <a:cubicBezTo>
                    <a:pt x="6930" y="2549"/>
                    <a:pt x="6937" y="2606"/>
                    <a:pt x="6943" y="2662"/>
                  </a:cubicBezTo>
                  <a:cubicBezTo>
                    <a:pt x="6937" y="2690"/>
                    <a:pt x="6930" y="2718"/>
                    <a:pt x="6924" y="2746"/>
                  </a:cubicBezTo>
                  <a:cubicBezTo>
                    <a:pt x="6918" y="2774"/>
                    <a:pt x="6912" y="2803"/>
                    <a:pt x="6906" y="2831"/>
                  </a:cubicBezTo>
                  <a:cubicBezTo>
                    <a:pt x="6900" y="2854"/>
                    <a:pt x="6894" y="2878"/>
                    <a:pt x="6888" y="2901"/>
                  </a:cubicBezTo>
                  <a:cubicBezTo>
                    <a:pt x="6876" y="2925"/>
                    <a:pt x="6863" y="2948"/>
                    <a:pt x="6851" y="2972"/>
                  </a:cubicBezTo>
                  <a:lnTo>
                    <a:pt x="6777" y="3028"/>
                  </a:lnTo>
                  <a:lnTo>
                    <a:pt x="6703" y="3070"/>
                  </a:lnTo>
                  <a:cubicBezTo>
                    <a:pt x="6666" y="3084"/>
                    <a:pt x="6630" y="3099"/>
                    <a:pt x="6593" y="3113"/>
                  </a:cubicBezTo>
                  <a:lnTo>
                    <a:pt x="6464" y="3141"/>
                  </a:lnTo>
                  <a:lnTo>
                    <a:pt x="6464" y="3141"/>
                  </a:lnTo>
                  <a:lnTo>
                    <a:pt x="6464" y="3268"/>
                  </a:lnTo>
                  <a:cubicBezTo>
                    <a:pt x="6452" y="3310"/>
                    <a:pt x="6439" y="3352"/>
                    <a:pt x="6427" y="3394"/>
                  </a:cubicBezTo>
                  <a:cubicBezTo>
                    <a:pt x="6396" y="3479"/>
                    <a:pt x="6366" y="3563"/>
                    <a:pt x="6335" y="3648"/>
                  </a:cubicBezTo>
                  <a:cubicBezTo>
                    <a:pt x="6323" y="3690"/>
                    <a:pt x="6310" y="3733"/>
                    <a:pt x="6298" y="3775"/>
                  </a:cubicBezTo>
                  <a:cubicBezTo>
                    <a:pt x="6292" y="3812"/>
                    <a:pt x="6286" y="3850"/>
                    <a:pt x="6280" y="3887"/>
                  </a:cubicBezTo>
                  <a:cubicBezTo>
                    <a:pt x="6286" y="3929"/>
                    <a:pt x="6292" y="3972"/>
                    <a:pt x="6298" y="4014"/>
                  </a:cubicBezTo>
                  <a:cubicBezTo>
                    <a:pt x="6317" y="4061"/>
                    <a:pt x="6335" y="4108"/>
                    <a:pt x="6354" y="4155"/>
                  </a:cubicBezTo>
                  <a:lnTo>
                    <a:pt x="6354" y="4155"/>
                  </a:lnTo>
                  <a:lnTo>
                    <a:pt x="6556" y="4268"/>
                  </a:lnTo>
                  <a:lnTo>
                    <a:pt x="6740" y="4380"/>
                  </a:lnTo>
                  <a:lnTo>
                    <a:pt x="7164" y="4577"/>
                  </a:lnTo>
                  <a:lnTo>
                    <a:pt x="7993" y="4930"/>
                  </a:lnTo>
                  <a:lnTo>
                    <a:pt x="8398" y="5113"/>
                  </a:lnTo>
                  <a:lnTo>
                    <a:pt x="8785" y="5310"/>
                  </a:lnTo>
                  <a:lnTo>
                    <a:pt x="8969" y="5423"/>
                  </a:lnTo>
                  <a:lnTo>
                    <a:pt x="9134" y="5535"/>
                  </a:lnTo>
                  <a:lnTo>
                    <a:pt x="9300" y="5662"/>
                  </a:lnTo>
                  <a:lnTo>
                    <a:pt x="9448" y="5803"/>
                  </a:lnTo>
                  <a:lnTo>
                    <a:pt x="9448" y="5803"/>
                  </a:lnTo>
                  <a:lnTo>
                    <a:pt x="9540" y="5901"/>
                  </a:lnTo>
                  <a:cubicBezTo>
                    <a:pt x="9564" y="5939"/>
                    <a:pt x="9589" y="5976"/>
                    <a:pt x="9613" y="6014"/>
                  </a:cubicBezTo>
                  <a:lnTo>
                    <a:pt x="9687" y="6127"/>
                  </a:lnTo>
                  <a:cubicBezTo>
                    <a:pt x="9705" y="6164"/>
                    <a:pt x="9724" y="6202"/>
                    <a:pt x="9742" y="6239"/>
                  </a:cubicBezTo>
                  <a:cubicBezTo>
                    <a:pt x="9767" y="6319"/>
                    <a:pt x="9791" y="6399"/>
                    <a:pt x="9816" y="6479"/>
                  </a:cubicBezTo>
                  <a:cubicBezTo>
                    <a:pt x="9834" y="6559"/>
                    <a:pt x="9853" y="6638"/>
                    <a:pt x="9871" y="6718"/>
                  </a:cubicBezTo>
                  <a:cubicBezTo>
                    <a:pt x="9877" y="6803"/>
                    <a:pt x="9884" y="6887"/>
                    <a:pt x="9890" y="6972"/>
                  </a:cubicBezTo>
                  <a:cubicBezTo>
                    <a:pt x="9884" y="7061"/>
                    <a:pt x="9877" y="7150"/>
                    <a:pt x="9871" y="7239"/>
                  </a:cubicBezTo>
                  <a:cubicBezTo>
                    <a:pt x="9865" y="7328"/>
                    <a:pt x="9859" y="7418"/>
                    <a:pt x="9853" y="7507"/>
                  </a:cubicBezTo>
                  <a:cubicBezTo>
                    <a:pt x="9841" y="7601"/>
                    <a:pt x="9828" y="7695"/>
                    <a:pt x="9816" y="7789"/>
                  </a:cubicBezTo>
                  <a:cubicBezTo>
                    <a:pt x="9791" y="7972"/>
                    <a:pt x="9767" y="8155"/>
                    <a:pt x="9742" y="8338"/>
                  </a:cubicBezTo>
                  <a:lnTo>
                    <a:pt x="9724" y="8620"/>
                  </a:lnTo>
                  <a:lnTo>
                    <a:pt x="9724" y="8901"/>
                  </a:lnTo>
                  <a:lnTo>
                    <a:pt x="9742" y="9183"/>
                  </a:lnTo>
                  <a:cubicBezTo>
                    <a:pt x="9754" y="9272"/>
                    <a:pt x="9767" y="9362"/>
                    <a:pt x="9779" y="9451"/>
                  </a:cubicBezTo>
                  <a:cubicBezTo>
                    <a:pt x="9810" y="9540"/>
                    <a:pt x="9840" y="9629"/>
                    <a:pt x="9871" y="9718"/>
                  </a:cubicBezTo>
                  <a:cubicBezTo>
                    <a:pt x="9889" y="9765"/>
                    <a:pt x="9908" y="9812"/>
                    <a:pt x="9926" y="9859"/>
                  </a:cubicBezTo>
                  <a:cubicBezTo>
                    <a:pt x="9951" y="9901"/>
                    <a:pt x="9975" y="9944"/>
                    <a:pt x="10000" y="9986"/>
                  </a:cubicBezTo>
                  <a:lnTo>
                    <a:pt x="10000" y="9986"/>
                  </a:lnTo>
                  <a:lnTo>
                    <a:pt x="8987" y="10000"/>
                  </a:lnTo>
                  <a:lnTo>
                    <a:pt x="8748" y="10000"/>
                  </a:lnTo>
                  <a:lnTo>
                    <a:pt x="8527" y="9972"/>
                  </a:lnTo>
                  <a:lnTo>
                    <a:pt x="8343" y="9915"/>
                  </a:lnTo>
                  <a:cubicBezTo>
                    <a:pt x="8324" y="9901"/>
                    <a:pt x="8306" y="9887"/>
                    <a:pt x="8287" y="9873"/>
                  </a:cubicBezTo>
                  <a:cubicBezTo>
                    <a:pt x="8269" y="9854"/>
                    <a:pt x="8250" y="9836"/>
                    <a:pt x="8232" y="9817"/>
                  </a:cubicBezTo>
                  <a:lnTo>
                    <a:pt x="8232" y="9817"/>
                  </a:lnTo>
                  <a:cubicBezTo>
                    <a:pt x="8214" y="9812"/>
                    <a:pt x="8195" y="9808"/>
                    <a:pt x="8177" y="9803"/>
                  </a:cubicBezTo>
                  <a:cubicBezTo>
                    <a:pt x="8165" y="9808"/>
                    <a:pt x="8152" y="9812"/>
                    <a:pt x="8140" y="9817"/>
                  </a:cubicBezTo>
                  <a:cubicBezTo>
                    <a:pt x="8134" y="9826"/>
                    <a:pt x="8128" y="9836"/>
                    <a:pt x="8122" y="9845"/>
                  </a:cubicBezTo>
                  <a:lnTo>
                    <a:pt x="8122" y="9887"/>
                  </a:lnTo>
                  <a:lnTo>
                    <a:pt x="8122" y="9958"/>
                  </a:lnTo>
                  <a:cubicBezTo>
                    <a:pt x="8116" y="9967"/>
                    <a:pt x="8109" y="9977"/>
                    <a:pt x="8103" y="9986"/>
                  </a:cubicBezTo>
                  <a:lnTo>
                    <a:pt x="8066" y="9986"/>
                  </a:lnTo>
                  <a:lnTo>
                    <a:pt x="8066" y="9986"/>
                  </a:lnTo>
                  <a:lnTo>
                    <a:pt x="1989" y="9986"/>
                  </a:lnTo>
                  <a:lnTo>
                    <a:pt x="1989" y="9986"/>
                  </a:lnTo>
                  <a:lnTo>
                    <a:pt x="1989" y="9873"/>
                  </a:lnTo>
                  <a:lnTo>
                    <a:pt x="1989" y="9746"/>
                  </a:lnTo>
                  <a:lnTo>
                    <a:pt x="1989" y="9648"/>
                  </a:lnTo>
                  <a:lnTo>
                    <a:pt x="1971" y="9606"/>
                  </a:lnTo>
                  <a:lnTo>
                    <a:pt x="1934" y="9563"/>
                  </a:lnTo>
                  <a:lnTo>
                    <a:pt x="1934" y="9563"/>
                  </a:lnTo>
                  <a:lnTo>
                    <a:pt x="1860" y="9592"/>
                  </a:lnTo>
                  <a:lnTo>
                    <a:pt x="1823" y="9620"/>
                  </a:lnTo>
                  <a:cubicBezTo>
                    <a:pt x="1811" y="9639"/>
                    <a:pt x="1798" y="9657"/>
                    <a:pt x="1786" y="9676"/>
                  </a:cubicBezTo>
                  <a:cubicBezTo>
                    <a:pt x="1780" y="9695"/>
                    <a:pt x="1774" y="9713"/>
                    <a:pt x="1768" y="9732"/>
                  </a:cubicBezTo>
                  <a:cubicBezTo>
                    <a:pt x="1762" y="9774"/>
                    <a:pt x="1756" y="9817"/>
                    <a:pt x="1750" y="9859"/>
                  </a:cubicBezTo>
                  <a:cubicBezTo>
                    <a:pt x="1738" y="9901"/>
                    <a:pt x="1725" y="9944"/>
                    <a:pt x="1713" y="9986"/>
                  </a:cubicBezTo>
                  <a:lnTo>
                    <a:pt x="1713" y="9986"/>
                  </a:lnTo>
                  <a:lnTo>
                    <a:pt x="0" y="9986"/>
                  </a:lnTo>
                  <a:lnTo>
                    <a:pt x="0" y="9986"/>
                  </a:lnTo>
                  <a:cubicBezTo>
                    <a:pt x="37" y="9916"/>
                    <a:pt x="73" y="9845"/>
                    <a:pt x="110" y="9775"/>
                  </a:cubicBezTo>
                  <a:cubicBezTo>
                    <a:pt x="141" y="9700"/>
                    <a:pt x="172" y="9624"/>
                    <a:pt x="203" y="9549"/>
                  </a:cubicBezTo>
                  <a:cubicBezTo>
                    <a:pt x="221" y="9469"/>
                    <a:pt x="240" y="9390"/>
                    <a:pt x="258" y="9310"/>
                  </a:cubicBezTo>
                  <a:cubicBezTo>
                    <a:pt x="270" y="9225"/>
                    <a:pt x="283" y="9141"/>
                    <a:pt x="295" y="9056"/>
                  </a:cubicBezTo>
                  <a:lnTo>
                    <a:pt x="295" y="8789"/>
                  </a:lnTo>
                  <a:lnTo>
                    <a:pt x="295" y="8521"/>
                  </a:lnTo>
                  <a:cubicBezTo>
                    <a:pt x="283" y="8338"/>
                    <a:pt x="270" y="8155"/>
                    <a:pt x="258" y="7972"/>
                  </a:cubicBezTo>
                  <a:cubicBezTo>
                    <a:pt x="240" y="7794"/>
                    <a:pt x="221" y="7615"/>
                    <a:pt x="203" y="7437"/>
                  </a:cubicBezTo>
                  <a:cubicBezTo>
                    <a:pt x="191" y="7263"/>
                    <a:pt x="178" y="7089"/>
                    <a:pt x="166" y="6915"/>
                  </a:cubicBezTo>
                  <a:lnTo>
                    <a:pt x="166" y="6662"/>
                  </a:lnTo>
                  <a:lnTo>
                    <a:pt x="184" y="6437"/>
                  </a:lnTo>
                  <a:cubicBezTo>
                    <a:pt x="196" y="6362"/>
                    <a:pt x="209" y="6286"/>
                    <a:pt x="221" y="6211"/>
                  </a:cubicBezTo>
                  <a:cubicBezTo>
                    <a:pt x="239" y="6145"/>
                    <a:pt x="258" y="6080"/>
                    <a:pt x="276" y="6014"/>
                  </a:cubicBezTo>
                  <a:lnTo>
                    <a:pt x="276" y="6014"/>
                  </a:lnTo>
                  <a:cubicBezTo>
                    <a:pt x="294" y="5972"/>
                    <a:pt x="313" y="5929"/>
                    <a:pt x="331" y="5887"/>
                  </a:cubicBezTo>
                  <a:cubicBezTo>
                    <a:pt x="356" y="5850"/>
                    <a:pt x="380" y="5812"/>
                    <a:pt x="405" y="5775"/>
                  </a:cubicBezTo>
                  <a:cubicBezTo>
                    <a:pt x="436" y="5742"/>
                    <a:pt x="466" y="5709"/>
                    <a:pt x="497" y="5676"/>
                  </a:cubicBezTo>
                  <a:lnTo>
                    <a:pt x="608" y="5577"/>
                  </a:lnTo>
                  <a:lnTo>
                    <a:pt x="718" y="5493"/>
                  </a:lnTo>
                  <a:lnTo>
                    <a:pt x="847" y="5408"/>
                  </a:lnTo>
                  <a:lnTo>
                    <a:pt x="976" y="5338"/>
                  </a:lnTo>
                  <a:lnTo>
                    <a:pt x="1123" y="5268"/>
                  </a:lnTo>
                  <a:lnTo>
                    <a:pt x="1436" y="5155"/>
                  </a:lnTo>
                  <a:lnTo>
                    <a:pt x="1768" y="5042"/>
                  </a:lnTo>
                  <a:lnTo>
                    <a:pt x="2431" y="4831"/>
                  </a:lnTo>
                  <a:lnTo>
                    <a:pt x="2431" y="4831"/>
                  </a:lnTo>
                  <a:lnTo>
                    <a:pt x="2615" y="4761"/>
                  </a:lnTo>
                  <a:lnTo>
                    <a:pt x="2799" y="4676"/>
                  </a:lnTo>
                  <a:lnTo>
                    <a:pt x="3131" y="4507"/>
                  </a:lnTo>
                  <a:lnTo>
                    <a:pt x="3297" y="4423"/>
                  </a:lnTo>
                  <a:lnTo>
                    <a:pt x="3481" y="4366"/>
                  </a:lnTo>
                  <a:lnTo>
                    <a:pt x="3683" y="4310"/>
                  </a:lnTo>
                  <a:lnTo>
                    <a:pt x="3923" y="4282"/>
                  </a:lnTo>
                  <a:lnTo>
                    <a:pt x="3923" y="4282"/>
                  </a:lnTo>
                  <a:cubicBezTo>
                    <a:pt x="3892" y="4150"/>
                    <a:pt x="3862" y="4019"/>
                    <a:pt x="3831" y="3887"/>
                  </a:cubicBezTo>
                  <a:cubicBezTo>
                    <a:pt x="3812" y="3826"/>
                    <a:pt x="3794" y="3765"/>
                    <a:pt x="3775" y="3704"/>
                  </a:cubicBezTo>
                  <a:cubicBezTo>
                    <a:pt x="3757" y="3652"/>
                    <a:pt x="3738" y="3601"/>
                    <a:pt x="3720" y="3549"/>
                  </a:cubicBezTo>
                  <a:cubicBezTo>
                    <a:pt x="3689" y="3502"/>
                    <a:pt x="3659" y="3455"/>
                    <a:pt x="3628" y="3408"/>
                  </a:cubicBezTo>
                  <a:lnTo>
                    <a:pt x="3536" y="3268"/>
                  </a:lnTo>
                  <a:lnTo>
                    <a:pt x="3407" y="3155"/>
                  </a:lnTo>
                  <a:lnTo>
                    <a:pt x="3260" y="3056"/>
                  </a:lnTo>
                  <a:lnTo>
                    <a:pt x="3260" y="3056"/>
                  </a:lnTo>
                  <a:cubicBezTo>
                    <a:pt x="3199" y="2807"/>
                    <a:pt x="3137" y="2559"/>
                    <a:pt x="3076" y="2310"/>
                  </a:cubicBezTo>
                  <a:cubicBezTo>
                    <a:pt x="3051" y="2197"/>
                    <a:pt x="3027" y="2085"/>
                    <a:pt x="3002" y="1972"/>
                  </a:cubicBezTo>
                  <a:cubicBezTo>
                    <a:pt x="2996" y="1920"/>
                    <a:pt x="2989" y="1869"/>
                    <a:pt x="2983" y="1817"/>
                  </a:cubicBezTo>
                  <a:lnTo>
                    <a:pt x="2983" y="1662"/>
                  </a:lnTo>
                  <a:lnTo>
                    <a:pt x="2983" y="1507"/>
                  </a:lnTo>
                  <a:cubicBezTo>
                    <a:pt x="2989" y="1460"/>
                    <a:pt x="2996" y="1413"/>
                    <a:pt x="3002" y="1366"/>
                  </a:cubicBezTo>
                  <a:cubicBezTo>
                    <a:pt x="3014" y="1314"/>
                    <a:pt x="3027" y="1263"/>
                    <a:pt x="3039" y="1211"/>
                  </a:cubicBezTo>
                  <a:cubicBezTo>
                    <a:pt x="3057" y="1164"/>
                    <a:pt x="3076" y="1117"/>
                    <a:pt x="3094" y="1070"/>
                  </a:cubicBezTo>
                  <a:cubicBezTo>
                    <a:pt x="3119" y="1023"/>
                    <a:pt x="3143" y="977"/>
                    <a:pt x="3168" y="930"/>
                  </a:cubicBezTo>
                  <a:cubicBezTo>
                    <a:pt x="3199" y="883"/>
                    <a:pt x="3229" y="836"/>
                    <a:pt x="3260" y="789"/>
                  </a:cubicBezTo>
                  <a:lnTo>
                    <a:pt x="3389" y="662"/>
                  </a:lnTo>
                  <a:lnTo>
                    <a:pt x="3536" y="521"/>
                  </a:lnTo>
                  <a:lnTo>
                    <a:pt x="3536" y="521"/>
                  </a:lnTo>
                  <a:lnTo>
                    <a:pt x="3610" y="521"/>
                  </a:lnTo>
                  <a:lnTo>
                    <a:pt x="3683" y="521"/>
                  </a:lnTo>
                  <a:lnTo>
                    <a:pt x="3794" y="507"/>
                  </a:lnTo>
                  <a:cubicBezTo>
                    <a:pt x="3831" y="498"/>
                    <a:pt x="3867" y="488"/>
                    <a:pt x="3904" y="479"/>
                  </a:cubicBezTo>
                  <a:lnTo>
                    <a:pt x="3959" y="479"/>
                  </a:lnTo>
                  <a:lnTo>
                    <a:pt x="4033" y="479"/>
                  </a:lnTo>
                  <a:lnTo>
                    <a:pt x="4033" y="479"/>
                  </a:lnTo>
                  <a:cubicBezTo>
                    <a:pt x="4051" y="465"/>
                    <a:pt x="4070" y="451"/>
                    <a:pt x="4088" y="437"/>
                  </a:cubicBezTo>
                  <a:cubicBezTo>
                    <a:pt x="4107" y="418"/>
                    <a:pt x="4125" y="399"/>
                    <a:pt x="4144" y="380"/>
                  </a:cubicBezTo>
                  <a:cubicBezTo>
                    <a:pt x="4168" y="338"/>
                    <a:pt x="4193" y="296"/>
                    <a:pt x="4217" y="254"/>
                  </a:cubicBezTo>
                  <a:cubicBezTo>
                    <a:pt x="4236" y="212"/>
                    <a:pt x="4254" y="169"/>
                    <a:pt x="4273" y="127"/>
                  </a:cubicBezTo>
                  <a:lnTo>
                    <a:pt x="4309" y="70"/>
                  </a:lnTo>
                  <a:lnTo>
                    <a:pt x="4365" y="14"/>
                  </a:lnTo>
                  <a:lnTo>
                    <a:pt x="4365" y="14"/>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endParaRPr lang="en-GB"/>
            </a:p>
          </p:txBody>
        </p:sp>
      </p:grpSp>
    </p:spTree>
    <p:extLst>
      <p:ext uri="{BB962C8B-B14F-4D97-AF65-F5344CB8AC3E}">
        <p14:creationId xmlns:p14="http://schemas.microsoft.com/office/powerpoint/2010/main" val="16300682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Phase 1a, 1, and 1.2 Highlights">
            <a:extLst>
              <a:ext uri="{FF2B5EF4-FFF2-40B4-BE49-F238E27FC236}">
                <a16:creationId xmlns:a16="http://schemas.microsoft.com/office/drawing/2014/main" id="{070F38AB-D676-44C6-841B-83E18C724AEB}"/>
              </a:ext>
            </a:extLst>
          </p:cNvPr>
          <p:cNvSpPr>
            <a:spLocks noGrp="1"/>
          </p:cNvSpPr>
          <p:nvPr>
            <p:ph type="title"/>
          </p:nvPr>
        </p:nvSpPr>
        <p:spPr/>
        <p:txBody>
          <a:bodyPr/>
          <a:lstStyle/>
          <a:p>
            <a:r>
              <a:rPr lang="en-US" dirty="0"/>
              <a:t>Phase 1a, 1, and 1.2 Highlights </a:t>
            </a:r>
          </a:p>
        </p:txBody>
      </p:sp>
      <p:sp>
        <p:nvSpPr>
          <p:cNvPr id="4" name="Content Placeholder 3" descr="Status: Complete">
            <a:extLst>
              <a:ext uri="{FF2B5EF4-FFF2-40B4-BE49-F238E27FC236}">
                <a16:creationId xmlns:a16="http://schemas.microsoft.com/office/drawing/2014/main" id="{DBD7E21A-6285-4B61-9AD3-C13505E79C0B}"/>
              </a:ext>
            </a:extLst>
          </p:cNvPr>
          <p:cNvSpPr txBox="1">
            <a:spLocks noGrp="1"/>
          </p:cNvSpPr>
          <p:nvPr>
            <p:ph idx="1"/>
          </p:nvPr>
        </p:nvSpPr>
        <p:spPr>
          <a:xfrm>
            <a:off x="628650" y="1825625"/>
            <a:ext cx="7886700" cy="4351338"/>
          </a:xfrm>
          <a:prstGeom prst="rect">
            <a:avLst/>
          </a:prstGeom>
          <a:noFill/>
        </p:spPr>
        <p:txBody>
          <a:bodyPr wrap="square" rtlCol="0">
            <a:spAutoFit/>
          </a:bodyPr>
          <a:lstStyle/>
          <a:p>
            <a:r>
              <a:rPr lang="en-US" sz="2400" b="1" dirty="0"/>
              <a:t>Status: </a:t>
            </a:r>
            <a:r>
              <a:rPr lang="en-US" sz="2400" dirty="0"/>
              <a:t>Complete</a:t>
            </a:r>
          </a:p>
        </p:txBody>
      </p:sp>
      <p:grpSp>
        <p:nvGrpSpPr>
          <p:cNvPr id="5" name="Group 4" descr="&quot;&quot;">
            <a:extLst>
              <a:ext uri="{FF2B5EF4-FFF2-40B4-BE49-F238E27FC236}">
                <a16:creationId xmlns:a16="http://schemas.microsoft.com/office/drawing/2014/main" id="{DAA26468-0BAC-424D-A226-4CB96609E065}"/>
              </a:ext>
              <a:ext uri="{C183D7F6-B498-43B3-948B-1728B52AA6E4}">
                <adec:decorative xmlns:adec="http://schemas.microsoft.com/office/drawing/2017/decorative" xmlns="" val="0"/>
              </a:ext>
            </a:extLst>
          </p:cNvPr>
          <p:cNvGrpSpPr/>
          <p:nvPr/>
        </p:nvGrpSpPr>
        <p:grpSpPr>
          <a:xfrm>
            <a:off x="998914" y="2133599"/>
            <a:ext cx="1344799" cy="1471449"/>
            <a:chOff x="505024" y="945931"/>
            <a:chExt cx="1019503" cy="1234335"/>
          </a:xfrm>
        </p:grpSpPr>
        <p:sp>
          <p:nvSpPr>
            <p:cNvPr id="6" name="Oval 5">
              <a:extLst>
                <a:ext uri="{FF2B5EF4-FFF2-40B4-BE49-F238E27FC236}">
                  <a16:creationId xmlns:a16="http://schemas.microsoft.com/office/drawing/2014/main" id="{D82B451C-9DCD-4D41-801C-1B166576D8FA}"/>
                </a:ext>
                <a:ext uri="{C183D7F6-B498-43B3-948B-1728B52AA6E4}">
                  <adec:decorative xmlns:adec="http://schemas.microsoft.com/office/drawing/2017/decorative" xmlns="" val="1"/>
                </a:ext>
              </a:extLst>
            </p:cNvPr>
            <p:cNvSpPr/>
            <p:nvPr/>
          </p:nvSpPr>
          <p:spPr>
            <a:xfrm>
              <a:off x="505024" y="1156138"/>
              <a:ext cx="1019503" cy="1024128"/>
            </a:xfrm>
            <a:prstGeom prst="ellipse">
              <a:avLst/>
            </a:prstGeom>
            <a:solidFill>
              <a:srgbClr val="EEF7E5"/>
            </a:solidFill>
            <a:ln>
              <a:solidFill>
                <a:srgbClr val="085F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Half Frame 6">
              <a:extLst>
                <a:ext uri="{FF2B5EF4-FFF2-40B4-BE49-F238E27FC236}">
                  <a16:creationId xmlns:a16="http://schemas.microsoft.com/office/drawing/2014/main" id="{2875E271-235A-4992-86DD-B3C65AE12065}"/>
                </a:ext>
                <a:ext uri="{C183D7F6-B498-43B3-948B-1728B52AA6E4}">
                  <adec:decorative xmlns:adec="http://schemas.microsoft.com/office/drawing/2017/decorative" xmlns="" val="1"/>
                </a:ext>
              </a:extLst>
            </p:cNvPr>
            <p:cNvSpPr/>
            <p:nvPr/>
          </p:nvSpPr>
          <p:spPr>
            <a:xfrm rot="12940213">
              <a:off x="893380" y="945931"/>
              <a:ext cx="441434" cy="1008993"/>
            </a:xfrm>
            <a:prstGeom prst="halfFrame">
              <a:avLst>
                <a:gd name="adj1" fmla="val 29188"/>
                <a:gd name="adj2" fmla="val 23925"/>
              </a:avLst>
            </a:prstGeom>
            <a:solidFill>
              <a:srgbClr val="085F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cxnSp>
        <p:nvCxnSpPr>
          <p:cNvPr id="8" name="Straight Connector 7" descr="&quot;&quot;">
            <a:extLst>
              <a:ext uri="{FF2B5EF4-FFF2-40B4-BE49-F238E27FC236}">
                <a16:creationId xmlns:a16="http://schemas.microsoft.com/office/drawing/2014/main" id="{2CD36AFF-F3F6-418B-A6E7-02769EEB4F4B}"/>
              </a:ext>
              <a:ext uri="{C183D7F6-B498-43B3-948B-1728B52AA6E4}">
                <adec:decorative xmlns:adec="http://schemas.microsoft.com/office/drawing/2017/decorative" xmlns="" val="0"/>
              </a:ext>
            </a:extLst>
          </p:cNvPr>
          <p:cNvCxnSpPr>
            <a:cxnSpLocks/>
          </p:cNvCxnSpPr>
          <p:nvPr/>
        </p:nvCxnSpPr>
        <p:spPr>
          <a:xfrm>
            <a:off x="3289738" y="1772473"/>
            <a:ext cx="0" cy="2210949"/>
          </a:xfrm>
          <a:prstGeom prst="line">
            <a:avLst/>
          </a:prstGeom>
          <a:ln w="19050">
            <a:solidFill>
              <a:schemeClr val="bg2">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1" name="TextBox 10" descr="75,470,554 obligated in FMMI as of 3/31/2019 since migration">
            <a:extLst>
              <a:ext uri="{FF2B5EF4-FFF2-40B4-BE49-F238E27FC236}">
                <a16:creationId xmlns:a16="http://schemas.microsoft.com/office/drawing/2014/main" id="{9215A8C0-FC7E-4703-9193-FA3E472B13FF}"/>
              </a:ext>
            </a:extLst>
          </p:cNvPr>
          <p:cNvSpPr txBox="1"/>
          <p:nvPr/>
        </p:nvSpPr>
        <p:spPr>
          <a:xfrm>
            <a:off x="3520999" y="1671145"/>
            <a:ext cx="3639532" cy="1384995"/>
          </a:xfrm>
          <a:prstGeom prst="rect">
            <a:avLst/>
          </a:prstGeom>
          <a:noFill/>
        </p:spPr>
        <p:txBody>
          <a:bodyPr wrap="square" rtlCol="0">
            <a:spAutoFit/>
          </a:bodyPr>
          <a:lstStyle/>
          <a:p>
            <a:r>
              <a:rPr lang="en-US" sz="3600" b="1" dirty="0">
                <a:solidFill>
                  <a:srgbClr val="002060"/>
                </a:solidFill>
              </a:rPr>
              <a:t>$75,470,554 </a:t>
            </a:r>
          </a:p>
          <a:p>
            <a:r>
              <a:rPr lang="en-US" sz="2400" b="1" dirty="0"/>
              <a:t>obligated</a:t>
            </a:r>
            <a:r>
              <a:rPr lang="en-US" sz="2400" dirty="0"/>
              <a:t> in FMMI as of 3/31/2019 since migration</a:t>
            </a:r>
            <a:endParaRPr lang="en-US" sz="3200" b="1" dirty="0"/>
          </a:p>
        </p:txBody>
      </p:sp>
      <p:grpSp>
        <p:nvGrpSpPr>
          <p:cNvPr id="12" name="Group 11" descr="&quot;&quot;">
            <a:extLst>
              <a:ext uri="{FF2B5EF4-FFF2-40B4-BE49-F238E27FC236}">
                <a16:creationId xmlns:a16="http://schemas.microsoft.com/office/drawing/2014/main" id="{3BC99DAB-D056-4055-B17E-E388C3DB5CD6}"/>
              </a:ext>
              <a:ext uri="{C183D7F6-B498-43B3-948B-1728B52AA6E4}">
                <adec:decorative xmlns:adec="http://schemas.microsoft.com/office/drawing/2017/decorative" xmlns="" val="0"/>
              </a:ext>
            </a:extLst>
          </p:cNvPr>
          <p:cNvGrpSpPr/>
          <p:nvPr/>
        </p:nvGrpSpPr>
        <p:grpSpPr>
          <a:xfrm>
            <a:off x="7161156" y="1607964"/>
            <a:ext cx="944096" cy="1103705"/>
            <a:chOff x="7892885" y="2265179"/>
            <a:chExt cx="612775" cy="612775"/>
          </a:xfrm>
        </p:grpSpPr>
        <p:sp>
          <p:nvSpPr>
            <p:cNvPr id="13" name="Oval 12">
              <a:extLst>
                <a:ext uri="{FF2B5EF4-FFF2-40B4-BE49-F238E27FC236}">
                  <a16:creationId xmlns:a16="http://schemas.microsoft.com/office/drawing/2014/main" id="{464F6002-D132-414D-8A09-88C15031CFE8}"/>
                </a:ext>
                <a:ext uri="{C183D7F6-B498-43B3-948B-1728B52AA6E4}">
                  <adec:decorative xmlns:adec="http://schemas.microsoft.com/office/drawing/2017/decorative" xmlns="" val="1"/>
                </a:ext>
              </a:extLst>
            </p:cNvPr>
            <p:cNvSpPr/>
            <p:nvPr/>
          </p:nvSpPr>
          <p:spPr bwMode="ltGray">
            <a:xfrm>
              <a:off x="7892885" y="2265179"/>
              <a:ext cx="612775" cy="612775"/>
            </a:xfrm>
            <a:prstGeom prst="ellipse">
              <a:avLst/>
            </a:prstGeom>
            <a:solidFill>
              <a:schemeClr val="tx2"/>
            </a:solidFill>
            <a:ln w="31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latin typeface="Georgia" pitchFamily="18" charset="0"/>
              </a:endParaRPr>
            </a:p>
          </p:txBody>
        </p:sp>
        <p:sp>
          <p:nvSpPr>
            <p:cNvPr id="14" name="Freeform 195">
              <a:extLst>
                <a:ext uri="{FF2B5EF4-FFF2-40B4-BE49-F238E27FC236}">
                  <a16:creationId xmlns:a16="http://schemas.microsoft.com/office/drawing/2014/main" id="{4DA1505D-009C-4E35-A98B-2C94546DFC41}"/>
                </a:ext>
                <a:ext uri="{C183D7F6-B498-43B3-948B-1728B52AA6E4}">
                  <adec:decorative xmlns:adec="http://schemas.microsoft.com/office/drawing/2017/decorative" xmlns="" val="1"/>
                </a:ext>
              </a:extLst>
            </p:cNvPr>
            <p:cNvSpPr>
              <a:spLocks noEditPoints="1"/>
            </p:cNvSpPr>
            <p:nvPr/>
          </p:nvSpPr>
          <p:spPr bwMode="auto">
            <a:xfrm>
              <a:off x="8039138" y="2356514"/>
              <a:ext cx="319864" cy="460464"/>
            </a:xfrm>
            <a:custGeom>
              <a:avLst/>
              <a:gdLst>
                <a:gd name="T0" fmla="*/ 350010811 w 636"/>
                <a:gd name="T1" fmla="*/ 216073037 h 916"/>
                <a:gd name="T2" fmla="*/ 328548598 w 636"/>
                <a:gd name="T3" fmla="*/ 174837444 h 916"/>
                <a:gd name="T4" fmla="*/ 295528481 w 636"/>
                <a:gd name="T5" fmla="*/ 151746348 h 916"/>
                <a:gd name="T6" fmla="*/ 354964328 w 636"/>
                <a:gd name="T7" fmla="*/ 291945785 h 916"/>
                <a:gd name="T8" fmla="*/ 424306302 w 636"/>
                <a:gd name="T9" fmla="*/ 318336128 h 916"/>
                <a:gd name="T10" fmla="*/ 468882506 w 636"/>
                <a:gd name="T11" fmla="*/ 346376549 h 916"/>
                <a:gd name="T12" fmla="*/ 493647480 w 636"/>
                <a:gd name="T13" fmla="*/ 374416062 h 916"/>
                <a:gd name="T14" fmla="*/ 516761471 w 636"/>
                <a:gd name="T15" fmla="*/ 420600071 h 916"/>
                <a:gd name="T16" fmla="*/ 525016728 w 636"/>
                <a:gd name="T17" fmla="*/ 476680118 h 916"/>
                <a:gd name="T18" fmla="*/ 520064119 w 636"/>
                <a:gd name="T19" fmla="*/ 519564880 h 916"/>
                <a:gd name="T20" fmla="*/ 505204476 w 636"/>
                <a:gd name="T21" fmla="*/ 560800473 h 916"/>
                <a:gd name="T22" fmla="*/ 467231636 w 636"/>
                <a:gd name="T23" fmla="*/ 611931991 h 916"/>
                <a:gd name="T24" fmla="*/ 435863297 w 636"/>
                <a:gd name="T25" fmla="*/ 636673164 h 916"/>
                <a:gd name="T26" fmla="*/ 384681798 w 636"/>
                <a:gd name="T27" fmla="*/ 663063508 h 916"/>
                <a:gd name="T28" fmla="*/ 343407333 w 636"/>
                <a:gd name="T29" fmla="*/ 671310263 h 916"/>
                <a:gd name="T30" fmla="*/ 295528481 w 636"/>
                <a:gd name="T31" fmla="*/ 755430618 h 916"/>
                <a:gd name="T32" fmla="*/ 234441707 w 636"/>
                <a:gd name="T33" fmla="*/ 676258680 h 916"/>
                <a:gd name="T34" fmla="*/ 155193608 w 636"/>
                <a:gd name="T35" fmla="*/ 663063508 h 916"/>
                <a:gd name="T36" fmla="*/ 115569984 w 636"/>
                <a:gd name="T37" fmla="*/ 648219167 h 916"/>
                <a:gd name="T38" fmla="*/ 67691132 w 636"/>
                <a:gd name="T39" fmla="*/ 615230329 h 916"/>
                <a:gd name="T40" fmla="*/ 41274479 w 636"/>
                <a:gd name="T41" fmla="*/ 588839986 h 916"/>
                <a:gd name="T42" fmla="*/ 23113998 w 636"/>
                <a:gd name="T43" fmla="*/ 560800473 h 916"/>
                <a:gd name="T44" fmla="*/ 4952610 w 636"/>
                <a:gd name="T45" fmla="*/ 508018878 h 916"/>
                <a:gd name="T46" fmla="*/ 171703212 w 636"/>
                <a:gd name="T47" fmla="*/ 468433250 h 916"/>
                <a:gd name="T48" fmla="*/ 186562855 w 636"/>
                <a:gd name="T49" fmla="*/ 517915711 h 916"/>
                <a:gd name="T50" fmla="*/ 199770721 w 636"/>
                <a:gd name="T51" fmla="*/ 537708469 h 916"/>
                <a:gd name="T52" fmla="*/ 234441707 w 636"/>
                <a:gd name="T53" fmla="*/ 560800473 h 916"/>
                <a:gd name="T54" fmla="*/ 194817203 w 636"/>
                <a:gd name="T55" fmla="*/ 400807314 h 916"/>
                <a:gd name="T56" fmla="*/ 113919114 w 636"/>
                <a:gd name="T57" fmla="*/ 371117723 h 916"/>
                <a:gd name="T58" fmla="*/ 80898997 w 636"/>
                <a:gd name="T59" fmla="*/ 348025719 h 916"/>
                <a:gd name="T60" fmla="*/ 51180605 w 636"/>
                <a:gd name="T61" fmla="*/ 315037789 h 916"/>
                <a:gd name="T62" fmla="*/ 26415737 w 636"/>
                <a:gd name="T63" fmla="*/ 249061023 h 916"/>
                <a:gd name="T64" fmla="*/ 26415737 w 636"/>
                <a:gd name="T65" fmla="*/ 204527034 h 916"/>
                <a:gd name="T66" fmla="*/ 37972740 w 636"/>
                <a:gd name="T67" fmla="*/ 153395517 h 916"/>
                <a:gd name="T68" fmla="*/ 66040263 w 636"/>
                <a:gd name="T69" fmla="*/ 110510727 h 916"/>
                <a:gd name="T70" fmla="*/ 92455993 w 636"/>
                <a:gd name="T71" fmla="*/ 85769553 h 916"/>
                <a:gd name="T72" fmla="*/ 143636612 w 636"/>
                <a:gd name="T73" fmla="*/ 57729117 h 916"/>
                <a:gd name="T74" fmla="*/ 209676847 w 636"/>
                <a:gd name="T75" fmla="*/ 42884776 h 916"/>
                <a:gd name="T76" fmla="*/ 295528481 w 636"/>
                <a:gd name="T77" fmla="*/ 0 h 916"/>
                <a:gd name="T78" fmla="*/ 318642472 w 636"/>
                <a:gd name="T79" fmla="*/ 42884776 h 916"/>
                <a:gd name="T80" fmla="*/ 379729189 w 636"/>
                <a:gd name="T81" fmla="*/ 54430779 h 916"/>
                <a:gd name="T82" fmla="*/ 427608041 w 636"/>
                <a:gd name="T83" fmla="*/ 75872720 h 916"/>
                <a:gd name="T84" fmla="*/ 454023771 w 636"/>
                <a:gd name="T85" fmla="*/ 95665477 h 916"/>
                <a:gd name="T86" fmla="*/ 483742263 w 636"/>
                <a:gd name="T87" fmla="*/ 131952682 h 916"/>
                <a:gd name="T88" fmla="*/ 503553606 w 636"/>
                <a:gd name="T89" fmla="*/ 174837444 h 916"/>
                <a:gd name="T90" fmla="*/ 234441707 w 636"/>
                <a:gd name="T91" fmla="*/ 150096270 h 916"/>
                <a:gd name="T92" fmla="*/ 212978586 w 636"/>
                <a:gd name="T93" fmla="*/ 159993103 h 916"/>
                <a:gd name="T94" fmla="*/ 198119851 w 636"/>
                <a:gd name="T95" fmla="*/ 171539105 h 916"/>
                <a:gd name="T96" fmla="*/ 188213725 w 636"/>
                <a:gd name="T97" fmla="*/ 194630202 h 916"/>
                <a:gd name="T98" fmla="*/ 188213725 w 636"/>
                <a:gd name="T99" fmla="*/ 211124620 h 916"/>
                <a:gd name="T100" fmla="*/ 198119851 w 636"/>
                <a:gd name="T101" fmla="*/ 234216625 h 916"/>
                <a:gd name="T102" fmla="*/ 212978586 w 636"/>
                <a:gd name="T103" fmla="*/ 247411853 h 916"/>
                <a:gd name="T104" fmla="*/ 234441707 w 636"/>
                <a:gd name="T105" fmla="*/ 150096270 h 916"/>
                <a:gd name="T106" fmla="*/ 312038085 w 636"/>
                <a:gd name="T107" fmla="*/ 560800473 h 916"/>
                <a:gd name="T108" fmla="*/ 348359941 w 636"/>
                <a:gd name="T109" fmla="*/ 539357638 h 916"/>
                <a:gd name="T110" fmla="*/ 361567807 w 636"/>
                <a:gd name="T111" fmla="*/ 519564880 h 916"/>
                <a:gd name="T112" fmla="*/ 364870454 w 636"/>
                <a:gd name="T113" fmla="*/ 498122953 h 916"/>
                <a:gd name="T114" fmla="*/ 358266067 w 636"/>
                <a:gd name="T115" fmla="*/ 470082419 h 916"/>
                <a:gd name="T116" fmla="*/ 343407333 w 636"/>
                <a:gd name="T117" fmla="*/ 453588000 h 916"/>
                <a:gd name="T118" fmla="*/ 295528481 w 636"/>
                <a:gd name="T119" fmla="*/ 430496904 h 91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636"/>
                <a:gd name="T181" fmla="*/ 0 h 916"/>
                <a:gd name="T182" fmla="*/ 636 w 636"/>
                <a:gd name="T183" fmla="*/ 916 h 91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636" h="916">
                  <a:moveTo>
                    <a:pt x="614" y="232"/>
                  </a:moveTo>
                  <a:lnTo>
                    <a:pt x="424" y="262"/>
                  </a:lnTo>
                  <a:lnTo>
                    <a:pt x="410" y="232"/>
                  </a:lnTo>
                  <a:lnTo>
                    <a:pt x="398" y="212"/>
                  </a:lnTo>
                  <a:lnTo>
                    <a:pt x="392" y="206"/>
                  </a:lnTo>
                  <a:lnTo>
                    <a:pt x="382" y="198"/>
                  </a:lnTo>
                  <a:lnTo>
                    <a:pt x="358" y="184"/>
                  </a:lnTo>
                  <a:lnTo>
                    <a:pt x="358" y="332"/>
                  </a:lnTo>
                  <a:lnTo>
                    <a:pt x="430" y="354"/>
                  </a:lnTo>
                  <a:lnTo>
                    <a:pt x="462" y="364"/>
                  </a:lnTo>
                  <a:lnTo>
                    <a:pt x="490" y="376"/>
                  </a:lnTo>
                  <a:lnTo>
                    <a:pt x="514" y="386"/>
                  </a:lnTo>
                  <a:lnTo>
                    <a:pt x="534" y="398"/>
                  </a:lnTo>
                  <a:lnTo>
                    <a:pt x="552" y="408"/>
                  </a:lnTo>
                  <a:lnTo>
                    <a:pt x="568" y="420"/>
                  </a:lnTo>
                  <a:lnTo>
                    <a:pt x="584" y="436"/>
                  </a:lnTo>
                  <a:lnTo>
                    <a:pt x="598" y="454"/>
                  </a:lnTo>
                  <a:lnTo>
                    <a:pt x="610" y="472"/>
                  </a:lnTo>
                  <a:lnTo>
                    <a:pt x="620" y="490"/>
                  </a:lnTo>
                  <a:lnTo>
                    <a:pt x="626" y="510"/>
                  </a:lnTo>
                  <a:lnTo>
                    <a:pt x="632" y="532"/>
                  </a:lnTo>
                  <a:lnTo>
                    <a:pt x="636" y="554"/>
                  </a:lnTo>
                  <a:lnTo>
                    <a:pt x="636" y="578"/>
                  </a:lnTo>
                  <a:lnTo>
                    <a:pt x="636" y="604"/>
                  </a:lnTo>
                  <a:lnTo>
                    <a:pt x="630" y="630"/>
                  </a:lnTo>
                  <a:lnTo>
                    <a:pt x="622" y="656"/>
                  </a:lnTo>
                  <a:lnTo>
                    <a:pt x="612" y="680"/>
                  </a:lnTo>
                  <a:lnTo>
                    <a:pt x="598" y="702"/>
                  </a:lnTo>
                  <a:lnTo>
                    <a:pt x="584" y="722"/>
                  </a:lnTo>
                  <a:lnTo>
                    <a:pt x="566" y="742"/>
                  </a:lnTo>
                  <a:lnTo>
                    <a:pt x="548" y="758"/>
                  </a:lnTo>
                  <a:lnTo>
                    <a:pt x="528" y="772"/>
                  </a:lnTo>
                  <a:lnTo>
                    <a:pt x="508" y="784"/>
                  </a:lnTo>
                  <a:lnTo>
                    <a:pt x="488" y="796"/>
                  </a:lnTo>
                  <a:lnTo>
                    <a:pt x="466" y="804"/>
                  </a:lnTo>
                  <a:lnTo>
                    <a:pt x="442" y="810"/>
                  </a:lnTo>
                  <a:lnTo>
                    <a:pt x="416" y="814"/>
                  </a:lnTo>
                  <a:lnTo>
                    <a:pt x="390" y="818"/>
                  </a:lnTo>
                  <a:lnTo>
                    <a:pt x="358" y="820"/>
                  </a:lnTo>
                  <a:lnTo>
                    <a:pt x="358" y="916"/>
                  </a:lnTo>
                  <a:lnTo>
                    <a:pt x="284" y="916"/>
                  </a:lnTo>
                  <a:lnTo>
                    <a:pt x="284" y="820"/>
                  </a:lnTo>
                  <a:lnTo>
                    <a:pt x="248" y="816"/>
                  </a:lnTo>
                  <a:lnTo>
                    <a:pt x="216" y="810"/>
                  </a:lnTo>
                  <a:lnTo>
                    <a:pt x="188" y="804"/>
                  </a:lnTo>
                  <a:lnTo>
                    <a:pt x="162" y="796"/>
                  </a:lnTo>
                  <a:lnTo>
                    <a:pt x="140" y="786"/>
                  </a:lnTo>
                  <a:lnTo>
                    <a:pt x="118" y="774"/>
                  </a:lnTo>
                  <a:lnTo>
                    <a:pt x="98" y="762"/>
                  </a:lnTo>
                  <a:lnTo>
                    <a:pt x="82" y="746"/>
                  </a:lnTo>
                  <a:lnTo>
                    <a:pt x="64" y="730"/>
                  </a:lnTo>
                  <a:lnTo>
                    <a:pt x="50" y="714"/>
                  </a:lnTo>
                  <a:lnTo>
                    <a:pt x="38" y="696"/>
                  </a:lnTo>
                  <a:lnTo>
                    <a:pt x="28" y="680"/>
                  </a:lnTo>
                  <a:lnTo>
                    <a:pt x="20" y="660"/>
                  </a:lnTo>
                  <a:lnTo>
                    <a:pt x="12" y="640"/>
                  </a:lnTo>
                  <a:lnTo>
                    <a:pt x="6" y="616"/>
                  </a:lnTo>
                  <a:lnTo>
                    <a:pt x="0" y="592"/>
                  </a:lnTo>
                  <a:lnTo>
                    <a:pt x="208" y="568"/>
                  </a:lnTo>
                  <a:lnTo>
                    <a:pt x="214" y="592"/>
                  </a:lnTo>
                  <a:lnTo>
                    <a:pt x="220" y="612"/>
                  </a:lnTo>
                  <a:lnTo>
                    <a:pt x="226" y="628"/>
                  </a:lnTo>
                  <a:lnTo>
                    <a:pt x="234" y="640"/>
                  </a:lnTo>
                  <a:lnTo>
                    <a:pt x="242" y="652"/>
                  </a:lnTo>
                  <a:lnTo>
                    <a:pt x="254" y="662"/>
                  </a:lnTo>
                  <a:lnTo>
                    <a:pt x="268" y="672"/>
                  </a:lnTo>
                  <a:lnTo>
                    <a:pt x="284" y="680"/>
                  </a:lnTo>
                  <a:lnTo>
                    <a:pt x="284" y="500"/>
                  </a:lnTo>
                  <a:lnTo>
                    <a:pt x="236" y="486"/>
                  </a:lnTo>
                  <a:lnTo>
                    <a:pt x="196" y="474"/>
                  </a:lnTo>
                  <a:lnTo>
                    <a:pt x="162" y="462"/>
                  </a:lnTo>
                  <a:lnTo>
                    <a:pt x="138" y="450"/>
                  </a:lnTo>
                  <a:lnTo>
                    <a:pt x="116" y="438"/>
                  </a:lnTo>
                  <a:lnTo>
                    <a:pt x="98" y="422"/>
                  </a:lnTo>
                  <a:lnTo>
                    <a:pt x="80" y="404"/>
                  </a:lnTo>
                  <a:lnTo>
                    <a:pt x="62" y="382"/>
                  </a:lnTo>
                  <a:lnTo>
                    <a:pt x="48" y="358"/>
                  </a:lnTo>
                  <a:lnTo>
                    <a:pt x="38" y="332"/>
                  </a:lnTo>
                  <a:lnTo>
                    <a:pt x="32" y="302"/>
                  </a:lnTo>
                  <a:lnTo>
                    <a:pt x="30" y="270"/>
                  </a:lnTo>
                  <a:lnTo>
                    <a:pt x="32" y="248"/>
                  </a:lnTo>
                  <a:lnTo>
                    <a:pt x="34" y="226"/>
                  </a:lnTo>
                  <a:lnTo>
                    <a:pt x="40" y="206"/>
                  </a:lnTo>
                  <a:lnTo>
                    <a:pt x="46" y="186"/>
                  </a:lnTo>
                  <a:lnTo>
                    <a:pt x="56" y="168"/>
                  </a:lnTo>
                  <a:lnTo>
                    <a:pt x="66" y="150"/>
                  </a:lnTo>
                  <a:lnTo>
                    <a:pt x="80" y="134"/>
                  </a:lnTo>
                  <a:lnTo>
                    <a:pt x="94" y="118"/>
                  </a:lnTo>
                  <a:lnTo>
                    <a:pt x="112" y="104"/>
                  </a:lnTo>
                  <a:lnTo>
                    <a:pt x="130" y="90"/>
                  </a:lnTo>
                  <a:lnTo>
                    <a:pt x="152" y="80"/>
                  </a:lnTo>
                  <a:lnTo>
                    <a:pt x="174" y="70"/>
                  </a:lnTo>
                  <a:lnTo>
                    <a:pt x="198" y="62"/>
                  </a:lnTo>
                  <a:lnTo>
                    <a:pt x="226" y="56"/>
                  </a:lnTo>
                  <a:lnTo>
                    <a:pt x="254" y="52"/>
                  </a:lnTo>
                  <a:lnTo>
                    <a:pt x="284" y="50"/>
                  </a:lnTo>
                  <a:lnTo>
                    <a:pt x="284" y="0"/>
                  </a:lnTo>
                  <a:lnTo>
                    <a:pt x="358" y="0"/>
                  </a:lnTo>
                  <a:lnTo>
                    <a:pt x="358" y="50"/>
                  </a:lnTo>
                  <a:lnTo>
                    <a:pt x="386" y="52"/>
                  </a:lnTo>
                  <a:lnTo>
                    <a:pt x="412" y="56"/>
                  </a:lnTo>
                  <a:lnTo>
                    <a:pt x="438" y="60"/>
                  </a:lnTo>
                  <a:lnTo>
                    <a:pt x="460" y="66"/>
                  </a:lnTo>
                  <a:lnTo>
                    <a:pt x="482" y="74"/>
                  </a:lnTo>
                  <a:lnTo>
                    <a:pt x="502" y="82"/>
                  </a:lnTo>
                  <a:lnTo>
                    <a:pt x="518" y="92"/>
                  </a:lnTo>
                  <a:lnTo>
                    <a:pt x="536" y="104"/>
                  </a:lnTo>
                  <a:lnTo>
                    <a:pt x="550" y="116"/>
                  </a:lnTo>
                  <a:lnTo>
                    <a:pt x="562" y="130"/>
                  </a:lnTo>
                  <a:lnTo>
                    <a:pt x="574" y="144"/>
                  </a:lnTo>
                  <a:lnTo>
                    <a:pt x="586" y="160"/>
                  </a:lnTo>
                  <a:lnTo>
                    <a:pt x="594" y="176"/>
                  </a:lnTo>
                  <a:lnTo>
                    <a:pt x="602" y="194"/>
                  </a:lnTo>
                  <a:lnTo>
                    <a:pt x="610" y="212"/>
                  </a:lnTo>
                  <a:lnTo>
                    <a:pt x="614" y="232"/>
                  </a:lnTo>
                  <a:close/>
                  <a:moveTo>
                    <a:pt x="284" y="182"/>
                  </a:moveTo>
                  <a:lnTo>
                    <a:pt x="284" y="182"/>
                  </a:lnTo>
                  <a:lnTo>
                    <a:pt x="270" y="188"/>
                  </a:lnTo>
                  <a:lnTo>
                    <a:pt x="258" y="194"/>
                  </a:lnTo>
                  <a:lnTo>
                    <a:pt x="246" y="200"/>
                  </a:lnTo>
                  <a:lnTo>
                    <a:pt x="240" y="208"/>
                  </a:lnTo>
                  <a:lnTo>
                    <a:pt x="234" y="216"/>
                  </a:lnTo>
                  <a:lnTo>
                    <a:pt x="230" y="226"/>
                  </a:lnTo>
                  <a:lnTo>
                    <a:pt x="228" y="236"/>
                  </a:lnTo>
                  <a:lnTo>
                    <a:pt x="226" y="246"/>
                  </a:lnTo>
                  <a:lnTo>
                    <a:pt x="228" y="256"/>
                  </a:lnTo>
                  <a:lnTo>
                    <a:pt x="230" y="266"/>
                  </a:lnTo>
                  <a:lnTo>
                    <a:pt x="234" y="276"/>
                  </a:lnTo>
                  <a:lnTo>
                    <a:pt x="240" y="284"/>
                  </a:lnTo>
                  <a:lnTo>
                    <a:pt x="248" y="292"/>
                  </a:lnTo>
                  <a:lnTo>
                    <a:pt x="258" y="300"/>
                  </a:lnTo>
                  <a:lnTo>
                    <a:pt x="270" y="306"/>
                  </a:lnTo>
                  <a:lnTo>
                    <a:pt x="284" y="312"/>
                  </a:lnTo>
                  <a:lnTo>
                    <a:pt x="284" y="182"/>
                  </a:lnTo>
                  <a:close/>
                  <a:moveTo>
                    <a:pt x="358" y="686"/>
                  </a:moveTo>
                  <a:lnTo>
                    <a:pt x="358" y="686"/>
                  </a:lnTo>
                  <a:lnTo>
                    <a:pt x="378" y="680"/>
                  </a:lnTo>
                  <a:lnTo>
                    <a:pt x="396" y="672"/>
                  </a:lnTo>
                  <a:lnTo>
                    <a:pt x="410" y="664"/>
                  </a:lnTo>
                  <a:lnTo>
                    <a:pt x="422" y="654"/>
                  </a:lnTo>
                  <a:lnTo>
                    <a:pt x="432" y="642"/>
                  </a:lnTo>
                  <a:lnTo>
                    <a:pt x="438" y="630"/>
                  </a:lnTo>
                  <a:lnTo>
                    <a:pt x="442" y="618"/>
                  </a:lnTo>
                  <a:lnTo>
                    <a:pt x="442" y="604"/>
                  </a:lnTo>
                  <a:lnTo>
                    <a:pt x="442" y="592"/>
                  </a:lnTo>
                  <a:lnTo>
                    <a:pt x="438" y="580"/>
                  </a:lnTo>
                  <a:lnTo>
                    <a:pt x="434" y="570"/>
                  </a:lnTo>
                  <a:lnTo>
                    <a:pt x="426" y="560"/>
                  </a:lnTo>
                  <a:lnTo>
                    <a:pt x="416" y="550"/>
                  </a:lnTo>
                  <a:lnTo>
                    <a:pt x="400" y="540"/>
                  </a:lnTo>
                  <a:lnTo>
                    <a:pt x="382" y="530"/>
                  </a:lnTo>
                  <a:lnTo>
                    <a:pt x="358" y="522"/>
                  </a:lnTo>
                  <a:lnTo>
                    <a:pt x="358" y="686"/>
                  </a:lnTo>
                  <a:close/>
                </a:path>
              </a:pathLst>
            </a:custGeom>
            <a:solidFill>
              <a:schemeClr val="bg1"/>
            </a:solidFill>
            <a:ln w="9525">
              <a:solidFill>
                <a:srgbClr val="002060"/>
              </a:solidFill>
              <a:round/>
              <a:headEnd/>
              <a:tailEnd/>
            </a:ln>
          </p:spPr>
          <p:txBody>
            <a:bodyPr/>
            <a:lstStyle/>
            <a:p>
              <a:endParaRPr lang="en-GB" dirty="0"/>
            </a:p>
          </p:txBody>
        </p:sp>
      </p:grpSp>
      <p:cxnSp>
        <p:nvCxnSpPr>
          <p:cNvPr id="15" name="Straight Connector 14" descr="&quot;&quot;">
            <a:extLst>
              <a:ext uri="{FF2B5EF4-FFF2-40B4-BE49-F238E27FC236}">
                <a16:creationId xmlns:a16="http://schemas.microsoft.com/office/drawing/2014/main" id="{6D8BAFEE-A1EC-47FB-B4F4-AC4D3005D75F}"/>
              </a:ext>
              <a:ext uri="{C183D7F6-B498-43B3-948B-1728B52AA6E4}">
                <adec:decorative xmlns:adec="http://schemas.microsoft.com/office/drawing/2017/decorative" xmlns="" val="0"/>
              </a:ext>
            </a:extLst>
          </p:cNvPr>
          <p:cNvCxnSpPr>
            <a:cxnSpLocks/>
          </p:cNvCxnSpPr>
          <p:nvPr/>
        </p:nvCxnSpPr>
        <p:spPr>
          <a:xfrm flipV="1">
            <a:off x="271460" y="3983422"/>
            <a:ext cx="8504678" cy="1"/>
          </a:xfrm>
          <a:prstGeom prst="line">
            <a:avLst/>
          </a:prstGeom>
          <a:ln w="19050">
            <a:solidFill>
              <a:schemeClr val="bg2">
                <a:lumMod val="50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22" name="Picture 21" descr="78 unique programs migrated into FMMI with 86 open contracts">
            <a:extLst>
              <a:ext uri="{FF2B5EF4-FFF2-40B4-BE49-F238E27FC236}">
                <a16:creationId xmlns:a16="http://schemas.microsoft.com/office/drawing/2014/main" id="{3E5A3910-A092-4B66-9286-FF66A880825F}"/>
              </a:ext>
            </a:extLst>
          </p:cNvPr>
          <p:cNvPicPr>
            <a:picLocks noChangeAspect="1"/>
          </p:cNvPicPr>
          <p:nvPr/>
        </p:nvPicPr>
        <p:blipFill>
          <a:blip r:embed="rId2"/>
          <a:stretch>
            <a:fillRect/>
          </a:stretch>
        </p:blipFill>
        <p:spPr>
          <a:xfrm>
            <a:off x="367862" y="4137901"/>
            <a:ext cx="3552497" cy="1726869"/>
          </a:xfrm>
          <a:prstGeom prst="rect">
            <a:avLst/>
          </a:prstGeom>
        </p:spPr>
      </p:pic>
      <p:grpSp>
        <p:nvGrpSpPr>
          <p:cNvPr id="23" name="Group 22" descr="&quot;&quot;">
            <a:extLst>
              <a:ext uri="{FF2B5EF4-FFF2-40B4-BE49-F238E27FC236}">
                <a16:creationId xmlns:a16="http://schemas.microsoft.com/office/drawing/2014/main" id="{936C9241-F4BB-438A-AE7D-04EC3897768B}"/>
              </a:ext>
              <a:ext uri="{C183D7F6-B498-43B3-948B-1728B52AA6E4}">
                <adec:decorative xmlns:adec="http://schemas.microsoft.com/office/drawing/2017/decorative" xmlns="" val="0"/>
              </a:ext>
            </a:extLst>
          </p:cNvPr>
          <p:cNvGrpSpPr/>
          <p:nvPr/>
        </p:nvGrpSpPr>
        <p:grpSpPr>
          <a:xfrm>
            <a:off x="2389540" y="5227160"/>
            <a:ext cx="900198" cy="1002956"/>
            <a:chOff x="7658168" y="1585582"/>
            <a:chExt cx="1203200" cy="1203200"/>
          </a:xfrm>
        </p:grpSpPr>
        <p:sp>
          <p:nvSpPr>
            <p:cNvPr id="24" name="Oval 23">
              <a:extLst>
                <a:ext uri="{FF2B5EF4-FFF2-40B4-BE49-F238E27FC236}">
                  <a16:creationId xmlns:a16="http://schemas.microsoft.com/office/drawing/2014/main" id="{830A7CAF-9787-439C-BF69-4D35741ED1CF}"/>
                </a:ext>
                <a:ext uri="{C183D7F6-B498-43B3-948B-1728B52AA6E4}">
                  <adec:decorative xmlns:adec="http://schemas.microsoft.com/office/drawing/2017/decorative" xmlns="" val="1"/>
                </a:ext>
              </a:extLst>
            </p:cNvPr>
            <p:cNvSpPr/>
            <p:nvPr/>
          </p:nvSpPr>
          <p:spPr bwMode="ltGray">
            <a:xfrm>
              <a:off x="7658168" y="1585582"/>
              <a:ext cx="1203200" cy="1203200"/>
            </a:xfrm>
            <a:prstGeom prst="ellipse">
              <a:avLst/>
            </a:prstGeom>
            <a:solidFill>
              <a:srgbClr val="2E75B6"/>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latin typeface="Georgia" pitchFamily="18" charset="0"/>
              </a:endParaRPr>
            </a:p>
          </p:txBody>
        </p:sp>
        <p:sp>
          <p:nvSpPr>
            <p:cNvPr id="25" name="Freeform 4991">
              <a:extLst>
                <a:ext uri="{FF2B5EF4-FFF2-40B4-BE49-F238E27FC236}">
                  <a16:creationId xmlns:a16="http://schemas.microsoft.com/office/drawing/2014/main" id="{A002E0E2-D89E-4317-8B53-C326ABE4121A}"/>
                </a:ext>
                <a:ext uri="{C183D7F6-B498-43B3-948B-1728B52AA6E4}">
                  <adec:decorative xmlns:adec="http://schemas.microsoft.com/office/drawing/2017/decorative" xmlns="" val="1"/>
                </a:ext>
              </a:extLst>
            </p:cNvPr>
            <p:cNvSpPr>
              <a:spLocks noEditPoints="1"/>
            </p:cNvSpPr>
            <p:nvPr/>
          </p:nvSpPr>
          <p:spPr bwMode="auto">
            <a:xfrm>
              <a:off x="8016163" y="1787431"/>
              <a:ext cx="676444" cy="800301"/>
            </a:xfrm>
            <a:custGeom>
              <a:avLst/>
              <a:gdLst>
                <a:gd name="T0" fmla="*/ 50 w 284"/>
                <a:gd name="T1" fmla="*/ 26 h 336"/>
                <a:gd name="T2" fmla="*/ 170 w 284"/>
                <a:gd name="T3" fmla="*/ 0 h 336"/>
                <a:gd name="T4" fmla="*/ 182 w 284"/>
                <a:gd name="T5" fmla="*/ 2 h 336"/>
                <a:gd name="T6" fmla="*/ 200 w 284"/>
                <a:gd name="T7" fmla="*/ 52 h 336"/>
                <a:gd name="T8" fmla="*/ 180 w 284"/>
                <a:gd name="T9" fmla="*/ 20 h 336"/>
                <a:gd name="T10" fmla="*/ 162 w 284"/>
                <a:gd name="T11" fmla="*/ 20 h 336"/>
                <a:gd name="T12" fmla="*/ 142 w 284"/>
                <a:gd name="T13" fmla="*/ 52 h 336"/>
                <a:gd name="T14" fmla="*/ 204 w 284"/>
                <a:gd name="T15" fmla="*/ 326 h 336"/>
                <a:gd name="T16" fmla="*/ 16 w 284"/>
                <a:gd name="T17" fmla="*/ 336 h 336"/>
                <a:gd name="T18" fmla="*/ 0 w 284"/>
                <a:gd name="T19" fmla="*/ 92 h 336"/>
                <a:gd name="T20" fmla="*/ 16 w 284"/>
                <a:gd name="T21" fmla="*/ 76 h 336"/>
                <a:gd name="T22" fmla="*/ 204 w 284"/>
                <a:gd name="T23" fmla="*/ 86 h 336"/>
                <a:gd name="T24" fmla="*/ 66 w 284"/>
                <a:gd name="T25" fmla="*/ 278 h 336"/>
                <a:gd name="T26" fmla="*/ 38 w 284"/>
                <a:gd name="T27" fmla="*/ 272 h 336"/>
                <a:gd name="T28" fmla="*/ 28 w 284"/>
                <a:gd name="T29" fmla="*/ 300 h 336"/>
                <a:gd name="T30" fmla="*/ 38 w 284"/>
                <a:gd name="T31" fmla="*/ 310 h 336"/>
                <a:gd name="T32" fmla="*/ 66 w 284"/>
                <a:gd name="T33" fmla="*/ 304 h 336"/>
                <a:gd name="T34" fmla="*/ 66 w 284"/>
                <a:gd name="T35" fmla="*/ 222 h 336"/>
                <a:gd name="T36" fmla="*/ 38 w 284"/>
                <a:gd name="T37" fmla="*/ 216 h 336"/>
                <a:gd name="T38" fmla="*/ 28 w 284"/>
                <a:gd name="T39" fmla="*/ 246 h 336"/>
                <a:gd name="T40" fmla="*/ 38 w 284"/>
                <a:gd name="T41" fmla="*/ 256 h 336"/>
                <a:gd name="T42" fmla="*/ 66 w 284"/>
                <a:gd name="T43" fmla="*/ 250 h 336"/>
                <a:gd name="T44" fmla="*/ 66 w 284"/>
                <a:gd name="T45" fmla="*/ 168 h 336"/>
                <a:gd name="T46" fmla="*/ 38 w 284"/>
                <a:gd name="T47" fmla="*/ 162 h 336"/>
                <a:gd name="T48" fmla="*/ 28 w 284"/>
                <a:gd name="T49" fmla="*/ 192 h 336"/>
                <a:gd name="T50" fmla="*/ 38 w 284"/>
                <a:gd name="T51" fmla="*/ 202 h 336"/>
                <a:gd name="T52" fmla="*/ 66 w 284"/>
                <a:gd name="T53" fmla="*/ 196 h 336"/>
                <a:gd name="T54" fmla="*/ 122 w 284"/>
                <a:gd name="T55" fmla="*/ 278 h 336"/>
                <a:gd name="T56" fmla="*/ 94 w 284"/>
                <a:gd name="T57" fmla="*/ 272 h 336"/>
                <a:gd name="T58" fmla="*/ 84 w 284"/>
                <a:gd name="T59" fmla="*/ 300 h 336"/>
                <a:gd name="T60" fmla="*/ 94 w 284"/>
                <a:gd name="T61" fmla="*/ 310 h 336"/>
                <a:gd name="T62" fmla="*/ 122 w 284"/>
                <a:gd name="T63" fmla="*/ 304 h 336"/>
                <a:gd name="T64" fmla="*/ 122 w 284"/>
                <a:gd name="T65" fmla="*/ 222 h 336"/>
                <a:gd name="T66" fmla="*/ 94 w 284"/>
                <a:gd name="T67" fmla="*/ 216 h 336"/>
                <a:gd name="T68" fmla="*/ 84 w 284"/>
                <a:gd name="T69" fmla="*/ 246 h 336"/>
                <a:gd name="T70" fmla="*/ 94 w 284"/>
                <a:gd name="T71" fmla="*/ 256 h 336"/>
                <a:gd name="T72" fmla="*/ 122 w 284"/>
                <a:gd name="T73" fmla="*/ 250 h 336"/>
                <a:gd name="T74" fmla="*/ 112 w 284"/>
                <a:gd name="T75" fmla="*/ 202 h 336"/>
                <a:gd name="T76" fmla="*/ 122 w 284"/>
                <a:gd name="T77" fmla="*/ 172 h 336"/>
                <a:gd name="T78" fmla="*/ 112 w 284"/>
                <a:gd name="T79" fmla="*/ 162 h 336"/>
                <a:gd name="T80" fmla="*/ 84 w 284"/>
                <a:gd name="T81" fmla="*/ 168 h 336"/>
                <a:gd name="T82" fmla="*/ 86 w 284"/>
                <a:gd name="T83" fmla="*/ 198 h 336"/>
                <a:gd name="T84" fmla="*/ 176 w 284"/>
                <a:gd name="T85" fmla="*/ 226 h 336"/>
                <a:gd name="T86" fmla="*/ 148 w 284"/>
                <a:gd name="T87" fmla="*/ 216 h 336"/>
                <a:gd name="T88" fmla="*/ 138 w 284"/>
                <a:gd name="T89" fmla="*/ 226 h 336"/>
                <a:gd name="T90" fmla="*/ 140 w 284"/>
                <a:gd name="T91" fmla="*/ 308 h 336"/>
                <a:gd name="T92" fmla="*/ 170 w 284"/>
                <a:gd name="T93" fmla="*/ 310 h 336"/>
                <a:gd name="T94" fmla="*/ 176 w 284"/>
                <a:gd name="T95" fmla="*/ 226 h 336"/>
                <a:gd name="T96" fmla="*/ 170 w 284"/>
                <a:gd name="T97" fmla="*/ 164 h 336"/>
                <a:gd name="T98" fmla="*/ 140 w 284"/>
                <a:gd name="T99" fmla="*/ 166 h 336"/>
                <a:gd name="T100" fmla="*/ 138 w 284"/>
                <a:gd name="T101" fmla="*/ 196 h 336"/>
                <a:gd name="T102" fmla="*/ 166 w 284"/>
                <a:gd name="T103" fmla="*/ 202 h 336"/>
                <a:gd name="T104" fmla="*/ 176 w 284"/>
                <a:gd name="T105" fmla="*/ 172 h 336"/>
                <a:gd name="T106" fmla="*/ 176 w 284"/>
                <a:gd name="T107" fmla="*/ 104 h 336"/>
                <a:gd name="T108" fmla="*/ 264 w 284"/>
                <a:gd name="T109" fmla="*/ 162 h 336"/>
                <a:gd name="T110" fmla="*/ 244 w 284"/>
                <a:gd name="T111" fmla="*/ 138 h 336"/>
                <a:gd name="T112" fmla="*/ 238 w 284"/>
                <a:gd name="T113" fmla="*/ 124 h 336"/>
                <a:gd name="T114" fmla="*/ 228 w 284"/>
                <a:gd name="T115" fmla="*/ 128 h 336"/>
                <a:gd name="T116" fmla="*/ 226 w 284"/>
                <a:gd name="T117" fmla="*/ 196 h 336"/>
                <a:gd name="T118" fmla="*/ 234 w 284"/>
                <a:gd name="T119" fmla="*/ 204 h 336"/>
                <a:gd name="T120" fmla="*/ 276 w 284"/>
                <a:gd name="T121" fmla="*/ 190 h 336"/>
                <a:gd name="T122" fmla="*/ 284 w 284"/>
                <a:gd name="T123" fmla="*/ 174 h 336"/>
                <a:gd name="T124" fmla="*/ 280 w 284"/>
                <a:gd name="T125" fmla="*/ 16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4" h="336">
                  <a:moveTo>
                    <a:pt x="76" y="52"/>
                  </a:moveTo>
                  <a:lnTo>
                    <a:pt x="50" y="52"/>
                  </a:lnTo>
                  <a:lnTo>
                    <a:pt x="50" y="26"/>
                  </a:lnTo>
                  <a:lnTo>
                    <a:pt x="50" y="26"/>
                  </a:lnTo>
                  <a:lnTo>
                    <a:pt x="50" y="26"/>
                  </a:lnTo>
                  <a:lnTo>
                    <a:pt x="52" y="16"/>
                  </a:lnTo>
                  <a:lnTo>
                    <a:pt x="58" y="8"/>
                  </a:lnTo>
                  <a:lnTo>
                    <a:pt x="66" y="2"/>
                  </a:lnTo>
                  <a:lnTo>
                    <a:pt x="76" y="0"/>
                  </a:lnTo>
                  <a:lnTo>
                    <a:pt x="170" y="0"/>
                  </a:lnTo>
                  <a:lnTo>
                    <a:pt x="170" y="0"/>
                  </a:lnTo>
                  <a:lnTo>
                    <a:pt x="170" y="0"/>
                  </a:lnTo>
                  <a:lnTo>
                    <a:pt x="170" y="0"/>
                  </a:lnTo>
                  <a:lnTo>
                    <a:pt x="176" y="2"/>
                  </a:lnTo>
                  <a:lnTo>
                    <a:pt x="182" y="2"/>
                  </a:lnTo>
                  <a:lnTo>
                    <a:pt x="192" y="10"/>
                  </a:lnTo>
                  <a:lnTo>
                    <a:pt x="198" y="18"/>
                  </a:lnTo>
                  <a:lnTo>
                    <a:pt x="200" y="24"/>
                  </a:lnTo>
                  <a:lnTo>
                    <a:pt x="200" y="30"/>
                  </a:lnTo>
                  <a:lnTo>
                    <a:pt x="200" y="52"/>
                  </a:lnTo>
                  <a:lnTo>
                    <a:pt x="184" y="52"/>
                  </a:lnTo>
                  <a:lnTo>
                    <a:pt x="184" y="30"/>
                  </a:lnTo>
                  <a:lnTo>
                    <a:pt x="184" y="30"/>
                  </a:lnTo>
                  <a:lnTo>
                    <a:pt x="184" y="24"/>
                  </a:lnTo>
                  <a:lnTo>
                    <a:pt x="180" y="20"/>
                  </a:lnTo>
                  <a:lnTo>
                    <a:pt x="176" y="18"/>
                  </a:lnTo>
                  <a:lnTo>
                    <a:pt x="170" y="16"/>
                  </a:lnTo>
                  <a:lnTo>
                    <a:pt x="170" y="16"/>
                  </a:lnTo>
                  <a:lnTo>
                    <a:pt x="166" y="18"/>
                  </a:lnTo>
                  <a:lnTo>
                    <a:pt x="162" y="20"/>
                  </a:lnTo>
                  <a:lnTo>
                    <a:pt x="158" y="24"/>
                  </a:lnTo>
                  <a:lnTo>
                    <a:pt x="158" y="30"/>
                  </a:lnTo>
                  <a:lnTo>
                    <a:pt x="158" y="52"/>
                  </a:lnTo>
                  <a:lnTo>
                    <a:pt x="150" y="52"/>
                  </a:lnTo>
                  <a:lnTo>
                    <a:pt x="142" y="52"/>
                  </a:lnTo>
                  <a:lnTo>
                    <a:pt x="76" y="52"/>
                  </a:lnTo>
                  <a:close/>
                  <a:moveTo>
                    <a:pt x="206" y="92"/>
                  </a:moveTo>
                  <a:lnTo>
                    <a:pt x="206" y="320"/>
                  </a:lnTo>
                  <a:lnTo>
                    <a:pt x="206" y="320"/>
                  </a:lnTo>
                  <a:lnTo>
                    <a:pt x="204" y="326"/>
                  </a:lnTo>
                  <a:lnTo>
                    <a:pt x="200" y="332"/>
                  </a:lnTo>
                  <a:lnTo>
                    <a:pt x="196" y="334"/>
                  </a:lnTo>
                  <a:lnTo>
                    <a:pt x="190" y="336"/>
                  </a:lnTo>
                  <a:lnTo>
                    <a:pt x="16" y="336"/>
                  </a:lnTo>
                  <a:lnTo>
                    <a:pt x="16" y="336"/>
                  </a:lnTo>
                  <a:lnTo>
                    <a:pt x="10" y="334"/>
                  </a:lnTo>
                  <a:lnTo>
                    <a:pt x="4" y="332"/>
                  </a:lnTo>
                  <a:lnTo>
                    <a:pt x="2" y="326"/>
                  </a:lnTo>
                  <a:lnTo>
                    <a:pt x="0" y="320"/>
                  </a:lnTo>
                  <a:lnTo>
                    <a:pt x="0" y="92"/>
                  </a:lnTo>
                  <a:lnTo>
                    <a:pt x="0" y="92"/>
                  </a:lnTo>
                  <a:lnTo>
                    <a:pt x="2" y="86"/>
                  </a:lnTo>
                  <a:lnTo>
                    <a:pt x="4" y="80"/>
                  </a:lnTo>
                  <a:lnTo>
                    <a:pt x="10" y="78"/>
                  </a:lnTo>
                  <a:lnTo>
                    <a:pt x="16" y="76"/>
                  </a:lnTo>
                  <a:lnTo>
                    <a:pt x="190" y="76"/>
                  </a:lnTo>
                  <a:lnTo>
                    <a:pt x="190" y="76"/>
                  </a:lnTo>
                  <a:lnTo>
                    <a:pt x="196" y="78"/>
                  </a:lnTo>
                  <a:lnTo>
                    <a:pt x="200" y="80"/>
                  </a:lnTo>
                  <a:lnTo>
                    <a:pt x="204" y="86"/>
                  </a:lnTo>
                  <a:lnTo>
                    <a:pt x="206" y="92"/>
                  </a:lnTo>
                  <a:lnTo>
                    <a:pt x="206" y="92"/>
                  </a:lnTo>
                  <a:close/>
                  <a:moveTo>
                    <a:pt x="68" y="282"/>
                  </a:moveTo>
                  <a:lnTo>
                    <a:pt x="68" y="282"/>
                  </a:lnTo>
                  <a:lnTo>
                    <a:pt x="66" y="278"/>
                  </a:lnTo>
                  <a:lnTo>
                    <a:pt x="64" y="274"/>
                  </a:lnTo>
                  <a:lnTo>
                    <a:pt x="62" y="272"/>
                  </a:lnTo>
                  <a:lnTo>
                    <a:pt x="58" y="272"/>
                  </a:lnTo>
                  <a:lnTo>
                    <a:pt x="38" y="272"/>
                  </a:lnTo>
                  <a:lnTo>
                    <a:pt x="38" y="272"/>
                  </a:lnTo>
                  <a:lnTo>
                    <a:pt x="34" y="272"/>
                  </a:lnTo>
                  <a:lnTo>
                    <a:pt x="32" y="274"/>
                  </a:lnTo>
                  <a:lnTo>
                    <a:pt x="30" y="278"/>
                  </a:lnTo>
                  <a:lnTo>
                    <a:pt x="28" y="282"/>
                  </a:lnTo>
                  <a:lnTo>
                    <a:pt x="28" y="300"/>
                  </a:lnTo>
                  <a:lnTo>
                    <a:pt x="28" y="300"/>
                  </a:lnTo>
                  <a:lnTo>
                    <a:pt x="30" y="304"/>
                  </a:lnTo>
                  <a:lnTo>
                    <a:pt x="32" y="308"/>
                  </a:lnTo>
                  <a:lnTo>
                    <a:pt x="34" y="310"/>
                  </a:lnTo>
                  <a:lnTo>
                    <a:pt x="38" y="310"/>
                  </a:lnTo>
                  <a:lnTo>
                    <a:pt x="58" y="310"/>
                  </a:lnTo>
                  <a:lnTo>
                    <a:pt x="58" y="310"/>
                  </a:lnTo>
                  <a:lnTo>
                    <a:pt x="62" y="310"/>
                  </a:lnTo>
                  <a:lnTo>
                    <a:pt x="64" y="308"/>
                  </a:lnTo>
                  <a:lnTo>
                    <a:pt x="66" y="304"/>
                  </a:lnTo>
                  <a:lnTo>
                    <a:pt x="68" y="300"/>
                  </a:lnTo>
                  <a:lnTo>
                    <a:pt x="68" y="282"/>
                  </a:lnTo>
                  <a:close/>
                  <a:moveTo>
                    <a:pt x="68" y="226"/>
                  </a:moveTo>
                  <a:lnTo>
                    <a:pt x="68" y="226"/>
                  </a:lnTo>
                  <a:lnTo>
                    <a:pt x="66" y="222"/>
                  </a:lnTo>
                  <a:lnTo>
                    <a:pt x="64" y="220"/>
                  </a:lnTo>
                  <a:lnTo>
                    <a:pt x="62" y="218"/>
                  </a:lnTo>
                  <a:lnTo>
                    <a:pt x="58" y="216"/>
                  </a:lnTo>
                  <a:lnTo>
                    <a:pt x="38" y="216"/>
                  </a:lnTo>
                  <a:lnTo>
                    <a:pt x="38" y="216"/>
                  </a:lnTo>
                  <a:lnTo>
                    <a:pt x="34" y="218"/>
                  </a:lnTo>
                  <a:lnTo>
                    <a:pt x="32" y="220"/>
                  </a:lnTo>
                  <a:lnTo>
                    <a:pt x="30" y="222"/>
                  </a:lnTo>
                  <a:lnTo>
                    <a:pt x="28" y="226"/>
                  </a:lnTo>
                  <a:lnTo>
                    <a:pt x="28" y="246"/>
                  </a:lnTo>
                  <a:lnTo>
                    <a:pt x="28" y="246"/>
                  </a:lnTo>
                  <a:lnTo>
                    <a:pt x="30" y="250"/>
                  </a:lnTo>
                  <a:lnTo>
                    <a:pt x="32" y="252"/>
                  </a:lnTo>
                  <a:lnTo>
                    <a:pt x="34" y="254"/>
                  </a:lnTo>
                  <a:lnTo>
                    <a:pt x="38" y="256"/>
                  </a:lnTo>
                  <a:lnTo>
                    <a:pt x="58" y="256"/>
                  </a:lnTo>
                  <a:lnTo>
                    <a:pt x="58" y="256"/>
                  </a:lnTo>
                  <a:lnTo>
                    <a:pt x="62" y="254"/>
                  </a:lnTo>
                  <a:lnTo>
                    <a:pt x="64" y="252"/>
                  </a:lnTo>
                  <a:lnTo>
                    <a:pt x="66" y="250"/>
                  </a:lnTo>
                  <a:lnTo>
                    <a:pt x="68" y="246"/>
                  </a:lnTo>
                  <a:lnTo>
                    <a:pt x="68" y="226"/>
                  </a:lnTo>
                  <a:close/>
                  <a:moveTo>
                    <a:pt x="68" y="172"/>
                  </a:moveTo>
                  <a:lnTo>
                    <a:pt x="68" y="172"/>
                  </a:lnTo>
                  <a:lnTo>
                    <a:pt x="66" y="168"/>
                  </a:lnTo>
                  <a:lnTo>
                    <a:pt x="64" y="166"/>
                  </a:lnTo>
                  <a:lnTo>
                    <a:pt x="62" y="164"/>
                  </a:lnTo>
                  <a:lnTo>
                    <a:pt x="58" y="162"/>
                  </a:lnTo>
                  <a:lnTo>
                    <a:pt x="38" y="162"/>
                  </a:lnTo>
                  <a:lnTo>
                    <a:pt x="38" y="162"/>
                  </a:lnTo>
                  <a:lnTo>
                    <a:pt x="34" y="164"/>
                  </a:lnTo>
                  <a:lnTo>
                    <a:pt x="32" y="166"/>
                  </a:lnTo>
                  <a:lnTo>
                    <a:pt x="30" y="168"/>
                  </a:lnTo>
                  <a:lnTo>
                    <a:pt x="28" y="172"/>
                  </a:lnTo>
                  <a:lnTo>
                    <a:pt x="28" y="192"/>
                  </a:lnTo>
                  <a:lnTo>
                    <a:pt x="28" y="192"/>
                  </a:lnTo>
                  <a:lnTo>
                    <a:pt x="30" y="196"/>
                  </a:lnTo>
                  <a:lnTo>
                    <a:pt x="32" y="198"/>
                  </a:lnTo>
                  <a:lnTo>
                    <a:pt x="34" y="200"/>
                  </a:lnTo>
                  <a:lnTo>
                    <a:pt x="38" y="202"/>
                  </a:lnTo>
                  <a:lnTo>
                    <a:pt x="58" y="202"/>
                  </a:lnTo>
                  <a:lnTo>
                    <a:pt x="58" y="202"/>
                  </a:lnTo>
                  <a:lnTo>
                    <a:pt x="62" y="200"/>
                  </a:lnTo>
                  <a:lnTo>
                    <a:pt x="64" y="198"/>
                  </a:lnTo>
                  <a:lnTo>
                    <a:pt x="66" y="196"/>
                  </a:lnTo>
                  <a:lnTo>
                    <a:pt x="68" y="192"/>
                  </a:lnTo>
                  <a:lnTo>
                    <a:pt x="68" y="172"/>
                  </a:lnTo>
                  <a:close/>
                  <a:moveTo>
                    <a:pt x="122" y="282"/>
                  </a:moveTo>
                  <a:lnTo>
                    <a:pt x="122" y="282"/>
                  </a:lnTo>
                  <a:lnTo>
                    <a:pt x="122" y="278"/>
                  </a:lnTo>
                  <a:lnTo>
                    <a:pt x="120" y="274"/>
                  </a:lnTo>
                  <a:lnTo>
                    <a:pt x="116" y="272"/>
                  </a:lnTo>
                  <a:lnTo>
                    <a:pt x="112" y="272"/>
                  </a:lnTo>
                  <a:lnTo>
                    <a:pt x="94" y="272"/>
                  </a:lnTo>
                  <a:lnTo>
                    <a:pt x="94" y="272"/>
                  </a:lnTo>
                  <a:lnTo>
                    <a:pt x="90" y="272"/>
                  </a:lnTo>
                  <a:lnTo>
                    <a:pt x="86" y="274"/>
                  </a:lnTo>
                  <a:lnTo>
                    <a:pt x="84" y="278"/>
                  </a:lnTo>
                  <a:lnTo>
                    <a:pt x="84" y="282"/>
                  </a:lnTo>
                  <a:lnTo>
                    <a:pt x="84" y="300"/>
                  </a:lnTo>
                  <a:lnTo>
                    <a:pt x="84" y="300"/>
                  </a:lnTo>
                  <a:lnTo>
                    <a:pt x="84" y="304"/>
                  </a:lnTo>
                  <a:lnTo>
                    <a:pt x="86" y="308"/>
                  </a:lnTo>
                  <a:lnTo>
                    <a:pt x="90" y="310"/>
                  </a:lnTo>
                  <a:lnTo>
                    <a:pt x="94" y="310"/>
                  </a:lnTo>
                  <a:lnTo>
                    <a:pt x="112" y="310"/>
                  </a:lnTo>
                  <a:lnTo>
                    <a:pt x="112" y="310"/>
                  </a:lnTo>
                  <a:lnTo>
                    <a:pt x="116" y="310"/>
                  </a:lnTo>
                  <a:lnTo>
                    <a:pt x="120" y="308"/>
                  </a:lnTo>
                  <a:lnTo>
                    <a:pt x="122" y="304"/>
                  </a:lnTo>
                  <a:lnTo>
                    <a:pt x="122" y="300"/>
                  </a:lnTo>
                  <a:lnTo>
                    <a:pt x="122" y="282"/>
                  </a:lnTo>
                  <a:close/>
                  <a:moveTo>
                    <a:pt x="122" y="226"/>
                  </a:moveTo>
                  <a:lnTo>
                    <a:pt x="122" y="226"/>
                  </a:lnTo>
                  <a:lnTo>
                    <a:pt x="122" y="222"/>
                  </a:lnTo>
                  <a:lnTo>
                    <a:pt x="120" y="220"/>
                  </a:lnTo>
                  <a:lnTo>
                    <a:pt x="116" y="218"/>
                  </a:lnTo>
                  <a:lnTo>
                    <a:pt x="112" y="216"/>
                  </a:lnTo>
                  <a:lnTo>
                    <a:pt x="94" y="216"/>
                  </a:lnTo>
                  <a:lnTo>
                    <a:pt x="94" y="216"/>
                  </a:lnTo>
                  <a:lnTo>
                    <a:pt x="90" y="218"/>
                  </a:lnTo>
                  <a:lnTo>
                    <a:pt x="86" y="220"/>
                  </a:lnTo>
                  <a:lnTo>
                    <a:pt x="84" y="222"/>
                  </a:lnTo>
                  <a:lnTo>
                    <a:pt x="84" y="226"/>
                  </a:lnTo>
                  <a:lnTo>
                    <a:pt x="84" y="246"/>
                  </a:lnTo>
                  <a:lnTo>
                    <a:pt x="84" y="246"/>
                  </a:lnTo>
                  <a:lnTo>
                    <a:pt x="84" y="250"/>
                  </a:lnTo>
                  <a:lnTo>
                    <a:pt x="86" y="252"/>
                  </a:lnTo>
                  <a:lnTo>
                    <a:pt x="90" y="254"/>
                  </a:lnTo>
                  <a:lnTo>
                    <a:pt x="94" y="256"/>
                  </a:lnTo>
                  <a:lnTo>
                    <a:pt x="112" y="256"/>
                  </a:lnTo>
                  <a:lnTo>
                    <a:pt x="112" y="256"/>
                  </a:lnTo>
                  <a:lnTo>
                    <a:pt x="116" y="254"/>
                  </a:lnTo>
                  <a:lnTo>
                    <a:pt x="120" y="252"/>
                  </a:lnTo>
                  <a:lnTo>
                    <a:pt x="122" y="250"/>
                  </a:lnTo>
                  <a:lnTo>
                    <a:pt x="122" y="246"/>
                  </a:lnTo>
                  <a:lnTo>
                    <a:pt x="122" y="226"/>
                  </a:lnTo>
                  <a:close/>
                  <a:moveTo>
                    <a:pt x="94" y="202"/>
                  </a:moveTo>
                  <a:lnTo>
                    <a:pt x="112" y="202"/>
                  </a:lnTo>
                  <a:lnTo>
                    <a:pt x="112" y="202"/>
                  </a:lnTo>
                  <a:lnTo>
                    <a:pt x="116" y="200"/>
                  </a:lnTo>
                  <a:lnTo>
                    <a:pt x="120" y="198"/>
                  </a:lnTo>
                  <a:lnTo>
                    <a:pt x="122" y="196"/>
                  </a:lnTo>
                  <a:lnTo>
                    <a:pt x="122" y="192"/>
                  </a:lnTo>
                  <a:lnTo>
                    <a:pt x="122" y="172"/>
                  </a:lnTo>
                  <a:lnTo>
                    <a:pt x="122" y="172"/>
                  </a:lnTo>
                  <a:lnTo>
                    <a:pt x="122" y="168"/>
                  </a:lnTo>
                  <a:lnTo>
                    <a:pt x="120" y="166"/>
                  </a:lnTo>
                  <a:lnTo>
                    <a:pt x="116" y="164"/>
                  </a:lnTo>
                  <a:lnTo>
                    <a:pt x="112" y="162"/>
                  </a:lnTo>
                  <a:lnTo>
                    <a:pt x="94" y="162"/>
                  </a:lnTo>
                  <a:lnTo>
                    <a:pt x="94" y="162"/>
                  </a:lnTo>
                  <a:lnTo>
                    <a:pt x="90" y="164"/>
                  </a:lnTo>
                  <a:lnTo>
                    <a:pt x="86" y="166"/>
                  </a:lnTo>
                  <a:lnTo>
                    <a:pt x="84" y="168"/>
                  </a:lnTo>
                  <a:lnTo>
                    <a:pt x="84" y="172"/>
                  </a:lnTo>
                  <a:lnTo>
                    <a:pt x="84" y="192"/>
                  </a:lnTo>
                  <a:lnTo>
                    <a:pt x="84" y="192"/>
                  </a:lnTo>
                  <a:lnTo>
                    <a:pt x="84" y="196"/>
                  </a:lnTo>
                  <a:lnTo>
                    <a:pt x="86" y="198"/>
                  </a:lnTo>
                  <a:lnTo>
                    <a:pt x="90" y="200"/>
                  </a:lnTo>
                  <a:lnTo>
                    <a:pt x="94" y="202"/>
                  </a:lnTo>
                  <a:lnTo>
                    <a:pt x="94" y="202"/>
                  </a:lnTo>
                  <a:close/>
                  <a:moveTo>
                    <a:pt x="176" y="226"/>
                  </a:moveTo>
                  <a:lnTo>
                    <a:pt x="176" y="226"/>
                  </a:lnTo>
                  <a:lnTo>
                    <a:pt x="176" y="222"/>
                  </a:lnTo>
                  <a:lnTo>
                    <a:pt x="174" y="220"/>
                  </a:lnTo>
                  <a:lnTo>
                    <a:pt x="170" y="218"/>
                  </a:lnTo>
                  <a:lnTo>
                    <a:pt x="166" y="216"/>
                  </a:lnTo>
                  <a:lnTo>
                    <a:pt x="148" y="216"/>
                  </a:lnTo>
                  <a:lnTo>
                    <a:pt x="148" y="216"/>
                  </a:lnTo>
                  <a:lnTo>
                    <a:pt x="144" y="218"/>
                  </a:lnTo>
                  <a:lnTo>
                    <a:pt x="140" y="220"/>
                  </a:lnTo>
                  <a:lnTo>
                    <a:pt x="138" y="222"/>
                  </a:lnTo>
                  <a:lnTo>
                    <a:pt x="138" y="226"/>
                  </a:lnTo>
                  <a:lnTo>
                    <a:pt x="138" y="282"/>
                  </a:lnTo>
                  <a:lnTo>
                    <a:pt x="138" y="300"/>
                  </a:lnTo>
                  <a:lnTo>
                    <a:pt x="138" y="300"/>
                  </a:lnTo>
                  <a:lnTo>
                    <a:pt x="138" y="304"/>
                  </a:lnTo>
                  <a:lnTo>
                    <a:pt x="140" y="308"/>
                  </a:lnTo>
                  <a:lnTo>
                    <a:pt x="144" y="310"/>
                  </a:lnTo>
                  <a:lnTo>
                    <a:pt x="148" y="310"/>
                  </a:lnTo>
                  <a:lnTo>
                    <a:pt x="166" y="310"/>
                  </a:lnTo>
                  <a:lnTo>
                    <a:pt x="166" y="310"/>
                  </a:lnTo>
                  <a:lnTo>
                    <a:pt x="170" y="310"/>
                  </a:lnTo>
                  <a:lnTo>
                    <a:pt x="174" y="308"/>
                  </a:lnTo>
                  <a:lnTo>
                    <a:pt x="176" y="304"/>
                  </a:lnTo>
                  <a:lnTo>
                    <a:pt x="176" y="300"/>
                  </a:lnTo>
                  <a:lnTo>
                    <a:pt x="176" y="282"/>
                  </a:lnTo>
                  <a:lnTo>
                    <a:pt x="176" y="226"/>
                  </a:lnTo>
                  <a:close/>
                  <a:moveTo>
                    <a:pt x="176" y="172"/>
                  </a:moveTo>
                  <a:lnTo>
                    <a:pt x="176" y="172"/>
                  </a:lnTo>
                  <a:lnTo>
                    <a:pt x="176" y="168"/>
                  </a:lnTo>
                  <a:lnTo>
                    <a:pt x="174" y="166"/>
                  </a:lnTo>
                  <a:lnTo>
                    <a:pt x="170" y="164"/>
                  </a:lnTo>
                  <a:lnTo>
                    <a:pt x="166" y="162"/>
                  </a:lnTo>
                  <a:lnTo>
                    <a:pt x="148" y="162"/>
                  </a:lnTo>
                  <a:lnTo>
                    <a:pt x="148" y="162"/>
                  </a:lnTo>
                  <a:lnTo>
                    <a:pt x="144" y="164"/>
                  </a:lnTo>
                  <a:lnTo>
                    <a:pt x="140" y="166"/>
                  </a:lnTo>
                  <a:lnTo>
                    <a:pt x="138" y="168"/>
                  </a:lnTo>
                  <a:lnTo>
                    <a:pt x="138" y="172"/>
                  </a:lnTo>
                  <a:lnTo>
                    <a:pt x="138" y="192"/>
                  </a:lnTo>
                  <a:lnTo>
                    <a:pt x="138" y="192"/>
                  </a:lnTo>
                  <a:lnTo>
                    <a:pt x="138" y="196"/>
                  </a:lnTo>
                  <a:lnTo>
                    <a:pt x="140" y="198"/>
                  </a:lnTo>
                  <a:lnTo>
                    <a:pt x="144" y="200"/>
                  </a:lnTo>
                  <a:lnTo>
                    <a:pt x="148" y="202"/>
                  </a:lnTo>
                  <a:lnTo>
                    <a:pt x="166" y="202"/>
                  </a:lnTo>
                  <a:lnTo>
                    <a:pt x="166" y="202"/>
                  </a:lnTo>
                  <a:lnTo>
                    <a:pt x="170" y="200"/>
                  </a:lnTo>
                  <a:lnTo>
                    <a:pt x="174" y="198"/>
                  </a:lnTo>
                  <a:lnTo>
                    <a:pt x="176" y="196"/>
                  </a:lnTo>
                  <a:lnTo>
                    <a:pt x="176" y="192"/>
                  </a:lnTo>
                  <a:lnTo>
                    <a:pt x="176" y="172"/>
                  </a:lnTo>
                  <a:close/>
                  <a:moveTo>
                    <a:pt x="176" y="104"/>
                  </a:moveTo>
                  <a:lnTo>
                    <a:pt x="28" y="104"/>
                  </a:lnTo>
                  <a:lnTo>
                    <a:pt x="28" y="142"/>
                  </a:lnTo>
                  <a:lnTo>
                    <a:pt x="176" y="142"/>
                  </a:lnTo>
                  <a:lnTo>
                    <a:pt x="176" y="104"/>
                  </a:lnTo>
                  <a:close/>
                  <a:moveTo>
                    <a:pt x="276" y="166"/>
                  </a:moveTo>
                  <a:lnTo>
                    <a:pt x="276" y="166"/>
                  </a:lnTo>
                  <a:lnTo>
                    <a:pt x="276" y="166"/>
                  </a:lnTo>
                  <a:lnTo>
                    <a:pt x="270" y="164"/>
                  </a:lnTo>
                  <a:lnTo>
                    <a:pt x="264" y="162"/>
                  </a:lnTo>
                  <a:lnTo>
                    <a:pt x="258" y="160"/>
                  </a:lnTo>
                  <a:lnTo>
                    <a:pt x="252" y="156"/>
                  </a:lnTo>
                  <a:lnTo>
                    <a:pt x="248" y="150"/>
                  </a:lnTo>
                  <a:lnTo>
                    <a:pt x="246" y="144"/>
                  </a:lnTo>
                  <a:lnTo>
                    <a:pt x="244" y="138"/>
                  </a:lnTo>
                  <a:lnTo>
                    <a:pt x="242" y="132"/>
                  </a:lnTo>
                  <a:lnTo>
                    <a:pt x="242" y="132"/>
                  </a:lnTo>
                  <a:lnTo>
                    <a:pt x="242" y="128"/>
                  </a:lnTo>
                  <a:lnTo>
                    <a:pt x="240" y="126"/>
                  </a:lnTo>
                  <a:lnTo>
                    <a:pt x="238" y="124"/>
                  </a:lnTo>
                  <a:lnTo>
                    <a:pt x="234" y="124"/>
                  </a:lnTo>
                  <a:lnTo>
                    <a:pt x="234" y="124"/>
                  </a:lnTo>
                  <a:lnTo>
                    <a:pt x="232" y="124"/>
                  </a:lnTo>
                  <a:lnTo>
                    <a:pt x="230" y="126"/>
                  </a:lnTo>
                  <a:lnTo>
                    <a:pt x="228" y="128"/>
                  </a:lnTo>
                  <a:lnTo>
                    <a:pt x="226" y="132"/>
                  </a:lnTo>
                  <a:lnTo>
                    <a:pt x="226" y="174"/>
                  </a:lnTo>
                  <a:lnTo>
                    <a:pt x="226" y="174"/>
                  </a:lnTo>
                  <a:lnTo>
                    <a:pt x="226" y="196"/>
                  </a:lnTo>
                  <a:lnTo>
                    <a:pt x="226" y="196"/>
                  </a:lnTo>
                  <a:lnTo>
                    <a:pt x="228" y="198"/>
                  </a:lnTo>
                  <a:lnTo>
                    <a:pt x="230" y="200"/>
                  </a:lnTo>
                  <a:lnTo>
                    <a:pt x="232" y="202"/>
                  </a:lnTo>
                  <a:lnTo>
                    <a:pt x="234" y="204"/>
                  </a:lnTo>
                  <a:lnTo>
                    <a:pt x="234" y="204"/>
                  </a:lnTo>
                  <a:lnTo>
                    <a:pt x="246" y="202"/>
                  </a:lnTo>
                  <a:lnTo>
                    <a:pt x="254" y="200"/>
                  </a:lnTo>
                  <a:lnTo>
                    <a:pt x="264" y="198"/>
                  </a:lnTo>
                  <a:lnTo>
                    <a:pt x="270" y="194"/>
                  </a:lnTo>
                  <a:lnTo>
                    <a:pt x="276" y="190"/>
                  </a:lnTo>
                  <a:lnTo>
                    <a:pt x="280" y="186"/>
                  </a:lnTo>
                  <a:lnTo>
                    <a:pt x="284" y="180"/>
                  </a:lnTo>
                  <a:lnTo>
                    <a:pt x="284" y="174"/>
                  </a:lnTo>
                  <a:lnTo>
                    <a:pt x="284" y="174"/>
                  </a:lnTo>
                  <a:lnTo>
                    <a:pt x="284" y="174"/>
                  </a:lnTo>
                  <a:lnTo>
                    <a:pt x="284" y="174"/>
                  </a:lnTo>
                  <a:lnTo>
                    <a:pt x="284" y="174"/>
                  </a:lnTo>
                  <a:lnTo>
                    <a:pt x="284" y="170"/>
                  </a:lnTo>
                  <a:lnTo>
                    <a:pt x="282" y="168"/>
                  </a:lnTo>
                  <a:lnTo>
                    <a:pt x="280" y="166"/>
                  </a:lnTo>
                  <a:lnTo>
                    <a:pt x="276" y="166"/>
                  </a:lnTo>
                  <a:lnTo>
                    <a:pt x="276" y="16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grpSp>
        <p:nvGrpSpPr>
          <p:cNvPr id="26" name="Group 25" descr="&quot;&quot;">
            <a:extLst>
              <a:ext uri="{FF2B5EF4-FFF2-40B4-BE49-F238E27FC236}">
                <a16:creationId xmlns:a16="http://schemas.microsoft.com/office/drawing/2014/main" id="{25250FAA-19BC-4DD5-A930-1D166F201A14}"/>
              </a:ext>
              <a:ext uri="{C183D7F6-B498-43B3-948B-1728B52AA6E4}">
                <adec:decorative xmlns:adec="http://schemas.microsoft.com/office/drawing/2017/decorative" xmlns="" val="0"/>
              </a:ext>
            </a:extLst>
          </p:cNvPr>
          <p:cNvGrpSpPr/>
          <p:nvPr/>
        </p:nvGrpSpPr>
        <p:grpSpPr>
          <a:xfrm>
            <a:off x="4099036" y="4201084"/>
            <a:ext cx="819802" cy="665206"/>
            <a:chOff x="2342233" y="3474401"/>
            <a:chExt cx="612000" cy="612000"/>
          </a:xfrm>
        </p:grpSpPr>
        <p:sp>
          <p:nvSpPr>
            <p:cNvPr id="27" name="Oval 26">
              <a:extLst>
                <a:ext uri="{FF2B5EF4-FFF2-40B4-BE49-F238E27FC236}">
                  <a16:creationId xmlns:a16="http://schemas.microsoft.com/office/drawing/2014/main" id="{07FE2EF3-C878-48C0-A4FE-9E02979716B4}"/>
                </a:ext>
                <a:ext uri="{C183D7F6-B498-43B3-948B-1728B52AA6E4}">
                  <adec:decorative xmlns:adec="http://schemas.microsoft.com/office/drawing/2017/decorative" xmlns="" val="1"/>
                </a:ext>
              </a:extLst>
            </p:cNvPr>
            <p:cNvSpPr/>
            <p:nvPr/>
          </p:nvSpPr>
          <p:spPr bwMode="ltGray">
            <a:xfrm>
              <a:off x="2342233" y="3474401"/>
              <a:ext cx="612000" cy="612000"/>
            </a:xfrm>
            <a:prstGeom prst="ellipse">
              <a:avLst/>
            </a:prstGeom>
            <a:solidFill>
              <a:schemeClr val="tx2"/>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latin typeface="Georgia" pitchFamily="18" charset="0"/>
              </a:endParaRPr>
            </a:p>
          </p:txBody>
        </p:sp>
        <p:sp>
          <p:nvSpPr>
            <p:cNvPr id="28" name="Freeform 4919">
              <a:extLst>
                <a:ext uri="{FF2B5EF4-FFF2-40B4-BE49-F238E27FC236}">
                  <a16:creationId xmlns:a16="http://schemas.microsoft.com/office/drawing/2014/main" id="{6188D31A-15F7-4139-9042-1EDA3D846D28}"/>
                </a:ext>
                <a:ext uri="{C183D7F6-B498-43B3-948B-1728B52AA6E4}">
                  <adec:decorative xmlns:adec="http://schemas.microsoft.com/office/drawing/2017/decorative" xmlns="" val="1"/>
                </a:ext>
              </a:extLst>
            </p:cNvPr>
            <p:cNvSpPr>
              <a:spLocks noEditPoints="1"/>
            </p:cNvSpPr>
            <p:nvPr/>
          </p:nvSpPr>
          <p:spPr bwMode="auto">
            <a:xfrm>
              <a:off x="2498868" y="3566383"/>
              <a:ext cx="298730" cy="469776"/>
            </a:xfrm>
            <a:custGeom>
              <a:avLst/>
              <a:gdLst>
                <a:gd name="T0" fmla="*/ 150 w 248"/>
                <a:gd name="T1" fmla="*/ 30 h 390"/>
                <a:gd name="T2" fmla="*/ 160 w 248"/>
                <a:gd name="T3" fmla="*/ 12 h 390"/>
                <a:gd name="T4" fmla="*/ 178 w 248"/>
                <a:gd name="T5" fmla="*/ 2 h 390"/>
                <a:gd name="T6" fmla="*/ 192 w 248"/>
                <a:gd name="T7" fmla="*/ 2 h 390"/>
                <a:gd name="T8" fmla="*/ 212 w 248"/>
                <a:gd name="T9" fmla="*/ 12 h 390"/>
                <a:gd name="T10" fmla="*/ 222 w 248"/>
                <a:gd name="T11" fmla="*/ 30 h 390"/>
                <a:gd name="T12" fmla="*/ 222 w 248"/>
                <a:gd name="T13" fmla="*/ 44 h 390"/>
                <a:gd name="T14" fmla="*/ 212 w 248"/>
                <a:gd name="T15" fmla="*/ 64 h 390"/>
                <a:gd name="T16" fmla="*/ 192 w 248"/>
                <a:gd name="T17" fmla="*/ 74 h 390"/>
                <a:gd name="T18" fmla="*/ 178 w 248"/>
                <a:gd name="T19" fmla="*/ 74 h 390"/>
                <a:gd name="T20" fmla="*/ 160 w 248"/>
                <a:gd name="T21" fmla="*/ 64 h 390"/>
                <a:gd name="T22" fmla="*/ 150 w 248"/>
                <a:gd name="T23" fmla="*/ 44 h 390"/>
                <a:gd name="T24" fmla="*/ 248 w 248"/>
                <a:gd name="T25" fmla="*/ 120 h 390"/>
                <a:gd name="T26" fmla="*/ 242 w 248"/>
                <a:gd name="T27" fmla="*/ 100 h 390"/>
                <a:gd name="T28" fmla="*/ 232 w 248"/>
                <a:gd name="T29" fmla="*/ 90 h 390"/>
                <a:gd name="T30" fmla="*/ 210 w 248"/>
                <a:gd name="T31" fmla="*/ 84 h 390"/>
                <a:gd name="T32" fmla="*/ 194 w 248"/>
                <a:gd name="T33" fmla="*/ 88 h 390"/>
                <a:gd name="T34" fmla="*/ 182 w 248"/>
                <a:gd name="T35" fmla="*/ 98 h 390"/>
                <a:gd name="T36" fmla="*/ 182 w 248"/>
                <a:gd name="T37" fmla="*/ 98 h 390"/>
                <a:gd name="T38" fmla="*/ 84 w 248"/>
                <a:gd name="T39" fmla="*/ 156 h 390"/>
                <a:gd name="T40" fmla="*/ 74 w 248"/>
                <a:gd name="T41" fmla="*/ 160 h 390"/>
                <a:gd name="T42" fmla="*/ 70 w 248"/>
                <a:gd name="T43" fmla="*/ 170 h 390"/>
                <a:gd name="T44" fmla="*/ 80 w 248"/>
                <a:gd name="T45" fmla="*/ 184 h 390"/>
                <a:gd name="T46" fmla="*/ 146 w 248"/>
                <a:gd name="T47" fmla="*/ 186 h 390"/>
                <a:gd name="T48" fmla="*/ 172 w 248"/>
                <a:gd name="T49" fmla="*/ 160 h 390"/>
                <a:gd name="T50" fmla="*/ 138 w 248"/>
                <a:gd name="T51" fmla="*/ 222 h 390"/>
                <a:gd name="T52" fmla="*/ 146 w 248"/>
                <a:gd name="T53" fmla="*/ 212 h 390"/>
                <a:gd name="T54" fmla="*/ 142 w 248"/>
                <a:gd name="T55" fmla="*/ 204 h 390"/>
                <a:gd name="T56" fmla="*/ 50 w 248"/>
                <a:gd name="T57" fmla="*/ 202 h 390"/>
                <a:gd name="T58" fmla="*/ 42 w 248"/>
                <a:gd name="T59" fmla="*/ 204 h 390"/>
                <a:gd name="T60" fmla="*/ 38 w 248"/>
                <a:gd name="T61" fmla="*/ 212 h 390"/>
                <a:gd name="T62" fmla="*/ 46 w 248"/>
                <a:gd name="T63" fmla="*/ 222 h 390"/>
                <a:gd name="T64" fmla="*/ 104 w 248"/>
                <a:gd name="T65" fmla="*/ 224 h 390"/>
                <a:gd name="T66" fmla="*/ 98 w 248"/>
                <a:gd name="T67" fmla="*/ 226 h 390"/>
                <a:gd name="T68" fmla="*/ 94 w 248"/>
                <a:gd name="T69" fmla="*/ 228 h 390"/>
                <a:gd name="T70" fmla="*/ 0 w 248"/>
                <a:gd name="T71" fmla="*/ 324 h 390"/>
                <a:gd name="T72" fmla="*/ 6 w 248"/>
                <a:gd name="T73" fmla="*/ 344 h 390"/>
                <a:gd name="T74" fmla="*/ 20 w 248"/>
                <a:gd name="T75" fmla="*/ 350 h 390"/>
                <a:gd name="T76" fmla="*/ 88 w 248"/>
                <a:gd name="T77" fmla="*/ 290 h 390"/>
                <a:gd name="T78" fmla="*/ 90 w 248"/>
                <a:gd name="T79" fmla="*/ 378 h 390"/>
                <a:gd name="T80" fmla="*/ 108 w 248"/>
                <a:gd name="T81" fmla="*/ 390 h 390"/>
                <a:gd name="T82" fmla="*/ 116 w 248"/>
                <a:gd name="T83" fmla="*/ 388 h 390"/>
                <a:gd name="T84" fmla="*/ 128 w 248"/>
                <a:gd name="T85" fmla="*/ 370 h 390"/>
                <a:gd name="T86" fmla="*/ 216 w 248"/>
                <a:gd name="T87" fmla="*/ 284 h 390"/>
                <a:gd name="T88" fmla="*/ 236 w 248"/>
                <a:gd name="T89" fmla="*/ 282 h 390"/>
                <a:gd name="T90" fmla="*/ 248 w 248"/>
                <a:gd name="T91" fmla="*/ 264 h 390"/>
                <a:gd name="T92" fmla="*/ 248 w 248"/>
                <a:gd name="T93" fmla="*/ 120 h 390"/>
                <a:gd name="T94" fmla="*/ 28 w 248"/>
                <a:gd name="T95" fmla="*/ 202 h 390"/>
                <a:gd name="T96" fmla="*/ 36 w 248"/>
                <a:gd name="T97" fmla="*/ 208 h 390"/>
                <a:gd name="T98" fmla="*/ 42 w 248"/>
                <a:gd name="T99" fmla="*/ 206 h 390"/>
                <a:gd name="T100" fmla="*/ 44 w 248"/>
                <a:gd name="T101" fmla="*/ 196 h 390"/>
                <a:gd name="T102" fmla="*/ 16 w 248"/>
                <a:gd name="T103" fmla="*/ 118 h 390"/>
                <a:gd name="T104" fmla="*/ 8 w 248"/>
                <a:gd name="T105" fmla="*/ 116 h 390"/>
                <a:gd name="T106" fmla="*/ 2 w 248"/>
                <a:gd name="T107" fmla="*/ 120 h 390"/>
                <a:gd name="T108" fmla="*/ 28 w 248"/>
                <a:gd name="T109" fmla="*/ 202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48" h="390">
                  <a:moveTo>
                    <a:pt x="148" y="38"/>
                  </a:moveTo>
                  <a:lnTo>
                    <a:pt x="148" y="38"/>
                  </a:lnTo>
                  <a:lnTo>
                    <a:pt x="150" y="30"/>
                  </a:lnTo>
                  <a:lnTo>
                    <a:pt x="152" y="22"/>
                  </a:lnTo>
                  <a:lnTo>
                    <a:pt x="154" y="16"/>
                  </a:lnTo>
                  <a:lnTo>
                    <a:pt x="160" y="12"/>
                  </a:lnTo>
                  <a:lnTo>
                    <a:pt x="164" y="6"/>
                  </a:lnTo>
                  <a:lnTo>
                    <a:pt x="172" y="4"/>
                  </a:lnTo>
                  <a:lnTo>
                    <a:pt x="178" y="2"/>
                  </a:lnTo>
                  <a:lnTo>
                    <a:pt x="186" y="0"/>
                  </a:lnTo>
                  <a:lnTo>
                    <a:pt x="186" y="0"/>
                  </a:lnTo>
                  <a:lnTo>
                    <a:pt x="192" y="2"/>
                  </a:lnTo>
                  <a:lnTo>
                    <a:pt x="200" y="4"/>
                  </a:lnTo>
                  <a:lnTo>
                    <a:pt x="206" y="6"/>
                  </a:lnTo>
                  <a:lnTo>
                    <a:pt x="212" y="12"/>
                  </a:lnTo>
                  <a:lnTo>
                    <a:pt x="216" y="16"/>
                  </a:lnTo>
                  <a:lnTo>
                    <a:pt x="220" y="22"/>
                  </a:lnTo>
                  <a:lnTo>
                    <a:pt x="222" y="30"/>
                  </a:lnTo>
                  <a:lnTo>
                    <a:pt x="222" y="38"/>
                  </a:lnTo>
                  <a:lnTo>
                    <a:pt x="222" y="38"/>
                  </a:lnTo>
                  <a:lnTo>
                    <a:pt x="222" y="44"/>
                  </a:lnTo>
                  <a:lnTo>
                    <a:pt x="220" y="52"/>
                  </a:lnTo>
                  <a:lnTo>
                    <a:pt x="216" y="58"/>
                  </a:lnTo>
                  <a:lnTo>
                    <a:pt x="212" y="64"/>
                  </a:lnTo>
                  <a:lnTo>
                    <a:pt x="206" y="68"/>
                  </a:lnTo>
                  <a:lnTo>
                    <a:pt x="200" y="72"/>
                  </a:lnTo>
                  <a:lnTo>
                    <a:pt x="192" y="74"/>
                  </a:lnTo>
                  <a:lnTo>
                    <a:pt x="186" y="74"/>
                  </a:lnTo>
                  <a:lnTo>
                    <a:pt x="186" y="74"/>
                  </a:lnTo>
                  <a:lnTo>
                    <a:pt x="178" y="74"/>
                  </a:lnTo>
                  <a:lnTo>
                    <a:pt x="172" y="72"/>
                  </a:lnTo>
                  <a:lnTo>
                    <a:pt x="164" y="68"/>
                  </a:lnTo>
                  <a:lnTo>
                    <a:pt x="160" y="64"/>
                  </a:lnTo>
                  <a:lnTo>
                    <a:pt x="154" y="58"/>
                  </a:lnTo>
                  <a:lnTo>
                    <a:pt x="152" y="52"/>
                  </a:lnTo>
                  <a:lnTo>
                    <a:pt x="150" y="44"/>
                  </a:lnTo>
                  <a:lnTo>
                    <a:pt x="148" y="38"/>
                  </a:lnTo>
                  <a:lnTo>
                    <a:pt x="148" y="38"/>
                  </a:lnTo>
                  <a:close/>
                  <a:moveTo>
                    <a:pt x="248" y="120"/>
                  </a:moveTo>
                  <a:lnTo>
                    <a:pt x="248" y="120"/>
                  </a:lnTo>
                  <a:lnTo>
                    <a:pt x="246" y="106"/>
                  </a:lnTo>
                  <a:lnTo>
                    <a:pt x="242" y="100"/>
                  </a:lnTo>
                  <a:lnTo>
                    <a:pt x="238" y="96"/>
                  </a:lnTo>
                  <a:lnTo>
                    <a:pt x="238" y="96"/>
                  </a:lnTo>
                  <a:lnTo>
                    <a:pt x="232" y="90"/>
                  </a:lnTo>
                  <a:lnTo>
                    <a:pt x="226" y="88"/>
                  </a:lnTo>
                  <a:lnTo>
                    <a:pt x="218" y="84"/>
                  </a:lnTo>
                  <a:lnTo>
                    <a:pt x="210" y="84"/>
                  </a:lnTo>
                  <a:lnTo>
                    <a:pt x="210" y="84"/>
                  </a:lnTo>
                  <a:lnTo>
                    <a:pt x="202" y="86"/>
                  </a:lnTo>
                  <a:lnTo>
                    <a:pt x="194" y="88"/>
                  </a:lnTo>
                  <a:lnTo>
                    <a:pt x="188" y="92"/>
                  </a:lnTo>
                  <a:lnTo>
                    <a:pt x="182" y="98"/>
                  </a:lnTo>
                  <a:lnTo>
                    <a:pt x="182" y="98"/>
                  </a:lnTo>
                  <a:lnTo>
                    <a:pt x="182" y="98"/>
                  </a:lnTo>
                  <a:lnTo>
                    <a:pt x="182" y="98"/>
                  </a:lnTo>
                  <a:lnTo>
                    <a:pt x="182" y="98"/>
                  </a:lnTo>
                  <a:lnTo>
                    <a:pt x="178" y="102"/>
                  </a:lnTo>
                  <a:lnTo>
                    <a:pt x="138" y="156"/>
                  </a:lnTo>
                  <a:lnTo>
                    <a:pt x="84" y="156"/>
                  </a:lnTo>
                  <a:lnTo>
                    <a:pt x="84" y="156"/>
                  </a:lnTo>
                  <a:lnTo>
                    <a:pt x="80" y="156"/>
                  </a:lnTo>
                  <a:lnTo>
                    <a:pt x="74" y="160"/>
                  </a:lnTo>
                  <a:lnTo>
                    <a:pt x="70" y="164"/>
                  </a:lnTo>
                  <a:lnTo>
                    <a:pt x="70" y="170"/>
                  </a:lnTo>
                  <a:lnTo>
                    <a:pt x="70" y="170"/>
                  </a:lnTo>
                  <a:lnTo>
                    <a:pt x="70" y="176"/>
                  </a:lnTo>
                  <a:lnTo>
                    <a:pt x="74" y="182"/>
                  </a:lnTo>
                  <a:lnTo>
                    <a:pt x="80" y="184"/>
                  </a:lnTo>
                  <a:lnTo>
                    <a:pt x="84" y="186"/>
                  </a:lnTo>
                  <a:lnTo>
                    <a:pt x="146" y="186"/>
                  </a:lnTo>
                  <a:lnTo>
                    <a:pt x="146" y="186"/>
                  </a:lnTo>
                  <a:lnTo>
                    <a:pt x="152" y="184"/>
                  </a:lnTo>
                  <a:lnTo>
                    <a:pt x="158" y="180"/>
                  </a:lnTo>
                  <a:lnTo>
                    <a:pt x="172" y="160"/>
                  </a:lnTo>
                  <a:lnTo>
                    <a:pt x="172" y="222"/>
                  </a:lnTo>
                  <a:lnTo>
                    <a:pt x="138" y="222"/>
                  </a:lnTo>
                  <a:lnTo>
                    <a:pt x="138" y="222"/>
                  </a:lnTo>
                  <a:lnTo>
                    <a:pt x="142" y="218"/>
                  </a:lnTo>
                  <a:lnTo>
                    <a:pt x="144" y="216"/>
                  </a:lnTo>
                  <a:lnTo>
                    <a:pt x="146" y="212"/>
                  </a:lnTo>
                  <a:lnTo>
                    <a:pt x="146" y="212"/>
                  </a:lnTo>
                  <a:lnTo>
                    <a:pt x="144" y="208"/>
                  </a:lnTo>
                  <a:lnTo>
                    <a:pt x="142" y="204"/>
                  </a:lnTo>
                  <a:lnTo>
                    <a:pt x="138" y="202"/>
                  </a:lnTo>
                  <a:lnTo>
                    <a:pt x="134" y="202"/>
                  </a:lnTo>
                  <a:lnTo>
                    <a:pt x="50" y="202"/>
                  </a:lnTo>
                  <a:lnTo>
                    <a:pt x="50" y="202"/>
                  </a:lnTo>
                  <a:lnTo>
                    <a:pt x="46" y="202"/>
                  </a:lnTo>
                  <a:lnTo>
                    <a:pt x="42" y="204"/>
                  </a:lnTo>
                  <a:lnTo>
                    <a:pt x="40" y="208"/>
                  </a:lnTo>
                  <a:lnTo>
                    <a:pt x="38" y="212"/>
                  </a:lnTo>
                  <a:lnTo>
                    <a:pt x="38" y="212"/>
                  </a:lnTo>
                  <a:lnTo>
                    <a:pt x="40" y="216"/>
                  </a:lnTo>
                  <a:lnTo>
                    <a:pt x="42" y="220"/>
                  </a:lnTo>
                  <a:lnTo>
                    <a:pt x="46" y="222"/>
                  </a:lnTo>
                  <a:lnTo>
                    <a:pt x="50" y="224"/>
                  </a:lnTo>
                  <a:lnTo>
                    <a:pt x="104" y="224"/>
                  </a:lnTo>
                  <a:lnTo>
                    <a:pt x="104" y="224"/>
                  </a:lnTo>
                  <a:lnTo>
                    <a:pt x="100" y="224"/>
                  </a:lnTo>
                  <a:lnTo>
                    <a:pt x="100" y="224"/>
                  </a:lnTo>
                  <a:lnTo>
                    <a:pt x="98" y="226"/>
                  </a:lnTo>
                  <a:lnTo>
                    <a:pt x="98" y="226"/>
                  </a:lnTo>
                  <a:lnTo>
                    <a:pt x="94" y="228"/>
                  </a:lnTo>
                  <a:lnTo>
                    <a:pt x="94" y="228"/>
                  </a:lnTo>
                  <a:lnTo>
                    <a:pt x="6" y="318"/>
                  </a:lnTo>
                  <a:lnTo>
                    <a:pt x="6" y="318"/>
                  </a:lnTo>
                  <a:lnTo>
                    <a:pt x="0" y="324"/>
                  </a:lnTo>
                  <a:lnTo>
                    <a:pt x="0" y="332"/>
                  </a:lnTo>
                  <a:lnTo>
                    <a:pt x="0" y="338"/>
                  </a:lnTo>
                  <a:lnTo>
                    <a:pt x="6" y="344"/>
                  </a:lnTo>
                  <a:lnTo>
                    <a:pt x="6" y="344"/>
                  </a:lnTo>
                  <a:lnTo>
                    <a:pt x="12" y="350"/>
                  </a:lnTo>
                  <a:lnTo>
                    <a:pt x="20" y="350"/>
                  </a:lnTo>
                  <a:lnTo>
                    <a:pt x="26" y="350"/>
                  </a:lnTo>
                  <a:lnTo>
                    <a:pt x="32" y="344"/>
                  </a:lnTo>
                  <a:lnTo>
                    <a:pt x="88" y="290"/>
                  </a:lnTo>
                  <a:lnTo>
                    <a:pt x="88" y="370"/>
                  </a:lnTo>
                  <a:lnTo>
                    <a:pt x="88" y="370"/>
                  </a:lnTo>
                  <a:lnTo>
                    <a:pt x="90" y="378"/>
                  </a:lnTo>
                  <a:lnTo>
                    <a:pt x="94" y="384"/>
                  </a:lnTo>
                  <a:lnTo>
                    <a:pt x="100" y="388"/>
                  </a:lnTo>
                  <a:lnTo>
                    <a:pt x="108" y="390"/>
                  </a:lnTo>
                  <a:lnTo>
                    <a:pt x="108" y="390"/>
                  </a:lnTo>
                  <a:lnTo>
                    <a:pt x="108" y="390"/>
                  </a:lnTo>
                  <a:lnTo>
                    <a:pt x="116" y="388"/>
                  </a:lnTo>
                  <a:lnTo>
                    <a:pt x="122" y="384"/>
                  </a:lnTo>
                  <a:lnTo>
                    <a:pt x="126" y="378"/>
                  </a:lnTo>
                  <a:lnTo>
                    <a:pt x="128" y="370"/>
                  </a:lnTo>
                  <a:lnTo>
                    <a:pt x="128" y="284"/>
                  </a:lnTo>
                  <a:lnTo>
                    <a:pt x="192" y="284"/>
                  </a:lnTo>
                  <a:lnTo>
                    <a:pt x="216" y="284"/>
                  </a:lnTo>
                  <a:lnTo>
                    <a:pt x="230" y="284"/>
                  </a:lnTo>
                  <a:lnTo>
                    <a:pt x="230" y="284"/>
                  </a:lnTo>
                  <a:lnTo>
                    <a:pt x="236" y="282"/>
                  </a:lnTo>
                  <a:lnTo>
                    <a:pt x="244" y="278"/>
                  </a:lnTo>
                  <a:lnTo>
                    <a:pt x="248" y="272"/>
                  </a:lnTo>
                  <a:lnTo>
                    <a:pt x="248" y="264"/>
                  </a:lnTo>
                  <a:lnTo>
                    <a:pt x="248" y="122"/>
                  </a:lnTo>
                  <a:lnTo>
                    <a:pt x="248" y="122"/>
                  </a:lnTo>
                  <a:lnTo>
                    <a:pt x="248" y="120"/>
                  </a:lnTo>
                  <a:lnTo>
                    <a:pt x="248" y="120"/>
                  </a:lnTo>
                  <a:close/>
                  <a:moveTo>
                    <a:pt x="28" y="202"/>
                  </a:moveTo>
                  <a:lnTo>
                    <a:pt x="28" y="202"/>
                  </a:lnTo>
                  <a:lnTo>
                    <a:pt x="30" y="206"/>
                  </a:lnTo>
                  <a:lnTo>
                    <a:pt x="36" y="208"/>
                  </a:lnTo>
                  <a:lnTo>
                    <a:pt x="36" y="208"/>
                  </a:lnTo>
                  <a:lnTo>
                    <a:pt x="38" y="208"/>
                  </a:lnTo>
                  <a:lnTo>
                    <a:pt x="38" y="208"/>
                  </a:lnTo>
                  <a:lnTo>
                    <a:pt x="42" y="206"/>
                  </a:lnTo>
                  <a:lnTo>
                    <a:pt x="44" y="204"/>
                  </a:lnTo>
                  <a:lnTo>
                    <a:pt x="44" y="200"/>
                  </a:lnTo>
                  <a:lnTo>
                    <a:pt x="44" y="196"/>
                  </a:lnTo>
                  <a:lnTo>
                    <a:pt x="18" y="122"/>
                  </a:lnTo>
                  <a:lnTo>
                    <a:pt x="18" y="122"/>
                  </a:lnTo>
                  <a:lnTo>
                    <a:pt x="16" y="118"/>
                  </a:lnTo>
                  <a:lnTo>
                    <a:pt x="14" y="116"/>
                  </a:lnTo>
                  <a:lnTo>
                    <a:pt x="10" y="116"/>
                  </a:lnTo>
                  <a:lnTo>
                    <a:pt x="8" y="116"/>
                  </a:lnTo>
                  <a:lnTo>
                    <a:pt x="8" y="116"/>
                  </a:lnTo>
                  <a:lnTo>
                    <a:pt x="4" y="118"/>
                  </a:lnTo>
                  <a:lnTo>
                    <a:pt x="2" y="120"/>
                  </a:lnTo>
                  <a:lnTo>
                    <a:pt x="2" y="124"/>
                  </a:lnTo>
                  <a:lnTo>
                    <a:pt x="2" y="126"/>
                  </a:lnTo>
                  <a:lnTo>
                    <a:pt x="28" y="202"/>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cxnSp>
        <p:nvCxnSpPr>
          <p:cNvPr id="29" name="Straight Connector 28" descr="&quot;&quot;">
            <a:extLst>
              <a:ext uri="{FF2B5EF4-FFF2-40B4-BE49-F238E27FC236}">
                <a16:creationId xmlns:a16="http://schemas.microsoft.com/office/drawing/2014/main" id="{493E18AB-9D36-48B2-98B2-D6BA68809988}"/>
              </a:ext>
              <a:ext uri="{C183D7F6-B498-43B3-948B-1728B52AA6E4}">
                <adec:decorative xmlns:adec="http://schemas.microsoft.com/office/drawing/2017/decorative" xmlns="" val="0"/>
              </a:ext>
            </a:extLst>
          </p:cNvPr>
          <p:cNvCxnSpPr>
            <a:cxnSpLocks/>
          </p:cNvCxnSpPr>
          <p:nvPr/>
        </p:nvCxnSpPr>
        <p:spPr>
          <a:xfrm>
            <a:off x="3971977" y="4137901"/>
            <a:ext cx="0" cy="2126082"/>
          </a:xfrm>
          <a:prstGeom prst="line">
            <a:avLst/>
          </a:prstGeom>
          <a:ln w="19050">
            <a:solidFill>
              <a:schemeClr val="bg2">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31" name="TextBox 30" descr="Completed training sessions with 119 affected users">
            <a:extLst>
              <a:ext uri="{FF2B5EF4-FFF2-40B4-BE49-F238E27FC236}">
                <a16:creationId xmlns:a16="http://schemas.microsoft.com/office/drawing/2014/main" id="{9625741A-81D1-4C10-9ED5-665851305157}"/>
              </a:ext>
            </a:extLst>
          </p:cNvPr>
          <p:cNvSpPr txBox="1"/>
          <p:nvPr/>
        </p:nvSpPr>
        <p:spPr>
          <a:xfrm>
            <a:off x="5128658" y="4201083"/>
            <a:ext cx="3733891" cy="861774"/>
          </a:xfrm>
          <a:prstGeom prst="rect">
            <a:avLst/>
          </a:prstGeom>
          <a:noFill/>
        </p:spPr>
        <p:txBody>
          <a:bodyPr wrap="square" rtlCol="0">
            <a:spAutoFit/>
          </a:bodyPr>
          <a:lstStyle/>
          <a:p>
            <a:r>
              <a:rPr lang="en-US" dirty="0"/>
              <a:t>Completed training sessions with </a:t>
            </a:r>
            <a:r>
              <a:rPr lang="en-US" sz="3200" b="1" dirty="0">
                <a:solidFill>
                  <a:srgbClr val="002060"/>
                </a:solidFill>
              </a:rPr>
              <a:t>119 affected users</a:t>
            </a:r>
          </a:p>
        </p:txBody>
      </p:sp>
      <p:sp>
        <p:nvSpPr>
          <p:cNvPr id="32" name="TextBox 31" descr="closed out 15 fully executed programs">
            <a:extLst>
              <a:ext uri="{FF2B5EF4-FFF2-40B4-BE49-F238E27FC236}">
                <a16:creationId xmlns:a16="http://schemas.microsoft.com/office/drawing/2014/main" id="{67AB96C5-130E-418F-B130-81C3D6025443}"/>
              </a:ext>
            </a:extLst>
          </p:cNvPr>
          <p:cNvSpPr txBox="1"/>
          <p:nvPr/>
        </p:nvSpPr>
        <p:spPr>
          <a:xfrm>
            <a:off x="4335138" y="5064490"/>
            <a:ext cx="3232309" cy="861774"/>
          </a:xfrm>
          <a:prstGeom prst="rect">
            <a:avLst/>
          </a:prstGeom>
          <a:noFill/>
        </p:spPr>
        <p:txBody>
          <a:bodyPr wrap="square" rtlCol="0">
            <a:spAutoFit/>
          </a:bodyPr>
          <a:lstStyle/>
          <a:p>
            <a:r>
              <a:rPr lang="en-US" dirty="0"/>
              <a:t>Closed out </a:t>
            </a:r>
            <a:r>
              <a:rPr lang="en-US" sz="3200" b="1" dirty="0">
                <a:solidFill>
                  <a:srgbClr val="002060"/>
                </a:solidFill>
              </a:rPr>
              <a:t>15</a:t>
            </a:r>
            <a:r>
              <a:rPr lang="en-US" sz="1500" b="1" dirty="0">
                <a:solidFill>
                  <a:srgbClr val="002060"/>
                </a:solidFill>
              </a:rPr>
              <a:t> </a:t>
            </a:r>
            <a:r>
              <a:rPr lang="en-US" dirty="0"/>
              <a:t>fully executed programs</a:t>
            </a:r>
          </a:p>
        </p:txBody>
      </p:sp>
      <p:grpSp>
        <p:nvGrpSpPr>
          <p:cNvPr id="33" name="Group 32" descr="&quot;&quot;">
            <a:extLst>
              <a:ext uri="{FF2B5EF4-FFF2-40B4-BE49-F238E27FC236}">
                <a16:creationId xmlns:a16="http://schemas.microsoft.com/office/drawing/2014/main" id="{5425C5BF-31AC-4547-BF9B-E737868CA3E8}"/>
              </a:ext>
              <a:ext uri="{C183D7F6-B498-43B3-948B-1728B52AA6E4}">
                <adec:decorative xmlns:adec="http://schemas.microsoft.com/office/drawing/2017/decorative" xmlns="" val="0"/>
              </a:ext>
            </a:extLst>
          </p:cNvPr>
          <p:cNvGrpSpPr/>
          <p:nvPr/>
        </p:nvGrpSpPr>
        <p:grpSpPr>
          <a:xfrm>
            <a:off x="7578696" y="5250780"/>
            <a:ext cx="926674" cy="861774"/>
            <a:chOff x="3484252" y="5223504"/>
            <a:chExt cx="1087748" cy="1087748"/>
          </a:xfrm>
        </p:grpSpPr>
        <p:sp>
          <p:nvSpPr>
            <p:cNvPr id="34" name="Oval 33">
              <a:extLst>
                <a:ext uri="{FF2B5EF4-FFF2-40B4-BE49-F238E27FC236}">
                  <a16:creationId xmlns:a16="http://schemas.microsoft.com/office/drawing/2014/main" id="{593D256B-21FA-46E9-9488-0C811FAB986F}"/>
                </a:ext>
                <a:ext uri="{C183D7F6-B498-43B3-948B-1728B52AA6E4}">
                  <adec:decorative xmlns:adec="http://schemas.microsoft.com/office/drawing/2017/decorative" xmlns="" val="1"/>
                </a:ext>
              </a:extLst>
            </p:cNvPr>
            <p:cNvSpPr/>
            <p:nvPr/>
          </p:nvSpPr>
          <p:spPr bwMode="ltGray">
            <a:xfrm>
              <a:off x="3484252" y="5223504"/>
              <a:ext cx="1087748" cy="1087748"/>
            </a:xfrm>
            <a:prstGeom prst="ellipse">
              <a:avLst/>
            </a:prstGeom>
            <a:solidFill>
              <a:srgbClr val="002060"/>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latin typeface="Georgia" pitchFamily="18" charset="0"/>
              </a:endParaRPr>
            </a:p>
          </p:txBody>
        </p:sp>
        <p:sp>
          <p:nvSpPr>
            <p:cNvPr id="35" name="Freeform 4955">
              <a:extLst>
                <a:ext uri="{FF2B5EF4-FFF2-40B4-BE49-F238E27FC236}">
                  <a16:creationId xmlns:a16="http://schemas.microsoft.com/office/drawing/2014/main" id="{F2245332-08F7-44F6-BD91-614795394473}"/>
                </a:ext>
                <a:ext uri="{C183D7F6-B498-43B3-948B-1728B52AA6E4}">
                  <adec:decorative xmlns:adec="http://schemas.microsoft.com/office/drawing/2017/decorative" xmlns="" val="1"/>
                </a:ext>
              </a:extLst>
            </p:cNvPr>
            <p:cNvSpPr>
              <a:spLocks noEditPoints="1"/>
            </p:cNvSpPr>
            <p:nvPr/>
          </p:nvSpPr>
          <p:spPr bwMode="auto">
            <a:xfrm>
              <a:off x="3645318" y="5491409"/>
              <a:ext cx="765616" cy="533350"/>
            </a:xfrm>
            <a:custGeom>
              <a:avLst/>
              <a:gdLst>
                <a:gd name="T0" fmla="*/ 16 w 356"/>
                <a:gd name="T1" fmla="*/ 0 h 248"/>
                <a:gd name="T2" fmla="*/ 2 w 356"/>
                <a:gd name="T3" fmla="*/ 10 h 248"/>
                <a:gd name="T4" fmla="*/ 0 w 356"/>
                <a:gd name="T5" fmla="*/ 232 h 248"/>
                <a:gd name="T6" fmla="*/ 10 w 356"/>
                <a:gd name="T7" fmla="*/ 246 h 248"/>
                <a:gd name="T8" fmla="*/ 340 w 356"/>
                <a:gd name="T9" fmla="*/ 248 h 248"/>
                <a:gd name="T10" fmla="*/ 354 w 356"/>
                <a:gd name="T11" fmla="*/ 238 h 248"/>
                <a:gd name="T12" fmla="*/ 356 w 356"/>
                <a:gd name="T13" fmla="*/ 16 h 248"/>
                <a:gd name="T14" fmla="*/ 346 w 356"/>
                <a:gd name="T15" fmla="*/ 2 h 248"/>
                <a:gd name="T16" fmla="*/ 216 w 356"/>
                <a:gd name="T17" fmla="*/ 16 h 248"/>
                <a:gd name="T18" fmla="*/ 216 w 356"/>
                <a:gd name="T19" fmla="*/ 40 h 248"/>
                <a:gd name="T20" fmla="*/ 168 w 356"/>
                <a:gd name="T21" fmla="*/ 16 h 248"/>
                <a:gd name="T22" fmla="*/ 152 w 356"/>
                <a:gd name="T23" fmla="*/ 16 h 248"/>
                <a:gd name="T24" fmla="*/ 106 w 356"/>
                <a:gd name="T25" fmla="*/ 70 h 248"/>
                <a:gd name="T26" fmla="*/ 26 w 356"/>
                <a:gd name="T27" fmla="*/ 16 h 248"/>
                <a:gd name="T28" fmla="*/ 26 w 356"/>
                <a:gd name="T29" fmla="*/ 152 h 248"/>
                <a:gd name="T30" fmla="*/ 26 w 356"/>
                <a:gd name="T31" fmla="*/ 232 h 248"/>
                <a:gd name="T32" fmla="*/ 42 w 356"/>
                <a:gd name="T33" fmla="*/ 232 h 248"/>
                <a:gd name="T34" fmla="*/ 20 w 356"/>
                <a:gd name="T35" fmla="*/ 180 h 248"/>
                <a:gd name="T36" fmla="*/ 10 w 356"/>
                <a:gd name="T37" fmla="*/ 172 h 248"/>
                <a:gd name="T38" fmla="*/ 10 w 356"/>
                <a:gd name="T39" fmla="*/ 166 h 248"/>
                <a:gd name="T40" fmla="*/ 20 w 356"/>
                <a:gd name="T41" fmla="*/ 160 h 248"/>
                <a:gd name="T42" fmla="*/ 54 w 356"/>
                <a:gd name="T43" fmla="*/ 160 h 248"/>
                <a:gd name="T44" fmla="*/ 60 w 356"/>
                <a:gd name="T45" fmla="*/ 170 h 248"/>
                <a:gd name="T46" fmla="*/ 56 w 356"/>
                <a:gd name="T47" fmla="*/ 176 h 248"/>
                <a:gd name="T48" fmla="*/ 50 w 356"/>
                <a:gd name="T49" fmla="*/ 180 h 248"/>
                <a:gd name="T50" fmla="*/ 90 w 356"/>
                <a:gd name="T51" fmla="*/ 106 h 248"/>
                <a:gd name="T52" fmla="*/ 112 w 356"/>
                <a:gd name="T53" fmla="*/ 98 h 248"/>
                <a:gd name="T54" fmla="*/ 78 w 356"/>
                <a:gd name="T55" fmla="*/ 98 h 248"/>
                <a:gd name="T56" fmla="*/ 72 w 356"/>
                <a:gd name="T57" fmla="*/ 88 h 248"/>
                <a:gd name="T58" fmla="*/ 76 w 356"/>
                <a:gd name="T59" fmla="*/ 82 h 248"/>
                <a:gd name="T60" fmla="*/ 112 w 356"/>
                <a:gd name="T61" fmla="*/ 78 h 248"/>
                <a:gd name="T62" fmla="*/ 120 w 356"/>
                <a:gd name="T63" fmla="*/ 82 h 248"/>
                <a:gd name="T64" fmla="*/ 122 w 356"/>
                <a:gd name="T65" fmla="*/ 88 h 248"/>
                <a:gd name="T66" fmla="*/ 116 w 356"/>
                <a:gd name="T67" fmla="*/ 98 h 248"/>
                <a:gd name="T68" fmla="*/ 168 w 356"/>
                <a:gd name="T69" fmla="*/ 232 h 248"/>
                <a:gd name="T70" fmla="*/ 168 w 356"/>
                <a:gd name="T71" fmla="*/ 142 h 248"/>
                <a:gd name="T72" fmla="*/ 146 w 356"/>
                <a:gd name="T73" fmla="*/ 134 h 248"/>
                <a:gd name="T74" fmla="*/ 138 w 356"/>
                <a:gd name="T75" fmla="*/ 132 h 248"/>
                <a:gd name="T76" fmla="*/ 136 w 356"/>
                <a:gd name="T77" fmla="*/ 124 h 248"/>
                <a:gd name="T78" fmla="*/ 142 w 356"/>
                <a:gd name="T79" fmla="*/ 114 h 248"/>
                <a:gd name="T80" fmla="*/ 176 w 356"/>
                <a:gd name="T81" fmla="*/ 114 h 248"/>
                <a:gd name="T82" fmla="*/ 186 w 356"/>
                <a:gd name="T83" fmla="*/ 120 h 248"/>
                <a:gd name="T84" fmla="*/ 186 w 356"/>
                <a:gd name="T85" fmla="*/ 128 h 248"/>
                <a:gd name="T86" fmla="*/ 176 w 356"/>
                <a:gd name="T87" fmla="*/ 134 h 248"/>
                <a:gd name="T88" fmla="*/ 216 w 356"/>
                <a:gd name="T89" fmla="*/ 232 h 248"/>
                <a:gd name="T90" fmla="*/ 232 w 356"/>
                <a:gd name="T91" fmla="*/ 232 h 248"/>
                <a:gd name="T92" fmla="*/ 208 w 356"/>
                <a:gd name="T93" fmla="*/ 68 h 248"/>
                <a:gd name="T94" fmla="*/ 200 w 356"/>
                <a:gd name="T95" fmla="*/ 62 h 248"/>
                <a:gd name="T96" fmla="*/ 200 w 356"/>
                <a:gd name="T97" fmla="*/ 54 h 248"/>
                <a:gd name="T98" fmla="*/ 208 w 356"/>
                <a:gd name="T99" fmla="*/ 48 h 248"/>
                <a:gd name="T100" fmla="*/ 242 w 356"/>
                <a:gd name="T101" fmla="*/ 50 h 248"/>
                <a:gd name="T102" fmla="*/ 248 w 356"/>
                <a:gd name="T103" fmla="*/ 58 h 248"/>
                <a:gd name="T104" fmla="*/ 246 w 356"/>
                <a:gd name="T105" fmla="*/ 66 h 248"/>
                <a:gd name="T106" fmla="*/ 238 w 356"/>
                <a:gd name="T107" fmla="*/ 68 h 248"/>
                <a:gd name="T108" fmla="*/ 328 w 356"/>
                <a:gd name="T109" fmla="*/ 124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56" h="248">
                  <a:moveTo>
                    <a:pt x="340" y="0"/>
                  </a:moveTo>
                  <a:lnTo>
                    <a:pt x="16" y="0"/>
                  </a:lnTo>
                  <a:lnTo>
                    <a:pt x="16" y="0"/>
                  </a:lnTo>
                  <a:lnTo>
                    <a:pt x="10" y="2"/>
                  </a:lnTo>
                  <a:lnTo>
                    <a:pt x="4" y="4"/>
                  </a:lnTo>
                  <a:lnTo>
                    <a:pt x="2" y="10"/>
                  </a:lnTo>
                  <a:lnTo>
                    <a:pt x="0" y="16"/>
                  </a:lnTo>
                  <a:lnTo>
                    <a:pt x="0" y="232"/>
                  </a:lnTo>
                  <a:lnTo>
                    <a:pt x="0" y="232"/>
                  </a:lnTo>
                  <a:lnTo>
                    <a:pt x="2" y="238"/>
                  </a:lnTo>
                  <a:lnTo>
                    <a:pt x="4" y="244"/>
                  </a:lnTo>
                  <a:lnTo>
                    <a:pt x="10" y="246"/>
                  </a:lnTo>
                  <a:lnTo>
                    <a:pt x="16" y="248"/>
                  </a:lnTo>
                  <a:lnTo>
                    <a:pt x="340" y="248"/>
                  </a:lnTo>
                  <a:lnTo>
                    <a:pt x="340" y="248"/>
                  </a:lnTo>
                  <a:lnTo>
                    <a:pt x="346" y="246"/>
                  </a:lnTo>
                  <a:lnTo>
                    <a:pt x="352" y="244"/>
                  </a:lnTo>
                  <a:lnTo>
                    <a:pt x="354" y="238"/>
                  </a:lnTo>
                  <a:lnTo>
                    <a:pt x="356" y="232"/>
                  </a:lnTo>
                  <a:lnTo>
                    <a:pt x="356" y="16"/>
                  </a:lnTo>
                  <a:lnTo>
                    <a:pt x="356" y="16"/>
                  </a:lnTo>
                  <a:lnTo>
                    <a:pt x="354" y="10"/>
                  </a:lnTo>
                  <a:lnTo>
                    <a:pt x="352" y="4"/>
                  </a:lnTo>
                  <a:lnTo>
                    <a:pt x="346" y="2"/>
                  </a:lnTo>
                  <a:lnTo>
                    <a:pt x="340" y="0"/>
                  </a:lnTo>
                  <a:lnTo>
                    <a:pt x="340" y="0"/>
                  </a:lnTo>
                  <a:close/>
                  <a:moveTo>
                    <a:pt x="216" y="16"/>
                  </a:moveTo>
                  <a:lnTo>
                    <a:pt x="232" y="16"/>
                  </a:lnTo>
                  <a:lnTo>
                    <a:pt x="232" y="40"/>
                  </a:lnTo>
                  <a:lnTo>
                    <a:pt x="216" y="40"/>
                  </a:lnTo>
                  <a:lnTo>
                    <a:pt x="216" y="16"/>
                  </a:lnTo>
                  <a:close/>
                  <a:moveTo>
                    <a:pt x="152" y="16"/>
                  </a:moveTo>
                  <a:lnTo>
                    <a:pt x="168" y="16"/>
                  </a:lnTo>
                  <a:lnTo>
                    <a:pt x="168" y="106"/>
                  </a:lnTo>
                  <a:lnTo>
                    <a:pt x="152" y="106"/>
                  </a:lnTo>
                  <a:lnTo>
                    <a:pt x="152" y="16"/>
                  </a:lnTo>
                  <a:close/>
                  <a:moveTo>
                    <a:pt x="90" y="16"/>
                  </a:moveTo>
                  <a:lnTo>
                    <a:pt x="106" y="16"/>
                  </a:lnTo>
                  <a:lnTo>
                    <a:pt x="106" y="70"/>
                  </a:lnTo>
                  <a:lnTo>
                    <a:pt x="90" y="70"/>
                  </a:lnTo>
                  <a:lnTo>
                    <a:pt x="90" y="16"/>
                  </a:lnTo>
                  <a:close/>
                  <a:moveTo>
                    <a:pt x="26" y="16"/>
                  </a:moveTo>
                  <a:lnTo>
                    <a:pt x="42" y="16"/>
                  </a:lnTo>
                  <a:lnTo>
                    <a:pt x="42" y="152"/>
                  </a:lnTo>
                  <a:lnTo>
                    <a:pt x="26" y="152"/>
                  </a:lnTo>
                  <a:lnTo>
                    <a:pt x="26" y="16"/>
                  </a:lnTo>
                  <a:close/>
                  <a:moveTo>
                    <a:pt x="42" y="232"/>
                  </a:moveTo>
                  <a:lnTo>
                    <a:pt x="26" y="232"/>
                  </a:lnTo>
                  <a:lnTo>
                    <a:pt x="26" y="188"/>
                  </a:lnTo>
                  <a:lnTo>
                    <a:pt x="42" y="188"/>
                  </a:lnTo>
                  <a:lnTo>
                    <a:pt x="42" y="232"/>
                  </a:lnTo>
                  <a:close/>
                  <a:moveTo>
                    <a:pt x="50" y="180"/>
                  </a:moveTo>
                  <a:lnTo>
                    <a:pt x="20" y="180"/>
                  </a:lnTo>
                  <a:lnTo>
                    <a:pt x="20" y="180"/>
                  </a:lnTo>
                  <a:lnTo>
                    <a:pt x="16" y="178"/>
                  </a:lnTo>
                  <a:lnTo>
                    <a:pt x="12" y="176"/>
                  </a:lnTo>
                  <a:lnTo>
                    <a:pt x="10" y="172"/>
                  </a:lnTo>
                  <a:lnTo>
                    <a:pt x="10" y="170"/>
                  </a:lnTo>
                  <a:lnTo>
                    <a:pt x="10" y="170"/>
                  </a:lnTo>
                  <a:lnTo>
                    <a:pt x="10" y="166"/>
                  </a:lnTo>
                  <a:lnTo>
                    <a:pt x="12" y="162"/>
                  </a:lnTo>
                  <a:lnTo>
                    <a:pt x="16" y="160"/>
                  </a:lnTo>
                  <a:lnTo>
                    <a:pt x="20" y="160"/>
                  </a:lnTo>
                  <a:lnTo>
                    <a:pt x="50" y="160"/>
                  </a:lnTo>
                  <a:lnTo>
                    <a:pt x="50" y="160"/>
                  </a:lnTo>
                  <a:lnTo>
                    <a:pt x="54" y="160"/>
                  </a:lnTo>
                  <a:lnTo>
                    <a:pt x="56" y="162"/>
                  </a:lnTo>
                  <a:lnTo>
                    <a:pt x="60" y="166"/>
                  </a:lnTo>
                  <a:lnTo>
                    <a:pt x="60" y="170"/>
                  </a:lnTo>
                  <a:lnTo>
                    <a:pt x="60" y="170"/>
                  </a:lnTo>
                  <a:lnTo>
                    <a:pt x="60" y="172"/>
                  </a:lnTo>
                  <a:lnTo>
                    <a:pt x="56" y="176"/>
                  </a:lnTo>
                  <a:lnTo>
                    <a:pt x="54" y="178"/>
                  </a:lnTo>
                  <a:lnTo>
                    <a:pt x="50" y="180"/>
                  </a:lnTo>
                  <a:lnTo>
                    <a:pt x="50" y="180"/>
                  </a:lnTo>
                  <a:close/>
                  <a:moveTo>
                    <a:pt x="106" y="232"/>
                  </a:moveTo>
                  <a:lnTo>
                    <a:pt x="90" y="232"/>
                  </a:lnTo>
                  <a:lnTo>
                    <a:pt x="90" y="106"/>
                  </a:lnTo>
                  <a:lnTo>
                    <a:pt x="106" y="106"/>
                  </a:lnTo>
                  <a:lnTo>
                    <a:pt x="106" y="232"/>
                  </a:lnTo>
                  <a:close/>
                  <a:moveTo>
                    <a:pt x="112" y="98"/>
                  </a:moveTo>
                  <a:lnTo>
                    <a:pt x="82" y="98"/>
                  </a:lnTo>
                  <a:lnTo>
                    <a:pt x="82" y="98"/>
                  </a:lnTo>
                  <a:lnTo>
                    <a:pt x="78" y="98"/>
                  </a:lnTo>
                  <a:lnTo>
                    <a:pt x="76" y="96"/>
                  </a:lnTo>
                  <a:lnTo>
                    <a:pt x="74" y="92"/>
                  </a:lnTo>
                  <a:lnTo>
                    <a:pt x="72" y="88"/>
                  </a:lnTo>
                  <a:lnTo>
                    <a:pt x="72" y="88"/>
                  </a:lnTo>
                  <a:lnTo>
                    <a:pt x="74" y="86"/>
                  </a:lnTo>
                  <a:lnTo>
                    <a:pt x="76" y="82"/>
                  </a:lnTo>
                  <a:lnTo>
                    <a:pt x="78" y="80"/>
                  </a:lnTo>
                  <a:lnTo>
                    <a:pt x="82" y="78"/>
                  </a:lnTo>
                  <a:lnTo>
                    <a:pt x="112" y="78"/>
                  </a:lnTo>
                  <a:lnTo>
                    <a:pt x="112" y="78"/>
                  </a:lnTo>
                  <a:lnTo>
                    <a:pt x="116" y="80"/>
                  </a:lnTo>
                  <a:lnTo>
                    <a:pt x="120" y="82"/>
                  </a:lnTo>
                  <a:lnTo>
                    <a:pt x="122" y="86"/>
                  </a:lnTo>
                  <a:lnTo>
                    <a:pt x="122" y="88"/>
                  </a:lnTo>
                  <a:lnTo>
                    <a:pt x="122" y="88"/>
                  </a:lnTo>
                  <a:lnTo>
                    <a:pt x="122" y="92"/>
                  </a:lnTo>
                  <a:lnTo>
                    <a:pt x="120" y="96"/>
                  </a:lnTo>
                  <a:lnTo>
                    <a:pt x="116" y="98"/>
                  </a:lnTo>
                  <a:lnTo>
                    <a:pt x="112" y="98"/>
                  </a:lnTo>
                  <a:lnTo>
                    <a:pt x="112" y="98"/>
                  </a:lnTo>
                  <a:close/>
                  <a:moveTo>
                    <a:pt x="168" y="232"/>
                  </a:moveTo>
                  <a:lnTo>
                    <a:pt x="152" y="232"/>
                  </a:lnTo>
                  <a:lnTo>
                    <a:pt x="152" y="142"/>
                  </a:lnTo>
                  <a:lnTo>
                    <a:pt x="168" y="142"/>
                  </a:lnTo>
                  <a:lnTo>
                    <a:pt x="168" y="232"/>
                  </a:lnTo>
                  <a:close/>
                  <a:moveTo>
                    <a:pt x="176" y="134"/>
                  </a:moveTo>
                  <a:lnTo>
                    <a:pt x="146" y="134"/>
                  </a:lnTo>
                  <a:lnTo>
                    <a:pt x="146" y="134"/>
                  </a:lnTo>
                  <a:lnTo>
                    <a:pt x="142" y="134"/>
                  </a:lnTo>
                  <a:lnTo>
                    <a:pt x="138" y="132"/>
                  </a:lnTo>
                  <a:lnTo>
                    <a:pt x="136" y="128"/>
                  </a:lnTo>
                  <a:lnTo>
                    <a:pt x="136" y="124"/>
                  </a:lnTo>
                  <a:lnTo>
                    <a:pt x="136" y="124"/>
                  </a:lnTo>
                  <a:lnTo>
                    <a:pt x="136" y="120"/>
                  </a:lnTo>
                  <a:lnTo>
                    <a:pt x="138" y="116"/>
                  </a:lnTo>
                  <a:lnTo>
                    <a:pt x="142" y="114"/>
                  </a:lnTo>
                  <a:lnTo>
                    <a:pt x="146" y="114"/>
                  </a:lnTo>
                  <a:lnTo>
                    <a:pt x="176" y="114"/>
                  </a:lnTo>
                  <a:lnTo>
                    <a:pt x="176" y="114"/>
                  </a:lnTo>
                  <a:lnTo>
                    <a:pt x="180" y="114"/>
                  </a:lnTo>
                  <a:lnTo>
                    <a:pt x="182" y="116"/>
                  </a:lnTo>
                  <a:lnTo>
                    <a:pt x="186" y="120"/>
                  </a:lnTo>
                  <a:lnTo>
                    <a:pt x="186" y="124"/>
                  </a:lnTo>
                  <a:lnTo>
                    <a:pt x="186" y="124"/>
                  </a:lnTo>
                  <a:lnTo>
                    <a:pt x="186" y="128"/>
                  </a:lnTo>
                  <a:lnTo>
                    <a:pt x="182" y="132"/>
                  </a:lnTo>
                  <a:lnTo>
                    <a:pt x="180" y="134"/>
                  </a:lnTo>
                  <a:lnTo>
                    <a:pt x="176" y="134"/>
                  </a:lnTo>
                  <a:lnTo>
                    <a:pt x="176" y="134"/>
                  </a:lnTo>
                  <a:close/>
                  <a:moveTo>
                    <a:pt x="232" y="232"/>
                  </a:moveTo>
                  <a:lnTo>
                    <a:pt x="216" y="232"/>
                  </a:lnTo>
                  <a:lnTo>
                    <a:pt x="216" y="76"/>
                  </a:lnTo>
                  <a:lnTo>
                    <a:pt x="232" y="76"/>
                  </a:lnTo>
                  <a:lnTo>
                    <a:pt x="232" y="232"/>
                  </a:lnTo>
                  <a:close/>
                  <a:moveTo>
                    <a:pt x="238" y="68"/>
                  </a:moveTo>
                  <a:lnTo>
                    <a:pt x="208" y="68"/>
                  </a:lnTo>
                  <a:lnTo>
                    <a:pt x="208" y="68"/>
                  </a:lnTo>
                  <a:lnTo>
                    <a:pt x="204" y="68"/>
                  </a:lnTo>
                  <a:lnTo>
                    <a:pt x="202" y="66"/>
                  </a:lnTo>
                  <a:lnTo>
                    <a:pt x="200" y="62"/>
                  </a:lnTo>
                  <a:lnTo>
                    <a:pt x="198" y="58"/>
                  </a:lnTo>
                  <a:lnTo>
                    <a:pt x="198" y="58"/>
                  </a:lnTo>
                  <a:lnTo>
                    <a:pt x="200" y="54"/>
                  </a:lnTo>
                  <a:lnTo>
                    <a:pt x="202" y="52"/>
                  </a:lnTo>
                  <a:lnTo>
                    <a:pt x="204" y="50"/>
                  </a:lnTo>
                  <a:lnTo>
                    <a:pt x="208" y="48"/>
                  </a:lnTo>
                  <a:lnTo>
                    <a:pt x="238" y="48"/>
                  </a:lnTo>
                  <a:lnTo>
                    <a:pt x="238" y="48"/>
                  </a:lnTo>
                  <a:lnTo>
                    <a:pt x="242" y="50"/>
                  </a:lnTo>
                  <a:lnTo>
                    <a:pt x="246" y="52"/>
                  </a:lnTo>
                  <a:lnTo>
                    <a:pt x="248" y="54"/>
                  </a:lnTo>
                  <a:lnTo>
                    <a:pt x="248" y="58"/>
                  </a:lnTo>
                  <a:lnTo>
                    <a:pt x="248" y="58"/>
                  </a:lnTo>
                  <a:lnTo>
                    <a:pt x="248" y="62"/>
                  </a:lnTo>
                  <a:lnTo>
                    <a:pt x="246" y="66"/>
                  </a:lnTo>
                  <a:lnTo>
                    <a:pt x="242" y="68"/>
                  </a:lnTo>
                  <a:lnTo>
                    <a:pt x="238" y="68"/>
                  </a:lnTo>
                  <a:lnTo>
                    <a:pt x="238" y="68"/>
                  </a:lnTo>
                  <a:close/>
                  <a:moveTo>
                    <a:pt x="278" y="158"/>
                  </a:moveTo>
                  <a:lnTo>
                    <a:pt x="278" y="90"/>
                  </a:lnTo>
                  <a:lnTo>
                    <a:pt x="328" y="124"/>
                  </a:lnTo>
                  <a:lnTo>
                    <a:pt x="278" y="15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pic>
        <p:nvPicPr>
          <p:cNvPr id="36" name="Picture 35" descr="FFIP Logo">
            <a:extLst>
              <a:ext uri="{FF2B5EF4-FFF2-40B4-BE49-F238E27FC236}">
                <a16:creationId xmlns:a16="http://schemas.microsoft.com/office/drawing/2014/main" id="{9CCC89F0-7233-47DE-8624-516196DD284B}"/>
              </a:ext>
            </a:extLst>
          </p:cNvPr>
          <p:cNvPicPr>
            <a:picLocks noChangeAspect="1"/>
          </p:cNvPicPr>
          <p:nvPr/>
        </p:nvPicPr>
        <p:blipFill>
          <a:blip r:embed="rId3"/>
          <a:stretch>
            <a:fillRect/>
          </a:stretch>
        </p:blipFill>
        <p:spPr>
          <a:xfrm>
            <a:off x="7971449" y="115021"/>
            <a:ext cx="889919" cy="591972"/>
          </a:xfrm>
          <a:prstGeom prst="rect">
            <a:avLst/>
          </a:prstGeom>
        </p:spPr>
      </p:pic>
    </p:spTree>
    <p:extLst>
      <p:ext uri="{BB962C8B-B14F-4D97-AF65-F5344CB8AC3E}">
        <p14:creationId xmlns:p14="http://schemas.microsoft.com/office/powerpoint/2010/main" val="42024811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Phase 1a Summary">
            <a:extLst>
              <a:ext uri="{FF2B5EF4-FFF2-40B4-BE49-F238E27FC236}">
                <a16:creationId xmlns:a16="http://schemas.microsoft.com/office/drawing/2014/main" id="{32F6A6A2-5900-4DBC-860C-835A3A1A514F}"/>
              </a:ext>
            </a:extLst>
          </p:cNvPr>
          <p:cNvSpPr>
            <a:spLocks noGrp="1"/>
          </p:cNvSpPr>
          <p:nvPr>
            <p:ph type="title"/>
          </p:nvPr>
        </p:nvSpPr>
        <p:spPr>
          <a:xfrm>
            <a:off x="271460" y="41334"/>
            <a:ext cx="7886700" cy="393409"/>
          </a:xfrm>
        </p:spPr>
        <p:txBody>
          <a:bodyPr/>
          <a:lstStyle/>
          <a:p>
            <a:r>
              <a:rPr lang="en-US" dirty="0"/>
              <a:t>Phase 1a Summary</a:t>
            </a:r>
          </a:p>
        </p:txBody>
      </p:sp>
      <p:pic>
        <p:nvPicPr>
          <p:cNvPr id="16" name="Picture 15" descr="FFIP logo">
            <a:extLst>
              <a:ext uri="{FF2B5EF4-FFF2-40B4-BE49-F238E27FC236}">
                <a16:creationId xmlns:a16="http://schemas.microsoft.com/office/drawing/2014/main" id="{D67E9871-CA16-43F7-AE0F-E511427FD2BD}"/>
              </a:ext>
            </a:extLst>
          </p:cNvPr>
          <p:cNvPicPr>
            <a:picLocks noChangeAspect="1"/>
          </p:cNvPicPr>
          <p:nvPr/>
        </p:nvPicPr>
        <p:blipFill>
          <a:blip r:embed="rId2"/>
          <a:stretch>
            <a:fillRect/>
          </a:stretch>
        </p:blipFill>
        <p:spPr>
          <a:xfrm>
            <a:off x="7971449" y="115021"/>
            <a:ext cx="889919" cy="591972"/>
          </a:xfrm>
          <a:prstGeom prst="rect">
            <a:avLst/>
          </a:prstGeom>
        </p:spPr>
      </p:pic>
      <p:sp>
        <p:nvSpPr>
          <p:cNvPr id="5" name="Content Placeholder 4" descr="Critical Milestones:&#10;BPR preparation, 5/21/18,  Owner - FPAC&#10;BPR, 7/12/18, Owner - Terathink&#10;BPR Deliverables (draft), 8/30/18,  Owner - Terathink/USDA&#10;BPR deliverable Final, 9/27/18, Owner - Terathink/USDA&#10;BPR handoff to developers, 9/28/18, Owner - Terathink/Deloitte&#10;Configuration updates 10/12/18, Owner - Deloitte/USDA&#10;QA Testing(USDA-OCFO), 10/19/18, Owner - OCFO&#10;UAT Testing (USDA-FPAC), 10/26/18, Owner - FPAC&#10;Migration/Go-live. 10/30/18, Owner - USDA&#10;Training, 10/30/18, Owner - TeraThink/OCM">
            <a:extLst>
              <a:ext uri="{FF2B5EF4-FFF2-40B4-BE49-F238E27FC236}">
                <a16:creationId xmlns:a16="http://schemas.microsoft.com/office/drawing/2014/main" id="{AFEB26C2-6CBF-4F2B-9680-D18FBC718028}"/>
              </a:ext>
            </a:extLst>
          </p:cNvPr>
          <p:cNvSpPr>
            <a:spLocks noGrp="1"/>
          </p:cNvSpPr>
          <p:nvPr>
            <p:ph idx="1"/>
          </p:nvPr>
        </p:nvSpPr>
        <p:spPr>
          <a:xfrm>
            <a:off x="110532" y="1045029"/>
            <a:ext cx="4069582" cy="4149969"/>
          </a:xfrm>
        </p:spPr>
        <p:txBody>
          <a:bodyPr/>
          <a:lstStyle/>
          <a:p>
            <a:pPr marL="0" lvl="0" indent="0">
              <a:buNone/>
            </a:pPr>
            <a:r>
              <a:rPr lang="en-US" sz="1200" b="1" dirty="0">
                <a:solidFill>
                  <a:prstClr val="black"/>
                </a:solidFill>
              </a:rPr>
              <a:t>Critical Milestones:</a:t>
            </a:r>
          </a:p>
          <a:p>
            <a:pPr lvl="0"/>
            <a:r>
              <a:rPr lang="en-US" sz="1200" dirty="0">
                <a:solidFill>
                  <a:prstClr val="black"/>
                </a:solidFill>
              </a:rPr>
              <a:t>BPR preparation, 5/21/18,  Owner - FPAC</a:t>
            </a:r>
          </a:p>
          <a:p>
            <a:pPr lvl="0"/>
            <a:r>
              <a:rPr lang="en-US" sz="1200" dirty="0">
                <a:solidFill>
                  <a:prstClr val="black"/>
                </a:solidFill>
              </a:rPr>
              <a:t>BPR, 7/12/18, Owner - Terathink</a:t>
            </a:r>
          </a:p>
          <a:p>
            <a:pPr lvl="0"/>
            <a:r>
              <a:rPr lang="en-US" sz="1200" dirty="0">
                <a:solidFill>
                  <a:prstClr val="black"/>
                </a:solidFill>
              </a:rPr>
              <a:t>BPR Deliverables (draft), 8/30/18,  Owner - Terathink/USDA</a:t>
            </a:r>
          </a:p>
          <a:p>
            <a:pPr lvl="0"/>
            <a:r>
              <a:rPr lang="en-US" sz="1200" dirty="0">
                <a:solidFill>
                  <a:prstClr val="black"/>
                </a:solidFill>
              </a:rPr>
              <a:t>BPR deliverable Final, 9/27/18, Owner - Terathink/USDA</a:t>
            </a:r>
          </a:p>
          <a:p>
            <a:pPr lvl="0"/>
            <a:r>
              <a:rPr lang="en-US" sz="1200" dirty="0">
                <a:solidFill>
                  <a:prstClr val="black"/>
                </a:solidFill>
              </a:rPr>
              <a:t>BPR handoff to developers, 9/28/18, Owner - Terathink/Deloitte</a:t>
            </a:r>
          </a:p>
          <a:p>
            <a:pPr lvl="0"/>
            <a:r>
              <a:rPr lang="en-US" sz="1200" dirty="0">
                <a:solidFill>
                  <a:prstClr val="black"/>
                </a:solidFill>
              </a:rPr>
              <a:t>Configuration updates 10/12/18, Owner - Deloitte/USDA</a:t>
            </a:r>
          </a:p>
          <a:p>
            <a:pPr lvl="0"/>
            <a:r>
              <a:rPr lang="en-US" sz="1200" dirty="0">
                <a:solidFill>
                  <a:prstClr val="black"/>
                </a:solidFill>
              </a:rPr>
              <a:t>QA Testing(USDA-OCFO), 10/19/18, Owner - OCFO</a:t>
            </a:r>
          </a:p>
          <a:p>
            <a:pPr lvl="0"/>
            <a:r>
              <a:rPr lang="en-US" sz="1200" dirty="0">
                <a:solidFill>
                  <a:prstClr val="black"/>
                </a:solidFill>
              </a:rPr>
              <a:t>UAT Testing (USDA-FPAC), 10/26/18, Owner - FPAC</a:t>
            </a:r>
          </a:p>
          <a:p>
            <a:pPr lvl="0"/>
            <a:r>
              <a:rPr lang="en-US" sz="1200" dirty="0">
                <a:solidFill>
                  <a:prstClr val="black"/>
                </a:solidFill>
              </a:rPr>
              <a:t>Migration/Go-live. 10/30/18, Owner - USDA</a:t>
            </a:r>
          </a:p>
          <a:p>
            <a:pPr lvl="0"/>
            <a:r>
              <a:rPr lang="en-US" sz="1200" dirty="0">
                <a:solidFill>
                  <a:prstClr val="black"/>
                </a:solidFill>
              </a:rPr>
              <a:t>Training, 10/30/18, Owner - TeraThink/OCM</a:t>
            </a:r>
            <a:endParaRPr lang="en-US" dirty="0"/>
          </a:p>
        </p:txBody>
      </p:sp>
      <p:sp>
        <p:nvSpPr>
          <p:cNvPr id="3" name="Rectangle 2" descr="Phase overview: Unique Programs: 59&#10;Disbursements: +29M&#10;Disbursement Transactions: 233&#10;Go Live 10/36/24/19) - Complete0/18&#10;Status (6/24/19) Complete&#10;">
            <a:extLst>
              <a:ext uri="{FF2B5EF4-FFF2-40B4-BE49-F238E27FC236}">
                <a16:creationId xmlns:a16="http://schemas.microsoft.com/office/drawing/2014/main" id="{49DF0EBA-932E-4212-BC00-F4FF9833453F}"/>
              </a:ext>
            </a:extLst>
          </p:cNvPr>
          <p:cNvSpPr/>
          <p:nvPr/>
        </p:nvSpPr>
        <p:spPr>
          <a:xfrm>
            <a:off x="4863338" y="821410"/>
            <a:ext cx="3998030" cy="1477328"/>
          </a:xfrm>
          <a:prstGeom prst="rect">
            <a:avLst/>
          </a:prstGeom>
        </p:spPr>
        <p:txBody>
          <a:bodyPr wrap="square">
            <a:spAutoFit/>
          </a:bodyPr>
          <a:lstStyle/>
          <a:p>
            <a:r>
              <a:rPr lang="en-US" dirty="0"/>
              <a:t>Phase overview: Unique Programs: 59</a:t>
            </a:r>
          </a:p>
          <a:p>
            <a:r>
              <a:rPr lang="en-US" dirty="0"/>
              <a:t>Disbursements: +29M</a:t>
            </a:r>
          </a:p>
          <a:p>
            <a:r>
              <a:rPr lang="en-US" dirty="0"/>
              <a:t>Disbursement Transactions: 233</a:t>
            </a:r>
          </a:p>
          <a:p>
            <a:r>
              <a:rPr lang="en-US" dirty="0"/>
              <a:t>Go Live 10/24/19)</a:t>
            </a:r>
          </a:p>
          <a:p>
            <a:r>
              <a:rPr lang="en-US" dirty="0"/>
              <a:t>Status (6/24/19) Complete</a:t>
            </a:r>
          </a:p>
        </p:txBody>
      </p:sp>
      <p:sp>
        <p:nvSpPr>
          <p:cNvPr id="4" name="Rectangle 3" descr="Achievements:&#10;Demonstrated feasibility of the project&#10;Interfaced CCC Funded Programs from IAS&#10;Closed out 10 fully executed programs&#10;identified an option for redesigned business processes for borrowing authority, eliminating the opportunity for negative cash - process is currently in policy review.&#10;Identified opportunity for streamlined business processes, eliminating the need for manual, paper-based payment processing. White paper is currently in the governance approval process.&#10;Researched and solved a long outstanding issue related to temporary sequestrations by working with OMB. Allows FSA to close many lingering account balances and move to FMMI much cleaner. Eliminates 6B balance&#10;">
            <a:extLst>
              <a:ext uri="{FF2B5EF4-FFF2-40B4-BE49-F238E27FC236}">
                <a16:creationId xmlns:a16="http://schemas.microsoft.com/office/drawing/2014/main" id="{3072EF9B-76F5-4894-AD77-3B1DA73BA932}"/>
              </a:ext>
            </a:extLst>
          </p:cNvPr>
          <p:cNvSpPr/>
          <p:nvPr/>
        </p:nvSpPr>
        <p:spPr>
          <a:xfrm>
            <a:off x="4340888" y="2431701"/>
            <a:ext cx="4520480" cy="2752292"/>
          </a:xfrm>
          <a:prstGeom prst="rect">
            <a:avLst/>
          </a:prstGeom>
        </p:spPr>
        <p:txBody>
          <a:bodyPr wrap="square">
            <a:spAutoFit/>
          </a:bodyPr>
          <a:lstStyle/>
          <a:p>
            <a:pPr lvl="0">
              <a:lnSpc>
                <a:spcPct val="90000"/>
              </a:lnSpc>
              <a:spcBef>
                <a:spcPts val="1000"/>
              </a:spcBef>
            </a:pPr>
            <a:r>
              <a:rPr lang="en-US" sz="1050" b="1" dirty="0">
                <a:solidFill>
                  <a:prstClr val="black"/>
                </a:solidFill>
              </a:rPr>
              <a:t>Achievements:</a:t>
            </a:r>
          </a:p>
          <a:p>
            <a:pPr marL="228600" lvl="0" indent="-228600">
              <a:lnSpc>
                <a:spcPct val="90000"/>
              </a:lnSpc>
              <a:spcBef>
                <a:spcPts val="1000"/>
              </a:spcBef>
              <a:buFont typeface="Arial" panose="020B0604020202020204" pitchFamily="34" charset="0"/>
              <a:buChar char="•"/>
            </a:pPr>
            <a:r>
              <a:rPr lang="en-US" sz="1050" dirty="0">
                <a:solidFill>
                  <a:prstClr val="black"/>
                </a:solidFill>
              </a:rPr>
              <a:t>Demonstrated feasibility of the project</a:t>
            </a:r>
          </a:p>
          <a:p>
            <a:pPr marL="228600" lvl="0" indent="-228600">
              <a:lnSpc>
                <a:spcPct val="90000"/>
              </a:lnSpc>
              <a:spcBef>
                <a:spcPts val="1000"/>
              </a:spcBef>
              <a:buFont typeface="Arial" panose="020B0604020202020204" pitchFamily="34" charset="0"/>
              <a:buChar char="•"/>
            </a:pPr>
            <a:r>
              <a:rPr lang="en-US" sz="1050" dirty="0">
                <a:solidFill>
                  <a:prstClr val="black"/>
                </a:solidFill>
              </a:rPr>
              <a:t>Interfaced CCC Funded Programs from IAS</a:t>
            </a:r>
          </a:p>
          <a:p>
            <a:pPr marL="228600" lvl="0" indent="-228600">
              <a:lnSpc>
                <a:spcPct val="90000"/>
              </a:lnSpc>
              <a:spcBef>
                <a:spcPts val="1000"/>
              </a:spcBef>
              <a:buFont typeface="Arial" panose="020B0604020202020204" pitchFamily="34" charset="0"/>
              <a:buChar char="•"/>
            </a:pPr>
            <a:r>
              <a:rPr lang="en-US" sz="1050" dirty="0">
                <a:solidFill>
                  <a:prstClr val="black"/>
                </a:solidFill>
              </a:rPr>
              <a:t>Closed out 10 fully executed programs</a:t>
            </a:r>
          </a:p>
          <a:p>
            <a:pPr marL="228600" lvl="0" indent="-228600">
              <a:lnSpc>
                <a:spcPct val="90000"/>
              </a:lnSpc>
              <a:spcBef>
                <a:spcPts val="1000"/>
              </a:spcBef>
              <a:buFont typeface="Arial" panose="020B0604020202020204" pitchFamily="34" charset="0"/>
              <a:buChar char="•"/>
            </a:pPr>
            <a:r>
              <a:rPr lang="en-US" sz="1050" dirty="0">
                <a:solidFill>
                  <a:prstClr val="black"/>
                </a:solidFill>
              </a:rPr>
              <a:t>identified an option for redesigned business processes for borrowing authority, eliminating the opportunity for negative cash - process is currently in policy review.</a:t>
            </a:r>
          </a:p>
          <a:p>
            <a:pPr marL="228600" lvl="0" indent="-228600">
              <a:lnSpc>
                <a:spcPct val="90000"/>
              </a:lnSpc>
              <a:spcBef>
                <a:spcPts val="1000"/>
              </a:spcBef>
              <a:buFont typeface="Arial" panose="020B0604020202020204" pitchFamily="34" charset="0"/>
              <a:buChar char="•"/>
            </a:pPr>
            <a:r>
              <a:rPr lang="en-US" sz="1050" dirty="0">
                <a:solidFill>
                  <a:prstClr val="black"/>
                </a:solidFill>
              </a:rPr>
              <a:t>Identified opportunity for streamlined business processes, eliminating the need for manual, paper-based payment processing. White paper is currently in the governance approval process.</a:t>
            </a:r>
          </a:p>
          <a:p>
            <a:pPr marL="228600" lvl="0" indent="-228600">
              <a:lnSpc>
                <a:spcPct val="90000"/>
              </a:lnSpc>
              <a:spcBef>
                <a:spcPts val="1000"/>
              </a:spcBef>
              <a:buFont typeface="Arial" panose="020B0604020202020204" pitchFamily="34" charset="0"/>
              <a:buChar char="•"/>
            </a:pPr>
            <a:r>
              <a:rPr lang="en-US" sz="1050" dirty="0">
                <a:solidFill>
                  <a:prstClr val="black"/>
                </a:solidFill>
              </a:rPr>
              <a:t>Researched and solved a long outstanding issue related to temporary sequestrations by working with OMB. Allows FSA to close many lingering account balances and move to FMMI much cleaner. Eliminates 6B balance</a:t>
            </a:r>
          </a:p>
        </p:txBody>
      </p:sp>
      <p:sp>
        <p:nvSpPr>
          <p:cNvPr id="7" name="Rectangle 6" descr="&quot;&quot;">
            <a:extLst>
              <a:ext uri="{FF2B5EF4-FFF2-40B4-BE49-F238E27FC236}">
                <a16:creationId xmlns:a16="http://schemas.microsoft.com/office/drawing/2014/main" id="{D0D1818D-6E4D-4B0D-9A5B-77C74D3F38D2}"/>
              </a:ext>
              <a:ext uri="{C183D7F6-B498-43B3-948B-1728B52AA6E4}">
                <adec:decorative xmlns:adec="http://schemas.microsoft.com/office/drawing/2017/decorative" xmlns="" val="0"/>
              </a:ext>
            </a:extLst>
          </p:cNvPr>
          <p:cNvSpPr/>
          <p:nvPr/>
        </p:nvSpPr>
        <p:spPr>
          <a:xfrm>
            <a:off x="507431" y="6097516"/>
            <a:ext cx="7782459" cy="268654"/>
          </a:xfrm>
          <a:prstGeom prst="rect">
            <a:avLst/>
          </a:prstGeom>
          <a:solidFill>
            <a:srgbClr val="003D6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50" dirty="0">
                <a:solidFill>
                  <a:schemeClr val="tx1"/>
                </a:solidFill>
                <a:latin typeface="Arial Narrow" panose="020B0606020202030204" pitchFamily="34" charset="0"/>
              </a:rPr>
              <a:t>	</a:t>
            </a:r>
          </a:p>
        </p:txBody>
      </p:sp>
    </p:spTree>
    <p:extLst>
      <p:ext uri="{BB962C8B-B14F-4D97-AF65-F5344CB8AC3E}">
        <p14:creationId xmlns:p14="http://schemas.microsoft.com/office/powerpoint/2010/main" val="25822804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Phase 1 Summary">
            <a:extLst>
              <a:ext uri="{FF2B5EF4-FFF2-40B4-BE49-F238E27FC236}">
                <a16:creationId xmlns:a16="http://schemas.microsoft.com/office/drawing/2014/main" id="{6972A3F5-500A-4F97-AB55-8977693D0B8B}"/>
              </a:ext>
            </a:extLst>
          </p:cNvPr>
          <p:cNvSpPr>
            <a:spLocks noGrp="1"/>
          </p:cNvSpPr>
          <p:nvPr>
            <p:ph type="title"/>
          </p:nvPr>
        </p:nvSpPr>
        <p:spPr>
          <a:xfrm>
            <a:off x="271460" y="41334"/>
            <a:ext cx="7886700" cy="393409"/>
          </a:xfrm>
        </p:spPr>
        <p:txBody>
          <a:bodyPr/>
          <a:lstStyle/>
          <a:p>
            <a:r>
              <a:rPr lang="en-US" dirty="0"/>
              <a:t>Phase 1 Summary</a:t>
            </a:r>
          </a:p>
        </p:txBody>
      </p:sp>
      <p:pic>
        <p:nvPicPr>
          <p:cNvPr id="9" name="Picture 8" descr="FFIP logo">
            <a:extLst>
              <a:ext uri="{FF2B5EF4-FFF2-40B4-BE49-F238E27FC236}">
                <a16:creationId xmlns:a16="http://schemas.microsoft.com/office/drawing/2014/main" id="{6CFC80A7-F69F-4830-A84F-5F39F19F95CE}"/>
              </a:ext>
            </a:extLst>
          </p:cNvPr>
          <p:cNvPicPr>
            <a:picLocks noChangeAspect="1"/>
          </p:cNvPicPr>
          <p:nvPr/>
        </p:nvPicPr>
        <p:blipFill>
          <a:blip r:embed="rId2"/>
          <a:stretch>
            <a:fillRect/>
          </a:stretch>
        </p:blipFill>
        <p:spPr>
          <a:xfrm>
            <a:off x="7971449" y="188478"/>
            <a:ext cx="889919" cy="557283"/>
          </a:xfrm>
          <a:prstGeom prst="rect">
            <a:avLst/>
          </a:prstGeom>
        </p:spPr>
      </p:pic>
      <p:sp>
        <p:nvSpPr>
          <p:cNvPr id="6" name="Content Placeholder 5" descr="Critical Milestones:&#10;BPR, 8/22/18, 100% complete, owner FPAC&#10;BPR Deliverables (Draft), 9/13/18), 100%complete, Terathink/BPR&#10;BPR Deliverables  (Final), 11/15/18, 100% complete, Owner Terathink/BPR&#10;BPR Handoff to Developers; 11/15/18, 100% complete, TeraThink/Deloitte&#10;Configuration and Coding, 12/14/18, 100% Complete. Deloitte/USDA&#10;System Testing (FMMI/UES), 12/20/19, 100% complete, Owner Deloitte/USDA&#10;QA testing (FMMI/UES), 2/8/19, 100% complete, Owner FPAC.&#10;UAT Testing(FMMI/UES) 3/20/19, 100% complete, Owner FPAC&#10;Review Master Data/Submit SF-132, 3/29/19, 100% complete, Owner FPAC&#10;Conversion and Migration prep, 4/19/19, 100% complete, Owner FPAC/OCFO&#10;Migration/Go-Live, 100% complete, 4/29/19, owners FPAC/OCFO&#10;Training Planning, 3/15/19, 100% Complete, Owner TeraThink/OCM&#10;Training Delivery, 5/10/19, 100% complete, Owners TeraThink/OCM&#10;Post Migration, 6/10/19, 100% Complete, owner TeraThink/Deloitte">
            <a:extLst>
              <a:ext uri="{FF2B5EF4-FFF2-40B4-BE49-F238E27FC236}">
                <a16:creationId xmlns:a16="http://schemas.microsoft.com/office/drawing/2014/main" id="{5AABC21E-C041-4967-8ABA-3A04BA5E08FD}"/>
              </a:ext>
            </a:extLst>
          </p:cNvPr>
          <p:cNvSpPr>
            <a:spLocks noGrp="1"/>
          </p:cNvSpPr>
          <p:nvPr>
            <p:ph idx="1"/>
          </p:nvPr>
        </p:nvSpPr>
        <p:spPr>
          <a:xfrm>
            <a:off x="90435" y="1045029"/>
            <a:ext cx="4404074" cy="5131933"/>
          </a:xfrm>
        </p:spPr>
        <p:txBody>
          <a:bodyPr/>
          <a:lstStyle/>
          <a:p>
            <a:pPr marL="0" lvl="0" indent="0">
              <a:buNone/>
            </a:pPr>
            <a:r>
              <a:rPr lang="en-US" sz="1000" b="1" dirty="0">
                <a:solidFill>
                  <a:prstClr val="black"/>
                </a:solidFill>
              </a:rPr>
              <a:t>Critical Milestones:</a:t>
            </a:r>
          </a:p>
          <a:p>
            <a:pPr lvl="0"/>
            <a:r>
              <a:rPr lang="en-US" sz="1000" dirty="0">
                <a:solidFill>
                  <a:prstClr val="black"/>
                </a:solidFill>
              </a:rPr>
              <a:t>BPR, 8/22/18, 100% complete, owner FPAC</a:t>
            </a:r>
          </a:p>
          <a:p>
            <a:pPr lvl="0"/>
            <a:r>
              <a:rPr lang="en-US" sz="1000" dirty="0">
                <a:solidFill>
                  <a:prstClr val="black"/>
                </a:solidFill>
              </a:rPr>
              <a:t>BPR Deliverables (Draft), 9/13/18), 100%complete, Terathink/BPR</a:t>
            </a:r>
          </a:p>
          <a:p>
            <a:pPr lvl="0"/>
            <a:r>
              <a:rPr lang="en-US" sz="1000" dirty="0">
                <a:solidFill>
                  <a:prstClr val="black"/>
                </a:solidFill>
              </a:rPr>
              <a:t>BPR Deliverables  (Final), 11/15/18, 100% complete, Owner Terathink/BPR</a:t>
            </a:r>
          </a:p>
          <a:p>
            <a:pPr lvl="0"/>
            <a:r>
              <a:rPr lang="en-US" sz="1000" dirty="0">
                <a:solidFill>
                  <a:prstClr val="black"/>
                </a:solidFill>
              </a:rPr>
              <a:t>BPR Handoff to Developers; 11/15/18, 100% complete, TeraThink/Deloitte</a:t>
            </a:r>
          </a:p>
          <a:p>
            <a:pPr lvl="0"/>
            <a:r>
              <a:rPr lang="en-US" sz="1000" dirty="0">
                <a:solidFill>
                  <a:prstClr val="black"/>
                </a:solidFill>
              </a:rPr>
              <a:t>Configuration and Coding, 12/14/18, 100% Complete. Deloitte/USDA</a:t>
            </a:r>
          </a:p>
          <a:p>
            <a:pPr lvl="0"/>
            <a:r>
              <a:rPr lang="en-US" sz="1000" dirty="0">
                <a:solidFill>
                  <a:prstClr val="black"/>
                </a:solidFill>
              </a:rPr>
              <a:t>System Testing (FMMI/UES), 12/20/19, 100% complete, Owner Deloitte/USDA</a:t>
            </a:r>
          </a:p>
          <a:p>
            <a:pPr lvl="0"/>
            <a:r>
              <a:rPr lang="en-US" sz="1000" dirty="0">
                <a:solidFill>
                  <a:prstClr val="black"/>
                </a:solidFill>
              </a:rPr>
              <a:t>QA testing (FMMI/UES), 2/8/19, 100% complete, Owner FPAC.</a:t>
            </a:r>
          </a:p>
          <a:p>
            <a:pPr lvl="0"/>
            <a:r>
              <a:rPr lang="en-US" sz="1000" dirty="0">
                <a:solidFill>
                  <a:prstClr val="black"/>
                </a:solidFill>
              </a:rPr>
              <a:t>UAT Testing(FMMI/UES) 3/20/19, 100% complete, Owner FPAC</a:t>
            </a:r>
          </a:p>
          <a:p>
            <a:pPr lvl="0"/>
            <a:r>
              <a:rPr lang="en-US" sz="1000" dirty="0">
                <a:solidFill>
                  <a:prstClr val="black"/>
                </a:solidFill>
              </a:rPr>
              <a:t>Review Master Data/Submit SF-132, 3/29/19, 100% complete, Owner FPAC</a:t>
            </a:r>
          </a:p>
          <a:p>
            <a:pPr lvl="0"/>
            <a:r>
              <a:rPr lang="en-US" sz="1000" dirty="0">
                <a:solidFill>
                  <a:prstClr val="black"/>
                </a:solidFill>
              </a:rPr>
              <a:t>Conversion and Migration prep, 4/19/19, 100% complete, Owner FPAC/OCFO</a:t>
            </a:r>
          </a:p>
          <a:p>
            <a:pPr lvl="0"/>
            <a:r>
              <a:rPr lang="en-US" sz="1000" dirty="0">
                <a:solidFill>
                  <a:prstClr val="black"/>
                </a:solidFill>
              </a:rPr>
              <a:t>Migration/Go-Live, 100% complete, 4/29/19, owners FPAC/OCFO</a:t>
            </a:r>
          </a:p>
          <a:p>
            <a:pPr lvl="0"/>
            <a:r>
              <a:rPr lang="en-US" sz="1000" dirty="0">
                <a:solidFill>
                  <a:prstClr val="black"/>
                </a:solidFill>
              </a:rPr>
              <a:t>Training Planning, 3/15/19, 100% Complete, Owner TeraThink/OCM</a:t>
            </a:r>
          </a:p>
          <a:p>
            <a:pPr lvl="0"/>
            <a:r>
              <a:rPr lang="en-US" sz="1000" dirty="0">
                <a:solidFill>
                  <a:prstClr val="black"/>
                </a:solidFill>
              </a:rPr>
              <a:t>Training Delivery, 5/10/19, 100% complete, Owners TeraThink/OCM</a:t>
            </a:r>
          </a:p>
          <a:p>
            <a:pPr lvl="0"/>
            <a:r>
              <a:rPr lang="en-US" sz="1000" dirty="0">
                <a:solidFill>
                  <a:prstClr val="black"/>
                </a:solidFill>
              </a:rPr>
              <a:t>Post Migration, 6/10/19, 100% Complete, owner TeraThink/Deloitte</a:t>
            </a:r>
            <a:endParaRPr lang="en-US" dirty="0"/>
          </a:p>
        </p:txBody>
      </p:sp>
      <p:sp>
        <p:nvSpPr>
          <p:cNvPr id="3" name="Rectangle 2" descr="Phase Overview:&#10;Phase 1 includes programs administered by the AMS and FAS covers FY18 obligations of $104K&#10;Go-Live date - 4/29/19&#10;Status (6/24/19) - Complete&#10;">
            <a:extLst>
              <a:ext uri="{FF2B5EF4-FFF2-40B4-BE49-F238E27FC236}">
                <a16:creationId xmlns:a16="http://schemas.microsoft.com/office/drawing/2014/main" id="{32A28EDA-213A-4518-8ADD-C4BC253EF7C0}"/>
              </a:ext>
            </a:extLst>
          </p:cNvPr>
          <p:cNvSpPr/>
          <p:nvPr/>
        </p:nvSpPr>
        <p:spPr>
          <a:xfrm>
            <a:off x="4495863" y="778207"/>
            <a:ext cx="4562437" cy="1323439"/>
          </a:xfrm>
          <a:prstGeom prst="rect">
            <a:avLst/>
          </a:prstGeom>
        </p:spPr>
        <p:txBody>
          <a:bodyPr wrap="square">
            <a:spAutoFit/>
          </a:bodyPr>
          <a:lstStyle/>
          <a:p>
            <a:r>
              <a:rPr lang="en-US" sz="1600" dirty="0"/>
              <a:t>Phase Overview:</a:t>
            </a:r>
          </a:p>
          <a:p>
            <a:r>
              <a:rPr lang="en-US" sz="1600" dirty="0"/>
              <a:t>Phase 1 includes programs administered by the AMS and FAS covers FY18 obligations of $104K</a:t>
            </a:r>
          </a:p>
          <a:p>
            <a:r>
              <a:rPr lang="en-US" sz="1600" dirty="0"/>
              <a:t>Go-Live date - 4/29/19</a:t>
            </a:r>
          </a:p>
          <a:p>
            <a:r>
              <a:rPr lang="en-US" sz="1600" dirty="0"/>
              <a:t>Status (6/24/19) - Complete</a:t>
            </a:r>
          </a:p>
        </p:txBody>
      </p:sp>
      <p:sp>
        <p:nvSpPr>
          <p:cNvPr id="5" name="Rectangle 4" descr="Upcoming Activities:&#10;Task - Finalize Internal, FARM to review following testing) - Owner l Control Deliverables (on hold-Terathink/BPR&#10;">
            <a:extLst>
              <a:ext uri="{FF2B5EF4-FFF2-40B4-BE49-F238E27FC236}">
                <a16:creationId xmlns:a16="http://schemas.microsoft.com/office/drawing/2014/main" id="{6C60507B-12E7-47E8-8BA0-6E9611565731}"/>
              </a:ext>
            </a:extLst>
          </p:cNvPr>
          <p:cNvSpPr/>
          <p:nvPr/>
        </p:nvSpPr>
        <p:spPr>
          <a:xfrm>
            <a:off x="4494508" y="2696705"/>
            <a:ext cx="4432516" cy="1077218"/>
          </a:xfrm>
          <a:prstGeom prst="rect">
            <a:avLst/>
          </a:prstGeom>
        </p:spPr>
        <p:txBody>
          <a:bodyPr wrap="square">
            <a:spAutoFit/>
          </a:bodyPr>
          <a:lstStyle/>
          <a:p>
            <a:r>
              <a:rPr lang="en-US" sz="1600" dirty="0"/>
              <a:t>Upcoming Activities:</a:t>
            </a:r>
          </a:p>
          <a:p>
            <a:r>
              <a:rPr lang="en-US" sz="1600" dirty="0"/>
              <a:t>Task - Finalize Internal, FARM to review following testing) - Owner l Control Deliverables (on hold-TeraThink/BPR</a:t>
            </a:r>
          </a:p>
        </p:txBody>
      </p:sp>
      <p:sp>
        <p:nvSpPr>
          <p:cNvPr id="10" name="Rectangle 9" descr="Milestone Comments:&#10;Task: Internal Controls Deliverables&#10;Owner: FARM&#10;Notes: Financial assistance and risk Management (FARM) is planning to begin review the internal controls Deliverables following completion of testing, the estimated completion for FARM's review is late July. While waiting for the FARM review, other Tier 4 reviewers are reviewing the document.&#10;">
            <a:extLst>
              <a:ext uri="{FF2B5EF4-FFF2-40B4-BE49-F238E27FC236}">
                <a16:creationId xmlns:a16="http://schemas.microsoft.com/office/drawing/2014/main" id="{A12B1F2E-B00C-4B03-A151-4114C7F906D4}"/>
              </a:ext>
            </a:extLst>
          </p:cNvPr>
          <p:cNvSpPr/>
          <p:nvPr/>
        </p:nvSpPr>
        <p:spPr>
          <a:xfrm>
            <a:off x="4572001" y="4293031"/>
            <a:ext cx="4494508" cy="1815882"/>
          </a:xfrm>
          <a:prstGeom prst="rect">
            <a:avLst/>
          </a:prstGeom>
        </p:spPr>
        <p:txBody>
          <a:bodyPr wrap="square">
            <a:spAutoFit/>
          </a:bodyPr>
          <a:lstStyle/>
          <a:p>
            <a:r>
              <a:rPr lang="en-US" sz="1400" dirty="0"/>
              <a:t>Milestone Comments:</a:t>
            </a:r>
          </a:p>
          <a:p>
            <a:r>
              <a:rPr lang="en-US" sz="1400" dirty="0"/>
              <a:t>Task: Internal Controls Deliverables</a:t>
            </a:r>
          </a:p>
          <a:p>
            <a:r>
              <a:rPr lang="en-US" sz="1400" dirty="0"/>
              <a:t>Owner: FARM</a:t>
            </a:r>
          </a:p>
          <a:p>
            <a:r>
              <a:rPr lang="en-US" sz="1400" dirty="0"/>
              <a:t>Notes: Financial assistance and risk Management (FARM) is planning to begin review the internal controls Deliverables following completion of testing, the estimated completion for FARM's review is late July. While waiting for the FARM review, other Tier 4 reviewers are reviewing the document.</a:t>
            </a:r>
          </a:p>
        </p:txBody>
      </p:sp>
    </p:spTree>
    <p:extLst>
      <p:ext uri="{BB962C8B-B14F-4D97-AF65-F5344CB8AC3E}">
        <p14:creationId xmlns:p14="http://schemas.microsoft.com/office/powerpoint/2010/main" val="3081462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Phase 1.2 summary ">
            <a:extLst>
              <a:ext uri="{FF2B5EF4-FFF2-40B4-BE49-F238E27FC236}">
                <a16:creationId xmlns:a16="http://schemas.microsoft.com/office/drawing/2014/main" id="{BC3EB96B-2A71-47D7-B648-5F6BFFA250CC}"/>
              </a:ext>
            </a:extLst>
          </p:cNvPr>
          <p:cNvSpPr>
            <a:spLocks noGrp="1"/>
          </p:cNvSpPr>
          <p:nvPr>
            <p:ph type="title"/>
          </p:nvPr>
        </p:nvSpPr>
        <p:spPr/>
        <p:txBody>
          <a:bodyPr/>
          <a:lstStyle/>
          <a:p>
            <a:r>
              <a:rPr lang="en-US" dirty="0"/>
              <a:t>Phase 1.2 Summary</a:t>
            </a:r>
          </a:p>
        </p:txBody>
      </p:sp>
      <p:pic>
        <p:nvPicPr>
          <p:cNvPr id="8" name="Picture 7" descr="FFIP logo">
            <a:extLst>
              <a:ext uri="{FF2B5EF4-FFF2-40B4-BE49-F238E27FC236}">
                <a16:creationId xmlns:a16="http://schemas.microsoft.com/office/drawing/2014/main" id="{E5DC5CAA-3B21-4131-A8F5-76A9958A4963}"/>
              </a:ext>
            </a:extLst>
          </p:cNvPr>
          <p:cNvPicPr>
            <a:picLocks noChangeAspect="1"/>
          </p:cNvPicPr>
          <p:nvPr/>
        </p:nvPicPr>
        <p:blipFill>
          <a:blip r:embed="rId2"/>
          <a:stretch>
            <a:fillRect/>
          </a:stretch>
        </p:blipFill>
        <p:spPr>
          <a:xfrm>
            <a:off x="7971449" y="188478"/>
            <a:ext cx="889919" cy="546493"/>
          </a:xfrm>
          <a:prstGeom prst="rect">
            <a:avLst/>
          </a:prstGeom>
        </p:spPr>
      </p:pic>
      <p:sp>
        <p:nvSpPr>
          <p:cNvPr id="5" name="Content Placeholder 4" descr="Phase 1.2 Summary: Critical Milestones&#10;BPR And Related Tasks, 100% complete, owner FPAC&#10;Submit Master data for QA/UAT &amp; production, 4/3/19, 100% complete, owner FPAC&#10;Shut down legacy payment codes, 5/23/19, 100% complete, owner FPAC&#10;QA testing (If required), 5/31/19, 100% complete, owner OCFO&#10;Conversion and Migration Prep, 6/7/19, 100% complete, Owner FPAC/OCFO&#10;Migration/Go-Live, 6/17/19, 50%complete, Owner FPAC/OCFO&#10;Training Planning, 3/15/19, 100% complete, Owner, Terathink/OCM&#10;Training delivery. 5/10/19, 100%Complete, Owner, TeraThink/OCM&#10;Post Migration Support, 7/3/19, 10% complete, Owner Terathink/Deloitte">
            <a:extLst>
              <a:ext uri="{FF2B5EF4-FFF2-40B4-BE49-F238E27FC236}">
                <a16:creationId xmlns:a16="http://schemas.microsoft.com/office/drawing/2014/main" id="{E0F8089E-DB69-45EF-A651-C0D8DE02AA4D}"/>
              </a:ext>
            </a:extLst>
          </p:cNvPr>
          <p:cNvSpPr>
            <a:spLocks noGrp="1"/>
          </p:cNvSpPr>
          <p:nvPr>
            <p:ph idx="1"/>
          </p:nvPr>
        </p:nvSpPr>
        <p:spPr>
          <a:xfrm>
            <a:off x="120580" y="894303"/>
            <a:ext cx="4491613" cy="4421275"/>
          </a:xfrm>
        </p:spPr>
        <p:txBody>
          <a:bodyPr/>
          <a:lstStyle/>
          <a:p>
            <a:pPr marL="0" lvl="0" indent="0">
              <a:buNone/>
            </a:pPr>
            <a:r>
              <a:rPr lang="en-US" sz="1050" b="1" dirty="0">
                <a:solidFill>
                  <a:prstClr val="black"/>
                </a:solidFill>
              </a:rPr>
              <a:t>Phase 1.2 Summary: Critical Milestones</a:t>
            </a:r>
          </a:p>
          <a:p>
            <a:pPr lvl="0"/>
            <a:r>
              <a:rPr lang="en-US" sz="1050" dirty="0">
                <a:solidFill>
                  <a:prstClr val="black"/>
                </a:solidFill>
              </a:rPr>
              <a:t>BPR And Related Tasks, 100% complete, owner FPAC</a:t>
            </a:r>
          </a:p>
          <a:p>
            <a:pPr lvl="0"/>
            <a:r>
              <a:rPr lang="en-US" sz="1050" dirty="0">
                <a:solidFill>
                  <a:prstClr val="black"/>
                </a:solidFill>
              </a:rPr>
              <a:t>Submit Master data for QA/UAT &amp; production, 4/3/19, 100% complete, owner FPAC</a:t>
            </a:r>
          </a:p>
          <a:p>
            <a:pPr lvl="0"/>
            <a:r>
              <a:rPr lang="en-US" sz="1050" dirty="0">
                <a:solidFill>
                  <a:prstClr val="black"/>
                </a:solidFill>
              </a:rPr>
              <a:t>Shut down legacy payment codes, 5/23/19, 100% complete, owner FPAC</a:t>
            </a:r>
          </a:p>
          <a:p>
            <a:pPr lvl="0"/>
            <a:r>
              <a:rPr lang="en-US" sz="1050" dirty="0">
                <a:solidFill>
                  <a:prstClr val="black"/>
                </a:solidFill>
              </a:rPr>
              <a:t>QA testing (If required), 5/31/19, 100% complete, owner OCFO</a:t>
            </a:r>
          </a:p>
          <a:p>
            <a:pPr lvl="0"/>
            <a:r>
              <a:rPr lang="en-US" sz="1050" dirty="0">
                <a:solidFill>
                  <a:prstClr val="black"/>
                </a:solidFill>
              </a:rPr>
              <a:t>Conversion and Migration Prep, 6/7/19, 100% complete, Owner FPAC/OCFO</a:t>
            </a:r>
          </a:p>
          <a:p>
            <a:pPr lvl="0"/>
            <a:r>
              <a:rPr lang="en-US" sz="1050" dirty="0">
                <a:solidFill>
                  <a:prstClr val="black"/>
                </a:solidFill>
              </a:rPr>
              <a:t>Migration/Go-Live, 6/17/19, 50%complete, Owner FPAC/OCFO</a:t>
            </a:r>
          </a:p>
          <a:p>
            <a:pPr lvl="0"/>
            <a:r>
              <a:rPr lang="en-US" sz="1050" dirty="0">
                <a:solidFill>
                  <a:prstClr val="black"/>
                </a:solidFill>
              </a:rPr>
              <a:t>Training Planning, 3/15/19, 100% complete, Owner, Terathink/OCM</a:t>
            </a:r>
          </a:p>
          <a:p>
            <a:pPr lvl="0"/>
            <a:r>
              <a:rPr lang="en-US" sz="1050" dirty="0">
                <a:solidFill>
                  <a:prstClr val="black"/>
                </a:solidFill>
              </a:rPr>
              <a:t>Training delivery. 5/10/19, 100%Complete, Owner, TeraThink/OCM</a:t>
            </a:r>
          </a:p>
          <a:p>
            <a:pPr lvl="0"/>
            <a:r>
              <a:rPr lang="en-US" sz="1050" dirty="0">
                <a:solidFill>
                  <a:prstClr val="black"/>
                </a:solidFill>
              </a:rPr>
              <a:t>Post Migration Support, 7/3/19, 10% complete, Owner Terathink/Deloitte</a:t>
            </a:r>
            <a:endParaRPr lang="en-US" dirty="0"/>
          </a:p>
        </p:txBody>
      </p:sp>
      <p:sp>
        <p:nvSpPr>
          <p:cNvPr id="3" name="Rectangle 2" descr="Phase Overview:&#10;Phase 1.2 includes Programs administered by FAS and covers FY18 disbursements of $41.3 million.&#10;Go-Live 6/17/19&#10;Status(6/24/19) - Ongoing&#10;">
            <a:extLst>
              <a:ext uri="{FF2B5EF4-FFF2-40B4-BE49-F238E27FC236}">
                <a16:creationId xmlns:a16="http://schemas.microsoft.com/office/drawing/2014/main" id="{3071929D-A95E-4CBA-B19F-C93E1AC2C473}"/>
              </a:ext>
            </a:extLst>
          </p:cNvPr>
          <p:cNvSpPr/>
          <p:nvPr/>
        </p:nvSpPr>
        <p:spPr>
          <a:xfrm>
            <a:off x="4732774" y="894303"/>
            <a:ext cx="4147755" cy="900246"/>
          </a:xfrm>
          <a:prstGeom prst="rect">
            <a:avLst/>
          </a:prstGeom>
        </p:spPr>
        <p:txBody>
          <a:bodyPr wrap="square">
            <a:spAutoFit/>
          </a:bodyPr>
          <a:lstStyle/>
          <a:p>
            <a:r>
              <a:rPr lang="en-US" sz="1050" b="1" dirty="0"/>
              <a:t>Phase Overview:</a:t>
            </a:r>
          </a:p>
          <a:p>
            <a:r>
              <a:rPr lang="en-US" sz="1050" dirty="0"/>
              <a:t>Phase 1.2 includes Programs administered by FAS and covers FY18 disbursements of $41.3 million.</a:t>
            </a:r>
          </a:p>
          <a:p>
            <a:r>
              <a:rPr lang="en-US" sz="1050" dirty="0"/>
              <a:t>Go-Live 6/17/19</a:t>
            </a:r>
          </a:p>
          <a:p>
            <a:r>
              <a:rPr lang="en-US" sz="1050" dirty="0"/>
              <a:t>Status(6/24/19) - Ongoing</a:t>
            </a:r>
          </a:p>
        </p:txBody>
      </p:sp>
      <p:sp>
        <p:nvSpPr>
          <p:cNvPr id="9" name="Rectangle 8" descr="Accomplishments, and upcoming activities:&#10;task - Continue to assess the readiness of Pima Cotton for migration, will not have a definitive answer until we close June (7/5-7/12)&#10;">
            <a:extLst>
              <a:ext uri="{FF2B5EF4-FFF2-40B4-BE49-F238E27FC236}">
                <a16:creationId xmlns:a16="http://schemas.microsoft.com/office/drawing/2014/main" id="{2F8210D6-7FFD-4775-A0F4-5567673BD3D1}"/>
              </a:ext>
            </a:extLst>
          </p:cNvPr>
          <p:cNvSpPr/>
          <p:nvPr/>
        </p:nvSpPr>
        <p:spPr>
          <a:xfrm>
            <a:off x="4732774" y="1939332"/>
            <a:ext cx="3930779" cy="577081"/>
          </a:xfrm>
          <a:prstGeom prst="rect">
            <a:avLst/>
          </a:prstGeom>
        </p:spPr>
        <p:txBody>
          <a:bodyPr wrap="square">
            <a:spAutoFit/>
          </a:bodyPr>
          <a:lstStyle/>
          <a:p>
            <a:r>
              <a:rPr lang="en-US" sz="1050" b="1" dirty="0"/>
              <a:t>Accomplishments, and upcoming activities:</a:t>
            </a:r>
          </a:p>
          <a:p>
            <a:r>
              <a:rPr lang="en-US" sz="1050" dirty="0"/>
              <a:t>task - Continue to assess the readiness of Pima Cotton for migration, will not have a definitive answer until we close June (7/5-7/12)</a:t>
            </a:r>
          </a:p>
        </p:txBody>
      </p:sp>
      <p:sp>
        <p:nvSpPr>
          <p:cNvPr id="10" name="Rectangle 9" descr="Milestone Comments:&#10;Task: Migration/Go-Live&#10;Owner - FPAC/OCFO&#10;Notes- G0-Live planned for Mid July&#10;">
            <a:extLst>
              <a:ext uri="{FF2B5EF4-FFF2-40B4-BE49-F238E27FC236}">
                <a16:creationId xmlns:a16="http://schemas.microsoft.com/office/drawing/2014/main" id="{D136A9BF-95A8-4486-85D0-598BE4CB236F}"/>
              </a:ext>
            </a:extLst>
          </p:cNvPr>
          <p:cNvSpPr/>
          <p:nvPr/>
        </p:nvSpPr>
        <p:spPr>
          <a:xfrm>
            <a:off x="4732774" y="2592475"/>
            <a:ext cx="3124867" cy="738664"/>
          </a:xfrm>
          <a:prstGeom prst="rect">
            <a:avLst/>
          </a:prstGeom>
        </p:spPr>
        <p:txBody>
          <a:bodyPr wrap="square">
            <a:spAutoFit/>
          </a:bodyPr>
          <a:lstStyle/>
          <a:p>
            <a:r>
              <a:rPr lang="en-US" sz="1050" b="1" dirty="0"/>
              <a:t>Milestone Comments:</a:t>
            </a:r>
          </a:p>
          <a:p>
            <a:r>
              <a:rPr lang="en-US" sz="1050" dirty="0"/>
              <a:t>Task: Migration/Go-Live</a:t>
            </a:r>
          </a:p>
          <a:p>
            <a:r>
              <a:rPr lang="en-US" sz="1050" dirty="0"/>
              <a:t>Owner - FPAC/OCFO</a:t>
            </a:r>
          </a:p>
          <a:p>
            <a:r>
              <a:rPr lang="en-US" sz="1050" dirty="0"/>
              <a:t>Notes- G0-Live planned for Mid July</a:t>
            </a:r>
          </a:p>
        </p:txBody>
      </p:sp>
    </p:spTree>
    <p:extLst>
      <p:ext uri="{BB962C8B-B14F-4D97-AF65-F5344CB8AC3E}">
        <p14:creationId xmlns:p14="http://schemas.microsoft.com/office/powerpoint/2010/main" val="22457861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Phase 2 Export Credit Reform Summary">
            <a:extLst>
              <a:ext uri="{FF2B5EF4-FFF2-40B4-BE49-F238E27FC236}">
                <a16:creationId xmlns:a16="http://schemas.microsoft.com/office/drawing/2014/main" id="{6A222E4F-621D-490B-8303-5A142C2C49D6}"/>
              </a:ext>
            </a:extLst>
          </p:cNvPr>
          <p:cNvSpPr>
            <a:spLocks noGrp="1"/>
          </p:cNvSpPr>
          <p:nvPr>
            <p:ph type="title"/>
          </p:nvPr>
        </p:nvSpPr>
        <p:spPr/>
        <p:txBody>
          <a:bodyPr/>
          <a:lstStyle/>
          <a:p>
            <a:r>
              <a:rPr lang="en-US" dirty="0"/>
              <a:t>Phase 2 Export Credit Reform Summary</a:t>
            </a:r>
          </a:p>
        </p:txBody>
      </p:sp>
      <p:pic>
        <p:nvPicPr>
          <p:cNvPr id="8" name="Picture 7" descr="FFIP logo">
            <a:extLst>
              <a:ext uri="{FF2B5EF4-FFF2-40B4-BE49-F238E27FC236}">
                <a16:creationId xmlns:a16="http://schemas.microsoft.com/office/drawing/2014/main" id="{B36AB19F-84B8-4548-97B5-3C7BD3769EF1}"/>
              </a:ext>
            </a:extLst>
          </p:cNvPr>
          <p:cNvPicPr>
            <a:picLocks noChangeAspect="1"/>
          </p:cNvPicPr>
          <p:nvPr/>
        </p:nvPicPr>
        <p:blipFill>
          <a:blip r:embed="rId2"/>
          <a:stretch>
            <a:fillRect/>
          </a:stretch>
        </p:blipFill>
        <p:spPr>
          <a:xfrm>
            <a:off x="7971449" y="115021"/>
            <a:ext cx="889919" cy="591972"/>
          </a:xfrm>
          <a:prstGeom prst="rect">
            <a:avLst/>
          </a:prstGeom>
        </p:spPr>
      </p:pic>
      <p:sp>
        <p:nvSpPr>
          <p:cNvPr id="3" name="Content Placeholder 2" descr="Critical Milestones:&#10;BPR, 11/15/18, 100% complete, Owner, FPAC&#10;BPR Sprint 1 master data 6/6/19, Owner Terathink/BPR&#10;BPR Sprint 2, Master Data and Funds Mgmt, 6/27/19, Owner Terathink/BPR&#10;BPR handoff to developers, 6/12/19, Owner, Terathink/BPR&#10;Configuration and coding, 11/6/19, Owner , Deloitte/FAS IT&#10;system Testing (Deloitte), 12/20/19, Owner, Deloitte/FAS IT&#10;QA Testing (USDA/OCFO), 1/17/20, owner OCFO/FAS&#10;UAT Testing (USDA/FPAC), 1/24/20, Owner FPAC/FAS&#10;Review Master Data/Submit SF-132, 1/31/20, Owner FPAC&#10;Conversion and Migration Prep, 2/12/20, owner FPAC/OCFO/FAS&#10;Migration/Go-Live, 2/14/20, owner FPAC/OCFO/FAS&#10;Training Planning 1/31/20, Owner TeraThink/OCM&#10;Training Delivery, 2/28/20, Owner TeraThink/Deloitte&#10;Post Migration Support, 3/30/20, Owner TeraThink/Deloitte&#10;Internal Controls deliverables, 9/11/19. owner Terathink/BPR&#10;">
            <a:extLst>
              <a:ext uri="{FF2B5EF4-FFF2-40B4-BE49-F238E27FC236}">
                <a16:creationId xmlns:a16="http://schemas.microsoft.com/office/drawing/2014/main" id="{054BAB80-F9BA-493F-A18A-D26C8ED5C17D}"/>
              </a:ext>
            </a:extLst>
          </p:cNvPr>
          <p:cNvSpPr>
            <a:spLocks noGrp="1"/>
          </p:cNvSpPr>
          <p:nvPr>
            <p:ph idx="1"/>
          </p:nvPr>
        </p:nvSpPr>
        <p:spPr>
          <a:xfrm>
            <a:off x="120580" y="874207"/>
            <a:ext cx="4431323" cy="4582048"/>
          </a:xfrm>
        </p:spPr>
        <p:txBody>
          <a:bodyPr/>
          <a:lstStyle/>
          <a:p>
            <a:pPr marL="0" lvl="0" indent="0">
              <a:buNone/>
            </a:pPr>
            <a:r>
              <a:rPr lang="en-US" sz="1050" b="1" dirty="0">
                <a:solidFill>
                  <a:prstClr val="black"/>
                </a:solidFill>
              </a:rPr>
              <a:t>Critical Milestones:</a:t>
            </a:r>
          </a:p>
          <a:p>
            <a:pPr lvl="0"/>
            <a:r>
              <a:rPr lang="en-US" sz="1050" dirty="0">
                <a:solidFill>
                  <a:prstClr val="black"/>
                </a:solidFill>
              </a:rPr>
              <a:t>BPR, 11/15/18, 100% complete, Owner, FPAC</a:t>
            </a:r>
          </a:p>
          <a:p>
            <a:pPr lvl="0"/>
            <a:r>
              <a:rPr lang="en-US" sz="1050" dirty="0">
                <a:solidFill>
                  <a:prstClr val="black"/>
                </a:solidFill>
              </a:rPr>
              <a:t>BPR Sprint 1 master data 6/6/19, Owner Terathink/BPR</a:t>
            </a:r>
          </a:p>
          <a:p>
            <a:pPr lvl="0"/>
            <a:r>
              <a:rPr lang="en-US" sz="1050" dirty="0">
                <a:solidFill>
                  <a:prstClr val="black"/>
                </a:solidFill>
              </a:rPr>
              <a:t>BPR Sprint 2, Master Data and Funds Mgmt, 6/27/19, Owner Terathink/BPR</a:t>
            </a:r>
          </a:p>
          <a:p>
            <a:pPr lvl="0"/>
            <a:r>
              <a:rPr lang="en-US" sz="1050" dirty="0">
                <a:solidFill>
                  <a:prstClr val="black"/>
                </a:solidFill>
              </a:rPr>
              <a:t>BPR handoff to developers, 6/12/19, Owner, Terathink/BPR</a:t>
            </a:r>
          </a:p>
          <a:p>
            <a:pPr lvl="0"/>
            <a:r>
              <a:rPr lang="en-US" sz="1050" dirty="0">
                <a:solidFill>
                  <a:prstClr val="black"/>
                </a:solidFill>
              </a:rPr>
              <a:t>Configuration and coding, 11/6/19, Owner , Deloitte/FAS IT</a:t>
            </a:r>
          </a:p>
          <a:p>
            <a:pPr lvl="0"/>
            <a:r>
              <a:rPr lang="en-US" sz="1050" dirty="0">
                <a:solidFill>
                  <a:prstClr val="black"/>
                </a:solidFill>
              </a:rPr>
              <a:t>system Testing (Deloitte), 12/20/19, Owner, Deloitte/FAS IT</a:t>
            </a:r>
          </a:p>
          <a:p>
            <a:pPr lvl="0"/>
            <a:r>
              <a:rPr lang="en-US" sz="1050" dirty="0">
                <a:solidFill>
                  <a:prstClr val="black"/>
                </a:solidFill>
              </a:rPr>
              <a:t>QA Testing (USDA/OCFO), 1/17/20, owner OCFO/FAS</a:t>
            </a:r>
          </a:p>
          <a:p>
            <a:pPr lvl="0"/>
            <a:r>
              <a:rPr lang="en-US" sz="1050" dirty="0">
                <a:solidFill>
                  <a:prstClr val="black"/>
                </a:solidFill>
              </a:rPr>
              <a:t>UAT Testing (USDA/FPAC), 1/24/20, Owner FPAC/FAS</a:t>
            </a:r>
          </a:p>
          <a:p>
            <a:pPr lvl="0"/>
            <a:r>
              <a:rPr lang="en-US" sz="1050" dirty="0">
                <a:solidFill>
                  <a:prstClr val="black"/>
                </a:solidFill>
              </a:rPr>
              <a:t>Review Master Data/Submit SF-132, 1/31/20, Owner FPAC</a:t>
            </a:r>
          </a:p>
          <a:p>
            <a:pPr lvl="0"/>
            <a:r>
              <a:rPr lang="en-US" sz="1050" dirty="0">
                <a:solidFill>
                  <a:prstClr val="black"/>
                </a:solidFill>
              </a:rPr>
              <a:t>Conversion and Migration Prep, 2/12/20, owner FPAC/OCFO/FAS</a:t>
            </a:r>
          </a:p>
          <a:p>
            <a:pPr lvl="0"/>
            <a:r>
              <a:rPr lang="en-US" sz="1050" dirty="0">
                <a:solidFill>
                  <a:prstClr val="black"/>
                </a:solidFill>
              </a:rPr>
              <a:t>Migration/Go-Live, 2/14/20, owner FPAC/OCFO/FAS</a:t>
            </a:r>
          </a:p>
          <a:p>
            <a:pPr lvl="0"/>
            <a:r>
              <a:rPr lang="en-US" sz="1050" dirty="0">
                <a:solidFill>
                  <a:prstClr val="black"/>
                </a:solidFill>
              </a:rPr>
              <a:t>Training Planning 1/31/20, Owner TeraThink/OCM</a:t>
            </a:r>
          </a:p>
          <a:p>
            <a:pPr lvl="0"/>
            <a:r>
              <a:rPr lang="en-US" sz="1050" dirty="0">
                <a:solidFill>
                  <a:prstClr val="black"/>
                </a:solidFill>
              </a:rPr>
              <a:t>Training Delivery, 2/28/20, Owner TeraThink/Deloitte</a:t>
            </a:r>
          </a:p>
          <a:p>
            <a:pPr lvl="0"/>
            <a:r>
              <a:rPr lang="en-US" sz="1050" dirty="0">
                <a:solidFill>
                  <a:prstClr val="black"/>
                </a:solidFill>
              </a:rPr>
              <a:t>Post Migration Support, 3/30/20, Owner TeraThink/Deloitte</a:t>
            </a:r>
          </a:p>
          <a:p>
            <a:pPr lvl="0"/>
            <a:r>
              <a:rPr lang="en-US" sz="1050" dirty="0">
                <a:solidFill>
                  <a:prstClr val="black"/>
                </a:solidFill>
              </a:rPr>
              <a:t>Internal Controls deliverables, 9/11/19. owner Terathink/BPR</a:t>
            </a:r>
          </a:p>
          <a:p>
            <a:endParaRPr lang="en-US" dirty="0"/>
          </a:p>
        </p:txBody>
      </p:sp>
      <p:sp>
        <p:nvSpPr>
          <p:cNvPr id="9" name="Content Placeholder 2" descr="Phase 2 includes Programs administered by FAS and Commodity Programs executed through WBSCM. Phase 2 covers FY18 Obligations of  $674 million.&#10;Go-Live 2/14/20&#10;">
            <a:extLst>
              <a:ext uri="{FF2B5EF4-FFF2-40B4-BE49-F238E27FC236}">
                <a16:creationId xmlns:a16="http://schemas.microsoft.com/office/drawing/2014/main" id="{0A503E14-176C-47E2-A639-F4E0D558679C}"/>
              </a:ext>
            </a:extLst>
          </p:cNvPr>
          <p:cNvSpPr txBox="1">
            <a:spLocks/>
          </p:cNvSpPr>
          <p:nvPr/>
        </p:nvSpPr>
        <p:spPr>
          <a:xfrm>
            <a:off x="4695986" y="1146876"/>
            <a:ext cx="3053167" cy="111587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3"/>
            <a:r>
              <a:rPr lang="en-US" sz="100" dirty="0"/>
              <a:t>Phase Overview:</a:t>
            </a:r>
          </a:p>
          <a:p>
            <a:r>
              <a:rPr lang="en-US" sz="1050" dirty="0"/>
              <a:t>Phase 2 includes Programs administered by FAS and Commodity Programs executed through WBSCM. Phase 2 covers FY18 Obligations of  $674 million.</a:t>
            </a:r>
          </a:p>
          <a:p>
            <a:r>
              <a:rPr lang="en-US" sz="1050" dirty="0"/>
              <a:t>Go-Live 2/14/20</a:t>
            </a:r>
          </a:p>
          <a:p>
            <a:pPr marL="0" indent="0">
              <a:buFont typeface="Arial" panose="020B0604020202020204" pitchFamily="34" charset="0"/>
              <a:buNone/>
            </a:pPr>
            <a:endParaRPr lang="en-US" dirty="0"/>
          </a:p>
        </p:txBody>
      </p:sp>
      <p:sp>
        <p:nvSpPr>
          <p:cNvPr id="10" name="Rectangle 9" descr="Accomplishments:&#10;Completed 3 iterations of performance smoke testing to measure per hour volume of transactions that can be posted in FMMI. Owner - FMS&#10;Validated control activities within the collections, reconciliation, and rescheduling sub processes for pl480. Owner TerathinkBPR/FPAC&#10;">
            <a:extLst>
              <a:ext uri="{FF2B5EF4-FFF2-40B4-BE49-F238E27FC236}">
                <a16:creationId xmlns:a16="http://schemas.microsoft.com/office/drawing/2014/main" id="{18C5519B-1132-4A78-A358-544466C791B4}"/>
              </a:ext>
            </a:extLst>
          </p:cNvPr>
          <p:cNvSpPr/>
          <p:nvPr/>
        </p:nvSpPr>
        <p:spPr>
          <a:xfrm>
            <a:off x="4680488" y="2262753"/>
            <a:ext cx="3967565" cy="1061829"/>
          </a:xfrm>
          <a:prstGeom prst="rect">
            <a:avLst/>
          </a:prstGeom>
        </p:spPr>
        <p:txBody>
          <a:bodyPr wrap="square">
            <a:spAutoFit/>
          </a:bodyPr>
          <a:lstStyle/>
          <a:p>
            <a:r>
              <a:rPr lang="en-US" sz="1050" dirty="0"/>
              <a:t>Accomplishments:</a:t>
            </a:r>
          </a:p>
          <a:p>
            <a:r>
              <a:rPr lang="en-US" sz="1050" dirty="0"/>
              <a:t>Completed 3 iterations of performance smoke testing to measure per hour volume of transactions that can be posted in FMMI. Owner - FMS</a:t>
            </a:r>
          </a:p>
          <a:p>
            <a:r>
              <a:rPr lang="en-US" sz="1050" dirty="0"/>
              <a:t>Validated control activities within the collections, reconciliation, and rescheduling sub processes for pl480. Owner Terathink BPR/FPAC</a:t>
            </a:r>
          </a:p>
        </p:txBody>
      </p:sp>
      <p:sp>
        <p:nvSpPr>
          <p:cNvPr id="11" name="Rectangle 10" descr="Milestone Comments:&#10;The FMMI team is evolving the approach for future deliverable development. an Agile development approach is being planned which will change the timing of deliverables.&#10;">
            <a:extLst>
              <a:ext uri="{FF2B5EF4-FFF2-40B4-BE49-F238E27FC236}">
                <a16:creationId xmlns:a16="http://schemas.microsoft.com/office/drawing/2014/main" id="{48273639-D715-43DC-9CA7-35204AC402A4}"/>
              </a:ext>
            </a:extLst>
          </p:cNvPr>
          <p:cNvSpPr/>
          <p:nvPr/>
        </p:nvSpPr>
        <p:spPr>
          <a:xfrm>
            <a:off x="4695985" y="3471620"/>
            <a:ext cx="3952067" cy="738664"/>
          </a:xfrm>
          <a:prstGeom prst="rect">
            <a:avLst/>
          </a:prstGeom>
        </p:spPr>
        <p:txBody>
          <a:bodyPr wrap="square">
            <a:spAutoFit/>
          </a:bodyPr>
          <a:lstStyle/>
          <a:p>
            <a:r>
              <a:rPr lang="en-US" sz="1050" dirty="0"/>
              <a:t>Milestone Comments:</a:t>
            </a:r>
          </a:p>
          <a:p>
            <a:r>
              <a:rPr lang="en-US" sz="1050" dirty="0"/>
              <a:t>The FMMI team is evolving the approach for future deliverable development. an Agile development approach is being planned which will change the timing of deliverables.</a:t>
            </a:r>
          </a:p>
        </p:txBody>
      </p:sp>
    </p:spTree>
    <p:extLst>
      <p:ext uri="{BB962C8B-B14F-4D97-AF65-F5344CB8AC3E}">
        <p14:creationId xmlns:p14="http://schemas.microsoft.com/office/powerpoint/2010/main" val="37829915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Project Staffing">
            <a:extLst>
              <a:ext uri="{FF2B5EF4-FFF2-40B4-BE49-F238E27FC236}">
                <a16:creationId xmlns:a16="http://schemas.microsoft.com/office/drawing/2014/main" id="{3B22F393-6683-46BB-A586-659EB55E2C8C}"/>
              </a:ext>
            </a:extLst>
          </p:cNvPr>
          <p:cNvSpPr>
            <a:spLocks noGrp="1"/>
          </p:cNvSpPr>
          <p:nvPr>
            <p:ph type="title"/>
          </p:nvPr>
        </p:nvSpPr>
        <p:spPr/>
        <p:txBody>
          <a:bodyPr/>
          <a:lstStyle/>
          <a:p>
            <a:r>
              <a:rPr lang="en-US" dirty="0"/>
              <a:t>Project Staffing</a:t>
            </a:r>
          </a:p>
        </p:txBody>
      </p:sp>
      <p:pic>
        <p:nvPicPr>
          <p:cNvPr id="13" name="Picture 12" descr="FFIP logo">
            <a:extLst>
              <a:ext uri="{FF2B5EF4-FFF2-40B4-BE49-F238E27FC236}">
                <a16:creationId xmlns:a16="http://schemas.microsoft.com/office/drawing/2014/main" id="{BFA219FD-A774-4DEB-B28E-0A2A3F092780}"/>
              </a:ext>
            </a:extLst>
          </p:cNvPr>
          <p:cNvPicPr>
            <a:picLocks noChangeAspect="1"/>
          </p:cNvPicPr>
          <p:nvPr/>
        </p:nvPicPr>
        <p:blipFill>
          <a:blip r:embed="rId2"/>
          <a:stretch>
            <a:fillRect/>
          </a:stretch>
        </p:blipFill>
        <p:spPr>
          <a:xfrm>
            <a:off x="7971449" y="115021"/>
            <a:ext cx="889919" cy="591972"/>
          </a:xfrm>
          <a:prstGeom prst="rect">
            <a:avLst/>
          </a:prstGeom>
        </p:spPr>
      </p:pic>
      <p:sp>
        <p:nvSpPr>
          <p:cNvPr id="5" name="Content Placeholder 5" descr="FFIP is staffed by full-time, part-time, and contractor resources to provide representation across multiple functional areas: &#10;">
            <a:extLst>
              <a:ext uri="{FF2B5EF4-FFF2-40B4-BE49-F238E27FC236}">
                <a16:creationId xmlns:a16="http://schemas.microsoft.com/office/drawing/2014/main" id="{F42963AE-29A5-488C-A6E3-C57C39201001}"/>
              </a:ext>
            </a:extLst>
          </p:cNvPr>
          <p:cNvSpPr txBox="1">
            <a:spLocks/>
          </p:cNvSpPr>
          <p:nvPr/>
        </p:nvSpPr>
        <p:spPr>
          <a:xfrm>
            <a:off x="423302" y="910626"/>
            <a:ext cx="8438066" cy="84557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t>FFIP is staffed by full-time, part-time, and contractor resources to provide representation across multiple functional areas: </a:t>
            </a:r>
          </a:p>
        </p:txBody>
      </p:sp>
      <p:pic>
        <p:nvPicPr>
          <p:cNvPr id="6" name="Content Placeholder 5" descr="Project Staffing: Full Time resources">
            <a:extLst>
              <a:ext uri="{FF2B5EF4-FFF2-40B4-BE49-F238E27FC236}">
                <a16:creationId xmlns:a16="http://schemas.microsoft.com/office/drawing/2014/main" id="{D2DC8735-1B88-4A83-95C2-EEFAF160D4B4}"/>
              </a:ext>
            </a:extLst>
          </p:cNvPr>
          <p:cNvPicPr>
            <a:picLocks noGrp="1" noChangeAspect="1"/>
          </p:cNvPicPr>
          <p:nvPr>
            <p:ph idx="1"/>
          </p:nvPr>
        </p:nvPicPr>
        <p:blipFill>
          <a:blip r:embed="rId3"/>
          <a:stretch>
            <a:fillRect/>
          </a:stretch>
        </p:blipFill>
        <p:spPr>
          <a:xfrm>
            <a:off x="557049" y="1756200"/>
            <a:ext cx="2123090" cy="713731"/>
          </a:xfrm>
          <a:prstGeom prst="rect">
            <a:avLst/>
          </a:prstGeom>
        </p:spPr>
      </p:pic>
      <p:pic>
        <p:nvPicPr>
          <p:cNvPr id="7" name="Picture 6" descr="Employees who work on FFIP Full time in the Following positions:&#10;program manager, System Process and Testing Lead, Financial Program Lead, accounting Policy and report lead, data cleansing lead, Organizational change management lead, quality assurance lead over project, management office">
            <a:extLst>
              <a:ext uri="{FF2B5EF4-FFF2-40B4-BE49-F238E27FC236}">
                <a16:creationId xmlns:a16="http://schemas.microsoft.com/office/drawing/2014/main" id="{7BB6CA40-7EB8-4152-B305-941C002DBA84}"/>
              </a:ext>
            </a:extLst>
          </p:cNvPr>
          <p:cNvPicPr>
            <a:picLocks noChangeAspect="1"/>
          </p:cNvPicPr>
          <p:nvPr/>
        </p:nvPicPr>
        <p:blipFill>
          <a:blip r:embed="rId4"/>
          <a:stretch>
            <a:fillRect/>
          </a:stretch>
        </p:blipFill>
        <p:spPr>
          <a:xfrm>
            <a:off x="557049" y="2585545"/>
            <a:ext cx="2123090" cy="3605048"/>
          </a:xfrm>
          <a:prstGeom prst="rect">
            <a:avLst/>
          </a:prstGeom>
        </p:spPr>
      </p:pic>
      <p:sp>
        <p:nvSpPr>
          <p:cNvPr id="8" name="Rectangle 7" descr="Part Time Resources">
            <a:extLst>
              <a:ext uri="{FF2B5EF4-FFF2-40B4-BE49-F238E27FC236}">
                <a16:creationId xmlns:a16="http://schemas.microsoft.com/office/drawing/2014/main" id="{F6360320-F4C7-43DD-B8E6-A6B34655593F}"/>
              </a:ext>
            </a:extLst>
          </p:cNvPr>
          <p:cNvSpPr/>
          <p:nvPr/>
        </p:nvSpPr>
        <p:spPr>
          <a:xfrm>
            <a:off x="3252438" y="1756200"/>
            <a:ext cx="2329768" cy="713732"/>
          </a:xfrm>
          <a:prstGeom prst="rect">
            <a:avLst/>
          </a:prstGeom>
          <a:solidFill>
            <a:srgbClr val="D5EA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Part Time Resources</a:t>
            </a:r>
          </a:p>
        </p:txBody>
      </p:sp>
      <p:pic>
        <p:nvPicPr>
          <p:cNvPr id="9" name="Picture 8" descr="FSA, OCFO, and other agencies dedicate part time support to FFIP across multiple areas:&#10;Credit reform, Data act/irs reporting, business process reengineering, organizational change management, master data, standards and policy, system disposition, technical issues, vendors/customers ">
            <a:extLst>
              <a:ext uri="{FF2B5EF4-FFF2-40B4-BE49-F238E27FC236}">
                <a16:creationId xmlns:a16="http://schemas.microsoft.com/office/drawing/2014/main" id="{F336A4ED-9085-4690-960A-03C6CA8CD0B9}"/>
              </a:ext>
            </a:extLst>
          </p:cNvPr>
          <p:cNvPicPr>
            <a:picLocks noChangeAspect="1"/>
          </p:cNvPicPr>
          <p:nvPr/>
        </p:nvPicPr>
        <p:blipFill>
          <a:blip r:embed="rId5"/>
          <a:stretch>
            <a:fillRect/>
          </a:stretch>
        </p:blipFill>
        <p:spPr>
          <a:xfrm>
            <a:off x="3252438" y="2601774"/>
            <a:ext cx="2329768" cy="3588819"/>
          </a:xfrm>
          <a:prstGeom prst="rect">
            <a:avLst/>
          </a:prstGeom>
        </p:spPr>
      </p:pic>
      <p:sp>
        <p:nvSpPr>
          <p:cNvPr id="10" name="Rectangle 9" descr="Contractor resources">
            <a:extLst>
              <a:ext uri="{FF2B5EF4-FFF2-40B4-BE49-F238E27FC236}">
                <a16:creationId xmlns:a16="http://schemas.microsoft.com/office/drawing/2014/main" id="{BB094FCC-9C1A-491E-A8E1-6394F2F1AEB6}"/>
              </a:ext>
            </a:extLst>
          </p:cNvPr>
          <p:cNvSpPr/>
          <p:nvPr/>
        </p:nvSpPr>
        <p:spPr>
          <a:xfrm>
            <a:off x="6027168" y="1756199"/>
            <a:ext cx="2389238" cy="845574"/>
          </a:xfrm>
          <a:prstGeom prst="rect">
            <a:avLst/>
          </a:prstGeom>
          <a:solidFill>
            <a:srgbClr val="DAE3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Contractor Resources</a:t>
            </a:r>
          </a:p>
        </p:txBody>
      </p:sp>
      <p:pic>
        <p:nvPicPr>
          <p:cNvPr id="12" name="Picture 11" descr="Contractor Resources also support FSA across the following areas:&#10;Project Management office, Business Process Reengineering, organizational change management">
            <a:extLst>
              <a:ext uri="{FF2B5EF4-FFF2-40B4-BE49-F238E27FC236}">
                <a16:creationId xmlns:a16="http://schemas.microsoft.com/office/drawing/2014/main" id="{69CC7B2B-90DA-4CED-A063-98DFEA930F36}"/>
              </a:ext>
            </a:extLst>
          </p:cNvPr>
          <p:cNvPicPr>
            <a:picLocks noChangeAspect="1"/>
          </p:cNvPicPr>
          <p:nvPr/>
        </p:nvPicPr>
        <p:blipFill>
          <a:blip r:embed="rId6"/>
          <a:stretch>
            <a:fillRect/>
          </a:stretch>
        </p:blipFill>
        <p:spPr>
          <a:xfrm>
            <a:off x="6027168" y="2601774"/>
            <a:ext cx="2389238" cy="3588819"/>
          </a:xfrm>
          <a:prstGeom prst="rect">
            <a:avLst/>
          </a:prstGeom>
        </p:spPr>
      </p:pic>
    </p:spTree>
    <p:extLst>
      <p:ext uri="{BB962C8B-B14F-4D97-AF65-F5344CB8AC3E}">
        <p14:creationId xmlns:p14="http://schemas.microsoft.com/office/powerpoint/2010/main" val="4085350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Project Structure (Proposed)">
            <a:extLst>
              <a:ext uri="{FF2B5EF4-FFF2-40B4-BE49-F238E27FC236}">
                <a16:creationId xmlns:a16="http://schemas.microsoft.com/office/drawing/2014/main" id="{40BEC4DC-4964-4E93-BD11-CF1CC0FDC951}"/>
              </a:ext>
            </a:extLst>
          </p:cNvPr>
          <p:cNvSpPr>
            <a:spLocks noGrp="1"/>
          </p:cNvSpPr>
          <p:nvPr>
            <p:ph type="title"/>
          </p:nvPr>
        </p:nvSpPr>
        <p:spPr/>
        <p:txBody>
          <a:bodyPr/>
          <a:lstStyle/>
          <a:p>
            <a:r>
              <a:rPr lang="en-US" dirty="0"/>
              <a:t>Project Structure (Proposed)</a:t>
            </a:r>
          </a:p>
        </p:txBody>
      </p:sp>
      <p:pic>
        <p:nvPicPr>
          <p:cNvPr id="17" name="Picture 16" descr="FFIP logo">
            <a:extLst>
              <a:ext uri="{FF2B5EF4-FFF2-40B4-BE49-F238E27FC236}">
                <a16:creationId xmlns:a16="http://schemas.microsoft.com/office/drawing/2014/main" id="{C5FE71DB-DB61-479A-8E35-839D777C044F}"/>
              </a:ext>
            </a:extLst>
          </p:cNvPr>
          <p:cNvPicPr>
            <a:picLocks noChangeAspect="1"/>
          </p:cNvPicPr>
          <p:nvPr/>
        </p:nvPicPr>
        <p:blipFill>
          <a:blip r:embed="rId2"/>
          <a:stretch>
            <a:fillRect/>
          </a:stretch>
        </p:blipFill>
        <p:spPr>
          <a:xfrm>
            <a:off x="7971449" y="115021"/>
            <a:ext cx="889919" cy="591972"/>
          </a:xfrm>
          <a:prstGeom prst="rect">
            <a:avLst/>
          </a:prstGeom>
        </p:spPr>
      </p:pic>
      <p:pic>
        <p:nvPicPr>
          <p:cNvPr id="4" name="Content Placeholder 3" descr="BPR &amp; Accounting:&#10;Topics addressed by workstream:&#10;Master data development&#10;Treasury financing&#10;Standards and policy&#10;reporting&#10;Internal Controls&#10;Audit&#10;GL Data clean up&#10;Program budget &amp; Accounting&#10;">
            <a:extLst>
              <a:ext uri="{FF2B5EF4-FFF2-40B4-BE49-F238E27FC236}">
                <a16:creationId xmlns:a16="http://schemas.microsoft.com/office/drawing/2014/main" id="{CE38429E-DDB9-4F07-8EEB-902B49A7EFDB}"/>
              </a:ext>
            </a:extLst>
          </p:cNvPr>
          <p:cNvPicPr>
            <a:picLocks noGrp="1" noChangeAspect="1"/>
          </p:cNvPicPr>
          <p:nvPr>
            <p:ph idx="1"/>
          </p:nvPr>
        </p:nvPicPr>
        <p:blipFill>
          <a:blip r:embed="rId3"/>
          <a:stretch>
            <a:fillRect/>
          </a:stretch>
        </p:blipFill>
        <p:spPr>
          <a:xfrm>
            <a:off x="399394" y="987973"/>
            <a:ext cx="2291254" cy="2133600"/>
          </a:xfrm>
          <a:prstGeom prst="rect">
            <a:avLst/>
          </a:prstGeom>
        </p:spPr>
      </p:pic>
      <p:pic>
        <p:nvPicPr>
          <p:cNvPr id="5" name="Picture 4" descr="Organizational Change Management:&#10;Topics discussed by workstream:&#10;Stakeholder Management&#10;Phase Change Management&#10;Communication&#10;Training&#10; SharePoint Management and Maintenance&#10;">
            <a:extLst>
              <a:ext uri="{FF2B5EF4-FFF2-40B4-BE49-F238E27FC236}">
                <a16:creationId xmlns:a16="http://schemas.microsoft.com/office/drawing/2014/main" id="{98BB84E1-ABA3-4A8A-B66E-4577C18CAC57}"/>
              </a:ext>
            </a:extLst>
          </p:cNvPr>
          <p:cNvPicPr>
            <a:picLocks noChangeAspect="1"/>
          </p:cNvPicPr>
          <p:nvPr/>
        </p:nvPicPr>
        <p:blipFill>
          <a:blip r:embed="rId4"/>
          <a:stretch>
            <a:fillRect/>
          </a:stretch>
        </p:blipFill>
        <p:spPr>
          <a:xfrm>
            <a:off x="2690648" y="987974"/>
            <a:ext cx="2638098" cy="2133600"/>
          </a:xfrm>
          <a:prstGeom prst="rect">
            <a:avLst/>
          </a:prstGeom>
        </p:spPr>
      </p:pic>
      <p:pic>
        <p:nvPicPr>
          <p:cNvPr id="6" name="Picture 5" descr="Technical:&#10;Architecture&#10;Development and Configuration&#10;Testing&#10;Data Management- Vendor/customer, phase 2-4 Data Conversion, Phase 2-4 Master Data and transaction Data cleansing in preparation for conversion&#10;System Disposition">
            <a:extLst>
              <a:ext uri="{FF2B5EF4-FFF2-40B4-BE49-F238E27FC236}">
                <a16:creationId xmlns:a16="http://schemas.microsoft.com/office/drawing/2014/main" id="{C6D3F62C-701F-4000-A720-D67CA73AD352}"/>
              </a:ext>
            </a:extLst>
          </p:cNvPr>
          <p:cNvPicPr>
            <a:picLocks noChangeAspect="1"/>
          </p:cNvPicPr>
          <p:nvPr/>
        </p:nvPicPr>
        <p:blipFill>
          <a:blip r:embed="rId5"/>
          <a:stretch>
            <a:fillRect/>
          </a:stretch>
        </p:blipFill>
        <p:spPr>
          <a:xfrm>
            <a:off x="5328747" y="987974"/>
            <a:ext cx="3626068" cy="2133600"/>
          </a:xfrm>
          <a:prstGeom prst="rect">
            <a:avLst/>
          </a:prstGeom>
        </p:spPr>
      </p:pic>
      <p:sp>
        <p:nvSpPr>
          <p:cNvPr id="7" name="Oval 6" descr="Business and technical resources aligned across workstreams">
            <a:extLst>
              <a:ext uri="{FF2B5EF4-FFF2-40B4-BE49-F238E27FC236}">
                <a16:creationId xmlns:a16="http://schemas.microsoft.com/office/drawing/2014/main" id="{ECFD502B-3CB3-44B3-99C6-A6F934C2AC8D}"/>
              </a:ext>
              <a:ext uri="{C183D7F6-B498-43B3-948B-1728B52AA6E4}">
                <adec:decorative xmlns:adec="http://schemas.microsoft.com/office/drawing/2017/decorative" xmlns="" val="0"/>
              </a:ext>
            </a:extLst>
          </p:cNvPr>
          <p:cNvSpPr/>
          <p:nvPr/>
        </p:nvSpPr>
        <p:spPr>
          <a:xfrm>
            <a:off x="1903229" y="4880345"/>
            <a:ext cx="5057908" cy="1102042"/>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Business and Technical Resources Aligned Across Workstreams</a:t>
            </a:r>
          </a:p>
        </p:txBody>
      </p:sp>
      <p:cxnSp>
        <p:nvCxnSpPr>
          <p:cNvPr id="10" name="Connector: Elbow 9" descr="&quot;&quot;">
            <a:extLst>
              <a:ext uri="{FF2B5EF4-FFF2-40B4-BE49-F238E27FC236}">
                <a16:creationId xmlns:a16="http://schemas.microsoft.com/office/drawing/2014/main" id="{D8D1186A-C4D2-43BF-884E-42E5DFEA6972}"/>
              </a:ext>
              <a:ext uri="{C183D7F6-B498-43B3-948B-1728B52AA6E4}">
                <adec:decorative xmlns:adec="http://schemas.microsoft.com/office/drawing/2017/decorative" xmlns="" val="0"/>
              </a:ext>
            </a:extLst>
          </p:cNvPr>
          <p:cNvCxnSpPr>
            <a:cxnSpLocks/>
          </p:cNvCxnSpPr>
          <p:nvPr/>
        </p:nvCxnSpPr>
        <p:spPr>
          <a:xfrm flipH="1" flipV="1">
            <a:off x="1418897" y="3121577"/>
            <a:ext cx="484335" cy="2309793"/>
          </a:xfrm>
          <a:prstGeom prst="straightConnector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descr="&quot;&quot;">
            <a:extLst>
              <a:ext uri="{FF2B5EF4-FFF2-40B4-BE49-F238E27FC236}">
                <a16:creationId xmlns:a16="http://schemas.microsoft.com/office/drawing/2014/main" id="{F4F501D4-C28F-4ACA-8B43-B5EC1AF45FDF}"/>
              </a:ext>
              <a:ext uri="{C183D7F6-B498-43B3-948B-1728B52AA6E4}">
                <adec:decorative xmlns:adec="http://schemas.microsoft.com/office/drawing/2017/decorative" xmlns="" val="0"/>
              </a:ext>
            </a:extLst>
          </p:cNvPr>
          <p:cNvCxnSpPr>
            <a:cxnSpLocks/>
            <a:stCxn id="5" idx="2"/>
          </p:cNvCxnSpPr>
          <p:nvPr/>
        </p:nvCxnSpPr>
        <p:spPr>
          <a:xfrm>
            <a:off x="4009697" y="3121574"/>
            <a:ext cx="66125" cy="175877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Connector: Elbow 11" descr="&quot;&quot;">
            <a:extLst>
              <a:ext uri="{FF2B5EF4-FFF2-40B4-BE49-F238E27FC236}">
                <a16:creationId xmlns:a16="http://schemas.microsoft.com/office/drawing/2014/main" id="{8338CC90-710F-4710-8BA1-CBE032DEDF47}"/>
              </a:ext>
              <a:ext uri="{C183D7F6-B498-43B3-948B-1728B52AA6E4}">
                <adec:decorative xmlns:adec="http://schemas.microsoft.com/office/drawing/2017/decorative" xmlns="" val="0"/>
              </a:ext>
            </a:extLst>
          </p:cNvPr>
          <p:cNvCxnSpPr>
            <a:cxnSpLocks/>
            <a:endCxn id="6" idx="2"/>
          </p:cNvCxnSpPr>
          <p:nvPr/>
        </p:nvCxnSpPr>
        <p:spPr>
          <a:xfrm flipV="1">
            <a:off x="6961137" y="3121574"/>
            <a:ext cx="180644" cy="2309792"/>
          </a:xfrm>
          <a:prstGeom prst="straightConnector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81154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Structure">
            <a:extLst>
              <a:ext uri="{FF2B5EF4-FFF2-40B4-BE49-F238E27FC236}">
                <a16:creationId xmlns:a16="http://schemas.microsoft.com/office/drawing/2014/main" id="{2E4A1C9E-DE80-4012-B48C-A7B0CE20FB61}"/>
              </a:ext>
            </a:extLst>
          </p:cNvPr>
          <p:cNvSpPr>
            <a:spLocks noGrp="1"/>
          </p:cNvSpPr>
          <p:nvPr>
            <p:ph type="title"/>
          </p:nvPr>
        </p:nvSpPr>
        <p:spPr/>
        <p:txBody>
          <a:bodyPr/>
          <a:lstStyle/>
          <a:p>
            <a:r>
              <a:rPr lang="en-US" dirty="0"/>
              <a:t>Governance Structure</a:t>
            </a:r>
          </a:p>
        </p:txBody>
      </p:sp>
      <p:pic>
        <p:nvPicPr>
          <p:cNvPr id="6" name="Picture 5" descr="FFIP logo">
            <a:extLst>
              <a:ext uri="{FF2B5EF4-FFF2-40B4-BE49-F238E27FC236}">
                <a16:creationId xmlns:a16="http://schemas.microsoft.com/office/drawing/2014/main" id="{993658EA-5C0A-43D7-BCB1-A2D3CC003886}"/>
              </a:ext>
            </a:extLst>
          </p:cNvPr>
          <p:cNvPicPr>
            <a:picLocks noChangeAspect="1"/>
          </p:cNvPicPr>
          <p:nvPr/>
        </p:nvPicPr>
        <p:blipFill>
          <a:blip r:embed="rId2"/>
          <a:stretch>
            <a:fillRect/>
          </a:stretch>
        </p:blipFill>
        <p:spPr>
          <a:xfrm>
            <a:off x="7971449" y="115021"/>
            <a:ext cx="889919" cy="591972"/>
          </a:xfrm>
          <a:prstGeom prst="rect">
            <a:avLst/>
          </a:prstGeom>
        </p:spPr>
      </p:pic>
      <p:sp>
        <p:nvSpPr>
          <p:cNvPr id="3" name="Content Placeholder 2" descr="Governance Structure: Tier 1 ESC&#10;Thomas Christensen/FPAC Business center/ESC chair&#10;Margo E. Erny FPAC FMD&#10;Richard Fordyce, FSA Administrator, Voting Member&#10;Lynn Moaney. USDA Deputy CFO, Voting Member&#10;Gary Washington, USDA, CIO, Voting Member&#10;Darren Ash, FPAC, ACIO Voting Member&#10;CJ Stanton, FPAC, Chief FOB, non voting member&#10;Comment: Tier 2 will determine when Tier 1 Governance approvals are required">
            <a:extLst>
              <a:ext uri="{FF2B5EF4-FFF2-40B4-BE49-F238E27FC236}">
                <a16:creationId xmlns:a16="http://schemas.microsoft.com/office/drawing/2014/main" id="{99F774FE-D2D6-45AE-A354-6B64F1D96610}"/>
              </a:ext>
            </a:extLst>
          </p:cNvPr>
          <p:cNvSpPr>
            <a:spLocks noGrp="1"/>
          </p:cNvSpPr>
          <p:nvPr>
            <p:ph idx="1"/>
          </p:nvPr>
        </p:nvSpPr>
        <p:spPr>
          <a:xfrm>
            <a:off x="70338" y="813917"/>
            <a:ext cx="6029011" cy="2381228"/>
          </a:xfrm>
        </p:spPr>
        <p:txBody>
          <a:bodyPr/>
          <a:lstStyle/>
          <a:p>
            <a:pPr marL="0" lvl="0" indent="0">
              <a:buNone/>
            </a:pPr>
            <a:r>
              <a:rPr lang="en-US" sz="1050" b="1" dirty="0">
                <a:solidFill>
                  <a:prstClr val="black"/>
                </a:solidFill>
              </a:rPr>
              <a:t>Governance Structure: Tier 1 ESC</a:t>
            </a:r>
          </a:p>
          <a:p>
            <a:pPr lvl="0"/>
            <a:r>
              <a:rPr lang="en-US" sz="1050" dirty="0">
                <a:solidFill>
                  <a:prstClr val="black"/>
                </a:solidFill>
              </a:rPr>
              <a:t>Thomas Christensen/FPAC Business center/ESC chair</a:t>
            </a:r>
          </a:p>
          <a:p>
            <a:pPr lvl="0"/>
            <a:r>
              <a:rPr lang="en-US" sz="1050" dirty="0">
                <a:solidFill>
                  <a:prstClr val="black"/>
                </a:solidFill>
              </a:rPr>
              <a:t>Margo E. Erny FPAC FMD</a:t>
            </a:r>
          </a:p>
          <a:p>
            <a:pPr lvl="0"/>
            <a:r>
              <a:rPr lang="en-US" sz="1050" dirty="0">
                <a:solidFill>
                  <a:prstClr val="black"/>
                </a:solidFill>
              </a:rPr>
              <a:t>Richard Fordyce, FSA Administrator, Voting Member</a:t>
            </a:r>
          </a:p>
          <a:p>
            <a:pPr lvl="0"/>
            <a:r>
              <a:rPr lang="en-US" sz="1050" dirty="0">
                <a:solidFill>
                  <a:prstClr val="black"/>
                </a:solidFill>
              </a:rPr>
              <a:t>Lynn Moaney. USDA Deputy CFO, Voting Member</a:t>
            </a:r>
          </a:p>
          <a:p>
            <a:pPr lvl="0"/>
            <a:r>
              <a:rPr lang="en-US" sz="1050" dirty="0">
                <a:solidFill>
                  <a:prstClr val="black"/>
                </a:solidFill>
              </a:rPr>
              <a:t>Gary Washington, USDA, CIO, Voting Member</a:t>
            </a:r>
          </a:p>
          <a:p>
            <a:pPr lvl="0"/>
            <a:r>
              <a:rPr lang="en-US" sz="1050" dirty="0">
                <a:solidFill>
                  <a:prstClr val="black"/>
                </a:solidFill>
              </a:rPr>
              <a:t>Darren Ash, FPAC, ACIO Voting Member</a:t>
            </a:r>
          </a:p>
          <a:p>
            <a:pPr lvl="0"/>
            <a:r>
              <a:rPr lang="en-US" sz="1050" dirty="0">
                <a:solidFill>
                  <a:prstClr val="black"/>
                </a:solidFill>
              </a:rPr>
              <a:t>CJ Stanton, FPAC, Chief FOB, non voting member</a:t>
            </a:r>
          </a:p>
          <a:p>
            <a:pPr lvl="0"/>
            <a:r>
              <a:rPr lang="en-US" sz="1050" dirty="0">
                <a:solidFill>
                  <a:prstClr val="black"/>
                </a:solidFill>
              </a:rPr>
              <a:t>Comment: Tier 2 will determine when Tier 1 Governance approvals are required</a:t>
            </a:r>
            <a:endParaRPr lang="en-US" dirty="0"/>
          </a:p>
        </p:txBody>
      </p:sp>
      <p:sp>
        <p:nvSpPr>
          <p:cNvPr id="7" name="Rectangle 6" descr="Tier 2 Executive Leadership:&#10;CJ Stanton - chief FPAC-FMD-fob&#10;Stan McMichael - Director OCFO, AMD&#10;Bill Cobb-Deputy Administrator, Farm Loans Program&#10;Bill Beam -Deputy Administrator, Farm Programs&#10;Peggy Browne - Deputy Administrator, Field Operations&#10;Jim Staiert - FPAC-BD&#10;Jeff Machtly - Chief, FPAC-FMD-PARB&#10;Chris Mechtly - RD-NFAOC Director&#10;Clint Swett - FPAC-ISD">
            <a:extLst>
              <a:ext uri="{FF2B5EF4-FFF2-40B4-BE49-F238E27FC236}">
                <a16:creationId xmlns:a16="http://schemas.microsoft.com/office/drawing/2014/main" id="{DF265043-4F29-4F08-8F1F-D5254A9D99BE}"/>
              </a:ext>
            </a:extLst>
          </p:cNvPr>
          <p:cNvSpPr/>
          <p:nvPr/>
        </p:nvSpPr>
        <p:spPr>
          <a:xfrm>
            <a:off x="140677" y="3265714"/>
            <a:ext cx="6717323" cy="2700739"/>
          </a:xfrm>
          <a:prstGeom prst="rect">
            <a:avLst/>
          </a:prstGeom>
        </p:spPr>
        <p:txBody>
          <a:bodyPr wrap="square">
            <a:spAutoFit/>
          </a:bodyPr>
          <a:lstStyle/>
          <a:p>
            <a:pPr lvl="0">
              <a:lnSpc>
                <a:spcPct val="90000"/>
              </a:lnSpc>
              <a:spcBef>
                <a:spcPts val="1000"/>
              </a:spcBef>
            </a:pPr>
            <a:r>
              <a:rPr lang="en-US" sz="1050" b="1" dirty="0">
                <a:solidFill>
                  <a:prstClr val="black"/>
                </a:solidFill>
              </a:rPr>
              <a:t>Tier 2 Executive Leadership:</a:t>
            </a:r>
          </a:p>
          <a:p>
            <a:pPr marL="228600" lvl="0" indent="-228600">
              <a:lnSpc>
                <a:spcPct val="90000"/>
              </a:lnSpc>
              <a:spcBef>
                <a:spcPts val="1000"/>
              </a:spcBef>
              <a:buFont typeface="Arial" panose="020B0604020202020204" pitchFamily="34" charset="0"/>
              <a:buChar char="•"/>
            </a:pPr>
            <a:r>
              <a:rPr lang="en-US" sz="1050" dirty="0">
                <a:solidFill>
                  <a:prstClr val="black"/>
                </a:solidFill>
              </a:rPr>
              <a:t>CJ Stanton - chief FPAC-FMD-fob</a:t>
            </a:r>
          </a:p>
          <a:p>
            <a:pPr marL="228600" lvl="0" indent="-228600">
              <a:lnSpc>
                <a:spcPct val="90000"/>
              </a:lnSpc>
              <a:spcBef>
                <a:spcPts val="1000"/>
              </a:spcBef>
              <a:buFont typeface="Arial" panose="020B0604020202020204" pitchFamily="34" charset="0"/>
              <a:buChar char="•"/>
            </a:pPr>
            <a:r>
              <a:rPr lang="en-US" sz="1050" dirty="0">
                <a:solidFill>
                  <a:prstClr val="black"/>
                </a:solidFill>
              </a:rPr>
              <a:t>Stan McMichael - Director OCFO, AMD</a:t>
            </a:r>
          </a:p>
          <a:p>
            <a:pPr marL="228600" lvl="0" indent="-228600">
              <a:lnSpc>
                <a:spcPct val="90000"/>
              </a:lnSpc>
              <a:spcBef>
                <a:spcPts val="1000"/>
              </a:spcBef>
              <a:buFont typeface="Arial" panose="020B0604020202020204" pitchFamily="34" charset="0"/>
              <a:buChar char="•"/>
            </a:pPr>
            <a:r>
              <a:rPr lang="en-US" sz="1050" dirty="0">
                <a:solidFill>
                  <a:prstClr val="black"/>
                </a:solidFill>
              </a:rPr>
              <a:t>Bill Cobb-Deputy Administrator, Farm Loans Program</a:t>
            </a:r>
          </a:p>
          <a:p>
            <a:pPr marL="228600" lvl="0" indent="-228600">
              <a:lnSpc>
                <a:spcPct val="90000"/>
              </a:lnSpc>
              <a:spcBef>
                <a:spcPts val="1000"/>
              </a:spcBef>
              <a:buFont typeface="Arial" panose="020B0604020202020204" pitchFamily="34" charset="0"/>
              <a:buChar char="•"/>
            </a:pPr>
            <a:r>
              <a:rPr lang="en-US" sz="1050" dirty="0">
                <a:solidFill>
                  <a:prstClr val="black"/>
                </a:solidFill>
              </a:rPr>
              <a:t>Bill Beam -Deputy Administrator, Farm Programs</a:t>
            </a:r>
          </a:p>
          <a:p>
            <a:pPr marL="228600" lvl="0" indent="-228600">
              <a:lnSpc>
                <a:spcPct val="90000"/>
              </a:lnSpc>
              <a:spcBef>
                <a:spcPts val="1000"/>
              </a:spcBef>
              <a:buFont typeface="Arial" panose="020B0604020202020204" pitchFamily="34" charset="0"/>
              <a:buChar char="•"/>
            </a:pPr>
            <a:r>
              <a:rPr lang="en-US" sz="1050" dirty="0">
                <a:solidFill>
                  <a:prstClr val="black"/>
                </a:solidFill>
              </a:rPr>
              <a:t>Peggy Browne - Deputy Administrator, Field Operations</a:t>
            </a:r>
          </a:p>
          <a:p>
            <a:pPr marL="228600" lvl="0" indent="-228600">
              <a:lnSpc>
                <a:spcPct val="90000"/>
              </a:lnSpc>
              <a:spcBef>
                <a:spcPts val="1000"/>
              </a:spcBef>
              <a:buFont typeface="Arial" panose="020B0604020202020204" pitchFamily="34" charset="0"/>
              <a:buChar char="•"/>
            </a:pPr>
            <a:r>
              <a:rPr lang="en-US" sz="1050" dirty="0">
                <a:solidFill>
                  <a:prstClr val="black"/>
                </a:solidFill>
              </a:rPr>
              <a:t>Jim Staiert - FPAC-BD</a:t>
            </a:r>
          </a:p>
          <a:p>
            <a:pPr marL="228600" lvl="0" indent="-228600">
              <a:lnSpc>
                <a:spcPct val="90000"/>
              </a:lnSpc>
              <a:spcBef>
                <a:spcPts val="1000"/>
              </a:spcBef>
              <a:buFont typeface="Arial" panose="020B0604020202020204" pitchFamily="34" charset="0"/>
              <a:buChar char="•"/>
            </a:pPr>
            <a:r>
              <a:rPr lang="en-US" sz="1050" dirty="0">
                <a:solidFill>
                  <a:prstClr val="black"/>
                </a:solidFill>
              </a:rPr>
              <a:t>Jeff Machtly - Chief, FPAC-FMD-PARB</a:t>
            </a:r>
          </a:p>
          <a:p>
            <a:pPr marL="228600" lvl="0" indent="-228600">
              <a:lnSpc>
                <a:spcPct val="90000"/>
              </a:lnSpc>
              <a:spcBef>
                <a:spcPts val="1000"/>
              </a:spcBef>
              <a:buFont typeface="Arial" panose="020B0604020202020204" pitchFamily="34" charset="0"/>
              <a:buChar char="•"/>
            </a:pPr>
            <a:r>
              <a:rPr lang="en-US" sz="1050" dirty="0">
                <a:solidFill>
                  <a:prstClr val="black"/>
                </a:solidFill>
              </a:rPr>
              <a:t>Chris Mechtly - RD-NFAOC Director</a:t>
            </a:r>
          </a:p>
          <a:p>
            <a:pPr marL="228600" lvl="0" indent="-228600">
              <a:lnSpc>
                <a:spcPct val="90000"/>
              </a:lnSpc>
              <a:spcBef>
                <a:spcPts val="1000"/>
              </a:spcBef>
              <a:buFont typeface="Arial" panose="020B0604020202020204" pitchFamily="34" charset="0"/>
              <a:buChar char="•"/>
            </a:pPr>
            <a:r>
              <a:rPr lang="en-US" sz="1050" dirty="0">
                <a:solidFill>
                  <a:prstClr val="black"/>
                </a:solidFill>
              </a:rPr>
              <a:t>Clint Swett - FPAC-ISD</a:t>
            </a:r>
            <a:endParaRPr lang="en-US" dirty="0"/>
          </a:p>
        </p:txBody>
      </p:sp>
    </p:spTree>
    <p:extLst>
      <p:ext uri="{BB962C8B-B14F-4D97-AF65-F5344CB8AC3E}">
        <p14:creationId xmlns:p14="http://schemas.microsoft.com/office/powerpoint/2010/main" val="32957657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project vision">
            <a:extLst>
              <a:ext uri="{FF2B5EF4-FFF2-40B4-BE49-F238E27FC236}">
                <a16:creationId xmlns:a16="http://schemas.microsoft.com/office/drawing/2014/main" id="{6574CE9C-7B00-4D5D-AA20-38B765FE3A7F}"/>
              </a:ext>
            </a:extLst>
          </p:cNvPr>
          <p:cNvSpPr txBox="1">
            <a:spLocks noGrp="1"/>
          </p:cNvSpPr>
          <p:nvPr>
            <p:ph type="title"/>
          </p:nvPr>
        </p:nvSpPr>
        <p:spPr>
          <a:xfrm>
            <a:off x="965146" y="7390"/>
            <a:ext cx="7886700" cy="424732"/>
          </a:xfrm>
          <a:prstGeom prst="rect">
            <a:avLst/>
          </a:prstGeom>
          <a:noFill/>
        </p:spPr>
        <p:txBody>
          <a:bodyPr wrap="square" rtlCol="0">
            <a:spAutoFit/>
          </a:bodyPr>
          <a:lstStyle/>
          <a:p>
            <a:r>
              <a:rPr lang="en-US" sz="2400" b="1" dirty="0">
                <a:solidFill>
                  <a:schemeClr val="bg1"/>
                </a:solidFill>
              </a:rPr>
              <a:t>Project Vision</a:t>
            </a:r>
          </a:p>
        </p:txBody>
      </p:sp>
      <p:pic>
        <p:nvPicPr>
          <p:cNvPr id="15" name="Picture 14" descr="FFIP logo">
            <a:extLst>
              <a:ext uri="{FF2B5EF4-FFF2-40B4-BE49-F238E27FC236}">
                <a16:creationId xmlns:a16="http://schemas.microsoft.com/office/drawing/2014/main" id="{57A66DB0-CD90-4850-96EC-1AE7975DB654}"/>
              </a:ext>
              <a:ext uri="{C183D7F6-B498-43B3-948B-1728B52AA6E4}">
                <adec:decorative xmlns:adec="http://schemas.microsoft.com/office/drawing/2017/decorative" xmlns="" val="0"/>
              </a:ext>
            </a:extLst>
          </p:cNvPr>
          <p:cNvPicPr>
            <a:picLocks noChangeAspect="1"/>
          </p:cNvPicPr>
          <p:nvPr/>
        </p:nvPicPr>
        <p:blipFill>
          <a:blip r:embed="rId2"/>
          <a:stretch>
            <a:fillRect/>
          </a:stretch>
        </p:blipFill>
        <p:spPr>
          <a:xfrm>
            <a:off x="7971449" y="-31530"/>
            <a:ext cx="889919" cy="621806"/>
          </a:xfrm>
          <a:prstGeom prst="rect">
            <a:avLst/>
          </a:prstGeom>
        </p:spPr>
      </p:pic>
      <p:pic>
        <p:nvPicPr>
          <p:cNvPr id="7" name="Content Placeholder 6" descr="FSA/CCC Financial improvement Program: FFIP promotes integrity and efficiency in financial management processes, providing capabilities that empower our employees to better serve farmers and ranchers.">
            <a:extLst>
              <a:ext uri="{FF2B5EF4-FFF2-40B4-BE49-F238E27FC236}">
                <a16:creationId xmlns:a16="http://schemas.microsoft.com/office/drawing/2014/main" id="{7D7633E9-F808-4B62-B42F-FB7BEE7189E4}"/>
              </a:ext>
            </a:extLst>
          </p:cNvPr>
          <p:cNvPicPr>
            <a:picLocks noGrp="1" noChangeAspect="1"/>
          </p:cNvPicPr>
          <p:nvPr>
            <p:ph idx="1"/>
          </p:nvPr>
        </p:nvPicPr>
        <p:blipFill>
          <a:blip r:embed="rId3"/>
          <a:stretch>
            <a:fillRect/>
          </a:stretch>
        </p:blipFill>
        <p:spPr>
          <a:xfrm>
            <a:off x="548426" y="1429407"/>
            <a:ext cx="3420112" cy="2186152"/>
          </a:xfrm>
          <a:prstGeom prst="rect">
            <a:avLst/>
          </a:prstGeom>
        </p:spPr>
      </p:pic>
      <p:pic>
        <p:nvPicPr>
          <p:cNvPr id="8" name="Picture 7" descr="&quot;&quot;">
            <a:extLst>
              <a:ext uri="{FF2B5EF4-FFF2-40B4-BE49-F238E27FC236}">
                <a16:creationId xmlns:a16="http://schemas.microsoft.com/office/drawing/2014/main" id="{EC28200E-B8E1-4E35-9F90-C23495B5CD95}"/>
              </a:ext>
              <a:ext uri="{C183D7F6-B498-43B3-948B-1728B52AA6E4}">
                <adec:decorative xmlns:adec="http://schemas.microsoft.com/office/drawing/2017/decorative" xmlns="" val="0"/>
              </a:ext>
            </a:extLst>
          </p:cNvPr>
          <p:cNvPicPr>
            <a:picLocks noChangeAspect="1"/>
          </p:cNvPicPr>
          <p:nvPr/>
        </p:nvPicPr>
        <p:blipFill>
          <a:blip r:embed="rId4"/>
          <a:stretch>
            <a:fillRect/>
          </a:stretch>
        </p:blipFill>
        <p:spPr>
          <a:xfrm>
            <a:off x="4571999" y="1208691"/>
            <a:ext cx="4361793" cy="2701158"/>
          </a:xfrm>
          <a:prstGeom prst="rect">
            <a:avLst/>
          </a:prstGeom>
        </p:spPr>
      </p:pic>
      <p:pic>
        <p:nvPicPr>
          <p:cNvPr id="10" name="Picture 9" descr="FSA/CCC Mission:&#10;Equitably serving all farmers, ranchers, and agricultural partners through the delivery of effective agricultural programs for all Americans">
            <a:extLst>
              <a:ext uri="{FF2B5EF4-FFF2-40B4-BE49-F238E27FC236}">
                <a16:creationId xmlns:a16="http://schemas.microsoft.com/office/drawing/2014/main" id="{F833D425-A2AA-49D7-B833-9C634221CF49}"/>
              </a:ext>
            </a:extLst>
          </p:cNvPr>
          <p:cNvPicPr>
            <a:picLocks noChangeAspect="1"/>
          </p:cNvPicPr>
          <p:nvPr/>
        </p:nvPicPr>
        <p:blipFill>
          <a:blip r:embed="rId5"/>
          <a:stretch>
            <a:fillRect/>
          </a:stretch>
        </p:blipFill>
        <p:spPr>
          <a:xfrm>
            <a:off x="5843752" y="1429407"/>
            <a:ext cx="2049517" cy="1734208"/>
          </a:xfrm>
          <a:prstGeom prst="rect">
            <a:avLst/>
          </a:prstGeom>
        </p:spPr>
      </p:pic>
      <p:pic>
        <p:nvPicPr>
          <p:cNvPr id="9" name="Picture 8" descr="&quot;&quot;">
            <a:extLst>
              <a:ext uri="{FF2B5EF4-FFF2-40B4-BE49-F238E27FC236}">
                <a16:creationId xmlns:a16="http://schemas.microsoft.com/office/drawing/2014/main" id="{055805C8-28EE-4D45-B289-3BCB34DB91C5}"/>
              </a:ext>
              <a:ext uri="{C183D7F6-B498-43B3-948B-1728B52AA6E4}">
                <adec:decorative xmlns:adec="http://schemas.microsoft.com/office/drawing/2017/decorative" xmlns="" val="0"/>
              </a:ext>
            </a:extLst>
          </p:cNvPr>
          <p:cNvPicPr>
            <a:picLocks noChangeAspect="1"/>
          </p:cNvPicPr>
          <p:nvPr/>
        </p:nvPicPr>
        <p:blipFill>
          <a:blip r:embed="rId6"/>
          <a:stretch>
            <a:fillRect/>
          </a:stretch>
        </p:blipFill>
        <p:spPr>
          <a:xfrm>
            <a:off x="4572000" y="3163614"/>
            <a:ext cx="4361793" cy="2785241"/>
          </a:xfrm>
          <a:prstGeom prst="rect">
            <a:avLst/>
          </a:prstGeom>
        </p:spPr>
      </p:pic>
      <p:sp>
        <p:nvSpPr>
          <p:cNvPr id="14" name="Rectangle 13" descr="FFIP Promoting FSA/CCC mission through efficient transparent financial management">
            <a:extLst>
              <a:ext uri="{FF2B5EF4-FFF2-40B4-BE49-F238E27FC236}">
                <a16:creationId xmlns:a16="http://schemas.microsoft.com/office/drawing/2014/main" id="{853BCCBD-CF97-48D3-975C-908E309F2095}"/>
              </a:ext>
            </a:extLst>
          </p:cNvPr>
          <p:cNvSpPr/>
          <p:nvPr/>
        </p:nvSpPr>
        <p:spPr>
          <a:xfrm>
            <a:off x="5843752" y="4246179"/>
            <a:ext cx="2312276" cy="1477328"/>
          </a:xfrm>
          <a:prstGeom prst="rect">
            <a:avLst/>
          </a:prstGeom>
        </p:spPr>
        <p:txBody>
          <a:bodyPr wrap="square">
            <a:spAutoFit/>
          </a:bodyPr>
          <a:lstStyle/>
          <a:p>
            <a:r>
              <a:rPr lang="en-US" dirty="0">
                <a:solidFill>
                  <a:schemeClr val="bg1"/>
                </a:solidFill>
              </a:rPr>
              <a:t>FFIP</a:t>
            </a:r>
          </a:p>
          <a:p>
            <a:r>
              <a:rPr lang="en-US" dirty="0">
                <a:solidFill>
                  <a:schemeClr val="bg1"/>
                </a:solidFill>
              </a:rPr>
              <a:t>Promoting FSA/CCC’s mission through efficient, transparent financial management</a:t>
            </a:r>
          </a:p>
        </p:txBody>
      </p:sp>
    </p:spTree>
    <p:extLst>
      <p:ext uri="{BB962C8B-B14F-4D97-AF65-F5344CB8AC3E}">
        <p14:creationId xmlns:p14="http://schemas.microsoft.com/office/powerpoint/2010/main" val="7902629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Governance Structure continue">
            <a:extLst>
              <a:ext uri="{FF2B5EF4-FFF2-40B4-BE49-F238E27FC236}">
                <a16:creationId xmlns:a16="http://schemas.microsoft.com/office/drawing/2014/main" id="{5A4195AE-ADA3-4402-880F-5F9982D69CC7}"/>
              </a:ext>
            </a:extLst>
          </p:cNvPr>
          <p:cNvSpPr>
            <a:spLocks noGrp="1"/>
          </p:cNvSpPr>
          <p:nvPr>
            <p:ph type="title"/>
          </p:nvPr>
        </p:nvSpPr>
        <p:spPr/>
        <p:txBody>
          <a:bodyPr/>
          <a:lstStyle/>
          <a:p>
            <a:r>
              <a:rPr lang="en-US" dirty="0"/>
              <a:t>Governance Structure </a:t>
            </a:r>
            <a:r>
              <a:rPr lang="en-US" dirty="0" err="1"/>
              <a:t>con’t</a:t>
            </a:r>
            <a:endParaRPr lang="en-US" dirty="0"/>
          </a:p>
        </p:txBody>
      </p:sp>
      <p:pic>
        <p:nvPicPr>
          <p:cNvPr id="5" name="Picture 4" descr="FFIP logo">
            <a:extLst>
              <a:ext uri="{FF2B5EF4-FFF2-40B4-BE49-F238E27FC236}">
                <a16:creationId xmlns:a16="http://schemas.microsoft.com/office/drawing/2014/main" id="{5A8CBAE7-AFF5-47C7-BB30-3D14865A8029}"/>
              </a:ext>
            </a:extLst>
          </p:cNvPr>
          <p:cNvPicPr>
            <a:picLocks noChangeAspect="1"/>
          </p:cNvPicPr>
          <p:nvPr/>
        </p:nvPicPr>
        <p:blipFill>
          <a:blip r:embed="rId2"/>
          <a:stretch>
            <a:fillRect/>
          </a:stretch>
        </p:blipFill>
        <p:spPr>
          <a:xfrm>
            <a:off x="7971449" y="115021"/>
            <a:ext cx="889919" cy="591972"/>
          </a:xfrm>
          <a:prstGeom prst="rect">
            <a:avLst/>
          </a:prstGeom>
        </p:spPr>
      </p:pic>
      <p:sp>
        <p:nvSpPr>
          <p:cNvPr id="3" name="Content Placeholder 2" descr="Tier 3 - Program Managers:&#10;Angela Ackerly - FPAC-FMD&#10;Loretta Burns - FPAC-ISD&#10;Christine Vollmerhausen- OCFO&#10;Trina Brake - FSA DAFO&#10;Dana Richey - FSA DAFLP&#10;Allson Groenwoldt - FSA DAFP&#10;Clay Hamilton - FAS&#10;Rhonda Knolhoff - NFAOC&#10;Sean Rathman - FPAC-FMD-FOB-B&amp;COS&#10;Monty Tranbarger - FPAC-FMD-FOB-POS&#10;">
            <a:extLst>
              <a:ext uri="{FF2B5EF4-FFF2-40B4-BE49-F238E27FC236}">
                <a16:creationId xmlns:a16="http://schemas.microsoft.com/office/drawing/2014/main" id="{3AA1C08A-4C92-4374-A868-42A128E6FA08}"/>
              </a:ext>
            </a:extLst>
          </p:cNvPr>
          <p:cNvSpPr>
            <a:spLocks noGrp="1"/>
          </p:cNvSpPr>
          <p:nvPr>
            <p:ph idx="1"/>
          </p:nvPr>
        </p:nvSpPr>
        <p:spPr>
          <a:xfrm>
            <a:off x="271460" y="954593"/>
            <a:ext cx="8243889" cy="4803112"/>
          </a:xfrm>
        </p:spPr>
        <p:txBody>
          <a:bodyPr/>
          <a:lstStyle/>
          <a:p>
            <a:pPr marL="0" lvl="0" indent="0">
              <a:buNone/>
            </a:pPr>
            <a:r>
              <a:rPr lang="en-US" sz="2000" b="1" dirty="0">
                <a:solidFill>
                  <a:prstClr val="black"/>
                </a:solidFill>
              </a:rPr>
              <a:t>Tier 3 - Program Managers:</a:t>
            </a:r>
          </a:p>
          <a:p>
            <a:pPr lvl="0"/>
            <a:r>
              <a:rPr lang="en-US" sz="2000" dirty="0">
                <a:solidFill>
                  <a:prstClr val="black"/>
                </a:solidFill>
              </a:rPr>
              <a:t>Angela Ackerly - FPAC-FMD</a:t>
            </a:r>
          </a:p>
          <a:p>
            <a:pPr lvl="0"/>
            <a:r>
              <a:rPr lang="en-US" sz="2000" dirty="0">
                <a:solidFill>
                  <a:prstClr val="black"/>
                </a:solidFill>
              </a:rPr>
              <a:t>Loretta Burns - FPAC-ISD</a:t>
            </a:r>
          </a:p>
          <a:p>
            <a:pPr lvl="0"/>
            <a:r>
              <a:rPr lang="en-US" sz="2000" dirty="0">
                <a:solidFill>
                  <a:prstClr val="black"/>
                </a:solidFill>
              </a:rPr>
              <a:t>Christine Vollmerhausen- OCFO</a:t>
            </a:r>
          </a:p>
          <a:p>
            <a:pPr lvl="0"/>
            <a:r>
              <a:rPr lang="en-US" sz="2000" dirty="0">
                <a:solidFill>
                  <a:prstClr val="black"/>
                </a:solidFill>
              </a:rPr>
              <a:t>Trina Brake - FSA DAFO</a:t>
            </a:r>
          </a:p>
          <a:p>
            <a:pPr lvl="0"/>
            <a:r>
              <a:rPr lang="en-US" sz="2000" dirty="0">
                <a:solidFill>
                  <a:prstClr val="black"/>
                </a:solidFill>
              </a:rPr>
              <a:t>Dana Richey - FSA DAFLP</a:t>
            </a:r>
          </a:p>
          <a:p>
            <a:pPr lvl="0"/>
            <a:r>
              <a:rPr lang="en-US" sz="2000" dirty="0">
                <a:solidFill>
                  <a:prstClr val="black"/>
                </a:solidFill>
              </a:rPr>
              <a:t>Allson Groenwoldt - FSA DAFP</a:t>
            </a:r>
          </a:p>
          <a:p>
            <a:pPr lvl="0"/>
            <a:r>
              <a:rPr lang="en-US" sz="2000" dirty="0">
                <a:solidFill>
                  <a:prstClr val="black"/>
                </a:solidFill>
              </a:rPr>
              <a:t>Clay Hamilton - FAS</a:t>
            </a:r>
          </a:p>
          <a:p>
            <a:pPr lvl="0"/>
            <a:r>
              <a:rPr lang="en-US" sz="2000" dirty="0">
                <a:solidFill>
                  <a:prstClr val="black"/>
                </a:solidFill>
              </a:rPr>
              <a:t>Rhonda Knolhoff - NFAOC</a:t>
            </a:r>
          </a:p>
          <a:p>
            <a:pPr lvl="0"/>
            <a:r>
              <a:rPr lang="en-US" sz="2000" dirty="0">
                <a:solidFill>
                  <a:prstClr val="black"/>
                </a:solidFill>
              </a:rPr>
              <a:t>Sean Rathman - FPAC-FMD-FOB-B&amp;COS</a:t>
            </a:r>
          </a:p>
          <a:p>
            <a:pPr lvl="0"/>
            <a:r>
              <a:rPr lang="en-US" sz="2000" dirty="0">
                <a:solidFill>
                  <a:prstClr val="black"/>
                </a:solidFill>
              </a:rPr>
              <a:t>Monty Tranbarger - FPAC-FMD-FOB-POS</a:t>
            </a:r>
          </a:p>
          <a:p>
            <a:endParaRPr lang="en-US" dirty="0"/>
          </a:p>
        </p:txBody>
      </p:sp>
    </p:spTree>
    <p:extLst>
      <p:ext uri="{BB962C8B-B14F-4D97-AF65-F5344CB8AC3E}">
        <p14:creationId xmlns:p14="http://schemas.microsoft.com/office/powerpoint/2010/main" val="29852335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Governance Structure: Tier 4 - Project Leads">
            <a:extLst>
              <a:ext uri="{FF2B5EF4-FFF2-40B4-BE49-F238E27FC236}">
                <a16:creationId xmlns:a16="http://schemas.microsoft.com/office/drawing/2014/main" id="{40B753B2-9A76-435D-901F-E4E9F53A0CEB}"/>
              </a:ext>
            </a:extLst>
          </p:cNvPr>
          <p:cNvSpPr>
            <a:spLocks noGrp="1"/>
          </p:cNvSpPr>
          <p:nvPr>
            <p:ph type="title"/>
          </p:nvPr>
        </p:nvSpPr>
        <p:spPr/>
        <p:txBody>
          <a:bodyPr/>
          <a:lstStyle/>
          <a:p>
            <a:r>
              <a:rPr lang="en-US" dirty="0"/>
              <a:t>Governance Structure Tier 4</a:t>
            </a:r>
          </a:p>
        </p:txBody>
      </p:sp>
      <p:pic>
        <p:nvPicPr>
          <p:cNvPr id="5" name="Picture 4" descr="FFIP Logo">
            <a:extLst>
              <a:ext uri="{FF2B5EF4-FFF2-40B4-BE49-F238E27FC236}">
                <a16:creationId xmlns:a16="http://schemas.microsoft.com/office/drawing/2014/main" id="{1E008845-70D0-4D62-82CA-4035E41F8530}"/>
              </a:ext>
            </a:extLst>
          </p:cNvPr>
          <p:cNvPicPr>
            <a:picLocks noChangeAspect="1"/>
          </p:cNvPicPr>
          <p:nvPr/>
        </p:nvPicPr>
        <p:blipFill>
          <a:blip r:embed="rId2"/>
          <a:stretch>
            <a:fillRect/>
          </a:stretch>
        </p:blipFill>
        <p:spPr>
          <a:xfrm>
            <a:off x="7971449" y="115021"/>
            <a:ext cx="889919" cy="591972"/>
          </a:xfrm>
          <a:prstGeom prst="rect">
            <a:avLst/>
          </a:prstGeom>
        </p:spPr>
      </p:pic>
      <p:sp>
        <p:nvSpPr>
          <p:cNvPr id="3" name="Content Placeholder 2" descr="Tier 4- Project Leads:&#10;Denise Salanski - FPAC-FMD&#10;Myduyen Le - FPAC-FMD&#10;Adam Travis-FPAC-FMD&#10;Kelly Holdman - FPAC-FMD&#10;Colin Humphrey - FPAC-FMD&#10;JoLynn Khan - FPAC-FMD&#10;Carrie Jones - OCFO&#10;Ron Gros - OCFO&#10;Dan Muller - OCFO&#10;Mike Fiene - FPAC-FMD&#10;Kathleen Carroll -FPAC-FMD&#10;Chris Claussen - FSA-DAFP&#10;Curt Alt - FAS&#10;Amy Slusher -FAS&#10;Cindy Pawlikowski - DAFLP&#10;Jennifer Nagler - FPAC-FMD-PARB-GLIS-SET&#10;Eric Smith - FPAC-ISD &#10;">
            <a:extLst>
              <a:ext uri="{FF2B5EF4-FFF2-40B4-BE49-F238E27FC236}">
                <a16:creationId xmlns:a16="http://schemas.microsoft.com/office/drawing/2014/main" id="{5934CA35-4E9D-4A33-9BB5-DE0DFC42B376}"/>
              </a:ext>
            </a:extLst>
          </p:cNvPr>
          <p:cNvSpPr>
            <a:spLocks noGrp="1"/>
          </p:cNvSpPr>
          <p:nvPr>
            <p:ph idx="1"/>
          </p:nvPr>
        </p:nvSpPr>
        <p:spPr>
          <a:xfrm>
            <a:off x="100484" y="823965"/>
            <a:ext cx="6159639" cy="5352998"/>
          </a:xfrm>
        </p:spPr>
        <p:txBody>
          <a:bodyPr/>
          <a:lstStyle/>
          <a:p>
            <a:pPr marL="0" lvl="0" indent="0">
              <a:buNone/>
            </a:pPr>
            <a:r>
              <a:rPr lang="en-US" sz="1200" b="1" dirty="0">
                <a:solidFill>
                  <a:prstClr val="black"/>
                </a:solidFill>
              </a:rPr>
              <a:t>Tier 4- Project Leads:</a:t>
            </a:r>
          </a:p>
          <a:p>
            <a:pPr lvl="0"/>
            <a:r>
              <a:rPr lang="en-US" sz="1200" dirty="0">
                <a:solidFill>
                  <a:prstClr val="black"/>
                </a:solidFill>
              </a:rPr>
              <a:t>Denise Salanski - FPAC-FMD</a:t>
            </a:r>
          </a:p>
          <a:p>
            <a:pPr lvl="0"/>
            <a:r>
              <a:rPr lang="en-US" sz="1200" dirty="0">
                <a:solidFill>
                  <a:prstClr val="black"/>
                </a:solidFill>
              </a:rPr>
              <a:t>Myduyen Le - FPAC-FMD</a:t>
            </a:r>
          </a:p>
          <a:p>
            <a:pPr lvl="0"/>
            <a:r>
              <a:rPr lang="en-US" sz="1200" dirty="0">
                <a:solidFill>
                  <a:prstClr val="black"/>
                </a:solidFill>
              </a:rPr>
              <a:t>Adam Travis-FPAC-FMD</a:t>
            </a:r>
          </a:p>
          <a:p>
            <a:pPr lvl="0"/>
            <a:r>
              <a:rPr lang="en-US" sz="1200" dirty="0">
                <a:solidFill>
                  <a:prstClr val="black"/>
                </a:solidFill>
              </a:rPr>
              <a:t>Kelly Holdman - FPAC-FMD</a:t>
            </a:r>
          </a:p>
          <a:p>
            <a:pPr lvl="0"/>
            <a:r>
              <a:rPr lang="en-US" sz="1200" dirty="0">
                <a:solidFill>
                  <a:prstClr val="black"/>
                </a:solidFill>
              </a:rPr>
              <a:t>Colin Humphrey - FPAC-FMD</a:t>
            </a:r>
          </a:p>
          <a:p>
            <a:pPr lvl="0"/>
            <a:r>
              <a:rPr lang="en-US" sz="1200" dirty="0">
                <a:solidFill>
                  <a:prstClr val="black"/>
                </a:solidFill>
              </a:rPr>
              <a:t>JoLynn Khan - FPAC-FMD</a:t>
            </a:r>
          </a:p>
          <a:p>
            <a:pPr lvl="0"/>
            <a:r>
              <a:rPr lang="en-US" sz="1200" dirty="0">
                <a:solidFill>
                  <a:prstClr val="black"/>
                </a:solidFill>
              </a:rPr>
              <a:t>Carrie Jones - OCFO</a:t>
            </a:r>
          </a:p>
          <a:p>
            <a:pPr lvl="0"/>
            <a:r>
              <a:rPr lang="en-US" sz="1200" dirty="0">
                <a:solidFill>
                  <a:prstClr val="black"/>
                </a:solidFill>
              </a:rPr>
              <a:t>Ron Gros - OCFO</a:t>
            </a:r>
          </a:p>
          <a:p>
            <a:pPr lvl="0"/>
            <a:r>
              <a:rPr lang="en-US" sz="1200" dirty="0">
                <a:solidFill>
                  <a:prstClr val="black"/>
                </a:solidFill>
              </a:rPr>
              <a:t>Dan Muller - OCFO</a:t>
            </a:r>
          </a:p>
          <a:p>
            <a:pPr lvl="0"/>
            <a:r>
              <a:rPr lang="en-US" sz="1200" dirty="0">
                <a:solidFill>
                  <a:prstClr val="black"/>
                </a:solidFill>
              </a:rPr>
              <a:t>Mike Fiene - FPAC-FMD</a:t>
            </a:r>
          </a:p>
          <a:p>
            <a:pPr lvl="0"/>
            <a:r>
              <a:rPr lang="en-US" sz="1200" dirty="0">
                <a:solidFill>
                  <a:prstClr val="black"/>
                </a:solidFill>
              </a:rPr>
              <a:t>Kathleen Carroll -FPAC-FMD</a:t>
            </a:r>
          </a:p>
          <a:p>
            <a:pPr lvl="0"/>
            <a:r>
              <a:rPr lang="en-US" sz="1200" dirty="0">
                <a:solidFill>
                  <a:prstClr val="black"/>
                </a:solidFill>
              </a:rPr>
              <a:t>Chris Claussen - FSA-DAFP</a:t>
            </a:r>
          </a:p>
          <a:p>
            <a:pPr lvl="0"/>
            <a:r>
              <a:rPr lang="en-US" sz="1200" dirty="0">
                <a:solidFill>
                  <a:prstClr val="black"/>
                </a:solidFill>
              </a:rPr>
              <a:t>Curt Alt - FAS</a:t>
            </a:r>
          </a:p>
          <a:p>
            <a:pPr lvl="0"/>
            <a:r>
              <a:rPr lang="en-US" sz="1200" dirty="0">
                <a:solidFill>
                  <a:prstClr val="black"/>
                </a:solidFill>
              </a:rPr>
              <a:t>Amy Slusher -FAS</a:t>
            </a:r>
          </a:p>
          <a:p>
            <a:pPr lvl="0"/>
            <a:r>
              <a:rPr lang="en-US" sz="1200" dirty="0">
                <a:solidFill>
                  <a:prstClr val="black"/>
                </a:solidFill>
              </a:rPr>
              <a:t>Cindy Pawlikowski - DAFLP</a:t>
            </a:r>
          </a:p>
          <a:p>
            <a:pPr lvl="0"/>
            <a:r>
              <a:rPr lang="en-US" sz="1200" dirty="0">
                <a:solidFill>
                  <a:prstClr val="black"/>
                </a:solidFill>
              </a:rPr>
              <a:t>Jennifer Nagler - FPAC-FMD-PARB-GLIS-SET</a:t>
            </a:r>
          </a:p>
          <a:p>
            <a:pPr lvl="0"/>
            <a:r>
              <a:rPr lang="en-US" sz="1200" dirty="0">
                <a:solidFill>
                  <a:prstClr val="black"/>
                </a:solidFill>
              </a:rPr>
              <a:t>Eric Smith - FPAC-ISD </a:t>
            </a:r>
          </a:p>
          <a:p>
            <a:endParaRPr lang="en-US" dirty="0"/>
          </a:p>
        </p:txBody>
      </p:sp>
    </p:spTree>
    <p:extLst>
      <p:ext uri="{BB962C8B-B14F-4D97-AF65-F5344CB8AC3E}">
        <p14:creationId xmlns:p14="http://schemas.microsoft.com/office/powerpoint/2010/main" val="23692401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Risks Summary Overview">
            <a:extLst>
              <a:ext uri="{FF2B5EF4-FFF2-40B4-BE49-F238E27FC236}">
                <a16:creationId xmlns:a16="http://schemas.microsoft.com/office/drawing/2014/main" id="{6E727997-3DD7-4402-87DF-78362ED8B90B}"/>
              </a:ext>
            </a:extLst>
          </p:cNvPr>
          <p:cNvSpPr>
            <a:spLocks noGrp="1"/>
          </p:cNvSpPr>
          <p:nvPr>
            <p:ph type="title"/>
          </p:nvPr>
        </p:nvSpPr>
        <p:spPr/>
        <p:txBody>
          <a:bodyPr/>
          <a:lstStyle/>
          <a:p>
            <a:r>
              <a:rPr lang="en-US" dirty="0"/>
              <a:t>Risks Summary Overview</a:t>
            </a:r>
          </a:p>
        </p:txBody>
      </p:sp>
      <p:pic>
        <p:nvPicPr>
          <p:cNvPr id="5" name="Picture 4" descr="FFIP logo">
            <a:extLst>
              <a:ext uri="{FF2B5EF4-FFF2-40B4-BE49-F238E27FC236}">
                <a16:creationId xmlns:a16="http://schemas.microsoft.com/office/drawing/2014/main" id="{02F7270D-075D-4641-9DFF-9A702B24839D}"/>
              </a:ext>
            </a:extLst>
          </p:cNvPr>
          <p:cNvPicPr>
            <a:picLocks noChangeAspect="1"/>
          </p:cNvPicPr>
          <p:nvPr/>
        </p:nvPicPr>
        <p:blipFill>
          <a:blip r:embed="rId2"/>
          <a:stretch>
            <a:fillRect/>
          </a:stretch>
        </p:blipFill>
        <p:spPr>
          <a:xfrm>
            <a:off x="7971449" y="115021"/>
            <a:ext cx="889919" cy="591972"/>
          </a:xfrm>
          <a:prstGeom prst="rect">
            <a:avLst/>
          </a:prstGeom>
        </p:spPr>
      </p:pic>
      <p:sp>
        <p:nvSpPr>
          <p:cNvPr id="4" name="Content Placeholder 2" descr="Near Term&#10;Magnitude of CCC audit effort delayed some activities for future phases&#10;Avoiding scope creep into the areas of loan programmatic accounting and grants management &#10;General&#10;High volume of payments (3 million+ transactions)&#10;Significant program systems changes required to produce FMMI-compliant transactions&#10;Multiple stakeholders from Agency headquarters, field, and Department&#10;Large program user community (9,500)&#10;Large volume of programs (60+)&#10;Farm Bill program implementation competing for FFIP resources&#10;">
            <a:extLst>
              <a:ext uri="{FF2B5EF4-FFF2-40B4-BE49-F238E27FC236}">
                <a16:creationId xmlns:a16="http://schemas.microsoft.com/office/drawing/2014/main" id="{9ABA5FB7-BCDF-489C-A065-B4927878988B}"/>
              </a:ext>
            </a:extLst>
          </p:cNvPr>
          <p:cNvSpPr txBox="1">
            <a:spLocks noGrp="1"/>
          </p:cNvSpPr>
          <p:nvPr>
            <p:ph idx="1"/>
          </p:nvPr>
        </p:nvSpPr>
        <p:spPr>
          <a:xfrm>
            <a:off x="420414" y="987972"/>
            <a:ext cx="8094936" cy="5188991"/>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800" b="1" dirty="0"/>
              <a:t>Near Term</a:t>
            </a:r>
          </a:p>
          <a:p>
            <a:pPr marL="285750" indent="-285750" algn="l">
              <a:buFont typeface="Arial" panose="020B0604020202020204" pitchFamily="34" charset="0"/>
              <a:buChar char="•"/>
            </a:pPr>
            <a:r>
              <a:rPr lang="en-US" sz="1800" dirty="0"/>
              <a:t>Magnitude of CCC audit effort delayed some activities for future phases</a:t>
            </a:r>
          </a:p>
          <a:p>
            <a:pPr marL="285750" indent="-285750" algn="l">
              <a:buFont typeface="Arial" panose="020B0604020202020204" pitchFamily="34" charset="0"/>
              <a:buChar char="•"/>
            </a:pPr>
            <a:r>
              <a:rPr lang="en-US" sz="1800" dirty="0"/>
              <a:t>Avoiding scope creep into the areas of loan programmatic accounting and grants management </a:t>
            </a:r>
          </a:p>
          <a:p>
            <a:pPr algn="l"/>
            <a:r>
              <a:rPr lang="en-US" sz="1800" b="1" dirty="0"/>
              <a:t>General</a:t>
            </a:r>
          </a:p>
          <a:p>
            <a:pPr marL="342900" indent="-342900" algn="l">
              <a:buFont typeface="Arial" panose="020B0604020202020204" pitchFamily="34" charset="0"/>
              <a:buChar char="•"/>
            </a:pPr>
            <a:r>
              <a:rPr lang="en-US" sz="1800" dirty="0"/>
              <a:t>High volume of payments (3 million+ transactions)</a:t>
            </a:r>
          </a:p>
          <a:p>
            <a:pPr marL="342900" indent="-342900" algn="l">
              <a:buFont typeface="Arial" panose="020B0604020202020204" pitchFamily="34" charset="0"/>
              <a:buChar char="•"/>
            </a:pPr>
            <a:r>
              <a:rPr lang="en-US" sz="1800" dirty="0"/>
              <a:t>Significant program systems changes required to produce FMMI-compliant transactions</a:t>
            </a:r>
          </a:p>
          <a:p>
            <a:pPr marL="342900" indent="-342900" algn="l">
              <a:buFont typeface="Arial" panose="020B0604020202020204" pitchFamily="34" charset="0"/>
              <a:buChar char="•"/>
            </a:pPr>
            <a:r>
              <a:rPr lang="en-US" sz="1800" dirty="0"/>
              <a:t>Multiple stakeholders from Agency headquarters, field, and Department</a:t>
            </a:r>
          </a:p>
          <a:p>
            <a:pPr marL="342900" indent="-342900" algn="l">
              <a:buFont typeface="Arial" panose="020B0604020202020204" pitchFamily="34" charset="0"/>
              <a:buChar char="•"/>
            </a:pPr>
            <a:r>
              <a:rPr lang="en-US" sz="1800" dirty="0"/>
              <a:t>Large program user community (9,500)</a:t>
            </a:r>
          </a:p>
          <a:p>
            <a:pPr marL="342900" indent="-342900" algn="l">
              <a:buFont typeface="Arial" panose="020B0604020202020204" pitchFamily="34" charset="0"/>
              <a:buChar char="•"/>
            </a:pPr>
            <a:r>
              <a:rPr lang="en-US" sz="1800" dirty="0"/>
              <a:t>Large volume of programs (60+)</a:t>
            </a:r>
          </a:p>
          <a:p>
            <a:pPr marL="342900" indent="-342900" algn="l">
              <a:buFont typeface="Arial" panose="020B0604020202020204" pitchFamily="34" charset="0"/>
              <a:buChar char="•"/>
            </a:pPr>
            <a:r>
              <a:rPr lang="en-US" sz="1800" dirty="0"/>
              <a:t>Farm Bill program implementation competing for FFIP resources</a:t>
            </a:r>
          </a:p>
          <a:p>
            <a:endParaRPr lang="en-US" dirty="0"/>
          </a:p>
        </p:txBody>
      </p:sp>
    </p:spTree>
    <p:extLst>
      <p:ext uri="{BB962C8B-B14F-4D97-AF65-F5344CB8AC3E}">
        <p14:creationId xmlns:p14="http://schemas.microsoft.com/office/powerpoint/2010/main" val="28899255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 name="Title 19" descr="System Architecture: Current Structure">
            <a:extLst>
              <a:ext uri="{FF2B5EF4-FFF2-40B4-BE49-F238E27FC236}">
                <a16:creationId xmlns:a16="http://schemas.microsoft.com/office/drawing/2014/main" id="{6C5BE966-E081-4B39-AF9F-153FDAE8876C}"/>
              </a:ext>
            </a:extLst>
          </p:cNvPr>
          <p:cNvSpPr>
            <a:spLocks noGrp="1"/>
          </p:cNvSpPr>
          <p:nvPr>
            <p:ph type="title"/>
          </p:nvPr>
        </p:nvSpPr>
        <p:spPr>
          <a:xfrm>
            <a:off x="164387" y="63650"/>
            <a:ext cx="7722313" cy="565777"/>
          </a:xfrm>
        </p:spPr>
        <p:txBody>
          <a:bodyPr/>
          <a:lstStyle/>
          <a:p>
            <a:r>
              <a:rPr lang="en-US" dirty="0"/>
              <a:t>System Architecture: Current Structure</a:t>
            </a:r>
          </a:p>
        </p:txBody>
      </p:sp>
      <p:pic>
        <p:nvPicPr>
          <p:cNvPr id="6" name="Picture 5" descr="FFIP logo"/>
          <p:cNvPicPr>
            <a:picLocks noChangeAspect="1"/>
          </p:cNvPicPr>
          <p:nvPr/>
        </p:nvPicPr>
        <p:blipFill>
          <a:blip r:embed="rId3"/>
          <a:stretch>
            <a:fillRect/>
          </a:stretch>
        </p:blipFill>
        <p:spPr>
          <a:xfrm>
            <a:off x="7971449" y="115021"/>
            <a:ext cx="889919" cy="591972"/>
          </a:xfrm>
          <a:prstGeom prst="rect">
            <a:avLst/>
          </a:prstGeom>
        </p:spPr>
      </p:pic>
      <p:sp>
        <p:nvSpPr>
          <p:cNvPr id="2" name="Rectangle: Rounded Corners 1" descr="Program Systems&#10;(Farm Programs, Farm Loan Programs, Commodity Operations, Business Partner, Online Payments) &#10;">
            <a:extLst>
              <a:ext uri="{FF2B5EF4-FFF2-40B4-BE49-F238E27FC236}">
                <a16:creationId xmlns:a16="http://schemas.microsoft.com/office/drawing/2014/main" id="{0630C53D-5B0E-411F-8A89-833B2BF8913B}"/>
              </a:ext>
            </a:extLst>
          </p:cNvPr>
          <p:cNvSpPr/>
          <p:nvPr/>
        </p:nvSpPr>
        <p:spPr>
          <a:xfrm>
            <a:off x="514018" y="886408"/>
            <a:ext cx="8059970" cy="717544"/>
          </a:xfrm>
          <a:prstGeom prst="roundRect">
            <a:avLst>
              <a:gd name="adj" fmla="val 16667"/>
            </a:avLst>
          </a:prstGeom>
          <a:solidFill>
            <a:srgbClr val="0537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highlight>
                  <a:srgbClr val="000080"/>
                </a:highlight>
              </a:rPr>
              <a:t>Program Systems</a:t>
            </a:r>
          </a:p>
          <a:p>
            <a:pPr algn="ctr"/>
            <a:r>
              <a:rPr lang="en-US" sz="1400" dirty="0">
                <a:solidFill>
                  <a:schemeClr val="bg1"/>
                </a:solidFill>
                <a:highlight>
                  <a:srgbClr val="000080"/>
                </a:highlight>
              </a:rPr>
              <a:t>(Farm Programs, Farm Loan Programs, Commodity Operations, Business Partner, Online Payments) </a:t>
            </a:r>
          </a:p>
        </p:txBody>
      </p:sp>
      <p:sp>
        <p:nvSpPr>
          <p:cNvPr id="131" name="TextBox 86" descr="Obligations">
            <a:extLst>
              <a:ext uri="{FF2B5EF4-FFF2-40B4-BE49-F238E27FC236}">
                <a16:creationId xmlns:a16="http://schemas.microsoft.com/office/drawing/2014/main" id="{8A97A089-DC17-4980-916E-4161F137ED8B}"/>
              </a:ext>
            </a:extLst>
          </p:cNvPr>
          <p:cNvSpPr txBox="1"/>
          <p:nvPr/>
        </p:nvSpPr>
        <p:spPr>
          <a:xfrm>
            <a:off x="1276829" y="1832249"/>
            <a:ext cx="766781" cy="246221"/>
          </a:xfrm>
          <a:prstGeom prst="rect">
            <a:avLst/>
          </a:prstGeom>
          <a:solidFill>
            <a:srgbClr val="FFFFFF"/>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Obligations</a:t>
            </a:r>
          </a:p>
        </p:txBody>
      </p:sp>
      <p:sp>
        <p:nvSpPr>
          <p:cNvPr id="83" name="Rectangle: Rounded Corners 82" descr="&quot;&quot;">
            <a:extLst>
              <a:ext uri="{FF2B5EF4-FFF2-40B4-BE49-F238E27FC236}">
                <a16:creationId xmlns:a16="http://schemas.microsoft.com/office/drawing/2014/main" id="{1F8824C1-68F5-479E-A713-003C8827E126}"/>
              </a:ext>
              <a:ext uri="{C183D7F6-B498-43B3-948B-1728B52AA6E4}">
                <adec:decorative xmlns:adec="http://schemas.microsoft.com/office/drawing/2017/decorative" xmlns="" val="0"/>
              </a:ext>
            </a:extLst>
          </p:cNvPr>
          <p:cNvSpPr/>
          <p:nvPr/>
        </p:nvSpPr>
        <p:spPr>
          <a:xfrm>
            <a:off x="514018" y="2186759"/>
            <a:ext cx="6965997" cy="2830024"/>
          </a:xfrm>
          <a:prstGeom prst="roundRect">
            <a:avLst>
              <a:gd name="adj" fmla="val 2225"/>
            </a:avLst>
          </a:prstGeom>
          <a:solidFill>
            <a:srgbClr val="DAE3F3"/>
          </a:solidFill>
          <a:ln w="12700" cap="flat" cmpd="sng" algn="ctr">
            <a:solidFill>
              <a:schemeClr val="tx1"/>
            </a:solidFill>
            <a:prstDash val="solid"/>
            <a:miter lim="800000"/>
          </a:ln>
          <a:effectLst/>
        </p:spPr>
        <p:txBody>
          <a:bodyPr rtlCol="0" anchor="b"/>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chemeClr val="tx1"/>
                </a:solidFill>
                <a:effectLst/>
                <a:uLnTx/>
                <a:uFillTx/>
                <a:latin typeface="Calibri" panose="020F0502020204030204"/>
                <a:ea typeface="+mn-ea"/>
                <a:cs typeface="+mn-cs"/>
              </a:rPr>
              <a:t>IFM</a:t>
            </a:r>
          </a:p>
        </p:txBody>
      </p:sp>
      <p:sp>
        <p:nvSpPr>
          <p:cNvPr id="84" name="Rectangle: Rounded Corners 83" descr="COF">
            <a:extLst>
              <a:ext uri="{FF2B5EF4-FFF2-40B4-BE49-F238E27FC236}">
                <a16:creationId xmlns:a16="http://schemas.microsoft.com/office/drawing/2014/main" id="{AA6E474B-92DF-4185-BF66-CE162B41ECF8}"/>
              </a:ext>
              <a:ext uri="{C183D7F6-B498-43B3-948B-1728B52AA6E4}">
                <adec:decorative xmlns:adec="http://schemas.microsoft.com/office/drawing/2017/decorative" xmlns="" val="0"/>
              </a:ext>
            </a:extLst>
          </p:cNvPr>
          <p:cNvSpPr/>
          <p:nvPr/>
        </p:nvSpPr>
        <p:spPr>
          <a:xfrm>
            <a:off x="1110060" y="2318021"/>
            <a:ext cx="1107847" cy="2635618"/>
          </a:xfrm>
          <a:prstGeom prst="roundRect">
            <a:avLst>
              <a:gd name="adj" fmla="val 6560"/>
            </a:avLst>
          </a:prstGeom>
          <a:solidFill>
            <a:srgbClr val="2F5597"/>
          </a:solidFill>
          <a:ln w="12700" cap="flat" cmpd="sng" algn="ctr">
            <a:solidFill>
              <a:srgbClr val="4472C4">
                <a:shade val="50000"/>
              </a:srgbClr>
            </a:solidFill>
            <a:prstDash val="solid"/>
            <a:miter lim="800000"/>
          </a:ln>
          <a:effectLst/>
        </p:spPr>
        <p:txBody>
          <a:bodyPr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ysClr val="window" lastClr="FFFFFF"/>
                </a:solidFill>
                <a:effectLst/>
                <a:uLnTx/>
                <a:uFillTx/>
                <a:latin typeface="Calibri" panose="020F0502020204030204"/>
                <a:ea typeface="+mn-ea"/>
                <a:cs typeface="+mn-cs"/>
              </a:rPr>
              <a:t>COF</a:t>
            </a:r>
          </a:p>
        </p:txBody>
      </p:sp>
      <p:sp>
        <p:nvSpPr>
          <p:cNvPr id="102" name="Rectangle 101" descr="Request Obligation&#10;&#10;">
            <a:extLst>
              <a:ext uri="{FF2B5EF4-FFF2-40B4-BE49-F238E27FC236}">
                <a16:creationId xmlns:a16="http://schemas.microsoft.com/office/drawing/2014/main" id="{7E6F06AD-6630-4BD3-81E7-B39BFA4B638D}"/>
              </a:ext>
            </a:extLst>
          </p:cNvPr>
          <p:cNvSpPr/>
          <p:nvPr/>
        </p:nvSpPr>
        <p:spPr>
          <a:xfrm>
            <a:off x="1161416" y="2682178"/>
            <a:ext cx="1005840" cy="137160"/>
          </a:xfrm>
          <a:prstGeom prst="rect">
            <a:avLst/>
          </a:prstGeom>
          <a:solidFill>
            <a:srgbClr val="DAE3F3"/>
          </a:solidFill>
          <a:ln w="12700" cap="flat" cmpd="sng" algn="ctr">
            <a:solidFill>
              <a:srgbClr val="5B9BD5">
                <a:shade val="50000"/>
              </a:srgbClr>
            </a:solid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tx1"/>
                </a:solidFill>
                <a:effectLst/>
                <a:uLnTx/>
                <a:uFillTx/>
                <a:latin typeface="Calibri" panose="020F0502020204030204"/>
                <a:ea typeface="+mn-ea"/>
                <a:cs typeface="+mn-cs"/>
              </a:rPr>
              <a:t>Request Obligation</a:t>
            </a:r>
          </a:p>
        </p:txBody>
      </p:sp>
      <p:sp>
        <p:nvSpPr>
          <p:cNvPr id="103" name="Rectangle 102" descr="Adjust Obligation&#10;">
            <a:extLst>
              <a:ext uri="{FF2B5EF4-FFF2-40B4-BE49-F238E27FC236}">
                <a16:creationId xmlns:a16="http://schemas.microsoft.com/office/drawing/2014/main" id="{96CCC0E1-58A2-4F32-A1DA-60CFB480CD58}"/>
              </a:ext>
            </a:extLst>
          </p:cNvPr>
          <p:cNvSpPr/>
          <p:nvPr/>
        </p:nvSpPr>
        <p:spPr>
          <a:xfrm>
            <a:off x="1161416" y="2853634"/>
            <a:ext cx="1005840" cy="137160"/>
          </a:xfrm>
          <a:prstGeom prst="rect">
            <a:avLst/>
          </a:prstGeom>
          <a:solidFill>
            <a:srgbClr val="DAE3F3"/>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800" dirty="0">
                <a:solidFill>
                  <a:schemeClr val="tx1"/>
                </a:solidFill>
                <a:latin typeface="Calibri" panose="020F0502020204030204"/>
              </a:rPr>
              <a:t>Adjust Obligation</a:t>
            </a:r>
          </a:p>
        </p:txBody>
      </p:sp>
      <p:sp>
        <p:nvSpPr>
          <p:cNvPr id="105" name="Rectangle 104" descr="Check Obligated Funds&#10;">
            <a:extLst>
              <a:ext uri="{FF2B5EF4-FFF2-40B4-BE49-F238E27FC236}">
                <a16:creationId xmlns:a16="http://schemas.microsoft.com/office/drawing/2014/main" id="{76735A7C-102E-423B-86E5-D00E4D407B06}"/>
              </a:ext>
            </a:extLst>
          </p:cNvPr>
          <p:cNvSpPr/>
          <p:nvPr/>
        </p:nvSpPr>
        <p:spPr>
          <a:xfrm>
            <a:off x="1161416" y="3025090"/>
            <a:ext cx="1005840" cy="228600"/>
          </a:xfrm>
          <a:prstGeom prst="rect">
            <a:avLst/>
          </a:prstGeom>
          <a:solidFill>
            <a:srgbClr val="DAE3F3"/>
          </a:solidFill>
          <a:ln w="12700" cap="flat" cmpd="sng" algn="ctr">
            <a:solidFill>
              <a:srgbClr val="5B9BD5">
                <a:shade val="50000"/>
              </a:srgbClr>
            </a:solid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800" dirty="0">
                <a:solidFill>
                  <a:schemeClr val="tx1"/>
                </a:solidFill>
                <a:latin typeface="Calibri" panose="020F0502020204030204"/>
              </a:rPr>
              <a:t>Check Obligated Funds</a:t>
            </a:r>
          </a:p>
        </p:txBody>
      </p:sp>
      <p:sp>
        <p:nvSpPr>
          <p:cNvPr id="104" name="Rectangle 103" descr="Liquidate Obligation&#10;">
            <a:extLst>
              <a:ext uri="{FF2B5EF4-FFF2-40B4-BE49-F238E27FC236}">
                <a16:creationId xmlns:a16="http://schemas.microsoft.com/office/drawing/2014/main" id="{B61588A6-1936-44FB-BA12-B7D56CD14DF0}"/>
              </a:ext>
            </a:extLst>
          </p:cNvPr>
          <p:cNvSpPr/>
          <p:nvPr/>
        </p:nvSpPr>
        <p:spPr>
          <a:xfrm>
            <a:off x="1161416" y="3287985"/>
            <a:ext cx="1005840" cy="228600"/>
          </a:xfrm>
          <a:prstGeom prst="rect">
            <a:avLst/>
          </a:prstGeom>
          <a:solidFill>
            <a:srgbClr val="DAE3F3"/>
          </a:solidFill>
          <a:ln w="12700" cap="flat" cmpd="sng" algn="ctr">
            <a:solidFill>
              <a:srgbClr val="5B9BD5">
                <a:shade val="50000"/>
              </a:srgbClr>
            </a:solid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800" dirty="0">
                <a:solidFill>
                  <a:schemeClr val="tx1"/>
                </a:solidFill>
                <a:latin typeface="Calibri" panose="020F0502020204030204"/>
              </a:rPr>
              <a:t>Liquidate Obligation</a:t>
            </a:r>
          </a:p>
        </p:txBody>
      </p:sp>
      <p:sp>
        <p:nvSpPr>
          <p:cNvPr id="132" name="TextBox 88" descr="Vendor/Customer Master Data&#10;">
            <a:extLst>
              <a:ext uri="{FF2B5EF4-FFF2-40B4-BE49-F238E27FC236}">
                <a16:creationId xmlns:a16="http://schemas.microsoft.com/office/drawing/2014/main" id="{420DB204-BD90-49D5-9989-7D83BFAB5146}"/>
              </a:ext>
            </a:extLst>
          </p:cNvPr>
          <p:cNvSpPr txBox="1"/>
          <p:nvPr/>
        </p:nvSpPr>
        <p:spPr>
          <a:xfrm>
            <a:off x="2341514" y="1764832"/>
            <a:ext cx="1149942" cy="400110"/>
          </a:xfrm>
          <a:prstGeom prst="rect">
            <a:avLst/>
          </a:prstGeom>
          <a:solidFill>
            <a:sysClr val="window" lastClr="FFFFFF"/>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Vendor/Customer Master Data</a:t>
            </a:r>
          </a:p>
        </p:txBody>
      </p:sp>
      <p:sp>
        <p:nvSpPr>
          <p:cNvPr id="85" name="Rectangle: Rounded Corners 84" descr="&quot;&quot;">
            <a:extLst>
              <a:ext uri="{FF2B5EF4-FFF2-40B4-BE49-F238E27FC236}">
                <a16:creationId xmlns:a16="http://schemas.microsoft.com/office/drawing/2014/main" id="{38A18E21-3C4C-4C65-A4A7-F1BA91186263}"/>
              </a:ext>
              <a:ext uri="{C183D7F6-B498-43B3-948B-1728B52AA6E4}">
                <adec:decorative xmlns:adec="http://schemas.microsoft.com/office/drawing/2017/decorative" xmlns="" val="0"/>
              </a:ext>
            </a:extLst>
          </p:cNvPr>
          <p:cNvSpPr/>
          <p:nvPr/>
        </p:nvSpPr>
        <p:spPr>
          <a:xfrm>
            <a:off x="2355562" y="2317456"/>
            <a:ext cx="1106424" cy="2636182"/>
          </a:xfrm>
          <a:prstGeom prst="roundRect">
            <a:avLst>
              <a:gd name="adj" fmla="val 6547"/>
            </a:avLst>
          </a:prstGeom>
          <a:solidFill>
            <a:srgbClr val="2F5597"/>
          </a:solidFill>
          <a:ln w="12700" cap="flat" cmpd="sng" algn="ctr">
            <a:solidFill>
              <a:srgbClr val="4472C4">
                <a:shade val="50000"/>
              </a:srgbClr>
            </a:solidFill>
            <a:prstDash val="solid"/>
            <a:miter lim="800000"/>
          </a:ln>
          <a:effectLst/>
        </p:spPr>
        <p:txBody>
          <a:bodyPr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b="1" dirty="0">
                <a:solidFill>
                  <a:sysClr val="window" lastClr="FFFFFF"/>
                </a:solidFill>
                <a:latin typeface="Calibri" panose="020F0502020204030204"/>
              </a:rPr>
              <a:t>FSAFS</a:t>
            </a:r>
          </a:p>
        </p:txBody>
      </p:sp>
      <p:sp>
        <p:nvSpPr>
          <p:cNvPr id="110" name="Rectangle 109" descr="Bankruptcy&#10;">
            <a:extLst>
              <a:ext uri="{FF2B5EF4-FFF2-40B4-BE49-F238E27FC236}">
                <a16:creationId xmlns:a16="http://schemas.microsoft.com/office/drawing/2014/main" id="{D3BD9AC8-5E1D-42F4-9769-B56812C66E32}"/>
              </a:ext>
            </a:extLst>
          </p:cNvPr>
          <p:cNvSpPr/>
          <p:nvPr/>
        </p:nvSpPr>
        <p:spPr>
          <a:xfrm>
            <a:off x="2403355" y="2698345"/>
            <a:ext cx="1005840" cy="137160"/>
          </a:xfrm>
          <a:prstGeom prst="rect">
            <a:avLst/>
          </a:prstGeom>
          <a:solidFill>
            <a:srgbClr val="DAE3F3"/>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tx1"/>
                </a:solidFill>
                <a:effectLst/>
                <a:uLnTx/>
                <a:uFillTx/>
                <a:latin typeface="Calibri" panose="020F0502020204030204"/>
                <a:ea typeface="+mn-ea"/>
                <a:cs typeface="+mn-cs"/>
              </a:rPr>
              <a:t>Bankruptcy</a:t>
            </a:r>
          </a:p>
        </p:txBody>
      </p:sp>
      <p:sp>
        <p:nvSpPr>
          <p:cNvPr id="111" name="Rectangle 110" descr="Other Agency Debt&#10;">
            <a:extLst>
              <a:ext uri="{FF2B5EF4-FFF2-40B4-BE49-F238E27FC236}">
                <a16:creationId xmlns:a16="http://schemas.microsoft.com/office/drawing/2014/main" id="{2387CDB5-6E5E-42BD-ACE3-B8F31D020E90}"/>
              </a:ext>
            </a:extLst>
          </p:cNvPr>
          <p:cNvSpPr/>
          <p:nvPr/>
        </p:nvSpPr>
        <p:spPr>
          <a:xfrm>
            <a:off x="2403355" y="2862898"/>
            <a:ext cx="1005840" cy="137160"/>
          </a:xfrm>
          <a:prstGeom prst="rect">
            <a:avLst/>
          </a:prstGeom>
          <a:solidFill>
            <a:srgbClr val="DAE3F3"/>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tx1"/>
                </a:solidFill>
                <a:effectLst/>
                <a:uLnTx/>
                <a:uFillTx/>
                <a:latin typeface="Calibri" panose="020F0502020204030204"/>
                <a:ea typeface="+mn-ea"/>
                <a:cs typeface="+mn-cs"/>
              </a:rPr>
              <a:t>Other Agency Debt</a:t>
            </a:r>
          </a:p>
        </p:txBody>
      </p:sp>
      <p:sp>
        <p:nvSpPr>
          <p:cNvPr id="112" name="Rectangle 111" descr="Banking Info&#10;">
            <a:extLst>
              <a:ext uri="{FF2B5EF4-FFF2-40B4-BE49-F238E27FC236}">
                <a16:creationId xmlns:a16="http://schemas.microsoft.com/office/drawing/2014/main" id="{83A68B20-B1F1-44F0-901A-36EFCD959198}"/>
              </a:ext>
            </a:extLst>
          </p:cNvPr>
          <p:cNvSpPr/>
          <p:nvPr/>
        </p:nvSpPr>
        <p:spPr>
          <a:xfrm>
            <a:off x="2403355" y="3027451"/>
            <a:ext cx="1005840" cy="137160"/>
          </a:xfrm>
          <a:prstGeom prst="rect">
            <a:avLst/>
          </a:prstGeom>
          <a:solidFill>
            <a:srgbClr val="DAE3F3"/>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tx1"/>
                </a:solidFill>
                <a:effectLst/>
                <a:uLnTx/>
                <a:uFillTx/>
                <a:latin typeface="Calibri" panose="020F0502020204030204"/>
                <a:ea typeface="+mn-ea"/>
                <a:cs typeface="+mn-cs"/>
              </a:rPr>
              <a:t>Banking Info</a:t>
            </a:r>
          </a:p>
        </p:txBody>
      </p:sp>
      <p:sp>
        <p:nvSpPr>
          <p:cNvPr id="136" name="Rectangle 135" descr="Assignees&#10;">
            <a:extLst>
              <a:ext uri="{FF2B5EF4-FFF2-40B4-BE49-F238E27FC236}">
                <a16:creationId xmlns:a16="http://schemas.microsoft.com/office/drawing/2014/main" id="{D60BADDF-482D-4F86-8E88-1A9EBEF3B332}"/>
              </a:ext>
            </a:extLst>
          </p:cNvPr>
          <p:cNvSpPr/>
          <p:nvPr/>
        </p:nvSpPr>
        <p:spPr>
          <a:xfrm>
            <a:off x="2403355" y="3192004"/>
            <a:ext cx="1005840" cy="137160"/>
          </a:xfrm>
          <a:prstGeom prst="rect">
            <a:avLst/>
          </a:prstGeom>
          <a:solidFill>
            <a:srgbClr val="DAE3F3"/>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tx1"/>
                </a:solidFill>
                <a:effectLst/>
                <a:uLnTx/>
                <a:uFillTx/>
                <a:latin typeface="Calibri" panose="020F0502020204030204"/>
                <a:ea typeface="+mn-ea"/>
                <a:cs typeface="+mn-cs"/>
              </a:rPr>
              <a:t>Assignees</a:t>
            </a:r>
          </a:p>
        </p:txBody>
      </p:sp>
      <p:sp>
        <p:nvSpPr>
          <p:cNvPr id="137" name="Rectangle 136" descr="Joint Payees&#10;">
            <a:extLst>
              <a:ext uri="{FF2B5EF4-FFF2-40B4-BE49-F238E27FC236}">
                <a16:creationId xmlns:a16="http://schemas.microsoft.com/office/drawing/2014/main" id="{18ABDF00-2C01-478E-B4BE-0368BE46CD60}"/>
              </a:ext>
            </a:extLst>
          </p:cNvPr>
          <p:cNvSpPr/>
          <p:nvPr/>
        </p:nvSpPr>
        <p:spPr>
          <a:xfrm>
            <a:off x="2403355" y="3356557"/>
            <a:ext cx="1005840" cy="137160"/>
          </a:xfrm>
          <a:prstGeom prst="rect">
            <a:avLst/>
          </a:prstGeom>
          <a:solidFill>
            <a:srgbClr val="DAE3F3"/>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tx1"/>
                </a:solidFill>
                <a:effectLst/>
                <a:uLnTx/>
                <a:uFillTx/>
                <a:latin typeface="Calibri" panose="020F0502020204030204"/>
                <a:ea typeface="+mn-ea"/>
                <a:cs typeface="+mn-cs"/>
              </a:rPr>
              <a:t>Joint Payees</a:t>
            </a:r>
          </a:p>
        </p:txBody>
      </p:sp>
      <p:sp>
        <p:nvSpPr>
          <p:cNvPr id="140" name="Rectangle 139" descr="Bank Routing Verification&#10;">
            <a:extLst>
              <a:ext uri="{FF2B5EF4-FFF2-40B4-BE49-F238E27FC236}">
                <a16:creationId xmlns:a16="http://schemas.microsoft.com/office/drawing/2014/main" id="{8DDBDDE2-7B99-4CE6-AA5B-EF49DC638128}"/>
              </a:ext>
            </a:extLst>
          </p:cNvPr>
          <p:cNvSpPr/>
          <p:nvPr/>
        </p:nvSpPr>
        <p:spPr>
          <a:xfrm>
            <a:off x="2403355" y="3521110"/>
            <a:ext cx="1005840" cy="228600"/>
          </a:xfrm>
          <a:prstGeom prst="rect">
            <a:avLst/>
          </a:prstGeom>
          <a:solidFill>
            <a:srgbClr val="DAE3F3"/>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tx1"/>
                </a:solidFill>
                <a:effectLst/>
                <a:uLnTx/>
                <a:uFillTx/>
                <a:latin typeface="Calibri" panose="020F0502020204030204"/>
                <a:ea typeface="+mn-ea"/>
                <a:cs typeface="+mn-cs"/>
              </a:rPr>
              <a:t>Bank Routing Verification</a:t>
            </a:r>
          </a:p>
        </p:txBody>
      </p:sp>
      <p:sp>
        <p:nvSpPr>
          <p:cNvPr id="142" name="Rectangle 141" descr="Validate CCID&#10;">
            <a:extLst>
              <a:ext uri="{FF2B5EF4-FFF2-40B4-BE49-F238E27FC236}">
                <a16:creationId xmlns:a16="http://schemas.microsoft.com/office/drawing/2014/main" id="{C06E0370-B8C9-480C-821D-A10D6DBB5E28}"/>
              </a:ext>
            </a:extLst>
          </p:cNvPr>
          <p:cNvSpPr/>
          <p:nvPr/>
        </p:nvSpPr>
        <p:spPr>
          <a:xfrm>
            <a:off x="2403355" y="3777103"/>
            <a:ext cx="1005840" cy="137160"/>
          </a:xfrm>
          <a:prstGeom prst="rect">
            <a:avLst/>
          </a:prstGeom>
          <a:solidFill>
            <a:srgbClr val="DAE3F3"/>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tx1"/>
                </a:solidFill>
                <a:effectLst/>
                <a:uLnTx/>
                <a:uFillTx/>
                <a:latin typeface="Calibri" panose="020F0502020204030204"/>
                <a:ea typeface="+mn-ea"/>
                <a:cs typeface="+mn-cs"/>
              </a:rPr>
              <a:t>Validate CCID</a:t>
            </a:r>
          </a:p>
        </p:txBody>
      </p:sp>
      <p:sp>
        <p:nvSpPr>
          <p:cNvPr id="138" name="Rectangle 137" descr="Date of Death&#10;">
            <a:extLst>
              <a:ext uri="{FF2B5EF4-FFF2-40B4-BE49-F238E27FC236}">
                <a16:creationId xmlns:a16="http://schemas.microsoft.com/office/drawing/2014/main" id="{5967088B-DCFD-4C43-B7DE-2510F7E90F9C}"/>
              </a:ext>
            </a:extLst>
          </p:cNvPr>
          <p:cNvSpPr/>
          <p:nvPr/>
        </p:nvSpPr>
        <p:spPr>
          <a:xfrm>
            <a:off x="2403355" y="3941656"/>
            <a:ext cx="1005840" cy="137160"/>
          </a:xfrm>
          <a:prstGeom prst="rect">
            <a:avLst/>
          </a:prstGeom>
          <a:solidFill>
            <a:srgbClr val="DAE3F3"/>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tx1"/>
                </a:solidFill>
                <a:effectLst/>
                <a:uLnTx/>
                <a:uFillTx/>
                <a:latin typeface="Calibri" panose="020F0502020204030204"/>
                <a:ea typeface="+mn-ea"/>
                <a:cs typeface="+mn-cs"/>
              </a:rPr>
              <a:t>Date of Death</a:t>
            </a:r>
          </a:p>
        </p:txBody>
      </p:sp>
      <p:sp>
        <p:nvSpPr>
          <p:cNvPr id="139" name="Rectangle 138" descr="Withholdings&#10;">
            <a:extLst>
              <a:ext uri="{FF2B5EF4-FFF2-40B4-BE49-F238E27FC236}">
                <a16:creationId xmlns:a16="http://schemas.microsoft.com/office/drawing/2014/main" id="{627D100F-D32D-4B1D-BF4A-08C472357514}"/>
              </a:ext>
            </a:extLst>
          </p:cNvPr>
          <p:cNvSpPr/>
          <p:nvPr/>
        </p:nvSpPr>
        <p:spPr>
          <a:xfrm>
            <a:off x="2403355" y="4106209"/>
            <a:ext cx="1005840" cy="137160"/>
          </a:xfrm>
          <a:prstGeom prst="rect">
            <a:avLst/>
          </a:prstGeom>
          <a:solidFill>
            <a:srgbClr val="DAE3F3"/>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tx1"/>
                </a:solidFill>
                <a:effectLst/>
                <a:uLnTx/>
                <a:uFillTx/>
                <a:latin typeface="Calibri" panose="020F0502020204030204"/>
                <a:ea typeface="+mn-ea"/>
                <a:cs typeface="+mn-cs"/>
              </a:rPr>
              <a:t>Withholdings</a:t>
            </a:r>
          </a:p>
        </p:txBody>
      </p:sp>
      <p:sp>
        <p:nvSpPr>
          <p:cNvPr id="145" name="Rectangle 144" descr="MIDAS Interface&#10;">
            <a:extLst>
              <a:ext uri="{FF2B5EF4-FFF2-40B4-BE49-F238E27FC236}">
                <a16:creationId xmlns:a16="http://schemas.microsoft.com/office/drawing/2014/main" id="{47D91CCB-6E42-4BB7-9001-970BE050B155}"/>
              </a:ext>
            </a:extLst>
          </p:cNvPr>
          <p:cNvSpPr/>
          <p:nvPr/>
        </p:nvSpPr>
        <p:spPr>
          <a:xfrm>
            <a:off x="2403355" y="4270762"/>
            <a:ext cx="1005840" cy="137160"/>
          </a:xfrm>
          <a:prstGeom prst="rect">
            <a:avLst/>
          </a:prstGeom>
          <a:solidFill>
            <a:srgbClr val="DAE3F3"/>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tx1"/>
                </a:solidFill>
                <a:effectLst/>
                <a:uLnTx/>
                <a:uFillTx/>
                <a:latin typeface="Calibri" panose="020F0502020204030204"/>
                <a:ea typeface="+mn-ea"/>
                <a:cs typeface="+mn-cs"/>
              </a:rPr>
              <a:t>MIDAS Interface</a:t>
            </a:r>
          </a:p>
        </p:txBody>
      </p:sp>
      <p:sp>
        <p:nvSpPr>
          <p:cNvPr id="146" name="Rectangle 145" descr="SAM interface&#10;">
            <a:extLst>
              <a:ext uri="{FF2B5EF4-FFF2-40B4-BE49-F238E27FC236}">
                <a16:creationId xmlns:a16="http://schemas.microsoft.com/office/drawing/2014/main" id="{4A1BCB9D-708C-44CC-93B8-621939387101}"/>
              </a:ext>
            </a:extLst>
          </p:cNvPr>
          <p:cNvSpPr/>
          <p:nvPr/>
        </p:nvSpPr>
        <p:spPr>
          <a:xfrm>
            <a:off x="2403355" y="4435312"/>
            <a:ext cx="1005840" cy="137160"/>
          </a:xfrm>
          <a:prstGeom prst="rect">
            <a:avLst/>
          </a:prstGeom>
          <a:solidFill>
            <a:srgbClr val="DAE3F3"/>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tx1"/>
                </a:solidFill>
                <a:effectLst/>
                <a:uLnTx/>
                <a:uFillTx/>
                <a:latin typeface="Calibri" panose="020F0502020204030204"/>
                <a:ea typeface="+mn-ea"/>
                <a:cs typeface="+mn-cs"/>
              </a:rPr>
              <a:t>SAM interface</a:t>
            </a:r>
          </a:p>
        </p:txBody>
      </p:sp>
      <p:sp>
        <p:nvSpPr>
          <p:cNvPr id="143" name="Rectangle 142" descr="Public-facing UI&#10;">
            <a:extLst>
              <a:ext uri="{FF2B5EF4-FFF2-40B4-BE49-F238E27FC236}">
                <a16:creationId xmlns:a16="http://schemas.microsoft.com/office/drawing/2014/main" id="{7730F5AF-3C72-4FB0-A217-77ABFF9891B0}"/>
              </a:ext>
            </a:extLst>
          </p:cNvPr>
          <p:cNvSpPr/>
          <p:nvPr/>
        </p:nvSpPr>
        <p:spPr>
          <a:xfrm>
            <a:off x="2403355" y="4787443"/>
            <a:ext cx="1005840" cy="137160"/>
          </a:xfrm>
          <a:prstGeom prst="rect">
            <a:avLst/>
          </a:prstGeom>
          <a:solidFill>
            <a:srgbClr val="DAE3F3"/>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800" dirty="0">
                <a:solidFill>
                  <a:schemeClr val="tx1"/>
                </a:solidFill>
                <a:latin typeface="Calibri" panose="020F0502020204030204"/>
              </a:rPr>
              <a:t>Public-facing UI</a:t>
            </a:r>
          </a:p>
        </p:txBody>
      </p:sp>
      <p:sp>
        <p:nvSpPr>
          <p:cNvPr id="133" name="TextBox 89" descr="payments">
            <a:extLst>
              <a:ext uri="{FF2B5EF4-FFF2-40B4-BE49-F238E27FC236}">
                <a16:creationId xmlns:a16="http://schemas.microsoft.com/office/drawing/2014/main" id="{F8157154-E0D8-4FEB-BC6A-6B8F210FF76C}"/>
              </a:ext>
            </a:extLst>
          </p:cNvPr>
          <p:cNvSpPr txBox="1"/>
          <p:nvPr/>
        </p:nvSpPr>
        <p:spPr>
          <a:xfrm>
            <a:off x="3759335" y="1828151"/>
            <a:ext cx="815925" cy="246221"/>
          </a:xfrm>
          <a:prstGeom prst="rect">
            <a:avLst/>
          </a:prstGeom>
          <a:solidFill>
            <a:sysClr val="window" lastClr="FFFFFF"/>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Payments</a:t>
            </a:r>
          </a:p>
        </p:txBody>
      </p:sp>
      <p:sp>
        <p:nvSpPr>
          <p:cNvPr id="86" name="Rectangle: Rounded Corners 85" descr="&quot;&quot;">
            <a:extLst>
              <a:ext uri="{FF2B5EF4-FFF2-40B4-BE49-F238E27FC236}">
                <a16:creationId xmlns:a16="http://schemas.microsoft.com/office/drawing/2014/main" id="{BBD01816-D0EF-4DC8-A476-AFDD17E5F375}"/>
              </a:ext>
              <a:ext uri="{C183D7F6-B498-43B3-948B-1728B52AA6E4}">
                <adec:decorative xmlns:adec="http://schemas.microsoft.com/office/drawing/2017/decorative" xmlns="" val="0"/>
              </a:ext>
            </a:extLst>
          </p:cNvPr>
          <p:cNvSpPr/>
          <p:nvPr/>
        </p:nvSpPr>
        <p:spPr>
          <a:xfrm>
            <a:off x="3599641" y="2317456"/>
            <a:ext cx="1106424" cy="2636183"/>
          </a:xfrm>
          <a:prstGeom prst="roundRect">
            <a:avLst>
              <a:gd name="adj" fmla="val 4861"/>
            </a:avLst>
          </a:prstGeom>
          <a:solidFill>
            <a:srgbClr val="2F5597"/>
          </a:solidFill>
          <a:ln w="12700" cap="flat" cmpd="sng" algn="ctr">
            <a:solidFill>
              <a:srgbClr val="4472C4">
                <a:shade val="50000"/>
              </a:srgbClr>
            </a:solidFill>
            <a:prstDash val="solid"/>
            <a:miter lim="800000"/>
          </a:ln>
          <a:effectLst/>
        </p:spPr>
        <p:txBody>
          <a:bodyPr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b="1" dirty="0">
                <a:solidFill>
                  <a:sysClr val="window" lastClr="FFFFFF"/>
                </a:solidFill>
                <a:latin typeface="Calibri" panose="020F0502020204030204"/>
              </a:rPr>
              <a:t>NPS</a:t>
            </a:r>
          </a:p>
        </p:txBody>
      </p:sp>
      <p:sp>
        <p:nvSpPr>
          <p:cNvPr id="119" name="Rectangle 118" descr="validated funds">
            <a:extLst>
              <a:ext uri="{FF2B5EF4-FFF2-40B4-BE49-F238E27FC236}">
                <a16:creationId xmlns:a16="http://schemas.microsoft.com/office/drawing/2014/main" id="{49AECA77-37E1-4A25-ACC2-79579F6505DB}"/>
              </a:ext>
            </a:extLst>
          </p:cNvPr>
          <p:cNvSpPr/>
          <p:nvPr/>
        </p:nvSpPr>
        <p:spPr>
          <a:xfrm>
            <a:off x="3658476" y="2680578"/>
            <a:ext cx="1005840" cy="137160"/>
          </a:xfrm>
          <a:prstGeom prst="rect">
            <a:avLst/>
          </a:prstGeom>
          <a:solidFill>
            <a:srgbClr val="DAE3F3"/>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tx1"/>
                </a:solidFill>
                <a:effectLst/>
                <a:uLnTx/>
                <a:uFillTx/>
                <a:latin typeface="Calibri" panose="020F0502020204030204"/>
                <a:ea typeface="+mn-ea"/>
                <a:cs typeface="+mn-cs"/>
              </a:rPr>
              <a:t>Validate Funds</a:t>
            </a:r>
          </a:p>
        </p:txBody>
      </p:sp>
      <p:sp>
        <p:nvSpPr>
          <p:cNvPr id="114" name="Rectangle 113" descr="Manual Handling&#10;">
            <a:extLst>
              <a:ext uri="{FF2B5EF4-FFF2-40B4-BE49-F238E27FC236}">
                <a16:creationId xmlns:a16="http://schemas.microsoft.com/office/drawing/2014/main" id="{8EEF2F08-C30C-4195-936A-B84BDF2D45BC}"/>
              </a:ext>
            </a:extLst>
          </p:cNvPr>
          <p:cNvSpPr/>
          <p:nvPr/>
        </p:nvSpPr>
        <p:spPr>
          <a:xfrm>
            <a:off x="3658476" y="2847356"/>
            <a:ext cx="1005840" cy="137160"/>
          </a:xfrm>
          <a:prstGeom prst="rect">
            <a:avLst/>
          </a:prstGeom>
          <a:solidFill>
            <a:srgbClr val="DAE3F3"/>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tx1"/>
                </a:solidFill>
                <a:effectLst/>
                <a:uLnTx/>
                <a:uFillTx/>
                <a:latin typeface="Calibri" panose="020F0502020204030204"/>
                <a:ea typeface="+mn-ea"/>
                <a:cs typeface="+mn-cs"/>
              </a:rPr>
              <a:t>Manual Handling</a:t>
            </a:r>
          </a:p>
        </p:txBody>
      </p:sp>
      <p:sp>
        <p:nvSpPr>
          <p:cNvPr id="115" name="Rectangle 114" descr="Assignments&#10;">
            <a:extLst>
              <a:ext uri="{FF2B5EF4-FFF2-40B4-BE49-F238E27FC236}">
                <a16:creationId xmlns:a16="http://schemas.microsoft.com/office/drawing/2014/main" id="{41DCDD3F-CF4D-4C1A-B34F-3DC7964392E8}"/>
              </a:ext>
            </a:extLst>
          </p:cNvPr>
          <p:cNvSpPr/>
          <p:nvPr/>
        </p:nvSpPr>
        <p:spPr>
          <a:xfrm>
            <a:off x="3658476" y="3014134"/>
            <a:ext cx="1005840" cy="137160"/>
          </a:xfrm>
          <a:prstGeom prst="rect">
            <a:avLst/>
          </a:prstGeom>
          <a:solidFill>
            <a:srgbClr val="DAE3F3"/>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tx1"/>
                </a:solidFill>
                <a:effectLst/>
                <a:uLnTx/>
                <a:uFillTx/>
                <a:latin typeface="Calibri" panose="020F0502020204030204"/>
                <a:ea typeface="+mn-ea"/>
                <a:cs typeface="+mn-cs"/>
              </a:rPr>
              <a:t>Assignments</a:t>
            </a:r>
          </a:p>
        </p:txBody>
      </p:sp>
      <p:sp>
        <p:nvSpPr>
          <p:cNvPr id="116" name="Rectangle 115" descr="Joint Payments">
            <a:extLst>
              <a:ext uri="{FF2B5EF4-FFF2-40B4-BE49-F238E27FC236}">
                <a16:creationId xmlns:a16="http://schemas.microsoft.com/office/drawing/2014/main" id="{0017E039-6373-4E80-AEFF-B523C12D6921}"/>
              </a:ext>
            </a:extLst>
          </p:cNvPr>
          <p:cNvSpPr/>
          <p:nvPr/>
        </p:nvSpPr>
        <p:spPr>
          <a:xfrm>
            <a:off x="3658476" y="3180912"/>
            <a:ext cx="1005840" cy="137160"/>
          </a:xfrm>
          <a:prstGeom prst="rect">
            <a:avLst/>
          </a:prstGeom>
          <a:solidFill>
            <a:srgbClr val="DAE3F3"/>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tx1"/>
                </a:solidFill>
                <a:effectLst/>
                <a:uLnTx/>
                <a:uFillTx/>
                <a:latin typeface="Calibri" panose="020F0502020204030204"/>
                <a:ea typeface="+mn-ea"/>
                <a:cs typeface="+mn-cs"/>
              </a:rPr>
              <a:t>Joint Payments</a:t>
            </a:r>
          </a:p>
        </p:txBody>
      </p:sp>
      <p:sp>
        <p:nvSpPr>
          <p:cNvPr id="117" name="Rectangle 116" descr="Req Ob Liquidation&#10;">
            <a:extLst>
              <a:ext uri="{FF2B5EF4-FFF2-40B4-BE49-F238E27FC236}">
                <a16:creationId xmlns:a16="http://schemas.microsoft.com/office/drawing/2014/main" id="{2C422FE4-4DD9-4D79-92F6-0E15D0A2A9E9}"/>
              </a:ext>
            </a:extLst>
          </p:cNvPr>
          <p:cNvSpPr/>
          <p:nvPr/>
        </p:nvSpPr>
        <p:spPr>
          <a:xfrm>
            <a:off x="3658476" y="3347690"/>
            <a:ext cx="1005840" cy="137160"/>
          </a:xfrm>
          <a:prstGeom prst="rect">
            <a:avLst/>
          </a:prstGeom>
          <a:solidFill>
            <a:srgbClr val="DAE3F3"/>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tx1"/>
                </a:solidFill>
                <a:effectLst/>
                <a:uLnTx/>
                <a:uFillTx/>
                <a:latin typeface="Calibri" panose="020F0502020204030204"/>
                <a:ea typeface="+mn-ea"/>
                <a:cs typeface="+mn-cs"/>
              </a:rPr>
              <a:t>Req Ob Liquidation</a:t>
            </a:r>
          </a:p>
        </p:txBody>
      </p:sp>
      <p:sp>
        <p:nvSpPr>
          <p:cNvPr id="118" name="Rectangle 117" descr="Offsets">
            <a:extLst>
              <a:ext uri="{FF2B5EF4-FFF2-40B4-BE49-F238E27FC236}">
                <a16:creationId xmlns:a16="http://schemas.microsoft.com/office/drawing/2014/main" id="{95E1FC28-F201-40C8-87B4-069E5E03A633}"/>
              </a:ext>
            </a:extLst>
          </p:cNvPr>
          <p:cNvSpPr/>
          <p:nvPr/>
        </p:nvSpPr>
        <p:spPr>
          <a:xfrm>
            <a:off x="3658476" y="3514468"/>
            <a:ext cx="1005840" cy="137160"/>
          </a:xfrm>
          <a:prstGeom prst="rect">
            <a:avLst/>
          </a:prstGeom>
          <a:solidFill>
            <a:srgbClr val="DAE3F3"/>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tx1"/>
                </a:solidFill>
                <a:effectLst/>
                <a:uLnTx/>
                <a:uFillTx/>
                <a:latin typeface="Calibri" panose="020F0502020204030204"/>
                <a:ea typeface="+mn-ea"/>
                <a:cs typeface="+mn-cs"/>
              </a:rPr>
              <a:t>Offsets</a:t>
            </a:r>
          </a:p>
        </p:txBody>
      </p:sp>
      <p:sp>
        <p:nvSpPr>
          <p:cNvPr id="120" name="Rectangle 119" descr="Prompt Pay&#10;">
            <a:extLst>
              <a:ext uri="{FF2B5EF4-FFF2-40B4-BE49-F238E27FC236}">
                <a16:creationId xmlns:a16="http://schemas.microsoft.com/office/drawing/2014/main" id="{F6C2EA26-D52A-403A-A93A-72A45508B2BE}"/>
              </a:ext>
            </a:extLst>
          </p:cNvPr>
          <p:cNvSpPr/>
          <p:nvPr/>
        </p:nvSpPr>
        <p:spPr>
          <a:xfrm>
            <a:off x="3654994" y="3681246"/>
            <a:ext cx="1005840" cy="137160"/>
          </a:xfrm>
          <a:prstGeom prst="rect">
            <a:avLst/>
          </a:prstGeom>
          <a:solidFill>
            <a:srgbClr val="DAE3F3"/>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tx1"/>
                </a:solidFill>
                <a:effectLst/>
                <a:uLnTx/>
                <a:uFillTx/>
                <a:latin typeface="Calibri" panose="020F0502020204030204"/>
                <a:ea typeface="+mn-ea"/>
                <a:cs typeface="+mn-cs"/>
              </a:rPr>
              <a:t>Prompt Pay</a:t>
            </a:r>
          </a:p>
        </p:txBody>
      </p:sp>
      <p:sp>
        <p:nvSpPr>
          <p:cNvPr id="123" name="Rectangle 122" descr="Certify &amp; Sign&#10;">
            <a:extLst>
              <a:ext uri="{FF2B5EF4-FFF2-40B4-BE49-F238E27FC236}">
                <a16:creationId xmlns:a16="http://schemas.microsoft.com/office/drawing/2014/main" id="{D6A7E711-94B8-4576-8F21-19DCE4FF7146}"/>
              </a:ext>
            </a:extLst>
          </p:cNvPr>
          <p:cNvSpPr/>
          <p:nvPr/>
        </p:nvSpPr>
        <p:spPr>
          <a:xfrm>
            <a:off x="3658476" y="3848024"/>
            <a:ext cx="1005840" cy="137160"/>
          </a:xfrm>
          <a:prstGeom prst="rect">
            <a:avLst/>
          </a:prstGeom>
          <a:solidFill>
            <a:srgbClr val="DAE3F3"/>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tx1"/>
                </a:solidFill>
                <a:effectLst/>
                <a:uLnTx/>
                <a:uFillTx/>
                <a:latin typeface="Calibri" panose="020F0502020204030204"/>
                <a:ea typeface="+mn-ea"/>
                <a:cs typeface="+mn-cs"/>
              </a:rPr>
              <a:t>Certify &amp; Sign</a:t>
            </a:r>
          </a:p>
        </p:txBody>
      </p:sp>
      <p:sp>
        <p:nvSpPr>
          <p:cNvPr id="121" name="Rectangle 120" descr="Rollup&#10;">
            <a:extLst>
              <a:ext uri="{FF2B5EF4-FFF2-40B4-BE49-F238E27FC236}">
                <a16:creationId xmlns:a16="http://schemas.microsoft.com/office/drawing/2014/main" id="{D1C4821C-F992-4B98-BC11-8A95BE65FC1B}"/>
              </a:ext>
            </a:extLst>
          </p:cNvPr>
          <p:cNvSpPr/>
          <p:nvPr/>
        </p:nvSpPr>
        <p:spPr>
          <a:xfrm>
            <a:off x="3658476" y="4014802"/>
            <a:ext cx="1005840" cy="137160"/>
          </a:xfrm>
          <a:prstGeom prst="rect">
            <a:avLst/>
          </a:prstGeom>
          <a:solidFill>
            <a:srgbClr val="DAE3F3"/>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tx1"/>
                </a:solidFill>
                <a:effectLst/>
                <a:uLnTx/>
                <a:uFillTx/>
                <a:latin typeface="Calibri" panose="020F0502020204030204"/>
                <a:ea typeface="+mn-ea"/>
                <a:cs typeface="+mn-cs"/>
              </a:rPr>
              <a:t>Rollup</a:t>
            </a:r>
          </a:p>
        </p:txBody>
      </p:sp>
      <p:sp>
        <p:nvSpPr>
          <p:cNvPr id="122" name="Rectangle 121" descr="Treasury Returns">
            <a:extLst>
              <a:ext uri="{FF2B5EF4-FFF2-40B4-BE49-F238E27FC236}">
                <a16:creationId xmlns:a16="http://schemas.microsoft.com/office/drawing/2014/main" id="{10B72758-19F0-4A66-AE81-8AF4FF6F78A9}"/>
              </a:ext>
            </a:extLst>
          </p:cNvPr>
          <p:cNvSpPr/>
          <p:nvPr/>
        </p:nvSpPr>
        <p:spPr>
          <a:xfrm>
            <a:off x="3658476" y="4181580"/>
            <a:ext cx="1005840" cy="137160"/>
          </a:xfrm>
          <a:prstGeom prst="rect">
            <a:avLst/>
          </a:prstGeom>
          <a:solidFill>
            <a:srgbClr val="DAE3F3"/>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tx1"/>
                </a:solidFill>
                <a:effectLst/>
                <a:uLnTx/>
                <a:uFillTx/>
                <a:latin typeface="Calibri" panose="020F0502020204030204"/>
                <a:ea typeface="+mn-ea"/>
                <a:cs typeface="+mn-cs"/>
              </a:rPr>
              <a:t>Treasury Returns</a:t>
            </a:r>
          </a:p>
        </p:txBody>
      </p:sp>
      <p:sp>
        <p:nvSpPr>
          <p:cNvPr id="144" name="Rectangle 143" descr="PAM to Treasury">
            <a:extLst>
              <a:ext uri="{FF2B5EF4-FFF2-40B4-BE49-F238E27FC236}">
                <a16:creationId xmlns:a16="http://schemas.microsoft.com/office/drawing/2014/main" id="{20C8EE96-1408-458A-87DB-7D48F6DDF643}"/>
              </a:ext>
            </a:extLst>
          </p:cNvPr>
          <p:cNvSpPr/>
          <p:nvPr/>
        </p:nvSpPr>
        <p:spPr>
          <a:xfrm>
            <a:off x="3658476" y="4348358"/>
            <a:ext cx="1005840" cy="137160"/>
          </a:xfrm>
          <a:prstGeom prst="rect">
            <a:avLst/>
          </a:prstGeom>
          <a:solidFill>
            <a:srgbClr val="DAE3F3"/>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tx1"/>
                </a:solidFill>
                <a:effectLst/>
                <a:uLnTx/>
                <a:uFillTx/>
                <a:latin typeface="Calibri" panose="020F0502020204030204"/>
                <a:ea typeface="+mn-ea"/>
                <a:cs typeface="+mn-cs"/>
              </a:rPr>
              <a:t>PAM to Treasury</a:t>
            </a:r>
          </a:p>
        </p:txBody>
      </p:sp>
      <p:sp>
        <p:nvSpPr>
          <p:cNvPr id="124" name="Rectangle 123" descr="Treasury Confirm&#10;">
            <a:extLst>
              <a:ext uri="{FF2B5EF4-FFF2-40B4-BE49-F238E27FC236}">
                <a16:creationId xmlns:a16="http://schemas.microsoft.com/office/drawing/2014/main" id="{9165076D-6735-4959-82EE-2B58A4B4687A}"/>
              </a:ext>
            </a:extLst>
          </p:cNvPr>
          <p:cNvSpPr/>
          <p:nvPr/>
        </p:nvSpPr>
        <p:spPr>
          <a:xfrm>
            <a:off x="3658476" y="4515136"/>
            <a:ext cx="1005840" cy="137160"/>
          </a:xfrm>
          <a:prstGeom prst="rect">
            <a:avLst/>
          </a:prstGeom>
          <a:solidFill>
            <a:srgbClr val="DAE3F3"/>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tx1"/>
                </a:solidFill>
                <a:effectLst/>
                <a:uLnTx/>
                <a:uFillTx/>
                <a:latin typeface="Calibri" panose="020F0502020204030204"/>
                <a:ea typeface="+mn-ea"/>
                <a:cs typeface="+mn-cs"/>
              </a:rPr>
              <a:t>Treasury Confirm</a:t>
            </a:r>
          </a:p>
        </p:txBody>
      </p:sp>
      <p:sp>
        <p:nvSpPr>
          <p:cNvPr id="148" name="Rectangle 147" descr="Disbursement Maintenance&#10;">
            <a:extLst>
              <a:ext uri="{FF2B5EF4-FFF2-40B4-BE49-F238E27FC236}">
                <a16:creationId xmlns:a16="http://schemas.microsoft.com/office/drawing/2014/main" id="{5B33C2FF-81BF-4766-A5B5-73EE8309B40C}"/>
              </a:ext>
            </a:extLst>
          </p:cNvPr>
          <p:cNvSpPr/>
          <p:nvPr/>
        </p:nvSpPr>
        <p:spPr>
          <a:xfrm>
            <a:off x="3658476" y="4681915"/>
            <a:ext cx="1005840" cy="243142"/>
          </a:xfrm>
          <a:prstGeom prst="rect">
            <a:avLst/>
          </a:prstGeom>
          <a:solidFill>
            <a:srgbClr val="DAE3F3"/>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tx1"/>
                </a:solidFill>
                <a:effectLst/>
                <a:uLnTx/>
                <a:uFillTx/>
                <a:latin typeface="Calibri" panose="020F0502020204030204"/>
                <a:ea typeface="+mn-ea"/>
                <a:cs typeface="+mn-cs"/>
              </a:rPr>
              <a:t>Disbursement Maintenance</a:t>
            </a:r>
          </a:p>
        </p:txBody>
      </p:sp>
      <p:sp>
        <p:nvSpPr>
          <p:cNvPr id="134" name="TextBox 91" descr="Collections&#10;Due Receivables&#10;">
            <a:extLst>
              <a:ext uri="{FF2B5EF4-FFF2-40B4-BE49-F238E27FC236}">
                <a16:creationId xmlns:a16="http://schemas.microsoft.com/office/drawing/2014/main" id="{49231213-149E-402B-933E-E3C3CEC0ED07}"/>
              </a:ext>
            </a:extLst>
          </p:cNvPr>
          <p:cNvSpPr txBox="1"/>
          <p:nvPr/>
        </p:nvSpPr>
        <p:spPr>
          <a:xfrm>
            <a:off x="4886554" y="1760155"/>
            <a:ext cx="1030427" cy="400110"/>
          </a:xfrm>
          <a:prstGeom prst="rect">
            <a:avLst/>
          </a:prstGeom>
          <a:solidFill>
            <a:sysClr val="window" lastClr="FFFFFF"/>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Collections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Due Receivables</a:t>
            </a:r>
          </a:p>
        </p:txBody>
      </p:sp>
      <p:sp>
        <p:nvSpPr>
          <p:cNvPr id="87" name="Rectangle: Rounded Corners 86" descr="&quot;&quot;">
            <a:extLst>
              <a:ext uri="{FF2B5EF4-FFF2-40B4-BE49-F238E27FC236}">
                <a16:creationId xmlns:a16="http://schemas.microsoft.com/office/drawing/2014/main" id="{94CA4548-E10C-43DF-9DFD-775D32CF87BF}"/>
              </a:ext>
              <a:ext uri="{C183D7F6-B498-43B3-948B-1728B52AA6E4}">
                <adec:decorative xmlns:adec="http://schemas.microsoft.com/office/drawing/2017/decorative" xmlns="" val="0"/>
              </a:ext>
            </a:extLst>
          </p:cNvPr>
          <p:cNvSpPr/>
          <p:nvPr/>
        </p:nvSpPr>
        <p:spPr>
          <a:xfrm>
            <a:off x="4810557" y="2314959"/>
            <a:ext cx="1106424" cy="2635617"/>
          </a:xfrm>
          <a:prstGeom prst="roundRect">
            <a:avLst>
              <a:gd name="adj" fmla="val 5704"/>
            </a:avLst>
          </a:prstGeom>
          <a:solidFill>
            <a:srgbClr val="2F5597"/>
          </a:solidFill>
          <a:ln w="12700" cap="flat" cmpd="sng" algn="ctr">
            <a:solidFill>
              <a:srgbClr val="4472C4">
                <a:shade val="50000"/>
              </a:srgbClr>
            </a:solidFill>
            <a:prstDash val="solid"/>
            <a:miter lim="800000"/>
          </a:ln>
          <a:effectLst/>
        </p:spPr>
        <p:txBody>
          <a:bodyPr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b="1" dirty="0">
                <a:solidFill>
                  <a:sysClr val="window" lastClr="FFFFFF"/>
                </a:solidFill>
                <a:latin typeface="Calibri" panose="020F0502020204030204"/>
              </a:rPr>
              <a:t>NRRS</a:t>
            </a:r>
          </a:p>
        </p:txBody>
      </p:sp>
      <p:sp>
        <p:nvSpPr>
          <p:cNvPr id="129" name="Rectangle 128" descr="Create Receivable">
            <a:extLst>
              <a:ext uri="{FF2B5EF4-FFF2-40B4-BE49-F238E27FC236}">
                <a16:creationId xmlns:a16="http://schemas.microsoft.com/office/drawing/2014/main" id="{DA67DF95-68B6-4E11-92AA-D6847451001F}"/>
              </a:ext>
            </a:extLst>
          </p:cNvPr>
          <p:cNvSpPr/>
          <p:nvPr/>
        </p:nvSpPr>
        <p:spPr>
          <a:xfrm>
            <a:off x="4891950" y="2682178"/>
            <a:ext cx="1005840" cy="137160"/>
          </a:xfrm>
          <a:prstGeom prst="rect">
            <a:avLst/>
          </a:prstGeom>
          <a:solidFill>
            <a:srgbClr val="DAE3F3"/>
          </a:solidFill>
          <a:ln w="12700" cap="flat" cmpd="sng" algn="ctr">
            <a:solidFill>
              <a:srgbClr val="5B9BD5">
                <a:shade val="50000"/>
              </a:srgbClr>
            </a:solid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tx1"/>
                </a:solidFill>
                <a:effectLst/>
                <a:uLnTx/>
                <a:uFillTx/>
                <a:latin typeface="Calibri" panose="020F0502020204030204"/>
                <a:ea typeface="+mn-ea"/>
                <a:cs typeface="+mn-cs"/>
              </a:rPr>
              <a:t>Create Receivable</a:t>
            </a:r>
          </a:p>
        </p:txBody>
      </p:sp>
      <p:sp>
        <p:nvSpPr>
          <p:cNvPr id="125" name="Rectangle 124" descr="Query Receivables&#10;">
            <a:extLst>
              <a:ext uri="{FF2B5EF4-FFF2-40B4-BE49-F238E27FC236}">
                <a16:creationId xmlns:a16="http://schemas.microsoft.com/office/drawing/2014/main" id="{3DCA8388-5E01-4E81-92D1-F9DBBC5371F1}"/>
              </a:ext>
            </a:extLst>
          </p:cNvPr>
          <p:cNvSpPr/>
          <p:nvPr/>
        </p:nvSpPr>
        <p:spPr>
          <a:xfrm>
            <a:off x="4891950" y="2854737"/>
            <a:ext cx="1005840" cy="137160"/>
          </a:xfrm>
          <a:prstGeom prst="rect">
            <a:avLst/>
          </a:prstGeom>
          <a:solidFill>
            <a:srgbClr val="DAE3F3"/>
          </a:solidFill>
          <a:ln w="12700" cap="flat" cmpd="sng" algn="ctr">
            <a:solidFill>
              <a:srgbClr val="5B9BD5">
                <a:shade val="50000"/>
              </a:srgbClr>
            </a:solid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tx1"/>
                </a:solidFill>
                <a:effectLst/>
                <a:uLnTx/>
                <a:uFillTx/>
                <a:latin typeface="Calibri" panose="020F0502020204030204"/>
                <a:ea typeface="+mn-ea"/>
                <a:cs typeface="+mn-cs"/>
              </a:rPr>
              <a:t>Query Receivables</a:t>
            </a:r>
          </a:p>
        </p:txBody>
      </p:sp>
      <p:sp>
        <p:nvSpPr>
          <p:cNvPr id="141" name="Rectangle 140" descr="Cancel Receivable&#10;">
            <a:extLst>
              <a:ext uri="{FF2B5EF4-FFF2-40B4-BE49-F238E27FC236}">
                <a16:creationId xmlns:a16="http://schemas.microsoft.com/office/drawing/2014/main" id="{0FD3E9C6-7260-4D0D-BAE0-826850B6792A}"/>
              </a:ext>
            </a:extLst>
          </p:cNvPr>
          <p:cNvSpPr/>
          <p:nvPr/>
        </p:nvSpPr>
        <p:spPr>
          <a:xfrm>
            <a:off x="4891950" y="3027296"/>
            <a:ext cx="1005840" cy="137160"/>
          </a:xfrm>
          <a:prstGeom prst="rect">
            <a:avLst/>
          </a:prstGeom>
          <a:solidFill>
            <a:srgbClr val="DAE3F3"/>
          </a:solidFill>
          <a:ln w="12700" cap="flat" cmpd="sng" algn="ctr">
            <a:solidFill>
              <a:srgbClr val="5B9BD5">
                <a:shade val="50000"/>
              </a:srgbClr>
            </a:solid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tx1"/>
                </a:solidFill>
                <a:effectLst/>
                <a:uLnTx/>
                <a:uFillTx/>
                <a:latin typeface="Calibri" panose="020F0502020204030204"/>
                <a:ea typeface="+mn-ea"/>
                <a:cs typeface="+mn-cs"/>
              </a:rPr>
              <a:t>Cancel Receivable</a:t>
            </a:r>
          </a:p>
        </p:txBody>
      </p:sp>
      <p:sp>
        <p:nvSpPr>
          <p:cNvPr id="147" name="Rectangle 146" descr="Manage Receivables&#10;">
            <a:extLst>
              <a:ext uri="{FF2B5EF4-FFF2-40B4-BE49-F238E27FC236}">
                <a16:creationId xmlns:a16="http://schemas.microsoft.com/office/drawing/2014/main" id="{6AFB4284-A0E5-4C66-A934-B0C2C98212AB}"/>
              </a:ext>
            </a:extLst>
          </p:cNvPr>
          <p:cNvSpPr/>
          <p:nvPr/>
        </p:nvSpPr>
        <p:spPr>
          <a:xfrm>
            <a:off x="4891950" y="3199855"/>
            <a:ext cx="1005840" cy="247830"/>
          </a:xfrm>
          <a:prstGeom prst="rect">
            <a:avLst/>
          </a:prstGeom>
          <a:solidFill>
            <a:srgbClr val="DAE3F3"/>
          </a:solidFill>
          <a:ln w="12700" cap="flat" cmpd="sng" algn="ctr">
            <a:solidFill>
              <a:srgbClr val="5B9BD5">
                <a:shade val="50000"/>
              </a:srgbClr>
            </a:solid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tx1"/>
                </a:solidFill>
                <a:effectLst/>
                <a:uLnTx/>
                <a:uFillTx/>
                <a:latin typeface="Calibri" panose="020F0502020204030204"/>
                <a:ea typeface="+mn-ea"/>
                <a:cs typeface="+mn-cs"/>
              </a:rPr>
              <a:t>Manage Receivables</a:t>
            </a:r>
          </a:p>
        </p:txBody>
      </p:sp>
      <p:sp>
        <p:nvSpPr>
          <p:cNvPr id="126" name="Rectangle 125" descr="TOP/CROSS Referral&#10;">
            <a:extLst>
              <a:ext uri="{FF2B5EF4-FFF2-40B4-BE49-F238E27FC236}">
                <a16:creationId xmlns:a16="http://schemas.microsoft.com/office/drawing/2014/main" id="{54BB3921-C9A2-429C-AE53-940FBC7DB218}"/>
              </a:ext>
            </a:extLst>
          </p:cNvPr>
          <p:cNvSpPr/>
          <p:nvPr/>
        </p:nvSpPr>
        <p:spPr>
          <a:xfrm>
            <a:off x="4891950" y="3483084"/>
            <a:ext cx="1005840" cy="235833"/>
          </a:xfrm>
          <a:prstGeom prst="rect">
            <a:avLst/>
          </a:prstGeom>
          <a:solidFill>
            <a:srgbClr val="DAE3F3"/>
          </a:solidFill>
          <a:ln w="12700" cap="flat" cmpd="sng" algn="ctr">
            <a:solidFill>
              <a:srgbClr val="5B9BD5">
                <a:shade val="50000"/>
              </a:srgbClr>
            </a:solid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tx1"/>
                </a:solidFill>
                <a:effectLst/>
                <a:uLnTx/>
                <a:uFillTx/>
                <a:latin typeface="Calibri" panose="020F0502020204030204"/>
                <a:ea typeface="+mn-ea"/>
                <a:cs typeface="+mn-cs"/>
              </a:rPr>
              <a:t>TOP/CROSS Referral</a:t>
            </a:r>
          </a:p>
        </p:txBody>
      </p:sp>
      <p:sp>
        <p:nvSpPr>
          <p:cNvPr id="127" name="Rectangle 126" descr="Initial Notification and Demand letters&#10;">
            <a:extLst>
              <a:ext uri="{FF2B5EF4-FFF2-40B4-BE49-F238E27FC236}">
                <a16:creationId xmlns:a16="http://schemas.microsoft.com/office/drawing/2014/main" id="{0137A1AF-1D10-47D4-8DBA-DB4C3F7AE0C4}"/>
              </a:ext>
            </a:extLst>
          </p:cNvPr>
          <p:cNvSpPr/>
          <p:nvPr/>
        </p:nvSpPr>
        <p:spPr>
          <a:xfrm>
            <a:off x="4891950" y="3754316"/>
            <a:ext cx="1005840" cy="228600"/>
          </a:xfrm>
          <a:prstGeom prst="rect">
            <a:avLst/>
          </a:prstGeom>
          <a:solidFill>
            <a:srgbClr val="DAE3F3"/>
          </a:solidFill>
          <a:ln w="12700" cap="flat" cmpd="sng" algn="ctr">
            <a:solidFill>
              <a:srgbClr val="5B9BD5">
                <a:shade val="50000"/>
              </a:srgbClr>
            </a:solid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tx1"/>
                </a:solidFill>
                <a:effectLst/>
                <a:uLnTx/>
                <a:uFillTx/>
                <a:latin typeface="Calibri" panose="020F0502020204030204"/>
                <a:ea typeface="+mn-ea"/>
                <a:cs typeface="+mn-cs"/>
              </a:rPr>
              <a:t>Initial Notification and Demand letters</a:t>
            </a:r>
          </a:p>
        </p:txBody>
      </p:sp>
      <p:sp>
        <p:nvSpPr>
          <p:cNvPr id="128" name="Rectangle 127" descr="Write-off&#10;">
            <a:extLst>
              <a:ext uri="{FF2B5EF4-FFF2-40B4-BE49-F238E27FC236}">
                <a16:creationId xmlns:a16="http://schemas.microsoft.com/office/drawing/2014/main" id="{E57AEADE-839A-4DF6-BEDA-5E53EB70B326}"/>
              </a:ext>
            </a:extLst>
          </p:cNvPr>
          <p:cNvSpPr/>
          <p:nvPr/>
        </p:nvSpPr>
        <p:spPr>
          <a:xfrm>
            <a:off x="4891950" y="4018315"/>
            <a:ext cx="1005840" cy="137160"/>
          </a:xfrm>
          <a:prstGeom prst="rect">
            <a:avLst/>
          </a:prstGeom>
          <a:solidFill>
            <a:srgbClr val="DAE3F3"/>
          </a:solidFill>
          <a:ln w="12700" cap="flat" cmpd="sng" algn="ctr">
            <a:solidFill>
              <a:srgbClr val="5B9BD5">
                <a:shade val="50000"/>
              </a:srgbClr>
            </a:solid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tx1"/>
                </a:solidFill>
                <a:effectLst/>
                <a:uLnTx/>
                <a:uFillTx/>
                <a:latin typeface="Calibri" panose="020F0502020204030204"/>
                <a:ea typeface="+mn-ea"/>
                <a:cs typeface="+mn-cs"/>
              </a:rPr>
              <a:t>Write-off</a:t>
            </a:r>
          </a:p>
        </p:txBody>
      </p:sp>
      <p:sp>
        <p:nvSpPr>
          <p:cNvPr id="130" name="Rectangle 129" descr="Apply Collection&#10;">
            <a:extLst>
              <a:ext uri="{FF2B5EF4-FFF2-40B4-BE49-F238E27FC236}">
                <a16:creationId xmlns:a16="http://schemas.microsoft.com/office/drawing/2014/main" id="{DCCA409E-E383-4A0C-A2C2-EB9B89709BF4}"/>
              </a:ext>
            </a:extLst>
          </p:cNvPr>
          <p:cNvSpPr/>
          <p:nvPr/>
        </p:nvSpPr>
        <p:spPr>
          <a:xfrm>
            <a:off x="4891950" y="4190871"/>
            <a:ext cx="1005840" cy="137160"/>
          </a:xfrm>
          <a:prstGeom prst="rect">
            <a:avLst/>
          </a:prstGeom>
          <a:solidFill>
            <a:srgbClr val="DAE3F3"/>
          </a:solidFill>
          <a:ln w="12700" cap="flat" cmpd="sng" algn="ctr">
            <a:solidFill>
              <a:srgbClr val="5B9BD5">
                <a:shade val="50000"/>
              </a:srgbClr>
            </a:solid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tx1"/>
                </a:solidFill>
                <a:effectLst/>
                <a:uLnTx/>
                <a:uFillTx/>
                <a:latin typeface="Calibri" panose="020F0502020204030204"/>
                <a:ea typeface="+mn-ea"/>
                <a:cs typeface="+mn-cs"/>
              </a:rPr>
              <a:t>Apply Collection</a:t>
            </a:r>
          </a:p>
        </p:txBody>
      </p:sp>
      <p:sp>
        <p:nvSpPr>
          <p:cNvPr id="135" name="TextBox 92" descr="G/L-only transactions&#10;">
            <a:extLst>
              <a:ext uri="{FF2B5EF4-FFF2-40B4-BE49-F238E27FC236}">
                <a16:creationId xmlns:a16="http://schemas.microsoft.com/office/drawing/2014/main" id="{FF79294B-6298-45B2-B720-2FFD749435BB}"/>
              </a:ext>
            </a:extLst>
          </p:cNvPr>
          <p:cNvSpPr txBox="1"/>
          <p:nvPr/>
        </p:nvSpPr>
        <p:spPr>
          <a:xfrm>
            <a:off x="6163097" y="1757166"/>
            <a:ext cx="963223" cy="400110"/>
          </a:xfrm>
          <a:prstGeom prst="rect">
            <a:avLst/>
          </a:prstGeom>
          <a:solidFill>
            <a:sysClr val="window" lastClr="FFFFFF"/>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G/L-only transactions</a:t>
            </a:r>
          </a:p>
        </p:txBody>
      </p:sp>
      <p:sp>
        <p:nvSpPr>
          <p:cNvPr id="79" name="TextBox 85" descr="DLS/GLS Loan Obligations, Activity and General Ledger&#10;">
            <a:extLst>
              <a:ext uri="{FF2B5EF4-FFF2-40B4-BE49-F238E27FC236}">
                <a16:creationId xmlns:a16="http://schemas.microsoft.com/office/drawing/2014/main" id="{F729EA5D-974A-4EF6-B803-837EDC20A818}"/>
              </a:ext>
            </a:extLst>
          </p:cNvPr>
          <p:cNvSpPr txBox="1"/>
          <p:nvPr/>
        </p:nvSpPr>
        <p:spPr>
          <a:xfrm>
            <a:off x="7573500" y="1764832"/>
            <a:ext cx="1287390" cy="577081"/>
          </a:xfrm>
          <a:prstGeom prst="rect">
            <a:avLst/>
          </a:prstGeom>
          <a:solidFill>
            <a:sysClr val="window" lastClr="FFFFFF"/>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DLS/GLS Loan Obligations, Activity and General Ledger</a:t>
            </a:r>
          </a:p>
        </p:txBody>
      </p:sp>
      <p:sp>
        <p:nvSpPr>
          <p:cNvPr id="88" name="Rectangle: Rounded Corners 87" descr="&quot;&quot;">
            <a:extLst>
              <a:ext uri="{FF2B5EF4-FFF2-40B4-BE49-F238E27FC236}">
                <a16:creationId xmlns:a16="http://schemas.microsoft.com/office/drawing/2014/main" id="{BEE48FD9-71F4-4AF7-8836-6BD185A36F43}"/>
              </a:ext>
              <a:ext uri="{C183D7F6-B498-43B3-948B-1728B52AA6E4}">
                <adec:decorative xmlns:adec="http://schemas.microsoft.com/office/drawing/2017/decorative" xmlns="" val="0"/>
              </a:ext>
            </a:extLst>
          </p:cNvPr>
          <p:cNvSpPr/>
          <p:nvPr/>
        </p:nvSpPr>
        <p:spPr>
          <a:xfrm>
            <a:off x="6087797" y="2314959"/>
            <a:ext cx="1106424" cy="2638680"/>
          </a:xfrm>
          <a:prstGeom prst="roundRect">
            <a:avLst>
              <a:gd name="adj" fmla="val 5704"/>
            </a:avLst>
          </a:prstGeom>
          <a:solidFill>
            <a:srgbClr val="2F5597"/>
          </a:solidFill>
          <a:ln w="12700" cap="flat" cmpd="sng" algn="ctr">
            <a:solidFill>
              <a:srgbClr val="4472C4">
                <a:shade val="50000"/>
              </a:srgbClr>
            </a:solidFill>
            <a:prstDash val="solid"/>
            <a:miter lim="800000"/>
          </a:ln>
          <a:effectLst/>
        </p:spPr>
        <p:txBody>
          <a:bodyPr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b="1" dirty="0" err="1">
                <a:solidFill>
                  <a:sysClr val="window" lastClr="FFFFFF"/>
                </a:solidFill>
                <a:latin typeface="Calibri" panose="020F0502020204030204"/>
              </a:rPr>
              <a:t>eSCOAP</a:t>
            </a:r>
            <a:endParaRPr lang="en-US" b="1" dirty="0">
              <a:solidFill>
                <a:sysClr val="window" lastClr="FFFFFF"/>
              </a:solidFill>
              <a:latin typeface="Calibri" panose="020F0502020204030204"/>
            </a:endParaRPr>
          </a:p>
        </p:txBody>
      </p:sp>
      <p:sp>
        <p:nvSpPr>
          <p:cNvPr id="89" name="Rectangle: Rounded Corners 88" descr="&quot;&quot;">
            <a:extLst>
              <a:ext uri="{FF2B5EF4-FFF2-40B4-BE49-F238E27FC236}">
                <a16:creationId xmlns:a16="http://schemas.microsoft.com/office/drawing/2014/main" id="{2881EBDF-E1B8-4783-B3E7-6076F2DC0E94}"/>
              </a:ext>
              <a:ext uri="{C183D7F6-B498-43B3-948B-1728B52AA6E4}">
                <adec:decorative xmlns:adec="http://schemas.microsoft.com/office/drawing/2017/decorative" xmlns="" val="0"/>
              </a:ext>
            </a:extLst>
          </p:cNvPr>
          <p:cNvSpPr/>
          <p:nvPr/>
        </p:nvSpPr>
        <p:spPr>
          <a:xfrm>
            <a:off x="518428" y="5662703"/>
            <a:ext cx="4187637" cy="606168"/>
          </a:xfrm>
          <a:prstGeom prst="roundRect">
            <a:avLst/>
          </a:prstGeom>
          <a:solidFill>
            <a:srgbClr val="085F4F"/>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400" b="1" dirty="0">
                <a:solidFill>
                  <a:schemeClr val="bg1"/>
                </a:solidFill>
              </a:rPr>
              <a:t>CORE</a:t>
            </a:r>
          </a:p>
        </p:txBody>
      </p:sp>
      <p:sp>
        <p:nvSpPr>
          <p:cNvPr id="106" name="Rectangle 105" descr="Funds Mgt">
            <a:extLst>
              <a:ext uri="{FF2B5EF4-FFF2-40B4-BE49-F238E27FC236}">
                <a16:creationId xmlns:a16="http://schemas.microsoft.com/office/drawing/2014/main" id="{94A8334F-4F8E-4AC9-AB5B-C31A3A571D3F}"/>
              </a:ext>
            </a:extLst>
          </p:cNvPr>
          <p:cNvSpPr/>
          <p:nvPr/>
        </p:nvSpPr>
        <p:spPr>
          <a:xfrm>
            <a:off x="1272183" y="5715494"/>
            <a:ext cx="795528" cy="137160"/>
          </a:xfrm>
          <a:prstGeom prst="rect">
            <a:avLst/>
          </a:prstGeom>
          <a:solidFill>
            <a:srgbClr val="D5EAC0"/>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tx1"/>
                </a:solidFill>
                <a:effectLst/>
                <a:uLnTx/>
                <a:uFillTx/>
                <a:latin typeface="Calibri" panose="020F0502020204030204"/>
                <a:ea typeface="+mn-ea"/>
                <a:cs typeface="+mn-cs"/>
              </a:rPr>
              <a:t>Fund Mgt</a:t>
            </a:r>
          </a:p>
        </p:txBody>
      </p:sp>
      <p:sp>
        <p:nvSpPr>
          <p:cNvPr id="99" name="Rectangle: Rounded Corners 98" descr="&quot;&quot;">
            <a:extLst>
              <a:ext uri="{FF2B5EF4-FFF2-40B4-BE49-F238E27FC236}">
                <a16:creationId xmlns:a16="http://schemas.microsoft.com/office/drawing/2014/main" id="{7BC0C791-9186-48F3-A53B-0BAA8EFC5A60}"/>
              </a:ext>
              <a:ext uri="{C183D7F6-B498-43B3-948B-1728B52AA6E4}">
                <adec:decorative xmlns:adec="http://schemas.microsoft.com/office/drawing/2017/decorative" xmlns="" val="0"/>
              </a:ext>
            </a:extLst>
          </p:cNvPr>
          <p:cNvSpPr/>
          <p:nvPr/>
        </p:nvSpPr>
        <p:spPr>
          <a:xfrm>
            <a:off x="7551648" y="5662703"/>
            <a:ext cx="1222912" cy="606167"/>
          </a:xfrm>
          <a:prstGeom prst="roundRect">
            <a:avLst/>
          </a:prstGeom>
          <a:solidFill>
            <a:srgbClr val="085F4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400" b="1" dirty="0">
                <a:solidFill>
                  <a:schemeClr val="tx1"/>
                </a:solidFill>
                <a:highlight>
                  <a:srgbClr val="FFFF00"/>
                </a:highlight>
              </a:rPr>
              <a:t>PLAS</a:t>
            </a:r>
          </a:p>
        </p:txBody>
      </p:sp>
      <p:sp>
        <p:nvSpPr>
          <p:cNvPr id="100" name="Rectangle: Rounded Corners 99" descr="&quot;&quot;">
            <a:extLst>
              <a:ext uri="{FF2B5EF4-FFF2-40B4-BE49-F238E27FC236}">
                <a16:creationId xmlns:a16="http://schemas.microsoft.com/office/drawing/2014/main" id="{D03EDC4D-175D-4515-AB88-2E06F48543AE}"/>
              </a:ext>
              <a:ext uri="{C183D7F6-B498-43B3-948B-1728B52AA6E4}">
                <adec:decorative xmlns:adec="http://schemas.microsoft.com/office/drawing/2017/decorative" xmlns="" val="0"/>
              </a:ext>
            </a:extLst>
          </p:cNvPr>
          <p:cNvSpPr/>
          <p:nvPr/>
        </p:nvSpPr>
        <p:spPr>
          <a:xfrm>
            <a:off x="3584369" y="5141535"/>
            <a:ext cx="3609852" cy="399797"/>
          </a:xfrm>
          <a:prstGeom prst="roundRect">
            <a:avLst/>
          </a:prstGeom>
          <a:solidFill>
            <a:srgbClr val="085F4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000" b="1" dirty="0"/>
              <a:t>FMS SCOAP</a:t>
            </a:r>
          </a:p>
        </p:txBody>
      </p:sp>
      <p:sp>
        <p:nvSpPr>
          <p:cNvPr id="81" name="TextBox 132" descr="collections from NRRS">
            <a:extLst>
              <a:ext uri="{FF2B5EF4-FFF2-40B4-BE49-F238E27FC236}">
                <a16:creationId xmlns:a16="http://schemas.microsoft.com/office/drawing/2014/main" id="{0C20C2AF-0D6E-460F-BA13-ACF58DD6B3F5}"/>
              </a:ext>
            </a:extLst>
          </p:cNvPr>
          <p:cNvSpPr txBox="1"/>
          <p:nvPr/>
        </p:nvSpPr>
        <p:spPr>
          <a:xfrm>
            <a:off x="7288791" y="5132767"/>
            <a:ext cx="768311" cy="400110"/>
          </a:xfrm>
          <a:prstGeom prst="rect">
            <a:avLst/>
          </a:prstGeom>
          <a:solidFill>
            <a:sysClr val="window" lastClr="FFFFFF"/>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Collections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From NRRS</a:t>
            </a:r>
          </a:p>
        </p:txBody>
      </p:sp>
      <p:sp>
        <p:nvSpPr>
          <p:cNvPr id="107" name="Rectangle: Rounded Corners 106" descr="&quot;&quot;">
            <a:extLst>
              <a:ext uri="{FF2B5EF4-FFF2-40B4-BE49-F238E27FC236}">
                <a16:creationId xmlns:a16="http://schemas.microsoft.com/office/drawing/2014/main" id="{2F20CD95-2CD1-4D49-AB92-D64ED2637655}"/>
              </a:ext>
              <a:ext uri="{C183D7F6-B498-43B3-948B-1728B52AA6E4}">
                <adec:decorative xmlns:adec="http://schemas.microsoft.com/office/drawing/2017/decorative" xmlns="" val="0"/>
              </a:ext>
            </a:extLst>
          </p:cNvPr>
          <p:cNvSpPr/>
          <p:nvPr/>
        </p:nvSpPr>
        <p:spPr>
          <a:xfrm>
            <a:off x="5899402" y="5662703"/>
            <a:ext cx="1264034" cy="606168"/>
          </a:xfrm>
          <a:prstGeom prst="roundRect">
            <a:avLst/>
          </a:prstGeom>
          <a:solidFill>
            <a:srgbClr val="085F4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400" b="1" dirty="0"/>
              <a:t>PFCS</a:t>
            </a:r>
          </a:p>
        </p:txBody>
      </p:sp>
      <p:sp>
        <p:nvSpPr>
          <p:cNvPr id="108" name="Rectangle 107" descr="Funds Mgmt">
            <a:extLst>
              <a:ext uri="{FF2B5EF4-FFF2-40B4-BE49-F238E27FC236}">
                <a16:creationId xmlns:a16="http://schemas.microsoft.com/office/drawing/2014/main" id="{EEBDB7B3-826B-47D7-97F9-20F8ECDEA18F}"/>
              </a:ext>
            </a:extLst>
          </p:cNvPr>
          <p:cNvSpPr/>
          <p:nvPr/>
        </p:nvSpPr>
        <p:spPr>
          <a:xfrm>
            <a:off x="6163097" y="6082427"/>
            <a:ext cx="796598" cy="137160"/>
          </a:xfrm>
          <a:prstGeom prst="rect">
            <a:avLst/>
          </a:prstGeom>
          <a:solidFill>
            <a:srgbClr val="D5EAC0"/>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800" dirty="0">
                <a:solidFill>
                  <a:schemeClr val="tx1"/>
                </a:solidFill>
                <a:latin typeface="Calibri" panose="020F0502020204030204"/>
              </a:rPr>
              <a:t>Fund Mgt</a:t>
            </a:r>
          </a:p>
        </p:txBody>
      </p:sp>
    </p:spTree>
    <p:extLst>
      <p:ext uri="{BB962C8B-B14F-4D97-AF65-F5344CB8AC3E}">
        <p14:creationId xmlns:p14="http://schemas.microsoft.com/office/powerpoint/2010/main" val="254602034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Title 8" descr="System Architecture: Recommended Future Structure">
            <a:extLst>
              <a:ext uri="{FF2B5EF4-FFF2-40B4-BE49-F238E27FC236}">
                <a16:creationId xmlns:a16="http://schemas.microsoft.com/office/drawing/2014/main" id="{7E9C69AE-756E-4298-9CA5-D747759B4385}"/>
              </a:ext>
            </a:extLst>
          </p:cNvPr>
          <p:cNvSpPr>
            <a:spLocks noGrp="1"/>
          </p:cNvSpPr>
          <p:nvPr>
            <p:ph type="ctrTitle"/>
          </p:nvPr>
        </p:nvSpPr>
        <p:spPr>
          <a:xfrm>
            <a:off x="685800" y="115021"/>
            <a:ext cx="7091855" cy="568151"/>
          </a:xfrm>
        </p:spPr>
        <p:txBody>
          <a:bodyPr/>
          <a:lstStyle/>
          <a:p>
            <a:r>
              <a:rPr lang="en-US" sz="1800" b="1" dirty="0">
                <a:solidFill>
                  <a:prstClr val="white"/>
                </a:solidFill>
              </a:rPr>
              <a:t>System Architecture: Recommended Future Structure</a:t>
            </a:r>
            <a:endParaRPr lang="en-US" dirty="0"/>
          </a:p>
        </p:txBody>
      </p:sp>
      <p:pic>
        <p:nvPicPr>
          <p:cNvPr id="6" name="Picture 5" descr="FFIP logo"/>
          <p:cNvPicPr>
            <a:picLocks noChangeAspect="1"/>
          </p:cNvPicPr>
          <p:nvPr/>
        </p:nvPicPr>
        <p:blipFill>
          <a:blip r:embed="rId3"/>
          <a:stretch>
            <a:fillRect/>
          </a:stretch>
        </p:blipFill>
        <p:spPr>
          <a:xfrm>
            <a:off x="7971449" y="115021"/>
            <a:ext cx="889919" cy="591972"/>
          </a:xfrm>
          <a:prstGeom prst="rect">
            <a:avLst/>
          </a:prstGeom>
        </p:spPr>
      </p:pic>
      <p:sp>
        <p:nvSpPr>
          <p:cNvPr id="2" name="Rectangle: Rounded Corners 1" descr="&quot;&quot;">
            <a:extLst>
              <a:ext uri="{FF2B5EF4-FFF2-40B4-BE49-F238E27FC236}">
                <a16:creationId xmlns:a16="http://schemas.microsoft.com/office/drawing/2014/main" id="{0630C53D-5B0E-411F-8A89-833B2BF8913B}"/>
              </a:ext>
              <a:ext uri="{C183D7F6-B498-43B3-948B-1728B52AA6E4}">
                <adec:decorative xmlns:adec="http://schemas.microsoft.com/office/drawing/2017/decorative" xmlns="" val="0"/>
              </a:ext>
            </a:extLst>
          </p:cNvPr>
          <p:cNvSpPr/>
          <p:nvPr/>
        </p:nvSpPr>
        <p:spPr>
          <a:xfrm>
            <a:off x="514018" y="1039622"/>
            <a:ext cx="8191440" cy="717544"/>
          </a:xfrm>
          <a:prstGeom prst="roundRect">
            <a:avLst/>
          </a:prstGeom>
          <a:solidFill>
            <a:srgbClr val="0537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highlight>
                  <a:srgbClr val="FFFF00"/>
                </a:highlight>
              </a:rPr>
              <a:t>Program Systems</a:t>
            </a:r>
          </a:p>
          <a:p>
            <a:pPr algn="ctr"/>
            <a:r>
              <a:rPr lang="en-US" sz="1400" dirty="0">
                <a:solidFill>
                  <a:schemeClr val="tx1"/>
                </a:solidFill>
                <a:highlight>
                  <a:srgbClr val="FFFF00"/>
                </a:highlight>
              </a:rPr>
              <a:t>(Farm Programs, Farm Loan Programs, Commodity Operations, Business Partner, Online Payments) </a:t>
            </a:r>
          </a:p>
        </p:txBody>
      </p:sp>
      <p:sp>
        <p:nvSpPr>
          <p:cNvPr id="131" name="TextBox 86" descr="Obligations&#10;">
            <a:extLst>
              <a:ext uri="{FF2B5EF4-FFF2-40B4-BE49-F238E27FC236}">
                <a16:creationId xmlns:a16="http://schemas.microsoft.com/office/drawing/2014/main" id="{8A97A089-DC17-4980-916E-4161F137ED8B}"/>
              </a:ext>
            </a:extLst>
          </p:cNvPr>
          <p:cNvSpPr txBox="1"/>
          <p:nvPr/>
        </p:nvSpPr>
        <p:spPr>
          <a:xfrm>
            <a:off x="1276829" y="1832249"/>
            <a:ext cx="766781" cy="246221"/>
          </a:xfrm>
          <a:prstGeom prst="rect">
            <a:avLst/>
          </a:prstGeom>
          <a:solidFill>
            <a:srgbClr val="FFFFFF"/>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Obligations</a:t>
            </a:r>
          </a:p>
        </p:txBody>
      </p:sp>
      <p:sp>
        <p:nvSpPr>
          <p:cNvPr id="83" name="Rectangle: Rounded Corners 82" descr="&quot;&quot;">
            <a:extLst>
              <a:ext uri="{FF2B5EF4-FFF2-40B4-BE49-F238E27FC236}">
                <a16:creationId xmlns:a16="http://schemas.microsoft.com/office/drawing/2014/main" id="{1F8824C1-68F5-479E-A713-003C8827E126}"/>
              </a:ext>
              <a:ext uri="{C183D7F6-B498-43B3-948B-1728B52AA6E4}">
                <adec:decorative xmlns:adec="http://schemas.microsoft.com/office/drawing/2017/decorative" xmlns="" val="0"/>
              </a:ext>
            </a:extLst>
          </p:cNvPr>
          <p:cNvSpPr/>
          <p:nvPr/>
        </p:nvSpPr>
        <p:spPr>
          <a:xfrm>
            <a:off x="514018" y="2186758"/>
            <a:ext cx="6965997" cy="2943373"/>
          </a:xfrm>
          <a:prstGeom prst="roundRect">
            <a:avLst>
              <a:gd name="adj" fmla="val 2225"/>
            </a:avLst>
          </a:prstGeom>
          <a:solidFill>
            <a:srgbClr val="DAE3F3"/>
          </a:solidFill>
          <a:ln w="12700" cap="flat" cmpd="sng" algn="ctr">
            <a:solidFill>
              <a:schemeClr val="tx1"/>
            </a:solidFill>
            <a:prstDash val="solid"/>
            <a:miter lim="800000"/>
          </a:ln>
          <a:effectLst/>
        </p:spPr>
        <p:txBody>
          <a:bodyPr rtlCol="0" anchor="b"/>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chemeClr val="tx1"/>
                </a:solidFill>
                <a:effectLst/>
                <a:uLnTx/>
                <a:uFillTx/>
                <a:latin typeface="Calibri" panose="020F0502020204030204"/>
                <a:ea typeface="+mn-ea"/>
                <a:cs typeface="+mn-cs"/>
              </a:rPr>
              <a:t>IFM</a:t>
            </a:r>
          </a:p>
        </p:txBody>
      </p:sp>
      <p:sp>
        <p:nvSpPr>
          <p:cNvPr id="84" name="Rectangle: Rounded Corners 83" descr="&quot;&quot;">
            <a:extLst>
              <a:ext uri="{FF2B5EF4-FFF2-40B4-BE49-F238E27FC236}">
                <a16:creationId xmlns:a16="http://schemas.microsoft.com/office/drawing/2014/main" id="{AA6E474B-92DF-4185-BF66-CE162B41ECF8}"/>
              </a:ext>
              <a:ext uri="{C183D7F6-B498-43B3-948B-1728B52AA6E4}">
                <adec:decorative xmlns:adec="http://schemas.microsoft.com/office/drawing/2017/decorative" xmlns="" val="0"/>
              </a:ext>
            </a:extLst>
          </p:cNvPr>
          <p:cNvSpPr/>
          <p:nvPr/>
        </p:nvSpPr>
        <p:spPr>
          <a:xfrm>
            <a:off x="1110060" y="2318021"/>
            <a:ext cx="1107847" cy="2635618"/>
          </a:xfrm>
          <a:prstGeom prst="roundRect">
            <a:avLst>
              <a:gd name="adj" fmla="val 6560"/>
            </a:avLst>
          </a:prstGeom>
          <a:solidFill>
            <a:srgbClr val="2F5597"/>
          </a:solidFill>
          <a:ln w="12700" cap="flat" cmpd="sng" algn="ctr">
            <a:solidFill>
              <a:srgbClr val="4472C4">
                <a:shade val="50000"/>
              </a:srgbClr>
            </a:solidFill>
            <a:prstDash val="solid"/>
            <a:miter lim="800000"/>
          </a:ln>
          <a:effectLst/>
        </p:spPr>
        <p:txBody>
          <a:bodyPr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ysClr val="window" lastClr="FFFFFF"/>
                </a:solidFill>
                <a:effectLst/>
                <a:uLnTx/>
                <a:uFillTx/>
                <a:latin typeface="Calibri" panose="020F0502020204030204"/>
                <a:ea typeface="+mn-ea"/>
                <a:cs typeface="+mn-cs"/>
              </a:rPr>
              <a:t>COF</a:t>
            </a:r>
          </a:p>
        </p:txBody>
      </p:sp>
      <p:sp>
        <p:nvSpPr>
          <p:cNvPr id="102" name="Rectangle 101" descr="Request Obligation&#10;">
            <a:extLst>
              <a:ext uri="{FF2B5EF4-FFF2-40B4-BE49-F238E27FC236}">
                <a16:creationId xmlns:a16="http://schemas.microsoft.com/office/drawing/2014/main" id="{7E6F06AD-6630-4BD3-81E7-B39BFA4B638D}"/>
              </a:ext>
            </a:extLst>
          </p:cNvPr>
          <p:cNvSpPr/>
          <p:nvPr/>
        </p:nvSpPr>
        <p:spPr>
          <a:xfrm>
            <a:off x="1161416" y="2682178"/>
            <a:ext cx="1005840" cy="137160"/>
          </a:xfrm>
          <a:prstGeom prst="rect">
            <a:avLst/>
          </a:prstGeom>
          <a:solidFill>
            <a:srgbClr val="DAE3F3"/>
          </a:solidFill>
          <a:ln w="12700" cap="flat" cmpd="sng" algn="ctr">
            <a:solidFill>
              <a:srgbClr val="5B9BD5">
                <a:shade val="50000"/>
              </a:srgbClr>
            </a:solid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tx1"/>
                </a:solidFill>
                <a:effectLst/>
                <a:uLnTx/>
                <a:uFillTx/>
                <a:latin typeface="Calibri" panose="020F0502020204030204"/>
                <a:ea typeface="+mn-ea"/>
                <a:cs typeface="+mn-cs"/>
              </a:rPr>
              <a:t>Request Obligation</a:t>
            </a:r>
          </a:p>
        </p:txBody>
      </p:sp>
      <p:sp>
        <p:nvSpPr>
          <p:cNvPr id="103" name="Rectangle 102" descr="Adjust Obligation&#10;">
            <a:extLst>
              <a:ext uri="{FF2B5EF4-FFF2-40B4-BE49-F238E27FC236}">
                <a16:creationId xmlns:a16="http://schemas.microsoft.com/office/drawing/2014/main" id="{96CCC0E1-58A2-4F32-A1DA-60CFB480CD58}"/>
              </a:ext>
            </a:extLst>
          </p:cNvPr>
          <p:cNvSpPr/>
          <p:nvPr/>
        </p:nvSpPr>
        <p:spPr>
          <a:xfrm>
            <a:off x="1161416" y="2853634"/>
            <a:ext cx="1005840" cy="137160"/>
          </a:xfrm>
          <a:prstGeom prst="rect">
            <a:avLst/>
          </a:prstGeom>
          <a:solidFill>
            <a:srgbClr val="DAE3F3"/>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800" dirty="0">
                <a:solidFill>
                  <a:schemeClr val="tx1"/>
                </a:solidFill>
                <a:latin typeface="Calibri" panose="020F0502020204030204"/>
              </a:rPr>
              <a:t>Adjust Obligation</a:t>
            </a:r>
          </a:p>
        </p:txBody>
      </p:sp>
      <p:sp>
        <p:nvSpPr>
          <p:cNvPr id="105" name="Rectangle 104" descr="Check Obligated Funds&#10;">
            <a:extLst>
              <a:ext uri="{FF2B5EF4-FFF2-40B4-BE49-F238E27FC236}">
                <a16:creationId xmlns:a16="http://schemas.microsoft.com/office/drawing/2014/main" id="{76735A7C-102E-423B-86E5-D00E4D407B06}"/>
              </a:ext>
            </a:extLst>
          </p:cNvPr>
          <p:cNvSpPr/>
          <p:nvPr/>
        </p:nvSpPr>
        <p:spPr>
          <a:xfrm>
            <a:off x="1161416" y="3025090"/>
            <a:ext cx="1005840" cy="228600"/>
          </a:xfrm>
          <a:prstGeom prst="rect">
            <a:avLst/>
          </a:prstGeom>
          <a:solidFill>
            <a:srgbClr val="DAE3F3"/>
          </a:solidFill>
          <a:ln w="12700" cap="flat" cmpd="sng" algn="ctr">
            <a:solidFill>
              <a:srgbClr val="5B9BD5">
                <a:shade val="50000"/>
              </a:srgbClr>
            </a:solid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800" dirty="0">
                <a:solidFill>
                  <a:schemeClr val="tx1"/>
                </a:solidFill>
                <a:latin typeface="Calibri" panose="020F0502020204030204"/>
              </a:rPr>
              <a:t>Check Obligated Funds</a:t>
            </a:r>
          </a:p>
        </p:txBody>
      </p:sp>
      <p:sp>
        <p:nvSpPr>
          <p:cNvPr id="104" name="Rectangle 103" descr="Liquidate Obligation&#10;">
            <a:extLst>
              <a:ext uri="{FF2B5EF4-FFF2-40B4-BE49-F238E27FC236}">
                <a16:creationId xmlns:a16="http://schemas.microsoft.com/office/drawing/2014/main" id="{B61588A6-1936-44FB-BA12-B7D56CD14DF0}"/>
              </a:ext>
            </a:extLst>
          </p:cNvPr>
          <p:cNvSpPr/>
          <p:nvPr/>
        </p:nvSpPr>
        <p:spPr>
          <a:xfrm>
            <a:off x="1161416" y="3287985"/>
            <a:ext cx="1005840" cy="228600"/>
          </a:xfrm>
          <a:prstGeom prst="rect">
            <a:avLst/>
          </a:prstGeom>
          <a:solidFill>
            <a:srgbClr val="DAE3F3"/>
          </a:solidFill>
          <a:ln w="12700" cap="flat" cmpd="sng" algn="ctr">
            <a:solidFill>
              <a:srgbClr val="5B9BD5">
                <a:shade val="50000"/>
              </a:srgbClr>
            </a:solid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800" dirty="0">
                <a:solidFill>
                  <a:schemeClr val="tx1"/>
                </a:solidFill>
                <a:latin typeface="Calibri" panose="020F0502020204030204"/>
              </a:rPr>
              <a:t>Liquidate Obligation</a:t>
            </a:r>
          </a:p>
        </p:txBody>
      </p:sp>
      <p:sp>
        <p:nvSpPr>
          <p:cNvPr id="132" name="TextBox 88" descr="Vendor/Customer Master Data&#10;">
            <a:extLst>
              <a:ext uri="{FF2B5EF4-FFF2-40B4-BE49-F238E27FC236}">
                <a16:creationId xmlns:a16="http://schemas.microsoft.com/office/drawing/2014/main" id="{420DB204-BD90-49D5-9989-7D83BFAB5146}"/>
              </a:ext>
            </a:extLst>
          </p:cNvPr>
          <p:cNvSpPr txBox="1"/>
          <p:nvPr/>
        </p:nvSpPr>
        <p:spPr>
          <a:xfrm>
            <a:off x="2341514" y="1764832"/>
            <a:ext cx="1149942" cy="400110"/>
          </a:xfrm>
          <a:prstGeom prst="rect">
            <a:avLst/>
          </a:prstGeom>
          <a:solidFill>
            <a:sysClr val="window" lastClr="FFFFFF"/>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Vendor/Customer Master Data</a:t>
            </a:r>
          </a:p>
        </p:txBody>
      </p:sp>
      <p:sp>
        <p:nvSpPr>
          <p:cNvPr id="85" name="Rectangle: Rounded Corners 84" descr="&quot;&quot;">
            <a:extLst>
              <a:ext uri="{FF2B5EF4-FFF2-40B4-BE49-F238E27FC236}">
                <a16:creationId xmlns:a16="http://schemas.microsoft.com/office/drawing/2014/main" id="{38A18E21-3C4C-4C65-A4A7-F1BA91186263}"/>
              </a:ext>
              <a:ext uri="{C183D7F6-B498-43B3-948B-1728B52AA6E4}">
                <adec:decorative xmlns:adec="http://schemas.microsoft.com/office/drawing/2017/decorative" xmlns="" val="0"/>
              </a:ext>
            </a:extLst>
          </p:cNvPr>
          <p:cNvSpPr/>
          <p:nvPr/>
        </p:nvSpPr>
        <p:spPr>
          <a:xfrm>
            <a:off x="2355562" y="2317456"/>
            <a:ext cx="1106424" cy="2636182"/>
          </a:xfrm>
          <a:prstGeom prst="roundRect">
            <a:avLst>
              <a:gd name="adj" fmla="val 6547"/>
            </a:avLst>
          </a:prstGeom>
          <a:solidFill>
            <a:srgbClr val="2F5597"/>
          </a:solidFill>
          <a:ln w="12700" cap="flat" cmpd="sng" algn="ctr">
            <a:solidFill>
              <a:srgbClr val="4472C4">
                <a:shade val="50000"/>
              </a:srgbClr>
            </a:solidFill>
            <a:prstDash val="solid"/>
            <a:miter lim="800000"/>
          </a:ln>
          <a:effectLst/>
        </p:spPr>
        <p:txBody>
          <a:bodyPr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b="1" dirty="0">
                <a:solidFill>
                  <a:sysClr val="window" lastClr="FFFFFF"/>
                </a:solidFill>
                <a:latin typeface="Calibri" panose="020F0502020204030204"/>
              </a:rPr>
              <a:t>FSAFS</a:t>
            </a:r>
          </a:p>
        </p:txBody>
      </p:sp>
      <p:sp>
        <p:nvSpPr>
          <p:cNvPr id="110" name="Rectangle 109" descr="Bankruptcy&#10;">
            <a:extLst>
              <a:ext uri="{FF2B5EF4-FFF2-40B4-BE49-F238E27FC236}">
                <a16:creationId xmlns:a16="http://schemas.microsoft.com/office/drawing/2014/main" id="{D3BD9AC8-5E1D-42F4-9769-B56812C66E32}"/>
              </a:ext>
            </a:extLst>
          </p:cNvPr>
          <p:cNvSpPr/>
          <p:nvPr/>
        </p:nvSpPr>
        <p:spPr>
          <a:xfrm>
            <a:off x="2403355" y="2698345"/>
            <a:ext cx="1005840" cy="137160"/>
          </a:xfrm>
          <a:prstGeom prst="rect">
            <a:avLst/>
          </a:prstGeom>
          <a:solidFill>
            <a:srgbClr val="DAE3F3"/>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tx1"/>
                </a:solidFill>
                <a:effectLst/>
                <a:uLnTx/>
                <a:uFillTx/>
                <a:latin typeface="Calibri" panose="020F0502020204030204"/>
                <a:ea typeface="+mn-ea"/>
                <a:cs typeface="+mn-cs"/>
              </a:rPr>
              <a:t>Bankruptcy</a:t>
            </a:r>
          </a:p>
        </p:txBody>
      </p:sp>
      <p:sp>
        <p:nvSpPr>
          <p:cNvPr id="111" name="Rectangle 110" descr="Other Agency Debt&#10;">
            <a:extLst>
              <a:ext uri="{FF2B5EF4-FFF2-40B4-BE49-F238E27FC236}">
                <a16:creationId xmlns:a16="http://schemas.microsoft.com/office/drawing/2014/main" id="{2387CDB5-6E5E-42BD-ACE3-B8F31D020E90}"/>
              </a:ext>
            </a:extLst>
          </p:cNvPr>
          <p:cNvSpPr/>
          <p:nvPr/>
        </p:nvSpPr>
        <p:spPr>
          <a:xfrm>
            <a:off x="2403355" y="2862898"/>
            <a:ext cx="1005840" cy="137160"/>
          </a:xfrm>
          <a:prstGeom prst="rect">
            <a:avLst/>
          </a:prstGeom>
          <a:solidFill>
            <a:srgbClr val="DAE3F3"/>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tx1"/>
                </a:solidFill>
                <a:effectLst/>
                <a:uLnTx/>
                <a:uFillTx/>
                <a:latin typeface="Calibri" panose="020F0502020204030204"/>
                <a:ea typeface="+mn-ea"/>
                <a:cs typeface="+mn-cs"/>
              </a:rPr>
              <a:t>Other Agency Debt</a:t>
            </a:r>
          </a:p>
        </p:txBody>
      </p:sp>
      <p:sp>
        <p:nvSpPr>
          <p:cNvPr id="112" name="Rectangle 111" descr="Banking Info&#10;">
            <a:extLst>
              <a:ext uri="{FF2B5EF4-FFF2-40B4-BE49-F238E27FC236}">
                <a16:creationId xmlns:a16="http://schemas.microsoft.com/office/drawing/2014/main" id="{83A68B20-B1F1-44F0-901A-36EFCD959198}"/>
              </a:ext>
            </a:extLst>
          </p:cNvPr>
          <p:cNvSpPr/>
          <p:nvPr/>
        </p:nvSpPr>
        <p:spPr>
          <a:xfrm>
            <a:off x="2403355" y="3027451"/>
            <a:ext cx="1005840" cy="137160"/>
          </a:xfrm>
          <a:prstGeom prst="rect">
            <a:avLst/>
          </a:prstGeom>
          <a:solidFill>
            <a:srgbClr val="DAE3F3"/>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tx1"/>
                </a:solidFill>
                <a:effectLst/>
                <a:uLnTx/>
                <a:uFillTx/>
                <a:latin typeface="Calibri" panose="020F0502020204030204"/>
                <a:ea typeface="+mn-ea"/>
                <a:cs typeface="+mn-cs"/>
              </a:rPr>
              <a:t>Banking Info</a:t>
            </a:r>
          </a:p>
        </p:txBody>
      </p:sp>
      <p:sp>
        <p:nvSpPr>
          <p:cNvPr id="136" name="Rectangle 135" descr="Assignees&#10;">
            <a:extLst>
              <a:ext uri="{FF2B5EF4-FFF2-40B4-BE49-F238E27FC236}">
                <a16:creationId xmlns:a16="http://schemas.microsoft.com/office/drawing/2014/main" id="{D60BADDF-482D-4F86-8E88-1A9EBEF3B332}"/>
              </a:ext>
            </a:extLst>
          </p:cNvPr>
          <p:cNvSpPr/>
          <p:nvPr/>
        </p:nvSpPr>
        <p:spPr>
          <a:xfrm>
            <a:off x="2403355" y="3192004"/>
            <a:ext cx="1005840" cy="137160"/>
          </a:xfrm>
          <a:prstGeom prst="rect">
            <a:avLst/>
          </a:prstGeom>
          <a:solidFill>
            <a:srgbClr val="DAE3F3"/>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tx1"/>
                </a:solidFill>
                <a:effectLst/>
                <a:uLnTx/>
                <a:uFillTx/>
                <a:latin typeface="Calibri" panose="020F0502020204030204"/>
                <a:ea typeface="+mn-ea"/>
                <a:cs typeface="+mn-cs"/>
              </a:rPr>
              <a:t>Assignees</a:t>
            </a:r>
          </a:p>
        </p:txBody>
      </p:sp>
      <p:sp>
        <p:nvSpPr>
          <p:cNvPr id="137" name="Rectangle 136" descr="Joint Payees&#10;">
            <a:extLst>
              <a:ext uri="{FF2B5EF4-FFF2-40B4-BE49-F238E27FC236}">
                <a16:creationId xmlns:a16="http://schemas.microsoft.com/office/drawing/2014/main" id="{18ABDF00-2C01-478E-B4BE-0368BE46CD60}"/>
              </a:ext>
            </a:extLst>
          </p:cNvPr>
          <p:cNvSpPr/>
          <p:nvPr/>
        </p:nvSpPr>
        <p:spPr>
          <a:xfrm>
            <a:off x="2403355" y="3356557"/>
            <a:ext cx="1005840" cy="137160"/>
          </a:xfrm>
          <a:prstGeom prst="rect">
            <a:avLst/>
          </a:prstGeom>
          <a:solidFill>
            <a:srgbClr val="DAE3F3"/>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tx1"/>
                </a:solidFill>
                <a:effectLst/>
                <a:uLnTx/>
                <a:uFillTx/>
                <a:latin typeface="Calibri" panose="020F0502020204030204"/>
                <a:ea typeface="+mn-ea"/>
                <a:cs typeface="+mn-cs"/>
              </a:rPr>
              <a:t>Joint Payees</a:t>
            </a:r>
          </a:p>
        </p:txBody>
      </p:sp>
      <p:sp>
        <p:nvSpPr>
          <p:cNvPr id="140" name="Rectangle 139" descr="Bank Routing Verification&#10;">
            <a:extLst>
              <a:ext uri="{FF2B5EF4-FFF2-40B4-BE49-F238E27FC236}">
                <a16:creationId xmlns:a16="http://schemas.microsoft.com/office/drawing/2014/main" id="{8DDBDDE2-7B99-4CE6-AA5B-EF49DC638128}"/>
              </a:ext>
            </a:extLst>
          </p:cNvPr>
          <p:cNvSpPr/>
          <p:nvPr/>
        </p:nvSpPr>
        <p:spPr>
          <a:xfrm>
            <a:off x="2403355" y="3521110"/>
            <a:ext cx="1005840" cy="228600"/>
          </a:xfrm>
          <a:prstGeom prst="rect">
            <a:avLst/>
          </a:prstGeom>
          <a:solidFill>
            <a:srgbClr val="DAE3F3"/>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tx1"/>
                </a:solidFill>
                <a:effectLst/>
                <a:uLnTx/>
                <a:uFillTx/>
                <a:latin typeface="Calibri" panose="020F0502020204030204"/>
                <a:ea typeface="+mn-ea"/>
                <a:cs typeface="+mn-cs"/>
              </a:rPr>
              <a:t>Bank Routing Verification</a:t>
            </a:r>
          </a:p>
        </p:txBody>
      </p:sp>
      <p:sp>
        <p:nvSpPr>
          <p:cNvPr id="142" name="Rectangle 141" descr="Validate CCID&#10;">
            <a:extLst>
              <a:ext uri="{FF2B5EF4-FFF2-40B4-BE49-F238E27FC236}">
                <a16:creationId xmlns:a16="http://schemas.microsoft.com/office/drawing/2014/main" id="{C06E0370-B8C9-480C-821D-A10D6DBB5E28}"/>
              </a:ext>
            </a:extLst>
          </p:cNvPr>
          <p:cNvSpPr/>
          <p:nvPr/>
        </p:nvSpPr>
        <p:spPr>
          <a:xfrm>
            <a:off x="2403355" y="3777103"/>
            <a:ext cx="1005840" cy="137160"/>
          </a:xfrm>
          <a:prstGeom prst="rect">
            <a:avLst/>
          </a:prstGeom>
          <a:solidFill>
            <a:srgbClr val="DAE3F3"/>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tx1"/>
                </a:solidFill>
                <a:effectLst/>
                <a:uLnTx/>
                <a:uFillTx/>
                <a:latin typeface="Calibri" panose="020F0502020204030204"/>
                <a:ea typeface="+mn-ea"/>
                <a:cs typeface="+mn-cs"/>
              </a:rPr>
              <a:t>Validate CCID</a:t>
            </a:r>
          </a:p>
        </p:txBody>
      </p:sp>
      <p:sp>
        <p:nvSpPr>
          <p:cNvPr id="138" name="Rectangle 137" descr="Date of Death&#10;">
            <a:extLst>
              <a:ext uri="{FF2B5EF4-FFF2-40B4-BE49-F238E27FC236}">
                <a16:creationId xmlns:a16="http://schemas.microsoft.com/office/drawing/2014/main" id="{5967088B-DCFD-4C43-B7DE-2510F7E90F9C}"/>
              </a:ext>
            </a:extLst>
          </p:cNvPr>
          <p:cNvSpPr/>
          <p:nvPr/>
        </p:nvSpPr>
        <p:spPr>
          <a:xfrm>
            <a:off x="2403355" y="3941656"/>
            <a:ext cx="1005840" cy="137160"/>
          </a:xfrm>
          <a:prstGeom prst="rect">
            <a:avLst/>
          </a:prstGeom>
          <a:solidFill>
            <a:srgbClr val="DAE3F3"/>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tx1"/>
                </a:solidFill>
                <a:effectLst/>
                <a:uLnTx/>
                <a:uFillTx/>
                <a:latin typeface="Calibri" panose="020F0502020204030204"/>
                <a:ea typeface="+mn-ea"/>
                <a:cs typeface="+mn-cs"/>
              </a:rPr>
              <a:t>Date of Death</a:t>
            </a:r>
          </a:p>
        </p:txBody>
      </p:sp>
      <p:sp>
        <p:nvSpPr>
          <p:cNvPr id="139" name="Rectangle 138" descr="Withholdings&#10;">
            <a:extLst>
              <a:ext uri="{FF2B5EF4-FFF2-40B4-BE49-F238E27FC236}">
                <a16:creationId xmlns:a16="http://schemas.microsoft.com/office/drawing/2014/main" id="{627D100F-D32D-4B1D-BF4A-08C472357514}"/>
              </a:ext>
            </a:extLst>
          </p:cNvPr>
          <p:cNvSpPr/>
          <p:nvPr/>
        </p:nvSpPr>
        <p:spPr>
          <a:xfrm>
            <a:off x="2403355" y="4106209"/>
            <a:ext cx="1005840" cy="137160"/>
          </a:xfrm>
          <a:prstGeom prst="rect">
            <a:avLst/>
          </a:prstGeom>
          <a:solidFill>
            <a:srgbClr val="DAE3F3"/>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tx1"/>
                </a:solidFill>
                <a:effectLst/>
                <a:uLnTx/>
                <a:uFillTx/>
                <a:latin typeface="Calibri" panose="020F0502020204030204"/>
                <a:ea typeface="+mn-ea"/>
                <a:cs typeface="+mn-cs"/>
              </a:rPr>
              <a:t>Withholdings</a:t>
            </a:r>
          </a:p>
        </p:txBody>
      </p:sp>
      <p:sp>
        <p:nvSpPr>
          <p:cNvPr id="145" name="Rectangle 144" descr="MIDAS Interface&#10;">
            <a:extLst>
              <a:ext uri="{FF2B5EF4-FFF2-40B4-BE49-F238E27FC236}">
                <a16:creationId xmlns:a16="http://schemas.microsoft.com/office/drawing/2014/main" id="{47D91CCB-6E42-4BB7-9001-970BE050B155}"/>
              </a:ext>
            </a:extLst>
          </p:cNvPr>
          <p:cNvSpPr/>
          <p:nvPr/>
        </p:nvSpPr>
        <p:spPr>
          <a:xfrm>
            <a:off x="2403355" y="4270762"/>
            <a:ext cx="1005840" cy="137160"/>
          </a:xfrm>
          <a:prstGeom prst="rect">
            <a:avLst/>
          </a:prstGeom>
          <a:solidFill>
            <a:srgbClr val="DAE3F3"/>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tx1"/>
                </a:solidFill>
                <a:effectLst/>
                <a:uLnTx/>
                <a:uFillTx/>
                <a:latin typeface="Calibri" panose="020F0502020204030204"/>
                <a:ea typeface="+mn-ea"/>
                <a:cs typeface="+mn-cs"/>
              </a:rPr>
              <a:t>MIDAS Interface</a:t>
            </a:r>
          </a:p>
        </p:txBody>
      </p:sp>
      <p:sp>
        <p:nvSpPr>
          <p:cNvPr id="146" name="Rectangle 145" descr="SAM interface&#10;">
            <a:extLst>
              <a:ext uri="{FF2B5EF4-FFF2-40B4-BE49-F238E27FC236}">
                <a16:creationId xmlns:a16="http://schemas.microsoft.com/office/drawing/2014/main" id="{4A1BCB9D-708C-44CC-93B8-621939387101}"/>
              </a:ext>
            </a:extLst>
          </p:cNvPr>
          <p:cNvSpPr/>
          <p:nvPr/>
        </p:nvSpPr>
        <p:spPr>
          <a:xfrm>
            <a:off x="2403355" y="4435312"/>
            <a:ext cx="1005840" cy="137160"/>
          </a:xfrm>
          <a:prstGeom prst="rect">
            <a:avLst/>
          </a:prstGeom>
          <a:solidFill>
            <a:srgbClr val="DAE3F3"/>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tx1"/>
                </a:solidFill>
                <a:effectLst/>
                <a:uLnTx/>
                <a:uFillTx/>
                <a:latin typeface="Calibri" panose="020F0502020204030204"/>
                <a:ea typeface="+mn-ea"/>
                <a:cs typeface="+mn-cs"/>
              </a:rPr>
              <a:t>SAM interface</a:t>
            </a:r>
          </a:p>
        </p:txBody>
      </p:sp>
      <p:sp>
        <p:nvSpPr>
          <p:cNvPr id="143" name="Rectangle 142" descr="Public-facing UI&#10;">
            <a:extLst>
              <a:ext uri="{FF2B5EF4-FFF2-40B4-BE49-F238E27FC236}">
                <a16:creationId xmlns:a16="http://schemas.microsoft.com/office/drawing/2014/main" id="{7730F5AF-3C72-4FB0-A217-77ABFF9891B0}"/>
              </a:ext>
            </a:extLst>
          </p:cNvPr>
          <p:cNvSpPr/>
          <p:nvPr/>
        </p:nvSpPr>
        <p:spPr>
          <a:xfrm>
            <a:off x="2403355" y="4787443"/>
            <a:ext cx="1005840" cy="137160"/>
          </a:xfrm>
          <a:prstGeom prst="rect">
            <a:avLst/>
          </a:prstGeom>
          <a:solidFill>
            <a:srgbClr val="DAE3F3"/>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800" dirty="0">
                <a:solidFill>
                  <a:schemeClr val="tx1"/>
                </a:solidFill>
                <a:latin typeface="Calibri" panose="020F0502020204030204"/>
              </a:rPr>
              <a:t>Public-facing UI</a:t>
            </a:r>
          </a:p>
        </p:txBody>
      </p:sp>
      <p:sp>
        <p:nvSpPr>
          <p:cNvPr id="133" name="TextBox 89" descr="Payments&#10;">
            <a:extLst>
              <a:ext uri="{FF2B5EF4-FFF2-40B4-BE49-F238E27FC236}">
                <a16:creationId xmlns:a16="http://schemas.microsoft.com/office/drawing/2014/main" id="{F8157154-E0D8-4FEB-BC6A-6B8F210FF76C}"/>
              </a:ext>
            </a:extLst>
          </p:cNvPr>
          <p:cNvSpPr txBox="1"/>
          <p:nvPr/>
        </p:nvSpPr>
        <p:spPr>
          <a:xfrm>
            <a:off x="3759335" y="1828151"/>
            <a:ext cx="815925" cy="246221"/>
          </a:xfrm>
          <a:prstGeom prst="rect">
            <a:avLst/>
          </a:prstGeom>
          <a:solidFill>
            <a:sysClr val="window" lastClr="FFFFFF"/>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Payments</a:t>
            </a:r>
          </a:p>
        </p:txBody>
      </p:sp>
      <p:sp>
        <p:nvSpPr>
          <p:cNvPr id="86" name="Rectangle: Rounded Corners 85" descr="&quot;&quot;">
            <a:extLst>
              <a:ext uri="{FF2B5EF4-FFF2-40B4-BE49-F238E27FC236}">
                <a16:creationId xmlns:a16="http://schemas.microsoft.com/office/drawing/2014/main" id="{BBD01816-D0EF-4DC8-A476-AFDD17E5F375}"/>
              </a:ext>
              <a:ext uri="{C183D7F6-B498-43B3-948B-1728B52AA6E4}">
                <adec:decorative xmlns:adec="http://schemas.microsoft.com/office/drawing/2017/decorative" xmlns="" val="0"/>
              </a:ext>
            </a:extLst>
          </p:cNvPr>
          <p:cNvSpPr/>
          <p:nvPr/>
        </p:nvSpPr>
        <p:spPr>
          <a:xfrm>
            <a:off x="3599641" y="2317456"/>
            <a:ext cx="1106424" cy="2636183"/>
          </a:xfrm>
          <a:prstGeom prst="roundRect">
            <a:avLst>
              <a:gd name="adj" fmla="val 4861"/>
            </a:avLst>
          </a:prstGeom>
          <a:solidFill>
            <a:srgbClr val="2F5597"/>
          </a:solidFill>
          <a:ln w="12700" cap="flat" cmpd="sng" algn="ctr">
            <a:solidFill>
              <a:srgbClr val="4472C4">
                <a:shade val="50000"/>
              </a:srgbClr>
            </a:solidFill>
            <a:prstDash val="solid"/>
            <a:miter lim="800000"/>
          </a:ln>
          <a:effectLst/>
        </p:spPr>
        <p:txBody>
          <a:bodyPr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b="1" dirty="0">
                <a:solidFill>
                  <a:sysClr val="window" lastClr="FFFFFF"/>
                </a:solidFill>
                <a:latin typeface="Calibri" panose="020F0502020204030204"/>
              </a:rPr>
              <a:t>NPS</a:t>
            </a:r>
          </a:p>
        </p:txBody>
      </p:sp>
      <p:sp>
        <p:nvSpPr>
          <p:cNvPr id="119" name="Rectangle 118" descr="Validate Funds&#10;">
            <a:extLst>
              <a:ext uri="{FF2B5EF4-FFF2-40B4-BE49-F238E27FC236}">
                <a16:creationId xmlns:a16="http://schemas.microsoft.com/office/drawing/2014/main" id="{49AECA77-37E1-4A25-ACC2-79579F6505DB}"/>
              </a:ext>
            </a:extLst>
          </p:cNvPr>
          <p:cNvSpPr/>
          <p:nvPr/>
        </p:nvSpPr>
        <p:spPr>
          <a:xfrm>
            <a:off x="3658476" y="2680578"/>
            <a:ext cx="1005840" cy="137160"/>
          </a:xfrm>
          <a:prstGeom prst="rect">
            <a:avLst/>
          </a:prstGeom>
          <a:solidFill>
            <a:srgbClr val="DAE3F3"/>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tx1"/>
                </a:solidFill>
                <a:effectLst/>
                <a:uLnTx/>
                <a:uFillTx/>
                <a:latin typeface="Calibri" panose="020F0502020204030204"/>
                <a:ea typeface="+mn-ea"/>
                <a:cs typeface="+mn-cs"/>
              </a:rPr>
              <a:t>Validate Funds</a:t>
            </a:r>
          </a:p>
        </p:txBody>
      </p:sp>
      <p:sp>
        <p:nvSpPr>
          <p:cNvPr id="114" name="Rectangle 113" descr="Manual Handling&#10;">
            <a:extLst>
              <a:ext uri="{FF2B5EF4-FFF2-40B4-BE49-F238E27FC236}">
                <a16:creationId xmlns:a16="http://schemas.microsoft.com/office/drawing/2014/main" id="{8EEF2F08-C30C-4195-936A-B84BDF2D45BC}"/>
              </a:ext>
            </a:extLst>
          </p:cNvPr>
          <p:cNvSpPr/>
          <p:nvPr/>
        </p:nvSpPr>
        <p:spPr>
          <a:xfrm>
            <a:off x="3658476" y="2847356"/>
            <a:ext cx="1005840" cy="137160"/>
          </a:xfrm>
          <a:prstGeom prst="rect">
            <a:avLst/>
          </a:prstGeom>
          <a:solidFill>
            <a:srgbClr val="DAE3F3"/>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tx1"/>
                </a:solidFill>
                <a:effectLst/>
                <a:uLnTx/>
                <a:uFillTx/>
                <a:latin typeface="Calibri" panose="020F0502020204030204"/>
                <a:ea typeface="+mn-ea"/>
                <a:cs typeface="+mn-cs"/>
              </a:rPr>
              <a:t>Manual Handling</a:t>
            </a:r>
          </a:p>
        </p:txBody>
      </p:sp>
      <p:sp>
        <p:nvSpPr>
          <p:cNvPr id="115" name="Rectangle 114" descr="Assignments&#10;">
            <a:extLst>
              <a:ext uri="{FF2B5EF4-FFF2-40B4-BE49-F238E27FC236}">
                <a16:creationId xmlns:a16="http://schemas.microsoft.com/office/drawing/2014/main" id="{41DCDD3F-CF4D-4C1A-B34F-3DC7964392E8}"/>
              </a:ext>
            </a:extLst>
          </p:cNvPr>
          <p:cNvSpPr/>
          <p:nvPr/>
        </p:nvSpPr>
        <p:spPr>
          <a:xfrm>
            <a:off x="3658476" y="3014134"/>
            <a:ext cx="1005840" cy="137160"/>
          </a:xfrm>
          <a:prstGeom prst="rect">
            <a:avLst/>
          </a:prstGeom>
          <a:solidFill>
            <a:srgbClr val="DAE3F3"/>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tx1"/>
                </a:solidFill>
                <a:effectLst/>
                <a:uLnTx/>
                <a:uFillTx/>
                <a:latin typeface="Calibri" panose="020F0502020204030204"/>
                <a:ea typeface="+mn-ea"/>
                <a:cs typeface="+mn-cs"/>
              </a:rPr>
              <a:t>Assignments</a:t>
            </a:r>
          </a:p>
        </p:txBody>
      </p:sp>
      <p:sp>
        <p:nvSpPr>
          <p:cNvPr id="116" name="Rectangle 115" descr="Joint Payments&#10;">
            <a:extLst>
              <a:ext uri="{FF2B5EF4-FFF2-40B4-BE49-F238E27FC236}">
                <a16:creationId xmlns:a16="http://schemas.microsoft.com/office/drawing/2014/main" id="{0017E039-6373-4E80-AEFF-B523C12D6921}"/>
              </a:ext>
            </a:extLst>
          </p:cNvPr>
          <p:cNvSpPr/>
          <p:nvPr/>
        </p:nvSpPr>
        <p:spPr>
          <a:xfrm>
            <a:off x="3658476" y="3180912"/>
            <a:ext cx="1005840" cy="137160"/>
          </a:xfrm>
          <a:prstGeom prst="rect">
            <a:avLst/>
          </a:prstGeom>
          <a:solidFill>
            <a:srgbClr val="DAE3F3"/>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tx1"/>
                </a:solidFill>
                <a:effectLst/>
                <a:uLnTx/>
                <a:uFillTx/>
                <a:latin typeface="Calibri" panose="020F0502020204030204"/>
                <a:ea typeface="+mn-ea"/>
                <a:cs typeface="+mn-cs"/>
              </a:rPr>
              <a:t>Joint Payments</a:t>
            </a:r>
          </a:p>
        </p:txBody>
      </p:sp>
      <p:sp>
        <p:nvSpPr>
          <p:cNvPr id="117" name="Rectangle 116" descr="Req Ob Liquidation&#10;">
            <a:extLst>
              <a:ext uri="{FF2B5EF4-FFF2-40B4-BE49-F238E27FC236}">
                <a16:creationId xmlns:a16="http://schemas.microsoft.com/office/drawing/2014/main" id="{2C422FE4-4DD9-4D79-92F6-0E15D0A2A9E9}"/>
              </a:ext>
            </a:extLst>
          </p:cNvPr>
          <p:cNvSpPr/>
          <p:nvPr/>
        </p:nvSpPr>
        <p:spPr>
          <a:xfrm>
            <a:off x="3658476" y="3347690"/>
            <a:ext cx="1005840" cy="137160"/>
          </a:xfrm>
          <a:prstGeom prst="rect">
            <a:avLst/>
          </a:prstGeom>
          <a:solidFill>
            <a:srgbClr val="DAE3F3"/>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tx1"/>
                </a:solidFill>
                <a:effectLst/>
                <a:uLnTx/>
                <a:uFillTx/>
                <a:latin typeface="Calibri" panose="020F0502020204030204"/>
                <a:ea typeface="+mn-ea"/>
                <a:cs typeface="+mn-cs"/>
              </a:rPr>
              <a:t>Req Ob Liquidation</a:t>
            </a:r>
          </a:p>
        </p:txBody>
      </p:sp>
      <p:sp>
        <p:nvSpPr>
          <p:cNvPr id="118" name="Rectangle 117" descr="Offsets&#10;">
            <a:extLst>
              <a:ext uri="{FF2B5EF4-FFF2-40B4-BE49-F238E27FC236}">
                <a16:creationId xmlns:a16="http://schemas.microsoft.com/office/drawing/2014/main" id="{95E1FC28-F201-40C8-87B4-069E5E03A633}"/>
              </a:ext>
            </a:extLst>
          </p:cNvPr>
          <p:cNvSpPr/>
          <p:nvPr/>
        </p:nvSpPr>
        <p:spPr>
          <a:xfrm>
            <a:off x="3658476" y="3514468"/>
            <a:ext cx="1005840" cy="137160"/>
          </a:xfrm>
          <a:prstGeom prst="rect">
            <a:avLst/>
          </a:prstGeom>
          <a:solidFill>
            <a:srgbClr val="DAE3F3"/>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tx1"/>
                </a:solidFill>
                <a:effectLst/>
                <a:uLnTx/>
                <a:uFillTx/>
                <a:latin typeface="Calibri" panose="020F0502020204030204"/>
                <a:ea typeface="+mn-ea"/>
                <a:cs typeface="+mn-cs"/>
              </a:rPr>
              <a:t>Offsets</a:t>
            </a:r>
          </a:p>
        </p:txBody>
      </p:sp>
      <p:sp>
        <p:nvSpPr>
          <p:cNvPr id="120" name="Rectangle 119" descr="Prompt Pay&#10;">
            <a:extLst>
              <a:ext uri="{FF2B5EF4-FFF2-40B4-BE49-F238E27FC236}">
                <a16:creationId xmlns:a16="http://schemas.microsoft.com/office/drawing/2014/main" id="{F6C2EA26-D52A-403A-A93A-72A45508B2BE}"/>
              </a:ext>
            </a:extLst>
          </p:cNvPr>
          <p:cNvSpPr/>
          <p:nvPr/>
        </p:nvSpPr>
        <p:spPr>
          <a:xfrm>
            <a:off x="3654994" y="3681246"/>
            <a:ext cx="1005840" cy="137160"/>
          </a:xfrm>
          <a:prstGeom prst="rect">
            <a:avLst/>
          </a:prstGeom>
          <a:solidFill>
            <a:srgbClr val="DAE3F3"/>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tx1"/>
                </a:solidFill>
                <a:effectLst/>
                <a:uLnTx/>
                <a:uFillTx/>
                <a:latin typeface="Calibri" panose="020F0502020204030204"/>
                <a:ea typeface="+mn-ea"/>
                <a:cs typeface="+mn-cs"/>
              </a:rPr>
              <a:t>Prompt Pay</a:t>
            </a:r>
          </a:p>
        </p:txBody>
      </p:sp>
      <p:sp>
        <p:nvSpPr>
          <p:cNvPr id="123" name="Rectangle 122" descr="Certify &amp; Sign&#10;">
            <a:extLst>
              <a:ext uri="{FF2B5EF4-FFF2-40B4-BE49-F238E27FC236}">
                <a16:creationId xmlns:a16="http://schemas.microsoft.com/office/drawing/2014/main" id="{D6A7E711-94B8-4576-8F21-19DCE4FF7146}"/>
              </a:ext>
            </a:extLst>
          </p:cNvPr>
          <p:cNvSpPr/>
          <p:nvPr/>
        </p:nvSpPr>
        <p:spPr>
          <a:xfrm>
            <a:off x="3658476" y="3848024"/>
            <a:ext cx="1005840" cy="137160"/>
          </a:xfrm>
          <a:prstGeom prst="rect">
            <a:avLst/>
          </a:prstGeom>
          <a:solidFill>
            <a:srgbClr val="DAE3F3"/>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tx1"/>
                </a:solidFill>
                <a:effectLst/>
                <a:uLnTx/>
                <a:uFillTx/>
                <a:latin typeface="Calibri" panose="020F0502020204030204"/>
                <a:ea typeface="+mn-ea"/>
                <a:cs typeface="+mn-cs"/>
              </a:rPr>
              <a:t>Certify &amp; Sign</a:t>
            </a:r>
          </a:p>
        </p:txBody>
      </p:sp>
      <p:sp>
        <p:nvSpPr>
          <p:cNvPr id="122" name="Rectangle 121" descr="Treasury Returns&#10;">
            <a:extLst>
              <a:ext uri="{FF2B5EF4-FFF2-40B4-BE49-F238E27FC236}">
                <a16:creationId xmlns:a16="http://schemas.microsoft.com/office/drawing/2014/main" id="{10B72758-19F0-4A66-AE81-8AF4FF6F78A9}"/>
              </a:ext>
            </a:extLst>
          </p:cNvPr>
          <p:cNvSpPr/>
          <p:nvPr/>
        </p:nvSpPr>
        <p:spPr>
          <a:xfrm>
            <a:off x="3658553" y="4023278"/>
            <a:ext cx="1005840" cy="137160"/>
          </a:xfrm>
          <a:prstGeom prst="rect">
            <a:avLst/>
          </a:prstGeom>
          <a:solidFill>
            <a:srgbClr val="DAE3F3"/>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tx1"/>
                </a:solidFill>
                <a:effectLst/>
                <a:uLnTx/>
                <a:uFillTx/>
                <a:latin typeface="Calibri" panose="020F0502020204030204"/>
                <a:ea typeface="+mn-ea"/>
                <a:cs typeface="+mn-cs"/>
              </a:rPr>
              <a:t>Treasury Returns</a:t>
            </a:r>
          </a:p>
        </p:txBody>
      </p:sp>
      <p:sp>
        <p:nvSpPr>
          <p:cNvPr id="148" name="Rectangle 147" descr="Disbursement">
            <a:extLst>
              <a:ext uri="{FF2B5EF4-FFF2-40B4-BE49-F238E27FC236}">
                <a16:creationId xmlns:a16="http://schemas.microsoft.com/office/drawing/2014/main" id="{5B33C2FF-81BF-4766-A5B5-73EE8309B40C}"/>
              </a:ext>
            </a:extLst>
          </p:cNvPr>
          <p:cNvSpPr/>
          <p:nvPr/>
        </p:nvSpPr>
        <p:spPr>
          <a:xfrm>
            <a:off x="3658476" y="4187438"/>
            <a:ext cx="1005840" cy="243142"/>
          </a:xfrm>
          <a:prstGeom prst="rect">
            <a:avLst/>
          </a:prstGeom>
          <a:solidFill>
            <a:srgbClr val="DAE3F3"/>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tx1"/>
                </a:solidFill>
                <a:effectLst/>
                <a:uLnTx/>
                <a:uFillTx/>
                <a:latin typeface="Calibri" panose="020F0502020204030204"/>
                <a:ea typeface="+mn-ea"/>
                <a:cs typeface="+mn-cs"/>
              </a:rPr>
              <a:t>Disbursement Maintenance</a:t>
            </a:r>
          </a:p>
        </p:txBody>
      </p:sp>
      <p:sp>
        <p:nvSpPr>
          <p:cNvPr id="134" name="TextBox 91" descr="Collections&#10;Due Receivables&#10;">
            <a:extLst>
              <a:ext uri="{FF2B5EF4-FFF2-40B4-BE49-F238E27FC236}">
                <a16:creationId xmlns:a16="http://schemas.microsoft.com/office/drawing/2014/main" id="{49231213-149E-402B-933E-E3C3CEC0ED07}"/>
              </a:ext>
            </a:extLst>
          </p:cNvPr>
          <p:cNvSpPr txBox="1"/>
          <p:nvPr/>
        </p:nvSpPr>
        <p:spPr>
          <a:xfrm>
            <a:off x="4886554" y="1760155"/>
            <a:ext cx="1030427" cy="400110"/>
          </a:xfrm>
          <a:prstGeom prst="rect">
            <a:avLst/>
          </a:prstGeom>
          <a:solidFill>
            <a:sysClr val="window" lastClr="FFFFFF"/>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Collections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Due Receivables</a:t>
            </a:r>
          </a:p>
        </p:txBody>
      </p:sp>
      <p:sp>
        <p:nvSpPr>
          <p:cNvPr id="87" name="Rectangle: Rounded Corners 86" descr="&quot;&quot;">
            <a:extLst>
              <a:ext uri="{FF2B5EF4-FFF2-40B4-BE49-F238E27FC236}">
                <a16:creationId xmlns:a16="http://schemas.microsoft.com/office/drawing/2014/main" id="{94CA4548-E10C-43DF-9DFD-775D32CF87BF}"/>
              </a:ext>
              <a:ext uri="{C183D7F6-B498-43B3-948B-1728B52AA6E4}">
                <adec:decorative xmlns:adec="http://schemas.microsoft.com/office/drawing/2017/decorative" xmlns="" val="0"/>
              </a:ext>
            </a:extLst>
          </p:cNvPr>
          <p:cNvSpPr/>
          <p:nvPr/>
        </p:nvSpPr>
        <p:spPr>
          <a:xfrm>
            <a:off x="4843720" y="2318021"/>
            <a:ext cx="1106424" cy="2635617"/>
          </a:xfrm>
          <a:prstGeom prst="roundRect">
            <a:avLst>
              <a:gd name="adj" fmla="val 5704"/>
            </a:avLst>
          </a:prstGeom>
          <a:solidFill>
            <a:srgbClr val="2F5597"/>
          </a:solidFill>
          <a:ln w="12700" cap="flat" cmpd="sng" algn="ctr">
            <a:solidFill>
              <a:srgbClr val="4472C4">
                <a:shade val="50000"/>
              </a:srgbClr>
            </a:solidFill>
            <a:prstDash val="solid"/>
            <a:miter lim="800000"/>
          </a:ln>
          <a:effectLst/>
        </p:spPr>
        <p:txBody>
          <a:bodyPr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b="1" dirty="0">
                <a:solidFill>
                  <a:sysClr val="window" lastClr="FFFFFF"/>
                </a:solidFill>
                <a:latin typeface="Calibri" panose="020F0502020204030204"/>
              </a:rPr>
              <a:t>NRRS</a:t>
            </a:r>
          </a:p>
        </p:txBody>
      </p:sp>
      <p:sp>
        <p:nvSpPr>
          <p:cNvPr id="129" name="Rectangle 128" descr="Create Receivable&#10;">
            <a:extLst>
              <a:ext uri="{FF2B5EF4-FFF2-40B4-BE49-F238E27FC236}">
                <a16:creationId xmlns:a16="http://schemas.microsoft.com/office/drawing/2014/main" id="{DA67DF95-68B6-4E11-92AA-D6847451001F}"/>
              </a:ext>
            </a:extLst>
          </p:cNvPr>
          <p:cNvSpPr/>
          <p:nvPr/>
        </p:nvSpPr>
        <p:spPr>
          <a:xfrm>
            <a:off x="4891950" y="2682178"/>
            <a:ext cx="1005840" cy="137160"/>
          </a:xfrm>
          <a:prstGeom prst="rect">
            <a:avLst/>
          </a:prstGeom>
          <a:solidFill>
            <a:srgbClr val="DAE3F3"/>
          </a:solidFill>
          <a:ln w="12700" cap="flat" cmpd="sng" algn="ctr">
            <a:solidFill>
              <a:srgbClr val="5B9BD5">
                <a:shade val="50000"/>
              </a:srgbClr>
            </a:solid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tx1"/>
                </a:solidFill>
                <a:effectLst/>
                <a:uLnTx/>
                <a:uFillTx/>
                <a:latin typeface="Calibri" panose="020F0502020204030204"/>
                <a:ea typeface="+mn-ea"/>
                <a:cs typeface="+mn-cs"/>
              </a:rPr>
              <a:t>Create Receivable</a:t>
            </a:r>
          </a:p>
        </p:txBody>
      </p:sp>
      <p:sp>
        <p:nvSpPr>
          <p:cNvPr id="125" name="Rectangle 124" descr="Query Receivables&#10;">
            <a:extLst>
              <a:ext uri="{FF2B5EF4-FFF2-40B4-BE49-F238E27FC236}">
                <a16:creationId xmlns:a16="http://schemas.microsoft.com/office/drawing/2014/main" id="{3DCA8388-5E01-4E81-92D1-F9DBBC5371F1}"/>
              </a:ext>
            </a:extLst>
          </p:cNvPr>
          <p:cNvSpPr/>
          <p:nvPr/>
        </p:nvSpPr>
        <p:spPr>
          <a:xfrm>
            <a:off x="4891950" y="2854737"/>
            <a:ext cx="1005840" cy="137160"/>
          </a:xfrm>
          <a:prstGeom prst="rect">
            <a:avLst/>
          </a:prstGeom>
          <a:solidFill>
            <a:srgbClr val="DAE3F3"/>
          </a:solidFill>
          <a:ln w="12700" cap="flat" cmpd="sng" algn="ctr">
            <a:solidFill>
              <a:srgbClr val="5B9BD5">
                <a:shade val="50000"/>
              </a:srgbClr>
            </a:solid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tx1"/>
                </a:solidFill>
                <a:effectLst/>
                <a:uLnTx/>
                <a:uFillTx/>
                <a:latin typeface="Calibri" panose="020F0502020204030204"/>
                <a:ea typeface="+mn-ea"/>
                <a:cs typeface="+mn-cs"/>
              </a:rPr>
              <a:t>Query Receivables</a:t>
            </a:r>
          </a:p>
        </p:txBody>
      </p:sp>
      <p:sp>
        <p:nvSpPr>
          <p:cNvPr id="141" name="Rectangle 140" descr="Cancel Receivable&#10;">
            <a:extLst>
              <a:ext uri="{FF2B5EF4-FFF2-40B4-BE49-F238E27FC236}">
                <a16:creationId xmlns:a16="http://schemas.microsoft.com/office/drawing/2014/main" id="{0FD3E9C6-7260-4D0D-BAE0-826850B6792A}"/>
              </a:ext>
            </a:extLst>
          </p:cNvPr>
          <p:cNvSpPr/>
          <p:nvPr/>
        </p:nvSpPr>
        <p:spPr>
          <a:xfrm>
            <a:off x="4891950" y="3027296"/>
            <a:ext cx="1005840" cy="137160"/>
          </a:xfrm>
          <a:prstGeom prst="rect">
            <a:avLst/>
          </a:prstGeom>
          <a:solidFill>
            <a:srgbClr val="DAE3F3"/>
          </a:solidFill>
          <a:ln w="12700" cap="flat" cmpd="sng" algn="ctr">
            <a:solidFill>
              <a:srgbClr val="5B9BD5">
                <a:shade val="50000"/>
              </a:srgbClr>
            </a:solid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tx1"/>
                </a:solidFill>
                <a:effectLst/>
                <a:uLnTx/>
                <a:uFillTx/>
                <a:latin typeface="Calibri" panose="020F0502020204030204"/>
                <a:ea typeface="+mn-ea"/>
                <a:cs typeface="+mn-cs"/>
              </a:rPr>
              <a:t>Cancel Receivable</a:t>
            </a:r>
          </a:p>
        </p:txBody>
      </p:sp>
      <p:sp>
        <p:nvSpPr>
          <p:cNvPr id="147" name="Rectangle 146" descr="Manage Receivables&#10;">
            <a:extLst>
              <a:ext uri="{FF2B5EF4-FFF2-40B4-BE49-F238E27FC236}">
                <a16:creationId xmlns:a16="http://schemas.microsoft.com/office/drawing/2014/main" id="{6AFB4284-A0E5-4C66-A934-B0C2C98212AB}"/>
              </a:ext>
            </a:extLst>
          </p:cNvPr>
          <p:cNvSpPr/>
          <p:nvPr/>
        </p:nvSpPr>
        <p:spPr>
          <a:xfrm>
            <a:off x="4891950" y="3199855"/>
            <a:ext cx="1005840" cy="247830"/>
          </a:xfrm>
          <a:prstGeom prst="rect">
            <a:avLst/>
          </a:prstGeom>
          <a:solidFill>
            <a:srgbClr val="DAE3F3"/>
          </a:solidFill>
          <a:ln w="12700" cap="flat" cmpd="sng" algn="ctr">
            <a:solidFill>
              <a:srgbClr val="5B9BD5">
                <a:shade val="50000"/>
              </a:srgbClr>
            </a:solid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tx1"/>
                </a:solidFill>
                <a:effectLst/>
                <a:uLnTx/>
                <a:uFillTx/>
                <a:latin typeface="Calibri" panose="020F0502020204030204"/>
                <a:ea typeface="+mn-ea"/>
                <a:cs typeface="+mn-cs"/>
              </a:rPr>
              <a:t>Manage Receivables</a:t>
            </a:r>
          </a:p>
        </p:txBody>
      </p:sp>
      <p:sp>
        <p:nvSpPr>
          <p:cNvPr id="126" name="Rectangle 125" descr="TOP/CROSS Referral&#10;">
            <a:extLst>
              <a:ext uri="{FF2B5EF4-FFF2-40B4-BE49-F238E27FC236}">
                <a16:creationId xmlns:a16="http://schemas.microsoft.com/office/drawing/2014/main" id="{54BB3921-C9A2-429C-AE53-940FBC7DB218}"/>
              </a:ext>
            </a:extLst>
          </p:cNvPr>
          <p:cNvSpPr/>
          <p:nvPr/>
        </p:nvSpPr>
        <p:spPr>
          <a:xfrm>
            <a:off x="4891950" y="3483084"/>
            <a:ext cx="1005840" cy="235833"/>
          </a:xfrm>
          <a:prstGeom prst="rect">
            <a:avLst/>
          </a:prstGeom>
          <a:solidFill>
            <a:srgbClr val="DAE3F3"/>
          </a:solidFill>
          <a:ln w="12700" cap="flat" cmpd="sng" algn="ctr">
            <a:solidFill>
              <a:srgbClr val="5B9BD5">
                <a:shade val="50000"/>
              </a:srgbClr>
            </a:solid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tx1"/>
                </a:solidFill>
                <a:effectLst/>
                <a:uLnTx/>
                <a:uFillTx/>
                <a:latin typeface="Calibri" panose="020F0502020204030204"/>
                <a:ea typeface="+mn-ea"/>
                <a:cs typeface="+mn-cs"/>
              </a:rPr>
              <a:t>TOP/CROSS Referral</a:t>
            </a:r>
          </a:p>
        </p:txBody>
      </p:sp>
      <p:sp>
        <p:nvSpPr>
          <p:cNvPr id="127" name="Rectangle 126" descr="Initial Notification and Demand letters&#10;">
            <a:extLst>
              <a:ext uri="{FF2B5EF4-FFF2-40B4-BE49-F238E27FC236}">
                <a16:creationId xmlns:a16="http://schemas.microsoft.com/office/drawing/2014/main" id="{0137A1AF-1D10-47D4-8DBA-DB4C3F7AE0C4}"/>
              </a:ext>
            </a:extLst>
          </p:cNvPr>
          <p:cNvSpPr/>
          <p:nvPr/>
        </p:nvSpPr>
        <p:spPr>
          <a:xfrm>
            <a:off x="4891950" y="3754316"/>
            <a:ext cx="1005840" cy="228600"/>
          </a:xfrm>
          <a:prstGeom prst="rect">
            <a:avLst/>
          </a:prstGeom>
          <a:solidFill>
            <a:srgbClr val="DAE3F3"/>
          </a:solidFill>
          <a:ln w="12700" cap="flat" cmpd="sng" algn="ctr">
            <a:solidFill>
              <a:srgbClr val="5B9BD5">
                <a:shade val="50000"/>
              </a:srgbClr>
            </a:solid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tx1"/>
                </a:solidFill>
                <a:effectLst/>
                <a:uLnTx/>
                <a:uFillTx/>
                <a:latin typeface="Calibri" panose="020F0502020204030204"/>
                <a:ea typeface="+mn-ea"/>
                <a:cs typeface="+mn-cs"/>
              </a:rPr>
              <a:t>Initial Notification and Demand letters</a:t>
            </a:r>
          </a:p>
        </p:txBody>
      </p:sp>
      <p:sp>
        <p:nvSpPr>
          <p:cNvPr id="128" name="Rectangle 127" descr="Write-off&#10;">
            <a:extLst>
              <a:ext uri="{FF2B5EF4-FFF2-40B4-BE49-F238E27FC236}">
                <a16:creationId xmlns:a16="http://schemas.microsoft.com/office/drawing/2014/main" id="{E57AEADE-839A-4DF6-BEDA-5E53EB70B326}"/>
              </a:ext>
            </a:extLst>
          </p:cNvPr>
          <p:cNvSpPr/>
          <p:nvPr/>
        </p:nvSpPr>
        <p:spPr>
          <a:xfrm>
            <a:off x="4891950" y="4018315"/>
            <a:ext cx="1005840" cy="137160"/>
          </a:xfrm>
          <a:prstGeom prst="rect">
            <a:avLst/>
          </a:prstGeom>
          <a:solidFill>
            <a:srgbClr val="DAE3F3"/>
          </a:solidFill>
          <a:ln w="12700" cap="flat" cmpd="sng" algn="ctr">
            <a:solidFill>
              <a:srgbClr val="5B9BD5">
                <a:shade val="50000"/>
              </a:srgbClr>
            </a:solid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tx1"/>
                </a:solidFill>
                <a:effectLst/>
                <a:uLnTx/>
                <a:uFillTx/>
                <a:latin typeface="Calibri" panose="020F0502020204030204"/>
                <a:ea typeface="+mn-ea"/>
                <a:cs typeface="+mn-cs"/>
              </a:rPr>
              <a:t>Write-off</a:t>
            </a:r>
          </a:p>
        </p:txBody>
      </p:sp>
      <p:sp>
        <p:nvSpPr>
          <p:cNvPr id="130" name="Rectangle 129" descr="Apply Collection&#10;">
            <a:extLst>
              <a:ext uri="{FF2B5EF4-FFF2-40B4-BE49-F238E27FC236}">
                <a16:creationId xmlns:a16="http://schemas.microsoft.com/office/drawing/2014/main" id="{DCCA409E-E383-4A0C-A2C2-EB9B89709BF4}"/>
              </a:ext>
            </a:extLst>
          </p:cNvPr>
          <p:cNvSpPr/>
          <p:nvPr/>
        </p:nvSpPr>
        <p:spPr>
          <a:xfrm>
            <a:off x="4891950" y="4190871"/>
            <a:ext cx="1005840" cy="137160"/>
          </a:xfrm>
          <a:prstGeom prst="rect">
            <a:avLst/>
          </a:prstGeom>
          <a:solidFill>
            <a:srgbClr val="DAE3F3"/>
          </a:solidFill>
          <a:ln w="12700" cap="flat" cmpd="sng" algn="ctr">
            <a:solidFill>
              <a:srgbClr val="5B9BD5">
                <a:shade val="50000"/>
              </a:srgbClr>
            </a:solid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tx1"/>
                </a:solidFill>
                <a:effectLst/>
                <a:uLnTx/>
                <a:uFillTx/>
                <a:latin typeface="Calibri" panose="020F0502020204030204"/>
                <a:ea typeface="+mn-ea"/>
                <a:cs typeface="+mn-cs"/>
              </a:rPr>
              <a:t>Apply Collection</a:t>
            </a:r>
          </a:p>
        </p:txBody>
      </p:sp>
      <p:sp>
        <p:nvSpPr>
          <p:cNvPr id="135" name="TextBox 92" descr="G/L-only transactions&#10;">
            <a:extLst>
              <a:ext uri="{FF2B5EF4-FFF2-40B4-BE49-F238E27FC236}">
                <a16:creationId xmlns:a16="http://schemas.microsoft.com/office/drawing/2014/main" id="{FF79294B-6298-45B2-B720-2FFD749435BB}"/>
              </a:ext>
            </a:extLst>
          </p:cNvPr>
          <p:cNvSpPr txBox="1"/>
          <p:nvPr/>
        </p:nvSpPr>
        <p:spPr>
          <a:xfrm>
            <a:off x="6163097" y="1757166"/>
            <a:ext cx="963223" cy="400110"/>
          </a:xfrm>
          <a:prstGeom prst="rect">
            <a:avLst/>
          </a:prstGeom>
          <a:solidFill>
            <a:sysClr val="window" lastClr="FFFFFF"/>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G/L-only transactions</a:t>
            </a:r>
          </a:p>
        </p:txBody>
      </p:sp>
      <p:sp>
        <p:nvSpPr>
          <p:cNvPr id="88" name="Rectangle: Rounded Corners 87" descr="&quot;&quot;">
            <a:extLst>
              <a:ext uri="{FF2B5EF4-FFF2-40B4-BE49-F238E27FC236}">
                <a16:creationId xmlns:a16="http://schemas.microsoft.com/office/drawing/2014/main" id="{BEE48FD9-71F4-4AF7-8836-6BD185A36F43}"/>
              </a:ext>
            </a:extLst>
          </p:cNvPr>
          <p:cNvSpPr/>
          <p:nvPr/>
        </p:nvSpPr>
        <p:spPr>
          <a:xfrm>
            <a:off x="6087797" y="2314959"/>
            <a:ext cx="1106424" cy="2638680"/>
          </a:xfrm>
          <a:prstGeom prst="roundRect">
            <a:avLst>
              <a:gd name="adj" fmla="val 5704"/>
            </a:avLst>
          </a:prstGeom>
          <a:solidFill>
            <a:srgbClr val="2F5597"/>
          </a:solidFill>
          <a:ln w="12700" cap="flat" cmpd="sng" algn="ctr">
            <a:solidFill>
              <a:srgbClr val="4472C4">
                <a:shade val="50000"/>
              </a:srgbClr>
            </a:solidFill>
            <a:prstDash val="solid"/>
            <a:miter lim="800000"/>
          </a:ln>
          <a:effectLst/>
        </p:spPr>
        <p:txBody>
          <a:bodyPr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b="1" dirty="0" err="1">
                <a:solidFill>
                  <a:sysClr val="window" lastClr="FFFFFF"/>
                </a:solidFill>
                <a:latin typeface="Calibri" panose="020F0502020204030204"/>
              </a:rPr>
              <a:t>eSCOAP</a:t>
            </a:r>
            <a:endParaRPr lang="en-US" b="1" dirty="0">
              <a:solidFill>
                <a:sysClr val="window" lastClr="FFFFFF"/>
              </a:solidFill>
              <a:latin typeface="Calibri" panose="020F0502020204030204"/>
            </a:endParaRPr>
          </a:p>
        </p:txBody>
      </p:sp>
      <p:sp>
        <p:nvSpPr>
          <p:cNvPr id="79" name="TextBox 85" descr="DLS/GLS Loan Obligations, Activity and General Ledger&#10;">
            <a:extLst>
              <a:ext uri="{FF2B5EF4-FFF2-40B4-BE49-F238E27FC236}">
                <a16:creationId xmlns:a16="http://schemas.microsoft.com/office/drawing/2014/main" id="{F729EA5D-974A-4EF6-B803-837EDC20A818}"/>
              </a:ext>
            </a:extLst>
          </p:cNvPr>
          <p:cNvSpPr txBox="1"/>
          <p:nvPr/>
        </p:nvSpPr>
        <p:spPr>
          <a:xfrm>
            <a:off x="7573500" y="1764832"/>
            <a:ext cx="1287390" cy="577081"/>
          </a:xfrm>
          <a:prstGeom prst="rect">
            <a:avLst/>
          </a:prstGeom>
          <a:solidFill>
            <a:sysClr val="window" lastClr="FFFFFF"/>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DLS/GLS Loan Obligations, Activity and General Ledger</a:t>
            </a:r>
          </a:p>
        </p:txBody>
      </p:sp>
      <p:sp>
        <p:nvSpPr>
          <p:cNvPr id="100" name="Rectangle: Rounded Corners 99" descr="&quot;&quot;">
            <a:extLst>
              <a:ext uri="{FF2B5EF4-FFF2-40B4-BE49-F238E27FC236}">
                <a16:creationId xmlns:a16="http://schemas.microsoft.com/office/drawing/2014/main" id="{D03EDC4D-175D-4515-AB88-2E06F48543AE}"/>
              </a:ext>
            </a:extLst>
          </p:cNvPr>
          <p:cNvSpPr/>
          <p:nvPr/>
        </p:nvSpPr>
        <p:spPr>
          <a:xfrm>
            <a:off x="514018" y="5397673"/>
            <a:ext cx="8191440" cy="959924"/>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400" b="1" dirty="0">
                <a:solidFill>
                  <a:schemeClr val="tx1"/>
                </a:solidFill>
              </a:rPr>
              <a:t>FMMI</a:t>
            </a:r>
          </a:p>
        </p:txBody>
      </p:sp>
      <p:sp>
        <p:nvSpPr>
          <p:cNvPr id="121" name="Rectangle 120" descr="Rollup&#10;">
            <a:extLst>
              <a:ext uri="{FF2B5EF4-FFF2-40B4-BE49-F238E27FC236}">
                <a16:creationId xmlns:a16="http://schemas.microsoft.com/office/drawing/2014/main" id="{D1C4821C-F992-4B98-BC11-8A95BE65FC1B}"/>
              </a:ext>
            </a:extLst>
          </p:cNvPr>
          <p:cNvSpPr/>
          <p:nvPr/>
        </p:nvSpPr>
        <p:spPr>
          <a:xfrm>
            <a:off x="3654994" y="5424673"/>
            <a:ext cx="1005840" cy="137160"/>
          </a:xfrm>
          <a:prstGeom prst="rect">
            <a:avLst/>
          </a:prstGeom>
          <a:solidFill>
            <a:srgbClr val="D5EAC0"/>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tx1"/>
                </a:solidFill>
                <a:effectLst/>
                <a:uLnTx/>
                <a:uFillTx/>
                <a:latin typeface="Calibri" panose="020F0502020204030204"/>
                <a:ea typeface="+mn-ea"/>
                <a:cs typeface="+mn-cs"/>
              </a:rPr>
              <a:t>Rollup</a:t>
            </a:r>
          </a:p>
        </p:txBody>
      </p:sp>
      <p:sp>
        <p:nvSpPr>
          <p:cNvPr id="124" name="Rectangle 123" descr="Treasury to confirm">
            <a:extLst>
              <a:ext uri="{FF2B5EF4-FFF2-40B4-BE49-F238E27FC236}">
                <a16:creationId xmlns:a16="http://schemas.microsoft.com/office/drawing/2014/main" id="{9165076D-6735-4959-82EE-2B58A4B4687A}"/>
              </a:ext>
            </a:extLst>
          </p:cNvPr>
          <p:cNvSpPr/>
          <p:nvPr/>
        </p:nvSpPr>
        <p:spPr>
          <a:xfrm>
            <a:off x="3658553" y="5740475"/>
            <a:ext cx="1005840" cy="137160"/>
          </a:xfrm>
          <a:prstGeom prst="rect">
            <a:avLst/>
          </a:prstGeom>
          <a:solidFill>
            <a:srgbClr val="D5EAC0"/>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tx1"/>
                </a:solidFill>
                <a:effectLst/>
                <a:uLnTx/>
                <a:uFillTx/>
                <a:latin typeface="Calibri" panose="020F0502020204030204"/>
                <a:ea typeface="+mn-ea"/>
                <a:cs typeface="+mn-cs"/>
              </a:rPr>
              <a:t>Treasury Confirm</a:t>
            </a:r>
          </a:p>
        </p:txBody>
      </p:sp>
      <p:sp>
        <p:nvSpPr>
          <p:cNvPr id="144" name="Rectangle 143" descr="PAM TOTREASURY">
            <a:extLst>
              <a:ext uri="{FF2B5EF4-FFF2-40B4-BE49-F238E27FC236}">
                <a16:creationId xmlns:a16="http://schemas.microsoft.com/office/drawing/2014/main" id="{20C8EE96-1408-458A-87DB-7D48F6DDF643}"/>
              </a:ext>
            </a:extLst>
          </p:cNvPr>
          <p:cNvSpPr/>
          <p:nvPr/>
        </p:nvSpPr>
        <p:spPr>
          <a:xfrm>
            <a:off x="3658476" y="5582574"/>
            <a:ext cx="1005840" cy="137160"/>
          </a:xfrm>
          <a:prstGeom prst="rect">
            <a:avLst/>
          </a:prstGeom>
          <a:solidFill>
            <a:srgbClr val="D5EAC0"/>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tx1"/>
                </a:solidFill>
                <a:effectLst/>
                <a:uLnTx/>
                <a:uFillTx/>
                <a:latin typeface="Calibri" panose="020F0502020204030204"/>
                <a:ea typeface="+mn-ea"/>
                <a:cs typeface="+mn-cs"/>
              </a:rPr>
              <a:t>PAM to Treasury</a:t>
            </a:r>
          </a:p>
        </p:txBody>
      </p:sp>
      <p:sp>
        <p:nvSpPr>
          <p:cNvPr id="90" name="Rectangle 89">
            <a:extLst>
              <a:ext uri="{FF2B5EF4-FFF2-40B4-BE49-F238E27FC236}">
                <a16:creationId xmlns:a16="http://schemas.microsoft.com/office/drawing/2014/main" id="{0C2DAC6A-E328-441F-BAAF-899AF52543D4}"/>
              </a:ext>
            </a:extLst>
          </p:cNvPr>
          <p:cNvSpPr/>
          <p:nvPr/>
        </p:nvSpPr>
        <p:spPr>
          <a:xfrm>
            <a:off x="1288978" y="5427943"/>
            <a:ext cx="795528" cy="137160"/>
          </a:xfrm>
          <a:prstGeom prst="rect">
            <a:avLst/>
          </a:prstGeom>
          <a:solidFill>
            <a:srgbClr val="D5EAC0"/>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tx1"/>
                </a:solidFill>
                <a:effectLst/>
                <a:uLnTx/>
                <a:uFillTx/>
                <a:latin typeface="Calibri" panose="020F0502020204030204"/>
                <a:ea typeface="+mn-ea"/>
                <a:cs typeface="+mn-cs"/>
              </a:rPr>
              <a:t>Fund Mgt</a:t>
            </a:r>
          </a:p>
        </p:txBody>
      </p:sp>
    </p:spTree>
    <p:extLst>
      <p:ext uri="{BB962C8B-B14F-4D97-AF65-F5344CB8AC3E}">
        <p14:creationId xmlns:p14="http://schemas.microsoft.com/office/powerpoint/2010/main" val="339013929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Questions">
            <a:extLst>
              <a:ext uri="{FF2B5EF4-FFF2-40B4-BE49-F238E27FC236}">
                <a16:creationId xmlns:a16="http://schemas.microsoft.com/office/drawing/2014/main" id="{4FA4F594-AAEF-41EF-B880-D934431E3A04}"/>
              </a:ext>
            </a:extLst>
          </p:cNvPr>
          <p:cNvSpPr>
            <a:spLocks noGrp="1"/>
          </p:cNvSpPr>
          <p:nvPr>
            <p:ph type="title"/>
          </p:nvPr>
        </p:nvSpPr>
        <p:spPr/>
        <p:txBody>
          <a:bodyPr/>
          <a:lstStyle/>
          <a:p>
            <a:r>
              <a:rPr lang="en-US" dirty="0"/>
              <a:t>Questions</a:t>
            </a:r>
          </a:p>
        </p:txBody>
      </p:sp>
      <p:pic>
        <p:nvPicPr>
          <p:cNvPr id="4" name="Content Placeholder 3" descr="&quot;&quot;">
            <a:extLst>
              <a:ext uri="{FF2B5EF4-FFF2-40B4-BE49-F238E27FC236}">
                <a16:creationId xmlns:a16="http://schemas.microsoft.com/office/drawing/2014/main" id="{8FD84C3E-B732-448B-8B3D-5D3CD0D1D495}"/>
              </a:ext>
              <a:ext uri="{C183D7F6-B498-43B3-948B-1728B52AA6E4}">
                <adec:decorative xmlns:adec="http://schemas.microsoft.com/office/drawing/2017/decorative" xmlns="" val="0"/>
              </a:ext>
            </a:extLst>
          </p:cNvPr>
          <p:cNvPicPr>
            <a:picLocks noGrp="1" noChangeAspect="1"/>
          </p:cNvPicPr>
          <p:nvPr>
            <p:ph idx="1"/>
          </p:nvPr>
        </p:nvPicPr>
        <p:blipFill>
          <a:blip r:embed="rId2"/>
          <a:stretch>
            <a:fillRect/>
          </a:stretch>
        </p:blipFill>
        <p:spPr>
          <a:xfrm>
            <a:off x="1075343" y="1811777"/>
            <a:ext cx="7560465" cy="4126567"/>
          </a:xfrm>
          <a:prstGeom prst="rect">
            <a:avLst/>
          </a:prstGeom>
        </p:spPr>
      </p:pic>
    </p:spTree>
    <p:extLst>
      <p:ext uri="{BB962C8B-B14F-4D97-AF65-F5344CB8AC3E}">
        <p14:creationId xmlns:p14="http://schemas.microsoft.com/office/powerpoint/2010/main" val="39369580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Title:  FFIP Background ">
            <a:extLst>
              <a:ext uri="{FF2B5EF4-FFF2-40B4-BE49-F238E27FC236}">
                <a16:creationId xmlns:a16="http://schemas.microsoft.com/office/drawing/2014/main" id="{24C59EBC-CE08-4CA5-B7AA-0FB9DCE1D13E}"/>
              </a:ext>
            </a:extLst>
          </p:cNvPr>
          <p:cNvSpPr>
            <a:spLocks noGrp="1"/>
          </p:cNvSpPr>
          <p:nvPr>
            <p:ph type="title"/>
          </p:nvPr>
        </p:nvSpPr>
        <p:spPr>
          <a:xfrm>
            <a:off x="271460" y="124396"/>
            <a:ext cx="7431667" cy="402077"/>
          </a:xfrm>
        </p:spPr>
        <p:txBody>
          <a:bodyPr>
            <a:normAutofit/>
          </a:bodyPr>
          <a:lstStyle/>
          <a:p>
            <a:r>
              <a:rPr lang="en-US" dirty="0"/>
              <a:t>Background</a:t>
            </a:r>
          </a:p>
        </p:txBody>
      </p:sp>
      <p:pic>
        <p:nvPicPr>
          <p:cNvPr id="5" name="Picture 4" descr="FFIP Logo">
            <a:extLst>
              <a:ext uri="{FF2B5EF4-FFF2-40B4-BE49-F238E27FC236}">
                <a16:creationId xmlns:a16="http://schemas.microsoft.com/office/drawing/2014/main" id="{D82A344D-697A-4BFD-A90F-9879322AFD9B}"/>
              </a:ext>
            </a:extLst>
          </p:cNvPr>
          <p:cNvPicPr>
            <a:picLocks noChangeAspect="1"/>
          </p:cNvPicPr>
          <p:nvPr/>
        </p:nvPicPr>
        <p:blipFill>
          <a:blip r:embed="rId2"/>
          <a:stretch>
            <a:fillRect/>
          </a:stretch>
        </p:blipFill>
        <p:spPr>
          <a:xfrm>
            <a:off x="7971449" y="124397"/>
            <a:ext cx="889919" cy="556640"/>
          </a:xfrm>
          <a:prstGeom prst="rect">
            <a:avLst/>
          </a:prstGeom>
        </p:spPr>
      </p:pic>
      <p:pic>
        <p:nvPicPr>
          <p:cNvPr id="6" name="Content Placeholder 5" descr="FFIP Background Flow: &#10;Address Integration issues- FSA/CCC accounting currently not fully integrated with the rest of USDA on the FMMI system.&#10;Plan to Resolve Audit Findings - FSA/CCC is working to address long standing accounting issues that prevented the agency from remediating control deficiencies.&#10;Migrate to FMMI - The office of the secretary directed FSA and OCFO to develop a plan to migrate FSA/CCC to the standard FMMI system and remediate data issues to address system differences and help resolve audit findings.&#10;">
            <a:extLst>
              <a:ext uri="{FF2B5EF4-FFF2-40B4-BE49-F238E27FC236}">
                <a16:creationId xmlns:a16="http://schemas.microsoft.com/office/drawing/2014/main" id="{2A426CC4-1FE6-42DC-8675-B9F0428FC15F}"/>
              </a:ext>
            </a:extLst>
          </p:cNvPr>
          <p:cNvPicPr>
            <a:picLocks noGrp="1" noChangeAspect="1"/>
          </p:cNvPicPr>
          <p:nvPr>
            <p:ph idx="1"/>
          </p:nvPr>
        </p:nvPicPr>
        <p:blipFill>
          <a:blip r:embed="rId3"/>
          <a:stretch>
            <a:fillRect/>
          </a:stretch>
        </p:blipFill>
        <p:spPr>
          <a:xfrm>
            <a:off x="882868" y="1513490"/>
            <a:ext cx="7632481" cy="3363310"/>
          </a:xfrm>
          <a:prstGeom prst="rect">
            <a:avLst/>
          </a:prstGeom>
        </p:spPr>
      </p:pic>
      <p:sp>
        <p:nvSpPr>
          <p:cNvPr id="7" name="Rectangle 6" descr="FSA/CCC Financial Improvement program">
            <a:extLst>
              <a:ext uri="{FF2B5EF4-FFF2-40B4-BE49-F238E27FC236}">
                <a16:creationId xmlns:a16="http://schemas.microsoft.com/office/drawing/2014/main" id="{56B9F338-4CF5-432F-BE28-E9FADB4FE739}"/>
              </a:ext>
            </a:extLst>
          </p:cNvPr>
          <p:cNvSpPr/>
          <p:nvPr/>
        </p:nvSpPr>
        <p:spPr>
          <a:xfrm>
            <a:off x="1254016" y="5181957"/>
            <a:ext cx="4095224" cy="523220"/>
          </a:xfrm>
          <a:prstGeom prst="rect">
            <a:avLst/>
          </a:prstGeom>
          <a:solidFill>
            <a:srgbClr val="002C77"/>
          </a:solidFill>
          <a:effectLst>
            <a:outerShdw blurRad="50800" dist="38100" dir="10800000" algn="r" rotWithShape="0">
              <a:prstClr val="black">
                <a:alpha val="40000"/>
              </a:prstClr>
            </a:outerShdw>
          </a:effectLst>
        </p:spPr>
        <p:txBody>
          <a:bodyPr wrap="square">
            <a:spAutoFit/>
          </a:bodyPr>
          <a:lstStyle/>
          <a:p>
            <a:r>
              <a:rPr lang="en-GB" sz="1400" b="1" dirty="0">
                <a:solidFill>
                  <a:schemeClr val="bg1"/>
                </a:solidFill>
                <a:latin typeface="+mj-lt"/>
              </a:rPr>
              <a:t>	</a:t>
            </a:r>
            <a:r>
              <a:rPr lang="en-GB" sz="1400" b="1" dirty="0">
                <a:solidFill>
                  <a:schemeClr val="bg1"/>
                </a:solidFill>
              </a:rPr>
              <a:t>FSA/CCC </a:t>
            </a:r>
          </a:p>
          <a:p>
            <a:r>
              <a:rPr lang="en-GB" sz="1400" b="1" dirty="0">
                <a:solidFill>
                  <a:schemeClr val="bg1"/>
                </a:solidFill>
              </a:rPr>
              <a:t>	Financial Improvement Program</a:t>
            </a:r>
          </a:p>
        </p:txBody>
      </p:sp>
    </p:spTree>
    <p:extLst>
      <p:ext uri="{BB962C8B-B14F-4D97-AF65-F5344CB8AC3E}">
        <p14:creationId xmlns:p14="http://schemas.microsoft.com/office/powerpoint/2010/main" val="10530295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Scope and Impacted Stakeholders">
            <a:extLst>
              <a:ext uri="{FF2B5EF4-FFF2-40B4-BE49-F238E27FC236}">
                <a16:creationId xmlns:a16="http://schemas.microsoft.com/office/drawing/2014/main" id="{CBAA21A0-D500-4EF7-B6E2-46F2DA59AC9D}"/>
              </a:ext>
            </a:extLst>
          </p:cNvPr>
          <p:cNvSpPr>
            <a:spLocks noGrp="1"/>
          </p:cNvSpPr>
          <p:nvPr>
            <p:ph type="title"/>
          </p:nvPr>
        </p:nvSpPr>
        <p:spPr/>
        <p:txBody>
          <a:bodyPr/>
          <a:lstStyle/>
          <a:p>
            <a:r>
              <a:rPr lang="en-US" dirty="0"/>
              <a:t>Scope and Impacted Stakeholders</a:t>
            </a:r>
          </a:p>
        </p:txBody>
      </p:sp>
      <p:pic>
        <p:nvPicPr>
          <p:cNvPr id="4" name="Content Placeholder 3" descr="Scope of FFIP : Multi-phased, multi-year project to move all financial management processes from FPAC and its affiliated agencies accounting and feeder systems to FMMI. &#10;FSA will need to remediate its feeder systems to create auditable financial data to integrate with FMMI. ">
            <a:extLst>
              <a:ext uri="{FF2B5EF4-FFF2-40B4-BE49-F238E27FC236}">
                <a16:creationId xmlns:a16="http://schemas.microsoft.com/office/drawing/2014/main" id="{A2F72066-FBFB-489F-889F-6925A5F38F85}"/>
              </a:ext>
            </a:extLst>
          </p:cNvPr>
          <p:cNvPicPr>
            <a:picLocks noGrp="1" noChangeAspect="1"/>
          </p:cNvPicPr>
          <p:nvPr>
            <p:ph idx="1"/>
          </p:nvPr>
        </p:nvPicPr>
        <p:blipFill>
          <a:blip r:embed="rId2"/>
          <a:stretch>
            <a:fillRect/>
          </a:stretch>
        </p:blipFill>
        <p:spPr>
          <a:xfrm>
            <a:off x="639739" y="1250732"/>
            <a:ext cx="7864522" cy="1996966"/>
          </a:xfrm>
          <a:prstGeom prst="rect">
            <a:avLst/>
          </a:prstGeom>
        </p:spPr>
      </p:pic>
      <p:grpSp>
        <p:nvGrpSpPr>
          <p:cNvPr id="5" name="Group 4" descr="Beyond FSA/CCC employees, FMMI implementation will likely affect partner agencies such as:&#10;RD&#10;FAS&#10;USAID&#10;AMS&#10;NRCS&#10;">
            <a:extLst>
              <a:ext uri="{FF2B5EF4-FFF2-40B4-BE49-F238E27FC236}">
                <a16:creationId xmlns:a16="http://schemas.microsoft.com/office/drawing/2014/main" id="{75EE29C4-FA16-4567-8DD3-99DF36818BEE}"/>
              </a:ext>
            </a:extLst>
          </p:cNvPr>
          <p:cNvGrpSpPr/>
          <p:nvPr/>
        </p:nvGrpSpPr>
        <p:grpSpPr>
          <a:xfrm>
            <a:off x="756745" y="3429000"/>
            <a:ext cx="7678129" cy="2374256"/>
            <a:chOff x="785270" y="4325191"/>
            <a:chExt cx="7573460" cy="1871749"/>
          </a:xfrm>
        </p:grpSpPr>
        <p:grpSp>
          <p:nvGrpSpPr>
            <p:cNvPr id="6" name="Group 5">
              <a:extLst>
                <a:ext uri="{FF2B5EF4-FFF2-40B4-BE49-F238E27FC236}">
                  <a16:creationId xmlns:a16="http://schemas.microsoft.com/office/drawing/2014/main" id="{053A127C-CAAD-450C-8B44-A440CB6CC0C6}"/>
                </a:ext>
              </a:extLst>
            </p:cNvPr>
            <p:cNvGrpSpPr/>
            <p:nvPr/>
          </p:nvGrpSpPr>
          <p:grpSpPr>
            <a:xfrm>
              <a:off x="785270" y="4325191"/>
              <a:ext cx="7573460" cy="1871749"/>
              <a:chOff x="1196827" y="1758327"/>
              <a:chExt cx="6131364" cy="3069966"/>
            </a:xfrm>
          </p:grpSpPr>
          <p:grpSp>
            <p:nvGrpSpPr>
              <p:cNvPr id="8" name="Group 7">
                <a:extLst>
                  <a:ext uri="{FF2B5EF4-FFF2-40B4-BE49-F238E27FC236}">
                    <a16:creationId xmlns:a16="http://schemas.microsoft.com/office/drawing/2014/main" id="{C2CC064D-5486-417C-96FE-6AA4EF284CC8}"/>
                  </a:ext>
                </a:extLst>
              </p:cNvPr>
              <p:cNvGrpSpPr/>
              <p:nvPr/>
            </p:nvGrpSpPr>
            <p:grpSpPr>
              <a:xfrm>
                <a:off x="1196827" y="1758327"/>
                <a:ext cx="6131364" cy="2895601"/>
                <a:chOff x="2187427" y="1345209"/>
                <a:chExt cx="6131364" cy="3084406"/>
              </a:xfrm>
            </p:grpSpPr>
            <p:sp>
              <p:nvSpPr>
                <p:cNvPr id="10" name="Rectangle 9" descr="Beyond FSA/CCC employees, FMMI implementation will likely affect partner agencies such as: RD, FAS, USAID, AMS and NRCS">
                  <a:extLst>
                    <a:ext uri="{FF2B5EF4-FFF2-40B4-BE49-F238E27FC236}">
                      <a16:creationId xmlns:a16="http://schemas.microsoft.com/office/drawing/2014/main" id="{7FB30BBD-ABE9-434A-BBCC-8E55C7E2B348}"/>
                    </a:ext>
                  </a:extLst>
                </p:cNvPr>
                <p:cNvSpPr/>
                <p:nvPr/>
              </p:nvSpPr>
              <p:spPr>
                <a:xfrm>
                  <a:off x="2187427" y="1345209"/>
                  <a:ext cx="6131364" cy="3084406"/>
                </a:xfrm>
                <a:prstGeom prst="rect">
                  <a:avLst/>
                </a:prstGeom>
                <a:solidFill>
                  <a:srgbClr val="002C77"/>
                </a:solidFill>
                <a:ln w="9525" cap="flat" cmpd="sng" algn="ctr">
                  <a:solidFill>
                    <a:srgbClr val="4F81BD">
                      <a:shade val="95000"/>
                      <a:satMod val="105000"/>
                    </a:srgbClr>
                  </a:solidFill>
                  <a:prstDash val="solid"/>
                </a:ln>
                <a:effectLst>
                  <a:outerShdw blurRad="63500" sx="102000" sy="102000" algn="ctr" rotWithShape="0">
                    <a:prstClr val="black">
                      <a:alpha val="40000"/>
                    </a:prstClr>
                  </a:outerShdw>
                </a:effectLst>
              </p:spPr>
              <p:txBody>
                <a:bodyPr wrap="square" rtlCol="0">
                  <a:spAutoFit/>
                </a:bodyPr>
                <a:lstStyle/>
                <a:p>
                  <a:pPr marL="0" marR="0" lvl="0" indent="0" defTabSz="914400" eaLnBrk="1" fontAlgn="auto" latinLnBrk="0" hangingPunct="1">
                    <a:lnSpc>
                      <a:spcPct val="100000"/>
                    </a:lnSpc>
                    <a:spcBef>
                      <a:spcPts val="300"/>
                    </a:spcBef>
                    <a:spcAft>
                      <a:spcPts val="300"/>
                    </a:spcAft>
                    <a:buClrTx/>
                    <a:buSzTx/>
                    <a:buFontTx/>
                    <a:buNone/>
                    <a:tabLst/>
                    <a:defRPr/>
                  </a:pPr>
                  <a:endParaRPr kumimoji="0" lang="en-US" sz="1800" b="0" i="1" u="none" strike="noStrike" kern="0" cap="none" spc="0" normalizeH="0" baseline="0" noProof="0" dirty="0">
                    <a:ln>
                      <a:noFill/>
                    </a:ln>
                    <a:solidFill>
                      <a:prstClr val="black"/>
                    </a:solidFill>
                    <a:effectLst/>
                    <a:uLnTx/>
                    <a:uFillTx/>
                    <a:latin typeface="Calibri"/>
                  </a:endParaRPr>
                </a:p>
              </p:txBody>
            </p:sp>
            <p:sp>
              <p:nvSpPr>
                <p:cNvPr id="11" name="TextBox 10" descr="USAID">
                  <a:extLst>
                    <a:ext uri="{FF2B5EF4-FFF2-40B4-BE49-F238E27FC236}">
                      <a16:creationId xmlns:a16="http://schemas.microsoft.com/office/drawing/2014/main" id="{6D8E25C2-B3EE-49C0-BF2F-190F8D5F2BAD}"/>
                    </a:ext>
                  </a:extLst>
                </p:cNvPr>
                <p:cNvSpPr txBox="1"/>
                <p:nvPr/>
              </p:nvSpPr>
              <p:spPr>
                <a:xfrm>
                  <a:off x="2835088" y="2911380"/>
                  <a:ext cx="5319863"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grpSp>
          <p:sp>
            <p:nvSpPr>
              <p:cNvPr id="9" name="Rectangle 8" descr="&quot;&quot;&#10;">
                <a:extLst>
                  <a:ext uri="{FF2B5EF4-FFF2-40B4-BE49-F238E27FC236}">
                    <a16:creationId xmlns:a16="http://schemas.microsoft.com/office/drawing/2014/main" id="{99DEB0E7-71A2-4A2A-B2FC-970C3B3D6842}"/>
                  </a:ext>
                </a:extLst>
              </p:cNvPr>
              <p:cNvSpPr/>
              <p:nvPr/>
            </p:nvSpPr>
            <p:spPr>
              <a:xfrm>
                <a:off x="1586629" y="1922587"/>
                <a:ext cx="5658150" cy="2905706"/>
              </a:xfrm>
              <a:prstGeom prst="rect">
                <a:avLst/>
              </a:prstGeom>
            </p:spPr>
            <p:txBody>
              <a:bodyPr wrap="square">
                <a:spAutoFit/>
              </a:bodyPr>
              <a:lstStyle/>
              <a:p>
                <a:r>
                  <a:rPr lang="en-US" sz="1600" dirty="0">
                    <a:solidFill>
                      <a:schemeClr val="bg1"/>
                    </a:solidFill>
                  </a:rPr>
                  <a:t>Beyond FSA/CCC employees, FMMI implementation will likely affect partner agencies such as:</a:t>
                </a:r>
              </a:p>
              <a:p>
                <a:pPr marL="285750" indent="-285750">
                  <a:buFont typeface="Arial" panose="020B0604020202020204" pitchFamily="34" charset="0"/>
                  <a:buChar char="•"/>
                </a:pPr>
                <a:r>
                  <a:rPr lang="en-US" sz="1600" dirty="0">
                    <a:solidFill>
                      <a:schemeClr val="bg1"/>
                    </a:solidFill>
                  </a:rPr>
                  <a:t>RD</a:t>
                </a:r>
              </a:p>
              <a:p>
                <a:pPr marL="285750" indent="-285750">
                  <a:buFont typeface="Arial" panose="020B0604020202020204" pitchFamily="34" charset="0"/>
                  <a:buChar char="•"/>
                </a:pPr>
                <a:r>
                  <a:rPr lang="en-US" sz="1600" dirty="0">
                    <a:solidFill>
                      <a:schemeClr val="bg1"/>
                    </a:solidFill>
                  </a:rPr>
                  <a:t>FAS</a:t>
                </a:r>
              </a:p>
              <a:p>
                <a:pPr marL="285750" indent="-285750">
                  <a:buFont typeface="Arial" panose="020B0604020202020204" pitchFamily="34" charset="0"/>
                  <a:buChar char="•"/>
                </a:pPr>
                <a:r>
                  <a:rPr lang="en-US" sz="1600" dirty="0">
                    <a:solidFill>
                      <a:schemeClr val="bg1"/>
                    </a:solidFill>
                  </a:rPr>
                  <a:t>USAID</a:t>
                </a:r>
              </a:p>
              <a:p>
                <a:pPr marL="285750" indent="-285750">
                  <a:buFont typeface="Arial" panose="020B0604020202020204" pitchFamily="34" charset="0"/>
                  <a:buChar char="•"/>
                </a:pPr>
                <a:r>
                  <a:rPr lang="en-US" sz="1600" dirty="0">
                    <a:solidFill>
                      <a:schemeClr val="bg1"/>
                    </a:solidFill>
                  </a:rPr>
                  <a:t>AMS</a:t>
                </a:r>
              </a:p>
              <a:p>
                <a:pPr marL="285750" indent="-285750">
                  <a:buFont typeface="Arial" panose="020B0604020202020204" pitchFamily="34" charset="0"/>
                  <a:buChar char="•"/>
                </a:pPr>
                <a:r>
                  <a:rPr lang="en-US" sz="1600" dirty="0">
                    <a:solidFill>
                      <a:schemeClr val="bg1"/>
                    </a:solidFill>
                  </a:rPr>
                  <a:t>NRCS</a:t>
                </a:r>
              </a:p>
              <a:p>
                <a:endParaRPr lang="en-US" sz="1600" dirty="0">
                  <a:solidFill>
                    <a:schemeClr val="bg1"/>
                  </a:solidFill>
                </a:endParaRPr>
              </a:p>
            </p:txBody>
          </p:sp>
        </p:grpSp>
        <p:sp>
          <p:nvSpPr>
            <p:cNvPr id="7" name="Freeform 146" descr="&quot;&quot;">
              <a:extLst>
                <a:ext uri="{FF2B5EF4-FFF2-40B4-BE49-F238E27FC236}">
                  <a16:creationId xmlns:a16="http://schemas.microsoft.com/office/drawing/2014/main" id="{0D44367B-16A7-4366-95C5-582F412D67C6}"/>
                </a:ext>
                <a:ext uri="{C183D7F6-B498-43B3-948B-1728B52AA6E4}">
                  <adec:decorative xmlns:adec="http://schemas.microsoft.com/office/drawing/2017/decorative" xmlns="" val="0"/>
                </a:ext>
              </a:extLst>
            </p:cNvPr>
            <p:cNvSpPr>
              <a:spLocks noEditPoints="1"/>
            </p:cNvSpPr>
            <p:nvPr/>
          </p:nvSpPr>
          <p:spPr bwMode="auto">
            <a:xfrm>
              <a:off x="888816" y="4484774"/>
              <a:ext cx="377937" cy="342431"/>
            </a:xfrm>
            <a:custGeom>
              <a:avLst/>
              <a:gdLst>
                <a:gd name="T0" fmla="*/ 791 w 918"/>
                <a:gd name="T1" fmla="*/ 419 h 763"/>
                <a:gd name="T2" fmla="*/ 765 w 918"/>
                <a:gd name="T3" fmla="*/ 391 h 763"/>
                <a:gd name="T4" fmla="*/ 860 w 918"/>
                <a:gd name="T5" fmla="*/ 351 h 763"/>
                <a:gd name="T6" fmla="*/ 818 w 918"/>
                <a:gd name="T7" fmla="*/ 306 h 763"/>
                <a:gd name="T8" fmla="*/ 803 w 918"/>
                <a:gd name="T9" fmla="*/ 200 h 763"/>
                <a:gd name="T10" fmla="*/ 777 w 918"/>
                <a:gd name="T11" fmla="*/ 141 h 763"/>
                <a:gd name="T12" fmla="*/ 718 w 918"/>
                <a:gd name="T13" fmla="*/ 116 h 763"/>
                <a:gd name="T14" fmla="*/ 656 w 918"/>
                <a:gd name="T15" fmla="*/ 128 h 763"/>
                <a:gd name="T16" fmla="*/ 659 w 918"/>
                <a:gd name="T17" fmla="*/ 218 h 763"/>
                <a:gd name="T18" fmla="*/ 662 w 918"/>
                <a:gd name="T19" fmla="*/ 291 h 763"/>
                <a:gd name="T20" fmla="*/ 623 w 918"/>
                <a:gd name="T21" fmla="*/ 360 h 763"/>
                <a:gd name="T22" fmla="*/ 651 w 918"/>
                <a:gd name="T23" fmla="*/ 391 h 763"/>
                <a:gd name="T24" fmla="*/ 633 w 918"/>
                <a:gd name="T25" fmla="*/ 415 h 763"/>
                <a:gd name="T26" fmla="*/ 611 w 918"/>
                <a:gd name="T27" fmla="*/ 469 h 763"/>
                <a:gd name="T28" fmla="*/ 791 w 918"/>
                <a:gd name="T29" fmla="*/ 562 h 763"/>
                <a:gd name="T30" fmla="*/ 910 w 918"/>
                <a:gd name="T31" fmla="*/ 554 h 763"/>
                <a:gd name="T32" fmla="*/ 917 w 918"/>
                <a:gd name="T33" fmla="*/ 534 h 763"/>
                <a:gd name="T34" fmla="*/ 128 w 918"/>
                <a:gd name="T35" fmla="*/ 562 h 763"/>
                <a:gd name="T36" fmla="*/ 284 w 918"/>
                <a:gd name="T37" fmla="*/ 480 h 763"/>
                <a:gd name="T38" fmla="*/ 294 w 918"/>
                <a:gd name="T39" fmla="*/ 419 h 763"/>
                <a:gd name="T40" fmla="*/ 268 w 918"/>
                <a:gd name="T41" fmla="*/ 391 h 763"/>
                <a:gd name="T42" fmla="*/ 278 w 918"/>
                <a:gd name="T43" fmla="*/ 340 h 763"/>
                <a:gd name="T44" fmla="*/ 253 w 918"/>
                <a:gd name="T45" fmla="*/ 265 h 763"/>
                <a:gd name="T46" fmla="*/ 269 w 918"/>
                <a:gd name="T47" fmla="*/ 200 h 763"/>
                <a:gd name="T48" fmla="*/ 229 w 918"/>
                <a:gd name="T49" fmla="*/ 116 h 763"/>
                <a:gd name="T50" fmla="*/ 141 w 918"/>
                <a:gd name="T51" fmla="*/ 131 h 763"/>
                <a:gd name="T52" fmla="*/ 116 w 918"/>
                <a:gd name="T53" fmla="*/ 178 h 763"/>
                <a:gd name="T54" fmla="*/ 117 w 918"/>
                <a:gd name="T55" fmla="*/ 245 h 763"/>
                <a:gd name="T56" fmla="*/ 111 w 918"/>
                <a:gd name="T57" fmla="*/ 284 h 763"/>
                <a:gd name="T58" fmla="*/ 130 w 918"/>
                <a:gd name="T59" fmla="*/ 315 h 763"/>
                <a:gd name="T60" fmla="*/ 153 w 918"/>
                <a:gd name="T61" fmla="*/ 363 h 763"/>
                <a:gd name="T62" fmla="*/ 146 w 918"/>
                <a:gd name="T63" fmla="*/ 408 h 763"/>
                <a:gd name="T64" fmla="*/ 43 w 918"/>
                <a:gd name="T65" fmla="*/ 457 h 763"/>
                <a:gd name="T66" fmla="*/ 6 w 918"/>
                <a:gd name="T67" fmla="*/ 512 h 763"/>
                <a:gd name="T68" fmla="*/ 9 w 918"/>
                <a:gd name="T69" fmla="*/ 554 h 763"/>
                <a:gd name="T70" fmla="*/ 128 w 918"/>
                <a:gd name="T71" fmla="*/ 562 h 763"/>
                <a:gd name="T72" fmla="*/ 559 w 918"/>
                <a:gd name="T73" fmla="*/ 483 h 763"/>
                <a:gd name="T74" fmla="*/ 553 w 918"/>
                <a:gd name="T75" fmla="*/ 414 h 763"/>
                <a:gd name="T76" fmla="*/ 580 w 918"/>
                <a:gd name="T77" fmla="*/ 336 h 763"/>
                <a:gd name="T78" fmla="*/ 619 w 918"/>
                <a:gd name="T79" fmla="*/ 295 h 763"/>
                <a:gd name="T80" fmla="*/ 621 w 918"/>
                <a:gd name="T81" fmla="*/ 230 h 763"/>
                <a:gd name="T82" fmla="*/ 615 w 918"/>
                <a:gd name="T83" fmla="*/ 141 h 763"/>
                <a:gd name="T84" fmla="*/ 597 w 918"/>
                <a:gd name="T85" fmla="*/ 50 h 763"/>
                <a:gd name="T86" fmla="*/ 553 w 918"/>
                <a:gd name="T87" fmla="*/ 32 h 763"/>
                <a:gd name="T88" fmla="*/ 503 w 918"/>
                <a:gd name="T89" fmla="*/ 3 h 763"/>
                <a:gd name="T90" fmla="*/ 416 w 918"/>
                <a:gd name="T91" fmla="*/ 10 h 763"/>
                <a:gd name="T92" fmla="*/ 334 w 918"/>
                <a:gd name="T93" fmla="*/ 32 h 763"/>
                <a:gd name="T94" fmla="*/ 307 w 918"/>
                <a:gd name="T95" fmla="*/ 68 h 763"/>
                <a:gd name="T96" fmla="*/ 311 w 918"/>
                <a:gd name="T97" fmla="*/ 215 h 763"/>
                <a:gd name="T98" fmla="*/ 293 w 918"/>
                <a:gd name="T99" fmla="*/ 259 h 763"/>
                <a:gd name="T100" fmla="*/ 315 w 918"/>
                <a:gd name="T101" fmla="*/ 324 h 763"/>
                <a:gd name="T102" fmla="*/ 346 w 918"/>
                <a:gd name="T103" fmla="*/ 369 h 763"/>
                <a:gd name="T104" fmla="*/ 365 w 918"/>
                <a:gd name="T105" fmla="*/ 462 h 763"/>
                <a:gd name="T106" fmla="*/ 336 w 918"/>
                <a:gd name="T107" fmla="*/ 500 h 763"/>
                <a:gd name="T108" fmla="*/ 168 w 918"/>
                <a:gd name="T109" fmla="*/ 582 h 763"/>
                <a:gd name="T110" fmla="*/ 129 w 918"/>
                <a:gd name="T111" fmla="*/ 642 h 763"/>
                <a:gd name="T112" fmla="*/ 118 w 918"/>
                <a:gd name="T113" fmla="*/ 727 h 763"/>
                <a:gd name="T114" fmla="*/ 236 w 918"/>
                <a:gd name="T115" fmla="*/ 751 h 763"/>
                <a:gd name="T116" fmla="*/ 585 w 918"/>
                <a:gd name="T117" fmla="*/ 760 h 763"/>
                <a:gd name="T118" fmla="*/ 791 w 918"/>
                <a:gd name="T119" fmla="*/ 733 h 763"/>
                <a:gd name="T120" fmla="*/ 799 w 918"/>
                <a:gd name="T121" fmla="*/ 682 h 763"/>
                <a:gd name="T122" fmla="*/ 762 w 918"/>
                <a:gd name="T123" fmla="*/ 590 h 763"/>
                <a:gd name="T124" fmla="*/ 595 w 918"/>
                <a:gd name="T125" fmla="*/ 506 h 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18" h="763">
                  <a:moveTo>
                    <a:pt x="893" y="469"/>
                  </a:moveTo>
                  <a:lnTo>
                    <a:pt x="893" y="469"/>
                  </a:lnTo>
                  <a:lnTo>
                    <a:pt x="886" y="463"/>
                  </a:lnTo>
                  <a:lnTo>
                    <a:pt x="875" y="457"/>
                  </a:lnTo>
                  <a:lnTo>
                    <a:pt x="846" y="443"/>
                  </a:lnTo>
                  <a:lnTo>
                    <a:pt x="816" y="429"/>
                  </a:lnTo>
                  <a:lnTo>
                    <a:pt x="791" y="419"/>
                  </a:lnTo>
                  <a:lnTo>
                    <a:pt x="791" y="419"/>
                  </a:lnTo>
                  <a:lnTo>
                    <a:pt x="776" y="411"/>
                  </a:lnTo>
                  <a:lnTo>
                    <a:pt x="772" y="408"/>
                  </a:lnTo>
                  <a:lnTo>
                    <a:pt x="769" y="404"/>
                  </a:lnTo>
                  <a:lnTo>
                    <a:pt x="766" y="402"/>
                  </a:lnTo>
                  <a:lnTo>
                    <a:pt x="765" y="398"/>
                  </a:lnTo>
                  <a:lnTo>
                    <a:pt x="765" y="391"/>
                  </a:lnTo>
                  <a:lnTo>
                    <a:pt x="765" y="379"/>
                  </a:lnTo>
                  <a:lnTo>
                    <a:pt x="765" y="379"/>
                  </a:lnTo>
                  <a:lnTo>
                    <a:pt x="793" y="375"/>
                  </a:lnTo>
                  <a:lnTo>
                    <a:pt x="817" y="369"/>
                  </a:lnTo>
                  <a:lnTo>
                    <a:pt x="840" y="361"/>
                  </a:lnTo>
                  <a:lnTo>
                    <a:pt x="860" y="351"/>
                  </a:lnTo>
                  <a:lnTo>
                    <a:pt x="860" y="351"/>
                  </a:lnTo>
                  <a:lnTo>
                    <a:pt x="852" y="348"/>
                  </a:lnTo>
                  <a:lnTo>
                    <a:pt x="845" y="343"/>
                  </a:lnTo>
                  <a:lnTo>
                    <a:pt x="838" y="337"/>
                  </a:lnTo>
                  <a:lnTo>
                    <a:pt x="832" y="331"/>
                  </a:lnTo>
                  <a:lnTo>
                    <a:pt x="827" y="322"/>
                  </a:lnTo>
                  <a:lnTo>
                    <a:pt x="822" y="314"/>
                  </a:lnTo>
                  <a:lnTo>
                    <a:pt x="818" y="306"/>
                  </a:lnTo>
                  <a:lnTo>
                    <a:pt x="815" y="296"/>
                  </a:lnTo>
                  <a:lnTo>
                    <a:pt x="809" y="275"/>
                  </a:lnTo>
                  <a:lnTo>
                    <a:pt x="806" y="254"/>
                  </a:lnTo>
                  <a:lnTo>
                    <a:pt x="804" y="232"/>
                  </a:lnTo>
                  <a:lnTo>
                    <a:pt x="804" y="211"/>
                  </a:lnTo>
                  <a:lnTo>
                    <a:pt x="804" y="211"/>
                  </a:lnTo>
                  <a:lnTo>
                    <a:pt x="803" y="200"/>
                  </a:lnTo>
                  <a:lnTo>
                    <a:pt x="801" y="190"/>
                  </a:lnTo>
                  <a:lnTo>
                    <a:pt x="800" y="181"/>
                  </a:lnTo>
                  <a:lnTo>
                    <a:pt x="797" y="171"/>
                  </a:lnTo>
                  <a:lnTo>
                    <a:pt x="793" y="163"/>
                  </a:lnTo>
                  <a:lnTo>
                    <a:pt x="788" y="155"/>
                  </a:lnTo>
                  <a:lnTo>
                    <a:pt x="783" y="148"/>
                  </a:lnTo>
                  <a:lnTo>
                    <a:pt x="777" y="141"/>
                  </a:lnTo>
                  <a:lnTo>
                    <a:pt x="771" y="135"/>
                  </a:lnTo>
                  <a:lnTo>
                    <a:pt x="764" y="130"/>
                  </a:lnTo>
                  <a:lnTo>
                    <a:pt x="756" y="125"/>
                  </a:lnTo>
                  <a:lnTo>
                    <a:pt x="747" y="122"/>
                  </a:lnTo>
                  <a:lnTo>
                    <a:pt x="739" y="118"/>
                  </a:lnTo>
                  <a:lnTo>
                    <a:pt x="729" y="117"/>
                  </a:lnTo>
                  <a:lnTo>
                    <a:pt x="718" y="116"/>
                  </a:lnTo>
                  <a:lnTo>
                    <a:pt x="707" y="114"/>
                  </a:lnTo>
                  <a:lnTo>
                    <a:pt x="707" y="114"/>
                  </a:lnTo>
                  <a:lnTo>
                    <a:pt x="693" y="116"/>
                  </a:lnTo>
                  <a:lnTo>
                    <a:pt x="680" y="118"/>
                  </a:lnTo>
                  <a:lnTo>
                    <a:pt x="666" y="123"/>
                  </a:lnTo>
                  <a:lnTo>
                    <a:pt x="656" y="128"/>
                  </a:lnTo>
                  <a:lnTo>
                    <a:pt x="656" y="128"/>
                  </a:lnTo>
                  <a:lnTo>
                    <a:pt x="653" y="160"/>
                  </a:lnTo>
                  <a:lnTo>
                    <a:pt x="650" y="191"/>
                  </a:lnTo>
                  <a:lnTo>
                    <a:pt x="650" y="191"/>
                  </a:lnTo>
                  <a:lnTo>
                    <a:pt x="648" y="200"/>
                  </a:lnTo>
                  <a:lnTo>
                    <a:pt x="648" y="200"/>
                  </a:lnTo>
                  <a:lnTo>
                    <a:pt x="654" y="208"/>
                  </a:lnTo>
                  <a:lnTo>
                    <a:pt x="659" y="218"/>
                  </a:lnTo>
                  <a:lnTo>
                    <a:pt x="662" y="229"/>
                  </a:lnTo>
                  <a:lnTo>
                    <a:pt x="664" y="241"/>
                  </a:lnTo>
                  <a:lnTo>
                    <a:pt x="665" y="253"/>
                  </a:lnTo>
                  <a:lnTo>
                    <a:pt x="665" y="265"/>
                  </a:lnTo>
                  <a:lnTo>
                    <a:pt x="664" y="278"/>
                  </a:lnTo>
                  <a:lnTo>
                    <a:pt x="662" y="291"/>
                  </a:lnTo>
                  <a:lnTo>
                    <a:pt x="662" y="291"/>
                  </a:lnTo>
                  <a:lnTo>
                    <a:pt x="659" y="303"/>
                  </a:lnTo>
                  <a:lnTo>
                    <a:pt x="654" y="314"/>
                  </a:lnTo>
                  <a:lnTo>
                    <a:pt x="650" y="325"/>
                  </a:lnTo>
                  <a:lnTo>
                    <a:pt x="645" y="334"/>
                  </a:lnTo>
                  <a:lnTo>
                    <a:pt x="638" y="344"/>
                  </a:lnTo>
                  <a:lnTo>
                    <a:pt x="630" y="352"/>
                  </a:lnTo>
                  <a:lnTo>
                    <a:pt x="623" y="360"/>
                  </a:lnTo>
                  <a:lnTo>
                    <a:pt x="615" y="367"/>
                  </a:lnTo>
                  <a:lnTo>
                    <a:pt x="615" y="367"/>
                  </a:lnTo>
                  <a:lnTo>
                    <a:pt x="612" y="373"/>
                  </a:lnTo>
                  <a:lnTo>
                    <a:pt x="612" y="373"/>
                  </a:lnTo>
                  <a:lnTo>
                    <a:pt x="632" y="376"/>
                  </a:lnTo>
                  <a:lnTo>
                    <a:pt x="651" y="379"/>
                  </a:lnTo>
                  <a:lnTo>
                    <a:pt x="651" y="391"/>
                  </a:lnTo>
                  <a:lnTo>
                    <a:pt x="651" y="391"/>
                  </a:lnTo>
                  <a:lnTo>
                    <a:pt x="650" y="398"/>
                  </a:lnTo>
                  <a:lnTo>
                    <a:pt x="648" y="402"/>
                  </a:lnTo>
                  <a:lnTo>
                    <a:pt x="647" y="405"/>
                  </a:lnTo>
                  <a:lnTo>
                    <a:pt x="644" y="408"/>
                  </a:lnTo>
                  <a:lnTo>
                    <a:pt x="639" y="411"/>
                  </a:lnTo>
                  <a:lnTo>
                    <a:pt x="633" y="415"/>
                  </a:lnTo>
                  <a:lnTo>
                    <a:pt x="624" y="419"/>
                  </a:lnTo>
                  <a:lnTo>
                    <a:pt x="624" y="419"/>
                  </a:lnTo>
                  <a:lnTo>
                    <a:pt x="593" y="432"/>
                  </a:lnTo>
                  <a:lnTo>
                    <a:pt x="593" y="461"/>
                  </a:lnTo>
                  <a:lnTo>
                    <a:pt x="593" y="461"/>
                  </a:lnTo>
                  <a:lnTo>
                    <a:pt x="600" y="464"/>
                  </a:lnTo>
                  <a:lnTo>
                    <a:pt x="611" y="469"/>
                  </a:lnTo>
                  <a:lnTo>
                    <a:pt x="611" y="469"/>
                  </a:lnTo>
                  <a:lnTo>
                    <a:pt x="664" y="493"/>
                  </a:lnTo>
                  <a:lnTo>
                    <a:pt x="717" y="517"/>
                  </a:lnTo>
                  <a:lnTo>
                    <a:pt x="741" y="530"/>
                  </a:lnTo>
                  <a:lnTo>
                    <a:pt x="762" y="541"/>
                  </a:lnTo>
                  <a:lnTo>
                    <a:pt x="779" y="552"/>
                  </a:lnTo>
                  <a:lnTo>
                    <a:pt x="791" y="562"/>
                  </a:lnTo>
                  <a:lnTo>
                    <a:pt x="791" y="562"/>
                  </a:lnTo>
                  <a:lnTo>
                    <a:pt x="798" y="570"/>
                  </a:lnTo>
                  <a:lnTo>
                    <a:pt x="798" y="570"/>
                  </a:lnTo>
                  <a:lnTo>
                    <a:pt x="839" y="566"/>
                  </a:lnTo>
                  <a:lnTo>
                    <a:pt x="871" y="563"/>
                  </a:lnTo>
                  <a:lnTo>
                    <a:pt x="895" y="558"/>
                  </a:lnTo>
                  <a:lnTo>
                    <a:pt x="910" y="554"/>
                  </a:lnTo>
                  <a:lnTo>
                    <a:pt x="910" y="554"/>
                  </a:lnTo>
                  <a:lnTo>
                    <a:pt x="913" y="553"/>
                  </a:lnTo>
                  <a:lnTo>
                    <a:pt x="916" y="551"/>
                  </a:lnTo>
                  <a:lnTo>
                    <a:pt x="918" y="548"/>
                  </a:lnTo>
                  <a:lnTo>
                    <a:pt x="918" y="545"/>
                  </a:lnTo>
                  <a:lnTo>
                    <a:pt x="918" y="545"/>
                  </a:lnTo>
                  <a:lnTo>
                    <a:pt x="917" y="534"/>
                  </a:lnTo>
                  <a:lnTo>
                    <a:pt x="912" y="512"/>
                  </a:lnTo>
                  <a:lnTo>
                    <a:pt x="910" y="499"/>
                  </a:lnTo>
                  <a:lnTo>
                    <a:pt x="905" y="488"/>
                  </a:lnTo>
                  <a:lnTo>
                    <a:pt x="899" y="477"/>
                  </a:lnTo>
                  <a:lnTo>
                    <a:pt x="893" y="469"/>
                  </a:lnTo>
                  <a:lnTo>
                    <a:pt x="893" y="469"/>
                  </a:lnTo>
                  <a:close/>
                  <a:moveTo>
                    <a:pt x="128" y="562"/>
                  </a:moveTo>
                  <a:lnTo>
                    <a:pt x="128" y="562"/>
                  </a:lnTo>
                  <a:lnTo>
                    <a:pt x="136" y="556"/>
                  </a:lnTo>
                  <a:lnTo>
                    <a:pt x="146" y="548"/>
                  </a:lnTo>
                  <a:lnTo>
                    <a:pt x="170" y="534"/>
                  </a:lnTo>
                  <a:lnTo>
                    <a:pt x="199" y="518"/>
                  </a:lnTo>
                  <a:lnTo>
                    <a:pt x="230" y="504"/>
                  </a:lnTo>
                  <a:lnTo>
                    <a:pt x="284" y="480"/>
                  </a:lnTo>
                  <a:lnTo>
                    <a:pt x="309" y="469"/>
                  </a:lnTo>
                  <a:lnTo>
                    <a:pt x="309" y="469"/>
                  </a:lnTo>
                  <a:lnTo>
                    <a:pt x="319" y="464"/>
                  </a:lnTo>
                  <a:lnTo>
                    <a:pt x="325" y="461"/>
                  </a:lnTo>
                  <a:lnTo>
                    <a:pt x="325" y="432"/>
                  </a:lnTo>
                  <a:lnTo>
                    <a:pt x="325" y="432"/>
                  </a:lnTo>
                  <a:lnTo>
                    <a:pt x="294" y="419"/>
                  </a:lnTo>
                  <a:lnTo>
                    <a:pt x="294" y="419"/>
                  </a:lnTo>
                  <a:lnTo>
                    <a:pt x="280" y="411"/>
                  </a:lnTo>
                  <a:lnTo>
                    <a:pt x="275" y="408"/>
                  </a:lnTo>
                  <a:lnTo>
                    <a:pt x="271" y="404"/>
                  </a:lnTo>
                  <a:lnTo>
                    <a:pt x="270" y="402"/>
                  </a:lnTo>
                  <a:lnTo>
                    <a:pt x="269" y="398"/>
                  </a:lnTo>
                  <a:lnTo>
                    <a:pt x="268" y="391"/>
                  </a:lnTo>
                  <a:lnTo>
                    <a:pt x="268" y="391"/>
                  </a:lnTo>
                  <a:lnTo>
                    <a:pt x="268" y="363"/>
                  </a:lnTo>
                  <a:lnTo>
                    <a:pt x="268" y="363"/>
                  </a:lnTo>
                  <a:lnTo>
                    <a:pt x="271" y="358"/>
                  </a:lnTo>
                  <a:lnTo>
                    <a:pt x="274" y="354"/>
                  </a:lnTo>
                  <a:lnTo>
                    <a:pt x="278" y="340"/>
                  </a:lnTo>
                  <a:lnTo>
                    <a:pt x="278" y="340"/>
                  </a:lnTo>
                  <a:lnTo>
                    <a:pt x="271" y="330"/>
                  </a:lnTo>
                  <a:lnTo>
                    <a:pt x="265" y="318"/>
                  </a:lnTo>
                  <a:lnTo>
                    <a:pt x="260" y="304"/>
                  </a:lnTo>
                  <a:lnTo>
                    <a:pt x="257" y="291"/>
                  </a:lnTo>
                  <a:lnTo>
                    <a:pt x="257" y="291"/>
                  </a:lnTo>
                  <a:lnTo>
                    <a:pt x="254" y="278"/>
                  </a:lnTo>
                  <a:lnTo>
                    <a:pt x="253" y="265"/>
                  </a:lnTo>
                  <a:lnTo>
                    <a:pt x="253" y="253"/>
                  </a:lnTo>
                  <a:lnTo>
                    <a:pt x="254" y="241"/>
                  </a:lnTo>
                  <a:lnTo>
                    <a:pt x="256" y="229"/>
                  </a:lnTo>
                  <a:lnTo>
                    <a:pt x="259" y="218"/>
                  </a:lnTo>
                  <a:lnTo>
                    <a:pt x="264" y="208"/>
                  </a:lnTo>
                  <a:lnTo>
                    <a:pt x="269" y="200"/>
                  </a:lnTo>
                  <a:lnTo>
                    <a:pt x="269" y="200"/>
                  </a:lnTo>
                  <a:lnTo>
                    <a:pt x="266" y="166"/>
                  </a:lnTo>
                  <a:lnTo>
                    <a:pt x="264" y="128"/>
                  </a:lnTo>
                  <a:lnTo>
                    <a:pt x="264" y="128"/>
                  </a:lnTo>
                  <a:lnTo>
                    <a:pt x="260" y="125"/>
                  </a:lnTo>
                  <a:lnTo>
                    <a:pt x="256" y="123"/>
                  </a:lnTo>
                  <a:lnTo>
                    <a:pt x="245" y="118"/>
                  </a:lnTo>
                  <a:lnTo>
                    <a:pt x="229" y="116"/>
                  </a:lnTo>
                  <a:lnTo>
                    <a:pt x="211" y="114"/>
                  </a:lnTo>
                  <a:lnTo>
                    <a:pt x="211" y="114"/>
                  </a:lnTo>
                  <a:lnTo>
                    <a:pt x="197" y="116"/>
                  </a:lnTo>
                  <a:lnTo>
                    <a:pt x="182" y="118"/>
                  </a:lnTo>
                  <a:lnTo>
                    <a:pt x="170" y="120"/>
                  </a:lnTo>
                  <a:lnTo>
                    <a:pt x="158" y="124"/>
                  </a:lnTo>
                  <a:lnTo>
                    <a:pt x="141" y="131"/>
                  </a:lnTo>
                  <a:lnTo>
                    <a:pt x="134" y="134"/>
                  </a:lnTo>
                  <a:lnTo>
                    <a:pt x="134" y="134"/>
                  </a:lnTo>
                  <a:lnTo>
                    <a:pt x="131" y="137"/>
                  </a:lnTo>
                  <a:lnTo>
                    <a:pt x="124" y="148"/>
                  </a:lnTo>
                  <a:lnTo>
                    <a:pt x="121" y="156"/>
                  </a:lnTo>
                  <a:lnTo>
                    <a:pt x="118" y="166"/>
                  </a:lnTo>
                  <a:lnTo>
                    <a:pt x="116" y="178"/>
                  </a:lnTo>
                  <a:lnTo>
                    <a:pt x="115" y="191"/>
                  </a:lnTo>
                  <a:lnTo>
                    <a:pt x="115" y="191"/>
                  </a:lnTo>
                  <a:lnTo>
                    <a:pt x="116" y="215"/>
                  </a:lnTo>
                  <a:lnTo>
                    <a:pt x="118" y="232"/>
                  </a:lnTo>
                  <a:lnTo>
                    <a:pt x="119" y="244"/>
                  </a:lnTo>
                  <a:lnTo>
                    <a:pt x="119" y="244"/>
                  </a:lnTo>
                  <a:lnTo>
                    <a:pt x="117" y="245"/>
                  </a:lnTo>
                  <a:lnTo>
                    <a:pt x="115" y="248"/>
                  </a:lnTo>
                  <a:lnTo>
                    <a:pt x="112" y="253"/>
                  </a:lnTo>
                  <a:lnTo>
                    <a:pt x="110" y="257"/>
                  </a:lnTo>
                  <a:lnTo>
                    <a:pt x="110" y="263"/>
                  </a:lnTo>
                  <a:lnTo>
                    <a:pt x="109" y="269"/>
                  </a:lnTo>
                  <a:lnTo>
                    <a:pt x="110" y="277"/>
                  </a:lnTo>
                  <a:lnTo>
                    <a:pt x="111" y="284"/>
                  </a:lnTo>
                  <a:lnTo>
                    <a:pt x="111" y="284"/>
                  </a:lnTo>
                  <a:lnTo>
                    <a:pt x="112" y="291"/>
                  </a:lnTo>
                  <a:lnTo>
                    <a:pt x="116" y="298"/>
                  </a:lnTo>
                  <a:lnTo>
                    <a:pt x="118" y="303"/>
                  </a:lnTo>
                  <a:lnTo>
                    <a:pt x="122" y="308"/>
                  </a:lnTo>
                  <a:lnTo>
                    <a:pt x="127" y="313"/>
                  </a:lnTo>
                  <a:lnTo>
                    <a:pt x="130" y="315"/>
                  </a:lnTo>
                  <a:lnTo>
                    <a:pt x="134" y="316"/>
                  </a:lnTo>
                  <a:lnTo>
                    <a:pt x="137" y="316"/>
                  </a:lnTo>
                  <a:lnTo>
                    <a:pt x="137" y="316"/>
                  </a:lnTo>
                  <a:lnTo>
                    <a:pt x="141" y="336"/>
                  </a:lnTo>
                  <a:lnTo>
                    <a:pt x="147" y="351"/>
                  </a:lnTo>
                  <a:lnTo>
                    <a:pt x="150" y="358"/>
                  </a:lnTo>
                  <a:lnTo>
                    <a:pt x="153" y="363"/>
                  </a:lnTo>
                  <a:lnTo>
                    <a:pt x="153" y="363"/>
                  </a:lnTo>
                  <a:lnTo>
                    <a:pt x="153" y="391"/>
                  </a:lnTo>
                  <a:lnTo>
                    <a:pt x="153" y="391"/>
                  </a:lnTo>
                  <a:lnTo>
                    <a:pt x="153" y="398"/>
                  </a:lnTo>
                  <a:lnTo>
                    <a:pt x="152" y="402"/>
                  </a:lnTo>
                  <a:lnTo>
                    <a:pt x="150" y="405"/>
                  </a:lnTo>
                  <a:lnTo>
                    <a:pt x="146" y="408"/>
                  </a:lnTo>
                  <a:lnTo>
                    <a:pt x="142" y="411"/>
                  </a:lnTo>
                  <a:lnTo>
                    <a:pt x="135" y="415"/>
                  </a:lnTo>
                  <a:lnTo>
                    <a:pt x="128" y="419"/>
                  </a:lnTo>
                  <a:lnTo>
                    <a:pt x="128" y="419"/>
                  </a:lnTo>
                  <a:lnTo>
                    <a:pt x="103" y="428"/>
                  </a:lnTo>
                  <a:lnTo>
                    <a:pt x="72" y="443"/>
                  </a:lnTo>
                  <a:lnTo>
                    <a:pt x="43" y="457"/>
                  </a:lnTo>
                  <a:lnTo>
                    <a:pt x="33" y="463"/>
                  </a:lnTo>
                  <a:lnTo>
                    <a:pt x="25" y="469"/>
                  </a:lnTo>
                  <a:lnTo>
                    <a:pt x="25" y="469"/>
                  </a:lnTo>
                  <a:lnTo>
                    <a:pt x="19" y="477"/>
                  </a:lnTo>
                  <a:lnTo>
                    <a:pt x="13" y="488"/>
                  </a:lnTo>
                  <a:lnTo>
                    <a:pt x="9" y="499"/>
                  </a:lnTo>
                  <a:lnTo>
                    <a:pt x="6" y="512"/>
                  </a:lnTo>
                  <a:lnTo>
                    <a:pt x="1" y="534"/>
                  </a:lnTo>
                  <a:lnTo>
                    <a:pt x="0" y="545"/>
                  </a:lnTo>
                  <a:lnTo>
                    <a:pt x="0" y="545"/>
                  </a:lnTo>
                  <a:lnTo>
                    <a:pt x="0" y="548"/>
                  </a:lnTo>
                  <a:lnTo>
                    <a:pt x="2" y="551"/>
                  </a:lnTo>
                  <a:lnTo>
                    <a:pt x="5" y="553"/>
                  </a:lnTo>
                  <a:lnTo>
                    <a:pt x="9" y="554"/>
                  </a:lnTo>
                  <a:lnTo>
                    <a:pt x="9" y="554"/>
                  </a:lnTo>
                  <a:lnTo>
                    <a:pt x="23" y="558"/>
                  </a:lnTo>
                  <a:lnTo>
                    <a:pt x="47" y="563"/>
                  </a:lnTo>
                  <a:lnTo>
                    <a:pt x="80" y="566"/>
                  </a:lnTo>
                  <a:lnTo>
                    <a:pt x="121" y="570"/>
                  </a:lnTo>
                  <a:lnTo>
                    <a:pt x="121" y="570"/>
                  </a:lnTo>
                  <a:lnTo>
                    <a:pt x="128" y="562"/>
                  </a:lnTo>
                  <a:lnTo>
                    <a:pt x="128" y="562"/>
                  </a:lnTo>
                  <a:close/>
                  <a:moveTo>
                    <a:pt x="595" y="506"/>
                  </a:moveTo>
                  <a:lnTo>
                    <a:pt x="595" y="506"/>
                  </a:lnTo>
                  <a:lnTo>
                    <a:pt x="582" y="500"/>
                  </a:lnTo>
                  <a:lnTo>
                    <a:pt x="571" y="494"/>
                  </a:lnTo>
                  <a:lnTo>
                    <a:pt x="564" y="489"/>
                  </a:lnTo>
                  <a:lnTo>
                    <a:pt x="559" y="483"/>
                  </a:lnTo>
                  <a:lnTo>
                    <a:pt x="556" y="479"/>
                  </a:lnTo>
                  <a:lnTo>
                    <a:pt x="554" y="473"/>
                  </a:lnTo>
                  <a:lnTo>
                    <a:pt x="553" y="467"/>
                  </a:lnTo>
                  <a:lnTo>
                    <a:pt x="553" y="462"/>
                  </a:lnTo>
                  <a:lnTo>
                    <a:pt x="553" y="462"/>
                  </a:lnTo>
                  <a:lnTo>
                    <a:pt x="553" y="414"/>
                  </a:lnTo>
                  <a:lnTo>
                    <a:pt x="553" y="414"/>
                  </a:lnTo>
                  <a:lnTo>
                    <a:pt x="559" y="405"/>
                  </a:lnTo>
                  <a:lnTo>
                    <a:pt x="564" y="394"/>
                  </a:lnTo>
                  <a:lnTo>
                    <a:pt x="569" y="382"/>
                  </a:lnTo>
                  <a:lnTo>
                    <a:pt x="572" y="369"/>
                  </a:lnTo>
                  <a:lnTo>
                    <a:pt x="577" y="346"/>
                  </a:lnTo>
                  <a:lnTo>
                    <a:pt x="580" y="336"/>
                  </a:lnTo>
                  <a:lnTo>
                    <a:pt x="580" y="336"/>
                  </a:lnTo>
                  <a:lnTo>
                    <a:pt x="585" y="336"/>
                  </a:lnTo>
                  <a:lnTo>
                    <a:pt x="591" y="333"/>
                  </a:lnTo>
                  <a:lnTo>
                    <a:pt x="598" y="330"/>
                  </a:lnTo>
                  <a:lnTo>
                    <a:pt x="604" y="324"/>
                  </a:lnTo>
                  <a:lnTo>
                    <a:pt x="610" y="315"/>
                  </a:lnTo>
                  <a:lnTo>
                    <a:pt x="615" y="306"/>
                  </a:lnTo>
                  <a:lnTo>
                    <a:pt x="619" y="295"/>
                  </a:lnTo>
                  <a:lnTo>
                    <a:pt x="623" y="283"/>
                  </a:lnTo>
                  <a:lnTo>
                    <a:pt x="623" y="283"/>
                  </a:lnTo>
                  <a:lnTo>
                    <a:pt x="625" y="271"/>
                  </a:lnTo>
                  <a:lnTo>
                    <a:pt x="625" y="259"/>
                  </a:lnTo>
                  <a:lnTo>
                    <a:pt x="625" y="248"/>
                  </a:lnTo>
                  <a:lnTo>
                    <a:pt x="623" y="238"/>
                  </a:lnTo>
                  <a:lnTo>
                    <a:pt x="621" y="230"/>
                  </a:lnTo>
                  <a:lnTo>
                    <a:pt x="617" y="223"/>
                  </a:lnTo>
                  <a:lnTo>
                    <a:pt x="612" y="218"/>
                  </a:lnTo>
                  <a:lnTo>
                    <a:pt x="607" y="215"/>
                  </a:lnTo>
                  <a:lnTo>
                    <a:pt x="607" y="215"/>
                  </a:lnTo>
                  <a:lnTo>
                    <a:pt x="609" y="203"/>
                  </a:lnTo>
                  <a:lnTo>
                    <a:pt x="611" y="176"/>
                  </a:lnTo>
                  <a:lnTo>
                    <a:pt x="615" y="141"/>
                  </a:lnTo>
                  <a:lnTo>
                    <a:pt x="616" y="112"/>
                  </a:lnTo>
                  <a:lnTo>
                    <a:pt x="616" y="112"/>
                  </a:lnTo>
                  <a:lnTo>
                    <a:pt x="615" y="94"/>
                  </a:lnTo>
                  <a:lnTo>
                    <a:pt x="612" y="80"/>
                  </a:lnTo>
                  <a:lnTo>
                    <a:pt x="607" y="65"/>
                  </a:lnTo>
                  <a:lnTo>
                    <a:pt x="601" y="54"/>
                  </a:lnTo>
                  <a:lnTo>
                    <a:pt x="597" y="50"/>
                  </a:lnTo>
                  <a:lnTo>
                    <a:pt x="593" y="45"/>
                  </a:lnTo>
                  <a:lnTo>
                    <a:pt x="587" y="41"/>
                  </a:lnTo>
                  <a:lnTo>
                    <a:pt x="582" y="38"/>
                  </a:lnTo>
                  <a:lnTo>
                    <a:pt x="576" y="35"/>
                  </a:lnTo>
                  <a:lnTo>
                    <a:pt x="569" y="34"/>
                  </a:lnTo>
                  <a:lnTo>
                    <a:pt x="562" y="33"/>
                  </a:lnTo>
                  <a:lnTo>
                    <a:pt x="553" y="32"/>
                  </a:lnTo>
                  <a:lnTo>
                    <a:pt x="553" y="32"/>
                  </a:lnTo>
                  <a:lnTo>
                    <a:pt x="548" y="25"/>
                  </a:lnTo>
                  <a:lnTo>
                    <a:pt x="542" y="19"/>
                  </a:lnTo>
                  <a:lnTo>
                    <a:pt x="535" y="13"/>
                  </a:lnTo>
                  <a:lnTo>
                    <a:pt x="527" y="9"/>
                  </a:lnTo>
                  <a:lnTo>
                    <a:pt x="516" y="5"/>
                  </a:lnTo>
                  <a:lnTo>
                    <a:pt x="503" y="3"/>
                  </a:lnTo>
                  <a:lnTo>
                    <a:pt x="487" y="0"/>
                  </a:lnTo>
                  <a:lnTo>
                    <a:pt x="469" y="0"/>
                  </a:lnTo>
                  <a:lnTo>
                    <a:pt x="469" y="0"/>
                  </a:lnTo>
                  <a:lnTo>
                    <a:pt x="458" y="0"/>
                  </a:lnTo>
                  <a:lnTo>
                    <a:pt x="450" y="1"/>
                  </a:lnTo>
                  <a:lnTo>
                    <a:pt x="431" y="5"/>
                  </a:lnTo>
                  <a:lnTo>
                    <a:pt x="416" y="10"/>
                  </a:lnTo>
                  <a:lnTo>
                    <a:pt x="400" y="16"/>
                  </a:lnTo>
                  <a:lnTo>
                    <a:pt x="386" y="22"/>
                  </a:lnTo>
                  <a:lnTo>
                    <a:pt x="370" y="27"/>
                  </a:lnTo>
                  <a:lnTo>
                    <a:pt x="353" y="30"/>
                  </a:lnTo>
                  <a:lnTo>
                    <a:pt x="344" y="32"/>
                  </a:lnTo>
                  <a:lnTo>
                    <a:pt x="334" y="32"/>
                  </a:lnTo>
                  <a:lnTo>
                    <a:pt x="334" y="32"/>
                  </a:lnTo>
                  <a:lnTo>
                    <a:pt x="330" y="33"/>
                  </a:lnTo>
                  <a:lnTo>
                    <a:pt x="327" y="34"/>
                  </a:lnTo>
                  <a:lnTo>
                    <a:pt x="323" y="36"/>
                  </a:lnTo>
                  <a:lnTo>
                    <a:pt x="319" y="39"/>
                  </a:lnTo>
                  <a:lnTo>
                    <a:pt x="315" y="46"/>
                  </a:lnTo>
                  <a:lnTo>
                    <a:pt x="310" y="56"/>
                  </a:lnTo>
                  <a:lnTo>
                    <a:pt x="307" y="68"/>
                  </a:lnTo>
                  <a:lnTo>
                    <a:pt x="305" y="81"/>
                  </a:lnTo>
                  <a:lnTo>
                    <a:pt x="304" y="95"/>
                  </a:lnTo>
                  <a:lnTo>
                    <a:pt x="304" y="111"/>
                  </a:lnTo>
                  <a:lnTo>
                    <a:pt x="304" y="111"/>
                  </a:lnTo>
                  <a:lnTo>
                    <a:pt x="305" y="146"/>
                  </a:lnTo>
                  <a:lnTo>
                    <a:pt x="307" y="179"/>
                  </a:lnTo>
                  <a:lnTo>
                    <a:pt x="311" y="215"/>
                  </a:lnTo>
                  <a:lnTo>
                    <a:pt x="311" y="215"/>
                  </a:lnTo>
                  <a:lnTo>
                    <a:pt x="306" y="218"/>
                  </a:lnTo>
                  <a:lnTo>
                    <a:pt x="301" y="223"/>
                  </a:lnTo>
                  <a:lnTo>
                    <a:pt x="298" y="230"/>
                  </a:lnTo>
                  <a:lnTo>
                    <a:pt x="295" y="238"/>
                  </a:lnTo>
                  <a:lnTo>
                    <a:pt x="293" y="248"/>
                  </a:lnTo>
                  <a:lnTo>
                    <a:pt x="293" y="259"/>
                  </a:lnTo>
                  <a:lnTo>
                    <a:pt x="293" y="271"/>
                  </a:lnTo>
                  <a:lnTo>
                    <a:pt x="295" y="283"/>
                  </a:lnTo>
                  <a:lnTo>
                    <a:pt x="295" y="283"/>
                  </a:lnTo>
                  <a:lnTo>
                    <a:pt x="299" y="295"/>
                  </a:lnTo>
                  <a:lnTo>
                    <a:pt x="304" y="306"/>
                  </a:lnTo>
                  <a:lnTo>
                    <a:pt x="309" y="315"/>
                  </a:lnTo>
                  <a:lnTo>
                    <a:pt x="315" y="324"/>
                  </a:lnTo>
                  <a:lnTo>
                    <a:pt x="321" y="330"/>
                  </a:lnTo>
                  <a:lnTo>
                    <a:pt x="328" y="333"/>
                  </a:lnTo>
                  <a:lnTo>
                    <a:pt x="334" y="336"/>
                  </a:lnTo>
                  <a:lnTo>
                    <a:pt x="339" y="336"/>
                  </a:lnTo>
                  <a:lnTo>
                    <a:pt x="339" y="336"/>
                  </a:lnTo>
                  <a:lnTo>
                    <a:pt x="341" y="346"/>
                  </a:lnTo>
                  <a:lnTo>
                    <a:pt x="346" y="369"/>
                  </a:lnTo>
                  <a:lnTo>
                    <a:pt x="350" y="382"/>
                  </a:lnTo>
                  <a:lnTo>
                    <a:pt x="354" y="394"/>
                  </a:lnTo>
                  <a:lnTo>
                    <a:pt x="359" y="405"/>
                  </a:lnTo>
                  <a:lnTo>
                    <a:pt x="365" y="414"/>
                  </a:lnTo>
                  <a:lnTo>
                    <a:pt x="365" y="414"/>
                  </a:lnTo>
                  <a:lnTo>
                    <a:pt x="365" y="462"/>
                  </a:lnTo>
                  <a:lnTo>
                    <a:pt x="365" y="462"/>
                  </a:lnTo>
                  <a:lnTo>
                    <a:pt x="365" y="467"/>
                  </a:lnTo>
                  <a:lnTo>
                    <a:pt x="364" y="473"/>
                  </a:lnTo>
                  <a:lnTo>
                    <a:pt x="363" y="479"/>
                  </a:lnTo>
                  <a:lnTo>
                    <a:pt x="359" y="483"/>
                  </a:lnTo>
                  <a:lnTo>
                    <a:pt x="354" y="489"/>
                  </a:lnTo>
                  <a:lnTo>
                    <a:pt x="347" y="494"/>
                  </a:lnTo>
                  <a:lnTo>
                    <a:pt x="336" y="500"/>
                  </a:lnTo>
                  <a:lnTo>
                    <a:pt x="323" y="506"/>
                  </a:lnTo>
                  <a:lnTo>
                    <a:pt x="323" y="506"/>
                  </a:lnTo>
                  <a:lnTo>
                    <a:pt x="283" y="523"/>
                  </a:lnTo>
                  <a:lnTo>
                    <a:pt x="233" y="547"/>
                  </a:lnTo>
                  <a:lnTo>
                    <a:pt x="207" y="559"/>
                  </a:lnTo>
                  <a:lnTo>
                    <a:pt x="186" y="571"/>
                  </a:lnTo>
                  <a:lnTo>
                    <a:pt x="168" y="582"/>
                  </a:lnTo>
                  <a:lnTo>
                    <a:pt x="157" y="590"/>
                  </a:lnTo>
                  <a:lnTo>
                    <a:pt x="157" y="590"/>
                  </a:lnTo>
                  <a:lnTo>
                    <a:pt x="151" y="596"/>
                  </a:lnTo>
                  <a:lnTo>
                    <a:pt x="146" y="605"/>
                  </a:lnTo>
                  <a:lnTo>
                    <a:pt x="141" y="613"/>
                  </a:lnTo>
                  <a:lnTo>
                    <a:pt x="136" y="622"/>
                  </a:lnTo>
                  <a:lnTo>
                    <a:pt x="129" y="642"/>
                  </a:lnTo>
                  <a:lnTo>
                    <a:pt x="124" y="661"/>
                  </a:lnTo>
                  <a:lnTo>
                    <a:pt x="119" y="682"/>
                  </a:lnTo>
                  <a:lnTo>
                    <a:pt x="117" y="699"/>
                  </a:lnTo>
                  <a:lnTo>
                    <a:pt x="115" y="718"/>
                  </a:lnTo>
                  <a:lnTo>
                    <a:pt x="115" y="718"/>
                  </a:lnTo>
                  <a:lnTo>
                    <a:pt x="116" y="723"/>
                  </a:lnTo>
                  <a:lnTo>
                    <a:pt x="118" y="727"/>
                  </a:lnTo>
                  <a:lnTo>
                    <a:pt x="122" y="731"/>
                  </a:lnTo>
                  <a:lnTo>
                    <a:pt x="128" y="733"/>
                  </a:lnTo>
                  <a:lnTo>
                    <a:pt x="128" y="733"/>
                  </a:lnTo>
                  <a:lnTo>
                    <a:pt x="145" y="737"/>
                  </a:lnTo>
                  <a:lnTo>
                    <a:pt x="168" y="742"/>
                  </a:lnTo>
                  <a:lnTo>
                    <a:pt x="199" y="747"/>
                  </a:lnTo>
                  <a:lnTo>
                    <a:pt x="236" y="751"/>
                  </a:lnTo>
                  <a:lnTo>
                    <a:pt x="281" y="756"/>
                  </a:lnTo>
                  <a:lnTo>
                    <a:pt x="334" y="760"/>
                  </a:lnTo>
                  <a:lnTo>
                    <a:pt x="393" y="762"/>
                  </a:lnTo>
                  <a:lnTo>
                    <a:pt x="459" y="763"/>
                  </a:lnTo>
                  <a:lnTo>
                    <a:pt x="459" y="763"/>
                  </a:lnTo>
                  <a:lnTo>
                    <a:pt x="525" y="762"/>
                  </a:lnTo>
                  <a:lnTo>
                    <a:pt x="585" y="760"/>
                  </a:lnTo>
                  <a:lnTo>
                    <a:pt x="638" y="756"/>
                  </a:lnTo>
                  <a:lnTo>
                    <a:pt x="682" y="751"/>
                  </a:lnTo>
                  <a:lnTo>
                    <a:pt x="719" y="747"/>
                  </a:lnTo>
                  <a:lnTo>
                    <a:pt x="751" y="742"/>
                  </a:lnTo>
                  <a:lnTo>
                    <a:pt x="774" y="737"/>
                  </a:lnTo>
                  <a:lnTo>
                    <a:pt x="791" y="733"/>
                  </a:lnTo>
                  <a:lnTo>
                    <a:pt x="791" y="733"/>
                  </a:lnTo>
                  <a:lnTo>
                    <a:pt x="797" y="731"/>
                  </a:lnTo>
                  <a:lnTo>
                    <a:pt x="800" y="727"/>
                  </a:lnTo>
                  <a:lnTo>
                    <a:pt x="803" y="723"/>
                  </a:lnTo>
                  <a:lnTo>
                    <a:pt x="804" y="718"/>
                  </a:lnTo>
                  <a:lnTo>
                    <a:pt x="804" y="718"/>
                  </a:lnTo>
                  <a:lnTo>
                    <a:pt x="801" y="699"/>
                  </a:lnTo>
                  <a:lnTo>
                    <a:pt x="799" y="682"/>
                  </a:lnTo>
                  <a:lnTo>
                    <a:pt x="794" y="661"/>
                  </a:lnTo>
                  <a:lnTo>
                    <a:pt x="789" y="642"/>
                  </a:lnTo>
                  <a:lnTo>
                    <a:pt x="782" y="622"/>
                  </a:lnTo>
                  <a:lnTo>
                    <a:pt x="777" y="613"/>
                  </a:lnTo>
                  <a:lnTo>
                    <a:pt x="772" y="605"/>
                  </a:lnTo>
                  <a:lnTo>
                    <a:pt x="768" y="596"/>
                  </a:lnTo>
                  <a:lnTo>
                    <a:pt x="762" y="590"/>
                  </a:lnTo>
                  <a:lnTo>
                    <a:pt x="762" y="590"/>
                  </a:lnTo>
                  <a:lnTo>
                    <a:pt x="751" y="582"/>
                  </a:lnTo>
                  <a:lnTo>
                    <a:pt x="733" y="571"/>
                  </a:lnTo>
                  <a:lnTo>
                    <a:pt x="711" y="559"/>
                  </a:lnTo>
                  <a:lnTo>
                    <a:pt x="686" y="547"/>
                  </a:lnTo>
                  <a:lnTo>
                    <a:pt x="635" y="524"/>
                  </a:lnTo>
                  <a:lnTo>
                    <a:pt x="595" y="506"/>
                  </a:lnTo>
                  <a:lnTo>
                    <a:pt x="595" y="50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p>
          </p:txBody>
        </p:sp>
      </p:grpSp>
      <p:pic>
        <p:nvPicPr>
          <p:cNvPr id="13" name="Picture 12" descr="FFIP logo">
            <a:extLst>
              <a:ext uri="{FF2B5EF4-FFF2-40B4-BE49-F238E27FC236}">
                <a16:creationId xmlns:a16="http://schemas.microsoft.com/office/drawing/2014/main" id="{D5B21C24-D7AA-496B-A0B1-87EF88428B58}"/>
              </a:ext>
            </a:extLst>
          </p:cNvPr>
          <p:cNvPicPr>
            <a:picLocks noChangeAspect="1"/>
          </p:cNvPicPr>
          <p:nvPr/>
        </p:nvPicPr>
        <p:blipFill>
          <a:blip r:embed="rId3"/>
          <a:stretch>
            <a:fillRect/>
          </a:stretch>
        </p:blipFill>
        <p:spPr>
          <a:xfrm>
            <a:off x="7971449" y="315514"/>
            <a:ext cx="889919" cy="393409"/>
          </a:xfrm>
          <a:prstGeom prst="rect">
            <a:avLst/>
          </a:prstGeom>
        </p:spPr>
      </p:pic>
    </p:spTree>
    <p:extLst>
      <p:ext uri="{BB962C8B-B14F-4D97-AF65-F5344CB8AC3E}">
        <p14:creationId xmlns:p14="http://schemas.microsoft.com/office/powerpoint/2010/main" val="21304049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What is FMMI">
            <a:extLst>
              <a:ext uri="{FF2B5EF4-FFF2-40B4-BE49-F238E27FC236}">
                <a16:creationId xmlns:a16="http://schemas.microsoft.com/office/drawing/2014/main" id="{1C6D6EBB-FC1F-461C-B621-B396EB502A71}"/>
              </a:ext>
            </a:extLst>
          </p:cNvPr>
          <p:cNvSpPr>
            <a:spLocks noGrp="1"/>
          </p:cNvSpPr>
          <p:nvPr>
            <p:ph type="title"/>
          </p:nvPr>
        </p:nvSpPr>
        <p:spPr/>
        <p:txBody>
          <a:bodyPr/>
          <a:lstStyle/>
          <a:p>
            <a:r>
              <a:rPr lang="en-US" dirty="0"/>
              <a:t>What is FMMI?</a:t>
            </a:r>
          </a:p>
        </p:txBody>
      </p:sp>
      <p:pic>
        <p:nvPicPr>
          <p:cNvPr id="9" name="Content Placeholder 8" descr="FMMI logo">
            <a:extLst>
              <a:ext uri="{FF2B5EF4-FFF2-40B4-BE49-F238E27FC236}">
                <a16:creationId xmlns:a16="http://schemas.microsoft.com/office/drawing/2014/main" id="{895D39D0-12F8-4D61-8370-9220048B1A14}"/>
              </a:ext>
            </a:extLst>
          </p:cNvPr>
          <p:cNvPicPr>
            <a:picLocks noGrp="1" noChangeAspect="1"/>
          </p:cNvPicPr>
          <p:nvPr>
            <p:ph idx="1"/>
          </p:nvPr>
        </p:nvPicPr>
        <p:blipFill>
          <a:blip r:embed="rId2"/>
          <a:stretch>
            <a:fillRect/>
          </a:stretch>
        </p:blipFill>
        <p:spPr>
          <a:xfrm>
            <a:off x="462455" y="1460939"/>
            <a:ext cx="1807779" cy="1103586"/>
          </a:xfrm>
          <a:prstGeom prst="rect">
            <a:avLst/>
          </a:prstGeom>
        </p:spPr>
      </p:pic>
      <p:sp>
        <p:nvSpPr>
          <p:cNvPr id="10" name="Rectangle 9" descr=" &quot;&quot;&#10;">
            <a:extLst>
              <a:ext uri="{FF2B5EF4-FFF2-40B4-BE49-F238E27FC236}">
                <a16:creationId xmlns:a16="http://schemas.microsoft.com/office/drawing/2014/main" id="{5FB078A1-B4CF-4413-9E16-C99389A207B2}"/>
              </a:ext>
            </a:extLst>
          </p:cNvPr>
          <p:cNvSpPr/>
          <p:nvPr/>
        </p:nvSpPr>
        <p:spPr>
          <a:xfrm>
            <a:off x="1849822" y="1289135"/>
            <a:ext cx="6463862" cy="1699872"/>
          </a:xfrm>
          <a:prstGeom prst="rect">
            <a:avLst/>
          </a:prstGeom>
          <a:solidFill>
            <a:srgbClr val="D5EA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chemeClr val="tx1"/>
                </a:solidFill>
              </a:rPr>
              <a:t>The FMMI software solution is is a commercial off-the-shelf enterprise resource planning system</a:t>
            </a:r>
          </a:p>
          <a:p>
            <a:pPr marL="285750" indent="-285750">
              <a:buFont typeface="Arial" panose="020B0604020202020204" pitchFamily="34" charset="0"/>
              <a:buChar char="•"/>
            </a:pPr>
            <a:r>
              <a:rPr lang="en-US" dirty="0">
                <a:solidFill>
                  <a:schemeClr val="tx1"/>
                </a:solidFill>
              </a:rPr>
              <a:t>The system supports </a:t>
            </a:r>
            <a:r>
              <a:rPr lang="en-US" b="1" dirty="0">
                <a:solidFill>
                  <a:schemeClr val="tx1"/>
                </a:solidFill>
              </a:rPr>
              <a:t>general accounting, financial management, and funds management</a:t>
            </a:r>
            <a:r>
              <a:rPr lang="en-US" dirty="0">
                <a:solidFill>
                  <a:schemeClr val="tx1"/>
                </a:solidFill>
              </a:rPr>
              <a:t> </a:t>
            </a:r>
          </a:p>
        </p:txBody>
      </p:sp>
      <p:sp>
        <p:nvSpPr>
          <p:cNvPr id="11" name="TextBox 10" descr="FMMI is used in most USDA agencies, including the following:&#10;">
            <a:extLst>
              <a:ext uri="{FF2B5EF4-FFF2-40B4-BE49-F238E27FC236}">
                <a16:creationId xmlns:a16="http://schemas.microsoft.com/office/drawing/2014/main" id="{263A6AAD-85E9-4106-9B5C-94B724FE4794}"/>
              </a:ext>
            </a:extLst>
          </p:cNvPr>
          <p:cNvSpPr txBox="1"/>
          <p:nvPr/>
        </p:nvSpPr>
        <p:spPr>
          <a:xfrm>
            <a:off x="423302" y="3366725"/>
            <a:ext cx="8254753" cy="461665"/>
          </a:xfrm>
          <a:prstGeom prst="rect">
            <a:avLst/>
          </a:prstGeom>
          <a:noFill/>
        </p:spPr>
        <p:txBody>
          <a:bodyPr wrap="square" rtlCol="0">
            <a:spAutoFit/>
          </a:bodyPr>
          <a:lstStyle/>
          <a:p>
            <a:r>
              <a:rPr lang="en-US" sz="2400" b="1" dirty="0"/>
              <a:t>FMMI is used in most USDA agencies, including the following:</a:t>
            </a:r>
          </a:p>
        </p:txBody>
      </p:sp>
      <p:pic>
        <p:nvPicPr>
          <p:cNvPr id="12" name="Picture 8" descr="NRCS logo">
            <a:extLst>
              <a:ext uri="{FF2B5EF4-FFF2-40B4-BE49-F238E27FC236}">
                <a16:creationId xmlns:a16="http://schemas.microsoft.com/office/drawing/2014/main" id="{F63EF382-A084-4601-A738-4551A56906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4278" y="4015406"/>
            <a:ext cx="1445140" cy="57805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USDA FNS logo">
            <a:extLst>
              <a:ext uri="{FF2B5EF4-FFF2-40B4-BE49-F238E27FC236}">
                <a16:creationId xmlns:a16="http://schemas.microsoft.com/office/drawing/2014/main" id="{3B6A817F-AF83-485E-B837-7061F988F91D}"/>
              </a:ext>
            </a:extLst>
          </p:cNvPr>
          <p:cNvPicPr>
            <a:picLocks noChangeAspect="1"/>
          </p:cNvPicPr>
          <p:nvPr/>
        </p:nvPicPr>
        <p:blipFill>
          <a:blip r:embed="rId4"/>
          <a:stretch>
            <a:fillRect/>
          </a:stretch>
        </p:blipFill>
        <p:spPr>
          <a:xfrm>
            <a:off x="2709258" y="3968617"/>
            <a:ext cx="2069076" cy="1034538"/>
          </a:xfrm>
          <a:prstGeom prst="rect">
            <a:avLst/>
          </a:prstGeom>
        </p:spPr>
      </p:pic>
      <p:pic>
        <p:nvPicPr>
          <p:cNvPr id="14" name="Picture 10" descr=" risk management agency logo">
            <a:extLst>
              <a:ext uri="{FF2B5EF4-FFF2-40B4-BE49-F238E27FC236}">
                <a16:creationId xmlns:a16="http://schemas.microsoft.com/office/drawing/2014/main" id="{48ADE1C0-6BCD-4C33-ADBF-187BCDA9F73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56979" y="4984982"/>
            <a:ext cx="1811252" cy="97354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APHIS logo">
            <a:extLst>
              <a:ext uri="{FF2B5EF4-FFF2-40B4-BE49-F238E27FC236}">
                <a16:creationId xmlns:a16="http://schemas.microsoft.com/office/drawing/2014/main" id="{86A80EDF-A77C-4024-B81D-4F413962460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54262" y="5230127"/>
            <a:ext cx="864727" cy="97085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6" descr="agricultural research service logo">
            <a:extLst>
              <a:ext uri="{FF2B5EF4-FFF2-40B4-BE49-F238E27FC236}">
                <a16:creationId xmlns:a16="http://schemas.microsoft.com/office/drawing/2014/main" id="{2887E36A-171C-4222-8974-B31B9A358FE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04082" y="4662241"/>
            <a:ext cx="2271047" cy="681827"/>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2" descr="forest service logo">
            <a:extLst>
              <a:ext uri="{FF2B5EF4-FFF2-40B4-BE49-F238E27FC236}">
                <a16:creationId xmlns:a16="http://schemas.microsoft.com/office/drawing/2014/main" id="{A3DD45F6-ED88-4A4D-AA7F-1628815264A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34474" y="4254410"/>
            <a:ext cx="1343581" cy="1461144"/>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descr="FFIP Logo">
            <a:extLst>
              <a:ext uri="{FF2B5EF4-FFF2-40B4-BE49-F238E27FC236}">
                <a16:creationId xmlns:a16="http://schemas.microsoft.com/office/drawing/2014/main" id="{AD511E59-5BD9-408D-8481-7C1C8FE051BF}"/>
              </a:ext>
            </a:extLst>
          </p:cNvPr>
          <p:cNvPicPr>
            <a:picLocks noChangeAspect="1"/>
          </p:cNvPicPr>
          <p:nvPr/>
        </p:nvPicPr>
        <p:blipFill>
          <a:blip r:embed="rId9"/>
          <a:stretch>
            <a:fillRect/>
          </a:stretch>
        </p:blipFill>
        <p:spPr>
          <a:xfrm>
            <a:off x="7971449" y="0"/>
            <a:ext cx="889919" cy="735724"/>
          </a:xfrm>
          <a:prstGeom prst="rect">
            <a:avLst/>
          </a:prstGeom>
        </p:spPr>
      </p:pic>
    </p:spTree>
    <p:extLst>
      <p:ext uri="{BB962C8B-B14F-4D97-AF65-F5344CB8AC3E}">
        <p14:creationId xmlns:p14="http://schemas.microsoft.com/office/powerpoint/2010/main" val="4055279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Implementation Phase Activity Flow">
            <a:extLst>
              <a:ext uri="{FF2B5EF4-FFF2-40B4-BE49-F238E27FC236}">
                <a16:creationId xmlns:a16="http://schemas.microsoft.com/office/drawing/2014/main" id="{2253492C-9B3B-4297-8CE0-C782D8ADF060}"/>
              </a:ext>
            </a:extLst>
          </p:cNvPr>
          <p:cNvSpPr>
            <a:spLocks noGrp="1"/>
          </p:cNvSpPr>
          <p:nvPr>
            <p:ph type="title"/>
          </p:nvPr>
        </p:nvSpPr>
        <p:spPr>
          <a:xfrm>
            <a:off x="271460" y="124397"/>
            <a:ext cx="7886700" cy="582596"/>
          </a:xfrm>
        </p:spPr>
        <p:txBody>
          <a:bodyPr>
            <a:normAutofit/>
          </a:bodyPr>
          <a:lstStyle/>
          <a:p>
            <a:r>
              <a:rPr lang="en-US" dirty="0"/>
              <a:t>Implementation Phase Activity Flow</a:t>
            </a:r>
          </a:p>
        </p:txBody>
      </p:sp>
      <p:sp>
        <p:nvSpPr>
          <p:cNvPr id="4" name="Content Placeholder 3" descr="Each phase includes defined programs and will follow the activity flow described below:&#10;">
            <a:extLst>
              <a:ext uri="{FF2B5EF4-FFF2-40B4-BE49-F238E27FC236}">
                <a16:creationId xmlns:a16="http://schemas.microsoft.com/office/drawing/2014/main" id="{481A7EC8-B436-41B2-A34E-8837DEF9DEAD}"/>
              </a:ext>
              <a:ext uri="{C183D7F6-B498-43B3-948B-1728B52AA6E4}">
                <adec:decorative xmlns:adec="http://schemas.microsoft.com/office/drawing/2017/decorative" xmlns="" val="0"/>
              </a:ext>
            </a:extLst>
          </p:cNvPr>
          <p:cNvSpPr txBox="1">
            <a:spLocks noGrp="1"/>
          </p:cNvSpPr>
          <p:nvPr>
            <p:ph idx="1"/>
          </p:nvPr>
        </p:nvSpPr>
        <p:spPr>
          <a:xfrm>
            <a:off x="628650" y="1825625"/>
            <a:ext cx="7886700" cy="4351338"/>
          </a:xfrm>
          <a:prstGeom prst="rect">
            <a:avLst/>
          </a:prstGeom>
          <a:noFill/>
        </p:spPr>
        <p:txBody>
          <a:bodyPr wrap="square" rtlCol="0">
            <a:spAutoFit/>
          </a:bodyPr>
          <a:lstStyle/>
          <a:p>
            <a:r>
              <a:rPr lang="en-US" sz="2000" dirty="0"/>
              <a:t>Each phase includes defined programs and will follow the activity flow described below:</a:t>
            </a:r>
          </a:p>
        </p:txBody>
      </p:sp>
      <p:grpSp>
        <p:nvGrpSpPr>
          <p:cNvPr id="5" name="Group 4" descr="Implementation Phase Activity Flow: Migrate, Test, Development and BPR">
            <a:extLst>
              <a:ext uri="{FF2B5EF4-FFF2-40B4-BE49-F238E27FC236}">
                <a16:creationId xmlns:a16="http://schemas.microsoft.com/office/drawing/2014/main" id="{AF0581CC-6733-4BF8-B7DF-0FF45020CDBB}"/>
              </a:ext>
            </a:extLst>
          </p:cNvPr>
          <p:cNvGrpSpPr/>
          <p:nvPr/>
        </p:nvGrpSpPr>
        <p:grpSpPr>
          <a:xfrm>
            <a:off x="0" y="2680138"/>
            <a:ext cx="9144000" cy="3470869"/>
            <a:chOff x="0" y="1459981"/>
            <a:chExt cx="9224682" cy="4344607"/>
          </a:xfrm>
        </p:grpSpPr>
        <p:graphicFrame>
          <p:nvGraphicFramePr>
            <p:cNvPr id="6" name="Diagram 5">
              <a:extLst>
                <a:ext uri="{FF2B5EF4-FFF2-40B4-BE49-F238E27FC236}">
                  <a16:creationId xmlns:a16="http://schemas.microsoft.com/office/drawing/2014/main" id="{6A3317C9-6C3D-485E-90EB-659EB55B88DF}"/>
                </a:ext>
                <a:ext uri="{C183D7F6-B498-43B3-948B-1728B52AA6E4}">
                  <adec:decorative xmlns:adec="http://schemas.microsoft.com/office/drawing/2017/decorative" xmlns="" val="1"/>
                </a:ext>
              </a:extLst>
            </p:cNvPr>
            <p:cNvGraphicFramePr/>
            <p:nvPr>
              <p:extLst>
                <p:ext uri="{D42A27DB-BD31-4B8C-83A1-F6EECF244321}">
                  <p14:modId xmlns:p14="http://schemas.microsoft.com/office/powerpoint/2010/main" val="1584679441"/>
                </p:ext>
              </p:extLst>
            </p:nvPr>
          </p:nvGraphicFramePr>
          <p:xfrm>
            <a:off x="1485900" y="1459981"/>
            <a:ext cx="568833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TextBox 10" descr="Migrate - executes all activities necessary to realize the phase goals.&#10;">
              <a:extLst>
                <a:ext uri="{FF2B5EF4-FFF2-40B4-BE49-F238E27FC236}">
                  <a16:creationId xmlns:a16="http://schemas.microsoft.com/office/drawing/2014/main" id="{95FA95F4-96A0-45C5-9AAC-0373500FAAB1}"/>
                </a:ext>
              </a:extLst>
            </p:cNvPr>
            <p:cNvSpPr txBox="1"/>
            <p:nvPr/>
          </p:nvSpPr>
          <p:spPr>
            <a:xfrm>
              <a:off x="0" y="2674621"/>
              <a:ext cx="1790700" cy="954107"/>
            </a:xfrm>
            <a:prstGeom prst="rect">
              <a:avLst/>
            </a:prstGeom>
            <a:noFill/>
          </p:spPr>
          <p:txBody>
            <a:bodyPr wrap="square" rtlCol="0">
              <a:spAutoFit/>
            </a:bodyPr>
            <a:lstStyle/>
            <a:p>
              <a:r>
                <a:rPr lang="en-US" sz="1400" b="1" u="sng" dirty="0"/>
                <a:t>Migrate</a:t>
              </a:r>
              <a:r>
                <a:rPr lang="en-US" sz="1400" dirty="0"/>
                <a:t> - executes all activities necessary to realize the phase goals.</a:t>
              </a:r>
            </a:p>
          </p:txBody>
        </p:sp>
        <p:sp>
          <p:nvSpPr>
            <p:cNvPr id="10" name="TextBox 9" descr="Test - validates that the development phase successfully achieved changes outlined in the BPR phase, and that changes operate efficiently.&#10;">
              <a:extLst>
                <a:ext uri="{FF2B5EF4-FFF2-40B4-BE49-F238E27FC236}">
                  <a16:creationId xmlns:a16="http://schemas.microsoft.com/office/drawing/2014/main" id="{13A0BF72-1A2F-4451-8C25-49AFA75067AC}"/>
                </a:ext>
              </a:extLst>
            </p:cNvPr>
            <p:cNvSpPr txBox="1"/>
            <p:nvPr/>
          </p:nvSpPr>
          <p:spPr>
            <a:xfrm>
              <a:off x="0" y="4204150"/>
              <a:ext cx="2080260" cy="1600438"/>
            </a:xfrm>
            <a:prstGeom prst="rect">
              <a:avLst/>
            </a:prstGeom>
            <a:noFill/>
          </p:spPr>
          <p:txBody>
            <a:bodyPr wrap="square" rtlCol="0">
              <a:spAutoFit/>
            </a:bodyPr>
            <a:lstStyle/>
            <a:p>
              <a:r>
                <a:rPr lang="en-US" sz="1400" b="1" u="sng" dirty="0"/>
                <a:t>Test</a:t>
              </a:r>
              <a:r>
                <a:rPr lang="en-US" sz="1400" b="1" dirty="0"/>
                <a:t> </a:t>
              </a:r>
              <a:r>
                <a:rPr lang="en-US" sz="1400" dirty="0"/>
                <a:t>-</a:t>
              </a:r>
              <a:r>
                <a:rPr lang="en-US" sz="1400" b="1" dirty="0"/>
                <a:t> </a:t>
              </a:r>
              <a:r>
                <a:rPr lang="en-US" sz="1400" dirty="0"/>
                <a:t>validates that the development phase successfully achieved changes outlined in the BPR phase, and that changes operate efficiently.</a:t>
              </a:r>
            </a:p>
          </p:txBody>
        </p:sp>
        <p:sp>
          <p:nvSpPr>
            <p:cNvPr id="7" name="TextBox 6" descr="Phase Definition - documents what is going to be accomplished during the phase. &#10;">
              <a:extLst>
                <a:ext uri="{FF2B5EF4-FFF2-40B4-BE49-F238E27FC236}">
                  <a16:creationId xmlns:a16="http://schemas.microsoft.com/office/drawing/2014/main" id="{AD82609F-E16A-4E74-8657-6ABFE30634F4}"/>
                </a:ext>
              </a:extLst>
            </p:cNvPr>
            <p:cNvSpPr txBox="1"/>
            <p:nvPr/>
          </p:nvSpPr>
          <p:spPr>
            <a:xfrm>
              <a:off x="5676900" y="1459981"/>
              <a:ext cx="2788920" cy="738664"/>
            </a:xfrm>
            <a:prstGeom prst="rect">
              <a:avLst/>
            </a:prstGeom>
            <a:noFill/>
          </p:spPr>
          <p:txBody>
            <a:bodyPr wrap="square" rtlCol="0">
              <a:spAutoFit/>
            </a:bodyPr>
            <a:lstStyle/>
            <a:p>
              <a:pPr lvl="0" defTabSz="914400"/>
              <a:r>
                <a:rPr lang="en-US" sz="1400" b="1" u="sng" dirty="0">
                  <a:solidFill>
                    <a:prstClr val="black"/>
                  </a:solidFill>
                </a:rPr>
                <a:t>Phase Definition</a:t>
              </a:r>
              <a:r>
                <a:rPr lang="en-US" sz="1400" b="1" dirty="0">
                  <a:solidFill>
                    <a:prstClr val="black"/>
                  </a:solidFill>
                </a:rPr>
                <a:t> </a:t>
              </a:r>
              <a:r>
                <a:rPr lang="en-US" sz="1400" dirty="0"/>
                <a:t>-</a:t>
              </a:r>
              <a:r>
                <a:rPr lang="en-US" sz="1400" dirty="0">
                  <a:solidFill>
                    <a:prstClr val="black"/>
                  </a:solidFill>
                </a:rPr>
                <a:t> documents what is going to be accomplished during the phase. </a:t>
              </a:r>
            </a:p>
          </p:txBody>
        </p:sp>
        <p:sp>
          <p:nvSpPr>
            <p:cNvPr id="8" name="TextBox 7" descr="BPR and Data Remediation - details specifications on which processes and programs will need to be modified, inclusive of data remediation.&#10;">
              <a:extLst>
                <a:ext uri="{FF2B5EF4-FFF2-40B4-BE49-F238E27FC236}">
                  <a16:creationId xmlns:a16="http://schemas.microsoft.com/office/drawing/2014/main" id="{AD958099-AD1D-4021-A197-A6550203CB11}"/>
                </a:ext>
              </a:extLst>
            </p:cNvPr>
            <p:cNvSpPr txBox="1"/>
            <p:nvPr/>
          </p:nvSpPr>
          <p:spPr>
            <a:xfrm>
              <a:off x="6934200" y="2552415"/>
              <a:ext cx="2290482" cy="1384995"/>
            </a:xfrm>
            <a:prstGeom prst="rect">
              <a:avLst/>
            </a:prstGeom>
            <a:noFill/>
          </p:spPr>
          <p:txBody>
            <a:bodyPr wrap="square" rtlCol="0">
              <a:spAutoFit/>
            </a:bodyPr>
            <a:lstStyle/>
            <a:p>
              <a:r>
                <a:rPr lang="en-US" sz="1400" b="1" u="sng" dirty="0"/>
                <a:t>BPR and Data Remediation</a:t>
              </a:r>
              <a:r>
                <a:rPr lang="en-US" sz="1400" dirty="0"/>
                <a:t> - details specifications on which processes and programs will need to be modified, inclusive of data remediation.</a:t>
              </a:r>
            </a:p>
          </p:txBody>
        </p:sp>
        <p:sp>
          <p:nvSpPr>
            <p:cNvPr id="9" name="TextBox 8" descr="Development - builds the systems, processes, and policy changes necessary to realize the phase goals.&#10;">
              <a:extLst>
                <a:ext uri="{FF2B5EF4-FFF2-40B4-BE49-F238E27FC236}">
                  <a16:creationId xmlns:a16="http://schemas.microsoft.com/office/drawing/2014/main" id="{99AF82D8-0671-469F-9451-AF3DA73160E7}"/>
                </a:ext>
              </a:extLst>
            </p:cNvPr>
            <p:cNvSpPr txBox="1"/>
            <p:nvPr/>
          </p:nvSpPr>
          <p:spPr>
            <a:xfrm>
              <a:off x="6631305" y="4436699"/>
              <a:ext cx="2225040" cy="954107"/>
            </a:xfrm>
            <a:prstGeom prst="rect">
              <a:avLst/>
            </a:prstGeom>
            <a:noFill/>
          </p:spPr>
          <p:txBody>
            <a:bodyPr wrap="square" rtlCol="0">
              <a:spAutoFit/>
            </a:bodyPr>
            <a:lstStyle/>
            <a:p>
              <a:r>
                <a:rPr lang="en-US" sz="1400" b="1" u="sng" dirty="0"/>
                <a:t>Development</a:t>
              </a:r>
              <a:r>
                <a:rPr lang="en-US" sz="1400" b="1" dirty="0"/>
                <a:t> </a:t>
              </a:r>
              <a:r>
                <a:rPr lang="en-US" sz="1400" dirty="0"/>
                <a:t>- builds the systems, processes, and policy changes necessary to realize the phase goals.</a:t>
              </a:r>
            </a:p>
          </p:txBody>
        </p:sp>
      </p:grpSp>
      <p:pic>
        <p:nvPicPr>
          <p:cNvPr id="12" name="Picture 11" descr="FFIP logo">
            <a:extLst>
              <a:ext uri="{FF2B5EF4-FFF2-40B4-BE49-F238E27FC236}">
                <a16:creationId xmlns:a16="http://schemas.microsoft.com/office/drawing/2014/main" id="{E8075BBA-0DA0-4041-B7C7-3E5BC6C4E072}"/>
              </a:ext>
            </a:extLst>
          </p:cNvPr>
          <p:cNvPicPr>
            <a:picLocks noChangeAspect="1"/>
          </p:cNvPicPr>
          <p:nvPr/>
        </p:nvPicPr>
        <p:blipFill>
          <a:blip r:embed="rId7"/>
          <a:stretch>
            <a:fillRect/>
          </a:stretch>
        </p:blipFill>
        <p:spPr>
          <a:xfrm>
            <a:off x="7971449" y="124397"/>
            <a:ext cx="889919" cy="556640"/>
          </a:xfrm>
          <a:prstGeom prst="rect">
            <a:avLst/>
          </a:prstGeom>
        </p:spPr>
      </p:pic>
    </p:spTree>
    <p:extLst>
      <p:ext uri="{BB962C8B-B14F-4D97-AF65-F5344CB8AC3E}">
        <p14:creationId xmlns:p14="http://schemas.microsoft.com/office/powerpoint/2010/main" val="15259309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Feeder Systems">
            <a:extLst>
              <a:ext uri="{FF2B5EF4-FFF2-40B4-BE49-F238E27FC236}">
                <a16:creationId xmlns:a16="http://schemas.microsoft.com/office/drawing/2014/main" id="{023BBD54-9C40-4CD1-B871-ADAC8390D4C2}"/>
              </a:ext>
            </a:extLst>
          </p:cNvPr>
          <p:cNvSpPr>
            <a:spLocks noGrp="1"/>
          </p:cNvSpPr>
          <p:nvPr>
            <p:ph type="title"/>
          </p:nvPr>
        </p:nvSpPr>
        <p:spPr>
          <a:xfrm>
            <a:off x="271460" y="41334"/>
            <a:ext cx="7886700" cy="393409"/>
          </a:xfrm>
        </p:spPr>
        <p:txBody>
          <a:bodyPr/>
          <a:lstStyle/>
          <a:p>
            <a:r>
              <a:rPr lang="en-US" dirty="0"/>
              <a:t>Feeder Systems</a:t>
            </a:r>
          </a:p>
        </p:txBody>
      </p:sp>
      <p:pic>
        <p:nvPicPr>
          <p:cNvPr id="11" name="Content Placeholder 10" descr="Feeder systems: Identify, The project team identified over 250 system, subsystems, and components that may or may not be affected by FFIP&#10;ASSES - During each stage the project team will assess which systems are impacted and how they will work in the future state.&#10;Identify Disposition - Some feeder systems may require changes to promote auditable financial data post-migration, while others will be decommissioned.">
            <a:extLst>
              <a:ext uri="{FF2B5EF4-FFF2-40B4-BE49-F238E27FC236}">
                <a16:creationId xmlns:a16="http://schemas.microsoft.com/office/drawing/2014/main" id="{BA1C96AB-DE46-441C-B77B-1BDFC850C1AA}"/>
              </a:ext>
            </a:extLst>
          </p:cNvPr>
          <p:cNvPicPr>
            <a:picLocks noGrp="1" noChangeAspect="1"/>
          </p:cNvPicPr>
          <p:nvPr>
            <p:ph idx="1"/>
          </p:nvPr>
        </p:nvPicPr>
        <p:blipFill>
          <a:blip r:embed="rId2"/>
          <a:stretch>
            <a:fillRect/>
          </a:stretch>
        </p:blipFill>
        <p:spPr>
          <a:xfrm>
            <a:off x="628650" y="1387365"/>
            <a:ext cx="7886700" cy="2188779"/>
          </a:xfrm>
          <a:prstGeom prst="rect">
            <a:avLst/>
          </a:prstGeom>
        </p:spPr>
      </p:pic>
      <p:sp>
        <p:nvSpPr>
          <p:cNvPr id="12" name="Trapezoid 11" descr="&quot;&quot;">
            <a:extLst>
              <a:ext uri="{FF2B5EF4-FFF2-40B4-BE49-F238E27FC236}">
                <a16:creationId xmlns:a16="http://schemas.microsoft.com/office/drawing/2014/main" id="{5E1CFEAE-9631-434F-AC71-BD79BB495FA4}"/>
              </a:ext>
              <a:ext uri="{C183D7F6-B498-43B3-948B-1728B52AA6E4}">
                <adec:decorative xmlns:adec="http://schemas.microsoft.com/office/drawing/2017/decorative" xmlns="" val="0"/>
              </a:ext>
            </a:extLst>
          </p:cNvPr>
          <p:cNvSpPr/>
          <p:nvPr/>
        </p:nvSpPr>
        <p:spPr>
          <a:xfrm rot="10800000">
            <a:off x="4330262" y="3111062"/>
            <a:ext cx="3722356" cy="2715764"/>
          </a:xfrm>
          <a:prstGeom prst="trapezoid">
            <a:avLst>
              <a:gd name="adj" fmla="val 54862"/>
            </a:avLst>
          </a:prstGeom>
          <a:solidFill>
            <a:srgbClr val="DAE3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Phase Definition: Plan Part 1: BPR (Plan Part 2) Development (Do) Test (check) Migrate (ACT)">
            <a:extLst>
              <a:ext uri="{FF2B5EF4-FFF2-40B4-BE49-F238E27FC236}">
                <a16:creationId xmlns:a16="http://schemas.microsoft.com/office/drawing/2014/main" id="{26977B7E-0CE4-46DB-A75B-F0A40BC9BB5F}"/>
              </a:ext>
            </a:extLst>
          </p:cNvPr>
          <p:cNvPicPr>
            <a:picLocks noChangeAspect="1"/>
          </p:cNvPicPr>
          <p:nvPr/>
        </p:nvPicPr>
        <p:blipFill>
          <a:blip r:embed="rId3"/>
          <a:stretch>
            <a:fillRect/>
          </a:stretch>
        </p:blipFill>
        <p:spPr>
          <a:xfrm>
            <a:off x="4776124" y="3891455"/>
            <a:ext cx="3096124" cy="1935372"/>
          </a:xfrm>
          <a:prstGeom prst="rect">
            <a:avLst/>
          </a:prstGeom>
          <a:solidFill>
            <a:schemeClr val="bg1">
              <a:alpha val="9000"/>
            </a:schemeClr>
          </a:solidFill>
        </p:spPr>
      </p:pic>
      <p:sp>
        <p:nvSpPr>
          <p:cNvPr id="14" name="TextBox 13" descr="FFIP is incorporating considerations around  feeder systems through each stage of the implementation process">
            <a:extLst>
              <a:ext uri="{FF2B5EF4-FFF2-40B4-BE49-F238E27FC236}">
                <a16:creationId xmlns:a16="http://schemas.microsoft.com/office/drawing/2014/main" id="{99EB9A1C-1FB7-4BB8-A51A-D2AAEC9D601B}"/>
              </a:ext>
            </a:extLst>
          </p:cNvPr>
          <p:cNvSpPr txBox="1"/>
          <p:nvPr/>
        </p:nvSpPr>
        <p:spPr>
          <a:xfrm>
            <a:off x="745728" y="4325342"/>
            <a:ext cx="3726426" cy="1323439"/>
          </a:xfrm>
          <a:prstGeom prst="rect">
            <a:avLst/>
          </a:prstGeom>
          <a:noFill/>
        </p:spPr>
        <p:txBody>
          <a:bodyPr wrap="square" rtlCol="0">
            <a:spAutoFit/>
          </a:bodyPr>
          <a:lstStyle/>
          <a:p>
            <a:r>
              <a:rPr lang="en-US" sz="2000" b="1" i="1" dirty="0"/>
              <a:t>FFIP is incorporating considerations around feeder systems through each stage of the implementation process</a:t>
            </a:r>
          </a:p>
        </p:txBody>
      </p:sp>
      <p:pic>
        <p:nvPicPr>
          <p:cNvPr id="15" name="Picture 14" descr="FFIP logo">
            <a:extLst>
              <a:ext uri="{FF2B5EF4-FFF2-40B4-BE49-F238E27FC236}">
                <a16:creationId xmlns:a16="http://schemas.microsoft.com/office/drawing/2014/main" id="{DFA85AB3-64C6-4382-8C2D-7AC9B064F3C7}"/>
              </a:ext>
            </a:extLst>
          </p:cNvPr>
          <p:cNvPicPr>
            <a:picLocks noChangeAspect="1"/>
          </p:cNvPicPr>
          <p:nvPr/>
        </p:nvPicPr>
        <p:blipFill>
          <a:blip r:embed="rId4"/>
          <a:stretch>
            <a:fillRect/>
          </a:stretch>
        </p:blipFill>
        <p:spPr>
          <a:xfrm>
            <a:off x="7971449" y="124397"/>
            <a:ext cx="889919" cy="653369"/>
          </a:xfrm>
          <a:prstGeom prst="rect">
            <a:avLst/>
          </a:prstGeom>
        </p:spPr>
      </p:pic>
    </p:spTree>
    <p:extLst>
      <p:ext uri="{BB962C8B-B14F-4D97-AF65-F5344CB8AC3E}">
        <p14:creationId xmlns:p14="http://schemas.microsoft.com/office/powerpoint/2010/main" val="30465606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System Disposition">
            <a:extLst>
              <a:ext uri="{FF2B5EF4-FFF2-40B4-BE49-F238E27FC236}">
                <a16:creationId xmlns:a16="http://schemas.microsoft.com/office/drawing/2014/main" id="{4C6BE12B-C96C-4701-9ECE-641A9A4133D9}"/>
              </a:ext>
            </a:extLst>
          </p:cNvPr>
          <p:cNvSpPr>
            <a:spLocks noGrp="1"/>
          </p:cNvSpPr>
          <p:nvPr>
            <p:ph type="title"/>
          </p:nvPr>
        </p:nvSpPr>
        <p:spPr/>
        <p:txBody>
          <a:bodyPr/>
          <a:lstStyle/>
          <a:p>
            <a:r>
              <a:rPr lang="en-US" dirty="0"/>
              <a:t>System Disposition</a:t>
            </a:r>
          </a:p>
        </p:txBody>
      </p:sp>
      <p:sp>
        <p:nvSpPr>
          <p:cNvPr id="4" name="TextBox 3" descr="The system disposition process is designed to facilitate the transfer of financial functions to FMMI, while program functions remain in program systems.&#10;">
            <a:extLst>
              <a:ext uri="{FF2B5EF4-FFF2-40B4-BE49-F238E27FC236}">
                <a16:creationId xmlns:a16="http://schemas.microsoft.com/office/drawing/2014/main" id="{24F3B8AC-7758-4B82-A3E2-BA77F3C5C219}"/>
              </a:ext>
            </a:extLst>
          </p:cNvPr>
          <p:cNvSpPr txBox="1"/>
          <p:nvPr/>
        </p:nvSpPr>
        <p:spPr>
          <a:xfrm>
            <a:off x="393404" y="873789"/>
            <a:ext cx="8573729" cy="707886"/>
          </a:xfrm>
          <a:prstGeom prst="rect">
            <a:avLst/>
          </a:prstGeom>
          <a:noFill/>
        </p:spPr>
        <p:txBody>
          <a:bodyPr wrap="square" rtlCol="0">
            <a:spAutoFit/>
          </a:bodyPr>
          <a:lstStyle/>
          <a:p>
            <a:r>
              <a:rPr lang="en-US" sz="2000" dirty="0"/>
              <a:t>The system disposition process is designed to facilitate the transfer of financial functions to FMMI, while program functions remain in program systems.</a:t>
            </a:r>
          </a:p>
        </p:txBody>
      </p:sp>
      <p:pic>
        <p:nvPicPr>
          <p:cNvPr id="5" name="Content Placeholder 4" descr="FSA Systems: Financial Functions: General ledger, Funds management, Financial reporting, Other financial functions - FFMMI&#10;Program Functions: interest rate calculation, Loan servicing, other program functions - Program Systems">
            <a:extLst>
              <a:ext uri="{FF2B5EF4-FFF2-40B4-BE49-F238E27FC236}">
                <a16:creationId xmlns:a16="http://schemas.microsoft.com/office/drawing/2014/main" id="{467C65C3-59B0-4C67-8B78-6834715EAF47}"/>
              </a:ext>
            </a:extLst>
          </p:cNvPr>
          <p:cNvPicPr>
            <a:picLocks noGrp="1" noChangeAspect="1"/>
          </p:cNvPicPr>
          <p:nvPr>
            <p:ph idx="1"/>
          </p:nvPr>
        </p:nvPicPr>
        <p:blipFill>
          <a:blip r:embed="rId2"/>
          <a:stretch>
            <a:fillRect/>
          </a:stretch>
        </p:blipFill>
        <p:spPr>
          <a:xfrm>
            <a:off x="770814" y="1916281"/>
            <a:ext cx="7602371" cy="4170025"/>
          </a:xfrm>
          <a:prstGeom prst="rect">
            <a:avLst/>
          </a:prstGeom>
        </p:spPr>
      </p:pic>
      <p:pic>
        <p:nvPicPr>
          <p:cNvPr id="6" name="Picture 5" descr="FFIP Logo">
            <a:extLst>
              <a:ext uri="{FF2B5EF4-FFF2-40B4-BE49-F238E27FC236}">
                <a16:creationId xmlns:a16="http://schemas.microsoft.com/office/drawing/2014/main" id="{EC474EF7-DE01-483C-ADF8-C19A71F891CB}"/>
              </a:ext>
            </a:extLst>
          </p:cNvPr>
          <p:cNvPicPr>
            <a:picLocks noChangeAspect="1"/>
          </p:cNvPicPr>
          <p:nvPr/>
        </p:nvPicPr>
        <p:blipFill>
          <a:blip r:embed="rId3"/>
          <a:stretch>
            <a:fillRect/>
          </a:stretch>
        </p:blipFill>
        <p:spPr>
          <a:xfrm>
            <a:off x="7971449" y="115021"/>
            <a:ext cx="889919" cy="591972"/>
          </a:xfrm>
          <a:prstGeom prst="rect">
            <a:avLst/>
          </a:prstGeom>
        </p:spPr>
      </p:pic>
    </p:spTree>
    <p:extLst>
      <p:ext uri="{BB962C8B-B14F-4D97-AF65-F5344CB8AC3E}">
        <p14:creationId xmlns:p14="http://schemas.microsoft.com/office/powerpoint/2010/main" val="28629914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Key Dates (Current as of 6/28/19)">
            <a:extLst>
              <a:ext uri="{FF2B5EF4-FFF2-40B4-BE49-F238E27FC236}">
                <a16:creationId xmlns:a16="http://schemas.microsoft.com/office/drawing/2014/main" id="{EE29E085-FED6-45DE-8761-F8EF58A168CA}"/>
              </a:ext>
            </a:extLst>
          </p:cNvPr>
          <p:cNvSpPr>
            <a:spLocks noGrp="1"/>
          </p:cNvSpPr>
          <p:nvPr>
            <p:ph type="title"/>
          </p:nvPr>
        </p:nvSpPr>
        <p:spPr>
          <a:xfrm>
            <a:off x="271460" y="126123"/>
            <a:ext cx="7886700" cy="588579"/>
          </a:xfrm>
        </p:spPr>
        <p:txBody>
          <a:bodyPr>
            <a:normAutofit/>
          </a:bodyPr>
          <a:lstStyle/>
          <a:p>
            <a:r>
              <a:rPr lang="en-US" dirty="0"/>
              <a:t>Key Dates (Current as of 6/28/19)</a:t>
            </a:r>
          </a:p>
        </p:txBody>
      </p:sp>
      <p:pic>
        <p:nvPicPr>
          <p:cNvPr id="4" name="Content Placeholder 3" descr="Key dates for FFIP:&#10;Phase 1a - go live date is 10/30/18- primary stakeholder groups is CD and FBC&#10;Phase 1- go live date - 4/29/2019 - primary stakeholders - FAS,CD,FBC&#10;Phase 2 - go live date- 2/14/2020 - primary stakeholders FAS, FBC&#10;Phase 3 - Gol live date - 10/30/2020 - primary stakeholder groups - Field operations Farm loan Programs, SND, PSD,RD,FBC&#10;Phase 4 - Go Live date, TBD- Primary stakeholder Groups- Field Operations, CD,SND,PSD,AMS,FBC">
            <a:extLst>
              <a:ext uri="{FF2B5EF4-FFF2-40B4-BE49-F238E27FC236}">
                <a16:creationId xmlns:a16="http://schemas.microsoft.com/office/drawing/2014/main" id="{B580E218-24D4-4275-BD20-47A7C2C4D910}"/>
              </a:ext>
            </a:extLst>
          </p:cNvPr>
          <p:cNvPicPr>
            <a:picLocks noGrp="1" noChangeAspect="1"/>
          </p:cNvPicPr>
          <p:nvPr>
            <p:ph idx="1"/>
          </p:nvPr>
        </p:nvPicPr>
        <p:blipFill>
          <a:blip r:embed="rId2"/>
          <a:stretch>
            <a:fillRect/>
          </a:stretch>
        </p:blipFill>
        <p:spPr>
          <a:xfrm>
            <a:off x="159049" y="851338"/>
            <a:ext cx="8858827" cy="5076497"/>
          </a:xfrm>
          <a:prstGeom prst="rect">
            <a:avLst/>
          </a:prstGeom>
        </p:spPr>
      </p:pic>
      <p:sp>
        <p:nvSpPr>
          <p:cNvPr id="5" name="TextBox 4" descr="Phase 1.2: Agriculture Wool Apparel Manufacturer Trust Fund Program went live June 17, 2019. &#10;Pima Cotton Agricultural Trust Fund is currently under review&#10;&#10;">
            <a:extLst>
              <a:ext uri="{FF2B5EF4-FFF2-40B4-BE49-F238E27FC236}">
                <a16:creationId xmlns:a16="http://schemas.microsoft.com/office/drawing/2014/main" id="{508B8A05-A679-4536-A8D4-A4F7E9DFF4C6}"/>
              </a:ext>
            </a:extLst>
          </p:cNvPr>
          <p:cNvSpPr txBox="1"/>
          <p:nvPr/>
        </p:nvSpPr>
        <p:spPr>
          <a:xfrm>
            <a:off x="338860" y="5820179"/>
            <a:ext cx="8598663" cy="430887"/>
          </a:xfrm>
          <a:prstGeom prst="rect">
            <a:avLst/>
          </a:prstGeom>
          <a:noFill/>
        </p:spPr>
        <p:txBody>
          <a:bodyPr wrap="square" rtlCol="0">
            <a:spAutoFit/>
          </a:bodyPr>
          <a:lstStyle/>
          <a:p>
            <a:r>
              <a:rPr lang="en-US" sz="1100" b="1" dirty="0"/>
              <a:t>*Phase 1.2: Agriculture Wool Apparel Manufacturer Trust Fund Program went live June 17, 2019. </a:t>
            </a:r>
          </a:p>
          <a:p>
            <a:r>
              <a:rPr lang="en-US" sz="1100" b="1" dirty="0"/>
              <a:t>Pima Cotton Agricultural Trust Fund is currently under review</a:t>
            </a:r>
          </a:p>
        </p:txBody>
      </p:sp>
      <p:pic>
        <p:nvPicPr>
          <p:cNvPr id="6" name="Picture 5" descr="FFIP Logo">
            <a:extLst>
              <a:ext uri="{FF2B5EF4-FFF2-40B4-BE49-F238E27FC236}">
                <a16:creationId xmlns:a16="http://schemas.microsoft.com/office/drawing/2014/main" id="{7B7579D4-2DBB-4DA0-86FB-559C3018B016}"/>
              </a:ext>
            </a:extLst>
          </p:cNvPr>
          <p:cNvPicPr>
            <a:picLocks noChangeAspect="1"/>
          </p:cNvPicPr>
          <p:nvPr/>
        </p:nvPicPr>
        <p:blipFill>
          <a:blip r:embed="rId3"/>
          <a:stretch>
            <a:fillRect/>
          </a:stretch>
        </p:blipFill>
        <p:spPr>
          <a:xfrm>
            <a:off x="7971449" y="126122"/>
            <a:ext cx="889919" cy="588579"/>
          </a:xfrm>
          <a:prstGeom prst="rect">
            <a:avLst/>
          </a:prstGeom>
        </p:spPr>
      </p:pic>
    </p:spTree>
    <p:extLst>
      <p:ext uri="{BB962C8B-B14F-4D97-AF65-F5344CB8AC3E}">
        <p14:creationId xmlns:p14="http://schemas.microsoft.com/office/powerpoint/2010/main" val="112168950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261CC61C1A89744BE6FADE36934EDBE" ma:contentTypeVersion="12" ma:contentTypeDescription="Create a new document." ma:contentTypeScope="" ma:versionID="b5abde15b005cfe367c9c7b999ea1a87">
  <xsd:schema xmlns:xsd="http://www.w3.org/2001/XMLSchema" xmlns:xs="http://www.w3.org/2001/XMLSchema" xmlns:p="http://schemas.microsoft.com/office/2006/metadata/properties" xmlns:ns2="472c98c3-a7dc-4fba-924d-f646d88883a3" targetNamespace="http://schemas.microsoft.com/office/2006/metadata/properties" ma:root="true" ma:fieldsID="1263a8ee606ba2e49ba4c63d8e7ac3a4" ns2:_="">
    <xsd:import namespace="472c98c3-a7dc-4fba-924d-f646d88883a3"/>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72c98c3-a7dc-4fba-924d-f646d88883a3" elementFormDefault="qualified">
    <xsd:import namespace="http://schemas.microsoft.com/office/2006/documentManagement/types"/>
    <xsd:import namespace="http://schemas.microsoft.com/office/infopath/2007/PartnerControls"/>
    <xsd:element name="MediaServiceMetadata" ma:index="4" nillable="true" ma:displayName="MediaServiceMetadata" ma:hidden="true" ma:internalName="MediaServiceMetadata" ma:readOnly="true">
      <xsd:simpleType>
        <xsd:restriction base="dms:Note"/>
      </xsd:simpleType>
    </xsd:element>
    <xsd:element name="MediaServiceFastMetadata" ma:index="5"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03A91E0-8751-4067-9507-3028E8446B0F}">
  <ds:schemaRefs>
    <ds:schemaRef ds:uri="http://schemas.microsoft.com/office/2006/metadata/properties"/>
    <ds:schemaRef ds:uri="http://schemas.microsoft.com/office/2006/documentManagement/types"/>
    <ds:schemaRef ds:uri="472c98c3-a7dc-4fba-924d-f646d88883a3"/>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www.w3.org/XML/1998/namespace"/>
  </ds:schemaRefs>
</ds:datastoreItem>
</file>

<file path=customXml/itemProps2.xml><?xml version="1.0" encoding="utf-8"?>
<ds:datastoreItem xmlns:ds="http://schemas.openxmlformats.org/officeDocument/2006/customXml" ds:itemID="{570815EA-0250-4339-A00A-6E96E09C085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72c98c3-a7dc-4fba-924d-f646d88883a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A7C04DB-4C0D-44C6-B109-1A5615537D6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48699</TotalTime>
  <Words>2171</Words>
  <Application>Microsoft Office PowerPoint</Application>
  <PresentationFormat>Letter Paper (8.5x11 in)</PresentationFormat>
  <Paragraphs>349</Paragraphs>
  <Slides>25</Slides>
  <Notes>4</Notes>
  <HiddenSlides>2</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25</vt:i4>
      </vt:variant>
    </vt:vector>
  </HeadingPairs>
  <TitlesOfParts>
    <vt:vector size="35" baseType="lpstr">
      <vt:lpstr>Arial</vt:lpstr>
      <vt:lpstr>Arial Narrow</vt:lpstr>
      <vt:lpstr>Calibri</vt:lpstr>
      <vt:lpstr>Calibri Light</vt:lpstr>
      <vt:lpstr>Franklin Gothic Book</vt:lpstr>
      <vt:lpstr>Franklin Gothic Medium</vt:lpstr>
      <vt:lpstr>Georgia</vt:lpstr>
      <vt:lpstr>Times New Roman</vt:lpstr>
      <vt:lpstr>Office Theme</vt:lpstr>
      <vt:lpstr>1_Office Theme</vt:lpstr>
      <vt:lpstr>USDA Farm production and conservation (FPAC) FSA/CCC Financial Improvement Program (FFIP)  </vt:lpstr>
      <vt:lpstr>Project Vision</vt:lpstr>
      <vt:lpstr>Background</vt:lpstr>
      <vt:lpstr>Scope and Impacted Stakeholders</vt:lpstr>
      <vt:lpstr>What is FMMI?</vt:lpstr>
      <vt:lpstr>Implementation Phase Activity Flow</vt:lpstr>
      <vt:lpstr>Feeder Systems</vt:lpstr>
      <vt:lpstr>System Disposition</vt:lpstr>
      <vt:lpstr>Key Dates (Current as of 6/28/19)</vt:lpstr>
      <vt:lpstr>BPR Hybrid Agile Approach Overview</vt:lpstr>
      <vt:lpstr>BPR Roles and Responsibilities</vt:lpstr>
      <vt:lpstr>Phase 1a, 1, and 1.2 Highlights </vt:lpstr>
      <vt:lpstr>Phase 1a Summary</vt:lpstr>
      <vt:lpstr>Phase 1 Summary</vt:lpstr>
      <vt:lpstr>Phase 1.2 Summary</vt:lpstr>
      <vt:lpstr>Phase 2 Export Credit Reform Summary</vt:lpstr>
      <vt:lpstr>Project Staffing</vt:lpstr>
      <vt:lpstr>Project Structure (Proposed)</vt:lpstr>
      <vt:lpstr>Governance Structure</vt:lpstr>
      <vt:lpstr>Governance Structure con’t</vt:lpstr>
      <vt:lpstr>Governance Structure Tier 4</vt:lpstr>
      <vt:lpstr>Risks Summary Overview</vt:lpstr>
      <vt:lpstr>System Architecture: Current Structure</vt:lpstr>
      <vt:lpstr>System Architecture: Recommended Future Structure</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Farm Production and Conservation (FPAC)</dc:title>
  <dc:creator>Financial Management Services</dc:creator>
  <cp:lastModifiedBy>Stewart, Jeffrey - OCFO</cp:lastModifiedBy>
  <cp:revision>1273</cp:revision>
  <cp:lastPrinted>2018-03-01T19:17:54Z</cp:lastPrinted>
  <dcterms:created xsi:type="dcterms:W3CDTF">2018-02-22T14:30:21Z</dcterms:created>
  <dcterms:modified xsi:type="dcterms:W3CDTF">2019-08-12T14:59:09Z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0x010100B261CC61C1A89744BE6FADE36934EDBE</vt:lpwstr>
  </property>
  <property fmtid="{D5CDD505-2E9C-101B-9397-08002B2CF9AE}" pid="3" name="Order">
    <vt:r8>100000</vt:r8>
  </property>
  <property fmtid="{D5CDD505-2E9C-101B-9397-08002B2CF9AE}" pid="4" name="AuthorIds_UIVersion_3072">
    <vt:lpwstr>1047</vt:lpwstr>
  </property>
  <property fmtid="{D5CDD505-2E9C-101B-9397-08002B2CF9AE}" pid="5" name="AuthorIds_UIVersion_8192">
    <vt:lpwstr>104</vt:lpwstr>
  </property>
  <property fmtid="{D5CDD505-2E9C-101B-9397-08002B2CF9AE}" pid="6" name="AuthorIds_UIVersion_14336">
    <vt:lpwstr>104</vt:lpwstr>
  </property>
</Properties>
</file>