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2" r:id="rId4"/>
  </p:sldMasterIdLst>
  <p:notesMasterIdLst>
    <p:notesMasterId r:id="rId30"/>
  </p:notesMasterIdLst>
  <p:sldIdLst>
    <p:sldId id="256" r:id="rId5"/>
    <p:sldId id="1631" r:id="rId6"/>
    <p:sldId id="1600" r:id="rId7"/>
    <p:sldId id="1588" r:id="rId8"/>
    <p:sldId id="476" r:id="rId9"/>
    <p:sldId id="1551" r:id="rId10"/>
    <p:sldId id="445" r:id="rId11"/>
    <p:sldId id="1628" r:id="rId12"/>
    <p:sldId id="1599" r:id="rId13"/>
    <p:sldId id="1549" r:id="rId14"/>
    <p:sldId id="1584" r:id="rId15"/>
    <p:sldId id="475" r:id="rId16"/>
    <p:sldId id="1632" r:id="rId17"/>
    <p:sldId id="258" r:id="rId18"/>
    <p:sldId id="1591" r:id="rId19"/>
    <p:sldId id="1594" r:id="rId20"/>
    <p:sldId id="1589" r:id="rId21"/>
    <p:sldId id="1633" r:id="rId22"/>
    <p:sldId id="1634" r:id="rId23"/>
    <p:sldId id="1635" r:id="rId24"/>
    <p:sldId id="1624" r:id="rId25"/>
    <p:sldId id="1614" r:id="rId26"/>
    <p:sldId id="1629" r:id="rId27"/>
    <p:sldId id="1627" r:id="rId28"/>
    <p:sldId id="1630" r:id="rId2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5D50"/>
    <a:srgbClr val="C0DE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656"/>
    <p:restoredTop sz="88187" autoAdjust="0"/>
  </p:normalViewPr>
  <p:slideViewPr>
    <p:cSldViewPr snapToGrid="0" snapToObjects="1">
      <p:cViewPr varScale="1">
        <p:scale>
          <a:sx n="35" d="100"/>
          <a:sy n="35" d="100"/>
        </p:scale>
        <p:origin x="28" y="5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Est. Cost (in $M)</c:v>
                </c:pt>
              </c:strCache>
            </c:strRef>
          </c:tx>
          <c:dPt>
            <c:idx val="0"/>
            <c:bubble3D val="0"/>
            <c:spPr>
              <a:solidFill>
                <a:schemeClr val="tx2">
                  <a:lumMod val="75000"/>
                </a:schemeClr>
              </a:solidFill>
              <a:ln w="19050">
                <a:solidFill>
                  <a:schemeClr val="tx2">
                    <a:lumMod val="75000"/>
                  </a:schemeClr>
                </a:solidFill>
              </a:ln>
              <a:effectLst/>
            </c:spPr>
            <c:extLst>
              <c:ext xmlns:c16="http://schemas.microsoft.com/office/drawing/2014/chart" uri="{C3380CC4-5D6E-409C-BE32-E72D297353CC}">
                <c16:uniqueId val="{00000001-F566-A04F-B1CB-F45862B7093E}"/>
              </c:ext>
            </c:extLst>
          </c:dPt>
          <c:dPt>
            <c:idx val="1"/>
            <c:bubble3D val="0"/>
            <c:spPr>
              <a:solidFill>
                <a:schemeClr val="tx2">
                  <a:lumMod val="40000"/>
                  <a:lumOff val="60000"/>
                </a:schemeClr>
              </a:solidFill>
              <a:ln w="19050">
                <a:solidFill>
                  <a:schemeClr val="tx2">
                    <a:lumMod val="75000"/>
                  </a:schemeClr>
                </a:solidFill>
              </a:ln>
              <a:effectLst/>
            </c:spPr>
            <c:extLst>
              <c:ext xmlns:c16="http://schemas.microsoft.com/office/drawing/2014/chart" uri="{C3380CC4-5D6E-409C-BE32-E72D297353CC}">
                <c16:uniqueId val="{00000003-F566-A04F-B1CB-F45862B7093E}"/>
              </c:ext>
            </c:extLst>
          </c:dPt>
          <c:dPt>
            <c:idx val="2"/>
            <c:bubble3D val="0"/>
            <c:spPr>
              <a:solidFill>
                <a:schemeClr val="accent4">
                  <a:lumMod val="60000"/>
                  <a:lumOff val="40000"/>
                </a:schemeClr>
              </a:solidFill>
              <a:ln w="19050">
                <a:solidFill>
                  <a:schemeClr val="tx2">
                    <a:lumMod val="75000"/>
                  </a:schemeClr>
                </a:solidFill>
              </a:ln>
              <a:effectLst/>
            </c:spPr>
            <c:extLst>
              <c:ext xmlns:c16="http://schemas.microsoft.com/office/drawing/2014/chart" uri="{C3380CC4-5D6E-409C-BE32-E72D297353CC}">
                <c16:uniqueId val="{00000005-F566-A04F-B1CB-F45862B7093E}"/>
              </c:ext>
            </c:extLst>
          </c:dPt>
          <c:dPt>
            <c:idx val="3"/>
            <c:bubble3D val="0"/>
            <c:spPr>
              <a:solidFill>
                <a:schemeClr val="accent6">
                  <a:lumMod val="20000"/>
                  <a:lumOff val="80000"/>
                </a:schemeClr>
              </a:solidFill>
              <a:ln w="19050">
                <a:solidFill>
                  <a:schemeClr val="tx2">
                    <a:lumMod val="75000"/>
                  </a:schemeClr>
                </a:solidFill>
              </a:ln>
              <a:effectLst/>
            </c:spPr>
            <c:extLst>
              <c:ext xmlns:c16="http://schemas.microsoft.com/office/drawing/2014/chart" uri="{C3380CC4-5D6E-409C-BE32-E72D297353CC}">
                <c16:uniqueId val="{00000007-F566-A04F-B1CB-F45862B7093E}"/>
              </c:ext>
            </c:extLst>
          </c:dPt>
          <c:dLbls>
            <c:dLbl>
              <c:idx val="0"/>
              <c:layout>
                <c:manualLayout>
                  <c:x val="5.1892227606665009E-2"/>
                  <c:y val="0.11061976227165501"/>
                </c:manualLayout>
              </c:layout>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566-A04F-B1CB-F45862B7093E}"/>
                </c:ext>
              </c:extLst>
            </c:dLbl>
            <c:dLbl>
              <c:idx val="1"/>
              <c:layout>
                <c:manualLayout>
                  <c:x val="8.648704601110847E-3"/>
                  <c:y val="2.40477744068816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566-A04F-B1CB-F45862B7093E}"/>
                </c:ext>
              </c:extLst>
            </c:dLbl>
            <c:dLbl>
              <c:idx val="2"/>
              <c:layout>
                <c:manualLayout>
                  <c:x val="-0.2508124334322146"/>
                  <c:y val="-0.105810207390278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566-A04F-B1CB-F45862B7093E}"/>
                </c:ext>
              </c:extLst>
            </c:dLbl>
            <c:dLbl>
              <c:idx val="3"/>
              <c:layout>
                <c:manualLayout>
                  <c:x val="-2.1621761502777118E-2"/>
                  <c:y val="-6.2524213457891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566-A04F-B1CB-F45862B7093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Required Dept. Charges</c:v>
                </c:pt>
                <c:pt idx="1">
                  <c:v>Essential Infrastructure</c:v>
                </c:pt>
                <c:pt idx="2">
                  <c:v>FPAC Optimization</c:v>
                </c:pt>
                <c:pt idx="3">
                  <c:v>Other Mission Support</c:v>
                </c:pt>
              </c:strCache>
            </c:strRef>
          </c:cat>
          <c:val>
            <c:numRef>
              <c:f>Sheet1!$B$2:$B$5</c:f>
              <c:numCache>
                <c:formatCode>0%</c:formatCode>
                <c:ptCount val="4"/>
                <c:pt idx="0">
                  <c:v>0.22216262604591289</c:v>
                </c:pt>
                <c:pt idx="1">
                  <c:v>0.6926625187727955</c:v>
                </c:pt>
                <c:pt idx="2">
                  <c:v>1.9845526711006221E-2</c:v>
                </c:pt>
                <c:pt idx="3">
                  <c:v>6.5329328470285344E-2</c:v>
                </c:pt>
              </c:numCache>
            </c:numRef>
          </c:val>
          <c:extLst>
            <c:ext xmlns:c16="http://schemas.microsoft.com/office/drawing/2014/chart" uri="{C3380CC4-5D6E-409C-BE32-E72D297353CC}">
              <c16:uniqueId val="{00000006-F566-A04F-B1CB-F45862B7093E}"/>
            </c:ext>
          </c:extLst>
        </c:ser>
        <c:dLbls>
          <c:showLegendKey val="0"/>
          <c:showVal val="0"/>
          <c:showCatName val="0"/>
          <c:showSerName val="0"/>
          <c:showPercent val="0"/>
          <c:showBubbleSize val="0"/>
          <c:showLeaderLines val="1"/>
        </c:dLbls>
        <c:firstSliceAng val="0"/>
        <c:holeSize val="36"/>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FY2018</a:t>
            </a:r>
          </a:p>
          <a:p>
            <a:pPr>
              <a:defRPr/>
            </a:pPr>
            <a:r>
              <a:rPr lang="en-US"/>
              <a:t>Est. Quarterly Workload </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barChart>
        <c:barDir val="col"/>
        <c:grouping val="stacked"/>
        <c:varyColors val="0"/>
        <c:ser>
          <c:idx val="6"/>
          <c:order val="0"/>
          <c:tx>
            <c:v>Actions Completed</c:v>
          </c:tx>
          <c:spPr>
            <a:solidFill>
              <a:srgbClr val="6274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'Status - FY Comparisons'!$H$85:$K$85</c:f>
              <c:strCache>
                <c:ptCount val="4"/>
                <c:pt idx="0">
                  <c:v>Q1</c:v>
                </c:pt>
                <c:pt idx="1">
                  <c:v>Q2</c:v>
                </c:pt>
                <c:pt idx="2">
                  <c:v>Q3</c:v>
                </c:pt>
                <c:pt idx="3">
                  <c:v>Q4</c:v>
                </c:pt>
              </c:strCache>
            </c:strRef>
          </c:cat>
          <c:val>
            <c:numRef>
              <c:f>'Status - FY Comparisons'!$H$92:$K$92</c:f>
              <c:numCache>
                <c:formatCode>0%</c:formatCode>
                <c:ptCount val="4"/>
                <c:pt idx="0">
                  <c:v>9.1836734693877556E-2</c:v>
                </c:pt>
                <c:pt idx="1">
                  <c:v>0.18622448979591838</c:v>
                </c:pt>
                <c:pt idx="2">
                  <c:v>0.20816326530612245</c:v>
                </c:pt>
                <c:pt idx="3">
                  <c:v>0.51377551020408163</c:v>
                </c:pt>
              </c:numCache>
            </c:numRef>
          </c:val>
          <c:extLst>
            <c:ext xmlns:c16="http://schemas.microsoft.com/office/drawing/2014/chart" uri="{C3380CC4-5D6E-409C-BE32-E72D297353CC}">
              <c16:uniqueId val="{00000000-2BC7-4C48-A82B-57F557750D7A}"/>
            </c:ext>
          </c:extLst>
        </c:ser>
        <c:dLbls>
          <c:showLegendKey val="0"/>
          <c:showVal val="0"/>
          <c:showCatName val="0"/>
          <c:showSerName val="0"/>
          <c:showPercent val="0"/>
          <c:showBubbleSize val="0"/>
        </c:dLbls>
        <c:gapWidth val="41"/>
        <c:overlap val="100"/>
        <c:axId val="96261503"/>
        <c:axId val="96029039"/>
      </c:barChart>
      <c:catAx>
        <c:axId val="962615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029039"/>
        <c:crosses val="autoZero"/>
        <c:auto val="1"/>
        <c:lblAlgn val="ctr"/>
        <c:lblOffset val="100"/>
        <c:noMultiLvlLbl val="0"/>
      </c:catAx>
      <c:valAx>
        <c:axId val="9602903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962615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tx2">
          <a:lumMod val="50000"/>
        </a:schemeClr>
      </a:solidFill>
    </a:ln>
    <a:effectLst>
      <a:outerShdw blurRad="50800" dist="38100" dir="5400000" algn="t" rotWithShape="0">
        <a:prstClr val="black">
          <a:alpha val="40000"/>
        </a:prstClr>
      </a:outerShdw>
    </a:effectLst>
  </c:spPr>
  <c:txPr>
    <a:bodyPr/>
    <a:lstStyle/>
    <a:p>
      <a:pPr>
        <a:defRPr sz="12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0.46594</cdr:x>
      <cdr:y>0.17259</cdr:y>
    </cdr:from>
    <cdr:to>
      <cdr:x>0.74898</cdr:x>
      <cdr:y>0.42156</cdr:y>
    </cdr:to>
    <cdr:sp macro="" textlink="">
      <cdr:nvSpPr>
        <cdr:cNvPr id="2" name="TextBox 1">
          <a:extLst xmlns:a="http://schemas.openxmlformats.org/drawingml/2006/main">
            <a:ext uri="{FF2B5EF4-FFF2-40B4-BE49-F238E27FC236}">
              <a16:creationId xmlns:a16="http://schemas.microsoft.com/office/drawing/2014/main" id="{1C74BCB1-EBE8-7844-9E3F-1D169F658558}"/>
            </a:ext>
          </a:extLst>
        </cdr:cNvPr>
        <cdr:cNvSpPr txBox="1"/>
      </cdr:nvSpPr>
      <cdr:spPr>
        <a:xfrm xmlns:a="http://schemas.openxmlformats.org/drawingml/2006/main">
          <a:off x="1368407" y="455729"/>
          <a:ext cx="831248" cy="65742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900" b="1" dirty="0">
              <a:solidFill>
                <a:schemeClr val="bg1"/>
              </a:solidFill>
              <a:latin typeface="Arial" panose="020B0604020202020204" pitchFamily="34" charset="0"/>
              <a:cs typeface="Arial" panose="020B0604020202020204" pitchFamily="34" charset="0"/>
            </a:rPr>
            <a:t>Required Dept. Charges</a:t>
          </a:r>
        </a:p>
      </cdr:txBody>
    </cdr:sp>
  </cdr:relSizeAnchor>
  <cdr:relSizeAnchor xmlns:cdr="http://schemas.openxmlformats.org/drawingml/2006/chartDrawing">
    <cdr:from>
      <cdr:x>0.17885</cdr:x>
      <cdr:y>0.59033</cdr:y>
    </cdr:from>
    <cdr:to>
      <cdr:x>0.5</cdr:x>
      <cdr:y>0.8393</cdr:y>
    </cdr:to>
    <cdr:sp macro="" textlink="">
      <cdr:nvSpPr>
        <cdr:cNvPr id="3" name="TextBox 1">
          <a:extLst xmlns:a="http://schemas.openxmlformats.org/drawingml/2006/main">
            <a:ext uri="{FF2B5EF4-FFF2-40B4-BE49-F238E27FC236}">
              <a16:creationId xmlns:a16="http://schemas.microsoft.com/office/drawing/2014/main" id="{BB4AE054-BF9D-724D-A9E8-19B6BEAB0C7E}"/>
            </a:ext>
          </a:extLst>
        </cdr:cNvPr>
        <cdr:cNvSpPr txBox="1"/>
      </cdr:nvSpPr>
      <cdr:spPr>
        <a:xfrm xmlns:a="http://schemas.openxmlformats.org/drawingml/2006/main">
          <a:off x="525257" y="1558814"/>
          <a:ext cx="943171" cy="657424"/>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a:solidFill>
                <a:schemeClr val="tx1">
                  <a:lumMod val="95000"/>
                  <a:lumOff val="5000"/>
                </a:schemeClr>
              </a:solidFill>
              <a:latin typeface="Arial" panose="020B0604020202020204" pitchFamily="34" charset="0"/>
              <a:cs typeface="Arial" panose="020B0604020202020204" pitchFamily="34" charset="0"/>
            </a:rPr>
            <a:t>Essential Infrastructure</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FD0F1F-4E58-7141-96C8-C21DD131CC84}" type="datetimeFigureOut">
              <a:rPr lang="en-US" smtClean="0"/>
              <a:t>8/19/2019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CE8E77-B2CA-BF41-B603-9BF8C25DEEA9}" type="slidenum">
              <a:rPr lang="en-US" smtClean="0"/>
              <a:t>‹#›</a:t>
            </a:fld>
            <a:endParaRPr lang="en-US"/>
          </a:p>
        </p:txBody>
      </p:sp>
    </p:spTree>
    <p:extLst>
      <p:ext uri="{BB962C8B-B14F-4D97-AF65-F5344CB8AC3E}">
        <p14:creationId xmlns:p14="http://schemas.microsoft.com/office/powerpoint/2010/main" val="30991437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47A370-59E3-F84A-8C5B-C4E2CF85217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498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6601BF-4A4E-214F-9BC9-0CA6D5FC9D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025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3B8F7A9-A63E-E849-8050-E6DAD3AD1189}" type="slidenum">
              <a:rPr lang="en-US" smtClean="0"/>
              <a:pPr>
                <a:defRPr/>
              </a:pPr>
              <a:t>7</a:t>
            </a:fld>
            <a:endParaRPr lang="en-US" dirty="0"/>
          </a:p>
        </p:txBody>
      </p:sp>
    </p:spTree>
    <p:extLst>
      <p:ext uri="{BB962C8B-B14F-4D97-AF65-F5344CB8AC3E}">
        <p14:creationId xmlns:p14="http://schemas.microsoft.com/office/powerpoint/2010/main" val="3628110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panose="020F0502020204030204" pitchFamily="34" charset="0"/>
                <a:cs typeface="Calibri" panose="020F0502020204030204" pitchFamily="34" charset="0"/>
              </a:rPr>
              <a:t>Approach to Modernizing Mission Delivery</a:t>
            </a:r>
          </a:p>
          <a:p>
            <a:endParaRPr lang="en-US" dirty="0">
              <a:latin typeface="Calibri" panose="020F0502020204030204" pitchFamily="34" charset="0"/>
              <a:cs typeface="Calibri" panose="020F0502020204030204" pitchFamily="34" charset="0"/>
            </a:endParaRPr>
          </a:p>
          <a:p>
            <a:pPr marL="342900" indent="-342900">
              <a:spcAft>
                <a:spcPts val="1000"/>
              </a:spcAft>
              <a:buAutoNum type="arabicPeriod"/>
            </a:pPr>
            <a:r>
              <a:rPr lang="en-US" sz="2000" dirty="0"/>
              <a:t>Leverage FPAC’s Customer Experience initiatives to</a:t>
            </a:r>
            <a:r>
              <a:rPr lang="en-US" sz="2000" b="1" dirty="0"/>
              <a:t> understand how USDA can best serve</a:t>
            </a:r>
            <a:r>
              <a:rPr lang="en-US" sz="2000" dirty="0"/>
              <a:t> America’s farmers, ranchers, and forest stewards. </a:t>
            </a:r>
          </a:p>
          <a:p>
            <a:pPr marL="342900" indent="-342900">
              <a:spcAft>
                <a:spcPts val="1000"/>
              </a:spcAft>
              <a:buAutoNum type="arabicPeriod"/>
            </a:pPr>
            <a:r>
              <a:rPr lang="en-US" sz="2000" b="1" dirty="0"/>
              <a:t>Simplify how customers do business </a:t>
            </a:r>
            <a:r>
              <a:rPr lang="en-US" sz="2000" dirty="0"/>
              <a:t>across USDA agencies and programs by:</a:t>
            </a:r>
          </a:p>
          <a:p>
            <a:pPr marL="800100" lvl="1" indent="-342900">
              <a:spcAft>
                <a:spcPts val="1000"/>
              </a:spcAft>
              <a:buFont typeface="Arial" panose="020B0604020202020204" pitchFamily="34" charset="0"/>
              <a:buChar char="•"/>
            </a:pPr>
            <a:r>
              <a:rPr lang="en-US" sz="2000" dirty="0"/>
              <a:t>Improving access to and usability of tools and resources; and </a:t>
            </a:r>
          </a:p>
          <a:p>
            <a:pPr marL="800100" lvl="1" indent="-342900">
              <a:spcAft>
                <a:spcPts val="1000"/>
              </a:spcAft>
              <a:buFont typeface="Arial" panose="020B0604020202020204" pitchFamily="34" charset="0"/>
              <a:buChar char="•"/>
            </a:pPr>
            <a:r>
              <a:rPr lang="en-US" sz="2000" dirty="0"/>
              <a:t>Streamlining business practices and processes.</a:t>
            </a:r>
          </a:p>
          <a:p>
            <a:pPr marL="342900" indent="-342900">
              <a:spcAft>
                <a:spcPts val="1000"/>
              </a:spcAft>
              <a:buAutoNum type="arabicPeriod"/>
            </a:pPr>
            <a:r>
              <a:rPr lang="en-US" sz="2000" dirty="0"/>
              <a:t>Continuously </a:t>
            </a:r>
            <a:r>
              <a:rPr lang="en-US" sz="2000" b="1" dirty="0"/>
              <a:t>improve the quality of our technical and financial expertise and assistance</a:t>
            </a:r>
            <a:r>
              <a:rPr lang="en-US" sz="2000" dirty="0"/>
              <a:t> by providing our employees and partners with impactful and </a:t>
            </a:r>
            <a:r>
              <a:rPr lang="en-US" sz="2000" u="sng" dirty="0"/>
              <a:t>integrated</a:t>
            </a:r>
            <a:r>
              <a:rPr lang="en-US" sz="2000" dirty="0"/>
              <a:t> tools, information, and data.</a:t>
            </a:r>
          </a:p>
          <a:p>
            <a:pPr marL="342900" indent="-342900">
              <a:spcAft>
                <a:spcPts val="1000"/>
              </a:spcAft>
              <a:buAutoNum type="arabicPeriod"/>
            </a:pPr>
            <a:r>
              <a:rPr lang="en-US" sz="2000" b="1" dirty="0"/>
              <a:t>Build upon past successes and lessons learned </a:t>
            </a:r>
            <a:r>
              <a:rPr lang="en-US" sz="2000" dirty="0"/>
              <a:t>to integrate, modernize, and streamline how we deliver technical and financial assistance across the FPAC Mission Area.</a:t>
            </a:r>
          </a:p>
          <a:p>
            <a:pPr marL="800100" lvl="1" indent="-342900">
              <a:spcAft>
                <a:spcPts val="1000"/>
              </a:spcAft>
              <a:buFont typeface="Arial" panose="020B0604020202020204" pitchFamily="34" charset="0"/>
              <a:buChar char="•"/>
            </a:pPr>
            <a:r>
              <a:rPr lang="en-US" sz="2000" u="sng" dirty="0"/>
              <a:t>Example</a:t>
            </a:r>
            <a:r>
              <a:rPr lang="en-US" sz="2000" dirty="0"/>
              <a:t>: Do not build monolithic systems that attempt to be all things to all people. </a:t>
            </a:r>
          </a:p>
          <a:p>
            <a:endParaRPr lang="en-US" dirty="0"/>
          </a:p>
        </p:txBody>
      </p:sp>
      <p:sp>
        <p:nvSpPr>
          <p:cNvPr id="4" name="Slide Number Placeholder 3"/>
          <p:cNvSpPr>
            <a:spLocks noGrp="1"/>
          </p:cNvSpPr>
          <p:nvPr>
            <p:ph type="sldNum" sz="quarter" idx="5"/>
          </p:nvPr>
        </p:nvSpPr>
        <p:spPr/>
        <p:txBody>
          <a:bodyPr/>
          <a:lstStyle/>
          <a:p>
            <a:pPr>
              <a:defRPr/>
            </a:pPr>
            <a:fld id="{A3B8F7A9-A63E-E849-8050-E6DAD3AD1189}" type="slidenum">
              <a:rPr lang="en-US" smtClean="0"/>
              <a:pPr>
                <a:defRPr/>
              </a:pPr>
              <a:t>11</a:t>
            </a:fld>
            <a:endParaRPr lang="en-US" dirty="0"/>
          </a:p>
        </p:txBody>
      </p:sp>
    </p:spTree>
    <p:extLst>
      <p:ext uri="{BB962C8B-B14F-4D97-AF65-F5344CB8AC3E}">
        <p14:creationId xmlns:p14="http://schemas.microsoft.com/office/powerpoint/2010/main" val="30603254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14.png"/></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6.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2.emf"/></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descr="A group of people in a field&#10;&#10;Description automatically generated">
            <a:extLst>
              <a:ext uri="{FF2B5EF4-FFF2-40B4-BE49-F238E27FC236}">
                <a16:creationId xmlns:a16="http://schemas.microsoft.com/office/drawing/2014/main" id="{23213326-EDD9-624D-B97F-945D2641491A}"/>
              </a:ext>
            </a:extLst>
          </p:cNvPr>
          <p:cNvPicPr>
            <a:picLocks noChangeAspect="1"/>
          </p:cNvPicPr>
          <p:nvPr userDrawn="1"/>
        </p:nvPicPr>
        <p:blipFill rotWithShape="1">
          <a:blip r:embed="rId2"/>
          <a:srcRect t="21848"/>
          <a:stretch/>
        </p:blipFill>
        <p:spPr>
          <a:xfrm>
            <a:off x="0" y="7382"/>
            <a:ext cx="9144000" cy="476414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530" y="7382"/>
            <a:ext cx="9229060" cy="6858000"/>
          </a:xfrm>
          <a:prstGeom prst="rect">
            <a:avLst/>
          </a:prstGeom>
        </p:spPr>
      </p:pic>
      <p:sp>
        <p:nvSpPr>
          <p:cNvPr id="2" name="Title 1">
            <a:extLst>
              <a:ext uri="{FF2B5EF4-FFF2-40B4-BE49-F238E27FC236}">
                <a16:creationId xmlns:a16="http://schemas.microsoft.com/office/drawing/2014/main" id="{C4E8D168-CF24-2646-914E-5D5184BDA789}"/>
              </a:ext>
            </a:extLst>
          </p:cNvPr>
          <p:cNvSpPr>
            <a:spLocks noGrp="1"/>
          </p:cNvSpPr>
          <p:nvPr>
            <p:ph type="ctrTitle"/>
          </p:nvPr>
        </p:nvSpPr>
        <p:spPr>
          <a:xfrm>
            <a:off x="409989" y="4204752"/>
            <a:ext cx="8028333" cy="2210385"/>
          </a:xfrm>
        </p:spPr>
        <p:txBody>
          <a:bodyPr anchor="ctr">
            <a:normAutofit/>
          </a:bodyPr>
          <a:lstStyle>
            <a:lvl1pPr algn="l">
              <a:defRPr sz="44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39586BA6-07E1-1649-8CCF-14B22EB7A3F2}"/>
              </a:ext>
            </a:extLst>
          </p:cNvPr>
          <p:cNvSpPr>
            <a:spLocks noGrp="1"/>
          </p:cNvSpPr>
          <p:nvPr>
            <p:ph type="subTitle" idx="1"/>
          </p:nvPr>
        </p:nvSpPr>
        <p:spPr>
          <a:xfrm>
            <a:off x="409989" y="5615409"/>
            <a:ext cx="5295072" cy="799728"/>
          </a:xfrm>
        </p:spPr>
        <p:txBody>
          <a:bodyPr anchor="ctr">
            <a:normAutofit/>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05627" y="6111695"/>
            <a:ext cx="585533" cy="399587"/>
          </a:xfrm>
          <a:prstGeom prst="rect">
            <a:avLst/>
          </a:prstGeom>
        </p:spPr>
      </p:pic>
    </p:spTree>
    <p:extLst>
      <p:ext uri="{BB962C8B-B14F-4D97-AF65-F5344CB8AC3E}">
        <p14:creationId xmlns:p14="http://schemas.microsoft.com/office/powerpoint/2010/main" val="27194797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09E97E-1CAD-F04C-A8B2-389C69BBA0ED}" type="slidenum">
              <a:rPr lang="en-US" smtClean="0"/>
              <a:t>‹#›</a:t>
            </a:fld>
            <a:endParaRPr lang="en-US"/>
          </a:p>
        </p:txBody>
      </p:sp>
      <p:sp>
        <p:nvSpPr>
          <p:cNvPr id="1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9AD751B6-71C9-2D46-892E-1C82B1BB634C}"/>
              </a:ext>
            </a:extLst>
          </p:cNvPr>
          <p:cNvSpPr>
            <a:spLocks noGrp="1"/>
          </p:cNvSpPr>
          <p:nvPr>
            <p:ph type="title"/>
          </p:nvPr>
        </p:nvSpPr>
        <p:spPr>
          <a:xfrm>
            <a:off x="639338" y="0"/>
            <a:ext cx="4817993" cy="1399272"/>
          </a:xfrm>
        </p:spPr>
        <p:txBody>
          <a:bodyPr anchor="ctr"/>
          <a:lstStyle/>
          <a:p>
            <a:r>
              <a:rPr lang="en-US" dirty="0"/>
              <a:t>Click to edit Master title style</a:t>
            </a:r>
          </a:p>
        </p:txBody>
      </p:sp>
      <p:pic>
        <p:nvPicPr>
          <p:cNvPr id="28" name="Picture 27"/>
          <p:cNvPicPr>
            <a:picLocks noChangeAspect="1"/>
          </p:cNvPicPr>
          <p:nvPr userDrawn="1"/>
        </p:nvPicPr>
        <p:blipFill>
          <a:blip r:embed="rId2">
            <a:duotone>
              <a:schemeClr val="bg2">
                <a:shade val="45000"/>
                <a:satMod val="135000"/>
              </a:schemeClr>
              <a:prstClr val="white"/>
            </a:duotone>
          </a:blip>
          <a:stretch>
            <a:fillRect/>
          </a:stretch>
        </p:blipFill>
        <p:spPr>
          <a:xfrm>
            <a:off x="6165117" y="425260"/>
            <a:ext cx="472413" cy="472413"/>
          </a:xfrm>
          <a:prstGeom prst="rect">
            <a:avLst/>
          </a:prstGeom>
        </p:spPr>
      </p:pic>
      <p:pic>
        <p:nvPicPr>
          <p:cNvPr id="29" name="Picture 28"/>
          <p:cNvPicPr>
            <a:picLocks noChangeAspect="1"/>
          </p:cNvPicPr>
          <p:nvPr userDrawn="1"/>
        </p:nvPicPr>
        <p:blipFill>
          <a:blip r:embed="rId3"/>
          <a:stretch>
            <a:fillRect/>
          </a:stretch>
        </p:blipFill>
        <p:spPr>
          <a:xfrm>
            <a:off x="6631512" y="427452"/>
            <a:ext cx="472413" cy="472413"/>
          </a:xfrm>
          <a:prstGeom prst="rect">
            <a:avLst/>
          </a:prstGeom>
        </p:spPr>
      </p:pic>
      <p:pic>
        <p:nvPicPr>
          <p:cNvPr id="30" name="Picture 29"/>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84426" y="425810"/>
            <a:ext cx="472413" cy="473169"/>
          </a:xfrm>
          <a:prstGeom prst="rect">
            <a:avLst/>
          </a:prstGeom>
        </p:spPr>
      </p:pic>
      <p:pic>
        <p:nvPicPr>
          <p:cNvPr id="31" name="Picture 30"/>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32" name="Picture 31"/>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8558" y="425260"/>
            <a:ext cx="473169" cy="470764"/>
          </a:xfrm>
          <a:prstGeom prst="rect">
            <a:avLst/>
          </a:prstGeom>
        </p:spPr>
      </p:pic>
      <p:pic>
        <p:nvPicPr>
          <p:cNvPr id="33" name="Picture 32"/>
          <p:cNvPicPr>
            <a:picLocks noChangeAspect="1"/>
          </p:cNvPicPr>
          <p:nvPr userDrawn="1"/>
        </p:nvPicPr>
        <p:blipFill>
          <a:blip r:embed="rId7">
            <a:duotone>
              <a:schemeClr val="bg2">
                <a:shade val="45000"/>
                <a:satMod val="135000"/>
              </a:schemeClr>
              <a:prstClr val="white"/>
            </a:duotone>
          </a:blip>
          <a:stretch>
            <a:fillRect/>
          </a:stretch>
        </p:blipFill>
        <p:spPr>
          <a:xfrm>
            <a:off x="8396492" y="425832"/>
            <a:ext cx="473169" cy="473169"/>
          </a:xfrm>
          <a:prstGeom prst="rect">
            <a:avLst/>
          </a:prstGeom>
        </p:spPr>
      </p:pic>
      <p:pic>
        <p:nvPicPr>
          <p:cNvPr id="34" name="Picture 33"/>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16407852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09E97E-1CAD-F04C-A8B2-389C69BBA0ED}" type="slidenum">
              <a:rPr lang="en-US" smtClean="0"/>
              <a:t>‹#›</a:t>
            </a:fld>
            <a:endParaRPr lang="en-US"/>
          </a:p>
        </p:txBody>
      </p:sp>
      <p:sp>
        <p:nvSpPr>
          <p:cNvPr id="1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3" name="Title 1">
            <a:extLst>
              <a:ext uri="{FF2B5EF4-FFF2-40B4-BE49-F238E27FC236}">
                <a16:creationId xmlns:a16="http://schemas.microsoft.com/office/drawing/2014/main" id="{9AD751B6-71C9-2D46-892E-1C82B1BB634C}"/>
              </a:ext>
            </a:extLst>
          </p:cNvPr>
          <p:cNvSpPr>
            <a:spLocks noGrp="1"/>
          </p:cNvSpPr>
          <p:nvPr>
            <p:ph type="title"/>
          </p:nvPr>
        </p:nvSpPr>
        <p:spPr>
          <a:xfrm>
            <a:off x="639338" y="0"/>
            <a:ext cx="4817993" cy="1399272"/>
          </a:xfrm>
        </p:spPr>
        <p:txBody>
          <a:bodyPr anchor="ctr"/>
          <a:lstStyle/>
          <a:p>
            <a:r>
              <a:rPr lang="en-US" dirty="0"/>
              <a:t>Click to edit Master title style</a:t>
            </a:r>
          </a:p>
        </p:txBody>
      </p:sp>
      <p:pic>
        <p:nvPicPr>
          <p:cNvPr id="34" name="Picture 33"/>
          <p:cNvPicPr>
            <a:picLocks noChangeAspect="1"/>
          </p:cNvPicPr>
          <p:nvPr userDrawn="1"/>
        </p:nvPicPr>
        <p:blipFill>
          <a:blip r:embed="rId2">
            <a:duotone>
              <a:schemeClr val="bg2">
                <a:shade val="45000"/>
                <a:satMod val="135000"/>
              </a:schemeClr>
              <a:prstClr val="white"/>
            </a:duotone>
          </a:blip>
          <a:stretch>
            <a:fillRect/>
          </a:stretch>
        </p:blipFill>
        <p:spPr>
          <a:xfrm>
            <a:off x="6165117" y="425260"/>
            <a:ext cx="472413" cy="472413"/>
          </a:xfrm>
          <a:prstGeom prst="rect">
            <a:avLst/>
          </a:prstGeom>
        </p:spPr>
      </p:pic>
      <p:pic>
        <p:nvPicPr>
          <p:cNvPr id="35" name="Picture 34"/>
          <p:cNvPicPr>
            <a:picLocks noChangeAspect="1"/>
          </p:cNvPicPr>
          <p:nvPr userDrawn="1"/>
        </p:nvPicPr>
        <p:blipFill>
          <a:blip r:embed="rId3">
            <a:duotone>
              <a:schemeClr val="bg2">
                <a:shade val="45000"/>
                <a:satMod val="135000"/>
              </a:schemeClr>
              <a:prstClr val="white"/>
            </a:duotone>
          </a:blip>
          <a:stretch>
            <a:fillRect/>
          </a:stretch>
        </p:blipFill>
        <p:spPr>
          <a:xfrm>
            <a:off x="6631513" y="427452"/>
            <a:ext cx="472413" cy="472413"/>
          </a:xfrm>
          <a:prstGeom prst="rect">
            <a:avLst/>
          </a:prstGeom>
        </p:spPr>
      </p:pic>
      <p:pic>
        <p:nvPicPr>
          <p:cNvPr id="36" name="Picture 3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74487" y="425810"/>
            <a:ext cx="472413" cy="473168"/>
          </a:xfrm>
          <a:prstGeom prst="rect">
            <a:avLst/>
          </a:prstGeom>
        </p:spPr>
      </p:pic>
      <p:pic>
        <p:nvPicPr>
          <p:cNvPr id="37" name="Picture 36"/>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38" name="Picture 37"/>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8558" y="425260"/>
            <a:ext cx="473169" cy="470764"/>
          </a:xfrm>
          <a:prstGeom prst="rect">
            <a:avLst/>
          </a:prstGeom>
        </p:spPr>
      </p:pic>
      <p:pic>
        <p:nvPicPr>
          <p:cNvPr id="39" name="Picture 38"/>
          <p:cNvPicPr>
            <a:picLocks noChangeAspect="1"/>
          </p:cNvPicPr>
          <p:nvPr userDrawn="1"/>
        </p:nvPicPr>
        <p:blipFill>
          <a:blip r:embed="rId7">
            <a:duotone>
              <a:schemeClr val="bg2">
                <a:shade val="45000"/>
                <a:satMod val="135000"/>
              </a:schemeClr>
              <a:prstClr val="white"/>
            </a:duotone>
          </a:blip>
          <a:stretch>
            <a:fillRect/>
          </a:stretch>
        </p:blipFill>
        <p:spPr>
          <a:xfrm>
            <a:off x="8396492" y="425832"/>
            <a:ext cx="473169" cy="473169"/>
          </a:xfrm>
          <a:prstGeom prst="rect">
            <a:avLst/>
          </a:prstGeom>
        </p:spPr>
      </p:pic>
      <p:pic>
        <p:nvPicPr>
          <p:cNvPr id="40" name="Picture 39"/>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3843715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09E97E-1CAD-F04C-A8B2-389C69BBA0ED}" type="slidenum">
              <a:rPr lang="en-US" smtClean="0"/>
              <a:t>‹#›</a:t>
            </a:fld>
            <a:endParaRPr lang="en-US"/>
          </a:p>
        </p:txBody>
      </p:sp>
      <p:sp>
        <p:nvSpPr>
          <p:cNvPr id="1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tle 1">
            <a:extLst>
              <a:ext uri="{FF2B5EF4-FFF2-40B4-BE49-F238E27FC236}">
                <a16:creationId xmlns:a16="http://schemas.microsoft.com/office/drawing/2014/main" id="{9AD751B6-71C9-2D46-892E-1C82B1BB634C}"/>
              </a:ext>
            </a:extLst>
          </p:cNvPr>
          <p:cNvSpPr>
            <a:spLocks noGrp="1"/>
          </p:cNvSpPr>
          <p:nvPr>
            <p:ph type="title"/>
          </p:nvPr>
        </p:nvSpPr>
        <p:spPr>
          <a:xfrm>
            <a:off x="639338" y="0"/>
            <a:ext cx="4817993" cy="1399272"/>
          </a:xfrm>
        </p:spPr>
        <p:txBody>
          <a:bodyPr anchor="ctr"/>
          <a:lstStyle/>
          <a:p>
            <a:r>
              <a:rPr lang="en-US" dirty="0"/>
              <a:t>Click to edit Master title style</a:t>
            </a:r>
          </a:p>
        </p:txBody>
      </p:sp>
      <p:pic>
        <p:nvPicPr>
          <p:cNvPr id="27" name="Picture 26"/>
          <p:cNvPicPr>
            <a:picLocks noChangeAspect="1"/>
          </p:cNvPicPr>
          <p:nvPr userDrawn="1"/>
        </p:nvPicPr>
        <p:blipFill>
          <a:blip r:embed="rId2">
            <a:duotone>
              <a:schemeClr val="bg2">
                <a:shade val="45000"/>
                <a:satMod val="135000"/>
              </a:schemeClr>
              <a:prstClr val="white"/>
            </a:duotone>
          </a:blip>
          <a:stretch>
            <a:fillRect/>
          </a:stretch>
        </p:blipFill>
        <p:spPr>
          <a:xfrm>
            <a:off x="6165117" y="425260"/>
            <a:ext cx="472413" cy="472413"/>
          </a:xfrm>
          <a:prstGeom prst="rect">
            <a:avLst/>
          </a:prstGeom>
        </p:spPr>
      </p:pic>
      <p:pic>
        <p:nvPicPr>
          <p:cNvPr id="28" name="Picture 27"/>
          <p:cNvPicPr>
            <a:picLocks noChangeAspect="1"/>
          </p:cNvPicPr>
          <p:nvPr userDrawn="1"/>
        </p:nvPicPr>
        <p:blipFill>
          <a:blip r:embed="rId3">
            <a:duotone>
              <a:schemeClr val="bg2">
                <a:shade val="45000"/>
                <a:satMod val="135000"/>
              </a:schemeClr>
              <a:prstClr val="white"/>
            </a:duotone>
          </a:blip>
          <a:stretch>
            <a:fillRect/>
          </a:stretch>
        </p:blipFill>
        <p:spPr>
          <a:xfrm>
            <a:off x="6631513" y="427452"/>
            <a:ext cx="472413" cy="472413"/>
          </a:xfrm>
          <a:prstGeom prst="rect">
            <a:avLst/>
          </a:prstGeom>
        </p:spPr>
      </p:pic>
      <p:pic>
        <p:nvPicPr>
          <p:cNvPr id="29" name="Picture 28"/>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84426" y="425810"/>
            <a:ext cx="472413" cy="473169"/>
          </a:xfrm>
          <a:prstGeom prst="rect">
            <a:avLst/>
          </a:prstGeom>
        </p:spPr>
      </p:pic>
      <p:pic>
        <p:nvPicPr>
          <p:cNvPr id="30" name="Picture 2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31" name="Picture 30"/>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8558" y="425260"/>
            <a:ext cx="473169" cy="470764"/>
          </a:xfrm>
          <a:prstGeom prst="rect">
            <a:avLst/>
          </a:prstGeom>
        </p:spPr>
      </p:pic>
      <p:pic>
        <p:nvPicPr>
          <p:cNvPr id="32" name="Picture 31"/>
          <p:cNvPicPr>
            <a:picLocks noChangeAspect="1"/>
          </p:cNvPicPr>
          <p:nvPr userDrawn="1"/>
        </p:nvPicPr>
        <p:blipFill>
          <a:blip r:embed="rId7">
            <a:duotone>
              <a:schemeClr val="bg2">
                <a:shade val="45000"/>
                <a:satMod val="135000"/>
              </a:schemeClr>
              <a:prstClr val="white"/>
            </a:duotone>
          </a:blip>
          <a:stretch>
            <a:fillRect/>
          </a:stretch>
        </p:blipFill>
        <p:spPr>
          <a:xfrm>
            <a:off x="8396492" y="425832"/>
            <a:ext cx="473169" cy="473169"/>
          </a:xfrm>
          <a:prstGeom prst="rect">
            <a:avLst/>
          </a:prstGeom>
        </p:spPr>
      </p:pic>
      <p:pic>
        <p:nvPicPr>
          <p:cNvPr id="33" name="Picture 32"/>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3461707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09E97E-1CAD-F04C-A8B2-389C69BBA0ED}" type="slidenum">
              <a:rPr lang="en-US" smtClean="0"/>
              <a:t>‹#›</a:t>
            </a:fld>
            <a:endParaRPr lang="en-US"/>
          </a:p>
        </p:txBody>
      </p:sp>
      <p:sp>
        <p:nvSpPr>
          <p:cNvPr id="1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8" name="Title 1">
            <a:extLst>
              <a:ext uri="{FF2B5EF4-FFF2-40B4-BE49-F238E27FC236}">
                <a16:creationId xmlns:a16="http://schemas.microsoft.com/office/drawing/2014/main" id="{9AD751B6-71C9-2D46-892E-1C82B1BB634C}"/>
              </a:ext>
            </a:extLst>
          </p:cNvPr>
          <p:cNvSpPr>
            <a:spLocks noGrp="1"/>
          </p:cNvSpPr>
          <p:nvPr>
            <p:ph type="title"/>
          </p:nvPr>
        </p:nvSpPr>
        <p:spPr>
          <a:xfrm>
            <a:off x="639338" y="0"/>
            <a:ext cx="4817993" cy="1399272"/>
          </a:xfrm>
        </p:spPr>
        <p:txBody>
          <a:bodyPr anchor="ctr"/>
          <a:lstStyle/>
          <a:p>
            <a:r>
              <a:rPr lang="en-US" dirty="0"/>
              <a:t>Click to edit Master title style</a:t>
            </a:r>
          </a:p>
        </p:txBody>
      </p:sp>
      <p:pic>
        <p:nvPicPr>
          <p:cNvPr id="29" name="Picture 28"/>
          <p:cNvPicPr>
            <a:picLocks noChangeAspect="1"/>
          </p:cNvPicPr>
          <p:nvPr userDrawn="1"/>
        </p:nvPicPr>
        <p:blipFill>
          <a:blip r:embed="rId2">
            <a:duotone>
              <a:schemeClr val="bg2">
                <a:shade val="45000"/>
                <a:satMod val="135000"/>
              </a:schemeClr>
              <a:prstClr val="white"/>
            </a:duotone>
          </a:blip>
          <a:stretch>
            <a:fillRect/>
          </a:stretch>
        </p:blipFill>
        <p:spPr>
          <a:xfrm>
            <a:off x="6165117" y="425260"/>
            <a:ext cx="472413" cy="472413"/>
          </a:xfrm>
          <a:prstGeom prst="rect">
            <a:avLst/>
          </a:prstGeom>
        </p:spPr>
      </p:pic>
      <p:pic>
        <p:nvPicPr>
          <p:cNvPr id="30" name="Picture 29"/>
          <p:cNvPicPr>
            <a:picLocks noChangeAspect="1"/>
          </p:cNvPicPr>
          <p:nvPr userDrawn="1"/>
        </p:nvPicPr>
        <p:blipFill>
          <a:blip r:embed="rId3">
            <a:duotone>
              <a:schemeClr val="bg2">
                <a:shade val="45000"/>
                <a:satMod val="135000"/>
              </a:schemeClr>
              <a:prstClr val="white"/>
            </a:duotone>
          </a:blip>
          <a:stretch>
            <a:fillRect/>
          </a:stretch>
        </p:blipFill>
        <p:spPr>
          <a:xfrm>
            <a:off x="6631513" y="427452"/>
            <a:ext cx="472413" cy="472413"/>
          </a:xfrm>
          <a:prstGeom prst="rect">
            <a:avLst/>
          </a:prstGeom>
        </p:spPr>
      </p:pic>
      <p:pic>
        <p:nvPicPr>
          <p:cNvPr id="31" name="Picture 30"/>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84426" y="425810"/>
            <a:ext cx="472413" cy="473169"/>
          </a:xfrm>
          <a:prstGeom prst="rect">
            <a:avLst/>
          </a:prstGeom>
        </p:spPr>
      </p:pic>
      <p:pic>
        <p:nvPicPr>
          <p:cNvPr id="32" name="Picture 31"/>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33" name="Picture 3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959760" y="425260"/>
            <a:ext cx="470764" cy="470764"/>
          </a:xfrm>
          <a:prstGeom prst="rect">
            <a:avLst/>
          </a:prstGeom>
        </p:spPr>
      </p:pic>
      <p:pic>
        <p:nvPicPr>
          <p:cNvPr id="34" name="Picture 33"/>
          <p:cNvPicPr>
            <a:picLocks noChangeAspect="1"/>
          </p:cNvPicPr>
          <p:nvPr userDrawn="1"/>
        </p:nvPicPr>
        <p:blipFill>
          <a:blip r:embed="rId7">
            <a:duotone>
              <a:schemeClr val="bg2">
                <a:shade val="45000"/>
                <a:satMod val="135000"/>
              </a:schemeClr>
              <a:prstClr val="white"/>
            </a:duotone>
          </a:blip>
          <a:stretch>
            <a:fillRect/>
          </a:stretch>
        </p:blipFill>
        <p:spPr>
          <a:xfrm>
            <a:off x="8396492" y="425832"/>
            <a:ext cx="473169" cy="473169"/>
          </a:xfrm>
          <a:prstGeom prst="rect">
            <a:avLst/>
          </a:prstGeom>
        </p:spPr>
      </p:pic>
      <p:pic>
        <p:nvPicPr>
          <p:cNvPr id="35" name="Picture 34"/>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928137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09E97E-1CAD-F04C-A8B2-389C69BBA0ED}" type="slidenum">
              <a:rPr lang="en-US" smtClean="0"/>
              <a:t>‹#›</a:t>
            </a:fld>
            <a:endParaRPr lang="en-US"/>
          </a:p>
        </p:txBody>
      </p:sp>
      <p:sp>
        <p:nvSpPr>
          <p:cNvPr id="1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76012"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6" name="Title 1">
            <a:extLst>
              <a:ext uri="{FF2B5EF4-FFF2-40B4-BE49-F238E27FC236}">
                <a16:creationId xmlns:a16="http://schemas.microsoft.com/office/drawing/2014/main" id="{9AD751B6-71C9-2D46-892E-1C82B1BB634C}"/>
              </a:ext>
            </a:extLst>
          </p:cNvPr>
          <p:cNvSpPr>
            <a:spLocks noGrp="1"/>
          </p:cNvSpPr>
          <p:nvPr>
            <p:ph type="title"/>
          </p:nvPr>
        </p:nvSpPr>
        <p:spPr>
          <a:xfrm>
            <a:off x="639338" y="0"/>
            <a:ext cx="4817993" cy="1399272"/>
          </a:xfrm>
        </p:spPr>
        <p:txBody>
          <a:bodyPr anchor="ctr"/>
          <a:lstStyle/>
          <a:p>
            <a:r>
              <a:rPr lang="en-US" dirty="0"/>
              <a:t>Click to edit Master title style</a:t>
            </a:r>
          </a:p>
        </p:txBody>
      </p:sp>
      <p:pic>
        <p:nvPicPr>
          <p:cNvPr id="12" name="Picture 11"/>
          <p:cNvPicPr>
            <a:picLocks noChangeAspect="1"/>
          </p:cNvPicPr>
          <p:nvPr userDrawn="1"/>
        </p:nvPicPr>
        <p:blipFill>
          <a:blip r:embed="rId2">
            <a:duotone>
              <a:schemeClr val="bg2">
                <a:shade val="45000"/>
                <a:satMod val="135000"/>
              </a:schemeClr>
              <a:prstClr val="white"/>
            </a:duotone>
          </a:blip>
          <a:stretch>
            <a:fillRect/>
          </a:stretch>
        </p:blipFill>
        <p:spPr>
          <a:xfrm>
            <a:off x="6165117" y="425260"/>
            <a:ext cx="472413" cy="472413"/>
          </a:xfrm>
          <a:prstGeom prst="rect">
            <a:avLst/>
          </a:prstGeom>
        </p:spPr>
      </p:pic>
      <p:pic>
        <p:nvPicPr>
          <p:cNvPr id="13" name="Picture 12"/>
          <p:cNvPicPr>
            <a:picLocks noChangeAspect="1"/>
          </p:cNvPicPr>
          <p:nvPr userDrawn="1"/>
        </p:nvPicPr>
        <p:blipFill>
          <a:blip r:embed="rId3">
            <a:duotone>
              <a:schemeClr val="bg2">
                <a:shade val="45000"/>
                <a:satMod val="135000"/>
              </a:schemeClr>
              <a:prstClr val="white"/>
            </a:duotone>
          </a:blip>
          <a:stretch>
            <a:fillRect/>
          </a:stretch>
        </p:blipFill>
        <p:spPr>
          <a:xfrm>
            <a:off x="6631513" y="427452"/>
            <a:ext cx="472413" cy="472413"/>
          </a:xfrm>
          <a:prstGeom prst="rect">
            <a:avLst/>
          </a:prstGeom>
        </p:spPr>
      </p:pic>
      <p:pic>
        <p:nvPicPr>
          <p:cNvPr id="14" name="Picture 13"/>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84426" y="425810"/>
            <a:ext cx="472413" cy="473169"/>
          </a:xfrm>
          <a:prstGeom prst="rect">
            <a:avLst/>
          </a:prstGeom>
        </p:spPr>
      </p:pic>
      <p:pic>
        <p:nvPicPr>
          <p:cNvPr id="15" name="Picture 14"/>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16" name="Picture 15"/>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9760" y="425260"/>
            <a:ext cx="470764" cy="470764"/>
          </a:xfrm>
          <a:prstGeom prst="rect">
            <a:avLst/>
          </a:prstGeom>
        </p:spPr>
      </p:pic>
      <p:pic>
        <p:nvPicPr>
          <p:cNvPr id="17" name="Picture 1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8396870" y="425832"/>
            <a:ext cx="472413" cy="473169"/>
          </a:xfrm>
          <a:prstGeom prst="rect">
            <a:avLst/>
          </a:prstGeom>
        </p:spPr>
      </p:pic>
      <p:pic>
        <p:nvPicPr>
          <p:cNvPr id="18" name="Picture 17"/>
          <p:cNvPicPr>
            <a:picLocks noChangeAspect="1"/>
          </p:cNvPicPr>
          <p:nvPr userDrawn="1"/>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1604268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B5219AC-42D7-4088-9007-5586898A6289}"/>
              </a:ext>
            </a:extLst>
          </p:cNvPr>
          <p:cNvSpPr>
            <a:spLocks noGrp="1"/>
          </p:cNvSpPr>
          <p:nvPr>
            <p:ph type="title"/>
          </p:nvPr>
        </p:nvSpPr>
        <p:spPr>
          <a:xfrm>
            <a:off x="274320" y="192024"/>
            <a:ext cx="7886700" cy="393192"/>
          </a:xfrm>
          <a:prstGeom prst="rect">
            <a:avLst/>
          </a:prstGeom>
        </p:spPr>
        <p:txBody>
          <a:bodyPr/>
          <a:lstStyle>
            <a:lvl1pPr>
              <a:defRPr sz="2200">
                <a:latin typeface="+mn-lt"/>
              </a:defRPr>
            </a:lvl1pPr>
          </a:lstStyle>
          <a:p>
            <a:r>
              <a:rPr lang="en-US" dirty="0"/>
              <a:t>Click to edit Master title style</a:t>
            </a:r>
          </a:p>
        </p:txBody>
      </p:sp>
    </p:spTree>
    <p:extLst>
      <p:ext uri="{BB962C8B-B14F-4D97-AF65-F5344CB8AC3E}">
        <p14:creationId xmlns:p14="http://schemas.microsoft.com/office/powerpoint/2010/main" val="7199871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rgbClr val="001F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4F35C18B-F24E-0942-B649-A6E888C723C5}"/>
              </a:ext>
            </a:extLst>
          </p:cNvPr>
          <p:cNvSpPr>
            <a:spLocks noGrp="1"/>
          </p:cNvSpPr>
          <p:nvPr>
            <p:ph type="title"/>
          </p:nvPr>
        </p:nvSpPr>
        <p:spPr>
          <a:xfrm>
            <a:off x="616139" y="973568"/>
            <a:ext cx="7886700" cy="2852737"/>
          </a:xfrm>
        </p:spPr>
        <p:txBody>
          <a:bodyPr anchor="b">
            <a:normAutofit/>
          </a:bodyPr>
          <a:lstStyle>
            <a:lvl1pPr>
              <a:defRPr sz="44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B218FB8A-7466-6748-A102-1678D9F9A772}"/>
              </a:ext>
            </a:extLst>
          </p:cNvPr>
          <p:cNvSpPr>
            <a:spLocks noGrp="1"/>
          </p:cNvSpPr>
          <p:nvPr>
            <p:ph type="body" idx="1"/>
          </p:nvPr>
        </p:nvSpPr>
        <p:spPr>
          <a:xfrm>
            <a:off x="616139" y="3977279"/>
            <a:ext cx="78867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pic>
        <p:nvPicPr>
          <p:cNvPr id="7" name="Picture 6">
            <a:extLst>
              <a:ext uri="{FF2B5EF4-FFF2-40B4-BE49-F238E27FC236}">
                <a16:creationId xmlns:a16="http://schemas.microsoft.com/office/drawing/2014/main" id="{96A36AFA-67EC-A049-8A1B-4E406A70F09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0686" y="6351427"/>
            <a:ext cx="527985" cy="360314"/>
          </a:xfrm>
          <a:prstGeom prst="rect">
            <a:avLst/>
          </a:prstGeom>
        </p:spPr>
      </p:pic>
      <p:sp>
        <p:nvSpPr>
          <p:cNvPr id="8" name="TextBox 7">
            <a:extLst>
              <a:ext uri="{FF2B5EF4-FFF2-40B4-BE49-F238E27FC236}">
                <a16:creationId xmlns:a16="http://schemas.microsoft.com/office/drawing/2014/main" id="{E3B06B7C-DBD2-FC4C-B8D9-FBF5DFEC7B96}"/>
              </a:ext>
            </a:extLst>
          </p:cNvPr>
          <p:cNvSpPr txBox="1"/>
          <p:nvPr userDrawn="1"/>
        </p:nvSpPr>
        <p:spPr>
          <a:xfrm>
            <a:off x="768671" y="6524055"/>
            <a:ext cx="2355574" cy="261610"/>
          </a:xfrm>
          <a:prstGeom prst="rect">
            <a:avLst/>
          </a:prstGeom>
          <a:noFill/>
        </p:spPr>
        <p:txBody>
          <a:bodyPr wrap="square" rtlCol="0">
            <a:spAutoFit/>
          </a:bodyPr>
          <a:lstStyle/>
          <a:p>
            <a:r>
              <a:rPr lang="en-US" sz="1100" b="1" i="0" dirty="0">
                <a:solidFill>
                  <a:schemeClr val="bg1"/>
                </a:solidFill>
                <a:latin typeface="Arial" charset="0"/>
                <a:ea typeface="Arial" charset="0"/>
                <a:cs typeface="Arial" charset="0"/>
              </a:rPr>
              <a:t>FPAC Business Center </a:t>
            </a:r>
          </a:p>
        </p:txBody>
      </p:sp>
    </p:spTree>
    <p:extLst>
      <p:ext uri="{BB962C8B-B14F-4D97-AF65-F5344CB8AC3E}">
        <p14:creationId xmlns:p14="http://schemas.microsoft.com/office/powerpoint/2010/main" val="2108670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6B635F3-39CE-6A46-B192-93E93C6E9646}"/>
              </a:ext>
            </a:extLst>
          </p:cNvPr>
          <p:cNvSpPr>
            <a:spLocks noGrp="1"/>
          </p:cNvSpPr>
          <p:nvPr>
            <p:ph type="sldNum" sz="quarter" idx="12"/>
          </p:nvPr>
        </p:nvSpPr>
        <p:spPr/>
        <p:txBody>
          <a:bodyPr/>
          <a:lstStyle/>
          <a:p>
            <a:fld id="{7509E97E-1CAD-F04C-A8B2-389C69BBA0ED}" type="slidenum">
              <a:rPr lang="en-US" smtClean="0"/>
              <a:t>‹#›</a:t>
            </a:fld>
            <a:endParaRPr lang="en-US"/>
          </a:p>
        </p:txBody>
      </p:sp>
      <p:sp>
        <p:nvSpPr>
          <p:cNvPr id="8" name="Title 1">
            <a:extLst>
              <a:ext uri="{FF2B5EF4-FFF2-40B4-BE49-F238E27FC236}">
                <a16:creationId xmlns:a16="http://schemas.microsoft.com/office/drawing/2014/main" id="{A55E5341-29BC-FA4B-B5B3-54E6E9449FCA}"/>
              </a:ext>
            </a:extLst>
          </p:cNvPr>
          <p:cNvSpPr>
            <a:spLocks noGrp="1"/>
          </p:cNvSpPr>
          <p:nvPr>
            <p:ph type="title" hasCustomPrompt="1"/>
          </p:nvPr>
        </p:nvSpPr>
        <p:spPr>
          <a:xfrm>
            <a:off x="639338" y="0"/>
            <a:ext cx="4817993" cy="1399272"/>
          </a:xfrm>
        </p:spPr>
        <p:txBody>
          <a:bodyPr anchor="ctr"/>
          <a:lstStyle/>
          <a:p>
            <a:r>
              <a:rPr lang="en-US" dirty="0"/>
              <a:t>Click to edit Master title</a:t>
            </a:r>
            <a:br>
              <a:rPr lang="en-US" dirty="0"/>
            </a:br>
            <a:r>
              <a:rPr lang="en-US" dirty="0"/>
              <a:t>style</a:t>
            </a:r>
          </a:p>
        </p:txBody>
      </p:sp>
    </p:spTree>
    <p:extLst>
      <p:ext uri="{BB962C8B-B14F-4D97-AF65-F5344CB8AC3E}">
        <p14:creationId xmlns:p14="http://schemas.microsoft.com/office/powerpoint/2010/main" val="16459042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72937F4-2B05-AD40-A476-53ABA51E1883}"/>
              </a:ext>
            </a:extLst>
          </p:cNvPr>
          <p:cNvPicPr>
            <a:picLocks noChangeAspect="1"/>
          </p:cNvPicPr>
          <p:nvPr userDrawn="1"/>
        </p:nvPicPr>
        <p:blipFill>
          <a:blip r:embed="rId2"/>
          <a:stretch>
            <a:fillRect/>
          </a:stretch>
        </p:blipFill>
        <p:spPr>
          <a:xfrm>
            <a:off x="0" y="0"/>
            <a:ext cx="9144000" cy="6858000"/>
          </a:xfrm>
          <a:prstGeom prst="rect">
            <a:avLst/>
          </a:prstGeom>
        </p:spPr>
      </p:pic>
      <p:sp>
        <p:nvSpPr>
          <p:cNvPr id="4" name="Rectangle 3"/>
          <p:cNvSpPr/>
          <p:nvPr userDrawn="1"/>
        </p:nvSpPr>
        <p:spPr>
          <a:xfrm>
            <a:off x="10688" y="-7735"/>
            <a:ext cx="9144000" cy="6865735"/>
          </a:xfrm>
          <a:prstGeom prst="rect">
            <a:avLst/>
          </a:prstGeom>
          <a:gradFill flip="none" rotWithShape="1">
            <a:gsLst>
              <a:gs pos="75000">
                <a:srgbClr val="FFFFFF">
                  <a:alpha val="91000"/>
                </a:srgbClr>
              </a:gs>
              <a:gs pos="61000">
                <a:schemeClr val="bg1">
                  <a:lumMod val="100000"/>
                </a:schemeClr>
              </a:gs>
              <a:gs pos="100000">
                <a:schemeClr val="bg1">
                  <a:lumMod val="0"/>
                  <a:lumOff val="100000"/>
                  <a:alpha val="5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2">
            <a:extLst>
              <a:ext uri="{FF2B5EF4-FFF2-40B4-BE49-F238E27FC236}">
                <a16:creationId xmlns:a16="http://schemas.microsoft.com/office/drawing/2014/main" id="{3C568396-1FEE-EC42-BEC0-CADAC5D11293}"/>
              </a:ext>
            </a:extLst>
          </p:cNvPr>
          <p:cNvSpPr>
            <a:spLocks noGrp="1"/>
          </p:cNvSpPr>
          <p:nvPr>
            <p:ph idx="1"/>
          </p:nvPr>
        </p:nvSpPr>
        <p:spPr>
          <a:xfrm>
            <a:off x="404743" y="1557505"/>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0DD08172-A888-3944-B083-8483CE3521B7}"/>
              </a:ext>
            </a:extLst>
          </p:cNvPr>
          <p:cNvSpPr>
            <a:spLocks noGrp="1"/>
          </p:cNvSpPr>
          <p:nvPr>
            <p:ph type="title" hasCustomPrompt="1"/>
          </p:nvPr>
        </p:nvSpPr>
        <p:spPr>
          <a:xfrm>
            <a:off x="639338" y="0"/>
            <a:ext cx="4817993" cy="1399272"/>
          </a:xfrm>
        </p:spPr>
        <p:txBody>
          <a:bodyPr anchor="ctr"/>
          <a:lstStyle/>
          <a:p>
            <a:r>
              <a:rPr lang="en-US" dirty="0"/>
              <a:t>Click to edit Master title</a:t>
            </a:r>
            <a:br>
              <a:rPr lang="en-US" dirty="0"/>
            </a:br>
            <a:r>
              <a:rPr lang="en-US" dirty="0"/>
              <a:t>style</a:t>
            </a:r>
          </a:p>
        </p:txBody>
      </p:sp>
      <p:sp>
        <p:nvSpPr>
          <p:cNvPr id="15" name="Slide Number Placeholder 5">
            <a:extLst>
              <a:ext uri="{FF2B5EF4-FFF2-40B4-BE49-F238E27FC236}">
                <a16:creationId xmlns:a16="http://schemas.microsoft.com/office/drawing/2014/main" id="{810B7D09-0D17-134C-B8E5-3D32BA636F99}"/>
              </a:ext>
            </a:extLst>
          </p:cNvPr>
          <p:cNvSpPr txBox="1">
            <a:spLocks/>
          </p:cNvSpPr>
          <p:nvPr userDrawn="1"/>
        </p:nvSpPr>
        <p:spPr>
          <a:xfrm>
            <a:off x="6403901" y="6563689"/>
            <a:ext cx="2332529"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001F5F"/>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509E97E-1CAD-F04C-A8B2-389C69BBA0ED}" type="slidenum">
              <a:rPr lang="en-US" smtClean="0"/>
              <a:pPr/>
              <a:t>‹#›</a:t>
            </a:fld>
            <a:endParaRPr lang="en-US" dirty="0"/>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793671"/>
            <a:ext cx="9154688" cy="1080654"/>
          </a:xfrm>
          <a:prstGeom prst="rect">
            <a:avLst/>
          </a:prstGeom>
        </p:spPr>
      </p:pic>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2957" y="6577325"/>
            <a:ext cx="323573" cy="220817"/>
          </a:xfrm>
          <a:prstGeom prst="rect">
            <a:avLst/>
          </a:prstGeom>
        </p:spPr>
      </p:pic>
      <p:sp>
        <p:nvSpPr>
          <p:cNvPr id="18" name="TextBox 17"/>
          <p:cNvSpPr txBox="1"/>
          <p:nvPr userDrawn="1"/>
        </p:nvSpPr>
        <p:spPr>
          <a:xfrm>
            <a:off x="265709" y="6610365"/>
            <a:ext cx="2355574" cy="261610"/>
          </a:xfrm>
          <a:prstGeom prst="rect">
            <a:avLst/>
          </a:prstGeom>
          <a:noFill/>
        </p:spPr>
        <p:txBody>
          <a:bodyPr wrap="square" rtlCol="0">
            <a:spAutoFit/>
          </a:bodyPr>
          <a:lstStyle/>
          <a:p>
            <a:pPr algn="ctr"/>
            <a:r>
              <a:rPr lang="en-US" sz="1100" b="1" i="0" dirty="0">
                <a:solidFill>
                  <a:srgbClr val="001F5F"/>
                </a:solidFill>
                <a:latin typeface="Arial" charset="0"/>
                <a:ea typeface="Arial" charset="0"/>
                <a:cs typeface="Arial" charset="0"/>
              </a:rPr>
              <a:t>FPAC Business Center </a:t>
            </a:r>
          </a:p>
        </p:txBody>
      </p:sp>
    </p:spTree>
    <p:extLst>
      <p:ext uri="{BB962C8B-B14F-4D97-AF65-F5344CB8AC3E}">
        <p14:creationId xmlns:p14="http://schemas.microsoft.com/office/powerpoint/2010/main" val="25431126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1"/>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7509E97E-1CAD-F04C-A8B2-389C69BBA0ED}" type="slidenum">
              <a:rPr lang="en-US" smtClean="0"/>
              <a:t>‹#›</a:t>
            </a:fld>
            <a:endParaRPr lang="en-US" dirty="0"/>
          </a:p>
        </p:txBody>
      </p:sp>
      <p:sp>
        <p:nvSpPr>
          <p:cNvPr id="4" name="Title 1">
            <a:extLst>
              <a:ext uri="{FF2B5EF4-FFF2-40B4-BE49-F238E27FC236}">
                <a16:creationId xmlns:a16="http://schemas.microsoft.com/office/drawing/2014/main" id="{62A14DBA-93FB-0D48-B065-32644651C8E0}"/>
              </a:ext>
            </a:extLst>
          </p:cNvPr>
          <p:cNvSpPr>
            <a:spLocks noGrp="1"/>
          </p:cNvSpPr>
          <p:nvPr>
            <p:ph type="title" hasCustomPrompt="1"/>
          </p:nvPr>
        </p:nvSpPr>
        <p:spPr>
          <a:xfrm>
            <a:off x="639338" y="0"/>
            <a:ext cx="4817993" cy="1399272"/>
          </a:xfrm>
        </p:spPr>
        <p:txBody>
          <a:bodyPr anchor="ctr"/>
          <a:lstStyle/>
          <a:p>
            <a:r>
              <a:rPr lang="en-US" dirty="0"/>
              <a:t>Click to edit Master title</a:t>
            </a:r>
            <a:br>
              <a:rPr lang="en-US" dirty="0"/>
            </a:br>
            <a:r>
              <a:rPr lang="en-US" dirty="0"/>
              <a:t>style</a:t>
            </a:r>
          </a:p>
        </p:txBody>
      </p:sp>
    </p:spTree>
    <p:extLst>
      <p:ext uri="{BB962C8B-B14F-4D97-AF65-F5344CB8AC3E}">
        <p14:creationId xmlns:p14="http://schemas.microsoft.com/office/powerpoint/2010/main" val="15443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D1E983A-D898-E24F-83C3-6A09477C8AFF}"/>
              </a:ext>
            </a:extLst>
          </p:cNvPr>
          <p:cNvSpPr>
            <a:spLocks noGrp="1"/>
          </p:cNvSpPr>
          <p:nvPr>
            <p:ph sz="half" idx="1"/>
          </p:nvPr>
        </p:nvSpPr>
        <p:spPr>
          <a:xfrm>
            <a:off x="62865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E6D304-5CF3-FB4A-80F3-1F22227DC29A}"/>
              </a:ext>
            </a:extLst>
          </p:cNvPr>
          <p:cNvSpPr>
            <a:spLocks noGrp="1"/>
          </p:cNvSpPr>
          <p:nvPr>
            <p:ph sz="half" idx="2"/>
          </p:nvPr>
        </p:nvSpPr>
        <p:spPr>
          <a:xfrm>
            <a:off x="4648200" y="1825625"/>
            <a:ext cx="386715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A0196874-B884-A14F-AB64-FA5223942639}"/>
              </a:ext>
            </a:extLst>
          </p:cNvPr>
          <p:cNvSpPr>
            <a:spLocks noGrp="1"/>
          </p:cNvSpPr>
          <p:nvPr>
            <p:ph type="sldNum" sz="quarter" idx="12"/>
          </p:nvPr>
        </p:nvSpPr>
        <p:spPr/>
        <p:txBody>
          <a:bodyPr/>
          <a:lstStyle/>
          <a:p>
            <a:fld id="{7509E97E-1CAD-F04C-A8B2-389C69BBA0ED}" type="slidenum">
              <a:rPr lang="en-US" smtClean="0"/>
              <a:t>‹#›</a:t>
            </a:fld>
            <a:endParaRPr lang="en-US"/>
          </a:p>
        </p:txBody>
      </p:sp>
      <p:sp>
        <p:nvSpPr>
          <p:cNvPr id="6" name="Title 1">
            <a:extLst>
              <a:ext uri="{FF2B5EF4-FFF2-40B4-BE49-F238E27FC236}">
                <a16:creationId xmlns:a16="http://schemas.microsoft.com/office/drawing/2014/main" id="{2ECD2DE0-B4AB-BB49-8D73-2699F8428E73}"/>
              </a:ext>
            </a:extLst>
          </p:cNvPr>
          <p:cNvSpPr>
            <a:spLocks noGrp="1"/>
          </p:cNvSpPr>
          <p:nvPr>
            <p:ph type="title" hasCustomPrompt="1"/>
          </p:nvPr>
        </p:nvSpPr>
        <p:spPr>
          <a:xfrm>
            <a:off x="639338" y="0"/>
            <a:ext cx="4817993" cy="1399272"/>
          </a:xfrm>
        </p:spPr>
        <p:txBody>
          <a:bodyPr anchor="ctr"/>
          <a:lstStyle/>
          <a:p>
            <a:r>
              <a:rPr lang="en-US" dirty="0"/>
              <a:t>Click to edit Master title</a:t>
            </a:r>
            <a:br>
              <a:rPr lang="en-US" dirty="0"/>
            </a:br>
            <a:r>
              <a:rPr lang="en-US" dirty="0"/>
              <a:t>style</a:t>
            </a:r>
          </a:p>
        </p:txBody>
      </p:sp>
    </p:spTree>
    <p:extLst>
      <p:ext uri="{BB962C8B-B14F-4D97-AF65-F5344CB8AC3E}">
        <p14:creationId xmlns:p14="http://schemas.microsoft.com/office/powerpoint/2010/main" val="12342169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29366FF-8082-4644-B617-54309A222916}"/>
              </a:ext>
            </a:extLst>
          </p:cNvPr>
          <p:cNvSpPr>
            <a:spLocks noGrp="1"/>
          </p:cNvSpPr>
          <p:nvPr>
            <p:ph type="body" idx="1"/>
          </p:nvPr>
        </p:nvSpPr>
        <p:spPr>
          <a:xfrm>
            <a:off x="630238" y="1514476"/>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D3BA18E7-CE75-E242-A8F7-548FC2E3D2E5}"/>
              </a:ext>
            </a:extLst>
          </p:cNvPr>
          <p:cNvSpPr>
            <a:spLocks noGrp="1"/>
          </p:cNvSpPr>
          <p:nvPr>
            <p:ph sz="half" idx="2"/>
          </p:nvPr>
        </p:nvSpPr>
        <p:spPr>
          <a:xfrm>
            <a:off x="630238" y="2338388"/>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118B67-50F4-FF4C-AFD5-4087143004F4}"/>
              </a:ext>
            </a:extLst>
          </p:cNvPr>
          <p:cNvSpPr>
            <a:spLocks noGrp="1"/>
          </p:cNvSpPr>
          <p:nvPr>
            <p:ph type="body" sz="quarter" idx="3"/>
          </p:nvPr>
        </p:nvSpPr>
        <p:spPr>
          <a:xfrm>
            <a:off x="4629150" y="1514476"/>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10917CB2-B1BB-8E40-AE4B-75BA1F059826}"/>
              </a:ext>
            </a:extLst>
          </p:cNvPr>
          <p:cNvSpPr>
            <a:spLocks noGrp="1"/>
          </p:cNvSpPr>
          <p:nvPr>
            <p:ph sz="quarter" idx="4"/>
          </p:nvPr>
        </p:nvSpPr>
        <p:spPr>
          <a:xfrm>
            <a:off x="4629150" y="2338388"/>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993B2147-8AA2-4E4C-BBCB-1F8B4A24576E}"/>
              </a:ext>
            </a:extLst>
          </p:cNvPr>
          <p:cNvSpPr>
            <a:spLocks noGrp="1"/>
          </p:cNvSpPr>
          <p:nvPr>
            <p:ph type="sldNum" sz="quarter" idx="12"/>
          </p:nvPr>
        </p:nvSpPr>
        <p:spPr/>
        <p:txBody>
          <a:bodyPr/>
          <a:lstStyle/>
          <a:p>
            <a:fld id="{7509E97E-1CAD-F04C-A8B2-389C69BBA0ED}" type="slidenum">
              <a:rPr lang="en-US" smtClean="0"/>
              <a:t>‹#›</a:t>
            </a:fld>
            <a:endParaRPr lang="en-US"/>
          </a:p>
        </p:txBody>
      </p:sp>
      <p:sp>
        <p:nvSpPr>
          <p:cNvPr id="10" name="Title 1">
            <a:extLst>
              <a:ext uri="{FF2B5EF4-FFF2-40B4-BE49-F238E27FC236}">
                <a16:creationId xmlns:a16="http://schemas.microsoft.com/office/drawing/2014/main" id="{F9EE9720-E751-4447-B8A5-93E4A48D9C42}"/>
              </a:ext>
            </a:extLst>
          </p:cNvPr>
          <p:cNvSpPr>
            <a:spLocks noGrp="1"/>
          </p:cNvSpPr>
          <p:nvPr>
            <p:ph type="title" hasCustomPrompt="1"/>
          </p:nvPr>
        </p:nvSpPr>
        <p:spPr>
          <a:xfrm>
            <a:off x="639338" y="0"/>
            <a:ext cx="4817993" cy="1399272"/>
          </a:xfrm>
        </p:spPr>
        <p:txBody>
          <a:bodyPr anchor="ctr"/>
          <a:lstStyle/>
          <a:p>
            <a:r>
              <a:rPr lang="en-US" dirty="0"/>
              <a:t>Click to edit Master title</a:t>
            </a:r>
            <a:br>
              <a:rPr lang="en-US" dirty="0"/>
            </a:br>
            <a:r>
              <a:rPr lang="en-US" dirty="0"/>
              <a:t>style</a:t>
            </a:r>
          </a:p>
        </p:txBody>
      </p:sp>
    </p:spTree>
    <p:extLst>
      <p:ext uri="{BB962C8B-B14F-4D97-AF65-F5344CB8AC3E}">
        <p14:creationId xmlns:p14="http://schemas.microsoft.com/office/powerpoint/2010/main" val="232196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751B6-71C9-2D46-892E-1C82B1BB634C}"/>
              </a:ext>
            </a:extLst>
          </p:cNvPr>
          <p:cNvSpPr>
            <a:spLocks noGrp="1"/>
          </p:cNvSpPr>
          <p:nvPr>
            <p:ph type="title" hasCustomPrompt="1"/>
          </p:nvPr>
        </p:nvSpPr>
        <p:spPr>
          <a:xfrm>
            <a:off x="639338" y="0"/>
            <a:ext cx="4817993" cy="1399272"/>
          </a:xfrm>
        </p:spPr>
        <p:txBody>
          <a:bodyPr anchor="ctr"/>
          <a:lstStyle/>
          <a:p>
            <a:r>
              <a:rPr lang="en-US" dirty="0"/>
              <a:t>Click to edit Master title</a:t>
            </a:r>
            <a:br>
              <a:rPr lang="en-US" dirty="0"/>
            </a:br>
            <a:r>
              <a:rPr lang="en-US" dirty="0"/>
              <a:t>style</a:t>
            </a:r>
          </a:p>
        </p:txBody>
      </p:sp>
      <p:sp>
        <p:nvSpPr>
          <p:cNvPr id="5" name="Slide Number Placeholder 4">
            <a:extLst>
              <a:ext uri="{FF2B5EF4-FFF2-40B4-BE49-F238E27FC236}">
                <a16:creationId xmlns:a16="http://schemas.microsoft.com/office/drawing/2014/main" id="{F53A9654-2D4C-654F-8443-1D9B82500797}"/>
              </a:ext>
            </a:extLst>
          </p:cNvPr>
          <p:cNvSpPr>
            <a:spLocks noGrp="1"/>
          </p:cNvSpPr>
          <p:nvPr>
            <p:ph type="sldNum" sz="quarter" idx="12"/>
          </p:nvPr>
        </p:nvSpPr>
        <p:spPr/>
        <p:txBody>
          <a:bodyPr/>
          <a:lstStyle/>
          <a:p>
            <a:fld id="{7509E97E-1CAD-F04C-A8B2-389C69BBA0ED}" type="slidenum">
              <a:rPr lang="en-US" smtClean="0"/>
              <a:t>‹#›</a:t>
            </a:fld>
            <a:endParaRPr lang="en-US"/>
          </a:p>
        </p:txBody>
      </p:sp>
      <p:pic>
        <p:nvPicPr>
          <p:cNvPr id="14" name="Picture 13"/>
          <p:cNvPicPr>
            <a:picLocks noChangeAspect="1"/>
          </p:cNvPicPr>
          <p:nvPr userDrawn="1"/>
        </p:nvPicPr>
        <p:blipFill>
          <a:blip r:embed="rId2">
            <a:duotone>
              <a:schemeClr val="bg2">
                <a:shade val="45000"/>
                <a:satMod val="135000"/>
              </a:schemeClr>
              <a:prstClr val="white"/>
            </a:duotone>
          </a:blip>
          <a:stretch>
            <a:fillRect/>
          </a:stretch>
        </p:blipFill>
        <p:spPr>
          <a:xfrm>
            <a:off x="6165117" y="425260"/>
            <a:ext cx="472413" cy="472413"/>
          </a:xfrm>
          <a:prstGeom prst="rect">
            <a:avLst/>
          </a:prstGeom>
        </p:spPr>
      </p:pic>
      <p:pic>
        <p:nvPicPr>
          <p:cNvPr id="16" name="Picture 15"/>
          <p:cNvPicPr>
            <a:picLocks noChangeAspect="1"/>
          </p:cNvPicPr>
          <p:nvPr userDrawn="1"/>
        </p:nvPicPr>
        <p:blipFill>
          <a:blip r:embed="rId3">
            <a:duotone>
              <a:schemeClr val="bg2">
                <a:shade val="45000"/>
                <a:satMod val="135000"/>
              </a:schemeClr>
              <a:prstClr val="white"/>
            </a:duotone>
          </a:blip>
          <a:stretch>
            <a:fillRect/>
          </a:stretch>
        </p:blipFill>
        <p:spPr>
          <a:xfrm>
            <a:off x="6631513" y="427452"/>
            <a:ext cx="472413" cy="472413"/>
          </a:xfrm>
          <a:prstGeom prst="rect">
            <a:avLst/>
          </a:prstGeom>
        </p:spPr>
      </p:pic>
      <p:pic>
        <p:nvPicPr>
          <p:cNvPr id="17" name="Picture 16"/>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84426" y="425810"/>
            <a:ext cx="472413" cy="473169"/>
          </a:xfrm>
          <a:prstGeom prst="rect">
            <a:avLst/>
          </a:prstGeom>
        </p:spPr>
      </p:pic>
      <p:pic>
        <p:nvPicPr>
          <p:cNvPr id="18" name="Picture 17"/>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19" name="Picture 18"/>
          <p:cNvPicPr>
            <a:picLocks noChangeAspect="1"/>
          </p:cNvPicPr>
          <p:nvPr userDrawn="1"/>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8558" y="425260"/>
            <a:ext cx="473169" cy="470764"/>
          </a:xfrm>
          <a:prstGeom prst="rect">
            <a:avLst/>
          </a:prstGeom>
        </p:spPr>
      </p:pic>
      <p:pic>
        <p:nvPicPr>
          <p:cNvPr id="20" name="Picture 19"/>
          <p:cNvPicPr>
            <a:picLocks noChangeAspect="1"/>
          </p:cNvPicPr>
          <p:nvPr userDrawn="1"/>
        </p:nvPicPr>
        <p:blipFill>
          <a:blip r:embed="rId7">
            <a:duotone>
              <a:schemeClr val="bg2">
                <a:shade val="45000"/>
                <a:satMod val="135000"/>
              </a:schemeClr>
              <a:prstClr val="white"/>
            </a:duotone>
          </a:blip>
          <a:stretch>
            <a:fillRect/>
          </a:stretch>
        </p:blipFill>
        <p:spPr>
          <a:xfrm>
            <a:off x="8396492" y="425832"/>
            <a:ext cx="473169" cy="473169"/>
          </a:xfrm>
          <a:prstGeom prst="rect">
            <a:avLst/>
          </a:prstGeom>
        </p:spPr>
      </p:pic>
      <p:sp>
        <p:nvSpPr>
          <p:cNvPr id="2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4" name="Picture 3"/>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3623115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7509E97E-1CAD-F04C-A8B2-389C69BBA0ED}" type="slidenum">
              <a:rPr lang="en-US" smtClean="0"/>
              <a:t>‹#›</a:t>
            </a:fld>
            <a:endParaRPr lang="en-US"/>
          </a:p>
        </p:txBody>
      </p:sp>
      <p:sp>
        <p:nvSpPr>
          <p:cNvPr id="11" name="Content Placeholder 2">
            <a:extLst>
              <a:ext uri="{FF2B5EF4-FFF2-40B4-BE49-F238E27FC236}">
                <a16:creationId xmlns:a16="http://schemas.microsoft.com/office/drawing/2014/main" id="{3C568396-1FEE-EC42-BEC0-CADAC5D11293}"/>
              </a:ext>
            </a:extLst>
          </p:cNvPr>
          <p:cNvSpPr>
            <a:spLocks noGrp="1"/>
          </p:cNvSpPr>
          <p:nvPr>
            <p:ph idx="1"/>
          </p:nvPr>
        </p:nvSpPr>
        <p:spPr>
          <a:xfrm>
            <a:off x="639338" y="1504709"/>
            <a:ext cx="7886700" cy="4176308"/>
          </a:xfrm>
        </p:spPr>
        <p:txBody>
          <a:bodyPr/>
          <a:lstStyle>
            <a:lvl1pPr>
              <a:buClr>
                <a:srgbClr val="001F5F"/>
              </a:buClr>
              <a:defRPr b="0" i="0">
                <a:latin typeface="Arial" charset="0"/>
                <a:ea typeface="Arial" charset="0"/>
                <a:cs typeface="Arial" charset="0"/>
              </a:defRPr>
            </a:lvl1pPr>
            <a:lvl2pPr>
              <a:buClr>
                <a:srgbClr val="001F5F"/>
              </a:buClr>
              <a:defRPr b="0" i="0">
                <a:latin typeface="Arial" charset="0"/>
                <a:ea typeface="Arial" charset="0"/>
                <a:cs typeface="Arial" charset="0"/>
              </a:defRPr>
            </a:lvl2pPr>
            <a:lvl3pPr>
              <a:buClr>
                <a:srgbClr val="001F5F"/>
              </a:buClr>
              <a:defRPr b="0" i="0">
                <a:latin typeface="Arial" charset="0"/>
                <a:ea typeface="Arial" charset="0"/>
                <a:cs typeface="Arial" charset="0"/>
              </a:defRPr>
            </a:lvl3pPr>
            <a:lvl4pPr>
              <a:buClr>
                <a:srgbClr val="001F5F"/>
              </a:buClr>
              <a:defRPr b="0" i="0">
                <a:latin typeface="Arial" charset="0"/>
                <a:ea typeface="Arial" charset="0"/>
                <a:cs typeface="Arial" charset="0"/>
              </a:defRPr>
            </a:lvl4pPr>
            <a:lvl5pPr>
              <a:buClr>
                <a:srgbClr val="001F5F"/>
              </a:buClr>
              <a:defRPr b="0" i="0">
                <a:latin typeface="Arial" charset="0"/>
                <a:ea typeface="Arial" charset="0"/>
                <a:cs typeface="Arial"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7" name="Title 1">
            <a:extLst>
              <a:ext uri="{FF2B5EF4-FFF2-40B4-BE49-F238E27FC236}">
                <a16:creationId xmlns:a16="http://schemas.microsoft.com/office/drawing/2014/main" id="{9AD751B6-71C9-2D46-892E-1C82B1BB634C}"/>
              </a:ext>
            </a:extLst>
          </p:cNvPr>
          <p:cNvSpPr>
            <a:spLocks noGrp="1"/>
          </p:cNvSpPr>
          <p:nvPr>
            <p:ph type="title"/>
          </p:nvPr>
        </p:nvSpPr>
        <p:spPr>
          <a:xfrm>
            <a:off x="639338" y="0"/>
            <a:ext cx="4817993" cy="1399272"/>
          </a:xfrm>
        </p:spPr>
        <p:txBody>
          <a:bodyPr anchor="ctr"/>
          <a:lstStyle/>
          <a:p>
            <a:r>
              <a:rPr lang="en-US" dirty="0"/>
              <a:t>Click to edit Master title style</a:t>
            </a:r>
          </a:p>
        </p:txBody>
      </p:sp>
      <p:pic>
        <p:nvPicPr>
          <p:cNvPr id="35" name="Picture 34"/>
          <p:cNvPicPr>
            <a:picLocks noChangeAspect="1"/>
          </p:cNvPicPr>
          <p:nvPr userDrawn="1"/>
        </p:nvPicPr>
        <p:blipFill>
          <a:blip r:embed="rId2"/>
          <a:stretch>
            <a:fillRect/>
          </a:stretch>
        </p:blipFill>
        <p:spPr>
          <a:xfrm>
            <a:off x="6175056" y="425260"/>
            <a:ext cx="472413" cy="472413"/>
          </a:xfrm>
          <a:prstGeom prst="rect">
            <a:avLst/>
          </a:prstGeom>
        </p:spPr>
      </p:pic>
      <p:pic>
        <p:nvPicPr>
          <p:cNvPr id="36" name="Picture 35"/>
          <p:cNvPicPr>
            <a:picLocks noChangeAspect="1"/>
          </p:cNvPicPr>
          <p:nvPr userDrawn="1"/>
        </p:nvPicPr>
        <p:blipFill>
          <a:blip r:embed="rId2">
            <a:duotone>
              <a:schemeClr val="bg2">
                <a:shade val="45000"/>
                <a:satMod val="135000"/>
              </a:schemeClr>
              <a:prstClr val="white"/>
            </a:duotone>
          </a:blip>
          <a:stretch>
            <a:fillRect/>
          </a:stretch>
        </p:blipFill>
        <p:spPr>
          <a:xfrm>
            <a:off x="6631513" y="427452"/>
            <a:ext cx="472413" cy="472413"/>
          </a:xfrm>
          <a:prstGeom prst="rect">
            <a:avLst/>
          </a:prstGeom>
        </p:spPr>
      </p:pic>
      <p:pic>
        <p:nvPicPr>
          <p:cNvPr id="37" name="Picture 36"/>
          <p:cNvPicPr>
            <a:picLocks noChangeAspect="1"/>
          </p:cNvPicPr>
          <p:nvPr userDrawn="1"/>
        </p:nvPicPr>
        <p:blipFill>
          <a:blip r:embed="rId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084426" y="425810"/>
            <a:ext cx="472413" cy="473169"/>
          </a:xfrm>
          <a:prstGeom prst="rect">
            <a:avLst/>
          </a:prstGeom>
        </p:spPr>
      </p:pic>
      <p:pic>
        <p:nvPicPr>
          <p:cNvPr id="38" name="Picture 37"/>
          <p:cNvPicPr>
            <a:picLocks noChangeAspect="1"/>
          </p:cNvPicPr>
          <p:nvPr userDrawn="1"/>
        </p:nvPicPr>
        <p:blipFill>
          <a:blip r:embed="rId4">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519870" y="426551"/>
            <a:ext cx="473169" cy="473169"/>
          </a:xfrm>
          <a:prstGeom prst="rect">
            <a:avLst/>
          </a:prstGeom>
        </p:spPr>
      </p:pic>
      <p:pic>
        <p:nvPicPr>
          <p:cNvPr id="39" name="Picture 38"/>
          <p:cNvPicPr>
            <a:picLocks noChangeAspect="1"/>
          </p:cNvPicPr>
          <p:nvPr userDrawn="1"/>
        </p:nvPicPr>
        <p:blipFill>
          <a:blip r:embed="rId5">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7958558" y="425260"/>
            <a:ext cx="473169" cy="470764"/>
          </a:xfrm>
          <a:prstGeom prst="rect">
            <a:avLst/>
          </a:prstGeom>
        </p:spPr>
      </p:pic>
      <p:pic>
        <p:nvPicPr>
          <p:cNvPr id="40" name="Picture 39"/>
          <p:cNvPicPr>
            <a:picLocks noChangeAspect="1"/>
          </p:cNvPicPr>
          <p:nvPr userDrawn="1"/>
        </p:nvPicPr>
        <p:blipFill>
          <a:blip r:embed="rId6">
            <a:duotone>
              <a:schemeClr val="bg2">
                <a:shade val="45000"/>
                <a:satMod val="135000"/>
              </a:schemeClr>
              <a:prstClr val="white"/>
            </a:duotone>
          </a:blip>
          <a:stretch>
            <a:fillRect/>
          </a:stretch>
        </p:blipFill>
        <p:spPr>
          <a:xfrm>
            <a:off x="8396492" y="425832"/>
            <a:ext cx="473169" cy="473169"/>
          </a:xfrm>
          <a:prstGeom prst="rect">
            <a:avLst/>
          </a:prstGeom>
        </p:spPr>
      </p:pic>
      <p:pic>
        <p:nvPicPr>
          <p:cNvPr id="41" name="Picture 40"/>
          <p:cNvPicPr>
            <a:picLocks noChangeAspect="1"/>
          </p:cNvPicPr>
          <p:nvPr userDrawn="1"/>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711301" y="418874"/>
            <a:ext cx="482128" cy="481358"/>
          </a:xfrm>
          <a:prstGeom prst="rect">
            <a:avLst/>
          </a:prstGeom>
        </p:spPr>
      </p:pic>
    </p:spTree>
    <p:extLst>
      <p:ext uri="{BB962C8B-B14F-4D97-AF65-F5344CB8AC3E}">
        <p14:creationId xmlns:p14="http://schemas.microsoft.com/office/powerpoint/2010/main" val="39521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5793671"/>
            <a:ext cx="9154688" cy="1080654"/>
          </a:xfrm>
          <a:prstGeom prst="rect">
            <a:avLst/>
          </a:prstGeom>
        </p:spPr>
      </p:pic>
      <p:sp>
        <p:nvSpPr>
          <p:cNvPr id="2" name="Title Placeholder 1">
            <a:extLst>
              <a:ext uri="{FF2B5EF4-FFF2-40B4-BE49-F238E27FC236}">
                <a16:creationId xmlns:a16="http://schemas.microsoft.com/office/drawing/2014/main" id="{541694C2-7F59-2E4C-8620-02D389520B47}"/>
              </a:ext>
            </a:extLst>
          </p:cNvPr>
          <p:cNvSpPr>
            <a:spLocks noGrp="1"/>
          </p:cNvSpPr>
          <p:nvPr>
            <p:ph type="title"/>
          </p:nvPr>
        </p:nvSpPr>
        <p:spPr>
          <a:xfrm>
            <a:off x="639338" y="0"/>
            <a:ext cx="5920488"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1C51BBA3-4E86-994D-BCEB-67715E6D23D7}"/>
              </a:ext>
            </a:extLst>
          </p:cNvPr>
          <p:cNvSpPr>
            <a:spLocks noGrp="1"/>
          </p:cNvSpPr>
          <p:nvPr>
            <p:ph type="body" idx="1"/>
          </p:nvPr>
        </p:nvSpPr>
        <p:spPr>
          <a:xfrm>
            <a:off x="639338" y="1492525"/>
            <a:ext cx="7886700" cy="420275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63C4350-BA73-BC4D-AD3B-262DD14479D1}"/>
              </a:ext>
            </a:extLst>
          </p:cNvPr>
          <p:cNvSpPr>
            <a:spLocks noGrp="1"/>
          </p:cNvSpPr>
          <p:nvPr>
            <p:ph type="sldNum" sz="quarter" idx="4"/>
          </p:nvPr>
        </p:nvSpPr>
        <p:spPr>
          <a:xfrm>
            <a:off x="6622239" y="6509200"/>
            <a:ext cx="2332529" cy="365125"/>
          </a:xfrm>
          <a:prstGeom prst="rect">
            <a:avLst/>
          </a:prstGeom>
        </p:spPr>
        <p:txBody>
          <a:bodyPr vert="horz" lIns="91440" tIns="45720" rIns="91440" bIns="45720" rtlCol="0" anchor="ctr"/>
          <a:lstStyle>
            <a:lvl1pPr algn="r">
              <a:defRPr sz="1200" b="1">
                <a:solidFill>
                  <a:srgbClr val="001F5F"/>
                </a:solidFill>
              </a:defRPr>
            </a:lvl1pPr>
          </a:lstStyle>
          <a:p>
            <a:fld id="{7509E97E-1CAD-F04C-A8B2-389C69BBA0ED}" type="slidenum">
              <a:rPr lang="en-US" smtClean="0"/>
              <a:pPr/>
              <a:t>‹#›</a:t>
            </a:fld>
            <a:endParaRPr lang="en-US" dirty="0"/>
          </a:p>
        </p:txBody>
      </p:sp>
      <p:pic>
        <p:nvPicPr>
          <p:cNvPr id="9" name="Picture 8"/>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42957" y="6577325"/>
            <a:ext cx="323573" cy="220817"/>
          </a:xfrm>
          <a:prstGeom prst="rect">
            <a:avLst/>
          </a:prstGeom>
        </p:spPr>
      </p:pic>
      <p:sp>
        <p:nvSpPr>
          <p:cNvPr id="14" name="TextBox 13"/>
          <p:cNvSpPr txBox="1"/>
          <p:nvPr userDrawn="1"/>
        </p:nvSpPr>
        <p:spPr>
          <a:xfrm>
            <a:off x="265709" y="6610365"/>
            <a:ext cx="2355574" cy="261610"/>
          </a:xfrm>
          <a:prstGeom prst="rect">
            <a:avLst/>
          </a:prstGeom>
          <a:noFill/>
        </p:spPr>
        <p:txBody>
          <a:bodyPr wrap="square" rtlCol="0">
            <a:spAutoFit/>
          </a:bodyPr>
          <a:lstStyle/>
          <a:p>
            <a:pPr algn="ctr"/>
            <a:r>
              <a:rPr lang="en-US" sz="1100" b="1" i="0" dirty="0">
                <a:solidFill>
                  <a:srgbClr val="001F5F"/>
                </a:solidFill>
                <a:latin typeface="Arial" charset="0"/>
                <a:ea typeface="Arial" charset="0"/>
                <a:cs typeface="Arial" charset="0"/>
              </a:rPr>
              <a:t>FPAC Business Center </a:t>
            </a:r>
          </a:p>
        </p:txBody>
      </p:sp>
    </p:spTree>
    <p:extLst>
      <p:ext uri="{BB962C8B-B14F-4D97-AF65-F5344CB8AC3E}">
        <p14:creationId xmlns:p14="http://schemas.microsoft.com/office/powerpoint/2010/main" val="33206129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hf hdr="0" ftr="0" dt="0"/>
  <p:txStyles>
    <p:titleStyle>
      <a:lvl1pPr algn="l" defTabSz="914400" rtl="0" eaLnBrk="1" latinLnBrk="0" hangingPunct="1">
        <a:lnSpc>
          <a:spcPct val="90000"/>
        </a:lnSpc>
        <a:spcBef>
          <a:spcPct val="0"/>
        </a:spcBef>
        <a:buNone/>
        <a:defRPr sz="3200" b="1" i="0" kern="1200">
          <a:solidFill>
            <a:srgbClr val="001F5F"/>
          </a:solidFill>
          <a:latin typeface="Arial" charset="0"/>
          <a:ea typeface="Arial" charset="0"/>
          <a:cs typeface="Arial" charset="0"/>
        </a:defRPr>
      </a:lvl1pPr>
    </p:titleStyle>
    <p:bodyStyle>
      <a:lvl1pPr marL="228600" indent="-228600" algn="l" defTabSz="914400" rtl="0" eaLnBrk="1" latinLnBrk="0" hangingPunct="1">
        <a:lnSpc>
          <a:spcPct val="100000"/>
        </a:lnSpc>
        <a:spcBef>
          <a:spcPts val="1000"/>
        </a:spcBef>
        <a:buClr>
          <a:srgbClr val="001F5F"/>
        </a:buClr>
        <a:buFont typeface="Wingdings" charset="2"/>
        <a:buChar char="§"/>
        <a:defRPr sz="2000" b="0" i="0" kern="1200">
          <a:solidFill>
            <a:schemeClr val="tx1"/>
          </a:solidFill>
          <a:latin typeface="Arial" charset="0"/>
          <a:ea typeface="Arial" charset="0"/>
          <a:cs typeface="Arial" charset="0"/>
        </a:defRPr>
      </a:lvl1pPr>
      <a:lvl2pPr marL="685800" indent="-228600" algn="l" defTabSz="914400" rtl="0" eaLnBrk="1" latinLnBrk="0" hangingPunct="1">
        <a:lnSpc>
          <a:spcPct val="100000"/>
        </a:lnSpc>
        <a:spcBef>
          <a:spcPts val="500"/>
        </a:spcBef>
        <a:buClr>
          <a:srgbClr val="001F5F"/>
        </a:buClr>
        <a:buFont typeface="Arial" panose="020B0604020202020204" pitchFamily="34" charset="0"/>
        <a:buChar char="•"/>
        <a:defRPr sz="1800" b="0" i="0" kern="1200">
          <a:solidFill>
            <a:schemeClr val="tx1"/>
          </a:solidFill>
          <a:latin typeface="Arial" charset="0"/>
          <a:ea typeface="Arial" charset="0"/>
          <a:cs typeface="Arial" charset="0"/>
        </a:defRPr>
      </a:lvl2pPr>
      <a:lvl3pPr marL="1143000" indent="-228600" algn="l" defTabSz="914400" rtl="0" eaLnBrk="1" latinLnBrk="0" hangingPunct="1">
        <a:lnSpc>
          <a:spcPct val="100000"/>
        </a:lnSpc>
        <a:spcBef>
          <a:spcPts val="500"/>
        </a:spcBef>
        <a:buClr>
          <a:srgbClr val="001F5F"/>
        </a:buClr>
        <a:buFont typeface="Helvetica" charset="0"/>
        <a:buChar char="⁃"/>
        <a:defRPr sz="1600" b="0" i="0" kern="1200">
          <a:solidFill>
            <a:schemeClr val="tx1"/>
          </a:solidFill>
          <a:latin typeface="Arial" charset="0"/>
          <a:ea typeface="Arial" charset="0"/>
          <a:cs typeface="Arial" charset="0"/>
        </a:defRPr>
      </a:lvl3pPr>
      <a:lvl4pPr marL="1600200" indent="-228600" algn="l" defTabSz="914400" rtl="0" eaLnBrk="1" latinLnBrk="0" hangingPunct="1">
        <a:lnSpc>
          <a:spcPct val="100000"/>
        </a:lnSpc>
        <a:spcBef>
          <a:spcPts val="500"/>
        </a:spcBef>
        <a:buClr>
          <a:srgbClr val="001F5F"/>
        </a:buClr>
        <a:buFont typeface="Helvetica" charset="0"/>
        <a:buChar char="⁃"/>
        <a:defRPr sz="1400" b="0" i="0" kern="1200">
          <a:solidFill>
            <a:schemeClr val="tx1"/>
          </a:solidFill>
          <a:latin typeface="Arial" charset="0"/>
          <a:ea typeface="Arial" charset="0"/>
          <a:cs typeface="Arial" charset="0"/>
        </a:defRPr>
      </a:lvl4pPr>
      <a:lvl5pPr marL="2057400" indent="-228600" algn="l" defTabSz="914400" rtl="0" eaLnBrk="1" latinLnBrk="0" hangingPunct="1">
        <a:lnSpc>
          <a:spcPct val="100000"/>
        </a:lnSpc>
        <a:spcBef>
          <a:spcPts val="500"/>
        </a:spcBef>
        <a:buClr>
          <a:srgbClr val="001F5F"/>
        </a:buClr>
        <a:buFont typeface="Helvetica" charset="0"/>
        <a:buChar char="⁃"/>
        <a:defRPr sz="1400" b="0" i="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AskMSD@wdc.usda.gov" TargetMode="External"/><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6.tiff"/><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www.publicdomainpictures.net/view-image.php?image=41013&amp;picture=agenda" TargetMode="External"/><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thediagonal.com/tag/culture/" TargetMode="External"/><Relationship Id="rId2" Type="http://schemas.openxmlformats.org/officeDocument/2006/relationships/image" Target="../media/image32.gif"/><Relationship Id="rId1" Type="http://schemas.openxmlformats.org/officeDocument/2006/relationships/slideLayout" Target="../slideLayouts/slideLayout3.xml"/><Relationship Id="rId4" Type="http://schemas.openxmlformats.org/officeDocument/2006/relationships/hyperlink" Target="https://creativecommons.org/licenses/by/3.0/"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hyperlink" Target="http://mmjgwrites.wordpress.com/" TargetMode="External"/><Relationship Id="rId2" Type="http://schemas.openxmlformats.org/officeDocument/2006/relationships/image" Target="../media/image33.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8.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arm Production and Conservation Business Center">
            <a:extLst>
              <a:ext uri="{FF2B5EF4-FFF2-40B4-BE49-F238E27FC236}">
                <a16:creationId xmlns:a16="http://schemas.microsoft.com/office/drawing/2014/main" id="{FE1C45CC-C3EE-AA45-90F0-2F5A5186303F}"/>
              </a:ext>
            </a:extLst>
          </p:cNvPr>
          <p:cNvSpPr>
            <a:spLocks noGrp="1"/>
          </p:cNvSpPr>
          <p:nvPr>
            <p:ph type="ctrTitle"/>
          </p:nvPr>
        </p:nvSpPr>
        <p:spPr>
          <a:xfrm>
            <a:off x="0" y="4276435"/>
            <a:ext cx="8914764" cy="1943612"/>
          </a:xfrm>
        </p:spPr>
        <p:txBody>
          <a:bodyPr>
            <a:normAutofit/>
          </a:bodyPr>
          <a:lstStyle/>
          <a:p>
            <a:pPr>
              <a:spcAft>
                <a:spcPts val="1000"/>
              </a:spcAft>
            </a:pPr>
            <a:r>
              <a:rPr lang="en-US" sz="4000" dirty="0"/>
              <a:t>Farm Production and Conservation Business Center </a:t>
            </a:r>
            <a:br>
              <a:rPr lang="en-US" dirty="0"/>
            </a:br>
            <a:endParaRPr lang="en-US" sz="1800" dirty="0"/>
          </a:p>
        </p:txBody>
      </p:sp>
      <p:sp>
        <p:nvSpPr>
          <p:cNvPr id="6" name="Title 3" descr="Margo Erny, Chief Financial Officer">
            <a:extLst>
              <a:ext uri="{FF2B5EF4-FFF2-40B4-BE49-F238E27FC236}">
                <a16:creationId xmlns:a16="http://schemas.microsoft.com/office/drawing/2014/main" id="{5E720638-5CB5-6D47-A9AC-5FE053A3665D}"/>
              </a:ext>
            </a:extLst>
          </p:cNvPr>
          <p:cNvSpPr txBox="1">
            <a:spLocks/>
          </p:cNvSpPr>
          <p:nvPr/>
        </p:nvSpPr>
        <p:spPr>
          <a:xfrm>
            <a:off x="31899" y="5729892"/>
            <a:ext cx="8914764" cy="7997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bg1"/>
                </a:solidFill>
                <a:latin typeface="Arial" charset="0"/>
                <a:ea typeface="Arial" charset="0"/>
                <a:cs typeface="Arial" charset="0"/>
              </a:defRPr>
            </a:lvl1pPr>
          </a:lstStyle>
          <a:p>
            <a:pPr>
              <a:spcAft>
                <a:spcPts val="1000"/>
              </a:spcAft>
            </a:pPr>
            <a:r>
              <a:rPr lang="en-US" sz="1800" b="0" dirty="0"/>
              <a:t>Margo Erny, Chief Financial Officer </a:t>
            </a:r>
          </a:p>
        </p:txBody>
      </p:sp>
      <p:sp>
        <p:nvSpPr>
          <p:cNvPr id="5" name="Subtitle 4" descr="Wednesday, July 10, 2019 – Presented to the USDA Financial Management Training&#10;">
            <a:extLst>
              <a:ext uri="{FF2B5EF4-FFF2-40B4-BE49-F238E27FC236}">
                <a16:creationId xmlns:a16="http://schemas.microsoft.com/office/drawing/2014/main" id="{53121AC6-DE13-BC4A-BC94-8F687A7ABA0C}"/>
              </a:ext>
            </a:extLst>
          </p:cNvPr>
          <p:cNvSpPr>
            <a:spLocks noGrp="1"/>
          </p:cNvSpPr>
          <p:nvPr>
            <p:ph type="subTitle" idx="1"/>
          </p:nvPr>
        </p:nvSpPr>
        <p:spPr>
          <a:xfrm>
            <a:off x="64491" y="6220049"/>
            <a:ext cx="6833265" cy="799728"/>
          </a:xfrm>
        </p:spPr>
        <p:txBody>
          <a:bodyPr>
            <a:normAutofit/>
          </a:bodyPr>
          <a:lstStyle/>
          <a:p>
            <a:r>
              <a:rPr lang="en-US" sz="1300" dirty="0"/>
              <a:t>Wednesday, July 10, 2019 – Presented to the USDA Financial Management Training</a:t>
            </a:r>
          </a:p>
        </p:txBody>
      </p:sp>
    </p:spTree>
    <p:extLst>
      <p:ext uri="{BB962C8B-B14F-4D97-AF65-F5344CB8AC3E}">
        <p14:creationId xmlns:p14="http://schemas.microsoft.com/office/powerpoint/2010/main" val="2928373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myFPAC Employee Service Portal">
            <a:extLst>
              <a:ext uri="{FF2B5EF4-FFF2-40B4-BE49-F238E27FC236}">
                <a16:creationId xmlns:a16="http://schemas.microsoft.com/office/drawing/2014/main" id="{01855CE5-B884-BE40-8811-E2C262798142}"/>
              </a:ext>
            </a:extLst>
          </p:cNvPr>
          <p:cNvSpPr>
            <a:spLocks noGrp="1"/>
          </p:cNvSpPr>
          <p:nvPr>
            <p:ph type="title"/>
          </p:nvPr>
        </p:nvSpPr>
        <p:spPr>
          <a:xfrm>
            <a:off x="234892" y="4100"/>
            <a:ext cx="7580102" cy="1106311"/>
          </a:xfrm>
          <a:noFill/>
        </p:spPr>
        <p:txBody>
          <a:bodyPr>
            <a:normAutofit/>
          </a:bodyPr>
          <a:lstStyle/>
          <a:p>
            <a:r>
              <a:rPr lang="en-US" sz="2800" dirty="0"/>
              <a:t>myFPAC Employee Service Portal</a:t>
            </a:r>
            <a:endParaRPr lang="en-US" sz="2400" i="1" dirty="0"/>
          </a:p>
        </p:txBody>
      </p:sp>
      <p:pic>
        <p:nvPicPr>
          <p:cNvPr id="5" name="Picture 4" descr="A screenshot of the myFPAC Employee Service Portal home screen&#10;">
            <a:extLst>
              <a:ext uri="{FF2B5EF4-FFF2-40B4-BE49-F238E27FC236}">
                <a16:creationId xmlns:a16="http://schemas.microsoft.com/office/drawing/2014/main" id="{9319B449-9401-A041-9D73-BB0AF7554BB5}"/>
              </a:ext>
            </a:extLst>
          </p:cNvPr>
          <p:cNvPicPr>
            <a:picLocks noChangeAspect="1"/>
          </p:cNvPicPr>
          <p:nvPr/>
        </p:nvPicPr>
        <p:blipFill rotWithShape="1">
          <a:blip r:embed="rId2"/>
          <a:srcRect t="10974" b="8039"/>
          <a:stretch/>
        </p:blipFill>
        <p:spPr>
          <a:xfrm>
            <a:off x="0" y="1174041"/>
            <a:ext cx="9144000" cy="4165603"/>
          </a:xfrm>
          <a:prstGeom prst="rect">
            <a:avLst/>
          </a:prstGeom>
          <a:solidFill>
            <a:schemeClr val="tx2">
              <a:lumMod val="20000"/>
              <a:lumOff val="80000"/>
            </a:schemeClr>
          </a:solidFill>
        </p:spPr>
      </p:pic>
      <p:sp>
        <p:nvSpPr>
          <p:cNvPr id="4" name="TextBox 3" descr="Prior to establishment of the Business Center in October 2018, mission support functions agencies engaged with partners via:  &#10;Individual points of contact&#10;Unique inboxes (e.g., AskMSD@wdc.usda.gov) &#10;SharePoint sites or shared drives &#10;Manual workflows and hand-offs across stakeholders &#10;&#10;This decentralized service delivery construct limits organizational agility, transparency, and the Business Center’s ability to efficiently assign workload across specialists. &#10;&#10;myFPAC Services provides true one-stop-shopping for FPAC employees. The Business Center plans to expand FPAC’s employee portal to:&#10;Simplify access to all service requests, policies, and procedures &#10;Develop end-to-end workflows that automate manual processes and data entry and eliminate organizational silos &#10;Improve individual and organizational accountability by developing clear roles and responsibilities, as well as automatic notifications and escalations&#10;Develop user-friendly reports that improve transparency into workload volume, status of actions, and productivity metrics &#10;Enable data-driven decision-making by integrating information across organizational units &#10;">
            <a:extLst>
              <a:ext uri="{FF2B5EF4-FFF2-40B4-BE49-F238E27FC236}">
                <a16:creationId xmlns:a16="http://schemas.microsoft.com/office/drawing/2014/main" id="{AFF28B67-4CB6-8A48-A8B9-1EB561811A15}"/>
              </a:ext>
            </a:extLst>
          </p:cNvPr>
          <p:cNvSpPr txBox="1"/>
          <p:nvPr/>
        </p:nvSpPr>
        <p:spPr>
          <a:xfrm>
            <a:off x="3601157" y="2122302"/>
            <a:ext cx="5125156" cy="4165603"/>
          </a:xfrm>
          <a:prstGeom prst="rect">
            <a:avLst/>
          </a:prstGeom>
          <a:solidFill>
            <a:schemeClr val="bg1">
              <a:alpha val="77000"/>
            </a:schemeClr>
          </a:solidFill>
          <a:ln>
            <a:solidFill>
              <a:schemeClr val="bg1"/>
            </a:solidFill>
          </a:ln>
          <a:effectLst>
            <a:outerShdw blurRad="50800" dist="38100" dir="5400000" algn="t" rotWithShape="0">
              <a:prstClr val="black">
                <a:alpha val="40000"/>
              </a:prstClr>
            </a:outerShdw>
            <a:softEdge rad="12700"/>
          </a:effectLst>
        </p:spPr>
        <p:txBody>
          <a:bodyPr wrap="square" rtlCol="0">
            <a:spAutoFit/>
          </a:bodyPr>
          <a:lstStyle/>
          <a:p>
            <a:pPr>
              <a:lnSpc>
                <a:spcPct val="110000"/>
              </a:lnSpc>
            </a:pPr>
            <a:r>
              <a:rPr lang="en-US" sz="1100" dirty="0">
                <a:latin typeface="Arial" panose="020B0604020202020204" pitchFamily="34" charset="0"/>
                <a:cs typeface="Arial" panose="020B0604020202020204" pitchFamily="34" charset="0"/>
              </a:rPr>
              <a:t>Prior to establishment of the Business Center in October 2018, mission support functions agencies engaged with partners via:  </a:t>
            </a:r>
          </a:p>
          <a:p>
            <a:pPr marL="460375" indent="-168275">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Individual points of contact</a:t>
            </a:r>
          </a:p>
          <a:p>
            <a:pPr marL="460375" indent="-168275">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Unique inboxes (e.g., </a:t>
            </a:r>
            <a:r>
              <a:rPr lang="en-US" sz="1100" dirty="0">
                <a:latin typeface="Arial" panose="020B0604020202020204" pitchFamily="34" charset="0"/>
                <a:cs typeface="Arial" panose="020B0604020202020204" pitchFamily="34" charset="0"/>
                <a:hlinkClick r:id="rId3"/>
              </a:rPr>
              <a:t>AskMSD@wdc.usda.gov</a:t>
            </a:r>
            <a:r>
              <a:rPr lang="en-US" sz="1100" dirty="0">
                <a:latin typeface="Arial" panose="020B0604020202020204" pitchFamily="34" charset="0"/>
                <a:cs typeface="Arial" panose="020B0604020202020204" pitchFamily="34" charset="0"/>
              </a:rPr>
              <a:t>) </a:t>
            </a:r>
          </a:p>
          <a:p>
            <a:pPr marL="460375" indent="-168275">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SharePoint sites or shared drives </a:t>
            </a:r>
          </a:p>
          <a:p>
            <a:pPr marL="460375" indent="-168275">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Manual workflows and hand-offs across stakeholders </a:t>
            </a:r>
          </a:p>
          <a:p>
            <a:pPr>
              <a:lnSpc>
                <a:spcPct val="110000"/>
              </a:lnSpc>
            </a:pPr>
            <a:endParaRPr lang="en-US" sz="1100" dirty="0">
              <a:latin typeface="Arial" panose="020B0604020202020204" pitchFamily="34" charset="0"/>
              <a:cs typeface="Arial" panose="020B0604020202020204" pitchFamily="34" charset="0"/>
            </a:endParaRPr>
          </a:p>
          <a:p>
            <a:pPr>
              <a:lnSpc>
                <a:spcPct val="110000"/>
              </a:lnSpc>
            </a:pPr>
            <a:r>
              <a:rPr lang="en-US" sz="1100" dirty="0">
                <a:latin typeface="Arial" panose="020B0604020202020204" pitchFamily="34" charset="0"/>
                <a:cs typeface="Arial" panose="020B0604020202020204" pitchFamily="34" charset="0"/>
              </a:rPr>
              <a:t>This decentralized service delivery construct limits organizational agility, transparency, and the Business Center’s ability to efficiently assign workload across specialists. </a:t>
            </a:r>
          </a:p>
          <a:p>
            <a:pPr>
              <a:lnSpc>
                <a:spcPct val="110000"/>
              </a:lnSpc>
            </a:pPr>
            <a:endParaRPr lang="en-US" sz="1100" dirty="0">
              <a:latin typeface="Arial" panose="020B0604020202020204" pitchFamily="34" charset="0"/>
              <a:cs typeface="Arial" panose="020B0604020202020204" pitchFamily="34" charset="0"/>
            </a:endParaRPr>
          </a:p>
          <a:p>
            <a:pPr>
              <a:lnSpc>
                <a:spcPct val="110000"/>
              </a:lnSpc>
            </a:pPr>
            <a:r>
              <a:rPr lang="en-US" sz="1100" dirty="0">
                <a:latin typeface="Arial" panose="020B0604020202020204" pitchFamily="34" charset="0"/>
                <a:cs typeface="Arial" panose="020B0604020202020204" pitchFamily="34" charset="0"/>
              </a:rPr>
              <a:t>myFPAC Services provides true one-stop-shopping for FPAC employees. The Business Center plans to expand FPAC’s employee portal to:</a:t>
            </a:r>
          </a:p>
          <a:p>
            <a:pPr marL="285750" indent="-285750">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Simplify access to all service requests, policies, and procedures </a:t>
            </a:r>
          </a:p>
          <a:p>
            <a:pPr marL="285750" indent="-285750">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Develop end-to-end workflows that automate manual processes and data entry and eliminate organizational silos </a:t>
            </a:r>
          </a:p>
          <a:p>
            <a:pPr marL="285750" indent="-285750">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Improve individual and organizational accountability by developing clear roles and responsibilities, as well as automatic notifications and escalations</a:t>
            </a:r>
          </a:p>
          <a:p>
            <a:pPr marL="285750" indent="-285750">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Develop user-friendly reports that improve transparency into workload volume, status of actions, and productivity metrics </a:t>
            </a:r>
          </a:p>
          <a:p>
            <a:pPr marL="285750" indent="-285750">
              <a:lnSpc>
                <a:spcPct val="110000"/>
              </a:lnSpc>
              <a:buFont typeface="Arial" panose="020B0604020202020204" pitchFamily="34" charset="0"/>
              <a:buChar char="•"/>
            </a:pPr>
            <a:r>
              <a:rPr lang="en-US" sz="1100" dirty="0">
                <a:latin typeface="Arial" panose="020B0604020202020204" pitchFamily="34" charset="0"/>
                <a:cs typeface="Arial" panose="020B0604020202020204" pitchFamily="34" charset="0"/>
              </a:rPr>
              <a:t>Enable data-driven decision-making by integrating information across organizational units </a:t>
            </a:r>
          </a:p>
        </p:txBody>
      </p:sp>
    </p:spTree>
    <p:extLst>
      <p:ext uri="{BB962C8B-B14F-4D97-AF65-F5344CB8AC3E}">
        <p14:creationId xmlns:p14="http://schemas.microsoft.com/office/powerpoint/2010/main" val="4257000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Standardize, Integrate, and Automate Business Processes Across the FPAC Mission Area "/>
          <p:cNvSpPr>
            <a:spLocks noGrp="1"/>
          </p:cNvSpPr>
          <p:nvPr>
            <p:ph type="title"/>
          </p:nvPr>
        </p:nvSpPr>
        <p:spPr>
          <a:xfrm>
            <a:off x="176810" y="0"/>
            <a:ext cx="8674582" cy="1399272"/>
          </a:xfrm>
        </p:spPr>
        <p:txBody>
          <a:bodyPr>
            <a:noAutofit/>
          </a:bodyPr>
          <a:lstStyle/>
          <a:p>
            <a:pPr fontAlgn="t"/>
            <a:r>
              <a:rPr lang="en-US" sz="2700" dirty="0">
                <a:solidFill>
                  <a:schemeClr val="tx1"/>
                </a:solidFill>
                <a:latin typeface="Arial" panose="020B0604020202020204" pitchFamily="34" charset="0"/>
                <a:cs typeface="Arial" panose="020B0604020202020204" pitchFamily="34" charset="0"/>
              </a:rPr>
              <a:t>Standardize, Integrate, and Automate Business Processes Across the FPAC Mission Area </a:t>
            </a:r>
          </a:p>
        </p:txBody>
      </p:sp>
      <p:sp>
        <p:nvSpPr>
          <p:cNvPr id="2" name="Rectangle 1" descr="The Business Center is undergoing a major business process improvement project, which will cover the below core value streams. The goal is to not only streamline and automate workflows where possible, but more clearly define roles and responsibilities across the parties. &#10;">
            <a:extLst>
              <a:ext uri="{FF2B5EF4-FFF2-40B4-BE49-F238E27FC236}">
                <a16:creationId xmlns:a16="http://schemas.microsoft.com/office/drawing/2014/main" id="{4ED5EB51-4A75-5D4B-AB4C-238C2275E665}"/>
              </a:ext>
            </a:extLst>
          </p:cNvPr>
          <p:cNvSpPr/>
          <p:nvPr/>
        </p:nvSpPr>
        <p:spPr>
          <a:xfrm>
            <a:off x="280186" y="1375012"/>
            <a:ext cx="8674582" cy="762132"/>
          </a:xfrm>
          <a:prstGeom prst="rect">
            <a:avLst/>
          </a:prstGeom>
        </p:spPr>
        <p:txBody>
          <a:bodyPr wrap="square">
            <a:spAutoFit/>
          </a:bodyPr>
          <a:lstStyle/>
          <a:p>
            <a:pPr>
              <a:lnSpc>
                <a:spcPct val="125000"/>
              </a:lnSpc>
            </a:pPr>
            <a:r>
              <a:rPr lang="en-US" sz="1200" dirty="0">
                <a:solidFill>
                  <a:schemeClr val="tx1">
                    <a:lumMod val="75000"/>
                    <a:lumOff val="25000"/>
                  </a:schemeClr>
                </a:solidFill>
                <a:latin typeface="Arial" panose="020B0604020202020204" pitchFamily="34" charset="0"/>
                <a:cs typeface="Arial" panose="020B0604020202020204" pitchFamily="34" charset="0"/>
              </a:rPr>
              <a:t>The Business Center is undergoing a major business process improvement project, which will cover the below core value streams. The goal is to not only streamline and automate workflows where possible, but more clearly define roles and responsibilities across the parties. </a:t>
            </a:r>
          </a:p>
        </p:txBody>
      </p:sp>
      <p:graphicFrame>
        <p:nvGraphicFramePr>
          <p:cNvPr id="5" name="Table 4" descr="Wave 1&#10;Est. Completion:&#10;June 2019:&#10;Federal Hiring&#10;Non-Federal Hiring (FSA Only)&#10;HR’s Employee Care Center &#10;Budget: Apportionments and Status of Funds &#10;Performance, Accountability, and Risk: Internal Audit Process &#10;Wave 2&#10;Est. Completion: &#10;October 2019&#10;Grants &amp; Agreements: Advance Planning through Obligations &#10;Budget: Allocations, Unliquidated Obligations, Funds Control System, Section 4/11 Reimbursable Agreements (CCC)&#10;Real Property: Lease Acquisition and Payment Processes&#10;Fleet: Vehicle Optimization processes (establishing active management processes), Managing Incidents/Accidents for vehicles (including UTVs, ATVs, and snowmobiles) &#10;IT Investments and Acquisitions&#10;&#10;&#10;&#10;&#10;">
            <a:extLst>
              <a:ext uri="{FF2B5EF4-FFF2-40B4-BE49-F238E27FC236}">
                <a16:creationId xmlns:a16="http://schemas.microsoft.com/office/drawing/2014/main" id="{D0DD7785-39FF-584F-B267-BDE28C93C98E}"/>
              </a:ext>
            </a:extLst>
          </p:cNvPr>
          <p:cNvGraphicFramePr>
            <a:graphicFrameLocks noGrp="1"/>
          </p:cNvGraphicFramePr>
          <p:nvPr>
            <p:extLst>
              <p:ext uri="{D42A27DB-BD31-4B8C-83A1-F6EECF244321}">
                <p14:modId xmlns:p14="http://schemas.microsoft.com/office/powerpoint/2010/main" val="1703782295"/>
              </p:ext>
            </p:extLst>
          </p:nvPr>
        </p:nvGraphicFramePr>
        <p:xfrm>
          <a:off x="437289" y="2417962"/>
          <a:ext cx="7471144" cy="3672840"/>
        </p:xfrm>
        <a:graphic>
          <a:graphicData uri="http://schemas.openxmlformats.org/drawingml/2006/table">
            <a:tbl>
              <a:tblPr firstRow="1" bandRow="1">
                <a:tableStyleId>{2D5ABB26-0587-4C30-8999-92F81FD0307C}</a:tableStyleId>
              </a:tblPr>
              <a:tblGrid>
                <a:gridCol w="1655135">
                  <a:extLst>
                    <a:ext uri="{9D8B030D-6E8A-4147-A177-3AD203B41FA5}">
                      <a16:colId xmlns:a16="http://schemas.microsoft.com/office/drawing/2014/main" val="2299645277"/>
                    </a:ext>
                  </a:extLst>
                </a:gridCol>
                <a:gridCol w="5816009">
                  <a:extLst>
                    <a:ext uri="{9D8B030D-6E8A-4147-A177-3AD203B41FA5}">
                      <a16:colId xmlns:a16="http://schemas.microsoft.com/office/drawing/2014/main" val="4230457432"/>
                    </a:ext>
                  </a:extLst>
                </a:gridCol>
              </a:tblGrid>
              <a:tr h="370840">
                <a:tc>
                  <a:txBody>
                    <a:bodyPr/>
                    <a:lstStyle/>
                    <a:p>
                      <a:r>
                        <a:rPr lang="en-US" sz="1800" b="1" dirty="0">
                          <a:solidFill>
                            <a:schemeClr val="accent6"/>
                          </a:solidFill>
                          <a:latin typeface="Arial" panose="020B0604020202020204" pitchFamily="34" charset="0"/>
                          <a:cs typeface="Arial" panose="020B0604020202020204" pitchFamily="34" charset="0"/>
                        </a:rPr>
                        <a:t>Wave 1</a:t>
                      </a:r>
                    </a:p>
                    <a:p>
                      <a:r>
                        <a:rPr lang="en-US" sz="1100" i="1" dirty="0">
                          <a:latin typeface="Arial" panose="020B0604020202020204" pitchFamily="34" charset="0"/>
                          <a:cs typeface="Arial" panose="020B0604020202020204" pitchFamily="34" charset="0"/>
                        </a:rPr>
                        <a:t>Est. Completion:</a:t>
                      </a:r>
                    </a:p>
                    <a:p>
                      <a:r>
                        <a:rPr lang="en-US" sz="1100" i="1" dirty="0">
                          <a:latin typeface="Arial" panose="020B0604020202020204" pitchFamily="34" charset="0"/>
                          <a:cs typeface="Arial" panose="020B0604020202020204" pitchFamily="34" charset="0"/>
                        </a:rPr>
                        <a:t>June 2019</a:t>
                      </a:r>
                    </a:p>
                  </a:txBody>
                  <a:tcPr/>
                </a:tc>
                <a:tc>
                  <a:txBody>
                    <a:bodyPr/>
                    <a:lstStyle/>
                    <a:p>
                      <a:pPr marL="285750" indent="-285750">
                        <a:spcAft>
                          <a:spcPts val="600"/>
                        </a:spcAft>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Federal Hiring</a:t>
                      </a:r>
                    </a:p>
                    <a:p>
                      <a:pPr marL="285750" indent="-285750">
                        <a:spcAft>
                          <a:spcPts val="600"/>
                        </a:spcAft>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Non-Federal Hiring (FSA Only)</a:t>
                      </a:r>
                    </a:p>
                    <a:p>
                      <a:pPr marL="285750" indent="-285750">
                        <a:spcAft>
                          <a:spcPts val="600"/>
                        </a:spcAft>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HR’s Employee Care Center </a:t>
                      </a:r>
                    </a:p>
                    <a:p>
                      <a:pPr marL="285750" indent="-285750">
                        <a:spcAft>
                          <a:spcPts val="600"/>
                        </a:spcAft>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Budget: Apportionments and Status of Funds </a:t>
                      </a:r>
                    </a:p>
                    <a:p>
                      <a:pPr marL="285750" indent="-285750">
                        <a:spcAft>
                          <a:spcPts val="600"/>
                        </a:spcAft>
                        <a:buClr>
                          <a:schemeClr val="accent6"/>
                        </a:buClr>
                        <a:buFont typeface="Arial" panose="020B0604020202020204" pitchFamily="34" charset="0"/>
                        <a:buChar char="•"/>
                      </a:pPr>
                      <a:r>
                        <a:rPr lang="en-US" sz="1200" dirty="0">
                          <a:latin typeface="Arial" panose="020B0604020202020204" pitchFamily="34" charset="0"/>
                          <a:cs typeface="Arial" panose="020B0604020202020204" pitchFamily="34" charset="0"/>
                        </a:rPr>
                        <a:t>Performance, Accountability, and Risk: Internal Audit Process </a:t>
                      </a:r>
                    </a:p>
                    <a:p>
                      <a:pPr marL="0" indent="0">
                        <a:spcAft>
                          <a:spcPts val="600"/>
                        </a:spcAft>
                        <a:buClr>
                          <a:schemeClr val="accent1"/>
                        </a:buClr>
                        <a:buFont typeface="Arial" panose="020B0604020202020204" pitchFamily="34" charset="0"/>
                        <a:buNone/>
                      </a:pPr>
                      <a:endParaRPr lang="en-US" sz="1200" dirty="0">
                        <a:latin typeface="Arial" panose="020B0604020202020204" pitchFamily="34" charset="0"/>
                        <a:cs typeface="Arial" panose="020B0604020202020204" pitchFamily="34" charset="0"/>
                      </a:endParaRPr>
                    </a:p>
                    <a:p>
                      <a:pPr marL="285750" indent="-285750">
                        <a:spcAft>
                          <a:spcPts val="600"/>
                        </a:spcAft>
                        <a:buClr>
                          <a:schemeClr val="accent1"/>
                        </a:buClr>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3984712827"/>
                  </a:ext>
                </a:extLst>
              </a:tr>
              <a:tr h="370840">
                <a:tc>
                  <a:txBody>
                    <a:bodyPr/>
                    <a:lstStyle/>
                    <a:p>
                      <a:r>
                        <a:rPr lang="en-US" sz="1800" b="1" dirty="0">
                          <a:solidFill>
                            <a:schemeClr val="accent1"/>
                          </a:solidFill>
                          <a:latin typeface="Arial" panose="020B0604020202020204" pitchFamily="34" charset="0"/>
                          <a:cs typeface="Arial" panose="020B0604020202020204" pitchFamily="34" charset="0"/>
                        </a:rPr>
                        <a:t>Wave 2</a:t>
                      </a:r>
                    </a:p>
                    <a:p>
                      <a:r>
                        <a:rPr lang="en-US" sz="1100" i="1" dirty="0">
                          <a:latin typeface="Arial" panose="020B0604020202020204" pitchFamily="34" charset="0"/>
                          <a:cs typeface="Arial" panose="020B0604020202020204" pitchFamily="34" charset="0"/>
                        </a:rPr>
                        <a:t>Est. Completion: </a:t>
                      </a:r>
                    </a:p>
                    <a:p>
                      <a:r>
                        <a:rPr lang="en-US" sz="1100" i="1" dirty="0">
                          <a:latin typeface="Arial" panose="020B0604020202020204" pitchFamily="34" charset="0"/>
                          <a:cs typeface="Arial" panose="020B0604020202020204" pitchFamily="34" charset="0"/>
                        </a:rPr>
                        <a:t>October 2019</a:t>
                      </a:r>
                    </a:p>
                  </a:txBody>
                  <a:tcPr/>
                </a:tc>
                <a:tc>
                  <a:txBody>
                    <a:bodyPr/>
                    <a:lstStyle/>
                    <a:p>
                      <a:pPr marL="285750" indent="-285750">
                        <a:spcAft>
                          <a:spcPts val="600"/>
                        </a:spcAft>
                        <a:buClr>
                          <a:schemeClr val="accent1"/>
                        </a:buClr>
                        <a:buFont typeface="Arial" panose="020B0604020202020204" pitchFamily="34" charset="0"/>
                        <a:buChar char="•"/>
                      </a:pPr>
                      <a:r>
                        <a:rPr lang="en-US" sz="1200" dirty="0">
                          <a:latin typeface="Arial" panose="020B0604020202020204" pitchFamily="34" charset="0"/>
                          <a:cs typeface="Arial" panose="020B0604020202020204" pitchFamily="34" charset="0"/>
                        </a:rPr>
                        <a:t>Grants &amp; Agreements: Advance Planning through Obligations </a:t>
                      </a:r>
                    </a:p>
                    <a:p>
                      <a:pPr marL="285750" indent="-285750">
                        <a:spcAft>
                          <a:spcPts val="600"/>
                        </a:spcAft>
                        <a:buClr>
                          <a:schemeClr val="accent1"/>
                        </a:buClr>
                        <a:buFont typeface="Arial" panose="020B0604020202020204" pitchFamily="34" charset="0"/>
                        <a:buChar char="•"/>
                      </a:pPr>
                      <a:r>
                        <a:rPr lang="en-US" sz="1200" dirty="0">
                          <a:latin typeface="Arial" panose="020B0604020202020204" pitchFamily="34" charset="0"/>
                          <a:cs typeface="Arial" panose="020B0604020202020204" pitchFamily="34" charset="0"/>
                        </a:rPr>
                        <a:t>Budget: Allocations, Unliquidated Obligations, Funds Control System, Section 4/11 Reimbursable Agreements (CCC)</a:t>
                      </a:r>
                    </a:p>
                    <a:p>
                      <a:pPr marL="285750" indent="-285750">
                        <a:spcAft>
                          <a:spcPts val="600"/>
                        </a:spcAft>
                        <a:buClr>
                          <a:schemeClr val="accent1"/>
                        </a:buClr>
                        <a:buFont typeface="Arial" panose="020B0604020202020204" pitchFamily="34" charset="0"/>
                        <a:buChar char="•"/>
                      </a:pPr>
                      <a:r>
                        <a:rPr lang="en-US" sz="1200" dirty="0">
                          <a:latin typeface="Arial" panose="020B0604020202020204" pitchFamily="34" charset="0"/>
                          <a:cs typeface="Arial" panose="020B0604020202020204" pitchFamily="34" charset="0"/>
                        </a:rPr>
                        <a:t>Real Property: Lease Acquisition and Payment Processes</a:t>
                      </a:r>
                    </a:p>
                    <a:p>
                      <a:pPr marL="285750" indent="-285750">
                        <a:spcAft>
                          <a:spcPts val="600"/>
                        </a:spcAft>
                        <a:buClr>
                          <a:schemeClr val="accent1"/>
                        </a:buClr>
                        <a:buFont typeface="Arial" panose="020B0604020202020204" pitchFamily="34" charset="0"/>
                        <a:buChar char="•"/>
                      </a:pPr>
                      <a:r>
                        <a:rPr lang="en-US" sz="1200" dirty="0">
                          <a:latin typeface="Arial" panose="020B0604020202020204" pitchFamily="34" charset="0"/>
                          <a:cs typeface="Arial" panose="020B0604020202020204" pitchFamily="34" charset="0"/>
                        </a:rPr>
                        <a:t>Fleet: Vehicle Optimization processes (establishing active management processes), Managing Incidents/Accidents for vehicles (including UTVs, ATVs, and snowmobiles) </a:t>
                      </a:r>
                    </a:p>
                    <a:p>
                      <a:pPr marL="285750" indent="-285750">
                        <a:spcAft>
                          <a:spcPts val="600"/>
                        </a:spcAft>
                        <a:buClr>
                          <a:schemeClr val="accent1"/>
                        </a:buClr>
                        <a:buFont typeface="Arial" panose="020B0604020202020204" pitchFamily="34" charset="0"/>
                        <a:buChar char="•"/>
                      </a:pPr>
                      <a:r>
                        <a:rPr lang="en-US" sz="1200" dirty="0">
                          <a:latin typeface="Arial" panose="020B0604020202020204" pitchFamily="34" charset="0"/>
                          <a:cs typeface="Arial" panose="020B0604020202020204" pitchFamily="34" charset="0"/>
                        </a:rPr>
                        <a:t>IT Investments and Acquisitions</a:t>
                      </a:r>
                    </a:p>
                  </a:txBody>
                  <a:tcPr/>
                </a:tc>
                <a:extLst>
                  <a:ext uri="{0D108BD9-81ED-4DB2-BD59-A6C34878D82A}">
                    <a16:rowId xmlns:a16="http://schemas.microsoft.com/office/drawing/2014/main" val="3437249377"/>
                  </a:ext>
                </a:extLst>
              </a:tr>
            </a:tbl>
          </a:graphicData>
        </a:graphic>
      </p:graphicFrame>
    </p:spTree>
    <p:extLst>
      <p:ext uri="{BB962C8B-B14F-4D97-AF65-F5344CB8AC3E}">
        <p14:creationId xmlns:p14="http://schemas.microsoft.com/office/powerpoint/2010/main" val="41684710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itle 2" descr="FPAC Mission Support “Initiatives”">
            <a:extLst>
              <a:ext uri="{FF2B5EF4-FFF2-40B4-BE49-F238E27FC236}">
                <a16:creationId xmlns:a16="http://schemas.microsoft.com/office/drawing/2014/main" id="{03F36FF5-8990-964E-927A-BE0A45B93BFA}"/>
              </a:ext>
            </a:extLst>
          </p:cNvPr>
          <p:cNvSpPr>
            <a:spLocks noGrp="1"/>
          </p:cNvSpPr>
          <p:nvPr>
            <p:ph type="title"/>
          </p:nvPr>
        </p:nvSpPr>
        <p:spPr>
          <a:xfrm>
            <a:off x="0" y="0"/>
            <a:ext cx="7623544" cy="936631"/>
          </a:xfrm>
        </p:spPr>
        <p:txBody>
          <a:bodyPr/>
          <a:lstStyle/>
          <a:p>
            <a:r>
              <a:rPr lang="en-US" dirty="0">
                <a:latin typeface="Arial" panose="020B0604020202020204" pitchFamily="34" charset="0"/>
                <a:cs typeface="Arial" panose="020B0604020202020204" pitchFamily="34" charset="0"/>
              </a:rPr>
              <a:t>FPAC Mission Support “Initiatives”</a:t>
            </a:r>
          </a:p>
        </p:txBody>
      </p:sp>
      <p:sp>
        <p:nvSpPr>
          <p:cNvPr id="39" name="Rectangle 38" descr="The Business Center is responsible for initiating and managing the process for funding FPAC’s common, shared, or unique mission support initiatives. This process allows the Business Center to help agencies identify, plan, and budget for these anticipated expenses and investments.  The Initiatives Process provides for greater transparency and visibility into FPAC’s common, shared, or unique mission support expenses. &#10;">
            <a:extLst>
              <a:ext uri="{FF2B5EF4-FFF2-40B4-BE49-F238E27FC236}">
                <a16:creationId xmlns:a16="http://schemas.microsoft.com/office/drawing/2014/main" id="{A603D13D-E1D0-BB4A-B493-68ECFDFDF322}"/>
              </a:ext>
            </a:extLst>
          </p:cNvPr>
          <p:cNvSpPr/>
          <p:nvPr/>
        </p:nvSpPr>
        <p:spPr>
          <a:xfrm>
            <a:off x="0" y="767432"/>
            <a:ext cx="9144000" cy="830997"/>
          </a:xfrm>
          <a:prstGeom prst="rect">
            <a:avLst/>
          </a:prstGeom>
        </p:spPr>
        <p:txBody>
          <a:bodyPr wrap="square">
            <a:spAutoFit/>
          </a:bodyPr>
          <a:lstStyle/>
          <a:p>
            <a:pPr marL="9525">
              <a:spcAft>
                <a:spcPts val="500"/>
              </a:spcAft>
              <a:buClr>
                <a:schemeClr val="accent2"/>
              </a:buClr>
            </a:pPr>
            <a:r>
              <a:rPr lang="en-US" sz="1200" dirty="0">
                <a:latin typeface="Arial" panose="020B0604020202020204" pitchFamily="34" charset="0"/>
                <a:cs typeface="Arial" panose="020B0604020202020204" pitchFamily="34" charset="0"/>
              </a:rPr>
              <a:t>The Business Center is responsible for initiating and managing the process for funding FPAC’s common, shared, or unique mission support initiatives. This process allows the Business Center to </a:t>
            </a:r>
            <a:r>
              <a:rPr lang="en-US" sz="1200" b="1" dirty="0">
                <a:solidFill>
                  <a:schemeClr val="accent1"/>
                </a:solidFill>
                <a:latin typeface="Arial" panose="020B0604020202020204" pitchFamily="34" charset="0"/>
                <a:cs typeface="Arial" panose="020B0604020202020204" pitchFamily="34" charset="0"/>
              </a:rPr>
              <a:t>help agencies identify, plan, and budget </a:t>
            </a:r>
            <a:r>
              <a:rPr lang="en-US" sz="1200" dirty="0">
                <a:latin typeface="Arial" panose="020B0604020202020204" pitchFamily="34" charset="0"/>
                <a:cs typeface="Arial" panose="020B0604020202020204" pitchFamily="34" charset="0"/>
              </a:rPr>
              <a:t>for these anticipated expenses and investments.  The Initiatives Process provides for </a:t>
            </a:r>
            <a:r>
              <a:rPr lang="en-US" sz="1200" b="1" dirty="0">
                <a:solidFill>
                  <a:schemeClr val="accent1"/>
                </a:solidFill>
                <a:latin typeface="Arial" panose="020B0604020202020204" pitchFamily="34" charset="0"/>
                <a:cs typeface="Arial" panose="020B0604020202020204" pitchFamily="34" charset="0"/>
              </a:rPr>
              <a:t>greater transparency and visibility </a:t>
            </a:r>
            <a:r>
              <a:rPr lang="en-US" sz="1200" dirty="0">
                <a:latin typeface="Arial" panose="020B0604020202020204" pitchFamily="34" charset="0"/>
                <a:cs typeface="Arial" panose="020B0604020202020204" pitchFamily="34" charset="0"/>
              </a:rPr>
              <a:t>into FPAC’s common, shared, or unique mission support expenses. </a:t>
            </a:r>
          </a:p>
        </p:txBody>
      </p:sp>
      <p:sp>
        <p:nvSpPr>
          <p:cNvPr id="4" name="Rectangle: Rounded Corners 37" descr="FPAC “Initiatives” Categories&#10;">
            <a:extLst>
              <a:ext uri="{FF2B5EF4-FFF2-40B4-BE49-F238E27FC236}">
                <a16:creationId xmlns:a16="http://schemas.microsoft.com/office/drawing/2014/main" id="{3CBA2E6A-5BAC-B948-8C90-060D2AF4D211}"/>
              </a:ext>
            </a:extLst>
          </p:cNvPr>
          <p:cNvSpPr/>
          <p:nvPr/>
        </p:nvSpPr>
        <p:spPr>
          <a:xfrm>
            <a:off x="149133" y="1726244"/>
            <a:ext cx="8781596" cy="492958"/>
          </a:xfrm>
          <a:prstGeom prst="roundRect">
            <a:avLst>
              <a:gd name="adj" fmla="val 50000"/>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2"/>
                </a:solidFill>
                <a:latin typeface="Arial" panose="020B0604020202020204" pitchFamily="34" charset="0"/>
                <a:cs typeface="Arial" panose="020B0604020202020204" pitchFamily="34" charset="0"/>
              </a:rPr>
              <a:t>FPAC “Initiatives” Categories</a:t>
            </a:r>
          </a:p>
        </p:txBody>
      </p:sp>
      <p:sp>
        <p:nvSpPr>
          <p:cNvPr id="7" name="Oval 6" descr="&quot;&quot;">
            <a:extLst>
              <a:ext uri="{FF2B5EF4-FFF2-40B4-BE49-F238E27FC236}">
                <a16:creationId xmlns:a16="http://schemas.microsoft.com/office/drawing/2014/main" id="{296E25AA-28E3-014E-8576-73C1A247EA44}"/>
              </a:ext>
            </a:extLst>
          </p:cNvPr>
          <p:cNvSpPr/>
          <p:nvPr/>
        </p:nvSpPr>
        <p:spPr>
          <a:xfrm>
            <a:off x="142075" y="2474687"/>
            <a:ext cx="511156" cy="511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8" name="TextBox 7" descr="Program Operations/Mission Delivery &#10;Agency-specific needs for their specific mission outcomes; Business Center may provide support (e.g., budget support, award of a new contract or agreement). &#10;">
            <a:extLst>
              <a:ext uri="{FF2B5EF4-FFF2-40B4-BE49-F238E27FC236}">
                <a16:creationId xmlns:a16="http://schemas.microsoft.com/office/drawing/2014/main" id="{473ECABA-6E11-E44C-9851-62C73F025854}"/>
              </a:ext>
            </a:extLst>
          </p:cNvPr>
          <p:cNvSpPr txBox="1"/>
          <p:nvPr/>
        </p:nvSpPr>
        <p:spPr>
          <a:xfrm>
            <a:off x="752372" y="2483402"/>
            <a:ext cx="5041296" cy="523220"/>
          </a:xfrm>
          <a:prstGeom prst="rect">
            <a:avLst/>
          </a:prstGeom>
          <a:noFill/>
        </p:spPr>
        <p:txBody>
          <a:bodyPr wrap="square" lIns="0" tIns="0" rIns="0" bIns="0" rtlCol="0" anchor="ctr">
            <a:spAutoFit/>
          </a:bodyPr>
          <a:lstStyle/>
          <a:p>
            <a:r>
              <a:rPr lang="en-US" sz="1400" b="1" dirty="0">
                <a:latin typeface="Arial" panose="020B0604020202020204" pitchFamily="34" charset="0"/>
                <a:cs typeface="Arial" panose="020B0604020202020204" pitchFamily="34" charset="0"/>
              </a:rPr>
              <a:t>Program Operations/Mission Delivery </a:t>
            </a:r>
          </a:p>
          <a:p>
            <a:r>
              <a:rPr lang="en-US" sz="1000" i="1" dirty="0">
                <a:latin typeface="Arial" panose="020B0604020202020204" pitchFamily="34" charset="0"/>
                <a:cs typeface="Arial" panose="020B0604020202020204" pitchFamily="34" charset="0"/>
              </a:rPr>
              <a:t>Agency-specific needs for their specific mission outcomes; Business Center may provide support (e.g., budget support, award of a new contract or agreement). </a:t>
            </a:r>
          </a:p>
        </p:txBody>
      </p:sp>
      <p:pic>
        <p:nvPicPr>
          <p:cNvPr id="33" name="Picture 32" descr="&quot;&quot;">
            <a:extLst>
              <a:ext uri="{FF2B5EF4-FFF2-40B4-BE49-F238E27FC236}">
                <a16:creationId xmlns:a16="http://schemas.microsoft.com/office/drawing/2014/main" id="{82284E18-A082-1749-A3AF-7A4ECEE1FDD5}"/>
              </a:ext>
            </a:extLst>
          </p:cNvPr>
          <p:cNvPicPr>
            <a:picLocks noChangeAspect="1"/>
          </p:cNvPicPr>
          <p:nvPr/>
        </p:nvPicPr>
        <p:blipFill>
          <a:blip r:embed="rId2">
            <a:duotone>
              <a:schemeClr val="accent6">
                <a:shade val="45000"/>
                <a:satMod val="135000"/>
              </a:schemeClr>
              <a:prstClr val="white"/>
            </a:duotone>
          </a:blip>
          <a:stretch>
            <a:fillRect/>
          </a:stretch>
        </p:blipFill>
        <p:spPr>
          <a:xfrm>
            <a:off x="202085" y="3290104"/>
            <a:ext cx="451146" cy="427461"/>
          </a:xfrm>
          <a:prstGeom prst="rect">
            <a:avLst/>
          </a:prstGeom>
        </p:spPr>
      </p:pic>
      <p:sp>
        <p:nvSpPr>
          <p:cNvPr id="9" name="Oval 8" descr="&quot;&quot;">
            <a:extLst>
              <a:ext uri="{FF2B5EF4-FFF2-40B4-BE49-F238E27FC236}">
                <a16:creationId xmlns:a16="http://schemas.microsoft.com/office/drawing/2014/main" id="{514B4DCE-02DD-DC45-89BE-E989677D27A0}"/>
              </a:ext>
            </a:extLst>
          </p:cNvPr>
          <p:cNvSpPr/>
          <p:nvPr/>
        </p:nvSpPr>
        <p:spPr>
          <a:xfrm>
            <a:off x="142075" y="3248027"/>
            <a:ext cx="511156" cy="511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0" name="TextBox 9" descr="Required Departmental Charges &#10;Common charges (e.g., Working Capital Fund, Greenbook, e-Gov, Central Rent) that are required by the Department; may result in an intra-agency agreement or is paid via “direct cite.”&#10;">
            <a:extLst>
              <a:ext uri="{FF2B5EF4-FFF2-40B4-BE49-F238E27FC236}">
                <a16:creationId xmlns:a16="http://schemas.microsoft.com/office/drawing/2014/main" id="{2BC82324-C0ED-E941-8C08-A7FAF8D366DD}"/>
              </a:ext>
            </a:extLst>
          </p:cNvPr>
          <p:cNvSpPr txBox="1"/>
          <p:nvPr/>
        </p:nvSpPr>
        <p:spPr>
          <a:xfrm>
            <a:off x="752372" y="3179798"/>
            <a:ext cx="5041296" cy="677108"/>
          </a:xfrm>
          <a:prstGeom prst="rect">
            <a:avLst/>
          </a:prstGeom>
          <a:noFill/>
        </p:spPr>
        <p:txBody>
          <a:bodyPr wrap="square" lIns="0" tIns="0" rIns="0" bIns="0" rtlCol="0" anchor="ctr">
            <a:spAutoFit/>
          </a:bodyPr>
          <a:lstStyle/>
          <a:p>
            <a:r>
              <a:rPr lang="en-US" sz="1400" b="1" dirty="0">
                <a:latin typeface="Arial" panose="020B0604020202020204" pitchFamily="34" charset="0"/>
                <a:cs typeface="Arial" panose="020B0604020202020204" pitchFamily="34" charset="0"/>
              </a:rPr>
              <a:t>Required Departmental Charges </a:t>
            </a:r>
          </a:p>
          <a:p>
            <a:r>
              <a:rPr lang="en-US" sz="1000" i="1" dirty="0">
                <a:latin typeface="Arial" panose="020B0604020202020204" pitchFamily="34" charset="0"/>
                <a:cs typeface="Arial" panose="020B0604020202020204" pitchFamily="34" charset="0"/>
              </a:rPr>
              <a:t>Common charges (e.g., Working Capital Fund, Greenbook, e-Gov, Central Rent) that are required by the Department; may result in an intra-agency agreement or is paid via “direct cite.”</a:t>
            </a:r>
          </a:p>
        </p:txBody>
      </p:sp>
      <p:pic>
        <p:nvPicPr>
          <p:cNvPr id="34" name="Picture 33" descr="&quot;&quot;">
            <a:extLst>
              <a:ext uri="{FF2B5EF4-FFF2-40B4-BE49-F238E27FC236}">
                <a16:creationId xmlns:a16="http://schemas.microsoft.com/office/drawing/2014/main" id="{BA31403E-A8F5-6B42-A46E-F69D2B82F42A}"/>
              </a:ext>
            </a:extLst>
          </p:cNvPr>
          <p:cNvPicPr>
            <a:picLocks noChangeAspect="1"/>
          </p:cNvPicPr>
          <p:nvPr/>
        </p:nvPicPr>
        <p:blipFill>
          <a:blip r:embed="rId2">
            <a:duotone>
              <a:schemeClr val="accent6">
                <a:shade val="45000"/>
                <a:satMod val="135000"/>
              </a:schemeClr>
              <a:prstClr val="white"/>
            </a:duotone>
          </a:blip>
          <a:stretch>
            <a:fillRect/>
          </a:stretch>
        </p:blipFill>
        <p:spPr>
          <a:xfrm>
            <a:off x="202085" y="4063213"/>
            <a:ext cx="451146" cy="427461"/>
          </a:xfrm>
          <a:prstGeom prst="rect">
            <a:avLst/>
          </a:prstGeom>
        </p:spPr>
      </p:pic>
      <p:sp>
        <p:nvSpPr>
          <p:cNvPr id="11" name="Oval 10" descr="&quot;&quot;">
            <a:extLst>
              <a:ext uri="{FF2B5EF4-FFF2-40B4-BE49-F238E27FC236}">
                <a16:creationId xmlns:a16="http://schemas.microsoft.com/office/drawing/2014/main" id="{A92FD945-7708-054A-A287-821A89941472}"/>
              </a:ext>
            </a:extLst>
          </p:cNvPr>
          <p:cNvSpPr/>
          <p:nvPr/>
        </p:nvSpPr>
        <p:spPr>
          <a:xfrm>
            <a:off x="142075" y="4021367"/>
            <a:ext cx="511156" cy="511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2" name="TextBox 11" descr="Essential Support Infrastructure&#10;Essential tools and/or assets employees need to “keep the lights on and engine running.” Examples include lease costs, systems, platforms, or licenses and on-site infrastructure needs (e.g., mail room, janitorial services, facility needs, and physical security measures). &#10;">
            <a:extLst>
              <a:ext uri="{FF2B5EF4-FFF2-40B4-BE49-F238E27FC236}">
                <a16:creationId xmlns:a16="http://schemas.microsoft.com/office/drawing/2014/main" id="{4242E19F-CFE4-AA45-AEF9-6509201AA894}"/>
              </a:ext>
            </a:extLst>
          </p:cNvPr>
          <p:cNvSpPr txBox="1"/>
          <p:nvPr/>
        </p:nvSpPr>
        <p:spPr>
          <a:xfrm>
            <a:off x="752372" y="4023578"/>
            <a:ext cx="5041296" cy="677108"/>
          </a:xfrm>
          <a:prstGeom prst="rect">
            <a:avLst/>
          </a:prstGeom>
          <a:noFill/>
        </p:spPr>
        <p:txBody>
          <a:bodyPr wrap="square" lIns="0" tIns="0" rIns="0" bIns="0" rtlCol="0" anchor="ctr">
            <a:spAutoFit/>
          </a:bodyPr>
          <a:lstStyle/>
          <a:p>
            <a:r>
              <a:rPr lang="en-US" sz="1400" b="1" dirty="0">
                <a:latin typeface="Arial" panose="020B0604020202020204" pitchFamily="34" charset="0"/>
                <a:cs typeface="Arial" panose="020B0604020202020204" pitchFamily="34" charset="0"/>
              </a:rPr>
              <a:t>Essential Support Infrastructure</a:t>
            </a:r>
          </a:p>
          <a:p>
            <a:r>
              <a:rPr lang="en-US" sz="1000" i="1" dirty="0">
                <a:latin typeface="Arial" panose="020B0604020202020204" pitchFamily="34" charset="0"/>
                <a:cs typeface="Arial" panose="020B0604020202020204" pitchFamily="34" charset="0"/>
              </a:rPr>
              <a:t>Essential tools and/or assets employees need to “keep the lights on and engine running.” Examples include lease costs, systems, platforms, or licenses and on-site infrastructure needs (e.g., mail room, janitorial services, facility needs, and physical security measures). </a:t>
            </a:r>
            <a:endParaRPr lang="en-US" sz="1000" dirty="0">
              <a:latin typeface="Arial" panose="020B0604020202020204" pitchFamily="34" charset="0"/>
              <a:cs typeface="Arial" panose="020B0604020202020204" pitchFamily="34" charset="0"/>
            </a:endParaRPr>
          </a:p>
        </p:txBody>
      </p:sp>
      <p:pic>
        <p:nvPicPr>
          <p:cNvPr id="35" name="Picture 34" descr="&quot;&quot;">
            <a:extLst>
              <a:ext uri="{FF2B5EF4-FFF2-40B4-BE49-F238E27FC236}">
                <a16:creationId xmlns:a16="http://schemas.microsoft.com/office/drawing/2014/main" id="{4B92E966-4400-B641-A199-9CEFEFF4823E}"/>
              </a:ext>
            </a:extLst>
          </p:cNvPr>
          <p:cNvPicPr>
            <a:picLocks noChangeAspect="1"/>
          </p:cNvPicPr>
          <p:nvPr/>
        </p:nvPicPr>
        <p:blipFill>
          <a:blip r:embed="rId2">
            <a:duotone>
              <a:schemeClr val="accent6">
                <a:shade val="45000"/>
                <a:satMod val="135000"/>
              </a:schemeClr>
              <a:prstClr val="white"/>
            </a:duotone>
          </a:blip>
          <a:stretch>
            <a:fillRect/>
          </a:stretch>
        </p:blipFill>
        <p:spPr>
          <a:xfrm>
            <a:off x="205703" y="5034409"/>
            <a:ext cx="451146" cy="427461"/>
          </a:xfrm>
          <a:prstGeom prst="rect">
            <a:avLst/>
          </a:prstGeom>
        </p:spPr>
      </p:pic>
      <p:sp>
        <p:nvSpPr>
          <p:cNvPr id="13" name="Oval 12" descr="&quot;&quot;">
            <a:extLst>
              <a:ext uri="{FF2B5EF4-FFF2-40B4-BE49-F238E27FC236}">
                <a16:creationId xmlns:a16="http://schemas.microsoft.com/office/drawing/2014/main" id="{D5D3245D-BEB4-6947-A64A-1E254185B545}"/>
              </a:ext>
            </a:extLst>
          </p:cNvPr>
          <p:cNvSpPr/>
          <p:nvPr/>
        </p:nvSpPr>
        <p:spPr>
          <a:xfrm>
            <a:off x="142075" y="4985779"/>
            <a:ext cx="511156" cy="511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4" name="TextBox 13" descr="FPAC Optimization Projects &#10;Initiatives that improve FPAC efficiency, effectiveness, and customer experience. Examples include the Optimally Productive Office Study, Technology Modernization Fund contracts, Customer Experience, Business Process Improvement projects, and others. &#10;">
            <a:extLst>
              <a:ext uri="{FF2B5EF4-FFF2-40B4-BE49-F238E27FC236}">
                <a16:creationId xmlns:a16="http://schemas.microsoft.com/office/drawing/2014/main" id="{7158FC53-74CB-DB47-BEB1-978C59A917DD}"/>
              </a:ext>
            </a:extLst>
          </p:cNvPr>
          <p:cNvSpPr txBox="1"/>
          <p:nvPr/>
        </p:nvSpPr>
        <p:spPr>
          <a:xfrm>
            <a:off x="752372" y="4917550"/>
            <a:ext cx="5041296" cy="677108"/>
          </a:xfrm>
          <a:prstGeom prst="rect">
            <a:avLst/>
          </a:prstGeom>
          <a:noFill/>
        </p:spPr>
        <p:txBody>
          <a:bodyPr wrap="square" lIns="0" tIns="0" rIns="0" bIns="0" rtlCol="0" anchor="ctr">
            <a:spAutoFit/>
          </a:bodyPr>
          <a:lstStyle/>
          <a:p>
            <a:pPr lvl="0" defTabSz="914400">
              <a:defRPr/>
            </a:pPr>
            <a:r>
              <a:rPr lang="en-US" sz="1400" b="1" dirty="0">
                <a:latin typeface="Arial" panose="020B0604020202020204" pitchFamily="34" charset="0"/>
                <a:cs typeface="Arial" panose="020B0604020202020204" pitchFamily="34" charset="0"/>
              </a:rPr>
              <a:t>FPAC Optimization Projects </a:t>
            </a:r>
          </a:p>
          <a:p>
            <a:pPr lvl="0" defTabSz="914400">
              <a:defRPr/>
            </a:pPr>
            <a:r>
              <a:rPr lang="en-US" sz="1000" i="1" dirty="0">
                <a:latin typeface="Arial" panose="020B0604020202020204" pitchFamily="34" charset="0"/>
                <a:cs typeface="Arial" panose="020B0604020202020204" pitchFamily="34" charset="0"/>
              </a:rPr>
              <a:t>Initiatives that improve FPAC efficiency, effectiveness, and customer experience. Examples include the Optimally Productive Office Study, Technology Modernization Fund contracts, Customer Experience, Business Process Improvement projects, and others. </a:t>
            </a:r>
          </a:p>
        </p:txBody>
      </p:sp>
      <p:pic>
        <p:nvPicPr>
          <p:cNvPr id="36" name="Picture 35" descr="&quot;&quot;">
            <a:extLst>
              <a:ext uri="{FF2B5EF4-FFF2-40B4-BE49-F238E27FC236}">
                <a16:creationId xmlns:a16="http://schemas.microsoft.com/office/drawing/2014/main" id="{C7DC2DA2-58C6-4744-8DC7-F635A15178E1}"/>
              </a:ext>
            </a:extLst>
          </p:cNvPr>
          <p:cNvPicPr>
            <a:picLocks noChangeAspect="1"/>
          </p:cNvPicPr>
          <p:nvPr/>
        </p:nvPicPr>
        <p:blipFill>
          <a:blip r:embed="rId2">
            <a:duotone>
              <a:schemeClr val="accent6">
                <a:shade val="45000"/>
                <a:satMod val="135000"/>
              </a:schemeClr>
              <a:prstClr val="white"/>
            </a:duotone>
          </a:blip>
          <a:stretch>
            <a:fillRect/>
          </a:stretch>
        </p:blipFill>
        <p:spPr>
          <a:xfrm>
            <a:off x="202085" y="5923795"/>
            <a:ext cx="451146" cy="427461"/>
          </a:xfrm>
          <a:prstGeom prst="rect">
            <a:avLst/>
          </a:prstGeom>
        </p:spPr>
      </p:pic>
      <p:sp>
        <p:nvSpPr>
          <p:cNvPr id="15" name="Oval 14" descr="&quot;&quot;">
            <a:extLst>
              <a:ext uri="{FF2B5EF4-FFF2-40B4-BE49-F238E27FC236}">
                <a16:creationId xmlns:a16="http://schemas.microsoft.com/office/drawing/2014/main" id="{781E7018-F0E5-3A41-A3D6-59EBB5DFE867}"/>
              </a:ext>
            </a:extLst>
          </p:cNvPr>
          <p:cNvSpPr/>
          <p:nvPr/>
        </p:nvSpPr>
        <p:spPr>
          <a:xfrm>
            <a:off x="142075" y="5881949"/>
            <a:ext cx="511156" cy="5111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sp>
        <p:nvSpPr>
          <p:cNvPr id="16" name="TextBox 15" descr="Other Mission Support Operations&#10;All other FPAC mission support expenses or investments. Examples include USDA recruitment, diversity, and outreach events; development and delivery of FPAC training courses; essential travel to fulfill job duties; employee support services; and others. &#10;">
            <a:extLst>
              <a:ext uri="{FF2B5EF4-FFF2-40B4-BE49-F238E27FC236}">
                <a16:creationId xmlns:a16="http://schemas.microsoft.com/office/drawing/2014/main" id="{A295062A-B4B8-4C42-ABF2-2338188394B4}"/>
              </a:ext>
            </a:extLst>
          </p:cNvPr>
          <p:cNvSpPr txBox="1"/>
          <p:nvPr/>
        </p:nvSpPr>
        <p:spPr>
          <a:xfrm>
            <a:off x="752372" y="5813720"/>
            <a:ext cx="5041296" cy="677108"/>
          </a:xfrm>
          <a:prstGeom prst="rect">
            <a:avLst/>
          </a:prstGeom>
          <a:noFill/>
        </p:spPr>
        <p:txBody>
          <a:bodyPr wrap="square" lIns="0" tIns="0" rIns="0" bIns="0" rtlCol="0" anchor="ctr">
            <a:spAutoFit/>
          </a:bodyPr>
          <a:lstStyle/>
          <a:p>
            <a:r>
              <a:rPr lang="en-US" sz="1400" b="1" dirty="0">
                <a:latin typeface="Arial" panose="020B0604020202020204" pitchFamily="34" charset="0"/>
                <a:cs typeface="Arial" panose="020B0604020202020204" pitchFamily="34" charset="0"/>
              </a:rPr>
              <a:t>Other Mission Support Operations</a:t>
            </a:r>
          </a:p>
          <a:p>
            <a:r>
              <a:rPr lang="en-US" sz="1000" i="1" dirty="0">
                <a:latin typeface="Arial" panose="020B0604020202020204" pitchFamily="34" charset="0"/>
                <a:cs typeface="Arial" panose="020B0604020202020204" pitchFamily="34" charset="0"/>
              </a:rPr>
              <a:t>All other FPAC mission support expenses or investments. Examples include USDA recruitment, diversity, and outreach events; development and delivery of FPAC training courses; essential travel to fulfill job duties; employee support services; and others. </a:t>
            </a:r>
          </a:p>
        </p:txBody>
      </p:sp>
      <p:cxnSp>
        <p:nvCxnSpPr>
          <p:cNvPr id="6" name="Straight Connector 5" descr="&quot;&quot;">
            <a:extLst>
              <a:ext uri="{FF2B5EF4-FFF2-40B4-BE49-F238E27FC236}">
                <a16:creationId xmlns:a16="http://schemas.microsoft.com/office/drawing/2014/main" id="{E3609188-CC18-D447-BFB3-B698DD475F98}"/>
              </a:ext>
            </a:extLst>
          </p:cNvPr>
          <p:cNvCxnSpPr>
            <a:cxnSpLocks/>
          </p:cNvCxnSpPr>
          <p:nvPr/>
        </p:nvCxnSpPr>
        <p:spPr>
          <a:xfrm>
            <a:off x="5897199" y="2475599"/>
            <a:ext cx="0" cy="4033601"/>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4" name="Chart 23" descr="Chart Listing FPAC's:&#10;FPAC Optimization at 2%&#10;Essential Infrastructure at 69%&#10;Required Dept. Charges at 22% and&#10;Other Mission Support Ops as 7%">
            <a:extLst>
              <a:ext uri="{FF2B5EF4-FFF2-40B4-BE49-F238E27FC236}">
                <a16:creationId xmlns:a16="http://schemas.microsoft.com/office/drawing/2014/main" id="{FBA2D41E-EBB6-ED4D-BF91-B5DF8B2135FC}"/>
              </a:ext>
            </a:extLst>
          </p:cNvPr>
          <p:cNvGraphicFramePr/>
          <p:nvPr>
            <p:extLst>
              <p:ext uri="{D42A27DB-BD31-4B8C-83A1-F6EECF244321}">
                <p14:modId xmlns:p14="http://schemas.microsoft.com/office/powerpoint/2010/main" val="340983514"/>
              </p:ext>
            </p:extLst>
          </p:nvPr>
        </p:nvGraphicFramePr>
        <p:xfrm>
          <a:off x="6069786" y="2513651"/>
          <a:ext cx="2936856" cy="2640577"/>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descr="Business Center leadership estimates nearly $1 billion in mission support initiatives for the remainder of FY2019. &#10;">
            <a:extLst>
              <a:ext uri="{FF2B5EF4-FFF2-40B4-BE49-F238E27FC236}">
                <a16:creationId xmlns:a16="http://schemas.microsoft.com/office/drawing/2014/main" id="{0B8A5864-5AF1-4E4A-A200-689354242747}"/>
              </a:ext>
            </a:extLst>
          </p:cNvPr>
          <p:cNvSpPr txBox="1"/>
          <p:nvPr/>
        </p:nvSpPr>
        <p:spPr>
          <a:xfrm>
            <a:off x="6117856" y="5192327"/>
            <a:ext cx="2840716" cy="861774"/>
          </a:xfrm>
          <a:prstGeom prst="rect">
            <a:avLst/>
          </a:prstGeom>
          <a:noFill/>
        </p:spPr>
        <p:txBody>
          <a:bodyPr wrap="square" lIns="0" tIns="0" rIns="0" bIns="0" rtlCol="0">
            <a:spAutoFit/>
          </a:bodyPr>
          <a:lstStyle/>
          <a:p>
            <a:pPr algn="ctr"/>
            <a:r>
              <a:rPr lang="en-US" sz="1400" dirty="0">
                <a:latin typeface="Arial" panose="020B0604020202020204" pitchFamily="34" charset="0"/>
                <a:cs typeface="Arial" panose="020B0604020202020204" pitchFamily="34" charset="0"/>
              </a:rPr>
              <a:t>Business Center leadership estimates nearly $1 billion in mission support initiatives for the remainder of FY2019. </a:t>
            </a:r>
          </a:p>
        </p:txBody>
      </p:sp>
      <p:sp>
        <p:nvSpPr>
          <p:cNvPr id="40" name="TextBox 1" descr="&quot;&quot;">
            <a:extLst>
              <a:ext uri="{FF2B5EF4-FFF2-40B4-BE49-F238E27FC236}">
                <a16:creationId xmlns:a16="http://schemas.microsoft.com/office/drawing/2014/main" id="{BB4AE054-BF9D-724D-A9E8-19B6BEAB0C7E}"/>
              </a:ext>
            </a:extLst>
          </p:cNvPr>
          <p:cNvSpPr txBox="1"/>
          <p:nvPr/>
        </p:nvSpPr>
        <p:spPr>
          <a:xfrm>
            <a:off x="5970645" y="2545012"/>
            <a:ext cx="928486" cy="6574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b="1" dirty="0">
                <a:latin typeface="Arial" panose="020B0604020202020204" pitchFamily="34" charset="0"/>
                <a:cs typeface="Arial" panose="020B0604020202020204" pitchFamily="34" charset="0"/>
              </a:rPr>
              <a:t>FPAC Optimization</a:t>
            </a:r>
          </a:p>
        </p:txBody>
      </p:sp>
      <p:sp>
        <p:nvSpPr>
          <p:cNvPr id="41" name="TextBox 1" descr="&quot;&quot;">
            <a:extLst>
              <a:ext uri="{FF2B5EF4-FFF2-40B4-BE49-F238E27FC236}">
                <a16:creationId xmlns:a16="http://schemas.microsoft.com/office/drawing/2014/main" id="{2F4258F2-5530-1B43-B27C-E815A7751FE2}"/>
              </a:ext>
            </a:extLst>
          </p:cNvPr>
          <p:cNvSpPr txBox="1"/>
          <p:nvPr/>
        </p:nvSpPr>
        <p:spPr>
          <a:xfrm>
            <a:off x="6608848" y="2475906"/>
            <a:ext cx="1356631" cy="657417"/>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900" b="1" dirty="0">
                <a:latin typeface="Arial" panose="020B0604020202020204" pitchFamily="34" charset="0"/>
                <a:cs typeface="Arial" panose="020B0604020202020204" pitchFamily="34" charset="0"/>
              </a:rPr>
              <a:t>Other Mission Support Ops </a:t>
            </a:r>
          </a:p>
        </p:txBody>
      </p:sp>
    </p:spTree>
    <p:extLst>
      <p:ext uri="{BB962C8B-B14F-4D97-AF65-F5344CB8AC3E}">
        <p14:creationId xmlns:p14="http://schemas.microsoft.com/office/powerpoint/2010/main" val="42314024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0" descr="Advanced Planning for Acquisitions, Grants, and Agreements &#10;">
            <a:extLst>
              <a:ext uri="{FF2B5EF4-FFF2-40B4-BE49-F238E27FC236}">
                <a16:creationId xmlns:a16="http://schemas.microsoft.com/office/drawing/2014/main" id="{BCDD5A82-BDCC-43B3-9229-EAEB530F6ACD}"/>
              </a:ext>
            </a:extLst>
          </p:cNvPr>
          <p:cNvSpPr txBox="1">
            <a:spLocks noGrp="1"/>
          </p:cNvSpPr>
          <p:nvPr>
            <p:ph type="title"/>
          </p:nvPr>
        </p:nvSpPr>
        <p:spPr>
          <a:xfrm>
            <a:off x="639763" y="0"/>
            <a:ext cx="5982476" cy="139858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i="0" kern="1200">
                <a:solidFill>
                  <a:srgbClr val="001F5F"/>
                </a:solidFill>
                <a:latin typeface="Arial" charset="0"/>
                <a:ea typeface="Arial" charset="0"/>
                <a:cs typeface="Arial" charset="0"/>
              </a:defRPr>
            </a:lvl1pPr>
          </a:lstStyle>
          <a:p>
            <a:pPr>
              <a:lnSpc>
                <a:spcPct val="100000"/>
              </a:lnSpc>
            </a:pPr>
            <a:r>
              <a:rPr lang="en-US" sz="2800" dirty="0">
                <a:solidFill>
                  <a:schemeClr val="tx2">
                    <a:lumMod val="75000"/>
                  </a:schemeClr>
                </a:solidFill>
                <a:latin typeface="Arial" panose="020B0604020202020204" pitchFamily="34" charset="0"/>
                <a:cs typeface="Arial" panose="020B0604020202020204" pitchFamily="34" charset="0"/>
              </a:rPr>
              <a:t>Advanced Planning for Acquisitions, Grants, and Agreements </a:t>
            </a:r>
          </a:p>
        </p:txBody>
      </p:sp>
      <p:sp>
        <p:nvSpPr>
          <p:cNvPr id="8" name="Content Placeholder 7" descr="Objectives&#10;Smooth out seasonal trends. The significant volume of Q3-Q4 actions increases risk to the agency. There is less time to exercise thorough due diligence. It is also one of many factors that result in high amounts of funding carried over into the next fiscal year. &#10;&#10;Improve quality of service. The historical workload surge greatly limits the Acquisitions and Grants &amp; Agreements Divisions’ ability to provide “high-touch” services. Advanced planning will allow much of the administrative work to be completed in earlier quarters (e.g., Q1 or Q2, when workload is historically low). The objective is to minimize mission support activities done by the agencies, improve the quality of service, and provide for better agreements that focus on performance and mission outcomes. &#10;&#10;In-Progress Initiatives&#10;&#10;Acquisition Program Review (APR): The Deputy Secretary requires that agencies submit and maintain APRs detailing their planned contract acquisitions. &#10;&#10;Business Process Improvement: The Business Center is developing an advanced planning process for the Grants &amp; Agreements Division, to shift planning and workload to earlier quarters. &#10;">
            <a:extLst>
              <a:ext uri="{FF2B5EF4-FFF2-40B4-BE49-F238E27FC236}">
                <a16:creationId xmlns:a16="http://schemas.microsoft.com/office/drawing/2014/main" id="{B62EFD8E-9C17-4AEB-A0BC-F7B7797FC84F}"/>
              </a:ext>
            </a:extLst>
          </p:cNvPr>
          <p:cNvSpPr>
            <a:spLocks noGrp="1"/>
          </p:cNvSpPr>
          <p:nvPr>
            <p:ph idx="1"/>
          </p:nvPr>
        </p:nvSpPr>
        <p:spPr>
          <a:xfrm>
            <a:off x="639338" y="1504709"/>
            <a:ext cx="5118911" cy="4176308"/>
          </a:xfrm>
        </p:spPr>
        <p:txBody>
          <a:bodyPr>
            <a:normAutofit fontScale="92500" lnSpcReduction="10000"/>
          </a:bodyPr>
          <a:lstStyle/>
          <a:p>
            <a:pPr marL="96203" lvl="0" indent="0" defTabSz="457200">
              <a:lnSpc>
                <a:spcPct val="111000"/>
              </a:lnSpc>
              <a:spcBef>
                <a:spcPts val="0"/>
              </a:spcBef>
              <a:spcAft>
                <a:spcPts val="225"/>
              </a:spcAft>
              <a:buClrTx/>
              <a:buNone/>
            </a:pPr>
            <a:r>
              <a:rPr lang="en-US" sz="1300" b="1" u="sng" dirty="0">
                <a:solidFill>
                  <a:srgbClr val="4472C4"/>
                </a:solidFill>
                <a:latin typeface="Arial" panose="020B0604020202020204" pitchFamily="34" charset="0"/>
                <a:ea typeface="+mn-ea"/>
                <a:cs typeface="Arial" panose="020B0604020202020204" pitchFamily="34" charset="0"/>
              </a:rPr>
              <a:t>Objectives</a:t>
            </a:r>
          </a:p>
          <a:p>
            <a:pPr marL="96203" lvl="0" indent="0" defTabSz="457200">
              <a:lnSpc>
                <a:spcPct val="111000"/>
              </a:lnSpc>
              <a:spcBef>
                <a:spcPts val="0"/>
              </a:spcBef>
              <a:spcAft>
                <a:spcPts val="225"/>
              </a:spcAft>
              <a:buClrTx/>
              <a:buNone/>
            </a:pPr>
            <a:endParaRPr lang="en-US" sz="1300" b="1" dirty="0">
              <a:solidFill>
                <a:srgbClr val="4472C4"/>
              </a:solidFill>
              <a:latin typeface="Arial" panose="020B0604020202020204" pitchFamily="34" charset="0"/>
              <a:ea typeface="+mn-ea"/>
              <a:cs typeface="Arial" panose="020B0604020202020204" pitchFamily="34" charset="0"/>
            </a:endParaRPr>
          </a:p>
          <a:p>
            <a:pPr marL="267653" lvl="0" indent="-171450" defTabSz="457200">
              <a:lnSpc>
                <a:spcPct val="111000"/>
              </a:lnSpc>
              <a:spcBef>
                <a:spcPts val="0"/>
              </a:spcBef>
              <a:spcAft>
                <a:spcPts val="225"/>
              </a:spcAft>
              <a:buClrTx/>
              <a:buFont typeface="Arial" panose="020B0604020202020204" pitchFamily="34" charset="0"/>
              <a:buChar char="•"/>
            </a:pPr>
            <a:r>
              <a:rPr lang="en-US" sz="1100" b="1" dirty="0">
                <a:solidFill>
                  <a:prstClr val="black"/>
                </a:solidFill>
                <a:latin typeface="Arial" panose="020B0604020202020204" pitchFamily="34" charset="0"/>
                <a:ea typeface="+mn-ea"/>
                <a:cs typeface="Arial" panose="020B0604020202020204" pitchFamily="34" charset="0"/>
              </a:rPr>
              <a:t>Smooth out seasonal trends. </a:t>
            </a:r>
            <a:r>
              <a:rPr lang="en-US" sz="1100" dirty="0">
                <a:solidFill>
                  <a:prstClr val="black"/>
                </a:solidFill>
                <a:latin typeface="Arial" panose="020B0604020202020204" pitchFamily="34" charset="0"/>
                <a:ea typeface="+mn-ea"/>
                <a:cs typeface="Arial" panose="020B0604020202020204" pitchFamily="34" charset="0"/>
              </a:rPr>
              <a:t>The significant volume of Q3-Q4 actions increases risk to the agency. There is less time to exercise thorough due diligence. It is also one of many factors that result in high amounts of funding carried over into the next fiscal year. </a:t>
            </a:r>
          </a:p>
          <a:p>
            <a:pPr marL="267653" lvl="0" indent="-171450" defTabSz="457200">
              <a:lnSpc>
                <a:spcPct val="111000"/>
              </a:lnSpc>
              <a:spcBef>
                <a:spcPts val="0"/>
              </a:spcBef>
              <a:spcAft>
                <a:spcPts val="225"/>
              </a:spcAft>
              <a:buClrTx/>
              <a:buFont typeface="Arial" panose="020B0604020202020204" pitchFamily="34" charset="0"/>
              <a:buChar char="•"/>
            </a:pPr>
            <a:endParaRPr lang="en-US" sz="1100" dirty="0">
              <a:solidFill>
                <a:prstClr val="black"/>
              </a:solidFill>
              <a:latin typeface="Arial" panose="020B0604020202020204" pitchFamily="34" charset="0"/>
              <a:ea typeface="+mn-ea"/>
              <a:cs typeface="Arial" panose="020B0604020202020204" pitchFamily="34" charset="0"/>
            </a:endParaRPr>
          </a:p>
          <a:p>
            <a:pPr marL="267653" lvl="0" indent="-171450" defTabSz="457200">
              <a:lnSpc>
                <a:spcPct val="111000"/>
              </a:lnSpc>
              <a:spcBef>
                <a:spcPts val="0"/>
              </a:spcBef>
              <a:spcAft>
                <a:spcPts val="225"/>
              </a:spcAft>
              <a:buClrTx/>
              <a:buFont typeface="Arial" panose="020B0604020202020204" pitchFamily="34" charset="0"/>
              <a:buChar char="•"/>
            </a:pPr>
            <a:r>
              <a:rPr lang="en-US" sz="1100" b="1" dirty="0">
                <a:solidFill>
                  <a:prstClr val="black"/>
                </a:solidFill>
                <a:latin typeface="Arial" panose="020B0604020202020204" pitchFamily="34" charset="0"/>
                <a:ea typeface="+mn-ea"/>
                <a:cs typeface="Arial" panose="020B0604020202020204" pitchFamily="34" charset="0"/>
              </a:rPr>
              <a:t>Improve quality of service.</a:t>
            </a:r>
            <a:r>
              <a:rPr lang="en-US" sz="1100" dirty="0">
                <a:solidFill>
                  <a:prstClr val="black"/>
                </a:solidFill>
                <a:latin typeface="Arial" panose="020B0604020202020204" pitchFamily="34" charset="0"/>
                <a:ea typeface="+mn-ea"/>
                <a:cs typeface="Arial" panose="020B0604020202020204" pitchFamily="34" charset="0"/>
              </a:rPr>
              <a:t> The </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historical workload surge greatly limits the Acquisitions and Grants &amp; Agreements Divisions’ ability to provide “high-touch” services. Advanced planning will allow much of the administrative work to be completed in earlier quarters (e.g., Q1 or Q2, when workload is historically low). The objective is to minimize mission support activities done by the agencies, improve the quality of service, and provide for better agreements that focus on performance and mission outcomes. </a:t>
            </a:r>
          </a:p>
          <a:p>
            <a:pPr marL="96203" lvl="0" indent="0" defTabSz="457200">
              <a:lnSpc>
                <a:spcPct val="111000"/>
              </a:lnSpc>
              <a:spcBef>
                <a:spcPts val="0"/>
              </a:spcBef>
              <a:spcAft>
                <a:spcPts val="225"/>
              </a:spcAft>
              <a:buClrTx/>
              <a:buNone/>
            </a:pPr>
            <a:endParaRPr lang="en-US" sz="1300" b="1" u="sng" dirty="0">
              <a:solidFill>
                <a:srgbClr val="4472C4"/>
              </a:solidFill>
              <a:latin typeface="Arial" panose="020B0604020202020204" pitchFamily="34" charset="0"/>
              <a:ea typeface="Calibri" panose="020F0502020204030204" pitchFamily="34" charset="0"/>
              <a:cs typeface="Arial" panose="020B0604020202020204" pitchFamily="34" charset="0"/>
            </a:endParaRPr>
          </a:p>
          <a:p>
            <a:pPr marL="96203" lvl="0" indent="0" defTabSz="457200">
              <a:lnSpc>
                <a:spcPct val="111000"/>
              </a:lnSpc>
              <a:spcBef>
                <a:spcPts val="0"/>
              </a:spcBef>
              <a:spcAft>
                <a:spcPts val="225"/>
              </a:spcAft>
              <a:buClrTx/>
              <a:buNone/>
            </a:pPr>
            <a:r>
              <a:rPr lang="en-US" sz="1300" b="1" u="sng" dirty="0">
                <a:solidFill>
                  <a:srgbClr val="4472C4"/>
                </a:solidFill>
                <a:latin typeface="Arial" panose="020B0604020202020204" pitchFamily="34" charset="0"/>
                <a:ea typeface="Calibri" panose="020F0502020204030204" pitchFamily="34" charset="0"/>
                <a:cs typeface="Arial" panose="020B0604020202020204" pitchFamily="34" charset="0"/>
              </a:rPr>
              <a:t>In-Progress Initiatives</a:t>
            </a:r>
            <a:br>
              <a:rPr lang="en-US" sz="1300" b="1" u="sng" dirty="0">
                <a:solidFill>
                  <a:srgbClr val="4472C4"/>
                </a:solidFill>
                <a:latin typeface="Arial" panose="020B0604020202020204" pitchFamily="34" charset="0"/>
                <a:ea typeface="Calibri" panose="020F0502020204030204" pitchFamily="34" charset="0"/>
                <a:cs typeface="Arial" panose="020B0604020202020204" pitchFamily="34" charset="0"/>
              </a:rPr>
            </a:br>
            <a:endParaRPr lang="en-US" sz="1300" b="1" u="sng" dirty="0">
              <a:solidFill>
                <a:srgbClr val="4472C4"/>
              </a:solidFill>
              <a:latin typeface="Arial" panose="020B0604020202020204" pitchFamily="34" charset="0"/>
              <a:ea typeface="Calibri" panose="020F0502020204030204" pitchFamily="34" charset="0"/>
              <a:cs typeface="Arial" panose="020B0604020202020204" pitchFamily="34" charset="0"/>
            </a:endParaRPr>
          </a:p>
          <a:p>
            <a:pPr marL="267653" lvl="0" indent="-171450" defTabSz="457200">
              <a:lnSpc>
                <a:spcPct val="111000"/>
              </a:lnSpc>
              <a:spcBef>
                <a:spcPts val="0"/>
              </a:spcBef>
              <a:spcAft>
                <a:spcPts val="225"/>
              </a:spcAft>
              <a:buClrTx/>
              <a:buFont typeface="Arial" panose="020B0604020202020204" pitchFamily="34" charset="0"/>
              <a:buChar char="•"/>
            </a:pPr>
            <a:r>
              <a:rPr lang="en-US" sz="1100" b="1" dirty="0">
                <a:solidFill>
                  <a:prstClr val="black"/>
                </a:solidFill>
                <a:latin typeface="Arial" panose="020B0604020202020204" pitchFamily="34" charset="0"/>
                <a:ea typeface="Calibri" panose="020F0502020204030204" pitchFamily="34" charset="0"/>
                <a:cs typeface="Arial" panose="020B0604020202020204" pitchFamily="34" charset="0"/>
              </a:rPr>
              <a:t>Acquisition Program Review (APR</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The Deputy Secretary requires that agencies submit and maintain APRs detailing their planned contract acquisitions. </a:t>
            </a:r>
          </a:p>
          <a:p>
            <a:pPr marL="267653" lvl="0" indent="-171450" defTabSz="457200">
              <a:lnSpc>
                <a:spcPct val="111000"/>
              </a:lnSpc>
              <a:spcBef>
                <a:spcPts val="0"/>
              </a:spcBef>
              <a:spcAft>
                <a:spcPts val="225"/>
              </a:spcAft>
              <a:buClrTx/>
              <a:buFont typeface="Arial" panose="020B0604020202020204" pitchFamily="34" charset="0"/>
              <a:buChar char="•"/>
            </a:pPr>
            <a:endParaRPr lang="en-US" sz="110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267653" lvl="0" indent="-171450" defTabSz="457200">
              <a:lnSpc>
                <a:spcPct val="111000"/>
              </a:lnSpc>
              <a:spcBef>
                <a:spcPts val="0"/>
              </a:spcBef>
              <a:spcAft>
                <a:spcPts val="225"/>
              </a:spcAft>
              <a:buClrTx/>
              <a:buFont typeface="Arial" panose="020B0604020202020204" pitchFamily="34" charset="0"/>
              <a:buChar char="•"/>
            </a:pPr>
            <a:r>
              <a:rPr lang="en-US" sz="1100" b="1" dirty="0">
                <a:solidFill>
                  <a:prstClr val="black"/>
                </a:solidFill>
                <a:latin typeface="Arial" panose="020B0604020202020204" pitchFamily="34" charset="0"/>
                <a:ea typeface="Calibri" panose="020F0502020204030204" pitchFamily="34" charset="0"/>
                <a:cs typeface="Arial" panose="020B0604020202020204" pitchFamily="34" charset="0"/>
              </a:rPr>
              <a:t>Business Process Improvement</a:t>
            </a:r>
            <a:r>
              <a:rPr lang="en-US" sz="1100" dirty="0">
                <a:solidFill>
                  <a:prstClr val="black"/>
                </a:solidFill>
                <a:latin typeface="Arial" panose="020B0604020202020204" pitchFamily="34" charset="0"/>
                <a:ea typeface="Calibri" panose="020F0502020204030204" pitchFamily="34" charset="0"/>
                <a:cs typeface="Arial" panose="020B0604020202020204" pitchFamily="34" charset="0"/>
              </a:rPr>
              <a:t>: The Business Center is developing an advanced planning process for the Grants &amp; Agreements Division, to shift planning and workload to earlier quarters. </a:t>
            </a:r>
          </a:p>
          <a:p>
            <a:pPr marL="0" indent="0">
              <a:buNone/>
            </a:pPr>
            <a:endParaRPr lang="en-US" dirty="0"/>
          </a:p>
        </p:txBody>
      </p:sp>
      <p:graphicFrame>
        <p:nvGraphicFramePr>
          <p:cNvPr id="9" name="Chart 8" descr="FY 2018 Est. Quarterly Workload:&#10;Q1 is 9%&#10;Q2 is 19%&#10;Q3 is 21%&#10;Q4 is 51%">
            <a:extLst>
              <a:ext uri="{FF2B5EF4-FFF2-40B4-BE49-F238E27FC236}">
                <a16:creationId xmlns:a16="http://schemas.microsoft.com/office/drawing/2014/main" id="{E0FC3A5A-516B-4B43-ABA1-A08A7A314FA8}"/>
              </a:ext>
            </a:extLst>
          </p:cNvPr>
          <p:cNvGraphicFramePr>
            <a:graphicFrameLocks/>
          </p:cNvGraphicFramePr>
          <p:nvPr>
            <p:extLst>
              <p:ext uri="{D42A27DB-BD31-4B8C-83A1-F6EECF244321}">
                <p14:modId xmlns:p14="http://schemas.microsoft.com/office/powerpoint/2010/main" val="600547654"/>
              </p:ext>
            </p:extLst>
          </p:nvPr>
        </p:nvGraphicFramePr>
        <p:xfrm>
          <a:off x="5981349" y="1729946"/>
          <a:ext cx="2897917" cy="3437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15582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PAC Fleet Profile">
            <a:extLst>
              <a:ext uri="{FF2B5EF4-FFF2-40B4-BE49-F238E27FC236}">
                <a16:creationId xmlns:a16="http://schemas.microsoft.com/office/drawing/2014/main" id="{F8B9FCEA-3824-DD4F-8B24-9447620076E7}"/>
              </a:ext>
            </a:extLst>
          </p:cNvPr>
          <p:cNvSpPr>
            <a:spLocks noGrp="1"/>
          </p:cNvSpPr>
          <p:nvPr>
            <p:ph type="title"/>
          </p:nvPr>
        </p:nvSpPr>
        <p:spPr>
          <a:xfrm>
            <a:off x="158496" y="0"/>
            <a:ext cx="6731402" cy="1167094"/>
          </a:xfrm>
        </p:spPr>
        <p:txBody>
          <a:bodyPr>
            <a:normAutofit/>
          </a:bodyPr>
          <a:lstStyle/>
          <a:p>
            <a:r>
              <a:rPr lang="en-US" sz="2800" dirty="0"/>
              <a:t>FPAC Fleet Profile </a:t>
            </a:r>
          </a:p>
        </p:txBody>
      </p:sp>
      <p:graphicFrame>
        <p:nvGraphicFramePr>
          <p:cNvPr id="5" name="Table 4" descr="Total Vehicles&#10;By End of FY2017:&#10; 9,745 10% Sedans / 90% Trucks, SUVs, and Vans &#10;By End of FY2018:&#10;8,409 8% Sedans / 92% Trucks, SUVs, and Vans &#10;Projected End of FY2019:&#10;8,166 8% Sedans / 92% Trucks, SUVs, and Vans &#10;Average Utilization&#10;By End of FY2017:&#10;5,908 miles/year&#10;By End of FY2018:&#10;7,330 miles/year&#10;Projected End of FY2019:&#10;8,000 miles/year&#10;Utilization Rate*&#10;Note: Department-wide average is 38.1% underutilized:&#10;By End of FY2017:&#10;53% Of vehicles are underutilized based on mileage (not days used)&#10;By End of FY018:&#10;34% Of vehicles are underutilized based on mileage (not days used)&#10;Projected &#10;End of FY2019:&#10;25% Of vehicles are underutilized based on mileage (not days used)&#10;Average Age:&#10;By End of FY2017:&#10;5.5 Years&#10;By End of FY2018:&#10;5.7 Years&#10;Projected end of FY2019:&#10;6 Years&#10;&#10;&#10;">
            <a:extLst>
              <a:ext uri="{FF2B5EF4-FFF2-40B4-BE49-F238E27FC236}">
                <a16:creationId xmlns:a16="http://schemas.microsoft.com/office/drawing/2014/main" id="{C5DA17E3-669A-AB41-97C6-20CD103904A9}"/>
              </a:ext>
            </a:extLst>
          </p:cNvPr>
          <p:cNvGraphicFramePr>
            <a:graphicFrameLocks noGrp="1"/>
          </p:cNvGraphicFramePr>
          <p:nvPr>
            <p:extLst>
              <p:ext uri="{D42A27DB-BD31-4B8C-83A1-F6EECF244321}">
                <p14:modId xmlns:p14="http://schemas.microsoft.com/office/powerpoint/2010/main" val="445205313"/>
              </p:ext>
            </p:extLst>
          </p:nvPr>
        </p:nvGraphicFramePr>
        <p:xfrm>
          <a:off x="158495" y="1167094"/>
          <a:ext cx="8796272" cy="4687605"/>
        </p:xfrm>
        <a:graphic>
          <a:graphicData uri="http://schemas.openxmlformats.org/drawingml/2006/table">
            <a:tbl>
              <a:tblPr firstRow="1" bandRow="1">
                <a:tableStyleId>{5C22544A-7EE6-4342-B048-85BDC9FD1C3A}</a:tableStyleId>
              </a:tblPr>
              <a:tblGrid>
                <a:gridCol w="2199068">
                  <a:extLst>
                    <a:ext uri="{9D8B030D-6E8A-4147-A177-3AD203B41FA5}">
                      <a16:colId xmlns:a16="http://schemas.microsoft.com/office/drawing/2014/main" val="143717636"/>
                    </a:ext>
                  </a:extLst>
                </a:gridCol>
                <a:gridCol w="2199068">
                  <a:extLst>
                    <a:ext uri="{9D8B030D-6E8A-4147-A177-3AD203B41FA5}">
                      <a16:colId xmlns:a16="http://schemas.microsoft.com/office/drawing/2014/main" val="3294849113"/>
                    </a:ext>
                  </a:extLst>
                </a:gridCol>
                <a:gridCol w="2199068">
                  <a:extLst>
                    <a:ext uri="{9D8B030D-6E8A-4147-A177-3AD203B41FA5}">
                      <a16:colId xmlns:a16="http://schemas.microsoft.com/office/drawing/2014/main" val="2584196255"/>
                    </a:ext>
                  </a:extLst>
                </a:gridCol>
                <a:gridCol w="2199068">
                  <a:extLst>
                    <a:ext uri="{9D8B030D-6E8A-4147-A177-3AD203B41FA5}">
                      <a16:colId xmlns:a16="http://schemas.microsoft.com/office/drawing/2014/main" val="1424828214"/>
                    </a:ext>
                  </a:extLst>
                </a:gridCol>
              </a:tblGrid>
              <a:tr h="911479">
                <a:tc>
                  <a:txBody>
                    <a:bodyPr/>
                    <a:lstStyle/>
                    <a:p>
                      <a:pPr algn="ctr"/>
                      <a:endParaRPr lang="en-US" dirty="0">
                        <a:latin typeface="Arial" panose="020B0604020202020204" pitchFamily="34" charset="0"/>
                        <a:cs typeface="Arial" panose="020B0604020202020204" pitchFamily="34" charset="0"/>
                      </a:endParaRPr>
                    </a:p>
                  </a:txBody>
                  <a:tcPr>
                    <a:solidFill>
                      <a:schemeClr val="tx2">
                        <a:lumMod val="75000"/>
                      </a:schemeClr>
                    </a:solidFill>
                  </a:tcPr>
                </a:tc>
                <a:tc>
                  <a:txBody>
                    <a:bodyPr/>
                    <a:lstStyle/>
                    <a:p>
                      <a:pPr algn="ctr"/>
                      <a:r>
                        <a:rPr lang="en-US" dirty="0">
                          <a:latin typeface="Arial" panose="020B0604020202020204" pitchFamily="34" charset="0"/>
                          <a:cs typeface="Arial" panose="020B0604020202020204" pitchFamily="34" charset="0"/>
                        </a:rPr>
                        <a:t>By End of </a:t>
                      </a:r>
                    </a:p>
                    <a:p>
                      <a:pPr algn="ctr"/>
                      <a:r>
                        <a:rPr lang="en-US" dirty="0">
                          <a:latin typeface="Arial" panose="020B0604020202020204" pitchFamily="34" charset="0"/>
                          <a:cs typeface="Arial" panose="020B0604020202020204" pitchFamily="34" charset="0"/>
                        </a:rPr>
                        <a:t>FY2017 </a:t>
                      </a:r>
                    </a:p>
                  </a:txBody>
                  <a:tcPr anchor="ctr">
                    <a:solidFill>
                      <a:schemeClr val="tx2">
                        <a:lumMod val="75000"/>
                      </a:schemeClr>
                    </a:solidFill>
                  </a:tcPr>
                </a:tc>
                <a:tc>
                  <a:txBody>
                    <a:bodyPr/>
                    <a:lstStyle/>
                    <a:p>
                      <a:pPr algn="ctr"/>
                      <a:r>
                        <a:rPr lang="en-US" i="0" dirty="0">
                          <a:latin typeface="Arial" panose="020B0604020202020204" pitchFamily="34" charset="0"/>
                          <a:cs typeface="Arial" panose="020B0604020202020204" pitchFamily="34" charset="0"/>
                        </a:rPr>
                        <a:t>By End of</a:t>
                      </a:r>
                    </a:p>
                    <a:p>
                      <a:pPr algn="ctr"/>
                      <a:r>
                        <a:rPr lang="en-US" i="0" dirty="0">
                          <a:latin typeface="Arial" panose="020B0604020202020204" pitchFamily="34" charset="0"/>
                          <a:cs typeface="Arial" panose="020B0604020202020204" pitchFamily="34" charset="0"/>
                        </a:rPr>
                        <a:t>FY2018</a:t>
                      </a:r>
                    </a:p>
                  </a:txBody>
                  <a:tcPr anchor="ctr">
                    <a:solidFill>
                      <a:schemeClr val="tx2">
                        <a:lumMod val="75000"/>
                      </a:schemeClr>
                    </a:solidFill>
                  </a:tcPr>
                </a:tc>
                <a:tc>
                  <a:txBody>
                    <a:bodyPr/>
                    <a:lstStyle/>
                    <a:p>
                      <a:pPr algn="ctr"/>
                      <a:r>
                        <a:rPr lang="en-US" dirty="0">
                          <a:latin typeface="Arial" panose="020B0604020202020204" pitchFamily="34" charset="0"/>
                          <a:cs typeface="Arial" panose="020B0604020202020204" pitchFamily="34" charset="0"/>
                        </a:rPr>
                        <a:t>Projected </a:t>
                      </a:r>
                    </a:p>
                    <a:p>
                      <a:pPr algn="ctr"/>
                      <a:r>
                        <a:rPr lang="en-US" dirty="0">
                          <a:latin typeface="Arial" panose="020B0604020202020204" pitchFamily="34" charset="0"/>
                          <a:cs typeface="Arial" panose="020B0604020202020204" pitchFamily="34" charset="0"/>
                        </a:rPr>
                        <a:t>End of FY2019</a:t>
                      </a:r>
                    </a:p>
                  </a:txBody>
                  <a:tcPr anchor="ctr">
                    <a:solidFill>
                      <a:schemeClr val="tx2">
                        <a:lumMod val="75000"/>
                      </a:schemeClr>
                    </a:solidFill>
                  </a:tcPr>
                </a:tc>
                <a:extLst>
                  <a:ext uri="{0D108BD9-81ED-4DB2-BD59-A6C34878D82A}">
                    <a16:rowId xmlns:a16="http://schemas.microsoft.com/office/drawing/2014/main" val="2850338082"/>
                  </a:ext>
                </a:extLst>
              </a:tr>
              <a:tr h="1106795">
                <a:tc>
                  <a:txBody>
                    <a:bodyPr/>
                    <a:lstStyle/>
                    <a:p>
                      <a:pPr algn="l"/>
                      <a:r>
                        <a:rPr lang="en-US" sz="1500" b="1" dirty="0">
                          <a:solidFill>
                            <a:schemeClr val="accent1">
                              <a:lumMod val="75000"/>
                            </a:schemeClr>
                          </a:solidFill>
                          <a:latin typeface="Arial" panose="020B0604020202020204" pitchFamily="34" charset="0"/>
                          <a:cs typeface="Arial" panose="020B0604020202020204" pitchFamily="34" charset="0"/>
                        </a:rPr>
                        <a:t>Total Vehicles </a:t>
                      </a:r>
                    </a:p>
                  </a:txBody>
                  <a:tcPr>
                    <a:noFill/>
                  </a:tcPr>
                </a:tc>
                <a:tc>
                  <a:txBody>
                    <a:bodyPr/>
                    <a:lstStyle/>
                    <a:p>
                      <a:pPr algn="ctr"/>
                      <a:r>
                        <a:rPr lang="en-US" sz="1500" b="1" dirty="0">
                          <a:latin typeface="Arial" panose="020B0604020202020204" pitchFamily="34" charset="0"/>
                          <a:cs typeface="Arial" panose="020B0604020202020204" pitchFamily="34" charset="0"/>
                        </a:rPr>
                        <a:t>9,745</a:t>
                      </a:r>
                    </a:p>
                    <a:p>
                      <a:pPr algn="ctr"/>
                      <a:r>
                        <a:rPr lang="en-US" sz="1000" i="1" dirty="0">
                          <a:latin typeface="Arial" panose="020B0604020202020204" pitchFamily="34" charset="0"/>
                          <a:cs typeface="Arial" panose="020B0604020202020204" pitchFamily="34" charset="0"/>
                        </a:rPr>
                        <a:t>10% Sedans / 90% Trucks, SUVs, and Vans </a:t>
                      </a:r>
                    </a:p>
                    <a:p>
                      <a:pPr algn="ctr"/>
                      <a:endParaRPr lang="en-US" sz="1000" i="1" dirty="0">
                        <a:latin typeface="Arial" panose="020B0604020202020204" pitchFamily="34" charset="0"/>
                        <a:cs typeface="Arial" panose="020B0604020202020204" pitchFamily="34" charset="0"/>
                      </a:endParaRPr>
                    </a:p>
                  </a:txBody>
                  <a:tcPr>
                    <a:noFill/>
                  </a:tcPr>
                </a:tc>
                <a:tc>
                  <a:txBody>
                    <a:bodyPr/>
                    <a:lstStyle/>
                    <a:p>
                      <a:pPr algn="ctr"/>
                      <a:r>
                        <a:rPr lang="en-US" sz="1500" b="1" kern="1200" dirty="0">
                          <a:solidFill>
                            <a:schemeClr val="tx1"/>
                          </a:solidFill>
                          <a:latin typeface="Arial" panose="020B0604020202020204" pitchFamily="34" charset="0"/>
                          <a:ea typeface="+mn-ea"/>
                          <a:cs typeface="Arial" panose="020B0604020202020204" pitchFamily="34" charset="0"/>
                        </a:rPr>
                        <a:t>8,409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latin typeface="Arial" panose="020B0604020202020204" pitchFamily="34" charset="0"/>
                          <a:ea typeface="+mn-ea"/>
                          <a:cs typeface="Arial" panose="020B0604020202020204" pitchFamily="34" charset="0"/>
                        </a:rPr>
                        <a:t>8% Sedans / 92% Trucks, SUVs, and Vans </a:t>
                      </a:r>
                    </a:p>
                  </a:txBody>
                  <a:tcPr>
                    <a:noFill/>
                  </a:tcPr>
                </a:tc>
                <a:tc>
                  <a:txBody>
                    <a:bodyPr/>
                    <a:lstStyle/>
                    <a:p>
                      <a:pPr algn="ctr"/>
                      <a:r>
                        <a:rPr lang="en-US" sz="1500" b="1" kern="1200" dirty="0">
                          <a:solidFill>
                            <a:schemeClr val="tx1"/>
                          </a:solidFill>
                          <a:latin typeface="Arial" panose="020B0604020202020204" pitchFamily="34" charset="0"/>
                          <a:ea typeface="+mn-ea"/>
                          <a:cs typeface="Arial" panose="020B0604020202020204" pitchFamily="34" charset="0"/>
                        </a:rPr>
                        <a:t>8,166</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i="1" kern="1200" dirty="0">
                          <a:solidFill>
                            <a:schemeClr val="tx1"/>
                          </a:solidFill>
                          <a:latin typeface="Arial" panose="020B0604020202020204" pitchFamily="34" charset="0"/>
                          <a:ea typeface="+mn-ea"/>
                          <a:cs typeface="Arial" panose="020B0604020202020204" pitchFamily="34" charset="0"/>
                        </a:rPr>
                        <a:t>8% Sedans / 92% Trucks, SUVs, and Vans </a:t>
                      </a:r>
                    </a:p>
                  </a:txBody>
                  <a:tcPr>
                    <a:noFill/>
                  </a:tcPr>
                </a:tc>
                <a:extLst>
                  <a:ext uri="{0D108BD9-81ED-4DB2-BD59-A6C34878D82A}">
                    <a16:rowId xmlns:a16="http://schemas.microsoft.com/office/drawing/2014/main" val="437858875"/>
                  </a:ext>
                </a:extLst>
              </a:tr>
              <a:tr h="781268">
                <a:tc>
                  <a:txBody>
                    <a:bodyPr/>
                    <a:lstStyle/>
                    <a:p>
                      <a:pPr algn="l"/>
                      <a:r>
                        <a:rPr lang="en-US" sz="1500" b="1" dirty="0">
                          <a:solidFill>
                            <a:schemeClr val="accent1">
                              <a:lumMod val="75000"/>
                            </a:schemeClr>
                          </a:solidFill>
                          <a:latin typeface="Arial" panose="020B0604020202020204" pitchFamily="34" charset="0"/>
                          <a:cs typeface="Arial" panose="020B0604020202020204" pitchFamily="34" charset="0"/>
                        </a:rPr>
                        <a:t>Average Utilization </a:t>
                      </a:r>
                    </a:p>
                  </a:txBody>
                  <a:tcPr>
                    <a:noFill/>
                  </a:tcPr>
                </a:tc>
                <a:tc>
                  <a:txBody>
                    <a:bodyPr/>
                    <a:lstStyle/>
                    <a:p>
                      <a:pPr algn="ctr"/>
                      <a:r>
                        <a:rPr lang="en-US" sz="1500" b="1" dirty="0">
                          <a:latin typeface="Arial" panose="020B0604020202020204" pitchFamily="34" charset="0"/>
                          <a:cs typeface="Arial" panose="020B0604020202020204" pitchFamily="34" charset="0"/>
                        </a:rPr>
                        <a:t>5,908 miles/year</a:t>
                      </a:r>
                    </a:p>
                    <a:p>
                      <a:pPr algn="ctr"/>
                      <a:endParaRPr lang="en-US" sz="1500" b="1" dirty="0">
                        <a:latin typeface="Arial" panose="020B0604020202020204" pitchFamily="34" charset="0"/>
                        <a:cs typeface="Arial" panose="020B0604020202020204" pitchFamily="34" charset="0"/>
                      </a:endParaRPr>
                    </a:p>
                  </a:txBody>
                  <a:tcPr>
                    <a:noFill/>
                  </a:tcPr>
                </a:tc>
                <a:tc>
                  <a:txBody>
                    <a:bodyPr/>
                    <a:lstStyle/>
                    <a:p>
                      <a:pPr algn="ctr"/>
                      <a:r>
                        <a:rPr lang="en-US" sz="1500" b="1" kern="1200" dirty="0">
                          <a:solidFill>
                            <a:schemeClr val="tx1"/>
                          </a:solidFill>
                          <a:latin typeface="Arial" panose="020B0604020202020204" pitchFamily="34" charset="0"/>
                          <a:ea typeface="+mn-ea"/>
                          <a:cs typeface="Arial" panose="020B0604020202020204" pitchFamily="34" charset="0"/>
                        </a:rPr>
                        <a:t>7,330 miles/year</a:t>
                      </a:r>
                    </a:p>
                  </a:txBody>
                  <a:tcPr>
                    <a:noFill/>
                  </a:tcPr>
                </a:tc>
                <a:tc>
                  <a:txBody>
                    <a:bodyPr/>
                    <a:lstStyle/>
                    <a:p>
                      <a:pPr algn="ctr"/>
                      <a:r>
                        <a:rPr lang="en-US" sz="1500" b="1" i="0" dirty="0">
                          <a:solidFill>
                            <a:schemeClr val="tx1"/>
                          </a:solidFill>
                          <a:latin typeface="Arial" panose="020B0604020202020204" pitchFamily="34" charset="0"/>
                          <a:cs typeface="Arial" panose="020B0604020202020204" pitchFamily="34" charset="0"/>
                        </a:rPr>
                        <a:t>8,000 miles/year</a:t>
                      </a:r>
                    </a:p>
                  </a:txBody>
                  <a:tcPr>
                    <a:noFill/>
                  </a:tcPr>
                </a:tc>
                <a:extLst>
                  <a:ext uri="{0D108BD9-81ED-4DB2-BD59-A6C34878D82A}">
                    <a16:rowId xmlns:a16="http://schemas.microsoft.com/office/drawing/2014/main" val="2371350726"/>
                  </a:ext>
                </a:extLst>
              </a:tr>
              <a:tr h="1106795">
                <a:tc>
                  <a:txBody>
                    <a:bodyPr/>
                    <a:lstStyle/>
                    <a:p>
                      <a:pPr algn="l"/>
                      <a:r>
                        <a:rPr lang="en-US" sz="1500" b="1" dirty="0">
                          <a:solidFill>
                            <a:schemeClr val="accent1">
                              <a:lumMod val="75000"/>
                            </a:schemeClr>
                          </a:solidFill>
                          <a:latin typeface="Arial" panose="020B0604020202020204" pitchFamily="34" charset="0"/>
                          <a:cs typeface="Arial" panose="020B0604020202020204" pitchFamily="34" charset="0"/>
                        </a:rPr>
                        <a:t>Utilization Rate*</a:t>
                      </a:r>
                    </a:p>
                    <a:p>
                      <a:pPr algn="l"/>
                      <a:r>
                        <a:rPr lang="en-US" sz="1000" b="0" i="1" dirty="0">
                          <a:solidFill>
                            <a:schemeClr val="accent1">
                              <a:lumMod val="75000"/>
                            </a:schemeClr>
                          </a:solidFill>
                          <a:latin typeface="Arial" panose="020B0604020202020204" pitchFamily="34" charset="0"/>
                          <a:cs typeface="Arial" panose="020B0604020202020204" pitchFamily="34" charset="0"/>
                        </a:rPr>
                        <a:t>Note: Department-wide average is 38.1% underutilized </a:t>
                      </a:r>
                    </a:p>
                    <a:p>
                      <a:pPr algn="l"/>
                      <a:endParaRPr lang="en-US" sz="1000" b="0" i="1" dirty="0">
                        <a:solidFill>
                          <a:schemeClr val="accent1">
                            <a:lumMod val="75000"/>
                          </a:schemeClr>
                        </a:solidFill>
                        <a:latin typeface="Arial" panose="020B0604020202020204" pitchFamily="34" charset="0"/>
                        <a:cs typeface="Arial" panose="020B0604020202020204" pitchFamily="34" charset="0"/>
                      </a:endParaRPr>
                    </a:p>
                  </a:txBody>
                  <a:tcPr>
                    <a:noFill/>
                  </a:tcPr>
                </a:tc>
                <a:tc>
                  <a:txBody>
                    <a:bodyPr/>
                    <a:lstStyle/>
                    <a:p>
                      <a:pPr algn="ctr"/>
                      <a:r>
                        <a:rPr lang="en-US" sz="1500" b="1" dirty="0">
                          <a:latin typeface="Arial" panose="020B0604020202020204" pitchFamily="34" charset="0"/>
                          <a:cs typeface="Arial" panose="020B0604020202020204" pitchFamily="34" charset="0"/>
                        </a:rPr>
                        <a:t>53%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 vehicles are underutilized based on mileage (not days used)</a:t>
                      </a:r>
                      <a:endParaRPr lang="en-US" sz="1500" dirty="0">
                        <a:solidFill>
                          <a:schemeClr val="tx1"/>
                        </a:solidFill>
                        <a:latin typeface="Arial" panose="020B0604020202020204" pitchFamily="34" charset="0"/>
                        <a:cs typeface="Arial" panose="020B0604020202020204" pitchFamily="34" charset="0"/>
                      </a:endParaRPr>
                    </a:p>
                    <a:p>
                      <a:pPr algn="ctr"/>
                      <a:endParaRPr lang="en-US" sz="1000" b="0" i="1" dirty="0">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34%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 vehicles are underutilized based on mileage (not days used)</a:t>
                      </a:r>
                      <a:endParaRPr lang="en-US" sz="1500" dirty="0">
                        <a:solidFill>
                          <a:schemeClr val="tx1"/>
                        </a:solidFill>
                        <a:latin typeface="Arial" panose="020B0604020202020204" pitchFamily="34" charset="0"/>
                        <a:cs typeface="Arial" panose="020B0604020202020204" pitchFamily="34" charset="0"/>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25%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Of vehicles are underutilized based on mileage (not days used)</a:t>
                      </a:r>
                      <a:endParaRPr lang="en-US" sz="1500" dirty="0">
                        <a:solidFill>
                          <a:schemeClr val="tx1"/>
                        </a:solidFill>
                        <a:latin typeface="Arial" panose="020B0604020202020204" pitchFamily="34" charset="0"/>
                        <a:cs typeface="Arial" panose="020B0604020202020204" pitchFamily="34" charset="0"/>
                      </a:endParaRPr>
                    </a:p>
                  </a:txBody>
                  <a:tcPr>
                    <a:noFill/>
                  </a:tcPr>
                </a:tc>
                <a:extLst>
                  <a:ext uri="{0D108BD9-81ED-4DB2-BD59-A6C34878D82A}">
                    <a16:rowId xmlns:a16="http://schemas.microsoft.com/office/drawing/2014/main" val="3747346199"/>
                  </a:ext>
                </a:extLst>
              </a:tr>
              <a:tr h="781268">
                <a:tc>
                  <a:txBody>
                    <a:bodyPr/>
                    <a:lstStyle/>
                    <a:p>
                      <a:pPr algn="l"/>
                      <a:r>
                        <a:rPr lang="en-US" sz="1500" b="1" dirty="0">
                          <a:solidFill>
                            <a:schemeClr val="accent1">
                              <a:lumMod val="75000"/>
                            </a:schemeClr>
                          </a:solidFill>
                          <a:latin typeface="Arial" panose="020B0604020202020204" pitchFamily="34" charset="0"/>
                          <a:cs typeface="Arial" panose="020B0604020202020204" pitchFamily="34" charset="0"/>
                        </a:rPr>
                        <a:t>Average Age </a:t>
                      </a:r>
                    </a:p>
                  </a:txBody>
                  <a:tcPr>
                    <a:noFill/>
                  </a:tcPr>
                </a:tc>
                <a:tc>
                  <a:txBody>
                    <a:bodyPr/>
                    <a:lstStyle/>
                    <a:p>
                      <a:pPr algn="ctr"/>
                      <a:r>
                        <a:rPr lang="en-US" sz="1500" b="1" dirty="0">
                          <a:latin typeface="Arial" panose="020B0604020202020204" pitchFamily="34" charset="0"/>
                          <a:cs typeface="Arial" panose="020B0604020202020204" pitchFamily="34" charset="0"/>
                        </a:rPr>
                        <a:t>5.5 years</a:t>
                      </a:r>
                    </a:p>
                    <a:p>
                      <a:pPr algn="ctr"/>
                      <a:endParaRPr lang="en-US" sz="1500" b="1" dirty="0">
                        <a:latin typeface="Arial" panose="020B0604020202020204" pitchFamily="34" charset="0"/>
                        <a:cs typeface="Arial" panose="020B0604020202020204" pitchFamily="34" charset="0"/>
                      </a:endParaRPr>
                    </a:p>
                  </a:txBody>
                  <a:tcPr>
                    <a:noFill/>
                  </a:tcPr>
                </a:tc>
                <a:tc>
                  <a:txBody>
                    <a:bodyPr/>
                    <a:lstStyle/>
                    <a:p>
                      <a:pPr algn="ctr"/>
                      <a:r>
                        <a:rPr lang="en-US" sz="1500" b="1" dirty="0">
                          <a:solidFill>
                            <a:schemeClr val="tx1"/>
                          </a:solidFill>
                          <a:latin typeface="Arial" panose="020B0604020202020204" pitchFamily="34" charset="0"/>
                          <a:cs typeface="Arial" panose="020B0604020202020204" pitchFamily="34" charset="0"/>
                        </a:rPr>
                        <a:t>5.7 years</a:t>
                      </a:r>
                    </a:p>
                  </a:txBody>
                  <a:tcPr>
                    <a:noFill/>
                  </a:tcPr>
                </a:tc>
                <a:tc>
                  <a:txBody>
                    <a:bodyPr/>
                    <a:lstStyle/>
                    <a:p>
                      <a:pPr algn="ctr"/>
                      <a:r>
                        <a:rPr lang="en-US" sz="1500" b="1" dirty="0">
                          <a:solidFill>
                            <a:schemeClr val="tx1"/>
                          </a:solidFill>
                          <a:latin typeface="Arial" panose="020B0604020202020204" pitchFamily="34" charset="0"/>
                          <a:cs typeface="Arial" panose="020B0604020202020204" pitchFamily="34" charset="0"/>
                        </a:rPr>
                        <a:t>6 years</a:t>
                      </a:r>
                    </a:p>
                  </a:txBody>
                  <a:tcPr>
                    <a:noFill/>
                  </a:tcPr>
                </a:tc>
                <a:extLst>
                  <a:ext uri="{0D108BD9-81ED-4DB2-BD59-A6C34878D82A}">
                    <a16:rowId xmlns:a16="http://schemas.microsoft.com/office/drawing/2014/main" val="3026654879"/>
                  </a:ext>
                </a:extLst>
              </a:tr>
            </a:tbl>
          </a:graphicData>
        </a:graphic>
      </p:graphicFrame>
      <p:sp>
        <p:nvSpPr>
          <p:cNvPr id="2" name="TextBox 1" descr="*When the Vehicle Management Tool (ServiceNow) is implemented on a national level, the Business Center will be able to track days utilized. It is expected that tracking both mileage and days utilized will decrease the number of underutilized vehicles.  &#10;">
            <a:extLst>
              <a:ext uri="{FF2B5EF4-FFF2-40B4-BE49-F238E27FC236}">
                <a16:creationId xmlns:a16="http://schemas.microsoft.com/office/drawing/2014/main" id="{C0C2FCC3-3E86-DD44-9F2C-640E8DA2CB24}"/>
              </a:ext>
            </a:extLst>
          </p:cNvPr>
          <p:cNvSpPr txBox="1"/>
          <p:nvPr/>
        </p:nvSpPr>
        <p:spPr>
          <a:xfrm>
            <a:off x="158495" y="6055115"/>
            <a:ext cx="8985505" cy="400110"/>
          </a:xfrm>
          <a:prstGeom prst="rect">
            <a:avLst/>
          </a:prstGeom>
          <a:noFill/>
        </p:spPr>
        <p:txBody>
          <a:bodyPr wrap="square" rtlCol="0">
            <a:spAutoFit/>
          </a:bodyPr>
          <a:lstStyle/>
          <a:p>
            <a:r>
              <a:rPr lang="en-US" sz="1000" dirty="0">
                <a:latin typeface="Arial" panose="020B0604020202020204" pitchFamily="34" charset="0"/>
                <a:cs typeface="Arial" panose="020B0604020202020204" pitchFamily="34" charset="0"/>
              </a:rPr>
              <a:t>*When the Vehicle Management Tool (ServiceNow) is implemented on a national level, the Business Center will be able to track days utilized. It is expected that tracking both mileage and days utilized will decrease the number of underutilized vehicles.  </a:t>
            </a:r>
          </a:p>
        </p:txBody>
      </p:sp>
    </p:spTree>
    <p:extLst>
      <p:ext uri="{BB962C8B-B14F-4D97-AF65-F5344CB8AC3E}">
        <p14:creationId xmlns:p14="http://schemas.microsoft.com/office/powerpoint/2010/main" val="2332925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descr="Optimally Productive office (OPO) Framework">
            <a:extLst>
              <a:ext uri="{FF2B5EF4-FFF2-40B4-BE49-F238E27FC236}">
                <a16:creationId xmlns:a16="http://schemas.microsoft.com/office/drawing/2014/main" id="{58C8AA82-AB31-7749-933E-F794096470A7}"/>
              </a:ext>
            </a:extLst>
          </p:cNvPr>
          <p:cNvSpPr>
            <a:spLocks noGrp="1"/>
          </p:cNvSpPr>
          <p:nvPr>
            <p:ph type="title"/>
          </p:nvPr>
        </p:nvSpPr>
        <p:spPr>
          <a:xfrm>
            <a:off x="140376" y="219038"/>
            <a:ext cx="8112374" cy="691229"/>
          </a:xfrm>
        </p:spPr>
        <p:txBody>
          <a:bodyPr>
            <a:normAutofit/>
          </a:bodyPr>
          <a:lstStyle/>
          <a:p>
            <a:r>
              <a:rPr lang="en-US" sz="2800" b="1" dirty="0">
                <a:solidFill>
                  <a:srgbClr val="001F5F"/>
                </a:solidFill>
                <a:latin typeface="Arial" charset="0"/>
                <a:ea typeface="Arial" charset="0"/>
                <a:cs typeface="Arial" charset="0"/>
              </a:rPr>
              <a:t>Optimally Productive Office (OPO) Framework</a:t>
            </a:r>
          </a:p>
        </p:txBody>
      </p:sp>
      <p:sp>
        <p:nvSpPr>
          <p:cNvPr id="32" name="Rectangle 31" descr="Optimally Productive Office">
            <a:extLst>
              <a:ext uri="{FF2B5EF4-FFF2-40B4-BE49-F238E27FC236}">
                <a16:creationId xmlns:a16="http://schemas.microsoft.com/office/drawing/2014/main" id="{60E55722-FBA5-FF44-A5DD-60D52EF96C95}"/>
              </a:ext>
            </a:extLst>
          </p:cNvPr>
          <p:cNvSpPr/>
          <p:nvPr/>
        </p:nvSpPr>
        <p:spPr>
          <a:xfrm>
            <a:off x="244548" y="3164296"/>
            <a:ext cx="2568100" cy="789927"/>
          </a:xfrm>
          <a:prstGeom prst="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b="1" dirty="0">
                <a:solidFill>
                  <a:srgbClr val="001F5F"/>
                </a:solidFill>
                <a:latin typeface="Arial" charset="0"/>
                <a:ea typeface="Arial" charset="0"/>
                <a:cs typeface="Arial" charset="0"/>
              </a:rPr>
              <a:t>Optimally Productive Office</a:t>
            </a:r>
          </a:p>
        </p:txBody>
      </p:sp>
      <p:sp>
        <p:nvSpPr>
          <p:cNvPr id="54" name="TextBox 53" descr="How can FPAC deliver the best service to customers at the highest levels of productivity by optimally aligning its field presence (e.g., level of staffing, office locations)?&#10;">
            <a:extLst>
              <a:ext uri="{FF2B5EF4-FFF2-40B4-BE49-F238E27FC236}">
                <a16:creationId xmlns:a16="http://schemas.microsoft.com/office/drawing/2014/main" id="{3CDDC77D-F5E4-724F-BE61-D6D4EDF9DDB3}"/>
              </a:ext>
            </a:extLst>
          </p:cNvPr>
          <p:cNvSpPr txBox="1"/>
          <p:nvPr/>
        </p:nvSpPr>
        <p:spPr>
          <a:xfrm>
            <a:off x="235482" y="4015001"/>
            <a:ext cx="2554016" cy="1015663"/>
          </a:xfrm>
          <a:prstGeom prst="rect">
            <a:avLst/>
          </a:prstGeom>
          <a:noFill/>
        </p:spPr>
        <p:txBody>
          <a:bodyPr wrap="square" rtlCol="0">
            <a:spAutoFit/>
          </a:bodyPr>
          <a:lstStyle/>
          <a:p>
            <a:pPr>
              <a:spcBef>
                <a:spcPts val="300"/>
              </a:spcBef>
            </a:pPr>
            <a:r>
              <a:rPr lang="en-US" sz="1200" i="1" dirty="0">
                <a:latin typeface="Arial" charset="0"/>
                <a:ea typeface="Arial" charset="0"/>
                <a:cs typeface="Arial" charset="0"/>
              </a:rPr>
              <a:t>How can FPAC deliver the best service to customers at the highest levels of productivity by optimally aligning its field presence (e.g., level of staffing, office locations)?</a:t>
            </a:r>
            <a:endParaRPr lang="en-US" sz="1200" i="1" dirty="0">
              <a:latin typeface="Arial" panose="020B0604020202020204" pitchFamily="34" charset="0"/>
              <a:cs typeface="Arial" panose="020B0604020202020204" pitchFamily="34" charset="0"/>
            </a:endParaRPr>
          </a:p>
        </p:txBody>
      </p:sp>
      <p:cxnSp>
        <p:nvCxnSpPr>
          <p:cNvPr id="35" name="Elbow Connector 7" descr="&quot;&quot;">
            <a:extLst>
              <a:ext uri="{FF2B5EF4-FFF2-40B4-BE49-F238E27FC236}">
                <a16:creationId xmlns:a16="http://schemas.microsoft.com/office/drawing/2014/main" id="{878E2495-B748-F043-A187-9782E259B862}"/>
              </a:ext>
            </a:extLst>
          </p:cNvPr>
          <p:cNvCxnSpPr>
            <a:cxnSpLocks/>
            <a:stCxn id="32" idx="3"/>
            <a:endCxn id="33" idx="1"/>
          </p:cNvCxnSpPr>
          <p:nvPr/>
        </p:nvCxnSpPr>
        <p:spPr>
          <a:xfrm flipV="1">
            <a:off x="2812648" y="1961063"/>
            <a:ext cx="285508" cy="1598197"/>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33" name="Rectangle 32" descr="Staffing">
            <a:extLst>
              <a:ext uri="{FF2B5EF4-FFF2-40B4-BE49-F238E27FC236}">
                <a16:creationId xmlns:a16="http://schemas.microsoft.com/office/drawing/2014/main" id="{EC0AF900-B191-CD4F-8B97-667B76343FD5}"/>
              </a:ext>
            </a:extLst>
          </p:cNvPr>
          <p:cNvSpPr/>
          <p:nvPr/>
        </p:nvSpPr>
        <p:spPr>
          <a:xfrm>
            <a:off x="3098156" y="1334098"/>
            <a:ext cx="1429066" cy="1253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92100"/>
            <a:r>
              <a:rPr lang="en-US" sz="1400" b="1" dirty="0">
                <a:solidFill>
                  <a:srgbClr val="001F5F"/>
                </a:solidFill>
                <a:latin typeface="Arial" charset="0"/>
                <a:ea typeface="Arial" charset="0"/>
                <a:cs typeface="Arial" charset="0"/>
              </a:rPr>
              <a:t>Staffing </a:t>
            </a:r>
          </a:p>
        </p:txBody>
      </p:sp>
      <p:sp>
        <p:nvSpPr>
          <p:cNvPr id="55" name="Oval 54" descr="1">
            <a:extLst>
              <a:ext uri="{FF2B5EF4-FFF2-40B4-BE49-F238E27FC236}">
                <a16:creationId xmlns:a16="http://schemas.microsoft.com/office/drawing/2014/main" id="{F348CA62-CD10-FC45-A41C-734B67B96619}"/>
              </a:ext>
            </a:extLst>
          </p:cNvPr>
          <p:cNvSpPr/>
          <p:nvPr/>
        </p:nvSpPr>
        <p:spPr>
          <a:xfrm>
            <a:off x="3161715" y="1358812"/>
            <a:ext cx="261102" cy="247565"/>
          </a:xfrm>
          <a:prstGeom prst="ellipse">
            <a:avLst/>
          </a:prstGeom>
          <a:solidFill>
            <a:srgbClr val="001F5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1</a:t>
            </a:r>
          </a:p>
        </p:txBody>
      </p:sp>
      <p:grpSp>
        <p:nvGrpSpPr>
          <p:cNvPr id="38" name="Group 40" descr="&quot;&quot;">
            <a:extLst>
              <a:ext uri="{FF2B5EF4-FFF2-40B4-BE49-F238E27FC236}">
                <a16:creationId xmlns:a16="http://schemas.microsoft.com/office/drawing/2014/main" id="{BDC426FA-0D38-5E46-ADC6-18792BFC3789}"/>
              </a:ext>
            </a:extLst>
          </p:cNvPr>
          <p:cNvGrpSpPr>
            <a:grpSpLocks noChangeAspect="1"/>
          </p:cNvGrpSpPr>
          <p:nvPr/>
        </p:nvGrpSpPr>
        <p:grpSpPr bwMode="auto">
          <a:xfrm>
            <a:off x="3474021" y="1873548"/>
            <a:ext cx="556228" cy="474244"/>
            <a:chOff x="4653" y="690"/>
            <a:chExt cx="441" cy="376"/>
          </a:xfrm>
          <a:solidFill>
            <a:schemeClr val="tx1"/>
          </a:solidFill>
        </p:grpSpPr>
        <p:sp>
          <p:nvSpPr>
            <p:cNvPr id="39" name="Freeform 41" descr="&quot;&quot;">
              <a:extLst>
                <a:ext uri="{FF2B5EF4-FFF2-40B4-BE49-F238E27FC236}">
                  <a16:creationId xmlns:a16="http://schemas.microsoft.com/office/drawing/2014/main" id="{E1B8C878-E836-CF43-866A-51BEC1586B45}"/>
                </a:ext>
              </a:extLst>
            </p:cNvPr>
            <p:cNvSpPr>
              <a:spLocks noEditPoints="1"/>
            </p:cNvSpPr>
            <p:nvPr/>
          </p:nvSpPr>
          <p:spPr bwMode="auto">
            <a:xfrm>
              <a:off x="4653" y="815"/>
              <a:ext cx="110" cy="180"/>
            </a:xfrm>
            <a:custGeom>
              <a:avLst/>
              <a:gdLst>
                <a:gd name="T0" fmla="*/ 54 w 72"/>
                <a:gd name="T1" fmla="*/ 120 h 120"/>
                <a:gd name="T2" fmla="*/ 18 w 72"/>
                <a:gd name="T3" fmla="*/ 120 h 120"/>
                <a:gd name="T4" fmla="*/ 12 w 72"/>
                <a:gd name="T5" fmla="*/ 114 h 120"/>
                <a:gd name="T6" fmla="*/ 12 w 72"/>
                <a:gd name="T7" fmla="*/ 65 h 120"/>
                <a:gd name="T8" fmla="*/ 0 w 72"/>
                <a:gd name="T9" fmla="*/ 42 h 120"/>
                <a:gd name="T10" fmla="*/ 0 w 72"/>
                <a:gd name="T11" fmla="*/ 6 h 120"/>
                <a:gd name="T12" fmla="*/ 6 w 72"/>
                <a:gd name="T13" fmla="*/ 0 h 120"/>
                <a:gd name="T14" fmla="*/ 66 w 72"/>
                <a:gd name="T15" fmla="*/ 0 h 120"/>
                <a:gd name="T16" fmla="*/ 72 w 72"/>
                <a:gd name="T17" fmla="*/ 6 h 120"/>
                <a:gd name="T18" fmla="*/ 72 w 72"/>
                <a:gd name="T19" fmla="*/ 42 h 120"/>
                <a:gd name="T20" fmla="*/ 60 w 72"/>
                <a:gd name="T21" fmla="*/ 65 h 120"/>
                <a:gd name="T22" fmla="*/ 60 w 72"/>
                <a:gd name="T23" fmla="*/ 114 h 120"/>
                <a:gd name="T24" fmla="*/ 54 w 72"/>
                <a:gd name="T25" fmla="*/ 120 h 120"/>
                <a:gd name="T26" fmla="*/ 24 w 72"/>
                <a:gd name="T27" fmla="*/ 108 h 120"/>
                <a:gd name="T28" fmla="*/ 48 w 72"/>
                <a:gd name="T29" fmla="*/ 108 h 120"/>
                <a:gd name="T30" fmla="*/ 48 w 72"/>
                <a:gd name="T31" fmla="*/ 60 h 120"/>
                <a:gd name="T32" fmla="*/ 54 w 72"/>
                <a:gd name="T33" fmla="*/ 54 h 120"/>
                <a:gd name="T34" fmla="*/ 60 w 72"/>
                <a:gd name="T35" fmla="*/ 42 h 120"/>
                <a:gd name="T36" fmla="*/ 60 w 72"/>
                <a:gd name="T37" fmla="*/ 12 h 120"/>
                <a:gd name="T38" fmla="*/ 12 w 72"/>
                <a:gd name="T39" fmla="*/ 12 h 120"/>
                <a:gd name="T40" fmla="*/ 12 w 72"/>
                <a:gd name="T41" fmla="*/ 42 h 120"/>
                <a:gd name="T42" fmla="*/ 18 w 72"/>
                <a:gd name="T43" fmla="*/ 54 h 120"/>
                <a:gd name="T44" fmla="*/ 24 w 72"/>
                <a:gd name="T45" fmla="*/ 60 h 120"/>
                <a:gd name="T46" fmla="*/ 24 w 72"/>
                <a:gd name="T4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20">
                  <a:moveTo>
                    <a:pt x="54" y="120"/>
                  </a:moveTo>
                  <a:cubicBezTo>
                    <a:pt x="18" y="120"/>
                    <a:pt x="18" y="120"/>
                    <a:pt x="18" y="120"/>
                  </a:cubicBezTo>
                  <a:cubicBezTo>
                    <a:pt x="15" y="120"/>
                    <a:pt x="12" y="117"/>
                    <a:pt x="12" y="114"/>
                  </a:cubicBezTo>
                  <a:cubicBezTo>
                    <a:pt x="12" y="65"/>
                    <a:pt x="12" y="65"/>
                    <a:pt x="12" y="65"/>
                  </a:cubicBezTo>
                  <a:cubicBezTo>
                    <a:pt x="4" y="62"/>
                    <a:pt x="0" y="55"/>
                    <a:pt x="0" y="42"/>
                  </a:cubicBezTo>
                  <a:cubicBezTo>
                    <a:pt x="0" y="6"/>
                    <a:pt x="0" y="6"/>
                    <a:pt x="0" y="6"/>
                  </a:cubicBezTo>
                  <a:cubicBezTo>
                    <a:pt x="0" y="2"/>
                    <a:pt x="3" y="0"/>
                    <a:pt x="6" y="0"/>
                  </a:cubicBezTo>
                  <a:cubicBezTo>
                    <a:pt x="66" y="0"/>
                    <a:pt x="66" y="0"/>
                    <a:pt x="66" y="0"/>
                  </a:cubicBezTo>
                  <a:cubicBezTo>
                    <a:pt x="69" y="0"/>
                    <a:pt x="72" y="2"/>
                    <a:pt x="72" y="6"/>
                  </a:cubicBezTo>
                  <a:cubicBezTo>
                    <a:pt x="72" y="42"/>
                    <a:pt x="72" y="42"/>
                    <a:pt x="72" y="42"/>
                  </a:cubicBezTo>
                  <a:cubicBezTo>
                    <a:pt x="72" y="55"/>
                    <a:pt x="68" y="62"/>
                    <a:pt x="60" y="65"/>
                  </a:cubicBezTo>
                  <a:cubicBezTo>
                    <a:pt x="60" y="114"/>
                    <a:pt x="60" y="114"/>
                    <a:pt x="60" y="114"/>
                  </a:cubicBezTo>
                  <a:cubicBezTo>
                    <a:pt x="60" y="117"/>
                    <a:pt x="57" y="120"/>
                    <a:pt x="54" y="120"/>
                  </a:cubicBezTo>
                  <a:close/>
                  <a:moveTo>
                    <a:pt x="24" y="108"/>
                  </a:moveTo>
                  <a:cubicBezTo>
                    <a:pt x="48" y="108"/>
                    <a:pt x="48" y="108"/>
                    <a:pt x="48" y="108"/>
                  </a:cubicBezTo>
                  <a:cubicBezTo>
                    <a:pt x="48" y="60"/>
                    <a:pt x="48" y="60"/>
                    <a:pt x="48" y="60"/>
                  </a:cubicBezTo>
                  <a:cubicBezTo>
                    <a:pt x="48" y="56"/>
                    <a:pt x="51" y="54"/>
                    <a:pt x="54" y="54"/>
                  </a:cubicBezTo>
                  <a:cubicBezTo>
                    <a:pt x="57" y="54"/>
                    <a:pt x="60" y="54"/>
                    <a:pt x="60" y="42"/>
                  </a:cubicBezTo>
                  <a:cubicBezTo>
                    <a:pt x="60" y="12"/>
                    <a:pt x="60" y="12"/>
                    <a:pt x="60" y="12"/>
                  </a:cubicBezTo>
                  <a:cubicBezTo>
                    <a:pt x="12" y="12"/>
                    <a:pt x="12" y="12"/>
                    <a:pt x="12" y="12"/>
                  </a:cubicBezTo>
                  <a:cubicBezTo>
                    <a:pt x="12" y="42"/>
                    <a:pt x="12" y="42"/>
                    <a:pt x="12" y="42"/>
                  </a:cubicBezTo>
                  <a:cubicBezTo>
                    <a:pt x="12" y="54"/>
                    <a:pt x="15" y="54"/>
                    <a:pt x="18" y="54"/>
                  </a:cubicBezTo>
                  <a:cubicBezTo>
                    <a:pt x="21" y="54"/>
                    <a:pt x="24" y="56"/>
                    <a:pt x="24" y="60"/>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42" descr="&quot;&quot;">
              <a:extLst>
                <a:ext uri="{FF2B5EF4-FFF2-40B4-BE49-F238E27FC236}">
                  <a16:creationId xmlns:a16="http://schemas.microsoft.com/office/drawing/2014/main" id="{0849B2CB-F2BB-934A-8581-AB25E27A6AE2}"/>
                </a:ext>
              </a:extLst>
            </p:cNvPr>
            <p:cNvSpPr>
              <a:spLocks noEditPoints="1"/>
            </p:cNvSpPr>
            <p:nvPr/>
          </p:nvSpPr>
          <p:spPr bwMode="auto">
            <a:xfrm>
              <a:off x="4984" y="815"/>
              <a:ext cx="110" cy="180"/>
            </a:xfrm>
            <a:custGeom>
              <a:avLst/>
              <a:gdLst>
                <a:gd name="T0" fmla="*/ 54 w 72"/>
                <a:gd name="T1" fmla="*/ 120 h 120"/>
                <a:gd name="T2" fmla="*/ 18 w 72"/>
                <a:gd name="T3" fmla="*/ 120 h 120"/>
                <a:gd name="T4" fmla="*/ 12 w 72"/>
                <a:gd name="T5" fmla="*/ 114 h 120"/>
                <a:gd name="T6" fmla="*/ 12 w 72"/>
                <a:gd name="T7" fmla="*/ 65 h 120"/>
                <a:gd name="T8" fmla="*/ 0 w 72"/>
                <a:gd name="T9" fmla="*/ 42 h 120"/>
                <a:gd name="T10" fmla="*/ 0 w 72"/>
                <a:gd name="T11" fmla="*/ 6 h 120"/>
                <a:gd name="T12" fmla="*/ 6 w 72"/>
                <a:gd name="T13" fmla="*/ 0 h 120"/>
                <a:gd name="T14" fmla="*/ 66 w 72"/>
                <a:gd name="T15" fmla="*/ 0 h 120"/>
                <a:gd name="T16" fmla="*/ 72 w 72"/>
                <a:gd name="T17" fmla="*/ 6 h 120"/>
                <a:gd name="T18" fmla="*/ 72 w 72"/>
                <a:gd name="T19" fmla="*/ 42 h 120"/>
                <a:gd name="T20" fmla="*/ 60 w 72"/>
                <a:gd name="T21" fmla="*/ 65 h 120"/>
                <a:gd name="T22" fmla="*/ 60 w 72"/>
                <a:gd name="T23" fmla="*/ 114 h 120"/>
                <a:gd name="T24" fmla="*/ 54 w 72"/>
                <a:gd name="T25" fmla="*/ 120 h 120"/>
                <a:gd name="T26" fmla="*/ 24 w 72"/>
                <a:gd name="T27" fmla="*/ 108 h 120"/>
                <a:gd name="T28" fmla="*/ 48 w 72"/>
                <a:gd name="T29" fmla="*/ 108 h 120"/>
                <a:gd name="T30" fmla="*/ 48 w 72"/>
                <a:gd name="T31" fmla="*/ 60 h 120"/>
                <a:gd name="T32" fmla="*/ 54 w 72"/>
                <a:gd name="T33" fmla="*/ 54 h 120"/>
                <a:gd name="T34" fmla="*/ 60 w 72"/>
                <a:gd name="T35" fmla="*/ 42 h 120"/>
                <a:gd name="T36" fmla="*/ 60 w 72"/>
                <a:gd name="T37" fmla="*/ 12 h 120"/>
                <a:gd name="T38" fmla="*/ 12 w 72"/>
                <a:gd name="T39" fmla="*/ 12 h 120"/>
                <a:gd name="T40" fmla="*/ 12 w 72"/>
                <a:gd name="T41" fmla="*/ 42 h 120"/>
                <a:gd name="T42" fmla="*/ 18 w 72"/>
                <a:gd name="T43" fmla="*/ 54 h 120"/>
                <a:gd name="T44" fmla="*/ 24 w 72"/>
                <a:gd name="T45" fmla="*/ 60 h 120"/>
                <a:gd name="T46" fmla="*/ 24 w 72"/>
                <a:gd name="T4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 h="120">
                  <a:moveTo>
                    <a:pt x="54" y="120"/>
                  </a:moveTo>
                  <a:cubicBezTo>
                    <a:pt x="18" y="120"/>
                    <a:pt x="18" y="120"/>
                    <a:pt x="18" y="120"/>
                  </a:cubicBezTo>
                  <a:cubicBezTo>
                    <a:pt x="15" y="120"/>
                    <a:pt x="12" y="117"/>
                    <a:pt x="12" y="114"/>
                  </a:cubicBezTo>
                  <a:cubicBezTo>
                    <a:pt x="12" y="65"/>
                    <a:pt x="12" y="65"/>
                    <a:pt x="12" y="65"/>
                  </a:cubicBezTo>
                  <a:cubicBezTo>
                    <a:pt x="4" y="62"/>
                    <a:pt x="0" y="55"/>
                    <a:pt x="0" y="42"/>
                  </a:cubicBezTo>
                  <a:cubicBezTo>
                    <a:pt x="0" y="6"/>
                    <a:pt x="0" y="6"/>
                    <a:pt x="0" y="6"/>
                  </a:cubicBezTo>
                  <a:cubicBezTo>
                    <a:pt x="0" y="2"/>
                    <a:pt x="3" y="0"/>
                    <a:pt x="6" y="0"/>
                  </a:cubicBezTo>
                  <a:cubicBezTo>
                    <a:pt x="66" y="0"/>
                    <a:pt x="66" y="0"/>
                    <a:pt x="66" y="0"/>
                  </a:cubicBezTo>
                  <a:cubicBezTo>
                    <a:pt x="69" y="0"/>
                    <a:pt x="72" y="2"/>
                    <a:pt x="72" y="6"/>
                  </a:cubicBezTo>
                  <a:cubicBezTo>
                    <a:pt x="72" y="42"/>
                    <a:pt x="72" y="42"/>
                    <a:pt x="72" y="42"/>
                  </a:cubicBezTo>
                  <a:cubicBezTo>
                    <a:pt x="72" y="55"/>
                    <a:pt x="68" y="62"/>
                    <a:pt x="60" y="65"/>
                  </a:cubicBezTo>
                  <a:cubicBezTo>
                    <a:pt x="60" y="114"/>
                    <a:pt x="60" y="114"/>
                    <a:pt x="60" y="114"/>
                  </a:cubicBezTo>
                  <a:cubicBezTo>
                    <a:pt x="60" y="117"/>
                    <a:pt x="57" y="120"/>
                    <a:pt x="54" y="120"/>
                  </a:cubicBezTo>
                  <a:close/>
                  <a:moveTo>
                    <a:pt x="24" y="108"/>
                  </a:moveTo>
                  <a:cubicBezTo>
                    <a:pt x="48" y="108"/>
                    <a:pt x="48" y="108"/>
                    <a:pt x="48" y="108"/>
                  </a:cubicBezTo>
                  <a:cubicBezTo>
                    <a:pt x="48" y="60"/>
                    <a:pt x="48" y="60"/>
                    <a:pt x="48" y="60"/>
                  </a:cubicBezTo>
                  <a:cubicBezTo>
                    <a:pt x="48" y="56"/>
                    <a:pt x="51" y="54"/>
                    <a:pt x="54" y="54"/>
                  </a:cubicBezTo>
                  <a:cubicBezTo>
                    <a:pt x="57" y="54"/>
                    <a:pt x="60" y="54"/>
                    <a:pt x="60" y="42"/>
                  </a:cubicBezTo>
                  <a:cubicBezTo>
                    <a:pt x="60" y="12"/>
                    <a:pt x="60" y="12"/>
                    <a:pt x="60" y="12"/>
                  </a:cubicBezTo>
                  <a:cubicBezTo>
                    <a:pt x="12" y="12"/>
                    <a:pt x="12" y="12"/>
                    <a:pt x="12" y="12"/>
                  </a:cubicBezTo>
                  <a:cubicBezTo>
                    <a:pt x="12" y="42"/>
                    <a:pt x="12" y="42"/>
                    <a:pt x="12" y="42"/>
                  </a:cubicBezTo>
                  <a:cubicBezTo>
                    <a:pt x="12" y="54"/>
                    <a:pt x="15" y="54"/>
                    <a:pt x="18" y="54"/>
                  </a:cubicBezTo>
                  <a:cubicBezTo>
                    <a:pt x="21" y="54"/>
                    <a:pt x="24" y="56"/>
                    <a:pt x="24" y="60"/>
                  </a:cubicBezTo>
                  <a:lnTo>
                    <a:pt x="24"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43" descr="&quot;&quot;">
              <a:extLst>
                <a:ext uri="{FF2B5EF4-FFF2-40B4-BE49-F238E27FC236}">
                  <a16:creationId xmlns:a16="http://schemas.microsoft.com/office/drawing/2014/main" id="{706707FC-F6B4-B348-A4B1-9AFAF791D7B0}"/>
                </a:ext>
              </a:extLst>
            </p:cNvPr>
            <p:cNvSpPr>
              <a:spLocks noEditPoints="1"/>
            </p:cNvSpPr>
            <p:nvPr/>
          </p:nvSpPr>
          <p:spPr bwMode="auto">
            <a:xfrm>
              <a:off x="4800" y="815"/>
              <a:ext cx="147" cy="251"/>
            </a:xfrm>
            <a:custGeom>
              <a:avLst/>
              <a:gdLst>
                <a:gd name="T0" fmla="*/ 66 w 96"/>
                <a:gd name="T1" fmla="*/ 168 h 168"/>
                <a:gd name="T2" fmla="*/ 30 w 96"/>
                <a:gd name="T3" fmla="*/ 168 h 168"/>
                <a:gd name="T4" fmla="*/ 24 w 96"/>
                <a:gd name="T5" fmla="*/ 162 h 168"/>
                <a:gd name="T6" fmla="*/ 24 w 96"/>
                <a:gd name="T7" fmla="*/ 95 h 168"/>
                <a:gd name="T8" fmla="*/ 0 w 96"/>
                <a:gd name="T9" fmla="*/ 66 h 168"/>
                <a:gd name="T10" fmla="*/ 0 w 96"/>
                <a:gd name="T11" fmla="*/ 6 h 168"/>
                <a:gd name="T12" fmla="*/ 6 w 96"/>
                <a:gd name="T13" fmla="*/ 0 h 168"/>
                <a:gd name="T14" fmla="*/ 90 w 96"/>
                <a:gd name="T15" fmla="*/ 0 h 168"/>
                <a:gd name="T16" fmla="*/ 96 w 96"/>
                <a:gd name="T17" fmla="*/ 6 h 168"/>
                <a:gd name="T18" fmla="*/ 96 w 96"/>
                <a:gd name="T19" fmla="*/ 66 h 168"/>
                <a:gd name="T20" fmla="*/ 72 w 96"/>
                <a:gd name="T21" fmla="*/ 95 h 168"/>
                <a:gd name="T22" fmla="*/ 72 w 96"/>
                <a:gd name="T23" fmla="*/ 162 h 168"/>
                <a:gd name="T24" fmla="*/ 66 w 96"/>
                <a:gd name="T25" fmla="*/ 168 h 168"/>
                <a:gd name="T26" fmla="*/ 36 w 96"/>
                <a:gd name="T27" fmla="*/ 156 h 168"/>
                <a:gd name="T28" fmla="*/ 60 w 96"/>
                <a:gd name="T29" fmla="*/ 156 h 168"/>
                <a:gd name="T30" fmla="*/ 60 w 96"/>
                <a:gd name="T31" fmla="*/ 90 h 168"/>
                <a:gd name="T32" fmla="*/ 66 w 96"/>
                <a:gd name="T33" fmla="*/ 84 h 168"/>
                <a:gd name="T34" fmla="*/ 84 w 96"/>
                <a:gd name="T35" fmla="*/ 66 h 168"/>
                <a:gd name="T36" fmla="*/ 84 w 96"/>
                <a:gd name="T37" fmla="*/ 12 h 168"/>
                <a:gd name="T38" fmla="*/ 12 w 96"/>
                <a:gd name="T39" fmla="*/ 12 h 168"/>
                <a:gd name="T40" fmla="*/ 12 w 96"/>
                <a:gd name="T41" fmla="*/ 66 h 168"/>
                <a:gd name="T42" fmla="*/ 30 w 96"/>
                <a:gd name="T43" fmla="*/ 84 h 168"/>
                <a:gd name="T44" fmla="*/ 36 w 96"/>
                <a:gd name="T45" fmla="*/ 90 h 168"/>
                <a:gd name="T46" fmla="*/ 36 w 96"/>
                <a:gd name="T47" fmla="*/ 156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6" h="168">
                  <a:moveTo>
                    <a:pt x="66" y="168"/>
                  </a:moveTo>
                  <a:cubicBezTo>
                    <a:pt x="30" y="168"/>
                    <a:pt x="30" y="168"/>
                    <a:pt x="30" y="168"/>
                  </a:cubicBezTo>
                  <a:cubicBezTo>
                    <a:pt x="27" y="168"/>
                    <a:pt x="24" y="165"/>
                    <a:pt x="24" y="162"/>
                  </a:cubicBezTo>
                  <a:cubicBezTo>
                    <a:pt x="24" y="95"/>
                    <a:pt x="24" y="95"/>
                    <a:pt x="24" y="95"/>
                  </a:cubicBezTo>
                  <a:cubicBezTo>
                    <a:pt x="10" y="92"/>
                    <a:pt x="0" y="80"/>
                    <a:pt x="0" y="66"/>
                  </a:cubicBezTo>
                  <a:cubicBezTo>
                    <a:pt x="0" y="6"/>
                    <a:pt x="0" y="6"/>
                    <a:pt x="0" y="6"/>
                  </a:cubicBezTo>
                  <a:cubicBezTo>
                    <a:pt x="0" y="2"/>
                    <a:pt x="3" y="0"/>
                    <a:pt x="6" y="0"/>
                  </a:cubicBezTo>
                  <a:cubicBezTo>
                    <a:pt x="90" y="0"/>
                    <a:pt x="90" y="0"/>
                    <a:pt x="90" y="0"/>
                  </a:cubicBezTo>
                  <a:cubicBezTo>
                    <a:pt x="93" y="0"/>
                    <a:pt x="96" y="2"/>
                    <a:pt x="96" y="6"/>
                  </a:cubicBezTo>
                  <a:cubicBezTo>
                    <a:pt x="96" y="66"/>
                    <a:pt x="96" y="66"/>
                    <a:pt x="96" y="66"/>
                  </a:cubicBezTo>
                  <a:cubicBezTo>
                    <a:pt x="96" y="80"/>
                    <a:pt x="86" y="92"/>
                    <a:pt x="72" y="95"/>
                  </a:cubicBezTo>
                  <a:cubicBezTo>
                    <a:pt x="72" y="162"/>
                    <a:pt x="72" y="162"/>
                    <a:pt x="72" y="162"/>
                  </a:cubicBezTo>
                  <a:cubicBezTo>
                    <a:pt x="72" y="165"/>
                    <a:pt x="69" y="168"/>
                    <a:pt x="66" y="168"/>
                  </a:cubicBezTo>
                  <a:close/>
                  <a:moveTo>
                    <a:pt x="36" y="156"/>
                  </a:moveTo>
                  <a:cubicBezTo>
                    <a:pt x="60" y="156"/>
                    <a:pt x="60" y="156"/>
                    <a:pt x="60" y="156"/>
                  </a:cubicBezTo>
                  <a:cubicBezTo>
                    <a:pt x="60" y="90"/>
                    <a:pt x="60" y="90"/>
                    <a:pt x="60" y="90"/>
                  </a:cubicBezTo>
                  <a:cubicBezTo>
                    <a:pt x="60" y="86"/>
                    <a:pt x="63" y="84"/>
                    <a:pt x="66" y="84"/>
                  </a:cubicBezTo>
                  <a:cubicBezTo>
                    <a:pt x="76" y="84"/>
                    <a:pt x="84" y="76"/>
                    <a:pt x="84" y="66"/>
                  </a:cubicBezTo>
                  <a:cubicBezTo>
                    <a:pt x="84" y="12"/>
                    <a:pt x="84" y="12"/>
                    <a:pt x="84" y="12"/>
                  </a:cubicBezTo>
                  <a:cubicBezTo>
                    <a:pt x="12" y="12"/>
                    <a:pt x="12" y="12"/>
                    <a:pt x="12" y="12"/>
                  </a:cubicBezTo>
                  <a:cubicBezTo>
                    <a:pt x="12" y="66"/>
                    <a:pt x="12" y="66"/>
                    <a:pt x="12" y="66"/>
                  </a:cubicBezTo>
                  <a:cubicBezTo>
                    <a:pt x="12" y="76"/>
                    <a:pt x="20" y="84"/>
                    <a:pt x="30" y="84"/>
                  </a:cubicBezTo>
                  <a:cubicBezTo>
                    <a:pt x="33" y="84"/>
                    <a:pt x="36" y="86"/>
                    <a:pt x="36" y="90"/>
                  </a:cubicBezTo>
                  <a:lnTo>
                    <a:pt x="36" y="1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44" descr="&quot;&quot;">
              <a:extLst>
                <a:ext uri="{FF2B5EF4-FFF2-40B4-BE49-F238E27FC236}">
                  <a16:creationId xmlns:a16="http://schemas.microsoft.com/office/drawing/2014/main" id="{FE7DAAF3-C99B-A74E-B293-1BED74746F0D}"/>
                </a:ext>
              </a:extLst>
            </p:cNvPr>
            <p:cNvSpPr>
              <a:spLocks noEditPoints="1"/>
            </p:cNvSpPr>
            <p:nvPr/>
          </p:nvSpPr>
          <p:spPr bwMode="auto">
            <a:xfrm>
              <a:off x="4671" y="726"/>
              <a:ext cx="74"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7" y="12"/>
                    <a:pt x="12" y="17"/>
                    <a:pt x="12" y="24"/>
                  </a:cubicBezTo>
                  <a:cubicBezTo>
                    <a:pt x="12" y="30"/>
                    <a:pt x="17"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r>
                <a:rPr lang="en-US" dirty="0"/>
                <a:t>::</a:t>
              </a:r>
            </a:p>
          </p:txBody>
        </p:sp>
        <p:sp>
          <p:nvSpPr>
            <p:cNvPr id="43" name="Freeform 45" descr="&quot;&quot;">
              <a:extLst>
                <a:ext uri="{FF2B5EF4-FFF2-40B4-BE49-F238E27FC236}">
                  <a16:creationId xmlns:a16="http://schemas.microsoft.com/office/drawing/2014/main" id="{D55EC5F6-6DA4-CF49-AA50-C16C095E575B}"/>
                </a:ext>
              </a:extLst>
            </p:cNvPr>
            <p:cNvSpPr>
              <a:spLocks noEditPoints="1"/>
            </p:cNvSpPr>
            <p:nvPr/>
          </p:nvSpPr>
          <p:spPr bwMode="auto">
            <a:xfrm>
              <a:off x="5002" y="726"/>
              <a:ext cx="74" cy="71"/>
            </a:xfrm>
            <a:custGeom>
              <a:avLst/>
              <a:gdLst>
                <a:gd name="T0" fmla="*/ 24 w 48"/>
                <a:gd name="T1" fmla="*/ 48 h 48"/>
                <a:gd name="T2" fmla="*/ 0 w 48"/>
                <a:gd name="T3" fmla="*/ 24 h 48"/>
                <a:gd name="T4" fmla="*/ 24 w 48"/>
                <a:gd name="T5" fmla="*/ 0 h 48"/>
                <a:gd name="T6" fmla="*/ 48 w 48"/>
                <a:gd name="T7" fmla="*/ 24 h 48"/>
                <a:gd name="T8" fmla="*/ 24 w 48"/>
                <a:gd name="T9" fmla="*/ 48 h 48"/>
                <a:gd name="T10" fmla="*/ 24 w 48"/>
                <a:gd name="T11" fmla="*/ 12 h 48"/>
                <a:gd name="T12" fmla="*/ 12 w 48"/>
                <a:gd name="T13" fmla="*/ 24 h 48"/>
                <a:gd name="T14" fmla="*/ 24 w 48"/>
                <a:gd name="T15" fmla="*/ 36 h 48"/>
                <a:gd name="T16" fmla="*/ 36 w 48"/>
                <a:gd name="T17" fmla="*/ 24 h 48"/>
                <a:gd name="T18" fmla="*/ 24 w 48"/>
                <a:gd name="T19"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8">
                  <a:moveTo>
                    <a:pt x="24" y="48"/>
                  </a:moveTo>
                  <a:cubicBezTo>
                    <a:pt x="11" y="48"/>
                    <a:pt x="0" y="37"/>
                    <a:pt x="0" y="24"/>
                  </a:cubicBezTo>
                  <a:cubicBezTo>
                    <a:pt x="0" y="10"/>
                    <a:pt x="11" y="0"/>
                    <a:pt x="24" y="0"/>
                  </a:cubicBezTo>
                  <a:cubicBezTo>
                    <a:pt x="37" y="0"/>
                    <a:pt x="48" y="10"/>
                    <a:pt x="48" y="24"/>
                  </a:cubicBezTo>
                  <a:cubicBezTo>
                    <a:pt x="48" y="37"/>
                    <a:pt x="37" y="48"/>
                    <a:pt x="24" y="48"/>
                  </a:cubicBezTo>
                  <a:close/>
                  <a:moveTo>
                    <a:pt x="24" y="12"/>
                  </a:moveTo>
                  <a:cubicBezTo>
                    <a:pt x="17" y="12"/>
                    <a:pt x="12" y="17"/>
                    <a:pt x="12" y="24"/>
                  </a:cubicBezTo>
                  <a:cubicBezTo>
                    <a:pt x="12" y="30"/>
                    <a:pt x="17" y="36"/>
                    <a:pt x="24" y="36"/>
                  </a:cubicBezTo>
                  <a:cubicBezTo>
                    <a:pt x="31" y="36"/>
                    <a:pt x="36" y="30"/>
                    <a:pt x="36" y="24"/>
                  </a:cubicBezTo>
                  <a:cubicBezTo>
                    <a:pt x="36" y="17"/>
                    <a:pt x="31" y="12"/>
                    <a:pt x="2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46" descr="&quot;&quot;">
              <a:extLst>
                <a:ext uri="{FF2B5EF4-FFF2-40B4-BE49-F238E27FC236}">
                  <a16:creationId xmlns:a16="http://schemas.microsoft.com/office/drawing/2014/main" id="{ECEE15AA-8D4F-764C-A4F0-A94FF577AB0A}"/>
                </a:ext>
              </a:extLst>
            </p:cNvPr>
            <p:cNvSpPr>
              <a:spLocks noEditPoints="1"/>
            </p:cNvSpPr>
            <p:nvPr/>
          </p:nvSpPr>
          <p:spPr bwMode="auto">
            <a:xfrm>
              <a:off x="4818" y="690"/>
              <a:ext cx="111" cy="107"/>
            </a:xfrm>
            <a:custGeom>
              <a:avLst/>
              <a:gdLst>
                <a:gd name="T0" fmla="*/ 36 w 72"/>
                <a:gd name="T1" fmla="*/ 72 h 72"/>
                <a:gd name="T2" fmla="*/ 0 w 72"/>
                <a:gd name="T3" fmla="*/ 36 h 72"/>
                <a:gd name="T4" fmla="*/ 36 w 72"/>
                <a:gd name="T5" fmla="*/ 0 h 72"/>
                <a:gd name="T6" fmla="*/ 72 w 72"/>
                <a:gd name="T7" fmla="*/ 36 h 72"/>
                <a:gd name="T8" fmla="*/ 36 w 72"/>
                <a:gd name="T9" fmla="*/ 72 h 72"/>
                <a:gd name="T10" fmla="*/ 36 w 72"/>
                <a:gd name="T11" fmla="*/ 12 h 72"/>
                <a:gd name="T12" fmla="*/ 12 w 72"/>
                <a:gd name="T13" fmla="*/ 36 h 72"/>
                <a:gd name="T14" fmla="*/ 36 w 72"/>
                <a:gd name="T15" fmla="*/ 60 h 72"/>
                <a:gd name="T16" fmla="*/ 60 w 72"/>
                <a:gd name="T17" fmla="*/ 36 h 72"/>
                <a:gd name="T18" fmla="*/ 36 w 72"/>
                <a:gd name="T19" fmla="*/ 12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2" h="72">
                  <a:moveTo>
                    <a:pt x="36" y="72"/>
                  </a:moveTo>
                  <a:cubicBezTo>
                    <a:pt x="16" y="72"/>
                    <a:pt x="0" y="55"/>
                    <a:pt x="0" y="36"/>
                  </a:cubicBezTo>
                  <a:cubicBezTo>
                    <a:pt x="0" y="16"/>
                    <a:pt x="16" y="0"/>
                    <a:pt x="36" y="0"/>
                  </a:cubicBezTo>
                  <a:cubicBezTo>
                    <a:pt x="56" y="0"/>
                    <a:pt x="72" y="16"/>
                    <a:pt x="72" y="36"/>
                  </a:cubicBezTo>
                  <a:cubicBezTo>
                    <a:pt x="72" y="55"/>
                    <a:pt x="56" y="72"/>
                    <a:pt x="36" y="72"/>
                  </a:cubicBezTo>
                  <a:close/>
                  <a:moveTo>
                    <a:pt x="36" y="12"/>
                  </a:moveTo>
                  <a:cubicBezTo>
                    <a:pt x="23" y="12"/>
                    <a:pt x="12" y="22"/>
                    <a:pt x="12" y="36"/>
                  </a:cubicBezTo>
                  <a:cubicBezTo>
                    <a:pt x="12" y="49"/>
                    <a:pt x="23" y="60"/>
                    <a:pt x="36" y="60"/>
                  </a:cubicBezTo>
                  <a:cubicBezTo>
                    <a:pt x="49" y="60"/>
                    <a:pt x="60" y="49"/>
                    <a:pt x="60" y="36"/>
                  </a:cubicBezTo>
                  <a:cubicBezTo>
                    <a:pt x="60" y="22"/>
                    <a:pt x="49" y="12"/>
                    <a:pt x="36"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cxnSp>
        <p:nvCxnSpPr>
          <p:cNvPr id="36" name="Elbow Connector 8" descr="&quot;&quot;">
            <a:extLst>
              <a:ext uri="{FF2B5EF4-FFF2-40B4-BE49-F238E27FC236}">
                <a16:creationId xmlns:a16="http://schemas.microsoft.com/office/drawing/2014/main" id="{587C4ABD-23DD-E346-9BD7-B72079373A43}"/>
              </a:ext>
            </a:extLst>
          </p:cNvPr>
          <p:cNvCxnSpPr>
            <a:cxnSpLocks/>
            <a:stCxn id="32" idx="3"/>
            <a:endCxn id="34" idx="1"/>
          </p:cNvCxnSpPr>
          <p:nvPr/>
        </p:nvCxnSpPr>
        <p:spPr>
          <a:xfrm>
            <a:off x="2812648" y="3559260"/>
            <a:ext cx="285507" cy="179307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Rectangle 33" descr="Geographic footprint">
            <a:extLst>
              <a:ext uri="{FF2B5EF4-FFF2-40B4-BE49-F238E27FC236}">
                <a16:creationId xmlns:a16="http://schemas.microsoft.com/office/drawing/2014/main" id="{F1CF311E-4FC5-F448-B909-F9887DB09AEF}"/>
              </a:ext>
            </a:extLst>
          </p:cNvPr>
          <p:cNvSpPr/>
          <p:nvPr/>
        </p:nvSpPr>
        <p:spPr>
          <a:xfrm>
            <a:off x="3098155" y="4725365"/>
            <a:ext cx="1537353" cy="125393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92100"/>
            <a:r>
              <a:rPr lang="en-US" sz="1400" b="1" dirty="0">
                <a:solidFill>
                  <a:srgbClr val="001F5F"/>
                </a:solidFill>
                <a:latin typeface="Arial" charset="0"/>
                <a:ea typeface="Arial" charset="0"/>
                <a:cs typeface="Arial" charset="0"/>
              </a:rPr>
              <a:t>Geographic footprint</a:t>
            </a:r>
          </a:p>
        </p:txBody>
      </p:sp>
      <p:sp>
        <p:nvSpPr>
          <p:cNvPr id="56" name="Oval 55" descr="2">
            <a:extLst>
              <a:ext uri="{FF2B5EF4-FFF2-40B4-BE49-F238E27FC236}">
                <a16:creationId xmlns:a16="http://schemas.microsoft.com/office/drawing/2014/main" id="{246CC56C-41F5-6542-97C7-6D085AA0690B}"/>
              </a:ext>
            </a:extLst>
          </p:cNvPr>
          <p:cNvSpPr/>
          <p:nvPr/>
        </p:nvSpPr>
        <p:spPr>
          <a:xfrm>
            <a:off x="3161715" y="4806347"/>
            <a:ext cx="261102" cy="247565"/>
          </a:xfrm>
          <a:prstGeom prst="ellipse">
            <a:avLst/>
          </a:prstGeom>
          <a:solidFill>
            <a:srgbClr val="001F5F"/>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latin typeface="Arial" panose="020B0604020202020204" pitchFamily="34" charset="0"/>
                <a:cs typeface="Arial" panose="020B0604020202020204" pitchFamily="34" charset="0"/>
              </a:rPr>
              <a:t>2</a:t>
            </a:r>
          </a:p>
        </p:txBody>
      </p:sp>
      <p:grpSp>
        <p:nvGrpSpPr>
          <p:cNvPr id="45" name="Group 76" descr="&quot;&quot;">
            <a:extLst>
              <a:ext uri="{FF2B5EF4-FFF2-40B4-BE49-F238E27FC236}">
                <a16:creationId xmlns:a16="http://schemas.microsoft.com/office/drawing/2014/main" id="{BB5215FA-B971-D14F-ACA2-778010528EDD}"/>
              </a:ext>
            </a:extLst>
          </p:cNvPr>
          <p:cNvGrpSpPr>
            <a:grpSpLocks noChangeAspect="1"/>
          </p:cNvGrpSpPr>
          <p:nvPr/>
        </p:nvGrpSpPr>
        <p:grpSpPr bwMode="auto">
          <a:xfrm>
            <a:off x="3537148" y="5339444"/>
            <a:ext cx="493101" cy="502516"/>
            <a:chOff x="3441" y="1720"/>
            <a:chExt cx="419" cy="427"/>
          </a:xfrm>
          <a:solidFill>
            <a:schemeClr val="tx1"/>
          </a:solidFill>
        </p:grpSpPr>
        <p:sp>
          <p:nvSpPr>
            <p:cNvPr id="46" name="Freeform 77" descr="&quot;&quot;">
              <a:extLst>
                <a:ext uri="{FF2B5EF4-FFF2-40B4-BE49-F238E27FC236}">
                  <a16:creationId xmlns:a16="http://schemas.microsoft.com/office/drawing/2014/main" id="{C9BB229A-7629-BC42-9EE6-01B3F6849F4E}"/>
                </a:ext>
              </a:extLst>
            </p:cNvPr>
            <p:cNvSpPr>
              <a:spLocks noEditPoints="1"/>
            </p:cNvSpPr>
            <p:nvPr/>
          </p:nvSpPr>
          <p:spPr bwMode="auto">
            <a:xfrm>
              <a:off x="3560" y="1720"/>
              <a:ext cx="146" cy="196"/>
            </a:xfrm>
            <a:custGeom>
              <a:avLst/>
              <a:gdLst>
                <a:gd name="T0" fmla="*/ 50 w 99"/>
                <a:gd name="T1" fmla="*/ 132 h 132"/>
                <a:gd name="T2" fmla="*/ 45 w 99"/>
                <a:gd name="T3" fmla="*/ 130 h 132"/>
                <a:gd name="T4" fmla="*/ 0 w 99"/>
                <a:gd name="T5" fmla="*/ 49 h 132"/>
                <a:gd name="T6" fmla="*/ 50 w 99"/>
                <a:gd name="T7" fmla="*/ 0 h 132"/>
                <a:gd name="T8" fmla="*/ 99 w 99"/>
                <a:gd name="T9" fmla="*/ 49 h 132"/>
                <a:gd name="T10" fmla="*/ 54 w 99"/>
                <a:gd name="T11" fmla="*/ 130 h 132"/>
                <a:gd name="T12" fmla="*/ 50 w 99"/>
                <a:gd name="T13" fmla="*/ 132 h 132"/>
                <a:gd name="T14" fmla="*/ 50 w 99"/>
                <a:gd name="T15" fmla="*/ 12 h 132"/>
                <a:gd name="T16" fmla="*/ 12 w 99"/>
                <a:gd name="T17" fmla="*/ 49 h 132"/>
                <a:gd name="T18" fmla="*/ 50 w 99"/>
                <a:gd name="T19" fmla="*/ 116 h 132"/>
                <a:gd name="T20" fmla="*/ 87 w 99"/>
                <a:gd name="T21" fmla="*/ 49 h 132"/>
                <a:gd name="T22" fmla="*/ 50 w 99"/>
                <a:gd name="T23" fmla="*/ 12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132">
                  <a:moveTo>
                    <a:pt x="50" y="132"/>
                  </a:moveTo>
                  <a:cubicBezTo>
                    <a:pt x="48" y="132"/>
                    <a:pt x="46" y="131"/>
                    <a:pt x="45" y="130"/>
                  </a:cubicBezTo>
                  <a:cubicBezTo>
                    <a:pt x="41" y="124"/>
                    <a:pt x="0" y="75"/>
                    <a:pt x="0" y="49"/>
                  </a:cubicBezTo>
                  <a:cubicBezTo>
                    <a:pt x="0" y="22"/>
                    <a:pt x="22" y="0"/>
                    <a:pt x="50" y="0"/>
                  </a:cubicBezTo>
                  <a:cubicBezTo>
                    <a:pt x="77" y="0"/>
                    <a:pt x="99" y="22"/>
                    <a:pt x="99" y="49"/>
                  </a:cubicBezTo>
                  <a:cubicBezTo>
                    <a:pt x="99" y="75"/>
                    <a:pt x="59" y="124"/>
                    <a:pt x="54" y="130"/>
                  </a:cubicBezTo>
                  <a:cubicBezTo>
                    <a:pt x="53" y="131"/>
                    <a:pt x="52" y="132"/>
                    <a:pt x="50" y="132"/>
                  </a:cubicBezTo>
                  <a:close/>
                  <a:moveTo>
                    <a:pt x="50" y="12"/>
                  </a:moveTo>
                  <a:cubicBezTo>
                    <a:pt x="29" y="12"/>
                    <a:pt x="12" y="29"/>
                    <a:pt x="12" y="49"/>
                  </a:cubicBezTo>
                  <a:cubicBezTo>
                    <a:pt x="12" y="65"/>
                    <a:pt x="36" y="99"/>
                    <a:pt x="50" y="116"/>
                  </a:cubicBezTo>
                  <a:cubicBezTo>
                    <a:pt x="63" y="99"/>
                    <a:pt x="87" y="65"/>
                    <a:pt x="87" y="49"/>
                  </a:cubicBezTo>
                  <a:cubicBezTo>
                    <a:pt x="87" y="29"/>
                    <a:pt x="71" y="12"/>
                    <a:pt x="50"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7" name="Freeform 78" descr="&quot;&quot;">
              <a:extLst>
                <a:ext uri="{FF2B5EF4-FFF2-40B4-BE49-F238E27FC236}">
                  <a16:creationId xmlns:a16="http://schemas.microsoft.com/office/drawing/2014/main" id="{961E0DC5-E4CA-1D49-874F-C546E35F2442}"/>
                </a:ext>
              </a:extLst>
            </p:cNvPr>
            <p:cNvSpPr>
              <a:spLocks noEditPoints="1"/>
            </p:cNvSpPr>
            <p:nvPr/>
          </p:nvSpPr>
          <p:spPr bwMode="auto">
            <a:xfrm>
              <a:off x="3599" y="1760"/>
              <a:ext cx="67" cy="67"/>
            </a:xfrm>
            <a:custGeom>
              <a:avLst/>
              <a:gdLst>
                <a:gd name="T0" fmla="*/ 23 w 45"/>
                <a:gd name="T1" fmla="*/ 45 h 45"/>
                <a:gd name="T2" fmla="*/ 0 w 45"/>
                <a:gd name="T3" fmla="*/ 22 h 45"/>
                <a:gd name="T4" fmla="*/ 23 w 45"/>
                <a:gd name="T5" fmla="*/ 0 h 45"/>
                <a:gd name="T6" fmla="*/ 45 w 45"/>
                <a:gd name="T7" fmla="*/ 22 h 45"/>
                <a:gd name="T8" fmla="*/ 23 w 45"/>
                <a:gd name="T9" fmla="*/ 45 h 45"/>
                <a:gd name="T10" fmla="*/ 23 w 45"/>
                <a:gd name="T11" fmla="*/ 12 h 45"/>
                <a:gd name="T12" fmla="*/ 12 w 45"/>
                <a:gd name="T13" fmla="*/ 22 h 45"/>
                <a:gd name="T14" fmla="*/ 23 w 45"/>
                <a:gd name="T15" fmla="*/ 33 h 45"/>
                <a:gd name="T16" fmla="*/ 33 w 45"/>
                <a:gd name="T17" fmla="*/ 22 h 45"/>
                <a:gd name="T18" fmla="*/ 23 w 45"/>
                <a:gd name="T19" fmla="*/ 12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45">
                  <a:moveTo>
                    <a:pt x="23" y="45"/>
                  </a:moveTo>
                  <a:cubicBezTo>
                    <a:pt x="10" y="45"/>
                    <a:pt x="0" y="35"/>
                    <a:pt x="0" y="22"/>
                  </a:cubicBezTo>
                  <a:cubicBezTo>
                    <a:pt x="0" y="10"/>
                    <a:pt x="10" y="0"/>
                    <a:pt x="23" y="0"/>
                  </a:cubicBezTo>
                  <a:cubicBezTo>
                    <a:pt x="35" y="0"/>
                    <a:pt x="45" y="10"/>
                    <a:pt x="45" y="22"/>
                  </a:cubicBezTo>
                  <a:cubicBezTo>
                    <a:pt x="45" y="35"/>
                    <a:pt x="35" y="45"/>
                    <a:pt x="23" y="45"/>
                  </a:cubicBezTo>
                  <a:close/>
                  <a:moveTo>
                    <a:pt x="23" y="12"/>
                  </a:moveTo>
                  <a:cubicBezTo>
                    <a:pt x="17" y="12"/>
                    <a:pt x="12" y="17"/>
                    <a:pt x="12" y="22"/>
                  </a:cubicBezTo>
                  <a:cubicBezTo>
                    <a:pt x="12" y="28"/>
                    <a:pt x="17" y="33"/>
                    <a:pt x="23" y="33"/>
                  </a:cubicBezTo>
                  <a:cubicBezTo>
                    <a:pt x="29" y="33"/>
                    <a:pt x="33" y="28"/>
                    <a:pt x="33" y="22"/>
                  </a:cubicBezTo>
                  <a:cubicBezTo>
                    <a:pt x="33" y="17"/>
                    <a:pt x="29" y="12"/>
                    <a:pt x="23"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8" name="Freeform 79" descr="&quot;&quot;">
              <a:extLst>
                <a:ext uri="{FF2B5EF4-FFF2-40B4-BE49-F238E27FC236}">
                  <a16:creationId xmlns:a16="http://schemas.microsoft.com/office/drawing/2014/main" id="{FB87A2BA-D4BE-9347-AFDD-B4AC89CDAB3B}"/>
                </a:ext>
              </a:extLst>
            </p:cNvPr>
            <p:cNvSpPr>
              <a:spLocks noEditPoints="1"/>
            </p:cNvSpPr>
            <p:nvPr/>
          </p:nvSpPr>
          <p:spPr bwMode="auto">
            <a:xfrm>
              <a:off x="3727" y="1845"/>
              <a:ext cx="133" cy="177"/>
            </a:xfrm>
            <a:custGeom>
              <a:avLst/>
              <a:gdLst>
                <a:gd name="T0" fmla="*/ 45 w 90"/>
                <a:gd name="T1" fmla="*/ 120 h 120"/>
                <a:gd name="T2" fmla="*/ 45 w 90"/>
                <a:gd name="T3" fmla="*/ 120 h 120"/>
                <a:gd name="T4" fmla="*/ 40 w 90"/>
                <a:gd name="T5" fmla="*/ 118 h 120"/>
                <a:gd name="T6" fmla="*/ 0 w 90"/>
                <a:gd name="T7" fmla="*/ 45 h 120"/>
                <a:gd name="T8" fmla="*/ 45 w 90"/>
                <a:gd name="T9" fmla="*/ 0 h 120"/>
                <a:gd name="T10" fmla="*/ 90 w 90"/>
                <a:gd name="T11" fmla="*/ 45 h 120"/>
                <a:gd name="T12" fmla="*/ 49 w 90"/>
                <a:gd name="T13" fmla="*/ 118 h 120"/>
                <a:gd name="T14" fmla="*/ 45 w 90"/>
                <a:gd name="T15" fmla="*/ 120 h 120"/>
                <a:gd name="T16" fmla="*/ 45 w 90"/>
                <a:gd name="T17" fmla="*/ 12 h 120"/>
                <a:gd name="T18" fmla="*/ 12 w 90"/>
                <a:gd name="T19" fmla="*/ 45 h 120"/>
                <a:gd name="T20" fmla="*/ 45 w 90"/>
                <a:gd name="T21" fmla="*/ 104 h 120"/>
                <a:gd name="T22" fmla="*/ 78 w 90"/>
                <a:gd name="T23" fmla="*/ 45 h 120"/>
                <a:gd name="T24" fmla="*/ 45 w 90"/>
                <a:gd name="T25" fmla="*/ 12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20">
                  <a:moveTo>
                    <a:pt x="45" y="120"/>
                  </a:moveTo>
                  <a:cubicBezTo>
                    <a:pt x="45" y="120"/>
                    <a:pt x="45" y="120"/>
                    <a:pt x="45" y="120"/>
                  </a:cubicBezTo>
                  <a:cubicBezTo>
                    <a:pt x="43" y="120"/>
                    <a:pt x="41" y="119"/>
                    <a:pt x="40" y="118"/>
                  </a:cubicBezTo>
                  <a:cubicBezTo>
                    <a:pt x="36" y="113"/>
                    <a:pt x="0" y="68"/>
                    <a:pt x="0" y="45"/>
                  </a:cubicBezTo>
                  <a:cubicBezTo>
                    <a:pt x="0" y="20"/>
                    <a:pt x="20" y="0"/>
                    <a:pt x="45" y="0"/>
                  </a:cubicBezTo>
                  <a:cubicBezTo>
                    <a:pt x="70" y="0"/>
                    <a:pt x="90" y="20"/>
                    <a:pt x="90" y="45"/>
                  </a:cubicBezTo>
                  <a:cubicBezTo>
                    <a:pt x="90" y="68"/>
                    <a:pt x="54" y="113"/>
                    <a:pt x="49" y="118"/>
                  </a:cubicBezTo>
                  <a:cubicBezTo>
                    <a:pt x="48" y="119"/>
                    <a:pt x="47" y="120"/>
                    <a:pt x="45" y="120"/>
                  </a:cubicBezTo>
                  <a:close/>
                  <a:moveTo>
                    <a:pt x="45" y="12"/>
                  </a:moveTo>
                  <a:cubicBezTo>
                    <a:pt x="26" y="12"/>
                    <a:pt x="12" y="27"/>
                    <a:pt x="12" y="45"/>
                  </a:cubicBezTo>
                  <a:cubicBezTo>
                    <a:pt x="12" y="58"/>
                    <a:pt x="30" y="86"/>
                    <a:pt x="45" y="104"/>
                  </a:cubicBezTo>
                  <a:cubicBezTo>
                    <a:pt x="57" y="89"/>
                    <a:pt x="78" y="59"/>
                    <a:pt x="78" y="45"/>
                  </a:cubicBezTo>
                  <a:cubicBezTo>
                    <a:pt x="78" y="27"/>
                    <a:pt x="63" y="12"/>
                    <a:pt x="45"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49" name="Freeform 80" descr="&quot;&quot;">
              <a:extLst>
                <a:ext uri="{FF2B5EF4-FFF2-40B4-BE49-F238E27FC236}">
                  <a16:creationId xmlns:a16="http://schemas.microsoft.com/office/drawing/2014/main" id="{F09ED4AF-84E9-2D4F-A501-3560BB01BC08}"/>
                </a:ext>
              </a:extLst>
            </p:cNvPr>
            <p:cNvSpPr>
              <a:spLocks noEditPoints="1"/>
            </p:cNvSpPr>
            <p:nvPr/>
          </p:nvSpPr>
          <p:spPr bwMode="auto">
            <a:xfrm>
              <a:off x="3762" y="1880"/>
              <a:ext cx="62" cy="62"/>
            </a:xfrm>
            <a:custGeom>
              <a:avLst/>
              <a:gdLst>
                <a:gd name="T0" fmla="*/ 21 w 42"/>
                <a:gd name="T1" fmla="*/ 42 h 42"/>
                <a:gd name="T2" fmla="*/ 0 w 42"/>
                <a:gd name="T3" fmla="*/ 21 h 42"/>
                <a:gd name="T4" fmla="*/ 21 w 42"/>
                <a:gd name="T5" fmla="*/ 0 h 42"/>
                <a:gd name="T6" fmla="*/ 42 w 42"/>
                <a:gd name="T7" fmla="*/ 21 h 42"/>
                <a:gd name="T8" fmla="*/ 21 w 42"/>
                <a:gd name="T9" fmla="*/ 42 h 42"/>
                <a:gd name="T10" fmla="*/ 21 w 42"/>
                <a:gd name="T11" fmla="*/ 12 h 42"/>
                <a:gd name="T12" fmla="*/ 12 w 42"/>
                <a:gd name="T13" fmla="*/ 21 h 42"/>
                <a:gd name="T14" fmla="*/ 21 w 42"/>
                <a:gd name="T15" fmla="*/ 30 h 42"/>
                <a:gd name="T16" fmla="*/ 30 w 42"/>
                <a:gd name="T17" fmla="*/ 21 h 42"/>
                <a:gd name="T18" fmla="*/ 21 w 42"/>
                <a:gd name="T19" fmla="*/ 1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 h="42">
                  <a:moveTo>
                    <a:pt x="21" y="42"/>
                  </a:moveTo>
                  <a:cubicBezTo>
                    <a:pt x="9" y="42"/>
                    <a:pt x="0" y="33"/>
                    <a:pt x="0" y="21"/>
                  </a:cubicBezTo>
                  <a:cubicBezTo>
                    <a:pt x="0" y="10"/>
                    <a:pt x="9" y="0"/>
                    <a:pt x="21" y="0"/>
                  </a:cubicBezTo>
                  <a:cubicBezTo>
                    <a:pt x="32" y="0"/>
                    <a:pt x="42" y="10"/>
                    <a:pt x="42" y="21"/>
                  </a:cubicBezTo>
                  <a:cubicBezTo>
                    <a:pt x="42" y="33"/>
                    <a:pt x="32" y="42"/>
                    <a:pt x="21" y="42"/>
                  </a:cubicBezTo>
                  <a:close/>
                  <a:moveTo>
                    <a:pt x="21" y="12"/>
                  </a:moveTo>
                  <a:cubicBezTo>
                    <a:pt x="16" y="12"/>
                    <a:pt x="12" y="16"/>
                    <a:pt x="12" y="21"/>
                  </a:cubicBezTo>
                  <a:cubicBezTo>
                    <a:pt x="12" y="26"/>
                    <a:pt x="16" y="30"/>
                    <a:pt x="21" y="30"/>
                  </a:cubicBezTo>
                  <a:cubicBezTo>
                    <a:pt x="26" y="30"/>
                    <a:pt x="30" y="26"/>
                    <a:pt x="30" y="21"/>
                  </a:cubicBezTo>
                  <a:cubicBezTo>
                    <a:pt x="30" y="16"/>
                    <a:pt x="26" y="12"/>
                    <a:pt x="21"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0" name="Freeform 81" descr="&quot;&quot;">
              <a:extLst>
                <a:ext uri="{FF2B5EF4-FFF2-40B4-BE49-F238E27FC236}">
                  <a16:creationId xmlns:a16="http://schemas.microsoft.com/office/drawing/2014/main" id="{D3B4B9AD-1537-194C-9AA1-789E3577154D}"/>
                </a:ext>
              </a:extLst>
            </p:cNvPr>
            <p:cNvSpPr>
              <a:spLocks noEditPoints="1"/>
            </p:cNvSpPr>
            <p:nvPr/>
          </p:nvSpPr>
          <p:spPr bwMode="auto">
            <a:xfrm>
              <a:off x="3441" y="1898"/>
              <a:ext cx="172" cy="249"/>
            </a:xfrm>
            <a:custGeom>
              <a:avLst/>
              <a:gdLst>
                <a:gd name="T0" fmla="*/ 58 w 116"/>
                <a:gd name="T1" fmla="*/ 168 h 168"/>
                <a:gd name="T2" fmla="*/ 52 w 116"/>
                <a:gd name="T3" fmla="*/ 162 h 168"/>
                <a:gd name="T4" fmla="*/ 29 w 116"/>
                <a:gd name="T5" fmla="*/ 115 h 168"/>
                <a:gd name="T6" fmla="*/ 3 w 116"/>
                <a:gd name="T7" fmla="*/ 65 h 168"/>
                <a:gd name="T8" fmla="*/ 14 w 116"/>
                <a:gd name="T9" fmla="*/ 19 h 168"/>
                <a:gd name="T10" fmla="*/ 58 w 116"/>
                <a:gd name="T11" fmla="*/ 0 h 168"/>
                <a:gd name="T12" fmla="*/ 102 w 116"/>
                <a:gd name="T13" fmla="*/ 18 h 168"/>
                <a:gd name="T14" fmla="*/ 113 w 116"/>
                <a:gd name="T15" fmla="*/ 65 h 168"/>
                <a:gd name="T16" fmla="*/ 88 w 116"/>
                <a:gd name="T17" fmla="*/ 112 h 168"/>
                <a:gd name="T18" fmla="*/ 64 w 116"/>
                <a:gd name="T19" fmla="*/ 162 h 168"/>
                <a:gd name="T20" fmla="*/ 58 w 116"/>
                <a:gd name="T21" fmla="*/ 168 h 168"/>
                <a:gd name="T22" fmla="*/ 58 w 116"/>
                <a:gd name="T23" fmla="*/ 12 h 168"/>
                <a:gd name="T24" fmla="*/ 23 w 116"/>
                <a:gd name="T25" fmla="*/ 26 h 168"/>
                <a:gd name="T26" fmla="*/ 15 w 116"/>
                <a:gd name="T27" fmla="*/ 63 h 168"/>
                <a:gd name="T28" fmla="*/ 39 w 116"/>
                <a:gd name="T29" fmla="*/ 109 h 168"/>
                <a:gd name="T30" fmla="*/ 58 w 116"/>
                <a:gd name="T31" fmla="*/ 140 h 168"/>
                <a:gd name="T32" fmla="*/ 78 w 116"/>
                <a:gd name="T33" fmla="*/ 105 h 168"/>
                <a:gd name="T34" fmla="*/ 101 w 116"/>
                <a:gd name="T35" fmla="*/ 63 h 168"/>
                <a:gd name="T36" fmla="*/ 101 w 116"/>
                <a:gd name="T37" fmla="*/ 63 h 168"/>
                <a:gd name="T38" fmla="*/ 92 w 116"/>
                <a:gd name="T39" fmla="*/ 26 h 168"/>
                <a:gd name="T40" fmla="*/ 58 w 116"/>
                <a:gd name="T41" fmla="*/ 12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6" h="168">
                  <a:moveTo>
                    <a:pt x="58" y="168"/>
                  </a:moveTo>
                  <a:cubicBezTo>
                    <a:pt x="54" y="168"/>
                    <a:pt x="52" y="165"/>
                    <a:pt x="52" y="162"/>
                  </a:cubicBezTo>
                  <a:cubicBezTo>
                    <a:pt x="52" y="150"/>
                    <a:pt x="40" y="132"/>
                    <a:pt x="29" y="115"/>
                  </a:cubicBezTo>
                  <a:cubicBezTo>
                    <a:pt x="17" y="98"/>
                    <a:pt x="6" y="81"/>
                    <a:pt x="3" y="65"/>
                  </a:cubicBezTo>
                  <a:cubicBezTo>
                    <a:pt x="0" y="48"/>
                    <a:pt x="4" y="31"/>
                    <a:pt x="14" y="19"/>
                  </a:cubicBezTo>
                  <a:cubicBezTo>
                    <a:pt x="24" y="7"/>
                    <a:pt x="40" y="0"/>
                    <a:pt x="58" y="0"/>
                  </a:cubicBezTo>
                  <a:cubicBezTo>
                    <a:pt x="76" y="0"/>
                    <a:pt x="91" y="6"/>
                    <a:pt x="102" y="18"/>
                  </a:cubicBezTo>
                  <a:cubicBezTo>
                    <a:pt x="112" y="30"/>
                    <a:pt x="116" y="47"/>
                    <a:pt x="113" y="65"/>
                  </a:cubicBezTo>
                  <a:cubicBezTo>
                    <a:pt x="111" y="78"/>
                    <a:pt x="100" y="94"/>
                    <a:pt x="88" y="112"/>
                  </a:cubicBezTo>
                  <a:cubicBezTo>
                    <a:pt x="76" y="130"/>
                    <a:pt x="64" y="149"/>
                    <a:pt x="64" y="162"/>
                  </a:cubicBezTo>
                  <a:cubicBezTo>
                    <a:pt x="64" y="165"/>
                    <a:pt x="61" y="168"/>
                    <a:pt x="58" y="168"/>
                  </a:cubicBezTo>
                  <a:close/>
                  <a:moveTo>
                    <a:pt x="58" y="12"/>
                  </a:moveTo>
                  <a:cubicBezTo>
                    <a:pt x="43" y="12"/>
                    <a:pt x="31" y="17"/>
                    <a:pt x="23" y="26"/>
                  </a:cubicBezTo>
                  <a:cubicBezTo>
                    <a:pt x="15" y="36"/>
                    <a:pt x="12" y="49"/>
                    <a:pt x="15" y="63"/>
                  </a:cubicBezTo>
                  <a:cubicBezTo>
                    <a:pt x="17" y="76"/>
                    <a:pt x="28" y="93"/>
                    <a:pt x="39" y="109"/>
                  </a:cubicBezTo>
                  <a:cubicBezTo>
                    <a:pt x="46" y="119"/>
                    <a:pt x="53" y="130"/>
                    <a:pt x="58" y="140"/>
                  </a:cubicBezTo>
                  <a:cubicBezTo>
                    <a:pt x="63" y="129"/>
                    <a:pt x="71" y="117"/>
                    <a:pt x="78" y="105"/>
                  </a:cubicBezTo>
                  <a:cubicBezTo>
                    <a:pt x="89" y="90"/>
                    <a:pt x="99" y="74"/>
                    <a:pt x="101" y="63"/>
                  </a:cubicBezTo>
                  <a:cubicBezTo>
                    <a:pt x="101" y="63"/>
                    <a:pt x="101" y="63"/>
                    <a:pt x="101" y="63"/>
                  </a:cubicBezTo>
                  <a:cubicBezTo>
                    <a:pt x="103" y="48"/>
                    <a:pt x="100" y="35"/>
                    <a:pt x="92" y="26"/>
                  </a:cubicBezTo>
                  <a:cubicBezTo>
                    <a:pt x="84" y="17"/>
                    <a:pt x="73" y="12"/>
                    <a:pt x="58"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1" name="Freeform 82" descr="&quot;&quot;">
              <a:extLst>
                <a:ext uri="{FF2B5EF4-FFF2-40B4-BE49-F238E27FC236}">
                  <a16:creationId xmlns:a16="http://schemas.microsoft.com/office/drawing/2014/main" id="{DC55ECA1-5619-FB4F-B0DF-6C2333DF3073}"/>
                </a:ext>
              </a:extLst>
            </p:cNvPr>
            <p:cNvSpPr>
              <a:spLocks noEditPoints="1"/>
            </p:cNvSpPr>
            <p:nvPr/>
          </p:nvSpPr>
          <p:spPr bwMode="auto">
            <a:xfrm>
              <a:off x="3484" y="1933"/>
              <a:ext cx="84" cy="85"/>
            </a:xfrm>
            <a:custGeom>
              <a:avLst/>
              <a:gdLst>
                <a:gd name="T0" fmla="*/ 29 w 57"/>
                <a:gd name="T1" fmla="*/ 57 h 57"/>
                <a:gd name="T2" fmla="*/ 0 w 57"/>
                <a:gd name="T3" fmla="*/ 29 h 57"/>
                <a:gd name="T4" fmla="*/ 29 w 57"/>
                <a:gd name="T5" fmla="*/ 0 h 57"/>
                <a:gd name="T6" fmla="*/ 57 w 57"/>
                <a:gd name="T7" fmla="*/ 29 h 57"/>
                <a:gd name="T8" fmla="*/ 29 w 57"/>
                <a:gd name="T9" fmla="*/ 57 h 57"/>
                <a:gd name="T10" fmla="*/ 29 w 57"/>
                <a:gd name="T11" fmla="*/ 12 h 57"/>
                <a:gd name="T12" fmla="*/ 12 w 57"/>
                <a:gd name="T13" fmla="*/ 29 h 57"/>
                <a:gd name="T14" fmla="*/ 29 w 57"/>
                <a:gd name="T15" fmla="*/ 45 h 57"/>
                <a:gd name="T16" fmla="*/ 45 w 57"/>
                <a:gd name="T17" fmla="*/ 29 h 57"/>
                <a:gd name="T18" fmla="*/ 29 w 57"/>
                <a:gd name="T19" fmla="*/ 1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57">
                  <a:moveTo>
                    <a:pt x="29" y="57"/>
                  </a:moveTo>
                  <a:cubicBezTo>
                    <a:pt x="13" y="57"/>
                    <a:pt x="0" y="44"/>
                    <a:pt x="0" y="29"/>
                  </a:cubicBezTo>
                  <a:cubicBezTo>
                    <a:pt x="0" y="13"/>
                    <a:pt x="13" y="0"/>
                    <a:pt x="29" y="0"/>
                  </a:cubicBezTo>
                  <a:cubicBezTo>
                    <a:pt x="45" y="0"/>
                    <a:pt x="57" y="13"/>
                    <a:pt x="57" y="29"/>
                  </a:cubicBezTo>
                  <a:cubicBezTo>
                    <a:pt x="57" y="44"/>
                    <a:pt x="45" y="57"/>
                    <a:pt x="29" y="57"/>
                  </a:cubicBezTo>
                  <a:close/>
                  <a:moveTo>
                    <a:pt x="29" y="12"/>
                  </a:moveTo>
                  <a:cubicBezTo>
                    <a:pt x="20" y="12"/>
                    <a:pt x="12" y="20"/>
                    <a:pt x="12" y="29"/>
                  </a:cubicBezTo>
                  <a:cubicBezTo>
                    <a:pt x="12" y="38"/>
                    <a:pt x="20" y="45"/>
                    <a:pt x="29" y="45"/>
                  </a:cubicBezTo>
                  <a:cubicBezTo>
                    <a:pt x="38" y="45"/>
                    <a:pt x="45" y="38"/>
                    <a:pt x="45" y="29"/>
                  </a:cubicBezTo>
                  <a:cubicBezTo>
                    <a:pt x="45" y="20"/>
                    <a:pt x="38" y="12"/>
                    <a:pt x="29"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2" name="Freeform 83" descr="&quot;&quot;">
              <a:extLst>
                <a:ext uri="{FF2B5EF4-FFF2-40B4-BE49-F238E27FC236}">
                  <a16:creationId xmlns:a16="http://schemas.microsoft.com/office/drawing/2014/main" id="{F3714553-7649-8E40-96EA-2C61F70689EA}"/>
                </a:ext>
              </a:extLst>
            </p:cNvPr>
            <p:cNvSpPr>
              <a:spLocks/>
            </p:cNvSpPr>
            <p:nvPr/>
          </p:nvSpPr>
          <p:spPr bwMode="auto">
            <a:xfrm>
              <a:off x="3639" y="1923"/>
              <a:ext cx="108" cy="77"/>
            </a:xfrm>
            <a:custGeom>
              <a:avLst/>
              <a:gdLst>
                <a:gd name="T0" fmla="*/ 66 w 73"/>
                <a:gd name="T1" fmla="*/ 52 h 52"/>
                <a:gd name="T2" fmla="*/ 62 w 73"/>
                <a:gd name="T3" fmla="*/ 51 h 52"/>
                <a:gd name="T4" fmla="*/ 4 w 73"/>
                <a:gd name="T5" fmla="*/ 12 h 52"/>
                <a:gd name="T6" fmla="*/ 2 w 73"/>
                <a:gd name="T7" fmla="*/ 4 h 52"/>
                <a:gd name="T8" fmla="*/ 10 w 73"/>
                <a:gd name="T9" fmla="*/ 2 h 52"/>
                <a:gd name="T10" fmla="*/ 69 w 73"/>
                <a:gd name="T11" fmla="*/ 41 h 52"/>
                <a:gd name="T12" fmla="*/ 71 w 73"/>
                <a:gd name="T13" fmla="*/ 49 h 52"/>
                <a:gd name="T14" fmla="*/ 66 w 73"/>
                <a:gd name="T15" fmla="*/ 52 h 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52">
                  <a:moveTo>
                    <a:pt x="66" y="52"/>
                  </a:moveTo>
                  <a:cubicBezTo>
                    <a:pt x="65" y="52"/>
                    <a:pt x="63" y="52"/>
                    <a:pt x="62" y="51"/>
                  </a:cubicBezTo>
                  <a:cubicBezTo>
                    <a:pt x="4" y="12"/>
                    <a:pt x="4" y="12"/>
                    <a:pt x="4" y="12"/>
                  </a:cubicBezTo>
                  <a:cubicBezTo>
                    <a:pt x="1" y="10"/>
                    <a:pt x="0" y="6"/>
                    <a:pt x="2" y="4"/>
                  </a:cubicBezTo>
                  <a:cubicBezTo>
                    <a:pt x="4" y="1"/>
                    <a:pt x="7" y="0"/>
                    <a:pt x="10" y="2"/>
                  </a:cubicBezTo>
                  <a:cubicBezTo>
                    <a:pt x="69" y="41"/>
                    <a:pt x="69" y="41"/>
                    <a:pt x="69" y="41"/>
                  </a:cubicBezTo>
                  <a:cubicBezTo>
                    <a:pt x="72" y="43"/>
                    <a:pt x="73" y="47"/>
                    <a:pt x="71" y="49"/>
                  </a:cubicBezTo>
                  <a:cubicBezTo>
                    <a:pt x="70" y="51"/>
                    <a:pt x="68" y="52"/>
                    <a:pt x="66" y="5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53" name="Freeform 84" descr="&quot;&quot;">
              <a:extLst>
                <a:ext uri="{FF2B5EF4-FFF2-40B4-BE49-F238E27FC236}">
                  <a16:creationId xmlns:a16="http://schemas.microsoft.com/office/drawing/2014/main" id="{ECA32B3F-4962-9D44-8B57-92AB2AB4F74B}"/>
                </a:ext>
              </a:extLst>
            </p:cNvPr>
            <p:cNvSpPr>
              <a:spLocks/>
            </p:cNvSpPr>
            <p:nvPr/>
          </p:nvSpPr>
          <p:spPr bwMode="auto">
            <a:xfrm>
              <a:off x="3562" y="2024"/>
              <a:ext cx="197" cy="102"/>
            </a:xfrm>
            <a:custGeom>
              <a:avLst/>
              <a:gdLst>
                <a:gd name="T0" fmla="*/ 6 w 133"/>
                <a:gd name="T1" fmla="*/ 69 h 69"/>
                <a:gd name="T2" fmla="*/ 1 w 133"/>
                <a:gd name="T3" fmla="*/ 65 h 69"/>
                <a:gd name="T4" fmla="*/ 4 w 133"/>
                <a:gd name="T5" fmla="*/ 57 h 69"/>
                <a:gd name="T6" fmla="*/ 123 w 133"/>
                <a:gd name="T7" fmla="*/ 1 h 69"/>
                <a:gd name="T8" fmla="*/ 131 w 133"/>
                <a:gd name="T9" fmla="*/ 4 h 69"/>
                <a:gd name="T10" fmla="*/ 128 w 133"/>
                <a:gd name="T11" fmla="*/ 12 h 69"/>
                <a:gd name="T12" fmla="*/ 9 w 133"/>
                <a:gd name="T13" fmla="*/ 68 h 69"/>
                <a:gd name="T14" fmla="*/ 6 w 133"/>
                <a:gd name="T15" fmla="*/ 69 h 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3" h="69">
                  <a:moveTo>
                    <a:pt x="6" y="69"/>
                  </a:moveTo>
                  <a:cubicBezTo>
                    <a:pt x="4" y="69"/>
                    <a:pt x="2" y="67"/>
                    <a:pt x="1" y="65"/>
                  </a:cubicBezTo>
                  <a:cubicBezTo>
                    <a:pt x="0" y="62"/>
                    <a:pt x="1" y="59"/>
                    <a:pt x="4" y="57"/>
                  </a:cubicBezTo>
                  <a:cubicBezTo>
                    <a:pt x="123" y="1"/>
                    <a:pt x="123" y="1"/>
                    <a:pt x="123" y="1"/>
                  </a:cubicBezTo>
                  <a:cubicBezTo>
                    <a:pt x="126" y="0"/>
                    <a:pt x="130" y="1"/>
                    <a:pt x="131" y="4"/>
                  </a:cubicBezTo>
                  <a:cubicBezTo>
                    <a:pt x="133" y="7"/>
                    <a:pt x="131" y="11"/>
                    <a:pt x="128" y="12"/>
                  </a:cubicBezTo>
                  <a:cubicBezTo>
                    <a:pt x="9" y="68"/>
                    <a:pt x="9" y="68"/>
                    <a:pt x="9" y="68"/>
                  </a:cubicBezTo>
                  <a:cubicBezTo>
                    <a:pt x="8" y="68"/>
                    <a:pt x="7" y="69"/>
                    <a:pt x="6"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37" name="TextBox 36" descr="1. Optimal levels of productivity&#10;(hours/output) &#10;-What are current levels of productivity? &#10;-How does this productivity vary across similar offices and programs?&#10;-What levels of productivity should be expected?&#10;-What variables drive performance improvements?&#10;&#10;2. Expected demand / workload&#10;- How is demand expected to change?&#10;- How much customer demand is currently unmet due to capacity limitations?&#10;- How will technology change demand/workload across offices and among programs?&#10;- How can we best serve customers?&#10;&#10;3. Optimal geographic footprint&#10;- Where should staff be geographically located to meet customer demand that requires physical presence?&#10;- Where can staff across FPAC agencies be co-located to optimize fixed costs and enhance collaboration? &#10;&#10;">
            <a:extLst>
              <a:ext uri="{FF2B5EF4-FFF2-40B4-BE49-F238E27FC236}">
                <a16:creationId xmlns:a16="http://schemas.microsoft.com/office/drawing/2014/main" id="{7DD073CC-344D-9149-81A7-74E44C1A8C14}"/>
              </a:ext>
            </a:extLst>
          </p:cNvPr>
          <p:cNvSpPr txBox="1"/>
          <p:nvPr/>
        </p:nvSpPr>
        <p:spPr>
          <a:xfrm>
            <a:off x="4635509" y="1297918"/>
            <a:ext cx="4008429" cy="4916731"/>
          </a:xfrm>
          <a:prstGeom prst="rect">
            <a:avLst/>
          </a:prstGeom>
          <a:noFill/>
        </p:spPr>
        <p:txBody>
          <a:bodyPr wrap="square" rtlCol="0">
            <a:spAutoFit/>
          </a:bodyPr>
          <a:lstStyle/>
          <a:p>
            <a:pPr marL="228600" indent="-228600">
              <a:spcBef>
                <a:spcPts val="300"/>
              </a:spcBef>
              <a:buFont typeface="+mj-lt"/>
              <a:buAutoNum type="arabicPeriod"/>
            </a:pPr>
            <a:r>
              <a:rPr lang="en-US" sz="1200" b="1" dirty="0">
                <a:latin typeface="Arial" charset="0"/>
                <a:ea typeface="Arial" charset="0"/>
                <a:cs typeface="Arial" charset="0"/>
              </a:rPr>
              <a:t>Optimal levels of productivity (hours/output) </a:t>
            </a:r>
            <a:endParaRPr lang="en-US" sz="1200" i="1" dirty="0">
              <a:latin typeface="Arial" panose="020B0604020202020204" pitchFamily="34" charset="0"/>
              <a:cs typeface="Arial" panose="020B0604020202020204" pitchFamily="34" charset="0"/>
            </a:endParaRPr>
          </a:p>
          <a:p>
            <a:pPr marL="460375" lvl="1" indent="-230188">
              <a:spcBef>
                <a:spcPts val="300"/>
              </a:spcBef>
              <a:buFont typeface="Arial" charset="0"/>
              <a:buChar char="•"/>
            </a:pPr>
            <a:r>
              <a:rPr lang="en-US" sz="1200" i="1" dirty="0">
                <a:latin typeface="Arial" panose="020B0604020202020204" pitchFamily="34" charset="0"/>
                <a:cs typeface="Arial" panose="020B0604020202020204" pitchFamily="34" charset="0"/>
              </a:rPr>
              <a:t>What are current levels of productivity? </a:t>
            </a:r>
          </a:p>
          <a:p>
            <a:pPr marL="460375" lvl="1" indent="-230188">
              <a:spcBef>
                <a:spcPts val="300"/>
              </a:spcBef>
              <a:buFont typeface="Arial" charset="0"/>
              <a:buChar char="•"/>
            </a:pPr>
            <a:r>
              <a:rPr lang="en-US" sz="1200" i="1" dirty="0">
                <a:latin typeface="Arial" panose="020B0604020202020204" pitchFamily="34" charset="0"/>
                <a:cs typeface="Arial" panose="020B0604020202020204" pitchFamily="34" charset="0"/>
              </a:rPr>
              <a:t>How does this productivity vary across similar offices and programs?</a:t>
            </a:r>
          </a:p>
          <a:p>
            <a:pPr marL="460375" lvl="1" indent="-230188">
              <a:spcBef>
                <a:spcPts val="300"/>
              </a:spcBef>
              <a:buFont typeface="Arial" charset="0"/>
              <a:buChar char="•"/>
            </a:pPr>
            <a:r>
              <a:rPr lang="en-US" sz="1200" i="1" dirty="0">
                <a:latin typeface="Arial" panose="020B0604020202020204" pitchFamily="34" charset="0"/>
                <a:cs typeface="Arial" panose="020B0604020202020204" pitchFamily="34" charset="0"/>
              </a:rPr>
              <a:t>What levels of productivity should be expected?</a:t>
            </a:r>
          </a:p>
          <a:p>
            <a:pPr marL="460375" lvl="1" indent="-230188">
              <a:spcBef>
                <a:spcPts val="300"/>
              </a:spcBef>
              <a:buFont typeface="Arial" charset="0"/>
              <a:buChar char="•"/>
            </a:pPr>
            <a:r>
              <a:rPr lang="en-US" sz="1200" i="1" dirty="0">
                <a:latin typeface="Arial" panose="020B0604020202020204" pitchFamily="34" charset="0"/>
                <a:cs typeface="Arial" panose="020B0604020202020204" pitchFamily="34" charset="0"/>
              </a:rPr>
              <a:t>What variables drive performance improvements?</a:t>
            </a:r>
          </a:p>
          <a:p>
            <a:pPr marL="228600" indent="-228600">
              <a:spcBef>
                <a:spcPts val="300"/>
              </a:spcBef>
              <a:buFont typeface="+mj-lt"/>
              <a:buAutoNum type="arabicPeriod"/>
            </a:pPr>
            <a:endParaRPr lang="en-US" sz="1200" b="1" dirty="0">
              <a:latin typeface="Arial" charset="0"/>
              <a:ea typeface="Arial" charset="0"/>
              <a:cs typeface="Arial" charset="0"/>
            </a:endParaRPr>
          </a:p>
          <a:p>
            <a:pPr marL="228600" indent="-228600">
              <a:spcBef>
                <a:spcPts val="300"/>
              </a:spcBef>
              <a:buFont typeface="+mj-lt"/>
              <a:buAutoNum type="arabicPeriod"/>
            </a:pPr>
            <a:r>
              <a:rPr lang="en-US" sz="1200" b="1" dirty="0">
                <a:latin typeface="Arial" charset="0"/>
                <a:ea typeface="Arial" charset="0"/>
                <a:cs typeface="Arial" charset="0"/>
              </a:rPr>
              <a:t>Expected demand / workload</a:t>
            </a:r>
            <a:endParaRPr lang="en-US" sz="1200" b="1" i="1" dirty="0">
              <a:latin typeface="Arial" panose="020B0604020202020204" pitchFamily="34" charset="0"/>
              <a:cs typeface="Arial" panose="020B0604020202020204" pitchFamily="34" charset="0"/>
            </a:endParaRPr>
          </a:p>
          <a:p>
            <a:pPr marL="403225" lvl="1" indent="-173038">
              <a:spcBef>
                <a:spcPts val="300"/>
              </a:spcBef>
              <a:buFont typeface="Arial" charset="0"/>
              <a:buChar char="•"/>
            </a:pPr>
            <a:r>
              <a:rPr lang="en-US" sz="1200" i="1" dirty="0">
                <a:latin typeface="Arial" panose="020B0604020202020204" pitchFamily="34" charset="0"/>
                <a:cs typeface="Arial" panose="020B0604020202020204" pitchFamily="34" charset="0"/>
              </a:rPr>
              <a:t>How is demand expected to change?</a:t>
            </a:r>
          </a:p>
          <a:p>
            <a:pPr marL="403225" lvl="1" indent="-173038">
              <a:spcBef>
                <a:spcPts val="300"/>
              </a:spcBef>
              <a:buFont typeface="Arial" charset="0"/>
              <a:buChar char="•"/>
            </a:pPr>
            <a:r>
              <a:rPr lang="en-US" sz="1200" i="1" dirty="0">
                <a:latin typeface="Arial" panose="020B0604020202020204" pitchFamily="34" charset="0"/>
                <a:cs typeface="Arial" panose="020B0604020202020204" pitchFamily="34" charset="0"/>
              </a:rPr>
              <a:t>How much customer demand is currently unmet due to capacity limitations?</a:t>
            </a:r>
          </a:p>
          <a:p>
            <a:pPr marL="403225" lvl="1" indent="-173038">
              <a:spcBef>
                <a:spcPts val="300"/>
              </a:spcBef>
              <a:buFont typeface="Arial" charset="0"/>
              <a:buChar char="•"/>
            </a:pPr>
            <a:r>
              <a:rPr lang="en-US" sz="1200" i="1" dirty="0">
                <a:latin typeface="Arial" panose="020B0604020202020204" pitchFamily="34" charset="0"/>
                <a:cs typeface="Arial" panose="020B0604020202020204" pitchFamily="34" charset="0"/>
              </a:rPr>
              <a:t>How will technology change demand/workload across offices and among programs?</a:t>
            </a:r>
          </a:p>
          <a:p>
            <a:pPr marL="403225" lvl="1" indent="-173038">
              <a:spcBef>
                <a:spcPts val="300"/>
              </a:spcBef>
              <a:buFont typeface="Arial" charset="0"/>
              <a:buChar char="•"/>
            </a:pPr>
            <a:r>
              <a:rPr lang="en-US" sz="1200" i="1" dirty="0">
                <a:latin typeface="Arial" panose="020B0604020202020204" pitchFamily="34" charset="0"/>
                <a:cs typeface="Arial" panose="020B0604020202020204" pitchFamily="34" charset="0"/>
              </a:rPr>
              <a:t>How can we best serve customers?</a:t>
            </a:r>
          </a:p>
          <a:p>
            <a:pPr marL="228600" indent="-228600">
              <a:spcBef>
                <a:spcPts val="300"/>
              </a:spcBef>
              <a:buFont typeface="+mj-lt"/>
              <a:buAutoNum type="arabicPeriod"/>
            </a:pPr>
            <a:endParaRPr lang="en-US" sz="1200" b="1" dirty="0">
              <a:latin typeface="Arial" charset="0"/>
              <a:ea typeface="Arial" charset="0"/>
              <a:cs typeface="Arial" charset="0"/>
            </a:endParaRPr>
          </a:p>
          <a:p>
            <a:pPr marL="230187" lvl="1">
              <a:spcBef>
                <a:spcPts val="300"/>
              </a:spcBef>
            </a:pPr>
            <a:endParaRPr lang="en-US" sz="1200" i="1" dirty="0">
              <a:latin typeface="Arial" panose="020B0604020202020204" pitchFamily="34" charset="0"/>
              <a:cs typeface="Arial" panose="020B0604020202020204" pitchFamily="34" charset="0"/>
            </a:endParaRPr>
          </a:p>
          <a:p>
            <a:pPr marL="228600" indent="-228600">
              <a:spcBef>
                <a:spcPts val="300"/>
              </a:spcBef>
              <a:buFont typeface="+mj-lt"/>
              <a:buAutoNum type="arabicPeriod"/>
            </a:pPr>
            <a:r>
              <a:rPr lang="en-US" sz="1200" b="1" dirty="0">
                <a:latin typeface="Arial" charset="0"/>
                <a:ea typeface="Arial" charset="0"/>
                <a:cs typeface="Arial" charset="0"/>
              </a:rPr>
              <a:t>Optimal geographic footprint</a:t>
            </a:r>
            <a:endParaRPr lang="en-US" sz="1200" b="1" i="1" dirty="0">
              <a:latin typeface="Arial" panose="020B0604020202020204" pitchFamily="34" charset="0"/>
              <a:cs typeface="Arial" panose="020B0604020202020204" pitchFamily="34" charset="0"/>
            </a:endParaRPr>
          </a:p>
          <a:p>
            <a:pPr marL="403225" lvl="1" indent="-173038">
              <a:spcBef>
                <a:spcPts val="300"/>
              </a:spcBef>
              <a:buFont typeface="Arial" charset="0"/>
              <a:buChar char="•"/>
            </a:pPr>
            <a:r>
              <a:rPr lang="en-US" sz="1200" i="1" dirty="0">
                <a:latin typeface="Arial" panose="020B0604020202020204" pitchFamily="34" charset="0"/>
                <a:cs typeface="Arial" panose="020B0604020202020204" pitchFamily="34" charset="0"/>
              </a:rPr>
              <a:t>Where should staff be geographically located to meet customer demand that requires physical presence?</a:t>
            </a:r>
          </a:p>
          <a:p>
            <a:pPr marL="403225" lvl="1" indent="-173038">
              <a:spcBef>
                <a:spcPts val="300"/>
              </a:spcBef>
              <a:buFont typeface="Arial" charset="0"/>
              <a:buChar char="•"/>
            </a:pPr>
            <a:r>
              <a:rPr lang="en-US" sz="1200" i="1" dirty="0">
                <a:latin typeface="Arial" panose="020B0604020202020204" pitchFamily="34" charset="0"/>
                <a:cs typeface="Arial" panose="020B0604020202020204" pitchFamily="34" charset="0"/>
              </a:rPr>
              <a:t>Where can staff across FPAC agencies be co-located to optimize fixed costs and enhance collaboration? </a:t>
            </a:r>
          </a:p>
        </p:txBody>
      </p:sp>
    </p:spTree>
    <p:extLst>
      <p:ext uri="{BB962C8B-B14F-4D97-AF65-F5344CB8AC3E}">
        <p14:creationId xmlns:p14="http://schemas.microsoft.com/office/powerpoint/2010/main" val="19252488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PAC’s Investment Review Boards">
            <a:extLst>
              <a:ext uri="{FF2B5EF4-FFF2-40B4-BE49-F238E27FC236}">
                <a16:creationId xmlns:a16="http://schemas.microsoft.com/office/drawing/2014/main" id="{CB8A4B04-CB89-CA48-AE67-A9D78DCE6FC4}"/>
              </a:ext>
            </a:extLst>
          </p:cNvPr>
          <p:cNvSpPr>
            <a:spLocks noGrp="1"/>
          </p:cNvSpPr>
          <p:nvPr>
            <p:ph type="title"/>
          </p:nvPr>
        </p:nvSpPr>
        <p:spPr>
          <a:xfrm>
            <a:off x="310392" y="-60365"/>
            <a:ext cx="8300595" cy="1399272"/>
          </a:xfrm>
        </p:spPr>
        <p:txBody>
          <a:bodyPr>
            <a:normAutofit/>
          </a:bodyPr>
          <a:lstStyle/>
          <a:p>
            <a:r>
              <a:rPr lang="en-US" sz="2800" dirty="0"/>
              <a:t>FPAC’s Investment Review Boards </a:t>
            </a:r>
          </a:p>
        </p:txBody>
      </p:sp>
      <p:sp>
        <p:nvSpPr>
          <p:cNvPr id="6" name="TextBox 5" descr="FSA">
            <a:extLst>
              <a:ext uri="{FF2B5EF4-FFF2-40B4-BE49-F238E27FC236}">
                <a16:creationId xmlns:a16="http://schemas.microsoft.com/office/drawing/2014/main" id="{CC548D08-4E5A-754E-BF1A-6059E51CA7DE}"/>
              </a:ext>
            </a:extLst>
          </p:cNvPr>
          <p:cNvSpPr txBox="1"/>
          <p:nvPr/>
        </p:nvSpPr>
        <p:spPr>
          <a:xfrm>
            <a:off x="1036674" y="1338907"/>
            <a:ext cx="1392866" cy="430887"/>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200" dirty="0">
                <a:latin typeface="Arial" panose="020B0604020202020204" pitchFamily="34" charset="0"/>
                <a:cs typeface="Arial" panose="020B0604020202020204" pitchFamily="34" charset="0"/>
              </a:rPr>
              <a:t>FSA</a:t>
            </a:r>
          </a:p>
        </p:txBody>
      </p:sp>
      <p:sp>
        <p:nvSpPr>
          <p:cNvPr id="7" name="TextBox 6" descr="NRCS">
            <a:extLst>
              <a:ext uri="{FF2B5EF4-FFF2-40B4-BE49-F238E27FC236}">
                <a16:creationId xmlns:a16="http://schemas.microsoft.com/office/drawing/2014/main" id="{6431D970-4CDE-1749-A425-CC2B616C4A25}"/>
              </a:ext>
            </a:extLst>
          </p:cNvPr>
          <p:cNvSpPr txBox="1"/>
          <p:nvPr/>
        </p:nvSpPr>
        <p:spPr>
          <a:xfrm>
            <a:off x="1036674" y="2128125"/>
            <a:ext cx="1392866" cy="430887"/>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200" dirty="0">
                <a:latin typeface="Arial" panose="020B0604020202020204" pitchFamily="34" charset="0"/>
                <a:cs typeface="Arial" panose="020B0604020202020204" pitchFamily="34" charset="0"/>
              </a:rPr>
              <a:t>NRCS</a:t>
            </a:r>
          </a:p>
        </p:txBody>
      </p:sp>
      <p:sp>
        <p:nvSpPr>
          <p:cNvPr id="8" name="TextBox 7" descr="RMA">
            <a:extLst>
              <a:ext uri="{FF2B5EF4-FFF2-40B4-BE49-F238E27FC236}">
                <a16:creationId xmlns:a16="http://schemas.microsoft.com/office/drawing/2014/main" id="{B2D1BBF9-02BB-4B41-9186-DEC42B20D252}"/>
              </a:ext>
            </a:extLst>
          </p:cNvPr>
          <p:cNvSpPr txBox="1"/>
          <p:nvPr/>
        </p:nvSpPr>
        <p:spPr>
          <a:xfrm>
            <a:off x="1036674" y="2917343"/>
            <a:ext cx="1392866" cy="430887"/>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200" dirty="0">
                <a:latin typeface="Arial" panose="020B0604020202020204" pitchFamily="34" charset="0"/>
                <a:cs typeface="Arial" panose="020B0604020202020204" pitchFamily="34" charset="0"/>
              </a:rPr>
              <a:t>RMA</a:t>
            </a:r>
          </a:p>
        </p:txBody>
      </p:sp>
      <p:sp>
        <p:nvSpPr>
          <p:cNvPr id="9" name="TextBox 8" descr="Business Center">
            <a:extLst>
              <a:ext uri="{FF2B5EF4-FFF2-40B4-BE49-F238E27FC236}">
                <a16:creationId xmlns:a16="http://schemas.microsoft.com/office/drawing/2014/main" id="{69F38994-19C4-2D4A-B8B0-38A5EF3B4541}"/>
              </a:ext>
            </a:extLst>
          </p:cNvPr>
          <p:cNvSpPr txBox="1"/>
          <p:nvPr/>
        </p:nvSpPr>
        <p:spPr>
          <a:xfrm>
            <a:off x="1036674" y="3706561"/>
            <a:ext cx="1392866" cy="769441"/>
          </a:xfrm>
          <a:prstGeom prst="rect">
            <a:avLst/>
          </a:prstGeom>
          <a:ln w="28575">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200" dirty="0">
                <a:latin typeface="Arial" panose="020B0604020202020204" pitchFamily="34" charset="0"/>
                <a:cs typeface="Arial" panose="020B0604020202020204" pitchFamily="34" charset="0"/>
              </a:rPr>
              <a:t>Business Center</a:t>
            </a:r>
          </a:p>
        </p:txBody>
      </p:sp>
      <p:sp>
        <p:nvSpPr>
          <p:cNvPr id="10" name="Right Arrow 9" descr="&quot;&quot;">
            <a:extLst>
              <a:ext uri="{FF2B5EF4-FFF2-40B4-BE49-F238E27FC236}">
                <a16:creationId xmlns:a16="http://schemas.microsoft.com/office/drawing/2014/main" id="{81C32113-D8CA-314B-A1CB-7BDAA54B07D5}"/>
              </a:ext>
            </a:extLst>
          </p:cNvPr>
          <p:cNvSpPr/>
          <p:nvPr/>
        </p:nvSpPr>
        <p:spPr>
          <a:xfrm>
            <a:off x="3165921" y="2128125"/>
            <a:ext cx="552893" cy="17333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descr="FPAC Investment Review Board &#10;&#10;Chair: Under Secretary, FPAC Mission Area&#10;&#10;Participants: FPAC Chief of Staff, Agency Heads, Chief Operating Officer, Deputy Chief Operating Officers, FPAC Assistant CIO &#10;">
            <a:extLst>
              <a:ext uri="{FF2B5EF4-FFF2-40B4-BE49-F238E27FC236}">
                <a16:creationId xmlns:a16="http://schemas.microsoft.com/office/drawing/2014/main" id="{BF47C98C-3517-404C-9E11-5E2FFE6B7823}"/>
              </a:ext>
            </a:extLst>
          </p:cNvPr>
          <p:cNvSpPr txBox="1"/>
          <p:nvPr/>
        </p:nvSpPr>
        <p:spPr>
          <a:xfrm>
            <a:off x="4035209" y="1680780"/>
            <a:ext cx="4662224" cy="1976760"/>
          </a:xfrm>
          <a:prstGeom prst="rect">
            <a:avLst/>
          </a:prstGeom>
          <a:noFill/>
        </p:spPr>
        <p:txBody>
          <a:bodyPr wrap="square" rtlCol="0">
            <a:spAutoFit/>
          </a:bodyPr>
          <a:lstStyle/>
          <a:p>
            <a:pPr algn="ctr"/>
            <a:r>
              <a:rPr lang="en-US" sz="2200" b="1" dirty="0">
                <a:solidFill>
                  <a:schemeClr val="accent5"/>
                </a:solidFill>
                <a:latin typeface="Arial" panose="020B0604020202020204" pitchFamily="34" charset="0"/>
                <a:cs typeface="Arial" panose="020B0604020202020204" pitchFamily="34" charset="0"/>
              </a:rPr>
              <a:t>FPAC Investment Review Board </a:t>
            </a:r>
          </a:p>
          <a:p>
            <a:endParaRPr lang="en-US" dirty="0">
              <a:latin typeface="Arial" panose="020B0604020202020204" pitchFamily="34" charset="0"/>
              <a:cs typeface="Arial" panose="020B0604020202020204" pitchFamily="34" charset="0"/>
            </a:endParaRPr>
          </a:p>
          <a:p>
            <a:pPr>
              <a:lnSpc>
                <a:spcPct val="120000"/>
              </a:lnSpc>
            </a:pPr>
            <a:r>
              <a:rPr lang="en-US" sz="1400" u="sng" dirty="0">
                <a:latin typeface="Arial" panose="020B0604020202020204" pitchFamily="34" charset="0"/>
                <a:cs typeface="Arial" panose="020B0604020202020204" pitchFamily="34" charset="0"/>
              </a:rPr>
              <a:t>Chair</a:t>
            </a:r>
            <a:r>
              <a:rPr lang="en-US" sz="1400" dirty="0">
                <a:latin typeface="Arial" panose="020B0604020202020204" pitchFamily="34" charset="0"/>
                <a:cs typeface="Arial" panose="020B0604020202020204" pitchFamily="34" charset="0"/>
              </a:rPr>
              <a:t>: Under Secretary, FPAC Mission Area</a:t>
            </a:r>
          </a:p>
          <a:p>
            <a:pPr>
              <a:lnSpc>
                <a:spcPct val="120000"/>
              </a:lnSpc>
            </a:pPr>
            <a:endParaRPr lang="en-US" sz="1400" dirty="0">
              <a:latin typeface="Arial" panose="020B0604020202020204" pitchFamily="34" charset="0"/>
              <a:cs typeface="Arial" panose="020B0604020202020204" pitchFamily="34" charset="0"/>
            </a:endParaRPr>
          </a:p>
          <a:p>
            <a:pPr>
              <a:lnSpc>
                <a:spcPct val="120000"/>
              </a:lnSpc>
            </a:pPr>
            <a:r>
              <a:rPr lang="en-US" sz="1400" u="sng" dirty="0">
                <a:latin typeface="Arial" panose="020B0604020202020204" pitchFamily="34" charset="0"/>
                <a:cs typeface="Arial" panose="020B0604020202020204" pitchFamily="34" charset="0"/>
              </a:rPr>
              <a:t>Participants</a:t>
            </a:r>
            <a:r>
              <a:rPr lang="en-US" sz="1400" dirty="0">
                <a:latin typeface="Arial" panose="020B0604020202020204" pitchFamily="34" charset="0"/>
                <a:cs typeface="Arial" panose="020B0604020202020204" pitchFamily="34" charset="0"/>
              </a:rPr>
              <a:t>: FPAC Chief of Staff, Agency Heads, Chief Operating Officer, Deputy Chief Operating Officers, FPAC Assistant CIO </a:t>
            </a:r>
          </a:p>
        </p:txBody>
      </p:sp>
      <p:sp>
        <p:nvSpPr>
          <p:cNvPr id="12" name="TextBox 11" descr="Each FPAC entity has its own IRB. This ensures that agencies provide sufficient focus on the agency’s unique IT investments. &#10;&#10;The FPAC Assistant CIO is the Executive Secretary for all IRBs within FPAC">
            <a:extLst>
              <a:ext uri="{FF2B5EF4-FFF2-40B4-BE49-F238E27FC236}">
                <a16:creationId xmlns:a16="http://schemas.microsoft.com/office/drawing/2014/main" id="{7447BD45-4F45-BB40-9199-DA87BD259ACE}"/>
              </a:ext>
            </a:extLst>
          </p:cNvPr>
          <p:cNvSpPr txBox="1"/>
          <p:nvPr/>
        </p:nvSpPr>
        <p:spPr>
          <a:xfrm>
            <a:off x="127589" y="4711243"/>
            <a:ext cx="3211034" cy="1615699"/>
          </a:xfrm>
          <a:prstGeom prst="rect">
            <a:avLst/>
          </a:prstGeom>
          <a:noFill/>
        </p:spPr>
        <p:txBody>
          <a:bodyPr wrap="square" rtlCol="0">
            <a:spAutoFit/>
          </a:bodyPr>
          <a:lstStyle/>
          <a:p>
            <a:pPr algn="ctr">
              <a:lnSpc>
                <a:spcPct val="110000"/>
              </a:lnSpc>
            </a:pPr>
            <a:r>
              <a:rPr lang="en-US" sz="1300" i="1" dirty="0">
                <a:latin typeface="Arial" panose="020B0604020202020204" pitchFamily="34" charset="0"/>
                <a:cs typeface="Arial" panose="020B0604020202020204" pitchFamily="34" charset="0"/>
              </a:rPr>
              <a:t>Each FPAC entity has its own IRB. This ensures that agencies provide sufficient focus on the agency’s unique IT investments. </a:t>
            </a:r>
          </a:p>
          <a:p>
            <a:pPr algn="ctr">
              <a:lnSpc>
                <a:spcPct val="110000"/>
              </a:lnSpc>
            </a:pPr>
            <a:endParaRPr lang="en-US" sz="1300" i="1" dirty="0">
              <a:latin typeface="Arial" panose="020B0604020202020204" pitchFamily="34" charset="0"/>
              <a:cs typeface="Arial" panose="020B0604020202020204" pitchFamily="34" charset="0"/>
            </a:endParaRPr>
          </a:p>
          <a:p>
            <a:pPr algn="ctr">
              <a:lnSpc>
                <a:spcPct val="110000"/>
              </a:lnSpc>
            </a:pPr>
            <a:r>
              <a:rPr lang="en-US" sz="1300" i="1" dirty="0">
                <a:latin typeface="Arial" panose="020B0604020202020204" pitchFamily="34" charset="0"/>
                <a:cs typeface="Arial" panose="020B0604020202020204" pitchFamily="34" charset="0"/>
              </a:rPr>
              <a:t>The FPAC Assistant CIO is the Executive Secretary for all IRBs within FPAC. </a:t>
            </a:r>
          </a:p>
        </p:txBody>
      </p:sp>
      <p:sp>
        <p:nvSpPr>
          <p:cNvPr id="13" name="Rectangle 12" descr="&quot;&quot;">
            <a:extLst>
              <a:ext uri="{FF2B5EF4-FFF2-40B4-BE49-F238E27FC236}">
                <a16:creationId xmlns:a16="http://schemas.microsoft.com/office/drawing/2014/main" id="{8BF98F82-DCD3-AE44-9614-A29A8689A8C7}"/>
              </a:ext>
            </a:extLst>
          </p:cNvPr>
          <p:cNvSpPr/>
          <p:nvPr/>
        </p:nvSpPr>
        <p:spPr>
          <a:xfrm>
            <a:off x="3955312" y="1554351"/>
            <a:ext cx="4742121" cy="2599902"/>
          </a:xfrm>
          <a:prstGeom prst="rect">
            <a:avLst/>
          </a:prstGeom>
          <a:noFill/>
          <a:ln w="285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descr="The FPAC IRB assesses Mission Area-wide initiatives, high risk or visibility projects, and major investments. &#10;&#10;It also maintains awareness of agency unique portfolios, architecture activities, and project performance. &#10;">
            <a:extLst>
              <a:ext uri="{FF2B5EF4-FFF2-40B4-BE49-F238E27FC236}">
                <a16:creationId xmlns:a16="http://schemas.microsoft.com/office/drawing/2014/main" id="{C06048C9-3DC8-9F4A-9238-F78A5403FBD3}"/>
              </a:ext>
            </a:extLst>
          </p:cNvPr>
          <p:cNvSpPr txBox="1"/>
          <p:nvPr/>
        </p:nvSpPr>
        <p:spPr>
          <a:xfrm>
            <a:off x="3955311" y="4896433"/>
            <a:ext cx="4742121" cy="1092607"/>
          </a:xfrm>
          <a:prstGeom prst="rect">
            <a:avLst/>
          </a:prstGeom>
          <a:noFill/>
        </p:spPr>
        <p:txBody>
          <a:bodyPr wrap="square" rtlCol="0">
            <a:spAutoFit/>
          </a:bodyPr>
          <a:lstStyle/>
          <a:p>
            <a:pPr algn="ctr"/>
            <a:r>
              <a:rPr lang="en-US" sz="1300" i="1" dirty="0">
                <a:latin typeface="Arial" panose="020B0604020202020204" pitchFamily="34" charset="0"/>
                <a:cs typeface="Arial" panose="020B0604020202020204" pitchFamily="34" charset="0"/>
              </a:rPr>
              <a:t>The FPAC IRB assesses Mission Area-wide initiatives, high risk or visibility projects, and major investments. </a:t>
            </a:r>
          </a:p>
          <a:p>
            <a:pPr algn="ctr"/>
            <a:endParaRPr lang="en-US" sz="1300" i="1" dirty="0">
              <a:latin typeface="Arial" panose="020B0604020202020204" pitchFamily="34" charset="0"/>
              <a:cs typeface="Arial" panose="020B0604020202020204" pitchFamily="34" charset="0"/>
            </a:endParaRPr>
          </a:p>
          <a:p>
            <a:pPr algn="ctr"/>
            <a:r>
              <a:rPr lang="en-US" sz="1300" i="1" dirty="0">
                <a:latin typeface="Arial" panose="020B0604020202020204" pitchFamily="34" charset="0"/>
                <a:cs typeface="Arial" panose="020B0604020202020204" pitchFamily="34" charset="0"/>
              </a:rPr>
              <a:t>It also maintains awareness of agency unique portfolios, architecture activities, and project performance. </a:t>
            </a:r>
          </a:p>
        </p:txBody>
      </p:sp>
    </p:spTree>
    <p:extLst>
      <p:ext uri="{BB962C8B-B14F-4D97-AF65-F5344CB8AC3E}">
        <p14:creationId xmlns:p14="http://schemas.microsoft.com/office/powerpoint/2010/main" val="4098364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armers.gov&#10;A Digital Resource for Farmers, by Farmers">
            <a:extLst>
              <a:ext uri="{FF2B5EF4-FFF2-40B4-BE49-F238E27FC236}">
                <a16:creationId xmlns:a16="http://schemas.microsoft.com/office/drawing/2014/main" id="{C8164629-3095-5740-8A13-AA460AFF955A}"/>
              </a:ext>
            </a:extLst>
          </p:cNvPr>
          <p:cNvSpPr>
            <a:spLocks noGrp="1"/>
          </p:cNvSpPr>
          <p:nvPr>
            <p:ph type="title"/>
          </p:nvPr>
        </p:nvSpPr>
        <p:spPr>
          <a:xfrm>
            <a:off x="106326" y="0"/>
            <a:ext cx="8487595" cy="1399272"/>
          </a:xfrm>
        </p:spPr>
        <p:txBody>
          <a:bodyPr>
            <a:normAutofit/>
          </a:bodyPr>
          <a:lstStyle/>
          <a:p>
            <a:r>
              <a:rPr lang="en-US" sz="2800" dirty="0"/>
              <a:t>Farmers.gov</a:t>
            </a:r>
            <a:br>
              <a:rPr lang="en-US" sz="2800" dirty="0"/>
            </a:br>
            <a:r>
              <a:rPr lang="en-US" sz="2800" i="1" dirty="0"/>
              <a:t>A Digital Resource for Farmers, by Farmers </a:t>
            </a:r>
          </a:p>
        </p:txBody>
      </p:sp>
      <p:pic>
        <p:nvPicPr>
          <p:cNvPr id="6" name="Picture 5" descr="&quot;&quot;">
            <a:extLst>
              <a:ext uri="{FF2B5EF4-FFF2-40B4-BE49-F238E27FC236}">
                <a16:creationId xmlns:a16="http://schemas.microsoft.com/office/drawing/2014/main" id="{15ED8463-3626-264B-974D-F6C312CBCAF5}"/>
              </a:ext>
            </a:extLst>
          </p:cNvPr>
          <p:cNvPicPr>
            <a:picLocks noChangeAspect="1"/>
          </p:cNvPicPr>
          <p:nvPr/>
        </p:nvPicPr>
        <p:blipFill rotWithShape="1">
          <a:blip r:embed="rId2"/>
          <a:srcRect l="7429" r="6500"/>
          <a:stretch/>
        </p:blipFill>
        <p:spPr>
          <a:xfrm>
            <a:off x="106326" y="1104520"/>
            <a:ext cx="4420709" cy="3220345"/>
          </a:xfrm>
          <a:prstGeom prst="rect">
            <a:avLst/>
          </a:prstGeom>
        </p:spPr>
      </p:pic>
      <p:pic>
        <p:nvPicPr>
          <p:cNvPr id="7" name="Picture 6" descr="&quot;&quot;">
            <a:extLst>
              <a:ext uri="{FF2B5EF4-FFF2-40B4-BE49-F238E27FC236}">
                <a16:creationId xmlns:a16="http://schemas.microsoft.com/office/drawing/2014/main" id="{A418DFE1-0459-9243-A28A-96FA719F1D20}"/>
              </a:ext>
            </a:extLst>
          </p:cNvPr>
          <p:cNvPicPr>
            <a:picLocks noChangeAspect="1"/>
          </p:cNvPicPr>
          <p:nvPr/>
        </p:nvPicPr>
        <p:blipFill rotWithShape="1">
          <a:blip r:embed="rId3"/>
          <a:srcRect l="6514" t="1293"/>
          <a:stretch/>
        </p:blipFill>
        <p:spPr>
          <a:xfrm>
            <a:off x="1344486" y="3294094"/>
            <a:ext cx="3816178" cy="3080200"/>
          </a:xfrm>
          <a:prstGeom prst="rect">
            <a:avLst/>
          </a:prstGeom>
          <a:effectLst>
            <a:outerShdw blurRad="50800" dist="38100" dir="5400000" algn="t" rotWithShape="0">
              <a:prstClr val="black">
                <a:alpha val="40000"/>
              </a:prstClr>
            </a:outerShdw>
          </a:effectLst>
        </p:spPr>
      </p:pic>
      <p:sp>
        <p:nvSpPr>
          <p:cNvPr id="5" name="TextBox 4" descr=" A “one-stop shop” where producers can easily:&#10;&#10;Find information, tools, and applications &#10;Engage with USDA, partners, and other producers &#10;Access online self-service applications, educational materials, engagement opportunities, and business tools &#10;&#10;… all while preserving and fostering long-held traditional relationships between local USDA offices and producers. Farmers.gov is a supplemental tool meant to enhance, not replace, interactions with local USDA offices and partners. &#10;">
            <a:extLst>
              <a:ext uri="{FF2B5EF4-FFF2-40B4-BE49-F238E27FC236}">
                <a16:creationId xmlns:a16="http://schemas.microsoft.com/office/drawing/2014/main" id="{4363ED17-8E38-234F-9912-B4D665508C68}"/>
              </a:ext>
            </a:extLst>
          </p:cNvPr>
          <p:cNvSpPr txBox="1"/>
          <p:nvPr/>
        </p:nvSpPr>
        <p:spPr>
          <a:xfrm>
            <a:off x="5239265" y="1459230"/>
            <a:ext cx="3715503" cy="4862870"/>
          </a:xfrm>
          <a:prstGeom prst="rect">
            <a:avLst/>
          </a:prstGeom>
          <a:noFill/>
          <a:ln w="25400">
            <a:noFill/>
          </a:ln>
        </p:spPr>
        <p:txBody>
          <a:bodyPr wrap="square" rtlCol="0">
            <a:spAutoFit/>
          </a:bodyPr>
          <a:lstStyle/>
          <a:p>
            <a:r>
              <a:rPr lang="en-US" sz="1500" dirty="0">
                <a:latin typeface="Arial" panose="020B0604020202020204" pitchFamily="34" charset="0"/>
                <a:cs typeface="Arial" panose="020B0604020202020204" pitchFamily="34" charset="0"/>
              </a:rPr>
              <a:t>A “one-stop shop” where producers can easily:</a:t>
            </a:r>
          </a:p>
          <a:p>
            <a:endParaRPr lang="en-US" sz="1500" b="1" dirty="0">
              <a:latin typeface="Arial" panose="020B0604020202020204" pitchFamily="34" charset="0"/>
              <a:cs typeface="Arial" panose="020B0604020202020204" pitchFamily="34" charset="0"/>
            </a:endParaRPr>
          </a:p>
          <a:p>
            <a:pPr marL="285750" indent="-285750">
              <a:spcAft>
                <a:spcPts val="1000"/>
              </a:spcAft>
              <a:buFont typeface="Wingdings" pitchFamily="2" charset="2"/>
              <a:buChar char="§"/>
            </a:pPr>
            <a:r>
              <a:rPr lang="en-US" sz="1500" dirty="0">
                <a:latin typeface="Arial" panose="020B0604020202020204" pitchFamily="34" charset="0"/>
                <a:cs typeface="Arial" panose="020B0604020202020204" pitchFamily="34" charset="0"/>
              </a:rPr>
              <a:t>Find information, tools, and applications </a:t>
            </a:r>
          </a:p>
          <a:p>
            <a:pPr marL="285750" indent="-285750">
              <a:spcAft>
                <a:spcPts val="1000"/>
              </a:spcAft>
              <a:buFont typeface="Wingdings" pitchFamily="2" charset="2"/>
              <a:buChar char="§"/>
            </a:pPr>
            <a:r>
              <a:rPr lang="en-US" sz="1500" dirty="0">
                <a:latin typeface="Arial" panose="020B0604020202020204" pitchFamily="34" charset="0"/>
                <a:cs typeface="Arial" panose="020B0604020202020204" pitchFamily="34" charset="0"/>
              </a:rPr>
              <a:t>Engage with USDA, partners, and other producers </a:t>
            </a:r>
          </a:p>
          <a:p>
            <a:pPr marL="285750" indent="-285750">
              <a:spcAft>
                <a:spcPts val="1000"/>
              </a:spcAft>
              <a:buFont typeface="Wingdings" pitchFamily="2" charset="2"/>
              <a:buChar char="§"/>
            </a:pPr>
            <a:r>
              <a:rPr lang="en-US" sz="1500" dirty="0">
                <a:latin typeface="Arial" panose="020B0604020202020204" pitchFamily="34" charset="0"/>
                <a:cs typeface="Arial" panose="020B0604020202020204" pitchFamily="34" charset="0"/>
              </a:rPr>
              <a:t>Access online self-service applications, educational materials, engagement opportunities, and business tools </a:t>
            </a:r>
          </a:p>
          <a:p>
            <a:endParaRPr lang="en-US" sz="1500" dirty="0">
              <a:latin typeface="Arial" panose="020B0604020202020204" pitchFamily="34" charset="0"/>
              <a:cs typeface="Arial" panose="020B0604020202020204" pitchFamily="34" charset="0"/>
            </a:endParaRPr>
          </a:p>
          <a:p>
            <a:r>
              <a:rPr lang="is-IS" sz="1500" dirty="0">
                <a:latin typeface="Arial" panose="020B0604020202020204" pitchFamily="34" charset="0"/>
                <a:cs typeface="Arial" panose="020B0604020202020204" pitchFamily="34" charset="0"/>
              </a:rPr>
              <a:t>… </a:t>
            </a:r>
            <a:r>
              <a:rPr lang="en-US" sz="1500" dirty="0">
                <a:latin typeface="Arial" panose="020B0604020202020204" pitchFamily="34" charset="0"/>
                <a:cs typeface="Arial" panose="020B0604020202020204" pitchFamily="34" charset="0"/>
              </a:rPr>
              <a:t>all while preserving and fostering long-held traditional relationships between local USDA offices and producers. Farmers.gov is a supplemental tool meant to enhance, not replace, interactions with local USDA offices and partners. </a:t>
            </a:r>
          </a:p>
        </p:txBody>
      </p:sp>
    </p:spTree>
    <p:extLst>
      <p:ext uri="{BB962C8B-B14F-4D97-AF65-F5344CB8AC3E}">
        <p14:creationId xmlns:p14="http://schemas.microsoft.com/office/powerpoint/2010/main" val="17599430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descr="Customer Experience Division (CX) Deep Dive">
            <a:extLst>
              <a:ext uri="{FF2B5EF4-FFF2-40B4-BE49-F238E27FC236}">
                <a16:creationId xmlns:a16="http://schemas.microsoft.com/office/drawing/2014/main" id="{B083ADED-DEE4-4AA4-8649-6128A15A45F9}"/>
              </a:ext>
            </a:extLst>
          </p:cNvPr>
          <p:cNvSpPr txBox="1">
            <a:spLocks noGrp="1"/>
          </p:cNvSpPr>
          <p:nvPr>
            <p:ph type="title"/>
          </p:nvPr>
        </p:nvSpPr>
        <p:spPr>
          <a:xfrm>
            <a:off x="639763" y="0"/>
            <a:ext cx="4818062" cy="1398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001F5F"/>
                </a:solidFill>
                <a:latin typeface="Arial" charset="0"/>
                <a:ea typeface="Arial" charset="0"/>
                <a:cs typeface="Arial" charset="0"/>
              </a:defRPr>
            </a:lvl1pPr>
          </a:lstStyle>
          <a:p>
            <a:r>
              <a:rPr lang="en-US" sz="2800" dirty="0">
                <a:latin typeface="Arial"/>
                <a:cs typeface="Arial"/>
              </a:rPr>
              <a:t>Customer Experience Division (CX) Deep Dive</a:t>
            </a:r>
            <a:endParaRPr lang="en-US" sz="1800" dirty="0"/>
          </a:p>
        </p:txBody>
      </p:sp>
      <p:pic>
        <p:nvPicPr>
          <p:cNvPr id="6" name="Content Placeholder 5" descr="CX seeks to enhance and improve the customer experience for employees, farmers, ranchers, and foresters, with frontline staff and service centers being the face of FPAC.&#10;&#10;CX helps FPAC provide more effective, tailored, accessible, relevant, and innovative customer service by: &#10;1) Measuring activities that positively impact customers’ experiences&#10;2) Engaging field offices, regional hubs, producers, and all employees&#10;3) Identifying, prioritizing, managing, and guiding FPAC-wide improvements and customer experience initiatives&#10;4) Identifying, refining, and sharing best practices in FPAC customer experience&#10;5) Supporting agencies in their customer experience efforts, sharing insights, and facilitating connections&#10;">
            <a:extLst>
              <a:ext uri="{FF2B5EF4-FFF2-40B4-BE49-F238E27FC236}">
                <a16:creationId xmlns:a16="http://schemas.microsoft.com/office/drawing/2014/main" id="{BC450518-BE9D-414F-BB06-9C60B5191162}"/>
              </a:ext>
            </a:extLst>
          </p:cNvPr>
          <p:cNvPicPr>
            <a:picLocks noGrp="1" noChangeAspect="1"/>
          </p:cNvPicPr>
          <p:nvPr>
            <p:ph idx="1"/>
          </p:nvPr>
        </p:nvPicPr>
        <p:blipFill>
          <a:blip r:embed="rId2"/>
          <a:stretch>
            <a:fillRect/>
          </a:stretch>
        </p:blipFill>
        <p:spPr>
          <a:xfrm>
            <a:off x="1061950" y="1504950"/>
            <a:ext cx="7042325" cy="4176713"/>
          </a:xfrm>
          <a:prstGeom prst="rect">
            <a:avLst/>
          </a:prstGeom>
        </p:spPr>
      </p:pic>
    </p:spTree>
    <p:extLst>
      <p:ext uri="{BB962C8B-B14F-4D97-AF65-F5344CB8AC3E}">
        <p14:creationId xmlns:p14="http://schemas.microsoft.com/office/powerpoint/2010/main" val="27136396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descr="Key FPAC-wide CX Projects">
            <a:extLst>
              <a:ext uri="{FF2B5EF4-FFF2-40B4-BE49-F238E27FC236}">
                <a16:creationId xmlns:a16="http://schemas.microsoft.com/office/drawing/2014/main" id="{4960F3C4-59B0-4BBB-8707-C00F90BA6464}"/>
              </a:ext>
            </a:extLst>
          </p:cNvPr>
          <p:cNvSpPr txBox="1">
            <a:spLocks noGrp="1"/>
          </p:cNvSpPr>
          <p:nvPr>
            <p:ph type="title"/>
          </p:nvPr>
        </p:nvSpPr>
        <p:spPr>
          <a:xfrm>
            <a:off x="639763" y="0"/>
            <a:ext cx="4818062" cy="13985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i="0" kern="1200">
                <a:solidFill>
                  <a:srgbClr val="001F5F"/>
                </a:solidFill>
                <a:latin typeface="Arial" charset="0"/>
                <a:ea typeface="Arial" charset="0"/>
                <a:cs typeface="Arial" charset="0"/>
              </a:defRPr>
            </a:lvl1pPr>
          </a:lstStyle>
          <a:p>
            <a:r>
              <a:rPr lang="en-US" sz="2800" dirty="0">
                <a:latin typeface="Arial"/>
                <a:cs typeface="Arial"/>
              </a:rPr>
              <a:t>Key FPAC-wide CX Projects</a:t>
            </a:r>
            <a:endParaRPr lang="en-US" sz="1800" dirty="0"/>
          </a:p>
        </p:txBody>
      </p:sp>
      <p:pic>
        <p:nvPicPr>
          <p:cNvPr id="6" name="Content Placeholder 5" descr="&quot;&quot;">
            <a:extLst>
              <a:ext uri="{FF2B5EF4-FFF2-40B4-BE49-F238E27FC236}">
                <a16:creationId xmlns:a16="http://schemas.microsoft.com/office/drawing/2014/main" id="{1DF74465-98D2-4B60-BD8C-B3837B2FA6AB}"/>
              </a:ext>
            </a:extLst>
          </p:cNvPr>
          <p:cNvPicPr>
            <a:picLocks noGrp="1" noChangeAspect="1"/>
          </p:cNvPicPr>
          <p:nvPr>
            <p:ph idx="1"/>
          </p:nvPr>
        </p:nvPicPr>
        <p:blipFill rotWithShape="1">
          <a:blip r:embed="rId2"/>
          <a:srcRect r="1" b="1472"/>
          <a:stretch/>
        </p:blipFill>
        <p:spPr>
          <a:xfrm>
            <a:off x="553454" y="1504950"/>
            <a:ext cx="3248526" cy="4176713"/>
          </a:xfrm>
          <a:prstGeom prst="rect">
            <a:avLst/>
          </a:prstGeom>
        </p:spPr>
      </p:pic>
      <p:pic>
        <p:nvPicPr>
          <p:cNvPr id="7" name="Picture 6" descr="CX Steering Committee Projects:&#10;Annual Internal Customer Survey&#10;Annual Producer Satisfaction Survey&#10;CX Innovation Lab&#10;Farmers.gov CX integration&#10;A-11 Reporting CX Improvement Plan&#10;CX-Friendly Program Standards and Resources&#10;">
            <a:extLst>
              <a:ext uri="{FF2B5EF4-FFF2-40B4-BE49-F238E27FC236}">
                <a16:creationId xmlns:a16="http://schemas.microsoft.com/office/drawing/2014/main" id="{C16A508F-48FE-42DE-9F4A-CE4588CE1FB2}"/>
              </a:ext>
            </a:extLst>
          </p:cNvPr>
          <p:cNvPicPr>
            <a:picLocks noChangeAspect="1"/>
          </p:cNvPicPr>
          <p:nvPr/>
        </p:nvPicPr>
        <p:blipFill>
          <a:blip r:embed="rId3"/>
          <a:stretch>
            <a:fillRect/>
          </a:stretch>
        </p:blipFill>
        <p:spPr>
          <a:xfrm>
            <a:off x="3801979" y="1118937"/>
            <a:ext cx="4981073" cy="4763915"/>
          </a:xfrm>
          <a:prstGeom prst="rect">
            <a:avLst/>
          </a:prstGeom>
        </p:spPr>
      </p:pic>
    </p:spTree>
    <p:extLst>
      <p:ext uri="{BB962C8B-B14F-4D97-AF65-F5344CB8AC3E}">
        <p14:creationId xmlns:p14="http://schemas.microsoft.com/office/powerpoint/2010/main" val="1084858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Agenda">
            <a:extLst>
              <a:ext uri="{FF2B5EF4-FFF2-40B4-BE49-F238E27FC236}">
                <a16:creationId xmlns:a16="http://schemas.microsoft.com/office/drawing/2014/main" id="{A60C432C-FBC8-4335-A366-E383DA9BBEAA}"/>
              </a:ext>
            </a:extLst>
          </p:cNvPr>
          <p:cNvSpPr>
            <a:spLocks noGrp="1"/>
          </p:cNvSpPr>
          <p:nvPr>
            <p:ph type="title"/>
          </p:nvPr>
        </p:nvSpPr>
        <p:spPr>
          <a:xfrm>
            <a:off x="639338" y="409074"/>
            <a:ext cx="3222799" cy="745958"/>
          </a:xfrm>
        </p:spPr>
        <p:txBody>
          <a:bodyPr/>
          <a:lstStyle/>
          <a:p>
            <a:r>
              <a:rPr lang="en-US" dirty="0"/>
              <a:t>Agenda</a:t>
            </a:r>
          </a:p>
        </p:txBody>
      </p:sp>
      <p:sp>
        <p:nvSpPr>
          <p:cNvPr id="5" name="Content Placeholder 4" descr="Introduction to Organizational Design&#10;Benefits&#10;Structure&#10;Locations&#10;Staffing&#10;Optimization Activities&#10;Service Portal&#10;Business Process Reengineering (BPR)&#10;Initiatives Process&#10;Acquisitions Planning&#10;Fleet Optimization&#10;Optimally Productive Office&#10;Integrated Investment Review Boards&#10;Farmers.gov&#10;Customer Experience&#10;Farm Bill Engagement&#10;Priority Communications&#10;Internal Audit Steps&#10;FFIP&#10;What’s Next for FPAC Business Center&#10;Optimization&#10;Lessons Learned&#10;">
            <a:extLst>
              <a:ext uri="{FF2B5EF4-FFF2-40B4-BE49-F238E27FC236}">
                <a16:creationId xmlns:a16="http://schemas.microsoft.com/office/drawing/2014/main" id="{B814579D-79A1-4A54-953E-C692F23E134C}"/>
              </a:ext>
            </a:extLst>
          </p:cNvPr>
          <p:cNvSpPr>
            <a:spLocks noGrp="1"/>
          </p:cNvSpPr>
          <p:nvPr>
            <p:ph idx="1"/>
          </p:nvPr>
        </p:nvSpPr>
        <p:spPr>
          <a:xfrm>
            <a:off x="639763" y="1155032"/>
            <a:ext cx="3547226" cy="4526631"/>
          </a:xfrm>
        </p:spPr>
        <p:txBody>
          <a:bodyPr vert="horz" lIns="91440" tIns="45720" rIns="91440" bIns="45720" rtlCol="0" anchor="ctr">
            <a:normAutofit fontScale="77500" lnSpcReduction="20000"/>
          </a:bodyPr>
          <a:lstStyle/>
          <a:p>
            <a:pPr>
              <a:lnSpc>
                <a:spcPct val="90000"/>
              </a:lnSpc>
              <a:buFont typeface="Arial" panose="020B0604020202020204" pitchFamily="34" charset="0"/>
              <a:buChar char="•"/>
            </a:pPr>
            <a:r>
              <a:rPr lang="en-US" sz="1600" b="1" dirty="0">
                <a:solidFill>
                  <a:srgbClr val="000000"/>
                </a:solidFill>
                <a:latin typeface="+mn-lt"/>
                <a:ea typeface="+mn-ea"/>
                <a:cs typeface="+mn-cs"/>
              </a:rPr>
              <a:t>Introduction to Organizational Design</a:t>
            </a:r>
          </a:p>
          <a:p>
            <a:pPr lvl="1">
              <a:lnSpc>
                <a:spcPct val="90000"/>
              </a:lnSpc>
            </a:pPr>
            <a:r>
              <a:rPr lang="en-US" sz="1600" b="1" dirty="0">
                <a:solidFill>
                  <a:srgbClr val="000000"/>
                </a:solidFill>
                <a:latin typeface="+mn-lt"/>
                <a:ea typeface="+mn-ea"/>
                <a:cs typeface="+mn-cs"/>
              </a:rPr>
              <a:t>Benefits</a:t>
            </a:r>
          </a:p>
          <a:p>
            <a:pPr lvl="1">
              <a:lnSpc>
                <a:spcPct val="90000"/>
              </a:lnSpc>
            </a:pPr>
            <a:r>
              <a:rPr lang="en-US" sz="1600" b="1" dirty="0">
                <a:solidFill>
                  <a:srgbClr val="000000"/>
                </a:solidFill>
                <a:latin typeface="+mn-lt"/>
                <a:ea typeface="+mn-ea"/>
                <a:cs typeface="+mn-cs"/>
              </a:rPr>
              <a:t>Structure</a:t>
            </a:r>
          </a:p>
          <a:p>
            <a:pPr lvl="1">
              <a:lnSpc>
                <a:spcPct val="90000"/>
              </a:lnSpc>
            </a:pPr>
            <a:r>
              <a:rPr lang="en-US" sz="1600" b="1" dirty="0">
                <a:solidFill>
                  <a:srgbClr val="000000"/>
                </a:solidFill>
                <a:latin typeface="+mn-lt"/>
                <a:ea typeface="+mn-ea"/>
                <a:cs typeface="+mn-cs"/>
              </a:rPr>
              <a:t>Locations</a:t>
            </a:r>
          </a:p>
          <a:p>
            <a:pPr lvl="1">
              <a:lnSpc>
                <a:spcPct val="90000"/>
              </a:lnSpc>
            </a:pPr>
            <a:r>
              <a:rPr lang="en-US" sz="1600" b="1" dirty="0">
                <a:solidFill>
                  <a:srgbClr val="000000"/>
                </a:solidFill>
                <a:latin typeface="+mn-lt"/>
                <a:ea typeface="+mn-ea"/>
                <a:cs typeface="+mn-cs"/>
              </a:rPr>
              <a:t>Staffing</a:t>
            </a:r>
          </a:p>
          <a:p>
            <a:pPr>
              <a:lnSpc>
                <a:spcPct val="90000"/>
              </a:lnSpc>
              <a:buFont typeface="Arial" panose="020B0604020202020204" pitchFamily="34" charset="0"/>
              <a:buChar char="•"/>
            </a:pPr>
            <a:r>
              <a:rPr lang="en-US" sz="1600" b="1" dirty="0">
                <a:solidFill>
                  <a:srgbClr val="000000"/>
                </a:solidFill>
                <a:latin typeface="+mn-lt"/>
                <a:ea typeface="+mn-ea"/>
                <a:cs typeface="+mn-cs"/>
              </a:rPr>
              <a:t>Optimization Activities</a:t>
            </a:r>
          </a:p>
          <a:p>
            <a:pPr lvl="1">
              <a:lnSpc>
                <a:spcPct val="90000"/>
              </a:lnSpc>
            </a:pPr>
            <a:r>
              <a:rPr lang="en-US" sz="1600" b="1" dirty="0">
                <a:solidFill>
                  <a:srgbClr val="000000"/>
                </a:solidFill>
                <a:latin typeface="+mn-lt"/>
                <a:ea typeface="+mn-ea"/>
                <a:cs typeface="+mn-cs"/>
              </a:rPr>
              <a:t>Service Portal</a:t>
            </a:r>
          </a:p>
          <a:p>
            <a:pPr lvl="1">
              <a:lnSpc>
                <a:spcPct val="90000"/>
              </a:lnSpc>
            </a:pPr>
            <a:r>
              <a:rPr lang="en-US" sz="1600" b="1" dirty="0">
                <a:solidFill>
                  <a:srgbClr val="000000"/>
                </a:solidFill>
                <a:latin typeface="+mn-lt"/>
                <a:ea typeface="+mn-ea"/>
                <a:cs typeface="+mn-cs"/>
              </a:rPr>
              <a:t>Business Process Reengineering (BPR)</a:t>
            </a:r>
          </a:p>
          <a:p>
            <a:pPr lvl="1">
              <a:lnSpc>
                <a:spcPct val="90000"/>
              </a:lnSpc>
            </a:pPr>
            <a:r>
              <a:rPr lang="en-US" sz="1600" b="1" dirty="0">
                <a:solidFill>
                  <a:srgbClr val="000000"/>
                </a:solidFill>
                <a:latin typeface="+mn-lt"/>
                <a:ea typeface="+mn-ea"/>
                <a:cs typeface="+mn-cs"/>
              </a:rPr>
              <a:t>Initiatives Process</a:t>
            </a:r>
          </a:p>
          <a:p>
            <a:pPr lvl="1">
              <a:lnSpc>
                <a:spcPct val="90000"/>
              </a:lnSpc>
            </a:pPr>
            <a:r>
              <a:rPr lang="en-US" sz="1600" b="1" dirty="0">
                <a:solidFill>
                  <a:srgbClr val="000000"/>
                </a:solidFill>
                <a:latin typeface="+mn-lt"/>
                <a:ea typeface="+mn-ea"/>
                <a:cs typeface="+mn-cs"/>
              </a:rPr>
              <a:t>Acquisitions Planning</a:t>
            </a:r>
          </a:p>
          <a:p>
            <a:pPr lvl="1">
              <a:lnSpc>
                <a:spcPct val="90000"/>
              </a:lnSpc>
            </a:pPr>
            <a:r>
              <a:rPr lang="en-US" sz="1600" b="1" dirty="0">
                <a:solidFill>
                  <a:srgbClr val="000000"/>
                </a:solidFill>
                <a:latin typeface="+mn-lt"/>
                <a:ea typeface="+mn-ea"/>
                <a:cs typeface="+mn-cs"/>
              </a:rPr>
              <a:t>Fleet Optimization</a:t>
            </a:r>
          </a:p>
          <a:p>
            <a:pPr lvl="1">
              <a:lnSpc>
                <a:spcPct val="90000"/>
              </a:lnSpc>
            </a:pPr>
            <a:r>
              <a:rPr lang="en-US" sz="1600" b="1" dirty="0">
                <a:solidFill>
                  <a:srgbClr val="000000"/>
                </a:solidFill>
                <a:latin typeface="+mn-lt"/>
                <a:ea typeface="+mn-ea"/>
                <a:cs typeface="+mn-cs"/>
              </a:rPr>
              <a:t>Optimally Productive Office</a:t>
            </a:r>
          </a:p>
          <a:p>
            <a:pPr lvl="1">
              <a:lnSpc>
                <a:spcPct val="90000"/>
              </a:lnSpc>
            </a:pPr>
            <a:r>
              <a:rPr lang="en-US" sz="1600" b="1" dirty="0">
                <a:solidFill>
                  <a:srgbClr val="000000"/>
                </a:solidFill>
                <a:latin typeface="+mn-lt"/>
                <a:ea typeface="+mn-ea"/>
                <a:cs typeface="+mn-cs"/>
              </a:rPr>
              <a:t>Integrated Investment Review Boards</a:t>
            </a:r>
          </a:p>
          <a:p>
            <a:pPr lvl="1">
              <a:lnSpc>
                <a:spcPct val="90000"/>
              </a:lnSpc>
            </a:pPr>
            <a:r>
              <a:rPr lang="en-US" sz="1600" b="1" dirty="0">
                <a:solidFill>
                  <a:srgbClr val="000000"/>
                </a:solidFill>
                <a:latin typeface="+mn-lt"/>
                <a:ea typeface="+mn-ea"/>
                <a:cs typeface="+mn-cs"/>
              </a:rPr>
              <a:t>Farmers.gov</a:t>
            </a:r>
          </a:p>
          <a:p>
            <a:pPr lvl="1">
              <a:lnSpc>
                <a:spcPct val="90000"/>
              </a:lnSpc>
            </a:pPr>
            <a:r>
              <a:rPr lang="en-US" sz="1600" b="1" dirty="0">
                <a:solidFill>
                  <a:srgbClr val="000000"/>
                </a:solidFill>
                <a:latin typeface="+mn-lt"/>
                <a:ea typeface="+mn-ea"/>
                <a:cs typeface="+mn-cs"/>
              </a:rPr>
              <a:t>Customer Experience</a:t>
            </a:r>
          </a:p>
          <a:p>
            <a:pPr lvl="1">
              <a:lnSpc>
                <a:spcPct val="90000"/>
              </a:lnSpc>
            </a:pPr>
            <a:r>
              <a:rPr lang="en-US" sz="1600" b="1" dirty="0">
                <a:solidFill>
                  <a:srgbClr val="000000"/>
                </a:solidFill>
                <a:latin typeface="+mn-lt"/>
                <a:ea typeface="+mn-ea"/>
                <a:cs typeface="+mn-cs"/>
              </a:rPr>
              <a:t>Farm Bill Engagement</a:t>
            </a:r>
          </a:p>
          <a:p>
            <a:pPr lvl="1">
              <a:lnSpc>
                <a:spcPct val="90000"/>
              </a:lnSpc>
            </a:pPr>
            <a:r>
              <a:rPr lang="en-US" sz="1600" b="1" dirty="0">
                <a:solidFill>
                  <a:srgbClr val="000000"/>
                </a:solidFill>
                <a:latin typeface="+mn-lt"/>
                <a:ea typeface="+mn-ea"/>
                <a:cs typeface="+mn-cs"/>
              </a:rPr>
              <a:t>Priority Communications</a:t>
            </a:r>
          </a:p>
          <a:p>
            <a:pPr lvl="1">
              <a:lnSpc>
                <a:spcPct val="90000"/>
              </a:lnSpc>
            </a:pPr>
            <a:r>
              <a:rPr lang="en-US" sz="1600" b="1" dirty="0">
                <a:solidFill>
                  <a:srgbClr val="000000"/>
                </a:solidFill>
                <a:latin typeface="+mn-lt"/>
                <a:ea typeface="+mn-ea"/>
                <a:cs typeface="+mn-cs"/>
              </a:rPr>
              <a:t>Internal Audit Steps</a:t>
            </a:r>
          </a:p>
          <a:p>
            <a:pPr lvl="1">
              <a:lnSpc>
                <a:spcPct val="90000"/>
              </a:lnSpc>
            </a:pPr>
            <a:r>
              <a:rPr lang="en-US" sz="1600" b="1" dirty="0">
                <a:solidFill>
                  <a:srgbClr val="000000"/>
                </a:solidFill>
                <a:latin typeface="+mn-lt"/>
                <a:ea typeface="+mn-ea"/>
                <a:cs typeface="+mn-cs"/>
              </a:rPr>
              <a:t>FFIP</a:t>
            </a:r>
          </a:p>
          <a:p>
            <a:pPr>
              <a:lnSpc>
                <a:spcPct val="90000"/>
              </a:lnSpc>
            </a:pPr>
            <a:r>
              <a:rPr lang="en-US" sz="1600" b="1" dirty="0">
                <a:solidFill>
                  <a:srgbClr val="000000"/>
                </a:solidFill>
                <a:latin typeface="+mn-lt"/>
                <a:ea typeface="+mn-ea"/>
                <a:cs typeface="+mn-cs"/>
              </a:rPr>
              <a:t>What’s Next for FPAC Business Center</a:t>
            </a:r>
          </a:p>
          <a:p>
            <a:pPr lvl="1">
              <a:lnSpc>
                <a:spcPct val="90000"/>
              </a:lnSpc>
            </a:pPr>
            <a:r>
              <a:rPr lang="en-US" sz="1600" b="1" dirty="0">
                <a:solidFill>
                  <a:srgbClr val="000000"/>
                </a:solidFill>
                <a:latin typeface="+mn-lt"/>
                <a:ea typeface="+mn-ea"/>
                <a:cs typeface="+mn-cs"/>
              </a:rPr>
              <a:t>Optimization</a:t>
            </a:r>
          </a:p>
          <a:p>
            <a:pPr lvl="1">
              <a:lnSpc>
                <a:spcPct val="90000"/>
              </a:lnSpc>
            </a:pPr>
            <a:r>
              <a:rPr lang="en-US" sz="1600" b="1" dirty="0">
                <a:solidFill>
                  <a:srgbClr val="000000"/>
                </a:solidFill>
                <a:latin typeface="+mn-lt"/>
                <a:ea typeface="+mn-ea"/>
                <a:cs typeface="+mn-cs"/>
              </a:rPr>
              <a:t>Lessons Learned</a:t>
            </a:r>
            <a:endParaRPr lang="en-US" sz="900" b="1" dirty="0">
              <a:solidFill>
                <a:srgbClr val="000000"/>
              </a:solidFill>
              <a:latin typeface="+mn-lt"/>
              <a:ea typeface="+mn-ea"/>
              <a:cs typeface="+mn-cs"/>
            </a:endParaRPr>
          </a:p>
        </p:txBody>
      </p:sp>
      <p:pic>
        <p:nvPicPr>
          <p:cNvPr id="6" name="Picture 5" descr="&quot;&quot;">
            <a:extLst>
              <a:ext uri="{FF2B5EF4-FFF2-40B4-BE49-F238E27FC236}">
                <a16:creationId xmlns:a16="http://schemas.microsoft.com/office/drawing/2014/main" id="{C1511E26-687A-44B8-B23E-ACD31D960843}"/>
              </a:ext>
            </a:extLst>
          </p:cNvPr>
          <p:cNvPicPr>
            <a:picLocks noChangeAspect="1"/>
          </p:cNvPicPr>
          <p:nvPr/>
        </p:nvPicPr>
        <p:blipFill rotWithShape="1">
          <a:blip r:embed="rId2">
            <a:alphaModFix/>
            <a:extLst>
              <a:ext uri="{837473B0-CC2E-450A-ABE3-18F120FF3D39}">
                <a1611:picAttrSrcUrl xmlns:a1611="http://schemas.microsoft.com/office/drawing/2016/11/main" r:id="rId3"/>
              </a:ext>
            </a:extLst>
          </a:blip>
          <a:srcRect t="19560" r="-2" b="-2"/>
          <a:stretch/>
        </p:blipFill>
        <p:spPr>
          <a:xfrm>
            <a:off x="4403021" y="9"/>
            <a:ext cx="4757614" cy="5161537"/>
          </a:xfrm>
          <a:prstGeom prst="rect">
            <a:avLst/>
          </a:prstGeom>
        </p:spPr>
      </p:pic>
    </p:spTree>
    <p:extLst>
      <p:ext uri="{BB962C8B-B14F-4D97-AF65-F5344CB8AC3E}">
        <p14:creationId xmlns:p14="http://schemas.microsoft.com/office/powerpoint/2010/main" val="38156502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0CE42E2-B830-4AC3-A6A8-309773CD3509}"/>
              </a:ext>
            </a:extLst>
          </p:cNvPr>
          <p:cNvSpPr>
            <a:spLocks noGrp="1"/>
          </p:cNvSpPr>
          <p:nvPr>
            <p:ph type="sldNum" sz="quarter" idx="12"/>
          </p:nvPr>
        </p:nvSpPr>
        <p:spPr/>
        <p:txBody>
          <a:bodyPr/>
          <a:lstStyle/>
          <a:p>
            <a:fld id="{7509E97E-1CAD-F04C-A8B2-389C69BBA0ED}" type="slidenum">
              <a:rPr lang="en-US" smtClean="0"/>
              <a:t>20</a:t>
            </a:fld>
            <a:endParaRPr lang="en-US"/>
          </a:p>
        </p:txBody>
      </p:sp>
      <p:sp>
        <p:nvSpPr>
          <p:cNvPr id="4" name="Title 3" descr="Recent Farm Bill Priorities&#10;for Economic and Policy Analysis">
            <a:extLst>
              <a:ext uri="{FF2B5EF4-FFF2-40B4-BE49-F238E27FC236}">
                <a16:creationId xmlns:a16="http://schemas.microsoft.com/office/drawing/2014/main" id="{2DD7F59C-E8A7-411B-8B17-ECD8E60EA645}"/>
              </a:ext>
            </a:extLst>
          </p:cNvPr>
          <p:cNvSpPr>
            <a:spLocks noGrp="1"/>
          </p:cNvSpPr>
          <p:nvPr>
            <p:ph type="title"/>
          </p:nvPr>
        </p:nvSpPr>
        <p:spPr/>
        <p:txBody>
          <a:bodyPr/>
          <a:lstStyle/>
          <a:p>
            <a:pPr lvl="0" defTabSz="457200">
              <a:lnSpc>
                <a:spcPct val="100000"/>
              </a:lnSpc>
              <a:spcBef>
                <a:spcPts val="0"/>
              </a:spcBef>
            </a:pPr>
            <a:r>
              <a:rPr lang="en-US" sz="2800" b="0" dirty="0">
                <a:solidFill>
                  <a:prstClr val="black"/>
                </a:solidFill>
                <a:latin typeface="Arial"/>
                <a:ea typeface="+mn-ea"/>
                <a:cs typeface="Arial"/>
              </a:rPr>
              <a:t>Recent Farm Bill Priorities</a:t>
            </a:r>
            <a:br>
              <a:rPr lang="en-US" sz="2800" b="0" dirty="0">
                <a:solidFill>
                  <a:prstClr val="black"/>
                </a:solidFill>
                <a:latin typeface="Arial"/>
                <a:ea typeface="+mn-ea"/>
                <a:cs typeface="Arial"/>
              </a:rPr>
            </a:br>
            <a:r>
              <a:rPr lang="en-US" sz="2000" b="0" dirty="0">
                <a:solidFill>
                  <a:prstClr val="black"/>
                </a:solidFill>
                <a:latin typeface="Calibri" panose="020F0502020204030204"/>
                <a:ea typeface="+mn-ea"/>
                <a:cs typeface="+mn-cs"/>
              </a:rPr>
              <a:t>for Economic and Policy Analysis</a:t>
            </a:r>
            <a:br>
              <a:rPr lang="en-US" sz="2000" b="0" dirty="0">
                <a:solidFill>
                  <a:prstClr val="black"/>
                </a:solidFill>
                <a:latin typeface="Calibri" panose="020F0502020204030204"/>
                <a:ea typeface="+mn-ea"/>
                <a:cs typeface="+mn-cs"/>
              </a:rPr>
            </a:br>
            <a:endParaRPr lang="en-US" dirty="0"/>
          </a:p>
        </p:txBody>
      </p:sp>
      <p:sp>
        <p:nvSpPr>
          <p:cNvPr id="5" name="Content Placeholder 1" descr="Federal Register Rules to be published by the end of July:&#10;Dairy Margin Coverage and Dairy Indemnity Payment Program&#10;Emergency Conservation Program &#10;Farm Loans and State Mediation&#10;Crop Insurance Coverage and Associated Items&#10;Other priorities:&#10;Supplemental Disaster Assistance for 2018/2019&#10;Market Facilitation Program (MFP2)&#10;Agricultural Conservation Easement Program&#10;Conservation Stewardship Program, Environmental Quality Incentives Program&#10;Other items:&#10;Setting data benchmarks for revised ARC/PLC program and working on re-designed website&#10;ELS Cotton Competitiveness Program &#10;">
            <a:extLst>
              <a:ext uri="{FF2B5EF4-FFF2-40B4-BE49-F238E27FC236}">
                <a16:creationId xmlns:a16="http://schemas.microsoft.com/office/drawing/2014/main" id="{14298BAA-8BD9-4FB5-887B-D45ECAA2A88F}"/>
              </a:ext>
            </a:extLst>
          </p:cNvPr>
          <p:cNvSpPr>
            <a:spLocks noGrp="1"/>
          </p:cNvSpPr>
          <p:nvPr>
            <p:ph idx="1"/>
          </p:nvPr>
        </p:nvSpPr>
        <p:spPr>
          <a:xfrm>
            <a:off x="639763" y="1504950"/>
            <a:ext cx="7886700" cy="4176713"/>
          </a:xfrm>
        </p:spPr>
        <p:txBody>
          <a:bodyPr vert="horz" lIns="91440" tIns="45720" rIns="91440" bIns="45720" rtlCol="0" anchor="t">
            <a:normAutofit fontScale="25000" lnSpcReduction="20000"/>
          </a:bodyPr>
          <a:lstStyle/>
          <a:p>
            <a:pPr marL="0" indent="0" defTabSz="457200" fontAlgn="base">
              <a:lnSpc>
                <a:spcPct val="110000"/>
              </a:lnSpc>
              <a:spcBef>
                <a:spcPts val="600"/>
              </a:spcBef>
              <a:spcAft>
                <a:spcPct val="0"/>
              </a:spcAft>
              <a:buNone/>
            </a:pPr>
            <a:r>
              <a:rPr lang="en-US" sz="6400" b="1" i="1" dirty="0">
                <a:solidFill>
                  <a:schemeClr val="accent1"/>
                </a:solidFill>
                <a:latin typeface="Arial"/>
                <a:cs typeface="Arial"/>
              </a:rPr>
              <a:t>Federal Register Rules to be published by the end of July:</a:t>
            </a:r>
          </a:p>
          <a:p>
            <a:pPr marL="381953" indent="-285750">
              <a:lnSpc>
                <a:spcPct val="120000"/>
              </a:lnSpc>
              <a:spcBef>
                <a:spcPts val="60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Dairy Margin Coverage and Dairy Indemnity Payment Program</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Emergency Conservation Program </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Farm Loans and State Mediation</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Crop Insurance Coverage and Associated Items</a:t>
            </a:r>
          </a:p>
          <a:p>
            <a:pPr marL="0" indent="0" defTabSz="457200" fontAlgn="base">
              <a:lnSpc>
                <a:spcPct val="110000"/>
              </a:lnSpc>
              <a:spcBef>
                <a:spcPts val="600"/>
              </a:spcBef>
              <a:spcAft>
                <a:spcPct val="0"/>
              </a:spcAft>
              <a:buNone/>
            </a:pPr>
            <a:r>
              <a:rPr lang="en-US" sz="6400" b="1" i="1" dirty="0">
                <a:solidFill>
                  <a:schemeClr val="accent1"/>
                </a:solidFill>
                <a:latin typeface="Arial" panose="020B0604020202020204" pitchFamily="34" charset="0"/>
                <a:cs typeface="Arial" panose="020B0604020202020204" pitchFamily="34" charset="0"/>
              </a:rPr>
              <a:t>Other priorities:</a:t>
            </a:r>
          </a:p>
          <a:p>
            <a:pPr marL="381953" indent="-285750">
              <a:lnSpc>
                <a:spcPct val="120000"/>
              </a:lnSpc>
              <a:spcBef>
                <a:spcPts val="60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Supplemental Disaster Assistance for 2018/2019</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Market Facilitation Program (MFP2)</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Agricultural Conservation Easement Program</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Conservation Stewardship Program, Environmental Quality Incentives Program</a:t>
            </a:r>
          </a:p>
          <a:p>
            <a:pPr marL="0" indent="0" defTabSz="457200" fontAlgn="base">
              <a:lnSpc>
                <a:spcPct val="110000"/>
              </a:lnSpc>
              <a:spcBef>
                <a:spcPts val="600"/>
              </a:spcBef>
              <a:spcAft>
                <a:spcPct val="0"/>
              </a:spcAft>
              <a:buNone/>
            </a:pPr>
            <a:r>
              <a:rPr lang="en-US" sz="6400" b="1" i="1" dirty="0">
                <a:solidFill>
                  <a:schemeClr val="accent1"/>
                </a:solidFill>
                <a:latin typeface="Arial" panose="020B0604020202020204" pitchFamily="34" charset="0"/>
                <a:cs typeface="Arial" panose="020B0604020202020204" pitchFamily="34" charset="0"/>
              </a:rPr>
              <a:t>Other items:</a:t>
            </a:r>
          </a:p>
          <a:p>
            <a:pPr marL="381953" indent="-285750">
              <a:lnSpc>
                <a:spcPct val="120000"/>
              </a:lnSpc>
              <a:spcBef>
                <a:spcPts val="60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Setting data benchmarks for revised ARC/PLC program and working on re-designed website</a:t>
            </a:r>
          </a:p>
          <a:p>
            <a:pPr marL="381953" indent="-285750">
              <a:lnSpc>
                <a:spcPct val="120000"/>
              </a:lnSpc>
              <a:spcBef>
                <a:spcPts val="0"/>
              </a:spcBef>
              <a:spcAft>
                <a:spcPts val="225"/>
              </a:spcAft>
              <a:buFont typeface="Arial" panose="020B0604020202020204" pitchFamily="34" charset="0"/>
              <a:buChar char="•"/>
            </a:pPr>
            <a:r>
              <a:rPr lang="en-US" sz="6400" dirty="0">
                <a:latin typeface="Arial" panose="020B0604020202020204" pitchFamily="34" charset="0"/>
                <a:ea typeface="Calibri" panose="020F0502020204030204" pitchFamily="34" charset="0"/>
                <a:cs typeface="Arial" panose="020B0604020202020204" pitchFamily="34" charset="0"/>
              </a:rPr>
              <a:t>ELS Cotton Competitiveness Program </a:t>
            </a:r>
          </a:p>
          <a:p>
            <a:endParaRPr lang="en-US" dirty="0"/>
          </a:p>
        </p:txBody>
      </p:sp>
    </p:spTree>
    <p:extLst>
      <p:ext uri="{BB962C8B-B14F-4D97-AF65-F5344CB8AC3E}">
        <p14:creationId xmlns:p14="http://schemas.microsoft.com/office/powerpoint/2010/main" val="38745814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Priority Communications Campaigns">
            <a:extLst>
              <a:ext uri="{FF2B5EF4-FFF2-40B4-BE49-F238E27FC236}">
                <a16:creationId xmlns:a16="http://schemas.microsoft.com/office/drawing/2014/main" id="{79BAD1AF-1E17-4261-95EC-46B79EC00017}"/>
              </a:ext>
            </a:extLst>
          </p:cNvPr>
          <p:cNvSpPr>
            <a:spLocks noGrp="1"/>
          </p:cNvSpPr>
          <p:nvPr>
            <p:ph type="title"/>
          </p:nvPr>
        </p:nvSpPr>
        <p:spPr>
          <a:xfrm>
            <a:off x="639338" y="0"/>
            <a:ext cx="6815010" cy="1399272"/>
          </a:xfrm>
        </p:spPr>
        <p:txBody>
          <a:bodyPr>
            <a:normAutofit/>
          </a:bodyPr>
          <a:lstStyle/>
          <a:p>
            <a:pPr lvl="0"/>
            <a:r>
              <a:rPr lang="en-US" sz="2800" dirty="0"/>
              <a:t>Priority Communications Campaigns</a:t>
            </a:r>
          </a:p>
        </p:txBody>
      </p:sp>
      <p:sp>
        <p:nvSpPr>
          <p:cNvPr id="5" name="Content Placeholder 3" descr="Farm Bill: Highlights key changes and new programs for farmers, stakeholders, and staff. &#10;Dairy: Drives sign-up for new Dairy Margin Coverage program as well as highlights broader suite of programs available to those in struggling industry.&#10;Cover Crops: Demonstrates cross-agency collaboration on cover crops, which are a good farming practice for crop insurance purposes. &#10;Farm Loan Discovery Tool: Part of a broader effort to highlight useful resources for producers on farmers.gov. Builds on the My Financial Information feature rolled out earlier this year as well as the efforts to provide farmer-facing information on USDA farm loans. &#10;">
            <a:extLst>
              <a:ext uri="{FF2B5EF4-FFF2-40B4-BE49-F238E27FC236}">
                <a16:creationId xmlns:a16="http://schemas.microsoft.com/office/drawing/2014/main" id="{16A78081-89D2-430D-A846-611CF8560665}"/>
              </a:ext>
            </a:extLst>
          </p:cNvPr>
          <p:cNvSpPr>
            <a:spLocks noGrp="1"/>
          </p:cNvSpPr>
          <p:nvPr>
            <p:ph idx="1"/>
          </p:nvPr>
        </p:nvSpPr>
        <p:spPr>
          <a:xfrm>
            <a:off x="639763" y="1312003"/>
            <a:ext cx="7886700" cy="4176713"/>
          </a:xfrm>
        </p:spPr>
        <p:txBody>
          <a:bodyPr>
            <a:noAutofit/>
          </a:bodyPr>
          <a:lstStyle/>
          <a:p>
            <a:r>
              <a:rPr lang="en-US" sz="1800" b="1" dirty="0">
                <a:solidFill>
                  <a:prstClr val="black"/>
                </a:solidFill>
              </a:rPr>
              <a:t>Farm Bill: </a:t>
            </a:r>
            <a:r>
              <a:rPr lang="en-US" sz="1800" dirty="0">
                <a:solidFill>
                  <a:prstClr val="black"/>
                </a:solidFill>
              </a:rPr>
              <a:t>Highlights key changes and new programs for farmers, stakeholders, and staff. </a:t>
            </a:r>
          </a:p>
          <a:p>
            <a:r>
              <a:rPr lang="en-US" sz="1800" b="1" dirty="0">
                <a:solidFill>
                  <a:prstClr val="black"/>
                </a:solidFill>
              </a:rPr>
              <a:t>Dairy</a:t>
            </a:r>
            <a:r>
              <a:rPr lang="en-US" sz="1800" dirty="0">
                <a:solidFill>
                  <a:prstClr val="black"/>
                </a:solidFill>
              </a:rPr>
              <a:t>: Drives sign-up for new Dairy Margin Coverage program as well as highlights broader suite of programs available to those in struggling industry.</a:t>
            </a:r>
          </a:p>
          <a:p>
            <a:r>
              <a:rPr lang="en-US" sz="1800" b="1" dirty="0">
                <a:solidFill>
                  <a:prstClr val="black"/>
                </a:solidFill>
              </a:rPr>
              <a:t>Cover Crops: </a:t>
            </a:r>
            <a:r>
              <a:rPr lang="en-US" sz="1800" dirty="0">
                <a:solidFill>
                  <a:prstClr val="black"/>
                </a:solidFill>
              </a:rPr>
              <a:t>Demonstrates cross-agency collaboration on cover crops, which are a good farming practice for crop insurance purposes. </a:t>
            </a:r>
          </a:p>
          <a:p>
            <a:r>
              <a:rPr lang="en-US" sz="1800" b="1" dirty="0">
                <a:solidFill>
                  <a:prstClr val="black"/>
                </a:solidFill>
              </a:rPr>
              <a:t>Farm Loan Discovery Tool: </a:t>
            </a:r>
            <a:r>
              <a:rPr lang="en-US" sz="1800" dirty="0">
                <a:solidFill>
                  <a:prstClr val="black"/>
                </a:solidFill>
              </a:rPr>
              <a:t>Part of a broader effort to highlight useful resources for producers on farmers.gov. Builds on the My Financial Information feature rolled out earlier this year as well as the efforts to provide farmer-facing information on USDA farm loans. </a:t>
            </a:r>
          </a:p>
          <a:p>
            <a:pPr marL="0" indent="0">
              <a:buNone/>
            </a:pPr>
            <a:endParaRPr lang="en-US" sz="1800" dirty="0"/>
          </a:p>
        </p:txBody>
      </p:sp>
    </p:spTree>
    <p:extLst>
      <p:ext uri="{BB962C8B-B14F-4D97-AF65-F5344CB8AC3E}">
        <p14:creationId xmlns:p14="http://schemas.microsoft.com/office/powerpoint/2010/main" val="14410470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What is next for FPAC Business Center?">
            <a:extLst>
              <a:ext uri="{FF2B5EF4-FFF2-40B4-BE49-F238E27FC236}">
                <a16:creationId xmlns:a16="http://schemas.microsoft.com/office/drawing/2014/main" id="{A395AEA2-F7F9-40E5-9CEF-5FDA720C9A6B}"/>
              </a:ext>
            </a:extLst>
          </p:cNvPr>
          <p:cNvSpPr>
            <a:spLocks noGrp="1"/>
          </p:cNvSpPr>
          <p:nvPr>
            <p:ph type="title"/>
          </p:nvPr>
        </p:nvSpPr>
        <p:spPr/>
        <p:txBody>
          <a:bodyPr>
            <a:normAutofit/>
          </a:bodyPr>
          <a:lstStyle/>
          <a:p>
            <a:r>
              <a:rPr lang="en-US" sz="3600" dirty="0"/>
              <a:t>What is Next for FPAC Business Center?</a:t>
            </a:r>
          </a:p>
        </p:txBody>
      </p:sp>
      <p:sp>
        <p:nvSpPr>
          <p:cNvPr id="3" name="Text Placeholder 2" descr="Lessons Learned in the First Year">
            <a:extLst>
              <a:ext uri="{FF2B5EF4-FFF2-40B4-BE49-F238E27FC236}">
                <a16:creationId xmlns:a16="http://schemas.microsoft.com/office/drawing/2014/main" id="{A5653D0B-132C-4BE4-8EF0-4758C9432AD2}"/>
              </a:ext>
            </a:extLst>
          </p:cNvPr>
          <p:cNvSpPr>
            <a:spLocks noGrp="1"/>
          </p:cNvSpPr>
          <p:nvPr>
            <p:ph type="body" idx="1"/>
          </p:nvPr>
        </p:nvSpPr>
        <p:spPr/>
        <p:txBody>
          <a:bodyPr/>
          <a:lstStyle/>
          <a:p>
            <a:r>
              <a:rPr lang="en-US" dirty="0"/>
              <a:t>Lessons Learned in the First Year</a:t>
            </a:r>
          </a:p>
        </p:txBody>
      </p:sp>
    </p:spTree>
    <p:extLst>
      <p:ext uri="{BB962C8B-B14F-4D97-AF65-F5344CB8AC3E}">
        <p14:creationId xmlns:p14="http://schemas.microsoft.com/office/powerpoint/2010/main" val="30038203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descr="Optimization What's next">
            <a:extLst>
              <a:ext uri="{FF2B5EF4-FFF2-40B4-BE49-F238E27FC236}">
                <a16:creationId xmlns:a16="http://schemas.microsoft.com/office/drawing/2014/main" id="{078EE0A8-8BE4-4933-B19C-AE24D75757AD}"/>
              </a:ext>
            </a:extLst>
          </p:cNvPr>
          <p:cNvSpPr>
            <a:spLocks noGrp="1"/>
          </p:cNvSpPr>
          <p:nvPr>
            <p:ph type="title"/>
          </p:nvPr>
        </p:nvSpPr>
        <p:spPr>
          <a:xfrm>
            <a:off x="491490" y="365125"/>
            <a:ext cx="3840085" cy="1692794"/>
          </a:xfrm>
        </p:spPr>
        <p:txBody>
          <a:bodyPr vert="horz" lIns="91440" tIns="45720" rIns="91440" bIns="45720" rtlCol="0" anchor="ctr">
            <a:normAutofit/>
          </a:bodyPr>
          <a:lstStyle/>
          <a:p>
            <a:r>
              <a:rPr lang="en-US" sz="4400">
                <a:solidFill>
                  <a:schemeClr val="tx1"/>
                </a:solidFill>
                <a:latin typeface="+mj-lt"/>
                <a:ea typeface="+mj-ea"/>
                <a:cs typeface="+mj-cs"/>
              </a:rPr>
              <a:t>Optimization What's Next</a:t>
            </a:r>
          </a:p>
        </p:txBody>
      </p:sp>
      <p:pic>
        <p:nvPicPr>
          <p:cNvPr id="6" name="Picture 5" descr="&quot;&quot;">
            <a:extLst>
              <a:ext uri="{FF2B5EF4-FFF2-40B4-BE49-F238E27FC236}">
                <a16:creationId xmlns:a16="http://schemas.microsoft.com/office/drawing/2014/main" id="{0C554C56-A600-46A0-A986-4D63AE9B502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6972" r="20513"/>
          <a:stretch/>
        </p:blipFill>
        <p:spPr>
          <a:xfrm>
            <a:off x="5714999" y="11"/>
            <a:ext cx="3355849" cy="3438133"/>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cxnSp>
        <p:nvCxnSpPr>
          <p:cNvPr id="12" name="Straight Arrow Connector 11" descr="&quot;&quot;">
            <a:extLst>
              <a:ext uri="{FF2B5EF4-FFF2-40B4-BE49-F238E27FC236}">
                <a16:creationId xmlns:a16="http://schemas.microsoft.com/office/drawing/2014/main" id="{E4A809D5-3600-46D4-A466-67F2349A54FB}"/>
              </a:ext>
              <a:ext uri="{C183D7F6-B498-43B3-948B-1728B52AA6E4}">
                <adec:decorative xmlns:adec="http://schemas.microsoft.com/office/drawing/2017/decorative" val="0"/>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Content Placeholder 1" descr="RPA Robotics Process Automation&#10;Currently identifying repeatable business processes to prepare processes for RPA&#10;Data Analytics and Data Visualization&#10;Expanding CXO Dashboards&#10;Created a cross division working group (FMD and ISD)&#10;Identifying tools to move reoccurring business processes out of email. &#10;Managing the Audit and PBC requests through systems rather than email.&#10;Updating and expanding ROOT across the FPAC&#10;">
            <a:extLst>
              <a:ext uri="{FF2B5EF4-FFF2-40B4-BE49-F238E27FC236}">
                <a16:creationId xmlns:a16="http://schemas.microsoft.com/office/drawing/2014/main" id="{7F917D7A-887F-4EA6-BD38-BDCB5D7097B0}"/>
              </a:ext>
            </a:extLst>
          </p:cNvPr>
          <p:cNvSpPr>
            <a:spLocks noGrp="1"/>
          </p:cNvSpPr>
          <p:nvPr>
            <p:ph idx="1"/>
          </p:nvPr>
        </p:nvSpPr>
        <p:spPr>
          <a:xfrm>
            <a:off x="491490" y="3210338"/>
            <a:ext cx="7578453" cy="3320857"/>
          </a:xfrm>
        </p:spPr>
        <p:txBody>
          <a:bodyPr vert="horz" lIns="91440" tIns="45720" rIns="91440" bIns="45720" rtlCol="0">
            <a:normAutofit/>
          </a:bodyPr>
          <a:lstStyle/>
          <a:p>
            <a:pPr>
              <a:lnSpc>
                <a:spcPct val="90000"/>
              </a:lnSpc>
              <a:buFont typeface="Arial" panose="020B0604020202020204" pitchFamily="34" charset="0"/>
              <a:buChar char="•"/>
            </a:pPr>
            <a:r>
              <a:rPr lang="en-US" sz="1800" dirty="0">
                <a:latin typeface="+mn-lt"/>
                <a:ea typeface="+mn-ea"/>
                <a:cs typeface="+mn-cs"/>
              </a:rPr>
              <a:t>RPA Robotics Process Automation</a:t>
            </a:r>
          </a:p>
          <a:p>
            <a:pPr lvl="1">
              <a:lnSpc>
                <a:spcPct val="90000"/>
              </a:lnSpc>
            </a:pPr>
            <a:r>
              <a:rPr lang="en-US" dirty="0">
                <a:latin typeface="+mn-lt"/>
                <a:ea typeface="+mn-ea"/>
                <a:cs typeface="+mn-cs"/>
              </a:rPr>
              <a:t>Currently identifying repeatable business processes to prepare processes for RPA</a:t>
            </a:r>
          </a:p>
          <a:p>
            <a:pPr>
              <a:lnSpc>
                <a:spcPct val="90000"/>
              </a:lnSpc>
              <a:buFont typeface="Arial" panose="020B0604020202020204" pitchFamily="34" charset="0"/>
              <a:buChar char="•"/>
            </a:pPr>
            <a:r>
              <a:rPr lang="en-US" sz="1800" dirty="0">
                <a:latin typeface="+mn-lt"/>
                <a:ea typeface="+mn-ea"/>
                <a:cs typeface="+mn-cs"/>
              </a:rPr>
              <a:t>Data Analytics and Data Visualization</a:t>
            </a:r>
          </a:p>
          <a:p>
            <a:pPr lvl="1">
              <a:lnSpc>
                <a:spcPct val="90000"/>
              </a:lnSpc>
            </a:pPr>
            <a:r>
              <a:rPr lang="en-US" dirty="0">
                <a:latin typeface="+mn-lt"/>
                <a:ea typeface="+mn-ea"/>
                <a:cs typeface="+mn-cs"/>
              </a:rPr>
              <a:t>Expanding CXO Dashboards</a:t>
            </a:r>
          </a:p>
          <a:p>
            <a:pPr lvl="1">
              <a:lnSpc>
                <a:spcPct val="90000"/>
              </a:lnSpc>
            </a:pPr>
            <a:r>
              <a:rPr lang="en-US" dirty="0">
                <a:latin typeface="+mn-lt"/>
                <a:ea typeface="+mn-ea"/>
                <a:cs typeface="+mn-cs"/>
              </a:rPr>
              <a:t>Created a cross division working group (FMD and ISD)</a:t>
            </a:r>
          </a:p>
          <a:p>
            <a:pPr marL="228600" lvl="1">
              <a:lnSpc>
                <a:spcPct val="90000"/>
              </a:lnSpc>
              <a:spcBef>
                <a:spcPts val="1000"/>
              </a:spcBef>
            </a:pPr>
            <a:r>
              <a:rPr lang="en-US" dirty="0">
                <a:latin typeface="+mn-lt"/>
                <a:ea typeface="+mn-ea"/>
                <a:cs typeface="+mn-cs"/>
              </a:rPr>
              <a:t>Identifying tools to move reoccurring business processes out of email. </a:t>
            </a:r>
          </a:p>
          <a:p>
            <a:pPr lvl="1">
              <a:lnSpc>
                <a:spcPct val="90000"/>
              </a:lnSpc>
            </a:pPr>
            <a:r>
              <a:rPr lang="en-US" dirty="0">
                <a:latin typeface="+mn-lt"/>
                <a:ea typeface="+mn-ea"/>
                <a:cs typeface="+mn-cs"/>
              </a:rPr>
              <a:t>Managing the Audit and PBC requests through systems rather than email.</a:t>
            </a:r>
          </a:p>
          <a:p>
            <a:pPr lvl="1">
              <a:lnSpc>
                <a:spcPct val="90000"/>
              </a:lnSpc>
            </a:pPr>
            <a:r>
              <a:rPr lang="en-US" dirty="0">
                <a:latin typeface="+mn-lt"/>
                <a:ea typeface="+mn-ea"/>
                <a:cs typeface="+mn-cs"/>
              </a:rPr>
              <a:t>Updating and expanding ROOT across the FPAC</a:t>
            </a:r>
          </a:p>
          <a:p>
            <a:pPr>
              <a:lnSpc>
                <a:spcPct val="90000"/>
              </a:lnSpc>
              <a:buFont typeface="Arial" panose="020B0604020202020204" pitchFamily="34" charset="0"/>
              <a:buChar char="•"/>
            </a:pPr>
            <a:endParaRPr lang="en-US" sz="1400" dirty="0">
              <a:latin typeface="+mn-lt"/>
              <a:ea typeface="+mn-ea"/>
              <a:cs typeface="+mn-cs"/>
            </a:endParaRPr>
          </a:p>
        </p:txBody>
      </p:sp>
      <p:sp>
        <p:nvSpPr>
          <p:cNvPr id="7" name="TextBox 6" descr="&quot;&quot;">
            <a:extLst>
              <a:ext uri="{FF2B5EF4-FFF2-40B4-BE49-F238E27FC236}">
                <a16:creationId xmlns:a16="http://schemas.microsoft.com/office/drawing/2014/main" id="{5E1E95B6-D5BE-4C3E-8C59-40BF7F29535D}"/>
              </a:ext>
            </a:extLst>
          </p:cNvPr>
          <p:cNvSpPr txBox="1"/>
          <p:nvPr/>
        </p:nvSpPr>
        <p:spPr>
          <a:xfrm>
            <a:off x="6957184" y="6657945"/>
            <a:ext cx="2186816"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thediagonal.com/tag/culture/">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3.0/">
                  <a:extLst>
                    <a:ext uri="{A12FA001-AC4F-418D-AE19-62706E023703}">
                      <ahyp:hlinkClr xmlns:ahyp="http://schemas.microsoft.com/office/drawing/2018/hyperlinkcolor" val="tx"/>
                    </a:ext>
                  </a:extLst>
                </a:hlinkClick>
              </a:rPr>
              <a:t>CC BY</a:t>
            </a:r>
            <a:endParaRPr lang="en-US" sz="700">
              <a:solidFill>
                <a:srgbClr val="FFFFFF"/>
              </a:solidFill>
            </a:endParaRPr>
          </a:p>
        </p:txBody>
      </p:sp>
    </p:spTree>
    <p:extLst>
      <p:ext uri="{BB962C8B-B14F-4D97-AF65-F5344CB8AC3E}">
        <p14:creationId xmlns:p14="http://schemas.microsoft.com/office/powerpoint/2010/main" val="13157496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Lessons Learned">
            <a:extLst>
              <a:ext uri="{FF2B5EF4-FFF2-40B4-BE49-F238E27FC236}">
                <a16:creationId xmlns:a16="http://schemas.microsoft.com/office/drawing/2014/main" id="{E5D9FDE4-85BE-467E-94F4-AADD8E6CDC72}"/>
              </a:ext>
            </a:extLst>
          </p:cNvPr>
          <p:cNvSpPr>
            <a:spLocks noGrp="1"/>
          </p:cNvSpPr>
          <p:nvPr>
            <p:ph type="title"/>
          </p:nvPr>
        </p:nvSpPr>
        <p:spPr/>
        <p:txBody>
          <a:bodyPr/>
          <a:lstStyle/>
          <a:p>
            <a:r>
              <a:rPr lang="en-US" dirty="0"/>
              <a:t>Lessons Learned</a:t>
            </a:r>
          </a:p>
        </p:txBody>
      </p:sp>
      <p:sp>
        <p:nvSpPr>
          <p:cNvPr id="2" name="Content Placeholder 1" descr="Pay People – We did a great job on this.&#10;Acquire Supplies – Perfect Storm of challenges&#10;New Cards&#10;Different Organization&#10;Push to reduce the number of Card Holders&#10;No Agency Code established for the Business Center&#10;Process Inter Agency Agreements&#10;New Funding Approval Forms few were Familiar with &#10;New Processes Hindered Smooth Sign off and Approvals&#10;Took Time to Establish Hand offs between Organizations&#10;Shared Drive and Data Strategy&#10;Systems Access Strategy&#10;">
            <a:extLst>
              <a:ext uri="{FF2B5EF4-FFF2-40B4-BE49-F238E27FC236}">
                <a16:creationId xmlns:a16="http://schemas.microsoft.com/office/drawing/2014/main" id="{B646210B-259E-4399-B2EC-CB1B06CEC03B}"/>
              </a:ext>
            </a:extLst>
          </p:cNvPr>
          <p:cNvSpPr>
            <a:spLocks noGrp="1"/>
          </p:cNvSpPr>
          <p:nvPr>
            <p:ph idx="1"/>
          </p:nvPr>
        </p:nvSpPr>
        <p:spPr/>
        <p:txBody>
          <a:bodyPr>
            <a:normAutofit lnSpcReduction="10000"/>
          </a:bodyPr>
          <a:lstStyle/>
          <a:p>
            <a:r>
              <a:rPr lang="en-US" dirty="0"/>
              <a:t>Pay People – We did a great job on this.</a:t>
            </a:r>
          </a:p>
          <a:p>
            <a:r>
              <a:rPr lang="en-US" dirty="0"/>
              <a:t>Acquire Supplies – Perfect Storm of challenges</a:t>
            </a:r>
          </a:p>
          <a:p>
            <a:pPr lvl="1"/>
            <a:r>
              <a:rPr lang="en-US" dirty="0"/>
              <a:t>New Cards</a:t>
            </a:r>
          </a:p>
          <a:p>
            <a:pPr lvl="1"/>
            <a:r>
              <a:rPr lang="en-US" dirty="0"/>
              <a:t>Different Organization</a:t>
            </a:r>
          </a:p>
          <a:p>
            <a:pPr lvl="1"/>
            <a:r>
              <a:rPr lang="en-US" dirty="0"/>
              <a:t>Push to reduce the number of Card Holders</a:t>
            </a:r>
          </a:p>
          <a:p>
            <a:pPr lvl="1"/>
            <a:r>
              <a:rPr lang="en-US" dirty="0"/>
              <a:t>No Agency Code established for the Business Center</a:t>
            </a:r>
          </a:p>
          <a:p>
            <a:r>
              <a:rPr lang="en-US" dirty="0"/>
              <a:t>Process Inter Agency Agreements</a:t>
            </a:r>
          </a:p>
          <a:p>
            <a:pPr lvl="1"/>
            <a:r>
              <a:rPr lang="en-US" dirty="0"/>
              <a:t>New Funding Approval Forms few were Familiar with </a:t>
            </a:r>
          </a:p>
          <a:p>
            <a:pPr lvl="1"/>
            <a:r>
              <a:rPr lang="en-US" dirty="0"/>
              <a:t>New Processes Hindered Smooth Sign off and Approvals</a:t>
            </a:r>
          </a:p>
          <a:p>
            <a:pPr lvl="1"/>
            <a:r>
              <a:rPr lang="en-US" dirty="0"/>
              <a:t>Took Time to Establish Hand offs between Organizations</a:t>
            </a:r>
          </a:p>
          <a:p>
            <a:r>
              <a:rPr lang="en-US" dirty="0"/>
              <a:t>Shared Drive and Data Strategy</a:t>
            </a:r>
          </a:p>
          <a:p>
            <a:r>
              <a:rPr lang="en-US" dirty="0"/>
              <a:t>Systems Access Strategy</a:t>
            </a:r>
          </a:p>
        </p:txBody>
      </p:sp>
    </p:spTree>
    <p:extLst>
      <p:ext uri="{BB962C8B-B14F-4D97-AF65-F5344CB8AC3E}">
        <p14:creationId xmlns:p14="http://schemas.microsoft.com/office/powerpoint/2010/main" val="27566861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Questions">
            <a:extLst>
              <a:ext uri="{FF2B5EF4-FFF2-40B4-BE49-F238E27FC236}">
                <a16:creationId xmlns:a16="http://schemas.microsoft.com/office/drawing/2014/main" id="{2715CF8F-F66F-4739-94EE-F7E2DB5CC877}"/>
              </a:ext>
            </a:extLst>
          </p:cNvPr>
          <p:cNvSpPr>
            <a:spLocks noGrp="1"/>
          </p:cNvSpPr>
          <p:nvPr>
            <p:ph type="title"/>
          </p:nvPr>
        </p:nvSpPr>
        <p:spPr>
          <a:xfrm>
            <a:off x="639339" y="0"/>
            <a:ext cx="2769784" cy="1399272"/>
          </a:xfrm>
        </p:spPr>
        <p:txBody>
          <a:bodyPr/>
          <a:lstStyle/>
          <a:p>
            <a:r>
              <a:rPr lang="en-US" dirty="0"/>
              <a:t>Questions?</a:t>
            </a:r>
          </a:p>
        </p:txBody>
      </p:sp>
      <p:pic>
        <p:nvPicPr>
          <p:cNvPr id="6" name="Content Placeholder 5" descr="&quot;&quot;">
            <a:extLst>
              <a:ext uri="{FF2B5EF4-FFF2-40B4-BE49-F238E27FC236}">
                <a16:creationId xmlns:a16="http://schemas.microsoft.com/office/drawing/2014/main" id="{ABB59267-4543-4900-A6C3-F89217CF71B7}"/>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1972667" y="1504950"/>
            <a:ext cx="5220891" cy="4176713"/>
          </a:xfrm>
        </p:spPr>
      </p:pic>
    </p:spTree>
    <p:extLst>
      <p:ext uri="{BB962C8B-B14F-4D97-AF65-F5344CB8AC3E}">
        <p14:creationId xmlns:p14="http://schemas.microsoft.com/office/powerpoint/2010/main" val="18338360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CBAD34-3BEA-4A90-84C3-E5E4D1819D3C}"/>
              </a:ext>
            </a:extLst>
          </p:cNvPr>
          <p:cNvSpPr>
            <a:spLocks noGrp="1"/>
          </p:cNvSpPr>
          <p:nvPr>
            <p:ph type="title"/>
          </p:nvPr>
        </p:nvSpPr>
        <p:spPr/>
        <p:txBody>
          <a:bodyPr/>
          <a:lstStyle/>
          <a:p>
            <a:r>
              <a:rPr lang="en-US"/>
              <a:t>Introduction</a:t>
            </a:r>
            <a:endParaRPr lang="en-US" dirty="0"/>
          </a:p>
        </p:txBody>
      </p:sp>
      <p:sp>
        <p:nvSpPr>
          <p:cNvPr id="3" name="Text Placeholder 2">
            <a:extLst>
              <a:ext uri="{FF2B5EF4-FFF2-40B4-BE49-F238E27FC236}">
                <a16:creationId xmlns:a16="http://schemas.microsoft.com/office/drawing/2014/main" id="{FDE77077-11A2-4CCE-934F-4A3ED2FB3427}"/>
              </a:ext>
            </a:extLst>
          </p:cNvPr>
          <p:cNvSpPr>
            <a:spLocks noGrp="1"/>
          </p:cNvSpPr>
          <p:nvPr>
            <p:ph type="body" idx="1"/>
          </p:nvPr>
        </p:nvSpPr>
        <p:spPr/>
        <p:txBody>
          <a:bodyPr/>
          <a:lstStyle/>
          <a:p>
            <a:r>
              <a:rPr lang="en-US"/>
              <a:t>FPAC Business Center Organizational Design</a:t>
            </a:r>
            <a:endParaRPr lang="en-US" dirty="0"/>
          </a:p>
        </p:txBody>
      </p:sp>
    </p:spTree>
    <p:extLst>
      <p:ext uri="{BB962C8B-B14F-4D97-AF65-F5344CB8AC3E}">
        <p14:creationId xmlns:p14="http://schemas.microsoft.com/office/powerpoint/2010/main" val="1600902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Benefits of Mission Support Services Centralization ">
            <a:extLst>
              <a:ext uri="{FF2B5EF4-FFF2-40B4-BE49-F238E27FC236}">
                <a16:creationId xmlns:a16="http://schemas.microsoft.com/office/drawing/2014/main" id="{8FE970C0-600D-914D-9ECD-BB82F5B74E3D}"/>
              </a:ext>
            </a:extLst>
          </p:cNvPr>
          <p:cNvSpPr>
            <a:spLocks noGrp="1"/>
          </p:cNvSpPr>
          <p:nvPr>
            <p:ph type="title"/>
          </p:nvPr>
        </p:nvSpPr>
        <p:spPr>
          <a:xfrm>
            <a:off x="0" y="0"/>
            <a:ext cx="9144000" cy="824429"/>
          </a:xfrm>
        </p:spPr>
        <p:txBody>
          <a:bodyPr>
            <a:normAutofit fontScale="90000"/>
          </a:bodyPr>
          <a:lstStyle/>
          <a:p>
            <a:r>
              <a:rPr lang="en-US" dirty="0"/>
              <a:t>Benefits of Mission Support Services Centralization </a:t>
            </a:r>
          </a:p>
        </p:txBody>
      </p:sp>
      <p:graphicFrame>
        <p:nvGraphicFramePr>
          <p:cNvPr id="6" name="Table 5" descr="Table listing:&#10;Former Decentralized Operating Model:&#10;Inconsistent processes and policies:&#10;Impacts organizational efficiency, effectiveness, and compliance with regulation and policy.&#10;Fragmented oversight: &#10;Common mission support capabilities were subject to agency silos, resulting in inconsistent procedures and performance measurements.&#10;Organizational silos:&#10;Can result in inefficient workload allocation and use of resources.&#10;Inconsistent levels of specialization: &#10;The former organizational structures yielded different levels of specialization (e.g., HR generalist vs. specific expertise in hiring, employee relations, etc.). &#10;The column titled Centralized Business Center Operations Lists:&#10;Standardized policies, procedures, roles, and responsibilities: &#10;Results in consistent customer service interactions. Standardization will also serve as basis for improved audit outcomes. &#10;Direct line of sight:&#10;The Chief Operating Officer has direct line of sight over mission support operations across FPAC. This provides for improved oversight and accountability, as well as consistent performance measures and resource focus on highest priorities. &#10;Deep bench strength: &#10;Centralizing mission support operations results in a deeper bench (service back-ups) that improves capacity, ability to handle workload surges, and share expertise across the organization. &#10;Specialized staffing: &#10;Allows employees to become experts in the specific regulations, policies, and procedures that govern work. This cuts down on errors, expedites processes, and improves compliance. &#10;Staff are also supervised by subject matter experts, providing critical technical guidance.&#10;The third column titled Key Business Center Initiatives, Lists:&#10;Business Process Improvement &#10;“ServiceNow” development to automate processes and drive standardization of roles and responsibilities &#10;Automating workflows in “ServiceNow” will create clear and accurate metrics&#10;Create standard performance measures for mission support employees &#10;Centralized intake of service requests (“ServiceNow” platform)&#10;Leadership reports/dashboards that provide single view of all mission support activities &#10;Allows allocation of workload across organizational units, eliminating operational silos &#10;Develop core competencies across key service areas &#10;Consistent standards to measure technical expertise, evaluate performance, and develop workforce &#10;&#10;&#10;&#10;&#10;&#10;&#10;">
            <a:extLst>
              <a:ext uri="{FF2B5EF4-FFF2-40B4-BE49-F238E27FC236}">
                <a16:creationId xmlns:a16="http://schemas.microsoft.com/office/drawing/2014/main" id="{3489D11D-3088-3446-9E1C-55F763B91C2A}"/>
              </a:ext>
            </a:extLst>
          </p:cNvPr>
          <p:cNvGraphicFramePr>
            <a:graphicFrameLocks noGrp="1"/>
          </p:cNvGraphicFramePr>
          <p:nvPr>
            <p:extLst>
              <p:ext uri="{D42A27DB-BD31-4B8C-83A1-F6EECF244321}">
                <p14:modId xmlns:p14="http://schemas.microsoft.com/office/powerpoint/2010/main" val="391540307"/>
              </p:ext>
            </p:extLst>
          </p:nvPr>
        </p:nvGraphicFramePr>
        <p:xfrm>
          <a:off x="86890" y="908169"/>
          <a:ext cx="8970219" cy="5486400"/>
        </p:xfrm>
        <a:graphic>
          <a:graphicData uri="http://schemas.openxmlformats.org/drawingml/2006/table">
            <a:tbl>
              <a:tblPr firstRow="1" bandRow="1">
                <a:tableStyleId>{5C22544A-7EE6-4342-B048-85BDC9FD1C3A}</a:tableStyleId>
              </a:tblPr>
              <a:tblGrid>
                <a:gridCol w="2990073">
                  <a:extLst>
                    <a:ext uri="{9D8B030D-6E8A-4147-A177-3AD203B41FA5}">
                      <a16:colId xmlns:a16="http://schemas.microsoft.com/office/drawing/2014/main" val="3605730408"/>
                    </a:ext>
                  </a:extLst>
                </a:gridCol>
                <a:gridCol w="2990073">
                  <a:extLst>
                    <a:ext uri="{9D8B030D-6E8A-4147-A177-3AD203B41FA5}">
                      <a16:colId xmlns:a16="http://schemas.microsoft.com/office/drawing/2014/main" val="3681499266"/>
                    </a:ext>
                  </a:extLst>
                </a:gridCol>
                <a:gridCol w="2990073">
                  <a:extLst>
                    <a:ext uri="{9D8B030D-6E8A-4147-A177-3AD203B41FA5}">
                      <a16:colId xmlns:a16="http://schemas.microsoft.com/office/drawing/2014/main" val="2554254162"/>
                    </a:ext>
                  </a:extLst>
                </a:gridCol>
              </a:tblGrid>
              <a:tr h="370840">
                <a:tc>
                  <a:txBody>
                    <a:bodyPr/>
                    <a:lstStyle/>
                    <a:p>
                      <a:pPr algn="ctr"/>
                      <a:r>
                        <a:rPr lang="en-US" sz="1500" dirty="0">
                          <a:solidFill>
                            <a:schemeClr val="bg1"/>
                          </a:solidFill>
                          <a:latin typeface="Arial" panose="020B0604020202020204" pitchFamily="34" charset="0"/>
                          <a:cs typeface="Arial" panose="020B0604020202020204" pitchFamily="34" charset="0"/>
                        </a:rPr>
                        <a:t>Former Decentralized Operating Model </a:t>
                      </a:r>
                    </a:p>
                  </a:txBody>
                  <a:tcPr>
                    <a:solidFill>
                      <a:schemeClr val="tx2">
                        <a:lumMod val="75000"/>
                      </a:schemeClr>
                    </a:solidFill>
                  </a:tcPr>
                </a:tc>
                <a:tc>
                  <a:txBody>
                    <a:bodyPr/>
                    <a:lstStyle/>
                    <a:p>
                      <a:pPr algn="ctr"/>
                      <a:r>
                        <a:rPr lang="en-US" sz="1500" dirty="0">
                          <a:solidFill>
                            <a:schemeClr val="bg1"/>
                          </a:solidFill>
                          <a:latin typeface="Arial" panose="020B0604020202020204" pitchFamily="34" charset="0"/>
                          <a:cs typeface="Arial" panose="020B0604020202020204" pitchFamily="34" charset="0"/>
                        </a:rPr>
                        <a:t>Centralized Business </a:t>
                      </a:r>
                    </a:p>
                    <a:p>
                      <a:pPr algn="ctr"/>
                      <a:r>
                        <a:rPr lang="en-US" sz="1500" dirty="0">
                          <a:solidFill>
                            <a:schemeClr val="bg1"/>
                          </a:solidFill>
                          <a:latin typeface="Arial" panose="020B0604020202020204" pitchFamily="34" charset="0"/>
                          <a:cs typeface="Arial" panose="020B0604020202020204" pitchFamily="34" charset="0"/>
                        </a:rPr>
                        <a:t>Center Operations</a:t>
                      </a:r>
                    </a:p>
                  </a:txBody>
                  <a:tcPr>
                    <a:solidFill>
                      <a:schemeClr val="tx2">
                        <a:lumMod val="75000"/>
                      </a:schemeClr>
                    </a:solidFill>
                  </a:tcPr>
                </a:tc>
                <a:tc>
                  <a:txBody>
                    <a:bodyPr/>
                    <a:lstStyle/>
                    <a:p>
                      <a:pPr algn="ctr"/>
                      <a:r>
                        <a:rPr lang="en-US" sz="1500" dirty="0">
                          <a:solidFill>
                            <a:schemeClr val="bg1"/>
                          </a:solidFill>
                          <a:latin typeface="Arial" panose="020B0604020202020204" pitchFamily="34" charset="0"/>
                          <a:cs typeface="Arial" panose="020B0604020202020204" pitchFamily="34" charset="0"/>
                        </a:rPr>
                        <a:t>Key Business Center Initiatives </a:t>
                      </a:r>
                    </a:p>
                  </a:txBody>
                  <a:tcPr>
                    <a:solidFill>
                      <a:schemeClr val="tx2">
                        <a:lumMod val="75000"/>
                      </a:schemeClr>
                    </a:solidFill>
                  </a:tcPr>
                </a:tc>
                <a:extLst>
                  <a:ext uri="{0D108BD9-81ED-4DB2-BD59-A6C34878D82A}">
                    <a16:rowId xmlns:a16="http://schemas.microsoft.com/office/drawing/2014/main" val="311934445"/>
                  </a:ext>
                </a:extLst>
              </a:tr>
              <a:tr h="370840">
                <a:tc>
                  <a:txBody>
                    <a:bodyPr/>
                    <a:lstStyle/>
                    <a:p>
                      <a:pPr>
                        <a:spcAft>
                          <a:spcPts val="800"/>
                        </a:spcAft>
                      </a:pPr>
                      <a:r>
                        <a:rPr lang="en-US" sz="1000" b="1" dirty="0">
                          <a:latin typeface="Arial" panose="020B0604020202020204" pitchFamily="34" charset="0"/>
                          <a:cs typeface="Arial" panose="020B0604020202020204" pitchFamily="34" charset="0"/>
                        </a:rPr>
                        <a:t>Inconsistent processes and policies</a:t>
                      </a:r>
                    </a:p>
                    <a:p>
                      <a:pPr>
                        <a:spcAft>
                          <a:spcPts val="800"/>
                        </a:spcAft>
                      </a:pPr>
                      <a:r>
                        <a:rPr lang="en-US" sz="1000" i="1" dirty="0">
                          <a:latin typeface="Arial" panose="020B0604020202020204" pitchFamily="34" charset="0"/>
                          <a:cs typeface="Arial" panose="020B0604020202020204" pitchFamily="34" charset="0"/>
                        </a:rPr>
                        <a:t>Impacts organizational efficiency, effectiveness, and compliance with regulation and policy.</a:t>
                      </a:r>
                    </a:p>
                  </a:txBody>
                  <a:tcPr>
                    <a:lnB w="12700" cap="flat" cmpd="sng" algn="ctr">
                      <a:solidFill>
                        <a:schemeClr val="tx1">
                          <a:lumMod val="50000"/>
                          <a:lumOff val="50000"/>
                        </a:schemeClr>
                      </a:solidFill>
                      <a:prstDash val="sysDot"/>
                      <a:round/>
                      <a:headEnd type="none" w="med" len="med"/>
                      <a:tailEnd type="none" w="med" len="med"/>
                    </a:lnB>
                    <a:noFill/>
                  </a:tcPr>
                </a:tc>
                <a:tc>
                  <a:txBody>
                    <a:bodyPr/>
                    <a:lstStyle/>
                    <a:p>
                      <a:pPr>
                        <a:spcAft>
                          <a:spcPts val="800"/>
                        </a:spcAft>
                      </a:pPr>
                      <a:r>
                        <a:rPr lang="en-US" sz="1000" b="1" dirty="0">
                          <a:latin typeface="Arial" panose="020B0604020202020204" pitchFamily="34" charset="0"/>
                          <a:cs typeface="Arial" panose="020B0604020202020204" pitchFamily="34" charset="0"/>
                        </a:rPr>
                        <a:t>Standardized policies, procedures, roles, and responsibilities </a:t>
                      </a:r>
                    </a:p>
                    <a:p>
                      <a:pPr>
                        <a:spcAft>
                          <a:spcPts val="800"/>
                        </a:spcAft>
                      </a:pPr>
                      <a:r>
                        <a:rPr lang="en-US" sz="1000" i="1" dirty="0">
                          <a:latin typeface="Arial" panose="020B0604020202020204" pitchFamily="34" charset="0"/>
                          <a:cs typeface="Arial" panose="020B0604020202020204" pitchFamily="34" charset="0"/>
                        </a:rPr>
                        <a:t>Results in consistent customer service interactions. Standardization will also serve as basis for improved audit outcomes. </a:t>
                      </a:r>
                    </a:p>
                  </a:txBody>
                  <a:tcPr>
                    <a:lnB w="12700" cap="flat" cmpd="sng" algn="ctr">
                      <a:solidFill>
                        <a:schemeClr val="tx1">
                          <a:lumMod val="50000"/>
                          <a:lumOff val="50000"/>
                        </a:schemeClr>
                      </a:solidFill>
                      <a:prstDash val="sysDot"/>
                      <a:round/>
                      <a:headEnd type="none" w="med" len="med"/>
                      <a:tailEnd type="none" w="med" len="med"/>
                    </a:lnB>
                    <a:noFill/>
                  </a:tcPr>
                </a:tc>
                <a:tc>
                  <a:txBody>
                    <a:bodyPr/>
                    <a:lstStyle/>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Business Process Improvement </a:t>
                      </a:r>
                    </a:p>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“ServiceNow” development to automate processes and drive standardization of roles and responsibilities </a:t>
                      </a:r>
                    </a:p>
                  </a:txBody>
                  <a:tcPr>
                    <a:lnB w="12700" cap="flat" cmpd="sng" algn="ctr">
                      <a:solidFill>
                        <a:schemeClr val="tx1">
                          <a:lumMod val="50000"/>
                          <a:lumOff val="50000"/>
                        </a:schemeClr>
                      </a:solidFill>
                      <a:prstDash val="sysDot"/>
                      <a:round/>
                      <a:headEnd type="none" w="med" len="med"/>
                      <a:tailEnd type="none" w="med" len="med"/>
                    </a:lnB>
                    <a:noFill/>
                  </a:tcPr>
                </a:tc>
                <a:extLst>
                  <a:ext uri="{0D108BD9-81ED-4DB2-BD59-A6C34878D82A}">
                    <a16:rowId xmlns:a16="http://schemas.microsoft.com/office/drawing/2014/main" val="3181460820"/>
                  </a:ext>
                </a:extLst>
              </a:tr>
              <a:tr h="370840">
                <a:tc>
                  <a:txBody>
                    <a:bodyPr/>
                    <a:lstStyle/>
                    <a:p>
                      <a:pPr>
                        <a:spcAft>
                          <a:spcPts val="800"/>
                        </a:spcAft>
                      </a:pPr>
                      <a:r>
                        <a:rPr lang="en-US" sz="1000" b="1" i="0" dirty="0">
                          <a:latin typeface="Arial" panose="020B0604020202020204" pitchFamily="34" charset="0"/>
                          <a:cs typeface="Arial" panose="020B0604020202020204" pitchFamily="34" charset="0"/>
                        </a:rPr>
                        <a:t>Fragmented oversight </a:t>
                      </a:r>
                    </a:p>
                    <a:p>
                      <a:pPr>
                        <a:spcAft>
                          <a:spcPts val="800"/>
                        </a:spcAft>
                      </a:pPr>
                      <a:r>
                        <a:rPr lang="en-US" sz="1000" i="1" dirty="0">
                          <a:latin typeface="Arial" panose="020B0604020202020204" pitchFamily="34" charset="0"/>
                          <a:cs typeface="Arial" panose="020B0604020202020204" pitchFamily="34" charset="0"/>
                        </a:rPr>
                        <a:t>Common mission support capabilities were subject to agency silos, resulting in inconsistent procedures and performance measurements. </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a:spcAft>
                          <a:spcPts val="800"/>
                        </a:spcAft>
                      </a:pPr>
                      <a:r>
                        <a:rPr lang="en-US" sz="1000" b="1" dirty="0">
                          <a:latin typeface="Arial" panose="020B0604020202020204" pitchFamily="34" charset="0"/>
                          <a:cs typeface="Arial" panose="020B0604020202020204" pitchFamily="34" charset="0"/>
                        </a:rPr>
                        <a:t>Direct line of sight</a:t>
                      </a:r>
                    </a:p>
                    <a:p>
                      <a:pPr>
                        <a:spcAft>
                          <a:spcPts val="800"/>
                        </a:spcAft>
                      </a:pPr>
                      <a:r>
                        <a:rPr lang="en-US" sz="1000" b="0" i="1" dirty="0">
                          <a:latin typeface="Arial" panose="020B0604020202020204" pitchFamily="34" charset="0"/>
                          <a:cs typeface="Arial" panose="020B0604020202020204" pitchFamily="34" charset="0"/>
                        </a:rPr>
                        <a:t>The Chief Operating Officer has direct line of sight over mission support operations across FPAC. This provides for improved oversight and accountability, as well as consistent performance measures and resource focus on highest priorities. </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Automating workflows in “ServiceNow” will create clear and accurate metrics</a:t>
                      </a:r>
                    </a:p>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Create standard performance measures for mission support employees </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extLst>
                  <a:ext uri="{0D108BD9-81ED-4DB2-BD59-A6C34878D82A}">
                    <a16:rowId xmlns:a16="http://schemas.microsoft.com/office/drawing/2014/main" val="2144897422"/>
                  </a:ext>
                </a:extLst>
              </a:tr>
              <a:tr h="370840">
                <a:tc>
                  <a:txBody>
                    <a:bodyPr/>
                    <a:lstStyle/>
                    <a:p>
                      <a:pPr>
                        <a:spcAft>
                          <a:spcPts val="800"/>
                        </a:spcAft>
                      </a:pPr>
                      <a:r>
                        <a:rPr lang="en-US" sz="1000" b="1" dirty="0">
                          <a:latin typeface="Arial" panose="020B0604020202020204" pitchFamily="34" charset="0"/>
                          <a:cs typeface="Arial" panose="020B0604020202020204" pitchFamily="34" charset="0"/>
                        </a:rPr>
                        <a:t>Organizational silos</a:t>
                      </a:r>
                    </a:p>
                    <a:p>
                      <a:pPr>
                        <a:spcAft>
                          <a:spcPts val="800"/>
                        </a:spcAft>
                      </a:pPr>
                      <a:r>
                        <a:rPr lang="en-US" sz="1000" i="1" dirty="0">
                          <a:latin typeface="Arial" panose="020B0604020202020204" pitchFamily="34" charset="0"/>
                          <a:cs typeface="Arial" panose="020B0604020202020204" pitchFamily="34" charset="0"/>
                        </a:rPr>
                        <a:t>Can result in inefficient workload allocation and use of resources.</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a:spcAft>
                          <a:spcPts val="800"/>
                        </a:spcAft>
                      </a:pPr>
                      <a:r>
                        <a:rPr lang="en-US" sz="1000" b="1" dirty="0">
                          <a:latin typeface="Arial" panose="020B0604020202020204" pitchFamily="34" charset="0"/>
                          <a:cs typeface="Arial" panose="020B0604020202020204" pitchFamily="34" charset="0"/>
                        </a:rPr>
                        <a:t>Deep bench strength </a:t>
                      </a:r>
                    </a:p>
                    <a:p>
                      <a:pPr>
                        <a:spcAft>
                          <a:spcPts val="800"/>
                        </a:spcAft>
                      </a:pPr>
                      <a:r>
                        <a:rPr lang="en-US" sz="1000" b="0" i="1" dirty="0">
                          <a:latin typeface="Arial" panose="020B0604020202020204" pitchFamily="34" charset="0"/>
                          <a:cs typeface="Arial" panose="020B0604020202020204" pitchFamily="34" charset="0"/>
                        </a:rPr>
                        <a:t>Centralizing mission support operations results in a deeper bench (</a:t>
                      </a:r>
                      <a:r>
                        <a:rPr lang="en-US" sz="1000" i="1" dirty="0">
                          <a:latin typeface="Arial" panose="020B0604020202020204" pitchFamily="34" charset="0"/>
                          <a:cs typeface="Arial" panose="020B0604020202020204" pitchFamily="34" charset="0"/>
                        </a:rPr>
                        <a:t>service back-ups) that improves capacity, ability to handle workload surges, and share expertise across the organization. </a:t>
                      </a:r>
                    </a:p>
                    <a:p>
                      <a:pPr>
                        <a:spcAft>
                          <a:spcPts val="800"/>
                        </a:spcAft>
                      </a:pPr>
                      <a:r>
                        <a:rPr lang="en-US" sz="1000" dirty="0">
                          <a:latin typeface="Arial" panose="020B0604020202020204" pitchFamily="34" charset="0"/>
                          <a:cs typeface="Arial" panose="020B0604020202020204" pitchFamily="34" charset="0"/>
                        </a:rPr>
                        <a:t> </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tc>
                  <a:txBody>
                    <a:bodyPr/>
                    <a:lstStyle/>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Centralized intake of service requests (“ServiceNow” platform)</a:t>
                      </a:r>
                    </a:p>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Leadership reports/dashboards that provide single view of all mission support activities </a:t>
                      </a:r>
                    </a:p>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Allows allocation of workload across organizational units, eliminating operational silos </a:t>
                      </a:r>
                    </a:p>
                  </a:txBody>
                  <a:tcPr>
                    <a:lnT w="12700" cap="flat" cmpd="sng" algn="ctr">
                      <a:solidFill>
                        <a:schemeClr val="tx1">
                          <a:lumMod val="50000"/>
                          <a:lumOff val="50000"/>
                        </a:schemeClr>
                      </a:solidFill>
                      <a:prstDash val="sysDot"/>
                      <a:round/>
                      <a:headEnd type="none" w="med" len="med"/>
                      <a:tailEnd type="none" w="med" len="med"/>
                    </a:lnT>
                    <a:lnB w="12700" cap="flat" cmpd="sng" algn="ctr">
                      <a:solidFill>
                        <a:schemeClr val="tx1">
                          <a:lumMod val="50000"/>
                          <a:lumOff val="50000"/>
                        </a:schemeClr>
                      </a:solidFill>
                      <a:prstDash val="sysDot"/>
                      <a:round/>
                      <a:headEnd type="none" w="med" len="med"/>
                      <a:tailEnd type="none" w="med" len="med"/>
                    </a:lnB>
                    <a:noFill/>
                  </a:tcPr>
                </a:tc>
                <a:extLst>
                  <a:ext uri="{0D108BD9-81ED-4DB2-BD59-A6C34878D82A}">
                    <a16:rowId xmlns:a16="http://schemas.microsoft.com/office/drawing/2014/main" val="2111492118"/>
                  </a:ext>
                </a:extLst>
              </a:tr>
              <a:tr h="370840">
                <a:tc>
                  <a:txBody>
                    <a:bodyPr/>
                    <a:lstStyle/>
                    <a:p>
                      <a:pPr>
                        <a:spcAft>
                          <a:spcPts val="800"/>
                        </a:spcAft>
                      </a:pPr>
                      <a:r>
                        <a:rPr lang="en-US" sz="1000" b="1" dirty="0">
                          <a:latin typeface="Arial" panose="020B0604020202020204" pitchFamily="34" charset="0"/>
                          <a:cs typeface="Arial" panose="020B0604020202020204" pitchFamily="34" charset="0"/>
                        </a:rPr>
                        <a:t>Inconsistent levels of specialization </a:t>
                      </a:r>
                    </a:p>
                    <a:p>
                      <a:pPr>
                        <a:spcAft>
                          <a:spcPts val="800"/>
                        </a:spcAft>
                      </a:pPr>
                      <a:r>
                        <a:rPr lang="en-US" sz="1000" i="1" dirty="0">
                          <a:latin typeface="Arial" panose="020B0604020202020204" pitchFamily="34" charset="0"/>
                          <a:cs typeface="Arial" panose="020B0604020202020204" pitchFamily="34" charset="0"/>
                        </a:rPr>
                        <a:t>The former organizational structures yielded different levels of specialization (e.g., HR generalist vs. specific expertise in hiring, employee relations, etc.). </a:t>
                      </a: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a:spcAft>
                          <a:spcPts val="800"/>
                        </a:spcAft>
                      </a:pPr>
                      <a:r>
                        <a:rPr lang="en-US" sz="1000" b="1" dirty="0">
                          <a:latin typeface="Arial" panose="020B0604020202020204" pitchFamily="34" charset="0"/>
                          <a:cs typeface="Arial" panose="020B0604020202020204" pitchFamily="34" charset="0"/>
                        </a:rPr>
                        <a:t>Specialized staffing </a:t>
                      </a:r>
                    </a:p>
                    <a:p>
                      <a:pPr>
                        <a:spcAft>
                          <a:spcPts val="800"/>
                        </a:spcAft>
                      </a:pPr>
                      <a:r>
                        <a:rPr lang="en-US" sz="1000" i="1" dirty="0">
                          <a:latin typeface="Arial" panose="020B0604020202020204" pitchFamily="34" charset="0"/>
                          <a:cs typeface="Arial" panose="020B0604020202020204" pitchFamily="34" charset="0"/>
                        </a:rPr>
                        <a:t>Allows employees to become experts in the specific regulations, policies, and procedures that govern work. This cuts down on errors, expedites processes, and improves compliance. </a:t>
                      </a:r>
                    </a:p>
                    <a:p>
                      <a:pPr>
                        <a:spcAft>
                          <a:spcPts val="800"/>
                        </a:spcAft>
                      </a:pPr>
                      <a:r>
                        <a:rPr lang="en-US" sz="1000" i="1" dirty="0">
                          <a:latin typeface="Arial" panose="020B0604020202020204" pitchFamily="34" charset="0"/>
                          <a:cs typeface="Arial" panose="020B0604020202020204" pitchFamily="34" charset="0"/>
                        </a:rPr>
                        <a:t>Staff are also supervised by subject matter experts, providing critical technical guidance.</a:t>
                      </a: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noFill/>
                  </a:tcPr>
                </a:tc>
                <a:tc>
                  <a:txBody>
                    <a:bodyPr/>
                    <a:lstStyle/>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Develop core competencies across key service areas </a:t>
                      </a:r>
                    </a:p>
                    <a:p>
                      <a:pPr marL="171450" indent="-171450">
                        <a:spcAft>
                          <a:spcPts val="800"/>
                        </a:spcAft>
                        <a:buFont typeface="Arial" panose="020B0604020202020204" pitchFamily="34" charset="0"/>
                        <a:buChar char="•"/>
                      </a:pPr>
                      <a:r>
                        <a:rPr lang="en-US" sz="1000" dirty="0">
                          <a:latin typeface="Arial" panose="020B0604020202020204" pitchFamily="34" charset="0"/>
                          <a:cs typeface="Arial" panose="020B0604020202020204" pitchFamily="34" charset="0"/>
                        </a:rPr>
                        <a:t>Consistent standards to measure technical expertise, evaluate performance, and develop workforce </a:t>
                      </a:r>
                    </a:p>
                  </a:txBody>
                  <a:tcPr>
                    <a:lnT w="12700" cap="flat" cmpd="sng" algn="ctr">
                      <a:solidFill>
                        <a:schemeClr val="tx1">
                          <a:lumMod val="50000"/>
                          <a:lumOff val="50000"/>
                        </a:schemeClr>
                      </a:solidFill>
                      <a:prstDash val="sysDot"/>
                      <a:round/>
                      <a:headEnd type="none" w="med" len="med"/>
                      <a:tailEnd type="none" w="med" len="med"/>
                    </a:lnT>
                    <a:lnB w="12700" cap="flat" cmpd="sng" algn="ctr">
                      <a:noFill/>
                      <a:prstDash val="sysDot"/>
                      <a:round/>
                      <a:headEnd type="none" w="med" len="med"/>
                      <a:tailEnd type="none" w="med" len="med"/>
                    </a:lnB>
                    <a:noFill/>
                  </a:tcPr>
                </a:tc>
                <a:extLst>
                  <a:ext uri="{0D108BD9-81ED-4DB2-BD59-A6C34878D82A}">
                    <a16:rowId xmlns:a16="http://schemas.microsoft.com/office/drawing/2014/main" val="3919815081"/>
                  </a:ext>
                </a:extLst>
              </a:tr>
            </a:tbl>
          </a:graphicData>
        </a:graphic>
      </p:graphicFrame>
    </p:spTree>
    <p:extLst>
      <p:ext uri="{BB962C8B-B14F-4D97-AF65-F5344CB8AC3E}">
        <p14:creationId xmlns:p14="http://schemas.microsoft.com/office/powerpoint/2010/main" val="16643200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 descr="Business Center Structure and Leadership Team ">
            <a:extLst>
              <a:ext uri="{FF2B5EF4-FFF2-40B4-BE49-F238E27FC236}">
                <a16:creationId xmlns:a16="http://schemas.microsoft.com/office/drawing/2014/main" id="{DE66D299-0890-9143-98B9-D072590449CB}"/>
              </a:ext>
            </a:extLst>
          </p:cNvPr>
          <p:cNvSpPr>
            <a:spLocks noGrp="1"/>
          </p:cNvSpPr>
          <p:nvPr>
            <p:ph type="title"/>
          </p:nvPr>
        </p:nvSpPr>
        <p:spPr>
          <a:xfrm>
            <a:off x="24364" y="-73047"/>
            <a:ext cx="8799855" cy="862806"/>
          </a:xfrm>
        </p:spPr>
        <p:txBody>
          <a:bodyPr>
            <a:normAutofit/>
          </a:bodyPr>
          <a:lstStyle/>
          <a:p>
            <a:r>
              <a:rPr lang="en-US" sz="2400" dirty="0">
                <a:latin typeface="Arial" panose="020B0604020202020204" pitchFamily="34" charset="0"/>
                <a:cs typeface="Arial" panose="020B0604020202020204" pitchFamily="34" charset="0"/>
              </a:rPr>
              <a:t>Business Center Structure and Leadership Team </a:t>
            </a:r>
          </a:p>
        </p:txBody>
      </p:sp>
      <p:sp>
        <p:nvSpPr>
          <p:cNvPr id="4" name="TextBox 3" descr="Bill Northey&#10;Under Secretary,&#10;Farm Production &amp; Conservation&#10;"/>
          <p:cNvSpPr txBox="1"/>
          <p:nvPr/>
        </p:nvSpPr>
        <p:spPr>
          <a:xfrm>
            <a:off x="3505201" y="1075587"/>
            <a:ext cx="2133596" cy="553998"/>
          </a:xfrm>
          <a:prstGeom prst="rect">
            <a:avLst/>
          </a:prstGeom>
          <a:solidFill>
            <a:schemeClr val="accent6">
              <a:lumMod val="60000"/>
              <a:lumOff val="40000"/>
            </a:schemeClr>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Bill Northey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Under Secretary,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Farm Production &amp; Conservation</a:t>
            </a:r>
          </a:p>
        </p:txBody>
      </p:sp>
      <p:cxnSp>
        <p:nvCxnSpPr>
          <p:cNvPr id="62" name="Straight Connector 61" descr="&quot;&quot;">
            <a:extLst>
              <a:ext uri="{FF2B5EF4-FFF2-40B4-BE49-F238E27FC236}">
                <a16:creationId xmlns:a16="http://schemas.microsoft.com/office/drawing/2014/main" id="{A481BDCF-EE8A-B04E-98A3-DF1C8980A9FC}"/>
              </a:ext>
            </a:extLst>
          </p:cNvPr>
          <p:cNvCxnSpPr>
            <a:cxnSpLocks/>
            <a:stCxn id="4" idx="2"/>
            <a:endCxn id="72" idx="0"/>
          </p:cNvCxnSpPr>
          <p:nvPr/>
        </p:nvCxnSpPr>
        <p:spPr>
          <a:xfrm>
            <a:off x="4571999" y="1612232"/>
            <a:ext cx="0" cy="200203"/>
          </a:xfrm>
          <a:prstGeom prst="line">
            <a:avLst/>
          </a:prstGeom>
        </p:spPr>
        <p:style>
          <a:lnRef idx="1">
            <a:schemeClr val="accent1"/>
          </a:lnRef>
          <a:fillRef idx="0">
            <a:schemeClr val="accent1"/>
          </a:fillRef>
          <a:effectRef idx="0">
            <a:schemeClr val="accent1"/>
          </a:effectRef>
          <a:fontRef idx="minor">
            <a:schemeClr val="tx1"/>
          </a:fontRef>
        </p:style>
      </p:cxnSp>
      <p:cxnSp>
        <p:nvCxnSpPr>
          <p:cNvPr id="70" name="Straight Connector 69" descr="&quot;&quot;">
            <a:extLst>
              <a:ext uri="{FF2B5EF4-FFF2-40B4-BE49-F238E27FC236}">
                <a16:creationId xmlns:a16="http://schemas.microsoft.com/office/drawing/2014/main" id="{BEE7050B-F2AC-4C3F-B27D-8DDC943CF380}"/>
              </a:ext>
            </a:extLst>
          </p:cNvPr>
          <p:cNvCxnSpPr>
            <a:cxnSpLocks/>
            <a:stCxn id="4" idx="1"/>
            <a:endCxn id="43" idx="0"/>
          </p:cNvCxnSpPr>
          <p:nvPr/>
        </p:nvCxnSpPr>
        <p:spPr>
          <a:xfrm flipH="1">
            <a:off x="2375071" y="1343910"/>
            <a:ext cx="1130130" cy="611309"/>
          </a:xfrm>
          <a:prstGeom prst="line">
            <a:avLst/>
          </a:prstGeom>
          <a:ln w="9525" cap="flat" cmpd="sng" algn="ctr">
            <a:solidFill>
              <a:schemeClr val="accent5"/>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3" name="TextBox 42" descr="Emily Su&#10;Civil Rights and EEO&#10;"/>
          <p:cNvSpPr txBox="1"/>
          <p:nvPr/>
        </p:nvSpPr>
        <p:spPr>
          <a:xfrm>
            <a:off x="1594367" y="1955219"/>
            <a:ext cx="1561407" cy="400110"/>
          </a:xfrm>
          <a:prstGeom prst="rect">
            <a:avLst/>
          </a:prstGeom>
          <a:solidFill>
            <a:schemeClr val="accent6">
              <a:lumMod val="40000"/>
              <a:lumOff val="6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1000" b="1" dirty="0">
                <a:solidFill>
                  <a:prstClr val="black"/>
                </a:solidFill>
                <a:latin typeface="Arial" panose="020B0604020202020204" pitchFamily="34" charset="0"/>
                <a:ea typeface="Calibri" charset="0"/>
                <a:cs typeface="Arial" panose="020B0604020202020204" pitchFamily="34" charset="0"/>
              </a:rPr>
              <a:t>Emily Su</a:t>
            </a:r>
          </a:p>
          <a:p>
            <a:pPr lvl="0" algn="ctr">
              <a:defRPr/>
            </a:pPr>
            <a:r>
              <a:rPr lang="en-US" sz="1000" dirty="0">
                <a:solidFill>
                  <a:prstClr val="black"/>
                </a:solidFill>
                <a:latin typeface="Arial" panose="020B0604020202020204" pitchFamily="34" charset="0"/>
                <a:ea typeface="Calibri" charset="0"/>
                <a:cs typeface="Arial" panose="020B0604020202020204" pitchFamily="34" charset="0"/>
              </a:rPr>
              <a:t>Civil Rights and EEO</a:t>
            </a:r>
          </a:p>
        </p:txBody>
      </p:sp>
      <p:cxnSp>
        <p:nvCxnSpPr>
          <p:cNvPr id="25" name="Straight Connector 24" descr="&quot;&quot;">
            <a:extLst>
              <a:ext uri="{FF2B5EF4-FFF2-40B4-BE49-F238E27FC236}">
                <a16:creationId xmlns:a16="http://schemas.microsoft.com/office/drawing/2014/main" id="{9738FBC6-46E5-B842-966D-D7E0B3181784}"/>
              </a:ext>
            </a:extLst>
          </p:cNvPr>
          <p:cNvCxnSpPr>
            <a:cxnSpLocks/>
            <a:stCxn id="43" idx="3"/>
          </p:cNvCxnSpPr>
          <p:nvPr/>
        </p:nvCxnSpPr>
        <p:spPr>
          <a:xfrm>
            <a:off x="3155774" y="2155274"/>
            <a:ext cx="349429"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TextBox 71" descr="Robert Stephenson&#10;Chief Operating Officer (COO) and CCC Executive Vice President&#10;">
            <a:extLst>
              <a:ext uri="{FF2B5EF4-FFF2-40B4-BE49-F238E27FC236}">
                <a16:creationId xmlns:a16="http://schemas.microsoft.com/office/drawing/2014/main" id="{D4B01AF3-0F42-464F-9175-F96669DB9725}"/>
              </a:ext>
            </a:extLst>
          </p:cNvPr>
          <p:cNvSpPr txBox="1"/>
          <p:nvPr/>
        </p:nvSpPr>
        <p:spPr>
          <a:xfrm>
            <a:off x="3505200" y="1812435"/>
            <a:ext cx="2133597" cy="553998"/>
          </a:xfrm>
          <a:prstGeom prst="rect">
            <a:avLst/>
          </a:prstGeom>
          <a:solidFill>
            <a:schemeClr val="accent6">
              <a:lumMod val="60000"/>
              <a:lumOff val="40000"/>
            </a:schemeClr>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Robert Stephenson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Chief Operating Officer (COO) and CCC Executive Vice President</a:t>
            </a:r>
          </a:p>
        </p:txBody>
      </p:sp>
      <p:cxnSp>
        <p:nvCxnSpPr>
          <p:cNvPr id="60" name="Elbow Connector 59" descr="&quot;&quot;">
            <a:extLst>
              <a:ext uri="{FF2B5EF4-FFF2-40B4-BE49-F238E27FC236}">
                <a16:creationId xmlns:a16="http://schemas.microsoft.com/office/drawing/2014/main" id="{02672CE8-600E-8E4A-BB72-3BF153B72748}"/>
              </a:ext>
            </a:extLst>
          </p:cNvPr>
          <p:cNvCxnSpPr>
            <a:cxnSpLocks/>
            <a:endCxn id="5" idx="0"/>
          </p:cNvCxnSpPr>
          <p:nvPr/>
        </p:nvCxnSpPr>
        <p:spPr>
          <a:xfrm rot="5400000">
            <a:off x="3368047" y="1516241"/>
            <a:ext cx="186948" cy="2172900"/>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5" name="TextBox 4" descr="Tom Christensen&#10;Deputy COO for  &#10;Business Services&#10;"/>
          <p:cNvSpPr txBox="1"/>
          <p:nvPr/>
        </p:nvSpPr>
        <p:spPr>
          <a:xfrm>
            <a:off x="1594367" y="2696165"/>
            <a:ext cx="1561407" cy="553998"/>
          </a:xfrm>
          <a:prstGeom prst="rect">
            <a:avLst/>
          </a:prstGeom>
          <a:solidFill>
            <a:schemeClr val="accent6">
              <a:lumMod val="60000"/>
              <a:lumOff val="40000"/>
            </a:schemeClr>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Tom Christensen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Deputy COO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Business Services</a:t>
            </a:r>
          </a:p>
        </p:txBody>
      </p:sp>
      <p:cxnSp>
        <p:nvCxnSpPr>
          <p:cNvPr id="69" name="Elbow Connector 38" descr="&quot;&quot;">
            <a:extLst>
              <a:ext uri="{FF2B5EF4-FFF2-40B4-BE49-F238E27FC236}">
                <a16:creationId xmlns:a16="http://schemas.microsoft.com/office/drawing/2014/main" id="{F016A7B2-F497-4542-B96F-098428C32600}"/>
              </a:ext>
            </a:extLst>
          </p:cNvPr>
          <p:cNvCxnSpPr>
            <a:cxnSpLocks/>
            <a:endCxn id="51" idx="3"/>
          </p:cNvCxnSpPr>
          <p:nvPr/>
        </p:nvCxnSpPr>
        <p:spPr>
          <a:xfrm rot="5400000">
            <a:off x="1225496" y="4268548"/>
            <a:ext cx="2075417" cy="252911"/>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17" name="TextBox 16" descr="Jim Staiert&#10;Budget&#10;"/>
          <p:cNvSpPr txBox="1"/>
          <p:nvPr/>
        </p:nvSpPr>
        <p:spPr>
          <a:xfrm>
            <a:off x="250991" y="3492048"/>
            <a:ext cx="1887671" cy="415498"/>
          </a:xfrm>
          <a:prstGeom prst="rect">
            <a:avLst/>
          </a:prstGeom>
          <a:solidFill>
            <a:schemeClr val="accent6">
              <a:lumMod val="60000"/>
              <a:lumOff val="4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solidFill>
                  <a:prstClr val="black"/>
                </a:solidFill>
                <a:latin typeface="Arial" panose="020B0604020202020204" pitchFamily="34" charset="0"/>
                <a:ea typeface="Calibri" charset="0"/>
                <a:cs typeface="Arial" panose="020B0604020202020204" pitchFamily="34" charset="0"/>
              </a:rPr>
              <a:t>Jim Staiert</a:t>
            </a:r>
            <a:endPar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Budget</a:t>
            </a:r>
          </a:p>
        </p:txBody>
      </p:sp>
      <p:cxnSp>
        <p:nvCxnSpPr>
          <p:cNvPr id="59" name="Elbow Connector 21" descr="&quot;&quot;">
            <a:extLst>
              <a:ext uri="{FF2B5EF4-FFF2-40B4-BE49-F238E27FC236}">
                <a16:creationId xmlns:a16="http://schemas.microsoft.com/office/drawing/2014/main" id="{8BE8AA45-E37D-4D97-AAF7-30938EB8EBCC}"/>
              </a:ext>
            </a:extLst>
          </p:cNvPr>
          <p:cNvCxnSpPr>
            <a:cxnSpLocks/>
            <a:endCxn id="17" idx="3"/>
          </p:cNvCxnSpPr>
          <p:nvPr/>
        </p:nvCxnSpPr>
        <p:spPr>
          <a:xfrm rot="5400000">
            <a:off x="2061927" y="3373977"/>
            <a:ext cx="402556" cy="249085"/>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1" name="Elbow Connector 22" descr="&quot;&quot;">
            <a:extLst>
              <a:ext uri="{FF2B5EF4-FFF2-40B4-BE49-F238E27FC236}">
                <a16:creationId xmlns:a16="http://schemas.microsoft.com/office/drawing/2014/main" id="{47C3FE71-7C50-4314-B8D3-E5EFC82C5ED0}"/>
              </a:ext>
            </a:extLst>
          </p:cNvPr>
          <p:cNvCxnSpPr>
            <a:cxnSpLocks/>
            <a:endCxn id="36" idx="1"/>
          </p:cNvCxnSpPr>
          <p:nvPr/>
        </p:nvCxnSpPr>
        <p:spPr>
          <a:xfrm rot="16200000" flipH="1">
            <a:off x="2317623" y="3435474"/>
            <a:ext cx="333820" cy="19357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6" name="TextBox 35" descr="Margo Erny&#10;Financial Management"/>
          <p:cNvSpPr txBox="1"/>
          <p:nvPr/>
        </p:nvSpPr>
        <p:spPr>
          <a:xfrm>
            <a:off x="2581320" y="3491422"/>
            <a:ext cx="1887671" cy="415498"/>
          </a:xfrm>
          <a:prstGeom prst="rect">
            <a:avLst/>
          </a:prstGeom>
          <a:solidFill>
            <a:schemeClr val="accent6">
              <a:lumMod val="60000"/>
              <a:lumOff val="4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Margo Erny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Financial Management</a:t>
            </a:r>
          </a:p>
        </p:txBody>
      </p:sp>
      <p:sp>
        <p:nvSpPr>
          <p:cNvPr id="37" name="TextBox 36" descr="Robert Ibarra&#10;Grants and Agreements"/>
          <p:cNvSpPr txBox="1"/>
          <p:nvPr/>
        </p:nvSpPr>
        <p:spPr>
          <a:xfrm>
            <a:off x="263854" y="4028496"/>
            <a:ext cx="1887671" cy="415498"/>
          </a:xfrm>
          <a:prstGeom prst="rect">
            <a:avLst/>
          </a:prstGeom>
          <a:solidFill>
            <a:schemeClr val="accent6">
              <a:lumMod val="60000"/>
              <a:lumOff val="4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Robert Ibarra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Grants a</a:t>
            </a:r>
            <a:r>
              <a:rPr lang="en-US" sz="1000" dirty="0">
                <a:solidFill>
                  <a:prstClr val="black"/>
                </a:solidFill>
                <a:latin typeface="Arial" panose="020B0604020202020204" pitchFamily="34" charset="0"/>
                <a:ea typeface="Calibri" charset="0"/>
                <a:cs typeface="Arial" panose="020B0604020202020204" pitchFamily="34" charset="0"/>
              </a:rPr>
              <a:t>nd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Agreements </a:t>
            </a:r>
          </a:p>
        </p:txBody>
      </p:sp>
      <p:cxnSp>
        <p:nvCxnSpPr>
          <p:cNvPr id="64" name="Elbow Connector 23" descr="&quot;&quot;">
            <a:extLst>
              <a:ext uri="{FF2B5EF4-FFF2-40B4-BE49-F238E27FC236}">
                <a16:creationId xmlns:a16="http://schemas.microsoft.com/office/drawing/2014/main" id="{28F10EB9-F8E9-4FEB-B9DB-00C4B4D13520}"/>
              </a:ext>
            </a:extLst>
          </p:cNvPr>
          <p:cNvCxnSpPr>
            <a:cxnSpLocks/>
            <a:endCxn id="37" idx="3"/>
          </p:cNvCxnSpPr>
          <p:nvPr/>
        </p:nvCxnSpPr>
        <p:spPr>
          <a:xfrm rot="5400000">
            <a:off x="1800135" y="3648633"/>
            <a:ext cx="939002" cy="236222"/>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6" name="Elbow Connector 24" descr="&quot;&quot;">
            <a:extLst>
              <a:ext uri="{FF2B5EF4-FFF2-40B4-BE49-F238E27FC236}">
                <a16:creationId xmlns:a16="http://schemas.microsoft.com/office/drawing/2014/main" id="{BE275E6F-7D78-4AC2-B861-53B53916B959}"/>
              </a:ext>
            </a:extLst>
          </p:cNvPr>
          <p:cNvCxnSpPr>
            <a:cxnSpLocks/>
            <a:endCxn id="39" idx="1"/>
          </p:cNvCxnSpPr>
          <p:nvPr/>
        </p:nvCxnSpPr>
        <p:spPr>
          <a:xfrm rot="16200000" flipH="1">
            <a:off x="2014723" y="3670263"/>
            <a:ext cx="939616" cy="19357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39" name="TextBox 38" descr="Darren Ash&#10;Information Technology&#10;"/>
          <p:cNvSpPr txBox="1"/>
          <p:nvPr/>
        </p:nvSpPr>
        <p:spPr>
          <a:xfrm>
            <a:off x="2581318" y="4029109"/>
            <a:ext cx="1887671" cy="415498"/>
          </a:xfrm>
          <a:prstGeom prst="rect">
            <a:avLst/>
          </a:prstGeom>
          <a:solidFill>
            <a:schemeClr val="accent6">
              <a:lumMod val="60000"/>
              <a:lumOff val="40000"/>
            </a:schemeClr>
          </a:solidFill>
          <a:ln>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Darren Ash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Information Technology</a:t>
            </a:r>
          </a:p>
        </p:txBody>
      </p:sp>
      <p:sp>
        <p:nvSpPr>
          <p:cNvPr id="38" name="TextBox 37" descr="Melissa Drummond&#10;Human Resources"/>
          <p:cNvSpPr txBox="1"/>
          <p:nvPr/>
        </p:nvSpPr>
        <p:spPr>
          <a:xfrm>
            <a:off x="250991" y="4640433"/>
            <a:ext cx="1887671" cy="415498"/>
          </a:xfrm>
          <a:prstGeom prst="rect">
            <a:avLst/>
          </a:prstGeom>
          <a:solidFill>
            <a:schemeClr val="accent6">
              <a:lumMod val="60000"/>
              <a:lumOff val="4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Melissa Drummond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Human Resources </a:t>
            </a:r>
          </a:p>
        </p:txBody>
      </p:sp>
      <p:cxnSp>
        <p:nvCxnSpPr>
          <p:cNvPr id="67" name="Elbow Connector 25" descr="&quot;&quot;">
            <a:extLst>
              <a:ext uri="{FF2B5EF4-FFF2-40B4-BE49-F238E27FC236}">
                <a16:creationId xmlns:a16="http://schemas.microsoft.com/office/drawing/2014/main" id="{529C4A8E-DDCC-4BEB-B269-19EF8F87512D}"/>
              </a:ext>
            </a:extLst>
          </p:cNvPr>
          <p:cNvCxnSpPr>
            <a:cxnSpLocks/>
            <a:endCxn id="38" idx="3"/>
          </p:cNvCxnSpPr>
          <p:nvPr/>
        </p:nvCxnSpPr>
        <p:spPr>
          <a:xfrm rot="5400000">
            <a:off x="1487739" y="3948167"/>
            <a:ext cx="1550939" cy="249091"/>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68" name="Elbow Connector 26" descr="&quot;&quot;">
            <a:extLst>
              <a:ext uri="{FF2B5EF4-FFF2-40B4-BE49-F238E27FC236}">
                <a16:creationId xmlns:a16="http://schemas.microsoft.com/office/drawing/2014/main" id="{C7CDAFC9-2D83-4229-88D6-FC243C6F8ED3}"/>
              </a:ext>
            </a:extLst>
          </p:cNvPr>
          <p:cNvCxnSpPr>
            <a:cxnSpLocks/>
          </p:cNvCxnSpPr>
          <p:nvPr/>
        </p:nvCxnSpPr>
        <p:spPr>
          <a:xfrm rot="16200000" flipH="1">
            <a:off x="1706688" y="3978335"/>
            <a:ext cx="1555716" cy="19356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0" name="TextBox 39" descr="Stephen Schaefer&#10;Management Services&#10;"/>
          <p:cNvSpPr txBox="1"/>
          <p:nvPr/>
        </p:nvSpPr>
        <p:spPr>
          <a:xfrm>
            <a:off x="2581309" y="4645207"/>
            <a:ext cx="1887671" cy="415498"/>
          </a:xfrm>
          <a:prstGeom prst="rect">
            <a:avLst/>
          </a:prstGeom>
          <a:solidFill>
            <a:schemeClr val="accent6">
              <a:lumMod val="60000"/>
              <a:lumOff val="4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Stephen Schaefer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Management Services</a:t>
            </a:r>
          </a:p>
        </p:txBody>
      </p:sp>
      <p:sp>
        <p:nvSpPr>
          <p:cNvPr id="51" name="TextBox 50" descr="Derek Beavers&#10;Acquisitions&#10;">
            <a:extLst>
              <a:ext uri="{FF2B5EF4-FFF2-40B4-BE49-F238E27FC236}">
                <a16:creationId xmlns:a16="http://schemas.microsoft.com/office/drawing/2014/main" id="{AD309915-3EC3-9147-8E33-D44269A0ECD3}"/>
              </a:ext>
            </a:extLst>
          </p:cNvPr>
          <p:cNvSpPr txBox="1"/>
          <p:nvPr/>
        </p:nvSpPr>
        <p:spPr>
          <a:xfrm>
            <a:off x="249077" y="5232657"/>
            <a:ext cx="1887671" cy="400110"/>
          </a:xfrm>
          <a:prstGeom prst="rect">
            <a:avLst/>
          </a:prstGeom>
          <a:solidFill>
            <a:schemeClr val="accent6">
              <a:lumMod val="40000"/>
              <a:lumOff val="60000"/>
            </a:schemeClr>
          </a:solidFill>
          <a:ln>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Derek Beavers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Acquisitions</a:t>
            </a:r>
          </a:p>
        </p:txBody>
      </p:sp>
      <p:grpSp>
        <p:nvGrpSpPr>
          <p:cNvPr id="22" name="Group 21" descr="&quot;&quot;">
            <a:extLst>
              <a:ext uri="{FF2B5EF4-FFF2-40B4-BE49-F238E27FC236}">
                <a16:creationId xmlns:a16="http://schemas.microsoft.com/office/drawing/2014/main" id="{05C18474-E77D-7E4B-ABF7-46D5B73EBFE8}"/>
              </a:ext>
            </a:extLst>
          </p:cNvPr>
          <p:cNvGrpSpPr/>
          <p:nvPr/>
        </p:nvGrpSpPr>
        <p:grpSpPr>
          <a:xfrm>
            <a:off x="7309326" y="1203050"/>
            <a:ext cx="3479800" cy="1095912"/>
            <a:chOff x="7414565" y="1099943"/>
            <a:chExt cx="3479800" cy="1095912"/>
          </a:xfrm>
        </p:grpSpPr>
        <p:sp>
          <p:nvSpPr>
            <p:cNvPr id="53" name="TextBox 52" descr="legend">
              <a:extLst>
                <a:ext uri="{FF2B5EF4-FFF2-40B4-BE49-F238E27FC236}">
                  <a16:creationId xmlns:a16="http://schemas.microsoft.com/office/drawing/2014/main" id="{C8AE9291-E7B5-F242-895A-33B45B2E7A01}"/>
                </a:ext>
              </a:extLst>
            </p:cNvPr>
            <p:cNvSpPr txBox="1"/>
            <p:nvPr/>
          </p:nvSpPr>
          <p:spPr>
            <a:xfrm>
              <a:off x="7414565" y="1099943"/>
              <a:ext cx="3479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Legend</a:t>
              </a:r>
            </a:p>
          </p:txBody>
        </p:sp>
        <p:sp>
          <p:nvSpPr>
            <p:cNvPr id="18" name="TextBox 17" descr="Position Officially Filled">
              <a:extLst>
                <a:ext uri="{FF2B5EF4-FFF2-40B4-BE49-F238E27FC236}">
                  <a16:creationId xmlns:a16="http://schemas.microsoft.com/office/drawing/2014/main" id="{4FB2F831-7C42-594A-8EB2-4782F48B5DE4}"/>
                </a:ext>
              </a:extLst>
            </p:cNvPr>
            <p:cNvSpPr txBox="1"/>
            <p:nvPr/>
          </p:nvSpPr>
          <p:spPr>
            <a:xfrm>
              <a:off x="7476971" y="1371212"/>
              <a:ext cx="1489427" cy="415498"/>
            </a:xfrm>
            <a:prstGeom prst="rect">
              <a:avLst/>
            </a:prstGeom>
            <a:solidFill>
              <a:schemeClr val="accent6">
                <a:lumMod val="60000"/>
                <a:lumOff val="4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Position Officially Filled</a:t>
              </a:r>
            </a:p>
          </p:txBody>
        </p:sp>
        <p:sp>
          <p:nvSpPr>
            <p:cNvPr id="65" name="TextBox 64" descr="Acting Leadership">
              <a:extLst>
                <a:ext uri="{FF2B5EF4-FFF2-40B4-BE49-F238E27FC236}">
                  <a16:creationId xmlns:a16="http://schemas.microsoft.com/office/drawing/2014/main" id="{296E0511-9957-3044-926D-1087B78D6EE3}"/>
                </a:ext>
              </a:extLst>
            </p:cNvPr>
            <p:cNvSpPr txBox="1"/>
            <p:nvPr/>
          </p:nvSpPr>
          <p:spPr>
            <a:xfrm>
              <a:off x="7414565" y="1949634"/>
              <a:ext cx="347980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Acting Leadership </a:t>
              </a:r>
            </a:p>
          </p:txBody>
        </p:sp>
      </p:grpSp>
      <p:cxnSp>
        <p:nvCxnSpPr>
          <p:cNvPr id="58" name="Elbow Connector 57" descr="&quot;&quot;">
            <a:extLst>
              <a:ext uri="{FF2B5EF4-FFF2-40B4-BE49-F238E27FC236}">
                <a16:creationId xmlns:a16="http://schemas.microsoft.com/office/drawing/2014/main" id="{72CFC580-E245-9E48-8204-CC3FE57EF4E0}"/>
              </a:ext>
            </a:extLst>
          </p:cNvPr>
          <p:cNvCxnSpPr>
            <a:cxnSpLocks/>
          </p:cNvCxnSpPr>
          <p:nvPr/>
        </p:nvCxnSpPr>
        <p:spPr>
          <a:xfrm rot="16200000" flipH="1">
            <a:off x="5591760" y="1465429"/>
            <a:ext cx="186948" cy="2274525"/>
          </a:xfrm>
          <a:prstGeom prst="bentConnector3">
            <a:avLst>
              <a:gd name="adj1" fmla="val 50000"/>
            </a:avLst>
          </a:prstGeom>
        </p:spPr>
        <p:style>
          <a:lnRef idx="1">
            <a:schemeClr val="accent1"/>
          </a:lnRef>
          <a:fillRef idx="0">
            <a:schemeClr val="accent1"/>
          </a:fillRef>
          <a:effectRef idx="0">
            <a:schemeClr val="accent1"/>
          </a:effectRef>
          <a:fontRef idx="minor">
            <a:schemeClr val="tx1"/>
          </a:fontRef>
        </p:style>
      </p:cxnSp>
      <p:sp>
        <p:nvSpPr>
          <p:cNvPr id="34" name="TextBox 33" descr="Sarah Lynch&#10;Deputy COO for Enterprise Services and CCC Secretary&#10;"/>
          <p:cNvSpPr txBox="1"/>
          <p:nvPr/>
        </p:nvSpPr>
        <p:spPr>
          <a:xfrm>
            <a:off x="6041792" y="2696165"/>
            <a:ext cx="1561407" cy="707886"/>
          </a:xfrm>
          <a:prstGeom prst="rect">
            <a:avLst/>
          </a:prstGeom>
          <a:solidFill>
            <a:schemeClr val="accent6">
              <a:lumMod val="60000"/>
              <a:lumOff val="40000"/>
            </a:schemeClr>
          </a:solidFill>
          <a:ln w="28575"/>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Sarah Lynch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Deputy COO for Enterprise Services and CCC Secretary</a:t>
            </a:r>
          </a:p>
        </p:txBody>
      </p:sp>
      <p:cxnSp>
        <p:nvCxnSpPr>
          <p:cNvPr id="88" name="Elbow Connector 27" descr="&quot;&quot;">
            <a:extLst>
              <a:ext uri="{FF2B5EF4-FFF2-40B4-BE49-F238E27FC236}">
                <a16:creationId xmlns:a16="http://schemas.microsoft.com/office/drawing/2014/main" id="{72AB99F4-E5A3-4105-BD0D-99FB1265B0DD}"/>
              </a:ext>
            </a:extLst>
          </p:cNvPr>
          <p:cNvCxnSpPr>
            <a:cxnSpLocks/>
            <a:stCxn id="34" idx="2"/>
            <a:endCxn id="21" idx="3"/>
          </p:cNvCxnSpPr>
          <p:nvPr/>
        </p:nvCxnSpPr>
        <p:spPr>
          <a:xfrm rot="5400000">
            <a:off x="6543903" y="3521152"/>
            <a:ext cx="395695" cy="161493"/>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21" name="TextBox 20" descr="Ken Hill&#10;Performance, Accountability, and Risk&#10;"/>
          <p:cNvSpPr txBox="1"/>
          <p:nvPr/>
        </p:nvSpPr>
        <p:spPr>
          <a:xfrm>
            <a:off x="4777271" y="3522747"/>
            <a:ext cx="1883732" cy="553998"/>
          </a:xfrm>
          <a:prstGeom prst="rect">
            <a:avLst/>
          </a:prstGeom>
          <a:solidFill>
            <a:schemeClr val="accent6">
              <a:lumMod val="60000"/>
              <a:lumOff val="4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Ken Hill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Performance, Accountability, and Risk</a:t>
            </a:r>
          </a:p>
        </p:txBody>
      </p:sp>
      <p:cxnSp>
        <p:nvCxnSpPr>
          <p:cNvPr id="89" name="Elbow Connector 28" descr="&quot;&quot;">
            <a:extLst>
              <a:ext uri="{FF2B5EF4-FFF2-40B4-BE49-F238E27FC236}">
                <a16:creationId xmlns:a16="http://schemas.microsoft.com/office/drawing/2014/main" id="{23C7660E-0884-41DB-AAF7-3C4491255524}"/>
              </a:ext>
            </a:extLst>
          </p:cNvPr>
          <p:cNvCxnSpPr>
            <a:cxnSpLocks/>
            <a:stCxn id="34" idx="2"/>
            <a:endCxn id="41" idx="1"/>
          </p:cNvCxnSpPr>
          <p:nvPr/>
        </p:nvCxnSpPr>
        <p:spPr>
          <a:xfrm rot="16200000" flipH="1">
            <a:off x="6754835" y="3471711"/>
            <a:ext cx="362977" cy="22765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1" name="TextBox 40" descr="Jack Welch&#10;Appeals and Litigation&#10;"/>
          <p:cNvSpPr txBox="1"/>
          <p:nvPr/>
        </p:nvSpPr>
        <p:spPr>
          <a:xfrm>
            <a:off x="7050151" y="3559279"/>
            <a:ext cx="1844238" cy="415498"/>
          </a:xfrm>
          <a:prstGeom prst="rect">
            <a:avLst/>
          </a:prstGeom>
          <a:solidFill>
            <a:schemeClr val="accent6">
              <a:lumMod val="60000"/>
              <a:lumOff val="4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1000" b="1" dirty="0">
                <a:solidFill>
                  <a:prstClr val="black"/>
                </a:solidFill>
                <a:latin typeface="Arial" panose="020B0604020202020204" pitchFamily="34" charset="0"/>
                <a:ea typeface="Calibri" charset="0"/>
                <a:cs typeface="Arial" panose="020B0604020202020204" pitchFamily="34" charset="0"/>
              </a:rPr>
              <a:t>Jack Welch</a:t>
            </a:r>
          </a:p>
          <a:p>
            <a:pPr lvl="0" algn="ctr">
              <a:defRPr/>
            </a:pPr>
            <a:r>
              <a:rPr lang="en-US" sz="1000" dirty="0">
                <a:solidFill>
                  <a:prstClr val="black"/>
                </a:solidFill>
                <a:latin typeface="Arial" panose="020B0604020202020204" pitchFamily="34" charset="0"/>
                <a:ea typeface="Calibri" charset="0"/>
                <a:cs typeface="Arial" panose="020B0604020202020204" pitchFamily="34" charset="0"/>
              </a:rPr>
              <a:t>Appeals and Litigation</a:t>
            </a:r>
          </a:p>
        </p:txBody>
      </p:sp>
      <p:cxnSp>
        <p:nvCxnSpPr>
          <p:cNvPr id="106" name="Elbow Connector 2" descr="&quot;&quot;">
            <a:extLst>
              <a:ext uri="{FF2B5EF4-FFF2-40B4-BE49-F238E27FC236}">
                <a16:creationId xmlns:a16="http://schemas.microsoft.com/office/drawing/2014/main" id="{9BFC6C3D-D182-47D9-91B0-21A5DBEB755D}"/>
              </a:ext>
            </a:extLst>
          </p:cNvPr>
          <p:cNvCxnSpPr>
            <a:cxnSpLocks/>
          </p:cNvCxnSpPr>
          <p:nvPr/>
        </p:nvCxnSpPr>
        <p:spPr>
          <a:xfrm rot="5400000">
            <a:off x="5573109" y="4457477"/>
            <a:ext cx="2302810" cy="19596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6" name="TextBox 55" descr="Scott Linsky&#10;Homeland Security&#10;">
            <a:extLst>
              <a:ext uri="{FF2B5EF4-FFF2-40B4-BE49-F238E27FC236}">
                <a16:creationId xmlns:a16="http://schemas.microsoft.com/office/drawing/2014/main" id="{6A2AE5BE-E814-9A40-8F66-C6621C314E0D}"/>
              </a:ext>
            </a:extLst>
          </p:cNvPr>
          <p:cNvSpPr txBox="1"/>
          <p:nvPr/>
        </p:nvSpPr>
        <p:spPr>
          <a:xfrm>
            <a:off x="4771004" y="4318553"/>
            <a:ext cx="1883732" cy="415498"/>
          </a:xfrm>
          <a:prstGeom prst="rect">
            <a:avLst/>
          </a:prstGeom>
          <a:solidFill>
            <a:schemeClr val="accent6">
              <a:lumMod val="40000"/>
              <a:lumOff val="6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1000" b="1" dirty="0">
                <a:solidFill>
                  <a:prstClr val="black"/>
                </a:solidFill>
                <a:latin typeface="Arial" panose="020B0604020202020204" pitchFamily="34" charset="0"/>
                <a:ea typeface="Calibri" charset="0"/>
                <a:cs typeface="Arial" panose="020B0604020202020204" pitchFamily="34" charset="0"/>
              </a:rPr>
              <a:t>Scott Linsky</a:t>
            </a:r>
          </a:p>
          <a:p>
            <a:pPr lvl="0" algn="ctr">
              <a:defRPr/>
            </a:pPr>
            <a:r>
              <a:rPr lang="en-US" sz="1000" dirty="0">
                <a:solidFill>
                  <a:prstClr val="black"/>
                </a:solidFill>
                <a:latin typeface="Arial" panose="020B0604020202020204" pitchFamily="34" charset="0"/>
                <a:ea typeface="Calibri" charset="0"/>
                <a:cs typeface="Arial" panose="020B0604020202020204" pitchFamily="34" charset="0"/>
              </a:rPr>
              <a:t>Homeland Security</a:t>
            </a:r>
          </a:p>
        </p:txBody>
      </p:sp>
      <p:cxnSp>
        <p:nvCxnSpPr>
          <p:cNvPr id="90" name="Elbow Connector 29" descr="&quot;&quot;">
            <a:extLst>
              <a:ext uri="{FF2B5EF4-FFF2-40B4-BE49-F238E27FC236}">
                <a16:creationId xmlns:a16="http://schemas.microsoft.com/office/drawing/2014/main" id="{BA8B746D-17A5-4644-AB46-20707944BE68}"/>
              </a:ext>
            </a:extLst>
          </p:cNvPr>
          <p:cNvCxnSpPr>
            <a:cxnSpLocks/>
            <a:stCxn id="34" idx="2"/>
            <a:endCxn id="56" idx="3"/>
          </p:cNvCxnSpPr>
          <p:nvPr/>
        </p:nvCxnSpPr>
        <p:spPr>
          <a:xfrm rot="5400000">
            <a:off x="6177491" y="3881296"/>
            <a:ext cx="1122251" cy="16776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1" name="Elbow Connector 30" descr="&quot;&quot;">
            <a:extLst>
              <a:ext uri="{FF2B5EF4-FFF2-40B4-BE49-F238E27FC236}">
                <a16:creationId xmlns:a16="http://schemas.microsoft.com/office/drawing/2014/main" id="{380D9880-73F7-4D02-B33B-04BF60602AAE}"/>
              </a:ext>
            </a:extLst>
          </p:cNvPr>
          <p:cNvCxnSpPr>
            <a:cxnSpLocks/>
            <a:stCxn id="34" idx="2"/>
            <a:endCxn id="42" idx="1"/>
          </p:cNvCxnSpPr>
          <p:nvPr/>
        </p:nvCxnSpPr>
        <p:spPr>
          <a:xfrm rot="16200000" flipH="1">
            <a:off x="6432178" y="3794369"/>
            <a:ext cx="1008292" cy="227656"/>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42" name="TextBox 41" descr="Sarah Campbell&#10;Customer Experience&#10;"/>
          <p:cNvSpPr txBox="1"/>
          <p:nvPr/>
        </p:nvSpPr>
        <p:spPr>
          <a:xfrm>
            <a:off x="7050152" y="4204594"/>
            <a:ext cx="1844238" cy="41549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1000" b="1" dirty="0">
                <a:solidFill>
                  <a:prstClr val="black"/>
                </a:solidFill>
                <a:latin typeface="Arial" panose="020B0604020202020204" pitchFamily="34" charset="0"/>
                <a:ea typeface="Calibri" charset="0"/>
                <a:cs typeface="Arial" panose="020B0604020202020204" pitchFamily="34" charset="0"/>
              </a:rPr>
              <a:t>Sarah Campbell</a:t>
            </a:r>
          </a:p>
          <a:p>
            <a:pPr lvl="0" algn="ctr">
              <a:defRPr/>
            </a:pPr>
            <a:r>
              <a:rPr lang="en-US" sz="1000" dirty="0">
                <a:solidFill>
                  <a:prstClr val="black"/>
                </a:solidFill>
                <a:latin typeface="Arial" panose="020B0604020202020204" pitchFamily="34" charset="0"/>
                <a:ea typeface="Calibri" charset="0"/>
                <a:cs typeface="Arial" panose="020B0604020202020204" pitchFamily="34" charset="0"/>
              </a:rPr>
              <a:t>Customer Experience</a:t>
            </a:r>
          </a:p>
        </p:txBody>
      </p:sp>
      <p:sp>
        <p:nvSpPr>
          <p:cNvPr id="44" name="TextBox 43" descr="David Warner&#10;External Affairs"/>
          <p:cNvSpPr txBox="1"/>
          <p:nvPr/>
        </p:nvSpPr>
        <p:spPr>
          <a:xfrm>
            <a:off x="4782294" y="4923102"/>
            <a:ext cx="1883732" cy="415498"/>
          </a:xfrm>
          <a:prstGeom prst="rect">
            <a:avLst/>
          </a:prstGeom>
          <a:solidFill>
            <a:schemeClr val="accent6">
              <a:lumMod val="40000"/>
              <a:lumOff val="6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David Warner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Calibri" charset="0"/>
                <a:cs typeface="Arial" panose="020B0604020202020204" pitchFamily="34" charset="0"/>
              </a:rPr>
              <a:t>External Affairs </a:t>
            </a:r>
          </a:p>
        </p:txBody>
      </p:sp>
      <p:cxnSp>
        <p:nvCxnSpPr>
          <p:cNvPr id="96" name="Elbow Connector 41" descr="&quot;&quot;">
            <a:extLst>
              <a:ext uri="{FF2B5EF4-FFF2-40B4-BE49-F238E27FC236}">
                <a16:creationId xmlns:a16="http://schemas.microsoft.com/office/drawing/2014/main" id="{3AAD6B6E-ADC6-4315-80AB-3CE3AD9AAF4D}"/>
              </a:ext>
            </a:extLst>
          </p:cNvPr>
          <p:cNvCxnSpPr>
            <a:cxnSpLocks/>
            <a:stCxn id="34" idx="2"/>
            <a:endCxn id="44" idx="3"/>
          </p:cNvCxnSpPr>
          <p:nvPr/>
        </p:nvCxnSpPr>
        <p:spPr>
          <a:xfrm rot="5400000">
            <a:off x="5880861" y="4189216"/>
            <a:ext cx="1726800" cy="156470"/>
          </a:xfrm>
          <a:prstGeom prst="bentConnector2">
            <a:avLst/>
          </a:prstGeom>
        </p:spPr>
        <p:style>
          <a:lnRef idx="1">
            <a:schemeClr val="accent1"/>
          </a:lnRef>
          <a:fillRef idx="0">
            <a:schemeClr val="accent1"/>
          </a:fillRef>
          <a:effectRef idx="0">
            <a:schemeClr val="accent1"/>
          </a:effectRef>
          <a:fontRef idx="minor">
            <a:schemeClr val="tx1"/>
          </a:fontRef>
        </p:style>
      </p:cxnSp>
      <p:cxnSp>
        <p:nvCxnSpPr>
          <p:cNvPr id="97" name="Elbow Connector 42" descr="&quot;&quot;">
            <a:extLst>
              <a:ext uri="{FF2B5EF4-FFF2-40B4-BE49-F238E27FC236}">
                <a16:creationId xmlns:a16="http://schemas.microsoft.com/office/drawing/2014/main" id="{EE9E778F-E1AD-43B5-8C92-C685511932D7}"/>
              </a:ext>
            </a:extLst>
          </p:cNvPr>
          <p:cNvCxnSpPr>
            <a:cxnSpLocks/>
          </p:cNvCxnSpPr>
          <p:nvPr/>
        </p:nvCxnSpPr>
        <p:spPr>
          <a:xfrm rot="16200000" flipH="1">
            <a:off x="6143127" y="4083423"/>
            <a:ext cx="1586396" cy="227655"/>
          </a:xfrm>
          <a:prstGeom prst="bentConnector2">
            <a:avLst/>
          </a:prstGeom>
        </p:spPr>
        <p:style>
          <a:lnRef idx="1">
            <a:schemeClr val="accent1"/>
          </a:lnRef>
          <a:fillRef idx="0">
            <a:schemeClr val="accent1"/>
          </a:fillRef>
          <a:effectRef idx="0">
            <a:schemeClr val="accent1"/>
          </a:effectRef>
          <a:fontRef idx="minor">
            <a:schemeClr val="tx1"/>
          </a:fontRef>
        </p:style>
      </p:cxnSp>
      <p:sp>
        <p:nvSpPr>
          <p:cNvPr id="55" name="TextBox 54" descr="Joy Harwood&#10;Economic and Policy Analysis&#10;">
            <a:extLst>
              <a:ext uri="{FF2B5EF4-FFF2-40B4-BE49-F238E27FC236}">
                <a16:creationId xmlns:a16="http://schemas.microsoft.com/office/drawing/2014/main" id="{09544F26-C6BE-544A-B16B-F08DA23DD502}"/>
              </a:ext>
            </a:extLst>
          </p:cNvPr>
          <p:cNvSpPr txBox="1"/>
          <p:nvPr/>
        </p:nvSpPr>
        <p:spPr>
          <a:xfrm>
            <a:off x="7050151" y="4713448"/>
            <a:ext cx="1844238" cy="553998"/>
          </a:xfrm>
          <a:prstGeom prst="rect">
            <a:avLst/>
          </a:prstGeom>
          <a:solidFill>
            <a:schemeClr val="accent6">
              <a:lumMod val="60000"/>
              <a:lumOff val="40000"/>
            </a:schemeClr>
          </a:solidFill>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1000" b="1" dirty="0">
                <a:solidFill>
                  <a:prstClr val="black"/>
                </a:solidFill>
                <a:latin typeface="Arial" panose="020B0604020202020204" pitchFamily="34" charset="0"/>
                <a:ea typeface="Calibri" charset="0"/>
                <a:cs typeface="Arial" panose="020B0604020202020204" pitchFamily="34" charset="0"/>
              </a:rPr>
              <a:t>Joy Harwood</a:t>
            </a:r>
          </a:p>
          <a:p>
            <a:pPr lvl="0" algn="ctr">
              <a:defRPr/>
            </a:pPr>
            <a:r>
              <a:rPr lang="en-US" sz="1000" dirty="0">
                <a:solidFill>
                  <a:prstClr val="black"/>
                </a:solidFill>
                <a:latin typeface="Arial" panose="020B0604020202020204" pitchFamily="34" charset="0"/>
                <a:ea typeface="Calibri" charset="0"/>
                <a:cs typeface="Arial" panose="020B0604020202020204" pitchFamily="34" charset="0"/>
              </a:rPr>
              <a:t>Economic and Policy Analysis</a:t>
            </a:r>
          </a:p>
        </p:txBody>
      </p:sp>
      <p:sp>
        <p:nvSpPr>
          <p:cNvPr id="57" name="TextBox 56" descr="Nell Fuller&#10;Environmental Activities&#10;">
            <a:extLst>
              <a:ext uri="{FF2B5EF4-FFF2-40B4-BE49-F238E27FC236}">
                <a16:creationId xmlns:a16="http://schemas.microsoft.com/office/drawing/2014/main" id="{79132ED3-CA35-2346-8A92-F532C52F2936}"/>
              </a:ext>
            </a:extLst>
          </p:cNvPr>
          <p:cNvSpPr txBox="1"/>
          <p:nvPr/>
        </p:nvSpPr>
        <p:spPr>
          <a:xfrm>
            <a:off x="4782293" y="5499112"/>
            <a:ext cx="1844238" cy="415498"/>
          </a:xfrm>
          <a:prstGeom prst="rect">
            <a:avLst/>
          </a:prstGeom>
          <a:ln>
            <a:solidFill>
              <a:schemeClr val="accent1">
                <a:lumMod val="75000"/>
              </a:schemeClr>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defRPr/>
            </a:pPr>
            <a:r>
              <a:rPr lang="en-US" sz="1000" b="1" dirty="0">
                <a:solidFill>
                  <a:prstClr val="black"/>
                </a:solidFill>
                <a:latin typeface="Arial" panose="020B0604020202020204" pitchFamily="34" charset="0"/>
                <a:ea typeface="Calibri" charset="0"/>
                <a:cs typeface="Arial" panose="020B0604020202020204" pitchFamily="34" charset="0"/>
              </a:rPr>
              <a:t>Nell Fuller</a:t>
            </a:r>
          </a:p>
          <a:p>
            <a:pPr lvl="0" algn="ctr">
              <a:defRPr/>
            </a:pPr>
            <a:r>
              <a:rPr lang="en-US" sz="1000" dirty="0">
                <a:solidFill>
                  <a:prstClr val="black"/>
                </a:solidFill>
                <a:latin typeface="Arial" panose="020B0604020202020204" pitchFamily="34" charset="0"/>
                <a:ea typeface="Calibri" charset="0"/>
                <a:cs typeface="Arial" panose="020B0604020202020204" pitchFamily="34" charset="0"/>
              </a:rPr>
              <a:t>Environmental Activities</a:t>
            </a:r>
          </a:p>
        </p:txBody>
      </p:sp>
    </p:spTree>
    <p:extLst>
      <p:ext uri="{BB962C8B-B14F-4D97-AF65-F5344CB8AC3E}">
        <p14:creationId xmlns:p14="http://schemas.microsoft.com/office/powerpoint/2010/main" val="383808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descr="Service Delivery Locations &amp; “Hubs">
            <a:extLst>
              <a:ext uri="{FF2B5EF4-FFF2-40B4-BE49-F238E27FC236}">
                <a16:creationId xmlns:a16="http://schemas.microsoft.com/office/drawing/2014/main" id="{B30EE29C-E644-4F45-A1F6-67B6E31868C0}"/>
              </a:ext>
            </a:extLst>
          </p:cNvPr>
          <p:cNvSpPr>
            <a:spLocks noGrp="1"/>
          </p:cNvSpPr>
          <p:nvPr>
            <p:ph type="title"/>
          </p:nvPr>
        </p:nvSpPr>
        <p:spPr>
          <a:xfrm>
            <a:off x="93162" y="276726"/>
            <a:ext cx="8342034" cy="770021"/>
          </a:xfrm>
        </p:spPr>
        <p:txBody>
          <a:bodyPr>
            <a:normAutofit/>
          </a:bodyPr>
          <a:lstStyle/>
          <a:p>
            <a:r>
              <a:rPr lang="en-US" sz="2800" dirty="0">
                <a:latin typeface="Arial" panose="020B0604020202020204" pitchFamily="34" charset="0"/>
                <a:cs typeface="Arial" panose="020B0604020202020204" pitchFamily="34" charset="0"/>
              </a:rPr>
              <a:t>Service Delivery Locations &amp; “Hubs” </a:t>
            </a:r>
          </a:p>
        </p:txBody>
      </p:sp>
      <p:sp>
        <p:nvSpPr>
          <p:cNvPr id="54" name="TextBox 53" descr="The FPAC Business Center has critical mass in 3 primary locations – Washington, DC,  Kansas City, and Raleigh.  This enables improved collaboration through face-to-face interaction. Limited positions and specific capabilities will be located in Ft. Collins, Salt Lake City, and Ft. Worth. &#10;">
            <a:extLst>
              <a:ext uri="{FF2B5EF4-FFF2-40B4-BE49-F238E27FC236}">
                <a16:creationId xmlns:a16="http://schemas.microsoft.com/office/drawing/2014/main" id="{67243F90-47E0-754D-A29C-A8A473FEFE12}"/>
              </a:ext>
            </a:extLst>
          </p:cNvPr>
          <p:cNvSpPr txBox="1"/>
          <p:nvPr/>
        </p:nvSpPr>
        <p:spPr>
          <a:xfrm>
            <a:off x="199026" y="824012"/>
            <a:ext cx="8852438" cy="838306"/>
          </a:xfrm>
          <a:prstGeom prst="rect">
            <a:avLst/>
          </a:prstGeom>
          <a:noFill/>
        </p:spPr>
        <p:txBody>
          <a:bodyPr wrap="square" rtlCol="0">
            <a:spAutoFit/>
          </a:bodyPr>
          <a:lstStyle/>
          <a:p>
            <a:pPr>
              <a:lnSpc>
                <a:spcPct val="140000"/>
              </a:lnSpc>
            </a:pPr>
            <a:r>
              <a:rPr lang="en-US" sz="1200" dirty="0">
                <a:latin typeface="Arial" panose="020B0604020202020204" pitchFamily="34" charset="0"/>
                <a:cs typeface="Arial" panose="020B0604020202020204" pitchFamily="34" charset="0"/>
              </a:rPr>
              <a:t>The FPAC Business Center has </a:t>
            </a:r>
            <a:r>
              <a:rPr lang="en-US" sz="1200" b="1" dirty="0">
                <a:solidFill>
                  <a:schemeClr val="accent6"/>
                </a:solidFill>
                <a:latin typeface="Arial" panose="020B0604020202020204" pitchFamily="34" charset="0"/>
                <a:cs typeface="Arial" panose="020B0604020202020204" pitchFamily="34" charset="0"/>
              </a:rPr>
              <a:t>critical mass</a:t>
            </a:r>
            <a:r>
              <a:rPr lang="en-US" sz="1200" dirty="0">
                <a:latin typeface="Arial" panose="020B0604020202020204" pitchFamily="34" charset="0"/>
                <a:cs typeface="Arial" panose="020B0604020202020204" pitchFamily="34" charset="0"/>
              </a:rPr>
              <a:t> in 3 primary locations – Washington, DC,  Kansas City, and Raleigh.  This enables improved collaboration through face-to-face interaction. Limited positions and specific capabilities will be located in Ft. Collins, Salt Lake City, and Ft. Worth. </a:t>
            </a:r>
          </a:p>
        </p:txBody>
      </p:sp>
      <p:pic>
        <p:nvPicPr>
          <p:cNvPr id="9" name="Picture 8" descr="Picture of a map of the US listing the FPAC Business Center hubs in Salt lake City, UT, with over 60 employees., Ft. Collins, Co with over 30 employees, Kansas City Mo, wit over 400 employees, Washington Dc, with over 500 employees, Raleigh NC with over 80 Employees and Ft worth Tx with over 50 employees.">
            <a:extLst>
              <a:ext uri="{FF2B5EF4-FFF2-40B4-BE49-F238E27FC236}">
                <a16:creationId xmlns:a16="http://schemas.microsoft.com/office/drawing/2014/main" id="{9C8DF019-EFD6-CA46-BF4C-ACEC7473F56B}"/>
              </a:ext>
            </a:extLst>
          </p:cNvPr>
          <p:cNvPicPr>
            <a:picLocks noChangeAspect="1"/>
          </p:cNvPicPr>
          <p:nvPr/>
        </p:nvPicPr>
        <p:blipFill rotWithShape="1">
          <a:blip r:embed="rId3">
            <a:duotone>
              <a:srgbClr val="E7E6E6">
                <a:shade val="45000"/>
                <a:satMod val="135000"/>
              </a:srgbClr>
              <a:prstClr val="white"/>
            </a:duotone>
            <a:alphaModFix amt="35000"/>
            <a:extLst>
              <a:ext uri="{BEBA8EAE-BF5A-486C-A8C5-ECC9F3942E4B}">
                <a14:imgProps xmlns:a14="http://schemas.microsoft.com/office/drawing/2010/main">
                  <a14:imgLayer>
                    <a14:imgEffect>
                      <a14:brightnessContrast bright="40000" contrast="40000"/>
                    </a14:imgEffect>
                  </a14:imgLayer>
                </a14:imgProps>
              </a:ext>
            </a:extLst>
          </a:blip>
          <a:srcRect b="2489"/>
          <a:stretch/>
        </p:blipFill>
        <p:spPr>
          <a:xfrm>
            <a:off x="253107" y="2021879"/>
            <a:ext cx="7987061" cy="4569481"/>
          </a:xfrm>
          <a:prstGeom prst="rect">
            <a:avLst/>
          </a:prstGeom>
        </p:spPr>
      </p:pic>
      <p:sp>
        <p:nvSpPr>
          <p:cNvPr id="40" name="TextBox 39" descr="&quot;&quot;">
            <a:extLst>
              <a:ext uri="{FF2B5EF4-FFF2-40B4-BE49-F238E27FC236}">
                <a16:creationId xmlns:a16="http://schemas.microsoft.com/office/drawing/2014/main" id="{BC28F042-7B43-0044-8A2B-705C2BB0FD00}"/>
              </a:ext>
            </a:extLst>
          </p:cNvPr>
          <p:cNvSpPr txBox="1"/>
          <p:nvPr/>
        </p:nvSpPr>
        <p:spPr>
          <a:xfrm>
            <a:off x="329039" y="3547830"/>
            <a:ext cx="2921417" cy="369332"/>
          </a:xfrm>
          <a:prstGeom prst="rect">
            <a:avLst/>
          </a:prstGeom>
          <a:noFill/>
        </p:spPr>
        <p:txBody>
          <a:bodyPr wrap="square" rtlCol="0">
            <a:spAutoFit/>
          </a:bodyPr>
          <a:lstStyle/>
          <a:p>
            <a:pPr algn="ctr"/>
            <a:r>
              <a:rPr lang="en-US" sz="975" b="1" dirty="0">
                <a:solidFill>
                  <a:srgbClr val="0070C0"/>
                </a:solidFill>
                <a:latin typeface="Arial" panose="020B0604020202020204" pitchFamily="34" charset="0"/>
                <a:cs typeface="Arial" panose="020B0604020202020204" pitchFamily="34" charset="0"/>
              </a:rPr>
              <a:t>Salt Lake City, UT</a:t>
            </a:r>
          </a:p>
          <a:p>
            <a:pPr algn="ctr"/>
            <a:r>
              <a:rPr lang="en-US" sz="825" i="1" dirty="0">
                <a:solidFill>
                  <a:srgbClr val="0070C0"/>
                </a:solidFill>
                <a:latin typeface="Arial" panose="020B0604020202020204" pitchFamily="34" charset="0"/>
                <a:cs typeface="Arial" panose="020B0604020202020204" pitchFamily="34" charset="0"/>
              </a:rPr>
              <a:t>Over 60 Employees</a:t>
            </a:r>
          </a:p>
        </p:txBody>
      </p:sp>
      <p:sp>
        <p:nvSpPr>
          <p:cNvPr id="31" name="5-Point Star 30" descr="&quot;&quot;">
            <a:extLst>
              <a:ext uri="{FF2B5EF4-FFF2-40B4-BE49-F238E27FC236}">
                <a16:creationId xmlns:a16="http://schemas.microsoft.com/office/drawing/2014/main" id="{5C620A51-BC8B-3047-86A3-2928993A3BA4}"/>
              </a:ext>
            </a:extLst>
          </p:cNvPr>
          <p:cNvSpPr/>
          <p:nvPr/>
        </p:nvSpPr>
        <p:spPr>
          <a:xfrm>
            <a:off x="2405380" y="3657408"/>
            <a:ext cx="320514" cy="288571"/>
          </a:xfrm>
          <a:prstGeom prst="star5">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8" name="TextBox 37" descr="&quot;&quot;">
            <a:extLst>
              <a:ext uri="{FF2B5EF4-FFF2-40B4-BE49-F238E27FC236}">
                <a16:creationId xmlns:a16="http://schemas.microsoft.com/office/drawing/2014/main" id="{9CBFC855-26D7-AC4F-8F39-59103B6E1B36}"/>
              </a:ext>
            </a:extLst>
          </p:cNvPr>
          <p:cNvSpPr txBox="1"/>
          <p:nvPr/>
        </p:nvSpPr>
        <p:spPr>
          <a:xfrm>
            <a:off x="1874886" y="3204212"/>
            <a:ext cx="2921417" cy="369332"/>
          </a:xfrm>
          <a:prstGeom prst="rect">
            <a:avLst/>
          </a:prstGeom>
          <a:noFill/>
        </p:spPr>
        <p:txBody>
          <a:bodyPr wrap="square" rtlCol="0">
            <a:spAutoFit/>
          </a:bodyPr>
          <a:lstStyle/>
          <a:p>
            <a:pPr algn="ctr"/>
            <a:r>
              <a:rPr lang="en-US" sz="975" b="1" dirty="0">
                <a:solidFill>
                  <a:srgbClr val="0070C0"/>
                </a:solidFill>
                <a:latin typeface="Arial" panose="020B0604020202020204" pitchFamily="34" charset="0"/>
                <a:cs typeface="Arial" panose="020B0604020202020204" pitchFamily="34" charset="0"/>
              </a:rPr>
              <a:t>Ft. Collins, CO</a:t>
            </a:r>
          </a:p>
          <a:p>
            <a:pPr algn="ctr"/>
            <a:r>
              <a:rPr lang="en-US" sz="825" i="1" dirty="0">
                <a:solidFill>
                  <a:srgbClr val="0070C0"/>
                </a:solidFill>
                <a:latin typeface="Arial" panose="020B0604020202020204" pitchFamily="34" charset="0"/>
                <a:cs typeface="Arial" panose="020B0604020202020204" pitchFamily="34" charset="0"/>
              </a:rPr>
              <a:t>Over 30 Employees</a:t>
            </a:r>
          </a:p>
        </p:txBody>
      </p:sp>
      <p:sp>
        <p:nvSpPr>
          <p:cNvPr id="33" name="5-Point Star 32" descr="&quot;&quot;">
            <a:extLst>
              <a:ext uri="{FF2B5EF4-FFF2-40B4-BE49-F238E27FC236}">
                <a16:creationId xmlns:a16="http://schemas.microsoft.com/office/drawing/2014/main" id="{FF06C1F1-E152-1747-8776-562FF6A06C29}"/>
              </a:ext>
            </a:extLst>
          </p:cNvPr>
          <p:cNvSpPr/>
          <p:nvPr/>
        </p:nvSpPr>
        <p:spPr>
          <a:xfrm>
            <a:off x="3175338" y="3788103"/>
            <a:ext cx="320514" cy="288571"/>
          </a:xfrm>
          <a:prstGeom prst="star5">
            <a:avLst>
              <a:gd name="adj" fmla="val 19098"/>
              <a:gd name="hf" fmla="val 105146"/>
              <a:gd name="vf" fmla="val 110557"/>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7" name="TextBox 36" descr="&quot;&quot;">
            <a:extLst>
              <a:ext uri="{FF2B5EF4-FFF2-40B4-BE49-F238E27FC236}">
                <a16:creationId xmlns:a16="http://schemas.microsoft.com/office/drawing/2014/main" id="{2228A963-1C00-3D46-A797-23E815CE8741}"/>
              </a:ext>
            </a:extLst>
          </p:cNvPr>
          <p:cNvSpPr txBox="1"/>
          <p:nvPr/>
        </p:nvSpPr>
        <p:spPr>
          <a:xfrm>
            <a:off x="3144760" y="3606108"/>
            <a:ext cx="2921417" cy="369332"/>
          </a:xfrm>
          <a:prstGeom prst="rect">
            <a:avLst/>
          </a:prstGeom>
          <a:noFill/>
        </p:spPr>
        <p:txBody>
          <a:bodyPr wrap="square" rtlCol="0">
            <a:spAutoFit/>
          </a:bodyPr>
          <a:lstStyle/>
          <a:p>
            <a:pPr algn="ctr"/>
            <a:r>
              <a:rPr lang="en-US" sz="975" b="1" dirty="0">
                <a:solidFill>
                  <a:srgbClr val="0070C0"/>
                </a:solidFill>
                <a:latin typeface="Arial" panose="020B0604020202020204" pitchFamily="34" charset="0"/>
                <a:cs typeface="Arial" panose="020B0604020202020204" pitchFamily="34" charset="0"/>
              </a:rPr>
              <a:t>Kansas City, MO*</a:t>
            </a:r>
          </a:p>
          <a:p>
            <a:pPr algn="ctr"/>
            <a:r>
              <a:rPr lang="en-US" sz="825" i="1" dirty="0">
                <a:solidFill>
                  <a:srgbClr val="0070C0"/>
                </a:solidFill>
                <a:latin typeface="Arial" panose="020B0604020202020204" pitchFamily="34" charset="0"/>
                <a:cs typeface="Arial" panose="020B0604020202020204" pitchFamily="34" charset="0"/>
              </a:rPr>
              <a:t>Over 400 Employees</a:t>
            </a:r>
          </a:p>
        </p:txBody>
      </p:sp>
      <p:sp>
        <p:nvSpPr>
          <p:cNvPr id="18" name="5-Point Star 17" descr="&quot;&quot;">
            <a:extLst>
              <a:ext uri="{FF2B5EF4-FFF2-40B4-BE49-F238E27FC236}">
                <a16:creationId xmlns:a16="http://schemas.microsoft.com/office/drawing/2014/main" id="{9403A52E-4318-004D-B7C9-AC914814030B}"/>
              </a:ext>
            </a:extLst>
          </p:cNvPr>
          <p:cNvSpPr/>
          <p:nvPr/>
        </p:nvSpPr>
        <p:spPr>
          <a:xfrm>
            <a:off x="4445212" y="4202576"/>
            <a:ext cx="320514" cy="288571"/>
          </a:xfrm>
          <a:prstGeom prst="star5">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9" name="5-Point Star 18" descr="&quot;&quot;">
            <a:extLst>
              <a:ext uri="{FF2B5EF4-FFF2-40B4-BE49-F238E27FC236}">
                <a16:creationId xmlns:a16="http://schemas.microsoft.com/office/drawing/2014/main" id="{89A568AC-D863-9C44-9949-DD1BA5AB6621}"/>
              </a:ext>
            </a:extLst>
          </p:cNvPr>
          <p:cNvSpPr/>
          <p:nvPr/>
        </p:nvSpPr>
        <p:spPr>
          <a:xfrm>
            <a:off x="6631846" y="3873624"/>
            <a:ext cx="320514" cy="288571"/>
          </a:xfrm>
          <a:prstGeom prst="star5">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11" name="TextBox 10" descr="&quot;&quot;">
            <a:extLst>
              <a:ext uri="{FF2B5EF4-FFF2-40B4-BE49-F238E27FC236}">
                <a16:creationId xmlns:a16="http://schemas.microsoft.com/office/drawing/2014/main" id="{3653810A-76E1-0940-B39E-E10F7F7E83B6}"/>
              </a:ext>
            </a:extLst>
          </p:cNvPr>
          <p:cNvSpPr txBox="1"/>
          <p:nvPr/>
        </p:nvSpPr>
        <p:spPr>
          <a:xfrm>
            <a:off x="6713621" y="3801979"/>
            <a:ext cx="1526547" cy="369332"/>
          </a:xfrm>
          <a:prstGeom prst="rect">
            <a:avLst/>
          </a:prstGeom>
          <a:noFill/>
        </p:spPr>
        <p:txBody>
          <a:bodyPr wrap="square" rtlCol="0">
            <a:spAutoFit/>
          </a:bodyPr>
          <a:lstStyle/>
          <a:p>
            <a:pPr algn="ctr"/>
            <a:r>
              <a:rPr lang="en-US" sz="975" b="1" dirty="0">
                <a:solidFill>
                  <a:srgbClr val="0070C0"/>
                </a:solidFill>
                <a:latin typeface="Arial" panose="020B0604020202020204" pitchFamily="34" charset="0"/>
                <a:cs typeface="Arial" panose="020B0604020202020204" pitchFamily="34" charset="0"/>
              </a:rPr>
              <a:t>Washington, DC*</a:t>
            </a:r>
          </a:p>
          <a:p>
            <a:pPr algn="ctr"/>
            <a:r>
              <a:rPr lang="en-US" sz="825" i="1" dirty="0">
                <a:solidFill>
                  <a:srgbClr val="0070C0"/>
                </a:solidFill>
                <a:latin typeface="Arial" panose="020B0604020202020204" pitchFamily="34" charset="0"/>
                <a:cs typeface="Arial" panose="020B0604020202020204" pitchFamily="34" charset="0"/>
              </a:rPr>
              <a:t>Over 500 Employees</a:t>
            </a:r>
          </a:p>
        </p:txBody>
      </p:sp>
      <p:sp>
        <p:nvSpPr>
          <p:cNvPr id="4" name="5-Point Star 3" descr="&quot;&quot;">
            <a:extLst>
              <a:ext uri="{FF2B5EF4-FFF2-40B4-BE49-F238E27FC236}">
                <a16:creationId xmlns:a16="http://schemas.microsoft.com/office/drawing/2014/main" id="{809DD45F-8CA5-604F-BE4E-11DE9D314D90}"/>
              </a:ext>
            </a:extLst>
          </p:cNvPr>
          <p:cNvSpPr/>
          <p:nvPr/>
        </p:nvSpPr>
        <p:spPr>
          <a:xfrm>
            <a:off x="6447175" y="4430596"/>
            <a:ext cx="320514" cy="288571"/>
          </a:xfrm>
          <a:prstGeom prst="star5">
            <a:avLst/>
          </a:prstGeom>
          <a:solidFill>
            <a:schemeClr val="accent6"/>
          </a:solidFill>
          <a:ln>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5" name="TextBox 34" descr="&quot;&quot;">
            <a:extLst>
              <a:ext uri="{FF2B5EF4-FFF2-40B4-BE49-F238E27FC236}">
                <a16:creationId xmlns:a16="http://schemas.microsoft.com/office/drawing/2014/main" id="{0A0C8A83-6C5D-D749-98AA-50FDC1645249}"/>
              </a:ext>
            </a:extLst>
          </p:cNvPr>
          <p:cNvSpPr txBox="1"/>
          <p:nvPr/>
        </p:nvSpPr>
        <p:spPr>
          <a:xfrm>
            <a:off x="6029168" y="4390215"/>
            <a:ext cx="2566845" cy="369332"/>
          </a:xfrm>
          <a:prstGeom prst="rect">
            <a:avLst/>
          </a:prstGeom>
          <a:noFill/>
        </p:spPr>
        <p:txBody>
          <a:bodyPr wrap="square" rtlCol="0">
            <a:spAutoFit/>
          </a:bodyPr>
          <a:lstStyle/>
          <a:p>
            <a:pPr algn="ctr"/>
            <a:r>
              <a:rPr lang="en-US" sz="975" b="1" dirty="0">
                <a:solidFill>
                  <a:srgbClr val="0070C0"/>
                </a:solidFill>
                <a:latin typeface="Arial" panose="020B0604020202020204" pitchFamily="34" charset="0"/>
                <a:cs typeface="Arial" panose="020B0604020202020204" pitchFamily="34" charset="0"/>
              </a:rPr>
              <a:t>Raleigh, NC*</a:t>
            </a:r>
          </a:p>
          <a:p>
            <a:pPr algn="ctr"/>
            <a:r>
              <a:rPr lang="en-US" sz="825" i="1" dirty="0">
                <a:solidFill>
                  <a:srgbClr val="0070C0"/>
                </a:solidFill>
                <a:latin typeface="Arial" panose="020B0604020202020204" pitchFamily="34" charset="0"/>
                <a:cs typeface="Arial" panose="020B0604020202020204" pitchFamily="34" charset="0"/>
              </a:rPr>
              <a:t>Over 80 Employees</a:t>
            </a:r>
          </a:p>
        </p:txBody>
      </p:sp>
      <p:sp>
        <p:nvSpPr>
          <p:cNvPr id="32" name="5-Point Star 31" descr="&quot;&quot;">
            <a:extLst>
              <a:ext uri="{FF2B5EF4-FFF2-40B4-BE49-F238E27FC236}">
                <a16:creationId xmlns:a16="http://schemas.microsoft.com/office/drawing/2014/main" id="{A57C1F7F-DCD2-1843-A122-BC06947927B5}"/>
              </a:ext>
            </a:extLst>
          </p:cNvPr>
          <p:cNvSpPr/>
          <p:nvPr/>
        </p:nvSpPr>
        <p:spPr>
          <a:xfrm>
            <a:off x="4105361" y="5396625"/>
            <a:ext cx="320514" cy="288571"/>
          </a:xfrm>
          <a:prstGeom prst="star5">
            <a:avLst/>
          </a:prstGeom>
          <a:solidFill>
            <a:schemeClr val="accent4"/>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39" name="TextBox 38" descr="&quot;&quot;">
            <a:extLst>
              <a:ext uri="{FF2B5EF4-FFF2-40B4-BE49-F238E27FC236}">
                <a16:creationId xmlns:a16="http://schemas.microsoft.com/office/drawing/2014/main" id="{3D4036F1-C5C5-F448-BD90-96072EE3A447}"/>
              </a:ext>
            </a:extLst>
          </p:cNvPr>
          <p:cNvSpPr txBox="1"/>
          <p:nvPr/>
        </p:nvSpPr>
        <p:spPr>
          <a:xfrm>
            <a:off x="2315131" y="5642145"/>
            <a:ext cx="2921417" cy="369332"/>
          </a:xfrm>
          <a:prstGeom prst="rect">
            <a:avLst/>
          </a:prstGeom>
          <a:noFill/>
        </p:spPr>
        <p:txBody>
          <a:bodyPr wrap="square" rtlCol="0">
            <a:spAutoFit/>
          </a:bodyPr>
          <a:lstStyle/>
          <a:p>
            <a:pPr algn="ctr"/>
            <a:r>
              <a:rPr lang="en-US" sz="975" b="1" dirty="0">
                <a:solidFill>
                  <a:srgbClr val="0070C0"/>
                </a:solidFill>
                <a:latin typeface="Arial" panose="020B0604020202020204" pitchFamily="34" charset="0"/>
                <a:cs typeface="Arial" panose="020B0604020202020204" pitchFamily="34" charset="0"/>
              </a:rPr>
              <a:t>Ft. Worth, TX</a:t>
            </a:r>
          </a:p>
          <a:p>
            <a:pPr algn="ctr"/>
            <a:r>
              <a:rPr lang="en-US" sz="825" i="1" dirty="0">
                <a:solidFill>
                  <a:srgbClr val="0070C0"/>
                </a:solidFill>
                <a:latin typeface="Arial" panose="020B0604020202020204" pitchFamily="34" charset="0"/>
                <a:cs typeface="Arial" panose="020B0604020202020204" pitchFamily="34" charset="0"/>
              </a:rPr>
              <a:t>Over 50 Employees</a:t>
            </a:r>
          </a:p>
        </p:txBody>
      </p:sp>
      <p:sp>
        <p:nvSpPr>
          <p:cNvPr id="58" name="Rectangle 57" descr="&quot;&quot;">
            <a:extLst>
              <a:ext uri="{FF2B5EF4-FFF2-40B4-BE49-F238E27FC236}">
                <a16:creationId xmlns:a16="http://schemas.microsoft.com/office/drawing/2014/main" id="{244B9C1B-1A0E-1A4B-8F8A-9B2B5058496A}"/>
              </a:ext>
            </a:extLst>
          </p:cNvPr>
          <p:cNvSpPr/>
          <p:nvPr/>
        </p:nvSpPr>
        <p:spPr>
          <a:xfrm>
            <a:off x="1517115" y="6129157"/>
            <a:ext cx="1786638" cy="2785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Arial" panose="020B0604020202020204" pitchFamily="34" charset="0"/>
              <a:cs typeface="Arial" panose="020B0604020202020204" pitchFamily="34" charset="0"/>
            </a:endParaRPr>
          </a:p>
        </p:txBody>
      </p:sp>
      <p:sp>
        <p:nvSpPr>
          <p:cNvPr id="65" name="TextBox 64" descr="Primary Hub Locations">
            <a:extLst>
              <a:ext uri="{FF2B5EF4-FFF2-40B4-BE49-F238E27FC236}">
                <a16:creationId xmlns:a16="http://schemas.microsoft.com/office/drawing/2014/main" id="{8E4A1A38-09D8-C64B-90F3-E1A5709D063E}"/>
              </a:ext>
            </a:extLst>
          </p:cNvPr>
          <p:cNvSpPr txBox="1"/>
          <p:nvPr/>
        </p:nvSpPr>
        <p:spPr>
          <a:xfrm>
            <a:off x="7396872" y="6117786"/>
            <a:ext cx="2162013" cy="207749"/>
          </a:xfrm>
          <a:prstGeom prst="rect">
            <a:avLst/>
          </a:prstGeom>
          <a:noFill/>
        </p:spPr>
        <p:txBody>
          <a:bodyPr wrap="square" rtlCol="0">
            <a:spAutoFit/>
          </a:bodyPr>
          <a:lstStyle/>
          <a:p>
            <a:r>
              <a:rPr lang="en-US" sz="750" i="1" dirty="0">
                <a:latin typeface="Arial" panose="020B0604020202020204" pitchFamily="34" charset="0"/>
                <a:cs typeface="Arial" panose="020B0604020202020204" pitchFamily="34" charset="0"/>
              </a:rPr>
              <a:t>*Primary FPAC Hub Locations </a:t>
            </a:r>
          </a:p>
        </p:txBody>
      </p:sp>
    </p:spTree>
    <p:extLst>
      <p:ext uri="{BB962C8B-B14F-4D97-AF65-F5344CB8AC3E}">
        <p14:creationId xmlns:p14="http://schemas.microsoft.com/office/powerpoint/2010/main" val="335929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urrent FPAC Business Center Employees ">
            <a:extLst>
              <a:ext uri="{FF2B5EF4-FFF2-40B4-BE49-F238E27FC236}">
                <a16:creationId xmlns:a16="http://schemas.microsoft.com/office/drawing/2014/main" id="{A996DC29-AE16-C746-93BF-A182B340D914}"/>
              </a:ext>
            </a:extLst>
          </p:cNvPr>
          <p:cNvSpPr>
            <a:spLocks noGrp="1"/>
          </p:cNvSpPr>
          <p:nvPr>
            <p:ph type="title"/>
          </p:nvPr>
        </p:nvSpPr>
        <p:spPr>
          <a:xfrm>
            <a:off x="82296" y="0"/>
            <a:ext cx="9061704" cy="1024128"/>
          </a:xfrm>
        </p:spPr>
        <p:txBody>
          <a:bodyPr>
            <a:normAutofit/>
          </a:bodyPr>
          <a:lstStyle/>
          <a:p>
            <a:r>
              <a:rPr lang="en-US" dirty="0">
                <a:latin typeface="Arial" panose="020B0604020202020204" pitchFamily="34" charset="0"/>
                <a:cs typeface="Arial" panose="020B0604020202020204" pitchFamily="34" charset="0"/>
              </a:rPr>
              <a:t>Current FPAC Business Center Employees </a:t>
            </a:r>
          </a:p>
        </p:txBody>
      </p:sp>
      <p:sp>
        <p:nvSpPr>
          <p:cNvPr id="22" name="TextBox 21" descr="as of June 6, 2019">
            <a:extLst>
              <a:ext uri="{FF2B5EF4-FFF2-40B4-BE49-F238E27FC236}">
                <a16:creationId xmlns:a16="http://schemas.microsoft.com/office/drawing/2014/main" id="{A24CC0AD-434D-6B43-A78A-7E395BF59402}"/>
              </a:ext>
            </a:extLst>
          </p:cNvPr>
          <p:cNvSpPr txBox="1"/>
          <p:nvPr/>
        </p:nvSpPr>
        <p:spPr>
          <a:xfrm>
            <a:off x="155448" y="743515"/>
            <a:ext cx="8574124" cy="276999"/>
          </a:xfrm>
          <a:prstGeom prst="rect">
            <a:avLst/>
          </a:prstGeom>
          <a:noFill/>
        </p:spPr>
        <p:txBody>
          <a:bodyPr wrap="square" rtlCol="0">
            <a:spAutoFit/>
          </a:bodyPr>
          <a:lstStyle/>
          <a:p>
            <a:r>
              <a:rPr lang="en-US" sz="1200" i="1" dirty="0">
                <a:latin typeface="Arial" panose="020B0604020202020204" pitchFamily="34" charset="0"/>
                <a:cs typeface="Arial" panose="020B0604020202020204" pitchFamily="34" charset="0"/>
              </a:rPr>
              <a:t>As of June 6, 2019</a:t>
            </a:r>
          </a:p>
        </p:txBody>
      </p:sp>
      <p:sp>
        <p:nvSpPr>
          <p:cNvPr id="21" name="TextBox 20" descr="Establishment of the Business Center did not increase the number of positions in FPAC. Business Center positions were transitioned from FSA, NRCS, and RMA to ensure “zero sum.” &#10;">
            <a:extLst>
              <a:ext uri="{FF2B5EF4-FFF2-40B4-BE49-F238E27FC236}">
                <a16:creationId xmlns:a16="http://schemas.microsoft.com/office/drawing/2014/main" id="{6524B6EB-EF8A-466F-9076-8C341552DAE4}"/>
              </a:ext>
            </a:extLst>
          </p:cNvPr>
          <p:cNvSpPr txBox="1"/>
          <p:nvPr/>
        </p:nvSpPr>
        <p:spPr>
          <a:xfrm>
            <a:off x="155448" y="1197185"/>
            <a:ext cx="8887968" cy="923330"/>
          </a:xfrm>
          <a:prstGeom prst="rect">
            <a:avLst/>
          </a:prstGeom>
          <a:noFill/>
        </p:spPr>
        <p:txBody>
          <a:bodyPr wrap="square" rtlCol="0">
            <a:spAutoFit/>
          </a:bodyPr>
          <a:lstStyle/>
          <a:p>
            <a:pPr algn="ctr"/>
            <a:r>
              <a:rPr lang="en-US" dirty="0">
                <a:latin typeface="Arial" panose="020B0604020202020204" pitchFamily="34" charset="0"/>
                <a:cs typeface="Arial" panose="020B0604020202020204" pitchFamily="34" charset="0"/>
              </a:rPr>
              <a:t>Establishment of the Business Center did not increase the number of positions in FPAC. Business Center positions were transitioned from FSA, NRCS, and RMA to ensure “zero sum.” </a:t>
            </a:r>
          </a:p>
        </p:txBody>
      </p:sp>
      <p:sp>
        <p:nvSpPr>
          <p:cNvPr id="17" name="Rectangle: Rounded Corners 16" descr="&quot;&quot;">
            <a:extLst>
              <a:ext uri="{FF2B5EF4-FFF2-40B4-BE49-F238E27FC236}">
                <a16:creationId xmlns:a16="http://schemas.microsoft.com/office/drawing/2014/main" id="{EB3C4D96-BA84-4B05-86C4-287BE87B7B3A}"/>
              </a:ext>
            </a:extLst>
          </p:cNvPr>
          <p:cNvSpPr/>
          <p:nvPr/>
        </p:nvSpPr>
        <p:spPr>
          <a:xfrm>
            <a:off x="395925" y="2238179"/>
            <a:ext cx="2313891" cy="3564018"/>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pic>
        <p:nvPicPr>
          <p:cNvPr id="12" name="Graphic 11" descr="Hierarchy symbol">
            <a:extLst>
              <a:ext uri="{FF2B5EF4-FFF2-40B4-BE49-F238E27FC236}">
                <a16:creationId xmlns:a16="http://schemas.microsoft.com/office/drawing/2014/main" id="{ED121A80-4D93-4E9D-8C48-31C4BC841C7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99212" y="2314724"/>
            <a:ext cx="1307316" cy="1165523"/>
          </a:xfrm>
          <a:prstGeom prst="rect">
            <a:avLst/>
          </a:prstGeom>
        </p:spPr>
      </p:pic>
      <p:sp>
        <p:nvSpPr>
          <p:cNvPr id="10" name="TextBox 9" descr="1,918 total positions approved within the FPAC Business Center.">
            <a:extLst>
              <a:ext uri="{FF2B5EF4-FFF2-40B4-BE49-F238E27FC236}">
                <a16:creationId xmlns:a16="http://schemas.microsoft.com/office/drawing/2014/main" id="{79B23C16-1AEF-4809-B0E5-C3DEC2586179}"/>
              </a:ext>
            </a:extLst>
          </p:cNvPr>
          <p:cNvSpPr txBox="1"/>
          <p:nvPr/>
        </p:nvSpPr>
        <p:spPr>
          <a:xfrm>
            <a:off x="467402" y="3590581"/>
            <a:ext cx="2158196" cy="1708160"/>
          </a:xfrm>
          <a:prstGeom prst="rect">
            <a:avLst/>
          </a:prstGeom>
          <a:noFill/>
        </p:spPr>
        <p:txBody>
          <a:bodyPr wrap="square" rtlCol="0">
            <a:spAutoFit/>
          </a:bodyPr>
          <a:lstStyle/>
          <a:p>
            <a:pPr algn="ctr"/>
            <a:r>
              <a:rPr lang="en-US" sz="1500" b="1" dirty="0">
                <a:solidFill>
                  <a:srgbClr val="FFFFFF"/>
                </a:solidFill>
                <a:latin typeface="Arial" panose="020B0604020202020204" pitchFamily="34" charset="0"/>
                <a:cs typeface="Arial" panose="020B0604020202020204" pitchFamily="34" charset="0"/>
              </a:rPr>
              <a:t>1,918</a:t>
            </a:r>
            <a:r>
              <a:rPr lang="en-US" sz="1500" dirty="0">
                <a:solidFill>
                  <a:srgbClr val="FFFFFF"/>
                </a:solidFill>
                <a:latin typeface="Arial" panose="020B0604020202020204" pitchFamily="34" charset="0"/>
                <a:cs typeface="Arial" panose="020B0604020202020204" pitchFamily="34" charset="0"/>
              </a:rPr>
              <a:t> total positions approved within the FPAC Business Center. </a:t>
            </a:r>
          </a:p>
          <a:p>
            <a:pPr algn="ctr"/>
            <a:endParaRPr lang="en-US" sz="1500" dirty="0">
              <a:solidFill>
                <a:srgbClr val="FFFFFF"/>
              </a:solidFill>
              <a:latin typeface="Arial" panose="020B0604020202020204" pitchFamily="34" charset="0"/>
              <a:cs typeface="Arial" panose="020B0604020202020204" pitchFamily="34" charset="0"/>
            </a:endParaRPr>
          </a:p>
          <a:p>
            <a:pPr algn="ctr"/>
            <a:endParaRPr lang="en-US" sz="1500" dirty="0">
              <a:solidFill>
                <a:srgbClr val="FFFFFF"/>
              </a:solidFill>
              <a:latin typeface="Arial" panose="020B0604020202020204" pitchFamily="34" charset="0"/>
              <a:cs typeface="Arial" panose="020B0604020202020204" pitchFamily="34" charset="0"/>
            </a:endParaRPr>
          </a:p>
          <a:p>
            <a:pPr algn="ctr"/>
            <a:endParaRPr lang="en-US" sz="1500" dirty="0">
              <a:solidFill>
                <a:srgbClr val="FFFFFF"/>
              </a:solidFill>
              <a:latin typeface="Arial" panose="020B0604020202020204" pitchFamily="34" charset="0"/>
              <a:cs typeface="Arial" panose="020B0604020202020204" pitchFamily="34" charset="0"/>
            </a:endParaRPr>
          </a:p>
        </p:txBody>
      </p:sp>
      <p:sp>
        <p:nvSpPr>
          <p:cNvPr id="18" name="Rectangle: Rounded Corners 17" descr="&quot;&quot;">
            <a:extLst>
              <a:ext uri="{FF2B5EF4-FFF2-40B4-BE49-F238E27FC236}">
                <a16:creationId xmlns:a16="http://schemas.microsoft.com/office/drawing/2014/main" id="{0EA1B7C7-E6B4-4EEC-B0AC-36A6711005CA}"/>
              </a:ext>
            </a:extLst>
          </p:cNvPr>
          <p:cNvSpPr/>
          <p:nvPr/>
        </p:nvSpPr>
        <p:spPr>
          <a:xfrm>
            <a:off x="3415054" y="2238179"/>
            <a:ext cx="2313891" cy="3564018"/>
          </a:xfrm>
          <a:prstGeom prst="roundRect">
            <a:avLst/>
          </a:prstGeom>
          <a:solidFill>
            <a:srgbClr val="002D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pic>
        <p:nvPicPr>
          <p:cNvPr id="6" name="Graphic 5" descr="Users Symbol">
            <a:extLst>
              <a:ext uri="{FF2B5EF4-FFF2-40B4-BE49-F238E27FC236}">
                <a16:creationId xmlns:a16="http://schemas.microsoft.com/office/drawing/2014/main" id="{51F9F81C-1BE4-4B51-866D-E09B9BC1132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926777" y="2138252"/>
            <a:ext cx="1271942" cy="1376146"/>
          </a:xfrm>
          <a:prstGeom prst="rect">
            <a:avLst/>
          </a:prstGeom>
        </p:spPr>
      </p:pic>
      <p:sp>
        <p:nvSpPr>
          <p:cNvPr id="7" name="TextBox 6" descr="1,438 employees currently on board within the FPAC Business Center.&#10;480 total vacancies within the FPAC Business Center&#10;">
            <a:extLst>
              <a:ext uri="{FF2B5EF4-FFF2-40B4-BE49-F238E27FC236}">
                <a16:creationId xmlns:a16="http://schemas.microsoft.com/office/drawing/2014/main" id="{668EC1A8-F05C-4BD9-93CF-1CC5DD30B1FD}"/>
              </a:ext>
            </a:extLst>
          </p:cNvPr>
          <p:cNvSpPr txBox="1"/>
          <p:nvPr/>
        </p:nvSpPr>
        <p:spPr>
          <a:xfrm>
            <a:off x="3520333" y="3632372"/>
            <a:ext cx="2158197" cy="2169825"/>
          </a:xfrm>
          <a:prstGeom prst="rect">
            <a:avLst/>
          </a:prstGeom>
          <a:noFill/>
        </p:spPr>
        <p:txBody>
          <a:bodyPr wrap="square" rtlCol="0">
            <a:spAutoFit/>
          </a:bodyPr>
          <a:lstStyle/>
          <a:p>
            <a:pPr algn="ctr"/>
            <a:r>
              <a:rPr lang="en-US" sz="1500" b="1" dirty="0">
                <a:solidFill>
                  <a:srgbClr val="FFFFFF"/>
                </a:solidFill>
                <a:latin typeface="Arial" panose="020B0604020202020204" pitchFamily="34" charset="0"/>
                <a:cs typeface="Arial" panose="020B0604020202020204" pitchFamily="34" charset="0"/>
              </a:rPr>
              <a:t>1,438</a:t>
            </a:r>
            <a:r>
              <a:rPr lang="en-US" sz="1500" dirty="0">
                <a:solidFill>
                  <a:srgbClr val="FFFFFF"/>
                </a:solidFill>
                <a:latin typeface="Arial" panose="020B0604020202020204" pitchFamily="34" charset="0"/>
                <a:cs typeface="Arial" panose="020B0604020202020204" pitchFamily="34" charset="0"/>
              </a:rPr>
              <a:t> employees currently on board within the FPAC Business Center.</a:t>
            </a:r>
          </a:p>
          <a:p>
            <a:pPr algn="ctr"/>
            <a:endParaRPr lang="en-US" sz="1500" dirty="0">
              <a:solidFill>
                <a:srgbClr val="FFFFFF"/>
              </a:solidFill>
              <a:latin typeface="Arial" panose="020B0604020202020204" pitchFamily="34" charset="0"/>
              <a:cs typeface="Arial" panose="020B0604020202020204" pitchFamily="34" charset="0"/>
            </a:endParaRPr>
          </a:p>
          <a:p>
            <a:pPr algn="ctr"/>
            <a:r>
              <a:rPr lang="en-US" sz="1500" b="1" dirty="0">
                <a:solidFill>
                  <a:srgbClr val="FFFFFF"/>
                </a:solidFill>
                <a:latin typeface="Arial" panose="020B0604020202020204" pitchFamily="34" charset="0"/>
                <a:cs typeface="Arial" panose="020B0604020202020204" pitchFamily="34" charset="0"/>
              </a:rPr>
              <a:t>480</a:t>
            </a:r>
            <a:r>
              <a:rPr lang="en-US" sz="1500" dirty="0">
                <a:solidFill>
                  <a:srgbClr val="FFFFFF"/>
                </a:solidFill>
                <a:latin typeface="Arial" panose="020B0604020202020204" pitchFamily="34" charset="0"/>
                <a:cs typeface="Arial" panose="020B0604020202020204" pitchFamily="34" charset="0"/>
              </a:rPr>
              <a:t> total vacancies within the FPAC Business Center</a:t>
            </a:r>
          </a:p>
          <a:p>
            <a:pPr algn="ctr"/>
            <a:endParaRPr lang="en-US" sz="1500" dirty="0">
              <a:solidFill>
                <a:srgbClr val="FFFFFF"/>
              </a:solidFill>
              <a:latin typeface="Arial" panose="020B0604020202020204" pitchFamily="34" charset="0"/>
              <a:cs typeface="Arial" panose="020B0604020202020204" pitchFamily="34" charset="0"/>
            </a:endParaRPr>
          </a:p>
        </p:txBody>
      </p:sp>
      <p:sp>
        <p:nvSpPr>
          <p:cNvPr id="23" name="Rectangle: Rounded Corners 18" descr="&quot;&quot;">
            <a:extLst>
              <a:ext uri="{FF2B5EF4-FFF2-40B4-BE49-F238E27FC236}">
                <a16:creationId xmlns:a16="http://schemas.microsoft.com/office/drawing/2014/main" id="{3F56E3EA-D455-5545-A6EA-2723990A273B}"/>
              </a:ext>
            </a:extLst>
          </p:cNvPr>
          <p:cNvSpPr/>
          <p:nvPr/>
        </p:nvSpPr>
        <p:spPr>
          <a:xfrm>
            <a:off x="6415681" y="2238179"/>
            <a:ext cx="2313891" cy="3564018"/>
          </a:xfrm>
          <a:prstGeom prst="roundRect">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panose="020B0604020202020204" pitchFamily="34" charset="0"/>
              <a:cs typeface="Arial" panose="020B0604020202020204" pitchFamily="34" charset="0"/>
            </a:endParaRPr>
          </a:p>
        </p:txBody>
      </p:sp>
      <p:pic>
        <p:nvPicPr>
          <p:cNvPr id="26" name="Picture 25" descr="&quot;&quot;">
            <a:extLst>
              <a:ext uri="{FF2B5EF4-FFF2-40B4-BE49-F238E27FC236}">
                <a16:creationId xmlns:a16="http://schemas.microsoft.com/office/drawing/2014/main" id="{8CFB7CF0-964B-6C4E-B673-C857EC1F6DF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contrast="40000"/>
                    </a14:imgEffect>
                  </a14:imgLayer>
                </a14:imgProps>
              </a:ext>
              <a:ext uri="{28A0092B-C50C-407E-A947-70E740481C1C}">
                <a14:useLocalDpi xmlns:a14="http://schemas.microsoft.com/office/drawing/2010/main" val="0"/>
              </a:ext>
            </a:extLst>
          </a:blip>
          <a:stretch>
            <a:fillRect/>
          </a:stretch>
        </p:blipFill>
        <p:spPr>
          <a:xfrm>
            <a:off x="6869628" y="2314724"/>
            <a:ext cx="1305101" cy="1199674"/>
          </a:xfrm>
          <a:prstGeom prst="rect">
            <a:avLst/>
          </a:prstGeom>
          <a:noFill/>
        </p:spPr>
      </p:pic>
      <p:sp>
        <p:nvSpPr>
          <p:cNvPr id="25" name="TextBox 24" descr="Optimized Span of Control to a 1:9 supervisor to employee ratio. &#10;Leveraged OPM expertise to place 125 of 220+ supervisors in supervisory positions.">
            <a:extLst>
              <a:ext uri="{FF2B5EF4-FFF2-40B4-BE49-F238E27FC236}">
                <a16:creationId xmlns:a16="http://schemas.microsoft.com/office/drawing/2014/main" id="{AACA7A61-7B7B-F54D-82B4-242BA2F41756}"/>
              </a:ext>
            </a:extLst>
          </p:cNvPr>
          <p:cNvSpPr txBox="1"/>
          <p:nvPr/>
        </p:nvSpPr>
        <p:spPr>
          <a:xfrm>
            <a:off x="6514185" y="3590580"/>
            <a:ext cx="2141831" cy="2169825"/>
          </a:xfrm>
          <a:prstGeom prst="rect">
            <a:avLst/>
          </a:prstGeom>
          <a:noFill/>
        </p:spPr>
        <p:txBody>
          <a:bodyPr wrap="square" rtlCol="0">
            <a:spAutoFit/>
          </a:bodyPr>
          <a:lstStyle/>
          <a:p>
            <a:pPr algn="ctr"/>
            <a:r>
              <a:rPr lang="en-US" sz="1500" dirty="0">
                <a:solidFill>
                  <a:srgbClr val="FFFFFF"/>
                </a:solidFill>
                <a:latin typeface="Arial" panose="020B0604020202020204" pitchFamily="34" charset="0"/>
                <a:cs typeface="Arial" panose="020B0604020202020204" pitchFamily="34" charset="0"/>
              </a:rPr>
              <a:t>Optimized Span of Control to a 1:9 supervisor to employee ratio. </a:t>
            </a:r>
          </a:p>
          <a:p>
            <a:pPr algn="ctr"/>
            <a:endParaRPr lang="en-US" sz="1500" dirty="0">
              <a:solidFill>
                <a:srgbClr val="FFFFFF"/>
              </a:solidFill>
              <a:latin typeface="Arial" panose="020B0604020202020204" pitchFamily="34" charset="0"/>
              <a:cs typeface="Arial" panose="020B0604020202020204" pitchFamily="34" charset="0"/>
            </a:endParaRPr>
          </a:p>
          <a:p>
            <a:pPr algn="ctr"/>
            <a:r>
              <a:rPr lang="en-US" sz="1500" dirty="0">
                <a:solidFill>
                  <a:srgbClr val="FFFFFF"/>
                </a:solidFill>
                <a:latin typeface="Arial" panose="020B0604020202020204" pitchFamily="34" charset="0"/>
                <a:cs typeface="Arial" panose="020B0604020202020204" pitchFamily="34" charset="0"/>
              </a:rPr>
              <a:t>Leveraged OPM expertise to place 125 of 220+ supervisors in supervisory positions. </a:t>
            </a:r>
            <a:endParaRPr lang="en-US" dirty="0">
              <a:solidFill>
                <a:srgbClr val="FFFFFF"/>
              </a:solidFill>
              <a:latin typeface="Arial" panose="020B0604020202020204" pitchFamily="34" charset="0"/>
              <a:cs typeface="Arial" panose="020B0604020202020204" pitchFamily="34" charset="0"/>
            </a:endParaRPr>
          </a:p>
        </p:txBody>
      </p:sp>
      <p:sp>
        <p:nvSpPr>
          <p:cNvPr id="15" name="TextBox 14" descr="The Business Center is 75% Staffed&#10;">
            <a:extLst>
              <a:ext uri="{FF2B5EF4-FFF2-40B4-BE49-F238E27FC236}">
                <a16:creationId xmlns:a16="http://schemas.microsoft.com/office/drawing/2014/main" id="{E4D10FEC-ACCB-5C43-832E-C3BE4A0F8270}"/>
              </a:ext>
            </a:extLst>
          </p:cNvPr>
          <p:cNvSpPr txBox="1"/>
          <p:nvPr/>
        </p:nvSpPr>
        <p:spPr>
          <a:xfrm>
            <a:off x="1977886" y="5992306"/>
            <a:ext cx="5699886" cy="369332"/>
          </a:xfrm>
          <a:prstGeom prst="rect">
            <a:avLst/>
          </a:prstGeom>
          <a:solidFill>
            <a:srgbClr val="FA5D50"/>
          </a:solidFill>
          <a:ln>
            <a:solidFill>
              <a:srgbClr val="C00000"/>
            </a:solidFill>
          </a:ln>
        </p:spPr>
        <p:txBody>
          <a:bodyPr wrap="square" rtlCol="0" anchor="ctr">
            <a:spAutoFit/>
          </a:bodyPr>
          <a:lstStyle/>
          <a:p>
            <a:pPr algn="ctr"/>
            <a:r>
              <a:rPr lang="en-US" sz="1500" dirty="0">
                <a:latin typeface="Arial" panose="020B0604020202020204" pitchFamily="34" charset="0"/>
                <a:cs typeface="Arial" panose="020B0604020202020204" pitchFamily="34" charset="0"/>
              </a:rPr>
              <a:t>The Business Center is </a:t>
            </a:r>
            <a:r>
              <a:rPr lang="en-US" b="1" dirty="0">
                <a:latin typeface="Arial" panose="020B0604020202020204" pitchFamily="34" charset="0"/>
                <a:cs typeface="Arial" panose="020B0604020202020204" pitchFamily="34" charset="0"/>
              </a:rPr>
              <a:t>75% Staffed</a:t>
            </a:r>
          </a:p>
        </p:txBody>
      </p:sp>
    </p:spTree>
    <p:extLst>
      <p:ext uri="{BB962C8B-B14F-4D97-AF65-F5344CB8AC3E}">
        <p14:creationId xmlns:p14="http://schemas.microsoft.com/office/powerpoint/2010/main" val="3881084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descr="Farm Production and Conservation (FPAC) On-Board Strength">
            <a:extLst>
              <a:ext uri="{FF2B5EF4-FFF2-40B4-BE49-F238E27FC236}">
                <a16:creationId xmlns:a16="http://schemas.microsoft.com/office/drawing/2014/main" id="{74C9CA27-98F9-4D48-98AB-166EE825D26A}"/>
              </a:ext>
            </a:extLst>
          </p:cNvPr>
          <p:cNvSpPr>
            <a:spLocks noGrp="1"/>
          </p:cNvSpPr>
          <p:nvPr>
            <p:ph type="title"/>
          </p:nvPr>
        </p:nvSpPr>
        <p:spPr>
          <a:xfrm>
            <a:off x="372979" y="409074"/>
            <a:ext cx="7182853" cy="990197"/>
          </a:xfrm>
        </p:spPr>
        <p:txBody>
          <a:bodyPr>
            <a:normAutofit/>
          </a:bodyPr>
          <a:lstStyle/>
          <a:p>
            <a:r>
              <a:rPr lang="en-US" dirty="0">
                <a:solidFill>
                  <a:srgbClr val="082374"/>
                </a:solidFill>
                <a:latin typeface="Arial" panose="020B0604020202020204" pitchFamily="34" charset="0"/>
                <a:cs typeface="Arial" panose="020B0604020202020204" pitchFamily="34" charset="0"/>
              </a:rPr>
              <a:t>Farm Production and Conservation (FPAC) </a:t>
            </a:r>
            <a:r>
              <a:rPr lang="en-US" dirty="0">
                <a:solidFill>
                  <a:schemeClr val="accent1">
                    <a:lumMod val="50000"/>
                  </a:schemeClr>
                </a:solidFill>
                <a:latin typeface="Arial" panose="020B0604020202020204" pitchFamily="34" charset="0"/>
                <a:cs typeface="Arial" panose="020B0604020202020204" pitchFamily="34" charset="0"/>
              </a:rPr>
              <a:t>On-Board Strength</a:t>
            </a:r>
            <a:endParaRPr lang="en-US" dirty="0"/>
          </a:p>
        </p:txBody>
      </p:sp>
      <p:pic>
        <p:nvPicPr>
          <p:cNvPr id="13" name="Picture 12" descr="USDA Logo">
            <a:extLst>
              <a:ext uri="{FF2B5EF4-FFF2-40B4-BE49-F238E27FC236}">
                <a16:creationId xmlns:a16="http://schemas.microsoft.com/office/drawing/2014/main" id="{301365EE-3623-41A4-B246-A841CD1FF65A}"/>
              </a:ext>
            </a:extLst>
          </p:cNvPr>
          <p:cNvPicPr>
            <a:picLocks noChangeAspect="1"/>
          </p:cNvPicPr>
          <p:nvPr/>
        </p:nvPicPr>
        <p:blipFill>
          <a:blip r:embed="rId2"/>
          <a:stretch>
            <a:fillRect/>
          </a:stretch>
        </p:blipFill>
        <p:spPr>
          <a:xfrm>
            <a:off x="7650939" y="409075"/>
            <a:ext cx="1156176" cy="990197"/>
          </a:xfrm>
          <a:prstGeom prst="rect">
            <a:avLst/>
          </a:prstGeom>
        </p:spPr>
      </p:pic>
      <p:sp>
        <p:nvSpPr>
          <p:cNvPr id="5" name="Content Placeholder 4" descr="Business Center">
            <a:extLst>
              <a:ext uri="{FF2B5EF4-FFF2-40B4-BE49-F238E27FC236}">
                <a16:creationId xmlns:a16="http://schemas.microsoft.com/office/drawing/2014/main" id="{1012FEF5-87AD-468E-9CFF-A5AE3869EF00}"/>
              </a:ext>
            </a:extLst>
          </p:cNvPr>
          <p:cNvSpPr>
            <a:spLocks noGrp="1"/>
          </p:cNvSpPr>
          <p:nvPr>
            <p:ph sz="half" idx="1"/>
          </p:nvPr>
        </p:nvSpPr>
        <p:spPr>
          <a:xfrm>
            <a:off x="704850" y="1825625"/>
            <a:ext cx="3867150" cy="4351338"/>
          </a:xfrm>
        </p:spPr>
        <p:txBody>
          <a:bodyPr/>
          <a:lstStyle/>
          <a:p>
            <a:pPr marL="0" indent="0" algn="ctr">
              <a:buNone/>
            </a:pPr>
            <a:r>
              <a:rPr lang="en-US" b="1" dirty="0">
                <a:solidFill>
                  <a:srgbClr val="082374"/>
                </a:solidFill>
                <a:latin typeface="Arial" panose="020B0604020202020204" pitchFamily="34" charset="0"/>
                <a:cs typeface="Arial" panose="020B0604020202020204" pitchFamily="34" charset="0"/>
              </a:rPr>
              <a:t>BUSINESS CENTER</a:t>
            </a:r>
            <a:endParaRPr lang="en-US" dirty="0"/>
          </a:p>
        </p:txBody>
      </p:sp>
      <p:graphicFrame>
        <p:nvGraphicFramePr>
          <p:cNvPr id="7" name="Table 6" descr="1,918 Approved FY 2019 Position Ceiling&#10;1,438 On Board Positions&#10;480 Vacant Positions">
            <a:extLst>
              <a:ext uri="{FF2B5EF4-FFF2-40B4-BE49-F238E27FC236}">
                <a16:creationId xmlns:a16="http://schemas.microsoft.com/office/drawing/2014/main" id="{E805B19D-9A8F-4F8E-9E2E-CF5E2F9581D1}"/>
              </a:ext>
            </a:extLst>
          </p:cNvPr>
          <p:cNvGraphicFramePr>
            <a:graphicFrameLocks noGrp="1"/>
          </p:cNvGraphicFramePr>
          <p:nvPr>
            <p:extLst>
              <p:ext uri="{D42A27DB-BD31-4B8C-83A1-F6EECF244321}">
                <p14:modId xmlns:p14="http://schemas.microsoft.com/office/powerpoint/2010/main" val="1726667447"/>
              </p:ext>
            </p:extLst>
          </p:nvPr>
        </p:nvGraphicFramePr>
        <p:xfrm>
          <a:off x="1674439" y="2297983"/>
          <a:ext cx="1775573" cy="2560320"/>
        </p:xfrm>
        <a:graphic>
          <a:graphicData uri="http://schemas.openxmlformats.org/drawingml/2006/table">
            <a:tbl>
              <a:tblPr firstRow="1" bandRow="1">
                <a:tableStyleId>{2D5ABB26-0587-4C30-8999-92F81FD0307C}</a:tableStyleId>
              </a:tblPr>
              <a:tblGrid>
                <a:gridCol w="1775573">
                  <a:extLst>
                    <a:ext uri="{9D8B030D-6E8A-4147-A177-3AD203B41FA5}">
                      <a16:colId xmlns:a16="http://schemas.microsoft.com/office/drawing/2014/main" val="2108033398"/>
                    </a:ext>
                  </a:extLst>
                </a:gridCol>
              </a:tblGrid>
              <a:tr h="370840">
                <a:tc>
                  <a:txBody>
                    <a:bodyPr/>
                    <a:lstStyle/>
                    <a:p>
                      <a:pPr algn="ctr"/>
                      <a:r>
                        <a:rPr lang="en-US" sz="2400" b="1" dirty="0">
                          <a:solidFill>
                            <a:schemeClr val="accent1"/>
                          </a:solidFill>
                          <a:latin typeface="Arial" panose="020B0604020202020204" pitchFamily="34" charset="0"/>
                          <a:cs typeface="Arial" panose="020B0604020202020204" pitchFamily="34" charset="0"/>
                        </a:rPr>
                        <a:t>1,918</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7359415"/>
                  </a:ext>
                </a:extLst>
              </a:tr>
              <a:tr h="370840">
                <a:tc>
                  <a:txBody>
                    <a:bodyPr/>
                    <a:lstStyle/>
                    <a:p>
                      <a:pPr algn="ctr"/>
                      <a:r>
                        <a:rPr lang="en-US" sz="1000" b="1" dirty="0">
                          <a:latin typeface="Arial" panose="020B0604020202020204" pitchFamily="34" charset="0"/>
                          <a:cs typeface="Arial" panose="020B0604020202020204" pitchFamily="34" charset="0"/>
                        </a:rPr>
                        <a:t>Approved </a:t>
                      </a:r>
                    </a:p>
                    <a:p>
                      <a:pPr algn="ctr"/>
                      <a:r>
                        <a:rPr lang="en-US" sz="1000" b="1" dirty="0">
                          <a:latin typeface="Arial" panose="020B0604020202020204" pitchFamily="34" charset="0"/>
                          <a:cs typeface="Arial" panose="020B0604020202020204" pitchFamily="34" charset="0"/>
                        </a:rPr>
                        <a:t>FY 2019 Position Ceiling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38858244"/>
                  </a:ext>
                </a:extLst>
              </a:tr>
              <a:tr h="370840">
                <a:tc>
                  <a:txBody>
                    <a:bodyPr/>
                    <a:lstStyle/>
                    <a:p>
                      <a:pPr algn="ctr"/>
                      <a:r>
                        <a:rPr lang="en-US" sz="2400" b="1" dirty="0">
                          <a:solidFill>
                            <a:schemeClr val="accent1"/>
                          </a:solidFill>
                          <a:latin typeface="Arial" panose="020B0604020202020204" pitchFamily="34" charset="0"/>
                          <a:cs typeface="Arial" panose="020B0604020202020204" pitchFamily="34" charset="0"/>
                        </a:rPr>
                        <a:t>1,438</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29297980"/>
                  </a:ext>
                </a:extLst>
              </a:tr>
              <a:tr h="370840">
                <a:tc>
                  <a:txBody>
                    <a:bodyPr/>
                    <a:lstStyle/>
                    <a:p>
                      <a:pPr algn="ctr"/>
                      <a:r>
                        <a:rPr lang="en-US" sz="1000" b="1" dirty="0">
                          <a:latin typeface="Arial" panose="020B0604020202020204" pitchFamily="34" charset="0"/>
                          <a:cs typeface="Arial" panose="020B0604020202020204" pitchFamily="34" charset="0"/>
                        </a:rPr>
                        <a:t>On-Board</a:t>
                      </a:r>
                    </a:p>
                    <a:p>
                      <a:pPr algn="ctr"/>
                      <a:r>
                        <a:rPr lang="en-US" sz="1000" b="1" dirty="0">
                          <a:latin typeface="Arial" panose="020B0604020202020204" pitchFamily="34" charset="0"/>
                          <a:cs typeface="Arial" panose="020B0604020202020204" pitchFamily="34" charset="0"/>
                        </a:rPr>
                        <a:t>Positions</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56259102"/>
                  </a:ext>
                </a:extLst>
              </a:tr>
              <a:tr h="370840">
                <a:tc>
                  <a:txBody>
                    <a:bodyPr/>
                    <a:lstStyle/>
                    <a:p>
                      <a:pPr algn="ctr"/>
                      <a:r>
                        <a:rPr lang="en-US" sz="2400" b="1" dirty="0">
                          <a:solidFill>
                            <a:schemeClr val="accent1"/>
                          </a:solidFill>
                          <a:latin typeface="Arial" panose="020B0604020202020204" pitchFamily="34" charset="0"/>
                          <a:cs typeface="Arial" panose="020B0604020202020204" pitchFamily="34" charset="0"/>
                        </a:rPr>
                        <a:t>480</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84911477"/>
                  </a:ext>
                </a:extLst>
              </a:tr>
              <a:tr h="370840">
                <a:tc>
                  <a:txBody>
                    <a:bodyPr/>
                    <a:lstStyle/>
                    <a:p>
                      <a:pPr algn="ctr"/>
                      <a:r>
                        <a:rPr lang="en-US" sz="1000" b="1" dirty="0">
                          <a:latin typeface="Arial" panose="020B0604020202020204" pitchFamily="34" charset="0"/>
                          <a:cs typeface="Arial" panose="020B0604020202020204" pitchFamily="34" charset="0"/>
                        </a:rPr>
                        <a:t>Vacant </a:t>
                      </a:r>
                    </a:p>
                    <a:p>
                      <a:pPr algn="ctr"/>
                      <a:r>
                        <a:rPr lang="en-US" sz="1000" b="1" dirty="0">
                          <a:latin typeface="Arial" panose="020B0604020202020204" pitchFamily="34" charset="0"/>
                          <a:cs typeface="Arial" panose="020B0604020202020204" pitchFamily="34" charset="0"/>
                        </a:rPr>
                        <a:t>Positions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85483003"/>
                  </a:ext>
                </a:extLst>
              </a:tr>
            </a:tbl>
          </a:graphicData>
        </a:graphic>
      </p:graphicFrame>
      <p:sp>
        <p:nvSpPr>
          <p:cNvPr id="11" name="Rectangle: Rounded Corners 10" descr="&quot;&quot;">
            <a:extLst>
              <a:ext uri="{FF2B5EF4-FFF2-40B4-BE49-F238E27FC236}">
                <a16:creationId xmlns:a16="http://schemas.microsoft.com/office/drawing/2014/main" id="{A532D748-E817-422A-B4A9-A49385ED49A7}"/>
              </a:ext>
            </a:extLst>
          </p:cNvPr>
          <p:cNvSpPr/>
          <p:nvPr/>
        </p:nvSpPr>
        <p:spPr>
          <a:xfrm>
            <a:off x="1569261" y="5051524"/>
            <a:ext cx="1905000" cy="11254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descr="On-Board Positions as Percentage of Position Ceiling 75%">
            <a:extLst>
              <a:ext uri="{FF2B5EF4-FFF2-40B4-BE49-F238E27FC236}">
                <a16:creationId xmlns:a16="http://schemas.microsoft.com/office/drawing/2014/main" id="{AA9CF3C8-702C-40C6-A6F8-A9F79522B6C4}"/>
              </a:ext>
            </a:extLst>
          </p:cNvPr>
          <p:cNvGraphicFramePr>
            <a:graphicFrameLocks noGrp="1"/>
          </p:cNvGraphicFramePr>
          <p:nvPr>
            <p:extLst>
              <p:ext uri="{D42A27DB-BD31-4B8C-83A1-F6EECF244321}">
                <p14:modId xmlns:p14="http://schemas.microsoft.com/office/powerpoint/2010/main" val="288574339"/>
              </p:ext>
            </p:extLst>
          </p:nvPr>
        </p:nvGraphicFramePr>
        <p:xfrm>
          <a:off x="1569261" y="5022150"/>
          <a:ext cx="1956951" cy="1154813"/>
        </p:xfrm>
        <a:graphic>
          <a:graphicData uri="http://schemas.openxmlformats.org/drawingml/2006/table">
            <a:tbl>
              <a:tblPr firstRow="1" bandRow="1">
                <a:tableStyleId>{2D5ABB26-0587-4C30-8999-92F81FD0307C}</a:tableStyleId>
              </a:tblPr>
              <a:tblGrid>
                <a:gridCol w="1956951">
                  <a:extLst>
                    <a:ext uri="{9D8B030D-6E8A-4147-A177-3AD203B41FA5}">
                      <a16:colId xmlns:a16="http://schemas.microsoft.com/office/drawing/2014/main" val="2108033398"/>
                    </a:ext>
                  </a:extLst>
                </a:gridCol>
              </a:tblGrid>
              <a:tr h="840488">
                <a:tc>
                  <a:txBody>
                    <a:bodyP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On-Board Positions as Percentage of Position Ceiling</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14994806"/>
                  </a:ext>
                </a:extLst>
              </a:tr>
              <a:tr h="159078">
                <a:tc>
                  <a:txBody>
                    <a:bodyPr/>
                    <a:lstStyle/>
                    <a:p>
                      <a:pPr algn="ctr" fontAlgn="ctr"/>
                      <a:r>
                        <a:rPr lang="en-US" sz="2000" b="0" i="0" u="none" strike="noStrike" dirty="0">
                          <a:solidFill>
                            <a:schemeClr val="bg1"/>
                          </a:solidFill>
                          <a:effectLst>
                            <a:outerShdw blurRad="38100" dist="38100" dir="2700000" algn="tl">
                              <a:srgbClr val="000000">
                                <a:alpha val="43137"/>
                              </a:srgbClr>
                            </a:outerShdw>
                          </a:effectLst>
                          <a:latin typeface="Arial" panose="020B0604020202020204" pitchFamily="34" charset="0"/>
                        </a:rPr>
                        <a:t>75%</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7359415"/>
                  </a:ext>
                </a:extLst>
              </a:tr>
            </a:tbl>
          </a:graphicData>
        </a:graphic>
      </p:graphicFrame>
      <p:sp>
        <p:nvSpPr>
          <p:cNvPr id="6" name="Content Placeholder 5" descr="Mission Area">
            <a:extLst>
              <a:ext uri="{FF2B5EF4-FFF2-40B4-BE49-F238E27FC236}">
                <a16:creationId xmlns:a16="http://schemas.microsoft.com/office/drawing/2014/main" id="{1F18202D-2B68-4225-9681-91706D6D173E}"/>
              </a:ext>
            </a:extLst>
          </p:cNvPr>
          <p:cNvSpPr>
            <a:spLocks noGrp="1"/>
          </p:cNvSpPr>
          <p:nvPr>
            <p:ph sz="half" idx="2"/>
          </p:nvPr>
        </p:nvSpPr>
        <p:spPr/>
        <p:txBody>
          <a:bodyPr/>
          <a:lstStyle/>
          <a:p>
            <a:pPr marL="0" indent="0" algn="ctr">
              <a:buNone/>
            </a:pPr>
            <a:r>
              <a:rPr lang="en-US" b="1" dirty="0">
                <a:solidFill>
                  <a:srgbClr val="082374"/>
                </a:solidFill>
                <a:latin typeface="Arial" panose="020B0604020202020204" pitchFamily="34" charset="0"/>
                <a:cs typeface="Arial" panose="020B0604020202020204" pitchFamily="34" charset="0"/>
              </a:rPr>
              <a:t>MISSION AREA</a:t>
            </a:r>
          </a:p>
          <a:p>
            <a:endParaRPr lang="en-US" dirty="0"/>
          </a:p>
        </p:txBody>
      </p:sp>
      <p:graphicFrame>
        <p:nvGraphicFramePr>
          <p:cNvPr id="8" name="Table 7" descr="22,975 Approved FY 2019 Position Ceiling &#10;20,037 On-Board Positions&#10;2,938 Vacant Positions&#10;&#10;">
            <a:extLst>
              <a:ext uri="{FF2B5EF4-FFF2-40B4-BE49-F238E27FC236}">
                <a16:creationId xmlns:a16="http://schemas.microsoft.com/office/drawing/2014/main" id="{0FD7BE2D-B4B0-4047-9794-E169ED20DABF}"/>
              </a:ext>
            </a:extLst>
          </p:cNvPr>
          <p:cNvGraphicFramePr>
            <a:graphicFrameLocks noGrp="1"/>
          </p:cNvGraphicFramePr>
          <p:nvPr>
            <p:extLst>
              <p:ext uri="{D42A27DB-BD31-4B8C-83A1-F6EECF244321}">
                <p14:modId xmlns:p14="http://schemas.microsoft.com/office/powerpoint/2010/main" val="2822912828"/>
              </p:ext>
            </p:extLst>
          </p:nvPr>
        </p:nvGraphicFramePr>
        <p:xfrm>
          <a:off x="5693988" y="2403082"/>
          <a:ext cx="1775573" cy="2560320"/>
        </p:xfrm>
        <a:graphic>
          <a:graphicData uri="http://schemas.openxmlformats.org/drawingml/2006/table">
            <a:tbl>
              <a:tblPr firstRow="1" bandRow="1">
                <a:tableStyleId>{2D5ABB26-0587-4C30-8999-92F81FD0307C}</a:tableStyleId>
              </a:tblPr>
              <a:tblGrid>
                <a:gridCol w="1775573">
                  <a:extLst>
                    <a:ext uri="{9D8B030D-6E8A-4147-A177-3AD203B41FA5}">
                      <a16:colId xmlns:a16="http://schemas.microsoft.com/office/drawing/2014/main" val="2108033398"/>
                    </a:ext>
                  </a:extLst>
                </a:gridCol>
              </a:tblGrid>
              <a:tr h="370840">
                <a:tc>
                  <a:txBody>
                    <a:bodyPr/>
                    <a:lstStyle/>
                    <a:p>
                      <a:pPr algn="ctr"/>
                      <a:r>
                        <a:rPr lang="en-US" sz="2400" b="1" dirty="0">
                          <a:solidFill>
                            <a:schemeClr val="accent1"/>
                          </a:solidFill>
                          <a:latin typeface="Arial" panose="020B0604020202020204" pitchFamily="34" charset="0"/>
                          <a:cs typeface="Arial" panose="020B0604020202020204" pitchFamily="34" charset="0"/>
                        </a:rPr>
                        <a:t>22,975</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7359415"/>
                  </a:ext>
                </a:extLst>
              </a:tr>
              <a:tr h="370840">
                <a:tc>
                  <a:txBody>
                    <a:bodyPr/>
                    <a:lstStyle/>
                    <a:p>
                      <a:pPr algn="ctr"/>
                      <a:r>
                        <a:rPr lang="en-US" sz="1000" b="1" dirty="0">
                          <a:latin typeface="Arial" panose="020B0604020202020204" pitchFamily="34" charset="0"/>
                          <a:cs typeface="Arial" panose="020B0604020202020204" pitchFamily="34" charset="0"/>
                        </a:rPr>
                        <a:t>Approved </a:t>
                      </a:r>
                    </a:p>
                    <a:p>
                      <a:pPr algn="ctr"/>
                      <a:r>
                        <a:rPr lang="en-US" sz="1000" b="1" dirty="0">
                          <a:latin typeface="Arial" panose="020B0604020202020204" pitchFamily="34" charset="0"/>
                          <a:cs typeface="Arial" panose="020B0604020202020204" pitchFamily="34" charset="0"/>
                        </a:rPr>
                        <a:t>FY 2019 Position Ceiling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938858244"/>
                  </a:ext>
                </a:extLst>
              </a:tr>
              <a:tr h="370840">
                <a:tc>
                  <a:txBody>
                    <a:bodyPr/>
                    <a:lstStyle/>
                    <a:p>
                      <a:pPr algn="ctr"/>
                      <a:r>
                        <a:rPr lang="en-US" sz="2400" b="1" dirty="0">
                          <a:solidFill>
                            <a:schemeClr val="accent1"/>
                          </a:solidFill>
                          <a:latin typeface="Arial" panose="020B0604020202020204" pitchFamily="34" charset="0"/>
                          <a:cs typeface="Arial" panose="020B0604020202020204" pitchFamily="34" charset="0"/>
                        </a:rPr>
                        <a:t>20,037</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329297980"/>
                  </a:ext>
                </a:extLst>
              </a:tr>
              <a:tr h="370840">
                <a:tc>
                  <a:txBody>
                    <a:bodyPr/>
                    <a:lstStyle/>
                    <a:p>
                      <a:pPr algn="ctr"/>
                      <a:r>
                        <a:rPr lang="en-US" sz="1000" b="1" dirty="0">
                          <a:latin typeface="Arial" panose="020B0604020202020204" pitchFamily="34" charset="0"/>
                          <a:cs typeface="Arial" panose="020B0604020202020204" pitchFamily="34" charset="0"/>
                        </a:rPr>
                        <a:t>On-Board</a:t>
                      </a:r>
                    </a:p>
                    <a:p>
                      <a:pPr algn="ctr"/>
                      <a:r>
                        <a:rPr lang="en-US" sz="1000" b="1" dirty="0">
                          <a:latin typeface="Arial" panose="020B0604020202020204" pitchFamily="34" charset="0"/>
                          <a:cs typeface="Arial" panose="020B0604020202020204" pitchFamily="34" charset="0"/>
                        </a:rPr>
                        <a:t>Positions</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2656259102"/>
                  </a:ext>
                </a:extLst>
              </a:tr>
              <a:tr h="370840">
                <a:tc>
                  <a:txBody>
                    <a:bodyPr/>
                    <a:lstStyle/>
                    <a:p>
                      <a:pPr algn="ctr"/>
                      <a:r>
                        <a:rPr lang="en-US" sz="2400" b="1" dirty="0">
                          <a:solidFill>
                            <a:schemeClr val="accent1"/>
                          </a:solidFill>
                          <a:latin typeface="Arial" panose="020B0604020202020204" pitchFamily="34" charset="0"/>
                          <a:cs typeface="Arial" panose="020B0604020202020204" pitchFamily="34" charset="0"/>
                        </a:rPr>
                        <a:t>2,938</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884911477"/>
                  </a:ext>
                </a:extLst>
              </a:tr>
              <a:tr h="370840">
                <a:tc>
                  <a:txBody>
                    <a:bodyPr/>
                    <a:lstStyle/>
                    <a:p>
                      <a:pPr algn="ctr"/>
                      <a:r>
                        <a:rPr lang="en-US" sz="1000" b="1" dirty="0">
                          <a:latin typeface="Arial" panose="020B0604020202020204" pitchFamily="34" charset="0"/>
                          <a:cs typeface="Arial" panose="020B0604020202020204" pitchFamily="34" charset="0"/>
                        </a:rPr>
                        <a:t>Vacant </a:t>
                      </a:r>
                    </a:p>
                    <a:p>
                      <a:pPr algn="ctr"/>
                      <a:r>
                        <a:rPr lang="en-US" sz="1000" b="1" dirty="0">
                          <a:latin typeface="Arial" panose="020B0604020202020204" pitchFamily="34" charset="0"/>
                          <a:cs typeface="Arial" panose="020B0604020202020204" pitchFamily="34" charset="0"/>
                        </a:rPr>
                        <a:t>Positions </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3685483003"/>
                  </a:ext>
                </a:extLst>
              </a:tr>
            </a:tbl>
          </a:graphicData>
        </a:graphic>
      </p:graphicFrame>
      <p:sp>
        <p:nvSpPr>
          <p:cNvPr id="12" name="Rectangle: Rounded Corners 11" descr="&quot;&quot;">
            <a:extLst>
              <a:ext uri="{FF2B5EF4-FFF2-40B4-BE49-F238E27FC236}">
                <a16:creationId xmlns:a16="http://schemas.microsoft.com/office/drawing/2014/main" id="{AC5452A9-027C-47AC-A1F1-7CE6617FA457}"/>
              </a:ext>
            </a:extLst>
          </p:cNvPr>
          <p:cNvSpPr/>
          <p:nvPr/>
        </p:nvSpPr>
        <p:spPr>
          <a:xfrm>
            <a:off x="5693988" y="5051524"/>
            <a:ext cx="1956951" cy="1213561"/>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descr="On-Board Positions as Percentage of Position Ceiling 87%&#10;">
            <a:extLst>
              <a:ext uri="{FF2B5EF4-FFF2-40B4-BE49-F238E27FC236}">
                <a16:creationId xmlns:a16="http://schemas.microsoft.com/office/drawing/2014/main" id="{D380AF28-47ED-4B20-8B3B-B59E51D8A776}"/>
              </a:ext>
            </a:extLst>
          </p:cNvPr>
          <p:cNvGraphicFramePr>
            <a:graphicFrameLocks noGrp="1"/>
          </p:cNvGraphicFramePr>
          <p:nvPr>
            <p:extLst>
              <p:ext uri="{D42A27DB-BD31-4B8C-83A1-F6EECF244321}">
                <p14:modId xmlns:p14="http://schemas.microsoft.com/office/powerpoint/2010/main" val="269968604"/>
              </p:ext>
            </p:extLst>
          </p:nvPr>
        </p:nvGraphicFramePr>
        <p:xfrm>
          <a:off x="5745939" y="5051524"/>
          <a:ext cx="1905000" cy="1154813"/>
        </p:xfrm>
        <a:graphic>
          <a:graphicData uri="http://schemas.openxmlformats.org/drawingml/2006/table">
            <a:tbl>
              <a:tblPr firstRow="1" bandRow="1">
                <a:tableStyleId>{2D5ABB26-0587-4C30-8999-92F81FD0307C}</a:tableStyleId>
              </a:tblPr>
              <a:tblGrid>
                <a:gridCol w="1905000">
                  <a:extLst>
                    <a:ext uri="{9D8B030D-6E8A-4147-A177-3AD203B41FA5}">
                      <a16:colId xmlns:a16="http://schemas.microsoft.com/office/drawing/2014/main" val="2108033398"/>
                    </a:ext>
                  </a:extLst>
                </a:gridCol>
              </a:tblGrid>
              <a:tr h="840488">
                <a:tc>
                  <a:txBody>
                    <a:bodyPr/>
                    <a:lstStyle/>
                    <a:p>
                      <a:pPr algn="ctr"/>
                      <a:r>
                        <a:rPr lang="en-US" sz="1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On-Board Positions as Percentage of Position Ceiling</a:t>
                      </a:r>
                    </a:p>
                  </a:txBody>
                  <a:tcP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514994806"/>
                  </a:ext>
                </a:extLst>
              </a:tr>
              <a:tr h="159078">
                <a:tc>
                  <a:txBody>
                    <a:bodyPr/>
                    <a:lstStyle/>
                    <a:p>
                      <a:pPr algn="ctr" fontAlgn="ctr"/>
                      <a:r>
                        <a:rPr lang="en-US" sz="2000" b="0" i="0" u="none" strike="noStrike" dirty="0">
                          <a:solidFill>
                            <a:schemeClr val="bg1"/>
                          </a:solidFill>
                          <a:effectLst>
                            <a:outerShdw blurRad="38100" dist="38100" dir="2700000" algn="tl">
                              <a:srgbClr val="000000">
                                <a:alpha val="43137"/>
                              </a:srgbClr>
                            </a:outerShdw>
                          </a:effectLst>
                          <a:latin typeface="Arial" panose="020B0604020202020204" pitchFamily="34" charset="0"/>
                        </a:rPr>
                        <a:t>87%</a:t>
                      </a:r>
                    </a:p>
                  </a:txBody>
                  <a:tcPr marL="9525" marR="9525" marT="9525" marB="0" anchor="ctr">
                    <a:lnL>
                      <a:noFill/>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4257359415"/>
                  </a:ext>
                </a:extLst>
              </a:tr>
            </a:tbl>
          </a:graphicData>
        </a:graphic>
      </p:graphicFrame>
    </p:spTree>
    <p:extLst>
      <p:ext uri="{BB962C8B-B14F-4D97-AF65-F5344CB8AC3E}">
        <p14:creationId xmlns:p14="http://schemas.microsoft.com/office/powerpoint/2010/main" val="17217885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Optimization Activities">
            <a:extLst>
              <a:ext uri="{FF2B5EF4-FFF2-40B4-BE49-F238E27FC236}">
                <a16:creationId xmlns:a16="http://schemas.microsoft.com/office/drawing/2014/main" id="{6669D32A-5038-4FF9-AEA9-AFFF3B3FEB09}"/>
              </a:ext>
            </a:extLst>
          </p:cNvPr>
          <p:cNvSpPr>
            <a:spLocks noGrp="1"/>
          </p:cNvSpPr>
          <p:nvPr>
            <p:ph type="title"/>
          </p:nvPr>
        </p:nvSpPr>
        <p:spPr>
          <a:xfrm>
            <a:off x="616139" y="2103120"/>
            <a:ext cx="7886700" cy="1723185"/>
          </a:xfrm>
        </p:spPr>
        <p:txBody>
          <a:bodyPr/>
          <a:lstStyle/>
          <a:p>
            <a:r>
              <a:rPr lang="en-US" dirty="0"/>
              <a:t> Optimization Activities</a:t>
            </a:r>
          </a:p>
        </p:txBody>
      </p:sp>
    </p:spTree>
    <p:extLst>
      <p:ext uri="{BB962C8B-B14F-4D97-AF65-F5344CB8AC3E}">
        <p14:creationId xmlns:p14="http://schemas.microsoft.com/office/powerpoint/2010/main" val="404046414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9EDC9679863BC49AE5F552B14731977" ma:contentTypeVersion="4" ma:contentTypeDescription="Create a new document." ma:contentTypeScope="" ma:versionID="111a4fce7c890f8a7cebcbeb4a8c9dd5">
  <xsd:schema xmlns:xsd="http://www.w3.org/2001/XMLSchema" xmlns:xs="http://www.w3.org/2001/XMLSchema" xmlns:p="http://schemas.microsoft.com/office/2006/metadata/properties" xmlns:ns2="6d77a489-0c00-4083-a100-d8e474d2c1b6" xmlns:ns3="4fbc6950-46f6-4ec7-9c55-805ed6611cdc" targetNamespace="http://schemas.microsoft.com/office/2006/metadata/properties" ma:root="true" ma:fieldsID="13a70a81c1a72c7cbeec6b04926e1051" ns2:_="" ns3:_="">
    <xsd:import namespace="6d77a489-0c00-4083-a100-d8e474d2c1b6"/>
    <xsd:import namespace="4fbc6950-46f6-4ec7-9c55-805ed6611cd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77a489-0c00-4083-a100-d8e474d2c1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fbc6950-46f6-4ec7-9c55-805ed6611cd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985A88-0F93-42B0-AE97-AA0555617004}">
  <ds:schemaRefs>
    <ds:schemaRef ds:uri="http://schemas.microsoft.com/office/2006/metadata/properties"/>
    <ds:schemaRef ds:uri="6d77a489-0c00-4083-a100-d8e474d2c1b6"/>
    <ds:schemaRef ds:uri="http://purl.org/dc/terms/"/>
    <ds:schemaRef ds:uri="http://schemas.openxmlformats.org/package/2006/metadata/core-properties"/>
    <ds:schemaRef ds:uri="http://schemas.microsoft.com/office/2006/documentManagement/types"/>
    <ds:schemaRef ds:uri="http://purl.org/dc/dcmitype/"/>
    <ds:schemaRef ds:uri="http://purl.org/dc/elements/1.1/"/>
    <ds:schemaRef ds:uri="http://schemas.microsoft.com/office/infopath/2007/PartnerControls"/>
    <ds:schemaRef ds:uri="4fbc6950-46f6-4ec7-9c55-805ed6611cdc"/>
    <ds:schemaRef ds:uri="http://www.w3.org/XML/1998/namespace"/>
  </ds:schemaRefs>
</ds:datastoreItem>
</file>

<file path=customXml/itemProps2.xml><?xml version="1.0" encoding="utf-8"?>
<ds:datastoreItem xmlns:ds="http://schemas.openxmlformats.org/officeDocument/2006/customXml" ds:itemID="{FB28EB1F-63DE-4F9C-9B21-2555561400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d77a489-0c00-4083-a100-d8e474d2c1b6"/>
    <ds:schemaRef ds:uri="4fbc6950-46f6-4ec7-9c55-805ed6611cd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ADB3A69-FF5A-42C8-B16D-AACF1F949A0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738</TotalTime>
  <Words>2685</Words>
  <Application>Microsoft Office PowerPoint</Application>
  <PresentationFormat>On-screen Show (4:3)</PresentationFormat>
  <Paragraphs>365</Paragraphs>
  <Slides>25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Helvetica</vt:lpstr>
      <vt:lpstr>Wingdings</vt:lpstr>
      <vt:lpstr>Custom Design</vt:lpstr>
      <vt:lpstr>Farm Production and Conservation Business Center  </vt:lpstr>
      <vt:lpstr>Agenda</vt:lpstr>
      <vt:lpstr>Introduction</vt:lpstr>
      <vt:lpstr>Benefits of Mission Support Services Centralization </vt:lpstr>
      <vt:lpstr>Business Center Structure and Leadership Team </vt:lpstr>
      <vt:lpstr>Service Delivery Locations &amp; “Hubs” </vt:lpstr>
      <vt:lpstr>Current FPAC Business Center Employees </vt:lpstr>
      <vt:lpstr>Farm Production and Conservation (FPAC) On-Board Strength</vt:lpstr>
      <vt:lpstr> Optimization Activities</vt:lpstr>
      <vt:lpstr>myFPAC Employee Service Portal</vt:lpstr>
      <vt:lpstr>Standardize, Integrate, and Automate Business Processes Across the FPAC Mission Area </vt:lpstr>
      <vt:lpstr>FPAC Mission Support “Initiatives”</vt:lpstr>
      <vt:lpstr>Advanced Planning for Acquisitions, Grants, and Agreements </vt:lpstr>
      <vt:lpstr>FPAC Fleet Profile </vt:lpstr>
      <vt:lpstr>Optimally Productive Office (OPO) Framework</vt:lpstr>
      <vt:lpstr>FPAC’s Investment Review Boards </vt:lpstr>
      <vt:lpstr>Farmers.gov A Digital Resource for Farmers, by Farmers </vt:lpstr>
      <vt:lpstr>Customer Experience Division (CX) Deep Dive</vt:lpstr>
      <vt:lpstr>Key FPAC-wide CX Projects</vt:lpstr>
      <vt:lpstr>Recent Farm Bill Priorities for Economic and Policy Analysis </vt:lpstr>
      <vt:lpstr>Priority Communications Campaigns</vt:lpstr>
      <vt:lpstr>What is Next for FPAC Business Center?</vt:lpstr>
      <vt:lpstr>Optimization What's Next</vt:lpstr>
      <vt:lpstr>Lessons Learned</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Farm Production and Conservation Business Center</dc:title>
  <dc:creator>Erny, Margo - RMA</dc:creator>
  <cp:lastModifiedBy>Bailey, Veronica - OCFO-FMS, New Orleans, LA</cp:lastModifiedBy>
  <cp:revision>50</cp:revision>
  <dcterms:created xsi:type="dcterms:W3CDTF">2019-07-03T15:59:21Z</dcterms:created>
  <dcterms:modified xsi:type="dcterms:W3CDTF">2019-08-19T14:26:04Z</dcterms:modified>
</cp:coreProperties>
</file>