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684" r:id="rId2"/>
    <p:sldMasterId id="2147483695" r:id="rId3"/>
  </p:sldMasterIdLst>
  <p:notesMasterIdLst>
    <p:notesMasterId r:id="rId23"/>
  </p:notesMasterIdLst>
  <p:sldIdLst>
    <p:sldId id="930" r:id="rId4"/>
    <p:sldId id="931" r:id="rId5"/>
    <p:sldId id="911" r:id="rId6"/>
    <p:sldId id="912" r:id="rId7"/>
    <p:sldId id="932" r:id="rId8"/>
    <p:sldId id="933" r:id="rId9"/>
    <p:sldId id="913" r:id="rId10"/>
    <p:sldId id="914" r:id="rId11"/>
    <p:sldId id="934" r:id="rId12"/>
    <p:sldId id="935" r:id="rId13"/>
    <p:sldId id="937" r:id="rId14"/>
    <p:sldId id="915" r:id="rId15"/>
    <p:sldId id="936" r:id="rId16"/>
    <p:sldId id="908" r:id="rId17"/>
    <p:sldId id="923" r:id="rId18"/>
    <p:sldId id="924" r:id="rId19"/>
    <p:sldId id="925" r:id="rId20"/>
    <p:sldId id="926" r:id="rId21"/>
    <p:sldId id="896" r:id="rId2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CF8A137-54CF-4679-ABAC-4A79E417951E}">
          <p14:sldIdLst>
            <p14:sldId id="930"/>
            <p14:sldId id="931"/>
            <p14:sldId id="911"/>
            <p14:sldId id="912"/>
            <p14:sldId id="932"/>
            <p14:sldId id="933"/>
            <p14:sldId id="913"/>
            <p14:sldId id="914"/>
            <p14:sldId id="934"/>
            <p14:sldId id="935"/>
            <p14:sldId id="937"/>
            <p14:sldId id="915"/>
            <p14:sldId id="936"/>
            <p14:sldId id="908"/>
            <p14:sldId id="923"/>
            <p14:sldId id="924"/>
            <p14:sldId id="925"/>
            <p14:sldId id="926"/>
            <p14:sldId id="8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IC" initials="OIC" lastIdx="4" clrIdx="0"/>
  <p:cmAuthor id="2" name="Carol Blake" initials="CB" lastIdx="6" clrIdx="1">
    <p:extLst>
      <p:ext uri="{19B8F6BF-5375-455C-9EA6-DF929625EA0E}">
        <p15:presenceInfo xmlns:p15="http://schemas.microsoft.com/office/powerpoint/2012/main" userId="Carol Bla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63" autoAdjust="0"/>
    <p:restoredTop sz="88410" autoAdjust="0"/>
  </p:normalViewPr>
  <p:slideViewPr>
    <p:cSldViewPr snapToGrid="0">
      <p:cViewPr varScale="1">
        <p:scale>
          <a:sx n="77" d="100"/>
          <a:sy n="77" d="100"/>
        </p:scale>
        <p:origin x="307"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680"/>
    </p:cViewPr>
  </p:sorterViewPr>
  <p:notesViewPr>
    <p:cSldViewPr snapToGrid="0">
      <p:cViewPr varScale="1">
        <p:scale>
          <a:sx n="66" d="100"/>
          <a:sy n="66" d="100"/>
        </p:scale>
        <p:origin x="3120"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94814-0DB1-4DF7-8DE6-A41B24F3D30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B29B5F3-EB13-4877-AF77-4A16A8BA4F0D}">
      <dgm:prSet phldrT="[Text]" custT="1"/>
      <dgm:spPr>
        <a:solidFill>
          <a:schemeClr val="tx2">
            <a:lumMod val="75000"/>
          </a:schemeClr>
        </a:solidFill>
      </dgm:spPr>
      <dgm:t>
        <a:bodyPr anchor="ctr"/>
        <a:lstStyle/>
        <a:p>
          <a:pPr algn="r"/>
          <a:r>
            <a:rPr lang="en-US" sz="2000" b="0" i="0" dirty="0">
              <a:latin typeface="Rockwell" panose="02060603020205020403" pitchFamily="18" charset="0"/>
            </a:rPr>
            <a:t>Our Authority</a:t>
          </a:r>
        </a:p>
        <a:p>
          <a:pPr algn="r"/>
          <a:r>
            <a:rPr lang="en-US" sz="1400" b="0" i="0" dirty="0">
              <a:latin typeface="+mn-lt"/>
            </a:rPr>
            <a:t>Through a series of Acts, Congress empowers FSIS to inspect all meat, poultry, and processed egg products in interstate commerce.</a:t>
          </a:r>
        </a:p>
      </dgm:t>
      <dgm:extLst>
        <a:ext uri="{E40237B7-FDA0-4F09-8148-C483321AD2D9}">
          <dgm14:cNvPr xmlns:dgm14="http://schemas.microsoft.com/office/drawing/2010/diagram" id="0" name="" descr="&quot;&quot;"/>
        </a:ext>
      </dgm:extLst>
    </dgm:pt>
    <dgm:pt modelId="{4BF70383-4A73-4A8B-AC2E-069F61C0369E}" type="parTrans" cxnId="{79089C93-B3B4-498D-9BC0-296CFED78B7D}">
      <dgm:prSet/>
      <dgm:spPr/>
      <dgm:t>
        <a:bodyPr/>
        <a:lstStyle/>
        <a:p>
          <a:endParaRPr lang="en-US"/>
        </a:p>
      </dgm:t>
    </dgm:pt>
    <dgm:pt modelId="{B6A87300-71A2-492C-920B-4E2868A75C62}" type="sibTrans" cxnId="{79089C93-B3B4-498D-9BC0-296CFED78B7D}">
      <dgm:prSet/>
      <dgm:spPr/>
      <dgm:t>
        <a:bodyPr/>
        <a:lstStyle/>
        <a:p>
          <a:endParaRPr lang="en-US"/>
        </a:p>
      </dgm:t>
    </dgm:pt>
    <dgm:pt modelId="{47D4E703-84D2-4E65-81C8-492FFD5ACEB6}">
      <dgm:prSet phldrT="[Text]" custT="1"/>
      <dgm:spPr>
        <a:ln w="0" cap="rnd">
          <a:noFill/>
        </a:ln>
      </dgm:spPr>
      <dgm:t>
        <a:bodyPr anchor="ctr"/>
        <a:lstStyle/>
        <a:p>
          <a:r>
            <a:rPr lang="en-US" sz="1400" dirty="0">
              <a:solidFill>
                <a:schemeClr val="tx2">
                  <a:lumMod val="75000"/>
                </a:schemeClr>
              </a:solidFill>
              <a:latin typeface="+mn-lt"/>
            </a:rPr>
            <a:t>Federal Meat Inspection Act (FMIA), 1906</a:t>
          </a:r>
        </a:p>
      </dgm:t>
      <dgm:extLst>
        <a:ext uri="{E40237B7-FDA0-4F09-8148-C483321AD2D9}">
          <dgm14:cNvPr xmlns:dgm14="http://schemas.microsoft.com/office/drawing/2010/diagram" id="0" name="" descr="&quot;&quot;&#10;"/>
        </a:ext>
      </dgm:extLst>
    </dgm:pt>
    <dgm:pt modelId="{C711B730-1F5A-4BCA-A616-C61A81B88CDA}" type="parTrans" cxnId="{2DC6D263-D604-47F1-9748-91D3A3654658}">
      <dgm:prSet/>
      <dgm:spPr/>
      <dgm:t>
        <a:bodyPr/>
        <a:lstStyle/>
        <a:p>
          <a:endParaRPr lang="en-US"/>
        </a:p>
      </dgm:t>
    </dgm:pt>
    <dgm:pt modelId="{20B6B149-EE70-4E44-9979-D4CC2A9AE870}" type="sibTrans" cxnId="{2DC6D263-D604-47F1-9748-91D3A3654658}">
      <dgm:prSet/>
      <dgm:spPr/>
      <dgm:t>
        <a:bodyPr/>
        <a:lstStyle/>
        <a:p>
          <a:endParaRPr lang="en-US"/>
        </a:p>
      </dgm:t>
    </dgm:pt>
    <dgm:pt modelId="{D0C555D4-5457-481C-9A25-D97175B14BE6}">
      <dgm:prSet phldrT="[Text]" custT="1"/>
      <dgm:spPr>
        <a:ln w="0" cap="rnd">
          <a:noFill/>
        </a:ln>
      </dgm:spPr>
      <dgm:t>
        <a:bodyPr anchor="ctr"/>
        <a:lstStyle/>
        <a:p>
          <a:r>
            <a:rPr lang="en-US" sz="1400" dirty="0">
              <a:solidFill>
                <a:schemeClr val="tx2">
                  <a:lumMod val="75000"/>
                </a:schemeClr>
              </a:solidFill>
              <a:latin typeface="+mn-lt"/>
            </a:rPr>
            <a:t>Egg Products Inspection Act (EPIA), 1970</a:t>
          </a:r>
        </a:p>
      </dgm:t>
    </dgm:pt>
    <dgm:pt modelId="{97E13B90-8BA8-49B7-A067-B0BE9F8CD472}" type="sibTrans" cxnId="{09EDD767-8579-4F0A-9B3C-141D15A85A95}">
      <dgm:prSet/>
      <dgm:spPr/>
      <dgm:t>
        <a:bodyPr/>
        <a:lstStyle/>
        <a:p>
          <a:endParaRPr lang="en-US"/>
        </a:p>
      </dgm:t>
    </dgm:pt>
    <dgm:pt modelId="{B2AA141C-726E-474F-A75B-935D6FE74F87}" type="parTrans" cxnId="{09EDD767-8579-4F0A-9B3C-141D15A85A95}">
      <dgm:prSet/>
      <dgm:spPr/>
      <dgm:t>
        <a:bodyPr/>
        <a:lstStyle/>
        <a:p>
          <a:endParaRPr lang="en-US"/>
        </a:p>
      </dgm:t>
    </dgm:pt>
    <dgm:pt modelId="{88F630D6-DE9F-4762-9E09-9EB907908DDE}">
      <dgm:prSet phldrT="[Text]" custT="1"/>
      <dgm:spPr>
        <a:ln w="0" cap="rnd">
          <a:noFill/>
        </a:ln>
      </dgm:spPr>
      <dgm:t>
        <a:bodyPr anchor="ctr"/>
        <a:lstStyle/>
        <a:p>
          <a:r>
            <a:rPr lang="en-US" sz="1400" dirty="0">
              <a:solidFill>
                <a:schemeClr val="tx2">
                  <a:lumMod val="75000"/>
                </a:schemeClr>
              </a:solidFill>
              <a:latin typeface="+mn-lt"/>
            </a:rPr>
            <a:t>Humane Methods of Slaughter Act (HMSA), 1958</a:t>
          </a:r>
        </a:p>
      </dgm:t>
    </dgm:pt>
    <dgm:pt modelId="{356E2966-A89E-43AE-A45E-99D06E2E5434}" type="sibTrans" cxnId="{F6B6B4E4-6817-4928-AEA8-97945B51C227}">
      <dgm:prSet/>
      <dgm:spPr/>
      <dgm:t>
        <a:bodyPr/>
        <a:lstStyle/>
        <a:p>
          <a:endParaRPr lang="en-US"/>
        </a:p>
      </dgm:t>
    </dgm:pt>
    <dgm:pt modelId="{DAD9FB83-F57A-4FAD-89D3-C0BDFEF1B7CE}" type="parTrans" cxnId="{F6B6B4E4-6817-4928-AEA8-97945B51C227}">
      <dgm:prSet/>
      <dgm:spPr/>
      <dgm:t>
        <a:bodyPr/>
        <a:lstStyle/>
        <a:p>
          <a:endParaRPr lang="en-US"/>
        </a:p>
      </dgm:t>
    </dgm:pt>
    <dgm:pt modelId="{AE770463-42FE-41BC-A34C-B961809FEDF1}">
      <dgm:prSet phldrT="[Text]" custT="1"/>
      <dgm:spPr>
        <a:ln w="0" cap="rnd">
          <a:noFill/>
        </a:ln>
      </dgm:spPr>
      <dgm:t>
        <a:bodyPr anchor="ctr"/>
        <a:lstStyle/>
        <a:p>
          <a:r>
            <a:rPr lang="en-US" sz="1400" dirty="0">
              <a:solidFill>
                <a:schemeClr val="tx2">
                  <a:lumMod val="75000"/>
                </a:schemeClr>
              </a:solidFill>
              <a:latin typeface="+mn-lt"/>
            </a:rPr>
            <a:t>Poultry Products Inspection Act (PPIA), 1957</a:t>
          </a:r>
        </a:p>
      </dgm:t>
    </dgm:pt>
    <dgm:pt modelId="{1F4FC824-5E45-41D3-8A97-5C25E89DB614}" type="sibTrans" cxnId="{B85ED1FD-6919-4CE7-8917-03AD2176D199}">
      <dgm:prSet/>
      <dgm:spPr/>
      <dgm:t>
        <a:bodyPr/>
        <a:lstStyle/>
        <a:p>
          <a:endParaRPr lang="en-US"/>
        </a:p>
      </dgm:t>
    </dgm:pt>
    <dgm:pt modelId="{79836398-B1A3-4C33-A50B-AB410CF09705}" type="parTrans" cxnId="{B85ED1FD-6919-4CE7-8917-03AD2176D199}">
      <dgm:prSet/>
      <dgm:spPr/>
      <dgm:t>
        <a:bodyPr/>
        <a:lstStyle/>
        <a:p>
          <a:endParaRPr lang="en-US"/>
        </a:p>
      </dgm:t>
    </dgm:pt>
    <dgm:pt modelId="{865E8E65-5559-4D04-9028-6B3200419671}">
      <dgm:prSet phldrT="[Text]" custT="1"/>
      <dgm:spPr>
        <a:ln w="0" cap="rnd">
          <a:noFill/>
        </a:ln>
      </dgm:spPr>
      <dgm:t>
        <a:bodyPr anchor="ctr"/>
        <a:lstStyle/>
        <a:p>
          <a:r>
            <a:rPr lang="en-US" sz="1400" dirty="0">
              <a:solidFill>
                <a:schemeClr val="tx2">
                  <a:lumMod val="75000"/>
                </a:schemeClr>
              </a:solidFill>
              <a:latin typeface="+mn-lt"/>
            </a:rPr>
            <a:t>Agricultural Marketing Act (AMA), 1946</a:t>
          </a:r>
        </a:p>
      </dgm:t>
    </dgm:pt>
    <dgm:pt modelId="{59705B38-43DD-4D25-8205-4A4AD907F045}" type="sibTrans" cxnId="{19D5EDF3-843B-4511-864A-29BC6D63DF5E}">
      <dgm:prSet/>
      <dgm:spPr/>
      <dgm:t>
        <a:bodyPr/>
        <a:lstStyle/>
        <a:p>
          <a:endParaRPr lang="en-US"/>
        </a:p>
      </dgm:t>
    </dgm:pt>
    <dgm:pt modelId="{E12C35FF-546E-4A34-8590-0552706775A1}" type="parTrans" cxnId="{19D5EDF3-843B-4511-864A-29BC6D63DF5E}">
      <dgm:prSet/>
      <dgm:spPr/>
      <dgm:t>
        <a:bodyPr/>
        <a:lstStyle/>
        <a:p>
          <a:endParaRPr lang="en-US"/>
        </a:p>
      </dgm:t>
    </dgm:pt>
    <dgm:pt modelId="{E310BBF3-602B-45B9-9D40-A0B6A3B4129F}" type="pres">
      <dgm:prSet presAssocID="{95294814-0DB1-4DF7-8DE6-A41B24F3D307}" presName="Name0" presStyleCnt="0">
        <dgm:presLayoutVars>
          <dgm:dir/>
          <dgm:animLvl val="lvl"/>
          <dgm:resizeHandles/>
        </dgm:presLayoutVars>
      </dgm:prSet>
      <dgm:spPr/>
      <dgm:t>
        <a:bodyPr/>
        <a:lstStyle/>
        <a:p>
          <a:endParaRPr lang="en-US"/>
        </a:p>
      </dgm:t>
    </dgm:pt>
    <dgm:pt modelId="{B10A0BA8-FECE-4E8E-B045-ECBD6D23FF4F}" type="pres">
      <dgm:prSet presAssocID="{6B29B5F3-EB13-4877-AF77-4A16A8BA4F0D}" presName="linNode" presStyleCnt="0"/>
      <dgm:spPr/>
    </dgm:pt>
    <dgm:pt modelId="{BC95CD9B-B0CB-4C66-A68F-ECB1B9220AE1}" type="pres">
      <dgm:prSet presAssocID="{6B29B5F3-EB13-4877-AF77-4A16A8BA4F0D}" presName="parentShp" presStyleLbl="node1" presStyleIdx="0" presStyleCnt="1" custScaleX="95680" custScaleY="100000">
        <dgm:presLayoutVars>
          <dgm:bulletEnabled val="1"/>
        </dgm:presLayoutVars>
      </dgm:prSet>
      <dgm:spPr/>
      <dgm:t>
        <a:bodyPr/>
        <a:lstStyle/>
        <a:p>
          <a:endParaRPr lang="en-US"/>
        </a:p>
      </dgm:t>
    </dgm:pt>
    <dgm:pt modelId="{E5AC7048-8648-401D-B9DD-A2983F17BC2A}" type="pres">
      <dgm:prSet presAssocID="{6B29B5F3-EB13-4877-AF77-4A16A8BA4F0D}" presName="childShp" presStyleLbl="bgAccFollowNode1" presStyleIdx="0" presStyleCnt="1" custScaleX="93171">
        <dgm:presLayoutVars>
          <dgm:bulletEnabled val="1"/>
        </dgm:presLayoutVars>
      </dgm:prSet>
      <dgm:spPr/>
      <dgm:t>
        <a:bodyPr/>
        <a:lstStyle/>
        <a:p>
          <a:endParaRPr lang="en-US"/>
        </a:p>
      </dgm:t>
    </dgm:pt>
  </dgm:ptLst>
  <dgm:cxnLst>
    <dgm:cxn modelId="{09EDD767-8579-4F0A-9B3C-141D15A85A95}" srcId="{6B29B5F3-EB13-4877-AF77-4A16A8BA4F0D}" destId="{D0C555D4-5457-481C-9A25-D97175B14BE6}" srcOrd="4" destOrd="0" parTransId="{B2AA141C-726E-474F-A75B-935D6FE74F87}" sibTransId="{97E13B90-8BA8-49B7-A067-B0BE9F8CD472}"/>
    <dgm:cxn modelId="{081BEB6F-8C91-4A81-9E73-867D5DC8E057}" type="presOf" srcId="{D0C555D4-5457-481C-9A25-D97175B14BE6}" destId="{E5AC7048-8648-401D-B9DD-A2983F17BC2A}" srcOrd="0" destOrd="4" presId="urn:microsoft.com/office/officeart/2005/8/layout/vList6"/>
    <dgm:cxn modelId="{52E75811-3D01-430E-BC73-15D6103BB005}" type="presOf" srcId="{6B29B5F3-EB13-4877-AF77-4A16A8BA4F0D}" destId="{BC95CD9B-B0CB-4C66-A68F-ECB1B9220AE1}" srcOrd="0" destOrd="0" presId="urn:microsoft.com/office/officeart/2005/8/layout/vList6"/>
    <dgm:cxn modelId="{AF54E051-A6ED-400E-9511-236CC804A525}" type="presOf" srcId="{865E8E65-5559-4D04-9028-6B3200419671}" destId="{E5AC7048-8648-401D-B9DD-A2983F17BC2A}" srcOrd="0" destOrd="1" presId="urn:microsoft.com/office/officeart/2005/8/layout/vList6"/>
    <dgm:cxn modelId="{F6B6B4E4-6817-4928-AEA8-97945B51C227}" srcId="{6B29B5F3-EB13-4877-AF77-4A16A8BA4F0D}" destId="{88F630D6-DE9F-4762-9E09-9EB907908DDE}" srcOrd="3" destOrd="0" parTransId="{DAD9FB83-F57A-4FAD-89D3-C0BDFEF1B7CE}" sibTransId="{356E2966-A89E-43AE-A45E-99D06E2E5434}"/>
    <dgm:cxn modelId="{19D5EDF3-843B-4511-864A-29BC6D63DF5E}" srcId="{6B29B5F3-EB13-4877-AF77-4A16A8BA4F0D}" destId="{865E8E65-5559-4D04-9028-6B3200419671}" srcOrd="1" destOrd="0" parTransId="{E12C35FF-546E-4A34-8590-0552706775A1}" sibTransId="{59705B38-43DD-4D25-8205-4A4AD907F045}"/>
    <dgm:cxn modelId="{79089C93-B3B4-498D-9BC0-296CFED78B7D}" srcId="{95294814-0DB1-4DF7-8DE6-A41B24F3D307}" destId="{6B29B5F3-EB13-4877-AF77-4A16A8BA4F0D}" srcOrd="0" destOrd="0" parTransId="{4BF70383-4A73-4A8B-AC2E-069F61C0369E}" sibTransId="{B6A87300-71A2-492C-920B-4E2868A75C62}"/>
    <dgm:cxn modelId="{B85ED1FD-6919-4CE7-8917-03AD2176D199}" srcId="{6B29B5F3-EB13-4877-AF77-4A16A8BA4F0D}" destId="{AE770463-42FE-41BC-A34C-B961809FEDF1}" srcOrd="2" destOrd="0" parTransId="{79836398-B1A3-4C33-A50B-AB410CF09705}" sibTransId="{1F4FC824-5E45-41D3-8A97-5C25E89DB614}"/>
    <dgm:cxn modelId="{EA14199C-1E61-41E7-AE93-FBF2E1234B27}" type="presOf" srcId="{88F630D6-DE9F-4762-9E09-9EB907908DDE}" destId="{E5AC7048-8648-401D-B9DD-A2983F17BC2A}" srcOrd="0" destOrd="3" presId="urn:microsoft.com/office/officeart/2005/8/layout/vList6"/>
    <dgm:cxn modelId="{F2A848D7-7352-42CD-842E-B1C4BEEC4794}" type="presOf" srcId="{47D4E703-84D2-4E65-81C8-492FFD5ACEB6}" destId="{E5AC7048-8648-401D-B9DD-A2983F17BC2A}" srcOrd="0" destOrd="0" presId="urn:microsoft.com/office/officeart/2005/8/layout/vList6"/>
    <dgm:cxn modelId="{AF67AA87-22BA-46CE-82B4-6409112A7E95}" type="presOf" srcId="{AE770463-42FE-41BC-A34C-B961809FEDF1}" destId="{E5AC7048-8648-401D-B9DD-A2983F17BC2A}" srcOrd="0" destOrd="2" presId="urn:microsoft.com/office/officeart/2005/8/layout/vList6"/>
    <dgm:cxn modelId="{418A28CA-EE8B-4205-8C81-8B0569986336}" type="presOf" srcId="{95294814-0DB1-4DF7-8DE6-A41B24F3D307}" destId="{E310BBF3-602B-45B9-9D40-A0B6A3B4129F}" srcOrd="0" destOrd="0" presId="urn:microsoft.com/office/officeart/2005/8/layout/vList6"/>
    <dgm:cxn modelId="{2DC6D263-D604-47F1-9748-91D3A3654658}" srcId="{6B29B5F3-EB13-4877-AF77-4A16A8BA4F0D}" destId="{47D4E703-84D2-4E65-81C8-492FFD5ACEB6}" srcOrd="0" destOrd="0" parTransId="{C711B730-1F5A-4BCA-A616-C61A81B88CDA}" sibTransId="{20B6B149-EE70-4E44-9979-D4CC2A9AE870}"/>
    <dgm:cxn modelId="{F54E51D2-0289-43F3-B134-1B88570CDB63}" type="presParOf" srcId="{E310BBF3-602B-45B9-9D40-A0B6A3B4129F}" destId="{B10A0BA8-FECE-4E8E-B045-ECBD6D23FF4F}" srcOrd="0" destOrd="0" presId="urn:microsoft.com/office/officeart/2005/8/layout/vList6"/>
    <dgm:cxn modelId="{A284C2C6-9423-4F7B-A2C9-68915A04154A}" type="presParOf" srcId="{B10A0BA8-FECE-4E8E-B045-ECBD6D23FF4F}" destId="{BC95CD9B-B0CB-4C66-A68F-ECB1B9220AE1}" srcOrd="0" destOrd="0" presId="urn:microsoft.com/office/officeart/2005/8/layout/vList6"/>
    <dgm:cxn modelId="{1FE026BF-5F29-4845-89E3-522C280FA999}" type="presParOf" srcId="{B10A0BA8-FECE-4E8E-B045-ECBD6D23FF4F}" destId="{E5AC7048-8648-401D-B9DD-A2983F17BC2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C7048-8648-401D-B9DD-A2983F17BC2A}">
      <dsp:nvSpPr>
        <dsp:cNvPr id="0" name=""/>
        <dsp:cNvSpPr/>
      </dsp:nvSpPr>
      <dsp:spPr>
        <a:xfrm>
          <a:off x="3232422" y="0"/>
          <a:ext cx="4387571" cy="1728132"/>
        </a:xfrm>
        <a:prstGeom prst="rightArrow">
          <a:avLst>
            <a:gd name="adj1" fmla="val 75000"/>
            <a:gd name="adj2" fmla="val 50000"/>
          </a:avLst>
        </a:prstGeom>
        <a:solidFill>
          <a:schemeClr val="accent1">
            <a:alpha val="90000"/>
            <a:tint val="40000"/>
            <a:hueOff val="0"/>
            <a:satOff val="0"/>
            <a:lumOff val="0"/>
            <a:alphaOff val="0"/>
          </a:schemeClr>
        </a:solidFill>
        <a:ln w="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2">
                  <a:lumMod val="75000"/>
                </a:schemeClr>
              </a:solidFill>
              <a:latin typeface="+mn-lt"/>
            </a:rPr>
            <a:t>Federal Meat Inspection Act (FMIA), 1906</a:t>
          </a:r>
        </a:p>
        <a:p>
          <a:pPr marL="114300" lvl="1" indent="-114300" algn="l" defTabSz="622300">
            <a:lnSpc>
              <a:spcPct val="90000"/>
            </a:lnSpc>
            <a:spcBef>
              <a:spcPct val="0"/>
            </a:spcBef>
            <a:spcAft>
              <a:spcPct val="15000"/>
            </a:spcAft>
            <a:buChar char="••"/>
          </a:pPr>
          <a:r>
            <a:rPr lang="en-US" sz="1400" kern="1200" dirty="0">
              <a:solidFill>
                <a:schemeClr val="tx2">
                  <a:lumMod val="75000"/>
                </a:schemeClr>
              </a:solidFill>
              <a:latin typeface="+mn-lt"/>
            </a:rPr>
            <a:t>Agricultural Marketing Act (AMA), 1946</a:t>
          </a:r>
        </a:p>
        <a:p>
          <a:pPr marL="114300" lvl="1" indent="-114300" algn="l" defTabSz="622300">
            <a:lnSpc>
              <a:spcPct val="90000"/>
            </a:lnSpc>
            <a:spcBef>
              <a:spcPct val="0"/>
            </a:spcBef>
            <a:spcAft>
              <a:spcPct val="15000"/>
            </a:spcAft>
            <a:buChar char="••"/>
          </a:pPr>
          <a:r>
            <a:rPr lang="en-US" sz="1400" kern="1200" dirty="0">
              <a:solidFill>
                <a:schemeClr val="tx2">
                  <a:lumMod val="75000"/>
                </a:schemeClr>
              </a:solidFill>
              <a:latin typeface="+mn-lt"/>
            </a:rPr>
            <a:t>Poultry Products Inspection Act (PPIA), 1957</a:t>
          </a:r>
        </a:p>
        <a:p>
          <a:pPr marL="114300" lvl="1" indent="-114300" algn="l" defTabSz="622300">
            <a:lnSpc>
              <a:spcPct val="90000"/>
            </a:lnSpc>
            <a:spcBef>
              <a:spcPct val="0"/>
            </a:spcBef>
            <a:spcAft>
              <a:spcPct val="15000"/>
            </a:spcAft>
            <a:buChar char="••"/>
          </a:pPr>
          <a:r>
            <a:rPr lang="en-US" sz="1400" kern="1200" dirty="0">
              <a:solidFill>
                <a:schemeClr val="tx2">
                  <a:lumMod val="75000"/>
                </a:schemeClr>
              </a:solidFill>
              <a:latin typeface="+mn-lt"/>
            </a:rPr>
            <a:t>Humane Methods of Slaughter Act (HMSA), 1958</a:t>
          </a:r>
        </a:p>
        <a:p>
          <a:pPr marL="114300" lvl="1" indent="-114300" algn="l" defTabSz="622300">
            <a:lnSpc>
              <a:spcPct val="90000"/>
            </a:lnSpc>
            <a:spcBef>
              <a:spcPct val="0"/>
            </a:spcBef>
            <a:spcAft>
              <a:spcPct val="15000"/>
            </a:spcAft>
            <a:buChar char="••"/>
          </a:pPr>
          <a:r>
            <a:rPr lang="en-US" sz="1400" kern="1200" dirty="0">
              <a:solidFill>
                <a:schemeClr val="tx2">
                  <a:lumMod val="75000"/>
                </a:schemeClr>
              </a:solidFill>
              <a:latin typeface="+mn-lt"/>
            </a:rPr>
            <a:t>Egg Products Inspection Act (EPIA), 1970</a:t>
          </a:r>
        </a:p>
      </dsp:txBody>
      <dsp:txXfrm>
        <a:off x="3232422" y="216017"/>
        <a:ext cx="3739522" cy="1296099"/>
      </dsp:txXfrm>
    </dsp:sp>
    <dsp:sp modelId="{BC95CD9B-B0CB-4C66-A68F-ECB1B9220AE1}">
      <dsp:nvSpPr>
        <dsp:cNvPr id="0" name=""/>
        <dsp:cNvSpPr/>
      </dsp:nvSpPr>
      <dsp:spPr>
        <a:xfrm>
          <a:off x="228606" y="0"/>
          <a:ext cx="3003816" cy="1728132"/>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r" defTabSz="889000">
            <a:lnSpc>
              <a:spcPct val="90000"/>
            </a:lnSpc>
            <a:spcBef>
              <a:spcPct val="0"/>
            </a:spcBef>
            <a:spcAft>
              <a:spcPct val="35000"/>
            </a:spcAft>
          </a:pPr>
          <a:r>
            <a:rPr lang="en-US" sz="2000" b="0" i="0" kern="1200" dirty="0">
              <a:latin typeface="Rockwell" panose="02060603020205020403" pitchFamily="18" charset="0"/>
            </a:rPr>
            <a:t>Our Authority</a:t>
          </a:r>
        </a:p>
        <a:p>
          <a:pPr lvl="0" algn="r" defTabSz="889000">
            <a:lnSpc>
              <a:spcPct val="90000"/>
            </a:lnSpc>
            <a:spcBef>
              <a:spcPct val="0"/>
            </a:spcBef>
            <a:spcAft>
              <a:spcPct val="35000"/>
            </a:spcAft>
          </a:pPr>
          <a:r>
            <a:rPr lang="en-US" sz="1400" b="0" i="0" kern="1200" dirty="0">
              <a:latin typeface="+mn-lt"/>
            </a:rPr>
            <a:t>Through a series of Acts, Congress empowers FSIS to inspect all meat, poultry, and processed egg products in interstate commerce.</a:t>
          </a:r>
        </a:p>
      </dsp:txBody>
      <dsp:txXfrm>
        <a:off x="312966" y="84360"/>
        <a:ext cx="2835096" cy="155941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6CD0D230-7D07-4B3F-BE98-BFBEEE3CAD58}" type="datetimeFigureOut">
              <a:rPr lang="en-US" smtClean="0"/>
              <a:t>8/16/2019</a:t>
            </a:fld>
            <a:endParaRPr lang="en-US" dirty="0"/>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83670E54-7694-41AB-8747-0911CFFF6C89}" type="slidenum">
              <a:rPr lang="en-US" smtClean="0"/>
              <a:t>‹#›</a:t>
            </a:fld>
            <a:endParaRPr lang="en-US" dirty="0"/>
          </a:p>
        </p:txBody>
      </p:sp>
    </p:spTree>
    <p:extLst>
      <p:ext uri="{BB962C8B-B14F-4D97-AF65-F5344CB8AC3E}">
        <p14:creationId xmlns:p14="http://schemas.microsoft.com/office/powerpoint/2010/main" val="123113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957FA6-3FFF-4B1C-8BFE-29E01A1B44A0}" type="slidenum">
              <a:rPr lang="en-US" smtClean="0"/>
              <a:t>3</a:t>
            </a:fld>
            <a:endParaRPr lang="en-US"/>
          </a:p>
        </p:txBody>
      </p:sp>
    </p:spTree>
    <p:extLst>
      <p:ext uri="{BB962C8B-B14F-4D97-AF65-F5344CB8AC3E}">
        <p14:creationId xmlns:p14="http://schemas.microsoft.com/office/powerpoint/2010/main" val="2984194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Year 2, which is currently in process, the focus is on CLEAN.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are investigating consumer response to FSIS social media messaging on poultry washing.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have over 300 participants in the study.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Study participants are being pre-screened so that only consumers who self-report washing their chicken before cooking are recruited.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Participants in the treatment group receive a series of 3 emails with information on the CLEAN message and why consumers shouldn’t wash their poultry before taking part in the study.</a:t>
            </a:r>
          </a:p>
          <a:p>
            <a:endParaRPr lang="en-US" dirty="0"/>
          </a:p>
          <a:p>
            <a:pPr marL="171450" indent="-171450">
              <a:buFont typeface="Arial" panose="020B0604020202020204" pitchFamily="34" charset="0"/>
              <a:buChar char="•"/>
            </a:pPr>
            <a:r>
              <a:rPr lang="en-US" dirty="0"/>
              <a:t>Participants prepare spiced chicken thighs and a salad while being videotaped in test kitchen.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chicken is inoculated with harmless tracer bacteria and we are collecting microbiological samples before the participant cleans the kitchen.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Thus, this study will provide detailed data on the extent of cross-contamination in the kitchen environment due to poultry washing.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study is so important because large-scale studies on chicken washing are not currently available. </a:t>
            </a:r>
          </a:p>
          <a:p>
            <a:endParaRPr lang="en-US" dirty="0"/>
          </a:p>
          <a:p>
            <a:pPr marL="171450" indent="-171450">
              <a:buFont typeface="Arial" panose="020B0604020202020204" pitchFamily="34" charset="0"/>
              <a:buChar char="•"/>
            </a:pPr>
            <a:r>
              <a:rPr lang="en-US" dirty="0"/>
              <a:t>We are also collecting information on handwashing, washing cutting boards, washing kitchen surfaces, and using a food thermometer.</a:t>
            </a:r>
          </a:p>
          <a:p>
            <a:pPr marL="171450" indent="-171450">
              <a:spcBef>
                <a:spcPts val="873"/>
              </a:spcBef>
              <a:buFont typeface="Arial" panose="020B0604020202020204" pitchFamily="34" charset="0"/>
              <a:buChar char="•"/>
            </a:pPr>
            <a:endParaRPr lang="en-US" dirty="0">
              <a:latin typeface="Times New Roman"/>
              <a:ea typeface="Times New Roman"/>
              <a:cs typeface="Times New Roman"/>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D35F6-C886-4C12-8B3D-5EB9867A3F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5523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57FA6-3FFF-4B1C-8BFE-29E01A1B44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68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defTabSz="907633">
              <a:buFont typeface="Arial" panose="020B0604020202020204" pitchFamily="34" charset="0"/>
              <a:buChar char="•"/>
              <a:defRPr/>
            </a:pPr>
            <a:r>
              <a:rPr lang="en-US" dirty="0"/>
              <a:t>FSIS is a public health and</a:t>
            </a:r>
            <a:r>
              <a:rPr lang="en-US" baseline="0" dirty="0"/>
              <a:t> regulatory agency in the US Department of Agriculture that is responsible for ensuring the safety of meat, poultry and egg products. We get our regulatory authority from a number of acts established by the US Congress. </a:t>
            </a:r>
            <a:endParaRPr lang="en-US" dirty="0"/>
          </a:p>
          <a:p>
            <a:endParaRPr lang="en-US" dirty="0"/>
          </a:p>
        </p:txBody>
      </p:sp>
      <p:sp>
        <p:nvSpPr>
          <p:cNvPr id="4" name="Slide Number Placeholder 3"/>
          <p:cNvSpPr>
            <a:spLocks noGrp="1"/>
          </p:cNvSpPr>
          <p:nvPr>
            <p:ph type="sldNum" sz="quarter" idx="10"/>
          </p:nvPr>
        </p:nvSpPr>
        <p:spPr/>
        <p:txBody>
          <a:bodyPr/>
          <a:lstStyle/>
          <a:p>
            <a:fld id="{2C957FA6-3FFF-4B1C-8BFE-29E01A1B44A0}" type="slidenum">
              <a:rPr lang="en-US" smtClean="0"/>
              <a:t>4</a:t>
            </a:fld>
            <a:endParaRPr lang="en-US"/>
          </a:p>
        </p:txBody>
      </p:sp>
    </p:spTree>
    <p:extLst>
      <p:ext uri="{BB962C8B-B14F-4D97-AF65-F5344CB8AC3E}">
        <p14:creationId xmlns:p14="http://schemas.microsoft.com/office/powerpoint/2010/main" val="23806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defTabSz="907633">
              <a:buFont typeface="Arial" panose="020B0604020202020204" pitchFamily="34" charset="0"/>
              <a:buChar char="•"/>
              <a:defRPr/>
            </a:pPr>
            <a:r>
              <a:rPr lang="en-US" dirty="0"/>
              <a:t>FSIS is one of a number of agencies with</a:t>
            </a:r>
            <a:r>
              <a:rPr lang="en-US" baseline="0" dirty="0"/>
              <a:t> responsibilities related to food safety in the United States. It is important that the various agencies work together to be the most effective.</a:t>
            </a:r>
            <a:endParaRPr lang="en-US" dirty="0"/>
          </a:p>
          <a:p>
            <a:endParaRPr lang="en-US" dirty="0"/>
          </a:p>
          <a:p>
            <a:r>
              <a:rPr lang="en-US" dirty="0"/>
              <a:t>Products that USDA/FSIS oversees:</a:t>
            </a:r>
          </a:p>
          <a:p>
            <a:pPr marL="171450" indent="-171450">
              <a:buFont typeface="Arial" panose="020B0604020202020204" pitchFamily="34" charset="0"/>
              <a:buChar char="•"/>
            </a:pPr>
            <a:r>
              <a:rPr lang="en-US" dirty="0"/>
              <a:t>Domestic and imported meat and poultry (excluding game meat)</a:t>
            </a:r>
          </a:p>
          <a:p>
            <a:pPr marL="171450" indent="-171450">
              <a:buFont typeface="Arial" panose="020B0604020202020204" pitchFamily="34" charset="0"/>
              <a:buChar char="•"/>
            </a:pPr>
            <a:r>
              <a:rPr lang="en-US" dirty="0"/>
              <a:t>Products such as meat or poultry-containing stews, pizzas (such as a pepperoni pizza but NOT a cheese pizza), and frozen foods</a:t>
            </a:r>
          </a:p>
          <a:p>
            <a:pPr marL="171450" indent="-171450">
              <a:buFont typeface="Arial" panose="020B0604020202020204" pitchFamily="34" charset="0"/>
              <a:buChar char="•"/>
            </a:pPr>
            <a:r>
              <a:rPr lang="en-US" dirty="0"/>
              <a:t>Processed egg products, generally liquid, frozen, and dried pasteurized egg products (but NOT fresh shell eggs)</a:t>
            </a:r>
          </a:p>
          <a:p>
            <a:pPr marL="171450" indent="-171450">
              <a:buFont typeface="Arial" panose="020B0604020202020204" pitchFamily="34" charset="0"/>
              <a:buChar char="•"/>
            </a:pPr>
            <a:r>
              <a:rPr lang="en-US" dirty="0" err="1"/>
              <a:t>Siluriformes</a:t>
            </a:r>
            <a:r>
              <a:rPr lang="en-US" dirty="0"/>
              <a:t> (which includes catfish)</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Products that FDA oversees:</a:t>
            </a:r>
          </a:p>
          <a:p>
            <a:pPr marL="171450" indent="-171450">
              <a:buFont typeface="Arial" panose="020B0604020202020204" pitchFamily="34" charset="0"/>
              <a:buChar char="•"/>
            </a:pPr>
            <a:r>
              <a:rPr lang="en-US" dirty="0"/>
              <a:t>All domestic and imported food sold across state lines, including shell eggs, but NOT meat and poultry</a:t>
            </a:r>
          </a:p>
          <a:p>
            <a:pPr marL="171450" indent="-171450">
              <a:buFont typeface="Arial" panose="020B0604020202020204" pitchFamily="34" charset="0"/>
              <a:buChar char="•"/>
            </a:pPr>
            <a:r>
              <a:rPr lang="en-US" dirty="0"/>
              <a:t>Seafood, except </a:t>
            </a:r>
            <a:r>
              <a:rPr lang="en-US" dirty="0" err="1"/>
              <a:t>siluriformes</a:t>
            </a:r>
            <a:endParaRPr lang="en-US" dirty="0"/>
          </a:p>
          <a:p>
            <a:pPr marL="171450" indent="-171450">
              <a:buFont typeface="Arial" panose="020B0604020202020204" pitchFamily="34" charset="0"/>
              <a:buChar char="•"/>
            </a:pPr>
            <a:r>
              <a:rPr lang="en-US" dirty="0"/>
              <a:t>Game meats</a:t>
            </a:r>
          </a:p>
          <a:p>
            <a:pPr marL="171450" indent="-171450">
              <a:buFont typeface="Arial" panose="020B0604020202020204" pitchFamily="34" charset="0"/>
              <a:buChar char="•"/>
            </a:pPr>
            <a:r>
              <a:rPr lang="en-US" dirty="0"/>
              <a:t>Shell eggs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C957FA6-3FFF-4B1C-8BFE-29E01A1B44A0}" type="slidenum">
              <a:rPr lang="en-US" smtClean="0"/>
              <a:t>7</a:t>
            </a:fld>
            <a:endParaRPr lang="en-US"/>
          </a:p>
        </p:txBody>
      </p:sp>
    </p:spTree>
    <p:extLst>
      <p:ext uri="{BB962C8B-B14F-4D97-AF65-F5344CB8AC3E}">
        <p14:creationId xmlns:p14="http://schemas.microsoft.com/office/powerpoint/2010/main" val="150541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3635" indent="-283635">
              <a:buFont typeface="Arial" panose="020B0604020202020204" pitchFamily="34" charset="0"/>
              <a:buChar char="•"/>
            </a:pPr>
            <a:r>
              <a:rPr lang="en-US" dirty="0"/>
              <a:t>Many of our policies and regulations focus on microbial hazards.</a:t>
            </a:r>
          </a:p>
          <a:p>
            <a:pPr marL="283635" indent="-283635">
              <a:buFont typeface="Arial" panose="020B0604020202020204" pitchFamily="34" charset="0"/>
              <a:buChar char="•"/>
            </a:pPr>
            <a:r>
              <a:rPr lang="en-US" dirty="0"/>
              <a:t>CDC estimates that foodborne illnesses sicken over 47 million Americans each year, with over 100,000 of those illnesses leading to hospitalization, and about 3,000 deaths. </a:t>
            </a:r>
          </a:p>
          <a:p>
            <a:pPr marL="283635" indent="-283635">
              <a:buFont typeface="Arial" panose="020B0604020202020204" pitchFamily="34" charset="0"/>
              <a:buChar char="•"/>
            </a:pPr>
            <a:r>
              <a:rPr lang="en-US" dirty="0"/>
              <a:t>Although not all of those illnesses are from FSIS-regulated products--many are--which is why preventing foodborne illnesses is one of FSIS’ main goals.</a:t>
            </a:r>
          </a:p>
          <a:p>
            <a:pPr marL="283635" indent="-283635">
              <a:buFont typeface="Arial" panose="020B0604020202020204" pitchFamily="34" charset="0"/>
              <a:buChar char="•"/>
            </a:pPr>
            <a:r>
              <a:rPr lang="en-US" dirty="0"/>
              <a:t>The four pathogens that most frequently affect our regulated products are: E.coli, Listeria, Salmonella, and Campylobacter.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FSIS ensures safety through a series of policies and regulations that define how establishments can operate to produce a safe and wholesome product. Through these efforts, FSIS has mandated that establishments have a Hazard Analysis and Critical Control Point (HACCP) plan. This process requires establishments to think about all of the hazards along the slaughter and production process to control and reduce risks and to ensure a safe product for consumers. FSIS verifies that these plans are in place and working effectively.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FSIS ensures that the infrastructure is in place to meet current and future challenges by developing, maintaining, and using innovative methodologies, processes, and tools to protect public health efficiently and effectively.</a:t>
            </a:r>
          </a:p>
          <a:p>
            <a:endParaRPr lang="en-US" dirty="0"/>
          </a:p>
          <a:p>
            <a:r>
              <a:rPr lang="en-US" sz="1200" b="0" i="0" u="none" strike="noStrike" kern="1200" baseline="0" dirty="0">
                <a:solidFill>
                  <a:schemeClr val="tx1"/>
                </a:solidFill>
                <a:latin typeface="+mn-lt"/>
                <a:ea typeface="+mn-ea"/>
                <a:cs typeface="+mn-cs"/>
              </a:rPr>
              <a:t>FSIS coordinates with food safety partners at the Food and Drug Administration (FDA), which regulates other food products sold in commerce such as leafy greens, bakery goods, and beverages, and at the CDC, which investigates and identifies causes of foodborne illnesses.</a:t>
            </a:r>
          </a:p>
          <a:p>
            <a:pPr marL="283635" indent="-28363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C7DDF8-3527-4419-8935-F59A0E69C818}" type="slidenum">
              <a:rPr lang="en-US" smtClean="0"/>
              <a:t>8</a:t>
            </a:fld>
            <a:endParaRPr lang="en-US" dirty="0"/>
          </a:p>
        </p:txBody>
      </p:sp>
    </p:spTree>
    <p:extLst>
      <p:ext uri="{BB962C8B-B14F-4D97-AF65-F5344CB8AC3E}">
        <p14:creationId xmlns:p14="http://schemas.microsoft.com/office/powerpoint/2010/main" val="131616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food production industry continues to innovate and seek new ways to feed the world.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USDA and FDA signed a formal agreement recently that addresses the regulatory oversight of food products derived from the cells of animals.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Both agencies have important roles in the oversight of human food produced using this new technology.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shared regulatory approach leads to the development, production, and labeling of a safe, wholesome and accurately labeled food products for consumers.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formal agreement describes the oversight roles and responsibilities for both agencies and how the agencies will collaborate to regulate the development and entry of these products into commerce.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joint regulation will ensure that meat and poultry products are produced safely and are accurately labeled.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 the formal agreement, the agencies agreed upon a joint regulatory framework wherein FDA oversees cell collection, cell banks, and cell growth and differentiation.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transition from FDA to FSIS oversight will occur during the cell harvest stage.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FSIS will also oversee the production and labeling of food products derived from the cells of livestock and poultry.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these products to bear the USDA mark of inspection, establishments must meet all requirements of the Federal Meat Inspection Act (FMIA) and Poultry Products Inspection Act (PPIA).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such requirement is to apply for and receive a USDA Grant of Inspection, which sets out the regulatory jurisdiction before the product can be sold in commerce.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a lot of interest in this new technology, which is still in the early stages of development.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is a lot we still don’t know about the process and the safety of those processes, but we now have the regulatory structure defined. </a:t>
            </a:r>
            <a:endParaRPr lang="en-US" dirty="0">
              <a:latin typeface="Times New Roman"/>
              <a:ea typeface="Times New Roman"/>
              <a:cs typeface="Times New Roman"/>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D35F6-C886-4C12-8B3D-5EB9867A3F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189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we continue to see advances in the pace of innovation, we also see an increased need for consumer education.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Centers for Disease Control and Prevention (CDC) reports that every year an estimated 1 in 6 Americans (or 48 million people) get sick, 128,000 are hospitalized, and 3,000 die from eating contaminated food.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Food Safety and Inspection Service (FSIS) has a mission to protect public health and prevent foodborne illness.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of the ways that the agency accomplishes this mission is through consumer education.</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1994, FSIS established the Safe Handling Instructions (SHI) label for raw and partially cooked meat and poultry products.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Since that time, the label has not been altered.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Recent research suggests that hygiene warning labels on meat and poultry products may help to improve consumer understanding and use of safe food-handling practices.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are currently conducting research that will provide valuable data and insights on any potential SHI label revision.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 also a proponent of educating consumers themselves so they can make sure that the food on their dinner table is safe and wholesome.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Each of you in this room also has an important role as you share food safety information with consumers across the country. </a:t>
            </a:r>
          </a:p>
          <a:p>
            <a:pPr marL="171450" indent="-171450">
              <a:spcBef>
                <a:spcPts val="873"/>
              </a:spcBef>
              <a:buFont typeface="Arial" panose="020B0604020202020204" pitchFamily="34" charset="0"/>
              <a:buChar char="•"/>
            </a:pPr>
            <a:endParaRPr lang="en-US" dirty="0">
              <a:latin typeface="Times New Roman"/>
              <a:ea typeface="Times New Roman"/>
              <a:cs typeface="Times New Roman"/>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D35F6-C886-4C12-8B3D-5EB9867A3F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7090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2018, FSIS announced the results of a multi-year observational study research project investigating food handling by consumers.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preliminary results of the observational study, conducted in collaboration with RTI International and North Carolina State University, show some concerning results.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study showed that when it comes to handwashing before meals, consumers are failing to properly clean their hands 97% of the time.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research team is conducting five separate iterations of a meal preparation study to address specific consumer behaviors and to determine the effectiveness of a behavior change intervention.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Consumer behaviors we are studying,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u="sng" dirty="0"/>
              <a:t>COOK</a:t>
            </a:r>
            <a:r>
              <a:rPr lang="en-US" dirty="0"/>
              <a:t>: Properly cooking food and using a food thermometer;</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sng" dirty="0"/>
              <a:t>CLEAN</a:t>
            </a:r>
            <a:r>
              <a:rPr lang="en-US" dirty="0"/>
              <a:t>: Handling raw poultry correctly, not washing it, and preventing cross-contamination;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sng" dirty="0"/>
              <a:t>COOK/SHI</a:t>
            </a:r>
            <a:r>
              <a:rPr lang="en-US" dirty="0"/>
              <a:t>: Following cooking and safe handling instructions on a product package to cook a frozen chicken product;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sng" dirty="0"/>
              <a:t>CLEAN, SEPARATE, COOK, and CHILL</a:t>
            </a:r>
            <a:r>
              <a:rPr lang="en-US" dirty="0"/>
              <a:t>:  Correctly prepare multiple dishes, prevent cross-contamination, cook according to instructions, and chill within food safe conditions.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u="sng"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sng" dirty="0"/>
              <a:t>SEPARATE AND CHILL</a:t>
            </a:r>
            <a:r>
              <a:rPr lang="en-US" dirty="0"/>
              <a:t>: Correctly separating leftovers in small batches to chill them within food safe conditions;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meal preparation studies are part of a larger 5-year annual study that also includes two focus groups and two web surveys.</a:t>
            </a:r>
          </a:p>
          <a:p>
            <a:pPr marL="171450" marR="0" lvl="0"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r>
              <a:rPr lang="en-US" dirty="0"/>
              <a:t>In this table you can see the activities that will be conducted each year of the contract and the associated behavior. </a:t>
            </a:r>
          </a:p>
          <a:p>
            <a:pPr marL="171450" marR="0" lvl="0"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r>
              <a:rPr lang="en-US" dirty="0"/>
              <a:t>We have completed Year 1 and are currently conducting the Year 2 study. </a:t>
            </a:r>
          </a:p>
          <a:p>
            <a:pPr marL="171450" marR="0" lvl="0"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r>
              <a:rPr lang="en-US" dirty="0"/>
              <a:t>The Year 3 observational study will begin in October 2019.</a:t>
            </a:r>
          </a:p>
          <a:p>
            <a:pPr marL="171450" marR="0" lvl="0"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r>
              <a:rPr lang="en-US" dirty="0"/>
              <a:t>The focus group studies and web-based surveys will be conducted to focus on emerging food safety topics and behaviors, including those that we learn about from the ongoing research.</a:t>
            </a:r>
          </a:p>
          <a:p>
            <a:pPr marL="171450" marR="0" lvl="0"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endParaRPr lang="en-US" dirty="0"/>
          </a:p>
          <a:p>
            <a:pPr marL="628650" marR="0" lvl="1"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r>
              <a:rPr lang="en-US" dirty="0"/>
              <a:t>In particular, we are planning a focus group on addressing a common consumer behavior – washing raw poultry and a web survey on message fatigue and recall and outbreak awareness by consumers. </a:t>
            </a:r>
          </a:p>
          <a:p>
            <a:pPr marL="628650" marR="0" lvl="1"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endParaRPr lang="en-US" dirty="0"/>
          </a:p>
          <a:p>
            <a:pPr marL="628650" marR="0" lvl="1"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r>
              <a:rPr lang="en-US" dirty="0"/>
              <a:t>We will conduct a second focus group and web survey on other behaviors as we continue to gather information from the ongoing studies to refine emerging food concerns. </a:t>
            </a:r>
          </a:p>
          <a:p>
            <a:pPr marL="628650" marR="0" lvl="1"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endParaRPr lang="en-US" dirty="0"/>
          </a:p>
          <a:p>
            <a:pPr marL="628650" marR="0" lvl="1" indent="-171450" algn="l" defTabSz="914400" rtl="0" eaLnBrk="1" fontAlgn="auto" latinLnBrk="0" hangingPunct="1">
              <a:lnSpc>
                <a:spcPct val="100000"/>
              </a:lnSpc>
              <a:spcBef>
                <a:spcPts val="873"/>
              </a:spcBef>
              <a:spcAft>
                <a:spcPts val="0"/>
              </a:spcAft>
              <a:buClrTx/>
              <a:buSzTx/>
              <a:buFont typeface="Arial" panose="020B0604020202020204" pitchFamily="34" charset="0"/>
              <a:buChar char="•"/>
              <a:tabLst/>
              <a:defRPr/>
            </a:pPr>
            <a:endParaRPr lang="en-US" dirty="0"/>
          </a:p>
          <a:p>
            <a:pPr marL="171450" indent="-171450">
              <a:spcBef>
                <a:spcPts val="873"/>
              </a:spcBef>
              <a:buFont typeface="Arial" panose="020B0604020202020204" pitchFamily="34" charset="0"/>
              <a:buChar char="•"/>
            </a:pPr>
            <a:endParaRPr lang="en-US" dirty="0">
              <a:latin typeface="Times New Roman"/>
              <a:ea typeface="Times New Roman"/>
              <a:cs typeface="Times New Roman"/>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D35F6-C886-4C12-8B3D-5EB9867A3F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20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truth is that rushed handwashing can lead to cross-contamination of food and other surfaces, resulting in foodborne illness.</a:t>
            </a:r>
            <a:endParaRPr lang="en-US" sz="10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study shows that most consumers failed to wash their hands for the necessary 20 seconds, and that numerous participants did not dry their hands with a clean towel.</a:t>
            </a:r>
            <a:endParaRPr lang="en-US" sz="10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study showed that when it comes to handwashing, consumers are failing to properly clean their hands 97% of the time. </a:t>
            </a:r>
            <a:endParaRPr lang="en-US" sz="10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study showed participants spreading bacteria from raw poultry onto other surfaces and food items in the test kitchen.</a:t>
            </a:r>
            <a:endParaRPr lang="en-US" sz="10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48% of the time they contaminated spice containers used while preparing burgers; </a:t>
            </a:r>
            <a:endParaRPr lang="en-US" sz="10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11% of the time they spread bacteria to refrigerator handles; and </a:t>
            </a:r>
            <a:endParaRPr lang="en-US" sz="10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6% of the time they tainted salads destined for the dinner table due to cross-contamination. </a:t>
            </a:r>
            <a:endParaRPr lang="en-US" sz="1000" kern="1200" dirty="0">
              <a:solidFill>
                <a:schemeClr val="tx1"/>
              </a:solidFill>
              <a:effectLst/>
              <a:latin typeface="+mn-lt"/>
              <a:ea typeface="+mn-ea"/>
              <a:cs typeface="+mn-cs"/>
            </a:endParaRPr>
          </a:p>
          <a:p>
            <a:pPr marL="171450" indent="-171450">
              <a:spcBef>
                <a:spcPts val="873"/>
              </a:spcBef>
              <a:buFont typeface="Arial" panose="020B0604020202020204" pitchFamily="34" charset="0"/>
              <a:buChar char="•"/>
            </a:pPr>
            <a:endParaRPr lang="en-US" dirty="0">
              <a:latin typeface="Times New Roman"/>
              <a:ea typeface="Times New Roman"/>
              <a:cs typeface="Times New Roman"/>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D35F6-C886-4C12-8B3D-5EB9867A3F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594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have completed our first observational study to evaluate if consumers can properly cook a turkey burger and test the internal temperature using a food thermometer.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asked participants to prepare turkey patties and a chef salad while being videotaped in a test kitchen.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had two groups of participants. </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 treatment group watched an FSIS video on thermometer use before cooking.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 control group did not watch the FSIS video before cooking.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also examined pathogen transfer in the test kitchen. </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 burgers were inoculated with a harmless surrogate to trace and test for cross-contamination events by the participants.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We tested both ready-to-eat (RTE) foods and work surfaces for pathogen transfer.</a:t>
            </a:r>
          </a:p>
          <a:p>
            <a:pPr marL="171450" indent="-171450">
              <a:spcBef>
                <a:spcPts val="873"/>
              </a:spcBef>
              <a:buFont typeface="Arial" panose="020B0604020202020204" pitchFamily="34" charset="0"/>
              <a:buChar char="•"/>
            </a:pPr>
            <a:endParaRPr lang="en-US" dirty="0">
              <a:latin typeface="Times New Roman"/>
              <a:ea typeface="Times New Roman"/>
              <a:cs typeface="Times New Roman"/>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7D35F6-C886-4C12-8B3D-5EB9867A3F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070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D0DD2A1-89E2-4385-BD62-74111CB93C86}" type="datetime1">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283972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BA872-F1F3-4951-A126-8BEBD6BE7A8A}" type="datetime1">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26878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EF25E-7B2C-4617-B794-EAC667532454}" type="datetime1">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680049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a:noFill/>
        </p:spPr>
        <p:txBody>
          <a:bodyPr>
            <a:normAutofit/>
          </a:bodyPr>
          <a:lstStyle>
            <a:lvl1pPr>
              <a:defRPr sz="3200">
                <a:solidFill>
                  <a:schemeClr val="tx2">
                    <a:lumMod val="75000"/>
                  </a:schemeClr>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552F6C-4921-44AA-9463-94C4DE783CBA}" type="datetime1">
              <a:rPr lang="en-US" smtClean="0">
                <a:solidFill>
                  <a:prstClr val="black">
                    <a:tint val="75000"/>
                  </a:prstClr>
                </a:solidFill>
              </a:rPr>
              <a:pPr/>
              <a:t>8/16/2019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E492F2-B365-4F12-9936-0F867B33C6F5}" type="slidenum">
              <a:rPr lang="en-US" smtClean="0">
                <a:solidFill>
                  <a:prstClr val="black">
                    <a:tint val="75000"/>
                  </a:prstClr>
                </a:solidFill>
              </a:rPr>
              <a:pPr/>
              <a:t>‹#›</a:t>
            </a:fld>
            <a:endParaRPr lang="en-US" dirty="0">
              <a:solidFill>
                <a:prstClr val="black">
                  <a:tint val="75000"/>
                </a:prstClr>
              </a:solidFill>
            </a:endParaRPr>
          </a:p>
        </p:txBody>
      </p:sp>
      <p:grpSp>
        <p:nvGrpSpPr>
          <p:cNvPr id="15" name="Group 14"/>
          <p:cNvGrpSpPr/>
          <p:nvPr userDrawn="1"/>
        </p:nvGrpSpPr>
        <p:grpSpPr>
          <a:xfrm>
            <a:off x="-802" y="0"/>
            <a:ext cx="9144000" cy="1524000"/>
            <a:chOff x="-802" y="0"/>
            <a:chExt cx="9144000" cy="1524000"/>
          </a:xfrm>
        </p:grpSpPr>
        <p:sp>
          <p:nvSpPr>
            <p:cNvPr id="7" name="Title 1"/>
            <p:cNvSpPr txBox="1">
              <a:spLocks/>
            </p:cNvSpPr>
            <p:nvPr userDrawn="1"/>
          </p:nvSpPr>
          <p:spPr>
            <a:xfrm>
              <a:off x="-802" y="0"/>
              <a:ext cx="9144000" cy="1524000"/>
            </a:xfrm>
            <a:prstGeom prst="rect">
              <a:avLst/>
            </a:prstGeom>
            <a:solidFill>
              <a:schemeClr val="tx2">
                <a:lumMod val="75000"/>
              </a:schemeClr>
            </a:solidFill>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bg1"/>
                  </a:solidFill>
                  <a:latin typeface="+mj-lt"/>
                  <a:ea typeface="+mj-ea"/>
                  <a:cs typeface="+mj-cs"/>
                </a:defRPr>
              </a:lvl1pPr>
            </a:lstStyle>
            <a:p>
              <a:r>
                <a:rPr lang="en-US" sz="2000" dirty="0">
                  <a:solidFill>
                    <a:prstClr val="white"/>
                  </a:solidFill>
                  <a:latin typeface="Rockwell" panose="02060603020205020403" pitchFamily="18" charset="0"/>
                </a:rPr>
                <a:t>      </a:t>
              </a:r>
              <a:br>
                <a:rPr lang="en-US" sz="2000" dirty="0">
                  <a:solidFill>
                    <a:prstClr val="white"/>
                  </a:solidFill>
                  <a:latin typeface="Rockwell" panose="02060603020205020403" pitchFamily="18" charset="0"/>
                </a:rPr>
              </a:br>
              <a:r>
                <a:rPr lang="en-US" sz="2000" dirty="0">
                  <a:solidFill>
                    <a:prstClr val="white"/>
                  </a:solidFill>
                  <a:latin typeface="Rockwell" panose="02060603020205020403" pitchFamily="18" charset="0"/>
                </a:rPr>
                <a:t/>
              </a:r>
              <a:br>
                <a:rPr lang="en-US" sz="2000" dirty="0">
                  <a:solidFill>
                    <a:prstClr val="white"/>
                  </a:solidFill>
                  <a:latin typeface="Rockwell" panose="02060603020205020403" pitchFamily="18" charset="0"/>
                </a:rPr>
              </a:br>
              <a:r>
                <a:rPr lang="en-US" sz="2000" dirty="0">
                  <a:solidFill>
                    <a:prstClr val="white"/>
                  </a:solidFill>
                  <a:latin typeface="Rockwell" panose="02060603020205020403" pitchFamily="18" charset="0"/>
                </a:rPr>
                <a:t>       </a:t>
              </a:r>
              <a:br>
                <a:rPr lang="en-US" sz="2000" dirty="0">
                  <a:solidFill>
                    <a:prstClr val="white"/>
                  </a:solidFill>
                  <a:latin typeface="Rockwell" panose="02060603020205020403" pitchFamily="18" charset="0"/>
                </a:rPr>
              </a:br>
              <a:r>
                <a:rPr lang="en-US" sz="2000" dirty="0">
                  <a:solidFill>
                    <a:prstClr val="white"/>
                  </a:solidFill>
                  <a:latin typeface="Rockwell" panose="02060603020205020403" pitchFamily="18" charset="0"/>
                </a:rPr>
                <a:t>       </a:t>
              </a: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85800"/>
              <a:ext cx="4400948" cy="530308"/>
            </a:xfrm>
            <a:prstGeom prst="rect">
              <a:avLst/>
            </a:prstGeom>
          </p:spPr>
        </p:pic>
      </p:grpSp>
    </p:spTree>
    <p:extLst>
      <p:ext uri="{BB962C8B-B14F-4D97-AF65-F5344CB8AC3E}">
        <p14:creationId xmlns:p14="http://schemas.microsoft.com/office/powerpoint/2010/main" val="1441755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03529-D08F-450B-9A7F-9D65C4AFEC0D}" type="datetime1">
              <a:rPr lang="en-US" smtClean="0">
                <a:solidFill>
                  <a:prstClr val="black">
                    <a:tint val="75000"/>
                  </a:prstClr>
                </a:solidFill>
              </a:rPr>
              <a:pPr/>
              <a:t>8/16/2019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E492F2-B365-4F12-9936-0F867B33C6F5}"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3582403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F2603E-3608-4010-95F9-6C9B7671C922}" type="datetime1">
              <a:rPr lang="en-US" smtClean="0">
                <a:solidFill>
                  <a:prstClr val="black">
                    <a:tint val="75000"/>
                  </a:prstClr>
                </a:solidFill>
              </a:rPr>
              <a:pPr/>
              <a:t>8/16/2019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E492F2-B365-4F12-9936-0F867B33C6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8386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DB4640-43E2-4DD4-9F36-DE53574F2E72}" type="datetime1">
              <a:rPr lang="en-US" smtClean="0">
                <a:solidFill>
                  <a:prstClr val="black">
                    <a:tint val="75000"/>
                  </a:prstClr>
                </a:solidFill>
              </a:rPr>
              <a:pPr/>
              <a:t>8/16/2019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E492F2-B365-4F12-9936-0F867B33C6F5}" type="slidenum">
              <a:rPr lang="en-US" smtClean="0">
                <a:solidFill>
                  <a:prstClr val="black">
                    <a:tint val="75000"/>
                  </a:prstClr>
                </a:solidFill>
              </a:rPr>
              <a:pPr/>
              <a:t>‹#›</a:t>
            </a:fld>
            <a:endParaRPr lang="en-US" dirty="0">
              <a:solidFill>
                <a:prstClr val="black">
                  <a:tint val="75000"/>
                </a:prstClr>
              </a:solidFill>
            </a:endParaRPr>
          </a:p>
        </p:txBody>
      </p:sp>
      <p:sp>
        <p:nvSpPr>
          <p:cNvPr id="9" name="Title 8"/>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3006655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B5B2E1-1ED2-438B-8D5C-27F9EB139F1D}" type="datetime1">
              <a:rPr lang="en-US" smtClean="0">
                <a:solidFill>
                  <a:prstClr val="black">
                    <a:tint val="75000"/>
                  </a:prstClr>
                </a:solidFill>
              </a:rPr>
              <a:pPr/>
              <a:t>8/16/2019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E492F2-B365-4F12-9936-0F867B33C6F5}"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2856539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BF14BE-8B9A-4D45-A40B-53B0A164D896}" type="datetime1">
              <a:rPr lang="en-US" smtClean="0">
                <a:solidFill>
                  <a:prstClr val="black">
                    <a:tint val="75000"/>
                  </a:prstClr>
                </a:solidFill>
              </a:rPr>
              <a:pPr/>
              <a:t>8/16/2019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E492F2-B365-4F12-9936-0F867B33C6F5}"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2999073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CCDCA-EC22-40B3-B532-6DCEB5CF380A}" type="datetime1">
              <a:rPr lang="en-US" smtClean="0">
                <a:solidFill>
                  <a:prstClr val="black">
                    <a:tint val="75000"/>
                  </a:prstClr>
                </a:solidFill>
              </a:rPr>
              <a:pPr/>
              <a:t>8/16/2019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E492F2-B365-4F12-9936-0F867B33C6F5}"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1108931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30141E-DB65-4D10-9517-978BE4E3BC3F}" type="datetime1">
              <a:rPr lang="en-US" smtClean="0">
                <a:solidFill>
                  <a:prstClr val="black">
                    <a:tint val="75000"/>
                  </a:prstClr>
                </a:solidFill>
              </a:rPr>
              <a:pPr/>
              <a:t>8/16/2019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E492F2-B365-4F12-9936-0F867B33C6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041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9C065-8127-4B50-9421-37BEDEF0EC04}" type="datetime1">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2279504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E1A816-E8F9-42C3-88F6-7E2E2F9B5D08}" type="datetime1">
              <a:rPr lang="en-US" smtClean="0">
                <a:solidFill>
                  <a:prstClr val="black">
                    <a:tint val="75000"/>
                  </a:prstClr>
                </a:solidFill>
              </a:rPr>
              <a:pPr/>
              <a:t>8/16/2019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E492F2-B365-4F12-9936-0F867B33C6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057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EC900-B829-4704-BEDF-8BD46C1F1341}" type="datetime1">
              <a:rPr lang="en-US" smtClean="0">
                <a:solidFill>
                  <a:prstClr val="black">
                    <a:tint val="75000"/>
                  </a:prstClr>
                </a:solidFill>
              </a:rPr>
              <a:pPr/>
              <a:t>8/16/2019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E492F2-B365-4F12-9936-0F867B33C6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1544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471996-DA2E-4694-AAD4-841857351E9C}" type="datetime1">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F5464-6E9D-4E83-8C20-35BC88D40B14}" type="slidenum">
              <a:rPr lang="en-US" smtClean="0"/>
              <a:pPr/>
              <a:t>‹#›</a:t>
            </a:fld>
            <a:endParaRPr lang="en-US" dirty="0"/>
          </a:p>
        </p:txBody>
      </p:sp>
    </p:spTree>
    <p:extLst>
      <p:ext uri="{BB962C8B-B14F-4D97-AF65-F5344CB8AC3E}">
        <p14:creationId xmlns:p14="http://schemas.microsoft.com/office/powerpoint/2010/main" val="3593277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5FA5D9-B444-4437-8D86-7C425C9FA7C7}" type="datetime1">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F5464-6E9D-4E83-8C20-35BC88D40B14}" type="slidenum">
              <a:rPr lang="en-US" smtClean="0"/>
              <a:pPr/>
              <a:t>‹#›</a:t>
            </a:fld>
            <a:endParaRPr lang="en-US" dirty="0"/>
          </a:p>
        </p:txBody>
      </p:sp>
      <p:sp>
        <p:nvSpPr>
          <p:cNvPr id="9" name="Rectangle 8"/>
          <p:cNvSpPr/>
          <p:nvPr/>
        </p:nvSpPr>
        <p:spPr>
          <a:xfrm>
            <a:off x="0" y="0"/>
            <a:ext cx="9144000" cy="1676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endParaRPr lang="en-US" sz="2000" dirty="0">
              <a:latin typeface="Rockwell" panose="02060603020205020403" pitchFamily="18" charset="0"/>
            </a:endParaRPr>
          </a:p>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sz="2800" dirty="0">
                <a:solidFill>
                  <a:schemeClr val="bg1"/>
                </a:solidFill>
                <a:latin typeface="Rockwell" panose="02060603020205020403" pitchFamily="18" charset="0"/>
              </a:rPr>
              <a:t/>
            </a:r>
            <a:br>
              <a:rPr lang="en-US" sz="2800" dirty="0">
                <a:solidFill>
                  <a:schemeClr val="bg1"/>
                </a:solidFill>
                <a:latin typeface="Rockwell" panose="02060603020205020403" pitchFamily="18" charset="0"/>
              </a:rPr>
            </a:br>
            <a:endParaRPr lang="en-US" sz="2800" dirty="0">
              <a:solidFill>
                <a:schemeClr val="bg1"/>
              </a:solidFill>
              <a:latin typeface="Rockwell" panose="02060603020205020403" pitchFamily="18" charset="0"/>
            </a:endParaRPr>
          </a:p>
        </p:txBody>
      </p:sp>
      <p:sp>
        <p:nvSpPr>
          <p:cNvPr id="2" name="Title 1"/>
          <p:cNvSpPr>
            <a:spLocks noGrp="1"/>
          </p:cNvSpPr>
          <p:nvPr>
            <p:ph type="title"/>
          </p:nvPr>
        </p:nvSpPr>
        <p:spPr>
          <a:xfrm>
            <a:off x="457200" y="1066800"/>
            <a:ext cx="8229600" cy="533400"/>
          </a:xfrm>
          <a:prstGeom prst="rect">
            <a:avLst/>
          </a:prstGeom>
        </p:spPr>
        <p:txBody>
          <a:bodyPr/>
          <a:lstStyle>
            <a:lvl1pPr algn="l">
              <a:defRPr sz="2400" b="1">
                <a:solidFill>
                  <a:schemeClr val="accent6">
                    <a:lumMod val="75000"/>
                  </a:schemeClr>
                </a:solidFill>
                <a:latin typeface="Rockwell" panose="02060603020205020403" pitchFamily="18" charset="0"/>
              </a:defRPr>
            </a:lvl1pPr>
          </a:lstStyle>
          <a:p>
            <a:r>
              <a:rPr lang="en-US" dirty="0"/>
              <a:t>Click to edit Master title style</a:t>
            </a:r>
          </a:p>
        </p:txBody>
      </p:sp>
    </p:spTree>
    <p:extLst>
      <p:ext uri="{BB962C8B-B14F-4D97-AF65-F5344CB8AC3E}">
        <p14:creationId xmlns:p14="http://schemas.microsoft.com/office/powerpoint/2010/main" val="3319894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F09FE2-6926-4855-9C09-F4B49C7C4A43}" type="datetime1">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F5464-6E9D-4E83-8C20-35BC88D40B14}" type="slidenum">
              <a:rPr lang="en-US" smtClean="0"/>
              <a:pPr/>
              <a:t>‹#›</a:t>
            </a:fld>
            <a:endParaRPr lang="en-US" dirty="0"/>
          </a:p>
        </p:txBody>
      </p:sp>
      <p:sp>
        <p:nvSpPr>
          <p:cNvPr id="7" name="Text Placeholder 10"/>
          <p:cNvSpPr>
            <a:spLocks noGrp="1"/>
          </p:cNvSpPr>
          <p:nvPr>
            <p:ph type="body" sz="quarter" idx="13"/>
          </p:nvPr>
        </p:nvSpPr>
        <p:spPr>
          <a:xfrm>
            <a:off x="457200" y="1066800"/>
            <a:ext cx="8229600" cy="533400"/>
          </a:xfrm>
        </p:spPr>
        <p:txBody>
          <a:bodyPr>
            <a:noAutofit/>
          </a:bodyPr>
          <a:lstStyle>
            <a:lvl1pPr marL="0" indent="0">
              <a:buNone/>
              <a:defRPr sz="2000" b="1">
                <a:solidFill>
                  <a:schemeClr val="accent6">
                    <a:lumMod val="75000"/>
                  </a:schemeClr>
                </a:solidFill>
                <a:latin typeface="Rockwell" panose="02060603020205020403" pitchFamily="18" charset="0"/>
              </a:defRPr>
            </a:lvl1pPr>
          </a:lstStyle>
          <a:p>
            <a:pPr lvl="0"/>
            <a:r>
              <a:rPr lang="en-US"/>
              <a:t>Click to edit Master text styles</a:t>
            </a:r>
          </a:p>
        </p:txBody>
      </p:sp>
    </p:spTree>
    <p:extLst>
      <p:ext uri="{BB962C8B-B14F-4D97-AF65-F5344CB8AC3E}">
        <p14:creationId xmlns:p14="http://schemas.microsoft.com/office/powerpoint/2010/main" val="766197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A27502-B4F1-41E8-A54D-B494BB3A69DE}" type="datetime1">
              <a:rPr lang="en-US" smtClean="0"/>
              <a:pPr/>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1F5464-6E9D-4E83-8C20-35BC88D40B14}" type="slidenum">
              <a:rPr lang="en-US" smtClean="0"/>
              <a:pPr/>
              <a:t>‹#›</a:t>
            </a:fld>
            <a:endParaRPr lang="en-US" dirty="0"/>
          </a:p>
        </p:txBody>
      </p:sp>
      <p:sp>
        <p:nvSpPr>
          <p:cNvPr id="8" name="Text Placeholder 10"/>
          <p:cNvSpPr>
            <a:spLocks noGrp="1"/>
          </p:cNvSpPr>
          <p:nvPr>
            <p:ph type="body" sz="quarter" idx="13"/>
          </p:nvPr>
        </p:nvSpPr>
        <p:spPr>
          <a:xfrm>
            <a:off x="457200" y="1066800"/>
            <a:ext cx="8229600" cy="533400"/>
          </a:xfrm>
        </p:spPr>
        <p:txBody>
          <a:bodyPr>
            <a:noAutofit/>
          </a:bodyPr>
          <a:lstStyle>
            <a:lvl1pPr marL="0" indent="0">
              <a:buNone/>
              <a:defRPr sz="2000" b="1">
                <a:solidFill>
                  <a:schemeClr val="accent6">
                    <a:lumMod val="75000"/>
                  </a:schemeClr>
                </a:solidFill>
                <a:latin typeface="Rockwell" panose="02060603020205020403" pitchFamily="18" charset="0"/>
              </a:defRPr>
            </a:lvl1pPr>
          </a:lstStyle>
          <a:p>
            <a:pPr lvl="0"/>
            <a:r>
              <a:rPr lang="en-US"/>
              <a:t>Click to edit Master text styles</a:t>
            </a:r>
          </a:p>
        </p:txBody>
      </p:sp>
    </p:spTree>
    <p:extLst>
      <p:ext uri="{BB962C8B-B14F-4D97-AF65-F5344CB8AC3E}">
        <p14:creationId xmlns:p14="http://schemas.microsoft.com/office/powerpoint/2010/main" val="1250372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657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055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657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055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CCF5D-04A8-48FC-BA54-E7F08371AD44}" type="datetime1">
              <a:rPr lang="en-US" smtClean="0"/>
              <a:pPr/>
              <a:t>8/16/2019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1F5464-6E9D-4E83-8C20-35BC88D40B14}" type="slidenum">
              <a:rPr lang="en-US" smtClean="0"/>
              <a:pPr/>
              <a:t>‹#›</a:t>
            </a:fld>
            <a:endParaRPr lang="en-US" dirty="0"/>
          </a:p>
        </p:txBody>
      </p:sp>
      <p:sp>
        <p:nvSpPr>
          <p:cNvPr id="10" name="Text Placeholder 10"/>
          <p:cNvSpPr>
            <a:spLocks noGrp="1"/>
          </p:cNvSpPr>
          <p:nvPr>
            <p:ph type="body" sz="quarter" idx="13"/>
          </p:nvPr>
        </p:nvSpPr>
        <p:spPr>
          <a:xfrm>
            <a:off x="457200" y="1066800"/>
            <a:ext cx="8229600" cy="533400"/>
          </a:xfrm>
        </p:spPr>
        <p:txBody>
          <a:bodyPr>
            <a:noAutofit/>
          </a:bodyPr>
          <a:lstStyle>
            <a:lvl1pPr marL="0" indent="0">
              <a:buNone/>
              <a:defRPr sz="2000" b="1">
                <a:solidFill>
                  <a:schemeClr val="accent6">
                    <a:lumMod val="75000"/>
                  </a:schemeClr>
                </a:solidFill>
                <a:latin typeface="Rockwell" panose="02060603020205020403" pitchFamily="18" charset="0"/>
              </a:defRPr>
            </a:lvl1pPr>
          </a:lstStyle>
          <a:p>
            <a:pPr lvl="0"/>
            <a:r>
              <a:rPr lang="en-US"/>
              <a:t>Click to edit Master text styles</a:t>
            </a:r>
          </a:p>
        </p:txBody>
      </p:sp>
    </p:spTree>
    <p:extLst>
      <p:ext uri="{BB962C8B-B14F-4D97-AF65-F5344CB8AC3E}">
        <p14:creationId xmlns:p14="http://schemas.microsoft.com/office/powerpoint/2010/main" val="3215206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FF8511-7D02-45BF-A1C2-275D7E4D88CC}" type="datetime1">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1F5464-6E9D-4E83-8C20-35BC88D40B14}" type="slidenum">
              <a:rPr lang="en-US" smtClean="0"/>
              <a:pPr/>
              <a:t>‹#›</a:t>
            </a:fld>
            <a:endParaRPr lang="en-US" dirty="0"/>
          </a:p>
        </p:txBody>
      </p:sp>
    </p:spTree>
    <p:extLst>
      <p:ext uri="{BB962C8B-B14F-4D97-AF65-F5344CB8AC3E}">
        <p14:creationId xmlns:p14="http://schemas.microsoft.com/office/powerpoint/2010/main" val="2902435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C8652D-062E-4887-9B2D-7544AEAE195D}" type="datetime1">
              <a:rPr lang="en-US" smtClean="0"/>
              <a:pPr/>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8D63B6-006A-491E-86D9-05E151F5E27D}" type="slidenum">
              <a:rPr lang="en-US" smtClean="0"/>
              <a:pPr/>
              <a:t>‹#›</a:t>
            </a:fld>
            <a:endParaRPr lang="en-US" dirty="0"/>
          </a:p>
        </p:txBody>
      </p:sp>
      <p:sp>
        <p:nvSpPr>
          <p:cNvPr id="8" name="Rectangle 7"/>
          <p:cNvSpPr/>
          <p:nvPr userDrawn="1"/>
        </p:nvSpPr>
        <p:spPr>
          <a:xfrm>
            <a:off x="0" y="0"/>
            <a:ext cx="9144000" cy="1676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endParaRPr lang="en-US" sz="2000" dirty="0">
              <a:latin typeface="Rockwell" panose="02060603020205020403" pitchFamily="18" charset="0"/>
            </a:endParaRPr>
          </a:p>
        </p:txBody>
      </p:sp>
      <p:sp>
        <p:nvSpPr>
          <p:cNvPr id="9" name="Title 1"/>
          <p:cNvSpPr>
            <a:spLocks noGrp="1"/>
          </p:cNvSpPr>
          <p:nvPr>
            <p:ph type="title"/>
          </p:nvPr>
        </p:nvSpPr>
        <p:spPr>
          <a:xfrm>
            <a:off x="457200" y="990600"/>
            <a:ext cx="8229600" cy="457200"/>
          </a:xfrm>
          <a:prstGeom prst="rect">
            <a:avLst/>
          </a:prstGeom>
        </p:spPr>
        <p:txBody>
          <a:bodyPr>
            <a:normAutofit/>
          </a:bodyPr>
          <a:lstStyle>
            <a:lvl1pPr algn="l">
              <a:defRPr sz="2000">
                <a:solidFill>
                  <a:schemeClr val="accent6"/>
                </a:solidFill>
                <a:latin typeface="Rockwell" panose="02060603020205020403" pitchFamily="18" charset="0"/>
              </a:defRPr>
            </a:lvl1pPr>
          </a:lstStyle>
          <a:p>
            <a:r>
              <a:rPr lang="en-US" dirty="0"/>
              <a:t>Click to edit Master title style</a:t>
            </a:r>
          </a:p>
        </p:txBody>
      </p:sp>
    </p:spTree>
    <p:extLst>
      <p:ext uri="{BB962C8B-B14F-4D97-AF65-F5344CB8AC3E}">
        <p14:creationId xmlns:p14="http://schemas.microsoft.com/office/powerpoint/2010/main" val="2304355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E2BC6E-3FC4-425B-84EB-441CE8646C65}" type="datetime1">
              <a:rPr lang="en-US" smtClean="0"/>
              <a:pPr/>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1F5464-6E9D-4E83-8C20-35BC88D40B14}" type="slidenum">
              <a:rPr lang="en-US" smtClean="0"/>
              <a:pPr/>
              <a:t>‹#›</a:t>
            </a:fld>
            <a:endParaRPr lang="en-US" dirty="0"/>
          </a:p>
        </p:txBody>
      </p:sp>
    </p:spTree>
    <p:extLst>
      <p:ext uri="{BB962C8B-B14F-4D97-AF65-F5344CB8AC3E}">
        <p14:creationId xmlns:p14="http://schemas.microsoft.com/office/powerpoint/2010/main" val="229601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E9747-CA28-40D8-95B4-373E0A2ADBD5}" type="datetime1">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3631198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8/16/2019</a:t>
            </a:fld>
            <a:endParaRPr lang="en-US" dirty="0"/>
          </a:p>
        </p:txBody>
      </p:sp>
      <p:sp>
        <p:nvSpPr>
          <p:cNvPr id="4" name="Holder 4"/>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25400">
              <a:lnSpc>
                <a:spcPts val="1240"/>
              </a:lnSpc>
            </a:pPr>
            <a:fld id="{81D60167-4931-47E6-BA6A-407CBD079E47}" type="slidenum">
              <a:rPr dirty="0"/>
              <a:pPr marL="25400">
                <a:lnSpc>
                  <a:spcPts val="1240"/>
                </a:lnSpc>
              </a:pPr>
              <a:t>‹#›</a:t>
            </a:fld>
            <a:endParaRPr dirty="0"/>
          </a:p>
        </p:txBody>
      </p:sp>
    </p:spTree>
    <p:extLst>
      <p:ext uri="{BB962C8B-B14F-4D97-AF65-F5344CB8AC3E}">
        <p14:creationId xmlns:p14="http://schemas.microsoft.com/office/powerpoint/2010/main" val="426316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B289-8F72-408F-BA07-6922DDE4FD47}" type="datetime1">
              <a:rPr lang="en-US" smtClean="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117639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E5416B-AC6F-4F4E-8F18-D64331FCC24D}" type="datetime1">
              <a:rPr lang="en-US" smtClean="0"/>
              <a:t>8/16/2019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320033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8C21FA-6EFE-4727-B433-AEF4759D6D47}" type="datetime1">
              <a:rPr lang="en-US" smtClean="0"/>
              <a:t>8/16/2019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130923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736DE-333A-4910-BAE5-7D5CC046ABF0}" type="datetime1">
              <a:rPr lang="en-US" smtClean="0"/>
              <a:t>8/16/2019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284510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8F45D0-02DC-4DAB-9976-8AF7054CB35C}" type="datetime1">
              <a:rPr lang="en-US" smtClean="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242571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F7359-A30E-4951-AD5B-8AD06AB016BC}" type="datetime1">
              <a:rPr lang="en-US" smtClean="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121782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D4811-0488-4577-83EA-E1E0A2CDED8A}" type="datetime1">
              <a:rPr lang="en-US" smtClean="0"/>
              <a:t>8/16/2019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7C728-5218-8E41-BD52-95328715D22E}" type="slidenum">
              <a:rPr lang="en-US" smtClean="0"/>
              <a:t>‹#›</a:t>
            </a:fld>
            <a:endParaRPr lang="en-US" dirty="0"/>
          </a:p>
        </p:txBody>
      </p:sp>
    </p:spTree>
    <p:extLst>
      <p:ext uri="{BB962C8B-B14F-4D97-AF65-F5344CB8AC3E}">
        <p14:creationId xmlns:p14="http://schemas.microsoft.com/office/powerpoint/2010/main" val="1221977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14"/>
          <p:cNvGrpSpPr/>
          <p:nvPr userDrawn="1"/>
        </p:nvGrpSpPr>
        <p:grpSpPr>
          <a:xfrm>
            <a:off x="755" y="0"/>
            <a:ext cx="9143245" cy="1523874"/>
            <a:chOff x="755" y="0"/>
            <a:chExt cx="9143245" cy="1523874"/>
          </a:xfrm>
        </p:grpSpPr>
        <p:pic>
          <p:nvPicPr>
            <p:cNvPr id="13" name="Picture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55" y="0"/>
              <a:ext cx="9143245" cy="1523874"/>
            </a:xfrm>
            <a:prstGeom prst="rect">
              <a:avLst/>
            </a:prstGeom>
          </p:spPr>
        </p:pic>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0" y="703544"/>
              <a:ext cx="4474094" cy="536404"/>
            </a:xfrm>
            <a:prstGeom prst="rect">
              <a:avLst/>
            </a:prstGeom>
          </p:spPr>
        </p:pic>
      </p:gr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16E7F-AC1C-4071-9750-C6DF6B66542F}" type="datetime1">
              <a:rPr lang="en-US" smtClean="0">
                <a:solidFill>
                  <a:prstClr val="black">
                    <a:tint val="75000"/>
                  </a:prstClr>
                </a:solidFill>
              </a:rPr>
              <a:pPr/>
              <a:t>8/16/2019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492F2-B365-4F12-9936-0F867B33C6F5}" type="slidenum">
              <a:rPr lang="en-US" smtClean="0">
                <a:solidFill>
                  <a:prstClr val="black">
                    <a:tint val="75000"/>
                  </a:prstClr>
                </a:solidFill>
              </a:rPr>
              <a:pPr/>
              <a:t>‹#›</a:t>
            </a:fld>
            <a:endParaRPr lang="en-US" dirty="0">
              <a:solidFill>
                <a:prstClr val="black">
                  <a:tint val="75000"/>
                </a:prstClr>
              </a:solidFill>
            </a:endParaRPr>
          </a:p>
        </p:txBody>
      </p:sp>
      <p:sp>
        <p:nvSpPr>
          <p:cNvPr id="18" name="Title Placeholder 17"/>
          <p:cNvSpPr>
            <a:spLocks noGrp="1"/>
          </p:cNvSpPr>
          <p:nvPr>
            <p:ph type="title"/>
          </p:nvPr>
        </p:nvSpPr>
        <p:spPr>
          <a:xfrm>
            <a:off x="352719" y="971746"/>
            <a:ext cx="8229600" cy="445892"/>
          </a:xfrm>
          <a:prstGeom prst="rect">
            <a:avLst/>
          </a:prstGeom>
        </p:spPr>
        <p:txBody>
          <a:bodyPr vert="horz" lIns="91440" tIns="45720" rIns="91440" bIns="45720" rtlCol="0" anchor="ctr">
            <a:normAutofit/>
          </a:bodyPr>
          <a:lstStyle/>
          <a:p>
            <a:r>
              <a:rPr lang="en-US" dirty="0"/>
              <a:t>Slide Title</a:t>
            </a:r>
          </a:p>
        </p:txBody>
      </p:sp>
    </p:spTree>
    <p:extLst>
      <p:ext uri="{BB962C8B-B14F-4D97-AF65-F5344CB8AC3E}">
        <p14:creationId xmlns:p14="http://schemas.microsoft.com/office/powerpoint/2010/main" val="32523335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ftr="0" dt="0"/>
  <p:txStyles>
    <p:titleStyle>
      <a:lvl1pPr algn="l" defTabSz="914400" rtl="0" eaLnBrk="1" latinLnBrk="0" hangingPunct="1">
        <a:spcBef>
          <a:spcPct val="0"/>
        </a:spcBef>
        <a:buNone/>
        <a:defRPr sz="2000" kern="1200" baseline="0">
          <a:solidFill>
            <a:schemeClr val="accent6">
              <a:lumMod val="75000"/>
            </a:schemeClr>
          </a:solidFill>
          <a:latin typeface="Rockwell" panose="02060603020205020403" pitchFamily="18" charset="0"/>
          <a:ea typeface="+mj-ea"/>
          <a:cs typeface="+mj-cs"/>
        </a:defRPr>
      </a:lvl1pPr>
    </p:titleStyle>
    <p:bodyStyle>
      <a:lvl1pPr marL="342900" indent="-342900" algn="l" defTabSz="914400" rtl="0" eaLnBrk="1" latinLnBrk="0" hangingPunct="1">
        <a:spcBef>
          <a:spcPct val="20000"/>
        </a:spcBef>
        <a:buClr>
          <a:schemeClr val="accent6">
            <a:lumMod val="75000"/>
          </a:schemeClr>
        </a:buClr>
        <a:buSzPct val="60000"/>
        <a:buFont typeface="Wingdings" panose="05000000000000000000"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33127-8FE8-48AC-8D70-E52EA877BD6C}" type="datetime1">
              <a:rPr lang="en-US" smtClean="0"/>
              <a:pPr/>
              <a:t>8/16/2019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F5464-6E9D-4E83-8C20-35BC88D40B14}" type="slidenum">
              <a:rPr lang="en-US" smtClean="0"/>
              <a:pPr/>
              <a:t>‹#›</a:t>
            </a:fld>
            <a:endParaRPr lang="en-US" dirty="0"/>
          </a:p>
        </p:txBody>
      </p:sp>
      <p:sp>
        <p:nvSpPr>
          <p:cNvPr id="8" name="Rectangle 7"/>
          <p:cNvSpPr/>
          <p:nvPr/>
        </p:nvSpPr>
        <p:spPr>
          <a:xfrm>
            <a:off x="0" y="0"/>
            <a:ext cx="9144000" cy="1676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latin typeface="Rockwell" panose="02060603020205020403" pitchFamily="18" charset="0"/>
            </a:endParaRPr>
          </a:p>
          <a:p>
            <a:pPr lvl="1"/>
            <a:endParaRPr lang="en-US" sz="2000" dirty="0">
              <a:latin typeface="Rockwell" panose="02060603020205020403" pitchFamily="18" charset="0"/>
            </a:endParaRPr>
          </a:p>
          <a:p>
            <a:pPr lvl="1"/>
            <a:endParaRPr lang="en-US" sz="2000" dirty="0">
              <a:latin typeface="Rockwell" panose="02060603020205020403" pitchFamily="18" charset="0"/>
            </a:endParaRPr>
          </a:p>
          <a:p>
            <a:pPr lvl="1"/>
            <a:r>
              <a:rPr lang="en-US" sz="2000" dirty="0">
                <a:latin typeface="Rockwell" panose="02060603020205020403" pitchFamily="18" charset="0"/>
              </a:rPr>
              <a:t>Food Safety and Inspection Service:</a:t>
            </a:r>
          </a:p>
          <a:p>
            <a:pPr lvl="1"/>
            <a:r>
              <a:rPr lang="en-US" sz="2800" dirty="0">
                <a:solidFill>
                  <a:schemeClr val="bg1"/>
                </a:solidFill>
                <a:latin typeface="Rockwell" panose="02060603020205020403" pitchFamily="18" charset="0"/>
              </a:rPr>
              <a:t/>
            </a:r>
            <a:br>
              <a:rPr lang="en-US" sz="2800" dirty="0">
                <a:solidFill>
                  <a:schemeClr val="bg1"/>
                </a:solidFill>
                <a:latin typeface="Rockwell" panose="02060603020205020403" pitchFamily="18" charset="0"/>
              </a:rPr>
            </a:br>
            <a:endParaRPr lang="en-US" sz="28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17839304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Food safety and Inspection Service">
            <a:extLst>
              <a:ext uri="{FF2B5EF4-FFF2-40B4-BE49-F238E27FC236}">
                <a16:creationId xmlns:a16="http://schemas.microsoft.com/office/drawing/2014/main" id="{EA977083-FF09-463F-9614-C0D7483B79F9}"/>
              </a:ext>
            </a:extLst>
          </p:cNvPr>
          <p:cNvSpPr>
            <a:spLocks noGrp="1"/>
          </p:cNvSpPr>
          <p:nvPr>
            <p:ph type="title"/>
          </p:nvPr>
        </p:nvSpPr>
        <p:spPr>
          <a:xfrm>
            <a:off x="457200" y="61308"/>
            <a:ext cx="8266176" cy="1569660"/>
          </a:xfrm>
          <a:prstGeom prst="rect">
            <a:avLst/>
          </a:prstGeom>
        </p:spPr>
        <p:txBody>
          <a:bodyPr wrap="square">
            <a:spAutoFit/>
          </a:bodyPr>
          <a:lstStyle/>
          <a:p>
            <a:pPr algn="ctr"/>
            <a:r>
              <a:rPr lang="en-US" sz="2400" b="1" dirty="0">
                <a:ln w="3175">
                  <a:solidFill>
                    <a:schemeClr val="tx2"/>
                  </a:solidFill>
                </a:ln>
                <a:latin typeface="Segoe UI Black" panose="020B0A02040204020203" pitchFamily="34" charset="0"/>
                <a:ea typeface="Segoe UI Black" panose="020B0A02040204020203" pitchFamily="34" charset="0"/>
                <a:cs typeface="Segoe UI Black" panose="020B0A02040204020203" pitchFamily="34" charset="0"/>
              </a:rPr>
              <a:t/>
            </a:r>
            <a:br>
              <a:rPr lang="en-US" sz="2400" b="1" dirty="0">
                <a:ln w="3175">
                  <a:solidFill>
                    <a:schemeClr val="tx2"/>
                  </a:solidFill>
                </a:ln>
                <a:latin typeface="Segoe UI Black" panose="020B0A02040204020203" pitchFamily="34" charset="0"/>
                <a:ea typeface="Segoe UI Black" panose="020B0A02040204020203" pitchFamily="34" charset="0"/>
                <a:cs typeface="Segoe UI Black" panose="020B0A02040204020203" pitchFamily="34" charset="0"/>
              </a:rPr>
            </a:br>
            <a:r>
              <a:rPr lang="en-US" sz="2400" b="1" dirty="0">
                <a:ln w="3175">
                  <a:solidFill>
                    <a:schemeClr val="tx2"/>
                  </a:solidFill>
                </a:ln>
                <a:latin typeface="Segoe UI Black" panose="020B0A02040204020203" pitchFamily="34" charset="0"/>
                <a:ea typeface="Segoe UI Black" panose="020B0A02040204020203" pitchFamily="34" charset="0"/>
                <a:cs typeface="Segoe UI Black" panose="020B0A02040204020203" pitchFamily="34" charset="0"/>
              </a:rPr>
              <a:t>Food Safety and Inspection Service Protecting Public Health and Preventing Foodborne Illness </a:t>
            </a:r>
            <a:br>
              <a:rPr lang="en-US" sz="2400" b="1" dirty="0">
                <a:ln w="3175">
                  <a:solidFill>
                    <a:schemeClr val="tx2"/>
                  </a:solidFill>
                </a:ln>
                <a:latin typeface="Segoe UI Black" panose="020B0A02040204020203" pitchFamily="34" charset="0"/>
                <a:ea typeface="Segoe UI Black" panose="020B0A02040204020203" pitchFamily="34" charset="0"/>
                <a:cs typeface="Segoe UI Black" panose="020B0A02040204020203" pitchFamily="34" charset="0"/>
              </a:rPr>
            </a:br>
            <a:endParaRPr lang="en-US" sz="2400" b="1" dirty="0">
              <a:ln w="3175">
                <a:solidFill>
                  <a:schemeClr val="tx2"/>
                </a:solidFill>
              </a:ln>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16" name="Picture 8" descr="&quot;&quot;">
            <a:extLst>
              <a:ext uri="{FF2B5EF4-FFF2-40B4-BE49-F238E27FC236}">
                <a16:creationId xmlns:a16="http://schemas.microsoft.com/office/drawing/2014/main" id="{C279BA65-5E9C-4BBA-8811-113DD12FB3B9}"/>
              </a:ext>
            </a:extLst>
          </p:cNvPr>
          <p:cNvPicPr>
            <a:picLocks noGrp="1" noChangeAspect="1" noChangeArrowheads="1"/>
          </p:cNvPicPr>
          <p:nvPr>
            <p:ph idx="1"/>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7885" b="95769" l="10000" r="90000">
                        <a14:foregroundMark x1="36290" y1="7885" x2="36290" y2="7885"/>
                        <a14:foregroundMark x1="27581" y1="33077" x2="27581" y2="33077"/>
                        <a14:foregroundMark x1="23710" y1="45577" x2="23710" y2="45577"/>
                        <a14:foregroundMark x1="31774" y1="25577" x2="31774" y2="25577"/>
                        <a14:foregroundMark x1="39516" y1="34615" x2="39516" y2="34615"/>
                        <a14:foregroundMark x1="37258" y1="37115" x2="37258" y2="37115"/>
                        <a14:foregroundMark x1="44839" y1="31538" x2="44839" y2="31538"/>
                        <a14:foregroundMark x1="48387" y1="29808" x2="48387" y2="29808"/>
                        <a14:foregroundMark x1="47581" y1="18846" x2="47581" y2="18846"/>
                        <a14:foregroundMark x1="56774" y1="20769" x2="56774" y2="20769"/>
                        <a14:foregroundMark x1="66613" y1="24423" x2="66613" y2="24423"/>
                        <a14:foregroundMark x1="72258" y1="31346" x2="72258" y2="31346"/>
                        <a14:foregroundMark x1="75968" y1="41731" x2="75968" y2="41731"/>
                        <a14:foregroundMark x1="78548" y1="55000" x2="78548" y2="55000"/>
                        <a14:foregroundMark x1="58871" y1="52692" x2="58871" y2="52692"/>
                        <a14:foregroundMark x1="46452" y1="53654" x2="46452" y2="53654"/>
                        <a14:foregroundMark x1="33226" y1="50192" x2="33226" y2="50192"/>
                        <a14:foregroundMark x1="47903" y1="37115" x2="47903" y2="37115"/>
                        <a14:foregroundMark x1="50484" y1="37115" x2="50484" y2="37115"/>
                        <a14:foregroundMark x1="54516" y1="32885" x2="54516" y2="32885"/>
                        <a14:foregroundMark x1="61774" y1="36731" x2="61774" y2="36731"/>
                        <a14:foregroundMark x1="65000" y1="40385" x2="65000" y2="40385"/>
                        <a14:foregroundMark x1="66129" y1="43077" x2="66129" y2="43077"/>
                        <a14:foregroundMark x1="22581" y1="52885" x2="22581" y2="52885"/>
                        <a14:foregroundMark x1="48871" y1="57885" x2="48871" y2="57885"/>
                        <a14:foregroundMark x1="60645" y1="57692" x2="60645" y2="57692"/>
                        <a14:foregroundMark x1="21613" y1="64423" x2="21613" y2="64423"/>
                        <a14:foregroundMark x1="26290" y1="65000" x2="26290" y2="65000"/>
                        <a14:foregroundMark x1="30161" y1="65385" x2="30161" y2="65385"/>
                        <a14:foregroundMark x1="35161" y1="66154" x2="35161" y2="66154"/>
                        <a14:foregroundMark x1="40323" y1="66154" x2="40323" y2="66154"/>
                        <a14:foregroundMark x1="44839" y1="65769" x2="44839" y2="65769"/>
                        <a14:foregroundMark x1="49355" y1="66346" x2="49355" y2="66346"/>
                        <a14:foregroundMark x1="54839" y1="66731" x2="54839" y2="66731"/>
                        <a14:foregroundMark x1="60000" y1="66346" x2="60000" y2="66346"/>
                        <a14:foregroundMark x1="71129" y1="65577" x2="71129" y2="65577"/>
                        <a14:foregroundMark x1="77581" y1="66538" x2="77581" y2="66538"/>
                        <a14:foregroundMark x1="69677" y1="72500" x2="69677" y2="72500"/>
                        <a14:foregroundMark x1="72258" y1="73077" x2="72258" y2="73077"/>
                        <a14:foregroundMark x1="62258" y1="73654" x2="62258" y2="73654"/>
                        <a14:foregroundMark x1="59032" y1="72115" x2="59032" y2="72115"/>
                        <a14:foregroundMark x1="54677" y1="74038" x2="54677" y2="74038"/>
                        <a14:foregroundMark x1="51774" y1="75385" x2="51774" y2="75385"/>
                        <a14:foregroundMark x1="44839" y1="75769" x2="44839" y2="75769"/>
                        <a14:foregroundMark x1="42097" y1="75769" x2="42097" y2="75769"/>
                        <a14:foregroundMark x1="38548" y1="74231" x2="38548" y2="74231"/>
                        <a14:foregroundMark x1="35000" y1="75577" x2="35000" y2="75577"/>
                        <a14:foregroundMark x1="27742" y1="74231" x2="27742" y2="74231"/>
                        <a14:foregroundMark x1="38871" y1="81346" x2="38871" y2="81346"/>
                        <a14:foregroundMark x1="45323" y1="84808" x2="45323" y2="84808"/>
                        <a14:foregroundMark x1="51129" y1="82115" x2="51129" y2="82115"/>
                        <a14:foregroundMark x1="58387" y1="80577" x2="58387" y2="80577"/>
                        <a14:foregroundMark x1="53871" y1="95769" x2="53871" y2="95769"/>
                        <a14:foregroundMark x1="40484" y1="20385" x2="40484" y2="20385"/>
                        <a14:backgroundMark x1="40323" y1="82308" x2="40323" y2="82308"/>
                        <a14:backgroundMark x1="22258" y1="65962" x2="22258" y2="65962"/>
                        <a14:backgroundMark x1="40968" y1="17500" x2="40968" y2="17500"/>
                        <a14:backgroundMark x1="50968" y1="83654" x2="50968" y2="83654"/>
                        <a14:backgroundMark x1="68548" y1="73654" x2="68548" y2="73654"/>
                        <a14:backgroundMark x1="55484" y1="32692" x2="55484" y2="32692"/>
                        <a14:backgroundMark x1="42581" y1="31923" x2="42581" y2="31923"/>
                        <a14:backgroundMark x1="42097" y1="30769" x2="42097" y2="30769"/>
                        <a14:backgroundMark x1="31935" y1="49038" x2="31935" y2="49038"/>
                        <a14:backgroundMark x1="33387" y1="47115" x2="33387" y2="47115"/>
                      </a14:backgroundRemoval>
                    </a14:imgEffect>
                    <a14:imgEffect>
                      <a14:sharpenSoften amount="-49000"/>
                    </a14:imgEffect>
                    <a14:imgEffect>
                      <a14:colorTemperature colorTemp="2927"/>
                    </a14:imgEffect>
                    <a14:imgEffect>
                      <a14:saturation sat="0"/>
                    </a14:imgEffect>
                    <a14:imgEffect>
                      <a14:brightnessContrast bright="-53000" contrast="-61000"/>
                    </a14:imgEffect>
                  </a14:imgLayer>
                </a14:imgProps>
              </a:ext>
              <a:ext uri="{28A0092B-C50C-407E-A947-70E740481C1C}">
                <a14:useLocalDpi xmlns:a14="http://schemas.microsoft.com/office/drawing/2010/main" val="0"/>
              </a:ext>
            </a:extLst>
          </a:blip>
          <a:srcRect/>
          <a:stretch>
            <a:fillRect/>
          </a:stretch>
        </p:blipFill>
        <p:spPr bwMode="auto">
          <a:xfrm rot="2099963">
            <a:off x="323688" y="2488634"/>
            <a:ext cx="3198357" cy="26824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quot;&quot;">
            <a:extLst>
              <a:ext uri="{FF2B5EF4-FFF2-40B4-BE49-F238E27FC236}">
                <a16:creationId xmlns:a16="http://schemas.microsoft.com/office/drawing/2014/main" id="{70A970C1-A371-4FDB-A371-F352ADCA98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9926" y="1768642"/>
            <a:ext cx="2842150" cy="1985211"/>
          </a:xfrm>
          <a:prstGeom prst="roundRect">
            <a:avLst>
              <a:gd name="adj" fmla="val 13"/>
            </a:avLst>
          </a:prstGeom>
          <a:ln>
            <a:noFill/>
          </a:ln>
          <a:effectLst>
            <a:outerShdw blurRad="292100" dist="139700" dir="2700000" algn="tl" rotWithShape="0">
              <a:srgbClr val="333333">
                <a:alpha val="65000"/>
              </a:srgbClr>
            </a:outerShdw>
          </a:effectLst>
        </p:spPr>
      </p:pic>
      <p:pic>
        <p:nvPicPr>
          <p:cNvPr id="12" name="Picture 11" descr="&quot;&quot;">
            <a:extLst>
              <a:ext uri="{FF2B5EF4-FFF2-40B4-BE49-F238E27FC236}">
                <a16:creationId xmlns:a16="http://schemas.microsoft.com/office/drawing/2014/main" id="{F6219E1F-0B21-4A8B-A6E4-FF2F0EA0B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5331" y="1677886"/>
            <a:ext cx="2956163" cy="2051903"/>
          </a:xfrm>
          <a:prstGeom prst="rect">
            <a:avLst/>
          </a:prstGeom>
        </p:spPr>
      </p:pic>
      <p:pic>
        <p:nvPicPr>
          <p:cNvPr id="13" name="Picture 12" descr="&quot;&quot;">
            <a:extLst>
              <a:ext uri="{FF2B5EF4-FFF2-40B4-BE49-F238E27FC236}">
                <a16:creationId xmlns:a16="http://schemas.microsoft.com/office/drawing/2014/main" id="{637259A5-746E-4773-A396-959BF9BC1F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9119" y="4066674"/>
            <a:ext cx="2860259" cy="2289676"/>
          </a:xfrm>
          <a:prstGeom prst="rect">
            <a:avLst/>
          </a:prstGeom>
        </p:spPr>
      </p:pic>
      <p:pic>
        <p:nvPicPr>
          <p:cNvPr id="14" name="Picture 13" descr="&quot;&quot;">
            <a:extLst>
              <a:ext uri="{FF2B5EF4-FFF2-40B4-BE49-F238E27FC236}">
                <a16:creationId xmlns:a16="http://schemas.microsoft.com/office/drawing/2014/main" id="{BE2CBEA7-8557-4E06-98AE-D831ACD7F8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1884" y="4030579"/>
            <a:ext cx="2995863" cy="2321911"/>
          </a:xfrm>
          <a:prstGeom prst="rect">
            <a:avLst/>
          </a:prstGeom>
        </p:spPr>
      </p:pic>
    </p:spTree>
    <p:extLst>
      <p:ext uri="{BB962C8B-B14F-4D97-AF65-F5344CB8AC3E}">
        <p14:creationId xmlns:p14="http://schemas.microsoft.com/office/powerpoint/2010/main" val="865347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Modernization of Swine Slaughter Inspection&#10;">
            <a:extLst>
              <a:ext uri="{FF2B5EF4-FFF2-40B4-BE49-F238E27FC236}">
                <a16:creationId xmlns:a16="http://schemas.microsoft.com/office/drawing/2014/main" id="{39B70243-01CB-46F4-9A2D-58277D71BE74}"/>
              </a:ext>
            </a:extLst>
          </p:cNvPr>
          <p:cNvSpPr>
            <a:spLocks noGrp="1"/>
          </p:cNvSpPr>
          <p:nvPr>
            <p:ph type="title"/>
          </p:nvPr>
        </p:nvSpPr>
        <p:spPr/>
        <p:txBody>
          <a:bodyPr/>
          <a:lstStyle/>
          <a:p>
            <a:r>
              <a:rPr lang="en-US" dirty="0"/>
              <a:t>Modernization of Swine Slaughter Inspection</a:t>
            </a:r>
            <a:br>
              <a:rPr lang="en-US" dirty="0"/>
            </a:br>
            <a:endParaRPr lang="en-US" dirty="0"/>
          </a:p>
        </p:txBody>
      </p:sp>
      <p:pic>
        <p:nvPicPr>
          <p:cNvPr id="5" name="Content Placeholder 5" descr="&quot;&quot;">
            <a:extLst>
              <a:ext uri="{FF2B5EF4-FFF2-40B4-BE49-F238E27FC236}">
                <a16:creationId xmlns:a16="http://schemas.microsoft.com/office/drawing/2014/main" id="{D24F844E-FB63-4395-9A35-66AAACDE0FCB}"/>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866899" y="2078182"/>
            <a:ext cx="3289465" cy="4170217"/>
          </a:xfrm>
          <a:prstGeom prst="rect">
            <a:avLst/>
          </a:prstGeom>
        </p:spPr>
      </p:pic>
      <p:sp>
        <p:nvSpPr>
          <p:cNvPr id="6" name="Content Placeholder 2" descr="On February 1, 2018, the Food Safety and Inspection Service (FSIS) proposed to modernize how we inspect swine slaughter establishments with a goal of protecting public health while allowing for food safety innovations.&#10;">
            <a:extLst>
              <a:ext uri="{FF2B5EF4-FFF2-40B4-BE49-F238E27FC236}">
                <a16:creationId xmlns:a16="http://schemas.microsoft.com/office/drawing/2014/main" id="{48C0E63D-B803-4122-8C72-A508BAAE6422}"/>
              </a:ext>
            </a:extLst>
          </p:cNvPr>
          <p:cNvSpPr txBox="1">
            <a:spLocks/>
          </p:cNvSpPr>
          <p:nvPr/>
        </p:nvSpPr>
        <p:spPr>
          <a:xfrm>
            <a:off x="4488873" y="3040083"/>
            <a:ext cx="4405745" cy="203889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900" dirty="0">
                <a:latin typeface="Rockwell" panose="02060603020205020403" pitchFamily="18" charset="0"/>
              </a:rPr>
              <a:t>On February 1, 2018, the Food Safety and Inspection Service (FSIS) proposed to modernize how we inspect swine slaughter establishments with a goal of protecting public health while allowing for food safety innovations.</a:t>
            </a:r>
          </a:p>
          <a:p>
            <a:endParaRPr lang="en-US" dirty="0"/>
          </a:p>
        </p:txBody>
      </p:sp>
    </p:spTree>
    <p:extLst>
      <p:ext uri="{BB962C8B-B14F-4D97-AF65-F5344CB8AC3E}">
        <p14:creationId xmlns:p14="http://schemas.microsoft.com/office/powerpoint/2010/main" val="148644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gg Product Modernization">
            <a:extLst>
              <a:ext uri="{FF2B5EF4-FFF2-40B4-BE49-F238E27FC236}">
                <a16:creationId xmlns:a16="http://schemas.microsoft.com/office/drawing/2014/main" id="{11850287-99F7-47A0-BCA6-A298B9C7BAFF}"/>
              </a:ext>
            </a:extLst>
          </p:cNvPr>
          <p:cNvSpPr>
            <a:spLocks noGrp="1"/>
          </p:cNvSpPr>
          <p:nvPr>
            <p:ph type="title"/>
          </p:nvPr>
        </p:nvSpPr>
        <p:spPr>
          <a:xfrm>
            <a:off x="439387" y="736270"/>
            <a:ext cx="8247413" cy="863930"/>
          </a:xfrm>
        </p:spPr>
        <p:txBody>
          <a:bodyPr/>
          <a:lstStyle/>
          <a:p>
            <a:r>
              <a:rPr lang="en-US" dirty="0"/>
              <a:t/>
            </a:r>
            <a:br>
              <a:rPr lang="en-US" dirty="0"/>
            </a:br>
            <a:r>
              <a:rPr lang="en-US" dirty="0"/>
              <a:t>Egg Product Modernization</a:t>
            </a:r>
          </a:p>
        </p:txBody>
      </p:sp>
      <p:sp>
        <p:nvSpPr>
          <p:cNvPr id="2" name="Content Placeholder 1" descr="FSIS proposed to amend egg products inspection regulations by requiring official plants that process egg products to develop HACCP Systems and Sanitation Standard Operating Procedures and to meet other sanitation requirements consistent with the meat and poultry regulations.&#10;">
            <a:extLst>
              <a:ext uri="{FF2B5EF4-FFF2-40B4-BE49-F238E27FC236}">
                <a16:creationId xmlns:a16="http://schemas.microsoft.com/office/drawing/2014/main" id="{0C6FDEE5-EB94-4D33-B1E3-1F95779F0AEB}"/>
              </a:ext>
            </a:extLst>
          </p:cNvPr>
          <p:cNvSpPr>
            <a:spLocks noGrp="1"/>
          </p:cNvSpPr>
          <p:nvPr>
            <p:ph idx="1"/>
          </p:nvPr>
        </p:nvSpPr>
        <p:spPr>
          <a:xfrm>
            <a:off x="457200" y="2208810"/>
            <a:ext cx="8229600" cy="3764478"/>
          </a:xfrm>
        </p:spPr>
        <p:txBody>
          <a:bodyPr/>
          <a:lstStyle/>
          <a:p>
            <a:pPr marL="0" indent="0">
              <a:buNone/>
            </a:pPr>
            <a:r>
              <a:rPr lang="en-US" dirty="0"/>
              <a:t>FSIS proposed to amend egg products inspection regulations by requiring official plants that process egg products to develop HACCP Systems and Sanitation Standard Operating Procedures and to meet other sanitation requirements consistent with the meat and poultry regulations.</a:t>
            </a:r>
            <a:endParaRPr lang="en-US" sz="2000" dirty="0"/>
          </a:p>
          <a:p>
            <a:pPr marL="0" indent="0">
              <a:buNone/>
            </a:pPr>
            <a:endParaRPr lang="en-US" dirty="0"/>
          </a:p>
        </p:txBody>
      </p:sp>
    </p:spTree>
    <p:extLst>
      <p:ext uri="{BB962C8B-B14F-4D97-AF65-F5344CB8AC3E}">
        <p14:creationId xmlns:p14="http://schemas.microsoft.com/office/powerpoint/2010/main" val="240363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Food Safety and inspection Service:&#10;USDA FDA Formal Agreement"/>
          <p:cNvSpPr>
            <a:spLocks noGrp="1"/>
          </p:cNvSpPr>
          <p:nvPr>
            <p:ph type="title"/>
          </p:nvPr>
        </p:nvSpPr>
        <p:spPr>
          <a:xfrm>
            <a:off x="427512" y="724395"/>
            <a:ext cx="8259288" cy="814845"/>
          </a:xfrm>
        </p:spPr>
        <p:txBody>
          <a:bodyPr/>
          <a:lstStyle/>
          <a:p>
            <a:r>
              <a:rPr lang="en-US" sz="2000" dirty="0"/>
              <a:t/>
            </a:r>
            <a:br>
              <a:rPr lang="en-US" sz="2000" dirty="0"/>
            </a:br>
            <a:r>
              <a:rPr lang="en-US" sz="2000" dirty="0"/>
              <a:t>USDA-FDA Formal Agreement</a:t>
            </a:r>
          </a:p>
        </p:txBody>
      </p:sp>
      <p:sp>
        <p:nvSpPr>
          <p:cNvPr id="13" name="Rectangle: Rounded Corners 12" descr="Cell-Cultured Food Products &#10;From Cell Lines of &#10;Livestock and Poultry">
            <a:extLst>
              <a:ext uri="{FF2B5EF4-FFF2-40B4-BE49-F238E27FC236}">
                <a16:creationId xmlns:a16="http://schemas.microsoft.com/office/drawing/2014/main" id="{2F4A1A2C-B23E-48B9-88F8-988443B3F743}"/>
              </a:ext>
            </a:extLst>
          </p:cNvPr>
          <p:cNvSpPr/>
          <p:nvPr/>
        </p:nvSpPr>
        <p:spPr>
          <a:xfrm>
            <a:off x="597408" y="2121408"/>
            <a:ext cx="7583424" cy="2414016"/>
          </a:xfrm>
          <a:prstGeom prst="roundRect">
            <a:avLst/>
          </a:prstGeom>
          <a:solidFill>
            <a:schemeClr val="bg1"/>
          </a:solidFill>
          <a:ln w="12700" cap="rnd">
            <a:solidFill>
              <a:schemeClr val="accent6">
                <a:lumMod val="75000"/>
              </a:schemeClr>
            </a:solidFill>
          </a:ln>
          <a:effectLst>
            <a:innerShdw dist="88900" dir="10800000">
              <a:schemeClr val="accent6">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r>
              <a:rPr lang="en-US" sz="4400" b="1" dirty="0">
                <a:solidFill>
                  <a:srgbClr val="002060"/>
                </a:solidFill>
              </a:rPr>
              <a:t>Cell-Cultured Food Products </a:t>
            </a:r>
          </a:p>
          <a:p>
            <a:pPr algn="ctr"/>
            <a:r>
              <a:rPr lang="en-US" sz="4400" b="1" dirty="0">
                <a:solidFill>
                  <a:srgbClr val="002060"/>
                </a:solidFill>
              </a:rPr>
              <a:t>From Cell Lines of </a:t>
            </a:r>
          </a:p>
          <a:p>
            <a:pPr algn="ctr"/>
            <a:r>
              <a:rPr lang="en-US" sz="4400" b="1" dirty="0">
                <a:solidFill>
                  <a:srgbClr val="002060"/>
                </a:solidFill>
              </a:rPr>
              <a:t>Livestock and Poultry</a:t>
            </a:r>
          </a:p>
        </p:txBody>
      </p:sp>
      <p:pic>
        <p:nvPicPr>
          <p:cNvPr id="6" name="Picture 5" descr="USDA Logo">
            <a:extLst>
              <a:ext uri="{FF2B5EF4-FFF2-40B4-BE49-F238E27FC236}">
                <a16:creationId xmlns:a16="http://schemas.microsoft.com/office/drawing/2014/main" id="{61DE4542-C674-4C4A-A80A-DA125F15A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198" y="4956048"/>
            <a:ext cx="2069602" cy="1417678"/>
          </a:xfrm>
          <a:prstGeom prst="rect">
            <a:avLst/>
          </a:prstGeom>
        </p:spPr>
      </p:pic>
      <p:pic>
        <p:nvPicPr>
          <p:cNvPr id="4" name="Picture 3" descr="FDA Logo">
            <a:extLst>
              <a:ext uri="{FF2B5EF4-FFF2-40B4-BE49-F238E27FC236}">
                <a16:creationId xmlns:a16="http://schemas.microsoft.com/office/drawing/2014/main" id="{34ACB694-1F73-432E-9903-6B182418DB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4475" y="4938783"/>
            <a:ext cx="2298227" cy="1417678"/>
          </a:xfrm>
          <a:prstGeom prst="rect">
            <a:avLst/>
          </a:prstGeom>
        </p:spPr>
      </p:pic>
    </p:spTree>
    <p:extLst>
      <p:ext uri="{BB962C8B-B14F-4D97-AF65-F5344CB8AC3E}">
        <p14:creationId xmlns:p14="http://schemas.microsoft.com/office/powerpoint/2010/main" val="4024869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0B74C-7F2D-47D5-91AD-0E74242AF22A}"/>
              </a:ext>
            </a:extLst>
          </p:cNvPr>
          <p:cNvSpPr>
            <a:spLocks noGrp="1"/>
          </p:cNvSpPr>
          <p:nvPr>
            <p:ph type="title"/>
          </p:nvPr>
        </p:nvSpPr>
        <p:spPr/>
        <p:txBody>
          <a:bodyPr/>
          <a:lstStyle/>
          <a:p>
            <a:r>
              <a:rPr lang="en-US" dirty="0"/>
              <a:t>Food Safety from Farm to Table</a:t>
            </a:r>
            <a:br>
              <a:rPr lang="en-US" dirty="0"/>
            </a:br>
            <a:endParaRPr lang="en-US" dirty="0"/>
          </a:p>
        </p:txBody>
      </p:sp>
      <p:pic>
        <p:nvPicPr>
          <p:cNvPr id="5" name="Content Placeholder 4" descr="Food Safe families: &#10;Picture of “Clean, Separate, Cook, and Chill” campaign poster.&#10;&#10;CLEAN: Wash hands and surfaces often and thoroughly.&#10;SEPARATE: Keep raw meat and poultry separate from ready-to-eat foods.&#10;COOK: Cook foods to recommended minimum internal temperatures;&#10;CHILL: Refrigerate perishable foods within two hours.  Remember to keep your refrigerator at 40 ˚F or below.&#10;">
            <a:extLst>
              <a:ext uri="{FF2B5EF4-FFF2-40B4-BE49-F238E27FC236}">
                <a16:creationId xmlns:a16="http://schemas.microsoft.com/office/drawing/2014/main" id="{D75C2DC7-2C89-43BF-9E46-1760798704C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2918" y="1864426"/>
            <a:ext cx="3228451" cy="3790208"/>
          </a:xfrm>
          <a:prstGeom prst="rect">
            <a:avLst/>
          </a:prstGeom>
        </p:spPr>
      </p:pic>
      <p:pic>
        <p:nvPicPr>
          <p:cNvPr id="6" name="Content Placeholder 6" descr="&quot;&quot;">
            <a:extLst>
              <a:ext uri="{FF2B5EF4-FFF2-40B4-BE49-F238E27FC236}">
                <a16:creationId xmlns:a16="http://schemas.microsoft.com/office/drawing/2014/main" id="{984B6614-7267-4CD5-9264-D2EEF4344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440" y="2481867"/>
            <a:ext cx="3538096" cy="2362662"/>
          </a:xfrm>
          <a:prstGeom prst="rect">
            <a:avLst/>
          </a:prstGeom>
          <a:effectLst>
            <a:softEdge rad="127000"/>
          </a:effectLst>
        </p:spPr>
      </p:pic>
    </p:spTree>
    <p:extLst>
      <p:ext uri="{BB962C8B-B14F-4D97-AF65-F5344CB8AC3E}">
        <p14:creationId xmlns:p14="http://schemas.microsoft.com/office/powerpoint/2010/main" val="221724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Consumer Education"/>
          <p:cNvSpPr>
            <a:spLocks noGrp="1"/>
          </p:cNvSpPr>
          <p:nvPr>
            <p:ph type="title"/>
          </p:nvPr>
        </p:nvSpPr>
        <p:spPr>
          <a:xfrm>
            <a:off x="457200" y="748145"/>
            <a:ext cx="8229600" cy="791095"/>
          </a:xfrm>
        </p:spPr>
        <p:txBody>
          <a:bodyPr/>
          <a:lstStyle/>
          <a:p>
            <a:r>
              <a:rPr lang="en-US" sz="2000" dirty="0"/>
              <a:t/>
            </a:r>
            <a:br>
              <a:rPr lang="en-US" sz="2000" dirty="0"/>
            </a:br>
            <a:r>
              <a:rPr lang="en-US" sz="2000" dirty="0"/>
              <a:t>Consumer Education</a:t>
            </a:r>
          </a:p>
        </p:txBody>
      </p:sp>
      <p:sp>
        <p:nvSpPr>
          <p:cNvPr id="7" name="Rectangle: Rounded Corners 6" descr="Safe Handling Instructions&#10;">
            <a:extLst>
              <a:ext uri="{FF2B5EF4-FFF2-40B4-BE49-F238E27FC236}">
                <a16:creationId xmlns:a16="http://schemas.microsoft.com/office/drawing/2014/main" id="{61EB5DFF-38BA-41B6-9A31-C1E3D4247AB7}"/>
              </a:ext>
            </a:extLst>
          </p:cNvPr>
          <p:cNvSpPr/>
          <p:nvPr/>
        </p:nvSpPr>
        <p:spPr>
          <a:xfrm>
            <a:off x="633984" y="1909360"/>
            <a:ext cx="7583424" cy="1207008"/>
          </a:xfrm>
          <a:prstGeom prst="roundRect">
            <a:avLst/>
          </a:prstGeom>
          <a:solidFill>
            <a:schemeClr val="bg1"/>
          </a:solidFill>
          <a:ln w="12700" cap="rnd">
            <a:solidFill>
              <a:schemeClr val="accent6">
                <a:lumMod val="75000"/>
              </a:schemeClr>
            </a:solidFill>
          </a:ln>
          <a:effectLst>
            <a:innerShdw dist="88900" dir="10800000">
              <a:schemeClr val="accent6">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r>
              <a:rPr lang="en-US" sz="4400" b="1" dirty="0">
                <a:solidFill>
                  <a:srgbClr val="002060"/>
                </a:solidFill>
              </a:rPr>
              <a:t>Safe Handling Instructions</a:t>
            </a:r>
          </a:p>
        </p:txBody>
      </p:sp>
      <p:pic>
        <p:nvPicPr>
          <p:cNvPr id="1026" name="Picture 2" descr="Safe Handling Instructions:&#10;Keep refrigerated or frozen. Thaw in refrigerator or microwave.&#10;keep raw meat or poultry separate from other foods. Wash cutting surfaces, utensils, and hands after touching raw meat or poultry.&#10;Cook thoroughly.&#10;Keep hot foods hot. Refrigerate leftovers immediately or discard.">
            <a:extLst>
              <a:ext uri="{FF2B5EF4-FFF2-40B4-BE49-F238E27FC236}">
                <a16:creationId xmlns:a16="http://schemas.microsoft.com/office/drawing/2014/main" id="{9E33BEC6-4AC7-4DA9-A942-022C98F3E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83" y="3550496"/>
            <a:ext cx="42862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 prevent illness from bacteria: &#10;keep refrigerated, cook eggs until yolks are firm, and cook foods containing eggs thoroughly.">
            <a:extLst>
              <a:ext uri="{FF2B5EF4-FFF2-40B4-BE49-F238E27FC236}">
                <a16:creationId xmlns:a16="http://schemas.microsoft.com/office/drawing/2014/main" id="{80843C5F-1D7D-4977-8A39-A6BA56A0D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416" y="4250583"/>
            <a:ext cx="31718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45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Year-by-Year Integrated, Holistic Approach"/>
          <p:cNvSpPr>
            <a:spLocks noGrp="1"/>
          </p:cNvSpPr>
          <p:nvPr>
            <p:ph type="title"/>
          </p:nvPr>
        </p:nvSpPr>
        <p:spPr>
          <a:xfrm>
            <a:off x="457200" y="748145"/>
            <a:ext cx="8229600" cy="839863"/>
          </a:xfrm>
        </p:spPr>
        <p:txBody>
          <a:bodyPr/>
          <a:lstStyle/>
          <a:p>
            <a:r>
              <a:rPr lang="en-US" sz="2000" dirty="0"/>
              <a:t/>
            </a:r>
            <a:br>
              <a:rPr lang="en-US" sz="2000" dirty="0"/>
            </a:br>
            <a:r>
              <a:rPr lang="en-US" sz="2000" dirty="0"/>
              <a:t>Year-by-Year Integrated, Holistic Approach</a:t>
            </a:r>
          </a:p>
        </p:txBody>
      </p:sp>
      <p:graphicFrame>
        <p:nvGraphicFramePr>
          <p:cNvPr id="6" name="Table 5" descr="Consumer behaviors we are studying, include:&#10;COOK: Properly cooking food and using a food thermometer;&#10;&#10;CLEAN: Handling raw poultry correctly, not washing it, and preventing cross-contamination;&#10;&#10;COOK/SHI: Following cooking and safe handling instructions on a product package to cook a frozen chicken product; &#10;&#10;CLEAN, SEPARATE, COOK, and CHILL:  Correctly prepare multiple dishes, prevent cross-contamination, cook according to instructions, and chill within food safe conditions. &#10;&#10;SEPARATE AND CHILL: Correctly separating leftovers in small batches to chill them within food safe conditions; and&#10;&#10;These meal preparation studies are part of a larger 5-year annual study that also includes two focus groups and two web surveys.&#10;&#10;In this table you can see the activities that will be conducted each year of the contract and the associated behavior. &#10;&#10;We have completed Year 1 and are currently conducting the Year 2 study. &#10;&#10;The Year 3 observational study will begin in October 2019.&#10;&#10;The focus group studies and web-based surveys will be conducted to focus on emerging food safety topics and behaviors, including those that we learn about from the ongoing research.&#10;&#10;In particular, we are planning a focus group on addressing a common consumer behavior – washing raw poultry and a web survey on message fatigue and recall and outbreak awareness by consumers. &#10;&#10;We will conduct a second focus group and web survey on other behaviors as we continue to gather information from the ongoing studies to refine emerging food concerns. &#10;">
            <a:extLst>
              <a:ext uri="{FF2B5EF4-FFF2-40B4-BE49-F238E27FC236}">
                <a16:creationId xmlns:a16="http://schemas.microsoft.com/office/drawing/2014/main" id="{B1F6A847-FB6D-4653-87F3-C3F0D7F1AF8B}"/>
              </a:ext>
            </a:extLst>
          </p:cNvPr>
          <p:cNvGraphicFramePr>
            <a:graphicFrameLocks noGrp="1"/>
          </p:cNvGraphicFramePr>
          <p:nvPr>
            <p:extLst>
              <p:ext uri="{D42A27DB-BD31-4B8C-83A1-F6EECF244321}">
                <p14:modId xmlns:p14="http://schemas.microsoft.com/office/powerpoint/2010/main" val="2906491089"/>
              </p:ext>
            </p:extLst>
          </p:nvPr>
        </p:nvGraphicFramePr>
        <p:xfrm>
          <a:off x="181356" y="1996440"/>
          <a:ext cx="8781288" cy="4632960"/>
        </p:xfrm>
        <a:graphic>
          <a:graphicData uri="http://schemas.openxmlformats.org/drawingml/2006/table">
            <a:tbl>
              <a:tblPr firstRow="1" firstCol="1" bandRow="1">
                <a:tableStyleId>{5C22544A-7EE6-4342-B048-85BDC9FD1C3A}</a:tableStyleId>
              </a:tblPr>
              <a:tblGrid>
                <a:gridCol w="1335088">
                  <a:extLst>
                    <a:ext uri="{9D8B030D-6E8A-4147-A177-3AD203B41FA5}">
                      <a16:colId xmlns:a16="http://schemas.microsoft.com/office/drawing/2014/main" val="4211933224"/>
                    </a:ext>
                  </a:extLst>
                </a:gridCol>
                <a:gridCol w="1600200">
                  <a:extLst>
                    <a:ext uri="{9D8B030D-6E8A-4147-A177-3AD203B41FA5}">
                      <a16:colId xmlns:a16="http://schemas.microsoft.com/office/drawing/2014/main" val="614021124"/>
                    </a:ext>
                  </a:extLst>
                </a:gridCol>
                <a:gridCol w="1524000">
                  <a:extLst>
                    <a:ext uri="{9D8B030D-6E8A-4147-A177-3AD203B41FA5}">
                      <a16:colId xmlns:a16="http://schemas.microsoft.com/office/drawing/2014/main" val="550528068"/>
                    </a:ext>
                  </a:extLst>
                </a:gridCol>
                <a:gridCol w="1447800">
                  <a:extLst>
                    <a:ext uri="{9D8B030D-6E8A-4147-A177-3AD203B41FA5}">
                      <a16:colId xmlns:a16="http://schemas.microsoft.com/office/drawing/2014/main" val="1604928545"/>
                    </a:ext>
                  </a:extLst>
                </a:gridCol>
                <a:gridCol w="1380744">
                  <a:extLst>
                    <a:ext uri="{9D8B030D-6E8A-4147-A177-3AD203B41FA5}">
                      <a16:colId xmlns:a16="http://schemas.microsoft.com/office/drawing/2014/main" val="176537127"/>
                    </a:ext>
                  </a:extLst>
                </a:gridCol>
                <a:gridCol w="1493456">
                  <a:extLst>
                    <a:ext uri="{9D8B030D-6E8A-4147-A177-3AD203B41FA5}">
                      <a16:colId xmlns:a16="http://schemas.microsoft.com/office/drawing/2014/main" val="2051100753"/>
                    </a:ext>
                  </a:extLst>
                </a:gridCol>
              </a:tblGrid>
              <a:tr h="228600">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Activity (Year)</a:t>
                      </a:r>
                    </a:p>
                  </a:txBody>
                  <a:tcPr/>
                </a:tc>
                <a:tc>
                  <a:txBody>
                    <a:bodyPr/>
                    <a:lstStyle/>
                    <a:p>
                      <a:pPr marL="0" marR="0" algn="ctr">
                        <a:spcBef>
                          <a:spcPts val="0"/>
                        </a:spcBef>
                        <a:spcAft>
                          <a:spcPts val="0"/>
                        </a:spcAft>
                      </a:pPr>
                      <a:r>
                        <a:rPr lang="en-US" sz="1400" dirty="0">
                          <a:effectLst/>
                        </a:rPr>
                        <a:t>Year 1</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FY17 (Complete)</a:t>
                      </a:r>
                    </a:p>
                  </a:txBody>
                  <a:tcPr/>
                </a:tc>
                <a:tc>
                  <a:txBody>
                    <a:bodyPr/>
                    <a:lstStyle/>
                    <a:p>
                      <a:pPr marL="0" marR="0" algn="ctr">
                        <a:spcBef>
                          <a:spcPts val="0"/>
                        </a:spcBef>
                        <a:spcAft>
                          <a:spcPts val="0"/>
                        </a:spcAft>
                      </a:pPr>
                      <a:r>
                        <a:rPr lang="en-US" sz="1400" dirty="0">
                          <a:effectLst/>
                        </a:rPr>
                        <a:t>Year 2</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FY18 (In Progress)</a:t>
                      </a:r>
                    </a:p>
                  </a:txBody>
                  <a:tcPr/>
                </a:tc>
                <a:tc>
                  <a:txBody>
                    <a:bodyPr/>
                    <a:lstStyle/>
                    <a:p>
                      <a:pPr marL="0" marR="0" algn="ctr">
                        <a:spcBef>
                          <a:spcPts val="0"/>
                        </a:spcBef>
                        <a:spcAft>
                          <a:spcPts val="0"/>
                        </a:spcAft>
                      </a:pPr>
                      <a:r>
                        <a:rPr lang="en-US" sz="1400" dirty="0">
                          <a:effectLst/>
                        </a:rPr>
                        <a:t>Year 3</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FY19</a:t>
                      </a:r>
                    </a:p>
                  </a:txBody>
                  <a:tcPr/>
                </a:tc>
                <a:tc>
                  <a:txBody>
                    <a:bodyPr/>
                    <a:lstStyle/>
                    <a:p>
                      <a:pPr marL="0" marR="0" algn="ctr">
                        <a:spcBef>
                          <a:spcPts val="0"/>
                        </a:spcBef>
                        <a:spcAft>
                          <a:spcPts val="0"/>
                        </a:spcAft>
                      </a:pPr>
                      <a:r>
                        <a:rPr lang="en-US" sz="1400" dirty="0">
                          <a:effectLst/>
                        </a:rPr>
                        <a:t>Year 4</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FY20</a:t>
                      </a:r>
                    </a:p>
                  </a:txBody>
                  <a:tcPr/>
                </a:tc>
                <a:tc>
                  <a:txBody>
                    <a:bodyPr/>
                    <a:lstStyle/>
                    <a:p>
                      <a:pPr marL="0" marR="0" algn="ctr">
                        <a:spcBef>
                          <a:spcPts val="0"/>
                        </a:spcBef>
                        <a:spcAft>
                          <a:spcPts val="0"/>
                        </a:spcAft>
                      </a:pPr>
                      <a:r>
                        <a:rPr lang="en-US" sz="1400" dirty="0">
                          <a:effectLst/>
                        </a:rPr>
                        <a:t>Year 5</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FY21</a:t>
                      </a:r>
                    </a:p>
                  </a:txBody>
                  <a:tcPr/>
                </a:tc>
                <a:extLst>
                  <a:ext uri="{0D108BD9-81ED-4DB2-BD59-A6C34878D82A}">
                    <a16:rowId xmlns:a16="http://schemas.microsoft.com/office/drawing/2014/main" val="2673927253"/>
                  </a:ext>
                </a:extLst>
              </a:tr>
              <a:tr h="685800">
                <a:tc>
                  <a:txBody>
                    <a:bodyPr/>
                    <a:lstStyle/>
                    <a:p>
                      <a:pPr marL="0" marR="0">
                        <a:spcBef>
                          <a:spcPts val="0"/>
                        </a:spcBef>
                        <a:spcAft>
                          <a:spcPts val="0"/>
                        </a:spcAft>
                      </a:pPr>
                      <a:r>
                        <a:rPr lang="en-US" sz="1400" dirty="0">
                          <a:effectLst/>
                        </a:rPr>
                        <a:t>Observational Experiment w/ </a:t>
                      </a:r>
                      <a:r>
                        <a:rPr lang="en-US" sz="1400" dirty="0" err="1">
                          <a:effectLst/>
                        </a:rPr>
                        <a:t>Microsampling</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indent="0" algn="l">
                        <a:spcBef>
                          <a:spcPts val="0"/>
                        </a:spcBef>
                        <a:spcAft>
                          <a:spcPts val="0"/>
                        </a:spcAft>
                        <a:buFont typeface="Arial" panose="020B0604020202020204" pitchFamily="34" charset="0"/>
                        <a:buNone/>
                      </a:pPr>
                      <a:r>
                        <a:rPr lang="en-US" sz="12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“Cook” Messages:</a:t>
                      </a:r>
                      <a:r>
                        <a:rPr lang="en-US" sz="12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p>
                    <a:p>
                      <a:pPr marL="171450" marR="0" indent="-171450" algn="l">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Food thermometer usage </a:t>
                      </a:r>
                    </a:p>
                    <a:p>
                      <a:pPr marL="171450" marR="0" indent="-171450" algn="l">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Pathogen transfer</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algn="l">
                        <a:spcBef>
                          <a:spcPts val="0"/>
                        </a:spcBef>
                        <a:spcAft>
                          <a:spcPts val="0"/>
                        </a:spcAft>
                      </a:pPr>
                      <a:r>
                        <a:rPr lang="en-US" sz="1200" b="1" dirty="0">
                          <a:effectLst/>
                          <a:sym typeface="Wingdings" panose="05000000000000000000" pitchFamily="2" charset="2"/>
                        </a:rPr>
                        <a:t>“Clean” Messages:</a:t>
                      </a:r>
                    </a:p>
                    <a:p>
                      <a:pPr marL="171450" marR="0" indent="-171450" algn="l">
                        <a:spcBef>
                          <a:spcPts val="0"/>
                        </a:spcBef>
                        <a:spcAft>
                          <a:spcPts val="0"/>
                        </a:spcAft>
                        <a:buFont typeface="Arial" panose="020B0604020202020204" pitchFamily="34" charset="0"/>
                        <a:buChar char="•"/>
                      </a:pPr>
                      <a:r>
                        <a:rPr lang="en-US" sz="1200" dirty="0">
                          <a:effectLst/>
                          <a:sym typeface="Wingdings" panose="05000000000000000000" pitchFamily="2" charset="2"/>
                        </a:rPr>
                        <a:t>If wash/rinse raw chicken before cooking</a:t>
                      </a:r>
                    </a:p>
                    <a:p>
                      <a:pPr marL="171450" marR="0" indent="-171450" algn="l">
                        <a:spcBef>
                          <a:spcPts val="0"/>
                        </a:spcBef>
                        <a:spcAft>
                          <a:spcPts val="0"/>
                        </a:spcAft>
                        <a:buFont typeface="Arial" panose="020B0604020202020204" pitchFamily="34" charset="0"/>
                        <a:buChar char="•"/>
                      </a:pPr>
                      <a:r>
                        <a:rPr lang="en-US" sz="1200" dirty="0">
                          <a:effectLst/>
                          <a:sym typeface="Wingdings" panose="05000000000000000000" pitchFamily="2" charset="2"/>
                        </a:rPr>
                        <a:t>Pathogen transfer</a:t>
                      </a:r>
                    </a:p>
                  </a:txBody>
                  <a:tcPr/>
                </a:tc>
                <a:tc>
                  <a:txBody>
                    <a:bodyPr/>
                    <a:lstStyle/>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“Cook” Messages:</a:t>
                      </a:r>
                    </a:p>
                    <a:p>
                      <a:pPr marL="171450" marR="0" indent="-171450" algn="l">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Prepare not-ready-to-eat (NRTE) frozen chicken product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“Clean, Separate, Cook, and Chill” Messages:</a:t>
                      </a:r>
                    </a:p>
                    <a:p>
                      <a:pPr marL="171450" marR="0" indent="-171450" algn="l">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Prepare hamburgers</a:t>
                      </a:r>
                    </a:p>
                    <a:p>
                      <a:pPr marL="171450" marR="0" indent="-171450" algn="l">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Prepare ready-to-eat (RTE) food</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“Separate and</a:t>
                      </a:r>
                    </a:p>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Chill” Messages:</a:t>
                      </a:r>
                    </a:p>
                    <a:p>
                      <a:pPr marL="171450" marR="0" indent="-171450" algn="l">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Intact beef </a:t>
                      </a:r>
                    </a:p>
                    <a:p>
                      <a:pPr marL="171450" marR="0" indent="-171450" algn="l">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Leftovers</a:t>
                      </a:r>
                    </a:p>
                  </a:txBody>
                  <a:tcPr/>
                </a:tc>
                <a:extLst>
                  <a:ext uri="{0D108BD9-81ED-4DB2-BD59-A6C34878D82A}">
                    <a16:rowId xmlns:a16="http://schemas.microsoft.com/office/drawing/2014/main" val="4127007493"/>
                  </a:ext>
                </a:extLst>
              </a:tr>
              <a:tr h="0">
                <a:tc>
                  <a:txBody>
                    <a:bodyPr/>
                    <a:lstStyle/>
                    <a:p>
                      <a:pPr marL="0" marR="0">
                        <a:spcBef>
                          <a:spcPts val="0"/>
                        </a:spcBef>
                        <a:spcAft>
                          <a:spcPts val="0"/>
                        </a:spcAft>
                      </a:pPr>
                      <a:r>
                        <a:rPr lang="en-US" sz="1400" dirty="0">
                          <a:effectLst/>
                        </a:rPr>
                        <a:t>Focus Groups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en-US" sz="1050" dirty="0">
                        <a:effectLst/>
                        <a:latin typeface="Times New Roman" panose="02020603050405020304" pitchFamily="18" charset="0"/>
                      </a:endParaRPr>
                    </a:p>
                  </a:txBody>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Topics focused on </a:t>
                      </a:r>
                      <a:r>
                        <a:rPr lang="en-US" sz="1200" dirty="0">
                          <a:effectLst/>
                          <a:latin typeface="Calibri" panose="020F0502020204030204" pitchFamily="34" charset="0"/>
                          <a:ea typeface="Calibri" panose="020F0502020204030204" pitchFamily="34" charset="0"/>
                          <a:cs typeface="Times New Roman" panose="02020603050405020304" pitchFamily="18" charset="0"/>
                        </a:rPr>
                        <a:t>consumption of raw/not fully cooked meat &amp; poultry, if wash/rinse poultry before cooking, etc.</a:t>
                      </a:r>
                      <a:r>
                        <a:rPr lang="en-US" sz="12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en-US" sz="1050" dirty="0">
                        <a:effectLst/>
                        <a:latin typeface="Times New Roman" panose="02020603050405020304" pitchFamily="18" charset="0"/>
                      </a:endParaRPr>
                    </a:p>
                  </a:txBody>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Investigate topics gleaned from previous research and any emerging food safety topics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en-US" sz="1050" dirty="0">
                        <a:effectLst/>
                        <a:latin typeface="Times New Roman" panose="02020603050405020304" pitchFamily="18" charset="0"/>
                      </a:endParaRPr>
                    </a:p>
                  </a:txBody>
                  <a:tcPr/>
                </a:tc>
                <a:extLst>
                  <a:ext uri="{0D108BD9-81ED-4DB2-BD59-A6C34878D82A}">
                    <a16:rowId xmlns:a16="http://schemas.microsoft.com/office/drawing/2014/main" val="477677528"/>
                  </a:ext>
                </a:extLst>
              </a:tr>
              <a:tr h="0">
                <a:tc>
                  <a:txBody>
                    <a:bodyPr/>
                    <a:lstStyle/>
                    <a:p>
                      <a:pPr marL="0" marR="0">
                        <a:spcBef>
                          <a:spcPts val="0"/>
                        </a:spcBef>
                        <a:spcAft>
                          <a:spcPts val="0"/>
                        </a:spcAft>
                      </a:pPr>
                      <a:r>
                        <a:rPr lang="en-US" sz="1400" dirty="0">
                          <a:effectLst/>
                        </a:rPr>
                        <a:t>Nationally Representative Web-based Survey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en-US" sz="1050" dirty="0">
                        <a:effectLst/>
                        <a:latin typeface="Times New Roman" panose="02020603050405020304" pitchFamily="18" charset="0"/>
                      </a:endParaRPr>
                    </a:p>
                  </a:txBody>
                  <a:tcPr/>
                </a:tc>
                <a:tc>
                  <a:txBody>
                    <a:bodyPr/>
                    <a:lstStyle/>
                    <a:p>
                      <a:pPr algn="l"/>
                      <a:endParaRPr lang="en-US" sz="1050">
                        <a:effectLst/>
                        <a:latin typeface="Times New Roman" panose="02020603050405020304" pitchFamily="18" charset="0"/>
                      </a:endParaRPr>
                    </a:p>
                  </a:txBody>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Questions re: recall/outbreak awareness, message fatigue, food safety info sources, food prep, etc.</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en-US" sz="1050" dirty="0">
                        <a:effectLst/>
                        <a:latin typeface="Times New Roman" panose="02020603050405020304" pitchFamily="18" charset="0"/>
                      </a:endParaRPr>
                    </a:p>
                  </a:txBody>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Investigate topics gleaned from previous research and any emerging food safety topics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54617921"/>
                  </a:ext>
                </a:extLst>
              </a:tr>
            </a:tbl>
          </a:graphicData>
        </a:graphic>
      </p:graphicFrame>
    </p:spTree>
    <p:extLst>
      <p:ext uri="{BB962C8B-B14F-4D97-AF65-F5344CB8AC3E}">
        <p14:creationId xmlns:p14="http://schemas.microsoft.com/office/powerpoint/2010/main" val="3513268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Year 1: Observational Study Handwashing Results"/>
          <p:cNvSpPr>
            <a:spLocks noGrp="1"/>
          </p:cNvSpPr>
          <p:nvPr>
            <p:ph type="title"/>
          </p:nvPr>
        </p:nvSpPr>
        <p:spPr>
          <a:xfrm>
            <a:off x="457200" y="736270"/>
            <a:ext cx="8229600" cy="802970"/>
          </a:xfrm>
        </p:spPr>
        <p:txBody>
          <a:bodyPr/>
          <a:lstStyle/>
          <a:p>
            <a:r>
              <a:rPr lang="en-US" sz="2000" dirty="0"/>
              <a:t/>
            </a:r>
            <a:br>
              <a:rPr lang="en-US" sz="2000" dirty="0"/>
            </a:br>
            <a:r>
              <a:rPr lang="en-US" sz="2000" dirty="0"/>
              <a:t>Year 1: Observational Study Handwashing Results</a:t>
            </a:r>
          </a:p>
        </p:txBody>
      </p:sp>
      <p:sp>
        <p:nvSpPr>
          <p:cNvPr id="4" name="Rectangle: Rounded Corners 3" descr="Handwashing">
            <a:extLst>
              <a:ext uri="{FF2B5EF4-FFF2-40B4-BE49-F238E27FC236}">
                <a16:creationId xmlns:a16="http://schemas.microsoft.com/office/drawing/2014/main" id="{57DC65C1-F40C-49E9-A3A6-95448467EBD4}"/>
              </a:ext>
            </a:extLst>
          </p:cNvPr>
          <p:cNvSpPr/>
          <p:nvPr/>
        </p:nvSpPr>
        <p:spPr>
          <a:xfrm>
            <a:off x="541020" y="1719072"/>
            <a:ext cx="7583424" cy="1052400"/>
          </a:xfrm>
          <a:prstGeom prst="roundRect">
            <a:avLst/>
          </a:prstGeom>
          <a:solidFill>
            <a:schemeClr val="bg1"/>
          </a:solidFill>
          <a:ln w="12700" cap="rnd">
            <a:solidFill>
              <a:schemeClr val="accent6">
                <a:lumMod val="75000"/>
              </a:schemeClr>
            </a:solidFill>
          </a:ln>
          <a:effectLst>
            <a:innerShdw dist="88900" dir="10800000">
              <a:schemeClr val="accent6">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r>
              <a:rPr lang="en-US" sz="4400" b="1" dirty="0">
                <a:solidFill>
                  <a:srgbClr val="002060"/>
                </a:solidFill>
              </a:rPr>
              <a:t>Handwashing</a:t>
            </a:r>
          </a:p>
        </p:txBody>
      </p:sp>
      <p:pic>
        <p:nvPicPr>
          <p:cNvPr id="6" name="Picture 5" descr="Your hands carry germs you can't see, Wash your hands.">
            <a:extLst>
              <a:ext uri="{FF2B5EF4-FFF2-40B4-BE49-F238E27FC236}">
                <a16:creationId xmlns:a16="http://schemas.microsoft.com/office/drawing/2014/main" id="{D35A5EC7-2555-4661-8422-74C38F67F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2917887"/>
            <a:ext cx="3739056" cy="3739056"/>
          </a:xfrm>
          <a:prstGeom prst="rect">
            <a:avLst/>
          </a:prstGeom>
        </p:spPr>
      </p:pic>
      <p:sp>
        <p:nvSpPr>
          <p:cNvPr id="3" name="TextBox 2" descr="&quot;&quot;">
            <a:extLst>
              <a:ext uri="{FF2B5EF4-FFF2-40B4-BE49-F238E27FC236}">
                <a16:creationId xmlns:a16="http://schemas.microsoft.com/office/drawing/2014/main" id="{992A4B0B-E43E-4F20-BC0E-6396289C3173}"/>
              </a:ext>
            </a:extLst>
          </p:cNvPr>
          <p:cNvSpPr txBox="1"/>
          <p:nvPr/>
        </p:nvSpPr>
        <p:spPr>
          <a:xfrm>
            <a:off x="4218432" y="2804160"/>
            <a:ext cx="2925544" cy="892552"/>
          </a:xfrm>
          <a:prstGeom prst="rect">
            <a:avLst/>
          </a:prstGeom>
          <a:noFill/>
        </p:spPr>
        <p:txBody>
          <a:bodyPr wrap="none" rtlCol="0">
            <a:spAutoFit/>
          </a:bodyPr>
          <a:lstStyle/>
          <a:p>
            <a:r>
              <a:rPr lang="en-US" sz="2600" b="1" dirty="0">
                <a:solidFill>
                  <a:schemeClr val="bg1"/>
                </a:solidFill>
              </a:rPr>
              <a:t>Turkey Burgers: </a:t>
            </a:r>
          </a:p>
          <a:p>
            <a:r>
              <a:rPr lang="en-US" sz="2600" b="1" dirty="0">
                <a:solidFill>
                  <a:schemeClr val="bg1"/>
                </a:solidFill>
              </a:rPr>
              <a:t>Unsafe below 165°F</a:t>
            </a:r>
          </a:p>
        </p:txBody>
      </p:sp>
      <p:pic>
        <p:nvPicPr>
          <p:cNvPr id="7" name="Picture 6" descr="Picture from time magazine of someone washing their hands. The picture says &quot;you're probably not washing your hands right, study says&quot;.">
            <a:extLst>
              <a:ext uri="{FF2B5EF4-FFF2-40B4-BE49-F238E27FC236}">
                <a16:creationId xmlns:a16="http://schemas.microsoft.com/office/drawing/2014/main" id="{B0A1E091-9478-4177-9905-49A3839F37E5}"/>
              </a:ext>
            </a:extLst>
          </p:cNvPr>
          <p:cNvPicPr>
            <a:picLocks noChangeAspect="1"/>
          </p:cNvPicPr>
          <p:nvPr/>
        </p:nvPicPr>
        <p:blipFill>
          <a:blip r:embed="rId4"/>
          <a:stretch>
            <a:fillRect/>
          </a:stretch>
        </p:blipFill>
        <p:spPr>
          <a:xfrm>
            <a:off x="4469106" y="3047828"/>
            <a:ext cx="3805918" cy="3452855"/>
          </a:xfrm>
          <a:prstGeom prst="rect">
            <a:avLst/>
          </a:prstGeom>
        </p:spPr>
      </p:pic>
    </p:spTree>
    <p:extLst>
      <p:ext uri="{BB962C8B-B14F-4D97-AF65-F5344CB8AC3E}">
        <p14:creationId xmlns:p14="http://schemas.microsoft.com/office/powerpoint/2010/main" val="4142737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Year 1: Observational Cooking Study Results"/>
          <p:cNvSpPr>
            <a:spLocks noGrp="1"/>
          </p:cNvSpPr>
          <p:nvPr>
            <p:ph type="title"/>
          </p:nvPr>
        </p:nvSpPr>
        <p:spPr>
          <a:xfrm>
            <a:off x="522514" y="783771"/>
            <a:ext cx="8164286" cy="755469"/>
          </a:xfrm>
        </p:spPr>
        <p:txBody>
          <a:bodyPr/>
          <a:lstStyle/>
          <a:p>
            <a:r>
              <a:rPr lang="en-US" sz="2000" dirty="0"/>
              <a:t/>
            </a:r>
            <a:br>
              <a:rPr lang="en-US" sz="2000" dirty="0"/>
            </a:br>
            <a:r>
              <a:rPr lang="en-US" sz="2000" dirty="0"/>
              <a:t>Year 1: Observational Cooking Study Results</a:t>
            </a:r>
          </a:p>
        </p:txBody>
      </p:sp>
      <p:sp>
        <p:nvSpPr>
          <p:cNvPr id="6" name="Rectangle: Rounded Corners 5" descr="Thermometer Use&#10;">
            <a:extLst>
              <a:ext uri="{FF2B5EF4-FFF2-40B4-BE49-F238E27FC236}">
                <a16:creationId xmlns:a16="http://schemas.microsoft.com/office/drawing/2014/main" id="{8A41426E-AF4F-4C04-BD43-7E78E250A9CD}"/>
              </a:ext>
            </a:extLst>
          </p:cNvPr>
          <p:cNvSpPr/>
          <p:nvPr/>
        </p:nvSpPr>
        <p:spPr>
          <a:xfrm>
            <a:off x="541020" y="1719072"/>
            <a:ext cx="7583424" cy="892552"/>
          </a:xfrm>
          <a:prstGeom prst="roundRect">
            <a:avLst/>
          </a:prstGeom>
          <a:solidFill>
            <a:schemeClr val="bg1"/>
          </a:solidFill>
          <a:ln w="12700" cap="rnd">
            <a:solidFill>
              <a:schemeClr val="accent6">
                <a:lumMod val="75000"/>
              </a:schemeClr>
            </a:solidFill>
          </a:ln>
          <a:effectLst>
            <a:innerShdw dist="88900" dir="10800000">
              <a:schemeClr val="accent6">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r>
              <a:rPr lang="en-US" sz="4400" b="1" dirty="0">
                <a:solidFill>
                  <a:srgbClr val="002060"/>
                </a:solidFill>
              </a:rPr>
              <a:t>Thermometer Use</a:t>
            </a:r>
          </a:p>
        </p:txBody>
      </p:sp>
      <p:pic>
        <p:nvPicPr>
          <p:cNvPr id="2" name="Picture 1" descr="primary outcome: Thermometer use and cook to proper internal temp.&#10;participants prepare turkey patties and chef salad.&#10;Experimental component: To evaluate FSIS video on thermometer use. ">
            <a:extLst>
              <a:ext uri="{FF2B5EF4-FFF2-40B4-BE49-F238E27FC236}">
                <a16:creationId xmlns:a16="http://schemas.microsoft.com/office/drawing/2014/main" id="{93F6A992-45BD-4C99-A486-FB44897975CA}"/>
              </a:ext>
            </a:extLst>
          </p:cNvPr>
          <p:cNvPicPr>
            <a:picLocks noChangeAspect="1"/>
          </p:cNvPicPr>
          <p:nvPr/>
        </p:nvPicPr>
        <p:blipFill>
          <a:blip r:embed="rId3"/>
          <a:stretch>
            <a:fillRect/>
          </a:stretch>
        </p:blipFill>
        <p:spPr>
          <a:xfrm>
            <a:off x="871728" y="2660392"/>
            <a:ext cx="3010590" cy="4188143"/>
          </a:xfrm>
          <a:prstGeom prst="rect">
            <a:avLst/>
          </a:prstGeom>
        </p:spPr>
      </p:pic>
      <p:pic>
        <p:nvPicPr>
          <p:cNvPr id="1026" name="Picture 2" descr="&quot;&quot;">
            <a:extLst>
              <a:ext uri="{FF2B5EF4-FFF2-40B4-BE49-F238E27FC236}">
                <a16:creationId xmlns:a16="http://schemas.microsoft.com/office/drawing/2014/main" id="{5B8F9338-A6D4-44B5-816E-0D2355C091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253"/>
          <a:stretch/>
        </p:blipFill>
        <p:spPr bwMode="auto">
          <a:xfrm>
            <a:off x="4206240" y="3429000"/>
            <a:ext cx="4291583" cy="3036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Turkey Burgers: &#10;Unsafe below 165°F&#10;">
            <a:extLst>
              <a:ext uri="{FF2B5EF4-FFF2-40B4-BE49-F238E27FC236}">
                <a16:creationId xmlns:a16="http://schemas.microsoft.com/office/drawing/2014/main" id="{992A4B0B-E43E-4F20-BC0E-6396289C3173}"/>
              </a:ext>
            </a:extLst>
          </p:cNvPr>
          <p:cNvSpPr txBox="1"/>
          <p:nvPr/>
        </p:nvSpPr>
        <p:spPr>
          <a:xfrm>
            <a:off x="4218432" y="3425952"/>
            <a:ext cx="2925544" cy="892552"/>
          </a:xfrm>
          <a:prstGeom prst="rect">
            <a:avLst/>
          </a:prstGeom>
          <a:noFill/>
        </p:spPr>
        <p:txBody>
          <a:bodyPr wrap="none" rtlCol="0">
            <a:spAutoFit/>
          </a:bodyPr>
          <a:lstStyle/>
          <a:p>
            <a:r>
              <a:rPr lang="en-US" sz="2600" b="1" dirty="0">
                <a:solidFill>
                  <a:schemeClr val="bg1"/>
                </a:solidFill>
              </a:rPr>
              <a:t>Turkey Burgers: </a:t>
            </a:r>
          </a:p>
          <a:p>
            <a:r>
              <a:rPr lang="en-US" sz="2600" b="1" dirty="0">
                <a:solidFill>
                  <a:schemeClr val="bg1"/>
                </a:solidFill>
              </a:rPr>
              <a:t>Unsafe below 165°F</a:t>
            </a:r>
          </a:p>
        </p:txBody>
      </p:sp>
    </p:spTree>
    <p:extLst>
      <p:ext uri="{BB962C8B-B14F-4D97-AF65-F5344CB8AC3E}">
        <p14:creationId xmlns:p14="http://schemas.microsoft.com/office/powerpoint/2010/main" val="32420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Year 2: Observational Cleaning Study (In Progress)"/>
          <p:cNvSpPr>
            <a:spLocks noGrp="1"/>
          </p:cNvSpPr>
          <p:nvPr>
            <p:ph type="title"/>
          </p:nvPr>
        </p:nvSpPr>
        <p:spPr>
          <a:xfrm>
            <a:off x="457200" y="736270"/>
            <a:ext cx="8229600" cy="790778"/>
          </a:xfrm>
        </p:spPr>
        <p:txBody>
          <a:bodyPr/>
          <a:lstStyle/>
          <a:p>
            <a:r>
              <a:rPr lang="en-US" sz="2000" dirty="0"/>
              <a:t/>
            </a:r>
            <a:br>
              <a:rPr lang="en-US" sz="2000" dirty="0"/>
            </a:br>
            <a:r>
              <a:rPr lang="en-US" sz="2000" dirty="0"/>
              <a:t>Year 2: Observational Cleaning Study (In Progress)</a:t>
            </a:r>
          </a:p>
        </p:txBody>
      </p:sp>
      <p:pic>
        <p:nvPicPr>
          <p:cNvPr id="3" name="Picture 2" descr="Primary outcome: not washing poultry&#10;Assess extent of cross-contamination due to poultry washing.&#10;Participants prepare spiced chicken thighs and salad&#10;Experimental component: To evaluate FSIS social media messaging.">
            <a:extLst>
              <a:ext uri="{FF2B5EF4-FFF2-40B4-BE49-F238E27FC236}">
                <a16:creationId xmlns:a16="http://schemas.microsoft.com/office/drawing/2014/main" id="{2C6E27B6-82FF-4AB9-9A9B-6B0AE9F45652}"/>
              </a:ext>
            </a:extLst>
          </p:cNvPr>
          <p:cNvPicPr>
            <a:picLocks noChangeAspect="1"/>
          </p:cNvPicPr>
          <p:nvPr/>
        </p:nvPicPr>
        <p:blipFill>
          <a:blip r:embed="rId3"/>
          <a:stretch>
            <a:fillRect/>
          </a:stretch>
        </p:blipFill>
        <p:spPr>
          <a:xfrm>
            <a:off x="420264" y="1938326"/>
            <a:ext cx="8303472" cy="4663844"/>
          </a:xfrm>
          <a:prstGeom prst="rect">
            <a:avLst/>
          </a:prstGeom>
        </p:spPr>
      </p:pic>
    </p:spTree>
    <p:extLst>
      <p:ext uri="{BB962C8B-B14F-4D97-AF65-F5344CB8AC3E}">
        <p14:creationId xmlns:p14="http://schemas.microsoft.com/office/powerpoint/2010/main" val="2100041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s"/>
          <p:cNvSpPr>
            <a:spLocks noGrp="1"/>
          </p:cNvSpPr>
          <p:nvPr>
            <p:ph type="title"/>
          </p:nvPr>
        </p:nvSpPr>
        <p:spPr/>
        <p:txBody>
          <a:bodyPr/>
          <a:lstStyle/>
          <a:p>
            <a:r>
              <a:rPr lang="en-US" sz="2000" dirty="0"/>
              <a:t>Questions</a:t>
            </a:r>
          </a:p>
        </p:txBody>
      </p:sp>
      <p:sp>
        <p:nvSpPr>
          <p:cNvPr id="4" name="Rectangle 3" descr="&quot;&quot;">
            <a:extLst>
              <a:ext uri="{FF2B5EF4-FFF2-40B4-BE49-F238E27FC236}">
                <a16:creationId xmlns:a16="http://schemas.microsoft.com/office/drawing/2014/main" id="{5C94EECB-F424-4B69-9663-5DA55E069B54}"/>
              </a:ext>
            </a:extLst>
          </p:cNvPr>
          <p:cNvSpPr/>
          <p:nvPr/>
        </p:nvSpPr>
        <p:spPr>
          <a:xfrm>
            <a:off x="76200" y="2783305"/>
            <a:ext cx="8991600" cy="236988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C00000"/>
              </a:solidFill>
              <a:effectLst/>
              <a:uLnTx/>
              <a:uFillTx/>
              <a:latin typeface="Rockwell" panose="020606030202050204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1" u="none" strike="noStrike" kern="1200" cap="none" spc="0" normalizeH="0" baseline="0" noProof="0" dirty="0">
              <a:ln>
                <a:noFill/>
              </a:ln>
              <a:solidFill>
                <a:srgbClr val="C00000"/>
              </a:solidFill>
              <a:effectLst/>
              <a:uLnTx/>
              <a:uFillTx/>
              <a:latin typeface="Rockwell" panose="02060603020205020403" pitchFamily="18" charset="0"/>
              <a:ea typeface="+mn-ea"/>
              <a:cs typeface="+mn-cs"/>
            </a:endParaRPr>
          </a:p>
          <a:p>
            <a:pPr lvl="0" algn="ctr" defTabSz="914400"/>
            <a:r>
              <a:rPr lang="en-US" sz="3200" b="1" dirty="0">
                <a:solidFill>
                  <a:srgbClr val="002060"/>
                </a:solidFill>
                <a:latin typeface="Rockwell" panose="02060603020205020403" pitchFamily="18" charset="0"/>
                <a:ea typeface="+mj-ea"/>
                <a:cs typeface="+mj-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Rockwell" panose="020606030202050204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1F497D"/>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160827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od Safety and Inspection Service">
            <a:extLst>
              <a:ext uri="{FF2B5EF4-FFF2-40B4-BE49-F238E27FC236}">
                <a16:creationId xmlns:a16="http://schemas.microsoft.com/office/drawing/2014/main" id="{EAEFDFC2-E924-4A34-AB65-88FC5F1969D9}"/>
              </a:ext>
            </a:extLst>
          </p:cNvPr>
          <p:cNvSpPr>
            <a:spLocks noGrp="1"/>
          </p:cNvSpPr>
          <p:nvPr>
            <p:ph type="title"/>
          </p:nvPr>
        </p:nvSpPr>
        <p:spPr>
          <a:xfrm>
            <a:off x="457200" y="190417"/>
            <a:ext cx="8229600" cy="1143000"/>
          </a:xfrm>
        </p:spPr>
        <p:txBody>
          <a:bodyPr>
            <a:normAutofit fontScale="90000"/>
          </a:bodyPr>
          <a:lstStyle/>
          <a:p>
            <a:r>
              <a:rPr lang="en-US" dirty="0">
                <a:solidFill>
                  <a:schemeClr val="bg1"/>
                </a:solidFill>
                <a:highlight>
                  <a:srgbClr val="000080"/>
                </a:highlight>
              </a:rPr>
              <a:t>Food Safety an Inspection Service</a:t>
            </a:r>
          </a:p>
        </p:txBody>
      </p:sp>
      <p:sp>
        <p:nvSpPr>
          <p:cNvPr id="5" name="Rounded Rectangle 6" descr="&quot;&quot;">
            <a:extLst>
              <a:ext uri="{FF2B5EF4-FFF2-40B4-BE49-F238E27FC236}">
                <a16:creationId xmlns:a16="http://schemas.microsoft.com/office/drawing/2014/main" id="{0FB1800B-B8A6-474A-BBAE-925F8A80001C}"/>
              </a:ext>
            </a:extLst>
          </p:cNvPr>
          <p:cNvSpPr>
            <a:spLocks noGrp="1"/>
          </p:cNvSpPr>
          <p:nvPr>
            <p:ph idx="1"/>
          </p:nvPr>
        </p:nvSpPr>
        <p:spPr>
          <a:xfrm>
            <a:off x="457200" y="1600200"/>
            <a:ext cx="8229600" cy="1684421"/>
          </a:xfrm>
          <a:prstGeom prst="roundRect">
            <a:avLst/>
          </a:prstGeom>
          <a:noFill/>
          <a:ln w="3175" cap="rnd">
            <a:noFill/>
          </a:ln>
          <a:effectLst>
            <a:innerShdw dist="88900" dir="10800000">
              <a:schemeClr val="accent6">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ormAutofit fontScale="92500" lnSpcReduction="20000"/>
          </a:bodyPr>
          <a:lstStyle/>
          <a:p>
            <a:pPr marL="0" indent="0" algn="ctr">
              <a:buNone/>
            </a:pPr>
            <a:r>
              <a:rPr lang="en-US" sz="4400" dirty="0">
                <a:solidFill>
                  <a:schemeClr val="tx2">
                    <a:lumMod val="75000"/>
                  </a:schemeClr>
                </a:solidFill>
                <a:latin typeface="Rockwell" panose="02060603020205020403" pitchFamily="18" charset="0"/>
              </a:rPr>
              <a:t>Financial Management Training</a:t>
            </a:r>
            <a:endParaRPr lang="en-US" sz="3400" dirty="0">
              <a:solidFill>
                <a:schemeClr val="tx2">
                  <a:lumMod val="75000"/>
                </a:schemeClr>
              </a:solidFill>
              <a:latin typeface="Rockwell" panose="020606030202050204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1F497D">
                  <a:lumMod val="75000"/>
                </a:srgbClr>
              </a:solidFill>
              <a:effectLst/>
              <a:uLnTx/>
              <a:uFillTx/>
              <a:latin typeface="Rockwell" panose="020606030202050204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u="none" strike="noStrike" kern="1200" cap="none" spc="0" normalizeH="0" baseline="0" noProof="0" dirty="0">
                <a:ln>
                  <a:noFill/>
                </a:ln>
                <a:solidFill>
                  <a:srgbClr val="1F497D">
                    <a:lumMod val="75000"/>
                  </a:srgbClr>
                </a:solidFill>
                <a:effectLst/>
                <a:uLnTx/>
                <a:uFillTx/>
                <a:latin typeface="Rockwell" panose="02060603020205020403" pitchFamily="18" charset="0"/>
                <a:ea typeface="+mn-ea"/>
                <a:cs typeface="+mn-cs"/>
              </a:rPr>
              <a:t>Washington, D.C.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F497D">
                    <a:lumMod val="75000"/>
                  </a:srgbClr>
                </a:solidFill>
                <a:effectLst/>
                <a:uLnTx/>
                <a:uFillTx/>
                <a:latin typeface="Rockwell" panose="02060603020205020403" pitchFamily="18" charset="0"/>
                <a:ea typeface="+mn-ea"/>
                <a:cs typeface="+mn-cs"/>
              </a:rPr>
              <a:t>July </a:t>
            </a:r>
            <a:r>
              <a:rPr lang="en-US" sz="2200" dirty="0">
                <a:solidFill>
                  <a:srgbClr val="1F497D">
                    <a:lumMod val="75000"/>
                  </a:srgbClr>
                </a:solidFill>
                <a:latin typeface="Rockwell" panose="02060603020205020403" pitchFamily="18" charset="0"/>
              </a:rPr>
              <a:t>9</a:t>
            </a:r>
            <a:r>
              <a:rPr kumimoji="0" lang="en-US" sz="2200" b="0" i="0" u="none" strike="noStrike" kern="1200" cap="none" spc="0" normalizeH="0" baseline="0" noProof="0" dirty="0">
                <a:ln>
                  <a:noFill/>
                </a:ln>
                <a:solidFill>
                  <a:srgbClr val="1F497D">
                    <a:lumMod val="75000"/>
                  </a:srgbClr>
                </a:solidFill>
                <a:effectLst/>
                <a:uLnTx/>
                <a:uFillTx/>
                <a:latin typeface="Rockwell" panose="02060603020205020403" pitchFamily="18" charset="0"/>
                <a:ea typeface="+mn-ea"/>
                <a:cs typeface="+mn-cs"/>
              </a:rPr>
              <a:t>, 2019</a:t>
            </a:r>
          </a:p>
        </p:txBody>
      </p:sp>
      <p:sp>
        <p:nvSpPr>
          <p:cNvPr id="6" name="TextBox 5" descr="Cara LeConte, Chief Financial Officer&#10;Food Safety and Inspection Service&#10;U.S. Department of Agriculture&#10;">
            <a:extLst>
              <a:ext uri="{FF2B5EF4-FFF2-40B4-BE49-F238E27FC236}">
                <a16:creationId xmlns:a16="http://schemas.microsoft.com/office/drawing/2014/main" id="{61CED1B6-5733-41A9-A026-7D5F43DE87A8}"/>
              </a:ext>
            </a:extLst>
          </p:cNvPr>
          <p:cNvSpPr txBox="1"/>
          <p:nvPr/>
        </p:nvSpPr>
        <p:spPr>
          <a:xfrm>
            <a:off x="1900989" y="3838074"/>
            <a:ext cx="55690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Rockwell" panose="02060603020205020403" pitchFamily="18" charset="0"/>
                <a:ea typeface="+mn-ea"/>
                <a:cs typeface="+mn-cs"/>
              </a:rPr>
              <a:t>Cara LeConte</a:t>
            </a:r>
            <a:r>
              <a:rPr lang="en-US" sz="2000" dirty="0">
                <a:solidFill>
                  <a:srgbClr val="002060"/>
                </a:solidFill>
                <a:latin typeface="Rockwell" panose="02060603020205020403" pitchFamily="18" charset="0"/>
              </a:rPr>
              <a:t>, Chief Financial Officer</a:t>
            </a:r>
            <a:endParaRPr kumimoji="0" lang="en-US" sz="2000" b="0" i="1" u="none" strike="noStrike" kern="1200" cap="none" spc="0" normalizeH="0" baseline="0" noProof="0" dirty="0">
              <a:ln>
                <a:noFill/>
              </a:ln>
              <a:solidFill>
                <a:srgbClr val="002060"/>
              </a:solidFill>
              <a:effectLst/>
              <a:uLnTx/>
              <a:uFillTx/>
              <a:latin typeface="Rockwell" panose="020606030202050204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Rockwell" panose="02060603020205020403" pitchFamily="18" charset="0"/>
                <a:ea typeface="+mn-ea"/>
                <a:cs typeface="+mn-cs"/>
              </a:rPr>
              <a:t>Food Safety and Inspection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2060"/>
                </a:solidFill>
                <a:latin typeface="Rockwell" panose="02060603020205020403" pitchFamily="18" charset="0"/>
              </a:rPr>
              <a:t>U.S. Department of Agriculture</a:t>
            </a:r>
            <a:endParaRPr kumimoji="0" lang="en-US" sz="2000" b="0" i="0" u="none" strike="noStrike" kern="1200" cap="none" spc="0" normalizeH="0" baseline="0" noProof="0" dirty="0">
              <a:ln>
                <a:noFill/>
              </a:ln>
              <a:solidFill>
                <a:srgbClr val="002060"/>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360702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od Safety and Inspection Service: Presentation overview"/>
          <p:cNvSpPr>
            <a:spLocks noGrp="1"/>
          </p:cNvSpPr>
          <p:nvPr>
            <p:ph type="title"/>
          </p:nvPr>
        </p:nvSpPr>
        <p:spPr>
          <a:xfrm>
            <a:off x="368135" y="831272"/>
            <a:ext cx="8214184" cy="598241"/>
          </a:xfrm>
        </p:spPr>
        <p:txBody>
          <a:bodyPr>
            <a:noAutofit/>
          </a:bodyPr>
          <a:lstStyle/>
          <a:p>
            <a:pPr lvl="1" algn="l" rtl="0">
              <a:spcBef>
                <a:spcPct val="0"/>
              </a:spcBef>
            </a:pPr>
            <a:r>
              <a:rPr lang="en-US" sz="2000" b="1" dirty="0">
                <a:solidFill>
                  <a:schemeClr val="accent6">
                    <a:lumMod val="75000"/>
                  </a:schemeClr>
                </a:solidFill>
                <a:latin typeface="Rockwell" panose="02060603020205020403" pitchFamily="18" charset="0"/>
              </a:rPr>
              <a:t/>
            </a:r>
            <a:br>
              <a:rPr lang="en-US" sz="2000" b="1" dirty="0">
                <a:solidFill>
                  <a:schemeClr val="accent6">
                    <a:lumMod val="75000"/>
                  </a:schemeClr>
                </a:solidFill>
                <a:latin typeface="Rockwell" panose="02060603020205020403" pitchFamily="18" charset="0"/>
              </a:rPr>
            </a:br>
            <a:r>
              <a:rPr lang="en-US" sz="2000" b="1" dirty="0">
                <a:solidFill>
                  <a:schemeClr val="accent6">
                    <a:lumMod val="75000"/>
                  </a:schemeClr>
                </a:solidFill>
                <a:latin typeface="Rockwell" panose="02060603020205020403" pitchFamily="18" charset="0"/>
              </a:rPr>
              <a:t>Presentation Overview</a:t>
            </a:r>
            <a:endParaRPr lang="en-US" sz="2000" b="1" dirty="0"/>
          </a:p>
        </p:txBody>
      </p:sp>
      <p:sp>
        <p:nvSpPr>
          <p:cNvPr id="4" name="Content Placeholder 5" descr="Role of the Food Safety and Inspection Service within the US Food Safety System&#10;FSIS History&#10;Partnerships&#10;Foodborne Illness&#10;FSIS Modernization Efforts&#10;Cell Cultured Food Products&#10;Food Safety from Farm to Table&#10;Consumer Education"/>
          <p:cNvSpPr>
            <a:spLocks noGrp="1"/>
          </p:cNvSpPr>
          <p:nvPr>
            <p:ph idx="1"/>
          </p:nvPr>
        </p:nvSpPr>
        <p:spPr>
          <a:xfrm>
            <a:off x="457200" y="1981200"/>
            <a:ext cx="8229600" cy="4373563"/>
          </a:xfrm>
        </p:spPr>
        <p:txBody>
          <a:bodyPr>
            <a:normAutofit fontScale="92500" lnSpcReduction="20000"/>
          </a:bodyPr>
          <a:lstStyle/>
          <a:p>
            <a:r>
              <a:rPr lang="en-US" altLang="en-US" dirty="0"/>
              <a:t>Role of the Food Safety and Inspection Service within the US Food Safety System</a:t>
            </a:r>
          </a:p>
          <a:p>
            <a:r>
              <a:rPr lang="en-US" altLang="en-US" dirty="0"/>
              <a:t>FSIS History</a:t>
            </a:r>
          </a:p>
          <a:p>
            <a:r>
              <a:rPr lang="en-US" altLang="en-US" dirty="0"/>
              <a:t>Partnerships</a:t>
            </a:r>
          </a:p>
          <a:p>
            <a:r>
              <a:rPr lang="en-US" altLang="en-US" dirty="0"/>
              <a:t>Foodborne Illness</a:t>
            </a:r>
          </a:p>
          <a:p>
            <a:r>
              <a:rPr lang="en-US" altLang="en-US" dirty="0"/>
              <a:t>FSIS Modernization Efforts</a:t>
            </a:r>
          </a:p>
          <a:p>
            <a:r>
              <a:rPr lang="en-US" altLang="en-US" dirty="0"/>
              <a:t>Cell Cultured Food Products</a:t>
            </a:r>
          </a:p>
          <a:p>
            <a:r>
              <a:rPr lang="en-US" altLang="en-US" dirty="0"/>
              <a:t>Food Safety from Farm to Table</a:t>
            </a:r>
          </a:p>
          <a:p>
            <a:r>
              <a:rPr lang="en-US" dirty="0"/>
              <a:t>Consumer Education</a:t>
            </a:r>
          </a:p>
        </p:txBody>
      </p:sp>
    </p:spTree>
    <p:extLst>
      <p:ext uri="{BB962C8B-B14F-4D97-AF65-F5344CB8AC3E}">
        <p14:creationId xmlns:p14="http://schemas.microsoft.com/office/powerpoint/2010/main" val="4140276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od Safety and Inspection Service: &#10;FSIS' Role within the US Food Safety System"/>
          <p:cNvSpPr>
            <a:spLocks noGrp="1"/>
          </p:cNvSpPr>
          <p:nvPr>
            <p:ph type="title"/>
          </p:nvPr>
        </p:nvSpPr>
        <p:spPr>
          <a:xfrm>
            <a:off x="308758" y="807522"/>
            <a:ext cx="8273561" cy="610116"/>
          </a:xfrm>
        </p:spPr>
        <p:txBody>
          <a:bodyPr>
            <a:normAutofit/>
          </a:bodyPr>
          <a:lstStyle/>
          <a:p>
            <a:pPr lvl="1" algn="l" rtl="0">
              <a:spcBef>
                <a:spcPct val="0"/>
              </a:spcBef>
            </a:pPr>
            <a:r>
              <a:rPr lang="en-US" sz="2000" b="1" dirty="0">
                <a:solidFill>
                  <a:schemeClr val="accent6">
                    <a:lumMod val="75000"/>
                  </a:schemeClr>
                </a:solidFill>
                <a:latin typeface="Rockwell" panose="02060603020205020403" pitchFamily="18" charset="0"/>
              </a:rPr>
              <a:t> FSIS’ Role within the US Food Safety System</a:t>
            </a:r>
            <a:endParaRPr lang="en-US" b="1" dirty="0"/>
          </a:p>
        </p:txBody>
      </p:sp>
      <p:pic>
        <p:nvPicPr>
          <p:cNvPr id="7" name="Content Placeholder 6"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955" y="2031629"/>
            <a:ext cx="3500845" cy="2325349"/>
          </a:xfrm>
          <a:prstGeom prst="roundRect">
            <a:avLst>
              <a:gd name="adj" fmla="val 8594"/>
            </a:avLst>
          </a:prstGeom>
          <a:solidFill>
            <a:srgbClr val="FFFFFF">
              <a:shade val="85000"/>
            </a:srgbClr>
          </a:solidFill>
          <a:ln>
            <a:noFill/>
          </a:ln>
          <a:effectLst>
            <a:innerShdw dist="88900" dir="10800000">
              <a:schemeClr val="accent6">
                <a:lumMod val="75000"/>
              </a:schemeClr>
            </a:innerShdw>
            <a:reflection endPos="0" dist="5000" dir="5400000" sy="-100000" algn="bl" rotWithShape="0"/>
          </a:effectLst>
        </p:spPr>
      </p:pic>
      <p:grpSp>
        <p:nvGrpSpPr>
          <p:cNvPr id="4" name="Group 3" descr="We are the public health agency in the USDA and are responsible for ensuring that meat, poultry, and processed egg products are safe, wholesome, and accurately labeled.&#10;"/>
          <p:cNvGrpSpPr/>
          <p:nvPr/>
        </p:nvGrpSpPr>
        <p:grpSpPr>
          <a:xfrm>
            <a:off x="4800599" y="1969008"/>
            <a:ext cx="3781719" cy="2450592"/>
            <a:chOff x="457200" y="1952847"/>
            <a:chExt cx="3581400" cy="2450592"/>
          </a:xfrm>
        </p:grpSpPr>
        <p:sp>
          <p:nvSpPr>
            <p:cNvPr id="5" name="Rounded Rectangle 4" descr="&quot;&quot;"/>
            <p:cNvSpPr/>
            <p:nvPr/>
          </p:nvSpPr>
          <p:spPr>
            <a:xfrm>
              <a:off x="1143000" y="1952847"/>
              <a:ext cx="2895600" cy="2450592"/>
            </a:xfrm>
            <a:prstGeom prst="roundRect">
              <a:avLst/>
            </a:prstGeom>
            <a:solidFill>
              <a:schemeClr val="bg1"/>
            </a:solidFill>
            <a:ln w="3175" cap="rnd">
              <a:noFill/>
            </a:ln>
            <a:effectLst>
              <a:innerShdw dist="88900">
                <a:schemeClr val="accent6">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2">
                    <a:lumMod val="75000"/>
                  </a:schemeClr>
                </a:solidFill>
                <a:latin typeface="Rockwell" panose="02060603020205020403" pitchFamily="18" charset="0"/>
              </a:endParaRPr>
            </a:p>
          </p:txBody>
        </p:sp>
        <p:sp>
          <p:nvSpPr>
            <p:cNvPr id="6" name="Rounded Rectangle 5" descr="&quot;&quot;"/>
            <p:cNvSpPr/>
            <p:nvPr/>
          </p:nvSpPr>
          <p:spPr>
            <a:xfrm>
              <a:off x="457200" y="1952847"/>
              <a:ext cx="3505200" cy="2450592"/>
            </a:xfrm>
            <a:prstGeom prst="roundRect">
              <a:avLst/>
            </a:prstGeom>
            <a:solidFill>
              <a:schemeClr val="bg1"/>
            </a:solidFill>
            <a:ln w="3175" cap="rnd">
              <a:noFill/>
            </a:ln>
            <a:effectLst>
              <a:innerShdw dist="88900" dir="10800000">
                <a:schemeClr val="accent6">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lumMod val="75000"/>
                    </a:schemeClr>
                  </a:solidFill>
                  <a:latin typeface="Rockwell" panose="02060603020205020403" pitchFamily="18" charset="0"/>
                </a:rPr>
                <a:t>We are the public health agency in the USDA and are responsible for ensuring that meat, poultry, and processed egg products are safe, wholesome, and accurately labeled.</a:t>
              </a:r>
            </a:p>
          </p:txBody>
        </p:sp>
      </p:grpSp>
      <p:graphicFrame>
        <p:nvGraphicFramePr>
          <p:cNvPr id="8" name="Content Placeholder 16" descr="Our Authority&#10;Through a series of Acts, Congress empowers FSIS to inspect all meat, poultry, and processed egg products in interstate commerce.&#10;&#10;Federal Meat Inspection Act (FMIA), 1906&#10;Agricultural Marketing Act (AMA), 1946&#10;Poultry Products Inspection Act (PPIA), 1957&#10;Humane Methods of Slaughter Act (HMSA), 1958&#10;Egg Products Inspection Act (EPIA), 1970&#10;&#10;"/>
          <p:cNvGraphicFramePr>
            <a:graphicFrameLocks/>
          </p:cNvGraphicFramePr>
          <p:nvPr>
            <p:extLst>
              <p:ext uri="{D42A27DB-BD31-4B8C-83A1-F6EECF244321}">
                <p14:modId xmlns:p14="http://schemas.microsoft.com/office/powerpoint/2010/main" val="2721576210"/>
              </p:ext>
            </p:extLst>
          </p:nvPr>
        </p:nvGraphicFramePr>
        <p:xfrm>
          <a:off x="685800" y="4876800"/>
          <a:ext cx="7848600" cy="1728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5604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Food Safety and Inspection Service:&#10;By the Numbers">
            <a:extLst>
              <a:ext uri="{FF2B5EF4-FFF2-40B4-BE49-F238E27FC236}">
                <a16:creationId xmlns:a16="http://schemas.microsoft.com/office/drawing/2014/main" id="{72D17747-19BF-48BE-B504-67C4787EF710}"/>
              </a:ext>
            </a:extLst>
          </p:cNvPr>
          <p:cNvSpPr>
            <a:spLocks noGrp="1"/>
          </p:cNvSpPr>
          <p:nvPr>
            <p:ph type="title"/>
          </p:nvPr>
        </p:nvSpPr>
        <p:spPr>
          <a:xfrm>
            <a:off x="352719" y="807522"/>
            <a:ext cx="8229600" cy="610116"/>
          </a:xfrm>
        </p:spPr>
        <p:txBody>
          <a:bodyPr/>
          <a:lstStyle/>
          <a:p>
            <a:r>
              <a:rPr lang="en-US" dirty="0"/>
              <a:t>BY the Numbers</a:t>
            </a:r>
          </a:p>
        </p:txBody>
      </p:sp>
      <p:pic>
        <p:nvPicPr>
          <p:cNvPr id="5" name="Content Placeholder 4" descr="Map of the US showing all of the FFIS establishments, Ports of entry and in -commerce facilities nationwide.">
            <a:extLst>
              <a:ext uri="{FF2B5EF4-FFF2-40B4-BE49-F238E27FC236}">
                <a16:creationId xmlns:a16="http://schemas.microsoft.com/office/drawing/2014/main" id="{6EBE80AB-138D-4FE3-8638-FADA2D7A99DB}"/>
              </a:ext>
            </a:extLst>
          </p:cNvPr>
          <p:cNvPicPr>
            <a:picLocks noGrp="1" noChangeAspect="1"/>
          </p:cNvPicPr>
          <p:nvPr>
            <p:ph idx="1"/>
          </p:nvPr>
        </p:nvPicPr>
        <p:blipFill>
          <a:blip r:embed="rId2"/>
          <a:stretch>
            <a:fillRect/>
          </a:stretch>
        </p:blipFill>
        <p:spPr>
          <a:xfrm>
            <a:off x="1460664" y="1836756"/>
            <a:ext cx="5355771" cy="3488237"/>
          </a:xfrm>
          <a:prstGeom prst="rect">
            <a:avLst/>
          </a:prstGeom>
        </p:spPr>
      </p:pic>
      <p:sp>
        <p:nvSpPr>
          <p:cNvPr id="6" name="TextBox 5" descr="6,479 Establishments, 125 Ports of Entry, and &#10;150,000 In-Commerce Facilities Nationwide">
            <a:extLst>
              <a:ext uri="{FF2B5EF4-FFF2-40B4-BE49-F238E27FC236}">
                <a16:creationId xmlns:a16="http://schemas.microsoft.com/office/drawing/2014/main" id="{233E5612-E63F-4199-9E83-28F7EEBF3F68}"/>
              </a:ext>
            </a:extLst>
          </p:cNvPr>
          <p:cNvSpPr txBox="1"/>
          <p:nvPr/>
        </p:nvSpPr>
        <p:spPr>
          <a:xfrm>
            <a:off x="807522" y="5533901"/>
            <a:ext cx="7305010" cy="646331"/>
          </a:xfrm>
          <a:prstGeom prst="rect">
            <a:avLst/>
          </a:prstGeom>
          <a:noFill/>
        </p:spPr>
        <p:txBody>
          <a:bodyPr wrap="square" rtlCol="0">
            <a:spAutoFit/>
          </a:bodyPr>
          <a:lstStyle/>
          <a:p>
            <a:pPr algn="ctr"/>
            <a:r>
              <a:rPr lang="en-US" b="1" dirty="0">
                <a:solidFill>
                  <a:schemeClr val="accent6">
                    <a:lumMod val="75000"/>
                  </a:schemeClr>
                </a:solidFill>
                <a:latin typeface="Rockwell" panose="02060603020205020403" pitchFamily="18" charset="0"/>
              </a:rPr>
              <a:t> 6,479 Establishments, 125 Ports of Entry, and </a:t>
            </a:r>
          </a:p>
          <a:p>
            <a:pPr algn="ctr"/>
            <a:r>
              <a:rPr lang="en-US" b="1" dirty="0">
                <a:solidFill>
                  <a:schemeClr val="accent6">
                    <a:lumMod val="75000"/>
                  </a:schemeClr>
                </a:solidFill>
                <a:latin typeface="Rockwell" panose="02060603020205020403" pitchFamily="18" charset="0"/>
              </a:rPr>
              <a:t>150,000 In-Commerce Facilities Nationwide</a:t>
            </a:r>
            <a:endParaRPr lang="en-US" b="1" dirty="0"/>
          </a:p>
        </p:txBody>
      </p:sp>
    </p:spTree>
    <p:extLst>
      <p:ext uri="{BB962C8B-B14F-4D97-AF65-F5344CB8AC3E}">
        <p14:creationId xmlns:p14="http://schemas.microsoft.com/office/powerpoint/2010/main" val="1056598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Food Safety and Inspection Service; FFIS History">
            <a:extLst>
              <a:ext uri="{FF2B5EF4-FFF2-40B4-BE49-F238E27FC236}">
                <a16:creationId xmlns:a16="http://schemas.microsoft.com/office/drawing/2014/main" id="{D570262C-C614-40F4-B330-5C972CEE3F06}"/>
              </a:ext>
            </a:extLst>
          </p:cNvPr>
          <p:cNvSpPr>
            <a:spLocks noGrp="1"/>
          </p:cNvSpPr>
          <p:nvPr>
            <p:ph type="title"/>
          </p:nvPr>
        </p:nvSpPr>
        <p:spPr>
          <a:xfrm>
            <a:off x="352719" y="795647"/>
            <a:ext cx="8229600" cy="621991"/>
          </a:xfrm>
        </p:spPr>
        <p:txBody>
          <a:bodyPr/>
          <a:lstStyle/>
          <a:p>
            <a:r>
              <a:rPr lang="en-US" dirty="0"/>
              <a:t>FFIS History</a:t>
            </a:r>
          </a:p>
        </p:txBody>
      </p:sp>
      <p:pic>
        <p:nvPicPr>
          <p:cNvPr id="5" name="Content Placeholder 4" descr="A developmental picture of the Agency’s food safety mission; factors that have driven the evolution of the Agency all the way from Upton Sinclair’s 1905 book The Jungle  to the present.&#10;1905 - The Jungle&#10;1906 - Federal Meat Inspection Act (FMIA)&#10;1957 - Poultry Product Inspection Act (PPIA)&#10;1958 -Humane Methods of Slaughter Act (HMSA).&#10;1970 - Egg products Inspection Act (EPIA)&#10;1993 - Jack in the Box Outbreak&#10;1994 - E. Coli O157:H7 testing&#10;1996 - Hazard Analysis and Critical Control Points (HAACP)&#10;1998 - Deli &amp; Hot Dog Listeria Outbreaks&#10;1999 - Testing for Listeria&#10;2014 - New Poultry Inspection System (NPIS)&#10;2015 - Whole Genome Sequencing (WGS)&#10;2018 - New Swine Inspection System (NSIS) ">
            <a:extLst>
              <a:ext uri="{FF2B5EF4-FFF2-40B4-BE49-F238E27FC236}">
                <a16:creationId xmlns:a16="http://schemas.microsoft.com/office/drawing/2014/main" id="{64B43568-1234-4427-ABB1-630F0ACC913D}"/>
              </a:ext>
            </a:extLst>
          </p:cNvPr>
          <p:cNvPicPr>
            <a:picLocks noGrp="1" noChangeAspect="1"/>
          </p:cNvPicPr>
          <p:nvPr>
            <p:ph idx="1"/>
          </p:nvPr>
        </p:nvPicPr>
        <p:blipFill>
          <a:blip r:embed="rId2"/>
          <a:stretch>
            <a:fillRect/>
          </a:stretch>
        </p:blipFill>
        <p:spPr>
          <a:xfrm>
            <a:off x="886253" y="1600200"/>
            <a:ext cx="7371493" cy="4525963"/>
          </a:xfrm>
          <a:prstGeom prst="rect">
            <a:avLst/>
          </a:prstGeom>
        </p:spPr>
      </p:pic>
    </p:spTree>
    <p:extLst>
      <p:ext uri="{BB962C8B-B14F-4D97-AF65-F5344CB8AC3E}">
        <p14:creationId xmlns:p14="http://schemas.microsoft.com/office/powerpoint/2010/main" val="2263681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od Safety and Inspection Service:&#10;Our Partnership Make us Stronger"/>
          <p:cNvSpPr>
            <a:spLocks noGrp="1"/>
          </p:cNvSpPr>
          <p:nvPr>
            <p:ph type="title"/>
          </p:nvPr>
        </p:nvSpPr>
        <p:spPr>
          <a:xfrm>
            <a:off x="352719" y="843148"/>
            <a:ext cx="8229600" cy="574490"/>
          </a:xfrm>
        </p:spPr>
        <p:txBody>
          <a:bodyPr>
            <a:normAutofit/>
          </a:bodyPr>
          <a:lstStyle/>
          <a:p>
            <a:pPr lvl="1" algn="l" rtl="0">
              <a:spcBef>
                <a:spcPct val="0"/>
              </a:spcBef>
            </a:pPr>
            <a:r>
              <a:rPr lang="en-US" sz="2000" b="1" dirty="0">
                <a:solidFill>
                  <a:schemeClr val="accent6">
                    <a:lumMod val="75000"/>
                  </a:schemeClr>
                </a:solidFill>
                <a:latin typeface="Rockwell" panose="02060603020205020403" pitchFamily="18" charset="0"/>
              </a:rPr>
              <a:t>Our Partnerships Make Us Stronger</a:t>
            </a:r>
            <a:endParaRPr lang="en-US" b="1" dirty="0"/>
          </a:p>
        </p:txBody>
      </p:sp>
      <p:grpSp>
        <p:nvGrpSpPr>
          <p:cNvPr id="5" name="Group 4" descr="To ensure the safety along &#10;the farm-to-table continuum, FSIS collaborates with: &#10;Federal agencies &#10;States&#10;Tribal authorities&#10;Stakeholders&#10;"/>
          <p:cNvGrpSpPr/>
          <p:nvPr/>
        </p:nvGrpSpPr>
        <p:grpSpPr>
          <a:xfrm>
            <a:off x="457200" y="1965966"/>
            <a:ext cx="3671659" cy="2962590"/>
            <a:chOff x="595111" y="3048000"/>
            <a:chExt cx="6826582" cy="2082542"/>
          </a:xfrm>
        </p:grpSpPr>
        <p:sp>
          <p:nvSpPr>
            <p:cNvPr id="6" name="Rounded Rectangle 5" descr="&quot;&quot;"/>
            <p:cNvSpPr/>
            <p:nvPr/>
          </p:nvSpPr>
          <p:spPr>
            <a:xfrm>
              <a:off x="3156764" y="3048000"/>
              <a:ext cx="4264929" cy="2082542"/>
            </a:xfrm>
            <a:prstGeom prst="roundRect">
              <a:avLst/>
            </a:prstGeom>
            <a:solidFill>
              <a:schemeClr val="bg1"/>
            </a:solidFill>
            <a:ln w="3175" cap="rnd">
              <a:noFill/>
            </a:ln>
            <a:effectLst>
              <a:innerShdw dist="88900">
                <a:schemeClr val="accent6">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2">
                    <a:lumMod val="75000"/>
                  </a:schemeClr>
                </a:solidFill>
                <a:latin typeface="Rockwell" panose="02060603020205020403" pitchFamily="18" charset="0"/>
              </a:endParaRPr>
            </a:p>
          </p:txBody>
        </p:sp>
        <p:sp>
          <p:nvSpPr>
            <p:cNvPr id="7" name="Rounded Rectangle 6" descr="&quot;&quot;"/>
            <p:cNvSpPr/>
            <p:nvPr/>
          </p:nvSpPr>
          <p:spPr>
            <a:xfrm>
              <a:off x="595111" y="3048000"/>
              <a:ext cx="6586719" cy="2082542"/>
            </a:xfrm>
            <a:prstGeom prst="roundRect">
              <a:avLst/>
            </a:prstGeom>
            <a:solidFill>
              <a:schemeClr val="bg1"/>
            </a:solidFill>
            <a:ln w="3175" cap="rnd">
              <a:noFill/>
            </a:ln>
            <a:effectLst>
              <a:innerShdw dist="88900" dir="10800000">
                <a:schemeClr val="accent6">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2880" rIns="0" rtlCol="0" anchor="ctr"/>
            <a:lstStyle/>
            <a:p>
              <a:endParaRPr lang="en-US" sz="2000" b="1" dirty="0">
                <a:solidFill>
                  <a:schemeClr val="tx2">
                    <a:lumMod val="75000"/>
                  </a:schemeClr>
                </a:solidFill>
                <a:latin typeface="+mj-lt"/>
              </a:endParaRPr>
            </a:p>
            <a:p>
              <a:pPr algn="ctr"/>
              <a:r>
                <a:rPr lang="en-US" sz="2000" b="1" dirty="0">
                  <a:solidFill>
                    <a:schemeClr val="tx2">
                      <a:lumMod val="75000"/>
                    </a:schemeClr>
                  </a:solidFill>
                  <a:latin typeface="+mj-lt"/>
                </a:rPr>
                <a:t>To ensure the safety along </a:t>
              </a:r>
            </a:p>
            <a:p>
              <a:pPr algn="ctr"/>
              <a:r>
                <a:rPr lang="en-US" sz="2000" b="1" dirty="0">
                  <a:solidFill>
                    <a:schemeClr val="tx2">
                      <a:lumMod val="75000"/>
                    </a:schemeClr>
                  </a:solidFill>
                  <a:latin typeface="+mj-lt"/>
                </a:rPr>
                <a:t>the farm-to-table continuum, FSIS collaborates with: </a:t>
              </a:r>
            </a:p>
            <a:p>
              <a:pPr marL="800100" lvl="1" indent="-342900">
                <a:buFont typeface="Arial" panose="020B0604020202020204" pitchFamily="34" charset="0"/>
                <a:buChar char="•"/>
              </a:pPr>
              <a:r>
                <a:rPr lang="en-US" sz="2000" dirty="0">
                  <a:solidFill>
                    <a:schemeClr val="tx2">
                      <a:lumMod val="75000"/>
                    </a:schemeClr>
                  </a:solidFill>
                  <a:latin typeface="+mj-lt"/>
                </a:rPr>
                <a:t>Federal agencies	</a:t>
              </a:r>
            </a:p>
            <a:p>
              <a:pPr marL="800100" lvl="1" indent="-342900">
                <a:buFont typeface="Arial" panose="020B0604020202020204" pitchFamily="34" charset="0"/>
                <a:buChar char="•"/>
              </a:pPr>
              <a:r>
                <a:rPr lang="en-US" sz="2000" dirty="0">
                  <a:solidFill>
                    <a:schemeClr val="tx2">
                      <a:lumMod val="75000"/>
                    </a:schemeClr>
                  </a:solidFill>
                  <a:latin typeface="+mj-lt"/>
                </a:rPr>
                <a:t>States</a:t>
              </a:r>
            </a:p>
            <a:p>
              <a:pPr marL="800100" lvl="1" indent="-342900">
                <a:buFont typeface="Arial" panose="020B0604020202020204" pitchFamily="34" charset="0"/>
                <a:buChar char="•"/>
              </a:pPr>
              <a:r>
                <a:rPr lang="en-US" sz="2000" dirty="0">
                  <a:solidFill>
                    <a:schemeClr val="tx2">
                      <a:lumMod val="75000"/>
                    </a:schemeClr>
                  </a:solidFill>
                  <a:latin typeface="+mj-lt"/>
                </a:rPr>
                <a:t>Tribal authorities</a:t>
              </a:r>
            </a:p>
            <a:p>
              <a:pPr marL="800100" lvl="1" indent="-342900">
                <a:buFont typeface="Arial" panose="020B0604020202020204" pitchFamily="34" charset="0"/>
                <a:buChar char="•"/>
              </a:pPr>
              <a:r>
                <a:rPr lang="en-US" sz="2000" dirty="0">
                  <a:solidFill>
                    <a:schemeClr val="tx2">
                      <a:lumMod val="75000"/>
                    </a:schemeClr>
                  </a:solidFill>
                  <a:latin typeface="+mj-lt"/>
                </a:rPr>
                <a:t>Stakeholders</a:t>
              </a:r>
            </a:p>
            <a:p>
              <a:pPr lvl="1"/>
              <a:endParaRPr lang="en-US" sz="2000" dirty="0">
                <a:solidFill>
                  <a:schemeClr val="tx2">
                    <a:lumMod val="75000"/>
                  </a:schemeClr>
                </a:solidFill>
                <a:latin typeface="+mj-lt"/>
              </a:endParaRPr>
            </a:p>
          </p:txBody>
        </p:sp>
      </p:grpSp>
      <p:pic>
        <p:nvPicPr>
          <p:cNvPr id="4" name="Picture 3" descr="Logos for:&#10;CDC, FDA, Executive Office, Department of Commerce, Department of Homeland security, Department of State, and the US Environmental Protection Agenc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941825"/>
            <a:ext cx="4193702" cy="3011175"/>
          </a:xfrm>
          <a:prstGeom prst="rect">
            <a:avLst/>
          </a:prstGeom>
        </p:spPr>
      </p:pic>
      <p:sp>
        <p:nvSpPr>
          <p:cNvPr id="8" name="Rounded Rectangle 7" descr="The public health community is more powerful &#10;when it speaks with a single voice and shares &#10;resources in service of a common mission.&#10;"/>
          <p:cNvSpPr/>
          <p:nvPr/>
        </p:nvSpPr>
        <p:spPr>
          <a:xfrm>
            <a:off x="-27529" y="5105400"/>
            <a:ext cx="9144000" cy="1689126"/>
          </a:xfrm>
          <a:prstGeom prst="roundRect">
            <a:avLst/>
          </a:prstGeom>
          <a:noFill/>
          <a:ln w="3175" cap="rnd">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a:solidFill>
                <a:schemeClr val="accent6">
                  <a:lumMod val="75000"/>
                </a:schemeClr>
              </a:solidFill>
              <a:latin typeface="+mj-lt"/>
            </a:endParaRPr>
          </a:p>
          <a:p>
            <a:pPr algn="ctr"/>
            <a:r>
              <a:rPr lang="en-US" sz="2600" dirty="0">
                <a:solidFill>
                  <a:schemeClr val="tx2">
                    <a:lumMod val="75000"/>
                  </a:schemeClr>
                </a:solidFill>
                <a:latin typeface="Rockwell" panose="02060603020205020403" pitchFamily="18" charset="0"/>
              </a:rPr>
              <a:t>The public health community is more powerful </a:t>
            </a:r>
          </a:p>
          <a:p>
            <a:pPr algn="ctr"/>
            <a:r>
              <a:rPr lang="en-US" sz="2600" dirty="0">
                <a:solidFill>
                  <a:schemeClr val="tx2">
                    <a:lumMod val="75000"/>
                  </a:schemeClr>
                </a:solidFill>
                <a:latin typeface="Rockwell" panose="02060603020205020403" pitchFamily="18" charset="0"/>
              </a:rPr>
              <a:t>when it speaks with a single voice and shares </a:t>
            </a:r>
          </a:p>
          <a:p>
            <a:pPr algn="ctr"/>
            <a:r>
              <a:rPr lang="en-US" sz="2600" dirty="0">
                <a:solidFill>
                  <a:schemeClr val="tx2">
                    <a:lumMod val="75000"/>
                  </a:schemeClr>
                </a:solidFill>
                <a:latin typeface="Rockwell" panose="02060603020205020403" pitchFamily="18" charset="0"/>
              </a:rPr>
              <a:t>resources in service of a common mission.</a:t>
            </a:r>
          </a:p>
          <a:p>
            <a:pPr marL="800100" lvl="1" indent="-342900">
              <a:buFont typeface="Arial" panose="020B0604020202020204" pitchFamily="34" charset="0"/>
              <a:buChar char="•"/>
            </a:pPr>
            <a:endParaRPr lang="en-US" sz="3200" dirty="0">
              <a:solidFill>
                <a:schemeClr val="accent6">
                  <a:lumMod val="75000"/>
                </a:schemeClr>
              </a:solidFill>
              <a:latin typeface="Rockwell" panose="02060603020205020403" pitchFamily="18" charset="0"/>
            </a:endParaRPr>
          </a:p>
        </p:txBody>
      </p:sp>
    </p:spTree>
    <p:extLst>
      <p:ext uri="{BB962C8B-B14F-4D97-AF65-F5344CB8AC3E}">
        <p14:creationId xmlns:p14="http://schemas.microsoft.com/office/powerpoint/2010/main" val="76936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od safety and inspection Service:&#10;Foodborne Illness"/>
          <p:cNvSpPr>
            <a:spLocks noGrp="1"/>
          </p:cNvSpPr>
          <p:nvPr>
            <p:ph type="title"/>
          </p:nvPr>
        </p:nvSpPr>
        <p:spPr>
          <a:xfrm>
            <a:off x="380009" y="807522"/>
            <a:ext cx="8202309" cy="610116"/>
          </a:xfrm>
        </p:spPr>
        <p:txBody>
          <a:bodyPr/>
          <a:lstStyle/>
          <a:p>
            <a:r>
              <a:rPr lang="en-US" b="1" dirty="0"/>
              <a:t>Foodborne Illness</a:t>
            </a:r>
            <a:endParaRPr lang="en-US" b="1" dirty="0">
              <a:solidFill>
                <a:schemeClr val="accent6">
                  <a:lumMod val="75000"/>
                </a:schemeClr>
              </a:solidFill>
            </a:endParaRPr>
          </a:p>
        </p:txBody>
      </p:sp>
      <p:pic>
        <p:nvPicPr>
          <p:cNvPr id="8" name="Picture 7"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0898"/>
            <a:ext cx="4038599" cy="5227102"/>
          </a:xfrm>
          <a:prstGeom prst="rect">
            <a:avLst/>
          </a:prstGeom>
        </p:spPr>
        <p:style>
          <a:lnRef idx="2">
            <a:schemeClr val="dk1"/>
          </a:lnRef>
          <a:fillRef idx="1">
            <a:schemeClr val="lt1"/>
          </a:fillRef>
          <a:effectRef idx="0">
            <a:schemeClr val="dk1"/>
          </a:effectRef>
          <a:fontRef idx="minor">
            <a:schemeClr val="dk1"/>
          </a:fontRef>
        </p:style>
      </p:pic>
      <p:sp>
        <p:nvSpPr>
          <p:cNvPr id="4" name="Rounded Rectangle 3" descr="&quot;&quot;"/>
          <p:cNvSpPr/>
          <p:nvPr/>
        </p:nvSpPr>
        <p:spPr>
          <a:xfrm>
            <a:off x="4249711" y="1828800"/>
            <a:ext cx="4741889" cy="4951413"/>
          </a:xfrm>
          <a:prstGeom prst="roundRect">
            <a:avLst/>
          </a:prstGeom>
          <a:solidFill>
            <a:schemeClr val="tx2">
              <a:lumMod val="75000"/>
            </a:schemeClr>
          </a:solidFill>
          <a:ln w="3175" cap="rnd">
            <a:noFill/>
          </a:ln>
          <a:effectLst/>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endParaRPr lang="en-US" sz="2200" dirty="0">
              <a:solidFill>
                <a:schemeClr val="tx2">
                  <a:lumMod val="75000"/>
                </a:schemeClr>
              </a:solidFill>
              <a:latin typeface="Rockwell" panose="02060603020205020403" pitchFamily="18" charset="0"/>
            </a:endParaRPr>
          </a:p>
        </p:txBody>
      </p:sp>
      <p:sp>
        <p:nvSpPr>
          <p:cNvPr id="3" name="TextBox 2" descr="Foodborne Illness:"/>
          <p:cNvSpPr txBox="1"/>
          <p:nvPr/>
        </p:nvSpPr>
        <p:spPr>
          <a:xfrm>
            <a:off x="4478310" y="1981200"/>
            <a:ext cx="3886200" cy="523220"/>
          </a:xfrm>
          <a:prstGeom prst="rect">
            <a:avLst/>
          </a:prstGeom>
          <a:noFill/>
        </p:spPr>
        <p:txBody>
          <a:bodyPr wrap="square" rtlCol="0">
            <a:spAutoFit/>
          </a:bodyPr>
          <a:lstStyle/>
          <a:p>
            <a:r>
              <a:rPr lang="en-US" sz="2800" dirty="0">
                <a:solidFill>
                  <a:schemeClr val="bg1"/>
                </a:solidFill>
              </a:rPr>
              <a:t>Foodborne Illness:</a:t>
            </a:r>
          </a:p>
        </p:txBody>
      </p:sp>
      <p:sp>
        <p:nvSpPr>
          <p:cNvPr id="9" name="TextBox 8" descr="Sickens more than 47 million Americans&#10;Results in 128,000 hospitalizations&#10;Causes 3,000 deaths"/>
          <p:cNvSpPr txBox="1"/>
          <p:nvPr/>
        </p:nvSpPr>
        <p:spPr>
          <a:xfrm>
            <a:off x="4495799" y="2625566"/>
            <a:ext cx="4572000" cy="2708434"/>
          </a:xfrm>
          <a:prstGeom prst="rect">
            <a:avLst/>
          </a:prstGeom>
          <a:noFill/>
        </p:spPr>
        <p:txBody>
          <a:bodyPr wrap="square" rtlCol="0">
            <a:spAutoFit/>
          </a:bodyPr>
          <a:lstStyle/>
          <a:p>
            <a:pPr marL="344488" indent="-344488">
              <a:spcAft>
                <a:spcPts val="1800"/>
              </a:spcAft>
              <a:buFont typeface="Arial" panose="020B0604020202020204" pitchFamily="34" charset="0"/>
              <a:buChar char="•"/>
            </a:pPr>
            <a:r>
              <a:rPr lang="en-US" sz="2800" dirty="0">
                <a:solidFill>
                  <a:schemeClr val="bg1"/>
                </a:solidFill>
              </a:rPr>
              <a:t>Sickens more than 47 million Americans</a:t>
            </a:r>
          </a:p>
          <a:p>
            <a:pPr marL="344488" indent="-344488">
              <a:spcAft>
                <a:spcPts val="1800"/>
              </a:spcAft>
              <a:buFont typeface="Arial" panose="020B0604020202020204" pitchFamily="34" charset="0"/>
              <a:buChar char="•"/>
            </a:pPr>
            <a:r>
              <a:rPr lang="en-US" sz="2800" dirty="0">
                <a:solidFill>
                  <a:schemeClr val="bg1"/>
                </a:solidFill>
              </a:rPr>
              <a:t>Results in 128,000 hospitalizations</a:t>
            </a:r>
          </a:p>
          <a:p>
            <a:pPr marL="344488" indent="-344488">
              <a:spcAft>
                <a:spcPts val="1800"/>
              </a:spcAft>
              <a:buFont typeface="Arial" panose="020B0604020202020204" pitchFamily="34" charset="0"/>
              <a:buChar char="•"/>
            </a:pPr>
            <a:r>
              <a:rPr lang="en-US" sz="2800" dirty="0">
                <a:solidFill>
                  <a:schemeClr val="bg1"/>
                </a:solidFill>
              </a:rPr>
              <a:t>Causes 3,000 deaths</a:t>
            </a:r>
          </a:p>
        </p:txBody>
      </p:sp>
      <p:sp>
        <p:nvSpPr>
          <p:cNvPr id="10" name="TextBox 9" descr="Many of those illnesses are from FSIS-regulated products&#10;"/>
          <p:cNvSpPr txBox="1"/>
          <p:nvPr/>
        </p:nvSpPr>
        <p:spPr>
          <a:xfrm>
            <a:off x="4478310" y="5562600"/>
            <a:ext cx="4589490" cy="954107"/>
          </a:xfrm>
          <a:prstGeom prst="rect">
            <a:avLst/>
          </a:prstGeom>
          <a:noFill/>
        </p:spPr>
        <p:txBody>
          <a:bodyPr wrap="square" rtlCol="0">
            <a:spAutoFit/>
          </a:bodyPr>
          <a:lstStyle/>
          <a:p>
            <a:r>
              <a:rPr lang="en-US" sz="2800" dirty="0">
                <a:solidFill>
                  <a:schemeClr val="bg1"/>
                </a:solidFill>
              </a:rPr>
              <a:t>Many of those illnesses are from FSIS-regulated products</a:t>
            </a:r>
          </a:p>
        </p:txBody>
      </p:sp>
    </p:spTree>
    <p:extLst>
      <p:ext uri="{BB962C8B-B14F-4D97-AF65-F5344CB8AC3E}">
        <p14:creationId xmlns:p14="http://schemas.microsoft.com/office/powerpoint/2010/main" val="393596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oultry Modernization">
            <a:extLst>
              <a:ext uri="{FF2B5EF4-FFF2-40B4-BE49-F238E27FC236}">
                <a16:creationId xmlns:a16="http://schemas.microsoft.com/office/drawing/2014/main" id="{4F6EF53B-D269-4A8B-890C-135026B12C3D}"/>
              </a:ext>
            </a:extLst>
          </p:cNvPr>
          <p:cNvSpPr>
            <a:spLocks noGrp="1"/>
          </p:cNvSpPr>
          <p:nvPr>
            <p:ph type="title"/>
          </p:nvPr>
        </p:nvSpPr>
        <p:spPr>
          <a:xfrm>
            <a:off x="475012" y="760021"/>
            <a:ext cx="8211787" cy="840179"/>
          </a:xfrm>
        </p:spPr>
        <p:txBody>
          <a:bodyPr/>
          <a:lstStyle/>
          <a:p>
            <a:r>
              <a:rPr lang="en-US" dirty="0"/>
              <a:t/>
            </a:r>
            <a:br>
              <a:rPr lang="en-US" dirty="0"/>
            </a:br>
            <a:r>
              <a:rPr lang="en-US" dirty="0"/>
              <a:t>Poultry Modernization</a:t>
            </a:r>
          </a:p>
        </p:txBody>
      </p:sp>
      <p:pic>
        <p:nvPicPr>
          <p:cNvPr id="5" name="Content Placeholder 5" descr="&quot;&quot;">
            <a:extLst>
              <a:ext uri="{FF2B5EF4-FFF2-40B4-BE49-F238E27FC236}">
                <a16:creationId xmlns:a16="http://schemas.microsoft.com/office/drawing/2014/main" id="{6282242A-5EEC-4D56-93BE-6D06CA19DC7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8789" y="1959428"/>
            <a:ext cx="6507679" cy="4288971"/>
          </a:xfrm>
          <a:prstGeom prst="rect">
            <a:avLst/>
          </a:prstGeom>
        </p:spPr>
      </p:pic>
    </p:spTree>
    <p:extLst>
      <p:ext uri="{BB962C8B-B14F-4D97-AF65-F5344CB8AC3E}">
        <p14:creationId xmlns:p14="http://schemas.microsoft.com/office/powerpoint/2010/main" val="193737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5-USDA_SD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cap="rnd">
          <a:noFill/>
        </a:ln>
        <a:effectLst>
          <a:innerShdw dist="88900" dir="10800000">
            <a:schemeClr val="accent6">
              <a:lumMod val="75000"/>
            </a:schemeClr>
          </a:innerShdw>
        </a:effectLst>
      </a:spPr>
      <a:bodyPr lIns="91440" rIns="0" rtlCol="0" anchor="ctr"/>
      <a:lstStyle>
        <a:defPPr algn="ctr">
          <a:defRPr sz="2200" dirty="0" smtClean="0">
            <a:solidFill>
              <a:schemeClr val="tx2">
                <a:lumMod val="75000"/>
              </a:schemeClr>
            </a:solidFill>
            <a:latin typeface="Rockwell" panose="020606030202050204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20964</TotalTime>
  <Words>2282</Words>
  <Application>Microsoft Office PowerPoint</Application>
  <PresentationFormat>On-screen Show (4:3)</PresentationFormat>
  <Paragraphs>269</Paragraphs>
  <Slides>19</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Rockwell</vt:lpstr>
      <vt:lpstr>Segoe UI Black</vt:lpstr>
      <vt:lpstr>Times New Roman</vt:lpstr>
      <vt:lpstr>Wingdings</vt:lpstr>
      <vt:lpstr>1_Office Theme</vt:lpstr>
      <vt:lpstr>2_Office Theme</vt:lpstr>
      <vt:lpstr>2015-USDA_SDC</vt:lpstr>
      <vt:lpstr> Food Safety and Inspection Service Protecting Public Health and Preventing Foodborne Illness  </vt:lpstr>
      <vt:lpstr>Food Safety an Inspection Service</vt:lpstr>
      <vt:lpstr> Presentation Overview</vt:lpstr>
      <vt:lpstr> FSIS’ Role within the US Food Safety System</vt:lpstr>
      <vt:lpstr>BY the Numbers</vt:lpstr>
      <vt:lpstr>FFIS History</vt:lpstr>
      <vt:lpstr>Our Partnerships Make Us Stronger</vt:lpstr>
      <vt:lpstr>Foodborne Illness</vt:lpstr>
      <vt:lpstr> Poultry Modernization</vt:lpstr>
      <vt:lpstr>Modernization of Swine Slaughter Inspection </vt:lpstr>
      <vt:lpstr> Egg Product Modernization</vt:lpstr>
      <vt:lpstr> USDA-FDA Formal Agreement</vt:lpstr>
      <vt:lpstr>Food Safety from Farm to Table </vt:lpstr>
      <vt:lpstr> Consumer Education</vt:lpstr>
      <vt:lpstr> Year-by-Year Integrated, Holistic Approach</vt:lpstr>
      <vt:lpstr> Year 1: Observational Study Handwashing Results</vt:lpstr>
      <vt:lpstr> Year 1: Observational Cooking Study Results</vt:lpstr>
      <vt:lpstr> Year 2: Observational Cleaning Study (In Progress)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 George - FSIS</dc:creator>
  <cp:lastModifiedBy>Stewart, Jeffrey - OCFO</cp:lastModifiedBy>
  <cp:revision>868</cp:revision>
  <cp:lastPrinted>2019-02-05T21:24:07Z</cp:lastPrinted>
  <dcterms:created xsi:type="dcterms:W3CDTF">2018-07-31T14:15:44Z</dcterms:created>
  <dcterms:modified xsi:type="dcterms:W3CDTF">2019-08-16T11:46:27Z</dcterms:modified>
</cp:coreProperties>
</file>