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589" r:id="rId5"/>
    <p:sldId id="260" r:id="rId6"/>
    <p:sldId id="258" r:id="rId7"/>
    <p:sldId id="259" r:id="rId8"/>
    <p:sldId id="264" r:id="rId9"/>
    <p:sldId id="266" r:id="rId10"/>
    <p:sldId id="267" r:id="rId11"/>
    <p:sldId id="262" r:id="rId12"/>
    <p:sldId id="573" r:id="rId13"/>
    <p:sldId id="574" r:id="rId14"/>
    <p:sldId id="575" r:id="rId15"/>
    <p:sldId id="576" r:id="rId16"/>
    <p:sldId id="578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80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64DBA-6345-422A-9D49-F9DE331B163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8F8B1E-D9F6-486F-B23E-FBE9BB5FF4B9}">
      <dgm:prSet phldrT="[Text]"/>
      <dgm:spPr>
        <a:xfrm>
          <a:off x="818573" y="1250411"/>
          <a:ext cx="5222240" cy="625205"/>
        </a:xfrm>
        <a:solidFill>
          <a:srgbClr val="0044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Disburser Administrator</a:t>
          </a:r>
        </a:p>
      </dgm:t>
      <dgm:extLst>
        <a:ext uri="{E40237B7-FDA0-4F09-8148-C483321AD2D9}">
          <dgm14:cNvPr xmlns:dgm14="http://schemas.microsoft.com/office/drawing/2010/diagram" id="0" name="" descr="Disburser Administrator&#10;"/>
        </a:ext>
      </dgm:extLst>
    </dgm:pt>
    <dgm:pt modelId="{38803176-C6A9-49BE-908C-2BB2BAD77261}" type="parTrans" cxnId="{66B8919C-913E-403A-B79C-E47523BDCF77}">
      <dgm:prSet/>
      <dgm:spPr/>
      <dgm:t>
        <a:bodyPr/>
        <a:lstStyle/>
        <a:p>
          <a:endParaRPr lang="en-US"/>
        </a:p>
      </dgm:t>
    </dgm:pt>
    <dgm:pt modelId="{A1FD69F2-CEE0-432F-807A-7032573569BD}" type="sibTrans" cxnId="{66B8919C-913E-403A-B79C-E47523BDCF77}">
      <dgm:prSet/>
      <dgm:spPr/>
      <dgm:t>
        <a:bodyPr/>
        <a:lstStyle/>
        <a:p>
          <a:endParaRPr lang="en-US"/>
        </a:p>
      </dgm:t>
    </dgm:pt>
    <dgm:pt modelId="{67CF7CDB-CF0F-41C8-AB99-34F6F3ADB77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818573" y="2188382"/>
          <a:ext cx="5222240" cy="625205"/>
        </a:xfrm>
        <a:ln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Intra-Gov Disburser</a:t>
          </a:r>
        </a:p>
      </dgm:t>
      <dgm:extLst>
        <a:ext uri="{E40237B7-FDA0-4F09-8148-C483321AD2D9}">
          <dgm14:cNvPr xmlns:dgm14="http://schemas.microsoft.com/office/drawing/2010/diagram" id="0" name="" descr="Intra-Gov Disburser&#10;"/>
        </a:ext>
      </dgm:extLst>
    </dgm:pt>
    <dgm:pt modelId="{0A10621D-503C-4833-B5B5-D4C2085428A9}" type="parTrans" cxnId="{AA6A2409-0707-461A-9FE5-73967B390A37}">
      <dgm:prSet/>
      <dgm:spPr/>
      <dgm:t>
        <a:bodyPr/>
        <a:lstStyle/>
        <a:p>
          <a:endParaRPr lang="en-US"/>
        </a:p>
      </dgm:t>
    </dgm:pt>
    <dgm:pt modelId="{BD0C1AC3-79C9-42C7-BED5-E0DF7FF7133E}" type="sibTrans" cxnId="{AA6A2409-0707-461A-9FE5-73967B390A37}">
      <dgm:prSet/>
      <dgm:spPr/>
      <dgm:t>
        <a:bodyPr/>
        <a:lstStyle/>
        <a:p>
          <a:endParaRPr lang="en-US"/>
        </a:p>
      </dgm:t>
    </dgm:pt>
    <dgm:pt modelId="{F6D76FDA-B4C0-409F-BF0B-F39CC9267448}" type="pres">
      <dgm:prSet presAssocID="{48664DBA-6345-422A-9D49-F9DE331B163D}" presName="diagram" presStyleCnt="0">
        <dgm:presLayoutVars>
          <dgm:dir/>
          <dgm:resizeHandles val="exact"/>
        </dgm:presLayoutVars>
      </dgm:prSet>
      <dgm:spPr/>
    </dgm:pt>
    <dgm:pt modelId="{A4EFF7A6-8BDB-4D97-8061-C9901E42BA2A}" type="pres">
      <dgm:prSet presAssocID="{828F8B1E-D9F6-486F-B23E-FBE9BB5FF4B9}" presName="node" presStyleLbl="node1" presStyleIdx="0" presStyleCnt="2" custLinFactNeighborX="922" custLinFactNeighborY="69160">
        <dgm:presLayoutVars>
          <dgm:bulletEnabled val="1"/>
        </dgm:presLayoutVars>
      </dgm:prSet>
      <dgm:spPr/>
    </dgm:pt>
    <dgm:pt modelId="{45C05207-D4FD-4144-9447-680639522001}" type="pres">
      <dgm:prSet presAssocID="{A1FD69F2-CEE0-432F-807A-7032573569BD}" presName="sibTrans" presStyleCnt="0"/>
      <dgm:spPr/>
    </dgm:pt>
    <dgm:pt modelId="{478FF313-CC01-45E8-8137-DFAB06BD2BC9}" type="pres">
      <dgm:prSet presAssocID="{67CF7CDB-CF0F-41C8-AB99-34F6F3ADB773}" presName="node" presStyleLbl="node1" presStyleIdx="1" presStyleCnt="2" custLinFactX="-10026" custLinFactNeighborX="-100000" custLinFactNeighborY="-54684">
        <dgm:presLayoutVars>
          <dgm:bulletEnabled val="1"/>
        </dgm:presLayoutVars>
      </dgm:prSet>
      <dgm:spPr/>
    </dgm:pt>
  </dgm:ptLst>
  <dgm:cxnLst>
    <dgm:cxn modelId="{AA6A2409-0707-461A-9FE5-73967B390A37}" srcId="{48664DBA-6345-422A-9D49-F9DE331B163D}" destId="{67CF7CDB-CF0F-41C8-AB99-34F6F3ADB773}" srcOrd="1" destOrd="0" parTransId="{0A10621D-503C-4833-B5B5-D4C2085428A9}" sibTransId="{BD0C1AC3-79C9-42C7-BED5-E0DF7FF7133E}"/>
    <dgm:cxn modelId="{50E56D2E-9E58-48E7-A58B-EBD4F0B9A70C}" type="presOf" srcId="{67CF7CDB-CF0F-41C8-AB99-34F6F3ADB773}" destId="{478FF313-CC01-45E8-8137-DFAB06BD2BC9}" srcOrd="0" destOrd="0" presId="urn:microsoft.com/office/officeart/2005/8/layout/default"/>
    <dgm:cxn modelId="{9EEF9847-C510-4416-9936-C4E63393EA35}" type="presOf" srcId="{828F8B1E-D9F6-486F-B23E-FBE9BB5FF4B9}" destId="{A4EFF7A6-8BDB-4D97-8061-C9901E42BA2A}" srcOrd="0" destOrd="0" presId="urn:microsoft.com/office/officeart/2005/8/layout/default"/>
    <dgm:cxn modelId="{B31D6881-8ED7-48A7-B4A2-53AF6081FD55}" type="presOf" srcId="{48664DBA-6345-422A-9D49-F9DE331B163D}" destId="{F6D76FDA-B4C0-409F-BF0B-F39CC9267448}" srcOrd="0" destOrd="0" presId="urn:microsoft.com/office/officeart/2005/8/layout/default"/>
    <dgm:cxn modelId="{66B8919C-913E-403A-B79C-E47523BDCF77}" srcId="{48664DBA-6345-422A-9D49-F9DE331B163D}" destId="{828F8B1E-D9F6-486F-B23E-FBE9BB5FF4B9}" srcOrd="0" destOrd="0" parTransId="{38803176-C6A9-49BE-908C-2BB2BAD77261}" sibTransId="{A1FD69F2-CEE0-432F-807A-7032573569BD}"/>
    <dgm:cxn modelId="{C4407340-1763-4347-907C-F33CCBDF759A}" type="presParOf" srcId="{F6D76FDA-B4C0-409F-BF0B-F39CC9267448}" destId="{A4EFF7A6-8BDB-4D97-8061-C9901E42BA2A}" srcOrd="0" destOrd="0" presId="urn:microsoft.com/office/officeart/2005/8/layout/default"/>
    <dgm:cxn modelId="{492D0A01-87FD-453F-A8F3-94B28276FFA4}" type="presParOf" srcId="{F6D76FDA-B4C0-409F-BF0B-F39CC9267448}" destId="{45C05207-D4FD-4144-9447-680639522001}" srcOrd="1" destOrd="0" presId="urn:microsoft.com/office/officeart/2005/8/layout/default"/>
    <dgm:cxn modelId="{733B25C7-8962-4175-96AC-D081188963DF}" type="presParOf" srcId="{F6D76FDA-B4C0-409F-BF0B-F39CC9267448}" destId="{478FF313-CC01-45E8-8137-DFAB06BD2BC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FF7A6-8BDB-4D97-8061-C9901E42BA2A}">
      <dsp:nvSpPr>
        <dsp:cNvPr id="0" name=""/>
        <dsp:cNvSpPr/>
      </dsp:nvSpPr>
      <dsp:spPr>
        <a:xfrm>
          <a:off x="30605" y="2126194"/>
          <a:ext cx="3229676" cy="1937805"/>
        </a:xfrm>
        <a:prstGeom prst="rect">
          <a:avLst/>
        </a:prstGeom>
        <a:solidFill>
          <a:srgbClr val="0044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Disburser Administrator</a:t>
          </a:r>
        </a:p>
      </dsp:txBody>
      <dsp:txXfrm>
        <a:off x="30605" y="2126194"/>
        <a:ext cx="3229676" cy="1937805"/>
      </dsp:txXfrm>
    </dsp:sp>
    <dsp:sp modelId="{478FF313-CC01-45E8-8137-DFAB06BD2BC9}">
      <dsp:nvSpPr>
        <dsp:cNvPr id="0" name=""/>
        <dsp:cNvSpPr/>
      </dsp:nvSpPr>
      <dsp:spPr>
        <a:xfrm>
          <a:off x="0" y="3427"/>
          <a:ext cx="3229676" cy="193780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Intra-Gov Disburser</a:t>
          </a:r>
        </a:p>
      </dsp:txBody>
      <dsp:txXfrm>
        <a:off x="0" y="3427"/>
        <a:ext cx="3229676" cy="193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11979-49DF-4DA8-871E-FDA8ED693874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A6D84-AD08-4BF9-9FA1-515597AD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510F-BD00-4E77-B625-843BF4F5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90112"/>
            <a:ext cx="59704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USDA 2019 Financial Management Training PowerPoint Title Slide graphic&#10;&#10;Description generated with high confidence">
            <a:extLst>
              <a:ext uri="{FF2B5EF4-FFF2-40B4-BE49-F238E27FC236}">
                <a16:creationId xmlns:a16="http://schemas.microsoft.com/office/drawing/2014/main" id="{D03D29FD-CF9C-4176-8541-6D49BFC3B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B91BD0-7541-4109-961C-7ED810E296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064" y="2047874"/>
            <a:ext cx="6189950" cy="1042797"/>
          </a:xfrm>
        </p:spPr>
        <p:txBody>
          <a:bodyPr/>
          <a:lstStyle>
            <a:lvl1pPr marL="0" indent="0">
              <a:buNone/>
              <a:defRPr sz="36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D04E22-061D-4978-BB7C-EEBB35551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4074" y="4535678"/>
            <a:ext cx="7259701" cy="1770109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1"/>
            <a:r>
              <a:rPr lang="en-US" dirty="0"/>
              <a:t>Agency/Organization</a:t>
            </a:r>
          </a:p>
        </p:txBody>
      </p:sp>
    </p:spTree>
    <p:extLst>
      <p:ext uri="{BB962C8B-B14F-4D97-AF65-F5344CB8AC3E}">
        <p14:creationId xmlns:p14="http://schemas.microsoft.com/office/powerpoint/2010/main" val="360606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BEE5-9815-42E7-AF5A-D0B47FC7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9A91A-87F9-4F03-82C4-7A4E33B93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F42C-45CB-4AC2-B290-5C33BCD9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51A2-CFCA-4C84-9B57-6C5D5CD2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78EE-FDA5-472E-85F9-5C830D52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673D0-9661-4E0E-AA47-A09D9EAD5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17FDF-0DCF-485A-A9B2-0B95BE1E7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6EC6-6955-40A7-8433-6A2D2BC9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47FD3-9D76-4491-817F-002C1940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6FB0-3E1A-41A5-A68A-A6FE602D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1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A6C5-B5A9-4117-831A-918181B9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1915A-2BFF-413D-A93F-0E5CF04A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2D228-0C58-41CE-A857-BB032C4D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808AB-111D-4D9F-A4C9-3E9DB3CC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2D8A6-75E3-4BFA-9831-9682B14E4B8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FECF40-CC08-45BA-8854-46987B228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0" y="365125"/>
            <a:ext cx="3182112" cy="13255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1C433B0F-81B7-48DB-B667-E57EC12DB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3" b="12691"/>
          <a:stretch/>
        </p:blipFill>
        <p:spPr>
          <a:xfrm>
            <a:off x="8733830" y="136525"/>
            <a:ext cx="3400257" cy="16891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5F9CC69-245C-4346-B6BE-7B2B3F9A2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48" y="365125"/>
            <a:ext cx="8546592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78E5B62-B508-4DE2-87FF-BA6A72FB29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CB29834-7B3E-4720-A045-AEFC6597A2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4A1C51-9F84-4288-938A-280EDF2898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9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81E1-E9FF-4F64-8A6E-E632327E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C137D-D7E8-4957-868F-33A5FEA8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75C16-ABE3-43C9-AD96-38E584492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9C28-6F2B-4F25-89A4-54A2ABCC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E6A1-B318-4E25-A5BB-91045D6D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2763-D136-4044-9B18-2F0BBA3F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D300-8D4B-4295-82DC-F9F6EB24C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87862-657D-4EFA-B5C2-A9A2F5040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CB15-A957-4B55-A7AC-FE0804C5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AEFDF-6164-4D5A-9778-04C54281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3950B-555B-4CF1-BC80-4DAC8652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444D-C4E3-4FDF-97B5-BF12F204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6749C-43CE-4327-BA79-7E50DE4D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7CCC-FB7C-4EC7-B300-A796808C8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67F20-8E7E-49CD-A5D7-92F2774E2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2D355-18AF-4A0E-B007-0C2A8D5DE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96291-661A-4E6C-8FD7-CA49B826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70AA5-DD79-4C31-896D-5DBC84EC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1D73E-4730-48B8-A2EE-34D83F83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59FB-7271-4B9E-8B67-93DB152C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AA906-0C43-4BF4-BE5A-751BD5B3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FF444-166D-4651-9C2B-D126DD0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F6E19-7C12-4244-9684-E8232314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7E101-BB56-4CB3-94FC-AE7FAB5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AA902-B6F4-4AB8-B0AC-DAE3DE05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FE2B-D21F-4265-91D5-35C36811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53D3-5EEC-4E45-B4FA-F921135F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BF06-84E1-4932-8B7F-CACE1B56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4D522-39E5-4307-A903-156A12B72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B9910-3D75-47AE-B976-C4F5AB65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43111-2888-4675-8329-A0DD0553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6F750-1284-4F09-9468-8510420A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83A9-9033-49B9-820C-D40C828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01767-2849-44E8-8E23-A2CA98B85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570AB-5393-4BB7-B953-0D55F2A2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A4EA-69C5-47C7-BBB3-06F1B4BE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D8999-ECF4-4E4A-AB36-5810663F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12C9E-B280-44D8-B5AF-CB4A9E79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FC486-59CF-4582-98BE-096D534D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12A52-447E-4BC8-A3BA-0E7B7DEE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C8196-EF28-4B17-BECD-44606BEE4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F5C35-EB73-4BA9-A143-869214A3F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665A-4DA1-4A13-BC49-03747EF20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7BB3-F3DC-4C0B-B008-4C703EC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GT@fiscal.treasury.g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scal.treasury.gov/g-invoice/training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scal.treasury.gov/gtas/intergovernmental-contact-list-for-agencies.html" TargetMode="External"/><Relationship Id="rId3" Type="http://schemas.openxmlformats.org/officeDocument/2006/relationships/hyperlink" Target="mailto:keith.jarboe@fiscal.treasury.gov" TargetMode="External"/><Relationship Id="rId7" Type="http://schemas.openxmlformats.org/officeDocument/2006/relationships/hyperlink" Target="https://www.fiscal.treasury.gov/g-invoice/" TargetMode="External"/><Relationship Id="rId2" Type="http://schemas.openxmlformats.org/officeDocument/2006/relationships/hyperlink" Target="mailto:Christopher.Beck@fiscal.treasury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esley.vincent@fiscal.treasury.gov" TargetMode="External"/><Relationship Id="rId5" Type="http://schemas.openxmlformats.org/officeDocument/2006/relationships/hyperlink" Target="mailto:alexander.abshire@fiscal.treasury.gov" TargetMode="External"/><Relationship Id="rId4" Type="http://schemas.openxmlformats.org/officeDocument/2006/relationships/hyperlink" Target="mailto:IGT@fiscal.treasury.gov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GInvoicing@stls.frb.org" TargetMode="External"/><Relationship Id="rId3" Type="http://schemas.openxmlformats.org/officeDocument/2006/relationships/hyperlink" Target="mailto:George.Pierce@stls.frb.org" TargetMode="External"/><Relationship Id="rId7" Type="http://schemas.openxmlformats.org/officeDocument/2006/relationships/hyperlink" Target="mailto:Shelley.Sadler@stls.frb.org" TargetMode="External"/><Relationship Id="rId2" Type="http://schemas.openxmlformats.org/officeDocument/2006/relationships/hyperlink" Target="mailto:Robert.Mattison@stls.frb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lena.Napolitano@stls.frb.org" TargetMode="External"/><Relationship Id="rId5" Type="http://schemas.openxmlformats.org/officeDocument/2006/relationships/hyperlink" Target="mailto:Will.Beedie@stls.frb.org" TargetMode="External"/><Relationship Id="rId4" Type="http://schemas.openxmlformats.org/officeDocument/2006/relationships/hyperlink" Target="mailto:Douglas.Larson@stls.frb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qa.igt.fiscal.treasury.gov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-Invoicing Impacts to USDA Users">
            <a:extLst>
              <a:ext uri="{FF2B5EF4-FFF2-40B4-BE49-F238E27FC236}">
                <a16:creationId xmlns:a16="http://schemas.microsoft.com/office/drawing/2014/main" id="{40E3C85C-68B4-4BE7-A497-186F89BB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17784"/>
            <a:ext cx="5970494" cy="1997892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G-Invoicing </a:t>
            </a:r>
            <a:r>
              <a:rPr lang="en-US" sz="5000" dirty="0"/>
              <a:t>– </a:t>
            </a:r>
            <a:br>
              <a:rPr lang="en-US" sz="5000" dirty="0"/>
            </a:br>
            <a:r>
              <a:rPr lang="en-US" sz="4000" dirty="0">
                <a:latin typeface="+mn-lt"/>
              </a:rPr>
              <a:t>Impacts to USDA Users</a:t>
            </a:r>
          </a:p>
        </p:txBody>
      </p:sp>
      <p:sp>
        <p:nvSpPr>
          <p:cNvPr id="4" name="Text Placeholder 3" descr="Eddie Reso">
            <a:extLst>
              <a:ext uri="{FF2B5EF4-FFF2-40B4-BE49-F238E27FC236}">
                <a16:creationId xmlns:a16="http://schemas.microsoft.com/office/drawing/2014/main" id="{C9465529-204B-4391-B17D-C10EBD2BF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5195" y="4968607"/>
            <a:ext cx="3958580" cy="694064"/>
          </a:xfrm>
        </p:spPr>
        <p:txBody>
          <a:bodyPr/>
          <a:lstStyle/>
          <a:p>
            <a:r>
              <a:rPr lang="en-US" dirty="0"/>
              <a:t>Eddie Reso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8150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tep 4 – Settlement (cont.)">
            <a:extLst>
              <a:ext uri="{FF2B5EF4-FFF2-40B4-BE49-F238E27FC236}">
                <a16:creationId xmlns:a16="http://schemas.microsoft.com/office/drawing/2014/main" id="{5994E4FF-BF9C-442A-9EDD-223F4924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– Settlement (cont.)</a:t>
            </a:r>
          </a:p>
        </p:txBody>
      </p:sp>
      <p:sp>
        <p:nvSpPr>
          <p:cNvPr id="2" name="Content Placeholder 1" descr="In Regards to USDA as the Customer/Receiving Agency:&#10;The USDA Trading Partner will record performance data in G-Invoicing&#10;G-Invoicing system will trigger IPAC transactions based on GT&amp;C Terms&#10;USDA will download IPAC disbursement transactions from either the G-Invoicing or IPAC systems&#10;IPAC transactions will be loaded to FMMI and matched against Purchase Orders to record Accounts Payable invoices and cash disbursements as currently done&#10;">
            <a:extLst>
              <a:ext uri="{FF2B5EF4-FFF2-40B4-BE49-F238E27FC236}">
                <a16:creationId xmlns:a16="http://schemas.microsoft.com/office/drawing/2014/main" id="{4D3C16FE-5B2E-4A2E-8CB6-3795FEB5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In Regards to USDA as the Customer/Receiving Agency:</a:t>
            </a:r>
          </a:p>
          <a:p>
            <a:pPr>
              <a:spcAft>
                <a:spcPts val="600"/>
              </a:spcAft>
            </a:pPr>
            <a:r>
              <a:rPr lang="en-US" dirty="0"/>
              <a:t>The USDA Trading Partner will record performance data in G-Invoicing</a:t>
            </a:r>
          </a:p>
          <a:p>
            <a:pPr>
              <a:spcAft>
                <a:spcPts val="600"/>
              </a:spcAft>
            </a:pPr>
            <a:r>
              <a:rPr lang="en-US" dirty="0"/>
              <a:t>G-Invoicing system will trigger IPAC transactions based on GT&amp;C Terms</a:t>
            </a:r>
          </a:p>
          <a:p>
            <a:pPr>
              <a:spcAft>
                <a:spcPts val="600"/>
              </a:spcAft>
            </a:pPr>
            <a:r>
              <a:rPr lang="en-US" dirty="0"/>
              <a:t>USDA will download IPAC disbursement transactions from either the G-Invoicing or IPAC systems</a:t>
            </a:r>
          </a:p>
          <a:p>
            <a:pPr>
              <a:spcAft>
                <a:spcPts val="600"/>
              </a:spcAft>
            </a:pPr>
            <a:r>
              <a:rPr lang="en-US" dirty="0"/>
              <a:t>IPAC transactions will be loaded to FMMI and matched against Purchase Orders to record Accounts Payable invoices and cash disbursements as currently done</a:t>
            </a:r>
          </a:p>
        </p:txBody>
      </p:sp>
    </p:spTree>
    <p:extLst>
      <p:ext uri="{BB962C8B-B14F-4D97-AF65-F5344CB8AC3E}">
        <p14:creationId xmlns:p14="http://schemas.microsoft.com/office/powerpoint/2010/main" val="7234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ummary of Implementation Status">
            <a:extLst>
              <a:ext uri="{FF2B5EF4-FFF2-40B4-BE49-F238E27FC236}">
                <a16:creationId xmlns:a16="http://schemas.microsoft.com/office/drawing/2014/main" id="{8968E1D7-E06A-4327-829C-D22B08CF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Implementation Status</a:t>
            </a:r>
          </a:p>
        </p:txBody>
      </p:sp>
      <p:sp>
        <p:nvSpPr>
          <p:cNvPr id="2" name="Content Placeholder 1" descr="Decision made – USDA agencies will utilize the G-Invoicing Portal for entering agreement data&#10;USDA will not use on-line portal for entering ordering and performance data, but rather electronically load this data, as suggested by Fiscal Service&#10;SAP must provide solution for its Federal customers&#10;SAP is currently working with its Federal customer agencies to gather requirements, address concerns, and provide demonstrations on protypes&#10;">
            <a:extLst>
              <a:ext uri="{FF2B5EF4-FFF2-40B4-BE49-F238E27FC236}">
                <a16:creationId xmlns:a16="http://schemas.microsoft.com/office/drawing/2014/main" id="{07F6F7F2-31DC-4F85-8571-4FD46E13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made – USDA agencies will utilize the G-Invoicing Portal for entering agreement data</a:t>
            </a:r>
          </a:p>
          <a:p>
            <a:r>
              <a:rPr lang="en-US" dirty="0"/>
              <a:t>USDA will not use on-line portal for entering ordering and performance data, but rather electronically load this data, as suggested by Fiscal Service</a:t>
            </a:r>
          </a:p>
          <a:p>
            <a:r>
              <a:rPr lang="en-US" dirty="0"/>
              <a:t>SAP must provide solution for its Federal customers</a:t>
            </a:r>
          </a:p>
          <a:p>
            <a:r>
              <a:rPr lang="en-US" dirty="0"/>
              <a:t>SAP is currently working with its Federal customer agencies to gather requirements, address concerns, and provide demonstrations on protypes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What’s Next">
            <a:extLst>
              <a:ext uri="{FF2B5EF4-FFF2-40B4-BE49-F238E27FC236}">
                <a16:creationId xmlns:a16="http://schemas.microsoft.com/office/drawing/2014/main" id="{9C59AF2C-5AFA-4ABA-BC31-0E1065AC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		</a:t>
            </a:r>
          </a:p>
        </p:txBody>
      </p:sp>
      <p:sp>
        <p:nvSpPr>
          <p:cNvPr id="2" name="Content Placeholder 1" descr="Gain access now to G-Invoicing Portal&#10;Schedule live training in Crystal City, VA or Webex Training&#10;&#10;&#10;Questions&#10;">
            <a:extLst>
              <a:ext uri="{FF2B5EF4-FFF2-40B4-BE49-F238E27FC236}">
                <a16:creationId xmlns:a16="http://schemas.microsoft.com/office/drawing/2014/main" id="{39801729-364F-4380-BDA1-45B63E2FE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 access now to G-Invoicing Portal</a:t>
            </a:r>
          </a:p>
          <a:p>
            <a:r>
              <a:rPr lang="en-US" dirty="0"/>
              <a:t>Schedule live training in Crystal City, VA or </a:t>
            </a:r>
            <a:r>
              <a:rPr lang="en-US" dirty="0" err="1"/>
              <a:t>Webex</a:t>
            </a:r>
            <a:r>
              <a:rPr lang="en-US" dirty="0"/>
              <a:t> Training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300" b="1" dirty="0"/>
          </a:p>
          <a:p>
            <a:pPr marL="0" indent="0" algn="ctr">
              <a:buNone/>
            </a:pPr>
            <a:r>
              <a:rPr lang="en-US" sz="4300" b="1" dirty="0"/>
              <a:t>Questions</a:t>
            </a:r>
          </a:p>
          <a:p>
            <a:pPr marL="0" indent="0" algn="ctr">
              <a:buNone/>
            </a:pPr>
            <a:r>
              <a:rPr lang="en-US" sz="4300" b="1" dirty="0"/>
              <a:t>  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&quot;&quot;">
            <a:extLst>
              <a:ext uri="{FF2B5EF4-FFF2-40B4-BE49-F238E27FC236}">
                <a16:creationId xmlns:a16="http://schemas.microsoft.com/office/drawing/2014/main" id="{6FE8809B-C3EB-4F27-8D23-13FCF51262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14" y="3502151"/>
            <a:ext cx="875259" cy="1166847"/>
          </a:xfrm>
          <a:prstGeom prst="rect">
            <a:avLst/>
          </a:prstGeom>
        </p:spPr>
      </p:pic>
      <p:pic>
        <p:nvPicPr>
          <p:cNvPr id="5" name="Picture 4" descr="&quot;&quot;">
            <a:extLst>
              <a:ext uri="{FF2B5EF4-FFF2-40B4-BE49-F238E27FC236}">
                <a16:creationId xmlns:a16="http://schemas.microsoft.com/office/drawing/2014/main" id="{ACC90B9B-FCD8-49DC-8A75-31EE0BE3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28" y="3502151"/>
            <a:ext cx="875259" cy="11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Live Demo">
            <a:extLst>
              <a:ext uri="{FF2B5EF4-FFF2-40B4-BE49-F238E27FC236}">
                <a16:creationId xmlns:a16="http://schemas.microsoft.com/office/drawing/2014/main" id="{6710F13F-76BE-46E5-AFF2-BF49866A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Live Demo</a:t>
            </a:r>
            <a:r>
              <a:rPr lang="en-US" dirty="0"/>
              <a:t>	</a:t>
            </a:r>
          </a:p>
        </p:txBody>
      </p:sp>
      <p:pic>
        <p:nvPicPr>
          <p:cNvPr id="5" name="Picture 4" descr="A group of people in a room using computers&#10;&#10;">
            <a:extLst>
              <a:ext uri="{FF2B5EF4-FFF2-40B4-BE49-F238E27FC236}">
                <a16:creationId xmlns:a16="http://schemas.microsoft.com/office/drawing/2014/main" id="{AECC6E07-AABE-4159-A183-87B0950D00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3" y="1582429"/>
            <a:ext cx="3559577" cy="2529173"/>
          </a:xfrm>
          <a:prstGeom prst="rect">
            <a:avLst/>
          </a:prstGeom>
        </p:spPr>
      </p:pic>
      <p:sp>
        <p:nvSpPr>
          <p:cNvPr id="2" name="Content Placeholder 1" descr="Lena Napolitano&#10; Federal Reserve Bank – St. Louis&#10;">
            <a:extLst>
              <a:ext uri="{FF2B5EF4-FFF2-40B4-BE49-F238E27FC236}">
                <a16:creationId xmlns:a16="http://schemas.microsoft.com/office/drawing/2014/main" id="{6AAD25EF-93A4-4699-B15A-ED58AFD67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84" y="287892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                              Lena Napolitano</a:t>
            </a:r>
          </a:p>
          <a:p>
            <a:pPr marL="457200" lvl="1" indent="0">
              <a:buNone/>
            </a:pPr>
            <a:endParaRPr lang="en-US" sz="4400" dirty="0"/>
          </a:p>
          <a:p>
            <a:pPr marL="457200" lvl="1" indent="0">
              <a:buNone/>
            </a:pPr>
            <a:r>
              <a:rPr lang="en-US" sz="4400" dirty="0"/>
              <a:t>             Federal Reserve Bank – St. Louis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-Invoicing System Environments">
            <a:extLst>
              <a:ext uri="{FF2B5EF4-FFF2-40B4-BE49-F238E27FC236}">
                <a16:creationId xmlns:a16="http://schemas.microsoft.com/office/drawing/2014/main" id="{40E3C85C-68B4-4BE7-A497-186F89BB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G-Invoicing System Environments</a:t>
            </a:r>
            <a:endParaRPr lang="en-US" sz="4000" dirty="0">
              <a:latin typeface="+mn-lt"/>
            </a:endParaRPr>
          </a:p>
        </p:txBody>
      </p:sp>
      <p:sp>
        <p:nvSpPr>
          <p:cNvPr id="5" name="Flowchart: Magnetic Disk 4" descr="QA-C - Quality Assurance – Current (QA-C) &#10;URL: https://qa.igt.fiscal.treasury.gov/ &#10;"/>
          <p:cNvSpPr/>
          <p:nvPr/>
        </p:nvSpPr>
        <p:spPr>
          <a:xfrm>
            <a:off x="1168406" y="1662880"/>
            <a:ext cx="2590800" cy="2667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Quality Assurance – Current (QA-C) </a:t>
            </a:r>
          </a:p>
          <a:p>
            <a:pPr algn="ctr"/>
            <a:r>
              <a:rPr lang="en-US" b="1" dirty="0"/>
              <a:t>URL: https://qa.igt.fiscal.treasury.gov/ </a:t>
            </a:r>
          </a:p>
        </p:txBody>
      </p:sp>
      <p:sp>
        <p:nvSpPr>
          <p:cNvPr id="6" name="Rectangle 5" descr="QA-C&#10;"/>
          <p:cNvSpPr/>
          <p:nvPr/>
        </p:nvSpPr>
        <p:spPr>
          <a:xfrm>
            <a:off x="1583432" y="1684651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QA-C</a:t>
            </a:r>
          </a:p>
        </p:txBody>
      </p:sp>
      <p:sp>
        <p:nvSpPr>
          <p:cNvPr id="4" name="Flowchart: Magnetic Disk 3" descr="PROD - Production (Prod)&#10;URL: https://www.igt.fiscal.treasury.gov/&#10;&#10;"/>
          <p:cNvSpPr/>
          <p:nvPr/>
        </p:nvSpPr>
        <p:spPr>
          <a:xfrm>
            <a:off x="4597406" y="1684651"/>
            <a:ext cx="2590800" cy="2667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Production (Prod)</a:t>
            </a:r>
          </a:p>
          <a:p>
            <a:pPr algn="ctr"/>
            <a:r>
              <a:rPr lang="en-US" b="1" dirty="0"/>
              <a:t>URL: https://www.igt.fiscal.treasury.gov/</a:t>
            </a:r>
          </a:p>
        </p:txBody>
      </p:sp>
      <p:sp>
        <p:nvSpPr>
          <p:cNvPr id="7" name="Rectangle 6" descr="PROD&#10;"/>
          <p:cNvSpPr/>
          <p:nvPr/>
        </p:nvSpPr>
        <p:spPr>
          <a:xfrm>
            <a:off x="4972682" y="1689599"/>
            <a:ext cx="1840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 descr="The U.S. Department of the Treasury, Bureau of the Fiscal Service policy prohibits the use/storage of production (real) data in non-production QA-C (test) environment&#10;Please modify the data so there is no real data in QA-C&#10;"/>
          <p:cNvSpPr/>
          <p:nvPr/>
        </p:nvSpPr>
        <p:spPr>
          <a:xfrm>
            <a:off x="254005" y="4405727"/>
            <a:ext cx="11771739" cy="223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The U.S. Department of the Treasury, Bureau of the Fiscal Service policy prohibits the use/storage of production (real) data in non-production QA-C (test) environment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Please modify the data so there is no real data in QA-C</a:t>
            </a:r>
          </a:p>
        </p:txBody>
      </p:sp>
    </p:spTree>
    <p:extLst>
      <p:ext uri="{BB962C8B-B14F-4D97-AF65-F5344CB8AC3E}">
        <p14:creationId xmlns:p14="http://schemas.microsoft.com/office/powerpoint/2010/main" val="94999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-Invoicing System Modules">
            <a:extLst>
              <a:ext uri="{FF2B5EF4-FFF2-40B4-BE49-F238E27FC236}">
                <a16:creationId xmlns:a16="http://schemas.microsoft.com/office/drawing/2014/main" id="{40E3C85C-68B4-4BE7-A497-186F89BB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G-Invoicing System Modules</a:t>
            </a:r>
          </a:p>
        </p:txBody>
      </p:sp>
      <p:graphicFrame>
        <p:nvGraphicFramePr>
          <p:cNvPr id="9" name="Diagram 8" descr="G Invoicing System Modules: &#10;Intra-Gov Disburser and Disburser Administrator"/>
          <p:cNvGraphicFramePr/>
          <p:nvPr>
            <p:extLst>
              <p:ext uri="{D42A27DB-BD31-4B8C-83A1-F6EECF244321}">
                <p14:modId xmlns:p14="http://schemas.microsoft.com/office/powerpoint/2010/main" val="3938897765"/>
              </p:ext>
            </p:extLst>
          </p:nvPr>
        </p:nvGraphicFramePr>
        <p:xfrm>
          <a:off x="465363" y="1734104"/>
          <a:ext cx="67839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 descr="Trading Partners&#10;GT&amp;C Agreements&#10;Orders&#10;Performance&#10;IPAC Status for Funds Settlement &#10;"/>
          <p:cNvSpPr txBox="1"/>
          <p:nvPr/>
        </p:nvSpPr>
        <p:spPr>
          <a:xfrm>
            <a:off x="3886200" y="1479368"/>
            <a:ext cx="5265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Trading Partners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GT&amp;C Agreements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Orders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Performance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IPAC Status for Funds Settlement </a:t>
            </a:r>
          </a:p>
        </p:txBody>
      </p:sp>
      <p:sp>
        <p:nvSpPr>
          <p:cNvPr id="10" name="TextBox 9" descr="Account Configuration&#10;Reference data management and maintenance of data access groups&#10;Creation of users&#10;Assignment of roles and data access groups&#10;"/>
          <p:cNvSpPr txBox="1"/>
          <p:nvPr/>
        </p:nvSpPr>
        <p:spPr>
          <a:xfrm>
            <a:off x="3886200" y="3830908"/>
            <a:ext cx="5553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Account Configuration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Reference data management and maintenance of data access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Creation of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Assignment of roles and data access groups</a:t>
            </a:r>
          </a:p>
        </p:txBody>
      </p:sp>
    </p:spTree>
    <p:extLst>
      <p:ext uri="{BB962C8B-B14F-4D97-AF65-F5344CB8AC3E}">
        <p14:creationId xmlns:p14="http://schemas.microsoft.com/office/powerpoint/2010/main" val="227903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G-Invoicing Implementation">
            <a:extLst>
              <a:ext uri="{FF2B5EF4-FFF2-40B4-BE49-F238E27FC236}">
                <a16:creationId xmlns:a16="http://schemas.microsoft.com/office/drawing/2014/main" id="{B311BF4F-4524-4EB6-9138-F19F60CB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G-Invoicing Implementation</a:t>
            </a:r>
          </a:p>
        </p:txBody>
      </p:sp>
      <p:sp>
        <p:nvSpPr>
          <p:cNvPr id="5" name="Content Placeholder 1" descr="Work with the Agency Implementation Team (AIT) Leads&#10;Identify your stakeholders for G-Invoicing implementation&#10;Establish Working Groups&#10;Review reference materials on G-Invoicing Fiscal Service Website&#10;Compare your IGT “As-Is Model” to the Federal IGT Data Standards&#10;Identify SMEs involved in IGT (Support Agreements Managers, Orders, 7600A/B Forms, DISB/COLL, IPAC)&#10;Establish data access groups and users in G-Invoicing QA and Production environments &#10;Prepare Implementation Project Plan&#10;Work with your software provider(s) to comply with G-Invoicing and FIDS requirements&#10;Join the Intragovernmental Transactions Working Group (ITWG) meetings&#10;Sign up by e-mailing IGT@fiscal.treasury.gov&#10;">
            <a:extLst>
              <a:ext uri="{FF2B5EF4-FFF2-40B4-BE49-F238E27FC236}">
                <a16:creationId xmlns:a16="http://schemas.microsoft.com/office/drawing/2014/main" id="{7CB6A9EC-0274-4723-9349-0BC03479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Work with the Agency Implementation Team (AIT) Leads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your stakeholders for G-Invoicing implementation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Establish Working Groups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Review reference materials on G-Invoicing Fiscal Service Website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Compare your IGT “As-Is Model” to the Federal IGT Data Standards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SMEs involved in IGT (Support Agreements Managers, Orders, 7600A/B Forms, DISB/COLL, IPAC)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Establish data access groups and users in G-Invoicing QA and Production environments 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Prepare Implementation Project Plan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Work with your software provider(s) to comply with G-Invoicing and FIDS requirements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Join the Intragovernmental Transactions Working Group (ITWG) meetings</a:t>
            </a:r>
          </a:p>
          <a:p>
            <a:pPr marL="857250"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Sign up by e-mailing </a:t>
            </a:r>
            <a:r>
              <a:rPr lang="en-US" dirty="0">
                <a:hlinkClick r:id="rId2"/>
              </a:rPr>
              <a:t>IGT@fiscal.treasury.gov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0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G-Invoicing User Training">
            <a:extLst>
              <a:ext uri="{FF2B5EF4-FFF2-40B4-BE49-F238E27FC236}">
                <a16:creationId xmlns:a16="http://schemas.microsoft.com/office/drawing/2014/main" id="{A9842D4A-D8F2-4B31-A7D2-6E6E8C99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G-Invoicing User Training</a:t>
            </a:r>
          </a:p>
        </p:txBody>
      </p:sp>
      <p:sp>
        <p:nvSpPr>
          <p:cNvPr id="2" name="Content Placeholder 1" descr="Train the Trainer” approach for training of initial agency users&#10;Onsite training of Admins and Users &#10;Training material are available to support training approach &#10;Computer Based Training (CBTs)&#10;Available on Fiscal Service Website &#10;Creating a GT&amp;C&#10;Creating an Order&#10;Establishing an Access Model Structure&#10;Signup available on Fiscal Service Website for:&#10;G-Invoicing Workshops in Crystal City, VA and Webinars &#10;https://www.fiscal.treasury.gov/g-invoice/training.html &#10;">
            <a:extLst>
              <a:ext uri="{FF2B5EF4-FFF2-40B4-BE49-F238E27FC236}">
                <a16:creationId xmlns:a16="http://schemas.microsoft.com/office/drawing/2014/main" id="{922E54C9-0D68-4073-863A-171677F0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“Train the Trainer” approach for training of initial agency users</a:t>
            </a:r>
          </a:p>
          <a:p>
            <a:pPr lvl="1"/>
            <a:r>
              <a:rPr lang="en-US" dirty="0"/>
              <a:t>Onsite training of Admins and Users </a:t>
            </a:r>
          </a:p>
          <a:p>
            <a:pPr lvl="1"/>
            <a:r>
              <a:rPr lang="en-US" dirty="0"/>
              <a:t>Training material are available to support training approach </a:t>
            </a:r>
          </a:p>
          <a:p>
            <a:pPr marL="0" indent="0">
              <a:buNone/>
            </a:pPr>
            <a:r>
              <a:rPr lang="en-US" sz="2400" dirty="0"/>
              <a:t>Computer Based Training (CBTs)</a:t>
            </a:r>
          </a:p>
          <a:p>
            <a:pPr lvl="1"/>
            <a:r>
              <a:rPr lang="en-US" dirty="0"/>
              <a:t>Available on Fiscal Service Website </a:t>
            </a:r>
          </a:p>
          <a:p>
            <a:pPr lvl="2"/>
            <a:r>
              <a:rPr lang="en-US" sz="2400" dirty="0"/>
              <a:t>Creating a GT&amp;C</a:t>
            </a:r>
          </a:p>
          <a:p>
            <a:pPr lvl="2"/>
            <a:r>
              <a:rPr lang="en-US" sz="2400" dirty="0"/>
              <a:t>Creating an Order</a:t>
            </a:r>
          </a:p>
          <a:p>
            <a:pPr lvl="2"/>
            <a:r>
              <a:rPr lang="en-US" sz="2400" dirty="0"/>
              <a:t>Establishing an Access Model Structure</a:t>
            </a:r>
          </a:p>
          <a:p>
            <a:pPr marL="0" indent="0">
              <a:buNone/>
            </a:pPr>
            <a:r>
              <a:rPr lang="en-US" sz="2400" dirty="0"/>
              <a:t>Signup available on Fiscal Service Website for:</a:t>
            </a:r>
          </a:p>
          <a:p>
            <a:pPr lvl="1"/>
            <a:r>
              <a:rPr lang="en-US" dirty="0"/>
              <a:t>G-Invoicing Workshops in Crystal City, VA and Webinars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https://www.fiscal.treasury.gov/g-invoice/training.html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3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G-Invoicing Treasury Contact Information">
            <a:extLst>
              <a:ext uri="{FF2B5EF4-FFF2-40B4-BE49-F238E27FC236}">
                <a16:creationId xmlns:a16="http://schemas.microsoft.com/office/drawing/2014/main" id="{EAD45D23-F1AF-4901-A56A-CB4A7BE6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365126"/>
            <a:ext cx="8541291" cy="1145622"/>
          </a:xfrm>
        </p:spPr>
        <p:txBody>
          <a:bodyPr>
            <a:normAutofit fontScale="90000"/>
          </a:bodyPr>
          <a:lstStyle/>
          <a:p>
            <a:r>
              <a:rPr lang="en-US" dirty="0"/>
              <a:t>G-Invoicing Treasury Contact Information</a:t>
            </a:r>
          </a:p>
        </p:txBody>
      </p:sp>
      <p:sp>
        <p:nvSpPr>
          <p:cNvPr id="2" name="Content Placeholder 1" descr="For IGT Program Management and Agency Outreach Support&#10;Chris Beck&#10;Manager, General Ledger and Advisory Branch, Bureau of the Fiscal Service&#10;(304) 480-7122; christopher.beck@fiscal.treasury.gov&#10;Keith Jarboe&#10;IGT Agency Outreach – Engagement &amp; Onboarding Staff&#10;Bureau of the Fiscal Service – Fiscal Accounting&#10;202-874-7818; keith.jarboe@fiscal.treasury.gov&#10;&#10;For Intragovernmental Transactions Working Group Information&#10;IGT@fiscal.treasury.gov &#10;Alex Abshire (alexander.abshire@fiscal.treasury.gov)&#10;Wesley Vincent (wesley.vincent@fiscal.treasury.gov)&#10;https://www.fiscal.treasury.gov/g-invoice/&#10;&#10;For Intragovernmental Reporting Point of Contact List for Agencies&#10;https://www.fiscal.treasury.gov/gtas/intergovernmental-contact-list-for-agencies.html&#10;The Financial Reports Division has provided each agency with an assigned review accountant to answer questions about the Intragovernmental Transactions (IGT)&#10;&#10;">
            <a:extLst>
              <a:ext uri="{FF2B5EF4-FFF2-40B4-BE49-F238E27FC236}">
                <a16:creationId xmlns:a16="http://schemas.microsoft.com/office/drawing/2014/main" id="{6CCBFEFD-4242-4C0E-8010-7637E834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033"/>
            <a:ext cx="10515600" cy="48029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58738" algn="l"/>
              </a:tabLst>
            </a:pPr>
            <a:r>
              <a:rPr lang="en-US" sz="2600" b="1" u="sng" dirty="0">
                <a:solidFill>
                  <a:prstClr val="black"/>
                </a:solidFill>
                <a:cs typeface="Arial" panose="020B0604020202020204" pitchFamily="34" charset="0"/>
              </a:rPr>
              <a:t>For IGT Program Management and Agency Outreach Support</a:t>
            </a:r>
            <a:endParaRPr lang="en-US" sz="2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  <a:tabLst>
                <a:tab pos="169863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Chris Beck</a:t>
            </a:r>
            <a:b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Manager, General Ledger and Advisory Branch, Bureau of the Fiscal Service</a:t>
            </a:r>
            <a:b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(304) 480-7122; </a:t>
            </a: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christopher.beck@fiscal.treasury.gov</a:t>
            </a: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  <a:tabLst>
                <a:tab pos="169863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Keith </a:t>
            </a:r>
            <a:r>
              <a:rPr lang="en-US" sz="2200" b="1" dirty="0" err="1">
                <a:solidFill>
                  <a:prstClr val="black"/>
                </a:solidFill>
                <a:cs typeface="Arial" panose="020B0604020202020204" pitchFamily="34" charset="0"/>
              </a:rPr>
              <a:t>Jarboe</a:t>
            </a:r>
            <a:b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IGT Agency Outreach – Engagement &amp; Onboarding Staff</a:t>
            </a:r>
            <a:b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Bureau of the Fiscal Service – Fiscal Accounting</a:t>
            </a:r>
            <a:b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202-874-7818; </a:t>
            </a: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keith.jarboe@fiscal.treasury.gov</a:t>
            </a: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08000" algn="l"/>
              </a:tabLst>
            </a:pPr>
            <a:endParaRPr lang="en-US" sz="2600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08000" algn="l"/>
              </a:tabLst>
            </a:pPr>
            <a:r>
              <a:rPr lang="en-US" sz="2600" b="1" u="sng" dirty="0">
                <a:solidFill>
                  <a:prstClr val="black"/>
                </a:solidFill>
                <a:cs typeface="Arial" panose="020B0604020202020204" pitchFamily="34" charset="0"/>
              </a:rPr>
              <a:t>For Intragovernmental Transactions Working Group Information</a:t>
            </a:r>
          </a:p>
          <a:p>
            <a:pPr marL="457200" lvl="1" indent="0">
              <a:buNone/>
              <a:tabLst>
                <a:tab pos="508000" algn="l"/>
              </a:tabLst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  <a:hlinkClick r:id="rId4"/>
              </a:rPr>
              <a:t>IGT@fiscal.treasury.gov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 </a:t>
            </a:r>
            <a:br>
              <a:rPr lang="en-US" sz="2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2200" b="1" dirty="0">
                <a:solidFill>
                  <a:prstClr val="black"/>
                </a:solidFill>
                <a:cs typeface="Arial" pitchFamily="34" charset="0"/>
              </a:rPr>
              <a:t>Alex Abshire 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  <a:hlinkClick r:id="rId5"/>
              </a:rPr>
              <a:t>alexander.abshire@fiscal.treasury.gov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)</a:t>
            </a:r>
            <a:br>
              <a:rPr lang="en-US" sz="2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2200" b="1" dirty="0">
                <a:solidFill>
                  <a:prstClr val="black"/>
                </a:solidFill>
                <a:cs typeface="Arial" pitchFamily="34" charset="0"/>
              </a:rPr>
              <a:t>Wesley Vincent 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  <a:hlinkClick r:id="rId6"/>
              </a:rPr>
              <a:t>wesley.vincent@fiscal.treasury.gov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)</a:t>
            </a:r>
            <a:br>
              <a:rPr lang="en-US" sz="2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cs typeface="Arial" pitchFamily="34" charset="0"/>
                <a:hlinkClick r:id="rId7"/>
              </a:rPr>
              <a:t>https://www.fiscal.treasury.gov/g-invoice/</a:t>
            </a: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  <a:p>
            <a:pPr lvl="1" indent="-287338">
              <a:tabLst>
                <a:tab pos="169863" algn="l"/>
              </a:tabLst>
            </a:pPr>
            <a:endParaRPr lang="en-US" sz="2600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169863" algn="l"/>
              </a:tabLst>
            </a:pPr>
            <a:r>
              <a:rPr lang="en-US" sz="2600" b="1" u="sng" dirty="0">
                <a:solidFill>
                  <a:prstClr val="black"/>
                </a:solidFill>
                <a:cs typeface="Arial" panose="020B0604020202020204" pitchFamily="34" charset="0"/>
              </a:rPr>
              <a:t>For Intragovernmental Reporting Point of Contact List for Agencies</a:t>
            </a:r>
          </a:p>
          <a:p>
            <a:pPr marL="398462" lvl="1" indent="0">
              <a:buNone/>
              <a:tabLst>
                <a:tab pos="169863" algn="l"/>
              </a:tabLst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  <a:hlinkClick r:id="rId8"/>
              </a:rPr>
              <a:t>https://www.fiscal.treasury.gov/gtas/intergovernmental-contact-list-for-agencies.html</a:t>
            </a: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98462" lvl="1" indent="0">
              <a:buNone/>
              <a:tabLst>
                <a:tab pos="169863" algn="l"/>
              </a:tabLst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The Financial Reports Division has provided each agency with an assigned review </a:t>
            </a: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accountant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 to answer questions about the Intragovernmental Transactions (IGT)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1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G-Invoicing Implementation Team">
            <a:extLst>
              <a:ext uri="{FF2B5EF4-FFF2-40B4-BE49-F238E27FC236}">
                <a16:creationId xmlns:a16="http://schemas.microsoft.com/office/drawing/2014/main" id="{F22EECFC-F22B-4273-A1B8-34EB1AD6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365126"/>
            <a:ext cx="8546592" cy="967916"/>
          </a:xfrm>
        </p:spPr>
        <p:txBody>
          <a:bodyPr/>
          <a:lstStyle/>
          <a:p>
            <a:r>
              <a:rPr lang="en-US" dirty="0"/>
              <a:t>G-Invoicing Implementation Team</a:t>
            </a:r>
          </a:p>
        </p:txBody>
      </p:sp>
      <p:sp>
        <p:nvSpPr>
          <p:cNvPr id="6" name="TextBox 5" descr="Agency Onboarding and Implementation, &#10;Federal Reserve Bank of St. Louis&#10;">
            <a:extLst>
              <a:ext uri="{FF2B5EF4-FFF2-40B4-BE49-F238E27FC236}">
                <a16:creationId xmlns:a16="http://schemas.microsoft.com/office/drawing/2014/main" id="{9C6D6155-C57D-4DEE-A5AB-0EAFB06B424D}"/>
              </a:ext>
            </a:extLst>
          </p:cNvPr>
          <p:cNvSpPr txBox="1"/>
          <p:nvPr/>
        </p:nvSpPr>
        <p:spPr>
          <a:xfrm>
            <a:off x="1894902" y="1536452"/>
            <a:ext cx="52991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Agency Onboarding and Implementation,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Federal Reserve Bank of St. Louis</a:t>
            </a:r>
          </a:p>
        </p:txBody>
      </p:sp>
      <p:graphicFrame>
        <p:nvGraphicFramePr>
          <p:cNvPr id="5" name="Content Placeholder 4" descr="Robert Mattison, AIT Manager&#10;(314) 444-3943&#10;Robert.Mattison@stls.frb.org &#10;Doug Larson, Senior Project Manager&#10;(202) 759-0700&#10;Douglas.Larson@stls.frb.org&#10;Lena Napolitano,  AIT Lead&#10;(202) 759-0702&#10;Olena.Napolitano@stls.frb.org&#10;George Pierce,  AIT Lead&#10;(202) 759-0701&#10;George.Pierce@stls.frb.org&#10;Will Beedie,  AIT Specialist &#10;(314) 444-8797&#10;William.Beedie@stls.frb.org&#10;Shelley Sadler,  AIT Specialist &#10;(314) 444-3969&#10;Shelley.Sadler@stls.frb.org&#10;">
            <a:extLst>
              <a:ext uri="{FF2B5EF4-FFF2-40B4-BE49-F238E27FC236}">
                <a16:creationId xmlns:a16="http://schemas.microsoft.com/office/drawing/2014/main" id="{730C7F6D-F7D6-4115-B93F-750AB0226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958427"/>
              </p:ext>
            </p:extLst>
          </p:nvPr>
        </p:nvGraphicFramePr>
        <p:xfrm>
          <a:off x="698194" y="2236424"/>
          <a:ext cx="8577045" cy="357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380">
                  <a:extLst>
                    <a:ext uri="{9D8B030D-6E8A-4147-A177-3AD203B41FA5}">
                      <a16:colId xmlns:a16="http://schemas.microsoft.com/office/drawing/2014/main" val="1647403406"/>
                    </a:ext>
                  </a:extLst>
                </a:gridCol>
                <a:gridCol w="4393665">
                  <a:extLst>
                    <a:ext uri="{9D8B030D-6E8A-4147-A177-3AD203B41FA5}">
                      <a16:colId xmlns:a16="http://schemas.microsoft.com/office/drawing/2014/main" val="2267310951"/>
                    </a:ext>
                  </a:extLst>
                </a:gridCol>
              </a:tblGrid>
              <a:tr h="11993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 Mattison,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 Manager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(314) 444-3943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Robert.Mattison@stls.frb.org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entury Gothic" pitchFamily="34" charset="0"/>
                          <a:cs typeface="Arial" panose="020B0604020202020204" pitchFamily="34" charset="0"/>
                        </a:rPr>
                        <a:t>George Pierce, 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entury Gothic" pitchFamily="34" charset="0"/>
                          <a:cs typeface="Arial" panose="020B0604020202020204" pitchFamily="34" charset="0"/>
                        </a:rPr>
                        <a:t>AIT Lead</a:t>
                      </a:r>
                    </a:p>
                    <a:p>
                      <a:pPr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(202) 759-0701</a:t>
                      </a:r>
                    </a:p>
                    <a:p>
                      <a:pPr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George.Pierce@stls.frb.org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383741"/>
                  </a:ext>
                </a:extLst>
              </a:tr>
              <a:tr h="1146478">
                <a:tc>
                  <a:txBody>
                    <a:bodyPr/>
                    <a:lstStyle/>
                    <a:p>
                      <a:pPr marL="0" indent="0" fontAlgn="base">
                        <a:lnSpc>
                          <a:spcPct val="80000"/>
                        </a:lnSpc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Doug Larson,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Project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(202) 759-0700</a:t>
                      </a:r>
                      <a:b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Douglas.Larson@stls.frb.org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Beedie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 Specialist </a:t>
                      </a:r>
                    </a:p>
                    <a:p>
                      <a:pPr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(314) 444-8797</a:t>
                      </a:r>
                    </a:p>
                    <a:p>
                      <a:pPr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William.Beedie@stls.frb.org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873316"/>
                  </a:ext>
                </a:extLst>
              </a:tr>
              <a:tr h="1146478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ea typeface="Century Gothic" pitchFamily="34" charset="0"/>
                          <a:cs typeface="Arial" panose="020B0604020202020204" pitchFamily="34" charset="0"/>
                        </a:rPr>
                        <a:t>Lena Napolitano, 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Century Gothic" pitchFamily="34" charset="0"/>
                          <a:cs typeface="Arial" panose="020B0604020202020204" pitchFamily="34" charset="0"/>
                        </a:rPr>
                        <a:t>AIT Lead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(202) 759-0702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Olena.Napolitano@stls.frb.org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Shelley Sadler, 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 Specialist </a:t>
                      </a:r>
                    </a:p>
                    <a:p>
                      <a:pPr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(314) 444-3969</a:t>
                      </a:r>
                    </a:p>
                    <a:p>
                      <a:pPr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Shelley.Sadler@stls.frb.org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875381"/>
                  </a:ext>
                </a:extLst>
              </a:tr>
            </a:tbl>
          </a:graphicData>
        </a:graphic>
      </p:graphicFrame>
      <p:sp>
        <p:nvSpPr>
          <p:cNvPr id="9" name="TextBox 8" descr="If you need your password to be reset, please contact Treasury Support Center at e-mail: GInvoicing@stls.frb.org and/or phone: (877)-440-9476, Monday – Friday, 7:00am - 8:00pm&#10;">
            <a:extLst>
              <a:ext uri="{FF2B5EF4-FFF2-40B4-BE49-F238E27FC236}">
                <a16:creationId xmlns:a16="http://schemas.microsoft.com/office/drawing/2014/main" id="{E33FB964-D283-42AC-9350-DB780EC91085}"/>
              </a:ext>
            </a:extLst>
          </p:cNvPr>
          <p:cNvSpPr txBox="1"/>
          <p:nvPr/>
        </p:nvSpPr>
        <p:spPr>
          <a:xfrm>
            <a:off x="698194" y="5706737"/>
            <a:ext cx="718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Century Gothic" pitchFamily="34" charset="0"/>
                <a:cs typeface="Arial" panose="020B0604020202020204" pitchFamily="34" charset="0"/>
              </a:rPr>
              <a:t>If you need your password to be reset, please contact </a:t>
            </a:r>
            <a:r>
              <a:rPr lang="en-US" b="1" dirty="0">
                <a:latin typeface="Arial" panose="020B0604020202020204" pitchFamily="34" charset="0"/>
                <a:ea typeface="Century Gothic" pitchFamily="34" charset="0"/>
                <a:cs typeface="Arial" panose="020B0604020202020204" pitchFamily="34" charset="0"/>
              </a:rPr>
              <a:t>Treasury Support Center </a:t>
            </a:r>
            <a:r>
              <a:rPr lang="en-US" dirty="0">
                <a:latin typeface="Arial" panose="020B0604020202020204" pitchFamily="34" charset="0"/>
                <a:ea typeface="Century Gothic" pitchFamily="34" charset="0"/>
                <a:cs typeface="Arial" panose="020B0604020202020204" pitchFamily="34" charset="0"/>
              </a:rPr>
              <a:t>at e-mail: </a:t>
            </a:r>
            <a:r>
              <a:rPr lang="en-US" dirty="0">
                <a:latin typeface="Arial" panose="020B0604020202020204" pitchFamily="34" charset="0"/>
                <a:ea typeface="Century Gothic" pitchFamily="34" charset="0"/>
                <a:cs typeface="Arial" panose="020B0604020202020204" pitchFamily="34" charset="0"/>
                <a:hlinkClick r:id="rId8"/>
              </a:rPr>
              <a:t>GInvoicing@stls.frb.org</a:t>
            </a:r>
            <a:r>
              <a:rPr lang="en-US" dirty="0">
                <a:latin typeface="Arial" panose="020B0604020202020204" pitchFamily="34" charset="0"/>
                <a:ea typeface="Century Gothic" pitchFamily="34" charset="0"/>
                <a:cs typeface="Arial" panose="020B0604020202020204" pitchFamily="34" charset="0"/>
              </a:rPr>
              <a:t> and/or phone: (877)-440-9476, Monday – Friday, 7:00am - 8:00pm</a:t>
            </a:r>
          </a:p>
        </p:txBody>
      </p:sp>
    </p:spTree>
    <p:extLst>
      <p:ext uri="{BB962C8B-B14F-4D97-AF65-F5344CB8AC3E}">
        <p14:creationId xmlns:p14="http://schemas.microsoft.com/office/powerpoint/2010/main" val="295232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What is G-Invoicing?">
            <a:extLst>
              <a:ext uri="{FF2B5EF4-FFF2-40B4-BE49-F238E27FC236}">
                <a16:creationId xmlns:a16="http://schemas.microsoft.com/office/drawing/2014/main" id="{13E740B1-3A29-4FBB-A124-1537FE46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G-Invoicing?</a:t>
            </a:r>
          </a:p>
        </p:txBody>
      </p:sp>
      <p:sp>
        <p:nvSpPr>
          <p:cNvPr id="2" name="Content Placeholder 1" descr="Online portal for Interagency Agreements –serves as the “broker”&#10;Mechanism by which agencies arrange and negotiate information electronically&#10;A data exchange platform – common to ALL Federal Agencies&#10;Facilitates the exchange of information between Federal trading partners&#10;Has well-defined lines of communication, and is the origin for sharing data and exchanging information on reimbursable activity&#10;">
            <a:extLst>
              <a:ext uri="{FF2B5EF4-FFF2-40B4-BE49-F238E27FC236}">
                <a16:creationId xmlns:a16="http://schemas.microsoft.com/office/drawing/2014/main" id="{81F55573-91EA-4E78-B2AF-CD3605A8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Online portal for Interagency Agreements –serves as the “broker”</a:t>
            </a:r>
          </a:p>
          <a:p>
            <a:pPr fontAlgn="base">
              <a:spcAft>
                <a:spcPts val="600"/>
              </a:spcAft>
            </a:pPr>
            <a:r>
              <a:rPr lang="en-US" dirty="0"/>
              <a:t>Mechanism by which agencies arrange and negotiate information electronically</a:t>
            </a:r>
          </a:p>
          <a:p>
            <a:pPr fontAlgn="base">
              <a:spcAft>
                <a:spcPts val="600"/>
              </a:spcAft>
            </a:pPr>
            <a:r>
              <a:rPr lang="en-US" dirty="0"/>
              <a:t>A data exchange platform – </a:t>
            </a:r>
            <a:r>
              <a:rPr lang="en-US" u="sng" dirty="0"/>
              <a:t>common</a:t>
            </a:r>
            <a:r>
              <a:rPr lang="en-US" dirty="0"/>
              <a:t> to ALL Federal Agencies</a:t>
            </a:r>
          </a:p>
          <a:p>
            <a:pPr fontAlgn="base">
              <a:spcAft>
                <a:spcPts val="600"/>
              </a:spcAft>
            </a:pPr>
            <a:r>
              <a:rPr lang="en-US" dirty="0"/>
              <a:t>Facilitates the exchange of information between Federal trading partners</a:t>
            </a:r>
          </a:p>
          <a:p>
            <a:pPr fontAlgn="base">
              <a:spcAft>
                <a:spcPts val="600"/>
              </a:spcAft>
            </a:pPr>
            <a:r>
              <a:rPr lang="en-US" dirty="0"/>
              <a:t>Has well-defined lines of communication, and is the origin for sharing data and exchanging information on reimbursable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-Invoicing System Demo">
            <a:extLst>
              <a:ext uri="{FF2B5EF4-FFF2-40B4-BE49-F238E27FC236}">
                <a16:creationId xmlns:a16="http://schemas.microsoft.com/office/drawing/2014/main" id="{40E3C85C-68B4-4BE7-A497-186F89BB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G-Invoicing System Demo</a:t>
            </a:r>
          </a:p>
        </p:txBody>
      </p:sp>
      <p:sp>
        <p:nvSpPr>
          <p:cNvPr id="3" name="Rectangle 2" descr="https://qa.igt.fiscal.treasury.gov/&#10; &#10;"/>
          <p:cNvSpPr/>
          <p:nvPr/>
        </p:nvSpPr>
        <p:spPr>
          <a:xfrm>
            <a:off x="1007940" y="2133722"/>
            <a:ext cx="58467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2"/>
              </a:rPr>
              <a:t>https://qa.igt.fiscal.treasury.gov/</a:t>
            </a:r>
            <a:endParaRPr lang="en-US" sz="3200" b="1" dirty="0"/>
          </a:p>
          <a:p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Picture 2" descr="A screenshot of a button with a hand clicking it that says DEMO&#10;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40" y="2687494"/>
            <a:ext cx="7789817" cy="3805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1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mplementation Plan &#10;G-invoicing &#10;General Services Administration">
            <a:extLst>
              <a:ext uri="{FF2B5EF4-FFF2-40B4-BE49-F238E27FC236}">
                <a16:creationId xmlns:a16="http://schemas.microsoft.com/office/drawing/2014/main" id="{40E3C85C-68B4-4BE7-A497-186F89BB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6" y="1512081"/>
            <a:ext cx="6816622" cy="2262727"/>
          </a:xfrm>
        </p:spPr>
        <p:txBody>
          <a:bodyPr>
            <a:normAutofit fontScale="90000"/>
          </a:bodyPr>
          <a:lstStyle/>
          <a:p>
            <a:r>
              <a:rPr lang="en-US" sz="5600" b="1" dirty="0">
                <a:latin typeface="+mn-lt"/>
              </a:rPr>
              <a:t>Implementation Plan </a:t>
            </a:r>
            <a:br>
              <a:rPr lang="en-US" sz="5600" b="1" dirty="0">
                <a:latin typeface="+mn-lt"/>
              </a:rPr>
            </a:br>
            <a:r>
              <a:rPr lang="en-US" sz="5600" b="1" dirty="0">
                <a:latin typeface="+mn-lt"/>
              </a:rPr>
              <a:t>G-invoicing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General Services Administration</a:t>
            </a:r>
          </a:p>
        </p:txBody>
      </p:sp>
      <p:sp>
        <p:nvSpPr>
          <p:cNvPr id="4" name="Text Placeholder 3" descr="Robert Smalskas&#10;">
            <a:extLst>
              <a:ext uri="{FF2B5EF4-FFF2-40B4-BE49-F238E27FC236}">
                <a16:creationId xmlns:a16="http://schemas.microsoft.com/office/drawing/2014/main" id="{C9465529-204B-4391-B17D-C10EBD2BF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9089" y="4924540"/>
            <a:ext cx="3374686" cy="1381247"/>
          </a:xfrm>
        </p:spPr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Smalskas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2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SA is a major seller"/>
          <p:cNvSpPr>
            <a:spLocks noGrp="1"/>
          </p:cNvSpPr>
          <p:nvPr>
            <p:ph type="title"/>
          </p:nvPr>
        </p:nvSpPr>
        <p:spPr>
          <a:xfrm>
            <a:off x="668381" y="677845"/>
            <a:ext cx="10515600" cy="8342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GSA is a major seller</a:t>
            </a:r>
            <a:endParaRPr lang="en-US" dirty="0"/>
          </a:p>
        </p:txBody>
      </p:sp>
      <p:sp>
        <p:nvSpPr>
          <p:cNvPr id="3" name="Text Placeholder 2" descr="Multiple Business lines&#10;Public Buildings Service&#10;Federal Acquisition Service&#10;Office of Governmentwide Policy&#10;Others&#10;High dollars and large volume of agreements&#10;"/>
          <p:cNvSpPr>
            <a:spLocks noGrp="1"/>
          </p:cNvSpPr>
          <p:nvPr>
            <p:ph type="body" idx="1"/>
          </p:nvPr>
        </p:nvSpPr>
        <p:spPr>
          <a:xfrm>
            <a:off x="504914" y="1514218"/>
            <a:ext cx="10515600" cy="2250658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Multiple Business lines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Public Buildings Service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Federal Acquisition Service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Office of Governmentwide Policy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dollars and large volume of agreements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 descr="Business area&#10;Rent&#10;Reimbursable Work Authorizations&#10;Assisted Acquisition&#10;Vehicle Leasing&#10;Supply&#10;&#10;&#10;Annual Revenue:&#10;$9.4B&#10;$1.6B&#10;$8.8B&#10;$1.7B&#10;$937M&#10;Number of agreements:&#10;19,200&#10;9,250&#10;12,500&#10;30,200&#10;1,200,000&#10;&#10;&#10;&#10;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84994"/>
              </p:ext>
            </p:extLst>
          </p:nvPr>
        </p:nvGraphicFramePr>
        <p:xfrm>
          <a:off x="775463" y="4036409"/>
          <a:ext cx="10892077" cy="2161308"/>
        </p:xfrm>
        <a:graphic>
          <a:graphicData uri="http://schemas.openxmlformats.org/drawingml/2006/table">
            <a:tbl>
              <a:tblPr firstRow="1"/>
              <a:tblGrid>
                <a:gridCol w="4475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2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Business area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Annual Revenue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agreements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$9.4B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19,200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Reimbursable Work Authorizations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$1.6B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9,250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Assisted Acquisition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$8.8B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12,500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Vehicle Leasing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$1.7B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30,200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Supply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$937M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1,200,000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6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SA G-invoicing Implementation Plan"/>
          <p:cNvSpPr>
            <a:spLocks noGrp="1"/>
          </p:cNvSpPr>
          <p:nvPr>
            <p:ph type="title"/>
          </p:nvPr>
        </p:nvSpPr>
        <p:spPr>
          <a:xfrm>
            <a:off x="831850" y="1261770"/>
            <a:ext cx="10515600" cy="9092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GSA G-invoicing Implementation Plan </a:t>
            </a:r>
          </a:p>
        </p:txBody>
      </p:sp>
      <p:sp>
        <p:nvSpPr>
          <p:cNvPr id="3" name="Text Placeholder 2" descr="Currently GSA has several approaches for intergovernmental transactions Buy/Sell:  &#10;Formal Agreements (Assisted Acquisition, Reimbursable Work)&#10;Recurring Services (Rent, Vehicle Leasing, Telecom) &#10;Requisition Services  (Supplies)&#10;The three approaches require different actions in the implementation plan.&#10;"/>
          <p:cNvSpPr>
            <a:spLocks noGrp="1"/>
          </p:cNvSpPr>
          <p:nvPr>
            <p:ph type="body" idx="1"/>
          </p:nvPr>
        </p:nvSpPr>
        <p:spPr>
          <a:xfrm>
            <a:off x="831850" y="2400939"/>
            <a:ext cx="10515600" cy="3688711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Currently GSA has several approaches for intergovernmental transactions Buy/Sell:  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Formal Agreements (Assisted Acquisition, Reimbursable Work)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Recurring Services (Rent, Vehicle Leasing, Telecom)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Requisition Services  (Supplies)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three approaches require different actions in the implementation plan.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ormal Agreements"/>
          <p:cNvSpPr>
            <a:spLocks noGrp="1"/>
          </p:cNvSpPr>
          <p:nvPr>
            <p:ph type="title"/>
          </p:nvPr>
        </p:nvSpPr>
        <p:spPr>
          <a:xfrm>
            <a:off x="775658" y="1050757"/>
            <a:ext cx="10515600" cy="7729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Formal Agreements</a:t>
            </a:r>
            <a:endParaRPr lang="en-US" dirty="0"/>
          </a:p>
        </p:txBody>
      </p:sp>
      <p:sp>
        <p:nvSpPr>
          <p:cNvPr id="3" name="Text Placeholder 2" descr="Upload existing agreements &#10;Customers continue to use GSA portals &#10;GSA, through an interface, uploads orders to G-invoicing on the customer’s behalf&#10;"/>
          <p:cNvSpPr>
            <a:spLocks noGrp="1"/>
          </p:cNvSpPr>
          <p:nvPr>
            <p:ph type="body" idx="1"/>
          </p:nvPr>
        </p:nvSpPr>
        <p:spPr>
          <a:xfrm>
            <a:off x="847175" y="2050598"/>
            <a:ext cx="10515600" cy="1500187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Upload existing agreements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Customers continue to use GSA portals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GSA, through an interface, uploads orders to G-invoicing </a:t>
            </a:r>
            <a:r>
              <a:rPr lang="en-US" b="1" i="1" dirty="0">
                <a:solidFill>
                  <a:schemeClr val="tx1"/>
                </a:solidFill>
              </a:rPr>
              <a:t>on the customer’s behalf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0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curring Services"/>
          <p:cNvSpPr>
            <a:spLocks noGrp="1"/>
          </p:cNvSpPr>
          <p:nvPr>
            <p:ph type="title"/>
          </p:nvPr>
        </p:nvSpPr>
        <p:spPr>
          <a:xfrm>
            <a:off x="693924" y="999673"/>
            <a:ext cx="10515600" cy="7014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Recurring Services</a:t>
            </a:r>
            <a:endParaRPr lang="en-US" dirty="0"/>
          </a:p>
        </p:txBody>
      </p:sp>
      <p:sp>
        <p:nvSpPr>
          <p:cNvPr id="3" name="Text Placeholder 2" descr="Rent, Vehicle Leasing&#10;Create GT&amp;C   - based on Agency Location Code using the services. &#10;GSA creates orders in G-invoicing on the customer’s behalf&#10;GSA creates performance records monthly &#10;Telecom&#10;New business model.  Enterprise Infrastructure Solutions (EIS) contract agencies pay vendor directly and will not utilize G-Invoicing&#10;"/>
          <p:cNvSpPr>
            <a:spLocks noGrp="1"/>
          </p:cNvSpPr>
          <p:nvPr>
            <p:ph type="body" idx="1"/>
          </p:nvPr>
        </p:nvSpPr>
        <p:spPr>
          <a:xfrm>
            <a:off x="811417" y="1839018"/>
            <a:ext cx="10515600" cy="3663170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Rent, Vehicle Leasing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GT&amp;C   - based on Agency Location Code using the services.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GSA creates orders in G-invoicing </a:t>
            </a:r>
            <a:r>
              <a:rPr lang="en-US" b="1" i="1" dirty="0">
                <a:solidFill>
                  <a:schemeClr val="tx1"/>
                </a:solidFill>
              </a:rPr>
              <a:t>on the customer’s behalf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GSA creates performance records monthly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Telecom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business model.  Enterprise Infrastructure Solutions (EIS) contract agencies pay vendor directly and will not utilize G-Invoicing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86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quisition Services"/>
          <p:cNvSpPr>
            <a:spLocks noGrp="1"/>
          </p:cNvSpPr>
          <p:nvPr>
            <p:ph type="title"/>
          </p:nvPr>
        </p:nvSpPr>
        <p:spPr>
          <a:xfrm>
            <a:off x="796092" y="744255"/>
            <a:ext cx="10515600" cy="7320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Requisition Services</a:t>
            </a:r>
            <a:endParaRPr lang="en-US" dirty="0"/>
          </a:p>
        </p:txBody>
      </p:sp>
      <p:sp>
        <p:nvSpPr>
          <p:cNvPr id="3" name="Text Placeholder 2" descr="Customers order through online eCommerce systems, phone calls or at a retail store.&#10;No formal agreement&#10;Validation process in place&#10;Customers continue to use sales portals&#10;Millions of automated transactions per year&#10;Inserting G-invoicing approvals into the process could negatively impact timeliness&#10;Exploring options - export data to G-Invoicing&#10;"/>
          <p:cNvSpPr>
            <a:spLocks noGrp="1"/>
          </p:cNvSpPr>
          <p:nvPr>
            <p:ph type="body" idx="1"/>
          </p:nvPr>
        </p:nvSpPr>
        <p:spPr>
          <a:xfrm>
            <a:off x="836959" y="1547840"/>
            <a:ext cx="10515600" cy="3535460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Customers order through online eCommerce systems, phone calls or at a retail store.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formal agreement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Validation process in place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Customers continue to use sales portals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Millions of automated transactions per year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Inserting G-invoicing approvals into the process could negatively impact timeliness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Exploring options - export data to G-Invoicing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G-Invoicing - 4 Parts">
            <a:extLst>
              <a:ext uri="{FF2B5EF4-FFF2-40B4-BE49-F238E27FC236}">
                <a16:creationId xmlns:a16="http://schemas.microsoft.com/office/drawing/2014/main" id="{6293DAAA-37F8-4303-9689-0DC69566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G-Invoicing - 4 Parts</a:t>
            </a:r>
          </a:p>
        </p:txBody>
      </p:sp>
      <p:sp>
        <p:nvSpPr>
          <p:cNvPr id="2" name="Content Placeholder 1" descr="Part 1 – The Agreement&#10; Form 7600A: General Terms and Conditions (GT&amp;C) Agreement&#10;&#10;Part 2 – Placing Orders&#10;  Form  7600B: Order and Funding&#10;&#10;Part 3 Performance – Invoicing for Goods or Services&#10; Provided Standardized Seller-Generated Interagency Invoice &#10;&#10;Part 4 Settlement – Invoicing and Payment&#10; G-Invoicing will create IPAC transactions (terms pre-defined in GT&amp;C)&#10; Terms can specify, automatic IPAC upon invoicing, or require approval&#10;">
            <a:extLst>
              <a:ext uri="{FF2B5EF4-FFF2-40B4-BE49-F238E27FC236}">
                <a16:creationId xmlns:a16="http://schemas.microsoft.com/office/drawing/2014/main" id="{D415AA01-4DA3-40C7-8C04-039A11A9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Part 1 – The Agreement</a:t>
            </a:r>
          </a:p>
          <a:p>
            <a:pPr marL="0" indent="0" fontAlgn="base">
              <a:buNone/>
            </a:pPr>
            <a:r>
              <a:rPr lang="en-US" dirty="0"/>
              <a:t>	Form 7600A: General Terms and Conditions (GT&amp;C) Agreement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Part 2 – Placing Orders</a:t>
            </a:r>
          </a:p>
          <a:p>
            <a:pPr marL="0" indent="0" fontAlgn="base">
              <a:buNone/>
            </a:pPr>
            <a:r>
              <a:rPr lang="en-US" dirty="0"/>
              <a:t>	 Form  7600B: Order and Funding</a:t>
            </a:r>
          </a:p>
          <a:p>
            <a:pPr marL="457200" lvl="1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Part 3 Performance – Invoicing for Goods or Services</a:t>
            </a:r>
          </a:p>
          <a:p>
            <a:pPr marL="0" indent="0" fontAlgn="base">
              <a:buNone/>
            </a:pPr>
            <a:r>
              <a:rPr lang="en-US" dirty="0"/>
              <a:t>	Provided Standardized Seller-Generated Interagency Invoice </a:t>
            </a:r>
          </a:p>
          <a:p>
            <a:pPr marL="457200" lvl="1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Part 4 Settlement – Invoicing and Payment</a:t>
            </a:r>
          </a:p>
          <a:p>
            <a:pPr marL="0" indent="0" fontAlgn="base">
              <a:buNone/>
            </a:pPr>
            <a:r>
              <a:rPr lang="en-US" dirty="0"/>
              <a:t>	G-Invoicing will create IPAC transactions (terms pre-defined in GT&amp;C)</a:t>
            </a:r>
          </a:p>
          <a:p>
            <a:pPr marL="0" indent="0" fontAlgn="base">
              <a:buNone/>
            </a:pPr>
            <a:r>
              <a:rPr lang="en-US" dirty="0"/>
              <a:t>	Terms can specify, automatic IPAC upon invoicing, </a:t>
            </a:r>
            <a:r>
              <a:rPr lang="en-US" u="sng" dirty="0"/>
              <a:t>or</a:t>
            </a:r>
            <a:r>
              <a:rPr lang="en-US" dirty="0"/>
              <a:t> require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-Invoicing&#10;">
            <a:extLst>
              <a:ext uri="{FF2B5EF4-FFF2-40B4-BE49-F238E27FC236}">
                <a16:creationId xmlns:a16="http://schemas.microsoft.com/office/drawing/2014/main" id="{DCF8F9A2-FE70-4458-A390-B7426520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6600" b="1" dirty="0"/>
              <a:t> 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Invoicing</a:t>
            </a:r>
          </a:p>
        </p:txBody>
      </p:sp>
      <p:sp>
        <p:nvSpPr>
          <p:cNvPr id="4" name="Content Placeholder 1" descr="High Level Overview&#10;">
            <a:extLst>
              <a:ext uri="{FF2B5EF4-FFF2-40B4-BE49-F238E27FC236}">
                <a16:creationId xmlns:a16="http://schemas.microsoft.com/office/drawing/2014/main" id="{4E5EF5F5-2557-4CF1-84B3-D9C2DB8D1D24}"/>
              </a:ext>
            </a:extLst>
          </p:cNvPr>
          <p:cNvSpPr txBox="1">
            <a:spLocks/>
          </p:cNvSpPr>
          <p:nvPr/>
        </p:nvSpPr>
        <p:spPr>
          <a:xfrm>
            <a:off x="808383" y="1683026"/>
            <a:ext cx="10545417" cy="4493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/>
          </a:p>
          <a:p>
            <a:pPr algn="ctr"/>
            <a:endParaRPr lang="en-US" sz="60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/>
              <a:t>High Level Overview</a:t>
            </a:r>
          </a:p>
        </p:txBody>
      </p:sp>
    </p:spTree>
    <p:extLst>
      <p:ext uri="{BB962C8B-B14F-4D97-AF65-F5344CB8AC3E}">
        <p14:creationId xmlns:p14="http://schemas.microsoft.com/office/powerpoint/2010/main" val="154773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G-Invoicing Implementation">
            <a:extLst>
              <a:ext uri="{FF2B5EF4-FFF2-40B4-BE49-F238E27FC236}">
                <a16:creationId xmlns:a16="http://schemas.microsoft.com/office/drawing/2014/main" id="{E1789B74-B499-4086-BD3F-03031BFA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G-Invoicing Implementation</a:t>
            </a:r>
          </a:p>
        </p:txBody>
      </p:sp>
      <p:sp>
        <p:nvSpPr>
          <p:cNvPr id="2" name="Content Placeholder 1" descr="Mandatory for all Federal Agencies&#10;All Federal Agencies must me implemented into G-Invoicing by       June 2021&#10;USDA is currently developing implementation plan&#10;Agreements between USDA Agencies will NOT be in G-Invoicing &#10;Intra-USDA agreements will be recorded in the newly developed IAA Module of the EZFedGrants system, which is interfaced to FMMI &#10;The new USDA-IAA process for Intra-USDA agreements will continue to utilize the current FMMI internal INTR Process for recording payments and collections&#10;">
            <a:extLst>
              <a:ext uri="{FF2B5EF4-FFF2-40B4-BE49-F238E27FC236}">
                <a16:creationId xmlns:a16="http://schemas.microsoft.com/office/drawing/2014/main" id="{2B70DE9B-65B9-408F-BCCD-3AC15E1E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Mandatory for all Federal Agencies</a:t>
            </a:r>
          </a:p>
          <a:p>
            <a:r>
              <a:rPr lang="en-US" dirty="0"/>
              <a:t>All Federal Agencies must me implemented into G-Invoicing by       </a:t>
            </a:r>
            <a:r>
              <a:rPr lang="en-US" b="1" dirty="0"/>
              <a:t>June 2021</a:t>
            </a:r>
          </a:p>
          <a:p>
            <a:r>
              <a:rPr lang="en-US" dirty="0"/>
              <a:t>USDA is currently developing implementation plan</a:t>
            </a:r>
          </a:p>
          <a:p>
            <a:r>
              <a:rPr lang="en-US" dirty="0"/>
              <a:t>Agreements between USDA Agencies will </a:t>
            </a:r>
            <a:r>
              <a:rPr lang="en-US" u="sng" dirty="0"/>
              <a:t>NOT</a:t>
            </a:r>
            <a:r>
              <a:rPr lang="en-US" dirty="0"/>
              <a:t> be in G-Invoicing </a:t>
            </a:r>
          </a:p>
          <a:p>
            <a:r>
              <a:rPr lang="en-US" dirty="0"/>
              <a:t>Intra-USDA agreements will be recorded in the newly developed IAA Module of the </a:t>
            </a:r>
            <a:r>
              <a:rPr lang="en-US" dirty="0" err="1"/>
              <a:t>EZFedGrants</a:t>
            </a:r>
            <a:r>
              <a:rPr lang="en-US" dirty="0"/>
              <a:t> system, which is interfaced to FMMI </a:t>
            </a:r>
          </a:p>
          <a:p>
            <a:r>
              <a:rPr lang="en-US" dirty="0"/>
              <a:t>The new USDA-IAA process for Intra-USDA agreements will continue to utilize the current FMMI internal </a:t>
            </a:r>
            <a:r>
              <a:rPr lang="en-US" b="1" dirty="0"/>
              <a:t>INTR Process</a:t>
            </a:r>
            <a:r>
              <a:rPr lang="en-US" dirty="0"/>
              <a:t> for recording payments and collections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tep 1 – The Agreement">
            <a:extLst>
              <a:ext uri="{FF2B5EF4-FFF2-40B4-BE49-F238E27FC236}">
                <a16:creationId xmlns:a16="http://schemas.microsoft.com/office/drawing/2014/main" id="{8F892403-5740-451F-A3C5-B3AF594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The Agreement</a:t>
            </a:r>
          </a:p>
        </p:txBody>
      </p:sp>
      <p:sp>
        <p:nvSpPr>
          <p:cNvPr id="2" name="Content Placeholder 1" descr="USDA FMMI Agencies will use the G-Invoicing portal for entering agreements&#10;Obtain access from Treasury Fiscal Service&#10;Federal trading partners must also be in G-Invoicing to complete agreement&#10;USDA plans for G-Invoicing Agreement data to be pulled from             G-Invoicing and interfaced into FMMI.  G-Invoicing will be the data entry point for agreements&#10;">
            <a:extLst>
              <a:ext uri="{FF2B5EF4-FFF2-40B4-BE49-F238E27FC236}">
                <a16:creationId xmlns:a16="http://schemas.microsoft.com/office/drawing/2014/main" id="{F44D4D6C-41C6-4AE6-8FC0-B55100D0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USDA FMMI Agencies will use the G-Invoicing portal for entering agreements</a:t>
            </a:r>
          </a:p>
          <a:p>
            <a:r>
              <a:rPr lang="en-US" dirty="0"/>
              <a:t>Obtain access from Treasury Fiscal Service</a:t>
            </a:r>
          </a:p>
          <a:p>
            <a:r>
              <a:rPr lang="en-US" dirty="0"/>
              <a:t>Federal trading partners must also be in G-Invoicing to complete agreement</a:t>
            </a:r>
          </a:p>
          <a:p>
            <a:r>
              <a:rPr lang="en-US" dirty="0"/>
              <a:t>USDA plans for G-Invoicing Agreement data to be pulled from             G-Invoicing and interfaced into FMMI.  G-Invoicing will be the data entry point for agreements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tep 2 – The Orders">
            <a:extLst>
              <a:ext uri="{FF2B5EF4-FFF2-40B4-BE49-F238E27FC236}">
                <a16:creationId xmlns:a16="http://schemas.microsoft.com/office/drawing/2014/main" id="{5994E4FF-BF9C-442A-9EDD-223F4924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The Orders </a:t>
            </a:r>
          </a:p>
        </p:txBody>
      </p:sp>
      <p:sp>
        <p:nvSpPr>
          <p:cNvPr id="2" name="Content Placeholder 1" descr="USDA’s initial vision is for agencies not to enter orders in G-Invoicing&#10;Enter the Purchase Order in FMMI as done today, for all orders&#10;An interface will be built to transmit Purchase Order Data to/from FMMI to G-Invoicing&#10;Special Notes about CARS and Component TAS&#10;G-Invoicing does not support String TAS &#10;Although FMMI still uses String TAS’s - Application of Funds, this is only for front-end user convenience.  Behind the scenes the component TAS is stored and transmitted to Treasury for reporting.&#10;USDA Users will need to be familiar with the component TAS format&#10;">
            <a:extLst>
              <a:ext uri="{FF2B5EF4-FFF2-40B4-BE49-F238E27FC236}">
                <a16:creationId xmlns:a16="http://schemas.microsoft.com/office/drawing/2014/main" id="{4D3C16FE-5B2E-4A2E-8CB6-3795FEB5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USDA’s initial vision is for agencies </a:t>
            </a:r>
            <a:r>
              <a:rPr lang="en-US" b="1" dirty="0"/>
              <a:t>not</a:t>
            </a:r>
            <a:r>
              <a:rPr lang="en-US" dirty="0"/>
              <a:t> to enter orders in G-Invoicing</a:t>
            </a:r>
          </a:p>
          <a:p>
            <a:r>
              <a:rPr lang="en-US" dirty="0"/>
              <a:t>Enter the Purchase Order in FMMI as done today, for all orders</a:t>
            </a:r>
          </a:p>
          <a:p>
            <a:r>
              <a:rPr lang="en-US" dirty="0"/>
              <a:t>An interface will be built to transmit Purchase Order Data to/from FMMI to G-Invoicing</a:t>
            </a:r>
          </a:p>
          <a:p>
            <a:r>
              <a:rPr lang="en-US" dirty="0"/>
              <a:t>Special Notes about CARS and Component TAS</a:t>
            </a:r>
          </a:p>
          <a:p>
            <a:pPr lvl="1"/>
            <a:r>
              <a:rPr lang="en-US" dirty="0"/>
              <a:t>G-Invoicing does </a:t>
            </a:r>
            <a:r>
              <a:rPr lang="en-US" b="1" dirty="0"/>
              <a:t>not</a:t>
            </a:r>
            <a:r>
              <a:rPr lang="en-US" dirty="0"/>
              <a:t> support String TAS </a:t>
            </a:r>
          </a:p>
          <a:p>
            <a:pPr lvl="1"/>
            <a:r>
              <a:rPr lang="en-US" dirty="0"/>
              <a:t>Although FMMI still uses String TAS’s - Application of Funds, this is only for front-end user convenience.  Behind the scenes the component TAS is stored and transmitted to Treasury for reporting.</a:t>
            </a:r>
          </a:p>
          <a:p>
            <a:pPr lvl="1"/>
            <a:r>
              <a:rPr lang="en-US" dirty="0"/>
              <a:t>USDA Users will need to be familiar with the component TAS format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tep 3 – Performance/Invoicing">
            <a:extLst>
              <a:ext uri="{FF2B5EF4-FFF2-40B4-BE49-F238E27FC236}">
                <a16:creationId xmlns:a16="http://schemas.microsoft.com/office/drawing/2014/main" id="{5994E4FF-BF9C-442A-9EDD-223F4924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Performance/Invoicing </a:t>
            </a:r>
          </a:p>
        </p:txBody>
      </p:sp>
      <p:sp>
        <p:nvSpPr>
          <p:cNvPr id="2" name="Content Placeholder 1" descr="USDA’s initial vision is for agencies not to enter performance data in           G-Invoicing&#10;G-Invoicing Order Data from USDA customer agencies will be downloaded from G-Invoicing&#10;An interface will be built to use G-Invoicing Order data to create Sales Orders in FMMI&#10;As goods and services are delivered, resource related billing will run as currently done to produce AR Invoices&#10;An interface will be built to extract and send FMMI Billing Data                       to G-Invoicing to record performance&#10;">
            <a:extLst>
              <a:ext uri="{FF2B5EF4-FFF2-40B4-BE49-F238E27FC236}">
                <a16:creationId xmlns:a16="http://schemas.microsoft.com/office/drawing/2014/main" id="{4D3C16FE-5B2E-4A2E-8CB6-3795FEB5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USDA’s initial vision is for agencies </a:t>
            </a:r>
            <a:r>
              <a:rPr lang="en-US" b="1" dirty="0"/>
              <a:t>not</a:t>
            </a:r>
            <a:r>
              <a:rPr lang="en-US" dirty="0"/>
              <a:t> to enter performance data in           G-Invoicing</a:t>
            </a:r>
          </a:p>
          <a:p>
            <a:r>
              <a:rPr lang="en-US" dirty="0"/>
              <a:t>G-Invoicing Order Data from USDA customer agencies will be downloaded from G-Invoicing</a:t>
            </a:r>
          </a:p>
          <a:p>
            <a:r>
              <a:rPr lang="en-US" dirty="0"/>
              <a:t>An interface will be built to use G-Invoicing Order data to create Sales Orders in FMMI</a:t>
            </a:r>
          </a:p>
          <a:p>
            <a:r>
              <a:rPr lang="en-US" dirty="0"/>
              <a:t>As goods and services are delivered, resource related billing will run as currently done to produce AR Invoices</a:t>
            </a:r>
          </a:p>
          <a:p>
            <a:r>
              <a:rPr lang="en-US" dirty="0"/>
              <a:t>An interface will be built to extract and send FMMI Billing Data                       to G-Invoicing to record performance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tep 4 – Settlement">
            <a:extLst>
              <a:ext uri="{FF2B5EF4-FFF2-40B4-BE49-F238E27FC236}">
                <a16:creationId xmlns:a16="http://schemas.microsoft.com/office/drawing/2014/main" id="{5994E4FF-BF9C-442A-9EDD-223F4924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– Settlement</a:t>
            </a:r>
          </a:p>
        </p:txBody>
      </p:sp>
      <p:sp>
        <p:nvSpPr>
          <p:cNvPr id="2" name="Content Placeholder 1" descr="In Regards to USDA as the Vendor/Performing Agency:&#10;G-Invoicing will receive data from FMMI to record performance&#10;G-Invoicing system will trigger IPAC transactions to accomplish collections&#10;Settlement terms recorded on established agreements will dictate when the IPAC collections are generated:&#10;FOB Shipping – IPAC transactions will be automatically generated&#10;FOB Destination – Customer agency will have to manually approve invoice in the       G-Invoicing portal before IPAC transactions will be generated&#10;Collection confirmation data will be available from both G-Invoicing and IPAC systems for downloading and recording in FMMI&#10;">
            <a:extLst>
              <a:ext uri="{FF2B5EF4-FFF2-40B4-BE49-F238E27FC236}">
                <a16:creationId xmlns:a16="http://schemas.microsoft.com/office/drawing/2014/main" id="{4D3C16FE-5B2E-4A2E-8CB6-3795FEB5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In Regards to USDA as the Vendor/Performing Agency:</a:t>
            </a:r>
          </a:p>
          <a:p>
            <a:pPr>
              <a:spcAft>
                <a:spcPts val="600"/>
              </a:spcAft>
            </a:pPr>
            <a:r>
              <a:rPr lang="en-US" dirty="0"/>
              <a:t>G-Invoicing will receive data from FMMI to record performance</a:t>
            </a:r>
          </a:p>
          <a:p>
            <a:pPr>
              <a:spcAft>
                <a:spcPts val="600"/>
              </a:spcAft>
            </a:pPr>
            <a:r>
              <a:rPr lang="en-US" dirty="0"/>
              <a:t>G-Invoicing system will trigger IPAC transactions to accomplish collections</a:t>
            </a:r>
          </a:p>
          <a:p>
            <a:pPr>
              <a:spcAft>
                <a:spcPts val="600"/>
              </a:spcAft>
            </a:pPr>
            <a:r>
              <a:rPr lang="en-US" dirty="0"/>
              <a:t>Settlement terms recorded on established agreements will dictate </a:t>
            </a:r>
            <a:r>
              <a:rPr lang="en-US" b="1" u="sng" dirty="0"/>
              <a:t>when</a:t>
            </a:r>
            <a:r>
              <a:rPr lang="en-US" dirty="0"/>
              <a:t> the IPAC collections are generated: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FOB Shipping – IPAC transactions will be automatically generated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FOB Destination – Customer agency will have to manually approve invoice in the       G-Invoicing portal before IPAC transactions will be generated</a:t>
            </a:r>
          </a:p>
          <a:p>
            <a:pPr>
              <a:spcAft>
                <a:spcPts val="600"/>
              </a:spcAft>
            </a:pPr>
            <a:r>
              <a:rPr lang="en-US" dirty="0"/>
              <a:t>Collection confirmation data will be available from both G-Invoicing and IPAC systems for downloading and recording in FMMI</a:t>
            </a:r>
          </a:p>
        </p:txBody>
      </p:sp>
    </p:spTree>
    <p:extLst>
      <p:ext uri="{BB962C8B-B14F-4D97-AF65-F5344CB8AC3E}">
        <p14:creationId xmlns:p14="http://schemas.microsoft.com/office/powerpoint/2010/main" val="5393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556FDFF-2DE1-4867-BD1B-9CCB7C4297FE}" vid="{47B7BB4B-F731-454D-B0A8-3E0BD96D5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Finl Mgt Trng PowerPoint Template</Template>
  <TotalTime>722</TotalTime>
  <Words>1287</Words>
  <Application>Microsoft Office PowerPoint</Application>
  <PresentationFormat>Widescreen</PresentationFormat>
  <Paragraphs>222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 Theme</vt:lpstr>
      <vt:lpstr>G-Invoicing –  Impacts to USDA Users</vt:lpstr>
      <vt:lpstr>What is G-Invoicing?</vt:lpstr>
      <vt:lpstr>G-Invoicing - 4 Parts</vt:lpstr>
      <vt:lpstr>G Invoicing</vt:lpstr>
      <vt:lpstr>G-Invoicing Implementation</vt:lpstr>
      <vt:lpstr>Step 1 – The Agreement</vt:lpstr>
      <vt:lpstr>Step 2 – The Orders </vt:lpstr>
      <vt:lpstr>Step 3 – Performance/Invoicing </vt:lpstr>
      <vt:lpstr>Step 4 – Settlement</vt:lpstr>
      <vt:lpstr>Step 4 – Settlement (cont.)</vt:lpstr>
      <vt:lpstr>Summary of Implementation Status</vt:lpstr>
      <vt:lpstr>What’s Next  </vt:lpstr>
      <vt:lpstr>Live Demo </vt:lpstr>
      <vt:lpstr>G-Invoicing System Environments</vt:lpstr>
      <vt:lpstr>G-Invoicing System Modules</vt:lpstr>
      <vt:lpstr>G-Invoicing Implementation</vt:lpstr>
      <vt:lpstr>G-Invoicing User Training</vt:lpstr>
      <vt:lpstr>G-Invoicing Treasury Contact Information</vt:lpstr>
      <vt:lpstr>G-Invoicing Implementation Team</vt:lpstr>
      <vt:lpstr>G-Invoicing System Demo</vt:lpstr>
      <vt:lpstr>Implementation Plan  G-invoicing  General Services Administration</vt:lpstr>
      <vt:lpstr>GSA is a major seller</vt:lpstr>
      <vt:lpstr>GSA G-invoicing Implementation Plan </vt:lpstr>
      <vt:lpstr>Formal Agreements</vt:lpstr>
      <vt:lpstr>Recurring Services</vt:lpstr>
      <vt:lpstr>Requisition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G-Invoicing – Impacts to USDA Users</dc:title>
  <dc:creator>Financial Management Services</dc:creator>
  <cp:lastModifiedBy>Bailey, Veronica - OCFO-FMS, New Orleans, LA</cp:lastModifiedBy>
  <cp:revision>91</cp:revision>
  <dcterms:created xsi:type="dcterms:W3CDTF">2019-06-24T13:27:02Z</dcterms:created>
  <dcterms:modified xsi:type="dcterms:W3CDTF">2019-08-12T19:42:44Z</dcterms:modified>
</cp:coreProperties>
</file>