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63" r:id="rId5"/>
    <p:sldId id="259" r:id="rId6"/>
    <p:sldId id="262" r:id="rId7"/>
    <p:sldId id="264" r:id="rId8"/>
    <p:sldId id="265" r:id="rId9"/>
    <p:sldId id="266" r:id="rId10"/>
    <p:sldId id="268" r:id="rId11"/>
    <p:sldId id="261" r:id="rId12"/>
    <p:sldId id="26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16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g"/><Relationship Id="rId4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90E6F4-7ABE-4C96-8C39-496EA98E2A9B}" type="doc">
      <dgm:prSet loTypeId="urn:microsoft.com/office/officeart/2011/layout/RadialPictureList" loCatId="picture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840E048D-152C-4253-9DB8-24551EE96747}">
      <dgm:prSet phldrT="[Text]"/>
      <dgm:spPr>
        <a:xfrm>
          <a:off x="883127" y="1757319"/>
          <a:ext cx="1712945" cy="1712792"/>
        </a:xfrm>
        <a:prstGeom prst="ellipse">
          <a:avLst/>
        </a:prstGeom>
        <a:gradFill rotWithShape="0">
          <a:gsLst>
            <a:gs pos="0">
              <a:srgbClr val="4F81BD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Onboarding Touchpoints</a:t>
          </a:r>
        </a:p>
      </dgm:t>
    </dgm:pt>
    <dgm:pt modelId="{49711BC8-3C96-4FDA-8ACB-01A32544CD46}" type="parTrans" cxnId="{59AE951E-716C-4CCA-9C57-35D9F5B5CB85}">
      <dgm:prSet/>
      <dgm:spPr/>
      <dgm:t>
        <a:bodyPr/>
        <a:lstStyle/>
        <a:p>
          <a:endParaRPr lang="en-US"/>
        </a:p>
      </dgm:t>
    </dgm:pt>
    <dgm:pt modelId="{49487BC4-FC25-44BD-A8DD-09C08EA7A7BE}" type="sibTrans" cxnId="{59AE951E-716C-4CCA-9C57-35D9F5B5CB85}">
      <dgm:prSet/>
      <dgm:spPr/>
      <dgm:t>
        <a:bodyPr/>
        <a:lstStyle/>
        <a:p>
          <a:endParaRPr lang="en-US"/>
        </a:p>
      </dgm:t>
    </dgm:pt>
    <dgm:pt modelId="{3B595C07-572C-4AE6-ADA8-C8970D5CD434}">
      <dgm:prSet/>
      <dgm:spPr>
        <a:xfrm>
          <a:off x="3800566" y="2789612"/>
          <a:ext cx="1228633" cy="88828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Demos</a:t>
          </a:r>
        </a:p>
      </dgm:t>
      <dgm:extLst>
        <a:ext uri="{E40237B7-FDA0-4F09-8148-C483321AD2D9}">
          <dgm14:cNvPr xmlns:dgm14="http://schemas.microsoft.com/office/drawing/2010/diagram" id="0" name="" descr="Demos"/>
        </a:ext>
      </dgm:extLst>
    </dgm:pt>
    <dgm:pt modelId="{F63777AA-E3DE-43E7-889F-32EE10B83FBC}" type="parTrans" cxnId="{C96BF9E5-CAE9-434D-B5D8-5DCDE27C77EF}">
      <dgm:prSet/>
      <dgm:spPr/>
      <dgm:t>
        <a:bodyPr/>
        <a:lstStyle/>
        <a:p>
          <a:endParaRPr lang="en-US"/>
        </a:p>
      </dgm:t>
    </dgm:pt>
    <dgm:pt modelId="{B8462418-D255-4C14-81D9-0E60637A82A2}" type="sibTrans" cxnId="{C96BF9E5-CAE9-434D-B5D8-5DCDE27C77EF}">
      <dgm:prSet/>
      <dgm:spPr/>
      <dgm:t>
        <a:bodyPr/>
        <a:lstStyle/>
        <a:p>
          <a:endParaRPr lang="en-US"/>
        </a:p>
      </dgm:t>
    </dgm:pt>
    <dgm:pt modelId="{5EE47358-06E5-4E97-AB3D-4AF367505FE8}">
      <dgm:prSet/>
      <dgm:spPr>
        <a:xfrm>
          <a:off x="3125144" y="3677900"/>
          <a:ext cx="1228633" cy="88828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Training</a:t>
          </a:r>
        </a:p>
      </dgm:t>
      <dgm:extLst>
        <a:ext uri="{E40237B7-FDA0-4F09-8148-C483321AD2D9}">
          <dgm14:cNvPr xmlns:dgm14="http://schemas.microsoft.com/office/drawing/2010/diagram" id="0" name="" descr="Training"/>
        </a:ext>
      </dgm:extLst>
    </dgm:pt>
    <dgm:pt modelId="{E13B6B7A-FDCA-4EB0-93B6-E444CBAE7CB6}" type="parTrans" cxnId="{A5597B1F-0809-42A1-B425-7D0E82A85E9F}">
      <dgm:prSet/>
      <dgm:spPr/>
      <dgm:t>
        <a:bodyPr/>
        <a:lstStyle/>
        <a:p>
          <a:endParaRPr lang="en-US"/>
        </a:p>
      </dgm:t>
    </dgm:pt>
    <dgm:pt modelId="{62D0525F-20E7-4F1C-8CC9-76582C9BE382}" type="sibTrans" cxnId="{A5597B1F-0809-42A1-B425-7D0E82A85E9F}">
      <dgm:prSet/>
      <dgm:spPr/>
      <dgm:t>
        <a:bodyPr/>
        <a:lstStyle/>
        <a:p>
          <a:endParaRPr lang="en-US"/>
        </a:p>
      </dgm:t>
    </dgm:pt>
    <dgm:pt modelId="{BDD4848C-515C-4914-AFFE-ED675825A852}">
      <dgm:prSet/>
      <dgm:spPr>
        <a:xfrm>
          <a:off x="3125144" y="675328"/>
          <a:ext cx="1228633" cy="88828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Focus Group Meetings</a:t>
          </a:r>
        </a:p>
      </dgm:t>
      <dgm:extLst>
        <a:ext uri="{E40237B7-FDA0-4F09-8148-C483321AD2D9}">
          <dgm14:cNvPr xmlns:dgm14="http://schemas.microsoft.com/office/drawing/2010/diagram" id="0" name="" descr="Focus group Meetings"/>
        </a:ext>
      </dgm:extLst>
    </dgm:pt>
    <dgm:pt modelId="{577DA9E9-D276-4FE9-B254-AE6B6AD48638}" type="parTrans" cxnId="{FCE251F3-032D-4BCE-9B9C-BCE0380BCA36}">
      <dgm:prSet/>
      <dgm:spPr/>
      <dgm:t>
        <a:bodyPr/>
        <a:lstStyle/>
        <a:p>
          <a:endParaRPr lang="en-US"/>
        </a:p>
      </dgm:t>
    </dgm:pt>
    <dgm:pt modelId="{BCC5D273-47B0-4B48-9346-D795070DD098}" type="sibTrans" cxnId="{FCE251F3-032D-4BCE-9B9C-BCE0380BCA36}">
      <dgm:prSet/>
      <dgm:spPr/>
      <dgm:t>
        <a:bodyPr/>
        <a:lstStyle/>
        <a:p>
          <a:endParaRPr lang="en-US"/>
        </a:p>
      </dgm:t>
    </dgm:pt>
    <dgm:pt modelId="{9D5BFF0E-8336-41CE-8C41-87E178374593}">
      <dgm:prSet phldrT="[Text]"/>
      <dgm:spPr>
        <a:xfrm>
          <a:off x="3800566" y="1534268"/>
          <a:ext cx="1228633" cy="88828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FPA Work Sessions</a:t>
          </a:r>
        </a:p>
      </dgm:t>
      <dgm:extLst>
        <a:ext uri="{E40237B7-FDA0-4F09-8148-C483321AD2D9}">
          <dgm14:cNvPr xmlns:dgm14="http://schemas.microsoft.com/office/drawing/2010/diagram" id="0" name="" descr="FPA Work Sessions"/>
        </a:ext>
      </dgm:extLst>
    </dgm:pt>
    <dgm:pt modelId="{621D6526-B0A9-4730-86F8-8D42AD6217E2}" type="parTrans" cxnId="{E58885A3-051B-46F8-BA24-D13061510705}">
      <dgm:prSet/>
      <dgm:spPr/>
      <dgm:t>
        <a:bodyPr/>
        <a:lstStyle/>
        <a:p>
          <a:endParaRPr lang="en-US"/>
        </a:p>
      </dgm:t>
    </dgm:pt>
    <dgm:pt modelId="{7B191D01-4091-4787-AB18-1CBF2D28408C}" type="sibTrans" cxnId="{E58885A3-051B-46F8-BA24-D13061510705}">
      <dgm:prSet/>
      <dgm:spPr/>
      <dgm:t>
        <a:bodyPr/>
        <a:lstStyle/>
        <a:p>
          <a:endParaRPr lang="en-US"/>
        </a:p>
      </dgm:t>
    </dgm:pt>
    <dgm:pt modelId="{A4E41443-3844-4050-A926-39FAB852D0F6}" type="pres">
      <dgm:prSet presAssocID="{4790E6F4-7ABE-4C96-8C39-496EA98E2A9B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FDED07D-F8CB-47F3-94BD-E36E169859E6}" type="pres">
      <dgm:prSet presAssocID="{840E048D-152C-4253-9DB8-24551EE96747}" presName="Parent" presStyleLbl="node1" presStyleIdx="0" presStyleCnt="2">
        <dgm:presLayoutVars>
          <dgm:chMax val="4"/>
          <dgm:chPref val="3"/>
        </dgm:presLayoutVars>
      </dgm:prSet>
      <dgm:spPr/>
      <dgm:t>
        <a:bodyPr/>
        <a:lstStyle/>
        <a:p>
          <a:endParaRPr lang="en-US"/>
        </a:p>
      </dgm:t>
    </dgm:pt>
    <dgm:pt modelId="{AF571E28-05D5-4676-B63E-7957BAE8AE1D}" type="pres">
      <dgm:prSet presAssocID="{BDD4848C-515C-4914-AFFE-ED675825A852}" presName="Accent" presStyleLbl="node1" presStyleIdx="1" presStyleCnt="2"/>
      <dgm:spPr>
        <a:xfrm>
          <a:off x="0" y="804854"/>
          <a:ext cx="3452545" cy="3598938"/>
        </a:xfrm>
        <a:prstGeom prst="blockArc">
          <a:avLst>
            <a:gd name="adj1" fmla="val 16509444"/>
            <a:gd name="adj2" fmla="val 5088054"/>
            <a:gd name="adj3" fmla="val 5240"/>
          </a:avLst>
        </a:prstGeom>
        <a:gradFill rotWithShape="0">
          <a:gsLst>
            <a:gs pos="0">
              <a:srgbClr val="4F81BD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</dgm:pt>
    <dgm:pt modelId="{0A1731E3-B165-4650-B828-964731DAA9C6}" type="pres">
      <dgm:prSet presAssocID="{BDD4848C-515C-4914-AFFE-ED675825A852}" presName="Image1" presStyleLbl="fgImgPlace1" presStyleIdx="0" presStyleCnt="4"/>
      <dgm:spPr>
        <a:xfrm>
          <a:off x="2137409" y="663589"/>
          <a:ext cx="917829" cy="9176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gm:spPr>
      <dgm:extLst>
        <a:ext uri="{E40237B7-FDA0-4F09-8148-C483321AD2D9}">
          <dgm14:cNvPr xmlns:dgm14="http://schemas.microsoft.com/office/drawing/2010/diagram" id="0" name="" descr="&quot;&quot;"/>
        </a:ext>
      </dgm:extLst>
    </dgm:pt>
    <dgm:pt modelId="{D9D6FAA5-87D1-45D5-8B7F-4062D7130D6E}" type="pres">
      <dgm:prSet presAssocID="{BDD4848C-515C-4914-AFFE-ED675825A852}" presName="Child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4EDB9B-5329-4837-BE1C-E8985601885A}" type="pres">
      <dgm:prSet presAssocID="{9D5BFF0E-8336-41CE-8C41-87E178374593}" presName="Image2" presStyleCnt="0"/>
      <dgm:spPr/>
    </dgm:pt>
    <dgm:pt modelId="{DD9CE776-FF44-4982-AEDF-A9EAE63F66B5}" type="pres">
      <dgm:prSet presAssocID="{9D5BFF0E-8336-41CE-8C41-87E178374593}" presName="Image" presStyleLbl="fgImgPlace1" presStyleIdx="1" presStyleCnt="4"/>
      <dgm:spPr>
        <a:xfrm>
          <a:off x="2815346" y="1518224"/>
          <a:ext cx="917829" cy="917637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gm:spPr>
      <dgm:extLst>
        <a:ext uri="{E40237B7-FDA0-4F09-8148-C483321AD2D9}">
          <dgm14:cNvPr xmlns:dgm14="http://schemas.microsoft.com/office/drawing/2010/diagram" id="0" name="" descr="&quot;&quot;"/>
        </a:ext>
      </dgm:extLst>
    </dgm:pt>
    <dgm:pt modelId="{DF2B9789-D1D5-4B6C-A191-E977105E7607}" type="pres">
      <dgm:prSet presAssocID="{9D5BFF0E-8336-41CE-8C41-87E178374593}" presName="Child2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D73D0A-DA3F-4680-BF97-4C14AFFFE61E}" type="pres">
      <dgm:prSet presAssocID="{3B595C07-572C-4AE6-ADA8-C8970D5CD434}" presName="Image3" presStyleCnt="0"/>
      <dgm:spPr/>
    </dgm:pt>
    <dgm:pt modelId="{1D90CBC0-1178-422D-9DA4-164C621A062B}" type="pres">
      <dgm:prSet presAssocID="{3B595C07-572C-4AE6-ADA8-C8970D5CD434}" presName="Image" presStyleLbl="fgImgPlace1" presStyleIdx="2" presStyleCnt="4" custLinFactNeighborX="-9827" custLinFactNeighborY="1006"/>
      <dgm:spPr>
        <a:xfrm>
          <a:off x="2721630" y="2783973"/>
          <a:ext cx="917829" cy="917637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gm:spPr>
      <dgm:extLst>
        <a:ext uri="{E40237B7-FDA0-4F09-8148-C483321AD2D9}">
          <dgm14:cNvPr xmlns:dgm14="http://schemas.microsoft.com/office/drawing/2010/diagram" id="0" name="" descr="&quot;&quot;"/>
        </a:ext>
      </dgm:extLst>
    </dgm:pt>
    <dgm:pt modelId="{0BF9C32C-C318-4B98-B0FC-4FA4291469EC}" type="pres">
      <dgm:prSet presAssocID="{3B595C07-572C-4AE6-ADA8-C8970D5CD434}" presName="Child3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A3CD84-78BB-43B5-BCEE-AA111AA12747}" type="pres">
      <dgm:prSet presAssocID="{5EE47358-06E5-4E97-AB3D-4AF367505FE8}" presName="Image4" presStyleCnt="0"/>
      <dgm:spPr/>
    </dgm:pt>
    <dgm:pt modelId="{4C2B920E-BDED-40A9-9EF9-49A0136CB7C8}" type="pres">
      <dgm:prSet presAssocID="{5EE47358-06E5-4E97-AB3D-4AF367505FE8}" presName="Image" presStyleLbl="fgImgPlace1" presStyleIdx="3" presStyleCnt="4"/>
      <dgm:spPr>
        <a:xfrm>
          <a:off x="2137409" y="3659117"/>
          <a:ext cx="917829" cy="917637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gm:spPr>
      <dgm:extLst>
        <a:ext uri="{E40237B7-FDA0-4F09-8148-C483321AD2D9}">
          <dgm14:cNvPr xmlns:dgm14="http://schemas.microsoft.com/office/drawing/2010/diagram" id="0" name="" descr="&quot;&quot;"/>
        </a:ext>
      </dgm:extLst>
    </dgm:pt>
    <dgm:pt modelId="{003D49A8-E7CC-4302-8568-99AA0254FB55}" type="pres">
      <dgm:prSet presAssocID="{5EE47358-06E5-4E97-AB3D-4AF367505FE8}" presName="Child4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E251F3-032D-4BCE-9B9C-BCE0380BCA36}" srcId="{840E048D-152C-4253-9DB8-24551EE96747}" destId="{BDD4848C-515C-4914-AFFE-ED675825A852}" srcOrd="0" destOrd="0" parTransId="{577DA9E9-D276-4FE9-B254-AE6B6AD48638}" sibTransId="{BCC5D273-47B0-4B48-9346-D795070DD098}"/>
    <dgm:cxn modelId="{C96BF9E5-CAE9-434D-B5D8-5DCDE27C77EF}" srcId="{840E048D-152C-4253-9DB8-24551EE96747}" destId="{3B595C07-572C-4AE6-ADA8-C8970D5CD434}" srcOrd="2" destOrd="0" parTransId="{F63777AA-E3DE-43E7-889F-32EE10B83FBC}" sibTransId="{B8462418-D255-4C14-81D9-0E60637A82A2}"/>
    <dgm:cxn modelId="{59AE951E-716C-4CCA-9C57-35D9F5B5CB85}" srcId="{4790E6F4-7ABE-4C96-8C39-496EA98E2A9B}" destId="{840E048D-152C-4253-9DB8-24551EE96747}" srcOrd="0" destOrd="0" parTransId="{49711BC8-3C96-4FDA-8ACB-01A32544CD46}" sibTransId="{49487BC4-FC25-44BD-A8DD-09C08EA7A7BE}"/>
    <dgm:cxn modelId="{658F8CC2-FF75-4A0E-AABC-F1D857E7AF50}" type="presOf" srcId="{3B595C07-572C-4AE6-ADA8-C8970D5CD434}" destId="{0BF9C32C-C318-4B98-B0FC-4FA4291469EC}" srcOrd="0" destOrd="0" presId="urn:microsoft.com/office/officeart/2011/layout/RadialPictureList"/>
    <dgm:cxn modelId="{95FCE239-07FB-4325-A08B-7176B84419DE}" type="presOf" srcId="{BDD4848C-515C-4914-AFFE-ED675825A852}" destId="{D9D6FAA5-87D1-45D5-8B7F-4062D7130D6E}" srcOrd="0" destOrd="0" presId="urn:microsoft.com/office/officeart/2011/layout/RadialPictureList"/>
    <dgm:cxn modelId="{A5597B1F-0809-42A1-B425-7D0E82A85E9F}" srcId="{840E048D-152C-4253-9DB8-24551EE96747}" destId="{5EE47358-06E5-4E97-AB3D-4AF367505FE8}" srcOrd="3" destOrd="0" parTransId="{E13B6B7A-FDCA-4EB0-93B6-E444CBAE7CB6}" sibTransId="{62D0525F-20E7-4F1C-8CC9-76582C9BE382}"/>
    <dgm:cxn modelId="{E0D5986D-2454-4422-909A-0765977E5925}" type="presOf" srcId="{5EE47358-06E5-4E97-AB3D-4AF367505FE8}" destId="{003D49A8-E7CC-4302-8568-99AA0254FB55}" srcOrd="0" destOrd="0" presId="urn:microsoft.com/office/officeart/2011/layout/RadialPictureList"/>
    <dgm:cxn modelId="{E58885A3-051B-46F8-BA24-D13061510705}" srcId="{840E048D-152C-4253-9DB8-24551EE96747}" destId="{9D5BFF0E-8336-41CE-8C41-87E178374593}" srcOrd="1" destOrd="0" parTransId="{621D6526-B0A9-4730-86F8-8D42AD6217E2}" sibTransId="{7B191D01-4091-4787-AB18-1CBF2D28408C}"/>
    <dgm:cxn modelId="{2952DDB0-54D8-4ADC-899F-16093AC92D3A}" type="presOf" srcId="{840E048D-152C-4253-9DB8-24551EE96747}" destId="{DFDED07D-F8CB-47F3-94BD-E36E169859E6}" srcOrd="0" destOrd="0" presId="urn:microsoft.com/office/officeart/2011/layout/RadialPictureList"/>
    <dgm:cxn modelId="{56F819AA-07F6-4D47-8EDF-9B4922CAB95E}" type="presOf" srcId="{4790E6F4-7ABE-4C96-8C39-496EA98E2A9B}" destId="{A4E41443-3844-4050-A926-39FAB852D0F6}" srcOrd="0" destOrd="0" presId="urn:microsoft.com/office/officeart/2011/layout/RadialPictureList"/>
    <dgm:cxn modelId="{8F7DEC23-9198-4164-AFC7-564E99F27D26}" type="presOf" srcId="{9D5BFF0E-8336-41CE-8C41-87E178374593}" destId="{DF2B9789-D1D5-4B6C-A191-E977105E7607}" srcOrd="0" destOrd="0" presId="urn:microsoft.com/office/officeart/2011/layout/RadialPictureList"/>
    <dgm:cxn modelId="{AA819230-4A95-4A29-B35C-27D00C3FB9BF}" type="presParOf" srcId="{A4E41443-3844-4050-A926-39FAB852D0F6}" destId="{DFDED07D-F8CB-47F3-94BD-E36E169859E6}" srcOrd="0" destOrd="0" presId="urn:microsoft.com/office/officeart/2011/layout/RadialPictureList"/>
    <dgm:cxn modelId="{91E10206-962A-4DFE-9806-BF3C94B86A44}" type="presParOf" srcId="{A4E41443-3844-4050-A926-39FAB852D0F6}" destId="{AF571E28-05D5-4676-B63E-7957BAE8AE1D}" srcOrd="1" destOrd="0" presId="urn:microsoft.com/office/officeart/2011/layout/RadialPictureList"/>
    <dgm:cxn modelId="{013A95F1-9107-4EB5-9BB1-E836D9F912AB}" type="presParOf" srcId="{A4E41443-3844-4050-A926-39FAB852D0F6}" destId="{0A1731E3-B165-4650-B828-964731DAA9C6}" srcOrd="2" destOrd="0" presId="urn:microsoft.com/office/officeart/2011/layout/RadialPictureList"/>
    <dgm:cxn modelId="{10FD0926-7616-49E4-807E-502020E31E83}" type="presParOf" srcId="{A4E41443-3844-4050-A926-39FAB852D0F6}" destId="{D9D6FAA5-87D1-45D5-8B7F-4062D7130D6E}" srcOrd="3" destOrd="0" presId="urn:microsoft.com/office/officeart/2011/layout/RadialPictureList"/>
    <dgm:cxn modelId="{7EDF4ED5-95D9-48C7-95C7-C3540B1A99AC}" type="presParOf" srcId="{A4E41443-3844-4050-A926-39FAB852D0F6}" destId="{F54EDB9B-5329-4837-BE1C-E8985601885A}" srcOrd="4" destOrd="0" presId="urn:microsoft.com/office/officeart/2011/layout/RadialPictureList"/>
    <dgm:cxn modelId="{417ED938-E306-4C09-96BD-E1DEF68FBC64}" type="presParOf" srcId="{F54EDB9B-5329-4837-BE1C-E8985601885A}" destId="{DD9CE776-FF44-4982-AEDF-A9EAE63F66B5}" srcOrd="0" destOrd="0" presId="urn:microsoft.com/office/officeart/2011/layout/RadialPictureList"/>
    <dgm:cxn modelId="{1D90CB71-0AA7-4AC8-9685-BB5C53C33F2C}" type="presParOf" srcId="{A4E41443-3844-4050-A926-39FAB852D0F6}" destId="{DF2B9789-D1D5-4B6C-A191-E977105E7607}" srcOrd="5" destOrd="0" presId="urn:microsoft.com/office/officeart/2011/layout/RadialPictureList"/>
    <dgm:cxn modelId="{963BC1DC-B105-43B4-B56C-E3C67DE8323D}" type="presParOf" srcId="{A4E41443-3844-4050-A926-39FAB852D0F6}" destId="{75D73D0A-DA3F-4680-BF97-4C14AFFFE61E}" srcOrd="6" destOrd="0" presId="urn:microsoft.com/office/officeart/2011/layout/RadialPictureList"/>
    <dgm:cxn modelId="{B808C643-1288-4367-9CBA-CC52216F78F3}" type="presParOf" srcId="{75D73D0A-DA3F-4680-BF97-4C14AFFFE61E}" destId="{1D90CBC0-1178-422D-9DA4-164C621A062B}" srcOrd="0" destOrd="0" presId="urn:microsoft.com/office/officeart/2011/layout/RadialPictureList"/>
    <dgm:cxn modelId="{C452F6FB-21B1-4EE2-8AE1-CB616E5F2E49}" type="presParOf" srcId="{A4E41443-3844-4050-A926-39FAB852D0F6}" destId="{0BF9C32C-C318-4B98-B0FC-4FA4291469EC}" srcOrd="7" destOrd="0" presId="urn:microsoft.com/office/officeart/2011/layout/RadialPictureList"/>
    <dgm:cxn modelId="{0A3F0550-37B8-4E77-ACC3-D44695E503DF}" type="presParOf" srcId="{A4E41443-3844-4050-A926-39FAB852D0F6}" destId="{19A3CD84-78BB-43B5-BCEE-AA111AA12747}" srcOrd="8" destOrd="0" presId="urn:microsoft.com/office/officeart/2011/layout/RadialPictureList"/>
    <dgm:cxn modelId="{C521B73F-6FCD-411B-B3FC-EA1062F22E59}" type="presParOf" srcId="{19A3CD84-78BB-43B5-BCEE-AA111AA12747}" destId="{4C2B920E-BDED-40A9-9EF9-49A0136CB7C8}" srcOrd="0" destOrd="0" presId="urn:microsoft.com/office/officeart/2011/layout/RadialPictureList"/>
    <dgm:cxn modelId="{BB01D7B8-9F4A-45D4-AB08-C78136D809C2}" type="presParOf" srcId="{A4E41443-3844-4050-A926-39FAB852D0F6}" destId="{003D49A8-E7CC-4302-8568-99AA0254FB55}" srcOrd="9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242AC6-B57D-40F2-8E22-749A5F46B521}" type="doc">
      <dgm:prSet loTypeId="urn:microsoft.com/office/officeart/2005/8/layout/bProcess3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35706198-403C-47CE-B8E9-B819B17E6E82}">
      <dgm:prSet phldrT="[Text]" custT="1"/>
      <dgm:spPr>
        <a:xfrm>
          <a:off x="388034" y="1862"/>
          <a:ext cx="1620202" cy="972121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Organize a Cross-Functional Team</a:t>
          </a:r>
        </a:p>
      </dgm:t>
      <dgm:extLst>
        <a:ext uri="{E40237B7-FDA0-4F09-8148-C483321AD2D9}">
          <dgm14:cNvPr xmlns:dgm14="http://schemas.microsoft.com/office/drawing/2010/diagram" id="0" name="" descr="Organize a Cross-Functional Team&#10;"/>
        </a:ext>
      </dgm:extLst>
    </dgm:pt>
    <dgm:pt modelId="{3DB617C8-AE2F-4776-A061-40F9BAE5A83C}" type="parTrans" cxnId="{5609D51C-B169-47A5-8119-22F9A1C33D65}">
      <dgm:prSet/>
      <dgm:spPr/>
      <dgm:t>
        <a:bodyPr/>
        <a:lstStyle/>
        <a:p>
          <a:endParaRPr lang="en-US" sz="1600"/>
        </a:p>
      </dgm:t>
    </dgm:pt>
    <dgm:pt modelId="{3A597A4E-1832-4248-B351-20CC45922FE9}" type="sibTrans" cxnId="{5609D51C-B169-47A5-8119-22F9A1C33D65}">
      <dgm:prSet custT="1"/>
      <dgm:spPr>
        <a:xfrm>
          <a:off x="2006436" y="442202"/>
          <a:ext cx="3420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2046" y="45720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0"/>
              <a:satOff val="0"/>
              <a:lumOff val="0"/>
              <a:alphaOff val="0"/>
            </a:srgb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pPr>
            <a:buNone/>
          </a:pP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8581439-E9A5-40A8-8FCA-0B2F4087B726}">
      <dgm:prSet custT="1"/>
      <dgm:spPr>
        <a:xfrm>
          <a:off x="2380883" y="1862"/>
          <a:ext cx="1620202" cy="972121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Review Elements Against FIDS</a:t>
          </a:r>
        </a:p>
      </dgm:t>
      <dgm:extLst>
        <a:ext uri="{E40237B7-FDA0-4F09-8148-C483321AD2D9}">
          <dgm14:cNvPr xmlns:dgm14="http://schemas.microsoft.com/office/drawing/2010/diagram" id="0" name="" descr="Review Elements Against FIDS&#10;"/>
        </a:ext>
      </dgm:extLst>
    </dgm:pt>
    <dgm:pt modelId="{15FC31BC-7984-4697-8EBD-3C73B53DAA22}" type="parTrans" cxnId="{59F4D97A-BBF4-4C9F-AAE7-7D81A37B3FF7}">
      <dgm:prSet/>
      <dgm:spPr/>
      <dgm:t>
        <a:bodyPr/>
        <a:lstStyle/>
        <a:p>
          <a:endParaRPr lang="en-US" sz="1600"/>
        </a:p>
      </dgm:t>
    </dgm:pt>
    <dgm:pt modelId="{340A47F9-B1FE-4528-ABB4-2B4EDE6D9136}" type="sibTrans" cxnId="{59F4D97A-BBF4-4C9F-AAE7-7D81A37B3FF7}">
      <dgm:prSet custT="1"/>
      <dgm:spPr>
        <a:xfrm>
          <a:off x="1198135" y="972183"/>
          <a:ext cx="1992849" cy="342046"/>
        </a:xfrm>
        <a:custGeom>
          <a:avLst/>
          <a:gdLst/>
          <a:ahLst/>
          <a:cxnLst/>
          <a:rect l="0" t="0" r="0" b="0"/>
          <a:pathLst>
            <a:path>
              <a:moveTo>
                <a:pt x="1992849" y="0"/>
              </a:moveTo>
              <a:lnTo>
                <a:pt x="1992849" y="188123"/>
              </a:lnTo>
              <a:lnTo>
                <a:pt x="0" y="188123"/>
              </a:lnTo>
              <a:lnTo>
                <a:pt x="0" y="342046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107175"/>
              <a:satOff val="-1979"/>
              <a:lumOff val="9179"/>
              <a:alphaOff val="0"/>
            </a:srgb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pPr>
            <a:buNone/>
          </a:pP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  <dgm:extLst>
        <a:ext uri="{E40237B7-FDA0-4F09-8148-C483321AD2D9}">
          <dgm14:cNvPr xmlns:dgm14="http://schemas.microsoft.com/office/drawing/2010/diagram" id="0" name="" descr="&quot;&quot;"/>
        </a:ext>
      </dgm:extLst>
    </dgm:pt>
    <dgm:pt modelId="{CD1830D6-1FF6-4F49-8392-67816B26ACE9}">
      <dgm:prSet custT="1"/>
      <dgm:spPr>
        <a:xfrm>
          <a:off x="388034" y="1346630"/>
          <a:ext cx="1620202" cy="972121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Inventory Data </a:t>
          </a:r>
        </a:p>
      </dgm:t>
      <dgm:extLst>
        <a:ext uri="{E40237B7-FDA0-4F09-8148-C483321AD2D9}">
          <dgm14:cNvPr xmlns:dgm14="http://schemas.microsoft.com/office/drawing/2010/diagram" id="0" name="" descr="Inventory Data"/>
        </a:ext>
      </dgm:extLst>
    </dgm:pt>
    <dgm:pt modelId="{F259A694-7880-4C91-A9EB-B551715F3BE4}" type="parTrans" cxnId="{605E530E-C3EC-4733-9BF3-43A49AE8F40B}">
      <dgm:prSet/>
      <dgm:spPr/>
      <dgm:t>
        <a:bodyPr/>
        <a:lstStyle/>
        <a:p>
          <a:endParaRPr lang="en-US" sz="1600"/>
        </a:p>
      </dgm:t>
    </dgm:pt>
    <dgm:pt modelId="{7F94E537-89B5-4365-8679-6E30485906ED}" type="sibTrans" cxnId="{605E530E-C3EC-4733-9BF3-43A49AE8F40B}">
      <dgm:prSet custT="1"/>
      <dgm:spPr>
        <a:xfrm>
          <a:off x="2006436" y="1786970"/>
          <a:ext cx="3420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2046" y="45720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214350"/>
              <a:satOff val="-3958"/>
              <a:lumOff val="18358"/>
              <a:alphaOff val="0"/>
            </a:srgb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pPr>
            <a:buNone/>
          </a:pP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1A9D786-D2EB-45CE-9854-554D382E138B}">
      <dgm:prSet custT="1"/>
      <dgm:spPr>
        <a:xfrm>
          <a:off x="2380883" y="1346630"/>
          <a:ext cx="1620202" cy="972121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Design Plans for GT&amp;C, Orders, Performance</a:t>
          </a:r>
        </a:p>
      </dgm:t>
      <dgm:extLst>
        <a:ext uri="{E40237B7-FDA0-4F09-8148-C483321AD2D9}">
          <dgm14:cNvPr xmlns:dgm14="http://schemas.microsoft.com/office/drawing/2010/diagram" id="0" name="" descr="Design Plans for GT&amp;C, Orders, Performance&#10;"/>
        </a:ext>
      </dgm:extLst>
    </dgm:pt>
    <dgm:pt modelId="{DDF9EEED-CDA7-4249-A955-1BCEFC0688A2}" type="parTrans" cxnId="{D31F3B76-0555-4A7F-936A-0595FDB34FBB}">
      <dgm:prSet/>
      <dgm:spPr/>
      <dgm:t>
        <a:bodyPr/>
        <a:lstStyle/>
        <a:p>
          <a:endParaRPr lang="en-US" sz="1600"/>
        </a:p>
      </dgm:t>
    </dgm:pt>
    <dgm:pt modelId="{A9F61BA8-3523-4F32-A3B0-0FAF36C7CF3D}" type="sibTrans" cxnId="{D31F3B76-0555-4A7F-936A-0595FDB34FBB}">
      <dgm:prSet custT="1"/>
      <dgm:spPr>
        <a:xfrm>
          <a:off x="1198135" y="2316951"/>
          <a:ext cx="1992849" cy="342046"/>
        </a:xfrm>
        <a:custGeom>
          <a:avLst/>
          <a:gdLst/>
          <a:ahLst/>
          <a:cxnLst/>
          <a:rect l="0" t="0" r="0" b="0"/>
          <a:pathLst>
            <a:path>
              <a:moveTo>
                <a:pt x="1992849" y="0"/>
              </a:moveTo>
              <a:lnTo>
                <a:pt x="1992849" y="188123"/>
              </a:lnTo>
              <a:lnTo>
                <a:pt x="0" y="188123"/>
              </a:lnTo>
              <a:lnTo>
                <a:pt x="0" y="342046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321524"/>
              <a:satOff val="-5937"/>
              <a:lumOff val="27537"/>
              <a:alphaOff val="0"/>
            </a:srgb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pPr>
            <a:buNone/>
          </a:pP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2805E56-3E7A-4268-9B6F-54C907D7DD10}">
      <dgm:prSet custT="1"/>
      <dgm:spPr>
        <a:xfrm>
          <a:off x="388034" y="2691398"/>
          <a:ext cx="1620202" cy="972121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Perform Change Management </a:t>
          </a:r>
        </a:p>
      </dgm:t>
      <dgm:extLst>
        <a:ext uri="{E40237B7-FDA0-4F09-8148-C483321AD2D9}">
          <dgm14:cNvPr xmlns:dgm14="http://schemas.microsoft.com/office/drawing/2010/diagram" id="0" name="" descr="Perform Change Management &#10;"/>
        </a:ext>
      </dgm:extLst>
    </dgm:pt>
    <dgm:pt modelId="{B90967DF-B90C-40B9-9E9A-09B6DF90D09E}" type="parTrans" cxnId="{E8C947B9-8572-4476-B934-268E753EE661}">
      <dgm:prSet/>
      <dgm:spPr/>
      <dgm:t>
        <a:bodyPr/>
        <a:lstStyle/>
        <a:p>
          <a:endParaRPr lang="en-US" sz="1600"/>
        </a:p>
      </dgm:t>
    </dgm:pt>
    <dgm:pt modelId="{00D62FF8-70F2-400C-81AD-D8C67B63E30F}" type="sibTrans" cxnId="{E8C947B9-8572-4476-B934-268E753EE661}">
      <dgm:prSet custT="1"/>
      <dgm:spPr>
        <a:xfrm>
          <a:off x="2006436" y="3131739"/>
          <a:ext cx="3420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2046" y="45720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321524"/>
              <a:satOff val="-5937"/>
              <a:lumOff val="27537"/>
              <a:alphaOff val="0"/>
            </a:srgb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pPr>
            <a:buNone/>
          </a:pP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14F051F-4FED-473D-B87F-AC09E8602042}">
      <dgm:prSet custT="1"/>
      <dgm:spPr>
        <a:xfrm>
          <a:off x="2380883" y="2691398"/>
          <a:ext cx="1620202" cy="972121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Update Systems </a:t>
          </a:r>
        </a:p>
      </dgm:t>
      <dgm:extLst>
        <a:ext uri="{E40237B7-FDA0-4F09-8148-C483321AD2D9}">
          <dgm14:cNvPr xmlns:dgm14="http://schemas.microsoft.com/office/drawing/2010/diagram" id="0" name="" descr="Update Systems&#10;"/>
        </a:ext>
      </dgm:extLst>
    </dgm:pt>
    <dgm:pt modelId="{344BDDD8-0E0D-42D8-B660-6651370FE50F}" type="parTrans" cxnId="{BE21E712-7565-417A-A426-959F6EB16819}">
      <dgm:prSet/>
      <dgm:spPr/>
      <dgm:t>
        <a:bodyPr/>
        <a:lstStyle/>
        <a:p>
          <a:endParaRPr lang="en-US" sz="1600"/>
        </a:p>
      </dgm:t>
    </dgm:pt>
    <dgm:pt modelId="{B6AC9718-ACD5-410A-B9CC-C98176C31179}" type="sibTrans" cxnId="{BE21E712-7565-417A-A426-959F6EB16819}">
      <dgm:prSet custT="1"/>
      <dgm:spPr>
        <a:xfrm>
          <a:off x="1198135" y="3661719"/>
          <a:ext cx="1992849" cy="342046"/>
        </a:xfrm>
        <a:custGeom>
          <a:avLst/>
          <a:gdLst/>
          <a:ahLst/>
          <a:cxnLst/>
          <a:rect l="0" t="0" r="0" b="0"/>
          <a:pathLst>
            <a:path>
              <a:moveTo>
                <a:pt x="1992849" y="0"/>
              </a:moveTo>
              <a:lnTo>
                <a:pt x="1992849" y="188123"/>
              </a:lnTo>
              <a:lnTo>
                <a:pt x="0" y="188123"/>
              </a:lnTo>
              <a:lnTo>
                <a:pt x="0" y="342046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214350"/>
              <a:satOff val="-3958"/>
              <a:lumOff val="18358"/>
              <a:alphaOff val="0"/>
            </a:srgb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pPr>
            <a:buNone/>
          </a:pP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54E5A0A-AA15-42B5-BC00-3E4ACA858236}">
      <dgm:prSet custT="1"/>
      <dgm:spPr>
        <a:xfrm>
          <a:off x="388034" y="4036166"/>
          <a:ext cx="1620202" cy="972121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Test Systems</a:t>
          </a:r>
        </a:p>
      </dgm:t>
      <dgm:extLst>
        <a:ext uri="{E40237B7-FDA0-4F09-8148-C483321AD2D9}">
          <dgm14:cNvPr xmlns:dgm14="http://schemas.microsoft.com/office/drawing/2010/diagram" id="0" name="" descr="Test Systems&#10;"/>
        </a:ext>
      </dgm:extLst>
    </dgm:pt>
    <dgm:pt modelId="{374162F2-BE1A-42C1-B0CB-F981B1C7EC7A}" type="parTrans" cxnId="{0627B828-23E1-4E55-A565-E1F41389B7BC}">
      <dgm:prSet/>
      <dgm:spPr/>
      <dgm:t>
        <a:bodyPr/>
        <a:lstStyle/>
        <a:p>
          <a:endParaRPr lang="en-US" sz="1600"/>
        </a:p>
      </dgm:t>
    </dgm:pt>
    <dgm:pt modelId="{E1EF0D10-336D-4B0D-A50D-AEF567AE72C1}" type="sibTrans" cxnId="{0627B828-23E1-4E55-A565-E1F41389B7BC}">
      <dgm:prSet custT="1"/>
      <dgm:spPr>
        <a:xfrm>
          <a:off x="2006436" y="4476507"/>
          <a:ext cx="3420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2046" y="45720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107175"/>
              <a:satOff val="-1979"/>
              <a:lumOff val="9179"/>
              <a:alphaOff val="0"/>
            </a:srgb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gm:spPr>
      <dgm:t>
        <a:bodyPr/>
        <a:lstStyle/>
        <a:p>
          <a:pPr>
            <a:buNone/>
          </a:pP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08C2881-E373-41D9-90E7-B30C16120E13}">
      <dgm:prSet custT="1"/>
      <dgm:spPr>
        <a:xfrm>
          <a:off x="2380883" y="4036166"/>
          <a:ext cx="1620202" cy="972121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US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Process Transactions</a:t>
          </a:r>
        </a:p>
      </dgm:t>
      <dgm:extLst>
        <a:ext uri="{E40237B7-FDA0-4F09-8148-C483321AD2D9}">
          <dgm14:cNvPr xmlns:dgm14="http://schemas.microsoft.com/office/drawing/2010/diagram" id="0" name="" descr="Process Transactions&#10;"/>
        </a:ext>
      </dgm:extLst>
    </dgm:pt>
    <dgm:pt modelId="{B7C820FC-F2FF-4ACC-B2B8-32B1F1E1D1B0}" type="parTrans" cxnId="{55FA9F99-974B-44E1-8C5D-9EA9D693D517}">
      <dgm:prSet/>
      <dgm:spPr/>
      <dgm:t>
        <a:bodyPr/>
        <a:lstStyle/>
        <a:p>
          <a:endParaRPr lang="en-US" sz="1600"/>
        </a:p>
      </dgm:t>
    </dgm:pt>
    <dgm:pt modelId="{31C227BD-6DFE-446A-9BE7-154A1A248077}" type="sibTrans" cxnId="{55FA9F99-974B-44E1-8C5D-9EA9D693D517}">
      <dgm:prSet/>
      <dgm:spPr/>
      <dgm:t>
        <a:bodyPr/>
        <a:lstStyle/>
        <a:p>
          <a:endParaRPr lang="en-US" sz="1600"/>
        </a:p>
      </dgm:t>
    </dgm:pt>
    <dgm:pt modelId="{444A30EF-B211-42B0-99F3-8DF7D3BE4368}" type="pres">
      <dgm:prSet presAssocID="{7D242AC6-B57D-40F2-8E22-749A5F46B5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64B4ED-EF98-4873-A22C-BB5D0584CF6C}" type="pres">
      <dgm:prSet presAssocID="{35706198-403C-47CE-B8E9-B819B17E6E8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3286CB-0101-4059-AF57-388974E8AB61}" type="pres">
      <dgm:prSet presAssocID="{3A597A4E-1832-4248-B351-20CC45922FE9}" presName="sibTrans" presStyleLbl="sibTrans1D1" presStyleIdx="0" presStyleCnt="7"/>
      <dgm:spPr/>
      <dgm:t>
        <a:bodyPr/>
        <a:lstStyle/>
        <a:p>
          <a:endParaRPr lang="en-US"/>
        </a:p>
      </dgm:t>
    </dgm:pt>
    <dgm:pt modelId="{90BA7BD2-89AB-42B5-9314-085ABCC6990D}" type="pres">
      <dgm:prSet presAssocID="{3A597A4E-1832-4248-B351-20CC45922FE9}" presName="connectorText" presStyleLbl="sibTrans1D1" presStyleIdx="0" presStyleCnt="7"/>
      <dgm:spPr/>
      <dgm:t>
        <a:bodyPr/>
        <a:lstStyle/>
        <a:p>
          <a:endParaRPr lang="en-US"/>
        </a:p>
      </dgm:t>
    </dgm:pt>
    <dgm:pt modelId="{FF3D97BF-8B01-45B7-8D1D-66E490ECFC5A}" type="pres">
      <dgm:prSet presAssocID="{F8581439-E9A5-40A8-8FCA-0B2F4087B72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F3891-273D-4E19-9FCA-E26319223156}" type="pres">
      <dgm:prSet presAssocID="{340A47F9-B1FE-4528-ABB4-2B4EDE6D9136}" presName="sibTrans" presStyleLbl="sibTrans1D1" presStyleIdx="1" presStyleCnt="7"/>
      <dgm:spPr/>
      <dgm:t>
        <a:bodyPr/>
        <a:lstStyle/>
        <a:p>
          <a:endParaRPr lang="en-US"/>
        </a:p>
      </dgm:t>
    </dgm:pt>
    <dgm:pt modelId="{B27A5DE8-D814-47AE-8CE1-B131F1BB08D1}" type="pres">
      <dgm:prSet presAssocID="{340A47F9-B1FE-4528-ABB4-2B4EDE6D9136}" presName="connectorText" presStyleLbl="sibTrans1D1" presStyleIdx="1" presStyleCnt="7"/>
      <dgm:spPr/>
      <dgm:t>
        <a:bodyPr/>
        <a:lstStyle/>
        <a:p>
          <a:endParaRPr lang="en-US"/>
        </a:p>
      </dgm:t>
    </dgm:pt>
    <dgm:pt modelId="{0CC64FA8-3D90-4F17-83FE-2DA41DDD9409}" type="pres">
      <dgm:prSet presAssocID="{CD1830D6-1FF6-4F49-8392-67816B26ACE9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28FED7-CD87-418B-96CD-8544A518337D}" type="pres">
      <dgm:prSet presAssocID="{7F94E537-89B5-4365-8679-6E30485906ED}" presName="sibTrans" presStyleLbl="sibTrans1D1" presStyleIdx="2" presStyleCnt="7"/>
      <dgm:spPr/>
      <dgm:t>
        <a:bodyPr/>
        <a:lstStyle/>
        <a:p>
          <a:endParaRPr lang="en-US"/>
        </a:p>
      </dgm:t>
    </dgm:pt>
    <dgm:pt modelId="{F3D66668-791A-473F-AFAB-BFE834141520}" type="pres">
      <dgm:prSet presAssocID="{7F94E537-89B5-4365-8679-6E30485906ED}" presName="connectorText" presStyleLbl="sibTrans1D1" presStyleIdx="2" presStyleCnt="7"/>
      <dgm:spPr/>
      <dgm:t>
        <a:bodyPr/>
        <a:lstStyle/>
        <a:p>
          <a:endParaRPr lang="en-US"/>
        </a:p>
      </dgm:t>
    </dgm:pt>
    <dgm:pt modelId="{4910D3E6-B3F1-48C0-801F-5238ABAC07AC}" type="pres">
      <dgm:prSet presAssocID="{11A9D786-D2EB-45CE-9854-554D382E138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30DC02-9EF0-49FB-A82A-0D02B6CB34B2}" type="pres">
      <dgm:prSet presAssocID="{A9F61BA8-3523-4F32-A3B0-0FAF36C7CF3D}" presName="sibTrans" presStyleLbl="sibTrans1D1" presStyleIdx="3" presStyleCnt="7"/>
      <dgm:spPr/>
      <dgm:t>
        <a:bodyPr/>
        <a:lstStyle/>
        <a:p>
          <a:endParaRPr lang="en-US"/>
        </a:p>
      </dgm:t>
    </dgm:pt>
    <dgm:pt modelId="{11DA6EC5-50AD-465F-B30E-548C1CF2E4CA}" type="pres">
      <dgm:prSet presAssocID="{A9F61BA8-3523-4F32-A3B0-0FAF36C7CF3D}" presName="connectorText" presStyleLbl="sibTrans1D1" presStyleIdx="3" presStyleCnt="7"/>
      <dgm:spPr/>
      <dgm:t>
        <a:bodyPr/>
        <a:lstStyle/>
        <a:p>
          <a:endParaRPr lang="en-US"/>
        </a:p>
      </dgm:t>
    </dgm:pt>
    <dgm:pt modelId="{14AA769C-BDDE-4015-9233-21246E822154}" type="pres">
      <dgm:prSet presAssocID="{E2805E56-3E7A-4268-9B6F-54C907D7DD10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CBDAEF-4C18-47BE-B577-993863AE2AFE}" type="pres">
      <dgm:prSet presAssocID="{00D62FF8-70F2-400C-81AD-D8C67B63E30F}" presName="sibTrans" presStyleLbl="sibTrans1D1" presStyleIdx="4" presStyleCnt="7"/>
      <dgm:spPr/>
      <dgm:t>
        <a:bodyPr/>
        <a:lstStyle/>
        <a:p>
          <a:endParaRPr lang="en-US"/>
        </a:p>
      </dgm:t>
    </dgm:pt>
    <dgm:pt modelId="{CBFEB649-FE97-4B65-8DE9-0456CB0CF8A1}" type="pres">
      <dgm:prSet presAssocID="{00D62FF8-70F2-400C-81AD-D8C67B63E30F}" presName="connectorText" presStyleLbl="sibTrans1D1" presStyleIdx="4" presStyleCnt="7"/>
      <dgm:spPr/>
      <dgm:t>
        <a:bodyPr/>
        <a:lstStyle/>
        <a:p>
          <a:endParaRPr lang="en-US"/>
        </a:p>
      </dgm:t>
    </dgm:pt>
    <dgm:pt modelId="{014321A3-0168-440F-B5F0-A5C88FA43FB1}" type="pres">
      <dgm:prSet presAssocID="{914F051F-4FED-473D-B87F-AC09E860204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8A6006-9B3F-4E4D-8E0B-0A756CB7A80C}" type="pres">
      <dgm:prSet presAssocID="{B6AC9718-ACD5-410A-B9CC-C98176C31179}" presName="sibTrans" presStyleLbl="sibTrans1D1" presStyleIdx="5" presStyleCnt="7"/>
      <dgm:spPr/>
      <dgm:t>
        <a:bodyPr/>
        <a:lstStyle/>
        <a:p>
          <a:endParaRPr lang="en-US"/>
        </a:p>
      </dgm:t>
    </dgm:pt>
    <dgm:pt modelId="{0258CF9B-519D-4E00-9FD0-C4C161F054B8}" type="pres">
      <dgm:prSet presAssocID="{B6AC9718-ACD5-410A-B9CC-C98176C31179}" presName="connectorText" presStyleLbl="sibTrans1D1" presStyleIdx="5" presStyleCnt="7"/>
      <dgm:spPr/>
      <dgm:t>
        <a:bodyPr/>
        <a:lstStyle/>
        <a:p>
          <a:endParaRPr lang="en-US"/>
        </a:p>
      </dgm:t>
    </dgm:pt>
    <dgm:pt modelId="{4EA71D79-4A29-4BF9-83D1-B674711894B8}" type="pres">
      <dgm:prSet presAssocID="{954E5A0A-AA15-42B5-BC00-3E4ACA85823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4921C4-9A33-4439-BED1-720447CE53F1}" type="pres">
      <dgm:prSet presAssocID="{E1EF0D10-336D-4B0D-A50D-AEF567AE72C1}" presName="sibTrans" presStyleLbl="sibTrans1D1" presStyleIdx="6" presStyleCnt="7"/>
      <dgm:spPr/>
      <dgm:t>
        <a:bodyPr/>
        <a:lstStyle/>
        <a:p>
          <a:endParaRPr lang="en-US"/>
        </a:p>
      </dgm:t>
    </dgm:pt>
    <dgm:pt modelId="{46851E7E-21E5-4059-8DFB-C206DDF1A189}" type="pres">
      <dgm:prSet presAssocID="{E1EF0D10-336D-4B0D-A50D-AEF567AE72C1}" presName="connectorText" presStyleLbl="sibTrans1D1" presStyleIdx="6" presStyleCnt="7"/>
      <dgm:spPr/>
      <dgm:t>
        <a:bodyPr/>
        <a:lstStyle/>
        <a:p>
          <a:endParaRPr lang="en-US"/>
        </a:p>
      </dgm:t>
    </dgm:pt>
    <dgm:pt modelId="{DDA7862B-F8AF-4455-93C2-82A8C0E520A8}" type="pres">
      <dgm:prSet presAssocID="{308C2881-E373-41D9-90E7-B30C16120E13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C2277F-2FC8-4033-8F22-589986C4F7A2}" type="presOf" srcId="{7D242AC6-B57D-40F2-8E22-749A5F46B521}" destId="{444A30EF-B211-42B0-99F3-8DF7D3BE4368}" srcOrd="0" destOrd="0" presId="urn:microsoft.com/office/officeart/2005/8/layout/bProcess3"/>
    <dgm:cxn modelId="{D6943A8A-7ADA-4F53-A37F-C7B66628F36F}" type="presOf" srcId="{E1EF0D10-336D-4B0D-A50D-AEF567AE72C1}" destId="{46851E7E-21E5-4059-8DFB-C206DDF1A189}" srcOrd="1" destOrd="0" presId="urn:microsoft.com/office/officeart/2005/8/layout/bProcess3"/>
    <dgm:cxn modelId="{7D023258-DF45-4432-9075-76040B9568D3}" type="presOf" srcId="{B6AC9718-ACD5-410A-B9CC-C98176C31179}" destId="{0258CF9B-519D-4E00-9FD0-C4C161F054B8}" srcOrd="1" destOrd="0" presId="urn:microsoft.com/office/officeart/2005/8/layout/bProcess3"/>
    <dgm:cxn modelId="{74A9C872-04AE-4764-A455-C996C4AFA116}" type="presOf" srcId="{914F051F-4FED-473D-B87F-AC09E8602042}" destId="{014321A3-0168-440F-B5F0-A5C88FA43FB1}" srcOrd="0" destOrd="0" presId="urn:microsoft.com/office/officeart/2005/8/layout/bProcess3"/>
    <dgm:cxn modelId="{ED6F3CCE-D429-4D9A-9CF8-C6214F874999}" type="presOf" srcId="{35706198-403C-47CE-B8E9-B819B17E6E82}" destId="{D364B4ED-EF98-4873-A22C-BB5D0584CF6C}" srcOrd="0" destOrd="0" presId="urn:microsoft.com/office/officeart/2005/8/layout/bProcess3"/>
    <dgm:cxn modelId="{E5E370D9-B236-4062-983E-546B849A2C28}" type="presOf" srcId="{E2805E56-3E7A-4268-9B6F-54C907D7DD10}" destId="{14AA769C-BDDE-4015-9233-21246E822154}" srcOrd="0" destOrd="0" presId="urn:microsoft.com/office/officeart/2005/8/layout/bProcess3"/>
    <dgm:cxn modelId="{5609D51C-B169-47A5-8119-22F9A1C33D65}" srcId="{7D242AC6-B57D-40F2-8E22-749A5F46B521}" destId="{35706198-403C-47CE-B8E9-B819B17E6E82}" srcOrd="0" destOrd="0" parTransId="{3DB617C8-AE2F-4776-A061-40F9BAE5A83C}" sibTransId="{3A597A4E-1832-4248-B351-20CC45922FE9}"/>
    <dgm:cxn modelId="{55FA9F99-974B-44E1-8C5D-9EA9D693D517}" srcId="{7D242AC6-B57D-40F2-8E22-749A5F46B521}" destId="{308C2881-E373-41D9-90E7-B30C16120E13}" srcOrd="7" destOrd="0" parTransId="{B7C820FC-F2FF-4ACC-B2B8-32B1F1E1D1B0}" sibTransId="{31C227BD-6DFE-446A-9BE7-154A1A248077}"/>
    <dgm:cxn modelId="{AD013DEB-4686-4BFD-848C-81CACC1DA627}" type="presOf" srcId="{7F94E537-89B5-4365-8679-6E30485906ED}" destId="{0628FED7-CD87-418B-96CD-8544A518337D}" srcOrd="0" destOrd="0" presId="urn:microsoft.com/office/officeart/2005/8/layout/bProcess3"/>
    <dgm:cxn modelId="{0818C8AF-DA51-42E6-8A94-5276DE5D4AD7}" type="presOf" srcId="{3A597A4E-1832-4248-B351-20CC45922FE9}" destId="{D43286CB-0101-4059-AF57-388974E8AB61}" srcOrd="0" destOrd="0" presId="urn:microsoft.com/office/officeart/2005/8/layout/bProcess3"/>
    <dgm:cxn modelId="{1CE1FE18-82BE-4732-88B8-C765F1C5A9F0}" type="presOf" srcId="{B6AC9718-ACD5-410A-B9CC-C98176C31179}" destId="{458A6006-9B3F-4E4D-8E0B-0A756CB7A80C}" srcOrd="0" destOrd="0" presId="urn:microsoft.com/office/officeart/2005/8/layout/bProcess3"/>
    <dgm:cxn modelId="{82EB44C0-30C1-43D0-9F70-843F256ECF24}" type="presOf" srcId="{340A47F9-B1FE-4528-ABB4-2B4EDE6D9136}" destId="{8C9F3891-273D-4E19-9FCA-E26319223156}" srcOrd="0" destOrd="0" presId="urn:microsoft.com/office/officeart/2005/8/layout/bProcess3"/>
    <dgm:cxn modelId="{8B20AAF7-981F-4C3F-BF94-DC4314AA5B5B}" type="presOf" srcId="{954E5A0A-AA15-42B5-BC00-3E4ACA858236}" destId="{4EA71D79-4A29-4BF9-83D1-B674711894B8}" srcOrd="0" destOrd="0" presId="urn:microsoft.com/office/officeart/2005/8/layout/bProcess3"/>
    <dgm:cxn modelId="{1A5240A8-9A3F-4F8A-837B-051FD7C01577}" type="presOf" srcId="{A9F61BA8-3523-4F32-A3B0-0FAF36C7CF3D}" destId="{9930DC02-9EF0-49FB-A82A-0D02B6CB34B2}" srcOrd="0" destOrd="0" presId="urn:microsoft.com/office/officeart/2005/8/layout/bProcess3"/>
    <dgm:cxn modelId="{9C71DEC7-D1F2-42EE-8366-9746A1C2D37C}" type="presOf" srcId="{F8581439-E9A5-40A8-8FCA-0B2F4087B726}" destId="{FF3D97BF-8B01-45B7-8D1D-66E490ECFC5A}" srcOrd="0" destOrd="0" presId="urn:microsoft.com/office/officeart/2005/8/layout/bProcess3"/>
    <dgm:cxn modelId="{605E530E-C3EC-4733-9BF3-43A49AE8F40B}" srcId="{7D242AC6-B57D-40F2-8E22-749A5F46B521}" destId="{CD1830D6-1FF6-4F49-8392-67816B26ACE9}" srcOrd="2" destOrd="0" parTransId="{F259A694-7880-4C91-A9EB-B551715F3BE4}" sibTransId="{7F94E537-89B5-4365-8679-6E30485906ED}"/>
    <dgm:cxn modelId="{196D9AED-84A1-4DB2-94AA-F94E8C9B1FE3}" type="presOf" srcId="{E1EF0D10-336D-4B0D-A50D-AEF567AE72C1}" destId="{444921C4-9A33-4439-BED1-720447CE53F1}" srcOrd="0" destOrd="0" presId="urn:microsoft.com/office/officeart/2005/8/layout/bProcess3"/>
    <dgm:cxn modelId="{C2921A83-05D9-4EFA-B604-22339C341513}" type="presOf" srcId="{11A9D786-D2EB-45CE-9854-554D382E138B}" destId="{4910D3E6-B3F1-48C0-801F-5238ABAC07AC}" srcOrd="0" destOrd="0" presId="urn:microsoft.com/office/officeart/2005/8/layout/bProcess3"/>
    <dgm:cxn modelId="{B70A476B-D8C6-46B3-83A0-904D0C008919}" type="presOf" srcId="{A9F61BA8-3523-4F32-A3B0-0FAF36C7CF3D}" destId="{11DA6EC5-50AD-465F-B30E-548C1CF2E4CA}" srcOrd="1" destOrd="0" presId="urn:microsoft.com/office/officeart/2005/8/layout/bProcess3"/>
    <dgm:cxn modelId="{C8521397-A37A-417D-98F5-10F824F7F503}" type="presOf" srcId="{3A597A4E-1832-4248-B351-20CC45922FE9}" destId="{90BA7BD2-89AB-42B5-9314-085ABCC6990D}" srcOrd="1" destOrd="0" presId="urn:microsoft.com/office/officeart/2005/8/layout/bProcess3"/>
    <dgm:cxn modelId="{C823FF98-32C4-4EA0-A7C5-CFE117D203E2}" type="presOf" srcId="{340A47F9-B1FE-4528-ABB4-2B4EDE6D9136}" destId="{B27A5DE8-D814-47AE-8CE1-B131F1BB08D1}" srcOrd="1" destOrd="0" presId="urn:microsoft.com/office/officeart/2005/8/layout/bProcess3"/>
    <dgm:cxn modelId="{46908872-6239-449C-B2C2-965ECBF55975}" type="presOf" srcId="{CD1830D6-1FF6-4F49-8392-67816B26ACE9}" destId="{0CC64FA8-3D90-4F17-83FE-2DA41DDD9409}" srcOrd="0" destOrd="0" presId="urn:microsoft.com/office/officeart/2005/8/layout/bProcess3"/>
    <dgm:cxn modelId="{7B9A64DE-7B16-4757-8025-91A371A3207A}" type="presOf" srcId="{308C2881-E373-41D9-90E7-B30C16120E13}" destId="{DDA7862B-F8AF-4455-93C2-82A8C0E520A8}" srcOrd="0" destOrd="0" presId="urn:microsoft.com/office/officeart/2005/8/layout/bProcess3"/>
    <dgm:cxn modelId="{E8C947B9-8572-4476-B934-268E753EE661}" srcId="{7D242AC6-B57D-40F2-8E22-749A5F46B521}" destId="{E2805E56-3E7A-4268-9B6F-54C907D7DD10}" srcOrd="4" destOrd="0" parTransId="{B90967DF-B90C-40B9-9E9A-09B6DF90D09E}" sibTransId="{00D62FF8-70F2-400C-81AD-D8C67B63E30F}"/>
    <dgm:cxn modelId="{63982594-D9F1-49D1-AA64-6A4126A9D7A9}" type="presOf" srcId="{00D62FF8-70F2-400C-81AD-D8C67B63E30F}" destId="{CBFEB649-FE97-4B65-8DE9-0456CB0CF8A1}" srcOrd="1" destOrd="0" presId="urn:microsoft.com/office/officeart/2005/8/layout/bProcess3"/>
    <dgm:cxn modelId="{04D5920C-073A-48B5-A419-1FE92C265999}" type="presOf" srcId="{00D62FF8-70F2-400C-81AD-D8C67B63E30F}" destId="{50CBDAEF-4C18-47BE-B577-993863AE2AFE}" srcOrd="0" destOrd="0" presId="urn:microsoft.com/office/officeart/2005/8/layout/bProcess3"/>
    <dgm:cxn modelId="{BE21E712-7565-417A-A426-959F6EB16819}" srcId="{7D242AC6-B57D-40F2-8E22-749A5F46B521}" destId="{914F051F-4FED-473D-B87F-AC09E8602042}" srcOrd="5" destOrd="0" parTransId="{344BDDD8-0E0D-42D8-B660-6651370FE50F}" sibTransId="{B6AC9718-ACD5-410A-B9CC-C98176C31179}"/>
    <dgm:cxn modelId="{0627B828-23E1-4E55-A565-E1F41389B7BC}" srcId="{7D242AC6-B57D-40F2-8E22-749A5F46B521}" destId="{954E5A0A-AA15-42B5-BC00-3E4ACA858236}" srcOrd="6" destOrd="0" parTransId="{374162F2-BE1A-42C1-B0CB-F981B1C7EC7A}" sibTransId="{E1EF0D10-336D-4B0D-A50D-AEF567AE72C1}"/>
    <dgm:cxn modelId="{59F4D97A-BBF4-4C9F-AAE7-7D81A37B3FF7}" srcId="{7D242AC6-B57D-40F2-8E22-749A5F46B521}" destId="{F8581439-E9A5-40A8-8FCA-0B2F4087B726}" srcOrd="1" destOrd="0" parTransId="{15FC31BC-7984-4697-8EBD-3C73B53DAA22}" sibTransId="{340A47F9-B1FE-4528-ABB4-2B4EDE6D9136}"/>
    <dgm:cxn modelId="{D31F3B76-0555-4A7F-936A-0595FDB34FBB}" srcId="{7D242AC6-B57D-40F2-8E22-749A5F46B521}" destId="{11A9D786-D2EB-45CE-9854-554D382E138B}" srcOrd="3" destOrd="0" parTransId="{DDF9EEED-CDA7-4249-A955-1BCEFC0688A2}" sibTransId="{A9F61BA8-3523-4F32-A3B0-0FAF36C7CF3D}"/>
    <dgm:cxn modelId="{367E7897-1EF3-4DB7-8D63-83F6C89570F9}" type="presOf" srcId="{7F94E537-89B5-4365-8679-6E30485906ED}" destId="{F3D66668-791A-473F-AFAB-BFE834141520}" srcOrd="1" destOrd="0" presId="urn:microsoft.com/office/officeart/2005/8/layout/bProcess3"/>
    <dgm:cxn modelId="{BD3E03E6-7D1C-4007-B576-21A585F29DD8}" type="presParOf" srcId="{444A30EF-B211-42B0-99F3-8DF7D3BE4368}" destId="{D364B4ED-EF98-4873-A22C-BB5D0584CF6C}" srcOrd="0" destOrd="0" presId="urn:microsoft.com/office/officeart/2005/8/layout/bProcess3"/>
    <dgm:cxn modelId="{C6F92807-9748-4F4E-BC3E-9F4D5A3059E2}" type="presParOf" srcId="{444A30EF-B211-42B0-99F3-8DF7D3BE4368}" destId="{D43286CB-0101-4059-AF57-388974E8AB61}" srcOrd="1" destOrd="0" presId="urn:microsoft.com/office/officeart/2005/8/layout/bProcess3"/>
    <dgm:cxn modelId="{A87B5A17-3EE2-4265-8F8C-386AA60BFA76}" type="presParOf" srcId="{D43286CB-0101-4059-AF57-388974E8AB61}" destId="{90BA7BD2-89AB-42B5-9314-085ABCC6990D}" srcOrd="0" destOrd="0" presId="urn:microsoft.com/office/officeart/2005/8/layout/bProcess3"/>
    <dgm:cxn modelId="{02B8DA58-7C2D-484A-83F2-DAE326D9C341}" type="presParOf" srcId="{444A30EF-B211-42B0-99F3-8DF7D3BE4368}" destId="{FF3D97BF-8B01-45B7-8D1D-66E490ECFC5A}" srcOrd="2" destOrd="0" presId="urn:microsoft.com/office/officeart/2005/8/layout/bProcess3"/>
    <dgm:cxn modelId="{8EA57DB9-AD86-412B-A584-ADF5357E91E1}" type="presParOf" srcId="{444A30EF-B211-42B0-99F3-8DF7D3BE4368}" destId="{8C9F3891-273D-4E19-9FCA-E26319223156}" srcOrd="3" destOrd="0" presId="urn:microsoft.com/office/officeart/2005/8/layout/bProcess3"/>
    <dgm:cxn modelId="{45D2EAD6-B864-417F-81D8-413FBCD2EE2B}" type="presParOf" srcId="{8C9F3891-273D-4E19-9FCA-E26319223156}" destId="{B27A5DE8-D814-47AE-8CE1-B131F1BB08D1}" srcOrd="0" destOrd="0" presId="urn:microsoft.com/office/officeart/2005/8/layout/bProcess3"/>
    <dgm:cxn modelId="{133D8E01-840B-4C72-B576-AB2F4564246F}" type="presParOf" srcId="{444A30EF-B211-42B0-99F3-8DF7D3BE4368}" destId="{0CC64FA8-3D90-4F17-83FE-2DA41DDD9409}" srcOrd="4" destOrd="0" presId="urn:microsoft.com/office/officeart/2005/8/layout/bProcess3"/>
    <dgm:cxn modelId="{E742E2E0-EF54-4AAA-99D6-D52C59F4F379}" type="presParOf" srcId="{444A30EF-B211-42B0-99F3-8DF7D3BE4368}" destId="{0628FED7-CD87-418B-96CD-8544A518337D}" srcOrd="5" destOrd="0" presId="urn:microsoft.com/office/officeart/2005/8/layout/bProcess3"/>
    <dgm:cxn modelId="{03B3E649-C47B-4C6E-AD1E-F9FBF3392C4F}" type="presParOf" srcId="{0628FED7-CD87-418B-96CD-8544A518337D}" destId="{F3D66668-791A-473F-AFAB-BFE834141520}" srcOrd="0" destOrd="0" presId="urn:microsoft.com/office/officeart/2005/8/layout/bProcess3"/>
    <dgm:cxn modelId="{17D8D103-4068-4B6E-872E-8637F0D6DCEB}" type="presParOf" srcId="{444A30EF-B211-42B0-99F3-8DF7D3BE4368}" destId="{4910D3E6-B3F1-48C0-801F-5238ABAC07AC}" srcOrd="6" destOrd="0" presId="urn:microsoft.com/office/officeart/2005/8/layout/bProcess3"/>
    <dgm:cxn modelId="{5BF707BB-4BE4-4569-8395-F96C0FF11A9C}" type="presParOf" srcId="{444A30EF-B211-42B0-99F3-8DF7D3BE4368}" destId="{9930DC02-9EF0-49FB-A82A-0D02B6CB34B2}" srcOrd="7" destOrd="0" presId="urn:microsoft.com/office/officeart/2005/8/layout/bProcess3"/>
    <dgm:cxn modelId="{5B387E95-27E7-444E-A62C-FA7A41587C46}" type="presParOf" srcId="{9930DC02-9EF0-49FB-A82A-0D02B6CB34B2}" destId="{11DA6EC5-50AD-465F-B30E-548C1CF2E4CA}" srcOrd="0" destOrd="0" presId="urn:microsoft.com/office/officeart/2005/8/layout/bProcess3"/>
    <dgm:cxn modelId="{295F2A60-4176-4E46-AC55-1862F752745A}" type="presParOf" srcId="{444A30EF-B211-42B0-99F3-8DF7D3BE4368}" destId="{14AA769C-BDDE-4015-9233-21246E822154}" srcOrd="8" destOrd="0" presId="urn:microsoft.com/office/officeart/2005/8/layout/bProcess3"/>
    <dgm:cxn modelId="{0800E2C0-E045-4BBF-922B-B5EAE5ACBE4D}" type="presParOf" srcId="{444A30EF-B211-42B0-99F3-8DF7D3BE4368}" destId="{50CBDAEF-4C18-47BE-B577-993863AE2AFE}" srcOrd="9" destOrd="0" presId="urn:microsoft.com/office/officeart/2005/8/layout/bProcess3"/>
    <dgm:cxn modelId="{3D294A0E-B889-4AE8-82C3-562983639342}" type="presParOf" srcId="{50CBDAEF-4C18-47BE-B577-993863AE2AFE}" destId="{CBFEB649-FE97-4B65-8DE9-0456CB0CF8A1}" srcOrd="0" destOrd="0" presId="urn:microsoft.com/office/officeart/2005/8/layout/bProcess3"/>
    <dgm:cxn modelId="{A0BAF33A-91AE-4E4F-8530-E4F6FE2B8DF9}" type="presParOf" srcId="{444A30EF-B211-42B0-99F3-8DF7D3BE4368}" destId="{014321A3-0168-440F-B5F0-A5C88FA43FB1}" srcOrd="10" destOrd="0" presId="urn:microsoft.com/office/officeart/2005/8/layout/bProcess3"/>
    <dgm:cxn modelId="{04686B44-9789-48A2-A513-41A01E7C2843}" type="presParOf" srcId="{444A30EF-B211-42B0-99F3-8DF7D3BE4368}" destId="{458A6006-9B3F-4E4D-8E0B-0A756CB7A80C}" srcOrd="11" destOrd="0" presId="urn:microsoft.com/office/officeart/2005/8/layout/bProcess3"/>
    <dgm:cxn modelId="{F1BA5325-77BD-4443-AD02-AB5C394AD3D2}" type="presParOf" srcId="{458A6006-9B3F-4E4D-8E0B-0A756CB7A80C}" destId="{0258CF9B-519D-4E00-9FD0-C4C161F054B8}" srcOrd="0" destOrd="0" presId="urn:microsoft.com/office/officeart/2005/8/layout/bProcess3"/>
    <dgm:cxn modelId="{0B2BED31-8FBB-42AA-97F6-F8D8C7B14BCF}" type="presParOf" srcId="{444A30EF-B211-42B0-99F3-8DF7D3BE4368}" destId="{4EA71D79-4A29-4BF9-83D1-B674711894B8}" srcOrd="12" destOrd="0" presId="urn:microsoft.com/office/officeart/2005/8/layout/bProcess3"/>
    <dgm:cxn modelId="{3A908F87-65D8-433C-97EB-0514C62F66F4}" type="presParOf" srcId="{444A30EF-B211-42B0-99F3-8DF7D3BE4368}" destId="{444921C4-9A33-4439-BED1-720447CE53F1}" srcOrd="13" destOrd="0" presId="urn:microsoft.com/office/officeart/2005/8/layout/bProcess3"/>
    <dgm:cxn modelId="{C2DE9258-6C9D-476D-BA97-40812A69C405}" type="presParOf" srcId="{444921C4-9A33-4439-BED1-720447CE53F1}" destId="{46851E7E-21E5-4059-8DFB-C206DDF1A189}" srcOrd="0" destOrd="0" presId="urn:microsoft.com/office/officeart/2005/8/layout/bProcess3"/>
    <dgm:cxn modelId="{2A2569F3-1112-4643-A0CB-2DFF9AFA0A1D}" type="presParOf" srcId="{444A30EF-B211-42B0-99F3-8DF7D3BE4368}" destId="{DDA7862B-F8AF-4455-93C2-82A8C0E520A8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ED07D-F8CB-47F3-94BD-E36E169859E6}">
      <dsp:nvSpPr>
        <dsp:cNvPr id="0" name=""/>
        <dsp:cNvSpPr/>
      </dsp:nvSpPr>
      <dsp:spPr>
        <a:xfrm>
          <a:off x="883127" y="1757319"/>
          <a:ext cx="1712945" cy="1712792"/>
        </a:xfrm>
        <a:prstGeom prst="ellipse">
          <a:avLst/>
        </a:prstGeom>
        <a:gradFill rotWithShape="0">
          <a:gsLst>
            <a:gs pos="0">
              <a:srgbClr val="4F81BD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Onboarding Touchpoints</a:t>
          </a:r>
        </a:p>
      </dsp:txBody>
      <dsp:txXfrm>
        <a:off x="1133982" y="2008152"/>
        <a:ext cx="1211235" cy="1211126"/>
      </dsp:txXfrm>
    </dsp:sp>
    <dsp:sp modelId="{AF571E28-05D5-4676-B63E-7957BAE8AE1D}">
      <dsp:nvSpPr>
        <dsp:cNvPr id="0" name=""/>
        <dsp:cNvSpPr/>
      </dsp:nvSpPr>
      <dsp:spPr>
        <a:xfrm>
          <a:off x="0" y="804854"/>
          <a:ext cx="3452545" cy="3598938"/>
        </a:xfrm>
        <a:prstGeom prst="blockArc">
          <a:avLst>
            <a:gd name="adj1" fmla="val 16509444"/>
            <a:gd name="adj2" fmla="val 5088054"/>
            <a:gd name="adj3" fmla="val 5240"/>
          </a:avLst>
        </a:prstGeom>
        <a:gradFill rotWithShape="0">
          <a:gsLst>
            <a:gs pos="0">
              <a:srgbClr val="4F81BD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1731E3-B165-4650-B828-964731DAA9C6}">
      <dsp:nvSpPr>
        <dsp:cNvPr id="0" name=""/>
        <dsp:cNvSpPr/>
      </dsp:nvSpPr>
      <dsp:spPr>
        <a:xfrm>
          <a:off x="2137409" y="663589"/>
          <a:ext cx="917829" cy="9176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9D6FAA5-87D1-45D5-8B7F-4062D7130D6E}">
      <dsp:nvSpPr>
        <dsp:cNvPr id="0" name=""/>
        <dsp:cNvSpPr/>
      </dsp:nvSpPr>
      <dsp:spPr>
        <a:xfrm>
          <a:off x="3125144" y="675328"/>
          <a:ext cx="1228633" cy="888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Focus Group Meetings</a:t>
          </a:r>
        </a:p>
      </dsp:txBody>
      <dsp:txXfrm>
        <a:off x="3125144" y="675328"/>
        <a:ext cx="1228633" cy="888288"/>
      </dsp:txXfrm>
    </dsp:sp>
    <dsp:sp modelId="{DD9CE776-FF44-4982-AEDF-A9EAE63F66B5}">
      <dsp:nvSpPr>
        <dsp:cNvPr id="0" name=""/>
        <dsp:cNvSpPr/>
      </dsp:nvSpPr>
      <dsp:spPr>
        <a:xfrm>
          <a:off x="2815346" y="1518224"/>
          <a:ext cx="917829" cy="917637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F2B9789-D1D5-4B6C-A191-E977105E7607}">
      <dsp:nvSpPr>
        <dsp:cNvPr id="0" name=""/>
        <dsp:cNvSpPr/>
      </dsp:nvSpPr>
      <dsp:spPr>
        <a:xfrm>
          <a:off x="3800566" y="1534268"/>
          <a:ext cx="1228633" cy="888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FPA Work Sessions</a:t>
          </a:r>
        </a:p>
      </dsp:txBody>
      <dsp:txXfrm>
        <a:off x="3800566" y="1534268"/>
        <a:ext cx="1228633" cy="888288"/>
      </dsp:txXfrm>
    </dsp:sp>
    <dsp:sp modelId="{1D90CBC0-1178-422D-9DA4-164C621A062B}">
      <dsp:nvSpPr>
        <dsp:cNvPr id="0" name=""/>
        <dsp:cNvSpPr/>
      </dsp:nvSpPr>
      <dsp:spPr>
        <a:xfrm>
          <a:off x="2721630" y="2783973"/>
          <a:ext cx="917829" cy="917637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BF9C32C-C318-4B98-B0FC-4FA4291469EC}">
      <dsp:nvSpPr>
        <dsp:cNvPr id="0" name=""/>
        <dsp:cNvSpPr/>
      </dsp:nvSpPr>
      <dsp:spPr>
        <a:xfrm>
          <a:off x="3800566" y="2789612"/>
          <a:ext cx="1228633" cy="888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Demos</a:t>
          </a:r>
        </a:p>
      </dsp:txBody>
      <dsp:txXfrm>
        <a:off x="3800566" y="2789612"/>
        <a:ext cx="1228633" cy="888288"/>
      </dsp:txXfrm>
    </dsp:sp>
    <dsp:sp modelId="{4C2B920E-BDED-40A9-9EF9-49A0136CB7C8}">
      <dsp:nvSpPr>
        <dsp:cNvPr id="0" name=""/>
        <dsp:cNvSpPr/>
      </dsp:nvSpPr>
      <dsp:spPr>
        <a:xfrm>
          <a:off x="2137409" y="3659117"/>
          <a:ext cx="917829" cy="917637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03D49A8-E7CC-4302-8568-99AA0254FB55}">
      <dsp:nvSpPr>
        <dsp:cNvPr id="0" name=""/>
        <dsp:cNvSpPr/>
      </dsp:nvSpPr>
      <dsp:spPr>
        <a:xfrm>
          <a:off x="3125144" y="3677900"/>
          <a:ext cx="1228633" cy="8882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Training</a:t>
          </a:r>
        </a:p>
      </dsp:txBody>
      <dsp:txXfrm>
        <a:off x="3125144" y="3677900"/>
        <a:ext cx="1228633" cy="888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286CB-0101-4059-AF57-388974E8AB61}">
      <dsp:nvSpPr>
        <dsp:cNvPr id="0" name=""/>
        <dsp:cNvSpPr/>
      </dsp:nvSpPr>
      <dsp:spPr>
        <a:xfrm>
          <a:off x="2008901" y="433942"/>
          <a:ext cx="3371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2046" y="45720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68267" y="477824"/>
        <a:ext cx="0" cy="0"/>
      </dsp:txXfrm>
    </dsp:sp>
    <dsp:sp modelId="{D364B4ED-EF98-4873-A22C-BB5D0584CF6C}">
      <dsp:nvSpPr>
        <dsp:cNvPr id="0" name=""/>
        <dsp:cNvSpPr/>
      </dsp:nvSpPr>
      <dsp:spPr>
        <a:xfrm>
          <a:off x="411930" y="31"/>
          <a:ext cx="1598771" cy="959262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Organize a Cross-Functional Team</a:t>
          </a:r>
        </a:p>
      </dsp:txBody>
      <dsp:txXfrm>
        <a:off x="411930" y="31"/>
        <a:ext cx="1598771" cy="959262"/>
      </dsp:txXfrm>
    </dsp:sp>
    <dsp:sp modelId="{8C9F3891-273D-4E19-9FCA-E26319223156}">
      <dsp:nvSpPr>
        <dsp:cNvPr id="0" name=""/>
        <dsp:cNvSpPr/>
      </dsp:nvSpPr>
      <dsp:spPr>
        <a:xfrm>
          <a:off x="1211315" y="957494"/>
          <a:ext cx="1966488" cy="337117"/>
        </a:xfrm>
        <a:custGeom>
          <a:avLst/>
          <a:gdLst/>
          <a:ahLst/>
          <a:cxnLst/>
          <a:rect l="0" t="0" r="0" b="0"/>
          <a:pathLst>
            <a:path>
              <a:moveTo>
                <a:pt x="1992849" y="0"/>
              </a:moveTo>
              <a:lnTo>
                <a:pt x="1992849" y="188123"/>
              </a:lnTo>
              <a:lnTo>
                <a:pt x="0" y="188123"/>
              </a:lnTo>
              <a:lnTo>
                <a:pt x="0" y="342046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107175"/>
              <a:satOff val="-1979"/>
              <a:lumOff val="9179"/>
              <a:alphaOff val="0"/>
            </a:srgb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44545" y="1124214"/>
        <a:ext cx="0" cy="0"/>
      </dsp:txXfrm>
    </dsp:sp>
    <dsp:sp modelId="{FF3D97BF-8B01-45B7-8D1D-66E490ECFC5A}">
      <dsp:nvSpPr>
        <dsp:cNvPr id="0" name=""/>
        <dsp:cNvSpPr/>
      </dsp:nvSpPr>
      <dsp:spPr>
        <a:xfrm>
          <a:off x="2378418" y="31"/>
          <a:ext cx="1598771" cy="959262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Review Elements Against FIDS</a:t>
          </a:r>
        </a:p>
      </dsp:txBody>
      <dsp:txXfrm>
        <a:off x="2378418" y="31"/>
        <a:ext cx="1598771" cy="959262"/>
      </dsp:txXfrm>
    </dsp:sp>
    <dsp:sp modelId="{0628FED7-CD87-418B-96CD-8544A518337D}">
      <dsp:nvSpPr>
        <dsp:cNvPr id="0" name=""/>
        <dsp:cNvSpPr/>
      </dsp:nvSpPr>
      <dsp:spPr>
        <a:xfrm>
          <a:off x="2008901" y="1760922"/>
          <a:ext cx="3371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2046" y="45720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214350"/>
              <a:satOff val="-3958"/>
              <a:lumOff val="18358"/>
              <a:alphaOff val="0"/>
            </a:srgb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68267" y="1804804"/>
        <a:ext cx="0" cy="0"/>
      </dsp:txXfrm>
    </dsp:sp>
    <dsp:sp modelId="{0CC64FA8-3D90-4F17-83FE-2DA41DDD9409}">
      <dsp:nvSpPr>
        <dsp:cNvPr id="0" name=""/>
        <dsp:cNvSpPr/>
      </dsp:nvSpPr>
      <dsp:spPr>
        <a:xfrm>
          <a:off x="411930" y="1327011"/>
          <a:ext cx="1598771" cy="959262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Inventory Data </a:t>
          </a:r>
        </a:p>
      </dsp:txBody>
      <dsp:txXfrm>
        <a:off x="411930" y="1327011"/>
        <a:ext cx="1598771" cy="959262"/>
      </dsp:txXfrm>
    </dsp:sp>
    <dsp:sp modelId="{9930DC02-9EF0-49FB-A82A-0D02B6CB34B2}">
      <dsp:nvSpPr>
        <dsp:cNvPr id="0" name=""/>
        <dsp:cNvSpPr/>
      </dsp:nvSpPr>
      <dsp:spPr>
        <a:xfrm>
          <a:off x="1211315" y="2284474"/>
          <a:ext cx="1966488" cy="337117"/>
        </a:xfrm>
        <a:custGeom>
          <a:avLst/>
          <a:gdLst/>
          <a:ahLst/>
          <a:cxnLst/>
          <a:rect l="0" t="0" r="0" b="0"/>
          <a:pathLst>
            <a:path>
              <a:moveTo>
                <a:pt x="1992849" y="0"/>
              </a:moveTo>
              <a:lnTo>
                <a:pt x="1992849" y="188123"/>
              </a:lnTo>
              <a:lnTo>
                <a:pt x="0" y="188123"/>
              </a:lnTo>
              <a:lnTo>
                <a:pt x="0" y="342046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321524"/>
              <a:satOff val="-5937"/>
              <a:lumOff val="27537"/>
              <a:alphaOff val="0"/>
            </a:srgb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44545" y="2451194"/>
        <a:ext cx="0" cy="0"/>
      </dsp:txXfrm>
    </dsp:sp>
    <dsp:sp modelId="{4910D3E6-B3F1-48C0-801F-5238ABAC07AC}">
      <dsp:nvSpPr>
        <dsp:cNvPr id="0" name=""/>
        <dsp:cNvSpPr/>
      </dsp:nvSpPr>
      <dsp:spPr>
        <a:xfrm>
          <a:off x="2378418" y="1327011"/>
          <a:ext cx="1598771" cy="959262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Design Plans for GT&amp;C, Orders, Performance</a:t>
          </a:r>
        </a:p>
      </dsp:txBody>
      <dsp:txXfrm>
        <a:off x="2378418" y="1327011"/>
        <a:ext cx="1598771" cy="959262"/>
      </dsp:txXfrm>
    </dsp:sp>
    <dsp:sp modelId="{50CBDAEF-4C18-47BE-B577-993863AE2AFE}">
      <dsp:nvSpPr>
        <dsp:cNvPr id="0" name=""/>
        <dsp:cNvSpPr/>
      </dsp:nvSpPr>
      <dsp:spPr>
        <a:xfrm>
          <a:off x="2008901" y="3087903"/>
          <a:ext cx="3371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2046" y="45720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321524"/>
              <a:satOff val="-5937"/>
              <a:lumOff val="27537"/>
              <a:alphaOff val="0"/>
            </a:srgb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68267" y="3131784"/>
        <a:ext cx="0" cy="0"/>
      </dsp:txXfrm>
    </dsp:sp>
    <dsp:sp modelId="{14AA769C-BDDE-4015-9233-21246E822154}">
      <dsp:nvSpPr>
        <dsp:cNvPr id="0" name=""/>
        <dsp:cNvSpPr/>
      </dsp:nvSpPr>
      <dsp:spPr>
        <a:xfrm>
          <a:off x="411930" y="2653991"/>
          <a:ext cx="1598771" cy="959262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Perform Change Management </a:t>
          </a:r>
        </a:p>
      </dsp:txBody>
      <dsp:txXfrm>
        <a:off x="411930" y="2653991"/>
        <a:ext cx="1598771" cy="959262"/>
      </dsp:txXfrm>
    </dsp:sp>
    <dsp:sp modelId="{458A6006-9B3F-4E4D-8E0B-0A756CB7A80C}">
      <dsp:nvSpPr>
        <dsp:cNvPr id="0" name=""/>
        <dsp:cNvSpPr/>
      </dsp:nvSpPr>
      <dsp:spPr>
        <a:xfrm>
          <a:off x="1211315" y="3611454"/>
          <a:ext cx="1966488" cy="337117"/>
        </a:xfrm>
        <a:custGeom>
          <a:avLst/>
          <a:gdLst/>
          <a:ahLst/>
          <a:cxnLst/>
          <a:rect l="0" t="0" r="0" b="0"/>
          <a:pathLst>
            <a:path>
              <a:moveTo>
                <a:pt x="1992849" y="0"/>
              </a:moveTo>
              <a:lnTo>
                <a:pt x="1992849" y="188123"/>
              </a:lnTo>
              <a:lnTo>
                <a:pt x="0" y="188123"/>
              </a:lnTo>
              <a:lnTo>
                <a:pt x="0" y="342046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214350"/>
              <a:satOff val="-3958"/>
              <a:lumOff val="18358"/>
              <a:alphaOff val="0"/>
            </a:srgb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44545" y="3778174"/>
        <a:ext cx="0" cy="0"/>
      </dsp:txXfrm>
    </dsp:sp>
    <dsp:sp modelId="{014321A3-0168-440F-B5F0-A5C88FA43FB1}">
      <dsp:nvSpPr>
        <dsp:cNvPr id="0" name=""/>
        <dsp:cNvSpPr/>
      </dsp:nvSpPr>
      <dsp:spPr>
        <a:xfrm>
          <a:off x="2378418" y="2653991"/>
          <a:ext cx="1598771" cy="959262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Update Systems </a:t>
          </a:r>
        </a:p>
      </dsp:txBody>
      <dsp:txXfrm>
        <a:off x="2378418" y="2653991"/>
        <a:ext cx="1598771" cy="959262"/>
      </dsp:txXfrm>
    </dsp:sp>
    <dsp:sp modelId="{444921C4-9A33-4439-BED1-720447CE53F1}">
      <dsp:nvSpPr>
        <dsp:cNvPr id="0" name=""/>
        <dsp:cNvSpPr/>
      </dsp:nvSpPr>
      <dsp:spPr>
        <a:xfrm>
          <a:off x="2008901" y="4414883"/>
          <a:ext cx="3371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2046" y="45720"/>
              </a:lnTo>
            </a:path>
          </a:pathLst>
        </a:custGeom>
        <a:noFill/>
        <a:ln w="9525" cap="flat" cmpd="sng" algn="ctr">
          <a:solidFill>
            <a:srgbClr val="4F81BD">
              <a:shade val="90000"/>
              <a:hueOff val="107175"/>
              <a:satOff val="-1979"/>
              <a:lumOff val="9179"/>
              <a:alphaOff val="0"/>
            </a:srgb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68267" y="4458764"/>
        <a:ext cx="0" cy="0"/>
      </dsp:txXfrm>
    </dsp:sp>
    <dsp:sp modelId="{4EA71D79-4A29-4BF9-83D1-B674711894B8}">
      <dsp:nvSpPr>
        <dsp:cNvPr id="0" name=""/>
        <dsp:cNvSpPr/>
      </dsp:nvSpPr>
      <dsp:spPr>
        <a:xfrm>
          <a:off x="411930" y="3980971"/>
          <a:ext cx="1598771" cy="959262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Test Systems</a:t>
          </a:r>
        </a:p>
      </dsp:txBody>
      <dsp:txXfrm>
        <a:off x="411930" y="3980971"/>
        <a:ext cx="1598771" cy="959262"/>
      </dsp:txXfrm>
    </dsp:sp>
    <dsp:sp modelId="{DDA7862B-F8AF-4455-93C2-82A8C0E520A8}">
      <dsp:nvSpPr>
        <dsp:cNvPr id="0" name=""/>
        <dsp:cNvSpPr/>
      </dsp:nvSpPr>
      <dsp:spPr>
        <a:xfrm>
          <a:off x="2378418" y="3980971"/>
          <a:ext cx="1598771" cy="959262"/>
        </a:xfrm>
        <a:prstGeom prst="rect">
          <a:avLst/>
        </a:prstGeom>
        <a:gradFill rotWithShape="0">
          <a:gsLst>
            <a:gs pos="0">
              <a:srgbClr val="4F81BD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rgbClr>
            </a:gs>
            <a:gs pos="80000">
              <a:srgbClr val="4F81BD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rgbClr>
            </a:gs>
            <a:gs pos="100000">
              <a:srgbClr val="4F81BD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Process Transactions</a:t>
          </a:r>
        </a:p>
      </dsp:txBody>
      <dsp:txXfrm>
        <a:off x="2378418" y="3980971"/>
        <a:ext cx="1598771" cy="959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BB55-B7ED-4A89-90BC-8B8F3FB991D3}" type="datetimeFigureOut">
              <a:rPr lang="en-US" smtClean="0"/>
              <a:t>8/20/2019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30301-FE36-4A02-8C8D-992A5C72C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0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D510F-BD00-4E77-B625-843BF4F5A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2490112"/>
            <a:ext cx="597049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 descr="USDA 2019 Financial Management Training PowerPoint Title Slide graphic&#10;&#10;Description generated with high confidence">
            <a:extLst>
              <a:ext uri="{FF2B5EF4-FFF2-40B4-BE49-F238E27FC236}">
                <a16:creationId xmlns:a16="http://schemas.microsoft.com/office/drawing/2014/main" id="{D03D29FD-CF9C-4176-8541-6D49BFC3BD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9B91BD0-7541-4109-961C-7ED810E296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2064" y="2047874"/>
            <a:ext cx="6189950" cy="1042797"/>
          </a:xfrm>
        </p:spPr>
        <p:txBody>
          <a:bodyPr/>
          <a:lstStyle>
            <a:lvl1pPr marL="0" indent="0">
              <a:buNone/>
              <a:defRPr sz="3600" b="1">
                <a:latin typeface="Arial Black" panose="020B0A04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4D04E22-061D-4978-BB7C-EEBB355515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64074" y="4535678"/>
            <a:ext cx="7259701" cy="1770109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Presenter Title</a:t>
            </a:r>
          </a:p>
          <a:p>
            <a:pPr lvl="1"/>
            <a:r>
              <a:rPr lang="en-US" dirty="0"/>
              <a:t>Agency/Organization</a:t>
            </a:r>
          </a:p>
        </p:txBody>
      </p:sp>
    </p:spTree>
    <p:extLst>
      <p:ext uri="{BB962C8B-B14F-4D97-AF65-F5344CB8AC3E}">
        <p14:creationId xmlns:p14="http://schemas.microsoft.com/office/powerpoint/2010/main" val="360606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8BEE5-9815-42E7-AF5A-D0B47FC7A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9A91A-87F9-4F03-82C4-7A4E33B93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2F42C-45CB-4AC2-B290-5C33BCD97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E51A2-CFCA-4C84-9B57-6C5D5CD2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D78EE-FDA5-472E-85F9-5C830D526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5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1673D0-9661-4E0E-AA47-A09D9EAD5B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17FDF-0DCF-485A-A9B2-0B95BE1E7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16EC6-6955-40A7-8433-6A2D2BC9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47FD3-9D76-4491-817F-002C1940F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26FB0-3E1A-41A5-A68A-A6FE602D6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10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A6C5-B5A9-4117-831A-918181B92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1915A-2BFF-413D-A93F-0E5CF04A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2D228-0C58-41CE-A857-BB032C4D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F808AB-111D-4D9F-A4C9-3E9DB3CC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95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2D8A6-75E3-4BFA-9831-9682B14E4B8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EFECF40-CC08-45BA-8854-46987B2280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78240" y="365125"/>
            <a:ext cx="3182112" cy="132556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10" name="Picture 9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1C433B0F-81B7-48DB-B667-E57EC12DBD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53" b="12691"/>
          <a:stretch/>
        </p:blipFill>
        <p:spPr>
          <a:xfrm>
            <a:off x="8733830" y="136525"/>
            <a:ext cx="3400257" cy="1689100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C5F9CC69-245C-4346-B6BE-7B2B3F9A25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08196" y="365125"/>
            <a:ext cx="6770043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78E5B62-B508-4DE2-87FF-BA6A72FB29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CB29834-7B3E-4720-A045-AEFC6597A2E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2019 Financial Management Training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E4A1C51-9F84-4288-938A-280EDF2898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4F1D078F-4B78-45DD-B326-BF86F5D068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10" y="347654"/>
            <a:ext cx="174307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99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981E1-E9FF-4F64-8A6E-E632327E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C137D-D7E8-4957-868F-33A5FEA84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75C16-ABE3-43C9-AD96-38E58449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F9C28-6F2B-4F25-89A4-54A2ABCC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8E6A1-B318-4E25-A5BB-91045D6D3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22763-D136-4044-9B18-2F0BBA3FE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1D300-8D4B-4295-82DC-F9F6EB24C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87862-657D-4EFA-B5C2-A9A2F5040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0CB15-A957-4B55-A7AC-FE0804C5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BAEFDF-6164-4D5A-9778-04C54281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3950B-555B-4CF1-BC80-4DAC86523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2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444D-C4E3-4FDF-97B5-BF12F204C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6749C-43CE-4327-BA79-7E50DE4D1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37CCC-FB7C-4EC7-B300-A796808C8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067F20-8E7E-49CD-A5D7-92F2774E2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D2D355-18AF-4A0E-B007-0C2A8D5DE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196291-661A-4E6C-8FD7-CA49B826E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770AA5-DD79-4C31-896D-5DBC84EC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41D73E-4730-48B8-A2EE-34D83F837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7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59FB-7271-4B9E-8B67-93DB152C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BAA906-0C43-4BF4-BE5A-751BD5B3D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3FF444-166D-4651-9C2B-D126DD0B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F6E19-7C12-4244-9684-E8232314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17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67E101-BB56-4CB3-94FC-AE7FAB522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3AA902-B6F4-4AB8-B0AC-DAE3DE05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2FE2B-D21F-4265-91D5-35C36811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61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753D3-5EEC-4E45-B4FA-F921135F1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BF06-84E1-4932-8B7F-CACE1B565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4D522-39E5-4307-A903-156A12B72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B9910-3D75-47AE-B976-C4F5AB656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43111-2888-4675-8329-A0DD0553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6F750-1284-4F09-9468-8510420AF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33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E83A9-9033-49B9-820C-D40C8284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501767-2849-44E8-8E23-A2CA98B85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570AB-5393-4BB7-B953-0D55F2A20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70A4EA-69C5-47C7-BBB3-06F1B4BE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D8999-ECF4-4E4A-AB36-5810663F7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12C9E-B280-44D8-B5AF-CB4A9E79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9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DFC486-59CF-4582-98BE-096D534D1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12A52-447E-4BC8-A3BA-0E7B7DEE7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C8196-EF28-4B17-BECD-44606BEE4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USDA, OCFO, FMT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F5C35-EB73-4BA9-A143-869214A3F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2019 Financial Management Training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665A-4DA1-4A13-BC49-03747EF204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07BB3-F3DC-4C0B-B008-4C703ECBF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39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scal.treasury.gov/fit/financial-mgmt-standards-committee.html" TargetMode="External"/><Relationship Id="rId2" Type="http://schemas.openxmlformats.org/officeDocument/2006/relationships/hyperlink" Target="https://www.fiscal.treasury.gov/g-invoic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keith.jarboe@fiscal.treasury.gov" TargetMode="External"/><Relationship Id="rId2" Type="http://schemas.openxmlformats.org/officeDocument/2006/relationships/hyperlink" Target="mailto:Christopher.Beck@fiscal.treasury.gov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hyperlink" Target="https://www.fiscal.treasury.gov/g-invoic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scal.treasury.gov/ussgl/resources-g-invoicing-program-guide.html" TargetMode="External"/><Relationship Id="rId2" Type="http://schemas.openxmlformats.org/officeDocument/2006/relationships/hyperlink" Target="https://www.fiscal.treasury.gov/g-invoi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scal.treasury.gov/files/g-invoice/G-InvoicingSystemIntegrationGuide1.0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G-Invoicing  Program Update">
            <a:extLst>
              <a:ext uri="{FF2B5EF4-FFF2-40B4-BE49-F238E27FC236}">
                <a16:creationId xmlns:a16="http://schemas.microsoft.com/office/drawing/2014/main" id="{40E3C85C-68B4-4BE7-A497-186F89BBF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G-Invoicing</a:t>
            </a:r>
            <a:br>
              <a:rPr lang="en-US" sz="5400" b="1" dirty="0"/>
            </a:br>
            <a:r>
              <a:rPr lang="en-US" sz="5400" b="1" dirty="0"/>
              <a:t>Program Update</a:t>
            </a:r>
          </a:p>
        </p:txBody>
      </p:sp>
      <p:sp>
        <p:nvSpPr>
          <p:cNvPr id="4" name="Text Placeholder 3" descr="Keith Jarboe&#10;Bureau of the Fiscal Service&#10;July 11, 2019&#10;">
            <a:extLst>
              <a:ext uri="{FF2B5EF4-FFF2-40B4-BE49-F238E27FC236}">
                <a16:creationId xmlns:a16="http://schemas.microsoft.com/office/drawing/2014/main" id="{C9465529-204B-4391-B17D-C10EBD2BFE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45400" y="5080000"/>
            <a:ext cx="4278375" cy="122578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Keith Jarboe</a:t>
            </a:r>
          </a:p>
          <a:p>
            <a:r>
              <a:rPr lang="en-US" sz="2600" dirty="0"/>
              <a:t>Bureau of the Fiscal Service</a:t>
            </a:r>
          </a:p>
          <a:p>
            <a:r>
              <a:rPr lang="en-US" sz="1900" dirty="0"/>
              <a:t>July 11,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0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We’re Here To Help">
            <a:extLst>
              <a:ext uri="{FF2B5EF4-FFF2-40B4-BE49-F238E27FC236}">
                <a16:creationId xmlns:a16="http://schemas.microsoft.com/office/drawing/2014/main" id="{5FC92EFA-ECF9-4998-BA9F-D41B5E8DE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We’re Here To Help</a:t>
            </a:r>
          </a:p>
        </p:txBody>
      </p:sp>
      <p:sp>
        <p:nvSpPr>
          <p:cNvPr id="7" name="Content Placeholder 2" descr="Agency Implementation Team (AIT)&#10;Education&#10;Business Process Walkthroughs&#10;Application Demos&#10;User Training&#10;Account Establishment&#10;Enrollment Assistance&#10;Production Support&#10;&#10;&#10;Engagement | Outreach | Support&#10;">
            <a:extLst>
              <a:ext uri="{FF2B5EF4-FFF2-40B4-BE49-F238E27FC236}">
                <a16:creationId xmlns:a16="http://schemas.microsoft.com/office/drawing/2014/main" id="{E8FD0BDC-B8D1-4472-9B01-6D98EB958A65}"/>
              </a:ext>
            </a:extLst>
          </p:cNvPr>
          <p:cNvSpPr txBox="1">
            <a:spLocks/>
          </p:cNvSpPr>
          <p:nvPr/>
        </p:nvSpPr>
        <p:spPr>
          <a:xfrm>
            <a:off x="746553" y="1887474"/>
            <a:ext cx="6111447" cy="4476749"/>
          </a:xfrm>
          <a:prstGeom prst="rect">
            <a:avLst/>
          </a:prstGeom>
        </p:spPr>
        <p:txBody>
          <a:bodyPr anchor="t"/>
          <a:lstStyle>
            <a:lvl1pPr marL="205740" indent="-205740" algn="l" defTabSz="3429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200" kern="1200">
                <a:solidFill>
                  <a:srgbClr val="444F5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11480" indent="-205740" algn="l" defTabSz="3429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charset="2"/>
              <a:buChar char="§"/>
              <a:defRPr sz="2200" kern="1200">
                <a:solidFill>
                  <a:srgbClr val="444F5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617220" indent="-205740" algn="l" defTabSz="3429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200" kern="1200">
                <a:solidFill>
                  <a:srgbClr val="444F5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205740" algn="l" defTabSz="3429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200" kern="1200">
                <a:solidFill>
                  <a:srgbClr val="444F5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960120" indent="-137160" algn="l" defTabSz="3429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200" kern="1200">
                <a:solidFill>
                  <a:srgbClr val="444F5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900"/>
              </a:spcBef>
              <a:spcAft>
                <a:spcPts val="900"/>
              </a:spcAft>
              <a:buClrTx/>
              <a:buNone/>
            </a:pPr>
            <a:r>
              <a:rPr lang="en-US" sz="24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Agency Implementation Team (AIT)</a:t>
            </a:r>
            <a:endParaRPr lang="en-US" sz="2000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defTabSz="914400">
              <a:spcBef>
                <a:spcPts val="3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  <a:p>
            <a:pPr marL="800100" lvl="1" indent="-342900" defTabSz="914400"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Process Walkthroughs</a:t>
            </a:r>
          </a:p>
          <a:p>
            <a:pPr marL="800100" lvl="1" indent="-342900" defTabSz="914400"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Demos</a:t>
            </a:r>
          </a:p>
          <a:p>
            <a:pPr marL="800100" lvl="1" indent="-342900" defTabSz="914400"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Training</a:t>
            </a:r>
          </a:p>
          <a:p>
            <a:pPr marL="342900" lvl="0" indent="-342900" defTabSz="914400">
              <a:spcBef>
                <a:spcPts val="3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 Establishment</a:t>
            </a:r>
          </a:p>
          <a:p>
            <a:pPr marL="342900" lvl="0" indent="-342900" defTabSz="914400">
              <a:spcBef>
                <a:spcPts val="3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Assistance</a:t>
            </a:r>
          </a:p>
          <a:p>
            <a:pPr marL="342900" lvl="0" indent="-342900" defTabSz="914400">
              <a:spcBef>
                <a:spcPts val="3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Support</a:t>
            </a:r>
          </a:p>
          <a:p>
            <a:pPr marL="0" lvl="0" indent="0" defTabSz="914400">
              <a:spcBef>
                <a:spcPts val="300"/>
              </a:spcBef>
              <a:spcAft>
                <a:spcPts val="600"/>
              </a:spcAft>
              <a:buClrTx/>
              <a:buNone/>
              <a:defRPr/>
            </a:pP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914400">
              <a:spcBef>
                <a:spcPts val="300"/>
              </a:spcBef>
              <a:spcAft>
                <a:spcPts val="600"/>
              </a:spcAft>
              <a:buClrTx/>
              <a:buNone/>
              <a:defRPr/>
            </a:pP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5740" lvl="1" indent="0" algn="ctr">
              <a:spcBef>
                <a:spcPts val="900"/>
              </a:spcBef>
              <a:spcAft>
                <a:spcPts val="900"/>
              </a:spcAft>
              <a:buClrTx/>
              <a:buNone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| Outreach | Support</a:t>
            </a:r>
          </a:p>
          <a:p>
            <a:pPr marL="205740" lvl="1" indent="0">
              <a:spcBef>
                <a:spcPts val="900"/>
              </a:spcBef>
              <a:spcAft>
                <a:spcPts val="900"/>
              </a:spcAft>
              <a:buClrTx/>
              <a:buNone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&quot;&quot;">
            <a:extLst>
              <a:ext uri="{FF2B5EF4-FFF2-40B4-BE49-F238E27FC236}">
                <a16:creationId xmlns:a16="http://schemas.microsoft.com/office/drawing/2014/main" id="{51EDD049-A032-49A3-8835-4779728B9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744" y="2381886"/>
            <a:ext cx="4110989" cy="411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268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Collaboration Paves The Way">
            <a:extLst>
              <a:ext uri="{FF2B5EF4-FFF2-40B4-BE49-F238E27FC236}">
                <a16:creationId xmlns:a16="http://schemas.microsoft.com/office/drawing/2014/main" id="{3E82427C-CC2B-4B47-81D7-44266D30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Collaboration Paves The Way</a:t>
            </a:r>
          </a:p>
        </p:txBody>
      </p:sp>
      <p:sp>
        <p:nvSpPr>
          <p:cNvPr id="6" name="Content Placeholder 1" descr="Intragovernmental Transactions Working Group (ITWG)&#10;A venue for Federal Program Agencies to review, discuss and provide feedback on the requirements and functional/technical design of the G-Invoicing Solution&#10;Leveraged to develop and refine the FIDS and related IGT Policy&#10;https://www.fiscal.treasury.gov/g-invoice/&#10;Financial Management Standards Committee (FMSC) &#10;Forum that provides Federal Program Agencies an opportunity to collaborate on resolving Financial Management issues&#10;To have a voice in developing FMLoB Financial Management Standard References&#10;Engage with Federal FM software providers to convey requirements and promote standardized solutions&#10;https://www.fiscal.treasury.gov/fit/financial-mgmt-standards-committee.html&#10;">
            <a:extLst>
              <a:ext uri="{FF2B5EF4-FFF2-40B4-BE49-F238E27FC236}">
                <a16:creationId xmlns:a16="http://schemas.microsoft.com/office/drawing/2014/main" id="{F19C8E75-18A3-41C2-8900-6B87422C4B00}"/>
              </a:ext>
            </a:extLst>
          </p:cNvPr>
          <p:cNvSpPr txBox="1">
            <a:spLocks/>
          </p:cNvSpPr>
          <p:nvPr/>
        </p:nvSpPr>
        <p:spPr>
          <a:xfrm>
            <a:off x="392202" y="1690688"/>
            <a:ext cx="7016222" cy="4802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None/>
              <a:defRPr/>
            </a:pPr>
            <a:r>
              <a:rPr 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Intragovernmental Transactions Working Group (ITWG)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venue for Federal Program Agencies to review, discuss and provide feedback on the requirements and functional/technical design of the G-Invoicing Solution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Leveraged to develop and refine the FIDS and related IGT Policy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https://www.fiscal.treasury.gov/g-invoice/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None/>
              <a:defRPr/>
            </a:pPr>
            <a:r>
              <a:rPr lang="en-US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Management Standards Committee (FMSC) 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Forum that provides Federal Program Agencies an opportunity to collaborate on resolving Financial Management issues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have a voice in developing FMLoB Financial Management Standard References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with Federal FM software providers to convey requirements and promote standardized solutions</a:t>
            </a: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https://www.fiscal.treasury.gov/fit/financial-mgmt-standards-committee.html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&quot;&quot;">
            <a:extLst>
              <a:ext uri="{FF2B5EF4-FFF2-40B4-BE49-F238E27FC236}">
                <a16:creationId xmlns:a16="http://schemas.microsoft.com/office/drawing/2014/main" id="{93BF2231-B7E8-4597-AFD9-4DA543B68E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3360" y="1832049"/>
            <a:ext cx="3682272" cy="2452000"/>
          </a:xfrm>
          <a:prstGeom prst="rect">
            <a:avLst/>
          </a:prstGeom>
        </p:spPr>
      </p:pic>
      <p:pic>
        <p:nvPicPr>
          <p:cNvPr id="7" name="Picture 6" descr="&quot;&quot;">
            <a:extLst>
              <a:ext uri="{FF2B5EF4-FFF2-40B4-BE49-F238E27FC236}">
                <a16:creationId xmlns:a16="http://schemas.microsoft.com/office/drawing/2014/main" id="{F50FD702-C169-48B5-B97E-41C8CB6A00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3360" y="4718019"/>
            <a:ext cx="3682272" cy="177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549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The Road to Implementation">
            <a:extLst>
              <a:ext uri="{FF2B5EF4-FFF2-40B4-BE49-F238E27FC236}">
                <a16:creationId xmlns:a16="http://schemas.microsoft.com/office/drawing/2014/main" id="{3E179701-F45B-4003-8C2B-A3D2648B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The Road To Implementation</a:t>
            </a:r>
          </a:p>
        </p:txBody>
      </p:sp>
      <p:sp>
        <p:nvSpPr>
          <p:cNvPr id="5" name="Content Placeholder 1" descr="Continued Drive Towards a Longstanding Solution&#10;G-Invoicing System – Common, long-term, sustainable solution where FPAs will exchange and store IGT Buy/Sell transaction data&#10;Federal Intragovernmental Data Standard – Collaborative maintenance of a standard data structure in support of the IGT Buy/Sell business line&#10;Intragovernmental Buy/Sell Policy – Leverage collaborative working groups to define/refine guidance&#10;The Bumps In The Road&#10;Accommodate Varying Business Processes and Missions&#10;Support Federal ERP System Providers&#10;Manage the immense scale of activity to be converted&#10;The Destination&#10;Improvements in Communication, Accountability, Transparency&#10;">
            <a:extLst>
              <a:ext uri="{FF2B5EF4-FFF2-40B4-BE49-F238E27FC236}">
                <a16:creationId xmlns:a16="http://schemas.microsoft.com/office/drawing/2014/main" id="{BB0356DC-61CA-4A78-9237-B2E851F9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764"/>
            <a:ext cx="10515600" cy="511492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 Drive Towards a Longstanding Solution</a:t>
            </a:r>
          </a:p>
          <a:p>
            <a:pPr marL="285750" indent="-2857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G-Invoicing System 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Common, long-term, sustainable solution where FPAs will exchange and store IGT Buy/Sell transaction data</a:t>
            </a:r>
          </a:p>
          <a:p>
            <a:pPr marL="285750" indent="-2857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Intragovernmental Data Standard 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Collaborative maintenance of a standard data structure in support of the IGT Buy/Sell business line</a:t>
            </a:r>
          </a:p>
          <a:p>
            <a:pPr marL="285750" indent="-2857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Intragovernmental Buy/Sell Policy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Leverage collaborative working groups to define/refine guidance</a:t>
            </a:r>
            <a:endParaRPr lang="en-US" sz="18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Bumps In The Road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Accommodate Varying Business Processes and Missions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Federal ERP System Providers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the immense scale of activity to be converted</a:t>
            </a:r>
          </a:p>
          <a:p>
            <a:pPr marL="0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Destination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Improvements in </a:t>
            </a:r>
            <a:r>
              <a:rPr lang="en-US" sz="1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Communication, Accountability, Transparency</a:t>
            </a:r>
          </a:p>
        </p:txBody>
      </p:sp>
      <p:pic>
        <p:nvPicPr>
          <p:cNvPr id="6" name="Picture 5" descr="&quot;&quot;">
            <a:extLst>
              <a:ext uri="{FF2B5EF4-FFF2-40B4-BE49-F238E27FC236}">
                <a16:creationId xmlns:a16="http://schemas.microsoft.com/office/drawing/2014/main" id="{A4AC07A9-3D8E-47D1-8795-A2B4D0A43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4949" y="4069080"/>
            <a:ext cx="3685165" cy="214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71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Contacts and references">
            <a:extLst>
              <a:ext uri="{FF2B5EF4-FFF2-40B4-BE49-F238E27FC236}">
                <a16:creationId xmlns:a16="http://schemas.microsoft.com/office/drawing/2014/main" id="{3E179701-F45B-4003-8C2B-A3D2648B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Contacts &amp; References</a:t>
            </a:r>
          </a:p>
        </p:txBody>
      </p:sp>
      <p:sp>
        <p:nvSpPr>
          <p:cNvPr id="5" name="Content Placeholder 1" descr="For IGT Program Management and Agency Outreach Support&#10; Chris Beck&#10; Manager, General Ledger and Advisory Branch&#10; Bureau of the Fiscal Service&#10; (304) 480-7122&#10; christopher.beck@fiscal.treasury.gov&#10;&#10; Keith Jarboe&#10; IGT Agency Outreach – Engagement &amp; Onboarding Staff&#10; Bureau of the Fiscal Service – Fiscal Accounting&#10; 202-874-7818&#10; keith.jarboe@fiscal.treasury.gov&#10;&#10;For Intragovernmental Transactions Working Group Information&#10;IGT@fiscal.treasury.gov&#10;Alex Abshire (alexander.abshire@fiscal.treasury.gov)&#10;Wesley Vincent (wesley.vincent@fiscal.treasury.gov)&#10;https://www.fiscal.treasury.gov/g-invoice/&#10;">
            <a:extLst>
              <a:ext uri="{FF2B5EF4-FFF2-40B4-BE49-F238E27FC236}">
                <a16:creationId xmlns:a16="http://schemas.microsoft.com/office/drawing/2014/main" id="{BB0356DC-61CA-4A78-9237-B2E851F9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764"/>
            <a:ext cx="10515600" cy="5114924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58738" algn="l"/>
              </a:tabLst>
              <a:defRPr/>
            </a:pPr>
            <a:r>
              <a:rPr lang="en-US" sz="1800" b="1" dirty="0">
                <a:solidFill>
                  <a:prstClr val="black"/>
                </a:solidFill>
                <a:latin typeface="Arial" pitchFamily="34" charset="0"/>
                <a:cs typeface="Arial" panose="020B0604020202020204" pitchFamily="34" charset="0"/>
              </a:rPr>
              <a:t>	</a:t>
            </a:r>
            <a:r>
              <a:rPr lang="en-US" sz="1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IGT Program Management and Agency Outreach Support</a:t>
            </a:r>
            <a:endParaRPr lang="en-US" sz="1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Chris Beck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Manager, General Ledger and Advisory Branch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Bureau of the Fiscal Service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(304) 480-7122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christopher.beck@fiscal.treasury.gov</a:t>
            </a: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Keith Jarboe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IGT Agency Outreach – Engagement &amp; Onboarding Staff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Bureau of the Fiscal Service – Fiscal Accounting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202-874-7818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keith.jarboe@fiscal.treasury.gov</a:t>
            </a: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tabLst>
                <a:tab pos="508000" algn="l"/>
              </a:tabLst>
              <a:defRPr/>
            </a:pPr>
            <a:r>
              <a:rPr lang="en-US" sz="1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Intragovernmental Transactions Working Group Information</a:t>
            </a:r>
          </a:p>
          <a:p>
            <a:pPr marL="457200" lvl="1" indent="-287338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IGT@fiscal.treasury.gov</a:t>
            </a:r>
          </a:p>
          <a:p>
            <a:pPr marL="457200" lvl="1" indent="-287338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Alex Abshire (alexander.abshire@fiscal.treasury.gov)</a:t>
            </a:r>
          </a:p>
          <a:p>
            <a:pPr marL="457200" lvl="1" indent="-287338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Wesley Vincent (wesley.vincent@fiscal.treasury.gov)</a:t>
            </a:r>
          </a:p>
          <a:p>
            <a:pPr marL="457200" lvl="1" indent="-287338">
              <a:lnSpc>
                <a:spcPct val="100000"/>
              </a:lnSpc>
              <a:spcBef>
                <a:spcPts val="0"/>
              </a:spcBef>
              <a:buNone/>
              <a:tabLst>
                <a:tab pos="169863" algn="l"/>
              </a:tabLst>
              <a:defRPr/>
            </a:pP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https://www.fiscal.treasury.gov/g-invoice/</a:t>
            </a: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&quot;&quot;">
            <a:extLst>
              <a:ext uri="{FF2B5EF4-FFF2-40B4-BE49-F238E27FC236}">
                <a16:creationId xmlns:a16="http://schemas.microsoft.com/office/drawing/2014/main" id="{119E1437-13F2-40BC-BF80-CBA47F6B93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4039" y="1859167"/>
            <a:ext cx="2591025" cy="25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9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Executive Summary">
            <a:extLst>
              <a:ext uri="{FF2B5EF4-FFF2-40B4-BE49-F238E27FC236}">
                <a16:creationId xmlns:a16="http://schemas.microsoft.com/office/drawing/2014/main" id="{4120743B-C9BF-4DC5-A17A-453D11EE6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2" name="Content Placeholder 1" descr="Initiative Overview &#10;Government Invoicing (G-Invoicing) is the long-term sustainable solution to improve the quality of Intragovernmental Transactions (IGT) - Buy/Sell data in support of more accurate financial management by Federal Trading Partners&#10;G-Invoicing will implement a Federal Intragovernmental Data Standard (FIDS) and a platform through which Federal Trading Partners will broker IGT Buy/Sell transactions&#10;A transparent IGT Buy/Sell data repository will support reconciliation, reduce adjustments, and drive proper Governmentwide IGT Buy/Sell eliminations&#10;Governmentwide IGT Buy/Sell Facts – Fiscal Year 2018&#10;IGT Buy/Sell transactions identified in GTAS totaled approximately $780 Billion&#10;Elimination of differences between Trading Partners totaled $21 Billion&#10;92 Federal Program Agencies actively engage in IGT Buy/Sell activity, leveraging approximately 700 Agency Location Codes (ALCs)&#10;">
            <a:extLst>
              <a:ext uri="{FF2B5EF4-FFF2-40B4-BE49-F238E27FC236}">
                <a16:creationId xmlns:a16="http://schemas.microsoft.com/office/drawing/2014/main" id="{3063676B-6C48-45AD-AD2D-8F0EDA90B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 wrap="square"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Initiative Overview 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Government Invoicing (G-Invoicing) is the long-term sustainable solution to improve the quality of Intragovernmental Transactions (IGT) - Buy/Sell data in support of more accurate financial management by Federal Trading Partners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G-Invoicing will implement a Federal Intragovernmental Data Standard (FIDS) and a platform through which Federal Trading Partners will broker IGT Buy/Sell transactions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transparent IGT Buy/Sell data repository will support reconciliation, reduce adjustments, and drive proper Governmentwide IGT Buy/Sell eliminations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Governmentwide IGT Buy/Sell Facts – Fiscal Year 2018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IGT Buy/Sell transactions identified in GTAS totaled approximately $780 Billion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Elimination of differences between Trading Partners totaled $21 Billion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 Federal Program Agencies actively engage in IGT Buy/Sell activity, leveraging approximately 700 Agency Location Codes (ALCs)</a:t>
            </a:r>
            <a:endParaRPr 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28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Program Update (System)">
            <a:extLst>
              <a:ext uri="{FF2B5EF4-FFF2-40B4-BE49-F238E27FC236}">
                <a16:creationId xmlns:a16="http://schemas.microsoft.com/office/drawing/2014/main" id="{B289A401-A0E8-479D-A721-96E76F58F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Program Update (System)</a:t>
            </a:r>
          </a:p>
        </p:txBody>
      </p:sp>
      <p:sp>
        <p:nvSpPr>
          <p:cNvPr id="2" name="Content Placeholder 1" descr="System Development&#10;Release 2.3 – Performance Transaction Exchange Functionality (August 2019)&#10;Future Program Increments targeted for early FY 2020 include:&#10;Performance Validation&#10;Settlement Generation&#10;GT&amp;C Enhancements&#10;&#10;Executive Touchpoints With ERP Vendors&#10;Fiscal Service Executive Leadership conducted meetings with ERP Vendors in early 2019 to discuss timelines and costs to incorporate G-Invoicing into future offering(s)&#10;Emphasized need for this information for Federal Program Agencies (FPAs) to complete G-Invoicing Implementation Plans&#10;Plans have been communicated through the FMSC G-Invoicing Sub-groups and Vendor coordinated working sessions&#10;The G-Invoicing website will be updated with ERP Vendor points of contact and/or references to software upgrade approaches &#10;">
            <a:extLst>
              <a:ext uri="{FF2B5EF4-FFF2-40B4-BE49-F238E27FC236}">
                <a16:creationId xmlns:a16="http://schemas.microsoft.com/office/drawing/2014/main" id="{95B8D06A-A2C6-4D49-94C7-DD2B9B9C0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764"/>
            <a:ext cx="10515600" cy="5114924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Development</a:t>
            </a: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 2.3 – Performance Transaction Exchange Functionality (August 2019)</a:t>
            </a:r>
          </a:p>
          <a:p>
            <a:pPr marL="285750" lvl="0" indent="-2857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Program Increments targeted for early FY 2020 include:</a:t>
            </a:r>
          </a:p>
          <a:p>
            <a:pPr marL="742950" lvl="1" indent="-2857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Validation</a:t>
            </a:r>
          </a:p>
          <a:p>
            <a:pPr marL="742950" lvl="1" indent="-2857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Settlement Generation</a:t>
            </a:r>
          </a:p>
          <a:p>
            <a:pPr marL="742950" lvl="1" indent="-2857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GT&amp;C Enhancements</a:t>
            </a: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Touchpoints With ERP Vendors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Service Executive Leadership conducted meetings with ERP Vendors in early 2019 to discuss timelines and costs to incorporate G-Invoicing into future offering(s)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Emphasized need for this information for Federal Program Agencies (FPAs) to complete G-Invoicing Implementation Plans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have been communicated through the FMSC G-Invoicing Sub-groups and Vendor coordinated working sessions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G-Invoicing website will be updated with ERP Vendor points of contact and/or references to software upgrade approaches </a:t>
            </a:r>
          </a:p>
        </p:txBody>
      </p:sp>
    </p:spTree>
    <p:extLst>
      <p:ext uri="{BB962C8B-B14F-4D97-AF65-F5344CB8AC3E}">
        <p14:creationId xmlns:p14="http://schemas.microsoft.com/office/powerpoint/2010/main" val="797573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Program Update (policy)">
            <a:extLst>
              <a:ext uri="{FF2B5EF4-FFF2-40B4-BE49-F238E27FC236}">
                <a16:creationId xmlns:a16="http://schemas.microsoft.com/office/drawing/2014/main" id="{B289A401-A0E8-479D-A721-96E76F58F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Update (Policy)</a:t>
            </a:r>
          </a:p>
        </p:txBody>
      </p:sp>
      <p:sp>
        <p:nvSpPr>
          <p:cNvPr id="2" name="Content Placeholder 1" descr="Policy and Guidance&#10;September 2018 - TFM Bulletin 2018-10 - Mandated that all FPAs who process IGT Buy/Sell transactions must implement G-Invoicing by June 30, 2021&#10;May 2019 - TFM Chapter 4700 – Appendix 6 was published – (Incorporates Bulletin 2018-10)&#10;G-Invoicing Implementation plans were due from all FPAs on June 28, 2019.  Templates available on Fiscal Service G-Invoicing website   https://www.fiscal.treasury.gov/g-invoice/&#10;G-Invoicing Program Guide for Basic Accounting and Reporting – Provides guidance regarding proper accounting treatment for IGT Buy/Sell transactions processed through G-Invoicing.  Published February 2019         https://www.fiscal.treasury.gov/ussgl/resources-g-invoicing-program-guide.html&#10;G-Invoicing System Integration Guide – Details how FPAs may utilize automated data exchanges to communicate IGT Buy/Sell activities to/from G-Invoicing. https://www.fiscal.treasury.gov/files/g-invoice/G-InvoicingSystemIntegrationGuide1.0.pdf&#10;Fiscal Service has published a new 7600 A &amp; B Forms&#10;">
            <a:extLst>
              <a:ext uri="{FF2B5EF4-FFF2-40B4-BE49-F238E27FC236}">
                <a16:creationId xmlns:a16="http://schemas.microsoft.com/office/drawing/2014/main" id="{95B8D06A-A2C6-4D49-94C7-DD2B9B9C0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3071"/>
            <a:ext cx="10515600" cy="4621212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r>
              <a:rPr lang="en-US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and Guidance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2018 - TFM Bulletin 2018-10 - Mandated that all FPAs who process IGT Buy/Sell transactions must implement G-Invoicing by June 30, 2021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2019 - TFM Chapter 4700 – Appendix 6 was published – (Incorporates Bulletin 2018-10)</a:t>
            </a:r>
            <a:endParaRPr 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G-Invoicing Implementation plans were due from all FPAs on June 28, 2019.  Templates available on Fiscal Service G-Invoicing website   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https://www.fiscal.treasury.gov/g-invoice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G-Invoicing Program Guide for Basic Accounting and Reporting – Provides guidance regarding proper accounting treatment for IGT Buy/Sell transactions processed through G-Invoicing.  Published February 2019				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https://www.fiscal.treasury.gov/ussgl/resources-g-invoicing-program-guide.html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G-Invoicing System Integration Guide – Details how FPAs may utilize automated data exchanges to communicate IGT Buy/Sell activities to/from G-Invoicing. 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https://www.fiscal.treasury.gov/files/g-invoice/G-InvoicingSystemIntegrationGuide1.0.pdf</a:t>
            </a: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Service has published a new 7600 A &amp; B Forms</a:t>
            </a:r>
          </a:p>
        </p:txBody>
      </p:sp>
    </p:spTree>
    <p:extLst>
      <p:ext uri="{BB962C8B-B14F-4D97-AF65-F5344CB8AC3E}">
        <p14:creationId xmlns:p14="http://schemas.microsoft.com/office/powerpoint/2010/main" val="604832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program Update (Data Standard)">
            <a:extLst>
              <a:ext uri="{FF2B5EF4-FFF2-40B4-BE49-F238E27FC236}">
                <a16:creationId xmlns:a16="http://schemas.microsoft.com/office/drawing/2014/main" id="{3437B39A-69D8-4C1D-80D9-1C53B776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Update </a:t>
            </a:r>
            <a:r>
              <a:rPr lang="en-US" sz="3200" dirty="0"/>
              <a:t>(Data Standard)</a:t>
            </a:r>
            <a:endParaRPr lang="en-US" dirty="0"/>
          </a:p>
        </p:txBody>
      </p:sp>
      <p:sp>
        <p:nvSpPr>
          <p:cNvPr id="2" name="Content Placeholder 1" descr="Federal Intragovernmental Data Standard (FIDS)&#10;Interface Specification for Performance Transactions and Remittance data updated in April 2019&#10;Latest updates available on G-Invoicing Website&#10;Continued refinement based collaborative feedback&#10;&#10;OMB Data and Policy Alignment&#10;Multiple discussions between OMB and Treasury to discuss IGT FAR alignment occurred in April.&#10;Representatives from OMB (OFFM, OFPP), Treasury (G-Invoicing Program), GSA, DOT, DoD, DHS, VA, and NASA&#10;Analyzing FIDS to Identify Potential Gaps, Adverse Effects of Potential Gaps, Remedies and Policy recommendations&#10;">
            <a:extLst>
              <a:ext uri="{FF2B5EF4-FFF2-40B4-BE49-F238E27FC236}">
                <a16:creationId xmlns:a16="http://schemas.microsoft.com/office/drawing/2014/main" id="{C86C90D5-BC89-4506-A30E-908343CFD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3847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Intragovernmental Data Standard (FIDS)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 Specification for Performance Transactions and Remittance data updated in April 2019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updates available on G-Invoicing Website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 refinement based collaborative feedback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18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OMB Data and Policy Alignment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discussions between OMB and Treasury to discuss IGT FAR alignment occurred in April.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Representatives from OMB (OFFM, OFPP), Treasury (G-Invoicing Program), GSA, DOT, DoD, DHS, VA, and NASA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Analyzing FIDS to Identify Potential Gaps, Adverse Effects of Potential Gaps, Remedies and Policy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30446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Common Questions and Concerns">
            <a:extLst>
              <a:ext uri="{FF2B5EF4-FFF2-40B4-BE49-F238E27FC236}">
                <a16:creationId xmlns:a16="http://schemas.microsoft.com/office/drawing/2014/main" id="{3437B39A-69D8-4C1D-80D9-1C53B776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 Questions &amp; Concerns</a:t>
            </a:r>
          </a:p>
        </p:txBody>
      </p:sp>
      <p:sp>
        <p:nvSpPr>
          <p:cNvPr id="2" name="Content Placeholder 1" descr="Implementation Plan Challenges&#10;What if I don’t know what my Vendor or system upgrade timelines are?&#10;Stay engaged with the Financial Management Standards Committee (FMSC) Subgroups and any specific working groups sponsored by your Vendor&#10;What if I don’t know the implementation timelines for my top trading partners?&#10;Engage in conversations with your key trading partners&#10;Focus on your Agency’s readiness and any internal Buy/Sell activity&#10;As plans are gathered and updated, Fiscal Service will work to share information&#10;What if I know I won’t have all my transaction in G-Invoicing by June 30, 2021?&#10;Tell us what you will have in and what the dependencies are for other transactions&#10;Establish pilots with key trading partners and internally&#10;&#10;Keep Us Informed:  Ensure that you are leveraging all available avenues to gather information for your quarterly Implementation Plan update&#10;">
            <a:extLst>
              <a:ext uri="{FF2B5EF4-FFF2-40B4-BE49-F238E27FC236}">
                <a16:creationId xmlns:a16="http://schemas.microsoft.com/office/drawing/2014/main" id="{C86C90D5-BC89-4506-A30E-908343CFD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88"/>
            <a:ext cx="10691813" cy="5092635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Plan Challenges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if I don’t know what my Vendor or system upgrade timelines are?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 engaged with the Financial Management Standards Committee (FMSC) Subgroups and any specific working groups sponsored by your Vendor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if I don’t know the implementation timelines for my top trading partners?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 in conversations with your key trading partners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your Agency’s readiness and any internal Buy/Sell activity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plans are gathered and updated, Fiscal Service will work to share information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if I know I won’t have all my transaction in G-Invoicing by June 30, 2021?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 us what you will have in and what the dependencies are for other transactions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pilots with key trading partners and internally</a:t>
            </a: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en-US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0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Us Informed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Ensure that you are leveraging all available avenues to gather information for your quarterly Implementation Plan update</a:t>
            </a:r>
          </a:p>
        </p:txBody>
      </p:sp>
    </p:spTree>
    <p:extLst>
      <p:ext uri="{BB962C8B-B14F-4D97-AF65-F5344CB8AC3E}">
        <p14:creationId xmlns:p14="http://schemas.microsoft.com/office/powerpoint/2010/main" val="220925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Common Questions &amp; Concerns">
            <a:extLst>
              <a:ext uri="{FF2B5EF4-FFF2-40B4-BE49-F238E27FC236}">
                <a16:creationId xmlns:a16="http://schemas.microsoft.com/office/drawing/2014/main" id="{3437B39A-69D8-4C1D-80D9-1C53B776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 Questions &amp; Concerns</a:t>
            </a:r>
          </a:p>
        </p:txBody>
      </p:sp>
      <p:sp>
        <p:nvSpPr>
          <p:cNvPr id="2" name="Content Placeholder 1" descr="I’m Not Sure What Business Activity Is Required To Be Processed Through G-Invoicing&#10;Will I need to process all of my IPAC activity in G-Invoicing? &#10;Only IGT Buy/Sell transactions should transition to G-Invoicing by June 30, 2021&#10;IPAC will remain available for non-Buy/Sell transactions&#10;What exactly is “Buy/Sell”?  I’m not sure which transactions are “In” or “Out”&#10;Still have questions?   &#10;Document your business scenarios.  Contact us directly, work with your AIT representative, leverage ITWG and FMSC.&#10;">
            <a:extLst>
              <a:ext uri="{FF2B5EF4-FFF2-40B4-BE49-F238E27FC236}">
                <a16:creationId xmlns:a16="http://schemas.microsoft.com/office/drawing/2014/main" id="{C86C90D5-BC89-4506-A30E-908343CFD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28788"/>
            <a:ext cx="10691813" cy="4886325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Not Sure What Business Activity Is Required To Be Processed Through G-Invoicing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I need to process all of my IPAC activity in G-Invoicing? 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IGT Buy/Sell transactions should transition to G-Invoicing by June 30, 2021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IPAC will remain available for non-Buy/Sell transactions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exactly is “Buy/Sell”?  I’m not sure which transactions are “In” or “Out”</a:t>
            </a:r>
          </a:p>
          <a:p>
            <a:pPr marL="0" lvl="0" indent="0">
              <a:lnSpc>
                <a:spcPct val="100000"/>
              </a:lnSpc>
              <a:spcBef>
                <a:spcPts val="300"/>
              </a:spcBef>
              <a:buNone/>
              <a:defRPr/>
            </a:pPr>
            <a:endParaRPr 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 have questions?   </a:t>
            </a:r>
            <a:endParaRPr lang="en-US" sz="18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your business scenarios.  Contact us directly, work with your AIT representative, leverage ITWG and FMSC.</a:t>
            </a:r>
          </a:p>
        </p:txBody>
      </p:sp>
    </p:spTree>
    <p:extLst>
      <p:ext uri="{BB962C8B-B14F-4D97-AF65-F5344CB8AC3E}">
        <p14:creationId xmlns:p14="http://schemas.microsoft.com/office/powerpoint/2010/main" val="2540414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Common Questions and Concerns Cont.">
            <a:extLst>
              <a:ext uri="{FF2B5EF4-FFF2-40B4-BE49-F238E27FC236}">
                <a16:creationId xmlns:a16="http://schemas.microsoft.com/office/drawing/2014/main" id="{3437B39A-69D8-4C1D-80D9-1C53B776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 Questions &amp; Concerns Cont.</a:t>
            </a:r>
          </a:p>
        </p:txBody>
      </p:sp>
      <p:sp>
        <p:nvSpPr>
          <p:cNvPr id="2" name="Content Placeholder 1" descr="We Process A LOT of IGT Buy/Sell Transactions&#10;What should I do about my open Agreements and Orders on June 30, 2021?&#10;Assess your typical mid-year volume of in process orders and provide that information on your implementation plan&#10;Focus on your internal trading partners and work to establish new agreements and orders in G-Invoicing prior to June, 30, 2021&#10;Identify opportunities to transition by business line&#10;Fiscal Service is assessing API upload options for “in-flight” Buy/Sell activity&#10;HELP! – This Is All New To Me.  Where Do I Start?&#10;Contact Fiscal Service&#10;An Agency Implementation Team representative will be assigned to assist you&#10;Visit the G-Invoicing website&#10;Review the G-Invoicing Implementation Playbook, System Integration Guide, and other reference material&#10;Register for Training, Webinars, and Working Groups&#10;">
            <a:extLst>
              <a:ext uri="{FF2B5EF4-FFF2-40B4-BE49-F238E27FC236}">
                <a16:creationId xmlns:a16="http://schemas.microsoft.com/office/drawing/2014/main" id="{C86C90D5-BC89-4506-A30E-908343CFD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01356"/>
            <a:ext cx="10691813" cy="4886325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Process </a:t>
            </a:r>
            <a:r>
              <a:rPr lang="en-US" sz="20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LOT 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IGT Buy/Sell Transactions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should I do about my open Agreements and Orders on June 30, 2021?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 your typical mid-year volume of in process orders and provide that information on your implementation plan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your internal trading partners and work to establish new agreements and orders in G-Invoicing prior to June, 30, 2021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opportunities to transition by business line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Service is assessing API upload options for “in-flight” Buy/Sell activity</a:t>
            </a:r>
          </a:p>
          <a:p>
            <a:pPr marL="0"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HELP! – This Is All New To Me.  Where Do I Start?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Fiscal Service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Agency Implementation Team representative will be assigned to assist you</a:t>
            </a:r>
          </a:p>
          <a:p>
            <a:pPr marL="342900" lvl="0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the G-Invoicing website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the G-Invoicing Implementation Playbook, System Integration Guide, and other reference material</a:t>
            </a:r>
          </a:p>
          <a:p>
            <a:pPr marL="800100" lvl="1" indent="-34290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for Training, Webinars, and Working Groups</a:t>
            </a:r>
          </a:p>
        </p:txBody>
      </p:sp>
    </p:spTree>
    <p:extLst>
      <p:ext uri="{BB962C8B-B14F-4D97-AF65-F5344CB8AC3E}">
        <p14:creationId xmlns:p14="http://schemas.microsoft.com/office/powerpoint/2010/main" val="216974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Steps to Implementation and Onboarding">
            <a:extLst>
              <a:ext uri="{FF2B5EF4-FFF2-40B4-BE49-F238E27FC236}">
                <a16:creationId xmlns:a16="http://schemas.microsoft.com/office/drawing/2014/main" id="{3437B39A-69D8-4C1D-80D9-1C53B776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Steps to Implementation and Onboarding</a:t>
            </a:r>
          </a:p>
        </p:txBody>
      </p:sp>
      <p:graphicFrame>
        <p:nvGraphicFramePr>
          <p:cNvPr id="9" name="Diagram 8" descr="&quot;&quot;">
            <a:extLst>
              <a:ext uri="{FF2B5EF4-FFF2-40B4-BE49-F238E27FC236}">
                <a16:creationId xmlns:a16="http://schemas.microsoft.com/office/drawing/2014/main" id="{D9435EDA-E59C-401C-B4CF-87165D1E5B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1034790"/>
              </p:ext>
            </p:extLst>
          </p:nvPr>
        </p:nvGraphicFramePr>
        <p:xfrm>
          <a:off x="521003" y="1361082"/>
          <a:ext cx="5029200" cy="5240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 descr="Implementation Playbook Checklist">
            <a:extLst>
              <a:ext uri="{FF2B5EF4-FFF2-40B4-BE49-F238E27FC236}">
                <a16:creationId xmlns:a16="http://schemas.microsoft.com/office/drawing/2014/main" id="{A8FF68B3-7489-4F20-99AB-CBB06BEDC4A9}"/>
              </a:ext>
            </a:extLst>
          </p:cNvPr>
          <p:cNvSpPr/>
          <p:nvPr/>
        </p:nvSpPr>
        <p:spPr>
          <a:xfrm rot="16200000">
            <a:off x="3136969" y="3628897"/>
            <a:ext cx="48417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Implementation Playbook Checklist</a:t>
            </a:r>
          </a:p>
        </p:txBody>
      </p:sp>
      <p:sp>
        <p:nvSpPr>
          <p:cNvPr id="11" name="Left Brace 10" descr="&quot;&quot;">
            <a:extLst>
              <a:ext uri="{FF2B5EF4-FFF2-40B4-BE49-F238E27FC236}">
                <a16:creationId xmlns:a16="http://schemas.microsoft.com/office/drawing/2014/main" id="{13EC22C7-8980-46E9-B43D-B508E03129B1}"/>
              </a:ext>
            </a:extLst>
          </p:cNvPr>
          <p:cNvSpPr/>
          <p:nvPr/>
        </p:nvSpPr>
        <p:spPr>
          <a:xfrm>
            <a:off x="5745170" y="1802923"/>
            <a:ext cx="433684" cy="4287844"/>
          </a:xfrm>
          <a:prstGeom prst="leftBrac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Diagram 5" descr="&quot;&quot;">
            <a:extLst>
              <a:ext uri="{FF2B5EF4-FFF2-40B4-BE49-F238E27FC236}">
                <a16:creationId xmlns:a16="http://schemas.microsoft.com/office/drawing/2014/main" id="{2F9C2C3E-5A37-4E0D-B7CC-B20B76C266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4096667"/>
              </p:ext>
            </p:extLst>
          </p:nvPr>
        </p:nvGraphicFramePr>
        <p:xfrm>
          <a:off x="5893103" y="1508760"/>
          <a:ext cx="4389120" cy="4940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8" name="Picture 7" descr="&quot;&quot;">
            <a:extLst>
              <a:ext uri="{FF2B5EF4-FFF2-40B4-BE49-F238E27FC236}">
                <a16:creationId xmlns:a16="http://schemas.microsoft.com/office/drawing/2014/main" id="{AE840BD2-00A7-4859-A496-6815FFAEB0C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603" y="1343626"/>
            <a:ext cx="446962" cy="457200"/>
          </a:xfrm>
          <a:prstGeom prst="rect">
            <a:avLst/>
          </a:prstGeom>
        </p:spPr>
      </p:pic>
      <p:pic>
        <p:nvPicPr>
          <p:cNvPr id="7" name="Picture 6" descr="&quot;&quot;">
            <a:extLst>
              <a:ext uri="{FF2B5EF4-FFF2-40B4-BE49-F238E27FC236}">
                <a16:creationId xmlns:a16="http://schemas.microsoft.com/office/drawing/2014/main" id="{A18DB224-6D01-453C-898B-3D4B4824C6A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703" y="1343626"/>
            <a:ext cx="446962" cy="457200"/>
          </a:xfrm>
          <a:prstGeom prst="rect">
            <a:avLst/>
          </a:prstGeom>
        </p:spPr>
      </p:pic>
      <p:pic>
        <p:nvPicPr>
          <p:cNvPr id="13" name="Picture 12" descr="&quot;&quot;">
            <a:extLst>
              <a:ext uri="{FF2B5EF4-FFF2-40B4-BE49-F238E27FC236}">
                <a16:creationId xmlns:a16="http://schemas.microsoft.com/office/drawing/2014/main" id="{1084F767-A1F6-4E38-8CC0-C614647B31C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603" y="2715226"/>
            <a:ext cx="446962" cy="457200"/>
          </a:xfrm>
          <a:prstGeom prst="rect">
            <a:avLst/>
          </a:prstGeom>
        </p:spPr>
      </p:pic>
      <p:pic>
        <p:nvPicPr>
          <p:cNvPr id="12" name="Picture 11" descr="&quot;&quot;">
            <a:extLst>
              <a:ext uri="{FF2B5EF4-FFF2-40B4-BE49-F238E27FC236}">
                <a16:creationId xmlns:a16="http://schemas.microsoft.com/office/drawing/2014/main" id="{C78AC24C-1DE6-4F74-8BEC-B3AC51C536B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703" y="2715226"/>
            <a:ext cx="446962" cy="457200"/>
          </a:xfrm>
          <a:prstGeom prst="rect">
            <a:avLst/>
          </a:prstGeom>
        </p:spPr>
      </p:pic>
      <p:pic>
        <p:nvPicPr>
          <p:cNvPr id="15" name="Picture 14" descr="&quot;&quot;">
            <a:extLst>
              <a:ext uri="{FF2B5EF4-FFF2-40B4-BE49-F238E27FC236}">
                <a16:creationId xmlns:a16="http://schemas.microsoft.com/office/drawing/2014/main" id="{34E71A40-E3E0-4986-B0D9-5570D19CAB7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603" y="4086826"/>
            <a:ext cx="446962" cy="457200"/>
          </a:xfrm>
          <a:prstGeom prst="rect">
            <a:avLst/>
          </a:prstGeom>
        </p:spPr>
      </p:pic>
      <p:pic>
        <p:nvPicPr>
          <p:cNvPr id="14" name="Picture 13" descr="&quot;&quot;">
            <a:extLst>
              <a:ext uri="{FF2B5EF4-FFF2-40B4-BE49-F238E27FC236}">
                <a16:creationId xmlns:a16="http://schemas.microsoft.com/office/drawing/2014/main" id="{37E87448-4EA8-4BD6-88C1-2BDB5557CC7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703" y="4086826"/>
            <a:ext cx="446962" cy="457200"/>
          </a:xfrm>
          <a:prstGeom prst="rect">
            <a:avLst/>
          </a:prstGeom>
        </p:spPr>
      </p:pic>
      <p:pic>
        <p:nvPicPr>
          <p:cNvPr id="17" name="Picture 16" descr="&quot;&quot;">
            <a:extLst>
              <a:ext uri="{FF2B5EF4-FFF2-40B4-BE49-F238E27FC236}">
                <a16:creationId xmlns:a16="http://schemas.microsoft.com/office/drawing/2014/main" id="{70B32229-35CE-4851-9B39-5DFCDA0357F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603" y="5382226"/>
            <a:ext cx="446962" cy="457200"/>
          </a:xfrm>
          <a:prstGeom prst="rect">
            <a:avLst/>
          </a:prstGeom>
        </p:spPr>
      </p:pic>
      <p:pic>
        <p:nvPicPr>
          <p:cNvPr id="16" name="Picture 15" descr="&quot;&quot;">
            <a:extLst>
              <a:ext uri="{FF2B5EF4-FFF2-40B4-BE49-F238E27FC236}">
                <a16:creationId xmlns:a16="http://schemas.microsoft.com/office/drawing/2014/main" id="{6C41906A-4AC3-44E2-BE51-94D368CC598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703" y="5382226"/>
            <a:ext cx="44696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38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556FDFF-2DE1-4867-BD1B-9CCB7C4297FE}" vid="{47B7BB4B-F731-454D-B0A8-3E0BD96D58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Finl Mgt Trng PowerPoint Template</Template>
  <TotalTime>2567</TotalTime>
  <Words>1111</Words>
  <Application>Microsoft Office PowerPoint</Application>
  <PresentationFormat>Widescreen</PresentationFormat>
  <Paragraphs>146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Wingdings</vt:lpstr>
      <vt:lpstr>Office Theme</vt:lpstr>
      <vt:lpstr>G-Invoicing Program Update</vt:lpstr>
      <vt:lpstr>Executive Summary</vt:lpstr>
      <vt:lpstr>Program Update (System)</vt:lpstr>
      <vt:lpstr>Program Update (Policy)</vt:lpstr>
      <vt:lpstr>Program Update (Data Standard)</vt:lpstr>
      <vt:lpstr>Common Questions &amp; Concerns</vt:lpstr>
      <vt:lpstr>Common Questions &amp; Concerns</vt:lpstr>
      <vt:lpstr>Common Questions &amp; Concerns Cont.</vt:lpstr>
      <vt:lpstr>Steps to Implementation and Onboarding</vt:lpstr>
      <vt:lpstr>We’re Here To Help</vt:lpstr>
      <vt:lpstr>Collaboration Paves The Way</vt:lpstr>
      <vt:lpstr>The Road To Implementation</vt:lpstr>
      <vt:lpstr>Contacts &amp;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Jarboe</dc:creator>
  <cp:lastModifiedBy>Stewart, Jeffrey - OCFO</cp:lastModifiedBy>
  <cp:revision>58</cp:revision>
  <dcterms:created xsi:type="dcterms:W3CDTF">2019-06-17T10:34:51Z</dcterms:created>
  <dcterms:modified xsi:type="dcterms:W3CDTF">2019-08-20T13:40:01Z</dcterms:modified>
</cp:coreProperties>
</file>