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8" r:id="rId4"/>
    <p:sldId id="259" r:id="rId5"/>
    <p:sldId id="262" r:id="rId6"/>
    <p:sldId id="263" r:id="rId7"/>
    <p:sldId id="264" r:id="rId8"/>
    <p:sldId id="265"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2" d="100"/>
          <a:sy n="22" d="100"/>
        </p:scale>
        <p:origin x="424"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64DBA-6345-422A-9D49-F9DE331B16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28F8B1E-D9F6-486F-B23E-FBE9BB5FF4B9}">
      <dgm:prSet phldrT="[Text]"/>
      <dgm:spPr>
        <a:xfrm>
          <a:off x="818573" y="1250411"/>
          <a:ext cx="5222240" cy="625205"/>
        </a:xfrm>
        <a:solidFill>
          <a:srgbClr val="00446A"/>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mj-lt"/>
              <a:ea typeface="+mn-ea"/>
              <a:cs typeface="+mn-cs"/>
            </a:rPr>
            <a:t>Disburser Administrator</a:t>
          </a:r>
        </a:p>
      </dgm:t>
      <dgm:extLst>
        <a:ext uri="{E40237B7-FDA0-4F09-8148-C483321AD2D9}">
          <dgm14:cNvPr xmlns:dgm14="http://schemas.microsoft.com/office/drawing/2010/diagram" id="0" name="" descr="Disburser Administrator&#10;"/>
        </a:ext>
      </dgm:extLst>
    </dgm:pt>
    <dgm:pt modelId="{38803176-C6A9-49BE-908C-2BB2BAD77261}" type="parTrans" cxnId="{66B8919C-913E-403A-B79C-E47523BDCF77}">
      <dgm:prSet/>
      <dgm:spPr/>
      <dgm:t>
        <a:bodyPr/>
        <a:lstStyle/>
        <a:p>
          <a:endParaRPr lang="en-US"/>
        </a:p>
      </dgm:t>
    </dgm:pt>
    <dgm:pt modelId="{A1FD69F2-CEE0-432F-807A-7032573569BD}" type="sibTrans" cxnId="{66B8919C-913E-403A-B79C-E47523BDCF77}">
      <dgm:prSet/>
      <dgm:spPr/>
      <dgm:t>
        <a:bodyPr/>
        <a:lstStyle/>
        <a:p>
          <a:endParaRPr lang="en-US"/>
        </a:p>
      </dgm:t>
    </dgm:pt>
    <dgm:pt modelId="{67CF7CDB-CF0F-41C8-AB99-34F6F3ADB773}">
      <dgm:prSet phldrT="[Text]">
        <dgm:style>
          <a:lnRef idx="2">
            <a:schemeClr val="accent1">
              <a:shade val="50000"/>
            </a:schemeClr>
          </a:lnRef>
          <a:fillRef idx="1">
            <a:schemeClr val="accent1"/>
          </a:fillRef>
          <a:effectRef idx="0">
            <a:schemeClr val="accent1"/>
          </a:effectRef>
          <a:fontRef idx="minor">
            <a:schemeClr val="lt1"/>
          </a:fontRef>
        </dgm:style>
      </dgm:prSet>
      <dgm:spPr>
        <a:xfrm>
          <a:off x="818573" y="2188382"/>
          <a:ext cx="5222240" cy="625205"/>
        </a:xfrm>
        <a:ln/>
      </dgm:spPr>
      <dgm:t>
        <a:bodyPr/>
        <a:lstStyle/>
        <a:p>
          <a:r>
            <a:rPr lang="en-US" dirty="0">
              <a:solidFill>
                <a:sysClr val="window" lastClr="FFFFFF"/>
              </a:solidFill>
              <a:latin typeface="+mj-lt"/>
              <a:ea typeface="+mn-ea"/>
              <a:cs typeface="+mn-cs"/>
            </a:rPr>
            <a:t>Intra-Gov Disburser</a:t>
          </a:r>
        </a:p>
      </dgm:t>
      <dgm:extLst>
        <a:ext uri="{E40237B7-FDA0-4F09-8148-C483321AD2D9}">
          <dgm14:cNvPr xmlns:dgm14="http://schemas.microsoft.com/office/drawing/2010/diagram" id="0" name="" descr="Intra-Gov Disburser&#10;"/>
        </a:ext>
      </dgm:extLst>
    </dgm:pt>
    <dgm:pt modelId="{0A10621D-503C-4833-B5B5-D4C2085428A9}" type="parTrans" cxnId="{AA6A2409-0707-461A-9FE5-73967B390A37}">
      <dgm:prSet/>
      <dgm:spPr/>
      <dgm:t>
        <a:bodyPr/>
        <a:lstStyle/>
        <a:p>
          <a:endParaRPr lang="en-US"/>
        </a:p>
      </dgm:t>
    </dgm:pt>
    <dgm:pt modelId="{BD0C1AC3-79C9-42C7-BED5-E0DF7FF7133E}" type="sibTrans" cxnId="{AA6A2409-0707-461A-9FE5-73967B390A37}">
      <dgm:prSet/>
      <dgm:spPr/>
      <dgm:t>
        <a:bodyPr/>
        <a:lstStyle/>
        <a:p>
          <a:endParaRPr lang="en-US"/>
        </a:p>
      </dgm:t>
    </dgm:pt>
    <dgm:pt modelId="{F6D76FDA-B4C0-409F-BF0B-F39CC9267448}" type="pres">
      <dgm:prSet presAssocID="{48664DBA-6345-422A-9D49-F9DE331B163D}" presName="diagram" presStyleCnt="0">
        <dgm:presLayoutVars>
          <dgm:dir/>
          <dgm:resizeHandles val="exact"/>
        </dgm:presLayoutVars>
      </dgm:prSet>
      <dgm:spPr/>
    </dgm:pt>
    <dgm:pt modelId="{A4EFF7A6-8BDB-4D97-8061-C9901E42BA2A}" type="pres">
      <dgm:prSet presAssocID="{828F8B1E-D9F6-486F-B23E-FBE9BB5FF4B9}" presName="node" presStyleLbl="node1" presStyleIdx="0" presStyleCnt="2" custLinFactNeighborX="922" custLinFactNeighborY="69160">
        <dgm:presLayoutVars>
          <dgm:bulletEnabled val="1"/>
        </dgm:presLayoutVars>
      </dgm:prSet>
      <dgm:spPr/>
    </dgm:pt>
    <dgm:pt modelId="{45C05207-D4FD-4144-9447-680639522001}" type="pres">
      <dgm:prSet presAssocID="{A1FD69F2-CEE0-432F-807A-7032573569BD}" presName="sibTrans" presStyleCnt="0"/>
      <dgm:spPr/>
    </dgm:pt>
    <dgm:pt modelId="{478FF313-CC01-45E8-8137-DFAB06BD2BC9}" type="pres">
      <dgm:prSet presAssocID="{67CF7CDB-CF0F-41C8-AB99-34F6F3ADB773}" presName="node" presStyleLbl="node1" presStyleIdx="1" presStyleCnt="2" custLinFactX="-10026" custLinFactNeighborX="-100000" custLinFactNeighborY="-54684">
        <dgm:presLayoutVars>
          <dgm:bulletEnabled val="1"/>
        </dgm:presLayoutVars>
      </dgm:prSet>
      <dgm:spPr/>
    </dgm:pt>
  </dgm:ptLst>
  <dgm:cxnLst>
    <dgm:cxn modelId="{AA6A2409-0707-461A-9FE5-73967B390A37}" srcId="{48664DBA-6345-422A-9D49-F9DE331B163D}" destId="{67CF7CDB-CF0F-41C8-AB99-34F6F3ADB773}" srcOrd="1" destOrd="0" parTransId="{0A10621D-503C-4833-B5B5-D4C2085428A9}" sibTransId="{BD0C1AC3-79C9-42C7-BED5-E0DF7FF7133E}"/>
    <dgm:cxn modelId="{50E56D2E-9E58-48E7-A58B-EBD4F0B9A70C}" type="presOf" srcId="{67CF7CDB-CF0F-41C8-AB99-34F6F3ADB773}" destId="{478FF313-CC01-45E8-8137-DFAB06BD2BC9}" srcOrd="0" destOrd="0" presId="urn:microsoft.com/office/officeart/2005/8/layout/default"/>
    <dgm:cxn modelId="{9EEF9847-C510-4416-9936-C4E63393EA35}" type="presOf" srcId="{828F8B1E-D9F6-486F-B23E-FBE9BB5FF4B9}" destId="{A4EFF7A6-8BDB-4D97-8061-C9901E42BA2A}" srcOrd="0" destOrd="0" presId="urn:microsoft.com/office/officeart/2005/8/layout/default"/>
    <dgm:cxn modelId="{B31D6881-8ED7-48A7-B4A2-53AF6081FD55}" type="presOf" srcId="{48664DBA-6345-422A-9D49-F9DE331B163D}" destId="{F6D76FDA-B4C0-409F-BF0B-F39CC9267448}" srcOrd="0" destOrd="0" presId="urn:microsoft.com/office/officeart/2005/8/layout/default"/>
    <dgm:cxn modelId="{66B8919C-913E-403A-B79C-E47523BDCF77}" srcId="{48664DBA-6345-422A-9D49-F9DE331B163D}" destId="{828F8B1E-D9F6-486F-B23E-FBE9BB5FF4B9}" srcOrd="0" destOrd="0" parTransId="{38803176-C6A9-49BE-908C-2BB2BAD77261}" sibTransId="{A1FD69F2-CEE0-432F-807A-7032573569BD}"/>
    <dgm:cxn modelId="{C4407340-1763-4347-907C-F33CCBDF759A}" type="presParOf" srcId="{F6D76FDA-B4C0-409F-BF0B-F39CC9267448}" destId="{A4EFF7A6-8BDB-4D97-8061-C9901E42BA2A}" srcOrd="0" destOrd="0" presId="urn:microsoft.com/office/officeart/2005/8/layout/default"/>
    <dgm:cxn modelId="{492D0A01-87FD-453F-A8F3-94B28276FFA4}" type="presParOf" srcId="{F6D76FDA-B4C0-409F-BF0B-F39CC9267448}" destId="{45C05207-D4FD-4144-9447-680639522001}" srcOrd="1" destOrd="0" presId="urn:microsoft.com/office/officeart/2005/8/layout/default"/>
    <dgm:cxn modelId="{733B25C7-8962-4175-96AC-D081188963DF}" type="presParOf" srcId="{F6D76FDA-B4C0-409F-BF0B-F39CC9267448}" destId="{478FF313-CC01-45E8-8137-DFAB06BD2BC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FF7A6-8BDB-4D97-8061-C9901E42BA2A}">
      <dsp:nvSpPr>
        <dsp:cNvPr id="0" name=""/>
        <dsp:cNvSpPr/>
      </dsp:nvSpPr>
      <dsp:spPr>
        <a:xfrm>
          <a:off x="30605" y="2126194"/>
          <a:ext cx="3229676" cy="1937805"/>
        </a:xfrm>
        <a:prstGeom prst="rect">
          <a:avLst/>
        </a:prstGeom>
        <a:solidFill>
          <a:srgbClr val="00446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ysClr val="window" lastClr="FFFFFF"/>
              </a:solidFill>
              <a:latin typeface="+mj-lt"/>
              <a:ea typeface="+mn-ea"/>
              <a:cs typeface="+mn-cs"/>
            </a:rPr>
            <a:t>Disburser Administrator</a:t>
          </a:r>
        </a:p>
      </dsp:txBody>
      <dsp:txXfrm>
        <a:off x="30605" y="2126194"/>
        <a:ext cx="3229676" cy="1937805"/>
      </dsp:txXfrm>
    </dsp:sp>
    <dsp:sp modelId="{478FF313-CC01-45E8-8137-DFAB06BD2BC9}">
      <dsp:nvSpPr>
        <dsp:cNvPr id="0" name=""/>
        <dsp:cNvSpPr/>
      </dsp:nvSpPr>
      <dsp:spPr>
        <a:xfrm>
          <a:off x="0" y="3427"/>
          <a:ext cx="3229676" cy="1937805"/>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ysClr val="window" lastClr="FFFFFF"/>
              </a:solidFill>
              <a:latin typeface="+mj-lt"/>
              <a:ea typeface="+mn-ea"/>
              <a:cs typeface="+mn-cs"/>
            </a:rPr>
            <a:t>Intra-Gov Disburser</a:t>
          </a:r>
        </a:p>
      </dsp:txBody>
      <dsp:txXfrm>
        <a:off x="0" y="3427"/>
        <a:ext cx="3229676" cy="19378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510F-BD00-4E77-B625-843BF4F5AFB3}"/>
              </a:ext>
            </a:extLst>
          </p:cNvPr>
          <p:cNvSpPr>
            <a:spLocks noGrp="1"/>
          </p:cNvSpPr>
          <p:nvPr>
            <p:ph type="title"/>
          </p:nvPr>
        </p:nvSpPr>
        <p:spPr>
          <a:xfrm>
            <a:off x="365760" y="2490112"/>
            <a:ext cx="5970494" cy="1325563"/>
          </a:xfrm>
        </p:spPr>
        <p:txBody>
          <a:bodyPr/>
          <a:lstStyle/>
          <a:p>
            <a:r>
              <a:rPr lang="en-US"/>
              <a:t>Click to edit Master title style</a:t>
            </a:r>
            <a:endParaRPr lang="en-US" dirty="0"/>
          </a:p>
        </p:txBody>
      </p:sp>
      <p:pic>
        <p:nvPicPr>
          <p:cNvPr id="11" name="Picture 10" descr="USDA 2019 Financial Management Training PowerPoint Title Slide graphic&#10;&#10;Description generated with high confidence">
            <a:extLst>
              <a:ext uri="{FF2B5EF4-FFF2-40B4-BE49-F238E27FC236}">
                <a16:creationId xmlns:a16="http://schemas.microsoft.com/office/drawing/2014/main" id="{D03D29FD-CF9C-4176-8541-6D49BFC3B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 Placeholder 12">
            <a:extLst>
              <a:ext uri="{FF2B5EF4-FFF2-40B4-BE49-F238E27FC236}">
                <a16:creationId xmlns:a16="http://schemas.microsoft.com/office/drawing/2014/main" id="{69B91BD0-7541-4109-961C-7ED810E296E6}"/>
              </a:ext>
            </a:extLst>
          </p:cNvPr>
          <p:cNvSpPr>
            <a:spLocks noGrp="1"/>
          </p:cNvSpPr>
          <p:nvPr>
            <p:ph type="body" sz="quarter" idx="10" hasCustomPrompt="1"/>
          </p:nvPr>
        </p:nvSpPr>
        <p:spPr>
          <a:xfrm>
            <a:off x="512064" y="2047874"/>
            <a:ext cx="6189950" cy="1042797"/>
          </a:xfrm>
        </p:spPr>
        <p:txBody>
          <a:bodyPr/>
          <a:lstStyle>
            <a:lvl1pPr marL="0" indent="0">
              <a:buNone/>
              <a:defRPr sz="3600" b="1">
                <a:latin typeface="Arial Black" panose="020B0A04020102020204" pitchFamily="34" charset="0"/>
              </a:defRPr>
            </a:lvl1pPr>
            <a:lvl2pPr marL="457200" indent="0">
              <a:buNone/>
              <a:defRPr/>
            </a:lvl2pPr>
          </a:lstStyle>
          <a:p>
            <a:pPr lvl="0"/>
            <a:r>
              <a:rPr lang="en-US" dirty="0"/>
              <a:t>Presentation Title</a:t>
            </a:r>
          </a:p>
          <a:p>
            <a:pPr lvl="1"/>
            <a:endParaRPr lang="en-US" dirty="0"/>
          </a:p>
        </p:txBody>
      </p:sp>
      <p:sp>
        <p:nvSpPr>
          <p:cNvPr id="17" name="Text Placeholder 16">
            <a:extLst>
              <a:ext uri="{FF2B5EF4-FFF2-40B4-BE49-F238E27FC236}">
                <a16:creationId xmlns:a16="http://schemas.microsoft.com/office/drawing/2014/main" id="{D4D04E22-061D-4978-BB7C-EEBB355515C7}"/>
              </a:ext>
            </a:extLst>
          </p:cNvPr>
          <p:cNvSpPr>
            <a:spLocks noGrp="1"/>
          </p:cNvSpPr>
          <p:nvPr>
            <p:ph type="body" sz="quarter" idx="11" hasCustomPrompt="1"/>
          </p:nvPr>
        </p:nvSpPr>
        <p:spPr>
          <a:xfrm>
            <a:off x="4664074" y="4535678"/>
            <a:ext cx="7259701" cy="1770109"/>
          </a:xfrm>
        </p:spPr>
        <p:txBody>
          <a:bodyPr/>
          <a:lstStyle>
            <a:lvl1pPr marL="0" indent="0">
              <a:buNone/>
              <a:defRPr sz="3200" b="1"/>
            </a:lvl1pPr>
            <a:lvl2pPr marL="457200" indent="0">
              <a:buNone/>
              <a:defRPr/>
            </a:lvl2pPr>
            <a:lvl3pPr marL="914400" indent="0">
              <a:buNone/>
              <a:defRPr/>
            </a:lvl3pPr>
          </a:lstStyle>
          <a:p>
            <a:pPr lvl="0"/>
            <a:r>
              <a:rPr lang="en-US" dirty="0"/>
              <a:t>Presenter Name</a:t>
            </a:r>
          </a:p>
          <a:p>
            <a:pPr lvl="1"/>
            <a:r>
              <a:rPr lang="en-US" dirty="0"/>
              <a:t>Presenter Title</a:t>
            </a:r>
          </a:p>
          <a:p>
            <a:pPr lvl="1"/>
            <a:r>
              <a:rPr lang="en-US" dirty="0"/>
              <a:t>Agency/Organization</a:t>
            </a:r>
          </a:p>
        </p:txBody>
      </p:sp>
    </p:spTree>
    <p:extLst>
      <p:ext uri="{BB962C8B-B14F-4D97-AF65-F5344CB8AC3E}">
        <p14:creationId xmlns:p14="http://schemas.microsoft.com/office/powerpoint/2010/main" val="360606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BEE5-9815-42E7-AF5A-D0B47FC7A3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9A91A-87F9-4F03-82C4-7A4E33B936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2F42C-45CB-4AC2-B290-5C33BCD97218}"/>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5" name="Footer Placeholder 4">
            <a:extLst>
              <a:ext uri="{FF2B5EF4-FFF2-40B4-BE49-F238E27FC236}">
                <a16:creationId xmlns:a16="http://schemas.microsoft.com/office/drawing/2014/main" id="{AFCE51A2-CFCA-4C84-9B57-6C5D5CD29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D78EE-FDA5-472E-85F9-5C830D526ED7}"/>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156855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673D0-9661-4E0E-AA47-A09D9EAD5B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717FDF-0DCF-485A-A9B2-0B95BE1E70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16EC6-6955-40A7-8433-6A2D2BC919EB}"/>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5" name="Footer Placeholder 4">
            <a:extLst>
              <a:ext uri="{FF2B5EF4-FFF2-40B4-BE49-F238E27FC236}">
                <a16:creationId xmlns:a16="http://schemas.microsoft.com/office/drawing/2014/main" id="{45747FD3-9D76-4491-817F-002C1940F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26FB0-3E1A-41A5-A68A-A6FE602D6C46}"/>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330471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A6C5-B5A9-4117-831A-918181B92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F1915A-2BFF-413D-A93F-0E5CF04A5E6E}"/>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4" name="Footer Placeholder 3">
            <a:extLst>
              <a:ext uri="{FF2B5EF4-FFF2-40B4-BE49-F238E27FC236}">
                <a16:creationId xmlns:a16="http://schemas.microsoft.com/office/drawing/2014/main" id="{E152D228-0C58-41CE-A857-BB032C4D2E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808AB-111D-4D9F-A4C9-3E9DB3CC6974}"/>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224595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2D8A6-75E3-4BFA-9831-9682B14E4B8E}"/>
              </a:ext>
            </a:extLst>
          </p:cNvPr>
          <p:cNvSpPr>
            <a:spLocks noGrp="1"/>
          </p:cNvSpPr>
          <p:nvPr>
            <p:ph idx="1" hasCustomPrompt="1"/>
          </p:nvPr>
        </p:nvSpPr>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9EFECF40-CC08-45BA-8854-46987B228015}"/>
              </a:ext>
            </a:extLst>
          </p:cNvPr>
          <p:cNvSpPr>
            <a:spLocks noGrp="1"/>
          </p:cNvSpPr>
          <p:nvPr>
            <p:ph type="pic" sz="quarter" idx="13"/>
          </p:nvPr>
        </p:nvSpPr>
        <p:spPr>
          <a:xfrm>
            <a:off x="8778240" y="365125"/>
            <a:ext cx="3182112" cy="1325563"/>
          </a:xfrm>
        </p:spPr>
        <p:txBody>
          <a:bodyPr/>
          <a:lstStyle/>
          <a:p>
            <a:r>
              <a:rPr lang="en-US"/>
              <a:t>Click icon to add picture</a:t>
            </a:r>
          </a:p>
        </p:txBody>
      </p:sp>
      <p:pic>
        <p:nvPicPr>
          <p:cNvPr id="10" name="Picture 9" descr="A close up of a piece of paper&#10;&#10;Description generated with high confidence">
            <a:extLst>
              <a:ext uri="{FF2B5EF4-FFF2-40B4-BE49-F238E27FC236}">
                <a16:creationId xmlns:a16="http://schemas.microsoft.com/office/drawing/2014/main" id="{1C433B0F-81B7-48DB-B667-E57EC12DBDA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3053" b="12691"/>
          <a:stretch/>
        </p:blipFill>
        <p:spPr>
          <a:xfrm>
            <a:off x="8733830" y="136525"/>
            <a:ext cx="3400257" cy="1689100"/>
          </a:xfrm>
          <a:prstGeom prst="rect">
            <a:avLst/>
          </a:prstGeom>
        </p:spPr>
      </p:pic>
      <p:sp>
        <p:nvSpPr>
          <p:cNvPr id="11" name="Title 10">
            <a:extLst>
              <a:ext uri="{FF2B5EF4-FFF2-40B4-BE49-F238E27FC236}">
                <a16:creationId xmlns:a16="http://schemas.microsoft.com/office/drawing/2014/main" id="{C5F9CC69-245C-4346-B6BE-7B2B3F9A2584}"/>
              </a:ext>
            </a:extLst>
          </p:cNvPr>
          <p:cNvSpPr>
            <a:spLocks noGrp="1"/>
          </p:cNvSpPr>
          <p:nvPr>
            <p:ph type="title" hasCustomPrompt="1"/>
          </p:nvPr>
        </p:nvSpPr>
        <p:spPr>
          <a:xfrm>
            <a:off x="231648" y="365125"/>
            <a:ext cx="8546592" cy="1325563"/>
          </a:xfrm>
        </p:spPr>
        <p:txBody>
          <a:bodyPr/>
          <a:lstStyle>
            <a:lvl1pPr>
              <a:defRPr b="1">
                <a:latin typeface="+mn-lt"/>
              </a:defRPr>
            </a:lvl1pPr>
          </a:lstStyle>
          <a:p>
            <a:r>
              <a:rPr lang="en-US" dirty="0"/>
              <a:t>Slide Title</a:t>
            </a:r>
          </a:p>
        </p:txBody>
      </p:sp>
      <p:sp>
        <p:nvSpPr>
          <p:cNvPr id="12" name="Date Placeholder 11">
            <a:extLst>
              <a:ext uri="{FF2B5EF4-FFF2-40B4-BE49-F238E27FC236}">
                <a16:creationId xmlns:a16="http://schemas.microsoft.com/office/drawing/2014/main" id="{A78E5B62-B508-4DE2-87FF-BA6A72FB29F8}"/>
              </a:ext>
            </a:extLst>
          </p:cNvPr>
          <p:cNvSpPr>
            <a:spLocks noGrp="1"/>
          </p:cNvSpPr>
          <p:nvPr>
            <p:ph type="dt" sz="half" idx="14"/>
          </p:nvPr>
        </p:nvSpPr>
        <p:spPr/>
        <p:txBody>
          <a:bodyPr/>
          <a:lstStyle/>
          <a:p>
            <a:r>
              <a:rPr lang="en-US" dirty="0"/>
              <a:t>USDA, OCFO, FMT</a:t>
            </a:r>
          </a:p>
        </p:txBody>
      </p:sp>
      <p:sp>
        <p:nvSpPr>
          <p:cNvPr id="13" name="Footer Placeholder 12">
            <a:extLst>
              <a:ext uri="{FF2B5EF4-FFF2-40B4-BE49-F238E27FC236}">
                <a16:creationId xmlns:a16="http://schemas.microsoft.com/office/drawing/2014/main" id="{2CB29834-7B3E-4720-A045-AEFC6597A2EE}"/>
              </a:ext>
            </a:extLst>
          </p:cNvPr>
          <p:cNvSpPr>
            <a:spLocks noGrp="1"/>
          </p:cNvSpPr>
          <p:nvPr>
            <p:ph type="ftr" sz="quarter" idx="15"/>
          </p:nvPr>
        </p:nvSpPr>
        <p:spPr/>
        <p:txBody>
          <a:bodyPr/>
          <a:lstStyle/>
          <a:p>
            <a:r>
              <a:rPr lang="en-US" dirty="0"/>
              <a:t>2019 Financial Management Training</a:t>
            </a:r>
          </a:p>
        </p:txBody>
      </p:sp>
      <p:sp>
        <p:nvSpPr>
          <p:cNvPr id="14" name="Slide Number Placeholder 13">
            <a:extLst>
              <a:ext uri="{FF2B5EF4-FFF2-40B4-BE49-F238E27FC236}">
                <a16:creationId xmlns:a16="http://schemas.microsoft.com/office/drawing/2014/main" id="{2E4A1C51-9F84-4288-938A-280EDF2898F1}"/>
              </a:ext>
            </a:extLst>
          </p:cNvPr>
          <p:cNvSpPr>
            <a:spLocks noGrp="1"/>
          </p:cNvSpPr>
          <p:nvPr>
            <p:ph type="sldNum" sz="quarter" idx="16"/>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33499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1E1-E9FF-4F64-8A6E-E632327E7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C137D-D7E8-4957-868F-33A5FEA84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775C16-ABE3-43C9-AD96-38E584492FF3}"/>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5" name="Footer Placeholder 4">
            <a:extLst>
              <a:ext uri="{FF2B5EF4-FFF2-40B4-BE49-F238E27FC236}">
                <a16:creationId xmlns:a16="http://schemas.microsoft.com/office/drawing/2014/main" id="{F67F9C28-6F2B-4F25-89A4-54A2ABCC0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8E6A1-B318-4E25-A5BB-91045D6D3C09}"/>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381467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2763-D136-4044-9B18-2F0BBA3FE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D300-8D4B-4295-82DC-F9F6EB24CA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87862-657D-4EFA-B5C2-A9A2F50405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0CB15-A957-4B55-A7AC-FE0804C5142A}"/>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6" name="Footer Placeholder 5">
            <a:extLst>
              <a:ext uri="{FF2B5EF4-FFF2-40B4-BE49-F238E27FC236}">
                <a16:creationId xmlns:a16="http://schemas.microsoft.com/office/drawing/2014/main" id="{3FBAEFDF-6164-4D5A-9778-04C542811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3950B-555B-4CF1-BC80-4DAC86523B1F}"/>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133532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444D-C4E3-4FDF-97B5-BF12F204C4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6749C-43CE-4327-BA79-7E50DE4D1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37CCC-FB7C-4EC7-B300-A796808C83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67F20-8E7E-49CD-A5D7-92F2774E2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2D355-18AF-4A0E-B007-0C2A8D5DEE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196291-661A-4E6C-8FD7-CA49B826E1BD}"/>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8" name="Footer Placeholder 7">
            <a:extLst>
              <a:ext uri="{FF2B5EF4-FFF2-40B4-BE49-F238E27FC236}">
                <a16:creationId xmlns:a16="http://schemas.microsoft.com/office/drawing/2014/main" id="{25770AA5-DD79-4C31-896D-5DBC84EC00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41D73E-4730-48B8-A2EE-34D83F837D70}"/>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143347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59FB-7271-4B9E-8B67-93DB152C2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AA906-0C43-4BF4-BE5A-751BD5B3D6B3}"/>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4" name="Footer Placeholder 3">
            <a:extLst>
              <a:ext uri="{FF2B5EF4-FFF2-40B4-BE49-F238E27FC236}">
                <a16:creationId xmlns:a16="http://schemas.microsoft.com/office/drawing/2014/main" id="{113FF444-166D-4651-9C2B-D126DD0B05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DF6E19-7C12-4244-9684-E82323142CAE}"/>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425117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7E101-BB56-4CB3-94FC-AE7FAB522284}"/>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3" name="Footer Placeholder 2">
            <a:extLst>
              <a:ext uri="{FF2B5EF4-FFF2-40B4-BE49-F238E27FC236}">
                <a16:creationId xmlns:a16="http://schemas.microsoft.com/office/drawing/2014/main" id="{343AA902-B6F4-4AB8-B0AC-DAE3DE0511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2FE2B-D21F-4265-91D5-35C36811D773}"/>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311561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53D3-5EEC-4E45-B4FA-F921135F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BBF06-84E1-4932-8B7F-CACE1B565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4D522-39E5-4307-A903-156A12B72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CB9910-3D75-47AE-B976-C4F5AB656E82}"/>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6" name="Footer Placeholder 5">
            <a:extLst>
              <a:ext uri="{FF2B5EF4-FFF2-40B4-BE49-F238E27FC236}">
                <a16:creationId xmlns:a16="http://schemas.microsoft.com/office/drawing/2014/main" id="{EE543111-2888-4675-8329-A0DD05537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6F750-1284-4F09-9468-8510420AFA35}"/>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265833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83A9-9033-49B9-820C-D40C8284B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501767-2849-44E8-8E23-A2CA98B85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3D570AB-5393-4BB7-B953-0D55F2A20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0A4EA-69C5-47C7-BBB3-06F1B4BEBE8F}"/>
              </a:ext>
            </a:extLst>
          </p:cNvPr>
          <p:cNvSpPr>
            <a:spLocks noGrp="1"/>
          </p:cNvSpPr>
          <p:nvPr>
            <p:ph type="dt" sz="half" idx="10"/>
          </p:nvPr>
        </p:nvSpPr>
        <p:spPr/>
        <p:txBody>
          <a:bodyPr/>
          <a:lstStyle/>
          <a:p>
            <a:fld id="{AB38A86B-569F-4BE0-A0E5-285E7CC139FF}" type="datetimeFigureOut">
              <a:rPr lang="en-US" smtClean="0"/>
              <a:t>8/11/2019</a:t>
            </a:fld>
            <a:endParaRPr lang="en-US"/>
          </a:p>
        </p:txBody>
      </p:sp>
      <p:sp>
        <p:nvSpPr>
          <p:cNvPr id="6" name="Footer Placeholder 5">
            <a:extLst>
              <a:ext uri="{FF2B5EF4-FFF2-40B4-BE49-F238E27FC236}">
                <a16:creationId xmlns:a16="http://schemas.microsoft.com/office/drawing/2014/main" id="{ACFD8999-ECF4-4E4A-AB36-5810663F7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512C9E-B280-44D8-B5AF-CB4A9E79E886}"/>
              </a:ext>
            </a:extLst>
          </p:cNvPr>
          <p:cNvSpPr>
            <a:spLocks noGrp="1"/>
          </p:cNvSpPr>
          <p:nvPr>
            <p:ph type="sldNum" sz="quarter" idx="12"/>
          </p:nvPr>
        </p:nvSpPr>
        <p:spPr/>
        <p:txBody>
          <a:bodyPr/>
          <a:lstStyle/>
          <a:p>
            <a:fld id="{82A07BB3-F3DC-4C0B-B008-4C703ECBF595}" type="slidenum">
              <a:rPr lang="en-US" smtClean="0"/>
              <a:t>‹#›</a:t>
            </a:fld>
            <a:endParaRPr lang="en-US"/>
          </a:p>
        </p:txBody>
      </p:sp>
    </p:spTree>
    <p:extLst>
      <p:ext uri="{BB962C8B-B14F-4D97-AF65-F5344CB8AC3E}">
        <p14:creationId xmlns:p14="http://schemas.microsoft.com/office/powerpoint/2010/main" val="214739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FC486-59CF-4582-98BE-096D534D1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E12A52-447E-4BC8-A3BA-0E7B7DEE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C8196-EF28-4B17-BECD-44606BEE4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8A86B-569F-4BE0-A0E5-285E7CC139FF}" type="datetimeFigureOut">
              <a:rPr lang="en-US" smtClean="0"/>
              <a:t>8/11/2019</a:t>
            </a:fld>
            <a:endParaRPr lang="en-US"/>
          </a:p>
        </p:txBody>
      </p:sp>
      <p:sp>
        <p:nvSpPr>
          <p:cNvPr id="5" name="Footer Placeholder 4">
            <a:extLst>
              <a:ext uri="{FF2B5EF4-FFF2-40B4-BE49-F238E27FC236}">
                <a16:creationId xmlns:a16="http://schemas.microsoft.com/office/drawing/2014/main" id="{65DF5C35-EB73-4BA9-A143-869214A3F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B665A-4DA1-4A13-BC49-03747EF20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07BB3-F3DC-4C0B-B008-4C703ECBF595}" type="slidenum">
              <a:rPr lang="en-US" smtClean="0"/>
              <a:t>‹#›</a:t>
            </a:fld>
            <a:endParaRPr lang="en-US"/>
          </a:p>
        </p:txBody>
      </p:sp>
    </p:spTree>
    <p:extLst>
      <p:ext uri="{BB962C8B-B14F-4D97-AF65-F5344CB8AC3E}">
        <p14:creationId xmlns:p14="http://schemas.microsoft.com/office/powerpoint/2010/main" val="115539294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mailto:IGT@fiscal.treasury.gov"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fiscal.treasury.gov/g-invoice/training.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keith.jarboe@fiscal.treasury.gov" TargetMode="External"/><Relationship Id="rId2" Type="http://schemas.openxmlformats.org/officeDocument/2006/relationships/hyperlink" Target="mailto:Christopher.Beck@fiscal.treasury.gov" TargetMode="External"/><Relationship Id="rId1" Type="http://schemas.openxmlformats.org/officeDocument/2006/relationships/slideLayout" Target="../slideLayouts/slideLayout1.xml"/><Relationship Id="rId6" Type="http://schemas.openxmlformats.org/officeDocument/2006/relationships/hyperlink" Target="https://www.fiscal.treasury.gov/gtas/intergovernmental-contact-list-for-agencies.html" TargetMode="External"/><Relationship Id="rId5" Type="http://schemas.openxmlformats.org/officeDocument/2006/relationships/hyperlink" Target="https://www.fiscal.treasury.gov/g-invoice/" TargetMode="External"/><Relationship Id="rId4" Type="http://schemas.openxmlformats.org/officeDocument/2006/relationships/hyperlink" Target="mailto:IGT@fiscal.treasury.gov"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Shelley.Sadler@stls.frb.org" TargetMode="External"/><Relationship Id="rId3" Type="http://schemas.openxmlformats.org/officeDocument/2006/relationships/hyperlink" Target="mailto:Douglas.Larson@stls.frb.org" TargetMode="External"/><Relationship Id="rId7" Type="http://schemas.openxmlformats.org/officeDocument/2006/relationships/hyperlink" Target="mailto:Will.Beedie@stls.frb.org" TargetMode="External"/><Relationship Id="rId2" Type="http://schemas.openxmlformats.org/officeDocument/2006/relationships/hyperlink" Target="mailto:Robert.Mattison@stls.frb.org" TargetMode="External"/><Relationship Id="rId1" Type="http://schemas.openxmlformats.org/officeDocument/2006/relationships/slideLayout" Target="../slideLayouts/slideLayout1.xml"/><Relationship Id="rId6" Type="http://schemas.openxmlformats.org/officeDocument/2006/relationships/hyperlink" Target="mailto:George.Pierce@stls.frb.org" TargetMode="External"/><Relationship Id="rId5" Type="http://schemas.openxmlformats.org/officeDocument/2006/relationships/hyperlink" Target="mailto:GInvoicing@stls.frb.org" TargetMode="External"/><Relationship Id="rId4" Type="http://schemas.openxmlformats.org/officeDocument/2006/relationships/hyperlink" Target="mailto:Olena.Napolitano@stls.frb.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qa.igt.fiscal.treasury.gov/"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Biography">
            <a:extLst>
              <a:ext uri="{FF2B5EF4-FFF2-40B4-BE49-F238E27FC236}">
                <a16:creationId xmlns:a16="http://schemas.microsoft.com/office/drawing/2014/main" id="{A79F23A1-E1DF-4815-85EC-829FDA918356}"/>
              </a:ext>
            </a:extLst>
          </p:cNvPr>
          <p:cNvSpPr>
            <a:spLocks noGrp="1"/>
          </p:cNvSpPr>
          <p:nvPr>
            <p:ph type="title"/>
          </p:nvPr>
        </p:nvSpPr>
        <p:spPr>
          <a:xfrm>
            <a:off x="231649" y="365125"/>
            <a:ext cx="5254752" cy="1325563"/>
          </a:xfrm>
        </p:spPr>
        <p:txBody>
          <a:bodyPr/>
          <a:lstStyle/>
          <a:p>
            <a:r>
              <a:rPr lang="en-US" dirty="0"/>
              <a:t>Biography</a:t>
            </a:r>
          </a:p>
        </p:txBody>
      </p:sp>
      <p:sp>
        <p:nvSpPr>
          <p:cNvPr id="8" name="Content Placeholder 7" descr="Lena Napolitano is an Agency Implementation Team Lead of the Treasury Division, Federal Reserve Bank of St. Louis. In her role, she is responsible for leading agencies in activities related to government wide G-Invoicing program implementation. &#10;Before joining the Federal Reserve System in 2013, Lena was working for U.S. Department of Defense in support of the IT systems management, audit, program and financial operations. &#10;Lena holds Master of Business Administration degree in project management and Lean Six Sigma Black Belt certification from Villanova University. &#10;">
            <a:extLst>
              <a:ext uri="{FF2B5EF4-FFF2-40B4-BE49-F238E27FC236}">
                <a16:creationId xmlns:a16="http://schemas.microsoft.com/office/drawing/2014/main" id="{1539AE1E-5705-4CBF-A815-E1A7C39720C4}"/>
              </a:ext>
            </a:extLst>
          </p:cNvPr>
          <p:cNvSpPr>
            <a:spLocks noGrp="1"/>
          </p:cNvSpPr>
          <p:nvPr>
            <p:ph idx="1"/>
          </p:nvPr>
        </p:nvSpPr>
        <p:spPr>
          <a:xfrm>
            <a:off x="198783" y="1825624"/>
            <a:ext cx="7593495" cy="4455906"/>
          </a:xfrm>
        </p:spPr>
        <p:txBody>
          <a:bodyPr>
            <a:normAutofit fontScale="92500" lnSpcReduction="10000"/>
          </a:bodyPr>
          <a:lstStyle/>
          <a:p>
            <a:pPr marL="0" indent="0">
              <a:buNone/>
            </a:pPr>
            <a:r>
              <a:rPr lang="en-US" dirty="0"/>
              <a:t>Lena Napolitano is an Agency Implementation Team Lead of the Treasury Division, Federal Reserve Bank of St. Louis. In her role, she is responsible for leading agencies in activities related to government wide G-Invoicing program implementation. </a:t>
            </a:r>
            <a:br>
              <a:rPr lang="en-US" dirty="0"/>
            </a:br>
            <a:r>
              <a:rPr lang="en-US" dirty="0"/>
              <a:t>Before joining the Federal Reserve System in 2013, Lena was working for U.S. Department of Defense in support of the IT systems management, audit, program and financial operations. </a:t>
            </a:r>
            <a:br>
              <a:rPr lang="en-US" dirty="0"/>
            </a:br>
            <a:r>
              <a:rPr lang="en-US" dirty="0"/>
              <a:t>Lena holds Master of Business Administration degree in project management and Lean Six Sigma Black Belt certification from Villanova University. </a:t>
            </a:r>
            <a:br>
              <a:rPr lang="en-US" dirty="0"/>
            </a:br>
            <a:endParaRPr lang="en-US" dirty="0"/>
          </a:p>
        </p:txBody>
      </p:sp>
      <p:pic>
        <p:nvPicPr>
          <p:cNvPr id="6" name="Picture 5" descr="picture of Lena Napolitano">
            <a:extLst>
              <a:ext uri="{FF2B5EF4-FFF2-40B4-BE49-F238E27FC236}">
                <a16:creationId xmlns:a16="http://schemas.microsoft.com/office/drawing/2014/main" id="{D9C684F9-5200-43A8-B438-3656DEE96F88}"/>
              </a:ext>
            </a:extLst>
          </p:cNvPr>
          <p:cNvPicPr>
            <a:picLocks noChangeAspect="1"/>
          </p:cNvPicPr>
          <p:nvPr/>
        </p:nvPicPr>
        <p:blipFill>
          <a:blip r:embed="rId2"/>
          <a:stretch>
            <a:fillRect/>
          </a:stretch>
        </p:blipFill>
        <p:spPr>
          <a:xfrm>
            <a:off x="8215020" y="2007704"/>
            <a:ext cx="3750029" cy="4448996"/>
          </a:xfrm>
          <a:prstGeom prst="rect">
            <a:avLst/>
          </a:prstGeom>
        </p:spPr>
      </p:pic>
    </p:spTree>
    <p:extLst>
      <p:ext uri="{BB962C8B-B14F-4D97-AF65-F5344CB8AC3E}">
        <p14:creationId xmlns:p14="http://schemas.microsoft.com/office/powerpoint/2010/main" val="332190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Invoicing GT&amp;C and Order Overview and Demo&#10;Breakout Sessions&#10;Tuesday, July 9, 3-4 PM Wednesday, July 10, 2-3 PM">
            <a:extLst>
              <a:ext uri="{FF2B5EF4-FFF2-40B4-BE49-F238E27FC236}">
                <a16:creationId xmlns:a16="http://schemas.microsoft.com/office/drawing/2014/main" id="{40E3C85C-68B4-4BE7-A497-186F89BBFAD1}"/>
              </a:ext>
            </a:extLst>
          </p:cNvPr>
          <p:cNvSpPr>
            <a:spLocks noGrp="1"/>
          </p:cNvSpPr>
          <p:nvPr>
            <p:ph type="title"/>
          </p:nvPr>
        </p:nvSpPr>
        <p:spPr>
          <a:xfrm>
            <a:off x="365759" y="1684422"/>
            <a:ext cx="6681585" cy="2666198"/>
          </a:xfrm>
        </p:spPr>
        <p:txBody>
          <a:bodyPr>
            <a:normAutofit fontScale="90000"/>
          </a:bodyPr>
          <a:lstStyle/>
          <a:p>
            <a:pPr algn="ctr"/>
            <a:r>
              <a:rPr lang="en-US" sz="4900" b="1" dirty="0"/>
              <a:t>G-Invoicing GT&amp;C and Order Overview and Demo</a:t>
            </a:r>
            <a:br>
              <a:rPr lang="en-US" sz="4900" dirty="0"/>
            </a:br>
            <a:r>
              <a:rPr lang="en-US" sz="3600" dirty="0"/>
              <a:t>Breakout Sessions</a:t>
            </a:r>
            <a:br>
              <a:rPr lang="en-US" sz="3600" dirty="0"/>
            </a:br>
            <a:r>
              <a:rPr lang="en-US" sz="3600" dirty="0"/>
              <a:t>Tuesday, July 9, 3-4 PM Wednesday, July 10, 2-3 PM</a:t>
            </a:r>
          </a:p>
        </p:txBody>
      </p:sp>
      <p:sp>
        <p:nvSpPr>
          <p:cNvPr id="4" name="Text Placeholder 3" descr="Lena Napolitano&#10;Agency Implementation Team Lead &#10;Treasury Division, Federal Reserve Bank of St. Louis&#10;">
            <a:extLst>
              <a:ext uri="{FF2B5EF4-FFF2-40B4-BE49-F238E27FC236}">
                <a16:creationId xmlns:a16="http://schemas.microsoft.com/office/drawing/2014/main" id="{C9465529-204B-4391-B17D-C10EBD2BFE4B}"/>
              </a:ext>
            </a:extLst>
          </p:cNvPr>
          <p:cNvSpPr>
            <a:spLocks noGrp="1"/>
          </p:cNvSpPr>
          <p:nvPr>
            <p:ph type="body" sz="quarter" idx="11"/>
          </p:nvPr>
        </p:nvSpPr>
        <p:spPr>
          <a:xfrm>
            <a:off x="3234089" y="4920688"/>
            <a:ext cx="8824441" cy="1770109"/>
          </a:xfrm>
        </p:spPr>
        <p:txBody>
          <a:bodyPr>
            <a:noAutofit/>
          </a:bodyPr>
          <a:lstStyle/>
          <a:p>
            <a:r>
              <a:rPr lang="en-US" dirty="0"/>
              <a:t>Lena Napolitano</a:t>
            </a:r>
          </a:p>
          <a:p>
            <a:r>
              <a:rPr lang="en-US" b="0" dirty="0"/>
              <a:t>Agency Implementation Team Lead </a:t>
            </a:r>
          </a:p>
          <a:p>
            <a:r>
              <a:rPr lang="en-US" b="0" dirty="0"/>
              <a:t>Treasury Division, Federal Reserve Bank of St. Louis</a:t>
            </a:r>
          </a:p>
        </p:txBody>
      </p:sp>
    </p:spTree>
    <p:extLst>
      <p:ext uri="{BB962C8B-B14F-4D97-AF65-F5344CB8AC3E}">
        <p14:creationId xmlns:p14="http://schemas.microsoft.com/office/powerpoint/2010/main" val="78150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Invoicing System Environments">
            <a:extLst>
              <a:ext uri="{FF2B5EF4-FFF2-40B4-BE49-F238E27FC236}">
                <a16:creationId xmlns:a16="http://schemas.microsoft.com/office/drawing/2014/main" id="{40E3C85C-68B4-4BE7-A497-186F89BBFAD1}"/>
              </a:ext>
            </a:extLst>
          </p:cNvPr>
          <p:cNvSpPr>
            <a:spLocks noGrp="1"/>
          </p:cNvSpPr>
          <p:nvPr>
            <p:ph type="title"/>
          </p:nvPr>
        </p:nvSpPr>
        <p:spPr>
          <a:xfrm>
            <a:off x="563709" y="895928"/>
            <a:ext cx="8053817" cy="691106"/>
          </a:xfrm>
        </p:spPr>
        <p:txBody>
          <a:bodyPr>
            <a:normAutofit/>
          </a:bodyPr>
          <a:lstStyle/>
          <a:p>
            <a:r>
              <a:rPr lang="en-US" sz="4000" b="1" dirty="0">
                <a:latin typeface="+mn-lt"/>
              </a:rPr>
              <a:t>G-Invoicing System Environments</a:t>
            </a:r>
            <a:endParaRPr lang="en-US" sz="4000" dirty="0">
              <a:latin typeface="+mn-lt"/>
            </a:endParaRPr>
          </a:p>
        </p:txBody>
      </p:sp>
      <p:sp>
        <p:nvSpPr>
          <p:cNvPr id="5" name="Flowchart: Magnetic Disk 4" descr="Quality Assurance – Current (QA-C) &#10;URL: https://qa.igt.fiscal.treasury.gov/ &#10;"/>
          <p:cNvSpPr/>
          <p:nvPr/>
        </p:nvSpPr>
        <p:spPr>
          <a:xfrm>
            <a:off x="1168406" y="1662880"/>
            <a:ext cx="2590800" cy="2667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Quality Assurance – Current (QA-C) </a:t>
            </a:r>
          </a:p>
          <a:p>
            <a:pPr algn="ctr"/>
            <a:r>
              <a:rPr lang="en-US" b="1" dirty="0"/>
              <a:t>URL: https://qa.igt.fiscal.treasury.gov/ </a:t>
            </a:r>
          </a:p>
        </p:txBody>
      </p:sp>
      <p:sp>
        <p:nvSpPr>
          <p:cNvPr id="6" name="Rectangle 5" descr="QA-C"/>
          <p:cNvSpPr/>
          <p:nvPr/>
        </p:nvSpPr>
        <p:spPr>
          <a:xfrm>
            <a:off x="1583432" y="1684651"/>
            <a:ext cx="1657826" cy="923330"/>
          </a:xfrm>
          <a:prstGeom prst="rect">
            <a:avLst/>
          </a:prstGeom>
          <a:noFill/>
        </p:spPr>
        <p:txBody>
          <a:bodyPr wrap="squar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QA-C</a:t>
            </a:r>
          </a:p>
        </p:txBody>
      </p:sp>
      <p:sp>
        <p:nvSpPr>
          <p:cNvPr id="4" name="Flowchart: Magnetic Disk 3" descr="Production (Prod)&#10;URL: https://www.igt.fiscal.treasury.gov/&#10;"/>
          <p:cNvSpPr/>
          <p:nvPr/>
        </p:nvSpPr>
        <p:spPr>
          <a:xfrm>
            <a:off x="4597406" y="1684651"/>
            <a:ext cx="2590800" cy="2667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Production (Prod)</a:t>
            </a:r>
          </a:p>
          <a:p>
            <a:pPr algn="ctr"/>
            <a:r>
              <a:rPr lang="en-US" b="1" dirty="0"/>
              <a:t>URL: https://www.igt.fiscal.treasury.gov/</a:t>
            </a:r>
          </a:p>
        </p:txBody>
      </p:sp>
      <p:sp>
        <p:nvSpPr>
          <p:cNvPr id="7" name="Rectangle 6" descr="PROD"/>
          <p:cNvSpPr/>
          <p:nvPr/>
        </p:nvSpPr>
        <p:spPr>
          <a:xfrm>
            <a:off x="4972682" y="1689599"/>
            <a:ext cx="1840248"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PROD</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descr="The U.S. Department of the Treasury, Bureau of the Fiscal Service policy prohibits the use / storage of production (real) data in non-production QA-C (test) environment&#10;Please modify the data so there is no real data in QA-C&#10;"/>
          <p:cNvSpPr/>
          <p:nvPr/>
        </p:nvSpPr>
        <p:spPr>
          <a:xfrm>
            <a:off x="254005" y="4405727"/>
            <a:ext cx="11771739" cy="2237536"/>
          </a:xfrm>
          <a:prstGeom prst="rect">
            <a:avLst/>
          </a:prstGeom>
        </p:spPr>
        <p:txBody>
          <a:bodyPr wrap="square">
            <a:spAutoFit/>
          </a:bodyPr>
          <a:lstStyle/>
          <a:p>
            <a:pPr marL="457200" indent="-457200">
              <a:spcBef>
                <a:spcPct val="20000"/>
              </a:spcBef>
              <a:spcAft>
                <a:spcPts val="600"/>
              </a:spcAft>
              <a:buFont typeface="Arial" panose="020B0604020202020204" pitchFamily="34" charset="0"/>
              <a:buChar char="•"/>
            </a:pPr>
            <a:r>
              <a:rPr lang="en-US" sz="3200" dirty="0">
                <a:cs typeface="Arial" panose="020B0604020202020204" pitchFamily="34" charset="0"/>
              </a:rPr>
              <a:t>The U.S. Department of the Treasury, Bureau of the Fiscal Service policy prohibits the use / storage of production (real) data in non-production QA-C (test) environment</a:t>
            </a:r>
          </a:p>
          <a:p>
            <a:pPr marL="457200" indent="-457200">
              <a:spcBef>
                <a:spcPct val="20000"/>
              </a:spcBef>
              <a:spcAft>
                <a:spcPts val="600"/>
              </a:spcAft>
              <a:buFont typeface="Arial" panose="020B0604020202020204" pitchFamily="34" charset="0"/>
              <a:buChar char="•"/>
            </a:pPr>
            <a:r>
              <a:rPr lang="en-US" sz="3200" dirty="0">
                <a:cs typeface="Arial" panose="020B0604020202020204" pitchFamily="34" charset="0"/>
              </a:rPr>
              <a:t>Please modify the data so there is no real data in QA-C</a:t>
            </a:r>
          </a:p>
        </p:txBody>
      </p:sp>
    </p:spTree>
    <p:extLst>
      <p:ext uri="{BB962C8B-B14F-4D97-AF65-F5344CB8AC3E}">
        <p14:creationId xmlns:p14="http://schemas.microsoft.com/office/powerpoint/2010/main" val="94999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Invoicing System Modules">
            <a:extLst>
              <a:ext uri="{FF2B5EF4-FFF2-40B4-BE49-F238E27FC236}">
                <a16:creationId xmlns:a16="http://schemas.microsoft.com/office/drawing/2014/main" id="{40E3C85C-68B4-4BE7-A497-186F89BBFAD1}"/>
              </a:ext>
            </a:extLst>
          </p:cNvPr>
          <p:cNvSpPr>
            <a:spLocks noGrp="1"/>
          </p:cNvSpPr>
          <p:nvPr>
            <p:ph type="title"/>
          </p:nvPr>
        </p:nvSpPr>
        <p:spPr>
          <a:xfrm>
            <a:off x="563709" y="905164"/>
            <a:ext cx="8053817" cy="691106"/>
          </a:xfrm>
        </p:spPr>
        <p:txBody>
          <a:bodyPr>
            <a:normAutofit/>
          </a:bodyPr>
          <a:lstStyle/>
          <a:p>
            <a:r>
              <a:rPr lang="en-US" sz="4000" b="1" dirty="0">
                <a:latin typeface="+mn-lt"/>
              </a:rPr>
              <a:t>G-Invoicing System Modules</a:t>
            </a:r>
          </a:p>
        </p:txBody>
      </p:sp>
      <p:graphicFrame>
        <p:nvGraphicFramePr>
          <p:cNvPr id="9" name="Diagram 8" descr="G Invoicing System Modules: &#10;Intra-Gov Disburser and Disburser Administrator"/>
          <p:cNvGraphicFramePr/>
          <p:nvPr>
            <p:extLst>
              <p:ext uri="{D42A27DB-BD31-4B8C-83A1-F6EECF244321}">
                <p14:modId xmlns:p14="http://schemas.microsoft.com/office/powerpoint/2010/main" val="1723840278"/>
              </p:ext>
            </p:extLst>
          </p:nvPr>
        </p:nvGraphicFramePr>
        <p:xfrm>
          <a:off x="465363" y="1734104"/>
          <a:ext cx="678397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descr="Trading Partners&#10;GT&amp;C Agreements&#10;Orders&#10;Performance&#10;IPAC Status for Funds Settlement &#10;"/>
          <p:cNvSpPr txBox="1"/>
          <p:nvPr/>
        </p:nvSpPr>
        <p:spPr>
          <a:xfrm>
            <a:off x="3886200" y="1479368"/>
            <a:ext cx="5265963"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400">
              <a:buFont typeface="Arial" pitchFamily="34" charset="0"/>
              <a:buChar char="•"/>
            </a:pPr>
            <a:r>
              <a:rPr lang="en-US" sz="2800" dirty="0">
                <a:cs typeface="Arial" panose="020B0604020202020204" pitchFamily="34" charset="0"/>
              </a:rPr>
              <a:t>Trading Partners</a:t>
            </a:r>
          </a:p>
          <a:p>
            <a:pPr marL="285750" indent="-285750" defTabSz="914400">
              <a:buFont typeface="Arial" pitchFamily="34" charset="0"/>
              <a:buChar char="•"/>
            </a:pPr>
            <a:r>
              <a:rPr lang="en-US" sz="2800" dirty="0">
                <a:cs typeface="Arial" panose="020B0604020202020204" pitchFamily="34" charset="0"/>
              </a:rPr>
              <a:t>GT&amp;C Agreements</a:t>
            </a:r>
          </a:p>
          <a:p>
            <a:pPr marL="285750" indent="-285750" defTabSz="914400">
              <a:buFont typeface="Arial" pitchFamily="34" charset="0"/>
              <a:buChar char="•"/>
            </a:pPr>
            <a:r>
              <a:rPr lang="en-US" sz="2800" dirty="0">
                <a:cs typeface="Arial" panose="020B0604020202020204" pitchFamily="34" charset="0"/>
              </a:rPr>
              <a:t>Orders</a:t>
            </a:r>
          </a:p>
          <a:p>
            <a:pPr marL="285750" indent="-285750" defTabSz="914400">
              <a:buFont typeface="Arial" pitchFamily="34" charset="0"/>
              <a:buChar char="•"/>
            </a:pPr>
            <a:r>
              <a:rPr lang="en-US" sz="2800" dirty="0">
                <a:cs typeface="Arial" panose="020B0604020202020204" pitchFamily="34" charset="0"/>
              </a:rPr>
              <a:t>Performance</a:t>
            </a:r>
          </a:p>
          <a:p>
            <a:pPr marL="285750" indent="-285750" defTabSz="914400">
              <a:buFont typeface="Arial" pitchFamily="34" charset="0"/>
              <a:buChar char="•"/>
            </a:pPr>
            <a:r>
              <a:rPr lang="en-US" sz="2800" dirty="0">
                <a:cs typeface="Arial" panose="020B0604020202020204" pitchFamily="34" charset="0"/>
              </a:rPr>
              <a:t>IPAC Status for Funds Settlement </a:t>
            </a:r>
          </a:p>
        </p:txBody>
      </p:sp>
      <p:sp>
        <p:nvSpPr>
          <p:cNvPr id="10" name="TextBox 9" descr="Account Configuration&#10;Reference data management and maintenance of data access groups&#10;Creation of users&#10;Assignment of roles and data access groups&#10;"/>
          <p:cNvSpPr txBox="1"/>
          <p:nvPr/>
        </p:nvSpPr>
        <p:spPr>
          <a:xfrm>
            <a:off x="3886200" y="3830908"/>
            <a:ext cx="5553364"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sz="2800" dirty="0">
                <a:cs typeface="Arial" panose="020B0604020202020204" pitchFamily="34" charset="0"/>
              </a:rPr>
              <a:t>Account Configuration</a:t>
            </a:r>
          </a:p>
          <a:p>
            <a:pPr marL="285750" indent="-285750">
              <a:buFont typeface="Arial" pitchFamily="34" charset="0"/>
              <a:buChar char="•"/>
            </a:pPr>
            <a:r>
              <a:rPr lang="en-US" sz="2800" dirty="0">
                <a:cs typeface="Arial" panose="020B0604020202020204" pitchFamily="34" charset="0"/>
              </a:rPr>
              <a:t>Reference data management and maintenance of data access groups</a:t>
            </a:r>
          </a:p>
          <a:p>
            <a:pPr marL="285750" indent="-285750">
              <a:buFont typeface="Arial" pitchFamily="34" charset="0"/>
              <a:buChar char="•"/>
            </a:pPr>
            <a:r>
              <a:rPr lang="en-US" sz="2800" dirty="0">
                <a:cs typeface="Arial" panose="020B0604020202020204" pitchFamily="34" charset="0"/>
              </a:rPr>
              <a:t>Creation of users</a:t>
            </a:r>
          </a:p>
          <a:p>
            <a:pPr marL="285750" indent="-285750">
              <a:buFont typeface="Arial" pitchFamily="34" charset="0"/>
              <a:buChar char="•"/>
            </a:pPr>
            <a:r>
              <a:rPr lang="en-US" sz="2800" dirty="0">
                <a:cs typeface="Arial" panose="020B0604020202020204" pitchFamily="34" charset="0"/>
              </a:rPr>
              <a:t>Assignment of roles and data access groups</a:t>
            </a:r>
          </a:p>
        </p:txBody>
      </p:sp>
    </p:spTree>
    <p:extLst>
      <p:ext uri="{BB962C8B-B14F-4D97-AF65-F5344CB8AC3E}">
        <p14:creationId xmlns:p14="http://schemas.microsoft.com/office/powerpoint/2010/main" val="227903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Invoicing Implementation">
            <a:extLst>
              <a:ext uri="{FF2B5EF4-FFF2-40B4-BE49-F238E27FC236}">
                <a16:creationId xmlns:a16="http://schemas.microsoft.com/office/drawing/2014/main" id="{40E3C85C-68B4-4BE7-A497-186F89BBFAD1}"/>
              </a:ext>
            </a:extLst>
          </p:cNvPr>
          <p:cNvSpPr>
            <a:spLocks noGrp="1"/>
          </p:cNvSpPr>
          <p:nvPr>
            <p:ph type="title"/>
          </p:nvPr>
        </p:nvSpPr>
        <p:spPr>
          <a:xfrm>
            <a:off x="563709" y="831276"/>
            <a:ext cx="8053817" cy="691106"/>
          </a:xfrm>
        </p:spPr>
        <p:txBody>
          <a:bodyPr>
            <a:normAutofit/>
          </a:bodyPr>
          <a:lstStyle/>
          <a:p>
            <a:r>
              <a:rPr lang="en-US" sz="4000" b="1" dirty="0">
                <a:latin typeface="+mn-lt"/>
              </a:rPr>
              <a:t>G-Invoicing Implementation</a:t>
            </a:r>
          </a:p>
        </p:txBody>
      </p:sp>
      <p:sp>
        <p:nvSpPr>
          <p:cNvPr id="4" name="Content Placeholder 3" descr="Work with the Agency Implementation Team (AIT) Leads&#10;Identify your stakeholders for G-Invoicing implementation&#10;Establish Working Groups&#10;Review reference materials on G-Invoicing Fiscal Service Website&#10;Compare your IGT “As-Is Model” to the Federal IGT Data Standards&#10;Identify SMEs involved in IGT (Support Agreements Managers, Orders, 7600A/B Forms, DISB/COLL, IPAC)&#10;Establish data access groups and users in G-Invoicing QA and Production environments &#10;Prepare Implementation Project Plan&#10;Work with your software provider(s) to comply with G-Invoicing and FIDS requirements&#10;Join the Intragovernmental Transactions Working Group (ITWG) meetings&#10;Sign up by e-mailing IGT@fiscal.treasury.gov&#10;"/>
          <p:cNvSpPr txBox="1">
            <a:spLocks/>
          </p:cNvSpPr>
          <p:nvPr/>
        </p:nvSpPr>
        <p:spPr>
          <a:xfrm>
            <a:off x="209117" y="1522382"/>
            <a:ext cx="11807392" cy="52670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spcAft>
                <a:spcPts val="600"/>
              </a:spcAft>
            </a:pPr>
            <a:r>
              <a:rPr lang="en-US" sz="2400" dirty="0">
                <a:latin typeface="+mn-lt"/>
              </a:rPr>
              <a:t>Work with the Agency Implementation Team (AIT) Leads</a:t>
            </a:r>
          </a:p>
          <a:p>
            <a:pPr marL="857250" lvl="1">
              <a:spcBef>
                <a:spcPts val="0"/>
              </a:spcBef>
              <a:spcAft>
                <a:spcPts val="600"/>
              </a:spcAft>
            </a:pPr>
            <a:r>
              <a:rPr lang="en-US" dirty="0"/>
              <a:t>Identify your stakeholders for G-Invoicing implementation</a:t>
            </a:r>
          </a:p>
          <a:p>
            <a:pPr marL="857250" lvl="1">
              <a:spcBef>
                <a:spcPts val="0"/>
              </a:spcBef>
              <a:spcAft>
                <a:spcPts val="600"/>
              </a:spcAft>
            </a:pPr>
            <a:r>
              <a:rPr lang="en-US" dirty="0"/>
              <a:t>Establish Working Groups</a:t>
            </a:r>
          </a:p>
          <a:p>
            <a:pPr marL="857250" lvl="1">
              <a:spcBef>
                <a:spcPts val="0"/>
              </a:spcBef>
              <a:spcAft>
                <a:spcPts val="600"/>
              </a:spcAft>
            </a:pPr>
            <a:r>
              <a:rPr lang="en-US" dirty="0"/>
              <a:t>Review reference materials on G-Invoicing Fiscal Service Website</a:t>
            </a:r>
          </a:p>
          <a:p>
            <a:pPr marL="857250" lvl="1">
              <a:spcBef>
                <a:spcPts val="0"/>
              </a:spcBef>
              <a:spcAft>
                <a:spcPts val="600"/>
              </a:spcAft>
            </a:pPr>
            <a:r>
              <a:rPr lang="en-US" dirty="0"/>
              <a:t>Compare your IGT “As-Is Model” to the Federal IGT Data Standards</a:t>
            </a:r>
          </a:p>
          <a:p>
            <a:pPr marL="857250" lvl="1">
              <a:spcBef>
                <a:spcPts val="0"/>
              </a:spcBef>
              <a:spcAft>
                <a:spcPts val="600"/>
              </a:spcAft>
            </a:pPr>
            <a:r>
              <a:rPr lang="en-US" dirty="0"/>
              <a:t>Identify SMEs involved in IGT (Support Agreements Managers, Orders, 7600A/B Forms, DISB/COLL, IPAC)</a:t>
            </a:r>
          </a:p>
          <a:p>
            <a:pPr marL="857250" lvl="1">
              <a:spcBef>
                <a:spcPts val="0"/>
              </a:spcBef>
              <a:spcAft>
                <a:spcPts val="600"/>
              </a:spcAft>
            </a:pPr>
            <a:r>
              <a:rPr lang="en-US" dirty="0"/>
              <a:t>Establish data access groups and users in G-Invoicing QA and Production environments </a:t>
            </a:r>
          </a:p>
          <a:p>
            <a:pPr marL="857250" lvl="1">
              <a:spcBef>
                <a:spcPts val="0"/>
              </a:spcBef>
              <a:spcAft>
                <a:spcPts val="600"/>
              </a:spcAft>
            </a:pPr>
            <a:r>
              <a:rPr lang="en-US" dirty="0"/>
              <a:t>Prepare Implementation Project Plan</a:t>
            </a:r>
          </a:p>
          <a:p>
            <a:pPr marL="857250" lvl="1">
              <a:spcBef>
                <a:spcPts val="0"/>
              </a:spcBef>
              <a:spcAft>
                <a:spcPts val="600"/>
              </a:spcAft>
            </a:pPr>
            <a:r>
              <a:rPr lang="en-US" dirty="0"/>
              <a:t>Work with your software provider(s) to comply with G-Invoicing and FIDS requirements</a:t>
            </a:r>
          </a:p>
          <a:p>
            <a:pPr marL="400050" indent="-285750">
              <a:spcBef>
                <a:spcPts val="0"/>
              </a:spcBef>
              <a:spcAft>
                <a:spcPts val="600"/>
              </a:spcAft>
            </a:pPr>
            <a:r>
              <a:rPr lang="en-US" sz="2400" dirty="0">
                <a:latin typeface="+mn-lt"/>
              </a:rPr>
              <a:t>Join the Intragovernmental Transactions Working Group (ITWG) meetings</a:t>
            </a:r>
          </a:p>
          <a:p>
            <a:pPr marL="857250" lvl="1">
              <a:spcBef>
                <a:spcPts val="0"/>
              </a:spcBef>
              <a:spcAft>
                <a:spcPts val="600"/>
              </a:spcAft>
            </a:pPr>
            <a:r>
              <a:rPr lang="en-US" dirty="0"/>
              <a:t>Sign up by e-mailing </a:t>
            </a:r>
            <a:r>
              <a:rPr lang="en-US" dirty="0">
                <a:hlinkClick r:id="rId2"/>
              </a:rPr>
              <a:t>IGT@fiscal.treasury.gov</a:t>
            </a:r>
            <a:endParaRPr lang="en-US" dirty="0"/>
          </a:p>
        </p:txBody>
      </p:sp>
    </p:spTree>
    <p:extLst>
      <p:ext uri="{BB962C8B-B14F-4D97-AF65-F5344CB8AC3E}">
        <p14:creationId xmlns:p14="http://schemas.microsoft.com/office/powerpoint/2010/main" val="362432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Invoicing User Training">
            <a:extLst>
              <a:ext uri="{FF2B5EF4-FFF2-40B4-BE49-F238E27FC236}">
                <a16:creationId xmlns:a16="http://schemas.microsoft.com/office/drawing/2014/main" id="{40E3C85C-68B4-4BE7-A497-186F89BBFAD1}"/>
              </a:ext>
            </a:extLst>
          </p:cNvPr>
          <p:cNvSpPr>
            <a:spLocks noGrp="1"/>
          </p:cNvSpPr>
          <p:nvPr>
            <p:ph type="title"/>
          </p:nvPr>
        </p:nvSpPr>
        <p:spPr>
          <a:xfrm>
            <a:off x="563709" y="934494"/>
            <a:ext cx="8053817" cy="691106"/>
          </a:xfrm>
        </p:spPr>
        <p:txBody>
          <a:bodyPr>
            <a:normAutofit/>
          </a:bodyPr>
          <a:lstStyle/>
          <a:p>
            <a:r>
              <a:rPr lang="en-US" sz="4000" b="1" dirty="0">
                <a:latin typeface="+mn-lt"/>
              </a:rPr>
              <a:t>G-Invoicing User Training</a:t>
            </a:r>
          </a:p>
        </p:txBody>
      </p:sp>
      <p:sp>
        <p:nvSpPr>
          <p:cNvPr id="5" name="Content Placeholder 1" descr="Train the Trainer” approach for training of initial agency users&#10;Onsite training of Admins and Users &#10;Training material are available to support training approach &#10;Computer Based Training (CBTs)&#10;Available on Fiscal Service Website &#10;Creating a GT&amp;C&#10;Creating an Order&#10;Establishing an Access Model Structure&#10;Signup available on Fiscal Service Website for:&#10;G-Invoicing Workshops in Crystal City, VA and Webinars &#10;https://www.fiscal.treasury.gov/g-invoice/training.html &#10;"/>
          <p:cNvSpPr txBox="1">
            <a:spLocks/>
          </p:cNvSpPr>
          <p:nvPr/>
        </p:nvSpPr>
        <p:spPr>
          <a:xfrm>
            <a:off x="228600" y="1625600"/>
            <a:ext cx="8388926" cy="50430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n-lt"/>
              </a:rPr>
              <a:t>“Train the Trainer” approach for training of initial agency users</a:t>
            </a:r>
          </a:p>
          <a:p>
            <a:pPr lvl="1"/>
            <a:r>
              <a:rPr lang="en-US" dirty="0"/>
              <a:t>Onsite training of Admins and Users </a:t>
            </a:r>
          </a:p>
          <a:p>
            <a:pPr lvl="1"/>
            <a:r>
              <a:rPr lang="en-US" dirty="0"/>
              <a:t>Training material are available to support training approach </a:t>
            </a:r>
          </a:p>
          <a:p>
            <a:r>
              <a:rPr lang="en-US" sz="2400" dirty="0">
                <a:latin typeface="+mn-lt"/>
              </a:rPr>
              <a:t>Computer Based Training (CBTs)</a:t>
            </a:r>
          </a:p>
          <a:p>
            <a:pPr lvl="1"/>
            <a:r>
              <a:rPr lang="en-US" dirty="0"/>
              <a:t>Available on Fiscal Service Website </a:t>
            </a:r>
          </a:p>
          <a:p>
            <a:pPr lvl="2"/>
            <a:r>
              <a:rPr lang="en-US" sz="2400" dirty="0"/>
              <a:t>Creating a GT&amp;C</a:t>
            </a:r>
          </a:p>
          <a:p>
            <a:pPr lvl="2"/>
            <a:r>
              <a:rPr lang="en-US" sz="2400" dirty="0"/>
              <a:t>Creating an Order</a:t>
            </a:r>
          </a:p>
          <a:p>
            <a:pPr lvl="2"/>
            <a:r>
              <a:rPr lang="en-US" sz="2400" dirty="0"/>
              <a:t>Establishing an Access Model Structure</a:t>
            </a:r>
          </a:p>
          <a:p>
            <a:r>
              <a:rPr lang="en-US" sz="2400" dirty="0">
                <a:latin typeface="+mn-lt"/>
              </a:rPr>
              <a:t>Signup available on Fiscal Service Website for:</a:t>
            </a:r>
          </a:p>
          <a:p>
            <a:pPr lvl="1"/>
            <a:r>
              <a:rPr lang="en-US" dirty="0"/>
              <a:t>G-Invoicing Workshops in Crystal City, VA and Webinars </a:t>
            </a:r>
          </a:p>
          <a:p>
            <a:pPr marL="57150"/>
            <a:r>
              <a:rPr lang="en-US" sz="2400" dirty="0">
                <a:latin typeface="+mn-lt"/>
                <a:hlinkClick r:id="rId2"/>
              </a:rPr>
              <a:t>https://www.fiscal.treasury.gov/g-invoice/training.html</a:t>
            </a:r>
            <a:r>
              <a:rPr lang="en-US" sz="2400" dirty="0">
                <a:latin typeface="+mn-lt"/>
              </a:rPr>
              <a:t> </a:t>
            </a:r>
          </a:p>
        </p:txBody>
      </p:sp>
    </p:spTree>
    <p:extLst>
      <p:ext uri="{BB962C8B-B14F-4D97-AF65-F5344CB8AC3E}">
        <p14:creationId xmlns:p14="http://schemas.microsoft.com/office/powerpoint/2010/main" val="301621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Invoicing Treasury Contact Information">
            <a:extLst>
              <a:ext uri="{FF2B5EF4-FFF2-40B4-BE49-F238E27FC236}">
                <a16:creationId xmlns:a16="http://schemas.microsoft.com/office/drawing/2014/main" id="{40E3C85C-68B4-4BE7-A497-186F89BBFAD1}"/>
              </a:ext>
            </a:extLst>
          </p:cNvPr>
          <p:cNvSpPr>
            <a:spLocks noGrp="1"/>
          </p:cNvSpPr>
          <p:nvPr>
            <p:ph type="title"/>
          </p:nvPr>
        </p:nvSpPr>
        <p:spPr>
          <a:xfrm>
            <a:off x="157309" y="858986"/>
            <a:ext cx="8053817" cy="691106"/>
          </a:xfrm>
        </p:spPr>
        <p:txBody>
          <a:bodyPr>
            <a:normAutofit fontScale="90000"/>
          </a:bodyPr>
          <a:lstStyle/>
          <a:p>
            <a:r>
              <a:rPr lang="en-US" sz="4000" b="1" dirty="0">
                <a:latin typeface="+mn-lt"/>
              </a:rPr>
              <a:t>G-Invoicing Treasury Contact Information</a:t>
            </a:r>
          </a:p>
        </p:txBody>
      </p:sp>
      <p:sp>
        <p:nvSpPr>
          <p:cNvPr id="4" name="TextBox 3" descr="For IGT Program Management and Agency Outreach Support&#10; Chris Beck&#10; Manager, General Ledger and Advisory Branch, Bureau of the Fiscal Service&#10; (304) 480-7122; christopher.beck@fiscal.treasury.gov&#10;&#10; Keith Jarboe&#10; IGT Agency Outreach – Engagement &amp; Onboarding Staff&#10; Bureau of the Fiscal Service – Fiscal Accounting&#10; 202-874-7818; keith.jarboe@fiscal.treasury.gov&#10;&#10;For Intragovernmental Transactions Working Group Information&#10;IGT@fiscal.treasury.gov &#10;Alex Abshire (alexander.abshire@fiscal.treasury.gov)&#10;Wesley Vincent (wesley.vincent@fiscal.treasury.gov)&#10;https://www.fiscal.treasury.gov/g-invoice/&#10;&#10;For Intragovernmental Reporting Point of Contact List for Agencies&#10;https://www.fiscal.treasury.gov/gtas/intergovernmental-contact-list-for-agencies.html&#10;The Financial Reports Division has provided each agency with an assigned review accountant to answer questions about the Intragovernmental Transactions (IGT)&#10;"/>
          <p:cNvSpPr txBox="1"/>
          <p:nvPr/>
        </p:nvSpPr>
        <p:spPr>
          <a:xfrm>
            <a:off x="254907" y="1415471"/>
            <a:ext cx="8660493" cy="5324535"/>
          </a:xfrm>
          <a:prstGeom prst="rect">
            <a:avLst/>
          </a:prstGeom>
          <a:noFill/>
        </p:spPr>
        <p:txBody>
          <a:bodyPr wrap="square" rtlCol="0">
            <a:spAutoFit/>
          </a:bodyPr>
          <a:lstStyle/>
          <a:p>
            <a:pPr>
              <a:tabLst>
                <a:tab pos="58738" algn="l"/>
              </a:tabLst>
            </a:pPr>
            <a:r>
              <a:rPr lang="en-US" sz="1600" b="1" dirty="0">
                <a:solidFill>
                  <a:prstClr val="black"/>
                </a:solidFill>
                <a:latin typeface="Arial" panose="020B0604020202020204" pitchFamily="34" charset="0"/>
                <a:cs typeface="Arial" panose="020B0604020202020204" pitchFamily="34" charset="0"/>
              </a:rPr>
              <a:t>	</a:t>
            </a:r>
            <a:r>
              <a:rPr lang="en-US" sz="1700" b="1" u="sng" dirty="0">
                <a:solidFill>
                  <a:prstClr val="black"/>
                </a:solidFill>
                <a:cs typeface="Arial" panose="020B0604020202020204" pitchFamily="34" charset="0"/>
              </a:rPr>
              <a:t>For IGT Program Management and Agency Outreach Support</a:t>
            </a:r>
            <a:endParaRPr lang="en-US" sz="1700" b="1" dirty="0">
              <a:solidFill>
                <a:prstClr val="black"/>
              </a:solidFill>
              <a:cs typeface="Arial" panose="020B0604020202020204" pitchFamily="34" charset="0"/>
            </a:endParaRPr>
          </a:p>
          <a:p>
            <a:pPr>
              <a:tabLst>
                <a:tab pos="169863" algn="l"/>
              </a:tabLst>
            </a:pPr>
            <a:r>
              <a:rPr lang="en-US" sz="1700" dirty="0">
                <a:solidFill>
                  <a:prstClr val="black"/>
                </a:solidFill>
                <a:cs typeface="Arial" panose="020B0604020202020204" pitchFamily="34" charset="0"/>
              </a:rPr>
              <a:t>	</a:t>
            </a:r>
            <a:r>
              <a:rPr lang="en-US" sz="1700" b="1" dirty="0">
                <a:solidFill>
                  <a:prstClr val="black"/>
                </a:solidFill>
                <a:cs typeface="Arial" panose="020B0604020202020204" pitchFamily="34" charset="0"/>
              </a:rPr>
              <a:t>Chris Beck</a:t>
            </a:r>
          </a:p>
          <a:p>
            <a:pPr>
              <a:tabLst>
                <a:tab pos="169863" algn="l"/>
              </a:tabLst>
            </a:pPr>
            <a:r>
              <a:rPr lang="en-US" sz="1700" dirty="0">
                <a:solidFill>
                  <a:prstClr val="black"/>
                </a:solidFill>
                <a:cs typeface="Arial" panose="020B0604020202020204" pitchFamily="34" charset="0"/>
              </a:rPr>
              <a:t>	Manager, General Ledger and Advisory Branch, Bureau of the Fiscal Service</a:t>
            </a:r>
          </a:p>
          <a:p>
            <a:pPr>
              <a:tabLst>
                <a:tab pos="169863" algn="l"/>
              </a:tabLst>
            </a:pPr>
            <a:r>
              <a:rPr lang="en-US" sz="1700" dirty="0">
                <a:solidFill>
                  <a:prstClr val="black"/>
                </a:solidFill>
                <a:cs typeface="Arial" panose="020B0604020202020204" pitchFamily="34" charset="0"/>
              </a:rPr>
              <a:t>	(304) 480-7122; </a:t>
            </a:r>
            <a:r>
              <a:rPr lang="en-US" sz="1700" dirty="0">
                <a:solidFill>
                  <a:prstClr val="black"/>
                </a:solidFill>
                <a:cs typeface="Arial" panose="020B0604020202020204" pitchFamily="34" charset="0"/>
                <a:hlinkClick r:id="rId2"/>
              </a:rPr>
              <a:t>christopher.beck@fiscal.treasury.gov</a:t>
            </a:r>
            <a:endParaRPr lang="en-US" sz="1700" dirty="0">
              <a:solidFill>
                <a:prstClr val="black"/>
              </a:solidFill>
              <a:cs typeface="Arial" panose="020B0604020202020204" pitchFamily="34" charset="0"/>
            </a:endParaRPr>
          </a:p>
          <a:p>
            <a:pPr>
              <a:tabLst>
                <a:tab pos="169863" algn="l"/>
              </a:tabLst>
            </a:pPr>
            <a:endParaRPr lang="en-US" sz="1700" dirty="0">
              <a:solidFill>
                <a:prstClr val="black"/>
              </a:solidFill>
              <a:cs typeface="Arial" panose="020B0604020202020204" pitchFamily="34" charset="0"/>
            </a:endParaRPr>
          </a:p>
          <a:p>
            <a:pPr>
              <a:tabLst>
                <a:tab pos="169863" algn="l"/>
              </a:tabLst>
            </a:pPr>
            <a:r>
              <a:rPr lang="en-US" sz="1700" dirty="0">
                <a:solidFill>
                  <a:prstClr val="black"/>
                </a:solidFill>
                <a:cs typeface="Arial" panose="020B0604020202020204" pitchFamily="34" charset="0"/>
              </a:rPr>
              <a:t>	</a:t>
            </a:r>
            <a:r>
              <a:rPr lang="en-US" sz="1700" b="1" dirty="0">
                <a:solidFill>
                  <a:prstClr val="black"/>
                </a:solidFill>
                <a:cs typeface="Arial" panose="020B0604020202020204" pitchFamily="34" charset="0"/>
              </a:rPr>
              <a:t>Keith Jarboe</a:t>
            </a:r>
          </a:p>
          <a:p>
            <a:pPr>
              <a:tabLst>
                <a:tab pos="169863" algn="l"/>
              </a:tabLst>
            </a:pPr>
            <a:r>
              <a:rPr lang="en-US" sz="1700" dirty="0">
                <a:solidFill>
                  <a:prstClr val="black"/>
                </a:solidFill>
                <a:cs typeface="Arial" panose="020B0604020202020204" pitchFamily="34" charset="0"/>
              </a:rPr>
              <a:t>	IGT Agency Outreach – Engagement &amp; Onboarding Staff</a:t>
            </a:r>
          </a:p>
          <a:p>
            <a:pPr>
              <a:tabLst>
                <a:tab pos="169863" algn="l"/>
              </a:tabLst>
            </a:pPr>
            <a:r>
              <a:rPr lang="en-US" sz="1700" dirty="0">
                <a:solidFill>
                  <a:prstClr val="black"/>
                </a:solidFill>
                <a:cs typeface="Arial" panose="020B0604020202020204" pitchFamily="34" charset="0"/>
              </a:rPr>
              <a:t>	Bureau of the Fiscal Service – Fiscal Accounting</a:t>
            </a:r>
          </a:p>
          <a:p>
            <a:pPr>
              <a:tabLst>
                <a:tab pos="169863" algn="l"/>
              </a:tabLst>
            </a:pPr>
            <a:r>
              <a:rPr lang="en-US" sz="1700" dirty="0">
                <a:solidFill>
                  <a:prstClr val="black"/>
                </a:solidFill>
                <a:cs typeface="Arial" panose="020B0604020202020204" pitchFamily="34" charset="0"/>
              </a:rPr>
              <a:t>	202-874-7818; </a:t>
            </a:r>
            <a:r>
              <a:rPr lang="en-US" sz="1700" dirty="0">
                <a:solidFill>
                  <a:prstClr val="black"/>
                </a:solidFill>
                <a:cs typeface="Arial" panose="020B0604020202020204" pitchFamily="34" charset="0"/>
                <a:hlinkClick r:id="rId3"/>
              </a:rPr>
              <a:t>keith.jarboe@fiscal.treasury.gov</a:t>
            </a:r>
            <a:endParaRPr lang="en-US" sz="1700" dirty="0">
              <a:solidFill>
                <a:prstClr val="black"/>
              </a:solidFill>
              <a:cs typeface="Arial" panose="020B0604020202020204" pitchFamily="34" charset="0"/>
            </a:endParaRPr>
          </a:p>
          <a:p>
            <a:pPr>
              <a:tabLst>
                <a:tab pos="169863" algn="l"/>
              </a:tabLst>
            </a:pPr>
            <a:endParaRPr lang="en-US" sz="1700" dirty="0">
              <a:solidFill>
                <a:prstClr val="black"/>
              </a:solidFill>
              <a:cs typeface="Arial" panose="020B0604020202020204" pitchFamily="34" charset="0"/>
            </a:endParaRPr>
          </a:p>
          <a:p>
            <a:pPr>
              <a:tabLst>
                <a:tab pos="508000" algn="l"/>
              </a:tabLst>
            </a:pPr>
            <a:r>
              <a:rPr lang="en-US" sz="1700" b="1" u="sng" dirty="0">
                <a:solidFill>
                  <a:prstClr val="black"/>
                </a:solidFill>
                <a:cs typeface="Arial" panose="020B0604020202020204" pitchFamily="34" charset="0"/>
              </a:rPr>
              <a:t>For Intragovernmental Transactions Working Group Information</a:t>
            </a:r>
          </a:p>
          <a:p>
            <a:pPr lvl="1" indent="-287338">
              <a:tabLst>
                <a:tab pos="169863" algn="l"/>
              </a:tabLst>
            </a:pPr>
            <a:r>
              <a:rPr lang="en-US" sz="1700" dirty="0">
                <a:solidFill>
                  <a:prstClr val="black"/>
                </a:solidFill>
                <a:cs typeface="Arial" pitchFamily="34" charset="0"/>
                <a:hlinkClick r:id="rId4"/>
              </a:rPr>
              <a:t>IGT@fiscal.treasury.gov</a:t>
            </a:r>
            <a:r>
              <a:rPr lang="en-US" sz="1700" dirty="0">
                <a:solidFill>
                  <a:prstClr val="black"/>
                </a:solidFill>
                <a:cs typeface="Arial" pitchFamily="34" charset="0"/>
              </a:rPr>
              <a:t> </a:t>
            </a:r>
          </a:p>
          <a:p>
            <a:pPr lvl="1" indent="-287338">
              <a:tabLst>
                <a:tab pos="169863" algn="l"/>
              </a:tabLst>
            </a:pPr>
            <a:r>
              <a:rPr lang="en-US" sz="1700" b="1" dirty="0">
                <a:solidFill>
                  <a:prstClr val="black"/>
                </a:solidFill>
                <a:cs typeface="Arial" pitchFamily="34" charset="0"/>
              </a:rPr>
              <a:t>Alex Abshire </a:t>
            </a:r>
            <a:r>
              <a:rPr lang="en-US" sz="1700" dirty="0">
                <a:solidFill>
                  <a:prstClr val="black"/>
                </a:solidFill>
                <a:cs typeface="Arial" pitchFamily="34" charset="0"/>
              </a:rPr>
              <a:t>(alexander.abshire@fiscal.treasury.gov)</a:t>
            </a:r>
          </a:p>
          <a:p>
            <a:pPr lvl="1" indent="-287338">
              <a:tabLst>
                <a:tab pos="169863" algn="l"/>
              </a:tabLst>
            </a:pPr>
            <a:r>
              <a:rPr lang="en-US" sz="1700" b="1" dirty="0">
                <a:solidFill>
                  <a:prstClr val="black"/>
                </a:solidFill>
                <a:cs typeface="Arial" pitchFamily="34" charset="0"/>
              </a:rPr>
              <a:t>Wesley Vincent </a:t>
            </a:r>
            <a:r>
              <a:rPr lang="en-US" sz="1700" dirty="0">
                <a:solidFill>
                  <a:prstClr val="black"/>
                </a:solidFill>
                <a:cs typeface="Arial" pitchFamily="34" charset="0"/>
              </a:rPr>
              <a:t>(wesley.vincent@fiscal.treasury.gov)</a:t>
            </a:r>
          </a:p>
          <a:p>
            <a:pPr lvl="1" indent="-287338">
              <a:tabLst>
                <a:tab pos="169863" algn="l"/>
              </a:tabLst>
            </a:pPr>
            <a:r>
              <a:rPr lang="en-US" sz="1700" dirty="0">
                <a:solidFill>
                  <a:prstClr val="black"/>
                </a:solidFill>
                <a:cs typeface="Arial" pitchFamily="34" charset="0"/>
                <a:hlinkClick r:id="rId5"/>
              </a:rPr>
              <a:t>https://www.fiscal.treasury.gov/g-invoice/</a:t>
            </a:r>
            <a:endParaRPr lang="en-US" sz="1700" dirty="0">
              <a:solidFill>
                <a:prstClr val="black"/>
              </a:solidFill>
              <a:cs typeface="Arial" pitchFamily="34" charset="0"/>
            </a:endParaRPr>
          </a:p>
          <a:p>
            <a:pPr lvl="1" indent="-287338">
              <a:tabLst>
                <a:tab pos="169863" algn="l"/>
              </a:tabLst>
            </a:pPr>
            <a:endParaRPr lang="en-US" sz="1700" b="1" u="sng" dirty="0">
              <a:solidFill>
                <a:prstClr val="black"/>
              </a:solidFill>
              <a:cs typeface="Arial" panose="020B0604020202020204" pitchFamily="34" charset="0"/>
            </a:endParaRPr>
          </a:p>
          <a:p>
            <a:pPr indent="-287338">
              <a:tabLst>
                <a:tab pos="169863" algn="l"/>
              </a:tabLst>
            </a:pPr>
            <a:r>
              <a:rPr lang="en-US" sz="1700" b="1" u="sng" dirty="0">
                <a:solidFill>
                  <a:prstClr val="black"/>
                </a:solidFill>
                <a:cs typeface="Arial" panose="020B0604020202020204" pitchFamily="34" charset="0"/>
              </a:rPr>
              <a:t>For Intragovernmental Reporting Point of Contact List for Agencies</a:t>
            </a:r>
          </a:p>
          <a:p>
            <a:pPr lvl="1" indent="-287338">
              <a:tabLst>
                <a:tab pos="169863" algn="l"/>
              </a:tabLst>
            </a:pPr>
            <a:r>
              <a:rPr lang="en-US" sz="1700" dirty="0">
                <a:solidFill>
                  <a:prstClr val="black"/>
                </a:solidFill>
                <a:cs typeface="Arial" pitchFamily="34" charset="0"/>
                <a:hlinkClick r:id="rId6"/>
              </a:rPr>
              <a:t>https://www.fiscal.treasury.gov/gtas/intergovernmental-contact-list-for-agencies.html</a:t>
            </a:r>
            <a:endParaRPr lang="en-US" sz="1700" dirty="0">
              <a:solidFill>
                <a:prstClr val="black"/>
              </a:solidFill>
              <a:cs typeface="Arial" pitchFamily="34" charset="0"/>
            </a:endParaRPr>
          </a:p>
          <a:p>
            <a:pPr lvl="1" indent="-287338">
              <a:tabLst>
                <a:tab pos="169863" algn="l"/>
              </a:tabLst>
            </a:pPr>
            <a:r>
              <a:rPr lang="en-US" sz="1700" dirty="0">
                <a:solidFill>
                  <a:prstClr val="black"/>
                </a:solidFill>
                <a:cs typeface="Arial" pitchFamily="34" charset="0"/>
              </a:rPr>
              <a:t>The Financial Reports Division has provided each agency with an assigned review </a:t>
            </a:r>
            <a:r>
              <a:rPr lang="en-US" sz="1700" b="1" dirty="0">
                <a:solidFill>
                  <a:prstClr val="black"/>
                </a:solidFill>
                <a:cs typeface="Arial" pitchFamily="34" charset="0"/>
              </a:rPr>
              <a:t>accountant</a:t>
            </a:r>
            <a:r>
              <a:rPr lang="en-US" sz="1700" dirty="0">
                <a:solidFill>
                  <a:prstClr val="black"/>
                </a:solidFill>
                <a:cs typeface="Arial" pitchFamily="34" charset="0"/>
              </a:rPr>
              <a:t> to answer questions about the Intragovernmental Transactions (IGT)</a:t>
            </a:r>
          </a:p>
        </p:txBody>
      </p:sp>
    </p:spTree>
    <p:extLst>
      <p:ext uri="{BB962C8B-B14F-4D97-AF65-F5344CB8AC3E}">
        <p14:creationId xmlns:p14="http://schemas.microsoft.com/office/powerpoint/2010/main" val="30710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Invoicing Implementation Team">
            <a:extLst>
              <a:ext uri="{FF2B5EF4-FFF2-40B4-BE49-F238E27FC236}">
                <a16:creationId xmlns:a16="http://schemas.microsoft.com/office/drawing/2014/main" id="{40E3C85C-68B4-4BE7-A497-186F89BBFAD1}"/>
              </a:ext>
            </a:extLst>
          </p:cNvPr>
          <p:cNvSpPr>
            <a:spLocks noGrp="1"/>
          </p:cNvSpPr>
          <p:nvPr>
            <p:ph type="title"/>
          </p:nvPr>
        </p:nvSpPr>
        <p:spPr>
          <a:xfrm>
            <a:off x="157309" y="858986"/>
            <a:ext cx="8053817" cy="691106"/>
          </a:xfrm>
        </p:spPr>
        <p:txBody>
          <a:bodyPr>
            <a:normAutofit/>
          </a:bodyPr>
          <a:lstStyle/>
          <a:p>
            <a:r>
              <a:rPr lang="en-US" sz="4000" b="1" dirty="0">
                <a:latin typeface="+mn-lt"/>
              </a:rPr>
              <a:t>G-Invoicing Implementation Team</a:t>
            </a:r>
          </a:p>
        </p:txBody>
      </p:sp>
      <p:sp>
        <p:nvSpPr>
          <p:cNvPr id="7" name="Content Placeholder 2" descr="Agency Onboarding and Implementation, &#10;Federal Reserve Bank of St. Louis&#10;&#10;Robert Mattison, AIT Manager &#10;(314) 444-3943&#10;Robert.Mattison@stls.frb.org &#10;&#10;Doug Larson, Senior Project Manager&#10;(202) 759-0700&#10;Douglas.Larson@stls.frb.org&#10;&#10;Lena Napolitano,  AIT Lead&#10;(202) 759-0702&#10;Olena.Napolitano@stls.frb.org&#10;&#10;&#10;If you need your password to be reset, please contact Treasury Support Center at e-mail: GInvoicing@stls.frb.org and/or phone: (877)-440-9476, Monday – Friday, 7:00am - 8:00pm&#10;"/>
          <p:cNvSpPr txBox="1">
            <a:spLocks/>
          </p:cNvSpPr>
          <p:nvPr/>
        </p:nvSpPr>
        <p:spPr>
          <a:xfrm>
            <a:off x="217057" y="1468577"/>
            <a:ext cx="8458200" cy="5257800"/>
          </a:xfrm>
          <a:prstGeom prst="rect">
            <a:avLst/>
          </a:prstGeom>
        </p:spPr>
        <p:txBody>
          <a:bodyPr/>
          <a:lstStyle>
            <a:lvl1pPr marL="457200" indent="-457200" algn="l" defTabSz="457200" rtl="0" eaLnBrk="1" latinLnBrk="0" hangingPunct="1">
              <a:spcBef>
                <a:spcPct val="20000"/>
              </a:spcBef>
              <a:buClr>
                <a:srgbClr val="0E752F"/>
              </a:buClr>
              <a:buSzPct val="100000"/>
              <a:buFont typeface="Lucida Grande"/>
              <a:buChar char="▸"/>
              <a:defRPr sz="2400" b="0" i="0" kern="1200">
                <a:solidFill>
                  <a:srgbClr val="171716"/>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b="0" i="0" kern="1200">
                <a:solidFill>
                  <a:srgbClr val="171716"/>
                </a:solidFill>
                <a:latin typeface="Century Gothic"/>
                <a:ea typeface="+mn-ea"/>
                <a:cs typeface="Century Gothic"/>
              </a:defRPr>
            </a:lvl2pPr>
            <a:lvl3pPr marL="1143000" indent="-228600" algn="l" defTabSz="457200" rtl="0" eaLnBrk="1" latinLnBrk="0" hangingPunct="1">
              <a:spcBef>
                <a:spcPct val="20000"/>
              </a:spcBef>
              <a:buFont typeface="Arial"/>
              <a:buChar char="•"/>
              <a:defRPr sz="1800" b="0" i="0" kern="1200">
                <a:solidFill>
                  <a:srgbClr val="171716"/>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b="0" i="0" kern="1200">
                <a:solidFill>
                  <a:srgbClr val="171716"/>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b="0" i="0" kern="1200">
                <a:solidFill>
                  <a:srgbClr val="171716"/>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lnSpc>
                <a:spcPct val="80000"/>
              </a:lnSpc>
              <a:spcAft>
                <a:spcPct val="0"/>
              </a:spcAft>
              <a:buNone/>
              <a:defRPr/>
            </a:pPr>
            <a:r>
              <a:rPr lang="en-US" sz="2000" b="1" dirty="0">
                <a:solidFill>
                  <a:schemeClr val="tx1"/>
                </a:solidFill>
                <a:latin typeface="Arial" panose="020B0604020202020204" pitchFamily="34" charset="0"/>
                <a:cs typeface="Arial" panose="020B0604020202020204" pitchFamily="34" charset="0"/>
              </a:rPr>
              <a:t>Agency Onboarding and Implementation, </a:t>
            </a:r>
          </a:p>
          <a:p>
            <a:pPr marL="0" indent="0" algn="ctr" fontAlgn="base">
              <a:lnSpc>
                <a:spcPct val="80000"/>
              </a:lnSpc>
              <a:spcAft>
                <a:spcPct val="0"/>
              </a:spcAft>
              <a:buNone/>
              <a:defRPr/>
            </a:pPr>
            <a:r>
              <a:rPr lang="en-US" sz="2000" b="1" dirty="0">
                <a:solidFill>
                  <a:schemeClr val="tx1"/>
                </a:solidFill>
                <a:latin typeface="Arial" panose="020B0604020202020204" pitchFamily="34" charset="0"/>
                <a:cs typeface="Arial" panose="020B0604020202020204" pitchFamily="34" charset="0"/>
              </a:rPr>
              <a:t>Federal Reserve Bank of St. Louis</a:t>
            </a:r>
          </a:p>
          <a:p>
            <a:pPr marL="0" indent="0" fontAlgn="base">
              <a:lnSpc>
                <a:spcPct val="80000"/>
              </a:lnSpc>
              <a:spcAft>
                <a:spcPct val="0"/>
              </a:spcAft>
              <a:buNone/>
              <a:defRPr/>
            </a:pPr>
            <a:endParaRPr lang="en-US" sz="1800" b="1" dirty="0">
              <a:latin typeface="Arial" panose="020B0604020202020204" pitchFamily="34" charset="0"/>
              <a:ea typeface="Century Gothic" panose="020B0502020202020204" pitchFamily="34" charset="0"/>
              <a:cs typeface="Arial" panose="020B0604020202020204" pitchFamily="34" charset="0"/>
            </a:endParaRPr>
          </a:p>
          <a:p>
            <a:pPr marL="0" indent="0" fontAlgn="base">
              <a:lnSpc>
                <a:spcPct val="80000"/>
              </a:lnSpc>
              <a:spcAft>
                <a:spcPct val="0"/>
              </a:spcAft>
              <a:buNone/>
              <a:defRPr/>
            </a:pPr>
            <a:r>
              <a:rPr lang="en-US" sz="1800" b="1" dirty="0">
                <a:latin typeface="Arial" panose="020B0604020202020204" pitchFamily="34" charset="0"/>
                <a:ea typeface="Century Gothic" panose="020B0502020202020204" pitchFamily="34" charset="0"/>
                <a:cs typeface="Arial" panose="020B0604020202020204" pitchFamily="34" charset="0"/>
              </a:rPr>
              <a:t>Robert </a:t>
            </a:r>
            <a:r>
              <a:rPr lang="en-US" sz="1800" b="1" dirty="0" err="1">
                <a:latin typeface="Arial" panose="020B0604020202020204" pitchFamily="34" charset="0"/>
                <a:ea typeface="Century Gothic" panose="020B0502020202020204" pitchFamily="34" charset="0"/>
                <a:cs typeface="Arial" panose="020B0604020202020204" pitchFamily="34" charset="0"/>
              </a:rPr>
              <a:t>Mattison</a:t>
            </a:r>
            <a:r>
              <a:rPr lang="en-US" sz="1800" b="1" dirty="0">
                <a:latin typeface="Arial" panose="020B0604020202020204" pitchFamily="34" charset="0"/>
                <a:ea typeface="Century Gothic" panose="020B0502020202020204" pitchFamily="34" charset="0"/>
                <a:cs typeface="Arial" panose="020B0604020202020204" pitchFamily="34" charset="0"/>
              </a:rPr>
              <a:t>, </a:t>
            </a:r>
            <a:r>
              <a:rPr lang="en-US" sz="1800" dirty="0">
                <a:latin typeface="Arial" panose="020B0604020202020204" pitchFamily="34" charset="0"/>
                <a:ea typeface="Century Gothic" panose="020B0502020202020204" pitchFamily="34" charset="0"/>
                <a:cs typeface="Arial" panose="020B0604020202020204" pitchFamily="34" charset="0"/>
              </a:rPr>
              <a:t>AIT Manager </a:t>
            </a:r>
          </a:p>
          <a:p>
            <a:pPr marL="0" indent="0" fontAlgn="base">
              <a:lnSpc>
                <a:spcPct val="80000"/>
              </a:lnSpc>
              <a:spcAft>
                <a:spcPct val="0"/>
              </a:spcAft>
              <a:buNone/>
              <a:defRPr/>
            </a:pPr>
            <a:r>
              <a:rPr lang="en-US" sz="1800" dirty="0">
                <a:latin typeface="Arial" panose="020B0604020202020204" pitchFamily="34" charset="0"/>
                <a:ea typeface="Century Gothic" panose="020B0502020202020204" pitchFamily="34" charset="0"/>
                <a:cs typeface="Arial" panose="020B0604020202020204" pitchFamily="34" charset="0"/>
              </a:rPr>
              <a:t>(314) 444-3943</a:t>
            </a:r>
          </a:p>
          <a:p>
            <a:pPr marL="0" indent="0" fontAlgn="base">
              <a:lnSpc>
                <a:spcPct val="80000"/>
              </a:lnSpc>
              <a:spcAft>
                <a:spcPct val="0"/>
              </a:spcAft>
              <a:buNone/>
              <a:defRPr/>
            </a:pPr>
            <a:r>
              <a:rPr lang="en-US" sz="1800" dirty="0">
                <a:latin typeface="Arial" panose="020B0604020202020204" pitchFamily="34" charset="0"/>
                <a:ea typeface="Century Gothic" panose="020B0502020202020204" pitchFamily="34" charset="0"/>
                <a:cs typeface="Arial" panose="020B0604020202020204" pitchFamily="34" charset="0"/>
                <a:hlinkClick r:id="rId2"/>
              </a:rPr>
              <a:t>Robert.Mattison@stls.frb.org</a:t>
            </a:r>
            <a:r>
              <a:rPr lang="en-US" sz="1800" dirty="0">
                <a:latin typeface="Arial" panose="020B0604020202020204" pitchFamily="34" charset="0"/>
                <a:ea typeface="Century Gothic" panose="020B0502020202020204" pitchFamily="34" charset="0"/>
                <a:cs typeface="Arial" panose="020B0604020202020204" pitchFamily="34" charset="0"/>
              </a:rPr>
              <a:t> </a:t>
            </a:r>
          </a:p>
          <a:p>
            <a:pPr marL="0" indent="0" fontAlgn="base">
              <a:lnSpc>
                <a:spcPct val="80000"/>
              </a:lnSpc>
              <a:spcAft>
                <a:spcPct val="0"/>
              </a:spcAft>
              <a:buNone/>
              <a:defRPr/>
            </a:pPr>
            <a:endParaRPr lang="en-US" sz="1800" b="1" dirty="0">
              <a:latin typeface="Arial" panose="020B0604020202020204" pitchFamily="34" charset="0"/>
              <a:ea typeface="Century Gothic" panose="020B0502020202020204" pitchFamily="34" charset="0"/>
              <a:cs typeface="Arial" panose="020B0604020202020204" pitchFamily="34" charset="0"/>
            </a:endParaRPr>
          </a:p>
          <a:p>
            <a:pPr marL="0" indent="0" fontAlgn="base">
              <a:lnSpc>
                <a:spcPct val="80000"/>
              </a:lnSpc>
              <a:spcAft>
                <a:spcPct val="0"/>
              </a:spcAft>
              <a:buNone/>
              <a:defRPr/>
            </a:pPr>
            <a:r>
              <a:rPr lang="en-US" sz="1800" b="1" dirty="0">
                <a:latin typeface="Arial" panose="020B0604020202020204" pitchFamily="34" charset="0"/>
                <a:ea typeface="Century Gothic" panose="020B0502020202020204" pitchFamily="34" charset="0"/>
                <a:cs typeface="Arial" panose="020B0604020202020204" pitchFamily="34" charset="0"/>
              </a:rPr>
              <a:t>Doug Larson, </a:t>
            </a:r>
            <a:r>
              <a:rPr lang="en-US" sz="1800" dirty="0">
                <a:latin typeface="Arial" panose="020B0604020202020204" pitchFamily="34" charset="0"/>
                <a:cs typeface="Arial" panose="020B0604020202020204" pitchFamily="34" charset="0"/>
              </a:rPr>
              <a:t>Senior Project Manager</a:t>
            </a:r>
          </a:p>
          <a:p>
            <a:pPr marL="0" indent="0" fontAlgn="auto">
              <a:spcBef>
                <a:spcPts val="0"/>
              </a:spcBef>
              <a:spcAft>
                <a:spcPts val="0"/>
              </a:spcAft>
              <a:buNone/>
              <a:defRPr/>
            </a:pPr>
            <a:r>
              <a:rPr lang="en-US" sz="1800" dirty="0">
                <a:latin typeface="Arial" panose="020B0604020202020204" pitchFamily="34" charset="0"/>
                <a:cs typeface="Arial" panose="020B0604020202020204" pitchFamily="34" charset="0"/>
              </a:rPr>
              <a:t>(202) 759-0700</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hlinkClick r:id="rId3"/>
              </a:rPr>
              <a:t>Douglas.Larson@stls.frb.org</a:t>
            </a:r>
            <a:endParaRPr lang="en-US" sz="1800" dirty="0">
              <a:latin typeface="Arial" panose="020B0604020202020204" pitchFamily="34" charset="0"/>
              <a:cs typeface="Arial" panose="020B0604020202020204" pitchFamily="34" charset="0"/>
            </a:endParaRPr>
          </a:p>
          <a:p>
            <a:pPr marL="0" indent="0">
              <a:buNone/>
              <a:defRPr/>
            </a:pPr>
            <a:endParaRPr lang="en-US" sz="1800" b="1" dirty="0">
              <a:latin typeface="Arial" panose="020B0604020202020204" pitchFamily="34" charset="0"/>
              <a:ea typeface="Century Gothic" pitchFamily="34" charset="0"/>
              <a:cs typeface="Arial" panose="020B0604020202020204" pitchFamily="34" charset="0"/>
            </a:endParaRPr>
          </a:p>
          <a:p>
            <a:pPr marL="0" indent="0">
              <a:spcBef>
                <a:spcPts val="0"/>
              </a:spcBef>
              <a:buNone/>
              <a:defRPr/>
            </a:pPr>
            <a:r>
              <a:rPr lang="en-US" sz="1800" b="1" dirty="0">
                <a:latin typeface="Arial" panose="020B0604020202020204" pitchFamily="34" charset="0"/>
                <a:ea typeface="Century Gothic" pitchFamily="34" charset="0"/>
                <a:cs typeface="Arial" panose="020B0604020202020204" pitchFamily="34" charset="0"/>
              </a:rPr>
              <a:t>Lena Napolitano,  </a:t>
            </a:r>
            <a:r>
              <a:rPr lang="en-US" sz="1800" dirty="0">
                <a:latin typeface="Arial" panose="020B0604020202020204" pitchFamily="34" charset="0"/>
                <a:ea typeface="Century Gothic" pitchFamily="34" charset="0"/>
                <a:cs typeface="Arial" panose="020B0604020202020204" pitchFamily="34" charset="0"/>
              </a:rPr>
              <a:t>AIT Lead</a:t>
            </a:r>
          </a:p>
          <a:p>
            <a:pPr marL="0" indent="0">
              <a:spcBef>
                <a:spcPts val="0"/>
              </a:spcBef>
              <a:buNone/>
              <a:defRPr/>
            </a:pPr>
            <a:r>
              <a:rPr lang="en-US" sz="1800" dirty="0">
                <a:latin typeface="Arial" panose="020B0604020202020204" pitchFamily="34" charset="0"/>
                <a:cs typeface="Arial" panose="020B0604020202020204" pitchFamily="34" charset="0"/>
              </a:rPr>
              <a:t>(202) 759-0702</a:t>
            </a:r>
          </a:p>
          <a:p>
            <a:pPr marL="0" indent="0">
              <a:spcBef>
                <a:spcPts val="0"/>
              </a:spcBef>
              <a:buNone/>
              <a:defRPr/>
            </a:pPr>
            <a:r>
              <a:rPr lang="en-US" sz="1800" dirty="0">
                <a:latin typeface="Arial" panose="020B0604020202020204" pitchFamily="34" charset="0"/>
                <a:cs typeface="Arial" panose="020B0604020202020204" pitchFamily="34" charset="0"/>
                <a:hlinkClick r:id="rId4"/>
              </a:rPr>
              <a:t>Olena.Napolitano@stls.frb.org</a:t>
            </a:r>
            <a:endParaRPr lang="en-US" sz="1800" dirty="0">
              <a:latin typeface="Arial" panose="020B0604020202020204" pitchFamily="34" charset="0"/>
              <a:cs typeface="Arial" panose="020B0604020202020204" pitchFamily="34" charset="0"/>
            </a:endParaRPr>
          </a:p>
          <a:p>
            <a:pPr marL="0" indent="0">
              <a:buNone/>
              <a:defRPr/>
            </a:pPr>
            <a:endParaRPr lang="en-US" sz="1800" dirty="0">
              <a:latin typeface="Arial" panose="020B0604020202020204" pitchFamily="34" charset="0"/>
              <a:cs typeface="Arial" panose="020B0604020202020204" pitchFamily="34" charset="0"/>
            </a:endParaRPr>
          </a:p>
          <a:p>
            <a:pPr marL="0" indent="0">
              <a:buNone/>
              <a:defRPr/>
            </a:pPr>
            <a:r>
              <a:rPr lang="en-US" sz="1800" dirty="0">
                <a:latin typeface="Arial" panose="020B0604020202020204" pitchFamily="34" charset="0"/>
                <a:ea typeface="Century Gothic" pitchFamily="34" charset="0"/>
                <a:cs typeface="Arial" panose="020B0604020202020204" pitchFamily="34" charset="0"/>
              </a:rPr>
              <a:t>If you need your password to be reset, please contact </a:t>
            </a:r>
            <a:r>
              <a:rPr lang="en-US" sz="1800" b="1" dirty="0">
                <a:latin typeface="Arial" panose="020B0604020202020204" pitchFamily="34" charset="0"/>
                <a:ea typeface="Century Gothic" pitchFamily="34" charset="0"/>
                <a:cs typeface="Arial" panose="020B0604020202020204" pitchFamily="34" charset="0"/>
              </a:rPr>
              <a:t>Treasury Support Center </a:t>
            </a:r>
            <a:r>
              <a:rPr lang="en-US" sz="1800" dirty="0">
                <a:latin typeface="Arial" panose="020B0604020202020204" pitchFamily="34" charset="0"/>
                <a:ea typeface="Century Gothic" pitchFamily="34" charset="0"/>
                <a:cs typeface="Arial" panose="020B0604020202020204" pitchFamily="34" charset="0"/>
              </a:rPr>
              <a:t>at e-mail: </a:t>
            </a:r>
            <a:r>
              <a:rPr lang="en-US" sz="1800" dirty="0">
                <a:latin typeface="Arial" panose="020B0604020202020204" pitchFamily="34" charset="0"/>
                <a:ea typeface="Century Gothic" pitchFamily="34" charset="0"/>
                <a:cs typeface="Arial" panose="020B0604020202020204" pitchFamily="34" charset="0"/>
                <a:hlinkClick r:id="rId5"/>
              </a:rPr>
              <a:t>GInvoicing@stls.frb.org</a:t>
            </a:r>
            <a:r>
              <a:rPr lang="en-US" sz="1800" dirty="0">
                <a:latin typeface="Arial" panose="020B0604020202020204" pitchFamily="34" charset="0"/>
                <a:ea typeface="Century Gothic" pitchFamily="34" charset="0"/>
                <a:cs typeface="Arial" panose="020B0604020202020204" pitchFamily="34" charset="0"/>
              </a:rPr>
              <a:t> and/or phone: (877)-440-9476, Monday – Friday, 7:00am - 8:00pm</a:t>
            </a:r>
          </a:p>
          <a:p>
            <a:pPr marL="0" indent="0">
              <a:buNone/>
              <a:defRPr/>
            </a:pPr>
            <a:endParaRPr lang="en-US" sz="1800" dirty="0">
              <a:latin typeface="Arial" panose="020B0604020202020204" pitchFamily="34" charset="0"/>
              <a:cs typeface="Arial" panose="020B0604020202020204" pitchFamily="34" charset="0"/>
            </a:endParaRPr>
          </a:p>
        </p:txBody>
      </p:sp>
      <p:sp>
        <p:nvSpPr>
          <p:cNvPr id="8" name="TextBox 7" descr="George Pierce,  AIT Lead&#10;(202) 759-0701&#10;George.Pierce@stls.frb.org&#10;&#10;Will Beedie,  AIT Specialist &#10;(314) 444-8797&#10;William.Beedie@stls.frb.org&#10;&#10;Shelley Sadler,  AIT Specialist &#10;(314) 444-3969&#10;Shelley.Sadler@stls.frb.org&#10;"/>
          <p:cNvSpPr txBox="1"/>
          <p:nvPr/>
        </p:nvSpPr>
        <p:spPr>
          <a:xfrm>
            <a:off x="4789057" y="2306777"/>
            <a:ext cx="4953000" cy="4869025"/>
          </a:xfrm>
          <a:prstGeom prst="rect">
            <a:avLst/>
          </a:prstGeom>
          <a:noFill/>
        </p:spPr>
        <p:txBody>
          <a:bodyPr wrap="square" rtlCol="0">
            <a:spAutoFit/>
          </a:bodyPr>
          <a:lstStyle/>
          <a:p>
            <a:pPr>
              <a:defRPr/>
            </a:pPr>
            <a:r>
              <a:rPr lang="en-US" b="1" dirty="0">
                <a:latin typeface="Arial" panose="020B0604020202020204" pitchFamily="34" charset="0"/>
                <a:ea typeface="Century Gothic" pitchFamily="34" charset="0"/>
                <a:cs typeface="Arial" panose="020B0604020202020204" pitchFamily="34" charset="0"/>
              </a:rPr>
              <a:t>George Pierce,  </a:t>
            </a:r>
            <a:r>
              <a:rPr lang="en-US" dirty="0">
                <a:latin typeface="Arial" panose="020B0604020202020204" pitchFamily="34" charset="0"/>
                <a:ea typeface="Century Gothic" pitchFamily="34" charset="0"/>
                <a:cs typeface="Arial" panose="020B0604020202020204" pitchFamily="34" charset="0"/>
              </a:rPr>
              <a:t>AIT Lead</a:t>
            </a:r>
          </a:p>
          <a:p>
            <a:pPr>
              <a:defRPr/>
            </a:pPr>
            <a:r>
              <a:rPr lang="en-US" dirty="0">
                <a:latin typeface="Arial" panose="020B0604020202020204" pitchFamily="34" charset="0"/>
                <a:cs typeface="Arial" panose="020B0604020202020204" pitchFamily="34" charset="0"/>
              </a:rPr>
              <a:t>(202) 759-0701</a:t>
            </a:r>
          </a:p>
          <a:p>
            <a:pPr>
              <a:defRPr/>
            </a:pPr>
            <a:r>
              <a:rPr lang="en-US" dirty="0">
                <a:latin typeface="Arial" panose="020B0604020202020204" pitchFamily="34" charset="0"/>
                <a:cs typeface="Arial" panose="020B0604020202020204" pitchFamily="34" charset="0"/>
                <a:hlinkClick r:id="rId6"/>
              </a:rPr>
              <a:t>George.Pierce@stls.frb.org</a:t>
            </a:r>
            <a:endParaRPr lang="en-US" dirty="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Will Beedie,  </a:t>
            </a:r>
            <a:r>
              <a:rPr lang="en-US" dirty="0">
                <a:latin typeface="Arial" panose="020B0604020202020204" pitchFamily="34" charset="0"/>
                <a:cs typeface="Arial" panose="020B0604020202020204" pitchFamily="34" charset="0"/>
              </a:rPr>
              <a:t>AIT Specialist </a:t>
            </a:r>
          </a:p>
          <a:p>
            <a:pPr>
              <a:defRPr/>
            </a:pPr>
            <a:r>
              <a:rPr lang="en-US" dirty="0">
                <a:latin typeface="Arial" panose="020B0604020202020204" pitchFamily="34" charset="0"/>
                <a:cs typeface="Arial" panose="020B0604020202020204" pitchFamily="34" charset="0"/>
              </a:rPr>
              <a:t>(314) 444-8797</a:t>
            </a:r>
          </a:p>
          <a:p>
            <a:pPr>
              <a:defRPr/>
            </a:pPr>
            <a:r>
              <a:rPr lang="en-US" dirty="0">
                <a:latin typeface="Arial" panose="020B0604020202020204" pitchFamily="34" charset="0"/>
                <a:cs typeface="Arial" panose="020B0604020202020204" pitchFamily="34" charset="0"/>
                <a:hlinkClick r:id="rId7"/>
              </a:rPr>
              <a:t>William.Beedie@stls.frb.org</a:t>
            </a:r>
            <a:endParaRPr lang="en-US" dirty="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Shelley Sadler,  </a:t>
            </a:r>
            <a:r>
              <a:rPr lang="en-US" dirty="0">
                <a:latin typeface="Arial" panose="020B0604020202020204" pitchFamily="34" charset="0"/>
                <a:cs typeface="Arial" panose="020B0604020202020204" pitchFamily="34" charset="0"/>
              </a:rPr>
              <a:t>AIT Specialist </a:t>
            </a:r>
          </a:p>
          <a:p>
            <a:pPr>
              <a:defRPr/>
            </a:pPr>
            <a:r>
              <a:rPr lang="en-US" dirty="0">
                <a:latin typeface="Arial" panose="020B0604020202020204" pitchFamily="34" charset="0"/>
                <a:cs typeface="Arial" panose="020B0604020202020204" pitchFamily="34" charset="0"/>
              </a:rPr>
              <a:t>(314) 444-3969</a:t>
            </a:r>
          </a:p>
          <a:p>
            <a:pPr>
              <a:defRPr/>
            </a:pPr>
            <a:r>
              <a:rPr lang="en-US" dirty="0">
                <a:latin typeface="Arial" panose="020B0604020202020204" pitchFamily="34" charset="0"/>
                <a:cs typeface="Arial" panose="020B0604020202020204" pitchFamily="34" charset="0"/>
                <a:hlinkClick r:id="rId8"/>
              </a:rPr>
              <a:t>Shelley.Sadler@stls.frb.org</a:t>
            </a:r>
            <a:endParaRPr lang="en-US" dirty="0">
              <a:latin typeface="Arial" panose="020B0604020202020204" pitchFamily="34" charset="0"/>
              <a:cs typeface="Arial" panose="020B0604020202020204" pitchFamily="34" charset="0"/>
            </a:endParaRPr>
          </a:p>
          <a:p>
            <a:pPr>
              <a:defRPr/>
            </a:pPr>
            <a:endParaRPr lang="en-US" sz="1600" b="1"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a:lnSpc>
                <a:spcPct val="80000"/>
              </a:lnSpc>
              <a:defRPr/>
            </a:pP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7080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Invoicing System Demo">
            <a:extLst>
              <a:ext uri="{FF2B5EF4-FFF2-40B4-BE49-F238E27FC236}">
                <a16:creationId xmlns:a16="http://schemas.microsoft.com/office/drawing/2014/main" id="{40E3C85C-68B4-4BE7-A497-186F89BBFAD1}"/>
              </a:ext>
            </a:extLst>
          </p:cNvPr>
          <p:cNvSpPr>
            <a:spLocks noGrp="1"/>
          </p:cNvSpPr>
          <p:nvPr>
            <p:ph type="title"/>
          </p:nvPr>
        </p:nvSpPr>
        <p:spPr>
          <a:xfrm>
            <a:off x="646837" y="1062181"/>
            <a:ext cx="8053817" cy="700346"/>
          </a:xfrm>
        </p:spPr>
        <p:txBody>
          <a:bodyPr>
            <a:normAutofit/>
          </a:bodyPr>
          <a:lstStyle/>
          <a:p>
            <a:r>
              <a:rPr lang="en-US" sz="4000" b="1" dirty="0">
                <a:latin typeface="+mn-lt"/>
              </a:rPr>
              <a:t>G-Invoicing System Demo</a:t>
            </a:r>
          </a:p>
        </p:txBody>
      </p:sp>
      <p:sp>
        <p:nvSpPr>
          <p:cNvPr id="3" name="Rectangle 2" descr="https://qa.igt.fiscal.treasury.gov/&#10;"/>
          <p:cNvSpPr/>
          <p:nvPr/>
        </p:nvSpPr>
        <p:spPr>
          <a:xfrm>
            <a:off x="1007940" y="2133722"/>
            <a:ext cx="5846793" cy="861774"/>
          </a:xfrm>
          <a:prstGeom prst="rect">
            <a:avLst/>
          </a:prstGeom>
        </p:spPr>
        <p:txBody>
          <a:bodyPr wrap="none">
            <a:spAutoFit/>
          </a:bodyPr>
          <a:lstStyle/>
          <a:p>
            <a:r>
              <a:rPr lang="en-US" sz="3200" b="1" dirty="0">
                <a:hlinkClick r:id="rId2"/>
              </a:rPr>
              <a:t>https://qa.igt.fiscal.treasury.gov/</a:t>
            </a:r>
            <a:endParaRPr lang="en-US" sz="3200" b="1" dirty="0"/>
          </a:p>
          <a:p>
            <a:r>
              <a:rPr lang="en-US" b="1" dirty="0"/>
              <a:t> </a:t>
            </a:r>
            <a:endParaRPr lang="en-US" dirty="0"/>
          </a:p>
        </p:txBody>
      </p:sp>
      <p:pic>
        <p:nvPicPr>
          <p:cNvPr id="4" name="Picture 2" descr="G-Invoicing System Demo:&#10;Picture of a Demo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37" y="2715491"/>
            <a:ext cx="7789817" cy="3805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915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56FDFF-2DE1-4867-BD1B-9CCB7C4297FE}" vid="{47B7BB4B-F731-454D-B0A8-3E0BD96D5851}"/>
    </a:ext>
  </a:extLst>
</a:theme>
</file>

<file path=docProps/app.xml><?xml version="1.0" encoding="utf-8"?>
<Properties xmlns="http://schemas.openxmlformats.org/officeDocument/2006/extended-properties" xmlns:vt="http://schemas.openxmlformats.org/officeDocument/2006/docPropsVTypes">
  <Template>2019-07 USDA Finl Mgt Trng GINV_Lena Napolitano</Template>
  <TotalTime>108</TotalTime>
  <Words>486</Words>
  <Application>Microsoft Office PowerPoint</Application>
  <PresentationFormat>Widescreen</PresentationFormat>
  <Paragraphs>106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Calibri Light</vt:lpstr>
      <vt:lpstr>Lucida Grande</vt:lpstr>
      <vt:lpstr>Office Theme</vt:lpstr>
      <vt:lpstr>Biography</vt:lpstr>
      <vt:lpstr>G-Invoicing GT&amp;C and Order Overview and Demo Breakout Sessions Tuesday, July 9, 3-4 PM Wednesday, July 10, 2-3 PM</vt:lpstr>
      <vt:lpstr>G-Invoicing System Environments</vt:lpstr>
      <vt:lpstr>G-Invoicing System Modules</vt:lpstr>
      <vt:lpstr>G-Invoicing Implementation</vt:lpstr>
      <vt:lpstr>G-Invoicing User Training</vt:lpstr>
      <vt:lpstr>G-Invoicing Treasury Contact Information</vt:lpstr>
      <vt:lpstr>G-Invoicing Implementation Team</vt:lpstr>
      <vt:lpstr>G-Invoicing System Demo</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G-Invoicing GT&amp;C and Order Overview and Demo</dc:title>
  <dc:creator>Financial Management Services</dc:creator>
  <cp:lastModifiedBy>Bailey, Veronica - OCFO-FMS, New Orleans, LA</cp:lastModifiedBy>
  <cp:revision>20</cp:revision>
  <dcterms:created xsi:type="dcterms:W3CDTF">2019-06-11T19:04:05Z</dcterms:created>
  <dcterms:modified xsi:type="dcterms:W3CDTF">2019-08-11T18:45:57Z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bf9d6e97-8226-40b5-80ff-094fbb55e27b</vt:lpwstr>
  </property>
</Properties>
</file>