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71" r:id="rId2"/>
    <p:sldId id="312" r:id="rId3"/>
    <p:sldId id="278" r:id="rId4"/>
    <p:sldId id="270" r:id="rId5"/>
    <p:sldId id="366" r:id="rId6"/>
    <p:sldId id="367" r:id="rId7"/>
    <p:sldId id="345" r:id="rId8"/>
    <p:sldId id="346" r:id="rId9"/>
    <p:sldId id="332" r:id="rId10"/>
    <p:sldId id="348" r:id="rId11"/>
    <p:sldId id="326" r:id="rId12"/>
    <p:sldId id="363" r:id="rId13"/>
    <p:sldId id="347" r:id="rId14"/>
    <p:sldId id="369" r:id="rId15"/>
    <p:sldId id="350" r:id="rId16"/>
    <p:sldId id="352" r:id="rId17"/>
    <p:sldId id="353" r:id="rId18"/>
    <p:sldId id="368" r:id="rId19"/>
    <p:sldId id="364" r:id="rId20"/>
    <p:sldId id="370" r:id="rId21"/>
    <p:sldId id="36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8" autoAdjust="0"/>
    <p:restoredTop sz="68376" autoAdjust="0"/>
  </p:normalViewPr>
  <p:slideViewPr>
    <p:cSldViewPr>
      <p:cViewPr varScale="1">
        <p:scale>
          <a:sx n="163" d="100"/>
          <a:sy n="163" d="100"/>
        </p:scale>
        <p:origin x="2772" y="1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9" d="100"/>
          <a:sy n="69" d="100"/>
        </p:scale>
        <p:origin x="153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F00F93D-48EB-4BA4-AB39-F665F70073C8}" type="datetimeFigureOut">
              <a:rPr lang="en-US" smtClean="0"/>
              <a:t>8/13/2019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8B7216-6456-4A2F-8B0E-FC6572997854}" type="slidenum">
              <a:rPr lang="en-US" smtClean="0"/>
              <a:t>‹#›</a:t>
            </a:fld>
            <a:endParaRPr lang="en-US" dirty="0"/>
          </a:p>
        </p:txBody>
      </p:sp>
    </p:spTree>
    <p:extLst>
      <p:ext uri="{BB962C8B-B14F-4D97-AF65-F5344CB8AC3E}">
        <p14:creationId xmlns:p14="http://schemas.microsoft.com/office/powerpoint/2010/main" val="3016670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EA8B7216-6456-4A2F-8B0E-FC6572997854}" type="slidenum">
              <a:rPr lang="en-US" smtClean="0"/>
              <a:t>2</a:t>
            </a:fld>
            <a:endParaRPr lang="en-US" dirty="0"/>
          </a:p>
        </p:txBody>
      </p:sp>
    </p:spTree>
    <p:extLst>
      <p:ext uri="{BB962C8B-B14F-4D97-AF65-F5344CB8AC3E}">
        <p14:creationId xmlns:p14="http://schemas.microsoft.com/office/powerpoint/2010/main" val="66307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15</a:t>
            </a:fld>
            <a:endParaRPr lang="en-US" dirty="0"/>
          </a:p>
        </p:txBody>
      </p:sp>
    </p:spTree>
    <p:extLst>
      <p:ext uri="{BB962C8B-B14F-4D97-AF65-F5344CB8AC3E}">
        <p14:creationId xmlns:p14="http://schemas.microsoft.com/office/powerpoint/2010/main" val="2521344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17</a:t>
            </a:fld>
            <a:endParaRPr lang="en-US" dirty="0"/>
          </a:p>
        </p:txBody>
      </p:sp>
    </p:spTree>
    <p:extLst>
      <p:ext uri="{BB962C8B-B14F-4D97-AF65-F5344CB8AC3E}">
        <p14:creationId xmlns:p14="http://schemas.microsoft.com/office/powerpoint/2010/main" val="3304209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18</a:t>
            </a:fld>
            <a:endParaRPr lang="en-US" dirty="0"/>
          </a:p>
        </p:txBody>
      </p:sp>
    </p:spTree>
    <p:extLst>
      <p:ext uri="{BB962C8B-B14F-4D97-AF65-F5344CB8AC3E}">
        <p14:creationId xmlns:p14="http://schemas.microsoft.com/office/powerpoint/2010/main" val="2687330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USDA OIG was administratively established by the Secretary of Agriculture in 1962 following a major criminal fraud scandal affecting several agencies within USDA. </a:t>
            </a:r>
          </a:p>
          <a:p>
            <a:endParaRPr lang="en-US" dirty="0"/>
          </a:p>
          <a:p>
            <a:r>
              <a:rPr lang="en-US" dirty="0"/>
              <a:t>Legislatively established by </a:t>
            </a:r>
            <a:r>
              <a:rPr lang="en-US" b="1" dirty="0"/>
              <a:t>Congress under the Inspector General Act of 1978 </a:t>
            </a:r>
            <a:r>
              <a:rPr lang="en-US" dirty="0"/>
              <a:t>(Public Law [P.L.] 95-452), as amended.  </a:t>
            </a:r>
          </a:p>
          <a:p>
            <a:endParaRPr lang="en-US" dirty="0"/>
          </a:p>
          <a:p>
            <a:pPr defTabSz="931774">
              <a:defRPr/>
            </a:pPr>
            <a:r>
              <a:rPr lang="en-US" dirty="0"/>
              <a:t>IGs are nonpartisan and are selected without regard to political affiliations. Unlike other political appointees, IGs typically remain in office when Presidential Administrations change. This practice has been followed since the 1980s. </a:t>
            </a:r>
          </a:p>
          <a:p>
            <a:pPr defTabSz="931774">
              <a:defRPr/>
            </a:pPr>
            <a:endParaRPr lang="en-US" dirty="0"/>
          </a:p>
          <a:p>
            <a:r>
              <a:rPr lang="en-US" dirty="0"/>
              <a:t>IG is</a:t>
            </a:r>
            <a:r>
              <a:rPr lang="en-US" baseline="0" dirty="0"/>
              <a:t> a political appointee that serves at the leisure of the president.  The president can remove the IG, but has to give Congress 30 days notice.   </a:t>
            </a:r>
          </a:p>
          <a:p>
            <a:endParaRPr lang="en-US" baseline="0" dirty="0"/>
          </a:p>
          <a:p>
            <a:r>
              <a:rPr lang="en-US" baseline="0" dirty="0"/>
              <a:t>Since the 1980s, IGs do not change with change in the administration. </a:t>
            </a:r>
          </a:p>
          <a:p>
            <a:endParaRPr lang="en-US" baseline="0" dirty="0"/>
          </a:p>
          <a:p>
            <a:r>
              <a:rPr lang="en-US" baseline="0" dirty="0"/>
              <a:t>Maintain independence. </a:t>
            </a:r>
            <a:endParaRPr lang="en-US" dirty="0"/>
          </a:p>
          <a:p>
            <a:pPr lvl="1">
              <a:lnSpc>
                <a:spcPct val="90000"/>
              </a:lnSpc>
            </a:pPr>
            <a:endParaRPr lang="en-US" sz="2400" dirty="0"/>
          </a:p>
        </p:txBody>
      </p:sp>
      <p:sp>
        <p:nvSpPr>
          <p:cNvPr id="4" name="Slide Number Placeholder 3"/>
          <p:cNvSpPr>
            <a:spLocks noGrp="1"/>
          </p:cNvSpPr>
          <p:nvPr>
            <p:ph type="sldNum" sz="quarter" idx="10"/>
          </p:nvPr>
        </p:nvSpPr>
        <p:spPr/>
        <p:txBody>
          <a:bodyPr/>
          <a:lstStyle/>
          <a:p>
            <a:fld id="{EA8B7216-6456-4A2F-8B0E-FC6572997854}" type="slidenum">
              <a:rPr lang="en-US" smtClean="0"/>
              <a:t>3</a:t>
            </a:fld>
            <a:endParaRPr lang="en-US" dirty="0"/>
          </a:p>
        </p:txBody>
      </p:sp>
    </p:spTree>
    <p:extLst>
      <p:ext uri="{BB962C8B-B14F-4D97-AF65-F5344CB8AC3E}">
        <p14:creationId xmlns:p14="http://schemas.microsoft.com/office/powerpoint/2010/main" val="4256791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4</a:t>
            </a:fld>
            <a:endParaRPr lang="en-US" dirty="0"/>
          </a:p>
        </p:txBody>
      </p:sp>
    </p:spTree>
    <p:extLst>
      <p:ext uri="{BB962C8B-B14F-4D97-AF65-F5344CB8AC3E}">
        <p14:creationId xmlns:p14="http://schemas.microsoft.com/office/powerpoint/2010/main" val="221344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5</a:t>
            </a:fld>
            <a:endParaRPr lang="en-US" dirty="0"/>
          </a:p>
        </p:txBody>
      </p:sp>
    </p:spTree>
    <p:extLst>
      <p:ext uri="{BB962C8B-B14F-4D97-AF65-F5344CB8AC3E}">
        <p14:creationId xmlns:p14="http://schemas.microsoft.com/office/powerpoint/2010/main" val="2935951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dirty="0"/>
          </a:p>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6</a:t>
            </a:fld>
            <a:endParaRPr lang="en-US" dirty="0"/>
          </a:p>
        </p:txBody>
      </p:sp>
    </p:spTree>
    <p:extLst>
      <p:ext uri="{BB962C8B-B14F-4D97-AF65-F5344CB8AC3E}">
        <p14:creationId xmlns:p14="http://schemas.microsoft.com/office/powerpoint/2010/main" val="471395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8</a:t>
            </a:fld>
            <a:endParaRPr lang="en-US" dirty="0"/>
          </a:p>
        </p:txBody>
      </p:sp>
    </p:spTree>
    <p:extLst>
      <p:ext uri="{BB962C8B-B14F-4D97-AF65-F5344CB8AC3E}">
        <p14:creationId xmlns:p14="http://schemas.microsoft.com/office/powerpoint/2010/main" val="499270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gets</a:t>
            </a:r>
            <a:r>
              <a:rPr lang="en-US" baseline="0" dirty="0"/>
              <a:t> our reports:  Forest Service fall under other committees:</a:t>
            </a:r>
          </a:p>
          <a:p>
            <a:pPr marL="174708" indent="-174708">
              <a:buFont typeface="Arial" panose="020B0604020202020204" pitchFamily="34" charset="0"/>
              <a:buChar char="•"/>
            </a:pPr>
            <a:r>
              <a:rPr lang="en-US" dirty="0"/>
              <a:t>Senate Committee on Energy and Natural Resources</a:t>
            </a:r>
          </a:p>
          <a:p>
            <a:pPr marL="174708" indent="-174708">
              <a:buFont typeface="Arial" panose="020B0604020202020204" pitchFamily="34" charset="0"/>
              <a:buChar char="•"/>
            </a:pPr>
            <a:r>
              <a:rPr lang="en-US" dirty="0"/>
              <a:t>Senate Committee on Appropriations; Subcommittee on Interior, Environment, and Related Agencies </a:t>
            </a:r>
          </a:p>
          <a:p>
            <a:pPr marL="174708" indent="-174708">
              <a:buFont typeface="Arial" panose="020B0604020202020204" pitchFamily="34" charset="0"/>
              <a:buChar char="•"/>
            </a:pPr>
            <a:r>
              <a:rPr lang="en-US" dirty="0"/>
              <a:t>House Committee on Natural Resources;</a:t>
            </a:r>
          </a:p>
        </p:txBody>
      </p:sp>
      <p:sp>
        <p:nvSpPr>
          <p:cNvPr id="4" name="Slide Number Placeholder 3"/>
          <p:cNvSpPr>
            <a:spLocks noGrp="1"/>
          </p:cNvSpPr>
          <p:nvPr>
            <p:ph type="sldNum" sz="quarter" idx="10"/>
          </p:nvPr>
        </p:nvSpPr>
        <p:spPr/>
        <p:txBody>
          <a:bodyPr/>
          <a:lstStyle/>
          <a:p>
            <a:fld id="{EA8B7216-6456-4A2F-8B0E-FC6572997854}" type="slidenum">
              <a:rPr lang="en-US" smtClean="0"/>
              <a:t>9</a:t>
            </a:fld>
            <a:endParaRPr lang="en-US" dirty="0"/>
          </a:p>
        </p:txBody>
      </p:sp>
    </p:spTree>
    <p:extLst>
      <p:ext uri="{BB962C8B-B14F-4D97-AF65-F5344CB8AC3E}">
        <p14:creationId xmlns:p14="http://schemas.microsoft.com/office/powerpoint/2010/main" val="2949545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The types of investigations conducted by OIG’s Special Agents involve </a:t>
            </a:r>
            <a:r>
              <a:rPr lang="en-US" b="1" dirty="0"/>
              <a:t>criminal activities such as fraud in subsidies, price support, benefits, and insurance programs; false statements, false claims, significant thefts of Government property or funds; bribery; extortion; smuggling; and assaults on employees;  </a:t>
            </a:r>
          </a:p>
          <a:p>
            <a:pPr marL="174708" indent="-174708" defTabSz="931774">
              <a:buFontTx/>
              <a:buChar char="-"/>
              <a:defRPr/>
            </a:pPr>
            <a:r>
              <a:rPr lang="en-US" dirty="0"/>
              <a:t>OI investigates</a:t>
            </a:r>
            <a:r>
              <a:rPr lang="en-US" baseline="0" dirty="0"/>
              <a:t> allegations of: </a:t>
            </a:r>
            <a:r>
              <a:rPr lang="en-US" dirty="0"/>
              <a:t>Attendance matters, Using drugs/alcohol on the job, Failing to follow procedures, Neglect of duty, Misuse of govt. vehicles/assets, Workplace violence, Bribery, Gratuities, Assault, </a:t>
            </a:r>
          </a:p>
          <a:p>
            <a:pPr>
              <a:buFontTx/>
              <a:buChar char="•"/>
            </a:pPr>
            <a:r>
              <a:rPr lang="en-US" dirty="0"/>
              <a:t>Special Agents provide emergency law enforcement response to USDA declared emergencies and suspected incidents of terrorism affecting USDA regulated industries, as well as USDA programs, operations and personnel. </a:t>
            </a:r>
          </a:p>
          <a:p>
            <a:pPr>
              <a:buFontTx/>
              <a:buChar char="•"/>
            </a:pPr>
            <a:endParaRPr lang="en-US" dirty="0"/>
          </a:p>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11</a:t>
            </a:fld>
            <a:endParaRPr lang="en-US" dirty="0"/>
          </a:p>
        </p:txBody>
      </p:sp>
    </p:spTree>
    <p:extLst>
      <p:ext uri="{BB962C8B-B14F-4D97-AF65-F5344CB8AC3E}">
        <p14:creationId xmlns:p14="http://schemas.microsoft.com/office/powerpoint/2010/main" val="3365078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8B7216-6456-4A2F-8B0E-FC6572997854}" type="slidenum">
              <a:rPr lang="en-US" smtClean="0"/>
              <a:t>13</a:t>
            </a:fld>
            <a:endParaRPr lang="en-US" dirty="0"/>
          </a:p>
        </p:txBody>
      </p:sp>
    </p:spTree>
    <p:extLst>
      <p:ext uri="{BB962C8B-B14F-4D97-AF65-F5344CB8AC3E}">
        <p14:creationId xmlns:p14="http://schemas.microsoft.com/office/powerpoint/2010/main" val="2406953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315021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275330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2716011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407847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411101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422769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1871683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342395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333322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148451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D9DD8F-1A38-452A-B122-24E5FC7F6795}" type="datetimeFigureOut">
              <a:rPr lang="en-US" smtClean="0"/>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A8E1F-617C-4CF7-94BC-883B80930DC2}" type="slidenum">
              <a:rPr lang="en-US" smtClean="0"/>
              <a:t>‹#›</a:t>
            </a:fld>
            <a:endParaRPr lang="en-US" dirty="0"/>
          </a:p>
        </p:txBody>
      </p:sp>
    </p:spTree>
    <p:extLst>
      <p:ext uri="{BB962C8B-B14F-4D97-AF65-F5344CB8AC3E}">
        <p14:creationId xmlns:p14="http://schemas.microsoft.com/office/powerpoint/2010/main" val="370578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9DD8F-1A38-452A-B122-24E5FC7F6795}" type="datetimeFigureOut">
              <a:rPr lang="en-US" smtClean="0"/>
              <a:t>8/13/2019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A8E1F-617C-4CF7-94BC-883B80930DC2}" type="slidenum">
              <a:rPr lang="en-US" smtClean="0"/>
              <a:t>‹#›</a:t>
            </a:fld>
            <a:endParaRPr lang="en-US" dirty="0"/>
          </a:p>
        </p:txBody>
      </p:sp>
    </p:spTree>
    <p:extLst>
      <p:ext uri="{BB962C8B-B14F-4D97-AF65-F5344CB8AC3E}">
        <p14:creationId xmlns:p14="http://schemas.microsoft.com/office/powerpoint/2010/main" val="85496103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sda.gov/oig/hotlin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descr="Office of the Inspector general Mission and Role in USDA">
            <a:extLst>
              <a:ext uri="{FF2B5EF4-FFF2-40B4-BE49-F238E27FC236}">
                <a16:creationId xmlns:a16="http://schemas.microsoft.com/office/drawing/2014/main" id="{463958DE-A1C2-4AA5-84A1-9717B7BBE20D}"/>
              </a:ext>
            </a:extLst>
          </p:cNvPr>
          <p:cNvSpPr>
            <a:spLocks noGrp="1"/>
          </p:cNvSpPr>
          <p:nvPr>
            <p:ph type="title"/>
          </p:nvPr>
        </p:nvSpPr>
        <p:spPr>
          <a:xfrm>
            <a:off x="457200" y="274638"/>
            <a:ext cx="8229600" cy="1143000"/>
          </a:xfrm>
        </p:spPr>
        <p:txBody>
          <a:bodyPr>
            <a:normAutofit fontScale="90000"/>
          </a:bodyPr>
          <a:lstStyle/>
          <a:p>
            <a:r>
              <a:rPr lang="en-US" sz="4800" b="1" dirty="0"/>
              <a:t>Office of Inspector General Mission and Role in USDA</a:t>
            </a:r>
          </a:p>
        </p:txBody>
      </p:sp>
      <p:pic>
        <p:nvPicPr>
          <p:cNvPr id="5" name="Content Placeholder 4" descr="usda  logo">
            <a:extLst>
              <a:ext uri="{FF2B5EF4-FFF2-40B4-BE49-F238E27FC236}">
                <a16:creationId xmlns:a16="http://schemas.microsoft.com/office/drawing/2014/main" id="{7F288968-9F9F-4D5A-BD59-449898C1B872}"/>
              </a:ext>
            </a:extLst>
          </p:cNvPr>
          <p:cNvPicPr>
            <a:picLocks noGrp="1" noChangeAspect="1"/>
          </p:cNvPicPr>
          <p:nvPr>
            <p:ph idx="1"/>
          </p:nvPr>
        </p:nvPicPr>
        <p:blipFill>
          <a:blip r:embed="rId2"/>
          <a:stretch>
            <a:fillRect/>
          </a:stretch>
        </p:blipFill>
        <p:spPr>
          <a:xfrm>
            <a:off x="457201" y="1752601"/>
            <a:ext cx="1894113" cy="1818348"/>
          </a:xfrm>
          <a:prstGeom prst="rect">
            <a:avLst/>
          </a:prstGeom>
        </p:spPr>
      </p:pic>
      <p:pic>
        <p:nvPicPr>
          <p:cNvPr id="6" name="Picture 5" descr="oig logo">
            <a:extLst>
              <a:ext uri="{FF2B5EF4-FFF2-40B4-BE49-F238E27FC236}">
                <a16:creationId xmlns:a16="http://schemas.microsoft.com/office/drawing/2014/main" id="{6B5C200B-6A9B-414B-A072-D7F50F80403E}"/>
              </a:ext>
            </a:extLst>
          </p:cNvPr>
          <p:cNvPicPr>
            <a:picLocks noChangeAspect="1"/>
          </p:cNvPicPr>
          <p:nvPr/>
        </p:nvPicPr>
        <p:blipFill>
          <a:blip r:embed="rId3"/>
          <a:srcRect/>
          <a:stretch>
            <a:fillRect/>
          </a:stretch>
        </p:blipFill>
        <p:spPr bwMode="auto">
          <a:xfrm>
            <a:off x="7086600" y="1556657"/>
            <a:ext cx="1790699" cy="1795190"/>
          </a:xfrm>
          <a:prstGeom prst="rect">
            <a:avLst/>
          </a:prstGeom>
          <a:noFill/>
        </p:spPr>
      </p:pic>
      <p:pic>
        <p:nvPicPr>
          <p:cNvPr id="7" name="Picture 6" descr="Robert HUTTENLOCKER&#10;Assistant Inspector General For Management &#10;and &#10;Kimberly JOHNSON-MILLER &#10;Chief Financial Officer &#10;USDA OIG, Office of Management &#10;2019 Financial Management Training&#10;">
            <a:extLst>
              <a:ext uri="{FF2B5EF4-FFF2-40B4-BE49-F238E27FC236}">
                <a16:creationId xmlns:a16="http://schemas.microsoft.com/office/drawing/2014/main" id="{81DC6EDE-DA1B-42D8-BF3F-88B87B8206E8}"/>
              </a:ext>
            </a:extLst>
          </p:cNvPr>
          <p:cNvPicPr>
            <a:picLocks noChangeAspect="1"/>
          </p:cNvPicPr>
          <p:nvPr/>
        </p:nvPicPr>
        <p:blipFill>
          <a:blip r:embed="rId4"/>
          <a:stretch>
            <a:fillRect/>
          </a:stretch>
        </p:blipFill>
        <p:spPr>
          <a:xfrm>
            <a:off x="2416629" y="3588794"/>
            <a:ext cx="5050972" cy="2735805"/>
          </a:xfrm>
          <a:prstGeom prst="rect">
            <a:avLst/>
          </a:prstGeom>
        </p:spPr>
      </p:pic>
    </p:spTree>
    <p:extLst>
      <p:ext uri="{BB962C8B-B14F-4D97-AF65-F5344CB8AC3E}">
        <p14:creationId xmlns:p14="http://schemas.microsoft.com/office/powerpoint/2010/main" val="2008796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ffice of Audit"/>
          <p:cNvSpPr>
            <a:spLocks noGrp="1"/>
          </p:cNvSpPr>
          <p:nvPr>
            <p:ph type="title"/>
          </p:nvPr>
        </p:nvSpPr>
        <p:spPr>
          <a:xfrm>
            <a:off x="457200" y="274638"/>
            <a:ext cx="8229600" cy="868362"/>
          </a:xfrm>
        </p:spPr>
        <p:txBody>
          <a:bodyPr>
            <a:normAutofit/>
          </a:bodyPr>
          <a:lstStyle/>
          <a:p>
            <a:r>
              <a:rPr lang="en-US" sz="3600" b="1" dirty="0"/>
              <a:t>Office of Audit </a:t>
            </a:r>
          </a:p>
        </p:txBody>
      </p:sp>
      <p:sp>
        <p:nvSpPr>
          <p:cNvPr id="3" name="Content Placeholder 2" descr="Responsible for: &#10;Conducting independent and objective audits, inspections, and reviews of USDA programs and activities such as:  &#10;food safety, nutrition, farm, research, and rural development programs; &#10;the security of information technology systems and applications; and &#10;financial statements and compliance with improper payment reporting requirements that must be performed annually.&#10;Promoting economy, efficiency, and effectiveness. &#10;Preventing and detecting fraud, waste, and abuse. &#10;Reviewing pending legislation and regulation. &#10;Keeping USDA officials and the Congress informed. &#10;"/>
          <p:cNvSpPr>
            <a:spLocks noGrp="1"/>
          </p:cNvSpPr>
          <p:nvPr>
            <p:ph idx="1"/>
          </p:nvPr>
        </p:nvSpPr>
        <p:spPr>
          <a:xfrm>
            <a:off x="457200" y="1143000"/>
            <a:ext cx="8229600" cy="4983163"/>
          </a:xfrm>
        </p:spPr>
        <p:txBody>
          <a:bodyPr>
            <a:normAutofit fontScale="85000" lnSpcReduction="20000"/>
          </a:bodyPr>
          <a:lstStyle/>
          <a:p>
            <a:pPr marL="0" indent="0">
              <a:buNone/>
            </a:pPr>
            <a:r>
              <a:rPr lang="en-US" sz="2800" dirty="0"/>
              <a:t>Responsible for: </a:t>
            </a:r>
          </a:p>
          <a:p>
            <a:r>
              <a:rPr lang="en-US" sz="2800" dirty="0"/>
              <a:t>Conducting independent and objective audits, inspections, and reviews</a:t>
            </a:r>
            <a:r>
              <a:rPr lang="en-US" dirty="0"/>
              <a:t> of USDA programs and activities such as:  </a:t>
            </a:r>
          </a:p>
          <a:p>
            <a:pPr lvl="1"/>
            <a:r>
              <a:rPr lang="en-US" dirty="0"/>
              <a:t>food safety, nutrition, farm, research, and rural development programs; </a:t>
            </a:r>
          </a:p>
          <a:p>
            <a:pPr lvl="1"/>
            <a:r>
              <a:rPr lang="en-US" dirty="0"/>
              <a:t>the security of information technology systems and applications; and </a:t>
            </a:r>
          </a:p>
          <a:p>
            <a:pPr lvl="1"/>
            <a:r>
              <a:rPr lang="en-US" dirty="0"/>
              <a:t>financial statements and compliance with improper payment reporting requirements that must be performed annually.</a:t>
            </a:r>
          </a:p>
          <a:p>
            <a:r>
              <a:rPr lang="en-US" sz="2800" dirty="0"/>
              <a:t>Promoting economy, efficiency, and effectiveness. </a:t>
            </a:r>
          </a:p>
          <a:p>
            <a:r>
              <a:rPr lang="en-US" sz="2800" dirty="0"/>
              <a:t>Preventing and detecting fraud, waste, and abuse. </a:t>
            </a:r>
          </a:p>
          <a:p>
            <a:r>
              <a:rPr lang="en-US" sz="2800" dirty="0"/>
              <a:t>Reviewing pending legislation and regulation. </a:t>
            </a:r>
          </a:p>
          <a:p>
            <a:r>
              <a:rPr lang="en-US" sz="2800" dirty="0"/>
              <a:t>Keeping USDA officials and the Congress informed. </a:t>
            </a:r>
            <a:endParaRPr lang="en-US" sz="2800" dirty="0">
              <a:effectLst/>
            </a:endParaRPr>
          </a:p>
        </p:txBody>
      </p:sp>
    </p:spTree>
    <p:extLst>
      <p:ext uri="{BB962C8B-B14F-4D97-AF65-F5344CB8AC3E}">
        <p14:creationId xmlns:p14="http://schemas.microsoft.com/office/powerpoint/2010/main" val="36133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ffice of Investigations"/>
          <p:cNvSpPr>
            <a:spLocks noGrp="1"/>
          </p:cNvSpPr>
          <p:nvPr>
            <p:ph type="title"/>
          </p:nvPr>
        </p:nvSpPr>
        <p:spPr>
          <a:xfrm>
            <a:off x="457200" y="381000"/>
            <a:ext cx="8229600" cy="715962"/>
          </a:xfrm>
        </p:spPr>
        <p:txBody>
          <a:bodyPr>
            <a:normAutofit/>
          </a:bodyPr>
          <a:lstStyle/>
          <a:p>
            <a:r>
              <a:rPr lang="en-US" sz="3600" b="1" dirty="0"/>
              <a:t>Office of Investigations</a:t>
            </a:r>
          </a:p>
        </p:txBody>
      </p:sp>
      <p:sp>
        <p:nvSpPr>
          <p:cNvPr id="3" name="Content Placeholder 2" descr="Responsible for: &#10;Conducting  and supervising criminal and civil investigations;&#10;Obtaining and executing search warrants, and, when needed, making arrests;  &#10;Working in coordination with Federal, State, and local law enforcement agencies; and&#10;Managing the OIG Hotline at:   https://www.usda.gov/oig/hotline.htm&#10;"/>
          <p:cNvSpPr>
            <a:spLocks noGrp="1"/>
          </p:cNvSpPr>
          <p:nvPr>
            <p:ph idx="1"/>
          </p:nvPr>
        </p:nvSpPr>
        <p:spPr>
          <a:xfrm>
            <a:off x="457200" y="1219200"/>
            <a:ext cx="8229600" cy="5105400"/>
          </a:xfrm>
        </p:spPr>
        <p:txBody>
          <a:bodyPr>
            <a:normAutofit/>
          </a:bodyPr>
          <a:lstStyle/>
          <a:p>
            <a:pPr marL="0" indent="0">
              <a:buNone/>
            </a:pPr>
            <a:r>
              <a:rPr lang="en-US" sz="2800" dirty="0"/>
              <a:t>Responsible for: </a:t>
            </a:r>
          </a:p>
          <a:p>
            <a:r>
              <a:rPr lang="en-US" sz="2800" dirty="0"/>
              <a:t>Conducting  and supervising criminal and civil investigations;</a:t>
            </a:r>
          </a:p>
          <a:p>
            <a:r>
              <a:rPr lang="en-US" sz="2800" dirty="0"/>
              <a:t>Obtaining and executing search warrants, and, when needed, making arrests;  </a:t>
            </a:r>
          </a:p>
          <a:p>
            <a:pPr>
              <a:lnSpc>
                <a:spcPct val="110000"/>
              </a:lnSpc>
            </a:pPr>
            <a:r>
              <a:rPr lang="en-US" sz="2800" dirty="0"/>
              <a:t>Working in coordination with Federal, State, and local law enforcement agencies; and</a:t>
            </a:r>
          </a:p>
          <a:p>
            <a:pPr>
              <a:lnSpc>
                <a:spcPct val="110000"/>
              </a:lnSpc>
            </a:pPr>
            <a:r>
              <a:rPr lang="en-US" sz="2800" dirty="0"/>
              <a:t>Managing the OIG Hotline at: </a:t>
            </a:r>
          </a:p>
          <a:p>
            <a:pPr marL="0" indent="0">
              <a:buNone/>
            </a:pPr>
            <a:r>
              <a:rPr lang="en-US" dirty="0">
                <a:hlinkClick r:id="rId3">
                  <a:extLst>
                    <a:ext uri="{A12FA001-AC4F-418D-AE19-62706E023703}">
                      <ahyp:hlinkClr xmlns:ahyp="http://schemas.microsoft.com/office/drawing/2018/hyperlinkcolor" xmlns="" val="tx"/>
                    </a:ext>
                  </a:extLst>
                </a:hlinkClick>
              </a:rPr>
              <a:t>https://www.usda.gov/oig/hotline.htm</a:t>
            </a:r>
            <a:endParaRPr lang="en-US" dirty="0"/>
          </a:p>
        </p:txBody>
      </p:sp>
    </p:spTree>
    <p:extLst>
      <p:ext uri="{BB962C8B-B14F-4D97-AF65-F5344CB8AC3E}">
        <p14:creationId xmlns:p14="http://schemas.microsoft.com/office/powerpoint/2010/main" val="4089313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ffice of Data Sciences"/>
          <p:cNvSpPr>
            <a:spLocks noGrp="1"/>
          </p:cNvSpPr>
          <p:nvPr>
            <p:ph type="title"/>
          </p:nvPr>
        </p:nvSpPr>
        <p:spPr>
          <a:xfrm>
            <a:off x="457200" y="274638"/>
            <a:ext cx="8229600" cy="792162"/>
          </a:xfrm>
        </p:spPr>
        <p:txBody>
          <a:bodyPr>
            <a:normAutofit/>
          </a:bodyPr>
          <a:lstStyle/>
          <a:p>
            <a:r>
              <a:rPr lang="en-US" sz="3600" b="1" dirty="0"/>
              <a:t>Office of Data Sciences</a:t>
            </a:r>
          </a:p>
        </p:txBody>
      </p:sp>
      <p:sp>
        <p:nvSpPr>
          <p:cNvPr id="3" name="Content Placeholder 2" descr="Responsible for: &#10;Serving as a center for strategic analysis and policy review; &#10;Applying  data analytics to support OIG audits and investigations;&#10;Conducting predictive data analysis, statistical sampling, modeling, data mining, and warehousing; and &#10;Uncovering potential fraud patterns and identifies anomalies.&#10;"/>
          <p:cNvSpPr>
            <a:spLocks noGrp="1"/>
          </p:cNvSpPr>
          <p:nvPr>
            <p:ph idx="1"/>
          </p:nvPr>
        </p:nvSpPr>
        <p:spPr>
          <a:xfrm>
            <a:off x="457200" y="1219200"/>
            <a:ext cx="8229600" cy="4906963"/>
          </a:xfrm>
        </p:spPr>
        <p:txBody>
          <a:bodyPr>
            <a:normAutofit/>
          </a:bodyPr>
          <a:lstStyle/>
          <a:p>
            <a:pPr marL="0" indent="0">
              <a:buNone/>
            </a:pPr>
            <a:r>
              <a:rPr lang="en-US" sz="2800" dirty="0"/>
              <a:t>Responsible for: </a:t>
            </a:r>
          </a:p>
          <a:p>
            <a:r>
              <a:rPr lang="en-US" sz="2800" dirty="0"/>
              <a:t>Serving as a center for strategic analysis and policy review; </a:t>
            </a:r>
          </a:p>
          <a:p>
            <a:r>
              <a:rPr lang="en-US" sz="2800" dirty="0"/>
              <a:t>Applying  data analytics to support OIG audits and investigations;</a:t>
            </a:r>
          </a:p>
          <a:p>
            <a:r>
              <a:rPr lang="en-US" sz="2800" dirty="0"/>
              <a:t>Conducting predictive data analysis, statistical sampling, modeling, data mining, and warehousing; and </a:t>
            </a:r>
          </a:p>
          <a:p>
            <a:r>
              <a:rPr lang="en-US" sz="2800" dirty="0"/>
              <a:t>Uncovering potential fraud patterns and identifies anomalies.</a:t>
            </a:r>
          </a:p>
        </p:txBody>
      </p:sp>
    </p:spTree>
    <p:extLst>
      <p:ext uri="{BB962C8B-B14F-4D97-AF65-F5344CB8AC3E}">
        <p14:creationId xmlns:p14="http://schemas.microsoft.com/office/powerpoint/2010/main" val="2887690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ffice of Management"/>
          <p:cNvSpPr>
            <a:spLocks noGrp="1"/>
          </p:cNvSpPr>
          <p:nvPr>
            <p:ph type="title"/>
          </p:nvPr>
        </p:nvSpPr>
        <p:spPr/>
        <p:txBody>
          <a:bodyPr>
            <a:normAutofit/>
          </a:bodyPr>
          <a:lstStyle/>
          <a:p>
            <a:r>
              <a:rPr lang="en-US" sz="3600" b="1" dirty="0"/>
              <a:t>Office of Management </a:t>
            </a:r>
          </a:p>
        </p:txBody>
      </p:sp>
      <p:sp>
        <p:nvSpPr>
          <p:cNvPr id="3" name="Content Placeholder 2" descr="Responsible for: &#10;Supporting OIG’s mission fulfillment through four divisions;&#10;Delivering financial, human resources, procurement, and IT services; and  &#10;Providing valuable support to the other units for continuity of operations.&#10; &#10;"/>
          <p:cNvSpPr>
            <a:spLocks noGrp="1"/>
          </p:cNvSpPr>
          <p:nvPr>
            <p:ph idx="1"/>
          </p:nvPr>
        </p:nvSpPr>
        <p:spPr>
          <a:xfrm>
            <a:off x="457200" y="1417638"/>
            <a:ext cx="8229600" cy="4708525"/>
          </a:xfrm>
        </p:spPr>
        <p:txBody>
          <a:bodyPr>
            <a:normAutofit/>
          </a:bodyPr>
          <a:lstStyle/>
          <a:p>
            <a:pPr marL="0" indent="0">
              <a:buNone/>
            </a:pPr>
            <a:r>
              <a:rPr lang="en-US" sz="2800" dirty="0"/>
              <a:t>Responsible for: </a:t>
            </a:r>
          </a:p>
          <a:p>
            <a:r>
              <a:rPr lang="en-US" sz="2800" dirty="0"/>
              <a:t>Supporting OIG’s mission fulfillment through four divisions;</a:t>
            </a:r>
          </a:p>
          <a:p>
            <a:r>
              <a:rPr lang="en-US" sz="2800" dirty="0"/>
              <a:t>Delivering financial, human resources, procurement, and IT services; and  </a:t>
            </a:r>
          </a:p>
          <a:p>
            <a:r>
              <a:rPr lang="en-US" sz="2800" dirty="0"/>
              <a:t>Providing valuable support to the other units for continuity of operations.</a:t>
            </a:r>
          </a:p>
          <a:p>
            <a:pPr marL="0" indent="0">
              <a:buNone/>
            </a:pPr>
            <a:r>
              <a:rPr lang="en-US" dirty="0"/>
              <a:t> </a:t>
            </a:r>
          </a:p>
        </p:txBody>
      </p:sp>
    </p:spTree>
    <p:extLst>
      <p:ext uri="{BB962C8B-B14F-4D97-AF65-F5344CB8AC3E}">
        <p14:creationId xmlns:p14="http://schemas.microsoft.com/office/powerpoint/2010/main" val="1837056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ther OIG Offices"/>
          <p:cNvSpPr>
            <a:spLocks noGrp="1"/>
          </p:cNvSpPr>
          <p:nvPr>
            <p:ph type="title"/>
          </p:nvPr>
        </p:nvSpPr>
        <p:spPr/>
        <p:txBody>
          <a:bodyPr>
            <a:normAutofit/>
          </a:bodyPr>
          <a:lstStyle/>
          <a:p>
            <a:r>
              <a:rPr lang="en-US" sz="3600" b="1" dirty="0"/>
              <a:t>Other OIG Offices</a:t>
            </a:r>
          </a:p>
        </p:txBody>
      </p:sp>
      <p:sp>
        <p:nvSpPr>
          <p:cNvPr id="3" name="Content Placeholder 2" descr="Office of Counsel&#10;&#10;Office of Compliance and Integrity&#10;&#10;Office of Diversity and Inclusion&#10;"/>
          <p:cNvSpPr>
            <a:spLocks noGrp="1"/>
          </p:cNvSpPr>
          <p:nvPr>
            <p:ph idx="1"/>
          </p:nvPr>
        </p:nvSpPr>
        <p:spPr/>
        <p:txBody>
          <a:bodyPr/>
          <a:lstStyle/>
          <a:p>
            <a:r>
              <a:rPr lang="en-US" dirty="0"/>
              <a:t>Office of Counsel</a:t>
            </a:r>
          </a:p>
          <a:p>
            <a:endParaRPr lang="en-US" dirty="0"/>
          </a:p>
          <a:p>
            <a:r>
              <a:rPr lang="en-US" dirty="0"/>
              <a:t>Office of Compliance and Integrity</a:t>
            </a:r>
          </a:p>
          <a:p>
            <a:endParaRPr lang="en-US" dirty="0"/>
          </a:p>
          <a:p>
            <a:r>
              <a:rPr lang="en-US" dirty="0"/>
              <a:t>Office of Diversity and Inclusion</a:t>
            </a:r>
          </a:p>
        </p:txBody>
      </p:sp>
    </p:spTree>
    <p:extLst>
      <p:ext uri="{BB962C8B-B14F-4D97-AF65-F5344CB8AC3E}">
        <p14:creationId xmlns:p14="http://schemas.microsoft.com/office/powerpoint/2010/main" val="128821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inancial Management Division"/>
          <p:cNvSpPr>
            <a:spLocks noGrp="1"/>
          </p:cNvSpPr>
          <p:nvPr>
            <p:ph type="title"/>
          </p:nvPr>
        </p:nvSpPr>
        <p:spPr>
          <a:xfrm>
            <a:off x="457200" y="152400"/>
            <a:ext cx="8229600" cy="762000"/>
          </a:xfrm>
        </p:spPr>
        <p:txBody>
          <a:bodyPr>
            <a:normAutofit/>
          </a:bodyPr>
          <a:lstStyle/>
          <a:p>
            <a:r>
              <a:rPr lang="en-US" sz="3600" b="1" dirty="0"/>
              <a:t>Financial Management Division </a:t>
            </a:r>
          </a:p>
        </p:txBody>
      </p:sp>
      <p:sp>
        <p:nvSpPr>
          <p:cNvPr id="3" name="Content Placeholder 2" descr="Responsible for all financial management activities related to OIG’s programs and operations;  &#10;Develops and maintains an integrated agency financial system including reporting controls which supports both accounting and budget transactions; and&#10;Directs, manages, and provides policy guidance and oversight of agency financial personnel, that support  financial activities.&#10;"/>
          <p:cNvSpPr>
            <a:spLocks noGrp="1"/>
          </p:cNvSpPr>
          <p:nvPr>
            <p:ph idx="1"/>
          </p:nvPr>
        </p:nvSpPr>
        <p:spPr>
          <a:xfrm>
            <a:off x="457200" y="1066800"/>
            <a:ext cx="8229600" cy="5334000"/>
          </a:xfrm>
        </p:spPr>
        <p:txBody>
          <a:bodyPr>
            <a:normAutofit/>
          </a:bodyPr>
          <a:lstStyle/>
          <a:p>
            <a:r>
              <a:rPr lang="en-US" sz="2800" dirty="0"/>
              <a:t>Responsible for all financial management activities related to OIG’s programs and operations;  </a:t>
            </a:r>
          </a:p>
          <a:p>
            <a:r>
              <a:rPr lang="en-US" sz="2800" dirty="0"/>
              <a:t>Develops and maintains an integrated agency financial system including reporting controls which supports both accounting and budget transactions; and</a:t>
            </a:r>
          </a:p>
          <a:p>
            <a:r>
              <a:rPr lang="en-US" sz="2800" dirty="0"/>
              <a:t>Directs, manages, and provides policy guidance and oversight of agency financial personnel, that support  financial activities.</a:t>
            </a:r>
          </a:p>
        </p:txBody>
      </p:sp>
    </p:spTree>
    <p:extLst>
      <p:ext uri="{BB962C8B-B14F-4D97-AF65-F5344CB8AC3E}">
        <p14:creationId xmlns:p14="http://schemas.microsoft.com/office/powerpoint/2010/main" val="3734041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MD’s Mission"/>
          <p:cNvSpPr>
            <a:spLocks noGrp="1"/>
          </p:cNvSpPr>
          <p:nvPr>
            <p:ph type="title"/>
          </p:nvPr>
        </p:nvSpPr>
        <p:spPr>
          <a:xfrm>
            <a:off x="457200" y="274638"/>
            <a:ext cx="8229600" cy="868362"/>
          </a:xfrm>
        </p:spPr>
        <p:txBody>
          <a:bodyPr>
            <a:normAutofit/>
          </a:bodyPr>
          <a:lstStyle/>
          <a:p>
            <a:r>
              <a:rPr lang="en-US" sz="3600" b="1" dirty="0"/>
              <a:t>FMD’s Mission </a:t>
            </a:r>
          </a:p>
        </p:txBody>
      </p:sp>
      <p:sp>
        <p:nvSpPr>
          <p:cNvPr id="3" name="Content Placeholder 2" descr="Complies with applicable laws, policies, directives and circulars, accounting principles, financial standards, and internal control standards; &#10;&#10;Provides for complete, reliable, consistent, and timely financial information which is prepared based on a uniform basis; and&#10;&#10;Ensures the development and reporting of budget and accounting information that is accurate, traceable to standards, and transparent.    &#10;"/>
          <p:cNvSpPr>
            <a:spLocks noGrp="1"/>
          </p:cNvSpPr>
          <p:nvPr>
            <p:ph idx="1"/>
          </p:nvPr>
        </p:nvSpPr>
        <p:spPr>
          <a:xfrm>
            <a:off x="457200" y="1295400"/>
            <a:ext cx="8229600" cy="4983163"/>
          </a:xfrm>
        </p:spPr>
        <p:txBody>
          <a:bodyPr>
            <a:normAutofit lnSpcReduction="10000"/>
          </a:bodyPr>
          <a:lstStyle/>
          <a:p>
            <a:r>
              <a:rPr lang="en-US" sz="2800" dirty="0"/>
              <a:t>Complies with applicable laws, policies, directives and circulars, accounting principles, financial standards, and internal control standards; </a:t>
            </a:r>
          </a:p>
          <a:p>
            <a:endParaRPr lang="en-US" sz="2800" dirty="0"/>
          </a:p>
          <a:p>
            <a:r>
              <a:rPr lang="en-US" sz="2800" dirty="0"/>
              <a:t>Provides for complete, reliable, consistent, and timely financial information which is prepared based on a uniform basis; and</a:t>
            </a:r>
          </a:p>
          <a:p>
            <a:pPr marL="0" indent="0">
              <a:buNone/>
            </a:pPr>
            <a:endParaRPr lang="en-US" sz="2800" dirty="0"/>
          </a:p>
          <a:p>
            <a:r>
              <a:rPr lang="en-US" sz="2800" dirty="0"/>
              <a:t>Ensures the development and reporting of budget and accounting information that is accurate, traceable to standards, and transparent.    </a:t>
            </a:r>
          </a:p>
          <a:p>
            <a:endParaRPr lang="en-US" sz="28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5983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SDA OIG-FMD Financial Activities"/>
          <p:cNvSpPr>
            <a:spLocks noGrp="1"/>
          </p:cNvSpPr>
          <p:nvPr>
            <p:ph type="title"/>
          </p:nvPr>
        </p:nvSpPr>
        <p:spPr>
          <a:xfrm>
            <a:off x="457200" y="274638"/>
            <a:ext cx="8229600" cy="639762"/>
          </a:xfrm>
        </p:spPr>
        <p:txBody>
          <a:bodyPr>
            <a:noAutofit/>
          </a:bodyPr>
          <a:lstStyle/>
          <a:p>
            <a:r>
              <a:rPr lang="en-US" sz="3600" b="1" dirty="0"/>
              <a:t>USDA OIG-FMD Financial Activities</a:t>
            </a:r>
          </a:p>
        </p:txBody>
      </p:sp>
      <p:sp>
        <p:nvSpPr>
          <p:cNvPr id="3" name="Content Placeholder 2" descr="Develops Financial Management Operating Procedures that support OIG’s strategic goals and  improve financial management activities; &#10;&#10;Performs financial activities that help to ensure accuracy, integrity, and supports the reduction of improper payments; &#10;&#10;Improves end-to-end business processes affecting OIG’s financial status;&#10;"/>
          <p:cNvSpPr>
            <a:spLocks noGrp="1"/>
          </p:cNvSpPr>
          <p:nvPr>
            <p:ph idx="1"/>
          </p:nvPr>
        </p:nvSpPr>
        <p:spPr>
          <a:xfrm>
            <a:off x="423062" y="1143000"/>
            <a:ext cx="8229600" cy="5410200"/>
          </a:xfrm>
        </p:spPr>
        <p:txBody>
          <a:bodyPr>
            <a:noAutofit/>
          </a:bodyPr>
          <a:lstStyle/>
          <a:p>
            <a:r>
              <a:rPr lang="en-US" sz="2800" dirty="0"/>
              <a:t>Develops Financial Management Operating Procedures that support OIG’s strategic goals and  improve financial management activities; </a:t>
            </a:r>
          </a:p>
          <a:p>
            <a:endParaRPr lang="en-US" sz="2800" dirty="0"/>
          </a:p>
          <a:p>
            <a:r>
              <a:rPr lang="en-US" sz="2800" dirty="0"/>
              <a:t>Performs</a:t>
            </a:r>
            <a:r>
              <a:rPr lang="en-US" sz="2800" b="1" i="1" dirty="0"/>
              <a:t> </a:t>
            </a:r>
            <a:r>
              <a:rPr lang="en-US" sz="2800" dirty="0"/>
              <a:t>financial activities that help to ensure accuracy, integrity, and supports the reduction of improper payments; </a:t>
            </a:r>
          </a:p>
          <a:p>
            <a:endParaRPr lang="en-US" sz="2800" dirty="0"/>
          </a:p>
          <a:p>
            <a:r>
              <a:rPr lang="en-US" sz="2800" dirty="0"/>
              <a:t>Improves end-to-end business processes affecting OIG’s financial status;</a:t>
            </a:r>
          </a:p>
        </p:txBody>
      </p:sp>
    </p:spTree>
    <p:extLst>
      <p:ext uri="{BB962C8B-B14F-4D97-AF65-F5344CB8AC3E}">
        <p14:creationId xmlns:p14="http://schemas.microsoft.com/office/powerpoint/2010/main" val="3298741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SDA OIG-FMD Financial Activities cont."/>
          <p:cNvSpPr>
            <a:spLocks noGrp="1"/>
          </p:cNvSpPr>
          <p:nvPr>
            <p:ph type="title"/>
          </p:nvPr>
        </p:nvSpPr>
        <p:spPr>
          <a:xfrm>
            <a:off x="457200" y="274638"/>
            <a:ext cx="8229600" cy="639762"/>
          </a:xfrm>
        </p:spPr>
        <p:txBody>
          <a:bodyPr>
            <a:noAutofit/>
          </a:bodyPr>
          <a:lstStyle/>
          <a:p>
            <a:r>
              <a:rPr lang="en-US" sz="3600" b="1" dirty="0"/>
              <a:t>USDA OIG-FMD Financial Activities Cont.</a:t>
            </a:r>
          </a:p>
        </p:txBody>
      </p:sp>
      <p:sp>
        <p:nvSpPr>
          <p:cNvPr id="3" name="Content Placeholder 2" descr="Coordinates the data needed for OIG’s budget and provides budget submission to the OIG for final approval before forwarding to OBPA;&#10;&#10;Provides information needed to support any audits on OIG’s financial data in accordance with OMB Circular A-133; and &#10;&#10;Ensures financial statements are timely, reliable ,and accurate."/>
          <p:cNvSpPr>
            <a:spLocks noGrp="1"/>
          </p:cNvSpPr>
          <p:nvPr>
            <p:ph idx="1"/>
          </p:nvPr>
        </p:nvSpPr>
        <p:spPr>
          <a:xfrm>
            <a:off x="381000" y="1143000"/>
            <a:ext cx="8229600" cy="5410200"/>
          </a:xfrm>
        </p:spPr>
        <p:txBody>
          <a:bodyPr>
            <a:noAutofit/>
          </a:bodyPr>
          <a:lstStyle/>
          <a:p>
            <a:r>
              <a:rPr lang="en-US" sz="2800" dirty="0"/>
              <a:t>Coordinates the data needed for OIG’s budget and provides budget submission to the OIG for final approval before forwarding to OBPA;</a:t>
            </a:r>
          </a:p>
          <a:p>
            <a:endParaRPr lang="en-US" sz="2800" dirty="0"/>
          </a:p>
          <a:p>
            <a:r>
              <a:rPr lang="en-US" sz="2800" dirty="0"/>
              <a:t>Provides information needed to support any audits on OIG’s financial data in accordance with OMB Circular A-133; and </a:t>
            </a:r>
          </a:p>
          <a:p>
            <a:endParaRPr lang="en-US" sz="2800" dirty="0"/>
          </a:p>
          <a:p>
            <a:r>
              <a:rPr lang="en-US" sz="2800" dirty="0"/>
              <a:t>Ensures</a:t>
            </a:r>
            <a:r>
              <a:rPr lang="en-US" sz="2800" b="1" i="1" dirty="0"/>
              <a:t> </a:t>
            </a:r>
            <a:r>
              <a:rPr lang="en-US" sz="2800" dirty="0"/>
              <a:t>financial statements are timely, reliable ,and accurate.</a:t>
            </a:r>
          </a:p>
        </p:txBody>
      </p:sp>
    </p:spTree>
    <p:extLst>
      <p:ext uri="{BB962C8B-B14F-4D97-AF65-F5344CB8AC3E}">
        <p14:creationId xmlns:p14="http://schemas.microsoft.com/office/powerpoint/2010/main" val="2107934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FMD Team"/>
          <p:cNvSpPr>
            <a:spLocks noGrp="1"/>
          </p:cNvSpPr>
          <p:nvPr>
            <p:ph type="title"/>
          </p:nvPr>
        </p:nvSpPr>
        <p:spPr>
          <a:xfrm>
            <a:off x="457200" y="152400"/>
            <a:ext cx="8229600" cy="685800"/>
          </a:xfrm>
        </p:spPr>
        <p:txBody>
          <a:bodyPr>
            <a:normAutofit/>
          </a:bodyPr>
          <a:lstStyle/>
          <a:p>
            <a:r>
              <a:rPr lang="en-US" sz="3600" b="1" dirty="0"/>
              <a:t>FMD Team </a:t>
            </a:r>
          </a:p>
        </p:txBody>
      </p:sp>
      <p:sp>
        <p:nvSpPr>
          <p:cNvPr id="3" name="Content Placeholder 2" descr="Total of 8 Staff Members&#10;Two Chiefs/Supervisors &#10;Accounting- Ms. Toris O’Neal &#10;Acting Budget- Ms. Rhonda Holder &#10;3 Accountants&#10;Ms. Ebony Engram &#10;Ms. Andrea Drew &#10;Mr. Garri Azrelyvant &#10;2 Budget Analysts&#10;Ms. Beverly Howard&#10;Ms. Patricia Gunderson &#10;"/>
          <p:cNvSpPr>
            <a:spLocks noGrp="1"/>
          </p:cNvSpPr>
          <p:nvPr>
            <p:ph idx="1"/>
          </p:nvPr>
        </p:nvSpPr>
        <p:spPr>
          <a:xfrm>
            <a:off x="457200" y="838201"/>
            <a:ext cx="8229600" cy="5486400"/>
          </a:xfrm>
        </p:spPr>
        <p:txBody>
          <a:bodyPr>
            <a:normAutofit lnSpcReduction="10000"/>
          </a:bodyPr>
          <a:lstStyle/>
          <a:p>
            <a:pPr marL="0" indent="0">
              <a:buNone/>
            </a:pPr>
            <a:r>
              <a:rPr lang="en-US" sz="2800" dirty="0"/>
              <a:t>Total of 8 Staff Members</a:t>
            </a:r>
          </a:p>
          <a:p>
            <a:r>
              <a:rPr lang="en-US" sz="2800" dirty="0"/>
              <a:t>Two Chiefs/Supervisors </a:t>
            </a:r>
          </a:p>
          <a:p>
            <a:pPr lvl="2"/>
            <a:r>
              <a:rPr lang="en-US" sz="2800" dirty="0"/>
              <a:t>Accounting- Ms. Toris O’Neal </a:t>
            </a:r>
          </a:p>
          <a:p>
            <a:pPr lvl="2"/>
            <a:r>
              <a:rPr lang="en-US" sz="2800" dirty="0"/>
              <a:t>Acting Budget- Ms. Rhonda Holder </a:t>
            </a:r>
          </a:p>
          <a:p>
            <a:r>
              <a:rPr lang="en-US" sz="2800" dirty="0"/>
              <a:t>3 Accountants</a:t>
            </a:r>
          </a:p>
          <a:p>
            <a:pPr lvl="1"/>
            <a:r>
              <a:rPr lang="en-US" dirty="0"/>
              <a:t>Ms. Ebony Engram </a:t>
            </a:r>
          </a:p>
          <a:p>
            <a:pPr lvl="1"/>
            <a:r>
              <a:rPr lang="en-US" dirty="0"/>
              <a:t>Ms. Andrea Drew </a:t>
            </a:r>
          </a:p>
          <a:p>
            <a:pPr lvl="1"/>
            <a:r>
              <a:rPr lang="en-US" dirty="0"/>
              <a:t>Mr. Garri Azrelyvant </a:t>
            </a:r>
          </a:p>
          <a:p>
            <a:pPr marL="514350" indent="-457200"/>
            <a:r>
              <a:rPr lang="en-US" sz="2800" dirty="0"/>
              <a:t>2 Budget Analysts</a:t>
            </a:r>
          </a:p>
          <a:p>
            <a:pPr marL="914400" lvl="1" indent="-457200"/>
            <a:r>
              <a:rPr lang="en-US" dirty="0"/>
              <a:t>Ms. Beverly Howard</a:t>
            </a:r>
          </a:p>
          <a:p>
            <a:pPr marL="914400" lvl="1" indent="-457200"/>
            <a:r>
              <a:rPr lang="en-US" dirty="0"/>
              <a:t>Ms. Patricia Gunderson </a:t>
            </a:r>
          </a:p>
          <a:p>
            <a:pPr marL="914400" lvl="1" indent="-457200"/>
            <a:endParaRPr lang="en-US" dirty="0"/>
          </a:p>
          <a:p>
            <a:pPr lvl="1"/>
            <a:endParaRPr lang="en-US" dirty="0"/>
          </a:p>
          <a:p>
            <a:endParaRPr lang="en-US" dirty="0"/>
          </a:p>
        </p:txBody>
      </p:sp>
    </p:spTree>
    <p:extLst>
      <p:ext uri="{BB962C8B-B14F-4D97-AF65-F5344CB8AC3E}">
        <p14:creationId xmlns:p14="http://schemas.microsoft.com/office/powerpoint/2010/main" val="287141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Overview"/>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Overview</a:t>
            </a:r>
          </a:p>
        </p:txBody>
      </p:sp>
      <p:sp>
        <p:nvSpPr>
          <p:cNvPr id="3" name="Content Placeholder 2" descr="Background&#10;Mission and Goals&#10;Authorities&#10;Organization&#10;Offices&#10;Financial Management Division (FMD)&#10;Financial Management Activities &#10;Key Links&#10;"/>
          <p:cNvSpPr>
            <a:spLocks noGrp="1"/>
          </p:cNvSpPr>
          <p:nvPr>
            <p:ph idx="1"/>
          </p:nvPr>
        </p:nvSpPr>
        <p:spPr/>
        <p:txBody>
          <a:bodyPr>
            <a:normAutofit lnSpcReduction="10000"/>
          </a:bodyPr>
          <a:lstStyle/>
          <a:p>
            <a:r>
              <a:rPr lang="en-US" dirty="0"/>
              <a:t>Background</a:t>
            </a:r>
          </a:p>
          <a:p>
            <a:r>
              <a:rPr lang="en-US" dirty="0"/>
              <a:t>Mission and Goals</a:t>
            </a:r>
          </a:p>
          <a:p>
            <a:r>
              <a:rPr lang="en-US" dirty="0"/>
              <a:t>Authorities</a:t>
            </a:r>
          </a:p>
          <a:p>
            <a:r>
              <a:rPr lang="en-US" dirty="0"/>
              <a:t>Organization</a:t>
            </a:r>
          </a:p>
          <a:p>
            <a:r>
              <a:rPr lang="en-US" dirty="0"/>
              <a:t>Offices</a:t>
            </a:r>
          </a:p>
          <a:p>
            <a:r>
              <a:rPr lang="en-US" dirty="0"/>
              <a:t>Financial Management Division (FMD)</a:t>
            </a:r>
          </a:p>
          <a:p>
            <a:r>
              <a:rPr lang="en-US" dirty="0"/>
              <a:t>Financial Management Activities </a:t>
            </a:r>
          </a:p>
          <a:p>
            <a:r>
              <a:rPr lang="en-US" dirty="0"/>
              <a:t>Key Links</a:t>
            </a:r>
          </a:p>
        </p:txBody>
      </p:sp>
    </p:spTree>
    <p:extLst>
      <p:ext uri="{BB962C8B-B14F-4D97-AF65-F5344CB8AC3E}">
        <p14:creationId xmlns:p14="http://schemas.microsoft.com/office/powerpoint/2010/main" val="2970151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Key OIG Links"/>
          <p:cNvSpPr>
            <a:spLocks noGrp="1"/>
          </p:cNvSpPr>
          <p:nvPr>
            <p:ph type="title"/>
          </p:nvPr>
        </p:nvSpPr>
        <p:spPr/>
        <p:txBody>
          <a:bodyPr>
            <a:normAutofit/>
          </a:bodyPr>
          <a:lstStyle/>
          <a:p>
            <a:r>
              <a:rPr lang="en-US" sz="3600" b="1" dirty="0"/>
              <a:t>Key OIG Links</a:t>
            </a:r>
          </a:p>
        </p:txBody>
      </p:sp>
      <p:sp>
        <p:nvSpPr>
          <p:cNvPr id="3" name="Content Placeholder 2" descr="Home Page:  &#10;     https://www.usda.gov/oig/&#10;Annual Plan:  https://www.usda.gov/oig/webdocs/2019_Annual_Plan.pdf&#10;Audit Reports: &#10;     https://www.usda.gov/oig/rptsaudits.htm&#10;Semiannual Reports to Congress:&#10;  https://www.usda.gov/oig/rptssarc.htm&#10;"/>
          <p:cNvSpPr>
            <a:spLocks noGrp="1"/>
          </p:cNvSpPr>
          <p:nvPr>
            <p:ph idx="1"/>
          </p:nvPr>
        </p:nvSpPr>
        <p:spPr>
          <a:noFill/>
        </p:spPr>
        <p:txBody>
          <a:bodyPr/>
          <a:lstStyle/>
          <a:p>
            <a:r>
              <a:rPr lang="en-US" sz="2800" dirty="0"/>
              <a:t>Home Page:  </a:t>
            </a:r>
          </a:p>
          <a:p>
            <a:pPr marL="0" indent="0">
              <a:buNone/>
            </a:pPr>
            <a:r>
              <a:rPr lang="en-US" sz="2400" dirty="0">
                <a:solidFill>
                  <a:srgbClr val="FFFF00"/>
                </a:solidFill>
              </a:rPr>
              <a:t>     </a:t>
            </a:r>
            <a:r>
              <a:rPr lang="en-US" sz="2400" dirty="0"/>
              <a:t>https://www.usda.gov/oig/</a:t>
            </a:r>
          </a:p>
          <a:p>
            <a:r>
              <a:rPr lang="en-US" sz="2800" dirty="0"/>
              <a:t>Annual Plan: </a:t>
            </a:r>
            <a:r>
              <a:rPr lang="en-US" sz="2400" dirty="0"/>
              <a:t>https://www.usda.gov/oig/webdocs/2019_Annual_Plan.pdf</a:t>
            </a:r>
          </a:p>
          <a:p>
            <a:r>
              <a:rPr lang="en-US" sz="2800" dirty="0"/>
              <a:t>Audit Reports: </a:t>
            </a:r>
          </a:p>
          <a:p>
            <a:pPr marL="0" indent="0">
              <a:buNone/>
            </a:pPr>
            <a:r>
              <a:rPr lang="en-US" sz="2400" dirty="0"/>
              <a:t>    https://www.usda.gov/oig/rptsaudits.htm</a:t>
            </a:r>
          </a:p>
          <a:p>
            <a:r>
              <a:rPr lang="en-US" sz="2800" dirty="0"/>
              <a:t>Semiannual Reports to Congress:</a:t>
            </a:r>
          </a:p>
          <a:p>
            <a:pPr marL="0" indent="0">
              <a:buNone/>
            </a:pPr>
            <a:r>
              <a:rPr lang="en-US" sz="2400" dirty="0"/>
              <a:t> https://www.usda.gov/oig/rptssarc.htm</a:t>
            </a:r>
          </a:p>
        </p:txBody>
      </p:sp>
    </p:spTree>
    <p:extLst>
      <p:ext uri="{BB962C8B-B14F-4D97-AF65-F5344CB8AC3E}">
        <p14:creationId xmlns:p14="http://schemas.microsoft.com/office/powerpoint/2010/main" val="4270202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estions?"/>
          <p:cNvSpPr>
            <a:spLocks noGrp="1"/>
          </p:cNvSpPr>
          <p:nvPr>
            <p:ph type="title"/>
          </p:nvPr>
        </p:nvSpPr>
        <p:spPr/>
        <p:txBody>
          <a:bodyPr>
            <a:normAutofit/>
          </a:bodyPr>
          <a:lstStyle/>
          <a:p>
            <a:r>
              <a:rPr lang="en-US" sz="3600" b="1" dirty="0"/>
              <a:t>Questions?</a:t>
            </a:r>
          </a:p>
        </p:txBody>
      </p:sp>
      <p:sp>
        <p:nvSpPr>
          <p:cNvPr id="3" name="Content Placeholder 2" descr="Robert Huttenlocker, OIG-OM&#10;Robert.Huttenlocker@oig.usda.gov&#10;(202) 720-6879 &#10;&#10;Kimberly Johnson-Miller, OIG-FMD &#10;Kim.Johnson-Miller@oig.usda.gov&#10;(202) 572-0268&#10;"/>
          <p:cNvSpPr>
            <a:spLocks noGrp="1"/>
          </p:cNvSpPr>
          <p:nvPr>
            <p:ph idx="1"/>
          </p:nvPr>
        </p:nvSpPr>
        <p:spPr/>
        <p:txBody>
          <a:bodyPr/>
          <a:lstStyle/>
          <a:p>
            <a:r>
              <a:rPr lang="en-US" dirty="0"/>
              <a:t>Robert Huttenlocker, OIG-OM</a:t>
            </a:r>
          </a:p>
          <a:p>
            <a:pPr lvl="1"/>
            <a:r>
              <a:rPr lang="en-US" dirty="0"/>
              <a:t>Robert.Huttenlocker@oig.usda.gov</a:t>
            </a:r>
          </a:p>
          <a:p>
            <a:pPr lvl="1"/>
            <a:r>
              <a:rPr lang="en-US" dirty="0"/>
              <a:t>(202) 720-6879 </a:t>
            </a:r>
          </a:p>
          <a:p>
            <a:pPr marL="0" indent="0">
              <a:buNone/>
            </a:pPr>
            <a:endParaRPr lang="en-US" dirty="0"/>
          </a:p>
          <a:p>
            <a:r>
              <a:rPr lang="en-US" dirty="0"/>
              <a:t>Kimberly Johnson-Miller, OIG-FMD </a:t>
            </a:r>
          </a:p>
          <a:p>
            <a:pPr lvl="1"/>
            <a:r>
              <a:rPr lang="en-US" dirty="0"/>
              <a:t>Kim.Johnson-Miller@oig.usda.gov</a:t>
            </a:r>
          </a:p>
          <a:p>
            <a:pPr lvl="1"/>
            <a:r>
              <a:rPr lang="en-US" dirty="0"/>
              <a:t>(202) 572-0268</a:t>
            </a:r>
          </a:p>
        </p:txBody>
      </p:sp>
    </p:spTree>
    <p:extLst>
      <p:ext uri="{BB962C8B-B14F-4D97-AF65-F5344CB8AC3E}">
        <p14:creationId xmlns:p14="http://schemas.microsoft.com/office/powerpoint/2010/main" val="2622216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bout USDA OIG"/>
          <p:cNvSpPr>
            <a:spLocks noGrp="1"/>
          </p:cNvSpPr>
          <p:nvPr>
            <p:ph type="title"/>
          </p:nvPr>
        </p:nvSpPr>
        <p:spPr>
          <a:xfrm>
            <a:off x="381000" y="175419"/>
            <a:ext cx="8229600" cy="1143000"/>
          </a:xfrm>
        </p:spPr>
        <p:txBody>
          <a:bodyPr>
            <a:normAutofit/>
          </a:bodyPr>
          <a:lstStyle/>
          <a:p>
            <a:r>
              <a:rPr lang="en-US" sz="3600" b="1" dirty="0"/>
              <a:t>About USDA OIG</a:t>
            </a:r>
          </a:p>
        </p:txBody>
      </p:sp>
      <p:sp>
        <p:nvSpPr>
          <p:cNvPr id="3" name="Content Placeholder 2" descr="Administratively est. in 1962&#10;&#10;Legislatively est. by the IG Act of 1978 &#10;&#10;Phyllis K. Fong, IG since Dec. 2, 2002&#10;&#10;IG appointed by President and confirmed by the Senate&#10;&#10;Member on the Council of the Inspectors General on Integrity and Efficiency&#10;"/>
          <p:cNvSpPr>
            <a:spLocks noGrp="1"/>
          </p:cNvSpPr>
          <p:nvPr>
            <p:ph idx="1"/>
          </p:nvPr>
        </p:nvSpPr>
        <p:spPr>
          <a:xfrm>
            <a:off x="456525" y="1219200"/>
            <a:ext cx="6553200" cy="4906962"/>
          </a:xfrm>
        </p:spPr>
        <p:txBody>
          <a:bodyPr>
            <a:noAutofit/>
          </a:bodyPr>
          <a:lstStyle/>
          <a:p>
            <a:pPr>
              <a:spcBef>
                <a:spcPts val="0"/>
              </a:spcBef>
              <a:defRPr/>
            </a:pPr>
            <a:r>
              <a:rPr lang="en-US" sz="2800" dirty="0"/>
              <a:t>Administratively est. in 1962</a:t>
            </a:r>
          </a:p>
          <a:p>
            <a:pPr marL="0" indent="0">
              <a:spcBef>
                <a:spcPts val="0"/>
              </a:spcBef>
              <a:buNone/>
              <a:defRPr/>
            </a:pPr>
            <a:endParaRPr lang="en-US" sz="2800" dirty="0"/>
          </a:p>
          <a:p>
            <a:pPr>
              <a:spcBef>
                <a:spcPts val="0"/>
              </a:spcBef>
              <a:defRPr/>
            </a:pPr>
            <a:r>
              <a:rPr lang="en-US" sz="2800" dirty="0"/>
              <a:t>Legislatively est. by the IG Act of 1978</a:t>
            </a:r>
            <a:r>
              <a:rPr lang="en-US" altLang="en-US" sz="2800" dirty="0"/>
              <a:t> </a:t>
            </a:r>
          </a:p>
          <a:p>
            <a:pPr marL="0" indent="0">
              <a:spcBef>
                <a:spcPts val="0"/>
              </a:spcBef>
              <a:buNone/>
              <a:defRPr/>
            </a:pPr>
            <a:endParaRPr lang="en-US" sz="2800" dirty="0"/>
          </a:p>
          <a:p>
            <a:pPr>
              <a:spcBef>
                <a:spcPts val="0"/>
              </a:spcBef>
              <a:defRPr/>
            </a:pPr>
            <a:r>
              <a:rPr lang="en-US" sz="2800" dirty="0"/>
              <a:t>Phyllis K. Fong, IG since Dec. 2, 2002</a:t>
            </a:r>
          </a:p>
          <a:p>
            <a:pPr marL="0" indent="0">
              <a:spcBef>
                <a:spcPts val="0"/>
              </a:spcBef>
              <a:buNone/>
              <a:defRPr/>
            </a:pPr>
            <a:endParaRPr lang="en-US" sz="2800" dirty="0"/>
          </a:p>
          <a:p>
            <a:pPr>
              <a:spcBef>
                <a:spcPts val="0"/>
              </a:spcBef>
            </a:pPr>
            <a:r>
              <a:rPr lang="en-US" sz="2800" dirty="0"/>
              <a:t>IG appointed by President and confirmed by the Senate</a:t>
            </a:r>
          </a:p>
          <a:p>
            <a:pPr marL="0" indent="0">
              <a:spcBef>
                <a:spcPts val="0"/>
              </a:spcBef>
              <a:buNone/>
            </a:pPr>
            <a:endParaRPr lang="en-US" sz="2800" dirty="0"/>
          </a:p>
          <a:p>
            <a:pPr>
              <a:spcBef>
                <a:spcPts val="0"/>
              </a:spcBef>
            </a:pPr>
            <a:r>
              <a:rPr lang="en-US" sz="2800" dirty="0"/>
              <a:t>Member on the Council of the Inspectors General on Integrity and Efficiency</a:t>
            </a:r>
          </a:p>
        </p:txBody>
      </p:sp>
      <p:pic>
        <p:nvPicPr>
          <p:cNvPr id="6" name="Picture 5" descr="Picture of Phyllis Fo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8178" y="76200"/>
            <a:ext cx="1850572" cy="2590800"/>
          </a:xfrm>
          <a:prstGeom prst="rect">
            <a:avLst/>
          </a:prstGeom>
        </p:spPr>
      </p:pic>
    </p:spTree>
    <p:extLst>
      <p:ext uri="{BB962C8B-B14F-4D97-AF65-F5344CB8AC3E}">
        <p14:creationId xmlns:p14="http://schemas.microsoft.com/office/powerpoint/2010/main" val="590873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SDA OIG’s Mission, Vision, and Core Values">
            <a:extLst>
              <a:ext uri="{FF2B5EF4-FFF2-40B4-BE49-F238E27FC236}">
                <a16:creationId xmlns:a16="http://schemas.microsoft.com/office/drawing/2014/main" id="{1953EE90-4169-4B6F-BA64-101D61142BCB}"/>
              </a:ext>
            </a:extLst>
          </p:cNvPr>
          <p:cNvSpPr>
            <a:spLocks noGrp="1"/>
          </p:cNvSpPr>
          <p:nvPr>
            <p:ph type="title"/>
          </p:nvPr>
        </p:nvSpPr>
        <p:spPr/>
        <p:txBody>
          <a:bodyPr>
            <a:normAutofit fontScale="90000"/>
          </a:bodyPr>
          <a:lstStyle/>
          <a:p>
            <a:r>
              <a:rPr lang="en-US" dirty="0"/>
              <a:t>USDA OIG’s Mission, Vision, and Core Values</a:t>
            </a:r>
          </a:p>
        </p:txBody>
      </p:sp>
      <p:sp>
        <p:nvSpPr>
          <p:cNvPr id="3" name="Content Placeholder 2" descr="USDA OIG’s Mission&#10;To promote economy, efficiency, and integrity in USDA programs and operations through the successful execution of audits, investigations, and reviews.&#10;&#10;USDA OIG’s Vision&#10;Our work advances the value, safety, and integrity of USDA programs and operations.&#10;&#10;USDA OIG’s Core Values&#10;Integrity – Objectivity - Diversity&#10;"/>
          <p:cNvSpPr>
            <a:spLocks noGrp="1"/>
          </p:cNvSpPr>
          <p:nvPr>
            <p:ph idx="1"/>
          </p:nvPr>
        </p:nvSpPr>
        <p:spPr/>
        <p:txBody>
          <a:bodyPr>
            <a:normAutofit fontScale="85000" lnSpcReduction="20000"/>
          </a:bodyPr>
          <a:lstStyle/>
          <a:p>
            <a:r>
              <a:rPr lang="en-US" dirty="0"/>
              <a:t>USDA OIG’s Mission</a:t>
            </a:r>
          </a:p>
          <a:p>
            <a:r>
              <a:rPr lang="en-US" dirty="0"/>
              <a:t>To promote economy, efficiency, and integrity in USDA programs and operations through the successful execution of audits, investigations, and reviews.</a:t>
            </a:r>
          </a:p>
          <a:p>
            <a:endParaRPr lang="en-US" dirty="0"/>
          </a:p>
          <a:p>
            <a:r>
              <a:rPr lang="en-US" dirty="0"/>
              <a:t>USDA OIG’s Vision</a:t>
            </a:r>
          </a:p>
          <a:p>
            <a:r>
              <a:rPr lang="en-US" dirty="0"/>
              <a:t>Our work advances the value, safety, and integrity of USDA programs and operations.</a:t>
            </a:r>
          </a:p>
          <a:p>
            <a:endParaRPr lang="en-US" dirty="0"/>
          </a:p>
          <a:p>
            <a:r>
              <a:rPr lang="en-US" dirty="0"/>
              <a:t>USDA OIG’s Core Values</a:t>
            </a:r>
          </a:p>
          <a:p>
            <a:r>
              <a:rPr lang="en-US" dirty="0"/>
              <a:t>Integrity – Objectivity - Diversity</a:t>
            </a:r>
          </a:p>
        </p:txBody>
      </p:sp>
    </p:spTree>
    <p:extLst>
      <p:ext uri="{BB962C8B-B14F-4D97-AF65-F5344CB8AC3E}">
        <p14:creationId xmlns:p14="http://schemas.microsoft.com/office/powerpoint/2010/main" val="2937646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SDA OIG’s Strategic Goals">
            <a:extLst>
              <a:ext uri="{FF2B5EF4-FFF2-40B4-BE49-F238E27FC236}">
                <a16:creationId xmlns:a16="http://schemas.microsoft.com/office/drawing/2014/main" id="{4A9A78C4-1C19-4080-9D4F-6CA067B4DF67}"/>
              </a:ext>
            </a:extLst>
          </p:cNvPr>
          <p:cNvSpPr>
            <a:spLocks noGrp="1"/>
          </p:cNvSpPr>
          <p:nvPr>
            <p:ph type="title"/>
          </p:nvPr>
        </p:nvSpPr>
        <p:spPr/>
        <p:txBody>
          <a:bodyPr/>
          <a:lstStyle/>
          <a:p>
            <a:r>
              <a:rPr lang="en-US" dirty="0"/>
              <a:t>USDA OIG’s Strategic Goals</a:t>
            </a:r>
          </a:p>
        </p:txBody>
      </p:sp>
      <p:sp>
        <p:nvSpPr>
          <p:cNvPr id="3" name="Content Placeholder 2" descr="USDA OIG’s Strategic Goal 1&#10;Strengthen USDA’s ability to implement and improve safety and security measures to protect the public health, as well as agricultural and Departmental resources.&#10;&#10;USDA OIG’s Strategic Goal 2&#10;Detect and reduce USDA program vulnerabilities and deficiencies to strengthen the integrity of the Department’s programs. &#10;"/>
          <p:cNvSpPr>
            <a:spLocks noGrp="1"/>
          </p:cNvSpPr>
          <p:nvPr>
            <p:ph idx="1"/>
          </p:nvPr>
        </p:nvSpPr>
        <p:spPr/>
        <p:txBody>
          <a:bodyPr>
            <a:normAutofit fontScale="92500" lnSpcReduction="10000"/>
          </a:bodyPr>
          <a:lstStyle/>
          <a:p>
            <a:r>
              <a:rPr lang="en-US" dirty="0"/>
              <a:t>USDA OIG’s Strategic Goal 1</a:t>
            </a:r>
            <a:br>
              <a:rPr lang="en-US" dirty="0"/>
            </a:br>
            <a:r>
              <a:rPr lang="en-US" dirty="0"/>
              <a:t>Strengthen USDA’s ability to implement and improve safety and security measures to protect the public health, as well as agricultural and Departmental resources.</a:t>
            </a:r>
          </a:p>
          <a:p>
            <a:endParaRPr lang="en-US" dirty="0"/>
          </a:p>
          <a:p>
            <a:r>
              <a:rPr lang="en-US" dirty="0"/>
              <a:t>USDA OIG’s Strategic Goal 2</a:t>
            </a:r>
            <a:br>
              <a:rPr lang="en-US" dirty="0"/>
            </a:br>
            <a:r>
              <a:rPr lang="en-US" dirty="0"/>
              <a:t>Detect and reduce USDA program vulnerabilities and deficiencies to strengthen the integrity of the Department’s programs. </a:t>
            </a:r>
          </a:p>
        </p:txBody>
      </p:sp>
    </p:spTree>
    <p:extLst>
      <p:ext uri="{BB962C8B-B14F-4D97-AF65-F5344CB8AC3E}">
        <p14:creationId xmlns:p14="http://schemas.microsoft.com/office/powerpoint/2010/main" val="390861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USDA OIG’s Strategic Goals (con’t)">
            <a:extLst>
              <a:ext uri="{FF2B5EF4-FFF2-40B4-BE49-F238E27FC236}">
                <a16:creationId xmlns:a16="http://schemas.microsoft.com/office/drawing/2014/main" id="{161E52AC-9A1A-4FED-93C1-7A946CA6FE7D}"/>
              </a:ext>
            </a:extLst>
          </p:cNvPr>
          <p:cNvSpPr>
            <a:spLocks noGrp="1"/>
          </p:cNvSpPr>
          <p:nvPr>
            <p:ph type="title"/>
          </p:nvPr>
        </p:nvSpPr>
        <p:spPr/>
        <p:txBody>
          <a:bodyPr/>
          <a:lstStyle/>
          <a:p>
            <a:r>
              <a:rPr lang="en-US" dirty="0"/>
              <a:t>USDA OIG’s Strategic Goals (</a:t>
            </a:r>
            <a:r>
              <a:rPr lang="en-US" dirty="0" err="1"/>
              <a:t>con’t</a:t>
            </a:r>
            <a:r>
              <a:rPr lang="en-US" dirty="0"/>
              <a:t>)</a:t>
            </a:r>
          </a:p>
        </p:txBody>
      </p:sp>
      <p:sp>
        <p:nvSpPr>
          <p:cNvPr id="3" name="Content Placeholder 2" descr="USDA OIG’s Strategic Goal 3&#10;Provide USDA with oversight to help it achieve     results-oriented performance. &#10;&#10;USDA OIG’s Strategic Goal 4&#10;Recruit, develop, and maintain a highly qualified and diverse workforce while fostering a work environment that promotes productivity, innovation, excellence, and employee satisfaction.&#10;"/>
          <p:cNvSpPr>
            <a:spLocks noGrp="1"/>
          </p:cNvSpPr>
          <p:nvPr>
            <p:ph idx="1"/>
          </p:nvPr>
        </p:nvSpPr>
        <p:spPr/>
        <p:txBody>
          <a:bodyPr>
            <a:normAutofit fontScale="92500" lnSpcReduction="10000"/>
          </a:bodyPr>
          <a:lstStyle/>
          <a:p>
            <a:r>
              <a:rPr lang="en-US" dirty="0"/>
              <a:t>USDA OIG’s Strategic Goal 3</a:t>
            </a:r>
            <a:br>
              <a:rPr lang="en-US" dirty="0"/>
            </a:br>
            <a:r>
              <a:rPr lang="en-US" dirty="0"/>
              <a:t>Provide USDA with oversight to help it achieve     results-oriented performance. </a:t>
            </a:r>
          </a:p>
          <a:p>
            <a:endParaRPr lang="en-US" dirty="0"/>
          </a:p>
          <a:p>
            <a:r>
              <a:rPr lang="en-US" dirty="0"/>
              <a:t>USDA OIG’s Strategic Goal 4</a:t>
            </a:r>
            <a:br>
              <a:rPr lang="en-US" dirty="0"/>
            </a:br>
            <a:r>
              <a:rPr lang="en-US" dirty="0"/>
              <a:t>Recruit, develop, and maintain a highly qualified and diverse workforce while fostering a work environment that promotes productivity, innovation, excellence, and employee satisfaction.</a:t>
            </a:r>
          </a:p>
        </p:txBody>
      </p:sp>
    </p:spTree>
    <p:extLst>
      <p:ext uri="{BB962C8B-B14F-4D97-AF65-F5344CB8AC3E}">
        <p14:creationId xmlns:p14="http://schemas.microsoft.com/office/powerpoint/2010/main" val="497156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USDA OIG’s Authority&#10;Where does it come from? "/>
          <p:cNvSpPr>
            <a:spLocks noGrp="1"/>
          </p:cNvSpPr>
          <p:nvPr>
            <p:ph type="title"/>
          </p:nvPr>
        </p:nvSpPr>
        <p:spPr/>
        <p:txBody>
          <a:bodyPr>
            <a:noAutofit/>
          </a:bodyPr>
          <a:lstStyle/>
          <a:p>
            <a:r>
              <a:rPr lang="en-US" sz="3600" b="1" dirty="0"/>
              <a:t>USDA OIG’s Authority</a:t>
            </a:r>
            <a:br>
              <a:rPr lang="en-US" sz="3600" b="1" dirty="0"/>
            </a:br>
            <a:r>
              <a:rPr lang="en-US" sz="3600" b="1" dirty="0"/>
              <a:t>Where does it come from? </a:t>
            </a:r>
          </a:p>
        </p:txBody>
      </p:sp>
      <p:sp>
        <p:nvSpPr>
          <p:cNvPr id="3" name="Content Placeholder 2" descr="IG Act of 1978, as Amended&#10;Requires the IG to independently and objectively&#10;Conduct and supervise audits and investigations of USDA’s programs and operations;&#10;Promote economy, efficiency and effectiveness &#10;Detect fraud and abuse within USDA and in non-Federal entities that receive USDA money; and&#10;Report to the Secretary and Congress semiannually.&#10;"/>
          <p:cNvSpPr>
            <a:spLocks noGrp="1"/>
          </p:cNvSpPr>
          <p:nvPr>
            <p:ph idx="1"/>
          </p:nvPr>
        </p:nvSpPr>
        <p:spPr/>
        <p:txBody>
          <a:bodyPr>
            <a:normAutofit fontScale="92500"/>
          </a:bodyPr>
          <a:lstStyle/>
          <a:p>
            <a:r>
              <a:rPr lang="en-US" sz="3000" dirty="0"/>
              <a:t>IG Act of 1978, as Amended</a:t>
            </a:r>
          </a:p>
          <a:p>
            <a:pPr>
              <a:defRPr/>
            </a:pPr>
            <a:r>
              <a:rPr lang="en-US" sz="3000" dirty="0"/>
              <a:t>Requires the IG to independently and objectively</a:t>
            </a:r>
          </a:p>
          <a:p>
            <a:pPr lvl="1">
              <a:defRPr/>
            </a:pPr>
            <a:r>
              <a:rPr lang="en-US" sz="3000" dirty="0"/>
              <a:t>Conduct and supervise audits and investigations of USDA’s programs and operations;</a:t>
            </a:r>
          </a:p>
          <a:p>
            <a:pPr lvl="1">
              <a:defRPr/>
            </a:pPr>
            <a:r>
              <a:rPr lang="en-US" sz="3000" dirty="0"/>
              <a:t>Promote economy, efficiency and effectiveness </a:t>
            </a:r>
          </a:p>
          <a:p>
            <a:pPr lvl="1">
              <a:defRPr/>
            </a:pPr>
            <a:r>
              <a:rPr lang="en-US" sz="3000" dirty="0"/>
              <a:t>Detect fraud and abuse within USDA and in non-Federal entities that receive USDA money; and</a:t>
            </a:r>
          </a:p>
          <a:p>
            <a:pPr lvl="1">
              <a:defRPr/>
            </a:pPr>
            <a:r>
              <a:rPr lang="en-US" sz="3000" dirty="0"/>
              <a:t>Report to the Secretary and Congress semiannually.</a:t>
            </a:r>
          </a:p>
          <a:p>
            <a:pPr marL="457200" lvl="1" indent="0">
              <a:buNone/>
              <a:defRPr/>
            </a:pPr>
            <a:endParaRPr lang="en-US" sz="2900" dirty="0"/>
          </a:p>
          <a:p>
            <a:endParaRPr lang="en-US" dirty="0"/>
          </a:p>
        </p:txBody>
      </p:sp>
    </p:spTree>
    <p:extLst>
      <p:ext uri="{BB962C8B-B14F-4D97-AF65-F5344CB8AC3E}">
        <p14:creationId xmlns:p14="http://schemas.microsoft.com/office/powerpoint/2010/main" val="2364172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IG Act of 1978&#10;Provides Authority to OIGs&#10;"/>
          <p:cNvSpPr>
            <a:spLocks noGrp="1"/>
          </p:cNvSpPr>
          <p:nvPr>
            <p:ph type="title"/>
          </p:nvPr>
        </p:nvSpPr>
        <p:spPr/>
        <p:txBody>
          <a:bodyPr>
            <a:normAutofit fontScale="90000"/>
          </a:bodyPr>
          <a:lstStyle/>
          <a:p>
            <a:r>
              <a:rPr lang="en-US" dirty="0"/>
              <a:t/>
            </a:r>
            <a:br>
              <a:rPr lang="en-US" dirty="0"/>
            </a:br>
            <a:r>
              <a:rPr lang="en-US" sz="4000" b="1" dirty="0"/>
              <a:t>IG Act of 1978</a:t>
            </a:r>
            <a:br>
              <a:rPr lang="en-US" sz="4000" b="1" dirty="0"/>
            </a:br>
            <a:r>
              <a:rPr lang="en-US" sz="4000" b="1" dirty="0"/>
              <a:t>Provides Authority to OIGs</a:t>
            </a:r>
            <a:r>
              <a:rPr lang="en-US" dirty="0"/>
              <a:t/>
            </a:r>
            <a:br>
              <a:rPr lang="en-US" dirty="0"/>
            </a:br>
            <a:endParaRPr lang="en-US" dirty="0"/>
          </a:p>
        </p:txBody>
      </p:sp>
      <p:sp>
        <p:nvSpPr>
          <p:cNvPr id="3" name="Content Placeholder 2" descr="Obtain access to information and documents within their agency in relation to any program or operations; &#10;Request information or assistance from any Federal, State, or local agency;&#10;Subpoena records and documents from any non-federal entity or individual;&#10;Take statements under oath; and&#10;Have direct and prompt access to the agency head for any purpose pertaining to the IG’s responsibilities.&#10;"/>
          <p:cNvSpPr>
            <a:spLocks noGrp="1"/>
          </p:cNvSpPr>
          <p:nvPr>
            <p:ph idx="1"/>
          </p:nvPr>
        </p:nvSpPr>
        <p:spPr>
          <a:xfrm>
            <a:off x="228600" y="1600200"/>
            <a:ext cx="8686800" cy="4525963"/>
          </a:xfrm>
        </p:spPr>
        <p:txBody>
          <a:bodyPr>
            <a:noAutofit/>
          </a:bodyPr>
          <a:lstStyle/>
          <a:p>
            <a:pPr lvl="1">
              <a:defRPr/>
            </a:pPr>
            <a:r>
              <a:rPr lang="en-US" dirty="0"/>
              <a:t>Obtain access to information and documents within their agency in relation to any program or operations; </a:t>
            </a:r>
          </a:p>
          <a:p>
            <a:pPr lvl="1">
              <a:defRPr/>
            </a:pPr>
            <a:r>
              <a:rPr lang="en-US" dirty="0"/>
              <a:t>Request information or assistance from any Federal, State, or local agency;</a:t>
            </a:r>
          </a:p>
          <a:p>
            <a:pPr lvl="1">
              <a:defRPr/>
            </a:pPr>
            <a:r>
              <a:rPr lang="en-US" dirty="0"/>
              <a:t>Subpoena records and documents from any non-federal entity or individual;</a:t>
            </a:r>
          </a:p>
          <a:p>
            <a:pPr lvl="1">
              <a:defRPr/>
            </a:pPr>
            <a:r>
              <a:rPr lang="en-US" dirty="0"/>
              <a:t>Take statements under oath; and</a:t>
            </a:r>
          </a:p>
          <a:p>
            <a:pPr lvl="1">
              <a:defRPr/>
            </a:pPr>
            <a:r>
              <a:rPr lang="en-US" dirty="0"/>
              <a:t>Have direct and prompt access to the agency head for any purpose pertaining to the IG’s responsibilities.</a:t>
            </a:r>
          </a:p>
        </p:txBody>
      </p:sp>
    </p:spTree>
    <p:extLst>
      <p:ext uri="{BB962C8B-B14F-4D97-AF65-F5344CB8AC3E}">
        <p14:creationId xmlns:p14="http://schemas.microsoft.com/office/powerpoint/2010/main" val="942010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o are our Stakeholders?"/>
          <p:cNvSpPr>
            <a:spLocks noGrp="1"/>
          </p:cNvSpPr>
          <p:nvPr>
            <p:ph type="title"/>
          </p:nvPr>
        </p:nvSpPr>
        <p:spPr/>
        <p:txBody>
          <a:bodyPr>
            <a:normAutofit/>
          </a:bodyPr>
          <a:lstStyle/>
          <a:p>
            <a:r>
              <a:rPr lang="en-US" sz="3600" b="1" dirty="0"/>
              <a:t>Who are our Stakeholders?</a:t>
            </a:r>
          </a:p>
        </p:txBody>
      </p:sp>
      <p:pic>
        <p:nvPicPr>
          <p:cNvPr id="5" name="Content Placeholder 4" descr="Stakeholders of OIG: the Public. Federal State and Local Law Enforcement agencies, Office of the special counsel, Executive office of the president of the US, office of government ethics, other us government agencies, office of management and budget us department of justice, us congress, government accountability offic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3259" y="1610204"/>
            <a:ext cx="4877481" cy="4505954"/>
          </a:xfrm>
          <a:prstGeom prst="rect">
            <a:avLst/>
          </a:prstGeom>
        </p:spPr>
      </p:pic>
    </p:spTree>
    <p:extLst>
      <p:ext uri="{BB962C8B-B14F-4D97-AF65-F5344CB8AC3E}">
        <p14:creationId xmlns:p14="http://schemas.microsoft.com/office/powerpoint/2010/main" val="604708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3529</TotalTime>
  <Words>1178</Words>
  <Application>Microsoft Office PowerPoint</Application>
  <PresentationFormat>On-screen Show (4:3)</PresentationFormat>
  <Paragraphs>170</Paragraphs>
  <Slides>21</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Office of Inspector General Mission and Role in USDA</vt:lpstr>
      <vt:lpstr>Overview</vt:lpstr>
      <vt:lpstr>About USDA OIG</vt:lpstr>
      <vt:lpstr>USDA OIG’s Mission, Vision, and Core Values</vt:lpstr>
      <vt:lpstr>USDA OIG’s Strategic Goals</vt:lpstr>
      <vt:lpstr>USDA OIG’s Strategic Goals (con’t)</vt:lpstr>
      <vt:lpstr>USDA OIG’s Authority Where does it come from? </vt:lpstr>
      <vt:lpstr> IG Act of 1978 Provides Authority to OIGs </vt:lpstr>
      <vt:lpstr>Who are our Stakeholders?</vt:lpstr>
      <vt:lpstr>Office of Audit </vt:lpstr>
      <vt:lpstr>Office of Investigations</vt:lpstr>
      <vt:lpstr>Office of Data Sciences</vt:lpstr>
      <vt:lpstr>Office of Management </vt:lpstr>
      <vt:lpstr>Other OIG Offices</vt:lpstr>
      <vt:lpstr>Financial Management Division </vt:lpstr>
      <vt:lpstr>FMD’s Mission </vt:lpstr>
      <vt:lpstr>USDA OIG-FMD Financial Activities</vt:lpstr>
      <vt:lpstr>USDA OIG-FMD Financial Activities Cont.</vt:lpstr>
      <vt:lpstr>FMD Team </vt:lpstr>
      <vt:lpstr>Key OIG Links</vt:lpstr>
      <vt:lpstr>Questions?</vt:lpstr>
    </vt:vector>
  </TitlesOfParts>
  <Company>USDA OIG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OIG Mission and Role in USDA</dc:title>
  <dc:creator>Financial Management Services</dc:creator>
  <cp:lastModifiedBy>Stewart, Jeffrey - OCFO</cp:lastModifiedBy>
  <cp:revision>200</cp:revision>
  <cp:lastPrinted>2019-06-19T12:14:51Z</cp:lastPrinted>
  <dcterms:created xsi:type="dcterms:W3CDTF">2016-02-04T16:57:38Z</dcterms:created>
  <dcterms:modified xsi:type="dcterms:W3CDTF">2019-08-13T19:57:19Z</dcterms:modified>
</cp:coreProperties>
</file>