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98" r:id="rId2"/>
    <p:sldId id="301" r:id="rId3"/>
    <p:sldId id="300" r:id="rId4"/>
    <p:sldId id="296" r:id="rId5"/>
    <p:sldId id="302" r:id="rId6"/>
    <p:sldId id="289" r:id="rId7"/>
    <p:sldId id="292" r:id="rId8"/>
    <p:sldId id="295" r:id="rId9"/>
    <p:sldId id="290" r:id="rId10"/>
    <p:sldId id="287" r:id="rId11"/>
    <p:sldId id="286" r:id="rId12"/>
    <p:sldId id="299" r:id="rId13"/>
    <p:sldId id="291" r:id="rId14"/>
    <p:sldId id="297" r:id="rId15"/>
    <p:sldId id="288" r:id="rId16"/>
    <p:sldId id="281" r:id="rId17"/>
  </p:sldIdLst>
  <p:sldSz cx="9144000" cy="6858000" type="screen4x3"/>
  <p:notesSz cx="7053263"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rose, Aaron - OCFO" initials="PA-O" lastIdx="4" clrIdx="0"/>
  <p:cmAuthor id="1" name="Nicholas Van Vranken" initials="NVV"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2368D47-5AED-4EB9-8BBD-30E72588073C}"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52B6CA17-4326-4937-80A2-9359917C288E}">
      <dgm:prSet/>
      <dgm:spPr/>
      <dgm:t>
        <a:bodyPr/>
        <a:lstStyle/>
        <a:p>
          <a:r>
            <a:rPr lang="en-US" dirty="0"/>
            <a:t>The Payment Integrity initiative (a.k.a. improper payments initiative) began with the passage of the Improper Payments Information Act of 2002, as amended.</a:t>
          </a:r>
        </a:p>
      </dgm:t>
      <dgm:extLst>
        <a:ext uri="{E40237B7-FDA0-4F09-8148-C483321AD2D9}">
          <dgm14:cNvPr xmlns:dgm14="http://schemas.microsoft.com/office/drawing/2010/diagram" id="0" name="" descr="The Payment Integrity initiative (a.k.a. improper payments initiative) began with the passage of the Improper Payments Information Act of 2002, as amended.&#10;"/>
        </a:ext>
      </dgm:extLst>
    </dgm:pt>
    <dgm:pt modelId="{13AB4DDF-48EA-49F1-A0CD-1660D4620AAA}" type="parTrans" cxnId="{D485D8B3-8CB8-44F7-8FB4-BC234F9F3519}">
      <dgm:prSet/>
      <dgm:spPr/>
      <dgm:t>
        <a:bodyPr/>
        <a:lstStyle/>
        <a:p>
          <a:endParaRPr lang="en-US"/>
        </a:p>
      </dgm:t>
    </dgm:pt>
    <dgm:pt modelId="{F5E5C28D-AB91-40CA-A498-DCEE49543958}" type="sibTrans" cxnId="{D485D8B3-8CB8-44F7-8FB4-BC234F9F3519}">
      <dgm:prSet/>
      <dgm:spPr/>
      <dgm:t>
        <a:bodyPr/>
        <a:lstStyle/>
        <a:p>
          <a:endParaRPr lang="en-US"/>
        </a:p>
      </dgm:t>
    </dgm:pt>
    <dgm:pt modelId="{7EC4D3C9-B49E-4278-8A86-6274265FBB68}">
      <dgm:prSet/>
      <dgm:spPr/>
      <dgm:t>
        <a:bodyPr/>
        <a:lstStyle/>
        <a:p>
          <a:r>
            <a:rPr lang="en-US" dirty="0"/>
            <a:t>The Office of Management and Budget (OMB) released guidance on implementing the improper payment legislation through OMB Circular A-123, Appendix C.  The reporting structure of improper payments is found in OMB Circular A-136.</a:t>
          </a:r>
        </a:p>
      </dgm:t>
      <dgm:extLst>
        <a:ext uri="{E40237B7-FDA0-4F09-8148-C483321AD2D9}">
          <dgm14:cNvPr xmlns:dgm14="http://schemas.microsoft.com/office/drawing/2010/diagram" id="0" name="" descr="The Office of Management and Budget (OMB) released guidance on implementing the improper payment legislation through OMB Circular A-123, Appendix C.  The reporting structure of improper payments is found in OMB Circular A-136.&#10;"/>
        </a:ext>
      </dgm:extLst>
    </dgm:pt>
    <dgm:pt modelId="{CB5C8F92-A5F5-46B1-957E-B6B0651BA69F}" type="parTrans" cxnId="{D961446E-E04F-4672-BC45-6750FA0861DD}">
      <dgm:prSet/>
      <dgm:spPr/>
      <dgm:t>
        <a:bodyPr/>
        <a:lstStyle/>
        <a:p>
          <a:endParaRPr lang="en-US"/>
        </a:p>
      </dgm:t>
    </dgm:pt>
    <dgm:pt modelId="{06AB6E50-351C-4C56-B6B8-991C0D1BF7F1}" type="sibTrans" cxnId="{D961446E-E04F-4672-BC45-6750FA0861DD}">
      <dgm:prSet/>
      <dgm:spPr/>
      <dgm:t>
        <a:bodyPr/>
        <a:lstStyle/>
        <a:p>
          <a:endParaRPr lang="en-US"/>
        </a:p>
      </dgm:t>
    </dgm:pt>
    <dgm:pt modelId="{06B014BE-7295-4AB2-90BC-062163D7C6B8}" type="pres">
      <dgm:prSet presAssocID="{B2368D47-5AED-4EB9-8BBD-30E72588073C}" presName="hierChild1" presStyleCnt="0">
        <dgm:presLayoutVars>
          <dgm:chPref val="1"/>
          <dgm:dir/>
          <dgm:animOne val="branch"/>
          <dgm:animLvl val="lvl"/>
          <dgm:resizeHandles/>
        </dgm:presLayoutVars>
      </dgm:prSet>
      <dgm:spPr/>
    </dgm:pt>
    <dgm:pt modelId="{A8C566E3-EACE-45B5-AC78-7EDDA630C15C}" type="pres">
      <dgm:prSet presAssocID="{52B6CA17-4326-4937-80A2-9359917C288E}" presName="hierRoot1" presStyleCnt="0"/>
      <dgm:spPr/>
    </dgm:pt>
    <dgm:pt modelId="{A6DEF3EF-EABB-4072-BBBD-57C810D28F36}" type="pres">
      <dgm:prSet presAssocID="{52B6CA17-4326-4937-80A2-9359917C288E}" presName="composite" presStyleCnt="0"/>
      <dgm:spPr/>
    </dgm:pt>
    <dgm:pt modelId="{7535AFCE-FBB9-4807-BFF6-32F2F7E4ECD1}" type="pres">
      <dgm:prSet presAssocID="{52B6CA17-4326-4937-80A2-9359917C288E}" presName="background" presStyleLbl="node0" presStyleIdx="0" presStyleCnt="2"/>
      <dgm:spPr/>
      <dgm:extLst>
        <a:ext uri="{E40237B7-FDA0-4F09-8148-C483321AD2D9}">
          <dgm14:cNvPr xmlns:dgm14="http://schemas.microsoft.com/office/drawing/2010/diagram" id="0" name="" descr="&quot;&quot;">
            <a:extLst>
              <a:ext uri="{C183D7F6-B498-43B3-948B-1728B52AA6E4}">
                <adec:decorative xmlns:adec="http://schemas.microsoft.com/office/drawing/2017/decorative" val="0"/>
              </a:ext>
            </a:extLst>
          </dgm14:cNvPr>
        </a:ext>
      </dgm:extLst>
    </dgm:pt>
    <dgm:pt modelId="{32AD046D-DAD5-40B3-931A-DBE1C4023EE0}" type="pres">
      <dgm:prSet presAssocID="{52B6CA17-4326-4937-80A2-9359917C288E}" presName="text" presStyleLbl="fgAcc0" presStyleIdx="0" presStyleCnt="2">
        <dgm:presLayoutVars>
          <dgm:chPref val="3"/>
        </dgm:presLayoutVars>
      </dgm:prSet>
      <dgm:spPr/>
    </dgm:pt>
    <dgm:pt modelId="{DB3E21E0-BEBD-461F-8770-7BE1710F87EB}" type="pres">
      <dgm:prSet presAssocID="{52B6CA17-4326-4937-80A2-9359917C288E}" presName="hierChild2" presStyleCnt="0"/>
      <dgm:spPr/>
    </dgm:pt>
    <dgm:pt modelId="{6CC8783A-56D8-45B5-9440-4E75C512D9E1}" type="pres">
      <dgm:prSet presAssocID="{7EC4D3C9-B49E-4278-8A86-6274265FBB68}" presName="hierRoot1" presStyleCnt="0"/>
      <dgm:spPr/>
    </dgm:pt>
    <dgm:pt modelId="{A4D5E58E-E1C6-4942-B0FD-6DD27F02F26C}" type="pres">
      <dgm:prSet presAssocID="{7EC4D3C9-B49E-4278-8A86-6274265FBB68}" presName="composite" presStyleCnt="0"/>
      <dgm:spPr/>
    </dgm:pt>
    <dgm:pt modelId="{A08B3DA2-3A33-4B6E-81C4-6A9F2395F4C1}" type="pres">
      <dgm:prSet presAssocID="{7EC4D3C9-B49E-4278-8A86-6274265FBB68}" presName="background" presStyleLbl="node0" presStyleIdx="1" presStyleCnt="2"/>
      <dgm:spPr/>
      <dgm:extLst>
        <a:ext uri="{E40237B7-FDA0-4F09-8148-C483321AD2D9}">
          <dgm14:cNvPr xmlns:dgm14="http://schemas.microsoft.com/office/drawing/2010/diagram" id="0" name="" descr="&quot;&quot;">
            <a:extLst>
              <a:ext uri="{C183D7F6-B498-43B3-948B-1728B52AA6E4}">
                <adec:decorative xmlns:adec="http://schemas.microsoft.com/office/drawing/2017/decorative" val="0"/>
              </a:ext>
            </a:extLst>
          </dgm14:cNvPr>
        </a:ext>
      </dgm:extLst>
    </dgm:pt>
    <dgm:pt modelId="{3D19D6CA-B305-402E-BF92-FB85BB86FCCE}" type="pres">
      <dgm:prSet presAssocID="{7EC4D3C9-B49E-4278-8A86-6274265FBB68}" presName="text" presStyleLbl="fgAcc0" presStyleIdx="1" presStyleCnt="2">
        <dgm:presLayoutVars>
          <dgm:chPref val="3"/>
        </dgm:presLayoutVars>
      </dgm:prSet>
      <dgm:spPr/>
    </dgm:pt>
    <dgm:pt modelId="{BB856344-D947-447D-ABA9-D6BD3176C04E}" type="pres">
      <dgm:prSet presAssocID="{7EC4D3C9-B49E-4278-8A86-6274265FBB68}" presName="hierChild2" presStyleCnt="0"/>
      <dgm:spPr/>
    </dgm:pt>
  </dgm:ptLst>
  <dgm:cxnLst>
    <dgm:cxn modelId="{85ED4630-A745-4010-9D11-395AF3A4DDAD}" type="presOf" srcId="{7EC4D3C9-B49E-4278-8A86-6274265FBB68}" destId="{3D19D6CA-B305-402E-BF92-FB85BB86FCCE}" srcOrd="0" destOrd="0" presId="urn:microsoft.com/office/officeart/2005/8/layout/hierarchy1"/>
    <dgm:cxn modelId="{76A9F538-0871-4739-919E-FCFF0CB5960F}" type="presOf" srcId="{52B6CA17-4326-4937-80A2-9359917C288E}" destId="{32AD046D-DAD5-40B3-931A-DBE1C4023EE0}" srcOrd="0" destOrd="0" presId="urn:microsoft.com/office/officeart/2005/8/layout/hierarchy1"/>
    <dgm:cxn modelId="{D961446E-E04F-4672-BC45-6750FA0861DD}" srcId="{B2368D47-5AED-4EB9-8BBD-30E72588073C}" destId="{7EC4D3C9-B49E-4278-8A86-6274265FBB68}" srcOrd="1" destOrd="0" parTransId="{CB5C8F92-A5F5-46B1-957E-B6B0651BA69F}" sibTransId="{06AB6E50-351C-4C56-B6B8-991C0D1BF7F1}"/>
    <dgm:cxn modelId="{DCB9D0A4-7BFE-4F76-B52A-683C2FE1FE36}" type="presOf" srcId="{B2368D47-5AED-4EB9-8BBD-30E72588073C}" destId="{06B014BE-7295-4AB2-90BC-062163D7C6B8}" srcOrd="0" destOrd="0" presId="urn:microsoft.com/office/officeart/2005/8/layout/hierarchy1"/>
    <dgm:cxn modelId="{D485D8B3-8CB8-44F7-8FB4-BC234F9F3519}" srcId="{B2368D47-5AED-4EB9-8BBD-30E72588073C}" destId="{52B6CA17-4326-4937-80A2-9359917C288E}" srcOrd="0" destOrd="0" parTransId="{13AB4DDF-48EA-49F1-A0CD-1660D4620AAA}" sibTransId="{F5E5C28D-AB91-40CA-A498-DCEE49543958}"/>
    <dgm:cxn modelId="{B259F10F-F255-4875-A294-FB4D39C515F9}" type="presParOf" srcId="{06B014BE-7295-4AB2-90BC-062163D7C6B8}" destId="{A8C566E3-EACE-45B5-AC78-7EDDA630C15C}" srcOrd="0" destOrd="0" presId="urn:microsoft.com/office/officeart/2005/8/layout/hierarchy1"/>
    <dgm:cxn modelId="{EB35B36D-DCD9-4E00-AD39-9FA9B3C23CD4}" type="presParOf" srcId="{A8C566E3-EACE-45B5-AC78-7EDDA630C15C}" destId="{A6DEF3EF-EABB-4072-BBBD-57C810D28F36}" srcOrd="0" destOrd="0" presId="urn:microsoft.com/office/officeart/2005/8/layout/hierarchy1"/>
    <dgm:cxn modelId="{81E98999-8E2B-49B5-86D3-EF59F29BF6AE}" type="presParOf" srcId="{A6DEF3EF-EABB-4072-BBBD-57C810D28F36}" destId="{7535AFCE-FBB9-4807-BFF6-32F2F7E4ECD1}" srcOrd="0" destOrd="0" presId="urn:microsoft.com/office/officeart/2005/8/layout/hierarchy1"/>
    <dgm:cxn modelId="{8C81A079-1E7E-461E-8483-829B4BEE3AAC}" type="presParOf" srcId="{A6DEF3EF-EABB-4072-BBBD-57C810D28F36}" destId="{32AD046D-DAD5-40B3-931A-DBE1C4023EE0}" srcOrd="1" destOrd="0" presId="urn:microsoft.com/office/officeart/2005/8/layout/hierarchy1"/>
    <dgm:cxn modelId="{CD22C4A6-41A8-4351-A30C-46DD4F1B58AB}" type="presParOf" srcId="{A8C566E3-EACE-45B5-AC78-7EDDA630C15C}" destId="{DB3E21E0-BEBD-461F-8770-7BE1710F87EB}" srcOrd="1" destOrd="0" presId="urn:microsoft.com/office/officeart/2005/8/layout/hierarchy1"/>
    <dgm:cxn modelId="{E75BB765-54FE-493A-A8FA-B44943B1E0A1}" type="presParOf" srcId="{06B014BE-7295-4AB2-90BC-062163D7C6B8}" destId="{6CC8783A-56D8-45B5-9440-4E75C512D9E1}" srcOrd="1" destOrd="0" presId="urn:microsoft.com/office/officeart/2005/8/layout/hierarchy1"/>
    <dgm:cxn modelId="{F5369D2B-7C81-4EB9-BC91-6C35D8C0399D}" type="presParOf" srcId="{6CC8783A-56D8-45B5-9440-4E75C512D9E1}" destId="{A4D5E58E-E1C6-4942-B0FD-6DD27F02F26C}" srcOrd="0" destOrd="0" presId="urn:microsoft.com/office/officeart/2005/8/layout/hierarchy1"/>
    <dgm:cxn modelId="{C2B2F6DB-3C98-4960-A27C-1F29897880CB}" type="presParOf" srcId="{A4D5E58E-E1C6-4942-B0FD-6DD27F02F26C}" destId="{A08B3DA2-3A33-4B6E-81C4-6A9F2395F4C1}" srcOrd="0" destOrd="0" presId="urn:microsoft.com/office/officeart/2005/8/layout/hierarchy1"/>
    <dgm:cxn modelId="{EC61C263-926F-4EA2-AF1F-F26D7B60BF0A}" type="presParOf" srcId="{A4D5E58E-E1C6-4942-B0FD-6DD27F02F26C}" destId="{3D19D6CA-B305-402E-BF92-FB85BB86FCCE}" srcOrd="1" destOrd="0" presId="urn:microsoft.com/office/officeart/2005/8/layout/hierarchy1"/>
    <dgm:cxn modelId="{CC97E99F-A1F5-45C9-B941-59F9E153CF48}" type="presParOf" srcId="{6CC8783A-56D8-45B5-9440-4E75C512D9E1}" destId="{BB856344-D947-447D-ABA9-D6BD3176C04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35AFCE-FBB9-4807-BFF6-32F2F7E4ECD1}">
      <dsp:nvSpPr>
        <dsp:cNvPr id="0" name=""/>
        <dsp:cNvSpPr/>
      </dsp:nvSpPr>
      <dsp:spPr>
        <a:xfrm>
          <a:off x="891" y="593373"/>
          <a:ext cx="3130695" cy="198799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AD046D-DAD5-40B3-931A-DBE1C4023EE0}">
      <dsp:nvSpPr>
        <dsp:cNvPr id="0" name=""/>
        <dsp:cNvSpPr/>
      </dsp:nvSpPr>
      <dsp:spPr>
        <a:xfrm>
          <a:off x="348746" y="923835"/>
          <a:ext cx="3130695" cy="198799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The Payment Integrity initiative (a.k.a. improper payments initiative) began with the passage of the Improper Payments Information Act of 2002, as amended.</a:t>
          </a:r>
        </a:p>
      </dsp:txBody>
      <dsp:txXfrm>
        <a:off x="406972" y="982061"/>
        <a:ext cx="3014243" cy="1871539"/>
      </dsp:txXfrm>
    </dsp:sp>
    <dsp:sp modelId="{A08B3DA2-3A33-4B6E-81C4-6A9F2395F4C1}">
      <dsp:nvSpPr>
        <dsp:cNvPr id="0" name=""/>
        <dsp:cNvSpPr/>
      </dsp:nvSpPr>
      <dsp:spPr>
        <a:xfrm>
          <a:off x="3827297" y="593373"/>
          <a:ext cx="3130695" cy="1987991"/>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19D6CA-B305-402E-BF92-FB85BB86FCCE}">
      <dsp:nvSpPr>
        <dsp:cNvPr id="0" name=""/>
        <dsp:cNvSpPr/>
      </dsp:nvSpPr>
      <dsp:spPr>
        <a:xfrm>
          <a:off x="4175152" y="923835"/>
          <a:ext cx="3130695" cy="1987991"/>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The Office of Management and Budget (OMB) released guidance on implementing the improper payment legislation through OMB Circular A-123, Appendix C.  The reporting structure of improper payments is found in OMB Circular A-136.</a:t>
          </a:r>
        </a:p>
      </dsp:txBody>
      <dsp:txXfrm>
        <a:off x="4233378" y="982061"/>
        <a:ext cx="3014243" cy="187153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4" tIns="46747" rIns="93494" bIns="46747" rtlCol="0"/>
          <a:lstStyle>
            <a:lvl1pPr algn="l">
              <a:defRPr sz="1200"/>
            </a:lvl1pPr>
          </a:lstStyle>
          <a:p>
            <a:endParaRPr lang="en-US" dirty="0"/>
          </a:p>
        </p:txBody>
      </p:sp>
      <p:sp>
        <p:nvSpPr>
          <p:cNvPr id="3" name="Date Placeholder 2"/>
          <p:cNvSpPr>
            <a:spLocks noGrp="1"/>
          </p:cNvSpPr>
          <p:nvPr>
            <p:ph type="dt" idx="1"/>
          </p:nvPr>
        </p:nvSpPr>
        <p:spPr>
          <a:xfrm>
            <a:off x="3995217" y="0"/>
            <a:ext cx="3056414" cy="465455"/>
          </a:xfrm>
          <a:prstGeom prst="rect">
            <a:avLst/>
          </a:prstGeom>
        </p:spPr>
        <p:txBody>
          <a:bodyPr vert="horz" lIns="93494" tIns="46747" rIns="93494" bIns="46747" rtlCol="0"/>
          <a:lstStyle>
            <a:lvl1pPr algn="r">
              <a:defRPr sz="1200"/>
            </a:lvl1pPr>
          </a:lstStyle>
          <a:p>
            <a:fld id="{9350F53D-B0D3-4DE9-B90C-7F18A886784F}" type="datetimeFigureOut">
              <a:rPr lang="en-US" smtClean="0"/>
              <a:t>8/12/2019</a:t>
            </a:fld>
            <a:endParaRPr lang="en-US" dirty="0"/>
          </a:p>
        </p:txBody>
      </p:sp>
      <p:sp>
        <p:nvSpPr>
          <p:cNvPr id="4" name="Slide Image Placeholder 3"/>
          <p:cNvSpPr>
            <a:spLocks noGrp="1" noRot="1" noChangeAspect="1"/>
          </p:cNvSpPr>
          <p:nvPr>
            <p:ph type="sldImg" idx="2"/>
          </p:nvPr>
        </p:nvSpPr>
        <p:spPr>
          <a:xfrm>
            <a:off x="1198563" y="698500"/>
            <a:ext cx="4656137" cy="3490913"/>
          </a:xfrm>
          <a:prstGeom prst="rect">
            <a:avLst/>
          </a:prstGeom>
          <a:noFill/>
          <a:ln w="12700">
            <a:solidFill>
              <a:prstClr val="black"/>
            </a:solidFill>
          </a:ln>
        </p:spPr>
        <p:txBody>
          <a:bodyPr vert="horz" lIns="93494" tIns="46747" rIns="93494" bIns="46747" rtlCol="0" anchor="ctr"/>
          <a:lstStyle/>
          <a:p>
            <a:endParaRPr lang="en-US" dirty="0"/>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4" tIns="46747" rIns="93494" bIns="4674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56414" cy="465455"/>
          </a:xfrm>
          <a:prstGeom prst="rect">
            <a:avLst/>
          </a:prstGeom>
        </p:spPr>
        <p:txBody>
          <a:bodyPr vert="horz" lIns="93494" tIns="46747" rIns="93494" bIns="4674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7" y="8842030"/>
            <a:ext cx="3056414" cy="465455"/>
          </a:xfrm>
          <a:prstGeom prst="rect">
            <a:avLst/>
          </a:prstGeom>
        </p:spPr>
        <p:txBody>
          <a:bodyPr vert="horz" lIns="93494" tIns="46747" rIns="93494" bIns="46747" rtlCol="0" anchor="b"/>
          <a:lstStyle>
            <a:lvl1pPr algn="r">
              <a:defRPr sz="1200"/>
            </a:lvl1pPr>
          </a:lstStyle>
          <a:p>
            <a:fld id="{863096A4-0C5F-4AC0-8B8A-BC60618A6583}" type="slidenum">
              <a:rPr lang="en-US" smtClean="0"/>
              <a:t>‹#›</a:t>
            </a:fld>
            <a:endParaRPr lang="en-US" dirty="0"/>
          </a:p>
        </p:txBody>
      </p:sp>
    </p:spTree>
    <p:extLst>
      <p:ext uri="{BB962C8B-B14F-4D97-AF65-F5344CB8AC3E}">
        <p14:creationId xmlns:p14="http://schemas.microsoft.com/office/powerpoint/2010/main" val="36377117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6D28FA3C-855A-4D92-942A-56FB539C63DF}" type="datetime1">
              <a:rPr lang="en-US" smtClean="0"/>
              <a:t>8/12/2019</a:t>
            </a:fld>
            <a:endParaRPr lang="en-US" dirty="0"/>
          </a:p>
        </p:txBody>
      </p:sp>
      <p:sp>
        <p:nvSpPr>
          <p:cNvPr id="5" name="Footer Placeholder 4"/>
          <p:cNvSpPr>
            <a:spLocks noGrp="1"/>
          </p:cNvSpPr>
          <p:nvPr>
            <p:ph type="ftr" sz="quarter" idx="11"/>
          </p:nvPr>
        </p:nvSpPr>
        <p:spPr>
          <a:xfrm>
            <a:off x="3623733" y="6117336"/>
            <a:ext cx="3609438" cy="365125"/>
          </a:xfrm>
        </p:spPr>
        <p:txBody>
          <a:bodyPr/>
          <a:lstStyle/>
          <a:p>
            <a:endParaRPr lang="en-US" dirty="0"/>
          </a:p>
        </p:txBody>
      </p:sp>
      <p:sp>
        <p:nvSpPr>
          <p:cNvPr id="6" name="Slide Number Placeholder 5"/>
          <p:cNvSpPr>
            <a:spLocks noGrp="1"/>
          </p:cNvSpPr>
          <p:nvPr>
            <p:ph type="sldNum" sz="quarter" idx="12"/>
          </p:nvPr>
        </p:nvSpPr>
        <p:spPr>
          <a:xfrm>
            <a:off x="8275320" y="6117336"/>
            <a:ext cx="411480" cy="365125"/>
          </a:xfrm>
        </p:spPr>
        <p:txBody>
          <a:bodyPr/>
          <a:lstStyle/>
          <a:p>
            <a:fld id="{F7E80A72-EF77-4937-A8CC-139FD34A8822}" type="slidenum">
              <a:rPr lang="en-US" smtClean="0"/>
              <a:t>‹#›</a:t>
            </a:fld>
            <a:endParaRPr lang="en-US" dirty="0"/>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3624162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219DDC0-714A-4C1D-9532-BC2FBA1904EA}" type="datetime1">
              <a:rPr lang="en-US" smtClean="0"/>
              <a:t>8/12/2019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219509194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19DDC0-714A-4C1D-9532-BC2FBA1904EA}" type="datetime1">
              <a:rPr lang="en-US" smtClean="0"/>
              <a:t>8/12/2019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4294054636"/>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19DDC0-714A-4C1D-9532-BC2FBA1904EA}" type="datetime1">
              <a:rPr lang="en-US" smtClean="0"/>
              <a:t>8/12/2019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681557705"/>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19DDC0-714A-4C1D-9532-BC2FBA1904EA}" type="datetime1">
              <a:rPr lang="en-US" smtClean="0"/>
              <a:t>8/12/2019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144949046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19DDC0-714A-4C1D-9532-BC2FBA1904EA}" type="datetime1">
              <a:rPr lang="en-US" smtClean="0"/>
              <a:t>8/12/2019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259957402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219DDC0-714A-4C1D-9532-BC2FBA1904EA}" type="datetime1">
              <a:rPr lang="en-US" smtClean="0"/>
              <a:t>8/12/2019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2139804465"/>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9F110C-5B47-4BC1-B9C7-2F2EC55EE330}" type="datetime1">
              <a:rPr lang="en-US" smtClean="0"/>
              <a:t>8/12/2019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14985845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93BC2A-25A9-4F4B-AA57-EB3A3E27D554}" type="datetime1">
              <a:rPr lang="en-US" smtClean="0"/>
              <a:t>8/12/2019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142472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9F29CF70-5E8A-431D-B6C2-51E213700381}" type="datetime1">
              <a:rPr lang="en-US" smtClean="0"/>
              <a:t>8/12/2019</a:t>
            </a:fld>
            <a:endParaRPr lang="en-US" dirty="0"/>
          </a:p>
        </p:txBody>
      </p:sp>
      <p:sp>
        <p:nvSpPr>
          <p:cNvPr id="5" name="Footer Placeholder 4"/>
          <p:cNvSpPr>
            <a:spLocks noGrp="1"/>
          </p:cNvSpPr>
          <p:nvPr>
            <p:ph type="ftr" sz="quarter" idx="11"/>
          </p:nvPr>
        </p:nvSpPr>
        <p:spPr>
          <a:xfrm>
            <a:off x="1972647" y="6108173"/>
            <a:ext cx="5314517" cy="365125"/>
          </a:xfrm>
        </p:spPr>
        <p:txBody>
          <a:bodyPr/>
          <a:lstStyle/>
          <a:p>
            <a:endParaRPr lang="en-US" dirty="0"/>
          </a:p>
        </p:txBody>
      </p:sp>
      <p:sp>
        <p:nvSpPr>
          <p:cNvPr id="6" name="Slide Number Placeholder 5"/>
          <p:cNvSpPr>
            <a:spLocks noGrp="1"/>
          </p:cNvSpPr>
          <p:nvPr>
            <p:ph type="sldNum" sz="quarter" idx="12"/>
          </p:nvPr>
        </p:nvSpPr>
        <p:spPr>
          <a:xfrm>
            <a:off x="8258967" y="6108173"/>
            <a:ext cx="427833" cy="365125"/>
          </a:xfrm>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36114401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505EFE-B844-48B9-8265-32D836E2CF21}" type="datetime1">
              <a:rPr lang="en-US" smtClean="0"/>
              <a:t>8/12/2019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273317" y="6116070"/>
            <a:ext cx="413483" cy="365125"/>
          </a:xfrm>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2580691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094264-C08E-4E42-8F48-423F675438E6}" type="datetime1">
              <a:rPr lang="en-US" smtClean="0"/>
              <a:t>8/12/2019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3572950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3E6AA4-F362-4E21-BE4B-B8B1116399B2}" type="datetime1">
              <a:rPr lang="en-US" smtClean="0"/>
              <a:t>8/12/2019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16692984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12F61C-715B-4546-9497-3FBB4D64C016}" type="datetime1">
              <a:rPr lang="en-US" smtClean="0"/>
              <a:t>8/12/2019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8466823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E13687-BE23-4D31-BF53-1A3303A0BB10}" type="datetime1">
              <a:rPr lang="en-US" smtClean="0"/>
              <a:t>8/12/2019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2663398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A22E3D8-515B-4F02-8824-F525ED921AA4}" type="datetime1">
              <a:rPr lang="en-US" smtClean="0"/>
              <a:t>8/12/2019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16283789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A75EE60-061D-4C5B-81B2-D57DAC74FC97}" type="datetime1">
              <a:rPr lang="en-US" smtClean="0"/>
              <a:t>8/12/2019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E80A72-EF77-4937-A8CC-139FD34A8822}" type="slidenum">
              <a:rPr lang="en-US" smtClean="0"/>
              <a:t>‹#›</a:t>
            </a:fld>
            <a:endParaRPr lang="en-US" dirty="0"/>
          </a:p>
        </p:txBody>
      </p:sp>
    </p:spTree>
    <p:extLst>
      <p:ext uri="{BB962C8B-B14F-4D97-AF65-F5344CB8AC3E}">
        <p14:creationId xmlns:p14="http://schemas.microsoft.com/office/powerpoint/2010/main" val="33079061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219DDC0-714A-4C1D-9532-BC2FBA1904EA}" type="datetime1">
              <a:rPr lang="en-US" smtClean="0"/>
              <a:t>8/12/2019</a:t>
            </a:fld>
            <a:endParaRPr lang="en-US" dirty="0"/>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7E80A72-EF77-4937-A8CC-139FD34A8822}" type="slidenum">
              <a:rPr lang="en-US" smtClean="0"/>
              <a:t>‹#›</a:t>
            </a:fld>
            <a:endParaRPr lang="en-US" dirty="0"/>
          </a:p>
        </p:txBody>
      </p:sp>
    </p:spTree>
    <p:extLst>
      <p:ext uri="{BB962C8B-B14F-4D97-AF65-F5344CB8AC3E}">
        <p14:creationId xmlns:p14="http://schemas.microsoft.com/office/powerpoint/2010/main" val="32474059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0.svg"/></Relationships>
</file>

<file path=ppt/slides/_rels/slide14.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performance.gov/CAP/getting-payments-righ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paymentaccuracy.gov/" TargetMode="External"/><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p:nvSpPr>
          <p:cNvPr id="2" name="Title 1" descr="USDA &#10;OFFICE OF THE CHIEF FINANCIAL OFFICER &#10;FINANCIAL MANAGEMENT TRAINING">
            <a:extLst>
              <a:ext uri="{FF2B5EF4-FFF2-40B4-BE49-F238E27FC236}">
                <a16:creationId xmlns:a16="http://schemas.microsoft.com/office/drawing/2014/main" id="{6E4C48B2-F21A-48D6-94E0-54920EABF474}"/>
              </a:ext>
            </a:extLst>
          </p:cNvPr>
          <p:cNvSpPr>
            <a:spLocks noGrp="1"/>
          </p:cNvSpPr>
          <p:nvPr>
            <p:ph type="title"/>
          </p:nvPr>
        </p:nvSpPr>
        <p:spPr>
          <a:xfrm>
            <a:off x="1690338" y="1380068"/>
            <a:ext cx="3831496" cy="2616199"/>
          </a:xfrm>
        </p:spPr>
        <p:txBody>
          <a:bodyPr vert="horz" lIns="91440" tIns="45720" rIns="91440" bIns="45720" rtlCol="0" anchor="b">
            <a:normAutofit fontScale="90000"/>
          </a:bodyPr>
          <a:lstStyle/>
          <a:p>
            <a:pPr algn="r">
              <a:lnSpc>
                <a:spcPct val="90000"/>
              </a:lnSpc>
            </a:pPr>
            <a:r>
              <a:rPr lang="en-US" sz="3300" b="1" dirty="0"/>
              <a:t>USDA </a:t>
            </a:r>
            <a:br>
              <a:rPr lang="en-US" sz="3300" b="1" dirty="0"/>
            </a:br>
            <a:r>
              <a:rPr lang="en-US" sz="3300" b="1" dirty="0"/>
              <a:t>OFFICE OF THE CHIEF FINANCIAL OFFICER </a:t>
            </a:r>
            <a:br>
              <a:rPr lang="en-US" sz="3300" b="1" dirty="0"/>
            </a:br>
            <a:r>
              <a:rPr lang="en-US" sz="3300" b="1" dirty="0"/>
              <a:t>FINANCIAL MANAGEMENT TRAINING</a:t>
            </a:r>
          </a:p>
        </p:txBody>
      </p:sp>
      <p:sp>
        <p:nvSpPr>
          <p:cNvPr id="32" name="Rounded Rectangle 4" descr="&quot;&quot;">
            <a:extLst>
              <a:ext uri="{FF2B5EF4-FFF2-40B4-BE49-F238E27FC236}">
                <a16:creationId xmlns:a16="http://schemas.microsoft.com/office/drawing/2014/main" id="{260615AE-7DBC-4FF7-9107-9FE957695B02}"/>
              </a:ext>
              <a:ext uri="{C183D7F6-B498-43B3-948B-1728B52AA6E4}">
                <adec:decorative xmlns:adec="http://schemas.microsoft.com/office/drawing/2017/decorative" val="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4708" y="648931"/>
            <a:ext cx="2986564"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Graphic 7" descr="&quot;&quot;">
            <a:extLst>
              <a:ext uri="{FF2B5EF4-FFF2-40B4-BE49-F238E27FC236}">
                <a16:creationId xmlns:a16="http://schemas.microsoft.com/office/drawing/2014/main" id="{1ABC3DB7-945D-4C43-B487-AB917844BD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905350" y="2032172"/>
            <a:ext cx="2505893" cy="2505893"/>
          </a:xfrm>
          <a:prstGeom prst="rect">
            <a:avLst/>
          </a:prstGeom>
        </p:spPr>
      </p:pic>
      <p:grpSp>
        <p:nvGrpSpPr>
          <p:cNvPr id="24" name="Group 23" descr="&quot;&quot;">
            <a:extLst>
              <a:ext uri="{FF2B5EF4-FFF2-40B4-BE49-F238E27FC236}">
                <a16:creationId xmlns:a16="http://schemas.microsoft.com/office/drawing/2014/main" id="{C616B3DC-C165-433D-9187-62DCC0E317D3}"/>
              </a:ext>
              <a:ext uri="{C183D7F6-B498-43B3-948B-1728B52AA6E4}">
                <adec:decorative xmlns:adec="http://schemas.microsoft.com/office/drawing/2017/decorative" val="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09576" y="-4763"/>
            <a:ext cx="3761187" cy="6862763"/>
            <a:chOff x="2928938" y="-4763"/>
            <a:chExt cx="5014912" cy="6862763"/>
          </a:xfrm>
        </p:grpSpPr>
        <p:sp>
          <p:nvSpPr>
            <p:cNvPr id="25" name="Freeform 6" descr="&quot;&quot;">
              <a:extLst>
                <a:ext uri="{FF2B5EF4-FFF2-40B4-BE49-F238E27FC236}">
                  <a16:creationId xmlns:a16="http://schemas.microsoft.com/office/drawing/2014/main" id="{97E1BF84-9824-4B0E-98DF-F0F7181DD062}"/>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6" name="Freeform 7" descr="&quot;&quot;">
              <a:extLst>
                <a:ext uri="{FF2B5EF4-FFF2-40B4-BE49-F238E27FC236}">
                  <a16:creationId xmlns:a16="http://schemas.microsoft.com/office/drawing/2014/main" id="{A85FA340-7392-4303-9707-A12F45A46F96}"/>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8" name="Freeform 10" descr="&quot;&quot;">
              <a:extLst>
                <a:ext uri="{FF2B5EF4-FFF2-40B4-BE49-F238E27FC236}">
                  <a16:creationId xmlns:a16="http://schemas.microsoft.com/office/drawing/2014/main" id="{58264C49-3539-4CBD-8F11-1106C8B8781F}"/>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9" name="Freeform 11" descr="&quot;&quot;">
              <a:extLst>
                <a:ext uri="{FF2B5EF4-FFF2-40B4-BE49-F238E27FC236}">
                  <a16:creationId xmlns:a16="http://schemas.microsoft.com/office/drawing/2014/main" id="{DE862133-5C7E-4B32-9786-0B33BC51A75B}"/>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30" name="Freeform 12" descr="&quot;&quot;">
              <a:extLst>
                <a:ext uri="{FF2B5EF4-FFF2-40B4-BE49-F238E27FC236}">
                  <a16:creationId xmlns:a16="http://schemas.microsoft.com/office/drawing/2014/main" id="{90925F6C-DF03-4707-9176-6049F049B5AA}"/>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4" name="Slide Number Placeholder 3" descr="slide one">
            <a:extLst>
              <a:ext uri="{FF2B5EF4-FFF2-40B4-BE49-F238E27FC236}">
                <a16:creationId xmlns:a16="http://schemas.microsoft.com/office/drawing/2014/main" id="{72106378-624C-4A43-B76B-521C67C38448}"/>
              </a:ext>
            </a:extLst>
          </p:cNvPr>
          <p:cNvSpPr>
            <a:spLocks noGrp="1"/>
          </p:cNvSpPr>
          <p:nvPr>
            <p:ph type="sldNum" sz="quarter" idx="12"/>
          </p:nvPr>
        </p:nvSpPr>
        <p:spPr>
          <a:xfrm>
            <a:off x="8213892" y="5923915"/>
            <a:ext cx="413375" cy="365125"/>
          </a:xfrm>
        </p:spPr>
        <p:txBody>
          <a:bodyPr vert="horz" lIns="91440" tIns="45720" rIns="91440" bIns="45720" rtlCol="0" anchor="ctr">
            <a:normAutofit/>
          </a:bodyPr>
          <a:lstStyle/>
          <a:p>
            <a:pPr defTabSz="914400">
              <a:spcAft>
                <a:spcPts val="600"/>
              </a:spcAft>
            </a:pPr>
            <a:fld id="{F7E80A72-EF77-4937-A8CC-139FD34A8822}" type="slidenum">
              <a:rPr lang="en-US" smtClean="0"/>
              <a:pPr defTabSz="914400">
                <a:spcAft>
                  <a:spcPts val="600"/>
                </a:spcAft>
              </a:pPr>
              <a:t>1</a:t>
            </a:fld>
            <a:endParaRPr lang="en-US"/>
          </a:p>
        </p:txBody>
      </p:sp>
    </p:spTree>
    <p:extLst>
      <p:ext uri="{BB962C8B-B14F-4D97-AF65-F5344CB8AC3E}">
        <p14:creationId xmlns:p14="http://schemas.microsoft.com/office/powerpoint/2010/main" val="268584230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p:nvSpPr>
          <p:cNvPr id="4" name="Title 3" descr="Root Causes of Error">
            <a:extLst>
              <a:ext uri="{FF2B5EF4-FFF2-40B4-BE49-F238E27FC236}">
                <a16:creationId xmlns:a16="http://schemas.microsoft.com/office/drawing/2014/main" id="{A56966F8-C323-4C4C-8935-5B6D7B5C318C}"/>
              </a:ext>
            </a:extLst>
          </p:cNvPr>
          <p:cNvSpPr>
            <a:spLocks noGrp="1"/>
          </p:cNvSpPr>
          <p:nvPr>
            <p:ph type="title"/>
          </p:nvPr>
        </p:nvSpPr>
        <p:spPr>
          <a:xfrm>
            <a:off x="1209213" y="248549"/>
            <a:ext cx="2109288" cy="1397371"/>
          </a:xfrm>
        </p:spPr>
        <p:txBody>
          <a:bodyPr vert="horz" lIns="91440" tIns="45720" rIns="91440" bIns="45720" rtlCol="0" anchor="ctr">
            <a:normAutofit/>
          </a:bodyPr>
          <a:lstStyle/>
          <a:p>
            <a:r>
              <a:rPr lang="en-US" sz="2800" b="1" dirty="0"/>
              <a:t>Root Causes of Error</a:t>
            </a:r>
          </a:p>
        </p:txBody>
      </p:sp>
      <p:sp>
        <p:nvSpPr>
          <p:cNvPr id="2" name="Content Placeholder 1" descr="General rule of thumb when attempting to identify the root cause of error..&#10;Ask yourself.  If this issue was resolved, would this improper payment still occur?&#10;Sometimes, there are multiple root causes of error within a single payment which means several issues may need to be addressed in order to prevent the improper payment from occurring again&#10;It is important to properly identify the root cause of the improper payment to ensure the corrective actions can be effective.&#10;">
            <a:extLst>
              <a:ext uri="{FF2B5EF4-FFF2-40B4-BE49-F238E27FC236}">
                <a16:creationId xmlns:a16="http://schemas.microsoft.com/office/drawing/2014/main" id="{A84D0942-DE5F-4ED6-8123-8D8E6836A41F}"/>
              </a:ext>
            </a:extLst>
          </p:cNvPr>
          <p:cNvSpPr>
            <a:spLocks noGrp="1"/>
          </p:cNvSpPr>
          <p:nvPr>
            <p:ph sz="half" idx="1"/>
          </p:nvPr>
        </p:nvSpPr>
        <p:spPr>
          <a:xfrm>
            <a:off x="951309" y="1524000"/>
            <a:ext cx="2364541" cy="4572000"/>
          </a:xfrm>
        </p:spPr>
        <p:txBody>
          <a:bodyPr vert="horz" lIns="91440" tIns="45720" rIns="91440" bIns="45720" rtlCol="0" anchor="ctr">
            <a:noAutofit/>
          </a:bodyPr>
          <a:lstStyle/>
          <a:p>
            <a:pPr>
              <a:lnSpc>
                <a:spcPct val="90000"/>
              </a:lnSpc>
            </a:pPr>
            <a:r>
              <a:rPr lang="en-US" sz="1400" dirty="0"/>
              <a:t>General rule of thumb when attempting to identify the root cause of error..</a:t>
            </a:r>
          </a:p>
          <a:p>
            <a:pPr>
              <a:lnSpc>
                <a:spcPct val="90000"/>
              </a:lnSpc>
            </a:pPr>
            <a:r>
              <a:rPr lang="en-US" sz="1400" dirty="0"/>
              <a:t>Ask yourself.  If this issue was resolved, would this improper payment still occur?</a:t>
            </a:r>
          </a:p>
          <a:p>
            <a:pPr>
              <a:lnSpc>
                <a:spcPct val="90000"/>
              </a:lnSpc>
            </a:pPr>
            <a:r>
              <a:rPr lang="en-US" sz="1400" dirty="0"/>
              <a:t>Sometimes, there are multiple root causes of error within a single payment which means several issues may need to be addressed in order to prevent the improper payment from occurring again</a:t>
            </a:r>
          </a:p>
          <a:p>
            <a:pPr>
              <a:lnSpc>
                <a:spcPct val="90000"/>
              </a:lnSpc>
            </a:pPr>
            <a:r>
              <a:rPr lang="en-US" sz="1400" dirty="0"/>
              <a:t>It is important to properly identify the root cause of the improper payment to ensure the corrective actions can be effective.</a:t>
            </a:r>
          </a:p>
        </p:txBody>
      </p:sp>
      <p:grpSp>
        <p:nvGrpSpPr>
          <p:cNvPr id="14" name="Group 13" descr="&quot;&quot;">
            <a:extLst>
              <a:ext uri="{FF2B5EF4-FFF2-40B4-BE49-F238E27FC236}">
                <a16:creationId xmlns:a16="http://schemas.microsoft.com/office/drawing/2014/main" id="{15FF890B-3CE7-403A-AECE-2DE04FC7AF80}"/>
              </a:ext>
              <a:ext uri="{C183D7F6-B498-43B3-948B-1728B52AA6E4}">
                <adec:decorative xmlns:adec="http://schemas.microsoft.com/office/drawing/2017/decorative" val="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15" name="Freeform 6" descr="&quot;&quot;">
              <a:extLst>
                <a:ext uri="{FF2B5EF4-FFF2-40B4-BE49-F238E27FC236}">
                  <a16:creationId xmlns:a16="http://schemas.microsoft.com/office/drawing/2014/main" id="{99A4E160-6CFD-4514-9E20-CA6692CCDB9C}"/>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descr="&quot;&quot;">
              <a:extLst>
                <a:ext uri="{FF2B5EF4-FFF2-40B4-BE49-F238E27FC236}">
                  <a16:creationId xmlns:a16="http://schemas.microsoft.com/office/drawing/2014/main" id="{3DCD16F5-8D15-45FD-BA62-ADAC08183A27}"/>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descr="&quot;&quot;">
              <a:extLst>
                <a:ext uri="{FF2B5EF4-FFF2-40B4-BE49-F238E27FC236}">
                  <a16:creationId xmlns:a16="http://schemas.microsoft.com/office/drawing/2014/main" id="{E7CFAF28-6FDA-4C2C-BE51-123D1115F75C}"/>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descr="&quot;&quot;">
              <a:extLst>
                <a:ext uri="{FF2B5EF4-FFF2-40B4-BE49-F238E27FC236}">
                  <a16:creationId xmlns:a16="http://schemas.microsoft.com/office/drawing/2014/main" id="{1FD12703-0627-4991-B2A4-F96519F90863}"/>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descr="&quot;&quot;">
              <a:extLst>
                <a:ext uri="{FF2B5EF4-FFF2-40B4-BE49-F238E27FC236}">
                  <a16:creationId xmlns:a16="http://schemas.microsoft.com/office/drawing/2014/main" id="{A5758E0B-DF61-40A8-B765-BC6841906A9A}"/>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descr="&quot;&quot;">
              <a:extLst>
                <a:ext uri="{FF2B5EF4-FFF2-40B4-BE49-F238E27FC236}">
                  <a16:creationId xmlns:a16="http://schemas.microsoft.com/office/drawing/2014/main" id="{3E063A1F-9566-4436-B4E3-2890FBBC2CCB}"/>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pSp>
        <p:nvGrpSpPr>
          <p:cNvPr id="22" name="Group 21" descr="&quot;&quot;">
            <a:extLst>
              <a:ext uri="{FF2B5EF4-FFF2-40B4-BE49-F238E27FC236}">
                <a16:creationId xmlns:a16="http://schemas.microsoft.com/office/drawing/2014/main" id="{28A4A409-9242-444A-AC1F-809866828B50}"/>
              </a:ext>
              <a:ext uri="{C183D7F6-B498-43B3-948B-1728B52AA6E4}">
                <adec:decorative xmlns:adec="http://schemas.microsoft.com/office/drawing/2017/decorative" val="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23" name="Freeform 6" descr="&quot;&quot;">
              <a:extLst>
                <a:ext uri="{FF2B5EF4-FFF2-40B4-BE49-F238E27FC236}">
                  <a16:creationId xmlns:a16="http://schemas.microsoft.com/office/drawing/2014/main" id="{ABF65108-5AB6-40BD-BCAF-526D8E309105}"/>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4" name="Freeform 7" descr="&quot;&quot;">
              <a:extLst>
                <a:ext uri="{FF2B5EF4-FFF2-40B4-BE49-F238E27FC236}">
                  <a16:creationId xmlns:a16="http://schemas.microsoft.com/office/drawing/2014/main" id="{C77C904B-BC3A-472F-BB70-8750D41E41DE}"/>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5" name="Freeform 8" descr="&quot;&quot;">
              <a:extLst>
                <a:ext uri="{FF2B5EF4-FFF2-40B4-BE49-F238E27FC236}">
                  <a16:creationId xmlns:a16="http://schemas.microsoft.com/office/drawing/2014/main" id="{E910D569-2CFD-4010-B886-2F31BB8EC9C7}"/>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6" name="Freeform 9" descr="&quot;&quot;">
              <a:extLst>
                <a:ext uri="{FF2B5EF4-FFF2-40B4-BE49-F238E27FC236}">
                  <a16:creationId xmlns:a16="http://schemas.microsoft.com/office/drawing/2014/main" id="{5A816932-FBAD-46C0-AA92-336589A5A912}"/>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7" name="Freeform 10" descr="&quot;&quot;">
              <a:extLst>
                <a:ext uri="{FF2B5EF4-FFF2-40B4-BE49-F238E27FC236}">
                  <a16:creationId xmlns:a16="http://schemas.microsoft.com/office/drawing/2014/main" id="{3D914BDD-E5E0-4DFB-8072-5B498F94A690}"/>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8" name="Freeform 11" descr="&quot;&quot;">
              <a:extLst>
                <a:ext uri="{FF2B5EF4-FFF2-40B4-BE49-F238E27FC236}">
                  <a16:creationId xmlns:a16="http://schemas.microsoft.com/office/drawing/2014/main" id="{ED9E392E-46C2-4B84-A121-9B2BC452F020}"/>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0" name="Rounded Rectangle 16" descr="&quot;&quot;">
            <a:extLst>
              <a:ext uri="{FF2B5EF4-FFF2-40B4-BE49-F238E27FC236}">
                <a16:creationId xmlns:a16="http://schemas.microsoft.com/office/drawing/2014/main" id="{21ECAAB0-702B-4C08-B30F-0AFAC3479ADF}"/>
              </a:ext>
              <a:ext uri="{C183D7F6-B498-43B3-948B-1728B52AA6E4}">
                <adec:decorative xmlns:adec="http://schemas.microsoft.com/office/drawing/2017/decorative" val="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871" y="648931"/>
            <a:ext cx="5161397"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Content Placeholder 8" descr="Picture of people sitting around a table talking with a caption that reads &quot;to address this mistake we must use root-cause analysis. I'll begin by saying it's not my fault.&quot;">
            <a:extLst>
              <a:ext uri="{FF2B5EF4-FFF2-40B4-BE49-F238E27FC236}">
                <a16:creationId xmlns:a16="http://schemas.microsoft.com/office/drawing/2014/main" id="{EDCE9199-3A93-42AB-9B25-A782CAB09CC4}"/>
              </a:ext>
              <a:ext uri="{C183D7F6-B498-43B3-948B-1728B52AA6E4}">
                <adec:decorative xmlns:adec="http://schemas.microsoft.com/office/drawing/2017/decorative" val="0"/>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3705901" y="1524000"/>
            <a:ext cx="4678019" cy="3805238"/>
          </a:xfrm>
          <a:prstGeom prst="rect">
            <a:avLst/>
          </a:prstGeom>
        </p:spPr>
      </p:pic>
    </p:spTree>
    <p:extLst>
      <p:ext uri="{BB962C8B-B14F-4D97-AF65-F5344CB8AC3E}">
        <p14:creationId xmlns:p14="http://schemas.microsoft.com/office/powerpoint/2010/main" val="2115771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p:nvSpPr>
          <p:cNvPr id="4" name="Title 3" descr="Root Causes of Error">
            <a:extLst>
              <a:ext uri="{FF2B5EF4-FFF2-40B4-BE49-F238E27FC236}">
                <a16:creationId xmlns:a16="http://schemas.microsoft.com/office/drawing/2014/main" id="{A56966F8-C323-4C4C-8935-5B6D7B5C318C}"/>
              </a:ext>
            </a:extLst>
          </p:cNvPr>
          <p:cNvSpPr>
            <a:spLocks noGrp="1"/>
          </p:cNvSpPr>
          <p:nvPr>
            <p:ph type="title"/>
          </p:nvPr>
        </p:nvSpPr>
        <p:spPr>
          <a:xfrm>
            <a:off x="1113233" y="685800"/>
            <a:ext cx="5058967" cy="1185333"/>
          </a:xfrm>
        </p:spPr>
        <p:txBody>
          <a:bodyPr>
            <a:normAutofit/>
          </a:bodyPr>
          <a:lstStyle/>
          <a:p>
            <a:pPr algn="l"/>
            <a:r>
              <a:rPr lang="en-US" b="1" dirty="0"/>
              <a:t>Root Causes of Error</a:t>
            </a:r>
          </a:p>
        </p:txBody>
      </p:sp>
      <p:pic>
        <p:nvPicPr>
          <p:cNvPr id="8" name="Graphic 7" descr="&quot;&quot;">
            <a:extLst>
              <a:ext uri="{FF2B5EF4-FFF2-40B4-BE49-F238E27FC236}">
                <a16:creationId xmlns:a16="http://schemas.microsoft.com/office/drawing/2014/main" id="{A634614B-F943-4494-BACD-6BDA451F19B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07204" y="84758"/>
            <a:ext cx="1913375" cy="1913375"/>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
        <p:nvSpPr>
          <p:cNvPr id="2" name="Content Placeholder 1" descr="How would someone identify the root cause of error in an improper payment?&#10;Let’s create an example of an improper payment to find out.&#10;Farmer Jon gets subsidized by USDA to raise pigs.  &#10;Each pig provides the farmer $100 in subsidy payment.  &#10;The farmer owns cows, sheep, pigs, and horses.  &#10;In this example, the farmer owns 5 pigs.  However, it was 4 am in the morning (pre-coffee), so he reported to USDA that he owned 6 pigs.&#10;What is the root cause of error?&#10;">
            <a:extLst>
              <a:ext uri="{FF2B5EF4-FFF2-40B4-BE49-F238E27FC236}">
                <a16:creationId xmlns:a16="http://schemas.microsoft.com/office/drawing/2014/main" id="{A84D0942-DE5F-4ED6-8123-8D8E6836A41F}"/>
              </a:ext>
            </a:extLst>
          </p:cNvPr>
          <p:cNvSpPr>
            <a:spLocks noGrp="1"/>
          </p:cNvSpPr>
          <p:nvPr>
            <p:ph idx="1"/>
          </p:nvPr>
        </p:nvSpPr>
        <p:spPr>
          <a:xfrm>
            <a:off x="1113233" y="1998133"/>
            <a:ext cx="7268767" cy="4174067"/>
          </a:xfrm>
        </p:spPr>
        <p:txBody>
          <a:bodyPr>
            <a:normAutofit/>
          </a:bodyPr>
          <a:lstStyle/>
          <a:p>
            <a:pPr marL="0" indent="0">
              <a:lnSpc>
                <a:spcPct val="90000"/>
              </a:lnSpc>
              <a:buNone/>
            </a:pPr>
            <a:r>
              <a:rPr lang="en-US" sz="1800" dirty="0"/>
              <a:t>How would someone identify the root cause of error in an improper payment?</a:t>
            </a:r>
          </a:p>
          <a:p>
            <a:pPr marL="0" indent="0">
              <a:lnSpc>
                <a:spcPct val="90000"/>
              </a:lnSpc>
              <a:buNone/>
            </a:pPr>
            <a:r>
              <a:rPr lang="en-US" sz="1800" dirty="0"/>
              <a:t>Let’s create an example of an improper payment to find out.</a:t>
            </a:r>
          </a:p>
          <a:p>
            <a:pPr>
              <a:lnSpc>
                <a:spcPct val="90000"/>
              </a:lnSpc>
            </a:pPr>
            <a:r>
              <a:rPr lang="en-US" sz="1800" dirty="0"/>
              <a:t>Farmer Jon gets subsidized by USDA to raise pigs.  </a:t>
            </a:r>
          </a:p>
          <a:p>
            <a:pPr>
              <a:lnSpc>
                <a:spcPct val="90000"/>
              </a:lnSpc>
            </a:pPr>
            <a:r>
              <a:rPr lang="en-US" sz="1800" dirty="0"/>
              <a:t>Each pig provides the farmer $100 in subsidy payment.  </a:t>
            </a:r>
          </a:p>
          <a:p>
            <a:pPr>
              <a:lnSpc>
                <a:spcPct val="90000"/>
              </a:lnSpc>
            </a:pPr>
            <a:r>
              <a:rPr lang="en-US" sz="1800" dirty="0"/>
              <a:t>The farmer owns cows, sheep, pigs, and horses.  </a:t>
            </a:r>
          </a:p>
          <a:p>
            <a:pPr>
              <a:lnSpc>
                <a:spcPct val="90000"/>
              </a:lnSpc>
            </a:pPr>
            <a:r>
              <a:rPr lang="en-US" sz="1800" dirty="0"/>
              <a:t>In this example, the farmer owns 5 pigs.  However, it was 4 am in the morning (pre-coffee), so he reported to USDA that he owned 6 pigs.</a:t>
            </a:r>
          </a:p>
          <a:p>
            <a:pPr marL="0" indent="0">
              <a:lnSpc>
                <a:spcPct val="90000"/>
              </a:lnSpc>
              <a:buNone/>
            </a:pPr>
            <a:r>
              <a:rPr lang="en-US" sz="1800" dirty="0"/>
              <a:t>What is the root cause of error?</a:t>
            </a:r>
          </a:p>
        </p:txBody>
      </p:sp>
    </p:spTree>
    <p:extLst>
      <p:ext uri="{BB962C8B-B14F-4D97-AF65-F5344CB8AC3E}">
        <p14:creationId xmlns:p14="http://schemas.microsoft.com/office/powerpoint/2010/main" val="34342472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p:nvSpPr>
          <p:cNvPr id="2" name="Title 1" descr="Another Example for Determining Root Cause of Error">
            <a:extLst>
              <a:ext uri="{FF2B5EF4-FFF2-40B4-BE49-F238E27FC236}">
                <a16:creationId xmlns:a16="http://schemas.microsoft.com/office/drawing/2014/main" id="{D4618ECF-B057-42F9-B4CC-8D3F9C3ECF60}"/>
              </a:ext>
            </a:extLst>
          </p:cNvPr>
          <p:cNvSpPr>
            <a:spLocks noGrp="1"/>
          </p:cNvSpPr>
          <p:nvPr>
            <p:ph type="title"/>
          </p:nvPr>
        </p:nvSpPr>
        <p:spPr>
          <a:xfrm>
            <a:off x="1113233" y="685800"/>
            <a:ext cx="7514035" cy="1185333"/>
          </a:xfrm>
        </p:spPr>
        <p:txBody>
          <a:bodyPr>
            <a:normAutofit/>
          </a:bodyPr>
          <a:lstStyle/>
          <a:p>
            <a:pPr>
              <a:lnSpc>
                <a:spcPct val="90000"/>
              </a:lnSpc>
            </a:pPr>
            <a:r>
              <a:rPr lang="en-US" sz="3700" b="1" dirty="0"/>
              <a:t>Another Example for Determining Root Cause of Error</a:t>
            </a:r>
          </a:p>
        </p:txBody>
      </p:sp>
      <p:sp>
        <p:nvSpPr>
          <p:cNvPr id="3" name="Content Placeholder 2" descr="Lisa filed all the necessary paperwork and got approved for a USDA loan, which has an adjusted gross income (AGI) qualification.  &#10;It was discovered during a post-review of the loan that one of the deductions was claimed twice.  &#10;Rectifying the extra deduction caused her AGI to increase above the maximum threshold to be considered eligible for the USDA loan.  &#10;What is the root cause of error?&#10;">
            <a:extLst>
              <a:ext uri="{FF2B5EF4-FFF2-40B4-BE49-F238E27FC236}">
                <a16:creationId xmlns:a16="http://schemas.microsoft.com/office/drawing/2014/main" id="{439A7822-BED1-4497-92B6-74CB4871E805}"/>
              </a:ext>
            </a:extLst>
          </p:cNvPr>
          <p:cNvSpPr>
            <a:spLocks noGrp="1"/>
          </p:cNvSpPr>
          <p:nvPr>
            <p:ph idx="1"/>
          </p:nvPr>
        </p:nvSpPr>
        <p:spPr>
          <a:xfrm>
            <a:off x="1113233" y="1998133"/>
            <a:ext cx="5141517" cy="3793067"/>
          </a:xfrm>
        </p:spPr>
        <p:txBody>
          <a:bodyPr>
            <a:normAutofit/>
          </a:bodyPr>
          <a:lstStyle/>
          <a:p>
            <a:pPr>
              <a:lnSpc>
                <a:spcPct val="90000"/>
              </a:lnSpc>
            </a:pPr>
            <a:r>
              <a:rPr lang="en-US" sz="2000" dirty="0"/>
              <a:t>Lisa filed all the necessary paperwork and got approved for a USDA loan, which has an adjusted gross income (AGI) qualification.  </a:t>
            </a:r>
          </a:p>
          <a:p>
            <a:pPr>
              <a:lnSpc>
                <a:spcPct val="90000"/>
              </a:lnSpc>
            </a:pPr>
            <a:r>
              <a:rPr lang="en-US" sz="2000" dirty="0"/>
              <a:t>It was discovered during a post-review of the loan that one of the deductions was claimed twice.  </a:t>
            </a:r>
          </a:p>
          <a:p>
            <a:pPr>
              <a:lnSpc>
                <a:spcPct val="90000"/>
              </a:lnSpc>
            </a:pPr>
            <a:r>
              <a:rPr lang="en-US" sz="2000" dirty="0"/>
              <a:t>Rectifying the extra deduction caused her AGI to increase above the maximum threshold to be considered eligible for the USDA loan.  </a:t>
            </a:r>
          </a:p>
          <a:p>
            <a:pPr marL="0" indent="0">
              <a:lnSpc>
                <a:spcPct val="90000"/>
              </a:lnSpc>
              <a:buNone/>
            </a:pPr>
            <a:r>
              <a:rPr lang="en-US" sz="2000" dirty="0"/>
              <a:t>What is the root cause of error?</a:t>
            </a:r>
          </a:p>
          <a:p>
            <a:pPr marL="0" indent="0">
              <a:lnSpc>
                <a:spcPct val="90000"/>
              </a:lnSpc>
              <a:buNone/>
            </a:pPr>
            <a:endParaRPr lang="en-US" sz="2000" dirty="0"/>
          </a:p>
        </p:txBody>
      </p:sp>
      <p:pic>
        <p:nvPicPr>
          <p:cNvPr id="8" name="Graphic 7" descr="&quot;&quot;">
            <a:extLst>
              <a:ext uri="{FF2B5EF4-FFF2-40B4-BE49-F238E27FC236}">
                <a16:creationId xmlns:a16="http://schemas.microsoft.com/office/drawing/2014/main" id="{3FD7B03A-60BA-4EB9-B010-039E12BFD39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89430" y="2874971"/>
            <a:ext cx="2037837" cy="2037837"/>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2526644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p:nvSpPr>
          <p:cNvPr id="4" name="Title 3" descr="USDA’s Sub Root Causes">
            <a:extLst>
              <a:ext uri="{FF2B5EF4-FFF2-40B4-BE49-F238E27FC236}">
                <a16:creationId xmlns:a16="http://schemas.microsoft.com/office/drawing/2014/main" id="{06AAFDAA-4907-4483-B134-1B023DF5E1F2}"/>
              </a:ext>
            </a:extLst>
          </p:cNvPr>
          <p:cNvSpPr>
            <a:spLocks noGrp="1"/>
          </p:cNvSpPr>
          <p:nvPr>
            <p:ph type="title"/>
          </p:nvPr>
        </p:nvSpPr>
        <p:spPr>
          <a:xfrm>
            <a:off x="1113233" y="685800"/>
            <a:ext cx="7514035" cy="1185333"/>
          </a:xfrm>
        </p:spPr>
        <p:txBody>
          <a:bodyPr>
            <a:normAutofit/>
          </a:bodyPr>
          <a:lstStyle/>
          <a:p>
            <a:r>
              <a:rPr lang="en-US" dirty="0">
                <a:latin typeface="Arial" panose="020B0604020202020204" pitchFamily="34" charset="0"/>
                <a:cs typeface="Arial" panose="020B0604020202020204" pitchFamily="34" charset="0"/>
              </a:rPr>
              <a:t>USDA’s Sub Root Causes</a:t>
            </a:r>
          </a:p>
        </p:txBody>
      </p:sp>
      <p:sp>
        <p:nvSpPr>
          <p:cNvPr id="11" name="Content Placeholder 1" descr="Beginning 2019, agencies with programs susceptible to significant improper payments are asked:&#10;&#10; 1.  to categorize improper payments  into  “sub root causes”  that further define root  causes of error; and &#10; 2.  to categorizing according to the root  causes in the OMB. &#10;&#10;Ultimate goal: Help USDA obtain a clearer understanding of what truly caused the improper payments to occur.&#10;">
            <a:extLst>
              <a:ext uri="{FF2B5EF4-FFF2-40B4-BE49-F238E27FC236}">
                <a16:creationId xmlns:a16="http://schemas.microsoft.com/office/drawing/2014/main" id="{3714E2C2-A60F-4081-8237-7D02C0EE1821}"/>
              </a:ext>
            </a:extLst>
          </p:cNvPr>
          <p:cNvSpPr>
            <a:spLocks noGrp="1"/>
          </p:cNvSpPr>
          <p:nvPr>
            <p:ph idx="1"/>
          </p:nvPr>
        </p:nvSpPr>
        <p:spPr>
          <a:xfrm>
            <a:off x="1113233" y="1998133"/>
            <a:ext cx="5141517" cy="3793067"/>
          </a:xfrm>
        </p:spPr>
        <p:txBody>
          <a:bodyPr>
            <a:normAutofit fontScale="92500" lnSpcReduction="20000"/>
          </a:bodyPr>
          <a:lstStyle/>
          <a:p>
            <a:pPr marL="0" indent="0">
              <a:lnSpc>
                <a:spcPct val="90000"/>
              </a:lnSpc>
              <a:buNone/>
            </a:pPr>
            <a:r>
              <a:rPr lang="en-US" sz="2200" dirty="0"/>
              <a:t>Beginning 2019, agencies with programs susceptible to significant improper payments are asked:</a:t>
            </a:r>
          </a:p>
          <a:p>
            <a:pPr marL="0" indent="0">
              <a:lnSpc>
                <a:spcPct val="90000"/>
              </a:lnSpc>
              <a:buNone/>
            </a:pPr>
            <a:endParaRPr lang="en-US" sz="2200" dirty="0"/>
          </a:p>
          <a:p>
            <a:pPr marL="0" indent="0">
              <a:lnSpc>
                <a:spcPct val="90000"/>
              </a:lnSpc>
              <a:buNone/>
            </a:pPr>
            <a:r>
              <a:rPr lang="en-US" sz="2200" dirty="0"/>
              <a:t>	1.  </a:t>
            </a:r>
            <a:r>
              <a:rPr lang="en-US" sz="2200" i="1" dirty="0"/>
              <a:t>to categorize improper payments  into 	“sub root causes”  that further define root 	causes of error; and </a:t>
            </a:r>
          </a:p>
          <a:p>
            <a:pPr marL="0" indent="0">
              <a:lnSpc>
                <a:spcPct val="90000"/>
              </a:lnSpc>
              <a:buNone/>
            </a:pPr>
            <a:r>
              <a:rPr lang="en-US" sz="2200" dirty="0"/>
              <a:t>	2. </a:t>
            </a:r>
            <a:r>
              <a:rPr lang="en-US" sz="2200" i="1" dirty="0"/>
              <a:t> to categorizing according to the root 	causes in the OMB. </a:t>
            </a:r>
          </a:p>
          <a:p>
            <a:pPr marL="0" indent="0">
              <a:lnSpc>
                <a:spcPct val="90000"/>
              </a:lnSpc>
              <a:buNone/>
            </a:pPr>
            <a:endParaRPr lang="en-US" sz="2200" dirty="0"/>
          </a:p>
          <a:p>
            <a:pPr marL="0" indent="0">
              <a:lnSpc>
                <a:spcPct val="90000"/>
              </a:lnSpc>
              <a:buNone/>
            </a:pPr>
            <a:r>
              <a:rPr lang="en-US" sz="2200" dirty="0"/>
              <a:t>Ultimate goal: Help USDA obtain a clearer understanding of what truly caused the improper payments to occur.</a:t>
            </a:r>
          </a:p>
        </p:txBody>
      </p:sp>
      <p:pic>
        <p:nvPicPr>
          <p:cNvPr id="12" name="Graphic 7" descr="&quot;&quot;">
            <a:extLst>
              <a:ext uri="{FF2B5EF4-FFF2-40B4-BE49-F238E27FC236}">
                <a16:creationId xmlns:a16="http://schemas.microsoft.com/office/drawing/2014/main" id="{19CF42D7-B22A-4272-9A99-C1E82BF7A24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89430" y="2874971"/>
            <a:ext cx="2037837" cy="2037837"/>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3420988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p:nvSpPr>
          <p:cNvPr id="2" name="Title 1" descr="Breakdown of USDA’s Improper Payments">
            <a:extLst>
              <a:ext uri="{FF2B5EF4-FFF2-40B4-BE49-F238E27FC236}">
                <a16:creationId xmlns:a16="http://schemas.microsoft.com/office/drawing/2014/main" id="{D0586A10-8B6D-45AB-9F06-8423DD639B17}"/>
              </a:ext>
            </a:extLst>
          </p:cNvPr>
          <p:cNvSpPr>
            <a:spLocks noGrp="1"/>
          </p:cNvSpPr>
          <p:nvPr>
            <p:ph type="title"/>
          </p:nvPr>
        </p:nvSpPr>
        <p:spPr>
          <a:xfrm>
            <a:off x="1113234" y="685800"/>
            <a:ext cx="2109288" cy="1752599"/>
          </a:xfrm>
        </p:spPr>
        <p:txBody>
          <a:bodyPr>
            <a:normAutofit/>
          </a:bodyPr>
          <a:lstStyle/>
          <a:p>
            <a:pPr>
              <a:lnSpc>
                <a:spcPct val="90000"/>
              </a:lnSpc>
            </a:pPr>
            <a:r>
              <a:rPr lang="en-US" sz="2800" b="1" dirty="0">
                <a:latin typeface="Arial" panose="020B0604020202020204" pitchFamily="34" charset="0"/>
                <a:cs typeface="Arial" panose="020B0604020202020204" pitchFamily="34" charset="0"/>
              </a:rPr>
              <a:t>Breakdown of USDA’s Improper Payments</a:t>
            </a:r>
            <a:endParaRPr lang="en-US" sz="2800" b="1" dirty="0"/>
          </a:p>
        </p:txBody>
      </p:sp>
      <p:sp>
        <p:nvSpPr>
          <p:cNvPr id="3" name="Content Placeholder 2" descr="USDA FY 2018 Total Improper Payments per OMB root causes category ($in millions).&#10;">
            <a:extLst>
              <a:ext uri="{FF2B5EF4-FFF2-40B4-BE49-F238E27FC236}">
                <a16:creationId xmlns:a16="http://schemas.microsoft.com/office/drawing/2014/main" id="{EE27ED5C-9F8A-466E-BF93-E6E22795A2EE}"/>
              </a:ext>
            </a:extLst>
          </p:cNvPr>
          <p:cNvSpPr>
            <a:spLocks noGrp="1"/>
          </p:cNvSpPr>
          <p:nvPr>
            <p:ph idx="1"/>
          </p:nvPr>
        </p:nvSpPr>
        <p:spPr>
          <a:xfrm>
            <a:off x="1113232" y="2666999"/>
            <a:ext cx="2109290" cy="3124201"/>
          </a:xfrm>
        </p:spPr>
        <p:txBody>
          <a:bodyPr>
            <a:normAutofit/>
          </a:bodyPr>
          <a:lstStyle/>
          <a:p>
            <a:r>
              <a:rPr lang="en-US" sz="1600" dirty="0"/>
              <a:t>USDA FY 2018 Total Improper Payments per OMB root causes category </a:t>
            </a:r>
          </a:p>
          <a:p>
            <a:pPr marL="0" indent="0">
              <a:buNone/>
            </a:pPr>
            <a:r>
              <a:rPr lang="en-US" sz="1600" dirty="0"/>
              <a:t>       ($in millions)</a:t>
            </a:r>
          </a:p>
          <a:p>
            <a:endParaRPr lang="en-US" sz="1600" dirty="0"/>
          </a:p>
        </p:txBody>
      </p:sp>
      <p:grpSp>
        <p:nvGrpSpPr>
          <p:cNvPr id="194" name="Group 193" descr="&quot;&quot;">
            <a:extLst>
              <a:ext uri="{FF2B5EF4-FFF2-40B4-BE49-F238E27FC236}">
                <a16:creationId xmlns:a16="http://schemas.microsoft.com/office/drawing/2014/main" id="{28A4A409-9242-444A-AC1F-809866828B50}"/>
              </a:ext>
              <a:ext uri="{C183D7F6-B498-43B3-948B-1728B52AA6E4}">
                <adec:decorative xmlns:adec="http://schemas.microsoft.com/office/drawing/2017/decorative" val="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195" name="Freeform 6" descr="&quot;&quot;">
              <a:extLst>
                <a:ext uri="{FF2B5EF4-FFF2-40B4-BE49-F238E27FC236}">
                  <a16:creationId xmlns:a16="http://schemas.microsoft.com/office/drawing/2014/main" id="{ABF65108-5AB6-40BD-BCAF-526D8E309105}"/>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96" name="Freeform 7" descr="&quot;&quot;">
              <a:extLst>
                <a:ext uri="{FF2B5EF4-FFF2-40B4-BE49-F238E27FC236}">
                  <a16:creationId xmlns:a16="http://schemas.microsoft.com/office/drawing/2014/main" id="{C77C904B-BC3A-472F-BB70-8750D41E41DE}"/>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97" name="Freeform 8" descr="&quot;&quot;">
              <a:extLst>
                <a:ext uri="{FF2B5EF4-FFF2-40B4-BE49-F238E27FC236}">
                  <a16:creationId xmlns:a16="http://schemas.microsoft.com/office/drawing/2014/main" id="{E910D569-2CFD-4010-B886-2F31BB8EC9C7}"/>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98" name="Freeform 9" descr="&quot;&quot;">
              <a:extLst>
                <a:ext uri="{FF2B5EF4-FFF2-40B4-BE49-F238E27FC236}">
                  <a16:creationId xmlns:a16="http://schemas.microsoft.com/office/drawing/2014/main" id="{5A816932-FBAD-46C0-AA92-336589A5A912}"/>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9" name="Freeform 10" descr="&quot;&quot;">
              <a:extLst>
                <a:ext uri="{FF2B5EF4-FFF2-40B4-BE49-F238E27FC236}">
                  <a16:creationId xmlns:a16="http://schemas.microsoft.com/office/drawing/2014/main" id="{3D914BDD-E5E0-4DFB-8072-5B498F94A690}"/>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0" name="Freeform 11" descr="&quot;&quot;">
              <a:extLst>
                <a:ext uri="{FF2B5EF4-FFF2-40B4-BE49-F238E27FC236}">
                  <a16:creationId xmlns:a16="http://schemas.microsoft.com/office/drawing/2014/main" id="{ED9E392E-46C2-4B84-A121-9B2BC452F020}"/>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02" name="Rounded Rectangle 16" descr="&quot;&quot;">
            <a:extLst>
              <a:ext uri="{FF2B5EF4-FFF2-40B4-BE49-F238E27FC236}">
                <a16:creationId xmlns:a16="http://schemas.microsoft.com/office/drawing/2014/main" id="{21ECAAB0-702B-4C08-B30F-0AFAC3479ADF}"/>
              </a:ext>
              <a:ext uri="{C183D7F6-B498-43B3-948B-1728B52AA6E4}">
                <adec:decorative xmlns:adec="http://schemas.microsoft.com/office/drawing/2017/decorative" val="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871" y="648931"/>
            <a:ext cx="5161397"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9" name="Content Placeholder 9" descr="Breakdown of USDA's Improper Payments:&#10;Program Design or Structural Issue,($953.14) Inability to Authenticate Eligibility: Inability to Access Data ($0.00).&#10; Inability to Authenticate Eligibility: data needed does not exist ($136.46)&#10;Failure to verify: Death data ($0.0)&#10;Failure to verify financial data ($0.59)&#10;Failure to Verify Excluded Party Data ($0)&#10;Failure to verify: Prisoner death ($0)&#10;Failure to verify other eligibility data(Explain) ($12.12)&#10;Administrative or Process Errors made by Federal Agency ($39.84).&#10;Administrative or process errors made by: state or local agency ($3,005.15)&#10;Administative or process errors made by: other party (e.g. participating lender, healthcare provider or any other organization administering federal dollars (60.28)&#10;Medical necessity ($0)&#10;Insufficient Documentation to determine ($24.89)&#10;Other Reason ($1872.31)&#10;Total Improper payments ($6,104.78)">
            <a:extLst>
              <a:ext uri="{FF2B5EF4-FFF2-40B4-BE49-F238E27FC236}">
                <a16:creationId xmlns:a16="http://schemas.microsoft.com/office/drawing/2014/main" id="{CB4DF238-A5DC-4E54-B818-389E180A7C75}"/>
              </a:ext>
            </a:extLst>
          </p:cNvPr>
          <p:cNvPicPr>
            <a:picLocks noGrp="1" noChangeAspect="1"/>
          </p:cNvPicPr>
          <p:nvPr/>
        </p:nvPicPr>
        <p:blipFill rotWithShape="1">
          <a:blip r:embed="rId3"/>
          <a:srcRect l="14584"/>
          <a:stretch/>
        </p:blipFill>
        <p:spPr>
          <a:xfrm>
            <a:off x="3705901" y="2133600"/>
            <a:ext cx="4678019" cy="2514600"/>
          </a:xfrm>
          <a:prstGeom prst="rect">
            <a:avLst/>
          </a:prstGeom>
          <a:solidFill>
            <a:schemeClr val="bg2"/>
          </a:solidFill>
        </p:spPr>
      </p:pic>
    </p:spTree>
    <p:extLst>
      <p:ext uri="{BB962C8B-B14F-4D97-AF65-F5344CB8AC3E}">
        <p14:creationId xmlns:p14="http://schemas.microsoft.com/office/powerpoint/2010/main" val="1714075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p:nvSpPr>
          <p:cNvPr id="2" name="Title 1" descr="Corrective Action"/>
          <p:cNvSpPr>
            <a:spLocks noGrp="1"/>
          </p:cNvSpPr>
          <p:nvPr>
            <p:ph type="title"/>
          </p:nvPr>
        </p:nvSpPr>
        <p:spPr>
          <a:xfrm>
            <a:off x="1113233" y="685801"/>
            <a:ext cx="7514035" cy="914400"/>
          </a:xfrm>
        </p:spPr>
        <p:txBody>
          <a:bodyPr>
            <a:normAutofit/>
          </a:bodyPr>
          <a:lstStyle/>
          <a:p>
            <a:r>
              <a:rPr lang="en-US" b="1" dirty="0"/>
              <a:t>Corrective Action</a:t>
            </a:r>
          </a:p>
        </p:txBody>
      </p:sp>
      <p:sp>
        <p:nvSpPr>
          <p:cNvPr id="3" name="Content Placeholder 2" descr="Know what caused the improper payment to occur and establish a plan to prevent it from happening again. &#10;Analyze available numbers in effort to affect a different outcome in the future. &#10;Breakdown improper payments by cause. (There should be a clear correlation between the root cause of the improper payment and the suggested corrective action to implement it.)&#10;Corrective actions should be cost-effective and not prevent program access for eligible participants.&#10;"/>
          <p:cNvSpPr>
            <a:spLocks noGrp="1"/>
          </p:cNvSpPr>
          <p:nvPr>
            <p:ph idx="1"/>
          </p:nvPr>
        </p:nvSpPr>
        <p:spPr>
          <a:xfrm>
            <a:off x="1219200" y="1828800"/>
            <a:ext cx="5035550" cy="3962401"/>
          </a:xfrm>
        </p:spPr>
        <p:txBody>
          <a:bodyPr>
            <a:normAutofit/>
          </a:bodyPr>
          <a:lstStyle/>
          <a:p>
            <a:pPr>
              <a:lnSpc>
                <a:spcPct val="90000"/>
              </a:lnSpc>
            </a:pPr>
            <a:r>
              <a:rPr lang="en-US" sz="1700" dirty="0"/>
              <a:t>Know what caused the improper payment to occur and establish a plan to prevent it from happening again. </a:t>
            </a:r>
          </a:p>
          <a:p>
            <a:pPr>
              <a:lnSpc>
                <a:spcPct val="90000"/>
              </a:lnSpc>
            </a:pPr>
            <a:r>
              <a:rPr lang="en-US" sz="1700" dirty="0"/>
              <a:t>Analyze available numbers in effort to affect a different outcome in the future. </a:t>
            </a:r>
          </a:p>
          <a:p>
            <a:pPr>
              <a:lnSpc>
                <a:spcPct val="90000"/>
              </a:lnSpc>
            </a:pPr>
            <a:r>
              <a:rPr lang="en-US" sz="1700" dirty="0"/>
              <a:t>Breakdown improper payments by cause. (There should be a clear correlation between the root cause of the improper payment and the suggested corrective action to implement it.)</a:t>
            </a:r>
          </a:p>
          <a:p>
            <a:pPr>
              <a:lnSpc>
                <a:spcPct val="90000"/>
              </a:lnSpc>
            </a:pPr>
            <a:r>
              <a:rPr lang="en-US" sz="1700" dirty="0"/>
              <a:t>Corrective actions should be cost-effective and not prevent program access for eligible participants.</a:t>
            </a:r>
          </a:p>
          <a:p>
            <a:pPr>
              <a:lnSpc>
                <a:spcPct val="90000"/>
              </a:lnSpc>
            </a:pPr>
            <a:endParaRPr lang="en-US" sz="1700" dirty="0"/>
          </a:p>
          <a:p>
            <a:pPr>
              <a:lnSpc>
                <a:spcPct val="90000"/>
              </a:lnSpc>
            </a:pPr>
            <a:endParaRPr lang="en-US" sz="1700" dirty="0"/>
          </a:p>
          <a:p>
            <a:pPr>
              <a:lnSpc>
                <a:spcPct val="90000"/>
              </a:lnSpc>
            </a:pPr>
            <a:endParaRPr lang="en-US" sz="1700" dirty="0"/>
          </a:p>
        </p:txBody>
      </p:sp>
      <p:pic>
        <p:nvPicPr>
          <p:cNvPr id="8" name="Graphic 7" descr="&quot;&quot;">
            <a:extLst>
              <a:ext uri="{FF2B5EF4-FFF2-40B4-BE49-F238E27FC236}">
                <a16:creationId xmlns:a16="http://schemas.microsoft.com/office/drawing/2014/main" id="{EC074B92-D82C-4374-AD8D-BD5A90A9C77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89430" y="2874971"/>
            <a:ext cx="2037837" cy="2037837"/>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pic>
    </p:spTree>
    <p:extLst>
      <p:ext uri="{BB962C8B-B14F-4D97-AF65-F5344CB8AC3E}">
        <p14:creationId xmlns:p14="http://schemas.microsoft.com/office/powerpoint/2010/main" val="31836434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descr="Questions?"/>
          <p:cNvSpPr>
            <a:spLocks noGrp="1"/>
          </p:cNvSpPr>
          <p:nvPr>
            <p:ph type="ctrTitle"/>
          </p:nvPr>
        </p:nvSpPr>
        <p:spPr>
          <a:xfrm>
            <a:off x="1739673" y="914401"/>
            <a:ext cx="6947127" cy="2057399"/>
          </a:xfrm>
        </p:spPr>
        <p:txBody>
          <a:bodyPr>
            <a:normAutofit/>
          </a:bodyPr>
          <a:lstStyle/>
          <a:p>
            <a:pPr algn="ctr"/>
            <a:r>
              <a:rPr lang="en-US" b="1" dirty="0"/>
              <a:t>Questions?</a:t>
            </a:r>
          </a:p>
        </p:txBody>
      </p:sp>
    </p:spTree>
    <p:extLst>
      <p:ext uri="{BB962C8B-B14F-4D97-AF65-F5344CB8AC3E}">
        <p14:creationId xmlns:p14="http://schemas.microsoft.com/office/powerpoint/2010/main" val="2642873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AP Goal 9&#10; “Getting Payments Right”&#10;">
            <a:extLst>
              <a:ext uri="{FF2B5EF4-FFF2-40B4-BE49-F238E27FC236}">
                <a16:creationId xmlns:a16="http://schemas.microsoft.com/office/drawing/2014/main" id="{4EDC1A11-3332-469C-A617-09365095385F}"/>
              </a:ext>
            </a:extLst>
          </p:cNvPr>
          <p:cNvSpPr>
            <a:spLocks noGrp="1"/>
          </p:cNvSpPr>
          <p:nvPr>
            <p:ph type="title"/>
          </p:nvPr>
        </p:nvSpPr>
        <p:spPr>
          <a:xfrm>
            <a:off x="982133" y="309966"/>
            <a:ext cx="7704667" cy="2128435"/>
          </a:xfrm>
        </p:spPr>
        <p:txBody>
          <a:bodyPr>
            <a:normAutofit fontScale="90000"/>
          </a:bodyPr>
          <a:lstStyle/>
          <a:p>
            <a:r>
              <a:rPr lang="en-US" b="1" dirty="0">
                <a:latin typeface="Arial" panose="020B0604020202020204" pitchFamily="34" charset="0"/>
                <a:cs typeface="Arial" panose="020B0604020202020204" pitchFamily="34" charset="0"/>
              </a:rPr>
              <a:t>CAP Goal 9</a:t>
            </a:r>
            <a:br>
              <a:rPr lang="en-US" b="1" dirty="0">
                <a:latin typeface="Arial" panose="020B0604020202020204" pitchFamily="34" charset="0"/>
                <a:cs typeface="Arial" panose="020B0604020202020204" pitchFamily="34" charset="0"/>
              </a:rPr>
            </a:br>
            <a:br>
              <a:rPr lang="en-US" b="1"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 “Getting Payments Right”</a:t>
            </a:r>
            <a:br>
              <a:rPr lang="en-US" dirty="0">
                <a:latin typeface="Arial" panose="020B0604020202020204" pitchFamily="34" charset="0"/>
                <a:cs typeface="Arial" panose="020B0604020202020204" pitchFamily="34" charset="0"/>
              </a:rPr>
            </a:br>
            <a:endParaRPr lang="en-US" dirty="0"/>
          </a:p>
        </p:txBody>
      </p:sp>
      <p:sp>
        <p:nvSpPr>
          <p:cNvPr id="3" name="Content Placeholder 2" descr="Financial Management Training July 2019&#10;Presenter: Gloria Perry &#10;(Office of Management and Budget)&#10;">
            <a:extLst>
              <a:ext uri="{FF2B5EF4-FFF2-40B4-BE49-F238E27FC236}">
                <a16:creationId xmlns:a16="http://schemas.microsoft.com/office/drawing/2014/main" id="{3BCAFC67-DBE2-4467-AAAC-439CC6213A55}"/>
              </a:ext>
            </a:extLst>
          </p:cNvPr>
          <p:cNvSpPr>
            <a:spLocks noGrp="1"/>
          </p:cNvSpPr>
          <p:nvPr>
            <p:ph idx="1"/>
          </p:nvPr>
        </p:nvSpPr>
        <p:spPr/>
        <p:txBody>
          <a:bodyPr/>
          <a:lstStyle/>
          <a:p>
            <a:pPr algn="ctr"/>
            <a:r>
              <a:rPr lang="en-US" dirty="0">
                <a:latin typeface="Arial" panose="020B0604020202020204" pitchFamily="34" charset="0"/>
                <a:cs typeface="Arial" panose="020B0604020202020204" pitchFamily="34" charset="0"/>
              </a:rPr>
              <a:t>Financial Management Training July 2019</a:t>
            </a:r>
          </a:p>
          <a:p>
            <a:pPr algn="ctr"/>
            <a:r>
              <a:rPr lang="en-US" dirty="0">
                <a:latin typeface="Arial" panose="020B0604020202020204" pitchFamily="34" charset="0"/>
                <a:cs typeface="Arial" panose="020B0604020202020204" pitchFamily="34" charset="0"/>
              </a:rPr>
              <a:t>Presenter: Gloria Perry </a:t>
            </a:r>
          </a:p>
          <a:p>
            <a:pPr algn="ctr"/>
            <a:r>
              <a:rPr lang="en-US" sz="1600" dirty="0">
                <a:latin typeface="Arial" panose="020B0604020202020204" pitchFamily="34" charset="0"/>
                <a:cs typeface="Arial" panose="020B0604020202020204" pitchFamily="34" charset="0"/>
              </a:rPr>
              <a:t>(Office of Management and Budget)</a:t>
            </a:r>
          </a:p>
          <a:p>
            <a:endParaRPr lang="en-US" dirty="0"/>
          </a:p>
        </p:txBody>
      </p:sp>
    </p:spTree>
    <p:extLst>
      <p:ext uri="{BB962C8B-B14F-4D97-AF65-F5344CB8AC3E}">
        <p14:creationId xmlns:p14="http://schemas.microsoft.com/office/powerpoint/2010/main" val="2090797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CAP Goal 9&#10; “Getting Payments Right”?">
            <a:extLst>
              <a:ext uri="{FF2B5EF4-FFF2-40B4-BE49-F238E27FC236}">
                <a16:creationId xmlns:a16="http://schemas.microsoft.com/office/drawing/2014/main" id="{4C1CB16A-CF1C-40E8-9277-CD97D5D287F5}"/>
              </a:ext>
            </a:extLst>
          </p:cNvPr>
          <p:cNvSpPr>
            <a:spLocks noGrp="1"/>
          </p:cNvSpPr>
          <p:nvPr>
            <p:ph type="title"/>
          </p:nvPr>
        </p:nvSpPr>
        <p:spPr>
          <a:xfrm>
            <a:off x="982133" y="457202"/>
            <a:ext cx="7704667" cy="1821050"/>
          </a:xfrm>
        </p:spPr>
        <p:txBody>
          <a:bodyPr/>
          <a:lstStyle/>
          <a:p>
            <a:r>
              <a:rPr lang="en-US" dirty="0"/>
              <a:t>CAP Goal 9</a:t>
            </a:r>
            <a:br>
              <a:rPr lang="en-US" dirty="0"/>
            </a:br>
            <a:r>
              <a:rPr lang="en-US" dirty="0"/>
              <a:t> “Getting Payments Right”?</a:t>
            </a:r>
          </a:p>
        </p:txBody>
      </p:sp>
      <p:sp>
        <p:nvSpPr>
          <p:cNvPr id="3" name="Content Placeholder 2" descr="What is it?&#10;Cross-Agency Priority (CAP) Goals are a tool used by leadership to accelerate progress on a limited number of Presidential priority areas where implementation requires active collaboration among multiple agencies. &#10;As a subset of Presidential priorities, CAP Goals are used to implement the President’s Management Agenda. &#10;What are we trying to accomplish through CAP Goal 9?&#10;Demonstrate stewardship of taxpayer dollars by reducing monetary loss and making payments correctly the first time.&#10;Where can I find more information?&#10;The web address can be found here: https://www.performance.gov/CAP/getting-payments-right/ &#10;">
            <a:extLst>
              <a:ext uri="{FF2B5EF4-FFF2-40B4-BE49-F238E27FC236}">
                <a16:creationId xmlns:a16="http://schemas.microsoft.com/office/drawing/2014/main" id="{3DDBA757-ECF2-4791-B47A-447B9C0E5BA0}"/>
              </a:ext>
            </a:extLst>
          </p:cNvPr>
          <p:cNvSpPr>
            <a:spLocks noGrp="1"/>
          </p:cNvSpPr>
          <p:nvPr>
            <p:ph idx="1"/>
          </p:nvPr>
        </p:nvSpPr>
        <p:spPr>
          <a:xfrm>
            <a:off x="1177870" y="2200760"/>
            <a:ext cx="7508929" cy="4047640"/>
          </a:xfrm>
        </p:spPr>
        <p:txBody>
          <a:bodyPr>
            <a:normAutofit/>
          </a:bodyPr>
          <a:lstStyle/>
          <a:p>
            <a:pPr marL="0" indent="0">
              <a:lnSpc>
                <a:spcPct val="90000"/>
              </a:lnSpc>
              <a:buNone/>
            </a:pPr>
            <a:r>
              <a:rPr lang="en-US" sz="1600" dirty="0"/>
              <a:t>What is it?</a:t>
            </a:r>
          </a:p>
          <a:p>
            <a:pPr lvl="1">
              <a:lnSpc>
                <a:spcPct val="90000"/>
              </a:lnSpc>
            </a:pPr>
            <a:r>
              <a:rPr lang="en-US" sz="1600" dirty="0"/>
              <a:t>Cross-Agency Priority (CAP) Goals are a tool used by leadership to accelerate progress on a limited number of Presidential priority areas where implementation requires active collaboration among multiple agencies. </a:t>
            </a:r>
          </a:p>
          <a:p>
            <a:pPr lvl="1">
              <a:lnSpc>
                <a:spcPct val="90000"/>
              </a:lnSpc>
            </a:pPr>
            <a:r>
              <a:rPr lang="en-US" sz="1600" dirty="0"/>
              <a:t>As a subset of Presidential priorities, CAP Goals are used to implement the President’s Management Agenda. </a:t>
            </a:r>
          </a:p>
          <a:p>
            <a:pPr marL="457200" lvl="1" indent="0">
              <a:lnSpc>
                <a:spcPct val="90000"/>
              </a:lnSpc>
              <a:buNone/>
            </a:pPr>
            <a:r>
              <a:rPr lang="en-US" sz="1600" dirty="0"/>
              <a:t>What are we trying to accomplish through CAP Goal 9?</a:t>
            </a:r>
          </a:p>
          <a:p>
            <a:pPr lvl="1">
              <a:lnSpc>
                <a:spcPct val="90000"/>
              </a:lnSpc>
            </a:pPr>
            <a:r>
              <a:rPr lang="en-US" sz="1600" dirty="0"/>
              <a:t>Demonstrate stewardship of taxpayer dollars by reducing monetary loss and making payments correctly the first time.</a:t>
            </a:r>
          </a:p>
          <a:p>
            <a:pPr>
              <a:lnSpc>
                <a:spcPct val="90000"/>
              </a:lnSpc>
            </a:pPr>
            <a:r>
              <a:rPr lang="en-US" sz="1600" dirty="0"/>
              <a:t>Where can I find more information?</a:t>
            </a:r>
          </a:p>
          <a:p>
            <a:pPr lvl="1">
              <a:lnSpc>
                <a:spcPct val="90000"/>
              </a:lnSpc>
            </a:pPr>
            <a:r>
              <a:rPr lang="en-US" sz="1600" dirty="0"/>
              <a:t>The web address can be found here: </a:t>
            </a:r>
            <a:r>
              <a:rPr lang="en-US" sz="1600" dirty="0">
                <a:hlinkClick r:id="rId2"/>
              </a:rPr>
              <a:t>https://www.performance.gov/CAP/getting-payments-right/</a:t>
            </a:r>
            <a:r>
              <a:rPr lang="en-US" sz="1600" dirty="0"/>
              <a:t> </a:t>
            </a:r>
          </a:p>
          <a:p>
            <a:endParaRPr lang="en-US" dirty="0"/>
          </a:p>
        </p:txBody>
      </p:sp>
    </p:spTree>
    <p:extLst>
      <p:ext uri="{BB962C8B-B14F-4D97-AF65-F5344CB8AC3E}">
        <p14:creationId xmlns:p14="http://schemas.microsoft.com/office/powerpoint/2010/main" val="14129759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Questions?">
            <a:extLst>
              <a:ext uri="{FF2B5EF4-FFF2-40B4-BE49-F238E27FC236}">
                <a16:creationId xmlns:a16="http://schemas.microsoft.com/office/drawing/2014/main" id="{C8EABC9E-D156-43C6-9A58-E7E541A2E6D6}"/>
              </a:ext>
            </a:extLst>
          </p:cNvPr>
          <p:cNvSpPr>
            <a:spLocks noGrp="1"/>
          </p:cNvSpPr>
          <p:nvPr>
            <p:ph type="title"/>
          </p:nvPr>
        </p:nvSpPr>
        <p:spPr>
          <a:xfrm>
            <a:off x="982133" y="1066800"/>
            <a:ext cx="7704667" cy="1981200"/>
          </a:xfrm>
        </p:spPr>
        <p:txBody>
          <a:bodyPr>
            <a:normAutofit/>
          </a:bodyPr>
          <a:lstStyle/>
          <a:p>
            <a:r>
              <a:rPr lang="en-US" sz="5400" b="1" dirty="0"/>
              <a:t>Questions?</a:t>
            </a:r>
          </a:p>
        </p:txBody>
      </p:sp>
    </p:spTree>
    <p:extLst>
      <p:ext uri="{BB962C8B-B14F-4D97-AF65-F5344CB8AC3E}">
        <p14:creationId xmlns:p14="http://schemas.microsoft.com/office/powerpoint/2010/main" val="2179429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Payment &#10;Integrity">
            <a:extLst>
              <a:ext uri="{FF2B5EF4-FFF2-40B4-BE49-F238E27FC236}">
                <a16:creationId xmlns:a16="http://schemas.microsoft.com/office/drawing/2014/main" id="{9AFD0142-BA83-4D3E-97CC-590663CAEB2B}"/>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Payment </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Integrity</a:t>
            </a:r>
            <a:endParaRPr lang="en-US" dirty="0"/>
          </a:p>
        </p:txBody>
      </p:sp>
      <p:sp>
        <p:nvSpPr>
          <p:cNvPr id="3" name="Content Placeholder 2" descr="Financial Management Training July 2019&#10;Presenter: Iris Roseboro &#10;(Office of the Chief Financial Officer)&#10;">
            <a:extLst>
              <a:ext uri="{FF2B5EF4-FFF2-40B4-BE49-F238E27FC236}">
                <a16:creationId xmlns:a16="http://schemas.microsoft.com/office/drawing/2014/main" id="{079B3A9D-EA61-4BDC-9FCF-26A31733F6AB}"/>
              </a:ext>
            </a:extLst>
          </p:cNvPr>
          <p:cNvSpPr>
            <a:spLocks noGrp="1"/>
          </p:cNvSpPr>
          <p:nvPr>
            <p:ph idx="1"/>
          </p:nvPr>
        </p:nvSpPr>
        <p:spPr/>
        <p:txBody>
          <a:bodyPr/>
          <a:lstStyle/>
          <a:p>
            <a:pPr marL="0" lvl="0" indent="0" algn="ctr">
              <a:buClr>
                <a:srgbClr val="30ACEC">
                  <a:lumMod val="75000"/>
                </a:srgbClr>
              </a:buClr>
              <a:buNone/>
            </a:pPr>
            <a:r>
              <a:rPr lang="en-US" sz="2000" dirty="0">
                <a:solidFill>
                  <a:prstClr val="black"/>
                </a:solidFill>
                <a:latin typeface="Arial" panose="020B0604020202020204" pitchFamily="34" charset="0"/>
                <a:cs typeface="Arial" panose="020B0604020202020204" pitchFamily="34" charset="0"/>
              </a:rPr>
              <a:t>Financial Management Training July 2019</a:t>
            </a:r>
          </a:p>
          <a:p>
            <a:pPr marL="0" lvl="0" indent="0" algn="ctr">
              <a:buClr>
                <a:srgbClr val="30ACEC">
                  <a:lumMod val="75000"/>
                </a:srgbClr>
              </a:buClr>
              <a:buNone/>
            </a:pPr>
            <a:r>
              <a:rPr lang="en-US" sz="2000" dirty="0">
                <a:solidFill>
                  <a:prstClr val="black"/>
                </a:solidFill>
                <a:latin typeface="Arial" panose="020B0604020202020204" pitchFamily="34" charset="0"/>
                <a:cs typeface="Arial" panose="020B0604020202020204" pitchFamily="34" charset="0"/>
              </a:rPr>
              <a:t>Presenter: Iris Roseboro </a:t>
            </a:r>
          </a:p>
          <a:p>
            <a:pPr marL="0" lvl="0" indent="0" algn="ctr">
              <a:buClr>
                <a:srgbClr val="30ACEC">
                  <a:lumMod val="75000"/>
                </a:srgbClr>
              </a:buClr>
              <a:buNone/>
            </a:pPr>
            <a:r>
              <a:rPr lang="en-US" sz="1600" dirty="0">
                <a:solidFill>
                  <a:prstClr val="black"/>
                </a:solidFill>
                <a:latin typeface="Arial" panose="020B0604020202020204" pitchFamily="34" charset="0"/>
                <a:cs typeface="Arial" panose="020B0604020202020204" pitchFamily="34" charset="0"/>
              </a:rPr>
              <a:t>(Office of the Chief Financial Officer)</a:t>
            </a:r>
          </a:p>
          <a:p>
            <a:endParaRPr lang="en-US" dirty="0"/>
          </a:p>
        </p:txBody>
      </p:sp>
    </p:spTree>
    <p:extLst>
      <p:ext uri="{BB962C8B-B14F-4D97-AF65-F5344CB8AC3E}">
        <p14:creationId xmlns:p14="http://schemas.microsoft.com/office/powerpoint/2010/main" val="1702155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4" name="Title 3" descr="What is Payment Integrity?">
            <a:extLst>
              <a:ext uri="{FF2B5EF4-FFF2-40B4-BE49-F238E27FC236}">
                <a16:creationId xmlns:a16="http://schemas.microsoft.com/office/drawing/2014/main" id="{8A2EED44-FD9C-40C5-8A35-94F9A0DA3EE6}"/>
              </a:ext>
            </a:extLst>
          </p:cNvPr>
          <p:cNvSpPr>
            <a:spLocks noGrp="1"/>
          </p:cNvSpPr>
          <p:nvPr>
            <p:ph type="title"/>
          </p:nvPr>
        </p:nvSpPr>
        <p:spPr>
          <a:xfrm>
            <a:off x="1320529" y="685800"/>
            <a:ext cx="7306739" cy="1752599"/>
          </a:xfrm>
        </p:spPr>
        <p:txBody>
          <a:bodyPr>
            <a:normAutofit/>
          </a:bodyPr>
          <a:lstStyle/>
          <a:p>
            <a:r>
              <a:rPr lang="en-US" b="1" dirty="0">
                <a:latin typeface="Arial" panose="020B0604020202020204" pitchFamily="34" charset="0"/>
                <a:cs typeface="Arial" panose="020B0604020202020204" pitchFamily="34" charset="0"/>
              </a:rPr>
              <a:t>What is Payment Integrity?</a:t>
            </a:r>
          </a:p>
        </p:txBody>
      </p:sp>
      <p:graphicFrame>
        <p:nvGraphicFramePr>
          <p:cNvPr id="40" name="Content Placeholder 1" descr="What is Payment Integrity?">
            <a:extLst>
              <a:ext uri="{FF2B5EF4-FFF2-40B4-BE49-F238E27FC236}">
                <a16:creationId xmlns:a16="http://schemas.microsoft.com/office/drawing/2014/main" id="{88C31976-1F9B-444E-B931-E036048B21FE}"/>
              </a:ext>
            </a:extLst>
          </p:cNvPr>
          <p:cNvGraphicFramePr>
            <a:graphicFrameLocks noGrp="1"/>
          </p:cNvGraphicFramePr>
          <p:nvPr>
            <p:ph idx="1"/>
            <p:extLst>
              <p:ext uri="{D42A27DB-BD31-4B8C-83A1-F6EECF244321}">
                <p14:modId xmlns:p14="http://schemas.microsoft.com/office/powerpoint/2010/main" val="2403260183"/>
              </p:ext>
            </p:extLst>
          </p:nvPr>
        </p:nvGraphicFramePr>
        <p:xfrm>
          <a:off x="1320528" y="2286000"/>
          <a:ext cx="730674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8063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descr="What is an Improper Payment?">
            <a:extLst>
              <a:ext uri="{FF2B5EF4-FFF2-40B4-BE49-F238E27FC236}">
                <a16:creationId xmlns:a16="http://schemas.microsoft.com/office/drawing/2014/main" id="{F4C0EEA9-2F50-4994-B836-7D6B8A2F8D92}"/>
              </a:ext>
            </a:extLst>
          </p:cNvPr>
          <p:cNvSpPr>
            <a:spLocks noGrp="1"/>
          </p:cNvSpPr>
          <p:nvPr>
            <p:ph type="title"/>
          </p:nvPr>
        </p:nvSpPr>
        <p:spPr>
          <a:xfrm>
            <a:off x="982133" y="228601"/>
            <a:ext cx="7704667" cy="1676399"/>
          </a:xfrm>
        </p:spPr>
        <p:txBody>
          <a:bodyPr/>
          <a:lstStyle/>
          <a:p>
            <a:r>
              <a:rPr lang="en-US" b="1" dirty="0">
                <a:latin typeface="Arial" panose="020B0604020202020204" pitchFamily="34" charset="0"/>
                <a:cs typeface="Arial" panose="020B0604020202020204" pitchFamily="34" charset="0"/>
              </a:rPr>
              <a:t>What is an Improper Payment?</a:t>
            </a:r>
          </a:p>
        </p:txBody>
      </p:sp>
      <p:sp>
        <p:nvSpPr>
          <p:cNvPr id="7" name="Content Placeholder 6" descr="To clarify a proper payment has four main attributes:&#10;right recipient&#10;right amount&#10;right reason&#10;right time&#10;&#10;An improper payment is any payment that should not have been made or that was made in an incorrect amount under statutory, contractual, administrative, or other legally applicable requirements. &#10;">
            <a:extLst>
              <a:ext uri="{FF2B5EF4-FFF2-40B4-BE49-F238E27FC236}">
                <a16:creationId xmlns:a16="http://schemas.microsoft.com/office/drawing/2014/main" id="{1A2F0D55-CC3A-4A6C-AF21-21423F1914CC}"/>
              </a:ext>
            </a:extLst>
          </p:cNvPr>
          <p:cNvSpPr>
            <a:spLocks noGrp="1"/>
          </p:cNvSpPr>
          <p:nvPr>
            <p:ph idx="1"/>
          </p:nvPr>
        </p:nvSpPr>
        <p:spPr>
          <a:xfrm>
            <a:off x="982133" y="1676400"/>
            <a:ext cx="7704667" cy="4038600"/>
          </a:xfrm>
        </p:spPr>
        <p:txBody>
          <a:bodyPr>
            <a:noAutofit/>
          </a:bodyPr>
          <a:lstStyle/>
          <a:p>
            <a:r>
              <a:rPr lang="en-US" sz="1600" dirty="0">
                <a:latin typeface="Arial" panose="020B0604020202020204" pitchFamily="34" charset="0"/>
                <a:cs typeface="Arial" panose="020B0604020202020204" pitchFamily="34" charset="0"/>
              </a:rPr>
              <a:t>To clarify a</a:t>
            </a:r>
            <a:r>
              <a:rPr lang="en-US" sz="1800" dirty="0">
                <a:latin typeface="Arial" panose="020B0604020202020204" pitchFamily="34" charset="0"/>
                <a:cs typeface="Arial" panose="020B0604020202020204" pitchFamily="34" charset="0"/>
              </a:rPr>
              <a:t> proper payment has four main attributes:</a:t>
            </a:r>
          </a:p>
          <a:p>
            <a:pPr lvl="2">
              <a:buFont typeface="Wingdings" panose="05000000000000000000" pitchFamily="2" charset="2"/>
              <a:buChar char="Ø"/>
            </a:pPr>
            <a:r>
              <a:rPr lang="en-US" dirty="0">
                <a:latin typeface="Arial" panose="020B0604020202020204" pitchFamily="34" charset="0"/>
                <a:cs typeface="Arial" panose="020B0604020202020204" pitchFamily="34" charset="0"/>
              </a:rPr>
              <a:t>right recipient</a:t>
            </a:r>
          </a:p>
          <a:p>
            <a:pPr lvl="2">
              <a:buFont typeface="Wingdings" panose="05000000000000000000" pitchFamily="2" charset="2"/>
              <a:buChar char="Ø"/>
            </a:pPr>
            <a:r>
              <a:rPr lang="en-US" dirty="0">
                <a:latin typeface="Arial" panose="020B0604020202020204" pitchFamily="34" charset="0"/>
                <a:cs typeface="Arial" panose="020B0604020202020204" pitchFamily="34" charset="0"/>
              </a:rPr>
              <a:t>right amount</a:t>
            </a:r>
          </a:p>
          <a:p>
            <a:pPr lvl="2">
              <a:buFont typeface="Wingdings" panose="05000000000000000000" pitchFamily="2" charset="2"/>
              <a:buChar char="Ø"/>
            </a:pPr>
            <a:r>
              <a:rPr lang="en-US" dirty="0">
                <a:latin typeface="Arial" panose="020B0604020202020204" pitchFamily="34" charset="0"/>
                <a:cs typeface="Arial" panose="020B0604020202020204" pitchFamily="34" charset="0"/>
              </a:rPr>
              <a:t>right reason</a:t>
            </a:r>
          </a:p>
          <a:p>
            <a:pPr lvl="2">
              <a:buFont typeface="Wingdings" panose="05000000000000000000" pitchFamily="2" charset="2"/>
              <a:buChar char="Ø"/>
            </a:pPr>
            <a:r>
              <a:rPr lang="en-US" dirty="0">
                <a:latin typeface="Arial" panose="020B0604020202020204" pitchFamily="34" charset="0"/>
                <a:cs typeface="Arial" panose="020B0604020202020204" pitchFamily="34" charset="0"/>
              </a:rPr>
              <a:t>right time</a:t>
            </a:r>
          </a:p>
          <a:p>
            <a:pPr marL="109728" indent="0">
              <a:buNone/>
            </a:pPr>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An improper payment is any payment that should not have been made or that was made in an incorrect amount under statutory, contractual, administrative, or other </a:t>
            </a:r>
            <a:r>
              <a:rPr lang="en-US" sz="1600" u="sng" dirty="0">
                <a:latin typeface="Arial" panose="020B0604020202020204" pitchFamily="34" charset="0"/>
                <a:cs typeface="Arial" panose="020B0604020202020204" pitchFamily="34" charset="0"/>
              </a:rPr>
              <a:t>legally applicable</a:t>
            </a:r>
            <a:r>
              <a:rPr lang="en-US" sz="1600" dirty="0">
                <a:latin typeface="Arial" panose="020B0604020202020204" pitchFamily="34" charset="0"/>
                <a:cs typeface="Arial" panose="020B0604020202020204" pitchFamily="34" charset="0"/>
              </a:rPr>
              <a:t> requirements. </a:t>
            </a:r>
          </a:p>
          <a:p>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204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scr="What is an Improper Payment?&#10;Cont..">
            <a:extLst>
              <a:ext uri="{FF2B5EF4-FFF2-40B4-BE49-F238E27FC236}">
                <a16:creationId xmlns:a16="http://schemas.microsoft.com/office/drawing/2014/main" id="{8C723795-A582-41BF-BE43-68900579E421}"/>
              </a:ext>
            </a:extLst>
          </p:cNvPr>
          <p:cNvSpPr>
            <a:spLocks noGrp="1"/>
          </p:cNvSpPr>
          <p:nvPr>
            <p:ph type="title"/>
          </p:nvPr>
        </p:nvSpPr>
        <p:spPr/>
        <p:txBody>
          <a:bodyPr/>
          <a:lstStyle/>
          <a:p>
            <a:pPr algn="r"/>
            <a:r>
              <a:rPr lang="en-US" b="1" dirty="0">
                <a:latin typeface="Arial" panose="020B0604020202020204" pitchFamily="34" charset="0"/>
                <a:cs typeface="Arial" panose="020B0604020202020204" pitchFamily="34" charset="0"/>
              </a:rPr>
              <a:t>What is an Improper Payment?</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Cont..</a:t>
            </a:r>
            <a:endParaRPr lang="en-US" dirty="0"/>
          </a:p>
        </p:txBody>
      </p:sp>
      <p:sp>
        <p:nvSpPr>
          <p:cNvPr id="3" name="Content Placeholder 2" descr="Occur when either:&#10;Federal funds go to the wrong recipient &#10;Recipient receives the incorrect amount of funds (either an underpayment or overpayment)&#10;Documentation is not available during review to discern that a payment was proper&#10;Recipient uses Federal funds for an improper purpose&#10;">
            <a:extLst>
              <a:ext uri="{FF2B5EF4-FFF2-40B4-BE49-F238E27FC236}">
                <a16:creationId xmlns:a16="http://schemas.microsoft.com/office/drawing/2014/main" id="{C50462AB-A08A-4C08-8FD8-DC2DA6A190A0}"/>
              </a:ext>
            </a:extLst>
          </p:cNvPr>
          <p:cNvSpPr>
            <a:spLocks noGrp="1"/>
          </p:cNvSpPr>
          <p:nvPr>
            <p:ph idx="1"/>
          </p:nvPr>
        </p:nvSpPr>
        <p:spPr>
          <a:xfrm>
            <a:off x="982133" y="2362200"/>
            <a:ext cx="7704667" cy="3637616"/>
          </a:xfrm>
        </p:spPr>
        <p:txBody>
          <a:bodyPr>
            <a:normAutofit/>
          </a:bodyPr>
          <a:lstStyle/>
          <a:p>
            <a:r>
              <a:rPr lang="en-US" dirty="0">
                <a:latin typeface="Arial" panose="020B0604020202020204" pitchFamily="34" charset="0"/>
                <a:cs typeface="Arial" panose="020B0604020202020204" pitchFamily="34" charset="0"/>
              </a:rPr>
              <a:t>Occur when either:</a:t>
            </a:r>
          </a:p>
          <a:p>
            <a:pPr lvl="1"/>
            <a:r>
              <a:rPr lang="en-US" dirty="0">
                <a:latin typeface="Arial" panose="020B0604020202020204" pitchFamily="34" charset="0"/>
                <a:cs typeface="Arial" panose="020B0604020202020204" pitchFamily="34" charset="0"/>
              </a:rPr>
              <a:t>Federal funds go to the wrong recipient </a:t>
            </a:r>
          </a:p>
          <a:p>
            <a:pPr lvl="1"/>
            <a:r>
              <a:rPr lang="en-US" dirty="0">
                <a:latin typeface="Arial" panose="020B0604020202020204" pitchFamily="34" charset="0"/>
                <a:cs typeface="Arial" panose="020B0604020202020204" pitchFamily="34" charset="0"/>
              </a:rPr>
              <a:t>Recipient receives the incorrect amount of funds (either an underpayment or overpayment)</a:t>
            </a:r>
          </a:p>
          <a:p>
            <a:pPr lvl="1"/>
            <a:r>
              <a:rPr lang="en-US" dirty="0">
                <a:latin typeface="Arial" panose="020B0604020202020204" pitchFamily="34" charset="0"/>
                <a:cs typeface="Arial" panose="020B0604020202020204" pitchFamily="34" charset="0"/>
              </a:rPr>
              <a:t>Documentation is not available during review to discern that a payment was proper</a:t>
            </a:r>
          </a:p>
          <a:p>
            <a:pPr lvl="1"/>
            <a:r>
              <a:rPr lang="en-US" dirty="0">
                <a:latin typeface="Arial" panose="020B0604020202020204" pitchFamily="34" charset="0"/>
                <a:cs typeface="Arial" panose="020B0604020202020204" pitchFamily="34" charset="0"/>
              </a:rPr>
              <a:t>Recipient uses Federal funds for an improper purpose</a:t>
            </a:r>
          </a:p>
          <a:p>
            <a:pPr marL="0" indent="0">
              <a:buNone/>
            </a:pPr>
            <a:endParaRPr lang="en-US" dirty="0"/>
          </a:p>
        </p:txBody>
      </p:sp>
    </p:spTree>
    <p:extLst>
      <p:ext uri="{BB962C8B-B14F-4D97-AF65-F5344CB8AC3E}">
        <p14:creationId xmlns:p14="http://schemas.microsoft.com/office/powerpoint/2010/main" val="5339574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extLst/>
          </a:blip>
          <a:stretch/>
        </a:blipFill>
        <a:effectLst/>
      </p:bgPr>
    </p:bg>
    <p:spTree>
      <p:nvGrpSpPr>
        <p:cNvPr id="1" name=""/>
        <p:cNvGrpSpPr/>
        <p:nvPr/>
      </p:nvGrpSpPr>
      <p:grpSpPr>
        <a:xfrm>
          <a:off x="0" y="0"/>
          <a:ext cx="0" cy="0"/>
          <a:chOff x="0" y="0"/>
          <a:chExt cx="0" cy="0"/>
        </a:xfrm>
      </p:grpSpPr>
      <p:sp>
        <p:nvSpPr>
          <p:cNvPr id="4" name="Title 3" descr="OMB’s Matrix of Improper Payment Categories ">
            <a:extLst>
              <a:ext uri="{FF2B5EF4-FFF2-40B4-BE49-F238E27FC236}">
                <a16:creationId xmlns:a16="http://schemas.microsoft.com/office/drawing/2014/main" id="{B510A0AA-6458-4382-9BD5-7D3DB148F67B}"/>
              </a:ext>
            </a:extLst>
          </p:cNvPr>
          <p:cNvSpPr>
            <a:spLocks noGrp="1"/>
          </p:cNvSpPr>
          <p:nvPr>
            <p:ph type="title"/>
          </p:nvPr>
        </p:nvSpPr>
        <p:spPr>
          <a:xfrm>
            <a:off x="1113234" y="685800"/>
            <a:ext cx="2109288" cy="1752599"/>
          </a:xfrm>
        </p:spPr>
        <p:txBody>
          <a:bodyPr vert="horz" lIns="91440" tIns="45720" rIns="91440" bIns="45720" rtlCol="0" anchor="ctr">
            <a:normAutofit/>
          </a:bodyPr>
          <a:lstStyle/>
          <a:p>
            <a:pPr>
              <a:lnSpc>
                <a:spcPct val="90000"/>
              </a:lnSpc>
            </a:pPr>
            <a:r>
              <a:rPr lang="en-US" b="1" dirty="0"/>
              <a:t>OMB’s Matrix of Improper Payment Categories </a:t>
            </a:r>
          </a:p>
        </p:txBody>
      </p:sp>
      <p:sp>
        <p:nvSpPr>
          <p:cNvPr id="12" name="Text Placeholder 11" descr="USDA reports its improper payments utilizing the root cause categories listed in the chart below.  These root causes for improper payments are reported in the Agency Financial Report and on www.paymentaccuracy.gov&#10;">
            <a:extLst>
              <a:ext uri="{FF2B5EF4-FFF2-40B4-BE49-F238E27FC236}">
                <a16:creationId xmlns:a16="http://schemas.microsoft.com/office/drawing/2014/main" id="{5E452CF0-FD83-4970-9657-22F4D027673A}"/>
              </a:ext>
            </a:extLst>
          </p:cNvPr>
          <p:cNvSpPr>
            <a:spLocks noGrp="1"/>
          </p:cNvSpPr>
          <p:nvPr>
            <p:ph type="body" sz="half" idx="2"/>
          </p:nvPr>
        </p:nvSpPr>
        <p:spPr>
          <a:xfrm>
            <a:off x="951309" y="2209800"/>
            <a:ext cx="2271213" cy="3805237"/>
          </a:xfrm>
        </p:spPr>
        <p:txBody>
          <a:bodyPr vert="horz" lIns="91440" tIns="45720" rIns="91440" bIns="45720" rtlCol="0" anchor="ctr">
            <a:normAutofit/>
          </a:bodyPr>
          <a:lstStyle/>
          <a:p>
            <a:pPr algn="l">
              <a:buFont typeface="Arial"/>
              <a:buChar char="•"/>
            </a:pPr>
            <a:r>
              <a:rPr lang="en-US" dirty="0"/>
              <a:t>USDA reports its improper payments utilizing the root cause categories listed in the chart below.  These root causes for improper payments are reported in the Agency Financial Report and on </a:t>
            </a:r>
            <a:r>
              <a:rPr lang="en-US" sz="1400" dirty="0">
                <a:hlinkClick r:id="rId3"/>
              </a:rPr>
              <a:t>www.paymentaccuracy.gov</a:t>
            </a:r>
            <a:endParaRPr lang="en-US" dirty="0"/>
          </a:p>
        </p:txBody>
      </p:sp>
      <p:grpSp>
        <p:nvGrpSpPr>
          <p:cNvPr id="17" name="Group 16" descr="&quot;&quot;">
            <a:extLst>
              <a:ext uri="{FF2B5EF4-FFF2-40B4-BE49-F238E27FC236}">
                <a16:creationId xmlns:a16="http://schemas.microsoft.com/office/drawing/2014/main" id="{15FF890B-3CE7-403A-AECE-2DE04FC7AF80}"/>
              </a:ext>
              <a:ext uri="{C183D7F6-B498-43B3-948B-1728B52AA6E4}">
                <adec:decorative xmlns:adec="http://schemas.microsoft.com/office/drawing/2017/decorative" val="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18" name="Freeform 6" descr="&quot;&quot;">
              <a:extLst>
                <a:ext uri="{FF2B5EF4-FFF2-40B4-BE49-F238E27FC236}">
                  <a16:creationId xmlns:a16="http://schemas.microsoft.com/office/drawing/2014/main" id="{99A4E160-6CFD-4514-9E20-CA6692CCDB9C}"/>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9" name="Freeform 7" descr="&quot;&quot;">
              <a:extLst>
                <a:ext uri="{FF2B5EF4-FFF2-40B4-BE49-F238E27FC236}">
                  <a16:creationId xmlns:a16="http://schemas.microsoft.com/office/drawing/2014/main" id="{3DCD16F5-8D15-45FD-BA62-ADAC08183A27}"/>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0" name="Freeform 8" descr="&quot;&quot;">
              <a:extLst>
                <a:ext uri="{FF2B5EF4-FFF2-40B4-BE49-F238E27FC236}">
                  <a16:creationId xmlns:a16="http://schemas.microsoft.com/office/drawing/2014/main" id="{E7CFAF28-6FDA-4C2C-BE51-123D1115F75C}"/>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1" name="Freeform 9" descr="&quot;&quot;">
              <a:extLst>
                <a:ext uri="{FF2B5EF4-FFF2-40B4-BE49-F238E27FC236}">
                  <a16:creationId xmlns:a16="http://schemas.microsoft.com/office/drawing/2014/main" id="{1FD12703-0627-4991-B2A4-F96519F90863}"/>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22" name="Freeform 10" descr="&quot;&quot;">
              <a:extLst>
                <a:ext uri="{FF2B5EF4-FFF2-40B4-BE49-F238E27FC236}">
                  <a16:creationId xmlns:a16="http://schemas.microsoft.com/office/drawing/2014/main" id="{A5758E0B-DF61-40A8-B765-BC6841906A9A}"/>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3" name="Freeform 11" descr="&quot;&quot;">
              <a:extLst>
                <a:ext uri="{FF2B5EF4-FFF2-40B4-BE49-F238E27FC236}">
                  <a16:creationId xmlns:a16="http://schemas.microsoft.com/office/drawing/2014/main" id="{3E063A1F-9566-4436-B4E3-2890FBBC2CCB}"/>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pSp>
        <p:nvGrpSpPr>
          <p:cNvPr id="25" name="Group 24" descr="&quot;&quot;">
            <a:extLst>
              <a:ext uri="{FF2B5EF4-FFF2-40B4-BE49-F238E27FC236}">
                <a16:creationId xmlns:a16="http://schemas.microsoft.com/office/drawing/2014/main" id="{28A4A409-9242-444A-AC1F-809866828B50}"/>
              </a:ext>
              <a:ext uri="{C183D7F6-B498-43B3-948B-1728B52AA6E4}">
                <adec:decorative xmlns:adec="http://schemas.microsoft.com/office/drawing/2017/decorative" val="0"/>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3109" y="0"/>
            <a:ext cx="1827609" cy="6858001"/>
            <a:chOff x="1320800" y="0"/>
            <a:chExt cx="2436813" cy="6858001"/>
          </a:xfrm>
        </p:grpSpPr>
        <p:sp>
          <p:nvSpPr>
            <p:cNvPr id="26" name="Freeform 6" descr="&quot;&quot;">
              <a:extLst>
                <a:ext uri="{FF2B5EF4-FFF2-40B4-BE49-F238E27FC236}">
                  <a16:creationId xmlns:a16="http://schemas.microsoft.com/office/drawing/2014/main" id="{ABF65108-5AB6-40BD-BCAF-526D8E309105}"/>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27" name="Freeform 7" descr="&quot;&quot;">
              <a:extLst>
                <a:ext uri="{FF2B5EF4-FFF2-40B4-BE49-F238E27FC236}">
                  <a16:creationId xmlns:a16="http://schemas.microsoft.com/office/drawing/2014/main" id="{C77C904B-BC3A-472F-BB70-8750D41E41DE}"/>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28" name="Freeform 8" descr="&quot;&quot;">
              <a:extLst>
                <a:ext uri="{FF2B5EF4-FFF2-40B4-BE49-F238E27FC236}">
                  <a16:creationId xmlns:a16="http://schemas.microsoft.com/office/drawing/2014/main" id="{E910D569-2CFD-4010-B886-2F31BB8EC9C7}"/>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29" name="Freeform 9" descr="&quot;&quot;">
              <a:extLst>
                <a:ext uri="{FF2B5EF4-FFF2-40B4-BE49-F238E27FC236}">
                  <a16:creationId xmlns:a16="http://schemas.microsoft.com/office/drawing/2014/main" id="{5A816932-FBAD-46C0-AA92-336589A5A912}"/>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30" name="Freeform 10" descr="&quot;&quot;">
              <a:extLst>
                <a:ext uri="{FF2B5EF4-FFF2-40B4-BE49-F238E27FC236}">
                  <a16:creationId xmlns:a16="http://schemas.microsoft.com/office/drawing/2014/main" id="{3D914BDD-E5E0-4DFB-8072-5B498F94A690}"/>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31" name="Freeform 11" descr="&quot;&quot;">
              <a:extLst>
                <a:ext uri="{FF2B5EF4-FFF2-40B4-BE49-F238E27FC236}">
                  <a16:creationId xmlns:a16="http://schemas.microsoft.com/office/drawing/2014/main" id="{ED9E392E-46C2-4B84-A121-9B2BC452F020}"/>
                </a:ext>
                <a:ext uri="{C183D7F6-B498-43B3-948B-1728B52AA6E4}">
                  <adec:decorative xmlns:adec="http://schemas.microsoft.com/office/drawing/2017/decorative" val="0"/>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3" name="Rounded Rectangle 16" descr="&quot;&quot;">
            <a:extLst>
              <a:ext uri="{FF2B5EF4-FFF2-40B4-BE49-F238E27FC236}">
                <a16:creationId xmlns:a16="http://schemas.microsoft.com/office/drawing/2014/main" id="{21ECAAB0-702B-4C08-B30F-0AFAC3479ADF}"/>
              </a:ext>
              <a:ext uri="{C183D7F6-B498-43B3-948B-1728B52AA6E4}">
                <adec:decorative xmlns:adec="http://schemas.microsoft.com/office/drawing/2017/decorative" val="0"/>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65871" y="648931"/>
            <a:ext cx="5161397" cy="5231964"/>
          </a:xfrm>
          <a:prstGeom prst="roundRect">
            <a:avLst>
              <a:gd name="adj" fmla="val 4834"/>
            </a:avLst>
          </a:prstGeom>
          <a:solidFill>
            <a:schemeClr val="bg1"/>
          </a:solidFill>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Chart show the reasons for improper Payment : Program Design or structural issue, Inability to authenticate eligibility - Inability to access data needed does not exist.&#10;Failure to Verify: Death data, Financial data, Excluded Party Data, Prisoner Data, other eligibility data.&#10;Administrative or process errors made by: Federal agency state or local agency other party.&#10;Medical Necessity&#10;Insufficient Documentation to Determine&#10;Other Reason&#10;the types of improper payments, over and under payments:&#10;&#10;">
            <a:extLst>
              <a:ext uri="{FF2B5EF4-FFF2-40B4-BE49-F238E27FC236}">
                <a16:creationId xmlns:a16="http://schemas.microsoft.com/office/drawing/2014/main" id="{AAF3898A-05DF-41D2-85CE-A2CD69EE6147}"/>
              </a:ext>
            </a:extLst>
          </p:cNvPr>
          <p:cNvPicPr>
            <a:picLocks noGrp="1"/>
          </p:cNvPicPr>
          <p:nvPr>
            <p:ph idx="1"/>
          </p:nvPr>
        </p:nvPicPr>
        <p:blipFill rotWithShape="1">
          <a:blip r:embed="rId4" cstate="print">
            <a:extLst>
              <a:ext uri="{28A0092B-C50C-407E-A947-70E740481C1C}">
                <a14:useLocalDpi xmlns:a14="http://schemas.microsoft.com/office/drawing/2010/main" val="0"/>
              </a:ext>
            </a:extLst>
          </a:blip>
          <a:srcRect l="-4" t="-3" r="4086" b="4184"/>
          <a:stretch/>
        </p:blipFill>
        <p:spPr bwMode="auto">
          <a:xfrm>
            <a:off x="3705901" y="1544356"/>
            <a:ext cx="4678019" cy="3481526"/>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107553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771</Words>
  <Application>Microsoft Office PowerPoint</Application>
  <PresentationFormat>On-screen Show (4:3)</PresentationFormat>
  <Paragraphs>73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Corbel</vt:lpstr>
      <vt:lpstr>Wingdings</vt:lpstr>
      <vt:lpstr>Parallax</vt:lpstr>
      <vt:lpstr>USDA  OFFICE OF THE CHIEF FINANCIAL OFFICER  FINANCIAL MANAGEMENT TRAINING</vt:lpstr>
      <vt:lpstr>CAP Goal 9   “Getting Payments Right” </vt:lpstr>
      <vt:lpstr>CAP Goal 9  “Getting Payments Right”?</vt:lpstr>
      <vt:lpstr>Questions?</vt:lpstr>
      <vt:lpstr>Payment  Integrity</vt:lpstr>
      <vt:lpstr>What is Payment Integrity?</vt:lpstr>
      <vt:lpstr>What is an Improper Payment?</vt:lpstr>
      <vt:lpstr>What is an Improper Payment? Cont..</vt:lpstr>
      <vt:lpstr>OMB’s Matrix of Improper Payment Categories </vt:lpstr>
      <vt:lpstr>Root Causes of Error</vt:lpstr>
      <vt:lpstr>Root Causes of Error</vt:lpstr>
      <vt:lpstr>Another Example for Determining Root Cause of Error</vt:lpstr>
      <vt:lpstr>USDA’s Sub Root Causes</vt:lpstr>
      <vt:lpstr>Breakdown of USDA’s Improper Payments</vt:lpstr>
      <vt:lpstr>Corrective Action</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Payment Integrity</dc:title>
  <dc:creator>Financial Management Services</dc:creator>
  <cp:lastModifiedBy>Bailey, Veronica - OCFO-FMS, New Orleans, LA</cp:lastModifiedBy>
  <cp:revision>29</cp:revision>
  <dcterms:created xsi:type="dcterms:W3CDTF">2019-06-28T19:55:30Z</dcterms:created>
  <dcterms:modified xsi:type="dcterms:W3CDTF">2019-08-12T20:01:19Z</dcterms:modified>
</cp:coreProperties>
</file>