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40" y="4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95800" y="762000"/>
            <a:ext cx="4044696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8200" y="3810000"/>
            <a:ext cx="3346704" cy="2493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542" y="644525"/>
            <a:ext cx="7728915" cy="690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381000"/>
            <a:ext cx="5096256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38800" y="381000"/>
            <a:ext cx="3048000" cy="476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4291" y="644525"/>
            <a:ext cx="5995416" cy="690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1805685"/>
            <a:ext cx="7728915" cy="433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s.usda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RS Research"/>
          <p:cNvSpPr txBox="1">
            <a:spLocks noGrp="1"/>
          </p:cNvSpPr>
          <p:nvPr>
            <p:ph type="title"/>
          </p:nvPr>
        </p:nvSpPr>
        <p:spPr>
          <a:xfrm>
            <a:off x="318617" y="1196466"/>
            <a:ext cx="297561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0" dirty="0">
                <a:solidFill>
                  <a:srgbClr val="1F3863"/>
                </a:solidFill>
                <a:latin typeface="Maiandra GD"/>
                <a:cs typeface="Maiandra GD"/>
              </a:rPr>
              <a:t>ARS</a:t>
            </a:r>
            <a:r>
              <a:rPr sz="4000" b="0" spc="-80" dirty="0">
                <a:solidFill>
                  <a:srgbClr val="1F3863"/>
                </a:solidFill>
                <a:latin typeface="Maiandra GD"/>
                <a:cs typeface="Maiandra GD"/>
              </a:rPr>
              <a:t> </a:t>
            </a:r>
            <a:r>
              <a:rPr sz="4000" b="0" spc="-15" dirty="0">
                <a:solidFill>
                  <a:srgbClr val="1F3863"/>
                </a:solidFill>
                <a:latin typeface="Maiandra GD"/>
                <a:cs typeface="Maiandra GD"/>
              </a:rPr>
              <a:t>Research</a:t>
            </a:r>
            <a:endParaRPr sz="4000" dirty="0">
              <a:latin typeface="Maiandra GD"/>
              <a:cs typeface="Maiandra GD"/>
            </a:endParaRPr>
          </a:p>
        </p:txBody>
      </p:sp>
      <p:sp>
        <p:nvSpPr>
          <p:cNvPr id="7" name="object 7" descr="Jeff Silverstein&#10;Deputy Administrator  Animal Production &amp; Protection&#10;&#10;&#10;Office of National&#10;Programs - ARS&#10;"/>
          <p:cNvSpPr txBox="1"/>
          <p:nvPr/>
        </p:nvSpPr>
        <p:spPr>
          <a:xfrm>
            <a:off x="584403" y="2109215"/>
            <a:ext cx="2484755" cy="210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Jeff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Silverstein</a:t>
            </a:r>
            <a:endParaRPr sz="2400" dirty="0">
              <a:latin typeface="Calibri"/>
              <a:cs typeface="Calibri"/>
            </a:endParaRPr>
          </a:p>
          <a:p>
            <a:pPr marL="12700" marR="5080" indent="393065">
              <a:lnSpc>
                <a:spcPct val="134100"/>
              </a:lnSpc>
              <a:spcBef>
                <a:spcPts val="70"/>
              </a:spcBef>
            </a:pPr>
            <a:r>
              <a:rPr sz="1500" spc="-5" dirty="0">
                <a:latin typeface="Calibri"/>
                <a:cs typeface="Calibri"/>
              </a:rPr>
              <a:t>Deputy </a:t>
            </a:r>
            <a:r>
              <a:rPr sz="1500" spc="-10" dirty="0">
                <a:latin typeface="Calibri"/>
                <a:cs typeface="Calibri"/>
              </a:rPr>
              <a:t>Administrator  </a:t>
            </a:r>
            <a:r>
              <a:rPr sz="1500" spc="-5" dirty="0">
                <a:latin typeface="Calibri"/>
                <a:cs typeface="Calibri"/>
              </a:rPr>
              <a:t>Animal Production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Protection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R="139065" algn="ctr">
              <a:lnSpc>
                <a:spcPts val="2735"/>
              </a:lnSpc>
            </a:pPr>
            <a:r>
              <a:rPr sz="2400" b="1" spc="-5" dirty="0">
                <a:latin typeface="Calibri"/>
                <a:cs typeface="Calibri"/>
              </a:rPr>
              <a:t>Office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National</a:t>
            </a:r>
            <a:endParaRPr sz="2400" dirty="0">
              <a:latin typeface="Calibri"/>
              <a:cs typeface="Calibri"/>
            </a:endParaRPr>
          </a:p>
          <a:p>
            <a:pPr marR="140970" algn="ctr">
              <a:lnSpc>
                <a:spcPts val="2735"/>
              </a:lnSpc>
            </a:pPr>
            <a:r>
              <a:rPr sz="2400" b="1" spc="-10" dirty="0">
                <a:latin typeface="Calibri"/>
                <a:cs typeface="Calibri"/>
              </a:rPr>
              <a:t>Programs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ARS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 descr="&quot;&quot;"/>
          <p:cNvSpPr/>
          <p:nvPr/>
        </p:nvSpPr>
        <p:spPr>
          <a:xfrm>
            <a:off x="3429000" y="914400"/>
            <a:ext cx="2982468" cy="2790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USDA LOGO"/>
          <p:cNvSpPr/>
          <p:nvPr/>
        </p:nvSpPr>
        <p:spPr>
          <a:xfrm>
            <a:off x="1503589" y="4483477"/>
            <a:ext cx="705081" cy="483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&quot;&quot;"/>
          <p:cNvSpPr/>
          <p:nvPr/>
        </p:nvSpPr>
        <p:spPr>
          <a:xfrm>
            <a:off x="6411467" y="2961132"/>
            <a:ext cx="2471928" cy="3758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USDA Financial Management Training 10 July 2019"/>
          <p:cNvSpPr txBox="1"/>
          <p:nvPr/>
        </p:nvSpPr>
        <p:spPr>
          <a:xfrm>
            <a:off x="764540" y="5975603"/>
            <a:ext cx="470725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USDA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Financial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Management </a:t>
            </a:r>
            <a:r>
              <a:rPr sz="1800" spc="-25" dirty="0">
                <a:solidFill>
                  <a:srgbClr val="006FC0"/>
                </a:solidFill>
                <a:latin typeface="Calibri"/>
                <a:cs typeface="Calibri"/>
              </a:rPr>
              <a:t>Training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10 July</a:t>
            </a:r>
            <a:r>
              <a:rPr sz="18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 Growing Concern- Demand for food"/>
          <p:cNvSpPr txBox="1">
            <a:spLocks noGrp="1"/>
          </p:cNvSpPr>
          <p:nvPr>
            <p:ph type="title"/>
          </p:nvPr>
        </p:nvSpPr>
        <p:spPr>
          <a:xfrm>
            <a:off x="535940" y="214629"/>
            <a:ext cx="757745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0" dirty="0">
                <a:latin typeface="Arial"/>
                <a:cs typeface="Arial"/>
              </a:rPr>
              <a:t>A Growing Concern- </a:t>
            </a:r>
            <a:r>
              <a:rPr sz="4000" b="0" spc="-10" dirty="0">
                <a:solidFill>
                  <a:srgbClr val="0D0D0D"/>
                </a:solidFill>
                <a:latin typeface="Arial"/>
                <a:cs typeface="Arial"/>
              </a:rPr>
              <a:t>Demand </a:t>
            </a:r>
            <a:r>
              <a:rPr sz="4000" b="0" spc="-5" dirty="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sz="4000" b="0" spc="-2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4000" b="0" dirty="0">
                <a:solidFill>
                  <a:srgbClr val="0D0D0D"/>
                </a:solidFill>
                <a:latin typeface="Arial"/>
                <a:cs typeface="Arial"/>
              </a:rPr>
              <a:t>food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 descr="•By 2050 demand for  food will increase by  50-100%&#10;&#10;•Sustainable  Intensification&#10;"/>
          <p:cNvSpPr txBox="1"/>
          <p:nvPr/>
        </p:nvSpPr>
        <p:spPr>
          <a:xfrm>
            <a:off x="712922" y="2107770"/>
            <a:ext cx="8279566" cy="112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5080" indent="-120650" algn="just">
              <a:lnSpc>
                <a:spcPct val="100000"/>
              </a:lnSpc>
            </a:pPr>
            <a:r>
              <a:rPr sz="2400" spc="25" dirty="0">
                <a:latin typeface="Arial"/>
                <a:cs typeface="Arial"/>
              </a:rPr>
              <a:t>•</a:t>
            </a:r>
            <a:r>
              <a:rPr sz="2400" b="1" spc="25" dirty="0">
                <a:latin typeface="Calibri"/>
                <a:cs typeface="Calibri"/>
              </a:rPr>
              <a:t>By </a:t>
            </a:r>
            <a:r>
              <a:rPr sz="2400" b="1" spc="-5" dirty="0">
                <a:latin typeface="Calibri"/>
                <a:cs typeface="Calibri"/>
              </a:rPr>
              <a:t>2050 </a:t>
            </a:r>
            <a:r>
              <a:rPr sz="2400" b="1" dirty="0">
                <a:latin typeface="Calibri"/>
                <a:cs typeface="Calibri"/>
              </a:rPr>
              <a:t>demand </a:t>
            </a:r>
            <a:r>
              <a:rPr sz="2400" b="1" spc="-15" dirty="0">
                <a:latin typeface="Calibri"/>
                <a:cs typeface="Calibri"/>
              </a:rPr>
              <a:t>for  </a:t>
            </a:r>
            <a:r>
              <a:rPr sz="2400" b="1" spc="-10" dirty="0">
                <a:latin typeface="Calibri"/>
                <a:cs typeface="Calibri"/>
              </a:rPr>
              <a:t>food </a:t>
            </a:r>
            <a:r>
              <a:rPr sz="2400" b="1" spc="-5" dirty="0">
                <a:latin typeface="Calibri"/>
                <a:cs typeface="Calibri"/>
              </a:rPr>
              <a:t>will increase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by  </a:t>
            </a:r>
            <a:r>
              <a:rPr sz="2400" b="1" spc="-5" dirty="0">
                <a:latin typeface="Calibri"/>
                <a:cs typeface="Calibri"/>
              </a:rPr>
              <a:t>50-100%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32715" marR="789940" indent="-12065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b="1" dirty="0">
                <a:latin typeface="Calibri"/>
                <a:cs typeface="Calibri"/>
              </a:rPr>
              <a:t>Sustainable  I</a:t>
            </a:r>
            <a:r>
              <a:rPr sz="2400" b="1" spc="-35" dirty="0">
                <a:latin typeface="Calibri"/>
                <a:cs typeface="Calibri"/>
              </a:rPr>
              <a:t>n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ensifi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 descr="USDA logo"/>
          <p:cNvSpPr/>
          <p:nvPr/>
        </p:nvSpPr>
        <p:spPr>
          <a:xfrm>
            <a:off x="6247922" y="6184284"/>
            <a:ext cx="561930" cy="38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usda agriculture research service"/>
          <p:cNvSpPr txBox="1"/>
          <p:nvPr/>
        </p:nvSpPr>
        <p:spPr>
          <a:xfrm>
            <a:off x="6884923" y="6438290"/>
            <a:ext cx="1701164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USDA </a:t>
            </a:r>
            <a:r>
              <a:rPr sz="900" b="1" spc="5" dirty="0">
                <a:latin typeface="Calibri"/>
                <a:cs typeface="Calibri"/>
              </a:rPr>
              <a:t>A</a:t>
            </a:r>
            <a:r>
              <a:rPr sz="700" b="1" spc="5" dirty="0">
                <a:latin typeface="Calibri"/>
                <a:cs typeface="Calibri"/>
              </a:rPr>
              <a:t>GRICULTURAL </a:t>
            </a:r>
            <a:r>
              <a:rPr sz="900" b="1" spc="5" dirty="0">
                <a:latin typeface="Calibri"/>
                <a:cs typeface="Calibri"/>
              </a:rPr>
              <a:t>R</a:t>
            </a:r>
            <a:r>
              <a:rPr sz="700" b="1" spc="5" dirty="0">
                <a:latin typeface="Calibri"/>
                <a:cs typeface="Calibri"/>
              </a:rPr>
              <a:t>ESEARCH</a:t>
            </a:r>
            <a:r>
              <a:rPr sz="700" b="1" spc="40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S</a:t>
            </a:r>
            <a:r>
              <a:rPr sz="700" b="1" spc="5" dirty="0">
                <a:latin typeface="Calibri"/>
                <a:cs typeface="Calibri"/>
              </a:rPr>
              <a:t>ERVICE</a:t>
            </a:r>
            <a:endParaRPr sz="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ARS and Feed the Future"/>
          <p:cNvSpPr txBox="1">
            <a:spLocks noGrp="1"/>
          </p:cNvSpPr>
          <p:nvPr>
            <p:ph type="title"/>
          </p:nvPr>
        </p:nvSpPr>
        <p:spPr>
          <a:xfrm>
            <a:off x="257352" y="317246"/>
            <a:ext cx="459549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15" dirty="0">
                <a:latin typeface="Calibri"/>
                <a:cs typeface="Calibri"/>
              </a:rPr>
              <a:t>ARS </a:t>
            </a:r>
            <a:r>
              <a:rPr sz="3600" b="0" dirty="0">
                <a:latin typeface="Calibri"/>
                <a:cs typeface="Calibri"/>
              </a:rPr>
              <a:t>and </a:t>
            </a:r>
            <a:r>
              <a:rPr sz="3600" b="0" spc="-15" dirty="0">
                <a:latin typeface="Calibri"/>
                <a:cs typeface="Calibri"/>
              </a:rPr>
              <a:t>Feed </a:t>
            </a:r>
            <a:r>
              <a:rPr sz="3600" b="0" dirty="0">
                <a:latin typeface="Calibri"/>
                <a:cs typeface="Calibri"/>
              </a:rPr>
              <a:t>the</a:t>
            </a:r>
            <a:r>
              <a:rPr sz="3600" b="0" spc="-114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Future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object 2" descr="Norman Borlaug  Commemorative Research  Initiative:&#10;Control and Prevention of UG99&#10;Enhanced Food Animal  Production (Goat Improvement&#10;Enhanced Productivity of Grain  Legumes (dried beans/pulses);  and&#10;Enhanced Food  Safety/Reduction of Post  Harvest Losses (aflatoxin).&#10;"/>
          <p:cNvSpPr txBox="1"/>
          <p:nvPr/>
        </p:nvSpPr>
        <p:spPr>
          <a:xfrm>
            <a:off x="240588" y="1662938"/>
            <a:ext cx="4660900" cy="431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878840" indent="-228600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Norman </a:t>
            </a:r>
            <a:r>
              <a:rPr sz="2600" spc="-5" dirty="0">
                <a:latin typeface="Calibri"/>
                <a:cs typeface="Calibri"/>
              </a:rPr>
              <a:t>Borlaug  </a:t>
            </a:r>
            <a:r>
              <a:rPr sz="2600" spc="-10" dirty="0">
                <a:latin typeface="Calibri"/>
                <a:cs typeface="Calibri"/>
              </a:rPr>
              <a:t>Commemorative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Research  </a:t>
            </a:r>
            <a:r>
              <a:rPr sz="2600" spc="-5" dirty="0">
                <a:latin typeface="Calibri"/>
                <a:cs typeface="Calibri"/>
              </a:rPr>
              <a:t>Initiative: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Control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Prevention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UG99</a:t>
            </a:r>
            <a:endParaRPr sz="2400" dirty="0">
              <a:latin typeface="Calibri"/>
              <a:cs typeface="Calibri"/>
            </a:endParaRPr>
          </a:p>
          <a:p>
            <a:pPr marL="698500" marR="84455" lvl="1" indent="-2286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Enhanced </a:t>
            </a:r>
            <a:r>
              <a:rPr sz="2400" spc="-15" dirty="0">
                <a:latin typeface="Calibri"/>
                <a:cs typeface="Calibri"/>
              </a:rPr>
              <a:t>Food </a:t>
            </a:r>
            <a:r>
              <a:rPr sz="2400" dirty="0">
                <a:latin typeface="Calibri"/>
                <a:cs typeface="Calibri"/>
              </a:rPr>
              <a:t>Animal  </a:t>
            </a:r>
            <a:r>
              <a:rPr sz="2400" spc="-10" dirty="0">
                <a:latin typeface="Calibri"/>
                <a:cs typeface="Calibri"/>
              </a:rPr>
              <a:t>Production (Goat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Improvement</a:t>
            </a:r>
            <a:endParaRPr sz="2400" dirty="0">
              <a:latin typeface="Calibri"/>
              <a:cs typeface="Calibri"/>
            </a:endParaRPr>
          </a:p>
          <a:p>
            <a:pPr marL="698500" marR="52705" lvl="1" indent="-228600">
              <a:lnSpc>
                <a:spcPct val="90100"/>
              </a:lnSpc>
              <a:spcBef>
                <a:spcPts val="450"/>
              </a:spcBef>
              <a:buFont typeface="Arial"/>
              <a:buChar char="•"/>
              <a:tabLst>
                <a:tab pos="766445" algn="l"/>
                <a:tab pos="767080" algn="l"/>
              </a:tabLst>
            </a:pPr>
            <a:r>
              <a:rPr sz="2400" spc="-5" dirty="0">
                <a:latin typeface="Calibri"/>
                <a:cs typeface="Calibri"/>
              </a:rPr>
              <a:t>Enhanced </a:t>
            </a:r>
            <a:r>
              <a:rPr sz="2400" spc="-10" dirty="0">
                <a:latin typeface="Calibri"/>
                <a:cs typeface="Calibri"/>
              </a:rPr>
              <a:t>Productivity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Grain  </a:t>
            </a:r>
            <a:r>
              <a:rPr sz="2400" spc="-5" dirty="0">
                <a:latin typeface="Calibri"/>
                <a:cs typeface="Calibri"/>
              </a:rPr>
              <a:t>Legumes (dried beans/pulses);  </a:t>
            </a:r>
            <a:r>
              <a:rPr sz="2400" dirty="0">
                <a:latin typeface="Calibri"/>
                <a:cs typeface="Calibri"/>
              </a:rPr>
              <a:t>and</a:t>
            </a:r>
          </a:p>
          <a:p>
            <a:pPr marL="698500" marR="740410" lvl="1" indent="-228600">
              <a:lnSpc>
                <a:spcPct val="9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Enhanced </a:t>
            </a:r>
            <a:r>
              <a:rPr sz="2400" spc="-15" dirty="0">
                <a:latin typeface="Calibri"/>
                <a:cs typeface="Calibri"/>
              </a:rPr>
              <a:t>Food  </a:t>
            </a:r>
            <a:r>
              <a:rPr sz="2400" spc="-10" dirty="0">
                <a:latin typeface="Calibri"/>
                <a:cs typeface="Calibri"/>
              </a:rPr>
              <a:t>Safety/Reduction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25" dirty="0">
                <a:latin typeface="Calibri"/>
                <a:cs typeface="Calibri"/>
              </a:rPr>
              <a:t>Post  </a:t>
            </a:r>
            <a:r>
              <a:rPr sz="2400" spc="-10" dirty="0">
                <a:latin typeface="Calibri"/>
                <a:cs typeface="Calibri"/>
              </a:rPr>
              <a:t>Harvest </a:t>
            </a:r>
            <a:r>
              <a:rPr sz="2400" spc="-5" dirty="0">
                <a:latin typeface="Calibri"/>
                <a:cs typeface="Calibri"/>
              </a:rPr>
              <a:t>Losses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(aflatoxin).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 descr="&quot;&quot;"/>
          <p:cNvSpPr/>
          <p:nvPr/>
        </p:nvSpPr>
        <p:spPr>
          <a:xfrm>
            <a:off x="5182633" y="228600"/>
            <a:ext cx="4023359" cy="3017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&quot;&quot;"/>
          <p:cNvSpPr/>
          <p:nvPr/>
        </p:nvSpPr>
        <p:spPr>
          <a:xfrm>
            <a:off x="6172200" y="2979418"/>
            <a:ext cx="2880359" cy="3840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USDA Logo"/>
          <p:cNvSpPr/>
          <p:nvPr/>
        </p:nvSpPr>
        <p:spPr>
          <a:xfrm>
            <a:off x="228121" y="6327540"/>
            <a:ext cx="563456" cy="384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USDA Agriculture Research Service"/>
          <p:cNvSpPr txBox="1"/>
          <p:nvPr/>
        </p:nvSpPr>
        <p:spPr>
          <a:xfrm>
            <a:off x="864819" y="6582156"/>
            <a:ext cx="1701164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USDA </a:t>
            </a:r>
            <a:r>
              <a:rPr sz="900" b="1" spc="5" dirty="0">
                <a:latin typeface="Calibri"/>
                <a:cs typeface="Calibri"/>
              </a:rPr>
              <a:t>A</a:t>
            </a:r>
            <a:r>
              <a:rPr sz="700" b="1" spc="5" dirty="0">
                <a:latin typeface="Calibri"/>
                <a:cs typeface="Calibri"/>
              </a:rPr>
              <a:t>GRICULTURAL </a:t>
            </a:r>
            <a:r>
              <a:rPr sz="900" b="1" spc="5" dirty="0">
                <a:latin typeface="Calibri"/>
                <a:cs typeface="Calibri"/>
              </a:rPr>
              <a:t>R</a:t>
            </a:r>
            <a:r>
              <a:rPr sz="700" b="1" spc="5" dirty="0">
                <a:latin typeface="Calibri"/>
                <a:cs typeface="Calibri"/>
              </a:rPr>
              <a:t>ESEARCH</a:t>
            </a:r>
            <a:r>
              <a:rPr sz="700" b="1" spc="7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S</a:t>
            </a:r>
            <a:r>
              <a:rPr sz="700" b="1" dirty="0">
                <a:latin typeface="Calibri"/>
                <a:cs typeface="Calibri"/>
              </a:rPr>
              <a:t>ERVICE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an we feed the world in 2050?"/>
          <p:cNvSpPr txBox="1">
            <a:spLocks noGrp="1"/>
          </p:cNvSpPr>
          <p:nvPr>
            <p:ph type="title"/>
          </p:nvPr>
        </p:nvSpPr>
        <p:spPr>
          <a:xfrm>
            <a:off x="1277238" y="372109"/>
            <a:ext cx="645350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latin typeface="Arial"/>
                <a:cs typeface="Arial"/>
              </a:rPr>
              <a:t>Can we feed </a:t>
            </a:r>
            <a:r>
              <a:rPr sz="3600" b="0" spc="-10" dirty="0">
                <a:latin typeface="Arial"/>
                <a:cs typeface="Arial"/>
              </a:rPr>
              <a:t>the </a:t>
            </a:r>
            <a:r>
              <a:rPr sz="3600" b="0" dirty="0">
                <a:latin typeface="Arial"/>
                <a:cs typeface="Arial"/>
              </a:rPr>
              <a:t>world </a:t>
            </a:r>
            <a:r>
              <a:rPr sz="3600" b="0" spc="-5" dirty="0">
                <a:latin typeface="Arial"/>
                <a:cs typeface="Arial"/>
              </a:rPr>
              <a:t>in</a:t>
            </a:r>
            <a:r>
              <a:rPr sz="3600" b="0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2050?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 descr="Yes&#10;Requires a sustained investment in agriculture research today&#10;Requires collaborations across the animal and food industries,  government and nonprofit groups&#10;There is no quick fix- but we have a track record that indicates&#10;we are up to the task.&#10;"/>
          <p:cNvSpPr txBox="1"/>
          <p:nvPr/>
        </p:nvSpPr>
        <p:spPr>
          <a:xfrm>
            <a:off x="316788" y="1639061"/>
            <a:ext cx="8363584" cy="229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70" dirty="0">
                <a:latin typeface="Calibri"/>
                <a:cs typeface="Calibri"/>
              </a:rPr>
              <a:t>Yes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Requires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sustained </a:t>
            </a:r>
            <a:r>
              <a:rPr sz="2400" spc="-15" dirty="0">
                <a:latin typeface="Calibri"/>
                <a:cs typeface="Calibri"/>
              </a:rPr>
              <a:t>investment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agriculture </a:t>
            </a:r>
            <a:r>
              <a:rPr sz="2400" spc="-10" dirty="0">
                <a:latin typeface="Calibri"/>
                <a:cs typeface="Calibri"/>
              </a:rPr>
              <a:t>research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today</a:t>
            </a:r>
            <a:endParaRPr sz="24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Requires collaborations across </a:t>
            </a:r>
            <a:r>
              <a:rPr sz="2400" dirty="0">
                <a:latin typeface="Calibri"/>
                <a:cs typeface="Calibri"/>
              </a:rPr>
              <a:t>the animal and </a:t>
            </a:r>
            <a:r>
              <a:rPr sz="2400" spc="-20" dirty="0">
                <a:latin typeface="Calibri"/>
                <a:cs typeface="Calibri"/>
              </a:rPr>
              <a:t>food </a:t>
            </a:r>
            <a:r>
              <a:rPr sz="2400" spc="-5" dirty="0">
                <a:latin typeface="Calibri"/>
                <a:cs typeface="Calibri"/>
              </a:rPr>
              <a:t>industries,  </a:t>
            </a:r>
            <a:r>
              <a:rPr sz="2400" spc="-10" dirty="0">
                <a:latin typeface="Calibri"/>
                <a:cs typeface="Calibri"/>
              </a:rPr>
              <a:t>government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nonprofit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groups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735"/>
              </a:lnSpc>
              <a:spcBef>
                <a:spcPts val="16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There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no quick </a:t>
            </a:r>
            <a:r>
              <a:rPr sz="2400" dirty="0">
                <a:latin typeface="Calibri"/>
                <a:cs typeface="Calibri"/>
              </a:rPr>
              <a:t>fix-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15" dirty="0">
                <a:latin typeface="Calibri"/>
                <a:cs typeface="Calibri"/>
              </a:rPr>
              <a:t>we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track </a:t>
            </a:r>
            <a:r>
              <a:rPr sz="2400" spc="-20" dirty="0">
                <a:latin typeface="Calibri"/>
                <a:cs typeface="Calibri"/>
              </a:rPr>
              <a:t>record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indicates</a:t>
            </a:r>
            <a:endParaRPr sz="2400" dirty="0">
              <a:latin typeface="Calibri"/>
              <a:cs typeface="Calibri"/>
            </a:endParaRPr>
          </a:p>
          <a:p>
            <a:pPr marL="698500">
              <a:lnSpc>
                <a:spcPts val="2735"/>
              </a:lnSpc>
            </a:pPr>
            <a:r>
              <a:rPr sz="2400" spc="-15" dirty="0">
                <a:latin typeface="Calibri"/>
                <a:cs typeface="Calibri"/>
              </a:rPr>
              <a:t>we are </a:t>
            </a:r>
            <a:r>
              <a:rPr sz="2400" spc="-5" dirty="0">
                <a:latin typeface="Calibri"/>
                <a:cs typeface="Calibri"/>
              </a:rPr>
              <a:t>up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task.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 descr="&quot;&quot;"/>
          <p:cNvSpPr/>
          <p:nvPr/>
        </p:nvSpPr>
        <p:spPr>
          <a:xfrm>
            <a:off x="1168908" y="4191000"/>
            <a:ext cx="2641091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&quot;&quot;"/>
          <p:cNvSpPr/>
          <p:nvPr/>
        </p:nvSpPr>
        <p:spPr>
          <a:xfrm>
            <a:off x="5334000" y="3886200"/>
            <a:ext cx="3139440" cy="2354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USDA Logo"/>
          <p:cNvSpPr/>
          <p:nvPr/>
        </p:nvSpPr>
        <p:spPr>
          <a:xfrm>
            <a:off x="6247922" y="6336684"/>
            <a:ext cx="561930" cy="384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USDA Agricultural Research Search"/>
          <p:cNvSpPr txBox="1"/>
          <p:nvPr/>
        </p:nvSpPr>
        <p:spPr>
          <a:xfrm>
            <a:off x="6884923" y="6590690"/>
            <a:ext cx="1701164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USDA </a:t>
            </a:r>
            <a:r>
              <a:rPr sz="900" b="1" spc="5" dirty="0">
                <a:latin typeface="Calibri"/>
                <a:cs typeface="Calibri"/>
              </a:rPr>
              <a:t>A</a:t>
            </a:r>
            <a:r>
              <a:rPr sz="700" b="1" spc="5" dirty="0">
                <a:latin typeface="Calibri"/>
                <a:cs typeface="Calibri"/>
              </a:rPr>
              <a:t>GRICULTURAL </a:t>
            </a:r>
            <a:r>
              <a:rPr sz="900" b="1" spc="5" dirty="0">
                <a:latin typeface="Calibri"/>
                <a:cs typeface="Calibri"/>
              </a:rPr>
              <a:t>R</a:t>
            </a:r>
            <a:r>
              <a:rPr sz="700" b="1" spc="5" dirty="0">
                <a:latin typeface="Calibri"/>
                <a:cs typeface="Calibri"/>
              </a:rPr>
              <a:t>ESEARCH</a:t>
            </a:r>
            <a:r>
              <a:rPr sz="700" b="1" spc="40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S</a:t>
            </a:r>
            <a:r>
              <a:rPr sz="700" b="1" spc="5" dirty="0">
                <a:latin typeface="Calibri"/>
                <a:cs typeface="Calibri"/>
              </a:rPr>
              <a:t>ERVICE</a:t>
            </a:r>
            <a:endParaRPr sz="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Travel Caps 2010-20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pc="-40" dirty="0"/>
              <a:t>Travel </a:t>
            </a:r>
            <a:r>
              <a:rPr dirty="0"/>
              <a:t>Caps</a:t>
            </a:r>
            <a:r>
              <a:rPr spc="-10" dirty="0"/>
              <a:t> </a:t>
            </a:r>
            <a:r>
              <a:rPr spc="-5" dirty="0"/>
              <a:t>2010-2016</a:t>
            </a:r>
          </a:p>
        </p:txBody>
      </p:sp>
      <p:sp>
        <p:nvSpPr>
          <p:cNvPr id="3" name="object 3" descr="Around 8,000 employees and 2,000 scientists&#10;Travel is important&#10;Training&#10;Scientific meetings&#10;Conduct research&#10;Invited travel&#10;Role of REE FM division in support of easing travel&#10;calculations&#10;Eventually funds from non-appropriated $ not&#10;included&#10;"/>
          <p:cNvSpPr txBox="1"/>
          <p:nvPr/>
        </p:nvSpPr>
        <p:spPr>
          <a:xfrm>
            <a:off x="707542" y="1805685"/>
            <a:ext cx="7452359" cy="433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Around </a:t>
            </a:r>
            <a:r>
              <a:rPr sz="2800" spc="-5" dirty="0">
                <a:latin typeface="Calibri"/>
                <a:cs typeface="Calibri"/>
              </a:rPr>
              <a:t>8,000 </a:t>
            </a:r>
            <a:r>
              <a:rPr sz="2800" spc="-15" dirty="0">
                <a:latin typeface="Calibri"/>
                <a:cs typeface="Calibri"/>
              </a:rPr>
              <a:t>employees </a:t>
            </a:r>
            <a:r>
              <a:rPr sz="2800" spc="-5" dirty="0">
                <a:latin typeface="Calibri"/>
                <a:cs typeface="Calibri"/>
              </a:rPr>
              <a:t>and 2,000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scientists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Calibri"/>
                <a:cs typeface="Calibri"/>
              </a:rPr>
              <a:t>Travel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important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25" dirty="0">
                <a:latin typeface="Calibri"/>
                <a:cs typeface="Calibri"/>
              </a:rPr>
              <a:t>Training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Scientific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Conduct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research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Invited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travel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ts val="3195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Role </a:t>
            </a:r>
            <a:r>
              <a:rPr sz="2800" spc="-5" dirty="0">
                <a:latin typeface="Calibri"/>
                <a:cs typeface="Calibri"/>
              </a:rPr>
              <a:t>of REE FM </a:t>
            </a:r>
            <a:r>
              <a:rPr sz="2800" spc="-10" dirty="0">
                <a:latin typeface="Calibri"/>
                <a:cs typeface="Calibri"/>
              </a:rPr>
              <a:t>division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support </a:t>
            </a:r>
            <a:r>
              <a:rPr sz="2800" spc="-5" dirty="0">
                <a:latin typeface="Calibri"/>
                <a:cs typeface="Calibri"/>
              </a:rPr>
              <a:t>of easing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travel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spc="-10" dirty="0">
                <a:latin typeface="Calibri"/>
                <a:cs typeface="Calibri"/>
              </a:rPr>
              <a:t>calculations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Eventually </a:t>
            </a:r>
            <a:r>
              <a:rPr sz="2800" spc="-10" dirty="0">
                <a:latin typeface="Calibri"/>
                <a:cs typeface="Calibri"/>
              </a:rPr>
              <a:t>funds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5" dirty="0">
                <a:latin typeface="Calibri"/>
                <a:cs typeface="Calibri"/>
              </a:rPr>
              <a:t>non-appropriated </a:t>
            </a:r>
            <a:r>
              <a:rPr sz="2800" spc="-5" dirty="0">
                <a:latin typeface="Calibri"/>
                <a:cs typeface="Calibri"/>
              </a:rPr>
              <a:t>$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included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 descr="USDA Logo"/>
          <p:cNvSpPr/>
          <p:nvPr/>
        </p:nvSpPr>
        <p:spPr>
          <a:xfrm>
            <a:off x="380521" y="6239149"/>
            <a:ext cx="563456" cy="38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USDA Agricultural Research Service"/>
          <p:cNvSpPr txBox="1"/>
          <p:nvPr/>
        </p:nvSpPr>
        <p:spPr>
          <a:xfrm>
            <a:off x="1017219" y="6492849"/>
            <a:ext cx="1701164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USDA </a:t>
            </a:r>
            <a:r>
              <a:rPr sz="900" b="1" spc="5" dirty="0">
                <a:latin typeface="Calibri"/>
                <a:cs typeface="Calibri"/>
              </a:rPr>
              <a:t>A</a:t>
            </a:r>
            <a:r>
              <a:rPr sz="700" b="1" spc="5" dirty="0">
                <a:latin typeface="Calibri"/>
                <a:cs typeface="Calibri"/>
              </a:rPr>
              <a:t>GRICULTURAL </a:t>
            </a:r>
            <a:r>
              <a:rPr sz="900" b="1" spc="5" dirty="0">
                <a:latin typeface="Calibri"/>
                <a:cs typeface="Calibri"/>
              </a:rPr>
              <a:t>R</a:t>
            </a:r>
            <a:r>
              <a:rPr sz="700" b="1" spc="5" dirty="0">
                <a:latin typeface="Calibri"/>
                <a:cs typeface="Calibri"/>
              </a:rPr>
              <a:t>ESEARCH</a:t>
            </a:r>
            <a:r>
              <a:rPr sz="700" b="1" spc="7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S</a:t>
            </a:r>
            <a:r>
              <a:rPr sz="700" b="1" dirty="0">
                <a:latin typeface="Calibri"/>
                <a:cs typeface="Calibri"/>
              </a:rPr>
              <a:t>ERVICE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Electrolyte drinks"/>
          <p:cNvSpPr txBox="1">
            <a:spLocks noGrp="1"/>
          </p:cNvSpPr>
          <p:nvPr>
            <p:ph type="title"/>
          </p:nvPr>
        </p:nvSpPr>
        <p:spPr>
          <a:xfrm>
            <a:off x="3412997" y="536321"/>
            <a:ext cx="471995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Electrolyte</a:t>
            </a:r>
            <a:r>
              <a:rPr spc="-70" dirty="0"/>
              <a:t> </a:t>
            </a:r>
            <a:r>
              <a:rPr lang="en-US" spc="-70" dirty="0"/>
              <a:t>d</a:t>
            </a:r>
            <a:r>
              <a:rPr dirty="0"/>
              <a:t>rinks</a:t>
            </a:r>
          </a:p>
        </p:txBody>
      </p:sp>
      <p:sp>
        <p:nvSpPr>
          <p:cNvPr id="6" name="object 6" descr="and the REE  FM success!&#10;"/>
          <p:cNvSpPr txBox="1"/>
          <p:nvPr/>
        </p:nvSpPr>
        <p:spPr>
          <a:xfrm>
            <a:off x="2669794" y="2349753"/>
            <a:ext cx="185293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and the </a:t>
            </a:r>
            <a:r>
              <a:rPr sz="2400" b="1" spc="-10" dirty="0">
                <a:latin typeface="Arial"/>
                <a:cs typeface="Arial"/>
              </a:rPr>
              <a:t>REE  </a:t>
            </a:r>
            <a:r>
              <a:rPr sz="2400" b="1" dirty="0">
                <a:latin typeface="Arial"/>
                <a:cs typeface="Arial"/>
              </a:rPr>
              <a:t>FM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success!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OSHA has recognized the importance of electrolyte replenishing drinks to  prevent heat exhaustion&#10;Employees tend to keep better hydrated when electrolyte replenishing&#10;drinks are available (people are buying their own for outdoor work)&#10;We want to ensure safety and wellbeing of all of our employees and  prevention is more critical than reactionary measures&#10;"/>
          <p:cNvSpPr txBox="1"/>
          <p:nvPr/>
        </p:nvSpPr>
        <p:spPr>
          <a:xfrm>
            <a:off x="612140" y="4301997"/>
            <a:ext cx="7806690" cy="192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OSHA has </a:t>
            </a:r>
            <a:r>
              <a:rPr sz="2000" spc="-10" dirty="0">
                <a:latin typeface="Calibri"/>
                <a:cs typeface="Calibri"/>
              </a:rPr>
              <a:t>recognized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importance of electrolyte replenishing drinks </a:t>
            </a:r>
            <a:r>
              <a:rPr sz="2000" spc="-15" dirty="0">
                <a:latin typeface="Calibri"/>
                <a:cs typeface="Calibri"/>
              </a:rPr>
              <a:t>to  prevent </a:t>
            </a:r>
            <a:r>
              <a:rPr sz="2000" spc="-5" dirty="0">
                <a:latin typeface="Calibri"/>
                <a:cs typeface="Calibri"/>
              </a:rPr>
              <a:t>heat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exhaustion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Employees tend </a:t>
            </a:r>
            <a:r>
              <a:rPr sz="2000" spc="-15" dirty="0">
                <a:latin typeface="Calibri"/>
                <a:cs typeface="Calibri"/>
              </a:rPr>
              <a:t>to keep </a:t>
            </a:r>
            <a:r>
              <a:rPr sz="2000" spc="-10" dirty="0">
                <a:latin typeface="Calibri"/>
                <a:cs typeface="Calibri"/>
              </a:rPr>
              <a:t>better </a:t>
            </a:r>
            <a:r>
              <a:rPr sz="2000" spc="-20" dirty="0">
                <a:latin typeface="Calibri"/>
                <a:cs typeface="Calibri"/>
              </a:rPr>
              <a:t>hydrated </a:t>
            </a:r>
            <a:r>
              <a:rPr sz="2000" dirty="0">
                <a:latin typeface="Calibri"/>
                <a:cs typeface="Calibri"/>
              </a:rPr>
              <a:t>when </a:t>
            </a:r>
            <a:r>
              <a:rPr sz="2000" spc="-5" dirty="0">
                <a:latin typeface="Calibri"/>
                <a:cs typeface="Calibri"/>
              </a:rPr>
              <a:t>electrolyte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replenishing</a:t>
            </a:r>
            <a:endParaRPr sz="2000" dirty="0">
              <a:latin typeface="Calibri"/>
              <a:cs typeface="Calibri"/>
            </a:endParaRPr>
          </a:p>
          <a:p>
            <a:pPr marR="379730" algn="ctr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drinks </a:t>
            </a:r>
            <a:r>
              <a:rPr sz="2000" spc="-10" dirty="0">
                <a:latin typeface="Calibri"/>
                <a:cs typeface="Calibri"/>
              </a:rPr>
              <a:t>are available </a:t>
            </a:r>
            <a:r>
              <a:rPr sz="2000" dirty="0">
                <a:latin typeface="Calibri"/>
                <a:cs typeface="Calibri"/>
              </a:rPr>
              <a:t>(people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dirty="0">
                <a:latin typeface="Calibri"/>
                <a:cs typeface="Calibri"/>
              </a:rPr>
              <a:t>buying their </a:t>
            </a:r>
            <a:r>
              <a:rPr sz="2000" spc="-5" dirty="0">
                <a:latin typeface="Calibri"/>
                <a:cs typeface="Calibri"/>
              </a:rPr>
              <a:t>own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outdoor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work)</a:t>
            </a:r>
            <a:endParaRPr sz="2000" dirty="0">
              <a:latin typeface="Calibri"/>
              <a:cs typeface="Calibri"/>
            </a:endParaRPr>
          </a:p>
          <a:p>
            <a:pPr marL="241300" marR="552450" indent="-228600">
              <a:lnSpc>
                <a:spcPts val="2160"/>
              </a:lnSpc>
              <a:spcBef>
                <a:spcPts val="10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35" dirty="0">
                <a:latin typeface="Calibri"/>
                <a:cs typeface="Calibri"/>
              </a:rPr>
              <a:t>We </a:t>
            </a:r>
            <a:r>
              <a:rPr sz="2000" spc="-15" dirty="0">
                <a:latin typeface="Calibri"/>
                <a:cs typeface="Calibri"/>
              </a:rPr>
              <a:t>want to </a:t>
            </a:r>
            <a:r>
              <a:rPr sz="2000" spc="-5" dirty="0">
                <a:latin typeface="Calibri"/>
                <a:cs typeface="Calibri"/>
              </a:rPr>
              <a:t>ensure </a:t>
            </a:r>
            <a:r>
              <a:rPr sz="2000" spc="-15" dirty="0">
                <a:latin typeface="Calibri"/>
                <a:cs typeface="Calibri"/>
              </a:rPr>
              <a:t>safety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wellbeing of </a:t>
            </a:r>
            <a:r>
              <a:rPr sz="2000" dirty="0">
                <a:latin typeface="Calibri"/>
                <a:cs typeface="Calibri"/>
              </a:rPr>
              <a:t>all </a:t>
            </a:r>
            <a:r>
              <a:rPr sz="2000" spc="-5" dirty="0">
                <a:latin typeface="Calibri"/>
                <a:cs typeface="Calibri"/>
              </a:rPr>
              <a:t>of our employees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0" dirty="0">
                <a:latin typeface="Calibri"/>
                <a:cs typeface="Calibri"/>
              </a:rPr>
              <a:t>prevention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more </a:t>
            </a:r>
            <a:r>
              <a:rPr sz="2000" spc="-5" dirty="0">
                <a:latin typeface="Calibri"/>
                <a:cs typeface="Calibri"/>
              </a:rPr>
              <a:t>critical </a:t>
            </a:r>
            <a:r>
              <a:rPr sz="2000" dirty="0">
                <a:latin typeface="Calibri"/>
                <a:cs typeface="Calibri"/>
              </a:rPr>
              <a:t>than </a:t>
            </a:r>
            <a:r>
              <a:rPr sz="2000" spc="-5" dirty="0">
                <a:latin typeface="Calibri"/>
                <a:cs typeface="Calibri"/>
              </a:rPr>
              <a:t>reactionary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measures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 descr="&quot;&quot;"/>
          <p:cNvSpPr/>
          <p:nvPr/>
        </p:nvSpPr>
        <p:spPr>
          <a:xfrm>
            <a:off x="457200" y="304800"/>
            <a:ext cx="1705356" cy="255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&quot;&quot;"/>
          <p:cNvSpPr/>
          <p:nvPr/>
        </p:nvSpPr>
        <p:spPr>
          <a:xfrm>
            <a:off x="5029200" y="1524000"/>
            <a:ext cx="3834384" cy="2503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USDA Logo"/>
          <p:cNvSpPr/>
          <p:nvPr/>
        </p:nvSpPr>
        <p:spPr>
          <a:xfrm>
            <a:off x="6324122" y="6336684"/>
            <a:ext cx="561930" cy="384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USDA Agricultural Research Service"/>
          <p:cNvSpPr txBox="1"/>
          <p:nvPr/>
        </p:nvSpPr>
        <p:spPr>
          <a:xfrm>
            <a:off x="6961123" y="6590690"/>
            <a:ext cx="1701164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USDA </a:t>
            </a:r>
            <a:r>
              <a:rPr sz="900" b="1" spc="5" dirty="0">
                <a:latin typeface="Calibri"/>
                <a:cs typeface="Calibri"/>
              </a:rPr>
              <a:t>A</a:t>
            </a:r>
            <a:r>
              <a:rPr sz="700" b="1" spc="5" dirty="0">
                <a:latin typeface="Calibri"/>
                <a:cs typeface="Calibri"/>
              </a:rPr>
              <a:t>GRICULTURAL </a:t>
            </a:r>
            <a:r>
              <a:rPr sz="900" b="1" spc="5" dirty="0">
                <a:latin typeface="Calibri"/>
                <a:cs typeface="Calibri"/>
              </a:rPr>
              <a:t>R</a:t>
            </a:r>
            <a:r>
              <a:rPr sz="700" b="1" spc="5" dirty="0">
                <a:latin typeface="Calibri"/>
                <a:cs typeface="Calibri"/>
              </a:rPr>
              <a:t>ESEARCH</a:t>
            </a:r>
            <a:r>
              <a:rPr sz="700" b="1" spc="7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S</a:t>
            </a:r>
            <a:r>
              <a:rPr sz="700" b="1" dirty="0">
                <a:latin typeface="Calibri"/>
                <a:cs typeface="Calibri"/>
              </a:rPr>
              <a:t>ERVICE</a:t>
            </a:r>
            <a:endParaRPr sz="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ank You!">
            <a:extLst>
              <a:ext uri="{FF2B5EF4-FFF2-40B4-BE49-F238E27FC236}">
                <a16:creationId xmlns:a16="http://schemas.microsoft.com/office/drawing/2014/main" id="{B5886C66-046A-4FE9-9148-EEAC98AE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object 20" descr="ARS&#10;www.ars.usda.gov &#10;&#10;">
            <a:extLst>
              <a:ext uri="{FF2B5EF4-FFF2-40B4-BE49-F238E27FC236}">
                <a16:creationId xmlns:a16="http://schemas.microsoft.com/office/drawing/2014/main" id="{E39179CD-3C8E-467E-AA59-08F3DBF72E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62373" y="2634712"/>
            <a:ext cx="7273602" cy="1164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algn="ctr">
              <a:lnSpc>
                <a:spcPct val="100000"/>
              </a:lnSpc>
            </a:pPr>
            <a:r>
              <a:rPr sz="4950" spc="5" dirty="0">
                <a:solidFill>
                  <a:srgbClr val="1F3863"/>
                </a:solidFill>
                <a:latin typeface="Maiandra GD"/>
                <a:cs typeface="Maiandra GD"/>
              </a:rPr>
              <a:t>ARS</a:t>
            </a:r>
            <a:endParaRPr sz="4950" dirty="0">
              <a:latin typeface="Maiandra GD"/>
              <a:cs typeface="Maiandra GD"/>
            </a:endParaRPr>
          </a:p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1950" b="1" i="1" u="heavy" spc="5" dirty="0">
                <a:solidFill>
                  <a:srgbClr val="0462C1"/>
                </a:solidFill>
                <a:latin typeface="Verdana"/>
                <a:cs typeface="Verdana"/>
                <a:hlinkClick r:id="rId2"/>
              </a:rPr>
              <a:t>www.ars</a:t>
            </a:r>
            <a:r>
              <a:rPr sz="1950" b="1" i="1" u="heavy" spc="-15" dirty="0">
                <a:solidFill>
                  <a:srgbClr val="0462C1"/>
                </a:solidFill>
                <a:latin typeface="Verdana"/>
                <a:cs typeface="Verdana"/>
                <a:hlinkClick r:id="rId2"/>
              </a:rPr>
              <a:t>.</a:t>
            </a:r>
            <a:r>
              <a:rPr sz="1950" b="1" i="1" u="heavy" dirty="0">
                <a:solidFill>
                  <a:srgbClr val="0462C1"/>
                </a:solidFill>
                <a:latin typeface="Verdana"/>
                <a:cs typeface="Verdana"/>
                <a:hlinkClick r:id="rId2"/>
              </a:rPr>
              <a:t>us</a:t>
            </a:r>
            <a:r>
              <a:rPr sz="1950" b="1" i="1" u="heavy" spc="-10" dirty="0">
                <a:solidFill>
                  <a:srgbClr val="0462C1"/>
                </a:solidFill>
                <a:latin typeface="Verdana"/>
                <a:cs typeface="Verdana"/>
                <a:hlinkClick r:id="rId2"/>
              </a:rPr>
              <a:t>d</a:t>
            </a:r>
            <a:r>
              <a:rPr sz="1950" b="1" i="1" u="heavy" spc="5" dirty="0">
                <a:solidFill>
                  <a:srgbClr val="0462C1"/>
                </a:solidFill>
                <a:latin typeface="Verdana"/>
                <a:cs typeface="Verdana"/>
                <a:hlinkClick r:id="rId2"/>
              </a:rPr>
              <a:t>a</a:t>
            </a:r>
            <a:r>
              <a:rPr sz="1950" b="1" i="1" u="heavy" spc="-15" dirty="0">
                <a:solidFill>
                  <a:srgbClr val="0462C1"/>
                </a:solidFill>
                <a:latin typeface="Verdana"/>
                <a:cs typeface="Verdana"/>
                <a:hlinkClick r:id="rId2"/>
              </a:rPr>
              <a:t>.</a:t>
            </a:r>
            <a:r>
              <a:rPr sz="1950" b="1" i="1" u="heavy" dirty="0">
                <a:solidFill>
                  <a:srgbClr val="0462C1"/>
                </a:solidFill>
                <a:latin typeface="Verdana"/>
                <a:cs typeface="Verdana"/>
                <a:hlinkClick r:id="rId2"/>
              </a:rPr>
              <a:t>g</a:t>
            </a:r>
            <a:r>
              <a:rPr sz="1950" b="1" i="1" u="heavy" spc="-10" dirty="0">
                <a:solidFill>
                  <a:srgbClr val="0462C1"/>
                </a:solidFill>
                <a:latin typeface="Verdana"/>
                <a:cs typeface="Verdana"/>
                <a:hlinkClick r:id="rId2"/>
              </a:rPr>
              <a:t>o</a:t>
            </a:r>
            <a:r>
              <a:rPr sz="1950" b="1" i="1" u="heavy" spc="5" dirty="0">
                <a:solidFill>
                  <a:srgbClr val="0462C1"/>
                </a:solidFill>
                <a:latin typeface="Verdana"/>
                <a:cs typeface="Verdana"/>
                <a:hlinkClick r:id="rId2"/>
              </a:rPr>
              <a:t>v</a:t>
            </a:r>
            <a:endParaRPr sz="195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656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 descr="USDA ARS"/>
          <p:cNvSpPr txBox="1">
            <a:spLocks noGrp="1"/>
          </p:cNvSpPr>
          <p:nvPr>
            <p:ph type="title"/>
          </p:nvPr>
        </p:nvSpPr>
        <p:spPr>
          <a:xfrm>
            <a:off x="777646" y="1082547"/>
            <a:ext cx="1914525" cy="120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615"/>
              </a:lnSpc>
            </a:pPr>
            <a:r>
              <a:rPr sz="4050" b="0" spc="-20" dirty="0">
                <a:latin typeface="Maiandra GD"/>
                <a:cs typeface="Maiandra GD"/>
              </a:rPr>
              <a:t>USDA</a:t>
            </a:r>
            <a:endParaRPr sz="4050" dirty="0">
              <a:latin typeface="Maiandra GD"/>
              <a:cs typeface="Maiandra GD"/>
            </a:endParaRPr>
          </a:p>
          <a:p>
            <a:pPr algn="ctr">
              <a:lnSpc>
                <a:spcPts val="4615"/>
              </a:lnSpc>
            </a:pPr>
            <a:r>
              <a:rPr sz="4050" b="0" dirty="0">
                <a:latin typeface="Maiandra GD"/>
                <a:cs typeface="Maiandra GD"/>
              </a:rPr>
              <a:t>and</a:t>
            </a:r>
            <a:r>
              <a:rPr sz="4050" b="0" spc="-105" dirty="0">
                <a:latin typeface="Maiandra GD"/>
                <a:cs typeface="Maiandra GD"/>
              </a:rPr>
              <a:t> </a:t>
            </a:r>
            <a:r>
              <a:rPr sz="4050" b="0" spc="-5" dirty="0">
                <a:latin typeface="Maiandra GD"/>
                <a:cs typeface="Maiandra GD"/>
              </a:rPr>
              <a:t>ARS</a:t>
            </a:r>
            <a:endParaRPr sz="4050" dirty="0">
              <a:latin typeface="Maiandra GD"/>
              <a:cs typeface="Maiandra GD"/>
            </a:endParaRPr>
          </a:p>
        </p:txBody>
      </p:sp>
      <p:sp>
        <p:nvSpPr>
          <p:cNvPr id="10" name="object 10" descr="Sonny Perdue USDA Secretary"/>
          <p:cNvSpPr txBox="1"/>
          <p:nvPr/>
        </p:nvSpPr>
        <p:spPr>
          <a:xfrm>
            <a:off x="4125467" y="1092708"/>
            <a:ext cx="1478280" cy="532130"/>
          </a:xfrm>
          <a:prstGeom prst="rect">
            <a:avLst/>
          </a:prstGeom>
          <a:solidFill>
            <a:srgbClr val="F5F5F5"/>
          </a:solidFill>
          <a:ln w="9143">
            <a:solidFill>
              <a:srgbClr val="5B9BD4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234"/>
              </a:spcBef>
            </a:pPr>
            <a:r>
              <a:rPr sz="1500" b="1" i="1" spc="-10" dirty="0">
                <a:solidFill>
                  <a:srgbClr val="6F2F9F"/>
                </a:solidFill>
                <a:latin typeface="Calibri"/>
                <a:cs typeface="Calibri"/>
              </a:rPr>
              <a:t>Sonny</a:t>
            </a:r>
            <a:r>
              <a:rPr sz="1500" b="1" i="1" spc="-10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6F2F9F"/>
                </a:solidFill>
                <a:latin typeface="Calibri"/>
                <a:cs typeface="Calibri"/>
              </a:rPr>
              <a:t>Perdue</a:t>
            </a:r>
            <a:endParaRPr sz="1500" dirty="0">
              <a:latin typeface="Calibri"/>
              <a:cs typeface="Calibri"/>
            </a:endParaRPr>
          </a:p>
          <a:p>
            <a:pPr marL="192405">
              <a:lnSpc>
                <a:spcPct val="100000"/>
              </a:lnSpc>
              <a:spcBef>
                <a:spcPts val="5"/>
              </a:spcBef>
            </a:pPr>
            <a:r>
              <a:rPr sz="1350" spc="-5" dirty="0">
                <a:latin typeface="Calibri"/>
                <a:cs typeface="Calibri"/>
              </a:rPr>
              <a:t>USDA</a:t>
            </a:r>
            <a:r>
              <a:rPr sz="1350" spc="-12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Secretary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2" name="object 2" descr="&quot;&quot;"/>
          <p:cNvSpPr/>
          <p:nvPr/>
        </p:nvSpPr>
        <p:spPr>
          <a:xfrm>
            <a:off x="4803140" y="1632839"/>
            <a:ext cx="111760" cy="1304925"/>
          </a:xfrm>
          <a:custGeom>
            <a:avLst/>
            <a:gdLst/>
            <a:ahLst/>
            <a:cxnLst/>
            <a:rect l="l" t="t" r="r" b="b"/>
            <a:pathLst>
              <a:path w="111760" h="1304925">
                <a:moveTo>
                  <a:pt x="11175" y="1196975"/>
                </a:moveTo>
                <a:lnTo>
                  <a:pt x="6350" y="1199769"/>
                </a:lnTo>
                <a:lnTo>
                  <a:pt x="1650" y="1202436"/>
                </a:lnTo>
                <a:lnTo>
                  <a:pt x="0" y="1208405"/>
                </a:lnTo>
                <a:lnTo>
                  <a:pt x="2667" y="1213231"/>
                </a:lnTo>
                <a:lnTo>
                  <a:pt x="54610" y="1304671"/>
                </a:lnTo>
                <a:lnTo>
                  <a:pt x="66344" y="1285113"/>
                </a:lnTo>
                <a:lnTo>
                  <a:pt x="44958" y="1284986"/>
                </a:lnTo>
                <a:lnTo>
                  <a:pt x="45386" y="1248262"/>
                </a:lnTo>
                <a:lnTo>
                  <a:pt x="19938" y="1203452"/>
                </a:lnTo>
                <a:lnTo>
                  <a:pt x="17145" y="1198626"/>
                </a:lnTo>
                <a:lnTo>
                  <a:pt x="11175" y="1196975"/>
                </a:lnTo>
                <a:close/>
              </a:path>
              <a:path w="111760" h="1304925">
                <a:moveTo>
                  <a:pt x="45386" y="1248262"/>
                </a:moveTo>
                <a:lnTo>
                  <a:pt x="44958" y="1284986"/>
                </a:lnTo>
                <a:lnTo>
                  <a:pt x="64770" y="1285113"/>
                </a:lnTo>
                <a:lnTo>
                  <a:pt x="64827" y="1280160"/>
                </a:lnTo>
                <a:lnTo>
                  <a:pt x="63500" y="1280160"/>
                </a:lnTo>
                <a:lnTo>
                  <a:pt x="46355" y="1279906"/>
                </a:lnTo>
                <a:lnTo>
                  <a:pt x="55082" y="1265336"/>
                </a:lnTo>
                <a:lnTo>
                  <a:pt x="45386" y="1248262"/>
                </a:lnTo>
                <a:close/>
              </a:path>
              <a:path w="111760" h="1304925">
                <a:moveTo>
                  <a:pt x="100584" y="1198118"/>
                </a:moveTo>
                <a:lnTo>
                  <a:pt x="94487" y="1199641"/>
                </a:lnTo>
                <a:lnTo>
                  <a:pt x="91694" y="1204214"/>
                </a:lnTo>
                <a:lnTo>
                  <a:pt x="65197" y="1248448"/>
                </a:lnTo>
                <a:lnTo>
                  <a:pt x="64770" y="1285113"/>
                </a:lnTo>
                <a:lnTo>
                  <a:pt x="66344" y="1285113"/>
                </a:lnTo>
                <a:lnTo>
                  <a:pt x="108712" y="1214501"/>
                </a:lnTo>
                <a:lnTo>
                  <a:pt x="111506" y="1209802"/>
                </a:lnTo>
                <a:lnTo>
                  <a:pt x="109982" y="1203706"/>
                </a:lnTo>
                <a:lnTo>
                  <a:pt x="100584" y="1198118"/>
                </a:lnTo>
                <a:close/>
              </a:path>
              <a:path w="111760" h="1304925">
                <a:moveTo>
                  <a:pt x="55082" y="1265336"/>
                </a:moveTo>
                <a:lnTo>
                  <a:pt x="46355" y="1279906"/>
                </a:lnTo>
                <a:lnTo>
                  <a:pt x="63500" y="1280160"/>
                </a:lnTo>
                <a:lnTo>
                  <a:pt x="55082" y="1265336"/>
                </a:lnTo>
                <a:close/>
              </a:path>
              <a:path w="111760" h="1304925">
                <a:moveTo>
                  <a:pt x="65197" y="1248448"/>
                </a:moveTo>
                <a:lnTo>
                  <a:pt x="55082" y="1265336"/>
                </a:lnTo>
                <a:lnTo>
                  <a:pt x="63500" y="1280160"/>
                </a:lnTo>
                <a:lnTo>
                  <a:pt x="64827" y="1280160"/>
                </a:lnTo>
                <a:lnTo>
                  <a:pt x="65197" y="1248448"/>
                </a:lnTo>
                <a:close/>
              </a:path>
              <a:path w="111760" h="1304925">
                <a:moveTo>
                  <a:pt x="59944" y="0"/>
                </a:moveTo>
                <a:lnTo>
                  <a:pt x="45386" y="1248262"/>
                </a:lnTo>
                <a:lnTo>
                  <a:pt x="55082" y="1265336"/>
                </a:lnTo>
                <a:lnTo>
                  <a:pt x="65197" y="1248448"/>
                </a:lnTo>
                <a:lnTo>
                  <a:pt x="79756" y="253"/>
                </a:lnTo>
                <a:lnTo>
                  <a:pt x="5994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Scott Hutchins&#10;Deputy Under Secretary, Research,&#10;Education, and Economics (REE)&#10;"/>
          <p:cNvSpPr txBox="1"/>
          <p:nvPr/>
        </p:nvSpPr>
        <p:spPr>
          <a:xfrm>
            <a:off x="3352800" y="1749551"/>
            <a:ext cx="3124200" cy="739140"/>
          </a:xfrm>
          <a:prstGeom prst="rect">
            <a:avLst/>
          </a:prstGeom>
          <a:solidFill>
            <a:srgbClr val="F5F5F5"/>
          </a:solidFill>
          <a:ln w="9144">
            <a:solidFill>
              <a:srgbClr val="5B9BD4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29"/>
              </a:spcBef>
            </a:pPr>
            <a:r>
              <a:rPr sz="1500" b="1" i="1" spc="-10" dirty="0">
                <a:solidFill>
                  <a:srgbClr val="0F08B8"/>
                </a:solidFill>
                <a:latin typeface="Calibri"/>
                <a:cs typeface="Calibri"/>
              </a:rPr>
              <a:t>Scott</a:t>
            </a:r>
            <a:r>
              <a:rPr sz="1500" b="1" i="1" spc="-80" dirty="0">
                <a:solidFill>
                  <a:srgbClr val="0F08B8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0F08B8"/>
                </a:solidFill>
                <a:latin typeface="Calibri"/>
                <a:cs typeface="Calibri"/>
              </a:rPr>
              <a:t>Hutchins</a:t>
            </a:r>
            <a:endParaRPr sz="15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350" spc="-5" dirty="0">
                <a:latin typeface="Calibri"/>
                <a:cs typeface="Calibri"/>
              </a:rPr>
              <a:t>Deputy </a:t>
            </a:r>
            <a:r>
              <a:rPr sz="1350" dirty="0">
                <a:latin typeface="Calibri"/>
                <a:cs typeface="Calibri"/>
              </a:rPr>
              <a:t>Under </a:t>
            </a:r>
            <a:r>
              <a:rPr sz="1350" spc="-15" dirty="0">
                <a:latin typeface="Calibri"/>
                <a:cs typeface="Calibri"/>
              </a:rPr>
              <a:t>Secretary,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Research,</a:t>
            </a:r>
            <a:endParaRPr sz="13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spc="-10" dirty="0">
                <a:latin typeface="Calibri"/>
                <a:cs typeface="Calibri"/>
              </a:rPr>
              <a:t>Education, </a:t>
            </a:r>
            <a:r>
              <a:rPr sz="1350" dirty="0">
                <a:latin typeface="Calibri"/>
                <a:cs typeface="Calibri"/>
              </a:rPr>
              <a:t>and </a:t>
            </a:r>
            <a:r>
              <a:rPr sz="1350" spc="-5" dirty="0">
                <a:latin typeface="Calibri"/>
                <a:cs typeface="Calibri"/>
              </a:rPr>
              <a:t>Economics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(REE)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6" name="object 6" descr="&quot;&quot;"/>
          <p:cNvSpPr/>
          <p:nvPr/>
        </p:nvSpPr>
        <p:spPr>
          <a:xfrm>
            <a:off x="3346703" y="2662427"/>
            <a:ext cx="3078480" cy="946785"/>
          </a:xfrm>
          <a:custGeom>
            <a:avLst/>
            <a:gdLst/>
            <a:ahLst/>
            <a:cxnLst/>
            <a:rect l="l" t="t" r="r" b="b"/>
            <a:pathLst>
              <a:path w="3078479" h="946785">
                <a:moveTo>
                  <a:pt x="0" y="946404"/>
                </a:moveTo>
                <a:lnTo>
                  <a:pt x="3078479" y="946404"/>
                </a:lnTo>
                <a:lnTo>
                  <a:pt x="3078479" y="0"/>
                </a:lnTo>
                <a:lnTo>
                  <a:pt x="0" y="0"/>
                </a:lnTo>
                <a:lnTo>
                  <a:pt x="0" y="946404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&quot;&quot;"/>
          <p:cNvSpPr/>
          <p:nvPr/>
        </p:nvSpPr>
        <p:spPr>
          <a:xfrm>
            <a:off x="3352800" y="2667000"/>
            <a:ext cx="3078480" cy="946785"/>
          </a:xfrm>
          <a:custGeom>
            <a:avLst/>
            <a:gdLst/>
            <a:ahLst/>
            <a:cxnLst/>
            <a:rect l="l" t="t" r="r" b="b"/>
            <a:pathLst>
              <a:path w="3078479" h="946785">
                <a:moveTo>
                  <a:pt x="0" y="946404"/>
                </a:moveTo>
                <a:lnTo>
                  <a:pt x="3078479" y="946404"/>
                </a:lnTo>
                <a:lnTo>
                  <a:pt x="3078479" y="0"/>
                </a:lnTo>
                <a:lnTo>
                  <a:pt x="0" y="0"/>
                </a:lnTo>
                <a:lnTo>
                  <a:pt x="0" y="94640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Chavonda Jacobs-Young&#10;Administrator  Agricultural Research Service&#10;"/>
          <p:cNvSpPr txBox="1"/>
          <p:nvPr/>
        </p:nvSpPr>
        <p:spPr>
          <a:xfrm>
            <a:off x="3864990" y="2696209"/>
            <a:ext cx="2044700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r>
              <a:rPr sz="1500" b="1" i="1" spc="-5" dirty="0">
                <a:solidFill>
                  <a:srgbClr val="0F08B8"/>
                </a:solidFill>
                <a:latin typeface="Calibri"/>
                <a:cs typeface="Calibri"/>
              </a:rPr>
              <a:t>Chavonda</a:t>
            </a:r>
            <a:r>
              <a:rPr sz="1500" b="1" i="1" spc="-70" dirty="0">
                <a:solidFill>
                  <a:srgbClr val="0F08B8"/>
                </a:solidFill>
                <a:latin typeface="Calibri"/>
                <a:cs typeface="Calibri"/>
              </a:rPr>
              <a:t> </a:t>
            </a:r>
            <a:r>
              <a:rPr sz="1500" b="1" i="1" spc="-20" dirty="0">
                <a:solidFill>
                  <a:srgbClr val="0F08B8"/>
                </a:solidFill>
                <a:latin typeface="Calibri"/>
                <a:cs typeface="Calibri"/>
              </a:rPr>
              <a:t>Jacobs-Young</a:t>
            </a:r>
            <a:endParaRPr sz="1500" dirty="0">
              <a:latin typeface="Calibri"/>
              <a:cs typeface="Calibri"/>
            </a:endParaRPr>
          </a:p>
          <a:p>
            <a:pPr marL="12700" marR="5080" indent="527050">
              <a:lnSpc>
                <a:spcPct val="100000"/>
              </a:lnSpc>
              <a:spcBef>
                <a:spcPts val="5"/>
              </a:spcBef>
            </a:pPr>
            <a:r>
              <a:rPr sz="1350" spc="-5" dirty="0">
                <a:latin typeface="Calibri"/>
                <a:cs typeface="Calibri"/>
              </a:rPr>
              <a:t>Administrator  Agricultural </a:t>
            </a:r>
            <a:r>
              <a:rPr sz="1350" spc="-10" dirty="0">
                <a:latin typeface="Calibri"/>
                <a:cs typeface="Calibri"/>
              </a:rPr>
              <a:t>Research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Service</a:t>
            </a:r>
          </a:p>
        </p:txBody>
      </p:sp>
      <p:sp>
        <p:nvSpPr>
          <p:cNvPr id="35" name="object 35" descr="Picture of Chavonda Jacobs Young"/>
          <p:cNvSpPr/>
          <p:nvPr/>
        </p:nvSpPr>
        <p:spPr>
          <a:xfrm>
            <a:off x="4419600" y="3398520"/>
            <a:ext cx="935736" cy="133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 descr="picture of Simon Liu"/>
          <p:cNvSpPr/>
          <p:nvPr/>
        </p:nvSpPr>
        <p:spPr>
          <a:xfrm>
            <a:off x="1066800" y="4066032"/>
            <a:ext cx="844296" cy="1085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 descr="&quot;&quot;"/>
          <p:cNvSpPr/>
          <p:nvPr/>
        </p:nvSpPr>
        <p:spPr>
          <a:xfrm>
            <a:off x="1062227" y="4061459"/>
            <a:ext cx="853440" cy="1094740"/>
          </a:xfrm>
          <a:custGeom>
            <a:avLst/>
            <a:gdLst/>
            <a:ahLst/>
            <a:cxnLst/>
            <a:rect l="l" t="t" r="r" b="b"/>
            <a:pathLst>
              <a:path w="853439" h="1094739">
                <a:moveTo>
                  <a:pt x="0" y="1094232"/>
                </a:moveTo>
                <a:lnTo>
                  <a:pt x="853440" y="1094232"/>
                </a:lnTo>
                <a:lnTo>
                  <a:pt x="853440" y="0"/>
                </a:lnTo>
                <a:lnTo>
                  <a:pt x="0" y="0"/>
                </a:lnTo>
                <a:lnTo>
                  <a:pt x="0" y="10942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 descr="Simon Liu&#10;Associate Administrator  Research Operations&#10;"/>
          <p:cNvSpPr txBox="1"/>
          <p:nvPr/>
        </p:nvSpPr>
        <p:spPr>
          <a:xfrm>
            <a:off x="2133092" y="4481195"/>
            <a:ext cx="1684020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00" b="1" i="1" spc="-5" dirty="0">
                <a:solidFill>
                  <a:srgbClr val="0F08B8"/>
                </a:solidFill>
                <a:latin typeface="Calibri"/>
                <a:cs typeface="Calibri"/>
              </a:rPr>
              <a:t>Simon</a:t>
            </a:r>
            <a:r>
              <a:rPr sz="1500" b="1" i="1" spc="-110" dirty="0">
                <a:solidFill>
                  <a:srgbClr val="0F08B8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0F08B8"/>
                </a:solidFill>
                <a:latin typeface="Calibri"/>
                <a:cs typeface="Calibri"/>
              </a:rPr>
              <a:t>Liu</a:t>
            </a:r>
            <a:endParaRPr sz="15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350" spc="-5" dirty="0">
                <a:latin typeface="Calibri"/>
                <a:cs typeface="Calibri"/>
              </a:rPr>
              <a:t>Associate</a:t>
            </a:r>
            <a:r>
              <a:rPr sz="1350" spc="-10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Administrator  </a:t>
            </a:r>
            <a:r>
              <a:rPr sz="1350" spc="-10" dirty="0">
                <a:latin typeface="Calibri"/>
                <a:cs typeface="Calibri"/>
              </a:rPr>
              <a:t>Research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Operations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20" name="object 20" descr="Steven Kappes  Associate Administrator  National Programs&#10;"/>
          <p:cNvSpPr txBox="1"/>
          <p:nvPr/>
        </p:nvSpPr>
        <p:spPr>
          <a:xfrm>
            <a:off x="6096380" y="4481195"/>
            <a:ext cx="1684020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6195" algn="ctr">
              <a:lnSpc>
                <a:spcPct val="100000"/>
              </a:lnSpc>
            </a:pPr>
            <a:r>
              <a:rPr sz="1500" b="1" i="1" spc="-10" dirty="0">
                <a:solidFill>
                  <a:srgbClr val="0F08B8"/>
                </a:solidFill>
                <a:latin typeface="Calibri"/>
                <a:cs typeface="Calibri"/>
              </a:rPr>
              <a:t>Steven Kappes  </a:t>
            </a:r>
            <a:r>
              <a:rPr sz="1350" spc="-5" dirty="0">
                <a:latin typeface="Calibri"/>
                <a:cs typeface="Calibri"/>
              </a:rPr>
              <a:t>Associate</a:t>
            </a:r>
            <a:r>
              <a:rPr sz="1350" spc="-10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Administrator  National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Programs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30" name="object 30" descr="Picture of Steven Kappes"/>
          <p:cNvSpPr/>
          <p:nvPr/>
        </p:nvSpPr>
        <p:spPr>
          <a:xfrm>
            <a:off x="7993380" y="4066032"/>
            <a:ext cx="868679" cy="1115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 descr="ARS Program&#10;Implementation"/>
          <p:cNvSpPr txBox="1">
            <a:spLocks noGrp="1"/>
          </p:cNvSpPr>
          <p:nvPr>
            <p:ph type="title"/>
          </p:nvPr>
        </p:nvSpPr>
        <p:spPr>
          <a:xfrm>
            <a:off x="610920" y="1084453"/>
            <a:ext cx="2322195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0" dirty="0">
                <a:solidFill>
                  <a:srgbClr val="385622"/>
                </a:solidFill>
                <a:latin typeface="Calibri"/>
                <a:cs typeface="Calibri"/>
              </a:rPr>
              <a:t>ARS</a:t>
            </a:r>
            <a:r>
              <a:rPr sz="2700" spc="-8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385622"/>
                </a:solidFill>
                <a:latin typeface="Calibri"/>
                <a:cs typeface="Calibri"/>
              </a:rPr>
              <a:t>Program</a:t>
            </a: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spc="-10" dirty="0">
                <a:solidFill>
                  <a:srgbClr val="385622"/>
                </a:solidFill>
                <a:latin typeface="Calibri"/>
                <a:cs typeface="Calibri"/>
              </a:rPr>
              <a:t>Implementation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8" name="object 8" descr="Picture of a Map of the United States of America"/>
          <p:cNvSpPr/>
          <p:nvPr/>
        </p:nvSpPr>
        <p:spPr>
          <a:xfrm>
            <a:off x="3304032" y="1743455"/>
            <a:ext cx="5527547" cy="379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 descr="research facilities  in 90+ locations&#10;&#10;7,000 total employees,  1,800 Ph.D. scientists&#10;&#10;$1.3B annual budget&#10;&#10;685 research projects -  15 National Programs&#10;"/>
          <p:cNvSpPr txBox="1"/>
          <p:nvPr/>
        </p:nvSpPr>
        <p:spPr>
          <a:xfrm>
            <a:off x="739546" y="2618358"/>
            <a:ext cx="2267585" cy="248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 marR="518159" indent="-156845">
              <a:lnSpc>
                <a:spcPts val="1939"/>
              </a:lnSpc>
              <a:buChar char="-"/>
              <a:tabLst>
                <a:tab pos="134620" algn="l"/>
              </a:tabLst>
            </a:pPr>
            <a:r>
              <a:rPr sz="1800" spc="-10" dirty="0">
                <a:latin typeface="Calibri"/>
                <a:cs typeface="Calibri"/>
              </a:rPr>
              <a:t>research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facilities 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90+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locations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-"/>
            </a:pPr>
            <a:endParaRPr sz="1650" dirty="0">
              <a:latin typeface="Times New Roman"/>
              <a:cs typeface="Times New Roman"/>
            </a:endParaRPr>
          </a:p>
          <a:p>
            <a:pPr marL="117475" marR="5080" indent="-104775">
              <a:lnSpc>
                <a:spcPts val="1950"/>
              </a:lnSpc>
              <a:buChar char="-"/>
              <a:tabLst>
                <a:tab pos="134620" algn="l"/>
              </a:tabLst>
            </a:pPr>
            <a:r>
              <a:rPr sz="1800" spc="-5" dirty="0">
                <a:latin typeface="Calibri"/>
                <a:cs typeface="Calibri"/>
              </a:rPr>
              <a:t>7,000 </a:t>
            </a:r>
            <a:r>
              <a:rPr sz="1800" spc="-10" dirty="0">
                <a:latin typeface="Calibri"/>
                <a:cs typeface="Calibri"/>
              </a:rPr>
              <a:t>total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employees,  1,800 </a:t>
            </a:r>
            <a:r>
              <a:rPr sz="1800" spc="-15" dirty="0">
                <a:latin typeface="Calibri"/>
                <a:cs typeface="Calibri"/>
              </a:rPr>
              <a:t>Ph.D.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scientists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-"/>
            </a:pPr>
            <a:endParaRPr sz="1450" dirty="0">
              <a:latin typeface="Times New Roman"/>
              <a:cs typeface="Times New Roman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5" dirty="0">
                <a:latin typeface="Calibri"/>
                <a:cs typeface="Calibri"/>
              </a:rPr>
              <a:t>$1.3B annual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budget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-"/>
            </a:pPr>
            <a:endParaRPr sz="1700" dirty="0">
              <a:latin typeface="Times New Roman"/>
              <a:cs typeface="Times New Roman"/>
            </a:endParaRPr>
          </a:p>
          <a:p>
            <a:pPr marL="169545" marR="5080" indent="-156845">
              <a:lnSpc>
                <a:spcPts val="1950"/>
              </a:lnSpc>
              <a:buChar char="-"/>
              <a:tabLst>
                <a:tab pos="134620" algn="l"/>
              </a:tabLst>
            </a:pPr>
            <a:r>
              <a:rPr sz="1800" dirty="0">
                <a:latin typeface="Calibri"/>
                <a:cs typeface="Calibri"/>
              </a:rPr>
              <a:t>685 </a:t>
            </a:r>
            <a:r>
              <a:rPr sz="1800" spc="-10" dirty="0">
                <a:latin typeface="Calibri"/>
                <a:cs typeface="Calibri"/>
              </a:rPr>
              <a:t>research projects </a:t>
            </a:r>
            <a:r>
              <a:rPr sz="1800" dirty="0">
                <a:latin typeface="Calibri"/>
                <a:cs typeface="Calibri"/>
              </a:rPr>
              <a:t>-  15 </a:t>
            </a:r>
            <a:r>
              <a:rPr sz="1800" spc="-5" dirty="0">
                <a:latin typeface="Calibri"/>
                <a:cs typeface="Calibri"/>
              </a:rPr>
              <a:t>National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Programs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 descr="USDA Logo"/>
          <p:cNvSpPr/>
          <p:nvPr/>
        </p:nvSpPr>
        <p:spPr>
          <a:xfrm>
            <a:off x="357661" y="5973972"/>
            <a:ext cx="563456" cy="384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&quot;&quot;"/>
          <p:cNvSpPr txBox="1"/>
          <p:nvPr/>
        </p:nvSpPr>
        <p:spPr>
          <a:xfrm>
            <a:off x="994663" y="6227368"/>
            <a:ext cx="170053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USDA </a:t>
            </a:r>
            <a:r>
              <a:rPr sz="900" b="1" spc="5" dirty="0">
                <a:latin typeface="Calibri"/>
                <a:cs typeface="Calibri"/>
              </a:rPr>
              <a:t>A</a:t>
            </a:r>
            <a:r>
              <a:rPr sz="700" b="1" spc="5" dirty="0">
                <a:latin typeface="Calibri"/>
                <a:cs typeface="Calibri"/>
              </a:rPr>
              <a:t>GRICULTURAL </a:t>
            </a:r>
            <a:r>
              <a:rPr sz="900" b="1" spc="5" dirty="0">
                <a:latin typeface="Calibri"/>
                <a:cs typeface="Calibri"/>
              </a:rPr>
              <a:t>R</a:t>
            </a:r>
            <a:r>
              <a:rPr sz="700" b="1" spc="5" dirty="0">
                <a:latin typeface="Calibri"/>
                <a:cs typeface="Calibri"/>
              </a:rPr>
              <a:t>ESEARCH</a:t>
            </a:r>
            <a:r>
              <a:rPr sz="700" b="1" spc="7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S</a:t>
            </a:r>
            <a:r>
              <a:rPr sz="700" b="1" dirty="0">
                <a:latin typeface="Calibri"/>
                <a:cs typeface="Calibri"/>
              </a:rPr>
              <a:t>ERVICE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 descr="&quot;&quot;"/>
          <p:cNvSpPr/>
          <p:nvPr/>
        </p:nvSpPr>
        <p:spPr>
          <a:xfrm>
            <a:off x="890016" y="192023"/>
            <a:ext cx="7035165" cy="462280"/>
          </a:xfrm>
          <a:custGeom>
            <a:avLst/>
            <a:gdLst/>
            <a:ahLst/>
            <a:cxnLst/>
            <a:rect l="l" t="t" r="r" b="b"/>
            <a:pathLst>
              <a:path w="7035165" h="462280">
                <a:moveTo>
                  <a:pt x="0" y="461772"/>
                </a:moveTo>
                <a:lnTo>
                  <a:pt x="7034783" y="461772"/>
                </a:lnTo>
                <a:lnTo>
                  <a:pt x="7034783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MY path: Through aquaculture-fish farming"/>
          <p:cNvSpPr txBox="1">
            <a:spLocks noGrp="1"/>
          </p:cNvSpPr>
          <p:nvPr>
            <p:ph type="title"/>
          </p:nvPr>
        </p:nvSpPr>
        <p:spPr>
          <a:xfrm>
            <a:off x="1727707" y="217678"/>
            <a:ext cx="536130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My </a:t>
            </a:r>
            <a:r>
              <a:rPr sz="2400" b="0" spc="-10" dirty="0">
                <a:solidFill>
                  <a:srgbClr val="FFFFFF"/>
                </a:solidFill>
                <a:latin typeface="Calibri"/>
                <a:cs typeface="Calibri"/>
              </a:rPr>
              <a:t>path: Through </a:t>
            </a:r>
            <a:r>
              <a:rPr sz="2400" b="0" spc="-5" dirty="0">
                <a:solidFill>
                  <a:srgbClr val="FFFFFF"/>
                </a:solidFill>
                <a:latin typeface="Calibri"/>
                <a:cs typeface="Calibri"/>
              </a:rPr>
              <a:t>aquaculture-fish</a:t>
            </a:r>
            <a:r>
              <a:rPr sz="2400" b="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Calibri"/>
                <a:cs typeface="Calibri"/>
              </a:rPr>
              <a:t>farming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6492" y="3347339"/>
            <a:ext cx="2468245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Gosnold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Shellfish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Cuttyhunk,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Massachusetts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 descr="&quot;&quot;"/>
          <p:cNvSpPr/>
          <p:nvPr/>
        </p:nvSpPr>
        <p:spPr>
          <a:xfrm>
            <a:off x="890016" y="681925"/>
            <a:ext cx="2554605" cy="2629980"/>
          </a:xfrm>
          <a:custGeom>
            <a:avLst/>
            <a:gdLst/>
            <a:ahLst/>
            <a:cxnLst/>
            <a:rect l="l" t="t" r="r" b="b"/>
            <a:pathLst>
              <a:path w="2554604" h="2597150">
                <a:moveTo>
                  <a:pt x="1277111" y="0"/>
                </a:moveTo>
                <a:lnTo>
                  <a:pt x="1229231" y="895"/>
                </a:lnTo>
                <a:lnTo>
                  <a:pt x="1181796" y="3561"/>
                </a:lnTo>
                <a:lnTo>
                  <a:pt x="1134836" y="7965"/>
                </a:lnTo>
                <a:lnTo>
                  <a:pt x="1088383" y="14077"/>
                </a:lnTo>
                <a:lnTo>
                  <a:pt x="1042467" y="21864"/>
                </a:lnTo>
                <a:lnTo>
                  <a:pt x="997120" y="31297"/>
                </a:lnTo>
                <a:lnTo>
                  <a:pt x="952372" y="42342"/>
                </a:lnTo>
                <a:lnTo>
                  <a:pt x="908254" y="54970"/>
                </a:lnTo>
                <a:lnTo>
                  <a:pt x="864797" y="69148"/>
                </a:lnTo>
                <a:lnTo>
                  <a:pt x="822032" y="84845"/>
                </a:lnTo>
                <a:lnTo>
                  <a:pt x="779990" y="102030"/>
                </a:lnTo>
                <a:lnTo>
                  <a:pt x="738701" y="120671"/>
                </a:lnTo>
                <a:lnTo>
                  <a:pt x="698196" y="140738"/>
                </a:lnTo>
                <a:lnTo>
                  <a:pt x="658507" y="162198"/>
                </a:lnTo>
                <a:lnTo>
                  <a:pt x="619664" y="185020"/>
                </a:lnTo>
                <a:lnTo>
                  <a:pt x="581698" y="209173"/>
                </a:lnTo>
                <a:lnTo>
                  <a:pt x="544640" y="234626"/>
                </a:lnTo>
                <a:lnTo>
                  <a:pt x="508520" y="261347"/>
                </a:lnTo>
                <a:lnTo>
                  <a:pt x="473370" y="289305"/>
                </a:lnTo>
                <a:lnTo>
                  <a:pt x="439221" y="318468"/>
                </a:lnTo>
                <a:lnTo>
                  <a:pt x="406102" y="348805"/>
                </a:lnTo>
                <a:lnTo>
                  <a:pt x="374046" y="380285"/>
                </a:lnTo>
                <a:lnTo>
                  <a:pt x="343083" y="412876"/>
                </a:lnTo>
                <a:lnTo>
                  <a:pt x="313244" y="446548"/>
                </a:lnTo>
                <a:lnTo>
                  <a:pt x="284559" y="481267"/>
                </a:lnTo>
                <a:lnTo>
                  <a:pt x="257061" y="517004"/>
                </a:lnTo>
                <a:lnTo>
                  <a:pt x="230778" y="553727"/>
                </a:lnTo>
                <a:lnTo>
                  <a:pt x="205743" y="591404"/>
                </a:lnTo>
                <a:lnTo>
                  <a:pt x="181986" y="630005"/>
                </a:lnTo>
                <a:lnTo>
                  <a:pt x="159538" y="669497"/>
                </a:lnTo>
                <a:lnTo>
                  <a:pt x="138430" y="709849"/>
                </a:lnTo>
                <a:lnTo>
                  <a:pt x="118693" y="751030"/>
                </a:lnTo>
                <a:lnTo>
                  <a:pt x="100357" y="793009"/>
                </a:lnTo>
                <a:lnTo>
                  <a:pt x="83454" y="835755"/>
                </a:lnTo>
                <a:lnTo>
                  <a:pt x="68014" y="879235"/>
                </a:lnTo>
                <a:lnTo>
                  <a:pt x="54069" y="923418"/>
                </a:lnTo>
                <a:lnTo>
                  <a:pt x="41648" y="968274"/>
                </a:lnTo>
                <a:lnTo>
                  <a:pt x="30784" y="1013770"/>
                </a:lnTo>
                <a:lnTo>
                  <a:pt x="21506" y="1059876"/>
                </a:lnTo>
                <a:lnTo>
                  <a:pt x="13846" y="1106560"/>
                </a:lnTo>
                <a:lnTo>
                  <a:pt x="7834" y="1153790"/>
                </a:lnTo>
                <a:lnTo>
                  <a:pt x="3502" y="1201536"/>
                </a:lnTo>
                <a:lnTo>
                  <a:pt x="880" y="1249765"/>
                </a:lnTo>
                <a:lnTo>
                  <a:pt x="0" y="1298448"/>
                </a:lnTo>
                <a:lnTo>
                  <a:pt x="880" y="1347130"/>
                </a:lnTo>
                <a:lnTo>
                  <a:pt x="3502" y="1395359"/>
                </a:lnTo>
                <a:lnTo>
                  <a:pt x="7834" y="1443105"/>
                </a:lnTo>
                <a:lnTo>
                  <a:pt x="13846" y="1490335"/>
                </a:lnTo>
                <a:lnTo>
                  <a:pt x="21506" y="1537019"/>
                </a:lnTo>
                <a:lnTo>
                  <a:pt x="30784" y="1583125"/>
                </a:lnTo>
                <a:lnTo>
                  <a:pt x="41648" y="1628621"/>
                </a:lnTo>
                <a:lnTo>
                  <a:pt x="54069" y="1673477"/>
                </a:lnTo>
                <a:lnTo>
                  <a:pt x="68014" y="1717660"/>
                </a:lnTo>
                <a:lnTo>
                  <a:pt x="83454" y="1761140"/>
                </a:lnTo>
                <a:lnTo>
                  <a:pt x="100357" y="1803886"/>
                </a:lnTo>
                <a:lnTo>
                  <a:pt x="118693" y="1845865"/>
                </a:lnTo>
                <a:lnTo>
                  <a:pt x="138430" y="1887046"/>
                </a:lnTo>
                <a:lnTo>
                  <a:pt x="159538" y="1927398"/>
                </a:lnTo>
                <a:lnTo>
                  <a:pt x="181986" y="1966890"/>
                </a:lnTo>
                <a:lnTo>
                  <a:pt x="205743" y="2005491"/>
                </a:lnTo>
                <a:lnTo>
                  <a:pt x="230778" y="2043168"/>
                </a:lnTo>
                <a:lnTo>
                  <a:pt x="257061" y="2079891"/>
                </a:lnTo>
                <a:lnTo>
                  <a:pt x="284559" y="2115628"/>
                </a:lnTo>
                <a:lnTo>
                  <a:pt x="313244" y="2150347"/>
                </a:lnTo>
                <a:lnTo>
                  <a:pt x="343083" y="2184019"/>
                </a:lnTo>
                <a:lnTo>
                  <a:pt x="374046" y="2216610"/>
                </a:lnTo>
                <a:lnTo>
                  <a:pt x="406102" y="2248090"/>
                </a:lnTo>
                <a:lnTo>
                  <a:pt x="439221" y="2278427"/>
                </a:lnTo>
                <a:lnTo>
                  <a:pt x="473370" y="2307590"/>
                </a:lnTo>
                <a:lnTo>
                  <a:pt x="508520" y="2335548"/>
                </a:lnTo>
                <a:lnTo>
                  <a:pt x="544640" y="2362269"/>
                </a:lnTo>
                <a:lnTo>
                  <a:pt x="581698" y="2387722"/>
                </a:lnTo>
                <a:lnTo>
                  <a:pt x="619664" y="2411875"/>
                </a:lnTo>
                <a:lnTo>
                  <a:pt x="658507" y="2434697"/>
                </a:lnTo>
                <a:lnTo>
                  <a:pt x="698196" y="2456157"/>
                </a:lnTo>
                <a:lnTo>
                  <a:pt x="738701" y="2476224"/>
                </a:lnTo>
                <a:lnTo>
                  <a:pt x="779990" y="2494865"/>
                </a:lnTo>
                <a:lnTo>
                  <a:pt x="822032" y="2512050"/>
                </a:lnTo>
                <a:lnTo>
                  <a:pt x="864797" y="2527747"/>
                </a:lnTo>
                <a:lnTo>
                  <a:pt x="908254" y="2541925"/>
                </a:lnTo>
                <a:lnTo>
                  <a:pt x="952372" y="2554553"/>
                </a:lnTo>
                <a:lnTo>
                  <a:pt x="997120" y="2565598"/>
                </a:lnTo>
                <a:lnTo>
                  <a:pt x="1042467" y="2575031"/>
                </a:lnTo>
                <a:lnTo>
                  <a:pt x="1088383" y="2582818"/>
                </a:lnTo>
                <a:lnTo>
                  <a:pt x="1134836" y="2588930"/>
                </a:lnTo>
                <a:lnTo>
                  <a:pt x="1181796" y="2593334"/>
                </a:lnTo>
                <a:lnTo>
                  <a:pt x="1229231" y="2596000"/>
                </a:lnTo>
                <a:lnTo>
                  <a:pt x="1277111" y="2596896"/>
                </a:lnTo>
                <a:lnTo>
                  <a:pt x="1324992" y="2596000"/>
                </a:lnTo>
                <a:lnTo>
                  <a:pt x="1372427" y="2593334"/>
                </a:lnTo>
                <a:lnTo>
                  <a:pt x="1419387" y="2588930"/>
                </a:lnTo>
                <a:lnTo>
                  <a:pt x="1465840" y="2582818"/>
                </a:lnTo>
                <a:lnTo>
                  <a:pt x="1511756" y="2575031"/>
                </a:lnTo>
                <a:lnTo>
                  <a:pt x="1557103" y="2565598"/>
                </a:lnTo>
                <a:lnTo>
                  <a:pt x="1601851" y="2554553"/>
                </a:lnTo>
                <a:lnTo>
                  <a:pt x="1645969" y="2541925"/>
                </a:lnTo>
                <a:lnTo>
                  <a:pt x="1689426" y="2527747"/>
                </a:lnTo>
                <a:lnTo>
                  <a:pt x="1732191" y="2512050"/>
                </a:lnTo>
                <a:lnTo>
                  <a:pt x="1774233" y="2494865"/>
                </a:lnTo>
                <a:lnTo>
                  <a:pt x="1815522" y="2476224"/>
                </a:lnTo>
                <a:lnTo>
                  <a:pt x="1856027" y="2456157"/>
                </a:lnTo>
                <a:lnTo>
                  <a:pt x="1895716" y="2434697"/>
                </a:lnTo>
                <a:lnTo>
                  <a:pt x="1934559" y="2411875"/>
                </a:lnTo>
                <a:lnTo>
                  <a:pt x="1972525" y="2387722"/>
                </a:lnTo>
                <a:lnTo>
                  <a:pt x="2009583" y="2362269"/>
                </a:lnTo>
                <a:lnTo>
                  <a:pt x="2045703" y="2335548"/>
                </a:lnTo>
                <a:lnTo>
                  <a:pt x="2080853" y="2307590"/>
                </a:lnTo>
                <a:lnTo>
                  <a:pt x="2115002" y="2278427"/>
                </a:lnTo>
                <a:lnTo>
                  <a:pt x="2148121" y="2248090"/>
                </a:lnTo>
                <a:lnTo>
                  <a:pt x="2180177" y="2216610"/>
                </a:lnTo>
                <a:lnTo>
                  <a:pt x="2211140" y="2184019"/>
                </a:lnTo>
                <a:lnTo>
                  <a:pt x="2240979" y="2150347"/>
                </a:lnTo>
                <a:lnTo>
                  <a:pt x="2269664" y="2115628"/>
                </a:lnTo>
                <a:lnTo>
                  <a:pt x="2297162" y="2079891"/>
                </a:lnTo>
                <a:lnTo>
                  <a:pt x="2323445" y="2043168"/>
                </a:lnTo>
                <a:lnTo>
                  <a:pt x="2348480" y="2005491"/>
                </a:lnTo>
                <a:lnTo>
                  <a:pt x="2372237" y="1966890"/>
                </a:lnTo>
                <a:lnTo>
                  <a:pt x="2394685" y="1927398"/>
                </a:lnTo>
                <a:lnTo>
                  <a:pt x="2415793" y="1887046"/>
                </a:lnTo>
                <a:lnTo>
                  <a:pt x="2435530" y="1845865"/>
                </a:lnTo>
                <a:lnTo>
                  <a:pt x="2453866" y="1803886"/>
                </a:lnTo>
                <a:lnTo>
                  <a:pt x="2470769" y="1761140"/>
                </a:lnTo>
                <a:lnTo>
                  <a:pt x="2486209" y="1717660"/>
                </a:lnTo>
                <a:lnTo>
                  <a:pt x="2500154" y="1673477"/>
                </a:lnTo>
                <a:lnTo>
                  <a:pt x="2512575" y="1628621"/>
                </a:lnTo>
                <a:lnTo>
                  <a:pt x="2523439" y="1583125"/>
                </a:lnTo>
                <a:lnTo>
                  <a:pt x="2532717" y="1537019"/>
                </a:lnTo>
                <a:lnTo>
                  <a:pt x="2540377" y="1490335"/>
                </a:lnTo>
                <a:lnTo>
                  <a:pt x="2546389" y="1443105"/>
                </a:lnTo>
                <a:lnTo>
                  <a:pt x="2550721" y="1395359"/>
                </a:lnTo>
                <a:lnTo>
                  <a:pt x="2553343" y="1347130"/>
                </a:lnTo>
                <a:lnTo>
                  <a:pt x="2554224" y="1298448"/>
                </a:lnTo>
                <a:lnTo>
                  <a:pt x="2553343" y="1249765"/>
                </a:lnTo>
                <a:lnTo>
                  <a:pt x="2550721" y="1201536"/>
                </a:lnTo>
                <a:lnTo>
                  <a:pt x="2546389" y="1153790"/>
                </a:lnTo>
                <a:lnTo>
                  <a:pt x="2540377" y="1106560"/>
                </a:lnTo>
                <a:lnTo>
                  <a:pt x="2532717" y="1059876"/>
                </a:lnTo>
                <a:lnTo>
                  <a:pt x="2523439" y="1013770"/>
                </a:lnTo>
                <a:lnTo>
                  <a:pt x="2512575" y="968274"/>
                </a:lnTo>
                <a:lnTo>
                  <a:pt x="2500154" y="923418"/>
                </a:lnTo>
                <a:lnTo>
                  <a:pt x="2486209" y="879235"/>
                </a:lnTo>
                <a:lnTo>
                  <a:pt x="2470769" y="835755"/>
                </a:lnTo>
                <a:lnTo>
                  <a:pt x="2453866" y="793009"/>
                </a:lnTo>
                <a:lnTo>
                  <a:pt x="2435530" y="751030"/>
                </a:lnTo>
                <a:lnTo>
                  <a:pt x="2415793" y="709849"/>
                </a:lnTo>
                <a:lnTo>
                  <a:pt x="2394685" y="669497"/>
                </a:lnTo>
                <a:lnTo>
                  <a:pt x="2372237" y="630005"/>
                </a:lnTo>
                <a:lnTo>
                  <a:pt x="2348480" y="591404"/>
                </a:lnTo>
                <a:lnTo>
                  <a:pt x="2323445" y="553727"/>
                </a:lnTo>
                <a:lnTo>
                  <a:pt x="2297162" y="517004"/>
                </a:lnTo>
                <a:lnTo>
                  <a:pt x="2269664" y="481267"/>
                </a:lnTo>
                <a:lnTo>
                  <a:pt x="2240979" y="446548"/>
                </a:lnTo>
                <a:lnTo>
                  <a:pt x="2211140" y="412876"/>
                </a:lnTo>
                <a:lnTo>
                  <a:pt x="2180177" y="380285"/>
                </a:lnTo>
                <a:lnTo>
                  <a:pt x="2148121" y="348805"/>
                </a:lnTo>
                <a:lnTo>
                  <a:pt x="2115002" y="318468"/>
                </a:lnTo>
                <a:lnTo>
                  <a:pt x="2080853" y="289305"/>
                </a:lnTo>
                <a:lnTo>
                  <a:pt x="2045703" y="261347"/>
                </a:lnTo>
                <a:lnTo>
                  <a:pt x="2009583" y="234626"/>
                </a:lnTo>
                <a:lnTo>
                  <a:pt x="1972525" y="209173"/>
                </a:lnTo>
                <a:lnTo>
                  <a:pt x="1934559" y="185020"/>
                </a:lnTo>
                <a:lnTo>
                  <a:pt x="1895716" y="162198"/>
                </a:lnTo>
                <a:lnTo>
                  <a:pt x="1856027" y="140738"/>
                </a:lnTo>
                <a:lnTo>
                  <a:pt x="1815522" y="120671"/>
                </a:lnTo>
                <a:lnTo>
                  <a:pt x="1774233" y="102030"/>
                </a:lnTo>
                <a:lnTo>
                  <a:pt x="1732191" y="84845"/>
                </a:lnTo>
                <a:lnTo>
                  <a:pt x="1689426" y="69148"/>
                </a:lnTo>
                <a:lnTo>
                  <a:pt x="1645969" y="54970"/>
                </a:lnTo>
                <a:lnTo>
                  <a:pt x="1601851" y="42342"/>
                </a:lnTo>
                <a:lnTo>
                  <a:pt x="1557103" y="31297"/>
                </a:lnTo>
                <a:lnTo>
                  <a:pt x="1511756" y="21864"/>
                </a:lnTo>
                <a:lnTo>
                  <a:pt x="1465840" y="14077"/>
                </a:lnTo>
                <a:lnTo>
                  <a:pt x="1419387" y="7965"/>
                </a:lnTo>
                <a:lnTo>
                  <a:pt x="1372427" y="3561"/>
                </a:lnTo>
                <a:lnTo>
                  <a:pt x="1324992" y="895"/>
                </a:lnTo>
                <a:lnTo>
                  <a:pt x="1277111" y="0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picture of Dr. Silverstein holding Gosnold shellfish in Cuttyhuk, Massachusetts"/>
          <p:cNvSpPr/>
          <p:nvPr/>
        </p:nvSpPr>
        <p:spPr>
          <a:xfrm>
            <a:off x="1464563" y="1065275"/>
            <a:ext cx="1365503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picture of fish"/>
          <p:cNvSpPr/>
          <p:nvPr/>
        </p:nvSpPr>
        <p:spPr>
          <a:xfrm>
            <a:off x="4953000" y="751331"/>
            <a:ext cx="2680716" cy="3029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Picture of a farm"/>
          <p:cNvSpPr/>
          <p:nvPr/>
        </p:nvSpPr>
        <p:spPr>
          <a:xfrm>
            <a:off x="928116" y="4038600"/>
            <a:ext cx="2988564" cy="2450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Picture of fish"/>
          <p:cNvSpPr/>
          <p:nvPr/>
        </p:nvSpPr>
        <p:spPr>
          <a:xfrm>
            <a:off x="4453128" y="3962400"/>
            <a:ext cx="4178808" cy="2028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 descr="USDA logo"/>
          <p:cNvSpPr/>
          <p:nvPr/>
        </p:nvSpPr>
        <p:spPr>
          <a:xfrm>
            <a:off x="6044339" y="6106332"/>
            <a:ext cx="765513" cy="4516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&quot;&quot;"/>
          <p:cNvSpPr/>
          <p:nvPr/>
        </p:nvSpPr>
        <p:spPr>
          <a:xfrm>
            <a:off x="6780276" y="6350508"/>
            <a:ext cx="2168779" cy="507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USDA agriculture research service"/>
          <p:cNvSpPr txBox="1"/>
          <p:nvPr/>
        </p:nvSpPr>
        <p:spPr>
          <a:xfrm>
            <a:off x="6884923" y="6427012"/>
            <a:ext cx="1701164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USDA </a:t>
            </a:r>
            <a:r>
              <a:rPr sz="900" b="1" spc="5" dirty="0">
                <a:latin typeface="Calibri"/>
                <a:cs typeface="Calibri"/>
              </a:rPr>
              <a:t>A</a:t>
            </a:r>
            <a:r>
              <a:rPr sz="700" b="1" spc="5" dirty="0">
                <a:latin typeface="Calibri"/>
                <a:cs typeface="Calibri"/>
              </a:rPr>
              <a:t>GRICULTURAL </a:t>
            </a:r>
            <a:r>
              <a:rPr sz="900" b="1" spc="5" dirty="0">
                <a:latin typeface="Calibri"/>
                <a:cs typeface="Calibri"/>
              </a:rPr>
              <a:t>R</a:t>
            </a:r>
            <a:r>
              <a:rPr sz="700" b="1" spc="5" dirty="0">
                <a:latin typeface="Calibri"/>
                <a:cs typeface="Calibri"/>
              </a:rPr>
              <a:t>ESEARCH</a:t>
            </a:r>
            <a:r>
              <a:rPr sz="700" b="1" spc="40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S</a:t>
            </a:r>
            <a:r>
              <a:rPr sz="700" b="1" spc="5" dirty="0">
                <a:latin typeface="Calibri"/>
                <a:cs typeface="Calibri"/>
              </a:rPr>
              <a:t>ERVICE</a:t>
            </a:r>
            <a:endParaRPr sz="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The Penicillin Story"/>
          <p:cNvSpPr txBox="1">
            <a:spLocks noGrp="1"/>
          </p:cNvSpPr>
          <p:nvPr>
            <p:ph type="title"/>
          </p:nvPr>
        </p:nvSpPr>
        <p:spPr>
          <a:xfrm>
            <a:off x="4572000" y="457200"/>
            <a:ext cx="4343400" cy="3689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1290320">
              <a:lnSpc>
                <a:spcPct val="100000"/>
              </a:lnSpc>
              <a:spcBef>
                <a:spcPts val="240"/>
              </a:spcBef>
            </a:pPr>
            <a:r>
              <a:rPr sz="1800" b="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b="0" spc="-10" dirty="0">
                <a:solidFill>
                  <a:srgbClr val="FFFFFF"/>
                </a:solidFill>
                <a:latin typeface="Calibri"/>
                <a:cs typeface="Calibri"/>
              </a:rPr>
              <a:t>Penicillin</a:t>
            </a:r>
            <a:r>
              <a:rPr sz="1800" b="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"/>
                <a:cs typeface="Calibri"/>
              </a:rPr>
              <a:t>Story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 descr="Andrew Moyer, in his Peoria laboratory,  discovered the process for mass producing  penicillin.&#10;"/>
          <p:cNvSpPr txBox="1"/>
          <p:nvPr/>
        </p:nvSpPr>
        <p:spPr>
          <a:xfrm>
            <a:off x="4575175" y="1036289"/>
            <a:ext cx="4378960" cy="82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900"/>
              </a:lnSpc>
            </a:pP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Andrew </a:t>
            </a:r>
            <a:r>
              <a:rPr sz="1800" spc="-25" dirty="0">
                <a:solidFill>
                  <a:srgbClr val="333333"/>
                </a:solidFill>
                <a:latin typeface="Arial"/>
                <a:cs typeface="Arial"/>
              </a:rPr>
              <a:t>Moyer,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in his Peoria </a:t>
            </a:r>
            <a:r>
              <a:rPr sz="1800" spc="-20" dirty="0">
                <a:solidFill>
                  <a:srgbClr val="333333"/>
                </a:solidFill>
                <a:latin typeface="Arial"/>
                <a:cs typeface="Arial"/>
              </a:rPr>
              <a:t>laboratory, 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discovered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process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for mass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producing  penicillin.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 descr="picture of scientist in a lab"/>
          <p:cNvSpPr/>
          <p:nvPr/>
        </p:nvSpPr>
        <p:spPr>
          <a:xfrm>
            <a:off x="304800" y="457200"/>
            <a:ext cx="39624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It’s the Berries!&#10;"/>
          <p:cNvSpPr txBox="1"/>
          <p:nvPr/>
        </p:nvSpPr>
        <p:spPr>
          <a:xfrm>
            <a:off x="457200" y="3521964"/>
            <a:ext cx="3124200" cy="3689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25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It’s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Berries!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 descr="picture of blue berries"/>
          <p:cNvSpPr/>
          <p:nvPr/>
        </p:nvSpPr>
        <p:spPr>
          <a:xfrm>
            <a:off x="762000" y="4267200"/>
            <a:ext cx="2820924" cy="2026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picture of cranberris"/>
          <p:cNvSpPr/>
          <p:nvPr/>
        </p:nvSpPr>
        <p:spPr>
          <a:xfrm>
            <a:off x="3886200" y="3505200"/>
            <a:ext cx="1865376" cy="2808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 descr="Picture of berries"/>
          <p:cNvSpPr/>
          <p:nvPr/>
        </p:nvSpPr>
        <p:spPr>
          <a:xfrm>
            <a:off x="6019800" y="3048000"/>
            <a:ext cx="2362200" cy="3276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&quot;&quot;"/>
          <p:cNvSpPr/>
          <p:nvPr/>
        </p:nvSpPr>
        <p:spPr>
          <a:xfrm>
            <a:off x="6552721" y="6371737"/>
            <a:ext cx="563456" cy="384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&quot;&quot;"/>
          <p:cNvSpPr/>
          <p:nvPr/>
        </p:nvSpPr>
        <p:spPr>
          <a:xfrm>
            <a:off x="6539483" y="6358130"/>
            <a:ext cx="764260" cy="4998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usda agriculture research service"/>
          <p:cNvSpPr txBox="1"/>
          <p:nvPr/>
        </p:nvSpPr>
        <p:spPr>
          <a:xfrm>
            <a:off x="7190358" y="6626352"/>
            <a:ext cx="1701164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USDA </a:t>
            </a:r>
            <a:r>
              <a:rPr sz="900" b="1" spc="5" dirty="0">
                <a:latin typeface="Calibri"/>
                <a:cs typeface="Calibri"/>
              </a:rPr>
              <a:t>A</a:t>
            </a:r>
            <a:r>
              <a:rPr sz="700" b="1" spc="5" dirty="0">
                <a:latin typeface="Calibri"/>
                <a:cs typeface="Calibri"/>
              </a:rPr>
              <a:t>GRICULTURAL </a:t>
            </a:r>
            <a:r>
              <a:rPr sz="900" b="1" spc="5" dirty="0">
                <a:latin typeface="Calibri"/>
                <a:cs typeface="Calibri"/>
              </a:rPr>
              <a:t>R</a:t>
            </a:r>
            <a:r>
              <a:rPr sz="700" b="1" spc="5" dirty="0">
                <a:latin typeface="Calibri"/>
                <a:cs typeface="Calibri"/>
              </a:rPr>
              <a:t>ESEARCH</a:t>
            </a:r>
            <a:r>
              <a:rPr sz="700" b="1" spc="7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S</a:t>
            </a:r>
            <a:r>
              <a:rPr sz="700" b="1" dirty="0">
                <a:latin typeface="Calibri"/>
                <a:cs typeface="Calibri"/>
              </a:rPr>
              <a:t>ERVICE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Permanent Press Cotton"/>
          <p:cNvSpPr txBox="1">
            <a:spLocks noGrp="1"/>
          </p:cNvSpPr>
          <p:nvPr>
            <p:ph type="title"/>
          </p:nvPr>
        </p:nvSpPr>
        <p:spPr>
          <a:xfrm>
            <a:off x="707542" y="644525"/>
            <a:ext cx="655193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Permanent Press</a:t>
            </a:r>
            <a:r>
              <a:rPr spc="-70" dirty="0"/>
              <a:t> </a:t>
            </a:r>
            <a:r>
              <a:rPr dirty="0"/>
              <a:t>Cotton</a:t>
            </a:r>
          </a:p>
        </p:txBody>
      </p:sp>
      <p:sp>
        <p:nvSpPr>
          <p:cNvPr id="3" name="object 3" descr="Ruth Benerito is not a household name&#10;But her chemistry is!&#10;"/>
          <p:cNvSpPr txBox="1"/>
          <p:nvPr/>
        </p:nvSpPr>
        <p:spPr>
          <a:xfrm>
            <a:off x="707542" y="1805685"/>
            <a:ext cx="5661025" cy="85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Ruth </a:t>
            </a:r>
            <a:r>
              <a:rPr sz="2800" spc="-10" dirty="0">
                <a:latin typeface="Calibri"/>
                <a:cs typeface="Calibri"/>
              </a:rPr>
              <a:t>Benerito </a:t>
            </a:r>
            <a:r>
              <a:rPr sz="2800" spc="-5" dirty="0">
                <a:latin typeface="Calibri"/>
                <a:cs typeface="Calibri"/>
              </a:rPr>
              <a:t>is not a </a:t>
            </a:r>
            <a:r>
              <a:rPr sz="2800" spc="-10" dirty="0">
                <a:latin typeface="Calibri"/>
                <a:cs typeface="Calibri"/>
              </a:rPr>
              <a:t>household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latin typeface="Calibri"/>
                <a:cs typeface="Calibri"/>
              </a:rPr>
              <a:t>But </a:t>
            </a:r>
            <a:r>
              <a:rPr sz="2400" spc="-5" dirty="0">
                <a:latin typeface="Calibri"/>
                <a:cs typeface="Calibri"/>
              </a:rPr>
              <a:t>her chemistry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is!</a:t>
            </a:r>
          </a:p>
        </p:txBody>
      </p:sp>
      <p:sp>
        <p:nvSpPr>
          <p:cNvPr id="4" name="object 4" descr="Picture of Ruth Benerito"/>
          <p:cNvSpPr/>
          <p:nvPr/>
        </p:nvSpPr>
        <p:spPr>
          <a:xfrm>
            <a:off x="533400" y="3352800"/>
            <a:ext cx="4498848" cy="305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USDA Logo"/>
          <p:cNvSpPr/>
          <p:nvPr/>
        </p:nvSpPr>
        <p:spPr>
          <a:xfrm>
            <a:off x="6095521" y="6025788"/>
            <a:ext cx="563456" cy="384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USDA Agricultural Service"/>
          <p:cNvSpPr txBox="1"/>
          <p:nvPr/>
        </p:nvSpPr>
        <p:spPr>
          <a:xfrm>
            <a:off x="6733158" y="6279489"/>
            <a:ext cx="1701164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USDA </a:t>
            </a:r>
            <a:r>
              <a:rPr sz="900" b="1" spc="5" dirty="0">
                <a:latin typeface="Calibri"/>
                <a:cs typeface="Calibri"/>
              </a:rPr>
              <a:t>A</a:t>
            </a:r>
            <a:r>
              <a:rPr sz="700" b="1" spc="5" dirty="0">
                <a:latin typeface="Calibri"/>
                <a:cs typeface="Calibri"/>
              </a:rPr>
              <a:t>GRICULTURAL </a:t>
            </a:r>
            <a:r>
              <a:rPr sz="900" b="1" spc="5" dirty="0">
                <a:latin typeface="Calibri"/>
                <a:cs typeface="Calibri"/>
              </a:rPr>
              <a:t>R</a:t>
            </a:r>
            <a:r>
              <a:rPr sz="700" b="1" spc="5" dirty="0">
                <a:latin typeface="Calibri"/>
                <a:cs typeface="Calibri"/>
              </a:rPr>
              <a:t>ESEARCH</a:t>
            </a:r>
            <a:r>
              <a:rPr sz="700" b="1" spc="7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S</a:t>
            </a:r>
            <a:r>
              <a:rPr sz="700" b="1" dirty="0">
                <a:latin typeface="Calibri"/>
                <a:cs typeface="Calibri"/>
              </a:rPr>
              <a:t>ERVICE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nti-cancer drug development">
            <a:extLst>
              <a:ext uri="{FF2B5EF4-FFF2-40B4-BE49-F238E27FC236}">
                <a16:creationId xmlns:a16="http://schemas.microsoft.com/office/drawing/2014/main" id="{D12AF641-63C4-45AB-A325-5DAA10A70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291" y="644527"/>
            <a:ext cx="5995416" cy="765819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200" b="0" kern="1200" dirty="0">
                <a:solidFill>
                  <a:prstClr val="black"/>
                </a:solidFill>
                <a:ea typeface="+mn-ea"/>
              </a:rPr>
              <a:t>Anti-cancer drug</a:t>
            </a:r>
            <a:r>
              <a:rPr lang="en-US" sz="3200" b="0" kern="1200" spc="-3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3200" b="0" kern="1200" dirty="0">
                <a:solidFill>
                  <a:prstClr val="black"/>
                </a:solidFill>
                <a:ea typeface="+mn-ea"/>
              </a:rPr>
              <a:t>development</a:t>
            </a:r>
            <a:br>
              <a:rPr lang="en-US" sz="3200" b="0" kern="1200" dirty="0">
                <a:solidFill>
                  <a:prstClr val="black"/>
                </a:solidFill>
                <a:ea typeface="+mn-ea"/>
              </a:rPr>
            </a:br>
            <a:endParaRPr lang="en-US" sz="3200" dirty="0"/>
          </a:p>
        </p:txBody>
      </p:sp>
      <p:sp>
        <p:nvSpPr>
          <p:cNvPr id="3" name="Text Placeholder 2" descr="Taxol originates from the  bark of the Pacific Yew  tree&#10;">
            <a:extLst>
              <a:ext uri="{FF2B5EF4-FFF2-40B4-BE49-F238E27FC236}">
                <a16:creationId xmlns:a16="http://schemas.microsoft.com/office/drawing/2014/main" id="{D431CEC9-FD3D-41C4-8055-E4088B299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542" y="1676400"/>
            <a:ext cx="7728915" cy="646331"/>
          </a:xfrm>
        </p:spPr>
        <p:txBody>
          <a:bodyPr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spc="-60" dirty="0">
                <a:solidFill>
                  <a:prstClr val="black"/>
                </a:solidFill>
                <a:latin typeface="Arial"/>
                <a:cs typeface="Arial"/>
              </a:rPr>
              <a:t>Taxol </a:t>
            </a:r>
            <a:r>
              <a:rPr lang="en-US" sz="2400" kern="1200" spc="-5" dirty="0">
                <a:solidFill>
                  <a:prstClr val="black"/>
                </a:solidFill>
                <a:latin typeface="Arial"/>
                <a:cs typeface="Arial"/>
              </a:rPr>
              <a:t>originates </a:t>
            </a:r>
            <a:r>
              <a:rPr lang="en-US" sz="2400" kern="1200" dirty="0">
                <a:solidFill>
                  <a:prstClr val="black"/>
                </a:solidFill>
                <a:latin typeface="Arial"/>
                <a:cs typeface="Arial"/>
              </a:rPr>
              <a:t>from the  bark of the </a:t>
            </a:r>
            <a:r>
              <a:rPr lang="en-US" sz="2400" kern="1200" spc="-5" dirty="0">
                <a:solidFill>
                  <a:prstClr val="black"/>
                </a:solidFill>
                <a:latin typeface="Arial"/>
                <a:cs typeface="Arial"/>
              </a:rPr>
              <a:t>Pacific </a:t>
            </a:r>
            <a:r>
              <a:rPr lang="en-US" sz="2400" kern="1200" spc="-75" dirty="0">
                <a:solidFill>
                  <a:prstClr val="black"/>
                </a:solidFill>
                <a:latin typeface="Arial"/>
                <a:cs typeface="Arial"/>
              </a:rPr>
              <a:t>Yew  </a:t>
            </a:r>
            <a:r>
              <a:rPr lang="en-US" sz="2400" kern="1200" dirty="0">
                <a:solidFill>
                  <a:prstClr val="black"/>
                </a:solidFill>
                <a:latin typeface="Arial"/>
                <a:cs typeface="Arial"/>
              </a:rPr>
              <a:t>tree</a:t>
            </a:r>
          </a:p>
          <a:p>
            <a:endParaRPr lang="en-US" dirty="0"/>
          </a:p>
        </p:txBody>
      </p:sp>
      <p:sp>
        <p:nvSpPr>
          <p:cNvPr id="4" name="object 4" descr="&quot;&quot;">
            <a:extLst>
              <a:ext uri="{FF2B5EF4-FFF2-40B4-BE49-F238E27FC236}">
                <a16:creationId xmlns:a16="http://schemas.microsoft.com/office/drawing/2014/main" id="{A478C789-3066-4A21-BAB4-9B59E1DCDCC4}"/>
              </a:ext>
            </a:extLst>
          </p:cNvPr>
          <p:cNvSpPr/>
          <p:nvPr/>
        </p:nvSpPr>
        <p:spPr>
          <a:xfrm>
            <a:off x="685800" y="2590800"/>
            <a:ext cx="3601522" cy="2319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 descr="&quot;&quot;">
            <a:extLst>
              <a:ext uri="{FF2B5EF4-FFF2-40B4-BE49-F238E27FC236}">
                <a16:creationId xmlns:a16="http://schemas.microsoft.com/office/drawing/2014/main" id="{59CAC53E-4D83-4D99-9A92-F92CBA08F696}"/>
              </a:ext>
            </a:extLst>
          </p:cNvPr>
          <p:cNvSpPr/>
          <p:nvPr/>
        </p:nvSpPr>
        <p:spPr>
          <a:xfrm>
            <a:off x="4314444" y="4191000"/>
            <a:ext cx="4355592" cy="1970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47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Peaches in Byron, Georgia"/>
          <p:cNvSpPr txBox="1">
            <a:spLocks noGrp="1"/>
          </p:cNvSpPr>
          <p:nvPr>
            <p:ph type="title"/>
          </p:nvPr>
        </p:nvSpPr>
        <p:spPr>
          <a:xfrm>
            <a:off x="671271" y="495553"/>
            <a:ext cx="366776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spc="-5" dirty="0">
                <a:latin typeface="Arial"/>
                <a:cs typeface="Arial"/>
              </a:rPr>
              <a:t>Peaches in </a:t>
            </a:r>
            <a:r>
              <a:rPr sz="2400" b="0" dirty="0">
                <a:latin typeface="Arial"/>
                <a:cs typeface="Arial"/>
              </a:rPr>
              <a:t>Byron,</a:t>
            </a:r>
            <a:r>
              <a:rPr sz="2400" b="0" spc="-2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Georgia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 descr="&quot;&quot;"/>
          <p:cNvSpPr/>
          <p:nvPr/>
        </p:nvSpPr>
        <p:spPr>
          <a:xfrm>
            <a:off x="2296667" y="1650492"/>
            <a:ext cx="1437132" cy="2180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&quot;&quot;"/>
          <p:cNvSpPr/>
          <p:nvPr/>
        </p:nvSpPr>
        <p:spPr>
          <a:xfrm>
            <a:off x="4012691" y="1650492"/>
            <a:ext cx="1778508" cy="2193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&quot;&quot;"/>
          <p:cNvSpPr/>
          <p:nvPr/>
        </p:nvSpPr>
        <p:spPr>
          <a:xfrm>
            <a:off x="6019800" y="263652"/>
            <a:ext cx="2692907" cy="3567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 descr="&quot;&quot;"/>
          <p:cNvSpPr/>
          <p:nvPr/>
        </p:nvSpPr>
        <p:spPr>
          <a:xfrm>
            <a:off x="228600" y="3951732"/>
            <a:ext cx="4495800" cy="2786380"/>
          </a:xfrm>
          <a:custGeom>
            <a:avLst/>
            <a:gdLst/>
            <a:ahLst/>
            <a:cxnLst/>
            <a:rect l="l" t="t" r="r" b="b"/>
            <a:pathLst>
              <a:path w="4495800" h="2786379">
                <a:moveTo>
                  <a:pt x="0" y="2785872"/>
                </a:moveTo>
                <a:lnTo>
                  <a:pt x="4495800" y="2785872"/>
                </a:lnTo>
                <a:lnTo>
                  <a:pt x="4495800" y="0"/>
                </a:lnTo>
                <a:lnTo>
                  <a:pt x="0" y="0"/>
                </a:lnTo>
                <a:lnTo>
                  <a:pt x="0" y="2785872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&quot;&quot;"/>
          <p:cNvSpPr/>
          <p:nvPr/>
        </p:nvSpPr>
        <p:spPr>
          <a:xfrm>
            <a:off x="533400" y="5334000"/>
            <a:ext cx="1190244" cy="1165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&quot;&quot;"/>
          <p:cNvSpPr/>
          <p:nvPr/>
        </p:nvSpPr>
        <p:spPr>
          <a:xfrm>
            <a:off x="1458467" y="4114800"/>
            <a:ext cx="1676400" cy="1438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&quot;&quot;"/>
          <p:cNvSpPr/>
          <p:nvPr/>
        </p:nvSpPr>
        <p:spPr>
          <a:xfrm>
            <a:off x="2982467" y="5286755"/>
            <a:ext cx="1371600" cy="1199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US National Arboretum:  Flower Power&#10;"/>
          <p:cNvSpPr txBox="1"/>
          <p:nvPr/>
        </p:nvSpPr>
        <p:spPr>
          <a:xfrm>
            <a:off x="5352669" y="4230370"/>
            <a:ext cx="323342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715" marR="5080" indent="-62865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US National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Arboretum:  </a:t>
            </a:r>
            <a:r>
              <a:rPr sz="2400" spc="-5" dirty="0">
                <a:latin typeface="Arial"/>
                <a:cs typeface="Arial"/>
              </a:rPr>
              <a:t>Flower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Power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8" descr="USDA Logo"/>
          <p:cNvSpPr/>
          <p:nvPr/>
        </p:nvSpPr>
        <p:spPr>
          <a:xfrm>
            <a:off x="6247922" y="6172098"/>
            <a:ext cx="561930" cy="385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USDA Agricultural Service"/>
          <p:cNvSpPr txBox="1"/>
          <p:nvPr/>
        </p:nvSpPr>
        <p:spPr>
          <a:xfrm>
            <a:off x="6884923" y="6427012"/>
            <a:ext cx="1701164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USDA </a:t>
            </a:r>
            <a:r>
              <a:rPr sz="900" b="1" spc="5" dirty="0">
                <a:latin typeface="Calibri"/>
                <a:cs typeface="Calibri"/>
              </a:rPr>
              <a:t>A</a:t>
            </a:r>
            <a:r>
              <a:rPr sz="700" b="1" spc="5" dirty="0">
                <a:latin typeface="Calibri"/>
                <a:cs typeface="Calibri"/>
              </a:rPr>
              <a:t>GRICULTURAL </a:t>
            </a:r>
            <a:r>
              <a:rPr sz="900" b="1" spc="5" dirty="0">
                <a:latin typeface="Calibri"/>
                <a:cs typeface="Calibri"/>
              </a:rPr>
              <a:t>R</a:t>
            </a:r>
            <a:r>
              <a:rPr sz="700" b="1" spc="5" dirty="0">
                <a:latin typeface="Calibri"/>
                <a:cs typeface="Calibri"/>
              </a:rPr>
              <a:t>ESEARCH</a:t>
            </a:r>
            <a:r>
              <a:rPr sz="700" b="1" spc="40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S</a:t>
            </a:r>
            <a:r>
              <a:rPr sz="700" b="1" spc="5" dirty="0">
                <a:latin typeface="Calibri"/>
                <a:cs typeface="Calibri"/>
              </a:rPr>
              <a:t>ERVICE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 descr="Broilers"/>
          <p:cNvSpPr txBox="1"/>
          <p:nvPr/>
        </p:nvSpPr>
        <p:spPr>
          <a:xfrm>
            <a:off x="383540" y="281051"/>
            <a:ext cx="15995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sng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400" b="1" u="sng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u="sng" dirty="0">
                <a:solidFill>
                  <a:srgbClr val="0000FF"/>
                </a:solidFill>
                <a:latin typeface="Arial"/>
                <a:cs typeface="Arial"/>
              </a:rPr>
              <a:t>OILE</a:t>
            </a:r>
            <a:r>
              <a:rPr sz="2400" b="1" u="sng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u="sng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 descr="ACRBC (1957)Males – 2001 Feed"/>
          <p:cNvSpPr txBox="1">
            <a:spLocks noGrp="1"/>
          </p:cNvSpPr>
          <p:nvPr>
            <p:ph type="title"/>
          </p:nvPr>
        </p:nvSpPr>
        <p:spPr>
          <a:xfrm>
            <a:off x="2212594" y="261365"/>
            <a:ext cx="585279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ACRBC (1957)Males – 2001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Feed</a:t>
            </a:r>
          </a:p>
        </p:txBody>
      </p:sp>
      <p:sp>
        <p:nvSpPr>
          <p:cNvPr id="8" name="object 8" descr="Picture of broiler chickens"/>
          <p:cNvSpPr/>
          <p:nvPr/>
        </p:nvSpPr>
        <p:spPr>
          <a:xfrm>
            <a:off x="745236" y="762000"/>
            <a:ext cx="7857744" cy="21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Havenstein and Qureshi, 2004&#10;"/>
          <p:cNvSpPr txBox="1"/>
          <p:nvPr/>
        </p:nvSpPr>
        <p:spPr>
          <a:xfrm>
            <a:off x="307340" y="3012313"/>
            <a:ext cx="171513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Havenstein </a:t>
            </a:r>
            <a:r>
              <a:rPr sz="1800" b="1" dirty="0">
                <a:latin typeface="Arial"/>
                <a:cs typeface="Arial"/>
              </a:rPr>
              <a:t>and  </a:t>
            </a:r>
            <a:r>
              <a:rPr sz="1800" b="1" spc="-5" dirty="0">
                <a:latin typeface="Arial"/>
                <a:cs typeface="Arial"/>
              </a:rPr>
              <a:t>Qureshi,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2004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 descr="Ross Males (2001) – 2001 Feed&#10;"/>
          <p:cNvSpPr txBox="1"/>
          <p:nvPr/>
        </p:nvSpPr>
        <p:spPr>
          <a:xfrm>
            <a:off x="2364994" y="3055873"/>
            <a:ext cx="532320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Ross Males (2001) – 2001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Feed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 descr="Picture of Ross Male chickens"/>
          <p:cNvSpPr/>
          <p:nvPr/>
        </p:nvSpPr>
        <p:spPr>
          <a:xfrm>
            <a:off x="678180" y="3581400"/>
            <a:ext cx="7856220" cy="2261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&quot;&quot;"/>
          <p:cNvSpPr txBox="1"/>
          <p:nvPr/>
        </p:nvSpPr>
        <p:spPr>
          <a:xfrm>
            <a:off x="891641" y="5849010"/>
            <a:ext cx="123380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Day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43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 descr="&quot;&quot;"/>
          <p:cNvSpPr txBox="1"/>
          <p:nvPr/>
        </p:nvSpPr>
        <p:spPr>
          <a:xfrm>
            <a:off x="2992373" y="5863335"/>
            <a:ext cx="123380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Day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57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 descr="&quot;&quot;"/>
          <p:cNvSpPr txBox="1"/>
          <p:nvPr/>
        </p:nvSpPr>
        <p:spPr>
          <a:xfrm>
            <a:off x="4956428" y="5849010"/>
            <a:ext cx="123380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Day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71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 descr="&quot;&quot;"/>
          <p:cNvSpPr txBox="1"/>
          <p:nvPr/>
        </p:nvSpPr>
        <p:spPr>
          <a:xfrm>
            <a:off x="7191882" y="5820359"/>
            <a:ext cx="123380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Day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85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465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Maiandra GD</vt:lpstr>
      <vt:lpstr>Times New Roman</vt:lpstr>
      <vt:lpstr>Verdana</vt:lpstr>
      <vt:lpstr>Office Theme</vt:lpstr>
      <vt:lpstr>ARS Research</vt:lpstr>
      <vt:lpstr>USDA and ARS</vt:lpstr>
      <vt:lpstr>ARS Program Implementation</vt:lpstr>
      <vt:lpstr>My path: Through aquaculture-fish farming</vt:lpstr>
      <vt:lpstr>The Penicillin Story</vt:lpstr>
      <vt:lpstr>Permanent Press Cotton</vt:lpstr>
      <vt:lpstr>Anti-cancer drug development </vt:lpstr>
      <vt:lpstr>Peaches in Byron, Georgia</vt:lpstr>
      <vt:lpstr>ACRBC (1957)Males – 2001 Feed</vt:lpstr>
      <vt:lpstr>A Growing Concern- Demand for food</vt:lpstr>
      <vt:lpstr>ARS and Feed the Future</vt:lpstr>
      <vt:lpstr>Can we feed the world in 2050?</vt:lpstr>
      <vt:lpstr>Travel Caps 2010-2016</vt:lpstr>
      <vt:lpstr>Electrolyte drinks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 Research</dc:title>
  <dc:creator>Silverstein, Jeff - ARS</dc:creator>
  <cp:lastModifiedBy>Bailey, Veronica - OCFO-FMS, New Orleans, LA</cp:lastModifiedBy>
  <cp:revision>26</cp:revision>
  <dcterms:created xsi:type="dcterms:W3CDTF">2019-08-08T15:39:36Z</dcterms:created>
  <dcterms:modified xsi:type="dcterms:W3CDTF">2019-08-09T15:35:18Z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2019-08-08T00:00:00Z</vt:filetime>
  </property>
</Properties>
</file>