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1"/>
  </p:notesMasterIdLst>
  <p:sldIdLst>
    <p:sldId id="366" r:id="rId2"/>
    <p:sldId id="270" r:id="rId3"/>
    <p:sldId id="340" r:id="rId4"/>
    <p:sldId id="341" r:id="rId5"/>
    <p:sldId id="342" r:id="rId6"/>
    <p:sldId id="343" r:id="rId7"/>
    <p:sldId id="273" r:id="rId8"/>
    <p:sldId id="333" r:id="rId9"/>
    <p:sldId id="302" r:id="rId10"/>
    <p:sldId id="344" r:id="rId11"/>
    <p:sldId id="275" r:id="rId12"/>
    <p:sldId id="345" r:id="rId13"/>
    <p:sldId id="346" r:id="rId14"/>
    <p:sldId id="274" r:id="rId15"/>
    <p:sldId id="347" r:id="rId16"/>
    <p:sldId id="348" r:id="rId17"/>
    <p:sldId id="289" r:id="rId18"/>
    <p:sldId id="290" r:id="rId19"/>
    <p:sldId id="309" r:id="rId20"/>
    <p:sldId id="310" r:id="rId21"/>
    <p:sldId id="311" r:id="rId22"/>
    <p:sldId id="312" r:id="rId23"/>
    <p:sldId id="349" r:id="rId24"/>
    <p:sldId id="350" r:id="rId25"/>
    <p:sldId id="351" r:id="rId26"/>
    <p:sldId id="352" r:id="rId27"/>
    <p:sldId id="291" r:id="rId28"/>
    <p:sldId id="307" r:id="rId29"/>
    <p:sldId id="353" r:id="rId30"/>
    <p:sldId id="292" r:id="rId31"/>
    <p:sldId id="308" r:id="rId32"/>
    <p:sldId id="354" r:id="rId33"/>
    <p:sldId id="355" r:id="rId34"/>
    <p:sldId id="356" r:id="rId35"/>
    <p:sldId id="357" r:id="rId36"/>
    <p:sldId id="358" r:id="rId37"/>
    <p:sldId id="296" r:id="rId38"/>
    <p:sldId id="297" r:id="rId39"/>
    <p:sldId id="313" r:id="rId40"/>
    <p:sldId id="315" r:id="rId41"/>
    <p:sldId id="359" r:id="rId42"/>
    <p:sldId id="319" r:id="rId43"/>
    <p:sldId id="316" r:id="rId44"/>
    <p:sldId id="360" r:id="rId45"/>
    <p:sldId id="282" r:id="rId46"/>
    <p:sldId id="283" r:id="rId47"/>
    <p:sldId id="361" r:id="rId48"/>
    <p:sldId id="362" r:id="rId49"/>
    <p:sldId id="363" r:id="rId50"/>
    <p:sldId id="284" r:id="rId51"/>
    <p:sldId id="287" r:id="rId52"/>
    <p:sldId id="288" r:id="rId53"/>
    <p:sldId id="276" r:id="rId54"/>
    <p:sldId id="317" r:id="rId55"/>
    <p:sldId id="318" r:id="rId56"/>
    <p:sldId id="321" r:id="rId57"/>
    <p:sldId id="322" r:id="rId58"/>
    <p:sldId id="364" r:id="rId59"/>
    <p:sldId id="277" r:id="rId60"/>
    <p:sldId id="320" r:id="rId61"/>
    <p:sldId id="325" r:id="rId62"/>
    <p:sldId id="326" r:id="rId63"/>
    <p:sldId id="324" r:id="rId64"/>
    <p:sldId id="327" r:id="rId65"/>
    <p:sldId id="328" r:id="rId66"/>
    <p:sldId id="329" r:id="rId67"/>
    <p:sldId id="330" r:id="rId68"/>
    <p:sldId id="331" r:id="rId69"/>
    <p:sldId id="365"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98" autoAdjust="0"/>
    <p:restoredTop sz="93883" autoAdjust="0"/>
  </p:normalViewPr>
  <p:slideViewPr>
    <p:cSldViewPr snapToGrid="0">
      <p:cViewPr>
        <p:scale>
          <a:sx n="29" d="100"/>
          <a:sy n="29" d="100"/>
        </p:scale>
        <p:origin x="120" y="7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DF16F-470C-4128-9D33-62F3F667CF4A}" type="datetimeFigureOut">
              <a:rPr lang="en-US" smtClean="0"/>
              <a:t>8/7/2019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835913-9334-49B4-BC2D-D5F3FA7A407E}" type="slidenum">
              <a:rPr lang="en-US" smtClean="0"/>
              <a:t>‹#›</a:t>
            </a:fld>
            <a:endParaRPr lang="en-US" dirty="0"/>
          </a:p>
        </p:txBody>
      </p:sp>
    </p:spTree>
    <p:extLst>
      <p:ext uri="{BB962C8B-B14F-4D97-AF65-F5344CB8AC3E}">
        <p14:creationId xmlns:p14="http://schemas.microsoft.com/office/powerpoint/2010/main" val="3471058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D510F-BD00-4E77-B625-843BF4F5AFB3}"/>
              </a:ext>
            </a:extLst>
          </p:cNvPr>
          <p:cNvSpPr>
            <a:spLocks noGrp="1"/>
          </p:cNvSpPr>
          <p:nvPr>
            <p:ph type="title"/>
          </p:nvPr>
        </p:nvSpPr>
        <p:spPr>
          <a:xfrm>
            <a:off x="365760" y="2490112"/>
            <a:ext cx="5970494" cy="1325563"/>
          </a:xfrm>
        </p:spPr>
        <p:txBody>
          <a:bodyPr/>
          <a:lstStyle/>
          <a:p>
            <a:r>
              <a:rPr lang="en-US"/>
              <a:t>Click to edit Master title style</a:t>
            </a:r>
            <a:endParaRPr lang="en-US" dirty="0"/>
          </a:p>
        </p:txBody>
      </p:sp>
      <p:pic>
        <p:nvPicPr>
          <p:cNvPr id="11" name="Picture 10" descr="USDA 2019 Financial Management Training PowerPoint Title Slide graphic&#10;&#10;Description generated with high confidence">
            <a:extLst>
              <a:ext uri="{FF2B5EF4-FFF2-40B4-BE49-F238E27FC236}">
                <a16:creationId xmlns:a16="http://schemas.microsoft.com/office/drawing/2014/main" id="{D03D29FD-CF9C-4176-8541-6D49BFC3B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 Placeholder 12">
            <a:extLst>
              <a:ext uri="{FF2B5EF4-FFF2-40B4-BE49-F238E27FC236}">
                <a16:creationId xmlns:a16="http://schemas.microsoft.com/office/drawing/2014/main" id="{69B91BD0-7541-4109-961C-7ED810E296E6}"/>
              </a:ext>
            </a:extLst>
          </p:cNvPr>
          <p:cNvSpPr>
            <a:spLocks noGrp="1"/>
          </p:cNvSpPr>
          <p:nvPr>
            <p:ph type="body" sz="quarter" idx="10" hasCustomPrompt="1"/>
          </p:nvPr>
        </p:nvSpPr>
        <p:spPr>
          <a:xfrm>
            <a:off x="512064" y="2047874"/>
            <a:ext cx="6189950" cy="1042797"/>
          </a:xfrm>
        </p:spPr>
        <p:txBody>
          <a:bodyPr/>
          <a:lstStyle>
            <a:lvl1pPr marL="0" indent="0">
              <a:buNone/>
              <a:defRPr sz="3600" b="1">
                <a:latin typeface="Arial Black" panose="020B0A04020102020204" pitchFamily="34" charset="0"/>
              </a:defRPr>
            </a:lvl1pPr>
            <a:lvl2pPr marL="457200" indent="0">
              <a:buNone/>
              <a:defRPr/>
            </a:lvl2pPr>
          </a:lstStyle>
          <a:p>
            <a:pPr lvl="0"/>
            <a:r>
              <a:rPr lang="en-US" dirty="0"/>
              <a:t>Presentation Title</a:t>
            </a:r>
          </a:p>
          <a:p>
            <a:pPr lvl="1"/>
            <a:endParaRPr lang="en-US" dirty="0"/>
          </a:p>
        </p:txBody>
      </p:sp>
      <p:sp>
        <p:nvSpPr>
          <p:cNvPr id="17" name="Text Placeholder 16">
            <a:extLst>
              <a:ext uri="{FF2B5EF4-FFF2-40B4-BE49-F238E27FC236}">
                <a16:creationId xmlns:a16="http://schemas.microsoft.com/office/drawing/2014/main" id="{D4D04E22-061D-4978-BB7C-EEBB355515C7}"/>
              </a:ext>
            </a:extLst>
          </p:cNvPr>
          <p:cNvSpPr>
            <a:spLocks noGrp="1"/>
          </p:cNvSpPr>
          <p:nvPr>
            <p:ph type="body" sz="quarter" idx="11" hasCustomPrompt="1"/>
          </p:nvPr>
        </p:nvSpPr>
        <p:spPr>
          <a:xfrm>
            <a:off x="4664074" y="4535678"/>
            <a:ext cx="7259701" cy="1770109"/>
          </a:xfrm>
        </p:spPr>
        <p:txBody>
          <a:bodyPr/>
          <a:lstStyle>
            <a:lvl1pPr marL="0" indent="0">
              <a:buNone/>
              <a:defRPr sz="3200" b="1"/>
            </a:lvl1pPr>
            <a:lvl2pPr marL="457200" indent="0">
              <a:buNone/>
              <a:defRPr/>
            </a:lvl2pPr>
            <a:lvl3pPr marL="914400" indent="0">
              <a:buNone/>
              <a:defRPr/>
            </a:lvl3pPr>
          </a:lstStyle>
          <a:p>
            <a:pPr lvl="0"/>
            <a:r>
              <a:rPr lang="en-US" dirty="0"/>
              <a:t>Presenter Name</a:t>
            </a:r>
          </a:p>
          <a:p>
            <a:pPr lvl="1"/>
            <a:r>
              <a:rPr lang="en-US" dirty="0"/>
              <a:t>Presenter Title</a:t>
            </a:r>
          </a:p>
          <a:p>
            <a:pPr lvl="1"/>
            <a:r>
              <a:rPr lang="en-US" dirty="0"/>
              <a:t>Agency/Organization</a:t>
            </a:r>
          </a:p>
        </p:txBody>
      </p:sp>
    </p:spTree>
    <p:extLst>
      <p:ext uri="{BB962C8B-B14F-4D97-AF65-F5344CB8AC3E}">
        <p14:creationId xmlns:p14="http://schemas.microsoft.com/office/powerpoint/2010/main" val="360606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8BEE5-9815-42E7-AF5A-D0B47FC7A3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99A91A-87F9-4F03-82C4-7A4E33B9368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2F42C-45CB-4AC2-B290-5C33BCD97218}"/>
              </a:ext>
            </a:extLst>
          </p:cNvPr>
          <p:cNvSpPr>
            <a:spLocks noGrp="1"/>
          </p:cNvSpPr>
          <p:nvPr>
            <p:ph type="dt" sz="half" idx="10"/>
          </p:nvPr>
        </p:nvSpPr>
        <p:spPr/>
        <p:txBody>
          <a:bodyPr/>
          <a:lstStyle/>
          <a:p>
            <a:r>
              <a:rPr lang="en-US" dirty="0"/>
              <a:t>USDA, OCFO, FMT</a:t>
            </a:r>
          </a:p>
        </p:txBody>
      </p:sp>
      <p:sp>
        <p:nvSpPr>
          <p:cNvPr id="5" name="Footer Placeholder 4">
            <a:extLst>
              <a:ext uri="{FF2B5EF4-FFF2-40B4-BE49-F238E27FC236}">
                <a16:creationId xmlns:a16="http://schemas.microsoft.com/office/drawing/2014/main" id="{AFCE51A2-CFCA-4C84-9B57-6C5D5CD29CB5}"/>
              </a:ext>
            </a:extLst>
          </p:cNvPr>
          <p:cNvSpPr>
            <a:spLocks noGrp="1"/>
          </p:cNvSpPr>
          <p:nvPr>
            <p:ph type="ftr" sz="quarter" idx="11"/>
          </p:nvPr>
        </p:nvSpPr>
        <p:spPr/>
        <p:txBody>
          <a:bodyPr/>
          <a:lstStyle/>
          <a:p>
            <a:r>
              <a:rPr lang="en-US" dirty="0"/>
              <a:t>2019 Financial Management Training</a:t>
            </a:r>
          </a:p>
        </p:txBody>
      </p:sp>
      <p:sp>
        <p:nvSpPr>
          <p:cNvPr id="6" name="Slide Number Placeholder 5">
            <a:extLst>
              <a:ext uri="{FF2B5EF4-FFF2-40B4-BE49-F238E27FC236}">
                <a16:creationId xmlns:a16="http://schemas.microsoft.com/office/drawing/2014/main" id="{FA0D78EE-FDA5-472E-85F9-5C830D526ED7}"/>
              </a:ext>
            </a:extLst>
          </p:cNvPr>
          <p:cNvSpPr>
            <a:spLocks noGrp="1"/>
          </p:cNvSpPr>
          <p:nvPr>
            <p:ph type="sldNum" sz="quarter" idx="12"/>
          </p:nvPr>
        </p:nvSpPr>
        <p:spPr/>
        <p:txBody>
          <a:bodyPr/>
          <a:lstStyle/>
          <a:p>
            <a:fld id="{82A07BB3-F3DC-4C0B-B008-4C703ECBF595}" type="slidenum">
              <a:rPr lang="en-US" smtClean="0"/>
              <a:t>‹#›</a:t>
            </a:fld>
            <a:endParaRPr lang="en-US" dirty="0"/>
          </a:p>
        </p:txBody>
      </p:sp>
    </p:spTree>
    <p:extLst>
      <p:ext uri="{BB962C8B-B14F-4D97-AF65-F5344CB8AC3E}">
        <p14:creationId xmlns:p14="http://schemas.microsoft.com/office/powerpoint/2010/main" val="156855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1673D0-9661-4E0E-AA47-A09D9EAD5B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717FDF-0DCF-485A-A9B2-0B95BE1E70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16EC6-6955-40A7-8433-6A2D2BC919EB}"/>
              </a:ext>
            </a:extLst>
          </p:cNvPr>
          <p:cNvSpPr>
            <a:spLocks noGrp="1"/>
          </p:cNvSpPr>
          <p:nvPr>
            <p:ph type="dt" sz="half" idx="10"/>
          </p:nvPr>
        </p:nvSpPr>
        <p:spPr/>
        <p:txBody>
          <a:bodyPr/>
          <a:lstStyle/>
          <a:p>
            <a:r>
              <a:rPr lang="en-US" dirty="0"/>
              <a:t>USDA, OCFO, FMT</a:t>
            </a:r>
          </a:p>
        </p:txBody>
      </p:sp>
      <p:sp>
        <p:nvSpPr>
          <p:cNvPr id="5" name="Footer Placeholder 4">
            <a:extLst>
              <a:ext uri="{FF2B5EF4-FFF2-40B4-BE49-F238E27FC236}">
                <a16:creationId xmlns:a16="http://schemas.microsoft.com/office/drawing/2014/main" id="{45747FD3-9D76-4491-817F-002C1940F1E5}"/>
              </a:ext>
            </a:extLst>
          </p:cNvPr>
          <p:cNvSpPr>
            <a:spLocks noGrp="1"/>
          </p:cNvSpPr>
          <p:nvPr>
            <p:ph type="ftr" sz="quarter" idx="11"/>
          </p:nvPr>
        </p:nvSpPr>
        <p:spPr/>
        <p:txBody>
          <a:bodyPr/>
          <a:lstStyle/>
          <a:p>
            <a:r>
              <a:rPr lang="en-US" dirty="0"/>
              <a:t>2019 Financial Management Training</a:t>
            </a:r>
          </a:p>
        </p:txBody>
      </p:sp>
      <p:sp>
        <p:nvSpPr>
          <p:cNvPr id="6" name="Slide Number Placeholder 5">
            <a:extLst>
              <a:ext uri="{FF2B5EF4-FFF2-40B4-BE49-F238E27FC236}">
                <a16:creationId xmlns:a16="http://schemas.microsoft.com/office/drawing/2014/main" id="{DC726FB0-3E1A-41A5-A68A-A6FE602D6C46}"/>
              </a:ext>
            </a:extLst>
          </p:cNvPr>
          <p:cNvSpPr>
            <a:spLocks noGrp="1"/>
          </p:cNvSpPr>
          <p:nvPr>
            <p:ph type="sldNum" sz="quarter" idx="12"/>
          </p:nvPr>
        </p:nvSpPr>
        <p:spPr/>
        <p:txBody>
          <a:bodyPr/>
          <a:lstStyle/>
          <a:p>
            <a:fld id="{82A07BB3-F3DC-4C0B-B008-4C703ECBF595}" type="slidenum">
              <a:rPr lang="en-US" smtClean="0"/>
              <a:t>‹#›</a:t>
            </a:fld>
            <a:endParaRPr lang="en-US" dirty="0"/>
          </a:p>
        </p:txBody>
      </p:sp>
    </p:spTree>
    <p:extLst>
      <p:ext uri="{BB962C8B-B14F-4D97-AF65-F5344CB8AC3E}">
        <p14:creationId xmlns:p14="http://schemas.microsoft.com/office/powerpoint/2010/main" val="3304710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2A6C5-B5A9-4117-831A-918181B924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F1915A-2BFF-413D-A93F-0E5CF04A5E6E}"/>
              </a:ext>
            </a:extLst>
          </p:cNvPr>
          <p:cNvSpPr>
            <a:spLocks noGrp="1"/>
          </p:cNvSpPr>
          <p:nvPr>
            <p:ph type="dt" sz="half" idx="10"/>
          </p:nvPr>
        </p:nvSpPr>
        <p:spPr/>
        <p:txBody>
          <a:bodyPr/>
          <a:lstStyle/>
          <a:p>
            <a:r>
              <a:rPr lang="en-US" dirty="0"/>
              <a:t>USDA, OCFO, FMT</a:t>
            </a:r>
          </a:p>
        </p:txBody>
      </p:sp>
      <p:sp>
        <p:nvSpPr>
          <p:cNvPr id="4" name="Footer Placeholder 3">
            <a:extLst>
              <a:ext uri="{FF2B5EF4-FFF2-40B4-BE49-F238E27FC236}">
                <a16:creationId xmlns:a16="http://schemas.microsoft.com/office/drawing/2014/main" id="{E152D228-0C58-41CE-A857-BB032C4D2ECD}"/>
              </a:ext>
            </a:extLst>
          </p:cNvPr>
          <p:cNvSpPr>
            <a:spLocks noGrp="1"/>
          </p:cNvSpPr>
          <p:nvPr>
            <p:ph type="ftr" sz="quarter" idx="11"/>
          </p:nvPr>
        </p:nvSpPr>
        <p:spPr/>
        <p:txBody>
          <a:bodyPr/>
          <a:lstStyle/>
          <a:p>
            <a:r>
              <a:rPr lang="en-US" dirty="0"/>
              <a:t>2019 Financial Management Training</a:t>
            </a:r>
          </a:p>
        </p:txBody>
      </p:sp>
      <p:sp>
        <p:nvSpPr>
          <p:cNvPr id="5" name="Slide Number Placeholder 4">
            <a:extLst>
              <a:ext uri="{FF2B5EF4-FFF2-40B4-BE49-F238E27FC236}">
                <a16:creationId xmlns:a16="http://schemas.microsoft.com/office/drawing/2014/main" id="{F6F808AB-111D-4D9F-A4C9-3E9DB3CC6974}"/>
              </a:ext>
            </a:extLst>
          </p:cNvPr>
          <p:cNvSpPr>
            <a:spLocks noGrp="1"/>
          </p:cNvSpPr>
          <p:nvPr>
            <p:ph type="sldNum" sz="quarter" idx="12"/>
          </p:nvPr>
        </p:nvSpPr>
        <p:spPr/>
        <p:txBody>
          <a:bodyPr/>
          <a:lstStyle/>
          <a:p>
            <a:fld id="{82A07BB3-F3DC-4C0B-B008-4C703ECBF595}" type="slidenum">
              <a:rPr lang="en-US" smtClean="0"/>
              <a:t>‹#›</a:t>
            </a:fld>
            <a:endParaRPr lang="en-US" dirty="0"/>
          </a:p>
        </p:txBody>
      </p:sp>
    </p:spTree>
    <p:extLst>
      <p:ext uri="{BB962C8B-B14F-4D97-AF65-F5344CB8AC3E}">
        <p14:creationId xmlns:p14="http://schemas.microsoft.com/office/powerpoint/2010/main" val="224595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C2D8A6-75E3-4BFA-9831-9682B14E4B8E}"/>
              </a:ext>
            </a:extLst>
          </p:cNvPr>
          <p:cNvSpPr>
            <a:spLocks noGrp="1"/>
          </p:cNvSpPr>
          <p:nvPr>
            <p:ph idx="1" hasCustomPrompt="1"/>
          </p:nvPr>
        </p:nvSpPr>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9EFECF40-CC08-45BA-8854-46987B228015}"/>
              </a:ext>
            </a:extLst>
          </p:cNvPr>
          <p:cNvSpPr>
            <a:spLocks noGrp="1"/>
          </p:cNvSpPr>
          <p:nvPr>
            <p:ph type="pic" sz="quarter" idx="13"/>
          </p:nvPr>
        </p:nvSpPr>
        <p:spPr>
          <a:xfrm>
            <a:off x="8778240" y="365125"/>
            <a:ext cx="3182112" cy="1325563"/>
          </a:xfrm>
        </p:spPr>
        <p:txBody>
          <a:bodyPr/>
          <a:lstStyle/>
          <a:p>
            <a:r>
              <a:rPr lang="en-US" dirty="0"/>
              <a:t>Click icon to add picture</a:t>
            </a:r>
          </a:p>
        </p:txBody>
      </p:sp>
      <p:pic>
        <p:nvPicPr>
          <p:cNvPr id="10" name="Picture 9" descr="A close up of a piece of paper&#10;&#10;Description generated with high confidence">
            <a:extLst>
              <a:ext uri="{FF2B5EF4-FFF2-40B4-BE49-F238E27FC236}">
                <a16:creationId xmlns:a16="http://schemas.microsoft.com/office/drawing/2014/main" id="{1C433B0F-81B7-48DB-B667-E57EC12DBD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053" b="12691"/>
          <a:stretch/>
        </p:blipFill>
        <p:spPr>
          <a:xfrm>
            <a:off x="8733830" y="136525"/>
            <a:ext cx="3400257" cy="1689100"/>
          </a:xfrm>
          <a:prstGeom prst="rect">
            <a:avLst/>
          </a:prstGeom>
        </p:spPr>
      </p:pic>
      <p:sp>
        <p:nvSpPr>
          <p:cNvPr id="11" name="Title 10">
            <a:extLst>
              <a:ext uri="{FF2B5EF4-FFF2-40B4-BE49-F238E27FC236}">
                <a16:creationId xmlns:a16="http://schemas.microsoft.com/office/drawing/2014/main" id="{C5F9CC69-245C-4346-B6BE-7B2B3F9A2584}"/>
              </a:ext>
            </a:extLst>
          </p:cNvPr>
          <p:cNvSpPr>
            <a:spLocks noGrp="1"/>
          </p:cNvSpPr>
          <p:nvPr>
            <p:ph type="title" hasCustomPrompt="1"/>
          </p:nvPr>
        </p:nvSpPr>
        <p:spPr>
          <a:xfrm>
            <a:off x="231648" y="365125"/>
            <a:ext cx="8546592" cy="1325563"/>
          </a:xfrm>
        </p:spPr>
        <p:txBody>
          <a:bodyPr/>
          <a:lstStyle>
            <a:lvl1pPr>
              <a:defRPr b="1">
                <a:latin typeface="+mn-lt"/>
              </a:defRPr>
            </a:lvl1pPr>
          </a:lstStyle>
          <a:p>
            <a:r>
              <a:rPr lang="en-US" dirty="0"/>
              <a:t>Slide Title</a:t>
            </a:r>
          </a:p>
        </p:txBody>
      </p:sp>
      <p:sp>
        <p:nvSpPr>
          <p:cNvPr id="12" name="Date Placeholder 11">
            <a:extLst>
              <a:ext uri="{FF2B5EF4-FFF2-40B4-BE49-F238E27FC236}">
                <a16:creationId xmlns:a16="http://schemas.microsoft.com/office/drawing/2014/main" id="{A78E5B62-B508-4DE2-87FF-BA6A72FB29F8}"/>
              </a:ext>
            </a:extLst>
          </p:cNvPr>
          <p:cNvSpPr>
            <a:spLocks noGrp="1"/>
          </p:cNvSpPr>
          <p:nvPr>
            <p:ph type="dt" sz="half" idx="14"/>
          </p:nvPr>
        </p:nvSpPr>
        <p:spPr/>
        <p:txBody>
          <a:bodyPr/>
          <a:lstStyle/>
          <a:p>
            <a:r>
              <a:rPr lang="en-US" dirty="0"/>
              <a:t>USDA, OCFO, FMT</a:t>
            </a:r>
          </a:p>
        </p:txBody>
      </p:sp>
      <p:sp>
        <p:nvSpPr>
          <p:cNvPr id="13" name="Footer Placeholder 12">
            <a:extLst>
              <a:ext uri="{FF2B5EF4-FFF2-40B4-BE49-F238E27FC236}">
                <a16:creationId xmlns:a16="http://schemas.microsoft.com/office/drawing/2014/main" id="{2CB29834-7B3E-4720-A045-AEFC6597A2EE}"/>
              </a:ext>
            </a:extLst>
          </p:cNvPr>
          <p:cNvSpPr>
            <a:spLocks noGrp="1"/>
          </p:cNvSpPr>
          <p:nvPr>
            <p:ph type="ftr" sz="quarter" idx="15"/>
          </p:nvPr>
        </p:nvSpPr>
        <p:spPr/>
        <p:txBody>
          <a:bodyPr/>
          <a:lstStyle/>
          <a:p>
            <a:r>
              <a:rPr lang="en-US" dirty="0"/>
              <a:t>2019 Financial Management Training</a:t>
            </a:r>
          </a:p>
        </p:txBody>
      </p:sp>
      <p:sp>
        <p:nvSpPr>
          <p:cNvPr id="14" name="Slide Number Placeholder 13">
            <a:extLst>
              <a:ext uri="{FF2B5EF4-FFF2-40B4-BE49-F238E27FC236}">
                <a16:creationId xmlns:a16="http://schemas.microsoft.com/office/drawing/2014/main" id="{2E4A1C51-9F84-4288-938A-280EDF2898F1}"/>
              </a:ext>
            </a:extLst>
          </p:cNvPr>
          <p:cNvSpPr>
            <a:spLocks noGrp="1"/>
          </p:cNvSpPr>
          <p:nvPr>
            <p:ph type="sldNum" sz="quarter" idx="16"/>
          </p:nvPr>
        </p:nvSpPr>
        <p:spPr/>
        <p:txBody>
          <a:bodyPr/>
          <a:lstStyle/>
          <a:p>
            <a:fld id="{82A07BB3-F3DC-4C0B-B008-4C703ECBF595}" type="slidenum">
              <a:rPr lang="en-US" smtClean="0"/>
              <a:t>‹#›</a:t>
            </a:fld>
            <a:endParaRPr lang="en-US" dirty="0"/>
          </a:p>
        </p:txBody>
      </p:sp>
    </p:spTree>
    <p:extLst>
      <p:ext uri="{BB962C8B-B14F-4D97-AF65-F5344CB8AC3E}">
        <p14:creationId xmlns:p14="http://schemas.microsoft.com/office/powerpoint/2010/main" val="2334998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981E1-E9FF-4F64-8A6E-E632327E72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1C137D-D7E8-4957-868F-33A5FEA84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775C16-ABE3-43C9-AD96-38E584492FF3}"/>
              </a:ext>
            </a:extLst>
          </p:cNvPr>
          <p:cNvSpPr>
            <a:spLocks noGrp="1"/>
          </p:cNvSpPr>
          <p:nvPr>
            <p:ph type="dt" sz="half" idx="10"/>
          </p:nvPr>
        </p:nvSpPr>
        <p:spPr/>
        <p:txBody>
          <a:bodyPr/>
          <a:lstStyle/>
          <a:p>
            <a:r>
              <a:rPr lang="en-US" dirty="0"/>
              <a:t>USDA, OCFO, FMT</a:t>
            </a:r>
          </a:p>
        </p:txBody>
      </p:sp>
      <p:sp>
        <p:nvSpPr>
          <p:cNvPr id="5" name="Footer Placeholder 4">
            <a:extLst>
              <a:ext uri="{FF2B5EF4-FFF2-40B4-BE49-F238E27FC236}">
                <a16:creationId xmlns:a16="http://schemas.microsoft.com/office/drawing/2014/main" id="{F67F9C28-6F2B-4F25-89A4-54A2ABCC0270}"/>
              </a:ext>
            </a:extLst>
          </p:cNvPr>
          <p:cNvSpPr>
            <a:spLocks noGrp="1"/>
          </p:cNvSpPr>
          <p:nvPr>
            <p:ph type="ftr" sz="quarter" idx="11"/>
          </p:nvPr>
        </p:nvSpPr>
        <p:spPr/>
        <p:txBody>
          <a:bodyPr/>
          <a:lstStyle/>
          <a:p>
            <a:r>
              <a:rPr lang="en-US" dirty="0"/>
              <a:t>2019 Financial Management Training</a:t>
            </a:r>
          </a:p>
        </p:txBody>
      </p:sp>
      <p:sp>
        <p:nvSpPr>
          <p:cNvPr id="6" name="Slide Number Placeholder 5">
            <a:extLst>
              <a:ext uri="{FF2B5EF4-FFF2-40B4-BE49-F238E27FC236}">
                <a16:creationId xmlns:a16="http://schemas.microsoft.com/office/drawing/2014/main" id="{7778E6A1-B318-4E25-A5BB-91045D6D3C09}"/>
              </a:ext>
            </a:extLst>
          </p:cNvPr>
          <p:cNvSpPr>
            <a:spLocks noGrp="1"/>
          </p:cNvSpPr>
          <p:nvPr>
            <p:ph type="sldNum" sz="quarter" idx="12"/>
          </p:nvPr>
        </p:nvSpPr>
        <p:spPr/>
        <p:txBody>
          <a:bodyPr/>
          <a:lstStyle/>
          <a:p>
            <a:fld id="{82A07BB3-F3DC-4C0B-B008-4C703ECBF595}" type="slidenum">
              <a:rPr lang="en-US" smtClean="0"/>
              <a:t>‹#›</a:t>
            </a:fld>
            <a:endParaRPr lang="en-US" dirty="0"/>
          </a:p>
        </p:txBody>
      </p:sp>
    </p:spTree>
    <p:extLst>
      <p:ext uri="{BB962C8B-B14F-4D97-AF65-F5344CB8AC3E}">
        <p14:creationId xmlns:p14="http://schemas.microsoft.com/office/powerpoint/2010/main" val="3814671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2763-D136-4044-9B18-2F0BBA3FEA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81D300-8D4B-4295-82DC-F9F6EB24CA3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487862-657D-4EFA-B5C2-A9A2F50405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90CB15-A957-4B55-A7AC-FE0804C5142A}"/>
              </a:ext>
            </a:extLst>
          </p:cNvPr>
          <p:cNvSpPr>
            <a:spLocks noGrp="1"/>
          </p:cNvSpPr>
          <p:nvPr>
            <p:ph type="dt" sz="half" idx="10"/>
          </p:nvPr>
        </p:nvSpPr>
        <p:spPr/>
        <p:txBody>
          <a:bodyPr/>
          <a:lstStyle/>
          <a:p>
            <a:r>
              <a:rPr lang="en-US" dirty="0"/>
              <a:t>USDA, OCFO, FMT</a:t>
            </a:r>
          </a:p>
        </p:txBody>
      </p:sp>
      <p:sp>
        <p:nvSpPr>
          <p:cNvPr id="6" name="Footer Placeholder 5">
            <a:extLst>
              <a:ext uri="{FF2B5EF4-FFF2-40B4-BE49-F238E27FC236}">
                <a16:creationId xmlns:a16="http://schemas.microsoft.com/office/drawing/2014/main" id="{3FBAEFDF-6164-4D5A-9778-04C54281163C}"/>
              </a:ext>
            </a:extLst>
          </p:cNvPr>
          <p:cNvSpPr>
            <a:spLocks noGrp="1"/>
          </p:cNvSpPr>
          <p:nvPr>
            <p:ph type="ftr" sz="quarter" idx="11"/>
          </p:nvPr>
        </p:nvSpPr>
        <p:spPr/>
        <p:txBody>
          <a:bodyPr/>
          <a:lstStyle/>
          <a:p>
            <a:r>
              <a:rPr lang="en-US" dirty="0"/>
              <a:t>2019 Financial Management Training</a:t>
            </a:r>
          </a:p>
        </p:txBody>
      </p:sp>
      <p:sp>
        <p:nvSpPr>
          <p:cNvPr id="7" name="Slide Number Placeholder 6">
            <a:extLst>
              <a:ext uri="{FF2B5EF4-FFF2-40B4-BE49-F238E27FC236}">
                <a16:creationId xmlns:a16="http://schemas.microsoft.com/office/drawing/2014/main" id="{7863950B-555B-4CF1-BC80-4DAC86523B1F}"/>
              </a:ext>
            </a:extLst>
          </p:cNvPr>
          <p:cNvSpPr>
            <a:spLocks noGrp="1"/>
          </p:cNvSpPr>
          <p:nvPr>
            <p:ph type="sldNum" sz="quarter" idx="12"/>
          </p:nvPr>
        </p:nvSpPr>
        <p:spPr/>
        <p:txBody>
          <a:bodyPr/>
          <a:lstStyle/>
          <a:p>
            <a:fld id="{82A07BB3-F3DC-4C0B-B008-4C703ECBF595}" type="slidenum">
              <a:rPr lang="en-US" smtClean="0"/>
              <a:t>‹#›</a:t>
            </a:fld>
            <a:endParaRPr lang="en-US" dirty="0"/>
          </a:p>
        </p:txBody>
      </p:sp>
    </p:spTree>
    <p:extLst>
      <p:ext uri="{BB962C8B-B14F-4D97-AF65-F5344CB8AC3E}">
        <p14:creationId xmlns:p14="http://schemas.microsoft.com/office/powerpoint/2010/main" val="1335326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5444D-C4E3-4FDF-97B5-BF12F204C4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76749C-43CE-4327-BA79-7E50DE4D1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037CCC-FB7C-4EC7-B300-A796808C830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067F20-8E7E-49CD-A5D7-92F2774E2A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D2D355-18AF-4A0E-B007-0C2A8D5DEE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196291-661A-4E6C-8FD7-CA49B826E1BD}"/>
              </a:ext>
            </a:extLst>
          </p:cNvPr>
          <p:cNvSpPr>
            <a:spLocks noGrp="1"/>
          </p:cNvSpPr>
          <p:nvPr>
            <p:ph type="dt" sz="half" idx="10"/>
          </p:nvPr>
        </p:nvSpPr>
        <p:spPr/>
        <p:txBody>
          <a:bodyPr/>
          <a:lstStyle/>
          <a:p>
            <a:r>
              <a:rPr lang="en-US" dirty="0"/>
              <a:t>USDA, OCFO, FMT</a:t>
            </a:r>
          </a:p>
        </p:txBody>
      </p:sp>
      <p:sp>
        <p:nvSpPr>
          <p:cNvPr id="8" name="Footer Placeholder 7">
            <a:extLst>
              <a:ext uri="{FF2B5EF4-FFF2-40B4-BE49-F238E27FC236}">
                <a16:creationId xmlns:a16="http://schemas.microsoft.com/office/drawing/2014/main" id="{25770AA5-DD79-4C31-896D-5DBC84EC00B8}"/>
              </a:ext>
            </a:extLst>
          </p:cNvPr>
          <p:cNvSpPr>
            <a:spLocks noGrp="1"/>
          </p:cNvSpPr>
          <p:nvPr>
            <p:ph type="ftr" sz="quarter" idx="11"/>
          </p:nvPr>
        </p:nvSpPr>
        <p:spPr/>
        <p:txBody>
          <a:bodyPr/>
          <a:lstStyle/>
          <a:p>
            <a:r>
              <a:rPr lang="en-US" dirty="0"/>
              <a:t>2019 Financial Management Training</a:t>
            </a:r>
          </a:p>
        </p:txBody>
      </p:sp>
      <p:sp>
        <p:nvSpPr>
          <p:cNvPr id="9" name="Slide Number Placeholder 8">
            <a:extLst>
              <a:ext uri="{FF2B5EF4-FFF2-40B4-BE49-F238E27FC236}">
                <a16:creationId xmlns:a16="http://schemas.microsoft.com/office/drawing/2014/main" id="{0B41D73E-4730-48B8-A2EE-34D83F837D70}"/>
              </a:ext>
            </a:extLst>
          </p:cNvPr>
          <p:cNvSpPr>
            <a:spLocks noGrp="1"/>
          </p:cNvSpPr>
          <p:nvPr>
            <p:ph type="sldNum" sz="quarter" idx="12"/>
          </p:nvPr>
        </p:nvSpPr>
        <p:spPr/>
        <p:txBody>
          <a:bodyPr/>
          <a:lstStyle/>
          <a:p>
            <a:fld id="{82A07BB3-F3DC-4C0B-B008-4C703ECBF595}" type="slidenum">
              <a:rPr lang="en-US" smtClean="0"/>
              <a:t>‹#›</a:t>
            </a:fld>
            <a:endParaRPr lang="en-US" dirty="0"/>
          </a:p>
        </p:txBody>
      </p:sp>
    </p:spTree>
    <p:extLst>
      <p:ext uri="{BB962C8B-B14F-4D97-AF65-F5344CB8AC3E}">
        <p14:creationId xmlns:p14="http://schemas.microsoft.com/office/powerpoint/2010/main" val="1433478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259FB-7271-4B9E-8B67-93DB152C2F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BAA906-0C43-4BF4-BE5A-751BD5B3D6B3}"/>
              </a:ext>
            </a:extLst>
          </p:cNvPr>
          <p:cNvSpPr>
            <a:spLocks noGrp="1"/>
          </p:cNvSpPr>
          <p:nvPr>
            <p:ph type="dt" sz="half" idx="10"/>
          </p:nvPr>
        </p:nvSpPr>
        <p:spPr/>
        <p:txBody>
          <a:bodyPr/>
          <a:lstStyle/>
          <a:p>
            <a:r>
              <a:rPr lang="en-US" dirty="0"/>
              <a:t>USDA, OCFO, FMT</a:t>
            </a:r>
          </a:p>
        </p:txBody>
      </p:sp>
      <p:sp>
        <p:nvSpPr>
          <p:cNvPr id="4" name="Footer Placeholder 3">
            <a:extLst>
              <a:ext uri="{FF2B5EF4-FFF2-40B4-BE49-F238E27FC236}">
                <a16:creationId xmlns:a16="http://schemas.microsoft.com/office/drawing/2014/main" id="{113FF444-166D-4651-9C2B-D126DD0B05BC}"/>
              </a:ext>
            </a:extLst>
          </p:cNvPr>
          <p:cNvSpPr>
            <a:spLocks noGrp="1"/>
          </p:cNvSpPr>
          <p:nvPr>
            <p:ph type="ftr" sz="quarter" idx="11"/>
          </p:nvPr>
        </p:nvSpPr>
        <p:spPr/>
        <p:txBody>
          <a:bodyPr/>
          <a:lstStyle/>
          <a:p>
            <a:r>
              <a:rPr lang="en-US" dirty="0"/>
              <a:t>2019 Financial Management Training</a:t>
            </a:r>
          </a:p>
        </p:txBody>
      </p:sp>
      <p:sp>
        <p:nvSpPr>
          <p:cNvPr id="5" name="Slide Number Placeholder 4">
            <a:extLst>
              <a:ext uri="{FF2B5EF4-FFF2-40B4-BE49-F238E27FC236}">
                <a16:creationId xmlns:a16="http://schemas.microsoft.com/office/drawing/2014/main" id="{B1DF6E19-7C12-4244-9684-E82323142CAE}"/>
              </a:ext>
            </a:extLst>
          </p:cNvPr>
          <p:cNvSpPr>
            <a:spLocks noGrp="1"/>
          </p:cNvSpPr>
          <p:nvPr>
            <p:ph type="sldNum" sz="quarter" idx="12"/>
          </p:nvPr>
        </p:nvSpPr>
        <p:spPr/>
        <p:txBody>
          <a:bodyPr/>
          <a:lstStyle/>
          <a:p>
            <a:fld id="{82A07BB3-F3DC-4C0B-B008-4C703ECBF595}" type="slidenum">
              <a:rPr lang="en-US" smtClean="0"/>
              <a:t>‹#›</a:t>
            </a:fld>
            <a:endParaRPr lang="en-US" dirty="0"/>
          </a:p>
        </p:txBody>
      </p:sp>
    </p:spTree>
    <p:extLst>
      <p:ext uri="{BB962C8B-B14F-4D97-AF65-F5344CB8AC3E}">
        <p14:creationId xmlns:p14="http://schemas.microsoft.com/office/powerpoint/2010/main" val="4251175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7E101-BB56-4CB3-94FC-AE7FAB522284}"/>
              </a:ext>
            </a:extLst>
          </p:cNvPr>
          <p:cNvSpPr>
            <a:spLocks noGrp="1"/>
          </p:cNvSpPr>
          <p:nvPr>
            <p:ph type="dt" sz="half" idx="10"/>
          </p:nvPr>
        </p:nvSpPr>
        <p:spPr/>
        <p:txBody>
          <a:bodyPr/>
          <a:lstStyle/>
          <a:p>
            <a:r>
              <a:rPr lang="en-US" dirty="0"/>
              <a:t>USDA, OCFO, FMT</a:t>
            </a:r>
          </a:p>
        </p:txBody>
      </p:sp>
      <p:sp>
        <p:nvSpPr>
          <p:cNvPr id="3" name="Footer Placeholder 2">
            <a:extLst>
              <a:ext uri="{FF2B5EF4-FFF2-40B4-BE49-F238E27FC236}">
                <a16:creationId xmlns:a16="http://schemas.microsoft.com/office/drawing/2014/main" id="{343AA902-B6F4-4AB8-B0AC-DAE3DE05113F}"/>
              </a:ext>
            </a:extLst>
          </p:cNvPr>
          <p:cNvSpPr>
            <a:spLocks noGrp="1"/>
          </p:cNvSpPr>
          <p:nvPr>
            <p:ph type="ftr" sz="quarter" idx="11"/>
          </p:nvPr>
        </p:nvSpPr>
        <p:spPr/>
        <p:txBody>
          <a:bodyPr/>
          <a:lstStyle/>
          <a:p>
            <a:r>
              <a:rPr lang="en-US" dirty="0"/>
              <a:t>2019 Financial Management Training</a:t>
            </a:r>
          </a:p>
        </p:txBody>
      </p:sp>
      <p:sp>
        <p:nvSpPr>
          <p:cNvPr id="4" name="Slide Number Placeholder 3">
            <a:extLst>
              <a:ext uri="{FF2B5EF4-FFF2-40B4-BE49-F238E27FC236}">
                <a16:creationId xmlns:a16="http://schemas.microsoft.com/office/drawing/2014/main" id="{4CA2FE2B-D21F-4265-91D5-35C36811D773}"/>
              </a:ext>
            </a:extLst>
          </p:cNvPr>
          <p:cNvSpPr>
            <a:spLocks noGrp="1"/>
          </p:cNvSpPr>
          <p:nvPr>
            <p:ph type="sldNum" sz="quarter" idx="12"/>
          </p:nvPr>
        </p:nvSpPr>
        <p:spPr/>
        <p:txBody>
          <a:bodyPr/>
          <a:lstStyle/>
          <a:p>
            <a:fld id="{82A07BB3-F3DC-4C0B-B008-4C703ECBF595}" type="slidenum">
              <a:rPr lang="en-US" smtClean="0"/>
              <a:t>‹#›</a:t>
            </a:fld>
            <a:endParaRPr lang="en-US" dirty="0"/>
          </a:p>
        </p:txBody>
      </p:sp>
    </p:spTree>
    <p:extLst>
      <p:ext uri="{BB962C8B-B14F-4D97-AF65-F5344CB8AC3E}">
        <p14:creationId xmlns:p14="http://schemas.microsoft.com/office/powerpoint/2010/main" val="3115617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753D3-5EEC-4E45-B4FA-F921135F10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BBF06-84E1-4932-8B7F-CACE1B5652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A4D522-39E5-4307-A903-156A12B72A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CB9910-3D75-47AE-B976-C4F5AB656E82}"/>
              </a:ext>
            </a:extLst>
          </p:cNvPr>
          <p:cNvSpPr>
            <a:spLocks noGrp="1"/>
          </p:cNvSpPr>
          <p:nvPr>
            <p:ph type="dt" sz="half" idx="10"/>
          </p:nvPr>
        </p:nvSpPr>
        <p:spPr/>
        <p:txBody>
          <a:bodyPr/>
          <a:lstStyle/>
          <a:p>
            <a:r>
              <a:rPr lang="en-US" dirty="0"/>
              <a:t>USDA, OCFO, FMT</a:t>
            </a:r>
          </a:p>
        </p:txBody>
      </p:sp>
      <p:sp>
        <p:nvSpPr>
          <p:cNvPr id="6" name="Footer Placeholder 5">
            <a:extLst>
              <a:ext uri="{FF2B5EF4-FFF2-40B4-BE49-F238E27FC236}">
                <a16:creationId xmlns:a16="http://schemas.microsoft.com/office/drawing/2014/main" id="{EE543111-2888-4675-8329-A0DD055370BB}"/>
              </a:ext>
            </a:extLst>
          </p:cNvPr>
          <p:cNvSpPr>
            <a:spLocks noGrp="1"/>
          </p:cNvSpPr>
          <p:nvPr>
            <p:ph type="ftr" sz="quarter" idx="11"/>
          </p:nvPr>
        </p:nvSpPr>
        <p:spPr/>
        <p:txBody>
          <a:bodyPr/>
          <a:lstStyle/>
          <a:p>
            <a:r>
              <a:rPr lang="en-US" dirty="0"/>
              <a:t>2019 Financial Management Training</a:t>
            </a:r>
          </a:p>
        </p:txBody>
      </p:sp>
      <p:sp>
        <p:nvSpPr>
          <p:cNvPr id="7" name="Slide Number Placeholder 6">
            <a:extLst>
              <a:ext uri="{FF2B5EF4-FFF2-40B4-BE49-F238E27FC236}">
                <a16:creationId xmlns:a16="http://schemas.microsoft.com/office/drawing/2014/main" id="{D326F750-1284-4F09-9468-8510420AFA35}"/>
              </a:ext>
            </a:extLst>
          </p:cNvPr>
          <p:cNvSpPr>
            <a:spLocks noGrp="1"/>
          </p:cNvSpPr>
          <p:nvPr>
            <p:ph type="sldNum" sz="quarter" idx="12"/>
          </p:nvPr>
        </p:nvSpPr>
        <p:spPr/>
        <p:txBody>
          <a:bodyPr/>
          <a:lstStyle/>
          <a:p>
            <a:fld id="{82A07BB3-F3DC-4C0B-B008-4C703ECBF595}" type="slidenum">
              <a:rPr lang="en-US" smtClean="0"/>
              <a:t>‹#›</a:t>
            </a:fld>
            <a:endParaRPr lang="en-US" dirty="0"/>
          </a:p>
        </p:txBody>
      </p:sp>
    </p:spTree>
    <p:extLst>
      <p:ext uri="{BB962C8B-B14F-4D97-AF65-F5344CB8AC3E}">
        <p14:creationId xmlns:p14="http://schemas.microsoft.com/office/powerpoint/2010/main" val="2658330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E83A9-9033-49B9-820C-D40C8284B9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501767-2849-44E8-8E23-A2CA98B855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3D570AB-5393-4BB7-B953-0D55F2A20A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70A4EA-69C5-47C7-BBB3-06F1B4BEBE8F}"/>
              </a:ext>
            </a:extLst>
          </p:cNvPr>
          <p:cNvSpPr>
            <a:spLocks noGrp="1"/>
          </p:cNvSpPr>
          <p:nvPr>
            <p:ph type="dt" sz="half" idx="10"/>
          </p:nvPr>
        </p:nvSpPr>
        <p:spPr/>
        <p:txBody>
          <a:bodyPr/>
          <a:lstStyle/>
          <a:p>
            <a:r>
              <a:rPr lang="en-US" dirty="0"/>
              <a:t>USDA, OCFO, FMT</a:t>
            </a:r>
          </a:p>
        </p:txBody>
      </p:sp>
      <p:sp>
        <p:nvSpPr>
          <p:cNvPr id="6" name="Footer Placeholder 5">
            <a:extLst>
              <a:ext uri="{FF2B5EF4-FFF2-40B4-BE49-F238E27FC236}">
                <a16:creationId xmlns:a16="http://schemas.microsoft.com/office/drawing/2014/main" id="{ACFD8999-ECF4-4E4A-AB36-5810663F7ECF}"/>
              </a:ext>
            </a:extLst>
          </p:cNvPr>
          <p:cNvSpPr>
            <a:spLocks noGrp="1"/>
          </p:cNvSpPr>
          <p:nvPr>
            <p:ph type="ftr" sz="quarter" idx="11"/>
          </p:nvPr>
        </p:nvSpPr>
        <p:spPr/>
        <p:txBody>
          <a:bodyPr/>
          <a:lstStyle/>
          <a:p>
            <a:r>
              <a:rPr lang="en-US" dirty="0"/>
              <a:t>2019 Financial Management Training</a:t>
            </a:r>
          </a:p>
        </p:txBody>
      </p:sp>
      <p:sp>
        <p:nvSpPr>
          <p:cNvPr id="7" name="Slide Number Placeholder 6">
            <a:extLst>
              <a:ext uri="{FF2B5EF4-FFF2-40B4-BE49-F238E27FC236}">
                <a16:creationId xmlns:a16="http://schemas.microsoft.com/office/drawing/2014/main" id="{78512C9E-B280-44D8-B5AF-CB4A9E79E886}"/>
              </a:ext>
            </a:extLst>
          </p:cNvPr>
          <p:cNvSpPr>
            <a:spLocks noGrp="1"/>
          </p:cNvSpPr>
          <p:nvPr>
            <p:ph type="sldNum" sz="quarter" idx="12"/>
          </p:nvPr>
        </p:nvSpPr>
        <p:spPr/>
        <p:txBody>
          <a:bodyPr/>
          <a:lstStyle/>
          <a:p>
            <a:fld id="{82A07BB3-F3DC-4C0B-B008-4C703ECBF595}" type="slidenum">
              <a:rPr lang="en-US" smtClean="0"/>
              <a:t>‹#›</a:t>
            </a:fld>
            <a:endParaRPr lang="en-US" dirty="0"/>
          </a:p>
        </p:txBody>
      </p:sp>
    </p:spTree>
    <p:extLst>
      <p:ext uri="{BB962C8B-B14F-4D97-AF65-F5344CB8AC3E}">
        <p14:creationId xmlns:p14="http://schemas.microsoft.com/office/powerpoint/2010/main" val="2147397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DFC486-59CF-4582-98BE-096D534D16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E12A52-447E-4BC8-A3BA-0E7B7DEE79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AC8196-EF28-4B17-BECD-44606BEE4C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USDA, OCFO, FMT</a:t>
            </a:r>
          </a:p>
        </p:txBody>
      </p:sp>
      <p:sp>
        <p:nvSpPr>
          <p:cNvPr id="5" name="Footer Placeholder 4">
            <a:extLst>
              <a:ext uri="{FF2B5EF4-FFF2-40B4-BE49-F238E27FC236}">
                <a16:creationId xmlns:a16="http://schemas.microsoft.com/office/drawing/2014/main" id="{65DF5C35-EB73-4BA9-A143-869214A3F8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2019 Financial Management Training</a:t>
            </a:r>
          </a:p>
        </p:txBody>
      </p:sp>
      <p:sp>
        <p:nvSpPr>
          <p:cNvPr id="6" name="Slide Number Placeholder 5">
            <a:extLst>
              <a:ext uri="{FF2B5EF4-FFF2-40B4-BE49-F238E27FC236}">
                <a16:creationId xmlns:a16="http://schemas.microsoft.com/office/drawing/2014/main" id="{2F5B665A-4DA1-4A13-BC49-03747EF204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07BB3-F3DC-4C0B-B008-4C703ECBF595}" type="slidenum">
              <a:rPr lang="en-US" smtClean="0"/>
              <a:t>‹#›</a:t>
            </a:fld>
            <a:endParaRPr lang="en-US" dirty="0"/>
          </a:p>
        </p:txBody>
      </p:sp>
    </p:spTree>
    <p:extLst>
      <p:ext uri="{BB962C8B-B14F-4D97-AF65-F5344CB8AC3E}">
        <p14:creationId xmlns:p14="http://schemas.microsoft.com/office/powerpoint/2010/main" val="1155392944"/>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nathaniel.johnson@usda.gov" TargetMode="External"/><Relationship Id="rId3" Type="http://schemas.openxmlformats.org/officeDocument/2006/relationships/hyperlink" Target="mailto:rhonda.lee@usda.gov" TargetMode="External"/><Relationship Id="rId7" Type="http://schemas.openxmlformats.org/officeDocument/2006/relationships/hyperlink" Target="mailto:galvan.cutiyog@usda.gov" TargetMode="External"/><Relationship Id="rId2" Type="http://schemas.openxmlformats.org/officeDocument/2006/relationships/hyperlink" Target="mailto:yolanda.wallace@usda.gov" TargetMode="External"/><Relationship Id="rId1" Type="http://schemas.openxmlformats.org/officeDocument/2006/relationships/slideLayout" Target="../slideLayouts/slideLayout2.xml"/><Relationship Id="rId6" Type="http://schemas.openxmlformats.org/officeDocument/2006/relationships/hyperlink" Target="mailto:linda.davis@usda.gov" TargetMode="External"/><Relationship Id="rId5" Type="http://schemas.openxmlformats.org/officeDocument/2006/relationships/hyperlink" Target="mailto:sheila.butler@usda.gov" TargetMode="External"/><Relationship Id="rId4" Type="http://schemas.openxmlformats.org/officeDocument/2006/relationships/hyperlink" Target="mailto:derek.beloney@usda.gov" TargetMode="External"/><Relationship Id="rId9" Type="http://schemas.openxmlformats.org/officeDocument/2006/relationships/hyperlink" Target="mailto:theresa.danner@usda.gov"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MMI Customer and Vendor Management">
            <a:extLst>
              <a:ext uri="{FF2B5EF4-FFF2-40B4-BE49-F238E27FC236}">
                <a16:creationId xmlns:a16="http://schemas.microsoft.com/office/drawing/2014/main" id="{554E7B0A-48B3-44CF-8DB3-EA8386604780}"/>
              </a:ext>
            </a:extLst>
          </p:cNvPr>
          <p:cNvSpPr>
            <a:spLocks noGrp="1"/>
          </p:cNvSpPr>
          <p:nvPr>
            <p:ph type="title"/>
          </p:nvPr>
        </p:nvSpPr>
        <p:spPr>
          <a:xfrm>
            <a:off x="231648" y="387427"/>
            <a:ext cx="8546592" cy="1325563"/>
          </a:xfrm>
        </p:spPr>
        <p:txBody>
          <a:bodyPr>
            <a:normAutofit fontScale="90000"/>
          </a:bodyPr>
          <a:lstStyle/>
          <a:p>
            <a:br>
              <a:rPr lang="en-US" dirty="0"/>
            </a:br>
            <a:r>
              <a:rPr lang="en-US" dirty="0"/>
              <a:t>FMMI Customer and Vendor Management</a:t>
            </a:r>
            <a:br>
              <a:rPr lang="en-US" dirty="0"/>
            </a:br>
            <a:endParaRPr lang="en-US" dirty="0"/>
          </a:p>
        </p:txBody>
      </p:sp>
      <p:sp>
        <p:nvSpPr>
          <p:cNvPr id="2" name="Content Placeholder 1" descr="Chuck Ingraham&#10;Derek Beloney&#10;">
            <a:extLst>
              <a:ext uri="{FF2B5EF4-FFF2-40B4-BE49-F238E27FC236}">
                <a16:creationId xmlns:a16="http://schemas.microsoft.com/office/drawing/2014/main" id="{6072907C-9D88-4D5A-8020-4F983916CB6D}"/>
              </a:ext>
            </a:extLst>
          </p:cNvPr>
          <p:cNvSpPr>
            <a:spLocks noGrp="1"/>
          </p:cNvSpPr>
          <p:nvPr>
            <p:ph idx="1"/>
          </p:nvPr>
        </p:nvSpPr>
        <p:spPr>
          <a:xfrm>
            <a:off x="1405054" y="2854713"/>
            <a:ext cx="9188606" cy="3299947"/>
          </a:xfrm>
        </p:spPr>
        <p:txBody>
          <a:bodyPr/>
          <a:lstStyle/>
          <a:p>
            <a:r>
              <a:rPr lang="en-US" dirty="0"/>
              <a:t>Chuck Ingraham</a:t>
            </a:r>
          </a:p>
          <a:p>
            <a:r>
              <a:rPr lang="en-US" dirty="0"/>
              <a:t>Derek Beloney</a:t>
            </a:r>
          </a:p>
          <a:p>
            <a:pPr marL="0" indent="0">
              <a:buNone/>
            </a:pPr>
            <a:endParaRPr lang="en-US" dirty="0"/>
          </a:p>
        </p:txBody>
      </p:sp>
      <p:sp>
        <p:nvSpPr>
          <p:cNvPr id="5" name="Slide Number Placeholder 4" descr="1">
            <a:extLst>
              <a:ext uri="{FF2B5EF4-FFF2-40B4-BE49-F238E27FC236}">
                <a16:creationId xmlns:a16="http://schemas.microsoft.com/office/drawing/2014/main" id="{969869F8-961A-458B-8BB4-7D2CE9F184C6}"/>
              </a:ext>
            </a:extLst>
          </p:cNvPr>
          <p:cNvSpPr>
            <a:spLocks noGrp="1"/>
          </p:cNvSpPr>
          <p:nvPr>
            <p:ph type="sldNum" sz="quarter" idx="16"/>
          </p:nvPr>
        </p:nvSpPr>
        <p:spPr/>
        <p:txBody>
          <a:bodyPr/>
          <a:lstStyle/>
          <a:p>
            <a:fld id="{82A07BB3-F3DC-4C0B-B008-4C703ECBF595}" type="slidenum">
              <a:rPr lang="en-US" smtClean="0"/>
              <a:t>1</a:t>
            </a:fld>
            <a:endParaRPr lang="en-US" dirty="0"/>
          </a:p>
        </p:txBody>
      </p:sp>
    </p:spTree>
    <p:extLst>
      <p:ext uri="{BB962C8B-B14F-4D97-AF65-F5344CB8AC3E}">
        <p14:creationId xmlns:p14="http://schemas.microsoft.com/office/powerpoint/2010/main" val="1206111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MMI Vendors and Customers Inbound">
            <a:extLst>
              <a:ext uri="{FF2B5EF4-FFF2-40B4-BE49-F238E27FC236}">
                <a16:creationId xmlns:a16="http://schemas.microsoft.com/office/drawing/2014/main" id="{A97095B2-50D7-48B8-9EB7-9FC5038FAC8D}"/>
              </a:ext>
            </a:extLst>
          </p:cNvPr>
          <p:cNvSpPr>
            <a:spLocks noGrp="1"/>
          </p:cNvSpPr>
          <p:nvPr>
            <p:ph type="title"/>
          </p:nvPr>
        </p:nvSpPr>
        <p:spPr/>
        <p:txBody>
          <a:bodyPr/>
          <a:lstStyle/>
          <a:p>
            <a:r>
              <a:rPr lang="en-US" dirty="0"/>
              <a:t>FMMI Vendors and Customers Inbound</a:t>
            </a:r>
          </a:p>
        </p:txBody>
      </p:sp>
      <p:pic>
        <p:nvPicPr>
          <p:cNvPr id="6" name="Content Placeholder 5" descr="FMMI Vendors and Customers Inbound into FMMI ; Conversion from the old accounting system FFIS to FMMI the new Accounting System">
            <a:extLst>
              <a:ext uri="{FF2B5EF4-FFF2-40B4-BE49-F238E27FC236}">
                <a16:creationId xmlns:a16="http://schemas.microsoft.com/office/drawing/2014/main" id="{0B4C3D7C-6566-4401-B1F7-C856309912D1}"/>
              </a:ext>
            </a:extLst>
          </p:cNvPr>
          <p:cNvPicPr>
            <a:picLocks noGrp="1" noChangeAspect="1"/>
          </p:cNvPicPr>
          <p:nvPr>
            <p:ph idx="1"/>
          </p:nvPr>
        </p:nvPicPr>
        <p:blipFill>
          <a:blip r:embed="rId2"/>
          <a:stretch>
            <a:fillRect/>
          </a:stretch>
        </p:blipFill>
        <p:spPr>
          <a:xfrm>
            <a:off x="3284069" y="1856105"/>
            <a:ext cx="5623862" cy="4351338"/>
          </a:xfrm>
          <a:prstGeom prst="rect">
            <a:avLst/>
          </a:prstGeom>
        </p:spPr>
      </p:pic>
      <p:sp>
        <p:nvSpPr>
          <p:cNvPr id="5" name="Slide Number Placeholder 4" descr="10">
            <a:extLst>
              <a:ext uri="{FF2B5EF4-FFF2-40B4-BE49-F238E27FC236}">
                <a16:creationId xmlns:a16="http://schemas.microsoft.com/office/drawing/2014/main" id="{233F684F-5473-4FE1-9C68-CFE994631186}"/>
              </a:ext>
            </a:extLst>
          </p:cNvPr>
          <p:cNvSpPr>
            <a:spLocks noGrp="1"/>
          </p:cNvSpPr>
          <p:nvPr>
            <p:ph type="sldNum" sz="quarter" idx="16"/>
          </p:nvPr>
        </p:nvSpPr>
        <p:spPr/>
        <p:txBody>
          <a:bodyPr/>
          <a:lstStyle/>
          <a:p>
            <a:fld id="{82A07BB3-F3DC-4C0B-B008-4C703ECBF595}" type="slidenum">
              <a:rPr lang="en-US" smtClean="0"/>
              <a:t>10</a:t>
            </a:fld>
            <a:endParaRPr lang="en-US" dirty="0"/>
          </a:p>
        </p:txBody>
      </p:sp>
    </p:spTree>
    <p:extLst>
      <p:ext uri="{BB962C8B-B14F-4D97-AF65-F5344CB8AC3E}">
        <p14:creationId xmlns:p14="http://schemas.microsoft.com/office/powerpoint/2010/main" val="894445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Conversion from FFIS (Foundation Financial Information System) ">
            <a:extLst>
              <a:ext uri="{FF2B5EF4-FFF2-40B4-BE49-F238E27FC236}">
                <a16:creationId xmlns:a16="http://schemas.microsoft.com/office/drawing/2014/main" id="{1B931EFD-2695-4FD4-81FD-0133CBE2A7A1}"/>
              </a:ext>
            </a:extLst>
          </p:cNvPr>
          <p:cNvSpPr>
            <a:spLocks noGrp="1"/>
          </p:cNvSpPr>
          <p:nvPr>
            <p:ph type="title"/>
          </p:nvPr>
        </p:nvSpPr>
        <p:spPr/>
        <p:txBody>
          <a:bodyPr/>
          <a:lstStyle/>
          <a:p>
            <a:r>
              <a:rPr lang="en-US" dirty="0"/>
              <a:t>Conversion from FFIS (Foundation Financial Information System)	</a:t>
            </a:r>
          </a:p>
        </p:txBody>
      </p:sp>
      <p:sp>
        <p:nvSpPr>
          <p:cNvPr id="2" name="Content Placeholder 1" descr="This can be considered a one time event that happened in phases.&#10;FFIS was USDA’s Accounting System Prior to FMMI.&#10;As we converted agencies from FFIS to FMMI we identified the vendors used within the last two years and converted them to FMMI.&#10;Brought in both customer and vendors.&#10;External Manuf. Field will show FFIS&#10;">
            <a:extLst>
              <a:ext uri="{FF2B5EF4-FFF2-40B4-BE49-F238E27FC236}">
                <a16:creationId xmlns:a16="http://schemas.microsoft.com/office/drawing/2014/main" id="{58F4C280-0F00-4924-87E4-5934F3F24086}"/>
              </a:ext>
            </a:extLst>
          </p:cNvPr>
          <p:cNvSpPr>
            <a:spLocks noGrp="1"/>
          </p:cNvSpPr>
          <p:nvPr>
            <p:ph idx="1"/>
          </p:nvPr>
        </p:nvSpPr>
        <p:spPr/>
        <p:txBody>
          <a:bodyPr/>
          <a:lstStyle/>
          <a:p>
            <a:pPr lvl="0"/>
            <a:r>
              <a:rPr lang="en-US" dirty="0"/>
              <a:t>This can be considered a one time event that happened in phases.</a:t>
            </a:r>
          </a:p>
          <a:p>
            <a:pPr lvl="0"/>
            <a:r>
              <a:rPr lang="en-US" dirty="0"/>
              <a:t>FFIS was USDA’s Accounting System Prior to FMMI.</a:t>
            </a:r>
          </a:p>
          <a:p>
            <a:pPr lvl="0"/>
            <a:r>
              <a:rPr lang="en-US" dirty="0"/>
              <a:t>As we converted agencies from FFIS to FMMI we identified the vendors used within the last two years and converted them to FMMI.</a:t>
            </a:r>
          </a:p>
          <a:p>
            <a:pPr lvl="0"/>
            <a:r>
              <a:rPr lang="en-US" dirty="0"/>
              <a:t>Brought in both customer and vendors.</a:t>
            </a:r>
          </a:p>
          <a:p>
            <a:pPr lvl="0"/>
            <a:r>
              <a:rPr lang="en-US" dirty="0"/>
              <a:t>External Manuf. Field will show FFIS</a:t>
            </a:r>
          </a:p>
          <a:p>
            <a:endParaRPr lang="en-US" dirty="0"/>
          </a:p>
        </p:txBody>
      </p:sp>
      <p:sp>
        <p:nvSpPr>
          <p:cNvPr id="5" name="Slide Number Placeholder 4" descr="11">
            <a:extLst>
              <a:ext uri="{FF2B5EF4-FFF2-40B4-BE49-F238E27FC236}">
                <a16:creationId xmlns:a16="http://schemas.microsoft.com/office/drawing/2014/main" id="{677639CD-303E-4BC0-8370-D2B34C278036}"/>
              </a:ext>
            </a:extLst>
          </p:cNvPr>
          <p:cNvSpPr>
            <a:spLocks noGrp="1"/>
          </p:cNvSpPr>
          <p:nvPr>
            <p:ph type="sldNum" sz="quarter" idx="16"/>
          </p:nvPr>
        </p:nvSpPr>
        <p:spPr/>
        <p:txBody>
          <a:bodyPr/>
          <a:lstStyle/>
          <a:p>
            <a:fld id="{82A07BB3-F3DC-4C0B-B008-4C703ECBF595}" type="slidenum">
              <a:rPr lang="en-US" smtClean="0"/>
              <a:t>11</a:t>
            </a:fld>
            <a:endParaRPr lang="en-US" dirty="0"/>
          </a:p>
        </p:txBody>
      </p:sp>
    </p:spTree>
    <p:extLst>
      <p:ext uri="{BB962C8B-B14F-4D97-AF65-F5344CB8AC3E}">
        <p14:creationId xmlns:p14="http://schemas.microsoft.com/office/powerpoint/2010/main" val="704244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External manuf. ">
            <a:extLst>
              <a:ext uri="{FF2B5EF4-FFF2-40B4-BE49-F238E27FC236}">
                <a16:creationId xmlns:a16="http://schemas.microsoft.com/office/drawing/2014/main" id="{4E97CB61-BE8A-4B88-AD7C-05ACAB74AE8F}"/>
              </a:ext>
            </a:extLst>
          </p:cNvPr>
          <p:cNvSpPr>
            <a:spLocks noGrp="1"/>
          </p:cNvSpPr>
          <p:nvPr>
            <p:ph type="title"/>
          </p:nvPr>
        </p:nvSpPr>
        <p:spPr/>
        <p:txBody>
          <a:bodyPr/>
          <a:lstStyle/>
          <a:p>
            <a:r>
              <a:rPr lang="en-US" dirty="0"/>
              <a:t>External Manuf.</a:t>
            </a:r>
          </a:p>
        </p:txBody>
      </p:sp>
      <p:sp>
        <p:nvSpPr>
          <p:cNvPr id="8" name="Content Placeholder 7" descr="External manuf. - is on the second page (tab) of the vendor master">
            <a:extLst>
              <a:ext uri="{FF2B5EF4-FFF2-40B4-BE49-F238E27FC236}">
                <a16:creationId xmlns:a16="http://schemas.microsoft.com/office/drawing/2014/main" id="{BF070BFE-6D03-48B8-B841-2A1B2EF9D109}"/>
              </a:ext>
            </a:extLst>
          </p:cNvPr>
          <p:cNvSpPr>
            <a:spLocks noGrp="1"/>
          </p:cNvSpPr>
          <p:nvPr>
            <p:ph idx="1"/>
          </p:nvPr>
        </p:nvSpPr>
        <p:spPr/>
        <p:txBody>
          <a:bodyPr/>
          <a:lstStyle/>
          <a:p>
            <a:r>
              <a:rPr lang="en-US" dirty="0"/>
              <a:t>External manuf. – is on the second page (tab) of the vendor master.</a:t>
            </a:r>
          </a:p>
          <a:p>
            <a:endParaRPr lang="en-US" dirty="0"/>
          </a:p>
        </p:txBody>
      </p:sp>
      <p:pic>
        <p:nvPicPr>
          <p:cNvPr id="9" name="Picture 8" descr="Screen shot of the reference Data tab ">
            <a:extLst>
              <a:ext uri="{FF2B5EF4-FFF2-40B4-BE49-F238E27FC236}">
                <a16:creationId xmlns:a16="http://schemas.microsoft.com/office/drawing/2014/main" id="{14555BA3-0744-4437-967C-A5A87A82AE81}"/>
              </a:ext>
            </a:extLst>
          </p:cNvPr>
          <p:cNvPicPr>
            <a:picLocks noChangeAspect="1"/>
          </p:cNvPicPr>
          <p:nvPr/>
        </p:nvPicPr>
        <p:blipFill>
          <a:blip r:embed="rId2"/>
          <a:stretch>
            <a:fillRect/>
          </a:stretch>
        </p:blipFill>
        <p:spPr>
          <a:xfrm>
            <a:off x="2255187" y="3098042"/>
            <a:ext cx="7681626" cy="3213858"/>
          </a:xfrm>
          <a:prstGeom prst="rect">
            <a:avLst/>
          </a:prstGeom>
        </p:spPr>
      </p:pic>
      <p:sp>
        <p:nvSpPr>
          <p:cNvPr id="5" name="Slide Number Placeholder 4" descr="12">
            <a:extLst>
              <a:ext uri="{FF2B5EF4-FFF2-40B4-BE49-F238E27FC236}">
                <a16:creationId xmlns:a16="http://schemas.microsoft.com/office/drawing/2014/main" id="{E6F85A99-DDF3-4AE3-BEF0-881AD0811DA1}"/>
              </a:ext>
            </a:extLst>
          </p:cNvPr>
          <p:cNvSpPr>
            <a:spLocks noGrp="1"/>
          </p:cNvSpPr>
          <p:nvPr>
            <p:ph type="sldNum" sz="quarter" idx="16"/>
          </p:nvPr>
        </p:nvSpPr>
        <p:spPr/>
        <p:txBody>
          <a:bodyPr/>
          <a:lstStyle/>
          <a:p>
            <a:fld id="{82A07BB3-F3DC-4C0B-B008-4C703ECBF595}" type="slidenum">
              <a:rPr lang="en-US" smtClean="0"/>
              <a:t>12</a:t>
            </a:fld>
            <a:endParaRPr lang="en-US" dirty="0"/>
          </a:p>
        </p:txBody>
      </p:sp>
    </p:spTree>
    <p:extLst>
      <p:ext uri="{BB962C8B-B14F-4D97-AF65-F5344CB8AC3E}">
        <p14:creationId xmlns:p14="http://schemas.microsoft.com/office/powerpoint/2010/main" val="1657059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MMI Vendors and Customers">
            <a:extLst>
              <a:ext uri="{FF2B5EF4-FFF2-40B4-BE49-F238E27FC236}">
                <a16:creationId xmlns:a16="http://schemas.microsoft.com/office/drawing/2014/main" id="{2D5F361A-1425-4000-B394-E7F4F738CB38}"/>
              </a:ext>
            </a:extLst>
          </p:cNvPr>
          <p:cNvSpPr>
            <a:spLocks noGrp="1"/>
          </p:cNvSpPr>
          <p:nvPr>
            <p:ph type="title"/>
          </p:nvPr>
        </p:nvSpPr>
        <p:spPr/>
        <p:txBody>
          <a:bodyPr/>
          <a:lstStyle/>
          <a:p>
            <a:r>
              <a:rPr lang="en-US" dirty="0"/>
              <a:t>FMMI Vendors and Customers</a:t>
            </a:r>
          </a:p>
        </p:txBody>
      </p:sp>
      <p:pic>
        <p:nvPicPr>
          <p:cNvPr id="6" name="Content Placeholder 5" descr="FMMI Vendors and customers inbound and outbound in FMMI">
            <a:extLst>
              <a:ext uri="{FF2B5EF4-FFF2-40B4-BE49-F238E27FC236}">
                <a16:creationId xmlns:a16="http://schemas.microsoft.com/office/drawing/2014/main" id="{E5C28477-5EBF-49BF-B5BD-74773838A496}"/>
              </a:ext>
            </a:extLst>
          </p:cNvPr>
          <p:cNvPicPr>
            <a:picLocks noGrp="1" noChangeAspect="1"/>
          </p:cNvPicPr>
          <p:nvPr>
            <p:ph idx="1"/>
          </p:nvPr>
        </p:nvPicPr>
        <p:blipFill>
          <a:blip r:embed="rId2"/>
          <a:stretch>
            <a:fillRect/>
          </a:stretch>
        </p:blipFill>
        <p:spPr>
          <a:xfrm>
            <a:off x="3284069" y="1825625"/>
            <a:ext cx="5623862" cy="4351338"/>
          </a:xfrm>
          <a:prstGeom prst="rect">
            <a:avLst/>
          </a:prstGeom>
        </p:spPr>
      </p:pic>
      <p:sp>
        <p:nvSpPr>
          <p:cNvPr id="5" name="Slide Number Placeholder 4" descr="13">
            <a:extLst>
              <a:ext uri="{FF2B5EF4-FFF2-40B4-BE49-F238E27FC236}">
                <a16:creationId xmlns:a16="http://schemas.microsoft.com/office/drawing/2014/main" id="{8B251EC3-4AE2-4FC6-86F1-22E03FC5EE20}"/>
              </a:ext>
            </a:extLst>
          </p:cNvPr>
          <p:cNvSpPr>
            <a:spLocks noGrp="1"/>
          </p:cNvSpPr>
          <p:nvPr>
            <p:ph type="sldNum" sz="quarter" idx="16"/>
          </p:nvPr>
        </p:nvSpPr>
        <p:spPr/>
        <p:txBody>
          <a:bodyPr/>
          <a:lstStyle/>
          <a:p>
            <a:fld id="{82A07BB3-F3DC-4C0B-B008-4C703ECBF595}" type="slidenum">
              <a:rPr lang="en-US" smtClean="0"/>
              <a:t>13</a:t>
            </a:fld>
            <a:endParaRPr lang="en-US" dirty="0"/>
          </a:p>
        </p:txBody>
      </p:sp>
    </p:spTree>
    <p:extLst>
      <p:ext uri="{BB962C8B-B14F-4D97-AF65-F5344CB8AC3E}">
        <p14:creationId xmlns:p14="http://schemas.microsoft.com/office/powerpoint/2010/main" val="221378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NEMP Inbound">
            <a:extLst>
              <a:ext uri="{FF2B5EF4-FFF2-40B4-BE49-F238E27FC236}">
                <a16:creationId xmlns:a16="http://schemas.microsoft.com/office/drawing/2014/main" id="{27E62EC0-33AE-4B60-A110-3F24975F2935}"/>
              </a:ext>
            </a:extLst>
          </p:cNvPr>
          <p:cNvSpPr>
            <a:spLocks noGrp="1"/>
          </p:cNvSpPr>
          <p:nvPr>
            <p:ph type="title"/>
          </p:nvPr>
        </p:nvSpPr>
        <p:spPr/>
        <p:txBody>
          <a:bodyPr/>
          <a:lstStyle/>
          <a:p>
            <a:r>
              <a:rPr lang="en-US" dirty="0"/>
              <a:t>NEMP Inbound</a:t>
            </a:r>
          </a:p>
        </p:txBody>
      </p:sp>
      <p:sp>
        <p:nvSpPr>
          <p:cNvPr id="2" name="Content Placeholder 1" descr="NEMP stands for Name EMPloyee.  The source is payroll.&#10;The records in FMMI are not the records used for your paychecks.&#10;These records are used for:&#10;Entries to the General Ledger &#10;Miscellaneous payments to employees &#10;Travel Payments to Employees&#10;Billing Employees&#10;The NEMP to FMMI Interface also builds the Pseudo Code (PSSN) used in the Travel System (Concur) to FMMI interface, covered in detail later.&#10;">
            <a:extLst>
              <a:ext uri="{FF2B5EF4-FFF2-40B4-BE49-F238E27FC236}">
                <a16:creationId xmlns:a16="http://schemas.microsoft.com/office/drawing/2014/main" id="{56DB15FF-3EBF-4BD5-B535-F883DD6B3220}"/>
              </a:ext>
            </a:extLst>
          </p:cNvPr>
          <p:cNvSpPr>
            <a:spLocks noGrp="1"/>
          </p:cNvSpPr>
          <p:nvPr>
            <p:ph idx="1"/>
          </p:nvPr>
        </p:nvSpPr>
        <p:spPr/>
        <p:txBody>
          <a:bodyPr/>
          <a:lstStyle/>
          <a:p>
            <a:r>
              <a:rPr lang="en-US" dirty="0"/>
              <a:t>NEMP stands for </a:t>
            </a:r>
            <a:r>
              <a:rPr lang="en-US" dirty="0">
                <a:solidFill>
                  <a:srgbClr val="FF0000"/>
                </a:solidFill>
              </a:rPr>
              <a:t>N</a:t>
            </a:r>
            <a:r>
              <a:rPr lang="en-US" dirty="0"/>
              <a:t>ame </a:t>
            </a:r>
            <a:r>
              <a:rPr lang="en-US" dirty="0">
                <a:solidFill>
                  <a:srgbClr val="FF0000"/>
                </a:solidFill>
              </a:rPr>
              <a:t>EMP</a:t>
            </a:r>
            <a:r>
              <a:rPr lang="en-US" dirty="0"/>
              <a:t>loyee.  The source is payroll.</a:t>
            </a:r>
          </a:p>
          <a:p>
            <a:r>
              <a:rPr lang="en-US" dirty="0"/>
              <a:t>The records in FMMI are not the records used for your paychecks.</a:t>
            </a:r>
          </a:p>
          <a:p>
            <a:r>
              <a:rPr lang="en-US" dirty="0"/>
              <a:t>These records are used for:</a:t>
            </a:r>
          </a:p>
          <a:p>
            <a:pPr lvl="1"/>
            <a:r>
              <a:rPr lang="en-US" dirty="0"/>
              <a:t>Entries to the General Ledger </a:t>
            </a:r>
          </a:p>
          <a:p>
            <a:pPr lvl="1"/>
            <a:r>
              <a:rPr lang="en-US" dirty="0"/>
              <a:t>Miscellaneous payments to employees </a:t>
            </a:r>
          </a:p>
          <a:p>
            <a:pPr lvl="1"/>
            <a:r>
              <a:rPr lang="en-US" dirty="0"/>
              <a:t>Travel Payments to Employees</a:t>
            </a:r>
          </a:p>
          <a:p>
            <a:pPr lvl="1"/>
            <a:r>
              <a:rPr lang="en-US" dirty="0"/>
              <a:t>Billing Employees</a:t>
            </a:r>
          </a:p>
          <a:p>
            <a:r>
              <a:rPr lang="en-US" dirty="0"/>
              <a:t>The NEMP to FMMI Interface also builds the Pseudo Code (PSSN) used in the Travel System (Concur) to FMMI interface, covered in detail later.</a:t>
            </a:r>
          </a:p>
          <a:p>
            <a:endParaRPr lang="en-US" dirty="0"/>
          </a:p>
        </p:txBody>
      </p:sp>
      <p:sp>
        <p:nvSpPr>
          <p:cNvPr id="5" name="Slide Number Placeholder 4" descr="14">
            <a:extLst>
              <a:ext uri="{FF2B5EF4-FFF2-40B4-BE49-F238E27FC236}">
                <a16:creationId xmlns:a16="http://schemas.microsoft.com/office/drawing/2014/main" id="{2FB129F0-34ED-41E6-84F2-02CD902DF3DA}"/>
              </a:ext>
            </a:extLst>
          </p:cNvPr>
          <p:cNvSpPr>
            <a:spLocks noGrp="1"/>
          </p:cNvSpPr>
          <p:nvPr>
            <p:ph type="sldNum" sz="quarter" idx="16"/>
          </p:nvPr>
        </p:nvSpPr>
        <p:spPr/>
        <p:txBody>
          <a:bodyPr/>
          <a:lstStyle/>
          <a:p>
            <a:fld id="{82A07BB3-F3DC-4C0B-B008-4C703ECBF595}" type="slidenum">
              <a:rPr lang="en-US" smtClean="0"/>
              <a:t>14</a:t>
            </a:fld>
            <a:endParaRPr lang="en-US" dirty="0"/>
          </a:p>
        </p:txBody>
      </p:sp>
    </p:spTree>
    <p:extLst>
      <p:ext uri="{BB962C8B-B14F-4D97-AF65-F5344CB8AC3E}">
        <p14:creationId xmlns:p14="http://schemas.microsoft.com/office/powerpoint/2010/main" val="1517733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External Manuf.">
            <a:extLst>
              <a:ext uri="{FF2B5EF4-FFF2-40B4-BE49-F238E27FC236}">
                <a16:creationId xmlns:a16="http://schemas.microsoft.com/office/drawing/2014/main" id="{FE796C97-9633-4B3C-B3EF-1CD9EB72A4C8}"/>
              </a:ext>
            </a:extLst>
          </p:cNvPr>
          <p:cNvSpPr>
            <a:spLocks noGrp="1"/>
          </p:cNvSpPr>
          <p:nvPr>
            <p:ph type="title"/>
          </p:nvPr>
        </p:nvSpPr>
        <p:spPr/>
        <p:txBody>
          <a:bodyPr/>
          <a:lstStyle/>
          <a:p>
            <a:r>
              <a:rPr lang="en-US" dirty="0"/>
              <a:t>External Manuf.</a:t>
            </a:r>
          </a:p>
        </p:txBody>
      </p:sp>
      <p:pic>
        <p:nvPicPr>
          <p:cNvPr id="6" name="Content Placeholder 5" descr="External manuf. is NEMP for records interfaced from NEMP">
            <a:extLst>
              <a:ext uri="{FF2B5EF4-FFF2-40B4-BE49-F238E27FC236}">
                <a16:creationId xmlns:a16="http://schemas.microsoft.com/office/drawing/2014/main" id="{B11B46FE-60B0-46CB-8FCA-C881E7D8536C}"/>
              </a:ext>
            </a:extLst>
          </p:cNvPr>
          <p:cNvPicPr>
            <a:picLocks noGrp="1" noChangeAspect="1"/>
          </p:cNvPicPr>
          <p:nvPr>
            <p:ph idx="1"/>
          </p:nvPr>
        </p:nvPicPr>
        <p:blipFill>
          <a:blip r:embed="rId2"/>
          <a:stretch>
            <a:fillRect/>
          </a:stretch>
        </p:blipFill>
        <p:spPr>
          <a:xfrm>
            <a:off x="901218" y="1856105"/>
            <a:ext cx="10389563" cy="4351338"/>
          </a:xfrm>
          <a:prstGeom prst="rect">
            <a:avLst/>
          </a:prstGeom>
        </p:spPr>
      </p:pic>
      <p:pic>
        <p:nvPicPr>
          <p:cNvPr id="7" name="Picture 6" descr="Screen shot of Reference data tab showing the External manuf. box with the NEMP entered into the box.">
            <a:extLst>
              <a:ext uri="{FF2B5EF4-FFF2-40B4-BE49-F238E27FC236}">
                <a16:creationId xmlns:a16="http://schemas.microsoft.com/office/drawing/2014/main" id="{A0FDAF38-4761-4012-A578-F20E860E1F9F}"/>
              </a:ext>
            </a:extLst>
          </p:cNvPr>
          <p:cNvPicPr>
            <a:picLocks noChangeAspect="1"/>
          </p:cNvPicPr>
          <p:nvPr/>
        </p:nvPicPr>
        <p:blipFill>
          <a:blip r:embed="rId3"/>
          <a:stretch>
            <a:fillRect/>
          </a:stretch>
        </p:blipFill>
        <p:spPr>
          <a:xfrm>
            <a:off x="1105469" y="2947916"/>
            <a:ext cx="10020167" cy="2975212"/>
          </a:xfrm>
          <a:prstGeom prst="rect">
            <a:avLst/>
          </a:prstGeom>
        </p:spPr>
      </p:pic>
      <p:sp>
        <p:nvSpPr>
          <p:cNvPr id="5" name="Slide Number Placeholder 4" descr="15">
            <a:extLst>
              <a:ext uri="{FF2B5EF4-FFF2-40B4-BE49-F238E27FC236}">
                <a16:creationId xmlns:a16="http://schemas.microsoft.com/office/drawing/2014/main" id="{39E3FC8B-62DE-4230-8B70-727E22CA9730}"/>
              </a:ext>
            </a:extLst>
          </p:cNvPr>
          <p:cNvSpPr>
            <a:spLocks noGrp="1"/>
          </p:cNvSpPr>
          <p:nvPr>
            <p:ph type="sldNum" sz="quarter" idx="16"/>
          </p:nvPr>
        </p:nvSpPr>
        <p:spPr/>
        <p:txBody>
          <a:bodyPr/>
          <a:lstStyle/>
          <a:p>
            <a:fld id="{82A07BB3-F3DC-4C0B-B008-4C703ECBF595}" type="slidenum">
              <a:rPr lang="en-US" smtClean="0"/>
              <a:t>15</a:t>
            </a:fld>
            <a:endParaRPr lang="en-US" dirty="0"/>
          </a:p>
        </p:txBody>
      </p:sp>
    </p:spTree>
    <p:extLst>
      <p:ext uri="{BB962C8B-B14F-4D97-AF65-F5344CB8AC3E}">
        <p14:creationId xmlns:p14="http://schemas.microsoft.com/office/powerpoint/2010/main" val="2469401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MMI Vendors and Customers cont.">
            <a:extLst>
              <a:ext uri="{FF2B5EF4-FFF2-40B4-BE49-F238E27FC236}">
                <a16:creationId xmlns:a16="http://schemas.microsoft.com/office/drawing/2014/main" id="{5B3FCA6A-F40B-4600-A493-283895267C9B}"/>
              </a:ext>
            </a:extLst>
          </p:cNvPr>
          <p:cNvSpPr>
            <a:spLocks noGrp="1"/>
          </p:cNvSpPr>
          <p:nvPr>
            <p:ph type="title"/>
          </p:nvPr>
        </p:nvSpPr>
        <p:spPr/>
        <p:txBody>
          <a:bodyPr/>
          <a:lstStyle/>
          <a:p>
            <a:r>
              <a:rPr lang="en-US" dirty="0"/>
              <a:t>FMMI Vendors and Customers cont.</a:t>
            </a:r>
          </a:p>
        </p:txBody>
      </p:sp>
      <p:pic>
        <p:nvPicPr>
          <p:cNvPr id="6" name="Content Placeholder 5" descr="SAM inbound into FMMI, Vendor Payments.">
            <a:extLst>
              <a:ext uri="{FF2B5EF4-FFF2-40B4-BE49-F238E27FC236}">
                <a16:creationId xmlns:a16="http://schemas.microsoft.com/office/drawing/2014/main" id="{BFD73238-F333-4D38-92D2-07658D68144F}"/>
              </a:ext>
            </a:extLst>
          </p:cNvPr>
          <p:cNvPicPr>
            <a:picLocks noGrp="1" noChangeAspect="1"/>
          </p:cNvPicPr>
          <p:nvPr>
            <p:ph idx="1"/>
          </p:nvPr>
        </p:nvPicPr>
        <p:blipFill>
          <a:blip r:embed="rId2"/>
          <a:stretch>
            <a:fillRect/>
          </a:stretch>
        </p:blipFill>
        <p:spPr>
          <a:xfrm>
            <a:off x="2920622" y="1746913"/>
            <a:ext cx="5987310" cy="4745962"/>
          </a:xfrm>
          <a:prstGeom prst="rect">
            <a:avLst/>
          </a:prstGeom>
        </p:spPr>
      </p:pic>
      <p:sp>
        <p:nvSpPr>
          <p:cNvPr id="5" name="Slide Number Placeholder 4" descr="16">
            <a:extLst>
              <a:ext uri="{FF2B5EF4-FFF2-40B4-BE49-F238E27FC236}">
                <a16:creationId xmlns:a16="http://schemas.microsoft.com/office/drawing/2014/main" id="{4860F062-0550-4E89-9CCB-0E55A508713D}"/>
              </a:ext>
            </a:extLst>
          </p:cNvPr>
          <p:cNvSpPr>
            <a:spLocks noGrp="1"/>
          </p:cNvSpPr>
          <p:nvPr>
            <p:ph type="sldNum" sz="quarter" idx="16"/>
          </p:nvPr>
        </p:nvSpPr>
        <p:spPr/>
        <p:txBody>
          <a:bodyPr/>
          <a:lstStyle/>
          <a:p>
            <a:fld id="{82A07BB3-F3DC-4C0B-B008-4C703ECBF595}" type="slidenum">
              <a:rPr lang="en-US" smtClean="0"/>
              <a:t>16</a:t>
            </a:fld>
            <a:endParaRPr lang="en-US" dirty="0"/>
          </a:p>
        </p:txBody>
      </p:sp>
    </p:spTree>
    <p:extLst>
      <p:ext uri="{BB962C8B-B14F-4D97-AF65-F5344CB8AC3E}">
        <p14:creationId xmlns:p14="http://schemas.microsoft.com/office/powerpoint/2010/main" val="680285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AM to FMMI Interface">
            <a:extLst>
              <a:ext uri="{FF2B5EF4-FFF2-40B4-BE49-F238E27FC236}">
                <a16:creationId xmlns:a16="http://schemas.microsoft.com/office/drawing/2014/main" id="{3B925898-478C-4849-9FDE-8C9D6B31A8CE}"/>
              </a:ext>
            </a:extLst>
          </p:cNvPr>
          <p:cNvSpPr>
            <a:spLocks noGrp="1"/>
          </p:cNvSpPr>
          <p:nvPr>
            <p:ph type="title"/>
          </p:nvPr>
        </p:nvSpPr>
        <p:spPr/>
        <p:txBody>
          <a:bodyPr/>
          <a:lstStyle/>
          <a:p>
            <a:r>
              <a:rPr lang="en-US" dirty="0"/>
              <a:t>SAM to FMMI Interface</a:t>
            </a:r>
          </a:p>
        </p:txBody>
      </p:sp>
      <p:sp>
        <p:nvSpPr>
          <p:cNvPr id="2" name="Content Placeholder 1" descr="System for Award Management (SAM), formerly Central Contractor Registration(CCR). which was owned by the Department of Defense until July of 2012.&#10;SAM is currently owned by GSA (General Services Administration)&#10;Vendors register with SAM after obtaining a DUNS number from Dun and Bradstreet.&#10;DUNS is a nine digit identifier - The Data Universal Numbering System, abbreviated as DUNS &#10;or D-U-N-S, is a proprietary system developed and regulated by Dun &amp; Bradstreet that assigns a unique numeric identifier, referred to as a &quot;DUNS number&quot; to a single business entity. It was introduced in 1963 to support D&amp;B's credit reporting practice. It is standard worldwide. DUNS users include the European Commission, the United Nations, and the United States government. More than 50 global industry and trade associations recognize, recommend, or require DUNS. The DUNS database contains over 300 million entries for businesses throughout the world.&#10;PLUS4 – four digit number assigned within SAM to identify different EFT for a given DUNS&#10;CAGE Code- stands for Commercial and Government Entity code. The Department of Defense’s Defense Logistics Agency ( DLA ) assigns the five-character ID; it is an alpha numeric identifier.&#10;">
            <a:extLst>
              <a:ext uri="{FF2B5EF4-FFF2-40B4-BE49-F238E27FC236}">
                <a16:creationId xmlns:a16="http://schemas.microsoft.com/office/drawing/2014/main" id="{CD0116CA-7AF5-407E-8BD9-7D84B529E983}"/>
              </a:ext>
            </a:extLst>
          </p:cNvPr>
          <p:cNvSpPr>
            <a:spLocks noGrp="1"/>
          </p:cNvSpPr>
          <p:nvPr>
            <p:ph idx="1"/>
          </p:nvPr>
        </p:nvSpPr>
        <p:spPr/>
        <p:txBody>
          <a:bodyPr>
            <a:normAutofit fontScale="70000" lnSpcReduction="20000"/>
          </a:bodyPr>
          <a:lstStyle/>
          <a:p>
            <a:r>
              <a:rPr lang="en-US" dirty="0"/>
              <a:t>System for Award Management (SAM), formerly Central Contractor Registration(CCR). which was owned by the Department of Defense until July of 2012.</a:t>
            </a:r>
          </a:p>
          <a:p>
            <a:pPr lvl="0"/>
            <a:r>
              <a:rPr lang="en-US" dirty="0"/>
              <a:t>SAM is currently owned by GSA (General Services Administration)</a:t>
            </a:r>
          </a:p>
          <a:p>
            <a:pPr lvl="0"/>
            <a:r>
              <a:rPr lang="en-US" dirty="0"/>
              <a:t>Vendors register with SAM after obtaining a DUNS number from Dun and Bradstreet.</a:t>
            </a:r>
          </a:p>
          <a:p>
            <a:r>
              <a:rPr lang="en-US" dirty="0"/>
              <a:t>DUNS is a nine digit identifier - The Data Universal Numbering System, abbreviated as DUNS </a:t>
            </a:r>
            <a:br>
              <a:rPr lang="en-US" dirty="0"/>
            </a:br>
            <a:r>
              <a:rPr lang="en-US" dirty="0"/>
              <a:t>or D-U-N-S, is a proprietary system developed and regulated by Dun &amp; Bradstreet that assigns a unique numeric identifier, referred to as a "DUNS number" to a single business entity. It was introduced in 1963 to support D&amp;B's credit reporting practice. It is standard worldwide. DUNS users include the European Commission, the United Nations, and the United States government. More than 50 global industry and trade associations recognize, recommend, or require DUNS. The DUNS database contains over 300 million entries for businesses throughout the world.</a:t>
            </a:r>
          </a:p>
          <a:p>
            <a:pPr lvl="0"/>
            <a:r>
              <a:rPr lang="en-US" dirty="0"/>
              <a:t>PLUS4 – four digit number assigned within SAM to identify different EFT for a given DUNS</a:t>
            </a:r>
          </a:p>
          <a:p>
            <a:pPr lvl="0"/>
            <a:r>
              <a:rPr lang="en-US" dirty="0"/>
              <a:t>CAGE Code- stands for Commercial and Government Entity code. The Department of Defense’s Defense Logistics Agency ( DLA ) assigns the five-character ID; it is an alpha numeric identifier.</a:t>
            </a:r>
          </a:p>
        </p:txBody>
      </p:sp>
      <p:sp>
        <p:nvSpPr>
          <p:cNvPr id="5" name="Slide Number Placeholder 4" descr="17">
            <a:extLst>
              <a:ext uri="{FF2B5EF4-FFF2-40B4-BE49-F238E27FC236}">
                <a16:creationId xmlns:a16="http://schemas.microsoft.com/office/drawing/2014/main" id="{75E23F30-FE4D-4313-BD83-4A4D697A0EB0}"/>
              </a:ext>
            </a:extLst>
          </p:cNvPr>
          <p:cNvSpPr>
            <a:spLocks noGrp="1"/>
          </p:cNvSpPr>
          <p:nvPr>
            <p:ph type="sldNum" sz="quarter" idx="16"/>
          </p:nvPr>
        </p:nvSpPr>
        <p:spPr/>
        <p:txBody>
          <a:bodyPr/>
          <a:lstStyle/>
          <a:p>
            <a:fld id="{82A07BB3-F3DC-4C0B-B008-4C703ECBF595}" type="slidenum">
              <a:rPr lang="en-US" smtClean="0"/>
              <a:t>17</a:t>
            </a:fld>
            <a:endParaRPr lang="en-US" dirty="0"/>
          </a:p>
        </p:txBody>
      </p:sp>
    </p:spTree>
    <p:extLst>
      <p:ext uri="{BB962C8B-B14F-4D97-AF65-F5344CB8AC3E}">
        <p14:creationId xmlns:p14="http://schemas.microsoft.com/office/powerpoint/2010/main" val="2446115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AM to FMMI Interface">
            <a:extLst>
              <a:ext uri="{FF2B5EF4-FFF2-40B4-BE49-F238E27FC236}">
                <a16:creationId xmlns:a16="http://schemas.microsoft.com/office/drawing/2014/main" id="{3B925898-478C-4849-9FDE-8C9D6B31A8CE}"/>
              </a:ext>
            </a:extLst>
          </p:cNvPr>
          <p:cNvSpPr>
            <a:spLocks noGrp="1"/>
          </p:cNvSpPr>
          <p:nvPr>
            <p:ph type="title"/>
          </p:nvPr>
        </p:nvSpPr>
        <p:spPr/>
        <p:txBody>
          <a:bodyPr/>
          <a:lstStyle/>
          <a:p>
            <a:r>
              <a:rPr lang="en-US" dirty="0"/>
              <a:t>SAM to FMMI Interface</a:t>
            </a:r>
          </a:p>
        </p:txBody>
      </p:sp>
      <p:sp>
        <p:nvSpPr>
          <p:cNvPr id="2" name="Content Placeholder 1" descr="Three Names in SAM&#10;Legal Business Name&#10;Doing Business As (DBA) Name&#10;Taxpayer Name (used as the FMMI vendor name)&#10;In order to capture the three addresses in SAM, three vendors are created in FMMI&#10;Mailing Record - only record with the DUNS PLUS4 and CAGE located on the Federal tab in FMMI &#10;Remit-To Record&#10;Physical Record&#10;We do not import Federal Vendors from SAM into FMMI&#10;Coming in December of 2020, the DUNS number will be replaced with a UEI (Unique Entity Identifier)  This will be a 12 character alpha-numeric number issued by GSA.  This will be a big change to all of our systems.&#10;Our FMMI search for SAM vendor returns the Mailing Address record.&#10;External Manuf. CCR&#10;">
            <a:extLst>
              <a:ext uri="{FF2B5EF4-FFF2-40B4-BE49-F238E27FC236}">
                <a16:creationId xmlns:a16="http://schemas.microsoft.com/office/drawing/2014/main" id="{CD0116CA-7AF5-407E-8BD9-7D84B529E983}"/>
              </a:ext>
            </a:extLst>
          </p:cNvPr>
          <p:cNvSpPr>
            <a:spLocks noGrp="1"/>
          </p:cNvSpPr>
          <p:nvPr>
            <p:ph idx="1"/>
          </p:nvPr>
        </p:nvSpPr>
        <p:spPr/>
        <p:txBody>
          <a:bodyPr>
            <a:normAutofit fontScale="77500" lnSpcReduction="20000"/>
          </a:bodyPr>
          <a:lstStyle/>
          <a:p>
            <a:pPr lvl="0"/>
            <a:r>
              <a:rPr lang="en-US" dirty="0"/>
              <a:t>Three Names in SAM</a:t>
            </a:r>
          </a:p>
          <a:p>
            <a:pPr lvl="1"/>
            <a:r>
              <a:rPr lang="en-US" dirty="0"/>
              <a:t>Legal Business Name</a:t>
            </a:r>
          </a:p>
          <a:p>
            <a:pPr lvl="1"/>
            <a:r>
              <a:rPr lang="en-US" dirty="0"/>
              <a:t>Doing Business As (DBA) Name</a:t>
            </a:r>
          </a:p>
          <a:p>
            <a:pPr lvl="1"/>
            <a:r>
              <a:rPr lang="en-US" dirty="0"/>
              <a:t>Taxpayer Name (used as the FMMI vendor name)</a:t>
            </a:r>
          </a:p>
          <a:p>
            <a:pPr lvl="0"/>
            <a:r>
              <a:rPr lang="en-US" dirty="0"/>
              <a:t>In order to capture the three addresses in SAM, three vendors are created in FMMI</a:t>
            </a:r>
          </a:p>
          <a:p>
            <a:pPr lvl="1"/>
            <a:r>
              <a:rPr lang="en-US" dirty="0"/>
              <a:t>Mailing Record - only record with the DUNS PLUS4 and CAGE located on the Federal tab in FMMI </a:t>
            </a:r>
          </a:p>
          <a:p>
            <a:pPr lvl="1"/>
            <a:r>
              <a:rPr lang="en-US" dirty="0"/>
              <a:t>Remit-To Record</a:t>
            </a:r>
          </a:p>
          <a:p>
            <a:pPr lvl="1"/>
            <a:r>
              <a:rPr lang="en-US" dirty="0"/>
              <a:t>Physical Record</a:t>
            </a:r>
          </a:p>
          <a:p>
            <a:r>
              <a:rPr lang="en-US" dirty="0"/>
              <a:t>We do not import Federal Vendors from SAM into FMMI</a:t>
            </a:r>
          </a:p>
          <a:p>
            <a:r>
              <a:rPr lang="en-US" dirty="0"/>
              <a:t>Coming in December of 2020, the DUNS number will be replaced with a UEI (Unique Entity Identifier)  This will be a 12 character alpha-numeric number issued by GSA.  This will be a big change to all of our systems.</a:t>
            </a:r>
          </a:p>
          <a:p>
            <a:pPr lvl="0"/>
            <a:r>
              <a:rPr lang="en-US" dirty="0"/>
              <a:t>Our FMMI search for SAM vendor returns the Mailing Address record.</a:t>
            </a:r>
          </a:p>
          <a:p>
            <a:pPr lvl="0"/>
            <a:r>
              <a:rPr lang="en-US" dirty="0"/>
              <a:t>External Manuf. CCR</a:t>
            </a:r>
          </a:p>
          <a:p>
            <a:endParaRPr lang="en-US" dirty="0"/>
          </a:p>
        </p:txBody>
      </p:sp>
      <p:sp>
        <p:nvSpPr>
          <p:cNvPr id="5" name="Slide Number Placeholder 4" descr="18">
            <a:extLst>
              <a:ext uri="{FF2B5EF4-FFF2-40B4-BE49-F238E27FC236}">
                <a16:creationId xmlns:a16="http://schemas.microsoft.com/office/drawing/2014/main" id="{0C84DE52-81BC-4762-B818-CF35C5F72DDE}"/>
              </a:ext>
            </a:extLst>
          </p:cNvPr>
          <p:cNvSpPr>
            <a:spLocks noGrp="1"/>
          </p:cNvSpPr>
          <p:nvPr>
            <p:ph type="sldNum" sz="quarter" idx="16"/>
          </p:nvPr>
        </p:nvSpPr>
        <p:spPr/>
        <p:txBody>
          <a:bodyPr/>
          <a:lstStyle/>
          <a:p>
            <a:fld id="{82A07BB3-F3DC-4C0B-B008-4C703ECBF595}" type="slidenum">
              <a:rPr lang="en-US" smtClean="0"/>
              <a:t>18</a:t>
            </a:fld>
            <a:endParaRPr lang="en-US" dirty="0"/>
          </a:p>
        </p:txBody>
      </p:sp>
    </p:spTree>
    <p:extLst>
      <p:ext uri="{BB962C8B-B14F-4D97-AF65-F5344CB8AC3E}">
        <p14:creationId xmlns:p14="http://schemas.microsoft.com/office/powerpoint/2010/main" val="30588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AM to FMMI Interface Runs">
            <a:extLst>
              <a:ext uri="{FF2B5EF4-FFF2-40B4-BE49-F238E27FC236}">
                <a16:creationId xmlns:a16="http://schemas.microsoft.com/office/drawing/2014/main" id="{F57470B7-CAFE-409E-898F-D890E897C3C4}"/>
              </a:ext>
            </a:extLst>
          </p:cNvPr>
          <p:cNvSpPr>
            <a:spLocks noGrp="1"/>
          </p:cNvSpPr>
          <p:nvPr>
            <p:ph type="title"/>
          </p:nvPr>
        </p:nvSpPr>
        <p:spPr/>
        <p:txBody>
          <a:bodyPr/>
          <a:lstStyle/>
          <a:p>
            <a:r>
              <a:rPr lang="en-US" dirty="0"/>
              <a:t>SAM to FMMI Interface Runs	</a:t>
            </a:r>
          </a:p>
        </p:txBody>
      </p:sp>
      <p:sp>
        <p:nvSpPr>
          <p:cNvPr id="2" name="Content Placeholder 1" descr="SAM produces daily files Tuesday – Saturday just after midnight.&#10;The SAM to FMMI interface runs close to 12:40 a.m. MT every Tuesday – Saturday.  &#10;The Wednesday file represents Tuesday SAM Business and so on. The  Saturday file represents Friday SAM Business.  The Tuesday file represents Saturday, Sunday and Monday SAM business.&#10;A typical daily file from SAM contains 3,000 to 9,000 registrants.&#10;">
            <a:extLst>
              <a:ext uri="{FF2B5EF4-FFF2-40B4-BE49-F238E27FC236}">
                <a16:creationId xmlns:a16="http://schemas.microsoft.com/office/drawing/2014/main" id="{910663CE-3617-426F-85D0-FBBC8ED8F1F6}"/>
              </a:ext>
            </a:extLst>
          </p:cNvPr>
          <p:cNvSpPr>
            <a:spLocks noGrp="1"/>
          </p:cNvSpPr>
          <p:nvPr>
            <p:ph idx="1"/>
          </p:nvPr>
        </p:nvSpPr>
        <p:spPr/>
        <p:txBody>
          <a:bodyPr/>
          <a:lstStyle/>
          <a:p>
            <a:r>
              <a:rPr lang="en-US" dirty="0"/>
              <a:t>SAM produces daily files Tuesday – Saturday just after midnight.</a:t>
            </a:r>
          </a:p>
          <a:p>
            <a:r>
              <a:rPr lang="en-US" dirty="0"/>
              <a:t>The SAM to FMMI interface runs close to 12:40 a.m. MT every Tuesday – Saturday.  </a:t>
            </a:r>
          </a:p>
          <a:p>
            <a:r>
              <a:rPr lang="en-US" dirty="0"/>
              <a:t>The Wednesday file represents Tuesday SAM Business and so on. The  Saturday file represents Friday SAM Business.  The Tuesday file represents Saturday, Sunday and Monday SAM business.</a:t>
            </a:r>
          </a:p>
          <a:p>
            <a:r>
              <a:rPr lang="en-US" dirty="0"/>
              <a:t>A typical daily file from SAM contains 3,000 to 9,000 registrants.</a:t>
            </a:r>
          </a:p>
          <a:p>
            <a:endParaRPr lang="en-US" dirty="0"/>
          </a:p>
          <a:p>
            <a:endParaRPr lang="en-US" dirty="0"/>
          </a:p>
        </p:txBody>
      </p:sp>
      <p:sp>
        <p:nvSpPr>
          <p:cNvPr id="5" name="Slide Number Placeholder 4" descr="19">
            <a:extLst>
              <a:ext uri="{FF2B5EF4-FFF2-40B4-BE49-F238E27FC236}">
                <a16:creationId xmlns:a16="http://schemas.microsoft.com/office/drawing/2014/main" id="{14B69ABB-CA9E-40C1-A2A9-00BD1AF5CE78}"/>
              </a:ext>
            </a:extLst>
          </p:cNvPr>
          <p:cNvSpPr>
            <a:spLocks noGrp="1"/>
          </p:cNvSpPr>
          <p:nvPr>
            <p:ph type="sldNum" sz="quarter" idx="16"/>
          </p:nvPr>
        </p:nvSpPr>
        <p:spPr/>
        <p:txBody>
          <a:bodyPr/>
          <a:lstStyle/>
          <a:p>
            <a:fld id="{82A07BB3-F3DC-4C0B-B008-4C703ECBF595}" type="slidenum">
              <a:rPr lang="en-US" smtClean="0"/>
              <a:t>19</a:t>
            </a:fld>
            <a:endParaRPr lang="en-US" dirty="0"/>
          </a:p>
        </p:txBody>
      </p:sp>
    </p:spTree>
    <p:extLst>
      <p:ext uri="{BB962C8B-B14F-4D97-AF65-F5344CB8AC3E}">
        <p14:creationId xmlns:p14="http://schemas.microsoft.com/office/powerpoint/2010/main" val="2399723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How to contact Vendor Customer Maintenance (VCM)">
            <a:extLst>
              <a:ext uri="{FF2B5EF4-FFF2-40B4-BE49-F238E27FC236}">
                <a16:creationId xmlns:a16="http://schemas.microsoft.com/office/drawing/2014/main" id="{B742C83B-E9F1-4E35-A80A-EA72232DD660}"/>
              </a:ext>
            </a:extLst>
          </p:cNvPr>
          <p:cNvSpPr>
            <a:spLocks noGrp="1"/>
          </p:cNvSpPr>
          <p:nvPr>
            <p:ph type="title"/>
          </p:nvPr>
        </p:nvSpPr>
        <p:spPr/>
        <p:txBody>
          <a:bodyPr/>
          <a:lstStyle/>
          <a:p>
            <a:r>
              <a:rPr lang="en-US" dirty="0"/>
              <a:t>How to contact Vendor Customer Maintenance (VCM)</a:t>
            </a:r>
          </a:p>
        </p:txBody>
      </p:sp>
      <p:sp>
        <p:nvSpPr>
          <p:cNvPr id="2" name="Content Placeholder 1" descr="FMSC Help Desk between 7:30 a.m. – 4:00 p.m. Central&#10;1-(800)-421-0323 option #3  &#10;Supervisor Chuck Ingraham 504-226-3507 charles.ingraham@usda.gov&#10;&#10;VCM Analysts&#10;Yolanda Wallace       504-226-3674 yolanda.wallace@usda.gov&#10;Rhonda Lee  504-226-3594 rhonda.lee@usda.gov&#10;Derek Beloney       504-226-3503 derek.beloney@usda.gov&#10;&#10;VCM Technicians&#10;Sheila Butler  504-226-3627 sheila.butler@usda.gov&#10;Linda Davis  504-226-3636 linda.davis@usda.gov&#10;Galvan Cutiyog  504-226-3502 galvan.cutiyog@usda.gov&#10;Nathaniel Johnson 504-226-3597 nathaniel.johnson@usda.gov&#10;Theresa Danner  504-226-3524 theresa.danner@usda.gov&#10;">
            <a:extLst>
              <a:ext uri="{FF2B5EF4-FFF2-40B4-BE49-F238E27FC236}">
                <a16:creationId xmlns:a16="http://schemas.microsoft.com/office/drawing/2014/main" id="{5C1FB530-9498-4BF8-AF67-C6C1439EA950}"/>
              </a:ext>
            </a:extLst>
          </p:cNvPr>
          <p:cNvSpPr>
            <a:spLocks noGrp="1"/>
          </p:cNvSpPr>
          <p:nvPr>
            <p:ph idx="1"/>
          </p:nvPr>
        </p:nvSpPr>
        <p:spPr/>
        <p:txBody>
          <a:bodyPr>
            <a:normAutofit fontScale="55000" lnSpcReduction="20000"/>
          </a:bodyPr>
          <a:lstStyle/>
          <a:p>
            <a:pPr marL="0" indent="0">
              <a:buNone/>
            </a:pPr>
            <a:r>
              <a:rPr lang="en-US" dirty="0"/>
              <a:t>FMSC Help Desk between 7:30 a.m. – 4:00 p.m. Central</a:t>
            </a:r>
          </a:p>
          <a:p>
            <a:r>
              <a:rPr lang="en-US" dirty="0"/>
              <a:t>1-(800)-421-0323 option #3  </a:t>
            </a:r>
          </a:p>
          <a:p>
            <a:r>
              <a:rPr lang="en-US" dirty="0"/>
              <a:t>Supervisor Chuck Ingraham 504-226-3507 </a:t>
            </a:r>
            <a:r>
              <a:rPr lang="en-US" u="sng" dirty="0">
                <a:solidFill>
                  <a:schemeClr val="accent1"/>
                </a:solidFill>
              </a:rPr>
              <a:t>charles.ingraham@usda.gov</a:t>
            </a:r>
          </a:p>
          <a:p>
            <a:pPr marL="0" indent="0">
              <a:buNone/>
            </a:pPr>
            <a:endParaRPr lang="en-US" b="1" dirty="0"/>
          </a:p>
          <a:p>
            <a:pPr marL="0" indent="0">
              <a:buNone/>
            </a:pPr>
            <a:r>
              <a:rPr lang="en-US" b="1" dirty="0"/>
              <a:t>VCM Analysts</a:t>
            </a:r>
            <a:endParaRPr lang="en-US" dirty="0"/>
          </a:p>
          <a:p>
            <a:r>
              <a:rPr lang="en-US" dirty="0"/>
              <a:t>Yolanda Wallace      	504-226-3674 </a:t>
            </a:r>
            <a:r>
              <a:rPr lang="en-US" u="sng" dirty="0">
                <a:hlinkClick r:id="rId2"/>
              </a:rPr>
              <a:t>yolanda.wallace@usda.gov</a:t>
            </a:r>
            <a:endParaRPr lang="en-US" dirty="0"/>
          </a:p>
          <a:p>
            <a:r>
              <a:rPr lang="en-US" dirty="0"/>
              <a:t>Rhonda Lee		504-226-3594 </a:t>
            </a:r>
            <a:r>
              <a:rPr lang="en-US" u="sng" dirty="0">
                <a:hlinkClick r:id="rId3"/>
              </a:rPr>
              <a:t>rhonda.lee@usda.gov</a:t>
            </a:r>
            <a:endParaRPr lang="en-US" dirty="0"/>
          </a:p>
          <a:p>
            <a:r>
              <a:rPr lang="en-US" dirty="0"/>
              <a:t>Derek Beloney	     	504-226-3503 </a:t>
            </a:r>
            <a:r>
              <a:rPr lang="en-US" u="sng" dirty="0">
                <a:hlinkClick r:id="rId4"/>
              </a:rPr>
              <a:t>derek.beloney@usda.gov</a:t>
            </a:r>
            <a:endParaRPr lang="en-US" dirty="0"/>
          </a:p>
          <a:p>
            <a:endParaRPr lang="en-US" dirty="0"/>
          </a:p>
          <a:p>
            <a:pPr marL="0" indent="0">
              <a:buNone/>
            </a:pPr>
            <a:r>
              <a:rPr lang="en-US" b="1" dirty="0"/>
              <a:t>VCM Technicians</a:t>
            </a:r>
            <a:endParaRPr lang="en-US" dirty="0"/>
          </a:p>
          <a:p>
            <a:r>
              <a:rPr lang="en-US" dirty="0"/>
              <a:t>Sheila Butler		504-226-3627 </a:t>
            </a:r>
            <a:r>
              <a:rPr lang="en-US" u="sng" dirty="0">
                <a:hlinkClick r:id="rId5"/>
              </a:rPr>
              <a:t>sheila.butler@usda.gov</a:t>
            </a:r>
            <a:endParaRPr lang="en-US" dirty="0"/>
          </a:p>
          <a:p>
            <a:r>
              <a:rPr lang="en-US" dirty="0"/>
              <a:t>Linda Davis		504-226-3636 </a:t>
            </a:r>
            <a:r>
              <a:rPr lang="en-US" u="sng" dirty="0">
                <a:hlinkClick r:id="rId6"/>
              </a:rPr>
              <a:t>linda.davis@usda.gov</a:t>
            </a:r>
            <a:endParaRPr lang="en-US" dirty="0"/>
          </a:p>
          <a:p>
            <a:r>
              <a:rPr lang="en-US" dirty="0"/>
              <a:t>Galvan Cutiyog		504-226-3502 </a:t>
            </a:r>
            <a:r>
              <a:rPr lang="en-US" u="sng" dirty="0">
                <a:hlinkClick r:id="rId7"/>
              </a:rPr>
              <a:t>galvan.cutiyog@usda.gov</a:t>
            </a:r>
            <a:endParaRPr lang="en-US" dirty="0"/>
          </a:p>
          <a:p>
            <a:r>
              <a:rPr lang="en-US" dirty="0"/>
              <a:t>Nathaniel Johnson	504-226-3597 </a:t>
            </a:r>
            <a:r>
              <a:rPr lang="en-US" u="sng" dirty="0">
                <a:hlinkClick r:id="rId8"/>
              </a:rPr>
              <a:t>nathaniel.johnson@usda.gov</a:t>
            </a:r>
            <a:endParaRPr lang="en-US" dirty="0"/>
          </a:p>
          <a:p>
            <a:r>
              <a:rPr lang="en-US" dirty="0"/>
              <a:t>Theresa Danner		504-226-3524 </a:t>
            </a:r>
            <a:r>
              <a:rPr lang="en-US" u="sng" dirty="0">
                <a:hlinkClick r:id="rId9"/>
              </a:rPr>
              <a:t>theresa.danner@usda.gov</a:t>
            </a:r>
            <a:endParaRPr lang="en-US" dirty="0"/>
          </a:p>
          <a:p>
            <a:endParaRPr lang="en-US" dirty="0"/>
          </a:p>
          <a:p>
            <a:endParaRPr lang="en-US" dirty="0"/>
          </a:p>
        </p:txBody>
      </p:sp>
      <p:sp>
        <p:nvSpPr>
          <p:cNvPr id="5" name="Slide Number Placeholder 4" descr="2">
            <a:extLst>
              <a:ext uri="{FF2B5EF4-FFF2-40B4-BE49-F238E27FC236}">
                <a16:creationId xmlns:a16="http://schemas.microsoft.com/office/drawing/2014/main" id="{984DA39D-4926-4F4D-A94E-ED868F8BFA04}"/>
              </a:ext>
            </a:extLst>
          </p:cNvPr>
          <p:cNvSpPr>
            <a:spLocks noGrp="1"/>
          </p:cNvSpPr>
          <p:nvPr>
            <p:ph type="sldNum" sz="quarter" idx="16"/>
          </p:nvPr>
        </p:nvSpPr>
        <p:spPr/>
        <p:txBody>
          <a:bodyPr/>
          <a:lstStyle/>
          <a:p>
            <a:fld id="{82A07BB3-F3DC-4C0B-B008-4C703ECBF595}" type="slidenum">
              <a:rPr lang="en-US" smtClean="0"/>
              <a:t>2</a:t>
            </a:fld>
            <a:endParaRPr lang="en-US" dirty="0"/>
          </a:p>
        </p:txBody>
      </p:sp>
    </p:spTree>
    <p:extLst>
      <p:ext uri="{BB962C8B-B14F-4D97-AF65-F5344CB8AC3E}">
        <p14:creationId xmlns:p14="http://schemas.microsoft.com/office/powerpoint/2010/main" val="4138154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RUN Times for the SAM to FMMI &#10;(All times are MT)">
            <a:extLst>
              <a:ext uri="{FF2B5EF4-FFF2-40B4-BE49-F238E27FC236}">
                <a16:creationId xmlns:a16="http://schemas.microsoft.com/office/drawing/2014/main" id="{A52E6F59-3071-4716-A7CC-E0738807B39C}"/>
              </a:ext>
            </a:extLst>
          </p:cNvPr>
          <p:cNvSpPr>
            <a:spLocks noGrp="1"/>
          </p:cNvSpPr>
          <p:nvPr>
            <p:ph type="title"/>
          </p:nvPr>
        </p:nvSpPr>
        <p:spPr/>
        <p:txBody>
          <a:bodyPr/>
          <a:lstStyle/>
          <a:p>
            <a:r>
              <a:rPr lang="en-US" dirty="0"/>
              <a:t>RUN Times for the SAM to FMMI </a:t>
            </a:r>
            <a:br>
              <a:rPr lang="en-US" dirty="0"/>
            </a:br>
            <a:r>
              <a:rPr lang="en-US" sz="3200" b="0" dirty="0"/>
              <a:t>(All times are MT)</a:t>
            </a:r>
          </a:p>
        </p:txBody>
      </p:sp>
      <p:pic>
        <p:nvPicPr>
          <p:cNvPr id="5" name="Content Placeholder 4" descr="Chart showing RUN Times for the SAM to FMMI">
            <a:extLst>
              <a:ext uri="{FF2B5EF4-FFF2-40B4-BE49-F238E27FC236}">
                <a16:creationId xmlns:a16="http://schemas.microsoft.com/office/drawing/2014/main" id="{807280E1-ABCE-4AF1-ADC3-D68D077F574D}"/>
              </a:ext>
            </a:extLst>
          </p:cNvPr>
          <p:cNvPicPr>
            <a:picLocks noGrp="1" noChangeAspect="1"/>
          </p:cNvPicPr>
          <p:nvPr>
            <p:ph idx="1"/>
          </p:nvPr>
        </p:nvPicPr>
        <p:blipFill>
          <a:blip r:embed="rId2"/>
          <a:stretch>
            <a:fillRect/>
          </a:stretch>
        </p:blipFill>
        <p:spPr>
          <a:xfrm>
            <a:off x="437806" y="2000250"/>
            <a:ext cx="9315794" cy="2534444"/>
          </a:xfrm>
          <a:prstGeom prst="rect">
            <a:avLst/>
          </a:prstGeom>
        </p:spPr>
      </p:pic>
      <p:sp>
        <p:nvSpPr>
          <p:cNvPr id="2" name="Slide Number Placeholder 1" descr="20">
            <a:extLst>
              <a:ext uri="{FF2B5EF4-FFF2-40B4-BE49-F238E27FC236}">
                <a16:creationId xmlns:a16="http://schemas.microsoft.com/office/drawing/2014/main" id="{9BCD9BD9-8E08-47FE-A739-3EF68EFFEE8A}"/>
              </a:ext>
            </a:extLst>
          </p:cNvPr>
          <p:cNvSpPr>
            <a:spLocks noGrp="1"/>
          </p:cNvSpPr>
          <p:nvPr>
            <p:ph type="sldNum" sz="quarter" idx="16"/>
          </p:nvPr>
        </p:nvSpPr>
        <p:spPr/>
        <p:txBody>
          <a:bodyPr/>
          <a:lstStyle/>
          <a:p>
            <a:fld id="{82A07BB3-F3DC-4C0B-B008-4C703ECBF595}" type="slidenum">
              <a:rPr lang="en-US" smtClean="0"/>
              <a:t>20</a:t>
            </a:fld>
            <a:endParaRPr lang="en-US" dirty="0"/>
          </a:p>
        </p:txBody>
      </p:sp>
    </p:spTree>
    <p:extLst>
      <p:ext uri="{BB962C8B-B14F-4D97-AF65-F5344CB8AC3E}">
        <p14:creationId xmlns:p14="http://schemas.microsoft.com/office/powerpoint/2010/main" val="4105535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AM-FMMI Interface Tracking Spreadsheet 1 of 2">
            <a:extLst>
              <a:ext uri="{FF2B5EF4-FFF2-40B4-BE49-F238E27FC236}">
                <a16:creationId xmlns:a16="http://schemas.microsoft.com/office/drawing/2014/main" id="{D6C3A8FD-D9F7-4F43-B8BC-94B0067E32AD}"/>
              </a:ext>
            </a:extLst>
          </p:cNvPr>
          <p:cNvSpPr>
            <a:spLocks noGrp="1"/>
          </p:cNvSpPr>
          <p:nvPr>
            <p:ph type="title"/>
          </p:nvPr>
        </p:nvSpPr>
        <p:spPr/>
        <p:txBody>
          <a:bodyPr/>
          <a:lstStyle/>
          <a:p>
            <a:r>
              <a:rPr lang="en-US" dirty="0"/>
              <a:t>SAM-FMMI Interface Tracking Spreadsheet 1 of 2</a:t>
            </a:r>
          </a:p>
        </p:txBody>
      </p:sp>
      <p:pic>
        <p:nvPicPr>
          <p:cNvPr id="5" name="Content Placeholder 4" descr="chart showing SAM-FMMI Interface Tracking Spreadsheet ">
            <a:extLst>
              <a:ext uri="{FF2B5EF4-FFF2-40B4-BE49-F238E27FC236}">
                <a16:creationId xmlns:a16="http://schemas.microsoft.com/office/drawing/2014/main" id="{584AC619-409F-44F5-A5CA-EEE3CC9E00A9}"/>
              </a:ext>
            </a:extLst>
          </p:cNvPr>
          <p:cNvPicPr>
            <a:picLocks noGrp="1" noChangeAspect="1"/>
          </p:cNvPicPr>
          <p:nvPr>
            <p:ph idx="1"/>
          </p:nvPr>
        </p:nvPicPr>
        <p:blipFill>
          <a:blip r:embed="rId2"/>
          <a:stretch>
            <a:fillRect/>
          </a:stretch>
        </p:blipFill>
        <p:spPr>
          <a:xfrm>
            <a:off x="386066" y="2343150"/>
            <a:ext cx="10967734" cy="3184989"/>
          </a:xfrm>
          <a:prstGeom prst="rect">
            <a:avLst/>
          </a:prstGeom>
        </p:spPr>
      </p:pic>
      <p:sp>
        <p:nvSpPr>
          <p:cNvPr id="2" name="Slide Number Placeholder 1" descr="21">
            <a:extLst>
              <a:ext uri="{FF2B5EF4-FFF2-40B4-BE49-F238E27FC236}">
                <a16:creationId xmlns:a16="http://schemas.microsoft.com/office/drawing/2014/main" id="{4855C7BB-5A35-4828-8270-E3B465EC9B60}"/>
              </a:ext>
            </a:extLst>
          </p:cNvPr>
          <p:cNvSpPr>
            <a:spLocks noGrp="1"/>
          </p:cNvSpPr>
          <p:nvPr>
            <p:ph type="sldNum" sz="quarter" idx="16"/>
          </p:nvPr>
        </p:nvSpPr>
        <p:spPr/>
        <p:txBody>
          <a:bodyPr/>
          <a:lstStyle/>
          <a:p>
            <a:fld id="{82A07BB3-F3DC-4C0B-B008-4C703ECBF595}" type="slidenum">
              <a:rPr lang="en-US" smtClean="0"/>
              <a:t>21</a:t>
            </a:fld>
            <a:endParaRPr lang="en-US" dirty="0"/>
          </a:p>
        </p:txBody>
      </p:sp>
    </p:spTree>
    <p:extLst>
      <p:ext uri="{BB962C8B-B14F-4D97-AF65-F5344CB8AC3E}">
        <p14:creationId xmlns:p14="http://schemas.microsoft.com/office/powerpoint/2010/main" val="1489764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AM-FMMI Interface Tracking Spreadsheet 2 of 2">
            <a:extLst>
              <a:ext uri="{FF2B5EF4-FFF2-40B4-BE49-F238E27FC236}">
                <a16:creationId xmlns:a16="http://schemas.microsoft.com/office/drawing/2014/main" id="{F2EAEDE3-E709-4D1B-9AC9-593096A6262D}"/>
              </a:ext>
            </a:extLst>
          </p:cNvPr>
          <p:cNvSpPr>
            <a:spLocks noGrp="1"/>
          </p:cNvSpPr>
          <p:nvPr>
            <p:ph type="title"/>
          </p:nvPr>
        </p:nvSpPr>
        <p:spPr/>
        <p:txBody>
          <a:bodyPr/>
          <a:lstStyle/>
          <a:p>
            <a:r>
              <a:rPr lang="en-US" dirty="0"/>
              <a:t>SAM-FMMI Interface Tracking Spreadsheet 2 of 2</a:t>
            </a:r>
          </a:p>
        </p:txBody>
      </p:sp>
      <p:pic>
        <p:nvPicPr>
          <p:cNvPr id="5" name="Content Placeholder 4" descr="SAM-FMMI Interface Tracking Spreadsheet continue">
            <a:extLst>
              <a:ext uri="{FF2B5EF4-FFF2-40B4-BE49-F238E27FC236}">
                <a16:creationId xmlns:a16="http://schemas.microsoft.com/office/drawing/2014/main" id="{BDCE2B20-9290-4110-91B5-422AAC4294A5}"/>
              </a:ext>
            </a:extLst>
          </p:cNvPr>
          <p:cNvPicPr>
            <a:picLocks noGrp="1" noChangeAspect="1"/>
          </p:cNvPicPr>
          <p:nvPr>
            <p:ph idx="1"/>
          </p:nvPr>
        </p:nvPicPr>
        <p:blipFill>
          <a:blip r:embed="rId2"/>
          <a:stretch>
            <a:fillRect/>
          </a:stretch>
        </p:blipFill>
        <p:spPr>
          <a:xfrm>
            <a:off x="571444" y="2630299"/>
            <a:ext cx="11049112" cy="2899233"/>
          </a:xfrm>
          <a:prstGeom prst="rect">
            <a:avLst/>
          </a:prstGeom>
        </p:spPr>
      </p:pic>
      <p:sp>
        <p:nvSpPr>
          <p:cNvPr id="2" name="Slide Number Placeholder 1" descr="22">
            <a:extLst>
              <a:ext uri="{FF2B5EF4-FFF2-40B4-BE49-F238E27FC236}">
                <a16:creationId xmlns:a16="http://schemas.microsoft.com/office/drawing/2014/main" id="{6E83DE63-5180-4100-9AAA-3DBEE69116EA}"/>
              </a:ext>
            </a:extLst>
          </p:cNvPr>
          <p:cNvSpPr>
            <a:spLocks noGrp="1"/>
          </p:cNvSpPr>
          <p:nvPr>
            <p:ph type="sldNum" sz="quarter" idx="16"/>
          </p:nvPr>
        </p:nvSpPr>
        <p:spPr/>
        <p:txBody>
          <a:bodyPr/>
          <a:lstStyle/>
          <a:p>
            <a:fld id="{82A07BB3-F3DC-4C0B-B008-4C703ECBF595}" type="slidenum">
              <a:rPr lang="en-US" smtClean="0"/>
              <a:t>22</a:t>
            </a:fld>
            <a:endParaRPr lang="en-US" dirty="0"/>
          </a:p>
        </p:txBody>
      </p:sp>
    </p:spTree>
    <p:extLst>
      <p:ext uri="{BB962C8B-B14F-4D97-AF65-F5344CB8AC3E}">
        <p14:creationId xmlns:p14="http://schemas.microsoft.com/office/powerpoint/2010/main" val="762254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External manuf. CCR on SAM Interface.">
            <a:extLst>
              <a:ext uri="{FF2B5EF4-FFF2-40B4-BE49-F238E27FC236}">
                <a16:creationId xmlns:a16="http://schemas.microsoft.com/office/drawing/2014/main" id="{3B20A93B-5F8A-4B10-B627-613659E3347A}"/>
              </a:ext>
            </a:extLst>
          </p:cNvPr>
          <p:cNvSpPr>
            <a:spLocks noGrp="1"/>
          </p:cNvSpPr>
          <p:nvPr>
            <p:ph type="title"/>
          </p:nvPr>
        </p:nvSpPr>
        <p:spPr/>
        <p:txBody>
          <a:bodyPr/>
          <a:lstStyle/>
          <a:p>
            <a:r>
              <a:rPr lang="en-US" dirty="0"/>
              <a:t>External </a:t>
            </a:r>
            <a:r>
              <a:rPr lang="en-US" dirty="0" err="1"/>
              <a:t>manuf</a:t>
            </a:r>
            <a:r>
              <a:rPr lang="en-US" dirty="0"/>
              <a:t> CCR on SAM Interface</a:t>
            </a:r>
          </a:p>
        </p:txBody>
      </p:sp>
      <p:pic>
        <p:nvPicPr>
          <p:cNvPr id="6" name="Content Placeholder 5" descr="External Manuf. - is CCR on SAM Interface Vendors.&#10;In 2012 we did not change the value from CCR to SAM to avoid issues with downstream systems">
            <a:extLst>
              <a:ext uri="{FF2B5EF4-FFF2-40B4-BE49-F238E27FC236}">
                <a16:creationId xmlns:a16="http://schemas.microsoft.com/office/drawing/2014/main" id="{122C9F48-CA44-4504-B763-35488C26CE9F}"/>
              </a:ext>
            </a:extLst>
          </p:cNvPr>
          <p:cNvPicPr>
            <a:picLocks noGrp="1" noChangeAspect="1"/>
          </p:cNvPicPr>
          <p:nvPr>
            <p:ph idx="1"/>
          </p:nvPr>
        </p:nvPicPr>
        <p:blipFill>
          <a:blip r:embed="rId2"/>
          <a:stretch>
            <a:fillRect/>
          </a:stretch>
        </p:blipFill>
        <p:spPr>
          <a:xfrm>
            <a:off x="838200" y="1690688"/>
            <a:ext cx="10515600" cy="1052512"/>
          </a:xfrm>
          <a:prstGeom prst="rect">
            <a:avLst/>
          </a:prstGeom>
        </p:spPr>
      </p:pic>
      <p:pic>
        <p:nvPicPr>
          <p:cNvPr id="7" name="Picture 6" descr="Screen shot of the Reference data tab showing the external manuf. box filled out with CCR">
            <a:extLst>
              <a:ext uri="{FF2B5EF4-FFF2-40B4-BE49-F238E27FC236}">
                <a16:creationId xmlns:a16="http://schemas.microsoft.com/office/drawing/2014/main" id="{23EE9128-28C7-42BA-86FD-E8FF9BDC16F2}"/>
              </a:ext>
            </a:extLst>
          </p:cNvPr>
          <p:cNvPicPr>
            <a:picLocks noChangeAspect="1"/>
          </p:cNvPicPr>
          <p:nvPr/>
        </p:nvPicPr>
        <p:blipFill>
          <a:blip r:embed="rId3"/>
          <a:stretch>
            <a:fillRect/>
          </a:stretch>
        </p:blipFill>
        <p:spPr>
          <a:xfrm>
            <a:off x="2383214" y="2937453"/>
            <a:ext cx="7425572" cy="3585902"/>
          </a:xfrm>
          <a:prstGeom prst="rect">
            <a:avLst/>
          </a:prstGeom>
        </p:spPr>
      </p:pic>
      <p:sp>
        <p:nvSpPr>
          <p:cNvPr id="5" name="Slide Number Placeholder 4" descr="23">
            <a:extLst>
              <a:ext uri="{FF2B5EF4-FFF2-40B4-BE49-F238E27FC236}">
                <a16:creationId xmlns:a16="http://schemas.microsoft.com/office/drawing/2014/main" id="{1591229C-D49D-4C29-8D73-7FB039CCA00B}"/>
              </a:ext>
            </a:extLst>
          </p:cNvPr>
          <p:cNvSpPr>
            <a:spLocks noGrp="1"/>
          </p:cNvSpPr>
          <p:nvPr>
            <p:ph type="sldNum" sz="quarter" idx="16"/>
          </p:nvPr>
        </p:nvSpPr>
        <p:spPr/>
        <p:txBody>
          <a:bodyPr/>
          <a:lstStyle/>
          <a:p>
            <a:fld id="{82A07BB3-F3DC-4C0B-B008-4C703ECBF595}" type="slidenum">
              <a:rPr lang="en-US" smtClean="0"/>
              <a:t>23</a:t>
            </a:fld>
            <a:endParaRPr lang="en-US" dirty="0"/>
          </a:p>
        </p:txBody>
      </p:sp>
    </p:spTree>
    <p:extLst>
      <p:ext uri="{BB962C8B-B14F-4D97-AF65-F5344CB8AC3E}">
        <p14:creationId xmlns:p14="http://schemas.microsoft.com/office/powerpoint/2010/main" val="2168055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Display Vendor: General Data">
            <a:extLst>
              <a:ext uri="{FF2B5EF4-FFF2-40B4-BE49-F238E27FC236}">
                <a16:creationId xmlns:a16="http://schemas.microsoft.com/office/drawing/2014/main" id="{71FD2A45-6FD3-4D61-A2DE-C03D6140F378}"/>
              </a:ext>
            </a:extLst>
          </p:cNvPr>
          <p:cNvSpPr>
            <a:spLocks noGrp="1"/>
          </p:cNvSpPr>
          <p:nvPr>
            <p:ph type="title"/>
          </p:nvPr>
        </p:nvSpPr>
        <p:spPr/>
        <p:txBody>
          <a:bodyPr/>
          <a:lstStyle/>
          <a:p>
            <a:r>
              <a:rPr lang="en-US" dirty="0"/>
              <a:t>Display Vendor: General Data </a:t>
            </a:r>
          </a:p>
        </p:txBody>
      </p:sp>
      <p:pic>
        <p:nvPicPr>
          <p:cNvPr id="6" name="Content Placeholder 5" descr="Screen shot of the Display vendor: General Data (Enhanced) Tab.">
            <a:extLst>
              <a:ext uri="{FF2B5EF4-FFF2-40B4-BE49-F238E27FC236}">
                <a16:creationId xmlns:a16="http://schemas.microsoft.com/office/drawing/2014/main" id="{4E144F2D-DE35-4516-8283-884275DBFA4D}"/>
              </a:ext>
            </a:extLst>
          </p:cNvPr>
          <p:cNvPicPr>
            <a:picLocks noGrp="1" noChangeAspect="1"/>
          </p:cNvPicPr>
          <p:nvPr>
            <p:ph idx="1"/>
          </p:nvPr>
        </p:nvPicPr>
        <p:blipFill>
          <a:blip r:embed="rId2"/>
          <a:stretch>
            <a:fillRect/>
          </a:stretch>
        </p:blipFill>
        <p:spPr>
          <a:xfrm>
            <a:off x="2947916" y="1828809"/>
            <a:ext cx="5569261" cy="4694546"/>
          </a:xfrm>
          <a:prstGeom prst="rect">
            <a:avLst/>
          </a:prstGeom>
        </p:spPr>
      </p:pic>
      <p:sp>
        <p:nvSpPr>
          <p:cNvPr id="5" name="Slide Number Placeholder 4" descr="24">
            <a:extLst>
              <a:ext uri="{FF2B5EF4-FFF2-40B4-BE49-F238E27FC236}">
                <a16:creationId xmlns:a16="http://schemas.microsoft.com/office/drawing/2014/main" id="{510881E4-2604-4236-98AA-0679F2516745}"/>
              </a:ext>
            </a:extLst>
          </p:cNvPr>
          <p:cNvSpPr>
            <a:spLocks noGrp="1"/>
          </p:cNvSpPr>
          <p:nvPr>
            <p:ph type="sldNum" sz="quarter" idx="16"/>
          </p:nvPr>
        </p:nvSpPr>
        <p:spPr/>
        <p:txBody>
          <a:bodyPr/>
          <a:lstStyle/>
          <a:p>
            <a:fld id="{82A07BB3-F3DC-4C0B-B008-4C703ECBF595}" type="slidenum">
              <a:rPr lang="en-US" smtClean="0"/>
              <a:t>24</a:t>
            </a:fld>
            <a:endParaRPr lang="en-US" dirty="0"/>
          </a:p>
        </p:txBody>
      </p:sp>
    </p:spTree>
    <p:extLst>
      <p:ext uri="{BB962C8B-B14F-4D97-AF65-F5344CB8AC3E}">
        <p14:creationId xmlns:p14="http://schemas.microsoft.com/office/powerpoint/2010/main" val="302181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ACME">
            <a:extLst>
              <a:ext uri="{FF2B5EF4-FFF2-40B4-BE49-F238E27FC236}">
                <a16:creationId xmlns:a16="http://schemas.microsoft.com/office/drawing/2014/main" id="{CF2BD3E0-1065-4EC0-B2AB-54B37222E129}"/>
              </a:ext>
            </a:extLst>
          </p:cNvPr>
          <p:cNvSpPr>
            <a:spLocks noGrp="1"/>
          </p:cNvSpPr>
          <p:nvPr>
            <p:ph type="title"/>
          </p:nvPr>
        </p:nvSpPr>
        <p:spPr/>
        <p:txBody>
          <a:bodyPr/>
          <a:lstStyle/>
          <a:p>
            <a:r>
              <a:rPr lang="en-US" dirty="0"/>
              <a:t>ACME</a:t>
            </a:r>
          </a:p>
        </p:txBody>
      </p:sp>
      <p:pic>
        <p:nvPicPr>
          <p:cNvPr id="6" name="Content Placeholder 5" descr="Picture of the ACME Road Runner. ">
            <a:extLst>
              <a:ext uri="{FF2B5EF4-FFF2-40B4-BE49-F238E27FC236}">
                <a16:creationId xmlns:a16="http://schemas.microsoft.com/office/drawing/2014/main" id="{CB2B4D25-F8DF-444D-ADA8-7E260FD195B0}"/>
              </a:ext>
            </a:extLst>
          </p:cNvPr>
          <p:cNvPicPr>
            <a:picLocks noGrp="1" noChangeAspect="1"/>
          </p:cNvPicPr>
          <p:nvPr>
            <p:ph idx="1"/>
          </p:nvPr>
        </p:nvPicPr>
        <p:blipFill>
          <a:blip r:embed="rId2"/>
          <a:stretch>
            <a:fillRect/>
          </a:stretch>
        </p:blipFill>
        <p:spPr>
          <a:xfrm>
            <a:off x="3996176" y="1825625"/>
            <a:ext cx="4199648" cy="4351338"/>
          </a:xfrm>
          <a:prstGeom prst="rect">
            <a:avLst/>
          </a:prstGeom>
        </p:spPr>
      </p:pic>
      <p:sp>
        <p:nvSpPr>
          <p:cNvPr id="5" name="Slide Number Placeholder 4" descr="25">
            <a:extLst>
              <a:ext uri="{FF2B5EF4-FFF2-40B4-BE49-F238E27FC236}">
                <a16:creationId xmlns:a16="http://schemas.microsoft.com/office/drawing/2014/main" id="{EC95904C-6191-4BFF-B0BD-5833A57B23B1}"/>
              </a:ext>
            </a:extLst>
          </p:cNvPr>
          <p:cNvSpPr>
            <a:spLocks noGrp="1"/>
          </p:cNvSpPr>
          <p:nvPr>
            <p:ph type="sldNum" sz="quarter" idx="16"/>
          </p:nvPr>
        </p:nvSpPr>
        <p:spPr/>
        <p:txBody>
          <a:bodyPr/>
          <a:lstStyle/>
          <a:p>
            <a:fld id="{82A07BB3-F3DC-4C0B-B008-4C703ECBF595}" type="slidenum">
              <a:rPr lang="en-US" smtClean="0"/>
              <a:t>25</a:t>
            </a:fld>
            <a:endParaRPr lang="en-US" dirty="0"/>
          </a:p>
        </p:txBody>
      </p:sp>
    </p:spTree>
    <p:extLst>
      <p:ext uri="{BB962C8B-B14F-4D97-AF65-F5344CB8AC3E}">
        <p14:creationId xmlns:p14="http://schemas.microsoft.com/office/powerpoint/2010/main" val="3606227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MMI Inbound">
            <a:extLst>
              <a:ext uri="{FF2B5EF4-FFF2-40B4-BE49-F238E27FC236}">
                <a16:creationId xmlns:a16="http://schemas.microsoft.com/office/drawing/2014/main" id="{B95DFD90-F07E-4300-B02D-A5BAD7D805C9}"/>
              </a:ext>
            </a:extLst>
          </p:cNvPr>
          <p:cNvSpPr>
            <a:spLocks noGrp="1"/>
          </p:cNvSpPr>
          <p:nvPr>
            <p:ph type="title"/>
          </p:nvPr>
        </p:nvSpPr>
        <p:spPr/>
        <p:txBody>
          <a:bodyPr/>
          <a:lstStyle/>
          <a:p>
            <a:r>
              <a:rPr lang="en-US" dirty="0"/>
              <a:t>FMMI Inbound</a:t>
            </a:r>
          </a:p>
        </p:txBody>
      </p:sp>
      <p:pic>
        <p:nvPicPr>
          <p:cNvPr id="6" name="Content Placeholder 5" descr="FMMI inbound, Protract to vendor payments,">
            <a:extLst>
              <a:ext uri="{FF2B5EF4-FFF2-40B4-BE49-F238E27FC236}">
                <a16:creationId xmlns:a16="http://schemas.microsoft.com/office/drawing/2014/main" id="{5964E415-24D9-45C1-8EBE-B72E4D6F5AFB}"/>
              </a:ext>
            </a:extLst>
          </p:cNvPr>
          <p:cNvPicPr>
            <a:picLocks noGrp="1" noChangeAspect="1"/>
          </p:cNvPicPr>
          <p:nvPr>
            <p:ph idx="1"/>
          </p:nvPr>
        </p:nvPicPr>
        <p:blipFill>
          <a:blip r:embed="rId2"/>
          <a:stretch>
            <a:fillRect/>
          </a:stretch>
        </p:blipFill>
        <p:spPr>
          <a:xfrm>
            <a:off x="3070746" y="2292823"/>
            <a:ext cx="6332561" cy="4200052"/>
          </a:xfrm>
          <a:prstGeom prst="rect">
            <a:avLst/>
          </a:prstGeom>
        </p:spPr>
      </p:pic>
      <p:sp>
        <p:nvSpPr>
          <p:cNvPr id="5" name="Slide Number Placeholder 4" descr="26">
            <a:extLst>
              <a:ext uri="{FF2B5EF4-FFF2-40B4-BE49-F238E27FC236}">
                <a16:creationId xmlns:a16="http://schemas.microsoft.com/office/drawing/2014/main" id="{4C02B402-E000-406F-904D-EE9379558F34}"/>
              </a:ext>
            </a:extLst>
          </p:cNvPr>
          <p:cNvSpPr>
            <a:spLocks noGrp="1"/>
          </p:cNvSpPr>
          <p:nvPr>
            <p:ph type="sldNum" sz="quarter" idx="16"/>
          </p:nvPr>
        </p:nvSpPr>
        <p:spPr/>
        <p:txBody>
          <a:bodyPr/>
          <a:lstStyle/>
          <a:p>
            <a:fld id="{82A07BB3-F3DC-4C0B-B008-4C703ECBF595}" type="slidenum">
              <a:rPr lang="en-US" smtClean="0"/>
              <a:t>26</a:t>
            </a:fld>
            <a:endParaRPr lang="en-US" dirty="0"/>
          </a:p>
        </p:txBody>
      </p:sp>
    </p:spTree>
    <p:extLst>
      <p:ext uri="{BB962C8B-B14F-4D97-AF65-F5344CB8AC3E}">
        <p14:creationId xmlns:p14="http://schemas.microsoft.com/office/powerpoint/2010/main" val="2427524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roTracts Interface">
            <a:extLst>
              <a:ext uri="{FF2B5EF4-FFF2-40B4-BE49-F238E27FC236}">
                <a16:creationId xmlns:a16="http://schemas.microsoft.com/office/drawing/2014/main" id="{EE0C4668-877A-4A07-A29A-36BF96C5534E}"/>
              </a:ext>
            </a:extLst>
          </p:cNvPr>
          <p:cNvSpPr>
            <a:spLocks noGrp="1"/>
          </p:cNvSpPr>
          <p:nvPr>
            <p:ph type="title"/>
          </p:nvPr>
        </p:nvSpPr>
        <p:spPr/>
        <p:txBody>
          <a:bodyPr/>
          <a:lstStyle/>
          <a:p>
            <a:r>
              <a:rPr lang="en-US" dirty="0"/>
              <a:t>ProTracts Interface</a:t>
            </a:r>
          </a:p>
        </p:txBody>
      </p:sp>
      <p:sp>
        <p:nvSpPr>
          <p:cNvPr id="2" name="Content Placeholder 1" descr="ProTracts (Project Contracts) is owned by NRCS (Natural Resource and Conservation Service)&#10;Vendors are Bulk TIN matched by VCM prior to being fed through the ProTracts interface from NRCS to FMMI.&#10;ProTract vendors cannot be changed using the PVND process.&#10;">
            <a:extLst>
              <a:ext uri="{FF2B5EF4-FFF2-40B4-BE49-F238E27FC236}">
                <a16:creationId xmlns:a16="http://schemas.microsoft.com/office/drawing/2014/main" id="{E6366584-C435-484C-901A-423C5B42D32F}"/>
              </a:ext>
            </a:extLst>
          </p:cNvPr>
          <p:cNvSpPr>
            <a:spLocks noGrp="1"/>
          </p:cNvSpPr>
          <p:nvPr>
            <p:ph idx="1"/>
          </p:nvPr>
        </p:nvSpPr>
        <p:spPr/>
        <p:txBody>
          <a:bodyPr/>
          <a:lstStyle/>
          <a:p>
            <a:r>
              <a:rPr lang="en-US" dirty="0"/>
              <a:t>ProTracts (</a:t>
            </a:r>
            <a:r>
              <a:rPr lang="en-US" dirty="0">
                <a:solidFill>
                  <a:srgbClr val="FF0000"/>
                </a:solidFill>
              </a:rPr>
              <a:t>Pro</a:t>
            </a:r>
            <a:r>
              <a:rPr lang="en-US" dirty="0"/>
              <a:t>ject Con</a:t>
            </a:r>
            <a:r>
              <a:rPr lang="en-US" dirty="0">
                <a:solidFill>
                  <a:srgbClr val="FF0000"/>
                </a:solidFill>
              </a:rPr>
              <a:t>tracts</a:t>
            </a:r>
            <a:r>
              <a:rPr lang="en-US" dirty="0"/>
              <a:t>) is owned by NRCS (Natural Resource and Conservation Service)</a:t>
            </a:r>
          </a:p>
          <a:p>
            <a:r>
              <a:rPr lang="en-US" dirty="0"/>
              <a:t>Vendors are Bulk TIN matched by VCM prior to being fed through the ProTracts interface from NRCS to FMMI.</a:t>
            </a:r>
          </a:p>
          <a:p>
            <a:r>
              <a:rPr lang="en-US" dirty="0"/>
              <a:t>ProTract vendors cannot be changed using the PVND process.</a:t>
            </a:r>
          </a:p>
          <a:p>
            <a:endParaRPr lang="en-US" dirty="0"/>
          </a:p>
        </p:txBody>
      </p:sp>
      <p:sp>
        <p:nvSpPr>
          <p:cNvPr id="5" name="Slide Number Placeholder 4" descr="27">
            <a:extLst>
              <a:ext uri="{FF2B5EF4-FFF2-40B4-BE49-F238E27FC236}">
                <a16:creationId xmlns:a16="http://schemas.microsoft.com/office/drawing/2014/main" id="{F0533DBA-ECF4-4D5F-A2C7-3571EA9615F7}"/>
              </a:ext>
            </a:extLst>
          </p:cNvPr>
          <p:cNvSpPr>
            <a:spLocks noGrp="1"/>
          </p:cNvSpPr>
          <p:nvPr>
            <p:ph type="sldNum" sz="quarter" idx="16"/>
          </p:nvPr>
        </p:nvSpPr>
        <p:spPr/>
        <p:txBody>
          <a:bodyPr/>
          <a:lstStyle/>
          <a:p>
            <a:fld id="{82A07BB3-F3DC-4C0B-B008-4C703ECBF595}" type="slidenum">
              <a:rPr lang="en-US" smtClean="0"/>
              <a:t>27</a:t>
            </a:fld>
            <a:endParaRPr lang="en-US" dirty="0"/>
          </a:p>
        </p:txBody>
      </p:sp>
    </p:spTree>
    <p:extLst>
      <p:ext uri="{BB962C8B-B14F-4D97-AF65-F5344CB8AC3E}">
        <p14:creationId xmlns:p14="http://schemas.microsoft.com/office/powerpoint/2010/main" val="2182613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External Manuf. – for ProTracts is PROTRACTS">
            <a:extLst>
              <a:ext uri="{FF2B5EF4-FFF2-40B4-BE49-F238E27FC236}">
                <a16:creationId xmlns:a16="http://schemas.microsoft.com/office/drawing/2014/main" id="{39048523-C23C-4D00-83A5-B364946311AC}"/>
              </a:ext>
            </a:extLst>
          </p:cNvPr>
          <p:cNvSpPr>
            <a:spLocks noGrp="1"/>
          </p:cNvSpPr>
          <p:nvPr>
            <p:ph type="title"/>
          </p:nvPr>
        </p:nvSpPr>
        <p:spPr/>
        <p:txBody>
          <a:bodyPr/>
          <a:lstStyle/>
          <a:p>
            <a:r>
              <a:rPr lang="en-US" dirty="0"/>
              <a:t>External Manuf. – for ProTracts is PROTRACTS</a:t>
            </a:r>
          </a:p>
        </p:txBody>
      </p:sp>
      <p:pic>
        <p:nvPicPr>
          <p:cNvPr id="5" name="Content Placeholder 4" descr="Protracts Reference Data Tab">
            <a:extLst>
              <a:ext uri="{FF2B5EF4-FFF2-40B4-BE49-F238E27FC236}">
                <a16:creationId xmlns:a16="http://schemas.microsoft.com/office/drawing/2014/main" id="{FC57B993-CFBD-47D6-94F5-DB1A2406F053}"/>
              </a:ext>
            </a:extLst>
          </p:cNvPr>
          <p:cNvPicPr>
            <a:picLocks noGrp="1" noChangeAspect="1"/>
          </p:cNvPicPr>
          <p:nvPr>
            <p:ph idx="1"/>
          </p:nvPr>
        </p:nvPicPr>
        <p:blipFill>
          <a:blip r:embed="rId2"/>
          <a:stretch>
            <a:fillRect/>
          </a:stretch>
        </p:blipFill>
        <p:spPr>
          <a:xfrm>
            <a:off x="1152525" y="2228954"/>
            <a:ext cx="7905750" cy="2834377"/>
          </a:xfrm>
          <a:prstGeom prst="rect">
            <a:avLst/>
          </a:prstGeom>
        </p:spPr>
      </p:pic>
      <p:sp>
        <p:nvSpPr>
          <p:cNvPr id="2" name="Slide Number Placeholder 1" descr="28">
            <a:extLst>
              <a:ext uri="{FF2B5EF4-FFF2-40B4-BE49-F238E27FC236}">
                <a16:creationId xmlns:a16="http://schemas.microsoft.com/office/drawing/2014/main" id="{7CE32E83-B401-47B6-BC15-17D7FE375689}"/>
              </a:ext>
            </a:extLst>
          </p:cNvPr>
          <p:cNvSpPr>
            <a:spLocks noGrp="1"/>
          </p:cNvSpPr>
          <p:nvPr>
            <p:ph type="sldNum" sz="quarter" idx="16"/>
          </p:nvPr>
        </p:nvSpPr>
        <p:spPr/>
        <p:txBody>
          <a:bodyPr/>
          <a:lstStyle/>
          <a:p>
            <a:fld id="{82A07BB3-F3DC-4C0B-B008-4C703ECBF595}" type="slidenum">
              <a:rPr lang="en-US" smtClean="0"/>
              <a:t>28</a:t>
            </a:fld>
            <a:endParaRPr lang="en-US" dirty="0"/>
          </a:p>
        </p:txBody>
      </p:sp>
    </p:spTree>
    <p:extLst>
      <p:ext uri="{BB962C8B-B14F-4D97-AF65-F5344CB8AC3E}">
        <p14:creationId xmlns:p14="http://schemas.microsoft.com/office/powerpoint/2010/main" val="804768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VND and Collections">
            <a:extLst>
              <a:ext uri="{FF2B5EF4-FFF2-40B4-BE49-F238E27FC236}">
                <a16:creationId xmlns:a16="http://schemas.microsoft.com/office/drawing/2014/main" id="{DF95141B-F9A5-4AD1-942D-978374F719F5}"/>
              </a:ext>
            </a:extLst>
          </p:cNvPr>
          <p:cNvSpPr>
            <a:spLocks noGrp="1"/>
          </p:cNvSpPr>
          <p:nvPr>
            <p:ph type="title"/>
          </p:nvPr>
        </p:nvSpPr>
        <p:spPr/>
        <p:txBody>
          <a:bodyPr/>
          <a:lstStyle/>
          <a:p>
            <a:r>
              <a:rPr lang="en-US" dirty="0"/>
              <a:t>PVND and Collections </a:t>
            </a:r>
          </a:p>
        </p:txBody>
      </p:sp>
      <p:pic>
        <p:nvPicPr>
          <p:cNvPr id="6" name="Content Placeholder 5" descr="PVND and Collections ( Billings) into Vendors (Payments)">
            <a:extLst>
              <a:ext uri="{FF2B5EF4-FFF2-40B4-BE49-F238E27FC236}">
                <a16:creationId xmlns:a16="http://schemas.microsoft.com/office/drawing/2014/main" id="{23A8B627-D487-48F4-B18D-DEFF539F26A7}"/>
              </a:ext>
            </a:extLst>
          </p:cNvPr>
          <p:cNvPicPr>
            <a:picLocks noGrp="1" noChangeAspect="1"/>
          </p:cNvPicPr>
          <p:nvPr>
            <p:ph idx="1"/>
          </p:nvPr>
        </p:nvPicPr>
        <p:blipFill>
          <a:blip r:embed="rId2"/>
          <a:stretch>
            <a:fillRect/>
          </a:stretch>
        </p:blipFill>
        <p:spPr>
          <a:xfrm>
            <a:off x="3284069" y="1825625"/>
            <a:ext cx="5623862" cy="4351338"/>
          </a:xfrm>
          <a:prstGeom prst="rect">
            <a:avLst/>
          </a:prstGeom>
        </p:spPr>
      </p:pic>
      <p:sp>
        <p:nvSpPr>
          <p:cNvPr id="5" name="Slide Number Placeholder 4" descr="29">
            <a:extLst>
              <a:ext uri="{FF2B5EF4-FFF2-40B4-BE49-F238E27FC236}">
                <a16:creationId xmlns:a16="http://schemas.microsoft.com/office/drawing/2014/main" id="{63D1ADCF-64CF-4D48-9A49-313C03B3392A}"/>
              </a:ext>
            </a:extLst>
          </p:cNvPr>
          <p:cNvSpPr>
            <a:spLocks noGrp="1"/>
          </p:cNvSpPr>
          <p:nvPr>
            <p:ph type="sldNum" sz="quarter" idx="16"/>
          </p:nvPr>
        </p:nvSpPr>
        <p:spPr/>
        <p:txBody>
          <a:bodyPr/>
          <a:lstStyle/>
          <a:p>
            <a:fld id="{82A07BB3-F3DC-4C0B-B008-4C703ECBF595}" type="slidenum">
              <a:rPr lang="en-US" smtClean="0"/>
              <a:t>29</a:t>
            </a:fld>
            <a:endParaRPr lang="en-US" dirty="0"/>
          </a:p>
        </p:txBody>
      </p:sp>
    </p:spTree>
    <p:extLst>
      <p:ext uri="{BB962C8B-B14F-4D97-AF65-F5344CB8AC3E}">
        <p14:creationId xmlns:p14="http://schemas.microsoft.com/office/powerpoint/2010/main" val="3619841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 OOH! OOH! OOH!">
            <a:extLst>
              <a:ext uri="{FF2B5EF4-FFF2-40B4-BE49-F238E27FC236}">
                <a16:creationId xmlns:a16="http://schemas.microsoft.com/office/drawing/2014/main" id="{DCEDD268-E09B-436D-AF1D-6C27B0E0796B}"/>
              </a:ext>
            </a:extLst>
          </p:cNvPr>
          <p:cNvSpPr>
            <a:spLocks noGrp="1"/>
          </p:cNvSpPr>
          <p:nvPr>
            <p:ph type="title"/>
          </p:nvPr>
        </p:nvSpPr>
        <p:spPr/>
        <p:txBody>
          <a:bodyPr/>
          <a:lstStyle/>
          <a:p>
            <a:r>
              <a:rPr lang="en-US" dirty="0"/>
              <a:t>OOH! OOH! OOH! OOH!</a:t>
            </a:r>
          </a:p>
        </p:txBody>
      </p:sp>
      <p:pic>
        <p:nvPicPr>
          <p:cNvPr id="6" name="Content Placeholder 5" descr="Picture of a man with his hand raised saying OOH! OOH! OOH! OOH!">
            <a:extLst>
              <a:ext uri="{FF2B5EF4-FFF2-40B4-BE49-F238E27FC236}">
                <a16:creationId xmlns:a16="http://schemas.microsoft.com/office/drawing/2014/main" id="{4C899F19-14F2-496D-95E0-89FBE15A0B9B}"/>
              </a:ext>
            </a:extLst>
          </p:cNvPr>
          <p:cNvPicPr>
            <a:picLocks noGrp="1" noChangeAspect="1"/>
          </p:cNvPicPr>
          <p:nvPr>
            <p:ph idx="1"/>
          </p:nvPr>
        </p:nvPicPr>
        <p:blipFill>
          <a:blip r:embed="rId2"/>
          <a:stretch>
            <a:fillRect/>
          </a:stretch>
        </p:blipFill>
        <p:spPr>
          <a:xfrm>
            <a:off x="4448072" y="1856105"/>
            <a:ext cx="3295855" cy="4351338"/>
          </a:xfrm>
          <a:prstGeom prst="rect">
            <a:avLst/>
          </a:prstGeom>
        </p:spPr>
      </p:pic>
      <p:sp>
        <p:nvSpPr>
          <p:cNvPr id="5" name="Slide Number Placeholder 4" descr="4">
            <a:extLst>
              <a:ext uri="{FF2B5EF4-FFF2-40B4-BE49-F238E27FC236}">
                <a16:creationId xmlns:a16="http://schemas.microsoft.com/office/drawing/2014/main" id="{AA983FA4-9CB7-4AD7-8129-16879BEA8BBE}"/>
              </a:ext>
            </a:extLst>
          </p:cNvPr>
          <p:cNvSpPr>
            <a:spLocks noGrp="1"/>
          </p:cNvSpPr>
          <p:nvPr>
            <p:ph type="sldNum" sz="quarter" idx="16"/>
          </p:nvPr>
        </p:nvSpPr>
        <p:spPr/>
        <p:txBody>
          <a:bodyPr/>
          <a:lstStyle/>
          <a:p>
            <a:fld id="{82A07BB3-F3DC-4C0B-B008-4C703ECBF595}" type="slidenum">
              <a:rPr lang="en-US" smtClean="0"/>
              <a:t>3</a:t>
            </a:fld>
            <a:endParaRPr lang="en-US" dirty="0"/>
          </a:p>
        </p:txBody>
      </p:sp>
    </p:spTree>
    <p:extLst>
      <p:ext uri="{BB962C8B-B14F-4D97-AF65-F5344CB8AC3E}">
        <p14:creationId xmlns:p14="http://schemas.microsoft.com/office/powerpoint/2010/main" val="2407807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VND">
            <a:extLst>
              <a:ext uri="{FF2B5EF4-FFF2-40B4-BE49-F238E27FC236}">
                <a16:creationId xmlns:a16="http://schemas.microsoft.com/office/drawing/2014/main" id="{3E13F19F-B17D-4B21-AAD9-F3F48A6A4C13}"/>
              </a:ext>
            </a:extLst>
          </p:cNvPr>
          <p:cNvSpPr>
            <a:spLocks noGrp="1"/>
          </p:cNvSpPr>
          <p:nvPr>
            <p:ph type="title"/>
          </p:nvPr>
        </p:nvSpPr>
        <p:spPr/>
        <p:txBody>
          <a:bodyPr/>
          <a:lstStyle/>
          <a:p>
            <a:r>
              <a:rPr lang="en-US" dirty="0"/>
              <a:t>PVND 	</a:t>
            </a:r>
          </a:p>
        </p:txBody>
      </p:sp>
      <p:sp>
        <p:nvSpPr>
          <p:cNvPr id="2" name="Content Placeholder 1" descr="PVND (Pre-Approval Vendor Request)&#10;This is for both vendors and customer.&#10;The name PVND is a carryover from our last accounting system, FFIS.&#10;PVND is a custom module located within FMMI.&#10;Authorized users make PVND requests.&#10;PVND requests are made-up of an online two page form.&#10;VCM section members review PVNDs, TIN match them, and either approve or reject the PVNDS.&#10;">
            <a:extLst>
              <a:ext uri="{FF2B5EF4-FFF2-40B4-BE49-F238E27FC236}">
                <a16:creationId xmlns:a16="http://schemas.microsoft.com/office/drawing/2014/main" id="{D605CC3D-2536-46BE-91A3-F5943EF2E29B}"/>
              </a:ext>
            </a:extLst>
          </p:cNvPr>
          <p:cNvSpPr>
            <a:spLocks noGrp="1"/>
          </p:cNvSpPr>
          <p:nvPr>
            <p:ph idx="1"/>
          </p:nvPr>
        </p:nvSpPr>
        <p:spPr/>
        <p:txBody>
          <a:bodyPr/>
          <a:lstStyle/>
          <a:p>
            <a:r>
              <a:rPr lang="en-US" dirty="0"/>
              <a:t>PVND (Pre-Approval Vendor Request)</a:t>
            </a:r>
          </a:p>
          <a:p>
            <a:r>
              <a:rPr lang="en-US" dirty="0"/>
              <a:t>This is for both vendors and customer.</a:t>
            </a:r>
          </a:p>
          <a:p>
            <a:r>
              <a:rPr lang="en-US" dirty="0"/>
              <a:t>The name PVND is a carryover from our last accounting system, FFIS.</a:t>
            </a:r>
          </a:p>
          <a:p>
            <a:r>
              <a:rPr lang="en-US" dirty="0"/>
              <a:t>PVND is a custom module located within FMMI.</a:t>
            </a:r>
          </a:p>
          <a:p>
            <a:r>
              <a:rPr lang="en-US" dirty="0"/>
              <a:t>Authorized users make PVND requests.</a:t>
            </a:r>
          </a:p>
          <a:p>
            <a:r>
              <a:rPr lang="en-US" dirty="0"/>
              <a:t>PVND requests are made-up of an online two page form.</a:t>
            </a:r>
          </a:p>
          <a:p>
            <a:r>
              <a:rPr lang="en-US" dirty="0"/>
              <a:t>VCM section members review PVNDs, TIN match them, and either approve or reject the PVNDS.</a:t>
            </a:r>
          </a:p>
        </p:txBody>
      </p:sp>
      <p:sp>
        <p:nvSpPr>
          <p:cNvPr id="5" name="Slide Number Placeholder 4" descr="30">
            <a:extLst>
              <a:ext uri="{FF2B5EF4-FFF2-40B4-BE49-F238E27FC236}">
                <a16:creationId xmlns:a16="http://schemas.microsoft.com/office/drawing/2014/main" id="{33340F8B-D68C-4E43-BE25-50E04E8BFC9D}"/>
              </a:ext>
            </a:extLst>
          </p:cNvPr>
          <p:cNvSpPr>
            <a:spLocks noGrp="1"/>
          </p:cNvSpPr>
          <p:nvPr>
            <p:ph type="sldNum" sz="quarter" idx="16"/>
          </p:nvPr>
        </p:nvSpPr>
        <p:spPr/>
        <p:txBody>
          <a:bodyPr/>
          <a:lstStyle/>
          <a:p>
            <a:fld id="{82A07BB3-F3DC-4C0B-B008-4C703ECBF595}" type="slidenum">
              <a:rPr lang="en-US" smtClean="0"/>
              <a:t>30</a:t>
            </a:fld>
            <a:r>
              <a:rPr lang="en-US" dirty="0"/>
              <a:t>30</a:t>
            </a:r>
          </a:p>
        </p:txBody>
      </p:sp>
    </p:spTree>
    <p:extLst>
      <p:ext uri="{BB962C8B-B14F-4D97-AF65-F5344CB8AC3E}">
        <p14:creationId xmlns:p14="http://schemas.microsoft.com/office/powerpoint/2010/main" val="862889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VND Lifecycle">
            <a:extLst>
              <a:ext uri="{FF2B5EF4-FFF2-40B4-BE49-F238E27FC236}">
                <a16:creationId xmlns:a16="http://schemas.microsoft.com/office/drawing/2014/main" id="{6C68A535-EF6C-4026-A439-AD194534DF46}"/>
              </a:ext>
            </a:extLst>
          </p:cNvPr>
          <p:cNvSpPr>
            <a:spLocks noGrp="1"/>
          </p:cNvSpPr>
          <p:nvPr>
            <p:ph type="title"/>
          </p:nvPr>
        </p:nvSpPr>
        <p:spPr/>
        <p:txBody>
          <a:bodyPr/>
          <a:lstStyle/>
          <a:p>
            <a:r>
              <a:rPr lang="en-US" dirty="0"/>
              <a:t>PVND Lifecycle</a:t>
            </a:r>
          </a:p>
        </p:txBody>
      </p:sp>
      <p:sp>
        <p:nvSpPr>
          <p:cNvPr id="2" name="Content Placeholder 1" descr="All PVND begin as NEW requests&#10;On Hold&#10;Resubmit&#10;Analyst Review&#10;All PVNDs end as either Rejected or Approved requests&#10;">
            <a:extLst>
              <a:ext uri="{FF2B5EF4-FFF2-40B4-BE49-F238E27FC236}">
                <a16:creationId xmlns:a16="http://schemas.microsoft.com/office/drawing/2014/main" id="{9AE3DF03-0261-49AC-A98A-43F9FBEB289E}"/>
              </a:ext>
            </a:extLst>
          </p:cNvPr>
          <p:cNvSpPr>
            <a:spLocks noGrp="1"/>
          </p:cNvSpPr>
          <p:nvPr>
            <p:ph idx="1"/>
          </p:nvPr>
        </p:nvSpPr>
        <p:spPr/>
        <p:txBody>
          <a:bodyPr/>
          <a:lstStyle/>
          <a:p>
            <a:r>
              <a:rPr lang="en-US" dirty="0"/>
              <a:t>All PVND begin as NEW requests</a:t>
            </a:r>
          </a:p>
          <a:p>
            <a:r>
              <a:rPr lang="en-US" dirty="0"/>
              <a:t>On Hold</a:t>
            </a:r>
          </a:p>
          <a:p>
            <a:r>
              <a:rPr lang="en-US" dirty="0"/>
              <a:t>Resubmit</a:t>
            </a:r>
          </a:p>
          <a:p>
            <a:r>
              <a:rPr lang="en-US" dirty="0"/>
              <a:t>Analyst Review</a:t>
            </a:r>
          </a:p>
          <a:p>
            <a:r>
              <a:rPr lang="en-US" dirty="0"/>
              <a:t>All PVNDs end as either Rejected or Approved requests</a:t>
            </a:r>
          </a:p>
          <a:p>
            <a:pPr marL="0" indent="0">
              <a:buNone/>
            </a:pPr>
            <a:endParaRPr lang="en-US" dirty="0"/>
          </a:p>
        </p:txBody>
      </p:sp>
      <p:sp>
        <p:nvSpPr>
          <p:cNvPr id="5" name="Slide Number Placeholder 4" descr="31">
            <a:extLst>
              <a:ext uri="{FF2B5EF4-FFF2-40B4-BE49-F238E27FC236}">
                <a16:creationId xmlns:a16="http://schemas.microsoft.com/office/drawing/2014/main" id="{833A007C-B363-407C-A94D-51D6CE4F5349}"/>
              </a:ext>
            </a:extLst>
          </p:cNvPr>
          <p:cNvSpPr>
            <a:spLocks noGrp="1"/>
          </p:cNvSpPr>
          <p:nvPr>
            <p:ph type="sldNum" sz="quarter" idx="16"/>
          </p:nvPr>
        </p:nvSpPr>
        <p:spPr/>
        <p:txBody>
          <a:bodyPr/>
          <a:lstStyle/>
          <a:p>
            <a:fld id="{82A07BB3-F3DC-4C0B-B008-4C703ECBF595}" type="slidenum">
              <a:rPr lang="en-US" smtClean="0"/>
              <a:t>31</a:t>
            </a:fld>
            <a:endParaRPr lang="en-US" dirty="0"/>
          </a:p>
        </p:txBody>
      </p:sp>
    </p:spTree>
    <p:extLst>
      <p:ext uri="{BB962C8B-B14F-4D97-AF65-F5344CB8AC3E}">
        <p14:creationId xmlns:p14="http://schemas.microsoft.com/office/powerpoint/2010/main" val="2828352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VND - Request Process">
            <a:extLst>
              <a:ext uri="{FF2B5EF4-FFF2-40B4-BE49-F238E27FC236}">
                <a16:creationId xmlns:a16="http://schemas.microsoft.com/office/drawing/2014/main" id="{5D94CBA1-6C43-4E27-AD7F-D8DEF80EE92F}"/>
              </a:ext>
            </a:extLst>
          </p:cNvPr>
          <p:cNvSpPr>
            <a:spLocks noGrp="1"/>
          </p:cNvSpPr>
          <p:nvPr>
            <p:ph type="title"/>
          </p:nvPr>
        </p:nvSpPr>
        <p:spPr/>
        <p:txBody>
          <a:bodyPr/>
          <a:lstStyle/>
          <a:p>
            <a:r>
              <a:rPr lang="en-US" dirty="0"/>
              <a:t>PVND – Request Process</a:t>
            </a:r>
          </a:p>
        </p:txBody>
      </p:sp>
      <p:pic>
        <p:nvPicPr>
          <p:cNvPr id="6" name="Content Placeholder 5" descr="PVND - Request Process for vendors and Customers Tab">
            <a:extLst>
              <a:ext uri="{FF2B5EF4-FFF2-40B4-BE49-F238E27FC236}">
                <a16:creationId xmlns:a16="http://schemas.microsoft.com/office/drawing/2014/main" id="{51EC8A0E-284C-4314-A677-00ED000D2CE5}"/>
              </a:ext>
            </a:extLst>
          </p:cNvPr>
          <p:cNvPicPr>
            <a:picLocks noGrp="1" noChangeAspect="1"/>
          </p:cNvPicPr>
          <p:nvPr>
            <p:ph idx="1"/>
          </p:nvPr>
        </p:nvPicPr>
        <p:blipFill>
          <a:blip r:embed="rId2"/>
          <a:stretch>
            <a:fillRect/>
          </a:stretch>
        </p:blipFill>
        <p:spPr>
          <a:xfrm>
            <a:off x="2825087" y="2326487"/>
            <a:ext cx="6373504" cy="3911435"/>
          </a:xfrm>
          <a:prstGeom prst="rect">
            <a:avLst/>
          </a:prstGeom>
        </p:spPr>
      </p:pic>
      <p:sp>
        <p:nvSpPr>
          <p:cNvPr id="5" name="Slide Number Placeholder 4" descr="32">
            <a:extLst>
              <a:ext uri="{FF2B5EF4-FFF2-40B4-BE49-F238E27FC236}">
                <a16:creationId xmlns:a16="http://schemas.microsoft.com/office/drawing/2014/main" id="{5BBFAFDA-F190-497E-AE6D-298535029EE7}"/>
              </a:ext>
            </a:extLst>
          </p:cNvPr>
          <p:cNvSpPr>
            <a:spLocks noGrp="1"/>
          </p:cNvSpPr>
          <p:nvPr>
            <p:ph type="sldNum" sz="quarter" idx="16"/>
          </p:nvPr>
        </p:nvSpPr>
        <p:spPr/>
        <p:txBody>
          <a:bodyPr/>
          <a:lstStyle/>
          <a:p>
            <a:fld id="{82A07BB3-F3DC-4C0B-B008-4C703ECBF595}" type="slidenum">
              <a:rPr lang="en-US" smtClean="0"/>
              <a:t>32</a:t>
            </a:fld>
            <a:endParaRPr lang="en-US" dirty="0"/>
          </a:p>
        </p:txBody>
      </p:sp>
    </p:spTree>
    <p:extLst>
      <p:ext uri="{BB962C8B-B14F-4D97-AF65-F5344CB8AC3E}">
        <p14:creationId xmlns:p14="http://schemas.microsoft.com/office/powerpoint/2010/main" val="865265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VND vendor Request">
            <a:extLst>
              <a:ext uri="{FF2B5EF4-FFF2-40B4-BE49-F238E27FC236}">
                <a16:creationId xmlns:a16="http://schemas.microsoft.com/office/drawing/2014/main" id="{A3EA9A9C-205E-4844-953D-C4425753D06F}"/>
              </a:ext>
            </a:extLst>
          </p:cNvPr>
          <p:cNvSpPr>
            <a:spLocks noGrp="1"/>
          </p:cNvSpPr>
          <p:nvPr>
            <p:ph type="title"/>
          </p:nvPr>
        </p:nvSpPr>
        <p:spPr/>
        <p:txBody>
          <a:bodyPr/>
          <a:lstStyle/>
          <a:p>
            <a:r>
              <a:rPr lang="en-US" dirty="0"/>
              <a:t>PVND Vendor Request</a:t>
            </a:r>
          </a:p>
        </p:txBody>
      </p:sp>
      <p:pic>
        <p:nvPicPr>
          <p:cNvPr id="6" name="Content Placeholder 5" descr="Screen shot of PVND Vendor Request Tab">
            <a:extLst>
              <a:ext uri="{FF2B5EF4-FFF2-40B4-BE49-F238E27FC236}">
                <a16:creationId xmlns:a16="http://schemas.microsoft.com/office/drawing/2014/main" id="{9733DA35-4F67-4B8E-88EF-FC27B18189AC}"/>
              </a:ext>
            </a:extLst>
          </p:cNvPr>
          <p:cNvPicPr>
            <a:picLocks noGrp="1" noChangeAspect="1"/>
          </p:cNvPicPr>
          <p:nvPr>
            <p:ph idx="1"/>
          </p:nvPr>
        </p:nvPicPr>
        <p:blipFill>
          <a:blip r:embed="rId2"/>
          <a:stretch>
            <a:fillRect/>
          </a:stretch>
        </p:blipFill>
        <p:spPr>
          <a:xfrm>
            <a:off x="2270818" y="2009405"/>
            <a:ext cx="7896763" cy="4513950"/>
          </a:xfrm>
          <a:prstGeom prst="rect">
            <a:avLst/>
          </a:prstGeom>
        </p:spPr>
      </p:pic>
      <p:sp>
        <p:nvSpPr>
          <p:cNvPr id="5" name="Slide Number Placeholder 4" descr="33">
            <a:extLst>
              <a:ext uri="{FF2B5EF4-FFF2-40B4-BE49-F238E27FC236}">
                <a16:creationId xmlns:a16="http://schemas.microsoft.com/office/drawing/2014/main" id="{FB054EA1-B184-4EB5-BFEB-3D76D4ECBE9E}"/>
              </a:ext>
            </a:extLst>
          </p:cNvPr>
          <p:cNvSpPr>
            <a:spLocks noGrp="1"/>
          </p:cNvSpPr>
          <p:nvPr>
            <p:ph type="sldNum" sz="quarter" idx="16"/>
          </p:nvPr>
        </p:nvSpPr>
        <p:spPr/>
        <p:txBody>
          <a:bodyPr/>
          <a:lstStyle/>
          <a:p>
            <a:fld id="{82A07BB3-F3DC-4C0B-B008-4C703ECBF595}" type="slidenum">
              <a:rPr lang="en-US" smtClean="0"/>
              <a:t>33</a:t>
            </a:fld>
            <a:endParaRPr lang="en-US" dirty="0"/>
          </a:p>
        </p:txBody>
      </p:sp>
    </p:spTree>
    <p:extLst>
      <p:ext uri="{BB962C8B-B14F-4D97-AF65-F5344CB8AC3E}">
        <p14:creationId xmlns:p14="http://schemas.microsoft.com/office/powerpoint/2010/main" val="3231056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VND Supplemental Request">
            <a:extLst>
              <a:ext uri="{FF2B5EF4-FFF2-40B4-BE49-F238E27FC236}">
                <a16:creationId xmlns:a16="http://schemas.microsoft.com/office/drawing/2014/main" id="{69034816-54AC-4AD9-A697-BD68362C489F}"/>
              </a:ext>
            </a:extLst>
          </p:cNvPr>
          <p:cNvSpPr>
            <a:spLocks noGrp="1"/>
          </p:cNvSpPr>
          <p:nvPr>
            <p:ph type="title"/>
          </p:nvPr>
        </p:nvSpPr>
        <p:spPr/>
        <p:txBody>
          <a:bodyPr/>
          <a:lstStyle/>
          <a:p>
            <a:r>
              <a:rPr lang="en-US" dirty="0"/>
              <a:t>PVND Supplemental Request</a:t>
            </a:r>
          </a:p>
        </p:txBody>
      </p:sp>
      <p:pic>
        <p:nvPicPr>
          <p:cNvPr id="6" name="Content Placeholder 5" descr="PVND Vendor Request Supplemental Employee Name Tab">
            <a:extLst>
              <a:ext uri="{FF2B5EF4-FFF2-40B4-BE49-F238E27FC236}">
                <a16:creationId xmlns:a16="http://schemas.microsoft.com/office/drawing/2014/main" id="{CB099DAA-1E69-4863-8955-5D0C59916A87}"/>
              </a:ext>
            </a:extLst>
          </p:cNvPr>
          <p:cNvPicPr>
            <a:picLocks noGrp="1" noChangeAspect="1"/>
          </p:cNvPicPr>
          <p:nvPr>
            <p:ph idx="1"/>
          </p:nvPr>
        </p:nvPicPr>
        <p:blipFill>
          <a:blip r:embed="rId2"/>
          <a:stretch>
            <a:fillRect/>
          </a:stretch>
        </p:blipFill>
        <p:spPr>
          <a:xfrm>
            <a:off x="1719618" y="2047164"/>
            <a:ext cx="8546592" cy="4309186"/>
          </a:xfrm>
          <a:prstGeom prst="rect">
            <a:avLst/>
          </a:prstGeom>
        </p:spPr>
      </p:pic>
      <p:sp>
        <p:nvSpPr>
          <p:cNvPr id="5" name="Slide Number Placeholder 4" descr="34">
            <a:extLst>
              <a:ext uri="{FF2B5EF4-FFF2-40B4-BE49-F238E27FC236}">
                <a16:creationId xmlns:a16="http://schemas.microsoft.com/office/drawing/2014/main" id="{62D0D02C-C21D-4281-B9AE-CC6C0D2F1139}"/>
              </a:ext>
            </a:extLst>
          </p:cNvPr>
          <p:cNvSpPr>
            <a:spLocks noGrp="1"/>
          </p:cNvSpPr>
          <p:nvPr>
            <p:ph type="sldNum" sz="quarter" idx="16"/>
          </p:nvPr>
        </p:nvSpPr>
        <p:spPr/>
        <p:txBody>
          <a:bodyPr/>
          <a:lstStyle/>
          <a:p>
            <a:fld id="{82A07BB3-F3DC-4C0B-B008-4C703ECBF595}" type="slidenum">
              <a:rPr lang="en-US" smtClean="0"/>
              <a:t>34</a:t>
            </a:fld>
            <a:endParaRPr lang="en-US" dirty="0"/>
          </a:p>
        </p:txBody>
      </p:sp>
    </p:spTree>
    <p:extLst>
      <p:ext uri="{BB962C8B-B14F-4D97-AF65-F5344CB8AC3E}">
        <p14:creationId xmlns:p14="http://schemas.microsoft.com/office/powerpoint/2010/main" val="2035480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additional Information">
            <a:extLst>
              <a:ext uri="{FF2B5EF4-FFF2-40B4-BE49-F238E27FC236}">
                <a16:creationId xmlns:a16="http://schemas.microsoft.com/office/drawing/2014/main" id="{7E2AE254-F62B-4F00-9B31-C6650A3696C1}"/>
              </a:ext>
            </a:extLst>
          </p:cNvPr>
          <p:cNvSpPr>
            <a:spLocks noGrp="1"/>
          </p:cNvSpPr>
          <p:nvPr>
            <p:ph type="title"/>
          </p:nvPr>
        </p:nvSpPr>
        <p:spPr/>
        <p:txBody>
          <a:bodyPr/>
          <a:lstStyle/>
          <a:p>
            <a:r>
              <a:rPr lang="en-US" dirty="0"/>
              <a:t>Additional Information</a:t>
            </a:r>
          </a:p>
        </p:txBody>
      </p:sp>
      <p:pic>
        <p:nvPicPr>
          <p:cNvPr id="6" name="Content Placeholder 5" descr="PVND Additional Information tab">
            <a:extLst>
              <a:ext uri="{FF2B5EF4-FFF2-40B4-BE49-F238E27FC236}">
                <a16:creationId xmlns:a16="http://schemas.microsoft.com/office/drawing/2014/main" id="{17428B1D-6069-48EA-B803-BBEA626C49C1}"/>
              </a:ext>
            </a:extLst>
          </p:cNvPr>
          <p:cNvPicPr>
            <a:picLocks noGrp="1" noChangeAspect="1"/>
          </p:cNvPicPr>
          <p:nvPr>
            <p:ph idx="1"/>
          </p:nvPr>
        </p:nvPicPr>
        <p:blipFill>
          <a:blip r:embed="rId2"/>
          <a:stretch>
            <a:fillRect/>
          </a:stretch>
        </p:blipFill>
        <p:spPr>
          <a:xfrm>
            <a:off x="2402006" y="2009405"/>
            <a:ext cx="7124131" cy="4513949"/>
          </a:xfrm>
          <a:prstGeom prst="rect">
            <a:avLst/>
          </a:prstGeom>
        </p:spPr>
      </p:pic>
      <p:sp>
        <p:nvSpPr>
          <p:cNvPr id="5" name="Slide Number Placeholder 4" descr="35">
            <a:extLst>
              <a:ext uri="{FF2B5EF4-FFF2-40B4-BE49-F238E27FC236}">
                <a16:creationId xmlns:a16="http://schemas.microsoft.com/office/drawing/2014/main" id="{62C6B846-3EE1-40BC-AE5A-F8E0635DD272}"/>
              </a:ext>
            </a:extLst>
          </p:cNvPr>
          <p:cNvSpPr>
            <a:spLocks noGrp="1"/>
          </p:cNvSpPr>
          <p:nvPr>
            <p:ph type="sldNum" sz="quarter" idx="16"/>
          </p:nvPr>
        </p:nvSpPr>
        <p:spPr/>
        <p:txBody>
          <a:bodyPr/>
          <a:lstStyle/>
          <a:p>
            <a:fld id="{82A07BB3-F3DC-4C0B-B008-4C703ECBF595}" type="slidenum">
              <a:rPr lang="en-US" smtClean="0"/>
              <a:t>35</a:t>
            </a:fld>
            <a:endParaRPr lang="en-US" dirty="0"/>
          </a:p>
        </p:txBody>
      </p:sp>
    </p:spTree>
    <p:extLst>
      <p:ext uri="{BB962C8B-B14F-4D97-AF65-F5344CB8AC3E}">
        <p14:creationId xmlns:p14="http://schemas.microsoft.com/office/powerpoint/2010/main" val="4032370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Outbound Payments and Billings">
            <a:extLst>
              <a:ext uri="{FF2B5EF4-FFF2-40B4-BE49-F238E27FC236}">
                <a16:creationId xmlns:a16="http://schemas.microsoft.com/office/drawing/2014/main" id="{5AA72251-57FB-4A23-8214-AB13DF76271C}"/>
              </a:ext>
              <a:ext uri="{C183D7F6-B498-43B3-948B-1728B52AA6E4}">
                <adec:decorative xmlns:adec="http://schemas.microsoft.com/office/drawing/2017/decorative" val="0"/>
              </a:ext>
            </a:extLst>
          </p:cNvPr>
          <p:cNvSpPr>
            <a:spLocks noGrp="1"/>
          </p:cNvSpPr>
          <p:nvPr>
            <p:ph type="title"/>
          </p:nvPr>
        </p:nvSpPr>
        <p:spPr/>
        <p:txBody>
          <a:bodyPr/>
          <a:lstStyle/>
          <a:p>
            <a:r>
              <a:rPr lang="en-US" dirty="0"/>
              <a:t>Outbound Payments and Billings</a:t>
            </a:r>
          </a:p>
        </p:txBody>
      </p:sp>
      <p:pic>
        <p:nvPicPr>
          <p:cNvPr id="6" name="Content Placeholder 5" descr="Outbound Vendor (Payments) and customer (Billings) from FMMI">
            <a:extLst>
              <a:ext uri="{FF2B5EF4-FFF2-40B4-BE49-F238E27FC236}">
                <a16:creationId xmlns:a16="http://schemas.microsoft.com/office/drawing/2014/main" id="{A477D11E-00F1-4792-842A-7FA21D5EB4EF}"/>
              </a:ext>
            </a:extLst>
          </p:cNvPr>
          <p:cNvPicPr>
            <a:picLocks noGrp="1" noChangeAspect="1"/>
          </p:cNvPicPr>
          <p:nvPr>
            <p:ph idx="1"/>
          </p:nvPr>
        </p:nvPicPr>
        <p:blipFill>
          <a:blip r:embed="rId2"/>
          <a:stretch>
            <a:fillRect/>
          </a:stretch>
        </p:blipFill>
        <p:spPr>
          <a:xfrm>
            <a:off x="2606722" y="2009405"/>
            <a:ext cx="6469039" cy="4198038"/>
          </a:xfrm>
          <a:prstGeom prst="rect">
            <a:avLst/>
          </a:prstGeom>
        </p:spPr>
      </p:pic>
      <p:sp>
        <p:nvSpPr>
          <p:cNvPr id="5" name="Slide Number Placeholder 4" descr="36">
            <a:extLst>
              <a:ext uri="{FF2B5EF4-FFF2-40B4-BE49-F238E27FC236}">
                <a16:creationId xmlns:a16="http://schemas.microsoft.com/office/drawing/2014/main" id="{A9F2717C-67B0-4C5E-90E0-A1C53FD06B34}"/>
              </a:ext>
            </a:extLst>
          </p:cNvPr>
          <p:cNvSpPr>
            <a:spLocks noGrp="1"/>
          </p:cNvSpPr>
          <p:nvPr>
            <p:ph type="sldNum" sz="quarter" idx="16"/>
          </p:nvPr>
        </p:nvSpPr>
        <p:spPr/>
        <p:txBody>
          <a:bodyPr/>
          <a:lstStyle/>
          <a:p>
            <a:fld id="{82A07BB3-F3DC-4C0B-B008-4C703ECBF595}" type="slidenum">
              <a:rPr lang="en-US" smtClean="0"/>
              <a:t>36</a:t>
            </a:fld>
            <a:endParaRPr lang="en-US" dirty="0"/>
          </a:p>
        </p:txBody>
      </p:sp>
    </p:spTree>
    <p:extLst>
      <p:ext uri="{BB962C8B-B14F-4D97-AF65-F5344CB8AC3E}">
        <p14:creationId xmlns:p14="http://schemas.microsoft.com/office/powerpoint/2010/main" val="2633855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MMI to IPP Outbound">
            <a:extLst>
              <a:ext uri="{FF2B5EF4-FFF2-40B4-BE49-F238E27FC236}">
                <a16:creationId xmlns:a16="http://schemas.microsoft.com/office/drawing/2014/main" id="{446C2587-ED6D-4517-99D5-A0128A52F965}"/>
              </a:ext>
            </a:extLst>
          </p:cNvPr>
          <p:cNvSpPr>
            <a:spLocks noGrp="1"/>
          </p:cNvSpPr>
          <p:nvPr>
            <p:ph type="title"/>
          </p:nvPr>
        </p:nvSpPr>
        <p:spPr>
          <a:xfrm>
            <a:off x="805544" y="365125"/>
            <a:ext cx="7972696" cy="1325563"/>
          </a:xfrm>
        </p:spPr>
        <p:txBody>
          <a:bodyPr/>
          <a:lstStyle/>
          <a:p>
            <a:r>
              <a:rPr lang="en-US" dirty="0"/>
              <a:t>FMMI to IPP Outbound</a:t>
            </a:r>
          </a:p>
        </p:txBody>
      </p:sp>
      <p:sp>
        <p:nvSpPr>
          <p:cNvPr id="2" name="Content Placeholder 1" descr="The IPP Outbound is a manual process&#10;When IPP Purchase Orders reject for a missing vendor, VCM extracts the vendors from FMMI and uploads them to the USDA IPP XMVL (vendor) table in IPP.&#10;The XMVL vendor must then be matched to an IPP Supplier&#10;">
            <a:extLst>
              <a:ext uri="{FF2B5EF4-FFF2-40B4-BE49-F238E27FC236}">
                <a16:creationId xmlns:a16="http://schemas.microsoft.com/office/drawing/2014/main" id="{9EB23C94-421B-4ED8-A7E4-A2603C19936D}"/>
              </a:ext>
            </a:extLst>
          </p:cNvPr>
          <p:cNvSpPr>
            <a:spLocks noGrp="1"/>
          </p:cNvSpPr>
          <p:nvPr>
            <p:ph idx="1"/>
          </p:nvPr>
        </p:nvSpPr>
        <p:spPr/>
        <p:txBody>
          <a:bodyPr/>
          <a:lstStyle/>
          <a:p>
            <a:r>
              <a:rPr lang="en-US" dirty="0"/>
              <a:t>The IPP Outbound is a manual process</a:t>
            </a:r>
          </a:p>
          <a:p>
            <a:r>
              <a:rPr lang="en-US" dirty="0"/>
              <a:t>When IPP Purchase Orders reject for a missing vendor, VCM extracts the vendors from FMMI and uploads them to the USDA IPP XMVL (vendor) table in IPP.</a:t>
            </a:r>
          </a:p>
          <a:p>
            <a:r>
              <a:rPr lang="en-US" dirty="0"/>
              <a:t>The XMVL vendor must then be matched to an IPP Supplier</a:t>
            </a:r>
          </a:p>
          <a:p>
            <a:pPr marL="0" indent="0">
              <a:buNone/>
            </a:pPr>
            <a:endParaRPr lang="en-US" dirty="0"/>
          </a:p>
        </p:txBody>
      </p:sp>
      <p:sp>
        <p:nvSpPr>
          <p:cNvPr id="5" name="Slide Number Placeholder 4" descr="37">
            <a:extLst>
              <a:ext uri="{FF2B5EF4-FFF2-40B4-BE49-F238E27FC236}">
                <a16:creationId xmlns:a16="http://schemas.microsoft.com/office/drawing/2014/main" id="{1E291876-E497-44FB-B6FB-0D53DE409B6B}"/>
              </a:ext>
            </a:extLst>
          </p:cNvPr>
          <p:cNvSpPr>
            <a:spLocks noGrp="1"/>
          </p:cNvSpPr>
          <p:nvPr>
            <p:ph type="sldNum" sz="quarter" idx="16"/>
          </p:nvPr>
        </p:nvSpPr>
        <p:spPr/>
        <p:txBody>
          <a:bodyPr/>
          <a:lstStyle/>
          <a:p>
            <a:fld id="{82A07BB3-F3DC-4C0B-B008-4C703ECBF595}" type="slidenum">
              <a:rPr lang="en-US" smtClean="0"/>
              <a:t>37</a:t>
            </a:fld>
            <a:endParaRPr lang="en-US" dirty="0"/>
          </a:p>
        </p:txBody>
      </p:sp>
    </p:spTree>
    <p:extLst>
      <p:ext uri="{BB962C8B-B14F-4D97-AF65-F5344CB8AC3E}">
        <p14:creationId xmlns:p14="http://schemas.microsoft.com/office/powerpoint/2010/main" val="3307788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MMI to IAS Outbound">
            <a:extLst>
              <a:ext uri="{FF2B5EF4-FFF2-40B4-BE49-F238E27FC236}">
                <a16:creationId xmlns:a16="http://schemas.microsoft.com/office/drawing/2014/main" id="{9A1507E0-3EA7-44C2-8104-14DDE5B974D1}"/>
              </a:ext>
            </a:extLst>
          </p:cNvPr>
          <p:cNvSpPr>
            <a:spLocks noGrp="1"/>
          </p:cNvSpPr>
          <p:nvPr>
            <p:ph type="title"/>
          </p:nvPr>
        </p:nvSpPr>
        <p:spPr/>
        <p:txBody>
          <a:bodyPr/>
          <a:lstStyle/>
          <a:p>
            <a:r>
              <a:rPr lang="en-US" dirty="0"/>
              <a:t>FMMI to IAS Outbound</a:t>
            </a:r>
          </a:p>
        </p:txBody>
      </p:sp>
      <p:sp>
        <p:nvSpPr>
          <p:cNvPr id="2" name="Content Placeholder 1" descr="The FMMI to IAS Outbound runs every hour throughout the day.&#10;Times are in MT&#10;">
            <a:extLst>
              <a:ext uri="{FF2B5EF4-FFF2-40B4-BE49-F238E27FC236}">
                <a16:creationId xmlns:a16="http://schemas.microsoft.com/office/drawing/2014/main" id="{C708363B-18F8-4B43-B1B4-24F9853239CF}"/>
              </a:ext>
            </a:extLst>
          </p:cNvPr>
          <p:cNvSpPr>
            <a:spLocks noGrp="1"/>
          </p:cNvSpPr>
          <p:nvPr>
            <p:ph idx="1"/>
          </p:nvPr>
        </p:nvSpPr>
        <p:spPr/>
        <p:txBody>
          <a:bodyPr/>
          <a:lstStyle/>
          <a:p>
            <a:r>
              <a:rPr lang="en-US" dirty="0"/>
              <a:t>The FMMI to IAS Outbound runs every hour throughout the day.</a:t>
            </a:r>
          </a:p>
          <a:p>
            <a:r>
              <a:rPr lang="en-US" dirty="0"/>
              <a:t>Times are in MT</a:t>
            </a:r>
          </a:p>
          <a:p>
            <a:endParaRPr lang="en-US" dirty="0"/>
          </a:p>
          <a:p>
            <a:endParaRPr lang="en-US" dirty="0"/>
          </a:p>
        </p:txBody>
      </p:sp>
      <p:pic>
        <p:nvPicPr>
          <p:cNvPr id="5" name="Picture 4" descr="Screen Print of FMMI to IAS Outbound job">
            <a:extLst>
              <a:ext uri="{FF2B5EF4-FFF2-40B4-BE49-F238E27FC236}">
                <a16:creationId xmlns:a16="http://schemas.microsoft.com/office/drawing/2014/main" id="{5692D3BF-375F-4C6D-920B-5BE67091264F}"/>
              </a:ext>
            </a:extLst>
          </p:cNvPr>
          <p:cNvPicPr>
            <a:picLocks noChangeAspect="1"/>
          </p:cNvPicPr>
          <p:nvPr/>
        </p:nvPicPr>
        <p:blipFill>
          <a:blip r:embed="rId2"/>
          <a:stretch>
            <a:fillRect/>
          </a:stretch>
        </p:blipFill>
        <p:spPr>
          <a:xfrm>
            <a:off x="1042987" y="2881312"/>
            <a:ext cx="8620125" cy="3095625"/>
          </a:xfrm>
          <a:prstGeom prst="rect">
            <a:avLst/>
          </a:prstGeom>
        </p:spPr>
      </p:pic>
      <p:sp>
        <p:nvSpPr>
          <p:cNvPr id="6" name="Slide Number Placeholder 5" descr="38">
            <a:extLst>
              <a:ext uri="{FF2B5EF4-FFF2-40B4-BE49-F238E27FC236}">
                <a16:creationId xmlns:a16="http://schemas.microsoft.com/office/drawing/2014/main" id="{89F02BBF-FFC6-4106-835C-2F816ADB1936}"/>
              </a:ext>
            </a:extLst>
          </p:cNvPr>
          <p:cNvSpPr>
            <a:spLocks noGrp="1"/>
          </p:cNvSpPr>
          <p:nvPr>
            <p:ph type="sldNum" sz="quarter" idx="16"/>
          </p:nvPr>
        </p:nvSpPr>
        <p:spPr/>
        <p:txBody>
          <a:bodyPr/>
          <a:lstStyle/>
          <a:p>
            <a:fld id="{82A07BB3-F3DC-4C0B-B008-4C703ECBF595}" type="slidenum">
              <a:rPr lang="en-US" smtClean="0"/>
              <a:t>38</a:t>
            </a:fld>
            <a:endParaRPr lang="en-US" dirty="0"/>
          </a:p>
        </p:txBody>
      </p:sp>
    </p:spTree>
    <p:extLst>
      <p:ext uri="{BB962C8B-B14F-4D97-AF65-F5344CB8AC3E}">
        <p14:creationId xmlns:p14="http://schemas.microsoft.com/office/powerpoint/2010/main" val="1170576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MMI to CRM Interface">
            <a:extLst>
              <a:ext uri="{FF2B5EF4-FFF2-40B4-BE49-F238E27FC236}">
                <a16:creationId xmlns:a16="http://schemas.microsoft.com/office/drawing/2014/main" id="{B317AE19-3C64-47B8-AC50-2BF7F0F9F483}"/>
              </a:ext>
            </a:extLst>
          </p:cNvPr>
          <p:cNvSpPr>
            <a:spLocks noGrp="1"/>
          </p:cNvSpPr>
          <p:nvPr>
            <p:ph type="title"/>
          </p:nvPr>
        </p:nvSpPr>
        <p:spPr/>
        <p:txBody>
          <a:bodyPr/>
          <a:lstStyle/>
          <a:p>
            <a:r>
              <a:rPr lang="en-US" dirty="0"/>
              <a:t>FMMI to CRM Interface</a:t>
            </a:r>
          </a:p>
        </p:txBody>
      </p:sp>
      <p:sp>
        <p:nvSpPr>
          <p:cNvPr id="2" name="Content Placeholder 1" descr="CRM stands for Customer Relationship Module&#10;An argument could be made to include CRM in the FMMI swim lane&#10;VCM receives e-mail requests to mark vendors for replication from FMMI to CRM.  In CRM the Business Partners are:&#10;A FAS (Now X)&#10;B FNS  &#10;C NRCS (Now X)&#10;D AMS (Now X)&#10;X Enterprise&#10;We have moved to using X Enterprise for all agencies except FNS&#10;">
            <a:extLst>
              <a:ext uri="{FF2B5EF4-FFF2-40B4-BE49-F238E27FC236}">
                <a16:creationId xmlns:a16="http://schemas.microsoft.com/office/drawing/2014/main" id="{C9B0E548-3C6E-4322-8783-4582FF77F0C1}"/>
              </a:ext>
            </a:extLst>
          </p:cNvPr>
          <p:cNvSpPr>
            <a:spLocks noGrp="1"/>
          </p:cNvSpPr>
          <p:nvPr>
            <p:ph idx="1"/>
          </p:nvPr>
        </p:nvSpPr>
        <p:spPr/>
        <p:txBody>
          <a:bodyPr>
            <a:normAutofit lnSpcReduction="10000"/>
          </a:bodyPr>
          <a:lstStyle/>
          <a:p>
            <a:r>
              <a:rPr lang="en-US" dirty="0"/>
              <a:t>CRM stands for Customer Relationship Module</a:t>
            </a:r>
          </a:p>
          <a:p>
            <a:r>
              <a:rPr lang="en-US" dirty="0"/>
              <a:t>An argument could be made to include CRM in the FMMI swim lane</a:t>
            </a:r>
          </a:p>
          <a:p>
            <a:r>
              <a:rPr lang="en-US" dirty="0"/>
              <a:t>VCM receives e-mail requests to mark vendors for replication from FMMI to CRM.  In CRM the Business Partners are:</a:t>
            </a:r>
          </a:p>
          <a:p>
            <a:pPr lvl="1"/>
            <a:r>
              <a:rPr lang="en-US" dirty="0"/>
              <a:t>A	FAS (Now X)</a:t>
            </a:r>
          </a:p>
          <a:p>
            <a:pPr lvl="1"/>
            <a:r>
              <a:rPr lang="en-US" dirty="0"/>
              <a:t>B	FNS		</a:t>
            </a:r>
          </a:p>
          <a:p>
            <a:pPr lvl="1"/>
            <a:r>
              <a:rPr lang="en-US" dirty="0"/>
              <a:t>C	NRCS (Now X)</a:t>
            </a:r>
          </a:p>
          <a:p>
            <a:pPr lvl="1"/>
            <a:r>
              <a:rPr lang="en-US" dirty="0"/>
              <a:t>D AMS (Now X)</a:t>
            </a:r>
          </a:p>
          <a:p>
            <a:pPr lvl="1"/>
            <a:r>
              <a:rPr lang="en-US" dirty="0"/>
              <a:t>X Enterprise</a:t>
            </a:r>
          </a:p>
          <a:p>
            <a:r>
              <a:rPr lang="en-US" dirty="0"/>
              <a:t>We have moved to using X Enterprise for all agencies except FNS</a:t>
            </a:r>
          </a:p>
        </p:txBody>
      </p:sp>
      <p:sp>
        <p:nvSpPr>
          <p:cNvPr id="5" name="Slide Number Placeholder 4" descr="39">
            <a:extLst>
              <a:ext uri="{FF2B5EF4-FFF2-40B4-BE49-F238E27FC236}">
                <a16:creationId xmlns:a16="http://schemas.microsoft.com/office/drawing/2014/main" id="{CE1B17E3-004C-4C6C-8909-B4B75BC92ACC}"/>
              </a:ext>
            </a:extLst>
          </p:cNvPr>
          <p:cNvSpPr>
            <a:spLocks noGrp="1"/>
          </p:cNvSpPr>
          <p:nvPr>
            <p:ph type="sldNum" sz="quarter" idx="16"/>
          </p:nvPr>
        </p:nvSpPr>
        <p:spPr/>
        <p:txBody>
          <a:bodyPr/>
          <a:lstStyle/>
          <a:p>
            <a:fld id="{82A07BB3-F3DC-4C0B-B008-4C703ECBF595}" type="slidenum">
              <a:rPr lang="en-US" smtClean="0"/>
              <a:t>39</a:t>
            </a:fld>
            <a:endParaRPr lang="en-US" dirty="0"/>
          </a:p>
        </p:txBody>
      </p:sp>
    </p:spTree>
    <p:extLst>
      <p:ext uri="{BB962C8B-B14F-4D97-AF65-F5344CB8AC3E}">
        <p14:creationId xmlns:p14="http://schemas.microsoft.com/office/powerpoint/2010/main" val="942344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MMI Vendors and Customers">
            <a:extLst>
              <a:ext uri="{FF2B5EF4-FFF2-40B4-BE49-F238E27FC236}">
                <a16:creationId xmlns:a16="http://schemas.microsoft.com/office/drawing/2014/main" id="{D86FB941-C3CD-4290-9AFC-7606773FC14C}"/>
              </a:ext>
            </a:extLst>
          </p:cNvPr>
          <p:cNvSpPr>
            <a:spLocks noGrp="1"/>
          </p:cNvSpPr>
          <p:nvPr>
            <p:ph type="title"/>
          </p:nvPr>
        </p:nvSpPr>
        <p:spPr/>
        <p:txBody>
          <a:bodyPr/>
          <a:lstStyle/>
          <a:p>
            <a:r>
              <a:rPr lang="en-US" dirty="0"/>
              <a:t>FMMI Vendors and Customers</a:t>
            </a:r>
          </a:p>
        </p:txBody>
      </p:sp>
      <p:pic>
        <p:nvPicPr>
          <p:cNvPr id="6" name="Content Placeholder 5" descr="FMMI Vendors and Customers:&#10;Inbound- Conversion from the old accounting system FFIS to FMMI the new accounting System.&#10;NEMP - (Name Employee) Employee information from the Payroll System.&#10;SAM (System for Award Management) DUNS Number and cage Code.&#10;ProTract - Project Contracts NRCS.&#10;FMMI: PVND Pre-approval vendor Request&#10;Vendors (payments)&#10;Customers (Billings)&#10;Outbound: IPP (internet Payment Platform) Population of the IPP XMVL File.&#10;IAS- Integrated Acquisition System.&#10;CRM ( EZ-FedGrants)&#10;ProTract (Project Contracts) NRCS">
            <a:extLst>
              <a:ext uri="{FF2B5EF4-FFF2-40B4-BE49-F238E27FC236}">
                <a16:creationId xmlns:a16="http://schemas.microsoft.com/office/drawing/2014/main" id="{FC797A2B-7CF7-4632-B0DC-58BDB6DE1084}"/>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3283699" y="1856105"/>
            <a:ext cx="5624601" cy="4351338"/>
          </a:xfrm>
          <a:prstGeom prst="rect">
            <a:avLst/>
          </a:prstGeom>
        </p:spPr>
      </p:pic>
      <p:sp>
        <p:nvSpPr>
          <p:cNvPr id="5" name="Slide Number Placeholder 4" descr="4">
            <a:extLst>
              <a:ext uri="{FF2B5EF4-FFF2-40B4-BE49-F238E27FC236}">
                <a16:creationId xmlns:a16="http://schemas.microsoft.com/office/drawing/2014/main" id="{DAC584F9-7BD6-42EE-9C7D-7927B0E9B3F3}"/>
              </a:ext>
            </a:extLst>
          </p:cNvPr>
          <p:cNvSpPr>
            <a:spLocks noGrp="1"/>
          </p:cNvSpPr>
          <p:nvPr>
            <p:ph type="sldNum" sz="quarter" idx="16"/>
          </p:nvPr>
        </p:nvSpPr>
        <p:spPr/>
        <p:txBody>
          <a:bodyPr/>
          <a:lstStyle/>
          <a:p>
            <a:fld id="{82A07BB3-F3DC-4C0B-B008-4C703ECBF595}" type="slidenum">
              <a:rPr lang="en-US" smtClean="0"/>
              <a:t>4</a:t>
            </a:fld>
            <a:endParaRPr lang="en-US" dirty="0"/>
          </a:p>
        </p:txBody>
      </p:sp>
    </p:spTree>
    <p:extLst>
      <p:ext uri="{BB962C8B-B14F-4D97-AF65-F5344CB8AC3E}">
        <p14:creationId xmlns:p14="http://schemas.microsoft.com/office/powerpoint/2010/main" val="2548607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Replication to CRM">
            <a:extLst>
              <a:ext uri="{FF2B5EF4-FFF2-40B4-BE49-F238E27FC236}">
                <a16:creationId xmlns:a16="http://schemas.microsoft.com/office/drawing/2014/main" id="{837FD8D0-1453-4CCA-BD16-26A15E8898B0}"/>
              </a:ext>
            </a:extLst>
          </p:cNvPr>
          <p:cNvSpPr>
            <a:spLocks noGrp="1"/>
          </p:cNvSpPr>
          <p:nvPr>
            <p:ph type="title"/>
          </p:nvPr>
        </p:nvSpPr>
        <p:spPr/>
        <p:txBody>
          <a:bodyPr/>
          <a:lstStyle/>
          <a:p>
            <a:r>
              <a:rPr lang="en-US" dirty="0"/>
              <a:t>	Replication to CRM	</a:t>
            </a:r>
          </a:p>
        </p:txBody>
      </p:sp>
      <p:sp>
        <p:nvSpPr>
          <p:cNvPr id="7" name="Content Placeholder 6" descr="The setting for replication to CRM on the vendor master is under Menu \ Environment \ Classification&#10;">
            <a:extLst>
              <a:ext uri="{FF2B5EF4-FFF2-40B4-BE49-F238E27FC236}">
                <a16:creationId xmlns:a16="http://schemas.microsoft.com/office/drawing/2014/main" id="{BDCB3636-23C9-478C-BF95-5E16B1B4C494}"/>
              </a:ext>
            </a:extLst>
          </p:cNvPr>
          <p:cNvSpPr>
            <a:spLocks noGrp="1"/>
          </p:cNvSpPr>
          <p:nvPr>
            <p:ph idx="1"/>
          </p:nvPr>
        </p:nvSpPr>
        <p:spPr/>
        <p:txBody>
          <a:bodyPr/>
          <a:lstStyle/>
          <a:p>
            <a:r>
              <a:rPr lang="en-US" dirty="0"/>
              <a:t>The setting for replication to CRM on the vendor master is under Menu \ Environment \ Classification</a:t>
            </a:r>
          </a:p>
          <a:p>
            <a:endParaRPr lang="en-US" dirty="0"/>
          </a:p>
        </p:txBody>
      </p:sp>
      <p:pic>
        <p:nvPicPr>
          <p:cNvPr id="8" name="Picture 7" descr="Screen shot of Display Vendor: Address Tab">
            <a:extLst>
              <a:ext uri="{FF2B5EF4-FFF2-40B4-BE49-F238E27FC236}">
                <a16:creationId xmlns:a16="http://schemas.microsoft.com/office/drawing/2014/main" id="{D48A42C3-8FAC-48BC-A562-16FD7ADD79D2}"/>
              </a:ext>
            </a:extLst>
          </p:cNvPr>
          <p:cNvPicPr>
            <a:picLocks noChangeAspect="1"/>
          </p:cNvPicPr>
          <p:nvPr/>
        </p:nvPicPr>
        <p:blipFill>
          <a:blip r:embed="rId2"/>
          <a:stretch>
            <a:fillRect/>
          </a:stretch>
        </p:blipFill>
        <p:spPr>
          <a:xfrm>
            <a:off x="1863852" y="2677319"/>
            <a:ext cx="3508248" cy="3708338"/>
          </a:xfrm>
          <a:prstGeom prst="rect">
            <a:avLst/>
          </a:prstGeom>
        </p:spPr>
      </p:pic>
      <p:sp>
        <p:nvSpPr>
          <p:cNvPr id="2" name="Slide Number Placeholder 1" descr="40">
            <a:extLst>
              <a:ext uri="{FF2B5EF4-FFF2-40B4-BE49-F238E27FC236}">
                <a16:creationId xmlns:a16="http://schemas.microsoft.com/office/drawing/2014/main" id="{C4760982-3972-4186-B6FF-BC0C0324AEB7}"/>
              </a:ext>
            </a:extLst>
          </p:cNvPr>
          <p:cNvSpPr>
            <a:spLocks noGrp="1"/>
          </p:cNvSpPr>
          <p:nvPr>
            <p:ph type="sldNum" sz="quarter" idx="16"/>
          </p:nvPr>
        </p:nvSpPr>
        <p:spPr/>
        <p:txBody>
          <a:bodyPr/>
          <a:lstStyle/>
          <a:p>
            <a:fld id="{82A07BB3-F3DC-4C0B-B008-4C703ECBF595}" type="slidenum">
              <a:rPr lang="en-US" smtClean="0"/>
              <a:t>40</a:t>
            </a:fld>
            <a:endParaRPr lang="en-US" dirty="0"/>
          </a:p>
        </p:txBody>
      </p:sp>
    </p:spTree>
    <p:extLst>
      <p:ext uri="{BB962C8B-B14F-4D97-AF65-F5344CB8AC3E}">
        <p14:creationId xmlns:p14="http://schemas.microsoft.com/office/powerpoint/2010/main" val="1233758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vendor classification">
            <a:extLst>
              <a:ext uri="{FF2B5EF4-FFF2-40B4-BE49-F238E27FC236}">
                <a16:creationId xmlns:a16="http://schemas.microsoft.com/office/drawing/2014/main" id="{2676039A-BA5F-4285-A5D4-D7CF2CA58F73}"/>
              </a:ext>
            </a:extLst>
          </p:cNvPr>
          <p:cNvSpPr>
            <a:spLocks noGrp="1"/>
          </p:cNvSpPr>
          <p:nvPr>
            <p:ph type="title"/>
          </p:nvPr>
        </p:nvSpPr>
        <p:spPr/>
        <p:txBody>
          <a:bodyPr/>
          <a:lstStyle/>
          <a:p>
            <a:r>
              <a:rPr lang="en-US" dirty="0"/>
              <a:t>Vendor Classification</a:t>
            </a:r>
          </a:p>
        </p:txBody>
      </p:sp>
      <p:pic>
        <p:nvPicPr>
          <p:cNvPr id="6" name="Content Placeholder 5" descr="Screen shot of the Vendor Classification tab">
            <a:extLst>
              <a:ext uri="{FF2B5EF4-FFF2-40B4-BE49-F238E27FC236}">
                <a16:creationId xmlns:a16="http://schemas.microsoft.com/office/drawing/2014/main" id="{96B3C267-C72D-403D-BE2F-A6BE4E076F13}"/>
              </a:ext>
            </a:extLst>
          </p:cNvPr>
          <p:cNvPicPr>
            <a:picLocks noGrp="1" noChangeAspect="1"/>
          </p:cNvPicPr>
          <p:nvPr>
            <p:ph idx="1"/>
          </p:nvPr>
        </p:nvPicPr>
        <p:blipFill>
          <a:blip r:embed="rId2"/>
          <a:stretch>
            <a:fillRect/>
          </a:stretch>
        </p:blipFill>
        <p:spPr>
          <a:xfrm>
            <a:off x="3316406" y="2350599"/>
            <a:ext cx="5461834" cy="3856844"/>
          </a:xfrm>
          <a:prstGeom prst="rect">
            <a:avLst/>
          </a:prstGeom>
        </p:spPr>
      </p:pic>
      <p:sp>
        <p:nvSpPr>
          <p:cNvPr id="5" name="Slide Number Placeholder 4" descr="41">
            <a:extLst>
              <a:ext uri="{FF2B5EF4-FFF2-40B4-BE49-F238E27FC236}">
                <a16:creationId xmlns:a16="http://schemas.microsoft.com/office/drawing/2014/main" id="{BCECEADA-B705-4A05-ABFF-EF0A41429C03}"/>
              </a:ext>
            </a:extLst>
          </p:cNvPr>
          <p:cNvSpPr>
            <a:spLocks noGrp="1"/>
          </p:cNvSpPr>
          <p:nvPr>
            <p:ph type="sldNum" sz="quarter" idx="16"/>
          </p:nvPr>
        </p:nvSpPr>
        <p:spPr/>
        <p:txBody>
          <a:bodyPr/>
          <a:lstStyle/>
          <a:p>
            <a:fld id="{82A07BB3-F3DC-4C0B-B008-4C703ECBF595}" type="slidenum">
              <a:rPr lang="en-US" smtClean="0"/>
              <a:t>41</a:t>
            </a:fld>
            <a:endParaRPr lang="en-US" dirty="0"/>
          </a:p>
        </p:txBody>
      </p:sp>
    </p:spTree>
    <p:extLst>
      <p:ext uri="{BB962C8B-B14F-4D97-AF65-F5344CB8AC3E}">
        <p14:creationId xmlns:p14="http://schemas.microsoft.com/office/powerpoint/2010/main" val="2732612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CRM Replication">
            <a:extLst>
              <a:ext uri="{FF2B5EF4-FFF2-40B4-BE49-F238E27FC236}">
                <a16:creationId xmlns:a16="http://schemas.microsoft.com/office/drawing/2014/main" id="{21C3B577-D8E8-410B-AB1E-A0BF0477A93B}"/>
              </a:ext>
            </a:extLst>
          </p:cNvPr>
          <p:cNvSpPr>
            <a:spLocks noGrp="1"/>
          </p:cNvSpPr>
          <p:nvPr>
            <p:ph type="title"/>
          </p:nvPr>
        </p:nvSpPr>
        <p:spPr/>
        <p:txBody>
          <a:bodyPr/>
          <a:lstStyle/>
          <a:p>
            <a:r>
              <a:rPr lang="en-US" dirty="0"/>
              <a:t>CRM Replication</a:t>
            </a:r>
          </a:p>
        </p:txBody>
      </p:sp>
      <p:sp>
        <p:nvSpPr>
          <p:cNvPr id="2" name="Content Placeholder 1" descr="The vendors that are marked for replication to CRM are replicated around 20:40 (08:40 p.m. MT).&#10;After the initial replication, changes to the FMMI vendors are kept synchronized almost instantaneously with CRM. &#10;">
            <a:extLst>
              <a:ext uri="{FF2B5EF4-FFF2-40B4-BE49-F238E27FC236}">
                <a16:creationId xmlns:a16="http://schemas.microsoft.com/office/drawing/2014/main" id="{DBA430F6-C589-487C-9505-FCF40A88C9BE}"/>
              </a:ext>
            </a:extLst>
          </p:cNvPr>
          <p:cNvSpPr>
            <a:spLocks noGrp="1"/>
          </p:cNvSpPr>
          <p:nvPr>
            <p:ph idx="1"/>
          </p:nvPr>
        </p:nvSpPr>
        <p:spPr/>
        <p:txBody>
          <a:bodyPr/>
          <a:lstStyle/>
          <a:p>
            <a:r>
              <a:rPr lang="en-US" dirty="0"/>
              <a:t>The vendors that are marked for replication to CRM are replicated around 20:40 (08:40 p.m. MT).</a:t>
            </a:r>
          </a:p>
          <a:p>
            <a:r>
              <a:rPr lang="en-US" dirty="0"/>
              <a:t>After the initial replication, changes to the FMMI vendors are kept synchronized almost instantaneously with CRM. </a:t>
            </a:r>
          </a:p>
        </p:txBody>
      </p:sp>
      <p:sp>
        <p:nvSpPr>
          <p:cNvPr id="5" name="Slide Number Placeholder 4" descr="42">
            <a:extLst>
              <a:ext uri="{FF2B5EF4-FFF2-40B4-BE49-F238E27FC236}">
                <a16:creationId xmlns:a16="http://schemas.microsoft.com/office/drawing/2014/main" id="{9FE82F35-1E45-4567-B9FA-BBCEAEE4A008}"/>
              </a:ext>
            </a:extLst>
          </p:cNvPr>
          <p:cNvSpPr>
            <a:spLocks noGrp="1"/>
          </p:cNvSpPr>
          <p:nvPr>
            <p:ph type="sldNum" sz="quarter" idx="16"/>
          </p:nvPr>
        </p:nvSpPr>
        <p:spPr/>
        <p:txBody>
          <a:bodyPr/>
          <a:lstStyle/>
          <a:p>
            <a:fld id="{82A07BB3-F3DC-4C0B-B008-4C703ECBF595}" type="slidenum">
              <a:rPr lang="en-US" smtClean="0"/>
              <a:t>42</a:t>
            </a:fld>
            <a:endParaRPr lang="en-US" dirty="0"/>
          </a:p>
        </p:txBody>
      </p:sp>
    </p:spTree>
    <p:extLst>
      <p:ext uri="{BB962C8B-B14F-4D97-AF65-F5344CB8AC3E}">
        <p14:creationId xmlns:p14="http://schemas.microsoft.com/office/powerpoint/2010/main" val="1630627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roTracts and Other Outbounds">
            <a:extLst>
              <a:ext uri="{FF2B5EF4-FFF2-40B4-BE49-F238E27FC236}">
                <a16:creationId xmlns:a16="http://schemas.microsoft.com/office/drawing/2014/main" id="{9409063E-EFC2-4E14-81A5-01D9BC1B4E54}"/>
              </a:ext>
            </a:extLst>
          </p:cNvPr>
          <p:cNvSpPr>
            <a:spLocks noGrp="1"/>
          </p:cNvSpPr>
          <p:nvPr>
            <p:ph type="title"/>
          </p:nvPr>
        </p:nvSpPr>
        <p:spPr/>
        <p:txBody>
          <a:bodyPr/>
          <a:lstStyle/>
          <a:p>
            <a:r>
              <a:rPr lang="en-US" dirty="0"/>
              <a:t>ProTracts and Other Outbounds</a:t>
            </a:r>
          </a:p>
        </p:txBody>
      </p:sp>
      <p:sp>
        <p:nvSpPr>
          <p:cNvPr id="2" name="Content Placeholder 1" descr="ProTracts Interface Outbound Runs Nightly&#10;There are other Outbounds for the Vendor and Customer table not depicted on the flow chart.&#10;">
            <a:extLst>
              <a:ext uri="{FF2B5EF4-FFF2-40B4-BE49-F238E27FC236}">
                <a16:creationId xmlns:a16="http://schemas.microsoft.com/office/drawing/2014/main" id="{DB9CCDA0-F62A-44B0-AE40-D307E29555B3}"/>
              </a:ext>
            </a:extLst>
          </p:cNvPr>
          <p:cNvSpPr>
            <a:spLocks noGrp="1"/>
          </p:cNvSpPr>
          <p:nvPr>
            <p:ph idx="1"/>
          </p:nvPr>
        </p:nvSpPr>
        <p:spPr/>
        <p:txBody>
          <a:bodyPr/>
          <a:lstStyle/>
          <a:p>
            <a:r>
              <a:rPr lang="en-US" dirty="0"/>
              <a:t>ProTracts Interface Outbound Runs Nightly</a:t>
            </a:r>
          </a:p>
          <a:p>
            <a:r>
              <a:rPr lang="en-US" dirty="0"/>
              <a:t>There are other Outbounds for the Vendor and Customer table not depicted on the flow chart.</a:t>
            </a:r>
          </a:p>
        </p:txBody>
      </p:sp>
      <p:sp>
        <p:nvSpPr>
          <p:cNvPr id="5" name="Slide Number Placeholder 4" descr="43">
            <a:extLst>
              <a:ext uri="{FF2B5EF4-FFF2-40B4-BE49-F238E27FC236}">
                <a16:creationId xmlns:a16="http://schemas.microsoft.com/office/drawing/2014/main" id="{068FEB70-8888-4958-AEEC-77FE94DF89C6}"/>
              </a:ext>
            </a:extLst>
          </p:cNvPr>
          <p:cNvSpPr>
            <a:spLocks noGrp="1"/>
          </p:cNvSpPr>
          <p:nvPr>
            <p:ph type="sldNum" sz="quarter" idx="16"/>
          </p:nvPr>
        </p:nvSpPr>
        <p:spPr/>
        <p:txBody>
          <a:bodyPr/>
          <a:lstStyle/>
          <a:p>
            <a:fld id="{82A07BB3-F3DC-4C0B-B008-4C703ECBF595}" type="slidenum">
              <a:rPr lang="en-US" smtClean="0"/>
              <a:t>43</a:t>
            </a:fld>
            <a:endParaRPr lang="en-US" dirty="0"/>
          </a:p>
        </p:txBody>
      </p:sp>
    </p:spTree>
    <p:extLst>
      <p:ext uri="{BB962C8B-B14F-4D97-AF65-F5344CB8AC3E}">
        <p14:creationId xmlns:p14="http://schemas.microsoft.com/office/powerpoint/2010/main" val="2553652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MMI Inbound and Outbound Process">
            <a:extLst>
              <a:ext uri="{FF2B5EF4-FFF2-40B4-BE49-F238E27FC236}">
                <a16:creationId xmlns:a16="http://schemas.microsoft.com/office/drawing/2014/main" id="{817309FA-787A-462E-8B9A-8CC42B8BCE2B}"/>
              </a:ext>
            </a:extLst>
          </p:cNvPr>
          <p:cNvSpPr>
            <a:spLocks noGrp="1"/>
          </p:cNvSpPr>
          <p:nvPr>
            <p:ph type="title"/>
          </p:nvPr>
        </p:nvSpPr>
        <p:spPr/>
        <p:txBody>
          <a:bodyPr/>
          <a:lstStyle/>
          <a:p>
            <a:r>
              <a:rPr lang="en-US" dirty="0"/>
              <a:t>FMMI Inbound and Outbound Process</a:t>
            </a:r>
          </a:p>
        </p:txBody>
      </p:sp>
      <p:pic>
        <p:nvPicPr>
          <p:cNvPr id="6" name="Content Placeholder 5" descr="Screen shot of the entire FMMI Vendors and Customer inbound and outbound process">
            <a:extLst>
              <a:ext uri="{FF2B5EF4-FFF2-40B4-BE49-F238E27FC236}">
                <a16:creationId xmlns:a16="http://schemas.microsoft.com/office/drawing/2014/main" id="{E99627D7-5F9B-4BC6-8A8B-E1AD90DD1168}"/>
              </a:ext>
            </a:extLst>
          </p:cNvPr>
          <p:cNvPicPr>
            <a:picLocks noGrp="1" noChangeAspect="1"/>
          </p:cNvPicPr>
          <p:nvPr>
            <p:ph idx="1"/>
          </p:nvPr>
        </p:nvPicPr>
        <p:blipFill>
          <a:blip r:embed="rId2"/>
          <a:stretch>
            <a:fillRect/>
          </a:stretch>
        </p:blipFill>
        <p:spPr>
          <a:xfrm>
            <a:off x="2756848" y="2101754"/>
            <a:ext cx="6155845" cy="4254595"/>
          </a:xfrm>
          <a:prstGeom prst="rect">
            <a:avLst/>
          </a:prstGeom>
        </p:spPr>
      </p:pic>
      <p:sp>
        <p:nvSpPr>
          <p:cNvPr id="5" name="Slide Number Placeholder 4" descr="44">
            <a:extLst>
              <a:ext uri="{FF2B5EF4-FFF2-40B4-BE49-F238E27FC236}">
                <a16:creationId xmlns:a16="http://schemas.microsoft.com/office/drawing/2014/main" id="{FD87B999-164B-4B64-A3B1-AB4F8BE428A4}"/>
              </a:ext>
            </a:extLst>
          </p:cNvPr>
          <p:cNvSpPr>
            <a:spLocks noGrp="1"/>
          </p:cNvSpPr>
          <p:nvPr>
            <p:ph type="sldNum" sz="quarter" idx="16"/>
          </p:nvPr>
        </p:nvSpPr>
        <p:spPr/>
        <p:txBody>
          <a:bodyPr/>
          <a:lstStyle/>
          <a:p>
            <a:fld id="{82A07BB3-F3DC-4C0B-B008-4C703ECBF595}" type="slidenum">
              <a:rPr lang="en-US" smtClean="0"/>
              <a:t>44</a:t>
            </a:fld>
            <a:endParaRPr lang="en-US" dirty="0"/>
          </a:p>
        </p:txBody>
      </p:sp>
    </p:spTree>
    <p:extLst>
      <p:ext uri="{BB962C8B-B14F-4D97-AF65-F5344CB8AC3E}">
        <p14:creationId xmlns:p14="http://schemas.microsoft.com/office/powerpoint/2010/main" val="1729855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N Matching">
            <a:extLst>
              <a:ext uri="{FF2B5EF4-FFF2-40B4-BE49-F238E27FC236}">
                <a16:creationId xmlns:a16="http://schemas.microsoft.com/office/drawing/2014/main" id="{4BA62686-2803-42D2-9EC6-90B0054CA113}"/>
              </a:ext>
            </a:extLst>
          </p:cNvPr>
          <p:cNvSpPr>
            <a:spLocks noGrp="1"/>
          </p:cNvSpPr>
          <p:nvPr>
            <p:ph type="title"/>
          </p:nvPr>
        </p:nvSpPr>
        <p:spPr/>
        <p:txBody>
          <a:bodyPr/>
          <a:lstStyle/>
          <a:p>
            <a:br>
              <a:rPr lang="en-US" dirty="0"/>
            </a:br>
            <a:r>
              <a:rPr lang="en-US" dirty="0"/>
              <a:t>TIN Matching	</a:t>
            </a:r>
          </a:p>
        </p:txBody>
      </p:sp>
      <p:sp>
        <p:nvSpPr>
          <p:cNvPr id="2" name="Content Placeholder 1" descr="What is a TIN?&#10;A Taxpayer Identification Number (TIN) is an identification number used by the Internal Revenue Service (IRS) in the administration of tax laws. It is issued either by the Social Security Administration (SSA) or by the IRS. A Social Security number (SSN) is issued by the SSA whereas all other TINs are issued by the IRS.&#10;We are only concerned with two types of TINS&#10;EINs (Employee Identification Numbers) **-*******&#10;SSNs (Social Security Numbers) ***-**-****">
            <a:extLst>
              <a:ext uri="{FF2B5EF4-FFF2-40B4-BE49-F238E27FC236}">
                <a16:creationId xmlns:a16="http://schemas.microsoft.com/office/drawing/2014/main" id="{2720E669-50E2-4FB1-85C0-E2BEFD24647F}"/>
              </a:ext>
            </a:extLst>
          </p:cNvPr>
          <p:cNvSpPr>
            <a:spLocks noGrp="1"/>
          </p:cNvSpPr>
          <p:nvPr>
            <p:ph idx="1"/>
          </p:nvPr>
        </p:nvSpPr>
        <p:spPr/>
        <p:txBody>
          <a:bodyPr>
            <a:normAutofit/>
          </a:bodyPr>
          <a:lstStyle/>
          <a:p>
            <a:r>
              <a:rPr lang="en-US" dirty="0"/>
              <a:t>What is a TIN?</a:t>
            </a:r>
          </a:p>
          <a:p>
            <a:r>
              <a:rPr lang="en-US" dirty="0"/>
              <a:t>A </a:t>
            </a:r>
            <a:r>
              <a:rPr lang="en-US" b="1" dirty="0"/>
              <a:t>Taxpayer Identification Number</a:t>
            </a:r>
            <a:r>
              <a:rPr lang="en-US" dirty="0"/>
              <a:t> (TIN) is an identification number used by the </a:t>
            </a:r>
            <a:r>
              <a:rPr lang="en-US" b="1" dirty="0"/>
              <a:t>Internal Revenue Service</a:t>
            </a:r>
            <a:r>
              <a:rPr lang="en-US" dirty="0"/>
              <a:t> (IRS) in the administration of tax laws. It is issued either by the </a:t>
            </a:r>
            <a:r>
              <a:rPr lang="en-US" b="1" dirty="0"/>
              <a:t>Social Security Administration</a:t>
            </a:r>
            <a:r>
              <a:rPr lang="en-US" dirty="0"/>
              <a:t> (SSA) or by the IRS. A </a:t>
            </a:r>
            <a:r>
              <a:rPr lang="en-US" b="1" dirty="0"/>
              <a:t>Social Security number</a:t>
            </a:r>
            <a:r>
              <a:rPr lang="en-US" dirty="0"/>
              <a:t> (SSN) is issued by the SSA whereas all other TINs are issued by the IRS.</a:t>
            </a:r>
          </a:p>
          <a:p>
            <a:r>
              <a:rPr lang="en-US" dirty="0"/>
              <a:t>We are only concerned with two types of TINS</a:t>
            </a:r>
          </a:p>
          <a:p>
            <a:pPr lvl="1"/>
            <a:r>
              <a:rPr lang="en-US" dirty="0"/>
              <a:t>EINs (Employee Identification Numbers) **-*******</a:t>
            </a:r>
          </a:p>
          <a:p>
            <a:pPr lvl="1"/>
            <a:r>
              <a:rPr lang="en-US" dirty="0"/>
              <a:t>SSNs (Social Security Numbers) ***-**-****</a:t>
            </a:r>
          </a:p>
        </p:txBody>
      </p:sp>
      <p:sp>
        <p:nvSpPr>
          <p:cNvPr id="5" name="Slide Number Placeholder 4" descr="45">
            <a:extLst>
              <a:ext uri="{FF2B5EF4-FFF2-40B4-BE49-F238E27FC236}">
                <a16:creationId xmlns:a16="http://schemas.microsoft.com/office/drawing/2014/main" id="{B6A143A2-4232-47AD-B1E8-983B78FF887C}"/>
              </a:ext>
            </a:extLst>
          </p:cNvPr>
          <p:cNvSpPr>
            <a:spLocks noGrp="1"/>
          </p:cNvSpPr>
          <p:nvPr>
            <p:ph type="sldNum" sz="quarter" idx="16"/>
          </p:nvPr>
        </p:nvSpPr>
        <p:spPr/>
        <p:txBody>
          <a:bodyPr/>
          <a:lstStyle/>
          <a:p>
            <a:fld id="{82A07BB3-F3DC-4C0B-B008-4C703ECBF595}" type="slidenum">
              <a:rPr lang="en-US" smtClean="0"/>
              <a:t>45</a:t>
            </a:fld>
            <a:endParaRPr lang="en-US" dirty="0"/>
          </a:p>
        </p:txBody>
      </p:sp>
    </p:spTree>
    <p:extLst>
      <p:ext uri="{BB962C8B-B14F-4D97-AF65-F5344CB8AC3E}">
        <p14:creationId xmlns:p14="http://schemas.microsoft.com/office/powerpoint/2010/main" val="541396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How TIN matching is accomplished">
            <a:extLst>
              <a:ext uri="{FF2B5EF4-FFF2-40B4-BE49-F238E27FC236}">
                <a16:creationId xmlns:a16="http://schemas.microsoft.com/office/drawing/2014/main" id="{005E0377-3BCD-4C95-85A0-BB38D0F060FA}"/>
              </a:ext>
            </a:extLst>
          </p:cNvPr>
          <p:cNvSpPr>
            <a:spLocks noGrp="1"/>
          </p:cNvSpPr>
          <p:nvPr>
            <p:ph type="title"/>
          </p:nvPr>
        </p:nvSpPr>
        <p:spPr/>
        <p:txBody>
          <a:bodyPr/>
          <a:lstStyle/>
          <a:p>
            <a:r>
              <a:rPr lang="en-US" dirty="0"/>
              <a:t>How TIN matching is accomplished</a:t>
            </a:r>
          </a:p>
        </p:txBody>
      </p:sp>
      <p:sp>
        <p:nvSpPr>
          <p:cNvPr id="2" name="Content Placeholder 1" descr="The IRS maintains a web site for TIN matching against both the IRS and SSA databases.&#10;The VCM (Vendor and Customer Maintenance) Section and &#10;FMS’ 1099 Section have access to TIN match.&#10;TINs (EIN or SSN) and Names are submitted to the IRS.&#10;Manually, 25 maximum&#10;Bulk match, 100,000 maximum&#10;A resulting code is returned for each submission indicating a TIN match or non-TIN match.&#10;">
            <a:extLst>
              <a:ext uri="{FF2B5EF4-FFF2-40B4-BE49-F238E27FC236}">
                <a16:creationId xmlns:a16="http://schemas.microsoft.com/office/drawing/2014/main" id="{96E04E88-EF60-4600-B687-1A72FFBC88CF}"/>
              </a:ext>
            </a:extLst>
          </p:cNvPr>
          <p:cNvSpPr>
            <a:spLocks noGrp="1"/>
          </p:cNvSpPr>
          <p:nvPr>
            <p:ph idx="1"/>
          </p:nvPr>
        </p:nvSpPr>
        <p:spPr/>
        <p:txBody>
          <a:bodyPr/>
          <a:lstStyle/>
          <a:p>
            <a:r>
              <a:rPr lang="en-US" dirty="0"/>
              <a:t>The IRS maintains a web site for TIN matching against both the IRS and SSA databases.</a:t>
            </a:r>
          </a:p>
          <a:p>
            <a:r>
              <a:rPr lang="en-US" dirty="0"/>
              <a:t>The VCM (Vendor and Customer Maintenance) Section and </a:t>
            </a:r>
            <a:br>
              <a:rPr lang="en-US" dirty="0"/>
            </a:br>
            <a:r>
              <a:rPr lang="en-US" dirty="0"/>
              <a:t>FMS’ 1099 Section have access to TIN match.</a:t>
            </a:r>
          </a:p>
          <a:p>
            <a:r>
              <a:rPr lang="en-US" dirty="0"/>
              <a:t>TINs (EIN or SSN) and Names are submitted to the IRS.</a:t>
            </a:r>
          </a:p>
          <a:p>
            <a:pPr lvl="1"/>
            <a:r>
              <a:rPr lang="en-US" dirty="0"/>
              <a:t>Manually, 25 maximum</a:t>
            </a:r>
          </a:p>
          <a:p>
            <a:pPr lvl="1"/>
            <a:r>
              <a:rPr lang="en-US" dirty="0"/>
              <a:t>Bulk match, 100,000 maximum</a:t>
            </a:r>
          </a:p>
          <a:p>
            <a:r>
              <a:rPr lang="en-US" dirty="0"/>
              <a:t>A resulting code is returned for each submission indicating a TIN match or non-TIN match.</a:t>
            </a:r>
          </a:p>
        </p:txBody>
      </p:sp>
      <p:sp>
        <p:nvSpPr>
          <p:cNvPr id="5" name="Slide Number Placeholder 4" descr="46">
            <a:extLst>
              <a:ext uri="{FF2B5EF4-FFF2-40B4-BE49-F238E27FC236}">
                <a16:creationId xmlns:a16="http://schemas.microsoft.com/office/drawing/2014/main" id="{241E486F-32F3-41C5-AF8C-2BD7729A989F}"/>
              </a:ext>
            </a:extLst>
          </p:cNvPr>
          <p:cNvSpPr>
            <a:spLocks noGrp="1"/>
          </p:cNvSpPr>
          <p:nvPr>
            <p:ph type="sldNum" sz="quarter" idx="16"/>
          </p:nvPr>
        </p:nvSpPr>
        <p:spPr/>
        <p:txBody>
          <a:bodyPr/>
          <a:lstStyle/>
          <a:p>
            <a:fld id="{82A07BB3-F3DC-4C0B-B008-4C703ECBF595}" type="slidenum">
              <a:rPr lang="en-US" smtClean="0"/>
              <a:t>46</a:t>
            </a:fld>
            <a:endParaRPr lang="en-US" dirty="0"/>
          </a:p>
        </p:txBody>
      </p:sp>
    </p:spTree>
    <p:extLst>
      <p:ext uri="{BB962C8B-B14F-4D97-AF65-F5344CB8AC3E}">
        <p14:creationId xmlns:p14="http://schemas.microsoft.com/office/powerpoint/2010/main" val="735732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IRS Interactive TIN Session">
            <a:extLst>
              <a:ext uri="{FF2B5EF4-FFF2-40B4-BE49-F238E27FC236}">
                <a16:creationId xmlns:a16="http://schemas.microsoft.com/office/drawing/2014/main" id="{14B8F988-738E-42CD-A20A-54D57F5164A6}"/>
              </a:ext>
            </a:extLst>
          </p:cNvPr>
          <p:cNvSpPr>
            <a:spLocks noGrp="1"/>
          </p:cNvSpPr>
          <p:nvPr>
            <p:ph type="title"/>
          </p:nvPr>
        </p:nvSpPr>
        <p:spPr/>
        <p:txBody>
          <a:bodyPr/>
          <a:lstStyle/>
          <a:p>
            <a:r>
              <a:rPr lang="en-US" dirty="0"/>
              <a:t>IRS Interactive TIN Session</a:t>
            </a:r>
          </a:p>
        </p:txBody>
      </p:sp>
      <p:pic>
        <p:nvPicPr>
          <p:cNvPr id="6" name="Content Placeholder 5" descr="Screen shot of the IRS Interactive TIN Session Tab">
            <a:extLst>
              <a:ext uri="{FF2B5EF4-FFF2-40B4-BE49-F238E27FC236}">
                <a16:creationId xmlns:a16="http://schemas.microsoft.com/office/drawing/2014/main" id="{68BEF998-8E1A-4DE7-A9BE-69A61ED057E4}"/>
              </a:ext>
            </a:extLst>
          </p:cNvPr>
          <p:cNvPicPr>
            <a:picLocks noGrp="1" noChangeAspect="1"/>
          </p:cNvPicPr>
          <p:nvPr>
            <p:ph idx="1"/>
          </p:nvPr>
        </p:nvPicPr>
        <p:blipFill>
          <a:blip r:embed="rId2"/>
          <a:stretch>
            <a:fillRect/>
          </a:stretch>
        </p:blipFill>
        <p:spPr>
          <a:xfrm>
            <a:off x="2565780" y="1856104"/>
            <a:ext cx="6303550" cy="4530725"/>
          </a:xfrm>
          <a:prstGeom prst="rect">
            <a:avLst/>
          </a:prstGeom>
        </p:spPr>
      </p:pic>
      <p:sp>
        <p:nvSpPr>
          <p:cNvPr id="5" name="Slide Number Placeholder 4" descr="47">
            <a:extLst>
              <a:ext uri="{FF2B5EF4-FFF2-40B4-BE49-F238E27FC236}">
                <a16:creationId xmlns:a16="http://schemas.microsoft.com/office/drawing/2014/main" id="{872D1C0E-214F-4D5E-AC71-C2EB1208791D}"/>
              </a:ext>
            </a:extLst>
          </p:cNvPr>
          <p:cNvSpPr>
            <a:spLocks noGrp="1"/>
          </p:cNvSpPr>
          <p:nvPr>
            <p:ph type="sldNum" sz="quarter" idx="16"/>
          </p:nvPr>
        </p:nvSpPr>
        <p:spPr/>
        <p:txBody>
          <a:bodyPr/>
          <a:lstStyle/>
          <a:p>
            <a:fld id="{82A07BB3-F3DC-4C0B-B008-4C703ECBF595}" type="slidenum">
              <a:rPr lang="en-US" smtClean="0"/>
              <a:t>47</a:t>
            </a:fld>
            <a:endParaRPr lang="en-US" dirty="0"/>
          </a:p>
        </p:txBody>
      </p:sp>
    </p:spTree>
    <p:extLst>
      <p:ext uri="{BB962C8B-B14F-4D97-AF65-F5344CB8AC3E}">
        <p14:creationId xmlns:p14="http://schemas.microsoft.com/office/powerpoint/2010/main" val="755226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IRS">
            <a:extLst>
              <a:ext uri="{FF2B5EF4-FFF2-40B4-BE49-F238E27FC236}">
                <a16:creationId xmlns:a16="http://schemas.microsoft.com/office/drawing/2014/main" id="{D29C8B05-61A9-40FB-A15A-F5E7EC67D274}"/>
              </a:ext>
            </a:extLst>
          </p:cNvPr>
          <p:cNvSpPr>
            <a:spLocks noGrp="1"/>
          </p:cNvSpPr>
          <p:nvPr>
            <p:ph type="title"/>
          </p:nvPr>
        </p:nvSpPr>
        <p:spPr/>
        <p:txBody>
          <a:bodyPr/>
          <a:lstStyle/>
          <a:p>
            <a:r>
              <a:rPr lang="en-US" dirty="0"/>
              <a:t>IRS</a:t>
            </a:r>
          </a:p>
        </p:txBody>
      </p:sp>
      <p:pic>
        <p:nvPicPr>
          <p:cNvPr id="6" name="Content Placeholder 5" descr="Screen shot of IRS TIN Screen showing TIN Type, number, name and result code.">
            <a:extLst>
              <a:ext uri="{FF2B5EF4-FFF2-40B4-BE49-F238E27FC236}">
                <a16:creationId xmlns:a16="http://schemas.microsoft.com/office/drawing/2014/main" id="{D281C665-D31E-4AF4-AFC2-99C20AD87343}"/>
              </a:ext>
            </a:extLst>
          </p:cNvPr>
          <p:cNvPicPr>
            <a:picLocks noGrp="1" noChangeAspect="1"/>
          </p:cNvPicPr>
          <p:nvPr>
            <p:ph idx="1"/>
          </p:nvPr>
        </p:nvPicPr>
        <p:blipFill>
          <a:blip r:embed="rId2"/>
          <a:stretch>
            <a:fillRect/>
          </a:stretch>
        </p:blipFill>
        <p:spPr>
          <a:xfrm>
            <a:off x="838200" y="3077750"/>
            <a:ext cx="10515600" cy="1908047"/>
          </a:xfrm>
          <a:prstGeom prst="rect">
            <a:avLst/>
          </a:prstGeom>
        </p:spPr>
      </p:pic>
      <p:sp>
        <p:nvSpPr>
          <p:cNvPr id="5" name="Slide Number Placeholder 4" descr="48">
            <a:extLst>
              <a:ext uri="{FF2B5EF4-FFF2-40B4-BE49-F238E27FC236}">
                <a16:creationId xmlns:a16="http://schemas.microsoft.com/office/drawing/2014/main" id="{EBD096E4-DCDF-4493-98F2-6D4B562CDD51}"/>
              </a:ext>
            </a:extLst>
          </p:cNvPr>
          <p:cNvSpPr>
            <a:spLocks noGrp="1"/>
          </p:cNvSpPr>
          <p:nvPr>
            <p:ph type="sldNum" sz="quarter" idx="16"/>
          </p:nvPr>
        </p:nvSpPr>
        <p:spPr/>
        <p:txBody>
          <a:bodyPr/>
          <a:lstStyle/>
          <a:p>
            <a:fld id="{82A07BB3-F3DC-4C0B-B008-4C703ECBF595}" type="slidenum">
              <a:rPr lang="en-US" smtClean="0"/>
              <a:t>48</a:t>
            </a:fld>
            <a:endParaRPr lang="en-US" dirty="0"/>
          </a:p>
        </p:txBody>
      </p:sp>
    </p:spTree>
    <p:extLst>
      <p:ext uri="{BB962C8B-B14F-4D97-AF65-F5344CB8AC3E}">
        <p14:creationId xmlns:p14="http://schemas.microsoft.com/office/powerpoint/2010/main" val="3149525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IRS Interactive Results">
            <a:extLst>
              <a:ext uri="{FF2B5EF4-FFF2-40B4-BE49-F238E27FC236}">
                <a16:creationId xmlns:a16="http://schemas.microsoft.com/office/drawing/2014/main" id="{A3AD0F54-4BE2-4999-9CFA-23F67061DA9D}"/>
              </a:ext>
            </a:extLst>
          </p:cNvPr>
          <p:cNvSpPr>
            <a:spLocks noGrp="1"/>
          </p:cNvSpPr>
          <p:nvPr>
            <p:ph type="title"/>
          </p:nvPr>
        </p:nvSpPr>
        <p:spPr/>
        <p:txBody>
          <a:bodyPr/>
          <a:lstStyle/>
          <a:p>
            <a:r>
              <a:rPr lang="en-US" dirty="0"/>
              <a:t>IRS Interactive Results</a:t>
            </a:r>
          </a:p>
        </p:txBody>
      </p:sp>
      <p:pic>
        <p:nvPicPr>
          <p:cNvPr id="6" name="Content Placeholder 5" descr="Screen shot of the IRS Interactive TIN Results Session">
            <a:extLst>
              <a:ext uri="{FF2B5EF4-FFF2-40B4-BE49-F238E27FC236}">
                <a16:creationId xmlns:a16="http://schemas.microsoft.com/office/drawing/2014/main" id="{5A2A6E61-4430-4006-BF6E-078D564F24EE}"/>
              </a:ext>
            </a:extLst>
          </p:cNvPr>
          <p:cNvPicPr>
            <a:picLocks noGrp="1" noChangeAspect="1"/>
          </p:cNvPicPr>
          <p:nvPr>
            <p:ph idx="1"/>
          </p:nvPr>
        </p:nvPicPr>
        <p:blipFill>
          <a:blip r:embed="rId2"/>
          <a:stretch>
            <a:fillRect/>
          </a:stretch>
        </p:blipFill>
        <p:spPr>
          <a:xfrm>
            <a:off x="2361063" y="1995758"/>
            <a:ext cx="7007468" cy="4211684"/>
          </a:xfrm>
          <a:prstGeom prst="rect">
            <a:avLst/>
          </a:prstGeom>
        </p:spPr>
      </p:pic>
      <p:sp>
        <p:nvSpPr>
          <p:cNvPr id="5" name="Slide Number Placeholder 4" descr="49">
            <a:extLst>
              <a:ext uri="{FF2B5EF4-FFF2-40B4-BE49-F238E27FC236}">
                <a16:creationId xmlns:a16="http://schemas.microsoft.com/office/drawing/2014/main" id="{2B01D306-E341-459B-B87E-F30192FDE464}"/>
              </a:ext>
            </a:extLst>
          </p:cNvPr>
          <p:cNvSpPr>
            <a:spLocks noGrp="1"/>
          </p:cNvSpPr>
          <p:nvPr>
            <p:ph type="sldNum" sz="quarter" idx="16"/>
          </p:nvPr>
        </p:nvSpPr>
        <p:spPr/>
        <p:txBody>
          <a:bodyPr/>
          <a:lstStyle/>
          <a:p>
            <a:fld id="{82A07BB3-F3DC-4C0B-B008-4C703ECBF595}" type="slidenum">
              <a:rPr lang="en-US" smtClean="0"/>
              <a:t>49</a:t>
            </a:fld>
            <a:endParaRPr lang="en-US" dirty="0"/>
          </a:p>
        </p:txBody>
      </p:sp>
    </p:spTree>
    <p:extLst>
      <p:ext uri="{BB962C8B-B14F-4D97-AF65-F5344CB8AC3E}">
        <p14:creationId xmlns:p14="http://schemas.microsoft.com/office/powerpoint/2010/main" val="440426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Metro Map system">
            <a:extLst>
              <a:ext uri="{FF2B5EF4-FFF2-40B4-BE49-F238E27FC236}">
                <a16:creationId xmlns:a16="http://schemas.microsoft.com/office/drawing/2014/main" id="{A0EE385D-87BD-43B2-8956-9098D381B3E6}"/>
              </a:ext>
            </a:extLst>
          </p:cNvPr>
          <p:cNvSpPr>
            <a:spLocks noGrp="1"/>
          </p:cNvSpPr>
          <p:nvPr>
            <p:ph type="title"/>
          </p:nvPr>
        </p:nvSpPr>
        <p:spPr/>
        <p:txBody>
          <a:bodyPr/>
          <a:lstStyle/>
          <a:p>
            <a:r>
              <a:rPr lang="en-US" dirty="0"/>
              <a:t>Metro Map System</a:t>
            </a:r>
          </a:p>
        </p:txBody>
      </p:sp>
      <p:pic>
        <p:nvPicPr>
          <p:cNvPr id="6" name="Content Placeholder 5" descr="picture of a Metro Map System">
            <a:extLst>
              <a:ext uri="{FF2B5EF4-FFF2-40B4-BE49-F238E27FC236}">
                <a16:creationId xmlns:a16="http://schemas.microsoft.com/office/drawing/2014/main" id="{7851C20C-052B-4F65-848E-148EF975B7BB}"/>
              </a:ext>
            </a:extLst>
          </p:cNvPr>
          <p:cNvPicPr>
            <a:picLocks noGrp="1" noChangeAspect="1"/>
          </p:cNvPicPr>
          <p:nvPr>
            <p:ph idx="1"/>
          </p:nvPr>
        </p:nvPicPr>
        <p:blipFill>
          <a:blip r:embed="rId2"/>
          <a:stretch>
            <a:fillRect/>
          </a:stretch>
        </p:blipFill>
        <p:spPr>
          <a:xfrm>
            <a:off x="3739487" y="1422952"/>
            <a:ext cx="4653885" cy="5152171"/>
          </a:xfrm>
          <a:prstGeom prst="rect">
            <a:avLst/>
          </a:prstGeom>
        </p:spPr>
      </p:pic>
      <p:sp>
        <p:nvSpPr>
          <p:cNvPr id="5" name="Slide Number Placeholder 4" descr="5">
            <a:extLst>
              <a:ext uri="{FF2B5EF4-FFF2-40B4-BE49-F238E27FC236}">
                <a16:creationId xmlns:a16="http://schemas.microsoft.com/office/drawing/2014/main" id="{8213B456-FC7D-4EDE-83FD-33CEECE7E0F8}"/>
              </a:ext>
            </a:extLst>
          </p:cNvPr>
          <p:cNvSpPr>
            <a:spLocks noGrp="1"/>
          </p:cNvSpPr>
          <p:nvPr>
            <p:ph type="sldNum" sz="quarter" idx="16"/>
          </p:nvPr>
        </p:nvSpPr>
        <p:spPr/>
        <p:txBody>
          <a:bodyPr/>
          <a:lstStyle/>
          <a:p>
            <a:fld id="{82A07BB3-F3DC-4C0B-B008-4C703ECBF595}" type="slidenum">
              <a:rPr lang="en-US" smtClean="0"/>
              <a:t>5</a:t>
            </a:fld>
            <a:endParaRPr lang="en-US" dirty="0"/>
          </a:p>
        </p:txBody>
      </p:sp>
    </p:spTree>
    <p:extLst>
      <p:ext uri="{BB962C8B-B14F-4D97-AF65-F5344CB8AC3E}">
        <p14:creationId xmlns:p14="http://schemas.microsoft.com/office/powerpoint/2010/main" val="1083823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N Matching">
            <a:extLst>
              <a:ext uri="{FF2B5EF4-FFF2-40B4-BE49-F238E27FC236}">
                <a16:creationId xmlns:a16="http://schemas.microsoft.com/office/drawing/2014/main" id="{BF620F52-92B8-4EBF-929C-CE60DB710865}"/>
              </a:ext>
            </a:extLst>
          </p:cNvPr>
          <p:cNvSpPr>
            <a:spLocks noGrp="1"/>
          </p:cNvSpPr>
          <p:nvPr>
            <p:ph type="title"/>
          </p:nvPr>
        </p:nvSpPr>
        <p:spPr/>
        <p:txBody>
          <a:bodyPr/>
          <a:lstStyle/>
          <a:p>
            <a:r>
              <a:rPr lang="en-US" dirty="0"/>
              <a:t>TIN Matching</a:t>
            </a:r>
          </a:p>
        </p:txBody>
      </p:sp>
      <p:sp>
        <p:nvSpPr>
          <p:cNvPr id="2" name="Content Placeholder 1" descr="TIN numbers cannot be submitted multiple times or access will be temporarily suspended, sometime for days.&#10;Names cannot be submitted multiple times or access will be temporarily suspended, sometime for days.&#10;The IRS only accepts as valid characters &#10;A-Z (case doesn’t matter)&#10;Integers 0-9&#10;Special characters&#10;Ampersand &amp;&#10;Dash –&#10;">
            <a:extLst>
              <a:ext uri="{FF2B5EF4-FFF2-40B4-BE49-F238E27FC236}">
                <a16:creationId xmlns:a16="http://schemas.microsoft.com/office/drawing/2014/main" id="{0C8ADA52-10EC-4A4A-BAED-B40029E2A4E3}"/>
              </a:ext>
            </a:extLst>
          </p:cNvPr>
          <p:cNvSpPr>
            <a:spLocks noGrp="1"/>
          </p:cNvSpPr>
          <p:nvPr>
            <p:ph idx="1"/>
          </p:nvPr>
        </p:nvSpPr>
        <p:spPr/>
        <p:txBody>
          <a:bodyPr>
            <a:normAutofit/>
          </a:bodyPr>
          <a:lstStyle/>
          <a:p>
            <a:r>
              <a:rPr lang="en-US" dirty="0"/>
              <a:t>TIN numbers cannot be submitted multiple times or access will be temporarily suspended, sometime for days.</a:t>
            </a:r>
          </a:p>
          <a:p>
            <a:r>
              <a:rPr lang="en-US" dirty="0"/>
              <a:t>Names cannot be submitted multiple times or access will be temporarily suspended, sometime for days.</a:t>
            </a:r>
          </a:p>
          <a:p>
            <a:r>
              <a:rPr lang="en-US" dirty="0"/>
              <a:t>The IRS only accepts as valid characters </a:t>
            </a:r>
          </a:p>
          <a:p>
            <a:pPr lvl="1"/>
            <a:r>
              <a:rPr lang="en-US" dirty="0"/>
              <a:t>A-Z (case doesn’t matter)</a:t>
            </a:r>
          </a:p>
          <a:p>
            <a:pPr lvl="1"/>
            <a:r>
              <a:rPr lang="en-US" dirty="0"/>
              <a:t>Integers 0-9</a:t>
            </a:r>
          </a:p>
          <a:p>
            <a:pPr lvl="1"/>
            <a:r>
              <a:rPr lang="en-US" dirty="0"/>
              <a:t>Special characters</a:t>
            </a:r>
          </a:p>
          <a:p>
            <a:pPr lvl="2"/>
            <a:r>
              <a:rPr lang="en-US" dirty="0"/>
              <a:t>Ampersand &amp;</a:t>
            </a:r>
          </a:p>
          <a:p>
            <a:pPr lvl="2"/>
            <a:r>
              <a:rPr lang="en-US" dirty="0"/>
              <a:t>Dash –</a:t>
            </a:r>
          </a:p>
          <a:p>
            <a:endParaRPr lang="en-US" dirty="0"/>
          </a:p>
          <a:p>
            <a:pPr marL="914400" lvl="2" indent="0">
              <a:buNone/>
            </a:pPr>
            <a:endParaRPr lang="en-US" dirty="0"/>
          </a:p>
        </p:txBody>
      </p:sp>
      <p:sp>
        <p:nvSpPr>
          <p:cNvPr id="5" name="Slide Number Placeholder 4" descr="50">
            <a:extLst>
              <a:ext uri="{FF2B5EF4-FFF2-40B4-BE49-F238E27FC236}">
                <a16:creationId xmlns:a16="http://schemas.microsoft.com/office/drawing/2014/main" id="{36776946-43D4-40C8-BC2F-308415D8605D}"/>
              </a:ext>
            </a:extLst>
          </p:cNvPr>
          <p:cNvSpPr>
            <a:spLocks noGrp="1"/>
          </p:cNvSpPr>
          <p:nvPr>
            <p:ph type="sldNum" sz="quarter" idx="16"/>
          </p:nvPr>
        </p:nvSpPr>
        <p:spPr/>
        <p:txBody>
          <a:bodyPr/>
          <a:lstStyle/>
          <a:p>
            <a:fld id="{82A07BB3-F3DC-4C0B-B008-4C703ECBF595}" type="slidenum">
              <a:rPr lang="en-US" smtClean="0"/>
              <a:t>50</a:t>
            </a:fld>
            <a:endParaRPr lang="en-US" dirty="0"/>
          </a:p>
        </p:txBody>
      </p:sp>
    </p:spTree>
    <p:extLst>
      <p:ext uri="{BB962C8B-B14F-4D97-AF65-F5344CB8AC3E}">
        <p14:creationId xmlns:p14="http://schemas.microsoft.com/office/powerpoint/2010/main" val="1883244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N Matching">
            <a:extLst>
              <a:ext uri="{FF2B5EF4-FFF2-40B4-BE49-F238E27FC236}">
                <a16:creationId xmlns:a16="http://schemas.microsoft.com/office/drawing/2014/main" id="{E00BE43A-6CD0-487A-8E7F-72952CCC1402}"/>
              </a:ext>
            </a:extLst>
          </p:cNvPr>
          <p:cNvSpPr>
            <a:spLocks noGrp="1"/>
          </p:cNvSpPr>
          <p:nvPr>
            <p:ph type="title"/>
          </p:nvPr>
        </p:nvSpPr>
        <p:spPr/>
        <p:txBody>
          <a:bodyPr/>
          <a:lstStyle/>
          <a:p>
            <a:r>
              <a:rPr lang="en-US" dirty="0"/>
              <a:t>TIN Matching	</a:t>
            </a:r>
          </a:p>
        </p:txBody>
      </p:sp>
      <p:sp>
        <p:nvSpPr>
          <p:cNvPr id="2" name="Content Placeholder 1" descr="Entities incorporate with their Legal Business Name.  It is often not the name they file their taxes under.&#10;Many times the name is completely different&#10;Sometimes the TIN match names are close to their Legal Business Names. However because of the restrictions the IRS places on the names, such as the special characters it disallows, a Legal Business Name of Initech’s Consulting would not TIN match because of the apostrophe.  It would most likely match under Initechs Consulting.&#10;">
            <a:extLst>
              <a:ext uri="{FF2B5EF4-FFF2-40B4-BE49-F238E27FC236}">
                <a16:creationId xmlns:a16="http://schemas.microsoft.com/office/drawing/2014/main" id="{F8AB2515-E58E-460D-828F-65ECC5522FF5}"/>
              </a:ext>
            </a:extLst>
          </p:cNvPr>
          <p:cNvSpPr>
            <a:spLocks noGrp="1"/>
          </p:cNvSpPr>
          <p:nvPr>
            <p:ph idx="1"/>
          </p:nvPr>
        </p:nvSpPr>
        <p:spPr/>
        <p:txBody>
          <a:bodyPr/>
          <a:lstStyle/>
          <a:p>
            <a:r>
              <a:rPr lang="en-US" dirty="0"/>
              <a:t>Entities incorporate with their Legal Business Name.  It is often not the name they file their taxes under.</a:t>
            </a:r>
          </a:p>
          <a:p>
            <a:r>
              <a:rPr lang="en-US" dirty="0"/>
              <a:t>Many times the name is completely different</a:t>
            </a:r>
          </a:p>
          <a:p>
            <a:r>
              <a:rPr lang="en-US" dirty="0"/>
              <a:t>Sometimes the TIN match names are close to their Legal Business Names. However because of the restrictions the IRS places on the names, such as the special characters it disallows, a Legal Business Name of Initech’s Consulting would not TIN match because of the apostrophe.  It would most likely match under Initechs Consulting.</a:t>
            </a:r>
          </a:p>
        </p:txBody>
      </p:sp>
      <p:sp>
        <p:nvSpPr>
          <p:cNvPr id="5" name="Slide Number Placeholder 4" descr="51">
            <a:extLst>
              <a:ext uri="{FF2B5EF4-FFF2-40B4-BE49-F238E27FC236}">
                <a16:creationId xmlns:a16="http://schemas.microsoft.com/office/drawing/2014/main" id="{D5B427C2-8540-42A8-839F-29245970A8BF}"/>
              </a:ext>
            </a:extLst>
          </p:cNvPr>
          <p:cNvSpPr>
            <a:spLocks noGrp="1"/>
          </p:cNvSpPr>
          <p:nvPr>
            <p:ph type="sldNum" sz="quarter" idx="16"/>
          </p:nvPr>
        </p:nvSpPr>
        <p:spPr/>
        <p:txBody>
          <a:bodyPr/>
          <a:lstStyle/>
          <a:p>
            <a:fld id="{82A07BB3-F3DC-4C0B-B008-4C703ECBF595}" type="slidenum">
              <a:rPr lang="en-US" smtClean="0"/>
              <a:t>51</a:t>
            </a:fld>
            <a:endParaRPr lang="en-US" dirty="0"/>
          </a:p>
        </p:txBody>
      </p:sp>
    </p:spTree>
    <p:extLst>
      <p:ext uri="{BB962C8B-B14F-4D97-AF65-F5344CB8AC3E}">
        <p14:creationId xmlns:p14="http://schemas.microsoft.com/office/powerpoint/2010/main" val="37476489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N Matching">
            <a:extLst>
              <a:ext uri="{FF2B5EF4-FFF2-40B4-BE49-F238E27FC236}">
                <a16:creationId xmlns:a16="http://schemas.microsoft.com/office/drawing/2014/main" id="{F47C7474-FCCA-4BC6-B738-85917372EDCC}"/>
              </a:ext>
            </a:extLst>
          </p:cNvPr>
          <p:cNvSpPr>
            <a:spLocks noGrp="1"/>
          </p:cNvSpPr>
          <p:nvPr>
            <p:ph type="title"/>
          </p:nvPr>
        </p:nvSpPr>
        <p:spPr/>
        <p:txBody>
          <a:bodyPr/>
          <a:lstStyle/>
          <a:p>
            <a:r>
              <a:rPr lang="en-US" dirty="0"/>
              <a:t>TIN Matching</a:t>
            </a:r>
          </a:p>
        </p:txBody>
      </p:sp>
      <p:sp>
        <p:nvSpPr>
          <p:cNvPr id="2" name="Content Placeholder 1" descr="Sole proprietors are very tricky as well.   For example if Michael Bolton has a lawn service called “Bob &amp; Bob Making Cuts”&#10;Depending on how Michael has registered his company &#10;It might match as a “6” under Michael Bolton&#10;It might match as a “6” under Bob &amp; Bob Making Cuts&#10;It might match as a “7” under Michael Bolton&#10;It might match as a “7” under Bob &amp; Bob Making Cuts&#10;It might match as an “8” under Michael Bolton&#10;It might match as an “8” under Bob &amp; Bob Making Cuts">
            <a:extLst>
              <a:ext uri="{FF2B5EF4-FFF2-40B4-BE49-F238E27FC236}">
                <a16:creationId xmlns:a16="http://schemas.microsoft.com/office/drawing/2014/main" id="{B98D6054-C4C2-4125-B4A2-2AC7EE42A78A}"/>
              </a:ext>
            </a:extLst>
          </p:cNvPr>
          <p:cNvSpPr>
            <a:spLocks noGrp="1"/>
          </p:cNvSpPr>
          <p:nvPr>
            <p:ph idx="1"/>
          </p:nvPr>
        </p:nvSpPr>
        <p:spPr/>
        <p:txBody>
          <a:bodyPr/>
          <a:lstStyle/>
          <a:p>
            <a:r>
              <a:rPr lang="en-US" dirty="0"/>
              <a:t>Sole proprietors are very tricky as well.   For example if Michael Bolton has a lawn service called “Bob &amp; Bob Making Cuts”</a:t>
            </a:r>
          </a:p>
          <a:p>
            <a:r>
              <a:rPr lang="en-US" dirty="0"/>
              <a:t>Depending on how Michael has registered his company </a:t>
            </a:r>
          </a:p>
          <a:p>
            <a:pPr lvl="1"/>
            <a:r>
              <a:rPr lang="en-US" dirty="0"/>
              <a:t>It might match as a “6” under Michael Bolton</a:t>
            </a:r>
          </a:p>
          <a:p>
            <a:pPr lvl="1"/>
            <a:r>
              <a:rPr lang="en-US" dirty="0"/>
              <a:t>It might match as a “6” under Bob &amp; Bob Making Cuts</a:t>
            </a:r>
          </a:p>
          <a:p>
            <a:pPr lvl="1"/>
            <a:r>
              <a:rPr lang="en-US" dirty="0"/>
              <a:t>It might match as a “7” under Michael Bolton</a:t>
            </a:r>
          </a:p>
          <a:p>
            <a:pPr lvl="1"/>
            <a:r>
              <a:rPr lang="en-US" dirty="0"/>
              <a:t>It might match as a “7” under Bob &amp; Bob Making Cuts</a:t>
            </a:r>
          </a:p>
          <a:p>
            <a:pPr lvl="1"/>
            <a:r>
              <a:rPr lang="en-US" dirty="0"/>
              <a:t>It might match as an “8” under Michael Bolton</a:t>
            </a:r>
          </a:p>
          <a:p>
            <a:pPr lvl="1"/>
            <a:r>
              <a:rPr lang="en-US" dirty="0"/>
              <a:t>It might match as an “8” under Bob &amp; Bob Making Cuts</a:t>
            </a:r>
          </a:p>
        </p:txBody>
      </p:sp>
      <p:sp>
        <p:nvSpPr>
          <p:cNvPr id="5" name="Slide Number Placeholder 4" descr="52">
            <a:extLst>
              <a:ext uri="{FF2B5EF4-FFF2-40B4-BE49-F238E27FC236}">
                <a16:creationId xmlns:a16="http://schemas.microsoft.com/office/drawing/2014/main" id="{13E86D7F-AB66-44C9-897F-F8D7D909E871}"/>
              </a:ext>
            </a:extLst>
          </p:cNvPr>
          <p:cNvSpPr>
            <a:spLocks noGrp="1"/>
          </p:cNvSpPr>
          <p:nvPr>
            <p:ph type="sldNum" sz="quarter" idx="16"/>
          </p:nvPr>
        </p:nvSpPr>
        <p:spPr/>
        <p:txBody>
          <a:bodyPr/>
          <a:lstStyle/>
          <a:p>
            <a:fld id="{82A07BB3-F3DC-4C0B-B008-4C703ECBF595}" type="slidenum">
              <a:rPr lang="en-US" smtClean="0"/>
              <a:t>52</a:t>
            </a:fld>
            <a:endParaRPr lang="en-US" dirty="0"/>
          </a:p>
        </p:txBody>
      </p:sp>
    </p:spTree>
    <p:extLst>
      <p:ext uri="{BB962C8B-B14F-4D97-AF65-F5344CB8AC3E}">
        <p14:creationId xmlns:p14="http://schemas.microsoft.com/office/powerpoint/2010/main" val="1686024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N  Matching">
            <a:extLst>
              <a:ext uri="{FF2B5EF4-FFF2-40B4-BE49-F238E27FC236}">
                <a16:creationId xmlns:a16="http://schemas.microsoft.com/office/drawing/2014/main" id="{F36E6D2A-9168-4D42-A4AA-312FFF859679}"/>
              </a:ext>
            </a:extLst>
          </p:cNvPr>
          <p:cNvSpPr>
            <a:spLocks noGrp="1"/>
          </p:cNvSpPr>
          <p:nvPr>
            <p:ph type="title"/>
          </p:nvPr>
        </p:nvSpPr>
        <p:spPr/>
        <p:txBody>
          <a:bodyPr/>
          <a:lstStyle/>
          <a:p>
            <a:r>
              <a:rPr lang="en-US" dirty="0"/>
              <a:t>TIN  Matching</a:t>
            </a:r>
          </a:p>
        </p:txBody>
      </p:sp>
      <p:sp>
        <p:nvSpPr>
          <p:cNvPr id="2" name="Content Placeholder 1" descr="The Debt Collection Improvement Act of 1996, also known as the DCIA regulates the collection of bad debts owed to the U.S. government. It controls the whole debt recovery procedure and collection tools used for collection of non-tax US federal debts.&#10;Required to help prevent improper payments.&#10;Required for proper 1099 reporting.&#10;Required to ensure proper Treasury Offset Program (TOPS).  TOPS is a centralized offset program, administered by the Bureau of the Fiscal Service's Debt Management Services (DMS), to collect delinquent debts owed to federal agencies and states (including past-due child support), in accordance with 26 U.S.C. § 6402(d) (collection of debts owed to federal agencies).&#10;">
            <a:extLst>
              <a:ext uri="{FF2B5EF4-FFF2-40B4-BE49-F238E27FC236}">
                <a16:creationId xmlns:a16="http://schemas.microsoft.com/office/drawing/2014/main" id="{B9D8FEA1-7487-4FBA-B9BE-7BBAF4F18EFC}"/>
              </a:ext>
            </a:extLst>
          </p:cNvPr>
          <p:cNvSpPr>
            <a:spLocks noGrp="1"/>
          </p:cNvSpPr>
          <p:nvPr>
            <p:ph idx="1"/>
          </p:nvPr>
        </p:nvSpPr>
        <p:spPr/>
        <p:txBody>
          <a:bodyPr>
            <a:normAutofit fontScale="92500" lnSpcReduction="10000"/>
          </a:bodyPr>
          <a:lstStyle/>
          <a:p>
            <a:r>
              <a:rPr lang="en-US" dirty="0"/>
              <a:t>The </a:t>
            </a:r>
            <a:r>
              <a:rPr lang="en-US" b="1" dirty="0"/>
              <a:t>D</a:t>
            </a:r>
            <a:r>
              <a:rPr lang="en-US" dirty="0"/>
              <a:t>ebt </a:t>
            </a:r>
            <a:r>
              <a:rPr lang="en-US" b="1" dirty="0"/>
              <a:t>C</a:t>
            </a:r>
            <a:r>
              <a:rPr lang="en-US" dirty="0"/>
              <a:t>ollection </a:t>
            </a:r>
            <a:r>
              <a:rPr lang="en-US" b="1" dirty="0"/>
              <a:t>I</a:t>
            </a:r>
            <a:r>
              <a:rPr lang="en-US" dirty="0"/>
              <a:t>mprovement </a:t>
            </a:r>
            <a:r>
              <a:rPr lang="en-US" b="1" dirty="0"/>
              <a:t>Act</a:t>
            </a:r>
            <a:r>
              <a:rPr lang="en-US" dirty="0"/>
              <a:t> of </a:t>
            </a:r>
            <a:r>
              <a:rPr lang="en-US" b="1" dirty="0"/>
              <a:t>1996</a:t>
            </a:r>
            <a:r>
              <a:rPr lang="en-US" dirty="0"/>
              <a:t>, also known as the DCIA regulates the collection of bad </a:t>
            </a:r>
            <a:r>
              <a:rPr lang="en-US" b="1" dirty="0"/>
              <a:t>debts</a:t>
            </a:r>
            <a:r>
              <a:rPr lang="en-US" dirty="0"/>
              <a:t> owed to the U.S. government. It controls the whole </a:t>
            </a:r>
            <a:r>
              <a:rPr lang="en-US" b="1" dirty="0"/>
              <a:t>debt</a:t>
            </a:r>
            <a:r>
              <a:rPr lang="en-US" dirty="0"/>
              <a:t> recovery procedure and collection tools used for collection of non-tax US federal </a:t>
            </a:r>
            <a:r>
              <a:rPr lang="en-US" b="1" dirty="0"/>
              <a:t>debts</a:t>
            </a:r>
            <a:r>
              <a:rPr lang="en-US" dirty="0"/>
              <a:t>.</a:t>
            </a:r>
          </a:p>
          <a:p>
            <a:r>
              <a:rPr lang="en-US" dirty="0"/>
              <a:t>Required to help prevent improper payments.</a:t>
            </a:r>
          </a:p>
          <a:p>
            <a:r>
              <a:rPr lang="en-US" dirty="0"/>
              <a:t>Required for proper 1099 reporting.</a:t>
            </a:r>
          </a:p>
          <a:p>
            <a:r>
              <a:rPr lang="en-US" dirty="0"/>
              <a:t>Required to ensure proper Treasury Offset Program (TOPS).  TOPS is a centralized offset program, administered by the Bureau of the Fiscal Service's Debt Management Services (DMS), to collect delinquent debts owed to federal agencies and states (including past-due child support), in accordance with 26 U.S.C. § 6402(d) (collection of debts owed to federal agencies).</a:t>
            </a:r>
          </a:p>
        </p:txBody>
      </p:sp>
      <p:sp>
        <p:nvSpPr>
          <p:cNvPr id="5" name="Slide Number Placeholder 4" descr="53">
            <a:extLst>
              <a:ext uri="{FF2B5EF4-FFF2-40B4-BE49-F238E27FC236}">
                <a16:creationId xmlns:a16="http://schemas.microsoft.com/office/drawing/2014/main" id="{A81D59C6-6D6D-4878-BE19-6B0E86CA9A7F}"/>
              </a:ext>
            </a:extLst>
          </p:cNvPr>
          <p:cNvSpPr>
            <a:spLocks noGrp="1"/>
          </p:cNvSpPr>
          <p:nvPr>
            <p:ph type="sldNum" sz="quarter" idx="16"/>
          </p:nvPr>
        </p:nvSpPr>
        <p:spPr/>
        <p:txBody>
          <a:bodyPr/>
          <a:lstStyle/>
          <a:p>
            <a:fld id="{82A07BB3-F3DC-4C0B-B008-4C703ECBF595}" type="slidenum">
              <a:rPr lang="en-US" smtClean="0"/>
              <a:t>53</a:t>
            </a:fld>
            <a:endParaRPr lang="en-US" dirty="0"/>
          </a:p>
        </p:txBody>
      </p:sp>
    </p:spTree>
    <p:extLst>
      <p:ext uri="{BB962C8B-B14F-4D97-AF65-F5344CB8AC3E}">
        <p14:creationId xmlns:p14="http://schemas.microsoft.com/office/powerpoint/2010/main" val="4189783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seudo Codes  Are Used For Interfacing Transactional Data between Concur And FMMI">
            <a:extLst>
              <a:ext uri="{FF2B5EF4-FFF2-40B4-BE49-F238E27FC236}">
                <a16:creationId xmlns:a16="http://schemas.microsoft.com/office/drawing/2014/main" id="{62ECDA46-8501-49C5-96CB-14151B27D0C6}"/>
              </a:ext>
            </a:extLst>
          </p:cNvPr>
          <p:cNvSpPr>
            <a:spLocks noGrp="1"/>
          </p:cNvSpPr>
          <p:nvPr>
            <p:ph type="title"/>
          </p:nvPr>
        </p:nvSpPr>
        <p:spPr>
          <a:xfrm>
            <a:off x="231648" y="174171"/>
            <a:ext cx="8546592" cy="1516518"/>
          </a:xfrm>
        </p:spPr>
        <p:txBody>
          <a:bodyPr>
            <a:normAutofit fontScale="90000"/>
          </a:bodyPr>
          <a:lstStyle/>
          <a:p>
            <a:r>
              <a:rPr lang="en-US" dirty="0"/>
              <a:t>Pseudo Codes  Are Used For Interfacing Transactional Data between Concur And FMMI</a:t>
            </a:r>
          </a:p>
        </p:txBody>
      </p:sp>
      <p:sp>
        <p:nvSpPr>
          <p:cNvPr id="2" name="Content Placeholder 1" descr="What is a Pseudo Code (PSSN)?  It is a unique identifier that does not contain PII (Personally Identifiable Information).&#10;Based on PII concerns, social security numbers of USDA employees and USDA invitational travelers do not reside in the Concur Government Edition (CGE) Travel System. &#10;">
            <a:extLst>
              <a:ext uri="{FF2B5EF4-FFF2-40B4-BE49-F238E27FC236}">
                <a16:creationId xmlns:a16="http://schemas.microsoft.com/office/drawing/2014/main" id="{E889CC32-4413-43DC-AFC0-085113A443A3}"/>
              </a:ext>
            </a:extLst>
          </p:cNvPr>
          <p:cNvSpPr>
            <a:spLocks noGrp="1"/>
          </p:cNvSpPr>
          <p:nvPr>
            <p:ph idx="1"/>
          </p:nvPr>
        </p:nvSpPr>
        <p:spPr>
          <a:xfrm>
            <a:off x="838200" y="2191109"/>
            <a:ext cx="10515600" cy="3985854"/>
          </a:xfrm>
        </p:spPr>
        <p:txBody>
          <a:bodyPr/>
          <a:lstStyle/>
          <a:p>
            <a:r>
              <a:rPr lang="en-US" dirty="0"/>
              <a:t>What is a Pseudo Code (PSSN)?  It is a unique identifier that does not contain PII (Personally Identifiable Information).</a:t>
            </a:r>
          </a:p>
          <a:p>
            <a:r>
              <a:rPr lang="en-US" dirty="0"/>
              <a:t>Based on PII concerns, social security numbers of USDA employees and USDA invitational travelers do not reside in the Concur Government Edition (CGE) Travel System. </a:t>
            </a:r>
          </a:p>
          <a:p>
            <a:endParaRPr lang="en-US" dirty="0"/>
          </a:p>
        </p:txBody>
      </p:sp>
      <p:sp>
        <p:nvSpPr>
          <p:cNvPr id="5" name="Slide Number Placeholder 4" descr="54">
            <a:extLst>
              <a:ext uri="{FF2B5EF4-FFF2-40B4-BE49-F238E27FC236}">
                <a16:creationId xmlns:a16="http://schemas.microsoft.com/office/drawing/2014/main" id="{CB3F41A3-5661-4EA0-BB88-70F4934DFCB3}"/>
              </a:ext>
            </a:extLst>
          </p:cNvPr>
          <p:cNvSpPr>
            <a:spLocks noGrp="1"/>
          </p:cNvSpPr>
          <p:nvPr>
            <p:ph type="sldNum" sz="quarter" idx="16"/>
          </p:nvPr>
        </p:nvSpPr>
        <p:spPr/>
        <p:txBody>
          <a:bodyPr/>
          <a:lstStyle/>
          <a:p>
            <a:fld id="{82A07BB3-F3DC-4C0B-B008-4C703ECBF595}" type="slidenum">
              <a:rPr lang="en-US" smtClean="0"/>
              <a:t>54</a:t>
            </a:fld>
            <a:endParaRPr lang="en-US" dirty="0"/>
          </a:p>
        </p:txBody>
      </p:sp>
    </p:spTree>
    <p:extLst>
      <p:ext uri="{BB962C8B-B14F-4D97-AF65-F5344CB8AC3E}">
        <p14:creationId xmlns:p14="http://schemas.microsoft.com/office/powerpoint/2010/main" val="3161916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seudo Code Construct">
            <a:extLst>
              <a:ext uri="{FF2B5EF4-FFF2-40B4-BE49-F238E27FC236}">
                <a16:creationId xmlns:a16="http://schemas.microsoft.com/office/drawing/2014/main" id="{4FE7E66B-1EBA-4640-99CB-A2A7C7519150}"/>
              </a:ext>
            </a:extLst>
          </p:cNvPr>
          <p:cNvSpPr>
            <a:spLocks noGrp="1"/>
          </p:cNvSpPr>
          <p:nvPr>
            <p:ph type="title"/>
          </p:nvPr>
        </p:nvSpPr>
        <p:spPr/>
        <p:txBody>
          <a:bodyPr/>
          <a:lstStyle/>
          <a:p>
            <a:r>
              <a:rPr lang="en-US" dirty="0"/>
              <a:t>Pseudo Code Construct</a:t>
            </a:r>
          </a:p>
        </p:txBody>
      </p:sp>
      <p:sp>
        <p:nvSpPr>
          <p:cNvPr id="2" name="Content Placeholder 1" descr="The pseudo code is 11 characters long consisting of:&#10;Position 1. First initial of the first name&#10;Position 2. First Initial of the middle name&#10;Position 3-7: First Five positions of the last name&#10;Position 8-11: Last four of the SSN&#10;Example - Al E Gator SSN 123456789, his PSSN would be AEGATOR6789&#10;When alpha characters are missing the number “9” will be substituted for the missing alpha.  If Mr. Gator is missing a middle name his pseudo would be A9GATOR6789&#10;">
            <a:extLst>
              <a:ext uri="{FF2B5EF4-FFF2-40B4-BE49-F238E27FC236}">
                <a16:creationId xmlns:a16="http://schemas.microsoft.com/office/drawing/2014/main" id="{34BC5F6D-8EDE-42B9-A95F-3BDB174EA58A}"/>
              </a:ext>
            </a:extLst>
          </p:cNvPr>
          <p:cNvSpPr>
            <a:spLocks noGrp="1"/>
          </p:cNvSpPr>
          <p:nvPr>
            <p:ph idx="1"/>
          </p:nvPr>
        </p:nvSpPr>
        <p:spPr/>
        <p:txBody>
          <a:bodyPr>
            <a:normAutofit fontScale="92500" lnSpcReduction="10000"/>
          </a:bodyPr>
          <a:lstStyle/>
          <a:p>
            <a:r>
              <a:rPr lang="en-US" dirty="0"/>
              <a:t>The pseudo code is 11 characters long consisting of:</a:t>
            </a:r>
          </a:p>
          <a:p>
            <a:endParaRPr lang="en-US" dirty="0"/>
          </a:p>
          <a:p>
            <a:endParaRPr lang="en-US" dirty="0"/>
          </a:p>
          <a:p>
            <a:endParaRPr lang="en-US" dirty="0"/>
          </a:p>
          <a:p>
            <a:endParaRPr lang="en-US" dirty="0"/>
          </a:p>
          <a:p>
            <a:endParaRPr lang="en-US" dirty="0"/>
          </a:p>
          <a:p>
            <a:r>
              <a:rPr lang="en-US" dirty="0"/>
              <a:t>Example - Al E Gator SSN 123456789, his PSSN would be A</a:t>
            </a:r>
            <a:r>
              <a:rPr lang="en-US" dirty="0">
                <a:solidFill>
                  <a:srgbClr val="FF0000"/>
                </a:solidFill>
              </a:rPr>
              <a:t>E</a:t>
            </a:r>
            <a:r>
              <a:rPr lang="en-US" dirty="0">
                <a:solidFill>
                  <a:srgbClr val="0070C0"/>
                </a:solidFill>
              </a:rPr>
              <a:t>GATOR</a:t>
            </a:r>
            <a:r>
              <a:rPr lang="en-US" dirty="0"/>
              <a:t>6789</a:t>
            </a:r>
          </a:p>
          <a:p>
            <a:r>
              <a:rPr lang="en-US" dirty="0"/>
              <a:t>When alpha characters are missing the number “9” will be substituted for the missing alpha.  If Mr. Gator is missing a middle name his pseudo would be A</a:t>
            </a:r>
            <a:r>
              <a:rPr lang="en-US" dirty="0">
                <a:solidFill>
                  <a:srgbClr val="FF0000"/>
                </a:solidFill>
              </a:rPr>
              <a:t>9</a:t>
            </a:r>
            <a:r>
              <a:rPr lang="en-US" dirty="0">
                <a:solidFill>
                  <a:srgbClr val="0070C0"/>
                </a:solidFill>
              </a:rPr>
              <a:t>GATOR</a:t>
            </a:r>
            <a:r>
              <a:rPr lang="en-US" dirty="0"/>
              <a:t>6789</a:t>
            </a:r>
          </a:p>
          <a:p>
            <a:endParaRPr lang="en-US" dirty="0"/>
          </a:p>
          <a:p>
            <a:endParaRPr lang="en-US" dirty="0"/>
          </a:p>
          <a:p>
            <a:endParaRPr lang="en-US" dirty="0"/>
          </a:p>
        </p:txBody>
      </p:sp>
      <p:graphicFrame>
        <p:nvGraphicFramePr>
          <p:cNvPr id="5" name="Table 4" descr="Pseudo Code Construct table:&#10;Position 1 First initial of the first name&#10;Position 2 First initial of the middle name&#10;Position 3-7 First five positions of the last name&#10;Position 8-11 Last four of the SSN">
            <a:extLst>
              <a:ext uri="{FF2B5EF4-FFF2-40B4-BE49-F238E27FC236}">
                <a16:creationId xmlns:a16="http://schemas.microsoft.com/office/drawing/2014/main" id="{D20B8D6C-24B7-4A76-974C-4A2A5EEF8357}"/>
              </a:ext>
            </a:extLst>
          </p:cNvPr>
          <p:cNvGraphicFramePr>
            <a:graphicFrameLocks noGrp="1"/>
          </p:cNvGraphicFramePr>
          <p:nvPr>
            <p:extLst>
              <p:ext uri="{D42A27DB-BD31-4B8C-83A1-F6EECF244321}">
                <p14:modId xmlns:p14="http://schemas.microsoft.com/office/powerpoint/2010/main" val="1971834336"/>
              </p:ext>
            </p:extLst>
          </p:nvPr>
        </p:nvGraphicFramePr>
        <p:xfrm>
          <a:off x="2303253" y="2743359"/>
          <a:ext cx="7522234" cy="2034540"/>
        </p:xfrm>
        <a:graphic>
          <a:graphicData uri="http://schemas.openxmlformats.org/drawingml/2006/table">
            <a:tbl>
              <a:tblPr firstRow="1" firstCol="1" bandRow="1">
                <a:tableStyleId>{5C22544A-7EE6-4342-B048-85BDC9FD1C3A}</a:tableStyleId>
              </a:tblPr>
              <a:tblGrid>
                <a:gridCol w="1616348">
                  <a:extLst>
                    <a:ext uri="{9D8B030D-6E8A-4147-A177-3AD203B41FA5}">
                      <a16:colId xmlns:a16="http://schemas.microsoft.com/office/drawing/2014/main" val="3270405444"/>
                    </a:ext>
                  </a:extLst>
                </a:gridCol>
                <a:gridCol w="5905886">
                  <a:extLst>
                    <a:ext uri="{9D8B030D-6E8A-4147-A177-3AD203B41FA5}">
                      <a16:colId xmlns:a16="http://schemas.microsoft.com/office/drawing/2014/main" val="3398005880"/>
                    </a:ext>
                  </a:extLst>
                </a:gridCol>
              </a:tblGrid>
              <a:tr h="0">
                <a:tc>
                  <a:txBody>
                    <a:bodyPr/>
                    <a:lstStyle/>
                    <a:p>
                      <a:pPr marL="0" marR="0" algn="ctr">
                        <a:lnSpc>
                          <a:spcPct val="115000"/>
                        </a:lnSpc>
                        <a:spcBef>
                          <a:spcPts val="0"/>
                        </a:spcBef>
                        <a:spcAft>
                          <a:spcPts val="0"/>
                        </a:spcAft>
                      </a:pPr>
                      <a:r>
                        <a:rPr lang="en-US" sz="2400" dirty="0">
                          <a:effectLst/>
                        </a:rPr>
                        <a:t>Position</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Pseudo Code Construct</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86800520"/>
                  </a:ext>
                </a:extLst>
              </a:tr>
              <a:tr h="0">
                <a:tc>
                  <a:txBody>
                    <a:bodyPr/>
                    <a:lstStyle/>
                    <a:p>
                      <a:pPr marL="0" marR="0" algn="ctr">
                        <a:lnSpc>
                          <a:spcPct val="115000"/>
                        </a:lnSpc>
                        <a:spcBef>
                          <a:spcPts val="0"/>
                        </a:spcBef>
                        <a:spcAft>
                          <a:spcPts val="0"/>
                        </a:spcAft>
                      </a:pPr>
                      <a:r>
                        <a:rPr lang="en-US" sz="2400" dirty="0">
                          <a:effectLst/>
                        </a:rPr>
                        <a:t>1</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First initial of the first name</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80826252"/>
                  </a:ext>
                </a:extLst>
              </a:tr>
              <a:tr h="0">
                <a:tc>
                  <a:txBody>
                    <a:bodyPr/>
                    <a:lstStyle/>
                    <a:p>
                      <a:pPr marL="0" marR="0" algn="ctr">
                        <a:lnSpc>
                          <a:spcPct val="115000"/>
                        </a:lnSpc>
                        <a:spcBef>
                          <a:spcPts val="0"/>
                        </a:spcBef>
                        <a:spcAft>
                          <a:spcPts val="0"/>
                        </a:spcAft>
                      </a:pPr>
                      <a:r>
                        <a:rPr lang="en-US" sz="2400" dirty="0">
                          <a:effectLst/>
                        </a:rPr>
                        <a:t>2</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First initial of the middle name</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89168792"/>
                  </a:ext>
                </a:extLst>
              </a:tr>
              <a:tr h="0">
                <a:tc>
                  <a:txBody>
                    <a:bodyPr/>
                    <a:lstStyle/>
                    <a:p>
                      <a:pPr marL="0" marR="0" algn="ctr">
                        <a:lnSpc>
                          <a:spcPct val="115000"/>
                        </a:lnSpc>
                        <a:spcBef>
                          <a:spcPts val="0"/>
                        </a:spcBef>
                        <a:spcAft>
                          <a:spcPts val="0"/>
                        </a:spcAft>
                      </a:pPr>
                      <a:r>
                        <a:rPr lang="en-US" sz="2400" dirty="0">
                          <a:effectLst/>
                        </a:rPr>
                        <a:t>3-7</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First five positions of the last name</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25677508"/>
                  </a:ext>
                </a:extLst>
              </a:tr>
              <a:tr h="0">
                <a:tc>
                  <a:txBody>
                    <a:bodyPr/>
                    <a:lstStyle/>
                    <a:p>
                      <a:pPr marL="0" marR="0" algn="ctr">
                        <a:lnSpc>
                          <a:spcPct val="115000"/>
                        </a:lnSpc>
                        <a:spcBef>
                          <a:spcPts val="0"/>
                        </a:spcBef>
                        <a:spcAft>
                          <a:spcPts val="0"/>
                        </a:spcAft>
                      </a:pPr>
                      <a:r>
                        <a:rPr lang="en-US" sz="2400" dirty="0">
                          <a:effectLst/>
                        </a:rPr>
                        <a:t>8-11</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Last four of the SSN</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7725964"/>
                  </a:ext>
                </a:extLst>
              </a:tr>
            </a:tbl>
          </a:graphicData>
        </a:graphic>
      </p:graphicFrame>
      <p:sp>
        <p:nvSpPr>
          <p:cNvPr id="6" name="Slide Number Placeholder 5" descr="55">
            <a:extLst>
              <a:ext uri="{FF2B5EF4-FFF2-40B4-BE49-F238E27FC236}">
                <a16:creationId xmlns:a16="http://schemas.microsoft.com/office/drawing/2014/main" id="{A45A9CD2-6B59-4EC9-BAE4-06B36EEA487F}"/>
              </a:ext>
            </a:extLst>
          </p:cNvPr>
          <p:cNvSpPr>
            <a:spLocks noGrp="1"/>
          </p:cNvSpPr>
          <p:nvPr>
            <p:ph type="sldNum" sz="quarter" idx="16"/>
          </p:nvPr>
        </p:nvSpPr>
        <p:spPr/>
        <p:txBody>
          <a:bodyPr/>
          <a:lstStyle/>
          <a:p>
            <a:fld id="{82A07BB3-F3DC-4C0B-B008-4C703ECBF595}" type="slidenum">
              <a:rPr lang="en-US" smtClean="0"/>
              <a:t>55</a:t>
            </a:fld>
            <a:endParaRPr lang="en-US" dirty="0"/>
          </a:p>
        </p:txBody>
      </p:sp>
    </p:spTree>
    <p:extLst>
      <p:ext uri="{BB962C8B-B14F-4D97-AF65-F5344CB8AC3E}">
        <p14:creationId xmlns:p14="http://schemas.microsoft.com/office/powerpoint/2010/main" val="35510555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SSN ">
            <a:extLst>
              <a:ext uri="{FF2B5EF4-FFF2-40B4-BE49-F238E27FC236}">
                <a16:creationId xmlns:a16="http://schemas.microsoft.com/office/drawing/2014/main" id="{78410482-FD08-4FF6-8B51-797DB653A11A}"/>
              </a:ext>
            </a:extLst>
          </p:cNvPr>
          <p:cNvSpPr>
            <a:spLocks noGrp="1"/>
          </p:cNvSpPr>
          <p:nvPr>
            <p:ph type="title"/>
          </p:nvPr>
        </p:nvSpPr>
        <p:spPr/>
        <p:txBody>
          <a:bodyPr/>
          <a:lstStyle/>
          <a:p>
            <a:r>
              <a:rPr lang="en-US" dirty="0"/>
              <a:t>PSSN	</a:t>
            </a:r>
          </a:p>
        </p:txBody>
      </p:sp>
      <p:sp>
        <p:nvSpPr>
          <p:cNvPr id="2" name="Content Placeholder 1" descr="The PSSN is built independently in CGE and FMMI following the construct.&#10;What could go wrong?&#10;The most common issue is a difference in the middle name.  Many times is not known on one side or the other.&#10;If, while following the PSSN construct, a duplicate is achieved on the PSSN to FMMI cross walk table the NEMP to FMMI interface replaces the last character of the name with 0-9 until uniqueness is achieved.   For example, if AEGATOR6789 were a duplicate AEGATO06789 would be the PSSN. &#10;We normally adjust FMMI to agree with the PSSN CGE.&#10;">
            <a:extLst>
              <a:ext uri="{FF2B5EF4-FFF2-40B4-BE49-F238E27FC236}">
                <a16:creationId xmlns:a16="http://schemas.microsoft.com/office/drawing/2014/main" id="{C649BCC7-02FC-40AD-9867-6B17A6FAFCB0}"/>
              </a:ext>
            </a:extLst>
          </p:cNvPr>
          <p:cNvSpPr>
            <a:spLocks noGrp="1"/>
          </p:cNvSpPr>
          <p:nvPr>
            <p:ph idx="1"/>
          </p:nvPr>
        </p:nvSpPr>
        <p:spPr/>
        <p:txBody>
          <a:bodyPr>
            <a:normAutofit fontScale="92500"/>
          </a:bodyPr>
          <a:lstStyle/>
          <a:p>
            <a:r>
              <a:rPr lang="en-US" dirty="0"/>
              <a:t>The PSSN is built independently in CGE and FMMI following the construct.</a:t>
            </a:r>
          </a:p>
          <a:p>
            <a:r>
              <a:rPr lang="en-US" dirty="0"/>
              <a:t>What could go wrong?</a:t>
            </a:r>
          </a:p>
          <a:p>
            <a:r>
              <a:rPr lang="en-US" dirty="0"/>
              <a:t>The most common issue is a difference in the middle name.  Many times is not known on one side or the other.</a:t>
            </a:r>
          </a:p>
          <a:p>
            <a:r>
              <a:rPr lang="en-US" dirty="0"/>
              <a:t>If, while following the PSSN construct, a duplicate is achieved on the PSSN to FMMI cross walk table the NEMP to FMMI interface replaces the last character of the name with 0-9 until uniqueness is achieved.   For example, if A</a:t>
            </a:r>
            <a:r>
              <a:rPr lang="en-US" dirty="0">
                <a:solidFill>
                  <a:srgbClr val="FF0000"/>
                </a:solidFill>
              </a:rPr>
              <a:t>E</a:t>
            </a:r>
            <a:r>
              <a:rPr lang="en-US" dirty="0">
                <a:solidFill>
                  <a:srgbClr val="0070C0"/>
                </a:solidFill>
              </a:rPr>
              <a:t>GATOR</a:t>
            </a:r>
            <a:r>
              <a:rPr lang="en-US" dirty="0"/>
              <a:t>6789 were a duplicate A</a:t>
            </a:r>
            <a:r>
              <a:rPr lang="en-US" dirty="0">
                <a:solidFill>
                  <a:srgbClr val="FF0000"/>
                </a:solidFill>
              </a:rPr>
              <a:t>E</a:t>
            </a:r>
            <a:r>
              <a:rPr lang="en-US" dirty="0">
                <a:solidFill>
                  <a:schemeClr val="accent1"/>
                </a:solidFill>
              </a:rPr>
              <a:t>GATO</a:t>
            </a:r>
            <a:r>
              <a:rPr lang="en-US" dirty="0">
                <a:highlight>
                  <a:srgbClr val="FFFF00"/>
                </a:highlight>
              </a:rPr>
              <a:t>0</a:t>
            </a:r>
            <a:r>
              <a:rPr lang="en-US" dirty="0"/>
              <a:t>6789 would be the PSSN. </a:t>
            </a:r>
          </a:p>
          <a:p>
            <a:r>
              <a:rPr lang="en-US" dirty="0"/>
              <a:t>We normally adjust FMMI to agree with the PSSN CGE.</a:t>
            </a:r>
          </a:p>
          <a:p>
            <a:endParaRPr lang="en-US" dirty="0"/>
          </a:p>
        </p:txBody>
      </p:sp>
      <p:sp>
        <p:nvSpPr>
          <p:cNvPr id="5" name="Slide Number Placeholder 4" descr="56">
            <a:extLst>
              <a:ext uri="{FF2B5EF4-FFF2-40B4-BE49-F238E27FC236}">
                <a16:creationId xmlns:a16="http://schemas.microsoft.com/office/drawing/2014/main" id="{4866AF23-7EE0-4465-8DFA-49E9D2F23CB8}"/>
              </a:ext>
            </a:extLst>
          </p:cNvPr>
          <p:cNvSpPr>
            <a:spLocks noGrp="1"/>
          </p:cNvSpPr>
          <p:nvPr>
            <p:ph type="sldNum" sz="quarter" idx="16"/>
          </p:nvPr>
        </p:nvSpPr>
        <p:spPr/>
        <p:txBody>
          <a:bodyPr/>
          <a:lstStyle/>
          <a:p>
            <a:fld id="{82A07BB3-F3DC-4C0B-B008-4C703ECBF595}" type="slidenum">
              <a:rPr lang="en-US" smtClean="0"/>
              <a:t>56</a:t>
            </a:fld>
            <a:endParaRPr lang="en-US" dirty="0"/>
          </a:p>
        </p:txBody>
      </p:sp>
    </p:spTree>
    <p:extLst>
      <p:ext uri="{BB962C8B-B14F-4D97-AF65-F5344CB8AC3E}">
        <p14:creationId xmlns:p14="http://schemas.microsoft.com/office/powerpoint/2010/main" val="37527174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SSN">
            <a:extLst>
              <a:ext uri="{FF2B5EF4-FFF2-40B4-BE49-F238E27FC236}">
                <a16:creationId xmlns:a16="http://schemas.microsoft.com/office/drawing/2014/main" id="{DC597EF5-4C20-427F-AEF5-597DC7ADE58F}"/>
              </a:ext>
            </a:extLst>
          </p:cNvPr>
          <p:cNvSpPr>
            <a:spLocks noGrp="1"/>
          </p:cNvSpPr>
          <p:nvPr>
            <p:ph type="title"/>
          </p:nvPr>
        </p:nvSpPr>
        <p:spPr/>
        <p:txBody>
          <a:bodyPr/>
          <a:lstStyle/>
          <a:p>
            <a:r>
              <a:rPr lang="en-US" dirty="0"/>
              <a:t>PSSN	</a:t>
            </a:r>
          </a:p>
        </p:txBody>
      </p:sp>
      <p:sp>
        <p:nvSpPr>
          <p:cNvPr id="2" name="Content Placeholder 1" descr="When a transaction is received in FMMI from CGE the FMMI Pseudo code cross walk table is used to find the FMMI vendor code.&#10;Users cannot see the PSSN table. A special search tool is available to show the PSSN.  We will go over that search further on in this presentation.&#10;&#10;">
            <a:extLst>
              <a:ext uri="{FF2B5EF4-FFF2-40B4-BE49-F238E27FC236}">
                <a16:creationId xmlns:a16="http://schemas.microsoft.com/office/drawing/2014/main" id="{85A58211-5FFB-4BB6-91FE-6FF79FB94236}"/>
              </a:ext>
            </a:extLst>
          </p:cNvPr>
          <p:cNvSpPr>
            <a:spLocks noGrp="1"/>
          </p:cNvSpPr>
          <p:nvPr>
            <p:ph idx="1"/>
          </p:nvPr>
        </p:nvSpPr>
        <p:spPr/>
        <p:txBody>
          <a:bodyPr/>
          <a:lstStyle/>
          <a:p>
            <a:r>
              <a:rPr lang="en-US" dirty="0"/>
              <a:t>When a transaction is received in FMMI from CGE the FMMI Pseudo code cross walk table is used to find the FMMI vendor code.</a:t>
            </a:r>
          </a:p>
          <a:p>
            <a:endParaRPr lang="en-US" dirty="0"/>
          </a:p>
          <a:p>
            <a:endParaRPr lang="en-US" dirty="0"/>
          </a:p>
          <a:p>
            <a:endParaRPr lang="en-US" dirty="0"/>
          </a:p>
          <a:p>
            <a:r>
              <a:rPr lang="en-US" dirty="0"/>
              <a:t>Users cannot see the PSSN table. A special search tool is available to show the PSSN.  We will go over that search further on in this presentation.</a:t>
            </a:r>
          </a:p>
          <a:p>
            <a:endParaRPr lang="en-US" dirty="0"/>
          </a:p>
          <a:p>
            <a:endParaRPr lang="en-US" dirty="0"/>
          </a:p>
        </p:txBody>
      </p:sp>
      <p:pic>
        <p:nvPicPr>
          <p:cNvPr id="5" name="Picture 4" descr="Screen shot of New Entries: Overview of added Entries Tab">
            <a:extLst>
              <a:ext uri="{FF2B5EF4-FFF2-40B4-BE49-F238E27FC236}">
                <a16:creationId xmlns:a16="http://schemas.microsoft.com/office/drawing/2014/main" id="{1FA6BCDD-E14A-474A-BBAD-70ACB3996ADD}"/>
              </a:ext>
            </a:extLst>
          </p:cNvPr>
          <p:cNvPicPr/>
          <p:nvPr/>
        </p:nvPicPr>
        <p:blipFill>
          <a:blip r:embed="rId2" cstate="print"/>
          <a:srcRect/>
          <a:stretch>
            <a:fillRect/>
          </a:stretch>
        </p:blipFill>
        <p:spPr bwMode="auto">
          <a:xfrm>
            <a:off x="2038439" y="2677319"/>
            <a:ext cx="3686175" cy="1323975"/>
          </a:xfrm>
          <a:prstGeom prst="rect">
            <a:avLst/>
          </a:prstGeom>
          <a:noFill/>
          <a:ln w="9525">
            <a:noFill/>
            <a:miter lim="800000"/>
            <a:headEnd/>
            <a:tailEnd/>
          </a:ln>
        </p:spPr>
      </p:pic>
      <p:sp>
        <p:nvSpPr>
          <p:cNvPr id="6" name="Slide Number Placeholder 5" descr="57">
            <a:extLst>
              <a:ext uri="{FF2B5EF4-FFF2-40B4-BE49-F238E27FC236}">
                <a16:creationId xmlns:a16="http://schemas.microsoft.com/office/drawing/2014/main" id="{5D41E81C-C81B-4C16-B2E6-ABDA7E72A12E}"/>
              </a:ext>
            </a:extLst>
          </p:cNvPr>
          <p:cNvSpPr>
            <a:spLocks noGrp="1"/>
          </p:cNvSpPr>
          <p:nvPr>
            <p:ph type="sldNum" sz="quarter" idx="16"/>
          </p:nvPr>
        </p:nvSpPr>
        <p:spPr/>
        <p:txBody>
          <a:bodyPr/>
          <a:lstStyle/>
          <a:p>
            <a:fld id="{82A07BB3-F3DC-4C0B-B008-4C703ECBF595}" type="slidenum">
              <a:rPr lang="en-US" smtClean="0"/>
              <a:t>57</a:t>
            </a:fld>
            <a:endParaRPr lang="en-US" dirty="0"/>
          </a:p>
        </p:txBody>
      </p:sp>
    </p:spTree>
    <p:extLst>
      <p:ext uri="{BB962C8B-B14F-4D97-AF65-F5344CB8AC3E}">
        <p14:creationId xmlns:p14="http://schemas.microsoft.com/office/powerpoint/2010/main" val="2394864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VND Vendor Request (Modify)">
            <a:extLst>
              <a:ext uri="{FF2B5EF4-FFF2-40B4-BE49-F238E27FC236}">
                <a16:creationId xmlns:a16="http://schemas.microsoft.com/office/drawing/2014/main" id="{93545614-F69E-4921-951F-9E12EE5B2895}"/>
              </a:ext>
            </a:extLst>
          </p:cNvPr>
          <p:cNvSpPr>
            <a:spLocks noGrp="1"/>
          </p:cNvSpPr>
          <p:nvPr>
            <p:ph type="title"/>
          </p:nvPr>
        </p:nvSpPr>
        <p:spPr/>
        <p:txBody>
          <a:bodyPr/>
          <a:lstStyle/>
          <a:p>
            <a:r>
              <a:rPr lang="en-US" dirty="0"/>
              <a:t>PVND Vendor Request (Modify)</a:t>
            </a:r>
          </a:p>
        </p:txBody>
      </p:sp>
      <p:pic>
        <p:nvPicPr>
          <p:cNvPr id="7" name="Picture 6" descr="PVND can be used to remove, modify, or change PSSNs">
            <a:extLst>
              <a:ext uri="{FF2B5EF4-FFF2-40B4-BE49-F238E27FC236}">
                <a16:creationId xmlns:a16="http://schemas.microsoft.com/office/drawing/2014/main" id="{6729E3A6-56DB-4777-B744-893B4FF6B510}"/>
              </a:ext>
            </a:extLst>
          </p:cNvPr>
          <p:cNvPicPr>
            <a:picLocks noChangeAspect="1"/>
          </p:cNvPicPr>
          <p:nvPr/>
        </p:nvPicPr>
        <p:blipFill>
          <a:blip r:embed="rId2"/>
          <a:stretch>
            <a:fillRect/>
          </a:stretch>
        </p:blipFill>
        <p:spPr>
          <a:xfrm>
            <a:off x="365263" y="1870075"/>
            <a:ext cx="11461473" cy="966694"/>
          </a:xfrm>
          <a:prstGeom prst="rect">
            <a:avLst/>
          </a:prstGeom>
        </p:spPr>
      </p:pic>
      <p:pic>
        <p:nvPicPr>
          <p:cNvPr id="6" name="Content Placeholder 5" descr="Screen shot of the PVND Vendor Request screen">
            <a:extLst>
              <a:ext uri="{FF2B5EF4-FFF2-40B4-BE49-F238E27FC236}">
                <a16:creationId xmlns:a16="http://schemas.microsoft.com/office/drawing/2014/main" id="{38A82E25-4274-4999-A724-739FE3EE874D}"/>
              </a:ext>
            </a:extLst>
          </p:cNvPr>
          <p:cNvPicPr>
            <a:picLocks noGrp="1" noChangeAspect="1"/>
          </p:cNvPicPr>
          <p:nvPr>
            <p:ph idx="1"/>
          </p:nvPr>
        </p:nvPicPr>
        <p:blipFill>
          <a:blip r:embed="rId3"/>
          <a:stretch>
            <a:fillRect/>
          </a:stretch>
        </p:blipFill>
        <p:spPr>
          <a:xfrm>
            <a:off x="2006221" y="3016154"/>
            <a:ext cx="7838624" cy="3340195"/>
          </a:xfrm>
          <a:prstGeom prst="rect">
            <a:avLst/>
          </a:prstGeom>
        </p:spPr>
      </p:pic>
      <p:sp>
        <p:nvSpPr>
          <p:cNvPr id="5" name="Slide Number Placeholder 4" descr="58">
            <a:extLst>
              <a:ext uri="{FF2B5EF4-FFF2-40B4-BE49-F238E27FC236}">
                <a16:creationId xmlns:a16="http://schemas.microsoft.com/office/drawing/2014/main" id="{5ABB8CE3-A885-445E-A549-9D695837922D}"/>
              </a:ext>
            </a:extLst>
          </p:cNvPr>
          <p:cNvSpPr>
            <a:spLocks noGrp="1"/>
          </p:cNvSpPr>
          <p:nvPr>
            <p:ph type="sldNum" sz="quarter" idx="16"/>
          </p:nvPr>
        </p:nvSpPr>
        <p:spPr/>
        <p:txBody>
          <a:bodyPr/>
          <a:lstStyle/>
          <a:p>
            <a:fld id="{82A07BB3-F3DC-4C0B-B008-4C703ECBF595}" type="slidenum">
              <a:rPr lang="en-US" smtClean="0"/>
              <a:t>58</a:t>
            </a:fld>
            <a:endParaRPr lang="en-US" dirty="0"/>
          </a:p>
        </p:txBody>
      </p:sp>
    </p:spTree>
    <p:extLst>
      <p:ext uri="{BB962C8B-B14F-4D97-AF65-F5344CB8AC3E}">
        <p14:creationId xmlns:p14="http://schemas.microsoft.com/office/powerpoint/2010/main" val="30402175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earching for Vendors in FMMI">
            <a:extLst>
              <a:ext uri="{FF2B5EF4-FFF2-40B4-BE49-F238E27FC236}">
                <a16:creationId xmlns:a16="http://schemas.microsoft.com/office/drawing/2014/main" id="{CCF21F26-FF9C-47A6-ABB2-5985032B15B1}"/>
              </a:ext>
            </a:extLst>
          </p:cNvPr>
          <p:cNvSpPr>
            <a:spLocks noGrp="1"/>
          </p:cNvSpPr>
          <p:nvPr>
            <p:ph type="title"/>
          </p:nvPr>
        </p:nvSpPr>
        <p:spPr/>
        <p:txBody>
          <a:bodyPr/>
          <a:lstStyle/>
          <a:p>
            <a:r>
              <a:rPr lang="en-US" dirty="0"/>
              <a:t>Searching for Vendors in FMMI</a:t>
            </a:r>
          </a:p>
        </p:txBody>
      </p:sp>
      <p:pic>
        <p:nvPicPr>
          <p:cNvPr id="5" name="Content Placeholder 4" descr="Screen shot of the Display Vendor Master tab">
            <a:extLst>
              <a:ext uri="{FF2B5EF4-FFF2-40B4-BE49-F238E27FC236}">
                <a16:creationId xmlns:a16="http://schemas.microsoft.com/office/drawing/2014/main" id="{6E598292-0E3B-41C2-BFF6-7B6AD87C0C0B}"/>
              </a:ext>
            </a:extLst>
          </p:cNvPr>
          <p:cNvPicPr>
            <a:picLocks noGrp="1" noChangeAspect="1"/>
          </p:cNvPicPr>
          <p:nvPr>
            <p:ph idx="1"/>
          </p:nvPr>
        </p:nvPicPr>
        <p:blipFill>
          <a:blip r:embed="rId2"/>
          <a:stretch>
            <a:fillRect/>
          </a:stretch>
        </p:blipFill>
        <p:spPr>
          <a:xfrm>
            <a:off x="312089" y="1384641"/>
            <a:ext cx="6753225" cy="1314450"/>
          </a:xfrm>
          <a:prstGeom prst="rect">
            <a:avLst/>
          </a:prstGeom>
        </p:spPr>
      </p:pic>
      <p:pic>
        <p:nvPicPr>
          <p:cNvPr id="6" name="Picture 5" descr="screen shot of Vendor account groups tab">
            <a:extLst>
              <a:ext uri="{FF2B5EF4-FFF2-40B4-BE49-F238E27FC236}">
                <a16:creationId xmlns:a16="http://schemas.microsoft.com/office/drawing/2014/main" id="{532F6AE8-212E-4189-B545-A6E16255C321}"/>
              </a:ext>
            </a:extLst>
          </p:cNvPr>
          <p:cNvPicPr>
            <a:picLocks noChangeAspect="1"/>
          </p:cNvPicPr>
          <p:nvPr/>
        </p:nvPicPr>
        <p:blipFill>
          <a:blip r:embed="rId3"/>
          <a:stretch>
            <a:fillRect/>
          </a:stretch>
        </p:blipFill>
        <p:spPr>
          <a:xfrm>
            <a:off x="231648" y="2849821"/>
            <a:ext cx="7839075" cy="1438275"/>
          </a:xfrm>
          <a:prstGeom prst="rect">
            <a:avLst/>
          </a:prstGeom>
        </p:spPr>
      </p:pic>
      <p:pic>
        <p:nvPicPr>
          <p:cNvPr id="8" name="Picture 7" descr="Screen shot displaying the names of all account groups names">
            <a:extLst>
              <a:ext uri="{FF2B5EF4-FFF2-40B4-BE49-F238E27FC236}">
                <a16:creationId xmlns:a16="http://schemas.microsoft.com/office/drawing/2014/main" id="{7BF78488-A6DF-4B56-9B36-D40C409B67CC}"/>
              </a:ext>
            </a:extLst>
          </p:cNvPr>
          <p:cNvPicPr>
            <a:picLocks noChangeAspect="1"/>
          </p:cNvPicPr>
          <p:nvPr/>
        </p:nvPicPr>
        <p:blipFill>
          <a:blip r:embed="rId4"/>
          <a:stretch>
            <a:fillRect/>
          </a:stretch>
        </p:blipFill>
        <p:spPr>
          <a:xfrm>
            <a:off x="3541453" y="4438826"/>
            <a:ext cx="3000375" cy="2333625"/>
          </a:xfrm>
          <a:prstGeom prst="rect">
            <a:avLst/>
          </a:prstGeom>
        </p:spPr>
      </p:pic>
      <p:sp>
        <p:nvSpPr>
          <p:cNvPr id="2" name="Slide Number Placeholder 1" descr="59">
            <a:extLst>
              <a:ext uri="{FF2B5EF4-FFF2-40B4-BE49-F238E27FC236}">
                <a16:creationId xmlns:a16="http://schemas.microsoft.com/office/drawing/2014/main" id="{40F3BFA2-3743-4541-9902-5E05923B1176}"/>
              </a:ext>
            </a:extLst>
          </p:cNvPr>
          <p:cNvSpPr>
            <a:spLocks noGrp="1"/>
          </p:cNvSpPr>
          <p:nvPr>
            <p:ph type="sldNum" sz="quarter" idx="16"/>
          </p:nvPr>
        </p:nvSpPr>
        <p:spPr/>
        <p:txBody>
          <a:bodyPr/>
          <a:lstStyle/>
          <a:p>
            <a:fld id="{82A07BB3-F3DC-4C0B-B008-4C703ECBF595}" type="slidenum">
              <a:rPr lang="en-US" smtClean="0"/>
              <a:t>59</a:t>
            </a:fld>
            <a:endParaRPr lang="en-US" dirty="0"/>
          </a:p>
        </p:txBody>
      </p:sp>
    </p:spTree>
    <p:extLst>
      <p:ext uri="{BB962C8B-B14F-4D97-AF65-F5344CB8AC3E}">
        <p14:creationId xmlns:p14="http://schemas.microsoft.com/office/powerpoint/2010/main" val="4164465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MMI Vendors and Customers">
            <a:extLst>
              <a:ext uri="{FF2B5EF4-FFF2-40B4-BE49-F238E27FC236}">
                <a16:creationId xmlns:a16="http://schemas.microsoft.com/office/drawing/2014/main" id="{26DD4348-C0A9-4C1F-94B9-8B3851E800A7}"/>
              </a:ext>
            </a:extLst>
          </p:cNvPr>
          <p:cNvSpPr>
            <a:spLocks noGrp="1"/>
          </p:cNvSpPr>
          <p:nvPr>
            <p:ph type="title"/>
          </p:nvPr>
        </p:nvSpPr>
        <p:spPr/>
        <p:txBody>
          <a:bodyPr/>
          <a:lstStyle/>
          <a:p>
            <a:r>
              <a:rPr lang="en-US" dirty="0"/>
              <a:t>FMMI Vendors and Customers</a:t>
            </a:r>
          </a:p>
        </p:txBody>
      </p:sp>
      <p:pic>
        <p:nvPicPr>
          <p:cNvPr id="6" name="Content Placeholder 5" descr="FMMI Vendors and Customers inbound and outbound payments and billings">
            <a:extLst>
              <a:ext uri="{FF2B5EF4-FFF2-40B4-BE49-F238E27FC236}">
                <a16:creationId xmlns:a16="http://schemas.microsoft.com/office/drawing/2014/main" id="{35E68AFE-3F82-4064-851D-8525C7CB6637}"/>
              </a:ext>
            </a:extLst>
          </p:cNvPr>
          <p:cNvPicPr>
            <a:picLocks noGrp="1" noChangeAspect="1"/>
          </p:cNvPicPr>
          <p:nvPr>
            <p:ph idx="1"/>
          </p:nvPr>
        </p:nvPicPr>
        <p:blipFill>
          <a:blip r:embed="rId2"/>
          <a:stretch>
            <a:fillRect/>
          </a:stretch>
        </p:blipFill>
        <p:spPr>
          <a:xfrm>
            <a:off x="1869742" y="1856105"/>
            <a:ext cx="7751929" cy="4530725"/>
          </a:xfrm>
          <a:prstGeom prst="rect">
            <a:avLst/>
          </a:prstGeom>
        </p:spPr>
      </p:pic>
      <p:sp>
        <p:nvSpPr>
          <p:cNvPr id="5" name="Slide Number Placeholder 4" descr="6">
            <a:extLst>
              <a:ext uri="{FF2B5EF4-FFF2-40B4-BE49-F238E27FC236}">
                <a16:creationId xmlns:a16="http://schemas.microsoft.com/office/drawing/2014/main" id="{7A781240-C7B8-48DD-ABE2-01770D7358BD}"/>
              </a:ext>
            </a:extLst>
          </p:cNvPr>
          <p:cNvSpPr>
            <a:spLocks noGrp="1"/>
          </p:cNvSpPr>
          <p:nvPr>
            <p:ph type="sldNum" sz="quarter" idx="16"/>
          </p:nvPr>
        </p:nvSpPr>
        <p:spPr/>
        <p:txBody>
          <a:bodyPr/>
          <a:lstStyle/>
          <a:p>
            <a:fld id="{82A07BB3-F3DC-4C0B-B008-4C703ECBF595}" type="slidenum">
              <a:rPr lang="en-US" smtClean="0"/>
              <a:t>6</a:t>
            </a:fld>
            <a:endParaRPr lang="en-US" dirty="0"/>
          </a:p>
        </p:txBody>
      </p:sp>
    </p:spTree>
    <p:extLst>
      <p:ext uri="{BB962C8B-B14F-4D97-AF65-F5344CB8AC3E}">
        <p14:creationId xmlns:p14="http://schemas.microsoft.com/office/powerpoint/2010/main" val="24536040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Using the CCR &amp; SAM Vendors Search">
            <a:extLst>
              <a:ext uri="{FF2B5EF4-FFF2-40B4-BE49-F238E27FC236}">
                <a16:creationId xmlns:a16="http://schemas.microsoft.com/office/drawing/2014/main" id="{CFFD2319-004D-4AC5-81ED-F8742E91D841}"/>
              </a:ext>
            </a:extLst>
          </p:cNvPr>
          <p:cNvSpPr>
            <a:spLocks noGrp="1"/>
          </p:cNvSpPr>
          <p:nvPr>
            <p:ph type="title"/>
          </p:nvPr>
        </p:nvSpPr>
        <p:spPr/>
        <p:txBody>
          <a:bodyPr/>
          <a:lstStyle/>
          <a:p>
            <a:r>
              <a:rPr lang="en-US" dirty="0"/>
              <a:t>Using the CCR &amp; SAM Vendors Search</a:t>
            </a:r>
          </a:p>
        </p:txBody>
      </p:sp>
      <p:sp>
        <p:nvSpPr>
          <p:cNvPr id="2" name="Content Placeholder 1" descr="This search will only return SAM vendors, and is limited to Vendors with “CCR” in the External Manuf. &#10;It will only return the Mailing Record.&#10;Once you know the Mailing Record FMMI vendor number you can find the Physical and Remit-To vendor records on the Partner Tab of the Mailing Record.&#10;">
            <a:extLst>
              <a:ext uri="{FF2B5EF4-FFF2-40B4-BE49-F238E27FC236}">
                <a16:creationId xmlns:a16="http://schemas.microsoft.com/office/drawing/2014/main" id="{DC40FDF3-C7EC-4C23-9C62-66C9572E096C}"/>
              </a:ext>
            </a:extLst>
          </p:cNvPr>
          <p:cNvSpPr>
            <a:spLocks noGrp="1"/>
          </p:cNvSpPr>
          <p:nvPr>
            <p:ph idx="1"/>
          </p:nvPr>
        </p:nvSpPr>
        <p:spPr/>
        <p:txBody>
          <a:bodyPr/>
          <a:lstStyle/>
          <a:p>
            <a:r>
              <a:rPr lang="en-US" dirty="0"/>
              <a:t>This search will only return SAM vendors, and is limited to Vendors with “CCR” in the External Manuf. </a:t>
            </a:r>
          </a:p>
          <a:p>
            <a:r>
              <a:rPr lang="en-US" dirty="0"/>
              <a:t>It will only return the Mailing Record.</a:t>
            </a:r>
          </a:p>
          <a:p>
            <a:r>
              <a:rPr lang="en-US" dirty="0"/>
              <a:t>Once you know the Mailing Record FMMI vendor number you can find the Physical and Remit-To vendor records on the Partner Tab of the Mailing Record.</a:t>
            </a:r>
          </a:p>
        </p:txBody>
      </p:sp>
      <p:sp>
        <p:nvSpPr>
          <p:cNvPr id="5" name="Slide Number Placeholder 4" descr="60">
            <a:extLst>
              <a:ext uri="{FF2B5EF4-FFF2-40B4-BE49-F238E27FC236}">
                <a16:creationId xmlns:a16="http://schemas.microsoft.com/office/drawing/2014/main" id="{0E9AC772-BEC4-4579-A3EA-508D8395ADB1}"/>
              </a:ext>
            </a:extLst>
          </p:cNvPr>
          <p:cNvSpPr>
            <a:spLocks noGrp="1"/>
          </p:cNvSpPr>
          <p:nvPr>
            <p:ph type="sldNum" sz="quarter" idx="16"/>
          </p:nvPr>
        </p:nvSpPr>
        <p:spPr/>
        <p:txBody>
          <a:bodyPr/>
          <a:lstStyle/>
          <a:p>
            <a:fld id="{82A07BB3-F3DC-4C0B-B008-4C703ECBF595}" type="slidenum">
              <a:rPr lang="en-US" smtClean="0"/>
              <a:t>60</a:t>
            </a:fld>
            <a:endParaRPr lang="en-US" dirty="0"/>
          </a:p>
        </p:txBody>
      </p:sp>
    </p:spTree>
    <p:extLst>
      <p:ext uri="{BB962C8B-B14F-4D97-AF65-F5344CB8AC3E}">
        <p14:creationId xmlns:p14="http://schemas.microsoft.com/office/powerpoint/2010/main" val="23742486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AM Search">
            <a:extLst>
              <a:ext uri="{FF2B5EF4-FFF2-40B4-BE49-F238E27FC236}">
                <a16:creationId xmlns:a16="http://schemas.microsoft.com/office/drawing/2014/main" id="{DCA781AD-B0EE-4A40-B60F-2A1402D671EE}"/>
              </a:ext>
            </a:extLst>
          </p:cNvPr>
          <p:cNvSpPr>
            <a:spLocks noGrp="1"/>
          </p:cNvSpPr>
          <p:nvPr>
            <p:ph type="title"/>
          </p:nvPr>
        </p:nvSpPr>
        <p:spPr/>
        <p:txBody>
          <a:bodyPr/>
          <a:lstStyle/>
          <a:p>
            <a:r>
              <a:rPr lang="en-US" dirty="0"/>
              <a:t>SAM Search</a:t>
            </a:r>
          </a:p>
        </p:txBody>
      </p:sp>
      <p:pic>
        <p:nvPicPr>
          <p:cNvPr id="5" name="Content Placeholder 4" descr="screen shot of CCR and SAM Vendors">
            <a:extLst>
              <a:ext uri="{FF2B5EF4-FFF2-40B4-BE49-F238E27FC236}">
                <a16:creationId xmlns:a16="http://schemas.microsoft.com/office/drawing/2014/main" id="{7F4F7764-860A-4CCB-864F-BFA0C0D8E136}"/>
              </a:ext>
            </a:extLst>
          </p:cNvPr>
          <p:cNvPicPr>
            <a:picLocks noGrp="1" noChangeAspect="1"/>
          </p:cNvPicPr>
          <p:nvPr>
            <p:ph idx="1"/>
          </p:nvPr>
        </p:nvPicPr>
        <p:blipFill>
          <a:blip r:embed="rId2"/>
          <a:stretch>
            <a:fillRect/>
          </a:stretch>
        </p:blipFill>
        <p:spPr>
          <a:xfrm>
            <a:off x="2162176" y="1874249"/>
            <a:ext cx="7034212" cy="3803445"/>
          </a:xfrm>
          <a:prstGeom prst="rect">
            <a:avLst/>
          </a:prstGeom>
        </p:spPr>
      </p:pic>
      <p:sp>
        <p:nvSpPr>
          <p:cNvPr id="2" name="Slide Number Placeholder 1" descr="61">
            <a:extLst>
              <a:ext uri="{FF2B5EF4-FFF2-40B4-BE49-F238E27FC236}">
                <a16:creationId xmlns:a16="http://schemas.microsoft.com/office/drawing/2014/main" id="{B7C5286B-BE75-42CB-A99D-2B35C2AFADC3}"/>
              </a:ext>
            </a:extLst>
          </p:cNvPr>
          <p:cNvSpPr>
            <a:spLocks noGrp="1"/>
          </p:cNvSpPr>
          <p:nvPr>
            <p:ph type="sldNum" sz="quarter" idx="16"/>
          </p:nvPr>
        </p:nvSpPr>
        <p:spPr/>
        <p:txBody>
          <a:bodyPr/>
          <a:lstStyle/>
          <a:p>
            <a:fld id="{82A07BB3-F3DC-4C0B-B008-4C703ECBF595}" type="slidenum">
              <a:rPr lang="en-US" smtClean="0"/>
              <a:t>61</a:t>
            </a:fld>
            <a:endParaRPr lang="en-US" dirty="0"/>
          </a:p>
        </p:txBody>
      </p:sp>
    </p:spTree>
    <p:extLst>
      <p:ext uri="{BB962C8B-B14F-4D97-AF65-F5344CB8AC3E}">
        <p14:creationId xmlns:p14="http://schemas.microsoft.com/office/powerpoint/2010/main" val="7222789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AM Search">
            <a:extLst>
              <a:ext uri="{FF2B5EF4-FFF2-40B4-BE49-F238E27FC236}">
                <a16:creationId xmlns:a16="http://schemas.microsoft.com/office/drawing/2014/main" id="{06E9D0EE-22E8-4964-AE8F-D8B494CF3BC3}"/>
              </a:ext>
            </a:extLst>
          </p:cNvPr>
          <p:cNvSpPr>
            <a:spLocks noGrp="1"/>
          </p:cNvSpPr>
          <p:nvPr>
            <p:ph type="title"/>
          </p:nvPr>
        </p:nvSpPr>
        <p:spPr/>
        <p:txBody>
          <a:bodyPr/>
          <a:lstStyle/>
          <a:p>
            <a:r>
              <a:rPr lang="en-US" dirty="0"/>
              <a:t>SAM Search</a:t>
            </a:r>
          </a:p>
        </p:txBody>
      </p:sp>
      <p:pic>
        <p:nvPicPr>
          <p:cNvPr id="5" name="Picture 4" descr="screen shot of SAM Search">
            <a:extLst>
              <a:ext uri="{FF2B5EF4-FFF2-40B4-BE49-F238E27FC236}">
                <a16:creationId xmlns:a16="http://schemas.microsoft.com/office/drawing/2014/main" id="{18A7FA6C-B1F3-45FC-90DF-7DC93B0FA0CE}"/>
              </a:ext>
            </a:extLst>
          </p:cNvPr>
          <p:cNvPicPr>
            <a:picLocks noChangeAspect="1"/>
          </p:cNvPicPr>
          <p:nvPr/>
        </p:nvPicPr>
        <p:blipFill>
          <a:blip r:embed="rId2"/>
          <a:stretch>
            <a:fillRect/>
          </a:stretch>
        </p:blipFill>
        <p:spPr>
          <a:xfrm>
            <a:off x="3086100" y="1752599"/>
            <a:ext cx="4876800" cy="4379167"/>
          </a:xfrm>
          <a:prstGeom prst="rect">
            <a:avLst/>
          </a:prstGeom>
        </p:spPr>
      </p:pic>
      <p:sp>
        <p:nvSpPr>
          <p:cNvPr id="6" name="Slide Number Placeholder 5" descr="62">
            <a:extLst>
              <a:ext uri="{FF2B5EF4-FFF2-40B4-BE49-F238E27FC236}">
                <a16:creationId xmlns:a16="http://schemas.microsoft.com/office/drawing/2014/main" id="{1AE35DBE-6D0A-4199-8607-3A07487359FC}"/>
              </a:ext>
            </a:extLst>
          </p:cNvPr>
          <p:cNvSpPr>
            <a:spLocks noGrp="1"/>
          </p:cNvSpPr>
          <p:nvPr>
            <p:ph type="sldNum" sz="quarter" idx="16"/>
          </p:nvPr>
        </p:nvSpPr>
        <p:spPr/>
        <p:txBody>
          <a:bodyPr/>
          <a:lstStyle/>
          <a:p>
            <a:fld id="{82A07BB3-F3DC-4C0B-B008-4C703ECBF595}" type="slidenum">
              <a:rPr lang="en-US" smtClean="0"/>
              <a:t>62</a:t>
            </a:fld>
            <a:endParaRPr lang="en-US" dirty="0"/>
          </a:p>
        </p:txBody>
      </p:sp>
    </p:spTree>
    <p:extLst>
      <p:ext uri="{BB962C8B-B14F-4D97-AF65-F5344CB8AC3E}">
        <p14:creationId xmlns:p14="http://schemas.microsoft.com/office/powerpoint/2010/main" val="38849201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AM Search Criteria">
            <a:extLst>
              <a:ext uri="{FF2B5EF4-FFF2-40B4-BE49-F238E27FC236}">
                <a16:creationId xmlns:a16="http://schemas.microsoft.com/office/drawing/2014/main" id="{EDCB475B-9B9A-4C09-8F5B-8461DC1F3945}"/>
              </a:ext>
            </a:extLst>
          </p:cNvPr>
          <p:cNvSpPr>
            <a:spLocks noGrp="1"/>
          </p:cNvSpPr>
          <p:nvPr>
            <p:ph type="title"/>
          </p:nvPr>
        </p:nvSpPr>
        <p:spPr/>
        <p:txBody>
          <a:bodyPr/>
          <a:lstStyle/>
          <a:p>
            <a:r>
              <a:rPr lang="en-US" dirty="0"/>
              <a:t>SAM Search Criteria</a:t>
            </a:r>
          </a:p>
        </p:txBody>
      </p:sp>
      <p:pic>
        <p:nvPicPr>
          <p:cNvPr id="5" name="Picture 4" descr="Screen shot of SAM search Criteria">
            <a:extLst>
              <a:ext uri="{FF2B5EF4-FFF2-40B4-BE49-F238E27FC236}">
                <a16:creationId xmlns:a16="http://schemas.microsoft.com/office/drawing/2014/main" id="{F896FCC6-D22E-4FD2-863A-F28788E9CEF5}"/>
              </a:ext>
            </a:extLst>
          </p:cNvPr>
          <p:cNvPicPr>
            <a:picLocks noChangeAspect="1"/>
          </p:cNvPicPr>
          <p:nvPr/>
        </p:nvPicPr>
        <p:blipFill>
          <a:blip r:embed="rId2"/>
          <a:stretch>
            <a:fillRect/>
          </a:stretch>
        </p:blipFill>
        <p:spPr>
          <a:xfrm>
            <a:off x="2586037" y="2514600"/>
            <a:ext cx="7019925" cy="1828800"/>
          </a:xfrm>
          <a:prstGeom prst="rect">
            <a:avLst/>
          </a:prstGeom>
        </p:spPr>
      </p:pic>
      <p:sp>
        <p:nvSpPr>
          <p:cNvPr id="6" name="Slide Number Placeholder 5" descr="63">
            <a:extLst>
              <a:ext uri="{FF2B5EF4-FFF2-40B4-BE49-F238E27FC236}">
                <a16:creationId xmlns:a16="http://schemas.microsoft.com/office/drawing/2014/main" id="{5150AD65-A987-4B52-B6C9-868AB4DB3D29}"/>
              </a:ext>
            </a:extLst>
          </p:cNvPr>
          <p:cNvSpPr>
            <a:spLocks noGrp="1"/>
          </p:cNvSpPr>
          <p:nvPr>
            <p:ph type="sldNum" sz="quarter" idx="16"/>
          </p:nvPr>
        </p:nvSpPr>
        <p:spPr/>
        <p:txBody>
          <a:bodyPr/>
          <a:lstStyle/>
          <a:p>
            <a:fld id="{82A07BB3-F3DC-4C0B-B008-4C703ECBF595}" type="slidenum">
              <a:rPr lang="en-US" smtClean="0"/>
              <a:t>63</a:t>
            </a:fld>
            <a:endParaRPr lang="en-US" dirty="0"/>
          </a:p>
        </p:txBody>
      </p:sp>
    </p:spTree>
    <p:extLst>
      <p:ext uri="{BB962C8B-B14F-4D97-AF65-F5344CB8AC3E}">
        <p14:creationId xmlns:p14="http://schemas.microsoft.com/office/powerpoint/2010/main" val="526953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AM Search">
            <a:extLst>
              <a:ext uri="{FF2B5EF4-FFF2-40B4-BE49-F238E27FC236}">
                <a16:creationId xmlns:a16="http://schemas.microsoft.com/office/drawing/2014/main" id="{B7608A03-E109-4BBD-B9F9-8F45DEE83567}"/>
              </a:ext>
            </a:extLst>
          </p:cNvPr>
          <p:cNvSpPr>
            <a:spLocks noGrp="1"/>
          </p:cNvSpPr>
          <p:nvPr>
            <p:ph type="title"/>
          </p:nvPr>
        </p:nvSpPr>
        <p:spPr/>
        <p:txBody>
          <a:bodyPr/>
          <a:lstStyle/>
          <a:p>
            <a:r>
              <a:rPr lang="en-US" dirty="0"/>
              <a:t>SAM Search</a:t>
            </a:r>
          </a:p>
        </p:txBody>
      </p:sp>
      <p:pic>
        <p:nvPicPr>
          <p:cNvPr id="5" name="Picture 4" descr="Sreeen shot of Display vendor Address in SAM Search">
            <a:extLst>
              <a:ext uri="{FF2B5EF4-FFF2-40B4-BE49-F238E27FC236}">
                <a16:creationId xmlns:a16="http://schemas.microsoft.com/office/drawing/2014/main" id="{58552A02-4473-4EFE-926B-6D41C3A5BA9A}"/>
              </a:ext>
            </a:extLst>
          </p:cNvPr>
          <p:cNvPicPr>
            <a:picLocks noChangeAspect="1"/>
          </p:cNvPicPr>
          <p:nvPr/>
        </p:nvPicPr>
        <p:blipFill>
          <a:blip r:embed="rId2"/>
          <a:stretch>
            <a:fillRect/>
          </a:stretch>
        </p:blipFill>
        <p:spPr>
          <a:xfrm>
            <a:off x="3771900" y="1938337"/>
            <a:ext cx="4648200" cy="2981325"/>
          </a:xfrm>
          <a:prstGeom prst="rect">
            <a:avLst/>
          </a:prstGeom>
        </p:spPr>
      </p:pic>
      <p:sp>
        <p:nvSpPr>
          <p:cNvPr id="6" name="Slide Number Placeholder 5" descr="64">
            <a:extLst>
              <a:ext uri="{FF2B5EF4-FFF2-40B4-BE49-F238E27FC236}">
                <a16:creationId xmlns:a16="http://schemas.microsoft.com/office/drawing/2014/main" id="{4791931A-2F0B-466C-A219-FBFECD9B80C2}"/>
              </a:ext>
            </a:extLst>
          </p:cNvPr>
          <p:cNvSpPr>
            <a:spLocks noGrp="1"/>
          </p:cNvSpPr>
          <p:nvPr>
            <p:ph type="sldNum" sz="quarter" idx="16"/>
          </p:nvPr>
        </p:nvSpPr>
        <p:spPr/>
        <p:txBody>
          <a:bodyPr/>
          <a:lstStyle/>
          <a:p>
            <a:fld id="{82A07BB3-F3DC-4C0B-B008-4C703ECBF595}" type="slidenum">
              <a:rPr lang="en-US" smtClean="0"/>
              <a:t>64</a:t>
            </a:fld>
            <a:endParaRPr lang="en-US" dirty="0"/>
          </a:p>
        </p:txBody>
      </p:sp>
    </p:spTree>
    <p:extLst>
      <p:ext uri="{BB962C8B-B14F-4D97-AF65-F5344CB8AC3E}">
        <p14:creationId xmlns:p14="http://schemas.microsoft.com/office/powerpoint/2010/main" val="23915325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AM Search">
            <a:extLst>
              <a:ext uri="{FF2B5EF4-FFF2-40B4-BE49-F238E27FC236}">
                <a16:creationId xmlns:a16="http://schemas.microsoft.com/office/drawing/2014/main" id="{FF2D9819-7C2D-4C34-8817-28136E4B6675}"/>
              </a:ext>
            </a:extLst>
          </p:cNvPr>
          <p:cNvSpPr>
            <a:spLocks noGrp="1"/>
          </p:cNvSpPr>
          <p:nvPr>
            <p:ph type="title"/>
          </p:nvPr>
        </p:nvSpPr>
        <p:spPr/>
        <p:txBody>
          <a:bodyPr/>
          <a:lstStyle/>
          <a:p>
            <a:r>
              <a:rPr lang="en-US" dirty="0"/>
              <a:t>SAM Search</a:t>
            </a:r>
          </a:p>
        </p:txBody>
      </p:sp>
      <p:sp>
        <p:nvSpPr>
          <p:cNvPr id="2" name="Content Placeholder 1" descr="Navigate to the Partner Function Screen to see the &#10;Physical Address Vendor – OA Ordering address&#10;Remit-To Address Vendor – PI Invoicing Party">
            <a:extLst>
              <a:ext uri="{FF2B5EF4-FFF2-40B4-BE49-F238E27FC236}">
                <a16:creationId xmlns:a16="http://schemas.microsoft.com/office/drawing/2014/main" id="{E7051CC4-76F1-4EA5-BAA6-55BCBD8C07DD}"/>
              </a:ext>
            </a:extLst>
          </p:cNvPr>
          <p:cNvSpPr>
            <a:spLocks noGrp="1"/>
          </p:cNvSpPr>
          <p:nvPr>
            <p:ph idx="1"/>
          </p:nvPr>
        </p:nvSpPr>
        <p:spPr/>
        <p:txBody>
          <a:bodyPr/>
          <a:lstStyle/>
          <a:p>
            <a:r>
              <a:rPr lang="en-US" dirty="0"/>
              <a:t>Navigate to the Partner Function Screen to see the </a:t>
            </a:r>
          </a:p>
          <a:p>
            <a:pPr lvl="1"/>
            <a:r>
              <a:rPr lang="en-US" dirty="0"/>
              <a:t>Physical Address Vendor – OA Ordering address</a:t>
            </a:r>
          </a:p>
          <a:p>
            <a:pPr lvl="1"/>
            <a:r>
              <a:rPr lang="en-US" dirty="0"/>
              <a:t>Remit-To Address Vendor – PI Invoicing Party</a:t>
            </a:r>
          </a:p>
        </p:txBody>
      </p:sp>
      <p:pic>
        <p:nvPicPr>
          <p:cNvPr id="5" name="Picture 4" descr="Screen search of Display Vendor Partner Functions in a SAM search">
            <a:extLst>
              <a:ext uri="{FF2B5EF4-FFF2-40B4-BE49-F238E27FC236}">
                <a16:creationId xmlns:a16="http://schemas.microsoft.com/office/drawing/2014/main" id="{20C2CBDA-E757-440A-87E1-BD09B7BAC7AD}"/>
              </a:ext>
            </a:extLst>
          </p:cNvPr>
          <p:cNvPicPr>
            <a:picLocks noChangeAspect="1"/>
          </p:cNvPicPr>
          <p:nvPr/>
        </p:nvPicPr>
        <p:blipFill>
          <a:blip r:embed="rId2"/>
          <a:stretch>
            <a:fillRect/>
          </a:stretch>
        </p:blipFill>
        <p:spPr>
          <a:xfrm>
            <a:off x="990600" y="3333750"/>
            <a:ext cx="3990975" cy="2381250"/>
          </a:xfrm>
          <a:prstGeom prst="rect">
            <a:avLst/>
          </a:prstGeom>
        </p:spPr>
      </p:pic>
      <p:sp>
        <p:nvSpPr>
          <p:cNvPr id="6" name="Slide Number Placeholder 5" descr="65">
            <a:extLst>
              <a:ext uri="{FF2B5EF4-FFF2-40B4-BE49-F238E27FC236}">
                <a16:creationId xmlns:a16="http://schemas.microsoft.com/office/drawing/2014/main" id="{1B068E5E-A273-4432-B8EC-0CA671848135}"/>
              </a:ext>
            </a:extLst>
          </p:cNvPr>
          <p:cNvSpPr>
            <a:spLocks noGrp="1"/>
          </p:cNvSpPr>
          <p:nvPr>
            <p:ph type="sldNum" sz="quarter" idx="16"/>
          </p:nvPr>
        </p:nvSpPr>
        <p:spPr/>
        <p:txBody>
          <a:bodyPr/>
          <a:lstStyle/>
          <a:p>
            <a:fld id="{82A07BB3-F3DC-4C0B-B008-4C703ECBF595}" type="slidenum">
              <a:rPr lang="en-US" smtClean="0"/>
              <a:t>65</a:t>
            </a:fld>
            <a:endParaRPr lang="en-US" dirty="0"/>
          </a:p>
        </p:txBody>
      </p:sp>
    </p:spTree>
    <p:extLst>
      <p:ext uri="{BB962C8B-B14F-4D97-AF65-F5344CB8AC3E}">
        <p14:creationId xmlns:p14="http://schemas.microsoft.com/office/powerpoint/2010/main" val="27232653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SSN Search">
            <a:extLst>
              <a:ext uri="{FF2B5EF4-FFF2-40B4-BE49-F238E27FC236}">
                <a16:creationId xmlns:a16="http://schemas.microsoft.com/office/drawing/2014/main" id="{4ED69AEC-256C-4770-8731-F6814AF12A7D}"/>
              </a:ext>
            </a:extLst>
          </p:cNvPr>
          <p:cNvSpPr>
            <a:spLocks noGrp="1"/>
          </p:cNvSpPr>
          <p:nvPr>
            <p:ph type="title"/>
          </p:nvPr>
        </p:nvSpPr>
        <p:spPr/>
        <p:txBody>
          <a:bodyPr/>
          <a:lstStyle/>
          <a:p>
            <a:r>
              <a:rPr lang="en-US" dirty="0"/>
              <a:t>PSSN Search</a:t>
            </a:r>
          </a:p>
        </p:txBody>
      </p:sp>
      <p:sp>
        <p:nvSpPr>
          <p:cNvPr id="2" name="Content Placeholder 1" descr="FMMI users cannot see the FMMI PSSN x-walk table&#10;The FMMI PSSN x-walk table is not very user friendly&#10;We have developed a Search that uses a “join” to search the FMMI vendor table and x-walk table at the same time.&#10;">
            <a:extLst>
              <a:ext uri="{FF2B5EF4-FFF2-40B4-BE49-F238E27FC236}">
                <a16:creationId xmlns:a16="http://schemas.microsoft.com/office/drawing/2014/main" id="{5E2E254C-F9E9-4706-9D6B-A2D9AD974691}"/>
              </a:ext>
            </a:extLst>
          </p:cNvPr>
          <p:cNvSpPr>
            <a:spLocks noGrp="1"/>
          </p:cNvSpPr>
          <p:nvPr>
            <p:ph idx="1"/>
          </p:nvPr>
        </p:nvSpPr>
        <p:spPr/>
        <p:txBody>
          <a:bodyPr/>
          <a:lstStyle/>
          <a:p>
            <a:r>
              <a:rPr lang="en-US" dirty="0"/>
              <a:t>FMMI users cannot see the FMMI PSSN x-walk table</a:t>
            </a:r>
          </a:p>
          <a:p>
            <a:r>
              <a:rPr lang="en-US" dirty="0"/>
              <a:t>The FMMI PSSN x-walk table is not very user friendly</a:t>
            </a:r>
          </a:p>
          <a:p>
            <a:r>
              <a:rPr lang="en-US" dirty="0"/>
              <a:t>We have developed a Search that uses a “join” to search the FMMI vendor table and x-walk table at the same time.</a:t>
            </a:r>
          </a:p>
        </p:txBody>
      </p:sp>
      <p:pic>
        <p:nvPicPr>
          <p:cNvPr id="5" name="Picture 4" descr="PSSN Search Screen shot">
            <a:extLst>
              <a:ext uri="{FF2B5EF4-FFF2-40B4-BE49-F238E27FC236}">
                <a16:creationId xmlns:a16="http://schemas.microsoft.com/office/drawing/2014/main" id="{D55A49EC-4DC0-4C2C-BD7D-A344A95E8A79}"/>
              </a:ext>
            </a:extLst>
          </p:cNvPr>
          <p:cNvPicPr>
            <a:picLocks noChangeAspect="1"/>
          </p:cNvPicPr>
          <p:nvPr/>
        </p:nvPicPr>
        <p:blipFill>
          <a:blip r:embed="rId2"/>
          <a:stretch>
            <a:fillRect/>
          </a:stretch>
        </p:blipFill>
        <p:spPr>
          <a:xfrm>
            <a:off x="2904744" y="4001294"/>
            <a:ext cx="4229100" cy="1847850"/>
          </a:xfrm>
          <a:prstGeom prst="rect">
            <a:avLst/>
          </a:prstGeom>
        </p:spPr>
      </p:pic>
      <p:sp>
        <p:nvSpPr>
          <p:cNvPr id="6" name="Slide Number Placeholder 5" descr="66">
            <a:extLst>
              <a:ext uri="{FF2B5EF4-FFF2-40B4-BE49-F238E27FC236}">
                <a16:creationId xmlns:a16="http://schemas.microsoft.com/office/drawing/2014/main" id="{7A1AC221-EAE6-400A-91E7-FEA4B9CB4421}"/>
              </a:ext>
            </a:extLst>
          </p:cNvPr>
          <p:cNvSpPr>
            <a:spLocks noGrp="1"/>
          </p:cNvSpPr>
          <p:nvPr>
            <p:ph type="sldNum" sz="quarter" idx="16"/>
          </p:nvPr>
        </p:nvSpPr>
        <p:spPr/>
        <p:txBody>
          <a:bodyPr/>
          <a:lstStyle/>
          <a:p>
            <a:fld id="{82A07BB3-F3DC-4C0B-B008-4C703ECBF595}" type="slidenum">
              <a:rPr lang="en-US" smtClean="0"/>
              <a:t>66</a:t>
            </a:fld>
            <a:endParaRPr lang="en-US" dirty="0"/>
          </a:p>
        </p:txBody>
      </p:sp>
    </p:spTree>
    <p:extLst>
      <p:ext uri="{BB962C8B-B14F-4D97-AF65-F5344CB8AC3E}">
        <p14:creationId xmlns:p14="http://schemas.microsoft.com/office/powerpoint/2010/main" val="947886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SSN Search">
            <a:extLst>
              <a:ext uri="{FF2B5EF4-FFF2-40B4-BE49-F238E27FC236}">
                <a16:creationId xmlns:a16="http://schemas.microsoft.com/office/drawing/2014/main" id="{8F294048-2C2F-4199-B879-2CABA8389669}"/>
              </a:ext>
            </a:extLst>
          </p:cNvPr>
          <p:cNvSpPr>
            <a:spLocks noGrp="1"/>
          </p:cNvSpPr>
          <p:nvPr>
            <p:ph type="title"/>
          </p:nvPr>
        </p:nvSpPr>
        <p:spPr/>
        <p:txBody>
          <a:bodyPr/>
          <a:lstStyle/>
          <a:p>
            <a:r>
              <a:rPr lang="en-US" dirty="0"/>
              <a:t>PSSN Search</a:t>
            </a:r>
          </a:p>
        </p:txBody>
      </p:sp>
      <p:sp>
        <p:nvSpPr>
          <p:cNvPr id="2" name="Content Placeholder 1" descr="This  is a very helpful search for doing PSSN maintenance.&#10;Remember the construct AEGATOR6789.&#10;Most times the issue is with the second character.&#10;So searching by the first character, wildcard (*), and the last &#10;four characters brings back the PSSN or PSSNs you are looking&#10;for (i.e., A*6789) &#10;">
            <a:extLst>
              <a:ext uri="{FF2B5EF4-FFF2-40B4-BE49-F238E27FC236}">
                <a16:creationId xmlns:a16="http://schemas.microsoft.com/office/drawing/2014/main" id="{4C4817F9-4E88-451A-AD7F-E6B7C07D03DC}"/>
              </a:ext>
            </a:extLst>
          </p:cNvPr>
          <p:cNvSpPr>
            <a:spLocks noGrp="1"/>
          </p:cNvSpPr>
          <p:nvPr>
            <p:ph idx="1"/>
          </p:nvPr>
        </p:nvSpPr>
        <p:spPr/>
        <p:txBody>
          <a:bodyPr/>
          <a:lstStyle/>
          <a:p>
            <a:r>
              <a:rPr lang="en-US" dirty="0"/>
              <a:t>This  is a very helpful search for doing PSSN maintenance.</a:t>
            </a:r>
          </a:p>
          <a:p>
            <a:r>
              <a:rPr lang="en-US" dirty="0"/>
              <a:t>Remember the construct AEGATOR6789.</a:t>
            </a:r>
          </a:p>
          <a:p>
            <a:r>
              <a:rPr lang="en-US" dirty="0"/>
              <a:t>Most times the issue is with the second character.</a:t>
            </a:r>
          </a:p>
          <a:p>
            <a:r>
              <a:rPr lang="en-US" dirty="0"/>
              <a:t>So searching by the first character, wildcard (*), and the last </a:t>
            </a:r>
            <a:br>
              <a:rPr lang="en-US" dirty="0"/>
            </a:br>
            <a:r>
              <a:rPr lang="en-US" dirty="0"/>
              <a:t>four characters brings back the PSSN or PSSNs you are looking</a:t>
            </a:r>
            <a:br>
              <a:rPr lang="en-US" dirty="0"/>
            </a:br>
            <a:r>
              <a:rPr lang="en-US" dirty="0"/>
              <a:t>for (i.e., A*6789) </a:t>
            </a:r>
          </a:p>
          <a:p>
            <a:pPr marL="0" indent="0">
              <a:buNone/>
            </a:pPr>
            <a:endParaRPr lang="en-US" dirty="0"/>
          </a:p>
        </p:txBody>
      </p:sp>
      <p:pic>
        <p:nvPicPr>
          <p:cNvPr id="6" name="Picture 5" descr="PSSN Search screen shot in SAM">
            <a:extLst>
              <a:ext uri="{FF2B5EF4-FFF2-40B4-BE49-F238E27FC236}">
                <a16:creationId xmlns:a16="http://schemas.microsoft.com/office/drawing/2014/main" id="{BC13E82C-3317-4006-9F3A-423BBD81422F}"/>
              </a:ext>
            </a:extLst>
          </p:cNvPr>
          <p:cNvPicPr>
            <a:picLocks noChangeAspect="1"/>
          </p:cNvPicPr>
          <p:nvPr/>
        </p:nvPicPr>
        <p:blipFill>
          <a:blip r:embed="rId2"/>
          <a:stretch>
            <a:fillRect/>
          </a:stretch>
        </p:blipFill>
        <p:spPr>
          <a:xfrm>
            <a:off x="3879257" y="4466431"/>
            <a:ext cx="4200525" cy="1800225"/>
          </a:xfrm>
          <a:prstGeom prst="rect">
            <a:avLst/>
          </a:prstGeom>
        </p:spPr>
      </p:pic>
      <p:sp>
        <p:nvSpPr>
          <p:cNvPr id="5" name="Slide Number Placeholder 4">
            <a:extLst>
              <a:ext uri="{FF2B5EF4-FFF2-40B4-BE49-F238E27FC236}">
                <a16:creationId xmlns:a16="http://schemas.microsoft.com/office/drawing/2014/main" id="{34FE88AA-91CF-487A-B121-25EA260E35C2}"/>
              </a:ext>
            </a:extLst>
          </p:cNvPr>
          <p:cNvSpPr>
            <a:spLocks noGrp="1"/>
          </p:cNvSpPr>
          <p:nvPr>
            <p:ph type="sldNum" sz="quarter" idx="16"/>
          </p:nvPr>
        </p:nvSpPr>
        <p:spPr/>
        <p:txBody>
          <a:bodyPr/>
          <a:lstStyle/>
          <a:p>
            <a:fld id="{82A07BB3-F3DC-4C0B-B008-4C703ECBF595}" type="slidenum">
              <a:rPr lang="en-US" smtClean="0"/>
              <a:t>67</a:t>
            </a:fld>
            <a:endParaRPr lang="en-US" dirty="0"/>
          </a:p>
        </p:txBody>
      </p:sp>
    </p:spTree>
    <p:extLst>
      <p:ext uri="{BB962C8B-B14F-4D97-AF65-F5344CB8AC3E}">
        <p14:creationId xmlns:p14="http://schemas.microsoft.com/office/powerpoint/2010/main" val="1683544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SSN Search">
            <a:extLst>
              <a:ext uri="{FF2B5EF4-FFF2-40B4-BE49-F238E27FC236}">
                <a16:creationId xmlns:a16="http://schemas.microsoft.com/office/drawing/2014/main" id="{E816EF0D-C300-420B-BB0B-0F72B9A93E78}"/>
              </a:ext>
            </a:extLst>
          </p:cNvPr>
          <p:cNvSpPr>
            <a:spLocks noGrp="1"/>
          </p:cNvSpPr>
          <p:nvPr>
            <p:ph type="title"/>
          </p:nvPr>
        </p:nvSpPr>
        <p:spPr/>
        <p:txBody>
          <a:bodyPr/>
          <a:lstStyle/>
          <a:p>
            <a:r>
              <a:rPr lang="en-US" dirty="0"/>
              <a:t>PSSN Search</a:t>
            </a:r>
          </a:p>
        </p:txBody>
      </p:sp>
      <p:sp>
        <p:nvSpPr>
          <p:cNvPr id="2" name="Content Placeholder 1" descr="These are the results&#10;This is the very best way to find the correct Pseudo code.&#10;One caveat is, if the vendor doesn’t have a PSSN it will not be found by this search.  Usually this is only an issue with ZINT, Invitational Travelers.&#10;">
            <a:extLst>
              <a:ext uri="{FF2B5EF4-FFF2-40B4-BE49-F238E27FC236}">
                <a16:creationId xmlns:a16="http://schemas.microsoft.com/office/drawing/2014/main" id="{7847671F-544F-4148-ABD6-3BA816AF8F4D}"/>
              </a:ext>
            </a:extLst>
          </p:cNvPr>
          <p:cNvSpPr>
            <a:spLocks noGrp="1"/>
          </p:cNvSpPr>
          <p:nvPr>
            <p:ph idx="1"/>
          </p:nvPr>
        </p:nvSpPr>
        <p:spPr/>
        <p:txBody>
          <a:bodyPr>
            <a:normAutofit fontScale="92500"/>
          </a:bodyPr>
          <a:lstStyle/>
          <a:p>
            <a:r>
              <a:rPr lang="en-US" dirty="0"/>
              <a:t>These are the results</a:t>
            </a:r>
          </a:p>
          <a:p>
            <a:r>
              <a:rPr lang="en-US" dirty="0"/>
              <a:t>This is the very best way to find the correct Pseudo code.</a:t>
            </a:r>
          </a:p>
          <a:p>
            <a:endParaRPr lang="en-US" dirty="0"/>
          </a:p>
          <a:p>
            <a:endParaRPr lang="en-US" dirty="0"/>
          </a:p>
          <a:p>
            <a:endParaRPr lang="en-US" dirty="0"/>
          </a:p>
          <a:p>
            <a:endParaRPr lang="en-US" dirty="0"/>
          </a:p>
          <a:p>
            <a:endParaRPr lang="en-US" dirty="0"/>
          </a:p>
          <a:p>
            <a:r>
              <a:rPr lang="en-US" dirty="0"/>
              <a:t>One caveat is, if the vendor doesn’t have a PSSN it will not be found by this search.  Usually this is only an issue with ZINT, Invitational Travelers.</a:t>
            </a:r>
          </a:p>
          <a:p>
            <a:endParaRPr lang="en-US" dirty="0"/>
          </a:p>
          <a:p>
            <a:endParaRPr lang="en-US" dirty="0"/>
          </a:p>
          <a:p>
            <a:endParaRPr lang="en-US" dirty="0"/>
          </a:p>
          <a:p>
            <a:endParaRPr lang="en-US" dirty="0"/>
          </a:p>
          <a:p>
            <a:endParaRPr lang="en-US" dirty="0"/>
          </a:p>
        </p:txBody>
      </p:sp>
      <p:pic>
        <p:nvPicPr>
          <p:cNvPr id="5" name="Picture 4" descr="PSSN Search Result in SAM">
            <a:extLst>
              <a:ext uri="{FF2B5EF4-FFF2-40B4-BE49-F238E27FC236}">
                <a16:creationId xmlns:a16="http://schemas.microsoft.com/office/drawing/2014/main" id="{712CD87C-F311-4E37-BC24-D86BBF5471A3}"/>
              </a:ext>
            </a:extLst>
          </p:cNvPr>
          <p:cNvPicPr>
            <a:picLocks noChangeAspect="1"/>
          </p:cNvPicPr>
          <p:nvPr/>
        </p:nvPicPr>
        <p:blipFill>
          <a:blip r:embed="rId2"/>
          <a:stretch>
            <a:fillRect/>
          </a:stretch>
        </p:blipFill>
        <p:spPr>
          <a:xfrm>
            <a:off x="838200" y="2901156"/>
            <a:ext cx="1114425" cy="2200275"/>
          </a:xfrm>
          <a:prstGeom prst="rect">
            <a:avLst/>
          </a:prstGeom>
        </p:spPr>
      </p:pic>
      <p:pic>
        <p:nvPicPr>
          <p:cNvPr id="6" name="Picture 5" descr="&quot;&quot;">
            <a:extLst>
              <a:ext uri="{FF2B5EF4-FFF2-40B4-BE49-F238E27FC236}">
                <a16:creationId xmlns:a16="http://schemas.microsoft.com/office/drawing/2014/main" id="{0C1550F6-3AA1-4A7B-B81E-A51349270789}"/>
              </a:ext>
            </a:extLst>
          </p:cNvPr>
          <p:cNvPicPr>
            <a:picLocks noChangeAspect="1"/>
          </p:cNvPicPr>
          <p:nvPr/>
        </p:nvPicPr>
        <p:blipFill>
          <a:blip r:embed="rId3"/>
          <a:stretch>
            <a:fillRect/>
          </a:stretch>
        </p:blipFill>
        <p:spPr>
          <a:xfrm>
            <a:off x="3652456" y="3039268"/>
            <a:ext cx="1704975" cy="1924050"/>
          </a:xfrm>
          <a:prstGeom prst="rect">
            <a:avLst/>
          </a:prstGeom>
        </p:spPr>
      </p:pic>
      <p:sp>
        <p:nvSpPr>
          <p:cNvPr id="7" name="Slide Number Placeholder 6" descr="68">
            <a:extLst>
              <a:ext uri="{FF2B5EF4-FFF2-40B4-BE49-F238E27FC236}">
                <a16:creationId xmlns:a16="http://schemas.microsoft.com/office/drawing/2014/main" id="{908A93FE-4EEB-4FD0-8693-8C3A8E704474}"/>
              </a:ext>
            </a:extLst>
          </p:cNvPr>
          <p:cNvSpPr>
            <a:spLocks noGrp="1"/>
          </p:cNvSpPr>
          <p:nvPr>
            <p:ph type="sldNum" sz="quarter" idx="16"/>
          </p:nvPr>
        </p:nvSpPr>
        <p:spPr/>
        <p:txBody>
          <a:bodyPr/>
          <a:lstStyle/>
          <a:p>
            <a:fld id="{82A07BB3-F3DC-4C0B-B008-4C703ECBF595}" type="slidenum">
              <a:rPr lang="en-US" smtClean="0"/>
              <a:t>68</a:t>
            </a:fld>
            <a:endParaRPr lang="en-US" dirty="0"/>
          </a:p>
        </p:txBody>
      </p:sp>
    </p:spTree>
    <p:extLst>
      <p:ext uri="{BB962C8B-B14F-4D97-AF65-F5344CB8AC3E}">
        <p14:creationId xmlns:p14="http://schemas.microsoft.com/office/powerpoint/2010/main" val="24931586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Questions?">
            <a:extLst>
              <a:ext uri="{FF2B5EF4-FFF2-40B4-BE49-F238E27FC236}">
                <a16:creationId xmlns:a16="http://schemas.microsoft.com/office/drawing/2014/main" id="{E516D59C-6A0B-4890-92F5-230585DC61F8}"/>
              </a:ext>
            </a:extLst>
          </p:cNvPr>
          <p:cNvSpPr>
            <a:spLocks noGrp="1"/>
          </p:cNvSpPr>
          <p:nvPr>
            <p:ph type="title"/>
          </p:nvPr>
        </p:nvSpPr>
        <p:spPr/>
        <p:txBody>
          <a:bodyPr/>
          <a:lstStyle/>
          <a:p>
            <a:r>
              <a:rPr lang="en-US" dirty="0"/>
              <a:t>QUESTIONS?</a:t>
            </a:r>
          </a:p>
        </p:txBody>
      </p:sp>
      <p:pic>
        <p:nvPicPr>
          <p:cNvPr id="6" name="Content Placeholder 5" descr="&quot;&quot;">
            <a:extLst>
              <a:ext uri="{FF2B5EF4-FFF2-40B4-BE49-F238E27FC236}">
                <a16:creationId xmlns:a16="http://schemas.microsoft.com/office/drawing/2014/main" id="{B1BF97E5-864A-4594-AA85-B95CDF5E18AD}"/>
              </a:ext>
            </a:extLst>
          </p:cNvPr>
          <p:cNvPicPr>
            <a:picLocks noGrp="1" noChangeAspect="1"/>
          </p:cNvPicPr>
          <p:nvPr>
            <p:ph idx="1"/>
          </p:nvPr>
        </p:nvPicPr>
        <p:blipFill>
          <a:blip r:embed="rId2"/>
          <a:stretch>
            <a:fillRect/>
          </a:stretch>
        </p:blipFill>
        <p:spPr>
          <a:xfrm>
            <a:off x="2169994" y="2156346"/>
            <a:ext cx="6537853" cy="4020617"/>
          </a:xfrm>
          <a:prstGeom prst="rect">
            <a:avLst/>
          </a:prstGeom>
        </p:spPr>
      </p:pic>
      <p:sp>
        <p:nvSpPr>
          <p:cNvPr id="5" name="Slide Number Placeholder 4" descr="69">
            <a:extLst>
              <a:ext uri="{FF2B5EF4-FFF2-40B4-BE49-F238E27FC236}">
                <a16:creationId xmlns:a16="http://schemas.microsoft.com/office/drawing/2014/main" id="{F23EFA0C-5428-4B47-972D-77DC52C1FB4E}"/>
              </a:ext>
            </a:extLst>
          </p:cNvPr>
          <p:cNvSpPr>
            <a:spLocks noGrp="1"/>
          </p:cNvSpPr>
          <p:nvPr>
            <p:ph type="sldNum" sz="quarter" idx="16"/>
          </p:nvPr>
        </p:nvSpPr>
        <p:spPr/>
        <p:txBody>
          <a:bodyPr/>
          <a:lstStyle/>
          <a:p>
            <a:fld id="{82A07BB3-F3DC-4C0B-B008-4C703ECBF595}" type="slidenum">
              <a:rPr lang="en-US" smtClean="0"/>
              <a:t>69</a:t>
            </a:fld>
            <a:endParaRPr lang="en-US" dirty="0"/>
          </a:p>
        </p:txBody>
      </p:sp>
    </p:spTree>
    <p:extLst>
      <p:ext uri="{BB962C8B-B14F-4D97-AF65-F5344CB8AC3E}">
        <p14:creationId xmlns:p14="http://schemas.microsoft.com/office/powerpoint/2010/main" val="3053196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Vendors and Customers">
            <a:extLst>
              <a:ext uri="{FF2B5EF4-FFF2-40B4-BE49-F238E27FC236}">
                <a16:creationId xmlns:a16="http://schemas.microsoft.com/office/drawing/2014/main" id="{DD9877CC-9E84-4934-86A1-D77962BC1181}"/>
              </a:ext>
            </a:extLst>
          </p:cNvPr>
          <p:cNvSpPr>
            <a:spLocks noGrp="1"/>
          </p:cNvSpPr>
          <p:nvPr>
            <p:ph type="title"/>
          </p:nvPr>
        </p:nvSpPr>
        <p:spPr/>
        <p:txBody>
          <a:bodyPr/>
          <a:lstStyle/>
          <a:p>
            <a:r>
              <a:rPr lang="en-US" dirty="0"/>
              <a:t>Vendors and Customers</a:t>
            </a:r>
          </a:p>
        </p:txBody>
      </p:sp>
      <p:sp>
        <p:nvSpPr>
          <p:cNvPr id="2" name="Content Placeholder 1" descr="Vendors are entities we pay, Account Payable (A/P)&#10;Customers are entities we bill or receive monies from, Accounts Receivable (A/R)&#10;Vendors and Customers may come in pairs (linked) or as singles.&#10;Not every Vendor has a Customer.&#10;Not every Customer has a Vendor.&#10;Vendors numbers are 10 digits in length.&#10;Customer numbers are 7 digits in length.&#10;">
            <a:extLst>
              <a:ext uri="{FF2B5EF4-FFF2-40B4-BE49-F238E27FC236}">
                <a16:creationId xmlns:a16="http://schemas.microsoft.com/office/drawing/2014/main" id="{81944BA0-16A8-471C-821D-7E6C5E5608AD}"/>
              </a:ext>
            </a:extLst>
          </p:cNvPr>
          <p:cNvSpPr>
            <a:spLocks noGrp="1"/>
          </p:cNvSpPr>
          <p:nvPr>
            <p:ph idx="1"/>
          </p:nvPr>
        </p:nvSpPr>
        <p:spPr/>
        <p:txBody>
          <a:bodyPr/>
          <a:lstStyle/>
          <a:p>
            <a:r>
              <a:rPr lang="en-US" dirty="0"/>
              <a:t>Vendors are entities we pay, Account Payable (A/P)</a:t>
            </a:r>
          </a:p>
          <a:p>
            <a:r>
              <a:rPr lang="en-US" dirty="0"/>
              <a:t>Customers are entities we bill or receive monies from, Accounts Receivable (A/R)</a:t>
            </a:r>
          </a:p>
          <a:p>
            <a:r>
              <a:rPr lang="en-US" dirty="0"/>
              <a:t>Vendors and Customers may come in pairs (linked) or as singles.</a:t>
            </a:r>
          </a:p>
          <a:p>
            <a:r>
              <a:rPr lang="en-US" dirty="0"/>
              <a:t>Not every Vendor has a Customer.</a:t>
            </a:r>
          </a:p>
          <a:p>
            <a:r>
              <a:rPr lang="en-US" dirty="0"/>
              <a:t>Not every Customer has a Vendor.</a:t>
            </a:r>
          </a:p>
          <a:p>
            <a:r>
              <a:rPr lang="en-US" dirty="0"/>
              <a:t>Vendors numbers are 10 digits in length.</a:t>
            </a:r>
          </a:p>
          <a:p>
            <a:r>
              <a:rPr lang="en-US" dirty="0"/>
              <a:t>Customer numbers are 7 digits in length.</a:t>
            </a:r>
          </a:p>
          <a:p>
            <a:pPr marL="0" indent="0">
              <a:buNone/>
            </a:pPr>
            <a:endParaRPr lang="en-US" dirty="0"/>
          </a:p>
        </p:txBody>
      </p:sp>
      <p:sp>
        <p:nvSpPr>
          <p:cNvPr id="5" name="Slide Number Placeholder 4" descr="7">
            <a:extLst>
              <a:ext uri="{FF2B5EF4-FFF2-40B4-BE49-F238E27FC236}">
                <a16:creationId xmlns:a16="http://schemas.microsoft.com/office/drawing/2014/main" id="{091712DA-0947-418F-B051-FA73A45E6A38}"/>
              </a:ext>
            </a:extLst>
          </p:cNvPr>
          <p:cNvSpPr>
            <a:spLocks noGrp="1"/>
          </p:cNvSpPr>
          <p:nvPr>
            <p:ph type="sldNum" sz="quarter" idx="16"/>
          </p:nvPr>
        </p:nvSpPr>
        <p:spPr/>
        <p:txBody>
          <a:bodyPr/>
          <a:lstStyle/>
          <a:p>
            <a:fld id="{82A07BB3-F3DC-4C0B-B008-4C703ECBF595}" type="slidenum">
              <a:rPr lang="en-US" smtClean="0"/>
              <a:t>7</a:t>
            </a:fld>
            <a:endParaRPr lang="en-US" dirty="0"/>
          </a:p>
        </p:txBody>
      </p:sp>
    </p:spTree>
    <p:extLst>
      <p:ext uri="{BB962C8B-B14F-4D97-AF65-F5344CB8AC3E}">
        <p14:creationId xmlns:p14="http://schemas.microsoft.com/office/powerpoint/2010/main" val="3732232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Example of Customer with Linked vendor record">
            <a:extLst>
              <a:ext uri="{FF2B5EF4-FFF2-40B4-BE49-F238E27FC236}">
                <a16:creationId xmlns:a16="http://schemas.microsoft.com/office/drawing/2014/main" id="{FD0917CC-A0B1-46B2-B90F-C82071F11417}"/>
              </a:ext>
            </a:extLst>
          </p:cNvPr>
          <p:cNvSpPr>
            <a:spLocks noGrp="1"/>
          </p:cNvSpPr>
          <p:nvPr>
            <p:ph type="title"/>
          </p:nvPr>
        </p:nvSpPr>
        <p:spPr/>
        <p:txBody>
          <a:bodyPr/>
          <a:lstStyle/>
          <a:p>
            <a:r>
              <a:rPr lang="en-US" dirty="0"/>
              <a:t>Example of Customer with Linked Vendor Record</a:t>
            </a:r>
          </a:p>
        </p:txBody>
      </p:sp>
      <p:sp>
        <p:nvSpPr>
          <p:cNvPr id="7" name="TextBox 6" descr="Located on page 2 of the Customer Master is the Vendor Field">
            <a:extLst>
              <a:ext uri="{FF2B5EF4-FFF2-40B4-BE49-F238E27FC236}">
                <a16:creationId xmlns:a16="http://schemas.microsoft.com/office/drawing/2014/main" id="{2E909C73-8451-460C-B387-A9496281F8AC}"/>
              </a:ext>
            </a:extLst>
          </p:cNvPr>
          <p:cNvSpPr txBox="1"/>
          <p:nvPr/>
        </p:nvSpPr>
        <p:spPr>
          <a:xfrm>
            <a:off x="838200" y="1825625"/>
            <a:ext cx="6262776" cy="369332"/>
          </a:xfrm>
          <a:prstGeom prst="rect">
            <a:avLst/>
          </a:prstGeom>
          <a:noFill/>
        </p:spPr>
        <p:txBody>
          <a:bodyPr wrap="square" rtlCol="0">
            <a:spAutoFit/>
          </a:bodyPr>
          <a:lstStyle/>
          <a:p>
            <a:r>
              <a:rPr lang="en-US" dirty="0"/>
              <a:t>Located on Page 2 of the Customer Master is the Vendor Field</a:t>
            </a:r>
          </a:p>
        </p:txBody>
      </p:sp>
      <p:pic>
        <p:nvPicPr>
          <p:cNvPr id="8" name="Content Placeholder 7" descr="Example of Customer with Linked Vendor Record.  Display Customer: General Data tab.">
            <a:extLst>
              <a:ext uri="{FF2B5EF4-FFF2-40B4-BE49-F238E27FC236}">
                <a16:creationId xmlns:a16="http://schemas.microsoft.com/office/drawing/2014/main" id="{32B44E55-9F3E-4EB1-A6A4-F5DFD70407E6}"/>
              </a:ext>
            </a:extLst>
          </p:cNvPr>
          <p:cNvPicPr>
            <a:picLocks noGrp="1" noChangeAspect="1"/>
          </p:cNvPicPr>
          <p:nvPr>
            <p:ph idx="1"/>
          </p:nvPr>
        </p:nvPicPr>
        <p:blipFill>
          <a:blip r:embed="rId2"/>
          <a:stretch>
            <a:fillRect/>
          </a:stretch>
        </p:blipFill>
        <p:spPr>
          <a:xfrm>
            <a:off x="1125941" y="2681388"/>
            <a:ext cx="8176086" cy="3013869"/>
          </a:xfrm>
          <a:prstGeom prst="rect">
            <a:avLst/>
          </a:prstGeom>
        </p:spPr>
      </p:pic>
      <p:sp>
        <p:nvSpPr>
          <p:cNvPr id="5" name="Slide Number Placeholder 4" descr="8">
            <a:extLst>
              <a:ext uri="{FF2B5EF4-FFF2-40B4-BE49-F238E27FC236}">
                <a16:creationId xmlns:a16="http://schemas.microsoft.com/office/drawing/2014/main" id="{C04F8586-3F3A-428A-A379-D789A2F70727}"/>
              </a:ext>
            </a:extLst>
          </p:cNvPr>
          <p:cNvSpPr>
            <a:spLocks noGrp="1"/>
          </p:cNvSpPr>
          <p:nvPr>
            <p:ph type="sldNum" sz="quarter" idx="16"/>
          </p:nvPr>
        </p:nvSpPr>
        <p:spPr/>
        <p:txBody>
          <a:bodyPr/>
          <a:lstStyle/>
          <a:p>
            <a:fld id="{82A07BB3-F3DC-4C0B-B008-4C703ECBF595}" type="slidenum">
              <a:rPr lang="en-US" smtClean="0"/>
              <a:t>8</a:t>
            </a:fld>
            <a:endParaRPr lang="en-US" dirty="0"/>
          </a:p>
        </p:txBody>
      </p:sp>
    </p:spTree>
    <p:extLst>
      <p:ext uri="{BB962C8B-B14F-4D97-AF65-F5344CB8AC3E}">
        <p14:creationId xmlns:p14="http://schemas.microsoft.com/office/powerpoint/2010/main" val="3856734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Example of customer with Linked Vendor record">
            <a:extLst>
              <a:ext uri="{FF2B5EF4-FFF2-40B4-BE49-F238E27FC236}">
                <a16:creationId xmlns:a16="http://schemas.microsoft.com/office/drawing/2014/main" id="{8435CD02-36CF-48D2-9FB6-987491771AD6}"/>
              </a:ext>
            </a:extLst>
          </p:cNvPr>
          <p:cNvSpPr>
            <a:spLocks noGrp="1"/>
          </p:cNvSpPr>
          <p:nvPr>
            <p:ph type="title"/>
          </p:nvPr>
        </p:nvSpPr>
        <p:spPr/>
        <p:txBody>
          <a:bodyPr/>
          <a:lstStyle/>
          <a:p>
            <a:r>
              <a:rPr lang="en-US" dirty="0"/>
              <a:t>Example of Customer with Linked Vendor Record</a:t>
            </a:r>
          </a:p>
        </p:txBody>
      </p:sp>
      <p:sp>
        <p:nvSpPr>
          <p:cNvPr id="7" name="TextBox 6" descr="Located on page 2 of the customer master is the vendor field">
            <a:extLst>
              <a:ext uri="{FF2B5EF4-FFF2-40B4-BE49-F238E27FC236}">
                <a16:creationId xmlns:a16="http://schemas.microsoft.com/office/drawing/2014/main" id="{D21145B8-2C8D-45D4-ADB0-5F448D2C4494}"/>
              </a:ext>
            </a:extLst>
          </p:cNvPr>
          <p:cNvSpPr txBox="1"/>
          <p:nvPr/>
        </p:nvSpPr>
        <p:spPr>
          <a:xfrm>
            <a:off x="750499" y="2132846"/>
            <a:ext cx="6262776" cy="369332"/>
          </a:xfrm>
          <a:prstGeom prst="rect">
            <a:avLst/>
          </a:prstGeom>
          <a:noFill/>
        </p:spPr>
        <p:txBody>
          <a:bodyPr wrap="square" rtlCol="0">
            <a:spAutoFit/>
          </a:bodyPr>
          <a:lstStyle/>
          <a:p>
            <a:r>
              <a:rPr lang="en-US" dirty="0"/>
              <a:t>Located on Page 2 of the Customer Master is the Vendor Field</a:t>
            </a:r>
          </a:p>
        </p:txBody>
      </p:sp>
      <p:pic>
        <p:nvPicPr>
          <p:cNvPr id="10" name="Picture 9" descr="Example of Customer with Linked Vendor Record. Display Customer: General Data tab.">
            <a:extLst>
              <a:ext uri="{FF2B5EF4-FFF2-40B4-BE49-F238E27FC236}">
                <a16:creationId xmlns:a16="http://schemas.microsoft.com/office/drawing/2014/main" id="{B449A840-578D-4DCC-ADD0-682B9F1E507E}"/>
              </a:ext>
            </a:extLst>
          </p:cNvPr>
          <p:cNvPicPr>
            <a:picLocks noChangeAspect="1"/>
          </p:cNvPicPr>
          <p:nvPr/>
        </p:nvPicPr>
        <p:blipFill>
          <a:blip r:embed="rId2"/>
          <a:stretch>
            <a:fillRect/>
          </a:stretch>
        </p:blipFill>
        <p:spPr>
          <a:xfrm>
            <a:off x="1004454" y="2504903"/>
            <a:ext cx="9556630" cy="3701839"/>
          </a:xfrm>
          <a:prstGeom prst="rect">
            <a:avLst/>
          </a:prstGeom>
        </p:spPr>
      </p:pic>
      <p:sp>
        <p:nvSpPr>
          <p:cNvPr id="8" name="Rectangle 7" descr="&quot;&quot;">
            <a:extLst>
              <a:ext uri="{FF2B5EF4-FFF2-40B4-BE49-F238E27FC236}">
                <a16:creationId xmlns:a16="http://schemas.microsoft.com/office/drawing/2014/main" id="{289B2109-5DEE-4C6F-B48D-CD2F85AF811B}"/>
              </a:ext>
              <a:ext uri="{C183D7F6-B498-43B3-948B-1728B52AA6E4}">
                <adec:decorative xmlns:adec="http://schemas.microsoft.com/office/drawing/2017/decorative" val="0"/>
              </a:ext>
            </a:extLst>
          </p:cNvPr>
          <p:cNvSpPr/>
          <p:nvPr/>
        </p:nvSpPr>
        <p:spPr>
          <a:xfrm>
            <a:off x="4504944" y="3429000"/>
            <a:ext cx="1906438" cy="451016"/>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quot;&quot;">
            <a:extLst>
              <a:ext uri="{FF2B5EF4-FFF2-40B4-BE49-F238E27FC236}">
                <a16:creationId xmlns:a16="http://schemas.microsoft.com/office/drawing/2014/main" id="{C5038E2A-3ED4-44DE-897F-1D771E77CC90}"/>
              </a:ext>
              <a:ext uri="{C183D7F6-B498-43B3-948B-1728B52AA6E4}">
                <adec:decorative xmlns:adec="http://schemas.microsoft.com/office/drawing/2017/decorative" val="0"/>
              </a:ext>
            </a:extLst>
          </p:cNvPr>
          <p:cNvSpPr/>
          <p:nvPr/>
        </p:nvSpPr>
        <p:spPr>
          <a:xfrm>
            <a:off x="7358601" y="3510684"/>
            <a:ext cx="1910090" cy="427121"/>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descr="9">
            <a:extLst>
              <a:ext uri="{FF2B5EF4-FFF2-40B4-BE49-F238E27FC236}">
                <a16:creationId xmlns:a16="http://schemas.microsoft.com/office/drawing/2014/main" id="{063EED1D-5E37-47E2-8AC9-1B1D0C12BD68}"/>
              </a:ext>
            </a:extLst>
          </p:cNvPr>
          <p:cNvSpPr>
            <a:spLocks noGrp="1"/>
          </p:cNvSpPr>
          <p:nvPr>
            <p:ph type="sldNum" sz="quarter" idx="16"/>
          </p:nvPr>
        </p:nvSpPr>
        <p:spPr/>
        <p:txBody>
          <a:bodyPr/>
          <a:lstStyle/>
          <a:p>
            <a:fld id="{82A07BB3-F3DC-4C0B-B008-4C703ECBF595}" type="slidenum">
              <a:rPr lang="en-US" smtClean="0"/>
              <a:t>9</a:t>
            </a:fld>
            <a:endParaRPr lang="en-US" dirty="0"/>
          </a:p>
        </p:txBody>
      </p:sp>
    </p:spTree>
    <p:extLst>
      <p:ext uri="{BB962C8B-B14F-4D97-AF65-F5344CB8AC3E}">
        <p14:creationId xmlns:p14="http://schemas.microsoft.com/office/powerpoint/2010/main" val="1730400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56FDFF-2DE1-4867-BD1B-9CCB7C4297FE}" vid="{47B7BB4B-F731-454D-B0A8-3E0BD96D58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3249</TotalTime>
  <Words>2226</Words>
  <Application>Microsoft Office PowerPoint</Application>
  <PresentationFormat>Widescreen</PresentationFormat>
  <Paragraphs>323</Paragraphs>
  <Slides>69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Arial</vt:lpstr>
      <vt:lpstr>Arial Black</vt:lpstr>
      <vt:lpstr>Calibri</vt:lpstr>
      <vt:lpstr>Calibri Light</vt:lpstr>
      <vt:lpstr>Courier New</vt:lpstr>
      <vt:lpstr>Office Theme</vt:lpstr>
      <vt:lpstr> FMMI Customer and Vendor Management </vt:lpstr>
      <vt:lpstr>How to contact Vendor Customer Maintenance (VCM)</vt:lpstr>
      <vt:lpstr>OOH! OOH! OOH! OOH!</vt:lpstr>
      <vt:lpstr>FMMI Vendors and Customers</vt:lpstr>
      <vt:lpstr>Metro Map System</vt:lpstr>
      <vt:lpstr>FMMI Vendors and Customers</vt:lpstr>
      <vt:lpstr>Vendors and Customers</vt:lpstr>
      <vt:lpstr>Example of Customer with Linked Vendor Record</vt:lpstr>
      <vt:lpstr>Example of Customer with Linked Vendor Record</vt:lpstr>
      <vt:lpstr>FMMI Vendors and Customers Inbound</vt:lpstr>
      <vt:lpstr>Conversion from FFIS (Foundation Financial Information System) </vt:lpstr>
      <vt:lpstr>External Manuf.</vt:lpstr>
      <vt:lpstr>FMMI Vendors and Customers</vt:lpstr>
      <vt:lpstr>NEMP Inbound</vt:lpstr>
      <vt:lpstr>External Manuf.</vt:lpstr>
      <vt:lpstr>FMMI Vendors and Customers cont.</vt:lpstr>
      <vt:lpstr>SAM to FMMI Interface</vt:lpstr>
      <vt:lpstr>SAM to FMMI Interface</vt:lpstr>
      <vt:lpstr>SAM to FMMI Interface Runs </vt:lpstr>
      <vt:lpstr>RUN Times for the SAM to FMMI  (All times are MT)</vt:lpstr>
      <vt:lpstr>SAM-FMMI Interface Tracking Spreadsheet 1 of 2</vt:lpstr>
      <vt:lpstr>SAM-FMMI Interface Tracking Spreadsheet 2 of 2</vt:lpstr>
      <vt:lpstr>External manuf CCR on SAM Interface</vt:lpstr>
      <vt:lpstr>Display Vendor: General Data </vt:lpstr>
      <vt:lpstr>ACME</vt:lpstr>
      <vt:lpstr>FMMI Inbound</vt:lpstr>
      <vt:lpstr>ProTracts Interface</vt:lpstr>
      <vt:lpstr>External Manuf. – for ProTracts is PROTRACTS</vt:lpstr>
      <vt:lpstr>PVND and Collections </vt:lpstr>
      <vt:lpstr>PVND  </vt:lpstr>
      <vt:lpstr>PVND Lifecycle</vt:lpstr>
      <vt:lpstr>PVND – Request Process</vt:lpstr>
      <vt:lpstr>PVND Vendor Request</vt:lpstr>
      <vt:lpstr>PVND Supplemental Request</vt:lpstr>
      <vt:lpstr>Additional Information</vt:lpstr>
      <vt:lpstr>Outbound Payments and Billings</vt:lpstr>
      <vt:lpstr>FMMI to IPP Outbound</vt:lpstr>
      <vt:lpstr>FMMI to IAS Outbound</vt:lpstr>
      <vt:lpstr>FMMI to CRM Interface</vt:lpstr>
      <vt:lpstr> Replication to CRM </vt:lpstr>
      <vt:lpstr>Vendor Classification</vt:lpstr>
      <vt:lpstr>CRM Replication</vt:lpstr>
      <vt:lpstr>ProTracts and Other Outbounds</vt:lpstr>
      <vt:lpstr>FMMI Inbound and Outbound Process</vt:lpstr>
      <vt:lpstr> TIN Matching </vt:lpstr>
      <vt:lpstr>How TIN matching is accomplished</vt:lpstr>
      <vt:lpstr>IRS Interactive TIN Session</vt:lpstr>
      <vt:lpstr>IRS</vt:lpstr>
      <vt:lpstr>IRS Interactive Results</vt:lpstr>
      <vt:lpstr>TIN Matching</vt:lpstr>
      <vt:lpstr>TIN Matching </vt:lpstr>
      <vt:lpstr>TIN Matching</vt:lpstr>
      <vt:lpstr>TIN  Matching</vt:lpstr>
      <vt:lpstr>Pseudo Codes  Are Used For Interfacing Transactional Data between Concur And FMMI</vt:lpstr>
      <vt:lpstr>Pseudo Code Construct</vt:lpstr>
      <vt:lpstr>PSSN </vt:lpstr>
      <vt:lpstr>PSSN </vt:lpstr>
      <vt:lpstr>PVND Vendor Request (Modify)</vt:lpstr>
      <vt:lpstr>Searching for Vendors in FMMI</vt:lpstr>
      <vt:lpstr>Using the CCR &amp; SAM Vendors Search</vt:lpstr>
      <vt:lpstr>SAM Search</vt:lpstr>
      <vt:lpstr>SAM Search</vt:lpstr>
      <vt:lpstr>SAM Search Criteria</vt:lpstr>
      <vt:lpstr>SAM Search</vt:lpstr>
      <vt:lpstr>SAM Search</vt:lpstr>
      <vt:lpstr>PSSN Search</vt:lpstr>
      <vt:lpstr>PSSN Search</vt:lpstr>
      <vt:lpstr>PSSN Search</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FMMI Customer and Vendor Management</dc:title>
  <dc:creator>Financial Management Services</dc:creator>
  <cp:lastModifiedBy>Bailey, Veronica - OCFO-FMS, New Orleans, LA</cp:lastModifiedBy>
  <cp:revision>207</cp:revision>
  <dcterms:created xsi:type="dcterms:W3CDTF">2019-06-19T16:55:28Z</dcterms:created>
  <dcterms:modified xsi:type="dcterms:W3CDTF">2019-08-07T16:35:54Z</dcterms:modified>
</cp:coreProperties>
</file>