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257" r:id="rId3"/>
    <p:sldId id="260" r:id="rId4"/>
    <p:sldId id="261" r:id="rId5"/>
    <p:sldId id="262" r:id="rId6"/>
    <p:sldId id="265" r:id="rId7"/>
    <p:sldId id="263" r:id="rId8"/>
    <p:sldId id="259" r:id="rId9"/>
    <p:sldId id="258"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4ECC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3" autoAdjust="0"/>
    <p:restoredTop sz="94660"/>
  </p:normalViewPr>
  <p:slideViewPr>
    <p:cSldViewPr snapToGrid="0">
      <p:cViewPr varScale="1">
        <p:scale>
          <a:sx n="163" d="100"/>
          <a:sy n="163" d="100"/>
        </p:scale>
        <p:origin x="1020"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687275-755F-4522-95D0-5ECE9C8DB714}" type="doc">
      <dgm:prSet loTypeId="urn:microsoft.com/office/officeart/2005/8/layout/venn1" loCatId="relationship" qsTypeId="urn:microsoft.com/office/officeart/2005/8/quickstyle/3d3" qsCatId="3D" csTypeId="urn:microsoft.com/office/officeart/2005/8/colors/colorful4" csCatId="colorful" phldr="1"/>
      <dgm:spPr/>
    </dgm:pt>
    <dgm:pt modelId="{2EB7ABFA-7912-40F0-8724-482D73FE3C87}">
      <dgm:prSet phldrT="[Text]" custT="1"/>
      <dgm:spPr/>
      <dgm:t>
        <a:bodyPr/>
        <a:lstStyle/>
        <a:p>
          <a:r>
            <a:rPr lang="en-US" sz="2500" baseline="0" dirty="0"/>
            <a:t> </a:t>
          </a:r>
        </a:p>
      </dgm:t>
      <dgm:extLst>
        <a:ext uri="{E40237B7-FDA0-4F09-8148-C483321AD2D9}">
          <dgm14:cNvPr xmlns:dgm14="http://schemas.microsoft.com/office/drawing/2010/diagram" id="0" name="" descr="&quot;&quot;">
            <a:extLst>
              <a:ext uri="{C183D7F6-B498-43B3-948B-1728B52AA6E4}">
                <adec:decorative xmlns:adec="http://schemas.microsoft.com/office/drawing/2017/decorative" xmlns="" val="1"/>
              </a:ext>
            </a:extLst>
          </dgm14:cNvPr>
        </a:ext>
      </dgm:extLst>
    </dgm:pt>
    <dgm:pt modelId="{23A0C34B-8B90-419F-9754-6AB8BAFB6DCE}" type="sibTrans" cxnId="{1B6FFA91-E37C-49BD-A51A-EBB6E132D744}">
      <dgm:prSet/>
      <dgm:spPr/>
      <dgm:t>
        <a:bodyPr/>
        <a:lstStyle/>
        <a:p>
          <a:endParaRPr lang="en-US"/>
        </a:p>
      </dgm:t>
    </dgm:pt>
    <dgm:pt modelId="{B491CBCB-1501-46BC-A2B7-419A59BF84B2}" type="parTrans" cxnId="{1B6FFA91-E37C-49BD-A51A-EBB6E132D744}">
      <dgm:prSet/>
      <dgm:spPr/>
      <dgm:t>
        <a:bodyPr/>
        <a:lstStyle/>
        <a:p>
          <a:endParaRPr lang="en-US"/>
        </a:p>
      </dgm:t>
    </dgm:pt>
    <dgm:pt modelId="{04FEBF7E-7B98-4F99-B353-680DA8FEB915}">
      <dgm:prSet phldrT="[Text]" custT="1"/>
      <dgm:spPr/>
      <dgm:t>
        <a:bodyPr/>
        <a:lstStyle/>
        <a:p>
          <a:r>
            <a:rPr lang="en-US" sz="2500" baseline="0" dirty="0"/>
            <a:t> </a:t>
          </a:r>
        </a:p>
      </dgm:t>
      <dgm:extLst>
        <a:ext uri="{E40237B7-FDA0-4F09-8148-C483321AD2D9}">
          <dgm14:cNvPr xmlns:dgm14="http://schemas.microsoft.com/office/drawing/2010/diagram" id="0" name="" descr="&quot;&quot;">
            <a:extLst>
              <a:ext uri="{C183D7F6-B498-43B3-948B-1728B52AA6E4}">
                <adec:decorative xmlns:adec="http://schemas.microsoft.com/office/drawing/2017/decorative" xmlns="" val="1"/>
              </a:ext>
            </a:extLst>
          </dgm14:cNvPr>
        </a:ext>
      </dgm:extLst>
    </dgm:pt>
    <dgm:pt modelId="{8B040066-2C72-4A0F-84D2-47901D58370E}" type="sibTrans" cxnId="{B2D94C07-27AE-477A-BE91-B80958D8E536}">
      <dgm:prSet/>
      <dgm:spPr/>
      <dgm:t>
        <a:bodyPr/>
        <a:lstStyle/>
        <a:p>
          <a:endParaRPr lang="en-US"/>
        </a:p>
      </dgm:t>
    </dgm:pt>
    <dgm:pt modelId="{9841BBB3-8926-463B-8370-C4D00B6DD9DC}" type="parTrans" cxnId="{B2D94C07-27AE-477A-BE91-B80958D8E536}">
      <dgm:prSet/>
      <dgm:spPr/>
      <dgm:t>
        <a:bodyPr/>
        <a:lstStyle/>
        <a:p>
          <a:endParaRPr lang="en-US"/>
        </a:p>
      </dgm:t>
    </dgm:pt>
    <dgm:pt modelId="{D6792E23-85AD-421E-87A8-BFB9911B728B}">
      <dgm:prSet phldrT="[Text]" custT="1"/>
      <dgm:spPr/>
      <dgm:t>
        <a:bodyPr/>
        <a:lstStyle/>
        <a:p>
          <a:r>
            <a:rPr lang="en-US" sz="2500" baseline="0" dirty="0"/>
            <a:t> </a:t>
          </a:r>
        </a:p>
      </dgm:t>
      <dgm:extLst>
        <a:ext uri="{E40237B7-FDA0-4F09-8148-C483321AD2D9}">
          <dgm14:cNvPr xmlns:dgm14="http://schemas.microsoft.com/office/drawing/2010/diagram" id="0" name="" descr="&quot;&quot;">
            <a:extLst>
              <a:ext uri="{C183D7F6-B498-43B3-948B-1728B52AA6E4}">
                <adec:decorative xmlns:adec="http://schemas.microsoft.com/office/drawing/2017/decorative" xmlns="" val="1"/>
              </a:ext>
            </a:extLst>
          </dgm14:cNvPr>
        </a:ext>
      </dgm:extLst>
    </dgm:pt>
    <dgm:pt modelId="{BC8157A5-3281-4A47-A1B9-7928E7B17593}" type="sibTrans" cxnId="{E8EB5454-99E3-462C-A91F-ABA75770940D}">
      <dgm:prSet/>
      <dgm:spPr/>
      <dgm:t>
        <a:bodyPr/>
        <a:lstStyle/>
        <a:p>
          <a:endParaRPr lang="en-US"/>
        </a:p>
      </dgm:t>
    </dgm:pt>
    <dgm:pt modelId="{B52E0C0E-B33F-4813-B92A-BA2F032B3F91}" type="parTrans" cxnId="{E8EB5454-99E3-462C-A91F-ABA75770940D}">
      <dgm:prSet/>
      <dgm:spPr/>
      <dgm:t>
        <a:bodyPr/>
        <a:lstStyle/>
        <a:p>
          <a:endParaRPr lang="en-US"/>
        </a:p>
      </dgm:t>
    </dgm:pt>
    <dgm:pt modelId="{96C3F5B2-56BD-4FF5-A238-E349BC104498}">
      <dgm:prSet phldrT="[Text]" custT="1"/>
      <dgm:spPr/>
      <dgm:t>
        <a:bodyPr/>
        <a:lstStyle/>
        <a:p>
          <a:pPr algn="ctr"/>
          <a:r>
            <a:rPr lang="en-US" sz="2500" baseline="0" dirty="0"/>
            <a:t> </a:t>
          </a:r>
        </a:p>
      </dgm:t>
      <dgm:extLst>
        <a:ext uri="{E40237B7-FDA0-4F09-8148-C483321AD2D9}">
          <dgm14:cNvPr xmlns:dgm14="http://schemas.microsoft.com/office/drawing/2010/diagram" id="0" name="" descr="&quot;&quot;">
            <a:extLst>
              <a:ext uri="{C183D7F6-B498-43B3-948B-1728B52AA6E4}">
                <adec:decorative xmlns:adec="http://schemas.microsoft.com/office/drawing/2017/decorative" xmlns="" val="1"/>
              </a:ext>
            </a:extLst>
          </dgm14:cNvPr>
        </a:ext>
      </dgm:extLst>
    </dgm:pt>
    <dgm:pt modelId="{631867A0-E2DC-48A1-BC96-E74272BA1CA7}" type="sibTrans" cxnId="{53720E41-A6C4-4EDF-9E71-9420ECECB042}">
      <dgm:prSet/>
      <dgm:spPr/>
      <dgm:t>
        <a:bodyPr/>
        <a:lstStyle/>
        <a:p>
          <a:endParaRPr lang="en-US"/>
        </a:p>
      </dgm:t>
    </dgm:pt>
    <dgm:pt modelId="{5F154DC7-8884-4CBB-9BA1-EA07229373B1}" type="parTrans" cxnId="{53720E41-A6C4-4EDF-9E71-9420ECECB042}">
      <dgm:prSet/>
      <dgm:spPr/>
      <dgm:t>
        <a:bodyPr/>
        <a:lstStyle/>
        <a:p>
          <a:endParaRPr lang="en-US"/>
        </a:p>
      </dgm:t>
    </dgm:pt>
    <dgm:pt modelId="{031E050D-3440-4755-BC20-EF6C07F99410}" type="pres">
      <dgm:prSet presAssocID="{03687275-755F-4522-95D0-5ECE9C8DB714}" presName="compositeShape" presStyleCnt="0">
        <dgm:presLayoutVars>
          <dgm:chMax val="7"/>
          <dgm:dir/>
          <dgm:resizeHandles val="exact"/>
        </dgm:presLayoutVars>
      </dgm:prSet>
      <dgm:spPr/>
    </dgm:pt>
    <dgm:pt modelId="{C2BB14D0-8902-42C7-AC54-94A0BD9F0E63}" type="pres">
      <dgm:prSet presAssocID="{2EB7ABFA-7912-40F0-8724-482D73FE3C87}" presName="circ1" presStyleLbl="vennNode1" presStyleIdx="0" presStyleCnt="4" custScaleY="100001" custLinFactNeighborX="-34884" custLinFactNeighborY="2358"/>
      <dgm:spPr/>
      <dgm:t>
        <a:bodyPr/>
        <a:lstStyle/>
        <a:p>
          <a:endParaRPr lang="en-US"/>
        </a:p>
      </dgm:t>
    </dgm:pt>
    <dgm:pt modelId="{658B7E33-1053-490E-9832-CCC67361B6E6}" type="pres">
      <dgm:prSet presAssocID="{2EB7ABFA-7912-40F0-8724-482D73FE3C87}" presName="circ1Tx" presStyleLbl="revTx" presStyleIdx="0" presStyleCnt="0" custLinFactY="79522" custLinFactNeighborX="-56833" custLinFactNeighborY="100000">
        <dgm:presLayoutVars>
          <dgm:chMax val="0"/>
          <dgm:chPref val="0"/>
          <dgm:bulletEnabled val="1"/>
        </dgm:presLayoutVars>
      </dgm:prSet>
      <dgm:spPr/>
      <dgm:t>
        <a:bodyPr/>
        <a:lstStyle/>
        <a:p>
          <a:endParaRPr lang="en-US"/>
        </a:p>
      </dgm:t>
    </dgm:pt>
    <dgm:pt modelId="{E8F7B9CD-78F1-44FD-98A3-C14AC25EDC1E}" type="pres">
      <dgm:prSet presAssocID="{04FEBF7E-7B98-4F99-B353-680DA8FEB915}" presName="circ2" presStyleLbl="vennNode1" presStyleIdx="1" presStyleCnt="4" custLinFactNeighborX="2469" custLinFactNeighborY="-41911"/>
      <dgm:spPr/>
      <dgm:t>
        <a:bodyPr/>
        <a:lstStyle/>
        <a:p>
          <a:endParaRPr lang="en-US"/>
        </a:p>
      </dgm:t>
    </dgm:pt>
    <dgm:pt modelId="{39F83B08-DEC1-4AE9-ABDD-7CB1F6DD3FED}" type="pres">
      <dgm:prSet presAssocID="{04FEBF7E-7B98-4F99-B353-680DA8FEB915}" presName="circ2Tx" presStyleLbl="revTx" presStyleIdx="0" presStyleCnt="0" custLinFactNeighborX="-75751" custLinFactNeighborY="42542">
        <dgm:presLayoutVars>
          <dgm:chMax val="0"/>
          <dgm:chPref val="0"/>
          <dgm:bulletEnabled val="1"/>
        </dgm:presLayoutVars>
      </dgm:prSet>
      <dgm:spPr/>
      <dgm:t>
        <a:bodyPr/>
        <a:lstStyle/>
        <a:p>
          <a:endParaRPr lang="en-US"/>
        </a:p>
      </dgm:t>
    </dgm:pt>
    <dgm:pt modelId="{333123B2-6D7F-4D53-951A-154CC69BFE21}" type="pres">
      <dgm:prSet presAssocID="{D6792E23-85AD-421E-87A8-BFB9911B728B}" presName="circ3" presStyleLbl="vennNode1" presStyleIdx="2" presStyleCnt="4" custLinFactNeighborX="48244" custLinFactNeighborY="-36578"/>
      <dgm:spPr/>
      <dgm:t>
        <a:bodyPr/>
        <a:lstStyle/>
        <a:p>
          <a:endParaRPr lang="en-US"/>
        </a:p>
      </dgm:t>
    </dgm:pt>
    <dgm:pt modelId="{CFF106A3-9CB4-40A8-B1AE-08CE846B100C}" type="pres">
      <dgm:prSet presAssocID="{D6792E23-85AD-421E-87A8-BFB9911B728B}" presName="circ3Tx" presStyleLbl="revTx" presStyleIdx="0" presStyleCnt="0">
        <dgm:presLayoutVars>
          <dgm:chMax val="0"/>
          <dgm:chPref val="0"/>
          <dgm:bulletEnabled val="1"/>
        </dgm:presLayoutVars>
      </dgm:prSet>
      <dgm:spPr/>
      <dgm:t>
        <a:bodyPr/>
        <a:lstStyle/>
        <a:p>
          <a:endParaRPr lang="en-US"/>
        </a:p>
      </dgm:t>
    </dgm:pt>
    <dgm:pt modelId="{6D623E83-129A-43CF-AE5B-549024BB9E2F}" type="pres">
      <dgm:prSet presAssocID="{96C3F5B2-56BD-4FF5-A238-E349BC104498}" presName="circ4" presStyleLbl="vennNode1" presStyleIdx="3" presStyleCnt="4" custAng="0" custLinFactNeighborX="7721" custLinFactNeighborY="8449"/>
      <dgm:spPr/>
      <dgm:t>
        <a:bodyPr/>
        <a:lstStyle/>
        <a:p>
          <a:endParaRPr lang="en-US"/>
        </a:p>
      </dgm:t>
    </dgm:pt>
    <dgm:pt modelId="{6CF2E905-6DB6-4C84-A22B-D3EBB21FF043}" type="pres">
      <dgm:prSet presAssocID="{96C3F5B2-56BD-4FF5-A238-E349BC104498}" presName="circ4Tx" presStyleLbl="revTx" presStyleIdx="0" presStyleCnt="0">
        <dgm:presLayoutVars>
          <dgm:chMax val="0"/>
          <dgm:chPref val="0"/>
          <dgm:bulletEnabled val="1"/>
        </dgm:presLayoutVars>
      </dgm:prSet>
      <dgm:spPr/>
      <dgm:t>
        <a:bodyPr/>
        <a:lstStyle/>
        <a:p>
          <a:endParaRPr lang="en-US"/>
        </a:p>
      </dgm:t>
    </dgm:pt>
  </dgm:ptLst>
  <dgm:cxnLst>
    <dgm:cxn modelId="{E6A8A0C6-7D19-40E5-84D3-258CEC50CCB6}" type="presOf" srcId="{04FEBF7E-7B98-4F99-B353-680DA8FEB915}" destId="{E8F7B9CD-78F1-44FD-98A3-C14AC25EDC1E}" srcOrd="1" destOrd="0" presId="urn:microsoft.com/office/officeart/2005/8/layout/venn1"/>
    <dgm:cxn modelId="{67B367BA-DA63-4D7E-9DDE-FB06D06A10FE}" type="presOf" srcId="{D6792E23-85AD-421E-87A8-BFB9911B728B}" destId="{333123B2-6D7F-4D53-951A-154CC69BFE21}" srcOrd="1" destOrd="0" presId="urn:microsoft.com/office/officeart/2005/8/layout/venn1"/>
    <dgm:cxn modelId="{53720E41-A6C4-4EDF-9E71-9420ECECB042}" srcId="{03687275-755F-4522-95D0-5ECE9C8DB714}" destId="{96C3F5B2-56BD-4FF5-A238-E349BC104498}" srcOrd="3" destOrd="0" parTransId="{5F154DC7-8884-4CBB-9BA1-EA07229373B1}" sibTransId="{631867A0-E2DC-48A1-BC96-E74272BA1CA7}"/>
    <dgm:cxn modelId="{1B6FFA91-E37C-49BD-A51A-EBB6E132D744}" srcId="{03687275-755F-4522-95D0-5ECE9C8DB714}" destId="{2EB7ABFA-7912-40F0-8724-482D73FE3C87}" srcOrd="0" destOrd="0" parTransId="{B491CBCB-1501-46BC-A2B7-419A59BF84B2}" sibTransId="{23A0C34B-8B90-419F-9754-6AB8BAFB6DCE}"/>
    <dgm:cxn modelId="{9CC3483E-B3DB-4EE5-97EE-02F4CAF456CB}" type="presOf" srcId="{04FEBF7E-7B98-4F99-B353-680DA8FEB915}" destId="{39F83B08-DEC1-4AE9-ABDD-7CB1F6DD3FED}" srcOrd="0" destOrd="0" presId="urn:microsoft.com/office/officeart/2005/8/layout/venn1"/>
    <dgm:cxn modelId="{72F35A05-7EED-48CD-B7E5-DBF805609972}" type="presOf" srcId="{03687275-755F-4522-95D0-5ECE9C8DB714}" destId="{031E050D-3440-4755-BC20-EF6C07F99410}" srcOrd="0" destOrd="0" presId="urn:microsoft.com/office/officeart/2005/8/layout/venn1"/>
    <dgm:cxn modelId="{015073ED-0B36-47EB-A758-2D5D81B6DB6C}" type="presOf" srcId="{D6792E23-85AD-421E-87A8-BFB9911B728B}" destId="{CFF106A3-9CB4-40A8-B1AE-08CE846B100C}" srcOrd="0" destOrd="0" presId="urn:microsoft.com/office/officeart/2005/8/layout/venn1"/>
    <dgm:cxn modelId="{B2D94C07-27AE-477A-BE91-B80958D8E536}" srcId="{03687275-755F-4522-95D0-5ECE9C8DB714}" destId="{04FEBF7E-7B98-4F99-B353-680DA8FEB915}" srcOrd="1" destOrd="0" parTransId="{9841BBB3-8926-463B-8370-C4D00B6DD9DC}" sibTransId="{8B040066-2C72-4A0F-84D2-47901D58370E}"/>
    <dgm:cxn modelId="{E8EB5454-99E3-462C-A91F-ABA75770940D}" srcId="{03687275-755F-4522-95D0-5ECE9C8DB714}" destId="{D6792E23-85AD-421E-87A8-BFB9911B728B}" srcOrd="2" destOrd="0" parTransId="{B52E0C0E-B33F-4813-B92A-BA2F032B3F91}" sibTransId="{BC8157A5-3281-4A47-A1B9-7928E7B17593}"/>
    <dgm:cxn modelId="{CE39A3E8-D6E4-4C68-AF49-0915237BF76D}" type="presOf" srcId="{2EB7ABFA-7912-40F0-8724-482D73FE3C87}" destId="{C2BB14D0-8902-42C7-AC54-94A0BD9F0E63}" srcOrd="1" destOrd="0" presId="urn:microsoft.com/office/officeart/2005/8/layout/venn1"/>
    <dgm:cxn modelId="{305FF868-8DA9-4D11-82E2-FEB2186A3999}" type="presOf" srcId="{2EB7ABFA-7912-40F0-8724-482D73FE3C87}" destId="{658B7E33-1053-490E-9832-CCC67361B6E6}" srcOrd="0" destOrd="0" presId="urn:microsoft.com/office/officeart/2005/8/layout/venn1"/>
    <dgm:cxn modelId="{0533728D-1BD9-4C19-BA07-786DF793CD59}" type="presOf" srcId="{96C3F5B2-56BD-4FF5-A238-E349BC104498}" destId="{6D623E83-129A-43CF-AE5B-549024BB9E2F}" srcOrd="0" destOrd="0" presId="urn:microsoft.com/office/officeart/2005/8/layout/venn1"/>
    <dgm:cxn modelId="{EAF92658-3B68-439F-91A4-C6ED981F90E9}" type="presOf" srcId="{96C3F5B2-56BD-4FF5-A238-E349BC104498}" destId="{6CF2E905-6DB6-4C84-A22B-D3EBB21FF043}" srcOrd="1" destOrd="0" presId="urn:microsoft.com/office/officeart/2005/8/layout/venn1"/>
    <dgm:cxn modelId="{EA6B74A8-6285-4C29-BAEA-A1084E436002}" type="presParOf" srcId="{031E050D-3440-4755-BC20-EF6C07F99410}" destId="{C2BB14D0-8902-42C7-AC54-94A0BD9F0E63}" srcOrd="0" destOrd="0" presId="urn:microsoft.com/office/officeart/2005/8/layout/venn1"/>
    <dgm:cxn modelId="{A44B89C2-9077-4495-81C9-CF607FF9629D}" type="presParOf" srcId="{031E050D-3440-4755-BC20-EF6C07F99410}" destId="{658B7E33-1053-490E-9832-CCC67361B6E6}" srcOrd="1" destOrd="0" presId="urn:microsoft.com/office/officeart/2005/8/layout/venn1"/>
    <dgm:cxn modelId="{4FAF1E10-A050-4461-AF09-407274D440DF}" type="presParOf" srcId="{031E050D-3440-4755-BC20-EF6C07F99410}" destId="{E8F7B9CD-78F1-44FD-98A3-C14AC25EDC1E}" srcOrd="2" destOrd="0" presId="urn:microsoft.com/office/officeart/2005/8/layout/venn1"/>
    <dgm:cxn modelId="{ACFF5B9C-D85D-4052-ABE3-47A048A9B326}" type="presParOf" srcId="{031E050D-3440-4755-BC20-EF6C07F99410}" destId="{39F83B08-DEC1-4AE9-ABDD-7CB1F6DD3FED}" srcOrd="3" destOrd="0" presId="urn:microsoft.com/office/officeart/2005/8/layout/venn1"/>
    <dgm:cxn modelId="{3978B7F9-398C-4D0C-9735-17AF46DBD508}" type="presParOf" srcId="{031E050D-3440-4755-BC20-EF6C07F99410}" destId="{333123B2-6D7F-4D53-951A-154CC69BFE21}" srcOrd="4" destOrd="0" presId="urn:microsoft.com/office/officeart/2005/8/layout/venn1"/>
    <dgm:cxn modelId="{897F2AAB-A86E-467D-9B20-6F247F1B1B81}" type="presParOf" srcId="{031E050D-3440-4755-BC20-EF6C07F99410}" destId="{CFF106A3-9CB4-40A8-B1AE-08CE846B100C}" srcOrd="5" destOrd="0" presId="urn:microsoft.com/office/officeart/2005/8/layout/venn1"/>
    <dgm:cxn modelId="{B770EC0A-A2FF-4341-B6D0-EC8BE084C330}" type="presParOf" srcId="{031E050D-3440-4755-BC20-EF6C07F99410}" destId="{6D623E83-129A-43CF-AE5B-549024BB9E2F}" srcOrd="6" destOrd="0" presId="urn:microsoft.com/office/officeart/2005/8/layout/venn1"/>
    <dgm:cxn modelId="{6EDAD6AF-6116-4565-832D-5B97EE32B4B0}" type="presParOf" srcId="{031E050D-3440-4755-BC20-EF6C07F99410}" destId="{6CF2E905-6DB6-4C84-A22B-D3EBB21FF043}" srcOrd="7"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BB14D0-8902-42C7-AC54-94A0BD9F0E63}">
      <dsp:nvSpPr>
        <dsp:cNvPr id="0" name=""/>
        <dsp:cNvSpPr/>
      </dsp:nvSpPr>
      <dsp:spPr>
        <a:xfrm>
          <a:off x="766083" y="69292"/>
          <a:ext cx="1618682" cy="1618698"/>
        </a:xfrm>
        <a:prstGeom prst="ellipse">
          <a:avLst/>
        </a:prstGeom>
        <a:solidFill>
          <a:schemeClr val="accent4">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r>
            <a:rPr lang="en-US" sz="2500" kern="1200" baseline="0" dirty="0"/>
            <a:t> </a:t>
          </a:r>
        </a:p>
      </dsp:txBody>
      <dsp:txXfrm>
        <a:off x="952854" y="287194"/>
        <a:ext cx="1245140" cy="513625"/>
      </dsp:txXfrm>
    </dsp:sp>
    <dsp:sp modelId="{E8F7B9CD-78F1-44FD-98A3-C14AC25EDC1E}">
      <dsp:nvSpPr>
        <dsp:cNvPr id="0" name=""/>
        <dsp:cNvSpPr/>
      </dsp:nvSpPr>
      <dsp:spPr>
        <a:xfrm>
          <a:off x="2086665" y="68682"/>
          <a:ext cx="1618682" cy="1618682"/>
        </a:xfrm>
        <a:prstGeom prst="ellipse">
          <a:avLst/>
        </a:prstGeom>
        <a:solidFill>
          <a:schemeClr val="accent4">
            <a:alpha val="50000"/>
            <a:hueOff val="3266964"/>
            <a:satOff val="-13592"/>
            <a:lumOff val="3203"/>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r>
            <a:rPr lang="en-US" sz="2500" kern="1200" baseline="0" dirty="0"/>
            <a:t> </a:t>
          </a:r>
        </a:p>
      </dsp:txBody>
      <dsp:txXfrm>
        <a:off x="2958263" y="255453"/>
        <a:ext cx="622570" cy="1245140"/>
      </dsp:txXfrm>
    </dsp:sp>
    <dsp:sp modelId="{333123B2-6D7F-4D53-951A-154CC69BFE21}">
      <dsp:nvSpPr>
        <dsp:cNvPr id="0" name=""/>
        <dsp:cNvSpPr/>
      </dsp:nvSpPr>
      <dsp:spPr>
        <a:xfrm>
          <a:off x="2111661" y="870962"/>
          <a:ext cx="1618682" cy="1618682"/>
        </a:xfrm>
        <a:prstGeom prst="ellipse">
          <a:avLst/>
        </a:prstGeom>
        <a:solidFill>
          <a:schemeClr val="accent4">
            <a:alpha val="50000"/>
            <a:hueOff val="6533927"/>
            <a:satOff val="-27185"/>
            <a:lumOff val="6405"/>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r>
            <a:rPr lang="en-US" sz="2500" kern="1200" baseline="0" dirty="0"/>
            <a:t> </a:t>
          </a:r>
        </a:p>
      </dsp:txBody>
      <dsp:txXfrm>
        <a:off x="2298432" y="1758124"/>
        <a:ext cx="1245140" cy="513620"/>
      </dsp:txXfrm>
    </dsp:sp>
    <dsp:sp modelId="{6D623E83-129A-43CF-AE5B-549024BB9E2F}">
      <dsp:nvSpPr>
        <dsp:cNvPr id="0" name=""/>
        <dsp:cNvSpPr/>
      </dsp:nvSpPr>
      <dsp:spPr>
        <a:xfrm>
          <a:off x="739766" y="883850"/>
          <a:ext cx="1618682" cy="1618682"/>
        </a:xfrm>
        <a:prstGeom prst="ellipse">
          <a:avLst/>
        </a:prstGeom>
        <a:solidFill>
          <a:schemeClr val="accent4">
            <a:alpha val="50000"/>
            <a:hueOff val="9800891"/>
            <a:satOff val="-40777"/>
            <a:lumOff val="9608"/>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r>
            <a:rPr lang="en-US" sz="2500" kern="1200" baseline="0" dirty="0"/>
            <a:t> </a:t>
          </a:r>
        </a:p>
      </dsp:txBody>
      <dsp:txXfrm>
        <a:off x="864281" y="1070621"/>
        <a:ext cx="622570" cy="124514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C18E97-16D1-4882-95B8-D7A6C1FF0804}" type="datetimeFigureOut">
              <a:rPr lang="en-US" smtClean="0"/>
              <a:t>8/13/2019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B8B813-BDDB-4C4F-AC17-2E49434A933E}" type="slidenum">
              <a:rPr lang="en-US" smtClean="0"/>
              <a:t>‹#›</a:t>
            </a:fld>
            <a:endParaRPr lang="en-US" dirty="0"/>
          </a:p>
        </p:txBody>
      </p:sp>
    </p:spTree>
    <p:extLst>
      <p:ext uri="{BB962C8B-B14F-4D97-AF65-F5344CB8AC3E}">
        <p14:creationId xmlns:p14="http://schemas.microsoft.com/office/powerpoint/2010/main" val="2471570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D510F-BD00-4E77-B625-843BF4F5AFB3}"/>
              </a:ext>
            </a:extLst>
          </p:cNvPr>
          <p:cNvSpPr>
            <a:spLocks noGrp="1"/>
          </p:cNvSpPr>
          <p:nvPr>
            <p:ph type="title"/>
          </p:nvPr>
        </p:nvSpPr>
        <p:spPr>
          <a:xfrm>
            <a:off x="365760" y="2490112"/>
            <a:ext cx="5970494" cy="1325563"/>
          </a:xfrm>
        </p:spPr>
        <p:txBody>
          <a:bodyPr/>
          <a:lstStyle/>
          <a:p>
            <a:r>
              <a:rPr lang="en-US"/>
              <a:t>Click to edit Master title style</a:t>
            </a:r>
            <a:endParaRPr lang="en-US" dirty="0"/>
          </a:p>
        </p:txBody>
      </p:sp>
      <p:pic>
        <p:nvPicPr>
          <p:cNvPr id="11" name="Picture 10" descr="USDA 2019 Financial Management Training PowerPoint Title Slide graphic&#10;&#10;Description generated with high confidence">
            <a:extLst>
              <a:ext uri="{FF2B5EF4-FFF2-40B4-BE49-F238E27FC236}">
                <a16:creationId xmlns:a16="http://schemas.microsoft.com/office/drawing/2014/main" id="{D03D29FD-CF9C-4176-8541-6D49BFC3BD9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13" name="Text Placeholder 12">
            <a:extLst>
              <a:ext uri="{FF2B5EF4-FFF2-40B4-BE49-F238E27FC236}">
                <a16:creationId xmlns:a16="http://schemas.microsoft.com/office/drawing/2014/main" id="{69B91BD0-7541-4109-961C-7ED810E296E6}"/>
              </a:ext>
            </a:extLst>
          </p:cNvPr>
          <p:cNvSpPr>
            <a:spLocks noGrp="1"/>
          </p:cNvSpPr>
          <p:nvPr>
            <p:ph type="body" sz="quarter" idx="10" hasCustomPrompt="1"/>
          </p:nvPr>
        </p:nvSpPr>
        <p:spPr>
          <a:xfrm>
            <a:off x="512064" y="2047874"/>
            <a:ext cx="6189950" cy="1042797"/>
          </a:xfrm>
        </p:spPr>
        <p:txBody>
          <a:bodyPr/>
          <a:lstStyle>
            <a:lvl1pPr marL="0" indent="0">
              <a:buNone/>
              <a:defRPr sz="3600" b="1">
                <a:latin typeface="Arial Black" panose="020B0A04020102020204" pitchFamily="34" charset="0"/>
              </a:defRPr>
            </a:lvl1pPr>
            <a:lvl2pPr marL="457200" indent="0">
              <a:buNone/>
              <a:defRPr/>
            </a:lvl2pPr>
          </a:lstStyle>
          <a:p>
            <a:pPr lvl="0"/>
            <a:r>
              <a:rPr lang="en-US" dirty="0"/>
              <a:t>Presentation Title</a:t>
            </a:r>
          </a:p>
          <a:p>
            <a:pPr lvl="1"/>
            <a:endParaRPr lang="en-US" dirty="0"/>
          </a:p>
        </p:txBody>
      </p:sp>
      <p:sp>
        <p:nvSpPr>
          <p:cNvPr id="17" name="Text Placeholder 16">
            <a:extLst>
              <a:ext uri="{FF2B5EF4-FFF2-40B4-BE49-F238E27FC236}">
                <a16:creationId xmlns:a16="http://schemas.microsoft.com/office/drawing/2014/main" id="{D4D04E22-061D-4978-BB7C-EEBB355515C7}"/>
              </a:ext>
            </a:extLst>
          </p:cNvPr>
          <p:cNvSpPr>
            <a:spLocks noGrp="1"/>
          </p:cNvSpPr>
          <p:nvPr>
            <p:ph type="body" sz="quarter" idx="11" hasCustomPrompt="1"/>
          </p:nvPr>
        </p:nvSpPr>
        <p:spPr>
          <a:xfrm>
            <a:off x="4664074" y="4535678"/>
            <a:ext cx="7259701" cy="1770109"/>
          </a:xfrm>
        </p:spPr>
        <p:txBody>
          <a:bodyPr/>
          <a:lstStyle>
            <a:lvl1pPr marL="0" indent="0">
              <a:buNone/>
              <a:defRPr sz="3200" b="1"/>
            </a:lvl1pPr>
            <a:lvl2pPr marL="457200" indent="0">
              <a:buNone/>
              <a:defRPr/>
            </a:lvl2pPr>
            <a:lvl3pPr marL="914400" indent="0">
              <a:buNone/>
              <a:defRPr/>
            </a:lvl3pPr>
          </a:lstStyle>
          <a:p>
            <a:pPr lvl="0"/>
            <a:r>
              <a:rPr lang="en-US" dirty="0"/>
              <a:t>Presenter Name</a:t>
            </a:r>
          </a:p>
          <a:p>
            <a:pPr lvl="1"/>
            <a:r>
              <a:rPr lang="en-US" dirty="0"/>
              <a:t>Presenter Title</a:t>
            </a:r>
          </a:p>
          <a:p>
            <a:pPr lvl="1"/>
            <a:r>
              <a:rPr lang="en-US" dirty="0"/>
              <a:t>Agency/Organization</a:t>
            </a:r>
          </a:p>
        </p:txBody>
      </p:sp>
    </p:spTree>
    <p:extLst>
      <p:ext uri="{BB962C8B-B14F-4D97-AF65-F5344CB8AC3E}">
        <p14:creationId xmlns:p14="http://schemas.microsoft.com/office/powerpoint/2010/main" val="3606068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8BEE5-9815-42E7-AF5A-D0B47FC7A3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E99A91A-87F9-4F03-82C4-7A4E33B9368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F2F42C-45CB-4AC2-B290-5C33BCD97218}"/>
              </a:ext>
            </a:extLst>
          </p:cNvPr>
          <p:cNvSpPr>
            <a:spLocks noGrp="1"/>
          </p:cNvSpPr>
          <p:nvPr>
            <p:ph type="dt" sz="half" idx="10"/>
          </p:nvPr>
        </p:nvSpPr>
        <p:spPr/>
        <p:txBody>
          <a:bodyPr/>
          <a:lstStyle/>
          <a:p>
            <a:r>
              <a:rPr lang="en-US" dirty="0"/>
              <a:t>USDA, OCFO, FMT</a:t>
            </a:r>
          </a:p>
        </p:txBody>
      </p:sp>
      <p:sp>
        <p:nvSpPr>
          <p:cNvPr id="5" name="Footer Placeholder 4">
            <a:extLst>
              <a:ext uri="{FF2B5EF4-FFF2-40B4-BE49-F238E27FC236}">
                <a16:creationId xmlns:a16="http://schemas.microsoft.com/office/drawing/2014/main" id="{AFCE51A2-CFCA-4C84-9B57-6C5D5CD29CB5}"/>
              </a:ext>
            </a:extLst>
          </p:cNvPr>
          <p:cNvSpPr>
            <a:spLocks noGrp="1"/>
          </p:cNvSpPr>
          <p:nvPr>
            <p:ph type="ftr" sz="quarter" idx="11"/>
          </p:nvPr>
        </p:nvSpPr>
        <p:spPr/>
        <p:txBody>
          <a:bodyPr/>
          <a:lstStyle/>
          <a:p>
            <a:r>
              <a:rPr lang="en-US" dirty="0"/>
              <a:t>2019 Financial Management Training</a:t>
            </a:r>
          </a:p>
        </p:txBody>
      </p:sp>
      <p:sp>
        <p:nvSpPr>
          <p:cNvPr id="6" name="Slide Number Placeholder 5">
            <a:extLst>
              <a:ext uri="{FF2B5EF4-FFF2-40B4-BE49-F238E27FC236}">
                <a16:creationId xmlns:a16="http://schemas.microsoft.com/office/drawing/2014/main" id="{FA0D78EE-FDA5-472E-85F9-5C830D526ED7}"/>
              </a:ext>
            </a:extLst>
          </p:cNvPr>
          <p:cNvSpPr>
            <a:spLocks noGrp="1"/>
          </p:cNvSpPr>
          <p:nvPr>
            <p:ph type="sldNum" sz="quarter" idx="12"/>
          </p:nvPr>
        </p:nvSpPr>
        <p:spPr/>
        <p:txBody>
          <a:bodyPr/>
          <a:lstStyle/>
          <a:p>
            <a:fld id="{82A07BB3-F3DC-4C0B-B008-4C703ECBF595}" type="slidenum">
              <a:rPr lang="en-US" smtClean="0"/>
              <a:t>‹#›</a:t>
            </a:fld>
            <a:endParaRPr lang="en-US" dirty="0"/>
          </a:p>
        </p:txBody>
      </p:sp>
    </p:spTree>
    <p:extLst>
      <p:ext uri="{BB962C8B-B14F-4D97-AF65-F5344CB8AC3E}">
        <p14:creationId xmlns:p14="http://schemas.microsoft.com/office/powerpoint/2010/main" val="1568556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1673D0-9661-4E0E-AA47-A09D9EAD5B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9717FDF-0DCF-485A-A9B2-0B95BE1E707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316EC6-6955-40A7-8433-6A2D2BC919EB}"/>
              </a:ext>
            </a:extLst>
          </p:cNvPr>
          <p:cNvSpPr>
            <a:spLocks noGrp="1"/>
          </p:cNvSpPr>
          <p:nvPr>
            <p:ph type="dt" sz="half" idx="10"/>
          </p:nvPr>
        </p:nvSpPr>
        <p:spPr/>
        <p:txBody>
          <a:bodyPr/>
          <a:lstStyle/>
          <a:p>
            <a:r>
              <a:rPr lang="en-US" dirty="0"/>
              <a:t>USDA, OCFO, FMT</a:t>
            </a:r>
          </a:p>
        </p:txBody>
      </p:sp>
      <p:sp>
        <p:nvSpPr>
          <p:cNvPr id="5" name="Footer Placeholder 4">
            <a:extLst>
              <a:ext uri="{FF2B5EF4-FFF2-40B4-BE49-F238E27FC236}">
                <a16:creationId xmlns:a16="http://schemas.microsoft.com/office/drawing/2014/main" id="{45747FD3-9D76-4491-817F-002C1940F1E5}"/>
              </a:ext>
            </a:extLst>
          </p:cNvPr>
          <p:cNvSpPr>
            <a:spLocks noGrp="1"/>
          </p:cNvSpPr>
          <p:nvPr>
            <p:ph type="ftr" sz="quarter" idx="11"/>
          </p:nvPr>
        </p:nvSpPr>
        <p:spPr/>
        <p:txBody>
          <a:bodyPr/>
          <a:lstStyle/>
          <a:p>
            <a:r>
              <a:rPr lang="en-US" dirty="0"/>
              <a:t>2019 Financial Management Training</a:t>
            </a:r>
          </a:p>
        </p:txBody>
      </p:sp>
      <p:sp>
        <p:nvSpPr>
          <p:cNvPr id="6" name="Slide Number Placeholder 5">
            <a:extLst>
              <a:ext uri="{FF2B5EF4-FFF2-40B4-BE49-F238E27FC236}">
                <a16:creationId xmlns:a16="http://schemas.microsoft.com/office/drawing/2014/main" id="{DC726FB0-3E1A-41A5-A68A-A6FE602D6C46}"/>
              </a:ext>
            </a:extLst>
          </p:cNvPr>
          <p:cNvSpPr>
            <a:spLocks noGrp="1"/>
          </p:cNvSpPr>
          <p:nvPr>
            <p:ph type="sldNum" sz="quarter" idx="12"/>
          </p:nvPr>
        </p:nvSpPr>
        <p:spPr/>
        <p:txBody>
          <a:bodyPr/>
          <a:lstStyle/>
          <a:p>
            <a:fld id="{82A07BB3-F3DC-4C0B-B008-4C703ECBF595}" type="slidenum">
              <a:rPr lang="en-US" smtClean="0"/>
              <a:t>‹#›</a:t>
            </a:fld>
            <a:endParaRPr lang="en-US" dirty="0"/>
          </a:p>
        </p:txBody>
      </p:sp>
    </p:spTree>
    <p:extLst>
      <p:ext uri="{BB962C8B-B14F-4D97-AF65-F5344CB8AC3E}">
        <p14:creationId xmlns:p14="http://schemas.microsoft.com/office/powerpoint/2010/main" val="33047107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2A6C5-B5A9-4117-831A-918181B9246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CF1915A-2BFF-413D-A93F-0E5CF04A5E6E}"/>
              </a:ext>
            </a:extLst>
          </p:cNvPr>
          <p:cNvSpPr>
            <a:spLocks noGrp="1"/>
          </p:cNvSpPr>
          <p:nvPr>
            <p:ph type="dt" sz="half" idx="10"/>
          </p:nvPr>
        </p:nvSpPr>
        <p:spPr/>
        <p:txBody>
          <a:bodyPr/>
          <a:lstStyle/>
          <a:p>
            <a:r>
              <a:rPr lang="en-US" dirty="0"/>
              <a:t>USDA, OCFO, FMT</a:t>
            </a:r>
          </a:p>
        </p:txBody>
      </p:sp>
      <p:sp>
        <p:nvSpPr>
          <p:cNvPr id="4" name="Footer Placeholder 3">
            <a:extLst>
              <a:ext uri="{FF2B5EF4-FFF2-40B4-BE49-F238E27FC236}">
                <a16:creationId xmlns:a16="http://schemas.microsoft.com/office/drawing/2014/main" id="{E152D228-0C58-41CE-A857-BB032C4D2ECD}"/>
              </a:ext>
            </a:extLst>
          </p:cNvPr>
          <p:cNvSpPr>
            <a:spLocks noGrp="1"/>
          </p:cNvSpPr>
          <p:nvPr>
            <p:ph type="ftr" sz="quarter" idx="11"/>
          </p:nvPr>
        </p:nvSpPr>
        <p:spPr/>
        <p:txBody>
          <a:bodyPr/>
          <a:lstStyle/>
          <a:p>
            <a:r>
              <a:rPr lang="en-US" dirty="0"/>
              <a:t>2019 Financial Management Training</a:t>
            </a:r>
          </a:p>
        </p:txBody>
      </p:sp>
      <p:sp>
        <p:nvSpPr>
          <p:cNvPr id="5" name="Slide Number Placeholder 4">
            <a:extLst>
              <a:ext uri="{FF2B5EF4-FFF2-40B4-BE49-F238E27FC236}">
                <a16:creationId xmlns:a16="http://schemas.microsoft.com/office/drawing/2014/main" id="{F6F808AB-111D-4D9F-A4C9-3E9DB3CC6974}"/>
              </a:ext>
            </a:extLst>
          </p:cNvPr>
          <p:cNvSpPr>
            <a:spLocks noGrp="1"/>
          </p:cNvSpPr>
          <p:nvPr>
            <p:ph type="sldNum" sz="quarter" idx="12"/>
          </p:nvPr>
        </p:nvSpPr>
        <p:spPr/>
        <p:txBody>
          <a:bodyPr/>
          <a:lstStyle/>
          <a:p>
            <a:fld id="{82A07BB3-F3DC-4C0B-B008-4C703ECBF595}" type="slidenum">
              <a:rPr lang="en-US" smtClean="0"/>
              <a:t>‹#›</a:t>
            </a:fld>
            <a:endParaRPr lang="en-US" dirty="0"/>
          </a:p>
        </p:txBody>
      </p:sp>
    </p:spTree>
    <p:extLst>
      <p:ext uri="{BB962C8B-B14F-4D97-AF65-F5344CB8AC3E}">
        <p14:creationId xmlns:p14="http://schemas.microsoft.com/office/powerpoint/2010/main" val="2245959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C2D8A6-75E3-4BFA-9831-9682B14E4B8E}"/>
              </a:ext>
            </a:extLst>
          </p:cNvPr>
          <p:cNvSpPr>
            <a:spLocks noGrp="1"/>
          </p:cNvSpPr>
          <p:nvPr>
            <p:ph idx="1" hasCustomPrompt="1"/>
          </p:nvPr>
        </p:nvSpPr>
        <p:spPr/>
        <p:txBody>
          <a:bodyPr/>
          <a:lstStyle>
            <a:lvl1pPr>
              <a:defRPr/>
            </a:lvl1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Picture Placeholder 7">
            <a:extLst>
              <a:ext uri="{FF2B5EF4-FFF2-40B4-BE49-F238E27FC236}">
                <a16:creationId xmlns:a16="http://schemas.microsoft.com/office/drawing/2014/main" id="{9EFECF40-CC08-45BA-8854-46987B228015}"/>
              </a:ext>
            </a:extLst>
          </p:cNvPr>
          <p:cNvSpPr>
            <a:spLocks noGrp="1"/>
          </p:cNvSpPr>
          <p:nvPr>
            <p:ph type="pic" sz="quarter" idx="13"/>
          </p:nvPr>
        </p:nvSpPr>
        <p:spPr>
          <a:xfrm>
            <a:off x="8778240" y="365125"/>
            <a:ext cx="3182112" cy="1325563"/>
          </a:xfrm>
        </p:spPr>
        <p:txBody>
          <a:bodyPr/>
          <a:lstStyle/>
          <a:p>
            <a:r>
              <a:rPr lang="en-US" dirty="0"/>
              <a:t>Click icon to add picture</a:t>
            </a:r>
          </a:p>
        </p:txBody>
      </p:sp>
      <p:pic>
        <p:nvPicPr>
          <p:cNvPr id="10" name="Picture 9" descr="A close up of a piece of paper&#10;&#10;Description generated with high confidence">
            <a:extLst>
              <a:ext uri="{FF2B5EF4-FFF2-40B4-BE49-F238E27FC236}">
                <a16:creationId xmlns:a16="http://schemas.microsoft.com/office/drawing/2014/main" id="{1C433B0F-81B7-48DB-B667-E57EC12DBDAD}"/>
              </a:ext>
            </a:extLst>
          </p:cNvPr>
          <p:cNvPicPr>
            <a:picLocks noChangeAspect="1"/>
          </p:cNvPicPr>
          <p:nvPr userDrawn="1"/>
        </p:nvPicPr>
        <p:blipFill rotWithShape="1">
          <a:blip r:embed="rId2" cstate="hqprint">
            <a:extLst>
              <a:ext uri="{28A0092B-C50C-407E-A947-70E740481C1C}">
                <a14:useLocalDpi xmlns:a14="http://schemas.microsoft.com/office/drawing/2010/main" val="0"/>
              </a:ext>
            </a:extLst>
          </a:blip>
          <a:srcRect t="23053" b="12691"/>
          <a:stretch/>
        </p:blipFill>
        <p:spPr>
          <a:xfrm>
            <a:off x="8733830" y="136525"/>
            <a:ext cx="3400257" cy="1689100"/>
          </a:xfrm>
          <a:prstGeom prst="rect">
            <a:avLst/>
          </a:prstGeom>
        </p:spPr>
      </p:pic>
      <p:sp>
        <p:nvSpPr>
          <p:cNvPr id="11" name="Title 10">
            <a:extLst>
              <a:ext uri="{FF2B5EF4-FFF2-40B4-BE49-F238E27FC236}">
                <a16:creationId xmlns:a16="http://schemas.microsoft.com/office/drawing/2014/main" id="{C5F9CC69-245C-4346-B6BE-7B2B3F9A2584}"/>
              </a:ext>
            </a:extLst>
          </p:cNvPr>
          <p:cNvSpPr>
            <a:spLocks noGrp="1"/>
          </p:cNvSpPr>
          <p:nvPr>
            <p:ph type="title" hasCustomPrompt="1"/>
          </p:nvPr>
        </p:nvSpPr>
        <p:spPr>
          <a:xfrm>
            <a:off x="231648" y="365125"/>
            <a:ext cx="8546592" cy="1325563"/>
          </a:xfrm>
        </p:spPr>
        <p:txBody>
          <a:bodyPr/>
          <a:lstStyle>
            <a:lvl1pPr>
              <a:defRPr b="1">
                <a:latin typeface="+mn-lt"/>
              </a:defRPr>
            </a:lvl1pPr>
          </a:lstStyle>
          <a:p>
            <a:r>
              <a:rPr lang="en-US" dirty="0"/>
              <a:t>Slide Title</a:t>
            </a:r>
          </a:p>
        </p:txBody>
      </p:sp>
      <p:sp>
        <p:nvSpPr>
          <p:cNvPr id="12" name="Date Placeholder 11">
            <a:extLst>
              <a:ext uri="{FF2B5EF4-FFF2-40B4-BE49-F238E27FC236}">
                <a16:creationId xmlns:a16="http://schemas.microsoft.com/office/drawing/2014/main" id="{A78E5B62-B508-4DE2-87FF-BA6A72FB29F8}"/>
              </a:ext>
            </a:extLst>
          </p:cNvPr>
          <p:cNvSpPr>
            <a:spLocks noGrp="1"/>
          </p:cNvSpPr>
          <p:nvPr>
            <p:ph type="dt" sz="half" idx="14"/>
          </p:nvPr>
        </p:nvSpPr>
        <p:spPr/>
        <p:txBody>
          <a:bodyPr/>
          <a:lstStyle/>
          <a:p>
            <a:r>
              <a:rPr lang="en-US" dirty="0"/>
              <a:t>USDA, OCFO, FMT</a:t>
            </a:r>
          </a:p>
        </p:txBody>
      </p:sp>
      <p:sp>
        <p:nvSpPr>
          <p:cNvPr id="13" name="Footer Placeholder 12">
            <a:extLst>
              <a:ext uri="{FF2B5EF4-FFF2-40B4-BE49-F238E27FC236}">
                <a16:creationId xmlns:a16="http://schemas.microsoft.com/office/drawing/2014/main" id="{2CB29834-7B3E-4720-A045-AEFC6597A2EE}"/>
              </a:ext>
            </a:extLst>
          </p:cNvPr>
          <p:cNvSpPr>
            <a:spLocks noGrp="1"/>
          </p:cNvSpPr>
          <p:nvPr>
            <p:ph type="ftr" sz="quarter" idx="15"/>
          </p:nvPr>
        </p:nvSpPr>
        <p:spPr/>
        <p:txBody>
          <a:bodyPr/>
          <a:lstStyle/>
          <a:p>
            <a:r>
              <a:rPr lang="en-US" dirty="0"/>
              <a:t>2019 Financial Management Training</a:t>
            </a:r>
          </a:p>
        </p:txBody>
      </p:sp>
      <p:sp>
        <p:nvSpPr>
          <p:cNvPr id="14" name="Slide Number Placeholder 13">
            <a:extLst>
              <a:ext uri="{FF2B5EF4-FFF2-40B4-BE49-F238E27FC236}">
                <a16:creationId xmlns:a16="http://schemas.microsoft.com/office/drawing/2014/main" id="{2E4A1C51-9F84-4288-938A-280EDF2898F1}"/>
              </a:ext>
            </a:extLst>
          </p:cNvPr>
          <p:cNvSpPr>
            <a:spLocks noGrp="1"/>
          </p:cNvSpPr>
          <p:nvPr>
            <p:ph type="sldNum" sz="quarter" idx="16"/>
          </p:nvPr>
        </p:nvSpPr>
        <p:spPr/>
        <p:txBody>
          <a:bodyPr/>
          <a:lstStyle/>
          <a:p>
            <a:fld id="{82A07BB3-F3DC-4C0B-B008-4C703ECBF595}" type="slidenum">
              <a:rPr lang="en-US" smtClean="0"/>
              <a:t>‹#›</a:t>
            </a:fld>
            <a:endParaRPr lang="en-US" dirty="0"/>
          </a:p>
        </p:txBody>
      </p:sp>
    </p:spTree>
    <p:extLst>
      <p:ext uri="{BB962C8B-B14F-4D97-AF65-F5344CB8AC3E}">
        <p14:creationId xmlns:p14="http://schemas.microsoft.com/office/powerpoint/2010/main" val="2334998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981E1-E9FF-4F64-8A6E-E632327E72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A1C137D-D7E8-4957-868F-33A5FEA848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E775C16-ABE3-43C9-AD96-38E584492FF3}"/>
              </a:ext>
            </a:extLst>
          </p:cNvPr>
          <p:cNvSpPr>
            <a:spLocks noGrp="1"/>
          </p:cNvSpPr>
          <p:nvPr>
            <p:ph type="dt" sz="half" idx="10"/>
          </p:nvPr>
        </p:nvSpPr>
        <p:spPr/>
        <p:txBody>
          <a:bodyPr/>
          <a:lstStyle/>
          <a:p>
            <a:r>
              <a:rPr lang="en-US" dirty="0"/>
              <a:t>USDA, OCFO, FMT</a:t>
            </a:r>
          </a:p>
        </p:txBody>
      </p:sp>
      <p:sp>
        <p:nvSpPr>
          <p:cNvPr id="5" name="Footer Placeholder 4">
            <a:extLst>
              <a:ext uri="{FF2B5EF4-FFF2-40B4-BE49-F238E27FC236}">
                <a16:creationId xmlns:a16="http://schemas.microsoft.com/office/drawing/2014/main" id="{F67F9C28-6F2B-4F25-89A4-54A2ABCC0270}"/>
              </a:ext>
            </a:extLst>
          </p:cNvPr>
          <p:cNvSpPr>
            <a:spLocks noGrp="1"/>
          </p:cNvSpPr>
          <p:nvPr>
            <p:ph type="ftr" sz="quarter" idx="11"/>
          </p:nvPr>
        </p:nvSpPr>
        <p:spPr/>
        <p:txBody>
          <a:bodyPr/>
          <a:lstStyle/>
          <a:p>
            <a:r>
              <a:rPr lang="en-US" dirty="0"/>
              <a:t>2019 Financial Management Training</a:t>
            </a:r>
          </a:p>
        </p:txBody>
      </p:sp>
      <p:sp>
        <p:nvSpPr>
          <p:cNvPr id="6" name="Slide Number Placeholder 5">
            <a:extLst>
              <a:ext uri="{FF2B5EF4-FFF2-40B4-BE49-F238E27FC236}">
                <a16:creationId xmlns:a16="http://schemas.microsoft.com/office/drawing/2014/main" id="{7778E6A1-B318-4E25-A5BB-91045D6D3C09}"/>
              </a:ext>
            </a:extLst>
          </p:cNvPr>
          <p:cNvSpPr>
            <a:spLocks noGrp="1"/>
          </p:cNvSpPr>
          <p:nvPr>
            <p:ph type="sldNum" sz="quarter" idx="12"/>
          </p:nvPr>
        </p:nvSpPr>
        <p:spPr/>
        <p:txBody>
          <a:bodyPr/>
          <a:lstStyle/>
          <a:p>
            <a:fld id="{82A07BB3-F3DC-4C0B-B008-4C703ECBF595}" type="slidenum">
              <a:rPr lang="en-US" smtClean="0"/>
              <a:t>‹#›</a:t>
            </a:fld>
            <a:endParaRPr lang="en-US" dirty="0"/>
          </a:p>
        </p:txBody>
      </p:sp>
    </p:spTree>
    <p:extLst>
      <p:ext uri="{BB962C8B-B14F-4D97-AF65-F5344CB8AC3E}">
        <p14:creationId xmlns:p14="http://schemas.microsoft.com/office/powerpoint/2010/main" val="3814671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22763-D136-4044-9B18-2F0BBA3FEA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81D300-8D4B-4295-82DC-F9F6EB24CA3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5487862-657D-4EFA-B5C2-A9A2F50405A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190CB15-A957-4B55-A7AC-FE0804C5142A}"/>
              </a:ext>
            </a:extLst>
          </p:cNvPr>
          <p:cNvSpPr>
            <a:spLocks noGrp="1"/>
          </p:cNvSpPr>
          <p:nvPr>
            <p:ph type="dt" sz="half" idx="10"/>
          </p:nvPr>
        </p:nvSpPr>
        <p:spPr/>
        <p:txBody>
          <a:bodyPr/>
          <a:lstStyle/>
          <a:p>
            <a:r>
              <a:rPr lang="en-US" dirty="0"/>
              <a:t>USDA, OCFO, FMT</a:t>
            </a:r>
          </a:p>
        </p:txBody>
      </p:sp>
      <p:sp>
        <p:nvSpPr>
          <p:cNvPr id="6" name="Footer Placeholder 5">
            <a:extLst>
              <a:ext uri="{FF2B5EF4-FFF2-40B4-BE49-F238E27FC236}">
                <a16:creationId xmlns:a16="http://schemas.microsoft.com/office/drawing/2014/main" id="{3FBAEFDF-6164-4D5A-9778-04C54281163C}"/>
              </a:ext>
            </a:extLst>
          </p:cNvPr>
          <p:cNvSpPr>
            <a:spLocks noGrp="1"/>
          </p:cNvSpPr>
          <p:nvPr>
            <p:ph type="ftr" sz="quarter" idx="11"/>
          </p:nvPr>
        </p:nvSpPr>
        <p:spPr/>
        <p:txBody>
          <a:bodyPr/>
          <a:lstStyle/>
          <a:p>
            <a:r>
              <a:rPr lang="en-US" dirty="0"/>
              <a:t>2019 Financial Management Training</a:t>
            </a:r>
          </a:p>
        </p:txBody>
      </p:sp>
      <p:sp>
        <p:nvSpPr>
          <p:cNvPr id="7" name="Slide Number Placeholder 6">
            <a:extLst>
              <a:ext uri="{FF2B5EF4-FFF2-40B4-BE49-F238E27FC236}">
                <a16:creationId xmlns:a16="http://schemas.microsoft.com/office/drawing/2014/main" id="{7863950B-555B-4CF1-BC80-4DAC86523B1F}"/>
              </a:ext>
            </a:extLst>
          </p:cNvPr>
          <p:cNvSpPr>
            <a:spLocks noGrp="1"/>
          </p:cNvSpPr>
          <p:nvPr>
            <p:ph type="sldNum" sz="quarter" idx="12"/>
          </p:nvPr>
        </p:nvSpPr>
        <p:spPr/>
        <p:txBody>
          <a:bodyPr/>
          <a:lstStyle/>
          <a:p>
            <a:fld id="{82A07BB3-F3DC-4C0B-B008-4C703ECBF595}" type="slidenum">
              <a:rPr lang="en-US" smtClean="0"/>
              <a:t>‹#›</a:t>
            </a:fld>
            <a:endParaRPr lang="en-US" dirty="0"/>
          </a:p>
        </p:txBody>
      </p:sp>
    </p:spTree>
    <p:extLst>
      <p:ext uri="{BB962C8B-B14F-4D97-AF65-F5344CB8AC3E}">
        <p14:creationId xmlns:p14="http://schemas.microsoft.com/office/powerpoint/2010/main" val="1335326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5444D-C4E3-4FDF-97B5-BF12F204C4B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976749C-43CE-4327-BA79-7E50DE4D15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A037CCC-FB7C-4EC7-B300-A796808C830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067F20-8E7E-49CD-A5D7-92F2774E2A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2D2D355-18AF-4A0E-B007-0C2A8D5DEEA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196291-661A-4E6C-8FD7-CA49B826E1BD}"/>
              </a:ext>
            </a:extLst>
          </p:cNvPr>
          <p:cNvSpPr>
            <a:spLocks noGrp="1"/>
          </p:cNvSpPr>
          <p:nvPr>
            <p:ph type="dt" sz="half" idx="10"/>
          </p:nvPr>
        </p:nvSpPr>
        <p:spPr/>
        <p:txBody>
          <a:bodyPr/>
          <a:lstStyle/>
          <a:p>
            <a:r>
              <a:rPr lang="en-US" dirty="0"/>
              <a:t>USDA, OCFO, FMT</a:t>
            </a:r>
          </a:p>
        </p:txBody>
      </p:sp>
      <p:sp>
        <p:nvSpPr>
          <p:cNvPr id="8" name="Footer Placeholder 7">
            <a:extLst>
              <a:ext uri="{FF2B5EF4-FFF2-40B4-BE49-F238E27FC236}">
                <a16:creationId xmlns:a16="http://schemas.microsoft.com/office/drawing/2014/main" id="{25770AA5-DD79-4C31-896D-5DBC84EC00B8}"/>
              </a:ext>
            </a:extLst>
          </p:cNvPr>
          <p:cNvSpPr>
            <a:spLocks noGrp="1"/>
          </p:cNvSpPr>
          <p:nvPr>
            <p:ph type="ftr" sz="quarter" idx="11"/>
          </p:nvPr>
        </p:nvSpPr>
        <p:spPr/>
        <p:txBody>
          <a:bodyPr/>
          <a:lstStyle/>
          <a:p>
            <a:r>
              <a:rPr lang="en-US" dirty="0"/>
              <a:t>2019 Financial Management Training</a:t>
            </a:r>
          </a:p>
        </p:txBody>
      </p:sp>
      <p:sp>
        <p:nvSpPr>
          <p:cNvPr id="9" name="Slide Number Placeholder 8">
            <a:extLst>
              <a:ext uri="{FF2B5EF4-FFF2-40B4-BE49-F238E27FC236}">
                <a16:creationId xmlns:a16="http://schemas.microsoft.com/office/drawing/2014/main" id="{0B41D73E-4730-48B8-A2EE-34D83F837D70}"/>
              </a:ext>
            </a:extLst>
          </p:cNvPr>
          <p:cNvSpPr>
            <a:spLocks noGrp="1"/>
          </p:cNvSpPr>
          <p:nvPr>
            <p:ph type="sldNum" sz="quarter" idx="12"/>
          </p:nvPr>
        </p:nvSpPr>
        <p:spPr/>
        <p:txBody>
          <a:bodyPr/>
          <a:lstStyle/>
          <a:p>
            <a:fld id="{82A07BB3-F3DC-4C0B-B008-4C703ECBF595}" type="slidenum">
              <a:rPr lang="en-US" smtClean="0"/>
              <a:t>‹#›</a:t>
            </a:fld>
            <a:endParaRPr lang="en-US" dirty="0"/>
          </a:p>
        </p:txBody>
      </p:sp>
    </p:spTree>
    <p:extLst>
      <p:ext uri="{BB962C8B-B14F-4D97-AF65-F5344CB8AC3E}">
        <p14:creationId xmlns:p14="http://schemas.microsoft.com/office/powerpoint/2010/main" val="1433478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259FB-7271-4B9E-8B67-93DB152C2FA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BAA906-0C43-4BF4-BE5A-751BD5B3D6B3}"/>
              </a:ext>
            </a:extLst>
          </p:cNvPr>
          <p:cNvSpPr>
            <a:spLocks noGrp="1"/>
          </p:cNvSpPr>
          <p:nvPr>
            <p:ph type="dt" sz="half" idx="10"/>
          </p:nvPr>
        </p:nvSpPr>
        <p:spPr/>
        <p:txBody>
          <a:bodyPr/>
          <a:lstStyle/>
          <a:p>
            <a:r>
              <a:rPr lang="en-US" dirty="0"/>
              <a:t>USDA, OCFO, FMT</a:t>
            </a:r>
          </a:p>
        </p:txBody>
      </p:sp>
      <p:sp>
        <p:nvSpPr>
          <p:cNvPr id="4" name="Footer Placeholder 3">
            <a:extLst>
              <a:ext uri="{FF2B5EF4-FFF2-40B4-BE49-F238E27FC236}">
                <a16:creationId xmlns:a16="http://schemas.microsoft.com/office/drawing/2014/main" id="{113FF444-166D-4651-9C2B-D126DD0B05BC}"/>
              </a:ext>
            </a:extLst>
          </p:cNvPr>
          <p:cNvSpPr>
            <a:spLocks noGrp="1"/>
          </p:cNvSpPr>
          <p:nvPr>
            <p:ph type="ftr" sz="quarter" idx="11"/>
          </p:nvPr>
        </p:nvSpPr>
        <p:spPr/>
        <p:txBody>
          <a:bodyPr/>
          <a:lstStyle/>
          <a:p>
            <a:r>
              <a:rPr lang="en-US" dirty="0"/>
              <a:t>2019 Financial Management Training</a:t>
            </a:r>
          </a:p>
        </p:txBody>
      </p:sp>
      <p:sp>
        <p:nvSpPr>
          <p:cNvPr id="5" name="Slide Number Placeholder 4">
            <a:extLst>
              <a:ext uri="{FF2B5EF4-FFF2-40B4-BE49-F238E27FC236}">
                <a16:creationId xmlns:a16="http://schemas.microsoft.com/office/drawing/2014/main" id="{B1DF6E19-7C12-4244-9684-E82323142CAE}"/>
              </a:ext>
            </a:extLst>
          </p:cNvPr>
          <p:cNvSpPr>
            <a:spLocks noGrp="1"/>
          </p:cNvSpPr>
          <p:nvPr>
            <p:ph type="sldNum" sz="quarter" idx="12"/>
          </p:nvPr>
        </p:nvSpPr>
        <p:spPr/>
        <p:txBody>
          <a:bodyPr/>
          <a:lstStyle/>
          <a:p>
            <a:fld id="{82A07BB3-F3DC-4C0B-B008-4C703ECBF595}" type="slidenum">
              <a:rPr lang="en-US" smtClean="0"/>
              <a:t>‹#›</a:t>
            </a:fld>
            <a:endParaRPr lang="en-US" dirty="0"/>
          </a:p>
        </p:txBody>
      </p:sp>
    </p:spTree>
    <p:extLst>
      <p:ext uri="{BB962C8B-B14F-4D97-AF65-F5344CB8AC3E}">
        <p14:creationId xmlns:p14="http://schemas.microsoft.com/office/powerpoint/2010/main" val="4251175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767E101-BB56-4CB3-94FC-AE7FAB522284}"/>
              </a:ext>
            </a:extLst>
          </p:cNvPr>
          <p:cNvSpPr>
            <a:spLocks noGrp="1"/>
          </p:cNvSpPr>
          <p:nvPr>
            <p:ph type="dt" sz="half" idx="10"/>
          </p:nvPr>
        </p:nvSpPr>
        <p:spPr/>
        <p:txBody>
          <a:bodyPr/>
          <a:lstStyle/>
          <a:p>
            <a:r>
              <a:rPr lang="en-US" dirty="0"/>
              <a:t>USDA, OCFO, FMT</a:t>
            </a:r>
          </a:p>
        </p:txBody>
      </p:sp>
      <p:sp>
        <p:nvSpPr>
          <p:cNvPr id="3" name="Footer Placeholder 2">
            <a:extLst>
              <a:ext uri="{FF2B5EF4-FFF2-40B4-BE49-F238E27FC236}">
                <a16:creationId xmlns:a16="http://schemas.microsoft.com/office/drawing/2014/main" id="{343AA902-B6F4-4AB8-B0AC-DAE3DE05113F}"/>
              </a:ext>
            </a:extLst>
          </p:cNvPr>
          <p:cNvSpPr>
            <a:spLocks noGrp="1"/>
          </p:cNvSpPr>
          <p:nvPr>
            <p:ph type="ftr" sz="quarter" idx="11"/>
          </p:nvPr>
        </p:nvSpPr>
        <p:spPr/>
        <p:txBody>
          <a:bodyPr/>
          <a:lstStyle/>
          <a:p>
            <a:r>
              <a:rPr lang="en-US" dirty="0"/>
              <a:t>2019 Financial Management Training</a:t>
            </a:r>
          </a:p>
        </p:txBody>
      </p:sp>
      <p:sp>
        <p:nvSpPr>
          <p:cNvPr id="4" name="Slide Number Placeholder 3">
            <a:extLst>
              <a:ext uri="{FF2B5EF4-FFF2-40B4-BE49-F238E27FC236}">
                <a16:creationId xmlns:a16="http://schemas.microsoft.com/office/drawing/2014/main" id="{4CA2FE2B-D21F-4265-91D5-35C36811D773}"/>
              </a:ext>
            </a:extLst>
          </p:cNvPr>
          <p:cNvSpPr>
            <a:spLocks noGrp="1"/>
          </p:cNvSpPr>
          <p:nvPr>
            <p:ph type="sldNum" sz="quarter" idx="12"/>
          </p:nvPr>
        </p:nvSpPr>
        <p:spPr/>
        <p:txBody>
          <a:bodyPr/>
          <a:lstStyle/>
          <a:p>
            <a:fld id="{82A07BB3-F3DC-4C0B-B008-4C703ECBF595}" type="slidenum">
              <a:rPr lang="en-US" smtClean="0"/>
              <a:t>‹#›</a:t>
            </a:fld>
            <a:endParaRPr lang="en-US" dirty="0"/>
          </a:p>
        </p:txBody>
      </p:sp>
    </p:spTree>
    <p:extLst>
      <p:ext uri="{BB962C8B-B14F-4D97-AF65-F5344CB8AC3E}">
        <p14:creationId xmlns:p14="http://schemas.microsoft.com/office/powerpoint/2010/main" val="3115617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753D3-5EEC-4E45-B4FA-F921135F10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7DBBF06-84E1-4932-8B7F-CACE1B5652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5A4D522-39E5-4307-A903-156A12B72A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6CB9910-3D75-47AE-B976-C4F5AB656E82}"/>
              </a:ext>
            </a:extLst>
          </p:cNvPr>
          <p:cNvSpPr>
            <a:spLocks noGrp="1"/>
          </p:cNvSpPr>
          <p:nvPr>
            <p:ph type="dt" sz="half" idx="10"/>
          </p:nvPr>
        </p:nvSpPr>
        <p:spPr/>
        <p:txBody>
          <a:bodyPr/>
          <a:lstStyle/>
          <a:p>
            <a:r>
              <a:rPr lang="en-US" dirty="0"/>
              <a:t>USDA, OCFO, FMT</a:t>
            </a:r>
          </a:p>
        </p:txBody>
      </p:sp>
      <p:sp>
        <p:nvSpPr>
          <p:cNvPr id="6" name="Footer Placeholder 5">
            <a:extLst>
              <a:ext uri="{FF2B5EF4-FFF2-40B4-BE49-F238E27FC236}">
                <a16:creationId xmlns:a16="http://schemas.microsoft.com/office/drawing/2014/main" id="{EE543111-2888-4675-8329-A0DD055370BB}"/>
              </a:ext>
            </a:extLst>
          </p:cNvPr>
          <p:cNvSpPr>
            <a:spLocks noGrp="1"/>
          </p:cNvSpPr>
          <p:nvPr>
            <p:ph type="ftr" sz="quarter" idx="11"/>
          </p:nvPr>
        </p:nvSpPr>
        <p:spPr/>
        <p:txBody>
          <a:bodyPr/>
          <a:lstStyle/>
          <a:p>
            <a:r>
              <a:rPr lang="en-US" dirty="0"/>
              <a:t>2019 Financial Management Training</a:t>
            </a:r>
          </a:p>
        </p:txBody>
      </p:sp>
      <p:sp>
        <p:nvSpPr>
          <p:cNvPr id="7" name="Slide Number Placeholder 6">
            <a:extLst>
              <a:ext uri="{FF2B5EF4-FFF2-40B4-BE49-F238E27FC236}">
                <a16:creationId xmlns:a16="http://schemas.microsoft.com/office/drawing/2014/main" id="{D326F750-1284-4F09-9468-8510420AFA35}"/>
              </a:ext>
            </a:extLst>
          </p:cNvPr>
          <p:cNvSpPr>
            <a:spLocks noGrp="1"/>
          </p:cNvSpPr>
          <p:nvPr>
            <p:ph type="sldNum" sz="quarter" idx="12"/>
          </p:nvPr>
        </p:nvSpPr>
        <p:spPr/>
        <p:txBody>
          <a:bodyPr/>
          <a:lstStyle/>
          <a:p>
            <a:fld id="{82A07BB3-F3DC-4C0B-B008-4C703ECBF595}" type="slidenum">
              <a:rPr lang="en-US" smtClean="0"/>
              <a:t>‹#›</a:t>
            </a:fld>
            <a:endParaRPr lang="en-US" dirty="0"/>
          </a:p>
        </p:txBody>
      </p:sp>
    </p:spTree>
    <p:extLst>
      <p:ext uri="{BB962C8B-B14F-4D97-AF65-F5344CB8AC3E}">
        <p14:creationId xmlns:p14="http://schemas.microsoft.com/office/powerpoint/2010/main" val="2658330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E83A9-9033-49B9-820C-D40C8284B9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E501767-2849-44E8-8E23-A2CA98B85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03D570AB-5393-4BB7-B953-0D55F2A20A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F70A4EA-69C5-47C7-BBB3-06F1B4BEBE8F}"/>
              </a:ext>
            </a:extLst>
          </p:cNvPr>
          <p:cNvSpPr>
            <a:spLocks noGrp="1"/>
          </p:cNvSpPr>
          <p:nvPr>
            <p:ph type="dt" sz="half" idx="10"/>
          </p:nvPr>
        </p:nvSpPr>
        <p:spPr/>
        <p:txBody>
          <a:bodyPr/>
          <a:lstStyle/>
          <a:p>
            <a:r>
              <a:rPr lang="en-US" dirty="0"/>
              <a:t>USDA, OCFO, FMT</a:t>
            </a:r>
          </a:p>
        </p:txBody>
      </p:sp>
      <p:sp>
        <p:nvSpPr>
          <p:cNvPr id="6" name="Footer Placeholder 5">
            <a:extLst>
              <a:ext uri="{FF2B5EF4-FFF2-40B4-BE49-F238E27FC236}">
                <a16:creationId xmlns:a16="http://schemas.microsoft.com/office/drawing/2014/main" id="{ACFD8999-ECF4-4E4A-AB36-5810663F7ECF}"/>
              </a:ext>
            </a:extLst>
          </p:cNvPr>
          <p:cNvSpPr>
            <a:spLocks noGrp="1"/>
          </p:cNvSpPr>
          <p:nvPr>
            <p:ph type="ftr" sz="quarter" idx="11"/>
          </p:nvPr>
        </p:nvSpPr>
        <p:spPr/>
        <p:txBody>
          <a:bodyPr/>
          <a:lstStyle/>
          <a:p>
            <a:r>
              <a:rPr lang="en-US" dirty="0"/>
              <a:t>2019 Financial Management Training</a:t>
            </a:r>
          </a:p>
        </p:txBody>
      </p:sp>
      <p:sp>
        <p:nvSpPr>
          <p:cNvPr id="7" name="Slide Number Placeholder 6">
            <a:extLst>
              <a:ext uri="{FF2B5EF4-FFF2-40B4-BE49-F238E27FC236}">
                <a16:creationId xmlns:a16="http://schemas.microsoft.com/office/drawing/2014/main" id="{78512C9E-B280-44D8-B5AF-CB4A9E79E886}"/>
              </a:ext>
            </a:extLst>
          </p:cNvPr>
          <p:cNvSpPr>
            <a:spLocks noGrp="1"/>
          </p:cNvSpPr>
          <p:nvPr>
            <p:ph type="sldNum" sz="quarter" idx="12"/>
          </p:nvPr>
        </p:nvSpPr>
        <p:spPr/>
        <p:txBody>
          <a:bodyPr/>
          <a:lstStyle/>
          <a:p>
            <a:fld id="{82A07BB3-F3DC-4C0B-B008-4C703ECBF595}" type="slidenum">
              <a:rPr lang="en-US" smtClean="0"/>
              <a:t>‹#›</a:t>
            </a:fld>
            <a:endParaRPr lang="en-US" dirty="0"/>
          </a:p>
        </p:txBody>
      </p:sp>
    </p:spTree>
    <p:extLst>
      <p:ext uri="{BB962C8B-B14F-4D97-AF65-F5344CB8AC3E}">
        <p14:creationId xmlns:p14="http://schemas.microsoft.com/office/powerpoint/2010/main" val="2147397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DFC486-59CF-4582-98BE-096D534D16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5E12A52-447E-4BC8-A3BA-0E7B7DEE79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AC8196-EF28-4B17-BECD-44606BEE4C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USDA, OCFO, FMT</a:t>
            </a:r>
          </a:p>
        </p:txBody>
      </p:sp>
      <p:sp>
        <p:nvSpPr>
          <p:cNvPr id="5" name="Footer Placeholder 4">
            <a:extLst>
              <a:ext uri="{FF2B5EF4-FFF2-40B4-BE49-F238E27FC236}">
                <a16:creationId xmlns:a16="http://schemas.microsoft.com/office/drawing/2014/main" id="{65DF5C35-EB73-4BA9-A143-869214A3F8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2019 Financial Management Training</a:t>
            </a:r>
          </a:p>
        </p:txBody>
      </p:sp>
      <p:sp>
        <p:nvSpPr>
          <p:cNvPr id="6" name="Slide Number Placeholder 5">
            <a:extLst>
              <a:ext uri="{FF2B5EF4-FFF2-40B4-BE49-F238E27FC236}">
                <a16:creationId xmlns:a16="http://schemas.microsoft.com/office/drawing/2014/main" id="{2F5B665A-4DA1-4A13-BC49-03747EF204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A07BB3-F3DC-4C0B-B008-4C703ECBF595}" type="slidenum">
              <a:rPr lang="en-US" smtClean="0"/>
              <a:t>‹#›</a:t>
            </a:fld>
            <a:endParaRPr lang="en-US" dirty="0"/>
          </a:p>
        </p:txBody>
      </p:sp>
    </p:spTree>
    <p:extLst>
      <p:ext uri="{BB962C8B-B14F-4D97-AF65-F5344CB8AC3E}">
        <p14:creationId xmlns:p14="http://schemas.microsoft.com/office/powerpoint/2010/main" val="1155392944"/>
      </p:ext>
    </p:extLst>
  </p:cSld>
  <p:clrMap bg1="lt1" tx1="dk1" bg2="lt2" tx2="dk2" accent1="accent1" accent2="accent2" accent3="accent3" accent4="accent4" accent5="accent5" accent6="accent6" hlink="hlink" folHlink="folHlink"/>
  <p:sldLayoutIdLst>
    <p:sldLayoutId id="2147483661"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pixabay.com/en/question-mark-question-response-1019759/"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Working Capital Fund">
            <a:extLst>
              <a:ext uri="{FF2B5EF4-FFF2-40B4-BE49-F238E27FC236}">
                <a16:creationId xmlns:a16="http://schemas.microsoft.com/office/drawing/2014/main" id="{40E3C85C-68B4-4BE7-A497-186F89BBFAD1}"/>
              </a:ext>
            </a:extLst>
          </p:cNvPr>
          <p:cNvSpPr>
            <a:spLocks noGrp="1"/>
          </p:cNvSpPr>
          <p:nvPr>
            <p:ph type="title"/>
          </p:nvPr>
        </p:nvSpPr>
        <p:spPr>
          <a:xfrm>
            <a:off x="365760" y="2490112"/>
            <a:ext cx="6353822" cy="1325563"/>
          </a:xfrm>
        </p:spPr>
        <p:txBody>
          <a:bodyPr>
            <a:normAutofit/>
          </a:bodyPr>
          <a:lstStyle/>
          <a:p>
            <a:r>
              <a:rPr lang="en-US" sz="5400" b="1" dirty="0">
                <a:latin typeface="+mn-lt"/>
              </a:rPr>
              <a:t>Working Capital Fund</a:t>
            </a:r>
          </a:p>
        </p:txBody>
      </p:sp>
      <p:sp>
        <p:nvSpPr>
          <p:cNvPr id="4" name="Text Placeholder 3" descr="Jorge Rivera, WCF Director&#10;Paola Felix-Rodriguez, Budget Branch Chief&#10;">
            <a:extLst>
              <a:ext uri="{FF2B5EF4-FFF2-40B4-BE49-F238E27FC236}">
                <a16:creationId xmlns:a16="http://schemas.microsoft.com/office/drawing/2014/main" id="{C9465529-204B-4391-B17D-C10EBD2BFE4B}"/>
              </a:ext>
            </a:extLst>
          </p:cNvPr>
          <p:cNvSpPr>
            <a:spLocks noGrp="1"/>
          </p:cNvSpPr>
          <p:nvPr>
            <p:ph type="body" sz="quarter" idx="11"/>
          </p:nvPr>
        </p:nvSpPr>
        <p:spPr>
          <a:xfrm>
            <a:off x="4513278" y="4535678"/>
            <a:ext cx="7410498" cy="1770109"/>
          </a:xfrm>
        </p:spPr>
        <p:txBody>
          <a:bodyPr/>
          <a:lstStyle/>
          <a:p>
            <a:r>
              <a:rPr lang="en-US" dirty="0"/>
              <a:t>Jorge Rivera, WCF Director</a:t>
            </a:r>
          </a:p>
          <a:p>
            <a:r>
              <a:rPr lang="en-US" dirty="0"/>
              <a:t>Paola Felix-Rodriguez, Budget Branch Chief</a:t>
            </a:r>
          </a:p>
        </p:txBody>
      </p:sp>
    </p:spTree>
    <p:extLst>
      <p:ext uri="{BB962C8B-B14F-4D97-AF65-F5344CB8AC3E}">
        <p14:creationId xmlns:p14="http://schemas.microsoft.com/office/powerpoint/2010/main" val="7815003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Agency Reporting for WCF Services">
            <a:extLst>
              <a:ext uri="{FF2B5EF4-FFF2-40B4-BE49-F238E27FC236}">
                <a16:creationId xmlns:a16="http://schemas.microsoft.com/office/drawing/2014/main" id="{D17D921F-7708-48F3-B2EC-F98ABA1BC83C}"/>
              </a:ext>
            </a:extLst>
          </p:cNvPr>
          <p:cNvSpPr>
            <a:spLocks noGrp="1"/>
          </p:cNvSpPr>
          <p:nvPr>
            <p:ph type="title"/>
          </p:nvPr>
        </p:nvSpPr>
        <p:spPr>
          <a:xfrm>
            <a:off x="231648" y="365126"/>
            <a:ext cx="8546592" cy="1190720"/>
          </a:xfrm>
        </p:spPr>
        <p:txBody>
          <a:bodyPr/>
          <a:lstStyle/>
          <a:p>
            <a:r>
              <a:rPr lang="en-US" dirty="0"/>
              <a:t>Agency Reporting for WCF Services</a:t>
            </a:r>
          </a:p>
        </p:txBody>
      </p:sp>
      <p:sp>
        <p:nvSpPr>
          <p:cNvPr id="2" name="Content Placeholder 1" descr="As more services are centralized at the Department level to achieve economies of scale, accurate reporting is crucial in order to have a facts-based, data-driven, decision-making, customer-focused mindset. &#10;&#10;Agencies need to properly record obligations for services received from a WCF activity center by:&#10;Obligating funds in a timely manner reflective of the appropriate period of performance&#10;Using the distinctive FMMI activity center vendor code to property identify the service provider&#10;Recording obligations using a  budget object class that describes the type of services being procured&#10;Taking into consideration the metrics used by each activity center to assess  cost to further allocate cost within your agency&#10;">
            <a:extLst>
              <a:ext uri="{FF2B5EF4-FFF2-40B4-BE49-F238E27FC236}">
                <a16:creationId xmlns:a16="http://schemas.microsoft.com/office/drawing/2014/main" id="{9E951702-4C31-4FA4-863F-D339F77D0A91}"/>
              </a:ext>
            </a:extLst>
          </p:cNvPr>
          <p:cNvSpPr>
            <a:spLocks noGrp="1"/>
          </p:cNvSpPr>
          <p:nvPr>
            <p:ph idx="1"/>
          </p:nvPr>
        </p:nvSpPr>
        <p:spPr>
          <a:xfrm>
            <a:off x="838200" y="1690688"/>
            <a:ext cx="10515600" cy="4351338"/>
          </a:xfrm>
        </p:spPr>
        <p:txBody>
          <a:bodyPr>
            <a:normAutofit fontScale="85000" lnSpcReduction="10000"/>
          </a:bodyPr>
          <a:lstStyle/>
          <a:p>
            <a:pPr marL="0" indent="0">
              <a:buNone/>
            </a:pPr>
            <a:r>
              <a:rPr lang="en-US" sz="3300" dirty="0"/>
              <a:t>As more services are centralized at the Department level to achieve economies of scale, accurate reporting is crucial in order to have a facts-based, data-driven, decision-making, customer-focused mindset. </a:t>
            </a:r>
          </a:p>
          <a:p>
            <a:pPr marL="0" indent="0">
              <a:buNone/>
            </a:pPr>
            <a:endParaRPr lang="en-US" sz="500" dirty="0"/>
          </a:p>
          <a:p>
            <a:pPr marL="0" indent="0">
              <a:buNone/>
            </a:pPr>
            <a:r>
              <a:rPr lang="en-US" sz="2600" dirty="0"/>
              <a:t>Agencies need to properly record obligations for services received from a WCF activity center by:</a:t>
            </a:r>
          </a:p>
          <a:p>
            <a:pPr marL="347663" indent="-347663">
              <a:buFont typeface="Wingdings" panose="05000000000000000000" pitchFamily="2" charset="2"/>
              <a:buChar char="Ø"/>
            </a:pPr>
            <a:r>
              <a:rPr lang="en-US" sz="2600" dirty="0"/>
              <a:t>Obligating funds in a timely manner reflective of the appropriate period of performance</a:t>
            </a:r>
          </a:p>
          <a:p>
            <a:pPr marL="347663" indent="-347663">
              <a:buFont typeface="Wingdings" panose="05000000000000000000" pitchFamily="2" charset="2"/>
              <a:buChar char="Ø"/>
            </a:pPr>
            <a:r>
              <a:rPr lang="en-US" sz="2600" dirty="0"/>
              <a:t>Using the distinctive FMMI activity center vendor code to property identify the service provider</a:t>
            </a:r>
          </a:p>
          <a:p>
            <a:pPr marL="347663" indent="-347663">
              <a:buFont typeface="Wingdings" panose="05000000000000000000" pitchFamily="2" charset="2"/>
              <a:buChar char="Ø"/>
            </a:pPr>
            <a:r>
              <a:rPr lang="en-US" sz="2600" dirty="0"/>
              <a:t>Recording obligations using a  budget object class that describes the type of services being procured</a:t>
            </a:r>
          </a:p>
          <a:p>
            <a:pPr marL="347663" indent="-347663">
              <a:buFont typeface="Wingdings" panose="05000000000000000000" pitchFamily="2" charset="2"/>
              <a:buChar char="Ø"/>
            </a:pPr>
            <a:r>
              <a:rPr lang="en-US" sz="2600" dirty="0"/>
              <a:t>Taking into consideration the metrics used by each activity center to assess  cost to further allocate cost within your agency</a:t>
            </a:r>
          </a:p>
        </p:txBody>
      </p:sp>
    </p:spTree>
    <p:extLst>
      <p:ext uri="{BB962C8B-B14F-4D97-AF65-F5344CB8AC3E}">
        <p14:creationId xmlns:p14="http://schemas.microsoft.com/office/powerpoint/2010/main" val="1445381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Questions">
            <a:extLst>
              <a:ext uri="{FF2B5EF4-FFF2-40B4-BE49-F238E27FC236}">
                <a16:creationId xmlns:a16="http://schemas.microsoft.com/office/drawing/2014/main" id="{3C21ECD4-17BF-4DEA-8F9D-B2890814C1D0}"/>
              </a:ext>
            </a:extLst>
          </p:cNvPr>
          <p:cNvSpPr>
            <a:spLocks noGrp="1"/>
          </p:cNvSpPr>
          <p:nvPr>
            <p:ph type="title"/>
          </p:nvPr>
        </p:nvSpPr>
        <p:spPr>
          <a:xfrm>
            <a:off x="231648" y="365125"/>
            <a:ext cx="8546592" cy="1325563"/>
          </a:xfrm>
        </p:spPr>
        <p:txBody>
          <a:bodyPr/>
          <a:lstStyle/>
          <a:p>
            <a:r>
              <a:rPr lang="en-US" dirty="0"/>
              <a:t>Questions</a:t>
            </a:r>
          </a:p>
        </p:txBody>
      </p:sp>
      <p:pic>
        <p:nvPicPr>
          <p:cNvPr id="12" name="Picture Placeholder 11" descr="&quot;&quot;&#10;">
            <a:extLst>
              <a:ext uri="{FF2B5EF4-FFF2-40B4-BE49-F238E27FC236}">
                <a16:creationId xmlns:a16="http://schemas.microsoft.com/office/drawing/2014/main" id="{9840B00B-6AC8-4AAF-8138-0B26660D5B27}"/>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rcRect l="11506" r="11506"/>
          <a:stretch>
            <a:fillRect/>
          </a:stretch>
        </p:blipFill>
        <p:spPr>
          <a:xfrm>
            <a:off x="818388" y="2001132"/>
            <a:ext cx="3181350" cy="4132262"/>
          </a:xfrm>
        </p:spPr>
      </p:pic>
      <p:sp>
        <p:nvSpPr>
          <p:cNvPr id="2" name="Content Placeholder 1" descr="Any questions?&#10;For more information, please email us at USDAWCF@usda.gov&#10;">
            <a:extLst>
              <a:ext uri="{FF2B5EF4-FFF2-40B4-BE49-F238E27FC236}">
                <a16:creationId xmlns:a16="http://schemas.microsoft.com/office/drawing/2014/main" id="{FC45D531-1CAF-453A-8699-5A71168122D2}"/>
              </a:ext>
            </a:extLst>
          </p:cNvPr>
          <p:cNvSpPr>
            <a:spLocks noGrp="1"/>
          </p:cNvSpPr>
          <p:nvPr>
            <p:ph idx="1"/>
          </p:nvPr>
        </p:nvSpPr>
        <p:spPr>
          <a:xfrm>
            <a:off x="4079194" y="2141537"/>
            <a:ext cx="7294418" cy="3712416"/>
          </a:xfrm>
        </p:spPr>
        <p:txBody>
          <a:bodyPr>
            <a:normAutofit/>
          </a:bodyPr>
          <a:lstStyle/>
          <a:p>
            <a:pPr marL="0" indent="0">
              <a:buNone/>
            </a:pPr>
            <a:endParaRPr lang="en-US" sz="2500" b="1" dirty="0"/>
          </a:p>
          <a:p>
            <a:pPr marL="0" indent="0">
              <a:buNone/>
            </a:pPr>
            <a:r>
              <a:rPr lang="en-US" sz="8800" b="1" dirty="0"/>
              <a:t>Any questions?</a:t>
            </a:r>
          </a:p>
          <a:p>
            <a:pPr marL="0" indent="0" algn="ctr">
              <a:buNone/>
            </a:pPr>
            <a:r>
              <a:rPr lang="en-US" dirty="0"/>
              <a:t>For more information, please email us at USDAWCF@usda.gov</a:t>
            </a:r>
          </a:p>
        </p:txBody>
      </p:sp>
    </p:spTree>
    <p:extLst>
      <p:ext uri="{BB962C8B-B14F-4D97-AF65-F5344CB8AC3E}">
        <p14:creationId xmlns:p14="http://schemas.microsoft.com/office/powerpoint/2010/main" val="25955784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Working Capital Fund….. Defined">
            <a:extLst>
              <a:ext uri="{FF2B5EF4-FFF2-40B4-BE49-F238E27FC236}">
                <a16:creationId xmlns:a16="http://schemas.microsoft.com/office/drawing/2014/main" id="{797E27CC-AC11-451D-9AF1-2B34B47C5236}"/>
              </a:ext>
            </a:extLst>
          </p:cNvPr>
          <p:cNvSpPr>
            <a:spLocks noGrp="1"/>
          </p:cNvSpPr>
          <p:nvPr>
            <p:ph type="title"/>
          </p:nvPr>
        </p:nvSpPr>
        <p:spPr/>
        <p:txBody>
          <a:bodyPr/>
          <a:lstStyle/>
          <a:p>
            <a:r>
              <a:rPr lang="en-US" dirty="0"/>
              <a:t>Working Capital Fund….. Defined</a:t>
            </a:r>
          </a:p>
        </p:txBody>
      </p:sp>
      <p:sp>
        <p:nvSpPr>
          <p:cNvPr id="2" name="Content Placeholder 1" descr="The Working Capital Fund (WCF) was established in 1944, authorized under 7 U.S.C. 2235 and is defined as:&#10;&#10;&#10;A fund without fiscal year limitation for payment of salaries and other costs for centrally managed services approved by:&#10;&#10;Public Law 78-129 (legislation creating the WCF)&#10;Secretary of Agriculture and the Director, OMB&#10;&#10;Credited with advances or reimbursements:&#10;&#10;from customers for which services are performed&#10;on the basis of rates based on estimated or actual charges for services&#10;such advances not to make available funds for any period beyond that provided by the Act appropriating the funds&#10;&#10;Providing a mechanism to avoid duplication of services among agencies.&#10;">
            <a:extLst>
              <a:ext uri="{FF2B5EF4-FFF2-40B4-BE49-F238E27FC236}">
                <a16:creationId xmlns:a16="http://schemas.microsoft.com/office/drawing/2014/main" id="{6CA4B430-5C61-4B7F-9E60-3A68A258048A}"/>
              </a:ext>
            </a:extLst>
          </p:cNvPr>
          <p:cNvSpPr>
            <a:spLocks noGrp="1"/>
          </p:cNvSpPr>
          <p:nvPr>
            <p:ph idx="1"/>
          </p:nvPr>
        </p:nvSpPr>
        <p:spPr>
          <a:xfrm>
            <a:off x="838200" y="1690688"/>
            <a:ext cx="10515600" cy="4665662"/>
          </a:xfrm>
        </p:spPr>
        <p:txBody>
          <a:bodyPr>
            <a:normAutofit fontScale="70000" lnSpcReduction="20000"/>
          </a:bodyPr>
          <a:lstStyle/>
          <a:p>
            <a:pPr marL="0" indent="0">
              <a:lnSpc>
                <a:spcPct val="120000"/>
              </a:lnSpc>
              <a:spcBef>
                <a:spcPts val="0"/>
              </a:spcBef>
              <a:buNone/>
            </a:pPr>
            <a:r>
              <a:rPr lang="en-US" sz="4000" dirty="0">
                <a:cs typeface="Times New Roman" panose="02020603050405020304" pitchFamily="18" charset="0"/>
              </a:rPr>
              <a:t>The Working Capital Fund (WCF) was established in 1944, authorized under 7 U.S.C. 2235 and is defined as:</a:t>
            </a:r>
          </a:p>
          <a:p>
            <a:pPr marL="0" indent="0">
              <a:lnSpc>
                <a:spcPct val="120000"/>
              </a:lnSpc>
              <a:spcBef>
                <a:spcPts val="0"/>
              </a:spcBef>
              <a:buNone/>
            </a:pPr>
            <a:endParaRPr lang="en-US" sz="700" dirty="0">
              <a:cs typeface="Times New Roman" panose="02020603050405020304" pitchFamily="18" charset="0"/>
            </a:endParaRPr>
          </a:p>
          <a:p>
            <a:pPr marL="404813" indent="-401638">
              <a:lnSpc>
                <a:spcPct val="120000"/>
              </a:lnSpc>
              <a:spcBef>
                <a:spcPts val="0"/>
              </a:spcBef>
              <a:buFont typeface="Wingdings" panose="05000000000000000000" pitchFamily="2" charset="2"/>
              <a:buChar char="Ø"/>
            </a:pPr>
            <a:endParaRPr lang="en-US" sz="1700" dirty="0">
              <a:cs typeface="Times New Roman" panose="02020603050405020304" pitchFamily="18" charset="0"/>
            </a:endParaRPr>
          </a:p>
          <a:p>
            <a:pPr marL="404813" indent="-401638">
              <a:lnSpc>
                <a:spcPct val="120000"/>
              </a:lnSpc>
              <a:spcBef>
                <a:spcPts val="0"/>
              </a:spcBef>
              <a:buFont typeface="Wingdings" panose="05000000000000000000" pitchFamily="2" charset="2"/>
              <a:buChar char="Ø"/>
            </a:pPr>
            <a:r>
              <a:rPr lang="en-US" sz="3100" dirty="0">
                <a:cs typeface="Times New Roman" panose="02020603050405020304" pitchFamily="18" charset="0"/>
              </a:rPr>
              <a:t>A fund without fiscal year limitation for payment of salaries and other costs for centrally managed services approved by:</a:t>
            </a:r>
          </a:p>
          <a:p>
            <a:pPr marL="404813" indent="-401638">
              <a:lnSpc>
                <a:spcPct val="120000"/>
              </a:lnSpc>
              <a:spcBef>
                <a:spcPts val="0"/>
              </a:spcBef>
              <a:buFont typeface="Wingdings" panose="05000000000000000000" pitchFamily="2" charset="2"/>
              <a:buChar char="Ø"/>
            </a:pPr>
            <a:endParaRPr lang="en-US" sz="1900" dirty="0">
              <a:cs typeface="Times New Roman" panose="02020603050405020304" pitchFamily="18" charset="0"/>
            </a:endParaRPr>
          </a:p>
          <a:p>
            <a:pPr marL="625475" lvl="1">
              <a:lnSpc>
                <a:spcPct val="120000"/>
              </a:lnSpc>
              <a:spcBef>
                <a:spcPts val="0"/>
              </a:spcBef>
              <a:buFont typeface="Wingdings" panose="05000000000000000000" pitchFamily="2" charset="2"/>
              <a:buChar char="ü"/>
            </a:pPr>
            <a:r>
              <a:rPr lang="en-US" sz="2100" dirty="0">
                <a:cs typeface="Times New Roman" panose="02020603050405020304" pitchFamily="18" charset="0"/>
              </a:rPr>
              <a:t>Public Law 78-129 (legislation creating the WCF)</a:t>
            </a:r>
          </a:p>
          <a:p>
            <a:pPr marL="625475" lvl="1">
              <a:lnSpc>
                <a:spcPct val="120000"/>
              </a:lnSpc>
              <a:spcBef>
                <a:spcPts val="0"/>
              </a:spcBef>
              <a:buFont typeface="Wingdings" panose="05000000000000000000" pitchFamily="2" charset="2"/>
              <a:buChar char="ü"/>
            </a:pPr>
            <a:r>
              <a:rPr lang="en-US" sz="2100" dirty="0">
                <a:cs typeface="Times New Roman" panose="02020603050405020304" pitchFamily="18" charset="0"/>
              </a:rPr>
              <a:t>Secretary of Agriculture and the Director, OMB</a:t>
            </a:r>
          </a:p>
          <a:p>
            <a:pPr marL="625475" lvl="1">
              <a:lnSpc>
                <a:spcPct val="120000"/>
              </a:lnSpc>
              <a:spcBef>
                <a:spcPts val="0"/>
              </a:spcBef>
              <a:buFont typeface="Wingdings" panose="05000000000000000000" pitchFamily="2" charset="2"/>
              <a:buChar char="ü"/>
            </a:pPr>
            <a:endParaRPr lang="en-US" sz="1700" dirty="0">
              <a:cs typeface="Times New Roman" panose="02020603050405020304" pitchFamily="18" charset="0"/>
            </a:endParaRPr>
          </a:p>
          <a:p>
            <a:pPr marL="404813" indent="-404813">
              <a:lnSpc>
                <a:spcPct val="120000"/>
              </a:lnSpc>
              <a:spcBef>
                <a:spcPts val="0"/>
              </a:spcBef>
              <a:buFont typeface="Wingdings" panose="05000000000000000000" pitchFamily="2" charset="2"/>
              <a:buChar char="Ø"/>
            </a:pPr>
            <a:r>
              <a:rPr lang="en-US" sz="3100" dirty="0">
                <a:cs typeface="Times New Roman" panose="02020603050405020304" pitchFamily="18" charset="0"/>
              </a:rPr>
              <a:t>Credited with advances or reimbursements:</a:t>
            </a:r>
          </a:p>
          <a:p>
            <a:pPr marL="404813" indent="-404813">
              <a:lnSpc>
                <a:spcPct val="120000"/>
              </a:lnSpc>
              <a:spcBef>
                <a:spcPts val="0"/>
              </a:spcBef>
              <a:buFont typeface="Wingdings" panose="05000000000000000000" pitchFamily="2" charset="2"/>
              <a:buChar char="Ø"/>
            </a:pPr>
            <a:endParaRPr lang="en-US" sz="1700" dirty="0">
              <a:cs typeface="Times New Roman" panose="02020603050405020304" pitchFamily="18" charset="0"/>
            </a:endParaRPr>
          </a:p>
          <a:p>
            <a:pPr marL="625475" lvl="1">
              <a:lnSpc>
                <a:spcPct val="120000"/>
              </a:lnSpc>
              <a:spcBef>
                <a:spcPts val="0"/>
              </a:spcBef>
              <a:buFont typeface="Wingdings" panose="05000000000000000000" pitchFamily="2" charset="2"/>
              <a:buChar char="ü"/>
            </a:pPr>
            <a:r>
              <a:rPr lang="en-US" sz="2100" dirty="0">
                <a:cs typeface="Times New Roman" panose="02020603050405020304" pitchFamily="18" charset="0"/>
              </a:rPr>
              <a:t>from customers for which services are performed</a:t>
            </a:r>
          </a:p>
          <a:p>
            <a:pPr marL="625475" lvl="1">
              <a:lnSpc>
                <a:spcPct val="120000"/>
              </a:lnSpc>
              <a:spcBef>
                <a:spcPts val="0"/>
              </a:spcBef>
              <a:buFont typeface="Wingdings" panose="05000000000000000000" pitchFamily="2" charset="2"/>
              <a:buChar char="ü"/>
            </a:pPr>
            <a:r>
              <a:rPr lang="en-US" sz="2100" dirty="0">
                <a:cs typeface="Times New Roman" panose="02020603050405020304" pitchFamily="18" charset="0"/>
              </a:rPr>
              <a:t>on the basis of rates based on estimated or actual charges for services</a:t>
            </a:r>
          </a:p>
          <a:p>
            <a:pPr marL="625475" lvl="1">
              <a:lnSpc>
                <a:spcPct val="120000"/>
              </a:lnSpc>
              <a:spcBef>
                <a:spcPts val="0"/>
              </a:spcBef>
              <a:buFont typeface="Wingdings" panose="05000000000000000000" pitchFamily="2" charset="2"/>
              <a:buChar char="ü"/>
            </a:pPr>
            <a:r>
              <a:rPr lang="en-US" sz="2100" dirty="0">
                <a:cs typeface="Times New Roman" panose="02020603050405020304" pitchFamily="18" charset="0"/>
              </a:rPr>
              <a:t>such advances not to make available funds for any period beyond that provided by the Act appropriating the funds</a:t>
            </a:r>
          </a:p>
          <a:p>
            <a:pPr marL="404813" indent="-404813">
              <a:lnSpc>
                <a:spcPct val="120000"/>
              </a:lnSpc>
              <a:spcBef>
                <a:spcPts val="0"/>
              </a:spcBef>
              <a:buFont typeface="Wingdings" panose="05000000000000000000" pitchFamily="2" charset="2"/>
              <a:buChar char="Ø"/>
            </a:pPr>
            <a:endParaRPr lang="en-US" sz="1700" dirty="0">
              <a:cs typeface="Times New Roman" panose="02020603050405020304" pitchFamily="18" charset="0"/>
            </a:endParaRPr>
          </a:p>
          <a:p>
            <a:pPr marL="404813" indent="-404813">
              <a:lnSpc>
                <a:spcPct val="120000"/>
              </a:lnSpc>
              <a:spcBef>
                <a:spcPts val="0"/>
              </a:spcBef>
              <a:buFont typeface="Wingdings" panose="05000000000000000000" pitchFamily="2" charset="2"/>
              <a:buChar char="Ø"/>
            </a:pPr>
            <a:r>
              <a:rPr lang="en-US" sz="3100" dirty="0">
                <a:cs typeface="Times New Roman" panose="02020603050405020304" pitchFamily="18" charset="0"/>
              </a:rPr>
              <a:t>Providing a mechanism to avoid duplication of services among agencies.</a:t>
            </a:r>
          </a:p>
          <a:p>
            <a:pPr marL="404813" indent="-404813">
              <a:buFont typeface="Wingdings" panose="05000000000000000000" pitchFamily="2" charset="2"/>
              <a:buChar char="Ø"/>
            </a:pPr>
            <a:endParaRPr lang="en-US" sz="3100" dirty="0">
              <a:cs typeface="Times New Roman" panose="02020603050405020304" pitchFamily="18" charset="0"/>
            </a:endParaRP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9069365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Working Capital Fund….. Defined continue">
            <a:extLst>
              <a:ext uri="{FF2B5EF4-FFF2-40B4-BE49-F238E27FC236}">
                <a16:creationId xmlns:a16="http://schemas.microsoft.com/office/drawing/2014/main" id="{797E27CC-AC11-451D-9AF1-2B34B47C5236}"/>
              </a:ext>
            </a:extLst>
          </p:cNvPr>
          <p:cNvSpPr>
            <a:spLocks noGrp="1"/>
          </p:cNvSpPr>
          <p:nvPr>
            <p:ph type="title"/>
          </p:nvPr>
        </p:nvSpPr>
        <p:spPr/>
        <p:txBody>
          <a:bodyPr/>
          <a:lstStyle/>
          <a:p>
            <a:r>
              <a:rPr lang="en-US" dirty="0"/>
              <a:t>Working Capital Fund….. Defined Cont.</a:t>
            </a:r>
          </a:p>
        </p:txBody>
      </p:sp>
      <p:sp>
        <p:nvSpPr>
          <p:cNvPr id="2" name="Content Placeholder 1" descr="The WCF finances centrally-managed Activity Centers that provide support services to USDA and Non-USDA organizations and allows the Department to achieve efficiencies by engaging in economies of scale.&#10;&#10;WCF Activity Centers deliver a wide variety of services under the following functional categories:&#10;&#10;Information Technology and Data Center Services&#10;Financial Management and Human Resources Operations&#10;Administrative Services&#10;Media Communication Services&#10;Correspondence Management and Secretarial Support&#10;">
            <a:extLst>
              <a:ext uri="{FF2B5EF4-FFF2-40B4-BE49-F238E27FC236}">
                <a16:creationId xmlns:a16="http://schemas.microsoft.com/office/drawing/2014/main" id="{6CA4B430-5C61-4B7F-9E60-3A68A258048A}"/>
              </a:ext>
            </a:extLst>
          </p:cNvPr>
          <p:cNvSpPr>
            <a:spLocks noGrp="1"/>
          </p:cNvSpPr>
          <p:nvPr>
            <p:ph idx="1"/>
          </p:nvPr>
        </p:nvSpPr>
        <p:spPr>
          <a:xfrm>
            <a:off x="838200" y="1690688"/>
            <a:ext cx="10515600" cy="4493136"/>
          </a:xfrm>
        </p:spPr>
        <p:txBody>
          <a:bodyPr>
            <a:normAutofit fontScale="77500" lnSpcReduction="20000"/>
          </a:bodyPr>
          <a:lstStyle/>
          <a:p>
            <a:pPr marL="0" indent="0">
              <a:buNone/>
            </a:pPr>
            <a:r>
              <a:rPr lang="en-US" sz="3600" dirty="0">
                <a:cs typeface="Times New Roman" panose="02020603050405020304" pitchFamily="18" charset="0"/>
              </a:rPr>
              <a:t>The WCF finances centrally-managed Activity Centers that provide support services to USDA and Non-USDA organizations and allows the Department to achieve efficiencies by engaging in economies of scale.</a:t>
            </a:r>
          </a:p>
          <a:p>
            <a:pPr>
              <a:buFont typeface="Wingdings" panose="05000000000000000000" pitchFamily="2" charset="2"/>
              <a:buChar char="Ø"/>
            </a:pPr>
            <a:endParaRPr lang="en-US" sz="1500" dirty="0">
              <a:cs typeface="Times New Roman" panose="02020603050405020304" pitchFamily="18" charset="0"/>
            </a:endParaRPr>
          </a:p>
          <a:p>
            <a:pPr marL="0" indent="0">
              <a:buNone/>
            </a:pPr>
            <a:r>
              <a:rPr lang="en-US" sz="3600" dirty="0">
                <a:cs typeface="Times New Roman" panose="02020603050405020304" pitchFamily="18" charset="0"/>
              </a:rPr>
              <a:t>WCF Activity Centers deliver a wide variety of services under the following functional categories:</a:t>
            </a:r>
          </a:p>
          <a:p>
            <a:pPr marL="0" indent="0">
              <a:buNone/>
            </a:pPr>
            <a:endParaRPr lang="en-US" sz="1500" dirty="0">
              <a:cs typeface="Times New Roman" panose="02020603050405020304" pitchFamily="18" charset="0"/>
            </a:endParaRPr>
          </a:p>
          <a:p>
            <a:pPr marL="288925" indent="-457200">
              <a:buFont typeface="Wingdings" panose="05000000000000000000" pitchFamily="2" charset="2"/>
              <a:buChar char="Ø"/>
            </a:pPr>
            <a:r>
              <a:rPr lang="en-US" dirty="0">
                <a:cs typeface="Times New Roman" panose="02020603050405020304" pitchFamily="18" charset="0"/>
              </a:rPr>
              <a:t>Information Technology and Data Center Services</a:t>
            </a:r>
          </a:p>
          <a:p>
            <a:pPr marL="288925" indent="-457200">
              <a:buFont typeface="Wingdings" panose="05000000000000000000" pitchFamily="2" charset="2"/>
              <a:buChar char="Ø"/>
            </a:pPr>
            <a:r>
              <a:rPr lang="en-US" dirty="0">
                <a:cs typeface="Times New Roman" panose="02020603050405020304" pitchFamily="18" charset="0"/>
              </a:rPr>
              <a:t>Financial Management and Human Resources Operations</a:t>
            </a:r>
          </a:p>
          <a:p>
            <a:pPr marL="288925" indent="-457200">
              <a:buFont typeface="Wingdings" panose="05000000000000000000" pitchFamily="2" charset="2"/>
              <a:buChar char="Ø"/>
            </a:pPr>
            <a:r>
              <a:rPr lang="en-US" dirty="0">
                <a:cs typeface="Times New Roman" panose="02020603050405020304" pitchFamily="18" charset="0"/>
              </a:rPr>
              <a:t>Administrative Services</a:t>
            </a:r>
          </a:p>
          <a:p>
            <a:pPr marL="288925" indent="-457200">
              <a:buFont typeface="Wingdings" panose="05000000000000000000" pitchFamily="2" charset="2"/>
              <a:buChar char="Ø"/>
            </a:pPr>
            <a:r>
              <a:rPr lang="en-US" dirty="0">
                <a:cs typeface="Times New Roman" panose="02020603050405020304" pitchFamily="18" charset="0"/>
              </a:rPr>
              <a:t>Media Communication Services</a:t>
            </a:r>
          </a:p>
          <a:p>
            <a:pPr marL="288925" indent="-457200">
              <a:buFont typeface="Wingdings" panose="05000000000000000000" pitchFamily="2" charset="2"/>
              <a:buChar char="Ø"/>
            </a:pPr>
            <a:r>
              <a:rPr lang="en-US" dirty="0">
                <a:cs typeface="Times New Roman" panose="02020603050405020304" pitchFamily="18" charset="0"/>
              </a:rPr>
              <a:t>Correspondence Management and Secretarial Support</a:t>
            </a:r>
          </a:p>
          <a:p>
            <a:pPr lvl="1"/>
            <a:endParaRPr lang="en-US" dirty="0"/>
          </a:p>
        </p:txBody>
      </p:sp>
    </p:spTree>
    <p:extLst>
      <p:ext uri="{BB962C8B-B14F-4D97-AF65-F5344CB8AC3E}">
        <p14:creationId xmlns:p14="http://schemas.microsoft.com/office/powerpoint/2010/main" val="22707208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WCF Governance Structure">
            <a:extLst>
              <a:ext uri="{FF2B5EF4-FFF2-40B4-BE49-F238E27FC236}">
                <a16:creationId xmlns:a16="http://schemas.microsoft.com/office/drawing/2014/main" id="{64CCF266-2B6C-4F52-AE38-12D91662BEFA}"/>
              </a:ext>
            </a:extLst>
          </p:cNvPr>
          <p:cNvSpPr>
            <a:spLocks noGrp="1"/>
          </p:cNvSpPr>
          <p:nvPr>
            <p:ph type="title"/>
          </p:nvPr>
        </p:nvSpPr>
        <p:spPr/>
        <p:txBody>
          <a:bodyPr/>
          <a:lstStyle/>
          <a:p>
            <a:r>
              <a:rPr lang="en-US" dirty="0"/>
              <a:t>WCF Governance Structure</a:t>
            </a:r>
          </a:p>
        </p:txBody>
      </p:sp>
      <p:sp>
        <p:nvSpPr>
          <p:cNvPr id="2" name="Content Placeholder 1" descr="The WCF employs an integrated governance structure to ensure effective service delivery and financial performance:&#10;&#10;WCF was placed under centralized management in 1983. Day-to-day management operations are performed by the WCF Division (WCFD) under the Office of the Chief Financial Officer. The WCFD along with the WCF Controller and CFO has the overall responsibility for the financial health and integrity of the WCF.&#10;&#10;Advisory functions are carried out by a WCF Executive Committee, authorized under Departmental Regulation 1043-40, which is comprised of high-level, senior management officials who provide the CFO, working with the CIO and ASA with advice and counsel with regards to allowances for Activity Centers in WCF.&#10;">
            <a:extLst>
              <a:ext uri="{FF2B5EF4-FFF2-40B4-BE49-F238E27FC236}">
                <a16:creationId xmlns:a16="http://schemas.microsoft.com/office/drawing/2014/main" id="{E62266B1-9DFE-48B4-843F-84CD1B2FBFAE}"/>
              </a:ext>
            </a:extLst>
          </p:cNvPr>
          <p:cNvSpPr>
            <a:spLocks noGrp="1"/>
          </p:cNvSpPr>
          <p:nvPr>
            <p:ph idx="1"/>
          </p:nvPr>
        </p:nvSpPr>
        <p:spPr>
          <a:xfrm>
            <a:off x="838200" y="1690687"/>
            <a:ext cx="10515600" cy="4485387"/>
          </a:xfrm>
        </p:spPr>
        <p:txBody>
          <a:bodyPr>
            <a:normAutofit/>
          </a:bodyPr>
          <a:lstStyle/>
          <a:p>
            <a:pPr marL="0" indent="0">
              <a:lnSpc>
                <a:spcPct val="100000"/>
              </a:lnSpc>
              <a:spcBef>
                <a:spcPts val="0"/>
              </a:spcBef>
              <a:buClr>
                <a:schemeClr val="tx1"/>
              </a:buClr>
              <a:buNone/>
              <a:tabLst>
                <a:tab pos="574675" algn="l"/>
                <a:tab pos="804863" algn="l"/>
              </a:tabLst>
            </a:pPr>
            <a:r>
              <a:rPr lang="en-US" dirty="0">
                <a:cs typeface="Times New Roman" panose="02020603050405020304" pitchFamily="18" charset="0"/>
              </a:rPr>
              <a:t>The WCF employs an integrated governance structure to ensure effective service delivery and financial performance:</a:t>
            </a:r>
          </a:p>
          <a:p>
            <a:pPr>
              <a:lnSpc>
                <a:spcPct val="110000"/>
              </a:lnSpc>
              <a:spcBef>
                <a:spcPts val="0"/>
              </a:spcBef>
              <a:spcAft>
                <a:spcPts val="0"/>
              </a:spcAft>
              <a:buClr>
                <a:schemeClr val="tx1"/>
              </a:buClr>
              <a:buFont typeface="Wingdings" panose="05000000000000000000" pitchFamily="2" charset="2"/>
              <a:buChar char="Ø"/>
              <a:tabLst>
                <a:tab pos="574675" algn="l"/>
                <a:tab pos="804863" algn="l"/>
              </a:tabLst>
            </a:pPr>
            <a:endParaRPr lang="en-US" sz="2000" dirty="0"/>
          </a:p>
          <a:p>
            <a:pPr marL="288925" indent="-288925">
              <a:lnSpc>
                <a:spcPct val="100000"/>
              </a:lnSpc>
              <a:spcBef>
                <a:spcPts val="0"/>
              </a:spcBef>
              <a:spcAft>
                <a:spcPts val="0"/>
              </a:spcAft>
              <a:buClr>
                <a:schemeClr val="tx1"/>
              </a:buClr>
              <a:buFont typeface="Wingdings" panose="05000000000000000000" pitchFamily="2" charset="2"/>
              <a:buChar char="Ø"/>
              <a:tabLst>
                <a:tab pos="574675" algn="l"/>
                <a:tab pos="804863" algn="l"/>
              </a:tabLst>
            </a:pPr>
            <a:r>
              <a:rPr lang="en-US" sz="2200" dirty="0"/>
              <a:t>WCF was placed under centralized management in 1983. Day-to-day management operations are performed by the WCF Division (WCFD) under the Office of the Chief Financial Officer. The WCFD along with the WCF Controller and CFO has the overall responsibility for the financial health and integrity of the WCF.</a:t>
            </a:r>
          </a:p>
          <a:p>
            <a:pPr marL="288925" lvl="1" indent="-288925">
              <a:lnSpc>
                <a:spcPct val="110000"/>
              </a:lnSpc>
              <a:spcBef>
                <a:spcPts val="0"/>
              </a:spcBef>
              <a:spcAft>
                <a:spcPts val="0"/>
              </a:spcAft>
              <a:buClr>
                <a:schemeClr val="tx1"/>
              </a:buClr>
              <a:buFont typeface="Wingdings" panose="05000000000000000000" pitchFamily="2" charset="2"/>
              <a:buChar char="Ø"/>
              <a:tabLst>
                <a:tab pos="574675" algn="l"/>
                <a:tab pos="804863" algn="l"/>
              </a:tabLst>
            </a:pPr>
            <a:endParaRPr lang="en-US" sz="2000" dirty="0"/>
          </a:p>
          <a:p>
            <a:pPr marL="288925" indent="-288925">
              <a:lnSpc>
                <a:spcPct val="100000"/>
              </a:lnSpc>
              <a:spcBef>
                <a:spcPts val="0"/>
              </a:spcBef>
              <a:spcAft>
                <a:spcPts val="0"/>
              </a:spcAft>
              <a:buClr>
                <a:schemeClr val="tx1"/>
              </a:buClr>
              <a:buFont typeface="Wingdings" panose="05000000000000000000" pitchFamily="2" charset="2"/>
              <a:buChar char="Ø"/>
              <a:tabLst>
                <a:tab pos="574675" algn="l"/>
                <a:tab pos="804863" algn="l"/>
              </a:tabLst>
            </a:pPr>
            <a:r>
              <a:rPr lang="en-US" sz="2200" dirty="0"/>
              <a:t>Advisory functions are carried out by a WCF Executive Committee, authorized under Departmental Regulation 1043-40, which is comprised of high-level, senior management officials who provide the CFO, working with the CIO and ASA with advice and counsel with regards to allowances for Activity Centers in WCF.</a:t>
            </a:r>
          </a:p>
          <a:p>
            <a:endParaRPr lang="en-US" dirty="0"/>
          </a:p>
        </p:txBody>
      </p:sp>
    </p:spTree>
    <p:extLst>
      <p:ext uri="{BB962C8B-B14F-4D97-AF65-F5344CB8AC3E}">
        <p14:creationId xmlns:p14="http://schemas.microsoft.com/office/powerpoint/2010/main" val="22665676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WCF Service Categories">
            <a:extLst>
              <a:ext uri="{FF2B5EF4-FFF2-40B4-BE49-F238E27FC236}">
                <a16:creationId xmlns:a16="http://schemas.microsoft.com/office/drawing/2014/main" id="{AECE46A4-ADC8-4A34-8FD0-C57958F92140}"/>
              </a:ext>
            </a:extLst>
          </p:cNvPr>
          <p:cNvSpPr>
            <a:spLocks noGrp="1"/>
          </p:cNvSpPr>
          <p:nvPr>
            <p:ph type="title"/>
          </p:nvPr>
        </p:nvSpPr>
        <p:spPr/>
        <p:txBody>
          <a:bodyPr/>
          <a:lstStyle/>
          <a:p>
            <a:r>
              <a:rPr lang="en-US" dirty="0"/>
              <a:t>WCF Service Categories</a:t>
            </a:r>
          </a:p>
        </p:txBody>
      </p:sp>
      <p:sp>
        <p:nvSpPr>
          <p:cNvPr id="2" name="Content Placeholder 1" descr="The WCF provides financial support for three categories of service:&#10;">
            <a:extLst>
              <a:ext uri="{FF2B5EF4-FFF2-40B4-BE49-F238E27FC236}">
                <a16:creationId xmlns:a16="http://schemas.microsoft.com/office/drawing/2014/main" id="{D5B366BF-732F-4CEE-803D-AAF05DB58BF1}"/>
              </a:ext>
            </a:extLst>
          </p:cNvPr>
          <p:cNvSpPr>
            <a:spLocks noGrp="1"/>
          </p:cNvSpPr>
          <p:nvPr>
            <p:ph idx="1"/>
          </p:nvPr>
        </p:nvSpPr>
        <p:spPr>
          <a:xfrm>
            <a:off x="838200" y="1723992"/>
            <a:ext cx="10515600" cy="446002"/>
          </a:xfrm>
        </p:spPr>
        <p:txBody>
          <a:bodyPr>
            <a:normAutofit lnSpcReduction="10000"/>
          </a:bodyPr>
          <a:lstStyle/>
          <a:p>
            <a:pPr marL="0" indent="0">
              <a:buNone/>
            </a:pPr>
            <a:r>
              <a:rPr lang="en-US" dirty="0"/>
              <a:t>The WCF provides financial support for three categories of service:</a:t>
            </a:r>
          </a:p>
          <a:p>
            <a:pPr marL="0" indent="0">
              <a:buNone/>
            </a:pPr>
            <a:endParaRPr lang="en-US" sz="1200" dirty="0"/>
          </a:p>
        </p:txBody>
      </p:sp>
      <p:sp>
        <p:nvSpPr>
          <p:cNvPr id="11" name="TextBox 10" descr="&quot;&quot;&#10;">
            <a:extLst>
              <a:ext uri="{FF2B5EF4-FFF2-40B4-BE49-F238E27FC236}">
                <a16:creationId xmlns:a16="http://schemas.microsoft.com/office/drawing/2014/main" id="{172E328A-2FE0-4F9C-88CD-BC920EC1DFE3}"/>
              </a:ext>
            </a:extLst>
          </p:cNvPr>
          <p:cNvSpPr txBox="1"/>
          <p:nvPr/>
        </p:nvSpPr>
        <p:spPr>
          <a:xfrm>
            <a:off x="929899" y="2501566"/>
            <a:ext cx="5989062" cy="3693319"/>
          </a:xfrm>
          <a:prstGeom prst="rect">
            <a:avLst/>
          </a:prstGeom>
          <a:noFill/>
        </p:spPr>
        <p:txBody>
          <a:bodyPr wrap="square" rtlCol="0">
            <a:spAutoFit/>
          </a:bodyPr>
          <a:lstStyle/>
          <a:p>
            <a:pPr marL="287338" lvl="1" indent="-285750">
              <a:buClr>
                <a:schemeClr val="tx1"/>
              </a:buClr>
              <a:buFont typeface="Wingdings" panose="05000000000000000000" pitchFamily="2" charset="2"/>
              <a:buChar char="Ø"/>
            </a:pPr>
            <a:r>
              <a:rPr lang="en-US" sz="2200" b="1" i="1" u="sng" dirty="0">
                <a:solidFill>
                  <a:schemeClr val="accent5">
                    <a:lumMod val="50000"/>
                  </a:schemeClr>
                </a:solidFill>
              </a:rPr>
              <a:t>Core Services</a:t>
            </a:r>
            <a:r>
              <a:rPr lang="en-US" sz="2200" dirty="0"/>
              <a:t>: </a:t>
            </a:r>
            <a:r>
              <a:rPr lang="en-US" dirty="0"/>
              <a:t>Services characterized by two </a:t>
            </a:r>
            <a:br>
              <a:rPr lang="en-US" dirty="0"/>
            </a:br>
            <a:r>
              <a:rPr lang="en-US" dirty="0"/>
              <a:t>attributes – “non discretionary (all agencies participate)” and “corporate-level management (provided on behalf of USDA agencies or on a Department-wide basis)”</a:t>
            </a:r>
            <a:endParaRPr lang="en-US" dirty="0">
              <a:highlight>
                <a:srgbClr val="FFFF00"/>
              </a:highlight>
            </a:endParaRPr>
          </a:p>
          <a:p>
            <a:pPr marL="287338" lvl="1" indent="-285750">
              <a:buClr>
                <a:schemeClr val="tx1"/>
              </a:buClr>
              <a:buFont typeface="Wingdings" panose="05000000000000000000" pitchFamily="2" charset="2"/>
              <a:buChar char="Ø"/>
            </a:pPr>
            <a:endParaRPr lang="en-US" sz="1200" b="1" i="1" u="sng" dirty="0">
              <a:solidFill>
                <a:schemeClr val="accent6">
                  <a:lumMod val="75000"/>
                </a:schemeClr>
              </a:solidFill>
            </a:endParaRPr>
          </a:p>
          <a:p>
            <a:pPr marL="287338" lvl="1" indent="-285750">
              <a:buClr>
                <a:schemeClr val="tx1"/>
              </a:buClr>
              <a:buFont typeface="Wingdings" panose="05000000000000000000" pitchFamily="2" charset="2"/>
              <a:buChar char="Ø"/>
            </a:pPr>
            <a:r>
              <a:rPr lang="en-US" sz="2200" b="1" i="1" u="sng" dirty="0">
                <a:solidFill>
                  <a:schemeClr val="accent6">
                    <a:lumMod val="75000"/>
                  </a:schemeClr>
                </a:solidFill>
              </a:rPr>
              <a:t>Agency-Specific Services</a:t>
            </a:r>
            <a:r>
              <a:rPr lang="en-US" sz="2200" dirty="0"/>
              <a:t>: </a:t>
            </a:r>
            <a:r>
              <a:rPr lang="en-US" dirty="0"/>
              <a:t>Services characterized by two attributes -- provided on an “on-demand” basis and “agreement based;” agencies reimburse full cost of services they order</a:t>
            </a:r>
          </a:p>
          <a:p>
            <a:pPr marL="287338" lvl="1" indent="-285750">
              <a:buClr>
                <a:schemeClr val="tx1"/>
              </a:buClr>
              <a:buFont typeface="Wingdings" panose="05000000000000000000" pitchFamily="2" charset="2"/>
              <a:buChar char="Ø"/>
            </a:pPr>
            <a:endParaRPr lang="en-US" sz="1200" b="1" i="1" u="sng" dirty="0">
              <a:solidFill>
                <a:schemeClr val="accent4">
                  <a:lumMod val="75000"/>
                </a:schemeClr>
              </a:solidFill>
            </a:endParaRPr>
          </a:p>
          <a:p>
            <a:pPr marL="287338" lvl="1" indent="-285750">
              <a:buClr>
                <a:schemeClr val="tx1"/>
              </a:buClr>
              <a:buFont typeface="Wingdings" panose="05000000000000000000" pitchFamily="2" charset="2"/>
              <a:buChar char="Ø"/>
            </a:pPr>
            <a:r>
              <a:rPr lang="en-US" sz="2200" b="1" i="1" u="sng" dirty="0">
                <a:solidFill>
                  <a:schemeClr val="accent4">
                    <a:lumMod val="75000"/>
                  </a:schemeClr>
                </a:solidFill>
              </a:rPr>
              <a:t>Non-USDA Services</a:t>
            </a:r>
            <a:r>
              <a:rPr lang="en-US" sz="2200" dirty="0"/>
              <a:t>: </a:t>
            </a:r>
            <a:r>
              <a:rPr lang="en-US" dirty="0"/>
              <a:t>Services provided to non-USDA agencies in  a manner similar to Agency-Specific Services</a:t>
            </a:r>
          </a:p>
          <a:p>
            <a:endParaRPr lang="en-US" dirty="0"/>
          </a:p>
        </p:txBody>
      </p:sp>
    </p:spTree>
    <p:extLst>
      <p:ext uri="{BB962C8B-B14F-4D97-AF65-F5344CB8AC3E}">
        <p14:creationId xmlns:p14="http://schemas.microsoft.com/office/powerpoint/2010/main" val="20691539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WCF Budget Outlook">
            <a:extLst>
              <a:ext uri="{FF2B5EF4-FFF2-40B4-BE49-F238E27FC236}">
                <a16:creationId xmlns:a16="http://schemas.microsoft.com/office/drawing/2014/main" id="{6FA5529A-8DD5-4407-8AB0-D3AECE948D65}"/>
              </a:ext>
            </a:extLst>
          </p:cNvPr>
          <p:cNvSpPr>
            <a:spLocks noGrp="1"/>
          </p:cNvSpPr>
          <p:nvPr>
            <p:ph type="title"/>
          </p:nvPr>
        </p:nvSpPr>
        <p:spPr>
          <a:xfrm>
            <a:off x="231648" y="365125"/>
            <a:ext cx="8546592" cy="1095185"/>
          </a:xfrm>
        </p:spPr>
        <p:txBody>
          <a:bodyPr/>
          <a:lstStyle/>
          <a:p>
            <a:r>
              <a:rPr lang="en-US" dirty="0"/>
              <a:t>WCF Budget Outlook</a:t>
            </a:r>
          </a:p>
        </p:txBody>
      </p:sp>
      <p:sp>
        <p:nvSpPr>
          <p:cNvPr id="2" name="Content Placeholder 1" descr="AS USDA revamps it’s operating model to achieve a more customer-focused organization, WCF activity centers have been tasked with consolidating end-user services and data centers from 39 USDA data centers to a single data center and a back-up. This move will provide a cost-effective, high quality department-wide helpdesk and reduce cybersecurity vulnerabilities. &#10;">
            <a:extLst>
              <a:ext uri="{FF2B5EF4-FFF2-40B4-BE49-F238E27FC236}">
                <a16:creationId xmlns:a16="http://schemas.microsoft.com/office/drawing/2014/main" id="{9DE4685C-5EED-4BEB-8D28-52256D632288}"/>
              </a:ext>
            </a:extLst>
          </p:cNvPr>
          <p:cNvSpPr>
            <a:spLocks noGrp="1"/>
          </p:cNvSpPr>
          <p:nvPr>
            <p:ph idx="1"/>
          </p:nvPr>
        </p:nvSpPr>
        <p:spPr>
          <a:xfrm>
            <a:off x="645458" y="1690688"/>
            <a:ext cx="9821503" cy="3045085"/>
          </a:xfrm>
        </p:spPr>
        <p:txBody>
          <a:bodyPr>
            <a:normAutofit/>
          </a:bodyPr>
          <a:lstStyle/>
          <a:p>
            <a:pPr marL="0" indent="0">
              <a:buNone/>
            </a:pPr>
            <a:r>
              <a:rPr lang="en-US" dirty="0"/>
              <a:t>AS USDA revamps it’s operating model to achieve a more customer-focused organization, WCF activity centers have been tasked with consolidating end-user services and data centers from 39 USDA data centers to a single data center and a back-up. This move will provide a cost-effective, high quality department-wide helpdesk and reduce cybersecurity vulnerabilities. </a:t>
            </a:r>
          </a:p>
        </p:txBody>
      </p:sp>
    </p:spTree>
    <p:extLst>
      <p:ext uri="{BB962C8B-B14F-4D97-AF65-F5344CB8AC3E}">
        <p14:creationId xmlns:p14="http://schemas.microsoft.com/office/powerpoint/2010/main" val="29002649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WCF Services">
            <a:extLst>
              <a:ext uri="{FF2B5EF4-FFF2-40B4-BE49-F238E27FC236}">
                <a16:creationId xmlns:a16="http://schemas.microsoft.com/office/drawing/2014/main" id="{2E3D2C36-BA91-407D-BF2E-2B148A950778}"/>
              </a:ext>
            </a:extLst>
          </p:cNvPr>
          <p:cNvSpPr>
            <a:spLocks noGrp="1"/>
          </p:cNvSpPr>
          <p:nvPr>
            <p:ph type="title"/>
          </p:nvPr>
        </p:nvSpPr>
        <p:spPr/>
        <p:txBody>
          <a:bodyPr/>
          <a:lstStyle/>
          <a:p>
            <a:r>
              <a:rPr lang="en-US" dirty="0"/>
              <a:t>WCF Services</a:t>
            </a:r>
          </a:p>
        </p:txBody>
      </p:sp>
      <p:sp>
        <p:nvSpPr>
          <p:cNvPr id="2" name="Content Placeholder 1" descr="As a funding mechanism, WCF Activity Centers operate under different Staff Offices depending on the type of services being rendered&#10;">
            <a:extLst>
              <a:ext uri="{FF2B5EF4-FFF2-40B4-BE49-F238E27FC236}">
                <a16:creationId xmlns:a16="http://schemas.microsoft.com/office/drawing/2014/main" id="{5EE729CF-13BE-4830-A343-59D6BA578BCA}"/>
              </a:ext>
            </a:extLst>
          </p:cNvPr>
          <p:cNvSpPr>
            <a:spLocks noGrp="1"/>
          </p:cNvSpPr>
          <p:nvPr>
            <p:ph idx="1"/>
          </p:nvPr>
        </p:nvSpPr>
        <p:spPr>
          <a:xfrm>
            <a:off x="838200" y="1825625"/>
            <a:ext cx="10515600" cy="712859"/>
          </a:xfrm>
        </p:spPr>
        <p:txBody>
          <a:bodyPr>
            <a:normAutofit fontScale="92500" lnSpcReduction="20000"/>
          </a:bodyPr>
          <a:lstStyle/>
          <a:p>
            <a:pPr marL="0" indent="0">
              <a:buNone/>
            </a:pPr>
            <a:r>
              <a:rPr lang="en-US" dirty="0"/>
              <a:t>As a funding mechanism, WCF Activity Centers operate under different Staff Offices depending on the type of services being rendered</a:t>
            </a:r>
          </a:p>
        </p:txBody>
      </p:sp>
      <p:sp>
        <p:nvSpPr>
          <p:cNvPr id="11" name="Rectangle: Rounded Corners 10" descr="National Finance Center&#10;Financial Shared Services&#10;Internal Control Support Svcs.&#10;Financial Management Support Svcs.&#10;">
            <a:extLst>
              <a:ext uri="{FF2B5EF4-FFF2-40B4-BE49-F238E27FC236}">
                <a16:creationId xmlns:a16="http://schemas.microsoft.com/office/drawing/2014/main" id="{AE510C7A-9A40-4D01-B5D0-D296194B7A2A}"/>
              </a:ext>
            </a:extLst>
          </p:cNvPr>
          <p:cNvSpPr/>
          <p:nvPr/>
        </p:nvSpPr>
        <p:spPr>
          <a:xfrm>
            <a:off x="398709" y="2661460"/>
            <a:ext cx="3545493" cy="179064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marL="285750" indent="-285750">
              <a:buFont typeface="Wingdings" panose="05000000000000000000" pitchFamily="2" charset="2"/>
              <a:buChar char="Ø"/>
            </a:pPr>
            <a:r>
              <a:rPr lang="en-US" dirty="0">
                <a:cs typeface="Times New Roman" panose="02020603050405020304" pitchFamily="18" charset="0"/>
              </a:rPr>
              <a:t>National Finance Center</a:t>
            </a:r>
          </a:p>
          <a:p>
            <a:pPr marL="285750" indent="-285750">
              <a:buFont typeface="Wingdings" panose="05000000000000000000" pitchFamily="2" charset="2"/>
              <a:buChar char="Ø"/>
            </a:pPr>
            <a:r>
              <a:rPr lang="en-US" dirty="0">
                <a:cs typeface="Times New Roman" panose="02020603050405020304" pitchFamily="18" charset="0"/>
              </a:rPr>
              <a:t>Financial Shared Services</a:t>
            </a:r>
          </a:p>
          <a:p>
            <a:pPr marL="285750" indent="-285750">
              <a:buFont typeface="Wingdings" panose="05000000000000000000" pitchFamily="2" charset="2"/>
              <a:buChar char="Ø"/>
            </a:pPr>
            <a:r>
              <a:rPr lang="en-US" dirty="0">
                <a:cs typeface="Times New Roman" panose="02020603050405020304" pitchFamily="18" charset="0"/>
              </a:rPr>
              <a:t>Internal Control Support Svcs.</a:t>
            </a:r>
          </a:p>
          <a:p>
            <a:pPr marL="285750" indent="-285750">
              <a:buFont typeface="Wingdings" panose="05000000000000000000" pitchFamily="2" charset="2"/>
              <a:buChar char="Ø"/>
            </a:pPr>
            <a:r>
              <a:rPr lang="en-US" dirty="0">
                <a:cs typeface="Times New Roman" panose="02020603050405020304" pitchFamily="18" charset="0"/>
              </a:rPr>
              <a:t>Financial Management Support Svcs.</a:t>
            </a:r>
          </a:p>
        </p:txBody>
      </p:sp>
      <p:sp>
        <p:nvSpPr>
          <p:cNvPr id="12" name="Rectangle: Rounded Corners 11" descr="Digital Infrastructure Services&#10;Client Experience Center&#10;Enterprise Network Services&#10;DA Technology Center &#10;">
            <a:extLst>
              <a:ext uri="{FF2B5EF4-FFF2-40B4-BE49-F238E27FC236}">
                <a16:creationId xmlns:a16="http://schemas.microsoft.com/office/drawing/2014/main" id="{730FA6A1-90FA-40E0-B7C6-25F3A94D9B92}"/>
              </a:ext>
            </a:extLst>
          </p:cNvPr>
          <p:cNvSpPr/>
          <p:nvPr/>
        </p:nvSpPr>
        <p:spPr>
          <a:xfrm>
            <a:off x="422626" y="4604863"/>
            <a:ext cx="3545493" cy="1790642"/>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marL="285750" indent="-285750">
              <a:buFont typeface="Wingdings" panose="05000000000000000000" pitchFamily="2" charset="2"/>
              <a:buChar char="Ø"/>
            </a:pPr>
            <a:r>
              <a:rPr lang="en-US" dirty="0">
                <a:cs typeface="Times New Roman" panose="02020603050405020304" pitchFamily="18" charset="0"/>
              </a:rPr>
              <a:t>Digital Infrastructure Services</a:t>
            </a:r>
          </a:p>
          <a:p>
            <a:pPr marL="285750" indent="-285750">
              <a:buFont typeface="Wingdings" panose="05000000000000000000" pitchFamily="2" charset="2"/>
              <a:buChar char="Ø"/>
            </a:pPr>
            <a:r>
              <a:rPr lang="en-US" dirty="0">
                <a:cs typeface="Times New Roman" panose="02020603050405020304" pitchFamily="18" charset="0"/>
              </a:rPr>
              <a:t>Client Experience Center</a:t>
            </a:r>
          </a:p>
          <a:p>
            <a:pPr marL="285750" indent="-285750">
              <a:buFont typeface="Wingdings" panose="05000000000000000000" pitchFamily="2" charset="2"/>
              <a:buChar char="Ø"/>
            </a:pPr>
            <a:r>
              <a:rPr lang="en-US" dirty="0">
                <a:cs typeface="Times New Roman" panose="02020603050405020304" pitchFamily="18" charset="0"/>
              </a:rPr>
              <a:t>Enterprise Network Services</a:t>
            </a:r>
          </a:p>
          <a:p>
            <a:pPr marL="285750" indent="-285750">
              <a:buFont typeface="Wingdings" panose="05000000000000000000" pitchFamily="2" charset="2"/>
              <a:buChar char="Ø"/>
            </a:pPr>
            <a:r>
              <a:rPr lang="en-US" dirty="0"/>
              <a:t>DA Technology Center </a:t>
            </a:r>
            <a:endParaRPr lang="en-US" b="1" dirty="0">
              <a:cs typeface="Times New Roman" panose="02020603050405020304" pitchFamily="18" charset="0"/>
            </a:endParaRPr>
          </a:p>
        </p:txBody>
      </p:sp>
      <p:graphicFrame>
        <p:nvGraphicFramePr>
          <p:cNvPr id="7" name="Diagram 6" descr="&quot;&quot;">
            <a:extLst>
              <a:ext uri="{FF2B5EF4-FFF2-40B4-BE49-F238E27FC236}">
                <a16:creationId xmlns:a16="http://schemas.microsoft.com/office/drawing/2014/main" id="{4BC9ED88-3C05-4DC6-B280-849920D91A77}"/>
              </a:ext>
            </a:extLst>
          </p:cNvPr>
          <p:cNvGraphicFramePr/>
          <p:nvPr>
            <p:extLst>
              <p:ext uri="{D42A27DB-BD31-4B8C-83A1-F6EECF244321}">
                <p14:modId xmlns:p14="http://schemas.microsoft.com/office/powerpoint/2010/main" val="2935273549"/>
              </p:ext>
            </p:extLst>
          </p:nvPr>
        </p:nvGraphicFramePr>
        <p:xfrm>
          <a:off x="3929974" y="3054485"/>
          <a:ext cx="4280171" cy="31128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 name="TextBox 14" descr="ocfo">
            <a:extLst>
              <a:ext uri="{FF2B5EF4-FFF2-40B4-BE49-F238E27FC236}">
                <a16:creationId xmlns:a16="http://schemas.microsoft.com/office/drawing/2014/main" id="{EC3069D9-98EA-4173-B4F9-A3F4AF0273FA}"/>
              </a:ext>
            </a:extLst>
          </p:cNvPr>
          <p:cNvSpPr txBox="1"/>
          <p:nvPr/>
        </p:nvSpPr>
        <p:spPr>
          <a:xfrm>
            <a:off x="4610560" y="3233613"/>
            <a:ext cx="1261692" cy="646331"/>
          </a:xfrm>
          <a:prstGeom prst="rect">
            <a:avLst/>
          </a:prstGeom>
          <a:noFill/>
        </p:spPr>
        <p:txBody>
          <a:bodyPr wrap="none" rtlCol="0">
            <a:spAutoFit/>
          </a:bodyPr>
          <a:lstStyle/>
          <a:p>
            <a:r>
              <a:rPr lang="en-US" sz="3600" b="1" dirty="0"/>
              <a:t>OCFO</a:t>
            </a:r>
            <a:endParaRPr lang="en-US" b="1" dirty="0"/>
          </a:p>
        </p:txBody>
      </p:sp>
      <p:sp>
        <p:nvSpPr>
          <p:cNvPr id="17" name="TextBox 16" descr="DA">
            <a:extLst>
              <a:ext uri="{FF2B5EF4-FFF2-40B4-BE49-F238E27FC236}">
                <a16:creationId xmlns:a16="http://schemas.microsoft.com/office/drawing/2014/main" id="{F409C2F6-6533-4EC0-8726-5C78FAE9C8F0}"/>
              </a:ext>
            </a:extLst>
          </p:cNvPr>
          <p:cNvSpPr txBox="1"/>
          <p:nvPr/>
        </p:nvSpPr>
        <p:spPr>
          <a:xfrm>
            <a:off x="6675016" y="3233612"/>
            <a:ext cx="746102" cy="646331"/>
          </a:xfrm>
          <a:prstGeom prst="rect">
            <a:avLst/>
          </a:prstGeom>
          <a:noFill/>
        </p:spPr>
        <p:txBody>
          <a:bodyPr wrap="none" rtlCol="0">
            <a:spAutoFit/>
          </a:bodyPr>
          <a:lstStyle/>
          <a:p>
            <a:r>
              <a:rPr lang="en-US" sz="3600" b="1" dirty="0"/>
              <a:t>DA</a:t>
            </a:r>
            <a:endParaRPr lang="en-US" b="1" dirty="0"/>
          </a:p>
        </p:txBody>
      </p:sp>
      <p:sp>
        <p:nvSpPr>
          <p:cNvPr id="16" name="TextBox 15" descr="ocio">
            <a:extLst>
              <a:ext uri="{FF2B5EF4-FFF2-40B4-BE49-F238E27FC236}">
                <a16:creationId xmlns:a16="http://schemas.microsoft.com/office/drawing/2014/main" id="{5AB33518-2996-4F9F-9851-6E673E062979}"/>
              </a:ext>
            </a:extLst>
          </p:cNvPr>
          <p:cNvSpPr txBox="1"/>
          <p:nvPr/>
        </p:nvSpPr>
        <p:spPr>
          <a:xfrm>
            <a:off x="4652943" y="4988324"/>
            <a:ext cx="1176925" cy="646331"/>
          </a:xfrm>
          <a:prstGeom prst="rect">
            <a:avLst/>
          </a:prstGeom>
          <a:noFill/>
        </p:spPr>
        <p:txBody>
          <a:bodyPr wrap="none" rtlCol="0">
            <a:spAutoFit/>
          </a:bodyPr>
          <a:lstStyle/>
          <a:p>
            <a:r>
              <a:rPr lang="en-US" sz="3600" b="1" dirty="0"/>
              <a:t>OCIO</a:t>
            </a:r>
            <a:endParaRPr lang="en-US" b="1" dirty="0"/>
          </a:p>
        </p:txBody>
      </p:sp>
      <p:sp>
        <p:nvSpPr>
          <p:cNvPr id="18" name="TextBox 17" descr="oc">
            <a:extLst>
              <a:ext uri="{FF2B5EF4-FFF2-40B4-BE49-F238E27FC236}">
                <a16:creationId xmlns:a16="http://schemas.microsoft.com/office/drawing/2014/main" id="{DA71548B-DD8B-432B-9A85-0E6E1C793E3C}"/>
              </a:ext>
            </a:extLst>
          </p:cNvPr>
          <p:cNvSpPr txBox="1"/>
          <p:nvPr/>
        </p:nvSpPr>
        <p:spPr>
          <a:xfrm>
            <a:off x="6656421" y="4984179"/>
            <a:ext cx="740908" cy="646331"/>
          </a:xfrm>
          <a:prstGeom prst="rect">
            <a:avLst/>
          </a:prstGeom>
          <a:noFill/>
        </p:spPr>
        <p:txBody>
          <a:bodyPr wrap="none" rtlCol="0">
            <a:spAutoFit/>
          </a:bodyPr>
          <a:lstStyle/>
          <a:p>
            <a:r>
              <a:rPr lang="en-US" sz="3600" b="1" dirty="0"/>
              <a:t>OC</a:t>
            </a:r>
            <a:endParaRPr lang="en-US" b="1" dirty="0"/>
          </a:p>
        </p:txBody>
      </p:sp>
      <p:sp>
        <p:nvSpPr>
          <p:cNvPr id="13" name="Rectangle: Rounded Corners 12" descr="Materiel Mgmt. Services Center&#10;Mail and Reproduction Services&#10;Integrated Procurement Systems&#10;Procurement Operations&#10;Office of the Executive Secretariat&#10;HR Enterprise System Management&#10;">
            <a:extLst>
              <a:ext uri="{FF2B5EF4-FFF2-40B4-BE49-F238E27FC236}">
                <a16:creationId xmlns:a16="http://schemas.microsoft.com/office/drawing/2014/main" id="{9C6ED8BF-452C-4CA3-84E2-478ED08CF424}"/>
              </a:ext>
            </a:extLst>
          </p:cNvPr>
          <p:cNvSpPr/>
          <p:nvPr/>
        </p:nvSpPr>
        <p:spPr>
          <a:xfrm>
            <a:off x="8223882" y="2661460"/>
            <a:ext cx="3545493" cy="179064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Wingdings" panose="05000000000000000000" pitchFamily="2" charset="2"/>
              <a:buChar char="Ø"/>
            </a:pPr>
            <a:endParaRPr lang="en-US" sz="1500" dirty="0">
              <a:cs typeface="Times New Roman" panose="02020603050405020304" pitchFamily="18" charset="0"/>
            </a:endParaRPr>
          </a:p>
          <a:p>
            <a:pPr marL="285750" indent="-285750">
              <a:buFont typeface="Wingdings" panose="05000000000000000000" pitchFamily="2" charset="2"/>
              <a:buChar char="Ø"/>
            </a:pPr>
            <a:r>
              <a:rPr lang="en-US" sz="1600" dirty="0">
                <a:cs typeface="Times New Roman" panose="02020603050405020304" pitchFamily="18" charset="0"/>
              </a:rPr>
              <a:t>Materiel Mgmt. Services Center</a:t>
            </a:r>
          </a:p>
          <a:p>
            <a:pPr marL="285750" indent="-285750">
              <a:buFont typeface="Wingdings" panose="05000000000000000000" pitchFamily="2" charset="2"/>
              <a:buChar char="Ø"/>
            </a:pPr>
            <a:r>
              <a:rPr lang="en-US" sz="1600" dirty="0">
                <a:cs typeface="Times New Roman" panose="02020603050405020304" pitchFamily="18" charset="0"/>
              </a:rPr>
              <a:t>Mail and Reproduction Services</a:t>
            </a:r>
          </a:p>
          <a:p>
            <a:pPr marL="285750" indent="-285750">
              <a:buFont typeface="Wingdings" panose="05000000000000000000" pitchFamily="2" charset="2"/>
              <a:buChar char="Ø"/>
            </a:pPr>
            <a:r>
              <a:rPr lang="en-US" sz="1600" dirty="0">
                <a:cs typeface="Times New Roman" panose="02020603050405020304" pitchFamily="18" charset="0"/>
              </a:rPr>
              <a:t>Integrated Procurement Systems</a:t>
            </a:r>
          </a:p>
          <a:p>
            <a:pPr marL="285750" indent="-285750">
              <a:buFont typeface="Wingdings" panose="05000000000000000000" pitchFamily="2" charset="2"/>
              <a:buChar char="Ø"/>
            </a:pPr>
            <a:r>
              <a:rPr lang="en-US" sz="1600" dirty="0">
                <a:cs typeface="Times New Roman" panose="02020603050405020304" pitchFamily="18" charset="0"/>
              </a:rPr>
              <a:t>Procurement Operations</a:t>
            </a:r>
          </a:p>
          <a:p>
            <a:pPr marL="285750" indent="-285750">
              <a:buFont typeface="Wingdings" panose="05000000000000000000" pitchFamily="2" charset="2"/>
              <a:buChar char="Ø"/>
            </a:pPr>
            <a:r>
              <a:rPr lang="en-US" sz="1600" dirty="0">
                <a:cs typeface="Times New Roman" panose="02020603050405020304" pitchFamily="18" charset="0"/>
              </a:rPr>
              <a:t>Office of the Executive Secretariat</a:t>
            </a:r>
          </a:p>
          <a:p>
            <a:pPr marL="285750" indent="-285750">
              <a:buFont typeface="Wingdings" panose="05000000000000000000" pitchFamily="2" charset="2"/>
              <a:buChar char="Ø"/>
            </a:pPr>
            <a:r>
              <a:rPr lang="en-US" sz="1550" dirty="0">
                <a:cs typeface="Times New Roman" panose="02020603050405020304" pitchFamily="18" charset="0"/>
              </a:rPr>
              <a:t>HR Enterprise System Management</a:t>
            </a:r>
          </a:p>
          <a:p>
            <a:pPr marL="285750" indent="-28575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p:txBody>
      </p:sp>
      <p:sp>
        <p:nvSpPr>
          <p:cNvPr id="14" name="Rectangle: Rounded Corners 13" descr="Creative Media and Broadcast Center&#10;">
            <a:extLst>
              <a:ext uri="{FF2B5EF4-FFF2-40B4-BE49-F238E27FC236}">
                <a16:creationId xmlns:a16="http://schemas.microsoft.com/office/drawing/2014/main" id="{CDDE0F8E-E14E-4E0F-BF91-2E7D801619C1}"/>
              </a:ext>
            </a:extLst>
          </p:cNvPr>
          <p:cNvSpPr/>
          <p:nvPr/>
        </p:nvSpPr>
        <p:spPr>
          <a:xfrm>
            <a:off x="8223882" y="4604863"/>
            <a:ext cx="3545493" cy="1790642"/>
          </a:xfrm>
          <a:prstGeom prst="roundRect">
            <a:avLst/>
          </a:prstGeom>
          <a:ln>
            <a:solidFill>
              <a:srgbClr val="14ECC3"/>
            </a:solidFill>
          </a:ln>
        </p:spPr>
        <p:style>
          <a:lnRef idx="2">
            <a:schemeClr val="accent4"/>
          </a:lnRef>
          <a:fillRef idx="1">
            <a:schemeClr val="lt1"/>
          </a:fillRef>
          <a:effectRef idx="0">
            <a:schemeClr val="accent4"/>
          </a:effectRef>
          <a:fontRef idx="minor">
            <a:schemeClr val="dk1"/>
          </a:fontRef>
        </p:style>
        <p:txBody>
          <a:bodyPr rtlCol="0" anchor="ctr"/>
          <a:lstStyle/>
          <a:p>
            <a:pPr marL="285750" indent="-285750" defTabSz="457200">
              <a:buFont typeface="Wingdings" panose="05000000000000000000" pitchFamily="2" charset="2"/>
              <a:buChar char="Ø"/>
            </a:pPr>
            <a:r>
              <a:rPr lang="en-US" dirty="0">
                <a:cs typeface="Times New Roman" panose="02020603050405020304" pitchFamily="18" charset="0"/>
              </a:rPr>
              <a:t>Creative Media and Broadcast Center</a:t>
            </a:r>
          </a:p>
        </p:txBody>
      </p:sp>
    </p:spTree>
    <p:extLst>
      <p:ext uri="{BB962C8B-B14F-4D97-AF65-F5344CB8AC3E}">
        <p14:creationId xmlns:p14="http://schemas.microsoft.com/office/powerpoint/2010/main" val="11418786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WCF vs Greenbook">
            <a:extLst>
              <a:ext uri="{FF2B5EF4-FFF2-40B4-BE49-F238E27FC236}">
                <a16:creationId xmlns:a16="http://schemas.microsoft.com/office/drawing/2014/main" id="{909AB375-FD2A-4FDD-A8DD-41BC9FF990A4}"/>
              </a:ext>
            </a:extLst>
          </p:cNvPr>
          <p:cNvSpPr>
            <a:spLocks noGrp="1"/>
          </p:cNvSpPr>
          <p:nvPr>
            <p:ph type="title"/>
          </p:nvPr>
        </p:nvSpPr>
        <p:spPr>
          <a:xfrm>
            <a:off x="231648" y="365126"/>
            <a:ext cx="8546592" cy="1054242"/>
          </a:xfrm>
        </p:spPr>
        <p:txBody>
          <a:bodyPr/>
          <a:lstStyle/>
          <a:p>
            <a:r>
              <a:rPr lang="en-US" dirty="0"/>
              <a:t>WCF vs Greenbook</a:t>
            </a:r>
          </a:p>
        </p:txBody>
      </p:sp>
      <p:sp>
        <p:nvSpPr>
          <p:cNvPr id="2" name="Content Placeholder 1" descr="WCF is a reimbursement mechanism, that should not be confused with “Greenbook/Shared Cost Programs”:&#10;&#10;                  Working Capital Fund Services       Greenbook/Shared Cost Programs                _&#10;&#10;&#10; Supported activities function as stand-alone   Supported activities serve a Departmental need &#10; business entities  (Departmental Reimbursements) or external&#10;    requirement (Central Cost Distribution Programs)&#10;&#10;Costs are recovered on the basis of service   Costs generally recovered on basis of  &#10;demand  proration (e.g., FTEs)&#10;&#10;Provides a financing mechanism for large-scale  Does not have a mechanism for large-scale&#10;capital acquisitions  capital acquisitions&#10;&#10;New activity centers require approval by OMB  New programs require approval by Deputy Secretary&#10;&#10;Provides a mechanism for agency input   Employs a Shared Cost Programs Advisory&#10;(WCF Executive Committee under DR 1043-40)    Committee (under DR 2236-001)&#10;">
            <a:extLst>
              <a:ext uri="{FF2B5EF4-FFF2-40B4-BE49-F238E27FC236}">
                <a16:creationId xmlns:a16="http://schemas.microsoft.com/office/drawing/2014/main" id="{B4245265-7714-41D9-80F9-E1DD4DC347F7}"/>
              </a:ext>
            </a:extLst>
          </p:cNvPr>
          <p:cNvSpPr>
            <a:spLocks noGrp="1"/>
          </p:cNvSpPr>
          <p:nvPr>
            <p:ph idx="1"/>
          </p:nvPr>
        </p:nvSpPr>
        <p:spPr>
          <a:xfrm>
            <a:off x="838199" y="1689893"/>
            <a:ext cx="10735235" cy="4450931"/>
          </a:xfrm>
        </p:spPr>
        <p:txBody>
          <a:bodyPr>
            <a:normAutofit fontScale="25000" lnSpcReduction="20000"/>
          </a:bodyPr>
          <a:lstStyle/>
          <a:p>
            <a:pPr marL="0" indent="0">
              <a:buNone/>
            </a:pPr>
            <a:r>
              <a:rPr lang="en-US" sz="10000" dirty="0">
                <a:cs typeface="Times New Roman" panose="02020603050405020304" pitchFamily="18" charset="0"/>
              </a:rPr>
              <a:t>WCF is a reimbursement mechanism, that should not be confused with “Greenbook/Shared Cost Programs”:</a:t>
            </a:r>
          </a:p>
          <a:p>
            <a:pPr marL="0" indent="0">
              <a:buNone/>
            </a:pPr>
            <a:endParaRPr lang="en-US" sz="4800" b="1" dirty="0">
              <a:cs typeface="Times New Roman" panose="02020603050405020304" pitchFamily="18" charset="0"/>
            </a:endParaRPr>
          </a:p>
          <a:p>
            <a:pPr marL="0" indent="0">
              <a:buNone/>
              <a:tabLst>
                <a:tab pos="233363" algn="l"/>
                <a:tab pos="625475" algn="l"/>
                <a:tab pos="5029200" algn="l"/>
                <a:tab pos="5262563" algn="l"/>
              </a:tabLst>
            </a:pPr>
            <a:r>
              <a:rPr lang="en-US" sz="7200" b="1" u="sng" dirty="0">
                <a:cs typeface="Times New Roman" panose="02020603050405020304" pitchFamily="18" charset="0"/>
              </a:rPr>
              <a:t>                  Working Capital Fund Services			    Greenbook/Shared Cost Programs                _</a:t>
            </a:r>
            <a:br>
              <a:rPr lang="en-US" sz="7200" b="1" u="sng" dirty="0">
                <a:cs typeface="Times New Roman" panose="02020603050405020304" pitchFamily="18" charset="0"/>
              </a:rPr>
            </a:br>
            <a:r>
              <a:rPr lang="en-US" sz="7200" b="1" dirty="0">
                <a:cs typeface="Times New Roman" panose="02020603050405020304" pitchFamily="18" charset="0"/>
              </a:rPr>
              <a:t/>
            </a:r>
            <a:br>
              <a:rPr lang="en-US" sz="7200" b="1" dirty="0">
                <a:cs typeface="Times New Roman" panose="02020603050405020304" pitchFamily="18" charset="0"/>
              </a:rPr>
            </a:br>
            <a:r>
              <a:rPr lang="en-US" sz="7200" b="1" dirty="0">
                <a:cs typeface="Times New Roman" panose="02020603050405020304" pitchFamily="18" charset="0"/>
                <a:sym typeface="Wingdings" panose="05000000000000000000" pitchFamily="2" charset="2"/>
              </a:rPr>
              <a:t>	</a:t>
            </a:r>
            <a:r>
              <a:rPr lang="en-US" sz="7200" dirty="0">
                <a:cs typeface="Times New Roman" panose="02020603050405020304" pitchFamily="18" charset="0"/>
              </a:rPr>
              <a:t>Supported activities function as stand-alone 	</a:t>
            </a:r>
            <a:r>
              <a:rPr lang="en-US" sz="7200" b="1" dirty="0">
                <a:cs typeface="Times New Roman" panose="02020603050405020304" pitchFamily="18" charset="0"/>
                <a:sym typeface="Wingdings" panose="05000000000000000000" pitchFamily="2" charset="2"/>
              </a:rPr>
              <a:t> </a:t>
            </a:r>
            <a:r>
              <a:rPr lang="en-US" sz="7200" dirty="0">
                <a:cs typeface="Times New Roman" panose="02020603050405020304" pitchFamily="18" charset="0"/>
              </a:rPr>
              <a:t>Supported activities serve a Departmental need </a:t>
            </a:r>
            <a:br>
              <a:rPr lang="en-US" sz="7200" dirty="0">
                <a:cs typeface="Times New Roman" panose="02020603050405020304" pitchFamily="18" charset="0"/>
              </a:rPr>
            </a:br>
            <a:r>
              <a:rPr lang="en-US" sz="7200" dirty="0">
                <a:cs typeface="Times New Roman" panose="02020603050405020304" pitchFamily="18" charset="0"/>
              </a:rPr>
              <a:t>	business entities		(Departmental Reimbursements) or external</a:t>
            </a:r>
            <a:br>
              <a:rPr lang="en-US" sz="7200" dirty="0">
                <a:cs typeface="Times New Roman" panose="02020603050405020304" pitchFamily="18" charset="0"/>
              </a:rPr>
            </a:br>
            <a:r>
              <a:rPr lang="en-US" sz="7200" dirty="0">
                <a:cs typeface="Times New Roman" panose="02020603050405020304" pitchFamily="18" charset="0"/>
              </a:rPr>
              <a:t>				requirement (Central Cost Distribution Programs)</a:t>
            </a:r>
            <a:br>
              <a:rPr lang="en-US" sz="7200" dirty="0">
                <a:cs typeface="Times New Roman" panose="02020603050405020304" pitchFamily="18" charset="0"/>
              </a:rPr>
            </a:br>
            <a:endParaRPr lang="en-US" sz="7200" dirty="0">
              <a:cs typeface="Times New Roman" panose="02020603050405020304" pitchFamily="18" charset="0"/>
            </a:endParaRPr>
          </a:p>
          <a:p>
            <a:pPr>
              <a:buFont typeface="Wingdings" panose="05000000000000000000" pitchFamily="2" charset="2"/>
              <a:buChar char="Ø"/>
              <a:tabLst>
                <a:tab pos="233363" algn="l"/>
                <a:tab pos="625475" algn="l"/>
                <a:tab pos="5029200" algn="l"/>
                <a:tab pos="5262563" algn="l"/>
              </a:tabLst>
            </a:pPr>
            <a:r>
              <a:rPr lang="en-US" sz="7200" dirty="0">
                <a:cs typeface="Times New Roman" panose="02020603050405020304" pitchFamily="18" charset="0"/>
              </a:rPr>
              <a:t>Costs are recovered on the basis of service 	</a:t>
            </a:r>
            <a:r>
              <a:rPr lang="en-US" sz="7200" b="1" dirty="0">
                <a:cs typeface="Times New Roman" panose="02020603050405020304" pitchFamily="18" charset="0"/>
                <a:sym typeface="Wingdings" panose="05000000000000000000" pitchFamily="2" charset="2"/>
              </a:rPr>
              <a:t>	</a:t>
            </a:r>
            <a:r>
              <a:rPr lang="en-US" sz="7200" dirty="0">
                <a:cs typeface="Times New Roman" panose="02020603050405020304" pitchFamily="18" charset="0"/>
              </a:rPr>
              <a:t>Costs generally recovered on basis of 	</a:t>
            </a:r>
            <a:br>
              <a:rPr lang="en-US" sz="7200" dirty="0">
                <a:cs typeface="Times New Roman" panose="02020603050405020304" pitchFamily="18" charset="0"/>
              </a:rPr>
            </a:br>
            <a:r>
              <a:rPr lang="en-US" sz="7200" dirty="0">
                <a:cs typeface="Times New Roman" panose="02020603050405020304" pitchFamily="18" charset="0"/>
              </a:rPr>
              <a:t>demand		proration (e.g., FTEs)</a:t>
            </a:r>
            <a:br>
              <a:rPr lang="en-US" sz="7200" dirty="0">
                <a:cs typeface="Times New Roman" panose="02020603050405020304" pitchFamily="18" charset="0"/>
              </a:rPr>
            </a:br>
            <a:endParaRPr lang="en-US" sz="7200" dirty="0">
              <a:cs typeface="Times New Roman" panose="02020603050405020304" pitchFamily="18" charset="0"/>
            </a:endParaRPr>
          </a:p>
          <a:p>
            <a:pPr>
              <a:buFont typeface="Wingdings" panose="05000000000000000000" pitchFamily="2" charset="2"/>
              <a:buChar char="Ø"/>
              <a:tabLst>
                <a:tab pos="233363" algn="l"/>
                <a:tab pos="625475" algn="l"/>
                <a:tab pos="5029200" algn="l"/>
                <a:tab pos="5262563" algn="l"/>
              </a:tabLst>
            </a:pPr>
            <a:r>
              <a:rPr lang="en-US" sz="7200" dirty="0">
                <a:cs typeface="Times New Roman" panose="02020603050405020304" pitchFamily="18" charset="0"/>
              </a:rPr>
              <a:t>Provides a financing mechanism for large-scale	</a:t>
            </a:r>
            <a:r>
              <a:rPr lang="en-US" sz="7200" b="1" dirty="0">
                <a:cs typeface="Times New Roman" panose="02020603050405020304" pitchFamily="18" charset="0"/>
                <a:sym typeface="Wingdings" panose="05000000000000000000" pitchFamily="2" charset="2"/>
              </a:rPr>
              <a:t> </a:t>
            </a:r>
            <a:r>
              <a:rPr lang="en-US" sz="7200" dirty="0">
                <a:cs typeface="Times New Roman" panose="02020603050405020304" pitchFamily="18" charset="0"/>
              </a:rPr>
              <a:t>Does not have a mechanism for large-scale</a:t>
            </a:r>
            <a:br>
              <a:rPr lang="en-US" sz="7200" dirty="0">
                <a:cs typeface="Times New Roman" panose="02020603050405020304" pitchFamily="18" charset="0"/>
              </a:rPr>
            </a:br>
            <a:r>
              <a:rPr lang="en-US" sz="7200" dirty="0">
                <a:cs typeface="Times New Roman" panose="02020603050405020304" pitchFamily="18" charset="0"/>
              </a:rPr>
              <a:t>capital acquisitions		capital acquisitions</a:t>
            </a:r>
            <a:br>
              <a:rPr lang="en-US" sz="7200" dirty="0">
                <a:cs typeface="Times New Roman" panose="02020603050405020304" pitchFamily="18" charset="0"/>
              </a:rPr>
            </a:br>
            <a:endParaRPr lang="en-US" sz="7200" dirty="0">
              <a:cs typeface="Times New Roman" panose="02020603050405020304" pitchFamily="18" charset="0"/>
            </a:endParaRPr>
          </a:p>
          <a:p>
            <a:pPr>
              <a:buFont typeface="Wingdings" panose="05000000000000000000" pitchFamily="2" charset="2"/>
              <a:buChar char="Ø"/>
              <a:tabLst>
                <a:tab pos="233363" algn="l"/>
                <a:tab pos="625475" algn="l"/>
                <a:tab pos="5029200" algn="l"/>
                <a:tab pos="5262563" algn="l"/>
              </a:tabLst>
            </a:pPr>
            <a:r>
              <a:rPr lang="en-US" sz="7200" dirty="0">
                <a:cs typeface="Times New Roman" panose="02020603050405020304" pitchFamily="18" charset="0"/>
              </a:rPr>
              <a:t>New activity centers require approval by OMB	</a:t>
            </a:r>
            <a:r>
              <a:rPr lang="en-US" sz="7200" b="1" dirty="0">
                <a:cs typeface="Times New Roman" panose="02020603050405020304" pitchFamily="18" charset="0"/>
                <a:sym typeface="Wingdings" panose="05000000000000000000" pitchFamily="2" charset="2"/>
              </a:rPr>
              <a:t>	</a:t>
            </a:r>
            <a:r>
              <a:rPr lang="en-US" sz="7200" dirty="0">
                <a:cs typeface="Times New Roman" panose="02020603050405020304" pitchFamily="18" charset="0"/>
              </a:rPr>
              <a:t>New programs require approval by Deputy Secretary</a:t>
            </a:r>
            <a:br>
              <a:rPr lang="en-US" sz="7200" dirty="0">
                <a:cs typeface="Times New Roman" panose="02020603050405020304" pitchFamily="18" charset="0"/>
              </a:rPr>
            </a:br>
            <a:endParaRPr lang="en-US" sz="7200" dirty="0">
              <a:cs typeface="Times New Roman" panose="02020603050405020304" pitchFamily="18" charset="0"/>
            </a:endParaRPr>
          </a:p>
          <a:p>
            <a:pPr>
              <a:buFont typeface="Wingdings" panose="05000000000000000000" pitchFamily="2" charset="2"/>
              <a:buChar char="Ø"/>
              <a:tabLst>
                <a:tab pos="233363" algn="l"/>
                <a:tab pos="625475" algn="l"/>
                <a:tab pos="5029200" algn="l"/>
                <a:tab pos="5262563" algn="l"/>
              </a:tabLst>
            </a:pPr>
            <a:r>
              <a:rPr lang="en-US" sz="7200" dirty="0">
                <a:cs typeface="Times New Roman" panose="02020603050405020304" pitchFamily="18" charset="0"/>
              </a:rPr>
              <a:t>Provides a mechanism for agency input 	</a:t>
            </a:r>
            <a:r>
              <a:rPr lang="en-US" sz="7200" b="1" dirty="0">
                <a:cs typeface="Times New Roman" panose="02020603050405020304" pitchFamily="18" charset="0"/>
                <a:sym typeface="Wingdings" panose="05000000000000000000" pitchFamily="2" charset="2"/>
              </a:rPr>
              <a:t>	</a:t>
            </a:r>
            <a:r>
              <a:rPr lang="en-US" sz="7200" dirty="0">
                <a:cs typeface="Times New Roman" panose="02020603050405020304" pitchFamily="18" charset="0"/>
              </a:rPr>
              <a:t>Employs a Shared Cost Programs Advisory</a:t>
            </a:r>
            <a:br>
              <a:rPr lang="en-US" sz="7200" dirty="0">
                <a:cs typeface="Times New Roman" panose="02020603050405020304" pitchFamily="18" charset="0"/>
              </a:rPr>
            </a:br>
            <a:r>
              <a:rPr lang="en-US" sz="7200" dirty="0">
                <a:cs typeface="Times New Roman" panose="02020603050405020304" pitchFamily="18" charset="0"/>
              </a:rPr>
              <a:t>(WCF Executive Committee under DR 1043-40)  		Committee (under DR 2236-001)</a:t>
            </a:r>
            <a:endParaRPr lang="en-US" sz="7200" dirty="0"/>
          </a:p>
        </p:txBody>
      </p:sp>
    </p:spTree>
    <p:extLst>
      <p:ext uri="{BB962C8B-B14F-4D97-AF65-F5344CB8AC3E}">
        <p14:creationId xmlns:p14="http://schemas.microsoft.com/office/powerpoint/2010/main" val="2821397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WCF Benefits to USDA">
            <a:extLst>
              <a:ext uri="{FF2B5EF4-FFF2-40B4-BE49-F238E27FC236}">
                <a16:creationId xmlns:a16="http://schemas.microsoft.com/office/drawing/2014/main" id="{41740FFC-B461-450F-9D73-79DE3C355650}"/>
              </a:ext>
            </a:extLst>
          </p:cNvPr>
          <p:cNvSpPr>
            <a:spLocks noGrp="1"/>
          </p:cNvSpPr>
          <p:nvPr>
            <p:ph type="title"/>
          </p:nvPr>
        </p:nvSpPr>
        <p:spPr>
          <a:xfrm>
            <a:off x="231648" y="365126"/>
            <a:ext cx="8546592" cy="1204368"/>
          </a:xfrm>
        </p:spPr>
        <p:txBody>
          <a:bodyPr/>
          <a:lstStyle/>
          <a:p>
            <a:r>
              <a:rPr lang="en-US" dirty="0"/>
              <a:t>WCF Benefits to USDA</a:t>
            </a:r>
          </a:p>
        </p:txBody>
      </p:sp>
      <p:sp>
        <p:nvSpPr>
          <p:cNvPr id="2" name="Content Placeholder 1" descr="WCF provides benefits to the Department and it’s agencies such as:&#10;Economies of scale&#10;Reduced overhead&#10;Central cost-based management&#10;Coordination that avoids duplication of effort among agencies&#10;Improved services to the agencies and/or the public&#10;Availability of services to agencies that could not afford them if administered &#10;by agencies independently&#10;Ability to replace equipment on a long-term basis or make investments in corporate-level systems applications through the cost recovery mechanism&#10;">
            <a:extLst>
              <a:ext uri="{FF2B5EF4-FFF2-40B4-BE49-F238E27FC236}">
                <a16:creationId xmlns:a16="http://schemas.microsoft.com/office/drawing/2014/main" id="{CD3072CA-6FC0-41B9-9001-111ABE647E44}"/>
              </a:ext>
            </a:extLst>
          </p:cNvPr>
          <p:cNvSpPr>
            <a:spLocks noGrp="1"/>
          </p:cNvSpPr>
          <p:nvPr>
            <p:ph idx="1"/>
          </p:nvPr>
        </p:nvSpPr>
        <p:spPr>
          <a:xfrm>
            <a:off x="838200" y="1690688"/>
            <a:ext cx="10515600" cy="4351338"/>
          </a:xfrm>
        </p:spPr>
        <p:txBody>
          <a:bodyPr/>
          <a:lstStyle/>
          <a:p>
            <a:pPr marL="0" indent="0">
              <a:buClr>
                <a:schemeClr val="tx2"/>
              </a:buClr>
              <a:buNone/>
            </a:pPr>
            <a:r>
              <a:rPr lang="en-US" dirty="0">
                <a:cs typeface="Times New Roman" panose="02020603050405020304" pitchFamily="18" charset="0"/>
              </a:rPr>
              <a:t>WCF provides benefits to the Department and it’s agencies such as:</a:t>
            </a:r>
          </a:p>
          <a:p>
            <a:pPr marL="347663" indent="-347663">
              <a:buFont typeface="Wingdings" panose="05000000000000000000" pitchFamily="2" charset="2"/>
              <a:buChar char="Ø"/>
            </a:pPr>
            <a:r>
              <a:rPr lang="en-US" sz="2200" dirty="0">
                <a:cs typeface="Times New Roman" panose="02020603050405020304" pitchFamily="18" charset="0"/>
              </a:rPr>
              <a:t>Economies of scale</a:t>
            </a:r>
          </a:p>
          <a:p>
            <a:pPr marL="347663" indent="-347663">
              <a:buFont typeface="Wingdings" panose="05000000000000000000" pitchFamily="2" charset="2"/>
              <a:buChar char="Ø"/>
            </a:pPr>
            <a:r>
              <a:rPr lang="en-US" sz="2200" dirty="0">
                <a:cs typeface="Times New Roman" panose="02020603050405020304" pitchFamily="18" charset="0"/>
              </a:rPr>
              <a:t>Reduced overhead</a:t>
            </a:r>
          </a:p>
          <a:p>
            <a:pPr marL="347663" indent="-347663">
              <a:buFont typeface="Wingdings" panose="05000000000000000000" pitchFamily="2" charset="2"/>
              <a:buChar char="Ø"/>
            </a:pPr>
            <a:r>
              <a:rPr lang="en-US" sz="2200" dirty="0">
                <a:cs typeface="Times New Roman" panose="02020603050405020304" pitchFamily="18" charset="0"/>
              </a:rPr>
              <a:t>Central cost-based management</a:t>
            </a:r>
          </a:p>
          <a:p>
            <a:pPr marL="347663" indent="-347663">
              <a:buFont typeface="Wingdings" panose="05000000000000000000" pitchFamily="2" charset="2"/>
              <a:buChar char="Ø"/>
            </a:pPr>
            <a:r>
              <a:rPr lang="en-US" sz="2200" dirty="0">
                <a:cs typeface="Times New Roman" panose="02020603050405020304" pitchFamily="18" charset="0"/>
              </a:rPr>
              <a:t>Coordination that avoids duplication of effort among agencies</a:t>
            </a:r>
          </a:p>
          <a:p>
            <a:pPr marL="347663" indent="-347663">
              <a:buFont typeface="Wingdings" panose="05000000000000000000" pitchFamily="2" charset="2"/>
              <a:buChar char="Ø"/>
            </a:pPr>
            <a:r>
              <a:rPr lang="en-US" sz="2200" dirty="0">
                <a:cs typeface="Times New Roman" panose="02020603050405020304" pitchFamily="18" charset="0"/>
              </a:rPr>
              <a:t>Improved services to the agencies and/or the public</a:t>
            </a:r>
          </a:p>
          <a:p>
            <a:pPr marL="347663" indent="-347663">
              <a:buFont typeface="Wingdings" panose="05000000000000000000" pitchFamily="2" charset="2"/>
              <a:buChar char="Ø"/>
            </a:pPr>
            <a:r>
              <a:rPr lang="en-US" sz="2200" dirty="0">
                <a:cs typeface="Times New Roman" panose="02020603050405020304" pitchFamily="18" charset="0"/>
              </a:rPr>
              <a:t>Availability of services to agencies that could not afford them if administered </a:t>
            </a:r>
            <a:br>
              <a:rPr lang="en-US" sz="2200" dirty="0">
                <a:cs typeface="Times New Roman" panose="02020603050405020304" pitchFamily="18" charset="0"/>
              </a:rPr>
            </a:br>
            <a:r>
              <a:rPr lang="en-US" sz="2200" dirty="0">
                <a:cs typeface="Times New Roman" panose="02020603050405020304" pitchFamily="18" charset="0"/>
              </a:rPr>
              <a:t>by agencies independently</a:t>
            </a:r>
          </a:p>
          <a:p>
            <a:pPr marL="347663" indent="-347663">
              <a:buFont typeface="Wingdings" panose="05000000000000000000" pitchFamily="2" charset="2"/>
              <a:buChar char="Ø"/>
            </a:pPr>
            <a:r>
              <a:rPr lang="en-US" sz="2200" dirty="0">
                <a:cs typeface="Times New Roman" panose="02020603050405020304" pitchFamily="18" charset="0"/>
              </a:rPr>
              <a:t>Ability to replace equipment on a long-term basis or make investments in corporate-level systems applications through the cost recovery mechanism</a:t>
            </a:r>
          </a:p>
          <a:p>
            <a:endParaRPr lang="en-US" dirty="0"/>
          </a:p>
        </p:txBody>
      </p:sp>
    </p:spTree>
    <p:extLst>
      <p:ext uri="{BB962C8B-B14F-4D97-AF65-F5344CB8AC3E}">
        <p14:creationId xmlns:p14="http://schemas.microsoft.com/office/powerpoint/2010/main" val="33122773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19 Finl Mgt Trng PowerPoint Template" id="{6B319287-48B5-4E8A-9896-EEFB1DDFF705}" vid="{846512FA-1490-48D4-A006-10999F096EA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2019 Finl Mgt Trng PowerPoint Template</Template>
  <TotalTime>638</TotalTime>
  <Words>626</Words>
  <Application>Microsoft Office PowerPoint</Application>
  <PresentationFormat>Widescreen</PresentationFormat>
  <Paragraphs>99</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Arial Black</vt:lpstr>
      <vt:lpstr>Calibri</vt:lpstr>
      <vt:lpstr>Calibri Light</vt:lpstr>
      <vt:lpstr>Times New Roman</vt:lpstr>
      <vt:lpstr>Wingdings</vt:lpstr>
      <vt:lpstr>Office Theme</vt:lpstr>
      <vt:lpstr>Working Capital Fund</vt:lpstr>
      <vt:lpstr>Working Capital Fund….. Defined</vt:lpstr>
      <vt:lpstr>Working Capital Fund….. Defined Cont.</vt:lpstr>
      <vt:lpstr>WCF Governance Structure</vt:lpstr>
      <vt:lpstr>WCF Service Categories</vt:lpstr>
      <vt:lpstr>WCF Budget Outlook</vt:lpstr>
      <vt:lpstr>WCF Services</vt:lpstr>
      <vt:lpstr>WCF vs Greenbook</vt:lpstr>
      <vt:lpstr>WCF Benefits to USDA</vt:lpstr>
      <vt:lpstr>Agency Reporting for WCF Services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Capital Fund</dc:title>
  <dc:creator>Financial Management Services</dc:creator>
  <cp:lastModifiedBy>Stewart, Jeffrey - OCFO</cp:lastModifiedBy>
  <cp:revision>55</cp:revision>
  <dcterms:created xsi:type="dcterms:W3CDTF">2019-06-20T11:50:27Z</dcterms:created>
  <dcterms:modified xsi:type="dcterms:W3CDTF">2019-08-13T16:58:18Z</dcterms:modified>
</cp:coreProperties>
</file>