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336" r:id="rId2"/>
    <p:sldId id="337" r:id="rId3"/>
    <p:sldId id="338" r:id="rId4"/>
    <p:sldId id="339" r:id="rId5"/>
    <p:sldId id="340" r:id="rId6"/>
    <p:sldId id="341" r:id="rId7"/>
    <p:sldId id="342" r:id="rId8"/>
    <p:sldId id="352" r:id="rId9"/>
    <p:sldId id="343" r:id="rId10"/>
    <p:sldId id="344" r:id="rId11"/>
    <p:sldId id="345" r:id="rId12"/>
    <p:sldId id="346" r:id="rId13"/>
    <p:sldId id="347" r:id="rId14"/>
    <p:sldId id="300" r:id="rId15"/>
    <p:sldId id="348" r:id="rId16"/>
    <p:sldId id="349" r:id="rId17"/>
    <p:sldId id="351" r:id="rId18"/>
    <p:sldId id="350" r:id="rId19"/>
    <p:sldId id="332" r:id="rId20"/>
    <p:sldId id="259" r:id="rId21"/>
    <p:sldId id="333" r:id="rId22"/>
    <p:sldId id="270" r:id="rId23"/>
    <p:sldId id="273" r:id="rId24"/>
    <p:sldId id="334" r:id="rId25"/>
    <p:sldId id="269" r:id="rId26"/>
    <p:sldId id="271" r:id="rId27"/>
    <p:sldId id="272" r:id="rId28"/>
    <p:sldId id="33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39" d="100"/>
          <a:sy n="139" d="100"/>
        </p:scale>
        <p:origin x="138" y="6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18C2F7-4A3E-4D8D-9531-B44E9023389E}" type="datetimeFigureOut">
              <a:rPr lang="en-US" smtClean="0"/>
              <a:t>8/12/2019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9BA0B-D87B-4F1B-85CF-9AC6D12464AD}" type="slidenum">
              <a:rPr lang="en-US" smtClean="0"/>
              <a:t>‹#›</a:t>
            </a:fld>
            <a:endParaRPr lang="en-US" dirty="0"/>
          </a:p>
        </p:txBody>
      </p:sp>
    </p:spTree>
    <p:extLst>
      <p:ext uri="{BB962C8B-B14F-4D97-AF65-F5344CB8AC3E}">
        <p14:creationId xmlns:p14="http://schemas.microsoft.com/office/powerpoint/2010/main" val="4240061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$1MM</a:t>
            </a:r>
            <a:r>
              <a:rPr lang="en-US" baseline="0" dirty="0"/>
              <a:t> of DD are retention fees/cost recovery</a:t>
            </a:r>
            <a:endParaRPr lang="en-US" dirty="0"/>
          </a:p>
        </p:txBody>
      </p:sp>
      <p:sp>
        <p:nvSpPr>
          <p:cNvPr id="4" name="Slide Number Placeholder 3"/>
          <p:cNvSpPr>
            <a:spLocks noGrp="1"/>
          </p:cNvSpPr>
          <p:nvPr>
            <p:ph type="sldNum" sz="quarter" idx="10"/>
          </p:nvPr>
        </p:nvSpPr>
        <p:spPr/>
        <p:txBody>
          <a:bodyPr/>
          <a:lstStyle/>
          <a:p>
            <a:fld id="{0D68565A-2076-4CD5-B594-B6227DE37F41}" type="slidenum">
              <a:rPr lang="en-US" smtClean="0"/>
              <a:t>25</a:t>
            </a:fld>
            <a:endParaRPr lang="en-US" dirty="0"/>
          </a:p>
        </p:txBody>
      </p:sp>
    </p:spTree>
    <p:extLst>
      <p:ext uri="{BB962C8B-B14F-4D97-AF65-F5344CB8AC3E}">
        <p14:creationId xmlns:p14="http://schemas.microsoft.com/office/powerpoint/2010/main" val="1127331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a:t>
            </a:r>
            <a:r>
              <a:rPr lang="en-US" baseline="0" dirty="0"/>
              <a:t> Bank/CRS tentatively scheduled release date.</a:t>
            </a:r>
            <a:endParaRPr lang="en-US" dirty="0"/>
          </a:p>
        </p:txBody>
      </p:sp>
      <p:sp>
        <p:nvSpPr>
          <p:cNvPr id="4" name="Slide Number Placeholder 3"/>
          <p:cNvSpPr>
            <a:spLocks noGrp="1"/>
          </p:cNvSpPr>
          <p:nvPr>
            <p:ph type="sldNum" sz="quarter" idx="10"/>
          </p:nvPr>
        </p:nvSpPr>
        <p:spPr/>
        <p:txBody>
          <a:bodyPr/>
          <a:lstStyle/>
          <a:p>
            <a:fld id="{0D68565A-2076-4CD5-B594-B6227DE37F41}" type="slidenum">
              <a:rPr lang="en-US" smtClean="0"/>
              <a:t>26</a:t>
            </a:fld>
            <a:endParaRPr lang="en-US" dirty="0"/>
          </a:p>
        </p:txBody>
      </p:sp>
    </p:spTree>
    <p:extLst>
      <p:ext uri="{BB962C8B-B14F-4D97-AF65-F5344CB8AC3E}">
        <p14:creationId xmlns:p14="http://schemas.microsoft.com/office/powerpoint/2010/main" val="981733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B&amp;F Help</a:t>
            </a:r>
            <a:r>
              <a:rPr lang="en-US" baseline="0" dirty="0"/>
              <a:t> Solutions Library</a:t>
            </a:r>
            <a:endParaRPr lang="en-US" dirty="0"/>
          </a:p>
        </p:txBody>
      </p:sp>
      <p:sp>
        <p:nvSpPr>
          <p:cNvPr id="4" name="Slide Number Placeholder 3"/>
          <p:cNvSpPr>
            <a:spLocks noGrp="1"/>
          </p:cNvSpPr>
          <p:nvPr>
            <p:ph type="sldNum" sz="quarter" idx="10"/>
          </p:nvPr>
        </p:nvSpPr>
        <p:spPr/>
        <p:txBody>
          <a:bodyPr/>
          <a:lstStyle/>
          <a:p>
            <a:fld id="{0D68565A-2076-4CD5-B594-B6227DE37F41}" type="slidenum">
              <a:rPr lang="en-US" smtClean="0"/>
              <a:t>28</a:t>
            </a:fld>
            <a:endParaRPr lang="en-US" dirty="0"/>
          </a:p>
        </p:txBody>
      </p:sp>
    </p:spTree>
    <p:extLst>
      <p:ext uri="{BB962C8B-B14F-4D97-AF65-F5344CB8AC3E}">
        <p14:creationId xmlns:p14="http://schemas.microsoft.com/office/powerpoint/2010/main" val="991064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D510F-BD00-4E77-B625-843BF4F5AFB3}"/>
              </a:ext>
            </a:extLst>
          </p:cNvPr>
          <p:cNvSpPr>
            <a:spLocks noGrp="1"/>
          </p:cNvSpPr>
          <p:nvPr>
            <p:ph type="title"/>
          </p:nvPr>
        </p:nvSpPr>
        <p:spPr>
          <a:xfrm>
            <a:off x="365760" y="2490112"/>
            <a:ext cx="5970494" cy="1325563"/>
          </a:xfrm>
        </p:spPr>
        <p:txBody>
          <a:bodyPr/>
          <a:lstStyle/>
          <a:p>
            <a:r>
              <a:rPr lang="en-US"/>
              <a:t>Click to edit Master title style</a:t>
            </a:r>
            <a:endParaRPr lang="en-US" dirty="0"/>
          </a:p>
        </p:txBody>
      </p:sp>
      <p:pic>
        <p:nvPicPr>
          <p:cNvPr id="11" name="Picture 10" descr="USDA 2019 Financial Management Training PowerPoint Title Slide graphic&#10;&#10;Description generated with high confidence">
            <a:extLst>
              <a:ext uri="{FF2B5EF4-FFF2-40B4-BE49-F238E27FC236}">
                <a16:creationId xmlns:a16="http://schemas.microsoft.com/office/drawing/2014/main" id="{D03D29FD-CF9C-4176-8541-6D49BFC3BD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Text Placeholder 12">
            <a:extLst>
              <a:ext uri="{FF2B5EF4-FFF2-40B4-BE49-F238E27FC236}">
                <a16:creationId xmlns:a16="http://schemas.microsoft.com/office/drawing/2014/main" id="{69B91BD0-7541-4109-961C-7ED810E296E6}"/>
              </a:ext>
            </a:extLst>
          </p:cNvPr>
          <p:cNvSpPr>
            <a:spLocks noGrp="1"/>
          </p:cNvSpPr>
          <p:nvPr>
            <p:ph type="body" sz="quarter" idx="10" hasCustomPrompt="1"/>
          </p:nvPr>
        </p:nvSpPr>
        <p:spPr>
          <a:xfrm>
            <a:off x="512064" y="2047874"/>
            <a:ext cx="6189950" cy="1042797"/>
          </a:xfrm>
        </p:spPr>
        <p:txBody>
          <a:bodyPr/>
          <a:lstStyle>
            <a:lvl1pPr marL="0" indent="0">
              <a:buNone/>
              <a:defRPr sz="3600" b="1">
                <a:latin typeface="Arial Black" panose="020B0A04020102020204" pitchFamily="34" charset="0"/>
              </a:defRPr>
            </a:lvl1pPr>
            <a:lvl2pPr marL="457200" indent="0">
              <a:buNone/>
              <a:defRPr/>
            </a:lvl2pPr>
          </a:lstStyle>
          <a:p>
            <a:pPr lvl="0"/>
            <a:r>
              <a:rPr lang="en-US" dirty="0"/>
              <a:t>Presentation Title</a:t>
            </a:r>
          </a:p>
          <a:p>
            <a:pPr lvl="1"/>
            <a:endParaRPr lang="en-US" dirty="0"/>
          </a:p>
        </p:txBody>
      </p:sp>
      <p:sp>
        <p:nvSpPr>
          <p:cNvPr id="17" name="Text Placeholder 16">
            <a:extLst>
              <a:ext uri="{FF2B5EF4-FFF2-40B4-BE49-F238E27FC236}">
                <a16:creationId xmlns:a16="http://schemas.microsoft.com/office/drawing/2014/main" id="{D4D04E22-061D-4978-BB7C-EEBB355515C7}"/>
              </a:ext>
            </a:extLst>
          </p:cNvPr>
          <p:cNvSpPr>
            <a:spLocks noGrp="1"/>
          </p:cNvSpPr>
          <p:nvPr>
            <p:ph type="body" sz="quarter" idx="11" hasCustomPrompt="1"/>
          </p:nvPr>
        </p:nvSpPr>
        <p:spPr>
          <a:xfrm>
            <a:off x="4664074" y="4535678"/>
            <a:ext cx="7259701" cy="1770109"/>
          </a:xfrm>
        </p:spPr>
        <p:txBody>
          <a:bodyPr/>
          <a:lstStyle>
            <a:lvl1pPr marL="0" indent="0">
              <a:buNone/>
              <a:defRPr sz="3200" b="1"/>
            </a:lvl1pPr>
            <a:lvl2pPr marL="457200" indent="0">
              <a:buNone/>
              <a:defRPr/>
            </a:lvl2pPr>
            <a:lvl3pPr marL="914400" indent="0">
              <a:buNone/>
              <a:defRPr/>
            </a:lvl3pPr>
          </a:lstStyle>
          <a:p>
            <a:pPr lvl="0"/>
            <a:r>
              <a:rPr lang="en-US" dirty="0"/>
              <a:t>Presenter Name</a:t>
            </a:r>
          </a:p>
          <a:p>
            <a:pPr lvl="1"/>
            <a:r>
              <a:rPr lang="en-US" dirty="0"/>
              <a:t>Presenter Title</a:t>
            </a:r>
          </a:p>
          <a:p>
            <a:pPr lvl="1"/>
            <a:r>
              <a:rPr lang="en-US" dirty="0"/>
              <a:t>Agency/Organization</a:t>
            </a:r>
          </a:p>
        </p:txBody>
      </p:sp>
    </p:spTree>
    <p:extLst>
      <p:ext uri="{BB962C8B-B14F-4D97-AF65-F5344CB8AC3E}">
        <p14:creationId xmlns:p14="http://schemas.microsoft.com/office/powerpoint/2010/main" val="3606068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8BEE5-9815-42E7-AF5A-D0B47FC7A3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99A91A-87F9-4F03-82C4-7A4E33B9368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F2F42C-45CB-4AC2-B290-5C33BCD97218}"/>
              </a:ext>
            </a:extLst>
          </p:cNvPr>
          <p:cNvSpPr>
            <a:spLocks noGrp="1"/>
          </p:cNvSpPr>
          <p:nvPr>
            <p:ph type="dt" sz="half" idx="10"/>
          </p:nvPr>
        </p:nvSpPr>
        <p:spPr/>
        <p:txBody>
          <a:bodyPr/>
          <a:lstStyle/>
          <a:p>
            <a:fld id="{823A9A4D-237A-4529-BF61-CEBB1DEB0FF9}" type="datetime1">
              <a:rPr lang="en-US" smtClean="0"/>
              <a:t>8/12/2019</a:t>
            </a:fld>
            <a:endParaRPr lang="en-US" dirty="0"/>
          </a:p>
        </p:txBody>
      </p:sp>
      <p:sp>
        <p:nvSpPr>
          <p:cNvPr id="5" name="Footer Placeholder 4">
            <a:extLst>
              <a:ext uri="{FF2B5EF4-FFF2-40B4-BE49-F238E27FC236}">
                <a16:creationId xmlns:a16="http://schemas.microsoft.com/office/drawing/2014/main" id="{AFCE51A2-CFCA-4C84-9B57-6C5D5CD29C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0D78EE-FDA5-472E-85F9-5C830D526ED7}"/>
              </a:ext>
            </a:extLst>
          </p:cNvPr>
          <p:cNvSpPr>
            <a:spLocks noGrp="1"/>
          </p:cNvSpPr>
          <p:nvPr>
            <p:ph type="sldNum" sz="quarter" idx="12"/>
          </p:nvPr>
        </p:nvSpPr>
        <p:spPr/>
        <p:txBody>
          <a:bodyPr/>
          <a:lstStyle/>
          <a:p>
            <a:fld id="{82A07BB3-F3DC-4C0B-B008-4C703ECBF595}" type="slidenum">
              <a:rPr lang="en-US" smtClean="0"/>
              <a:t>‹#›</a:t>
            </a:fld>
            <a:endParaRPr lang="en-US" dirty="0"/>
          </a:p>
        </p:txBody>
      </p:sp>
    </p:spTree>
    <p:extLst>
      <p:ext uri="{BB962C8B-B14F-4D97-AF65-F5344CB8AC3E}">
        <p14:creationId xmlns:p14="http://schemas.microsoft.com/office/powerpoint/2010/main" val="1568556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1673D0-9661-4E0E-AA47-A09D9EAD5B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717FDF-0DCF-485A-A9B2-0B95BE1E707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316EC6-6955-40A7-8433-6A2D2BC919EB}"/>
              </a:ext>
            </a:extLst>
          </p:cNvPr>
          <p:cNvSpPr>
            <a:spLocks noGrp="1"/>
          </p:cNvSpPr>
          <p:nvPr>
            <p:ph type="dt" sz="half" idx="10"/>
          </p:nvPr>
        </p:nvSpPr>
        <p:spPr/>
        <p:txBody>
          <a:bodyPr/>
          <a:lstStyle/>
          <a:p>
            <a:fld id="{81A8E633-460E-4206-AF46-0114493FF972}" type="datetime1">
              <a:rPr lang="en-US" smtClean="0"/>
              <a:t>8/12/2019</a:t>
            </a:fld>
            <a:endParaRPr lang="en-US" dirty="0"/>
          </a:p>
        </p:txBody>
      </p:sp>
      <p:sp>
        <p:nvSpPr>
          <p:cNvPr id="5" name="Footer Placeholder 4">
            <a:extLst>
              <a:ext uri="{FF2B5EF4-FFF2-40B4-BE49-F238E27FC236}">
                <a16:creationId xmlns:a16="http://schemas.microsoft.com/office/drawing/2014/main" id="{45747FD3-9D76-4491-817F-002C1940F1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726FB0-3E1A-41A5-A68A-A6FE602D6C46}"/>
              </a:ext>
            </a:extLst>
          </p:cNvPr>
          <p:cNvSpPr>
            <a:spLocks noGrp="1"/>
          </p:cNvSpPr>
          <p:nvPr>
            <p:ph type="sldNum" sz="quarter" idx="12"/>
          </p:nvPr>
        </p:nvSpPr>
        <p:spPr/>
        <p:txBody>
          <a:bodyPr/>
          <a:lstStyle/>
          <a:p>
            <a:fld id="{82A07BB3-F3DC-4C0B-B008-4C703ECBF595}" type="slidenum">
              <a:rPr lang="en-US" smtClean="0"/>
              <a:t>‹#›</a:t>
            </a:fld>
            <a:endParaRPr lang="en-US" dirty="0"/>
          </a:p>
        </p:txBody>
      </p:sp>
    </p:spTree>
    <p:extLst>
      <p:ext uri="{BB962C8B-B14F-4D97-AF65-F5344CB8AC3E}">
        <p14:creationId xmlns:p14="http://schemas.microsoft.com/office/powerpoint/2010/main" val="3304710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2A6C5-B5A9-4117-831A-918181B924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F1915A-2BFF-413D-A93F-0E5CF04A5E6E}"/>
              </a:ext>
            </a:extLst>
          </p:cNvPr>
          <p:cNvSpPr>
            <a:spLocks noGrp="1"/>
          </p:cNvSpPr>
          <p:nvPr>
            <p:ph type="dt" sz="half" idx="10"/>
          </p:nvPr>
        </p:nvSpPr>
        <p:spPr/>
        <p:txBody>
          <a:bodyPr/>
          <a:lstStyle/>
          <a:p>
            <a:fld id="{AA0BE8BF-FD91-4AC9-9E89-263B1086AB59}" type="datetime1">
              <a:rPr lang="en-US" smtClean="0"/>
              <a:t>8/12/2019</a:t>
            </a:fld>
            <a:endParaRPr lang="en-US" dirty="0"/>
          </a:p>
        </p:txBody>
      </p:sp>
      <p:sp>
        <p:nvSpPr>
          <p:cNvPr id="4" name="Footer Placeholder 3">
            <a:extLst>
              <a:ext uri="{FF2B5EF4-FFF2-40B4-BE49-F238E27FC236}">
                <a16:creationId xmlns:a16="http://schemas.microsoft.com/office/drawing/2014/main" id="{E152D228-0C58-41CE-A857-BB032C4D2EC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6F808AB-111D-4D9F-A4C9-3E9DB3CC6974}"/>
              </a:ext>
            </a:extLst>
          </p:cNvPr>
          <p:cNvSpPr>
            <a:spLocks noGrp="1"/>
          </p:cNvSpPr>
          <p:nvPr>
            <p:ph type="sldNum" sz="quarter" idx="12"/>
          </p:nvPr>
        </p:nvSpPr>
        <p:spPr/>
        <p:txBody>
          <a:bodyPr/>
          <a:lstStyle/>
          <a:p>
            <a:fld id="{82A07BB3-F3DC-4C0B-B008-4C703ECBF595}" type="slidenum">
              <a:rPr lang="en-US" smtClean="0"/>
              <a:t>‹#›</a:t>
            </a:fld>
            <a:endParaRPr lang="en-US" dirty="0"/>
          </a:p>
        </p:txBody>
      </p:sp>
    </p:spTree>
    <p:extLst>
      <p:ext uri="{BB962C8B-B14F-4D97-AF65-F5344CB8AC3E}">
        <p14:creationId xmlns:p14="http://schemas.microsoft.com/office/powerpoint/2010/main" val="2245959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BC4E2-41A5-427D-9DE2-B596354177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108D78-F2B9-42D1-B48A-652E7BC331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3B8828-AA87-4C8D-8147-B1C99802E562}"/>
              </a:ext>
            </a:extLst>
          </p:cNvPr>
          <p:cNvSpPr>
            <a:spLocks noGrp="1"/>
          </p:cNvSpPr>
          <p:nvPr>
            <p:ph type="dt" sz="half" idx="10"/>
          </p:nvPr>
        </p:nvSpPr>
        <p:spPr/>
        <p:txBody>
          <a:bodyPr/>
          <a:lstStyle/>
          <a:p>
            <a:fld id="{82B6C503-C487-4751-A1AD-4494B8F474AF}" type="datetime1">
              <a:rPr lang="en-US" smtClean="0"/>
              <a:t>8/12/2019</a:t>
            </a:fld>
            <a:endParaRPr lang="en-US" dirty="0"/>
          </a:p>
        </p:txBody>
      </p:sp>
      <p:sp>
        <p:nvSpPr>
          <p:cNvPr id="5" name="Footer Placeholder 4">
            <a:extLst>
              <a:ext uri="{FF2B5EF4-FFF2-40B4-BE49-F238E27FC236}">
                <a16:creationId xmlns:a16="http://schemas.microsoft.com/office/drawing/2014/main" id="{E3F32EDF-DFEE-48D3-8A8B-74496A6758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C1BE35-998E-458B-9CDE-6192014945E5}"/>
              </a:ext>
            </a:extLst>
          </p:cNvPr>
          <p:cNvSpPr>
            <a:spLocks noGrp="1"/>
          </p:cNvSpPr>
          <p:nvPr>
            <p:ph type="sldNum" sz="quarter" idx="12"/>
          </p:nvPr>
        </p:nvSpPr>
        <p:spPr/>
        <p:txBody>
          <a:bodyPr/>
          <a:lstStyle/>
          <a:p>
            <a:fld id="{17363A9F-7490-40D2-A2E4-5534867EAB19}" type="slidenum">
              <a:rPr lang="en-US" smtClean="0"/>
              <a:t>‹#›</a:t>
            </a:fld>
            <a:endParaRPr lang="en-US" dirty="0"/>
          </a:p>
        </p:txBody>
      </p:sp>
    </p:spTree>
    <p:extLst>
      <p:ext uri="{BB962C8B-B14F-4D97-AF65-F5344CB8AC3E}">
        <p14:creationId xmlns:p14="http://schemas.microsoft.com/office/powerpoint/2010/main" val="2913376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4800" cap="all" baseline="0"/>
            </a:lvl1pPr>
          </a:lstStyle>
          <a:p>
            <a:r>
              <a:rPr lang="en-US" dirty="0"/>
              <a:t>Click to edit Master title style</a:t>
            </a:r>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rgbClr val="5C5C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0035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C2D8A6-75E3-4BFA-9831-9682B14E4B8E}"/>
              </a:ext>
            </a:extLst>
          </p:cNvPr>
          <p:cNvSpPr>
            <a:spLocks noGrp="1"/>
          </p:cNvSpPr>
          <p:nvPr>
            <p:ph idx="1" hasCustomPrompt="1"/>
          </p:nvPr>
        </p:nvSpPr>
        <p:spPr/>
        <p:txBody>
          <a:bodyPr/>
          <a:lstStyle>
            <a:lvl1pP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9EFECF40-CC08-45BA-8854-46987B228015}"/>
              </a:ext>
            </a:extLst>
          </p:cNvPr>
          <p:cNvSpPr>
            <a:spLocks noGrp="1"/>
          </p:cNvSpPr>
          <p:nvPr>
            <p:ph type="pic" sz="quarter" idx="13"/>
          </p:nvPr>
        </p:nvSpPr>
        <p:spPr>
          <a:xfrm>
            <a:off x="8778240" y="365125"/>
            <a:ext cx="3182112" cy="1325563"/>
          </a:xfrm>
        </p:spPr>
        <p:txBody>
          <a:bodyPr/>
          <a:lstStyle/>
          <a:p>
            <a:r>
              <a:rPr lang="en-US" dirty="0"/>
              <a:t>Click icon to add picture</a:t>
            </a:r>
          </a:p>
        </p:txBody>
      </p:sp>
      <p:pic>
        <p:nvPicPr>
          <p:cNvPr id="10" name="Picture 9" descr="A close up of a piece of paper&#10;&#10;Description generated with high confidence">
            <a:extLst>
              <a:ext uri="{FF2B5EF4-FFF2-40B4-BE49-F238E27FC236}">
                <a16:creationId xmlns:a16="http://schemas.microsoft.com/office/drawing/2014/main" id="{1C433B0F-81B7-48DB-B667-E57EC12DBDAD}"/>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23053" b="12691"/>
          <a:stretch/>
        </p:blipFill>
        <p:spPr>
          <a:xfrm>
            <a:off x="8733830" y="136525"/>
            <a:ext cx="3400257" cy="1689100"/>
          </a:xfrm>
          <a:prstGeom prst="rect">
            <a:avLst/>
          </a:prstGeom>
        </p:spPr>
      </p:pic>
      <p:sp>
        <p:nvSpPr>
          <p:cNvPr id="11" name="Title 10">
            <a:extLst>
              <a:ext uri="{FF2B5EF4-FFF2-40B4-BE49-F238E27FC236}">
                <a16:creationId xmlns:a16="http://schemas.microsoft.com/office/drawing/2014/main" id="{C5F9CC69-245C-4346-B6BE-7B2B3F9A2584}"/>
              </a:ext>
            </a:extLst>
          </p:cNvPr>
          <p:cNvSpPr>
            <a:spLocks noGrp="1"/>
          </p:cNvSpPr>
          <p:nvPr>
            <p:ph type="title" hasCustomPrompt="1"/>
          </p:nvPr>
        </p:nvSpPr>
        <p:spPr>
          <a:xfrm>
            <a:off x="231648" y="365125"/>
            <a:ext cx="8546592" cy="1325563"/>
          </a:xfrm>
        </p:spPr>
        <p:txBody>
          <a:bodyPr/>
          <a:lstStyle>
            <a:lvl1pPr>
              <a:defRPr b="1">
                <a:latin typeface="+mn-lt"/>
              </a:defRPr>
            </a:lvl1pPr>
          </a:lstStyle>
          <a:p>
            <a:r>
              <a:rPr lang="en-US" dirty="0"/>
              <a:t>Slide Title</a:t>
            </a:r>
          </a:p>
        </p:txBody>
      </p:sp>
      <p:sp>
        <p:nvSpPr>
          <p:cNvPr id="12" name="Date Placeholder 11">
            <a:extLst>
              <a:ext uri="{FF2B5EF4-FFF2-40B4-BE49-F238E27FC236}">
                <a16:creationId xmlns:a16="http://schemas.microsoft.com/office/drawing/2014/main" id="{A78E5B62-B508-4DE2-87FF-BA6A72FB29F8}"/>
              </a:ext>
            </a:extLst>
          </p:cNvPr>
          <p:cNvSpPr>
            <a:spLocks noGrp="1"/>
          </p:cNvSpPr>
          <p:nvPr>
            <p:ph type="dt" sz="half" idx="14"/>
          </p:nvPr>
        </p:nvSpPr>
        <p:spPr/>
        <p:txBody>
          <a:bodyPr/>
          <a:lstStyle/>
          <a:p>
            <a:fld id="{1E8670CA-07D2-45CC-B7A2-C7AD3200EBA3}" type="datetime1">
              <a:rPr lang="en-US" smtClean="0"/>
              <a:t>8/12/2019</a:t>
            </a:fld>
            <a:endParaRPr lang="en-US" dirty="0"/>
          </a:p>
        </p:txBody>
      </p:sp>
      <p:sp>
        <p:nvSpPr>
          <p:cNvPr id="13" name="Footer Placeholder 12">
            <a:extLst>
              <a:ext uri="{FF2B5EF4-FFF2-40B4-BE49-F238E27FC236}">
                <a16:creationId xmlns:a16="http://schemas.microsoft.com/office/drawing/2014/main" id="{2CB29834-7B3E-4720-A045-AEFC6597A2EE}"/>
              </a:ext>
            </a:extLst>
          </p:cNvPr>
          <p:cNvSpPr>
            <a:spLocks noGrp="1"/>
          </p:cNvSpPr>
          <p:nvPr>
            <p:ph type="ftr" sz="quarter" idx="15"/>
          </p:nvPr>
        </p:nvSpPr>
        <p:spPr/>
        <p:txBody>
          <a:bodyPr/>
          <a:lstStyle/>
          <a:p>
            <a:endParaRPr lang="en-US" dirty="0"/>
          </a:p>
        </p:txBody>
      </p:sp>
      <p:sp>
        <p:nvSpPr>
          <p:cNvPr id="14" name="Slide Number Placeholder 13">
            <a:extLst>
              <a:ext uri="{FF2B5EF4-FFF2-40B4-BE49-F238E27FC236}">
                <a16:creationId xmlns:a16="http://schemas.microsoft.com/office/drawing/2014/main" id="{2E4A1C51-9F84-4288-938A-280EDF2898F1}"/>
              </a:ext>
            </a:extLst>
          </p:cNvPr>
          <p:cNvSpPr>
            <a:spLocks noGrp="1"/>
          </p:cNvSpPr>
          <p:nvPr>
            <p:ph type="sldNum" sz="quarter" idx="16"/>
          </p:nvPr>
        </p:nvSpPr>
        <p:spPr/>
        <p:txBody>
          <a:bodyPr/>
          <a:lstStyle/>
          <a:p>
            <a:fld id="{82A07BB3-F3DC-4C0B-B008-4C703ECBF595}" type="slidenum">
              <a:rPr lang="en-US" smtClean="0"/>
              <a:t>‹#›</a:t>
            </a:fld>
            <a:endParaRPr lang="en-US" dirty="0"/>
          </a:p>
        </p:txBody>
      </p:sp>
    </p:spTree>
    <p:extLst>
      <p:ext uri="{BB962C8B-B14F-4D97-AF65-F5344CB8AC3E}">
        <p14:creationId xmlns:p14="http://schemas.microsoft.com/office/powerpoint/2010/main" val="2334998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981E1-E9FF-4F64-8A6E-E632327E72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1C137D-D7E8-4957-868F-33A5FEA848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775C16-ABE3-43C9-AD96-38E584492FF3}"/>
              </a:ext>
            </a:extLst>
          </p:cNvPr>
          <p:cNvSpPr>
            <a:spLocks noGrp="1"/>
          </p:cNvSpPr>
          <p:nvPr>
            <p:ph type="dt" sz="half" idx="10"/>
          </p:nvPr>
        </p:nvSpPr>
        <p:spPr/>
        <p:txBody>
          <a:bodyPr/>
          <a:lstStyle/>
          <a:p>
            <a:fld id="{FE5FDAE4-5EF7-46E8-BEC6-4E01487C0F55}" type="datetime1">
              <a:rPr lang="en-US" smtClean="0"/>
              <a:t>8/12/2019</a:t>
            </a:fld>
            <a:endParaRPr lang="en-US" dirty="0"/>
          </a:p>
        </p:txBody>
      </p:sp>
      <p:sp>
        <p:nvSpPr>
          <p:cNvPr id="5" name="Footer Placeholder 4">
            <a:extLst>
              <a:ext uri="{FF2B5EF4-FFF2-40B4-BE49-F238E27FC236}">
                <a16:creationId xmlns:a16="http://schemas.microsoft.com/office/drawing/2014/main" id="{F67F9C28-6F2B-4F25-89A4-54A2ABCC02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78E6A1-B318-4E25-A5BB-91045D6D3C09}"/>
              </a:ext>
            </a:extLst>
          </p:cNvPr>
          <p:cNvSpPr>
            <a:spLocks noGrp="1"/>
          </p:cNvSpPr>
          <p:nvPr>
            <p:ph type="sldNum" sz="quarter" idx="12"/>
          </p:nvPr>
        </p:nvSpPr>
        <p:spPr/>
        <p:txBody>
          <a:bodyPr/>
          <a:lstStyle/>
          <a:p>
            <a:fld id="{82A07BB3-F3DC-4C0B-B008-4C703ECBF595}" type="slidenum">
              <a:rPr lang="en-US" smtClean="0"/>
              <a:t>‹#›</a:t>
            </a:fld>
            <a:endParaRPr lang="en-US" dirty="0"/>
          </a:p>
        </p:txBody>
      </p:sp>
    </p:spTree>
    <p:extLst>
      <p:ext uri="{BB962C8B-B14F-4D97-AF65-F5344CB8AC3E}">
        <p14:creationId xmlns:p14="http://schemas.microsoft.com/office/powerpoint/2010/main" val="3814671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22763-D136-4044-9B18-2F0BBA3FEA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81D300-8D4B-4295-82DC-F9F6EB24CA3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487862-657D-4EFA-B5C2-A9A2F50405A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90CB15-A957-4B55-A7AC-FE0804C5142A}"/>
              </a:ext>
            </a:extLst>
          </p:cNvPr>
          <p:cNvSpPr>
            <a:spLocks noGrp="1"/>
          </p:cNvSpPr>
          <p:nvPr>
            <p:ph type="dt" sz="half" idx="10"/>
          </p:nvPr>
        </p:nvSpPr>
        <p:spPr/>
        <p:txBody>
          <a:bodyPr/>
          <a:lstStyle/>
          <a:p>
            <a:fld id="{23612DD9-1286-4D3D-A8F8-ABC34771E55D}" type="datetime1">
              <a:rPr lang="en-US" smtClean="0"/>
              <a:t>8/12/2019</a:t>
            </a:fld>
            <a:endParaRPr lang="en-US" dirty="0"/>
          </a:p>
        </p:txBody>
      </p:sp>
      <p:sp>
        <p:nvSpPr>
          <p:cNvPr id="6" name="Footer Placeholder 5">
            <a:extLst>
              <a:ext uri="{FF2B5EF4-FFF2-40B4-BE49-F238E27FC236}">
                <a16:creationId xmlns:a16="http://schemas.microsoft.com/office/drawing/2014/main" id="{3FBAEFDF-6164-4D5A-9778-04C5428116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63950B-555B-4CF1-BC80-4DAC86523B1F}"/>
              </a:ext>
            </a:extLst>
          </p:cNvPr>
          <p:cNvSpPr>
            <a:spLocks noGrp="1"/>
          </p:cNvSpPr>
          <p:nvPr>
            <p:ph type="sldNum" sz="quarter" idx="12"/>
          </p:nvPr>
        </p:nvSpPr>
        <p:spPr/>
        <p:txBody>
          <a:bodyPr/>
          <a:lstStyle/>
          <a:p>
            <a:fld id="{82A07BB3-F3DC-4C0B-B008-4C703ECBF595}" type="slidenum">
              <a:rPr lang="en-US" smtClean="0"/>
              <a:t>‹#›</a:t>
            </a:fld>
            <a:endParaRPr lang="en-US" dirty="0"/>
          </a:p>
        </p:txBody>
      </p:sp>
    </p:spTree>
    <p:extLst>
      <p:ext uri="{BB962C8B-B14F-4D97-AF65-F5344CB8AC3E}">
        <p14:creationId xmlns:p14="http://schemas.microsoft.com/office/powerpoint/2010/main" val="1335326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5444D-C4E3-4FDF-97B5-BF12F204C4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76749C-43CE-4327-BA79-7E50DE4D15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A037CCC-FB7C-4EC7-B300-A796808C830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067F20-8E7E-49CD-A5D7-92F2774E2A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2D2D355-18AF-4A0E-B007-0C2A8D5DEEA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196291-661A-4E6C-8FD7-CA49B826E1BD}"/>
              </a:ext>
            </a:extLst>
          </p:cNvPr>
          <p:cNvSpPr>
            <a:spLocks noGrp="1"/>
          </p:cNvSpPr>
          <p:nvPr>
            <p:ph type="dt" sz="half" idx="10"/>
          </p:nvPr>
        </p:nvSpPr>
        <p:spPr/>
        <p:txBody>
          <a:bodyPr/>
          <a:lstStyle/>
          <a:p>
            <a:fld id="{9BEB36A5-6FDD-4521-96CC-E6D59414D05F}" type="datetime1">
              <a:rPr lang="en-US" smtClean="0"/>
              <a:t>8/12/2019</a:t>
            </a:fld>
            <a:endParaRPr lang="en-US" dirty="0"/>
          </a:p>
        </p:txBody>
      </p:sp>
      <p:sp>
        <p:nvSpPr>
          <p:cNvPr id="8" name="Footer Placeholder 7">
            <a:extLst>
              <a:ext uri="{FF2B5EF4-FFF2-40B4-BE49-F238E27FC236}">
                <a16:creationId xmlns:a16="http://schemas.microsoft.com/office/drawing/2014/main" id="{25770AA5-DD79-4C31-896D-5DBC84EC00B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B41D73E-4730-48B8-A2EE-34D83F837D70}"/>
              </a:ext>
            </a:extLst>
          </p:cNvPr>
          <p:cNvSpPr>
            <a:spLocks noGrp="1"/>
          </p:cNvSpPr>
          <p:nvPr>
            <p:ph type="sldNum" sz="quarter" idx="12"/>
          </p:nvPr>
        </p:nvSpPr>
        <p:spPr/>
        <p:txBody>
          <a:bodyPr/>
          <a:lstStyle/>
          <a:p>
            <a:fld id="{82A07BB3-F3DC-4C0B-B008-4C703ECBF595}" type="slidenum">
              <a:rPr lang="en-US" smtClean="0"/>
              <a:t>‹#›</a:t>
            </a:fld>
            <a:endParaRPr lang="en-US" dirty="0"/>
          </a:p>
        </p:txBody>
      </p:sp>
    </p:spTree>
    <p:extLst>
      <p:ext uri="{BB962C8B-B14F-4D97-AF65-F5344CB8AC3E}">
        <p14:creationId xmlns:p14="http://schemas.microsoft.com/office/powerpoint/2010/main" val="1433478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259FB-7271-4B9E-8B67-93DB152C2F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BAA906-0C43-4BF4-BE5A-751BD5B3D6B3}"/>
              </a:ext>
            </a:extLst>
          </p:cNvPr>
          <p:cNvSpPr>
            <a:spLocks noGrp="1"/>
          </p:cNvSpPr>
          <p:nvPr>
            <p:ph type="dt" sz="half" idx="10"/>
          </p:nvPr>
        </p:nvSpPr>
        <p:spPr/>
        <p:txBody>
          <a:bodyPr/>
          <a:lstStyle/>
          <a:p>
            <a:fld id="{7FE00451-B1A9-4A23-91D5-B34E97E86B43}" type="datetime1">
              <a:rPr lang="en-US" smtClean="0"/>
              <a:t>8/12/2019</a:t>
            </a:fld>
            <a:endParaRPr lang="en-US" dirty="0"/>
          </a:p>
        </p:txBody>
      </p:sp>
      <p:sp>
        <p:nvSpPr>
          <p:cNvPr id="4" name="Footer Placeholder 3">
            <a:extLst>
              <a:ext uri="{FF2B5EF4-FFF2-40B4-BE49-F238E27FC236}">
                <a16:creationId xmlns:a16="http://schemas.microsoft.com/office/drawing/2014/main" id="{113FF444-166D-4651-9C2B-D126DD0B05B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1DF6E19-7C12-4244-9684-E82323142CAE}"/>
              </a:ext>
            </a:extLst>
          </p:cNvPr>
          <p:cNvSpPr>
            <a:spLocks noGrp="1"/>
          </p:cNvSpPr>
          <p:nvPr>
            <p:ph type="sldNum" sz="quarter" idx="12"/>
          </p:nvPr>
        </p:nvSpPr>
        <p:spPr/>
        <p:txBody>
          <a:bodyPr/>
          <a:lstStyle/>
          <a:p>
            <a:fld id="{82A07BB3-F3DC-4C0B-B008-4C703ECBF595}" type="slidenum">
              <a:rPr lang="en-US" smtClean="0"/>
              <a:t>‹#›</a:t>
            </a:fld>
            <a:endParaRPr lang="en-US" dirty="0"/>
          </a:p>
        </p:txBody>
      </p:sp>
    </p:spTree>
    <p:extLst>
      <p:ext uri="{BB962C8B-B14F-4D97-AF65-F5344CB8AC3E}">
        <p14:creationId xmlns:p14="http://schemas.microsoft.com/office/powerpoint/2010/main" val="4251175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67E101-BB56-4CB3-94FC-AE7FAB522284}"/>
              </a:ext>
            </a:extLst>
          </p:cNvPr>
          <p:cNvSpPr>
            <a:spLocks noGrp="1"/>
          </p:cNvSpPr>
          <p:nvPr>
            <p:ph type="dt" sz="half" idx="10"/>
          </p:nvPr>
        </p:nvSpPr>
        <p:spPr/>
        <p:txBody>
          <a:bodyPr/>
          <a:lstStyle/>
          <a:p>
            <a:fld id="{2972B007-1828-41CC-A7C2-91CA5751179C}" type="datetime1">
              <a:rPr lang="en-US" smtClean="0"/>
              <a:t>8/12/2019</a:t>
            </a:fld>
            <a:endParaRPr lang="en-US" dirty="0"/>
          </a:p>
        </p:txBody>
      </p:sp>
      <p:sp>
        <p:nvSpPr>
          <p:cNvPr id="3" name="Footer Placeholder 2">
            <a:extLst>
              <a:ext uri="{FF2B5EF4-FFF2-40B4-BE49-F238E27FC236}">
                <a16:creationId xmlns:a16="http://schemas.microsoft.com/office/drawing/2014/main" id="{343AA902-B6F4-4AB8-B0AC-DAE3DE0511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CA2FE2B-D21F-4265-91D5-35C36811D773}"/>
              </a:ext>
            </a:extLst>
          </p:cNvPr>
          <p:cNvSpPr>
            <a:spLocks noGrp="1"/>
          </p:cNvSpPr>
          <p:nvPr>
            <p:ph type="sldNum" sz="quarter" idx="12"/>
          </p:nvPr>
        </p:nvSpPr>
        <p:spPr/>
        <p:txBody>
          <a:bodyPr/>
          <a:lstStyle/>
          <a:p>
            <a:fld id="{82A07BB3-F3DC-4C0B-B008-4C703ECBF595}" type="slidenum">
              <a:rPr lang="en-US" smtClean="0"/>
              <a:t>‹#›</a:t>
            </a:fld>
            <a:endParaRPr lang="en-US" dirty="0"/>
          </a:p>
        </p:txBody>
      </p:sp>
    </p:spTree>
    <p:extLst>
      <p:ext uri="{BB962C8B-B14F-4D97-AF65-F5344CB8AC3E}">
        <p14:creationId xmlns:p14="http://schemas.microsoft.com/office/powerpoint/2010/main" val="3115617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753D3-5EEC-4E45-B4FA-F921135F10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DBBF06-84E1-4932-8B7F-CACE1B5652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A4D522-39E5-4307-A903-156A12B72A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CB9910-3D75-47AE-B976-C4F5AB656E82}"/>
              </a:ext>
            </a:extLst>
          </p:cNvPr>
          <p:cNvSpPr>
            <a:spLocks noGrp="1"/>
          </p:cNvSpPr>
          <p:nvPr>
            <p:ph type="dt" sz="half" idx="10"/>
          </p:nvPr>
        </p:nvSpPr>
        <p:spPr/>
        <p:txBody>
          <a:bodyPr/>
          <a:lstStyle/>
          <a:p>
            <a:fld id="{26A475D8-C444-4548-8EDF-D30B381C97D6}" type="datetime1">
              <a:rPr lang="en-US" smtClean="0"/>
              <a:t>8/12/2019</a:t>
            </a:fld>
            <a:endParaRPr lang="en-US" dirty="0"/>
          </a:p>
        </p:txBody>
      </p:sp>
      <p:sp>
        <p:nvSpPr>
          <p:cNvPr id="6" name="Footer Placeholder 5">
            <a:extLst>
              <a:ext uri="{FF2B5EF4-FFF2-40B4-BE49-F238E27FC236}">
                <a16:creationId xmlns:a16="http://schemas.microsoft.com/office/drawing/2014/main" id="{EE543111-2888-4675-8329-A0DD055370B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26F750-1284-4F09-9468-8510420AFA35}"/>
              </a:ext>
            </a:extLst>
          </p:cNvPr>
          <p:cNvSpPr>
            <a:spLocks noGrp="1"/>
          </p:cNvSpPr>
          <p:nvPr>
            <p:ph type="sldNum" sz="quarter" idx="12"/>
          </p:nvPr>
        </p:nvSpPr>
        <p:spPr/>
        <p:txBody>
          <a:bodyPr/>
          <a:lstStyle/>
          <a:p>
            <a:fld id="{82A07BB3-F3DC-4C0B-B008-4C703ECBF595}" type="slidenum">
              <a:rPr lang="en-US" smtClean="0"/>
              <a:t>‹#›</a:t>
            </a:fld>
            <a:endParaRPr lang="en-US" dirty="0"/>
          </a:p>
        </p:txBody>
      </p:sp>
    </p:spTree>
    <p:extLst>
      <p:ext uri="{BB962C8B-B14F-4D97-AF65-F5344CB8AC3E}">
        <p14:creationId xmlns:p14="http://schemas.microsoft.com/office/powerpoint/2010/main" val="2658330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E83A9-9033-49B9-820C-D40C8284B9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501767-2849-44E8-8E23-A2CA98B855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3D570AB-5393-4BB7-B953-0D55F2A20A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70A4EA-69C5-47C7-BBB3-06F1B4BEBE8F}"/>
              </a:ext>
            </a:extLst>
          </p:cNvPr>
          <p:cNvSpPr>
            <a:spLocks noGrp="1"/>
          </p:cNvSpPr>
          <p:nvPr>
            <p:ph type="dt" sz="half" idx="10"/>
          </p:nvPr>
        </p:nvSpPr>
        <p:spPr/>
        <p:txBody>
          <a:bodyPr/>
          <a:lstStyle/>
          <a:p>
            <a:fld id="{380ADBD1-48D3-457A-8B4B-FE3C248394C0}" type="datetime1">
              <a:rPr lang="en-US" smtClean="0"/>
              <a:t>8/12/2019</a:t>
            </a:fld>
            <a:endParaRPr lang="en-US" dirty="0"/>
          </a:p>
        </p:txBody>
      </p:sp>
      <p:sp>
        <p:nvSpPr>
          <p:cNvPr id="6" name="Footer Placeholder 5">
            <a:extLst>
              <a:ext uri="{FF2B5EF4-FFF2-40B4-BE49-F238E27FC236}">
                <a16:creationId xmlns:a16="http://schemas.microsoft.com/office/drawing/2014/main" id="{ACFD8999-ECF4-4E4A-AB36-5810663F7EC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512C9E-B280-44D8-B5AF-CB4A9E79E886}"/>
              </a:ext>
            </a:extLst>
          </p:cNvPr>
          <p:cNvSpPr>
            <a:spLocks noGrp="1"/>
          </p:cNvSpPr>
          <p:nvPr>
            <p:ph type="sldNum" sz="quarter" idx="12"/>
          </p:nvPr>
        </p:nvSpPr>
        <p:spPr/>
        <p:txBody>
          <a:bodyPr/>
          <a:lstStyle/>
          <a:p>
            <a:fld id="{82A07BB3-F3DC-4C0B-B008-4C703ECBF595}" type="slidenum">
              <a:rPr lang="en-US" smtClean="0"/>
              <a:t>‹#›</a:t>
            </a:fld>
            <a:endParaRPr lang="en-US" dirty="0"/>
          </a:p>
        </p:txBody>
      </p:sp>
    </p:spTree>
    <p:extLst>
      <p:ext uri="{BB962C8B-B14F-4D97-AF65-F5344CB8AC3E}">
        <p14:creationId xmlns:p14="http://schemas.microsoft.com/office/powerpoint/2010/main" val="2147397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DFC486-59CF-4582-98BE-096D534D16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E12A52-447E-4BC8-A3BA-0E7B7DEE79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AC8196-EF28-4B17-BECD-44606BEE4C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C0E91A-677F-468F-BBBA-3965459B9473}" type="datetime1">
              <a:rPr lang="en-US" smtClean="0"/>
              <a:t>8/12/2019</a:t>
            </a:fld>
            <a:endParaRPr lang="en-US" dirty="0"/>
          </a:p>
        </p:txBody>
      </p:sp>
      <p:sp>
        <p:nvSpPr>
          <p:cNvPr id="5" name="Footer Placeholder 4">
            <a:extLst>
              <a:ext uri="{FF2B5EF4-FFF2-40B4-BE49-F238E27FC236}">
                <a16:creationId xmlns:a16="http://schemas.microsoft.com/office/drawing/2014/main" id="{65DF5C35-EB73-4BA9-A143-869214A3F8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F5B665A-4DA1-4A13-BC49-03747EF204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07BB3-F3DC-4C0B-B008-4C703ECBF595}" type="slidenum">
              <a:rPr lang="en-US" smtClean="0"/>
              <a:t>‹#›</a:t>
            </a:fld>
            <a:endParaRPr lang="en-US" dirty="0"/>
          </a:p>
        </p:txBody>
      </p:sp>
    </p:spTree>
    <p:extLst>
      <p:ext uri="{BB962C8B-B14F-4D97-AF65-F5344CB8AC3E}">
        <p14:creationId xmlns:p14="http://schemas.microsoft.com/office/powerpoint/2010/main" val="1155392944"/>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4.xml"/><Relationship Id="rId5" Type="http://schemas.microsoft.com/office/2007/relationships/hdphoto" Target="../media/hdphoto2.wdp"/><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6.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6.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6.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genda">
            <a:extLst>
              <a:ext uri="{FF2B5EF4-FFF2-40B4-BE49-F238E27FC236}">
                <a16:creationId xmlns:a16="http://schemas.microsoft.com/office/drawing/2014/main" id="{2AC9D0C5-7855-41A2-8435-02173EC4F9F5}"/>
              </a:ext>
            </a:extLst>
          </p:cNvPr>
          <p:cNvSpPr>
            <a:spLocks noGrp="1"/>
          </p:cNvSpPr>
          <p:nvPr>
            <p:ph type="title"/>
          </p:nvPr>
        </p:nvSpPr>
        <p:spPr/>
        <p:txBody>
          <a:bodyPr/>
          <a:lstStyle/>
          <a:p>
            <a:r>
              <a:rPr lang="en-US" b="1" dirty="0">
                <a:solidFill>
                  <a:prstClr val="black"/>
                </a:solidFill>
                <a:latin typeface="Calibri" panose="020F0502020204030204"/>
              </a:rPr>
              <a:t>Agenda</a:t>
            </a:r>
            <a:endParaRPr lang="en-US" dirty="0"/>
          </a:p>
        </p:txBody>
      </p:sp>
      <p:sp>
        <p:nvSpPr>
          <p:cNvPr id="5" name="Content Placeholder 1" descr="Centralized Receivable System (CRS) Overview&#10;eBill&#10;USDA-OCFO’s  Implementation of CRS&#10;“FMMI-CRS” Interface&#10;Implementation of CRS for other USDA Program Billings, using the FMMI to CRS Interface&#10;">
            <a:extLst>
              <a:ext uri="{FF2B5EF4-FFF2-40B4-BE49-F238E27FC236}">
                <a16:creationId xmlns:a16="http://schemas.microsoft.com/office/drawing/2014/main" id="{8DF72C3A-2C78-4C10-8D26-0E59188D0325}"/>
              </a:ext>
            </a:extLst>
          </p:cNvPr>
          <p:cNvSpPr>
            <a:spLocks noGrp="1"/>
          </p:cNvSpPr>
          <p:nvPr>
            <p:ph idx="1"/>
          </p:nvPr>
        </p:nvSpPr>
        <p:spPr>
          <a:xfrm>
            <a:off x="838200" y="1825625"/>
            <a:ext cx="10515600" cy="4351338"/>
          </a:xfrm>
        </p:spPr>
        <p:txBody>
          <a:bodyPr/>
          <a:lstStyle/>
          <a:p>
            <a:endParaRPr lang="en-US" dirty="0"/>
          </a:p>
          <a:p>
            <a:r>
              <a:rPr lang="en-US" dirty="0"/>
              <a:t>Centralized Receivable System (CRS) Overview</a:t>
            </a:r>
          </a:p>
          <a:p>
            <a:r>
              <a:rPr lang="en-US" dirty="0"/>
              <a:t>eBill</a:t>
            </a:r>
          </a:p>
          <a:p>
            <a:r>
              <a:rPr lang="en-US" dirty="0"/>
              <a:t>USDA-OCFO’s  Implementation of CRS</a:t>
            </a:r>
          </a:p>
          <a:p>
            <a:pPr marL="457200" lvl="1" indent="0">
              <a:buNone/>
            </a:pPr>
            <a:r>
              <a:rPr lang="en-US" dirty="0"/>
              <a:t>“FMMI-CRS” Interface</a:t>
            </a:r>
          </a:p>
          <a:p>
            <a:r>
              <a:rPr lang="en-US" dirty="0"/>
              <a:t>Implementation of CRS for other USDA Program Billings,                        using the FMMI to CRS Interface</a:t>
            </a:r>
          </a:p>
          <a:p>
            <a:pPr marL="0" indent="0">
              <a:buNone/>
            </a:pPr>
            <a:endParaRPr lang="en-US" dirty="0"/>
          </a:p>
          <a:p>
            <a:endParaRPr lang="en-US" dirty="0"/>
          </a:p>
        </p:txBody>
      </p:sp>
      <p:sp>
        <p:nvSpPr>
          <p:cNvPr id="4" name="Slide Number Placeholder 3" descr="3">
            <a:extLst>
              <a:ext uri="{FF2B5EF4-FFF2-40B4-BE49-F238E27FC236}">
                <a16:creationId xmlns:a16="http://schemas.microsoft.com/office/drawing/2014/main" id="{4496A21A-155F-4B9E-98B5-6B82A02A5F31}"/>
              </a:ext>
            </a:extLst>
          </p:cNvPr>
          <p:cNvSpPr>
            <a:spLocks noGrp="1"/>
          </p:cNvSpPr>
          <p:nvPr>
            <p:ph type="sldNum" sz="quarter" idx="12"/>
          </p:nvPr>
        </p:nvSpPr>
        <p:spPr/>
        <p:txBody>
          <a:bodyPr/>
          <a:lstStyle/>
          <a:p>
            <a:fld id="{17363A9F-7490-40D2-A2E4-5534867EAB19}" type="slidenum">
              <a:rPr lang="en-US" smtClean="0"/>
              <a:t>1</a:t>
            </a:fld>
            <a:endParaRPr lang="en-US" dirty="0"/>
          </a:p>
        </p:txBody>
      </p:sp>
    </p:spTree>
    <p:extLst>
      <p:ext uri="{BB962C8B-B14F-4D97-AF65-F5344CB8AC3E}">
        <p14:creationId xmlns:p14="http://schemas.microsoft.com/office/powerpoint/2010/main" val="3273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wipe(left)">
                                      <p:cBhvr>
                                        <p:cTn id="20" dur="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wipe(left)">
                                      <p:cBhvr>
                                        <p:cTn id="2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Bills">
            <a:extLst>
              <a:ext uri="{FF2B5EF4-FFF2-40B4-BE49-F238E27FC236}">
                <a16:creationId xmlns:a16="http://schemas.microsoft.com/office/drawing/2014/main" id="{C412ECB7-1965-4B2A-8932-8C4729ED292C}"/>
              </a:ext>
            </a:extLst>
          </p:cNvPr>
          <p:cNvSpPr>
            <a:spLocks noGrp="1"/>
          </p:cNvSpPr>
          <p:nvPr>
            <p:ph type="title"/>
          </p:nvPr>
        </p:nvSpPr>
        <p:spPr/>
        <p:txBody>
          <a:bodyPr/>
          <a:lstStyle/>
          <a:p>
            <a:r>
              <a:rPr lang="en-US" b="1" dirty="0">
                <a:latin typeface="+mn-lt"/>
              </a:rPr>
              <a:t>eBill’s</a:t>
            </a:r>
          </a:p>
        </p:txBody>
      </p:sp>
      <p:sp>
        <p:nvSpPr>
          <p:cNvPr id="5" name="Content Placeholder 1" descr="eBill&#10;The way to eliminate unapplied collections">
            <a:extLst>
              <a:ext uri="{FF2B5EF4-FFF2-40B4-BE49-F238E27FC236}">
                <a16:creationId xmlns:a16="http://schemas.microsoft.com/office/drawing/2014/main" id="{FD76DED4-133C-42C1-95B2-2A4D1D121C59}"/>
              </a:ext>
            </a:extLst>
          </p:cNvPr>
          <p:cNvSpPr>
            <a:spLocks noGrp="1"/>
          </p:cNvSpPr>
          <p:nvPr>
            <p:ph idx="1"/>
          </p:nvPr>
        </p:nvSpPr>
        <p:spPr>
          <a:xfrm>
            <a:off x="838200" y="1825625"/>
            <a:ext cx="10515600" cy="4351338"/>
          </a:xfrm>
        </p:spPr>
        <p:txBody>
          <a:bodyPr/>
          <a:lstStyle/>
          <a:p>
            <a:r>
              <a:rPr lang="en-US" dirty="0"/>
              <a:t>eBill</a:t>
            </a:r>
          </a:p>
          <a:p>
            <a:r>
              <a:rPr lang="en-US" dirty="0"/>
              <a:t>“The way to eliminate unapplied collections!”</a:t>
            </a:r>
          </a:p>
        </p:txBody>
      </p:sp>
      <p:sp>
        <p:nvSpPr>
          <p:cNvPr id="4" name="Slide Number Placeholder 3" descr="slide 10">
            <a:extLst>
              <a:ext uri="{FF2B5EF4-FFF2-40B4-BE49-F238E27FC236}">
                <a16:creationId xmlns:a16="http://schemas.microsoft.com/office/drawing/2014/main" id="{8D024811-121F-453E-B183-2485FE632198}"/>
              </a:ext>
            </a:extLst>
          </p:cNvPr>
          <p:cNvSpPr>
            <a:spLocks noGrp="1"/>
          </p:cNvSpPr>
          <p:nvPr>
            <p:ph type="sldNum" sz="quarter" idx="12"/>
          </p:nvPr>
        </p:nvSpPr>
        <p:spPr/>
        <p:txBody>
          <a:bodyPr/>
          <a:lstStyle/>
          <a:p>
            <a:fld id="{17363A9F-7490-40D2-A2E4-5534867EAB19}" type="slidenum">
              <a:rPr lang="en-US" smtClean="0"/>
              <a:t>10</a:t>
            </a:fld>
            <a:endParaRPr lang="en-US" dirty="0"/>
          </a:p>
        </p:txBody>
      </p:sp>
    </p:spTree>
    <p:extLst>
      <p:ext uri="{BB962C8B-B14F-4D97-AF65-F5344CB8AC3E}">
        <p14:creationId xmlns:p14="http://schemas.microsoft.com/office/powerpoint/2010/main" val="3057372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using eBill">
            <a:extLst>
              <a:ext uri="{FF2B5EF4-FFF2-40B4-BE49-F238E27FC236}">
                <a16:creationId xmlns:a16="http://schemas.microsoft.com/office/drawing/2014/main" id="{0274E694-E738-4548-93FF-B95019FDCED1}"/>
              </a:ext>
            </a:extLst>
          </p:cNvPr>
          <p:cNvSpPr>
            <a:spLocks noGrp="1"/>
          </p:cNvSpPr>
          <p:nvPr>
            <p:ph type="title"/>
          </p:nvPr>
        </p:nvSpPr>
        <p:spPr/>
        <p:txBody>
          <a:bodyPr/>
          <a:lstStyle/>
          <a:p>
            <a:r>
              <a:rPr lang="en-US" b="1" dirty="0">
                <a:solidFill>
                  <a:prstClr val="black"/>
                </a:solidFill>
                <a:latin typeface="Calibri" panose="020F0502020204030204"/>
              </a:rPr>
              <a:t>Using eBill</a:t>
            </a:r>
            <a:endParaRPr lang="en-US" dirty="0"/>
          </a:p>
        </p:txBody>
      </p:sp>
      <p:pic>
        <p:nvPicPr>
          <p:cNvPr id="5" name="Content Placeholder 4" descr="Review of e-bill&#10;eBill created through Pay.gov&#10;A notice is sent to customer that a payment is due and instructions that the eBill can be found on Pay.gov&#10;Notification of bill can be sent e-mail or paper notice (direct link to bill is provided)&#10;An access code, if provided, that customer must enter on Pay.gov to access their eBill&#10;The online eBill contains the details of the payment request&#10;Customer can enter the financial information to pay the eBill&#10;Customer calls USBank for assistance if needed with retrieving eBill&#10;USDA benefit – FMMI Document number included on 100% of collections&#10;">
            <a:extLst>
              <a:ext uri="{FF2B5EF4-FFF2-40B4-BE49-F238E27FC236}">
                <a16:creationId xmlns:a16="http://schemas.microsoft.com/office/drawing/2014/main" id="{7D224909-0A79-4E37-97B5-D921B92678E5}"/>
              </a:ext>
            </a:extLst>
          </p:cNvPr>
          <p:cNvPicPr>
            <a:picLocks noGrp="1" noChangeAspect="1"/>
          </p:cNvPicPr>
          <p:nvPr>
            <p:ph idx="1"/>
          </p:nvPr>
        </p:nvPicPr>
        <p:blipFill>
          <a:blip r:embed="rId2"/>
          <a:stretch>
            <a:fillRect/>
          </a:stretch>
        </p:blipFill>
        <p:spPr>
          <a:xfrm>
            <a:off x="838200" y="2128727"/>
            <a:ext cx="10515600" cy="3745134"/>
          </a:xfrm>
          <a:prstGeom prst="rect">
            <a:avLst/>
          </a:prstGeom>
        </p:spPr>
      </p:pic>
      <p:sp>
        <p:nvSpPr>
          <p:cNvPr id="4" name="Slide Number Placeholder 3">
            <a:extLst>
              <a:ext uri="{FF2B5EF4-FFF2-40B4-BE49-F238E27FC236}">
                <a16:creationId xmlns:a16="http://schemas.microsoft.com/office/drawing/2014/main" id="{A6A9DD33-6277-4A5C-9B2B-324C2E1D55E5}"/>
              </a:ext>
            </a:extLst>
          </p:cNvPr>
          <p:cNvSpPr>
            <a:spLocks noGrp="1"/>
          </p:cNvSpPr>
          <p:nvPr>
            <p:ph type="sldNum" sz="quarter" idx="12"/>
          </p:nvPr>
        </p:nvSpPr>
        <p:spPr/>
        <p:txBody>
          <a:bodyPr/>
          <a:lstStyle/>
          <a:p>
            <a:fld id="{17363A9F-7490-40D2-A2E4-5534867EAB19}" type="slidenum">
              <a:rPr lang="en-US" smtClean="0"/>
              <a:t>11</a:t>
            </a:fld>
            <a:endParaRPr lang="en-US" dirty="0"/>
          </a:p>
        </p:txBody>
      </p:sp>
    </p:spTree>
    <p:extLst>
      <p:ext uri="{BB962C8B-B14F-4D97-AF65-F5344CB8AC3E}">
        <p14:creationId xmlns:p14="http://schemas.microsoft.com/office/powerpoint/2010/main" val="3485090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Bill Example from pay.gov">
            <a:extLst>
              <a:ext uri="{FF2B5EF4-FFF2-40B4-BE49-F238E27FC236}">
                <a16:creationId xmlns:a16="http://schemas.microsoft.com/office/drawing/2014/main" id="{98949031-696E-46D6-BEB2-0973971E5458}"/>
              </a:ext>
            </a:extLst>
          </p:cNvPr>
          <p:cNvSpPr>
            <a:spLocks noGrp="1"/>
          </p:cNvSpPr>
          <p:nvPr>
            <p:ph type="title"/>
          </p:nvPr>
        </p:nvSpPr>
        <p:spPr/>
        <p:txBody>
          <a:bodyPr>
            <a:normAutofit fontScale="90000"/>
          </a:bodyPr>
          <a:lstStyle/>
          <a:p>
            <a:pPr lvl="0">
              <a:lnSpc>
                <a:spcPct val="100000"/>
              </a:lnSpc>
              <a:spcBef>
                <a:spcPts val="0"/>
              </a:spcBef>
            </a:pPr>
            <a:r>
              <a:rPr lang="en-US" sz="4000" b="1" dirty="0" err="1">
                <a:solidFill>
                  <a:prstClr val="black"/>
                </a:solidFill>
                <a:latin typeface="Calibri" panose="020F0502020204030204"/>
                <a:ea typeface="+mn-ea"/>
                <a:cs typeface="+mn-cs"/>
              </a:rPr>
              <a:t>eBill</a:t>
            </a:r>
            <a:r>
              <a:rPr lang="en-US" sz="4000" b="1" dirty="0">
                <a:solidFill>
                  <a:prstClr val="black"/>
                </a:solidFill>
                <a:latin typeface="Calibri" panose="020F0502020204030204"/>
                <a:ea typeface="+mn-ea"/>
                <a:cs typeface="+mn-cs"/>
              </a:rPr>
              <a:t> Example</a:t>
            </a:r>
            <a:br>
              <a:rPr lang="en-US" sz="4000" b="1" dirty="0">
                <a:solidFill>
                  <a:prstClr val="black"/>
                </a:solidFill>
                <a:latin typeface="Calibri" panose="020F0502020204030204"/>
                <a:ea typeface="+mn-ea"/>
                <a:cs typeface="+mn-cs"/>
              </a:rPr>
            </a:br>
            <a:endParaRPr lang="en-US" dirty="0"/>
          </a:p>
        </p:txBody>
      </p:sp>
      <p:pic>
        <p:nvPicPr>
          <p:cNvPr id="5" name="Content Placeholder 4" descr="Screen shot of Pay.gov">
            <a:extLst>
              <a:ext uri="{FF2B5EF4-FFF2-40B4-BE49-F238E27FC236}">
                <a16:creationId xmlns:a16="http://schemas.microsoft.com/office/drawing/2014/main" id="{BF95F66A-A602-4161-9EDA-B2D18D50A77C}"/>
              </a:ext>
            </a:extLst>
          </p:cNvPr>
          <p:cNvPicPr>
            <a:picLocks noGrp="1" noChangeAspect="1"/>
          </p:cNvPicPr>
          <p:nvPr>
            <p:ph idx="1"/>
          </p:nvPr>
        </p:nvPicPr>
        <p:blipFill>
          <a:blip r:embed="rId2"/>
          <a:stretch>
            <a:fillRect/>
          </a:stretch>
        </p:blipFill>
        <p:spPr>
          <a:xfrm>
            <a:off x="1697754" y="1228298"/>
            <a:ext cx="8278759" cy="5219571"/>
          </a:xfrm>
          <a:prstGeom prst="rect">
            <a:avLst/>
          </a:prstGeom>
        </p:spPr>
      </p:pic>
      <p:pic>
        <p:nvPicPr>
          <p:cNvPr id="6" name="Picture 5" descr="eBill Example: Screen Shoot from Pay.gov showing a customer agency and their tracking ID">
            <a:extLst>
              <a:ext uri="{FF2B5EF4-FFF2-40B4-BE49-F238E27FC236}">
                <a16:creationId xmlns:a16="http://schemas.microsoft.com/office/drawing/2014/main" id="{23A499D1-8894-424B-AD27-13E18DF3376C}"/>
              </a:ext>
            </a:extLst>
          </p:cNvPr>
          <p:cNvPicPr>
            <a:picLocks noChangeAspect="1"/>
          </p:cNvPicPr>
          <p:nvPr/>
        </p:nvPicPr>
        <p:blipFill>
          <a:blip r:embed="rId3" cstate="print"/>
          <a:stretch>
            <a:fillRect/>
          </a:stretch>
        </p:blipFill>
        <p:spPr>
          <a:xfrm>
            <a:off x="1583141" y="3234519"/>
            <a:ext cx="3043450" cy="1476204"/>
          </a:xfrm>
          <a:prstGeom prst="rect">
            <a:avLst/>
          </a:prstGeom>
        </p:spPr>
      </p:pic>
      <p:pic>
        <p:nvPicPr>
          <p:cNvPr id="7" name="Picture 6" descr="eBill Example: Sceen shot from Pay.gov showing Customer agency billing account number and date due">
            <a:extLst>
              <a:ext uri="{FF2B5EF4-FFF2-40B4-BE49-F238E27FC236}">
                <a16:creationId xmlns:a16="http://schemas.microsoft.com/office/drawing/2014/main" id="{B8578FEA-106F-4F51-A666-14C4574FFF30}"/>
              </a:ext>
            </a:extLst>
          </p:cNvPr>
          <p:cNvPicPr>
            <a:picLocks noChangeAspect="1"/>
          </p:cNvPicPr>
          <p:nvPr/>
        </p:nvPicPr>
        <p:blipFill>
          <a:blip r:embed="rId4"/>
          <a:stretch>
            <a:fillRect/>
          </a:stretch>
        </p:blipFill>
        <p:spPr>
          <a:xfrm>
            <a:off x="4741204" y="3234519"/>
            <a:ext cx="2906362" cy="1476204"/>
          </a:xfrm>
          <a:prstGeom prst="rect">
            <a:avLst/>
          </a:prstGeom>
        </p:spPr>
      </p:pic>
      <p:sp>
        <p:nvSpPr>
          <p:cNvPr id="4" name="Slide Number Placeholder 3" descr="slide 12">
            <a:extLst>
              <a:ext uri="{FF2B5EF4-FFF2-40B4-BE49-F238E27FC236}">
                <a16:creationId xmlns:a16="http://schemas.microsoft.com/office/drawing/2014/main" id="{41AC4EBF-8A03-4C69-832B-BD93FB1E23FE}"/>
              </a:ext>
            </a:extLst>
          </p:cNvPr>
          <p:cNvSpPr>
            <a:spLocks noGrp="1"/>
          </p:cNvSpPr>
          <p:nvPr>
            <p:ph type="sldNum" sz="quarter" idx="12"/>
          </p:nvPr>
        </p:nvSpPr>
        <p:spPr/>
        <p:txBody>
          <a:bodyPr/>
          <a:lstStyle/>
          <a:p>
            <a:fld id="{17363A9F-7490-40D2-A2E4-5534867EAB19}" type="slidenum">
              <a:rPr lang="en-US" smtClean="0"/>
              <a:t>12</a:t>
            </a:fld>
            <a:endParaRPr lang="en-US" dirty="0"/>
          </a:p>
        </p:txBody>
      </p:sp>
    </p:spTree>
    <p:extLst>
      <p:ext uri="{BB962C8B-B14F-4D97-AF65-F5344CB8AC3E}">
        <p14:creationId xmlns:p14="http://schemas.microsoft.com/office/powerpoint/2010/main" val="405162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FMMI CRS Interface">
            <a:extLst>
              <a:ext uri="{FF2B5EF4-FFF2-40B4-BE49-F238E27FC236}">
                <a16:creationId xmlns:a16="http://schemas.microsoft.com/office/drawing/2014/main" id="{40D40988-896F-4C91-B643-FBF92E397BFF}"/>
              </a:ext>
            </a:extLst>
          </p:cNvPr>
          <p:cNvSpPr>
            <a:spLocks noGrp="1"/>
          </p:cNvSpPr>
          <p:nvPr>
            <p:ph type="title"/>
          </p:nvPr>
        </p:nvSpPr>
        <p:spPr/>
        <p:txBody>
          <a:bodyPr>
            <a:normAutofit fontScale="90000"/>
          </a:bodyPr>
          <a:lstStyle/>
          <a:p>
            <a:r>
              <a:rPr lang="en-US" dirty="0"/>
              <a:t/>
            </a:r>
            <a:br>
              <a:rPr lang="en-US" dirty="0"/>
            </a:br>
            <a:r>
              <a:rPr lang="en-US" b="1" dirty="0">
                <a:latin typeface="+mn-lt"/>
              </a:rPr>
              <a:t>The</a:t>
            </a:r>
            <a:br>
              <a:rPr lang="en-US" b="1" dirty="0">
                <a:latin typeface="+mn-lt"/>
              </a:rPr>
            </a:br>
            <a:r>
              <a:rPr lang="en-US" b="1" dirty="0">
                <a:latin typeface="+mn-lt"/>
              </a:rPr>
              <a:t>FMMI-CRS Interface</a:t>
            </a:r>
            <a:br>
              <a:rPr lang="en-US" b="1" dirty="0">
                <a:latin typeface="+mn-lt"/>
              </a:rPr>
            </a:br>
            <a:endParaRPr lang="en-US" b="1" dirty="0">
              <a:latin typeface="+mn-lt"/>
            </a:endParaRPr>
          </a:p>
        </p:txBody>
      </p:sp>
      <p:sp>
        <p:nvSpPr>
          <p:cNvPr id="3" name="Slide Number Placeholder 2" descr="13">
            <a:extLst>
              <a:ext uri="{FF2B5EF4-FFF2-40B4-BE49-F238E27FC236}">
                <a16:creationId xmlns:a16="http://schemas.microsoft.com/office/drawing/2014/main" id="{9740AC21-3357-4894-BD21-60BB623D2127}"/>
              </a:ext>
            </a:extLst>
          </p:cNvPr>
          <p:cNvSpPr>
            <a:spLocks noGrp="1"/>
          </p:cNvSpPr>
          <p:nvPr>
            <p:ph type="sldNum" sz="quarter" idx="12"/>
          </p:nvPr>
        </p:nvSpPr>
        <p:spPr/>
        <p:txBody>
          <a:bodyPr/>
          <a:lstStyle/>
          <a:p>
            <a:fld id="{82A07BB3-F3DC-4C0B-B008-4C703ECBF595}" type="slidenum">
              <a:rPr lang="en-US" smtClean="0"/>
              <a:t>13</a:t>
            </a:fld>
            <a:endParaRPr lang="en-US" dirty="0"/>
          </a:p>
        </p:txBody>
      </p:sp>
    </p:spTree>
    <p:extLst>
      <p:ext uri="{BB962C8B-B14F-4D97-AF65-F5344CB8AC3E}">
        <p14:creationId xmlns:p14="http://schemas.microsoft.com/office/powerpoint/2010/main" val="3442597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3" descr="FMMI – CRS  &#10;      “Billing through Collection”">
            <a:extLst>
              <a:ext uri="{FF2B5EF4-FFF2-40B4-BE49-F238E27FC236}">
                <a16:creationId xmlns:a16="http://schemas.microsoft.com/office/drawing/2014/main" id="{D81C3834-148C-40E3-B24B-A734B69245E7}"/>
              </a:ext>
            </a:extLst>
          </p:cNvPr>
          <p:cNvSpPr>
            <a:spLocks noGrp="1"/>
          </p:cNvSpPr>
          <p:nvPr>
            <p:ph type="title"/>
          </p:nvPr>
        </p:nvSpPr>
        <p:spPr>
          <a:xfrm>
            <a:off x="683443" y="125000"/>
            <a:ext cx="8546592" cy="1325563"/>
          </a:xfrm>
        </p:spPr>
        <p:txBody>
          <a:bodyPr>
            <a:normAutofit/>
          </a:bodyPr>
          <a:lstStyle/>
          <a:p>
            <a:r>
              <a:rPr lang="en-US" b="1" dirty="0">
                <a:latin typeface="+mn-lt"/>
              </a:rPr>
              <a:t>FMMI – CRS  </a:t>
            </a:r>
            <a:br>
              <a:rPr lang="en-US" b="1" dirty="0">
                <a:latin typeface="+mn-lt"/>
              </a:rPr>
            </a:br>
            <a:r>
              <a:rPr lang="en-US" b="1" dirty="0">
                <a:latin typeface="+mn-lt"/>
              </a:rPr>
              <a:t>      “Billing through Collection”</a:t>
            </a:r>
          </a:p>
        </p:txBody>
      </p:sp>
      <p:sp>
        <p:nvSpPr>
          <p:cNvPr id="18" name="Freeform: Shape 17" descr="&quot;&quot;">
            <a:extLst>
              <a:ext uri="{FF2B5EF4-FFF2-40B4-BE49-F238E27FC236}">
                <a16:creationId xmlns:a16="http://schemas.microsoft.com/office/drawing/2014/main" id="{22395E26-F120-40F6-8AB4-FBEBB053585D}"/>
              </a:ext>
            </a:extLst>
          </p:cNvPr>
          <p:cNvSpPr/>
          <p:nvPr/>
        </p:nvSpPr>
        <p:spPr>
          <a:xfrm>
            <a:off x="1130160" y="1695237"/>
            <a:ext cx="1719658" cy="1215325"/>
          </a:xfrm>
          <a:custGeom>
            <a:avLst/>
            <a:gdLst>
              <a:gd name="connsiteX0" fmla="*/ 0 w 1530748"/>
              <a:gd name="connsiteY0" fmla="*/ 94365 h 943651"/>
              <a:gd name="connsiteX1" fmla="*/ 94365 w 1530748"/>
              <a:gd name="connsiteY1" fmla="*/ 0 h 943651"/>
              <a:gd name="connsiteX2" fmla="*/ 1436383 w 1530748"/>
              <a:gd name="connsiteY2" fmla="*/ 0 h 943651"/>
              <a:gd name="connsiteX3" fmla="*/ 1530748 w 1530748"/>
              <a:gd name="connsiteY3" fmla="*/ 94365 h 943651"/>
              <a:gd name="connsiteX4" fmla="*/ 1530748 w 1530748"/>
              <a:gd name="connsiteY4" fmla="*/ 849286 h 943651"/>
              <a:gd name="connsiteX5" fmla="*/ 1436383 w 1530748"/>
              <a:gd name="connsiteY5" fmla="*/ 943651 h 943651"/>
              <a:gd name="connsiteX6" fmla="*/ 94365 w 1530748"/>
              <a:gd name="connsiteY6" fmla="*/ 943651 h 943651"/>
              <a:gd name="connsiteX7" fmla="*/ 0 w 1530748"/>
              <a:gd name="connsiteY7" fmla="*/ 849286 h 943651"/>
              <a:gd name="connsiteX8" fmla="*/ 0 w 1530748"/>
              <a:gd name="connsiteY8" fmla="*/ 94365 h 94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748" h="943651">
                <a:moveTo>
                  <a:pt x="0" y="94365"/>
                </a:moveTo>
                <a:cubicBezTo>
                  <a:pt x="0" y="42249"/>
                  <a:pt x="42249" y="0"/>
                  <a:pt x="94365" y="0"/>
                </a:cubicBezTo>
                <a:lnTo>
                  <a:pt x="1436383" y="0"/>
                </a:lnTo>
                <a:cubicBezTo>
                  <a:pt x="1488499" y="0"/>
                  <a:pt x="1530748" y="42249"/>
                  <a:pt x="1530748" y="94365"/>
                </a:cubicBezTo>
                <a:lnTo>
                  <a:pt x="1530748" y="849286"/>
                </a:lnTo>
                <a:cubicBezTo>
                  <a:pt x="1530748" y="901402"/>
                  <a:pt x="1488499" y="943651"/>
                  <a:pt x="1436383" y="943651"/>
                </a:cubicBezTo>
                <a:lnTo>
                  <a:pt x="94365" y="943651"/>
                </a:lnTo>
                <a:cubicBezTo>
                  <a:pt x="42249" y="943651"/>
                  <a:pt x="0" y="901402"/>
                  <a:pt x="0" y="849286"/>
                </a:cubicBezTo>
                <a:lnTo>
                  <a:pt x="0" y="94365"/>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549" tIns="69549" rIns="69549" bIns="69549" numCol="1" spcCol="1270" anchor="ctr" anchorCtr="0">
            <a:noAutofit/>
          </a:bodyPr>
          <a:lstStyle/>
          <a:p>
            <a:pPr marL="0" lvl="0" indent="0" algn="ctr" defTabSz="488950">
              <a:lnSpc>
                <a:spcPct val="90000"/>
              </a:lnSpc>
              <a:spcBef>
                <a:spcPct val="0"/>
              </a:spcBef>
              <a:spcAft>
                <a:spcPct val="35000"/>
              </a:spcAft>
              <a:buNone/>
            </a:pPr>
            <a:r>
              <a:rPr lang="en-US" sz="1600" kern="1200" dirty="0">
                <a:solidFill>
                  <a:schemeClr val="tx1"/>
                </a:solidFill>
              </a:rPr>
              <a:t>FMMI AR Invoice </a:t>
            </a:r>
          </a:p>
        </p:txBody>
      </p:sp>
      <p:sp>
        <p:nvSpPr>
          <p:cNvPr id="19" name="Freeform: Shape 18" descr="&quot;&quot;">
            <a:extLst>
              <a:ext uri="{FF2B5EF4-FFF2-40B4-BE49-F238E27FC236}">
                <a16:creationId xmlns:a16="http://schemas.microsoft.com/office/drawing/2014/main" id="{BCE1C458-4A95-408B-A492-1DC0574E055C}"/>
              </a:ext>
            </a:extLst>
          </p:cNvPr>
          <p:cNvSpPr/>
          <p:nvPr/>
        </p:nvSpPr>
        <p:spPr>
          <a:xfrm rot="4013062">
            <a:off x="2535608" y="3044279"/>
            <a:ext cx="433781" cy="312185"/>
          </a:xfrm>
          <a:custGeom>
            <a:avLst/>
            <a:gdLst>
              <a:gd name="connsiteX0" fmla="*/ 0 w 268933"/>
              <a:gd name="connsiteY0" fmla="*/ 37866 h 189332"/>
              <a:gd name="connsiteX1" fmla="*/ 174267 w 268933"/>
              <a:gd name="connsiteY1" fmla="*/ 37866 h 189332"/>
              <a:gd name="connsiteX2" fmla="*/ 174267 w 268933"/>
              <a:gd name="connsiteY2" fmla="*/ 0 h 189332"/>
              <a:gd name="connsiteX3" fmla="*/ 268933 w 268933"/>
              <a:gd name="connsiteY3" fmla="*/ 94666 h 189332"/>
              <a:gd name="connsiteX4" fmla="*/ 174267 w 268933"/>
              <a:gd name="connsiteY4" fmla="*/ 189332 h 189332"/>
              <a:gd name="connsiteX5" fmla="*/ 174267 w 268933"/>
              <a:gd name="connsiteY5" fmla="*/ 151466 h 189332"/>
              <a:gd name="connsiteX6" fmla="*/ 0 w 268933"/>
              <a:gd name="connsiteY6" fmla="*/ 151466 h 189332"/>
              <a:gd name="connsiteX7" fmla="*/ 0 w 268933"/>
              <a:gd name="connsiteY7" fmla="*/ 37866 h 18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933" h="189332">
                <a:moveTo>
                  <a:pt x="0" y="37866"/>
                </a:moveTo>
                <a:lnTo>
                  <a:pt x="174267" y="37866"/>
                </a:lnTo>
                <a:lnTo>
                  <a:pt x="174267" y="0"/>
                </a:lnTo>
                <a:lnTo>
                  <a:pt x="268933" y="94666"/>
                </a:lnTo>
                <a:lnTo>
                  <a:pt x="174267" y="189332"/>
                </a:lnTo>
                <a:lnTo>
                  <a:pt x="174267" y="151466"/>
                </a:lnTo>
                <a:lnTo>
                  <a:pt x="0" y="151466"/>
                </a:lnTo>
                <a:lnTo>
                  <a:pt x="0" y="3786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37865" rIns="56800" bIns="37866" numCol="1" spcCol="1270" anchor="ctr" anchorCtr="0">
            <a:noAutofit/>
          </a:bodyPr>
          <a:lstStyle/>
          <a:p>
            <a:pPr marL="0" lvl="0" indent="0" algn="ctr" defTabSz="355600">
              <a:lnSpc>
                <a:spcPct val="90000"/>
              </a:lnSpc>
              <a:spcBef>
                <a:spcPct val="0"/>
              </a:spcBef>
              <a:spcAft>
                <a:spcPct val="35000"/>
              </a:spcAft>
              <a:buNone/>
            </a:pPr>
            <a:endParaRPr lang="en-US" sz="800" kern="1200" dirty="0"/>
          </a:p>
        </p:txBody>
      </p:sp>
      <p:sp>
        <p:nvSpPr>
          <p:cNvPr id="20" name="Freeform: Shape 19" descr="&quot;&quot;">
            <a:extLst>
              <a:ext uri="{FF2B5EF4-FFF2-40B4-BE49-F238E27FC236}">
                <a16:creationId xmlns:a16="http://schemas.microsoft.com/office/drawing/2014/main" id="{DB4690ED-3499-410F-8600-9566E04B1E08}"/>
              </a:ext>
            </a:extLst>
          </p:cNvPr>
          <p:cNvSpPr/>
          <p:nvPr/>
        </p:nvSpPr>
        <p:spPr>
          <a:xfrm>
            <a:off x="2736500" y="3384178"/>
            <a:ext cx="974117" cy="1215325"/>
          </a:xfrm>
          <a:custGeom>
            <a:avLst/>
            <a:gdLst>
              <a:gd name="connsiteX0" fmla="*/ 0 w 763438"/>
              <a:gd name="connsiteY0" fmla="*/ 76344 h 943651"/>
              <a:gd name="connsiteX1" fmla="*/ 76344 w 763438"/>
              <a:gd name="connsiteY1" fmla="*/ 0 h 943651"/>
              <a:gd name="connsiteX2" fmla="*/ 687094 w 763438"/>
              <a:gd name="connsiteY2" fmla="*/ 0 h 943651"/>
              <a:gd name="connsiteX3" fmla="*/ 763438 w 763438"/>
              <a:gd name="connsiteY3" fmla="*/ 76344 h 943651"/>
              <a:gd name="connsiteX4" fmla="*/ 763438 w 763438"/>
              <a:gd name="connsiteY4" fmla="*/ 867307 h 943651"/>
              <a:gd name="connsiteX5" fmla="*/ 687094 w 763438"/>
              <a:gd name="connsiteY5" fmla="*/ 943651 h 943651"/>
              <a:gd name="connsiteX6" fmla="*/ 76344 w 763438"/>
              <a:gd name="connsiteY6" fmla="*/ 943651 h 943651"/>
              <a:gd name="connsiteX7" fmla="*/ 0 w 763438"/>
              <a:gd name="connsiteY7" fmla="*/ 867307 h 943651"/>
              <a:gd name="connsiteX8" fmla="*/ 0 w 763438"/>
              <a:gd name="connsiteY8" fmla="*/ 76344 h 94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438" h="943651">
                <a:moveTo>
                  <a:pt x="0" y="76344"/>
                </a:moveTo>
                <a:cubicBezTo>
                  <a:pt x="0" y="34180"/>
                  <a:pt x="34180" y="0"/>
                  <a:pt x="76344" y="0"/>
                </a:cubicBezTo>
                <a:lnTo>
                  <a:pt x="687094" y="0"/>
                </a:lnTo>
                <a:cubicBezTo>
                  <a:pt x="729258" y="0"/>
                  <a:pt x="763438" y="34180"/>
                  <a:pt x="763438" y="76344"/>
                </a:cubicBezTo>
                <a:lnTo>
                  <a:pt x="763438" y="867307"/>
                </a:lnTo>
                <a:cubicBezTo>
                  <a:pt x="763438" y="909471"/>
                  <a:pt x="729258" y="943651"/>
                  <a:pt x="687094" y="943651"/>
                </a:cubicBezTo>
                <a:lnTo>
                  <a:pt x="76344" y="943651"/>
                </a:lnTo>
                <a:cubicBezTo>
                  <a:pt x="34180" y="943651"/>
                  <a:pt x="0" y="909471"/>
                  <a:pt x="0" y="867307"/>
                </a:cubicBezTo>
                <a:lnTo>
                  <a:pt x="0" y="76344"/>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270" tIns="64270" rIns="64270" bIns="64270" numCol="1" spcCol="1270" anchor="ctr" anchorCtr="0">
            <a:noAutofit/>
          </a:bodyPr>
          <a:lstStyle/>
          <a:p>
            <a:pPr marL="0" lvl="0" indent="0" algn="ctr" defTabSz="488950">
              <a:lnSpc>
                <a:spcPct val="90000"/>
              </a:lnSpc>
              <a:spcBef>
                <a:spcPct val="0"/>
              </a:spcBef>
              <a:spcAft>
                <a:spcPct val="35000"/>
              </a:spcAft>
              <a:buNone/>
            </a:pPr>
            <a:r>
              <a:rPr lang="en-US" sz="1600" kern="1200" dirty="0">
                <a:ln w="0"/>
                <a:solidFill>
                  <a:schemeClr val="tx1"/>
                </a:solidFill>
                <a:effectLst>
                  <a:outerShdw blurRad="38100" dist="19050" dir="2700000" algn="tl" rotWithShape="0">
                    <a:schemeClr val="dk1">
                      <a:alpha val="40000"/>
                    </a:schemeClr>
                  </a:outerShdw>
                </a:effectLst>
              </a:rPr>
              <a:t>FMMI-CRS Interface</a:t>
            </a:r>
          </a:p>
        </p:txBody>
      </p:sp>
      <p:sp>
        <p:nvSpPr>
          <p:cNvPr id="21" name="Freeform: Shape 20" descr="&quot;&quot;">
            <a:extLst>
              <a:ext uri="{FF2B5EF4-FFF2-40B4-BE49-F238E27FC236}">
                <a16:creationId xmlns:a16="http://schemas.microsoft.com/office/drawing/2014/main" id="{283ED1A7-ED04-4821-93E9-9DE3AB3A3520}"/>
              </a:ext>
            </a:extLst>
          </p:cNvPr>
          <p:cNvSpPr/>
          <p:nvPr/>
        </p:nvSpPr>
        <p:spPr>
          <a:xfrm rot="21568739">
            <a:off x="3755373" y="3724918"/>
            <a:ext cx="489521" cy="243841"/>
          </a:xfrm>
          <a:custGeom>
            <a:avLst/>
            <a:gdLst>
              <a:gd name="connsiteX0" fmla="*/ 0 w 435745"/>
              <a:gd name="connsiteY0" fmla="*/ 37866 h 189332"/>
              <a:gd name="connsiteX1" fmla="*/ 341079 w 435745"/>
              <a:gd name="connsiteY1" fmla="*/ 37866 h 189332"/>
              <a:gd name="connsiteX2" fmla="*/ 341079 w 435745"/>
              <a:gd name="connsiteY2" fmla="*/ 0 h 189332"/>
              <a:gd name="connsiteX3" fmla="*/ 435745 w 435745"/>
              <a:gd name="connsiteY3" fmla="*/ 94666 h 189332"/>
              <a:gd name="connsiteX4" fmla="*/ 341079 w 435745"/>
              <a:gd name="connsiteY4" fmla="*/ 189332 h 189332"/>
              <a:gd name="connsiteX5" fmla="*/ 341079 w 435745"/>
              <a:gd name="connsiteY5" fmla="*/ 151466 h 189332"/>
              <a:gd name="connsiteX6" fmla="*/ 0 w 435745"/>
              <a:gd name="connsiteY6" fmla="*/ 151466 h 189332"/>
              <a:gd name="connsiteX7" fmla="*/ 0 w 435745"/>
              <a:gd name="connsiteY7" fmla="*/ 37866 h 18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5745" h="189332">
                <a:moveTo>
                  <a:pt x="0" y="37866"/>
                </a:moveTo>
                <a:lnTo>
                  <a:pt x="341079" y="37866"/>
                </a:lnTo>
                <a:lnTo>
                  <a:pt x="341079" y="0"/>
                </a:lnTo>
                <a:lnTo>
                  <a:pt x="435745" y="94666"/>
                </a:lnTo>
                <a:lnTo>
                  <a:pt x="341079" y="189332"/>
                </a:lnTo>
                <a:lnTo>
                  <a:pt x="341079" y="151466"/>
                </a:lnTo>
                <a:lnTo>
                  <a:pt x="0" y="151466"/>
                </a:lnTo>
                <a:lnTo>
                  <a:pt x="0" y="3786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37865" rIns="56800" bIns="37866" numCol="1" spcCol="1270" anchor="ctr" anchorCtr="0">
            <a:noAutofit/>
          </a:bodyPr>
          <a:lstStyle/>
          <a:p>
            <a:pPr marL="0" lvl="0" indent="0" algn="ctr" defTabSz="355600">
              <a:lnSpc>
                <a:spcPct val="90000"/>
              </a:lnSpc>
              <a:spcBef>
                <a:spcPct val="0"/>
              </a:spcBef>
              <a:spcAft>
                <a:spcPct val="35000"/>
              </a:spcAft>
              <a:buNone/>
            </a:pPr>
            <a:endParaRPr lang="en-US" sz="800" kern="1200" dirty="0"/>
          </a:p>
        </p:txBody>
      </p:sp>
      <p:sp>
        <p:nvSpPr>
          <p:cNvPr id="22" name="Freeform: Shape 21" descr="&quot;&quot;">
            <a:extLst>
              <a:ext uri="{FF2B5EF4-FFF2-40B4-BE49-F238E27FC236}">
                <a16:creationId xmlns:a16="http://schemas.microsoft.com/office/drawing/2014/main" id="{50417E01-F8FE-4DDF-955E-6C1DC40C06D9}"/>
              </a:ext>
            </a:extLst>
          </p:cNvPr>
          <p:cNvSpPr/>
          <p:nvPr/>
        </p:nvSpPr>
        <p:spPr>
          <a:xfrm>
            <a:off x="4285434" y="3318698"/>
            <a:ext cx="1027942" cy="1360192"/>
          </a:xfrm>
          <a:custGeom>
            <a:avLst/>
            <a:gdLst>
              <a:gd name="connsiteX0" fmla="*/ 0 w 915019"/>
              <a:gd name="connsiteY0" fmla="*/ 91502 h 1056134"/>
              <a:gd name="connsiteX1" fmla="*/ 91502 w 915019"/>
              <a:gd name="connsiteY1" fmla="*/ 0 h 1056134"/>
              <a:gd name="connsiteX2" fmla="*/ 823517 w 915019"/>
              <a:gd name="connsiteY2" fmla="*/ 0 h 1056134"/>
              <a:gd name="connsiteX3" fmla="*/ 915019 w 915019"/>
              <a:gd name="connsiteY3" fmla="*/ 91502 h 1056134"/>
              <a:gd name="connsiteX4" fmla="*/ 915019 w 915019"/>
              <a:gd name="connsiteY4" fmla="*/ 964632 h 1056134"/>
              <a:gd name="connsiteX5" fmla="*/ 823517 w 915019"/>
              <a:gd name="connsiteY5" fmla="*/ 1056134 h 1056134"/>
              <a:gd name="connsiteX6" fmla="*/ 91502 w 915019"/>
              <a:gd name="connsiteY6" fmla="*/ 1056134 h 1056134"/>
              <a:gd name="connsiteX7" fmla="*/ 0 w 915019"/>
              <a:gd name="connsiteY7" fmla="*/ 964632 h 1056134"/>
              <a:gd name="connsiteX8" fmla="*/ 0 w 915019"/>
              <a:gd name="connsiteY8" fmla="*/ 91502 h 105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5019" h="1056134">
                <a:moveTo>
                  <a:pt x="0" y="91502"/>
                </a:moveTo>
                <a:cubicBezTo>
                  <a:pt x="0" y="40967"/>
                  <a:pt x="40967" y="0"/>
                  <a:pt x="91502" y="0"/>
                </a:cubicBezTo>
                <a:lnTo>
                  <a:pt x="823517" y="0"/>
                </a:lnTo>
                <a:cubicBezTo>
                  <a:pt x="874052" y="0"/>
                  <a:pt x="915019" y="40967"/>
                  <a:pt x="915019" y="91502"/>
                </a:cubicBezTo>
                <a:lnTo>
                  <a:pt x="915019" y="964632"/>
                </a:lnTo>
                <a:cubicBezTo>
                  <a:pt x="915019" y="1015167"/>
                  <a:pt x="874052" y="1056134"/>
                  <a:pt x="823517" y="1056134"/>
                </a:cubicBezTo>
                <a:lnTo>
                  <a:pt x="91502" y="1056134"/>
                </a:lnTo>
                <a:cubicBezTo>
                  <a:pt x="40967" y="1056134"/>
                  <a:pt x="0" y="1015167"/>
                  <a:pt x="0" y="964632"/>
                </a:cubicBezTo>
                <a:lnTo>
                  <a:pt x="0" y="9150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240" tIns="118240" rIns="118240" bIns="118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CRS</a:t>
            </a:r>
          </a:p>
        </p:txBody>
      </p:sp>
      <p:sp>
        <p:nvSpPr>
          <p:cNvPr id="23" name="Freeform: Shape 22" descr="&quot;&quot;">
            <a:extLst>
              <a:ext uri="{FF2B5EF4-FFF2-40B4-BE49-F238E27FC236}">
                <a16:creationId xmlns:a16="http://schemas.microsoft.com/office/drawing/2014/main" id="{319BF4E9-A89C-4CEC-90AA-B16F8092473F}"/>
              </a:ext>
            </a:extLst>
          </p:cNvPr>
          <p:cNvSpPr/>
          <p:nvPr/>
        </p:nvSpPr>
        <p:spPr>
          <a:xfrm rot="16200000">
            <a:off x="4669286" y="2993481"/>
            <a:ext cx="280786" cy="212695"/>
          </a:xfrm>
          <a:custGeom>
            <a:avLst/>
            <a:gdLst>
              <a:gd name="connsiteX0" fmla="*/ 0 w 218019"/>
              <a:gd name="connsiteY0" fmla="*/ 37866 h 189332"/>
              <a:gd name="connsiteX1" fmla="*/ 123353 w 218019"/>
              <a:gd name="connsiteY1" fmla="*/ 37866 h 189332"/>
              <a:gd name="connsiteX2" fmla="*/ 123353 w 218019"/>
              <a:gd name="connsiteY2" fmla="*/ 0 h 189332"/>
              <a:gd name="connsiteX3" fmla="*/ 218019 w 218019"/>
              <a:gd name="connsiteY3" fmla="*/ 94666 h 189332"/>
              <a:gd name="connsiteX4" fmla="*/ 123353 w 218019"/>
              <a:gd name="connsiteY4" fmla="*/ 189332 h 189332"/>
              <a:gd name="connsiteX5" fmla="*/ 123353 w 218019"/>
              <a:gd name="connsiteY5" fmla="*/ 151466 h 189332"/>
              <a:gd name="connsiteX6" fmla="*/ 0 w 218019"/>
              <a:gd name="connsiteY6" fmla="*/ 151466 h 189332"/>
              <a:gd name="connsiteX7" fmla="*/ 0 w 218019"/>
              <a:gd name="connsiteY7" fmla="*/ 37866 h 18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019" h="189332">
                <a:moveTo>
                  <a:pt x="0" y="37866"/>
                </a:moveTo>
                <a:lnTo>
                  <a:pt x="123353" y="37866"/>
                </a:lnTo>
                <a:lnTo>
                  <a:pt x="123353" y="0"/>
                </a:lnTo>
                <a:lnTo>
                  <a:pt x="218019" y="94666"/>
                </a:lnTo>
                <a:lnTo>
                  <a:pt x="123353" y="189332"/>
                </a:lnTo>
                <a:lnTo>
                  <a:pt x="123353" y="151466"/>
                </a:lnTo>
                <a:lnTo>
                  <a:pt x="0" y="151466"/>
                </a:lnTo>
                <a:lnTo>
                  <a:pt x="0" y="3786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37866" rIns="56800" bIns="37865" numCol="1" spcCol="1270" anchor="ctr" anchorCtr="0">
            <a:noAutofit/>
          </a:bodyPr>
          <a:lstStyle/>
          <a:p>
            <a:pPr marL="0" lvl="0" indent="0" algn="ctr" defTabSz="355600">
              <a:lnSpc>
                <a:spcPct val="90000"/>
              </a:lnSpc>
              <a:spcBef>
                <a:spcPct val="0"/>
              </a:spcBef>
              <a:spcAft>
                <a:spcPct val="35000"/>
              </a:spcAft>
              <a:buNone/>
            </a:pPr>
            <a:endParaRPr lang="en-US" sz="800" kern="1200" dirty="0"/>
          </a:p>
        </p:txBody>
      </p:sp>
      <p:sp>
        <p:nvSpPr>
          <p:cNvPr id="24" name="Freeform: Shape 23" descr="&quot;&quot;">
            <a:extLst>
              <a:ext uri="{FF2B5EF4-FFF2-40B4-BE49-F238E27FC236}">
                <a16:creationId xmlns:a16="http://schemas.microsoft.com/office/drawing/2014/main" id="{0C03A6F7-35AA-4C9B-9C92-B5D99EDB0C96}"/>
              </a:ext>
            </a:extLst>
          </p:cNvPr>
          <p:cNvSpPr/>
          <p:nvPr/>
        </p:nvSpPr>
        <p:spPr>
          <a:xfrm>
            <a:off x="3960778" y="1760673"/>
            <a:ext cx="1666020" cy="1215325"/>
          </a:xfrm>
          <a:custGeom>
            <a:avLst/>
            <a:gdLst>
              <a:gd name="connsiteX0" fmla="*/ 0 w 1483002"/>
              <a:gd name="connsiteY0" fmla="*/ 94365 h 943651"/>
              <a:gd name="connsiteX1" fmla="*/ 94365 w 1483002"/>
              <a:gd name="connsiteY1" fmla="*/ 0 h 943651"/>
              <a:gd name="connsiteX2" fmla="*/ 1388637 w 1483002"/>
              <a:gd name="connsiteY2" fmla="*/ 0 h 943651"/>
              <a:gd name="connsiteX3" fmla="*/ 1483002 w 1483002"/>
              <a:gd name="connsiteY3" fmla="*/ 94365 h 943651"/>
              <a:gd name="connsiteX4" fmla="*/ 1483002 w 1483002"/>
              <a:gd name="connsiteY4" fmla="*/ 849286 h 943651"/>
              <a:gd name="connsiteX5" fmla="*/ 1388637 w 1483002"/>
              <a:gd name="connsiteY5" fmla="*/ 943651 h 943651"/>
              <a:gd name="connsiteX6" fmla="*/ 94365 w 1483002"/>
              <a:gd name="connsiteY6" fmla="*/ 943651 h 943651"/>
              <a:gd name="connsiteX7" fmla="*/ 0 w 1483002"/>
              <a:gd name="connsiteY7" fmla="*/ 849286 h 943651"/>
              <a:gd name="connsiteX8" fmla="*/ 0 w 1483002"/>
              <a:gd name="connsiteY8" fmla="*/ 94365 h 94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002" h="943651">
                <a:moveTo>
                  <a:pt x="0" y="94365"/>
                </a:moveTo>
                <a:cubicBezTo>
                  <a:pt x="0" y="42249"/>
                  <a:pt x="42249" y="0"/>
                  <a:pt x="94365" y="0"/>
                </a:cubicBezTo>
                <a:lnTo>
                  <a:pt x="1388637" y="0"/>
                </a:lnTo>
                <a:cubicBezTo>
                  <a:pt x="1440753" y="0"/>
                  <a:pt x="1483002" y="42249"/>
                  <a:pt x="1483002" y="94365"/>
                </a:cubicBezTo>
                <a:lnTo>
                  <a:pt x="1483002" y="849286"/>
                </a:lnTo>
                <a:cubicBezTo>
                  <a:pt x="1483002" y="901402"/>
                  <a:pt x="1440753" y="943651"/>
                  <a:pt x="1388637" y="943651"/>
                </a:cubicBezTo>
                <a:lnTo>
                  <a:pt x="94365" y="943651"/>
                </a:lnTo>
                <a:cubicBezTo>
                  <a:pt x="42249" y="943651"/>
                  <a:pt x="0" y="901402"/>
                  <a:pt x="0" y="849286"/>
                </a:cubicBezTo>
                <a:lnTo>
                  <a:pt x="0" y="94365"/>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549" tIns="69549" rIns="69549" bIns="69549" numCol="1" spcCol="1270" anchor="ctr" anchorCtr="0">
            <a:noAutofit/>
          </a:bodyPr>
          <a:lstStyle/>
          <a:p>
            <a:pPr marL="0" lvl="0" indent="0" algn="ctr" defTabSz="488950">
              <a:lnSpc>
                <a:spcPct val="90000"/>
              </a:lnSpc>
              <a:spcBef>
                <a:spcPct val="0"/>
              </a:spcBef>
              <a:spcAft>
                <a:spcPct val="35000"/>
              </a:spcAft>
              <a:buNone/>
            </a:pPr>
            <a:r>
              <a:rPr lang="en-US" sz="1600" kern="1200" dirty="0">
                <a:solidFill>
                  <a:schemeClr val="tx1"/>
                </a:solidFill>
                <a:highlight>
                  <a:srgbClr val="FFFF00"/>
                </a:highlight>
              </a:rPr>
              <a:t>CRS issues Bill </a:t>
            </a:r>
          </a:p>
          <a:p>
            <a:pPr marL="0" lvl="0" indent="0" algn="ctr" defTabSz="488950">
              <a:lnSpc>
                <a:spcPct val="90000"/>
              </a:lnSpc>
              <a:spcBef>
                <a:spcPct val="0"/>
              </a:spcBef>
              <a:spcAft>
                <a:spcPct val="35000"/>
              </a:spcAft>
              <a:buNone/>
            </a:pPr>
            <a:r>
              <a:rPr lang="en-US" sz="1600" kern="1200" dirty="0">
                <a:solidFill>
                  <a:schemeClr val="tx1"/>
                </a:solidFill>
                <a:highlight>
                  <a:srgbClr val="FFFF00"/>
                </a:highlight>
              </a:rPr>
              <a:t>(using FMMI AR Invoice Doc No.)</a:t>
            </a:r>
          </a:p>
        </p:txBody>
      </p:sp>
      <p:sp>
        <p:nvSpPr>
          <p:cNvPr id="25" name="Freeform: Shape 24" descr="&quot;&quot;">
            <a:extLst>
              <a:ext uri="{FF2B5EF4-FFF2-40B4-BE49-F238E27FC236}">
                <a16:creationId xmlns:a16="http://schemas.microsoft.com/office/drawing/2014/main" id="{60FCEA17-C283-42CB-B2B3-380E4680AA96}"/>
              </a:ext>
            </a:extLst>
          </p:cNvPr>
          <p:cNvSpPr/>
          <p:nvPr/>
        </p:nvSpPr>
        <p:spPr>
          <a:xfrm rot="19599">
            <a:off x="5771953" y="2327495"/>
            <a:ext cx="403516" cy="243841"/>
          </a:xfrm>
          <a:custGeom>
            <a:avLst/>
            <a:gdLst>
              <a:gd name="connsiteX0" fmla="*/ 0 w 359188"/>
              <a:gd name="connsiteY0" fmla="*/ 37866 h 189332"/>
              <a:gd name="connsiteX1" fmla="*/ 264522 w 359188"/>
              <a:gd name="connsiteY1" fmla="*/ 37866 h 189332"/>
              <a:gd name="connsiteX2" fmla="*/ 264522 w 359188"/>
              <a:gd name="connsiteY2" fmla="*/ 0 h 189332"/>
              <a:gd name="connsiteX3" fmla="*/ 359188 w 359188"/>
              <a:gd name="connsiteY3" fmla="*/ 94666 h 189332"/>
              <a:gd name="connsiteX4" fmla="*/ 264522 w 359188"/>
              <a:gd name="connsiteY4" fmla="*/ 189332 h 189332"/>
              <a:gd name="connsiteX5" fmla="*/ 264522 w 359188"/>
              <a:gd name="connsiteY5" fmla="*/ 151466 h 189332"/>
              <a:gd name="connsiteX6" fmla="*/ 0 w 359188"/>
              <a:gd name="connsiteY6" fmla="*/ 151466 h 189332"/>
              <a:gd name="connsiteX7" fmla="*/ 0 w 359188"/>
              <a:gd name="connsiteY7" fmla="*/ 37866 h 18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188" h="189332">
                <a:moveTo>
                  <a:pt x="0" y="37866"/>
                </a:moveTo>
                <a:lnTo>
                  <a:pt x="264522" y="37866"/>
                </a:lnTo>
                <a:lnTo>
                  <a:pt x="264522" y="0"/>
                </a:lnTo>
                <a:lnTo>
                  <a:pt x="359188" y="94666"/>
                </a:lnTo>
                <a:lnTo>
                  <a:pt x="264522" y="189332"/>
                </a:lnTo>
                <a:lnTo>
                  <a:pt x="264522" y="151466"/>
                </a:lnTo>
                <a:lnTo>
                  <a:pt x="0" y="151466"/>
                </a:lnTo>
                <a:lnTo>
                  <a:pt x="0" y="3786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37865" rIns="56800" bIns="37866" numCol="1" spcCol="1270" anchor="ctr" anchorCtr="0">
            <a:noAutofit/>
          </a:bodyPr>
          <a:lstStyle/>
          <a:p>
            <a:pPr marL="0" lvl="0" indent="0" algn="ctr" defTabSz="355600">
              <a:lnSpc>
                <a:spcPct val="90000"/>
              </a:lnSpc>
              <a:spcBef>
                <a:spcPct val="0"/>
              </a:spcBef>
              <a:spcAft>
                <a:spcPct val="35000"/>
              </a:spcAft>
              <a:buNone/>
            </a:pPr>
            <a:endParaRPr lang="en-US" sz="800" kern="1200" dirty="0"/>
          </a:p>
        </p:txBody>
      </p:sp>
      <p:sp>
        <p:nvSpPr>
          <p:cNvPr id="26" name="Freeform: Shape 25" descr="&quot;&quot;">
            <a:extLst>
              <a:ext uri="{FF2B5EF4-FFF2-40B4-BE49-F238E27FC236}">
                <a16:creationId xmlns:a16="http://schemas.microsoft.com/office/drawing/2014/main" id="{C8A4966D-EBAA-4CBE-99E8-F10C7BA59DFE}"/>
              </a:ext>
            </a:extLst>
          </p:cNvPr>
          <p:cNvSpPr/>
          <p:nvPr/>
        </p:nvSpPr>
        <p:spPr>
          <a:xfrm>
            <a:off x="6225826" y="1809708"/>
            <a:ext cx="1177364" cy="1215325"/>
          </a:xfrm>
          <a:custGeom>
            <a:avLst/>
            <a:gdLst>
              <a:gd name="connsiteX0" fmla="*/ 0 w 1048026"/>
              <a:gd name="connsiteY0" fmla="*/ 94365 h 943651"/>
              <a:gd name="connsiteX1" fmla="*/ 94365 w 1048026"/>
              <a:gd name="connsiteY1" fmla="*/ 0 h 943651"/>
              <a:gd name="connsiteX2" fmla="*/ 953661 w 1048026"/>
              <a:gd name="connsiteY2" fmla="*/ 0 h 943651"/>
              <a:gd name="connsiteX3" fmla="*/ 1048026 w 1048026"/>
              <a:gd name="connsiteY3" fmla="*/ 94365 h 943651"/>
              <a:gd name="connsiteX4" fmla="*/ 1048026 w 1048026"/>
              <a:gd name="connsiteY4" fmla="*/ 849286 h 943651"/>
              <a:gd name="connsiteX5" fmla="*/ 953661 w 1048026"/>
              <a:gd name="connsiteY5" fmla="*/ 943651 h 943651"/>
              <a:gd name="connsiteX6" fmla="*/ 94365 w 1048026"/>
              <a:gd name="connsiteY6" fmla="*/ 943651 h 943651"/>
              <a:gd name="connsiteX7" fmla="*/ 0 w 1048026"/>
              <a:gd name="connsiteY7" fmla="*/ 849286 h 943651"/>
              <a:gd name="connsiteX8" fmla="*/ 0 w 1048026"/>
              <a:gd name="connsiteY8" fmla="*/ 94365 h 94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8026" h="943651">
                <a:moveTo>
                  <a:pt x="0" y="94365"/>
                </a:moveTo>
                <a:cubicBezTo>
                  <a:pt x="0" y="42249"/>
                  <a:pt x="42249" y="0"/>
                  <a:pt x="94365" y="0"/>
                </a:cubicBezTo>
                <a:lnTo>
                  <a:pt x="953661" y="0"/>
                </a:lnTo>
                <a:cubicBezTo>
                  <a:pt x="1005777" y="0"/>
                  <a:pt x="1048026" y="42249"/>
                  <a:pt x="1048026" y="94365"/>
                </a:cubicBezTo>
                <a:lnTo>
                  <a:pt x="1048026" y="849286"/>
                </a:lnTo>
                <a:cubicBezTo>
                  <a:pt x="1048026" y="901402"/>
                  <a:pt x="1005777" y="943651"/>
                  <a:pt x="953661" y="943651"/>
                </a:cubicBezTo>
                <a:lnTo>
                  <a:pt x="94365" y="943651"/>
                </a:lnTo>
                <a:cubicBezTo>
                  <a:pt x="42249" y="943651"/>
                  <a:pt x="0" y="901402"/>
                  <a:pt x="0" y="849286"/>
                </a:cubicBezTo>
                <a:lnTo>
                  <a:pt x="0" y="943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549" tIns="69549" rIns="69549" bIns="69549" numCol="1" spcCol="1270" anchor="ctr" anchorCtr="0">
            <a:noAutofit/>
          </a:bodyPr>
          <a:lstStyle/>
          <a:p>
            <a:pPr marL="0" lvl="0" indent="0" algn="ctr" defTabSz="488950">
              <a:lnSpc>
                <a:spcPct val="90000"/>
              </a:lnSpc>
              <a:spcBef>
                <a:spcPct val="0"/>
              </a:spcBef>
              <a:spcAft>
                <a:spcPct val="35000"/>
              </a:spcAft>
              <a:buNone/>
            </a:pPr>
            <a:r>
              <a:rPr lang="en-US" sz="1600" kern="1200" dirty="0">
                <a:solidFill>
                  <a:schemeClr val="tx1"/>
                </a:solidFill>
                <a:highlight>
                  <a:srgbClr val="FFFF00"/>
                </a:highlight>
              </a:rPr>
              <a:t>Debtor Receives eBill Notice</a:t>
            </a:r>
          </a:p>
        </p:txBody>
      </p:sp>
      <p:sp>
        <p:nvSpPr>
          <p:cNvPr id="27" name="Freeform: Shape 26" descr="&quot;&quot;">
            <a:extLst>
              <a:ext uri="{FF2B5EF4-FFF2-40B4-BE49-F238E27FC236}">
                <a16:creationId xmlns:a16="http://schemas.microsoft.com/office/drawing/2014/main" id="{F0EAE3D4-F539-4CFD-9891-A0319EC71867}"/>
              </a:ext>
            </a:extLst>
          </p:cNvPr>
          <p:cNvSpPr/>
          <p:nvPr/>
        </p:nvSpPr>
        <p:spPr>
          <a:xfrm rot="3321">
            <a:off x="7577538" y="2333826"/>
            <a:ext cx="444684" cy="243841"/>
          </a:xfrm>
          <a:custGeom>
            <a:avLst/>
            <a:gdLst>
              <a:gd name="connsiteX0" fmla="*/ 0 w 395834"/>
              <a:gd name="connsiteY0" fmla="*/ 37866 h 189332"/>
              <a:gd name="connsiteX1" fmla="*/ 301168 w 395834"/>
              <a:gd name="connsiteY1" fmla="*/ 37866 h 189332"/>
              <a:gd name="connsiteX2" fmla="*/ 301168 w 395834"/>
              <a:gd name="connsiteY2" fmla="*/ 0 h 189332"/>
              <a:gd name="connsiteX3" fmla="*/ 395834 w 395834"/>
              <a:gd name="connsiteY3" fmla="*/ 94666 h 189332"/>
              <a:gd name="connsiteX4" fmla="*/ 301168 w 395834"/>
              <a:gd name="connsiteY4" fmla="*/ 189332 h 189332"/>
              <a:gd name="connsiteX5" fmla="*/ 301168 w 395834"/>
              <a:gd name="connsiteY5" fmla="*/ 151466 h 189332"/>
              <a:gd name="connsiteX6" fmla="*/ 0 w 395834"/>
              <a:gd name="connsiteY6" fmla="*/ 151466 h 189332"/>
              <a:gd name="connsiteX7" fmla="*/ 0 w 395834"/>
              <a:gd name="connsiteY7" fmla="*/ 37866 h 18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834" h="189332">
                <a:moveTo>
                  <a:pt x="0" y="37866"/>
                </a:moveTo>
                <a:lnTo>
                  <a:pt x="301168" y="37866"/>
                </a:lnTo>
                <a:lnTo>
                  <a:pt x="301168" y="0"/>
                </a:lnTo>
                <a:lnTo>
                  <a:pt x="395834" y="94666"/>
                </a:lnTo>
                <a:lnTo>
                  <a:pt x="301168" y="189332"/>
                </a:lnTo>
                <a:lnTo>
                  <a:pt x="301168" y="151466"/>
                </a:lnTo>
                <a:lnTo>
                  <a:pt x="0" y="151466"/>
                </a:lnTo>
                <a:lnTo>
                  <a:pt x="0" y="3786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37866" rIns="56800" bIns="37865" numCol="1" spcCol="1270" anchor="ctr" anchorCtr="0">
            <a:noAutofit/>
          </a:bodyPr>
          <a:lstStyle/>
          <a:p>
            <a:pPr marL="0" lvl="0" indent="0" algn="ctr" defTabSz="355600">
              <a:lnSpc>
                <a:spcPct val="90000"/>
              </a:lnSpc>
              <a:spcBef>
                <a:spcPct val="0"/>
              </a:spcBef>
              <a:spcAft>
                <a:spcPct val="35000"/>
              </a:spcAft>
              <a:buNone/>
            </a:pPr>
            <a:endParaRPr lang="en-US" sz="800" kern="1200" dirty="0"/>
          </a:p>
        </p:txBody>
      </p:sp>
      <p:sp>
        <p:nvSpPr>
          <p:cNvPr id="28" name="Freeform: Shape 27" descr="&quot;&quot;">
            <a:extLst>
              <a:ext uri="{FF2B5EF4-FFF2-40B4-BE49-F238E27FC236}">
                <a16:creationId xmlns:a16="http://schemas.microsoft.com/office/drawing/2014/main" id="{E64D0D26-6702-4591-B6D8-E29D221E6A87}"/>
              </a:ext>
            </a:extLst>
          </p:cNvPr>
          <p:cNvSpPr/>
          <p:nvPr/>
        </p:nvSpPr>
        <p:spPr>
          <a:xfrm>
            <a:off x="8468812" y="1762256"/>
            <a:ext cx="2278395" cy="1616530"/>
          </a:xfrm>
          <a:custGeom>
            <a:avLst/>
            <a:gdLst>
              <a:gd name="connsiteX0" fmla="*/ 0 w 1834765"/>
              <a:gd name="connsiteY0" fmla="*/ 94365 h 943651"/>
              <a:gd name="connsiteX1" fmla="*/ 94365 w 1834765"/>
              <a:gd name="connsiteY1" fmla="*/ 0 h 943651"/>
              <a:gd name="connsiteX2" fmla="*/ 1740400 w 1834765"/>
              <a:gd name="connsiteY2" fmla="*/ 0 h 943651"/>
              <a:gd name="connsiteX3" fmla="*/ 1834765 w 1834765"/>
              <a:gd name="connsiteY3" fmla="*/ 94365 h 943651"/>
              <a:gd name="connsiteX4" fmla="*/ 1834765 w 1834765"/>
              <a:gd name="connsiteY4" fmla="*/ 849286 h 943651"/>
              <a:gd name="connsiteX5" fmla="*/ 1740400 w 1834765"/>
              <a:gd name="connsiteY5" fmla="*/ 943651 h 943651"/>
              <a:gd name="connsiteX6" fmla="*/ 94365 w 1834765"/>
              <a:gd name="connsiteY6" fmla="*/ 943651 h 943651"/>
              <a:gd name="connsiteX7" fmla="*/ 0 w 1834765"/>
              <a:gd name="connsiteY7" fmla="*/ 849286 h 943651"/>
              <a:gd name="connsiteX8" fmla="*/ 0 w 1834765"/>
              <a:gd name="connsiteY8" fmla="*/ 94365 h 94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765" h="943651">
                <a:moveTo>
                  <a:pt x="0" y="94365"/>
                </a:moveTo>
                <a:cubicBezTo>
                  <a:pt x="0" y="42249"/>
                  <a:pt x="42249" y="0"/>
                  <a:pt x="94365" y="0"/>
                </a:cubicBezTo>
                <a:lnTo>
                  <a:pt x="1740400" y="0"/>
                </a:lnTo>
                <a:cubicBezTo>
                  <a:pt x="1792516" y="0"/>
                  <a:pt x="1834765" y="42249"/>
                  <a:pt x="1834765" y="94365"/>
                </a:cubicBezTo>
                <a:lnTo>
                  <a:pt x="1834765" y="849286"/>
                </a:lnTo>
                <a:cubicBezTo>
                  <a:pt x="1834765" y="901402"/>
                  <a:pt x="1792516" y="943651"/>
                  <a:pt x="1740400" y="943651"/>
                </a:cubicBezTo>
                <a:lnTo>
                  <a:pt x="94365" y="943651"/>
                </a:lnTo>
                <a:cubicBezTo>
                  <a:pt x="42249" y="943651"/>
                  <a:pt x="0" y="901402"/>
                  <a:pt x="0" y="849286"/>
                </a:cubicBezTo>
                <a:lnTo>
                  <a:pt x="0" y="943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549" tIns="69549" rIns="69549" bIns="69549" numCol="1" spcCol="1270" anchor="ctr" anchorCtr="0">
            <a:noAutofit/>
          </a:bodyPr>
          <a:lstStyle/>
          <a:p>
            <a:pPr lvl="0" algn="ctr" defTabSz="488950">
              <a:lnSpc>
                <a:spcPct val="90000"/>
              </a:lnSpc>
              <a:spcBef>
                <a:spcPct val="0"/>
              </a:spcBef>
              <a:spcAft>
                <a:spcPct val="35000"/>
              </a:spcAft>
            </a:pPr>
            <a:r>
              <a:rPr lang="en-US" sz="1600" kern="1200" dirty="0">
                <a:solidFill>
                  <a:schemeClr val="tx1"/>
                </a:solidFill>
                <a:highlight>
                  <a:srgbClr val="FFFF00"/>
                </a:highlight>
              </a:rPr>
              <a:t>Debtor goes </a:t>
            </a:r>
            <a:r>
              <a:rPr lang="en-US" sz="1600" dirty="0">
                <a:solidFill>
                  <a:schemeClr val="tx1"/>
                </a:solidFill>
                <a:highlight>
                  <a:srgbClr val="FFFF00"/>
                </a:highlight>
              </a:rPr>
              <a:t> to Pay.gov</a:t>
            </a:r>
            <a:endParaRPr lang="en-US" sz="1600" kern="1200" dirty="0">
              <a:solidFill>
                <a:schemeClr val="tx1"/>
              </a:solidFill>
              <a:highlight>
                <a:srgbClr val="FFFF00"/>
              </a:highlight>
            </a:endParaRPr>
          </a:p>
          <a:p>
            <a:pPr marL="0" lvl="0" indent="0" algn="ctr" defTabSz="488950">
              <a:lnSpc>
                <a:spcPct val="90000"/>
              </a:lnSpc>
              <a:spcBef>
                <a:spcPct val="0"/>
              </a:spcBef>
              <a:spcAft>
                <a:spcPct val="35000"/>
              </a:spcAft>
              <a:buNone/>
            </a:pPr>
            <a:r>
              <a:rPr lang="en-US" sz="1600" kern="1200" dirty="0">
                <a:solidFill>
                  <a:schemeClr val="tx1"/>
                </a:solidFill>
                <a:highlight>
                  <a:srgbClr val="FFFF00"/>
                </a:highlight>
              </a:rPr>
              <a:t>Pays (eBill) </a:t>
            </a:r>
          </a:p>
          <a:p>
            <a:pPr marL="0" lvl="0" indent="0" algn="ctr" defTabSz="488950">
              <a:lnSpc>
                <a:spcPct val="90000"/>
              </a:lnSpc>
              <a:spcBef>
                <a:spcPct val="0"/>
              </a:spcBef>
              <a:spcAft>
                <a:spcPct val="35000"/>
              </a:spcAft>
              <a:buNone/>
            </a:pPr>
            <a:r>
              <a:rPr lang="en-US" sz="1600" kern="1200" dirty="0">
                <a:solidFill>
                  <a:schemeClr val="tx1"/>
                </a:solidFill>
                <a:highlight>
                  <a:srgbClr val="FFFF00"/>
                </a:highlight>
              </a:rPr>
              <a:t>FMMI Doc No. Referenced</a:t>
            </a:r>
          </a:p>
        </p:txBody>
      </p:sp>
      <p:sp>
        <p:nvSpPr>
          <p:cNvPr id="29" name="Freeform: Shape 28" descr="&quot;&quot;">
            <a:extLst>
              <a:ext uri="{FF2B5EF4-FFF2-40B4-BE49-F238E27FC236}">
                <a16:creationId xmlns:a16="http://schemas.microsoft.com/office/drawing/2014/main" id="{9D2FD656-36A9-44DE-9477-BF3E99A79154}"/>
              </a:ext>
            </a:extLst>
          </p:cNvPr>
          <p:cNvSpPr/>
          <p:nvPr/>
        </p:nvSpPr>
        <p:spPr>
          <a:xfrm rot="5400000">
            <a:off x="8969851" y="3787662"/>
            <a:ext cx="1469466" cy="286446"/>
          </a:xfrm>
          <a:custGeom>
            <a:avLst/>
            <a:gdLst>
              <a:gd name="connsiteX0" fmla="*/ 0 w 942754"/>
              <a:gd name="connsiteY0" fmla="*/ 37866 h 189332"/>
              <a:gd name="connsiteX1" fmla="*/ 848088 w 942754"/>
              <a:gd name="connsiteY1" fmla="*/ 37866 h 189332"/>
              <a:gd name="connsiteX2" fmla="*/ 848088 w 942754"/>
              <a:gd name="connsiteY2" fmla="*/ 0 h 189332"/>
              <a:gd name="connsiteX3" fmla="*/ 942754 w 942754"/>
              <a:gd name="connsiteY3" fmla="*/ 94666 h 189332"/>
              <a:gd name="connsiteX4" fmla="*/ 848088 w 942754"/>
              <a:gd name="connsiteY4" fmla="*/ 189332 h 189332"/>
              <a:gd name="connsiteX5" fmla="*/ 848088 w 942754"/>
              <a:gd name="connsiteY5" fmla="*/ 151466 h 189332"/>
              <a:gd name="connsiteX6" fmla="*/ 0 w 942754"/>
              <a:gd name="connsiteY6" fmla="*/ 151466 h 189332"/>
              <a:gd name="connsiteX7" fmla="*/ 0 w 942754"/>
              <a:gd name="connsiteY7" fmla="*/ 37866 h 18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2754" h="189332">
                <a:moveTo>
                  <a:pt x="0" y="37866"/>
                </a:moveTo>
                <a:lnTo>
                  <a:pt x="848088" y="37866"/>
                </a:lnTo>
                <a:lnTo>
                  <a:pt x="848088" y="0"/>
                </a:lnTo>
                <a:lnTo>
                  <a:pt x="942754" y="94666"/>
                </a:lnTo>
                <a:lnTo>
                  <a:pt x="848088" y="189332"/>
                </a:lnTo>
                <a:lnTo>
                  <a:pt x="848088" y="151466"/>
                </a:lnTo>
                <a:lnTo>
                  <a:pt x="0" y="151466"/>
                </a:lnTo>
                <a:lnTo>
                  <a:pt x="0" y="3786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37866" rIns="56800" bIns="37866" numCol="1" spcCol="1270" anchor="ctr" anchorCtr="0">
            <a:noAutofit/>
          </a:bodyPr>
          <a:lstStyle/>
          <a:p>
            <a:pPr marL="0" lvl="0" indent="0" algn="ctr" defTabSz="355600">
              <a:lnSpc>
                <a:spcPct val="90000"/>
              </a:lnSpc>
              <a:spcBef>
                <a:spcPct val="0"/>
              </a:spcBef>
              <a:spcAft>
                <a:spcPct val="35000"/>
              </a:spcAft>
              <a:buNone/>
            </a:pPr>
            <a:endParaRPr lang="en-US" sz="800" kern="1200" dirty="0"/>
          </a:p>
        </p:txBody>
      </p:sp>
      <p:pic>
        <p:nvPicPr>
          <p:cNvPr id="16" name="Picture 15" descr="&quot;&quot;">
            <a:extLst>
              <a:ext uri="{FF2B5EF4-FFF2-40B4-BE49-F238E27FC236}">
                <a16:creationId xmlns:a16="http://schemas.microsoft.com/office/drawing/2014/main" id="{1030190B-F182-4151-97F5-F54C2A00867D}"/>
              </a:ext>
            </a:extLst>
          </p:cNvPr>
          <p:cNvPicPr>
            <a:picLocks noChangeAspect="1"/>
          </p:cNvPicPr>
          <p:nvPr/>
        </p:nvPicPr>
        <p:blipFill>
          <a:blip r:embed="rId2" cstate="print"/>
          <a:stretch>
            <a:fillRect/>
          </a:stretch>
        </p:blipFill>
        <p:spPr>
          <a:xfrm rot="1379554" flipV="1">
            <a:off x="5184897" y="4473454"/>
            <a:ext cx="4012080" cy="276354"/>
          </a:xfrm>
          <a:prstGeom prst="rect">
            <a:avLst/>
          </a:prstGeom>
        </p:spPr>
      </p:pic>
      <p:sp>
        <p:nvSpPr>
          <p:cNvPr id="30" name="Freeform: Shape 29" descr="&quot;&quot;">
            <a:extLst>
              <a:ext uri="{FF2B5EF4-FFF2-40B4-BE49-F238E27FC236}">
                <a16:creationId xmlns:a16="http://schemas.microsoft.com/office/drawing/2014/main" id="{8DF9C670-9420-472F-9057-4A98CA89E68A}"/>
              </a:ext>
            </a:extLst>
          </p:cNvPr>
          <p:cNvSpPr/>
          <p:nvPr/>
        </p:nvSpPr>
        <p:spPr>
          <a:xfrm>
            <a:off x="9084355" y="4711000"/>
            <a:ext cx="1353636" cy="1767580"/>
          </a:xfrm>
          <a:custGeom>
            <a:avLst/>
            <a:gdLst>
              <a:gd name="connsiteX0" fmla="*/ 0 w 1204935"/>
              <a:gd name="connsiteY0" fmla="*/ 120494 h 1372455"/>
              <a:gd name="connsiteX1" fmla="*/ 120494 w 1204935"/>
              <a:gd name="connsiteY1" fmla="*/ 0 h 1372455"/>
              <a:gd name="connsiteX2" fmla="*/ 1084442 w 1204935"/>
              <a:gd name="connsiteY2" fmla="*/ 0 h 1372455"/>
              <a:gd name="connsiteX3" fmla="*/ 1204936 w 1204935"/>
              <a:gd name="connsiteY3" fmla="*/ 120494 h 1372455"/>
              <a:gd name="connsiteX4" fmla="*/ 1204935 w 1204935"/>
              <a:gd name="connsiteY4" fmla="*/ 1251962 h 1372455"/>
              <a:gd name="connsiteX5" fmla="*/ 1084441 w 1204935"/>
              <a:gd name="connsiteY5" fmla="*/ 1372456 h 1372455"/>
              <a:gd name="connsiteX6" fmla="*/ 120494 w 1204935"/>
              <a:gd name="connsiteY6" fmla="*/ 1372455 h 1372455"/>
              <a:gd name="connsiteX7" fmla="*/ 0 w 1204935"/>
              <a:gd name="connsiteY7" fmla="*/ 1251961 h 1372455"/>
              <a:gd name="connsiteX8" fmla="*/ 0 w 1204935"/>
              <a:gd name="connsiteY8" fmla="*/ 120494 h 13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4935" h="1372455">
                <a:moveTo>
                  <a:pt x="0" y="120494"/>
                </a:moveTo>
                <a:cubicBezTo>
                  <a:pt x="0" y="53947"/>
                  <a:pt x="53947" y="0"/>
                  <a:pt x="120494" y="0"/>
                </a:cubicBezTo>
                <a:lnTo>
                  <a:pt x="1084442" y="0"/>
                </a:lnTo>
                <a:cubicBezTo>
                  <a:pt x="1150989" y="0"/>
                  <a:pt x="1204936" y="53947"/>
                  <a:pt x="1204936" y="120494"/>
                </a:cubicBezTo>
                <a:cubicBezTo>
                  <a:pt x="1204936" y="497650"/>
                  <a:pt x="1204935" y="874806"/>
                  <a:pt x="1204935" y="1251962"/>
                </a:cubicBezTo>
                <a:cubicBezTo>
                  <a:pt x="1204935" y="1318509"/>
                  <a:pt x="1150988" y="1372456"/>
                  <a:pt x="1084441" y="1372456"/>
                </a:cubicBezTo>
                <a:lnTo>
                  <a:pt x="120494" y="1372455"/>
                </a:lnTo>
                <a:cubicBezTo>
                  <a:pt x="53947" y="1372455"/>
                  <a:pt x="0" y="1318508"/>
                  <a:pt x="0" y="1251961"/>
                </a:cubicBezTo>
                <a:lnTo>
                  <a:pt x="0" y="120494"/>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7201" tIns="77201" rIns="77201" bIns="77201" numCol="1" spcCol="1270" anchor="ctr" anchorCtr="0">
            <a:noAutofit/>
          </a:bodyPr>
          <a:lstStyle/>
          <a:p>
            <a:pPr marL="0" lvl="0" indent="0" algn="ctr" defTabSz="488950">
              <a:lnSpc>
                <a:spcPct val="90000"/>
              </a:lnSpc>
              <a:spcBef>
                <a:spcPct val="0"/>
              </a:spcBef>
              <a:spcAft>
                <a:spcPct val="35000"/>
              </a:spcAft>
              <a:buNone/>
            </a:pPr>
            <a:r>
              <a:rPr lang="en-US" sz="1600" kern="1200" dirty="0">
                <a:solidFill>
                  <a:schemeClr val="tx1"/>
                </a:solidFill>
              </a:rPr>
              <a:t>Collection Posted  in the CIR</a:t>
            </a:r>
          </a:p>
        </p:txBody>
      </p:sp>
      <p:sp>
        <p:nvSpPr>
          <p:cNvPr id="31" name="Freeform: Shape 30" descr="&quot;&quot;">
            <a:extLst>
              <a:ext uri="{FF2B5EF4-FFF2-40B4-BE49-F238E27FC236}">
                <a16:creationId xmlns:a16="http://schemas.microsoft.com/office/drawing/2014/main" id="{6456B7B2-8FCF-41A6-92EA-C2EBC1AC650F}"/>
              </a:ext>
            </a:extLst>
          </p:cNvPr>
          <p:cNvSpPr/>
          <p:nvPr/>
        </p:nvSpPr>
        <p:spPr>
          <a:xfrm>
            <a:off x="7083932" y="5584744"/>
            <a:ext cx="1845821" cy="265071"/>
          </a:xfrm>
          <a:custGeom>
            <a:avLst/>
            <a:gdLst>
              <a:gd name="connsiteX0" fmla="*/ 0 w 922199"/>
              <a:gd name="connsiteY0" fmla="*/ 37866 h 189332"/>
              <a:gd name="connsiteX1" fmla="*/ 827533 w 922199"/>
              <a:gd name="connsiteY1" fmla="*/ 37866 h 189332"/>
              <a:gd name="connsiteX2" fmla="*/ 827533 w 922199"/>
              <a:gd name="connsiteY2" fmla="*/ 0 h 189332"/>
              <a:gd name="connsiteX3" fmla="*/ 922199 w 922199"/>
              <a:gd name="connsiteY3" fmla="*/ 94666 h 189332"/>
              <a:gd name="connsiteX4" fmla="*/ 827533 w 922199"/>
              <a:gd name="connsiteY4" fmla="*/ 189332 h 189332"/>
              <a:gd name="connsiteX5" fmla="*/ 827533 w 922199"/>
              <a:gd name="connsiteY5" fmla="*/ 151466 h 189332"/>
              <a:gd name="connsiteX6" fmla="*/ 0 w 922199"/>
              <a:gd name="connsiteY6" fmla="*/ 151466 h 189332"/>
              <a:gd name="connsiteX7" fmla="*/ 0 w 922199"/>
              <a:gd name="connsiteY7" fmla="*/ 37866 h 18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2199" h="189332">
                <a:moveTo>
                  <a:pt x="922199" y="151465"/>
                </a:moveTo>
                <a:lnTo>
                  <a:pt x="94666" y="151465"/>
                </a:lnTo>
                <a:lnTo>
                  <a:pt x="94666" y="189331"/>
                </a:lnTo>
                <a:lnTo>
                  <a:pt x="0" y="94666"/>
                </a:lnTo>
                <a:lnTo>
                  <a:pt x="94666" y="1"/>
                </a:lnTo>
                <a:lnTo>
                  <a:pt x="94666" y="37867"/>
                </a:lnTo>
                <a:lnTo>
                  <a:pt x="922199" y="37867"/>
                </a:lnTo>
                <a:lnTo>
                  <a:pt x="922199" y="15146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6800" tIns="37867" rIns="0" bIns="37865" numCol="1" spcCol="1270" anchor="ctr" anchorCtr="0">
            <a:noAutofit/>
          </a:bodyPr>
          <a:lstStyle/>
          <a:p>
            <a:pPr marL="0" lvl="0" indent="0" algn="ctr" defTabSz="355600">
              <a:lnSpc>
                <a:spcPct val="90000"/>
              </a:lnSpc>
              <a:spcBef>
                <a:spcPct val="0"/>
              </a:spcBef>
              <a:spcAft>
                <a:spcPct val="35000"/>
              </a:spcAft>
              <a:buNone/>
            </a:pPr>
            <a:endParaRPr lang="en-US" sz="800" kern="1200" dirty="0"/>
          </a:p>
        </p:txBody>
      </p:sp>
      <p:sp>
        <p:nvSpPr>
          <p:cNvPr id="32" name="Freeform: Shape 31" descr="&quot;&quot;">
            <a:extLst>
              <a:ext uri="{FF2B5EF4-FFF2-40B4-BE49-F238E27FC236}">
                <a16:creationId xmlns:a16="http://schemas.microsoft.com/office/drawing/2014/main" id="{E4FA813F-C815-4B53-9B3A-2AC46F31ECAD}"/>
              </a:ext>
            </a:extLst>
          </p:cNvPr>
          <p:cNvSpPr/>
          <p:nvPr/>
        </p:nvSpPr>
        <p:spPr>
          <a:xfrm>
            <a:off x="5805416" y="5004088"/>
            <a:ext cx="1143887" cy="1215325"/>
          </a:xfrm>
          <a:custGeom>
            <a:avLst/>
            <a:gdLst>
              <a:gd name="connsiteX0" fmla="*/ 0 w 763438"/>
              <a:gd name="connsiteY0" fmla="*/ 76344 h 943651"/>
              <a:gd name="connsiteX1" fmla="*/ 76344 w 763438"/>
              <a:gd name="connsiteY1" fmla="*/ 0 h 943651"/>
              <a:gd name="connsiteX2" fmla="*/ 687094 w 763438"/>
              <a:gd name="connsiteY2" fmla="*/ 0 h 943651"/>
              <a:gd name="connsiteX3" fmla="*/ 763438 w 763438"/>
              <a:gd name="connsiteY3" fmla="*/ 76344 h 943651"/>
              <a:gd name="connsiteX4" fmla="*/ 763438 w 763438"/>
              <a:gd name="connsiteY4" fmla="*/ 867307 h 943651"/>
              <a:gd name="connsiteX5" fmla="*/ 687094 w 763438"/>
              <a:gd name="connsiteY5" fmla="*/ 943651 h 943651"/>
              <a:gd name="connsiteX6" fmla="*/ 76344 w 763438"/>
              <a:gd name="connsiteY6" fmla="*/ 943651 h 943651"/>
              <a:gd name="connsiteX7" fmla="*/ 0 w 763438"/>
              <a:gd name="connsiteY7" fmla="*/ 867307 h 943651"/>
              <a:gd name="connsiteX8" fmla="*/ 0 w 763438"/>
              <a:gd name="connsiteY8" fmla="*/ 76344 h 94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438" h="943651">
                <a:moveTo>
                  <a:pt x="0" y="76344"/>
                </a:moveTo>
                <a:cubicBezTo>
                  <a:pt x="0" y="34180"/>
                  <a:pt x="34180" y="0"/>
                  <a:pt x="76344" y="0"/>
                </a:cubicBezTo>
                <a:lnTo>
                  <a:pt x="687094" y="0"/>
                </a:lnTo>
                <a:cubicBezTo>
                  <a:pt x="729258" y="0"/>
                  <a:pt x="763438" y="34180"/>
                  <a:pt x="763438" y="76344"/>
                </a:cubicBezTo>
                <a:lnTo>
                  <a:pt x="763438" y="867307"/>
                </a:lnTo>
                <a:cubicBezTo>
                  <a:pt x="763438" y="909471"/>
                  <a:pt x="729258" y="943651"/>
                  <a:pt x="687094" y="943651"/>
                </a:cubicBezTo>
                <a:lnTo>
                  <a:pt x="76344" y="943651"/>
                </a:lnTo>
                <a:cubicBezTo>
                  <a:pt x="34180" y="943651"/>
                  <a:pt x="0" y="909471"/>
                  <a:pt x="0" y="867307"/>
                </a:cubicBezTo>
                <a:lnTo>
                  <a:pt x="0" y="76344"/>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270" tIns="64270" rIns="64270" bIns="64270" numCol="1" spcCol="1270" anchor="ctr" anchorCtr="0">
            <a:noAutofit/>
          </a:bodyPr>
          <a:lstStyle/>
          <a:p>
            <a:pPr marL="0" lvl="0" indent="0" algn="ctr" defTabSz="488950">
              <a:lnSpc>
                <a:spcPct val="90000"/>
              </a:lnSpc>
              <a:spcBef>
                <a:spcPct val="0"/>
              </a:spcBef>
              <a:buNone/>
            </a:pPr>
            <a:r>
              <a:rPr lang="en-US" sz="1600" kern="1200" dirty="0">
                <a:solidFill>
                  <a:schemeClr val="tx1"/>
                </a:solidFill>
              </a:rPr>
              <a:t>CIR </a:t>
            </a:r>
          </a:p>
          <a:p>
            <a:pPr marL="0" lvl="0" indent="0" algn="ctr" defTabSz="488950">
              <a:lnSpc>
                <a:spcPct val="90000"/>
              </a:lnSpc>
              <a:spcBef>
                <a:spcPct val="0"/>
              </a:spcBef>
              <a:spcAft>
                <a:spcPct val="35000"/>
              </a:spcAft>
              <a:buNone/>
            </a:pPr>
            <a:r>
              <a:rPr lang="en-US" sz="1600" kern="1200" dirty="0">
                <a:solidFill>
                  <a:schemeClr val="tx1"/>
                </a:solidFill>
              </a:rPr>
              <a:t>Extract File</a:t>
            </a:r>
          </a:p>
        </p:txBody>
      </p:sp>
      <p:sp>
        <p:nvSpPr>
          <p:cNvPr id="33" name="Freeform: Shape 32" descr="&quot;&quot;">
            <a:extLst>
              <a:ext uri="{FF2B5EF4-FFF2-40B4-BE49-F238E27FC236}">
                <a16:creationId xmlns:a16="http://schemas.microsoft.com/office/drawing/2014/main" id="{0B901657-DB4A-4807-9967-289165210FA3}"/>
              </a:ext>
            </a:extLst>
          </p:cNvPr>
          <p:cNvSpPr/>
          <p:nvPr/>
        </p:nvSpPr>
        <p:spPr>
          <a:xfrm rot="36382">
            <a:off x="4862029" y="5550793"/>
            <a:ext cx="807476" cy="246454"/>
          </a:xfrm>
          <a:custGeom>
            <a:avLst/>
            <a:gdLst>
              <a:gd name="connsiteX0" fmla="*/ 0 w 718772"/>
              <a:gd name="connsiteY0" fmla="*/ 31369 h 156843"/>
              <a:gd name="connsiteX1" fmla="*/ 640351 w 718772"/>
              <a:gd name="connsiteY1" fmla="*/ 31369 h 156843"/>
              <a:gd name="connsiteX2" fmla="*/ 640351 w 718772"/>
              <a:gd name="connsiteY2" fmla="*/ 0 h 156843"/>
              <a:gd name="connsiteX3" fmla="*/ 718772 w 718772"/>
              <a:gd name="connsiteY3" fmla="*/ 78422 h 156843"/>
              <a:gd name="connsiteX4" fmla="*/ 640351 w 718772"/>
              <a:gd name="connsiteY4" fmla="*/ 156843 h 156843"/>
              <a:gd name="connsiteX5" fmla="*/ 640351 w 718772"/>
              <a:gd name="connsiteY5" fmla="*/ 125474 h 156843"/>
              <a:gd name="connsiteX6" fmla="*/ 0 w 718772"/>
              <a:gd name="connsiteY6" fmla="*/ 125474 h 156843"/>
              <a:gd name="connsiteX7" fmla="*/ 0 w 718772"/>
              <a:gd name="connsiteY7" fmla="*/ 31369 h 156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772" h="156843">
                <a:moveTo>
                  <a:pt x="718772" y="125473"/>
                </a:moveTo>
                <a:lnTo>
                  <a:pt x="78421" y="125473"/>
                </a:lnTo>
                <a:lnTo>
                  <a:pt x="78421" y="156842"/>
                </a:lnTo>
                <a:lnTo>
                  <a:pt x="0" y="78421"/>
                </a:lnTo>
                <a:lnTo>
                  <a:pt x="78421" y="1"/>
                </a:lnTo>
                <a:lnTo>
                  <a:pt x="78421" y="31370"/>
                </a:lnTo>
                <a:lnTo>
                  <a:pt x="718772" y="31370"/>
                </a:lnTo>
                <a:lnTo>
                  <a:pt x="718772" y="12547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47053" tIns="31370" rIns="-1" bIns="31368" numCol="1" spcCol="1270" anchor="ctr" anchorCtr="0">
            <a:noAutofit/>
          </a:bodyPr>
          <a:lstStyle/>
          <a:p>
            <a:pPr marL="0" lvl="0" indent="0" algn="ctr" defTabSz="266700">
              <a:lnSpc>
                <a:spcPct val="90000"/>
              </a:lnSpc>
              <a:spcBef>
                <a:spcPct val="0"/>
              </a:spcBef>
              <a:spcAft>
                <a:spcPct val="35000"/>
              </a:spcAft>
              <a:buNone/>
            </a:pPr>
            <a:endParaRPr lang="en-US" sz="600" kern="1200" dirty="0"/>
          </a:p>
        </p:txBody>
      </p:sp>
      <p:sp>
        <p:nvSpPr>
          <p:cNvPr id="34" name="Freeform: Shape 33" descr="&quot;&quot;">
            <a:extLst>
              <a:ext uri="{FF2B5EF4-FFF2-40B4-BE49-F238E27FC236}">
                <a16:creationId xmlns:a16="http://schemas.microsoft.com/office/drawing/2014/main" id="{6FB07B64-3221-4C37-A1EA-D459FE333AAA}"/>
              </a:ext>
            </a:extLst>
          </p:cNvPr>
          <p:cNvSpPr/>
          <p:nvPr/>
        </p:nvSpPr>
        <p:spPr>
          <a:xfrm>
            <a:off x="3297671" y="4977082"/>
            <a:ext cx="1415296" cy="1215325"/>
          </a:xfrm>
          <a:custGeom>
            <a:avLst/>
            <a:gdLst>
              <a:gd name="connsiteX0" fmla="*/ 0 w 1088137"/>
              <a:gd name="connsiteY0" fmla="*/ 94365 h 943651"/>
              <a:gd name="connsiteX1" fmla="*/ 94365 w 1088137"/>
              <a:gd name="connsiteY1" fmla="*/ 0 h 943651"/>
              <a:gd name="connsiteX2" fmla="*/ 993772 w 1088137"/>
              <a:gd name="connsiteY2" fmla="*/ 0 h 943651"/>
              <a:gd name="connsiteX3" fmla="*/ 1088137 w 1088137"/>
              <a:gd name="connsiteY3" fmla="*/ 94365 h 943651"/>
              <a:gd name="connsiteX4" fmla="*/ 1088137 w 1088137"/>
              <a:gd name="connsiteY4" fmla="*/ 849286 h 943651"/>
              <a:gd name="connsiteX5" fmla="*/ 993772 w 1088137"/>
              <a:gd name="connsiteY5" fmla="*/ 943651 h 943651"/>
              <a:gd name="connsiteX6" fmla="*/ 94365 w 1088137"/>
              <a:gd name="connsiteY6" fmla="*/ 943651 h 943651"/>
              <a:gd name="connsiteX7" fmla="*/ 0 w 1088137"/>
              <a:gd name="connsiteY7" fmla="*/ 849286 h 943651"/>
              <a:gd name="connsiteX8" fmla="*/ 0 w 1088137"/>
              <a:gd name="connsiteY8" fmla="*/ 94365 h 94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8137" h="943651">
                <a:moveTo>
                  <a:pt x="0" y="94365"/>
                </a:moveTo>
                <a:cubicBezTo>
                  <a:pt x="0" y="42249"/>
                  <a:pt x="42249" y="0"/>
                  <a:pt x="94365" y="0"/>
                </a:cubicBezTo>
                <a:lnTo>
                  <a:pt x="993772" y="0"/>
                </a:lnTo>
                <a:cubicBezTo>
                  <a:pt x="1045888" y="0"/>
                  <a:pt x="1088137" y="42249"/>
                  <a:pt x="1088137" y="94365"/>
                </a:cubicBezTo>
                <a:lnTo>
                  <a:pt x="1088137" y="849286"/>
                </a:lnTo>
                <a:cubicBezTo>
                  <a:pt x="1088137" y="901402"/>
                  <a:pt x="1045888" y="943651"/>
                  <a:pt x="993772" y="943651"/>
                </a:cubicBezTo>
                <a:lnTo>
                  <a:pt x="94365" y="943651"/>
                </a:lnTo>
                <a:cubicBezTo>
                  <a:pt x="42249" y="943651"/>
                  <a:pt x="0" y="901402"/>
                  <a:pt x="0" y="849286"/>
                </a:cubicBezTo>
                <a:lnTo>
                  <a:pt x="0" y="94365"/>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549" tIns="69549" rIns="69549" bIns="69549" numCol="1" spcCol="1270" anchor="ctr" anchorCtr="0">
            <a:noAutofit/>
          </a:bodyPr>
          <a:lstStyle/>
          <a:p>
            <a:pPr marL="0" lvl="0" indent="0" algn="ctr" defTabSz="488950">
              <a:lnSpc>
                <a:spcPct val="90000"/>
              </a:lnSpc>
              <a:spcBef>
                <a:spcPct val="0"/>
              </a:spcBef>
              <a:buNone/>
            </a:pPr>
            <a:r>
              <a:rPr lang="en-US" sz="1600" kern="1200" dirty="0">
                <a:solidFill>
                  <a:schemeClr val="tx1"/>
                </a:solidFill>
              </a:rPr>
              <a:t>FMMI Collection </a:t>
            </a:r>
          </a:p>
          <a:p>
            <a:pPr marL="0" lvl="0" indent="0" algn="ctr" defTabSz="488950">
              <a:lnSpc>
                <a:spcPct val="90000"/>
              </a:lnSpc>
              <a:spcBef>
                <a:spcPct val="0"/>
              </a:spcBef>
              <a:buNone/>
            </a:pPr>
            <a:r>
              <a:rPr lang="en-US" sz="1600" kern="1200" dirty="0">
                <a:solidFill>
                  <a:schemeClr val="tx1"/>
                </a:solidFill>
              </a:rPr>
              <a:t>Re-processor</a:t>
            </a:r>
          </a:p>
        </p:txBody>
      </p:sp>
      <p:sp>
        <p:nvSpPr>
          <p:cNvPr id="35" name="Freeform: Shape 34" descr="&quot;&quot;">
            <a:extLst>
              <a:ext uri="{FF2B5EF4-FFF2-40B4-BE49-F238E27FC236}">
                <a16:creationId xmlns:a16="http://schemas.microsoft.com/office/drawing/2014/main" id="{2DDE7FD4-3F6F-45F3-BBA7-2B4D61E2DD17}"/>
              </a:ext>
            </a:extLst>
          </p:cNvPr>
          <p:cNvSpPr/>
          <p:nvPr/>
        </p:nvSpPr>
        <p:spPr>
          <a:xfrm rot="21557067">
            <a:off x="2697620" y="5550665"/>
            <a:ext cx="492973" cy="243841"/>
          </a:xfrm>
          <a:custGeom>
            <a:avLst/>
            <a:gdLst>
              <a:gd name="connsiteX0" fmla="*/ 0 w 438817"/>
              <a:gd name="connsiteY0" fmla="*/ 37866 h 189332"/>
              <a:gd name="connsiteX1" fmla="*/ 344151 w 438817"/>
              <a:gd name="connsiteY1" fmla="*/ 37866 h 189332"/>
              <a:gd name="connsiteX2" fmla="*/ 344151 w 438817"/>
              <a:gd name="connsiteY2" fmla="*/ 0 h 189332"/>
              <a:gd name="connsiteX3" fmla="*/ 438817 w 438817"/>
              <a:gd name="connsiteY3" fmla="*/ 94666 h 189332"/>
              <a:gd name="connsiteX4" fmla="*/ 344151 w 438817"/>
              <a:gd name="connsiteY4" fmla="*/ 189332 h 189332"/>
              <a:gd name="connsiteX5" fmla="*/ 344151 w 438817"/>
              <a:gd name="connsiteY5" fmla="*/ 151466 h 189332"/>
              <a:gd name="connsiteX6" fmla="*/ 0 w 438817"/>
              <a:gd name="connsiteY6" fmla="*/ 151466 h 189332"/>
              <a:gd name="connsiteX7" fmla="*/ 0 w 438817"/>
              <a:gd name="connsiteY7" fmla="*/ 37866 h 18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817" h="189332">
                <a:moveTo>
                  <a:pt x="438817" y="151465"/>
                </a:moveTo>
                <a:lnTo>
                  <a:pt x="94666" y="151465"/>
                </a:lnTo>
                <a:lnTo>
                  <a:pt x="94666" y="189331"/>
                </a:lnTo>
                <a:lnTo>
                  <a:pt x="0" y="94666"/>
                </a:lnTo>
                <a:lnTo>
                  <a:pt x="94666" y="1"/>
                </a:lnTo>
                <a:lnTo>
                  <a:pt x="94666" y="37867"/>
                </a:lnTo>
                <a:lnTo>
                  <a:pt x="438817" y="37867"/>
                </a:lnTo>
                <a:lnTo>
                  <a:pt x="438817" y="15146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6801" tIns="37865" rIns="-1" bIns="37866" numCol="1" spcCol="1270" anchor="ctr" anchorCtr="0">
            <a:noAutofit/>
          </a:bodyPr>
          <a:lstStyle/>
          <a:p>
            <a:pPr marL="0" lvl="0" indent="0" algn="ctr" defTabSz="355600">
              <a:lnSpc>
                <a:spcPct val="90000"/>
              </a:lnSpc>
              <a:spcBef>
                <a:spcPct val="0"/>
              </a:spcBef>
              <a:spcAft>
                <a:spcPct val="35000"/>
              </a:spcAft>
              <a:buNone/>
            </a:pPr>
            <a:endParaRPr lang="en-US" sz="800" kern="1200" dirty="0"/>
          </a:p>
        </p:txBody>
      </p:sp>
      <p:sp>
        <p:nvSpPr>
          <p:cNvPr id="36" name="Freeform: Shape 35" descr="&quot;&quot;">
            <a:extLst>
              <a:ext uri="{FF2B5EF4-FFF2-40B4-BE49-F238E27FC236}">
                <a16:creationId xmlns:a16="http://schemas.microsoft.com/office/drawing/2014/main" id="{0AFA912D-00FD-479A-8DB5-4C68F85D849E}"/>
              </a:ext>
            </a:extLst>
          </p:cNvPr>
          <p:cNvSpPr/>
          <p:nvPr/>
        </p:nvSpPr>
        <p:spPr>
          <a:xfrm>
            <a:off x="1688795" y="4868695"/>
            <a:ext cx="857655" cy="1444742"/>
          </a:xfrm>
          <a:custGeom>
            <a:avLst/>
            <a:gdLst>
              <a:gd name="connsiteX0" fmla="*/ 0 w 763438"/>
              <a:gd name="connsiteY0" fmla="*/ 76344 h 1121784"/>
              <a:gd name="connsiteX1" fmla="*/ 76344 w 763438"/>
              <a:gd name="connsiteY1" fmla="*/ 0 h 1121784"/>
              <a:gd name="connsiteX2" fmla="*/ 687094 w 763438"/>
              <a:gd name="connsiteY2" fmla="*/ 0 h 1121784"/>
              <a:gd name="connsiteX3" fmla="*/ 763438 w 763438"/>
              <a:gd name="connsiteY3" fmla="*/ 76344 h 1121784"/>
              <a:gd name="connsiteX4" fmla="*/ 763438 w 763438"/>
              <a:gd name="connsiteY4" fmla="*/ 1045440 h 1121784"/>
              <a:gd name="connsiteX5" fmla="*/ 687094 w 763438"/>
              <a:gd name="connsiteY5" fmla="*/ 1121784 h 1121784"/>
              <a:gd name="connsiteX6" fmla="*/ 76344 w 763438"/>
              <a:gd name="connsiteY6" fmla="*/ 1121784 h 1121784"/>
              <a:gd name="connsiteX7" fmla="*/ 0 w 763438"/>
              <a:gd name="connsiteY7" fmla="*/ 1045440 h 1121784"/>
              <a:gd name="connsiteX8" fmla="*/ 0 w 763438"/>
              <a:gd name="connsiteY8" fmla="*/ 76344 h 112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438" h="1121784">
                <a:moveTo>
                  <a:pt x="0" y="76344"/>
                </a:moveTo>
                <a:cubicBezTo>
                  <a:pt x="0" y="34180"/>
                  <a:pt x="34180" y="0"/>
                  <a:pt x="76344" y="0"/>
                </a:cubicBezTo>
                <a:lnTo>
                  <a:pt x="687094" y="0"/>
                </a:lnTo>
                <a:cubicBezTo>
                  <a:pt x="729258" y="0"/>
                  <a:pt x="763438" y="34180"/>
                  <a:pt x="763438" y="76344"/>
                </a:cubicBezTo>
                <a:lnTo>
                  <a:pt x="763438" y="1045440"/>
                </a:lnTo>
                <a:cubicBezTo>
                  <a:pt x="763438" y="1087604"/>
                  <a:pt x="729258" y="1121784"/>
                  <a:pt x="687094" y="1121784"/>
                </a:cubicBezTo>
                <a:lnTo>
                  <a:pt x="76344" y="1121784"/>
                </a:lnTo>
                <a:cubicBezTo>
                  <a:pt x="34180" y="1121784"/>
                  <a:pt x="0" y="1087604"/>
                  <a:pt x="0" y="1045440"/>
                </a:cubicBezTo>
                <a:lnTo>
                  <a:pt x="0" y="76344"/>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270" tIns="64270" rIns="64270" bIns="64270" numCol="1" spcCol="1270" anchor="ctr" anchorCtr="0">
            <a:noAutofit/>
          </a:bodyPr>
          <a:lstStyle/>
          <a:p>
            <a:pPr marL="0" lvl="0" indent="0" algn="ctr" defTabSz="488950">
              <a:lnSpc>
                <a:spcPct val="90000"/>
              </a:lnSpc>
              <a:spcBef>
                <a:spcPct val="0"/>
              </a:spcBef>
              <a:spcAft>
                <a:spcPct val="35000"/>
              </a:spcAft>
              <a:buNone/>
            </a:pPr>
            <a:r>
              <a:rPr lang="en-US" sz="1600" kern="1200" dirty="0">
                <a:solidFill>
                  <a:schemeClr val="tx1"/>
                </a:solidFill>
              </a:rPr>
              <a:t>FMMI AR Invoice match </a:t>
            </a:r>
          </a:p>
        </p:txBody>
      </p:sp>
      <p:pic>
        <p:nvPicPr>
          <p:cNvPr id="15" name="Picture 14" descr="&quot;&quot;">
            <a:extLst>
              <a:ext uri="{FF2B5EF4-FFF2-40B4-BE49-F238E27FC236}">
                <a16:creationId xmlns:a16="http://schemas.microsoft.com/office/drawing/2014/main" id="{78A59AD1-464A-40FE-BA25-63CB6A817C22}"/>
              </a:ext>
            </a:extLst>
          </p:cNvPr>
          <p:cNvPicPr>
            <a:picLocks noChangeAspect="1"/>
          </p:cNvPicPr>
          <p:nvPr/>
        </p:nvPicPr>
        <p:blipFill>
          <a:blip r:embed="rId2" cstate="print"/>
          <a:stretch>
            <a:fillRect/>
          </a:stretch>
        </p:blipFill>
        <p:spPr>
          <a:xfrm rot="5400000">
            <a:off x="1007642" y="3728712"/>
            <a:ext cx="1977999" cy="239051"/>
          </a:xfrm>
          <a:prstGeom prst="rect">
            <a:avLst/>
          </a:prstGeom>
        </p:spPr>
      </p:pic>
      <p:sp>
        <p:nvSpPr>
          <p:cNvPr id="39" name="Freeform: Shape 38" descr="&quot;&quot;">
            <a:extLst>
              <a:ext uri="{FF2B5EF4-FFF2-40B4-BE49-F238E27FC236}">
                <a16:creationId xmlns:a16="http://schemas.microsoft.com/office/drawing/2014/main" id="{B71ECE6F-7C7D-4FC6-982D-FEE9B48492D0}"/>
              </a:ext>
            </a:extLst>
          </p:cNvPr>
          <p:cNvSpPr/>
          <p:nvPr/>
        </p:nvSpPr>
        <p:spPr>
          <a:xfrm>
            <a:off x="1200335" y="3785436"/>
            <a:ext cx="1289713" cy="431270"/>
          </a:xfrm>
          <a:custGeom>
            <a:avLst/>
            <a:gdLst>
              <a:gd name="connsiteX0" fmla="*/ 0 w 763438"/>
              <a:gd name="connsiteY0" fmla="*/ 76344 h 1121784"/>
              <a:gd name="connsiteX1" fmla="*/ 76344 w 763438"/>
              <a:gd name="connsiteY1" fmla="*/ 0 h 1121784"/>
              <a:gd name="connsiteX2" fmla="*/ 687094 w 763438"/>
              <a:gd name="connsiteY2" fmla="*/ 0 h 1121784"/>
              <a:gd name="connsiteX3" fmla="*/ 763438 w 763438"/>
              <a:gd name="connsiteY3" fmla="*/ 76344 h 1121784"/>
              <a:gd name="connsiteX4" fmla="*/ 763438 w 763438"/>
              <a:gd name="connsiteY4" fmla="*/ 1045440 h 1121784"/>
              <a:gd name="connsiteX5" fmla="*/ 687094 w 763438"/>
              <a:gd name="connsiteY5" fmla="*/ 1121784 h 1121784"/>
              <a:gd name="connsiteX6" fmla="*/ 76344 w 763438"/>
              <a:gd name="connsiteY6" fmla="*/ 1121784 h 1121784"/>
              <a:gd name="connsiteX7" fmla="*/ 0 w 763438"/>
              <a:gd name="connsiteY7" fmla="*/ 1045440 h 1121784"/>
              <a:gd name="connsiteX8" fmla="*/ 0 w 763438"/>
              <a:gd name="connsiteY8" fmla="*/ 76344 h 112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438" h="1121784">
                <a:moveTo>
                  <a:pt x="0" y="76344"/>
                </a:moveTo>
                <a:cubicBezTo>
                  <a:pt x="0" y="34180"/>
                  <a:pt x="34180" y="0"/>
                  <a:pt x="76344" y="0"/>
                </a:cubicBezTo>
                <a:lnTo>
                  <a:pt x="687094" y="0"/>
                </a:lnTo>
                <a:cubicBezTo>
                  <a:pt x="729258" y="0"/>
                  <a:pt x="763438" y="34180"/>
                  <a:pt x="763438" y="76344"/>
                </a:cubicBezTo>
                <a:lnTo>
                  <a:pt x="763438" y="1045440"/>
                </a:lnTo>
                <a:cubicBezTo>
                  <a:pt x="763438" y="1087604"/>
                  <a:pt x="729258" y="1121784"/>
                  <a:pt x="687094" y="1121784"/>
                </a:cubicBezTo>
                <a:lnTo>
                  <a:pt x="76344" y="1121784"/>
                </a:lnTo>
                <a:cubicBezTo>
                  <a:pt x="34180" y="1121784"/>
                  <a:pt x="0" y="1087604"/>
                  <a:pt x="0" y="1045440"/>
                </a:cubicBezTo>
                <a:lnTo>
                  <a:pt x="0" y="76344"/>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270" tIns="64270" rIns="64270" bIns="64270" numCol="1" spcCol="1270" anchor="ctr" anchorCtr="0">
            <a:noAutofit/>
          </a:bodyPr>
          <a:lstStyle/>
          <a:p>
            <a:pPr marL="0" lvl="0" indent="0" algn="ctr" defTabSz="488950">
              <a:lnSpc>
                <a:spcPct val="90000"/>
              </a:lnSpc>
              <a:spcBef>
                <a:spcPct val="0"/>
              </a:spcBef>
              <a:spcAft>
                <a:spcPct val="35000"/>
              </a:spcAft>
              <a:buNone/>
            </a:pPr>
            <a:r>
              <a:rPr lang="en-US" sz="1600" kern="1200" dirty="0">
                <a:solidFill>
                  <a:schemeClr val="tx1"/>
                </a:solidFill>
              </a:rPr>
              <a:t>Cash Posted</a:t>
            </a:r>
          </a:p>
        </p:txBody>
      </p:sp>
      <p:sp>
        <p:nvSpPr>
          <p:cNvPr id="2" name="Slide Number Placeholder 1">
            <a:extLst>
              <a:ext uri="{FF2B5EF4-FFF2-40B4-BE49-F238E27FC236}">
                <a16:creationId xmlns:a16="http://schemas.microsoft.com/office/drawing/2014/main" id="{95A4C1CB-5BFE-45F2-814D-3206700A2434}"/>
              </a:ext>
            </a:extLst>
          </p:cNvPr>
          <p:cNvSpPr>
            <a:spLocks noGrp="1"/>
          </p:cNvSpPr>
          <p:nvPr>
            <p:ph type="sldNum" sz="quarter" idx="12"/>
          </p:nvPr>
        </p:nvSpPr>
        <p:spPr/>
        <p:txBody>
          <a:bodyPr/>
          <a:lstStyle/>
          <a:p>
            <a:fld id="{32892FE9-6E3B-40F5-83C6-4FF46BD928C5}" type="slidenum">
              <a:rPr lang="en-US" smtClean="0"/>
              <a:pPr/>
              <a:t>14</a:t>
            </a:fld>
            <a:endParaRPr lang="en-US" dirty="0"/>
          </a:p>
        </p:txBody>
      </p:sp>
    </p:spTree>
    <p:extLst>
      <p:ext uri="{BB962C8B-B14F-4D97-AF65-F5344CB8AC3E}">
        <p14:creationId xmlns:p14="http://schemas.microsoft.com/office/powerpoint/2010/main" val="66453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left)">
                                      <p:cBhvr>
                                        <p:cTn id="48" dur="500"/>
                                        <p:tgtEl>
                                          <p:spTgt spid="27"/>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left)">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up)">
                                      <p:cBhvr>
                                        <p:cTn id="56" dur="500"/>
                                        <p:tgtEl>
                                          <p:spTgt spid="29"/>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up)">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down)">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right)">
                                      <p:cBhvr>
                                        <p:cTn id="69" dur="500"/>
                                        <p:tgtEl>
                                          <p:spTgt spid="31"/>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wipe(right)">
                                      <p:cBhvr>
                                        <p:cTn id="72" dur="5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right)">
                                      <p:cBhvr>
                                        <p:cTn id="77" dur="500"/>
                                        <p:tgtEl>
                                          <p:spTgt spid="33"/>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wipe(right)">
                                      <p:cBhvr>
                                        <p:cTn id="80" dur="500"/>
                                        <p:tgtEl>
                                          <p:spTgt spid="34"/>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wipe(right)">
                                      <p:cBhvr>
                                        <p:cTn id="85" dur="500"/>
                                        <p:tgtEl>
                                          <p:spTgt spid="35"/>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right)">
                                      <p:cBhvr>
                                        <p:cTn id="88" dur="500"/>
                                        <p:tgtEl>
                                          <p:spTgt spid="36"/>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down)">
                                      <p:cBhvr>
                                        <p:cTn id="93" dur="500"/>
                                        <p:tgtEl>
                                          <p:spTgt spid="15"/>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wipe(right)">
                                      <p:cBhvr>
                                        <p:cTn id="9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MMI CRS Interface">
            <a:extLst>
              <a:ext uri="{FF2B5EF4-FFF2-40B4-BE49-F238E27FC236}">
                <a16:creationId xmlns:a16="http://schemas.microsoft.com/office/drawing/2014/main" id="{716F6FB6-7E36-4D5D-AC54-E17F1733DF17}"/>
              </a:ext>
            </a:extLst>
          </p:cNvPr>
          <p:cNvSpPr>
            <a:spLocks noGrp="1"/>
          </p:cNvSpPr>
          <p:nvPr>
            <p:ph type="title"/>
          </p:nvPr>
        </p:nvSpPr>
        <p:spPr/>
        <p:txBody>
          <a:bodyPr/>
          <a:lstStyle/>
          <a:p>
            <a:r>
              <a:rPr lang="en-US" b="1" dirty="0">
                <a:solidFill>
                  <a:prstClr val="black"/>
                </a:solidFill>
                <a:latin typeface="Calibri" panose="020F0502020204030204"/>
              </a:rPr>
              <a:t>FMMI-CRS Interface</a:t>
            </a:r>
            <a:endParaRPr lang="en-US" dirty="0"/>
          </a:p>
        </p:txBody>
      </p:sp>
      <p:sp>
        <p:nvSpPr>
          <p:cNvPr id="3" name="Content Placeholder 2" descr="“Plug and Play”&#10;Interface is parameter driven – Selects specific AR invoices&#10;Interface Parameters are established for a specific “CRS Application”&#10;Selected AR invoices are modified to reflect being sent to CRS for debt management;  3 fields are updated on all AR invoice documents selected by the interface and sent to CRS&#10;Reason Code changed to “TRD”  (Treasury Receivable Debt)&#10;Assignment field – updated to “CRS mm/dd/yy”&#10;Baseline Date – updated to “mm/dd/yy” (date sent to CRS)&#10;Parameters for Receivable Selection are numerous&#10;Document type  -  Reason code  -  Document header text  -   Reference   Document number     -      Business area     -     Item text    -    Assignment     Payment method  -   Payment block    -   WBS element    -   Commitment&#10;">
            <a:extLst>
              <a:ext uri="{FF2B5EF4-FFF2-40B4-BE49-F238E27FC236}">
                <a16:creationId xmlns:a16="http://schemas.microsoft.com/office/drawing/2014/main" id="{AB5DEAE5-8EA9-4383-878C-BB747315008C}"/>
              </a:ext>
            </a:extLst>
          </p:cNvPr>
          <p:cNvSpPr>
            <a:spLocks noGrp="1"/>
          </p:cNvSpPr>
          <p:nvPr>
            <p:ph idx="1"/>
          </p:nvPr>
        </p:nvSpPr>
        <p:spPr/>
        <p:txBody>
          <a:bodyPr>
            <a:normAutofit fontScale="70000" lnSpcReduction="20000"/>
          </a:bodyPr>
          <a:lstStyle/>
          <a:p>
            <a:pPr>
              <a:spcAft>
                <a:spcPts val="600"/>
              </a:spcAft>
            </a:pPr>
            <a:r>
              <a:rPr lang="en-US" sz="3100" dirty="0"/>
              <a:t>“Plug and Play”</a:t>
            </a:r>
          </a:p>
          <a:p>
            <a:pPr>
              <a:spcAft>
                <a:spcPts val="600"/>
              </a:spcAft>
            </a:pPr>
            <a:r>
              <a:rPr lang="en-US" sz="3100" dirty="0"/>
              <a:t>Interface is parameter driven – Selects specific AR invoices</a:t>
            </a:r>
          </a:p>
          <a:p>
            <a:pPr>
              <a:spcAft>
                <a:spcPts val="600"/>
              </a:spcAft>
            </a:pPr>
            <a:r>
              <a:rPr lang="en-US" sz="3100" dirty="0"/>
              <a:t>Interface Parameters are established for a specific “CRS Application”</a:t>
            </a:r>
          </a:p>
          <a:p>
            <a:pPr>
              <a:spcAft>
                <a:spcPts val="600"/>
              </a:spcAft>
            </a:pPr>
            <a:r>
              <a:rPr lang="en-US" sz="3100" dirty="0"/>
              <a:t>Selected AR invoices are modified to reflect being sent to CRS for debt management;  3 fields are updated on all AR invoice documents selected by the interface and sent to CRS</a:t>
            </a:r>
          </a:p>
          <a:p>
            <a:pPr lvl="1">
              <a:spcAft>
                <a:spcPts val="600"/>
              </a:spcAft>
            </a:pPr>
            <a:r>
              <a:rPr lang="en-US" sz="3100" dirty="0"/>
              <a:t>Reason Code changed to “TRD”  (Treasury Receivable Debt)</a:t>
            </a:r>
          </a:p>
          <a:p>
            <a:pPr lvl="1">
              <a:spcAft>
                <a:spcPts val="600"/>
              </a:spcAft>
            </a:pPr>
            <a:r>
              <a:rPr lang="en-US" sz="3100" dirty="0"/>
              <a:t>Assignment field – updated to “CRS mm/dd/</a:t>
            </a:r>
            <a:r>
              <a:rPr lang="en-US" sz="3100" dirty="0" err="1"/>
              <a:t>yy</a:t>
            </a:r>
            <a:r>
              <a:rPr lang="en-US" sz="3100" dirty="0"/>
              <a:t>”</a:t>
            </a:r>
          </a:p>
          <a:p>
            <a:pPr lvl="1">
              <a:spcAft>
                <a:spcPts val="600"/>
              </a:spcAft>
            </a:pPr>
            <a:r>
              <a:rPr lang="en-US" sz="3100" dirty="0"/>
              <a:t>Baseline Date – updated to “mm/dd/</a:t>
            </a:r>
            <a:r>
              <a:rPr lang="en-US" sz="3100" dirty="0" err="1"/>
              <a:t>yy</a:t>
            </a:r>
            <a:r>
              <a:rPr lang="en-US" sz="3100" dirty="0"/>
              <a:t>” (date sent to CRS)</a:t>
            </a:r>
          </a:p>
          <a:p>
            <a:r>
              <a:rPr lang="en-US" sz="3100" dirty="0"/>
              <a:t>Parameters for Receivable Selection are numerous</a:t>
            </a:r>
          </a:p>
          <a:p>
            <a:pPr marL="457200" lvl="1" indent="0">
              <a:buNone/>
            </a:pPr>
            <a:r>
              <a:rPr lang="en-US" sz="3100" dirty="0"/>
              <a:t>Document type  -  Reason code  -  Document header text  -   Reference   Document number     -      Business area     -     Item text    -    Assignment     Payment method  -   Payment block    -   WBS element    -   Commitment</a:t>
            </a:r>
          </a:p>
          <a:p>
            <a:endParaRPr lang="en-US" dirty="0"/>
          </a:p>
        </p:txBody>
      </p:sp>
      <p:sp>
        <p:nvSpPr>
          <p:cNvPr id="4" name="Slide Number Placeholder 3" descr="slide 15">
            <a:extLst>
              <a:ext uri="{FF2B5EF4-FFF2-40B4-BE49-F238E27FC236}">
                <a16:creationId xmlns:a16="http://schemas.microsoft.com/office/drawing/2014/main" id="{C260C880-5F24-4717-8047-397F58A4FC2B}"/>
              </a:ext>
            </a:extLst>
          </p:cNvPr>
          <p:cNvSpPr>
            <a:spLocks noGrp="1"/>
          </p:cNvSpPr>
          <p:nvPr>
            <p:ph type="sldNum" sz="quarter" idx="12"/>
          </p:nvPr>
        </p:nvSpPr>
        <p:spPr/>
        <p:txBody>
          <a:bodyPr/>
          <a:lstStyle/>
          <a:p>
            <a:fld id="{17363A9F-7490-40D2-A2E4-5534867EAB19}" type="slidenum">
              <a:rPr lang="en-US" smtClean="0"/>
              <a:t>15</a:t>
            </a:fld>
            <a:endParaRPr lang="en-US" dirty="0"/>
          </a:p>
        </p:txBody>
      </p:sp>
    </p:spTree>
    <p:extLst>
      <p:ext uri="{BB962C8B-B14F-4D97-AF65-F5344CB8AC3E}">
        <p14:creationId xmlns:p14="http://schemas.microsoft.com/office/powerpoint/2010/main" val="3878286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MMI-CRS Interface">
            <a:extLst>
              <a:ext uri="{FF2B5EF4-FFF2-40B4-BE49-F238E27FC236}">
                <a16:creationId xmlns:a16="http://schemas.microsoft.com/office/drawing/2014/main" id="{F7C653FD-B509-43D5-A667-76C29F474D36}"/>
              </a:ext>
            </a:extLst>
          </p:cNvPr>
          <p:cNvSpPr>
            <a:spLocks noGrp="1"/>
          </p:cNvSpPr>
          <p:nvPr>
            <p:ph type="title"/>
          </p:nvPr>
        </p:nvSpPr>
        <p:spPr/>
        <p:txBody>
          <a:bodyPr/>
          <a:lstStyle/>
          <a:p>
            <a:r>
              <a:rPr lang="en-US" b="1" dirty="0">
                <a:solidFill>
                  <a:prstClr val="black"/>
                </a:solidFill>
                <a:latin typeface="Calibri" panose="020F0502020204030204"/>
              </a:rPr>
              <a:t>FMMI-CRS Interface</a:t>
            </a:r>
            <a:endParaRPr lang="en-US" dirty="0"/>
          </a:p>
        </p:txBody>
      </p:sp>
      <p:sp>
        <p:nvSpPr>
          <p:cNvPr id="3" name="Content Placeholder 2" descr="Parameters allow for standard verbiage to be contained on demand letters, specific for the program/application for which interface is being run&#10;Important FMMI Reference Numbers flow through to CRS, and contained on debt notices issued by CRS&#10;Currently running for Travel Relocation Debts established through the “moveLINQ-FMMI Interface”&#10;See example on following page&#10;">
            <a:extLst>
              <a:ext uri="{FF2B5EF4-FFF2-40B4-BE49-F238E27FC236}">
                <a16:creationId xmlns:a16="http://schemas.microsoft.com/office/drawing/2014/main" id="{0F8B8622-3737-44E4-912D-A1EACDF2E45D}"/>
              </a:ext>
            </a:extLst>
          </p:cNvPr>
          <p:cNvSpPr>
            <a:spLocks noGrp="1"/>
          </p:cNvSpPr>
          <p:nvPr>
            <p:ph idx="1"/>
          </p:nvPr>
        </p:nvSpPr>
        <p:spPr/>
        <p:txBody>
          <a:bodyPr/>
          <a:lstStyle/>
          <a:p>
            <a:pPr marL="228600" lvl="1">
              <a:spcBef>
                <a:spcPts val="1000"/>
              </a:spcBef>
              <a:spcAft>
                <a:spcPts val="600"/>
              </a:spcAft>
            </a:pPr>
            <a:r>
              <a:rPr lang="en-US" sz="2800" dirty="0">
                <a:solidFill>
                  <a:prstClr val="black"/>
                </a:solidFill>
              </a:rPr>
              <a:t>Parameters allow for standard verbiage to be contained on demand letters, specific for the program/application for which interface is being run</a:t>
            </a:r>
          </a:p>
          <a:p>
            <a:pPr lvl="0"/>
            <a:r>
              <a:rPr lang="en-US" dirty="0">
                <a:solidFill>
                  <a:prstClr val="black"/>
                </a:solidFill>
              </a:rPr>
              <a:t>Important FMMI Reference Numbers flow through to CRS, and contained on debt notices issued by CRS</a:t>
            </a:r>
          </a:p>
          <a:p>
            <a:pPr lvl="0"/>
            <a:r>
              <a:rPr lang="en-US" dirty="0">
                <a:solidFill>
                  <a:prstClr val="black"/>
                </a:solidFill>
              </a:rPr>
              <a:t>Currently running for Travel Relocation Debts established through the “</a:t>
            </a:r>
            <a:r>
              <a:rPr lang="en-US" dirty="0" err="1">
                <a:solidFill>
                  <a:prstClr val="black"/>
                </a:solidFill>
              </a:rPr>
              <a:t>moveLINQ</a:t>
            </a:r>
            <a:r>
              <a:rPr lang="en-US" dirty="0">
                <a:solidFill>
                  <a:prstClr val="black"/>
                </a:solidFill>
              </a:rPr>
              <a:t>-FMMI Interface”</a:t>
            </a:r>
          </a:p>
          <a:p>
            <a:pPr lvl="0"/>
            <a:r>
              <a:rPr lang="en-US" dirty="0">
                <a:solidFill>
                  <a:prstClr val="black"/>
                </a:solidFill>
              </a:rPr>
              <a:t>See example on following page</a:t>
            </a:r>
          </a:p>
          <a:p>
            <a:endParaRPr lang="en-US" dirty="0"/>
          </a:p>
        </p:txBody>
      </p:sp>
      <p:sp>
        <p:nvSpPr>
          <p:cNvPr id="4" name="Slide Number Placeholder 3" descr="slide 16">
            <a:extLst>
              <a:ext uri="{FF2B5EF4-FFF2-40B4-BE49-F238E27FC236}">
                <a16:creationId xmlns:a16="http://schemas.microsoft.com/office/drawing/2014/main" id="{B8D3350C-A0E4-4851-9B65-DC494A6A5D5C}"/>
              </a:ext>
            </a:extLst>
          </p:cNvPr>
          <p:cNvSpPr>
            <a:spLocks noGrp="1"/>
          </p:cNvSpPr>
          <p:nvPr>
            <p:ph type="sldNum" sz="quarter" idx="12"/>
          </p:nvPr>
        </p:nvSpPr>
        <p:spPr/>
        <p:txBody>
          <a:bodyPr/>
          <a:lstStyle/>
          <a:p>
            <a:fld id="{17363A9F-7490-40D2-A2E4-5534867EAB19}" type="slidenum">
              <a:rPr lang="en-US" smtClean="0"/>
              <a:t>16</a:t>
            </a:fld>
            <a:endParaRPr lang="en-US" dirty="0"/>
          </a:p>
        </p:txBody>
      </p:sp>
    </p:spTree>
    <p:extLst>
      <p:ext uri="{BB962C8B-B14F-4D97-AF65-F5344CB8AC3E}">
        <p14:creationId xmlns:p14="http://schemas.microsoft.com/office/powerpoint/2010/main" val="2733871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RS Produced Bill">
            <a:extLst>
              <a:ext uri="{FF2B5EF4-FFF2-40B4-BE49-F238E27FC236}">
                <a16:creationId xmlns:a16="http://schemas.microsoft.com/office/drawing/2014/main" id="{C2572D29-40C4-44E8-B83E-9C5B2D5710B7}"/>
              </a:ext>
            </a:extLst>
          </p:cNvPr>
          <p:cNvSpPr>
            <a:spLocks noGrp="1"/>
          </p:cNvSpPr>
          <p:nvPr>
            <p:ph type="title"/>
          </p:nvPr>
        </p:nvSpPr>
        <p:spPr/>
        <p:txBody>
          <a:bodyPr/>
          <a:lstStyle/>
          <a:p>
            <a:r>
              <a:rPr lang="en-US" b="1" dirty="0">
                <a:latin typeface="+mn-lt"/>
              </a:rPr>
              <a:t>CRS Produced Bill</a:t>
            </a:r>
          </a:p>
        </p:txBody>
      </p:sp>
      <p:sp>
        <p:nvSpPr>
          <p:cNvPr id="6" name="Content Placeholder 2" descr="CRS Produced bill has USDA Logo and address&#10;Agency defined reference sent thru interface contains FMMI Customer Number and AR invoice document number&#10;Specific narrative for all bills for Travel relocation debt have a variable data field where input the Tanum Number – specific to the travel relocation case&#10;Bill also issued electronically, where debtor clicks on a link and views bill.&#10;eBill option of payment assures FMMI Document number flows though on remittance information and immediately applied in FMMI upon receipt&#10;">
            <a:extLst>
              <a:ext uri="{FF2B5EF4-FFF2-40B4-BE49-F238E27FC236}">
                <a16:creationId xmlns:a16="http://schemas.microsoft.com/office/drawing/2014/main" id="{B9F990EA-3AF4-4E51-9BA3-C1B11614A49A}"/>
              </a:ext>
            </a:extLst>
          </p:cNvPr>
          <p:cNvSpPr>
            <a:spLocks noGrp="1"/>
          </p:cNvSpPr>
          <p:nvPr>
            <p:ph sz="half" idx="1"/>
          </p:nvPr>
        </p:nvSpPr>
        <p:spPr>
          <a:xfrm>
            <a:off x="838200" y="1825625"/>
            <a:ext cx="5181600" cy="4351338"/>
          </a:xfrm>
        </p:spPr>
        <p:txBody>
          <a:bodyPr>
            <a:normAutofit fontScale="70000" lnSpcReduction="20000"/>
          </a:bodyPr>
          <a:lstStyle/>
          <a:p>
            <a:r>
              <a:rPr lang="en-US" dirty="0"/>
              <a:t>CRS Produced bill has USDA Logo and address</a:t>
            </a:r>
          </a:p>
          <a:p>
            <a:r>
              <a:rPr lang="en-US" dirty="0"/>
              <a:t>Agency defined reference sent thru interface contains FMMI Customer Number and AR invoice document number</a:t>
            </a:r>
          </a:p>
          <a:p>
            <a:r>
              <a:rPr lang="en-US" dirty="0"/>
              <a:t>Specific narrative for all bills for Travel relocation debt have a variable data field where input the </a:t>
            </a:r>
            <a:r>
              <a:rPr lang="en-US" dirty="0" err="1"/>
              <a:t>Tanum</a:t>
            </a:r>
            <a:r>
              <a:rPr lang="en-US" dirty="0"/>
              <a:t> Number – specific to the travel relocation case</a:t>
            </a:r>
          </a:p>
          <a:p>
            <a:r>
              <a:rPr lang="en-US" dirty="0"/>
              <a:t>Bill also issued electronically, where debtor clicks on a link and views bill.</a:t>
            </a:r>
          </a:p>
          <a:p>
            <a:r>
              <a:rPr lang="en-US" dirty="0"/>
              <a:t>eBill option of payment assures FMMI Document number flows though on remittance information and immediately applied in FMMI upon receipt</a:t>
            </a:r>
          </a:p>
        </p:txBody>
      </p:sp>
      <p:pic>
        <p:nvPicPr>
          <p:cNvPr id="7" name="Content Placeholder 6" descr="CRS Produced Bill">
            <a:extLst>
              <a:ext uri="{FF2B5EF4-FFF2-40B4-BE49-F238E27FC236}">
                <a16:creationId xmlns:a16="http://schemas.microsoft.com/office/drawing/2014/main" id="{6F07A83A-90A1-4CA4-8AE6-B3A0EDBC17C8}"/>
              </a:ext>
            </a:extLst>
          </p:cNvPr>
          <p:cNvPicPr>
            <a:picLocks noGrp="1" noChangeAspect="1"/>
          </p:cNvPicPr>
          <p:nvPr>
            <p:ph sz="half" idx="2"/>
          </p:nvPr>
        </p:nvPicPr>
        <p:blipFill rotWithShape="1">
          <a:blip r:embed="rId2"/>
          <a:srcRect l="15264" t="16290" r="30578" b="5888"/>
          <a:stretch/>
        </p:blipFill>
        <p:spPr>
          <a:xfrm>
            <a:off x="6172200" y="1825625"/>
            <a:ext cx="5181600" cy="4005332"/>
          </a:xfrm>
          <a:prstGeom prst="rect">
            <a:avLst/>
          </a:prstGeom>
          <a:ln>
            <a:solidFill>
              <a:schemeClr val="tx1"/>
            </a:solidFill>
          </a:ln>
        </p:spPr>
      </p:pic>
      <p:sp>
        <p:nvSpPr>
          <p:cNvPr id="8" name="Oval 7" descr="CRS Invoice Number, date and agency Reference">
            <a:extLst>
              <a:ext uri="{FF2B5EF4-FFF2-40B4-BE49-F238E27FC236}">
                <a16:creationId xmlns:a16="http://schemas.microsoft.com/office/drawing/2014/main" id="{19B05ADA-FD9C-42B0-82C5-95B856F27BD1}"/>
              </a:ext>
            </a:extLst>
          </p:cNvPr>
          <p:cNvSpPr/>
          <p:nvPr/>
        </p:nvSpPr>
        <p:spPr>
          <a:xfrm>
            <a:off x="8958470" y="2110549"/>
            <a:ext cx="2547730" cy="16000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FF00"/>
              </a:highlight>
            </a:endParaRPr>
          </a:p>
        </p:txBody>
      </p:sp>
      <p:sp>
        <p:nvSpPr>
          <p:cNvPr id="9" name="Oval 8" descr="Description: The US Department of Agriculture Office of the Chief financial Officer paid funds to you related to relocation travel. This invoice is for an amount due to the usda in conjunction with your relocation travel. When making inquiries please reference your travel authorization number TANUM007103">
            <a:extLst>
              <a:ext uri="{FF2B5EF4-FFF2-40B4-BE49-F238E27FC236}">
                <a16:creationId xmlns:a16="http://schemas.microsoft.com/office/drawing/2014/main" id="{836971C6-1C02-47C6-964E-4195980AFEF6}"/>
              </a:ext>
            </a:extLst>
          </p:cNvPr>
          <p:cNvSpPr/>
          <p:nvPr/>
        </p:nvSpPr>
        <p:spPr>
          <a:xfrm>
            <a:off x="6268278" y="4359965"/>
            <a:ext cx="3604592" cy="13255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FF00"/>
              </a:highlight>
            </a:endParaRPr>
          </a:p>
        </p:txBody>
      </p:sp>
      <p:sp>
        <p:nvSpPr>
          <p:cNvPr id="5" name="Slide Number Placeholder 4" descr="slide 17">
            <a:extLst>
              <a:ext uri="{FF2B5EF4-FFF2-40B4-BE49-F238E27FC236}">
                <a16:creationId xmlns:a16="http://schemas.microsoft.com/office/drawing/2014/main" id="{5CB83102-D73D-4A3A-8F8C-BBA0851EB348}"/>
              </a:ext>
            </a:extLst>
          </p:cNvPr>
          <p:cNvSpPr>
            <a:spLocks noGrp="1"/>
          </p:cNvSpPr>
          <p:nvPr>
            <p:ph type="sldNum" sz="quarter" idx="12"/>
          </p:nvPr>
        </p:nvSpPr>
        <p:spPr/>
        <p:txBody>
          <a:bodyPr/>
          <a:lstStyle/>
          <a:p>
            <a:fld id="{82A07BB3-F3DC-4C0B-B008-4C703ECBF595}" type="slidenum">
              <a:rPr lang="en-US" smtClean="0"/>
              <a:t>17</a:t>
            </a:fld>
            <a:endParaRPr lang="en-US" dirty="0"/>
          </a:p>
        </p:txBody>
      </p:sp>
    </p:spTree>
    <p:extLst>
      <p:ext uri="{BB962C8B-B14F-4D97-AF65-F5344CB8AC3E}">
        <p14:creationId xmlns:p14="http://schemas.microsoft.com/office/powerpoint/2010/main" val="37198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par>
                          <p:cTn id="28" fill="hold">
                            <p:stCondLst>
                              <p:cond delay="500"/>
                            </p:stCondLst>
                            <p:childTnLst>
                              <p:par>
                                <p:cTn id="29" presetID="45"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anim calcmode="lin" valueType="num">
                                      <p:cBhvr>
                                        <p:cTn id="32" dur="2000" fill="hold"/>
                                        <p:tgtEl>
                                          <p:spTgt spid="8"/>
                                        </p:tgtEl>
                                        <p:attrNameLst>
                                          <p:attrName>ppt_w</p:attrName>
                                        </p:attrNameLst>
                                      </p:cBhvr>
                                      <p:tavLst>
                                        <p:tav tm="0" fmla="#ppt_w*sin(2.5*pi*$)">
                                          <p:val>
                                            <p:fltVal val="0"/>
                                          </p:val>
                                        </p:tav>
                                        <p:tav tm="100000">
                                          <p:val>
                                            <p:fltVal val="1"/>
                                          </p:val>
                                        </p:tav>
                                      </p:tavLst>
                                    </p:anim>
                                    <p:anim calcmode="lin" valueType="num">
                                      <p:cBhvr>
                                        <p:cTn id="33" dur="2000" fill="hold"/>
                                        <p:tgtEl>
                                          <p:spTgt spid="8"/>
                                        </p:tgtEl>
                                        <p:attrNameLst>
                                          <p:attrName>ppt_h</p:attrName>
                                        </p:attrNameLst>
                                      </p:cBhvr>
                                      <p:tavLst>
                                        <p:tav tm="0">
                                          <p:val>
                                            <p:strVal val="#ppt_h"/>
                                          </p:val>
                                        </p:tav>
                                        <p:tav tm="100000">
                                          <p:val>
                                            <p:strVal val="#ppt_h"/>
                                          </p:val>
                                        </p:tav>
                                      </p:tavLst>
                                    </p:anim>
                                  </p:childTnLst>
                                </p:cTn>
                              </p:par>
                            </p:childTnLst>
                          </p:cTn>
                        </p:par>
                        <p:par>
                          <p:cTn id="34" fill="hold">
                            <p:stCondLst>
                              <p:cond delay="250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estions">
            <a:extLst>
              <a:ext uri="{FF2B5EF4-FFF2-40B4-BE49-F238E27FC236}">
                <a16:creationId xmlns:a16="http://schemas.microsoft.com/office/drawing/2014/main" id="{81A11707-257E-470F-B171-7DEB29860C3E}"/>
              </a:ext>
            </a:extLst>
          </p:cNvPr>
          <p:cNvSpPr>
            <a:spLocks noGrp="1"/>
          </p:cNvSpPr>
          <p:nvPr>
            <p:ph type="title"/>
          </p:nvPr>
        </p:nvSpPr>
        <p:spPr/>
        <p:txBody>
          <a:bodyPr/>
          <a:lstStyle/>
          <a:p>
            <a:r>
              <a:rPr lang="en-US" dirty="0"/>
              <a:t>Questions</a:t>
            </a:r>
          </a:p>
        </p:txBody>
      </p:sp>
      <p:pic>
        <p:nvPicPr>
          <p:cNvPr id="5" name="Content Placeholder 4" descr="&quot;&quot;">
            <a:extLst>
              <a:ext uri="{FF2B5EF4-FFF2-40B4-BE49-F238E27FC236}">
                <a16:creationId xmlns:a16="http://schemas.microsoft.com/office/drawing/2014/main" id="{EE245FFF-3A99-47AC-9D6F-50809FDE4356}"/>
              </a:ext>
            </a:extLst>
          </p:cNvPr>
          <p:cNvPicPr>
            <a:picLocks noGrp="1" noChangeAspect="1"/>
          </p:cNvPicPr>
          <p:nvPr>
            <p:ph idx="1"/>
          </p:nvPr>
        </p:nvPicPr>
        <p:blipFill>
          <a:blip r:embed="rId2"/>
          <a:stretch>
            <a:fillRect/>
          </a:stretch>
        </p:blipFill>
        <p:spPr>
          <a:xfrm>
            <a:off x="1132765" y="1593025"/>
            <a:ext cx="2647666" cy="3538533"/>
          </a:xfrm>
          <a:prstGeom prst="rect">
            <a:avLst/>
          </a:prstGeom>
        </p:spPr>
      </p:pic>
      <p:sp>
        <p:nvSpPr>
          <p:cNvPr id="6" name="Rectangle 5" descr="Next Implementation&#10;Forest Service">
            <a:extLst>
              <a:ext uri="{FF2B5EF4-FFF2-40B4-BE49-F238E27FC236}">
                <a16:creationId xmlns:a16="http://schemas.microsoft.com/office/drawing/2014/main" id="{46CDED3A-6419-4C73-94E4-FEE8744B4C1F}"/>
              </a:ext>
            </a:extLst>
          </p:cNvPr>
          <p:cNvSpPr/>
          <p:nvPr/>
        </p:nvSpPr>
        <p:spPr>
          <a:xfrm>
            <a:off x="4074996" y="2930915"/>
            <a:ext cx="5069004" cy="996170"/>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800" dirty="0">
                <a:solidFill>
                  <a:prstClr val="black"/>
                </a:solidFill>
              </a:rPr>
              <a:t>Next Implementation . . . </a:t>
            </a:r>
          </a:p>
          <a:p>
            <a:pPr marL="228600" lvl="0" indent="-228600">
              <a:lnSpc>
                <a:spcPct val="90000"/>
              </a:lnSpc>
              <a:spcBef>
                <a:spcPts val="1000"/>
              </a:spcBef>
              <a:buFont typeface="Arial" panose="020B0604020202020204" pitchFamily="34" charset="0"/>
              <a:buChar char="•"/>
            </a:pPr>
            <a:r>
              <a:rPr lang="en-US" sz="2800" dirty="0">
                <a:solidFill>
                  <a:prstClr val="black"/>
                </a:solidFill>
              </a:rPr>
              <a:t>Forest Service	</a:t>
            </a:r>
          </a:p>
        </p:txBody>
      </p:sp>
      <p:sp>
        <p:nvSpPr>
          <p:cNvPr id="4" name="Slide Number Placeholder 3" descr="slide 18">
            <a:extLst>
              <a:ext uri="{FF2B5EF4-FFF2-40B4-BE49-F238E27FC236}">
                <a16:creationId xmlns:a16="http://schemas.microsoft.com/office/drawing/2014/main" id="{B1E0BBBC-B639-48BD-A577-E5D6FC5754AB}"/>
              </a:ext>
            </a:extLst>
          </p:cNvPr>
          <p:cNvSpPr>
            <a:spLocks noGrp="1"/>
          </p:cNvSpPr>
          <p:nvPr>
            <p:ph type="sldNum" sz="quarter" idx="12"/>
          </p:nvPr>
        </p:nvSpPr>
        <p:spPr/>
        <p:txBody>
          <a:bodyPr/>
          <a:lstStyle/>
          <a:p>
            <a:fld id="{17363A9F-7490-40D2-A2E4-5534867EAB19}" type="slidenum">
              <a:rPr lang="en-US" smtClean="0"/>
              <a:t>18</a:t>
            </a:fld>
            <a:endParaRPr lang="en-US" dirty="0"/>
          </a:p>
        </p:txBody>
      </p:sp>
    </p:spTree>
    <p:extLst>
      <p:ext uri="{BB962C8B-B14F-4D97-AF65-F5344CB8AC3E}">
        <p14:creationId xmlns:p14="http://schemas.microsoft.com/office/powerpoint/2010/main" val="192916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repeatCount="indefinite" fill="remove" nodeType="afterEffect">
                                  <p:stCondLst>
                                    <p:cond delay="0"/>
                                  </p:stCondLst>
                                  <p:endCondLst>
                                    <p:cond evt="onNext" delay="0">
                                      <p:tgtEl>
                                        <p:sldTgt/>
                                      </p:tgtEl>
                                    </p:cond>
                                  </p:end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Central Receivables Service (CRS)</a:t>
            </a:r>
          </a:p>
        </p:txBody>
      </p:sp>
      <p:pic>
        <p:nvPicPr>
          <p:cNvPr id="4" name="Picture 3" descr="United States Department of Agriculture (USDA) logo"/>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1905000" y="446184"/>
            <a:ext cx="1371600" cy="946403"/>
          </a:xfrm>
          <a:prstGeom prst="rect">
            <a:avLst/>
          </a:prstGeom>
        </p:spPr>
      </p:pic>
      <p:pic>
        <p:nvPicPr>
          <p:cNvPr id="5" name="Picture 4" descr="US Forest Service shield"/>
          <p:cNvPicPr>
            <a:picLocks noChangeAspect="1"/>
          </p:cNvPicPr>
          <p:nvPr/>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9160952" y="277754"/>
            <a:ext cx="1160260" cy="1305294"/>
          </a:xfrm>
          <a:prstGeom prst="rect">
            <a:avLst/>
          </a:prstGeom>
        </p:spPr>
      </p:pic>
      <p:sp>
        <p:nvSpPr>
          <p:cNvPr id="3" name="Subtitle 2"/>
          <p:cNvSpPr>
            <a:spLocks noGrp="1"/>
          </p:cNvSpPr>
          <p:nvPr>
            <p:ph type="subTitle" idx="1"/>
          </p:nvPr>
        </p:nvSpPr>
        <p:spPr>
          <a:xfrm>
            <a:off x="1179443" y="4886739"/>
            <a:ext cx="8534400" cy="1219200"/>
          </a:xfrm>
        </p:spPr>
        <p:txBody>
          <a:bodyPr/>
          <a:lstStyle/>
          <a:p>
            <a:r>
              <a:rPr lang="en-US" dirty="0"/>
              <a:t>Matthews Smith</a:t>
            </a:r>
          </a:p>
          <a:p>
            <a:r>
              <a:rPr lang="en-US" dirty="0"/>
              <a:t>July 2019</a:t>
            </a:r>
          </a:p>
        </p:txBody>
      </p:sp>
      <p:sp>
        <p:nvSpPr>
          <p:cNvPr id="6" name="Footer Placeholder 8" descr="Caring for the Land and Serving People"/>
          <p:cNvSpPr txBox="1">
            <a:spLocks/>
          </p:cNvSpPr>
          <p:nvPr/>
        </p:nvSpPr>
        <p:spPr>
          <a:xfrm>
            <a:off x="2895600" y="6400801"/>
            <a:ext cx="6400800" cy="365125"/>
          </a:xfrm>
          <a:prstGeom prst="rect">
            <a:avLst/>
          </a:prstGeom>
        </p:spPr>
        <p:txBody>
          <a:bodyPr/>
          <a:lstStyle>
            <a:defPPr>
              <a:defRPr lang="en-US"/>
            </a:defPPr>
            <a:lvl1pPr marL="0" algn="ctr" defTabSz="914400" rtl="0" eaLnBrk="1" latinLnBrk="0" hangingPunct="1">
              <a:defRPr sz="1800" i="1" kern="1200">
                <a:solidFill>
                  <a:srgbClr val="5C5C5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Caring for the Land and Serving People.</a:t>
            </a:r>
          </a:p>
        </p:txBody>
      </p:sp>
    </p:spTree>
    <p:extLst>
      <p:ext uri="{BB962C8B-B14F-4D97-AF65-F5344CB8AC3E}">
        <p14:creationId xmlns:p14="http://schemas.microsoft.com/office/powerpoint/2010/main" val="3850334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descr="CRS Overview">
            <a:extLst>
              <a:ext uri="{FF2B5EF4-FFF2-40B4-BE49-F238E27FC236}">
                <a16:creationId xmlns:a16="http://schemas.microsoft.com/office/drawing/2014/main" id="{CF16E94C-6FF1-47DF-81C3-EB6341D197E6}"/>
              </a:ext>
            </a:extLst>
          </p:cNvPr>
          <p:cNvSpPr>
            <a:spLocks noGrp="1"/>
          </p:cNvSpPr>
          <p:nvPr>
            <p:ph type="title"/>
          </p:nvPr>
        </p:nvSpPr>
        <p:spPr>
          <a:xfrm>
            <a:off x="838200" y="365125"/>
            <a:ext cx="10515600" cy="1325563"/>
          </a:xfrm>
        </p:spPr>
        <p:txBody>
          <a:bodyPr/>
          <a:lstStyle/>
          <a:p>
            <a:r>
              <a:rPr lang="en-US" b="1" dirty="0">
                <a:latin typeface="+mn-lt"/>
              </a:rPr>
              <a:t>CRS Overview</a:t>
            </a:r>
          </a:p>
        </p:txBody>
      </p:sp>
      <p:sp>
        <p:nvSpPr>
          <p:cNvPr id="7" name="Content Placeholder 1" descr="CRS is a service provided by Treasury, at no charge to federal agencies to assist in the management of current, non-tax receivables&#10;Agencies send receivables to CRS&#10;CRS issues bills and handles debt management&#10;CRS is operated by US Bank&#10;US Bank call center handles inquires and follow up on delinquent debt&#10;Collections go directly to Agency – Both CRS and agency receive collection data from the Treasury’s Collection Information Repository (CIR)&#10;CRS performs no accounting services, but handles debt management services -  CRS is not an accounting system&#10;">
            <a:extLst>
              <a:ext uri="{FF2B5EF4-FFF2-40B4-BE49-F238E27FC236}">
                <a16:creationId xmlns:a16="http://schemas.microsoft.com/office/drawing/2014/main" id="{6FD6EB41-2A16-4F06-9D85-3442B741CDD4}"/>
              </a:ext>
            </a:extLst>
          </p:cNvPr>
          <p:cNvSpPr>
            <a:spLocks noGrp="1"/>
          </p:cNvSpPr>
          <p:nvPr>
            <p:ph idx="1"/>
          </p:nvPr>
        </p:nvSpPr>
        <p:spPr>
          <a:xfrm>
            <a:off x="838200" y="1825625"/>
            <a:ext cx="10515600" cy="4351338"/>
          </a:xfrm>
        </p:spPr>
        <p:txBody>
          <a:bodyPr>
            <a:normAutofit fontScale="85000" lnSpcReduction="20000"/>
          </a:bodyPr>
          <a:lstStyle/>
          <a:p>
            <a:pPr>
              <a:spcBef>
                <a:spcPts val="1800"/>
              </a:spcBef>
            </a:pPr>
            <a:r>
              <a:rPr lang="en-US" dirty="0"/>
              <a:t>CRS is a service provided by Treasury, </a:t>
            </a:r>
            <a:r>
              <a:rPr lang="en-US" u="sng" dirty="0"/>
              <a:t>at no charge</a:t>
            </a:r>
            <a:r>
              <a:rPr lang="en-US" dirty="0"/>
              <a:t> to federal agencies to assist in the management of current, non-tax receivables</a:t>
            </a:r>
          </a:p>
          <a:p>
            <a:pPr>
              <a:spcBef>
                <a:spcPts val="1800"/>
              </a:spcBef>
            </a:pPr>
            <a:r>
              <a:rPr lang="en-US" dirty="0"/>
              <a:t>Agencies send receivables to CRS</a:t>
            </a:r>
          </a:p>
          <a:p>
            <a:pPr>
              <a:spcBef>
                <a:spcPts val="1800"/>
              </a:spcBef>
            </a:pPr>
            <a:r>
              <a:rPr lang="en-US" dirty="0"/>
              <a:t>CRS issues bills and handles debt management</a:t>
            </a:r>
          </a:p>
          <a:p>
            <a:pPr>
              <a:spcBef>
                <a:spcPts val="1800"/>
              </a:spcBef>
            </a:pPr>
            <a:r>
              <a:rPr lang="en-US" dirty="0"/>
              <a:t>CRS is operated by US Bank</a:t>
            </a:r>
          </a:p>
          <a:p>
            <a:pPr>
              <a:spcBef>
                <a:spcPts val="1800"/>
              </a:spcBef>
            </a:pPr>
            <a:r>
              <a:rPr lang="en-US" dirty="0"/>
              <a:t>US Bank call center handles inquires and follow up on delinquent debt</a:t>
            </a:r>
          </a:p>
          <a:p>
            <a:pPr>
              <a:spcBef>
                <a:spcPts val="1800"/>
              </a:spcBef>
            </a:pPr>
            <a:r>
              <a:rPr lang="en-US" b="1" dirty="0"/>
              <a:t>Collections go directly to Agency </a:t>
            </a:r>
            <a:r>
              <a:rPr lang="en-US" dirty="0"/>
              <a:t>– Both CRS and agency receive collection data from the Treasury’s Collection Information Repository (CIR)</a:t>
            </a:r>
          </a:p>
          <a:p>
            <a:pPr>
              <a:spcBef>
                <a:spcPts val="1800"/>
              </a:spcBef>
            </a:pPr>
            <a:r>
              <a:rPr lang="en-US" dirty="0"/>
              <a:t>CRS performs no accounting services, but handles debt management services -  CRS is not an accounting system</a:t>
            </a:r>
          </a:p>
          <a:p>
            <a:endParaRPr lang="en-US" dirty="0"/>
          </a:p>
        </p:txBody>
      </p:sp>
      <p:sp>
        <p:nvSpPr>
          <p:cNvPr id="4" name="Slide Number Placeholder 3" descr="2">
            <a:extLst>
              <a:ext uri="{FF2B5EF4-FFF2-40B4-BE49-F238E27FC236}">
                <a16:creationId xmlns:a16="http://schemas.microsoft.com/office/drawing/2014/main" id="{A493079B-072F-4C18-A3FE-4B15F738966E}"/>
              </a:ext>
            </a:extLst>
          </p:cNvPr>
          <p:cNvSpPr>
            <a:spLocks noGrp="1"/>
          </p:cNvSpPr>
          <p:nvPr>
            <p:ph type="sldNum" sz="quarter" idx="12"/>
          </p:nvPr>
        </p:nvSpPr>
        <p:spPr/>
        <p:txBody>
          <a:bodyPr/>
          <a:lstStyle/>
          <a:p>
            <a:fld id="{17363A9F-7490-40D2-A2E4-5534867EAB19}" type="slidenum">
              <a:rPr lang="en-US" smtClean="0"/>
              <a:t>2</a:t>
            </a:fld>
            <a:endParaRPr lang="en-US" dirty="0"/>
          </a:p>
        </p:txBody>
      </p:sp>
    </p:spTree>
    <p:extLst>
      <p:ext uri="{BB962C8B-B14F-4D97-AF65-F5344CB8AC3E}">
        <p14:creationId xmlns:p14="http://schemas.microsoft.com/office/powerpoint/2010/main" val="275522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 calcmode="lin" valueType="num">
                                      <p:cBhvr>
                                        <p:cTn id="28"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 calcmode="lin" valueType="num">
                                      <p:cBhvr>
                                        <p:cTn id="35"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 calcmode="lin" valueType="num">
                                      <p:cBhvr>
                                        <p:cTn id="42"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 calcmode="lin" valueType="num">
                                      <p:cBhvr>
                                        <p:cTn id="49"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CFO Financial Policy"/>
          <p:cNvSpPr>
            <a:spLocks noGrp="1"/>
          </p:cNvSpPr>
          <p:nvPr>
            <p:ph type="title"/>
          </p:nvPr>
        </p:nvSpPr>
        <p:spPr>
          <a:xfrm>
            <a:off x="831850" y="768350"/>
            <a:ext cx="10515600" cy="2852737"/>
          </a:xfrm>
        </p:spPr>
        <p:txBody>
          <a:bodyPr/>
          <a:lstStyle/>
          <a:p>
            <a:r>
              <a:rPr lang="en-US" dirty="0"/>
              <a:t>CFO Financial Policy</a:t>
            </a:r>
          </a:p>
        </p:txBody>
      </p:sp>
      <p:sp>
        <p:nvSpPr>
          <p:cNvPr id="6" name="Text Placeholder 5" descr="Responsible for formulating and prescribing Agency-wide financial management policies and procedures, accounting standards and controls, and for providing assistance in their implementation and use.&#10;"/>
          <p:cNvSpPr>
            <a:spLocks noGrp="1"/>
          </p:cNvSpPr>
          <p:nvPr>
            <p:ph type="body" idx="1"/>
          </p:nvPr>
        </p:nvSpPr>
        <p:spPr>
          <a:xfrm>
            <a:off x="844550" y="3488531"/>
            <a:ext cx="10515600" cy="1500187"/>
          </a:xfrm>
        </p:spPr>
        <p:txBody>
          <a:bodyPr>
            <a:normAutofit/>
          </a:bodyPr>
          <a:lstStyle/>
          <a:p>
            <a:pPr algn="l"/>
            <a:r>
              <a:rPr lang="en-US" dirty="0"/>
              <a:t>Responsible for formulating and prescribing Agency-wide financial management policies and procedures, accounting standards and controls, and for providing assistance in their implementation and use.</a:t>
            </a:r>
          </a:p>
        </p:txBody>
      </p:sp>
      <p:pic>
        <p:nvPicPr>
          <p:cNvPr id="7" name="Picture 6" descr="United States Department of Agriculture (USDA) logo">
            <a:extLst>
              <a:ext uri="{FF2B5EF4-FFF2-40B4-BE49-F238E27FC236}">
                <a16:creationId xmlns:a16="http://schemas.microsoft.com/office/drawing/2014/main" id="{35EDAC74-D3D0-4F0B-8A6B-60FA4903DE0E}"/>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1067430" y="5394865"/>
            <a:ext cx="1371600" cy="946403"/>
          </a:xfrm>
          <a:prstGeom prst="rect">
            <a:avLst/>
          </a:prstGeom>
        </p:spPr>
      </p:pic>
      <p:pic>
        <p:nvPicPr>
          <p:cNvPr id="8" name="Picture 7" descr="US Forest Service shield">
            <a:extLst>
              <a:ext uri="{FF2B5EF4-FFF2-40B4-BE49-F238E27FC236}">
                <a16:creationId xmlns:a16="http://schemas.microsoft.com/office/drawing/2014/main" id="{DF5822F7-961F-463A-89F3-8BE4C508942E}"/>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9823176" y="5233618"/>
            <a:ext cx="1160260" cy="1287498"/>
          </a:xfrm>
          <a:prstGeom prst="rect">
            <a:avLst/>
          </a:prstGeom>
        </p:spPr>
      </p:pic>
      <p:sp>
        <p:nvSpPr>
          <p:cNvPr id="4" name="Slide Number Placeholder 3" descr="20"/>
          <p:cNvSpPr>
            <a:spLocks noGrp="1"/>
          </p:cNvSpPr>
          <p:nvPr>
            <p:ph type="sldNum" sz="quarter" idx="12"/>
          </p:nvPr>
        </p:nvSpPr>
        <p:spPr/>
        <p:txBody>
          <a:bodyPr/>
          <a:lstStyle/>
          <a:p>
            <a:fld id="{BE4CF738-C9AB-4C6E-AA65-E4E34C4A4411}" type="slidenum">
              <a:rPr lang="en-US" smtClean="0"/>
              <a:t>20</a:t>
            </a:fld>
            <a:endParaRPr lang="en-US" dirty="0"/>
          </a:p>
        </p:txBody>
      </p:sp>
    </p:spTree>
    <p:extLst>
      <p:ext uri="{BB962C8B-B14F-4D97-AF65-F5344CB8AC3E}">
        <p14:creationId xmlns:p14="http://schemas.microsoft.com/office/powerpoint/2010/main" val="3237685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Organization Chart</a:t>
            </a:r>
          </a:p>
        </p:txBody>
      </p:sp>
      <p:pic>
        <p:nvPicPr>
          <p:cNvPr id="9" name="Content Placeholder 8" descr="Organization Chart:&#10;Director Financial Policy, Supervisor, GS-510-15, Washington DC&#10;Accountant, GS510-14&#10;Management Analyst, GS-343-13, Washington DC&#10;Accountant, GS510-14, Washington DC&#10;Accountant GS510-13&#10;Management Analyst, GS 343-13, Washington DC&#10;Management Analyst, GS-343-13, Washington DC&#10;Accountant GS-510-13, Washington DC&#10;Accountant GS 510-13, Washington DC"/>
          <p:cNvPicPr>
            <a:picLocks noGrp="1" noChangeAspect="1"/>
          </p:cNvPicPr>
          <p:nvPr>
            <p:ph idx="1"/>
          </p:nvPr>
        </p:nvPicPr>
        <p:blipFill>
          <a:blip r:embed="rId2"/>
          <a:stretch>
            <a:fillRect/>
          </a:stretch>
        </p:blipFill>
        <p:spPr>
          <a:xfrm>
            <a:off x="2617930" y="1478111"/>
            <a:ext cx="6956139" cy="3901778"/>
          </a:xfrm>
          <a:prstGeom prst="rect">
            <a:avLst/>
          </a:prstGeom>
        </p:spPr>
      </p:pic>
      <p:pic>
        <p:nvPicPr>
          <p:cNvPr id="5" name="Picture 4" descr="United States Department of Agriculture (USDA) logo">
            <a:extLst>
              <a:ext uri="{FF2B5EF4-FFF2-40B4-BE49-F238E27FC236}">
                <a16:creationId xmlns:a16="http://schemas.microsoft.com/office/drawing/2014/main" id="{6055C87A-FC41-4369-8C63-0F85933EDFBB}"/>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838200" y="5409947"/>
            <a:ext cx="1371600" cy="946403"/>
          </a:xfrm>
          <a:prstGeom prst="rect">
            <a:avLst/>
          </a:prstGeom>
        </p:spPr>
      </p:pic>
      <p:pic>
        <p:nvPicPr>
          <p:cNvPr id="6" name="Picture 5" descr="US Forest Service shield">
            <a:extLst>
              <a:ext uri="{FF2B5EF4-FFF2-40B4-BE49-F238E27FC236}">
                <a16:creationId xmlns:a16="http://schemas.microsoft.com/office/drawing/2014/main" id="{1B4E9D85-EF61-42E2-9312-3EA540EE2ED3}"/>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9779061" y="5357083"/>
            <a:ext cx="1160260" cy="1305294"/>
          </a:xfrm>
          <a:prstGeom prst="rect">
            <a:avLst/>
          </a:prstGeom>
        </p:spPr>
      </p:pic>
      <p:sp>
        <p:nvSpPr>
          <p:cNvPr id="4" name="Slide Number Placeholder 3" descr="21"/>
          <p:cNvSpPr>
            <a:spLocks noGrp="1"/>
          </p:cNvSpPr>
          <p:nvPr>
            <p:ph type="sldNum" sz="quarter" idx="12"/>
          </p:nvPr>
        </p:nvSpPr>
        <p:spPr/>
        <p:txBody>
          <a:bodyPr/>
          <a:lstStyle/>
          <a:p>
            <a:fld id="{BE4CF738-C9AB-4C6E-AA65-E4E34C4A4411}" type="slidenum">
              <a:rPr lang="en-US" smtClean="0"/>
              <a:t>21</a:t>
            </a:fld>
            <a:endParaRPr lang="en-US" dirty="0"/>
          </a:p>
        </p:txBody>
      </p:sp>
    </p:spTree>
    <p:extLst>
      <p:ext uri="{BB962C8B-B14F-4D97-AF65-F5344CB8AC3E}">
        <p14:creationId xmlns:p14="http://schemas.microsoft.com/office/powerpoint/2010/main" val="629438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80002"/>
          </a:xfrm>
        </p:spPr>
        <p:txBody>
          <a:bodyPr/>
          <a:lstStyle/>
          <a:p>
            <a:r>
              <a:rPr lang="en-US" dirty="0"/>
              <a:t>Storyline</a:t>
            </a:r>
          </a:p>
        </p:txBody>
      </p:sp>
      <p:sp>
        <p:nvSpPr>
          <p:cNvPr id="3" name="Content Placeholder 2" descr="FY2017: Systematic Issues&#10;&#10;FY2018: Strategic Working Group&#10;&#10;FY2019: CRS Discussions w/FMS &amp; Treasury&#10;&#10;FY2020: CRS Implementation Phase I&#10;&#10;FY2021: CRS Implementation Phase II&#10;"/>
          <p:cNvSpPr>
            <a:spLocks noGrp="1"/>
          </p:cNvSpPr>
          <p:nvPr>
            <p:ph idx="1"/>
          </p:nvPr>
        </p:nvSpPr>
        <p:spPr>
          <a:xfrm>
            <a:off x="838200" y="1445127"/>
            <a:ext cx="10515600" cy="4113462"/>
          </a:xfrm>
        </p:spPr>
        <p:txBody>
          <a:bodyPr>
            <a:normAutofit fontScale="92500" lnSpcReduction="10000"/>
          </a:bodyPr>
          <a:lstStyle/>
          <a:p>
            <a:r>
              <a:rPr lang="en-US" dirty="0"/>
              <a:t>FY2017: Systematic Issues</a:t>
            </a:r>
          </a:p>
          <a:p>
            <a:endParaRPr lang="en-US" dirty="0"/>
          </a:p>
          <a:p>
            <a:r>
              <a:rPr lang="en-US" dirty="0"/>
              <a:t>FY2018: Strategic Working Group</a:t>
            </a:r>
          </a:p>
          <a:p>
            <a:endParaRPr lang="en-US" dirty="0"/>
          </a:p>
          <a:p>
            <a:r>
              <a:rPr lang="en-US" dirty="0"/>
              <a:t>FY2019: CRS Discussions w/FMS &amp; Treasury</a:t>
            </a:r>
          </a:p>
          <a:p>
            <a:endParaRPr lang="en-US" dirty="0"/>
          </a:p>
          <a:p>
            <a:r>
              <a:rPr lang="en-US" dirty="0"/>
              <a:t>FY2020: CRS Implementation Phase I</a:t>
            </a:r>
          </a:p>
          <a:p>
            <a:endParaRPr lang="en-US" dirty="0"/>
          </a:p>
          <a:p>
            <a:r>
              <a:rPr lang="en-US" dirty="0"/>
              <a:t>FY2021: CRS Implementation Phase II</a:t>
            </a:r>
          </a:p>
        </p:txBody>
      </p:sp>
      <p:pic>
        <p:nvPicPr>
          <p:cNvPr id="5" name="Picture 4" descr="United States Department of Agriculture (USDA) logo">
            <a:extLst>
              <a:ext uri="{FF2B5EF4-FFF2-40B4-BE49-F238E27FC236}">
                <a16:creationId xmlns:a16="http://schemas.microsoft.com/office/drawing/2014/main" id="{1E774636-87AD-409D-9750-09CC696BF2FC}"/>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667630" y="5603206"/>
            <a:ext cx="1371600" cy="946403"/>
          </a:xfrm>
          <a:prstGeom prst="rect">
            <a:avLst/>
          </a:prstGeom>
        </p:spPr>
      </p:pic>
      <p:pic>
        <p:nvPicPr>
          <p:cNvPr id="6" name="Picture 5" descr="US Forest Service shield">
            <a:extLst>
              <a:ext uri="{FF2B5EF4-FFF2-40B4-BE49-F238E27FC236}">
                <a16:creationId xmlns:a16="http://schemas.microsoft.com/office/drawing/2014/main" id="{08D6CB31-6DB1-427A-B979-F3D08350CC11}"/>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9678310" y="5423761"/>
            <a:ext cx="1160260" cy="1305294"/>
          </a:xfrm>
          <a:prstGeom prst="rect">
            <a:avLst/>
          </a:prstGeom>
        </p:spPr>
      </p:pic>
      <p:sp>
        <p:nvSpPr>
          <p:cNvPr id="4" name="Slide Number Placeholder 3" descr="22"/>
          <p:cNvSpPr>
            <a:spLocks noGrp="1"/>
          </p:cNvSpPr>
          <p:nvPr>
            <p:ph type="sldNum" sz="quarter" idx="12"/>
          </p:nvPr>
        </p:nvSpPr>
        <p:spPr/>
        <p:txBody>
          <a:bodyPr/>
          <a:lstStyle/>
          <a:p>
            <a:fld id="{BE4CF738-C9AB-4C6E-AA65-E4E34C4A4411}" type="slidenum">
              <a:rPr lang="en-US" smtClean="0"/>
              <a:t>22</a:t>
            </a:fld>
            <a:endParaRPr lang="en-US" dirty="0"/>
          </a:p>
        </p:txBody>
      </p:sp>
    </p:spTree>
    <p:extLst>
      <p:ext uri="{BB962C8B-B14F-4D97-AF65-F5344CB8AC3E}">
        <p14:creationId xmlns:p14="http://schemas.microsoft.com/office/powerpoint/2010/main" val="3390860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rocess"/>
          <p:cNvSpPr>
            <a:spLocks noGrp="1"/>
          </p:cNvSpPr>
          <p:nvPr>
            <p:ph type="title"/>
          </p:nvPr>
        </p:nvSpPr>
        <p:spPr/>
        <p:txBody>
          <a:bodyPr/>
          <a:lstStyle/>
          <a:p>
            <a:r>
              <a:rPr lang="en-US" dirty="0"/>
              <a:t>Process</a:t>
            </a:r>
          </a:p>
        </p:txBody>
      </p:sp>
      <p:sp>
        <p:nvSpPr>
          <p:cNvPr id="3" name="Content Placeholder 2" descr="Feeder Systems → FMMI&#10;&#10;FMMI (Batch) → CRS&#10;&#10;Pay.Gov &amp; OTCnet (POSS)&#10;&#10;Automation* → FMMI&#10;"/>
          <p:cNvSpPr>
            <a:spLocks noGrp="1"/>
          </p:cNvSpPr>
          <p:nvPr>
            <p:ph idx="1"/>
          </p:nvPr>
        </p:nvSpPr>
        <p:spPr>
          <a:xfrm>
            <a:off x="838200" y="1610644"/>
            <a:ext cx="10515600" cy="3636712"/>
          </a:xfrm>
        </p:spPr>
        <p:txBody>
          <a:bodyPr/>
          <a:lstStyle/>
          <a:p>
            <a:r>
              <a:rPr lang="en-US" dirty="0"/>
              <a:t>Feeder Systems → FMMI</a:t>
            </a:r>
          </a:p>
          <a:p>
            <a:endParaRPr lang="en-US" dirty="0"/>
          </a:p>
          <a:p>
            <a:r>
              <a:rPr lang="en-US" dirty="0"/>
              <a:t>FMMI (Batch) → CRS</a:t>
            </a:r>
          </a:p>
          <a:p>
            <a:endParaRPr lang="en-US" dirty="0"/>
          </a:p>
          <a:p>
            <a:r>
              <a:rPr lang="en-US" dirty="0"/>
              <a:t>Pay.Gov &amp; OTCnet (POSS)</a:t>
            </a:r>
          </a:p>
          <a:p>
            <a:endParaRPr lang="en-US" dirty="0"/>
          </a:p>
          <a:p>
            <a:r>
              <a:rPr lang="en-US" dirty="0"/>
              <a:t>Automation* → FMMI</a:t>
            </a:r>
          </a:p>
        </p:txBody>
      </p:sp>
      <p:pic>
        <p:nvPicPr>
          <p:cNvPr id="5" name="Picture 4" descr="United States Department of Agriculture (USDA) logo">
            <a:extLst>
              <a:ext uri="{FF2B5EF4-FFF2-40B4-BE49-F238E27FC236}">
                <a16:creationId xmlns:a16="http://schemas.microsoft.com/office/drawing/2014/main" id="{CB9E2707-1F61-4ACE-B1C6-5C5C5F641C4E}"/>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629652" y="5488108"/>
            <a:ext cx="1371600" cy="946403"/>
          </a:xfrm>
          <a:prstGeom prst="rect">
            <a:avLst/>
          </a:prstGeom>
        </p:spPr>
      </p:pic>
      <p:pic>
        <p:nvPicPr>
          <p:cNvPr id="6" name="Picture 5" descr="US Forest Service shield">
            <a:extLst>
              <a:ext uri="{FF2B5EF4-FFF2-40B4-BE49-F238E27FC236}">
                <a16:creationId xmlns:a16="http://schemas.microsoft.com/office/drawing/2014/main" id="{8BD469A5-F3F2-479D-B59C-3AACC1F72F1A}"/>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9533931" y="5308662"/>
            <a:ext cx="1160260" cy="1305294"/>
          </a:xfrm>
          <a:prstGeom prst="rect">
            <a:avLst/>
          </a:prstGeom>
        </p:spPr>
      </p:pic>
      <p:sp>
        <p:nvSpPr>
          <p:cNvPr id="4" name="Slide Number Placeholder 3" descr="23"/>
          <p:cNvSpPr>
            <a:spLocks noGrp="1"/>
          </p:cNvSpPr>
          <p:nvPr>
            <p:ph type="sldNum" sz="quarter" idx="12"/>
          </p:nvPr>
        </p:nvSpPr>
        <p:spPr/>
        <p:txBody>
          <a:bodyPr/>
          <a:lstStyle/>
          <a:p>
            <a:fld id="{BE4CF738-C9AB-4C6E-AA65-E4E34C4A4411}" type="slidenum">
              <a:rPr lang="en-US" smtClean="0"/>
              <a:t>23</a:t>
            </a:fld>
            <a:endParaRPr lang="en-US" dirty="0"/>
          </a:p>
        </p:txBody>
      </p:sp>
    </p:spTree>
    <p:extLst>
      <p:ext uri="{BB962C8B-B14F-4D97-AF65-F5344CB8AC3E}">
        <p14:creationId xmlns:p14="http://schemas.microsoft.com/office/powerpoint/2010/main" val="2147140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568" y="446184"/>
            <a:ext cx="10515600" cy="1325563"/>
          </a:xfrm>
        </p:spPr>
        <p:txBody>
          <a:bodyPr/>
          <a:lstStyle/>
          <a:p>
            <a:r>
              <a:rPr lang="en-US" dirty="0"/>
              <a:t>Misc. Bills</a:t>
            </a:r>
          </a:p>
        </p:txBody>
      </p:sp>
      <p:sp>
        <p:nvSpPr>
          <p:cNvPr id="3" name="Content Placeholder 2" descr="Individual &amp; Commercial&#10;&#10;50 Receivables ($100K)&#10;&#10;Approx. $30K Delinquent Debt&#10;"/>
          <p:cNvSpPr>
            <a:spLocks noGrp="1"/>
          </p:cNvSpPr>
          <p:nvPr>
            <p:ph idx="1"/>
          </p:nvPr>
        </p:nvSpPr>
        <p:spPr/>
        <p:txBody>
          <a:bodyPr/>
          <a:lstStyle/>
          <a:p>
            <a:r>
              <a:rPr lang="en-US" dirty="0"/>
              <a:t>Individual &amp; Commercial</a:t>
            </a:r>
          </a:p>
          <a:p>
            <a:endParaRPr lang="en-US" dirty="0"/>
          </a:p>
          <a:p>
            <a:r>
              <a:rPr lang="en-US" dirty="0"/>
              <a:t>50 Receivables ($100K)</a:t>
            </a:r>
          </a:p>
          <a:p>
            <a:endParaRPr lang="en-US" dirty="0"/>
          </a:p>
          <a:p>
            <a:r>
              <a:rPr lang="en-US" dirty="0"/>
              <a:t>Approx. $30K Delinquent Debt</a:t>
            </a:r>
          </a:p>
        </p:txBody>
      </p:sp>
      <p:pic>
        <p:nvPicPr>
          <p:cNvPr id="5" name="Picture 4" descr="United States Department of Agriculture (USDA) logo">
            <a:extLst>
              <a:ext uri="{FF2B5EF4-FFF2-40B4-BE49-F238E27FC236}">
                <a16:creationId xmlns:a16="http://schemas.microsoft.com/office/drawing/2014/main" id="{BFF74DC5-4E6B-4C7A-B477-A3BC8BBF01E0}"/>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725906" y="5465413"/>
            <a:ext cx="1371600" cy="946403"/>
          </a:xfrm>
          <a:prstGeom prst="rect">
            <a:avLst/>
          </a:prstGeom>
        </p:spPr>
      </p:pic>
      <p:pic>
        <p:nvPicPr>
          <p:cNvPr id="6" name="Picture 5" descr="US Forest Service shield">
            <a:extLst>
              <a:ext uri="{FF2B5EF4-FFF2-40B4-BE49-F238E27FC236}">
                <a16:creationId xmlns:a16="http://schemas.microsoft.com/office/drawing/2014/main" id="{24A6CB43-7B65-4153-83C8-68CBA203BC03}"/>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9533931" y="5233618"/>
            <a:ext cx="1160260" cy="1305294"/>
          </a:xfrm>
          <a:prstGeom prst="rect">
            <a:avLst/>
          </a:prstGeom>
        </p:spPr>
      </p:pic>
      <p:sp>
        <p:nvSpPr>
          <p:cNvPr id="4" name="Slide Number Placeholder 3" descr="24"/>
          <p:cNvSpPr>
            <a:spLocks noGrp="1"/>
          </p:cNvSpPr>
          <p:nvPr>
            <p:ph type="sldNum" sz="quarter" idx="12"/>
          </p:nvPr>
        </p:nvSpPr>
        <p:spPr/>
        <p:txBody>
          <a:bodyPr/>
          <a:lstStyle/>
          <a:p>
            <a:fld id="{BE4CF738-C9AB-4C6E-AA65-E4E34C4A4411}" type="slidenum">
              <a:rPr lang="en-US" smtClean="0"/>
              <a:t>24</a:t>
            </a:fld>
            <a:endParaRPr lang="en-US" dirty="0"/>
          </a:p>
        </p:txBody>
      </p:sp>
    </p:spTree>
    <p:extLst>
      <p:ext uri="{BB962C8B-B14F-4D97-AF65-F5344CB8AC3E}">
        <p14:creationId xmlns:p14="http://schemas.microsoft.com/office/powerpoint/2010/main" val="2582646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pecial Uses"/>
          <p:cNvSpPr>
            <a:spLocks noGrp="1"/>
          </p:cNvSpPr>
          <p:nvPr>
            <p:ph type="title"/>
          </p:nvPr>
        </p:nvSpPr>
        <p:spPr/>
        <p:txBody>
          <a:bodyPr/>
          <a:lstStyle/>
          <a:p>
            <a:r>
              <a:rPr lang="en-US" dirty="0"/>
              <a:t>Special Uses</a:t>
            </a:r>
          </a:p>
        </p:txBody>
      </p:sp>
      <p:sp>
        <p:nvSpPr>
          <p:cNvPr id="3" name="Content Placeholder 2" descr="Individual, Commercial, Government&#10;&#10;48K Receivables ($135MM)&#10;&#10;Approx. $7MM Delinquent Debt&#10;"/>
          <p:cNvSpPr>
            <a:spLocks noGrp="1"/>
          </p:cNvSpPr>
          <p:nvPr>
            <p:ph idx="1"/>
          </p:nvPr>
        </p:nvSpPr>
        <p:spPr/>
        <p:txBody>
          <a:bodyPr>
            <a:normAutofit/>
          </a:bodyPr>
          <a:lstStyle/>
          <a:p>
            <a:r>
              <a:rPr lang="en-US" dirty="0"/>
              <a:t>Individual, Commercial, Government</a:t>
            </a:r>
          </a:p>
          <a:p>
            <a:endParaRPr lang="en-US" dirty="0"/>
          </a:p>
          <a:p>
            <a:r>
              <a:rPr lang="en-US" dirty="0"/>
              <a:t>48K Receivables ($135MM)</a:t>
            </a:r>
          </a:p>
          <a:p>
            <a:endParaRPr lang="en-US" dirty="0"/>
          </a:p>
          <a:p>
            <a:r>
              <a:rPr lang="en-US" dirty="0"/>
              <a:t>Approx. $7MM Delinquent Debt</a:t>
            </a:r>
          </a:p>
        </p:txBody>
      </p:sp>
      <p:pic>
        <p:nvPicPr>
          <p:cNvPr id="5" name="Picture 4" descr="United States Department of Agriculture (USDA) logo">
            <a:extLst>
              <a:ext uri="{FF2B5EF4-FFF2-40B4-BE49-F238E27FC236}">
                <a16:creationId xmlns:a16="http://schemas.microsoft.com/office/drawing/2014/main" id="{9944DE33-F619-49CC-8DD4-631B550B4C99}"/>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713874" y="5320253"/>
            <a:ext cx="1371600" cy="946403"/>
          </a:xfrm>
          <a:prstGeom prst="rect">
            <a:avLst/>
          </a:prstGeom>
        </p:spPr>
      </p:pic>
      <p:pic>
        <p:nvPicPr>
          <p:cNvPr id="6" name="Picture 5" descr="US Forest Service shield">
            <a:extLst>
              <a:ext uri="{FF2B5EF4-FFF2-40B4-BE49-F238E27FC236}">
                <a16:creationId xmlns:a16="http://schemas.microsoft.com/office/drawing/2014/main" id="{A051F809-1F60-48E3-8D1E-9CCBB9FFF979}"/>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9654247" y="5233618"/>
            <a:ext cx="1160260" cy="1305294"/>
          </a:xfrm>
          <a:prstGeom prst="rect">
            <a:avLst/>
          </a:prstGeom>
        </p:spPr>
      </p:pic>
      <p:sp>
        <p:nvSpPr>
          <p:cNvPr id="4" name="Slide Number Placeholder 3" descr="25"/>
          <p:cNvSpPr>
            <a:spLocks noGrp="1"/>
          </p:cNvSpPr>
          <p:nvPr>
            <p:ph type="sldNum" sz="quarter" idx="12"/>
          </p:nvPr>
        </p:nvSpPr>
        <p:spPr/>
        <p:txBody>
          <a:bodyPr/>
          <a:lstStyle/>
          <a:p>
            <a:fld id="{BE4CF738-C9AB-4C6E-AA65-E4E34C4A4411}" type="slidenum">
              <a:rPr lang="en-US" smtClean="0"/>
              <a:t>25</a:t>
            </a:fld>
            <a:endParaRPr lang="en-US" dirty="0"/>
          </a:p>
        </p:txBody>
      </p:sp>
    </p:spTree>
    <p:extLst>
      <p:ext uri="{BB962C8B-B14F-4D97-AF65-F5344CB8AC3E}">
        <p14:creationId xmlns:p14="http://schemas.microsoft.com/office/powerpoint/2010/main" val="4055854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I</a:t>
            </a:r>
          </a:p>
        </p:txBody>
      </p:sp>
      <p:sp>
        <p:nvSpPr>
          <p:cNvPr id="3" name="Content Placeholder 2" descr="Executive Buy-in June 7, 2019&#10;&#10;Kickoff Meeting June 27, 2019&#10;&#10;Technical Meetings July-October 2019&#10;&#10;Technical Release November 16, 2019*&#10;"/>
          <p:cNvSpPr>
            <a:spLocks noGrp="1"/>
          </p:cNvSpPr>
          <p:nvPr>
            <p:ph idx="1"/>
          </p:nvPr>
        </p:nvSpPr>
        <p:spPr/>
        <p:txBody>
          <a:bodyPr/>
          <a:lstStyle/>
          <a:p>
            <a:r>
              <a:rPr lang="en-US" dirty="0"/>
              <a:t>Executive Buy-in June 7, 2019</a:t>
            </a:r>
          </a:p>
          <a:p>
            <a:endParaRPr lang="en-US" dirty="0"/>
          </a:p>
          <a:p>
            <a:r>
              <a:rPr lang="en-US" dirty="0"/>
              <a:t>Kickoff Meeting June 27, 2019</a:t>
            </a:r>
          </a:p>
          <a:p>
            <a:endParaRPr lang="en-US" dirty="0"/>
          </a:p>
          <a:p>
            <a:r>
              <a:rPr lang="en-US" dirty="0"/>
              <a:t>Technical Meetings July-October 2019</a:t>
            </a:r>
          </a:p>
          <a:p>
            <a:endParaRPr lang="en-US" dirty="0"/>
          </a:p>
          <a:p>
            <a:r>
              <a:rPr lang="en-US" dirty="0"/>
              <a:t>Technical Release November 16, 2019*</a:t>
            </a:r>
          </a:p>
        </p:txBody>
      </p:sp>
      <p:pic>
        <p:nvPicPr>
          <p:cNvPr id="5" name="Picture 4" descr="United States Department of Agriculture (USDA) logo">
            <a:extLst>
              <a:ext uri="{FF2B5EF4-FFF2-40B4-BE49-F238E27FC236}">
                <a16:creationId xmlns:a16="http://schemas.microsoft.com/office/drawing/2014/main" id="{AD1D8FD9-C60B-4594-969A-7DB4CADAA80E}"/>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533400" y="5536529"/>
            <a:ext cx="1371600" cy="946403"/>
          </a:xfrm>
          <a:prstGeom prst="rect">
            <a:avLst/>
          </a:prstGeom>
        </p:spPr>
      </p:pic>
      <p:pic>
        <p:nvPicPr>
          <p:cNvPr id="6" name="Picture 5" descr="US Forest Service shield">
            <a:extLst>
              <a:ext uri="{FF2B5EF4-FFF2-40B4-BE49-F238E27FC236}">
                <a16:creationId xmlns:a16="http://schemas.microsoft.com/office/drawing/2014/main" id="{405E47E0-E025-4C73-B9E2-6585D45640A7}"/>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9775048" y="5233618"/>
            <a:ext cx="1160260" cy="1305294"/>
          </a:xfrm>
          <a:prstGeom prst="rect">
            <a:avLst/>
          </a:prstGeom>
        </p:spPr>
      </p:pic>
      <p:sp>
        <p:nvSpPr>
          <p:cNvPr id="4" name="Slide Number Placeholder 3" descr="26"/>
          <p:cNvSpPr>
            <a:spLocks noGrp="1"/>
          </p:cNvSpPr>
          <p:nvPr>
            <p:ph type="sldNum" sz="quarter" idx="12"/>
          </p:nvPr>
        </p:nvSpPr>
        <p:spPr/>
        <p:txBody>
          <a:bodyPr/>
          <a:lstStyle/>
          <a:p>
            <a:fld id="{BE4CF738-C9AB-4C6E-AA65-E4E34C4A4411}" type="slidenum">
              <a:rPr lang="en-US" smtClean="0"/>
              <a:t>26</a:t>
            </a:fld>
            <a:endParaRPr lang="en-US" dirty="0"/>
          </a:p>
        </p:txBody>
      </p:sp>
    </p:spTree>
    <p:extLst>
      <p:ext uri="{BB962C8B-B14F-4D97-AF65-F5344CB8AC3E}">
        <p14:creationId xmlns:p14="http://schemas.microsoft.com/office/powerpoint/2010/main" val="3816587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hase II"/>
          <p:cNvSpPr>
            <a:spLocks noGrp="1"/>
          </p:cNvSpPr>
          <p:nvPr>
            <p:ph type="title"/>
          </p:nvPr>
        </p:nvSpPr>
        <p:spPr/>
        <p:txBody>
          <a:bodyPr/>
          <a:lstStyle/>
          <a:p>
            <a:r>
              <a:rPr lang="en-US" dirty="0"/>
              <a:t>Phase II</a:t>
            </a:r>
          </a:p>
        </p:txBody>
      </p:sp>
      <p:sp>
        <p:nvSpPr>
          <p:cNvPr id="3" name="Content Placeholder 2" descr="Kickoff Meeting Spring 2019&#10;&#10;Technical Meetings Summer 2019&#10;&#10;Technical Release Fall 2019&#10;&#10;Targeted Programs: Agreements &amp; Timber&#10;"/>
          <p:cNvSpPr>
            <a:spLocks noGrp="1"/>
          </p:cNvSpPr>
          <p:nvPr>
            <p:ph idx="1"/>
          </p:nvPr>
        </p:nvSpPr>
        <p:spPr/>
        <p:txBody>
          <a:bodyPr/>
          <a:lstStyle/>
          <a:p>
            <a:r>
              <a:rPr lang="en-US" dirty="0"/>
              <a:t>Kickoff Meeting Spring 2019</a:t>
            </a:r>
          </a:p>
          <a:p>
            <a:endParaRPr lang="en-US" dirty="0"/>
          </a:p>
          <a:p>
            <a:r>
              <a:rPr lang="en-US" dirty="0"/>
              <a:t>Technical Meetings Summer 2019</a:t>
            </a:r>
          </a:p>
          <a:p>
            <a:endParaRPr lang="en-US" dirty="0"/>
          </a:p>
          <a:p>
            <a:r>
              <a:rPr lang="en-US" dirty="0"/>
              <a:t>Technical Release Fall 2019</a:t>
            </a:r>
          </a:p>
          <a:p>
            <a:endParaRPr lang="en-US" dirty="0"/>
          </a:p>
          <a:p>
            <a:r>
              <a:rPr lang="en-US" dirty="0"/>
              <a:t>Targeted Programs: Agreements &amp; Timber</a:t>
            </a:r>
          </a:p>
        </p:txBody>
      </p:sp>
      <p:pic>
        <p:nvPicPr>
          <p:cNvPr id="5" name="Picture 4" descr="United States Department of Agriculture (USDA) logo">
            <a:extLst>
              <a:ext uri="{FF2B5EF4-FFF2-40B4-BE49-F238E27FC236}">
                <a16:creationId xmlns:a16="http://schemas.microsoft.com/office/drawing/2014/main" id="{9990E21B-5C7D-4EEF-A35E-A68F82592C57}"/>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376990" y="5703761"/>
            <a:ext cx="1371600" cy="946403"/>
          </a:xfrm>
          <a:prstGeom prst="rect">
            <a:avLst/>
          </a:prstGeom>
        </p:spPr>
      </p:pic>
      <p:pic>
        <p:nvPicPr>
          <p:cNvPr id="6" name="Picture 5" descr="US Forest Service shield">
            <a:extLst>
              <a:ext uri="{FF2B5EF4-FFF2-40B4-BE49-F238E27FC236}">
                <a16:creationId xmlns:a16="http://schemas.microsoft.com/office/drawing/2014/main" id="{1C806310-7905-47E9-9E22-11B8BDE47C7A}"/>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9798626" y="5344870"/>
            <a:ext cx="1160260" cy="1305294"/>
          </a:xfrm>
          <a:prstGeom prst="rect">
            <a:avLst/>
          </a:prstGeom>
        </p:spPr>
      </p:pic>
      <p:sp>
        <p:nvSpPr>
          <p:cNvPr id="4" name="Slide Number Placeholder 3" descr="27"/>
          <p:cNvSpPr>
            <a:spLocks noGrp="1"/>
          </p:cNvSpPr>
          <p:nvPr>
            <p:ph type="sldNum" sz="quarter" idx="12"/>
          </p:nvPr>
        </p:nvSpPr>
        <p:spPr/>
        <p:txBody>
          <a:bodyPr/>
          <a:lstStyle/>
          <a:p>
            <a:fld id="{BE4CF738-C9AB-4C6E-AA65-E4E34C4A4411}" type="slidenum">
              <a:rPr lang="en-US" smtClean="0"/>
              <a:t>27</a:t>
            </a:fld>
            <a:endParaRPr lang="en-US" dirty="0"/>
          </a:p>
        </p:txBody>
      </p:sp>
    </p:spTree>
    <p:extLst>
      <p:ext uri="{BB962C8B-B14F-4D97-AF65-F5344CB8AC3E}">
        <p14:creationId xmlns:p14="http://schemas.microsoft.com/office/powerpoint/2010/main" val="822002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Questions"/>
          <p:cNvSpPr>
            <a:spLocks noGrp="1"/>
          </p:cNvSpPr>
          <p:nvPr>
            <p:ph type="title"/>
          </p:nvPr>
        </p:nvSpPr>
        <p:spPr>
          <a:xfrm>
            <a:off x="831850" y="1709738"/>
            <a:ext cx="10515600" cy="1418473"/>
          </a:xfrm>
        </p:spPr>
        <p:txBody>
          <a:bodyPr/>
          <a:lstStyle/>
          <a:p>
            <a:r>
              <a:rPr lang="en-US" dirty="0"/>
              <a:t>Questions?</a:t>
            </a:r>
          </a:p>
        </p:txBody>
      </p:sp>
      <p:pic>
        <p:nvPicPr>
          <p:cNvPr id="6" name="Picture 5" descr="United States Department of Agriculture (USDA) logo">
            <a:extLst>
              <a:ext uri="{FF2B5EF4-FFF2-40B4-BE49-F238E27FC236}">
                <a16:creationId xmlns:a16="http://schemas.microsoft.com/office/drawing/2014/main" id="{99AA6D41-095F-4BAA-994D-AF390FABDBF4}"/>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581526" y="5409947"/>
            <a:ext cx="1371600" cy="946403"/>
          </a:xfrm>
          <a:prstGeom prst="rect">
            <a:avLst/>
          </a:prstGeom>
        </p:spPr>
      </p:pic>
      <p:pic>
        <p:nvPicPr>
          <p:cNvPr id="7" name="Picture 6" descr="US Forest Service shield">
            <a:extLst>
              <a:ext uri="{FF2B5EF4-FFF2-40B4-BE49-F238E27FC236}">
                <a16:creationId xmlns:a16="http://schemas.microsoft.com/office/drawing/2014/main" id="{00ED0EEA-D4F8-4E23-A168-9E937385F844}"/>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9726436" y="5233618"/>
            <a:ext cx="1160260" cy="1305294"/>
          </a:xfrm>
          <a:prstGeom prst="rect">
            <a:avLst/>
          </a:prstGeom>
        </p:spPr>
      </p:pic>
      <p:sp>
        <p:nvSpPr>
          <p:cNvPr id="4" name="Slide Number Placeholder 3" descr="28"/>
          <p:cNvSpPr>
            <a:spLocks noGrp="1"/>
          </p:cNvSpPr>
          <p:nvPr>
            <p:ph type="sldNum" sz="quarter" idx="12"/>
          </p:nvPr>
        </p:nvSpPr>
        <p:spPr/>
        <p:txBody>
          <a:bodyPr/>
          <a:lstStyle/>
          <a:p>
            <a:fld id="{BE4CF738-C9AB-4C6E-AA65-E4E34C4A4411}" type="slidenum">
              <a:rPr lang="en-US" smtClean="0"/>
              <a:t>28</a:t>
            </a:fld>
            <a:endParaRPr lang="en-US" dirty="0"/>
          </a:p>
        </p:txBody>
      </p:sp>
    </p:spTree>
    <p:extLst>
      <p:ext uri="{BB962C8B-B14F-4D97-AF65-F5344CB8AC3E}">
        <p14:creationId xmlns:p14="http://schemas.microsoft.com/office/powerpoint/2010/main" val="2056558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RS Services Provided">
            <a:extLst>
              <a:ext uri="{FF2B5EF4-FFF2-40B4-BE49-F238E27FC236}">
                <a16:creationId xmlns:a16="http://schemas.microsoft.com/office/drawing/2014/main" id="{17F3CE4F-FB2E-448F-894E-5376C58E8AA3}"/>
              </a:ext>
            </a:extLst>
          </p:cNvPr>
          <p:cNvSpPr>
            <a:spLocks noGrp="1"/>
          </p:cNvSpPr>
          <p:nvPr>
            <p:ph type="title"/>
          </p:nvPr>
        </p:nvSpPr>
        <p:spPr/>
        <p:txBody>
          <a:bodyPr/>
          <a:lstStyle/>
          <a:p>
            <a:r>
              <a:rPr lang="en-US" b="1" dirty="0">
                <a:latin typeface="+mn-lt"/>
              </a:rPr>
              <a:t>CRS Services Provided</a:t>
            </a:r>
          </a:p>
        </p:txBody>
      </p:sp>
      <p:sp>
        <p:nvSpPr>
          <p:cNvPr id="8" name="Content Placeholder 7" descr="Invoice automation including demand letter and due process notice&#10;Offers electronic and conventional remittance options &#10;Active debtor location through skip tracing and outbound calls&#10;Call center servicing&#10;Installment agreements&#10;Automated referral (transfer of debt) to Treasury for delinquent servicing (TOPS, CSNG)&#10;Standardization and DATA Act compliance&#10;On-line system – agencies can query on debts, upload proof of debt documents, and modify if necessary&#10;">
            <a:extLst>
              <a:ext uri="{FF2B5EF4-FFF2-40B4-BE49-F238E27FC236}">
                <a16:creationId xmlns:a16="http://schemas.microsoft.com/office/drawing/2014/main" id="{EB58293E-8F64-47F3-9380-D7CEE79E0E55}"/>
              </a:ext>
            </a:extLst>
          </p:cNvPr>
          <p:cNvSpPr>
            <a:spLocks noGrp="1"/>
          </p:cNvSpPr>
          <p:nvPr>
            <p:ph idx="1"/>
          </p:nvPr>
        </p:nvSpPr>
        <p:spPr/>
        <p:txBody>
          <a:bodyPr>
            <a:normAutofit fontScale="92500" lnSpcReduction="10000"/>
          </a:bodyPr>
          <a:lstStyle/>
          <a:p>
            <a:pPr lvl="0">
              <a:spcBef>
                <a:spcPts val="1800"/>
              </a:spcBef>
            </a:pPr>
            <a:r>
              <a:rPr lang="en-US" sz="2400" dirty="0">
                <a:solidFill>
                  <a:prstClr val="black"/>
                </a:solidFill>
              </a:rPr>
              <a:t>Invoice automation including demand letter and due process notice</a:t>
            </a:r>
          </a:p>
          <a:p>
            <a:pPr lvl="0">
              <a:spcBef>
                <a:spcPts val="1800"/>
              </a:spcBef>
            </a:pPr>
            <a:r>
              <a:rPr lang="en-US" sz="2400" dirty="0">
                <a:solidFill>
                  <a:prstClr val="black"/>
                </a:solidFill>
              </a:rPr>
              <a:t>Offers electronic and conventional remittance options </a:t>
            </a:r>
          </a:p>
          <a:p>
            <a:pPr lvl="0">
              <a:spcBef>
                <a:spcPts val="1800"/>
              </a:spcBef>
            </a:pPr>
            <a:r>
              <a:rPr lang="en-US" sz="2400" dirty="0">
                <a:solidFill>
                  <a:prstClr val="black"/>
                </a:solidFill>
              </a:rPr>
              <a:t>Active debtor location through skip tracing and outbound calls</a:t>
            </a:r>
          </a:p>
          <a:p>
            <a:pPr lvl="0">
              <a:spcBef>
                <a:spcPts val="1800"/>
              </a:spcBef>
            </a:pPr>
            <a:r>
              <a:rPr lang="en-US" sz="2400" dirty="0">
                <a:solidFill>
                  <a:prstClr val="black"/>
                </a:solidFill>
              </a:rPr>
              <a:t>Call center servicing</a:t>
            </a:r>
          </a:p>
          <a:p>
            <a:pPr lvl="0">
              <a:spcBef>
                <a:spcPts val="1800"/>
              </a:spcBef>
            </a:pPr>
            <a:r>
              <a:rPr lang="en-US" sz="2400" dirty="0">
                <a:solidFill>
                  <a:prstClr val="black"/>
                </a:solidFill>
              </a:rPr>
              <a:t>Installment agreements</a:t>
            </a:r>
          </a:p>
          <a:p>
            <a:pPr lvl="0">
              <a:spcBef>
                <a:spcPts val="1800"/>
              </a:spcBef>
            </a:pPr>
            <a:r>
              <a:rPr lang="en-US" sz="2400" dirty="0">
                <a:solidFill>
                  <a:prstClr val="black"/>
                </a:solidFill>
              </a:rPr>
              <a:t>Automated referral (transfer of debt) to Treasury for delinquent servicing (TOPS, CSNG)</a:t>
            </a:r>
          </a:p>
          <a:p>
            <a:pPr lvl="0">
              <a:spcBef>
                <a:spcPts val="1800"/>
              </a:spcBef>
            </a:pPr>
            <a:r>
              <a:rPr lang="en-US" sz="2400" dirty="0">
                <a:solidFill>
                  <a:prstClr val="black"/>
                </a:solidFill>
              </a:rPr>
              <a:t>Standardization and DATA Act compliance</a:t>
            </a:r>
          </a:p>
          <a:p>
            <a:pPr lvl="0">
              <a:spcBef>
                <a:spcPts val="1800"/>
              </a:spcBef>
            </a:pPr>
            <a:r>
              <a:rPr lang="en-US" sz="2400" dirty="0">
                <a:solidFill>
                  <a:prstClr val="black"/>
                </a:solidFill>
              </a:rPr>
              <a:t>On-line system – agencies can query on debts, upload proof of debt documents, and modify if necessary</a:t>
            </a:r>
          </a:p>
          <a:p>
            <a:endParaRPr lang="en-US" dirty="0"/>
          </a:p>
        </p:txBody>
      </p:sp>
      <p:sp>
        <p:nvSpPr>
          <p:cNvPr id="4" name="Slide Number Placeholder 3" descr="3">
            <a:extLst>
              <a:ext uri="{FF2B5EF4-FFF2-40B4-BE49-F238E27FC236}">
                <a16:creationId xmlns:a16="http://schemas.microsoft.com/office/drawing/2014/main" id="{1A9D2939-3FD2-4CED-8D4D-47141A609EA6}"/>
              </a:ext>
            </a:extLst>
          </p:cNvPr>
          <p:cNvSpPr>
            <a:spLocks noGrp="1"/>
          </p:cNvSpPr>
          <p:nvPr>
            <p:ph type="sldNum" sz="quarter" idx="12"/>
          </p:nvPr>
        </p:nvSpPr>
        <p:spPr/>
        <p:txBody>
          <a:bodyPr/>
          <a:lstStyle/>
          <a:p>
            <a:fld id="{17363A9F-7490-40D2-A2E4-5534867EAB19}" type="slidenum">
              <a:rPr lang="en-US" smtClean="0"/>
              <a:t>3</a:t>
            </a:fld>
            <a:endParaRPr lang="en-US" dirty="0"/>
          </a:p>
        </p:txBody>
      </p:sp>
    </p:spTree>
    <p:extLst>
      <p:ext uri="{BB962C8B-B14F-4D97-AF65-F5344CB8AC3E}">
        <p14:creationId xmlns:p14="http://schemas.microsoft.com/office/powerpoint/2010/main" val="330444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RS Services and Functionality&#10;">
            <a:extLst>
              <a:ext uri="{FF2B5EF4-FFF2-40B4-BE49-F238E27FC236}">
                <a16:creationId xmlns:a16="http://schemas.microsoft.com/office/drawing/2014/main" id="{1564A725-BD24-4653-B88F-CCB91D7F7028}"/>
              </a:ext>
            </a:extLst>
          </p:cNvPr>
          <p:cNvSpPr>
            <a:spLocks noGrp="1"/>
          </p:cNvSpPr>
          <p:nvPr>
            <p:ph type="title"/>
          </p:nvPr>
        </p:nvSpPr>
        <p:spPr/>
        <p:txBody>
          <a:bodyPr/>
          <a:lstStyle/>
          <a:p>
            <a:r>
              <a:rPr lang="en-US" b="1" dirty="0">
                <a:solidFill>
                  <a:srgbClr val="043253"/>
                </a:solidFill>
                <a:latin typeface="Times New Roman" panose="02020603050405020304" pitchFamily="18" charset="0"/>
                <a:cs typeface="Times New Roman" panose="02020603050405020304" pitchFamily="18" charset="0"/>
              </a:rPr>
              <a:t>CRS Services and Functionality</a:t>
            </a:r>
            <a:r>
              <a:rPr lang="en-US" dirty="0">
                <a:solidFill>
                  <a:srgbClr val="043253"/>
                </a:solidFill>
              </a:rPr>
              <a:t/>
            </a:r>
            <a:br>
              <a:rPr lang="en-US" dirty="0">
                <a:solidFill>
                  <a:srgbClr val="043253"/>
                </a:solidFill>
              </a:rPr>
            </a:br>
            <a:endParaRPr lang="en-US" dirty="0"/>
          </a:p>
        </p:txBody>
      </p:sp>
      <p:pic>
        <p:nvPicPr>
          <p:cNvPr id="8" name="Picture 7" descr="&quot;&quot;">
            <a:extLst>
              <a:ext uri="{FF2B5EF4-FFF2-40B4-BE49-F238E27FC236}">
                <a16:creationId xmlns:a16="http://schemas.microsoft.com/office/drawing/2014/main" id="{1C7ADB4D-795B-498E-A150-339B7FC585DD}"/>
              </a:ext>
            </a:extLst>
          </p:cNvPr>
          <p:cNvPicPr>
            <a:picLocks noChangeAspect="1"/>
          </p:cNvPicPr>
          <p:nvPr/>
        </p:nvPicPr>
        <p:blipFill>
          <a:blip r:embed="rId2"/>
          <a:stretch>
            <a:fillRect/>
          </a:stretch>
        </p:blipFill>
        <p:spPr>
          <a:xfrm>
            <a:off x="86061" y="1441525"/>
            <a:ext cx="5163671" cy="4849176"/>
          </a:xfrm>
          <a:prstGeom prst="rect">
            <a:avLst/>
          </a:prstGeom>
        </p:spPr>
      </p:pic>
      <p:sp>
        <p:nvSpPr>
          <p:cNvPr id="9" name="Rectangle 8" descr="&quot;&quot;">
            <a:extLst>
              <a:ext uri="{FF2B5EF4-FFF2-40B4-BE49-F238E27FC236}">
                <a16:creationId xmlns:a16="http://schemas.microsoft.com/office/drawing/2014/main" id="{5543CE75-FA7B-4746-AD49-749C76A95DCE}"/>
              </a:ext>
            </a:extLst>
          </p:cNvPr>
          <p:cNvSpPr/>
          <p:nvPr/>
        </p:nvSpPr>
        <p:spPr>
          <a:xfrm>
            <a:off x="796067" y="1430766"/>
            <a:ext cx="4098662" cy="4513351"/>
          </a:xfrm>
          <a:prstGeom prst="rect">
            <a:avLst/>
          </a:prstGeom>
        </p:spPr>
        <p:txBody>
          <a:bodyPr wrap="square">
            <a:spAutoFit/>
          </a:bodyPr>
          <a:lstStyle/>
          <a:p>
            <a:pPr algn="ctr">
              <a:lnSpc>
                <a:spcPct val="120000"/>
              </a:lnSpc>
            </a:pPr>
            <a:r>
              <a:rPr lang="en-US" sz="1400" u="sng" dirty="0">
                <a:solidFill>
                  <a:srgbClr val="043253"/>
                </a:solidFill>
                <a:latin typeface="Times New Roman" panose="02020603050405020304" pitchFamily="18" charset="0"/>
                <a:cs typeface="Times New Roman" panose="02020603050405020304" pitchFamily="18" charset="0"/>
              </a:rPr>
              <a:t>Functionality Offered</a:t>
            </a:r>
            <a:endParaRPr lang="en-US" sz="1400" dirty="0">
              <a:solidFill>
                <a:srgbClr val="043253"/>
              </a:solidFill>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ü"/>
            </a:pPr>
            <a:r>
              <a:rPr lang="en-US" sz="1400" dirty="0">
                <a:solidFill>
                  <a:srgbClr val="043253"/>
                </a:solidFill>
                <a:latin typeface="Times New Roman" panose="02020603050405020304" pitchFamily="18" charset="0"/>
                <a:cs typeface="Times New Roman" panose="02020603050405020304" pitchFamily="18" charset="0"/>
              </a:rPr>
              <a:t>  Collections Information Repository (CIR), Cross      Servicing, and agency interfaces</a:t>
            </a:r>
          </a:p>
          <a:p>
            <a:pPr>
              <a:lnSpc>
                <a:spcPct val="150000"/>
              </a:lnSpc>
              <a:buFont typeface="Wingdings" panose="05000000000000000000" pitchFamily="2" charset="2"/>
              <a:buChar char="ü"/>
            </a:pPr>
            <a:r>
              <a:rPr lang="en-US" sz="1400" dirty="0">
                <a:solidFill>
                  <a:srgbClr val="043253"/>
                </a:solidFill>
                <a:latin typeface="Times New Roman" panose="02020603050405020304" pitchFamily="18" charset="0"/>
                <a:cs typeface="Times New Roman" panose="02020603050405020304" pitchFamily="18" charset="0"/>
              </a:rPr>
              <a:t>  User-friendly reports</a:t>
            </a:r>
          </a:p>
          <a:p>
            <a:pPr>
              <a:lnSpc>
                <a:spcPct val="150000"/>
              </a:lnSpc>
              <a:buFont typeface="Wingdings" panose="05000000000000000000" pitchFamily="2" charset="2"/>
              <a:buChar char="ü"/>
            </a:pPr>
            <a:r>
              <a:rPr lang="en-US" sz="1400" dirty="0">
                <a:solidFill>
                  <a:srgbClr val="043253"/>
                </a:solidFill>
                <a:latin typeface="Times New Roman" panose="02020603050405020304" pitchFamily="18" charset="0"/>
                <a:cs typeface="Times New Roman" panose="02020603050405020304" pitchFamily="18" charset="0"/>
              </a:rPr>
              <a:t>  Case file with complete case history  </a:t>
            </a:r>
          </a:p>
          <a:p>
            <a:pPr>
              <a:lnSpc>
                <a:spcPct val="150000"/>
              </a:lnSpc>
              <a:buFont typeface="Wingdings" panose="05000000000000000000" pitchFamily="2" charset="2"/>
              <a:buChar char="ü"/>
            </a:pPr>
            <a:r>
              <a:rPr lang="en-US" sz="1400" dirty="0">
                <a:solidFill>
                  <a:srgbClr val="043253"/>
                </a:solidFill>
                <a:latin typeface="Times New Roman" panose="02020603050405020304" pitchFamily="18" charset="0"/>
                <a:cs typeface="Times New Roman" panose="02020603050405020304" pitchFamily="18" charset="0"/>
              </a:rPr>
              <a:t>  Configurable collection parameters</a:t>
            </a:r>
          </a:p>
          <a:p>
            <a:pPr>
              <a:lnSpc>
                <a:spcPct val="150000"/>
              </a:lnSpc>
              <a:buFont typeface="Wingdings" panose="05000000000000000000" pitchFamily="2" charset="2"/>
              <a:buChar char="ü"/>
            </a:pPr>
            <a:r>
              <a:rPr lang="en-US" sz="1400" dirty="0">
                <a:solidFill>
                  <a:srgbClr val="043253"/>
                </a:solidFill>
                <a:latin typeface="Times New Roman" panose="02020603050405020304" pitchFamily="18" charset="0"/>
                <a:cs typeface="Times New Roman" panose="02020603050405020304" pitchFamily="18" charset="0"/>
              </a:rPr>
              <a:t>  Variety of payment collection options </a:t>
            </a:r>
          </a:p>
          <a:p>
            <a:pPr>
              <a:lnSpc>
                <a:spcPct val="150000"/>
              </a:lnSpc>
              <a:buFont typeface="Wingdings" panose="05000000000000000000" pitchFamily="2" charset="2"/>
              <a:buChar char="ü"/>
            </a:pPr>
            <a:r>
              <a:rPr lang="en-US" sz="1400" dirty="0">
                <a:solidFill>
                  <a:srgbClr val="043253"/>
                </a:solidFill>
                <a:latin typeface="Times New Roman" panose="02020603050405020304" pitchFamily="18" charset="0"/>
                <a:cs typeface="Times New Roman" panose="02020603050405020304" pitchFamily="18" charset="0"/>
              </a:rPr>
              <a:t>  Portal (online) and batch transmission for case referrals</a:t>
            </a:r>
          </a:p>
          <a:p>
            <a:pPr>
              <a:lnSpc>
                <a:spcPct val="150000"/>
              </a:lnSpc>
              <a:buFont typeface="Wingdings" panose="05000000000000000000" pitchFamily="2" charset="2"/>
              <a:buChar char="ü"/>
            </a:pPr>
            <a:r>
              <a:rPr lang="en-US" sz="1400" dirty="0">
                <a:solidFill>
                  <a:srgbClr val="043253"/>
                </a:solidFill>
                <a:latin typeface="Times New Roman" panose="02020603050405020304" pitchFamily="18" charset="0"/>
                <a:cs typeface="Times New Roman" panose="02020603050405020304" pitchFamily="18" charset="0"/>
              </a:rPr>
              <a:t>  Batch adjustments and batch attachments to update case information</a:t>
            </a:r>
          </a:p>
          <a:p>
            <a:pPr>
              <a:lnSpc>
                <a:spcPct val="150000"/>
              </a:lnSpc>
              <a:buFont typeface="Wingdings" panose="05000000000000000000" pitchFamily="2" charset="2"/>
              <a:buChar char="ü"/>
            </a:pPr>
            <a:r>
              <a:rPr lang="en-US" sz="1400" dirty="0">
                <a:solidFill>
                  <a:srgbClr val="043253"/>
                </a:solidFill>
                <a:latin typeface="Times New Roman" panose="02020603050405020304" pitchFamily="18" charset="0"/>
                <a:cs typeface="Times New Roman" panose="02020603050405020304" pitchFamily="18" charset="0"/>
              </a:rPr>
              <a:t>  Master case (multiple cases under one case)</a:t>
            </a:r>
          </a:p>
          <a:p>
            <a:pPr>
              <a:lnSpc>
                <a:spcPct val="150000"/>
              </a:lnSpc>
              <a:buFont typeface="Wingdings" panose="05000000000000000000" pitchFamily="2" charset="2"/>
              <a:buChar char="ü"/>
            </a:pPr>
            <a:r>
              <a:rPr lang="en-US" sz="1400" dirty="0">
                <a:solidFill>
                  <a:srgbClr val="043253"/>
                </a:solidFill>
                <a:latin typeface="Times New Roman" panose="02020603050405020304" pitchFamily="18" charset="0"/>
                <a:cs typeface="Times New Roman" panose="02020603050405020304" pitchFamily="18" charset="0"/>
              </a:rPr>
              <a:t>  Joint and several debtors (2 or more debtors each 100 percent liable for the same debt)</a:t>
            </a:r>
          </a:p>
        </p:txBody>
      </p:sp>
      <p:pic>
        <p:nvPicPr>
          <p:cNvPr id="12" name="Content Placeholder 11" descr="&quot;&quot;">
            <a:extLst>
              <a:ext uri="{FF2B5EF4-FFF2-40B4-BE49-F238E27FC236}">
                <a16:creationId xmlns:a16="http://schemas.microsoft.com/office/drawing/2014/main" id="{C37FB66E-181D-4826-A12B-5F702529EB81}"/>
              </a:ext>
            </a:extLst>
          </p:cNvPr>
          <p:cNvPicPr>
            <a:picLocks noGrp="1" noChangeAspect="1"/>
          </p:cNvPicPr>
          <p:nvPr>
            <p:ph idx="1"/>
          </p:nvPr>
        </p:nvPicPr>
        <p:blipFill>
          <a:blip r:embed="rId3"/>
          <a:stretch>
            <a:fillRect/>
          </a:stretch>
        </p:blipFill>
        <p:spPr>
          <a:xfrm>
            <a:off x="5862918" y="1258645"/>
            <a:ext cx="5529430" cy="5045336"/>
          </a:xfrm>
          <a:prstGeom prst="rect">
            <a:avLst/>
          </a:prstGeom>
        </p:spPr>
      </p:pic>
      <p:sp>
        <p:nvSpPr>
          <p:cNvPr id="13" name="Rectangle 12" descr="&quot;&quot;">
            <a:extLst>
              <a:ext uri="{FF2B5EF4-FFF2-40B4-BE49-F238E27FC236}">
                <a16:creationId xmlns:a16="http://schemas.microsoft.com/office/drawing/2014/main" id="{D92FF2A4-3524-4B33-8C34-7CB72B01B98A}"/>
              </a:ext>
            </a:extLst>
          </p:cNvPr>
          <p:cNvSpPr/>
          <p:nvPr/>
        </p:nvSpPr>
        <p:spPr>
          <a:xfrm flipH="1">
            <a:off x="6400799" y="1473797"/>
            <a:ext cx="4744121" cy="4804200"/>
          </a:xfrm>
          <a:prstGeom prst="rect">
            <a:avLst/>
          </a:prstGeom>
        </p:spPr>
        <p:txBody>
          <a:bodyPr wrap="square">
            <a:spAutoFit/>
          </a:bodyPr>
          <a:lstStyle/>
          <a:p>
            <a:pPr algn="ctr">
              <a:lnSpc>
                <a:spcPct val="170000"/>
              </a:lnSpc>
            </a:pPr>
            <a:r>
              <a:rPr lang="en-US" sz="1400" b="1" u="sng" dirty="0">
                <a:latin typeface="Times New Roman" panose="02020603050405020304" pitchFamily="18" charset="0"/>
                <a:cs typeface="Times New Roman" panose="02020603050405020304" pitchFamily="18" charset="0"/>
              </a:rPr>
              <a:t>Services Offered</a:t>
            </a:r>
            <a:endParaRPr lang="en-US" sz="1400" dirty="0">
              <a:latin typeface="Times New Roman" panose="02020603050405020304" pitchFamily="18" charset="0"/>
              <a:cs typeface="Times New Roman" panose="02020603050405020304" pitchFamily="18" charset="0"/>
            </a:endParaRPr>
          </a:p>
          <a:p>
            <a:pPr>
              <a:lnSpc>
                <a:spcPct val="170000"/>
              </a:lnSpc>
              <a:buFont typeface="Wingdings" panose="05000000000000000000" pitchFamily="2" charset="2"/>
              <a:buChar char="ü"/>
            </a:pPr>
            <a:r>
              <a:rPr lang="en-US" sz="1400" dirty="0">
                <a:latin typeface="Times New Roman" panose="02020603050405020304" pitchFamily="18" charset="0"/>
                <a:cs typeface="Times New Roman" panose="02020603050405020304" pitchFamily="18" charset="0"/>
              </a:rPr>
              <a:t>  Implementation support </a:t>
            </a:r>
          </a:p>
          <a:p>
            <a:pPr>
              <a:lnSpc>
                <a:spcPct val="170000"/>
              </a:lnSpc>
              <a:buFont typeface="Wingdings" panose="05000000000000000000" pitchFamily="2" charset="2"/>
              <a:buChar char="ü"/>
            </a:pPr>
            <a:r>
              <a:rPr lang="en-US" sz="1400" dirty="0">
                <a:latin typeface="Times New Roman" panose="02020603050405020304" pitchFamily="18" charset="0"/>
                <a:cs typeface="Times New Roman" panose="02020603050405020304" pitchFamily="18" charset="0"/>
              </a:rPr>
              <a:t>  Business process modeling</a:t>
            </a:r>
          </a:p>
          <a:p>
            <a:pPr>
              <a:lnSpc>
                <a:spcPct val="170000"/>
              </a:lnSpc>
              <a:buFont typeface="Wingdings" panose="05000000000000000000" pitchFamily="2" charset="2"/>
              <a:buChar char="ü"/>
            </a:pPr>
            <a:r>
              <a:rPr lang="en-US" sz="1400" dirty="0">
                <a:latin typeface="Times New Roman" panose="02020603050405020304" pitchFamily="18" charset="0"/>
                <a:cs typeface="Times New Roman" panose="02020603050405020304" pitchFamily="18" charset="0"/>
              </a:rPr>
              <a:t>  Agency training</a:t>
            </a:r>
          </a:p>
          <a:p>
            <a:pPr>
              <a:lnSpc>
                <a:spcPct val="170000"/>
              </a:lnSpc>
              <a:buFont typeface="Wingdings" panose="05000000000000000000" pitchFamily="2" charset="2"/>
              <a:buChar char="ü"/>
            </a:pPr>
            <a:r>
              <a:rPr lang="en-US" sz="1400" dirty="0">
                <a:latin typeface="Times New Roman" panose="02020603050405020304" pitchFamily="18" charset="0"/>
                <a:cs typeface="Times New Roman" panose="02020603050405020304" pitchFamily="18" charset="0"/>
              </a:rPr>
              <a:t>  Invoicing</a:t>
            </a:r>
          </a:p>
          <a:p>
            <a:pPr>
              <a:lnSpc>
                <a:spcPct val="170000"/>
              </a:lnSpc>
              <a:buFont typeface="Wingdings" panose="05000000000000000000" pitchFamily="2" charset="2"/>
              <a:buChar char="ü"/>
            </a:pPr>
            <a:r>
              <a:rPr lang="en-US" sz="1400" dirty="0">
                <a:latin typeface="Times New Roman" panose="02020603050405020304" pitchFamily="18" charset="0"/>
                <a:cs typeface="Times New Roman" panose="02020603050405020304" pitchFamily="18" charset="0"/>
              </a:rPr>
              <a:t>  Installment agreements</a:t>
            </a:r>
          </a:p>
          <a:p>
            <a:pPr>
              <a:lnSpc>
                <a:spcPct val="170000"/>
              </a:lnSpc>
              <a:buFont typeface="Wingdings" panose="05000000000000000000" pitchFamily="2" charset="2"/>
              <a:buChar char="ü"/>
            </a:pPr>
            <a:r>
              <a:rPr lang="en-US" sz="1400" dirty="0">
                <a:latin typeface="Times New Roman" panose="02020603050405020304" pitchFamily="18" charset="0"/>
                <a:cs typeface="Times New Roman" panose="02020603050405020304" pitchFamily="18" charset="0"/>
              </a:rPr>
              <a:t>  Account resolution for death, bankruptcy, and entity out of business</a:t>
            </a:r>
          </a:p>
          <a:p>
            <a:pPr>
              <a:lnSpc>
                <a:spcPct val="170000"/>
              </a:lnSpc>
              <a:buFont typeface="Wingdings" panose="05000000000000000000" pitchFamily="2" charset="2"/>
              <a:buChar char="ü"/>
            </a:pPr>
            <a:r>
              <a:rPr lang="en-US" sz="1400" dirty="0">
                <a:latin typeface="Times New Roman" panose="02020603050405020304" pitchFamily="18" charset="0"/>
                <a:cs typeface="Times New Roman" panose="02020603050405020304" pitchFamily="18" charset="0"/>
              </a:rPr>
              <a:t>  Full service call center / inbound and outbound</a:t>
            </a:r>
          </a:p>
          <a:p>
            <a:pPr>
              <a:lnSpc>
                <a:spcPct val="170000"/>
              </a:lnSpc>
              <a:buFont typeface="Wingdings" panose="05000000000000000000" pitchFamily="2" charset="2"/>
              <a:buChar char="ü"/>
            </a:pPr>
            <a:r>
              <a:rPr lang="en-US" sz="1400" dirty="0">
                <a:latin typeface="Times New Roman" panose="02020603050405020304" pitchFamily="18" charset="0"/>
                <a:cs typeface="Times New Roman" panose="02020603050405020304" pitchFamily="18" charset="0"/>
              </a:rPr>
              <a:t>  Returned mail processing and skip tracing </a:t>
            </a:r>
          </a:p>
          <a:p>
            <a:pPr>
              <a:lnSpc>
                <a:spcPct val="170000"/>
              </a:lnSpc>
              <a:buFont typeface="Wingdings" panose="05000000000000000000" pitchFamily="2" charset="2"/>
              <a:buChar char="ü"/>
            </a:pPr>
            <a:r>
              <a:rPr lang="en-US" sz="1400" dirty="0">
                <a:latin typeface="Times New Roman" panose="02020603050405020304" pitchFamily="18" charset="0"/>
                <a:cs typeface="Times New Roman" panose="02020603050405020304" pitchFamily="18" charset="0"/>
              </a:rPr>
              <a:t>  Payment collections</a:t>
            </a:r>
          </a:p>
          <a:p>
            <a:pPr>
              <a:lnSpc>
                <a:spcPct val="170000"/>
              </a:lnSpc>
              <a:buFont typeface="Wingdings" panose="05000000000000000000" pitchFamily="2" charset="2"/>
              <a:buChar char="ü"/>
            </a:pPr>
            <a:r>
              <a:rPr lang="en-US" sz="1400" dirty="0">
                <a:latin typeface="Times New Roman" panose="02020603050405020304" pitchFamily="18" charset="0"/>
                <a:cs typeface="Times New Roman" panose="02020603050405020304" pitchFamily="18" charset="0"/>
              </a:rPr>
              <a:t>  Case history management</a:t>
            </a:r>
          </a:p>
          <a:p>
            <a:pPr>
              <a:lnSpc>
                <a:spcPct val="170000"/>
              </a:lnSpc>
              <a:buFont typeface="Wingdings" panose="05000000000000000000" pitchFamily="2" charset="2"/>
              <a:buChar char="ü"/>
            </a:pPr>
            <a:r>
              <a:rPr lang="en-US" sz="1400" dirty="0">
                <a:latin typeface="Times New Roman" panose="02020603050405020304" pitchFamily="18" charset="0"/>
                <a:cs typeface="Times New Roman" panose="02020603050405020304" pitchFamily="18" charset="0"/>
              </a:rPr>
              <a:t>  Transfer of delinquent debt to DMS Cross-Servicing</a:t>
            </a:r>
          </a:p>
        </p:txBody>
      </p:sp>
      <p:sp>
        <p:nvSpPr>
          <p:cNvPr id="4" name="Slide Number Placeholder 3" descr="slide 5">
            <a:extLst>
              <a:ext uri="{FF2B5EF4-FFF2-40B4-BE49-F238E27FC236}">
                <a16:creationId xmlns:a16="http://schemas.microsoft.com/office/drawing/2014/main" id="{706AB530-EED5-450B-88FC-1288B5DA50C1}"/>
              </a:ext>
            </a:extLst>
          </p:cNvPr>
          <p:cNvSpPr>
            <a:spLocks noGrp="1"/>
          </p:cNvSpPr>
          <p:nvPr>
            <p:ph type="sldNum" sz="quarter" idx="12"/>
          </p:nvPr>
        </p:nvSpPr>
        <p:spPr/>
        <p:txBody>
          <a:bodyPr/>
          <a:lstStyle/>
          <a:p>
            <a:fld id="{17363A9F-7490-40D2-A2E4-5534867EAB19}" type="slidenum">
              <a:rPr lang="en-US" smtClean="0"/>
              <a:t>4</a:t>
            </a:fld>
            <a:endParaRPr lang="en-US" dirty="0"/>
          </a:p>
        </p:txBody>
      </p:sp>
    </p:spTree>
    <p:extLst>
      <p:ext uri="{BB962C8B-B14F-4D97-AF65-F5344CB8AC3E}">
        <p14:creationId xmlns:p14="http://schemas.microsoft.com/office/powerpoint/2010/main" val="283807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RS Benefits - Cheaper, Faster, Better…">
            <a:extLst>
              <a:ext uri="{FF2B5EF4-FFF2-40B4-BE49-F238E27FC236}">
                <a16:creationId xmlns:a16="http://schemas.microsoft.com/office/drawing/2014/main" id="{3EAD5F53-5FA6-4457-A970-65B434340BD3}"/>
              </a:ext>
            </a:extLst>
          </p:cNvPr>
          <p:cNvSpPr>
            <a:spLocks noGrp="1"/>
          </p:cNvSpPr>
          <p:nvPr>
            <p:ph type="title"/>
          </p:nvPr>
        </p:nvSpPr>
        <p:spPr/>
        <p:txBody>
          <a:bodyPr/>
          <a:lstStyle/>
          <a:p>
            <a:r>
              <a:rPr lang="en-US" b="1" dirty="0">
                <a:solidFill>
                  <a:prstClr val="black"/>
                </a:solidFill>
                <a:latin typeface="Times New Roman" panose="02020603050405020304" pitchFamily="18" charset="0"/>
                <a:cs typeface="Times New Roman" panose="02020603050405020304" pitchFamily="18" charset="0"/>
              </a:rPr>
              <a:t>CRS Benefits - </a:t>
            </a:r>
            <a:r>
              <a:rPr lang="en-US" b="1" i="1" dirty="0">
                <a:solidFill>
                  <a:prstClr val="black"/>
                </a:solidFill>
                <a:latin typeface="Times New Roman" panose="02020603050405020304" pitchFamily="18" charset="0"/>
                <a:cs typeface="Times New Roman" panose="02020603050405020304" pitchFamily="18" charset="0"/>
              </a:rPr>
              <a:t>Cheaper, Faster, Better…</a:t>
            </a:r>
            <a:endParaRPr lang="en-US" dirty="0"/>
          </a:p>
        </p:txBody>
      </p:sp>
      <p:pic>
        <p:nvPicPr>
          <p:cNvPr id="5" name="Content Placeholder 4" descr="CRS Benefits - Cheaper, Faster, Better&#10;CRS: Increased Collections, Reduced Cost, Transparency, Customer Service, Standardization &amp; Compliance">
            <a:extLst>
              <a:ext uri="{FF2B5EF4-FFF2-40B4-BE49-F238E27FC236}">
                <a16:creationId xmlns:a16="http://schemas.microsoft.com/office/drawing/2014/main" id="{6B3AD879-29BF-4466-A181-82D59C3AA56A}"/>
              </a:ext>
            </a:extLst>
          </p:cNvPr>
          <p:cNvPicPr>
            <a:picLocks noGrp="1"/>
          </p:cNvPicPr>
          <p:nvPr>
            <p:ph idx="1"/>
          </p:nvPr>
        </p:nvPicPr>
        <p:blipFill>
          <a:blip r:embed="rId2"/>
          <a:stretch>
            <a:fillRect/>
          </a:stretch>
        </p:blipFill>
        <p:spPr>
          <a:xfrm>
            <a:off x="838200" y="1910687"/>
            <a:ext cx="3938515" cy="4582188"/>
          </a:xfrm>
          <a:prstGeom prst="rect">
            <a:avLst/>
          </a:prstGeom>
        </p:spPr>
      </p:pic>
      <p:sp>
        <p:nvSpPr>
          <p:cNvPr id="6" name="Content Placeholder 2" descr="Increases collectability and decreases delinquencies through prompt servicing and invoicing&#10;Ensures quality and compliance with Debt Collection Improvement Act (DCIA), the Data Act of 2014, Federal Claims Collections Standards (FCCS) and the government-wide all electronic initiative&#10;Offers state-of-the-art receivables management with customizable options in an automated and paperless environment that delivers exceptional customer service&#10;Provides full access to case management, history and reports&#10;Reduces costs through economies of scale in an automated business environment. No cost to agencies in short term and planned legislation for long term to keep CRS at no cost to agencies&#10;">
            <a:extLst>
              <a:ext uri="{FF2B5EF4-FFF2-40B4-BE49-F238E27FC236}">
                <a16:creationId xmlns:a16="http://schemas.microsoft.com/office/drawing/2014/main" id="{44B0AB5B-0E75-4BD0-9028-19E649336E7B}"/>
              </a:ext>
            </a:extLst>
          </p:cNvPr>
          <p:cNvSpPr txBox="1">
            <a:spLocks/>
          </p:cNvSpPr>
          <p:nvPr/>
        </p:nvSpPr>
        <p:spPr>
          <a:xfrm>
            <a:off x="5471160" y="1690688"/>
            <a:ext cx="5882640" cy="4683443"/>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Font typeface="Wingdings" panose="05000000000000000000" pitchFamily="2" charset="2"/>
              <a:buChar char="§"/>
            </a:pPr>
            <a:r>
              <a:rPr lang="en-US" sz="3800" b="1" dirty="0">
                <a:solidFill>
                  <a:srgbClr val="043253"/>
                </a:solidFill>
                <a:latin typeface="Times New Roman" panose="02020603050405020304" pitchFamily="18" charset="0"/>
                <a:cs typeface="Times New Roman" panose="02020603050405020304" pitchFamily="18" charset="0"/>
              </a:rPr>
              <a:t>Increases collectability and decreases delinquencies</a:t>
            </a:r>
            <a:r>
              <a:rPr lang="en-US" sz="3800" dirty="0">
                <a:solidFill>
                  <a:srgbClr val="043253"/>
                </a:solidFill>
                <a:latin typeface="Times New Roman" panose="02020603050405020304" pitchFamily="18" charset="0"/>
                <a:cs typeface="Times New Roman" panose="02020603050405020304" pitchFamily="18" charset="0"/>
              </a:rPr>
              <a:t> through prompt servicing and invoicing</a:t>
            </a:r>
          </a:p>
          <a:p>
            <a:pPr>
              <a:lnSpc>
                <a:spcPct val="110000"/>
              </a:lnSpc>
              <a:buFont typeface="Wingdings" panose="05000000000000000000" pitchFamily="2" charset="2"/>
              <a:buChar char="§"/>
            </a:pPr>
            <a:r>
              <a:rPr lang="en-US" sz="3800" b="1" dirty="0">
                <a:solidFill>
                  <a:srgbClr val="043253"/>
                </a:solidFill>
                <a:latin typeface="Times New Roman" panose="02020603050405020304" pitchFamily="18" charset="0"/>
                <a:cs typeface="Times New Roman" panose="02020603050405020304" pitchFamily="18" charset="0"/>
              </a:rPr>
              <a:t>Ensures quality and compliance</a:t>
            </a:r>
            <a:r>
              <a:rPr lang="en-US" sz="3800" dirty="0">
                <a:solidFill>
                  <a:srgbClr val="043253"/>
                </a:solidFill>
                <a:latin typeface="Times New Roman" panose="02020603050405020304" pitchFamily="18" charset="0"/>
                <a:cs typeface="Times New Roman" panose="02020603050405020304" pitchFamily="18" charset="0"/>
              </a:rPr>
              <a:t> with Debt Collection Improvement Act (DCIA), the Data Act of 2014, Federal Claims Collections Standards (FCCS) and the government-wide all electronic initiative</a:t>
            </a:r>
          </a:p>
          <a:p>
            <a:pPr>
              <a:lnSpc>
                <a:spcPct val="110000"/>
              </a:lnSpc>
              <a:buFont typeface="Wingdings" panose="05000000000000000000" pitchFamily="2" charset="2"/>
              <a:buChar char="§"/>
            </a:pPr>
            <a:r>
              <a:rPr lang="en-US" sz="3800" b="1" dirty="0">
                <a:solidFill>
                  <a:srgbClr val="043253"/>
                </a:solidFill>
                <a:latin typeface="Times New Roman" panose="02020603050405020304" pitchFamily="18" charset="0"/>
                <a:cs typeface="Times New Roman" panose="02020603050405020304" pitchFamily="18" charset="0"/>
              </a:rPr>
              <a:t>Offers</a:t>
            </a:r>
            <a:r>
              <a:rPr lang="en-US" sz="3800" dirty="0">
                <a:solidFill>
                  <a:srgbClr val="043253"/>
                </a:solidFill>
                <a:latin typeface="Times New Roman" panose="02020603050405020304" pitchFamily="18" charset="0"/>
                <a:cs typeface="Times New Roman" panose="02020603050405020304" pitchFamily="18" charset="0"/>
              </a:rPr>
              <a:t> </a:t>
            </a:r>
            <a:r>
              <a:rPr lang="en-US" sz="3800" b="1" dirty="0">
                <a:solidFill>
                  <a:srgbClr val="043253"/>
                </a:solidFill>
                <a:latin typeface="Times New Roman" panose="02020603050405020304" pitchFamily="18" charset="0"/>
                <a:cs typeface="Times New Roman" panose="02020603050405020304" pitchFamily="18" charset="0"/>
              </a:rPr>
              <a:t>state-of-the-art receivables management</a:t>
            </a:r>
            <a:r>
              <a:rPr lang="en-US" sz="3800" dirty="0">
                <a:solidFill>
                  <a:srgbClr val="043253"/>
                </a:solidFill>
                <a:latin typeface="Times New Roman" panose="02020603050405020304" pitchFamily="18" charset="0"/>
                <a:cs typeface="Times New Roman" panose="02020603050405020304" pitchFamily="18" charset="0"/>
              </a:rPr>
              <a:t> with </a:t>
            </a:r>
            <a:r>
              <a:rPr lang="en-US" sz="3800" dirty="0">
                <a:solidFill>
                  <a:srgbClr val="043253"/>
                </a:solidFill>
                <a:highlight>
                  <a:srgbClr val="FFFF00"/>
                </a:highlight>
                <a:latin typeface="Times New Roman" panose="02020603050405020304" pitchFamily="18" charset="0"/>
                <a:cs typeface="Times New Roman" panose="02020603050405020304" pitchFamily="18" charset="0"/>
              </a:rPr>
              <a:t>customizable </a:t>
            </a:r>
            <a:r>
              <a:rPr lang="en-US" sz="3800" dirty="0">
                <a:solidFill>
                  <a:srgbClr val="043253"/>
                </a:solidFill>
                <a:latin typeface="Times New Roman" panose="02020603050405020304" pitchFamily="18" charset="0"/>
                <a:cs typeface="Times New Roman" panose="02020603050405020304" pitchFamily="18" charset="0"/>
              </a:rPr>
              <a:t>options in an automated and paperless environment that delivers exceptional customer service</a:t>
            </a:r>
            <a:endParaRPr lang="en-US" sz="3800" b="1" dirty="0">
              <a:solidFill>
                <a:srgbClr val="043253"/>
              </a:solidFill>
              <a:latin typeface="Times New Roman" panose="02020603050405020304" pitchFamily="18" charset="0"/>
              <a:cs typeface="Times New Roman" panose="02020603050405020304" pitchFamily="18" charset="0"/>
            </a:endParaRPr>
          </a:p>
          <a:p>
            <a:pPr>
              <a:lnSpc>
                <a:spcPct val="110000"/>
              </a:lnSpc>
              <a:buFont typeface="Wingdings" panose="05000000000000000000" pitchFamily="2" charset="2"/>
              <a:buChar char="§"/>
            </a:pPr>
            <a:r>
              <a:rPr lang="en-US" sz="3800" b="1" dirty="0">
                <a:solidFill>
                  <a:srgbClr val="043253"/>
                </a:solidFill>
                <a:latin typeface="Times New Roman" panose="02020603050405020304" pitchFamily="18" charset="0"/>
                <a:cs typeface="Times New Roman" panose="02020603050405020304" pitchFamily="18" charset="0"/>
              </a:rPr>
              <a:t>Provides full access </a:t>
            </a:r>
            <a:r>
              <a:rPr lang="en-US" sz="3800" dirty="0">
                <a:solidFill>
                  <a:srgbClr val="043253"/>
                </a:solidFill>
                <a:latin typeface="Times New Roman" panose="02020603050405020304" pitchFamily="18" charset="0"/>
                <a:cs typeface="Times New Roman" panose="02020603050405020304" pitchFamily="18" charset="0"/>
              </a:rPr>
              <a:t>to case management, history and reports</a:t>
            </a:r>
          </a:p>
          <a:p>
            <a:pPr>
              <a:lnSpc>
                <a:spcPct val="110000"/>
              </a:lnSpc>
              <a:buFont typeface="Wingdings" panose="05000000000000000000" pitchFamily="2" charset="2"/>
              <a:buChar char="§"/>
            </a:pPr>
            <a:r>
              <a:rPr lang="en-US" sz="3800" b="1" dirty="0">
                <a:solidFill>
                  <a:srgbClr val="043253"/>
                </a:solidFill>
                <a:latin typeface="Times New Roman" panose="02020603050405020304" pitchFamily="18" charset="0"/>
                <a:cs typeface="Times New Roman" panose="02020603050405020304" pitchFamily="18" charset="0"/>
              </a:rPr>
              <a:t>Reduces costs</a:t>
            </a:r>
            <a:r>
              <a:rPr lang="en-US" sz="3800" dirty="0">
                <a:solidFill>
                  <a:srgbClr val="043253"/>
                </a:solidFill>
                <a:latin typeface="Times New Roman" panose="02020603050405020304" pitchFamily="18" charset="0"/>
                <a:cs typeface="Times New Roman" panose="02020603050405020304" pitchFamily="18" charset="0"/>
              </a:rPr>
              <a:t> through economies of scale in an automated business environment. </a:t>
            </a:r>
            <a:r>
              <a:rPr lang="en-US" sz="3800" b="1" dirty="0">
                <a:solidFill>
                  <a:srgbClr val="043253"/>
                </a:solidFill>
                <a:latin typeface="Times New Roman" panose="02020603050405020304" pitchFamily="18" charset="0"/>
                <a:cs typeface="Times New Roman" panose="02020603050405020304" pitchFamily="18" charset="0"/>
              </a:rPr>
              <a:t>No cost</a:t>
            </a:r>
            <a:r>
              <a:rPr lang="en-US" sz="3800" dirty="0">
                <a:solidFill>
                  <a:srgbClr val="043253"/>
                </a:solidFill>
                <a:latin typeface="Times New Roman" panose="02020603050405020304" pitchFamily="18" charset="0"/>
                <a:cs typeface="Times New Roman" panose="02020603050405020304" pitchFamily="18" charset="0"/>
              </a:rPr>
              <a:t> to agencies in short term and planned legislation for long term to keep CRS at no cost to agencies</a:t>
            </a:r>
          </a:p>
          <a:p>
            <a:endParaRPr lang="en-US" dirty="0"/>
          </a:p>
        </p:txBody>
      </p:sp>
      <p:sp>
        <p:nvSpPr>
          <p:cNvPr id="4" name="Slide Number Placeholder 3" descr="slide 6">
            <a:extLst>
              <a:ext uri="{FF2B5EF4-FFF2-40B4-BE49-F238E27FC236}">
                <a16:creationId xmlns:a16="http://schemas.microsoft.com/office/drawing/2014/main" id="{E7C216CF-EA0D-4DB6-89F5-A979FE912464}"/>
              </a:ext>
            </a:extLst>
          </p:cNvPr>
          <p:cNvSpPr>
            <a:spLocks noGrp="1"/>
          </p:cNvSpPr>
          <p:nvPr>
            <p:ph type="sldNum" sz="quarter" idx="12"/>
          </p:nvPr>
        </p:nvSpPr>
        <p:spPr/>
        <p:txBody>
          <a:bodyPr/>
          <a:lstStyle/>
          <a:p>
            <a:fld id="{17363A9F-7490-40D2-A2E4-5534867EAB19}" type="slidenum">
              <a:rPr lang="en-US" smtClean="0"/>
              <a:t>5</a:t>
            </a:fld>
            <a:endParaRPr lang="en-US" dirty="0"/>
          </a:p>
        </p:txBody>
      </p:sp>
    </p:spTree>
    <p:extLst>
      <p:ext uri="{BB962C8B-B14F-4D97-AF65-F5344CB8AC3E}">
        <p14:creationId xmlns:p14="http://schemas.microsoft.com/office/powerpoint/2010/main" val="318862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decel="42000" fill="hold" nodeType="withEffect">
                                  <p:stCondLst>
                                    <p:cond delay="0"/>
                                  </p:stCondLst>
                                  <p:childTnLst>
                                    <p:animRot by="21600000">
                                      <p:cBhvr>
                                        <p:cTn id="6" dur="8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1000"/>
                                        <p:tgtEl>
                                          <p:spTgt spid="6">
                                            <p:txEl>
                                              <p:pRg st="2" end="2"/>
                                            </p:txEl>
                                          </p:spTgt>
                                        </p:tgtEl>
                                      </p:cBhvr>
                                    </p:animEffect>
                                    <p:anim calcmode="lin" valueType="num">
                                      <p:cBhvr>
                                        <p:cTn id="2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1000"/>
                                        <p:tgtEl>
                                          <p:spTgt spid="6">
                                            <p:txEl>
                                              <p:pRg st="3" end="3"/>
                                            </p:txEl>
                                          </p:spTgt>
                                        </p:tgtEl>
                                      </p:cBhvr>
                                    </p:animEffect>
                                    <p:anim calcmode="lin" valueType="num">
                                      <p:cBhvr>
                                        <p:cTn id="3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fade">
                                      <p:cBhvr>
                                        <p:cTn id="39" dur="1000"/>
                                        <p:tgtEl>
                                          <p:spTgt spid="6">
                                            <p:txEl>
                                              <p:pRg st="4" end="4"/>
                                            </p:txEl>
                                          </p:spTgt>
                                        </p:tgtEl>
                                      </p:cBhvr>
                                    </p:animEffect>
                                    <p:anim calcmode="lin" valueType="num">
                                      <p:cBhvr>
                                        <p:cTn id="4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RS Performance Results">
            <a:extLst>
              <a:ext uri="{FF2B5EF4-FFF2-40B4-BE49-F238E27FC236}">
                <a16:creationId xmlns:a16="http://schemas.microsoft.com/office/drawing/2014/main" id="{2E9B75EB-300E-4506-ABAB-D69397AD553F}"/>
              </a:ext>
            </a:extLst>
          </p:cNvPr>
          <p:cNvSpPr>
            <a:spLocks noGrp="1"/>
          </p:cNvSpPr>
          <p:nvPr>
            <p:ph type="title"/>
          </p:nvPr>
        </p:nvSpPr>
        <p:spPr/>
        <p:txBody>
          <a:bodyPr/>
          <a:lstStyle/>
          <a:p>
            <a:r>
              <a:rPr lang="en-US" b="1" dirty="0">
                <a:solidFill>
                  <a:prstClr val="black"/>
                </a:solidFill>
                <a:latin typeface="Times New Roman" panose="02020603050405020304" pitchFamily="18" charset="0"/>
                <a:cs typeface="Times New Roman" panose="02020603050405020304" pitchFamily="18" charset="0"/>
              </a:rPr>
              <a:t>CRS Performance Results</a:t>
            </a:r>
            <a:endParaRPr lang="en-US" dirty="0"/>
          </a:p>
        </p:txBody>
      </p:sp>
      <p:sp>
        <p:nvSpPr>
          <p:cNvPr id="5" name="Content Placeholder 1" descr="Current Receivable Portfolio: over 918,000 cases&#10;Collections: over $200,000,000&#10;Collection Rate: 65%&#10;Pre-Delinquent Collections: 67% &#10;99% of inbound calls answered in 2 minutes &#10;Agencies: 16 &#10;Programs:74 &#10;">
            <a:extLst>
              <a:ext uri="{FF2B5EF4-FFF2-40B4-BE49-F238E27FC236}">
                <a16:creationId xmlns:a16="http://schemas.microsoft.com/office/drawing/2014/main" id="{8249DC66-3897-437E-9220-4EF734686831}"/>
              </a:ext>
            </a:extLst>
          </p:cNvPr>
          <p:cNvSpPr>
            <a:spLocks noGrp="1"/>
          </p:cNvSpPr>
          <p:nvPr>
            <p:ph idx="1"/>
          </p:nvPr>
        </p:nvSpPr>
        <p:spPr>
          <a:xfrm>
            <a:off x="838200" y="1825625"/>
            <a:ext cx="10515600" cy="4351338"/>
          </a:xfrm>
        </p:spPr>
        <p:txBody>
          <a:bodyPr/>
          <a:lstStyle/>
          <a:p>
            <a:r>
              <a:rPr lang="en-US" dirty="0"/>
              <a:t>Current Receivable Portfolio: over 918,000 cases</a:t>
            </a:r>
          </a:p>
          <a:p>
            <a:r>
              <a:rPr lang="en-US" dirty="0"/>
              <a:t>Collections: over $200,000,000</a:t>
            </a:r>
          </a:p>
          <a:p>
            <a:r>
              <a:rPr lang="en-US" dirty="0"/>
              <a:t>Collection Rate: 65%</a:t>
            </a:r>
          </a:p>
          <a:p>
            <a:r>
              <a:rPr lang="en-US" dirty="0"/>
              <a:t>Pre-Delinquent Collections: 67% </a:t>
            </a:r>
          </a:p>
          <a:p>
            <a:r>
              <a:rPr lang="en-US" dirty="0"/>
              <a:t>99% of inbound calls answered in 2 minutes </a:t>
            </a:r>
          </a:p>
          <a:p>
            <a:r>
              <a:rPr lang="en-US" dirty="0"/>
              <a:t>Agencies: 16 </a:t>
            </a:r>
          </a:p>
          <a:p>
            <a:r>
              <a:rPr lang="en-US" dirty="0"/>
              <a:t>Programs:74 </a:t>
            </a:r>
          </a:p>
          <a:p>
            <a:endParaRPr lang="en-US" dirty="0"/>
          </a:p>
        </p:txBody>
      </p:sp>
      <p:sp>
        <p:nvSpPr>
          <p:cNvPr id="4" name="Slide Number Placeholder 3" descr="slide 7">
            <a:extLst>
              <a:ext uri="{FF2B5EF4-FFF2-40B4-BE49-F238E27FC236}">
                <a16:creationId xmlns:a16="http://schemas.microsoft.com/office/drawing/2014/main" id="{2E806D0C-2414-4BBA-A280-53C88ECE5493}"/>
              </a:ext>
            </a:extLst>
          </p:cNvPr>
          <p:cNvSpPr>
            <a:spLocks noGrp="1"/>
          </p:cNvSpPr>
          <p:nvPr>
            <p:ph type="sldNum" sz="quarter" idx="12"/>
          </p:nvPr>
        </p:nvSpPr>
        <p:spPr/>
        <p:txBody>
          <a:bodyPr/>
          <a:lstStyle/>
          <a:p>
            <a:fld id="{17363A9F-7490-40D2-A2E4-5534867EAB19}" type="slidenum">
              <a:rPr lang="en-US" smtClean="0"/>
              <a:t>6</a:t>
            </a:fld>
            <a:endParaRPr lang="en-US" dirty="0"/>
          </a:p>
        </p:txBody>
      </p:sp>
    </p:spTree>
    <p:extLst>
      <p:ext uri="{BB962C8B-B14F-4D97-AF65-F5344CB8AC3E}">
        <p14:creationId xmlns:p14="http://schemas.microsoft.com/office/powerpoint/2010/main" val="393401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descr="CRS Receivable Life Cycle">
            <a:extLst>
              <a:ext uri="{FF2B5EF4-FFF2-40B4-BE49-F238E27FC236}">
                <a16:creationId xmlns:a16="http://schemas.microsoft.com/office/drawing/2014/main" id="{71D346BC-DF07-44DC-813E-EC67F0ED7F04}"/>
              </a:ext>
            </a:extLst>
          </p:cNvPr>
          <p:cNvSpPr>
            <a:spLocks noGrp="1"/>
          </p:cNvSpPr>
          <p:nvPr>
            <p:ph type="title"/>
          </p:nvPr>
        </p:nvSpPr>
        <p:spPr>
          <a:xfrm>
            <a:off x="838200" y="365125"/>
            <a:ext cx="10515600" cy="1325563"/>
          </a:xfrm>
        </p:spPr>
        <p:txBody>
          <a:bodyPr/>
          <a:lstStyle/>
          <a:p>
            <a:r>
              <a:rPr lang="en-US" dirty="0"/>
              <a:t>CRS Receivable Life Cycle</a:t>
            </a:r>
          </a:p>
        </p:txBody>
      </p:sp>
      <p:pic>
        <p:nvPicPr>
          <p:cNvPr id="6" name="Content Placeholder 3" descr="CRS Receivable Life Cycle:&#10;Day 0 - Agency uploads receivables to CRS via batch or web portal.&#10;Day 1- CRS automatically generates and mails invoice with due process notifications.&#10;Day 2-30 - Debtor makes payment using established collection channels.&#10;Payments are posted to agency ALC via CIR Debtor can call CRS to ask questions, dispute debt, or enter into an installment agreement.&#10;Day 31 - Past due notice is automatically generated and mailed out &#10;CRS system begins to apply interest to the principal.&#10;Day 32-60 - Collections activities begin, daily phone calls, skiptracing, etc.&#10;Debtor can continue making payments using established collection channels.&#10;Day 65 - CRS refers case to Treasury Cross-Servicing (FedDebt)">
            <a:extLst>
              <a:ext uri="{FF2B5EF4-FFF2-40B4-BE49-F238E27FC236}">
                <a16:creationId xmlns:a16="http://schemas.microsoft.com/office/drawing/2014/main" id="{F931594C-E87F-405A-92B6-9C132D1E04F9}"/>
              </a:ext>
            </a:extLst>
          </p:cNvPr>
          <p:cNvPicPr>
            <a:picLocks noGrp="1" noChangeAspect="1"/>
          </p:cNvPicPr>
          <p:nvPr>
            <p:ph idx="1"/>
          </p:nvPr>
        </p:nvPicPr>
        <p:blipFill>
          <a:blip r:embed="rId2"/>
          <a:stretch>
            <a:fillRect/>
          </a:stretch>
        </p:blipFill>
        <p:spPr>
          <a:xfrm>
            <a:off x="2354817" y="1690688"/>
            <a:ext cx="6844491" cy="4665662"/>
          </a:xfrm>
        </p:spPr>
      </p:pic>
      <p:sp>
        <p:nvSpPr>
          <p:cNvPr id="4" name="Slide Number Placeholder 3" descr="slide 7">
            <a:extLst>
              <a:ext uri="{FF2B5EF4-FFF2-40B4-BE49-F238E27FC236}">
                <a16:creationId xmlns:a16="http://schemas.microsoft.com/office/drawing/2014/main" id="{25E61575-55A5-4F31-B7B5-BF9E4839230B}"/>
              </a:ext>
            </a:extLst>
          </p:cNvPr>
          <p:cNvSpPr>
            <a:spLocks noGrp="1"/>
          </p:cNvSpPr>
          <p:nvPr>
            <p:ph type="sldNum" sz="quarter" idx="12"/>
          </p:nvPr>
        </p:nvSpPr>
        <p:spPr/>
        <p:txBody>
          <a:bodyPr/>
          <a:lstStyle/>
          <a:p>
            <a:fld id="{17363A9F-7490-40D2-A2E4-5534867EAB19}" type="slidenum">
              <a:rPr lang="en-US" smtClean="0"/>
              <a:t>7</a:t>
            </a:fld>
            <a:endParaRPr lang="en-US" dirty="0"/>
          </a:p>
        </p:txBody>
      </p:sp>
    </p:spTree>
    <p:extLst>
      <p:ext uri="{BB962C8B-B14F-4D97-AF65-F5344CB8AC3E}">
        <p14:creationId xmlns:p14="http://schemas.microsoft.com/office/powerpoint/2010/main" val="3912500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CRS Process Flow">
            <a:extLst>
              <a:ext uri="{FF2B5EF4-FFF2-40B4-BE49-F238E27FC236}">
                <a16:creationId xmlns:a16="http://schemas.microsoft.com/office/drawing/2014/main" id="{543CA15A-6C2B-4B75-B7ED-AFC7C42AD53A}"/>
              </a:ext>
            </a:extLst>
          </p:cNvPr>
          <p:cNvSpPr>
            <a:spLocks noGrp="1"/>
          </p:cNvSpPr>
          <p:nvPr>
            <p:ph type="title"/>
          </p:nvPr>
        </p:nvSpPr>
        <p:spPr/>
        <p:txBody>
          <a:bodyPr/>
          <a:lstStyle/>
          <a:p>
            <a:r>
              <a:rPr lang="en-US" dirty="0">
                <a:solidFill>
                  <a:prstClr val="black"/>
                </a:solidFill>
              </a:rPr>
              <a:t>CRS Process Flow</a:t>
            </a:r>
            <a:endParaRPr lang="en-US" dirty="0"/>
          </a:p>
        </p:txBody>
      </p:sp>
      <p:pic>
        <p:nvPicPr>
          <p:cNvPr id="6" name="Content Placeholder 5" descr="CRS Process Flow:&#10;1. Agency refers debt (AR) to CRS&#10;2. CRS issues bills to debtor&#10;3. CRS sends e-bill data to Pay.Gov If applicable&#10;4. Debtor Pays bill&#10;5. Payment reflected in the Treasury Collection Information Repository (CIR)&#10;Both Agency and CRS obtain the collection information from CIR&#10;6. After 120 days, if debt is not paid or installment plan established, CRS refers debt to Treasury Cross Servicing Next Generation (CSNG), formerly known as FedDebt&#10;&#10;">
            <a:extLst>
              <a:ext uri="{FF2B5EF4-FFF2-40B4-BE49-F238E27FC236}">
                <a16:creationId xmlns:a16="http://schemas.microsoft.com/office/drawing/2014/main" id="{B369AB79-39ED-475A-ABB6-522132150C65}"/>
              </a:ext>
              <a:ext uri="{C183D7F6-B498-43B3-948B-1728B52AA6E4}">
                <adec:decorative xmlns:adec="http://schemas.microsoft.com/office/drawing/2017/decorative" xmlns="" val="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27652" y="1825625"/>
            <a:ext cx="9568070" cy="4787210"/>
          </a:xfrm>
          <a:prstGeom prst="rect">
            <a:avLst/>
          </a:prstGeom>
          <a:ln>
            <a:solidFill>
              <a:schemeClr val="accent1"/>
            </a:solidFill>
          </a:ln>
        </p:spPr>
      </p:pic>
      <p:sp>
        <p:nvSpPr>
          <p:cNvPr id="5" name="Slide Number Placeholder 4" descr="8">
            <a:extLst>
              <a:ext uri="{FF2B5EF4-FFF2-40B4-BE49-F238E27FC236}">
                <a16:creationId xmlns:a16="http://schemas.microsoft.com/office/drawing/2014/main" id="{8F898FB7-8D99-4899-B1EC-8164109F9456}"/>
              </a:ext>
            </a:extLst>
          </p:cNvPr>
          <p:cNvSpPr>
            <a:spLocks noGrp="1"/>
          </p:cNvSpPr>
          <p:nvPr>
            <p:ph type="sldNum" sz="quarter" idx="16"/>
          </p:nvPr>
        </p:nvSpPr>
        <p:spPr/>
        <p:txBody>
          <a:bodyPr/>
          <a:lstStyle/>
          <a:p>
            <a:fld id="{82A07BB3-F3DC-4C0B-B008-4C703ECBF595}" type="slidenum">
              <a:rPr lang="en-US" smtClean="0"/>
              <a:t>8</a:t>
            </a:fld>
            <a:endParaRPr lang="en-US" dirty="0"/>
          </a:p>
        </p:txBody>
      </p:sp>
    </p:spTree>
    <p:extLst>
      <p:ext uri="{BB962C8B-B14F-4D97-AF65-F5344CB8AC3E}">
        <p14:creationId xmlns:p14="http://schemas.microsoft.com/office/powerpoint/2010/main" val="107360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descr="CRS - Collection Options">
            <a:extLst>
              <a:ext uri="{FF2B5EF4-FFF2-40B4-BE49-F238E27FC236}">
                <a16:creationId xmlns:a16="http://schemas.microsoft.com/office/drawing/2014/main" id="{0EEF20F2-61A1-41E0-A003-FBF20D7F3EC0}"/>
              </a:ext>
            </a:extLst>
          </p:cNvPr>
          <p:cNvSpPr>
            <a:spLocks noGrp="1"/>
          </p:cNvSpPr>
          <p:nvPr>
            <p:ph type="title"/>
          </p:nvPr>
        </p:nvSpPr>
        <p:spPr>
          <a:xfrm>
            <a:off x="838200" y="365125"/>
            <a:ext cx="10515600" cy="1325563"/>
          </a:xfrm>
        </p:spPr>
        <p:txBody>
          <a:bodyPr/>
          <a:lstStyle/>
          <a:p>
            <a:r>
              <a:rPr lang="en-US" b="1" dirty="0"/>
              <a:t>CRS - Collection Options</a:t>
            </a:r>
          </a:p>
        </p:txBody>
      </p:sp>
      <p:sp>
        <p:nvSpPr>
          <p:cNvPr id="6" name="Content Placeholder 1" descr="Agency chooses collection options to use&#10;Lockbox, OTCnet, Pay.gov Fedwire, ebill, etc.&#10;&#10;Choose one or more options&#10;&#10;Collection options specific to each application&#10;&#10;For USDA Travel Relocation – eBill chosen as sole option&#10;">
            <a:extLst>
              <a:ext uri="{FF2B5EF4-FFF2-40B4-BE49-F238E27FC236}">
                <a16:creationId xmlns:a16="http://schemas.microsoft.com/office/drawing/2014/main" id="{962574E7-E06F-485D-B6CA-4277FDF43F9D}"/>
              </a:ext>
            </a:extLst>
          </p:cNvPr>
          <p:cNvSpPr>
            <a:spLocks noGrp="1"/>
          </p:cNvSpPr>
          <p:nvPr>
            <p:ph idx="1"/>
          </p:nvPr>
        </p:nvSpPr>
        <p:spPr>
          <a:xfrm>
            <a:off x="838200" y="1825625"/>
            <a:ext cx="10515600" cy="4351338"/>
          </a:xfrm>
        </p:spPr>
        <p:txBody>
          <a:bodyPr/>
          <a:lstStyle/>
          <a:p>
            <a:r>
              <a:rPr lang="en-US" dirty="0"/>
              <a:t>Agency chooses collection options to use</a:t>
            </a:r>
          </a:p>
          <a:p>
            <a:pPr lvl="1"/>
            <a:r>
              <a:rPr lang="en-US" dirty="0"/>
              <a:t>Lockbox, OTCnet, Pay.gov Fedwire, </a:t>
            </a:r>
            <a:r>
              <a:rPr lang="en-US" dirty="0" err="1"/>
              <a:t>ebill</a:t>
            </a:r>
            <a:r>
              <a:rPr lang="en-US" dirty="0"/>
              <a:t>, etc.</a:t>
            </a:r>
          </a:p>
          <a:p>
            <a:pPr marL="457200" lvl="1" indent="0">
              <a:buNone/>
            </a:pPr>
            <a:endParaRPr lang="en-US" dirty="0"/>
          </a:p>
          <a:p>
            <a:r>
              <a:rPr lang="en-US" dirty="0"/>
              <a:t>Choose one or more options</a:t>
            </a:r>
          </a:p>
          <a:p>
            <a:pPr marL="0" indent="0">
              <a:buNone/>
            </a:pPr>
            <a:endParaRPr lang="en-US" dirty="0"/>
          </a:p>
          <a:p>
            <a:r>
              <a:rPr lang="en-US" dirty="0"/>
              <a:t>Collection options specific to each application</a:t>
            </a:r>
          </a:p>
          <a:p>
            <a:endParaRPr lang="en-US" dirty="0"/>
          </a:p>
          <a:p>
            <a:r>
              <a:rPr lang="en-US" dirty="0"/>
              <a:t>For USDA Travel Relocation – eBill chosen as sole option</a:t>
            </a:r>
          </a:p>
          <a:p>
            <a:pPr marL="0" indent="0">
              <a:buNone/>
            </a:pPr>
            <a:endParaRPr lang="en-US" dirty="0"/>
          </a:p>
          <a:p>
            <a:endParaRPr lang="en-US" dirty="0"/>
          </a:p>
          <a:p>
            <a:endParaRPr lang="en-US" dirty="0"/>
          </a:p>
        </p:txBody>
      </p:sp>
      <p:sp>
        <p:nvSpPr>
          <p:cNvPr id="4" name="Slide Number Placeholder 3" descr="9">
            <a:extLst>
              <a:ext uri="{FF2B5EF4-FFF2-40B4-BE49-F238E27FC236}">
                <a16:creationId xmlns:a16="http://schemas.microsoft.com/office/drawing/2014/main" id="{5BFBDA8E-00BD-42E9-8A80-C7D73F4D4408}"/>
              </a:ext>
            </a:extLst>
          </p:cNvPr>
          <p:cNvSpPr>
            <a:spLocks noGrp="1"/>
          </p:cNvSpPr>
          <p:nvPr>
            <p:ph type="sldNum" sz="quarter" idx="12"/>
          </p:nvPr>
        </p:nvSpPr>
        <p:spPr/>
        <p:txBody>
          <a:bodyPr/>
          <a:lstStyle/>
          <a:p>
            <a:fld id="{17363A9F-7490-40D2-A2E4-5534867EAB19}" type="slidenum">
              <a:rPr lang="en-US" smtClean="0"/>
              <a:t>9</a:t>
            </a:fld>
            <a:endParaRPr lang="en-US" dirty="0"/>
          </a:p>
        </p:txBody>
      </p:sp>
    </p:spTree>
    <p:extLst>
      <p:ext uri="{BB962C8B-B14F-4D97-AF65-F5344CB8AC3E}">
        <p14:creationId xmlns:p14="http://schemas.microsoft.com/office/powerpoint/2010/main" val="119675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5" dur="5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randombar(horizontal)">
                                      <p:cBhvr>
                                        <p:cTn id="20" dur="500"/>
                                        <p:tgtEl>
                                          <p:spTgt spid="6">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Effect transition="in" filter="randombar(horizontal)">
                                      <p:cBhvr>
                                        <p:cTn id="25"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56FDFF-2DE1-4867-BD1B-9CCB7C4297FE}" vid="{47B7BB4B-F731-454D-B0A8-3E0BD96D58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2019 Finl Mgt Trng PowerPoint Template</Template>
  <TotalTime>1032</TotalTime>
  <Words>1134</Words>
  <Application>Microsoft Office PowerPoint</Application>
  <PresentationFormat>Widescreen</PresentationFormat>
  <Paragraphs>207</Paragraphs>
  <Slides>28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 Black</vt:lpstr>
      <vt:lpstr>Calibri</vt:lpstr>
      <vt:lpstr>Calibri Light</vt:lpstr>
      <vt:lpstr>Times New Roman</vt:lpstr>
      <vt:lpstr>Wingdings</vt:lpstr>
      <vt:lpstr>Office Theme</vt:lpstr>
      <vt:lpstr>Agenda</vt:lpstr>
      <vt:lpstr>CRS Overview</vt:lpstr>
      <vt:lpstr>CRS Services Provided</vt:lpstr>
      <vt:lpstr>CRS Services and Functionality </vt:lpstr>
      <vt:lpstr>CRS Benefits - Cheaper, Faster, Better…</vt:lpstr>
      <vt:lpstr>CRS Performance Results</vt:lpstr>
      <vt:lpstr>CRS Receivable Life Cycle</vt:lpstr>
      <vt:lpstr>CRS Process Flow</vt:lpstr>
      <vt:lpstr>CRS - Collection Options</vt:lpstr>
      <vt:lpstr>eBill’s</vt:lpstr>
      <vt:lpstr>Using eBill</vt:lpstr>
      <vt:lpstr>eBill Example </vt:lpstr>
      <vt:lpstr> The FMMI-CRS Interface </vt:lpstr>
      <vt:lpstr>FMMI – CRS         “Billing through Collection”</vt:lpstr>
      <vt:lpstr>FMMI-CRS Interface</vt:lpstr>
      <vt:lpstr>FMMI-CRS Interface</vt:lpstr>
      <vt:lpstr>CRS Produced Bill</vt:lpstr>
      <vt:lpstr>Questions</vt:lpstr>
      <vt:lpstr>Central Receivables Service (CRS)</vt:lpstr>
      <vt:lpstr>CFO Financial Policy</vt:lpstr>
      <vt:lpstr>Organization Chart</vt:lpstr>
      <vt:lpstr>Storyline</vt:lpstr>
      <vt:lpstr>Process</vt:lpstr>
      <vt:lpstr>Misc. Bills</vt:lpstr>
      <vt:lpstr>Special Uses</vt:lpstr>
      <vt:lpstr>Phase I</vt:lpstr>
      <vt:lpstr>Phase II</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Centralized Receivable System Overview:   “USDA OCFO Implementation”</dc:title>
  <dc:creator>Financial Management Services</dc:creator>
  <cp:lastModifiedBy>Stewart, Jeffrey - OCFO</cp:lastModifiedBy>
  <cp:revision>106</cp:revision>
  <dcterms:created xsi:type="dcterms:W3CDTF">2019-06-24T18:49:08Z</dcterms:created>
  <dcterms:modified xsi:type="dcterms:W3CDTF">2019-08-12T17:45:08Z</dcterms:modified>
</cp:coreProperties>
</file>