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70" r:id="rId8"/>
    <p:sldId id="260" r:id="rId9"/>
    <p:sldId id="262" r:id="rId10"/>
    <p:sldId id="263" r:id="rId11"/>
    <p:sldId id="264" r:id="rId12"/>
    <p:sldId id="265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D510F-BD00-4E77-B625-843BF4F5A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2490112"/>
            <a:ext cx="5970494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1" name="Picture 10" descr="USDA 2019 Financial Management Training PowerPoint Title Slide graphic&#10;&#10;Description generated with high confidence">
            <a:extLst>
              <a:ext uri="{FF2B5EF4-FFF2-40B4-BE49-F238E27FC236}">
                <a16:creationId xmlns:a16="http://schemas.microsoft.com/office/drawing/2014/main" id="{D03D29FD-CF9C-4176-8541-6D49BFC3BD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9B91BD0-7541-4109-961C-7ED810E296E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12064" y="2047874"/>
            <a:ext cx="6189950" cy="1042797"/>
          </a:xfrm>
        </p:spPr>
        <p:txBody>
          <a:bodyPr/>
          <a:lstStyle>
            <a:lvl1pPr marL="0" indent="0">
              <a:buNone/>
              <a:defRPr sz="3600" b="1">
                <a:latin typeface="Arial Black" panose="020B0A04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Presentation Title</a:t>
            </a:r>
          </a:p>
          <a:p>
            <a:pPr lvl="1"/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D4D04E22-061D-4978-BB7C-EEBB355515C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64074" y="4535678"/>
            <a:ext cx="7259701" cy="1770109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Presenter Name</a:t>
            </a:r>
          </a:p>
          <a:p>
            <a:pPr lvl="1"/>
            <a:r>
              <a:rPr lang="en-US" dirty="0"/>
              <a:t>Presenter Title</a:t>
            </a:r>
          </a:p>
          <a:p>
            <a:pPr lvl="1"/>
            <a:r>
              <a:rPr lang="en-US" dirty="0"/>
              <a:t>Agency/Organization</a:t>
            </a:r>
          </a:p>
        </p:txBody>
      </p:sp>
    </p:spTree>
    <p:extLst>
      <p:ext uri="{BB962C8B-B14F-4D97-AF65-F5344CB8AC3E}">
        <p14:creationId xmlns:p14="http://schemas.microsoft.com/office/powerpoint/2010/main" val="360606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8BEE5-9815-42E7-AF5A-D0B47FC7A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99A91A-87F9-4F03-82C4-7A4E33B936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2F42C-45CB-4AC2-B290-5C33BCD97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A86B-569F-4BE0-A0E5-285E7CC139FF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CE51A2-CFCA-4C84-9B57-6C5D5CD29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D78EE-FDA5-472E-85F9-5C830D526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7BB3-F3DC-4C0B-B008-4C703ECBF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556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1673D0-9661-4E0E-AA47-A09D9EAD5B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717FDF-0DCF-485A-A9B2-0B95BE1E70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16EC6-6955-40A7-8433-6A2D2BC9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A86B-569F-4BE0-A0E5-285E7CC139FF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47FD3-9D76-4491-817F-002C1940F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26FB0-3E1A-41A5-A68A-A6FE602D6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7BB3-F3DC-4C0B-B008-4C703ECBF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710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2A6C5-B5A9-4117-831A-918181B92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F1915A-2BFF-413D-A93F-0E5CF04A5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A86B-569F-4BE0-A0E5-285E7CC139FF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52D228-0C58-41CE-A857-BB032C4D2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F808AB-111D-4D9F-A4C9-3E9DB3CC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7BB3-F3DC-4C0B-B008-4C703ECBF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959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2D8A6-75E3-4BFA-9831-9682B14E4B8E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EFECF40-CC08-45BA-8854-46987B2280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778240" y="365125"/>
            <a:ext cx="3182112" cy="132556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10" name="Picture 9" descr="A close up of a piece of paper&#10;&#10;Description generated with high confidence">
            <a:extLst>
              <a:ext uri="{FF2B5EF4-FFF2-40B4-BE49-F238E27FC236}">
                <a16:creationId xmlns:a16="http://schemas.microsoft.com/office/drawing/2014/main" id="{1C433B0F-81B7-48DB-B667-E57EC12DBDA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53" b="12691"/>
          <a:stretch/>
        </p:blipFill>
        <p:spPr>
          <a:xfrm>
            <a:off x="8733830" y="136525"/>
            <a:ext cx="3400257" cy="1689100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C5F9CC69-245C-4346-B6BE-7B2B3F9A25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1648" y="365125"/>
            <a:ext cx="8546592" cy="1325563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A78E5B62-B508-4DE2-87FF-BA6A72FB29F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dirty="0"/>
              <a:t>USDA, OCFO, FMT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2CB29834-7B3E-4720-A045-AEFC6597A2E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2019 Financial Management Training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2E4A1C51-9F84-4288-938A-280EDF2898F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2A07BB3-F3DC-4C0B-B008-4C703ECBF5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998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981E1-E9FF-4F64-8A6E-E632327E7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1C137D-D7E8-4957-868F-33A5FEA84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75C16-ABE3-43C9-AD96-38E584492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A86B-569F-4BE0-A0E5-285E7CC139FF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F9C28-6F2B-4F25-89A4-54A2ABCC0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8E6A1-B318-4E25-A5BB-91045D6D3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7BB3-F3DC-4C0B-B008-4C703ECBF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671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22763-D136-4044-9B18-2F0BBA3FE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1D300-8D4B-4295-82DC-F9F6EB24CA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487862-657D-4EFA-B5C2-A9A2F5040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90CB15-A957-4B55-A7AC-FE0804C51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A86B-569F-4BE0-A0E5-285E7CC139FF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BAEFDF-6164-4D5A-9778-04C542811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63950B-555B-4CF1-BC80-4DAC86523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7BB3-F3DC-4C0B-B008-4C703ECBF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326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5444D-C4E3-4FDF-97B5-BF12F204C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76749C-43CE-4327-BA79-7E50DE4D1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037CCC-FB7C-4EC7-B300-A796808C83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067F20-8E7E-49CD-A5D7-92F2774E2A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D2D355-18AF-4A0E-B007-0C2A8D5DEE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196291-661A-4E6C-8FD7-CA49B826E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A86B-569F-4BE0-A0E5-285E7CC139FF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770AA5-DD79-4C31-896D-5DBC84EC0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41D73E-4730-48B8-A2EE-34D83F837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7BB3-F3DC-4C0B-B008-4C703ECBF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478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259FB-7271-4B9E-8B67-93DB152C2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BAA906-0C43-4BF4-BE5A-751BD5B3D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A86B-569F-4BE0-A0E5-285E7CC139FF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3FF444-166D-4651-9C2B-D126DD0B0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DF6E19-7C12-4244-9684-E82323142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7BB3-F3DC-4C0B-B008-4C703ECBF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175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67E101-BB56-4CB3-94FC-AE7FAB522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A86B-569F-4BE0-A0E5-285E7CC139FF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3AA902-B6F4-4AB8-B0AC-DAE3DE051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A2FE2B-D21F-4265-91D5-35C36811D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7BB3-F3DC-4C0B-B008-4C703ECBF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617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753D3-5EEC-4E45-B4FA-F921135F1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BBF06-84E1-4932-8B7F-CACE1B565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A4D522-39E5-4307-A903-156A12B72A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B9910-3D75-47AE-B976-C4F5AB656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A86B-569F-4BE0-A0E5-285E7CC139FF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543111-2888-4675-8329-A0DD05537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26F750-1284-4F09-9468-8510420AF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7BB3-F3DC-4C0B-B008-4C703ECBF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330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E83A9-9033-49B9-820C-D40C8284B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501767-2849-44E8-8E23-A2CA98B85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D570AB-5393-4BB7-B953-0D55F2A20A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70A4EA-69C5-47C7-BBB3-06F1B4BEB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A86B-569F-4BE0-A0E5-285E7CC139FF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FD8999-ECF4-4E4A-AB36-5810663F7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512C9E-B280-44D8-B5AF-CB4A9E79E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7BB3-F3DC-4C0B-B008-4C703ECBF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9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DFC486-59CF-4582-98BE-096D534D1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E12A52-447E-4BC8-A3BA-0E7B7DEE79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C8196-EF28-4B17-BECD-44606BEE4C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8A86B-569F-4BE0-A0E5-285E7CC139FF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DF5C35-EB73-4BA9-A143-869214A3F8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B665A-4DA1-4A13-BC49-03747EF204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07BB3-F3DC-4C0B-B008-4C703ECBF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39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Efforts to Improve the Customer Experience in ezFedGrants Recipient Portal">
            <a:extLst>
              <a:ext uri="{FF2B5EF4-FFF2-40B4-BE49-F238E27FC236}">
                <a16:creationId xmlns:a16="http://schemas.microsoft.com/office/drawing/2014/main" id="{40E3C85C-68B4-4BE7-A497-186F89BBF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816" y="1709531"/>
            <a:ext cx="5897219" cy="2106146"/>
          </a:xfrm>
        </p:spPr>
        <p:txBody>
          <a:bodyPr>
            <a:normAutofit fontScale="90000"/>
          </a:bodyPr>
          <a:lstStyle/>
          <a:p>
            <a:r>
              <a:rPr lang="en-US" dirty="0"/>
              <a:t>Efforts to Improve the Customer Experience in ezFedGrants Recipient Portal</a:t>
            </a:r>
          </a:p>
        </p:txBody>
      </p:sp>
      <p:sp>
        <p:nvSpPr>
          <p:cNvPr id="4" name="Text Placeholder 3" descr="Daniel Hazlett&#10;OCFO&#10;">
            <a:extLst>
              <a:ext uri="{FF2B5EF4-FFF2-40B4-BE49-F238E27FC236}">
                <a16:creationId xmlns:a16="http://schemas.microsoft.com/office/drawing/2014/main" id="{C9465529-204B-4391-B17D-C10EBD2BFE4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Daniel Hazlett</a:t>
            </a:r>
          </a:p>
          <a:p>
            <a:r>
              <a:rPr lang="en-US" dirty="0"/>
              <a:t>OCFO</a:t>
            </a:r>
          </a:p>
        </p:txBody>
      </p:sp>
    </p:spTree>
    <p:extLst>
      <p:ext uri="{BB962C8B-B14F-4D97-AF65-F5344CB8AC3E}">
        <p14:creationId xmlns:p14="http://schemas.microsoft.com/office/powerpoint/2010/main" val="781500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Plan for Righting the Ship">
            <a:extLst>
              <a:ext uri="{FF2B5EF4-FFF2-40B4-BE49-F238E27FC236}">
                <a16:creationId xmlns:a16="http://schemas.microsoft.com/office/drawing/2014/main" id="{60C35ACB-F8AC-4290-8A7A-3D262D617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for Righting the Ship</a:t>
            </a:r>
          </a:p>
        </p:txBody>
      </p:sp>
      <p:sp>
        <p:nvSpPr>
          <p:cNvPr id="2" name="Content Placeholder 1" descr="Figure Out Reasons for Issues&#10;Understand Features of Pega and Capabilities&#10;Develop Plan to Fix and Secure Funding&#10;Set Plan in Motion and Commit to Improvement!&#10;Communications Strategy for Informing User Base&#10;">
            <a:extLst>
              <a:ext uri="{FF2B5EF4-FFF2-40B4-BE49-F238E27FC236}">
                <a16:creationId xmlns:a16="http://schemas.microsoft.com/office/drawing/2014/main" id="{7A06448F-587D-4199-B5CC-FE57757EE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Figure Out Reasons for Issues</a:t>
            </a:r>
          </a:p>
          <a:p>
            <a:r>
              <a:rPr lang="en-US" dirty="0"/>
              <a:t>Understand Features of Pega and Capabilities</a:t>
            </a:r>
          </a:p>
          <a:p>
            <a:r>
              <a:rPr lang="en-US" dirty="0"/>
              <a:t>Develop Plan to Fix and Secure Funding</a:t>
            </a:r>
          </a:p>
          <a:p>
            <a:r>
              <a:rPr lang="en-US" dirty="0"/>
              <a:t>Set Plan in Motion and Commit to Improvement!</a:t>
            </a:r>
          </a:p>
          <a:p>
            <a:r>
              <a:rPr lang="en-US" dirty="0"/>
              <a:t>Communications Strategy for Informing User Base</a:t>
            </a:r>
          </a:p>
        </p:txBody>
      </p:sp>
    </p:spTree>
    <p:extLst>
      <p:ext uri="{BB962C8B-B14F-4D97-AF65-F5344CB8AC3E}">
        <p14:creationId xmlns:p14="http://schemas.microsoft.com/office/powerpoint/2010/main" val="23961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Improvements Coming">
            <a:extLst>
              <a:ext uri="{FF2B5EF4-FFF2-40B4-BE49-F238E27FC236}">
                <a16:creationId xmlns:a16="http://schemas.microsoft.com/office/drawing/2014/main" id="{60C35ACB-F8AC-4290-8A7A-3D262D617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546" y="365125"/>
            <a:ext cx="8450694" cy="1325563"/>
          </a:xfrm>
        </p:spPr>
        <p:txBody>
          <a:bodyPr/>
          <a:lstStyle/>
          <a:p>
            <a:r>
              <a:rPr lang="en-US" dirty="0"/>
              <a:t>Improvements Coming</a:t>
            </a:r>
          </a:p>
        </p:txBody>
      </p:sp>
      <p:sp>
        <p:nvSpPr>
          <p:cNvPr id="2" name="Content Placeholder 1" descr="Complete restructuring of system architecture&#10;Fewer processing errors and increased performance&#10;Refreshed user interface&#10;Modern look, new color scheme, faster screen load times, 508 compliant&#10;Easier to read screen layouts and responsive UI for mobile devices&#10;New features&#10;Connect users to multiple organizations&#10;Empowering recipients to better manage agreement portfolios and users&#10;Implementation of Pega Customer Service&#10;">
            <a:extLst>
              <a:ext uri="{FF2B5EF4-FFF2-40B4-BE49-F238E27FC236}">
                <a16:creationId xmlns:a16="http://schemas.microsoft.com/office/drawing/2014/main" id="{7A06448F-587D-4199-B5CC-FE57757EE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Complete restructuring of system architecture</a:t>
            </a:r>
          </a:p>
          <a:p>
            <a:pPr lvl="1"/>
            <a:r>
              <a:rPr lang="en-US" dirty="0"/>
              <a:t>Fewer processing errors and increased performance</a:t>
            </a:r>
          </a:p>
          <a:p>
            <a:r>
              <a:rPr lang="en-US" dirty="0"/>
              <a:t>Refreshed user interface</a:t>
            </a:r>
          </a:p>
          <a:p>
            <a:pPr lvl="1"/>
            <a:r>
              <a:rPr lang="en-US" dirty="0"/>
              <a:t>Modern look, new color scheme, faster screen load times, 508 compliant</a:t>
            </a:r>
          </a:p>
          <a:p>
            <a:pPr lvl="1"/>
            <a:r>
              <a:rPr lang="en-US" dirty="0"/>
              <a:t>Easier to read screen layouts and responsive UI for mobile devices</a:t>
            </a:r>
          </a:p>
          <a:p>
            <a:r>
              <a:rPr lang="en-US" dirty="0"/>
              <a:t>New features</a:t>
            </a:r>
          </a:p>
          <a:p>
            <a:pPr lvl="1"/>
            <a:r>
              <a:rPr lang="en-US" dirty="0"/>
              <a:t>Connect users to multiple organizations</a:t>
            </a:r>
          </a:p>
          <a:p>
            <a:pPr lvl="1"/>
            <a:r>
              <a:rPr lang="en-US" dirty="0"/>
              <a:t>Empowering recipients to better manage agreement portfolios and users</a:t>
            </a:r>
          </a:p>
          <a:p>
            <a:r>
              <a:rPr lang="en-US" dirty="0"/>
              <a:t>Implementation of Pega Customer Service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064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Next Steps">
            <a:extLst>
              <a:ext uri="{FF2B5EF4-FFF2-40B4-BE49-F238E27FC236}">
                <a16:creationId xmlns:a16="http://schemas.microsoft.com/office/drawing/2014/main" id="{60C35ACB-F8AC-4290-8A7A-3D262D617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2" name="Content Placeholder 1" descr="Plan continued upgrades and enhancements&#10;Introduce new functionality&#10;Improve workflows and connections&#10;Path to success&#10;Lower maintenance costs&#10;Faster response to change&#10;Extensibility to add new agencies&#10;">
            <a:extLst>
              <a:ext uri="{FF2B5EF4-FFF2-40B4-BE49-F238E27FC236}">
                <a16:creationId xmlns:a16="http://schemas.microsoft.com/office/drawing/2014/main" id="{7A06448F-587D-4199-B5CC-FE57757EE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Plan continued upgrades and enhancements</a:t>
            </a:r>
          </a:p>
          <a:p>
            <a:r>
              <a:rPr lang="en-US" dirty="0"/>
              <a:t>Introduce new functionality</a:t>
            </a:r>
          </a:p>
          <a:p>
            <a:r>
              <a:rPr lang="en-US" dirty="0"/>
              <a:t>Improve workflows and connections</a:t>
            </a:r>
          </a:p>
          <a:p>
            <a:r>
              <a:rPr lang="en-US" dirty="0"/>
              <a:t>Path to success</a:t>
            </a:r>
          </a:p>
          <a:p>
            <a:pPr lvl="1"/>
            <a:r>
              <a:rPr lang="en-US" dirty="0"/>
              <a:t>Lower maintenance costs</a:t>
            </a:r>
          </a:p>
          <a:p>
            <a:pPr lvl="1"/>
            <a:r>
              <a:rPr lang="en-US" dirty="0"/>
              <a:t>Faster response to change</a:t>
            </a:r>
          </a:p>
          <a:p>
            <a:pPr lvl="1"/>
            <a:r>
              <a:rPr lang="en-US" dirty="0"/>
              <a:t>Extensibility to add new agencies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988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Questions/Comments?">
            <a:extLst>
              <a:ext uri="{FF2B5EF4-FFF2-40B4-BE49-F238E27FC236}">
                <a16:creationId xmlns:a16="http://schemas.microsoft.com/office/drawing/2014/main" id="{60C35ACB-F8AC-4290-8A7A-3D262D617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Questions/Comments?</a:t>
            </a:r>
          </a:p>
        </p:txBody>
      </p:sp>
      <p:pic>
        <p:nvPicPr>
          <p:cNvPr id="5" name="Picture 4" descr="&quot;&quot;">
            <a:extLst>
              <a:ext uri="{FF2B5EF4-FFF2-40B4-BE49-F238E27FC236}">
                <a16:creationId xmlns:a16="http://schemas.microsoft.com/office/drawing/2014/main" id="{14EB747D-EF96-4904-9330-20FF136DD24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777" y="1690688"/>
            <a:ext cx="3380027" cy="3200490"/>
          </a:xfrm>
          <a:prstGeom prst="rect">
            <a:avLst/>
          </a:prstGeom>
        </p:spPr>
      </p:pic>
      <p:sp>
        <p:nvSpPr>
          <p:cNvPr id="6" name="TextBox 5" descr="ezFedGrants&#10;">
            <a:extLst>
              <a:ext uri="{FF2B5EF4-FFF2-40B4-BE49-F238E27FC236}">
                <a16:creationId xmlns:a16="http://schemas.microsoft.com/office/drawing/2014/main" id="{BB59735B-56FD-43FC-BF51-BB37F22A5E8E}"/>
              </a:ext>
            </a:extLst>
          </p:cNvPr>
          <p:cNvSpPr txBox="1"/>
          <p:nvPr/>
        </p:nvSpPr>
        <p:spPr>
          <a:xfrm>
            <a:off x="3571336" y="5132717"/>
            <a:ext cx="40457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002060"/>
                </a:solidFill>
              </a:rPr>
              <a:t>ezFedGrants</a:t>
            </a:r>
          </a:p>
        </p:txBody>
      </p:sp>
    </p:spTree>
    <p:extLst>
      <p:ext uri="{BB962C8B-B14F-4D97-AF65-F5344CB8AC3E}">
        <p14:creationId xmlns:p14="http://schemas.microsoft.com/office/powerpoint/2010/main" val="1196211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What is ezFedGrants? ">
            <a:extLst>
              <a:ext uri="{FF2B5EF4-FFF2-40B4-BE49-F238E27FC236}">
                <a16:creationId xmlns:a16="http://schemas.microsoft.com/office/drawing/2014/main" id="{D3BC9395-CEED-4182-8415-C9C793FAC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ezFedGrants? </a:t>
            </a:r>
          </a:p>
        </p:txBody>
      </p:sp>
      <p:sp>
        <p:nvSpPr>
          <p:cNvPr id="2" name="Content Placeholder 1" descr="A comprehensive grants and agreements management solution that gives the agencies and recipients the ability to manage their awards throughout the entire lifecycle of the agreement &#10;&#10;Pre-award: Solicitation, Application and Evaluation&#10;Award: Execution (with electronic signature)&#10;Post Award:&#10;Claims&#10;Progress Reports (Financial and Performance)&#10;Amendments&#10;Closeout and Financial Audit (A-123 Requirements)&#10;">
            <a:extLst>
              <a:ext uri="{FF2B5EF4-FFF2-40B4-BE49-F238E27FC236}">
                <a16:creationId xmlns:a16="http://schemas.microsoft.com/office/drawing/2014/main" id="{9E73B30C-91AD-4952-A001-36ABD2EEF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FFC000"/>
              </a:buClr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 comprehensive grants and agreements management solution that gives the 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agencies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recipients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the ability to manage their awards throughout the entire lifecycle of the agreement </a:t>
            </a:r>
            <a:b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FFC000"/>
              </a:buClr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Pre-award: Solicitation, Application and Evaluation</a:t>
            </a:r>
          </a:p>
          <a:p>
            <a:pPr>
              <a:buClr>
                <a:srgbClr val="FFC000"/>
              </a:buClr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Award: Execution (with electronic signature)</a:t>
            </a:r>
          </a:p>
          <a:p>
            <a:pPr>
              <a:buClr>
                <a:srgbClr val="FFC000"/>
              </a:buClr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Post Award:</a:t>
            </a:r>
          </a:p>
          <a:p>
            <a:pPr lvl="1">
              <a:buClr>
                <a:srgbClr val="FFC000"/>
              </a:buClr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Claims</a:t>
            </a:r>
          </a:p>
          <a:p>
            <a:pPr lvl="1">
              <a:buClr>
                <a:srgbClr val="FFC000"/>
              </a:buClr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Progress Reports (Financial and Performance)</a:t>
            </a:r>
          </a:p>
          <a:p>
            <a:pPr lvl="1">
              <a:buClr>
                <a:srgbClr val="FFC000"/>
              </a:buClr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Amendments</a:t>
            </a:r>
          </a:p>
          <a:p>
            <a:pPr>
              <a:buClr>
                <a:srgbClr val="FFC000"/>
              </a:buClr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Closeout and Financial Audit (A-123 Requirements)</a:t>
            </a:r>
          </a:p>
        </p:txBody>
      </p:sp>
    </p:spTree>
    <p:extLst>
      <p:ext uri="{BB962C8B-B14F-4D97-AF65-F5344CB8AC3E}">
        <p14:creationId xmlns:p14="http://schemas.microsoft.com/office/powerpoint/2010/main" val="1536400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Agencies Using ezFedGrants">
            <a:extLst>
              <a:ext uri="{FF2B5EF4-FFF2-40B4-BE49-F238E27FC236}">
                <a16:creationId xmlns:a16="http://schemas.microsoft.com/office/drawing/2014/main" id="{D3BC9395-CEED-4182-8415-C9C793FAC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Agencies Using ezFedGrants</a:t>
            </a:r>
          </a:p>
        </p:txBody>
      </p:sp>
      <p:sp>
        <p:nvSpPr>
          <p:cNvPr id="2" name="Content Placeholder 1" descr="Six USDA agencies currently use ezFedGrants&#10;Agricultural Marketing Service&#10;Animal and Plant Health Inspection Service&#10;Foreign Agricultural Service&#10;National Institute of Food and Agriculture&#10;Natural Resources Conservation Service&#10;Office of Partnerships and Public Engagement&#10;Forest Service coming in 2019&#10;">
            <a:extLst>
              <a:ext uri="{FF2B5EF4-FFF2-40B4-BE49-F238E27FC236}">
                <a16:creationId xmlns:a16="http://schemas.microsoft.com/office/drawing/2014/main" id="{9E73B30C-91AD-4952-A001-36ABD2EEF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Six USDA agencies currently use ezFedGrants</a:t>
            </a:r>
          </a:p>
          <a:p>
            <a:pPr lvl="1"/>
            <a:r>
              <a:rPr lang="en-US" dirty="0"/>
              <a:t>Agricultural Marketing Service</a:t>
            </a:r>
          </a:p>
          <a:p>
            <a:pPr lvl="1"/>
            <a:r>
              <a:rPr lang="en-US" dirty="0"/>
              <a:t>Animal and Plant Health Inspection Service</a:t>
            </a:r>
          </a:p>
          <a:p>
            <a:pPr lvl="1"/>
            <a:r>
              <a:rPr lang="en-US" dirty="0"/>
              <a:t>Foreign Agricultural Service</a:t>
            </a:r>
          </a:p>
          <a:p>
            <a:pPr lvl="1"/>
            <a:r>
              <a:rPr lang="en-US" dirty="0"/>
              <a:t>National Institute of Food and Agriculture</a:t>
            </a:r>
          </a:p>
          <a:p>
            <a:pPr lvl="1"/>
            <a:r>
              <a:rPr lang="en-US" dirty="0"/>
              <a:t>Natural Resources Conservation Service</a:t>
            </a:r>
          </a:p>
          <a:p>
            <a:pPr lvl="1"/>
            <a:r>
              <a:rPr lang="en-US" dirty="0"/>
              <a:t>Office of Partnerships and Public Engagement</a:t>
            </a:r>
          </a:p>
          <a:p>
            <a:r>
              <a:rPr lang="en-US" dirty="0"/>
              <a:t>Forest Service coming in 2019</a:t>
            </a:r>
          </a:p>
        </p:txBody>
      </p:sp>
    </p:spTree>
    <p:extLst>
      <p:ext uri="{BB962C8B-B14F-4D97-AF65-F5344CB8AC3E}">
        <p14:creationId xmlns:p14="http://schemas.microsoft.com/office/powerpoint/2010/main" val="3977726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Components of ezFedGrants">
            <a:extLst>
              <a:ext uri="{FF2B5EF4-FFF2-40B4-BE49-F238E27FC236}">
                <a16:creationId xmlns:a16="http://schemas.microsoft.com/office/drawing/2014/main" id="{60C35ACB-F8AC-4290-8A7A-3D262D617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ezFedGrants</a:t>
            </a:r>
          </a:p>
        </p:txBody>
      </p:sp>
      <p:sp>
        <p:nvSpPr>
          <p:cNvPr id="2" name="Content Placeholder 1" descr="Part of USDA’s FMMI financial system&#10;&#10;Two components make up the system&#10;Agency user portal – built in SAP Grantor&#10;Recipient user portal – built in Pega&#10;&#10;Connections to HANA, ASAP, and Grants.gov are also maintained&#10;">
            <a:extLst>
              <a:ext uri="{FF2B5EF4-FFF2-40B4-BE49-F238E27FC236}">
                <a16:creationId xmlns:a16="http://schemas.microsoft.com/office/drawing/2014/main" id="{7A06448F-587D-4199-B5CC-FE57757EE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 of USDA’s FMMI financial system</a:t>
            </a:r>
          </a:p>
          <a:p>
            <a:endParaRPr lang="en-US" dirty="0"/>
          </a:p>
          <a:p>
            <a:r>
              <a:rPr lang="en-US" dirty="0"/>
              <a:t>Two components make up the system</a:t>
            </a:r>
          </a:p>
          <a:p>
            <a:pPr lvl="1"/>
            <a:r>
              <a:rPr lang="en-US" sz="2800" dirty="0"/>
              <a:t>Agency user portal – built in SAP Grantor</a:t>
            </a:r>
          </a:p>
          <a:p>
            <a:pPr lvl="1"/>
            <a:r>
              <a:rPr lang="en-US" sz="2800" dirty="0"/>
              <a:t>Recipient user portal – built in Pega</a:t>
            </a:r>
          </a:p>
          <a:p>
            <a:endParaRPr lang="en-US" dirty="0"/>
          </a:p>
          <a:p>
            <a:r>
              <a:rPr lang="en-US" dirty="0"/>
              <a:t>Connections to HANA, ASAP, and Grants.gov are also maintained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227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Agency Portal Features">
            <a:extLst>
              <a:ext uri="{FF2B5EF4-FFF2-40B4-BE49-F238E27FC236}">
                <a16:creationId xmlns:a16="http://schemas.microsoft.com/office/drawing/2014/main" id="{60C35ACB-F8AC-4290-8A7A-3D262D617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Agency Portal Features</a:t>
            </a:r>
          </a:p>
        </p:txBody>
      </p:sp>
      <p:sp>
        <p:nvSpPr>
          <p:cNvPr id="2" name="Content Placeholder 1" descr="Agency users conduct business using agency portal (no recipient access)&#10;Agreement creation and management&#10;Amendments&#10;Claims processing&#10;Closeout&#10;Real-time data connection to FMMI for financials&#10;Manual agreement management (if needed)&#10;">
            <a:extLst>
              <a:ext uri="{FF2B5EF4-FFF2-40B4-BE49-F238E27FC236}">
                <a16:creationId xmlns:a16="http://schemas.microsoft.com/office/drawing/2014/main" id="{7A06448F-587D-4199-B5CC-FE57757EE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Agency users conduct business using agency portal (no recipient access)</a:t>
            </a:r>
          </a:p>
          <a:p>
            <a:pPr lvl="1"/>
            <a:r>
              <a:rPr lang="en-US" dirty="0"/>
              <a:t>Agreement creation and management</a:t>
            </a:r>
          </a:p>
          <a:p>
            <a:pPr lvl="1"/>
            <a:r>
              <a:rPr lang="en-US" dirty="0"/>
              <a:t>Amendments</a:t>
            </a:r>
          </a:p>
          <a:p>
            <a:pPr lvl="1"/>
            <a:r>
              <a:rPr lang="en-US" dirty="0"/>
              <a:t>Claims processing</a:t>
            </a:r>
          </a:p>
          <a:p>
            <a:pPr lvl="1"/>
            <a:r>
              <a:rPr lang="en-US" dirty="0"/>
              <a:t>Closeout</a:t>
            </a:r>
          </a:p>
          <a:p>
            <a:r>
              <a:rPr lang="en-US" dirty="0"/>
              <a:t>Real-time data connection to FMMI for financials</a:t>
            </a:r>
          </a:p>
          <a:p>
            <a:r>
              <a:rPr lang="en-US" dirty="0"/>
              <a:t>Manual agreement management (if needed)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821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Recipient Portal Features">
            <a:extLst>
              <a:ext uri="{FF2B5EF4-FFF2-40B4-BE49-F238E27FC236}">
                <a16:creationId xmlns:a16="http://schemas.microsoft.com/office/drawing/2014/main" id="{60C35ACB-F8AC-4290-8A7A-3D262D617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648" y="365125"/>
            <a:ext cx="8546592" cy="1325563"/>
          </a:xfrm>
        </p:spPr>
        <p:txBody>
          <a:bodyPr/>
          <a:lstStyle/>
          <a:p>
            <a:r>
              <a:rPr lang="en-US" dirty="0"/>
              <a:t>Recipient Portal Features</a:t>
            </a:r>
          </a:p>
        </p:txBody>
      </p:sp>
      <p:sp>
        <p:nvSpPr>
          <p:cNvPr id="2" name="Content Placeholder 1" descr="Recipient users conduct all business in the recipient portal&#10;Agency users conduct some business functions (mainly review and accept artifacts)&#10;Pre-award and post award tasks/functions are conducted&#10;Full lifecycle management available (except Closeout, which is coming soon)&#10;Up-to-date information available at all times&#10;">
            <a:extLst>
              <a:ext uri="{FF2B5EF4-FFF2-40B4-BE49-F238E27FC236}">
                <a16:creationId xmlns:a16="http://schemas.microsoft.com/office/drawing/2014/main" id="{7A06448F-587D-4199-B5CC-FE57757EE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Recipient users conduct all business in the recipient portal</a:t>
            </a:r>
          </a:p>
          <a:p>
            <a:pPr lvl="1"/>
            <a:r>
              <a:rPr lang="en-US" dirty="0"/>
              <a:t>Agency users conduct some business functions (mainly review and accept artifacts)</a:t>
            </a:r>
          </a:p>
          <a:p>
            <a:r>
              <a:rPr lang="en-US" dirty="0"/>
              <a:t>Pre-award and post award tasks/functions are conducted</a:t>
            </a:r>
          </a:p>
          <a:p>
            <a:r>
              <a:rPr lang="en-US" dirty="0"/>
              <a:t>Full lifecycle management available (except Closeout, which is coming soon)</a:t>
            </a:r>
          </a:p>
          <a:p>
            <a:r>
              <a:rPr lang="en-US" dirty="0"/>
              <a:t>Up-to-date information available at all times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38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Recipient Portal Functions">
            <a:extLst>
              <a:ext uri="{FF2B5EF4-FFF2-40B4-BE49-F238E27FC236}">
                <a16:creationId xmlns:a16="http://schemas.microsoft.com/office/drawing/2014/main" id="{E50326B3-D806-4A42-A4F2-5FA4B0692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648" y="365125"/>
            <a:ext cx="8546592" cy="1013101"/>
          </a:xfrm>
        </p:spPr>
        <p:txBody>
          <a:bodyPr/>
          <a:lstStyle/>
          <a:p>
            <a:r>
              <a:rPr lang="en-US" dirty="0"/>
              <a:t>Recipient Portal Functions</a:t>
            </a:r>
          </a:p>
        </p:txBody>
      </p:sp>
      <p:sp>
        <p:nvSpPr>
          <p:cNvPr id="2" name="Content Placeholder 1" descr="Recipient Portal Functions:&#10;Recipient Users:&#10;Search Opportunities&#10;Create and Submit Applications&#10;View Agreement information&#10;create and submit claims&#10;create and submit reports&#10;create and submit repayments&#10;user management&#10;&#10;Agency Users:&#10;Create and publish opportunities&#10;Review and approve applications&#10;view agreement information&#10;review and accept claims&#10;Review and accept reports&#10;review and accept repayments">
            <a:extLst>
              <a:ext uri="{FF2B5EF4-FFF2-40B4-BE49-F238E27FC236}">
                <a16:creationId xmlns:a16="http://schemas.microsoft.com/office/drawing/2014/main" id="{B318E122-E517-4906-939A-232CAA4BC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8"/>
            <a:ext cx="7788965" cy="54135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/>
              <a:t>Recipient Portal Functions:</a:t>
            </a:r>
          </a:p>
          <a:p>
            <a:pPr marL="0" indent="0">
              <a:buNone/>
            </a:pPr>
            <a:r>
              <a:rPr lang="en-US" sz="1400" dirty="0"/>
              <a:t>Recipient Users:</a:t>
            </a:r>
          </a:p>
          <a:p>
            <a:pPr marL="0" indent="0">
              <a:buNone/>
            </a:pPr>
            <a:r>
              <a:rPr lang="en-US" sz="1400" dirty="0"/>
              <a:t>Search Opportunities</a:t>
            </a:r>
          </a:p>
          <a:p>
            <a:pPr marL="0" indent="0">
              <a:buNone/>
            </a:pPr>
            <a:r>
              <a:rPr lang="en-US" sz="1400" dirty="0"/>
              <a:t>Create and Submit Applications</a:t>
            </a:r>
          </a:p>
          <a:p>
            <a:pPr marL="0" indent="0">
              <a:buNone/>
            </a:pPr>
            <a:r>
              <a:rPr lang="en-US" sz="1400" dirty="0"/>
              <a:t>View Agreement information</a:t>
            </a:r>
          </a:p>
          <a:p>
            <a:pPr marL="0" indent="0">
              <a:buNone/>
            </a:pPr>
            <a:r>
              <a:rPr lang="en-US" sz="1400" dirty="0"/>
              <a:t>create and submit claims</a:t>
            </a:r>
          </a:p>
          <a:p>
            <a:pPr marL="0" indent="0">
              <a:buNone/>
            </a:pPr>
            <a:r>
              <a:rPr lang="en-US" sz="1400" dirty="0"/>
              <a:t>create and submit reports</a:t>
            </a:r>
          </a:p>
          <a:p>
            <a:pPr marL="0" indent="0">
              <a:buNone/>
            </a:pPr>
            <a:r>
              <a:rPr lang="en-US" sz="1400" dirty="0"/>
              <a:t>create and submit repayments</a:t>
            </a:r>
          </a:p>
          <a:p>
            <a:pPr marL="0" indent="0">
              <a:buNone/>
            </a:pPr>
            <a:r>
              <a:rPr lang="en-US" sz="1400" dirty="0"/>
              <a:t>user management</a:t>
            </a:r>
          </a:p>
          <a:p>
            <a:pPr marL="0" indent="0">
              <a:buNone/>
            </a:pPr>
            <a:r>
              <a:rPr lang="en-US" sz="1400" b="1" dirty="0"/>
              <a:t>Agency Users:</a:t>
            </a:r>
          </a:p>
          <a:p>
            <a:pPr marL="0" indent="0">
              <a:buNone/>
            </a:pPr>
            <a:r>
              <a:rPr lang="en-US" sz="1400" dirty="0"/>
              <a:t>Create and publish opportunities</a:t>
            </a:r>
          </a:p>
          <a:p>
            <a:pPr marL="0" indent="0">
              <a:buNone/>
            </a:pPr>
            <a:r>
              <a:rPr lang="en-US" sz="1400" dirty="0"/>
              <a:t>Review and approve applications</a:t>
            </a:r>
          </a:p>
          <a:p>
            <a:pPr marL="0" indent="0">
              <a:buNone/>
            </a:pPr>
            <a:r>
              <a:rPr lang="en-US" sz="1400" dirty="0"/>
              <a:t>view agreement information</a:t>
            </a:r>
          </a:p>
          <a:p>
            <a:pPr marL="0" indent="0">
              <a:buNone/>
            </a:pPr>
            <a:r>
              <a:rPr lang="en-US" sz="1400" dirty="0"/>
              <a:t>review and accept claims</a:t>
            </a:r>
          </a:p>
          <a:p>
            <a:pPr marL="0" indent="0">
              <a:buNone/>
            </a:pPr>
            <a:r>
              <a:rPr lang="en-US" sz="1400" dirty="0"/>
              <a:t>Review and accept reports</a:t>
            </a:r>
          </a:p>
          <a:p>
            <a:pPr marL="0" indent="0">
              <a:buNone/>
            </a:pPr>
            <a:r>
              <a:rPr lang="en-US" sz="1400" dirty="0"/>
              <a:t>review and accept repayments</a:t>
            </a:r>
          </a:p>
        </p:txBody>
      </p:sp>
    </p:spTree>
    <p:extLst>
      <p:ext uri="{BB962C8B-B14F-4D97-AF65-F5344CB8AC3E}">
        <p14:creationId xmlns:p14="http://schemas.microsoft.com/office/powerpoint/2010/main" val="3374781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Recipient Portal Issues">
            <a:extLst>
              <a:ext uri="{FF2B5EF4-FFF2-40B4-BE49-F238E27FC236}">
                <a16:creationId xmlns:a16="http://schemas.microsoft.com/office/drawing/2014/main" id="{60C35ACB-F8AC-4290-8A7A-3D262D617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Recipient Portal Issues</a:t>
            </a:r>
          </a:p>
        </p:txBody>
      </p:sp>
      <p:sp>
        <p:nvSpPr>
          <p:cNvPr id="2" name="Content Placeholder 1" descr="Slow performance&#10;Browser issues (different behavior depending on browser used)&#10;Screens not intuitive&#10;User interface is not 508 compliant&#10;Miscellaneous issues&#10;">
            <a:extLst>
              <a:ext uri="{FF2B5EF4-FFF2-40B4-BE49-F238E27FC236}">
                <a16:creationId xmlns:a16="http://schemas.microsoft.com/office/drawing/2014/main" id="{7A06448F-587D-4199-B5CC-FE57757EE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Slow performance</a:t>
            </a:r>
          </a:p>
          <a:p>
            <a:r>
              <a:rPr lang="en-US" dirty="0"/>
              <a:t>Browser issues (different behavior depending on browser used)</a:t>
            </a:r>
          </a:p>
          <a:p>
            <a:r>
              <a:rPr lang="en-US" dirty="0"/>
              <a:t>Screens not intuitive</a:t>
            </a:r>
          </a:p>
          <a:p>
            <a:r>
              <a:rPr lang="en-US" dirty="0"/>
              <a:t>User interface is not 508 compliant</a:t>
            </a:r>
          </a:p>
          <a:p>
            <a:r>
              <a:rPr lang="en-US" dirty="0"/>
              <a:t>Miscellaneous issues</a:t>
            </a:r>
          </a:p>
        </p:txBody>
      </p:sp>
    </p:spTree>
    <p:extLst>
      <p:ext uri="{BB962C8B-B14F-4D97-AF65-F5344CB8AC3E}">
        <p14:creationId xmlns:p14="http://schemas.microsoft.com/office/powerpoint/2010/main" val="3791425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Struggles">
            <a:extLst>
              <a:ext uri="{FF2B5EF4-FFF2-40B4-BE49-F238E27FC236}">
                <a16:creationId xmlns:a16="http://schemas.microsoft.com/office/drawing/2014/main" id="{60C35ACB-F8AC-4290-8A7A-3D262D617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Struggles</a:t>
            </a:r>
          </a:p>
        </p:txBody>
      </p:sp>
      <p:sp>
        <p:nvSpPr>
          <p:cNvPr id="2" name="Content Placeholder 1" descr="Significant resources spent on user documentation&#10;Step-by-step guides complete with user tricks to overcome issues&#10;Staffed help desk to guide users through regular tasks&#10;Access requests and management, applications, report assignments&#10;Production support team to fix issues on the fly&#10;Connection errors and malfunctions common&#10;User frustration&#10;Constant communication&#10;">
            <a:extLst>
              <a:ext uri="{FF2B5EF4-FFF2-40B4-BE49-F238E27FC236}">
                <a16:creationId xmlns:a16="http://schemas.microsoft.com/office/drawing/2014/main" id="{7A06448F-587D-4199-B5CC-FE57757EE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Significant resources spent on user documentation</a:t>
            </a:r>
          </a:p>
          <a:p>
            <a:pPr lvl="1"/>
            <a:r>
              <a:rPr lang="en-US" dirty="0"/>
              <a:t>Step-by-step guides complete with user tricks to overcome issues</a:t>
            </a:r>
          </a:p>
          <a:p>
            <a:r>
              <a:rPr lang="en-US" dirty="0"/>
              <a:t>Staffed help desk to guide users through regular tasks</a:t>
            </a:r>
          </a:p>
          <a:p>
            <a:pPr lvl="1"/>
            <a:r>
              <a:rPr lang="en-US" dirty="0"/>
              <a:t>Access requests and management, applications, report assignments</a:t>
            </a:r>
          </a:p>
          <a:p>
            <a:r>
              <a:rPr lang="en-US" dirty="0"/>
              <a:t>Production support team to fix issues on the fly</a:t>
            </a:r>
          </a:p>
          <a:p>
            <a:pPr lvl="1"/>
            <a:r>
              <a:rPr lang="en-US" dirty="0"/>
              <a:t>Connection errors and malfunctions common</a:t>
            </a:r>
          </a:p>
          <a:p>
            <a:r>
              <a:rPr lang="en-US" dirty="0"/>
              <a:t>User frustration</a:t>
            </a:r>
          </a:p>
          <a:p>
            <a:pPr lvl="1"/>
            <a:r>
              <a:rPr lang="en-US" dirty="0"/>
              <a:t>Constant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072767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556FDFF-2DE1-4867-BD1B-9CCB7C4297FE}" vid="{47B7BB4B-F731-454D-B0A8-3E0BD96D585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2019 Finl Mgt Trng PowerPoint Template</Template>
  <TotalTime>343</TotalTime>
  <Words>489</Words>
  <Application>Microsoft Office PowerPoint</Application>
  <PresentationFormat>Widescreen</PresentationFormat>
  <Paragraphs>102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Office Theme</vt:lpstr>
      <vt:lpstr>Efforts to Improve the Customer Experience in ezFedGrants Recipient Portal</vt:lpstr>
      <vt:lpstr>What is ezFedGrants? </vt:lpstr>
      <vt:lpstr>Agencies Using ezFedGrants</vt:lpstr>
      <vt:lpstr>Components of ezFedGrants</vt:lpstr>
      <vt:lpstr>Agency Portal Features</vt:lpstr>
      <vt:lpstr>Recipient Portal Features</vt:lpstr>
      <vt:lpstr>Recipient Portal Functions</vt:lpstr>
      <vt:lpstr>Recipient Portal Issues</vt:lpstr>
      <vt:lpstr>Struggles</vt:lpstr>
      <vt:lpstr>Plan for Righting the Ship</vt:lpstr>
      <vt:lpstr>Improvements Coming</vt:lpstr>
      <vt:lpstr>Next Steps</vt:lpstr>
      <vt:lpstr>Questions/Comments?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ezFedGrants</dc:title>
  <dc:creator>Financial Management Services</dc:creator>
  <cp:lastModifiedBy>Bailey, Veronica - OCFO-FMS, New Orleans, LA</cp:lastModifiedBy>
  <cp:revision>63</cp:revision>
  <dcterms:created xsi:type="dcterms:W3CDTF">2019-05-28T19:58:48Z</dcterms:created>
  <dcterms:modified xsi:type="dcterms:W3CDTF">2019-08-13T14:16:04Z</dcterms:modified>
</cp:coreProperties>
</file>