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668" r:id="rId3"/>
    <p:sldId id="647" r:id="rId4"/>
    <p:sldId id="667" r:id="rId5"/>
    <p:sldId id="658" r:id="rId6"/>
    <p:sldId id="257" r:id="rId7"/>
    <p:sldId id="258" r:id="rId8"/>
    <p:sldId id="259" r:id="rId9"/>
    <p:sldId id="260" r:id="rId10"/>
    <p:sldId id="261" r:id="rId11"/>
    <p:sldId id="266" r:id="rId12"/>
    <p:sldId id="269" r:id="rId13"/>
    <p:sldId id="267" r:id="rId14"/>
    <p:sldId id="640" r:id="rId15"/>
    <p:sldId id="639" r:id="rId16"/>
    <p:sldId id="641" r:id="rId17"/>
    <p:sldId id="275" r:id="rId18"/>
    <p:sldId id="642" r:id="rId19"/>
    <p:sldId id="278" r:id="rId20"/>
    <p:sldId id="659" r:id="rId21"/>
    <p:sldId id="268" r:id="rId22"/>
    <p:sldId id="654" r:id="rId23"/>
    <p:sldId id="655" r:id="rId24"/>
    <p:sldId id="272" r:id="rId25"/>
    <p:sldId id="27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3883" autoAdjust="0"/>
  </p:normalViewPr>
  <p:slideViewPr>
    <p:cSldViewPr snapToGrid="0">
      <p:cViewPr varScale="1">
        <p:scale>
          <a:sx n="153" d="100"/>
          <a:sy n="153" d="100"/>
        </p:scale>
        <p:origin x="16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58EE9-4F26-4A3B-BA5A-6F459F14534D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37E00-2E2B-43D7-9498-2A69FE16CF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00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D510F-BD00-4E77-B625-843BF4F5A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490112"/>
            <a:ext cx="597049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USDA 2019 Financial Management Training PowerPoint Title Slide graphic&#10;&#10;Description generated with high confidence">
            <a:extLst>
              <a:ext uri="{FF2B5EF4-FFF2-40B4-BE49-F238E27FC236}">
                <a16:creationId xmlns:a16="http://schemas.microsoft.com/office/drawing/2014/main" id="{D03D29FD-CF9C-4176-8541-6D49BFC3BD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B91BD0-7541-4109-961C-7ED810E296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064" y="2047874"/>
            <a:ext cx="6189950" cy="1042797"/>
          </a:xfrm>
        </p:spPr>
        <p:txBody>
          <a:bodyPr/>
          <a:lstStyle>
            <a:lvl1pPr marL="0" indent="0">
              <a:buNone/>
              <a:defRPr sz="3600" b="1">
                <a:latin typeface="Arial Black" panose="020B0A040201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Presentation Title</a:t>
            </a:r>
          </a:p>
          <a:p>
            <a:pPr lvl="1"/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4D04E22-061D-4978-BB7C-EEBB355515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64074" y="4535678"/>
            <a:ext cx="7259701" cy="1770109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Presenter Title</a:t>
            </a:r>
          </a:p>
          <a:p>
            <a:pPr lvl="1"/>
            <a:r>
              <a:rPr lang="en-US" dirty="0"/>
              <a:t>Agency/Organization</a:t>
            </a:r>
          </a:p>
        </p:txBody>
      </p:sp>
    </p:spTree>
    <p:extLst>
      <p:ext uri="{BB962C8B-B14F-4D97-AF65-F5344CB8AC3E}">
        <p14:creationId xmlns:p14="http://schemas.microsoft.com/office/powerpoint/2010/main" val="3606068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8BEE5-9815-42E7-AF5A-D0B47FC7A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99A91A-87F9-4F03-82C4-7A4E33B936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2F42C-45CB-4AC2-B290-5C33BCD97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USDA, OCFO, FMT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E51A2-CFCA-4C84-9B57-6C5D5CD29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2019 Financial Management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D78EE-FDA5-472E-85F9-5C830D526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7BB3-F3DC-4C0B-B008-4C703ECBF5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5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1673D0-9661-4E0E-AA47-A09D9EAD5B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717FDF-0DCF-485A-A9B2-0B95BE1E7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16EC6-6955-40A7-8433-6A2D2BC9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USDA, OCFO, FMT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47FD3-9D76-4491-817F-002C1940F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2019 Financial Management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26FB0-3E1A-41A5-A68A-A6FE602D6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7BB3-F3DC-4C0B-B008-4C703ECBF5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710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2A6C5-B5A9-4117-831A-918181B92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F1915A-2BFF-413D-A93F-0E5CF04A5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USDA, OCFO, FMT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52D228-0C58-41CE-A857-BB032C4D2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2019 Financial Management Training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808AB-111D-4D9F-A4C9-3E9DB3CC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7BB3-F3DC-4C0B-B008-4C703ECBF5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95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2D8A6-75E3-4BFA-9831-9682B14E4B8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EFECF40-CC08-45BA-8854-46987B2280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78240" y="365125"/>
            <a:ext cx="3182112" cy="132556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0" name="Picture 9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1C433B0F-81B7-48DB-B667-E57EC12DBD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3" b="12691"/>
          <a:stretch/>
        </p:blipFill>
        <p:spPr>
          <a:xfrm>
            <a:off x="8733830" y="136525"/>
            <a:ext cx="3400257" cy="16891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C5F9CC69-245C-4346-B6BE-7B2B3F9A25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648" y="365125"/>
            <a:ext cx="8546592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A78E5B62-B508-4DE2-87FF-BA6A72FB29F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USDA, OCFO, FMT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CB29834-7B3E-4720-A045-AEFC6597A2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2019 Financial Management Training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E4A1C51-9F84-4288-938A-280EDF2898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A07BB3-F3DC-4C0B-B008-4C703ECBF5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998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981E1-E9FF-4F64-8A6E-E632327E7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C137D-D7E8-4957-868F-33A5FEA84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75C16-ABE3-43C9-AD96-38E584492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USDA, OCFO, FMT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F9C28-6F2B-4F25-89A4-54A2ABCC0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2019 Financial Management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8E6A1-B318-4E25-A5BB-91045D6D3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7BB3-F3DC-4C0B-B008-4C703ECBF5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7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22763-D136-4044-9B18-2F0BBA3FE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1D300-8D4B-4295-82DC-F9F6EB24CA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87862-657D-4EFA-B5C2-A9A2F5040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0CB15-A957-4B55-A7AC-FE0804C51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USDA, OCFO, FMT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AEFDF-6164-4D5A-9778-04C54281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2019 Financial Management Training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63950B-555B-4CF1-BC80-4DAC8652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7BB3-F3DC-4C0B-B008-4C703ECBF5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32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5444D-C4E3-4FDF-97B5-BF12F204C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6749C-43CE-4327-BA79-7E50DE4D1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37CCC-FB7C-4EC7-B300-A796808C8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067F20-8E7E-49CD-A5D7-92F2774E2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D2D355-18AF-4A0E-B007-0C2A8D5DEE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196291-661A-4E6C-8FD7-CA49B826E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USDA, OCFO, FMT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770AA5-DD79-4C31-896D-5DBC84EC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2019 Financial Management Training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41D73E-4730-48B8-A2EE-34D83F837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7BB3-F3DC-4C0B-B008-4C703ECBF5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47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259FB-7271-4B9E-8B67-93DB152C2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BAA906-0C43-4BF4-BE5A-751BD5B3D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USDA, OCFO, FMT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3FF444-166D-4651-9C2B-D126DD0B0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2019 Financial Management Training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DF6E19-7C12-4244-9684-E82323142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7BB3-F3DC-4C0B-B008-4C703ECBF5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75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67E101-BB56-4CB3-94FC-AE7FAB522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USDA, OCFO, FMT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3AA902-B6F4-4AB8-B0AC-DAE3DE051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2019 Financial Management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2FE2B-D21F-4265-91D5-35C36811D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7BB3-F3DC-4C0B-B008-4C703ECBF5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61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753D3-5EEC-4E45-B4FA-F921135F1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BBF06-84E1-4932-8B7F-CACE1B565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A4D522-39E5-4307-A903-156A12B72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B9910-3D75-47AE-B976-C4F5AB656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USDA, OCFO, FMT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543111-2888-4675-8329-A0DD0553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2019 Financial Management Training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6F750-1284-4F09-9468-8510420AF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7BB3-F3DC-4C0B-B008-4C703ECBF5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33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E83A9-9033-49B9-820C-D40C8284B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501767-2849-44E8-8E23-A2CA98B855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570AB-5393-4BB7-B953-0D55F2A20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0A4EA-69C5-47C7-BBB3-06F1B4BEB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USDA, OCFO, FMT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D8999-ECF4-4E4A-AB36-5810663F7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2019 Financial Management Training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12C9E-B280-44D8-B5AF-CB4A9E79E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7BB3-F3DC-4C0B-B008-4C703ECBF5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39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DFC486-59CF-4582-98BE-096D534D1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12A52-447E-4BC8-A3BA-0E7B7DEE7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C8196-EF28-4B17-BECD-44606BEE4C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USDA, OCFO, FMT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F5C35-EB73-4BA9-A143-869214A3F8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2019 Financial Management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B665A-4DA1-4A13-BC49-03747EF20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07BB3-F3DC-4C0B-B008-4C703ECBF5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9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MMI Roadmap">
            <a:extLst>
              <a:ext uri="{FF2B5EF4-FFF2-40B4-BE49-F238E27FC236}">
                <a16:creationId xmlns:a16="http://schemas.microsoft.com/office/drawing/2014/main" id="{40E3C85C-68B4-4BE7-A497-186F89BBF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>
                <a:latin typeface="+mn-lt"/>
              </a:rPr>
              <a:t>FMMI Roadmap</a:t>
            </a:r>
          </a:p>
        </p:txBody>
      </p:sp>
      <p:sp>
        <p:nvSpPr>
          <p:cNvPr id="4" name="Text Placeholder 3" descr="Linda Connolly&#10;Mike Brashear&#10;Afnan Chawla&#10;">
            <a:extLst>
              <a:ext uri="{FF2B5EF4-FFF2-40B4-BE49-F238E27FC236}">
                <a16:creationId xmlns:a16="http://schemas.microsoft.com/office/drawing/2014/main" id="{C9465529-204B-4391-B17D-C10EBD2BFE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23471" y="4535678"/>
            <a:ext cx="4800304" cy="1770109"/>
          </a:xfrm>
        </p:spPr>
        <p:txBody>
          <a:bodyPr/>
          <a:lstStyle/>
          <a:p>
            <a:r>
              <a:rPr lang="en-US" b="0" dirty="0"/>
              <a:t>Linda Connolly</a:t>
            </a:r>
          </a:p>
          <a:p>
            <a:r>
              <a:rPr lang="en-US" b="0" dirty="0"/>
              <a:t>Mike Brashear</a:t>
            </a:r>
          </a:p>
          <a:p>
            <a:r>
              <a:rPr lang="en-US" b="0" dirty="0"/>
              <a:t>Afnan Chawla</a:t>
            </a:r>
          </a:p>
        </p:txBody>
      </p:sp>
    </p:spTree>
    <p:extLst>
      <p:ext uri="{BB962C8B-B14F-4D97-AF65-F5344CB8AC3E}">
        <p14:creationId xmlns:p14="http://schemas.microsoft.com/office/powerpoint/2010/main" val="78150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Recent and Ongoing Upgrades">
            <a:extLst>
              <a:ext uri="{FF2B5EF4-FFF2-40B4-BE49-F238E27FC236}">
                <a16:creationId xmlns:a16="http://schemas.microsoft.com/office/drawing/2014/main" id="{C51DFA81-3316-420B-9BF0-7C5CACFAA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Recent and Ongoing Upgrades</a:t>
            </a:r>
          </a:p>
        </p:txBody>
      </p:sp>
      <p:sp>
        <p:nvSpPr>
          <p:cNvPr id="8" name="Rectangle 7" descr="ECC – Enhancement Pack 8   CRM – Enhancement Pack 4&#10;BW – Version 7.5    GRC – Version 10.1&#10;BOBJ – Version 4.2    PI – Version 7.5&#10;PEGA – Version 8.1    HANA – Version 2.0&#10;&#10;Enhance services to add value and drive efficiency and effectiveness of internal operations&#10;Reduce risk to the business and customers through consistent and stable business processes and systems performance&#10;Drive efficiency in resource allocation to promote scalability &#10;Increase the Quality to the Customer&#10;">
            <a:extLst>
              <a:ext uri="{FF2B5EF4-FFF2-40B4-BE49-F238E27FC236}">
                <a16:creationId xmlns:a16="http://schemas.microsoft.com/office/drawing/2014/main" id="{5C8A0903-3520-4BDF-B769-C8A6596EF353}"/>
              </a:ext>
            </a:extLst>
          </p:cNvPr>
          <p:cNvSpPr/>
          <p:nvPr/>
        </p:nvSpPr>
        <p:spPr>
          <a:xfrm>
            <a:off x="740239" y="1707441"/>
            <a:ext cx="9532650" cy="3733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ECC – Enhancement Pack 8 		CRM – Enhancement Pack 4</a:t>
            </a:r>
          </a:p>
          <a:p>
            <a:pPr>
              <a:lnSpc>
                <a:spcPct val="110000"/>
              </a:lnSpc>
            </a:pPr>
            <a:r>
              <a:rPr lang="en-US" dirty="0"/>
              <a:t>BW – Version 7.5 			GRC – Version 10.1</a:t>
            </a:r>
          </a:p>
          <a:p>
            <a:pPr>
              <a:lnSpc>
                <a:spcPct val="110000"/>
              </a:lnSpc>
            </a:pPr>
            <a:r>
              <a:rPr lang="en-US" dirty="0"/>
              <a:t>BOBJ – Version 4.2 			PI – Version 7.5</a:t>
            </a:r>
          </a:p>
          <a:p>
            <a:pPr>
              <a:lnSpc>
                <a:spcPct val="110000"/>
              </a:lnSpc>
            </a:pPr>
            <a:r>
              <a:rPr lang="en-US" dirty="0"/>
              <a:t>PEGA – Version 8.1 			HANA – Version 2.0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Enhance services to add value and drive efficiency and effectiveness of internal operations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Reduce risk to the business and customers through consistent and stable business processes and systems performance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Drive efficiency in resource allocation to promote scalability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Increase the Quality to the Customer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029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S/4HANA">
            <a:extLst>
              <a:ext uri="{FF2B5EF4-FFF2-40B4-BE49-F238E27FC236}">
                <a16:creationId xmlns:a16="http://schemas.microsoft.com/office/drawing/2014/main" id="{CC4A5B81-A5F7-412F-8E32-5B8BB07AE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S/4HANA</a:t>
            </a:r>
          </a:p>
        </p:txBody>
      </p:sp>
      <p:sp>
        <p:nvSpPr>
          <p:cNvPr id="2" name="Content Placeholder 1" descr="What is S/4HANA?&#10;Main Drivers to Upgrade&#10;Changes and Benefits&#10;S/4HANA Preview&#10;Next Steps&#10;">
            <a:extLst>
              <a:ext uri="{FF2B5EF4-FFF2-40B4-BE49-F238E27FC236}">
                <a16:creationId xmlns:a16="http://schemas.microsoft.com/office/drawing/2014/main" id="{CF8A02D8-5EEF-46AE-A775-6C1478C33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S/4HANA?</a:t>
            </a:r>
          </a:p>
          <a:p>
            <a:r>
              <a:rPr lang="en-US" dirty="0"/>
              <a:t>Main Drivers to Upgrade</a:t>
            </a:r>
          </a:p>
          <a:p>
            <a:r>
              <a:rPr lang="en-US" dirty="0"/>
              <a:t>Changes and Benefits</a:t>
            </a:r>
          </a:p>
          <a:p>
            <a:r>
              <a:rPr lang="en-US" dirty="0"/>
              <a:t>S/4HANA Preview</a:t>
            </a:r>
          </a:p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06791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What is S/4HANA?">
            <a:extLst>
              <a:ext uri="{FF2B5EF4-FFF2-40B4-BE49-F238E27FC236}">
                <a16:creationId xmlns:a16="http://schemas.microsoft.com/office/drawing/2014/main" id="{226A8D06-1D36-459B-8757-F504B7F03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S/4HANA?</a:t>
            </a:r>
          </a:p>
        </p:txBody>
      </p:sp>
      <p:sp>
        <p:nvSpPr>
          <p:cNvPr id="2" name="Content Placeholder 1" descr="SAP Business Suite 4 SAP HANA&#10;Optimized for SAP’s in-memory database SAP HANA&#10;Two editions&#10;SAP S/4HANA On-Premise&#10;SAP S/4HANA Cloud&#10;Legacy software sunsetting at the end of 2025&#10;">
            <a:extLst>
              <a:ext uri="{FF2B5EF4-FFF2-40B4-BE49-F238E27FC236}">
                <a16:creationId xmlns:a16="http://schemas.microsoft.com/office/drawing/2014/main" id="{245EF13A-000C-4CCD-A600-AA5FA9F96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SAP Business Suite 4 SAP HANA</a:t>
            </a:r>
          </a:p>
          <a:p>
            <a:r>
              <a:rPr lang="en-US" dirty="0"/>
              <a:t>Optimized for SAP’s in-memory database SAP HANA</a:t>
            </a:r>
          </a:p>
          <a:p>
            <a:r>
              <a:rPr lang="en-US" dirty="0"/>
              <a:t>Two editions</a:t>
            </a:r>
          </a:p>
          <a:p>
            <a:pPr lvl="1"/>
            <a:r>
              <a:rPr lang="en-US" dirty="0"/>
              <a:t>SAP S/4HANA On-Premise</a:t>
            </a:r>
          </a:p>
          <a:p>
            <a:pPr lvl="1"/>
            <a:r>
              <a:rPr lang="en-US" dirty="0"/>
              <a:t>SAP S/4HANA Cloud</a:t>
            </a:r>
          </a:p>
          <a:p>
            <a:r>
              <a:rPr lang="en-US" dirty="0"/>
              <a:t>Legacy software sunsetting at the end of 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38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changes and benefits">
            <a:extLst>
              <a:ext uri="{FF2B5EF4-FFF2-40B4-BE49-F238E27FC236}">
                <a16:creationId xmlns:a16="http://schemas.microsoft.com/office/drawing/2014/main" id="{8F4600FC-78DF-476C-8C39-3BB1549B4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and Benefits</a:t>
            </a:r>
          </a:p>
        </p:txBody>
      </p:sp>
      <p:sp>
        <p:nvSpPr>
          <p:cNvPr id="2" name="Content Placeholder 1" descr="New look and feel&#10;Simplified data model&#10;Business Suite integration&#10;">
            <a:extLst>
              <a:ext uri="{FF2B5EF4-FFF2-40B4-BE49-F238E27FC236}">
                <a16:creationId xmlns:a16="http://schemas.microsoft.com/office/drawing/2014/main" id="{2D0EDC84-6A60-41C2-8768-834C74187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look and feel</a:t>
            </a:r>
          </a:p>
          <a:p>
            <a:r>
              <a:rPr lang="en-US" dirty="0"/>
              <a:t>Simplified data model</a:t>
            </a:r>
          </a:p>
          <a:p>
            <a:r>
              <a:rPr lang="en-US" dirty="0"/>
              <a:t>Business Suite integration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16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new look and feel">
            <a:extLst>
              <a:ext uri="{FF2B5EF4-FFF2-40B4-BE49-F238E27FC236}">
                <a16:creationId xmlns:a16="http://schemas.microsoft.com/office/drawing/2014/main" id="{77CCB747-3D9F-41D1-A3CB-2B95F9D2B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Look and Feel</a:t>
            </a:r>
          </a:p>
        </p:txBody>
      </p:sp>
      <p:pic>
        <p:nvPicPr>
          <p:cNvPr id="7" name="Picture Placeholder 6" descr="look of the interface from the past, picture of a older model computer.">
            <a:extLst>
              <a:ext uri="{FF2B5EF4-FFF2-40B4-BE49-F238E27FC236}">
                <a16:creationId xmlns:a16="http://schemas.microsoft.com/office/drawing/2014/main" id="{3D11C635-A5F0-4345-BF5F-EA9275F00B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829" r="-54829"/>
          <a:stretch>
            <a:fillRect/>
          </a:stretch>
        </p:blipFill>
        <p:spPr>
          <a:xfrm>
            <a:off x="-533400" y="1619250"/>
            <a:ext cx="6747928" cy="3333750"/>
          </a:xfrm>
          <a:prstGeom prst="rect">
            <a:avLst/>
          </a:prstGeom>
          <a:noFill/>
        </p:spPr>
      </p:pic>
      <p:sp>
        <p:nvSpPr>
          <p:cNvPr id="8" name="Text Placeholder 2" descr="from the past">
            <a:extLst>
              <a:ext uri="{FF2B5EF4-FFF2-40B4-BE49-F238E27FC236}">
                <a16:creationId xmlns:a16="http://schemas.microsoft.com/office/drawing/2014/main" id="{EDFDDCC4-D4C1-45DF-8C84-8828E9D6C70F}"/>
              </a:ext>
            </a:extLst>
          </p:cNvPr>
          <p:cNvSpPr txBox="1">
            <a:spLocks/>
          </p:cNvSpPr>
          <p:nvPr/>
        </p:nvSpPr>
        <p:spPr>
          <a:xfrm>
            <a:off x="187811" y="5238750"/>
            <a:ext cx="5327650" cy="1079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From the Past…</a:t>
            </a:r>
          </a:p>
        </p:txBody>
      </p:sp>
      <p:pic>
        <p:nvPicPr>
          <p:cNvPr id="6" name="Picture Placeholder 7" descr="New look of the interface, picture of an updated resources where you can access the interface">
            <a:extLst>
              <a:ext uri="{FF2B5EF4-FFF2-40B4-BE49-F238E27FC236}">
                <a16:creationId xmlns:a16="http://schemas.microsoft.com/office/drawing/2014/main" id="{157CEA96-20E4-4197-B683-BEA8340518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4" r="-1024"/>
          <a:stretch>
            <a:fillRect/>
          </a:stretch>
        </p:blipFill>
        <p:spPr>
          <a:xfrm>
            <a:off x="5815501" y="1619250"/>
            <a:ext cx="6376499" cy="3151188"/>
          </a:xfrm>
          <a:prstGeom prst="rect">
            <a:avLst/>
          </a:prstGeom>
          <a:noFill/>
        </p:spPr>
      </p:pic>
      <p:sp>
        <p:nvSpPr>
          <p:cNvPr id="5" name="Text Placeholder 4" descr="to the present">
            <a:extLst>
              <a:ext uri="{FF2B5EF4-FFF2-40B4-BE49-F238E27FC236}">
                <a16:creationId xmlns:a16="http://schemas.microsoft.com/office/drawing/2014/main" id="{166A79A6-21EA-442C-9B4B-958EE56D610D}"/>
              </a:ext>
            </a:extLst>
          </p:cNvPr>
          <p:cNvSpPr txBox="1">
            <a:spLocks/>
          </p:cNvSpPr>
          <p:nvPr/>
        </p:nvSpPr>
        <p:spPr>
          <a:xfrm>
            <a:off x="6340719" y="5238750"/>
            <a:ext cx="5326062" cy="1079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…To the Present</a:t>
            </a:r>
          </a:p>
        </p:txBody>
      </p:sp>
    </p:spTree>
    <p:extLst>
      <p:ext uri="{BB962C8B-B14F-4D97-AF65-F5344CB8AC3E}">
        <p14:creationId xmlns:p14="http://schemas.microsoft.com/office/powerpoint/2010/main" val="4229676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New look and feel">
            <a:extLst>
              <a:ext uri="{FF2B5EF4-FFF2-40B4-BE49-F238E27FC236}">
                <a16:creationId xmlns:a16="http://schemas.microsoft.com/office/drawing/2014/main" id="{022F4BA5-DE8F-4D1F-A9A5-7BE0E9831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Look and Feel</a:t>
            </a:r>
          </a:p>
        </p:txBody>
      </p:sp>
      <p:sp>
        <p:nvSpPr>
          <p:cNvPr id="9" name="Content Placeholder 8" descr="Changes:&#10;New user experience&#10;Fiori launchpad&#10;Provides role-specific access to relevant apps and tasks&#10;Can be personalized&#10;Tiles can launch Fiori apps and classic transactions&#10;Works on other devices&#10;Digital assistance with voice recognition&#10;Intuitive search capability&#10;">
            <a:extLst>
              <a:ext uri="{FF2B5EF4-FFF2-40B4-BE49-F238E27FC236}">
                <a16:creationId xmlns:a16="http://schemas.microsoft.com/office/drawing/2014/main" id="{43C39852-107B-480C-A807-EAF0EB1E4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01066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Changes</a:t>
            </a:r>
            <a:r>
              <a:rPr lang="en-US" dirty="0"/>
              <a:t>:</a:t>
            </a:r>
          </a:p>
          <a:p>
            <a:r>
              <a:rPr lang="en-US" dirty="0"/>
              <a:t>New user experience</a:t>
            </a:r>
          </a:p>
          <a:p>
            <a:r>
              <a:rPr lang="en-US" dirty="0"/>
              <a:t>Fiori launchpad</a:t>
            </a:r>
          </a:p>
          <a:p>
            <a:pPr lvl="1"/>
            <a:r>
              <a:rPr lang="en-US" dirty="0"/>
              <a:t>Provides role-specific access to relevant apps and tasks</a:t>
            </a:r>
          </a:p>
          <a:p>
            <a:pPr lvl="1"/>
            <a:r>
              <a:rPr lang="en-US" dirty="0"/>
              <a:t>Can be personalized</a:t>
            </a:r>
          </a:p>
          <a:p>
            <a:pPr lvl="1"/>
            <a:r>
              <a:rPr lang="en-US" dirty="0"/>
              <a:t>Tiles can launch Fiori apps and classic transactions</a:t>
            </a:r>
          </a:p>
          <a:p>
            <a:r>
              <a:rPr lang="en-US" dirty="0"/>
              <a:t>Works on other devices</a:t>
            </a:r>
          </a:p>
          <a:p>
            <a:r>
              <a:rPr lang="en-US" dirty="0"/>
              <a:t>Digital assistance with voice recognition</a:t>
            </a:r>
          </a:p>
          <a:p>
            <a:r>
              <a:rPr lang="en-US" dirty="0"/>
              <a:t>Intuitive search capability</a:t>
            </a:r>
          </a:p>
          <a:p>
            <a:endParaRPr lang="en-US" dirty="0"/>
          </a:p>
        </p:txBody>
      </p:sp>
      <p:pic>
        <p:nvPicPr>
          <p:cNvPr id="12" name="Content Placeholder 4" descr="&quot;&quot;">
            <a:extLst>
              <a:ext uri="{FF2B5EF4-FFF2-40B4-BE49-F238E27FC236}">
                <a16:creationId xmlns:a16="http://schemas.microsoft.com/office/drawing/2014/main" id="{E573F8DD-59BE-4C0D-A2AB-B9C594D31EBC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7" r="1"/>
          <a:stretch/>
        </p:blipFill>
        <p:spPr>
          <a:xfrm>
            <a:off x="5163960" y="2212127"/>
            <a:ext cx="6702637" cy="367962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0227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new look and Feel">
            <a:extLst>
              <a:ext uri="{FF2B5EF4-FFF2-40B4-BE49-F238E27FC236}">
                <a16:creationId xmlns:a16="http://schemas.microsoft.com/office/drawing/2014/main" id="{CE023F48-580F-4B10-88D3-1521ED881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Look and Feel</a:t>
            </a:r>
          </a:p>
        </p:txBody>
      </p:sp>
      <p:sp>
        <p:nvSpPr>
          <p:cNvPr id="2" name="Content Placeholder 1" descr="Benefits:&#10;Easier to use&#10;Gain flexibility to use on other devices&#10;Improved user productivity&#10;Decreased training time with intuitive screens&#10;Enhanced user satisfaction&#10;">
            <a:extLst>
              <a:ext uri="{FF2B5EF4-FFF2-40B4-BE49-F238E27FC236}">
                <a16:creationId xmlns:a16="http://schemas.microsoft.com/office/drawing/2014/main" id="{44B265A0-E8CE-49DE-A86C-4A04CCFCB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12138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u="sng" dirty="0"/>
              <a:t>Benefits</a:t>
            </a:r>
            <a:r>
              <a:rPr lang="en-US" dirty="0"/>
              <a:t>:</a:t>
            </a:r>
          </a:p>
          <a:p>
            <a:r>
              <a:rPr lang="en-US" dirty="0"/>
              <a:t>Easier to use</a:t>
            </a:r>
          </a:p>
          <a:p>
            <a:r>
              <a:rPr lang="en-US" dirty="0"/>
              <a:t>Gain flexibility to use on other devices</a:t>
            </a:r>
          </a:p>
          <a:p>
            <a:r>
              <a:rPr lang="en-US" dirty="0"/>
              <a:t>Improved user productivity</a:t>
            </a:r>
          </a:p>
          <a:p>
            <a:r>
              <a:rPr lang="en-US" dirty="0"/>
              <a:t>Decreased training time with intuitive screens</a:t>
            </a:r>
          </a:p>
          <a:p>
            <a:r>
              <a:rPr lang="en-US" dirty="0"/>
              <a:t>Enhanced user satisfaction</a:t>
            </a:r>
          </a:p>
        </p:txBody>
      </p:sp>
    </p:spTree>
    <p:extLst>
      <p:ext uri="{BB962C8B-B14F-4D97-AF65-F5344CB8AC3E}">
        <p14:creationId xmlns:p14="http://schemas.microsoft.com/office/powerpoint/2010/main" val="377852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Simplified Data Model">
            <a:extLst>
              <a:ext uri="{FF2B5EF4-FFF2-40B4-BE49-F238E27FC236}">
                <a16:creationId xmlns:a16="http://schemas.microsoft.com/office/drawing/2014/main" id="{EE5F3757-5EBF-4A6C-B972-DC24D8A4C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Data Model</a:t>
            </a:r>
          </a:p>
        </p:txBody>
      </p:sp>
      <p:sp>
        <p:nvSpPr>
          <p:cNvPr id="2" name="Content Placeholder 1" descr="Changes:&#10;Takes advantage of HANA technology&#10;Changes to the database structure&#10;Tables combined/deleted&#10;Redundant data eliminated&#10;No indices or aggregates (summary tables)&#10;Universal Journal&#10;Single source of the truth&#10;">
            <a:extLst>
              <a:ext uri="{FF2B5EF4-FFF2-40B4-BE49-F238E27FC236}">
                <a16:creationId xmlns:a16="http://schemas.microsoft.com/office/drawing/2014/main" id="{4D7021E4-3218-4E27-9C8B-1573FFCA8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Changes</a:t>
            </a:r>
            <a:r>
              <a:rPr lang="en-US" dirty="0"/>
              <a:t>:</a:t>
            </a:r>
          </a:p>
          <a:p>
            <a:r>
              <a:rPr lang="en-US" dirty="0"/>
              <a:t>Takes advantage of HANA technology</a:t>
            </a:r>
          </a:p>
          <a:p>
            <a:r>
              <a:rPr lang="en-US" dirty="0"/>
              <a:t>Changes to the database structure</a:t>
            </a:r>
          </a:p>
          <a:p>
            <a:pPr lvl="1"/>
            <a:r>
              <a:rPr lang="en-US" dirty="0"/>
              <a:t>Tables combined/deleted</a:t>
            </a:r>
          </a:p>
          <a:p>
            <a:pPr lvl="1"/>
            <a:r>
              <a:rPr lang="en-US" dirty="0"/>
              <a:t>Redundant data eliminated</a:t>
            </a:r>
          </a:p>
          <a:p>
            <a:pPr lvl="1"/>
            <a:r>
              <a:rPr lang="en-US" dirty="0"/>
              <a:t>No indices or aggregates (summary tables)</a:t>
            </a:r>
          </a:p>
          <a:p>
            <a:r>
              <a:rPr lang="en-US" dirty="0"/>
              <a:t>Universal Journal</a:t>
            </a:r>
          </a:p>
          <a:p>
            <a:pPr lvl="1"/>
            <a:r>
              <a:rPr lang="en-US" dirty="0"/>
              <a:t>Single source of the truth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27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Simplified DATA Model">
            <a:extLst>
              <a:ext uri="{FF2B5EF4-FFF2-40B4-BE49-F238E27FC236}">
                <a16:creationId xmlns:a16="http://schemas.microsoft.com/office/drawing/2014/main" id="{9702E99D-7065-49F4-88FA-19650F7B2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Data Model</a:t>
            </a:r>
          </a:p>
        </p:txBody>
      </p:sp>
      <p:sp>
        <p:nvSpPr>
          <p:cNvPr id="2" name="Content Placeholder 1" descr="Benefits:&#10;Data retrieval will be done very fast&#10;Calculations done on the fly&#10;Processing time reduced&#10;Performance Improved&#10;Smaller database size will be more cost effective&#10;">
            <a:extLst>
              <a:ext uri="{FF2B5EF4-FFF2-40B4-BE49-F238E27FC236}">
                <a16:creationId xmlns:a16="http://schemas.microsoft.com/office/drawing/2014/main" id="{67AC718C-D184-4C34-ADF1-1D728F6A3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Benefits</a:t>
            </a:r>
            <a:r>
              <a:rPr lang="en-US" dirty="0"/>
              <a:t>:</a:t>
            </a:r>
          </a:p>
          <a:p>
            <a:r>
              <a:rPr lang="en-US" dirty="0"/>
              <a:t>Data retrieval will be done very fast</a:t>
            </a:r>
          </a:p>
          <a:p>
            <a:r>
              <a:rPr lang="en-US" dirty="0"/>
              <a:t>Calculations done on the fly</a:t>
            </a:r>
          </a:p>
          <a:p>
            <a:r>
              <a:rPr lang="en-US" dirty="0"/>
              <a:t>Processing time reduced</a:t>
            </a:r>
          </a:p>
          <a:p>
            <a:r>
              <a:rPr lang="en-US" dirty="0"/>
              <a:t>Performance Improved</a:t>
            </a:r>
          </a:p>
          <a:p>
            <a:r>
              <a:rPr lang="en-US" dirty="0"/>
              <a:t>Smaller database size will be more cost effective</a:t>
            </a:r>
          </a:p>
        </p:txBody>
      </p:sp>
    </p:spTree>
    <p:extLst>
      <p:ext uri="{BB962C8B-B14F-4D97-AF65-F5344CB8AC3E}">
        <p14:creationId xmlns:p14="http://schemas.microsoft.com/office/powerpoint/2010/main" val="3589024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Business Suite Integration">
            <a:extLst>
              <a:ext uri="{FF2B5EF4-FFF2-40B4-BE49-F238E27FC236}">
                <a16:creationId xmlns:a16="http://schemas.microsoft.com/office/drawing/2014/main" id="{CB288A03-C1DA-444D-8BAA-21639F32B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Suite Integration</a:t>
            </a:r>
          </a:p>
        </p:txBody>
      </p:sp>
      <p:sp>
        <p:nvSpPr>
          <p:cNvPr id="2" name="Content Placeholder 1" descr="Changes:&#10;Re-integrates portions of SAP Business Suite products&#10;CRM / Grantor module&#10;Embedded Analytics&#10;Collection of all analytics features integrated in SAP S/4HANA&#10;Real-time analysis on the transactional system&#10;Many pre-built models and reports&#10;Brings transaction data and analytics into one platform&#10;Can be reported through various reporting tools&#10;">
            <a:extLst>
              <a:ext uri="{FF2B5EF4-FFF2-40B4-BE49-F238E27FC236}">
                <a16:creationId xmlns:a16="http://schemas.microsoft.com/office/drawing/2014/main" id="{807F2D73-9594-4D01-AAE4-4C6262901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Changes</a:t>
            </a:r>
            <a:r>
              <a:rPr lang="en-US" dirty="0"/>
              <a:t>:</a:t>
            </a:r>
          </a:p>
          <a:p>
            <a:r>
              <a:rPr lang="en-US" dirty="0"/>
              <a:t>Re-integrates portions of SAP Business Suite products</a:t>
            </a:r>
          </a:p>
          <a:p>
            <a:r>
              <a:rPr lang="en-US" dirty="0"/>
              <a:t>CRM / Grantor module</a:t>
            </a:r>
          </a:p>
          <a:p>
            <a:r>
              <a:rPr lang="en-US" dirty="0"/>
              <a:t>Embedded Analytics</a:t>
            </a:r>
          </a:p>
          <a:p>
            <a:pPr lvl="1"/>
            <a:r>
              <a:rPr lang="en-US" dirty="0"/>
              <a:t>Collection of all analytics features integrated in SAP S/4HANA</a:t>
            </a:r>
          </a:p>
          <a:p>
            <a:pPr lvl="1"/>
            <a:r>
              <a:rPr lang="en-US" dirty="0"/>
              <a:t>Real-time analysis on the transactional system</a:t>
            </a:r>
          </a:p>
          <a:p>
            <a:pPr lvl="1"/>
            <a:r>
              <a:rPr lang="en-US" dirty="0"/>
              <a:t>Many pre-built models and reports</a:t>
            </a:r>
          </a:p>
          <a:p>
            <a:pPr lvl="1"/>
            <a:r>
              <a:rPr lang="en-US" dirty="0"/>
              <a:t>Brings transaction data and analytics into one platform</a:t>
            </a:r>
          </a:p>
          <a:p>
            <a:pPr lvl="1"/>
            <a:r>
              <a:rPr lang="en-US" dirty="0"/>
              <a:t>Can be reported through various reporting tools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25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A look in the rear view mirror">
            <a:extLst>
              <a:ext uri="{FF2B5EF4-FFF2-40B4-BE49-F238E27FC236}">
                <a16:creationId xmlns:a16="http://schemas.microsoft.com/office/drawing/2014/main" id="{0276E165-27DD-4BAA-8A7F-C46C6E7E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" y="365126"/>
            <a:ext cx="8546592" cy="1068820"/>
          </a:xfrm>
        </p:spPr>
        <p:txBody>
          <a:bodyPr/>
          <a:lstStyle/>
          <a:p>
            <a:r>
              <a:rPr lang="en-US" dirty="0"/>
              <a:t> A Look In The Rear View Mirror</a:t>
            </a:r>
          </a:p>
        </p:txBody>
      </p:sp>
      <p:pic>
        <p:nvPicPr>
          <p:cNvPr id="6" name="Content Placeholder 5" descr="picture of a rearview mirror">
            <a:extLst>
              <a:ext uri="{FF2B5EF4-FFF2-40B4-BE49-F238E27FC236}">
                <a16:creationId xmlns:a16="http://schemas.microsoft.com/office/drawing/2014/main" id="{72BDB9BA-ECBF-4B4E-89A0-1C11BD256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8896" y="1825625"/>
            <a:ext cx="90342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Business Suite Integration">
            <a:extLst>
              <a:ext uri="{FF2B5EF4-FFF2-40B4-BE49-F238E27FC236}">
                <a16:creationId xmlns:a16="http://schemas.microsoft.com/office/drawing/2014/main" id="{CB288A03-C1DA-444D-8BAA-21639F32B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Suite Integration</a:t>
            </a:r>
          </a:p>
        </p:txBody>
      </p:sp>
      <p:sp>
        <p:nvSpPr>
          <p:cNvPr id="2" name="Content Placeholder 1" descr="Benefits:&#10;May eliminate the need to have a separate data warehousing system and the need to replicate data - where the data is usually one day old&#10;Simplifies the environment&#10;Fewer servers&#10;Reduces system maintenance/support time and effort &#10;More cost effective&#10;">
            <a:extLst>
              <a:ext uri="{FF2B5EF4-FFF2-40B4-BE49-F238E27FC236}">
                <a16:creationId xmlns:a16="http://schemas.microsoft.com/office/drawing/2014/main" id="{807F2D73-9594-4D01-AAE4-4C6262901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Benefits</a:t>
            </a:r>
            <a:r>
              <a:rPr lang="en-US" dirty="0"/>
              <a:t>:</a:t>
            </a:r>
          </a:p>
          <a:p>
            <a:r>
              <a:rPr lang="en-US" dirty="0"/>
              <a:t>May eliminate the need to have a separate data warehousing system and the need to replicate data - where the data is usually one day old</a:t>
            </a:r>
          </a:p>
          <a:p>
            <a:r>
              <a:rPr lang="en-US" dirty="0"/>
              <a:t>Simplifies the environment</a:t>
            </a:r>
          </a:p>
          <a:p>
            <a:pPr lvl="1"/>
            <a:r>
              <a:rPr lang="en-US" dirty="0"/>
              <a:t>Fewer servers</a:t>
            </a:r>
          </a:p>
          <a:p>
            <a:pPr lvl="1"/>
            <a:r>
              <a:rPr lang="en-US" dirty="0"/>
              <a:t>Reduces system maintenance/support time and effort </a:t>
            </a:r>
          </a:p>
          <a:p>
            <a:pPr lvl="1"/>
            <a:r>
              <a:rPr lang="en-US" dirty="0"/>
              <a:t>More cost effective</a:t>
            </a:r>
          </a:p>
        </p:txBody>
      </p:sp>
    </p:spTree>
    <p:extLst>
      <p:ext uri="{BB962C8B-B14F-4D97-AF65-F5344CB8AC3E}">
        <p14:creationId xmlns:p14="http://schemas.microsoft.com/office/powerpoint/2010/main" val="1254042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Next Steps">
            <a:extLst>
              <a:ext uri="{FF2B5EF4-FFF2-40B4-BE49-F238E27FC236}">
                <a16:creationId xmlns:a16="http://schemas.microsoft.com/office/drawing/2014/main" id="{D1509E28-BC38-428E-9966-DAC0EBB34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2" name="Content Placeholder 1" descr="Contract for FMMI Assessment&#10;Initialization&#10;System Scans (STAR+, Business Scenario Recommendations, Readiness Check)&#10;Identify project team&#10;Benchmarking&#10;Discovery Workshops&#10;Pain Point Identification / Validation&#10;Analytics Assessment&#10;Roadmap Development&#10;Implementation approach&#10;">
            <a:extLst>
              <a:ext uri="{FF2B5EF4-FFF2-40B4-BE49-F238E27FC236}">
                <a16:creationId xmlns:a16="http://schemas.microsoft.com/office/drawing/2014/main" id="{474F4991-4889-477F-A058-83CFCAB8C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Contract for FMMI Assessment</a:t>
            </a:r>
          </a:p>
          <a:p>
            <a:pPr lvl="1"/>
            <a:r>
              <a:rPr lang="en-US" dirty="0"/>
              <a:t>Initialization</a:t>
            </a:r>
          </a:p>
          <a:p>
            <a:pPr lvl="2"/>
            <a:r>
              <a:rPr lang="en-US" dirty="0"/>
              <a:t>System Scans (STAR+, Business Scenario Recommendations, Readiness Check)</a:t>
            </a:r>
          </a:p>
          <a:p>
            <a:pPr lvl="2"/>
            <a:r>
              <a:rPr lang="en-US" dirty="0"/>
              <a:t>Identify project team</a:t>
            </a:r>
          </a:p>
          <a:p>
            <a:pPr lvl="2"/>
            <a:r>
              <a:rPr lang="en-US" dirty="0"/>
              <a:t>Benchmarking</a:t>
            </a:r>
          </a:p>
          <a:p>
            <a:pPr lvl="1"/>
            <a:r>
              <a:rPr lang="en-US" dirty="0"/>
              <a:t>Discovery Workshops</a:t>
            </a:r>
          </a:p>
          <a:p>
            <a:pPr lvl="2"/>
            <a:r>
              <a:rPr lang="en-US" dirty="0"/>
              <a:t>Pain Point Identification / Validation</a:t>
            </a:r>
          </a:p>
          <a:p>
            <a:pPr lvl="2"/>
            <a:r>
              <a:rPr lang="en-US" dirty="0"/>
              <a:t>Analytics Assessment</a:t>
            </a:r>
          </a:p>
          <a:p>
            <a:pPr lvl="1"/>
            <a:r>
              <a:rPr lang="en-US" dirty="0"/>
              <a:t>Roadmap Development</a:t>
            </a:r>
          </a:p>
          <a:p>
            <a:pPr lvl="2"/>
            <a:r>
              <a:rPr lang="en-US" dirty="0"/>
              <a:t>Implementation approach</a:t>
            </a:r>
          </a:p>
        </p:txBody>
      </p:sp>
    </p:spTree>
    <p:extLst>
      <p:ext uri="{BB962C8B-B14F-4D97-AF65-F5344CB8AC3E}">
        <p14:creationId xmlns:p14="http://schemas.microsoft.com/office/powerpoint/2010/main" val="1704995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Implementation Approaches">
            <a:extLst>
              <a:ext uri="{FF2B5EF4-FFF2-40B4-BE49-F238E27FC236}">
                <a16:creationId xmlns:a16="http://schemas.microsoft.com/office/drawing/2014/main" id="{3AD630A5-35EC-4F86-A38D-7C760819A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Approaches</a:t>
            </a:r>
          </a:p>
        </p:txBody>
      </p:sp>
      <p:pic>
        <p:nvPicPr>
          <p:cNvPr id="8" name="Picture Placeholder 7" descr="Implementation Approaches:&#10;System Conversion - SAP ERP System - SAP S/4HANA on premise - Bring your business processes to the new platform-a complete technical in place conversion of an existing SAP Business Suite ERP system to SAP s/4HANA.&#10;Adopt new innovations at your speed.&#10;New implementation -  SAP ERP or third party system - SAP s/4HANA on premise and SAP s/4HANA cloud.&#10;New Implementation/re-implementation - Reengineering and process simplification based on latest innovations,&#10;Implement innovative business processes with best practice content on a new platform.&#10;Perform initial data load&#10;Retire old landscape.&#10;Landscape Transformation: ERP System Region A, ERP System Region B, and ERP System Region C.&#10;SAP s/4HANA on premise.&#10;Value driven data migration to the new platform:&#10;e.g. consolidation of current SAP Business Suite landscape into one global SAP s/4HANA system or selective data migration based on legal entities.">
            <a:extLst>
              <a:ext uri="{FF2B5EF4-FFF2-40B4-BE49-F238E27FC236}">
                <a16:creationId xmlns:a16="http://schemas.microsoft.com/office/drawing/2014/main" id="{7901B18E-E63A-454A-AB1B-9FDD5E5C8A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" r="1601"/>
          <a:stretch>
            <a:fillRect/>
          </a:stretch>
        </p:blipFill>
        <p:spPr>
          <a:xfrm>
            <a:off x="829138" y="1988191"/>
            <a:ext cx="10533723" cy="4388002"/>
          </a:xfrm>
        </p:spPr>
      </p:pic>
    </p:spTree>
    <p:extLst>
      <p:ext uri="{BB962C8B-B14F-4D97-AF65-F5344CB8AC3E}">
        <p14:creationId xmlns:p14="http://schemas.microsoft.com/office/powerpoint/2010/main" val="2944154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deployment options">
            <a:extLst>
              <a:ext uri="{FF2B5EF4-FFF2-40B4-BE49-F238E27FC236}">
                <a16:creationId xmlns:a16="http://schemas.microsoft.com/office/drawing/2014/main" id="{9C22CA22-D12F-4616-88C8-96156A3C2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 Options</a:t>
            </a:r>
          </a:p>
        </p:txBody>
      </p:sp>
      <p:sp>
        <p:nvSpPr>
          <p:cNvPr id="2" name="Content Placeholder 1" descr="On-Premise&#10;In the Cloud&#10;Hybrid Model&#10;">
            <a:extLst>
              <a:ext uri="{FF2B5EF4-FFF2-40B4-BE49-F238E27FC236}">
                <a16:creationId xmlns:a16="http://schemas.microsoft.com/office/drawing/2014/main" id="{22E9F30E-0CC8-47C9-9895-BB8968F57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On-Premise</a:t>
            </a:r>
          </a:p>
          <a:p>
            <a:r>
              <a:rPr lang="en-US" dirty="0"/>
              <a:t>In the Cloud</a:t>
            </a:r>
          </a:p>
          <a:p>
            <a:r>
              <a:rPr lang="en-US" dirty="0"/>
              <a:t>Hybrid Model</a:t>
            </a:r>
          </a:p>
        </p:txBody>
      </p:sp>
    </p:spTree>
    <p:extLst>
      <p:ext uri="{BB962C8B-B14F-4D97-AF65-F5344CB8AC3E}">
        <p14:creationId xmlns:p14="http://schemas.microsoft.com/office/powerpoint/2010/main" val="3965645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Questions">
            <a:extLst>
              <a:ext uri="{FF2B5EF4-FFF2-40B4-BE49-F238E27FC236}">
                <a16:creationId xmlns:a16="http://schemas.microsoft.com/office/drawing/2014/main" id="{15CDF56B-52A3-4BE6-9C8F-11D7173AF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pic>
        <p:nvPicPr>
          <p:cNvPr id="6" name="Content Placeholder 5" descr="&quot;&quot;">
            <a:extLst>
              <a:ext uri="{FF2B5EF4-FFF2-40B4-BE49-F238E27FC236}">
                <a16:creationId xmlns:a16="http://schemas.microsoft.com/office/drawing/2014/main" id="{CF714ECA-683D-4C11-82D9-BB95E959F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280" y="2053517"/>
            <a:ext cx="6167120" cy="4048974"/>
          </a:xfrm>
        </p:spPr>
      </p:pic>
    </p:spTree>
    <p:extLst>
      <p:ext uri="{BB962C8B-B14F-4D97-AF65-F5344CB8AC3E}">
        <p14:creationId xmlns:p14="http://schemas.microsoft.com/office/powerpoint/2010/main" val="59971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In Closing">
            <a:extLst>
              <a:ext uri="{FF2B5EF4-FFF2-40B4-BE49-F238E27FC236}">
                <a16:creationId xmlns:a16="http://schemas.microsoft.com/office/drawing/2014/main" id="{2220A732-D219-4334-BBC1-CF1CDB828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" y="365125"/>
            <a:ext cx="2783926" cy="1325563"/>
          </a:xfrm>
        </p:spPr>
        <p:txBody>
          <a:bodyPr/>
          <a:lstStyle/>
          <a:p>
            <a:r>
              <a:rPr lang="en-US" dirty="0"/>
              <a:t>In Closing…</a:t>
            </a:r>
          </a:p>
        </p:txBody>
      </p:sp>
      <p:pic>
        <p:nvPicPr>
          <p:cNvPr id="5" name="Content Placeholder 4" descr="&quot;&quot;">
            <a:extLst>
              <a:ext uri="{FF2B5EF4-FFF2-40B4-BE49-F238E27FC236}">
                <a16:creationId xmlns:a16="http://schemas.microsoft.com/office/drawing/2014/main" id="{268751D4-DC27-4C90-B1AD-B8CF2AA8C6A4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901344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FMMI Cloud Migration Project">
            <a:extLst>
              <a:ext uri="{FF2B5EF4-FFF2-40B4-BE49-F238E27FC236}">
                <a16:creationId xmlns:a16="http://schemas.microsoft.com/office/drawing/2014/main" id="{49913658-4CED-4600-85A1-DAA9F2B77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FMMI Cloud Migration Project</a:t>
            </a:r>
          </a:p>
        </p:txBody>
      </p:sp>
      <p:sp>
        <p:nvSpPr>
          <p:cNvPr id="2" name="Content Placeholder 1" descr="Scope:&#10;Conversion – Oracle Database to SAP HANA&#10;Upgrade – Enhancement Pack 7&#10;Cloud Migration / Re-platform&#10;&#10;Benefits:&#10;Increase in Stability&#10;Increase in Performance&#10;Cost Savings&#10;">
            <a:extLst>
              <a:ext uri="{FF2B5EF4-FFF2-40B4-BE49-F238E27FC236}">
                <a16:creationId xmlns:a16="http://schemas.microsoft.com/office/drawing/2014/main" id="{C1A5928A-CE37-4FE5-8CDB-D09D184E3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Scope</a:t>
            </a:r>
            <a:r>
              <a:rPr lang="en-US" dirty="0"/>
              <a:t>:</a:t>
            </a:r>
          </a:p>
          <a:p>
            <a:r>
              <a:rPr lang="en-US" dirty="0"/>
              <a:t>Conversion – Oracle Database to SAP HANA</a:t>
            </a:r>
          </a:p>
          <a:p>
            <a:r>
              <a:rPr lang="en-US" dirty="0"/>
              <a:t>Upgrade – Enhancement Pack 7</a:t>
            </a:r>
          </a:p>
          <a:p>
            <a:r>
              <a:rPr lang="en-US" dirty="0"/>
              <a:t>Cloud Migration / Re-platform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Benefits</a:t>
            </a:r>
            <a:r>
              <a:rPr lang="en-US" dirty="0"/>
              <a:t>:</a:t>
            </a:r>
          </a:p>
          <a:p>
            <a:r>
              <a:rPr lang="en-US" dirty="0"/>
              <a:t>Increase in Stability</a:t>
            </a:r>
          </a:p>
          <a:p>
            <a:r>
              <a:rPr lang="en-US" dirty="0"/>
              <a:t>Increase in Performance</a:t>
            </a:r>
          </a:p>
          <a:p>
            <a:r>
              <a:rPr lang="en-US" dirty="0"/>
              <a:t>Cost Savings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34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Datacenter Locations">
            <a:extLst>
              <a:ext uri="{FF2B5EF4-FFF2-40B4-BE49-F238E27FC236}">
                <a16:creationId xmlns:a16="http://schemas.microsoft.com/office/drawing/2014/main" id="{0BA99327-BE3F-4BBF-9D9B-7C6470043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36" y="381878"/>
            <a:ext cx="8546592" cy="1325563"/>
          </a:xfrm>
        </p:spPr>
        <p:txBody>
          <a:bodyPr/>
          <a:lstStyle/>
          <a:p>
            <a:r>
              <a:rPr lang="en-US" dirty="0"/>
              <a:t>Datacenter Locations</a:t>
            </a:r>
          </a:p>
        </p:txBody>
      </p:sp>
      <p:pic>
        <p:nvPicPr>
          <p:cNvPr id="5" name="Picture 2" descr="Map of the US showing the data center locations in San Francisco, Colorado, and Vienna, Va&#10;&#10;">
            <a:extLst>
              <a:ext uri="{FF2B5EF4-FFF2-40B4-BE49-F238E27FC236}">
                <a16:creationId xmlns:a16="http://schemas.microsoft.com/office/drawing/2014/main" id="{1D17A49F-B510-4B50-B715-542761DE2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82" y="1378792"/>
            <a:ext cx="8471611" cy="552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 descr="San Francisco">
            <a:extLst>
              <a:ext uri="{FF2B5EF4-FFF2-40B4-BE49-F238E27FC236}">
                <a16:creationId xmlns:a16="http://schemas.microsoft.com/office/drawing/2014/main" id="{0621D2E5-CA79-4E6A-A0D1-759DA9FE5463}"/>
              </a:ext>
            </a:extLst>
          </p:cNvPr>
          <p:cNvSpPr txBox="1"/>
          <p:nvPr/>
        </p:nvSpPr>
        <p:spPr>
          <a:xfrm>
            <a:off x="231579" y="3180293"/>
            <a:ext cx="119965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800" kern="0" dirty="0">
                <a:ea typeface="Arial Unicode MS" pitchFamily="34" charset="-128"/>
                <a:cs typeface="Arial Unicode MS" pitchFamily="34" charset="-128"/>
              </a:rPr>
              <a:t>San Francisco</a:t>
            </a:r>
          </a:p>
        </p:txBody>
      </p:sp>
      <p:pic>
        <p:nvPicPr>
          <p:cNvPr id="11" name="Picture 10" descr="&quot;&quot;">
            <a:extLst>
              <a:ext uri="{FF2B5EF4-FFF2-40B4-BE49-F238E27FC236}">
                <a16:creationId xmlns:a16="http://schemas.microsoft.com/office/drawing/2014/main" id="{5A73DCB7-CEC6-47C4-8190-076C761A2553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350" y="3315253"/>
            <a:ext cx="942238" cy="580440"/>
          </a:xfrm>
          <a:prstGeom prst="rect">
            <a:avLst/>
          </a:prstGeom>
        </p:spPr>
      </p:pic>
      <p:grpSp>
        <p:nvGrpSpPr>
          <p:cNvPr id="7" name="Group 6" descr="&quot;&quot;">
            <a:extLst>
              <a:ext uri="{FF2B5EF4-FFF2-40B4-BE49-F238E27FC236}">
                <a16:creationId xmlns:a16="http://schemas.microsoft.com/office/drawing/2014/main" id="{03AC3A03-0D00-4F82-8370-C3306A1399CA}"/>
              </a:ext>
            </a:extLst>
          </p:cNvPr>
          <p:cNvGrpSpPr/>
          <p:nvPr/>
        </p:nvGrpSpPr>
        <p:grpSpPr>
          <a:xfrm>
            <a:off x="231579" y="3926369"/>
            <a:ext cx="1378951" cy="311646"/>
            <a:chOff x="-1706741" y="2387554"/>
            <a:chExt cx="2642601" cy="415636"/>
          </a:xfrm>
        </p:grpSpPr>
        <p:sp>
          <p:nvSpPr>
            <p:cNvPr id="8" name="Rectangle 7" descr="&quot;&quot;">
              <a:extLst>
                <a:ext uri="{FF2B5EF4-FFF2-40B4-BE49-F238E27FC236}">
                  <a16:creationId xmlns:a16="http://schemas.microsoft.com/office/drawing/2014/main" id="{6D3B9E1D-EA48-4261-8715-58F7EBF4E05E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/>
            <p:nvPr/>
          </p:nvSpPr>
          <p:spPr bwMode="gray">
            <a:xfrm>
              <a:off x="-1706741" y="2387554"/>
              <a:ext cx="2614615" cy="415636"/>
            </a:xfrm>
            <a:prstGeom prst="rect">
              <a:avLst/>
            </a:prstGeom>
            <a:solidFill>
              <a:srgbClr val="0070C0"/>
            </a:solidFill>
            <a:ln w="6350" algn="ctr">
              <a:noFill/>
              <a:miter lim="800000"/>
              <a:headEnd/>
              <a:tailEnd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lIns="67482" tIns="53986" rIns="67482" bIns="53986" rtlCol="0" anchor="ctr"/>
            <a:lstStyle/>
            <a:p>
              <a:pPr algn="ctr" defTabSz="685549">
                <a:spcBef>
                  <a:spcPct val="50000"/>
                </a:spcBef>
                <a:buClr>
                  <a:srgbClr val="F0AB00"/>
                </a:buClr>
                <a:buSzPct val="80000"/>
              </a:pPr>
              <a:endParaRPr lang="en-US" sz="900" kern="0" dirty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TextBox 8" descr="Quality Assurance">
              <a:extLst>
                <a:ext uri="{FF2B5EF4-FFF2-40B4-BE49-F238E27FC236}">
                  <a16:creationId xmlns:a16="http://schemas.microsoft.com/office/drawing/2014/main" id="{E8BE5BAD-A7E9-4A31-99C4-7B26E2BA453D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 txBox="1"/>
            <p:nvPr/>
          </p:nvSpPr>
          <p:spPr>
            <a:xfrm>
              <a:off x="-1686605" y="2487335"/>
              <a:ext cx="2622466" cy="1847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900" b="1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Quality Assurance</a:t>
              </a:r>
            </a:p>
          </p:txBody>
        </p:sp>
      </p:grpSp>
      <p:grpSp>
        <p:nvGrpSpPr>
          <p:cNvPr id="31" name="Group 30" descr="&quot;&quot;">
            <a:extLst>
              <a:ext uri="{FF2B5EF4-FFF2-40B4-BE49-F238E27FC236}">
                <a16:creationId xmlns:a16="http://schemas.microsoft.com/office/drawing/2014/main" id="{D116363C-829C-4BFE-BF5A-F6903EF7CE7B}"/>
              </a:ext>
            </a:extLst>
          </p:cNvPr>
          <p:cNvGrpSpPr/>
          <p:nvPr/>
        </p:nvGrpSpPr>
        <p:grpSpPr>
          <a:xfrm>
            <a:off x="246984" y="4328330"/>
            <a:ext cx="1378951" cy="311646"/>
            <a:chOff x="-1706741" y="2387554"/>
            <a:chExt cx="2642602" cy="415636"/>
          </a:xfrm>
        </p:grpSpPr>
        <p:sp>
          <p:nvSpPr>
            <p:cNvPr id="32" name="Rectangle 31" descr="&quot;&quot;">
              <a:extLst>
                <a:ext uri="{FF2B5EF4-FFF2-40B4-BE49-F238E27FC236}">
                  <a16:creationId xmlns:a16="http://schemas.microsoft.com/office/drawing/2014/main" id="{B4A31FE4-687A-4980-8599-5F71264D8941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/>
            <p:nvPr/>
          </p:nvSpPr>
          <p:spPr bwMode="gray">
            <a:xfrm>
              <a:off x="-1706741" y="2387554"/>
              <a:ext cx="2614615" cy="415636"/>
            </a:xfrm>
            <a:prstGeom prst="rect">
              <a:avLst/>
            </a:prstGeom>
            <a:solidFill>
              <a:srgbClr val="0070C0"/>
            </a:solidFill>
            <a:ln w="6350" algn="ctr">
              <a:noFill/>
              <a:miter lim="800000"/>
              <a:headEnd/>
              <a:tailEnd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lIns="67482" tIns="53986" rIns="67482" bIns="53986" rtlCol="0" anchor="ctr"/>
            <a:lstStyle/>
            <a:p>
              <a:pPr algn="ctr" defTabSz="685549">
                <a:spcBef>
                  <a:spcPct val="50000"/>
                </a:spcBef>
                <a:buClr>
                  <a:srgbClr val="F0AB00"/>
                </a:buClr>
                <a:buSzPct val="80000"/>
              </a:pPr>
              <a:endParaRPr lang="en-US" sz="900" kern="0" dirty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3" name="TextBox 32" descr="Disaster recovery">
              <a:extLst>
                <a:ext uri="{FF2B5EF4-FFF2-40B4-BE49-F238E27FC236}">
                  <a16:creationId xmlns:a16="http://schemas.microsoft.com/office/drawing/2014/main" id="{624436C3-1253-4DA4-B57D-05005F23A7A7}"/>
                </a:ext>
              </a:extLst>
            </p:cNvPr>
            <p:cNvSpPr txBox="1"/>
            <p:nvPr/>
          </p:nvSpPr>
          <p:spPr>
            <a:xfrm>
              <a:off x="-1686606" y="2487335"/>
              <a:ext cx="2622467" cy="1847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900" b="1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Disaster Recovery</a:t>
              </a:r>
            </a:p>
          </p:txBody>
        </p:sp>
      </p:grpSp>
      <p:pic>
        <p:nvPicPr>
          <p:cNvPr id="30" name="Picture 29" descr="NFC Data center in Colorado">
            <a:extLst>
              <a:ext uri="{FF2B5EF4-FFF2-40B4-BE49-F238E27FC236}">
                <a16:creationId xmlns:a16="http://schemas.microsoft.com/office/drawing/2014/main" id="{F93DC2BB-A137-4C35-8C33-C2591EF14D0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373" y="3578969"/>
            <a:ext cx="637187" cy="3116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8" name="Picture 27" descr="&quot;&quot;">
            <a:extLst>
              <a:ext uri="{FF2B5EF4-FFF2-40B4-BE49-F238E27FC236}">
                <a16:creationId xmlns:a16="http://schemas.microsoft.com/office/drawing/2014/main" id="{D5C4ADCD-E7D0-44B9-83C8-40759244EACA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937" y="3457292"/>
            <a:ext cx="942238" cy="580440"/>
          </a:xfrm>
          <a:prstGeom prst="rect">
            <a:avLst/>
          </a:prstGeom>
        </p:spPr>
      </p:pic>
      <p:sp>
        <p:nvSpPr>
          <p:cNvPr id="29" name="TextBox 28" descr="Vienna Va">
            <a:extLst>
              <a:ext uri="{FF2B5EF4-FFF2-40B4-BE49-F238E27FC236}">
                <a16:creationId xmlns:a16="http://schemas.microsoft.com/office/drawing/2014/main" id="{F5BA23BE-BB7D-4A75-B4E2-6E4D2D50645F}"/>
              </a:ext>
            </a:extLst>
          </p:cNvPr>
          <p:cNvSpPr txBox="1"/>
          <p:nvPr/>
        </p:nvSpPr>
        <p:spPr>
          <a:xfrm>
            <a:off x="9679988" y="3420179"/>
            <a:ext cx="119965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800" kern="0" dirty="0">
                <a:ea typeface="Arial Unicode MS" pitchFamily="34" charset="-128"/>
                <a:cs typeface="Arial Unicode MS" pitchFamily="34" charset="-128"/>
              </a:rPr>
              <a:t>Vienna, VA</a:t>
            </a:r>
          </a:p>
        </p:txBody>
      </p:sp>
      <p:grpSp>
        <p:nvGrpSpPr>
          <p:cNvPr id="13" name="Group 12" descr="&quot;&quot;">
            <a:extLst>
              <a:ext uri="{FF2B5EF4-FFF2-40B4-BE49-F238E27FC236}">
                <a16:creationId xmlns:a16="http://schemas.microsoft.com/office/drawing/2014/main" id="{9142B777-6533-4DED-8605-A5F5C9E640C7}"/>
              </a:ext>
            </a:extLst>
          </p:cNvPr>
          <p:cNvGrpSpPr/>
          <p:nvPr/>
        </p:nvGrpSpPr>
        <p:grpSpPr>
          <a:xfrm>
            <a:off x="9601039" y="3839925"/>
            <a:ext cx="1344778" cy="311646"/>
            <a:chOff x="-1718616" y="2387554"/>
            <a:chExt cx="2626490" cy="415636"/>
          </a:xfrm>
        </p:grpSpPr>
        <p:sp>
          <p:nvSpPr>
            <p:cNvPr id="14" name="Rectangle 13" descr="&quot;&quot;">
              <a:extLst>
                <a:ext uri="{FF2B5EF4-FFF2-40B4-BE49-F238E27FC236}">
                  <a16:creationId xmlns:a16="http://schemas.microsoft.com/office/drawing/2014/main" id="{0650C79F-7AA1-4244-9EE1-5468626527D8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/>
            <p:nvPr/>
          </p:nvSpPr>
          <p:spPr bwMode="gray">
            <a:xfrm>
              <a:off x="-1706741" y="2387554"/>
              <a:ext cx="2614615" cy="415636"/>
            </a:xfrm>
            <a:prstGeom prst="rect">
              <a:avLst/>
            </a:prstGeom>
            <a:solidFill>
              <a:srgbClr val="0070C0"/>
            </a:solidFill>
            <a:ln w="6350" algn="ctr">
              <a:noFill/>
              <a:miter lim="800000"/>
              <a:headEnd/>
              <a:tailEnd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lIns="67482" tIns="53986" rIns="67482" bIns="53986" rtlCol="0" anchor="ctr"/>
            <a:lstStyle/>
            <a:p>
              <a:pPr algn="ctr" defTabSz="685549">
                <a:spcBef>
                  <a:spcPct val="50000"/>
                </a:spcBef>
                <a:buClr>
                  <a:srgbClr val="F0AB00"/>
                </a:buClr>
                <a:buSzPct val="80000"/>
              </a:pPr>
              <a:endParaRPr lang="en-US" sz="900" kern="0" dirty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" name="TextBox 14" descr="Production">
              <a:extLst>
                <a:ext uri="{FF2B5EF4-FFF2-40B4-BE49-F238E27FC236}">
                  <a16:creationId xmlns:a16="http://schemas.microsoft.com/office/drawing/2014/main" id="{DF99B2DE-6111-4905-B642-D510CC7F7BB0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 txBox="1"/>
            <p:nvPr/>
          </p:nvSpPr>
          <p:spPr>
            <a:xfrm>
              <a:off x="-1718616" y="2472463"/>
              <a:ext cx="2622466" cy="1847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900" b="1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PRODUCTION</a:t>
              </a:r>
            </a:p>
          </p:txBody>
        </p:sp>
      </p:grpSp>
      <p:grpSp>
        <p:nvGrpSpPr>
          <p:cNvPr id="16" name="Group 15" descr="&quot;&quot;">
            <a:extLst>
              <a:ext uri="{FF2B5EF4-FFF2-40B4-BE49-F238E27FC236}">
                <a16:creationId xmlns:a16="http://schemas.microsoft.com/office/drawing/2014/main" id="{87C39341-324F-40E4-BF66-1221C3EDA623}"/>
              </a:ext>
            </a:extLst>
          </p:cNvPr>
          <p:cNvGrpSpPr/>
          <p:nvPr/>
        </p:nvGrpSpPr>
        <p:grpSpPr>
          <a:xfrm>
            <a:off x="9610519" y="4226096"/>
            <a:ext cx="1344778" cy="311646"/>
            <a:chOff x="-1718616" y="2387554"/>
            <a:chExt cx="2626490" cy="415636"/>
          </a:xfrm>
        </p:grpSpPr>
        <p:sp>
          <p:nvSpPr>
            <p:cNvPr id="17" name="Rectangle 16" descr="&quot;&quot;">
              <a:extLst>
                <a:ext uri="{FF2B5EF4-FFF2-40B4-BE49-F238E27FC236}">
                  <a16:creationId xmlns:a16="http://schemas.microsoft.com/office/drawing/2014/main" id="{5BC330B1-E55D-427C-80C2-8D489433691A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/>
            <p:nvPr/>
          </p:nvSpPr>
          <p:spPr bwMode="gray">
            <a:xfrm>
              <a:off x="-1706741" y="2387554"/>
              <a:ext cx="2614615" cy="415636"/>
            </a:xfrm>
            <a:prstGeom prst="rect">
              <a:avLst/>
            </a:prstGeom>
            <a:solidFill>
              <a:srgbClr val="0070C0"/>
            </a:solidFill>
            <a:ln w="6350" algn="ctr">
              <a:noFill/>
              <a:miter lim="800000"/>
              <a:headEnd/>
              <a:tailEnd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lIns="67482" tIns="53986" rIns="67482" bIns="53986" rtlCol="0" anchor="ctr"/>
            <a:lstStyle/>
            <a:p>
              <a:pPr algn="ctr" defTabSz="685549">
                <a:spcBef>
                  <a:spcPct val="50000"/>
                </a:spcBef>
                <a:buClr>
                  <a:srgbClr val="F0AB00"/>
                </a:buClr>
                <a:buSzPct val="80000"/>
              </a:pPr>
              <a:endParaRPr lang="en-US" sz="900" kern="0" dirty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" name="TextBox 17" descr="O&amp;M Test">
              <a:extLst>
                <a:ext uri="{FF2B5EF4-FFF2-40B4-BE49-F238E27FC236}">
                  <a16:creationId xmlns:a16="http://schemas.microsoft.com/office/drawing/2014/main" id="{7ED0B4EC-D582-4790-9973-92F9C486AA42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 txBox="1"/>
            <p:nvPr/>
          </p:nvSpPr>
          <p:spPr>
            <a:xfrm>
              <a:off x="-1718616" y="2472460"/>
              <a:ext cx="2622467" cy="1847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900" b="1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O&amp;M SYS TEST</a:t>
              </a:r>
            </a:p>
          </p:txBody>
        </p:sp>
      </p:grpSp>
      <p:grpSp>
        <p:nvGrpSpPr>
          <p:cNvPr id="19" name="Group 18" descr="&quot;&quot;">
            <a:extLst>
              <a:ext uri="{FF2B5EF4-FFF2-40B4-BE49-F238E27FC236}">
                <a16:creationId xmlns:a16="http://schemas.microsoft.com/office/drawing/2014/main" id="{A799D83C-2B84-43A1-A9C8-C55248607EF1}"/>
              </a:ext>
            </a:extLst>
          </p:cNvPr>
          <p:cNvGrpSpPr/>
          <p:nvPr/>
        </p:nvGrpSpPr>
        <p:grpSpPr>
          <a:xfrm>
            <a:off x="9610519" y="4575552"/>
            <a:ext cx="1344778" cy="311646"/>
            <a:chOff x="-1718616" y="2387554"/>
            <a:chExt cx="2626490" cy="415636"/>
          </a:xfrm>
        </p:grpSpPr>
        <p:sp>
          <p:nvSpPr>
            <p:cNvPr id="20" name="Rectangle 19" descr="&quot;&quot;">
              <a:extLst>
                <a:ext uri="{FF2B5EF4-FFF2-40B4-BE49-F238E27FC236}">
                  <a16:creationId xmlns:a16="http://schemas.microsoft.com/office/drawing/2014/main" id="{8D3CCF1D-11D6-4929-9D11-6FB7B09D6966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/>
            <p:nvPr/>
          </p:nvSpPr>
          <p:spPr bwMode="gray">
            <a:xfrm>
              <a:off x="-1706741" y="2387554"/>
              <a:ext cx="2614615" cy="415636"/>
            </a:xfrm>
            <a:prstGeom prst="rect">
              <a:avLst/>
            </a:prstGeom>
            <a:solidFill>
              <a:srgbClr val="0070C0"/>
            </a:solidFill>
            <a:ln w="6350" algn="ctr">
              <a:noFill/>
              <a:miter lim="800000"/>
              <a:headEnd/>
              <a:tailEnd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lIns="67482" tIns="53986" rIns="67482" bIns="53986" rtlCol="0" anchor="ctr"/>
            <a:lstStyle/>
            <a:p>
              <a:pPr algn="ctr" defTabSz="685549">
                <a:spcBef>
                  <a:spcPct val="50000"/>
                </a:spcBef>
                <a:buClr>
                  <a:srgbClr val="F0AB00"/>
                </a:buClr>
                <a:buSzPct val="80000"/>
              </a:pPr>
              <a:endParaRPr lang="en-US" sz="900" kern="0" dirty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" name="TextBox 20" descr="O&amp;M development">
              <a:extLst>
                <a:ext uri="{FF2B5EF4-FFF2-40B4-BE49-F238E27FC236}">
                  <a16:creationId xmlns:a16="http://schemas.microsoft.com/office/drawing/2014/main" id="{8AF46A28-BCD5-449E-A45B-7DC1AC1D6670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 txBox="1"/>
            <p:nvPr/>
          </p:nvSpPr>
          <p:spPr>
            <a:xfrm>
              <a:off x="-1718616" y="2472463"/>
              <a:ext cx="2622466" cy="1847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900" b="1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O&amp;M DEVELOPMENT</a:t>
              </a:r>
            </a:p>
          </p:txBody>
        </p:sp>
      </p:grpSp>
      <p:grpSp>
        <p:nvGrpSpPr>
          <p:cNvPr id="22" name="Group 21" descr="&quot;&quot;">
            <a:extLst>
              <a:ext uri="{FF2B5EF4-FFF2-40B4-BE49-F238E27FC236}">
                <a16:creationId xmlns:a16="http://schemas.microsoft.com/office/drawing/2014/main" id="{08074FA1-44A0-4C20-8E3B-F2A6EE5345B8}"/>
              </a:ext>
            </a:extLst>
          </p:cNvPr>
          <p:cNvGrpSpPr/>
          <p:nvPr/>
        </p:nvGrpSpPr>
        <p:grpSpPr>
          <a:xfrm>
            <a:off x="9608459" y="4946471"/>
            <a:ext cx="1344778" cy="311646"/>
            <a:chOff x="-1718616" y="2387554"/>
            <a:chExt cx="2626490" cy="415636"/>
          </a:xfrm>
        </p:grpSpPr>
        <p:sp>
          <p:nvSpPr>
            <p:cNvPr id="23" name="Rectangle 22" descr="&quot;&quot;">
              <a:extLst>
                <a:ext uri="{FF2B5EF4-FFF2-40B4-BE49-F238E27FC236}">
                  <a16:creationId xmlns:a16="http://schemas.microsoft.com/office/drawing/2014/main" id="{04A2351F-9BC1-4E10-B6D7-8B57AD16A6DB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/>
            <p:nvPr/>
          </p:nvSpPr>
          <p:spPr bwMode="gray">
            <a:xfrm>
              <a:off x="-1706741" y="2387554"/>
              <a:ext cx="2614615" cy="415636"/>
            </a:xfrm>
            <a:prstGeom prst="rect">
              <a:avLst/>
            </a:prstGeom>
            <a:solidFill>
              <a:srgbClr val="0070C0"/>
            </a:solidFill>
            <a:ln w="6350" algn="ctr">
              <a:noFill/>
              <a:miter lim="800000"/>
              <a:headEnd/>
              <a:tailEnd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lIns="67482" tIns="53986" rIns="67482" bIns="53986" rtlCol="0" anchor="ctr"/>
            <a:lstStyle/>
            <a:p>
              <a:pPr algn="ctr" defTabSz="685549">
                <a:spcBef>
                  <a:spcPct val="50000"/>
                </a:spcBef>
                <a:buClr>
                  <a:srgbClr val="F0AB00"/>
                </a:buClr>
                <a:buSzPct val="80000"/>
              </a:pPr>
              <a:endParaRPr lang="en-US" sz="900" kern="0" dirty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4" name="TextBox 23" descr="O&amp;M sandbox">
              <a:extLst>
                <a:ext uri="{FF2B5EF4-FFF2-40B4-BE49-F238E27FC236}">
                  <a16:creationId xmlns:a16="http://schemas.microsoft.com/office/drawing/2014/main" id="{35B67B01-6D22-4BB1-BA00-A874C4D1EC76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 txBox="1"/>
            <p:nvPr/>
          </p:nvSpPr>
          <p:spPr>
            <a:xfrm>
              <a:off x="-1718616" y="2472463"/>
              <a:ext cx="2622466" cy="1847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900" b="1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O&amp;M SANDBOX</a:t>
              </a:r>
            </a:p>
          </p:txBody>
        </p:sp>
      </p:grpSp>
      <p:grpSp>
        <p:nvGrpSpPr>
          <p:cNvPr id="25" name="Group 24" descr="&quot;&quot;">
            <a:extLst>
              <a:ext uri="{FF2B5EF4-FFF2-40B4-BE49-F238E27FC236}">
                <a16:creationId xmlns:a16="http://schemas.microsoft.com/office/drawing/2014/main" id="{33D30758-F54E-4A90-803D-BF624B798400}"/>
              </a:ext>
            </a:extLst>
          </p:cNvPr>
          <p:cNvGrpSpPr/>
          <p:nvPr/>
        </p:nvGrpSpPr>
        <p:grpSpPr>
          <a:xfrm>
            <a:off x="9616599" y="5326848"/>
            <a:ext cx="1342718" cy="311646"/>
            <a:chOff x="-1718616" y="2387554"/>
            <a:chExt cx="2626490" cy="415636"/>
          </a:xfrm>
        </p:grpSpPr>
        <p:sp>
          <p:nvSpPr>
            <p:cNvPr id="26" name="Rectangle 25" descr="&quot;&quot;">
              <a:extLst>
                <a:ext uri="{FF2B5EF4-FFF2-40B4-BE49-F238E27FC236}">
                  <a16:creationId xmlns:a16="http://schemas.microsoft.com/office/drawing/2014/main" id="{BBBDEB3E-05B1-4435-A5AA-28575DCD8157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/>
            <p:nvPr/>
          </p:nvSpPr>
          <p:spPr bwMode="gray">
            <a:xfrm>
              <a:off x="-1706741" y="2387554"/>
              <a:ext cx="2614615" cy="415636"/>
            </a:xfrm>
            <a:prstGeom prst="rect">
              <a:avLst/>
            </a:prstGeom>
            <a:solidFill>
              <a:srgbClr val="0070C0"/>
            </a:solidFill>
            <a:ln w="6350" algn="ctr">
              <a:noFill/>
              <a:miter lim="800000"/>
              <a:headEnd/>
              <a:tailEnd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lIns="67482" tIns="53986" rIns="67482" bIns="53986" rtlCol="0" anchor="ctr"/>
            <a:lstStyle/>
            <a:p>
              <a:pPr algn="ctr" defTabSz="685549">
                <a:spcBef>
                  <a:spcPct val="50000"/>
                </a:spcBef>
                <a:buClr>
                  <a:srgbClr val="F0AB00"/>
                </a:buClr>
                <a:buSzPct val="80000"/>
              </a:pPr>
              <a:endParaRPr lang="en-US" sz="900" kern="0" dirty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7" name="TextBox 26" descr="Customer Demobox">
              <a:extLst>
                <a:ext uri="{FF2B5EF4-FFF2-40B4-BE49-F238E27FC236}">
                  <a16:creationId xmlns:a16="http://schemas.microsoft.com/office/drawing/2014/main" id="{53CD4C21-7A20-4709-B5CF-416EB17531E0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 txBox="1"/>
            <p:nvPr/>
          </p:nvSpPr>
          <p:spPr>
            <a:xfrm>
              <a:off x="-1718616" y="2472463"/>
              <a:ext cx="2622466" cy="1847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900" b="1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CUSTOMER DEMOBOX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997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First Level">
            <a:extLst>
              <a:ext uri="{FF2B5EF4-FFF2-40B4-BE49-F238E27FC236}">
                <a16:creationId xmlns:a16="http://schemas.microsoft.com/office/drawing/2014/main" id="{5FED8B1B-0347-4018-98B6-B4D9C923C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</p:txBody>
      </p:sp>
      <p:pic>
        <p:nvPicPr>
          <p:cNvPr id="6" name="Picture 5" descr="picture of a big fish labeled Dell">
            <a:extLst>
              <a:ext uri="{FF2B5EF4-FFF2-40B4-BE49-F238E27FC236}">
                <a16:creationId xmlns:a16="http://schemas.microsoft.com/office/drawing/2014/main" id="{AAD4B605-6964-4227-99FE-7B5EA8E8E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0869"/>
            <a:ext cx="5716624" cy="3586901"/>
          </a:xfrm>
          <a:prstGeom prst="rect">
            <a:avLst/>
          </a:prstGeom>
        </p:spPr>
      </p:pic>
      <p:sp>
        <p:nvSpPr>
          <p:cNvPr id="8" name="TextBox 7" descr="Dell">
            <a:extLst>
              <a:ext uri="{FF2B5EF4-FFF2-40B4-BE49-F238E27FC236}">
                <a16:creationId xmlns:a16="http://schemas.microsoft.com/office/drawing/2014/main" id="{D650B7B9-6497-411D-BF26-BFB7154DE21F}"/>
              </a:ext>
            </a:extLst>
          </p:cNvPr>
          <p:cNvSpPr txBox="1"/>
          <p:nvPr/>
        </p:nvSpPr>
        <p:spPr>
          <a:xfrm>
            <a:off x="2148237" y="3013499"/>
            <a:ext cx="20552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Dell</a:t>
            </a:r>
          </a:p>
        </p:txBody>
      </p:sp>
      <p:pic>
        <p:nvPicPr>
          <p:cNvPr id="7" name="Picture 6" descr="picture of a medium size fish labeled EMC">
            <a:extLst>
              <a:ext uri="{FF2B5EF4-FFF2-40B4-BE49-F238E27FC236}">
                <a16:creationId xmlns:a16="http://schemas.microsoft.com/office/drawing/2014/main" id="{152566D1-29F1-4C80-8965-1E94527F5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645" y="2473175"/>
            <a:ext cx="3568387" cy="2142288"/>
          </a:xfrm>
          <a:prstGeom prst="rect">
            <a:avLst/>
          </a:prstGeom>
        </p:spPr>
      </p:pic>
      <p:sp>
        <p:nvSpPr>
          <p:cNvPr id="9" name="TextBox 8" descr="EMC">
            <a:extLst>
              <a:ext uri="{FF2B5EF4-FFF2-40B4-BE49-F238E27FC236}">
                <a16:creationId xmlns:a16="http://schemas.microsoft.com/office/drawing/2014/main" id="{12D98158-F87F-4F19-863D-DDB531B60AF6}"/>
              </a:ext>
            </a:extLst>
          </p:cNvPr>
          <p:cNvSpPr txBox="1"/>
          <p:nvPr/>
        </p:nvSpPr>
        <p:spPr>
          <a:xfrm>
            <a:off x="6616276" y="3013500"/>
            <a:ext cx="2055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EMC</a:t>
            </a:r>
          </a:p>
        </p:txBody>
      </p:sp>
      <p:pic>
        <p:nvPicPr>
          <p:cNvPr id="5" name="Picture 4" descr="picture of a small fish labeled virtustream">
            <a:extLst>
              <a:ext uri="{FF2B5EF4-FFF2-40B4-BE49-F238E27FC236}">
                <a16:creationId xmlns:a16="http://schemas.microsoft.com/office/drawing/2014/main" id="{0072E0B0-E4A8-49A6-8BDD-0CC49122B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042732" y="2725849"/>
            <a:ext cx="2975097" cy="1406301"/>
          </a:xfrm>
          <a:prstGeom prst="rect">
            <a:avLst/>
          </a:prstGeom>
        </p:spPr>
      </p:pic>
      <p:sp>
        <p:nvSpPr>
          <p:cNvPr id="10" name="TextBox 9" descr="Virtustream">
            <a:extLst>
              <a:ext uri="{FF2B5EF4-FFF2-40B4-BE49-F238E27FC236}">
                <a16:creationId xmlns:a16="http://schemas.microsoft.com/office/drawing/2014/main" id="{D586FCBC-7A76-4415-BDD3-6ACE022A19FB}"/>
              </a:ext>
            </a:extLst>
          </p:cNvPr>
          <p:cNvSpPr txBox="1"/>
          <p:nvPr/>
        </p:nvSpPr>
        <p:spPr>
          <a:xfrm>
            <a:off x="9388348" y="3198165"/>
            <a:ext cx="1802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Virtustream</a:t>
            </a:r>
          </a:p>
        </p:txBody>
      </p:sp>
    </p:spTree>
    <p:extLst>
      <p:ext uri="{BB962C8B-B14F-4D97-AF65-F5344CB8AC3E}">
        <p14:creationId xmlns:p14="http://schemas.microsoft.com/office/powerpoint/2010/main" val="3446439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Datacenter Migration">
            <a:extLst>
              <a:ext uri="{FF2B5EF4-FFF2-40B4-BE49-F238E27FC236}">
                <a16:creationId xmlns:a16="http://schemas.microsoft.com/office/drawing/2014/main" id="{0BA99327-BE3F-4BBF-9D9B-7C6470043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" y="365125"/>
            <a:ext cx="8546592" cy="1325563"/>
          </a:xfrm>
        </p:spPr>
        <p:txBody>
          <a:bodyPr/>
          <a:lstStyle/>
          <a:p>
            <a:r>
              <a:rPr lang="en-US" dirty="0"/>
              <a:t>Datacenter Migration</a:t>
            </a:r>
          </a:p>
        </p:txBody>
      </p:sp>
      <p:sp>
        <p:nvSpPr>
          <p:cNvPr id="24" name="TextBox 23" descr="Vienna, VA (VFC1)&#10;">
            <a:extLst>
              <a:ext uri="{FF2B5EF4-FFF2-40B4-BE49-F238E27FC236}">
                <a16:creationId xmlns:a16="http://schemas.microsoft.com/office/drawing/2014/main" id="{9403D381-BF06-49D6-A74B-3186164297DB}"/>
              </a:ext>
            </a:extLst>
          </p:cNvPr>
          <p:cNvSpPr txBox="1"/>
          <p:nvPr/>
        </p:nvSpPr>
        <p:spPr>
          <a:xfrm>
            <a:off x="1180450" y="1899750"/>
            <a:ext cx="1591105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1658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350" kern="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Vienna, VA (VFC1)</a:t>
            </a:r>
          </a:p>
        </p:txBody>
      </p:sp>
      <p:sp>
        <p:nvSpPr>
          <p:cNvPr id="31" name="Cloud 30" descr="&quot;&quot;">
            <a:extLst>
              <a:ext uri="{FF2B5EF4-FFF2-40B4-BE49-F238E27FC236}">
                <a16:creationId xmlns:a16="http://schemas.microsoft.com/office/drawing/2014/main" id="{D4D5FA61-4DEC-49A2-8BE9-D5D79DB99338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 bwMode="gray">
          <a:xfrm rot="16685232">
            <a:off x="1100896" y="2339302"/>
            <a:ext cx="1859156" cy="1532388"/>
          </a:xfrm>
          <a:prstGeom prst="cloud">
            <a:avLst/>
          </a:prstGeom>
          <a:solidFill>
            <a:srgbClr val="000000">
              <a:tint val="50000"/>
            </a:srgbClr>
          </a:solidFill>
          <a:ln w="100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25717" bIns="0" rtlCol="0" anchor="b"/>
          <a:lstStyle/>
          <a:p>
            <a:pPr marL="0" marR="0" lvl="0" indent="0" algn="r" defTabSz="8165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8" name="Picture 47" descr="Hard drives&#10;&#10;Description automatically generated with low confidence">
            <a:extLst>
              <a:ext uri="{FF2B5EF4-FFF2-40B4-BE49-F238E27FC236}">
                <a16:creationId xmlns:a16="http://schemas.microsoft.com/office/drawing/2014/main" id="{5FCF8465-131E-4270-A596-B47879A0CE1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4" y="2221225"/>
            <a:ext cx="849331" cy="523207"/>
          </a:xfrm>
          <a:prstGeom prst="rect">
            <a:avLst/>
          </a:prstGeom>
        </p:spPr>
      </p:pic>
      <p:grpSp>
        <p:nvGrpSpPr>
          <p:cNvPr id="5" name="Group 4" descr="&quot;&quot;">
            <a:extLst>
              <a:ext uri="{FF2B5EF4-FFF2-40B4-BE49-F238E27FC236}">
                <a16:creationId xmlns:a16="http://schemas.microsoft.com/office/drawing/2014/main" id="{B02DBB94-F7AA-49F4-BFF6-F1DD1A80A20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GrpSpPr/>
          <p:nvPr/>
        </p:nvGrpSpPr>
        <p:grpSpPr>
          <a:xfrm>
            <a:off x="1484117" y="2889652"/>
            <a:ext cx="1010057" cy="787534"/>
            <a:chOff x="-1700017" y="2097053"/>
            <a:chExt cx="2630324" cy="2057904"/>
          </a:xfrm>
        </p:grpSpPr>
        <p:sp>
          <p:nvSpPr>
            <p:cNvPr id="6" name="Rectangle 5" descr="&quot;&quot;">
              <a:extLst>
                <a:ext uri="{FF2B5EF4-FFF2-40B4-BE49-F238E27FC236}">
                  <a16:creationId xmlns:a16="http://schemas.microsoft.com/office/drawing/2014/main" id="{7BBB41DD-F141-43F7-8F9E-BA7395901167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/>
            <p:nvPr/>
          </p:nvSpPr>
          <p:spPr bwMode="gray">
            <a:xfrm>
              <a:off x="-1700017" y="2097053"/>
              <a:ext cx="2614615" cy="2057904"/>
            </a:xfrm>
            <a:prstGeom prst="rect">
              <a:avLst/>
            </a:prstGeom>
            <a:solidFill>
              <a:srgbClr val="0070C0"/>
            </a:solidFill>
            <a:ln w="6350" algn="ctr">
              <a:noFill/>
              <a:miter lim="800000"/>
              <a:headEnd/>
              <a:tailEnd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lIns="50612" tIns="40490" rIns="50612" bIns="40490" rtlCol="0" anchor="ctr"/>
            <a:lstStyle/>
            <a:p>
              <a:pPr algn="ctr" defTabSz="514162">
                <a:spcBef>
                  <a:spcPct val="50000"/>
                </a:spcBef>
                <a:buClr>
                  <a:srgbClr val="F0AB00"/>
                </a:buClr>
                <a:buSzPct val="80000"/>
              </a:pPr>
              <a:endParaRPr lang="en-US" sz="675" kern="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" name="TextBox 6" descr="PRODUCTION&#10;System Test&#10;Development&#10;Sandbox&#10;Customer Demo">
              <a:extLst>
                <a:ext uri="{FF2B5EF4-FFF2-40B4-BE49-F238E27FC236}">
                  <a16:creationId xmlns:a16="http://schemas.microsoft.com/office/drawing/2014/main" id="{83F302F7-7BBA-4E4E-9D29-ABFCCCF5EE9E}"/>
                </a:ext>
              </a:extLst>
            </p:cNvPr>
            <p:cNvSpPr txBox="1"/>
            <p:nvPr/>
          </p:nvSpPr>
          <p:spPr>
            <a:xfrm>
              <a:off x="-1692158" y="2472461"/>
              <a:ext cx="2622467" cy="15700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81658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675" b="1" kern="0" dirty="0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PRODUCTION</a:t>
              </a:r>
            </a:p>
            <a:p>
              <a:pPr algn="ctr" defTabSz="81658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675" b="1" kern="0" dirty="0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System Test</a:t>
              </a:r>
            </a:p>
            <a:p>
              <a:pPr algn="ctr" defTabSz="81658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675" b="1" kern="0" dirty="0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Development</a:t>
              </a:r>
            </a:p>
            <a:p>
              <a:pPr algn="ctr" defTabSz="81658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675" b="1" kern="0" dirty="0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Sandbox</a:t>
              </a:r>
            </a:p>
            <a:p>
              <a:pPr algn="ctr" defTabSz="81658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675" b="1" kern="0" dirty="0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Customer Demo</a:t>
              </a:r>
            </a:p>
            <a:p>
              <a:pPr algn="ctr" defTabSz="81658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675" b="1" kern="0" dirty="0">
                <a:solidFill>
                  <a:srgbClr val="FFFFFF"/>
                </a:solidFill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46" name="Arrow: Right 45" descr="&quot;&quot;">
            <a:extLst>
              <a:ext uri="{FF2B5EF4-FFF2-40B4-BE49-F238E27FC236}">
                <a16:creationId xmlns:a16="http://schemas.microsoft.com/office/drawing/2014/main" id="{3279C2ED-87DC-4F43-ADC3-89301622CAF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2928758" y="3105261"/>
            <a:ext cx="4872741" cy="308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 descr="Sterling, VA (VFC3)&#10;">
            <a:extLst>
              <a:ext uri="{FF2B5EF4-FFF2-40B4-BE49-F238E27FC236}">
                <a16:creationId xmlns:a16="http://schemas.microsoft.com/office/drawing/2014/main" id="{0DAC2294-7369-4FB8-9DA8-3786856E96F4}"/>
              </a:ext>
            </a:extLst>
          </p:cNvPr>
          <p:cNvSpPr txBox="1"/>
          <p:nvPr/>
        </p:nvSpPr>
        <p:spPr>
          <a:xfrm>
            <a:off x="7785437" y="1973558"/>
            <a:ext cx="1591105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1658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350" kern="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Sterling, VA (VFC3)</a:t>
            </a:r>
          </a:p>
        </p:txBody>
      </p:sp>
      <p:sp>
        <p:nvSpPr>
          <p:cNvPr id="32" name="Cloud 31" descr="&quot;&quot;">
            <a:extLst>
              <a:ext uri="{FF2B5EF4-FFF2-40B4-BE49-F238E27FC236}">
                <a16:creationId xmlns:a16="http://schemas.microsoft.com/office/drawing/2014/main" id="{2F1CC92B-2861-48F1-A8B2-B9AC3E81F0EE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 bwMode="gray">
          <a:xfrm rot="16685232">
            <a:off x="7737651" y="2366894"/>
            <a:ext cx="1848542" cy="1607087"/>
          </a:xfrm>
          <a:prstGeom prst="cloud">
            <a:avLst/>
          </a:prstGeom>
          <a:solidFill>
            <a:srgbClr val="000000">
              <a:tint val="50000"/>
            </a:srgbClr>
          </a:solidFill>
          <a:ln w="100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25717" bIns="0" rtlCol="0" anchor="b"/>
          <a:lstStyle/>
          <a:p>
            <a:pPr marL="0" marR="0" lvl="0" indent="0" algn="r" defTabSz="8165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9" name="Picture 48" descr="Picture of hard drives">
            <a:extLst>
              <a:ext uri="{FF2B5EF4-FFF2-40B4-BE49-F238E27FC236}">
                <a16:creationId xmlns:a16="http://schemas.microsoft.com/office/drawing/2014/main" id="{A84019FF-DC04-4302-98FD-8C04BAE44FFF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7649" y="2319438"/>
            <a:ext cx="706679" cy="435330"/>
          </a:xfrm>
          <a:prstGeom prst="rect">
            <a:avLst/>
          </a:prstGeom>
        </p:spPr>
      </p:pic>
      <p:grpSp>
        <p:nvGrpSpPr>
          <p:cNvPr id="34" name="Group 33" descr="&quot;&quot;">
            <a:extLst>
              <a:ext uri="{FF2B5EF4-FFF2-40B4-BE49-F238E27FC236}">
                <a16:creationId xmlns:a16="http://schemas.microsoft.com/office/drawing/2014/main" id="{56E6F83B-4AE9-406E-8A6D-7484A4D0CC9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GrpSpPr/>
          <p:nvPr/>
        </p:nvGrpSpPr>
        <p:grpSpPr>
          <a:xfrm>
            <a:off x="8121740" y="2817337"/>
            <a:ext cx="1012639" cy="1152079"/>
            <a:chOff x="-1706741" y="2387554"/>
            <a:chExt cx="2637049" cy="2388681"/>
          </a:xfrm>
        </p:grpSpPr>
        <p:sp>
          <p:nvSpPr>
            <p:cNvPr id="35" name="Rectangle 34" descr="&quot;&quot;">
              <a:extLst>
                <a:ext uri="{FF2B5EF4-FFF2-40B4-BE49-F238E27FC236}">
                  <a16:creationId xmlns:a16="http://schemas.microsoft.com/office/drawing/2014/main" id="{BCB63444-E016-427D-91B0-AEF479AA912C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/>
            <p:nvPr/>
          </p:nvSpPr>
          <p:spPr bwMode="gray">
            <a:xfrm>
              <a:off x="-1706741" y="2387554"/>
              <a:ext cx="2614615" cy="2057904"/>
            </a:xfrm>
            <a:prstGeom prst="rect">
              <a:avLst/>
            </a:prstGeom>
            <a:solidFill>
              <a:srgbClr val="0070C0"/>
            </a:solidFill>
            <a:ln w="6350" algn="ctr">
              <a:noFill/>
              <a:miter lim="800000"/>
              <a:headEnd/>
              <a:tailEnd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lIns="50612" tIns="40490" rIns="50612" bIns="40490" rtlCol="0" anchor="ctr"/>
            <a:lstStyle/>
            <a:p>
              <a:pPr algn="ctr" defTabSz="514162">
                <a:spcBef>
                  <a:spcPct val="50000"/>
                </a:spcBef>
                <a:buClr>
                  <a:srgbClr val="F0AB00"/>
                </a:buClr>
                <a:buSzPct val="80000"/>
              </a:pPr>
              <a:endParaRPr lang="en-US" sz="675" kern="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6" name="TextBox 35" descr="Production:&#10;quality Assurance&#10; System Test&#10;Development&#10;Sandbox&#10;Customer Demo&#10;">
              <a:extLst>
                <a:ext uri="{FF2B5EF4-FFF2-40B4-BE49-F238E27FC236}">
                  <a16:creationId xmlns:a16="http://schemas.microsoft.com/office/drawing/2014/main" id="{71121AD8-D938-4B4B-828F-BF2A562DAABF}"/>
                </a:ext>
              </a:extLst>
            </p:cNvPr>
            <p:cNvSpPr txBox="1"/>
            <p:nvPr/>
          </p:nvSpPr>
          <p:spPr>
            <a:xfrm>
              <a:off x="-1692158" y="2472462"/>
              <a:ext cx="2622467" cy="2303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81658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675" b="1" kern="0" dirty="0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PRODUCTION</a:t>
              </a:r>
            </a:p>
            <a:p>
              <a:pPr algn="ctr" defTabSz="81658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675" b="1" kern="0" dirty="0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Quality Assurance</a:t>
              </a:r>
            </a:p>
            <a:p>
              <a:pPr algn="ctr" defTabSz="81658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675" b="1" kern="0" dirty="0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 System Test</a:t>
              </a:r>
            </a:p>
            <a:p>
              <a:pPr algn="ctr" defTabSz="81658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675" b="1" kern="0" dirty="0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Development</a:t>
              </a:r>
            </a:p>
            <a:p>
              <a:pPr algn="ctr" defTabSz="81658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675" b="1" kern="0" dirty="0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Sandbox</a:t>
              </a:r>
            </a:p>
            <a:p>
              <a:pPr algn="ctr" defTabSz="81658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675" b="1" kern="0" dirty="0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Customer Demo</a:t>
              </a:r>
            </a:p>
            <a:p>
              <a:pPr algn="ctr" defTabSz="81658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675" b="1" kern="0" dirty="0">
                <a:solidFill>
                  <a:srgbClr val="FFFFFF"/>
                </a:solidFill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3" name="TextBox 22" descr="San Francisco, CA (VFC2)&#10;">
            <a:extLst>
              <a:ext uri="{FF2B5EF4-FFF2-40B4-BE49-F238E27FC236}">
                <a16:creationId xmlns:a16="http://schemas.microsoft.com/office/drawing/2014/main" id="{3B0A3743-1DD3-4ED7-B4B6-CE21F554119B}"/>
              </a:ext>
            </a:extLst>
          </p:cNvPr>
          <p:cNvSpPr txBox="1"/>
          <p:nvPr/>
        </p:nvSpPr>
        <p:spPr>
          <a:xfrm>
            <a:off x="909252" y="4308081"/>
            <a:ext cx="2047308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1658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350" kern="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San Francisco, CA (VFC2)</a:t>
            </a:r>
          </a:p>
        </p:txBody>
      </p:sp>
      <p:sp>
        <p:nvSpPr>
          <p:cNvPr id="30" name="Cloud 29" descr="&quot;&quot;">
            <a:extLst>
              <a:ext uri="{FF2B5EF4-FFF2-40B4-BE49-F238E27FC236}">
                <a16:creationId xmlns:a16="http://schemas.microsoft.com/office/drawing/2014/main" id="{8F389591-994C-4F37-9080-0F4B661C0E83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 bwMode="gray">
          <a:xfrm rot="16685232">
            <a:off x="1276551" y="4631597"/>
            <a:ext cx="1560766" cy="1430305"/>
          </a:xfrm>
          <a:prstGeom prst="cloud">
            <a:avLst/>
          </a:prstGeom>
          <a:solidFill>
            <a:srgbClr val="000000">
              <a:tint val="50000"/>
            </a:srgbClr>
          </a:solidFill>
          <a:ln w="100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25717" bIns="0" rtlCol="0" anchor="b"/>
          <a:lstStyle/>
          <a:p>
            <a:pPr marL="0" marR="0" lvl="0" indent="0" algn="r" defTabSz="8165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24" descr="Picture of hard drives">
            <a:extLst>
              <a:ext uri="{FF2B5EF4-FFF2-40B4-BE49-F238E27FC236}">
                <a16:creationId xmlns:a16="http://schemas.microsoft.com/office/drawing/2014/main" id="{87985938-FD27-46AB-9C61-19478A22C7FD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664" y="4767745"/>
            <a:ext cx="706679" cy="435330"/>
          </a:xfrm>
          <a:prstGeom prst="rect">
            <a:avLst/>
          </a:prstGeom>
        </p:spPr>
      </p:pic>
      <p:grpSp>
        <p:nvGrpSpPr>
          <p:cNvPr id="8" name="Group 7" descr="&quot;&quot;">
            <a:extLst>
              <a:ext uri="{FF2B5EF4-FFF2-40B4-BE49-F238E27FC236}">
                <a16:creationId xmlns:a16="http://schemas.microsoft.com/office/drawing/2014/main" id="{5F275068-114A-4EC1-AEB9-70BD05D2AC05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GrpSpPr/>
          <p:nvPr/>
        </p:nvGrpSpPr>
        <p:grpSpPr>
          <a:xfrm>
            <a:off x="1489677" y="5209923"/>
            <a:ext cx="1004497" cy="233735"/>
            <a:chOff x="-1714591" y="2387554"/>
            <a:chExt cx="2622465" cy="415636"/>
          </a:xfrm>
        </p:grpSpPr>
        <p:sp>
          <p:nvSpPr>
            <p:cNvPr id="9" name="Rectangle 8" descr="&quot;&quot;">
              <a:extLst>
                <a:ext uri="{FF2B5EF4-FFF2-40B4-BE49-F238E27FC236}">
                  <a16:creationId xmlns:a16="http://schemas.microsoft.com/office/drawing/2014/main" id="{5068BB51-56A2-422E-B0FF-FC81EBADBF4A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/>
            <p:nvPr/>
          </p:nvSpPr>
          <p:spPr bwMode="gray">
            <a:xfrm>
              <a:off x="-1706741" y="2387554"/>
              <a:ext cx="2614615" cy="415636"/>
            </a:xfrm>
            <a:prstGeom prst="rect">
              <a:avLst/>
            </a:prstGeom>
            <a:solidFill>
              <a:srgbClr val="0070C0"/>
            </a:solidFill>
            <a:ln w="6350" algn="ctr">
              <a:noFill/>
              <a:miter lim="800000"/>
              <a:headEnd/>
              <a:tailEnd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lIns="50612" tIns="40490" rIns="50612" bIns="40490" rtlCol="0" anchor="ctr"/>
            <a:lstStyle/>
            <a:p>
              <a:pPr algn="ctr" defTabSz="514162">
                <a:spcBef>
                  <a:spcPct val="50000"/>
                </a:spcBef>
                <a:buClr>
                  <a:srgbClr val="F0AB00"/>
                </a:buClr>
                <a:buSzPct val="80000"/>
              </a:pPr>
              <a:endParaRPr lang="en-US" sz="675" kern="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TextBox 9" descr="Quality Assurance&#10;">
              <a:extLst>
                <a:ext uri="{FF2B5EF4-FFF2-40B4-BE49-F238E27FC236}">
                  <a16:creationId xmlns:a16="http://schemas.microsoft.com/office/drawing/2014/main" id="{E4E75735-B4EB-4FEF-8CEE-23B09F2BFEC4}"/>
                </a:ext>
              </a:extLst>
            </p:cNvPr>
            <p:cNvSpPr txBox="1"/>
            <p:nvPr/>
          </p:nvSpPr>
          <p:spPr>
            <a:xfrm>
              <a:off x="-1714591" y="2492943"/>
              <a:ext cx="2622465" cy="1847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81658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675" b="1" kern="0" dirty="0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Quality Assurance</a:t>
              </a:r>
            </a:p>
          </p:txBody>
        </p:sp>
      </p:grpSp>
      <p:grpSp>
        <p:nvGrpSpPr>
          <p:cNvPr id="26" name="Group 25" descr="&quot;&quot;">
            <a:extLst>
              <a:ext uri="{FF2B5EF4-FFF2-40B4-BE49-F238E27FC236}">
                <a16:creationId xmlns:a16="http://schemas.microsoft.com/office/drawing/2014/main" id="{79A3224F-C965-46FE-A941-207B66CED8C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GrpSpPr/>
          <p:nvPr/>
        </p:nvGrpSpPr>
        <p:grpSpPr>
          <a:xfrm>
            <a:off x="1492684" y="5484380"/>
            <a:ext cx="1012210" cy="233735"/>
            <a:chOff x="-1706741" y="2387554"/>
            <a:chExt cx="2642602" cy="415636"/>
          </a:xfrm>
        </p:grpSpPr>
        <p:sp>
          <p:nvSpPr>
            <p:cNvPr id="27" name="Rectangle 26" descr="&quot;&quot;">
              <a:extLst>
                <a:ext uri="{FF2B5EF4-FFF2-40B4-BE49-F238E27FC236}">
                  <a16:creationId xmlns:a16="http://schemas.microsoft.com/office/drawing/2014/main" id="{C110FF81-C82E-4DC0-9AB3-DC1DFB4AB017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/>
            <p:nvPr/>
          </p:nvSpPr>
          <p:spPr bwMode="gray">
            <a:xfrm>
              <a:off x="-1706741" y="2387554"/>
              <a:ext cx="2614615" cy="415636"/>
            </a:xfrm>
            <a:prstGeom prst="rect">
              <a:avLst/>
            </a:prstGeom>
            <a:solidFill>
              <a:srgbClr val="0070C0"/>
            </a:solidFill>
            <a:ln w="6350" algn="ctr">
              <a:noFill/>
              <a:miter lim="800000"/>
              <a:headEnd/>
              <a:tailEnd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lIns="50612" tIns="40490" rIns="50612" bIns="40490" rtlCol="0" anchor="ctr"/>
            <a:lstStyle/>
            <a:p>
              <a:pPr algn="ctr" defTabSz="514162">
                <a:spcBef>
                  <a:spcPct val="50000"/>
                </a:spcBef>
                <a:buClr>
                  <a:srgbClr val="F0AB00"/>
                </a:buClr>
                <a:buSzPct val="80000"/>
              </a:pPr>
              <a:endParaRPr lang="en-US" sz="675" kern="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8" name="TextBox 27" descr="Disaster Recovery&#10;">
              <a:extLst>
                <a:ext uri="{FF2B5EF4-FFF2-40B4-BE49-F238E27FC236}">
                  <a16:creationId xmlns:a16="http://schemas.microsoft.com/office/drawing/2014/main" id="{8D660F8D-03DE-42EC-9B88-15237862A426}"/>
                </a:ext>
              </a:extLst>
            </p:cNvPr>
            <p:cNvSpPr txBox="1"/>
            <p:nvPr/>
          </p:nvSpPr>
          <p:spPr>
            <a:xfrm>
              <a:off x="-1686604" y="2487334"/>
              <a:ext cx="2622465" cy="1847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81658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675" b="1" kern="0" dirty="0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Disaster Recovery</a:t>
              </a:r>
            </a:p>
          </p:txBody>
        </p:sp>
      </p:grpSp>
      <p:cxnSp>
        <p:nvCxnSpPr>
          <p:cNvPr id="51" name="Straight Arrow Connector 50" descr="&quot;&quot;">
            <a:extLst>
              <a:ext uri="{FF2B5EF4-FFF2-40B4-BE49-F238E27FC236}">
                <a16:creationId xmlns:a16="http://schemas.microsoft.com/office/drawing/2014/main" id="{21505332-62B9-4111-BF1F-4362FABC6FF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CxnSpPr>
            <a:cxnSpLocks/>
          </p:cNvCxnSpPr>
          <p:nvPr/>
        </p:nvCxnSpPr>
        <p:spPr>
          <a:xfrm flipV="1">
            <a:off x="2488141" y="3169328"/>
            <a:ext cx="5633599" cy="2103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row: Right 46" descr="&quot;&quot;">
            <a:extLst>
              <a:ext uri="{FF2B5EF4-FFF2-40B4-BE49-F238E27FC236}">
                <a16:creationId xmlns:a16="http://schemas.microsoft.com/office/drawing/2014/main" id="{CA12F717-91F8-43C9-8402-92A6C1A19FF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2971355" y="5152004"/>
            <a:ext cx="4872741" cy="308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 descr="Boyers, PA (VFC4)&#10;">
            <a:extLst>
              <a:ext uri="{FF2B5EF4-FFF2-40B4-BE49-F238E27FC236}">
                <a16:creationId xmlns:a16="http://schemas.microsoft.com/office/drawing/2014/main" id="{E74845E9-08FE-4D28-B6B6-EF500A363C95}"/>
              </a:ext>
            </a:extLst>
          </p:cNvPr>
          <p:cNvSpPr txBox="1"/>
          <p:nvPr/>
        </p:nvSpPr>
        <p:spPr>
          <a:xfrm>
            <a:off x="7844097" y="4369644"/>
            <a:ext cx="2047308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1658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350" kern="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Boyers, PA (VFC4)</a:t>
            </a:r>
          </a:p>
        </p:txBody>
      </p:sp>
      <p:sp>
        <p:nvSpPr>
          <p:cNvPr id="33" name="Cloud 32" descr="&quot;&quot;">
            <a:extLst>
              <a:ext uri="{FF2B5EF4-FFF2-40B4-BE49-F238E27FC236}">
                <a16:creationId xmlns:a16="http://schemas.microsoft.com/office/drawing/2014/main" id="{00EF5228-F8F7-4DED-8FB3-7252B179E9B4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 bwMode="gray">
          <a:xfrm rot="16685232">
            <a:off x="7881539" y="4661723"/>
            <a:ext cx="1560766" cy="1430305"/>
          </a:xfrm>
          <a:prstGeom prst="cloud">
            <a:avLst/>
          </a:prstGeom>
          <a:solidFill>
            <a:srgbClr val="000000">
              <a:tint val="50000"/>
            </a:srgbClr>
          </a:solidFill>
          <a:ln w="100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25717" bIns="0" rtlCol="0" anchor="b"/>
          <a:lstStyle/>
          <a:p>
            <a:pPr marL="0" marR="0" lvl="0" indent="0" algn="r" defTabSz="8165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2" name="Picture 41" descr="picture of hard drives">
            <a:extLst>
              <a:ext uri="{FF2B5EF4-FFF2-40B4-BE49-F238E27FC236}">
                <a16:creationId xmlns:a16="http://schemas.microsoft.com/office/drawing/2014/main" id="{379FE1F8-033B-4B77-AE4A-3E408B688A05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7652" y="4797871"/>
            <a:ext cx="706679" cy="435330"/>
          </a:xfrm>
          <a:prstGeom prst="rect">
            <a:avLst/>
          </a:prstGeom>
        </p:spPr>
      </p:pic>
      <p:grpSp>
        <p:nvGrpSpPr>
          <p:cNvPr id="43" name="Group 42" descr="&quot;&quot;">
            <a:extLst>
              <a:ext uri="{FF2B5EF4-FFF2-40B4-BE49-F238E27FC236}">
                <a16:creationId xmlns:a16="http://schemas.microsoft.com/office/drawing/2014/main" id="{0F912755-5490-44B3-B9B0-8F7E4936249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GrpSpPr/>
          <p:nvPr/>
        </p:nvGrpSpPr>
        <p:grpSpPr>
          <a:xfrm>
            <a:off x="8129882" y="5273163"/>
            <a:ext cx="1050484" cy="233735"/>
            <a:chOff x="-1686604" y="2408000"/>
            <a:chExt cx="2742524" cy="415636"/>
          </a:xfrm>
        </p:grpSpPr>
        <p:sp>
          <p:nvSpPr>
            <p:cNvPr id="44" name="Rectangle 43" descr="&quot;&quot;">
              <a:extLst>
                <a:ext uri="{FF2B5EF4-FFF2-40B4-BE49-F238E27FC236}">
                  <a16:creationId xmlns:a16="http://schemas.microsoft.com/office/drawing/2014/main" id="{E83A530F-E4DC-4D27-AF64-BE9E2327FBF4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/>
            <p:nvPr/>
          </p:nvSpPr>
          <p:spPr bwMode="gray">
            <a:xfrm>
              <a:off x="-1558695" y="2408000"/>
              <a:ext cx="2614615" cy="415636"/>
            </a:xfrm>
            <a:prstGeom prst="rect">
              <a:avLst/>
            </a:prstGeom>
            <a:solidFill>
              <a:srgbClr val="0070C0"/>
            </a:solidFill>
            <a:ln w="6350" algn="ctr">
              <a:noFill/>
              <a:miter lim="800000"/>
              <a:headEnd/>
              <a:tailEnd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lIns="50612" tIns="40490" rIns="50612" bIns="40490" rtlCol="0" anchor="ctr"/>
            <a:lstStyle/>
            <a:p>
              <a:pPr algn="ctr" defTabSz="514162">
                <a:spcBef>
                  <a:spcPct val="50000"/>
                </a:spcBef>
                <a:buClr>
                  <a:srgbClr val="F0AB00"/>
                </a:buClr>
                <a:buSzPct val="80000"/>
              </a:pPr>
              <a:endParaRPr lang="en-US" sz="675" kern="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5" name="TextBox 44" descr="Disaster recovery">
              <a:extLst>
                <a:ext uri="{FF2B5EF4-FFF2-40B4-BE49-F238E27FC236}">
                  <a16:creationId xmlns:a16="http://schemas.microsoft.com/office/drawing/2014/main" id="{57DE0CA1-515D-41F6-8CD8-7C14CBCF2301}"/>
                </a:ext>
              </a:extLst>
            </p:cNvPr>
            <p:cNvSpPr txBox="1"/>
            <p:nvPr/>
          </p:nvSpPr>
          <p:spPr>
            <a:xfrm>
              <a:off x="-1686604" y="2487333"/>
              <a:ext cx="2622465" cy="1847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81658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675" b="1" kern="0" dirty="0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Disaster Recovery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725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Datacenter Migration and Consolidation of QA">
            <a:extLst>
              <a:ext uri="{FF2B5EF4-FFF2-40B4-BE49-F238E27FC236}">
                <a16:creationId xmlns:a16="http://schemas.microsoft.com/office/drawing/2014/main" id="{0BA99327-BE3F-4BBF-9D9B-7C6470043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36" y="381878"/>
            <a:ext cx="8546592" cy="1325563"/>
          </a:xfrm>
        </p:spPr>
        <p:txBody>
          <a:bodyPr/>
          <a:lstStyle/>
          <a:p>
            <a:r>
              <a:rPr lang="en-US" dirty="0"/>
              <a:t>Datacenter Migration and Consolidation of QA</a:t>
            </a:r>
          </a:p>
        </p:txBody>
      </p:sp>
      <p:sp>
        <p:nvSpPr>
          <p:cNvPr id="2" name="Rectangle 1" descr="August 5, 2018 – Migrated Development, Test, Sandbox, and Demo Landscapes.&#10;&#10;March 9, 2019 – Migrated Production Landscape to VFC3.&#10;&#10;March 30, 2019 – Migrated Quality Assurance to VFC3.&#10;">
            <a:extLst>
              <a:ext uri="{FF2B5EF4-FFF2-40B4-BE49-F238E27FC236}">
                <a16:creationId xmlns:a16="http://schemas.microsoft.com/office/drawing/2014/main" id="{0BB149A6-48E5-45F3-8E52-327BAE2B1E20}"/>
              </a:ext>
            </a:extLst>
          </p:cNvPr>
          <p:cNvSpPr/>
          <p:nvPr/>
        </p:nvSpPr>
        <p:spPr>
          <a:xfrm>
            <a:off x="740239" y="1707441"/>
            <a:ext cx="8194089" cy="1905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August 5, 2018 – Migrated Development, Test, Sandbox, and Demo Landscapes.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March 9, 2019 – Migrated Production Landscape to VFC3.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March 30, 2019 – Migrated Quality Assurance to VFC3.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37" name="Rectangle 36" descr="Benefits of Consolidation&#10;Reduced Storage costs&#10;Removed datacenter to datacenter network costs&#10;Reduced overall server count&#10;Improved maintenance activities&#10;Quality Assurance testing can continue during a DR drill &#10;">
            <a:extLst>
              <a:ext uri="{FF2B5EF4-FFF2-40B4-BE49-F238E27FC236}">
                <a16:creationId xmlns:a16="http://schemas.microsoft.com/office/drawing/2014/main" id="{47C7B883-B37E-448E-97C6-6CF513BB1BEC}"/>
              </a:ext>
            </a:extLst>
          </p:cNvPr>
          <p:cNvSpPr/>
          <p:nvPr/>
        </p:nvSpPr>
        <p:spPr>
          <a:xfrm>
            <a:off x="740238" y="3538981"/>
            <a:ext cx="8194089" cy="1905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Benefits of Consolidation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Reduced Storage costs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Removed datacenter to datacenter network costs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Reduced overall server count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Improved maintenance activities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Quality Assurance testing can continue during a DR drill	</a:t>
            </a:r>
          </a:p>
        </p:txBody>
      </p:sp>
    </p:spTree>
    <p:extLst>
      <p:ext uri="{BB962C8B-B14F-4D97-AF65-F5344CB8AC3E}">
        <p14:creationId xmlns:p14="http://schemas.microsoft.com/office/powerpoint/2010/main" val="4727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Network Connection">
            <a:extLst>
              <a:ext uri="{FF2B5EF4-FFF2-40B4-BE49-F238E27FC236}">
                <a16:creationId xmlns:a16="http://schemas.microsoft.com/office/drawing/2014/main" id="{0BA99327-BE3F-4BBF-9D9B-7C6470043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36" y="381879"/>
            <a:ext cx="8546592" cy="1081161"/>
          </a:xfrm>
        </p:spPr>
        <p:txBody>
          <a:bodyPr/>
          <a:lstStyle/>
          <a:p>
            <a:r>
              <a:rPr lang="en-US" dirty="0"/>
              <a:t>Network Connection</a:t>
            </a:r>
          </a:p>
        </p:txBody>
      </p:sp>
      <p:sp>
        <p:nvSpPr>
          <p:cNvPr id="2" name="Rectangle 1" descr="End-user connects to USDA Universal Telecommunications Network (UTN)&#10;2. Connection is routed to NFC datacenter in Denver&#10;3. Travels over a 1Gbps Level 3 circuit to VFC3 in Vienna, VA&#10;4. Virtustream routes connection to VFC3 in Dulles, VA &#10;">
            <a:extLst>
              <a:ext uri="{FF2B5EF4-FFF2-40B4-BE49-F238E27FC236}">
                <a16:creationId xmlns:a16="http://schemas.microsoft.com/office/drawing/2014/main" id="{0BB149A6-48E5-45F3-8E52-327BAE2B1E20}"/>
              </a:ext>
            </a:extLst>
          </p:cNvPr>
          <p:cNvSpPr/>
          <p:nvPr/>
        </p:nvSpPr>
        <p:spPr>
          <a:xfrm>
            <a:off x="387736" y="1420521"/>
            <a:ext cx="8194089" cy="2209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1. End-user connects to USDA Universal Telecommunications Network (UTN)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2. Connection is routed to NFC datacenter in Denver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3. Travels over a 1Gbps Level 3 circuit to VFC3 in Vienna, VA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4. Virtustream routes connection to VFC3 in Dulles, VA </a:t>
            </a:r>
          </a:p>
        </p:txBody>
      </p:sp>
      <p:sp>
        <p:nvSpPr>
          <p:cNvPr id="42" name="TextBox 41" descr="end user">
            <a:extLst>
              <a:ext uri="{FF2B5EF4-FFF2-40B4-BE49-F238E27FC236}">
                <a16:creationId xmlns:a16="http://schemas.microsoft.com/office/drawing/2014/main" id="{89D09680-7A95-48D3-9618-92C5BE3D8CCA}"/>
              </a:ext>
            </a:extLst>
          </p:cNvPr>
          <p:cNvSpPr txBox="1"/>
          <p:nvPr/>
        </p:nvSpPr>
        <p:spPr>
          <a:xfrm>
            <a:off x="563555" y="4604473"/>
            <a:ext cx="115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End-User</a:t>
            </a:r>
          </a:p>
        </p:txBody>
      </p:sp>
      <p:pic>
        <p:nvPicPr>
          <p:cNvPr id="6" name="Picture 5" descr="&quot;&quot;">
            <a:extLst>
              <a:ext uri="{FF2B5EF4-FFF2-40B4-BE49-F238E27FC236}">
                <a16:creationId xmlns:a16="http://schemas.microsoft.com/office/drawing/2014/main" id="{125CEC93-BEC2-475B-9F22-EC164FC6FD8D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88" y="4858277"/>
            <a:ext cx="1138831" cy="1112899"/>
          </a:xfrm>
          <a:prstGeom prst="rect">
            <a:avLst/>
          </a:prstGeom>
        </p:spPr>
      </p:pic>
      <p:cxnSp>
        <p:nvCxnSpPr>
          <p:cNvPr id="11" name="Straight Arrow Connector 10" descr="&quot;&quot;">
            <a:extLst>
              <a:ext uri="{FF2B5EF4-FFF2-40B4-BE49-F238E27FC236}">
                <a16:creationId xmlns:a16="http://schemas.microsoft.com/office/drawing/2014/main" id="{74F7B390-D13C-4AF8-B63A-04130A39FCC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1409719" y="5019473"/>
            <a:ext cx="541890" cy="395254"/>
          </a:xfrm>
          <a:prstGeom prst="straightConnector1">
            <a:avLst/>
          </a:prstGeom>
          <a:ln w="15875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loud 7" descr="USDA Backbone (UTN)">
            <a:extLst>
              <a:ext uri="{FF2B5EF4-FFF2-40B4-BE49-F238E27FC236}">
                <a16:creationId xmlns:a16="http://schemas.microsoft.com/office/drawing/2014/main" id="{8BE6A4BD-F4D6-47D4-8541-A8DD7FEC7D58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 bwMode="gray">
          <a:xfrm>
            <a:off x="1951609" y="3857018"/>
            <a:ext cx="1634189" cy="1607087"/>
          </a:xfrm>
          <a:prstGeom prst="cloud">
            <a:avLst/>
          </a:prstGeom>
          <a:solidFill>
            <a:srgbClr val="000000">
              <a:tint val="50000"/>
            </a:srgbClr>
          </a:solidFill>
          <a:ln w="100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25717" bIns="0" rtlCol="0" anchor="b"/>
          <a:lstStyle/>
          <a:p>
            <a:pPr marL="0" marR="0" lvl="0" indent="0" algn="r" defTabSz="8165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 descr="&quot;&quot;&#10;">
            <a:extLst>
              <a:ext uri="{FF2B5EF4-FFF2-40B4-BE49-F238E27FC236}">
                <a16:creationId xmlns:a16="http://schemas.microsoft.com/office/drawing/2014/main" id="{19912EF4-8E94-4710-AF15-039A7519F3B0}"/>
              </a:ext>
            </a:extLst>
          </p:cNvPr>
          <p:cNvSpPr txBox="1"/>
          <p:nvPr/>
        </p:nvSpPr>
        <p:spPr>
          <a:xfrm>
            <a:off x="2256199" y="4281308"/>
            <a:ext cx="1138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USDA</a:t>
            </a:r>
            <a:r>
              <a:rPr lang="en-US" b="1" dirty="0"/>
              <a:t> </a:t>
            </a:r>
            <a:r>
              <a:rPr lang="en-US" dirty="0"/>
              <a:t>Backbone</a:t>
            </a:r>
          </a:p>
          <a:p>
            <a:r>
              <a:rPr lang="en-US" dirty="0"/>
              <a:t>(UTN)</a:t>
            </a:r>
          </a:p>
        </p:txBody>
      </p:sp>
      <p:cxnSp>
        <p:nvCxnSpPr>
          <p:cNvPr id="23" name="Straight Arrow Connector 22" descr="&quot;&quot;">
            <a:extLst>
              <a:ext uri="{FF2B5EF4-FFF2-40B4-BE49-F238E27FC236}">
                <a16:creationId xmlns:a16="http://schemas.microsoft.com/office/drawing/2014/main" id="{55C750B7-8E69-4FAC-A4E2-0473264A1BB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CxnSpPr>
            <a:cxnSpLocks/>
          </p:cNvCxnSpPr>
          <p:nvPr/>
        </p:nvCxnSpPr>
        <p:spPr>
          <a:xfrm>
            <a:off x="3326753" y="5019473"/>
            <a:ext cx="563635" cy="28635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 descr="Denver data center">
            <a:extLst>
              <a:ext uri="{FF2B5EF4-FFF2-40B4-BE49-F238E27FC236}">
                <a16:creationId xmlns:a16="http://schemas.microsoft.com/office/drawing/2014/main" id="{01749AB7-CDA4-4C48-B050-464F52AF8CB6}"/>
              </a:ext>
            </a:extLst>
          </p:cNvPr>
          <p:cNvSpPr txBox="1"/>
          <p:nvPr/>
        </p:nvSpPr>
        <p:spPr>
          <a:xfrm>
            <a:off x="3699620" y="4623106"/>
            <a:ext cx="203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Denver Datacenter</a:t>
            </a:r>
          </a:p>
        </p:txBody>
      </p:sp>
      <p:pic>
        <p:nvPicPr>
          <p:cNvPr id="15" name="Picture 14" descr="National Finance Center Logo">
            <a:extLst>
              <a:ext uri="{FF2B5EF4-FFF2-40B4-BE49-F238E27FC236}">
                <a16:creationId xmlns:a16="http://schemas.microsoft.com/office/drawing/2014/main" id="{0A2DEBF9-AE60-4C9F-8C0D-5C64277F46A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638" y="5114223"/>
            <a:ext cx="1430726" cy="6997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6" name="TextBox 25" descr="Level 2 Circuit">
            <a:extLst>
              <a:ext uri="{FF2B5EF4-FFF2-40B4-BE49-F238E27FC236}">
                <a16:creationId xmlns:a16="http://schemas.microsoft.com/office/drawing/2014/main" id="{66B86E64-E62A-44EB-9CDC-BBBA15DCA53B}"/>
              </a:ext>
            </a:extLst>
          </p:cNvPr>
          <p:cNvSpPr txBox="1"/>
          <p:nvPr/>
        </p:nvSpPr>
        <p:spPr>
          <a:xfrm>
            <a:off x="5551714" y="4980550"/>
            <a:ext cx="151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Level 3 Circuit</a:t>
            </a:r>
          </a:p>
        </p:txBody>
      </p:sp>
      <p:sp>
        <p:nvSpPr>
          <p:cNvPr id="25" name="Cylinder 24" descr="1Gbps">
            <a:extLst>
              <a:ext uri="{FF2B5EF4-FFF2-40B4-BE49-F238E27FC236}">
                <a16:creationId xmlns:a16="http://schemas.microsoft.com/office/drawing/2014/main" id="{DD8464D4-B990-4183-B3D0-A9F45661FB4D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 rot="5400000">
            <a:off x="6114569" y="4576068"/>
            <a:ext cx="221742" cy="1740683"/>
          </a:xfrm>
          <a:prstGeom prst="can">
            <a:avLst/>
          </a:prstGeom>
          <a:solidFill>
            <a:schemeClr val="accent2">
              <a:lumMod val="75000"/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 descr="&quot;&quot;&#10;">
            <a:extLst>
              <a:ext uri="{FF2B5EF4-FFF2-40B4-BE49-F238E27FC236}">
                <a16:creationId xmlns:a16="http://schemas.microsoft.com/office/drawing/2014/main" id="{4720BE0F-CC66-41BD-87F3-B46653456198}"/>
              </a:ext>
            </a:extLst>
          </p:cNvPr>
          <p:cNvSpPr txBox="1"/>
          <p:nvPr/>
        </p:nvSpPr>
        <p:spPr>
          <a:xfrm>
            <a:off x="5775689" y="5261740"/>
            <a:ext cx="82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1Gbps</a:t>
            </a:r>
          </a:p>
        </p:txBody>
      </p:sp>
      <p:sp>
        <p:nvSpPr>
          <p:cNvPr id="38" name="TextBox 37" descr="Vienna Datacenter&#10;">
            <a:extLst>
              <a:ext uri="{FF2B5EF4-FFF2-40B4-BE49-F238E27FC236}">
                <a16:creationId xmlns:a16="http://schemas.microsoft.com/office/drawing/2014/main" id="{49C6EB22-AB10-44B2-B0EA-C6BC235FD33B}"/>
              </a:ext>
            </a:extLst>
          </p:cNvPr>
          <p:cNvSpPr txBox="1"/>
          <p:nvPr/>
        </p:nvSpPr>
        <p:spPr>
          <a:xfrm>
            <a:off x="7041981" y="4620523"/>
            <a:ext cx="203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Vienna Datacenter</a:t>
            </a:r>
          </a:p>
        </p:txBody>
      </p:sp>
      <p:pic>
        <p:nvPicPr>
          <p:cNvPr id="13" name="Picture 12" descr="Picture of hard drives">
            <a:extLst>
              <a:ext uri="{FF2B5EF4-FFF2-40B4-BE49-F238E27FC236}">
                <a16:creationId xmlns:a16="http://schemas.microsoft.com/office/drawing/2014/main" id="{85806120-4860-41FC-8F16-C15BF7D1C26C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981" y="4813733"/>
            <a:ext cx="1740683" cy="1072299"/>
          </a:xfrm>
          <a:prstGeom prst="rect">
            <a:avLst/>
          </a:prstGeom>
        </p:spPr>
      </p:pic>
      <p:cxnSp>
        <p:nvCxnSpPr>
          <p:cNvPr id="35" name="Straight Arrow Connector 34" descr="&quot;&quot;">
            <a:extLst>
              <a:ext uri="{FF2B5EF4-FFF2-40B4-BE49-F238E27FC236}">
                <a16:creationId xmlns:a16="http://schemas.microsoft.com/office/drawing/2014/main" id="{8AE95738-3960-42D0-9DD7-5CBCEA80545B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CxnSpPr>
            <a:cxnSpLocks/>
          </p:cNvCxnSpPr>
          <p:nvPr/>
        </p:nvCxnSpPr>
        <p:spPr>
          <a:xfrm>
            <a:off x="8686177" y="5446406"/>
            <a:ext cx="983128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 descr="Sterling Datacenter&#10;">
            <a:extLst>
              <a:ext uri="{FF2B5EF4-FFF2-40B4-BE49-F238E27FC236}">
                <a16:creationId xmlns:a16="http://schemas.microsoft.com/office/drawing/2014/main" id="{11494899-D536-4A42-AA34-FFB9923FA6E9}"/>
              </a:ext>
            </a:extLst>
          </p:cNvPr>
          <p:cNvSpPr txBox="1"/>
          <p:nvPr/>
        </p:nvSpPr>
        <p:spPr>
          <a:xfrm>
            <a:off x="9673677" y="4629067"/>
            <a:ext cx="203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Sterling Datacenter</a:t>
            </a:r>
          </a:p>
        </p:txBody>
      </p:sp>
      <p:pic>
        <p:nvPicPr>
          <p:cNvPr id="28" name="Picture 27" descr="Picture of hard drives">
            <a:extLst>
              <a:ext uri="{FF2B5EF4-FFF2-40B4-BE49-F238E27FC236}">
                <a16:creationId xmlns:a16="http://schemas.microsoft.com/office/drawing/2014/main" id="{4FE4C9B9-72B9-4B8E-8C23-A3125F320ACE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8467" y="4751615"/>
            <a:ext cx="1841522" cy="113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9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Network Connection">
            <a:extLst>
              <a:ext uri="{FF2B5EF4-FFF2-40B4-BE49-F238E27FC236}">
                <a16:creationId xmlns:a16="http://schemas.microsoft.com/office/drawing/2014/main" id="{0BA99327-BE3F-4BBF-9D9B-7C6470043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81879"/>
            <a:ext cx="8362828" cy="1044585"/>
          </a:xfrm>
        </p:spPr>
        <p:txBody>
          <a:bodyPr/>
          <a:lstStyle/>
          <a:p>
            <a:r>
              <a:rPr lang="en-US" dirty="0"/>
              <a:t>Network Connection</a:t>
            </a:r>
          </a:p>
        </p:txBody>
      </p:sp>
      <p:sp>
        <p:nvSpPr>
          <p:cNvPr id="2" name="Rectangle 1" descr="1. End-user connects to UTN&#10;2. The UTN has two 10Gbps connections to the Cloud datacenter&#10;Directly connected to the USDA Network&#10;Less hops &#10;Bigger pipes&#10;Redundant connections&#10;">
            <a:extLst>
              <a:ext uri="{FF2B5EF4-FFF2-40B4-BE49-F238E27FC236}">
                <a16:creationId xmlns:a16="http://schemas.microsoft.com/office/drawing/2014/main" id="{0BB149A6-48E5-45F3-8E52-327BAE2B1E20}"/>
              </a:ext>
            </a:extLst>
          </p:cNvPr>
          <p:cNvSpPr/>
          <p:nvPr/>
        </p:nvSpPr>
        <p:spPr>
          <a:xfrm>
            <a:off x="387736" y="1428079"/>
            <a:ext cx="8194089" cy="2514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1. End-user connects to UTN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2. The UTN has two 10Gbps connections to the Cloud datacenter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Directly connected to the USDA Network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Less hops 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Bigger pipes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Redundant connections</a:t>
            </a:r>
          </a:p>
          <a:p>
            <a:pPr>
              <a:lnSpc>
                <a:spcPct val="110000"/>
              </a:lnSpc>
            </a:pPr>
            <a:r>
              <a:rPr lang="en-US" dirty="0"/>
              <a:t>	</a:t>
            </a:r>
          </a:p>
        </p:txBody>
      </p:sp>
      <p:pic>
        <p:nvPicPr>
          <p:cNvPr id="6" name="Picture 5" descr="picture of a user connecting to UTN">
            <a:extLst>
              <a:ext uri="{FF2B5EF4-FFF2-40B4-BE49-F238E27FC236}">
                <a16:creationId xmlns:a16="http://schemas.microsoft.com/office/drawing/2014/main" id="{125CEC93-BEC2-475B-9F22-EC164FC6FD8D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88" y="4858277"/>
            <a:ext cx="1138831" cy="1112899"/>
          </a:xfrm>
          <a:prstGeom prst="rect">
            <a:avLst/>
          </a:prstGeom>
        </p:spPr>
      </p:pic>
      <p:cxnSp>
        <p:nvCxnSpPr>
          <p:cNvPr id="11" name="Straight Arrow Connector 10" descr="&quot;&quot;">
            <a:extLst>
              <a:ext uri="{FF2B5EF4-FFF2-40B4-BE49-F238E27FC236}">
                <a16:creationId xmlns:a16="http://schemas.microsoft.com/office/drawing/2014/main" id="{74F7B390-D13C-4AF8-B63A-04130A39FCC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1409719" y="5414727"/>
            <a:ext cx="897874" cy="0"/>
          </a:xfrm>
          <a:prstGeom prst="straightConnector1">
            <a:avLst/>
          </a:prstGeom>
          <a:ln w="15875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loud 7" descr="&quot;&quot;">
            <a:extLst>
              <a:ext uri="{FF2B5EF4-FFF2-40B4-BE49-F238E27FC236}">
                <a16:creationId xmlns:a16="http://schemas.microsoft.com/office/drawing/2014/main" id="{8BE6A4BD-F4D6-47D4-8541-A8DD7FEC7D58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 bwMode="gray">
          <a:xfrm>
            <a:off x="2353945" y="4642678"/>
            <a:ext cx="1740683" cy="1589388"/>
          </a:xfrm>
          <a:prstGeom prst="cloud">
            <a:avLst/>
          </a:prstGeom>
          <a:solidFill>
            <a:srgbClr val="000000">
              <a:tint val="50000"/>
            </a:srgbClr>
          </a:solidFill>
          <a:ln w="100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25717" bIns="0" rtlCol="0" anchor="b"/>
          <a:lstStyle/>
          <a:p>
            <a:pPr marL="0" marR="0" lvl="0" indent="0" algn="r" defTabSz="8165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 descr="USDA Backbone (UTN)">
            <a:extLst>
              <a:ext uri="{FF2B5EF4-FFF2-40B4-BE49-F238E27FC236}">
                <a16:creationId xmlns:a16="http://schemas.microsoft.com/office/drawing/2014/main" id="{19912EF4-8E94-4710-AF15-039A7519F3B0}"/>
              </a:ext>
            </a:extLst>
          </p:cNvPr>
          <p:cNvSpPr txBox="1"/>
          <p:nvPr/>
        </p:nvSpPr>
        <p:spPr>
          <a:xfrm>
            <a:off x="2658535" y="5066967"/>
            <a:ext cx="1138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USDA</a:t>
            </a:r>
            <a:r>
              <a:rPr lang="en-US" b="1" dirty="0"/>
              <a:t> </a:t>
            </a:r>
            <a:r>
              <a:rPr lang="en-US" dirty="0"/>
              <a:t>Backbone</a:t>
            </a:r>
          </a:p>
          <a:p>
            <a:r>
              <a:rPr lang="en-US" dirty="0"/>
              <a:t>(UTN)</a:t>
            </a:r>
          </a:p>
        </p:txBody>
      </p:sp>
      <p:sp>
        <p:nvSpPr>
          <p:cNvPr id="26" name="TextBox 25" descr="AT&amp;T Circuits">
            <a:extLst>
              <a:ext uri="{FF2B5EF4-FFF2-40B4-BE49-F238E27FC236}">
                <a16:creationId xmlns:a16="http://schemas.microsoft.com/office/drawing/2014/main" id="{66B86E64-E62A-44EB-9CDC-BBBA15DCA53B}"/>
              </a:ext>
            </a:extLst>
          </p:cNvPr>
          <p:cNvSpPr txBox="1"/>
          <p:nvPr/>
        </p:nvSpPr>
        <p:spPr>
          <a:xfrm>
            <a:off x="4303454" y="4701257"/>
            <a:ext cx="180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AT&amp;T Circuits</a:t>
            </a:r>
          </a:p>
        </p:txBody>
      </p:sp>
      <p:sp>
        <p:nvSpPr>
          <p:cNvPr id="25" name="Cylinder 24" descr="&quot;&quot;">
            <a:extLst>
              <a:ext uri="{FF2B5EF4-FFF2-40B4-BE49-F238E27FC236}">
                <a16:creationId xmlns:a16="http://schemas.microsoft.com/office/drawing/2014/main" id="{DD8464D4-B990-4183-B3D0-A9F45661FB4D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 rot="5400000">
            <a:off x="4921998" y="4144968"/>
            <a:ext cx="305122" cy="2234397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 descr="10 Gbps">
            <a:extLst>
              <a:ext uri="{FF2B5EF4-FFF2-40B4-BE49-F238E27FC236}">
                <a16:creationId xmlns:a16="http://schemas.microsoft.com/office/drawing/2014/main" id="{5FBD055F-1A89-4BEE-900C-65D1F918A6B8}"/>
              </a:ext>
            </a:extLst>
          </p:cNvPr>
          <p:cNvSpPr txBox="1"/>
          <p:nvPr/>
        </p:nvSpPr>
        <p:spPr>
          <a:xfrm>
            <a:off x="4534903" y="5094255"/>
            <a:ext cx="983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10Gbps</a:t>
            </a:r>
          </a:p>
        </p:txBody>
      </p:sp>
      <p:sp>
        <p:nvSpPr>
          <p:cNvPr id="19" name="Cylinder 18" descr="&quot;&quot;">
            <a:extLst>
              <a:ext uri="{FF2B5EF4-FFF2-40B4-BE49-F238E27FC236}">
                <a16:creationId xmlns:a16="http://schemas.microsoft.com/office/drawing/2014/main" id="{C29837D7-4EBA-498B-859D-402009ACC11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 rot="5400000">
            <a:off x="4908795" y="4610362"/>
            <a:ext cx="305122" cy="2330519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 descr="10Gbps">
            <a:extLst>
              <a:ext uri="{FF2B5EF4-FFF2-40B4-BE49-F238E27FC236}">
                <a16:creationId xmlns:a16="http://schemas.microsoft.com/office/drawing/2014/main" id="{4720BE0F-CC66-41BD-87F3-B46653456198}"/>
              </a:ext>
            </a:extLst>
          </p:cNvPr>
          <p:cNvSpPr txBox="1"/>
          <p:nvPr/>
        </p:nvSpPr>
        <p:spPr>
          <a:xfrm>
            <a:off x="4534903" y="5631696"/>
            <a:ext cx="983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10Gbps</a:t>
            </a:r>
          </a:p>
        </p:txBody>
      </p:sp>
      <p:sp>
        <p:nvSpPr>
          <p:cNvPr id="39" name="TextBox 38" descr="Sterling Datacenter">
            <a:extLst>
              <a:ext uri="{FF2B5EF4-FFF2-40B4-BE49-F238E27FC236}">
                <a16:creationId xmlns:a16="http://schemas.microsoft.com/office/drawing/2014/main" id="{11494899-D536-4A42-AA34-FFB9923FA6E9}"/>
              </a:ext>
            </a:extLst>
          </p:cNvPr>
          <p:cNvSpPr txBox="1"/>
          <p:nvPr/>
        </p:nvSpPr>
        <p:spPr>
          <a:xfrm>
            <a:off x="6289512" y="4600737"/>
            <a:ext cx="203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Sterling Datacenter</a:t>
            </a:r>
          </a:p>
        </p:txBody>
      </p:sp>
      <p:pic>
        <p:nvPicPr>
          <p:cNvPr id="28" name="Picture 27" descr="Picture of hard drives">
            <a:extLst>
              <a:ext uri="{FF2B5EF4-FFF2-40B4-BE49-F238E27FC236}">
                <a16:creationId xmlns:a16="http://schemas.microsoft.com/office/drawing/2014/main" id="{4FE4C9B9-72B9-4B8E-8C23-A3125F320ACE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686" y="4754858"/>
            <a:ext cx="2245204" cy="138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3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 FMT-Mike PowerPoint(001).potx" id="{548C0E6D-E27F-4CA0-99E4-F0FF1DC7BDA0}" vid="{2CA8A643-AAB6-49E2-9356-32A1A3F6FA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4669</TotalTime>
  <Words>673</Words>
  <Application>Microsoft Office PowerPoint</Application>
  <PresentationFormat>Widescreen</PresentationFormat>
  <Paragraphs>189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Arial Unicode MS</vt:lpstr>
      <vt:lpstr>Calibri</vt:lpstr>
      <vt:lpstr>Calibri Light</vt:lpstr>
      <vt:lpstr>Office Theme</vt:lpstr>
      <vt:lpstr>FMMI Roadmap</vt:lpstr>
      <vt:lpstr> A Look In The Rear View Mirror</vt:lpstr>
      <vt:lpstr>FMMI Cloud Migration Project</vt:lpstr>
      <vt:lpstr>Datacenter Locations</vt:lpstr>
      <vt:lpstr>First Level</vt:lpstr>
      <vt:lpstr>Datacenter Migration</vt:lpstr>
      <vt:lpstr>Datacenter Migration and Consolidation of QA</vt:lpstr>
      <vt:lpstr>Network Connection</vt:lpstr>
      <vt:lpstr>Network Connection</vt:lpstr>
      <vt:lpstr>Recent and Ongoing Upgrades</vt:lpstr>
      <vt:lpstr>S/4HANA</vt:lpstr>
      <vt:lpstr>What is S/4HANA?</vt:lpstr>
      <vt:lpstr>Changes and Benefits</vt:lpstr>
      <vt:lpstr>New Look and Feel</vt:lpstr>
      <vt:lpstr>New Look and Feel</vt:lpstr>
      <vt:lpstr>New Look and Feel</vt:lpstr>
      <vt:lpstr>Simplified Data Model</vt:lpstr>
      <vt:lpstr>Simplified Data Model</vt:lpstr>
      <vt:lpstr>Business Suite Integration</vt:lpstr>
      <vt:lpstr>Business Suite Integration</vt:lpstr>
      <vt:lpstr>Next Steps</vt:lpstr>
      <vt:lpstr>Implementation Approaches</vt:lpstr>
      <vt:lpstr>Deployment Options</vt:lpstr>
      <vt:lpstr>Any Questions?</vt:lpstr>
      <vt:lpstr>In Closing…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FMMI Roadmap</dc:title>
  <dc:creator>Financial Management Services</dc:creator>
  <cp:lastModifiedBy>Stewart, Jeffrey - OCFO</cp:lastModifiedBy>
  <cp:revision>132</cp:revision>
  <dcterms:created xsi:type="dcterms:W3CDTF">2019-06-20T20:28:19Z</dcterms:created>
  <dcterms:modified xsi:type="dcterms:W3CDTF">2019-08-12T19:23:21Z</dcterms:modified>
</cp:coreProperties>
</file>