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36" r:id="rId2"/>
    <p:sldId id="368" r:id="rId3"/>
    <p:sldId id="438" r:id="rId4"/>
    <p:sldId id="439" r:id="rId5"/>
    <p:sldId id="440" r:id="rId6"/>
    <p:sldId id="441" r:id="rId7"/>
    <p:sldId id="44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 Marguerite - OCFO-FMS, Washington, DC" initials="AM-OWD" lastIdx="1" clrIdx="0">
    <p:extLst>
      <p:ext uri="{19B8F6BF-5375-455C-9EA6-DF929625EA0E}">
        <p15:presenceInfo xmlns:p15="http://schemas.microsoft.com/office/powerpoint/2012/main" userId="S-1-5-21-2443529608-3098792306-3041422421-10325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68636"/>
    <a:srgbClr val="6094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93883" autoAdjust="0"/>
  </p:normalViewPr>
  <p:slideViewPr>
    <p:cSldViewPr snapToGrid="0">
      <p:cViewPr varScale="1">
        <p:scale>
          <a:sx n="32" d="100"/>
          <a:sy n="32" d="100"/>
        </p:scale>
        <p:origin x="24"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AE83A6-DABE-4B05-8361-EAC4E048DEC3}" type="datetimeFigureOut">
              <a:rPr lang="en-US" smtClean="0"/>
              <a:t>8/12/2019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41CFE6-0771-421D-B927-DEA893F77438}" type="slidenum">
              <a:rPr lang="en-US" smtClean="0"/>
              <a:t>‹#›</a:t>
            </a:fld>
            <a:endParaRPr lang="en-US"/>
          </a:p>
        </p:txBody>
      </p:sp>
    </p:spTree>
    <p:extLst>
      <p:ext uri="{BB962C8B-B14F-4D97-AF65-F5344CB8AC3E}">
        <p14:creationId xmlns:p14="http://schemas.microsoft.com/office/powerpoint/2010/main" val="2471467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70340" y="8829675"/>
            <a:ext cx="3038475" cy="465138"/>
          </a:xfrm>
          <a:prstGeom prst="rect">
            <a:avLst/>
          </a:prstGeom>
        </p:spPr>
        <p:txBody>
          <a:bodyPr lIns="90717" tIns="45359" rIns="90717" bIns="45359"/>
          <a:lstStyle/>
          <a:p>
            <a:fld id="{F07B8F03-BC93-4120-96CA-A36DF640BE24}" type="slidenum">
              <a:rPr lang="en-GB" smtClean="0"/>
              <a:pPr/>
              <a:t>2</a:t>
            </a:fld>
            <a:endParaRPr lang="en-GB" dirty="0"/>
          </a:p>
        </p:txBody>
      </p:sp>
    </p:spTree>
    <p:extLst>
      <p:ext uri="{BB962C8B-B14F-4D97-AF65-F5344CB8AC3E}">
        <p14:creationId xmlns:p14="http://schemas.microsoft.com/office/powerpoint/2010/main" val="4264633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11" name="Picture 10" descr="USDA 2019 Financial Management Training PowerPoint Title Slide graphic&#10;&#10;Description generated with high confidence">
            <a:extLst>
              <a:ext uri="{FF2B5EF4-FFF2-40B4-BE49-F238E27FC236}">
                <a16:creationId xmlns:a16="http://schemas.microsoft.com/office/drawing/2014/main" id="{D03D29FD-CF9C-4176-8541-6D49BFC3BD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3" name="Text Placeholder 12">
            <a:extLst>
              <a:ext uri="{FF2B5EF4-FFF2-40B4-BE49-F238E27FC236}">
                <a16:creationId xmlns:a16="http://schemas.microsoft.com/office/drawing/2014/main" id="{69B91BD0-7541-4109-961C-7ED810E296E6}"/>
              </a:ext>
            </a:extLst>
          </p:cNvPr>
          <p:cNvSpPr>
            <a:spLocks noGrp="1"/>
          </p:cNvSpPr>
          <p:nvPr>
            <p:ph type="body" sz="quarter" idx="10" hasCustomPrompt="1"/>
          </p:nvPr>
        </p:nvSpPr>
        <p:spPr>
          <a:xfrm>
            <a:off x="512064" y="2047874"/>
            <a:ext cx="6189950" cy="1042797"/>
          </a:xfrm>
        </p:spPr>
        <p:txBody>
          <a:bodyPr/>
          <a:lstStyle>
            <a:lvl1pPr marL="0" indent="0">
              <a:buNone/>
              <a:defRPr sz="3600" b="1">
                <a:latin typeface="Arial Black" panose="020B0A04020102020204" pitchFamily="34" charset="0"/>
              </a:defRPr>
            </a:lvl1pPr>
            <a:lvl2pPr marL="457200" indent="0">
              <a:buNone/>
              <a:defRPr/>
            </a:lvl2pPr>
          </a:lstStyle>
          <a:p>
            <a:pPr lvl="0"/>
            <a:r>
              <a:rPr lang="en-US" dirty="0"/>
              <a:t>Presentation Title</a:t>
            </a:r>
          </a:p>
          <a:p>
            <a:pPr lvl="1"/>
            <a:endParaRPr lang="en-US" dirty="0"/>
          </a:p>
        </p:txBody>
      </p:sp>
      <p:sp>
        <p:nvSpPr>
          <p:cNvPr id="17" name="Text Placeholder 16">
            <a:extLst>
              <a:ext uri="{FF2B5EF4-FFF2-40B4-BE49-F238E27FC236}">
                <a16:creationId xmlns:a16="http://schemas.microsoft.com/office/drawing/2014/main" id="{D4D04E22-061D-4978-BB7C-EEBB355515C7}"/>
              </a:ext>
            </a:extLst>
          </p:cNvPr>
          <p:cNvSpPr>
            <a:spLocks noGrp="1"/>
          </p:cNvSpPr>
          <p:nvPr>
            <p:ph type="body" sz="quarter" idx="11" hasCustomPrompt="1"/>
          </p:nvPr>
        </p:nvSpPr>
        <p:spPr>
          <a:xfrm>
            <a:off x="4664074" y="4535678"/>
            <a:ext cx="7259701" cy="1770109"/>
          </a:xfrm>
        </p:spPr>
        <p:txBody>
          <a:bodyPr/>
          <a:lstStyle>
            <a:lvl1pPr marL="0" indent="0">
              <a:buNone/>
              <a:defRPr sz="3200" b="1"/>
            </a:lvl1pPr>
            <a:lvl2pPr marL="457200" indent="0">
              <a:buNone/>
              <a:defRPr/>
            </a:lvl2pPr>
            <a:lvl3pPr marL="914400" indent="0">
              <a:buNone/>
              <a:defRPr/>
            </a:lvl3pPr>
          </a:lstStyle>
          <a:p>
            <a:pPr lvl="0"/>
            <a:r>
              <a:rPr lang="en-US" dirty="0"/>
              <a:t>Presenter Name</a:t>
            </a:r>
          </a:p>
          <a:p>
            <a:pPr lvl="1"/>
            <a:r>
              <a:rPr lang="en-US" dirty="0"/>
              <a:t>Presenter Title</a:t>
            </a:r>
          </a:p>
          <a:p>
            <a:pPr lvl="1"/>
            <a:r>
              <a:rPr lang="en-US" dirty="0"/>
              <a:t>Agency/Organization</a:t>
            </a:r>
          </a:p>
        </p:txBody>
      </p:sp>
    </p:spTree>
    <p:extLst>
      <p:ext uri="{BB962C8B-B14F-4D97-AF65-F5344CB8AC3E}">
        <p14:creationId xmlns:p14="http://schemas.microsoft.com/office/powerpoint/2010/main" val="360606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83A9-9033-49B9-820C-D40C8284B9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501767-2849-44E8-8E23-A2CA98B85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3D570AB-5393-4BB7-B953-0D55F2A20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70A4EA-69C5-47C7-BBB3-06F1B4BEBE8F}"/>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6" name="Footer Placeholder 5">
            <a:extLst>
              <a:ext uri="{FF2B5EF4-FFF2-40B4-BE49-F238E27FC236}">
                <a16:creationId xmlns:a16="http://schemas.microsoft.com/office/drawing/2014/main" id="{ACFD8999-ECF4-4E4A-AB36-5810663F7E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512C9E-B280-44D8-B5AF-CB4A9E79E886}"/>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8" name="Picture 7" descr="USDA 2019 Financial Management Training PowerPoint Title Slide graphic&#10;&#10;Description generated with high confidence">
            <a:extLst>
              <a:ext uri="{FF2B5EF4-FFF2-40B4-BE49-F238E27FC236}">
                <a16:creationId xmlns:a16="http://schemas.microsoft.com/office/drawing/2014/main" id="{3D547C88-E8FC-490E-8A73-68C0586625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9" name="Picture 8" descr="USDA 2019 Financial Management Training PowerPoint Title Slide graphic&#10;&#10;Description generated with high confidence">
            <a:extLst>
              <a:ext uri="{FF2B5EF4-FFF2-40B4-BE49-F238E27FC236}">
                <a16:creationId xmlns:a16="http://schemas.microsoft.com/office/drawing/2014/main" id="{5B5995A4-F01B-43E5-9B27-A4A64DBF7B1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152400" y="15240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147397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8BEE5-9815-42E7-AF5A-D0B47FC7A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99A91A-87F9-4F03-82C4-7A4E33B9368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F2F42C-45CB-4AC2-B290-5C33BCD97218}"/>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5" name="Footer Placeholder 4">
            <a:extLst>
              <a:ext uri="{FF2B5EF4-FFF2-40B4-BE49-F238E27FC236}">
                <a16:creationId xmlns:a16="http://schemas.microsoft.com/office/drawing/2014/main" id="{AFCE51A2-CFCA-4C84-9B57-6C5D5CD29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0D78EE-FDA5-472E-85F9-5C830D526ED7}"/>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7" name="Picture 6" descr="USDA 2019 Financial Management Training PowerPoint Title Slide graphic&#10;&#10;Description generated with high confidence">
            <a:extLst>
              <a:ext uri="{FF2B5EF4-FFF2-40B4-BE49-F238E27FC236}">
                <a16:creationId xmlns:a16="http://schemas.microsoft.com/office/drawing/2014/main" id="{06C32543-C1EF-438A-B402-6A5389BD47C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568556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1673D0-9661-4E0E-AA47-A09D9EAD5B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717FDF-0DCF-485A-A9B2-0B95BE1E70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316EC6-6955-40A7-8433-6A2D2BC919EB}"/>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5" name="Footer Placeholder 4">
            <a:extLst>
              <a:ext uri="{FF2B5EF4-FFF2-40B4-BE49-F238E27FC236}">
                <a16:creationId xmlns:a16="http://schemas.microsoft.com/office/drawing/2014/main" id="{45747FD3-9D76-4491-817F-002C1940F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26FB0-3E1A-41A5-A68A-A6FE602D6C46}"/>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7" name="Picture 6" descr="USDA 2019 Financial Management Training PowerPoint Title Slide graphic&#10;&#10;Description generated with high confidence">
            <a:extLst>
              <a:ext uri="{FF2B5EF4-FFF2-40B4-BE49-F238E27FC236}">
                <a16:creationId xmlns:a16="http://schemas.microsoft.com/office/drawing/2014/main" id="{4B7FC617-719E-418B-AF3C-68FB9E90843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304710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2A6C5-B5A9-4117-831A-918181B924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F1915A-2BFF-413D-A93F-0E5CF04A5E6E}"/>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4" name="Footer Placeholder 3">
            <a:extLst>
              <a:ext uri="{FF2B5EF4-FFF2-40B4-BE49-F238E27FC236}">
                <a16:creationId xmlns:a16="http://schemas.microsoft.com/office/drawing/2014/main" id="{E152D228-0C58-41CE-A857-BB032C4D2E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F808AB-111D-4D9F-A4C9-3E9DB3CC6974}"/>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6" name="Picture 5" descr="USDA 2019 Financial Management Training PowerPoint Title Slide graphic&#10;&#10;Description generated with high confidence">
            <a:extLst>
              <a:ext uri="{FF2B5EF4-FFF2-40B4-BE49-F238E27FC236}">
                <a16:creationId xmlns:a16="http://schemas.microsoft.com/office/drawing/2014/main" id="{F94E6ED9-4560-4C10-97B6-CA97CC05733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245959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711201" y="685800"/>
            <a:ext cx="10769600" cy="914400"/>
          </a:xfrm>
        </p:spPr>
        <p:txBody>
          <a:bodyPr/>
          <a:lstStyle>
            <a:lvl1pPr>
              <a:defRPr sz="2000"/>
            </a:lvl1pPr>
          </a:lstStyle>
          <a:p>
            <a:r>
              <a:rPr lang="en-US" noProof="0" dirty="0"/>
              <a:t>Click to edit Master title style</a:t>
            </a:r>
            <a:endParaRPr lang="en-GB" noProof="0" dirty="0"/>
          </a:p>
        </p:txBody>
      </p:sp>
      <p:sp>
        <p:nvSpPr>
          <p:cNvPr id="31" name="Content Placeholder 26"/>
          <p:cNvSpPr>
            <a:spLocks noGrp="1"/>
          </p:cNvSpPr>
          <p:nvPr>
            <p:ph sz="quarter" idx="15"/>
          </p:nvPr>
        </p:nvSpPr>
        <p:spPr>
          <a:xfrm>
            <a:off x="711201" y="1752600"/>
            <a:ext cx="10769600" cy="4419600"/>
          </a:xfrm>
        </p:spPr>
        <p:txBody>
          <a:bodyPr/>
          <a:lstStyle>
            <a:lvl1pPr>
              <a:defRPr sz="1600" baseline="0"/>
            </a:lvl1pPr>
            <a:lvl2pPr>
              <a:defRPr sz="1600"/>
            </a:lvl2pPr>
            <a:lvl3pPr>
              <a:defRPr sz="1600"/>
            </a:lvl3pPr>
            <a:lvl4pP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3" name="Date Placeholder 2"/>
          <p:cNvSpPr>
            <a:spLocks noGrp="1"/>
          </p:cNvSpPr>
          <p:nvPr>
            <p:ph type="dt" sz="half" idx="16"/>
          </p:nvPr>
        </p:nvSpPr>
        <p:spPr/>
        <p:txBody>
          <a:bodyPr/>
          <a:lstStyle>
            <a:lvl1pPr>
              <a:defRPr sz="1200">
                <a:solidFill>
                  <a:schemeClr val="tx1"/>
                </a:solidFill>
              </a:defRPr>
            </a:lvl1pPr>
          </a:lstStyle>
          <a:p>
            <a:endParaRPr lang="en-US" dirty="0"/>
          </a:p>
        </p:txBody>
      </p:sp>
      <p:sp>
        <p:nvSpPr>
          <p:cNvPr id="4" name="Footer Placeholder 3"/>
          <p:cNvSpPr>
            <a:spLocks noGrp="1"/>
          </p:cNvSpPr>
          <p:nvPr>
            <p:ph type="ftr" sz="quarter" idx="17"/>
          </p:nvPr>
        </p:nvSpPr>
        <p:spPr/>
        <p:txBody>
          <a:bodyPr/>
          <a:lstStyle>
            <a:lvl1pPr>
              <a:defRPr sz="1200">
                <a:solidFill>
                  <a:schemeClr val="tx1"/>
                </a:solidFill>
              </a:defRPr>
            </a:lvl1pPr>
          </a:lstStyle>
          <a:p>
            <a:endParaRPr lang="en-US" dirty="0"/>
          </a:p>
        </p:txBody>
      </p:sp>
      <p:sp>
        <p:nvSpPr>
          <p:cNvPr id="5" name="Slide Number Placeholder 4"/>
          <p:cNvSpPr>
            <a:spLocks noGrp="1"/>
          </p:cNvSpPr>
          <p:nvPr>
            <p:ph type="sldNum" sz="quarter" idx="18"/>
          </p:nvPr>
        </p:nvSpPr>
        <p:spPr/>
        <p:txBody>
          <a:bodyPr/>
          <a:lstStyle/>
          <a:p>
            <a:fld id="{2EDF73AD-90C2-4DC8-A772-AB92B9EFC4D0}" type="slidenum">
              <a:rPr lang="en-US" smtClean="0"/>
              <a:pPr/>
              <a:t>‹#›</a:t>
            </a:fld>
            <a:endParaRPr lang="en-US" dirty="0"/>
          </a:p>
        </p:txBody>
      </p:sp>
    </p:spTree>
    <p:extLst>
      <p:ext uri="{BB962C8B-B14F-4D97-AF65-F5344CB8AC3E}">
        <p14:creationId xmlns:p14="http://schemas.microsoft.com/office/powerpoint/2010/main" val="43187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11" name="Picture 10" descr="USDA 2019 Financial Management Training PowerPoint Title Slide graphic&#10;&#10;Description generated with high confidence">
            <a:extLst>
              <a:ext uri="{FF2B5EF4-FFF2-40B4-BE49-F238E27FC236}">
                <a16:creationId xmlns:a16="http://schemas.microsoft.com/office/drawing/2014/main" id="{D03D29FD-CF9C-4176-8541-6D49BFC3BD9C}"/>
              </a:ext>
            </a:extLst>
          </p:cNvPr>
          <p:cNvPicPr preferRelativeResize="0">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3" name="Text Placeholder 12">
            <a:extLst>
              <a:ext uri="{FF2B5EF4-FFF2-40B4-BE49-F238E27FC236}">
                <a16:creationId xmlns:a16="http://schemas.microsoft.com/office/drawing/2014/main" id="{69B91BD0-7541-4109-961C-7ED810E296E6}"/>
              </a:ext>
            </a:extLst>
          </p:cNvPr>
          <p:cNvSpPr>
            <a:spLocks noGrp="1"/>
          </p:cNvSpPr>
          <p:nvPr>
            <p:ph type="body" sz="quarter" idx="10" hasCustomPrompt="1"/>
          </p:nvPr>
        </p:nvSpPr>
        <p:spPr>
          <a:xfrm>
            <a:off x="512064" y="2047874"/>
            <a:ext cx="6189950" cy="1042797"/>
          </a:xfrm>
        </p:spPr>
        <p:txBody>
          <a:bodyPr/>
          <a:lstStyle>
            <a:lvl1pPr marL="0" indent="0">
              <a:buNone/>
              <a:defRPr sz="3600" b="1">
                <a:latin typeface="Arial Black" panose="020B0A04020102020204" pitchFamily="34" charset="0"/>
              </a:defRPr>
            </a:lvl1pPr>
            <a:lvl2pPr marL="457200" indent="0">
              <a:buNone/>
              <a:defRPr/>
            </a:lvl2pPr>
          </a:lstStyle>
          <a:p>
            <a:pPr lvl="0"/>
            <a:r>
              <a:rPr lang="en-US" dirty="0"/>
              <a:t>Presentation Title</a:t>
            </a:r>
          </a:p>
          <a:p>
            <a:pPr lvl="1"/>
            <a:endParaRPr lang="en-US" dirty="0"/>
          </a:p>
        </p:txBody>
      </p:sp>
      <p:sp>
        <p:nvSpPr>
          <p:cNvPr id="17" name="Text Placeholder 16">
            <a:extLst>
              <a:ext uri="{FF2B5EF4-FFF2-40B4-BE49-F238E27FC236}">
                <a16:creationId xmlns:a16="http://schemas.microsoft.com/office/drawing/2014/main" id="{D4D04E22-061D-4978-BB7C-EEBB355515C7}"/>
              </a:ext>
            </a:extLst>
          </p:cNvPr>
          <p:cNvSpPr>
            <a:spLocks noGrp="1"/>
          </p:cNvSpPr>
          <p:nvPr>
            <p:ph type="body" sz="quarter" idx="11" hasCustomPrompt="1"/>
          </p:nvPr>
        </p:nvSpPr>
        <p:spPr>
          <a:xfrm>
            <a:off x="4664074" y="4535678"/>
            <a:ext cx="7259701" cy="1770109"/>
          </a:xfrm>
        </p:spPr>
        <p:txBody>
          <a:bodyPr/>
          <a:lstStyle>
            <a:lvl1pPr marL="0" indent="0">
              <a:buNone/>
              <a:defRPr sz="3200" b="1"/>
            </a:lvl1pPr>
            <a:lvl2pPr marL="457200" indent="0">
              <a:buNone/>
              <a:defRPr/>
            </a:lvl2pPr>
            <a:lvl3pPr marL="914400" indent="0">
              <a:buNone/>
              <a:defRPr/>
            </a:lvl3pPr>
          </a:lstStyle>
          <a:p>
            <a:pPr lvl="0"/>
            <a:r>
              <a:rPr lang="en-US" dirty="0"/>
              <a:t>Presenter Name</a:t>
            </a:r>
          </a:p>
          <a:p>
            <a:pPr lvl="1"/>
            <a:r>
              <a:rPr lang="en-US" dirty="0"/>
              <a:t>Presenter Title</a:t>
            </a:r>
          </a:p>
          <a:p>
            <a:pPr lvl="1"/>
            <a:r>
              <a:rPr lang="en-US" dirty="0"/>
              <a:t>Agency/Organization</a:t>
            </a:r>
          </a:p>
        </p:txBody>
      </p:sp>
    </p:spTree>
    <p:extLst>
      <p:ext uri="{BB962C8B-B14F-4D97-AF65-F5344CB8AC3E}">
        <p14:creationId xmlns:p14="http://schemas.microsoft.com/office/powerpoint/2010/main" val="96891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C2D8A6-75E3-4BFA-9831-9682B14E4B8E}"/>
              </a:ext>
            </a:extLst>
          </p:cNvPr>
          <p:cNvSpPr>
            <a:spLocks noGrp="1"/>
          </p:cNvSpPr>
          <p:nvPr>
            <p:ph idx="1" hasCustomPrompt="1"/>
          </p:nvPr>
        </p:nvSpPr>
        <p:spPr>
          <a:xfrm>
            <a:off x="838200" y="2018130"/>
            <a:ext cx="10515600" cy="4351338"/>
          </a:xfrm>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9EFECF40-CC08-45BA-8854-46987B228015}"/>
              </a:ext>
            </a:extLst>
          </p:cNvPr>
          <p:cNvSpPr>
            <a:spLocks noGrp="1"/>
          </p:cNvSpPr>
          <p:nvPr>
            <p:ph type="pic" sz="quarter" idx="13"/>
          </p:nvPr>
        </p:nvSpPr>
        <p:spPr>
          <a:xfrm>
            <a:off x="8778240" y="922029"/>
            <a:ext cx="3182112" cy="1097915"/>
          </a:xfrm>
        </p:spPr>
        <p:txBody>
          <a:bodyPr/>
          <a:lstStyle/>
          <a:p>
            <a:r>
              <a:rPr lang="en-US"/>
              <a:t>Click icon to add picture</a:t>
            </a:r>
          </a:p>
        </p:txBody>
      </p:sp>
      <p:sp>
        <p:nvSpPr>
          <p:cNvPr id="11" name="Title 10">
            <a:extLst>
              <a:ext uri="{FF2B5EF4-FFF2-40B4-BE49-F238E27FC236}">
                <a16:creationId xmlns:a16="http://schemas.microsoft.com/office/drawing/2014/main" id="{C5F9CC69-245C-4346-B6BE-7B2B3F9A2584}"/>
              </a:ext>
            </a:extLst>
          </p:cNvPr>
          <p:cNvSpPr>
            <a:spLocks noGrp="1"/>
          </p:cNvSpPr>
          <p:nvPr>
            <p:ph type="title" hasCustomPrompt="1"/>
          </p:nvPr>
        </p:nvSpPr>
        <p:spPr>
          <a:xfrm>
            <a:off x="231648" y="692384"/>
            <a:ext cx="8546592" cy="1325563"/>
          </a:xfrm>
        </p:spPr>
        <p:txBody>
          <a:bodyPr/>
          <a:lstStyle>
            <a:lvl1pPr>
              <a:defRPr b="1">
                <a:latin typeface="+mn-lt"/>
              </a:defRPr>
            </a:lvl1pPr>
          </a:lstStyle>
          <a:p>
            <a:r>
              <a:rPr lang="en-US" dirty="0"/>
              <a:t>Slide Title</a:t>
            </a:r>
          </a:p>
        </p:txBody>
      </p:sp>
      <p:sp>
        <p:nvSpPr>
          <p:cNvPr id="12" name="Date Placeholder 11">
            <a:extLst>
              <a:ext uri="{FF2B5EF4-FFF2-40B4-BE49-F238E27FC236}">
                <a16:creationId xmlns:a16="http://schemas.microsoft.com/office/drawing/2014/main" id="{A78E5B62-B508-4DE2-87FF-BA6A72FB29F8}"/>
              </a:ext>
            </a:extLst>
          </p:cNvPr>
          <p:cNvSpPr>
            <a:spLocks noGrp="1"/>
          </p:cNvSpPr>
          <p:nvPr>
            <p:ph type="dt" sz="half" idx="14"/>
          </p:nvPr>
        </p:nvSpPr>
        <p:spPr/>
        <p:txBody>
          <a:bodyPr/>
          <a:lstStyle/>
          <a:p>
            <a:r>
              <a:rPr lang="en-US" dirty="0"/>
              <a:t>USDA, OCFO, FMT</a:t>
            </a:r>
          </a:p>
        </p:txBody>
      </p:sp>
      <p:sp>
        <p:nvSpPr>
          <p:cNvPr id="13" name="Footer Placeholder 12">
            <a:extLst>
              <a:ext uri="{FF2B5EF4-FFF2-40B4-BE49-F238E27FC236}">
                <a16:creationId xmlns:a16="http://schemas.microsoft.com/office/drawing/2014/main" id="{2CB29834-7B3E-4720-A045-AEFC6597A2EE}"/>
              </a:ext>
            </a:extLst>
          </p:cNvPr>
          <p:cNvSpPr>
            <a:spLocks noGrp="1"/>
          </p:cNvSpPr>
          <p:nvPr>
            <p:ph type="ftr" sz="quarter" idx="15"/>
          </p:nvPr>
        </p:nvSpPr>
        <p:spPr/>
        <p:txBody>
          <a:bodyPr/>
          <a:lstStyle/>
          <a:p>
            <a:r>
              <a:rPr lang="en-US" dirty="0"/>
              <a:t>2019 Financial Management Training</a:t>
            </a:r>
          </a:p>
        </p:txBody>
      </p:sp>
      <p:sp>
        <p:nvSpPr>
          <p:cNvPr id="14" name="Slide Number Placeholder 13">
            <a:extLst>
              <a:ext uri="{FF2B5EF4-FFF2-40B4-BE49-F238E27FC236}">
                <a16:creationId xmlns:a16="http://schemas.microsoft.com/office/drawing/2014/main" id="{2E4A1C51-9F84-4288-938A-280EDF2898F1}"/>
              </a:ext>
            </a:extLst>
          </p:cNvPr>
          <p:cNvSpPr>
            <a:spLocks noGrp="1"/>
          </p:cNvSpPr>
          <p:nvPr>
            <p:ph type="sldNum" sz="quarter" idx="16"/>
          </p:nvPr>
        </p:nvSpPr>
        <p:spPr/>
        <p:txBody>
          <a:bodyPr/>
          <a:lstStyle/>
          <a:p>
            <a:fld id="{82A07BB3-F3DC-4C0B-B008-4C703ECBF595}" type="slidenum">
              <a:rPr lang="en-US" smtClean="0"/>
              <a:t>‹#›</a:t>
            </a:fld>
            <a:endParaRPr lang="en-US" dirty="0"/>
          </a:p>
        </p:txBody>
      </p:sp>
      <p:pic>
        <p:nvPicPr>
          <p:cNvPr id="9" name="Picture 8" descr="USDA 2019 Financial Management Training PowerPoint Title Slide graphic&#10;&#10;Description generated with high confidence">
            <a:extLst>
              <a:ext uri="{FF2B5EF4-FFF2-40B4-BE49-F238E27FC236}">
                <a16:creationId xmlns:a16="http://schemas.microsoft.com/office/drawing/2014/main" id="{CB5AC7DD-0A6B-4EF5-A5CC-64C71B84C1E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334998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81E1-E9FF-4F64-8A6E-E632327E72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1C137D-D7E8-4957-868F-33A5FEA848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775C16-ABE3-43C9-AD96-38E584492FF3}"/>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5" name="Footer Placeholder 4">
            <a:extLst>
              <a:ext uri="{FF2B5EF4-FFF2-40B4-BE49-F238E27FC236}">
                <a16:creationId xmlns:a16="http://schemas.microsoft.com/office/drawing/2014/main" id="{F67F9C28-6F2B-4F25-89A4-54A2ABCC0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8E6A1-B318-4E25-A5BB-91045D6D3C09}"/>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7" name="Picture 6" descr="USDA 2019 Financial Management Training PowerPoint Title Slide graphic&#10;&#10;Description generated with high confidence">
            <a:extLst>
              <a:ext uri="{FF2B5EF4-FFF2-40B4-BE49-F238E27FC236}">
                <a16:creationId xmlns:a16="http://schemas.microsoft.com/office/drawing/2014/main" id="{967F13D6-37D0-4ABB-9D23-457B6D1A9C9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814671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2763-D136-4044-9B18-2F0BBA3FEA56}"/>
              </a:ext>
            </a:extLst>
          </p:cNvPr>
          <p:cNvSpPr>
            <a:spLocks noGrp="1"/>
          </p:cNvSpPr>
          <p:nvPr>
            <p:ph type="title"/>
          </p:nvPr>
        </p:nvSpPr>
        <p:spPr>
          <a:xfrm>
            <a:off x="838200" y="952900"/>
            <a:ext cx="10515600" cy="811906"/>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B81D300-8D4B-4295-82DC-F9F6EB24CA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87862-657D-4EFA-B5C2-A9A2F50405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90CB15-A957-4B55-A7AC-FE0804C5142A}"/>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6" name="Footer Placeholder 5">
            <a:extLst>
              <a:ext uri="{FF2B5EF4-FFF2-40B4-BE49-F238E27FC236}">
                <a16:creationId xmlns:a16="http://schemas.microsoft.com/office/drawing/2014/main" id="{3FBAEFDF-6164-4D5A-9778-04C5428116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63950B-555B-4CF1-BC80-4DAC86523B1F}"/>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8" name="Picture 7" descr="USDA 2019 Financial Management Training PowerPoint Title Slide graphic&#10;&#10;Description generated with high confidence">
            <a:extLst>
              <a:ext uri="{FF2B5EF4-FFF2-40B4-BE49-F238E27FC236}">
                <a16:creationId xmlns:a16="http://schemas.microsoft.com/office/drawing/2014/main" id="{97D3995B-D790-4750-ACFE-5A0060093DE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335326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444D-C4E3-4FDF-97B5-BF12F204C4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76749C-43CE-4327-BA79-7E50DE4D15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A037CCC-FB7C-4EC7-B300-A796808C83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067F20-8E7E-49CD-A5D7-92F2774E2A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D2D355-18AF-4A0E-B007-0C2A8D5DEE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196291-661A-4E6C-8FD7-CA49B826E1BD}"/>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8" name="Footer Placeholder 7">
            <a:extLst>
              <a:ext uri="{FF2B5EF4-FFF2-40B4-BE49-F238E27FC236}">
                <a16:creationId xmlns:a16="http://schemas.microsoft.com/office/drawing/2014/main" id="{25770AA5-DD79-4C31-896D-5DBC84EC00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41D73E-4730-48B8-A2EE-34D83F837D70}"/>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10" name="Picture 9" descr="USDA 2019 Financial Management Training PowerPoint Title Slide graphic&#10;&#10;Description generated with high confidence">
            <a:extLst>
              <a:ext uri="{FF2B5EF4-FFF2-40B4-BE49-F238E27FC236}">
                <a16:creationId xmlns:a16="http://schemas.microsoft.com/office/drawing/2014/main" id="{6E0ABF19-2729-4EBD-8A92-3F46B294A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43347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59FB-7271-4B9E-8B67-93DB152C2F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AA906-0C43-4BF4-BE5A-751BD5B3D6B3}"/>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4" name="Footer Placeholder 3">
            <a:extLst>
              <a:ext uri="{FF2B5EF4-FFF2-40B4-BE49-F238E27FC236}">
                <a16:creationId xmlns:a16="http://schemas.microsoft.com/office/drawing/2014/main" id="{113FF444-166D-4651-9C2B-D126DD0B05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DF6E19-7C12-4244-9684-E82323142CAE}"/>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6" name="Picture 5" descr="USDA 2019 Financial Management Training PowerPoint Title Slide graphic&#10;&#10;Description generated with high confidence">
            <a:extLst>
              <a:ext uri="{FF2B5EF4-FFF2-40B4-BE49-F238E27FC236}">
                <a16:creationId xmlns:a16="http://schemas.microsoft.com/office/drawing/2014/main" id="{AAFF2306-74C5-459B-8FDF-4259F2D7601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251175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67E101-BB56-4CB3-94FC-AE7FAB522284}"/>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3" name="Footer Placeholder 2">
            <a:extLst>
              <a:ext uri="{FF2B5EF4-FFF2-40B4-BE49-F238E27FC236}">
                <a16:creationId xmlns:a16="http://schemas.microsoft.com/office/drawing/2014/main" id="{343AA902-B6F4-4AB8-B0AC-DAE3DE0511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A2FE2B-D21F-4265-91D5-35C36811D773}"/>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5" name="Picture 4" descr="USDA 2019 Financial Management Training PowerPoint Title Slide graphic&#10;&#10;Description generated with high confidence">
            <a:extLst>
              <a:ext uri="{FF2B5EF4-FFF2-40B4-BE49-F238E27FC236}">
                <a16:creationId xmlns:a16="http://schemas.microsoft.com/office/drawing/2014/main" id="{C6A522C8-EC57-4566-9659-76699C69BD3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115617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753D3-5EEC-4E45-B4FA-F921135F1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DBBF06-84E1-4932-8B7F-CACE1B565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4D522-39E5-4307-A903-156A12B72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CB9910-3D75-47AE-B976-C4F5AB656E82}"/>
              </a:ext>
            </a:extLst>
          </p:cNvPr>
          <p:cNvSpPr>
            <a:spLocks noGrp="1"/>
          </p:cNvSpPr>
          <p:nvPr>
            <p:ph type="dt" sz="half" idx="10"/>
          </p:nvPr>
        </p:nvSpPr>
        <p:spPr/>
        <p:txBody>
          <a:bodyPr/>
          <a:lstStyle/>
          <a:p>
            <a:fld id="{AB38A86B-569F-4BE0-A0E5-285E7CC139FF}" type="datetimeFigureOut">
              <a:rPr lang="en-US" smtClean="0"/>
              <a:t>8/12/2019</a:t>
            </a:fld>
            <a:endParaRPr lang="en-US"/>
          </a:p>
        </p:txBody>
      </p:sp>
      <p:sp>
        <p:nvSpPr>
          <p:cNvPr id="6" name="Footer Placeholder 5">
            <a:extLst>
              <a:ext uri="{FF2B5EF4-FFF2-40B4-BE49-F238E27FC236}">
                <a16:creationId xmlns:a16="http://schemas.microsoft.com/office/drawing/2014/main" id="{EE543111-2888-4675-8329-A0DD055370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26F750-1284-4F09-9468-8510420AFA35}"/>
              </a:ext>
            </a:extLst>
          </p:cNvPr>
          <p:cNvSpPr>
            <a:spLocks noGrp="1"/>
          </p:cNvSpPr>
          <p:nvPr>
            <p:ph type="sldNum" sz="quarter" idx="12"/>
          </p:nvPr>
        </p:nvSpPr>
        <p:spPr/>
        <p:txBody>
          <a:bodyPr/>
          <a:lstStyle/>
          <a:p>
            <a:fld id="{82A07BB3-F3DC-4C0B-B008-4C703ECBF595}" type="slidenum">
              <a:rPr lang="en-US" smtClean="0"/>
              <a:t>‹#›</a:t>
            </a:fld>
            <a:endParaRPr lang="en-US"/>
          </a:p>
        </p:txBody>
      </p:sp>
      <p:pic>
        <p:nvPicPr>
          <p:cNvPr id="8" name="Picture 7" descr="USDA 2019 Financial Management Training PowerPoint Title Slide graphic&#10;&#10;Description generated with high confidence">
            <a:extLst>
              <a:ext uri="{FF2B5EF4-FFF2-40B4-BE49-F238E27FC236}">
                <a16:creationId xmlns:a16="http://schemas.microsoft.com/office/drawing/2014/main" id="{AD4ADCC3-8029-4E0F-BB82-C61FD8C235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6526"/>
          <a:stretch/>
        </p:blipFill>
        <p:spPr>
          <a:xfrm>
            <a:off x="0" y="0"/>
            <a:ext cx="12192000" cy="924025"/>
          </a:xfrm>
          <a:prstGeom prst="rect">
            <a:avLst/>
          </a:prstGeom>
          <a:solidFill>
            <a:srgbClr val="FFFFFF">
              <a:shade val="85000"/>
            </a:srgbClr>
          </a:solidFill>
          <a:ln w="190500" cap="rnd">
            <a:no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65833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68636">
            <a:alpha val="34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DFC486-59CF-4582-98BE-096D534D1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E12A52-447E-4BC8-A3BA-0E7B7DEE7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C8196-EF28-4B17-BECD-44606BEE4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8A86B-569F-4BE0-A0E5-285E7CC139FF}" type="datetimeFigureOut">
              <a:rPr lang="en-US" smtClean="0"/>
              <a:t>8/12/2019</a:t>
            </a:fld>
            <a:endParaRPr lang="en-US"/>
          </a:p>
        </p:txBody>
      </p:sp>
      <p:sp>
        <p:nvSpPr>
          <p:cNvPr id="5" name="Footer Placeholder 4">
            <a:extLst>
              <a:ext uri="{FF2B5EF4-FFF2-40B4-BE49-F238E27FC236}">
                <a16:creationId xmlns:a16="http://schemas.microsoft.com/office/drawing/2014/main" id="{65DF5C35-EB73-4BA9-A143-869214A3F8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5B665A-4DA1-4A13-BC49-03747EF204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07BB3-F3DC-4C0B-B008-4C703ECBF595}" type="slidenum">
              <a:rPr lang="en-US" smtClean="0"/>
              <a:t>‹#›</a:t>
            </a:fld>
            <a:endParaRPr lang="en-US"/>
          </a:p>
        </p:txBody>
      </p:sp>
    </p:spTree>
    <p:extLst>
      <p:ext uri="{BB962C8B-B14F-4D97-AF65-F5344CB8AC3E}">
        <p14:creationId xmlns:p14="http://schemas.microsoft.com/office/powerpoint/2010/main" val="1155392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hyperlink" Target="https://www.skeeled.com/blog/2018/03/16/why-do-we-need-processes-automation-in-h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descr="SAP Budget and Planning (SBP) &#10;Proof-of-Concept Presentation and Demonstration">
            <a:extLst>
              <a:ext uri="{FF2B5EF4-FFF2-40B4-BE49-F238E27FC236}">
                <a16:creationId xmlns:a16="http://schemas.microsoft.com/office/drawing/2014/main" id="{B03DE498-DAA7-40DA-88BF-E29860585041}"/>
              </a:ext>
            </a:extLst>
          </p:cNvPr>
          <p:cNvSpPr>
            <a:spLocks noGrp="1"/>
          </p:cNvSpPr>
          <p:nvPr>
            <p:ph type="title"/>
          </p:nvPr>
        </p:nvSpPr>
        <p:spPr>
          <a:xfrm>
            <a:off x="838200" y="1364973"/>
            <a:ext cx="10515600" cy="1921566"/>
          </a:xfrm>
        </p:spPr>
        <p:txBody>
          <a:bodyPr>
            <a:normAutofit/>
          </a:bodyPr>
          <a:lstStyle/>
          <a:p>
            <a:r>
              <a:rPr lang="en-US" sz="2800" b="1" dirty="0">
                <a:latin typeface="Arial Black" panose="020B0A04020102020204" pitchFamily="34" charset="0"/>
              </a:rPr>
              <a:t>SAP Budget and Planning (SBP) </a:t>
            </a:r>
          </a:p>
          <a:p>
            <a:r>
              <a:rPr lang="en-US" sz="2800" b="1" dirty="0">
                <a:latin typeface="Arial Black" panose="020B0A04020102020204" pitchFamily="34" charset="0"/>
              </a:rPr>
              <a:t>Proof-of-Concept Presentation and Demonstration</a:t>
            </a:r>
          </a:p>
          <a:p>
            <a:endParaRPr lang="en-US" dirty="0"/>
          </a:p>
        </p:txBody>
      </p:sp>
      <p:sp>
        <p:nvSpPr>
          <p:cNvPr id="4" name="Text Placeholder 8" descr="Shawn C. Williams and Charles Collins&#10;July 2019&#10;">
            <a:extLst>
              <a:ext uri="{FF2B5EF4-FFF2-40B4-BE49-F238E27FC236}">
                <a16:creationId xmlns:a16="http://schemas.microsoft.com/office/drawing/2014/main" id="{18CC35E3-67EA-4A4F-A6C5-19B3ECE49D43}"/>
              </a:ext>
            </a:extLst>
          </p:cNvPr>
          <p:cNvSpPr txBox="1">
            <a:spLocks/>
          </p:cNvSpPr>
          <p:nvPr/>
        </p:nvSpPr>
        <p:spPr>
          <a:xfrm>
            <a:off x="4664074" y="4535678"/>
            <a:ext cx="7259701" cy="177010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tx1"/>
                </a:solidFill>
              </a:rPr>
              <a:t>Shawn C. Williams and Charles Collins</a:t>
            </a:r>
          </a:p>
          <a:p>
            <a:r>
              <a:rPr lang="en-US" sz="3200" b="1" dirty="0">
                <a:solidFill>
                  <a:schemeClr val="tx1"/>
                </a:solidFill>
              </a:rPr>
              <a:t>July 2019</a:t>
            </a:r>
          </a:p>
        </p:txBody>
      </p:sp>
    </p:spTree>
    <p:extLst>
      <p:ext uri="{BB962C8B-B14F-4D97-AF65-F5344CB8AC3E}">
        <p14:creationId xmlns:p14="http://schemas.microsoft.com/office/powerpoint/2010/main" val="2308861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Topics">
            <a:extLst>
              <a:ext uri="{FF2B5EF4-FFF2-40B4-BE49-F238E27FC236}">
                <a16:creationId xmlns:a16="http://schemas.microsoft.com/office/drawing/2014/main" id="{660652CE-74B8-4200-9740-09C292CE903C}"/>
              </a:ext>
            </a:extLst>
          </p:cNvPr>
          <p:cNvSpPr>
            <a:spLocks noGrp="1"/>
          </p:cNvSpPr>
          <p:nvPr>
            <p:ph type="title"/>
          </p:nvPr>
        </p:nvSpPr>
        <p:spPr>
          <a:xfrm>
            <a:off x="1743074" y="956846"/>
            <a:ext cx="9610725" cy="775869"/>
          </a:xfrm>
        </p:spPr>
        <p:txBody>
          <a:bodyPr>
            <a:normAutofit/>
          </a:bodyPr>
          <a:lstStyle/>
          <a:p>
            <a:r>
              <a:rPr lang="en-US" sz="4000" b="1" dirty="0">
                <a:latin typeface="+mn-lt"/>
              </a:rPr>
              <a:t>Topics</a:t>
            </a:r>
          </a:p>
        </p:txBody>
      </p:sp>
      <p:sp>
        <p:nvSpPr>
          <p:cNvPr id="2" name="Rectangle 1" descr="Introduction&#10;Why SBP?&#10;USDA  Applications&#10;Budget Status and Forecasting (BSF)&#10;Allotment Planning and Management (APM)&#10;Budget and Performance Management Service (BPMS)&#10;The SBP Solution&#10;How USDA Applications Compare to SBP&#10;Changes Users Could Expect&#10;"/>
          <p:cNvSpPr/>
          <p:nvPr/>
        </p:nvSpPr>
        <p:spPr>
          <a:xfrm>
            <a:off x="1822450" y="1751483"/>
            <a:ext cx="9763126" cy="4031873"/>
          </a:xfrm>
          <a:prstGeom prst="rect">
            <a:avLst/>
          </a:prstGeom>
        </p:spPr>
        <p:txBody>
          <a:bodyPr wrap="square">
            <a:spAutoFit/>
          </a:bodyPr>
          <a:lstStyle/>
          <a:p>
            <a:pPr marL="342900" indent="-342900">
              <a:spcBef>
                <a:spcPts val="600"/>
              </a:spcBef>
              <a:buFont typeface="+mj-lt"/>
              <a:buAutoNum type="arabicParenR"/>
            </a:pPr>
            <a:r>
              <a:rPr lang="en-US" sz="2400" dirty="0">
                <a:cs typeface="Arial"/>
              </a:rPr>
              <a:t>Introduction</a:t>
            </a:r>
          </a:p>
          <a:p>
            <a:pPr marL="342900" indent="-342900">
              <a:spcBef>
                <a:spcPts val="600"/>
              </a:spcBef>
              <a:buFont typeface="+mj-lt"/>
              <a:buAutoNum type="arabicParenR"/>
            </a:pPr>
            <a:r>
              <a:rPr lang="en-US" sz="2400" dirty="0">
                <a:cs typeface="Arial"/>
              </a:rPr>
              <a:t>Why SBP?</a:t>
            </a:r>
          </a:p>
          <a:p>
            <a:pPr marL="342900" indent="-342900">
              <a:spcBef>
                <a:spcPts val="600"/>
              </a:spcBef>
              <a:buFont typeface="+mj-lt"/>
              <a:buAutoNum type="arabicParenR"/>
            </a:pPr>
            <a:r>
              <a:rPr lang="en-US" sz="2400" dirty="0">
                <a:cs typeface="Arial"/>
              </a:rPr>
              <a:t>USDA  Applications</a:t>
            </a:r>
          </a:p>
          <a:p>
            <a:pPr marL="800100" lvl="1" indent="-342900">
              <a:spcBef>
                <a:spcPts val="600"/>
              </a:spcBef>
              <a:buFont typeface="Arial" panose="020B0604020202020204" pitchFamily="34" charset="0"/>
              <a:buChar char="•"/>
            </a:pPr>
            <a:r>
              <a:rPr lang="en-US" sz="2400" dirty="0">
                <a:cs typeface="Arial"/>
              </a:rPr>
              <a:t>Budget Status and Forecasting (BSF)</a:t>
            </a:r>
          </a:p>
          <a:p>
            <a:pPr marL="800100" lvl="1" indent="-342900">
              <a:spcBef>
                <a:spcPts val="600"/>
              </a:spcBef>
              <a:buFont typeface="Arial" panose="020B0604020202020204" pitchFamily="34" charset="0"/>
              <a:buChar char="•"/>
            </a:pPr>
            <a:r>
              <a:rPr lang="en-US" sz="2400" dirty="0">
                <a:cs typeface="Arial"/>
              </a:rPr>
              <a:t>Allotment Planning and Management (APM)</a:t>
            </a:r>
          </a:p>
          <a:p>
            <a:pPr marL="800100" lvl="1" indent="-342900">
              <a:spcBef>
                <a:spcPts val="600"/>
              </a:spcBef>
              <a:buFont typeface="Arial" panose="020B0604020202020204" pitchFamily="34" charset="0"/>
              <a:buChar char="•"/>
            </a:pPr>
            <a:r>
              <a:rPr lang="en-US" sz="2400" dirty="0">
                <a:cs typeface="Arial"/>
              </a:rPr>
              <a:t>Budget and Performance Management Service (BPMS)</a:t>
            </a:r>
          </a:p>
          <a:p>
            <a:pPr marL="342900" indent="-342900">
              <a:spcBef>
                <a:spcPts val="600"/>
              </a:spcBef>
              <a:buFont typeface="+mj-lt"/>
              <a:buAutoNum type="arabicParenR"/>
            </a:pPr>
            <a:r>
              <a:rPr lang="en-US" sz="2400" dirty="0">
                <a:cs typeface="Arial"/>
              </a:rPr>
              <a:t>The SBP Solution</a:t>
            </a:r>
          </a:p>
          <a:p>
            <a:pPr marL="342900" indent="-342900">
              <a:spcBef>
                <a:spcPts val="600"/>
              </a:spcBef>
              <a:buFont typeface="+mj-lt"/>
              <a:buAutoNum type="arabicParenR"/>
            </a:pPr>
            <a:r>
              <a:rPr lang="en-US" sz="2400" dirty="0">
                <a:cs typeface="Arial"/>
              </a:rPr>
              <a:t>How USDA Applications Compare to SBP</a:t>
            </a:r>
          </a:p>
          <a:p>
            <a:pPr marL="342900" indent="-342900">
              <a:spcBef>
                <a:spcPts val="600"/>
              </a:spcBef>
              <a:buFont typeface="+mj-lt"/>
              <a:buAutoNum type="arabicParenR"/>
            </a:pPr>
            <a:r>
              <a:rPr lang="en-US" sz="2400" dirty="0">
                <a:cs typeface="Arial"/>
              </a:rPr>
              <a:t>Changes Users Could Expect</a:t>
            </a:r>
          </a:p>
        </p:txBody>
      </p:sp>
    </p:spTree>
    <p:extLst>
      <p:ext uri="{BB962C8B-B14F-4D97-AF65-F5344CB8AC3E}">
        <p14:creationId xmlns:p14="http://schemas.microsoft.com/office/powerpoint/2010/main" val="289459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Introduction">
            <a:extLst>
              <a:ext uri="{FF2B5EF4-FFF2-40B4-BE49-F238E27FC236}">
                <a16:creationId xmlns:a16="http://schemas.microsoft.com/office/drawing/2014/main" id="{64D839DF-9167-4A58-A535-0DF1C9352AC2}"/>
              </a:ext>
            </a:extLst>
          </p:cNvPr>
          <p:cNvSpPr>
            <a:spLocks noGrp="1"/>
          </p:cNvSpPr>
          <p:nvPr>
            <p:ph type="title"/>
          </p:nvPr>
        </p:nvSpPr>
        <p:spPr>
          <a:xfrm>
            <a:off x="1630017" y="1215442"/>
            <a:ext cx="9581060" cy="646331"/>
          </a:xfrm>
          <a:prstGeom prst="rect">
            <a:avLst/>
          </a:prstGeom>
        </p:spPr>
        <p:txBody>
          <a:bodyPr wrap="square">
            <a:spAutoFit/>
          </a:bodyPr>
          <a:lstStyle/>
          <a:p>
            <a:pPr lvl="0"/>
            <a:r>
              <a:rPr lang="en-US" sz="4000" b="1" dirty="0">
                <a:solidFill>
                  <a:prstClr val="black"/>
                </a:solidFill>
                <a:latin typeface="+mn-lt"/>
              </a:rPr>
              <a:t>Introduction</a:t>
            </a:r>
          </a:p>
        </p:txBody>
      </p:sp>
      <p:pic>
        <p:nvPicPr>
          <p:cNvPr id="4" name="Picture 3" descr="USDA consists of 17 agencies and 18 staff offices of which approximately 13 use budget status and forecasting and other applications for allotment planning, budget status and forecasting, and organizational performance management.">
            <a:extLst>
              <a:ext uri="{FF2B5EF4-FFF2-40B4-BE49-F238E27FC236}">
                <a16:creationId xmlns:a16="http://schemas.microsoft.com/office/drawing/2014/main" id="{2F3BE7A8-34B7-4469-9207-BD60B8F41369}"/>
              </a:ext>
            </a:extLst>
          </p:cNvPr>
          <p:cNvPicPr>
            <a:picLocks noChangeAspect="1"/>
          </p:cNvPicPr>
          <p:nvPr/>
        </p:nvPicPr>
        <p:blipFill>
          <a:blip r:embed="rId2"/>
          <a:stretch>
            <a:fillRect/>
          </a:stretch>
        </p:blipFill>
        <p:spPr>
          <a:xfrm>
            <a:off x="1524000" y="1861773"/>
            <a:ext cx="6800282" cy="2429886"/>
          </a:xfrm>
          <a:prstGeom prst="rect">
            <a:avLst/>
          </a:prstGeom>
        </p:spPr>
      </p:pic>
      <p:pic>
        <p:nvPicPr>
          <p:cNvPr id="5" name="Picture 4" descr="USDA consist of 10 Staff agencies, NRCS, FAS, FSA, and FS">
            <a:extLst>
              <a:ext uri="{FF2B5EF4-FFF2-40B4-BE49-F238E27FC236}">
                <a16:creationId xmlns:a16="http://schemas.microsoft.com/office/drawing/2014/main" id="{561A225B-A9AE-450C-BEE1-D4ED9ECEDD8D}"/>
              </a:ext>
            </a:extLst>
          </p:cNvPr>
          <p:cNvPicPr>
            <a:picLocks noChangeAspect="1"/>
          </p:cNvPicPr>
          <p:nvPr/>
        </p:nvPicPr>
        <p:blipFill>
          <a:blip r:embed="rId3"/>
          <a:stretch>
            <a:fillRect/>
          </a:stretch>
        </p:blipFill>
        <p:spPr>
          <a:xfrm>
            <a:off x="6321287" y="2472470"/>
            <a:ext cx="5738191" cy="4100608"/>
          </a:xfrm>
          <a:prstGeom prst="rect">
            <a:avLst/>
          </a:prstGeom>
        </p:spPr>
      </p:pic>
    </p:spTree>
    <p:extLst>
      <p:ext uri="{BB962C8B-B14F-4D97-AF65-F5344CB8AC3E}">
        <p14:creationId xmlns:p14="http://schemas.microsoft.com/office/powerpoint/2010/main" val="297055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y SBP?">
            <a:extLst>
              <a:ext uri="{FF2B5EF4-FFF2-40B4-BE49-F238E27FC236}">
                <a16:creationId xmlns:a16="http://schemas.microsoft.com/office/drawing/2014/main" id="{34DD332F-D50A-405B-AFD8-A3560A171B2B}"/>
              </a:ext>
            </a:extLst>
          </p:cNvPr>
          <p:cNvSpPr>
            <a:spLocks noGrp="1"/>
          </p:cNvSpPr>
          <p:nvPr>
            <p:ph type="title"/>
          </p:nvPr>
        </p:nvSpPr>
        <p:spPr>
          <a:xfrm>
            <a:off x="781878" y="1258957"/>
            <a:ext cx="10571922" cy="887895"/>
          </a:xfrm>
        </p:spPr>
        <p:txBody>
          <a:bodyPr>
            <a:normAutofit/>
          </a:bodyPr>
          <a:lstStyle/>
          <a:p>
            <a:r>
              <a:rPr lang="en-US" b="1" dirty="0"/>
              <a:t>Why SBP?</a:t>
            </a:r>
          </a:p>
        </p:txBody>
      </p:sp>
      <p:grpSp>
        <p:nvGrpSpPr>
          <p:cNvPr id="3" name="Group 2" descr="Why SBP - COTS Vender support, Additional available functionality, Greater Efficiency through standard automated features, Consistent user experience, Continued flexibility for USDA specific enhancements, and Faster scalability for new agencies,">
            <a:extLst>
              <a:ext uri="{FF2B5EF4-FFF2-40B4-BE49-F238E27FC236}">
                <a16:creationId xmlns:a16="http://schemas.microsoft.com/office/drawing/2014/main" id="{B1EB1BD1-CFBB-4215-B6E4-649F0BDF8395}"/>
              </a:ext>
            </a:extLst>
          </p:cNvPr>
          <p:cNvGrpSpPr/>
          <p:nvPr/>
        </p:nvGrpSpPr>
        <p:grpSpPr>
          <a:xfrm>
            <a:off x="1451113" y="2146852"/>
            <a:ext cx="9902687" cy="4309451"/>
            <a:chOff x="1476299" y="1476260"/>
            <a:chExt cx="9878343" cy="4852948"/>
          </a:xfrm>
        </p:grpSpPr>
        <p:sp>
          <p:nvSpPr>
            <p:cNvPr id="5" name="Rectangle 4" descr="&quot;&quot;">
              <a:extLst>
                <a:ext uri="{FF2B5EF4-FFF2-40B4-BE49-F238E27FC236}">
                  <a16:creationId xmlns:a16="http://schemas.microsoft.com/office/drawing/2014/main" id="{9B1F688C-CC05-407D-B6DE-5FACCA5776C5}"/>
                </a:ext>
                <a:ext uri="{C183D7F6-B498-43B3-948B-1728B52AA6E4}">
                  <adec:decorative xmlns:adec="http://schemas.microsoft.com/office/drawing/2017/decorative" val="0"/>
                </a:ext>
              </a:extLst>
            </p:cNvPr>
            <p:cNvSpPr/>
            <p:nvPr/>
          </p:nvSpPr>
          <p:spPr>
            <a:xfrm>
              <a:off x="1482909" y="1476260"/>
              <a:ext cx="800906" cy="1138765"/>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4" name="Freeform: Shape 3" descr="Commercial Off the Shelf (COTS) &#10;VENDOR SUPPORT &#10;Ability to leverage enhancements from other SAP SBP customers&#10;Continuous support of SBP by SAP (4 upgrades in 10 years)&#10;">
              <a:extLst>
                <a:ext uri="{FF2B5EF4-FFF2-40B4-BE49-F238E27FC236}">
                  <a16:creationId xmlns:a16="http://schemas.microsoft.com/office/drawing/2014/main" id="{705B0EAA-09C2-43A4-A704-F4E47E925C09}"/>
                </a:ext>
              </a:extLst>
            </p:cNvPr>
            <p:cNvSpPr/>
            <p:nvPr/>
          </p:nvSpPr>
          <p:spPr>
            <a:xfrm>
              <a:off x="1564470" y="1491890"/>
              <a:ext cx="4809543" cy="1502982"/>
            </a:xfrm>
            <a:custGeom>
              <a:avLst/>
              <a:gdLst>
                <a:gd name="connsiteX0" fmla="*/ 0 w 4809543"/>
                <a:gd name="connsiteY0" fmla="*/ 0 h 1502982"/>
                <a:gd name="connsiteX1" fmla="*/ 4809543 w 4809543"/>
                <a:gd name="connsiteY1" fmla="*/ 0 h 1502982"/>
                <a:gd name="connsiteX2" fmla="*/ 4809543 w 4809543"/>
                <a:gd name="connsiteY2" fmla="*/ 1502982 h 1502982"/>
                <a:gd name="connsiteX3" fmla="*/ 0 w 4809543"/>
                <a:gd name="connsiteY3" fmla="*/ 1502982 h 1502982"/>
                <a:gd name="connsiteX4" fmla="*/ 0 w 4809543"/>
                <a:gd name="connsiteY4" fmla="*/ 0 h 1502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9543" h="1502982">
                  <a:moveTo>
                    <a:pt x="0" y="0"/>
                  </a:moveTo>
                  <a:lnTo>
                    <a:pt x="4809543" y="0"/>
                  </a:lnTo>
                  <a:lnTo>
                    <a:pt x="4809543" y="1502982"/>
                  </a:lnTo>
                  <a:lnTo>
                    <a:pt x="0" y="1502982"/>
                  </a:lnTo>
                  <a:lnTo>
                    <a:pt x="0" y="0"/>
                  </a:lnTo>
                  <a:close/>
                </a:path>
              </a:pathLst>
            </a:custGeom>
            <a:noFill/>
          </p:spPr>
          <p:style>
            <a:lnRef idx="2">
              <a:schemeClr val="dk1"/>
            </a:lnRef>
            <a:fillRef idx="1">
              <a:schemeClr val="lt1"/>
            </a:fillRef>
            <a:effectRef idx="0">
              <a:schemeClr val="dk1"/>
            </a:effectRef>
            <a:fontRef idx="minor">
              <a:schemeClr val="dk1"/>
            </a:fontRef>
          </p:style>
          <p:txBody>
            <a:bodyPr spcFirstLastPara="0" vert="horz" wrap="square" lIns="925473" tIns="53340" rIns="53340" bIns="53340" numCol="1" spcCol="1270" anchor="ctr" anchorCtr="0">
              <a:noAutofit/>
            </a:bodyPr>
            <a:lstStyle/>
            <a:p>
              <a:pPr marL="0" lvl="0" indent="0" algn="l" defTabSz="711200">
                <a:lnSpc>
                  <a:spcPct val="90000"/>
                </a:lnSpc>
                <a:spcBef>
                  <a:spcPct val="0"/>
                </a:spcBef>
                <a:spcAft>
                  <a:spcPct val="35000"/>
                </a:spcAft>
                <a:buNone/>
              </a:pPr>
              <a:r>
                <a:rPr lang="en-US" sz="1600" b="1" kern="1200" cap="all" baseline="0" dirty="0"/>
                <a:t>Commercial Off the Shelf (COTS) </a:t>
              </a:r>
              <a:br>
                <a:rPr lang="en-US" sz="1600" b="1" kern="1200" cap="all" baseline="0" dirty="0"/>
              </a:br>
              <a:r>
                <a:rPr lang="en-US" sz="1600" b="1" kern="1200" cap="all" baseline="0" dirty="0"/>
                <a:t>VENDOR SUPPORT </a:t>
              </a:r>
            </a:p>
            <a:p>
              <a:pPr marL="182563" lvl="1" indent="-182563" algn="l" defTabSz="622300">
                <a:lnSpc>
                  <a:spcPct val="90000"/>
                </a:lnSpc>
                <a:spcBef>
                  <a:spcPct val="0"/>
                </a:spcBef>
                <a:spcAft>
                  <a:spcPct val="15000"/>
                </a:spcAft>
                <a:buChar char="•"/>
                <a:tabLst/>
              </a:pPr>
              <a:r>
                <a:rPr lang="en-US" sz="1400" kern="1200" dirty="0"/>
                <a:t>Ability to leverage enhancements from other SAP SBP customers</a:t>
              </a:r>
            </a:p>
            <a:p>
              <a:pPr marL="176213" lvl="1" indent="-176213" algn="l" defTabSz="622300">
                <a:lnSpc>
                  <a:spcPct val="90000"/>
                </a:lnSpc>
                <a:spcBef>
                  <a:spcPct val="0"/>
                </a:spcBef>
                <a:spcAft>
                  <a:spcPct val="15000"/>
                </a:spcAft>
                <a:buChar char="•"/>
              </a:pPr>
              <a:r>
                <a:rPr lang="en-US" sz="1400" kern="1200" dirty="0"/>
                <a:t>Continuous support of SBP by SAP (4 upgrades in 10 years)</a:t>
              </a:r>
            </a:p>
          </p:txBody>
        </p:sp>
        <p:sp>
          <p:nvSpPr>
            <p:cNvPr id="9" name="Rectangle 8" descr="&quot;&quot;">
              <a:extLst>
                <a:ext uri="{FF2B5EF4-FFF2-40B4-BE49-F238E27FC236}">
                  <a16:creationId xmlns:a16="http://schemas.microsoft.com/office/drawing/2014/main" id="{897351EA-B92E-4CD5-B7FA-18F3C04AB175}"/>
                </a:ext>
                <a:ext uri="{C183D7F6-B498-43B3-948B-1728B52AA6E4}">
                  <adec:decorative xmlns:adec="http://schemas.microsoft.com/office/drawing/2017/decorative" val="0"/>
                </a:ext>
              </a:extLst>
            </p:cNvPr>
            <p:cNvSpPr/>
            <p:nvPr/>
          </p:nvSpPr>
          <p:spPr>
            <a:xfrm>
              <a:off x="1476299" y="3110384"/>
              <a:ext cx="807516" cy="1159134"/>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Freeform: Shape 7" descr="Additional Available Functionality &#10;Workflow (optional)&#10;Narrative Text Entry and Reporting (optional)&#10;Broader use of Business Objects reporting suite&#10;">
              <a:extLst>
                <a:ext uri="{FF2B5EF4-FFF2-40B4-BE49-F238E27FC236}">
                  <a16:creationId xmlns:a16="http://schemas.microsoft.com/office/drawing/2014/main" id="{DBB45A02-7BE0-4A34-8A53-609D99D13FBF}"/>
                </a:ext>
              </a:extLst>
            </p:cNvPr>
            <p:cNvSpPr/>
            <p:nvPr/>
          </p:nvSpPr>
          <p:spPr>
            <a:xfrm>
              <a:off x="1564470" y="3151243"/>
              <a:ext cx="4809543" cy="1502982"/>
            </a:xfrm>
            <a:custGeom>
              <a:avLst/>
              <a:gdLst>
                <a:gd name="connsiteX0" fmla="*/ 0 w 4809543"/>
                <a:gd name="connsiteY0" fmla="*/ 0 h 1502982"/>
                <a:gd name="connsiteX1" fmla="*/ 4809543 w 4809543"/>
                <a:gd name="connsiteY1" fmla="*/ 0 h 1502982"/>
                <a:gd name="connsiteX2" fmla="*/ 4809543 w 4809543"/>
                <a:gd name="connsiteY2" fmla="*/ 1502982 h 1502982"/>
                <a:gd name="connsiteX3" fmla="*/ 0 w 4809543"/>
                <a:gd name="connsiteY3" fmla="*/ 1502982 h 1502982"/>
                <a:gd name="connsiteX4" fmla="*/ 0 w 4809543"/>
                <a:gd name="connsiteY4" fmla="*/ 0 h 1502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9543" h="1502982">
                  <a:moveTo>
                    <a:pt x="0" y="0"/>
                  </a:moveTo>
                  <a:lnTo>
                    <a:pt x="4809543" y="0"/>
                  </a:lnTo>
                  <a:lnTo>
                    <a:pt x="4809543" y="1502982"/>
                  </a:lnTo>
                  <a:lnTo>
                    <a:pt x="0" y="1502982"/>
                  </a:lnTo>
                  <a:lnTo>
                    <a:pt x="0" y="0"/>
                  </a:lnTo>
                  <a:close/>
                </a:path>
              </a:pathLst>
            </a:custGeom>
            <a:noFill/>
          </p:spPr>
          <p:style>
            <a:lnRef idx="2">
              <a:schemeClr val="dk1"/>
            </a:lnRef>
            <a:fillRef idx="1">
              <a:schemeClr val="lt1"/>
            </a:fillRef>
            <a:effectRef idx="0">
              <a:schemeClr val="dk1"/>
            </a:effectRef>
            <a:fontRef idx="minor">
              <a:schemeClr val="dk1"/>
            </a:fontRef>
          </p:style>
          <p:txBody>
            <a:bodyPr spcFirstLastPara="0" vert="horz" wrap="square" lIns="925473"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cap="all" baseline="0" dirty="0"/>
                <a:t>Additional Available Functionality </a:t>
              </a:r>
            </a:p>
            <a:p>
              <a:pPr marL="171450" lvl="1" indent="-182880" algn="l" defTabSz="622300">
                <a:lnSpc>
                  <a:spcPct val="90000"/>
                </a:lnSpc>
                <a:spcBef>
                  <a:spcPct val="0"/>
                </a:spcBef>
                <a:spcAft>
                  <a:spcPct val="15000"/>
                </a:spcAft>
                <a:buChar char="•"/>
              </a:pPr>
              <a:r>
                <a:rPr lang="en-US" sz="1400" kern="1200" dirty="0"/>
                <a:t>Workflow (optional)</a:t>
              </a:r>
            </a:p>
            <a:p>
              <a:pPr marL="171450" lvl="1" indent="-182880" algn="l" defTabSz="622300">
                <a:lnSpc>
                  <a:spcPct val="90000"/>
                </a:lnSpc>
                <a:spcBef>
                  <a:spcPct val="0"/>
                </a:spcBef>
                <a:spcAft>
                  <a:spcPct val="15000"/>
                </a:spcAft>
                <a:buChar char="•"/>
              </a:pPr>
              <a:r>
                <a:rPr lang="en-US" sz="1400" kern="1200" dirty="0"/>
                <a:t>Narrative Text Entry and Reporting (optional)</a:t>
              </a:r>
            </a:p>
            <a:p>
              <a:pPr marL="171450" lvl="1" indent="-182880" algn="l" defTabSz="622300">
                <a:lnSpc>
                  <a:spcPct val="90000"/>
                </a:lnSpc>
                <a:spcBef>
                  <a:spcPct val="0"/>
                </a:spcBef>
                <a:spcAft>
                  <a:spcPct val="15000"/>
                </a:spcAft>
                <a:buChar char="•"/>
              </a:pPr>
              <a:r>
                <a:rPr lang="en-US" sz="1400" kern="1200" dirty="0"/>
                <a:t>Broader use of Business Objects reporting suite</a:t>
              </a:r>
            </a:p>
          </p:txBody>
        </p:sp>
        <p:sp>
          <p:nvSpPr>
            <p:cNvPr id="13" name="Rectangle 12" descr="&quot;&quot;">
              <a:extLst>
                <a:ext uri="{FF2B5EF4-FFF2-40B4-BE49-F238E27FC236}">
                  <a16:creationId xmlns:a16="http://schemas.microsoft.com/office/drawing/2014/main" id="{056BAE91-5C9B-4AA2-A243-2998F12318A0}"/>
                </a:ext>
                <a:ext uri="{C183D7F6-B498-43B3-948B-1728B52AA6E4}">
                  <adec:decorative xmlns:adec="http://schemas.microsoft.com/office/drawing/2017/decorative" val="0"/>
                </a:ext>
              </a:extLst>
            </p:cNvPr>
            <p:cNvSpPr/>
            <p:nvPr/>
          </p:nvSpPr>
          <p:spPr>
            <a:xfrm>
              <a:off x="1482909" y="4801124"/>
              <a:ext cx="800906" cy="1138765"/>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2" name="Freeform: Shape 11" descr="GREATER EFFICIENCY THROUGH STANDARD AUTOMATED FEATURES&#10;Standard reports and workflows reduce manual spreadsheet work&#10;">
              <a:extLst>
                <a:ext uri="{FF2B5EF4-FFF2-40B4-BE49-F238E27FC236}">
                  <a16:creationId xmlns:a16="http://schemas.microsoft.com/office/drawing/2014/main" id="{E262FD19-C827-4874-A8DA-6495BD1FB3A6}"/>
                </a:ext>
              </a:extLst>
            </p:cNvPr>
            <p:cNvSpPr/>
            <p:nvPr/>
          </p:nvSpPr>
          <p:spPr>
            <a:xfrm>
              <a:off x="1564470" y="4826226"/>
              <a:ext cx="4809543" cy="1502982"/>
            </a:xfrm>
            <a:custGeom>
              <a:avLst/>
              <a:gdLst>
                <a:gd name="connsiteX0" fmla="*/ 0 w 4809543"/>
                <a:gd name="connsiteY0" fmla="*/ 0 h 1502982"/>
                <a:gd name="connsiteX1" fmla="*/ 4809543 w 4809543"/>
                <a:gd name="connsiteY1" fmla="*/ 0 h 1502982"/>
                <a:gd name="connsiteX2" fmla="*/ 4809543 w 4809543"/>
                <a:gd name="connsiteY2" fmla="*/ 1502982 h 1502982"/>
                <a:gd name="connsiteX3" fmla="*/ 0 w 4809543"/>
                <a:gd name="connsiteY3" fmla="*/ 1502982 h 1502982"/>
                <a:gd name="connsiteX4" fmla="*/ 0 w 4809543"/>
                <a:gd name="connsiteY4" fmla="*/ 0 h 1502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9543" h="1502982">
                  <a:moveTo>
                    <a:pt x="0" y="0"/>
                  </a:moveTo>
                  <a:lnTo>
                    <a:pt x="4809543" y="0"/>
                  </a:lnTo>
                  <a:lnTo>
                    <a:pt x="4809543" y="1502982"/>
                  </a:lnTo>
                  <a:lnTo>
                    <a:pt x="0" y="1502982"/>
                  </a:lnTo>
                  <a:lnTo>
                    <a:pt x="0" y="0"/>
                  </a:lnTo>
                  <a:close/>
                </a:path>
              </a:pathLst>
            </a:custGeom>
            <a:noFill/>
          </p:spPr>
          <p:style>
            <a:lnRef idx="2">
              <a:schemeClr val="dk1"/>
            </a:lnRef>
            <a:fillRef idx="1">
              <a:schemeClr val="lt1"/>
            </a:fillRef>
            <a:effectRef idx="0">
              <a:schemeClr val="dk1"/>
            </a:effectRef>
            <a:fontRef idx="minor">
              <a:schemeClr val="dk1"/>
            </a:fontRef>
          </p:style>
          <p:txBody>
            <a:bodyPr spcFirstLastPara="0" vert="horz" wrap="square" lIns="925473"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GREATER EFFICIENCY THROUGH STANDARD AUTOMATED FEATURES</a:t>
              </a:r>
            </a:p>
            <a:p>
              <a:pPr marL="176213" lvl="1" indent="-182880" algn="l" defTabSz="622300">
                <a:lnSpc>
                  <a:spcPct val="90000"/>
                </a:lnSpc>
                <a:spcBef>
                  <a:spcPct val="0"/>
                </a:spcBef>
                <a:spcAft>
                  <a:spcPct val="15000"/>
                </a:spcAft>
                <a:buChar char="•"/>
              </a:pPr>
              <a:r>
                <a:rPr lang="en-US" sz="1400" kern="1200" dirty="0">
                  <a:solidFill>
                    <a:prstClr val="black">
                      <a:hueOff val="0"/>
                      <a:satOff val="0"/>
                      <a:lumOff val="0"/>
                      <a:alphaOff val="0"/>
                    </a:prstClr>
                  </a:solidFill>
                  <a:latin typeface="Calibri" panose="020F0502020204030204"/>
                  <a:ea typeface="+mn-ea"/>
                  <a:cs typeface="+mn-cs"/>
                </a:rPr>
                <a:t>Standard</a:t>
              </a:r>
              <a:r>
                <a:rPr lang="en-US" sz="1400" kern="1200" dirty="0"/>
                <a:t> reports and workflows reduce manual spreadsheet work</a:t>
              </a:r>
            </a:p>
          </p:txBody>
        </p:sp>
        <p:sp>
          <p:nvSpPr>
            <p:cNvPr id="7" name="Rectangle 6" descr="&quot;&quot;">
              <a:extLst>
                <a:ext uri="{FF2B5EF4-FFF2-40B4-BE49-F238E27FC236}">
                  <a16:creationId xmlns:a16="http://schemas.microsoft.com/office/drawing/2014/main" id="{A099FEAF-BF4F-4924-924D-EBE2429598EC}"/>
                </a:ext>
                <a:ext uri="{C183D7F6-B498-43B3-948B-1728B52AA6E4}">
                  <adec:decorative xmlns:adec="http://schemas.microsoft.com/office/drawing/2017/decorative" val="0"/>
                </a:ext>
              </a:extLst>
            </p:cNvPr>
            <p:cNvSpPr/>
            <p:nvPr/>
          </p:nvSpPr>
          <p:spPr>
            <a:xfrm>
              <a:off x="6463538" y="1476260"/>
              <a:ext cx="800906" cy="1138765"/>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 name="Freeform: Shape 5" descr="Consistent User Experience&#10;Familiar layout and user-friendly design&#10;Enhanced user interface for input layouts (form-based for complete record creation to report-based for multiple entries)&#10;">
              <a:extLst>
                <a:ext uri="{FF2B5EF4-FFF2-40B4-BE49-F238E27FC236}">
                  <a16:creationId xmlns:a16="http://schemas.microsoft.com/office/drawing/2014/main" id="{3A285131-E42C-4178-A791-3EF309A9A25A}"/>
                </a:ext>
              </a:extLst>
            </p:cNvPr>
            <p:cNvSpPr/>
            <p:nvPr/>
          </p:nvSpPr>
          <p:spPr>
            <a:xfrm>
              <a:off x="6545099" y="1491890"/>
              <a:ext cx="4809543" cy="1502982"/>
            </a:xfrm>
            <a:custGeom>
              <a:avLst/>
              <a:gdLst>
                <a:gd name="connsiteX0" fmla="*/ 0 w 4809543"/>
                <a:gd name="connsiteY0" fmla="*/ 0 h 1502982"/>
                <a:gd name="connsiteX1" fmla="*/ 4809543 w 4809543"/>
                <a:gd name="connsiteY1" fmla="*/ 0 h 1502982"/>
                <a:gd name="connsiteX2" fmla="*/ 4809543 w 4809543"/>
                <a:gd name="connsiteY2" fmla="*/ 1502982 h 1502982"/>
                <a:gd name="connsiteX3" fmla="*/ 0 w 4809543"/>
                <a:gd name="connsiteY3" fmla="*/ 1502982 h 1502982"/>
                <a:gd name="connsiteX4" fmla="*/ 0 w 4809543"/>
                <a:gd name="connsiteY4" fmla="*/ 0 h 1502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9543" h="1502982">
                  <a:moveTo>
                    <a:pt x="0" y="0"/>
                  </a:moveTo>
                  <a:lnTo>
                    <a:pt x="4809543" y="0"/>
                  </a:lnTo>
                  <a:lnTo>
                    <a:pt x="4809543" y="1502982"/>
                  </a:lnTo>
                  <a:lnTo>
                    <a:pt x="0" y="1502982"/>
                  </a:lnTo>
                  <a:lnTo>
                    <a:pt x="0" y="0"/>
                  </a:lnTo>
                  <a:close/>
                </a:path>
              </a:pathLst>
            </a:custGeom>
            <a:noFill/>
          </p:spPr>
          <p:style>
            <a:lnRef idx="2">
              <a:schemeClr val="dk1"/>
            </a:lnRef>
            <a:fillRef idx="1">
              <a:schemeClr val="lt1"/>
            </a:fillRef>
            <a:effectRef idx="0">
              <a:schemeClr val="dk1"/>
            </a:effectRef>
            <a:fontRef idx="minor">
              <a:schemeClr val="dk1"/>
            </a:fontRef>
          </p:style>
          <p:txBody>
            <a:bodyPr spcFirstLastPara="0" vert="horz" wrap="square" lIns="925473" tIns="60960" rIns="60960" bIns="60960" numCol="1" spcCol="1270" anchor="ctr" anchorCtr="0">
              <a:noAutofit/>
            </a:bodyPr>
            <a:lstStyle/>
            <a:p>
              <a:pPr marL="0" lvl="0" algn="l" defTabSz="711200">
                <a:lnSpc>
                  <a:spcPct val="90000"/>
                </a:lnSpc>
                <a:spcBef>
                  <a:spcPct val="0"/>
                </a:spcBef>
                <a:spcAft>
                  <a:spcPct val="35000"/>
                </a:spcAft>
                <a:buNone/>
              </a:pPr>
              <a:r>
                <a:rPr lang="en-US" sz="1600" b="1" kern="1200" cap="all" baseline="0" dirty="0"/>
                <a:t>Consistent User Experience</a:t>
              </a:r>
              <a:endParaRPr lang="en-US" sz="1400" kern="1200" dirty="0"/>
            </a:p>
            <a:p>
              <a:pPr marL="182563" lvl="1" indent="-182563" defTabSz="622300">
                <a:lnSpc>
                  <a:spcPct val="90000"/>
                </a:lnSpc>
                <a:spcBef>
                  <a:spcPct val="0"/>
                </a:spcBef>
                <a:spcAft>
                  <a:spcPct val="15000"/>
                </a:spcAft>
                <a:buChar char="•"/>
              </a:pPr>
              <a:r>
                <a:rPr lang="en-US" sz="1400" dirty="0"/>
                <a:t>Familiar layout and user-friendly design</a:t>
              </a:r>
            </a:p>
            <a:p>
              <a:pPr marL="182563" lvl="1" indent="-182563" defTabSz="622300">
                <a:lnSpc>
                  <a:spcPct val="90000"/>
                </a:lnSpc>
                <a:spcBef>
                  <a:spcPct val="0"/>
                </a:spcBef>
                <a:spcAft>
                  <a:spcPct val="15000"/>
                </a:spcAft>
                <a:buChar char="•"/>
              </a:pPr>
              <a:r>
                <a:rPr lang="en-US" sz="1400" dirty="0"/>
                <a:t>Enhanced user interface for input layouts (form-based for complete record creation to report-based for multiple </a:t>
              </a:r>
              <a:r>
                <a:rPr lang="en-US" sz="1400" kern="1200" dirty="0"/>
                <a:t>entries)</a:t>
              </a:r>
            </a:p>
          </p:txBody>
        </p:sp>
        <p:sp>
          <p:nvSpPr>
            <p:cNvPr id="11" name="Rectangle 10" descr="&quot;&quot;">
              <a:extLst>
                <a:ext uri="{FF2B5EF4-FFF2-40B4-BE49-F238E27FC236}">
                  <a16:creationId xmlns:a16="http://schemas.microsoft.com/office/drawing/2014/main" id="{F31339ED-9B0C-47AF-8CA2-1BE2C24C6F5A}"/>
                </a:ext>
                <a:ext uri="{C183D7F6-B498-43B3-948B-1728B52AA6E4}">
                  <adec:decorative xmlns:adec="http://schemas.microsoft.com/office/drawing/2017/decorative" val="0"/>
                </a:ext>
              </a:extLst>
            </p:cNvPr>
            <p:cNvSpPr/>
            <p:nvPr/>
          </p:nvSpPr>
          <p:spPr>
            <a:xfrm>
              <a:off x="6463538" y="3130753"/>
              <a:ext cx="800906" cy="1138765"/>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0" name="Freeform: Shape 9" descr="Continued Flexibility for USDA-Specific Enhancements &#10;Configurable enhancements such as Travel Planning, Contract Tracking, and potential future planning and monitoring requirements&#10;">
              <a:extLst>
                <a:ext uri="{FF2B5EF4-FFF2-40B4-BE49-F238E27FC236}">
                  <a16:creationId xmlns:a16="http://schemas.microsoft.com/office/drawing/2014/main" id="{D5974AD7-C91C-44D8-B494-7DE0D9575958}"/>
                </a:ext>
              </a:extLst>
            </p:cNvPr>
            <p:cNvSpPr/>
            <p:nvPr/>
          </p:nvSpPr>
          <p:spPr>
            <a:xfrm>
              <a:off x="6545099" y="3151243"/>
              <a:ext cx="4809543" cy="1502982"/>
            </a:xfrm>
            <a:custGeom>
              <a:avLst/>
              <a:gdLst>
                <a:gd name="connsiteX0" fmla="*/ 0 w 4809543"/>
                <a:gd name="connsiteY0" fmla="*/ 0 h 1502982"/>
                <a:gd name="connsiteX1" fmla="*/ 4809543 w 4809543"/>
                <a:gd name="connsiteY1" fmla="*/ 0 h 1502982"/>
                <a:gd name="connsiteX2" fmla="*/ 4809543 w 4809543"/>
                <a:gd name="connsiteY2" fmla="*/ 1502982 h 1502982"/>
                <a:gd name="connsiteX3" fmla="*/ 0 w 4809543"/>
                <a:gd name="connsiteY3" fmla="*/ 1502982 h 1502982"/>
                <a:gd name="connsiteX4" fmla="*/ 0 w 4809543"/>
                <a:gd name="connsiteY4" fmla="*/ 0 h 1502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9543" h="1502982">
                  <a:moveTo>
                    <a:pt x="0" y="0"/>
                  </a:moveTo>
                  <a:lnTo>
                    <a:pt x="4809543" y="0"/>
                  </a:lnTo>
                  <a:lnTo>
                    <a:pt x="4809543" y="1502982"/>
                  </a:lnTo>
                  <a:lnTo>
                    <a:pt x="0" y="1502982"/>
                  </a:lnTo>
                  <a:lnTo>
                    <a:pt x="0" y="0"/>
                  </a:lnTo>
                  <a:close/>
                </a:path>
              </a:pathLst>
            </a:custGeom>
            <a:noFill/>
          </p:spPr>
          <p:style>
            <a:lnRef idx="2">
              <a:schemeClr val="dk1"/>
            </a:lnRef>
            <a:fillRef idx="1">
              <a:schemeClr val="lt1"/>
            </a:fillRef>
            <a:effectRef idx="0">
              <a:schemeClr val="dk1"/>
            </a:effectRef>
            <a:fontRef idx="minor">
              <a:schemeClr val="dk1"/>
            </a:fontRef>
          </p:style>
          <p:txBody>
            <a:bodyPr spcFirstLastPara="0" vert="horz" wrap="square" lIns="925473"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cap="all" baseline="0" dirty="0"/>
                <a:t>Continued Flexibility for USDA-Specific Enhancements </a:t>
              </a:r>
            </a:p>
            <a:p>
              <a:pPr marL="171450" lvl="1" indent="-182880" algn="l" defTabSz="622300">
                <a:lnSpc>
                  <a:spcPct val="90000"/>
                </a:lnSpc>
                <a:spcBef>
                  <a:spcPct val="0"/>
                </a:spcBef>
                <a:spcAft>
                  <a:spcPct val="15000"/>
                </a:spcAft>
                <a:buChar char="•"/>
              </a:pPr>
              <a:r>
                <a:rPr lang="en-US" sz="1400" kern="1200" dirty="0"/>
                <a:t>Configurable enhancements such as Travel Planning, Contract Tracking, and potential future planning and monitoring requirements</a:t>
              </a:r>
            </a:p>
          </p:txBody>
        </p:sp>
        <p:sp>
          <p:nvSpPr>
            <p:cNvPr id="15" name="Rectangle 14" descr="&quot;&quot;">
              <a:extLst>
                <a:ext uri="{FF2B5EF4-FFF2-40B4-BE49-F238E27FC236}">
                  <a16:creationId xmlns:a16="http://schemas.microsoft.com/office/drawing/2014/main" id="{7404F267-1EC3-459E-915A-661561CFD979}"/>
                </a:ext>
                <a:ext uri="{C183D7F6-B498-43B3-948B-1728B52AA6E4}">
                  <adec:decorative xmlns:adec="http://schemas.microsoft.com/office/drawing/2017/decorative" val="0"/>
                </a:ext>
              </a:extLst>
            </p:cNvPr>
            <p:cNvSpPr/>
            <p:nvPr/>
          </p:nvSpPr>
          <p:spPr>
            <a:xfrm>
              <a:off x="6463538" y="4790106"/>
              <a:ext cx="800906" cy="1138765"/>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4" name="Freeform: Shape 13" descr="Faster Scalability for New Agencies  &#10;Using the standard SBP form framework enables rapid adaptation by new agencies &#10;">
              <a:extLst>
                <a:ext uri="{FF2B5EF4-FFF2-40B4-BE49-F238E27FC236}">
                  <a16:creationId xmlns:a16="http://schemas.microsoft.com/office/drawing/2014/main" id="{527E2C89-BD56-4AD7-BC1E-4DD3AAD17C3B}"/>
                </a:ext>
              </a:extLst>
            </p:cNvPr>
            <p:cNvSpPr/>
            <p:nvPr/>
          </p:nvSpPr>
          <p:spPr>
            <a:xfrm>
              <a:off x="6545099" y="4810596"/>
              <a:ext cx="4809543" cy="1502982"/>
            </a:xfrm>
            <a:custGeom>
              <a:avLst/>
              <a:gdLst>
                <a:gd name="connsiteX0" fmla="*/ 0 w 4809543"/>
                <a:gd name="connsiteY0" fmla="*/ 0 h 1502982"/>
                <a:gd name="connsiteX1" fmla="*/ 4809543 w 4809543"/>
                <a:gd name="connsiteY1" fmla="*/ 0 h 1502982"/>
                <a:gd name="connsiteX2" fmla="*/ 4809543 w 4809543"/>
                <a:gd name="connsiteY2" fmla="*/ 1502982 h 1502982"/>
                <a:gd name="connsiteX3" fmla="*/ 0 w 4809543"/>
                <a:gd name="connsiteY3" fmla="*/ 1502982 h 1502982"/>
                <a:gd name="connsiteX4" fmla="*/ 0 w 4809543"/>
                <a:gd name="connsiteY4" fmla="*/ 0 h 1502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9543" h="1502982">
                  <a:moveTo>
                    <a:pt x="0" y="0"/>
                  </a:moveTo>
                  <a:lnTo>
                    <a:pt x="4809543" y="0"/>
                  </a:lnTo>
                  <a:lnTo>
                    <a:pt x="4809543" y="1502982"/>
                  </a:lnTo>
                  <a:lnTo>
                    <a:pt x="0" y="1502982"/>
                  </a:lnTo>
                  <a:lnTo>
                    <a:pt x="0" y="0"/>
                  </a:lnTo>
                  <a:close/>
                </a:path>
              </a:pathLst>
            </a:custGeom>
            <a:noFill/>
          </p:spPr>
          <p:style>
            <a:lnRef idx="2">
              <a:schemeClr val="dk1"/>
            </a:lnRef>
            <a:fillRef idx="1">
              <a:schemeClr val="lt1"/>
            </a:fillRef>
            <a:effectRef idx="0">
              <a:schemeClr val="dk1"/>
            </a:effectRef>
            <a:fontRef idx="minor">
              <a:schemeClr val="dk1"/>
            </a:fontRef>
          </p:style>
          <p:txBody>
            <a:bodyPr spcFirstLastPara="0" vert="horz" wrap="square" lIns="925473"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cap="all" baseline="0" dirty="0"/>
                <a:t>Faster Scalability for New Agencies  </a:t>
              </a:r>
            </a:p>
            <a:p>
              <a:pPr marL="171450" lvl="1" indent="-182880" algn="l" defTabSz="622300">
                <a:lnSpc>
                  <a:spcPct val="90000"/>
                </a:lnSpc>
                <a:spcBef>
                  <a:spcPct val="0"/>
                </a:spcBef>
                <a:spcAft>
                  <a:spcPct val="15000"/>
                </a:spcAft>
                <a:buChar char="•"/>
              </a:pPr>
              <a:r>
                <a:rPr lang="en-US" sz="1400" kern="1200" dirty="0"/>
                <a:t>Using the standard SBP form framework enables rapid adaptation by new agencies </a:t>
              </a:r>
            </a:p>
          </p:txBody>
        </p:sp>
      </p:grpSp>
    </p:spTree>
    <p:extLst>
      <p:ext uri="{BB962C8B-B14F-4D97-AF65-F5344CB8AC3E}">
        <p14:creationId xmlns:p14="http://schemas.microsoft.com/office/powerpoint/2010/main" val="1660289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USDA Applications">
            <a:extLst>
              <a:ext uri="{FF2B5EF4-FFF2-40B4-BE49-F238E27FC236}">
                <a16:creationId xmlns:a16="http://schemas.microsoft.com/office/drawing/2014/main" id="{8801FB5A-4105-454B-B4A3-33B7619E476A}"/>
              </a:ext>
            </a:extLst>
          </p:cNvPr>
          <p:cNvSpPr>
            <a:spLocks noGrp="1"/>
          </p:cNvSpPr>
          <p:nvPr>
            <p:ph type="title"/>
          </p:nvPr>
        </p:nvSpPr>
        <p:spPr>
          <a:xfrm>
            <a:off x="795130" y="1179443"/>
            <a:ext cx="10558670" cy="511245"/>
          </a:xfrm>
        </p:spPr>
        <p:txBody>
          <a:bodyPr>
            <a:normAutofit fontScale="90000"/>
          </a:bodyPr>
          <a:lstStyle/>
          <a:p>
            <a:pPr marL="0" marR="0" lvl="1" indent="0" defTabSz="914400" rtl="0" eaLnBrk="1" fontAlgn="auto" latinLnBrk="0" hangingPunct="1">
              <a:lnSpc>
                <a:spcPct val="100000"/>
              </a:lnSpc>
              <a:spcBef>
                <a:spcPts val="0"/>
              </a:spcBef>
              <a:spcAft>
                <a:spcPts val="0"/>
              </a:spcAft>
              <a:tabLst/>
              <a:defRPr/>
            </a:pPr>
            <a:r>
              <a:rPr lang="en-US" sz="3600" b="1" kern="1200" dirty="0">
                <a:solidFill>
                  <a:prstClr val="black"/>
                </a:solidFill>
                <a:latin typeface="Calibri" panose="020F0502020204030204"/>
                <a:ea typeface="+mn-ea"/>
                <a:cs typeface="+mn-cs"/>
              </a:rPr>
              <a:t>USDA Applications</a:t>
            </a:r>
            <a:br>
              <a:rPr lang="en-US" sz="3600" b="1" kern="1200" dirty="0">
                <a:solidFill>
                  <a:prstClr val="black"/>
                </a:solidFill>
                <a:latin typeface="Calibri" panose="020F0502020204030204"/>
                <a:ea typeface="+mn-ea"/>
                <a:cs typeface="+mn-cs"/>
              </a:rPr>
            </a:br>
            <a:endParaRPr lang="en-US" dirty="0"/>
          </a:p>
        </p:txBody>
      </p:sp>
      <p:sp>
        <p:nvSpPr>
          <p:cNvPr id="3" name="Rectangle 2" descr="Budget Status and Forecasting (BSF):&#10;Creation of initial operating plans, salary and benefit forecasting.">
            <a:extLst>
              <a:ext uri="{FF2B5EF4-FFF2-40B4-BE49-F238E27FC236}">
                <a16:creationId xmlns:a16="http://schemas.microsoft.com/office/drawing/2014/main" id="{C9252277-DFD7-4CE1-BA66-DD2FD025C3E7}"/>
              </a:ext>
            </a:extLst>
          </p:cNvPr>
          <p:cNvSpPr/>
          <p:nvPr/>
        </p:nvSpPr>
        <p:spPr>
          <a:xfrm>
            <a:off x="1167406" y="1690687"/>
            <a:ext cx="3347323" cy="4683987"/>
          </a:xfrm>
          <a:prstGeom prst="rect">
            <a:avLst/>
          </a:prstGeom>
        </p:spPr>
        <p:style>
          <a:lnRef idx="3">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txBody>
          <a:bodyPr spcFirstLastPara="0" vert="horz" wrap="square" lIns="113792" tIns="2281258" rIns="113792" bIns="1197527" numCol="1" spcCol="1270" anchor="ctr" anchorCtr="0">
            <a:noAutofit/>
          </a:bodyPr>
          <a:lstStyle/>
          <a:p>
            <a:pPr lvl="0" algn="ctr" defTabSz="711200">
              <a:lnSpc>
                <a:spcPct val="90000"/>
              </a:lnSpc>
              <a:spcBef>
                <a:spcPct val="0"/>
              </a:spcBef>
              <a:spcAft>
                <a:spcPts val="600"/>
              </a:spcAft>
            </a:pPr>
            <a:r>
              <a:rPr lang="en-US" sz="1400" b="1" cap="all" dirty="0">
                <a:solidFill>
                  <a:schemeClr val="tx1"/>
                </a:solidFill>
                <a:cs typeface="Arial" panose="020B0604020202020204" pitchFamily="34" charset="0"/>
              </a:rPr>
              <a:t>Budget Status and Forecasting (BSF)</a:t>
            </a:r>
            <a:endParaRPr lang="en-US" sz="1400" b="1" kern="1200" cap="all" dirty="0">
              <a:solidFill>
                <a:schemeClr val="tx1"/>
              </a:solidFill>
              <a:cs typeface="Arial" panose="020B0604020202020204" pitchFamily="34" charset="0"/>
            </a:endParaRPr>
          </a:p>
          <a:p>
            <a:pPr marL="28575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Creation of initial operating plans, salary and benefit forecasting </a:t>
            </a:r>
          </a:p>
          <a:p>
            <a:pPr marL="28575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Adjustments to actuals, operating plans, and forecasts</a:t>
            </a:r>
          </a:p>
          <a:p>
            <a:pPr marL="28575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Application administration functions are built-in. </a:t>
            </a:r>
          </a:p>
        </p:txBody>
      </p:sp>
      <p:sp>
        <p:nvSpPr>
          <p:cNvPr id="4" name="TextBox 3" descr="BSF">
            <a:extLst>
              <a:ext uri="{FF2B5EF4-FFF2-40B4-BE49-F238E27FC236}">
                <a16:creationId xmlns:a16="http://schemas.microsoft.com/office/drawing/2014/main" id="{2CC488FE-EA30-48AF-A8FB-F55FFB9D4E77}"/>
              </a:ext>
            </a:extLst>
          </p:cNvPr>
          <p:cNvSpPr txBox="1"/>
          <p:nvPr/>
        </p:nvSpPr>
        <p:spPr>
          <a:xfrm>
            <a:off x="1934817" y="2091989"/>
            <a:ext cx="1802296" cy="1168539"/>
          </a:xfrm>
          <a:prstGeom prst="ellipse">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4800" b="1">
                <a:ln w="0"/>
                <a:effectLst>
                  <a:outerShdw blurRad="38100" dist="19050" dir="2700000" algn="tl" rotWithShape="0">
                    <a:schemeClr val="dk1">
                      <a:alpha val="40000"/>
                    </a:schemeClr>
                  </a:outerShdw>
                </a:effectLst>
              </a:defRPr>
            </a:lvl1pPr>
          </a:lstStyle>
          <a:p>
            <a:r>
              <a:rPr lang="en-US" dirty="0"/>
              <a:t>BSF</a:t>
            </a:r>
          </a:p>
        </p:txBody>
      </p:sp>
      <p:sp>
        <p:nvSpPr>
          <p:cNvPr id="5" name="Rectangle 4" descr="Allotment Planning and management (APM):&#10;Creation of initial allotments and adjustments to allotments resulting from continuing resolutions.&#10;Includes a workflow function to enable multi-stage review, adjustment, and approval,&#10;Application administration functions are built in.">
            <a:extLst>
              <a:ext uri="{FF2B5EF4-FFF2-40B4-BE49-F238E27FC236}">
                <a16:creationId xmlns:a16="http://schemas.microsoft.com/office/drawing/2014/main" id="{FF86F761-3DEA-4D49-976D-0B6CF8F0D9F3}"/>
              </a:ext>
            </a:extLst>
          </p:cNvPr>
          <p:cNvSpPr/>
          <p:nvPr/>
        </p:nvSpPr>
        <p:spPr>
          <a:xfrm>
            <a:off x="4667129" y="1690685"/>
            <a:ext cx="3288059" cy="4683987"/>
          </a:xfrm>
          <a:prstGeom prst="rect">
            <a:avLst/>
          </a:prstGeom>
        </p:spPr>
        <p:style>
          <a:lnRef idx="3">
            <a:schemeClr val="lt1">
              <a:hueOff val="0"/>
              <a:satOff val="0"/>
              <a:lumOff val="0"/>
              <a:alphaOff val="0"/>
            </a:schemeClr>
          </a:lnRef>
          <a:fillRef idx="1">
            <a:schemeClr val="accent5">
              <a:hueOff val="-3379271"/>
              <a:satOff val="-8710"/>
              <a:lumOff val="-5883"/>
              <a:alphaOff val="0"/>
            </a:schemeClr>
          </a:fillRef>
          <a:effectRef idx="1">
            <a:schemeClr val="accent5">
              <a:hueOff val="-3379271"/>
              <a:satOff val="-8710"/>
              <a:lumOff val="-5883"/>
              <a:alphaOff val="0"/>
            </a:schemeClr>
          </a:effectRef>
          <a:fontRef idx="minor">
            <a:schemeClr val="lt1"/>
          </a:fontRef>
        </p:style>
        <p:txBody>
          <a:bodyPr spcFirstLastPara="0" vert="horz" wrap="square" lIns="113792" tIns="2281258" rIns="113792" bIns="1197527" numCol="1" spcCol="1270" anchor="ctr" anchorCtr="0">
            <a:noAutofit/>
          </a:bodyPr>
          <a:lstStyle/>
          <a:p>
            <a:pPr lvl="0" algn="ctr" defTabSz="711200">
              <a:lnSpc>
                <a:spcPct val="90000"/>
              </a:lnSpc>
              <a:spcBef>
                <a:spcPct val="0"/>
              </a:spcBef>
              <a:spcAft>
                <a:spcPct val="35000"/>
              </a:spcAft>
            </a:pPr>
            <a:endParaRPr lang="en-US" sz="1400" dirty="0">
              <a:solidFill>
                <a:schemeClr val="tx1"/>
              </a:solidFill>
              <a:cs typeface="Arial" panose="020B0604020202020204" pitchFamily="34" charset="0"/>
            </a:endParaRPr>
          </a:p>
          <a:p>
            <a:pPr algn="ctr" defTabSz="711200">
              <a:lnSpc>
                <a:spcPct val="90000"/>
              </a:lnSpc>
              <a:spcBef>
                <a:spcPct val="0"/>
              </a:spcBef>
              <a:spcAft>
                <a:spcPts val="600"/>
              </a:spcAft>
            </a:pPr>
            <a:r>
              <a:rPr lang="en-US" sz="1400" b="1" cap="all" dirty="0">
                <a:solidFill>
                  <a:schemeClr val="tx1"/>
                </a:solidFill>
                <a:cs typeface="Arial" panose="020B0604020202020204" pitchFamily="34" charset="0"/>
              </a:rPr>
              <a:t>Allotment Planning and Management (APM)</a:t>
            </a:r>
          </a:p>
          <a:p>
            <a:pPr marL="285750" lvl="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C</a:t>
            </a:r>
            <a:r>
              <a:rPr lang="en-US" sz="1400" kern="1200" dirty="0">
                <a:solidFill>
                  <a:schemeClr val="tx1"/>
                </a:solidFill>
                <a:cs typeface="Arial" panose="020B0604020202020204" pitchFamily="34" charset="0"/>
              </a:rPr>
              <a:t>reation of initial allotments and adjustments to allotments resulting from continuing resolutions</a:t>
            </a:r>
          </a:p>
          <a:p>
            <a:pPr marL="285750" lvl="0" indent="-285750" defTabSz="711200">
              <a:lnSpc>
                <a:spcPct val="90000"/>
              </a:lnSpc>
              <a:spcBef>
                <a:spcPct val="0"/>
              </a:spcBef>
              <a:spcAft>
                <a:spcPct val="35000"/>
              </a:spcAft>
              <a:buFont typeface="Arial" panose="020B0604020202020204" pitchFamily="34" charset="0"/>
              <a:buChar char="•"/>
            </a:pPr>
            <a:r>
              <a:rPr lang="en-US" sz="1400" kern="1200" dirty="0">
                <a:solidFill>
                  <a:schemeClr val="tx1"/>
                </a:solidFill>
                <a:cs typeface="Arial" panose="020B0604020202020204" pitchFamily="34" charset="0"/>
              </a:rPr>
              <a:t>Includes a workflow function to enable multi-stage review, adjustment, and approval</a:t>
            </a:r>
          </a:p>
          <a:p>
            <a:pPr marL="285750" lvl="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Application administration functions are built-in</a:t>
            </a:r>
            <a:r>
              <a:rPr lang="en-US" sz="1400" kern="1200" dirty="0">
                <a:solidFill>
                  <a:schemeClr val="tx1"/>
                </a:solidFill>
                <a:cs typeface="Arial" panose="020B0604020202020204" pitchFamily="34" charset="0"/>
              </a:rPr>
              <a:t>. </a:t>
            </a:r>
            <a:endParaRPr lang="en-US" sz="1400" kern="1200" dirty="0">
              <a:solidFill>
                <a:schemeClr val="tx1"/>
              </a:solidFill>
            </a:endParaRPr>
          </a:p>
        </p:txBody>
      </p:sp>
      <p:sp>
        <p:nvSpPr>
          <p:cNvPr id="6" name="TextBox 5" descr="APM">
            <a:extLst>
              <a:ext uri="{FF2B5EF4-FFF2-40B4-BE49-F238E27FC236}">
                <a16:creationId xmlns:a16="http://schemas.microsoft.com/office/drawing/2014/main" id="{93991BBE-FFDA-4718-B801-12024E0B9EAC}"/>
              </a:ext>
            </a:extLst>
          </p:cNvPr>
          <p:cNvSpPr txBox="1"/>
          <p:nvPr/>
        </p:nvSpPr>
        <p:spPr>
          <a:xfrm>
            <a:off x="5543470" y="2098734"/>
            <a:ext cx="1828800" cy="1168539"/>
          </a:xfrm>
          <a:prstGeom prst="flowChartConnector">
            <a:avLst/>
          </a:prstGeom>
        </p:spPr>
        <p:style>
          <a:lnRef idx="2">
            <a:schemeClr val="accent6"/>
          </a:lnRef>
          <a:fillRef idx="1">
            <a:schemeClr val="lt1"/>
          </a:fillRef>
          <a:effectRef idx="0">
            <a:schemeClr val="accent6"/>
          </a:effectRef>
          <a:fontRef idx="minor">
            <a:schemeClr val="dk1"/>
          </a:fontRef>
        </p:style>
        <p:txBody>
          <a:bodyPr wrap="none" rtlCol="0">
            <a:spAutoFit/>
          </a:bodyPr>
          <a:lstStyle>
            <a:defPPr>
              <a:defRPr lang="en-US"/>
            </a:defPPr>
            <a:lvl1pPr>
              <a:defRPr sz="4800" b="1">
                <a:ln w="0"/>
                <a:solidFill>
                  <a:schemeClr val="dk1"/>
                </a:solidFill>
                <a:effectLst>
                  <a:outerShdw blurRad="38100" dist="19050" dir="2700000" algn="tl" rotWithShape="0">
                    <a:schemeClr val="dk1">
                      <a:alpha val="40000"/>
                    </a:schemeClr>
                  </a:outerShdw>
                </a:effectLs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n-US" dirty="0"/>
              <a:t>APM</a:t>
            </a:r>
          </a:p>
        </p:txBody>
      </p:sp>
      <p:sp>
        <p:nvSpPr>
          <p:cNvPr id="7" name="Rectangle 6" descr="Budget Performance Management service (BPMS):&#10;BSF Functionality - &#10;Includes functions to create, mange, and utilize organization performance measure data for operational and financial forecasting purposes.&#10;Application administration functions are built in.">
            <a:extLst>
              <a:ext uri="{FF2B5EF4-FFF2-40B4-BE49-F238E27FC236}">
                <a16:creationId xmlns:a16="http://schemas.microsoft.com/office/drawing/2014/main" id="{2497D091-E1A3-4497-95A4-2FC36E74A077}"/>
              </a:ext>
            </a:extLst>
          </p:cNvPr>
          <p:cNvSpPr/>
          <p:nvPr/>
        </p:nvSpPr>
        <p:spPr>
          <a:xfrm>
            <a:off x="8044589" y="1690685"/>
            <a:ext cx="3214591" cy="4683987"/>
          </a:xfrm>
          <a:prstGeom prst="rect">
            <a:avLst/>
          </a:prstGeom>
        </p:spPr>
        <p:style>
          <a:lnRef idx="3">
            <a:schemeClr val="lt1">
              <a:hueOff val="0"/>
              <a:satOff val="0"/>
              <a:lumOff val="0"/>
              <a:alphaOff val="0"/>
            </a:schemeClr>
          </a:lnRef>
          <a:fillRef idx="1">
            <a:schemeClr val="accent5">
              <a:hueOff val="-6758543"/>
              <a:satOff val="-17419"/>
              <a:lumOff val="-11765"/>
              <a:alphaOff val="0"/>
            </a:schemeClr>
          </a:fillRef>
          <a:effectRef idx="1">
            <a:schemeClr val="accent5">
              <a:hueOff val="-6758543"/>
              <a:satOff val="-17419"/>
              <a:lumOff val="-11765"/>
              <a:alphaOff val="0"/>
            </a:schemeClr>
          </a:effectRef>
          <a:fontRef idx="minor">
            <a:schemeClr val="lt1"/>
          </a:fontRef>
        </p:style>
        <p:txBody>
          <a:bodyPr spcFirstLastPara="0" vert="horz" wrap="square" lIns="113792" tIns="2281258" rIns="113792" bIns="1197527" numCol="1" spcCol="1270" anchor="ctr" anchorCtr="0">
            <a:noAutofit/>
          </a:bodyPr>
          <a:lstStyle/>
          <a:p>
            <a:pPr lvl="0" algn="ctr" defTabSz="711200">
              <a:lnSpc>
                <a:spcPct val="90000"/>
              </a:lnSpc>
              <a:spcBef>
                <a:spcPct val="0"/>
              </a:spcBef>
              <a:spcAft>
                <a:spcPts val="600"/>
              </a:spcAft>
            </a:pPr>
            <a:r>
              <a:rPr lang="en-US" sz="1400" b="1" cap="all" dirty="0">
                <a:solidFill>
                  <a:schemeClr val="tx1"/>
                </a:solidFill>
                <a:cs typeface="Arial" panose="020B0604020202020204" pitchFamily="34" charset="0"/>
              </a:rPr>
              <a:t>Budget Performance Management Service (BPMS) </a:t>
            </a:r>
          </a:p>
          <a:p>
            <a:pPr marL="28575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BSF functionality </a:t>
            </a:r>
          </a:p>
          <a:p>
            <a:pPr marL="28575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Includes functions to create, manage, and utilize organization performance measure data for operational and financial forecasting purposes</a:t>
            </a:r>
          </a:p>
          <a:p>
            <a:pPr marL="285750" indent="-285750" defTabSz="711200">
              <a:lnSpc>
                <a:spcPct val="90000"/>
              </a:lnSpc>
              <a:spcBef>
                <a:spcPct val="0"/>
              </a:spcBef>
              <a:spcAft>
                <a:spcPct val="35000"/>
              </a:spcAft>
              <a:buFont typeface="Arial" panose="020B0604020202020204" pitchFamily="34" charset="0"/>
              <a:buChar char="•"/>
            </a:pPr>
            <a:r>
              <a:rPr lang="en-US" sz="1400" dirty="0">
                <a:solidFill>
                  <a:schemeClr val="tx1"/>
                </a:solidFill>
                <a:cs typeface="Arial" panose="020B0604020202020204" pitchFamily="34" charset="0"/>
              </a:rPr>
              <a:t>Application administration functions are built-in. </a:t>
            </a:r>
          </a:p>
        </p:txBody>
      </p:sp>
      <p:sp>
        <p:nvSpPr>
          <p:cNvPr id="8" name="TextBox 7" descr="BPMS">
            <a:extLst>
              <a:ext uri="{FF2B5EF4-FFF2-40B4-BE49-F238E27FC236}">
                <a16:creationId xmlns:a16="http://schemas.microsoft.com/office/drawing/2014/main" id="{31AFE39F-4589-4CC5-B736-3FA9775583AF}"/>
              </a:ext>
            </a:extLst>
          </p:cNvPr>
          <p:cNvSpPr txBox="1"/>
          <p:nvPr/>
        </p:nvSpPr>
        <p:spPr>
          <a:xfrm>
            <a:off x="8528751" y="2098734"/>
            <a:ext cx="2011680" cy="1168539"/>
          </a:xfrm>
          <a:prstGeom prst="flowChartConnector">
            <a:avLst/>
          </a:prstGeom>
        </p:spPr>
        <p:style>
          <a:lnRef idx="2">
            <a:schemeClr val="accent4"/>
          </a:lnRef>
          <a:fillRef idx="1">
            <a:schemeClr val="lt1"/>
          </a:fillRef>
          <a:effectRef idx="0">
            <a:schemeClr val="accent4"/>
          </a:effectRef>
          <a:fontRef idx="minor">
            <a:schemeClr val="dk1"/>
          </a:fontRef>
        </p:style>
        <p:txBody>
          <a:bodyPr wrap="none" rtlCol="0">
            <a:spAutoFit/>
          </a:bodyPr>
          <a:lstStyle>
            <a:defPPr>
              <a:defRPr lang="en-US"/>
            </a:defPPr>
            <a:lvl1pPr algn="ctr">
              <a:defRPr sz="4800" b="1">
                <a:ln w="0"/>
                <a:effectLst>
                  <a:outerShdw blurRad="38100" dist="19050" dir="2700000" algn="tl" rotWithShape="0">
                    <a:schemeClr val="dk1">
                      <a:alpha val="40000"/>
                    </a:schemeClr>
                  </a:outerShdw>
                </a:effectLs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BPMS</a:t>
            </a:r>
          </a:p>
        </p:txBody>
      </p:sp>
      <p:sp>
        <p:nvSpPr>
          <p:cNvPr id="9" name="TextBox 8" descr="Reports are built into the BSF APM and BPMS applications and operate like the input forms.">
            <a:extLst>
              <a:ext uri="{FF2B5EF4-FFF2-40B4-BE49-F238E27FC236}">
                <a16:creationId xmlns:a16="http://schemas.microsoft.com/office/drawing/2014/main" id="{BE8C5C07-5032-4B2D-98D1-53FF8E4B672A}"/>
              </a:ext>
            </a:extLst>
          </p:cNvPr>
          <p:cNvSpPr txBox="1"/>
          <p:nvPr/>
        </p:nvSpPr>
        <p:spPr>
          <a:xfrm>
            <a:off x="2518630" y="5934637"/>
            <a:ext cx="7893110" cy="307777"/>
          </a:xfrm>
          <a:prstGeom prst="rect">
            <a:avLst/>
          </a:prstGeom>
          <a:noFill/>
        </p:spPr>
        <p:txBody>
          <a:bodyPr wrap="square" rtlCol="0">
            <a:spAutoFit/>
          </a:bodyPr>
          <a:lstStyle/>
          <a:p>
            <a:pPr algn="ctr"/>
            <a:r>
              <a:rPr lang="en-US" sz="1400" b="1" dirty="0">
                <a:cs typeface="Arial" panose="020B0604020202020204" pitchFamily="34" charset="0"/>
              </a:rPr>
              <a:t>Reports are built into the BSF, APM, and BPMS applications and operate like the input forms.</a:t>
            </a:r>
            <a:endParaRPr lang="en-US" sz="1400" b="1" dirty="0"/>
          </a:p>
        </p:txBody>
      </p:sp>
      <p:sp>
        <p:nvSpPr>
          <p:cNvPr id="10" name="Arrow: Left-Right 9" descr="&quot;&quot;">
            <a:extLst>
              <a:ext uri="{FF2B5EF4-FFF2-40B4-BE49-F238E27FC236}">
                <a16:creationId xmlns:a16="http://schemas.microsoft.com/office/drawing/2014/main" id="{D40C45C8-B81A-4BBC-986A-181AD7655574}"/>
              </a:ext>
            </a:extLst>
          </p:cNvPr>
          <p:cNvSpPr/>
          <p:nvPr/>
        </p:nvSpPr>
        <p:spPr>
          <a:xfrm>
            <a:off x="2171110" y="5844004"/>
            <a:ext cx="8588150" cy="487408"/>
          </a:xfrm>
          <a:prstGeom prst="leftRightArrow">
            <a:avLst/>
          </a:prstGeom>
          <a:solidFill>
            <a:schemeClr val="bg1"/>
          </a:solidFill>
        </p:spPr>
        <p:style>
          <a:lnRef idx="3">
            <a:schemeClr val="lt1">
              <a:hueOff val="0"/>
              <a:satOff val="0"/>
              <a:lumOff val="0"/>
              <a:alphaOff val="0"/>
            </a:schemeClr>
          </a:lnRef>
          <a:fillRef idx="1">
            <a:schemeClr val="accent5">
              <a:tint val="40000"/>
              <a:hueOff val="0"/>
              <a:satOff val="0"/>
              <a:lumOff val="0"/>
              <a:alphaOff val="0"/>
            </a:schemeClr>
          </a:fillRef>
          <a:effectRef idx="1">
            <a:schemeClr val="accent5">
              <a:tint val="40000"/>
              <a:hueOff val="0"/>
              <a:satOff val="0"/>
              <a:lumOff val="0"/>
              <a:alphaOff val="0"/>
            </a:schemeClr>
          </a:effectRef>
          <a:fontRef idx="minor">
            <a:schemeClr val="dk1">
              <a:hueOff val="0"/>
              <a:satOff val="0"/>
              <a:lumOff val="0"/>
              <a:alphaOff val="0"/>
            </a:schemeClr>
          </a:fontRef>
        </p:style>
      </p:sp>
      <p:sp>
        <p:nvSpPr>
          <p:cNvPr id="11" name="TextBox 10" descr="&quot;&quot;">
            <a:extLst>
              <a:ext uri="{FF2B5EF4-FFF2-40B4-BE49-F238E27FC236}">
                <a16:creationId xmlns:a16="http://schemas.microsoft.com/office/drawing/2014/main" id="{D2910042-7902-4263-821A-00230ACEEB4A}"/>
              </a:ext>
            </a:extLst>
          </p:cNvPr>
          <p:cNvSpPr txBox="1"/>
          <p:nvPr/>
        </p:nvSpPr>
        <p:spPr>
          <a:xfrm>
            <a:off x="2769704" y="5934637"/>
            <a:ext cx="7794436" cy="307777"/>
          </a:xfrm>
          <a:prstGeom prst="rect">
            <a:avLst/>
          </a:prstGeom>
          <a:noFill/>
        </p:spPr>
        <p:txBody>
          <a:bodyPr wrap="square" rtlCol="0">
            <a:spAutoFit/>
          </a:bodyPr>
          <a:lstStyle/>
          <a:p>
            <a:pPr algn="ctr"/>
            <a:r>
              <a:rPr lang="en-US" sz="1400" b="1" dirty="0">
                <a:cs typeface="Arial" panose="020B0604020202020204" pitchFamily="34" charset="0"/>
              </a:rPr>
              <a:t>Reports are built into the BSF, APM, and BPMS applications and operate like the input forms.</a:t>
            </a:r>
            <a:endParaRPr lang="en-US" sz="1400" b="1" dirty="0"/>
          </a:p>
        </p:txBody>
      </p:sp>
    </p:spTree>
    <p:extLst>
      <p:ext uri="{BB962C8B-B14F-4D97-AF65-F5344CB8AC3E}">
        <p14:creationId xmlns:p14="http://schemas.microsoft.com/office/powerpoint/2010/main" val="1772585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he SBP Solution">
            <a:extLst>
              <a:ext uri="{FF2B5EF4-FFF2-40B4-BE49-F238E27FC236}">
                <a16:creationId xmlns:a16="http://schemas.microsoft.com/office/drawing/2014/main" id="{26D6E9B5-AC84-4993-B328-D3079DF748DF}"/>
              </a:ext>
            </a:extLst>
          </p:cNvPr>
          <p:cNvSpPr>
            <a:spLocks noGrp="1"/>
          </p:cNvSpPr>
          <p:nvPr>
            <p:ph type="title"/>
          </p:nvPr>
        </p:nvSpPr>
        <p:spPr>
          <a:xfrm>
            <a:off x="838200" y="1152939"/>
            <a:ext cx="10515600" cy="537749"/>
          </a:xfrm>
        </p:spPr>
        <p:txBody>
          <a:bodyPr>
            <a:normAutofit fontScale="90000"/>
          </a:bodyPr>
          <a:lstStyle/>
          <a:p>
            <a:pPr marL="457200" marR="0" lvl="1" indent="0" defTabSz="914400" rtl="0" eaLnBrk="1" fontAlgn="auto" latinLnBrk="0" hangingPunct="1">
              <a:lnSpc>
                <a:spcPct val="100000"/>
              </a:lnSpc>
              <a:spcBef>
                <a:spcPts val="0"/>
              </a:spcBef>
              <a:spcAft>
                <a:spcPts val="0"/>
              </a:spcAft>
              <a:tabLst/>
              <a:defRPr/>
            </a:pPr>
            <a:r>
              <a:rPr lang="en-US" sz="4000" b="1" kern="1200" dirty="0">
                <a:solidFill>
                  <a:prstClr val="black"/>
                </a:solidFill>
                <a:latin typeface="Calibri" panose="020F0502020204030204"/>
                <a:ea typeface="+mn-ea"/>
                <a:cs typeface="+mn-cs"/>
              </a:rPr>
              <a:t>The SBP Solution</a:t>
            </a:r>
            <a:br>
              <a:rPr lang="en-US" sz="3600" b="1" kern="1200" dirty="0">
                <a:solidFill>
                  <a:prstClr val="black"/>
                </a:solidFill>
                <a:latin typeface="Calibri" panose="020F0502020204030204"/>
                <a:ea typeface="+mn-ea"/>
                <a:cs typeface="+mn-cs"/>
              </a:rPr>
            </a:br>
            <a:endParaRPr lang="en-US" b="1" dirty="0"/>
          </a:p>
        </p:txBody>
      </p:sp>
      <p:pic>
        <p:nvPicPr>
          <p:cNvPr id="3" name="Picture 2" descr=" BSF, APM and BPMS">
            <a:extLst>
              <a:ext uri="{FF2B5EF4-FFF2-40B4-BE49-F238E27FC236}">
                <a16:creationId xmlns:a16="http://schemas.microsoft.com/office/drawing/2014/main" id="{986E86F0-97D1-4BE5-904B-14CF126D826B}"/>
              </a:ext>
            </a:extLst>
          </p:cNvPr>
          <p:cNvPicPr>
            <a:picLocks noChangeAspect="1"/>
          </p:cNvPicPr>
          <p:nvPr/>
        </p:nvPicPr>
        <p:blipFill>
          <a:blip r:embed="rId2"/>
          <a:stretch>
            <a:fillRect/>
          </a:stretch>
        </p:blipFill>
        <p:spPr>
          <a:xfrm>
            <a:off x="503584" y="2182247"/>
            <a:ext cx="5194852" cy="1947854"/>
          </a:xfrm>
          <a:prstGeom prst="rect">
            <a:avLst/>
          </a:prstGeom>
        </p:spPr>
      </p:pic>
      <p:sp>
        <p:nvSpPr>
          <p:cNvPr id="5" name="TextBox 4" descr="&quot;&quot;">
            <a:extLst>
              <a:ext uri="{FF2B5EF4-FFF2-40B4-BE49-F238E27FC236}">
                <a16:creationId xmlns:a16="http://schemas.microsoft.com/office/drawing/2014/main" id="{1E6F24BB-307F-4762-84C7-B07AD9DD1AA5}"/>
              </a:ext>
            </a:extLst>
          </p:cNvPr>
          <p:cNvSpPr txBox="1"/>
          <p:nvPr/>
        </p:nvSpPr>
        <p:spPr>
          <a:xfrm>
            <a:off x="7182679" y="1468696"/>
            <a:ext cx="1948070" cy="1168539"/>
          </a:xfrm>
          <a:prstGeom prst="flowChartConnector">
            <a:avLst/>
          </a:prstGeom>
          <a:noFill/>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defPPr>
              <a:defRPr lang="en-US"/>
            </a:defPPr>
            <a:lvl1pPr algn="ctr">
              <a:defRPr sz="4800" b="1">
                <a:ln w="0"/>
                <a:effectLst>
                  <a:outerShdw blurRad="38100" dist="19050" dir="2700000" algn="tl" rotWithShape="0">
                    <a:schemeClr val="dk1">
                      <a:alpha val="40000"/>
                    </a:schemeClr>
                  </a:outerShdw>
                </a:effectLs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SBP</a:t>
            </a:r>
          </a:p>
        </p:txBody>
      </p:sp>
      <p:pic>
        <p:nvPicPr>
          <p:cNvPr id="4" name="Picture 3" descr="SAP Budget and Planning: &#10;Budgeting lifecycle solution that includes budget formulation, budget execution, and performance management.&#10;For budget execution, ability to manage allotments, operating plans, and year to go forecasting, including salary and benefit projections.&#10;Power to create initial plans and make forecasting adjustments during the budget execution year.&#10;USDA specific reporting of actuals and budgeting data using business objects reports configured to run from within SBP.&#10;Optional built in workflow functions enable multi-stage organizational review, adjustment and approval.&#10;Application administration functions are built in.">
            <a:extLst>
              <a:ext uri="{FF2B5EF4-FFF2-40B4-BE49-F238E27FC236}">
                <a16:creationId xmlns:a16="http://schemas.microsoft.com/office/drawing/2014/main" id="{C9DEF9C1-5EF4-412D-AC08-B8AE669CF467}"/>
              </a:ext>
            </a:extLst>
          </p:cNvPr>
          <p:cNvPicPr>
            <a:picLocks noChangeAspect="1"/>
          </p:cNvPicPr>
          <p:nvPr/>
        </p:nvPicPr>
        <p:blipFill>
          <a:blip r:embed="rId3"/>
          <a:stretch>
            <a:fillRect/>
          </a:stretch>
        </p:blipFill>
        <p:spPr>
          <a:xfrm>
            <a:off x="5830957" y="1351722"/>
            <a:ext cx="4956313" cy="4757530"/>
          </a:xfrm>
          <a:prstGeom prst="rect">
            <a:avLst/>
          </a:prstGeom>
        </p:spPr>
      </p:pic>
    </p:spTree>
    <p:extLst>
      <p:ext uri="{BB962C8B-B14F-4D97-AF65-F5344CB8AC3E}">
        <p14:creationId xmlns:p14="http://schemas.microsoft.com/office/powerpoint/2010/main" val="1384943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descr="Changes Users Could Expect">
            <a:extLst>
              <a:ext uri="{FF2B5EF4-FFF2-40B4-BE49-F238E27FC236}">
                <a16:creationId xmlns:a16="http://schemas.microsoft.com/office/drawing/2014/main" id="{7767B1C0-009B-45B2-BCC8-94BEE6454965}"/>
              </a:ext>
            </a:extLst>
          </p:cNvPr>
          <p:cNvSpPr txBox="1">
            <a:spLocks noGrp="1"/>
          </p:cNvSpPr>
          <p:nvPr>
            <p:ph type="title"/>
          </p:nvPr>
        </p:nvSpPr>
        <p:spPr bwMode="auto">
          <a:xfrm>
            <a:off x="967408" y="1046922"/>
            <a:ext cx="10386391" cy="643766"/>
          </a:xfrm>
          <a:prstGeom prst="rect">
            <a:avLst/>
          </a:prstGeom>
        </p:spPr>
        <p:txBody>
          <a:bodyPr vert="horz" lIns="91440" tIns="45720" rIns="91440" bIns="45720" rtlCol="0" anchor="ctr">
            <a:normAutofit/>
          </a:bodyPr>
          <a:lstStyle>
            <a:defPPr>
              <a:defRPr lang="en-US"/>
            </a:defPPr>
            <a:lvl1pPr>
              <a:lnSpc>
                <a:spcPct val="90000"/>
              </a:lnSpc>
              <a:spcBef>
                <a:spcPct val="0"/>
              </a:spcBef>
              <a:buNone/>
              <a:defRPr sz="4000" b="1">
                <a:latin typeface="+mj-lt"/>
                <a:ea typeface="+mj-ea"/>
                <a:cs typeface="+mj-cs"/>
              </a:defRPr>
            </a:lvl1pPr>
            <a:lvl2pPr marL="0" lvl="1" defTabSz="410751" fontAlgn="base" hangingPunct="0">
              <a:spcBef>
                <a:spcPct val="0"/>
              </a:spcBef>
              <a:spcAft>
                <a:spcPct val="0"/>
              </a:spcAft>
              <a:defRPr sz="3600" b="1">
                <a:solidFill>
                  <a:srgbClr val="000000"/>
                </a:solidFill>
                <a:ea typeface="Helvetica Light" charset="0"/>
                <a:cs typeface="Helvetica Light" charset="0"/>
              </a:defRPr>
            </a:lvl2pPr>
            <a:lvl3pPr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3pPr>
            <a:lvl4pPr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4pPr>
            <a:lvl5pPr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5pPr>
            <a:lvl6pPr marL="321457"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6pPr>
            <a:lvl7pPr marL="642915"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7pPr>
            <a:lvl8pPr marL="964372"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8pPr>
            <a:lvl9pPr marL="1285829" algn="ctr" defTabSz="410751" fontAlgn="base" hangingPunct="0">
              <a:spcBef>
                <a:spcPct val="0"/>
              </a:spcBef>
              <a:spcAft>
                <a:spcPct val="0"/>
              </a:spcAft>
              <a:defRPr sz="5600">
                <a:solidFill>
                  <a:srgbClr val="000000"/>
                </a:solidFill>
                <a:latin typeface="Helvetica Light" charset="0"/>
                <a:ea typeface="Helvetica Light" charset="0"/>
                <a:cs typeface="Helvetica Light" charset="0"/>
              </a:defRPr>
            </a:lvl9pPr>
          </a:lstStyle>
          <a:p>
            <a:pPr lvl="1"/>
            <a:r>
              <a:rPr lang="en-US" dirty="0"/>
              <a:t>Changes Users Could Expect</a:t>
            </a:r>
          </a:p>
        </p:txBody>
      </p:sp>
      <p:pic>
        <p:nvPicPr>
          <p:cNvPr id="4" name="Picture 3" descr="User Interface: &#10;BSF/APM/BSPM presents users with a mulit-tab query layout with button driven actions.&#10;SBP presents users with a familiar format with an updated appearance and enhanced form based input layouts for multiple entries.&#10;Salary and Benefit Forecasting based on HR DATA.&#10;BSF uses the most recent payroll as a base period for forecasting.&#10;SBP uses a mini payroll system to forecast salaries and benefits enabling more granular precision.&#10;Workflow (optional):&#10;BSF and BPSM lack a workflow capability, APM contains a custom workflow function.&#10;SBP uses the SAP standard Universal Worklist for approvers to retrieve, review and approve budget request.&#10;Narrative Text (optional):&#10; SBP provides the capability to enter and report long form narrative summaries or explanations.&#10;Audit Trail:&#10;SBP provides a built in history tab displaying an audit trail of date, time, and user for all numeric entries and changes.&#10;Reporting:&#10;BSF, APM, and BSPM use queries built into the respective applications.&#10;SBP uses links to business objects reports tailored to USDA report specifications.">
            <a:extLst>
              <a:ext uri="{FF2B5EF4-FFF2-40B4-BE49-F238E27FC236}">
                <a16:creationId xmlns:a16="http://schemas.microsoft.com/office/drawing/2014/main" id="{CA1C57D6-9977-42CD-8391-78AA1BE1ABDD}"/>
              </a:ext>
            </a:extLst>
          </p:cNvPr>
          <p:cNvPicPr>
            <a:picLocks noChangeAspect="1"/>
          </p:cNvPicPr>
          <p:nvPr/>
        </p:nvPicPr>
        <p:blipFill>
          <a:blip r:embed="rId2"/>
          <a:stretch>
            <a:fillRect/>
          </a:stretch>
        </p:blipFill>
        <p:spPr>
          <a:xfrm>
            <a:off x="1391478" y="1842052"/>
            <a:ext cx="9484200" cy="5015948"/>
          </a:xfrm>
          <a:prstGeom prst="rect">
            <a:avLst/>
          </a:prstGeom>
        </p:spPr>
      </p:pic>
      <p:pic>
        <p:nvPicPr>
          <p:cNvPr id="5" name="Picture 4" descr="&quot;&quot;">
            <a:extLst>
              <a:ext uri="{FF2B5EF4-FFF2-40B4-BE49-F238E27FC236}">
                <a16:creationId xmlns:a16="http://schemas.microsoft.com/office/drawing/2014/main" id="{18270E1C-FECF-40F0-A81C-E32003B89B95}"/>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603514" y="4943061"/>
            <a:ext cx="4081670" cy="1524000"/>
          </a:xfrm>
          <a:prstGeom prst="rect">
            <a:avLst/>
          </a:prstGeom>
        </p:spPr>
      </p:pic>
    </p:spTree>
    <p:extLst>
      <p:ext uri="{BB962C8B-B14F-4D97-AF65-F5344CB8AC3E}">
        <p14:creationId xmlns:p14="http://schemas.microsoft.com/office/powerpoint/2010/main" val="101976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556FDFF-2DE1-4867-BD1B-9CCB7C4297FE}" vid="{47B7BB4B-F731-454D-B0A8-3E0BD96D5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Finl Mgt Trng PowerPoint Template</Template>
  <TotalTime>1069</TotalTime>
  <Words>318</Words>
  <Application>Microsoft Office PowerPoint</Application>
  <PresentationFormat>Widescreen</PresentationFormat>
  <Paragraphs>55</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Black</vt:lpstr>
      <vt:lpstr>Calibri</vt:lpstr>
      <vt:lpstr>Calibri Light</vt:lpstr>
      <vt:lpstr>Helvetica Light</vt:lpstr>
      <vt:lpstr>Office Theme</vt:lpstr>
      <vt:lpstr>SAP Budget and Planning (SBP)  Proof-of-Concept Presentation and Demonstration </vt:lpstr>
      <vt:lpstr>Topics</vt:lpstr>
      <vt:lpstr>Introduction</vt:lpstr>
      <vt:lpstr>Why SBP?</vt:lpstr>
      <vt:lpstr>USDA Applications </vt:lpstr>
      <vt:lpstr>The SBP Solution </vt:lpstr>
      <vt:lpstr>Changes Users Could Expect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Budget and Planning (SBP) </dc:title>
  <dc:creator>Financial Management Services</dc:creator>
  <cp:lastModifiedBy>Bailey, Veronica - OCFO-FMS, New Orleans, LA</cp:lastModifiedBy>
  <cp:revision>137</cp:revision>
  <dcterms:created xsi:type="dcterms:W3CDTF">2019-05-30T17:44:20Z</dcterms:created>
  <dcterms:modified xsi:type="dcterms:W3CDTF">2019-08-12T15:26:56Z</dcterms:modified>
</cp:coreProperties>
</file>